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9906000" cy="6858000" type="A4"/>
  <p:notesSz cx="6807200" cy="9939338"/>
  <p:defaultTextStyle>
    <a:defPPr>
      <a:defRPr lang="en-US"/>
    </a:defPPr>
    <a:lvl1pPr marL="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3E1"/>
    <a:srgbClr val="C5E0B4"/>
    <a:srgbClr val="FFFFFF"/>
    <a:srgbClr val="ECF5E7"/>
    <a:srgbClr val="FFFF00"/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5" autoAdjust="0"/>
    <p:restoredTop sz="92998" autoAdjust="0"/>
  </p:normalViewPr>
  <p:slideViewPr>
    <p:cSldViewPr snapToGrid="0">
      <p:cViewPr>
        <p:scale>
          <a:sx n="66" d="100"/>
          <a:sy n="66" d="100"/>
        </p:scale>
        <p:origin x="1434" y="138"/>
      </p:cViewPr>
      <p:guideLst>
        <p:guide orient="horz" pos="2160"/>
        <p:guide pos="312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0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AEE4003A-2947-41CF-AB81-C23F6FD6B2A8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0" y="9440647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A8257E3-8194-411A-AE63-D19E7950F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390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38D40F7F-42EA-400D-9400-25E9F96BE3CF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3D5A4BA-6686-4C88-93E6-2785C5D92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8886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2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964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6830-02CD-44D8-B685-8E1C25FC1F63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48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5A49-F004-409D-9359-CA5695A6AC2D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98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CEE3-11D2-4046-8768-A25495AC1162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91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F95-2F44-4D15-88A8-96797E91118E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0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792-B296-4982-9B4C-E184A88915B7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85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F79B-3D09-415C-82E1-E79DF8D09F8D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48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60CD-A0DB-438C-8973-F684D871438C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2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74E6-08CB-4990-AA4E-DD005668B556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9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B049-D6DC-4E70-9778-0DCAA5DB00AF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77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777D-1F59-4B52-A59C-54EEDCA0EED5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95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3CCF-ADBE-4BB8-A992-007392D3796C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01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A404-1050-4156-B9A6-E08D208D8257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418C-FE80-4B1D-B616-417933CFC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2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角丸四角形 185"/>
          <p:cNvSpPr/>
          <p:nvPr/>
        </p:nvSpPr>
        <p:spPr bwMode="gray">
          <a:xfrm>
            <a:off x="6758117" y="252921"/>
            <a:ext cx="3082199" cy="1985974"/>
          </a:xfrm>
          <a:prstGeom prst="roundRect">
            <a:avLst>
              <a:gd name="adj" fmla="val 1350"/>
            </a:avLst>
          </a:prstGeom>
          <a:solidFill>
            <a:srgbClr val="E8F3E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角丸四角形 183"/>
          <p:cNvSpPr/>
          <p:nvPr/>
        </p:nvSpPr>
        <p:spPr bwMode="gray">
          <a:xfrm>
            <a:off x="3417485" y="271794"/>
            <a:ext cx="3247786" cy="1967099"/>
          </a:xfrm>
          <a:prstGeom prst="roundRect">
            <a:avLst>
              <a:gd name="adj" fmla="val 1350"/>
            </a:avLst>
          </a:prstGeom>
          <a:solidFill>
            <a:srgbClr val="E8F3E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角丸四角形 182"/>
          <p:cNvSpPr/>
          <p:nvPr/>
        </p:nvSpPr>
        <p:spPr bwMode="gray">
          <a:xfrm>
            <a:off x="84639" y="271795"/>
            <a:ext cx="3240000" cy="1967099"/>
          </a:xfrm>
          <a:prstGeom prst="roundRect">
            <a:avLst>
              <a:gd name="adj" fmla="val 1350"/>
            </a:avLst>
          </a:prstGeom>
          <a:solidFill>
            <a:srgbClr val="E8F3E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角丸四角形 209"/>
          <p:cNvSpPr/>
          <p:nvPr/>
        </p:nvSpPr>
        <p:spPr bwMode="gray">
          <a:xfrm>
            <a:off x="6797569" y="2612459"/>
            <a:ext cx="3088248" cy="4156640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角丸四角形 204"/>
          <p:cNvSpPr/>
          <p:nvPr/>
        </p:nvSpPr>
        <p:spPr bwMode="gray">
          <a:xfrm>
            <a:off x="3425271" y="2623819"/>
            <a:ext cx="3240000" cy="4145280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角丸四角形 203"/>
          <p:cNvSpPr/>
          <p:nvPr/>
        </p:nvSpPr>
        <p:spPr bwMode="gray">
          <a:xfrm>
            <a:off x="84638" y="2617812"/>
            <a:ext cx="3274512" cy="4151287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8288008" y="4615455"/>
            <a:ext cx="146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高さ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2.2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ｍ～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3.0m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かつ、劣化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等が認め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られる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ブロック塀（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校）</a:t>
            </a: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871332" y="4621696"/>
            <a:ext cx="148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①「優先対応及び危険」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と判断されたブロッ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塀（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86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校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957897" y="2884286"/>
            <a:ext cx="1592036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33" name="正方形/長方形 132"/>
          <p:cNvSpPr/>
          <p:nvPr/>
        </p:nvSpPr>
        <p:spPr>
          <a:xfrm>
            <a:off x="241982" y="2917772"/>
            <a:ext cx="2782438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60" name="正方形/長方形 159"/>
          <p:cNvSpPr/>
          <p:nvPr/>
        </p:nvSpPr>
        <p:spPr>
          <a:xfrm>
            <a:off x="3625247" y="2916557"/>
            <a:ext cx="2696226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" name="正方形/長方形 3"/>
          <p:cNvSpPr/>
          <p:nvPr/>
        </p:nvSpPr>
        <p:spPr>
          <a:xfrm>
            <a:off x="0" y="2"/>
            <a:ext cx="9906000" cy="2191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550" b="1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新・大阪府地震防災</a:t>
            </a:r>
            <a:r>
              <a:rPr lang="ja-JP" altLang="en-US" sz="15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アクションプラン～令和３年度の進捗結果＜まとめ＞～</a:t>
            </a:r>
            <a:endParaRPr lang="ja-JP" altLang="en-US" sz="15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4094" y="455732"/>
            <a:ext cx="2193219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205" y="338492"/>
            <a:ext cx="212584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新・大阪府地震防災アクションプランについて</a:t>
            </a:r>
            <a:endParaRPr lang="en-US" altLang="ja-JP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3575962" y="436525"/>
            <a:ext cx="1314864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75963" y="318503"/>
            <a:ext cx="13904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各アクションの分類について</a:t>
            </a:r>
            <a:endParaRPr lang="en-US" altLang="ja-JP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174094" y="535216"/>
            <a:ext cx="3149415" cy="1683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➢同プラン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は、平成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23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年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月に未曾有の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被害をもたらした東日本大震災の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 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教訓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などからの新たな知見に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基づき、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南海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トラフ巨大地震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被害想定に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対応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する新たなハード・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ソフト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対策の強化に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取組むため、平成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27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年に令和   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6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年度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までの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年間の計画として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策定。</a:t>
            </a:r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➢さらに、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平成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30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年度大阪北部地震、台風第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21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号、さらには令和元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年度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の台風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第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19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号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などの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度重なる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災害からの教訓により、各アクションのさら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な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る取組み強化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や、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これらの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災害より顕在化した課題に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対応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するため、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新た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なアクションを策定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するなど、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大阪府の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災害対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応力を強化。</a:t>
            </a:r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➢各アクション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については毎年度、進捗状況や目標達成度の評価を行い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、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その見直し・改善を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することで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着実にプランを推進。</a:t>
            </a:r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328200" y="2699811"/>
            <a:ext cx="2745286" cy="23428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防潮堤の津波浸水対策の推進 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都市整備部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6" name="グループ化 135"/>
          <p:cNvGrpSpPr/>
          <p:nvPr/>
        </p:nvGrpSpPr>
        <p:grpSpPr bwMode="gray">
          <a:xfrm>
            <a:off x="3496033" y="552505"/>
            <a:ext cx="3093335" cy="1572461"/>
            <a:chOff x="338085" y="3931344"/>
            <a:chExt cx="6239751" cy="3564546"/>
          </a:xfrm>
        </p:grpSpPr>
        <p:sp>
          <p:nvSpPr>
            <p:cNvPr id="138" name="角丸四角形 137"/>
            <p:cNvSpPr/>
            <p:nvPr/>
          </p:nvSpPr>
          <p:spPr bwMode="gray">
            <a:xfrm>
              <a:off x="338085" y="4373762"/>
              <a:ext cx="6239751" cy="1413916"/>
            </a:xfrm>
            <a:prstGeom prst="roundRect">
              <a:avLst>
                <a:gd name="adj" fmla="val 7702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lvl="0">
                <a:lnSpc>
                  <a:spcPts val="2100"/>
                </a:lnSpc>
              </a:pPr>
              <a:endParaRPr lang="ja-JP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6" name="角丸四角形 145"/>
            <p:cNvSpPr/>
            <p:nvPr/>
          </p:nvSpPr>
          <p:spPr bwMode="gray">
            <a:xfrm>
              <a:off x="338085" y="5887967"/>
              <a:ext cx="6239751" cy="1469967"/>
            </a:xfrm>
            <a:prstGeom prst="roundRect">
              <a:avLst>
                <a:gd name="adj" fmla="val 7702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lvl="0">
                <a:lnSpc>
                  <a:spcPts val="2100"/>
                </a:lnSpc>
              </a:pPr>
              <a:endParaRPr lang="ja-JP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7" name="角丸四角形 146"/>
            <p:cNvSpPr/>
            <p:nvPr/>
          </p:nvSpPr>
          <p:spPr bwMode="gray">
            <a:xfrm>
              <a:off x="1764102" y="3931344"/>
              <a:ext cx="2286618" cy="3564546"/>
            </a:xfrm>
            <a:prstGeom prst="roundRect">
              <a:avLst>
                <a:gd name="adj" fmla="val 278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lvl="0">
                <a:lnSpc>
                  <a:spcPts val="2100"/>
                </a:lnSpc>
              </a:pPr>
              <a:endParaRPr lang="ja-JP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8" name="角丸四角形 147"/>
            <p:cNvSpPr/>
            <p:nvPr/>
          </p:nvSpPr>
          <p:spPr bwMode="gray">
            <a:xfrm>
              <a:off x="4131449" y="3931346"/>
              <a:ext cx="2333057" cy="3564544"/>
            </a:xfrm>
            <a:prstGeom prst="roundRect">
              <a:avLst>
                <a:gd name="adj" fmla="val 2381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lvl="0">
                <a:lnSpc>
                  <a:spcPts val="2100"/>
                </a:lnSpc>
              </a:pPr>
              <a:endParaRPr lang="ja-JP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9" name="角丸四角形 148"/>
            <p:cNvSpPr/>
            <p:nvPr/>
          </p:nvSpPr>
          <p:spPr bwMode="gray">
            <a:xfrm>
              <a:off x="417731" y="4590569"/>
              <a:ext cx="1257647" cy="1013349"/>
            </a:xfrm>
            <a:prstGeom prst="roundRect">
              <a:avLst>
                <a:gd name="adj" fmla="val 765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 anchorCtr="0"/>
            <a:lstStyle/>
            <a:p>
              <a:pPr lvl="0">
                <a:lnSpc>
                  <a:spcPts val="900"/>
                </a:lnSpc>
              </a:pPr>
              <a:r>
                <a:rPr lang="ja-JP" altLang="en-US" sz="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大阪府自ら取組む</a:t>
              </a:r>
              <a:endParaRPr lang="en-US" altLang="ja-JP" sz="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900"/>
                </a:lnSpc>
              </a:pPr>
              <a:r>
                <a:rPr lang="ja-JP" altLang="en-US" sz="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アクション</a:t>
              </a:r>
              <a:endParaRPr lang="ja-JP" altLang="ja-JP" sz="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0" name="角丸四角形 149"/>
            <p:cNvSpPr/>
            <p:nvPr/>
          </p:nvSpPr>
          <p:spPr bwMode="gray">
            <a:xfrm>
              <a:off x="403951" y="6086043"/>
              <a:ext cx="1271424" cy="1013349"/>
            </a:xfrm>
            <a:prstGeom prst="roundRect">
              <a:avLst>
                <a:gd name="adj" fmla="val 7650"/>
              </a:avLst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lvl="0">
                <a:lnSpc>
                  <a:spcPts val="800"/>
                </a:lnSpc>
              </a:pPr>
              <a:r>
                <a:rPr lang="ja-JP" altLang="en-US" sz="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市町村・民間団体の取組みを支援するアクション</a:t>
              </a:r>
              <a:endParaRPr lang="ja-JP" altLang="ja-JP" sz="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1" name="角丸四角形 150"/>
            <p:cNvSpPr/>
            <p:nvPr/>
          </p:nvSpPr>
          <p:spPr bwMode="gray">
            <a:xfrm>
              <a:off x="1810840" y="4001823"/>
              <a:ext cx="2229714" cy="315300"/>
            </a:xfrm>
            <a:prstGeom prst="roundRect">
              <a:avLst>
                <a:gd name="adj" fmla="val 23268"/>
              </a:avLst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ctr" anchorCtr="0"/>
            <a:lstStyle/>
            <a:p>
              <a:pPr lvl="0">
                <a:lnSpc>
                  <a:spcPts val="800"/>
                </a:lnSpc>
              </a:pPr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具体的数値目標があるもの</a:t>
              </a:r>
              <a:endParaRPr lang="ja-JP" altLang="ja-JP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2" name="角丸四角形 151"/>
            <p:cNvSpPr/>
            <p:nvPr/>
          </p:nvSpPr>
          <p:spPr bwMode="gray">
            <a:xfrm>
              <a:off x="4192833" y="4001823"/>
              <a:ext cx="2218174" cy="315300"/>
            </a:xfrm>
            <a:prstGeom prst="roundRect">
              <a:avLst>
                <a:gd name="adj" fmla="val 23268"/>
              </a:avLst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 anchorCtr="0"/>
            <a:lstStyle/>
            <a:p>
              <a:pPr lvl="0" algn="ctr">
                <a:lnSpc>
                  <a:spcPts val="800"/>
                </a:lnSpc>
              </a:pPr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数値目標が設定できないもの</a:t>
              </a:r>
              <a:endParaRPr lang="ja-JP" altLang="ja-JP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3" name="角丸四角形 152"/>
            <p:cNvSpPr/>
            <p:nvPr/>
          </p:nvSpPr>
          <p:spPr bwMode="gray">
            <a:xfrm>
              <a:off x="1789470" y="4469347"/>
              <a:ext cx="2254208" cy="1297792"/>
            </a:xfrm>
            <a:prstGeom prst="roundRect">
              <a:avLst>
                <a:gd name="adj" fmla="val 6690"/>
              </a:avLst>
            </a:prstGeom>
            <a:solidFill>
              <a:srgbClr val="FFFFFF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t" anchorCtr="0"/>
            <a:lstStyle/>
            <a:p>
              <a:pPr lvl="0" algn="ctr">
                <a:lnSpc>
                  <a:spcPts val="600"/>
                </a:lnSpc>
              </a:pPr>
              <a:r>
                <a:rPr lang="ja-JP" altLang="en-US" sz="65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＜</a:t>
              </a:r>
              <a:r>
                <a:rPr lang="en-US" altLang="ja-JP" sz="65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ja-JP" altLang="en-US" sz="65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４</a:t>
              </a:r>
              <a:r>
                <a:rPr lang="ja-JP" altLang="en-US" sz="65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アクション＞</a:t>
              </a:r>
              <a:endParaRPr lang="en-US" altLang="ja-JP" sz="65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en-US" altLang="ja-JP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 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府の</a:t>
              </a:r>
              <a:r>
                <a:rPr lang="ja-JP" altLang="en-US" sz="50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ハード施策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として推進しているもの</a:t>
              </a:r>
              <a:endParaRPr lang="en-US" altLang="ja-JP" sz="5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例）防潮堤の津波浸水対策</a:t>
              </a:r>
              <a:endParaRPr lang="en-US" altLang="ja-JP" sz="5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5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水門の耐震化の推進</a:t>
              </a:r>
              <a:endParaRPr lang="en-US" altLang="ja-JP" sz="5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5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ため池防災・減災の推進　など</a:t>
              </a:r>
              <a:endParaRPr lang="en-US" altLang="ja-JP" sz="5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600"/>
                </a:lnSpc>
              </a:pPr>
              <a:r>
                <a:rPr lang="ja-JP" altLang="en-US" sz="5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</a:t>
              </a:r>
              <a:endParaRPr lang="ja-JP" altLang="ja-JP" sz="50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5" name="角丸四角形 154"/>
            <p:cNvSpPr/>
            <p:nvPr/>
          </p:nvSpPr>
          <p:spPr bwMode="gray">
            <a:xfrm>
              <a:off x="4121766" y="4441668"/>
              <a:ext cx="2342739" cy="1299887"/>
            </a:xfrm>
            <a:prstGeom prst="roundRect">
              <a:avLst>
                <a:gd name="adj" fmla="val 6690"/>
              </a:avLst>
            </a:prstGeom>
            <a:solidFill>
              <a:srgbClr val="FFFFFF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t" anchorCtr="0"/>
            <a:lstStyle/>
            <a:p>
              <a:pPr lvl="0" algn="ctr">
                <a:lnSpc>
                  <a:spcPts val="600"/>
                </a:lnSpc>
              </a:pPr>
              <a:r>
                <a:rPr lang="ja-JP" altLang="en-US" sz="70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＜</a:t>
              </a:r>
              <a:r>
                <a:rPr lang="en-US" altLang="ja-JP" sz="70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</a:t>
              </a:r>
              <a:r>
                <a:rPr lang="ja-JP" altLang="en-US" sz="7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８</a:t>
              </a:r>
              <a:r>
                <a:rPr lang="ja-JP" altLang="en-US" sz="70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アクション</a:t>
              </a:r>
              <a:r>
                <a:rPr lang="ja-JP" altLang="en-US" sz="65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＞</a:t>
              </a:r>
              <a:endParaRPr lang="en-US" altLang="ja-JP" sz="65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en-US" altLang="ja-JP" sz="47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 </a:t>
              </a:r>
              <a:r>
                <a:rPr lang="ja-JP" altLang="en-US" sz="47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府の</a:t>
              </a:r>
              <a:r>
                <a:rPr lang="ja-JP" altLang="en-US" sz="47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ソフト施策</a:t>
              </a:r>
              <a:r>
                <a:rPr lang="ja-JP" altLang="en-US" sz="47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として推進しているもの</a:t>
              </a:r>
              <a:endParaRPr lang="en-US" altLang="ja-JP" sz="47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47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例）大阪</a:t>
              </a:r>
              <a:r>
                <a:rPr lang="en-US" altLang="ja-JP" sz="47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880</a:t>
              </a:r>
              <a:r>
                <a:rPr lang="ja-JP" altLang="en-US" sz="47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万人訓練の充実</a:t>
              </a:r>
              <a:endParaRPr lang="en-US" altLang="ja-JP" sz="47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47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47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災害医療体制の整備</a:t>
              </a:r>
              <a:endParaRPr lang="en-US" altLang="ja-JP" sz="47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47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47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帰宅困難者対策の確立　など</a:t>
              </a:r>
              <a:endParaRPr lang="en-US" altLang="ja-JP" sz="47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600"/>
                </a:lnSpc>
              </a:pPr>
              <a:r>
                <a:rPr lang="ja-JP" altLang="en-US" sz="5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</a:t>
              </a:r>
              <a:endParaRPr lang="ja-JP" altLang="ja-JP" sz="50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8" name="角丸四角形 157"/>
            <p:cNvSpPr/>
            <p:nvPr/>
          </p:nvSpPr>
          <p:spPr bwMode="gray">
            <a:xfrm>
              <a:off x="4137373" y="5962920"/>
              <a:ext cx="2327133" cy="1250943"/>
            </a:xfrm>
            <a:prstGeom prst="roundRect">
              <a:avLst>
                <a:gd name="adj" fmla="val 6690"/>
              </a:avLst>
            </a:prstGeom>
            <a:solidFill>
              <a:srgbClr val="FFFFFF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lvl="0" algn="ctr">
                <a:lnSpc>
                  <a:spcPts val="600"/>
                </a:lnSpc>
              </a:pPr>
              <a:endParaRPr lang="en-US" altLang="ja-JP" sz="7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lnSpc>
                  <a:spcPts val="600"/>
                </a:lnSpc>
              </a:pPr>
              <a:r>
                <a:rPr lang="ja-JP" altLang="en-US" sz="70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＜</a:t>
              </a:r>
              <a:r>
                <a:rPr lang="en-US" altLang="ja-JP" sz="70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lang="ja-JP" altLang="en-US" sz="7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９</a:t>
              </a:r>
              <a:r>
                <a:rPr lang="ja-JP" altLang="en-US" sz="70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アクション＞</a:t>
              </a:r>
              <a:endParaRPr lang="en-US" altLang="ja-JP" sz="7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en-US" altLang="ja-JP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Ⅳ 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市町村・民間団体の</a:t>
              </a:r>
              <a:r>
                <a:rPr lang="ja-JP" altLang="en-US" sz="500" b="1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ソフト施策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を支援</a:t>
              </a:r>
              <a:endParaRPr lang="en-US" altLang="ja-JP" sz="5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en-US" altLang="ja-JP" sz="5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  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することで促進を図るもの</a:t>
              </a:r>
              <a:endParaRPr lang="en-US" altLang="ja-JP" sz="5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例）地下空間対策の促進</a:t>
              </a:r>
              <a:endParaRPr lang="en-US" altLang="ja-JP" sz="5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5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災害廃棄物の適正処理　など</a:t>
              </a:r>
              <a:endParaRPr lang="en-US" altLang="ja-JP" sz="5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600"/>
                </a:lnSpc>
              </a:pPr>
              <a:r>
                <a:rPr lang="ja-JP" altLang="en-US" sz="5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</a:t>
              </a:r>
              <a:endParaRPr lang="ja-JP" altLang="ja-JP" sz="50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2" name="角丸四角形 131"/>
            <p:cNvSpPr/>
            <p:nvPr/>
          </p:nvSpPr>
          <p:spPr bwMode="gray">
            <a:xfrm>
              <a:off x="1793871" y="5941651"/>
              <a:ext cx="2254208" cy="1297792"/>
            </a:xfrm>
            <a:prstGeom prst="roundRect">
              <a:avLst>
                <a:gd name="adj" fmla="val 6690"/>
              </a:avLst>
            </a:prstGeom>
            <a:solidFill>
              <a:srgbClr val="FFFFFF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t" anchorCtr="0"/>
            <a:lstStyle/>
            <a:p>
              <a:pPr lvl="0" algn="ctr">
                <a:lnSpc>
                  <a:spcPts val="600"/>
                </a:lnSpc>
              </a:pPr>
              <a:r>
                <a:rPr lang="ja-JP" altLang="en-US" sz="650" b="1" dirty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＜９アクション＞</a:t>
              </a:r>
              <a:endParaRPr lang="en-US" altLang="ja-JP" sz="650" b="1" dirty="0">
                <a:solidFill>
                  <a:srgbClr val="70AD47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600"/>
                </a:lnSpc>
              </a:pPr>
              <a:r>
                <a:rPr lang="en-US" altLang="ja-JP" sz="500" dirty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Ⅲ </a:t>
              </a:r>
              <a:r>
                <a:rPr lang="ja-JP" altLang="en-US" sz="500" dirty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市町村・民間団体の</a:t>
              </a:r>
              <a:r>
                <a:rPr lang="ja-JP" altLang="en-US" sz="500" b="1" dirty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ハード施策</a:t>
              </a:r>
              <a:r>
                <a:rPr lang="ja-JP" altLang="en-US" sz="500" dirty="0" smtClean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</a:t>
              </a:r>
              <a:endParaRPr lang="en-US" altLang="ja-JP" sz="500" dirty="0" smtClean="0">
                <a:solidFill>
                  <a:srgbClr val="70AD47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600"/>
                </a:lnSpc>
              </a:pPr>
              <a:r>
                <a:rPr lang="ja-JP" altLang="en-US" sz="500" dirty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500" dirty="0" smtClean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支援</a:t>
              </a:r>
              <a:r>
                <a:rPr lang="ja-JP" altLang="en-US" sz="500" dirty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することで促進を図るもの</a:t>
              </a:r>
              <a:endParaRPr lang="en-US" altLang="ja-JP" sz="500" dirty="0">
                <a:solidFill>
                  <a:srgbClr val="70AD47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500" dirty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例）民間建築物の耐震化</a:t>
              </a:r>
              <a:endParaRPr lang="en-US" altLang="ja-JP" sz="500" dirty="0">
                <a:solidFill>
                  <a:srgbClr val="70AD47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800"/>
                </a:lnSpc>
              </a:pPr>
              <a:r>
                <a:rPr lang="ja-JP" altLang="en-US" sz="500" dirty="0">
                  <a:solidFill>
                    <a:srgbClr val="70AD47">
                      <a:lumMod val="5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鉄道施設の防災対策　など</a:t>
              </a:r>
              <a:endParaRPr lang="en-US" altLang="ja-JP" sz="500" dirty="0">
                <a:solidFill>
                  <a:srgbClr val="70AD47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lnSpc>
                  <a:spcPts val="600"/>
                </a:lnSpc>
              </a:pPr>
              <a:r>
                <a:rPr lang="ja-JP" altLang="en-US" sz="5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</a:t>
              </a:r>
              <a:endParaRPr lang="ja-JP" altLang="ja-JP" sz="50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92" name="角丸四角形 191"/>
          <p:cNvSpPr/>
          <p:nvPr/>
        </p:nvSpPr>
        <p:spPr bwMode="gray">
          <a:xfrm>
            <a:off x="6856066" y="1402086"/>
            <a:ext cx="2875430" cy="304490"/>
          </a:xfrm>
          <a:prstGeom prst="roundRect">
            <a:avLst>
              <a:gd name="adj" fmla="val 1945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>
              <a:lnSpc>
                <a:spcPts val="1500"/>
              </a:lnSpc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 概ね計画通りに進んでいるアクション</a:t>
            </a:r>
            <a:endParaRPr lang="ja-JP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2" name="角丸四角形 201"/>
          <p:cNvSpPr/>
          <p:nvPr/>
        </p:nvSpPr>
        <p:spPr bwMode="gray">
          <a:xfrm>
            <a:off x="6852555" y="1822173"/>
            <a:ext cx="2878941" cy="274083"/>
          </a:xfrm>
          <a:prstGeom prst="roundRect">
            <a:avLst>
              <a:gd name="adj" fmla="val 1945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lvl="0">
              <a:lnSpc>
                <a:spcPts val="1000"/>
              </a:lnSpc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 計画どおり進んでいないアクション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6" name="角丸四角形 215"/>
          <p:cNvSpPr/>
          <p:nvPr/>
        </p:nvSpPr>
        <p:spPr bwMode="gray">
          <a:xfrm>
            <a:off x="8944426" y="1444599"/>
            <a:ext cx="706792" cy="212787"/>
          </a:xfrm>
          <a:prstGeom prst="roundRect">
            <a:avLst>
              <a:gd name="adj" fmla="val 1945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>
              <a:lnSpc>
                <a:spcPts val="1000"/>
              </a:lnSpc>
            </a:pPr>
            <a:r>
              <a:rPr lang="en-US" altLang="ja-JP" sz="9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アクション</a:t>
            </a:r>
            <a:endParaRPr lang="ja-JP" altLang="ja-JP" sz="9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9" name="角丸四角形 218"/>
          <p:cNvSpPr/>
          <p:nvPr/>
        </p:nvSpPr>
        <p:spPr bwMode="gray">
          <a:xfrm>
            <a:off x="8944426" y="1881397"/>
            <a:ext cx="706792" cy="173201"/>
          </a:xfrm>
          <a:prstGeom prst="roundRect">
            <a:avLst>
              <a:gd name="adj" fmla="val 1945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36000" rtlCol="0" anchor="ctr" anchorCtr="0"/>
          <a:lstStyle/>
          <a:p>
            <a:pPr lvl="0">
              <a:lnSpc>
                <a:spcPts val="2100"/>
              </a:lnSpc>
            </a:pPr>
            <a:r>
              <a:rPr lang="ja-JP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０</a:t>
            </a:r>
            <a:r>
              <a:rPr lang="en-US" altLang="ja-JP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9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アクション</a:t>
            </a:r>
            <a:endParaRPr lang="ja-JP" altLang="ja-JP" sz="9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6846651" y="534795"/>
            <a:ext cx="2875429" cy="1506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➢各アクション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の評価は、取組み内容の進捗・達成状況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などについて、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 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関係部局による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進捗管理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(PDCA)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シートの精査とともに、ヒアリング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等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を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実施し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、総合的に判断。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   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各アクションの進捗状況評価</a:t>
            </a:r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51" name="グループ化 250"/>
          <p:cNvGrpSpPr/>
          <p:nvPr/>
        </p:nvGrpSpPr>
        <p:grpSpPr>
          <a:xfrm>
            <a:off x="6914294" y="1197016"/>
            <a:ext cx="153613" cy="137949"/>
            <a:chOff x="256815" y="4628201"/>
            <a:chExt cx="218938" cy="196613"/>
          </a:xfrm>
        </p:grpSpPr>
        <p:sp>
          <p:nvSpPr>
            <p:cNvPr id="252" name="正方形/長方形 251"/>
            <p:cNvSpPr/>
            <p:nvPr/>
          </p:nvSpPr>
          <p:spPr bwMode="gray">
            <a:xfrm>
              <a:off x="256815" y="4628201"/>
              <a:ext cx="165529" cy="1480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正方形/長方形 252"/>
            <p:cNvSpPr/>
            <p:nvPr/>
          </p:nvSpPr>
          <p:spPr bwMode="gray">
            <a:xfrm>
              <a:off x="283395" y="4651962"/>
              <a:ext cx="165529" cy="1480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正方形/長方形 253"/>
            <p:cNvSpPr/>
            <p:nvPr/>
          </p:nvSpPr>
          <p:spPr bwMode="gray">
            <a:xfrm>
              <a:off x="310224" y="4676727"/>
              <a:ext cx="165529" cy="1480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1" name="正方形/長方形 300"/>
          <p:cNvSpPr/>
          <p:nvPr/>
        </p:nvSpPr>
        <p:spPr>
          <a:xfrm>
            <a:off x="232125" y="3774402"/>
            <a:ext cx="3091385" cy="243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➢木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津川</a:t>
            </a:r>
            <a:r>
              <a:rPr kumimoji="1" lang="en-US" altLang="ja-JP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(L=1.6km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75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六軒家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  <a:r>
              <a:rPr kumimoji="1" lang="en-US" altLang="ja-JP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(L=0.7km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75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安治川</a:t>
            </a:r>
            <a:r>
              <a:rPr kumimoji="1" lang="en-US" altLang="ja-JP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(L=0.1km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>
              <a:lnSpc>
                <a:spcPts val="10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尻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無川</a:t>
            </a:r>
            <a:r>
              <a:rPr kumimoji="1" lang="en-US" altLang="ja-JP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(L=0.1km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75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2" name="角丸四角形 301"/>
          <p:cNvSpPr/>
          <p:nvPr/>
        </p:nvSpPr>
        <p:spPr>
          <a:xfrm>
            <a:off x="203303" y="3550885"/>
            <a:ext cx="926224" cy="179951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kumimoji="1" lang="ja-JP" altLang="en-US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年度実績</a:t>
            </a:r>
            <a:endParaRPr kumimoji="1" lang="ja-JP" altLang="en-US" sz="8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5" name="正方形/長方形 304"/>
          <p:cNvSpPr/>
          <p:nvPr/>
        </p:nvSpPr>
        <p:spPr>
          <a:xfrm>
            <a:off x="3587629" y="3858293"/>
            <a:ext cx="2989704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➢大阪府ため池防災・減災アクションプランに基づく</a:t>
            </a:r>
            <a:r>
              <a:rPr kumimoji="1" lang="ja-JP" altLang="en-US" sz="7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耐震診断を</a:t>
            </a:r>
            <a:r>
              <a:rPr kumimoji="1" lang="en-US" altLang="ja-JP" sz="75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75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９箇所</a:t>
            </a:r>
            <a:r>
              <a:rPr kumimoji="1" lang="ja-JP" altLang="en-US" sz="7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</a:p>
          <a:p>
            <a:pPr>
              <a:lnSpc>
                <a:spcPts val="10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診断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結果を踏まえた低⽔位管理や耐震補強⼯法の検討や対策⼯を実施 </a:t>
            </a:r>
          </a:p>
          <a:p>
            <a:pPr>
              <a:lnSpc>
                <a:spcPts val="10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市町村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において</a:t>
            </a:r>
            <a:r>
              <a:rPr kumimoji="1" lang="ja-JP" altLang="en-US" sz="7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ハザードマップの作成、住⺠周知及び活⽤を</a:t>
            </a:r>
            <a:r>
              <a:rPr kumimoji="1" lang="en-US" altLang="ja-JP" sz="7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38</a:t>
            </a:r>
            <a:r>
              <a:rPr kumimoji="1" lang="ja-JP" altLang="en-US" sz="75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箇所実施</a:t>
            </a:r>
          </a:p>
          <a:p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" name="テキスト ボックス 306"/>
          <p:cNvSpPr txBox="1"/>
          <p:nvPr/>
        </p:nvSpPr>
        <p:spPr>
          <a:xfrm>
            <a:off x="3713656" y="2704344"/>
            <a:ext cx="2712773" cy="23428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ため池・減災対策の推進 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環境農林水産部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8" name="角丸四角形 307"/>
          <p:cNvSpPr/>
          <p:nvPr/>
        </p:nvSpPr>
        <p:spPr bwMode="gray">
          <a:xfrm>
            <a:off x="3520272" y="3693707"/>
            <a:ext cx="896256" cy="154293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kumimoji="1" lang="ja-JP" altLang="en-US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年度実績</a:t>
            </a:r>
            <a:endParaRPr kumimoji="1" lang="ja-JP" altLang="en-US" sz="8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>
          <a:xfrm>
            <a:off x="3520272" y="4335632"/>
            <a:ext cx="2965519" cy="160893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800" b="1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ja-JP" altLang="en-US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ため池防災・減災アクションプランの改定（令和４年３月）</a:t>
            </a:r>
            <a:endParaRPr kumimoji="1" lang="en-US" altLang="ja-JP" sz="800" b="1" u="sng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1" name="テキスト ボックス 310"/>
          <p:cNvSpPr txBox="1"/>
          <p:nvPr/>
        </p:nvSpPr>
        <p:spPr>
          <a:xfrm>
            <a:off x="3605468" y="4612945"/>
            <a:ext cx="11401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年度から令和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5" name="テキスト ボックス 314"/>
          <p:cNvSpPr txBox="1"/>
          <p:nvPr/>
        </p:nvSpPr>
        <p:spPr>
          <a:xfrm>
            <a:off x="3626519" y="4914081"/>
            <a:ext cx="2687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ハード事業による防災・減災対策の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加速 ～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対策工事の工期短縮と費用縮減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</a:p>
        </p:txBody>
      </p:sp>
      <p:sp>
        <p:nvSpPr>
          <p:cNvPr id="316" name="テキスト ボックス 315"/>
          <p:cNvSpPr txBox="1"/>
          <p:nvPr/>
        </p:nvSpPr>
        <p:spPr>
          <a:xfrm>
            <a:off x="3720060" y="5082746"/>
            <a:ext cx="286930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洪水調節機能の強化による下流域の安全・安心の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確保 ～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地域を守る流域治水の強化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9" name="テキスト ボックス 318"/>
          <p:cNvSpPr txBox="1"/>
          <p:nvPr/>
        </p:nvSpPr>
        <p:spPr>
          <a:xfrm>
            <a:off x="3634139" y="5168083"/>
            <a:ext cx="25139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デジタル技術等を活用した、ため池管理の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推進 ～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ため池管理の省力化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4" name="テキスト ボックス 323"/>
          <p:cNvSpPr txBox="1"/>
          <p:nvPr/>
        </p:nvSpPr>
        <p:spPr>
          <a:xfrm>
            <a:off x="3557640" y="5722568"/>
            <a:ext cx="1410919" cy="332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ja-JP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耐震診断と対策の実施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en-US" altLang="ja-JP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農業利用されていないため池の廃止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en-US" altLang="ja-JP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全面改修・部分改修による対策の実施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4962634" y="5707642"/>
            <a:ext cx="1538722" cy="332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ja-JP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ハザードマップの作成支援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en-US" altLang="ja-JP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重点ため池点検調査の強化</a:t>
            </a:r>
            <a:r>
              <a:rPr lang="en-US" altLang="ja-JP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en-US" altLang="ja-JP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デジタル技術を活用したため池管理の推進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8" name="テキスト ボックス 327"/>
          <p:cNvSpPr txBox="1"/>
          <p:nvPr/>
        </p:nvSpPr>
        <p:spPr>
          <a:xfrm>
            <a:off x="4962634" y="6236408"/>
            <a:ext cx="1676377" cy="217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ja-JP" sz="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洪水調節容量確保のための低水位管理の推進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en-US" altLang="ja-JP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池を活用した面的な治水対策の推進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0" name="正方形/長方形 329"/>
          <p:cNvSpPr/>
          <p:nvPr/>
        </p:nvSpPr>
        <p:spPr>
          <a:xfrm>
            <a:off x="4940095" y="5569260"/>
            <a:ext cx="1642759" cy="5071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/>
          <p:cNvSpPr/>
          <p:nvPr/>
        </p:nvSpPr>
        <p:spPr>
          <a:xfrm>
            <a:off x="4945750" y="6107962"/>
            <a:ext cx="1640765" cy="3671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正方形/長方形 331"/>
          <p:cNvSpPr/>
          <p:nvPr/>
        </p:nvSpPr>
        <p:spPr>
          <a:xfrm>
            <a:off x="3534480" y="5573169"/>
            <a:ext cx="1347327" cy="10569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テキスト ボックス 332"/>
          <p:cNvSpPr txBox="1"/>
          <p:nvPr/>
        </p:nvSpPr>
        <p:spPr>
          <a:xfrm>
            <a:off x="4951964" y="6532137"/>
            <a:ext cx="1687046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ja-JP" sz="4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4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防災重点ため池：決壊した場合の浸水区域に家屋や公共</a:t>
            </a:r>
            <a:r>
              <a:rPr lang="ja-JP" altLang="en-US" sz="4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施設等</a:t>
            </a:r>
            <a:endParaRPr lang="en-US" altLang="ja-JP" sz="4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500"/>
              </a:lnSpc>
            </a:pPr>
            <a:r>
              <a:rPr lang="en-US" altLang="ja-JP" sz="4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4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</a:t>
            </a:r>
            <a:r>
              <a:rPr lang="ja-JP" altLang="en-US" sz="45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が存</a:t>
            </a:r>
            <a:r>
              <a:rPr lang="ja-JP" altLang="en-US" sz="4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在</a:t>
            </a:r>
            <a:r>
              <a:rPr lang="ja-JP" altLang="en-US" sz="4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し、人的被害を与えるおそれのあるため</a:t>
            </a:r>
            <a:r>
              <a:rPr lang="ja-JP" altLang="en-US" sz="4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池</a:t>
            </a:r>
            <a:endParaRPr lang="en-US" altLang="ja-JP" sz="450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584" y="6107963"/>
            <a:ext cx="1280659" cy="455181"/>
          </a:xfrm>
          <a:prstGeom prst="rect">
            <a:avLst/>
          </a:prstGeom>
        </p:spPr>
      </p:pic>
      <p:sp>
        <p:nvSpPr>
          <p:cNvPr id="337" name="テキスト ボックス 336"/>
          <p:cNvSpPr txBox="1"/>
          <p:nvPr/>
        </p:nvSpPr>
        <p:spPr>
          <a:xfrm>
            <a:off x="7040985" y="2677440"/>
            <a:ext cx="1858767" cy="23428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学校の耐震化 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教育庁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8" name="正方形/長方形 337"/>
          <p:cNvSpPr/>
          <p:nvPr/>
        </p:nvSpPr>
        <p:spPr>
          <a:xfrm>
            <a:off x="6951767" y="4074654"/>
            <a:ext cx="291581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➢府立学校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ブロック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塀のうち、カテゴリー④の２０校の撤去改修を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kumimoji="1" lang="en-US" altLang="ja-JP" sz="7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→</a:t>
            </a:r>
            <a:r>
              <a:rPr kumimoji="1" lang="ja-JP" altLang="en-US" sz="75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カテゴリー①～④全てのブロック塀の撤去（</a:t>
            </a:r>
            <a:r>
              <a:rPr kumimoji="1" lang="en-US" altLang="ja-JP" sz="75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131</a:t>
            </a:r>
            <a:r>
              <a:rPr kumimoji="1" lang="ja-JP" altLang="en-US" sz="75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校）が完了！</a:t>
            </a:r>
            <a:endParaRPr kumimoji="1" lang="ja-JP" altLang="en-US" sz="75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9" name="角丸四角形 338"/>
          <p:cNvSpPr/>
          <p:nvPr/>
        </p:nvSpPr>
        <p:spPr>
          <a:xfrm>
            <a:off x="6866150" y="3904439"/>
            <a:ext cx="959186" cy="15153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kumimoji="1" lang="ja-JP" altLang="en-US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年度実績</a:t>
            </a:r>
            <a:endParaRPr kumimoji="1" lang="ja-JP" altLang="en-US" sz="8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223798" y="3253685"/>
            <a:ext cx="302499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➢防潮堤の基礎部にある液状化層を固化して変位・沈下をおさえる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液状化 </a:t>
            </a:r>
            <a:endParaRPr kumimoji="1" lang="en-US" altLang="ja-JP" sz="7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工などの耐震・液状化対策を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118" name="正方形/長方形 117"/>
          <p:cNvSpPr/>
          <p:nvPr/>
        </p:nvSpPr>
        <p:spPr>
          <a:xfrm>
            <a:off x="223798" y="5064059"/>
            <a:ext cx="1814807" cy="11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8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ja-JP" altLang="en-US" sz="8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sz="8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ja-JP" altLang="en-US" sz="8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末：全体</a:t>
            </a:r>
            <a:r>
              <a:rPr kumimoji="1" lang="en-US" altLang="ja-JP" sz="8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33.4km/34.0km</a:t>
            </a:r>
            <a:endParaRPr kumimoji="1" lang="en-US" altLang="ja-JP" sz="8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235510" y="5992746"/>
            <a:ext cx="1626898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➢更新する安治川水門の詳細設計着手</a:t>
            </a:r>
            <a:endParaRPr kumimoji="1"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➢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水門の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高度化（遠隔操作・自動化</a:t>
            </a:r>
            <a:r>
              <a:rPr kumimoji="1"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六軒家</a:t>
            </a:r>
            <a:r>
              <a:rPr kumimoji="1" lang="ja-JP" altLang="en-US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川水門、正蓮寺川</a:t>
            </a: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水門の</a:t>
            </a:r>
            <a:r>
              <a:rPr kumimoji="1" lang="ja-JP" altLang="en-US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完了</a:t>
            </a:r>
          </a:p>
        </p:txBody>
      </p:sp>
      <p:pic>
        <p:nvPicPr>
          <p:cNvPr id="123" name="図 122" descr="F:\10　グループ共通\01　議会・ブルーファイル\11 議会関係\R1年9月議会\教育常任委員会\自民\東百舌鳥ＣＢ改修工事前後写真\東百舌鳥CB改修前写真\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10" b="31561"/>
          <a:stretch/>
        </p:blipFill>
        <p:spPr bwMode="auto">
          <a:xfrm>
            <a:off x="7124867" y="5318045"/>
            <a:ext cx="1003910" cy="80302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4" name="テキスト ボックス 123"/>
          <p:cNvSpPr txBox="1"/>
          <p:nvPr/>
        </p:nvSpPr>
        <p:spPr>
          <a:xfrm>
            <a:off x="7115582" y="5210130"/>
            <a:ext cx="1022395" cy="9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600" dirty="0" smtClean="0"/>
              <a:t>改修前（イメージ）</a:t>
            </a:r>
            <a:endParaRPr kumimoji="1" lang="ja-JP" altLang="en-US" sz="600" dirty="0"/>
          </a:p>
        </p:txBody>
      </p:sp>
      <p:pic>
        <p:nvPicPr>
          <p:cNvPr id="125" name="図 124" descr="F:\10　グループ共通\01　議会・ブルーファイル\11 議会関係\R1年9月議会\教育常任委員会\自民\東百舌鳥ＣＢ改修工事前後写真\東百舌鳥ＣＢ改修写真\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8232" r="4574" b="5926"/>
          <a:stretch/>
        </p:blipFill>
        <p:spPr bwMode="auto">
          <a:xfrm>
            <a:off x="8556384" y="5316969"/>
            <a:ext cx="1005445" cy="80912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5" name="楕円 134"/>
          <p:cNvSpPr/>
          <p:nvPr/>
        </p:nvSpPr>
        <p:spPr>
          <a:xfrm>
            <a:off x="150759" y="2688471"/>
            <a:ext cx="263910" cy="2690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en-US" altLang="ja-JP" sz="10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kumimoji="1" lang="ja-JP" altLang="en-US" sz="10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楕円 136"/>
          <p:cNvSpPr/>
          <p:nvPr/>
        </p:nvSpPr>
        <p:spPr>
          <a:xfrm>
            <a:off x="3489417" y="2694237"/>
            <a:ext cx="297825" cy="2690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ja-JP" altLang="en-US" sz="10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endParaRPr kumimoji="1" lang="ja-JP" altLang="en-US" sz="10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楕円 138"/>
          <p:cNvSpPr/>
          <p:nvPr/>
        </p:nvSpPr>
        <p:spPr>
          <a:xfrm>
            <a:off x="6838159" y="2660938"/>
            <a:ext cx="281733" cy="2690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en-US" altLang="ja-JP" sz="10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endParaRPr kumimoji="1" lang="ja-JP" altLang="en-US" sz="10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6276" y="2978769"/>
            <a:ext cx="149691" cy="180661"/>
          </a:xfrm>
          <a:prstGeom prst="rect">
            <a:avLst/>
          </a:prstGeom>
        </p:spPr>
      </p:pic>
      <p:sp>
        <p:nvSpPr>
          <p:cNvPr id="142" name="正方形/長方形 141"/>
          <p:cNvSpPr/>
          <p:nvPr/>
        </p:nvSpPr>
        <p:spPr>
          <a:xfrm>
            <a:off x="8664146" y="2999419"/>
            <a:ext cx="1152336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5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</a:t>
            </a:r>
            <a:r>
              <a:rPr kumimoji="1" lang="ja-JP" altLang="en-US" sz="5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r>
              <a:rPr kumimoji="1" lang="en-US" altLang="ja-JP" sz="5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endParaRPr kumimoji="1" lang="en-US" altLang="ja-JP" sz="500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民間ブロック塀の安全対策</a:t>
            </a:r>
            <a:r>
              <a:rPr kumimoji="1" lang="en-US" altLang="ja-JP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都市整備部</a:t>
            </a:r>
            <a:r>
              <a:rPr kumimoji="1" lang="en-US" altLang="ja-JP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86671" y="2689902"/>
            <a:ext cx="343561" cy="1000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5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ja-JP" altLang="en-US" sz="65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126249" y="2698349"/>
            <a:ext cx="343561" cy="10002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5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ja-JP" altLang="en-US" sz="65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6838159" y="429852"/>
            <a:ext cx="2517327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6819321" y="2663310"/>
            <a:ext cx="34356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5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ja-JP" altLang="en-US" sz="65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角丸四角形 166"/>
          <p:cNvSpPr/>
          <p:nvPr/>
        </p:nvSpPr>
        <p:spPr>
          <a:xfrm>
            <a:off x="3684756" y="4500526"/>
            <a:ext cx="432112" cy="1246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68" name="テキスト ボックス 167"/>
          <p:cNvSpPr txBox="1"/>
          <p:nvPr/>
        </p:nvSpPr>
        <p:spPr bwMode="white">
          <a:xfrm>
            <a:off x="3720177" y="4520154"/>
            <a:ext cx="36567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計画期間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9" name="角丸四角形 168"/>
          <p:cNvSpPr/>
          <p:nvPr/>
        </p:nvSpPr>
        <p:spPr>
          <a:xfrm>
            <a:off x="3684755" y="4804476"/>
            <a:ext cx="865123" cy="1246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70" name="テキスト ボックス 169"/>
          <p:cNvSpPr txBox="1"/>
          <p:nvPr/>
        </p:nvSpPr>
        <p:spPr bwMode="white">
          <a:xfrm>
            <a:off x="3720177" y="4824104"/>
            <a:ext cx="7963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３つの対策強化方針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1" name="角丸四角形 170"/>
          <p:cNvSpPr/>
          <p:nvPr/>
        </p:nvSpPr>
        <p:spPr>
          <a:xfrm>
            <a:off x="3686441" y="5369988"/>
            <a:ext cx="1429126" cy="1453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72" name="テキスト ボックス 171"/>
          <p:cNvSpPr txBox="1"/>
          <p:nvPr/>
        </p:nvSpPr>
        <p:spPr bwMode="white">
          <a:xfrm>
            <a:off x="3721861" y="5381996"/>
            <a:ext cx="14092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防災・減災対策の主な取組内容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3" name="角丸四角形 172"/>
          <p:cNvSpPr/>
          <p:nvPr/>
        </p:nvSpPr>
        <p:spPr>
          <a:xfrm>
            <a:off x="3549218" y="5590092"/>
            <a:ext cx="412285" cy="1053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74" name="テキスト ボックス 173"/>
          <p:cNvSpPr txBox="1"/>
          <p:nvPr/>
        </p:nvSpPr>
        <p:spPr bwMode="white">
          <a:xfrm>
            <a:off x="3593493" y="5600679"/>
            <a:ext cx="36324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ハード対策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5" name="角丸四角形 174"/>
          <p:cNvSpPr/>
          <p:nvPr/>
        </p:nvSpPr>
        <p:spPr>
          <a:xfrm>
            <a:off x="4961490" y="5582988"/>
            <a:ext cx="402721" cy="11466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76" name="テキスト ボックス 175"/>
          <p:cNvSpPr txBox="1"/>
          <p:nvPr/>
        </p:nvSpPr>
        <p:spPr bwMode="white">
          <a:xfrm>
            <a:off x="4999250" y="5590092"/>
            <a:ext cx="4297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ソフト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7" name="角丸四角形 176"/>
          <p:cNvSpPr/>
          <p:nvPr/>
        </p:nvSpPr>
        <p:spPr>
          <a:xfrm>
            <a:off x="4960650" y="6127441"/>
            <a:ext cx="744873" cy="11531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78" name="テキスト ボックス 177"/>
          <p:cNvSpPr txBox="1"/>
          <p:nvPr/>
        </p:nvSpPr>
        <p:spPr bwMode="white">
          <a:xfrm>
            <a:off x="5008773" y="6133099"/>
            <a:ext cx="84056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洪水調節機能の強化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3" name="角丸四角形 202"/>
          <p:cNvSpPr/>
          <p:nvPr/>
        </p:nvSpPr>
        <p:spPr>
          <a:xfrm>
            <a:off x="215314" y="3039267"/>
            <a:ext cx="914213" cy="1773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アクションの内容</a:t>
            </a:r>
            <a:endParaRPr kumimoji="1" lang="ja-JP" altLang="en-US" sz="8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8" name="角丸四角形 207"/>
          <p:cNvSpPr/>
          <p:nvPr/>
        </p:nvSpPr>
        <p:spPr>
          <a:xfrm>
            <a:off x="6850909" y="3035529"/>
            <a:ext cx="959187" cy="15691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アクションの内容</a:t>
            </a:r>
            <a:endParaRPr kumimoji="1" lang="ja-JP" altLang="en-US" sz="8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9" name="正方形/長方形 208"/>
          <p:cNvSpPr/>
          <p:nvPr/>
        </p:nvSpPr>
        <p:spPr bwMode="gray">
          <a:xfrm>
            <a:off x="6953332" y="3219608"/>
            <a:ext cx="2862755" cy="577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府立学校について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は「大阪府住宅・建築物耐震 </a:t>
            </a:r>
            <a:r>
              <a:rPr kumimoji="1" lang="en-US" altLang="ja-JP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 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ヵ年戦略プラン」</a:t>
            </a:r>
          </a:p>
          <a:p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に基づき平成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年度に耐震化完了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7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➢地震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によるブロック塀の倒壊で死亡事故が発生し、ブロック塀の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安全性が</a:t>
            </a:r>
            <a:endParaRPr kumimoji="1" lang="en-US" altLang="ja-JP" sz="7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問われること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となったため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  調査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の結果を踏まえ、不適合の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あったブロック </a:t>
            </a:r>
            <a:endParaRPr kumimoji="1" lang="en-US" altLang="ja-JP" sz="7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塀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について優先順位付けを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行い順次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撤去等を行う。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7067429" y="6280991"/>
            <a:ext cx="251299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kumimoji="1" lang="ja-JP" altLang="en-US" sz="75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関連アクション</a:t>
            </a:r>
            <a:r>
              <a:rPr kumimoji="1" lang="en-US" altLang="ja-JP" sz="75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75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（民間</a:t>
            </a:r>
            <a:r>
              <a:rPr kumimoji="1" lang="ja-JP" altLang="en-US" sz="75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ブロック塀の安全</a:t>
            </a:r>
            <a:r>
              <a:rPr kumimoji="1" lang="ja-JP" altLang="en-US" sz="75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対策）</a:t>
            </a:r>
            <a:endParaRPr kumimoji="1" lang="en-US" altLang="ja-JP" sz="75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➢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民間の危険なブロック塀の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除却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補助を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580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件実施</a:t>
            </a:r>
            <a:endParaRPr kumimoji="1" lang="ja-JP" altLang="en-US" sz="7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" name="角丸四角形 214"/>
          <p:cNvSpPr/>
          <p:nvPr/>
        </p:nvSpPr>
        <p:spPr bwMode="gray">
          <a:xfrm>
            <a:off x="6933720" y="6242758"/>
            <a:ext cx="2583997" cy="313114"/>
          </a:xfrm>
          <a:prstGeom prst="roundRect">
            <a:avLst>
              <a:gd name="adj" fmla="val 0"/>
            </a:avLst>
          </a:prstGeom>
          <a:noFill/>
          <a:ln w="25400" cap="sq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17" name="角丸四角形 216"/>
          <p:cNvSpPr/>
          <p:nvPr/>
        </p:nvSpPr>
        <p:spPr bwMode="gray">
          <a:xfrm>
            <a:off x="8473064" y="2969596"/>
            <a:ext cx="1275377" cy="219126"/>
          </a:xfrm>
          <a:prstGeom prst="roundRect">
            <a:avLst>
              <a:gd name="adj" fmla="val 1350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043" y="5614484"/>
            <a:ext cx="1206201" cy="1042454"/>
          </a:xfrm>
          <a:prstGeom prst="rect">
            <a:avLst/>
          </a:prstGeom>
        </p:spPr>
      </p:pic>
      <p:pic>
        <p:nvPicPr>
          <p:cNvPr id="459" name="図 4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4090" y="2989158"/>
            <a:ext cx="149691" cy="180661"/>
          </a:xfrm>
          <a:prstGeom prst="rect">
            <a:avLst/>
          </a:prstGeom>
        </p:spPr>
      </p:pic>
      <p:sp>
        <p:nvSpPr>
          <p:cNvPr id="460" name="正方形/長方形 459"/>
          <p:cNvSpPr/>
          <p:nvPr/>
        </p:nvSpPr>
        <p:spPr>
          <a:xfrm>
            <a:off x="2229126" y="3008389"/>
            <a:ext cx="1032262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5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関連アクション２</a:t>
            </a:r>
            <a:endParaRPr kumimoji="1" lang="en-US" altLang="ja-JP" sz="5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水門の耐震化等の推進</a:t>
            </a:r>
            <a:r>
              <a:rPr kumimoji="1" lang="en-US" altLang="ja-JP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都市整備部</a:t>
            </a:r>
            <a:r>
              <a:rPr kumimoji="1" lang="en-US" altLang="ja-JP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1" name="角丸四角形 460"/>
          <p:cNvSpPr/>
          <p:nvPr/>
        </p:nvSpPr>
        <p:spPr bwMode="gray">
          <a:xfrm>
            <a:off x="1993455" y="2991081"/>
            <a:ext cx="1267934" cy="199074"/>
          </a:xfrm>
          <a:prstGeom prst="roundRect">
            <a:avLst>
              <a:gd name="adj" fmla="val 1350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正方形/長方形 462"/>
          <p:cNvSpPr/>
          <p:nvPr/>
        </p:nvSpPr>
        <p:spPr>
          <a:xfrm>
            <a:off x="294383" y="5828465"/>
            <a:ext cx="1648962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kumimoji="1" lang="ja-JP" altLang="en-US" sz="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関連アクション２（</a:t>
            </a:r>
            <a:r>
              <a:rPr kumimoji="1" lang="ja-JP" altLang="en-US" sz="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水門</a:t>
            </a:r>
            <a:r>
              <a:rPr kumimoji="1" lang="ja-JP" altLang="en-US" sz="6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の耐震化等の</a:t>
            </a:r>
            <a:r>
              <a:rPr kumimoji="1" lang="ja-JP" altLang="en-US" sz="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推進）</a:t>
            </a:r>
            <a:endParaRPr kumimoji="1" lang="ja-JP" altLang="en-US" sz="7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2486911" y="5602522"/>
            <a:ext cx="793338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ja-JP" altLang="en-US" sz="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水門の自動化</a:t>
            </a:r>
            <a:endParaRPr kumimoji="1" lang="en-US" altLang="ja-JP" sz="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</a:t>
            </a:r>
          </a:p>
        </p:txBody>
      </p:sp>
      <p:pic>
        <p:nvPicPr>
          <p:cNvPr id="166" name="図 1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020" y="5794622"/>
            <a:ext cx="140151" cy="169147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4380" y="6295236"/>
            <a:ext cx="180407" cy="217732"/>
          </a:xfrm>
          <a:prstGeom prst="rect">
            <a:avLst/>
          </a:prstGeom>
        </p:spPr>
      </p:pic>
      <p:sp>
        <p:nvSpPr>
          <p:cNvPr id="191" name="正方形/長方形 190"/>
          <p:cNvSpPr/>
          <p:nvPr/>
        </p:nvSpPr>
        <p:spPr>
          <a:xfrm>
            <a:off x="0" y="2331998"/>
            <a:ext cx="9906000" cy="2191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550" b="1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主な</a:t>
            </a:r>
            <a:r>
              <a:rPr lang="ja-JP" altLang="en-US" sz="15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アクションの進捗状況</a:t>
            </a:r>
            <a:endParaRPr lang="ja-JP" altLang="en-US" sz="15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3" name="角丸四角形 212"/>
          <p:cNvSpPr/>
          <p:nvPr/>
        </p:nvSpPr>
        <p:spPr>
          <a:xfrm>
            <a:off x="6889007" y="4439887"/>
            <a:ext cx="799861" cy="14893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214" name="テキスト ボックス 213"/>
          <p:cNvSpPr txBox="1"/>
          <p:nvPr/>
        </p:nvSpPr>
        <p:spPr bwMode="white">
          <a:xfrm>
            <a:off x="6924428" y="4451895"/>
            <a:ext cx="76444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カテゴリー①～④</a:t>
            </a:r>
            <a:endParaRPr lang="en-US" altLang="ja-JP" sz="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6916953" y="4649987"/>
            <a:ext cx="1357549" cy="211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正方形/長方形 220"/>
          <p:cNvSpPr/>
          <p:nvPr/>
        </p:nvSpPr>
        <p:spPr>
          <a:xfrm>
            <a:off x="8340016" y="4653976"/>
            <a:ext cx="1357549" cy="208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6871332" y="4875220"/>
            <a:ext cx="1459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③高さ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2.2m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3.0m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で、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劣化等がない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ブロック塀</a:t>
            </a:r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(11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校</a:t>
            </a:r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" name="正方形/長方形 224"/>
          <p:cNvSpPr/>
          <p:nvPr/>
        </p:nvSpPr>
        <p:spPr>
          <a:xfrm>
            <a:off x="6920339" y="4898695"/>
            <a:ext cx="1357549" cy="2255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8294395" y="4876885"/>
            <a:ext cx="1459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カテゴリー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①～③以外で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劣化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が認められ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ブロック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塀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(20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校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7" name="正方形/長方形 226"/>
          <p:cNvSpPr/>
          <p:nvPr/>
        </p:nvSpPr>
        <p:spPr>
          <a:xfrm>
            <a:off x="8343402" y="4898696"/>
            <a:ext cx="1357549" cy="2214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190500" y="5518150"/>
            <a:ext cx="3092450" cy="1181100"/>
          </a:xfrm>
          <a:custGeom>
            <a:avLst/>
            <a:gdLst>
              <a:gd name="connsiteX0" fmla="*/ 0 w 3092450"/>
              <a:gd name="connsiteY0" fmla="*/ 1168400 h 1181100"/>
              <a:gd name="connsiteX1" fmla="*/ 0 w 3092450"/>
              <a:gd name="connsiteY1" fmla="*/ 247650 h 1181100"/>
              <a:gd name="connsiteX2" fmla="*/ 1676400 w 3092450"/>
              <a:gd name="connsiteY2" fmla="*/ 247650 h 1181100"/>
              <a:gd name="connsiteX3" fmla="*/ 1676400 w 3092450"/>
              <a:gd name="connsiteY3" fmla="*/ 0 h 1181100"/>
              <a:gd name="connsiteX4" fmla="*/ 3092450 w 3092450"/>
              <a:gd name="connsiteY4" fmla="*/ 0 h 1181100"/>
              <a:gd name="connsiteX5" fmla="*/ 3092450 w 3092450"/>
              <a:gd name="connsiteY5" fmla="*/ 1181100 h 1181100"/>
              <a:gd name="connsiteX6" fmla="*/ 0 w 3092450"/>
              <a:gd name="connsiteY6" fmla="*/ 11684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2450" h="1181100">
                <a:moveTo>
                  <a:pt x="0" y="1168400"/>
                </a:moveTo>
                <a:lnTo>
                  <a:pt x="0" y="247650"/>
                </a:lnTo>
                <a:lnTo>
                  <a:pt x="1676400" y="247650"/>
                </a:lnTo>
                <a:lnTo>
                  <a:pt x="1676400" y="0"/>
                </a:lnTo>
                <a:lnTo>
                  <a:pt x="3092450" y="0"/>
                </a:lnTo>
                <a:lnTo>
                  <a:pt x="3092450" y="1181100"/>
                </a:lnTo>
                <a:lnTo>
                  <a:pt x="0" y="1168400"/>
                </a:lnTo>
                <a:close/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正方形/長方形 133"/>
          <p:cNvSpPr/>
          <p:nvPr/>
        </p:nvSpPr>
        <p:spPr>
          <a:xfrm>
            <a:off x="285727" y="5223311"/>
            <a:ext cx="1687600" cy="33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河川</a:t>
            </a:r>
            <a:r>
              <a:rPr kumimoji="1"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西</a:t>
            </a:r>
            <a:r>
              <a:rPr kumimoji="1" lang="ja-JP" altLang="en-US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地区：</a:t>
            </a:r>
            <a:r>
              <a:rPr kumimoji="1"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21.4km /22.0km</a:t>
            </a:r>
            <a:endParaRPr kumimoji="1" lang="en-US" altLang="ja-JP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泉州・寝屋川流域地区：</a:t>
            </a:r>
            <a:r>
              <a:rPr kumimoji="1" lang="ja-JP" altLang="en-US" sz="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対策完了</a:t>
            </a:r>
            <a:endParaRPr kumimoji="1" lang="en-US" altLang="ja-JP" sz="600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en-US" altLang="ja-JP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海岸</a:t>
            </a:r>
            <a:r>
              <a:rPr kumimoji="1"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kumimoji="1" lang="ja-JP" altLang="en-US" sz="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対策完了</a:t>
            </a:r>
            <a:endParaRPr kumimoji="1" lang="ja-JP" altLang="en-US" sz="600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8544817" y="5210130"/>
            <a:ext cx="1029316" cy="9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600" dirty="0" smtClean="0"/>
              <a:t>改修後（イメージ）</a:t>
            </a:r>
            <a:endParaRPr kumimoji="1" lang="ja-JP" altLang="en-US" sz="600" dirty="0"/>
          </a:p>
        </p:txBody>
      </p:sp>
      <p:sp>
        <p:nvSpPr>
          <p:cNvPr id="143" name="下矢印 142"/>
          <p:cNvSpPr/>
          <p:nvPr/>
        </p:nvSpPr>
        <p:spPr>
          <a:xfrm rot="16200000">
            <a:off x="8175134" y="5592650"/>
            <a:ext cx="349635" cy="2462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1955596" y="3930365"/>
            <a:ext cx="1285275" cy="12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8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合計</a:t>
            </a:r>
            <a:r>
              <a:rPr kumimoji="1" lang="en-US" altLang="ja-JP" sz="8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2.5km</a:t>
            </a:r>
            <a:r>
              <a:rPr kumimoji="1" lang="ja-JP" altLang="en-US" sz="8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の対策を実施  </a:t>
            </a:r>
            <a:endParaRPr kumimoji="1" lang="en-US" altLang="ja-JP" sz="8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96141" y="6444128"/>
            <a:ext cx="1453373" cy="128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ja-JP" sz="5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5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水門</a:t>
            </a:r>
            <a:r>
              <a:rPr lang="ja-JP" altLang="en-US" sz="5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の自動化：津波警報等が発表され、衛星から</a:t>
            </a:r>
          </a:p>
          <a:p>
            <a:pPr>
              <a:lnSpc>
                <a:spcPts val="500"/>
              </a:lnSpc>
            </a:pPr>
            <a:r>
              <a:rPr lang="ja-JP" altLang="en-US" sz="5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5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lang="ja-JP" altLang="en-US" sz="5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アラートにて情報を受信した際に水門を自動閉鎖</a:t>
            </a:r>
          </a:p>
        </p:txBody>
      </p:sp>
      <p:sp>
        <p:nvSpPr>
          <p:cNvPr id="154" name="正方形/長方形 153"/>
          <p:cNvSpPr/>
          <p:nvPr/>
        </p:nvSpPr>
        <p:spPr>
          <a:xfrm>
            <a:off x="3586943" y="3212132"/>
            <a:ext cx="298970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➢大阪府ため池防災・減災アクションプランに基づき、対象ため池の耐震診断を</a:t>
            </a:r>
          </a:p>
          <a:p>
            <a:pPr>
              <a:lnSpc>
                <a:spcPts val="9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計画的に実施するとともに、診断結果を踏まえ必要な耐震対策を実施。</a:t>
            </a:r>
          </a:p>
          <a:p>
            <a:pPr>
              <a:lnSpc>
                <a:spcPts val="9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➢ソフト対策も含めた総合的な減災対策を推進するため、対象ため池の所在市</a:t>
            </a:r>
          </a:p>
          <a:p>
            <a:pPr>
              <a:lnSpc>
                <a:spcPts val="9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町村に対して、ため池ハザードマップの作成、住民周知及び活用を働きかける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" name="角丸四角形 155"/>
          <p:cNvSpPr/>
          <p:nvPr/>
        </p:nvSpPr>
        <p:spPr>
          <a:xfrm>
            <a:off x="3518943" y="3028309"/>
            <a:ext cx="959187" cy="15691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アクションの内容</a:t>
            </a:r>
            <a:endParaRPr kumimoji="1" lang="ja-JP" altLang="en-US" sz="8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6775305" y="271794"/>
            <a:ext cx="3082912" cy="211203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令和３年度の各アクションの評価結果</a:t>
            </a:r>
            <a:r>
              <a:rPr lang="en-US" altLang="ja-JP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単年度評価</a:t>
            </a:r>
            <a:r>
              <a:rPr lang="en-US" altLang="ja-JP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159" name="下矢印 158"/>
          <p:cNvSpPr/>
          <p:nvPr/>
        </p:nvSpPr>
        <p:spPr>
          <a:xfrm rot="16200000">
            <a:off x="1617017" y="4477949"/>
            <a:ext cx="349635" cy="3275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5" name="図 164" descr="F:\DCIM\100OLYMP\P6082637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"/>
          <a:stretch/>
        </p:blipFill>
        <p:spPr bwMode="auto">
          <a:xfrm>
            <a:off x="1997141" y="4137391"/>
            <a:ext cx="1279456" cy="90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図 17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61" t="11686" b="18859"/>
          <a:stretch/>
        </p:blipFill>
        <p:spPr bwMode="auto">
          <a:xfrm>
            <a:off x="286065" y="4126218"/>
            <a:ext cx="1289581" cy="913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1" name="直線矢印コネクタ 180"/>
          <p:cNvCxnSpPr/>
          <p:nvPr/>
        </p:nvCxnSpPr>
        <p:spPr>
          <a:xfrm flipH="1">
            <a:off x="2197506" y="4511335"/>
            <a:ext cx="225320" cy="14320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矢印コネクタ 184"/>
          <p:cNvCxnSpPr/>
          <p:nvPr/>
        </p:nvCxnSpPr>
        <p:spPr>
          <a:xfrm flipH="1">
            <a:off x="636515" y="4524779"/>
            <a:ext cx="164226" cy="21329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正方形/長方形 186"/>
          <p:cNvSpPr/>
          <p:nvPr/>
        </p:nvSpPr>
        <p:spPr>
          <a:xfrm>
            <a:off x="334103" y="4142194"/>
            <a:ext cx="432539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対策前</a:t>
            </a: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8" name="正方形/長方形 187"/>
          <p:cNvSpPr/>
          <p:nvPr/>
        </p:nvSpPr>
        <p:spPr>
          <a:xfrm>
            <a:off x="2048319" y="4139247"/>
            <a:ext cx="425309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対策後</a:t>
            </a: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0" name="直線矢印コネクタ 189"/>
          <p:cNvCxnSpPr/>
          <p:nvPr/>
        </p:nvCxnSpPr>
        <p:spPr>
          <a:xfrm flipH="1" flipV="1">
            <a:off x="2256168" y="4770259"/>
            <a:ext cx="239442" cy="116470"/>
          </a:xfrm>
          <a:prstGeom prst="straightConnector1">
            <a:avLst/>
          </a:prstGeom>
          <a:ln w="6350">
            <a:solidFill>
              <a:schemeClr val="tx1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テキスト ボックス 24"/>
          <p:cNvSpPr txBox="1"/>
          <p:nvPr/>
        </p:nvSpPr>
        <p:spPr>
          <a:xfrm>
            <a:off x="2476704" y="4861753"/>
            <a:ext cx="531941" cy="1650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7310" indent="-67310" algn="ctr"/>
            <a:r>
              <a:rPr lang="ja-JP" altLang="ja-JP" sz="600" dirty="0"/>
              <a:t>鋼矢板</a:t>
            </a:r>
            <a:r>
              <a:rPr lang="ja-JP" altLang="ja-JP" sz="600" dirty="0" smtClean="0"/>
              <a:t>打設工</a:t>
            </a:r>
            <a:endParaRPr lang="ja-JP" altLang="ja-JP" sz="600" dirty="0"/>
          </a:p>
        </p:txBody>
      </p:sp>
    </p:spTree>
    <p:extLst>
      <p:ext uri="{BB962C8B-B14F-4D97-AF65-F5344CB8AC3E}">
        <p14:creationId xmlns:p14="http://schemas.microsoft.com/office/powerpoint/2010/main" val="32140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角丸四角形 96"/>
          <p:cNvSpPr/>
          <p:nvPr/>
        </p:nvSpPr>
        <p:spPr bwMode="gray">
          <a:xfrm>
            <a:off x="64820" y="3634684"/>
            <a:ext cx="4903180" cy="3155988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角丸四角形 126"/>
          <p:cNvSpPr/>
          <p:nvPr/>
        </p:nvSpPr>
        <p:spPr bwMode="gray">
          <a:xfrm>
            <a:off x="5046006" y="3634684"/>
            <a:ext cx="4778626" cy="3158511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角丸四角形 102"/>
          <p:cNvSpPr/>
          <p:nvPr/>
        </p:nvSpPr>
        <p:spPr bwMode="gray">
          <a:xfrm>
            <a:off x="5048312" y="267675"/>
            <a:ext cx="4776320" cy="3279136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角丸四角形 169"/>
          <p:cNvSpPr/>
          <p:nvPr/>
        </p:nvSpPr>
        <p:spPr bwMode="gray">
          <a:xfrm>
            <a:off x="64820" y="264899"/>
            <a:ext cx="4903180" cy="3284907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5247585" y="3895419"/>
            <a:ext cx="4527868" cy="5595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8" name="正方形/長方形 97"/>
          <p:cNvSpPr/>
          <p:nvPr/>
        </p:nvSpPr>
        <p:spPr>
          <a:xfrm>
            <a:off x="5241830" y="510571"/>
            <a:ext cx="2325783" cy="618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1" name="正方形/長方形 80"/>
          <p:cNvSpPr/>
          <p:nvPr/>
        </p:nvSpPr>
        <p:spPr>
          <a:xfrm>
            <a:off x="275283" y="3902413"/>
            <a:ext cx="4125268" cy="515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8" name="正方形/長方形 187"/>
          <p:cNvSpPr/>
          <p:nvPr/>
        </p:nvSpPr>
        <p:spPr>
          <a:xfrm>
            <a:off x="166857" y="5070242"/>
            <a:ext cx="2700254" cy="169365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7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7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7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7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700" u="sng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大阪府無電柱化推進計画の改定（令和４年４月）</a:t>
            </a:r>
            <a:endParaRPr kumimoji="1" lang="en-US" altLang="ja-JP" sz="700" u="sng" dirty="0" smtClean="0">
              <a:ln w="0"/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0" name="図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74" y="3985537"/>
            <a:ext cx="1454638" cy="196175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2"/>
            <a:ext cx="9906000" cy="2191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5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主</a:t>
            </a:r>
            <a:r>
              <a:rPr lang="ja-JP" altLang="en-US" sz="1550" b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lang="ja-JP" altLang="en-US" sz="1550" b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</a:t>
            </a:r>
            <a:r>
              <a:rPr lang="ja-JP" altLang="en-US" sz="1550" b="1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進捗状況</a:t>
            </a:r>
          </a:p>
        </p:txBody>
      </p:sp>
      <p:sp>
        <p:nvSpPr>
          <p:cNvPr id="181" name="正方形/長方形 180"/>
          <p:cNvSpPr/>
          <p:nvPr/>
        </p:nvSpPr>
        <p:spPr>
          <a:xfrm>
            <a:off x="232157" y="4751733"/>
            <a:ext cx="3543416" cy="34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en-US" altLang="ja-JP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無電柱化の推進</a:t>
            </a:r>
            <a:r>
              <a:rPr kumimoji="1" lang="en-US" altLang="ja-JP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(17.5km/17.7km)</a:t>
            </a:r>
          </a:p>
          <a:p>
            <a:pPr>
              <a:lnSpc>
                <a:spcPts val="1000"/>
              </a:lnSpc>
            </a:pP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➢「大阪府無電柱化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推進計画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」を改定し、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年度以降の整備路線及び推進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方策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見直し</a:t>
            </a: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340525" y="3687345"/>
            <a:ext cx="4490756" cy="24198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広域緊急交通路等の通行機能確保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無電柱化の推進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 【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都市整備部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角丸四角形 130"/>
          <p:cNvSpPr/>
          <p:nvPr/>
        </p:nvSpPr>
        <p:spPr>
          <a:xfrm>
            <a:off x="202325" y="4573111"/>
            <a:ext cx="732972" cy="1502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kumimoji="1" lang="ja-JP" altLang="en-US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年度実績</a:t>
            </a:r>
            <a:endParaRPr kumimoji="1" lang="ja-JP" altLang="en-US" sz="7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2" name="角丸四角形 301"/>
          <p:cNvSpPr/>
          <p:nvPr/>
        </p:nvSpPr>
        <p:spPr>
          <a:xfrm>
            <a:off x="5146850" y="1112937"/>
            <a:ext cx="679834" cy="1502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kumimoji="1" lang="ja-JP" altLang="en-US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年度実績</a:t>
            </a:r>
            <a:endParaRPr kumimoji="1" lang="ja-JP" altLang="en-US" sz="7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3" name="正方形/長方形 302"/>
          <p:cNvSpPr/>
          <p:nvPr/>
        </p:nvSpPr>
        <p:spPr>
          <a:xfrm>
            <a:off x="5168470" y="1595009"/>
            <a:ext cx="4626609" cy="419949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9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■地下空間の浸水対策</a:t>
            </a:r>
            <a:endParaRPr kumimoji="1" lang="en-US" altLang="ja-JP" sz="900" b="1" u="sng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5" name="正方形/長方形 304"/>
          <p:cNvSpPr/>
          <p:nvPr/>
        </p:nvSpPr>
        <p:spPr>
          <a:xfrm>
            <a:off x="5246898" y="4921043"/>
            <a:ext cx="2989704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en-US" altLang="ja-JP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DPAT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活動マニュアル及び、災害時等のこころのケアのてびきを作成。</a:t>
            </a:r>
            <a:endParaRPr kumimoji="1" lang="ja-JP" altLang="en-US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" name="テキスト ボックス 306"/>
          <p:cNvSpPr txBox="1"/>
          <p:nvPr/>
        </p:nvSpPr>
        <p:spPr>
          <a:xfrm>
            <a:off x="5369118" y="3684875"/>
            <a:ext cx="4452722" cy="23428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DPAT</a:t>
            </a:r>
            <a:r>
              <a:rPr lang="en-US" altLang="ja-JP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災害派遣精神医療チーム</a:t>
            </a:r>
            <a:r>
              <a:rPr lang="en-US" altLang="ja-JP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編成</a:t>
            </a:r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等の被災者のこころのケアの実施 </a:t>
            </a:r>
            <a:r>
              <a:rPr lang="en-US" altLang="ja-JP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健康医療部</a:t>
            </a:r>
            <a:r>
              <a:rPr lang="en-US" altLang="ja-JP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8" name="角丸四角形 307"/>
          <p:cNvSpPr/>
          <p:nvPr/>
        </p:nvSpPr>
        <p:spPr>
          <a:xfrm>
            <a:off x="5248249" y="4742883"/>
            <a:ext cx="708282" cy="1502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kumimoji="1" lang="ja-JP" altLang="en-US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年度実績</a:t>
            </a:r>
            <a:endParaRPr kumimoji="1" lang="ja-JP" altLang="en-US" sz="7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>
          <a:xfrm>
            <a:off x="5221732" y="5172048"/>
            <a:ext cx="2468118" cy="207150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■大阪</a:t>
            </a:r>
            <a:r>
              <a:rPr kumimoji="1" lang="en-US" altLang="ja-JP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DPAT</a:t>
            </a:r>
            <a:r>
              <a:rPr kumimoji="1" lang="ja-JP" altLang="en-US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活動マニュアルの作成（</a:t>
            </a:r>
            <a:r>
              <a:rPr kumimoji="1" lang="ja-JP" altLang="en-US" sz="800" b="1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kumimoji="1" lang="en-US" altLang="ja-JP" sz="800" b="1" u="sng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28137" y="4135677"/>
            <a:ext cx="37009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➢地震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発生時に、電柱倒壊による道路閉塞を防止するため、「大阪府電線類地中化マスタープラン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において位置付けられた「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優先して地中化すべき地域」のうち、広域緊急交通路に指定された路線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区間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について、無電柱化を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推進。</a:t>
            </a:r>
            <a:endParaRPr kumimoji="1" lang="ja-JP" altLang="en-US" sz="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61994" y="5304606"/>
            <a:ext cx="13484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➢平成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年度～令和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</a:p>
          <a:p>
            <a:endParaRPr kumimoji="1" lang="ja-JP" altLang="en-US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49869" y="5621393"/>
            <a:ext cx="2136890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7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➢都市防災の向上</a:t>
            </a:r>
            <a:endParaRPr lang="en-US" altLang="ja-JP" sz="7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・重点</a:t>
            </a:r>
            <a:r>
              <a:rPr lang="en-US" altLang="ja-JP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路線の</a:t>
            </a:r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うち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、大阪</a:t>
            </a:r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中央環状線内側の道路</a:t>
            </a:r>
          </a:p>
          <a:p>
            <a:pPr lvl="0">
              <a:lnSpc>
                <a:spcPts val="10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重点</a:t>
            </a:r>
            <a:r>
              <a:rPr lang="en-US" altLang="ja-JP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路線から防災拠点へのアクセス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</a:t>
            </a:r>
            <a:endParaRPr lang="en-US" altLang="ja-JP" sz="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942136" y="6135018"/>
            <a:ext cx="1206519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➢安全で快適な歩行空間の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確保</a:t>
            </a:r>
            <a:endParaRPr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241356" y="6099746"/>
            <a:ext cx="1537696" cy="142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➢良好な都市景観の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確保</a:t>
            </a:r>
            <a:endParaRPr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928658" y="5654144"/>
            <a:ext cx="13691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</a:t>
            </a:r>
            <a:r>
              <a:rPr lang="ja-JP" altLang="en-US" sz="7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新設道路の無電柱化</a:t>
            </a:r>
            <a:endParaRPr lang="en-US" altLang="ja-JP" sz="7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・市街地</a:t>
            </a:r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の新設道路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は無電柱化事業を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一体的整備</a:t>
            </a:r>
            <a:endParaRPr lang="en-US" altLang="ja-JP" sz="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角丸四角形 115"/>
          <p:cNvSpPr/>
          <p:nvPr/>
        </p:nvSpPr>
        <p:spPr bwMode="gray">
          <a:xfrm>
            <a:off x="213828" y="5628831"/>
            <a:ext cx="1662559" cy="436877"/>
          </a:xfrm>
          <a:prstGeom prst="roundRect">
            <a:avLst>
              <a:gd name="adj" fmla="val 550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>
              <a:lnSpc>
                <a:spcPts val="25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ja-JP" altLang="en-US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ja-JP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 bwMode="gray">
          <a:xfrm>
            <a:off x="212733" y="6099592"/>
            <a:ext cx="1670304" cy="202038"/>
          </a:xfrm>
          <a:prstGeom prst="roundRect">
            <a:avLst>
              <a:gd name="adj" fmla="val 550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>
              <a:lnSpc>
                <a:spcPts val="25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ja-JP" altLang="en-US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ja-JP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角丸四角形 117"/>
          <p:cNvSpPr/>
          <p:nvPr/>
        </p:nvSpPr>
        <p:spPr bwMode="gray">
          <a:xfrm>
            <a:off x="1907809" y="6098707"/>
            <a:ext cx="1332521" cy="202924"/>
          </a:xfrm>
          <a:prstGeom prst="roundRect">
            <a:avLst>
              <a:gd name="adj" fmla="val 550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>
              <a:lnSpc>
                <a:spcPts val="25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ja-JP" altLang="en-US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ja-JP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角丸四角形 118"/>
          <p:cNvSpPr/>
          <p:nvPr/>
        </p:nvSpPr>
        <p:spPr bwMode="gray">
          <a:xfrm>
            <a:off x="1903324" y="5635848"/>
            <a:ext cx="1335524" cy="434032"/>
          </a:xfrm>
          <a:prstGeom prst="roundRect">
            <a:avLst>
              <a:gd name="adj" fmla="val 550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>
              <a:lnSpc>
                <a:spcPts val="25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ja-JP" altLang="en-US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ja-JP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77630" y="6429896"/>
            <a:ext cx="311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➢広域緊急交通路の無電柱化を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加速 　　　　　　　　　➢低コスト手法の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導入</a:t>
            </a:r>
          </a:p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➢関係者相互の連携・協力と市町村への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技術支援　　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道路占用制限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t="53289"/>
          <a:stretch/>
        </p:blipFill>
        <p:spPr>
          <a:xfrm>
            <a:off x="4052783" y="5859519"/>
            <a:ext cx="838446" cy="744125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 rotWithShape="1">
          <a:blip r:embed="rId4"/>
          <a:srcRect b="52411"/>
          <a:stretch/>
        </p:blipFill>
        <p:spPr>
          <a:xfrm>
            <a:off x="3376392" y="5994749"/>
            <a:ext cx="713432" cy="645075"/>
          </a:xfrm>
          <a:prstGeom prst="rect">
            <a:avLst/>
          </a:prstGeom>
        </p:spPr>
      </p:pic>
      <p:sp>
        <p:nvSpPr>
          <p:cNvPr id="128" name="角丸四角形 127"/>
          <p:cNvSpPr/>
          <p:nvPr/>
        </p:nvSpPr>
        <p:spPr>
          <a:xfrm>
            <a:off x="633471" y="3825369"/>
            <a:ext cx="2487066" cy="16898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角丸四角形 128"/>
          <p:cNvSpPr/>
          <p:nvPr/>
        </p:nvSpPr>
        <p:spPr>
          <a:xfrm>
            <a:off x="5326112" y="1880220"/>
            <a:ext cx="937456" cy="17649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lvl="0" algn="ctr">
              <a:lnSpc>
                <a:spcPts val="7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地下空間の浸水時の危険性</a:t>
            </a:r>
            <a:endParaRPr lang="ja-JP" altLang="en-US" sz="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3" name="角丸四角形 132"/>
          <p:cNvSpPr/>
          <p:nvPr/>
        </p:nvSpPr>
        <p:spPr>
          <a:xfrm>
            <a:off x="6542697" y="1719247"/>
            <a:ext cx="153961" cy="568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避難対策</a:t>
            </a:r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4" name="直線コネクタ 133"/>
          <p:cNvCxnSpPr/>
          <p:nvPr/>
        </p:nvCxnSpPr>
        <p:spPr>
          <a:xfrm>
            <a:off x="6691723" y="2000382"/>
            <a:ext cx="20624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角丸四角形 134"/>
          <p:cNvSpPr/>
          <p:nvPr/>
        </p:nvSpPr>
        <p:spPr>
          <a:xfrm>
            <a:off x="6812980" y="1695254"/>
            <a:ext cx="1295818" cy="607519"/>
          </a:xfrm>
          <a:prstGeom prst="roundRect">
            <a:avLst/>
          </a:prstGeom>
          <a:solidFill>
            <a:schemeClr val="bg1">
              <a:alpha val="9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lvl="0">
              <a:lnSpc>
                <a:spcPts val="800"/>
              </a:lnSpc>
            </a:pP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〇各施設における体制強化</a:t>
            </a:r>
            <a:endParaRPr lang="en-US" altLang="ja-JP" sz="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・避難計画やマニュアルの作成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・避難誘導体制の強化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・防災教育・訓練の実施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・利用者に対する啓発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000"/>
              </a:lnSpc>
            </a:pP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7" name="直線コネクタ 136"/>
          <p:cNvCxnSpPr/>
          <p:nvPr/>
        </p:nvCxnSpPr>
        <p:spPr>
          <a:xfrm>
            <a:off x="6700397" y="2563954"/>
            <a:ext cx="20624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角丸四角形 138"/>
          <p:cNvSpPr/>
          <p:nvPr/>
        </p:nvSpPr>
        <p:spPr>
          <a:xfrm>
            <a:off x="6810989" y="2342156"/>
            <a:ext cx="1299800" cy="458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lvl="0">
              <a:lnSpc>
                <a:spcPts val="800"/>
              </a:lnSpc>
            </a:pP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〇各施設における体制強化</a:t>
            </a:r>
            <a:endParaRPr lang="en-US" altLang="ja-JP" sz="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・浸水するおそれのある出入口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の把握・止水対策の実施</a:t>
            </a:r>
            <a:r>
              <a:rPr lang="en-US" altLang="ja-JP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en-US" altLang="ja-JP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・止水設備の点検・訓練の実施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000"/>
              </a:lnSpc>
            </a:pP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ホームベース 139"/>
          <p:cNvSpPr/>
          <p:nvPr/>
        </p:nvSpPr>
        <p:spPr>
          <a:xfrm>
            <a:off x="5288454" y="1817979"/>
            <a:ext cx="1168405" cy="917302"/>
          </a:xfrm>
          <a:prstGeom prst="homePlate">
            <a:avLst>
              <a:gd name="adj" fmla="val 2035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>
              <a:lnSpc>
                <a:spcPts val="900"/>
              </a:lnSpc>
            </a:pPr>
            <a:endParaRPr lang="en-US" altLang="ja-JP" sz="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endParaRPr lang="en-US" altLang="ja-JP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①地上の状況を把握しにくい</a:t>
            </a:r>
            <a:endParaRPr lang="en-US" altLang="ja-JP" sz="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endParaRPr lang="en-US" altLang="ja-JP" sz="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②避難経路が限定される</a:t>
            </a:r>
            <a:endParaRPr lang="en-US" altLang="ja-JP" sz="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endParaRPr lang="en-US" altLang="ja-JP" sz="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③時間的猶予が少ない</a:t>
            </a:r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65" y="2866860"/>
            <a:ext cx="947802" cy="610190"/>
          </a:xfrm>
          <a:prstGeom prst="rect">
            <a:avLst/>
          </a:prstGeom>
        </p:spPr>
      </p:pic>
      <p:sp>
        <p:nvSpPr>
          <p:cNvPr id="143" name="角丸四角形 142"/>
          <p:cNvSpPr/>
          <p:nvPr/>
        </p:nvSpPr>
        <p:spPr>
          <a:xfrm>
            <a:off x="6547179" y="2346966"/>
            <a:ext cx="156815" cy="4505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止水</a:t>
            </a: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</a:t>
            </a:r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4" name="図 1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23" y="2867036"/>
            <a:ext cx="930291" cy="618161"/>
          </a:xfrm>
          <a:prstGeom prst="rect">
            <a:avLst/>
          </a:prstGeom>
        </p:spPr>
      </p:pic>
      <p:pic>
        <p:nvPicPr>
          <p:cNvPr id="145" name="図 1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25" y="2871616"/>
            <a:ext cx="844810" cy="618200"/>
          </a:xfrm>
          <a:prstGeom prst="rect">
            <a:avLst/>
          </a:prstGeom>
        </p:spPr>
      </p:pic>
      <p:sp>
        <p:nvSpPr>
          <p:cNvPr id="156" name="テキスト ボックス 155"/>
          <p:cNvSpPr txBox="1"/>
          <p:nvPr/>
        </p:nvSpPr>
        <p:spPr>
          <a:xfrm>
            <a:off x="6455791" y="3278971"/>
            <a:ext cx="317963" cy="19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36000" rIns="36000" bIns="0" rtlCol="0">
            <a:spAutoFit/>
          </a:bodyPr>
          <a:lstStyle/>
          <a:p>
            <a:r>
              <a:rPr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排気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口の</a:t>
            </a:r>
            <a:endParaRPr lang="en-US" altLang="ja-JP" sz="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かさ上げ</a:t>
            </a:r>
            <a:endParaRPr kumimoji="1" lang="ja-JP" altLang="en-US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5458061" y="2867955"/>
            <a:ext cx="234281" cy="7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対策前</a:t>
            </a:r>
            <a:endParaRPr kumimoji="1" lang="ja-JP" altLang="en-US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7037395" y="2867955"/>
            <a:ext cx="192360" cy="7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対策後</a:t>
            </a:r>
            <a:endParaRPr kumimoji="1" lang="ja-JP" altLang="en-US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下矢印 163"/>
          <p:cNvSpPr/>
          <p:nvPr/>
        </p:nvSpPr>
        <p:spPr>
          <a:xfrm rot="16200000">
            <a:off x="6462415" y="2950071"/>
            <a:ext cx="311981" cy="3016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角丸四角形 129"/>
          <p:cNvSpPr/>
          <p:nvPr/>
        </p:nvSpPr>
        <p:spPr>
          <a:xfrm>
            <a:off x="8207318" y="1697990"/>
            <a:ext cx="1189159" cy="6047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lvl="0">
              <a:lnSpc>
                <a:spcPts val="1000"/>
              </a:lnSpc>
            </a:pP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〇施設間の連携強化</a:t>
            </a:r>
            <a:endParaRPr lang="en-US" altLang="ja-JP" sz="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0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・現状の情報共有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0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・連携した避難誘導方策の検討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0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・相互連携訓練の実施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000"/>
              </a:lnSpc>
            </a:pP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2" name="角丸四角形 131"/>
          <p:cNvSpPr/>
          <p:nvPr/>
        </p:nvSpPr>
        <p:spPr>
          <a:xfrm>
            <a:off x="8207318" y="2339454"/>
            <a:ext cx="1189159" cy="4612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lvl="0">
              <a:lnSpc>
                <a:spcPts val="800"/>
              </a:lnSpc>
            </a:pP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〇施設間の連携強化</a:t>
            </a:r>
            <a:endParaRPr lang="en-US" altLang="ja-JP" sz="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・現状の情報共有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・連携した止水対策の検討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800"/>
              </a:lnSpc>
            </a:pPr>
            <a:r>
              <a:rPr lang="ja-JP" altLang="en-US" sz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・相互連携訓練の実施</a:t>
            </a:r>
            <a:endParaRPr lang="en-US" altLang="ja-JP" sz="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000"/>
              </a:lnSpc>
            </a:pP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337055" y="5462706"/>
            <a:ext cx="322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DPAT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とは、自然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災害等が発生し、災害ストレス等により精神的問題が生じた場合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精神科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および精神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保健活動の支援を行う専門的な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チーム。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339876" y="5873952"/>
            <a:ext cx="4607211" cy="4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府内・府外発災時の大阪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DPAT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の派遣時の体制や、主な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活動内容、</a:t>
            </a:r>
            <a:endParaRPr kumimoji="1"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必要資機材等を記載したマニュアルを令和</a:t>
            </a:r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月に策定、同年</a:t>
            </a:r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 に一部改訂。</a:t>
            </a:r>
          </a:p>
          <a:p>
            <a:endParaRPr kumimoji="1" lang="ja-JP" altLang="en-US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391" y="5400885"/>
            <a:ext cx="1209822" cy="734133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5349846" y="6339124"/>
            <a:ext cx="378018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➢令和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年度は、講義をｅラーニング配信とし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、大阪</a:t>
            </a:r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DPAT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隊員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登録者の技能維持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研修と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しても開催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技能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維持研修は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51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名が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受講。</a:t>
            </a:r>
            <a:endParaRPr kumimoji="1" lang="ja-JP" altLang="en-US" sz="6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754178" y="6103103"/>
            <a:ext cx="8964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en-US" altLang="zh-TW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DPAT</a:t>
            </a:r>
            <a:r>
              <a:rPr kumimoji="1" lang="zh-TW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養成</a:t>
            </a:r>
            <a:r>
              <a:rPr kumimoji="1" lang="zh-TW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研修</a:t>
            </a:r>
            <a:endParaRPr kumimoji="1" lang="en-US" altLang="zh-TW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720995" y="5158907"/>
            <a:ext cx="9945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en-US" altLang="zh-TW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DPAT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活動マニュアル</a:t>
            </a:r>
            <a:endParaRPr kumimoji="1" lang="en-US" altLang="zh-TW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楕円 83"/>
          <p:cNvSpPr/>
          <p:nvPr/>
        </p:nvSpPr>
        <p:spPr>
          <a:xfrm>
            <a:off x="121921" y="3682793"/>
            <a:ext cx="303373" cy="2690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en-US" altLang="ja-JP" sz="10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46</a:t>
            </a:r>
            <a:endParaRPr kumimoji="1" lang="ja-JP" altLang="en-US" sz="10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楕円 84"/>
          <p:cNvSpPr/>
          <p:nvPr/>
        </p:nvSpPr>
        <p:spPr>
          <a:xfrm>
            <a:off x="5103709" y="297611"/>
            <a:ext cx="311740" cy="2690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en-US" altLang="ja-JP" sz="10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kumimoji="1" lang="ja-JP" altLang="en-US" sz="10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楕円 85"/>
          <p:cNvSpPr/>
          <p:nvPr/>
        </p:nvSpPr>
        <p:spPr>
          <a:xfrm>
            <a:off x="5118799" y="3673153"/>
            <a:ext cx="310063" cy="2690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en-US" altLang="ja-JP" sz="10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59</a:t>
            </a:r>
            <a:endParaRPr kumimoji="1" lang="ja-JP" altLang="en-US" sz="10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21686" y="3680428"/>
            <a:ext cx="34356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5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1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ja-JP" altLang="en-US" sz="65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1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103474" y="292448"/>
            <a:ext cx="34356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5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1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ja-JP" altLang="en-US" sz="65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41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136571" y="3669848"/>
            <a:ext cx="34356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5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ja-JP" altLang="en-US" sz="65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446590" y="5204410"/>
            <a:ext cx="435096" cy="1246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83" name="テキスト ボックス 82"/>
          <p:cNvSpPr txBox="1"/>
          <p:nvPr/>
        </p:nvSpPr>
        <p:spPr bwMode="white">
          <a:xfrm>
            <a:off x="482011" y="5216418"/>
            <a:ext cx="3996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計画期間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202325" y="3994117"/>
            <a:ext cx="732972" cy="1502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アクションの内容</a:t>
            </a:r>
            <a:endParaRPr kumimoji="1" lang="ja-JP" altLang="en-US" sz="7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446590" y="5475958"/>
            <a:ext cx="435096" cy="1246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94" name="テキスト ボックス 93"/>
          <p:cNvSpPr txBox="1"/>
          <p:nvPr/>
        </p:nvSpPr>
        <p:spPr bwMode="white">
          <a:xfrm>
            <a:off x="482011" y="5487966"/>
            <a:ext cx="3996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整備路線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444214" y="6340270"/>
            <a:ext cx="435096" cy="1246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96" name="テキスト ボックス 95"/>
          <p:cNvSpPr txBox="1"/>
          <p:nvPr/>
        </p:nvSpPr>
        <p:spPr bwMode="white">
          <a:xfrm>
            <a:off x="479635" y="6352278"/>
            <a:ext cx="3996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推進方針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5146849" y="645993"/>
            <a:ext cx="679835" cy="1502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アクションの内容</a:t>
            </a:r>
            <a:endParaRPr kumimoji="1" lang="ja-JP" altLang="en-US" sz="7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5168470" y="826379"/>
            <a:ext cx="460704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➢津波浸水想定区域内に地下街等を有する全ての市町、地下街等の所有者又は管理者と連携して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、避難確保</a:t>
            </a:r>
            <a:endParaRPr kumimoji="1"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浸水防止計画の作成や避難誘導等の訓練、地下出入口の止水対策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等を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施設管理者に働きかける。</a:t>
            </a:r>
            <a:endParaRPr kumimoji="1" lang="ja-JP" altLang="en-US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6060335" y="3422698"/>
            <a:ext cx="312586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400" dirty="0" smtClean="0"/>
              <a:t>©Osaka </a:t>
            </a:r>
            <a:r>
              <a:rPr lang="en-US" altLang="ja-JP" sz="400" dirty="0"/>
              <a:t>Metro</a:t>
            </a:r>
            <a:endParaRPr kumimoji="1" lang="ja-JP" altLang="en-US" sz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5429778" y="5352482"/>
            <a:ext cx="749951" cy="1246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07" name="テキスト ボックス 106"/>
          <p:cNvSpPr txBox="1"/>
          <p:nvPr/>
        </p:nvSpPr>
        <p:spPr bwMode="white">
          <a:xfrm>
            <a:off x="5465199" y="5364490"/>
            <a:ext cx="83161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en-US" altLang="ja-JP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DPAT</a:t>
            </a:r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の概要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角丸四角形 109"/>
          <p:cNvSpPr/>
          <p:nvPr/>
        </p:nvSpPr>
        <p:spPr>
          <a:xfrm>
            <a:off x="5193873" y="3992411"/>
            <a:ext cx="762658" cy="1502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アクションの内容</a:t>
            </a:r>
            <a:endParaRPr kumimoji="1" lang="ja-JP" altLang="en-US" sz="7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5230549" y="4178830"/>
            <a:ext cx="3330641" cy="51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➢地震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発生時に、恐怖や避難所での厳しい生活等による強度の不安、抑うつ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、イライラ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7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en-US" altLang="ja-JP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ストレス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en-US" altLang="ja-JP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PTSD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に対応する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ため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、こころのケアを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行うことが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できる人材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の養成等、こころの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</a:t>
            </a:r>
            <a:endParaRPr lang="en-US" altLang="ja-JP" sz="7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en-US" altLang="ja-JP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関する相談の実施体制を確保する。</a:t>
            </a:r>
          </a:p>
          <a:p>
            <a:pPr>
              <a:lnSpc>
                <a:spcPts val="1000"/>
              </a:lnSpc>
            </a:pP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被災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の「こころ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ケアマニュアル」の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必要に応じた改訂と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DPAT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編成の充実を図る</a:t>
            </a:r>
            <a:r>
              <a:rPr lang="ja-JP" altLang="en-US" sz="7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角丸四角形 121"/>
          <p:cNvSpPr/>
          <p:nvPr/>
        </p:nvSpPr>
        <p:spPr>
          <a:xfrm>
            <a:off x="5429778" y="5784941"/>
            <a:ext cx="1115640" cy="1246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24" name="テキスト ボックス 123"/>
          <p:cNvSpPr txBox="1"/>
          <p:nvPr/>
        </p:nvSpPr>
        <p:spPr bwMode="white">
          <a:xfrm>
            <a:off x="5465199" y="5790452"/>
            <a:ext cx="11635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en-US" altLang="ja-JP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DPAT</a:t>
            </a:r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の活動マニュアル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5" name="角丸四角形 124"/>
          <p:cNvSpPr/>
          <p:nvPr/>
        </p:nvSpPr>
        <p:spPr>
          <a:xfrm>
            <a:off x="5429778" y="6222187"/>
            <a:ext cx="1611805" cy="13109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5" dirty="0"/>
          </a:p>
        </p:txBody>
      </p:sp>
      <p:sp>
        <p:nvSpPr>
          <p:cNvPr id="126" name="テキスト ボックス 125"/>
          <p:cNvSpPr txBox="1"/>
          <p:nvPr/>
        </p:nvSpPr>
        <p:spPr bwMode="white">
          <a:xfrm>
            <a:off x="5465199" y="6235759"/>
            <a:ext cx="17628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en-US" altLang="ja-JP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DPAT</a:t>
            </a:r>
            <a:r>
              <a:rPr lang="ja-JP" altLang="en-US" sz="7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育成研修及び技能維持研修</a:t>
            </a:r>
            <a:endParaRPr lang="en-US" altLang="ja-JP" sz="7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882" y="3991079"/>
            <a:ext cx="949118" cy="1215814"/>
          </a:xfrm>
          <a:prstGeom prst="rect">
            <a:avLst/>
          </a:prstGeom>
        </p:spPr>
      </p:pic>
      <p:sp>
        <p:nvSpPr>
          <p:cNvPr id="136" name="正方形/長方形 135"/>
          <p:cNvSpPr/>
          <p:nvPr/>
        </p:nvSpPr>
        <p:spPr>
          <a:xfrm>
            <a:off x="201945" y="538829"/>
            <a:ext cx="3036902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2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noFill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38" name="正方形/長方形 137"/>
          <p:cNvSpPr/>
          <p:nvPr/>
        </p:nvSpPr>
        <p:spPr>
          <a:xfrm>
            <a:off x="190677" y="1291095"/>
            <a:ext cx="4517978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➢府民への情報提供と情報収集を担う２つのシステムを統合し、令和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４年</a:t>
            </a:r>
            <a:r>
              <a: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月に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次期防災情報システムを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リリース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331908" y="330217"/>
            <a:ext cx="3202262" cy="23428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防災情報の収集・伝達機能</a:t>
            </a:r>
            <a:r>
              <a:rPr lang="ja-JP" altLang="en-US" sz="10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の充実 </a:t>
            </a:r>
            <a:r>
              <a:rPr lang="en-US" altLang="ja-JP" sz="10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危機管理室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199553" y="1490935"/>
            <a:ext cx="1737981" cy="155458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■次期</a:t>
            </a:r>
            <a:r>
              <a:rPr kumimoji="1" lang="ja-JP" altLang="en-US" sz="800" b="1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防災情報システムの更</a:t>
            </a:r>
            <a:r>
              <a:rPr kumimoji="1" lang="ja-JP" altLang="en-US" sz="800" b="1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新内容</a:t>
            </a:r>
          </a:p>
        </p:txBody>
      </p:sp>
      <p:sp>
        <p:nvSpPr>
          <p:cNvPr id="149" name="角丸四角形 148"/>
          <p:cNvSpPr/>
          <p:nvPr/>
        </p:nvSpPr>
        <p:spPr>
          <a:xfrm>
            <a:off x="211555" y="1111164"/>
            <a:ext cx="693034" cy="1502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kumimoji="1" lang="ja-JP" altLang="en-US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年度実績</a:t>
            </a:r>
            <a:endParaRPr kumimoji="1" lang="ja-JP" altLang="en-US" sz="7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0" name="図 1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663" y="1799483"/>
            <a:ext cx="2392254" cy="1214575"/>
          </a:xfrm>
          <a:prstGeom prst="rect">
            <a:avLst/>
          </a:prstGeom>
        </p:spPr>
      </p:pic>
      <p:pic>
        <p:nvPicPr>
          <p:cNvPr id="151" name="図 150"/>
          <p:cNvPicPr>
            <a:picLocks noChangeAspect="1"/>
          </p:cNvPicPr>
          <p:nvPr/>
        </p:nvPicPr>
        <p:blipFill rotWithShape="1">
          <a:blip r:embed="rId11"/>
          <a:srcRect t="3467" b="1"/>
          <a:stretch/>
        </p:blipFill>
        <p:spPr>
          <a:xfrm>
            <a:off x="2583047" y="1830927"/>
            <a:ext cx="2102365" cy="1181625"/>
          </a:xfrm>
          <a:prstGeom prst="rect">
            <a:avLst/>
          </a:prstGeom>
        </p:spPr>
      </p:pic>
      <p:sp>
        <p:nvSpPr>
          <p:cNvPr id="153" name="楕円 152"/>
          <p:cNvSpPr/>
          <p:nvPr/>
        </p:nvSpPr>
        <p:spPr>
          <a:xfrm>
            <a:off x="123170" y="324368"/>
            <a:ext cx="270942" cy="2690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en-US" altLang="ja-JP" sz="105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endParaRPr kumimoji="1" lang="ja-JP" altLang="en-US" sz="105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118327" y="322235"/>
            <a:ext cx="34356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5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ja-JP" altLang="en-US" sz="65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5" name="正方形/長方形 154"/>
          <p:cNvSpPr/>
          <p:nvPr/>
        </p:nvSpPr>
        <p:spPr bwMode="gray">
          <a:xfrm>
            <a:off x="1313664" y="2290345"/>
            <a:ext cx="1742369" cy="24707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Overflow="overflow" horzOverflow="overflow" vert="horz" wrap="square" lIns="36000" tIns="54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8" name="正方形/長方形 157"/>
          <p:cNvSpPr/>
          <p:nvPr/>
        </p:nvSpPr>
        <p:spPr bwMode="gray">
          <a:xfrm>
            <a:off x="1139050" y="3074197"/>
            <a:ext cx="1223816" cy="24707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Overflow="overflow" horzOverflow="overflow" vert="horz" wrap="square" lIns="36000" tIns="54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199553" y="828298"/>
            <a:ext cx="3564172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➢地震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発生時に、防災情報を迅速かつ的確に収集し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、初動期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おける応急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kumimoji="1"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適切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に行うため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、大阪府防災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情報システムを運用するとともに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、機能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の充実を図っていく。</a:t>
            </a:r>
          </a:p>
          <a:p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0" name="角丸四角形 159"/>
          <p:cNvSpPr/>
          <p:nvPr/>
        </p:nvSpPr>
        <p:spPr>
          <a:xfrm>
            <a:off x="190677" y="649212"/>
            <a:ext cx="701909" cy="1502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7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アクションの内容</a:t>
            </a:r>
            <a:endParaRPr kumimoji="1" lang="ja-JP" altLang="en-US" sz="7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2" name="図 1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9446" y="627332"/>
            <a:ext cx="145564" cy="17568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8703" y="3074896"/>
            <a:ext cx="2275650" cy="367184"/>
            <a:chOff x="87409" y="3086839"/>
            <a:chExt cx="2275650" cy="433058"/>
          </a:xfrm>
        </p:grpSpPr>
        <p:sp>
          <p:nvSpPr>
            <p:cNvPr id="100" name="角丸四角形 99"/>
            <p:cNvSpPr/>
            <p:nvPr/>
          </p:nvSpPr>
          <p:spPr>
            <a:xfrm>
              <a:off x="87409" y="3086839"/>
              <a:ext cx="2251699" cy="433058"/>
            </a:xfrm>
            <a:prstGeom prst="roundRect">
              <a:avLst>
                <a:gd name="adj" fmla="val 93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85" dirty="0"/>
            </a:p>
          </p:txBody>
        </p:sp>
        <p:sp>
          <p:nvSpPr>
            <p:cNvPr id="152" name="正方形/長方形 151"/>
            <p:cNvSpPr/>
            <p:nvPr/>
          </p:nvSpPr>
          <p:spPr bwMode="gray">
            <a:xfrm>
              <a:off x="146336" y="3139144"/>
              <a:ext cx="2216723" cy="22578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避難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情報等を地図上で表示 </a:t>
              </a:r>
              <a:endPara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避難指示エリアを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表示</a:t>
              </a:r>
              <a:endPara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●避難所の位置・開設状況を表示</a:t>
              </a:r>
              <a:r>
                <a:rPr lang="ja-JP" altLang="en-US" sz="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endParaRPr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5" name="角丸四角形 174"/>
          <p:cNvSpPr/>
          <p:nvPr/>
        </p:nvSpPr>
        <p:spPr bwMode="gray">
          <a:xfrm>
            <a:off x="3305714" y="604297"/>
            <a:ext cx="1507033" cy="219126"/>
          </a:xfrm>
          <a:prstGeom prst="roundRect">
            <a:avLst>
              <a:gd name="adj" fmla="val 1350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/>
          <p:cNvSpPr/>
          <p:nvPr/>
        </p:nvSpPr>
        <p:spPr>
          <a:xfrm>
            <a:off x="3534965" y="632691"/>
            <a:ext cx="129385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600"/>
              </a:lnSpc>
            </a:pPr>
            <a:r>
              <a:rPr kumimoji="1" lang="ja-JP" altLang="en-US" sz="5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</a:t>
            </a:r>
            <a:r>
              <a:rPr kumimoji="1" lang="ja-JP" altLang="en-US" sz="5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r>
              <a:rPr kumimoji="1" lang="en-US" altLang="ja-JP" sz="5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</a:p>
          <a:p>
            <a:pPr>
              <a:lnSpc>
                <a:spcPts val="600"/>
              </a:lnSpc>
            </a:pP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在日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外国人への情報発信</a:t>
            </a: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充実</a:t>
            </a:r>
            <a:r>
              <a:rPr kumimoji="1"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府民文化部</a:t>
            </a:r>
            <a:r>
              <a:rPr kumimoji="1"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ts val="600"/>
              </a:lnSpc>
            </a:pP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正方形/長方形 176"/>
          <p:cNvSpPr/>
          <p:nvPr/>
        </p:nvSpPr>
        <p:spPr>
          <a:xfrm>
            <a:off x="48533" y="1659976"/>
            <a:ext cx="2289691" cy="13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kumimoji="1" lang="ja-JP" altLang="en-US" sz="7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府民向けホームページでは気象・避難情報等を</a:t>
            </a:r>
            <a:r>
              <a:rPr kumimoji="1" lang="ja-JP" altLang="en-US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視覚化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78" name="正方形/長方形 177"/>
          <p:cNvSpPr/>
          <p:nvPr/>
        </p:nvSpPr>
        <p:spPr>
          <a:xfrm>
            <a:off x="2598203" y="1646597"/>
            <a:ext cx="2158299" cy="12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en-US" altLang="ja-JP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1" lang="ja-JP" altLang="en-US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活用による、災害</a:t>
            </a:r>
            <a:r>
              <a:rPr kumimoji="1" lang="ja-JP" altLang="en-US" sz="7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</a:t>
            </a:r>
            <a:r>
              <a:rPr kumimoji="1" lang="ja-JP" altLang="en-US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業務の迅速化</a:t>
            </a:r>
            <a:r>
              <a:rPr kumimoji="1" lang="ja-JP" altLang="en-US" sz="7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効率化</a:t>
            </a: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9" name="図 1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5970" y="3099027"/>
            <a:ext cx="129206" cy="155938"/>
          </a:xfrm>
          <a:prstGeom prst="rect">
            <a:avLst/>
          </a:prstGeom>
        </p:spPr>
      </p:pic>
      <p:sp>
        <p:nvSpPr>
          <p:cNvPr id="180" name="正方形/長方形 179"/>
          <p:cNvSpPr/>
          <p:nvPr/>
        </p:nvSpPr>
        <p:spPr>
          <a:xfrm>
            <a:off x="1496212" y="3117688"/>
            <a:ext cx="1015705" cy="26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500"/>
              </a:lnSpc>
            </a:pPr>
            <a:r>
              <a:rPr kumimoji="1" lang="ja-JP" altLang="en-US" sz="4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45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関連アクション</a:t>
            </a:r>
            <a:r>
              <a:rPr kumimoji="1" lang="en-US" altLang="ja-JP" sz="45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</a:p>
          <a:p>
            <a:pPr>
              <a:lnSpc>
                <a:spcPts val="500"/>
              </a:lnSpc>
            </a:pPr>
            <a:r>
              <a:rPr kumimoji="1" lang="ja-JP" altLang="en-US" sz="4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45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在日</a:t>
            </a:r>
            <a:r>
              <a:rPr kumimoji="1" lang="ja-JP" altLang="en-US" sz="45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外国人への情報発信</a:t>
            </a:r>
            <a:r>
              <a:rPr kumimoji="1" lang="ja-JP" altLang="en-US" sz="45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充実）</a:t>
            </a:r>
            <a:endParaRPr kumimoji="1" lang="en-US" altLang="ja-JP" sz="45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500"/>
              </a:lnSpc>
            </a:pPr>
            <a:endParaRPr kumimoji="1" lang="en-US" altLang="ja-JP" sz="450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500"/>
              </a:lnSpc>
            </a:pPr>
            <a:r>
              <a:rPr kumimoji="1"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言語に対応</a:t>
            </a:r>
            <a:r>
              <a:rPr kumimoji="1"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(+9</a:t>
            </a:r>
            <a:r>
              <a:rPr kumimoji="1"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言語</a:t>
            </a:r>
            <a:r>
              <a:rPr kumimoji="1"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4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7575331" y="3444042"/>
            <a:ext cx="312586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400" dirty="0" smtClean="0"/>
              <a:t>©Osaka </a:t>
            </a:r>
            <a:r>
              <a:rPr lang="en-US" altLang="ja-JP" sz="400" dirty="0"/>
              <a:t>Metro</a:t>
            </a:r>
            <a:endParaRPr kumimoji="1" lang="ja-JP" altLang="en-US" sz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8931381" y="3417268"/>
            <a:ext cx="312586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400" dirty="0" smtClean="0"/>
              <a:t>©Osaka </a:t>
            </a:r>
            <a:r>
              <a:rPr lang="en-US" altLang="ja-JP" sz="400" dirty="0"/>
              <a:t>Metro</a:t>
            </a:r>
            <a:endParaRPr kumimoji="1" lang="ja-JP" altLang="en-US" sz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3" name="正方形/長方形 182"/>
          <p:cNvSpPr/>
          <p:nvPr/>
        </p:nvSpPr>
        <p:spPr>
          <a:xfrm>
            <a:off x="5494258" y="3627833"/>
            <a:ext cx="473279" cy="121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5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ディーパット</a:t>
            </a:r>
            <a:endParaRPr kumimoji="1" lang="ja-JP" altLang="en-US" sz="3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角丸四角形 145"/>
          <p:cNvSpPr/>
          <p:nvPr/>
        </p:nvSpPr>
        <p:spPr bwMode="gray">
          <a:xfrm>
            <a:off x="161925" y="5036721"/>
            <a:ext cx="3124199" cy="1708419"/>
          </a:xfrm>
          <a:prstGeom prst="roundRect">
            <a:avLst>
              <a:gd name="adj" fmla="val 550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>
              <a:lnSpc>
                <a:spcPts val="25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ja-JP" altLang="en-US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1600"/>
              </a:lnSpc>
            </a:pP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ts val="2200"/>
              </a:lnSpc>
            </a:pPr>
            <a:endParaRPr lang="ja-JP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8940195" y="2864125"/>
            <a:ext cx="307777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400" dirty="0" smtClean="0"/>
              <a:t>止水扉の設置</a:t>
            </a:r>
            <a:endParaRPr kumimoji="1" lang="ja-JP" altLang="en-US" sz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040285" y="2985841"/>
            <a:ext cx="3276907" cy="448873"/>
            <a:chOff x="2075535" y="3090868"/>
            <a:chExt cx="3276907" cy="448873"/>
          </a:xfrm>
        </p:grpSpPr>
        <p:sp>
          <p:nvSpPr>
            <p:cNvPr id="165" name="角丸四角形 164"/>
            <p:cNvSpPr/>
            <p:nvPr/>
          </p:nvSpPr>
          <p:spPr>
            <a:xfrm>
              <a:off x="2507673" y="3177771"/>
              <a:ext cx="2435817" cy="361970"/>
            </a:xfrm>
            <a:prstGeom prst="roundRect">
              <a:avLst>
                <a:gd name="adj" fmla="val 93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85" dirty="0"/>
            </a:p>
          </p:txBody>
        </p:sp>
        <p:sp>
          <p:nvSpPr>
            <p:cNvPr id="166" name="正方形/長方形 165"/>
            <p:cNvSpPr/>
            <p:nvPr/>
          </p:nvSpPr>
          <p:spPr bwMode="gray">
            <a:xfrm>
              <a:off x="3143732" y="3090868"/>
              <a:ext cx="2208710" cy="35759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600" spc="-4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●現場と本部でリアルタイムで情報共有</a:t>
              </a:r>
              <a:endParaRPr lang="en-US" altLang="ja-JP" sz="600" spc="-4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正方形/長方形 166"/>
            <p:cNvSpPr/>
            <p:nvPr/>
          </p:nvSpPr>
          <p:spPr bwMode="gray">
            <a:xfrm>
              <a:off x="2075535" y="3093527"/>
              <a:ext cx="1753224" cy="33263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Overflow="overflow" horzOverflow="overflow" vert="horz" wrap="square" lIns="36000" tIns="54000" rIns="36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lang="en-US" altLang="ja-JP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SNS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からも情報を収集</a:t>
              </a:r>
              <a:endPara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gray">
            <a:xfrm>
              <a:off x="2177718" y="3193408"/>
              <a:ext cx="1819225" cy="33263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Overflow="overflow" horzOverflow="overflow" vert="horz" wrap="square" lIns="36000" tIns="54000" rIns="36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●避難指示等の発令判断を支援</a:t>
              </a:r>
              <a:endPara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正方形/長方形 168"/>
            <p:cNvSpPr/>
            <p:nvPr/>
          </p:nvSpPr>
          <p:spPr bwMode="gray">
            <a:xfrm>
              <a:off x="3207583" y="3194854"/>
              <a:ext cx="2079179" cy="33263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Overflow="overflow" horzOverflow="overflow" vert="horz" wrap="square" lIns="36000" tIns="54000" rIns="36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●り災証明書発行業務をシステム化</a:t>
              </a:r>
              <a:endPara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2" name="正方形/長方形 141"/>
          <p:cNvSpPr/>
          <p:nvPr/>
        </p:nvSpPr>
        <p:spPr>
          <a:xfrm>
            <a:off x="5168470" y="1300697"/>
            <a:ext cx="460698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➢避難確保・浸水防止計画の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策定について、大阪市地下空間浸水対策協議会</a:t>
            </a:r>
            <a:r>
              <a:rPr kumimoji="1"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事務局大阪市</a:t>
            </a:r>
            <a:r>
              <a:rPr kumimoji="1"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を通じて施設管理者へ働きかけ。</a:t>
            </a:r>
            <a:endParaRPr kumimoji="1"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kumimoji="1" lang="ja-JP" altLang="en-US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kumimoji="1" lang="ja-JP" altLang="en-US" sz="7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全施設に</a:t>
            </a:r>
            <a:r>
              <a:rPr kumimoji="1" lang="ja-JP" altLang="en-US" sz="7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おいて策定を</a:t>
            </a:r>
            <a:r>
              <a:rPr kumimoji="1" lang="ja-JP" altLang="en-US" sz="7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完了</a:t>
            </a: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5360543" y="324265"/>
            <a:ext cx="2303256" cy="23428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地下空間対策の促進 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危機管理室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470592" y="6501324"/>
            <a:ext cx="138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低コスト手法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（既存ストック・浅層埋設工法）</a:t>
            </a:r>
            <a:endParaRPr kumimoji="1" lang="en-US" altLang="zh-TW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7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3126</TotalTime>
  <Words>2458</Words>
  <Application>Microsoft Office PowerPoint</Application>
  <PresentationFormat>A4 210 x 297 mm</PresentationFormat>
  <Paragraphs>301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UD デジタル 教科書体 N-B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小城　正樹</dc:creator>
  <cp:lastModifiedBy>芦田　貴紀</cp:lastModifiedBy>
  <cp:revision>357</cp:revision>
  <cp:lastPrinted>2022-07-13T02:59:17Z</cp:lastPrinted>
  <dcterms:created xsi:type="dcterms:W3CDTF">2018-12-03T06:41:58Z</dcterms:created>
  <dcterms:modified xsi:type="dcterms:W3CDTF">2022-07-13T03:07:57Z</dcterms:modified>
</cp:coreProperties>
</file>