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handoutMasterIdLst>
    <p:handoutMasterId r:id="rId5"/>
  </p:handoutMasterIdLst>
  <p:sldIdLst>
    <p:sldId id="263" r:id="rId2"/>
    <p:sldId id="264" r:id="rId3"/>
  </p:sldIdLst>
  <p:sldSz cx="9906000" cy="6858000" type="A4"/>
  <p:notesSz cx="6807200" cy="9939338"/>
  <p:defaultTextStyle>
    <a:defPPr>
      <a:defRPr lang="en-US"/>
    </a:defPPr>
    <a:lvl1pPr marL="0" algn="l" defTabSz="457117" rtl="0" eaLnBrk="1" latinLnBrk="0" hangingPunct="1">
      <a:defRPr sz="1799" kern="1200">
        <a:solidFill>
          <a:schemeClr val="tx1"/>
        </a:solidFill>
        <a:latin typeface="+mn-lt"/>
        <a:ea typeface="+mn-ea"/>
        <a:cs typeface="+mn-cs"/>
      </a:defRPr>
    </a:lvl1pPr>
    <a:lvl2pPr marL="457117" algn="l" defTabSz="457117" rtl="0" eaLnBrk="1" latinLnBrk="0" hangingPunct="1">
      <a:defRPr sz="1799" kern="1200">
        <a:solidFill>
          <a:schemeClr val="tx1"/>
        </a:solidFill>
        <a:latin typeface="+mn-lt"/>
        <a:ea typeface="+mn-ea"/>
        <a:cs typeface="+mn-cs"/>
      </a:defRPr>
    </a:lvl2pPr>
    <a:lvl3pPr marL="914235" algn="l" defTabSz="457117" rtl="0" eaLnBrk="1" latinLnBrk="0" hangingPunct="1">
      <a:defRPr sz="1799" kern="1200">
        <a:solidFill>
          <a:schemeClr val="tx1"/>
        </a:solidFill>
        <a:latin typeface="+mn-lt"/>
        <a:ea typeface="+mn-ea"/>
        <a:cs typeface="+mn-cs"/>
      </a:defRPr>
    </a:lvl3pPr>
    <a:lvl4pPr marL="1371353" algn="l" defTabSz="457117" rtl="0" eaLnBrk="1" latinLnBrk="0" hangingPunct="1">
      <a:defRPr sz="1799" kern="1200">
        <a:solidFill>
          <a:schemeClr val="tx1"/>
        </a:solidFill>
        <a:latin typeface="+mn-lt"/>
        <a:ea typeface="+mn-ea"/>
        <a:cs typeface="+mn-cs"/>
      </a:defRPr>
    </a:lvl4pPr>
    <a:lvl5pPr marL="1828470" algn="l" defTabSz="457117" rtl="0" eaLnBrk="1" latinLnBrk="0" hangingPunct="1">
      <a:defRPr sz="1799" kern="1200">
        <a:solidFill>
          <a:schemeClr val="tx1"/>
        </a:solidFill>
        <a:latin typeface="+mn-lt"/>
        <a:ea typeface="+mn-ea"/>
        <a:cs typeface="+mn-cs"/>
      </a:defRPr>
    </a:lvl5pPr>
    <a:lvl6pPr marL="2285588" algn="l" defTabSz="457117" rtl="0" eaLnBrk="1" latinLnBrk="0" hangingPunct="1">
      <a:defRPr sz="1799" kern="1200">
        <a:solidFill>
          <a:schemeClr val="tx1"/>
        </a:solidFill>
        <a:latin typeface="+mn-lt"/>
        <a:ea typeface="+mn-ea"/>
        <a:cs typeface="+mn-cs"/>
      </a:defRPr>
    </a:lvl6pPr>
    <a:lvl7pPr marL="2742705" algn="l" defTabSz="457117" rtl="0" eaLnBrk="1" latinLnBrk="0" hangingPunct="1">
      <a:defRPr sz="1799" kern="1200">
        <a:solidFill>
          <a:schemeClr val="tx1"/>
        </a:solidFill>
        <a:latin typeface="+mn-lt"/>
        <a:ea typeface="+mn-ea"/>
        <a:cs typeface="+mn-cs"/>
      </a:defRPr>
    </a:lvl7pPr>
    <a:lvl8pPr marL="3199823" algn="l" defTabSz="457117" rtl="0" eaLnBrk="1" latinLnBrk="0" hangingPunct="1">
      <a:defRPr sz="1799" kern="1200">
        <a:solidFill>
          <a:schemeClr val="tx1"/>
        </a:solidFill>
        <a:latin typeface="+mn-lt"/>
        <a:ea typeface="+mn-ea"/>
        <a:cs typeface="+mn-cs"/>
      </a:defRPr>
    </a:lvl8pPr>
    <a:lvl9pPr marL="3656940" algn="l" defTabSz="457117" rtl="0" eaLnBrk="1" latinLnBrk="0" hangingPunct="1">
      <a:defRPr sz="179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3E1"/>
    <a:srgbClr val="C5E0B4"/>
    <a:srgbClr val="FFFFFF"/>
    <a:srgbClr val="ECF5E7"/>
    <a:srgbClr val="FFFF00"/>
    <a:srgbClr val="FFFF66"/>
    <a:srgbClr val="FF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スタイル (濃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95" autoAdjust="0"/>
    <p:restoredTop sz="92980" autoAdjust="0"/>
  </p:normalViewPr>
  <p:slideViewPr>
    <p:cSldViewPr snapToGrid="0">
      <p:cViewPr>
        <p:scale>
          <a:sx n="150" d="100"/>
          <a:sy n="150" d="100"/>
        </p:scale>
        <p:origin x="246" y="-1740"/>
      </p:cViewPr>
      <p:guideLst>
        <p:guide orient="horz" pos="2160"/>
        <p:guide pos="312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40" y="1"/>
            <a:ext cx="2949787" cy="498693"/>
          </a:xfrm>
          <a:prstGeom prst="rect">
            <a:avLst/>
          </a:prstGeom>
        </p:spPr>
        <p:txBody>
          <a:bodyPr vert="horz" lIns="91428" tIns="45714" rIns="91428" bIns="45714" rtlCol="0"/>
          <a:lstStyle>
            <a:lvl1pPr algn="r">
              <a:defRPr sz="1200"/>
            </a:lvl1pPr>
          </a:lstStyle>
          <a:p>
            <a:fld id="{AEE4003A-2947-41CF-AB81-C23F6FD6B2A8}" type="datetimeFigureOut">
              <a:rPr kumimoji="1" lang="ja-JP" altLang="en-US" smtClean="0"/>
              <a:t>2023/7/28</a:t>
            </a:fld>
            <a:endParaRPr kumimoji="1" lang="ja-JP" altLang="en-US"/>
          </a:p>
        </p:txBody>
      </p:sp>
      <p:sp>
        <p:nvSpPr>
          <p:cNvPr id="4" name="フッター プレースホルダー 3"/>
          <p:cNvSpPr>
            <a:spLocks noGrp="1"/>
          </p:cNvSpPr>
          <p:nvPr>
            <p:ph type="ftr" sz="quarter" idx="2"/>
          </p:nvPr>
        </p:nvSpPr>
        <p:spPr>
          <a:xfrm>
            <a:off x="2" y="9440647"/>
            <a:ext cx="2949787" cy="498692"/>
          </a:xfrm>
          <a:prstGeom prst="rect">
            <a:avLst/>
          </a:prstGeom>
        </p:spPr>
        <p:txBody>
          <a:bodyPr vert="horz" lIns="91428" tIns="45714" rIns="91428" bIns="4571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0" y="9440647"/>
            <a:ext cx="2949787" cy="498692"/>
          </a:xfrm>
          <a:prstGeom prst="rect">
            <a:avLst/>
          </a:prstGeom>
        </p:spPr>
        <p:txBody>
          <a:bodyPr vert="horz" lIns="91428" tIns="45714" rIns="91428" bIns="45714" rtlCol="0" anchor="b"/>
          <a:lstStyle>
            <a:lvl1pPr algn="r">
              <a:defRPr sz="1200"/>
            </a:lvl1pPr>
          </a:lstStyle>
          <a:p>
            <a:fld id="{6A8257E3-8194-411A-AE63-D19E7950FE65}" type="slidenum">
              <a:rPr kumimoji="1" lang="ja-JP" altLang="en-US" smtClean="0"/>
              <a:t>‹#›</a:t>
            </a:fld>
            <a:endParaRPr kumimoji="1" lang="ja-JP" altLang="en-US"/>
          </a:p>
        </p:txBody>
      </p:sp>
    </p:spTree>
    <p:extLst>
      <p:ext uri="{BB962C8B-B14F-4D97-AF65-F5344CB8AC3E}">
        <p14:creationId xmlns:p14="http://schemas.microsoft.com/office/powerpoint/2010/main" val="305939098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9787" cy="498693"/>
          </a:xfrm>
          <a:prstGeom prst="rect">
            <a:avLst/>
          </a:prstGeom>
        </p:spPr>
        <p:txBody>
          <a:bodyPr vert="horz" lIns="91428" tIns="45714" rIns="91428"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1"/>
            <a:ext cx="2949787" cy="498693"/>
          </a:xfrm>
          <a:prstGeom prst="rect">
            <a:avLst/>
          </a:prstGeom>
        </p:spPr>
        <p:txBody>
          <a:bodyPr vert="horz" lIns="91428" tIns="45714" rIns="91428" bIns="45714" rtlCol="0"/>
          <a:lstStyle>
            <a:lvl1pPr algn="r">
              <a:defRPr sz="1200"/>
            </a:lvl1pPr>
          </a:lstStyle>
          <a:p>
            <a:fld id="{38D40F7F-42EA-400D-9400-25E9F96BE3CF}" type="datetimeFigureOut">
              <a:rPr kumimoji="1" lang="ja-JP" altLang="en-US" smtClean="0"/>
              <a:t>2023/7/28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8" tIns="45714" rIns="91428" bIns="45714"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28" tIns="45714" rIns="91428"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28" tIns="45714" rIns="91428"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8" tIns="45714" rIns="91428" bIns="45714" rtlCol="0" anchor="b"/>
          <a:lstStyle>
            <a:lvl1pPr algn="r">
              <a:defRPr sz="1200"/>
            </a:lvl1pPr>
          </a:lstStyle>
          <a:p>
            <a:fld id="{93D5A4BA-6686-4C88-93E6-2785C5D92CFA}" type="slidenum">
              <a:rPr kumimoji="1" lang="ja-JP" altLang="en-US" smtClean="0"/>
              <a:t>‹#›</a:t>
            </a:fld>
            <a:endParaRPr kumimoji="1" lang="ja-JP" altLang="en-US"/>
          </a:p>
        </p:txBody>
      </p:sp>
    </p:spTree>
    <p:extLst>
      <p:ext uri="{BB962C8B-B14F-4D97-AF65-F5344CB8AC3E}">
        <p14:creationId xmlns:p14="http://schemas.microsoft.com/office/powerpoint/2010/main" val="3565888622"/>
      </p:ext>
    </p:extLst>
  </p:cSld>
  <p:clrMap bg1="lt1" tx1="dk1" bg2="lt2" tx2="dk2" accent1="accent1" accent2="accent2" accent3="accent3" accent4="accent4" accent5="accent5" accent6="accent6" hlink="hlink" folHlink="folHlink"/>
  <p:hf sldNum="0" hdr="0" ftr="0" dt="0"/>
  <p:notesStyle>
    <a:lvl1pPr marL="0" algn="l" defTabSz="914235" rtl="0" eaLnBrk="1" latinLnBrk="0" hangingPunct="1">
      <a:defRPr kumimoji="1" sz="1200" kern="1200">
        <a:solidFill>
          <a:schemeClr val="tx1"/>
        </a:solidFill>
        <a:latin typeface="+mn-lt"/>
        <a:ea typeface="+mn-ea"/>
        <a:cs typeface="+mn-cs"/>
      </a:defRPr>
    </a:lvl1pPr>
    <a:lvl2pPr marL="457117" algn="l" defTabSz="914235" rtl="0" eaLnBrk="1" latinLnBrk="0" hangingPunct="1">
      <a:defRPr kumimoji="1" sz="1200" kern="1200">
        <a:solidFill>
          <a:schemeClr val="tx1"/>
        </a:solidFill>
        <a:latin typeface="+mn-lt"/>
        <a:ea typeface="+mn-ea"/>
        <a:cs typeface="+mn-cs"/>
      </a:defRPr>
    </a:lvl2pPr>
    <a:lvl3pPr marL="914235" algn="l" defTabSz="914235" rtl="0" eaLnBrk="1" latinLnBrk="0" hangingPunct="1">
      <a:defRPr kumimoji="1" sz="1200" kern="1200">
        <a:solidFill>
          <a:schemeClr val="tx1"/>
        </a:solidFill>
        <a:latin typeface="+mn-lt"/>
        <a:ea typeface="+mn-ea"/>
        <a:cs typeface="+mn-cs"/>
      </a:defRPr>
    </a:lvl3pPr>
    <a:lvl4pPr marL="1371353" algn="l" defTabSz="914235" rtl="0" eaLnBrk="1" latinLnBrk="0" hangingPunct="1">
      <a:defRPr kumimoji="1" sz="1200" kern="1200">
        <a:solidFill>
          <a:schemeClr val="tx1"/>
        </a:solidFill>
        <a:latin typeface="+mn-lt"/>
        <a:ea typeface="+mn-ea"/>
        <a:cs typeface="+mn-cs"/>
      </a:defRPr>
    </a:lvl4pPr>
    <a:lvl5pPr marL="1828470" algn="l" defTabSz="914235" rtl="0" eaLnBrk="1" latinLnBrk="0" hangingPunct="1">
      <a:defRPr kumimoji="1" sz="1200" kern="1200">
        <a:solidFill>
          <a:schemeClr val="tx1"/>
        </a:solidFill>
        <a:latin typeface="+mn-lt"/>
        <a:ea typeface="+mn-ea"/>
        <a:cs typeface="+mn-cs"/>
      </a:defRPr>
    </a:lvl5pPr>
    <a:lvl6pPr marL="2285588" algn="l" defTabSz="914235" rtl="0" eaLnBrk="1" latinLnBrk="0" hangingPunct="1">
      <a:defRPr kumimoji="1" sz="1200" kern="1200">
        <a:solidFill>
          <a:schemeClr val="tx1"/>
        </a:solidFill>
        <a:latin typeface="+mn-lt"/>
        <a:ea typeface="+mn-ea"/>
        <a:cs typeface="+mn-cs"/>
      </a:defRPr>
    </a:lvl6pPr>
    <a:lvl7pPr marL="2742705" algn="l" defTabSz="914235" rtl="0" eaLnBrk="1" latinLnBrk="0" hangingPunct="1">
      <a:defRPr kumimoji="1" sz="1200" kern="1200">
        <a:solidFill>
          <a:schemeClr val="tx1"/>
        </a:solidFill>
        <a:latin typeface="+mn-lt"/>
        <a:ea typeface="+mn-ea"/>
        <a:cs typeface="+mn-cs"/>
      </a:defRPr>
    </a:lvl7pPr>
    <a:lvl8pPr marL="3199823" algn="l" defTabSz="914235" rtl="0" eaLnBrk="1" latinLnBrk="0" hangingPunct="1">
      <a:defRPr kumimoji="1" sz="1200" kern="1200">
        <a:solidFill>
          <a:schemeClr val="tx1"/>
        </a:solidFill>
        <a:latin typeface="+mn-lt"/>
        <a:ea typeface="+mn-ea"/>
        <a:cs typeface="+mn-cs"/>
      </a:defRPr>
    </a:lvl8pPr>
    <a:lvl9pPr marL="3656940" algn="l" defTabSz="91423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51024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91684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F8E56830-02CD-44D8-B685-8E1C25FC1F63}" type="datetime1">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010481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5C15A49-F004-409D-9359-CA5695A6AC2D}" type="datetime1">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941989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9"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348CEE3-11D2-4046-8768-A25495AC1162}" type="datetime1">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707910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E4BBF95-2F44-4D15-88A8-96797E91118E}" type="datetime1">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410770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1"/>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6"/>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E828792-B296-4982-9B4C-E184A88915B7}" type="datetime1">
              <a:rPr kumimoji="1" lang="ja-JP" altLang="en-US" smtClean="0"/>
              <a:t>2023/7/28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20985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DD6F79B-3D09-415C-82E1-E79DF8D09F8D}" type="datetime1">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84048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8"/>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4"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4"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F1D60CD-A0DB-438C-8973-F684D871438C}" type="datetime1">
              <a:rPr kumimoji="1" lang="ja-JP" altLang="en-US" smtClean="0"/>
              <a:t>2023/7/28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1067219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89774E6-08CB-4990-AA4E-DD005668B556}" type="datetime1">
              <a:rPr kumimoji="1" lang="ja-JP" altLang="en-US" smtClean="0"/>
              <a:t>2023/7/28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4204997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44B049-D6DC-4E70-9778-0DCAA5DB00AF}" type="datetime1">
              <a:rPr kumimoji="1" lang="ja-JP" altLang="en-US" smtClean="0"/>
              <a:t>2023/7/28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376677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1" y="987428"/>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AA777D-1F59-4B52-A59C-54EEDCA0EED5}" type="datetime1">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166395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9"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1" y="987428"/>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9"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4543CCF-ADBE-4BB8-A992-007392D3796C}" type="datetime1">
              <a:rPr kumimoji="1" lang="ja-JP" altLang="en-US" smtClean="0"/>
              <a:t>2023/7/28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2403010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8"/>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3"/>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15A404-1050-4156-B9A6-E08D208D8257}" type="datetime1">
              <a:rPr kumimoji="1" lang="ja-JP" altLang="en-US" smtClean="0"/>
              <a:t>2023/7/28</a:t>
            </a:fld>
            <a:endParaRPr kumimoji="1" lang="ja-JP" altLang="en-US"/>
          </a:p>
        </p:txBody>
      </p:sp>
      <p:sp>
        <p:nvSpPr>
          <p:cNvPr id="5" name="Footer Placeholder 4"/>
          <p:cNvSpPr>
            <a:spLocks noGrp="1"/>
          </p:cNvSpPr>
          <p:nvPr>
            <p:ph type="ftr" sz="quarter" idx="3"/>
          </p:nvPr>
        </p:nvSpPr>
        <p:spPr>
          <a:xfrm>
            <a:off x="3281363" y="6356353"/>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3"/>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D418C-FE80-4B1D-B616-417933CFC089}" type="slidenum">
              <a:rPr kumimoji="1" lang="ja-JP" altLang="en-US" smtClean="0"/>
              <a:t>‹#›</a:t>
            </a:fld>
            <a:endParaRPr kumimoji="1" lang="ja-JP" altLang="en-US"/>
          </a:p>
        </p:txBody>
      </p:sp>
    </p:spTree>
    <p:extLst>
      <p:ext uri="{BB962C8B-B14F-4D97-AF65-F5344CB8AC3E}">
        <p14:creationId xmlns:p14="http://schemas.microsoft.com/office/powerpoint/2010/main" val="27852421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角丸四角形 185"/>
          <p:cNvSpPr/>
          <p:nvPr/>
        </p:nvSpPr>
        <p:spPr bwMode="gray">
          <a:xfrm>
            <a:off x="6758117" y="252921"/>
            <a:ext cx="3082199" cy="1985974"/>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4" name="角丸四角形 183"/>
          <p:cNvSpPr/>
          <p:nvPr/>
        </p:nvSpPr>
        <p:spPr bwMode="gray">
          <a:xfrm>
            <a:off x="3391224" y="271795"/>
            <a:ext cx="3247786" cy="1967099"/>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角丸四角形 182"/>
          <p:cNvSpPr/>
          <p:nvPr/>
        </p:nvSpPr>
        <p:spPr bwMode="gray">
          <a:xfrm>
            <a:off x="84639" y="271795"/>
            <a:ext cx="3240000" cy="1967099"/>
          </a:xfrm>
          <a:prstGeom prst="roundRect">
            <a:avLst>
              <a:gd name="adj" fmla="val 1350"/>
            </a:avLst>
          </a:prstGeom>
          <a:solidFill>
            <a:schemeClr val="accent1">
              <a:lumMod val="20000"/>
              <a:lumOff val="80000"/>
            </a:schemeClr>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5" name="角丸四角形 204"/>
          <p:cNvSpPr/>
          <p:nvPr/>
        </p:nvSpPr>
        <p:spPr bwMode="gray">
          <a:xfrm>
            <a:off x="3439846" y="2620444"/>
            <a:ext cx="3240000" cy="4156576"/>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角丸四角形 203"/>
          <p:cNvSpPr/>
          <p:nvPr/>
        </p:nvSpPr>
        <p:spPr bwMode="gray">
          <a:xfrm>
            <a:off x="84638" y="2625733"/>
            <a:ext cx="3274512" cy="4151287"/>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2"/>
            <a:ext cx="9906000" cy="219153"/>
          </a:xfrm>
          <a:prstGeom prst="rect">
            <a:avLst/>
          </a:prstGeom>
          <a:solidFill>
            <a:schemeClr val="accent1">
              <a:lumMod val="40000"/>
              <a:lumOff val="60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新・大阪府地震防災</a:t>
            </a:r>
            <a:r>
              <a:rPr lang="ja-JP" altLang="en-US" sz="15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アクションプラン～令和４年度の進捗結果＜まとめ＞～</a:t>
            </a:r>
            <a:endPar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79205" y="338492"/>
            <a:ext cx="2125846" cy="138499"/>
          </a:xfrm>
          <a:prstGeom prst="rect">
            <a:avLst/>
          </a:prstGeom>
          <a:noFill/>
          <a:ln>
            <a:noFill/>
          </a:ln>
        </p:spPr>
        <p:txBody>
          <a:bodyPr wrap="square" lIns="0" tIns="0" rIns="0" bIns="0" rtlCol="0" anchor="ctr" anchorCtr="0">
            <a:spAutoFit/>
          </a:bodyPr>
          <a:lstStyle/>
          <a:p>
            <a:r>
              <a:rPr lang="ja-JP" altLang="en-US"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新・大阪府地震防災アクションプランについて</a:t>
            </a:r>
            <a:endParaRPr lang="en-US" altLang="ja-JP" sz="900" b="1"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3575963" y="318503"/>
            <a:ext cx="1390400" cy="138499"/>
          </a:xfrm>
          <a:prstGeom prst="rect">
            <a:avLst/>
          </a:prstGeom>
          <a:noFill/>
          <a:ln>
            <a:noFill/>
          </a:ln>
        </p:spPr>
        <p:txBody>
          <a:bodyPr wrap="square" lIns="0" tIns="0" rIns="0" bIns="0" rtlCol="0" anchor="ctr" anchorCtr="0">
            <a:spAutoFit/>
          </a:bodyPr>
          <a:lstStyle/>
          <a:p>
            <a:r>
              <a:rPr lang="ja-JP" altLang="en-US"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各アクションの分類について</a:t>
            </a:r>
            <a:endParaRPr lang="en-US" altLang="ja-JP"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174094" y="535216"/>
            <a:ext cx="3149415" cy="16831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➢同プラン</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は、平成</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23</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年</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3</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月に未曾有の</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被害をもたらした東日本大震災の</a:t>
            </a:r>
            <a:endPar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教訓</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などからの新たな知見に</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基づき、</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南海</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トラフ巨大地震</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の</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被害想定に</a:t>
            </a:r>
            <a:endPar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対応</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する新たなハード・</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ソフト</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対策の強化に</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取り組むため、平成</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27</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年に令和   </a:t>
            </a:r>
            <a:endPar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6</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年度</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までの</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10</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年間の計画として</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策定。</a:t>
            </a:r>
            <a:endPar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➢さらに、</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平成</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30</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年度大阪北部地震、台風第</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21</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号</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、令和元年度台風</a:t>
            </a:r>
            <a:r>
              <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r>
            <a:br>
              <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br>
            <a:r>
              <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第</a:t>
            </a:r>
            <a:r>
              <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19</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号</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などの</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度重なる</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災害からの教訓により、各アクションのさら</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なる取組</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r>
            <a:b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b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強化</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や、</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これらの</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災害より顕在化した課題に</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対応</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するため、</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新たなアクション</a:t>
            </a:r>
            <a:endPar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を</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策定</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するなど、</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大阪府の</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災害対</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応力を強化。</a:t>
            </a:r>
            <a:endPar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a:t>
            </a:r>
            <a:r>
              <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100</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アクション）に</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ついては毎年度、進捗状況や目標</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達成</a:t>
            </a:r>
            <a:endPar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度</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の評価を行い</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、その</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見直し・改善を</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することで</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着実にプランを推進。</a:t>
            </a:r>
            <a:endPar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163" name="テキスト ボックス 162"/>
          <p:cNvSpPr txBox="1"/>
          <p:nvPr/>
        </p:nvSpPr>
        <p:spPr>
          <a:xfrm>
            <a:off x="405174" y="2699811"/>
            <a:ext cx="2745286" cy="234286"/>
          </a:xfrm>
          <a:prstGeom prst="rect">
            <a:avLst/>
          </a:prstGeom>
          <a:noFill/>
          <a:ln>
            <a:noFill/>
          </a:ln>
        </p:spPr>
        <p:txBody>
          <a:bodyPr wrap="square" lIns="72000" tIns="36000" rIns="36000" bIns="36000" rtlCol="0" anchor="ctr" anchorCtr="0">
            <a:spAutoFit/>
          </a:bodyPr>
          <a:lstStyle/>
          <a:p>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防潮堤の津波浸水対策の推進 </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都市整備部</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6" name="グループ化 135"/>
          <p:cNvGrpSpPr/>
          <p:nvPr/>
        </p:nvGrpSpPr>
        <p:grpSpPr bwMode="gray">
          <a:xfrm>
            <a:off x="3483312" y="552724"/>
            <a:ext cx="3093335" cy="1588235"/>
            <a:chOff x="338085" y="3931344"/>
            <a:chExt cx="6239751" cy="3600304"/>
          </a:xfrm>
        </p:grpSpPr>
        <p:sp>
          <p:nvSpPr>
            <p:cNvPr id="138" name="角丸四角形 137"/>
            <p:cNvSpPr/>
            <p:nvPr/>
          </p:nvSpPr>
          <p:spPr bwMode="gray">
            <a:xfrm>
              <a:off x="338085" y="4373762"/>
              <a:ext cx="6239751" cy="1413916"/>
            </a:xfrm>
            <a:prstGeom prst="roundRect">
              <a:avLst>
                <a:gd name="adj" fmla="val 770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角丸四角形 145"/>
            <p:cNvSpPr/>
            <p:nvPr/>
          </p:nvSpPr>
          <p:spPr bwMode="gray">
            <a:xfrm>
              <a:off x="338085" y="5887967"/>
              <a:ext cx="6239751" cy="1469967"/>
            </a:xfrm>
            <a:prstGeom prst="roundRect">
              <a:avLst>
                <a:gd name="adj" fmla="val 770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角丸四角形 146"/>
            <p:cNvSpPr/>
            <p:nvPr/>
          </p:nvSpPr>
          <p:spPr bwMode="gray">
            <a:xfrm>
              <a:off x="1764102" y="3931344"/>
              <a:ext cx="2286618" cy="3564546"/>
            </a:xfrm>
            <a:prstGeom prst="roundRect">
              <a:avLst>
                <a:gd name="adj" fmla="val 2789"/>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角丸四角形 147"/>
            <p:cNvSpPr/>
            <p:nvPr/>
          </p:nvSpPr>
          <p:spPr bwMode="gray">
            <a:xfrm>
              <a:off x="4133268" y="3967104"/>
              <a:ext cx="2333057" cy="3564544"/>
            </a:xfrm>
            <a:prstGeom prst="roundRect">
              <a:avLst>
                <a:gd name="adj" fmla="val 2381"/>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1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角丸四角形 148"/>
            <p:cNvSpPr/>
            <p:nvPr/>
          </p:nvSpPr>
          <p:spPr bwMode="gray">
            <a:xfrm>
              <a:off x="417731" y="4590569"/>
              <a:ext cx="1257647" cy="1013349"/>
            </a:xfrm>
            <a:prstGeom prst="roundRect">
              <a:avLst>
                <a:gd name="adj" fmla="val 765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lvl="0" algn="ctr">
                <a:lnSpc>
                  <a:spcPts val="900"/>
                </a:lnSpc>
              </a:pP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大阪府自ら</a:t>
              </a:r>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900"/>
                </a:lnSpc>
              </a:pP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取り組む</a:t>
              </a:r>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900"/>
                </a:lnSpc>
              </a:pP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角丸四角形 149"/>
            <p:cNvSpPr/>
            <p:nvPr/>
          </p:nvSpPr>
          <p:spPr bwMode="gray">
            <a:xfrm>
              <a:off x="403951" y="6086043"/>
              <a:ext cx="1271424" cy="1013349"/>
            </a:xfrm>
            <a:prstGeom prst="roundRect">
              <a:avLst>
                <a:gd name="adj" fmla="val 765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gn="ctr">
                <a:lnSpc>
                  <a:spcPts val="800"/>
                </a:lnSpc>
              </a:pP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a:t>
              </a:r>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800"/>
                </a:lnSpc>
              </a:pP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団体の取組みを</a:t>
              </a:r>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800"/>
                </a:lnSpc>
              </a:pP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支援する</a:t>
              </a:r>
              <a:endParaRPr lang="en-US" altLang="ja-JP"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800"/>
                </a:lnSpc>
              </a:pPr>
              <a:r>
                <a:rPr lang="ja-JP" altLang="en-US" sz="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角丸四角形 150"/>
            <p:cNvSpPr/>
            <p:nvPr/>
          </p:nvSpPr>
          <p:spPr bwMode="gray">
            <a:xfrm>
              <a:off x="1810840" y="4001823"/>
              <a:ext cx="2229714" cy="315300"/>
            </a:xfrm>
            <a:prstGeom prst="roundRect">
              <a:avLst>
                <a:gd name="adj" fmla="val 2326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nchorCtr="0"/>
            <a:lstStyle/>
            <a:p>
              <a:pPr lvl="0">
                <a:lnSpc>
                  <a:spcPts val="800"/>
                </a:lnSpc>
              </a:pPr>
              <a:r>
                <a:rPr lang="ja-JP" altLang="en-US"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具体的数値目標があるもの</a:t>
              </a:r>
              <a:endParaRPr lang="ja-JP"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角丸四角形 151"/>
            <p:cNvSpPr/>
            <p:nvPr/>
          </p:nvSpPr>
          <p:spPr bwMode="gray">
            <a:xfrm>
              <a:off x="4192833" y="4001823"/>
              <a:ext cx="2218174" cy="315300"/>
            </a:xfrm>
            <a:prstGeom prst="roundRect">
              <a:avLst>
                <a:gd name="adj" fmla="val 2326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0"/>
            <a:lstStyle/>
            <a:p>
              <a:pPr lvl="0" algn="ctr">
                <a:lnSpc>
                  <a:spcPts val="800"/>
                </a:lnSpc>
              </a:pPr>
              <a:r>
                <a:rPr lang="ja-JP" altLang="en-US"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数値目標が設定できないもの</a:t>
              </a:r>
              <a:endParaRPr lang="ja-JP" altLang="ja-JP"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角丸四角形 152"/>
            <p:cNvSpPr/>
            <p:nvPr/>
          </p:nvSpPr>
          <p:spPr bwMode="gray">
            <a:xfrm>
              <a:off x="1789470" y="4469347"/>
              <a:ext cx="2254208" cy="1297792"/>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lvl="0" algn="ctr">
                <a:lnSpc>
                  <a:spcPts val="600"/>
                </a:lnSpc>
              </a:pPr>
              <a:r>
                <a:rPr lang="ja-JP" altLang="en-US" sz="6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6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6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6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Ⅰ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ハード施策</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として推進しているもの</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例）防潮堤の津波浸水対策</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水門の耐震化の推進</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ため池防災・減災の推進　など</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5" name="角丸四角形 154"/>
            <p:cNvSpPr/>
            <p:nvPr/>
          </p:nvSpPr>
          <p:spPr bwMode="gray">
            <a:xfrm>
              <a:off x="4121766" y="4441668"/>
              <a:ext cx="2342739" cy="1299887"/>
            </a:xfrm>
            <a:prstGeom prst="roundRect">
              <a:avLst>
                <a:gd name="adj" fmla="val 6690"/>
              </a:avLst>
            </a:prstGeom>
            <a:solidFill>
              <a:srgbClr val="FFFFFF"/>
            </a:solidFill>
            <a:ln>
              <a:solidFill>
                <a:srgbClr val="0070C0"/>
              </a:solid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lvl="0" algn="ctr">
                <a:lnSpc>
                  <a:spcPts val="600"/>
                </a:lnSpc>
              </a:pPr>
              <a:r>
                <a:rPr lang="ja-JP" altLang="en-US"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r>
                <a:rPr lang="ja-JP" altLang="en-US" sz="6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65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 </a:t>
              </a:r>
              <a:r>
                <a:rPr lang="ja-JP" altLang="en-US"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a:t>
              </a:r>
              <a:r>
                <a:rPr lang="ja-JP" altLang="en-US" sz="47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ソフト施策</a:t>
              </a:r>
              <a:r>
                <a:rPr lang="ja-JP" altLang="en-US"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として推進しているもの</a:t>
              </a:r>
              <a:endParaRPr lang="en-US" altLang="ja-JP"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例）大阪</a:t>
              </a:r>
              <a:r>
                <a:rPr lang="en-US" altLang="ja-JP"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880</a:t>
              </a:r>
              <a:r>
                <a:rPr lang="ja-JP" altLang="en-US"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万人訓練の充実</a:t>
              </a:r>
              <a:endParaRPr lang="en-US" altLang="ja-JP"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災害医療体制の整備</a:t>
              </a:r>
              <a:endParaRPr lang="en-US" altLang="ja-JP"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47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帰宅困難者対策の確立　など</a:t>
              </a:r>
              <a:endParaRPr lang="en-US" altLang="ja-JP" sz="47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8" name="角丸四角形 157"/>
            <p:cNvSpPr/>
            <p:nvPr/>
          </p:nvSpPr>
          <p:spPr bwMode="gray">
            <a:xfrm>
              <a:off x="4137373" y="5962920"/>
              <a:ext cx="2327133" cy="1250943"/>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gn="ctr">
                <a:lnSpc>
                  <a:spcPts val="600"/>
                </a:lnSpc>
              </a:pPr>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gn="ctr">
                <a:lnSpc>
                  <a:spcPts val="600"/>
                </a:lnSpc>
              </a:pPr>
              <a:r>
                <a:rPr lang="ja-JP" altLang="en-US"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en-US" altLang="ja-JP" sz="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Ⅳ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市町村・民間団体の</a:t>
              </a:r>
              <a:r>
                <a:rPr lang="ja-JP" altLang="en-US" sz="5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ソフト施策</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することで促進を図るもの</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例）地下空間対策の促進</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災害廃棄物の適正処理　など</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2" name="角丸四角形 131"/>
            <p:cNvSpPr/>
            <p:nvPr/>
          </p:nvSpPr>
          <p:spPr bwMode="gray">
            <a:xfrm>
              <a:off x="1793871" y="5941651"/>
              <a:ext cx="2254208" cy="1297792"/>
            </a:xfrm>
            <a:prstGeom prst="roundRect">
              <a:avLst>
                <a:gd name="adj" fmla="val 6690"/>
              </a:avLst>
            </a:prstGeom>
            <a:solidFill>
              <a:srgbClr val="FFFFFF"/>
            </a:soli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nchorCtr="0"/>
            <a:lstStyle/>
            <a:p>
              <a:pPr lvl="0" algn="ctr">
                <a:lnSpc>
                  <a:spcPts val="600"/>
                </a:lnSpc>
              </a:pPr>
              <a:r>
                <a:rPr lang="ja-JP" altLang="en-US"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＜９アクション＞</a:t>
              </a:r>
              <a:endParaRPr lang="en-US" altLang="ja-JP" sz="6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Ⅲ </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市町村・民間団体の</a:t>
              </a:r>
              <a:r>
                <a:rPr lang="ja-JP" altLang="en-US" sz="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ハード施策</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支援</a:t>
              </a: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することで促進を図るもの</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例）民間建築物の耐震化</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800"/>
                </a:lnSpc>
              </a:pPr>
              <a:r>
                <a:rPr lang="ja-JP" altLang="en-US"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鉄道施設の防災対策　など</a:t>
              </a:r>
              <a:endParaRPr lang="en-US" altLang="ja-JP" sz="5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600"/>
                </a:lnSpc>
              </a:pPr>
              <a:r>
                <a:rPr lang="ja-JP" altLang="en-US"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500" dirty="0" smtClean="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endParaRPr lang="ja-JP" altLang="ja-JP" sz="500"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92" name="角丸四角形 191"/>
          <p:cNvSpPr/>
          <p:nvPr/>
        </p:nvSpPr>
        <p:spPr bwMode="gray">
          <a:xfrm>
            <a:off x="6856066" y="1402086"/>
            <a:ext cx="2875430" cy="304490"/>
          </a:xfrm>
          <a:prstGeom prst="roundRect">
            <a:avLst>
              <a:gd name="adj" fmla="val 1945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15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① 概ね</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計画どおりに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進んでいるアクション</a:t>
            </a:r>
            <a:endParaRPr lang="ja-JP" altLang="ja-JP" sz="9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角丸四角形 201"/>
          <p:cNvSpPr/>
          <p:nvPr/>
        </p:nvSpPr>
        <p:spPr bwMode="gray">
          <a:xfrm>
            <a:off x="6852555" y="1822173"/>
            <a:ext cx="2878941" cy="274083"/>
          </a:xfrm>
          <a:prstGeom prst="roundRect">
            <a:avLst>
              <a:gd name="adj" fmla="val 19452"/>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0"/>
          <a:lstStyle/>
          <a:p>
            <a:pPr lvl="0">
              <a:lnSpc>
                <a:spcPts val="1000"/>
              </a:lnSpc>
            </a:pP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②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どお</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りに</a:t>
            </a:r>
            <a:r>
              <a:rPr lang="ja-JP" altLang="en-US"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進んでいないアクション</a:t>
            </a:r>
            <a:endParaRPr lang="en-US" altLang="ja-JP" sz="9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6" name="角丸四角形 215"/>
          <p:cNvSpPr/>
          <p:nvPr/>
        </p:nvSpPr>
        <p:spPr bwMode="gray">
          <a:xfrm>
            <a:off x="8944426" y="1444599"/>
            <a:ext cx="706792" cy="212787"/>
          </a:xfrm>
          <a:prstGeom prst="roundRect">
            <a:avLst>
              <a:gd name="adj" fmla="val 19452"/>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lvl="0">
              <a:lnSpc>
                <a:spcPts val="1000"/>
              </a:lnSpc>
            </a:pPr>
            <a:r>
              <a:rPr lang="en-US" altLang="ja-JP" sz="900" b="1" dirty="0" smtClean="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900" b="1" dirty="0" smtClean="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9" name="角丸四角形 218"/>
          <p:cNvSpPr/>
          <p:nvPr/>
        </p:nvSpPr>
        <p:spPr bwMode="gray">
          <a:xfrm>
            <a:off x="8944426" y="1881397"/>
            <a:ext cx="706792" cy="173201"/>
          </a:xfrm>
          <a:prstGeom prst="roundRect">
            <a:avLst>
              <a:gd name="adj" fmla="val 19452"/>
            </a:avLst>
          </a:prstGeom>
          <a:solidFill>
            <a:schemeClr val="accent5">
              <a:lumMod val="40000"/>
              <a:lumOff val="6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0" bIns="36000" rtlCol="0" anchor="ctr" anchorCtr="0"/>
          <a:lstStyle/>
          <a:p>
            <a:pPr lvl="0">
              <a:lnSpc>
                <a:spcPts val="2100"/>
              </a:lnSpc>
            </a:pPr>
            <a:r>
              <a:rPr lang="ja-JP" altLang="en-US"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０</a:t>
            </a:r>
            <a:r>
              <a:rPr lang="en-US" altLang="ja-JP" sz="900" b="1" dirty="0" smtClean="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アクション</a:t>
            </a:r>
            <a:endParaRPr lang="ja-JP" altLang="ja-JP" sz="900" b="1" dirty="0">
              <a:ln w="3175">
                <a:solidFill>
                  <a:schemeClr val="tx1"/>
                </a:solidFill>
              </a:ln>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6" name="正方形/長方形 245"/>
          <p:cNvSpPr/>
          <p:nvPr/>
        </p:nvSpPr>
        <p:spPr>
          <a:xfrm>
            <a:off x="6846651" y="534795"/>
            <a:ext cx="2875429" cy="15068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の評価は、取組み内容の進捗・達成状況</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などについて、</a:t>
            </a:r>
            <a:endPar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関係部局による</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進捗管理</a:t>
            </a: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(PDCA)</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シートの精査とともに、ヒアリング</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等</a:t>
            </a:r>
            <a:endPar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200"/>
              </a:lnSpc>
            </a:pP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を</a:t>
            </a:r>
            <a:r>
              <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実施し</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、総合的に判断。</a:t>
            </a:r>
            <a:endPar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3300"/>
              </a:lnSpc>
            </a:pPr>
            <a:r>
              <a:rPr lang="en-US" altLang="ja-JP" sz="800" dirty="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en-US" altLang="ja-JP"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       </a:t>
            </a:r>
            <a:r>
              <a:rPr lang="ja-JP" altLang="en-US" sz="800" dirty="0" smtClean="0">
                <a:solidFill>
                  <a:schemeClr val="tx1"/>
                </a:solidFill>
                <a:latin typeface="Meiryo UI" panose="020B0604030504040204" pitchFamily="50" charset="-128"/>
                <a:ea typeface="Meiryo UI" panose="020B0604030504040204" pitchFamily="50" charset="-128"/>
                <a:cs typeface="Arial" panose="020B0604020202020204" pitchFamily="34" charset="0"/>
              </a:rPr>
              <a:t>各アクションの進捗状況評価</a:t>
            </a:r>
            <a:endPar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a:p>
            <a:pPr>
              <a:lnSpc>
                <a:spcPts val="1000"/>
              </a:lnSpc>
            </a:pPr>
            <a:endParaRPr lang="ja-JP" altLang="en-US" sz="800" dirty="0">
              <a:solidFill>
                <a:schemeClr val="tx1"/>
              </a:solidFill>
              <a:latin typeface="Meiryo UI" panose="020B0604030504040204" pitchFamily="50" charset="-128"/>
              <a:ea typeface="Meiryo UI" panose="020B0604030504040204" pitchFamily="50" charset="-128"/>
              <a:cs typeface="Arial" panose="020B0604020202020204" pitchFamily="34" charset="0"/>
            </a:endParaRPr>
          </a:p>
        </p:txBody>
      </p:sp>
      <p:sp>
        <p:nvSpPr>
          <p:cNvPr id="301" name="正方形/長方形 300"/>
          <p:cNvSpPr/>
          <p:nvPr/>
        </p:nvSpPr>
        <p:spPr>
          <a:xfrm>
            <a:off x="232125" y="3711971"/>
            <a:ext cx="3091385" cy="128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000"/>
              </a:lnSpc>
            </a:pPr>
            <a:r>
              <a:rPr kumimoji="1" lang="ja-JP" altLang="en-US" sz="750" dirty="0" smtClean="0">
                <a:solidFill>
                  <a:schemeClr val="tx1"/>
                </a:solidFill>
                <a:latin typeface="Meiryo UI" panose="020B0604030504040204" pitchFamily="50" charset="-128"/>
                <a:ea typeface="Meiryo UI" panose="020B0604030504040204" pitchFamily="50" charset="-128"/>
              </a:rPr>
              <a:t>➢木</a:t>
            </a:r>
            <a:r>
              <a:rPr kumimoji="1" lang="ja-JP" altLang="en-US" sz="750" dirty="0">
                <a:solidFill>
                  <a:schemeClr val="tx1"/>
                </a:solidFill>
                <a:latin typeface="Meiryo UI" panose="020B0604030504040204" pitchFamily="50" charset="-128"/>
                <a:ea typeface="Meiryo UI" panose="020B0604030504040204" pitchFamily="50" charset="-128"/>
              </a:rPr>
              <a:t>津川</a:t>
            </a:r>
            <a:r>
              <a:rPr kumimoji="1" lang="en-US" altLang="ja-JP" sz="750" dirty="0">
                <a:solidFill>
                  <a:schemeClr val="tx1"/>
                </a:solidFill>
                <a:latin typeface="Meiryo UI" panose="020B0604030504040204" pitchFamily="50" charset="-128"/>
                <a:ea typeface="Meiryo UI" panose="020B0604030504040204" pitchFamily="50" charset="-128"/>
              </a:rPr>
              <a:t>(</a:t>
            </a:r>
            <a:r>
              <a:rPr kumimoji="1" lang="en-US" altLang="ja-JP" sz="750" dirty="0" smtClean="0">
                <a:solidFill>
                  <a:schemeClr val="tx1"/>
                </a:solidFill>
                <a:latin typeface="Meiryo UI" panose="020B0604030504040204" pitchFamily="50" charset="-128"/>
                <a:ea typeface="Meiryo UI" panose="020B0604030504040204" pitchFamily="50" charset="-128"/>
              </a:rPr>
              <a:t>L=0.1km)</a:t>
            </a:r>
            <a:r>
              <a:rPr kumimoji="1" lang="ja-JP" altLang="en-US" sz="750" dirty="0" err="1" smtClean="0">
                <a:solidFill>
                  <a:schemeClr val="tx1"/>
                </a:solidFill>
                <a:latin typeface="Meiryo UI" panose="020B0604030504040204" pitchFamily="50" charset="-128"/>
                <a:ea typeface="Meiryo UI" panose="020B0604030504040204" pitchFamily="50" charset="-128"/>
              </a:rPr>
              <a:t>、</a:t>
            </a:r>
            <a:r>
              <a:rPr kumimoji="1" lang="ja-JP" altLang="en-US" sz="750" dirty="0" smtClean="0">
                <a:solidFill>
                  <a:schemeClr val="tx1"/>
                </a:solidFill>
                <a:latin typeface="Meiryo UI" panose="020B0604030504040204" pitchFamily="50" charset="-128"/>
                <a:ea typeface="Meiryo UI" panose="020B0604030504040204" pitchFamily="50" charset="-128"/>
              </a:rPr>
              <a:t>六軒家</a:t>
            </a:r>
            <a:r>
              <a:rPr kumimoji="1" lang="ja-JP" altLang="en-US" sz="750" dirty="0">
                <a:solidFill>
                  <a:schemeClr val="tx1"/>
                </a:solidFill>
                <a:latin typeface="Meiryo UI" panose="020B0604030504040204" pitchFamily="50" charset="-128"/>
                <a:ea typeface="Meiryo UI" panose="020B0604030504040204" pitchFamily="50" charset="-128"/>
              </a:rPr>
              <a:t>川</a:t>
            </a:r>
            <a:r>
              <a:rPr kumimoji="1" lang="en-US" altLang="ja-JP" sz="750" dirty="0">
                <a:solidFill>
                  <a:schemeClr val="tx1"/>
                </a:solidFill>
                <a:latin typeface="Meiryo UI" panose="020B0604030504040204" pitchFamily="50" charset="-128"/>
                <a:ea typeface="Meiryo UI" panose="020B0604030504040204" pitchFamily="50" charset="-128"/>
              </a:rPr>
              <a:t>(</a:t>
            </a:r>
            <a:r>
              <a:rPr kumimoji="1" lang="en-US" altLang="ja-JP" sz="750" dirty="0" smtClean="0">
                <a:solidFill>
                  <a:schemeClr val="tx1"/>
                </a:solidFill>
                <a:latin typeface="Meiryo UI" panose="020B0604030504040204" pitchFamily="50" charset="-128"/>
                <a:ea typeface="Meiryo UI" panose="020B0604030504040204" pitchFamily="50" charset="-128"/>
              </a:rPr>
              <a:t>L=0.4km)</a:t>
            </a:r>
            <a:r>
              <a:rPr kumimoji="1" lang="ja-JP" altLang="en-US" sz="750" dirty="0" smtClean="0">
                <a:solidFill>
                  <a:schemeClr val="tx1"/>
                </a:solidFill>
                <a:latin typeface="Meiryo UI" panose="020B0604030504040204" pitchFamily="50" charset="-128"/>
                <a:ea typeface="Meiryo UI" panose="020B0604030504040204" pitchFamily="50" charset="-128"/>
              </a:rPr>
              <a:t>　</a:t>
            </a:r>
            <a:endParaRPr kumimoji="1" lang="en-US" altLang="ja-JP" sz="750" b="1" u="sng" dirty="0">
              <a:solidFill>
                <a:schemeClr val="tx1"/>
              </a:solidFill>
              <a:latin typeface="Meiryo UI" panose="020B0604030504040204" pitchFamily="50" charset="-128"/>
              <a:ea typeface="Meiryo UI" panose="020B0604030504040204" pitchFamily="50" charset="-128"/>
            </a:endParaRPr>
          </a:p>
        </p:txBody>
      </p:sp>
      <p:sp>
        <p:nvSpPr>
          <p:cNvPr id="307" name="テキスト ボックス 306"/>
          <p:cNvSpPr txBox="1"/>
          <p:nvPr/>
        </p:nvSpPr>
        <p:spPr>
          <a:xfrm>
            <a:off x="3688508" y="2712041"/>
            <a:ext cx="2712773" cy="234286"/>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ため池・減災対策の推進 </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環境農林水産部</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8" name="角丸四角形 307"/>
          <p:cNvSpPr/>
          <p:nvPr/>
        </p:nvSpPr>
        <p:spPr bwMode="gray">
          <a:xfrm>
            <a:off x="3506856" y="6114818"/>
            <a:ext cx="896256" cy="154293"/>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09" name="正方形/長方形 308"/>
          <p:cNvSpPr/>
          <p:nvPr/>
        </p:nvSpPr>
        <p:spPr>
          <a:xfrm>
            <a:off x="3515965" y="3741940"/>
            <a:ext cx="2965519" cy="160893"/>
          </a:xfrm>
          <a:prstGeom prst="rect">
            <a:avLst/>
          </a:prstGeom>
          <a:no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kumimoji="1" lang="ja-JP" altLang="en-US" sz="800" b="1" u="sng" dirty="0" smtClean="0">
                <a:ln w="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a:t>
            </a:r>
            <a:r>
              <a:rPr kumimoji="1" lang="ja-JP" altLang="en-US" sz="800" b="1" u="sng" dirty="0">
                <a:ln w="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a:t>
            </a:r>
            <a:r>
              <a:rPr kumimoji="1" lang="ja-JP" altLang="en-US" sz="800" b="1" u="sng" dirty="0" smtClean="0">
                <a:ln w="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ため池防災・減災アクションプラン（令和４年３月）</a:t>
            </a:r>
            <a:endParaRPr kumimoji="1" lang="en-US" altLang="ja-JP" sz="800" b="1" u="sng" dirty="0" smtClean="0">
              <a:ln w="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endParaRPr kumimoji="1" lang="ja-JP" altLang="en-US" sz="800" dirty="0">
              <a:solidFill>
                <a:schemeClr val="tx1"/>
              </a:solidFill>
              <a:latin typeface="Meiryo UI" panose="020B0604030504040204" pitchFamily="50" charset="-128"/>
              <a:ea typeface="Meiryo UI" panose="020B0604030504040204" pitchFamily="50" charset="-128"/>
            </a:endParaRPr>
          </a:p>
        </p:txBody>
      </p:sp>
      <p:sp>
        <p:nvSpPr>
          <p:cNvPr id="311" name="テキスト ボックス 310"/>
          <p:cNvSpPr txBox="1"/>
          <p:nvPr/>
        </p:nvSpPr>
        <p:spPr>
          <a:xfrm>
            <a:off x="3479065" y="3927757"/>
            <a:ext cx="588408" cy="200055"/>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kumimoji="1" lang="ja-JP" altLang="en-US" sz="700" b="1" dirty="0" smtClean="0">
                <a:latin typeface="Meiryo UI" panose="020B0604030504040204" pitchFamily="50" charset="-128"/>
                <a:ea typeface="Meiryo UI" panose="020B0604030504040204" pitchFamily="50" charset="-128"/>
              </a:rPr>
              <a:t>計画期間</a:t>
            </a:r>
            <a:endParaRPr kumimoji="1" lang="ja-JP" altLang="en-US" sz="700" b="1" dirty="0">
              <a:latin typeface="Meiryo UI" panose="020B0604030504040204" pitchFamily="50" charset="-128"/>
              <a:ea typeface="Meiryo UI" panose="020B0604030504040204" pitchFamily="50" charset="-128"/>
            </a:endParaRPr>
          </a:p>
        </p:txBody>
      </p:sp>
      <p:sp>
        <p:nvSpPr>
          <p:cNvPr id="324" name="テキスト ボックス 323"/>
          <p:cNvSpPr txBox="1"/>
          <p:nvPr/>
        </p:nvSpPr>
        <p:spPr>
          <a:xfrm>
            <a:off x="3550509" y="5224382"/>
            <a:ext cx="1410919" cy="332655"/>
          </a:xfrm>
          <a:prstGeom prst="rect">
            <a:avLst/>
          </a:prstGeom>
          <a:noFill/>
        </p:spPr>
        <p:txBody>
          <a:bodyPr wrap="square" lIns="0" tIns="0" rIns="0" bIns="0" rtlCol="0">
            <a:spAutoFit/>
          </a:bodyPr>
          <a:lstStyle/>
          <a:p>
            <a:pPr>
              <a:lnSpc>
                <a:spcPts val="900"/>
              </a:lnSpc>
            </a:pPr>
            <a:r>
              <a:rPr lang="en-US" altLang="ja-JP" sz="600" dirty="0" smtClean="0">
                <a:solidFill>
                  <a:prstClr val="black"/>
                </a:solidFill>
                <a:latin typeface="Meiryo UI" panose="020B0604030504040204" pitchFamily="50" charset="-128"/>
                <a:ea typeface="Meiryo UI" panose="020B0604030504040204" pitchFamily="50" charset="-128"/>
              </a:rPr>
              <a:t>➢</a:t>
            </a:r>
            <a:r>
              <a:rPr lang="ja-JP" altLang="en-US" sz="600" dirty="0" smtClean="0">
                <a:solidFill>
                  <a:prstClr val="black"/>
                </a:solidFill>
                <a:latin typeface="Meiryo UI" panose="020B0604030504040204" pitchFamily="50" charset="-128"/>
                <a:ea typeface="Meiryo UI" panose="020B0604030504040204" pitchFamily="50" charset="-128"/>
              </a:rPr>
              <a:t>耐震診断と対策の実施</a:t>
            </a:r>
            <a:endParaRPr lang="en-US" altLang="ja-JP" sz="600" dirty="0" smtClean="0">
              <a:solidFill>
                <a:prstClr val="black"/>
              </a:solidFill>
              <a:latin typeface="Meiryo UI" panose="020B0604030504040204" pitchFamily="50" charset="-128"/>
              <a:ea typeface="Meiryo UI" panose="020B0604030504040204" pitchFamily="50" charset="-128"/>
            </a:endParaRPr>
          </a:p>
          <a:p>
            <a:pPr>
              <a:lnSpc>
                <a:spcPts val="900"/>
              </a:lnSpc>
            </a:pPr>
            <a:r>
              <a:rPr lang="en-US" altLang="ja-JP" sz="600" dirty="0" smtClean="0">
                <a:solidFill>
                  <a:prstClr val="black"/>
                </a:solidFill>
                <a:latin typeface="Meiryo UI" panose="020B0604030504040204" pitchFamily="50" charset="-128"/>
                <a:ea typeface="Meiryo UI" panose="020B0604030504040204" pitchFamily="50" charset="-128"/>
              </a:rPr>
              <a:t>➢</a:t>
            </a:r>
            <a:r>
              <a:rPr lang="ja-JP" altLang="en-US" sz="600" dirty="0" smtClean="0">
                <a:solidFill>
                  <a:prstClr val="black"/>
                </a:solidFill>
                <a:latin typeface="Meiryo UI" panose="020B0604030504040204" pitchFamily="50" charset="-128"/>
                <a:ea typeface="Meiryo UI" panose="020B0604030504040204" pitchFamily="50" charset="-128"/>
              </a:rPr>
              <a:t>農業利用されていないため池の廃止</a:t>
            </a:r>
            <a:endParaRPr lang="en-US" altLang="ja-JP" sz="600" dirty="0" smtClean="0">
              <a:solidFill>
                <a:prstClr val="black"/>
              </a:solidFill>
              <a:latin typeface="Meiryo UI" panose="020B0604030504040204" pitchFamily="50" charset="-128"/>
              <a:ea typeface="Meiryo UI" panose="020B0604030504040204" pitchFamily="50" charset="-128"/>
            </a:endParaRPr>
          </a:p>
          <a:p>
            <a:pPr>
              <a:lnSpc>
                <a:spcPts val="900"/>
              </a:lnSpc>
            </a:pPr>
            <a:r>
              <a:rPr lang="en-US" altLang="ja-JP" sz="600" dirty="0" smtClean="0">
                <a:solidFill>
                  <a:prstClr val="black"/>
                </a:solidFill>
                <a:latin typeface="Meiryo UI" panose="020B0604030504040204" pitchFamily="50" charset="-128"/>
                <a:ea typeface="Meiryo UI" panose="020B0604030504040204" pitchFamily="50" charset="-128"/>
              </a:rPr>
              <a:t>➢</a:t>
            </a:r>
            <a:r>
              <a:rPr lang="ja-JP" altLang="en-US" sz="600" dirty="0" smtClean="0">
                <a:solidFill>
                  <a:prstClr val="black"/>
                </a:solidFill>
                <a:latin typeface="Meiryo UI" panose="020B0604030504040204" pitchFamily="50" charset="-128"/>
                <a:ea typeface="Meiryo UI" panose="020B0604030504040204" pitchFamily="50" charset="-128"/>
              </a:rPr>
              <a:t>全面改修・部分改修による対策の実施</a:t>
            </a:r>
            <a:endParaRPr lang="en-US" altLang="ja-JP" sz="600" dirty="0" smtClean="0">
              <a:solidFill>
                <a:prstClr val="black"/>
              </a:solidFill>
              <a:latin typeface="Meiryo UI" panose="020B0604030504040204" pitchFamily="50" charset="-128"/>
              <a:ea typeface="Meiryo UI" panose="020B0604030504040204" pitchFamily="50" charset="-128"/>
            </a:endParaRPr>
          </a:p>
        </p:txBody>
      </p:sp>
      <p:sp>
        <p:nvSpPr>
          <p:cNvPr id="325" name="テキスト ボックス 324"/>
          <p:cNvSpPr txBox="1"/>
          <p:nvPr/>
        </p:nvSpPr>
        <p:spPr>
          <a:xfrm>
            <a:off x="4962634" y="5171227"/>
            <a:ext cx="1538722" cy="332655"/>
          </a:xfrm>
          <a:prstGeom prst="rect">
            <a:avLst/>
          </a:prstGeom>
          <a:noFill/>
        </p:spPr>
        <p:txBody>
          <a:bodyPr wrap="square" lIns="0" tIns="0" rIns="0" bIns="0" rtlCol="0">
            <a:spAutoFit/>
          </a:bodyPr>
          <a:lstStyle/>
          <a:p>
            <a:pPr>
              <a:lnSpc>
                <a:spcPts val="900"/>
              </a:lnSpc>
            </a:pPr>
            <a:r>
              <a:rPr lang="en-US" altLang="ja-JP" sz="600" dirty="0" smtClean="0">
                <a:solidFill>
                  <a:prstClr val="black"/>
                </a:solidFill>
                <a:latin typeface="Meiryo UI" panose="020B0604030504040204" pitchFamily="50" charset="-128"/>
                <a:ea typeface="Meiryo UI" panose="020B0604030504040204" pitchFamily="50" charset="-128"/>
              </a:rPr>
              <a:t>➢</a:t>
            </a:r>
            <a:r>
              <a:rPr lang="ja-JP" altLang="en-US" sz="600" dirty="0" smtClean="0">
                <a:solidFill>
                  <a:prstClr val="black"/>
                </a:solidFill>
                <a:latin typeface="Meiryo UI" panose="020B0604030504040204" pitchFamily="50" charset="-128"/>
                <a:ea typeface="Meiryo UI" panose="020B0604030504040204" pitchFamily="50" charset="-128"/>
              </a:rPr>
              <a:t>ハザードマップの作成支援</a:t>
            </a:r>
            <a:endParaRPr lang="en-US" altLang="ja-JP" sz="600" dirty="0" smtClean="0">
              <a:solidFill>
                <a:prstClr val="black"/>
              </a:solidFill>
              <a:latin typeface="Meiryo UI" panose="020B0604030504040204" pitchFamily="50" charset="-128"/>
              <a:ea typeface="Meiryo UI" panose="020B0604030504040204" pitchFamily="50" charset="-128"/>
            </a:endParaRPr>
          </a:p>
          <a:p>
            <a:pPr>
              <a:lnSpc>
                <a:spcPts val="900"/>
              </a:lnSpc>
            </a:pPr>
            <a:r>
              <a:rPr lang="en-US" altLang="ja-JP" sz="600" dirty="0" smtClean="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防災</a:t>
            </a:r>
            <a:r>
              <a:rPr lang="ja-JP" altLang="en-US" sz="600" dirty="0" smtClean="0">
                <a:solidFill>
                  <a:prstClr val="black"/>
                </a:solidFill>
                <a:latin typeface="Meiryo UI" panose="020B0604030504040204" pitchFamily="50" charset="-128"/>
                <a:ea typeface="Meiryo UI" panose="020B0604030504040204" pitchFamily="50" charset="-128"/>
              </a:rPr>
              <a:t>重点ため池点検調査の強化</a:t>
            </a:r>
            <a:r>
              <a:rPr lang="en-US" altLang="ja-JP" sz="600" dirty="0">
                <a:solidFill>
                  <a:prstClr val="black"/>
                </a:solidFill>
                <a:latin typeface="Meiryo UI" panose="020B0604030504040204" pitchFamily="50" charset="-128"/>
                <a:ea typeface="Meiryo UI" panose="020B0604030504040204" pitchFamily="50" charset="-128"/>
              </a:rPr>
              <a:t>※</a:t>
            </a:r>
            <a:endParaRPr lang="en-US" altLang="ja-JP" sz="600" dirty="0" smtClean="0">
              <a:solidFill>
                <a:prstClr val="black"/>
              </a:solidFill>
              <a:latin typeface="Meiryo UI" panose="020B0604030504040204" pitchFamily="50" charset="-128"/>
              <a:ea typeface="Meiryo UI" panose="020B0604030504040204" pitchFamily="50" charset="-128"/>
            </a:endParaRPr>
          </a:p>
          <a:p>
            <a:pPr>
              <a:lnSpc>
                <a:spcPts val="900"/>
              </a:lnSpc>
            </a:pPr>
            <a:r>
              <a:rPr lang="en-US" altLang="ja-JP" sz="600" dirty="0" smtClean="0">
                <a:solidFill>
                  <a:prstClr val="black"/>
                </a:solidFill>
                <a:latin typeface="Meiryo UI" panose="020B0604030504040204" pitchFamily="50" charset="-128"/>
                <a:ea typeface="Meiryo UI" panose="020B0604030504040204" pitchFamily="50" charset="-128"/>
              </a:rPr>
              <a:t>➢</a:t>
            </a:r>
            <a:r>
              <a:rPr lang="ja-JP" altLang="en-US" sz="600" dirty="0" smtClean="0">
                <a:solidFill>
                  <a:prstClr val="black"/>
                </a:solidFill>
                <a:latin typeface="Meiryo UI" panose="020B0604030504040204" pitchFamily="50" charset="-128"/>
                <a:ea typeface="Meiryo UI" panose="020B0604030504040204" pitchFamily="50" charset="-128"/>
              </a:rPr>
              <a:t>デジタル技術を活用したため池管理の推進</a:t>
            </a:r>
            <a:endParaRPr lang="en-US" altLang="ja-JP" sz="600" dirty="0" smtClean="0">
              <a:solidFill>
                <a:prstClr val="black"/>
              </a:solidFill>
              <a:latin typeface="Meiryo UI" panose="020B0604030504040204" pitchFamily="50" charset="-128"/>
              <a:ea typeface="Meiryo UI" panose="020B0604030504040204" pitchFamily="50" charset="-128"/>
            </a:endParaRPr>
          </a:p>
        </p:txBody>
      </p:sp>
      <p:sp>
        <p:nvSpPr>
          <p:cNvPr id="328" name="テキスト ボックス 327"/>
          <p:cNvSpPr txBox="1"/>
          <p:nvPr/>
        </p:nvSpPr>
        <p:spPr>
          <a:xfrm>
            <a:off x="4962634" y="5718269"/>
            <a:ext cx="1676377" cy="217239"/>
          </a:xfrm>
          <a:prstGeom prst="rect">
            <a:avLst/>
          </a:prstGeom>
          <a:noFill/>
        </p:spPr>
        <p:txBody>
          <a:bodyPr wrap="square" lIns="0" tIns="0" rIns="0" bIns="0" rtlCol="0">
            <a:spAutoFit/>
          </a:bodyPr>
          <a:lstStyle/>
          <a:p>
            <a:pPr>
              <a:lnSpc>
                <a:spcPts val="900"/>
              </a:lnSpc>
            </a:pPr>
            <a:r>
              <a:rPr lang="en-US" altLang="ja-JP" sz="600" b="1" dirty="0" smtClean="0">
                <a:solidFill>
                  <a:prstClr val="black"/>
                </a:solidFill>
                <a:latin typeface="Meiryo UI" panose="020B0604030504040204" pitchFamily="50" charset="-128"/>
                <a:ea typeface="Meiryo UI" panose="020B0604030504040204" pitchFamily="50" charset="-128"/>
              </a:rPr>
              <a:t>➢</a:t>
            </a:r>
            <a:r>
              <a:rPr lang="ja-JP" altLang="en-US" sz="600" dirty="0" smtClean="0">
                <a:solidFill>
                  <a:prstClr val="black"/>
                </a:solidFill>
                <a:latin typeface="Meiryo UI" panose="020B0604030504040204" pitchFamily="50" charset="-128"/>
                <a:ea typeface="Meiryo UI" panose="020B0604030504040204" pitchFamily="50" charset="-128"/>
              </a:rPr>
              <a:t>洪水調節容量確保のための低水位管理の推進</a:t>
            </a:r>
            <a:endParaRPr lang="en-US" altLang="ja-JP" sz="600" dirty="0" smtClean="0">
              <a:solidFill>
                <a:prstClr val="black"/>
              </a:solidFill>
              <a:latin typeface="Meiryo UI" panose="020B0604030504040204" pitchFamily="50" charset="-128"/>
              <a:ea typeface="Meiryo UI" panose="020B0604030504040204" pitchFamily="50" charset="-128"/>
            </a:endParaRPr>
          </a:p>
          <a:p>
            <a:pPr>
              <a:lnSpc>
                <a:spcPts val="900"/>
              </a:lnSpc>
            </a:pPr>
            <a:r>
              <a:rPr lang="en-US" altLang="ja-JP" sz="600" dirty="0" smtClean="0">
                <a:solidFill>
                  <a:prstClr val="black"/>
                </a:solidFill>
                <a:latin typeface="Meiryo UI" panose="020B0604030504040204" pitchFamily="50" charset="-128"/>
                <a:ea typeface="Meiryo UI" panose="020B0604030504040204" pitchFamily="50" charset="-128"/>
              </a:rPr>
              <a:t>➢</a:t>
            </a:r>
            <a:r>
              <a:rPr lang="ja-JP" altLang="en-US" sz="600" dirty="0">
                <a:solidFill>
                  <a:prstClr val="black"/>
                </a:solidFill>
                <a:latin typeface="Meiryo UI" panose="020B0604030504040204" pitchFamily="50" charset="-128"/>
                <a:ea typeface="Meiryo UI" panose="020B0604030504040204" pitchFamily="50" charset="-128"/>
              </a:rPr>
              <a:t>ため</a:t>
            </a:r>
            <a:r>
              <a:rPr lang="ja-JP" altLang="en-US" sz="600" dirty="0" smtClean="0">
                <a:solidFill>
                  <a:prstClr val="black"/>
                </a:solidFill>
                <a:latin typeface="Meiryo UI" panose="020B0604030504040204" pitchFamily="50" charset="-128"/>
                <a:ea typeface="Meiryo UI" panose="020B0604030504040204" pitchFamily="50" charset="-128"/>
              </a:rPr>
              <a:t>池を活用した面的な治水対策の推進</a:t>
            </a:r>
            <a:endParaRPr lang="en-US" altLang="ja-JP" sz="600" dirty="0" smtClean="0">
              <a:solidFill>
                <a:prstClr val="black"/>
              </a:solidFill>
              <a:latin typeface="Meiryo UI" panose="020B0604030504040204" pitchFamily="50" charset="-128"/>
              <a:ea typeface="Meiryo UI" panose="020B0604030504040204" pitchFamily="50" charset="-128"/>
            </a:endParaRPr>
          </a:p>
        </p:txBody>
      </p:sp>
      <p:sp>
        <p:nvSpPr>
          <p:cNvPr id="330" name="正方形/長方形 329"/>
          <p:cNvSpPr/>
          <p:nvPr/>
        </p:nvSpPr>
        <p:spPr>
          <a:xfrm>
            <a:off x="4940095" y="5032845"/>
            <a:ext cx="1642759" cy="507142"/>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30"/>
          <p:cNvSpPr/>
          <p:nvPr/>
        </p:nvSpPr>
        <p:spPr>
          <a:xfrm>
            <a:off x="4945750" y="5589823"/>
            <a:ext cx="1640765" cy="367125"/>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正方形/長方形 331"/>
          <p:cNvSpPr/>
          <p:nvPr/>
        </p:nvSpPr>
        <p:spPr>
          <a:xfrm>
            <a:off x="3527349" y="5027703"/>
            <a:ext cx="1347327" cy="1056924"/>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a:blip r:embed="rId3"/>
          <a:stretch>
            <a:fillRect/>
          </a:stretch>
        </p:blipFill>
        <p:spPr>
          <a:xfrm>
            <a:off x="3560453" y="5562497"/>
            <a:ext cx="1280659" cy="455181"/>
          </a:xfrm>
          <a:prstGeom prst="rect">
            <a:avLst/>
          </a:prstGeom>
        </p:spPr>
      </p:pic>
      <p:sp>
        <p:nvSpPr>
          <p:cNvPr id="103" name="正方形/長方形 102"/>
          <p:cNvSpPr/>
          <p:nvPr/>
        </p:nvSpPr>
        <p:spPr>
          <a:xfrm>
            <a:off x="223798" y="3254777"/>
            <a:ext cx="302499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r>
              <a:rPr kumimoji="1" lang="ja-JP" altLang="en-US" sz="700" dirty="0">
                <a:solidFill>
                  <a:schemeClr val="tx1"/>
                </a:solidFill>
                <a:latin typeface="Meiryo UI" panose="020B0604030504040204" pitchFamily="50" charset="-128"/>
                <a:ea typeface="Meiryo UI" panose="020B0604030504040204" pitchFamily="50" charset="-128"/>
              </a:rPr>
              <a:t>➢防潮堤の基礎部にある液状化層を固化して変位・沈下をおさえる</a:t>
            </a:r>
            <a:r>
              <a:rPr kumimoji="1" lang="ja-JP" altLang="en-US" sz="700" dirty="0" smtClean="0">
                <a:solidFill>
                  <a:schemeClr val="tx1"/>
                </a:solidFill>
                <a:latin typeface="Meiryo UI" panose="020B0604030504040204" pitchFamily="50" charset="-128"/>
                <a:ea typeface="Meiryo UI" panose="020B0604030504040204" pitchFamily="50" charset="-128"/>
              </a:rPr>
              <a:t>液状化 </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r>
              <a:rPr kumimoji="1" lang="en-US" altLang="ja-JP" sz="700" dirty="0">
                <a:solidFill>
                  <a:schemeClr val="tx1"/>
                </a:solidFill>
                <a:latin typeface="Meiryo UI" panose="020B0604030504040204" pitchFamily="50" charset="-128"/>
                <a:ea typeface="Meiryo UI" panose="020B0604030504040204" pitchFamily="50" charset="-128"/>
              </a:rPr>
              <a:t> </a:t>
            </a:r>
            <a:r>
              <a:rPr kumimoji="1" lang="en-US" altLang="ja-JP" sz="700" dirty="0" smtClean="0">
                <a:solidFill>
                  <a:schemeClr val="tx1"/>
                </a:solidFill>
                <a:latin typeface="Meiryo UI" panose="020B0604030504040204" pitchFamily="50" charset="-128"/>
                <a:ea typeface="Meiryo UI" panose="020B0604030504040204" pitchFamily="50" charset="-128"/>
              </a:rPr>
              <a:t>  </a:t>
            </a:r>
            <a:r>
              <a:rPr kumimoji="1" lang="ja-JP" altLang="en-US" sz="700" dirty="0" smtClean="0">
                <a:solidFill>
                  <a:schemeClr val="tx1"/>
                </a:solidFill>
                <a:latin typeface="Meiryo UI" panose="020B0604030504040204" pitchFamily="50" charset="-128"/>
                <a:ea typeface="Meiryo UI" panose="020B0604030504040204" pitchFamily="50" charset="-128"/>
              </a:rPr>
              <a:t>対策</a:t>
            </a:r>
            <a:r>
              <a:rPr kumimoji="1" lang="ja-JP" altLang="en-US" sz="700" dirty="0">
                <a:solidFill>
                  <a:schemeClr val="tx1"/>
                </a:solidFill>
                <a:latin typeface="Meiryo UI" panose="020B0604030504040204" pitchFamily="50" charset="-128"/>
                <a:ea typeface="Meiryo UI" panose="020B0604030504040204" pitchFamily="50" charset="-128"/>
              </a:rPr>
              <a:t>工などの耐震・液状化対策を</a:t>
            </a:r>
            <a:r>
              <a:rPr kumimoji="1" lang="ja-JP" altLang="en-US" sz="700" dirty="0" smtClean="0">
                <a:solidFill>
                  <a:schemeClr val="tx1"/>
                </a:solidFill>
                <a:latin typeface="Meiryo UI" panose="020B0604030504040204" pitchFamily="50" charset="-128"/>
                <a:ea typeface="Meiryo UI" panose="020B0604030504040204" pitchFamily="50" charset="-128"/>
              </a:rPr>
              <a:t>実施</a:t>
            </a:r>
            <a:r>
              <a:rPr kumimoji="1" lang="ja-JP" altLang="en-US" sz="700" dirty="0">
                <a:solidFill>
                  <a:schemeClr val="tx1"/>
                </a:solidFill>
                <a:latin typeface="Meiryo UI" panose="020B0604030504040204" pitchFamily="50" charset="-128"/>
                <a:ea typeface="Meiryo UI" panose="020B0604030504040204" pitchFamily="50" charset="-128"/>
              </a:rPr>
              <a:t>。</a:t>
            </a:r>
          </a:p>
        </p:txBody>
      </p:sp>
      <p:sp>
        <p:nvSpPr>
          <p:cNvPr id="118" name="正方形/長方形 117"/>
          <p:cNvSpPr/>
          <p:nvPr/>
        </p:nvSpPr>
        <p:spPr>
          <a:xfrm>
            <a:off x="223798" y="5064059"/>
            <a:ext cx="1814807" cy="1154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900"/>
              </a:lnSpc>
            </a:pPr>
            <a:r>
              <a:rPr kumimoji="1" lang="ja-JP" altLang="en-US" sz="800" b="1" u="sng" dirty="0" smtClean="0">
                <a:solidFill>
                  <a:schemeClr val="tx1"/>
                </a:solidFill>
                <a:latin typeface="Meiryo UI" panose="020B0604030504040204" pitchFamily="50" charset="-128"/>
                <a:ea typeface="Meiryo UI" panose="020B0604030504040204" pitchFamily="50" charset="-128"/>
              </a:rPr>
              <a:t>令和</a:t>
            </a:r>
            <a:r>
              <a:rPr kumimoji="1" lang="ja-JP" altLang="en-US" sz="800" b="1" u="sng" dirty="0">
                <a:solidFill>
                  <a:schemeClr val="tx1"/>
                </a:solidFill>
                <a:latin typeface="Meiryo UI" panose="020B0604030504040204" pitchFamily="50" charset="-128"/>
                <a:ea typeface="Meiryo UI" panose="020B0604030504040204" pitchFamily="50" charset="-128"/>
              </a:rPr>
              <a:t>４</a:t>
            </a:r>
            <a:r>
              <a:rPr kumimoji="1" lang="ja-JP" altLang="en-US" sz="800" b="1" u="sng" dirty="0" smtClean="0">
                <a:solidFill>
                  <a:schemeClr val="tx1"/>
                </a:solidFill>
                <a:latin typeface="Meiryo UI" panose="020B0604030504040204" pitchFamily="50" charset="-128"/>
                <a:ea typeface="Meiryo UI" panose="020B0604030504040204" pitchFamily="50" charset="-128"/>
              </a:rPr>
              <a:t>年度</a:t>
            </a:r>
            <a:r>
              <a:rPr kumimoji="1" lang="ja-JP" altLang="en-US" sz="800" b="1" u="sng" dirty="0">
                <a:solidFill>
                  <a:schemeClr val="tx1"/>
                </a:solidFill>
                <a:latin typeface="Meiryo UI" panose="020B0604030504040204" pitchFamily="50" charset="-128"/>
                <a:ea typeface="Meiryo UI" panose="020B0604030504040204" pitchFamily="50" charset="-128"/>
              </a:rPr>
              <a:t>末：全体</a:t>
            </a:r>
            <a:r>
              <a:rPr kumimoji="1" lang="en-US" altLang="ja-JP" sz="800" b="1" u="sng" dirty="0" smtClean="0">
                <a:solidFill>
                  <a:schemeClr val="tx1"/>
                </a:solidFill>
                <a:latin typeface="Meiryo UI" panose="020B0604030504040204" pitchFamily="50" charset="-128"/>
                <a:ea typeface="Meiryo UI" panose="020B0604030504040204" pitchFamily="50" charset="-128"/>
              </a:rPr>
              <a:t>33.9km/34.0km</a:t>
            </a:r>
            <a:endParaRPr kumimoji="1" lang="en-US" altLang="ja-JP" sz="800" b="1" u="sng" dirty="0">
              <a:solidFill>
                <a:schemeClr val="tx1"/>
              </a:solidFill>
              <a:latin typeface="Meiryo UI" panose="020B0604030504040204" pitchFamily="50" charset="-128"/>
              <a:ea typeface="Meiryo UI" panose="020B0604030504040204" pitchFamily="50" charset="-128"/>
            </a:endParaRPr>
          </a:p>
        </p:txBody>
      </p:sp>
      <p:sp>
        <p:nvSpPr>
          <p:cNvPr id="135" name="楕円 134"/>
          <p:cNvSpPr/>
          <p:nvPr/>
        </p:nvSpPr>
        <p:spPr>
          <a:xfrm>
            <a:off x="150759" y="2665868"/>
            <a:ext cx="263910"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7" name="楕円 136"/>
          <p:cNvSpPr/>
          <p:nvPr/>
        </p:nvSpPr>
        <p:spPr>
          <a:xfrm>
            <a:off x="3489417" y="2694237"/>
            <a:ext cx="297825"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ja-JP" altLang="en-US" sz="10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８</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3486671" y="2689902"/>
            <a:ext cx="343561" cy="100027"/>
          </a:xfrm>
          <a:prstGeom prst="rect">
            <a:avLst/>
          </a:prstGeom>
          <a:noFill/>
          <a:ln>
            <a:noFill/>
          </a:ln>
        </p:spPr>
        <p:txBody>
          <a:bodyPr wrap="square" lIns="0" tIns="0" rIns="0" bIns="0" rtlCol="0">
            <a:spAutoFit/>
          </a:bodyPr>
          <a:lstStyle/>
          <a:p>
            <a:r>
              <a:rPr kumimoji="1" lang="ja-JP" altLang="en-US" sz="650" b="1" dirty="0" smtClean="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endParaRPr kumimoji="1" lang="ja-JP" altLang="en-US" sz="650"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157" name="テキスト ボックス 156"/>
          <p:cNvSpPr txBox="1"/>
          <p:nvPr/>
        </p:nvSpPr>
        <p:spPr>
          <a:xfrm>
            <a:off x="125886" y="2660081"/>
            <a:ext cx="343561" cy="100027"/>
          </a:xfrm>
          <a:prstGeom prst="rect">
            <a:avLst/>
          </a:prstGeom>
          <a:noFill/>
          <a:effectLst/>
        </p:spPr>
        <p:txBody>
          <a:bodyPr wrap="square" lIns="0" tIns="0" rIns="0" bIns="0" rtlCol="0">
            <a:spAutoFit/>
          </a:bodyPr>
          <a:lstStyle/>
          <a:p>
            <a:r>
              <a:rPr kumimoji="1" lang="ja-JP" altLang="en-US" sz="650" b="1" dirty="0" smtClean="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endParaRPr kumimoji="1" lang="ja-JP" altLang="en-US" sz="650"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191" name="正方形/長方形 190"/>
          <p:cNvSpPr/>
          <p:nvPr/>
        </p:nvSpPr>
        <p:spPr>
          <a:xfrm>
            <a:off x="0" y="2331998"/>
            <a:ext cx="9906000" cy="219153"/>
          </a:xfrm>
          <a:prstGeom prst="rect">
            <a:avLst/>
          </a:prstGeom>
          <a:solidFill>
            <a:schemeClr val="accent1">
              <a:lumMod val="40000"/>
              <a:lumOff val="60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主な</a:t>
            </a:r>
            <a:r>
              <a:rPr lang="ja-JP" altLang="en-US" sz="15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アクションの進捗状況</a:t>
            </a:r>
            <a:endPar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4" name="正方形/長方形 133"/>
          <p:cNvSpPr/>
          <p:nvPr/>
        </p:nvSpPr>
        <p:spPr>
          <a:xfrm>
            <a:off x="150759" y="5223311"/>
            <a:ext cx="2973442"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900"/>
              </a:lnSpc>
            </a:pPr>
            <a:r>
              <a:rPr kumimoji="1" lang="en-US" altLang="ja-JP" sz="700" dirty="0" smtClean="0">
                <a:solidFill>
                  <a:schemeClr val="tx1"/>
                </a:solidFill>
                <a:latin typeface="Meiryo UI" panose="020B0604030504040204" pitchFamily="50" charset="-128"/>
                <a:ea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rPr>
              <a:t>河川</a:t>
            </a:r>
            <a:r>
              <a:rPr kumimoji="1" lang="en-US" altLang="ja-JP" sz="700" dirty="0" smtClean="0">
                <a:solidFill>
                  <a:schemeClr val="tx1"/>
                </a:solidFill>
                <a:latin typeface="Meiryo UI" panose="020B0604030504040204" pitchFamily="50" charset="-128"/>
                <a:ea typeface="Meiryo UI" panose="020B0604030504040204" pitchFamily="50" charset="-128"/>
              </a:rPr>
              <a:t>】 </a:t>
            </a:r>
            <a:r>
              <a:rPr kumimoji="1" lang="ja-JP" altLang="en-US" sz="700" dirty="0" smtClean="0">
                <a:solidFill>
                  <a:schemeClr val="tx1"/>
                </a:solidFill>
                <a:latin typeface="Meiryo UI" panose="020B0604030504040204" pitchFamily="50" charset="-128"/>
                <a:ea typeface="Meiryo UI" panose="020B0604030504040204" pitchFamily="50" charset="-128"/>
              </a:rPr>
              <a:t>西</a:t>
            </a:r>
            <a:r>
              <a:rPr kumimoji="1" lang="ja-JP" altLang="en-US" sz="700" dirty="0">
                <a:solidFill>
                  <a:schemeClr val="tx1"/>
                </a:solidFill>
                <a:latin typeface="Meiryo UI" panose="020B0604030504040204" pitchFamily="50" charset="-128"/>
                <a:ea typeface="Meiryo UI" panose="020B0604030504040204" pitchFamily="50" charset="-128"/>
              </a:rPr>
              <a:t>大阪</a:t>
            </a:r>
            <a:r>
              <a:rPr kumimoji="1" lang="ja-JP" altLang="en-US" sz="700" dirty="0" smtClean="0">
                <a:solidFill>
                  <a:schemeClr val="tx1"/>
                </a:solidFill>
                <a:latin typeface="Meiryo UI" panose="020B0604030504040204" pitchFamily="50" charset="-128"/>
                <a:ea typeface="Meiryo UI" panose="020B0604030504040204" pitchFamily="50" charset="-128"/>
              </a:rPr>
              <a:t>地区：</a:t>
            </a:r>
            <a:r>
              <a:rPr kumimoji="1" lang="en-US" altLang="ja-JP" sz="700" dirty="0" smtClean="0">
                <a:solidFill>
                  <a:schemeClr val="tx1"/>
                </a:solidFill>
                <a:latin typeface="Meiryo UI" panose="020B0604030504040204" pitchFamily="50" charset="-128"/>
                <a:ea typeface="Meiryo UI" panose="020B0604030504040204" pitchFamily="50" charset="-128"/>
              </a:rPr>
              <a:t>21.9km /22.0km</a:t>
            </a:r>
            <a:r>
              <a:rPr kumimoji="1" lang="ja-JP" altLang="en-US" sz="700" dirty="0" smtClean="0">
                <a:solidFill>
                  <a:schemeClr val="tx1"/>
                </a:solidFill>
                <a:latin typeface="Meiryo UI" panose="020B0604030504040204" pitchFamily="50" charset="-128"/>
                <a:ea typeface="Meiryo UI" panose="020B0604030504040204" pitchFamily="50" charset="-128"/>
              </a:rPr>
              <a:t>   泉州・寝屋川流域地区：</a:t>
            </a:r>
            <a:r>
              <a:rPr kumimoji="1" lang="ja-JP" altLang="en-US" sz="700" u="sng" dirty="0" smtClean="0">
                <a:solidFill>
                  <a:schemeClr val="tx1"/>
                </a:solidFill>
                <a:latin typeface="Meiryo UI" panose="020B0604030504040204" pitchFamily="50" charset="-128"/>
                <a:ea typeface="Meiryo UI" panose="020B0604030504040204" pitchFamily="50" charset="-128"/>
              </a:rPr>
              <a:t>対策完了</a:t>
            </a:r>
            <a:endParaRPr kumimoji="1" lang="en-US" altLang="ja-JP" sz="700" u="sng" dirty="0">
              <a:solidFill>
                <a:schemeClr val="tx1"/>
              </a:solidFill>
              <a:latin typeface="Meiryo UI" panose="020B0604030504040204" pitchFamily="50" charset="-128"/>
              <a:ea typeface="Meiryo UI" panose="020B0604030504040204" pitchFamily="50" charset="-128"/>
            </a:endParaRPr>
          </a:p>
          <a:p>
            <a:pPr>
              <a:lnSpc>
                <a:spcPts val="900"/>
              </a:lnSpc>
            </a:pPr>
            <a:r>
              <a:rPr kumimoji="1" lang="en-US" altLang="ja-JP" sz="700" dirty="0">
                <a:solidFill>
                  <a:schemeClr val="tx1"/>
                </a:solidFill>
                <a:latin typeface="Meiryo UI" panose="020B0604030504040204" pitchFamily="50" charset="-128"/>
                <a:ea typeface="Meiryo UI" panose="020B0604030504040204" pitchFamily="50" charset="-128"/>
              </a:rPr>
              <a:t>【</a:t>
            </a:r>
            <a:r>
              <a:rPr kumimoji="1" lang="ja-JP" altLang="en-US" sz="700" dirty="0">
                <a:solidFill>
                  <a:schemeClr val="tx1"/>
                </a:solidFill>
                <a:latin typeface="Meiryo UI" panose="020B0604030504040204" pitchFamily="50" charset="-128"/>
                <a:ea typeface="Meiryo UI" panose="020B0604030504040204" pitchFamily="50" charset="-128"/>
              </a:rPr>
              <a:t>海岸</a:t>
            </a:r>
            <a:r>
              <a:rPr kumimoji="1" lang="en-US" altLang="ja-JP" sz="700" dirty="0" smtClean="0">
                <a:solidFill>
                  <a:schemeClr val="tx1"/>
                </a:solidFill>
                <a:latin typeface="Meiryo UI" panose="020B0604030504040204" pitchFamily="50" charset="-128"/>
                <a:ea typeface="Meiryo UI" panose="020B0604030504040204" pitchFamily="50" charset="-128"/>
              </a:rPr>
              <a:t>】 </a:t>
            </a:r>
            <a:r>
              <a:rPr kumimoji="1" lang="ja-JP" altLang="en-US" sz="700" u="sng" dirty="0" smtClean="0">
                <a:solidFill>
                  <a:schemeClr val="tx1"/>
                </a:solidFill>
                <a:latin typeface="Meiryo UI" panose="020B0604030504040204" pitchFamily="50" charset="-128"/>
                <a:ea typeface="Meiryo UI" panose="020B0604030504040204" pitchFamily="50" charset="-128"/>
              </a:rPr>
              <a:t>対策完了</a:t>
            </a:r>
            <a:endParaRPr kumimoji="1" lang="ja-JP" altLang="en-US" sz="700" u="sng" dirty="0">
              <a:solidFill>
                <a:schemeClr val="tx1"/>
              </a:solidFill>
              <a:latin typeface="Meiryo UI" panose="020B0604030504040204" pitchFamily="50" charset="-128"/>
              <a:ea typeface="Meiryo UI" panose="020B0604030504040204" pitchFamily="50" charset="-128"/>
            </a:endParaRPr>
          </a:p>
        </p:txBody>
      </p:sp>
      <p:sp>
        <p:nvSpPr>
          <p:cNvPr id="131" name="正方形/長方形 130"/>
          <p:cNvSpPr/>
          <p:nvPr/>
        </p:nvSpPr>
        <p:spPr>
          <a:xfrm>
            <a:off x="898940" y="3865305"/>
            <a:ext cx="2341931" cy="128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000"/>
              </a:lnSpc>
            </a:pPr>
            <a:r>
              <a:rPr kumimoji="1" lang="ja-JP" altLang="en-US" sz="800" b="1" u="sng" dirty="0" smtClean="0">
                <a:solidFill>
                  <a:schemeClr val="tx1"/>
                </a:solidFill>
                <a:latin typeface="Meiryo UI" panose="020B0604030504040204" pitchFamily="50" charset="-128"/>
                <a:ea typeface="Meiryo UI" panose="020B0604030504040204" pitchFamily="50" charset="-128"/>
              </a:rPr>
              <a:t>合計</a:t>
            </a:r>
            <a:r>
              <a:rPr kumimoji="1" lang="en-US" altLang="ja-JP" sz="800" b="1" u="sng" dirty="0" smtClean="0">
                <a:solidFill>
                  <a:schemeClr val="tx1"/>
                </a:solidFill>
                <a:latin typeface="Meiryo UI" panose="020B0604030504040204" pitchFamily="50" charset="-128"/>
                <a:ea typeface="Meiryo UI" panose="020B0604030504040204" pitchFamily="50" charset="-128"/>
              </a:rPr>
              <a:t>0.5km</a:t>
            </a:r>
            <a:r>
              <a:rPr kumimoji="1" lang="ja-JP" altLang="en-US" sz="800" b="1" u="sng" dirty="0" smtClean="0">
                <a:solidFill>
                  <a:schemeClr val="tx1"/>
                </a:solidFill>
                <a:latin typeface="Meiryo UI" panose="020B0604030504040204" pitchFamily="50" charset="-128"/>
                <a:ea typeface="Meiryo UI" panose="020B0604030504040204" pitchFamily="50" charset="-128"/>
              </a:rPr>
              <a:t>の対策を実施（木津川の対策完成！）  </a:t>
            </a:r>
            <a:endParaRPr kumimoji="1" lang="en-US" altLang="ja-JP" sz="800" b="1" u="sng" dirty="0">
              <a:solidFill>
                <a:schemeClr val="tx1"/>
              </a:solidFill>
              <a:latin typeface="Meiryo UI" panose="020B0604030504040204" pitchFamily="50" charset="-128"/>
              <a:ea typeface="Meiryo UI" panose="020B0604030504040204" pitchFamily="50" charset="-128"/>
            </a:endParaRPr>
          </a:p>
        </p:txBody>
      </p:sp>
      <p:sp>
        <p:nvSpPr>
          <p:cNvPr id="154" name="正方形/長方形 153"/>
          <p:cNvSpPr/>
          <p:nvPr/>
        </p:nvSpPr>
        <p:spPr>
          <a:xfrm>
            <a:off x="3606297" y="3260693"/>
            <a:ext cx="298970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➢大阪府ため池防災・減災アクションプランに基づき、対象ため池の耐震診断を</a:t>
            </a:r>
          </a:p>
          <a:p>
            <a:pP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   計画的に実施するとともに、診断結果を踏まえ必要な耐震対策を実施。</a:t>
            </a:r>
          </a:p>
          <a:p>
            <a:pP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➢ソフト対策も含めた総合的な減災対策を推進するため、対象ため池の所在市</a:t>
            </a:r>
          </a:p>
          <a:p>
            <a:pPr>
              <a:lnSpc>
                <a:spcPts val="900"/>
              </a:lnSpc>
            </a:pPr>
            <a:r>
              <a:rPr kumimoji="1" lang="ja-JP" altLang="en-US" sz="700" dirty="0">
                <a:solidFill>
                  <a:schemeClr val="tx1"/>
                </a:solidFill>
                <a:latin typeface="Meiryo UI" panose="020B0604030504040204" pitchFamily="50" charset="-128"/>
                <a:ea typeface="Meiryo UI" panose="020B0604030504040204" pitchFamily="50" charset="-128"/>
              </a:rPr>
              <a:t>   町村に対して、ため池ハザードマップの作成、住民周知及び活用を働きかける</a:t>
            </a:r>
            <a:r>
              <a:rPr kumimoji="1" lang="ja-JP" altLang="en-US" sz="700" dirty="0" smtClean="0">
                <a:solidFill>
                  <a:schemeClr val="tx1"/>
                </a:solidFill>
                <a:latin typeface="Meiryo UI" panose="020B0604030504040204" pitchFamily="50" charset="-128"/>
                <a:ea typeface="Meiryo UI" panose="020B0604030504040204" pitchFamily="50" charset="-128"/>
              </a:rPr>
              <a:t>。</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156" name="角丸四角形 155"/>
          <p:cNvSpPr/>
          <p:nvPr/>
        </p:nvSpPr>
        <p:spPr>
          <a:xfrm>
            <a:off x="3538297" y="3086087"/>
            <a:ext cx="959187" cy="156919"/>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45" name="テキスト ボックス 244"/>
          <p:cNvSpPr txBox="1"/>
          <p:nvPr/>
        </p:nvSpPr>
        <p:spPr>
          <a:xfrm>
            <a:off x="6773197" y="287537"/>
            <a:ext cx="3082912" cy="211203"/>
          </a:xfrm>
          <a:prstGeom prst="rect">
            <a:avLst/>
          </a:prstGeom>
          <a:noFill/>
          <a:ln>
            <a:noFill/>
          </a:ln>
        </p:spPr>
        <p:txBody>
          <a:bodyPr wrap="square" lIns="72000" tIns="36000" rIns="36000" bIns="36000" rtlCol="0" anchor="ctr" anchorCtr="0">
            <a:spAutoFit/>
          </a:bodyPr>
          <a:lstStyle/>
          <a:p>
            <a:r>
              <a:rPr lang="ja-JP" altLang="en-US"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令和４年度の各アクションの評価結果</a:t>
            </a:r>
            <a:r>
              <a:rPr lang="en-US" altLang="ja-JP"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単年度評価</a:t>
            </a:r>
            <a:r>
              <a:rPr lang="en-US" altLang="ja-JP" sz="9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p>
        </p:txBody>
      </p:sp>
      <p:sp>
        <p:nvSpPr>
          <p:cNvPr id="159" name="下矢印 158"/>
          <p:cNvSpPr/>
          <p:nvPr/>
        </p:nvSpPr>
        <p:spPr>
          <a:xfrm rot="16200000">
            <a:off x="1677256" y="4408799"/>
            <a:ext cx="241521" cy="250923"/>
          </a:xfrm>
          <a:prstGeom prst="down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41700" y="6304539"/>
            <a:ext cx="1543435" cy="415498"/>
          </a:xfrm>
          <a:prstGeom prst="rect">
            <a:avLst/>
          </a:prstGeom>
          <a:noFill/>
        </p:spPr>
        <p:txBody>
          <a:bodyPr wrap="square" rtlCol="0">
            <a:spAutoFit/>
          </a:bodyPr>
          <a:lstStyle/>
          <a:p>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水門の自動化：津波警報等が発表され、衛星</a:t>
            </a:r>
            <a:r>
              <a:rPr kumimoji="1" lang="ja-JP" altLang="en-US" sz="700" dirty="0" smtClean="0">
                <a:latin typeface="Meiryo UI" panose="020B0604030504040204" pitchFamily="50" charset="-128"/>
                <a:ea typeface="Meiryo UI" panose="020B0604030504040204" pitchFamily="50" charset="-128"/>
              </a:rPr>
              <a:t>から</a:t>
            </a:r>
            <a:r>
              <a:rPr kumimoji="1" lang="en-US" altLang="ja-JP" sz="700" dirty="0" smtClean="0">
                <a:latin typeface="Meiryo UI" panose="020B0604030504040204" pitchFamily="50" charset="-128"/>
                <a:ea typeface="Meiryo UI" panose="020B0604030504040204" pitchFamily="50" charset="-128"/>
              </a:rPr>
              <a:t>J</a:t>
            </a:r>
            <a:r>
              <a:rPr kumimoji="1" lang="ja-JP" altLang="en-US" sz="700" dirty="0">
                <a:latin typeface="Meiryo UI" panose="020B0604030504040204" pitchFamily="50" charset="-128"/>
                <a:ea typeface="Meiryo UI" panose="020B0604030504040204" pitchFamily="50" charset="-128"/>
              </a:rPr>
              <a:t>アラートにて情報を受信した際に水門を自動</a:t>
            </a:r>
            <a:r>
              <a:rPr kumimoji="1" lang="ja-JP" altLang="en-US" sz="700" dirty="0" smtClean="0">
                <a:latin typeface="Meiryo UI" panose="020B0604030504040204" pitchFamily="50" charset="-128"/>
                <a:ea typeface="Meiryo UI" panose="020B0604030504040204" pitchFamily="50" charset="-128"/>
              </a:rPr>
              <a:t>閉鎖。</a:t>
            </a:r>
            <a:endParaRPr kumimoji="1" lang="ja-JP" altLang="en-US" sz="700" dirty="0">
              <a:latin typeface="Meiryo UI" panose="020B0604030504040204" pitchFamily="50" charset="-128"/>
              <a:ea typeface="Meiryo UI" panose="020B0604030504040204" pitchFamily="50" charset="-128"/>
            </a:endParaRPr>
          </a:p>
        </p:txBody>
      </p:sp>
      <p:sp>
        <p:nvSpPr>
          <p:cNvPr id="120" name="テキスト ボックス 119"/>
          <p:cNvSpPr txBox="1"/>
          <p:nvPr/>
        </p:nvSpPr>
        <p:spPr>
          <a:xfrm>
            <a:off x="146811" y="5520581"/>
            <a:ext cx="2745286" cy="195814"/>
          </a:xfrm>
          <a:prstGeom prst="rect">
            <a:avLst/>
          </a:prstGeom>
          <a:noFill/>
          <a:ln>
            <a:noFill/>
          </a:ln>
        </p:spPr>
        <p:txBody>
          <a:bodyPr wrap="square" lIns="72000" tIns="36000" rIns="36000" bIns="36000" rtlCol="0" anchor="ctr" anchorCtr="0">
            <a:spAutoFit/>
          </a:bodyPr>
          <a:lstStyle/>
          <a:p>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（水門</a:t>
            </a:r>
            <a:r>
              <a:rPr lang="ja-JP" altLang="en-US"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の耐震化等の</a:t>
            </a:r>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推進）</a:t>
            </a:r>
            <a:r>
              <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都市整備部</a:t>
            </a:r>
            <a:r>
              <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190589" y="5940156"/>
            <a:ext cx="1430763"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kumimoji="1" lang="ja-JP" altLang="en-US" sz="700" b="1" dirty="0">
                <a:solidFill>
                  <a:schemeClr val="tx1"/>
                </a:solidFill>
                <a:latin typeface="Meiryo UI" panose="020B0604030504040204" pitchFamily="50" charset="-128"/>
                <a:ea typeface="Meiryo UI" panose="020B0604030504040204" pitchFamily="50" charset="-128"/>
              </a:rPr>
              <a:t>更新する木津川水門の工事着手</a:t>
            </a:r>
            <a:endParaRPr kumimoji="1" lang="en-US" altLang="ja-JP" sz="700" b="1" dirty="0">
              <a:solidFill>
                <a:schemeClr val="tx1"/>
              </a:solidFill>
              <a:latin typeface="Meiryo UI" panose="020B0604030504040204" pitchFamily="50" charset="-128"/>
              <a:ea typeface="Meiryo UI" panose="020B0604030504040204" pitchFamily="50" charset="-128"/>
            </a:endParaRPr>
          </a:p>
          <a:p>
            <a:pPr marL="72000" indent="-72000">
              <a:lnSpc>
                <a:spcPts val="1000"/>
              </a:lnSpc>
              <a:buFont typeface="Wingdings" panose="05000000000000000000" pitchFamily="2" charset="2"/>
              <a:buChar char="Ø"/>
            </a:pPr>
            <a:r>
              <a:rPr kumimoji="1" lang="ja-JP" altLang="en-US" sz="700" b="1" dirty="0">
                <a:solidFill>
                  <a:schemeClr val="tx1"/>
                </a:solidFill>
                <a:latin typeface="Meiryo UI" panose="020B0604030504040204" pitchFamily="50" charset="-128"/>
                <a:ea typeface="Meiryo UI" panose="020B0604030504040204" pitchFamily="50" charset="-128"/>
              </a:rPr>
              <a:t>水門の</a:t>
            </a:r>
            <a:r>
              <a:rPr kumimoji="1" lang="ja-JP" altLang="en-US" sz="700" b="1" dirty="0" smtClean="0">
                <a:solidFill>
                  <a:schemeClr val="tx1"/>
                </a:solidFill>
                <a:latin typeface="Meiryo UI" panose="020B0604030504040204" pitchFamily="50" charset="-128"/>
                <a:ea typeface="Meiryo UI" panose="020B0604030504040204" pitchFamily="50" charset="-128"/>
              </a:rPr>
              <a:t>高度化（</a:t>
            </a:r>
            <a:r>
              <a:rPr kumimoji="1" lang="ja-JP" altLang="en-US" sz="700" b="1" dirty="0">
                <a:solidFill>
                  <a:schemeClr val="tx1"/>
                </a:solidFill>
                <a:latin typeface="Meiryo UI" panose="020B0604030504040204" pitchFamily="50" charset="-128"/>
                <a:ea typeface="Meiryo UI" panose="020B0604030504040204" pitchFamily="50" charset="-128"/>
              </a:rPr>
              <a:t>遠隔操作・</a:t>
            </a:r>
            <a:r>
              <a:rPr kumimoji="1" lang="ja-JP" altLang="en-US" sz="700" b="1" dirty="0" smtClean="0">
                <a:solidFill>
                  <a:schemeClr val="tx1"/>
                </a:solidFill>
                <a:latin typeface="Meiryo UI" panose="020B0604030504040204" pitchFamily="50" charset="-128"/>
                <a:ea typeface="Meiryo UI" panose="020B0604030504040204" pitchFamily="50" charset="-128"/>
              </a:rPr>
              <a:t>自動</a:t>
            </a:r>
            <a:endParaRPr kumimoji="1" lang="en-US" altLang="ja-JP" sz="700" b="1" dirty="0" smtClean="0">
              <a:solidFill>
                <a:schemeClr val="tx1"/>
              </a:solidFill>
              <a:latin typeface="Meiryo UI" panose="020B0604030504040204" pitchFamily="50" charset="-128"/>
              <a:ea typeface="Meiryo UI" panose="020B0604030504040204" pitchFamily="50" charset="-128"/>
            </a:endParaRPr>
          </a:p>
          <a:p>
            <a:pPr>
              <a:lnSpc>
                <a:spcPts val="1000"/>
              </a:lnSpc>
            </a:pPr>
            <a:r>
              <a:rPr kumimoji="1" lang="en-US" altLang="ja-JP" sz="700" b="1" dirty="0">
                <a:solidFill>
                  <a:schemeClr val="tx1"/>
                </a:solidFill>
                <a:latin typeface="Meiryo UI" panose="020B0604030504040204" pitchFamily="50" charset="-128"/>
                <a:ea typeface="Meiryo UI" panose="020B0604030504040204" pitchFamily="50" charset="-128"/>
              </a:rPr>
              <a:t> </a:t>
            </a:r>
            <a:r>
              <a:rPr kumimoji="1" lang="en-US" altLang="ja-JP" sz="700" b="1" dirty="0" smtClean="0">
                <a:solidFill>
                  <a:schemeClr val="tx1"/>
                </a:solidFill>
                <a:latin typeface="Meiryo UI" panose="020B0604030504040204" pitchFamily="50" charset="-128"/>
                <a:ea typeface="Meiryo UI" panose="020B0604030504040204" pitchFamily="50" charset="-128"/>
              </a:rPr>
              <a:t> </a:t>
            </a:r>
            <a:r>
              <a:rPr kumimoji="1" lang="ja-JP" altLang="en-US" sz="700" b="1" dirty="0" smtClean="0">
                <a:solidFill>
                  <a:schemeClr val="tx1"/>
                </a:solidFill>
                <a:latin typeface="Meiryo UI" panose="020B0604030504040204" pitchFamily="50" charset="-128"/>
                <a:ea typeface="Meiryo UI" panose="020B0604030504040204" pitchFamily="50" charset="-128"/>
              </a:rPr>
              <a:t>化</a:t>
            </a:r>
            <a:r>
              <a:rPr kumimoji="1" lang="en-US" altLang="ja-JP" sz="700" b="1" dirty="0" smtClean="0">
                <a:solidFill>
                  <a:schemeClr val="tx1"/>
                </a:solidFill>
                <a:latin typeface="Meiryo UI" panose="020B0604030504040204" pitchFamily="50" charset="-128"/>
                <a:ea typeface="Meiryo UI" panose="020B0604030504040204" pitchFamily="50" charset="-128"/>
              </a:rPr>
              <a:t>※</a:t>
            </a:r>
            <a:r>
              <a:rPr kumimoji="1" lang="ja-JP" altLang="en-US" sz="700" b="1" dirty="0" smtClean="0">
                <a:solidFill>
                  <a:schemeClr val="tx1"/>
                </a:solidFill>
                <a:latin typeface="Meiryo UI" panose="020B0604030504040204" pitchFamily="50" charset="-128"/>
                <a:ea typeface="Meiryo UI" panose="020B0604030504040204" pitchFamily="50" charset="-128"/>
              </a:rPr>
              <a:t>）の完了（全</a:t>
            </a:r>
            <a:r>
              <a:rPr kumimoji="1" lang="en-US" altLang="ja-JP" sz="700" b="1" dirty="0" smtClean="0">
                <a:solidFill>
                  <a:schemeClr val="tx1"/>
                </a:solidFill>
                <a:latin typeface="Meiryo UI" panose="020B0604030504040204" pitchFamily="50" charset="-128"/>
                <a:ea typeface="Meiryo UI" panose="020B0604030504040204" pitchFamily="50" charset="-128"/>
              </a:rPr>
              <a:t>1</a:t>
            </a:r>
            <a:r>
              <a:rPr kumimoji="1" lang="ja-JP" altLang="en-US" sz="700" b="1" dirty="0" smtClean="0">
                <a:solidFill>
                  <a:schemeClr val="tx1"/>
                </a:solidFill>
                <a:latin typeface="Meiryo UI" panose="020B0604030504040204" pitchFamily="50" charset="-128"/>
                <a:ea typeface="Meiryo UI" panose="020B0604030504040204" pitchFamily="50" charset="-128"/>
              </a:rPr>
              <a:t>７基）。</a:t>
            </a:r>
            <a:endParaRPr kumimoji="1" lang="en-US" altLang="ja-JP" sz="700" b="1" dirty="0">
              <a:solidFill>
                <a:schemeClr val="tx1"/>
              </a:solidFill>
              <a:latin typeface="Meiryo UI" panose="020B0604030504040204" pitchFamily="50" charset="-128"/>
              <a:ea typeface="Meiryo UI" panose="020B0604030504040204" pitchFamily="50" charset="-128"/>
            </a:endParaRPr>
          </a:p>
        </p:txBody>
      </p:sp>
      <p:sp>
        <p:nvSpPr>
          <p:cNvPr id="133" name="角丸四角形 132"/>
          <p:cNvSpPr/>
          <p:nvPr/>
        </p:nvSpPr>
        <p:spPr bwMode="gray">
          <a:xfrm>
            <a:off x="141700" y="5503526"/>
            <a:ext cx="3146395" cy="1221123"/>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テキスト ボックス 144"/>
          <p:cNvSpPr txBox="1"/>
          <p:nvPr/>
        </p:nvSpPr>
        <p:spPr>
          <a:xfrm>
            <a:off x="-2230792" y="4888854"/>
            <a:ext cx="1857819" cy="200055"/>
          </a:xfrm>
          <a:prstGeom prst="rect">
            <a:avLst/>
          </a:prstGeom>
          <a:noFill/>
        </p:spPr>
        <p:txBody>
          <a:bodyPr wrap="square" rtlCol="0">
            <a:spAutoFit/>
          </a:bodyPr>
          <a:lstStyle/>
          <a:p>
            <a:endParaRPr kumimoji="1" lang="ja-JP" altLang="en-US" sz="700" dirty="0">
              <a:latin typeface="Meiryo UI" panose="020B0604030504040204" pitchFamily="50" charset="-128"/>
              <a:ea typeface="Meiryo UI" panose="020B0604030504040204" pitchFamily="50" charset="-128"/>
            </a:endParaRPr>
          </a:p>
        </p:txBody>
      </p:sp>
      <p:pic>
        <p:nvPicPr>
          <p:cNvPr id="162" name="図 161"/>
          <p:cNvPicPr>
            <a:picLocks noChangeAspect="1"/>
          </p:cNvPicPr>
          <p:nvPr/>
        </p:nvPicPr>
        <p:blipFill rotWithShape="1">
          <a:blip r:embed="rId4" cstate="print">
            <a:extLst>
              <a:ext uri="{28A0092B-C50C-407E-A947-70E740481C1C}">
                <a14:useLocalDpi xmlns:a14="http://schemas.microsoft.com/office/drawing/2010/main" val="0"/>
              </a:ext>
            </a:extLst>
          </a:blip>
          <a:srcRect l="6407" r="9719"/>
          <a:stretch/>
        </p:blipFill>
        <p:spPr>
          <a:xfrm>
            <a:off x="1704671" y="5748724"/>
            <a:ext cx="1548000" cy="807906"/>
          </a:xfrm>
          <a:prstGeom prst="rect">
            <a:avLst/>
          </a:prstGeom>
          <a:ln>
            <a:solidFill>
              <a:schemeClr val="tx1"/>
            </a:solidFill>
          </a:ln>
        </p:spPr>
      </p:pic>
      <p:sp>
        <p:nvSpPr>
          <p:cNvPr id="189" name="角丸四角形 188"/>
          <p:cNvSpPr/>
          <p:nvPr/>
        </p:nvSpPr>
        <p:spPr>
          <a:xfrm>
            <a:off x="223798" y="3495437"/>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94" name="角丸四角形 193"/>
          <p:cNvSpPr/>
          <p:nvPr/>
        </p:nvSpPr>
        <p:spPr>
          <a:xfrm>
            <a:off x="223798" y="3053243"/>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95" name="角丸四角形 194"/>
          <p:cNvSpPr/>
          <p:nvPr/>
        </p:nvSpPr>
        <p:spPr>
          <a:xfrm>
            <a:off x="223798" y="5721021"/>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96" name="図 195"/>
          <p:cNvPicPr>
            <a:picLocks noChangeAspect="1"/>
          </p:cNvPicPr>
          <p:nvPr/>
        </p:nvPicPr>
        <p:blipFill rotWithShape="1">
          <a:blip r:embed="rId5" cstate="print">
            <a:extLst>
              <a:ext uri="{28A0092B-C50C-407E-A947-70E740481C1C}">
                <a14:useLocalDpi xmlns:a14="http://schemas.microsoft.com/office/drawing/2010/main" val="0"/>
              </a:ext>
            </a:extLst>
          </a:blip>
          <a:srcRect l="7980" t="25219" r="52763" b="42506"/>
          <a:stretch/>
        </p:blipFill>
        <p:spPr bwMode="auto">
          <a:xfrm>
            <a:off x="167675" y="4025121"/>
            <a:ext cx="1459885" cy="900000"/>
          </a:xfrm>
          <a:prstGeom prst="rect">
            <a:avLst/>
          </a:prstGeom>
          <a:ln>
            <a:solidFill>
              <a:schemeClr val="tx1"/>
            </a:solidFill>
          </a:ln>
          <a:extLst>
            <a:ext uri="{53640926-AAD7-44D8-BBD7-CCE9431645EC}">
              <a14:shadowObscured xmlns:a14="http://schemas.microsoft.com/office/drawing/2010/main"/>
            </a:ext>
          </a:extLst>
        </p:spPr>
      </p:pic>
      <p:pic>
        <p:nvPicPr>
          <p:cNvPr id="197" name="図 196"/>
          <p:cNvPicPr>
            <a:picLocks noChangeAspect="1"/>
          </p:cNvPicPr>
          <p:nvPr/>
        </p:nvPicPr>
        <p:blipFill rotWithShape="1">
          <a:blip r:embed="rId6" cstate="print">
            <a:extLst>
              <a:ext uri="{28A0092B-C50C-407E-A947-70E740481C1C}">
                <a14:useLocalDpi xmlns:a14="http://schemas.microsoft.com/office/drawing/2010/main" val="0"/>
              </a:ext>
            </a:extLst>
          </a:blip>
          <a:srcRect l="30916" t="373" b="37054"/>
          <a:stretch/>
        </p:blipFill>
        <p:spPr bwMode="auto">
          <a:xfrm>
            <a:off x="1951695" y="4034174"/>
            <a:ext cx="1324966" cy="900000"/>
          </a:xfrm>
          <a:prstGeom prst="rect">
            <a:avLst/>
          </a:prstGeom>
          <a:ln>
            <a:solidFill>
              <a:schemeClr val="tx1"/>
            </a:solidFill>
          </a:ln>
          <a:extLst>
            <a:ext uri="{53640926-AAD7-44D8-BBD7-CCE9431645EC}">
              <a14:shadowObscured xmlns:a14="http://schemas.microsoft.com/office/drawing/2010/main"/>
            </a:ext>
          </a:extLst>
        </p:spPr>
      </p:pic>
      <p:sp>
        <p:nvSpPr>
          <p:cNvPr id="198" name="テキスト ボックス 197"/>
          <p:cNvSpPr txBox="1"/>
          <p:nvPr/>
        </p:nvSpPr>
        <p:spPr>
          <a:xfrm>
            <a:off x="979003" y="4900219"/>
            <a:ext cx="1561710"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防潮堤液状化対策の事例（六軒家川）</a:t>
            </a:r>
            <a:endParaRPr kumimoji="1" lang="en-US" altLang="zh-TW" sz="600" dirty="0" smtClean="0">
              <a:latin typeface="Meiryo UI" panose="020B0604030504040204" pitchFamily="50" charset="-128"/>
              <a:ea typeface="Meiryo UI" panose="020B0604030504040204" pitchFamily="50" charset="-128"/>
            </a:endParaRPr>
          </a:p>
        </p:txBody>
      </p:sp>
      <p:sp>
        <p:nvSpPr>
          <p:cNvPr id="199" name="テキスト ボックス 198"/>
          <p:cNvSpPr txBox="1"/>
          <p:nvPr/>
        </p:nvSpPr>
        <p:spPr>
          <a:xfrm>
            <a:off x="4075484" y="3901400"/>
            <a:ext cx="2361765" cy="200055"/>
          </a:xfrm>
          <a:prstGeom prst="rect">
            <a:avLst/>
          </a:prstGeom>
          <a:noFill/>
        </p:spPr>
        <p:txBody>
          <a:bodyPr wrap="square" rtlCol="0">
            <a:spAutoFit/>
          </a:bodyPr>
          <a:lstStyle/>
          <a:p>
            <a:r>
              <a:rPr kumimoji="1" lang="ja-JP" altLang="en-US" sz="700" dirty="0" smtClean="0">
                <a:latin typeface="Meiryo UI" panose="020B0604030504040204" pitchFamily="50" charset="-128"/>
                <a:ea typeface="Meiryo UI" panose="020B0604030504040204" pitchFamily="50" charset="-128"/>
              </a:rPr>
              <a:t>令和</a:t>
            </a:r>
            <a:r>
              <a:rPr kumimoji="1" lang="en-US" altLang="ja-JP" sz="700" dirty="0">
                <a:latin typeface="Meiryo UI" panose="020B0604030504040204" pitchFamily="50" charset="-128"/>
                <a:ea typeface="Meiryo UI" panose="020B0604030504040204" pitchFamily="50" charset="-128"/>
              </a:rPr>
              <a:t>4</a:t>
            </a:r>
            <a:r>
              <a:rPr kumimoji="1" lang="ja-JP" altLang="en-US" sz="700" dirty="0">
                <a:latin typeface="Meiryo UI" panose="020B0604030504040204" pitchFamily="50" charset="-128"/>
                <a:ea typeface="Meiryo UI" panose="020B0604030504040204" pitchFamily="50" charset="-128"/>
              </a:rPr>
              <a:t>年度から令和</a:t>
            </a:r>
            <a:r>
              <a:rPr kumimoji="1" lang="en-US" altLang="ja-JP" sz="700" dirty="0">
                <a:latin typeface="Meiryo UI" panose="020B0604030504040204" pitchFamily="50" charset="-128"/>
                <a:ea typeface="Meiryo UI" panose="020B0604030504040204" pitchFamily="50" charset="-128"/>
              </a:rPr>
              <a:t>13</a:t>
            </a:r>
            <a:r>
              <a:rPr kumimoji="1" lang="ja-JP" altLang="en-US" sz="700" dirty="0" smtClean="0">
                <a:latin typeface="Meiryo UI" panose="020B0604030504040204" pitchFamily="50" charset="-128"/>
                <a:ea typeface="Meiryo UI" panose="020B0604030504040204" pitchFamily="50" charset="-128"/>
              </a:rPr>
              <a:t>年度までの</a:t>
            </a:r>
            <a:r>
              <a:rPr kumimoji="1" lang="en-US" altLang="ja-JP" sz="700" dirty="0" smtClean="0">
                <a:latin typeface="Meiryo UI" panose="020B0604030504040204" pitchFamily="50" charset="-128"/>
                <a:ea typeface="Meiryo UI" panose="020B0604030504040204" pitchFamily="50" charset="-128"/>
              </a:rPr>
              <a:t>10</a:t>
            </a:r>
            <a:r>
              <a:rPr kumimoji="1" lang="ja-JP" altLang="en-US" sz="700" dirty="0" smtClean="0">
                <a:latin typeface="Meiryo UI" panose="020B0604030504040204" pitchFamily="50" charset="-128"/>
                <a:ea typeface="Meiryo UI" panose="020B0604030504040204" pitchFamily="50" charset="-128"/>
              </a:rPr>
              <a:t>年間</a:t>
            </a:r>
            <a:endParaRPr kumimoji="1" lang="ja-JP" altLang="en-US" sz="700" dirty="0">
              <a:latin typeface="Meiryo UI" panose="020B0604030504040204" pitchFamily="50" charset="-128"/>
              <a:ea typeface="Meiryo UI" panose="020B0604030504040204" pitchFamily="50" charset="-128"/>
            </a:endParaRPr>
          </a:p>
        </p:txBody>
      </p:sp>
      <p:sp>
        <p:nvSpPr>
          <p:cNvPr id="200" name="テキスト ボックス 199"/>
          <p:cNvSpPr txBox="1"/>
          <p:nvPr/>
        </p:nvSpPr>
        <p:spPr>
          <a:xfrm>
            <a:off x="3469956" y="4183166"/>
            <a:ext cx="597517" cy="415498"/>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kumimoji="1" lang="en-US" altLang="ja-JP" sz="700" b="1" dirty="0" smtClean="0">
                <a:latin typeface="Meiryo UI" panose="020B0604030504040204" pitchFamily="50" charset="-128"/>
                <a:ea typeface="Meiryo UI" panose="020B0604030504040204" pitchFamily="50" charset="-128"/>
              </a:rPr>
              <a:t>3</a:t>
            </a:r>
            <a:r>
              <a:rPr kumimoji="1" lang="ja-JP" altLang="en-US" sz="700" b="1" dirty="0" err="1" smtClean="0">
                <a:latin typeface="Meiryo UI" panose="020B0604030504040204" pitchFamily="50" charset="-128"/>
                <a:ea typeface="Meiryo UI" panose="020B0604030504040204" pitchFamily="50" charset="-128"/>
              </a:rPr>
              <a:t>つの</a:t>
            </a:r>
            <a:endParaRPr kumimoji="1" lang="en-US" altLang="ja-JP" sz="700" b="1" dirty="0" smtClean="0">
              <a:latin typeface="Meiryo UI" panose="020B0604030504040204" pitchFamily="50" charset="-128"/>
              <a:ea typeface="Meiryo UI" panose="020B0604030504040204" pitchFamily="50" charset="-128"/>
            </a:endParaRPr>
          </a:p>
          <a:p>
            <a:r>
              <a:rPr kumimoji="1" lang="ja-JP" altLang="en-US" sz="700" b="1" dirty="0" smtClean="0">
                <a:latin typeface="Meiryo UI" panose="020B0604030504040204" pitchFamily="50" charset="-128"/>
                <a:ea typeface="Meiryo UI" panose="020B0604030504040204" pitchFamily="50" charset="-128"/>
              </a:rPr>
              <a:t>対策強化</a:t>
            </a:r>
            <a:endParaRPr kumimoji="1" lang="en-US" altLang="ja-JP" sz="700" b="1" dirty="0" smtClean="0">
              <a:latin typeface="Meiryo UI" panose="020B0604030504040204" pitchFamily="50" charset="-128"/>
              <a:ea typeface="Meiryo UI" panose="020B0604030504040204" pitchFamily="50" charset="-128"/>
            </a:endParaRPr>
          </a:p>
          <a:p>
            <a:r>
              <a:rPr kumimoji="1" lang="ja-JP" altLang="en-US" sz="700" b="1" dirty="0" smtClean="0">
                <a:latin typeface="Meiryo UI" panose="020B0604030504040204" pitchFamily="50" charset="-128"/>
                <a:ea typeface="Meiryo UI" panose="020B0604030504040204" pitchFamily="50" charset="-128"/>
              </a:rPr>
              <a:t>方針</a:t>
            </a:r>
            <a:endParaRPr kumimoji="1" lang="ja-JP" altLang="en-US" sz="700" b="1" dirty="0">
              <a:latin typeface="Meiryo UI" panose="020B0604030504040204" pitchFamily="50" charset="-128"/>
              <a:ea typeface="Meiryo UI" panose="020B0604030504040204" pitchFamily="50" charset="-128"/>
            </a:endParaRPr>
          </a:p>
        </p:txBody>
      </p:sp>
      <p:sp>
        <p:nvSpPr>
          <p:cNvPr id="201" name="テキスト ボックス 200"/>
          <p:cNvSpPr txBox="1"/>
          <p:nvPr/>
        </p:nvSpPr>
        <p:spPr>
          <a:xfrm>
            <a:off x="4061378" y="4059427"/>
            <a:ext cx="2458279" cy="738664"/>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①ハード事業による防災・減災対策の</a:t>
            </a:r>
            <a:r>
              <a:rPr kumimoji="1" lang="ja-JP" altLang="en-US" sz="700" dirty="0" smtClean="0">
                <a:latin typeface="Meiryo UI" panose="020B0604030504040204" pitchFamily="50" charset="-128"/>
                <a:ea typeface="Meiryo UI" panose="020B0604030504040204" pitchFamily="50" charset="-128"/>
              </a:rPr>
              <a:t>加速</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～対策工事の工期短縮と費用縮減</a:t>
            </a:r>
            <a:r>
              <a:rPr kumimoji="1" lang="ja-JP" altLang="en-US" sz="700" dirty="0" smtClean="0">
                <a:latin typeface="Meiryo UI" panose="020B0604030504040204" pitchFamily="50" charset="-128"/>
                <a:ea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②洪水調節機能の強化による下流域の安全・安心の</a:t>
            </a:r>
            <a:r>
              <a:rPr kumimoji="1" lang="ja-JP" altLang="en-US" sz="700" dirty="0" smtClean="0">
                <a:latin typeface="Meiryo UI" panose="020B0604030504040204" pitchFamily="50" charset="-128"/>
                <a:ea typeface="Meiryo UI" panose="020B0604030504040204" pitchFamily="50" charset="-128"/>
              </a:rPr>
              <a:t>確保</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～地域を守る流域治水の強化</a:t>
            </a:r>
            <a:r>
              <a:rPr kumimoji="1" lang="ja-JP" altLang="en-US" sz="700" dirty="0" smtClean="0">
                <a:latin typeface="Meiryo UI" panose="020B0604030504040204" pitchFamily="50" charset="-128"/>
                <a:ea typeface="Meiryo UI" panose="020B0604030504040204" pitchFamily="50" charset="-128"/>
              </a:rPr>
              <a:t>～</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③デジタル技術等を活用した、ため池管理の</a:t>
            </a:r>
            <a:r>
              <a:rPr kumimoji="1" lang="ja-JP" altLang="en-US" sz="700" dirty="0" smtClean="0">
                <a:latin typeface="Meiryo UI" panose="020B0604030504040204" pitchFamily="50" charset="-128"/>
                <a:ea typeface="Meiryo UI" panose="020B0604030504040204" pitchFamily="50" charset="-128"/>
              </a:rPr>
              <a:t>推進</a:t>
            </a:r>
            <a:endParaRPr kumimoji="1" lang="en-US" altLang="ja-JP" sz="700" dirty="0" smtClean="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～ため池管理の省力化</a:t>
            </a:r>
            <a:r>
              <a:rPr kumimoji="1" lang="ja-JP" altLang="en-US" sz="700" dirty="0" smtClean="0">
                <a:latin typeface="Meiryo UI" panose="020B0604030504040204" pitchFamily="50" charset="-128"/>
                <a:ea typeface="Meiryo UI" panose="020B0604030504040204" pitchFamily="50" charset="-128"/>
              </a:rPr>
              <a:t>～</a:t>
            </a:r>
            <a:endParaRPr kumimoji="1" lang="ja-JP" altLang="en-US" sz="700" dirty="0">
              <a:latin typeface="Meiryo UI" panose="020B0604030504040204" pitchFamily="50" charset="-128"/>
              <a:ea typeface="Meiryo UI" panose="020B0604030504040204" pitchFamily="50" charset="-128"/>
            </a:endParaRPr>
          </a:p>
        </p:txBody>
      </p:sp>
      <p:sp>
        <p:nvSpPr>
          <p:cNvPr id="206" name="テキスト ボックス 205"/>
          <p:cNvSpPr txBox="1"/>
          <p:nvPr/>
        </p:nvSpPr>
        <p:spPr>
          <a:xfrm>
            <a:off x="3520294" y="4795023"/>
            <a:ext cx="3018628" cy="200055"/>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r>
              <a:rPr kumimoji="1" lang="ja-JP" altLang="en-US" sz="700" b="1" dirty="0">
                <a:latin typeface="Meiryo UI" panose="020B0604030504040204" pitchFamily="50" charset="-128"/>
                <a:ea typeface="Meiryo UI" panose="020B0604030504040204" pitchFamily="50" charset="-128"/>
              </a:rPr>
              <a:t>防災・減災対策の主な取組</a:t>
            </a:r>
            <a:r>
              <a:rPr kumimoji="1" lang="ja-JP" altLang="en-US" sz="700" b="1" dirty="0" smtClean="0">
                <a:latin typeface="Meiryo UI" panose="020B0604030504040204" pitchFamily="50" charset="-128"/>
                <a:ea typeface="Meiryo UI" panose="020B0604030504040204" pitchFamily="50" charset="-128"/>
              </a:rPr>
              <a:t>内容</a:t>
            </a:r>
            <a:endParaRPr kumimoji="1" lang="ja-JP" altLang="en-US" sz="700" b="1" dirty="0">
              <a:latin typeface="Meiryo UI" panose="020B0604030504040204" pitchFamily="50" charset="-128"/>
              <a:ea typeface="Meiryo UI" panose="020B0604030504040204" pitchFamily="50" charset="-128"/>
            </a:endParaRPr>
          </a:p>
        </p:txBody>
      </p:sp>
      <p:sp>
        <p:nvSpPr>
          <p:cNvPr id="207" name="テキスト ボックス 206"/>
          <p:cNvSpPr txBox="1"/>
          <p:nvPr/>
        </p:nvSpPr>
        <p:spPr>
          <a:xfrm>
            <a:off x="4856967" y="5918635"/>
            <a:ext cx="1765521" cy="246221"/>
          </a:xfrm>
          <a:prstGeom prst="rect">
            <a:avLst/>
          </a:prstGeom>
          <a:noFill/>
        </p:spPr>
        <p:txBody>
          <a:bodyPr wrap="square" rtlCol="0">
            <a:spAutoFit/>
          </a:bodyPr>
          <a:lstStyle/>
          <a:p>
            <a:r>
              <a:rPr kumimoji="1" lang="en-US" altLang="ja-JP" sz="500" dirty="0" smtClean="0">
                <a:latin typeface="Meiryo UI" panose="020B0604030504040204" pitchFamily="50" charset="-128"/>
                <a:ea typeface="Meiryo UI" panose="020B0604030504040204" pitchFamily="50" charset="-128"/>
              </a:rPr>
              <a:t>※</a:t>
            </a:r>
            <a:r>
              <a:rPr kumimoji="1" lang="ja-JP" altLang="en-US" sz="500" dirty="0" smtClean="0">
                <a:latin typeface="Meiryo UI" panose="020B0604030504040204" pitchFamily="50" charset="-128"/>
                <a:ea typeface="Meiryo UI" panose="020B0604030504040204" pitchFamily="50" charset="-128"/>
              </a:rPr>
              <a:t>防災重点ため池：決壊した場合の浸水区域に家屋や公共施設等が存在し、人的被害を与えるおそれのあるため池</a:t>
            </a:r>
            <a:endParaRPr kumimoji="1" lang="ja-JP" altLang="en-US" sz="500" dirty="0">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1646383" y="6553259"/>
            <a:ext cx="1561710" cy="184666"/>
          </a:xfrm>
          <a:prstGeom prst="rect">
            <a:avLst/>
          </a:prstGeom>
          <a:noFill/>
        </p:spPr>
        <p:txBody>
          <a:bodyPr wrap="square" rtlCol="0">
            <a:spAutoFit/>
          </a:bodyPr>
          <a:lstStyle/>
          <a:p>
            <a:pPr algn="ctr"/>
            <a:r>
              <a:rPr kumimoji="1" lang="ja-JP" altLang="en-US" sz="600" dirty="0" smtClean="0">
                <a:latin typeface="Meiryo UI" panose="020B0604030504040204" pitchFamily="50" charset="-128"/>
                <a:ea typeface="Meiryo UI" panose="020B0604030504040204" pitchFamily="50" charset="-128"/>
              </a:rPr>
              <a:t>新木津川水門のイメージ</a:t>
            </a:r>
            <a:endParaRPr kumimoji="1" lang="en-US" altLang="zh-TW" sz="600" dirty="0" smtClean="0">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3538297" y="5082681"/>
            <a:ext cx="1410919" cy="104388"/>
          </a:xfrm>
          <a:prstGeom prst="rect">
            <a:avLst/>
          </a:prstGeom>
          <a:noFill/>
        </p:spPr>
        <p:txBody>
          <a:bodyPr wrap="square" lIns="0" tIns="0" rIns="0" bIns="0" rtlCol="0">
            <a:spAutoFit/>
          </a:bodyPr>
          <a:lstStyle/>
          <a:p>
            <a:pPr>
              <a:lnSpc>
                <a:spcPts val="900"/>
              </a:lnSpc>
            </a:pPr>
            <a:r>
              <a:rPr lang="ja-JP" altLang="en-US" sz="700" b="1" u="sng" dirty="0" smtClean="0">
                <a:solidFill>
                  <a:prstClr val="black"/>
                </a:solidFill>
                <a:latin typeface="Meiryo UI" panose="020B0604030504040204" pitchFamily="50" charset="-128"/>
                <a:ea typeface="Meiryo UI" panose="020B0604030504040204" pitchFamily="50" charset="-128"/>
              </a:rPr>
              <a:t>１．ハード対策</a:t>
            </a:r>
            <a:endParaRPr lang="en-US" altLang="ja-JP" sz="700" b="1" u="sng" dirty="0" smtClean="0">
              <a:solidFill>
                <a:prstClr val="black"/>
              </a:solidFill>
              <a:latin typeface="Meiryo UI" panose="020B0604030504040204" pitchFamily="50" charset="-128"/>
              <a:ea typeface="Meiryo UI" panose="020B0604030504040204" pitchFamily="50" charset="-128"/>
            </a:endParaRPr>
          </a:p>
        </p:txBody>
      </p:sp>
      <p:sp>
        <p:nvSpPr>
          <p:cNvPr id="91" name="テキスト ボックス 90"/>
          <p:cNvSpPr txBox="1"/>
          <p:nvPr/>
        </p:nvSpPr>
        <p:spPr>
          <a:xfrm>
            <a:off x="4978315" y="5057316"/>
            <a:ext cx="1410919" cy="104388"/>
          </a:xfrm>
          <a:prstGeom prst="rect">
            <a:avLst/>
          </a:prstGeom>
          <a:noFill/>
        </p:spPr>
        <p:txBody>
          <a:bodyPr wrap="square" lIns="0" tIns="0" rIns="0" bIns="0" rtlCol="0">
            <a:spAutoFit/>
          </a:bodyPr>
          <a:lstStyle/>
          <a:p>
            <a:pPr>
              <a:lnSpc>
                <a:spcPts val="900"/>
              </a:lnSpc>
            </a:pPr>
            <a:r>
              <a:rPr lang="ja-JP" altLang="en-US" sz="700" b="1" u="sng" dirty="0">
                <a:solidFill>
                  <a:prstClr val="black"/>
                </a:solidFill>
                <a:latin typeface="Meiryo UI" panose="020B0604030504040204" pitchFamily="50" charset="-128"/>
                <a:ea typeface="Meiryo UI" panose="020B0604030504040204" pitchFamily="50" charset="-128"/>
              </a:rPr>
              <a:t>２</a:t>
            </a:r>
            <a:r>
              <a:rPr lang="ja-JP" altLang="en-US" sz="700" b="1" u="sng" dirty="0" smtClean="0">
                <a:solidFill>
                  <a:prstClr val="black"/>
                </a:solidFill>
                <a:latin typeface="Meiryo UI" panose="020B0604030504040204" pitchFamily="50" charset="-128"/>
                <a:ea typeface="Meiryo UI" panose="020B0604030504040204" pitchFamily="50" charset="-128"/>
              </a:rPr>
              <a:t>．ソフト対策</a:t>
            </a:r>
            <a:endParaRPr lang="en-US" altLang="ja-JP" sz="700" b="1" u="sng" dirty="0" smtClean="0">
              <a:solidFill>
                <a:prstClr val="black"/>
              </a:solidFill>
              <a:latin typeface="Meiryo UI" panose="020B0604030504040204" pitchFamily="50" charset="-128"/>
              <a:ea typeface="Meiryo UI" panose="020B0604030504040204" pitchFamily="50" charset="-128"/>
            </a:endParaRPr>
          </a:p>
        </p:txBody>
      </p:sp>
      <p:sp>
        <p:nvSpPr>
          <p:cNvPr id="92" name="テキスト ボックス 91"/>
          <p:cNvSpPr txBox="1"/>
          <p:nvPr/>
        </p:nvSpPr>
        <p:spPr>
          <a:xfrm>
            <a:off x="4978314" y="5604210"/>
            <a:ext cx="1410919" cy="104388"/>
          </a:xfrm>
          <a:prstGeom prst="rect">
            <a:avLst/>
          </a:prstGeom>
          <a:noFill/>
        </p:spPr>
        <p:txBody>
          <a:bodyPr wrap="square" lIns="0" tIns="0" rIns="0" bIns="0" rtlCol="0">
            <a:spAutoFit/>
          </a:bodyPr>
          <a:lstStyle/>
          <a:p>
            <a:pPr>
              <a:lnSpc>
                <a:spcPts val="900"/>
              </a:lnSpc>
            </a:pPr>
            <a:r>
              <a:rPr lang="ja-JP" altLang="en-US" sz="700" b="1" u="sng" dirty="0" smtClean="0">
                <a:solidFill>
                  <a:prstClr val="black"/>
                </a:solidFill>
                <a:latin typeface="Meiryo UI" panose="020B0604030504040204" pitchFamily="50" charset="-128"/>
                <a:ea typeface="Meiryo UI" panose="020B0604030504040204" pitchFamily="50" charset="-128"/>
              </a:rPr>
              <a:t>３．洪水調節機能の強化</a:t>
            </a:r>
            <a:endParaRPr lang="en-US" altLang="ja-JP" sz="700" b="1" u="sng" dirty="0" smtClean="0">
              <a:solidFill>
                <a:prstClr val="black"/>
              </a:solidFill>
              <a:latin typeface="Meiryo UI" panose="020B0604030504040204" pitchFamily="50" charset="-128"/>
              <a:ea typeface="Meiryo UI" panose="020B0604030504040204" pitchFamily="50" charset="-128"/>
            </a:endParaRPr>
          </a:p>
        </p:txBody>
      </p:sp>
      <p:sp>
        <p:nvSpPr>
          <p:cNvPr id="90" name="正方形/長方形 89"/>
          <p:cNvSpPr/>
          <p:nvPr/>
        </p:nvSpPr>
        <p:spPr>
          <a:xfrm>
            <a:off x="3575190" y="6306557"/>
            <a:ext cx="2989704"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a:lnSpc>
                <a:spcPts val="1000"/>
              </a:lnSpc>
            </a:pPr>
            <a:r>
              <a:rPr kumimoji="1" lang="ja-JP" altLang="en-US" sz="700" dirty="0">
                <a:solidFill>
                  <a:schemeClr val="tx1"/>
                </a:solidFill>
                <a:latin typeface="Meiryo UI" panose="020B0604030504040204" pitchFamily="50" charset="-128"/>
                <a:ea typeface="Meiryo UI" panose="020B0604030504040204" pitchFamily="50" charset="-128"/>
              </a:rPr>
              <a:t>➢大阪府ため池防災・減災アクションプランに基づく耐震診断を</a:t>
            </a:r>
            <a:r>
              <a:rPr kumimoji="1" lang="en-US" altLang="ja-JP" sz="700" dirty="0">
                <a:solidFill>
                  <a:schemeClr val="tx1"/>
                </a:solidFill>
                <a:latin typeface="Meiryo UI" panose="020B0604030504040204" pitchFamily="50" charset="-128"/>
                <a:ea typeface="Meiryo UI" panose="020B0604030504040204" pitchFamily="50" charset="-128"/>
              </a:rPr>
              <a:t>12</a:t>
            </a:r>
            <a:r>
              <a:rPr kumimoji="1" lang="ja-JP" altLang="en-US" sz="700" dirty="0">
                <a:solidFill>
                  <a:schemeClr val="tx1"/>
                </a:solidFill>
                <a:latin typeface="Meiryo UI" panose="020B0604030504040204" pitchFamily="50" charset="-128"/>
                <a:ea typeface="Meiryo UI" panose="020B0604030504040204" pitchFamily="50" charset="-128"/>
              </a:rPr>
              <a:t>箇所</a:t>
            </a:r>
            <a:r>
              <a:rPr kumimoji="1" lang="ja-JP" altLang="en-US" sz="700" dirty="0" smtClean="0">
                <a:solidFill>
                  <a:schemeClr val="tx1"/>
                </a:solidFill>
                <a:latin typeface="Meiryo UI" panose="020B0604030504040204" pitchFamily="50" charset="-128"/>
                <a:ea typeface="Meiryo UI" panose="020B0604030504040204" pitchFamily="50" charset="-128"/>
              </a:rPr>
              <a:t>実施。</a:t>
            </a:r>
            <a:endParaRPr kumimoji="1" lang="ja-JP" altLang="en-US" sz="7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700" dirty="0">
                <a:solidFill>
                  <a:schemeClr val="tx1"/>
                </a:solidFill>
                <a:latin typeface="Meiryo UI" panose="020B0604030504040204" pitchFamily="50" charset="-128"/>
                <a:ea typeface="Meiryo UI" panose="020B0604030504040204" pitchFamily="50" charset="-128"/>
              </a:rPr>
              <a:t>➢診断結果を踏まえた低⽔位管理や耐震補強⼯法の検討や対策⼯を</a:t>
            </a:r>
            <a:r>
              <a:rPr kumimoji="1" lang="ja-JP" altLang="en-US" sz="700" dirty="0" smtClean="0">
                <a:solidFill>
                  <a:schemeClr val="tx1"/>
                </a:solidFill>
                <a:latin typeface="Meiryo UI" panose="020B0604030504040204" pitchFamily="50" charset="-128"/>
                <a:ea typeface="Meiryo UI" panose="020B0604030504040204" pitchFamily="50" charset="-128"/>
              </a:rPr>
              <a:t>実施。</a:t>
            </a:r>
            <a:endParaRPr kumimoji="1" lang="ja-JP" altLang="en-US" sz="700" dirty="0">
              <a:solidFill>
                <a:schemeClr val="tx1"/>
              </a:solidFill>
              <a:latin typeface="Meiryo UI" panose="020B0604030504040204" pitchFamily="50" charset="-128"/>
              <a:ea typeface="Meiryo UI" panose="020B0604030504040204" pitchFamily="50" charset="-128"/>
            </a:endParaRPr>
          </a:p>
          <a:p>
            <a:pPr>
              <a:lnSpc>
                <a:spcPts val="1000"/>
              </a:lnSpc>
            </a:pPr>
            <a:r>
              <a:rPr kumimoji="1" lang="ja-JP" altLang="en-US" sz="700" dirty="0">
                <a:solidFill>
                  <a:schemeClr val="tx1"/>
                </a:solidFill>
                <a:latin typeface="Meiryo UI" panose="020B0604030504040204" pitchFamily="50" charset="-128"/>
                <a:ea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rPr>
              <a:t>市町村</a:t>
            </a:r>
            <a:r>
              <a:rPr kumimoji="1" lang="ja-JP" altLang="en-US" sz="700" dirty="0">
                <a:solidFill>
                  <a:schemeClr val="tx1"/>
                </a:solidFill>
                <a:latin typeface="Meiryo UI" panose="020B0604030504040204" pitchFamily="50" charset="-128"/>
                <a:ea typeface="Meiryo UI" panose="020B0604030504040204" pitchFamily="50" charset="-128"/>
              </a:rPr>
              <a:t>において</a:t>
            </a:r>
            <a:r>
              <a:rPr kumimoji="1" lang="ja-JP" altLang="en-US" sz="700" b="1" u="sng" dirty="0">
                <a:solidFill>
                  <a:schemeClr val="tx1"/>
                </a:solidFill>
                <a:latin typeface="Meiryo UI" panose="020B0604030504040204" pitchFamily="50" charset="-128"/>
                <a:ea typeface="Meiryo UI" panose="020B0604030504040204" pitchFamily="50" charset="-128"/>
              </a:rPr>
              <a:t>ハザードマップの作成、住⺠周知及び活⽤を</a:t>
            </a:r>
            <a:r>
              <a:rPr kumimoji="1" lang="en-US" altLang="ja-JP" sz="700" b="1" u="sng" dirty="0" smtClean="0">
                <a:solidFill>
                  <a:schemeClr val="tx1"/>
                </a:solidFill>
                <a:latin typeface="Meiryo UI" panose="020B0604030504040204" pitchFamily="50" charset="-128"/>
                <a:ea typeface="Meiryo UI" panose="020B0604030504040204" pitchFamily="50" charset="-128"/>
              </a:rPr>
              <a:t>32</a:t>
            </a:r>
            <a:r>
              <a:rPr kumimoji="1" lang="ja-JP" altLang="en-US" sz="700" b="1" u="sng" dirty="0" smtClean="0">
                <a:solidFill>
                  <a:schemeClr val="tx1"/>
                </a:solidFill>
                <a:latin typeface="Meiryo UI" panose="020B0604030504040204" pitchFamily="50" charset="-128"/>
                <a:ea typeface="Meiryo UI" panose="020B0604030504040204" pitchFamily="50" charset="-128"/>
              </a:rPr>
              <a:t>箇所実施。</a:t>
            </a:r>
            <a:endParaRPr kumimoji="1" lang="ja-JP" altLang="en-US" sz="700" b="1" u="sng" dirty="0">
              <a:solidFill>
                <a:schemeClr val="tx1"/>
              </a:solidFill>
              <a:latin typeface="Meiryo UI" panose="020B0604030504040204" pitchFamily="50" charset="-128"/>
              <a:ea typeface="Meiryo UI" panose="020B0604030504040204" pitchFamily="50" charset="-128"/>
            </a:endParaRPr>
          </a:p>
          <a:p>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93" name="角丸四角形 92"/>
          <p:cNvSpPr/>
          <p:nvPr/>
        </p:nvSpPr>
        <p:spPr bwMode="gray">
          <a:xfrm>
            <a:off x="6743678" y="2631740"/>
            <a:ext cx="3120744" cy="414528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テキスト ボックス 93"/>
          <p:cNvSpPr txBox="1"/>
          <p:nvPr/>
        </p:nvSpPr>
        <p:spPr>
          <a:xfrm>
            <a:off x="7147623" y="2664273"/>
            <a:ext cx="2692693" cy="395869"/>
          </a:xfrm>
          <a:prstGeom prst="rect">
            <a:avLst/>
          </a:prstGeom>
          <a:noFill/>
          <a:ln>
            <a:noFill/>
          </a:ln>
        </p:spPr>
        <p:txBody>
          <a:bodyPr wrap="square" lIns="72000" tIns="36000" rIns="36000" bIns="36000" rtlCol="0" anchor="ctr" anchorCtr="0">
            <a:spAutoFit/>
          </a:bodyPr>
          <a:lstStyle/>
          <a:p>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広域緊急交通路等の通行機能確保</a:t>
            </a:r>
            <a:endPar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沿道建築物の耐震化</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都市整備部</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テキスト ボックス 94"/>
          <p:cNvSpPr txBox="1"/>
          <p:nvPr/>
        </p:nvSpPr>
        <p:spPr>
          <a:xfrm>
            <a:off x="6804747" y="3318460"/>
            <a:ext cx="2846471" cy="523220"/>
          </a:xfrm>
          <a:prstGeom prst="rect">
            <a:avLst/>
          </a:prstGeom>
          <a:noFill/>
        </p:spPr>
        <p:txBody>
          <a:bodyPr wrap="square" rtlCol="0">
            <a:spAutoFit/>
          </a:bodyPr>
          <a:lstStyle/>
          <a:p>
            <a:pPr marL="72000" indent="-72000">
              <a:buFont typeface="Wingdings" panose="05000000000000000000" pitchFamily="2" charset="2"/>
              <a:buChar char="Ø"/>
            </a:pPr>
            <a:r>
              <a:rPr kumimoji="1" lang="zh-TW" altLang="en-US" sz="700" dirty="0" smtClean="0">
                <a:latin typeface="Meiryo UI" panose="020B0604030504040204" pitchFamily="50" charset="-128"/>
                <a:ea typeface="Meiryo UI" panose="020B0604030504040204" pitchFamily="50" charset="-128"/>
              </a:rPr>
              <a:t>耐震</a:t>
            </a:r>
            <a:r>
              <a:rPr kumimoji="1" lang="zh-TW" altLang="en-US" sz="700" dirty="0">
                <a:latin typeface="Meiryo UI" panose="020B0604030504040204" pitchFamily="50" charset="-128"/>
                <a:ea typeface="Meiryo UI" panose="020B0604030504040204" pitchFamily="50" charset="-128"/>
              </a:rPr>
              <a:t>改修</a:t>
            </a:r>
            <a:r>
              <a:rPr kumimoji="1" lang="zh-TW" altLang="en-US" sz="700" dirty="0" smtClean="0">
                <a:latin typeface="Meiryo UI" panose="020B0604030504040204" pitchFamily="50" charset="-128"/>
                <a:ea typeface="Meiryo UI" panose="020B0604030504040204" pitchFamily="50" charset="-128"/>
              </a:rPr>
              <a:t>促進法</a:t>
            </a:r>
            <a:r>
              <a:rPr kumimoji="1" lang="ja-JP" altLang="en-US" sz="700" dirty="0" smtClean="0">
                <a:latin typeface="Meiryo UI" panose="020B0604030504040204" pitchFamily="50" charset="-128"/>
                <a:ea typeface="Meiryo UI" panose="020B0604030504040204" pitchFamily="50" charset="-128"/>
              </a:rPr>
              <a:t>に基づき、平成</a:t>
            </a:r>
            <a:r>
              <a:rPr kumimoji="1" lang="en-US" altLang="ja-JP" sz="700" dirty="0" smtClean="0">
                <a:latin typeface="Meiryo UI" panose="020B0604030504040204" pitchFamily="50" charset="-128"/>
                <a:ea typeface="Meiryo UI" panose="020B0604030504040204" pitchFamily="50" charset="-128"/>
              </a:rPr>
              <a:t>25</a:t>
            </a:r>
            <a:r>
              <a:rPr kumimoji="1" lang="ja-JP" altLang="en-US" sz="700" dirty="0" smtClean="0">
                <a:latin typeface="Meiryo UI" panose="020B0604030504040204" pitchFamily="50" charset="-128"/>
                <a:ea typeface="Meiryo UI" panose="020B0604030504040204" pitchFamily="50" charset="-128"/>
              </a:rPr>
              <a:t>年</a:t>
            </a:r>
            <a:r>
              <a:rPr kumimoji="1" lang="en-US" altLang="ja-JP" sz="700" dirty="0" smtClean="0">
                <a:latin typeface="Meiryo UI" panose="020B0604030504040204" pitchFamily="50" charset="-128"/>
                <a:ea typeface="Meiryo UI" panose="020B0604030504040204" pitchFamily="50" charset="-128"/>
              </a:rPr>
              <a:t>11</a:t>
            </a:r>
            <a:r>
              <a:rPr kumimoji="1" lang="ja-JP" altLang="en-US" sz="700" dirty="0" smtClean="0">
                <a:latin typeface="Meiryo UI" panose="020B0604030504040204" pitchFamily="50" charset="-128"/>
                <a:ea typeface="Meiryo UI" panose="020B0604030504040204" pitchFamily="50" charset="-128"/>
              </a:rPr>
              <a:t>月から「</a:t>
            </a:r>
            <a:r>
              <a:rPr kumimoji="1" lang="ja-JP" altLang="en-US" sz="700" dirty="0">
                <a:latin typeface="Meiryo UI" panose="020B0604030504040204" pitchFamily="50" charset="-128"/>
                <a:ea typeface="Meiryo UI" panose="020B0604030504040204" pitchFamily="50" charset="-128"/>
              </a:rPr>
              <a:t>住宅建築物耐震</a:t>
            </a:r>
            <a:r>
              <a:rPr kumimoji="1" lang="en-US" altLang="ja-JP" sz="700" dirty="0">
                <a:latin typeface="Meiryo UI" panose="020B0604030504040204" pitchFamily="50" charset="-128"/>
                <a:ea typeface="Meiryo UI" panose="020B0604030504040204" pitchFamily="50" charset="-128"/>
              </a:rPr>
              <a:t>10</a:t>
            </a:r>
            <a:r>
              <a:rPr kumimoji="1" lang="ja-JP" altLang="en-US" sz="700" dirty="0">
                <a:latin typeface="Meiryo UI" panose="020B0604030504040204" pitchFamily="50" charset="-128"/>
                <a:ea typeface="Meiryo UI" panose="020B0604030504040204" pitchFamily="50" charset="-128"/>
              </a:rPr>
              <a:t>ヵ年戦略・大阪」において、耐震診断義務化対象路線、耐震診断の報告期限を定め</a:t>
            </a:r>
            <a:r>
              <a:rPr kumimoji="1" lang="ja-JP" altLang="en-US" sz="700" dirty="0" smtClean="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平成</a:t>
            </a:r>
            <a:r>
              <a:rPr kumimoji="1" lang="en-US" altLang="ja-JP" sz="700" dirty="0" smtClean="0">
                <a:latin typeface="Meiryo UI" panose="020B0604030504040204" pitchFamily="50" charset="-128"/>
                <a:ea typeface="Meiryo UI" panose="020B0604030504040204" pitchFamily="50" charset="-128"/>
              </a:rPr>
              <a:t>25</a:t>
            </a:r>
            <a:r>
              <a:rPr kumimoji="1" lang="ja-JP" altLang="en-US" sz="700" dirty="0">
                <a:latin typeface="Meiryo UI" panose="020B0604030504040204" pitchFamily="50" charset="-128"/>
                <a:ea typeface="Meiryo UI" panose="020B0604030504040204" pitchFamily="50" charset="-128"/>
              </a:rPr>
              <a:t>年度から耐震診断補助を行うとともに、平成</a:t>
            </a:r>
            <a:r>
              <a:rPr kumimoji="1" lang="en-US" altLang="ja-JP" sz="700" dirty="0">
                <a:latin typeface="Meiryo UI" panose="020B0604030504040204" pitchFamily="50" charset="-128"/>
                <a:ea typeface="Meiryo UI" panose="020B0604030504040204" pitchFamily="50" charset="-128"/>
              </a:rPr>
              <a:t>26</a:t>
            </a:r>
            <a:r>
              <a:rPr kumimoji="1" lang="ja-JP" altLang="en-US" sz="700" dirty="0">
                <a:latin typeface="Meiryo UI" panose="020B0604030504040204" pitchFamily="50" charset="-128"/>
                <a:ea typeface="Meiryo UI" panose="020B0604030504040204" pitchFamily="50" charset="-128"/>
              </a:rPr>
              <a:t>年度から</a:t>
            </a:r>
            <a:r>
              <a:rPr kumimoji="1" lang="ja-JP" altLang="en-US" sz="700" dirty="0" smtClean="0">
                <a:latin typeface="Meiryo UI" panose="020B0604030504040204" pitchFamily="50" charset="-128"/>
                <a:ea typeface="Meiryo UI" panose="020B0604030504040204" pitchFamily="50" charset="-128"/>
              </a:rPr>
              <a:t>は補強</a:t>
            </a:r>
            <a:r>
              <a:rPr kumimoji="1" lang="ja-JP" altLang="en-US" sz="700" dirty="0">
                <a:latin typeface="Meiryo UI" panose="020B0604030504040204" pitchFamily="50" charset="-128"/>
                <a:ea typeface="Meiryo UI" panose="020B0604030504040204" pitchFamily="50" charset="-128"/>
              </a:rPr>
              <a:t>設計、耐震改修補助を行い、沿道建築物の耐震化を</a:t>
            </a:r>
            <a:r>
              <a:rPr kumimoji="1" lang="ja-JP" altLang="en-US" sz="700" dirty="0" smtClean="0">
                <a:latin typeface="Meiryo UI" panose="020B0604030504040204" pitchFamily="50" charset="-128"/>
                <a:ea typeface="Meiryo UI" panose="020B0604030504040204" pitchFamily="50" charset="-128"/>
              </a:rPr>
              <a:t>促進。</a:t>
            </a:r>
            <a:endParaRPr kumimoji="1" lang="en-US" altLang="zh-TW" sz="700" dirty="0" smtClean="0">
              <a:latin typeface="Meiryo UI" panose="020B0604030504040204" pitchFamily="50" charset="-128"/>
              <a:ea typeface="Meiryo UI" panose="020B0604030504040204" pitchFamily="50" charset="-128"/>
            </a:endParaRPr>
          </a:p>
        </p:txBody>
      </p:sp>
      <p:sp>
        <p:nvSpPr>
          <p:cNvPr id="96" name="角丸四角形 95"/>
          <p:cNvSpPr/>
          <p:nvPr/>
        </p:nvSpPr>
        <p:spPr>
          <a:xfrm>
            <a:off x="7310080" y="2901630"/>
            <a:ext cx="2487066" cy="168980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endParaRPr kumimoji="1" lang="en-US" altLang="ja-JP" sz="900" dirty="0" smtClean="0">
              <a:solidFill>
                <a:schemeClr val="tx1"/>
              </a:solidFill>
              <a:latin typeface="Meiryo UI" panose="020B0604030504040204" pitchFamily="50" charset="-128"/>
              <a:ea typeface="Meiryo UI" panose="020B0604030504040204" pitchFamily="50" charset="-128"/>
            </a:endParaRPr>
          </a:p>
          <a:p>
            <a:pPr>
              <a:lnSpc>
                <a:spcPts val="1300"/>
              </a:lnSpc>
            </a:pP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rPr>
              <a:t>　</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97" name="楕円 96"/>
          <p:cNvSpPr/>
          <p:nvPr/>
        </p:nvSpPr>
        <p:spPr>
          <a:xfrm>
            <a:off x="6844250" y="2704457"/>
            <a:ext cx="303373"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46</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8" name="テキスト ボックス 97"/>
          <p:cNvSpPr txBox="1"/>
          <p:nvPr/>
        </p:nvSpPr>
        <p:spPr>
          <a:xfrm>
            <a:off x="6837388" y="2691512"/>
            <a:ext cx="343561" cy="100027"/>
          </a:xfrm>
          <a:prstGeom prst="rect">
            <a:avLst/>
          </a:prstGeom>
          <a:noFill/>
        </p:spPr>
        <p:txBody>
          <a:bodyPr wrap="square" lIns="0" tIns="0" rIns="0" bIns="0" rtlCol="0">
            <a:spAutoFit/>
          </a:bodyPr>
          <a:lstStyle/>
          <a:p>
            <a:r>
              <a:rPr kumimoji="1" lang="ja-JP" altLang="en-US" sz="650" b="1" dirty="0" smtClean="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endParaRPr kumimoji="1" lang="ja-JP" altLang="en-US" sz="650"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99" name="角丸四角形 98"/>
          <p:cNvSpPr/>
          <p:nvPr/>
        </p:nvSpPr>
        <p:spPr>
          <a:xfrm>
            <a:off x="6821649" y="3154152"/>
            <a:ext cx="936725" cy="134622"/>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0" name="テキスト ボックス 99"/>
          <p:cNvSpPr txBox="1"/>
          <p:nvPr/>
        </p:nvSpPr>
        <p:spPr>
          <a:xfrm>
            <a:off x="8314460" y="5402314"/>
            <a:ext cx="1385216" cy="184666"/>
          </a:xfrm>
          <a:prstGeom prst="rect">
            <a:avLst/>
          </a:prstGeom>
          <a:noFill/>
        </p:spPr>
        <p:txBody>
          <a:bodyPr wrap="square" rtlCol="0">
            <a:spAutoFit/>
          </a:bodyPr>
          <a:lstStyle/>
          <a:p>
            <a:pPr algn="ctr"/>
            <a:r>
              <a:rPr kumimoji="1" lang="ja-JP" altLang="en-US" sz="600" dirty="0">
                <a:latin typeface="Meiryo UI" panose="020B0604030504040204" pitchFamily="50" charset="-128"/>
                <a:ea typeface="Meiryo UI" panose="020B0604030504040204" pitchFamily="50" charset="-128"/>
              </a:rPr>
              <a:t>大阪府耐震プロデューサー派遣制度</a:t>
            </a:r>
            <a:endParaRPr kumimoji="1" lang="en-US" altLang="zh-TW" sz="600" dirty="0" smtClean="0">
              <a:latin typeface="Meiryo UI" panose="020B0604030504040204" pitchFamily="50" charset="-128"/>
              <a:ea typeface="Meiryo UI" panose="020B0604030504040204" pitchFamily="50" charset="-128"/>
            </a:endParaRPr>
          </a:p>
        </p:txBody>
      </p:sp>
      <p:pic>
        <p:nvPicPr>
          <p:cNvPr id="101" name="図 100"/>
          <p:cNvPicPr>
            <a:picLocks noChangeAspect="1"/>
          </p:cNvPicPr>
          <p:nvPr/>
        </p:nvPicPr>
        <p:blipFill rotWithShape="1">
          <a:blip r:embed="rId7"/>
          <a:srcRect l="1060" r="4675" b="1997"/>
          <a:stretch/>
        </p:blipFill>
        <p:spPr>
          <a:xfrm>
            <a:off x="8227154" y="3867336"/>
            <a:ext cx="1548000" cy="1548892"/>
          </a:xfrm>
          <a:prstGeom prst="rect">
            <a:avLst/>
          </a:prstGeom>
          <a:ln>
            <a:solidFill>
              <a:schemeClr val="accent1">
                <a:lumMod val="75000"/>
              </a:schemeClr>
            </a:solidFill>
          </a:ln>
        </p:spPr>
      </p:pic>
      <p:sp>
        <p:nvSpPr>
          <p:cNvPr id="102" name="テキスト ボックス 101"/>
          <p:cNvSpPr txBox="1"/>
          <p:nvPr/>
        </p:nvSpPr>
        <p:spPr>
          <a:xfrm>
            <a:off x="6747354" y="4435631"/>
            <a:ext cx="1432741" cy="1923604"/>
          </a:xfrm>
          <a:prstGeom prst="rect">
            <a:avLst/>
          </a:prstGeom>
          <a:noFill/>
        </p:spPr>
        <p:txBody>
          <a:bodyPr wrap="square" rtlCol="0">
            <a:spAutoFit/>
          </a:bodyPr>
          <a:lstStyle/>
          <a:p>
            <a:pPr marL="72000" indent="-72000">
              <a:buFont typeface="Wingdings" panose="05000000000000000000" pitchFamily="2" charset="2"/>
              <a:buChar char="Ø"/>
            </a:pPr>
            <a:r>
              <a:rPr kumimoji="1" lang="ja-JP" altLang="en-US" sz="700" dirty="0" smtClean="0">
                <a:latin typeface="Meiryo UI" panose="020B0604030504040204" pitchFamily="50" charset="-128"/>
                <a:ea typeface="Meiryo UI" panose="020B0604030504040204" pitchFamily="50" charset="-128"/>
              </a:rPr>
              <a:t>所有者</a:t>
            </a:r>
            <a:r>
              <a:rPr kumimoji="1" lang="ja-JP" altLang="en-US" sz="700" dirty="0">
                <a:latin typeface="Meiryo UI" panose="020B0604030504040204" pitchFamily="50" charset="-128"/>
                <a:ea typeface="Meiryo UI" panose="020B0604030504040204" pitchFamily="50" charset="-128"/>
              </a:rPr>
              <a:t>毎に異なる課題に応じた的確な情報提供やアドバイスを行うなど</a:t>
            </a:r>
            <a:r>
              <a:rPr kumimoji="1" lang="ja-JP" altLang="en-US" sz="700" dirty="0" smtClean="0">
                <a:latin typeface="Meiryo UI" panose="020B0604030504040204" pitchFamily="50" charset="-128"/>
                <a:ea typeface="Meiryo UI" panose="020B0604030504040204" pitchFamily="50" charset="-128"/>
              </a:rPr>
              <a:t>、検討のきっかけ</a:t>
            </a:r>
            <a:r>
              <a:rPr kumimoji="1" lang="ja-JP" altLang="en-US" sz="700" dirty="0">
                <a:latin typeface="Meiryo UI" panose="020B0604030504040204" pitchFamily="50" charset="-128"/>
                <a:ea typeface="Meiryo UI" panose="020B0604030504040204" pitchFamily="50" charset="-128"/>
              </a:rPr>
              <a:t>と事業の具体化を図るため</a:t>
            </a:r>
            <a:r>
              <a:rPr kumimoji="1" lang="ja-JP" altLang="en-US" sz="700"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専門家</a:t>
            </a:r>
            <a:r>
              <a:rPr kumimoji="1" lang="ja-JP" altLang="en-US" sz="700" b="1" dirty="0">
                <a:latin typeface="Meiryo UI" panose="020B0604030504040204" pitchFamily="50" charset="-128"/>
                <a:ea typeface="Meiryo UI" panose="020B0604030504040204" pitchFamily="50" charset="-128"/>
              </a:rPr>
              <a:t>（大阪府耐震プロデューサー）を</a:t>
            </a:r>
            <a:r>
              <a:rPr kumimoji="1" lang="en-US" altLang="ja-JP" sz="700" b="1" dirty="0">
                <a:latin typeface="Meiryo UI" panose="020B0604030504040204" pitchFamily="50" charset="-128"/>
                <a:ea typeface="Meiryo UI" panose="020B0604030504040204" pitchFamily="50" charset="-128"/>
              </a:rPr>
              <a:t>8</a:t>
            </a:r>
            <a:r>
              <a:rPr kumimoji="1" lang="ja-JP" altLang="en-US" sz="700" b="1" dirty="0">
                <a:latin typeface="Meiryo UI" panose="020B0604030504040204" pitchFamily="50" charset="-128"/>
                <a:ea typeface="Meiryo UI" panose="020B0604030504040204" pitchFamily="50" charset="-128"/>
              </a:rPr>
              <a:t>棟</a:t>
            </a:r>
            <a:r>
              <a:rPr kumimoji="1" lang="ja-JP" altLang="en-US" sz="700" b="1" dirty="0" smtClean="0">
                <a:latin typeface="Meiryo UI" panose="020B0604030504040204" pitchFamily="50" charset="-128"/>
                <a:ea typeface="Meiryo UI" panose="020B0604030504040204" pitchFamily="50" charset="-128"/>
              </a:rPr>
              <a:t>、</a:t>
            </a:r>
            <a:r>
              <a:rPr kumimoji="1" lang="en-US" altLang="ja-JP" sz="700" b="1" dirty="0" smtClean="0">
                <a:latin typeface="Meiryo UI" panose="020B0604030504040204" pitchFamily="50" charset="-128"/>
                <a:ea typeface="Meiryo UI" panose="020B0604030504040204" pitchFamily="50" charset="-128"/>
              </a:rPr>
              <a:t>13</a:t>
            </a:r>
            <a:r>
              <a:rPr kumimoji="1" lang="ja-JP" altLang="en-US" sz="700" b="1" dirty="0">
                <a:latin typeface="Meiryo UI" panose="020B0604030504040204" pitchFamily="50" charset="-128"/>
                <a:ea typeface="Meiryo UI" panose="020B0604030504040204" pitchFamily="50" charset="-128"/>
              </a:rPr>
              <a:t>回派遣</a:t>
            </a:r>
            <a:r>
              <a:rPr kumimoji="1" lang="ja-JP" altLang="en-US" sz="700" b="1" dirty="0" smtClean="0">
                <a:latin typeface="Meiryo UI" panose="020B0604030504040204" pitchFamily="50" charset="-128"/>
                <a:ea typeface="Meiryo UI" panose="020B0604030504040204" pitchFamily="50" charset="-128"/>
              </a:rPr>
              <a:t>。</a:t>
            </a:r>
            <a:endParaRPr kumimoji="1" lang="en-US" altLang="ja-JP" sz="700" b="1" dirty="0" smtClean="0">
              <a:latin typeface="Meiryo UI" panose="020B0604030504040204" pitchFamily="50" charset="-128"/>
              <a:ea typeface="Meiryo UI" panose="020B0604030504040204" pitchFamily="50" charset="-128"/>
            </a:endParaRPr>
          </a:p>
          <a:p>
            <a:pPr marL="72000" indent="-72000">
              <a:buFont typeface="Wingdings" panose="05000000000000000000" pitchFamily="2" charset="2"/>
              <a:buChar char="Ø"/>
            </a:pPr>
            <a:r>
              <a:rPr kumimoji="1" lang="ja-JP" altLang="en-US" sz="700" dirty="0" smtClean="0">
                <a:latin typeface="Meiryo UI" panose="020B0604030504040204" pitchFamily="50" charset="-128"/>
                <a:ea typeface="Meiryo UI" panose="020B0604030504040204" pitchFamily="50" charset="-128"/>
              </a:rPr>
              <a:t>広域</a:t>
            </a:r>
            <a:r>
              <a:rPr kumimoji="1" lang="ja-JP" altLang="en-US" sz="700" dirty="0">
                <a:latin typeface="Meiryo UI" panose="020B0604030504040204" pitchFamily="50" charset="-128"/>
                <a:ea typeface="Meiryo UI" panose="020B0604030504040204" pitchFamily="50" charset="-128"/>
              </a:rPr>
              <a:t>緊急交通路の沿道のブロック塀等（義務付け対象外含む）の耐震化を進める所有者に対して、</a:t>
            </a:r>
            <a:r>
              <a:rPr kumimoji="1" lang="ja-JP" altLang="en-US" sz="700" b="1" dirty="0">
                <a:latin typeface="Meiryo UI" panose="020B0604030504040204" pitchFamily="50" charset="-128"/>
                <a:ea typeface="Meiryo UI" panose="020B0604030504040204" pitchFamily="50" charset="-128"/>
              </a:rPr>
              <a:t>個別訪問やダイレクトメール等</a:t>
            </a:r>
            <a:r>
              <a:rPr kumimoji="1" lang="ja-JP" altLang="en-US" sz="700" b="1" dirty="0" smtClean="0">
                <a:latin typeface="Meiryo UI" panose="020B0604030504040204" pitchFamily="50" charset="-128"/>
                <a:ea typeface="Meiryo UI" panose="020B0604030504040204" pitchFamily="50" charset="-128"/>
              </a:rPr>
              <a:t>（</a:t>
            </a:r>
            <a:r>
              <a:rPr kumimoji="1" lang="ja-JP" altLang="en-US" sz="700" b="1" dirty="0">
                <a:latin typeface="Meiryo UI" panose="020B0604030504040204" pitchFamily="50" charset="-128"/>
                <a:ea typeface="Meiryo UI" panose="020B0604030504040204" pitchFamily="50" charset="-128"/>
              </a:rPr>
              <a:t>約</a:t>
            </a:r>
            <a:r>
              <a:rPr kumimoji="1" lang="en-US" altLang="ja-JP" sz="700" b="1" dirty="0" smtClean="0">
                <a:latin typeface="Meiryo UI" panose="020B0604030504040204" pitchFamily="50" charset="-128"/>
                <a:ea typeface="Meiryo UI" panose="020B0604030504040204" pitchFamily="50" charset="-128"/>
              </a:rPr>
              <a:t>280</a:t>
            </a:r>
            <a:r>
              <a:rPr kumimoji="1" lang="ja-JP" altLang="en-US" sz="700" b="1" dirty="0" smtClean="0">
                <a:latin typeface="Meiryo UI" panose="020B0604030504040204" pitchFamily="50" charset="-128"/>
                <a:ea typeface="Meiryo UI" panose="020B0604030504040204" pitchFamily="50" charset="-128"/>
              </a:rPr>
              <a:t>件</a:t>
            </a:r>
            <a:r>
              <a:rPr kumimoji="1" lang="ja-JP" altLang="en-US" sz="700" b="1" dirty="0">
                <a:latin typeface="Meiryo UI" panose="020B0604030504040204" pitchFamily="50" charset="-128"/>
                <a:ea typeface="Meiryo UI" panose="020B0604030504040204" pitchFamily="50" charset="-128"/>
              </a:rPr>
              <a:t>）によって耐震化の周知活動を実施</a:t>
            </a:r>
            <a:r>
              <a:rPr kumimoji="1" lang="ja-JP" altLang="en-US" sz="700" b="1" dirty="0" smtClean="0">
                <a:latin typeface="Meiryo UI" panose="020B0604030504040204" pitchFamily="50" charset="-128"/>
                <a:ea typeface="Meiryo UI" panose="020B0604030504040204" pitchFamily="50" charset="-128"/>
              </a:rPr>
              <a:t>。</a:t>
            </a:r>
            <a:endParaRPr kumimoji="1" lang="en-US" altLang="ja-JP" sz="700" b="1" dirty="0" smtClean="0">
              <a:latin typeface="Meiryo UI" panose="020B0604030504040204" pitchFamily="50" charset="-128"/>
              <a:ea typeface="Meiryo UI" panose="020B0604030504040204" pitchFamily="50" charset="-128"/>
            </a:endParaRPr>
          </a:p>
          <a:p>
            <a:pPr marL="72000" indent="-72000">
              <a:buFont typeface="Wingdings" panose="05000000000000000000" pitchFamily="2" charset="2"/>
              <a:buChar char="Ø"/>
            </a:pPr>
            <a:r>
              <a:rPr kumimoji="1" lang="ja-JP" altLang="en-US" sz="700" dirty="0">
                <a:latin typeface="Meiryo UI" panose="020B0604030504040204" pitchFamily="50" charset="-128"/>
                <a:ea typeface="Meiryo UI" panose="020B0604030504040204" pitchFamily="50" charset="-128"/>
              </a:rPr>
              <a:t>沿道</a:t>
            </a:r>
            <a:r>
              <a:rPr kumimoji="1" lang="ja-JP" altLang="en-US" sz="700" dirty="0" smtClean="0">
                <a:latin typeface="Meiryo UI" panose="020B0604030504040204" pitchFamily="50" charset="-128"/>
                <a:ea typeface="Meiryo UI" panose="020B0604030504040204" pitchFamily="50" charset="-128"/>
              </a:rPr>
              <a:t>建物</a:t>
            </a:r>
            <a:r>
              <a:rPr kumimoji="1" lang="ja-JP" altLang="en-US" sz="700" dirty="0">
                <a:latin typeface="Meiryo UI" panose="020B0604030504040204" pitchFamily="50" charset="-128"/>
                <a:ea typeface="Meiryo UI" panose="020B0604030504040204" pitchFamily="50" charset="-128"/>
              </a:rPr>
              <a:t>は</a:t>
            </a:r>
            <a:r>
              <a:rPr kumimoji="1" lang="ja-JP" altLang="en-US" sz="700" dirty="0" smtClean="0">
                <a:latin typeface="Meiryo UI" panose="020B0604030504040204" pitchFamily="50" charset="-128"/>
                <a:ea typeface="Meiryo UI" panose="020B0604030504040204" pitchFamily="50" charset="-128"/>
              </a:rPr>
              <a:t>耐震</a:t>
            </a:r>
            <a:r>
              <a:rPr kumimoji="1" lang="ja-JP" altLang="en-US" sz="700" dirty="0">
                <a:latin typeface="Meiryo UI" panose="020B0604030504040204" pitchFamily="50" charset="-128"/>
                <a:ea typeface="Meiryo UI" panose="020B0604030504040204" pitchFamily="50" charset="-128"/>
              </a:rPr>
              <a:t>診断</a:t>
            </a:r>
            <a:r>
              <a:rPr kumimoji="1" lang="en-US" altLang="ja-JP" sz="700" dirty="0">
                <a:latin typeface="Meiryo UI" panose="020B0604030504040204" pitchFamily="50" charset="-128"/>
                <a:ea typeface="Meiryo UI" panose="020B0604030504040204" pitchFamily="50" charset="-128"/>
              </a:rPr>
              <a:t>3</a:t>
            </a:r>
            <a:r>
              <a:rPr kumimoji="1" lang="ja-JP" altLang="en-US" sz="700" dirty="0">
                <a:latin typeface="Meiryo UI" panose="020B0604030504040204" pitchFamily="50" charset="-128"/>
                <a:ea typeface="Meiryo UI" panose="020B0604030504040204" pitchFamily="50" charset="-128"/>
              </a:rPr>
              <a:t>件、補強設計</a:t>
            </a:r>
            <a:r>
              <a:rPr kumimoji="1" lang="en-US" altLang="ja-JP" sz="700" dirty="0">
                <a:latin typeface="Meiryo UI" panose="020B0604030504040204" pitchFamily="50" charset="-128"/>
                <a:ea typeface="Meiryo UI" panose="020B0604030504040204" pitchFamily="50" charset="-128"/>
              </a:rPr>
              <a:t>1</a:t>
            </a:r>
            <a:r>
              <a:rPr kumimoji="1" lang="ja-JP" altLang="en-US" sz="700" dirty="0">
                <a:latin typeface="Meiryo UI" panose="020B0604030504040204" pitchFamily="50" charset="-128"/>
                <a:ea typeface="Meiryo UI" panose="020B0604030504040204" pitchFamily="50" charset="-128"/>
              </a:rPr>
              <a:t>件、</a:t>
            </a:r>
            <a:r>
              <a:rPr kumimoji="1" lang="ja-JP" altLang="en-US" sz="700" dirty="0" smtClean="0">
                <a:latin typeface="Meiryo UI" panose="020B0604030504040204" pitchFamily="50" charset="-128"/>
                <a:ea typeface="Meiryo UI" panose="020B0604030504040204" pitchFamily="50" charset="-128"/>
              </a:rPr>
              <a:t>除却</a:t>
            </a:r>
            <a:r>
              <a:rPr kumimoji="1" lang="en-US" altLang="ja-JP" sz="700" dirty="0" smtClean="0">
                <a:latin typeface="Meiryo UI" panose="020B0604030504040204" pitchFamily="50" charset="-128"/>
                <a:ea typeface="Meiryo UI" panose="020B0604030504040204" pitchFamily="50" charset="-128"/>
              </a:rPr>
              <a:t>7</a:t>
            </a:r>
            <a:r>
              <a:rPr kumimoji="1" lang="ja-JP" altLang="en-US" sz="700" dirty="0">
                <a:latin typeface="Meiryo UI" panose="020B0604030504040204" pitchFamily="50" charset="-128"/>
                <a:ea typeface="Meiryo UI" panose="020B0604030504040204" pitchFamily="50" charset="-128"/>
              </a:rPr>
              <a:t>件</a:t>
            </a:r>
            <a:r>
              <a:rPr kumimoji="1" lang="ja-JP" altLang="en-US" sz="700" dirty="0" smtClean="0">
                <a:latin typeface="Meiryo UI" panose="020B0604030504040204" pitchFamily="50" charset="-128"/>
                <a:ea typeface="Meiryo UI" panose="020B0604030504040204" pitchFamily="50" charset="-128"/>
              </a:rPr>
              <a:t>、耐震改修</a:t>
            </a:r>
            <a:r>
              <a:rPr kumimoji="1" lang="en-US" altLang="ja-JP" sz="700" dirty="0" smtClean="0">
                <a:latin typeface="Meiryo UI" panose="020B0604030504040204" pitchFamily="50" charset="-128"/>
                <a:ea typeface="Meiryo UI" panose="020B0604030504040204" pitchFamily="50" charset="-128"/>
              </a:rPr>
              <a:t>2</a:t>
            </a:r>
            <a:r>
              <a:rPr kumimoji="1" lang="ja-JP" altLang="en-US" sz="700" dirty="0">
                <a:latin typeface="Meiryo UI" panose="020B0604030504040204" pitchFamily="50" charset="-128"/>
                <a:ea typeface="Meiryo UI" panose="020B0604030504040204" pitchFamily="50" charset="-128"/>
              </a:rPr>
              <a:t>件が実施</a:t>
            </a:r>
            <a:r>
              <a:rPr kumimoji="1" lang="ja-JP" altLang="en-US" sz="700" dirty="0" smtClean="0">
                <a:latin typeface="Meiryo UI" panose="020B0604030504040204" pitchFamily="50" charset="-128"/>
                <a:ea typeface="Meiryo UI" panose="020B0604030504040204" pitchFamily="50" charset="-128"/>
              </a:rPr>
              <a:t>。沿道ブロック</a:t>
            </a:r>
            <a:r>
              <a:rPr kumimoji="1" lang="ja-JP" altLang="en-US" sz="700" dirty="0">
                <a:latin typeface="Meiryo UI" panose="020B0604030504040204" pitchFamily="50" charset="-128"/>
                <a:ea typeface="Meiryo UI" panose="020B0604030504040204" pitchFamily="50" charset="-128"/>
              </a:rPr>
              <a:t>塀</a:t>
            </a:r>
            <a:r>
              <a:rPr kumimoji="1" lang="ja-JP" altLang="en-US" sz="700" dirty="0" smtClean="0">
                <a:latin typeface="Meiryo UI" panose="020B0604030504040204" pitchFamily="50" charset="-128"/>
                <a:ea typeface="Meiryo UI" panose="020B0604030504040204" pitchFamily="50" charset="-128"/>
              </a:rPr>
              <a:t>等は耐震</a:t>
            </a:r>
            <a:r>
              <a:rPr kumimoji="1" lang="ja-JP" altLang="en-US" sz="700" dirty="0">
                <a:latin typeface="Meiryo UI" panose="020B0604030504040204" pitchFamily="50" charset="-128"/>
                <a:ea typeface="Meiryo UI" panose="020B0604030504040204" pitchFamily="50" charset="-128"/>
              </a:rPr>
              <a:t>診断（</a:t>
            </a:r>
            <a:r>
              <a:rPr kumimoji="1" lang="en-US" altLang="ja-JP" sz="700" dirty="0">
                <a:latin typeface="Meiryo UI" panose="020B0604030504040204" pitchFamily="50" charset="-128"/>
                <a:ea typeface="Meiryo UI" panose="020B0604030504040204" pitchFamily="50" charset="-128"/>
              </a:rPr>
              <a:t>39</a:t>
            </a:r>
            <a:r>
              <a:rPr kumimoji="1" lang="ja-JP" altLang="en-US" sz="700" dirty="0">
                <a:latin typeface="Meiryo UI" panose="020B0604030504040204" pitchFamily="50" charset="-128"/>
                <a:ea typeface="Meiryo UI" panose="020B0604030504040204" pitchFamily="50" charset="-128"/>
              </a:rPr>
              <a:t>件</a:t>
            </a:r>
            <a:r>
              <a:rPr kumimoji="1" lang="ja-JP" altLang="en-US" sz="700" dirty="0" smtClean="0">
                <a:latin typeface="Meiryo UI" panose="020B0604030504040204" pitchFamily="50" charset="-128"/>
                <a:ea typeface="Meiryo UI" panose="020B0604030504040204" pitchFamily="50" charset="-128"/>
              </a:rPr>
              <a:t>）、除去等（</a:t>
            </a:r>
            <a:r>
              <a:rPr kumimoji="1" lang="en-US" altLang="ja-JP" sz="700" dirty="0">
                <a:latin typeface="Meiryo UI" panose="020B0604030504040204" pitchFamily="50" charset="-128"/>
                <a:ea typeface="Meiryo UI" panose="020B0604030504040204" pitchFamily="50" charset="-128"/>
              </a:rPr>
              <a:t>26</a:t>
            </a:r>
            <a:r>
              <a:rPr kumimoji="1" lang="ja-JP" altLang="en-US" sz="700" dirty="0">
                <a:latin typeface="Meiryo UI" panose="020B0604030504040204" pitchFamily="50" charset="-128"/>
                <a:ea typeface="Meiryo UI" panose="020B0604030504040204" pitchFamily="50" charset="-128"/>
              </a:rPr>
              <a:t>件）が実施</a:t>
            </a:r>
            <a:r>
              <a:rPr kumimoji="1" lang="ja-JP" altLang="en-US" sz="700" dirty="0" smtClean="0">
                <a:latin typeface="Meiryo UI" panose="020B0604030504040204" pitchFamily="50" charset="-128"/>
                <a:ea typeface="Meiryo UI" panose="020B0604030504040204" pitchFamily="50" charset="-128"/>
              </a:rPr>
              <a:t>。</a:t>
            </a:r>
            <a:endParaRPr kumimoji="1" lang="en-US" altLang="zh-TW" sz="700" dirty="0">
              <a:latin typeface="Meiryo UI" panose="020B0604030504040204" pitchFamily="50" charset="-128"/>
              <a:ea typeface="Meiryo UI" panose="020B0604030504040204" pitchFamily="50" charset="-128"/>
            </a:endParaRPr>
          </a:p>
        </p:txBody>
      </p:sp>
      <p:sp>
        <p:nvSpPr>
          <p:cNvPr id="104" name="角丸四角形 103"/>
          <p:cNvSpPr/>
          <p:nvPr/>
        </p:nvSpPr>
        <p:spPr>
          <a:xfrm>
            <a:off x="6866137" y="4206404"/>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08" name="図 107"/>
          <p:cNvPicPr>
            <a:picLocks noChangeAspect="1"/>
          </p:cNvPicPr>
          <p:nvPr/>
        </p:nvPicPr>
        <p:blipFill rotWithShape="1">
          <a:blip r:embed="rId8"/>
          <a:srcRect l="3812" t="10749" r="10679" b="3737"/>
          <a:stretch/>
        </p:blipFill>
        <p:spPr>
          <a:xfrm>
            <a:off x="8133223" y="5548568"/>
            <a:ext cx="1632114" cy="1083837"/>
          </a:xfrm>
          <a:prstGeom prst="rect">
            <a:avLst/>
          </a:prstGeom>
        </p:spPr>
      </p:pic>
      <p:sp>
        <p:nvSpPr>
          <p:cNvPr id="109" name="テキスト ボックス 108"/>
          <p:cNvSpPr txBox="1"/>
          <p:nvPr/>
        </p:nvSpPr>
        <p:spPr>
          <a:xfrm>
            <a:off x="8273722" y="6610643"/>
            <a:ext cx="1385216" cy="184666"/>
          </a:xfrm>
          <a:prstGeom prst="rect">
            <a:avLst/>
          </a:prstGeom>
          <a:noFill/>
        </p:spPr>
        <p:txBody>
          <a:bodyPr wrap="square" rtlCol="0">
            <a:spAutoFit/>
          </a:bodyPr>
          <a:lstStyle/>
          <a:p>
            <a:pPr algn="ctr"/>
            <a:r>
              <a:rPr kumimoji="1" lang="ja-JP" altLang="en-US" sz="600" dirty="0" smtClean="0">
                <a:latin typeface="Meiryo UI" panose="020B0604030504040204" pitchFamily="50" charset="-128"/>
                <a:ea typeface="Meiryo UI" panose="020B0604030504040204" pitchFamily="50" charset="-128"/>
              </a:rPr>
              <a:t>建物の耐震補強の様子</a:t>
            </a:r>
            <a:endParaRPr kumimoji="1" lang="en-US" altLang="zh-TW" sz="600" dirty="0" smtClean="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70681" y="2891026"/>
            <a:ext cx="453970" cy="200055"/>
          </a:xfrm>
          <a:prstGeom prst="rect">
            <a:avLst/>
          </a:prstGeom>
          <a:noFill/>
        </p:spPr>
        <p:txBody>
          <a:bodyPr wrap="none" rtlCol="0">
            <a:spAutoFit/>
          </a:bodyPr>
          <a:lstStyle/>
          <a:p>
            <a:r>
              <a:rPr kumimoji="1" lang="en-US" altLang="ja-JP" sz="700" b="1"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重点</a:t>
            </a:r>
            <a:r>
              <a:rPr kumimoji="1" lang="en-US" altLang="ja-JP" sz="700" b="1" dirty="0" smtClean="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p:txBody>
      </p:sp>
      <p:sp>
        <p:nvSpPr>
          <p:cNvPr id="111" name="テキスト ボックス 110"/>
          <p:cNvSpPr txBox="1"/>
          <p:nvPr/>
        </p:nvSpPr>
        <p:spPr>
          <a:xfrm>
            <a:off x="3423072" y="2933902"/>
            <a:ext cx="453970" cy="200055"/>
          </a:xfrm>
          <a:prstGeom prst="rect">
            <a:avLst/>
          </a:prstGeom>
          <a:noFill/>
        </p:spPr>
        <p:txBody>
          <a:bodyPr wrap="none" rtlCol="0">
            <a:spAutoFit/>
          </a:bodyPr>
          <a:lstStyle/>
          <a:p>
            <a:r>
              <a:rPr kumimoji="1" lang="en-US" altLang="ja-JP" sz="700" b="1"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重点</a:t>
            </a:r>
            <a:r>
              <a:rPr kumimoji="1" lang="en-US" altLang="ja-JP" sz="700" b="1" dirty="0" smtClean="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p:txBody>
      </p:sp>
      <p:sp>
        <p:nvSpPr>
          <p:cNvPr id="112" name="テキスト ボックス 111"/>
          <p:cNvSpPr txBox="1"/>
          <p:nvPr/>
        </p:nvSpPr>
        <p:spPr>
          <a:xfrm>
            <a:off x="6782183" y="2937777"/>
            <a:ext cx="453970" cy="200055"/>
          </a:xfrm>
          <a:prstGeom prst="rect">
            <a:avLst/>
          </a:prstGeom>
          <a:noFill/>
        </p:spPr>
        <p:txBody>
          <a:bodyPr wrap="none" rtlCol="0">
            <a:spAutoFit/>
          </a:bodyPr>
          <a:lstStyle/>
          <a:p>
            <a:r>
              <a:rPr kumimoji="1" lang="en-US" altLang="ja-JP" sz="700" b="1"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重点</a:t>
            </a:r>
            <a:r>
              <a:rPr kumimoji="1" lang="en-US" altLang="ja-JP" sz="700" b="1" dirty="0" smtClean="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92414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角丸四角形 126"/>
          <p:cNvSpPr/>
          <p:nvPr/>
        </p:nvSpPr>
        <p:spPr bwMode="gray">
          <a:xfrm>
            <a:off x="4988442" y="3551927"/>
            <a:ext cx="4850991" cy="324266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bwMode="gray">
          <a:xfrm>
            <a:off x="4978994" y="280865"/>
            <a:ext cx="4862215" cy="3193855"/>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0" name="角丸四角形 169"/>
          <p:cNvSpPr/>
          <p:nvPr/>
        </p:nvSpPr>
        <p:spPr bwMode="gray">
          <a:xfrm>
            <a:off x="80437" y="3544287"/>
            <a:ext cx="4791728" cy="3250300"/>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　</a:t>
            </a:r>
            <a:endParaRPr kumimoji="1" lang="ja-JP" altLang="en-US" dirty="0"/>
          </a:p>
        </p:txBody>
      </p:sp>
      <p:sp>
        <p:nvSpPr>
          <p:cNvPr id="4" name="正方形/長方形 3"/>
          <p:cNvSpPr/>
          <p:nvPr/>
        </p:nvSpPr>
        <p:spPr>
          <a:xfrm>
            <a:off x="0" y="2"/>
            <a:ext cx="9906000" cy="219153"/>
          </a:xfrm>
          <a:prstGeom prst="rect">
            <a:avLst/>
          </a:prstGeom>
          <a:solidFill>
            <a:schemeClr val="accent1">
              <a:lumMod val="40000"/>
              <a:lumOff val="60000"/>
            </a:schemeClr>
          </a:solidFill>
          <a:ln/>
          <a:effectLst/>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r>
              <a:rPr lang="ja-JP" altLang="en-US" sz="15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主</a:t>
            </a:r>
            <a:r>
              <a:rPr lang="ja-JP" altLang="en-US" sz="1550" b="1">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な</a:t>
            </a:r>
            <a:r>
              <a:rPr lang="ja-JP" altLang="en-US" sz="1550" b="1"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a:t>
            </a:r>
            <a:r>
              <a:rPr lang="ja-JP" altLang="en-US" sz="15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進捗状況</a:t>
            </a:r>
          </a:p>
        </p:txBody>
      </p:sp>
      <p:sp>
        <p:nvSpPr>
          <p:cNvPr id="307" name="テキスト ボックス 306"/>
          <p:cNvSpPr txBox="1"/>
          <p:nvPr/>
        </p:nvSpPr>
        <p:spPr>
          <a:xfrm>
            <a:off x="5325050" y="3589622"/>
            <a:ext cx="4452722" cy="234286"/>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的確な避難勧告等</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の判断</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・伝達支援</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08" name="角丸四角形 307"/>
          <p:cNvSpPr/>
          <p:nvPr/>
        </p:nvSpPr>
        <p:spPr>
          <a:xfrm>
            <a:off x="5110679" y="5017209"/>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5" name="楕円 84"/>
          <p:cNvSpPr/>
          <p:nvPr/>
        </p:nvSpPr>
        <p:spPr>
          <a:xfrm>
            <a:off x="5103905" y="316663"/>
            <a:ext cx="311740"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37</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6" name="楕円 85"/>
          <p:cNvSpPr/>
          <p:nvPr/>
        </p:nvSpPr>
        <p:spPr>
          <a:xfrm>
            <a:off x="5074731" y="3577900"/>
            <a:ext cx="310063"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16</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88" name="テキスト ボックス 87"/>
          <p:cNvSpPr txBox="1"/>
          <p:nvPr/>
        </p:nvSpPr>
        <p:spPr>
          <a:xfrm>
            <a:off x="5051098" y="3585175"/>
            <a:ext cx="343561" cy="100027"/>
          </a:xfrm>
          <a:prstGeom prst="rect">
            <a:avLst/>
          </a:prstGeom>
          <a:noFill/>
        </p:spPr>
        <p:txBody>
          <a:bodyPr wrap="square" lIns="0" tIns="0" rIns="0" bIns="0" rtlCol="0">
            <a:spAutoFit/>
          </a:bodyPr>
          <a:lstStyle/>
          <a:p>
            <a:r>
              <a:rPr kumimoji="1" lang="ja-JP" altLang="en-US" sz="650" b="1" dirty="0" smtClean="0">
                <a:ln w="3175">
                  <a:solidFill>
                    <a:schemeClr val="tx1"/>
                  </a:solidFill>
                </a:ln>
                <a:solidFill>
                  <a:schemeClr val="bg1"/>
                </a:solidFill>
                <a:effectLst>
                  <a:outerShdw blurRad="50800" dist="38100" algn="l" rotWithShape="0">
                    <a:prstClr val="black">
                      <a:alpha val="41000"/>
                    </a:prstClr>
                  </a:outerShdw>
                </a:effectLst>
                <a:latin typeface="Meiryo UI" panose="020B0604030504040204" pitchFamily="50" charset="-128"/>
                <a:ea typeface="Meiryo UI" panose="020B0604030504040204" pitchFamily="50" charset="-128"/>
              </a:rPr>
              <a:t>アクション</a:t>
            </a:r>
            <a:endParaRPr kumimoji="1" lang="ja-JP" altLang="en-US" sz="650" b="1" dirty="0">
              <a:ln w="3175">
                <a:solidFill>
                  <a:schemeClr val="tx1"/>
                </a:solidFill>
              </a:ln>
              <a:solidFill>
                <a:schemeClr val="bg1"/>
              </a:solidFill>
              <a:effectLst>
                <a:outerShdw blurRad="50800" dist="38100" algn="l" rotWithShape="0">
                  <a:prstClr val="black">
                    <a:alpha val="41000"/>
                  </a:prstClr>
                </a:outerShdw>
              </a:effectLst>
              <a:latin typeface="Meiryo UI" panose="020B0604030504040204" pitchFamily="50" charset="-128"/>
              <a:ea typeface="Meiryo UI" panose="020B0604030504040204" pitchFamily="50" charset="-128"/>
            </a:endParaRPr>
          </a:p>
        </p:txBody>
      </p:sp>
      <p:sp>
        <p:nvSpPr>
          <p:cNvPr id="89" name="テキスト ボックス 88"/>
          <p:cNvSpPr txBox="1"/>
          <p:nvPr/>
        </p:nvSpPr>
        <p:spPr>
          <a:xfrm>
            <a:off x="5103670" y="306737"/>
            <a:ext cx="343561" cy="100027"/>
          </a:xfrm>
          <a:prstGeom prst="rect">
            <a:avLst/>
          </a:prstGeom>
          <a:noFill/>
        </p:spPr>
        <p:txBody>
          <a:bodyPr wrap="square" lIns="0" tIns="0" rIns="0" bIns="0" rtlCol="0">
            <a:spAutoFit/>
          </a:bodyPr>
          <a:lstStyle/>
          <a:p>
            <a:r>
              <a:rPr kumimoji="1" lang="ja-JP" altLang="en-US" sz="650" b="1" dirty="0" smtClean="0">
                <a:ln w="3175">
                  <a:solidFill>
                    <a:schemeClr val="tx1"/>
                  </a:solidFill>
                </a:ln>
                <a:solidFill>
                  <a:schemeClr val="bg1"/>
                </a:solidFill>
                <a:effectLst>
                  <a:outerShdw blurRad="50800" dist="38100" dir="2700000" algn="tl">
                    <a:srgbClr val="000000">
                      <a:alpha val="41000"/>
                    </a:srgbClr>
                  </a:outerShdw>
                </a:effectLst>
                <a:latin typeface="Meiryo UI" panose="020B0604030504040204" pitchFamily="50" charset="-128"/>
                <a:ea typeface="Meiryo UI" panose="020B0604030504040204" pitchFamily="50" charset="-128"/>
              </a:rPr>
              <a:t>アクション</a:t>
            </a:r>
            <a:endParaRPr kumimoji="1" lang="ja-JP" altLang="en-US" sz="650" b="1" dirty="0">
              <a:ln w="3175">
                <a:solidFill>
                  <a:schemeClr val="tx1"/>
                </a:solidFill>
              </a:ln>
              <a:solidFill>
                <a:schemeClr val="bg1"/>
              </a:solidFill>
              <a:effectLst>
                <a:outerShdw blurRad="50800" dist="38100" dir="2700000" algn="tl">
                  <a:srgbClr val="000000">
                    <a:alpha val="41000"/>
                  </a:srgbClr>
                </a:outerShdw>
              </a:effectLst>
              <a:latin typeface="Meiryo UI" panose="020B0604030504040204" pitchFamily="50" charset="-128"/>
              <a:ea typeface="Meiryo UI" panose="020B0604030504040204" pitchFamily="50" charset="-128"/>
            </a:endParaRPr>
          </a:p>
        </p:txBody>
      </p:sp>
      <p:sp>
        <p:nvSpPr>
          <p:cNvPr id="110" name="角丸四角形 109"/>
          <p:cNvSpPr/>
          <p:nvPr/>
        </p:nvSpPr>
        <p:spPr>
          <a:xfrm>
            <a:off x="5097902" y="3949564"/>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15" name="正方形/長方形 114"/>
          <p:cNvSpPr/>
          <p:nvPr/>
        </p:nvSpPr>
        <p:spPr>
          <a:xfrm>
            <a:off x="5092505" y="4146788"/>
            <a:ext cx="2885848" cy="7694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河川氾濫、土砂災害、高潮や津波が想定される市町村において、的確な避難勧告等の判断及び住民への情報伝達を行うためのマニュアルの策定・充実が図られるよう、情報提供を行うなど、市町村の取組みを支援する</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各市町村の防災担当者に対する各種の防災気象情報を適切に理解・活用し、適切なタイミングでの体制強化、避難に関する判断を行うなど防災対応力の向上を図る</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147" name="テキスト ボックス 146"/>
          <p:cNvSpPr txBox="1"/>
          <p:nvPr/>
        </p:nvSpPr>
        <p:spPr>
          <a:xfrm>
            <a:off x="368686" y="3585887"/>
            <a:ext cx="3325692" cy="234286"/>
          </a:xfrm>
          <a:prstGeom prst="rect">
            <a:avLst/>
          </a:prstGeom>
          <a:noFill/>
          <a:ln>
            <a:noFill/>
          </a:ln>
        </p:spPr>
        <p:txBody>
          <a:bodyPr wrap="square" lIns="72000" tIns="36000" rIns="36000" bIns="36000" rtlCol="0" anchor="ctr" anchorCtr="0">
            <a:spAutoFit/>
          </a:bodyPr>
          <a:lstStyle/>
          <a:p>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帰宅困難者対策の確立 </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危機管理室・都市整備部</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楕円 152"/>
          <p:cNvSpPr/>
          <p:nvPr/>
        </p:nvSpPr>
        <p:spPr>
          <a:xfrm>
            <a:off x="159948" y="3580038"/>
            <a:ext cx="270942"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57</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54" name="テキスト ボックス 153"/>
          <p:cNvSpPr txBox="1"/>
          <p:nvPr/>
        </p:nvSpPr>
        <p:spPr>
          <a:xfrm>
            <a:off x="155105" y="3577905"/>
            <a:ext cx="343561" cy="100027"/>
          </a:xfrm>
          <a:prstGeom prst="rect">
            <a:avLst/>
          </a:prstGeom>
          <a:noFill/>
        </p:spPr>
        <p:txBody>
          <a:bodyPr wrap="square" lIns="0" tIns="0" rIns="0" bIns="0" rtlCol="0">
            <a:spAutoFit/>
          </a:bodyPr>
          <a:lstStyle/>
          <a:p>
            <a:r>
              <a:rPr kumimoji="1" lang="ja-JP" altLang="en-US" sz="650" b="1" dirty="0" smtClean="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endParaRPr kumimoji="1" lang="ja-JP" altLang="en-US" sz="650"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155" name="正方形/長方形 154"/>
          <p:cNvSpPr/>
          <p:nvPr/>
        </p:nvSpPr>
        <p:spPr bwMode="gray">
          <a:xfrm>
            <a:off x="1350442" y="5546015"/>
            <a:ext cx="1742369" cy="247078"/>
          </a:xfrm>
          <a:prstGeom prst="rect">
            <a:avLst/>
          </a:prstGeom>
          <a:noFill/>
          <a:ln w="6350">
            <a:noFill/>
          </a:ln>
          <a:effectLst/>
        </p:spPr>
        <p:txBody>
          <a:bodyPr rot="0" spcFirstLastPara="0" vertOverflow="overflow" horzOverflow="overflow" vert="horz" wrap="square" lIns="36000" tIns="54000" rIns="36000" bIns="18000" numCol="1" spcCol="0" rtlCol="0" fromWordArt="0" anchor="ctr" anchorCtr="0" forceAA="0" compatLnSpc="1">
            <a:prstTxWarp prst="textNoShape">
              <a:avLst/>
            </a:prstTxWarp>
            <a:noAutofit/>
          </a:bodyPr>
          <a:lstStyle/>
          <a:p>
            <a:pPr algn="ctr"/>
            <a:endParaRPr lang="ja-JP" altLang="en-US" sz="600" b="1" dirty="0">
              <a:latin typeface="UD デジタル 教科書体 N-B" panose="02020700000000000000" pitchFamily="17" charset="-128"/>
              <a:ea typeface="UD デジタル 教科書体 N-B" panose="02020700000000000000" pitchFamily="17" charset="-128"/>
            </a:endParaRPr>
          </a:p>
        </p:txBody>
      </p:sp>
      <p:sp>
        <p:nvSpPr>
          <p:cNvPr id="158" name="正方形/長方形 157"/>
          <p:cNvSpPr/>
          <p:nvPr/>
        </p:nvSpPr>
        <p:spPr bwMode="gray">
          <a:xfrm>
            <a:off x="1175828" y="6329867"/>
            <a:ext cx="1223816" cy="247078"/>
          </a:xfrm>
          <a:prstGeom prst="rect">
            <a:avLst/>
          </a:prstGeom>
          <a:noFill/>
          <a:ln w="6350">
            <a:noFill/>
          </a:ln>
          <a:effectLst/>
        </p:spPr>
        <p:txBody>
          <a:bodyPr rot="0" spcFirstLastPara="0" vertOverflow="overflow" horzOverflow="overflow" vert="horz" wrap="square" lIns="36000" tIns="54000" rIns="36000" bIns="18000" numCol="1" spcCol="0" rtlCol="0" fromWordArt="0" anchor="ctr" anchorCtr="0" forceAA="0" compatLnSpc="1">
            <a:prstTxWarp prst="textNoShape">
              <a:avLst/>
            </a:prstTxWarp>
            <a:noAutofit/>
          </a:bodyPr>
          <a:lstStyle/>
          <a:p>
            <a:pPr algn="ctr"/>
            <a:endParaRPr lang="ja-JP" altLang="en-US" sz="600" b="1" dirty="0">
              <a:latin typeface="UD デジタル 教科書体 N-B" panose="02020700000000000000" pitchFamily="17" charset="-128"/>
              <a:ea typeface="UD デジタル 教科書体 N-B" panose="02020700000000000000" pitchFamily="17" charset="-128"/>
            </a:endParaRPr>
          </a:p>
        </p:txBody>
      </p:sp>
      <p:sp>
        <p:nvSpPr>
          <p:cNvPr id="163" name="テキスト ボックス 162"/>
          <p:cNvSpPr txBox="1"/>
          <p:nvPr/>
        </p:nvSpPr>
        <p:spPr>
          <a:xfrm>
            <a:off x="5488635" y="323335"/>
            <a:ext cx="3579652" cy="234286"/>
          </a:xfrm>
          <a:prstGeom prst="rect">
            <a:avLst/>
          </a:prstGeom>
          <a:noFill/>
          <a:ln>
            <a:noFill/>
          </a:ln>
        </p:spPr>
        <p:txBody>
          <a:bodyPr wrap="square" lIns="72000" tIns="36000" rIns="36000" bIns="36000" rtlCol="0" anchor="ctr" anchorCtr="0">
            <a:spAutoFit/>
          </a:bodyPr>
          <a:lstStyle/>
          <a:p>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「避難行動要支援者」支援の充実</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危機</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管理室・福祉部</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21"/>
          <p:cNvSpPr/>
          <p:nvPr/>
        </p:nvSpPr>
        <p:spPr>
          <a:xfrm>
            <a:off x="5154943" y="1577918"/>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3" name="角丸四角形 122"/>
          <p:cNvSpPr/>
          <p:nvPr/>
        </p:nvSpPr>
        <p:spPr>
          <a:xfrm>
            <a:off x="5110679" y="711701"/>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4" name="正方形/長方形 123"/>
          <p:cNvSpPr/>
          <p:nvPr/>
        </p:nvSpPr>
        <p:spPr>
          <a:xfrm>
            <a:off x="5136768" y="907313"/>
            <a:ext cx="4510348" cy="6412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の高齢者、</a:t>
            </a:r>
            <a:r>
              <a:rPr lang="ja-JP" altLang="en-US" sz="7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等の避難行動要支援者に対する情報伝達体制や避難支援・安否確認体制の整備が図られるよう、その方策を市町村とともに検討の上、全市町村において、「避難行動要支援者支援プラン」の策定及び避難行動要支援者名簿の作成が完了するよう</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に対し、避難行動</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要支援者名簿の更新や活用を働きかけるとともに、</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個別避難計画</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の策定など避難行動要支援者の支援体制の確立が図られるよう</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正方形/長方形 124"/>
          <p:cNvSpPr/>
          <p:nvPr/>
        </p:nvSpPr>
        <p:spPr>
          <a:xfrm>
            <a:off x="5008168" y="1778202"/>
            <a:ext cx="1951998" cy="16671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市町村の所管部局</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長等を対象とした個別避難計画作成に係る研修実施（１回</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職員や福祉専門職・防災関係者等を対象にした計画作成に係るワークショップ形式等による研修実施（２回</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健康医療部と連携し、府内市町村などの個別</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避難計画</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作成の好事例を収集した「市町村職員向け個別避難計画作成支援ガイド」</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を作成。</a:t>
            </a:r>
            <a:endPar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自主</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防災組織リーダー育成研修において、避難行動要支援者の支援に関する講義や避難支援に係る実技を実施（８回</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府内</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市町村や他府県の先進的取組み事例を共有する研修会の</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１回</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6" name="テキスト ボックス 125"/>
          <p:cNvSpPr txBox="1"/>
          <p:nvPr/>
        </p:nvSpPr>
        <p:spPr>
          <a:xfrm>
            <a:off x="7402481" y="3233191"/>
            <a:ext cx="1842001"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市町村職員向け個別避難計画作成支援ガイド概要</a:t>
            </a:r>
            <a:endParaRPr kumimoji="1" lang="en-US" altLang="zh-TW" sz="600" dirty="0" smtClean="0">
              <a:latin typeface="Meiryo UI" panose="020B0604030504040204" pitchFamily="50" charset="-128"/>
              <a:ea typeface="Meiryo UI" panose="020B0604030504040204" pitchFamily="50" charset="-128"/>
            </a:endParaRPr>
          </a:p>
        </p:txBody>
      </p:sp>
      <p:sp>
        <p:nvSpPr>
          <p:cNvPr id="173" name="角丸四角形 172"/>
          <p:cNvSpPr/>
          <p:nvPr/>
        </p:nvSpPr>
        <p:spPr>
          <a:xfrm>
            <a:off x="213832" y="4031921"/>
            <a:ext cx="866462" cy="173335"/>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81" name="正方形/長方形 180"/>
          <p:cNvSpPr/>
          <p:nvPr/>
        </p:nvSpPr>
        <p:spPr>
          <a:xfrm>
            <a:off x="200684" y="4231502"/>
            <a:ext cx="246286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経済団体</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等と連携し、企業に「一斉帰宅の抑制」を働きかける。</a:t>
            </a:r>
            <a:endPar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鉄道事業者等による運行再開情報等の発信を働きかけるとともに</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情報発信の充実・強化を図る。</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2" name="正方形/長方形 191"/>
          <p:cNvSpPr/>
          <p:nvPr/>
        </p:nvSpPr>
        <p:spPr>
          <a:xfrm>
            <a:off x="200684" y="4922138"/>
            <a:ext cx="284581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企業に一斉帰宅の抑制を働きかけるとともに、社内待機するために必要となる事前の取組等を</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解説</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「社員</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と会社を</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守る防災ガイド」を作成。</a:t>
            </a:r>
            <a:endPar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鉄道事業者等と大規模な地震発生を想定した運行情報伝達訓練を実施。</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9" name="正方形/長方形 198"/>
          <p:cNvSpPr/>
          <p:nvPr/>
        </p:nvSpPr>
        <p:spPr>
          <a:xfrm>
            <a:off x="231163" y="6239827"/>
            <a:ext cx="2589432"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普及啓発セミナー・ワークショップ等の開催</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コンサルタント等の専門家による</a:t>
            </a:r>
            <a:r>
              <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策定支援の実施。</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大阪府「超簡易版</a:t>
            </a: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これだけは！</a:t>
            </a: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シート」策定方法動画の公開。</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1" name="角丸四角形 200"/>
          <p:cNvSpPr/>
          <p:nvPr/>
        </p:nvSpPr>
        <p:spPr bwMode="gray">
          <a:xfrm>
            <a:off x="171751" y="5337789"/>
            <a:ext cx="4592529" cy="1346748"/>
          </a:xfrm>
          <a:prstGeom prst="roundRect">
            <a:avLst>
              <a:gd name="adj" fmla="val 5506"/>
            </a:avLst>
          </a:prstGeom>
          <a:noFill/>
          <a:ln>
            <a:solidFill>
              <a:schemeClr val="accent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lvl="0">
              <a:lnSpc>
                <a:spcPts val="2500"/>
              </a:lnSpc>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endPar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1600"/>
              </a:lnSpc>
            </a:pP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lvl="0">
              <a:lnSpc>
                <a:spcPts val="2200"/>
              </a:lnSpc>
            </a:pPr>
            <a:endParaRPr lang="ja-JP" altLang="ja-JP"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2" name="テキスト ボックス 201"/>
          <p:cNvSpPr txBox="1"/>
          <p:nvPr/>
        </p:nvSpPr>
        <p:spPr>
          <a:xfrm>
            <a:off x="3281303" y="5172939"/>
            <a:ext cx="1687609" cy="184666"/>
          </a:xfrm>
          <a:prstGeom prst="rect">
            <a:avLst/>
          </a:prstGeom>
          <a:noFill/>
        </p:spPr>
        <p:txBody>
          <a:bodyPr wrap="square" rtlCol="0">
            <a:spAutoFit/>
          </a:bodyPr>
          <a:lstStyle/>
          <a:p>
            <a:r>
              <a:rPr kumimoji="1" lang="ja-JP" altLang="en-US" sz="600" dirty="0">
                <a:latin typeface="Meiryo UI" panose="020B0604030504040204" pitchFamily="50" charset="-128"/>
                <a:ea typeface="Meiryo UI" panose="020B0604030504040204" pitchFamily="50" charset="-128"/>
              </a:rPr>
              <a:t>社員</a:t>
            </a:r>
            <a:r>
              <a:rPr kumimoji="1" lang="ja-JP" altLang="en-US" sz="600" dirty="0" smtClean="0">
                <a:latin typeface="Meiryo UI" panose="020B0604030504040204" pitchFamily="50" charset="-128"/>
                <a:ea typeface="Meiryo UI" panose="020B0604030504040204" pitchFamily="50" charset="-128"/>
              </a:rPr>
              <a:t>と</a:t>
            </a:r>
            <a:r>
              <a:rPr kumimoji="1" lang="ja-JP" altLang="en-US" sz="600" dirty="0">
                <a:latin typeface="Meiryo UI" panose="020B0604030504040204" pitchFamily="50" charset="-128"/>
                <a:ea typeface="Meiryo UI" panose="020B0604030504040204" pitchFamily="50" charset="-128"/>
              </a:rPr>
              <a:t>会社</a:t>
            </a:r>
            <a:r>
              <a:rPr kumimoji="1" lang="ja-JP" altLang="en-US" sz="600" dirty="0" smtClean="0">
                <a:latin typeface="Meiryo UI" panose="020B0604030504040204" pitchFamily="50" charset="-128"/>
                <a:ea typeface="Meiryo UI" panose="020B0604030504040204" pitchFamily="50" charset="-128"/>
              </a:rPr>
              <a:t>を</a:t>
            </a:r>
            <a:r>
              <a:rPr kumimoji="1" lang="ja-JP" altLang="en-US" sz="600" dirty="0">
                <a:latin typeface="Meiryo UI" panose="020B0604030504040204" pitchFamily="50" charset="-128"/>
                <a:ea typeface="Meiryo UI" panose="020B0604030504040204" pitchFamily="50" charset="-128"/>
              </a:rPr>
              <a:t>守る防災</a:t>
            </a:r>
            <a:r>
              <a:rPr kumimoji="1" lang="ja-JP" altLang="en-US" sz="600" dirty="0" smtClean="0">
                <a:latin typeface="Meiryo UI" panose="020B0604030504040204" pitchFamily="50" charset="-128"/>
                <a:ea typeface="Meiryo UI" panose="020B0604030504040204" pitchFamily="50" charset="-128"/>
              </a:rPr>
              <a:t>ガイド周知用リーフレット</a:t>
            </a:r>
            <a:endParaRPr kumimoji="1" lang="en-US" altLang="zh-TW" sz="600" dirty="0" smtClean="0">
              <a:latin typeface="Meiryo UI" panose="020B0604030504040204" pitchFamily="50" charset="-128"/>
              <a:ea typeface="Meiryo UI" panose="020B0604030504040204" pitchFamily="50" charset="-128"/>
            </a:endParaRPr>
          </a:p>
        </p:txBody>
      </p:sp>
      <p:sp>
        <p:nvSpPr>
          <p:cNvPr id="203" name="角丸四角形 202"/>
          <p:cNvSpPr/>
          <p:nvPr/>
        </p:nvSpPr>
        <p:spPr>
          <a:xfrm>
            <a:off x="213832" y="4662056"/>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91" name="正方形/長方形 90"/>
          <p:cNvSpPr/>
          <p:nvPr/>
        </p:nvSpPr>
        <p:spPr>
          <a:xfrm>
            <a:off x="5092504" y="5341878"/>
            <a:ext cx="2359967" cy="108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endParaRPr kumimoji="1" lang="ja-JP" altLang="en-US" sz="500" dirty="0">
              <a:solidFill>
                <a:schemeClr val="tx1"/>
              </a:solidFill>
              <a:latin typeface="Meiryo UI" panose="020B0604030504040204" pitchFamily="50" charset="-128"/>
              <a:ea typeface="Meiryo UI" panose="020B0604030504040204" pitchFamily="50" charset="-128"/>
            </a:endParaRPr>
          </a:p>
        </p:txBody>
      </p:sp>
      <p:sp>
        <p:nvSpPr>
          <p:cNvPr id="98" name="正方形/長方形 97"/>
          <p:cNvSpPr/>
          <p:nvPr/>
        </p:nvSpPr>
        <p:spPr>
          <a:xfrm>
            <a:off x="5102008" y="5266198"/>
            <a:ext cx="1908720" cy="8976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lnSpc>
                <a:spcPts val="1000"/>
              </a:lnSpc>
              <a:buFont typeface="Wingdings" panose="05000000000000000000" pitchFamily="2" charset="2"/>
              <a:buChar char="Ø"/>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わかりやすい</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ハザードマップとして</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a:t>
            </a:r>
            <a:r>
              <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D</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ハザードマップの活用方法を検討するとともに</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民間企業と連携し、災害</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体験</a:t>
            </a:r>
            <a:r>
              <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AR</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において、大阪府内の浸水</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や土砂</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災害リスク情報を都市整備部から情報提供し、浸水被害の様子を可視化できる</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取組みを</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72000" indent="-72000">
              <a:lnSpc>
                <a:spcPts val="1000"/>
              </a:lnSpc>
              <a:buFont typeface="Wingdings" panose="05000000000000000000" pitchFamily="2" charset="2"/>
              <a:buChar char="Ø"/>
            </a:pPr>
            <a:r>
              <a:rPr lang="ja-JP" altLang="en-US" sz="7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視覚障</a:t>
            </a:r>
            <a:r>
              <a:rPr lang="ja-JP" altLang="en-US" sz="70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がい</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者に配慮したハザードマップの作成事例について市町村に情報提供</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を実施。</a:t>
            </a:r>
            <a:endParaRPr kumimoji="1" lang="ja-JP" altLang="en-US" sz="500" dirty="0">
              <a:solidFill>
                <a:schemeClr val="tx1"/>
              </a:solidFill>
              <a:latin typeface="Meiryo UI" panose="020B0604030504040204" pitchFamily="50" charset="-128"/>
              <a:ea typeface="Meiryo UI" panose="020B0604030504040204" pitchFamily="50" charset="-128"/>
            </a:endParaRPr>
          </a:p>
        </p:txBody>
      </p:sp>
      <p:pic>
        <p:nvPicPr>
          <p:cNvPr id="1026" name="Picture 2" descr="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762"/>
          <a:stretch/>
        </p:blipFill>
        <p:spPr bwMode="auto">
          <a:xfrm>
            <a:off x="7987628" y="4272553"/>
            <a:ext cx="1692000" cy="2000594"/>
          </a:xfrm>
          <a:prstGeom prst="rect">
            <a:avLst/>
          </a:prstGeom>
          <a:noFill/>
          <a:extLst>
            <a:ext uri="{909E8E84-426E-40DD-AFC4-6F175D3DCCD1}">
              <a14:hiddenFill xmlns:a14="http://schemas.microsoft.com/office/drawing/2010/main">
                <a:solidFill>
                  <a:srgbClr val="FFFFFF"/>
                </a:solidFill>
              </a14:hiddenFill>
            </a:ext>
          </a:extLst>
        </p:spPr>
      </p:pic>
      <p:pic>
        <p:nvPicPr>
          <p:cNvPr id="102" name="図 101">
            <a:extLst>
              <a:ext uri="{FF2B5EF4-FFF2-40B4-BE49-F238E27FC236}">
                <a16:creationId xmlns:a16="http://schemas.microsoft.com/office/drawing/2014/main" id="{2C31F50E-0C9E-4CF9-8D3E-312474C21F1E}"/>
              </a:ext>
            </a:extLst>
          </p:cNvPr>
          <p:cNvPicPr>
            <a:picLocks noChangeAspect="1"/>
          </p:cNvPicPr>
          <p:nvPr/>
        </p:nvPicPr>
        <p:blipFill rotWithShape="1">
          <a:blip r:embed="rId4"/>
          <a:srcRect l="11316" t="4689" r="10684" b="9659"/>
          <a:stretch/>
        </p:blipFill>
        <p:spPr>
          <a:xfrm>
            <a:off x="7132938" y="5528954"/>
            <a:ext cx="756000" cy="768045"/>
          </a:xfrm>
          <a:prstGeom prst="rect">
            <a:avLst/>
          </a:prstGeom>
        </p:spPr>
      </p:pic>
      <p:sp>
        <p:nvSpPr>
          <p:cNvPr id="105" name="テキスト ボックス 104"/>
          <p:cNvSpPr txBox="1"/>
          <p:nvPr/>
        </p:nvSpPr>
        <p:spPr>
          <a:xfrm>
            <a:off x="7052739" y="6285437"/>
            <a:ext cx="1115295" cy="184666"/>
          </a:xfrm>
          <a:prstGeom prst="rect">
            <a:avLst/>
          </a:prstGeom>
          <a:noFill/>
        </p:spPr>
        <p:txBody>
          <a:bodyPr wrap="square" rtlCol="0">
            <a:spAutoFit/>
          </a:bodyPr>
          <a:lstStyle/>
          <a:p>
            <a:r>
              <a:rPr kumimoji="1" lang="ja-JP" altLang="en-US" sz="600" dirty="0" smtClean="0">
                <a:latin typeface="Meiryo UI" panose="020B0604030504040204" pitchFamily="50" charset="-128"/>
                <a:ea typeface="Meiryo UI" panose="020B0604030504040204" pitchFamily="50" charset="-128"/>
              </a:rPr>
              <a:t>災害体験</a:t>
            </a:r>
            <a:r>
              <a:rPr kumimoji="1" lang="en-US" altLang="ja-JP" sz="600" dirty="0" smtClean="0">
                <a:latin typeface="Meiryo UI" panose="020B0604030504040204" pitchFamily="50" charset="-128"/>
                <a:ea typeface="Meiryo UI" panose="020B0604030504040204" pitchFamily="50" charset="-128"/>
              </a:rPr>
              <a:t>AR</a:t>
            </a:r>
            <a:r>
              <a:rPr kumimoji="1" lang="ja-JP" altLang="en-US" sz="600" dirty="0" smtClean="0">
                <a:latin typeface="Meiryo UI" panose="020B0604030504040204" pitchFamily="50" charset="-128"/>
                <a:ea typeface="Meiryo UI" panose="020B0604030504040204" pitchFamily="50" charset="-128"/>
              </a:rPr>
              <a:t>　</a:t>
            </a:r>
            <a:r>
              <a:rPr kumimoji="1" lang="en-US" altLang="ja-JP" sz="600" dirty="0" smtClean="0">
                <a:latin typeface="Meiryo UI" panose="020B0604030504040204" pitchFamily="50" charset="-128"/>
                <a:ea typeface="Meiryo UI" panose="020B0604030504040204" pitchFamily="50" charset="-128"/>
              </a:rPr>
              <a:t>QR</a:t>
            </a:r>
            <a:r>
              <a:rPr kumimoji="1" lang="ja-JP" altLang="en-US" sz="600" dirty="0" smtClean="0">
                <a:latin typeface="Meiryo UI" panose="020B0604030504040204" pitchFamily="50" charset="-128"/>
                <a:ea typeface="Meiryo UI" panose="020B0604030504040204" pitchFamily="50" charset="-128"/>
              </a:rPr>
              <a:t>コード</a:t>
            </a:r>
            <a:endParaRPr kumimoji="1" lang="en-US" altLang="zh-TW" sz="600" dirty="0" smtClean="0">
              <a:latin typeface="Meiryo UI" panose="020B0604030504040204" pitchFamily="50" charset="-128"/>
              <a:ea typeface="Meiryo UI" panose="020B0604030504040204" pitchFamily="50" charset="-128"/>
            </a:endParaRPr>
          </a:p>
        </p:txBody>
      </p:sp>
      <p:sp>
        <p:nvSpPr>
          <p:cNvPr id="106" name="テキスト ボックス 105"/>
          <p:cNvSpPr txBox="1"/>
          <p:nvPr/>
        </p:nvSpPr>
        <p:spPr>
          <a:xfrm>
            <a:off x="8168034" y="6288548"/>
            <a:ext cx="1502439" cy="184666"/>
          </a:xfrm>
          <a:prstGeom prst="rect">
            <a:avLst/>
          </a:prstGeom>
          <a:noFill/>
        </p:spPr>
        <p:txBody>
          <a:bodyPr wrap="square" rtlCol="0">
            <a:spAutoFit/>
          </a:bodyPr>
          <a:lstStyle/>
          <a:p>
            <a:r>
              <a:rPr kumimoji="1" lang="ja-JP" altLang="en-US" sz="600" dirty="0" smtClean="0">
                <a:latin typeface="Meiryo UI" panose="020B0604030504040204" pitchFamily="50" charset="-128"/>
                <a:ea typeface="Meiryo UI" panose="020B0604030504040204" pitchFamily="50" charset="-128"/>
              </a:rPr>
              <a:t>災害体験</a:t>
            </a:r>
            <a:r>
              <a:rPr kumimoji="1" lang="en-US" altLang="ja-JP" sz="600" dirty="0" smtClean="0">
                <a:latin typeface="Meiryo UI" panose="020B0604030504040204" pitchFamily="50" charset="-128"/>
                <a:ea typeface="Meiryo UI" panose="020B0604030504040204" pitchFamily="50" charset="-128"/>
              </a:rPr>
              <a:t>AR</a:t>
            </a:r>
            <a:r>
              <a:rPr kumimoji="1" lang="ja-JP" altLang="en-US" sz="600" dirty="0">
                <a:latin typeface="Meiryo UI" panose="020B0604030504040204" pitchFamily="50" charset="-128"/>
                <a:ea typeface="Meiryo UI" panose="020B0604030504040204" pitchFamily="50" charset="-128"/>
              </a:rPr>
              <a:t>画像</a:t>
            </a:r>
            <a:r>
              <a:rPr kumimoji="1" lang="ja-JP" altLang="en-US" sz="600" dirty="0" smtClean="0">
                <a:latin typeface="Meiryo UI" panose="020B0604030504040204" pitchFamily="50" charset="-128"/>
                <a:ea typeface="Meiryo UI" panose="020B0604030504040204" pitchFamily="50" charset="-128"/>
              </a:rPr>
              <a:t>のイメージ（河川氾濫）</a:t>
            </a:r>
            <a:endParaRPr kumimoji="1" lang="en-US" altLang="zh-TW" sz="600" dirty="0" smtClean="0">
              <a:latin typeface="Meiryo UI" panose="020B0604030504040204" pitchFamily="50" charset="-128"/>
              <a:ea typeface="Meiryo UI" panose="020B0604030504040204" pitchFamily="50" charset="-128"/>
            </a:endParaRPr>
          </a:p>
        </p:txBody>
      </p:sp>
      <p:sp>
        <p:nvSpPr>
          <p:cNvPr id="79" name="角丸四角形 78"/>
          <p:cNvSpPr/>
          <p:nvPr/>
        </p:nvSpPr>
        <p:spPr bwMode="gray">
          <a:xfrm>
            <a:off x="83775" y="290480"/>
            <a:ext cx="4779775" cy="3177375"/>
          </a:xfrm>
          <a:prstGeom prst="roundRect">
            <a:avLst>
              <a:gd name="adj" fmla="val 1350"/>
            </a:avLst>
          </a:prstGeom>
          <a:solidFill>
            <a:schemeClr val="bg1"/>
          </a:solidFill>
          <a:ln w="41275">
            <a:solidFill>
              <a:schemeClr val="accent1">
                <a:lumMod val="75000"/>
              </a:schemeClr>
            </a:solidFill>
          </a:ln>
          <a:effectLst>
            <a:softEdge rad="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366968" y="362765"/>
            <a:ext cx="2799331" cy="234286"/>
          </a:xfrm>
          <a:prstGeom prst="rect">
            <a:avLst/>
          </a:prstGeom>
          <a:noFill/>
          <a:ln>
            <a:noFill/>
          </a:ln>
        </p:spPr>
        <p:txBody>
          <a:bodyPr wrap="square" lIns="72000" tIns="36000" rIns="36000" bIns="36000" rtlCol="0" anchor="ctr" anchorCtr="0">
            <a:spAutoFit/>
          </a:bodyPr>
          <a:lstStyle/>
          <a:p>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 民間ブロック塀等の安全対策 </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都市整備部</a:t>
            </a:r>
            <a:r>
              <a:rPr lang="en-US" altLang="ja-JP" sz="105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05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楕円 80"/>
          <p:cNvSpPr/>
          <p:nvPr/>
        </p:nvSpPr>
        <p:spPr>
          <a:xfrm>
            <a:off x="164142" y="346263"/>
            <a:ext cx="281733" cy="269067"/>
          </a:xfrm>
          <a:prstGeom prst="ellipse">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ctr"/>
            <a:r>
              <a:rPr kumimoji="1" lang="en-US" altLang="ja-JP" sz="105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14</a:t>
            </a:r>
            <a:endParaRPr kumimoji="1" lang="ja-JP" altLang="en-US" sz="105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07" name="テキスト ボックス 106"/>
          <p:cNvSpPr txBox="1"/>
          <p:nvPr/>
        </p:nvSpPr>
        <p:spPr>
          <a:xfrm>
            <a:off x="155105" y="324265"/>
            <a:ext cx="343561" cy="100027"/>
          </a:xfrm>
          <a:prstGeom prst="rect">
            <a:avLst/>
          </a:prstGeom>
          <a:noFill/>
        </p:spPr>
        <p:txBody>
          <a:bodyPr wrap="square" lIns="0" tIns="0" rIns="0" bIns="0" rtlCol="0">
            <a:spAutoFit/>
          </a:bodyPr>
          <a:lstStyle/>
          <a:p>
            <a:r>
              <a:rPr kumimoji="1" lang="ja-JP" altLang="en-US" sz="650" b="1" dirty="0" smtClean="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rPr>
              <a:t>アクション</a:t>
            </a:r>
            <a:endParaRPr kumimoji="1" lang="ja-JP" altLang="en-US" sz="650" b="1" dirty="0">
              <a:ln w="3175">
                <a:solidFill>
                  <a:schemeClr val="tx1"/>
                </a:solidFill>
              </a:ln>
              <a:solidFill>
                <a:schemeClr val="bg1"/>
              </a:solidFill>
              <a:effectLst>
                <a:outerShdw blurRad="50800" dist="38100" algn="l" rotWithShape="0">
                  <a:prstClr val="black">
                    <a:alpha val="40000"/>
                  </a:prstClr>
                </a:outerShdw>
              </a:effectLst>
              <a:latin typeface="Meiryo UI" panose="020B0604030504040204" pitchFamily="50" charset="-128"/>
              <a:ea typeface="Meiryo UI" panose="020B0604030504040204" pitchFamily="50" charset="-128"/>
            </a:endParaRPr>
          </a:p>
        </p:txBody>
      </p:sp>
      <p:sp>
        <p:nvSpPr>
          <p:cNvPr id="120" name="角丸四角形 119"/>
          <p:cNvSpPr/>
          <p:nvPr/>
        </p:nvSpPr>
        <p:spPr>
          <a:xfrm>
            <a:off x="111409" y="752532"/>
            <a:ext cx="959187" cy="156919"/>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アクションの内容</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29" name="正方形/長方形 128"/>
          <p:cNvSpPr/>
          <p:nvPr/>
        </p:nvSpPr>
        <p:spPr bwMode="gray">
          <a:xfrm>
            <a:off x="213832" y="936611"/>
            <a:ext cx="4171369"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buFont typeface="Wingdings" panose="05000000000000000000" pitchFamily="2" charset="2"/>
              <a:buChar char="Ø"/>
            </a:pPr>
            <a:r>
              <a:rPr kumimoji="1" lang="ja-JP" altLang="en-US" sz="700" dirty="0" smtClean="0">
                <a:solidFill>
                  <a:schemeClr val="tx1"/>
                </a:solidFill>
                <a:latin typeface="Meiryo UI" panose="020B0604030504040204" pitchFamily="50" charset="-128"/>
                <a:ea typeface="Meiryo UI" panose="020B0604030504040204" pitchFamily="50" charset="-128"/>
              </a:rPr>
              <a:t>ブロック</a:t>
            </a:r>
            <a:r>
              <a:rPr kumimoji="1" lang="ja-JP" altLang="en-US" sz="700" dirty="0">
                <a:solidFill>
                  <a:schemeClr val="tx1"/>
                </a:solidFill>
                <a:latin typeface="Meiryo UI" panose="020B0604030504040204" pitchFamily="50" charset="-128"/>
                <a:ea typeface="Meiryo UI" panose="020B0604030504040204" pitchFamily="50" charset="-128"/>
              </a:rPr>
              <a:t>塀所有者等に対して、建築基準法の規定の遵守の周知徹底などにより、耐震化について普及啓発する</a:t>
            </a:r>
            <a:r>
              <a:rPr kumimoji="1" lang="ja-JP" altLang="en-US" sz="700" dirty="0" smtClean="0">
                <a:solidFill>
                  <a:schemeClr val="tx1"/>
                </a:solidFill>
                <a:latin typeface="Meiryo UI" panose="020B0604030504040204" pitchFamily="50" charset="-128"/>
                <a:ea typeface="Meiryo UI" panose="020B0604030504040204" pitchFamily="50" charset="-128"/>
              </a:rPr>
              <a:t>。</a:t>
            </a:r>
            <a:endParaRPr kumimoji="1" lang="en-US" altLang="ja-JP" sz="700" dirty="0" smtClean="0">
              <a:solidFill>
                <a:schemeClr val="tx1"/>
              </a:solidFill>
              <a:latin typeface="Meiryo UI" panose="020B0604030504040204" pitchFamily="50" charset="-128"/>
              <a:ea typeface="Meiryo UI" panose="020B0604030504040204" pitchFamily="50" charset="-128"/>
            </a:endParaRPr>
          </a:p>
          <a:p>
            <a:pPr marL="72000" indent="-72000">
              <a:buFont typeface="Wingdings" panose="05000000000000000000" pitchFamily="2" charset="2"/>
              <a:buChar char="Ø"/>
            </a:pPr>
            <a:r>
              <a:rPr kumimoji="1" lang="ja-JP" altLang="en-US" sz="700" dirty="0" smtClean="0">
                <a:solidFill>
                  <a:schemeClr val="tx1"/>
                </a:solidFill>
                <a:latin typeface="Meiryo UI" panose="020B0604030504040204" pitchFamily="50" charset="-128"/>
                <a:ea typeface="Meiryo UI" panose="020B0604030504040204" pitchFamily="50" charset="-128"/>
              </a:rPr>
              <a:t>既存</a:t>
            </a:r>
            <a:r>
              <a:rPr kumimoji="1" lang="ja-JP" altLang="en-US" sz="700" dirty="0">
                <a:solidFill>
                  <a:schemeClr val="tx1"/>
                </a:solidFill>
                <a:latin typeface="Meiryo UI" panose="020B0604030504040204" pitchFamily="50" charset="-128"/>
                <a:ea typeface="Meiryo UI" panose="020B0604030504040204" pitchFamily="50" charset="-128"/>
              </a:rPr>
              <a:t>の危険なブロック塀や新設するブロック塀等に対して、建築基準法に基づく指導等を行う。</a:t>
            </a:r>
          </a:p>
        </p:txBody>
      </p:sp>
      <p:sp>
        <p:nvSpPr>
          <p:cNvPr id="131" name="テキスト ボックス 130"/>
          <p:cNvSpPr txBox="1"/>
          <p:nvPr/>
        </p:nvSpPr>
        <p:spPr>
          <a:xfrm>
            <a:off x="2501904" y="3236486"/>
            <a:ext cx="1385216" cy="184666"/>
          </a:xfrm>
          <a:prstGeom prst="rect">
            <a:avLst/>
          </a:prstGeom>
          <a:noFill/>
        </p:spPr>
        <p:txBody>
          <a:bodyPr wrap="square" rtlCol="0">
            <a:spAutoFit/>
          </a:bodyPr>
          <a:lstStyle/>
          <a:p>
            <a:pPr algn="ctr"/>
            <a:r>
              <a:rPr kumimoji="1" lang="ja-JP" altLang="en-US" sz="600" dirty="0" smtClean="0">
                <a:latin typeface="Meiryo UI" panose="020B0604030504040204" pitchFamily="50" charset="-128"/>
                <a:ea typeface="Meiryo UI" panose="020B0604030504040204" pitchFamily="50" charset="-128"/>
              </a:rPr>
              <a:t>啓発パンフレット（安心なブロック塀に）</a:t>
            </a:r>
            <a:endParaRPr kumimoji="1" lang="en-US" altLang="zh-TW" sz="600" dirty="0" smtClean="0">
              <a:latin typeface="Meiryo UI" panose="020B0604030504040204" pitchFamily="50" charset="-128"/>
              <a:ea typeface="Meiryo UI" panose="020B0604030504040204" pitchFamily="50" charset="-128"/>
            </a:endParaRPr>
          </a:p>
        </p:txBody>
      </p:sp>
      <p:sp>
        <p:nvSpPr>
          <p:cNvPr id="132" name="角丸四角形 131"/>
          <p:cNvSpPr/>
          <p:nvPr/>
        </p:nvSpPr>
        <p:spPr>
          <a:xfrm>
            <a:off x="167127" y="1351822"/>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3" name="正方形/長方形 132"/>
          <p:cNvSpPr/>
          <p:nvPr/>
        </p:nvSpPr>
        <p:spPr bwMode="gray">
          <a:xfrm>
            <a:off x="136545" y="1606387"/>
            <a:ext cx="1406779" cy="1269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72000" indent="-72000">
              <a:buFont typeface="Wingdings" panose="05000000000000000000" pitchFamily="2" charset="2"/>
              <a:buChar char="Ø"/>
            </a:pPr>
            <a:r>
              <a:rPr kumimoji="1" lang="ja-JP" altLang="en-US" sz="750" dirty="0" smtClean="0">
                <a:solidFill>
                  <a:schemeClr val="tx1"/>
                </a:solidFill>
                <a:latin typeface="Meiryo UI" panose="020B0604030504040204" pitchFamily="50" charset="-128"/>
                <a:ea typeface="Meiryo UI" panose="020B0604030504040204" pitchFamily="50" charset="-128"/>
              </a:rPr>
              <a:t>民間</a:t>
            </a:r>
            <a:r>
              <a:rPr kumimoji="1" lang="ja-JP" altLang="en-US" sz="750" dirty="0">
                <a:solidFill>
                  <a:schemeClr val="tx1"/>
                </a:solidFill>
                <a:latin typeface="Meiryo UI" panose="020B0604030504040204" pitchFamily="50" charset="-128"/>
                <a:ea typeface="Meiryo UI" panose="020B0604030504040204" pitchFamily="50" charset="-128"/>
              </a:rPr>
              <a:t>の危険なブロック塀等の所有者に対し、市町村と連携し安全対策の</a:t>
            </a:r>
            <a:r>
              <a:rPr kumimoji="1" lang="ja-JP" altLang="en-US" sz="750" dirty="0" smtClean="0">
                <a:solidFill>
                  <a:schemeClr val="tx1"/>
                </a:solidFill>
                <a:latin typeface="Meiryo UI" panose="020B0604030504040204" pitchFamily="50" charset="-128"/>
                <a:ea typeface="Meiryo UI" panose="020B0604030504040204" pitchFamily="50" charset="-128"/>
              </a:rPr>
              <a:t>普及啓発を実施。</a:t>
            </a:r>
            <a:endParaRPr kumimoji="1" lang="en-US" altLang="ja-JP" sz="750" dirty="0" smtClean="0">
              <a:solidFill>
                <a:schemeClr val="tx1"/>
              </a:solidFill>
              <a:latin typeface="Meiryo UI" panose="020B0604030504040204" pitchFamily="50" charset="-128"/>
              <a:ea typeface="Meiryo UI" panose="020B0604030504040204" pitchFamily="50" charset="-128"/>
            </a:endParaRPr>
          </a:p>
          <a:p>
            <a:pPr marL="72000" indent="-72000">
              <a:buFont typeface="Wingdings" panose="05000000000000000000" pitchFamily="2" charset="2"/>
              <a:buChar char="Ø"/>
            </a:pPr>
            <a:r>
              <a:rPr kumimoji="1" lang="ja-JP" altLang="en-US" sz="750" b="1" dirty="0" smtClean="0">
                <a:solidFill>
                  <a:schemeClr val="tx1"/>
                </a:solidFill>
                <a:latin typeface="Meiryo UI" panose="020B0604030504040204" pitchFamily="50" charset="-128"/>
                <a:ea typeface="Meiryo UI" panose="020B0604030504040204" pitchFamily="50" charset="-128"/>
              </a:rPr>
              <a:t>危険性</a:t>
            </a:r>
            <a:r>
              <a:rPr kumimoji="1" lang="ja-JP" altLang="en-US" sz="750" b="1" dirty="0">
                <a:solidFill>
                  <a:schemeClr val="tx1"/>
                </a:solidFill>
                <a:latin typeface="Meiryo UI" panose="020B0604030504040204" pitchFamily="50" charset="-128"/>
                <a:ea typeface="Meiryo UI" panose="020B0604030504040204" pitchFamily="50" charset="-128"/>
              </a:rPr>
              <a:t>ありと判断した</a:t>
            </a:r>
            <a:r>
              <a:rPr kumimoji="1" lang="en-US" altLang="ja-JP" sz="750" b="1" dirty="0">
                <a:solidFill>
                  <a:schemeClr val="tx1"/>
                </a:solidFill>
                <a:latin typeface="Meiryo UI" panose="020B0604030504040204" pitchFamily="50" charset="-128"/>
                <a:ea typeface="Meiryo UI" panose="020B0604030504040204" pitchFamily="50" charset="-128"/>
              </a:rPr>
              <a:t>220</a:t>
            </a:r>
            <a:r>
              <a:rPr kumimoji="1" lang="ja-JP" altLang="en-US" sz="750" b="1" dirty="0">
                <a:solidFill>
                  <a:schemeClr val="tx1"/>
                </a:solidFill>
                <a:latin typeface="Meiryo UI" panose="020B0604030504040204" pitchFamily="50" charset="-128"/>
                <a:ea typeface="Meiryo UI" panose="020B0604030504040204" pitchFamily="50" charset="-128"/>
              </a:rPr>
              <a:t>件について、所有者等へ改善指導を２回実施（６月、１月）した結果</a:t>
            </a:r>
            <a:r>
              <a:rPr kumimoji="1" lang="ja-JP" altLang="en-US" sz="750" b="1" dirty="0" smtClean="0">
                <a:solidFill>
                  <a:schemeClr val="tx1"/>
                </a:solidFill>
                <a:latin typeface="Meiryo UI" panose="020B0604030504040204" pitchFamily="50" charset="-128"/>
                <a:ea typeface="Meiryo UI" panose="020B0604030504040204" pitchFamily="50" charset="-128"/>
              </a:rPr>
              <a:t>、</a:t>
            </a:r>
            <a:r>
              <a:rPr kumimoji="1" lang="en-US" altLang="ja-JP" sz="750" b="1" dirty="0" smtClean="0">
                <a:solidFill>
                  <a:schemeClr val="tx1"/>
                </a:solidFill>
                <a:latin typeface="Meiryo UI" panose="020B0604030504040204" pitchFamily="50" charset="-128"/>
                <a:ea typeface="Meiryo UI" panose="020B0604030504040204" pitchFamily="50" charset="-128"/>
              </a:rPr>
              <a:t>R4</a:t>
            </a:r>
            <a:r>
              <a:rPr kumimoji="1" lang="ja-JP" altLang="en-US" sz="750" b="1" dirty="0" smtClean="0">
                <a:solidFill>
                  <a:schemeClr val="tx1"/>
                </a:solidFill>
                <a:latin typeface="Meiryo UI" panose="020B0604030504040204" pitchFamily="50" charset="-128"/>
                <a:ea typeface="Meiryo UI" panose="020B0604030504040204" pitchFamily="50" charset="-128"/>
              </a:rPr>
              <a:t>年度末時点で</a:t>
            </a:r>
            <a:r>
              <a:rPr kumimoji="1" lang="en-US" altLang="ja-JP" sz="750" b="1" dirty="0" smtClean="0">
                <a:solidFill>
                  <a:schemeClr val="tx1"/>
                </a:solidFill>
                <a:latin typeface="Meiryo UI" panose="020B0604030504040204" pitchFamily="50" charset="-128"/>
                <a:ea typeface="Meiryo UI" panose="020B0604030504040204" pitchFamily="50" charset="-128"/>
              </a:rPr>
              <a:t>125</a:t>
            </a:r>
            <a:r>
              <a:rPr kumimoji="1" lang="ja-JP" altLang="en-US" sz="750" b="1" dirty="0">
                <a:solidFill>
                  <a:schemeClr val="tx1"/>
                </a:solidFill>
                <a:latin typeface="Meiryo UI" panose="020B0604030504040204" pitchFamily="50" charset="-128"/>
                <a:ea typeface="Meiryo UI" panose="020B0604030504040204" pitchFamily="50" charset="-128"/>
              </a:rPr>
              <a:t>件の</a:t>
            </a:r>
            <a:r>
              <a:rPr kumimoji="1" lang="ja-JP" altLang="en-US" sz="750" b="1" dirty="0" smtClean="0">
                <a:solidFill>
                  <a:schemeClr val="tx1"/>
                </a:solidFill>
                <a:latin typeface="Meiryo UI" panose="020B0604030504040204" pitchFamily="50" charset="-128"/>
                <a:ea typeface="Meiryo UI" panose="020B0604030504040204" pitchFamily="50" charset="-128"/>
              </a:rPr>
              <a:t>改善済（</a:t>
            </a:r>
            <a:r>
              <a:rPr kumimoji="1" lang="en-US" altLang="ja-JP" sz="750" b="1" dirty="0" smtClean="0">
                <a:solidFill>
                  <a:schemeClr val="tx1"/>
                </a:solidFill>
                <a:latin typeface="Meiryo UI" panose="020B0604030504040204" pitchFamily="50" charset="-128"/>
                <a:ea typeface="Meiryo UI" panose="020B0604030504040204" pitchFamily="50" charset="-128"/>
              </a:rPr>
              <a:t>R4</a:t>
            </a:r>
            <a:r>
              <a:rPr kumimoji="1" lang="ja-JP" altLang="en-US" sz="750" b="1" dirty="0" smtClean="0">
                <a:solidFill>
                  <a:schemeClr val="tx1"/>
                </a:solidFill>
                <a:latin typeface="Meiryo UI" panose="020B0604030504040204" pitchFamily="50" charset="-128"/>
                <a:ea typeface="Meiryo UI" panose="020B0604030504040204" pitchFamily="50" charset="-128"/>
              </a:rPr>
              <a:t>年度は</a:t>
            </a:r>
            <a:r>
              <a:rPr kumimoji="1" lang="en-US" altLang="ja-JP" sz="750" b="1" dirty="0" smtClean="0">
                <a:solidFill>
                  <a:schemeClr val="tx1"/>
                </a:solidFill>
                <a:latin typeface="Meiryo UI" panose="020B0604030504040204" pitchFamily="50" charset="-128"/>
                <a:ea typeface="Meiryo UI" panose="020B0604030504040204" pitchFamily="50" charset="-128"/>
              </a:rPr>
              <a:t>27</a:t>
            </a:r>
            <a:r>
              <a:rPr kumimoji="1" lang="ja-JP" altLang="en-US" sz="750" b="1" dirty="0" smtClean="0">
                <a:solidFill>
                  <a:schemeClr val="tx1"/>
                </a:solidFill>
                <a:latin typeface="Meiryo UI" panose="020B0604030504040204" pitchFamily="50" charset="-128"/>
                <a:ea typeface="Meiryo UI" panose="020B0604030504040204" pitchFamily="50" charset="-128"/>
              </a:rPr>
              <a:t>件改善）</a:t>
            </a:r>
            <a:r>
              <a:rPr kumimoji="1" lang="ja-JP" altLang="en-US" sz="750" dirty="0">
                <a:solidFill>
                  <a:schemeClr val="tx1"/>
                </a:solidFill>
                <a:latin typeface="Meiryo UI" panose="020B0604030504040204" pitchFamily="50" charset="-128"/>
                <a:ea typeface="Meiryo UI" panose="020B0604030504040204" pitchFamily="50" charset="-128"/>
              </a:rPr>
              <a:t>　</a:t>
            </a:r>
            <a:r>
              <a:rPr kumimoji="1" lang="ja-JP" altLang="en-US" sz="750" dirty="0">
                <a:solidFill>
                  <a:srgbClr val="FF0000"/>
                </a:solidFill>
                <a:latin typeface="Meiryo UI" panose="020B0604030504040204" pitchFamily="50" charset="-128"/>
                <a:ea typeface="Meiryo UI" panose="020B0604030504040204" pitchFamily="50" charset="-128"/>
              </a:rPr>
              <a:t>　　　　　</a:t>
            </a:r>
            <a:r>
              <a:rPr kumimoji="1" lang="ja-JP" altLang="en-US" sz="750" dirty="0">
                <a:solidFill>
                  <a:schemeClr val="tx1"/>
                </a:solidFill>
                <a:latin typeface="Meiryo UI" panose="020B0604030504040204" pitchFamily="50" charset="-128"/>
                <a:ea typeface="Meiryo UI" panose="020B0604030504040204" pitchFamily="50" charset="-128"/>
              </a:rPr>
              <a:t>　　　　　　　　　　　　　　　　　　　　　　　　　　　　　　　　　　　　　　　　　</a:t>
            </a:r>
          </a:p>
          <a:p>
            <a:pPr marL="72000" indent="-72000">
              <a:buFont typeface="Wingdings" panose="05000000000000000000" pitchFamily="2" charset="2"/>
              <a:buChar char="Ø"/>
            </a:pPr>
            <a:r>
              <a:rPr kumimoji="1" lang="ja-JP" altLang="en-US" sz="750" dirty="0" smtClean="0">
                <a:solidFill>
                  <a:schemeClr val="tx1"/>
                </a:solidFill>
                <a:latin typeface="Meiryo UI" panose="020B0604030504040204" pitchFamily="50" charset="-128"/>
                <a:ea typeface="Meiryo UI" panose="020B0604030504040204" pitchFamily="50" charset="-128"/>
              </a:rPr>
              <a:t>新設</a:t>
            </a:r>
            <a:r>
              <a:rPr kumimoji="1" lang="ja-JP" altLang="en-US" sz="750" dirty="0">
                <a:solidFill>
                  <a:schemeClr val="tx1"/>
                </a:solidFill>
                <a:latin typeface="Meiryo UI" panose="020B0604030504040204" pitchFamily="50" charset="-128"/>
                <a:ea typeface="Meiryo UI" panose="020B0604030504040204" pitchFamily="50" charset="-128"/>
              </a:rPr>
              <a:t>するブロック塀について、リーフレットで安全確保の周知・啓発を</a:t>
            </a:r>
            <a:r>
              <a:rPr kumimoji="1" lang="ja-JP" altLang="en-US" sz="750" dirty="0" smtClean="0">
                <a:solidFill>
                  <a:schemeClr val="tx1"/>
                </a:solidFill>
                <a:latin typeface="Meiryo UI" panose="020B0604030504040204" pitchFamily="50" charset="-128"/>
                <a:ea typeface="Meiryo UI" panose="020B0604030504040204" pitchFamily="50" charset="-128"/>
              </a:rPr>
              <a:t>行実施。</a:t>
            </a:r>
            <a:endParaRPr kumimoji="1" lang="en-US" altLang="ja-JP" sz="750" dirty="0" smtClean="0">
              <a:solidFill>
                <a:schemeClr val="tx1"/>
              </a:solidFill>
              <a:latin typeface="Meiryo UI" panose="020B0604030504040204" pitchFamily="50" charset="-128"/>
              <a:ea typeface="Meiryo UI" panose="020B0604030504040204" pitchFamily="50" charset="-128"/>
            </a:endParaRPr>
          </a:p>
        </p:txBody>
      </p:sp>
      <p:pic>
        <p:nvPicPr>
          <p:cNvPr id="137" name="図 136"/>
          <p:cNvPicPr>
            <a:picLocks noChangeAspect="1"/>
          </p:cNvPicPr>
          <p:nvPr/>
        </p:nvPicPr>
        <p:blipFill rotWithShape="1">
          <a:blip r:embed="rId5"/>
          <a:srcRect l="4739" t="2891" r="5619" b="2181"/>
          <a:stretch/>
        </p:blipFill>
        <p:spPr>
          <a:xfrm>
            <a:off x="1636109" y="1177519"/>
            <a:ext cx="1548000" cy="2070373"/>
          </a:xfrm>
          <a:prstGeom prst="rect">
            <a:avLst/>
          </a:prstGeom>
        </p:spPr>
      </p:pic>
      <p:pic>
        <p:nvPicPr>
          <p:cNvPr id="2" name="図 1"/>
          <p:cNvPicPr>
            <a:picLocks noChangeAspect="1"/>
          </p:cNvPicPr>
          <p:nvPr/>
        </p:nvPicPr>
        <p:blipFill rotWithShape="1">
          <a:blip r:embed="rId6"/>
          <a:srcRect l="6539" t="3839" r="9718" b="3583"/>
          <a:stretch/>
        </p:blipFill>
        <p:spPr>
          <a:xfrm>
            <a:off x="3292674" y="1172850"/>
            <a:ext cx="1471607" cy="2088000"/>
          </a:xfrm>
          <a:prstGeom prst="rect">
            <a:avLst/>
          </a:prstGeom>
        </p:spPr>
      </p:pic>
      <p:sp>
        <p:nvSpPr>
          <p:cNvPr id="138" name="テキスト ボックス 137"/>
          <p:cNvSpPr txBox="1"/>
          <p:nvPr/>
        </p:nvSpPr>
        <p:spPr>
          <a:xfrm>
            <a:off x="88549" y="583053"/>
            <a:ext cx="453970" cy="200055"/>
          </a:xfrm>
          <a:prstGeom prst="rect">
            <a:avLst/>
          </a:prstGeom>
          <a:noFill/>
        </p:spPr>
        <p:txBody>
          <a:bodyPr wrap="none" rtlCol="0">
            <a:spAutoFit/>
          </a:bodyPr>
          <a:lstStyle/>
          <a:p>
            <a:r>
              <a:rPr kumimoji="1" lang="en-US" altLang="ja-JP" sz="700" b="1"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重点</a:t>
            </a:r>
            <a:r>
              <a:rPr kumimoji="1" lang="en-US" altLang="ja-JP" sz="700" b="1" dirty="0" smtClean="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p:txBody>
      </p:sp>
      <p:sp>
        <p:nvSpPr>
          <p:cNvPr id="139" name="テキスト ボックス 138"/>
          <p:cNvSpPr txBox="1"/>
          <p:nvPr/>
        </p:nvSpPr>
        <p:spPr>
          <a:xfrm>
            <a:off x="80437" y="3812328"/>
            <a:ext cx="453970" cy="200055"/>
          </a:xfrm>
          <a:prstGeom prst="rect">
            <a:avLst/>
          </a:prstGeom>
          <a:noFill/>
        </p:spPr>
        <p:txBody>
          <a:bodyPr wrap="none" rtlCol="0">
            <a:spAutoFit/>
          </a:bodyPr>
          <a:lstStyle/>
          <a:p>
            <a:r>
              <a:rPr kumimoji="1" lang="en-US" altLang="ja-JP" sz="700" b="1"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重点</a:t>
            </a:r>
            <a:r>
              <a:rPr kumimoji="1" lang="en-US" altLang="ja-JP" sz="700" b="1" dirty="0" smtClean="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p:txBody>
      </p:sp>
      <p:sp>
        <p:nvSpPr>
          <p:cNvPr id="140" name="テキスト ボックス 139"/>
          <p:cNvSpPr txBox="1"/>
          <p:nvPr/>
        </p:nvSpPr>
        <p:spPr>
          <a:xfrm>
            <a:off x="5043964" y="542035"/>
            <a:ext cx="453970" cy="200055"/>
          </a:xfrm>
          <a:prstGeom prst="rect">
            <a:avLst/>
          </a:prstGeom>
          <a:noFill/>
        </p:spPr>
        <p:txBody>
          <a:bodyPr wrap="none" rtlCol="0">
            <a:spAutoFit/>
          </a:bodyPr>
          <a:lstStyle/>
          <a:p>
            <a:r>
              <a:rPr kumimoji="1" lang="en-US" altLang="ja-JP" sz="700" b="1" dirty="0" smtClean="0">
                <a:latin typeface="Meiryo UI" panose="020B0604030504040204" pitchFamily="50" charset="-128"/>
                <a:ea typeface="Meiryo UI" panose="020B0604030504040204" pitchFamily="50" charset="-128"/>
              </a:rPr>
              <a:t>【</a:t>
            </a:r>
            <a:r>
              <a:rPr kumimoji="1" lang="ja-JP" altLang="en-US" sz="700" b="1" dirty="0" smtClean="0">
                <a:latin typeface="Meiryo UI" panose="020B0604030504040204" pitchFamily="50" charset="-128"/>
                <a:ea typeface="Meiryo UI" panose="020B0604030504040204" pitchFamily="50" charset="-128"/>
              </a:rPr>
              <a:t>重点</a:t>
            </a:r>
            <a:r>
              <a:rPr kumimoji="1" lang="en-US" altLang="ja-JP" sz="700" b="1" dirty="0" smtClean="0">
                <a:latin typeface="Meiryo UI" panose="020B0604030504040204" pitchFamily="50" charset="-128"/>
                <a:ea typeface="Meiryo UI" panose="020B0604030504040204" pitchFamily="50" charset="-128"/>
              </a:rPr>
              <a:t>】</a:t>
            </a:r>
            <a:endParaRPr kumimoji="1" lang="ja-JP" altLang="en-US" sz="700" b="1" dirty="0">
              <a:latin typeface="Meiryo UI" panose="020B0604030504040204" pitchFamily="50" charset="-128"/>
              <a:ea typeface="Meiryo UI" panose="020B0604030504040204" pitchFamily="50" charset="-128"/>
            </a:endParaRPr>
          </a:p>
        </p:txBody>
      </p:sp>
      <p:sp>
        <p:nvSpPr>
          <p:cNvPr id="78" name="テキスト ボックス 77"/>
          <p:cNvSpPr txBox="1"/>
          <p:nvPr/>
        </p:nvSpPr>
        <p:spPr>
          <a:xfrm>
            <a:off x="190856" y="5361020"/>
            <a:ext cx="2740732" cy="565146"/>
          </a:xfrm>
          <a:prstGeom prst="rect">
            <a:avLst/>
          </a:prstGeom>
          <a:noFill/>
          <a:ln>
            <a:noFill/>
          </a:ln>
        </p:spPr>
        <p:txBody>
          <a:bodyPr wrap="square" lIns="72000" tIns="36000" rIns="36000" bIns="36000" rtlCol="0" anchor="ctr" anchorCtr="0">
            <a:spAutoFit/>
          </a:bodyPr>
          <a:lstStyle/>
          <a:p>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関連アクション</a:t>
            </a:r>
            <a:r>
              <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79</a:t>
            </a:r>
          </a:p>
          <a:p>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（中小企業に対する事業継続計画（</a:t>
            </a:r>
            <a:r>
              <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BCP</a:t>
            </a:r>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）及び</a:t>
            </a:r>
            <a:endPar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事業継続マネジメント（</a:t>
            </a:r>
            <a:r>
              <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BCM)</a:t>
            </a:r>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の取組支援）</a:t>
            </a:r>
            <a:endPar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a:p>
            <a:r>
              <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商工労働部・危機管理室</a:t>
            </a:r>
            <a:r>
              <a:rPr lang="en-US" altLang="ja-JP" sz="800" b="1"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246400" y="5995848"/>
            <a:ext cx="847750" cy="179867"/>
          </a:xfrm>
          <a:prstGeom prst="roundRect">
            <a:avLst>
              <a:gd name="adj" fmla="val 50000"/>
            </a:avLst>
          </a:prstGeom>
          <a:solidFill>
            <a:schemeClr val="accent5">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kumimoji="1" lang="en-US" altLang="ja-JP"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R</a:t>
            </a:r>
            <a:r>
              <a:rPr kumimoji="1" lang="ja-JP" altLang="en-US" sz="800" b="1" dirty="0" smtClean="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４年度実績</a:t>
            </a:r>
            <a:endParaRPr kumimoji="1" lang="ja-JP" altLang="en-US" sz="800" b="1" dirty="0">
              <a:ln w="3175">
                <a:solidFill>
                  <a:schemeClr val="tx1"/>
                </a:solidFill>
              </a:ln>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rotWithShape="1">
          <a:blip r:embed="rId7"/>
          <a:srcRect l="405" t="1" r="2445" b="2470"/>
          <a:stretch/>
        </p:blipFill>
        <p:spPr>
          <a:xfrm>
            <a:off x="2797521" y="5383053"/>
            <a:ext cx="1852037" cy="1179027"/>
          </a:xfrm>
          <a:prstGeom prst="rect">
            <a:avLst/>
          </a:prstGeom>
        </p:spPr>
      </p:pic>
      <p:sp>
        <p:nvSpPr>
          <p:cNvPr id="90" name="テキスト ボックス 89"/>
          <p:cNvSpPr txBox="1"/>
          <p:nvPr/>
        </p:nvSpPr>
        <p:spPr>
          <a:xfrm>
            <a:off x="2936872" y="6519657"/>
            <a:ext cx="1687609" cy="184666"/>
          </a:xfrm>
          <a:prstGeom prst="rect">
            <a:avLst/>
          </a:prstGeom>
          <a:noFill/>
        </p:spPr>
        <p:txBody>
          <a:bodyPr wrap="square" rtlCol="0">
            <a:spAutoFit/>
          </a:bodyPr>
          <a:lstStyle/>
          <a:p>
            <a:r>
              <a:rPr kumimoji="1" lang="ja-JP" altLang="en-US" sz="600" dirty="0" smtClean="0">
                <a:latin typeface="Meiryo UI" panose="020B0604030504040204" pitchFamily="50" charset="-128"/>
                <a:ea typeface="Meiryo UI" panose="020B0604030504040204" pitchFamily="50" charset="-128"/>
              </a:rPr>
              <a:t>超簡易版</a:t>
            </a:r>
            <a:r>
              <a:rPr kumimoji="1" lang="en-US" altLang="ja-JP" sz="600" dirty="0" smtClean="0">
                <a:latin typeface="Meiryo UI" panose="020B0604030504040204" pitchFamily="50" charset="-128"/>
                <a:ea typeface="Meiryo UI" panose="020B0604030504040204" pitchFamily="50" charset="-128"/>
              </a:rPr>
              <a:t>BCP『</a:t>
            </a:r>
            <a:r>
              <a:rPr kumimoji="1" lang="ja-JP" altLang="en-US" sz="600" dirty="0" smtClean="0">
                <a:latin typeface="Meiryo UI" panose="020B0604030504040204" pitchFamily="50" charset="-128"/>
                <a:ea typeface="Meiryo UI" panose="020B0604030504040204" pitchFamily="50" charset="-128"/>
              </a:rPr>
              <a:t>これだけは！</a:t>
            </a:r>
            <a:r>
              <a:rPr kumimoji="1" lang="en-US" altLang="ja-JP" sz="600" dirty="0" smtClean="0">
                <a:latin typeface="Meiryo UI" panose="020B0604030504040204" pitchFamily="50" charset="-128"/>
                <a:ea typeface="Meiryo UI" panose="020B0604030504040204" pitchFamily="50" charset="-128"/>
              </a:rPr>
              <a:t>』</a:t>
            </a:r>
            <a:r>
              <a:rPr kumimoji="1" lang="ja-JP" altLang="en-US" sz="600" dirty="0" smtClean="0">
                <a:latin typeface="Meiryo UI" panose="020B0604030504040204" pitchFamily="50" charset="-128"/>
                <a:ea typeface="Meiryo UI" panose="020B0604030504040204" pitchFamily="50" charset="-128"/>
              </a:rPr>
              <a:t>公開動画の一部</a:t>
            </a:r>
            <a:endParaRPr kumimoji="1" lang="en-US" altLang="zh-TW" sz="600" dirty="0" smtClean="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rotWithShape="1">
          <a:blip r:embed="rId8"/>
          <a:srcRect t="359"/>
          <a:stretch/>
        </p:blipFill>
        <p:spPr>
          <a:xfrm>
            <a:off x="3477373" y="3583781"/>
            <a:ext cx="1260000" cy="1631018"/>
          </a:xfrm>
          <a:prstGeom prst="rect">
            <a:avLst/>
          </a:prstGeom>
        </p:spPr>
      </p:pic>
      <p:pic>
        <p:nvPicPr>
          <p:cNvPr id="9" name="図 8"/>
          <p:cNvPicPr>
            <a:picLocks noChangeAspect="1"/>
          </p:cNvPicPr>
          <p:nvPr/>
        </p:nvPicPr>
        <p:blipFill>
          <a:blip r:embed="rId9"/>
          <a:stretch>
            <a:fillRect/>
          </a:stretch>
        </p:blipFill>
        <p:spPr>
          <a:xfrm>
            <a:off x="2803493" y="4023144"/>
            <a:ext cx="612000" cy="611006"/>
          </a:xfrm>
          <a:prstGeom prst="rect">
            <a:avLst/>
          </a:prstGeom>
        </p:spPr>
      </p:pic>
      <p:sp>
        <p:nvSpPr>
          <p:cNvPr id="10" name="楕円 9"/>
          <p:cNvSpPr/>
          <p:nvPr/>
        </p:nvSpPr>
        <p:spPr>
          <a:xfrm>
            <a:off x="3943350" y="4976813"/>
            <a:ext cx="347663" cy="249234"/>
          </a:xfrm>
          <a:prstGeom prst="ellipse">
            <a:avLst/>
          </a:prstGeom>
          <a:no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リーフォーム 14"/>
          <p:cNvSpPr/>
          <p:nvPr/>
        </p:nvSpPr>
        <p:spPr>
          <a:xfrm>
            <a:off x="3214688" y="4643438"/>
            <a:ext cx="785812" cy="371475"/>
          </a:xfrm>
          <a:custGeom>
            <a:avLst/>
            <a:gdLst>
              <a:gd name="connsiteX0" fmla="*/ 785812 w 785812"/>
              <a:gd name="connsiteY0" fmla="*/ 371475 h 371475"/>
              <a:gd name="connsiteX1" fmla="*/ 0 w 785812"/>
              <a:gd name="connsiteY1" fmla="*/ 371475 h 371475"/>
              <a:gd name="connsiteX2" fmla="*/ 0 w 785812"/>
              <a:gd name="connsiteY2" fmla="*/ 0 h 371475"/>
            </a:gdLst>
            <a:ahLst/>
            <a:cxnLst>
              <a:cxn ang="0">
                <a:pos x="connsiteX0" y="connsiteY0"/>
              </a:cxn>
              <a:cxn ang="0">
                <a:pos x="connsiteX1" y="connsiteY1"/>
              </a:cxn>
              <a:cxn ang="0">
                <a:pos x="connsiteX2" y="connsiteY2"/>
              </a:cxn>
            </a:cxnLst>
            <a:rect l="l" t="t" r="r" b="b"/>
            <a:pathLst>
              <a:path w="785812" h="371475">
                <a:moveTo>
                  <a:pt x="785812" y="371475"/>
                </a:moveTo>
                <a:lnTo>
                  <a:pt x="0" y="371475"/>
                </a:lnTo>
                <a:lnTo>
                  <a:pt x="0" y="0"/>
                </a:lnTo>
              </a:path>
            </a:pathLst>
          </a:custGeom>
          <a:noFill/>
          <a:ln>
            <a:solidFill>
              <a:schemeClr val="tx1"/>
            </a:solidFill>
            <a:prstDash val="sys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テキスト ボックス 96"/>
          <p:cNvSpPr txBox="1"/>
          <p:nvPr/>
        </p:nvSpPr>
        <p:spPr>
          <a:xfrm>
            <a:off x="2916608" y="4586256"/>
            <a:ext cx="433851" cy="184666"/>
          </a:xfrm>
          <a:prstGeom prst="rect">
            <a:avLst/>
          </a:prstGeom>
          <a:noFill/>
        </p:spPr>
        <p:txBody>
          <a:bodyPr wrap="square" rtlCol="0">
            <a:spAutoFit/>
          </a:bodyPr>
          <a:lstStyle/>
          <a:p>
            <a:r>
              <a:rPr kumimoji="1" lang="ja-JP" altLang="en-US" sz="600" dirty="0" smtClean="0">
                <a:latin typeface="Meiryo UI" panose="020B0604030504040204" pitchFamily="50" charset="-128"/>
                <a:ea typeface="Meiryo UI" panose="020B0604030504040204" pitchFamily="50" charset="-128"/>
              </a:rPr>
              <a:t>拡大</a:t>
            </a:r>
            <a:endParaRPr kumimoji="1" lang="en-US" altLang="zh-TW" sz="600" dirty="0" smtClean="0">
              <a:latin typeface="Meiryo UI" panose="020B0604030504040204" pitchFamily="50" charset="-128"/>
              <a:ea typeface="Meiryo UI" panose="020B0604030504040204" pitchFamily="50" charset="-128"/>
            </a:endParaRPr>
          </a:p>
        </p:txBody>
      </p:sp>
      <p:pic>
        <p:nvPicPr>
          <p:cNvPr id="8" name="図 7"/>
          <p:cNvPicPr>
            <a:picLocks noChangeAspect="1"/>
          </p:cNvPicPr>
          <p:nvPr/>
        </p:nvPicPr>
        <p:blipFill rotWithShape="1">
          <a:blip r:embed="rId10" cstate="print">
            <a:extLst>
              <a:ext uri="{28A0092B-C50C-407E-A947-70E740481C1C}">
                <a14:useLocalDpi xmlns:a14="http://schemas.microsoft.com/office/drawing/2010/main" val="0"/>
              </a:ext>
            </a:extLst>
          </a:blip>
          <a:srcRect l="2682" t="10877" r="5064" b="5373"/>
          <a:stretch/>
        </p:blipFill>
        <p:spPr>
          <a:xfrm>
            <a:off x="7010728" y="1471218"/>
            <a:ext cx="2772000" cy="1789632"/>
          </a:xfrm>
          <a:prstGeom prst="rect">
            <a:avLst/>
          </a:prstGeom>
        </p:spPr>
      </p:pic>
    </p:spTree>
    <p:extLst>
      <p:ext uri="{BB962C8B-B14F-4D97-AF65-F5344CB8AC3E}">
        <p14:creationId xmlns:p14="http://schemas.microsoft.com/office/powerpoint/2010/main" val="153782321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5281</TotalTime>
  <Words>2279</Words>
  <Application>Microsoft Office PowerPoint</Application>
  <PresentationFormat>A4 210 x 297 mm</PresentationFormat>
  <Paragraphs>203</Paragraphs>
  <Slides>2</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Meiryo UI</vt:lpstr>
      <vt:lpstr>UD デジタル 教科書体 N-B</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小城　正樹</dc:creator>
  <cp:lastModifiedBy>福本　圭佑</cp:lastModifiedBy>
  <cp:revision>452</cp:revision>
  <cp:lastPrinted>2023-07-28T02:55:50Z</cp:lastPrinted>
  <dcterms:created xsi:type="dcterms:W3CDTF">2018-12-03T06:41:58Z</dcterms:created>
  <dcterms:modified xsi:type="dcterms:W3CDTF">2023-07-28T03:04:42Z</dcterms:modified>
</cp:coreProperties>
</file>