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4" r:id="rId3"/>
  </p:sldIdLst>
  <p:sldSz cx="15122525" cy="10693400"/>
  <p:notesSz cx="9939338" cy="14368463"/>
  <p:defaultTex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A605B47-2FFD-4E8F-81B0-CD320E167F7A}">
          <p14:sldIdLst>
            <p14:sldId id="263"/>
            <p14:sldId id="264"/>
          </p14:sldIdLst>
        </p14:section>
      </p14:sectionLst>
    </p:ex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ABD"/>
    <a:srgbClr val="FFFF99"/>
    <a:srgbClr val="256EFF"/>
    <a:srgbClr val="000066"/>
    <a:srgbClr val="FF4B21"/>
    <a:srgbClr val="FF714F"/>
    <a:srgbClr val="FF967D"/>
    <a:srgbClr val="FF8F75"/>
    <a:srgbClr val="94B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9" autoAdjust="0"/>
    <p:restoredTop sz="96395" autoAdjust="0"/>
  </p:normalViewPr>
  <p:slideViewPr>
    <p:cSldViewPr showGuides="1">
      <p:cViewPr>
        <p:scale>
          <a:sx n="66" d="100"/>
          <a:sy n="66" d="100"/>
        </p:scale>
        <p:origin x="1070" y="38"/>
      </p:cViewPr>
      <p:guideLst>
        <p:guide orient="horz" pos="3368"/>
        <p:guide pos="4763"/>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1"/>
            <a:ext cx="4306736" cy="718309"/>
          </a:xfrm>
          <a:prstGeom prst="rect">
            <a:avLst/>
          </a:prstGeom>
        </p:spPr>
        <p:txBody>
          <a:bodyPr vert="horz" lIns="132655" tIns="66328" rIns="132655" bIns="66328" rtlCol="0"/>
          <a:lstStyle>
            <a:lvl1pPr algn="l">
              <a:defRPr sz="1600"/>
            </a:lvl1pPr>
          </a:lstStyle>
          <a:p>
            <a:endParaRPr kumimoji="1" lang="ja-JP" altLang="en-US"/>
          </a:p>
        </p:txBody>
      </p:sp>
      <p:sp>
        <p:nvSpPr>
          <p:cNvPr id="3" name="日付プレースホルダー 2"/>
          <p:cNvSpPr>
            <a:spLocks noGrp="1"/>
          </p:cNvSpPr>
          <p:nvPr>
            <p:ph type="dt" idx="1"/>
          </p:nvPr>
        </p:nvSpPr>
        <p:spPr>
          <a:xfrm>
            <a:off x="5630293" y="1"/>
            <a:ext cx="4306736" cy="718309"/>
          </a:xfrm>
          <a:prstGeom prst="rect">
            <a:avLst/>
          </a:prstGeom>
        </p:spPr>
        <p:txBody>
          <a:bodyPr vert="horz" lIns="132655" tIns="66328" rIns="132655" bIns="66328" rtlCol="0"/>
          <a:lstStyle>
            <a:lvl1pPr algn="r">
              <a:defRPr sz="1600"/>
            </a:lvl1pPr>
          </a:lstStyle>
          <a:p>
            <a:fld id="{0C8DD1BE-2953-48A1-9B0F-C38EFFD7B669}" type="datetimeFigureOut">
              <a:rPr kumimoji="1" lang="ja-JP" altLang="en-US" smtClean="0"/>
              <a:t>2025/6/10</a:t>
            </a:fld>
            <a:endParaRPr kumimoji="1" lang="ja-JP" altLang="en-US"/>
          </a:p>
        </p:txBody>
      </p:sp>
      <p:sp>
        <p:nvSpPr>
          <p:cNvPr id="4" name="スライド イメージ プレースホルダー 3"/>
          <p:cNvSpPr>
            <a:spLocks noGrp="1" noRot="1" noChangeAspect="1"/>
          </p:cNvSpPr>
          <p:nvPr>
            <p:ph type="sldImg" idx="2"/>
          </p:nvPr>
        </p:nvSpPr>
        <p:spPr>
          <a:xfrm>
            <a:off x="1160463" y="1077913"/>
            <a:ext cx="7618412" cy="5386387"/>
          </a:xfrm>
          <a:prstGeom prst="rect">
            <a:avLst/>
          </a:prstGeom>
          <a:noFill/>
          <a:ln w="12700">
            <a:solidFill>
              <a:prstClr val="black"/>
            </a:solidFill>
          </a:ln>
        </p:spPr>
        <p:txBody>
          <a:bodyPr vert="horz" lIns="132655" tIns="66328" rIns="132655" bIns="66328" rtlCol="0" anchor="ctr"/>
          <a:lstStyle/>
          <a:p>
            <a:endParaRPr lang="ja-JP" altLang="en-US"/>
          </a:p>
        </p:txBody>
      </p:sp>
      <p:sp>
        <p:nvSpPr>
          <p:cNvPr id="5" name="ノート プレースホルダー 4"/>
          <p:cNvSpPr>
            <a:spLocks noGrp="1"/>
          </p:cNvSpPr>
          <p:nvPr>
            <p:ph type="body" sz="quarter" idx="3"/>
          </p:nvPr>
        </p:nvSpPr>
        <p:spPr>
          <a:xfrm>
            <a:off x="994406" y="6825078"/>
            <a:ext cx="7950543" cy="6464775"/>
          </a:xfrm>
          <a:prstGeom prst="rect">
            <a:avLst/>
          </a:prstGeom>
        </p:spPr>
        <p:txBody>
          <a:bodyPr vert="horz" lIns="132655" tIns="66328" rIns="132655" bIns="663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13647861"/>
            <a:ext cx="4306736" cy="718309"/>
          </a:xfrm>
          <a:prstGeom prst="rect">
            <a:avLst/>
          </a:prstGeom>
        </p:spPr>
        <p:txBody>
          <a:bodyPr vert="horz" lIns="132655" tIns="66328" rIns="132655" bIns="66328" rtlCol="0" anchor="b"/>
          <a:lstStyle>
            <a:lvl1pPr algn="l">
              <a:defRPr sz="1600"/>
            </a:lvl1pPr>
          </a:lstStyle>
          <a:p>
            <a:endParaRPr kumimoji="1" lang="ja-JP" altLang="en-US"/>
          </a:p>
        </p:txBody>
      </p:sp>
      <p:sp>
        <p:nvSpPr>
          <p:cNvPr id="7" name="スライド番号プレースホルダー 6"/>
          <p:cNvSpPr>
            <a:spLocks noGrp="1"/>
          </p:cNvSpPr>
          <p:nvPr>
            <p:ph type="sldNum" sz="quarter" idx="5"/>
          </p:nvPr>
        </p:nvSpPr>
        <p:spPr>
          <a:xfrm>
            <a:off x="5630293" y="13647861"/>
            <a:ext cx="4306736" cy="718309"/>
          </a:xfrm>
          <a:prstGeom prst="rect">
            <a:avLst/>
          </a:prstGeom>
        </p:spPr>
        <p:txBody>
          <a:bodyPr vert="horz" lIns="132655" tIns="66328" rIns="132655" bIns="66328" rtlCol="0" anchor="b"/>
          <a:lstStyle>
            <a:lvl1pPr algn="r">
              <a:defRPr sz="1600"/>
            </a:lvl1pPr>
          </a:lstStyle>
          <a:p>
            <a:fld id="{D128A1AF-D8EE-4EB1-B0FF-6B38B37F22F9}" type="slidenum">
              <a:rPr kumimoji="1" lang="ja-JP" altLang="en-US" smtClean="0"/>
              <a:t>‹#›</a:t>
            </a:fld>
            <a:endParaRPr kumimoji="1" lang="ja-JP" altLang="en-US"/>
          </a:p>
        </p:txBody>
      </p:sp>
    </p:spTree>
    <p:extLst>
      <p:ext uri="{BB962C8B-B14F-4D97-AF65-F5344CB8AC3E}">
        <p14:creationId xmlns:p14="http://schemas.microsoft.com/office/powerpoint/2010/main" val="643537472"/>
      </p:ext>
    </p:extLst>
  </p:cSld>
  <p:clrMap bg1="lt1" tx1="dk1" bg2="lt2" tx2="dk2" accent1="accent1" accent2="accent2" accent3="accent3" accent4="accent4" accent5="accent5" accent6="accent6" hlink="hlink" folHlink="folHlink"/>
  <p:notesStyle>
    <a:lvl1pPr marL="0" algn="l" defTabSz="1408010" rtl="0" eaLnBrk="1" latinLnBrk="0" hangingPunct="1">
      <a:defRPr kumimoji="1" sz="1800" kern="1200">
        <a:solidFill>
          <a:schemeClr val="tx1"/>
        </a:solidFill>
        <a:latin typeface="+mn-lt"/>
        <a:ea typeface="+mn-ea"/>
        <a:cs typeface="+mn-cs"/>
      </a:defRPr>
    </a:lvl1pPr>
    <a:lvl2pPr marL="704005" algn="l" defTabSz="1408010" rtl="0" eaLnBrk="1" latinLnBrk="0" hangingPunct="1">
      <a:defRPr kumimoji="1" sz="1800" kern="1200">
        <a:solidFill>
          <a:schemeClr val="tx1"/>
        </a:solidFill>
        <a:latin typeface="+mn-lt"/>
        <a:ea typeface="+mn-ea"/>
        <a:cs typeface="+mn-cs"/>
      </a:defRPr>
    </a:lvl2pPr>
    <a:lvl3pPr marL="1408010" algn="l" defTabSz="1408010" rtl="0" eaLnBrk="1" latinLnBrk="0" hangingPunct="1">
      <a:defRPr kumimoji="1" sz="1800" kern="1200">
        <a:solidFill>
          <a:schemeClr val="tx1"/>
        </a:solidFill>
        <a:latin typeface="+mn-lt"/>
        <a:ea typeface="+mn-ea"/>
        <a:cs typeface="+mn-cs"/>
      </a:defRPr>
    </a:lvl3pPr>
    <a:lvl4pPr marL="2112015" algn="l" defTabSz="1408010" rtl="0" eaLnBrk="1" latinLnBrk="0" hangingPunct="1">
      <a:defRPr kumimoji="1" sz="1800" kern="1200">
        <a:solidFill>
          <a:schemeClr val="tx1"/>
        </a:solidFill>
        <a:latin typeface="+mn-lt"/>
        <a:ea typeface="+mn-ea"/>
        <a:cs typeface="+mn-cs"/>
      </a:defRPr>
    </a:lvl4pPr>
    <a:lvl5pPr marL="2816020" algn="l" defTabSz="1408010" rtl="0" eaLnBrk="1" latinLnBrk="0" hangingPunct="1">
      <a:defRPr kumimoji="1" sz="1800" kern="1200">
        <a:solidFill>
          <a:schemeClr val="tx1"/>
        </a:solidFill>
        <a:latin typeface="+mn-lt"/>
        <a:ea typeface="+mn-ea"/>
        <a:cs typeface="+mn-cs"/>
      </a:defRPr>
    </a:lvl5pPr>
    <a:lvl6pPr marL="3520025" algn="l" defTabSz="1408010" rtl="0" eaLnBrk="1" latinLnBrk="0" hangingPunct="1">
      <a:defRPr kumimoji="1" sz="1800" kern="1200">
        <a:solidFill>
          <a:schemeClr val="tx1"/>
        </a:solidFill>
        <a:latin typeface="+mn-lt"/>
        <a:ea typeface="+mn-ea"/>
        <a:cs typeface="+mn-cs"/>
      </a:defRPr>
    </a:lvl6pPr>
    <a:lvl7pPr marL="4224030" algn="l" defTabSz="1408010" rtl="0" eaLnBrk="1" latinLnBrk="0" hangingPunct="1">
      <a:defRPr kumimoji="1" sz="1800" kern="1200">
        <a:solidFill>
          <a:schemeClr val="tx1"/>
        </a:solidFill>
        <a:latin typeface="+mn-lt"/>
        <a:ea typeface="+mn-ea"/>
        <a:cs typeface="+mn-cs"/>
      </a:defRPr>
    </a:lvl7pPr>
    <a:lvl8pPr marL="4928036" algn="l" defTabSz="1408010" rtl="0" eaLnBrk="1" latinLnBrk="0" hangingPunct="1">
      <a:defRPr kumimoji="1" sz="1800" kern="1200">
        <a:solidFill>
          <a:schemeClr val="tx1"/>
        </a:solidFill>
        <a:latin typeface="+mn-lt"/>
        <a:ea typeface="+mn-ea"/>
        <a:cs typeface="+mn-cs"/>
      </a:defRPr>
    </a:lvl8pPr>
    <a:lvl9pPr marL="5632040" algn="l" defTabSz="1408010"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02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1684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8"/>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04005" indent="0" algn="ctr">
              <a:buNone/>
              <a:defRPr>
                <a:solidFill>
                  <a:schemeClr val="tx1">
                    <a:tint val="75000"/>
                  </a:schemeClr>
                </a:solidFill>
              </a:defRPr>
            </a:lvl2pPr>
            <a:lvl3pPr marL="1408010" indent="0" algn="ctr">
              <a:buNone/>
              <a:defRPr>
                <a:solidFill>
                  <a:schemeClr val="tx1">
                    <a:tint val="75000"/>
                  </a:schemeClr>
                </a:solidFill>
              </a:defRPr>
            </a:lvl3pPr>
            <a:lvl4pPr marL="2112015" indent="0" algn="ctr">
              <a:buNone/>
              <a:defRPr>
                <a:solidFill>
                  <a:schemeClr val="tx1">
                    <a:tint val="75000"/>
                  </a:schemeClr>
                </a:solidFill>
              </a:defRPr>
            </a:lvl4pPr>
            <a:lvl5pPr marL="2816020" indent="0" algn="ctr">
              <a:buNone/>
              <a:defRPr>
                <a:solidFill>
                  <a:schemeClr val="tx1">
                    <a:tint val="75000"/>
                  </a:schemeClr>
                </a:solidFill>
              </a:defRPr>
            </a:lvl5pPr>
            <a:lvl6pPr marL="3520025" indent="0" algn="ctr">
              <a:buNone/>
              <a:defRPr>
                <a:solidFill>
                  <a:schemeClr val="tx1">
                    <a:tint val="75000"/>
                  </a:schemeClr>
                </a:solidFill>
              </a:defRPr>
            </a:lvl6pPr>
            <a:lvl7pPr marL="4224030" indent="0" algn="ctr">
              <a:buNone/>
              <a:defRPr>
                <a:solidFill>
                  <a:schemeClr val="tx1">
                    <a:tint val="75000"/>
                  </a:schemeClr>
                </a:solidFill>
              </a:defRPr>
            </a:lvl7pPr>
            <a:lvl8pPr marL="4928036" indent="0" algn="ctr">
              <a:buNone/>
              <a:defRPr>
                <a:solidFill>
                  <a:schemeClr val="tx1">
                    <a:tint val="75000"/>
                  </a:schemeClr>
                </a:solidFill>
              </a:defRPr>
            </a:lvl8pPr>
            <a:lvl9pPr marL="56320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212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42315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9" y="428236"/>
            <a:ext cx="9955661"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13032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631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6" y="6871502"/>
            <a:ext cx="12854146" cy="2123828"/>
          </a:xfrm>
        </p:spPr>
        <p:txBody>
          <a:bodyPr anchor="t"/>
          <a:lstStyle>
            <a:lvl1pPr algn="l">
              <a:defRPr sz="6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6" y="4532320"/>
            <a:ext cx="12854146" cy="2339181"/>
          </a:xfrm>
        </p:spPr>
        <p:txBody>
          <a:bodyPr anchor="b"/>
          <a:lstStyle>
            <a:lvl1pPr marL="0" indent="0">
              <a:buNone/>
              <a:defRPr sz="3100">
                <a:solidFill>
                  <a:schemeClr val="tx1">
                    <a:tint val="75000"/>
                  </a:schemeClr>
                </a:solidFill>
              </a:defRPr>
            </a:lvl1pPr>
            <a:lvl2pPr marL="704005" indent="0">
              <a:buNone/>
              <a:defRPr sz="2800">
                <a:solidFill>
                  <a:schemeClr val="tx1">
                    <a:tint val="75000"/>
                  </a:schemeClr>
                </a:solidFill>
              </a:defRPr>
            </a:lvl2pPr>
            <a:lvl3pPr marL="1408010" indent="0">
              <a:buNone/>
              <a:defRPr sz="2400">
                <a:solidFill>
                  <a:schemeClr val="tx1">
                    <a:tint val="75000"/>
                  </a:schemeClr>
                </a:solidFill>
              </a:defRPr>
            </a:lvl3pPr>
            <a:lvl4pPr marL="2112015" indent="0">
              <a:buNone/>
              <a:defRPr sz="2200">
                <a:solidFill>
                  <a:schemeClr val="tx1">
                    <a:tint val="75000"/>
                  </a:schemeClr>
                </a:solidFill>
              </a:defRPr>
            </a:lvl4pPr>
            <a:lvl5pPr marL="2816020" indent="0">
              <a:buNone/>
              <a:defRPr sz="2200">
                <a:solidFill>
                  <a:schemeClr val="tx1">
                    <a:tint val="75000"/>
                  </a:schemeClr>
                </a:solidFill>
              </a:defRPr>
            </a:lvl5pPr>
            <a:lvl6pPr marL="3520025" indent="0">
              <a:buNone/>
              <a:defRPr sz="2200">
                <a:solidFill>
                  <a:schemeClr val="tx1">
                    <a:tint val="75000"/>
                  </a:schemeClr>
                </a:solidFill>
              </a:defRPr>
            </a:lvl6pPr>
            <a:lvl7pPr marL="4224030" indent="0">
              <a:buNone/>
              <a:defRPr sz="2200">
                <a:solidFill>
                  <a:schemeClr val="tx1">
                    <a:tint val="75000"/>
                  </a:schemeClr>
                </a:solidFill>
              </a:defRPr>
            </a:lvl7pPr>
            <a:lvl8pPr marL="4928036" indent="0">
              <a:buNone/>
              <a:defRPr sz="2200">
                <a:solidFill>
                  <a:schemeClr val="tx1">
                    <a:tint val="75000"/>
                  </a:schemeClr>
                </a:solidFill>
              </a:defRPr>
            </a:lvl8pPr>
            <a:lvl9pPr marL="5632040" indent="0">
              <a:buNone/>
              <a:defRPr sz="2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93982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4"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7789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30" y="2393642"/>
            <a:ext cx="6681741"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30" y="3391195"/>
            <a:ext cx="6681741"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6" y="2393642"/>
            <a:ext cx="6684367"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6" y="3391195"/>
            <a:ext cx="6684367"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7070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0157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36844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0" y="425756"/>
            <a:ext cx="4975207" cy="1811937"/>
          </a:xfrm>
        </p:spPr>
        <p:txBody>
          <a:bodyPr anchor="b"/>
          <a:lstStyle>
            <a:lvl1pPr algn="l">
              <a:defRPr sz="3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8" y="425758"/>
            <a:ext cx="8453912" cy="9126520"/>
          </a:xfrm>
        </p:spPr>
        <p:txBody>
          <a:bodyPr/>
          <a:lstStyle>
            <a:lvl1pPr>
              <a:defRPr sz="50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30" y="2237696"/>
            <a:ext cx="4975207" cy="7314583"/>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55855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3"/>
            <a:ext cx="9073515" cy="883691"/>
          </a:xfrm>
        </p:spPr>
        <p:txBody>
          <a:bodyPr anchor="b"/>
          <a:lstStyle>
            <a:lvl1pPr algn="l">
              <a:defRPr sz="31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2" y="955475"/>
            <a:ext cx="9073515" cy="6416040"/>
          </a:xfrm>
        </p:spPr>
        <p:txBody>
          <a:bodyPr/>
          <a:lstStyle>
            <a:lvl1pPr marL="0" indent="0">
              <a:buNone/>
              <a:defRPr sz="5000"/>
            </a:lvl1pPr>
            <a:lvl2pPr marL="704005" indent="0">
              <a:buNone/>
              <a:defRPr sz="4300"/>
            </a:lvl2pPr>
            <a:lvl3pPr marL="1408010" indent="0">
              <a:buNone/>
              <a:defRPr sz="3700"/>
            </a:lvl3pPr>
            <a:lvl4pPr marL="2112015" indent="0">
              <a:buNone/>
              <a:defRPr sz="3100"/>
            </a:lvl4pPr>
            <a:lvl5pPr marL="2816020" indent="0">
              <a:buNone/>
              <a:defRPr sz="3100"/>
            </a:lvl5pPr>
            <a:lvl6pPr marL="3520025" indent="0">
              <a:buNone/>
              <a:defRPr sz="3100"/>
            </a:lvl6pPr>
            <a:lvl7pPr marL="4224030" indent="0">
              <a:buNone/>
              <a:defRPr sz="3100"/>
            </a:lvl7pPr>
            <a:lvl8pPr marL="4928036" indent="0">
              <a:buNone/>
              <a:defRPr sz="3100"/>
            </a:lvl8pPr>
            <a:lvl9pPr marL="5632040" indent="0">
              <a:buNone/>
              <a:defRPr sz="3100"/>
            </a:lvl9pPr>
          </a:lstStyle>
          <a:p>
            <a:endParaRPr kumimoji="1" lang="ja-JP" altLang="en-US"/>
          </a:p>
        </p:txBody>
      </p:sp>
      <p:sp>
        <p:nvSpPr>
          <p:cNvPr id="4" name="テキスト プレースホルダー 3"/>
          <p:cNvSpPr>
            <a:spLocks noGrp="1"/>
          </p:cNvSpPr>
          <p:nvPr>
            <p:ph type="body" sz="half" idx="2"/>
          </p:nvPr>
        </p:nvSpPr>
        <p:spPr>
          <a:xfrm>
            <a:off x="2964122" y="8369073"/>
            <a:ext cx="9073515" cy="1254989"/>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1940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0801" tIns="70401" rIns="140801" bIns="7040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9"/>
            <a:ext cx="13610273" cy="7057149"/>
          </a:xfrm>
          <a:prstGeom prst="rect">
            <a:avLst/>
          </a:prstGeom>
        </p:spPr>
        <p:txBody>
          <a:bodyPr vert="horz" lIns="140801" tIns="70401" rIns="140801" bIns="7040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8" y="9911202"/>
            <a:ext cx="3528590" cy="569325"/>
          </a:xfrm>
          <a:prstGeom prst="rect">
            <a:avLst/>
          </a:prstGeom>
        </p:spPr>
        <p:txBody>
          <a:bodyPr vert="horz" lIns="140801" tIns="70401" rIns="140801" bIns="70401" rtlCol="0" anchor="ctr"/>
          <a:lstStyle>
            <a:lvl1pPr algn="l">
              <a:defRPr sz="1800">
                <a:solidFill>
                  <a:schemeClr val="tx1">
                    <a:tint val="75000"/>
                  </a:schemeClr>
                </a:solidFill>
              </a:defRPr>
            </a:lvl1pPr>
          </a:lstStyle>
          <a:p>
            <a:fld id="{12E86C54-A728-49FF-AEB6-9382D566D249}" type="datetimeFigureOut">
              <a:rPr kumimoji="1" lang="ja-JP" altLang="en-US" smtClean="0"/>
              <a:t>2025/6/10</a:t>
            </a:fld>
            <a:endParaRPr kumimoji="1" lang="ja-JP" altLang="en-US"/>
          </a:p>
        </p:txBody>
      </p:sp>
      <p:sp>
        <p:nvSpPr>
          <p:cNvPr id="5" name="フッター プレースホルダー 4"/>
          <p:cNvSpPr>
            <a:spLocks noGrp="1"/>
          </p:cNvSpPr>
          <p:nvPr>
            <p:ph type="ftr" sz="quarter" idx="3"/>
          </p:nvPr>
        </p:nvSpPr>
        <p:spPr>
          <a:xfrm>
            <a:off x="5166862" y="9911202"/>
            <a:ext cx="4788801" cy="569325"/>
          </a:xfrm>
          <a:prstGeom prst="rect">
            <a:avLst/>
          </a:prstGeom>
        </p:spPr>
        <p:txBody>
          <a:bodyPr vert="horz" lIns="140801" tIns="70401" rIns="140801" bIns="70401"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1" y="9911202"/>
            <a:ext cx="3528590" cy="569325"/>
          </a:xfrm>
          <a:prstGeom prst="rect">
            <a:avLst/>
          </a:prstGeom>
        </p:spPr>
        <p:txBody>
          <a:bodyPr vert="horz" lIns="140801" tIns="70401" rIns="140801" bIns="70401" rtlCol="0" anchor="ctr"/>
          <a:lstStyle>
            <a:lvl1pPr algn="r">
              <a:defRPr sz="1800">
                <a:solidFill>
                  <a:schemeClr val="tx1">
                    <a:tint val="75000"/>
                  </a:schemeClr>
                </a:solidFill>
              </a:defRPr>
            </a:lvl1p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57539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08010" rtl="0" eaLnBrk="1" latinLnBrk="0" hangingPunct="1">
        <a:spcBef>
          <a:spcPct val="0"/>
        </a:spcBef>
        <a:buNone/>
        <a:defRPr kumimoji="1" sz="6800" kern="1200">
          <a:solidFill>
            <a:schemeClr val="tx1"/>
          </a:solidFill>
          <a:latin typeface="+mj-lt"/>
          <a:ea typeface="+mj-ea"/>
          <a:cs typeface="+mj-cs"/>
        </a:defRPr>
      </a:lvl1pPr>
    </p:titleStyle>
    <p:bodyStyle>
      <a:lvl1pPr marL="528003" indent="-528003" algn="l" defTabSz="1408010"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1pPr>
      <a:lvl2pPr marL="1144008" indent="-440003" algn="l" defTabSz="1408010"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2pPr>
      <a:lvl3pPr marL="1760013" indent="-352002" algn="l" defTabSz="1408010"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3pPr>
      <a:lvl4pPr marL="2464017"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4pPr>
      <a:lvl5pPr marL="316802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5pPr>
      <a:lvl6pPr marL="387202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6pPr>
      <a:lvl7pPr marL="4576032"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7pPr>
      <a:lvl8pPr marL="528003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8pPr>
      <a:lvl9pPr marL="598404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9pPr>
    </p:bodyStyle>
    <p:other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hyperlink" Target="https://www.pref.osaka.lg.jp/shobobosai/r6_noto_hisaichshien/index.html" TargetMode="External"/><Relationship Id="rId7" Type="http://schemas.openxmlformats.org/officeDocument/2006/relationships/hyperlink" Target="https://www.pref.osaka.lg.jp/o100090/kankyoeisei/hinansho_guide/index.html" TargetMode="External"/><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角丸四角形 185"/>
          <p:cNvSpPr/>
          <p:nvPr/>
        </p:nvSpPr>
        <p:spPr bwMode="gray">
          <a:xfrm>
            <a:off x="10316959" y="498090"/>
            <a:ext cx="4705293" cy="3031793"/>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184" name="角丸四角形 183"/>
          <p:cNvSpPr/>
          <p:nvPr/>
        </p:nvSpPr>
        <p:spPr bwMode="gray">
          <a:xfrm>
            <a:off x="5177051" y="526904"/>
            <a:ext cx="4958078" cy="3002978"/>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dirty="0"/>
          </a:p>
        </p:txBody>
      </p:sp>
      <p:sp>
        <p:nvSpPr>
          <p:cNvPr id="183" name="角丸四角形 182"/>
          <p:cNvSpPr/>
          <p:nvPr/>
        </p:nvSpPr>
        <p:spPr bwMode="gray">
          <a:xfrm>
            <a:off x="129210" y="526904"/>
            <a:ext cx="4946192" cy="3002978"/>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4" name="正方形/長方形 3"/>
          <p:cNvSpPr/>
          <p:nvPr/>
        </p:nvSpPr>
        <p:spPr>
          <a:xfrm>
            <a:off x="-1" y="111983"/>
            <a:ext cx="15122525" cy="334560"/>
          </a:xfrm>
          <a:prstGeom prst="rect">
            <a:avLst/>
          </a:prstGeom>
          <a:solidFill>
            <a:schemeClr val="accent1">
              <a:lumMod val="75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54958" tIns="54958" rIns="54958" bIns="54958" numCol="1" spcCol="0" rtlCol="0" fromWordArt="0" anchor="ctr" anchorCtr="0" forceAA="0" compatLnSpc="1">
            <a:prstTxWarp prst="textNoShape">
              <a:avLst/>
            </a:prstTxWarp>
            <a:noAutofit/>
          </a:bodyPr>
          <a:lstStyle/>
          <a:p>
            <a:pPr algn="ctr"/>
            <a:r>
              <a:rPr lang="ja-JP" altLang="en-US" sz="2366"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新・大阪府地震防災アクションプラン～令和６年度の進捗結果＜まとめ＞～</a:t>
            </a:r>
          </a:p>
        </p:txBody>
      </p:sp>
      <p:sp>
        <p:nvSpPr>
          <p:cNvPr id="10" name="テキスト ボックス 9"/>
          <p:cNvSpPr txBox="1"/>
          <p:nvPr/>
        </p:nvSpPr>
        <p:spPr>
          <a:xfrm>
            <a:off x="239395" y="582573"/>
            <a:ext cx="3245322" cy="211468"/>
          </a:xfrm>
          <a:prstGeom prst="rect">
            <a:avLst/>
          </a:prstGeom>
          <a:noFill/>
          <a:ln>
            <a:noFill/>
          </a:ln>
        </p:spPr>
        <p:txBody>
          <a:bodyPr wrap="square" lIns="0" tIns="0" rIns="0" bIns="0" rtlCol="0" anchor="ctr" anchorCtr="0">
            <a:spAutoFit/>
          </a:bodyPr>
          <a:lstStyle/>
          <a:p>
            <a:r>
              <a:rPr lang="ja-JP" altLang="en-US" sz="13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新・大阪府地震防災アクションプランについて</a:t>
            </a:r>
            <a:endParaRPr lang="en-US" altLang="ja-JP" sz="1374"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459074" y="598190"/>
            <a:ext cx="2122588" cy="211468"/>
          </a:xfrm>
          <a:prstGeom prst="rect">
            <a:avLst/>
          </a:prstGeom>
          <a:noFill/>
          <a:ln>
            <a:noFill/>
          </a:ln>
        </p:spPr>
        <p:txBody>
          <a:bodyPr wrap="square" lIns="0" tIns="0" rIns="0" bIns="0" rtlCol="0" anchor="ctr" anchorCtr="0">
            <a:spAutoFit/>
          </a:bodyPr>
          <a:lstStyle/>
          <a:p>
            <a:r>
              <a:rPr lang="ja-JP" altLang="en-US" sz="13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各アクションの分類について</a:t>
            </a:r>
            <a:endParaRPr lang="en-US" altLang="ja-JP" sz="13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254232" y="830158"/>
            <a:ext cx="4807905" cy="2777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832"/>
              </a:lnSpc>
            </a:pP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➢同プランは、平成</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23</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年</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3</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月に未曾有の被害をもたらした東日本大震災の</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教訓などから、南海トラフ巨大地震の被害想定に対応する新たなハード・</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ソフト対策の強化に取り組むため、平成</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27</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年に令和</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6</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年度までの</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10</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年間</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の計画として策定。</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次期アクションプランについて、地震被害想定を踏まえた</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ものとするため、計画期間を令和</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8</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年度まで延伸）</a:t>
            </a:r>
          </a:p>
          <a:p>
            <a:pPr>
              <a:lnSpc>
                <a:spcPts val="1832"/>
              </a:lnSpc>
            </a:pP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➢さらに、平成</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30</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年度大阪北部地震、台風第</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21</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号、令和元年度台風</a:t>
            </a:r>
            <a:b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b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第</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19</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号、令和６年能登半島地震などの度重なる災害からの教訓により、　</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各アクションのさらなる取組強化や、これらの災害より顕在化した課題に対応</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するため、新たなアクションを策定するなど、大阪府の災害対応力を強化。</a:t>
            </a:r>
          </a:p>
          <a:p>
            <a:pPr>
              <a:lnSpc>
                <a:spcPts val="1832"/>
              </a:lnSpc>
            </a:pP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100</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アクション）については毎年度、進捗状況や目標達成</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度の評価を行い、その見直し・改善をすることで着実にプランを推進。</a:t>
            </a:r>
          </a:p>
        </p:txBody>
      </p:sp>
      <p:grpSp>
        <p:nvGrpSpPr>
          <p:cNvPr id="136" name="グループ化 135"/>
          <p:cNvGrpSpPr/>
          <p:nvPr/>
        </p:nvGrpSpPr>
        <p:grpSpPr bwMode="gray">
          <a:xfrm>
            <a:off x="5317633" y="955770"/>
            <a:ext cx="4722293" cy="2400523"/>
            <a:chOff x="338085" y="3931344"/>
            <a:chExt cx="6239751" cy="3564546"/>
          </a:xfrm>
        </p:grpSpPr>
        <p:sp>
          <p:nvSpPr>
            <p:cNvPr id="138" name="角丸四角形 137"/>
            <p:cNvSpPr/>
            <p:nvPr/>
          </p:nvSpPr>
          <p:spPr bwMode="gray">
            <a:xfrm>
              <a:off x="338085" y="4373762"/>
              <a:ext cx="6239751" cy="1413916"/>
            </a:xfrm>
            <a:prstGeom prst="roundRect">
              <a:avLst>
                <a:gd name="adj" fmla="val 770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206"/>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角丸四角形 145"/>
            <p:cNvSpPr/>
            <p:nvPr/>
          </p:nvSpPr>
          <p:spPr bwMode="gray">
            <a:xfrm>
              <a:off x="338085" y="5887967"/>
              <a:ext cx="6239751" cy="1469967"/>
            </a:xfrm>
            <a:prstGeom prst="roundRect">
              <a:avLst>
                <a:gd name="adj" fmla="val 770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206"/>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角丸四角形 146"/>
            <p:cNvSpPr/>
            <p:nvPr/>
          </p:nvSpPr>
          <p:spPr bwMode="gray">
            <a:xfrm>
              <a:off x="1764102" y="3931344"/>
              <a:ext cx="2286618" cy="3564546"/>
            </a:xfrm>
            <a:prstGeom prst="roundRect">
              <a:avLst>
                <a:gd name="adj" fmla="val 278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206"/>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bwMode="gray">
            <a:xfrm>
              <a:off x="4131448" y="3931344"/>
              <a:ext cx="2333057" cy="3564546"/>
            </a:xfrm>
            <a:prstGeom prst="roundRect">
              <a:avLst>
                <a:gd name="adj" fmla="val 23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206"/>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角丸四角形 148"/>
            <p:cNvSpPr/>
            <p:nvPr/>
          </p:nvSpPr>
          <p:spPr bwMode="gray">
            <a:xfrm>
              <a:off x="417731" y="4590569"/>
              <a:ext cx="1257647" cy="1013349"/>
            </a:xfrm>
            <a:prstGeom prst="roundRect">
              <a:avLst>
                <a:gd name="adj" fmla="val 765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958" rIns="0" bIns="54958" rtlCol="0" anchor="ctr" anchorCtr="0"/>
            <a:lstStyle/>
            <a:p>
              <a:pPr algn="ctr">
                <a:lnSpc>
                  <a:spcPts val="1374"/>
                </a:lnSpc>
              </a:pPr>
              <a:r>
                <a:rPr lang="ja-JP" altLang="en-US"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大阪府自ら</a:t>
              </a:r>
              <a:endParaRPr lang="en-US" altLang="ja-JP"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74"/>
                </a:lnSpc>
              </a:pPr>
              <a:r>
                <a:rPr lang="ja-JP" altLang="en-US"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74"/>
                </a:lnSpc>
              </a:pPr>
              <a:r>
                <a:rPr lang="ja-JP" altLang="en-US"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bwMode="gray">
            <a:xfrm>
              <a:off x="403951" y="6086043"/>
              <a:ext cx="1271424" cy="1013349"/>
            </a:xfrm>
            <a:prstGeom prst="roundRect">
              <a:avLst>
                <a:gd name="adj" fmla="val 765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ctr" anchorCtr="0"/>
            <a:lstStyle/>
            <a:p>
              <a:pPr algn="ctr">
                <a:lnSpc>
                  <a:spcPts val="1221"/>
                </a:lnSpc>
              </a:pPr>
              <a:r>
                <a:rPr lang="ja-JP" altLang="en-US"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a:t>
              </a:r>
              <a:endParaRPr lang="en-US" altLang="ja-JP"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21"/>
                </a:lnSpc>
              </a:pPr>
              <a:r>
                <a:rPr lang="ja-JP" altLang="en-US"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団体の取組みを</a:t>
              </a:r>
              <a:endParaRPr lang="en-US" altLang="ja-JP"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21"/>
                </a:lnSpc>
              </a:pPr>
              <a:r>
                <a:rPr lang="ja-JP" altLang="en-US"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a:t>
              </a:r>
              <a:endParaRPr lang="en-US" altLang="ja-JP"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21"/>
                </a:lnSpc>
              </a:pPr>
              <a:r>
                <a:rPr lang="ja-JP" altLang="en-US"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91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bwMode="gray">
            <a:xfrm>
              <a:off x="1810840" y="4001823"/>
              <a:ext cx="2229714" cy="315300"/>
            </a:xfrm>
            <a:prstGeom prst="roundRect">
              <a:avLst>
                <a:gd name="adj" fmla="val 2326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958" tIns="54958" rIns="0" bIns="54958" rtlCol="0" anchor="ctr" anchorCtr="0"/>
            <a:lstStyle/>
            <a:p>
              <a:pPr>
                <a:lnSpc>
                  <a:spcPts val="1221"/>
                </a:lnSpc>
              </a:pPr>
              <a:r>
                <a:rPr lang="ja-JP" altLang="en-US"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具体的数値目標があるもの</a:t>
              </a:r>
              <a:endParaRPr lang="ja-JP" altLang="ja-JP"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角丸四角形 151"/>
            <p:cNvSpPr/>
            <p:nvPr/>
          </p:nvSpPr>
          <p:spPr bwMode="gray">
            <a:xfrm>
              <a:off x="4192833" y="4001823"/>
              <a:ext cx="2218174" cy="315300"/>
            </a:xfrm>
            <a:prstGeom prst="roundRect">
              <a:avLst>
                <a:gd name="adj" fmla="val 2326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958" rIns="0" bIns="54958" rtlCol="0" anchor="ctr" anchorCtr="0"/>
            <a:lstStyle/>
            <a:p>
              <a:pPr algn="ctr">
                <a:lnSpc>
                  <a:spcPts val="1221"/>
                </a:lnSpc>
              </a:pPr>
              <a:r>
                <a:rPr lang="ja-JP" altLang="en-US"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数値目標が設定できないもの</a:t>
              </a:r>
              <a:endParaRPr lang="ja-JP" altLang="ja-JP"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bwMode="gray">
            <a:xfrm>
              <a:off x="1789470" y="4469347"/>
              <a:ext cx="2254208" cy="1297792"/>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54958" tIns="54958" rIns="0" bIns="54958" rtlCol="0" anchor="t" anchorCtr="0"/>
            <a:lstStyle/>
            <a:p>
              <a:pPr algn="ctr">
                <a:lnSpc>
                  <a:spcPts val="916"/>
                </a:lnSpc>
              </a:pPr>
              <a:r>
                <a:rPr lang="ja-JP" altLang="en-US" sz="99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＜１５アクション＞</a:t>
              </a:r>
              <a:endParaRPr lang="en-US" altLang="ja-JP" sz="992"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a:t>
              </a:r>
              <a:r>
                <a:rPr lang="ja-JP" altLang="en-US" sz="76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ハード施策</a:t>
              </a: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として推進しているもの</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例）防潮堤の津波浸水対策</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水門の耐震化の推進</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ため池防災・減災の推進　など</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16"/>
                </a:lnSpc>
              </a:pPr>
              <a:r>
                <a:rPr lang="ja-JP" altLang="en-US" sz="763"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763"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角丸四角形 154"/>
            <p:cNvSpPr/>
            <p:nvPr/>
          </p:nvSpPr>
          <p:spPr bwMode="gray">
            <a:xfrm>
              <a:off x="4121766" y="4441668"/>
              <a:ext cx="2342739" cy="1299887"/>
            </a:xfrm>
            <a:prstGeom prst="roundRect">
              <a:avLst>
                <a:gd name="adj" fmla="val 6690"/>
              </a:avLst>
            </a:prstGeom>
            <a:solidFill>
              <a:srgbClr val="FFFFFF"/>
            </a:solidFill>
            <a:ln>
              <a:solidFill>
                <a:srgbClr val="0070C0"/>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54958" tIns="54958" rIns="0" bIns="54958" rtlCol="0" anchor="t" anchorCtr="0"/>
            <a:lstStyle/>
            <a:p>
              <a:pPr algn="ctr">
                <a:lnSpc>
                  <a:spcPts val="916"/>
                </a:lnSpc>
              </a:pPr>
              <a:r>
                <a:rPr lang="ja-JP" altLang="en-US"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６アクション</a:t>
              </a:r>
              <a:r>
                <a:rPr lang="ja-JP" altLang="en-US" sz="99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92"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en-US" altLang="ja-JP"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a:t>
              </a:r>
              <a:r>
                <a:rPr lang="ja-JP" altLang="en-US" sz="71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ソフト施策</a:t>
              </a:r>
              <a:r>
                <a:rPr lang="ja-JP" altLang="en-US"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として推進しているもの</a:t>
              </a:r>
              <a:endParaRPr lang="en-US" altLang="ja-JP"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例）大阪</a:t>
              </a:r>
              <a:r>
                <a:rPr lang="en-US" altLang="ja-JP"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880</a:t>
              </a:r>
              <a:r>
                <a:rPr lang="ja-JP" altLang="en-US"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万人訓練の充実</a:t>
              </a:r>
              <a:endParaRPr lang="en-US" altLang="ja-JP"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災害医療体制の整備</a:t>
              </a:r>
              <a:endParaRPr lang="en-US" altLang="ja-JP"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帰宅困難者対策の確立　など</a:t>
              </a:r>
              <a:endParaRPr lang="en-US" altLang="ja-JP" sz="71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16"/>
                </a:lnSpc>
              </a:pPr>
              <a:r>
                <a:rPr lang="ja-JP" altLang="en-US" sz="763"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763"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157"/>
            <p:cNvSpPr/>
            <p:nvPr/>
          </p:nvSpPr>
          <p:spPr bwMode="gray">
            <a:xfrm>
              <a:off x="4137373" y="5962920"/>
              <a:ext cx="2327133" cy="1250943"/>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ctr" anchorCtr="0"/>
            <a:lstStyle/>
            <a:p>
              <a:pPr algn="ctr">
                <a:lnSpc>
                  <a:spcPts val="916"/>
                </a:lnSpc>
              </a:pPr>
              <a:endParaRPr lang="en-US" altLang="ja-JP"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16"/>
                </a:lnSpc>
              </a:pPr>
              <a:r>
                <a:rPr lang="ja-JP" altLang="en-US"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＜３０アクション＞</a:t>
              </a:r>
              <a:endParaRPr lang="en-US" altLang="ja-JP" sz="1069"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Ⅳ </a:t>
              </a: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市町村・民間団体の</a:t>
              </a:r>
              <a:r>
                <a:rPr lang="ja-JP" altLang="en-US" sz="76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ソフト施策</a:t>
              </a: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することで促進を図るもの</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例）地下空間対策の促進</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災害廃棄物の適正処理　など</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16"/>
                </a:lnSpc>
              </a:pPr>
              <a:r>
                <a:rPr lang="ja-JP" altLang="en-US" sz="763"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763"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bwMode="gray">
            <a:xfrm>
              <a:off x="1793871" y="5941651"/>
              <a:ext cx="2254208" cy="1297792"/>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54958" tIns="54958" rIns="0" bIns="54958" rtlCol="0" anchor="t" anchorCtr="0"/>
            <a:lstStyle/>
            <a:p>
              <a:pPr algn="ctr">
                <a:lnSpc>
                  <a:spcPts val="916"/>
                </a:lnSpc>
              </a:pPr>
              <a:r>
                <a:rPr lang="ja-JP" altLang="en-US" sz="99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＜９アクション＞</a:t>
              </a:r>
              <a:endParaRPr lang="en-US" altLang="ja-JP" sz="992"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16"/>
                </a:lnSpc>
              </a:pPr>
              <a:r>
                <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 </a:t>
              </a: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市町村・民間団体の</a:t>
              </a:r>
              <a:r>
                <a:rPr lang="ja-JP" altLang="en-US" sz="76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ハード施策</a:t>
              </a: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16"/>
                </a:lnSpc>
              </a:pP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支援することで促進を図るもの</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例）民間建築物の耐震化</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21"/>
                </a:lnSpc>
              </a:pPr>
              <a:r>
                <a:rPr lang="ja-JP" altLang="en-US"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鉄道施設の防災対策　など</a:t>
              </a:r>
              <a:endParaRPr lang="en-US" altLang="ja-JP" sz="76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16"/>
                </a:lnSpc>
              </a:pPr>
              <a:r>
                <a:rPr lang="ja-JP" altLang="en-US" sz="763"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763"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2" name="角丸四角形 191"/>
          <p:cNvSpPr/>
          <p:nvPr/>
        </p:nvSpPr>
        <p:spPr bwMode="gray">
          <a:xfrm>
            <a:off x="10466487" y="2252408"/>
            <a:ext cx="4389639" cy="464835"/>
          </a:xfrm>
          <a:prstGeom prst="roundRect">
            <a:avLst>
              <a:gd name="adj" fmla="val 1945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2290"/>
              </a:lnSpc>
            </a:pPr>
            <a:r>
              <a:rPr lang="ja-JP" altLang="en-US" sz="137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概ね</a:t>
            </a:r>
            <a:r>
              <a:rPr lang="ja-JP" altLang="en-US" sz="137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137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進んでいるアクション</a:t>
            </a:r>
            <a:endParaRPr lang="ja-JP" altLang="ja-JP" sz="137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角丸四角形 201"/>
          <p:cNvSpPr/>
          <p:nvPr/>
        </p:nvSpPr>
        <p:spPr bwMode="gray">
          <a:xfrm>
            <a:off x="10461128" y="2893714"/>
            <a:ext cx="4394999" cy="418416"/>
          </a:xfrm>
          <a:prstGeom prst="roundRect">
            <a:avLst>
              <a:gd name="adj" fmla="val 1945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ctr" anchorCtr="0"/>
          <a:lstStyle/>
          <a:p>
            <a:pPr>
              <a:lnSpc>
                <a:spcPts val="1527"/>
              </a:lnSpc>
            </a:pPr>
            <a:r>
              <a:rPr lang="ja-JP" altLang="en-US" sz="137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137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137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進んでいないアクション</a:t>
            </a:r>
            <a:endParaRPr lang="en-US" altLang="ja-JP" sz="137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角丸四角形 215"/>
          <p:cNvSpPr/>
          <p:nvPr/>
        </p:nvSpPr>
        <p:spPr bwMode="gray">
          <a:xfrm>
            <a:off x="13654583" y="2317309"/>
            <a:ext cx="1078990" cy="324841"/>
          </a:xfrm>
          <a:prstGeom prst="roundRect">
            <a:avLst>
              <a:gd name="adj" fmla="val 19452"/>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1527"/>
              </a:lnSpc>
            </a:pPr>
            <a:r>
              <a:rPr lang="en-US" altLang="ja-JP" sz="1374"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374"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374"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角丸四角形 218"/>
          <p:cNvSpPr/>
          <p:nvPr/>
        </p:nvSpPr>
        <p:spPr bwMode="gray">
          <a:xfrm>
            <a:off x="13654583" y="2984126"/>
            <a:ext cx="1078990" cy="264409"/>
          </a:xfrm>
          <a:prstGeom prst="roundRect">
            <a:avLst>
              <a:gd name="adj" fmla="val 19452"/>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9915" tIns="0" rIns="0" bIns="54958" rtlCol="0" anchor="ctr" anchorCtr="0"/>
          <a:lstStyle/>
          <a:p>
            <a:pPr>
              <a:lnSpc>
                <a:spcPts val="3206"/>
              </a:lnSpc>
            </a:pPr>
            <a:r>
              <a:rPr lang="ja-JP" altLang="en-US" sz="1374"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０</a:t>
            </a:r>
            <a:r>
              <a:rPr lang="en-US" altLang="ja-JP" sz="1374"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74"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374"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正方形/長方形 245"/>
          <p:cNvSpPr/>
          <p:nvPr/>
        </p:nvSpPr>
        <p:spPr>
          <a:xfrm>
            <a:off x="10452115" y="928399"/>
            <a:ext cx="4389637" cy="2300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832"/>
              </a:lnSpc>
            </a:pP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➢各アクションの評価は、取組み内容の進捗・達成状況などについて、</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関係部局による進捗管理</a:t>
            </a: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(PDCA)</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シートの精査とともに、ヒアリング等</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832"/>
              </a:lnSpc>
            </a:pP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を実施し、総合的に判断。</a:t>
            </a:r>
            <a:endPar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5038"/>
              </a:lnSpc>
            </a:pPr>
            <a:r>
              <a:rPr lang="en-US" altLang="ja-JP"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各アクションの進捗状況評価</a:t>
            </a:r>
          </a:p>
          <a:p>
            <a:pPr>
              <a:lnSpc>
                <a:spcPts val="1527"/>
              </a:lnSpc>
            </a:pPr>
            <a:endParaRPr lang="ja-JP" altLang="en-US" sz="1221"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91" name="正方形/長方形 190"/>
          <p:cNvSpPr/>
          <p:nvPr/>
        </p:nvSpPr>
        <p:spPr>
          <a:xfrm>
            <a:off x="-1" y="3672014"/>
            <a:ext cx="15122525" cy="334560"/>
          </a:xfrm>
          <a:prstGeom prst="rect">
            <a:avLst/>
          </a:prstGeom>
          <a:solidFill>
            <a:schemeClr val="accent1">
              <a:lumMod val="75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54958" tIns="54958" rIns="54958" bIns="54958" numCol="1" spcCol="0" rtlCol="0" fromWordArt="0" anchor="ctr" anchorCtr="0" forceAA="0" compatLnSpc="1">
            <a:prstTxWarp prst="textNoShape">
              <a:avLst/>
            </a:prstTxWarp>
            <a:noAutofit/>
          </a:bodyPr>
          <a:lstStyle/>
          <a:p>
            <a:pPr algn="ctr"/>
            <a:r>
              <a:rPr lang="ja-JP" altLang="en-US" sz="2366"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主なアクションの進捗状況</a:t>
            </a:r>
          </a:p>
        </p:txBody>
      </p:sp>
      <p:sp>
        <p:nvSpPr>
          <p:cNvPr id="245" name="テキスト ボックス 244"/>
          <p:cNvSpPr txBox="1"/>
          <p:nvPr/>
        </p:nvSpPr>
        <p:spPr>
          <a:xfrm>
            <a:off x="10339980" y="550918"/>
            <a:ext cx="4706381" cy="322458"/>
          </a:xfrm>
          <a:prstGeom prst="rect">
            <a:avLst/>
          </a:prstGeom>
          <a:noFill/>
          <a:ln>
            <a:noFill/>
          </a:ln>
        </p:spPr>
        <p:txBody>
          <a:bodyPr wrap="square" lIns="109915" tIns="54958" rIns="54958" bIns="54958" rtlCol="0" anchor="ctr" anchorCtr="0">
            <a:spAutoFit/>
          </a:bodyPr>
          <a:lstStyle/>
          <a:p>
            <a:r>
              <a:rPr lang="ja-JP" altLang="en-US" sz="13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令和６年度の各アクションの評価結果</a:t>
            </a:r>
            <a:r>
              <a:rPr lang="en-US" altLang="ja-JP" sz="13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単年度評価</a:t>
            </a:r>
            <a:r>
              <a:rPr lang="en-US" altLang="ja-JP" sz="13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87" name="角丸四角形 203">
            <a:extLst>
              <a:ext uri="{FF2B5EF4-FFF2-40B4-BE49-F238E27FC236}">
                <a16:creationId xmlns:a16="http://schemas.microsoft.com/office/drawing/2014/main" id="{8E597D22-2926-4793-9440-575C93DA7831}"/>
              </a:ext>
            </a:extLst>
          </p:cNvPr>
          <p:cNvSpPr/>
          <p:nvPr/>
        </p:nvSpPr>
        <p:spPr bwMode="gray">
          <a:xfrm>
            <a:off x="92597" y="4120431"/>
            <a:ext cx="4998878" cy="6337365"/>
          </a:xfrm>
          <a:prstGeom prst="roundRect">
            <a:avLst>
              <a:gd name="adj" fmla="val 1350"/>
            </a:avLst>
          </a:prstGeom>
          <a:no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89" name="テキスト ボックス 88">
            <a:extLst>
              <a:ext uri="{FF2B5EF4-FFF2-40B4-BE49-F238E27FC236}">
                <a16:creationId xmlns:a16="http://schemas.microsoft.com/office/drawing/2014/main" id="{5D9BD02E-4715-4601-BE4A-EFCD7CB7AF31}"/>
              </a:ext>
            </a:extLst>
          </p:cNvPr>
          <p:cNvSpPr txBox="1"/>
          <p:nvPr/>
        </p:nvSpPr>
        <p:spPr>
          <a:xfrm>
            <a:off x="704518" y="4270038"/>
            <a:ext cx="4190961" cy="357660"/>
          </a:xfrm>
          <a:prstGeom prst="rect">
            <a:avLst/>
          </a:prstGeom>
          <a:noFill/>
          <a:ln>
            <a:noFill/>
          </a:ln>
        </p:spPr>
        <p:txBody>
          <a:bodyPr wrap="square" lIns="109915" tIns="54958" rIns="54958" bIns="54958" rtlCol="0" anchor="ctr" anchorCtr="0">
            <a:spAutoFit/>
          </a:bodyPr>
          <a:lstStyle/>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水門の耐震化等の推進 </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都市整備部</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90" name="正方形/長方形 89">
            <a:extLst>
              <a:ext uri="{FF2B5EF4-FFF2-40B4-BE49-F238E27FC236}">
                <a16:creationId xmlns:a16="http://schemas.microsoft.com/office/drawing/2014/main" id="{146FDB30-8338-4E31-B4CB-0BB50CF52F19}"/>
              </a:ext>
            </a:extLst>
          </p:cNvPr>
          <p:cNvSpPr/>
          <p:nvPr/>
        </p:nvSpPr>
        <p:spPr>
          <a:xfrm>
            <a:off x="354363" y="5831444"/>
            <a:ext cx="4719316" cy="173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527"/>
              </a:lnSpc>
            </a:pPr>
            <a:r>
              <a:rPr lang="ja-JP" altLang="en-US" sz="1145" dirty="0">
                <a:solidFill>
                  <a:schemeClr val="tx1"/>
                </a:solidFill>
                <a:latin typeface="Meiryo UI" panose="020B0604030504040204" pitchFamily="50" charset="-128"/>
                <a:ea typeface="Meiryo UI" panose="020B0604030504040204" pitchFamily="50" charset="-128"/>
              </a:rPr>
              <a:t>➢木津川水門の更新工事を推進（</a:t>
            </a:r>
            <a:r>
              <a:rPr lang="en-US" altLang="ja-JP" sz="1145" dirty="0">
                <a:solidFill>
                  <a:schemeClr val="tx1"/>
                </a:solidFill>
                <a:latin typeface="Meiryo UI" panose="020B0604030504040204" pitchFamily="50" charset="-128"/>
                <a:ea typeface="Meiryo UI" panose="020B0604030504040204" pitchFamily="50" charset="-128"/>
              </a:rPr>
              <a:t>R</a:t>
            </a:r>
            <a:r>
              <a:rPr lang="ja-JP" altLang="en-US" sz="1145" dirty="0">
                <a:solidFill>
                  <a:schemeClr val="tx1"/>
                </a:solidFill>
                <a:latin typeface="Meiryo UI" panose="020B0604030504040204" pitchFamily="50" charset="-128"/>
                <a:ea typeface="Meiryo UI" panose="020B0604030504040204" pitchFamily="50" charset="-128"/>
              </a:rPr>
              <a:t>４年度～）　</a:t>
            </a:r>
            <a:endParaRPr lang="en-US" altLang="ja-JP" sz="1145" b="1" u="sng" dirty="0">
              <a:solidFill>
                <a:schemeClr val="tx1"/>
              </a:solidFill>
              <a:latin typeface="Meiryo UI" panose="020B0604030504040204" pitchFamily="50" charset="-128"/>
              <a:ea typeface="Meiryo UI" panose="020B0604030504040204" pitchFamily="50" charset="-128"/>
            </a:endParaRPr>
          </a:p>
        </p:txBody>
      </p:sp>
      <p:sp>
        <p:nvSpPr>
          <p:cNvPr id="91" name="正方形/長方形 90">
            <a:extLst>
              <a:ext uri="{FF2B5EF4-FFF2-40B4-BE49-F238E27FC236}">
                <a16:creationId xmlns:a16="http://schemas.microsoft.com/office/drawing/2014/main" id="{55B45A45-8EDF-4FE8-9F55-FA5E6DD3EF78}"/>
              </a:ext>
            </a:extLst>
          </p:cNvPr>
          <p:cNvSpPr/>
          <p:nvPr/>
        </p:nvSpPr>
        <p:spPr>
          <a:xfrm>
            <a:off x="283052" y="5080732"/>
            <a:ext cx="4617967" cy="329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ja-JP" altLang="en-US" sz="1069" dirty="0">
                <a:solidFill>
                  <a:schemeClr val="tx1"/>
                </a:solidFill>
                <a:latin typeface="Meiryo UI" panose="020B0604030504040204" pitchFamily="50" charset="-128"/>
                <a:ea typeface="Meiryo UI" panose="020B0604030504040204" pitchFamily="50" charset="-128"/>
              </a:rPr>
              <a:t>➢老朽化が進んでいる三大水門（安治川水門、尻無川水門、木津川水門）を</a:t>
            </a:r>
            <a:endParaRPr lang="en-US" altLang="ja-JP" sz="1069" dirty="0">
              <a:solidFill>
                <a:schemeClr val="tx1"/>
              </a:solidFill>
              <a:latin typeface="Meiryo UI" panose="020B0604030504040204" pitchFamily="50" charset="-128"/>
              <a:ea typeface="Meiryo UI" panose="020B0604030504040204" pitchFamily="50" charset="-128"/>
            </a:endParaRPr>
          </a:p>
          <a:p>
            <a:r>
              <a:rPr lang="ja-JP" altLang="en-US" sz="1069" dirty="0">
                <a:solidFill>
                  <a:schemeClr val="tx1"/>
                </a:solidFill>
                <a:latin typeface="Meiryo UI" panose="020B0604030504040204" pitchFamily="50" charset="-128"/>
                <a:ea typeface="Meiryo UI" panose="020B0604030504040204" pitchFamily="50" charset="-128"/>
              </a:rPr>
              <a:t>　 高潮対策に加え、南海トラフ巨大地震による津波にも対応できる水門として更新。</a:t>
            </a:r>
          </a:p>
        </p:txBody>
      </p:sp>
      <p:sp>
        <p:nvSpPr>
          <p:cNvPr id="92" name="楕円 91">
            <a:extLst>
              <a:ext uri="{FF2B5EF4-FFF2-40B4-BE49-F238E27FC236}">
                <a16:creationId xmlns:a16="http://schemas.microsoft.com/office/drawing/2014/main" id="{1BC8EAC1-F788-42E1-8B77-9ECB43EC00C2}"/>
              </a:ext>
            </a:extLst>
          </p:cNvPr>
          <p:cNvSpPr/>
          <p:nvPr/>
        </p:nvSpPr>
        <p:spPr>
          <a:xfrm>
            <a:off x="230148" y="4181702"/>
            <a:ext cx="402886" cy="41075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ja-JP" altLang="en-US"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p>
        </p:txBody>
      </p:sp>
      <p:sp>
        <p:nvSpPr>
          <p:cNvPr id="105" name="テキスト ボックス 104">
            <a:extLst>
              <a:ext uri="{FF2B5EF4-FFF2-40B4-BE49-F238E27FC236}">
                <a16:creationId xmlns:a16="http://schemas.microsoft.com/office/drawing/2014/main" id="{6B2E3979-D560-4517-9816-7A88DB369FBE}"/>
              </a:ext>
            </a:extLst>
          </p:cNvPr>
          <p:cNvSpPr txBox="1"/>
          <p:nvPr/>
        </p:nvSpPr>
        <p:spPr>
          <a:xfrm>
            <a:off x="192178" y="4172866"/>
            <a:ext cx="524481" cy="152671"/>
          </a:xfrm>
          <a:prstGeom prst="rect">
            <a:avLst/>
          </a:prstGeom>
          <a:noFill/>
          <a:effectLst/>
        </p:spPr>
        <p:txBody>
          <a:bodyPr wrap="square" lIns="0" tIns="0" rIns="0" bIns="0" rtlCol="0">
            <a:spAutoFit/>
          </a:bodyPr>
          <a:lstStyle/>
          <a:p>
            <a:r>
              <a:rPr lang="ja-JP" altLang="en-US" sz="992"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p>
        </p:txBody>
      </p:sp>
      <p:sp>
        <p:nvSpPr>
          <p:cNvPr id="108" name="角丸四角形 132">
            <a:extLst>
              <a:ext uri="{FF2B5EF4-FFF2-40B4-BE49-F238E27FC236}">
                <a16:creationId xmlns:a16="http://schemas.microsoft.com/office/drawing/2014/main" id="{0751305A-D54F-4516-BCA2-B07D7449B30F}"/>
              </a:ext>
            </a:extLst>
          </p:cNvPr>
          <p:cNvSpPr/>
          <p:nvPr/>
        </p:nvSpPr>
        <p:spPr bwMode="gray">
          <a:xfrm>
            <a:off x="128674" y="6328520"/>
            <a:ext cx="4903540" cy="4058441"/>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角丸四角形 188">
            <a:extLst>
              <a:ext uri="{FF2B5EF4-FFF2-40B4-BE49-F238E27FC236}">
                <a16:creationId xmlns:a16="http://schemas.microsoft.com/office/drawing/2014/main" id="{15A74973-1CF0-4937-8662-DF531FC61602}"/>
              </a:ext>
            </a:extLst>
          </p:cNvPr>
          <p:cNvSpPr/>
          <p:nvPr/>
        </p:nvSpPr>
        <p:spPr>
          <a:xfrm>
            <a:off x="341650" y="5500883"/>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27" name="角丸四角形 193">
            <a:extLst>
              <a:ext uri="{FF2B5EF4-FFF2-40B4-BE49-F238E27FC236}">
                <a16:creationId xmlns:a16="http://schemas.microsoft.com/office/drawing/2014/main" id="{26F542F3-6C35-4CBF-B743-E0E7028101EA}"/>
              </a:ext>
            </a:extLst>
          </p:cNvPr>
          <p:cNvSpPr/>
          <p:nvPr/>
        </p:nvSpPr>
        <p:spPr>
          <a:xfrm>
            <a:off x="341650" y="4773069"/>
            <a:ext cx="1322743" cy="264614"/>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29" name="テキスト ボックス 128">
            <a:extLst>
              <a:ext uri="{FF2B5EF4-FFF2-40B4-BE49-F238E27FC236}">
                <a16:creationId xmlns:a16="http://schemas.microsoft.com/office/drawing/2014/main" id="{5D057BB8-8DED-45E4-ACC1-7FAEB96A4780}"/>
              </a:ext>
            </a:extLst>
          </p:cNvPr>
          <p:cNvSpPr txBox="1"/>
          <p:nvPr/>
        </p:nvSpPr>
        <p:spPr>
          <a:xfrm>
            <a:off x="107902" y="4525428"/>
            <a:ext cx="598241" cy="256865"/>
          </a:xfrm>
          <a:prstGeom prst="rect">
            <a:avLst/>
          </a:prstGeom>
          <a:noFill/>
        </p:spPr>
        <p:txBody>
          <a:bodyPr wrap="none" rtlCol="0">
            <a:spAutoFit/>
          </a:bodyPr>
          <a:lstStyle/>
          <a:p>
            <a:r>
              <a:rPr lang="en-US" altLang="ja-JP" sz="1069" b="1" dirty="0">
                <a:latin typeface="Meiryo UI" panose="020B0604030504040204" pitchFamily="50" charset="-128"/>
                <a:ea typeface="Meiryo UI" panose="020B0604030504040204" pitchFamily="50" charset="-128"/>
              </a:rPr>
              <a:t>【</a:t>
            </a:r>
            <a:r>
              <a:rPr lang="ja-JP" altLang="en-US" sz="1069" b="1" dirty="0">
                <a:latin typeface="Meiryo UI" panose="020B0604030504040204" pitchFamily="50" charset="-128"/>
                <a:ea typeface="Meiryo UI" panose="020B0604030504040204" pitchFamily="50" charset="-128"/>
              </a:rPr>
              <a:t>重点</a:t>
            </a:r>
            <a:r>
              <a:rPr lang="en-US" altLang="ja-JP" sz="1069" b="1" dirty="0">
                <a:latin typeface="Meiryo UI" panose="020B0604030504040204" pitchFamily="50" charset="-128"/>
                <a:ea typeface="Meiryo UI" panose="020B0604030504040204" pitchFamily="50" charset="-128"/>
              </a:rPr>
              <a:t>】</a:t>
            </a:r>
            <a:endParaRPr lang="ja-JP" altLang="en-US" sz="1069" b="1" dirty="0">
              <a:latin typeface="Meiryo UI" panose="020B0604030504040204" pitchFamily="50" charset="-128"/>
              <a:ea typeface="Meiryo UI" panose="020B0604030504040204" pitchFamily="50" charset="-128"/>
            </a:endParaRPr>
          </a:p>
        </p:txBody>
      </p:sp>
      <p:sp>
        <p:nvSpPr>
          <p:cNvPr id="131" name="正方形/長方形 130">
            <a:extLst>
              <a:ext uri="{FF2B5EF4-FFF2-40B4-BE49-F238E27FC236}">
                <a16:creationId xmlns:a16="http://schemas.microsoft.com/office/drawing/2014/main" id="{07EA584A-6943-4EAE-A20C-EC20301D242D}"/>
              </a:ext>
            </a:extLst>
          </p:cNvPr>
          <p:cNvSpPr/>
          <p:nvPr/>
        </p:nvSpPr>
        <p:spPr>
          <a:xfrm>
            <a:off x="354363" y="6061218"/>
            <a:ext cx="4719316" cy="173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527"/>
              </a:lnSpc>
            </a:pPr>
            <a:r>
              <a:rPr lang="ja-JP" altLang="en-US" sz="1145" dirty="0">
                <a:solidFill>
                  <a:schemeClr val="tx1"/>
                </a:solidFill>
                <a:latin typeface="Meiryo UI" panose="020B0604030504040204" pitchFamily="50" charset="-128"/>
                <a:ea typeface="Meiryo UI" panose="020B0604030504040204" pitchFamily="50" charset="-128"/>
              </a:rPr>
              <a:t>➢安治川水門の更新工事に着手（</a:t>
            </a:r>
            <a:r>
              <a:rPr lang="en-US" altLang="ja-JP" sz="1145" dirty="0">
                <a:solidFill>
                  <a:schemeClr val="tx1"/>
                </a:solidFill>
                <a:latin typeface="Meiryo UI" panose="020B0604030504040204" pitchFamily="50" charset="-128"/>
                <a:ea typeface="Meiryo UI" panose="020B0604030504040204" pitchFamily="50" charset="-128"/>
              </a:rPr>
              <a:t>R</a:t>
            </a:r>
            <a:r>
              <a:rPr lang="ja-JP" altLang="en-US" sz="1145" dirty="0">
                <a:solidFill>
                  <a:schemeClr val="tx1"/>
                </a:solidFill>
                <a:latin typeface="Meiryo UI" panose="020B0604030504040204" pitchFamily="50" charset="-128"/>
                <a:ea typeface="Meiryo UI" panose="020B0604030504040204" pitchFamily="50" charset="-128"/>
              </a:rPr>
              <a:t>６年度）　</a:t>
            </a:r>
            <a:endParaRPr lang="en-US" altLang="ja-JP" sz="1145" b="1" u="sng" dirty="0">
              <a:solidFill>
                <a:schemeClr val="tx1"/>
              </a:solidFill>
              <a:latin typeface="Meiryo UI" panose="020B0604030504040204" pitchFamily="50" charset="-128"/>
              <a:ea typeface="Meiryo UI" panose="020B0604030504040204" pitchFamily="50" charset="-128"/>
            </a:endParaRPr>
          </a:p>
        </p:txBody>
      </p:sp>
      <p:pic>
        <p:nvPicPr>
          <p:cNvPr id="143" name="図 142">
            <a:extLst>
              <a:ext uri="{FF2B5EF4-FFF2-40B4-BE49-F238E27FC236}">
                <a16:creationId xmlns:a16="http://schemas.microsoft.com/office/drawing/2014/main" id="{1CBB084C-FD87-4E2A-A174-9C5BCD305D86}"/>
              </a:ext>
            </a:extLst>
          </p:cNvPr>
          <p:cNvPicPr>
            <a:picLocks noChangeAspect="1"/>
          </p:cNvPicPr>
          <p:nvPr/>
        </p:nvPicPr>
        <p:blipFill>
          <a:blip r:embed="rId3"/>
          <a:stretch>
            <a:fillRect/>
          </a:stretch>
        </p:blipFill>
        <p:spPr>
          <a:xfrm>
            <a:off x="160911" y="6577430"/>
            <a:ext cx="1474916" cy="1270936"/>
          </a:xfrm>
          <a:prstGeom prst="rect">
            <a:avLst/>
          </a:prstGeom>
        </p:spPr>
      </p:pic>
      <p:pic>
        <p:nvPicPr>
          <p:cNvPr id="159" name="図 158">
            <a:extLst>
              <a:ext uri="{FF2B5EF4-FFF2-40B4-BE49-F238E27FC236}">
                <a16:creationId xmlns:a16="http://schemas.microsoft.com/office/drawing/2014/main" id="{36230048-2014-4FDA-896F-AFC39DA9AB6C}"/>
              </a:ext>
            </a:extLst>
          </p:cNvPr>
          <p:cNvPicPr>
            <a:picLocks noChangeAspect="1"/>
          </p:cNvPicPr>
          <p:nvPr/>
        </p:nvPicPr>
        <p:blipFill>
          <a:blip r:embed="rId4"/>
          <a:stretch>
            <a:fillRect/>
          </a:stretch>
        </p:blipFill>
        <p:spPr>
          <a:xfrm>
            <a:off x="1660029" y="6621899"/>
            <a:ext cx="1484720" cy="1207667"/>
          </a:xfrm>
          <a:prstGeom prst="rect">
            <a:avLst/>
          </a:prstGeom>
        </p:spPr>
      </p:pic>
      <p:sp>
        <p:nvSpPr>
          <p:cNvPr id="160" name="矢印: 折線 159">
            <a:extLst>
              <a:ext uri="{FF2B5EF4-FFF2-40B4-BE49-F238E27FC236}">
                <a16:creationId xmlns:a16="http://schemas.microsoft.com/office/drawing/2014/main" id="{2733C45E-3B77-4B70-BE28-B4198BB00004}"/>
              </a:ext>
            </a:extLst>
          </p:cNvPr>
          <p:cNvSpPr/>
          <p:nvPr/>
        </p:nvSpPr>
        <p:spPr>
          <a:xfrm rot="10800000" flipH="1">
            <a:off x="2061337" y="8020966"/>
            <a:ext cx="391507" cy="601355"/>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1" name="図 160">
            <a:extLst>
              <a:ext uri="{FF2B5EF4-FFF2-40B4-BE49-F238E27FC236}">
                <a16:creationId xmlns:a16="http://schemas.microsoft.com/office/drawing/2014/main" id="{A6E2BB35-6B1D-422E-A739-E10321CACE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07" r="9719"/>
          <a:stretch/>
        </p:blipFill>
        <p:spPr>
          <a:xfrm>
            <a:off x="2604266" y="7843862"/>
            <a:ext cx="2313969" cy="1207667"/>
          </a:xfrm>
          <a:prstGeom prst="rect">
            <a:avLst/>
          </a:prstGeom>
          <a:ln>
            <a:solidFill>
              <a:schemeClr val="tx1"/>
            </a:solidFill>
          </a:ln>
        </p:spPr>
      </p:pic>
      <p:sp>
        <p:nvSpPr>
          <p:cNvPr id="164" name="テキスト ボックス 163">
            <a:extLst>
              <a:ext uri="{FF2B5EF4-FFF2-40B4-BE49-F238E27FC236}">
                <a16:creationId xmlns:a16="http://schemas.microsoft.com/office/drawing/2014/main" id="{8FAEC338-7C06-46F5-9825-73E150F1BB2C}"/>
              </a:ext>
            </a:extLst>
          </p:cNvPr>
          <p:cNvSpPr txBox="1"/>
          <p:nvPr/>
        </p:nvSpPr>
        <p:spPr>
          <a:xfrm>
            <a:off x="2790855" y="7843862"/>
            <a:ext cx="1940855" cy="176972"/>
          </a:xfrm>
          <a:prstGeom prst="rect">
            <a:avLst/>
          </a:prstGeom>
          <a:solidFill>
            <a:schemeClr val="bg1">
              <a:alpha val="90000"/>
            </a:schemeClr>
          </a:solidFill>
        </p:spPr>
        <p:txBody>
          <a:bodyPr wrap="square" lIns="0" tIns="0" rIns="0" bIns="0" rtlCol="0">
            <a:spAutoFit/>
          </a:bodyPr>
          <a:lstStyle/>
          <a:p>
            <a:pPr algn="ctr"/>
            <a:r>
              <a:rPr lang="ja-JP" altLang="en-US" sz="1150" dirty="0">
                <a:latin typeface="Meiryo UI" panose="020B0604030504040204" pitchFamily="50" charset="-128"/>
                <a:ea typeface="Meiryo UI" panose="020B0604030504040204" pitchFamily="50" charset="-128"/>
              </a:rPr>
              <a:t>木津川新水門完成イメージ　</a:t>
            </a:r>
            <a:endParaRPr lang="en-US" altLang="ja-JP" sz="1150" dirty="0">
              <a:latin typeface="Meiryo UI" panose="020B0604030504040204" pitchFamily="50" charset="-128"/>
              <a:ea typeface="Meiryo UI" panose="020B0604030504040204" pitchFamily="50" charset="-128"/>
            </a:endParaRPr>
          </a:p>
        </p:txBody>
      </p:sp>
      <p:pic>
        <p:nvPicPr>
          <p:cNvPr id="165" name="図 164">
            <a:extLst>
              <a:ext uri="{FF2B5EF4-FFF2-40B4-BE49-F238E27FC236}">
                <a16:creationId xmlns:a16="http://schemas.microsoft.com/office/drawing/2014/main" id="{63E3C692-25E2-4952-8DB7-96FF2EFF64D8}"/>
              </a:ext>
            </a:extLst>
          </p:cNvPr>
          <p:cNvPicPr>
            <a:picLocks noChangeAspect="1"/>
          </p:cNvPicPr>
          <p:nvPr/>
        </p:nvPicPr>
        <p:blipFill rotWithShape="1">
          <a:blip r:embed="rId6"/>
          <a:srcRect r="14999" b="11261"/>
          <a:stretch/>
        </p:blipFill>
        <p:spPr>
          <a:xfrm>
            <a:off x="2592341" y="9101436"/>
            <a:ext cx="2315889" cy="1235618"/>
          </a:xfrm>
          <a:prstGeom prst="rect">
            <a:avLst/>
          </a:prstGeom>
          <a:ln>
            <a:solidFill>
              <a:schemeClr val="tx1"/>
            </a:solidFill>
          </a:ln>
        </p:spPr>
      </p:pic>
      <p:sp>
        <p:nvSpPr>
          <p:cNvPr id="166" name="テキスト ボックス 165">
            <a:extLst>
              <a:ext uri="{FF2B5EF4-FFF2-40B4-BE49-F238E27FC236}">
                <a16:creationId xmlns:a16="http://schemas.microsoft.com/office/drawing/2014/main" id="{79E4A8BB-5626-4865-BCBA-8604498F15F0}"/>
              </a:ext>
            </a:extLst>
          </p:cNvPr>
          <p:cNvSpPr txBox="1"/>
          <p:nvPr/>
        </p:nvSpPr>
        <p:spPr>
          <a:xfrm>
            <a:off x="2790855" y="9115732"/>
            <a:ext cx="2023170" cy="176972"/>
          </a:xfrm>
          <a:prstGeom prst="rect">
            <a:avLst/>
          </a:prstGeom>
          <a:solidFill>
            <a:schemeClr val="bg1">
              <a:alpha val="90000"/>
            </a:schemeClr>
          </a:solidFill>
        </p:spPr>
        <p:txBody>
          <a:bodyPr wrap="square" lIns="0" tIns="0" rIns="0" bIns="0" rtlCol="0">
            <a:spAutoFit/>
          </a:bodyPr>
          <a:lstStyle/>
          <a:p>
            <a:pPr algn="ctr"/>
            <a:r>
              <a:rPr lang="ja-JP" altLang="en-US" sz="1150" dirty="0">
                <a:latin typeface="Meiryo UI" panose="020B0604030504040204" pitchFamily="50" charset="-128"/>
                <a:ea typeface="Meiryo UI" panose="020B0604030504040204" pitchFamily="50" charset="-128"/>
              </a:rPr>
              <a:t>安治川新水門完成イメージ　</a:t>
            </a:r>
            <a:endParaRPr lang="en-US" altLang="ja-JP" sz="1150" dirty="0">
              <a:latin typeface="Meiryo UI" panose="020B0604030504040204" pitchFamily="50" charset="-128"/>
              <a:ea typeface="Meiryo UI" panose="020B0604030504040204" pitchFamily="50" charset="-128"/>
            </a:endParaRPr>
          </a:p>
        </p:txBody>
      </p:sp>
      <p:sp>
        <p:nvSpPr>
          <p:cNvPr id="167" name="正方形/長方形 166">
            <a:extLst>
              <a:ext uri="{FF2B5EF4-FFF2-40B4-BE49-F238E27FC236}">
                <a16:creationId xmlns:a16="http://schemas.microsoft.com/office/drawing/2014/main" id="{AB2009B4-FC24-4AA0-BCC0-FC68DCDE173F}"/>
              </a:ext>
            </a:extLst>
          </p:cNvPr>
          <p:cNvSpPr/>
          <p:nvPr/>
        </p:nvSpPr>
        <p:spPr>
          <a:xfrm>
            <a:off x="302288" y="7911910"/>
            <a:ext cx="1676502" cy="55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527"/>
              </a:lnSpc>
            </a:pPr>
            <a:r>
              <a:rPr lang="ja-JP" altLang="en-US" sz="1069" dirty="0">
                <a:solidFill>
                  <a:schemeClr val="tx1"/>
                </a:solidFill>
                <a:latin typeface="Meiryo UI" panose="020B0604030504040204" pitchFamily="50" charset="-128"/>
                <a:ea typeface="Meiryo UI" panose="020B0604030504040204" pitchFamily="50" charset="-128"/>
              </a:rPr>
              <a:t>➢令和６年度は</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527"/>
              </a:lnSpc>
            </a:pPr>
            <a:r>
              <a:rPr lang="ja-JP" altLang="en-US" sz="1069" dirty="0">
                <a:solidFill>
                  <a:schemeClr val="tx1"/>
                </a:solidFill>
                <a:latin typeface="Meiryo UI" panose="020B0604030504040204" pitchFamily="50" charset="-128"/>
                <a:ea typeface="Meiryo UI" panose="020B0604030504040204" pitchFamily="50" charset="-128"/>
              </a:rPr>
              <a:t>　右岸側の仮締切工、</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527"/>
              </a:lnSpc>
            </a:pPr>
            <a:r>
              <a:rPr lang="ja-JP" altLang="en-US" sz="1069" dirty="0">
                <a:solidFill>
                  <a:schemeClr val="tx1"/>
                </a:solidFill>
                <a:latin typeface="Meiryo UI" panose="020B0604030504040204" pitchFamily="50" charset="-128"/>
                <a:ea typeface="Meiryo UI" panose="020B0604030504040204" pitchFamily="50" charset="-128"/>
              </a:rPr>
              <a:t>　躯体基礎工を施工が完了</a:t>
            </a: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168" name="正方形/長方形 167">
            <a:extLst>
              <a:ext uri="{FF2B5EF4-FFF2-40B4-BE49-F238E27FC236}">
                <a16:creationId xmlns:a16="http://schemas.microsoft.com/office/drawing/2014/main" id="{C78BE994-0A42-4A32-9A54-62951F816740}"/>
              </a:ext>
            </a:extLst>
          </p:cNvPr>
          <p:cNvSpPr/>
          <p:nvPr/>
        </p:nvSpPr>
        <p:spPr>
          <a:xfrm>
            <a:off x="222105" y="9210323"/>
            <a:ext cx="2340449" cy="748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527"/>
              </a:lnSpc>
            </a:pPr>
            <a:r>
              <a:rPr lang="ja-JP" altLang="en-US" sz="1069" dirty="0">
                <a:solidFill>
                  <a:schemeClr val="tx1"/>
                </a:solidFill>
                <a:latin typeface="Meiryo UI" panose="020B0604030504040204" pitchFamily="50" charset="-128"/>
                <a:ea typeface="Meiryo UI" panose="020B0604030504040204" pitchFamily="50" charset="-128"/>
              </a:rPr>
              <a:t>➢新たな三大水門は、将来的に予測され　</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527"/>
              </a:lnSpc>
            </a:pPr>
            <a:r>
              <a:rPr lang="ja-JP" altLang="en-US" sz="1069" dirty="0">
                <a:solidFill>
                  <a:schemeClr val="tx1"/>
                </a:solidFill>
                <a:latin typeface="Meiryo UI" panose="020B0604030504040204" pitchFamily="50" charset="-128"/>
                <a:ea typeface="Meiryo UI" panose="020B0604030504040204" pitchFamily="50" charset="-128"/>
              </a:rPr>
              <a:t>　ている気候変動による海面上昇などを考</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527"/>
              </a:lnSpc>
            </a:pPr>
            <a:r>
              <a:rPr lang="ja-JP" altLang="en-US" sz="1069" dirty="0">
                <a:solidFill>
                  <a:schemeClr val="tx1"/>
                </a:solidFill>
                <a:latin typeface="Meiryo UI" panose="020B0604030504040204" pitchFamily="50" charset="-128"/>
                <a:ea typeface="Meiryo UI" panose="020B0604030504040204" pitchFamily="50" charset="-128"/>
              </a:rPr>
              <a:t>　慮した高潮や南海トラフでの地震による津</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527"/>
              </a:lnSpc>
            </a:pPr>
            <a:r>
              <a:rPr lang="ja-JP" altLang="en-US" sz="1069" dirty="0">
                <a:solidFill>
                  <a:schemeClr val="tx1"/>
                </a:solidFill>
                <a:latin typeface="Meiryo UI" panose="020B0604030504040204" pitchFamily="50" charset="-128"/>
                <a:ea typeface="Meiryo UI" panose="020B0604030504040204" pitchFamily="50" charset="-128"/>
              </a:rPr>
              <a:t>　波にも対応が可能。</a:t>
            </a: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169" name="テキスト ボックス 168">
            <a:extLst>
              <a:ext uri="{FF2B5EF4-FFF2-40B4-BE49-F238E27FC236}">
                <a16:creationId xmlns:a16="http://schemas.microsoft.com/office/drawing/2014/main" id="{FECB8731-3701-4134-91E5-52DD8B88E35B}"/>
              </a:ext>
            </a:extLst>
          </p:cNvPr>
          <p:cNvSpPr txBox="1"/>
          <p:nvPr/>
        </p:nvSpPr>
        <p:spPr>
          <a:xfrm>
            <a:off x="201924" y="6411843"/>
            <a:ext cx="2542546" cy="176972"/>
          </a:xfrm>
          <a:prstGeom prst="rect">
            <a:avLst/>
          </a:prstGeom>
          <a:solidFill>
            <a:schemeClr val="bg1">
              <a:alpha val="90000"/>
            </a:schemeClr>
          </a:solidFill>
        </p:spPr>
        <p:txBody>
          <a:bodyPr wrap="square" lIns="0" tIns="0" rIns="0" bIns="0" rtlCol="0">
            <a:spAutoFit/>
          </a:bodyPr>
          <a:lstStyle/>
          <a:p>
            <a:pPr algn="ctr"/>
            <a:r>
              <a:rPr lang="ja-JP" altLang="en-US" sz="1150" dirty="0">
                <a:latin typeface="Meiryo UI" panose="020B0604030504040204" pitchFamily="50" charset="-128"/>
                <a:ea typeface="Meiryo UI" panose="020B0604030504040204" pitchFamily="50" charset="-128"/>
              </a:rPr>
              <a:t>木津川新水門の工事状況　　</a:t>
            </a:r>
            <a:endParaRPr lang="en-US" altLang="ja-JP" sz="1150" dirty="0">
              <a:latin typeface="Meiryo UI" panose="020B0604030504040204" pitchFamily="50" charset="-128"/>
              <a:ea typeface="Meiryo UI" panose="020B0604030504040204" pitchFamily="50" charset="-128"/>
            </a:endParaRPr>
          </a:p>
        </p:txBody>
      </p:sp>
      <p:sp>
        <p:nvSpPr>
          <p:cNvPr id="93" name="正方形/長方形 92">
            <a:extLst>
              <a:ext uri="{FF2B5EF4-FFF2-40B4-BE49-F238E27FC236}">
                <a16:creationId xmlns:a16="http://schemas.microsoft.com/office/drawing/2014/main" id="{B54DBA60-D543-4995-8928-57A2E2267B18}"/>
              </a:ext>
            </a:extLst>
          </p:cNvPr>
          <p:cNvSpPr/>
          <p:nvPr/>
        </p:nvSpPr>
        <p:spPr>
          <a:xfrm>
            <a:off x="10418215" y="8162834"/>
            <a:ext cx="4506825" cy="2224127"/>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94" name="角丸四角形 92">
            <a:extLst>
              <a:ext uri="{FF2B5EF4-FFF2-40B4-BE49-F238E27FC236}">
                <a16:creationId xmlns:a16="http://schemas.microsoft.com/office/drawing/2014/main" id="{AE2157A9-47AD-4433-937A-8581B887181E}"/>
              </a:ext>
            </a:extLst>
          </p:cNvPr>
          <p:cNvSpPr/>
          <p:nvPr/>
        </p:nvSpPr>
        <p:spPr bwMode="gray">
          <a:xfrm>
            <a:off x="10294916" y="4129601"/>
            <a:ext cx="4764136" cy="6328195"/>
          </a:xfrm>
          <a:prstGeom prst="roundRect">
            <a:avLst>
              <a:gd name="adj" fmla="val 1350"/>
            </a:avLst>
          </a:prstGeom>
          <a:no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dirty="0"/>
          </a:p>
        </p:txBody>
      </p:sp>
      <p:sp>
        <p:nvSpPr>
          <p:cNvPr id="95" name="テキスト ボックス 94">
            <a:extLst>
              <a:ext uri="{FF2B5EF4-FFF2-40B4-BE49-F238E27FC236}">
                <a16:creationId xmlns:a16="http://schemas.microsoft.com/office/drawing/2014/main" id="{DDC79FCF-C505-4846-B591-1AA1573AEB1E}"/>
              </a:ext>
            </a:extLst>
          </p:cNvPr>
          <p:cNvSpPr txBox="1"/>
          <p:nvPr/>
        </p:nvSpPr>
        <p:spPr>
          <a:xfrm>
            <a:off x="10911580" y="4179268"/>
            <a:ext cx="4110672" cy="604330"/>
          </a:xfrm>
          <a:prstGeom prst="rect">
            <a:avLst/>
          </a:prstGeom>
          <a:noFill/>
          <a:ln>
            <a:noFill/>
          </a:ln>
        </p:spPr>
        <p:txBody>
          <a:bodyPr wrap="square" lIns="109915" tIns="54958" rIns="54958" bIns="54958" rtlCol="0" anchor="ctr" anchorCtr="0">
            <a:spAutoFit/>
          </a:bodyPr>
          <a:lstStyle/>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防災情報の収集・伝達機能の充実</a:t>
            </a:r>
            <a:endPar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96" name="テキスト ボックス 95">
            <a:extLst>
              <a:ext uri="{FF2B5EF4-FFF2-40B4-BE49-F238E27FC236}">
                <a16:creationId xmlns:a16="http://schemas.microsoft.com/office/drawing/2014/main" id="{71E45C06-15A8-477B-85FE-64EF559494DF}"/>
              </a:ext>
            </a:extLst>
          </p:cNvPr>
          <p:cNvSpPr txBox="1"/>
          <p:nvPr/>
        </p:nvSpPr>
        <p:spPr>
          <a:xfrm>
            <a:off x="10278110" y="5140264"/>
            <a:ext cx="4453608" cy="914994"/>
          </a:xfrm>
          <a:prstGeom prst="rect">
            <a:avLst/>
          </a:prstGeom>
          <a:noFill/>
        </p:spPr>
        <p:txBody>
          <a:bodyPr wrap="square" rtlCol="0">
            <a:spAutoFit/>
          </a:bodyPr>
          <a:lstStyle/>
          <a:p>
            <a:pPr marL="109915" indent="-109915">
              <a:buFont typeface="Wingdings" panose="05000000000000000000" pitchFamily="2" charset="2"/>
              <a:buChar char="Ø"/>
            </a:pPr>
            <a:r>
              <a:rPr lang="ja-JP" altLang="en-US" sz="1069" dirty="0">
                <a:latin typeface="Meiryo UI" panose="020B0604030504040204" pitchFamily="50" charset="-128"/>
                <a:ea typeface="Meiryo UI" panose="020B0604030504040204" pitchFamily="50" charset="-128"/>
              </a:rPr>
              <a:t>防災情報を迅速かつ的確に収集し、初動期における応急対策を適切に行うため、大阪府防災情報システムを運用するとともに、機能の充実を図る</a:t>
            </a:r>
          </a:p>
          <a:p>
            <a:pPr marL="109915" indent="-109915">
              <a:buFont typeface="Wingdings" panose="05000000000000000000" pitchFamily="2" charset="2"/>
              <a:buChar char="Ø"/>
            </a:pPr>
            <a:r>
              <a:rPr lang="ja-JP" altLang="en-US" sz="1069" dirty="0">
                <a:latin typeface="Meiryo UI" panose="020B0604030504040204" pitchFamily="50" charset="-128"/>
                <a:ea typeface="Meiryo UI" panose="020B0604030504040204" pitchFamily="50" charset="-128"/>
              </a:rPr>
              <a:t>おおさか防災ネットを活用するとともに、</a:t>
            </a:r>
            <a:r>
              <a:rPr lang="en-US" altLang="ja-JP" sz="1069" dirty="0">
                <a:latin typeface="Meiryo UI" panose="020B0604030504040204" pitchFamily="50" charset="-128"/>
                <a:ea typeface="Meiryo UI" panose="020B0604030504040204" pitchFamily="50" charset="-128"/>
              </a:rPr>
              <a:t>SNS</a:t>
            </a:r>
            <a:r>
              <a:rPr lang="ja-JP" altLang="en-US" sz="1069" dirty="0">
                <a:latin typeface="Meiryo UI" panose="020B0604030504040204" pitchFamily="50" charset="-128"/>
                <a:ea typeface="Meiryo UI" panose="020B0604030504040204" pitchFamily="50" charset="-128"/>
              </a:rPr>
              <a:t>等の府民からの情報の活用方策を検討する等、情報収集手段の多重化に取り組む。</a:t>
            </a:r>
          </a:p>
          <a:p>
            <a:pPr marL="109915" indent="-109915">
              <a:buFont typeface="Wingdings" panose="05000000000000000000" pitchFamily="2" charset="2"/>
              <a:buChar char="Ø"/>
            </a:pPr>
            <a:r>
              <a:rPr lang="ja-JP" altLang="en-US" sz="1069" dirty="0">
                <a:latin typeface="Meiryo UI" panose="020B0604030504040204" pitchFamily="50" charset="-128"/>
                <a:ea typeface="Meiryo UI" panose="020B0604030504040204" pitchFamily="50" charset="-128"/>
              </a:rPr>
              <a:t>災害時の行政間、住民等への情報発信方法の検討や見せ方の改善を行う。</a:t>
            </a:r>
            <a:endParaRPr lang="en-US" altLang="zh-TW" sz="1069" dirty="0">
              <a:latin typeface="Meiryo UI" panose="020B0604030504040204" pitchFamily="50" charset="-128"/>
              <a:ea typeface="Meiryo UI" panose="020B0604030504040204" pitchFamily="50" charset="-128"/>
            </a:endParaRPr>
          </a:p>
        </p:txBody>
      </p:sp>
      <p:sp>
        <p:nvSpPr>
          <p:cNvPr id="97" name="楕円 96">
            <a:extLst>
              <a:ext uri="{FF2B5EF4-FFF2-40B4-BE49-F238E27FC236}">
                <a16:creationId xmlns:a16="http://schemas.microsoft.com/office/drawing/2014/main" id="{FC0A285A-4DFE-427B-AEEC-AD6D65B6F1C6}"/>
              </a:ext>
            </a:extLst>
          </p:cNvPr>
          <p:cNvSpPr/>
          <p:nvPr/>
        </p:nvSpPr>
        <p:spPr>
          <a:xfrm>
            <a:off x="10448450" y="4240612"/>
            <a:ext cx="463130" cy="41075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altLang="ja-JP"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31</a:t>
            </a:r>
            <a:endParaRPr lang="ja-JP" altLang="en-US"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54ECC0E9-22E9-4D58-BBD5-BCE8EB124D55}"/>
              </a:ext>
            </a:extLst>
          </p:cNvPr>
          <p:cNvSpPr txBox="1"/>
          <p:nvPr/>
        </p:nvSpPr>
        <p:spPr>
          <a:xfrm>
            <a:off x="10437974" y="4173272"/>
            <a:ext cx="524481" cy="152671"/>
          </a:xfrm>
          <a:prstGeom prst="rect">
            <a:avLst/>
          </a:prstGeom>
          <a:noFill/>
        </p:spPr>
        <p:txBody>
          <a:bodyPr wrap="square" lIns="0" tIns="0" rIns="0" bIns="0" rtlCol="0">
            <a:spAutoFit/>
          </a:bodyPr>
          <a:lstStyle/>
          <a:p>
            <a:r>
              <a:rPr lang="ja-JP" altLang="en-US" sz="992"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p>
        </p:txBody>
      </p:sp>
      <p:sp>
        <p:nvSpPr>
          <p:cNvPr id="99" name="角丸四角形 98">
            <a:extLst>
              <a:ext uri="{FF2B5EF4-FFF2-40B4-BE49-F238E27FC236}">
                <a16:creationId xmlns:a16="http://schemas.microsoft.com/office/drawing/2014/main" id="{9FDB2438-D59C-4106-95BA-F755A07E81F1}"/>
              </a:ext>
            </a:extLst>
          </p:cNvPr>
          <p:cNvSpPr/>
          <p:nvPr/>
        </p:nvSpPr>
        <p:spPr>
          <a:xfrm>
            <a:off x="10413947" y="4907729"/>
            <a:ext cx="1430007" cy="205514"/>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04" name="角丸四角形 103">
            <a:extLst>
              <a:ext uri="{FF2B5EF4-FFF2-40B4-BE49-F238E27FC236}">
                <a16:creationId xmlns:a16="http://schemas.microsoft.com/office/drawing/2014/main" id="{83EF542C-9D8F-4B8A-A53D-BFF0758D5C14}"/>
              </a:ext>
            </a:extLst>
          </p:cNvPr>
          <p:cNvSpPr/>
          <p:nvPr/>
        </p:nvSpPr>
        <p:spPr>
          <a:xfrm>
            <a:off x="10461128" y="6139377"/>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06" name="テキスト ボックス 105">
            <a:extLst>
              <a:ext uri="{FF2B5EF4-FFF2-40B4-BE49-F238E27FC236}">
                <a16:creationId xmlns:a16="http://schemas.microsoft.com/office/drawing/2014/main" id="{7CCCCD1C-7035-4296-9C22-E3F797134117}"/>
              </a:ext>
            </a:extLst>
          </p:cNvPr>
          <p:cNvSpPr txBox="1"/>
          <p:nvPr/>
        </p:nvSpPr>
        <p:spPr>
          <a:xfrm>
            <a:off x="10353698" y="4596798"/>
            <a:ext cx="598241" cy="256865"/>
          </a:xfrm>
          <a:prstGeom prst="rect">
            <a:avLst/>
          </a:prstGeom>
          <a:noFill/>
        </p:spPr>
        <p:txBody>
          <a:bodyPr wrap="none" rtlCol="0">
            <a:spAutoFit/>
          </a:bodyPr>
          <a:lstStyle/>
          <a:p>
            <a:r>
              <a:rPr lang="en-US" altLang="ja-JP" sz="1069" b="1" dirty="0">
                <a:latin typeface="Meiryo UI" panose="020B0604030504040204" pitchFamily="50" charset="-128"/>
                <a:ea typeface="Meiryo UI" panose="020B0604030504040204" pitchFamily="50" charset="-128"/>
              </a:rPr>
              <a:t>【</a:t>
            </a:r>
            <a:r>
              <a:rPr lang="ja-JP" altLang="en-US" sz="1069" b="1" dirty="0">
                <a:latin typeface="Meiryo UI" panose="020B0604030504040204" pitchFamily="50" charset="-128"/>
                <a:ea typeface="Meiryo UI" panose="020B0604030504040204" pitchFamily="50" charset="-128"/>
              </a:rPr>
              <a:t>重点</a:t>
            </a:r>
            <a:r>
              <a:rPr lang="en-US" altLang="ja-JP" sz="1069" b="1" dirty="0">
                <a:latin typeface="Meiryo UI" panose="020B0604030504040204" pitchFamily="50" charset="-128"/>
                <a:ea typeface="Meiryo UI" panose="020B0604030504040204" pitchFamily="50" charset="-128"/>
              </a:rPr>
              <a:t>】</a:t>
            </a:r>
            <a:endParaRPr lang="ja-JP" altLang="en-US" sz="1069" b="1" dirty="0">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2E8AE556-A233-48FB-A5B7-73A579726580}"/>
              </a:ext>
            </a:extLst>
          </p:cNvPr>
          <p:cNvSpPr txBox="1"/>
          <p:nvPr/>
        </p:nvSpPr>
        <p:spPr>
          <a:xfrm>
            <a:off x="10278110" y="6411630"/>
            <a:ext cx="4453200" cy="1737655"/>
          </a:xfrm>
          <a:prstGeom prst="rect">
            <a:avLst/>
          </a:prstGeom>
          <a:noFill/>
        </p:spPr>
        <p:txBody>
          <a:bodyPr wrap="square" rtlCol="0">
            <a:spAutoFit/>
          </a:bodyPr>
          <a:lstStyle/>
          <a:p>
            <a:r>
              <a:rPr lang="ja-JP" altLang="en-US" sz="1069" b="1" dirty="0">
                <a:latin typeface="Meiryo UI" panose="020B0604030504040204" pitchFamily="50" charset="-128"/>
                <a:ea typeface="Meiryo UI" panose="020B0604030504040204" pitchFamily="50" charset="-128"/>
              </a:rPr>
              <a:t>大阪府防災情報システム</a:t>
            </a:r>
            <a:endParaRPr lang="en-US" altLang="ja-JP" sz="1069" b="1"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Ø"/>
            </a:pPr>
            <a:r>
              <a:rPr lang="ja-JP" altLang="en-US" sz="1069" dirty="0">
                <a:latin typeface="Meiryo UI" panose="020B0604030504040204" pitchFamily="50" charset="-128"/>
                <a:ea typeface="Meiryo UI" panose="020B0604030504040204" pitchFamily="50" charset="-128"/>
              </a:rPr>
              <a:t>国の新総合防災情報システム（</a:t>
            </a:r>
            <a:r>
              <a:rPr lang="en-US" altLang="ja-JP" sz="1069" dirty="0">
                <a:latin typeface="Meiryo UI" panose="020B0604030504040204" pitchFamily="50" charset="-128"/>
                <a:ea typeface="Meiryo UI" panose="020B0604030504040204" pitchFamily="50" charset="-128"/>
              </a:rPr>
              <a:t>SOBO-WEB</a:t>
            </a:r>
            <a:r>
              <a:rPr lang="ja-JP" altLang="en-US" sz="1069" dirty="0">
                <a:latin typeface="Meiryo UI" panose="020B0604030504040204" pitchFamily="50" charset="-128"/>
                <a:ea typeface="Meiryo UI" panose="020B0604030504040204" pitchFamily="50" charset="-128"/>
              </a:rPr>
              <a:t>）と連携。</a:t>
            </a:r>
            <a:endParaRPr lang="en-US" altLang="ja-JP" sz="1069" dirty="0">
              <a:latin typeface="Meiryo UI" panose="020B0604030504040204" pitchFamily="50" charset="-128"/>
              <a:ea typeface="Meiryo UI" panose="020B0604030504040204" pitchFamily="50" charset="-128"/>
            </a:endParaRPr>
          </a:p>
          <a:p>
            <a:r>
              <a:rPr lang="ja-JP" altLang="en-US" sz="1069" b="1" dirty="0">
                <a:latin typeface="Meiryo UI" panose="020B0604030504040204" pitchFamily="50" charset="-128"/>
                <a:ea typeface="Meiryo UI" panose="020B0604030504040204" pitchFamily="50" charset="-128"/>
              </a:rPr>
              <a:t>大阪防災アプリ</a:t>
            </a:r>
            <a:endParaRPr lang="en-US" altLang="ja-JP" sz="1069" b="1" dirty="0">
              <a:latin typeface="Meiryo UI" panose="020B0604030504040204" pitchFamily="50" charset="-128"/>
              <a:ea typeface="Meiryo UI" panose="020B0604030504040204" pitchFamily="50" charset="-128"/>
            </a:endParaRPr>
          </a:p>
          <a:p>
            <a:pPr marL="92075" indent="-92075">
              <a:buFont typeface="Wingdings" panose="05000000000000000000" pitchFamily="2" charset="2"/>
              <a:buChar char="Ø"/>
            </a:pPr>
            <a:r>
              <a:rPr lang="ja-JP" altLang="en-US" sz="1069" dirty="0">
                <a:latin typeface="Meiryo UI" panose="020B0604030504040204" pitchFamily="50" charset="-128"/>
                <a:ea typeface="Meiryo UI" panose="020B0604030504040204" pitchFamily="50" charset="-128"/>
              </a:rPr>
              <a:t>令和６年度末で約２８万件のダウンロード件数を突破。</a:t>
            </a:r>
            <a:endParaRPr lang="en-US" altLang="ja-JP" sz="1069" b="1" dirty="0">
              <a:latin typeface="Meiryo UI" panose="020B0604030504040204" pitchFamily="50" charset="-128"/>
              <a:ea typeface="Meiryo UI" panose="020B0604030504040204" pitchFamily="50" charset="-128"/>
            </a:endParaRPr>
          </a:p>
          <a:p>
            <a:pPr marL="109538" indent="-109538">
              <a:buFont typeface="Wingdings" panose="05000000000000000000" pitchFamily="2" charset="2"/>
              <a:buChar char="Ø"/>
            </a:pPr>
            <a:r>
              <a:rPr lang="ja-JP" altLang="en-US" sz="1069" dirty="0">
                <a:latin typeface="Meiryo UI" panose="020B0604030504040204" pitchFamily="50" charset="-128"/>
                <a:ea typeface="Meiryo UI" panose="020B0604030504040204" pitchFamily="50" charset="-128"/>
              </a:rPr>
              <a:t>来阪者に対する防災情報の提供を強化するため、観光アプリ「</a:t>
            </a:r>
            <a:r>
              <a:rPr lang="en-US" altLang="ja-JP" sz="1069" dirty="0">
                <a:latin typeface="Meiryo UI" panose="020B0604030504040204" pitchFamily="50" charset="-128"/>
                <a:ea typeface="Meiryo UI" panose="020B0604030504040204" pitchFamily="50" charset="-128"/>
              </a:rPr>
              <a:t>Discover</a:t>
            </a:r>
          </a:p>
          <a:p>
            <a:pPr marL="109538" indent="-109538"/>
            <a:r>
              <a:rPr lang="ja-JP" altLang="en-US" sz="1069" dirty="0">
                <a:latin typeface="Meiryo UI" panose="020B0604030504040204" pitchFamily="50" charset="-128"/>
                <a:ea typeface="Meiryo UI" panose="020B0604030504040204" pitchFamily="50" charset="-128"/>
              </a:rPr>
              <a:t>　</a:t>
            </a:r>
            <a:r>
              <a:rPr lang="en-US" altLang="ja-JP" sz="1069" dirty="0">
                <a:latin typeface="Meiryo UI" panose="020B0604030504040204" pitchFamily="50" charset="-128"/>
                <a:ea typeface="Meiryo UI" panose="020B0604030504040204" pitchFamily="50" charset="-128"/>
              </a:rPr>
              <a:t> OSAKA</a:t>
            </a:r>
            <a:r>
              <a:rPr lang="ja-JP" altLang="en-US" sz="1069" dirty="0">
                <a:latin typeface="Meiryo UI" panose="020B0604030504040204" pitchFamily="50" charset="-128"/>
                <a:ea typeface="Meiryo UI" panose="020B0604030504040204" pitchFamily="50" charset="-128"/>
              </a:rPr>
              <a:t>」との連携を開始。</a:t>
            </a:r>
            <a:endParaRPr lang="en-US" altLang="ja-JP" sz="1069" dirty="0">
              <a:latin typeface="Meiryo UI" panose="020B0604030504040204" pitchFamily="50" charset="-128"/>
              <a:ea typeface="Meiryo UI" panose="020B0604030504040204" pitchFamily="50" charset="-128"/>
            </a:endParaRPr>
          </a:p>
          <a:p>
            <a:pPr marL="109538" indent="-109538">
              <a:buFont typeface="Wingdings" panose="05000000000000000000" pitchFamily="2" charset="2"/>
              <a:buChar char="Ø"/>
            </a:pPr>
            <a:r>
              <a:rPr lang="ja-JP" altLang="en-US" sz="1069" dirty="0">
                <a:latin typeface="Meiryo UI" panose="020B0604030504040204" pitchFamily="50" charset="-128"/>
                <a:ea typeface="Meiryo UI" panose="020B0604030504040204" pitchFamily="50" charset="-128"/>
              </a:rPr>
              <a:t>通信がつながりにくい場合に備えて、大阪広域データ連携基盤（</a:t>
            </a:r>
            <a:r>
              <a:rPr lang="en-US" altLang="ja-JP" sz="1069" dirty="0">
                <a:latin typeface="Meiryo UI" panose="020B0604030504040204" pitchFamily="50" charset="-128"/>
                <a:ea typeface="Meiryo UI" panose="020B0604030504040204" pitchFamily="50" charset="-128"/>
              </a:rPr>
              <a:t>ORDEN</a:t>
            </a:r>
            <a:r>
              <a:rPr lang="ja-JP" altLang="en-US" sz="1069" dirty="0">
                <a:latin typeface="Meiryo UI" panose="020B0604030504040204" pitchFamily="50" charset="-128"/>
                <a:ea typeface="Meiryo UI" panose="020B0604030504040204" pitchFamily="50" charset="-128"/>
              </a:rPr>
              <a:t>）と</a:t>
            </a:r>
            <a:endParaRPr lang="en-US" altLang="ja-JP" sz="1069" dirty="0">
              <a:latin typeface="Meiryo UI" panose="020B0604030504040204" pitchFamily="50" charset="-128"/>
              <a:ea typeface="Meiryo UI" panose="020B0604030504040204" pitchFamily="50" charset="-128"/>
            </a:endParaRPr>
          </a:p>
          <a:p>
            <a:pPr marL="109538" indent="-109538"/>
            <a:r>
              <a:rPr lang="ja-JP" altLang="en-US" sz="1069" dirty="0">
                <a:latin typeface="Meiryo UI" panose="020B0604030504040204" pitchFamily="50" charset="-128"/>
                <a:ea typeface="Meiryo UI" panose="020B0604030504040204" pitchFamily="50" charset="-128"/>
              </a:rPr>
              <a:t>　連携し、公衆無線</a:t>
            </a:r>
            <a:r>
              <a:rPr lang="en-US" altLang="ja-JP" sz="1069" dirty="0">
                <a:latin typeface="Meiryo UI" panose="020B0604030504040204" pitchFamily="50" charset="-128"/>
                <a:ea typeface="Meiryo UI" panose="020B0604030504040204" pitchFamily="50" charset="-128"/>
              </a:rPr>
              <a:t>LAN</a:t>
            </a:r>
            <a:r>
              <a:rPr lang="ja-JP" altLang="en-US" sz="1069" dirty="0">
                <a:latin typeface="Meiryo UI" panose="020B0604030504040204" pitchFamily="50" charset="-128"/>
                <a:ea typeface="Meiryo UI" panose="020B0604030504040204" pitchFamily="50" charset="-128"/>
              </a:rPr>
              <a:t>（フリー</a:t>
            </a:r>
            <a:r>
              <a:rPr lang="en-US" altLang="ja-JP" sz="1069" dirty="0">
                <a:latin typeface="Meiryo UI" panose="020B0604030504040204" pitchFamily="50" charset="-128"/>
                <a:ea typeface="Meiryo UI" panose="020B0604030504040204" pitchFamily="50" charset="-128"/>
              </a:rPr>
              <a:t>Wi-Fi</a:t>
            </a:r>
            <a:r>
              <a:rPr lang="ja-JP" altLang="en-US" sz="1069" dirty="0">
                <a:latin typeface="Meiryo UI" panose="020B0604030504040204" pitchFamily="50" charset="-128"/>
                <a:ea typeface="Meiryo UI" panose="020B0604030504040204" pitchFamily="50" charset="-128"/>
              </a:rPr>
              <a:t>スポット）の表示機能を追加。</a:t>
            </a:r>
            <a:endParaRPr lang="en-US" altLang="ja-JP" sz="1069" dirty="0">
              <a:latin typeface="Meiryo UI" panose="020B0604030504040204" pitchFamily="50" charset="-128"/>
              <a:ea typeface="Meiryo UI" panose="020B0604030504040204" pitchFamily="50" charset="-128"/>
            </a:endParaRPr>
          </a:p>
          <a:p>
            <a:pPr marL="109538" indent="-109538">
              <a:buFont typeface="Wingdings" panose="05000000000000000000" pitchFamily="2" charset="2"/>
              <a:buChar char="Ø"/>
            </a:pPr>
            <a:r>
              <a:rPr lang="ja-JP" altLang="en-US" sz="1069" dirty="0">
                <a:latin typeface="Meiryo UI" panose="020B0604030504040204" pitchFamily="50" charset="-128"/>
                <a:ea typeface="Meiryo UI" panose="020B0604030504040204" pitchFamily="50" charset="-128"/>
              </a:rPr>
              <a:t>アプリの利用促進を目的として、</a:t>
            </a:r>
            <a:r>
              <a:rPr lang="zh-TW" altLang="en-US" sz="1069" dirty="0">
                <a:latin typeface="Meiryo UI" panose="020B0604030504040204" pitchFamily="50" charset="-128"/>
                <a:ea typeface="Meiryo UI" panose="020B0604030504040204" pitchFamily="50" charset="-128"/>
              </a:rPr>
              <a:t>大阪府危機管理室</a:t>
            </a:r>
            <a:r>
              <a:rPr lang="en-US" altLang="ja-JP" sz="1069" dirty="0">
                <a:latin typeface="Meiryo UI" panose="020B0604030504040204" pitchFamily="50" charset="-128"/>
                <a:ea typeface="Meiryo UI" panose="020B0604030504040204" pitchFamily="50" charset="-128"/>
              </a:rPr>
              <a:t>YouTube</a:t>
            </a:r>
            <a:r>
              <a:rPr lang="ja-JP" altLang="en-US" sz="1069" dirty="0">
                <a:latin typeface="Meiryo UI" panose="020B0604030504040204" pitchFamily="50" charset="-128"/>
                <a:ea typeface="Meiryo UI" panose="020B0604030504040204" pitchFamily="50" charset="-128"/>
              </a:rPr>
              <a:t>チャンネルで、</a:t>
            </a:r>
            <a:endParaRPr lang="en-US" altLang="ja-JP" sz="1069" dirty="0">
              <a:latin typeface="Meiryo UI" panose="020B0604030504040204" pitchFamily="50" charset="-128"/>
              <a:ea typeface="Meiryo UI" panose="020B0604030504040204" pitchFamily="50" charset="-128"/>
            </a:endParaRPr>
          </a:p>
          <a:p>
            <a:r>
              <a:rPr lang="ja-JP" altLang="en-US" sz="1069" dirty="0">
                <a:latin typeface="Meiryo UI" panose="020B0604030504040204" pitchFamily="50" charset="-128"/>
                <a:ea typeface="Meiryo UI" panose="020B0604030504040204" pitchFamily="50" charset="-128"/>
              </a:rPr>
              <a:t>　利用マニュアル動画を公開。</a:t>
            </a:r>
            <a:endParaRPr lang="en-US" altLang="ja-JP" sz="1069" dirty="0">
              <a:latin typeface="Meiryo UI" panose="020B0604030504040204" pitchFamily="50" charset="-128"/>
              <a:ea typeface="Meiryo UI" panose="020B0604030504040204" pitchFamily="50" charset="-128"/>
            </a:endParaRPr>
          </a:p>
        </p:txBody>
      </p:sp>
      <p:sp>
        <p:nvSpPr>
          <p:cNvPr id="112" name="テキスト ボックス 111">
            <a:extLst>
              <a:ext uri="{FF2B5EF4-FFF2-40B4-BE49-F238E27FC236}">
                <a16:creationId xmlns:a16="http://schemas.microsoft.com/office/drawing/2014/main" id="{928D5481-88F3-4BD4-9D21-CB71EDD31587}"/>
              </a:ext>
            </a:extLst>
          </p:cNvPr>
          <p:cNvSpPr txBox="1"/>
          <p:nvPr/>
        </p:nvSpPr>
        <p:spPr>
          <a:xfrm>
            <a:off x="11433488" y="8505459"/>
            <a:ext cx="3390718" cy="861774"/>
          </a:xfrm>
          <a:prstGeom prst="rect">
            <a:avLst/>
          </a:prstGeom>
          <a:noFill/>
        </p:spPr>
        <p:txBody>
          <a:bodyPr wrap="square" rtlCol="0">
            <a:spAutoFit/>
          </a:bodyPr>
          <a:lstStyle/>
          <a:p>
            <a:pPr marL="109915" indent="-109915">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差し迫った危険等をプッシュ通知でお知らせ</a:t>
            </a:r>
          </a:p>
          <a:p>
            <a:pPr marL="109915" indent="-109915">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府内どこでも自分がいる場所の防災情報を受け取り</a:t>
            </a:r>
          </a:p>
          <a:p>
            <a:pPr marL="109915" indent="-109915">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発令中の情報をレベルに応じてわかりやすくカラー表示</a:t>
            </a:r>
            <a:endParaRPr lang="en-US" altLang="ja-JP" sz="1000" dirty="0">
              <a:latin typeface="Meiryo UI" panose="020B0604030504040204" pitchFamily="50" charset="-128"/>
              <a:ea typeface="Meiryo UI" panose="020B0604030504040204" pitchFamily="50" charset="-128"/>
            </a:endParaRPr>
          </a:p>
          <a:p>
            <a:pPr marL="109915" indent="-109915">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英語、中国語（簡体字・繁体字）、韓国・朝鮮語、やさしい日本語にも対応</a:t>
            </a:r>
            <a:endParaRPr lang="en-US" altLang="zh-TW" sz="1000" dirty="0">
              <a:latin typeface="Meiryo UI" panose="020B0604030504040204" pitchFamily="50" charset="-128"/>
              <a:ea typeface="Meiryo UI" panose="020B0604030504040204" pitchFamily="50" charset="-128"/>
            </a:endParaRPr>
          </a:p>
        </p:txBody>
      </p:sp>
      <p:sp>
        <p:nvSpPr>
          <p:cNvPr id="128" name="テキスト ボックス 127">
            <a:extLst>
              <a:ext uri="{FF2B5EF4-FFF2-40B4-BE49-F238E27FC236}">
                <a16:creationId xmlns:a16="http://schemas.microsoft.com/office/drawing/2014/main" id="{E83094F7-8CA2-49F6-9642-3998D845F160}"/>
              </a:ext>
            </a:extLst>
          </p:cNvPr>
          <p:cNvSpPr txBox="1"/>
          <p:nvPr/>
        </p:nvSpPr>
        <p:spPr>
          <a:xfrm>
            <a:off x="13825958" y="9367097"/>
            <a:ext cx="1063911" cy="233269"/>
          </a:xfrm>
          <a:prstGeom prst="rect">
            <a:avLst/>
          </a:prstGeom>
          <a:noFill/>
        </p:spPr>
        <p:txBody>
          <a:bodyPr wrap="square" rtlCol="0">
            <a:spAutoFit/>
          </a:bodyPr>
          <a:lstStyle/>
          <a:p>
            <a:pPr algn="ctr"/>
            <a:r>
              <a:rPr lang="ja-JP" altLang="en-US" sz="916" dirty="0">
                <a:latin typeface="Meiryo UI" panose="020B0604030504040204" pitchFamily="50" charset="-128"/>
                <a:ea typeface="Meiryo UI" panose="020B0604030504040204" pitchFamily="50" charset="-128"/>
              </a:rPr>
              <a:t>ダウンロードはこちら</a:t>
            </a:r>
            <a:endParaRPr lang="en-US" altLang="zh-TW" sz="916" dirty="0">
              <a:latin typeface="Meiryo UI" panose="020B0604030504040204" pitchFamily="50" charset="-128"/>
              <a:ea typeface="Meiryo UI" panose="020B0604030504040204" pitchFamily="50" charset="-128"/>
            </a:endParaRPr>
          </a:p>
        </p:txBody>
      </p:sp>
      <p:sp>
        <p:nvSpPr>
          <p:cNvPr id="139" name="テキスト ボックス 138">
            <a:extLst>
              <a:ext uri="{FF2B5EF4-FFF2-40B4-BE49-F238E27FC236}">
                <a16:creationId xmlns:a16="http://schemas.microsoft.com/office/drawing/2014/main" id="{075791C9-B97C-481B-B9B7-03C8B237CE71}"/>
              </a:ext>
            </a:extLst>
          </p:cNvPr>
          <p:cNvSpPr txBox="1"/>
          <p:nvPr/>
        </p:nvSpPr>
        <p:spPr>
          <a:xfrm>
            <a:off x="11433489" y="9338112"/>
            <a:ext cx="2490855" cy="1015663"/>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主な提供情報</a:t>
            </a:r>
            <a:endParaRPr lang="en-US" altLang="ja-JP" sz="1000" b="1" dirty="0">
              <a:latin typeface="Meiryo UI" panose="020B0604030504040204" pitchFamily="50" charset="-128"/>
              <a:ea typeface="Meiryo UI" panose="020B0604030504040204" pitchFamily="50" charset="-128"/>
            </a:endParaRPr>
          </a:p>
          <a:p>
            <a:pPr marL="109915" indent="-109915">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地震・津波情報</a:t>
            </a:r>
            <a:endParaRPr lang="en-US" altLang="ja-JP" sz="1000" dirty="0">
              <a:latin typeface="Meiryo UI" panose="020B0604030504040204" pitchFamily="50" charset="-128"/>
              <a:ea typeface="Meiryo UI" panose="020B0604030504040204" pitchFamily="50" charset="-128"/>
            </a:endParaRPr>
          </a:p>
          <a:p>
            <a:pPr marL="109915" indent="-109915">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気象情報</a:t>
            </a:r>
          </a:p>
          <a:p>
            <a:pPr marL="109915" indent="-109915">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避難所情報や避難所までの経路等</a:t>
            </a:r>
          </a:p>
          <a:p>
            <a:pPr marL="109915" indent="-109915">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ハザードマップ等の防災マップ、鉄道やライフラインの状況、国民保護情報等</a:t>
            </a:r>
          </a:p>
        </p:txBody>
      </p:sp>
      <p:sp>
        <p:nvSpPr>
          <p:cNvPr id="140" name="スクロール: 横 139">
            <a:extLst>
              <a:ext uri="{FF2B5EF4-FFF2-40B4-BE49-F238E27FC236}">
                <a16:creationId xmlns:a16="http://schemas.microsoft.com/office/drawing/2014/main" id="{F4EDEBE8-57EE-4D6D-9C77-0BC9E11AB48C}"/>
              </a:ext>
            </a:extLst>
          </p:cNvPr>
          <p:cNvSpPr/>
          <p:nvPr/>
        </p:nvSpPr>
        <p:spPr>
          <a:xfrm>
            <a:off x="12708626" y="4468745"/>
            <a:ext cx="2217860" cy="629255"/>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pic>
        <p:nvPicPr>
          <p:cNvPr id="141" name="図 140">
            <a:extLst>
              <a:ext uri="{FF2B5EF4-FFF2-40B4-BE49-F238E27FC236}">
                <a16:creationId xmlns:a16="http://schemas.microsoft.com/office/drawing/2014/main" id="{F3FBBC84-1DA2-404C-B12F-662D68BF63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5007" y="8339818"/>
            <a:ext cx="918481" cy="1910231"/>
          </a:xfrm>
          <a:prstGeom prst="rect">
            <a:avLst/>
          </a:prstGeom>
        </p:spPr>
      </p:pic>
      <p:sp>
        <p:nvSpPr>
          <p:cNvPr id="142" name="テキスト ボックス 141">
            <a:extLst>
              <a:ext uri="{FF2B5EF4-FFF2-40B4-BE49-F238E27FC236}">
                <a16:creationId xmlns:a16="http://schemas.microsoft.com/office/drawing/2014/main" id="{829D2880-5A72-495C-A9AE-7BAD4CFD2FAC}"/>
              </a:ext>
            </a:extLst>
          </p:cNvPr>
          <p:cNvSpPr txBox="1"/>
          <p:nvPr/>
        </p:nvSpPr>
        <p:spPr>
          <a:xfrm>
            <a:off x="11433490" y="8257617"/>
            <a:ext cx="1784486"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大阪防災アプリの紹介</a:t>
            </a:r>
            <a:endParaRPr lang="en-US" altLang="ja-JP" sz="1200" b="1" dirty="0">
              <a:latin typeface="Meiryo UI" panose="020B0604030504040204" pitchFamily="50" charset="-128"/>
              <a:ea typeface="Meiryo UI" panose="020B0604030504040204" pitchFamily="50" charset="-128"/>
            </a:endParaRPr>
          </a:p>
        </p:txBody>
      </p:sp>
      <p:pic>
        <p:nvPicPr>
          <p:cNvPr id="144" name="図 143">
            <a:extLst>
              <a:ext uri="{FF2B5EF4-FFF2-40B4-BE49-F238E27FC236}">
                <a16:creationId xmlns:a16="http://schemas.microsoft.com/office/drawing/2014/main" id="{873ABF39-DB2E-47BA-B0CD-A52C368CC0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33822" y="9624157"/>
            <a:ext cx="691095" cy="691095"/>
          </a:xfrm>
          <a:prstGeom prst="rect">
            <a:avLst/>
          </a:prstGeom>
        </p:spPr>
      </p:pic>
      <p:sp>
        <p:nvSpPr>
          <p:cNvPr id="103" name="角丸四角形 204">
            <a:extLst>
              <a:ext uri="{FF2B5EF4-FFF2-40B4-BE49-F238E27FC236}">
                <a16:creationId xmlns:a16="http://schemas.microsoft.com/office/drawing/2014/main" id="{B04F0AD5-5D6E-4DD6-A64D-F1349530ADE5}"/>
              </a:ext>
            </a:extLst>
          </p:cNvPr>
          <p:cNvSpPr/>
          <p:nvPr/>
        </p:nvSpPr>
        <p:spPr bwMode="gray">
          <a:xfrm>
            <a:off x="5251277" y="4112356"/>
            <a:ext cx="4946192" cy="634544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117" name="テキスト ボックス 116">
            <a:extLst>
              <a:ext uri="{FF2B5EF4-FFF2-40B4-BE49-F238E27FC236}">
                <a16:creationId xmlns:a16="http://schemas.microsoft.com/office/drawing/2014/main" id="{2A457638-9169-4434-ABAB-C602B515C7B2}"/>
              </a:ext>
            </a:extLst>
          </p:cNvPr>
          <p:cNvSpPr txBox="1"/>
          <p:nvPr/>
        </p:nvSpPr>
        <p:spPr>
          <a:xfrm>
            <a:off x="5750560" y="4158704"/>
            <a:ext cx="4382606" cy="604330"/>
          </a:xfrm>
          <a:prstGeom prst="rect">
            <a:avLst/>
          </a:prstGeom>
          <a:noFill/>
          <a:ln>
            <a:noFill/>
          </a:ln>
        </p:spPr>
        <p:txBody>
          <a:bodyPr wrap="square" lIns="109915" tIns="54958" rIns="54958" bIns="54958" rtlCol="0" anchor="ctr" anchorCtr="0">
            <a:spAutoFit/>
          </a:bodyPr>
          <a:lstStyle/>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広域緊急交通路等の通行機能確保 </a:t>
            </a:r>
            <a:endPar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都市整備部</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23" name="楕円 122">
            <a:extLst>
              <a:ext uri="{FF2B5EF4-FFF2-40B4-BE49-F238E27FC236}">
                <a16:creationId xmlns:a16="http://schemas.microsoft.com/office/drawing/2014/main" id="{AE2591A0-588E-48B9-B9F9-468D9C3DD564}"/>
              </a:ext>
            </a:extLst>
          </p:cNvPr>
          <p:cNvSpPr/>
          <p:nvPr/>
        </p:nvSpPr>
        <p:spPr>
          <a:xfrm>
            <a:off x="5326953" y="4225010"/>
            <a:ext cx="454660" cy="41075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altLang="ja-JP"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46</a:t>
            </a:r>
            <a:endParaRPr lang="ja-JP" altLang="en-US"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0" name="テキスト ボックス 129">
            <a:extLst>
              <a:ext uri="{FF2B5EF4-FFF2-40B4-BE49-F238E27FC236}">
                <a16:creationId xmlns:a16="http://schemas.microsoft.com/office/drawing/2014/main" id="{2B353117-1340-449E-AB4B-16BE242C0C1D}"/>
              </a:ext>
            </a:extLst>
          </p:cNvPr>
          <p:cNvSpPr txBox="1"/>
          <p:nvPr/>
        </p:nvSpPr>
        <p:spPr>
          <a:xfrm>
            <a:off x="5322761" y="4182191"/>
            <a:ext cx="524481" cy="152671"/>
          </a:xfrm>
          <a:prstGeom prst="rect">
            <a:avLst/>
          </a:prstGeom>
          <a:noFill/>
          <a:ln>
            <a:noFill/>
          </a:ln>
        </p:spPr>
        <p:txBody>
          <a:bodyPr wrap="square" lIns="0" tIns="0" rIns="0" bIns="0" rtlCol="0">
            <a:spAutoFit/>
          </a:bodyPr>
          <a:lstStyle/>
          <a:p>
            <a:r>
              <a:rPr lang="ja-JP" altLang="en-US" sz="992"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p>
        </p:txBody>
      </p:sp>
      <p:sp>
        <p:nvSpPr>
          <p:cNvPr id="133" name="正方形/長方形 132">
            <a:extLst>
              <a:ext uri="{FF2B5EF4-FFF2-40B4-BE49-F238E27FC236}">
                <a16:creationId xmlns:a16="http://schemas.microsoft.com/office/drawing/2014/main" id="{19FB7B90-2A34-4250-9090-971A4861A3F6}"/>
              </a:ext>
            </a:extLst>
          </p:cNvPr>
          <p:cNvSpPr/>
          <p:nvPr/>
        </p:nvSpPr>
        <p:spPr>
          <a:xfrm>
            <a:off x="5311149" y="5089763"/>
            <a:ext cx="4802477" cy="70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➢平成</a:t>
            </a:r>
            <a:r>
              <a:rPr lang="en-US" altLang="ja-JP" sz="1069" dirty="0">
                <a:solidFill>
                  <a:schemeClr val="tx1"/>
                </a:solidFill>
                <a:latin typeface="Meiryo UI" panose="020B0604030504040204" pitchFamily="50" charset="-128"/>
                <a:ea typeface="Meiryo UI" panose="020B0604030504040204" pitchFamily="50" charset="-128"/>
              </a:rPr>
              <a:t>30</a:t>
            </a:r>
            <a:r>
              <a:rPr lang="ja-JP" altLang="en-US" sz="1069" dirty="0">
                <a:solidFill>
                  <a:schemeClr val="tx1"/>
                </a:solidFill>
                <a:latin typeface="Meiryo UI" panose="020B0604030504040204" pitchFamily="50" charset="-128"/>
                <a:ea typeface="Meiryo UI" panose="020B0604030504040204" pitchFamily="50" charset="-128"/>
              </a:rPr>
              <a:t>年台風</a:t>
            </a:r>
            <a:r>
              <a:rPr lang="en-US" altLang="ja-JP" sz="1069" dirty="0">
                <a:solidFill>
                  <a:schemeClr val="tx1"/>
                </a:solidFill>
                <a:latin typeface="Meiryo UI" panose="020B0604030504040204" pitchFamily="50" charset="-128"/>
                <a:ea typeface="Meiryo UI" panose="020B0604030504040204" pitchFamily="50" charset="-128"/>
              </a:rPr>
              <a:t>21</a:t>
            </a:r>
            <a:r>
              <a:rPr lang="ja-JP" altLang="en-US" sz="1069" dirty="0">
                <a:solidFill>
                  <a:schemeClr val="tx1"/>
                </a:solidFill>
                <a:latin typeface="Meiryo UI" panose="020B0604030504040204" pitchFamily="50" charset="-128"/>
                <a:ea typeface="Meiryo UI" panose="020B0604030504040204" pitchFamily="50" charset="-128"/>
              </a:rPr>
              <a:t>号では、暴風により多くの電柱が倒壊し、車両や歩行者が通行できなくなる事態が生じた。災害時の救急活動、物資輸送を円滑に行うためには、救急車両の通行する道路確保が重要となるため、大阪府無電柱化推進計画に基づき、無電柱化の推進に取り組む。</a:t>
            </a:r>
            <a:endParaRPr lang="ja-JP" altLang="en-US" sz="763" dirty="0">
              <a:solidFill>
                <a:schemeClr val="tx1"/>
              </a:solidFill>
              <a:latin typeface="Meiryo UI" panose="020B0604030504040204" pitchFamily="50" charset="-128"/>
              <a:ea typeface="Meiryo UI" panose="020B0604030504040204" pitchFamily="50" charset="-128"/>
            </a:endParaRPr>
          </a:p>
        </p:txBody>
      </p:sp>
      <p:sp>
        <p:nvSpPr>
          <p:cNvPr id="134" name="角丸四角形 155">
            <a:extLst>
              <a:ext uri="{FF2B5EF4-FFF2-40B4-BE49-F238E27FC236}">
                <a16:creationId xmlns:a16="http://schemas.microsoft.com/office/drawing/2014/main" id="{E2A21CDE-F992-464A-9D04-3BAB2F0C8298}"/>
              </a:ext>
            </a:extLst>
          </p:cNvPr>
          <p:cNvSpPr/>
          <p:nvPr/>
        </p:nvSpPr>
        <p:spPr>
          <a:xfrm>
            <a:off x="5401574" y="4823209"/>
            <a:ext cx="1464297" cy="239553"/>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35" name="テキスト ボックス 134">
            <a:extLst>
              <a:ext uri="{FF2B5EF4-FFF2-40B4-BE49-F238E27FC236}">
                <a16:creationId xmlns:a16="http://schemas.microsoft.com/office/drawing/2014/main" id="{E863D642-0D91-456D-9F1A-45CD4E93454F}"/>
              </a:ext>
            </a:extLst>
          </p:cNvPr>
          <p:cNvSpPr txBox="1"/>
          <p:nvPr/>
        </p:nvSpPr>
        <p:spPr>
          <a:xfrm>
            <a:off x="5251277" y="4593269"/>
            <a:ext cx="598241" cy="256865"/>
          </a:xfrm>
          <a:prstGeom prst="rect">
            <a:avLst/>
          </a:prstGeom>
          <a:noFill/>
        </p:spPr>
        <p:txBody>
          <a:bodyPr wrap="none" rtlCol="0">
            <a:spAutoFit/>
          </a:bodyPr>
          <a:lstStyle/>
          <a:p>
            <a:r>
              <a:rPr lang="en-US" altLang="ja-JP" sz="1069" b="1" dirty="0">
                <a:latin typeface="Meiryo UI" panose="020B0604030504040204" pitchFamily="50" charset="-128"/>
                <a:ea typeface="Meiryo UI" panose="020B0604030504040204" pitchFamily="50" charset="-128"/>
              </a:rPr>
              <a:t>【</a:t>
            </a:r>
            <a:r>
              <a:rPr lang="ja-JP" altLang="en-US" sz="1069" b="1" dirty="0">
                <a:latin typeface="Meiryo UI" panose="020B0604030504040204" pitchFamily="50" charset="-128"/>
                <a:ea typeface="Meiryo UI" panose="020B0604030504040204" pitchFamily="50" charset="-128"/>
              </a:rPr>
              <a:t>重点</a:t>
            </a:r>
            <a:r>
              <a:rPr lang="en-US" altLang="ja-JP" sz="1069" b="1" dirty="0">
                <a:latin typeface="Meiryo UI" panose="020B0604030504040204" pitchFamily="50" charset="-128"/>
                <a:ea typeface="Meiryo UI" panose="020B0604030504040204" pitchFamily="50" charset="-128"/>
              </a:rPr>
              <a:t>】</a:t>
            </a:r>
            <a:endParaRPr lang="ja-JP" altLang="en-US" sz="1069" b="1" dirty="0">
              <a:latin typeface="Meiryo UI" panose="020B0604030504040204" pitchFamily="50" charset="-128"/>
              <a:ea typeface="Meiryo UI" panose="020B0604030504040204" pitchFamily="50" charset="-128"/>
            </a:endParaRPr>
          </a:p>
        </p:txBody>
      </p:sp>
      <p:sp>
        <p:nvSpPr>
          <p:cNvPr id="145" name="角丸四角形 103">
            <a:extLst>
              <a:ext uri="{FF2B5EF4-FFF2-40B4-BE49-F238E27FC236}">
                <a16:creationId xmlns:a16="http://schemas.microsoft.com/office/drawing/2014/main" id="{79B903D0-100C-4405-A6DD-E46682B6C449}"/>
              </a:ext>
            </a:extLst>
          </p:cNvPr>
          <p:cNvSpPr/>
          <p:nvPr/>
        </p:nvSpPr>
        <p:spPr>
          <a:xfrm>
            <a:off x="5459074" y="5821951"/>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57" name="正方形/長方形 156">
            <a:extLst>
              <a:ext uri="{FF2B5EF4-FFF2-40B4-BE49-F238E27FC236}">
                <a16:creationId xmlns:a16="http://schemas.microsoft.com/office/drawing/2014/main" id="{1F0D0BF7-0476-47AE-A3EB-66EF09BC581E}"/>
              </a:ext>
            </a:extLst>
          </p:cNvPr>
          <p:cNvSpPr/>
          <p:nvPr/>
        </p:nvSpPr>
        <p:spPr>
          <a:xfrm>
            <a:off x="5300425" y="6140011"/>
            <a:ext cx="4802477" cy="341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➢広域緊急交通路に指定された路線、区間のうち、「大阪府無電柱化推進計画」に基づき、令和６年度までに</a:t>
            </a:r>
            <a:r>
              <a:rPr lang="en-US" altLang="ja-JP" sz="1069" dirty="0">
                <a:solidFill>
                  <a:schemeClr val="tx1"/>
                </a:solidFill>
                <a:latin typeface="Meiryo UI" panose="020B0604030504040204" pitchFamily="50" charset="-128"/>
                <a:ea typeface="Meiryo UI" panose="020B0604030504040204" pitchFamily="50" charset="-128"/>
              </a:rPr>
              <a:t>21.4</a:t>
            </a:r>
            <a:r>
              <a:rPr lang="ja-JP" altLang="en-US" sz="1069" dirty="0">
                <a:solidFill>
                  <a:schemeClr val="tx1"/>
                </a:solidFill>
                <a:latin typeface="Meiryo UI" panose="020B0604030504040204" pitchFamily="50" charset="-128"/>
                <a:ea typeface="Meiryo UI" panose="020B0604030504040204" pitchFamily="50" charset="-128"/>
              </a:rPr>
              <a:t>㎞の区間で無電柱化を実現。</a:t>
            </a:r>
            <a:endParaRPr lang="ja-JP" altLang="en-US" sz="763" dirty="0">
              <a:solidFill>
                <a:schemeClr val="tx1"/>
              </a:solidFill>
              <a:latin typeface="Meiryo UI" panose="020B0604030504040204" pitchFamily="50" charset="-128"/>
              <a:ea typeface="Meiryo UI" panose="020B0604030504040204" pitchFamily="50" charset="-128"/>
            </a:endParaRPr>
          </a:p>
        </p:txBody>
      </p:sp>
      <p:sp>
        <p:nvSpPr>
          <p:cNvPr id="162" name="角丸四角形 132">
            <a:extLst>
              <a:ext uri="{FF2B5EF4-FFF2-40B4-BE49-F238E27FC236}">
                <a16:creationId xmlns:a16="http://schemas.microsoft.com/office/drawing/2014/main" id="{FABB6150-3E78-46F1-AD46-94188747E362}"/>
              </a:ext>
            </a:extLst>
          </p:cNvPr>
          <p:cNvSpPr/>
          <p:nvPr/>
        </p:nvSpPr>
        <p:spPr bwMode="gray">
          <a:xfrm>
            <a:off x="5299635" y="6541562"/>
            <a:ext cx="4803295" cy="1483285"/>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下矢印 158">
            <a:extLst>
              <a:ext uri="{FF2B5EF4-FFF2-40B4-BE49-F238E27FC236}">
                <a16:creationId xmlns:a16="http://schemas.microsoft.com/office/drawing/2014/main" id="{10D6B55C-15B1-4796-9334-B37FA9508AFD}"/>
              </a:ext>
            </a:extLst>
          </p:cNvPr>
          <p:cNvSpPr/>
          <p:nvPr/>
        </p:nvSpPr>
        <p:spPr>
          <a:xfrm rot="16200000">
            <a:off x="7609317" y="7125074"/>
            <a:ext cx="335684" cy="4323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a:extLst>
              <a:ext uri="{FF2B5EF4-FFF2-40B4-BE49-F238E27FC236}">
                <a16:creationId xmlns:a16="http://schemas.microsoft.com/office/drawing/2014/main" id="{AA89ED0B-609E-486E-94E9-40C39F6D4B92}"/>
              </a:ext>
            </a:extLst>
          </p:cNvPr>
          <p:cNvSpPr txBox="1"/>
          <p:nvPr/>
        </p:nvSpPr>
        <p:spPr>
          <a:xfrm rot="10800000" flipV="1">
            <a:off x="6847347" y="4799373"/>
            <a:ext cx="1409308"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＜無電柱化の推進＞</a:t>
            </a:r>
            <a:endParaRPr lang="en-US" altLang="zh-TW" sz="1050" dirty="0">
              <a:latin typeface="Meiryo UI" panose="020B0604030504040204" pitchFamily="50" charset="-128"/>
              <a:ea typeface="Meiryo UI" panose="020B0604030504040204" pitchFamily="50" charset="-128"/>
            </a:endParaRPr>
          </a:p>
        </p:txBody>
      </p:sp>
      <p:sp>
        <p:nvSpPr>
          <p:cNvPr id="171" name="角丸四角形 155">
            <a:extLst>
              <a:ext uri="{FF2B5EF4-FFF2-40B4-BE49-F238E27FC236}">
                <a16:creationId xmlns:a16="http://schemas.microsoft.com/office/drawing/2014/main" id="{E9A366CF-FE1F-4F0B-B632-2C675780F9AB}"/>
              </a:ext>
            </a:extLst>
          </p:cNvPr>
          <p:cNvSpPr/>
          <p:nvPr/>
        </p:nvSpPr>
        <p:spPr>
          <a:xfrm>
            <a:off x="5401574" y="8074800"/>
            <a:ext cx="1464297" cy="239553"/>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72" name="テキスト ボックス 171">
            <a:extLst>
              <a:ext uri="{FF2B5EF4-FFF2-40B4-BE49-F238E27FC236}">
                <a16:creationId xmlns:a16="http://schemas.microsoft.com/office/drawing/2014/main" id="{8730D07A-E806-4624-BDA2-76D1EF5212E7}"/>
              </a:ext>
            </a:extLst>
          </p:cNvPr>
          <p:cNvSpPr txBox="1"/>
          <p:nvPr/>
        </p:nvSpPr>
        <p:spPr>
          <a:xfrm rot="10800000" flipV="1">
            <a:off x="6856607" y="8085413"/>
            <a:ext cx="1409308"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＜通行機能確保＞</a:t>
            </a:r>
            <a:endParaRPr lang="en-US" altLang="zh-TW" sz="1050" dirty="0">
              <a:latin typeface="Meiryo UI" panose="020B0604030504040204" pitchFamily="50" charset="-128"/>
              <a:ea typeface="Meiryo UI" panose="020B0604030504040204" pitchFamily="50" charset="-128"/>
            </a:endParaRPr>
          </a:p>
        </p:txBody>
      </p:sp>
      <p:sp>
        <p:nvSpPr>
          <p:cNvPr id="173" name="正方形/長方形 172">
            <a:extLst>
              <a:ext uri="{FF2B5EF4-FFF2-40B4-BE49-F238E27FC236}">
                <a16:creationId xmlns:a16="http://schemas.microsoft.com/office/drawing/2014/main" id="{430B030B-9DFD-4937-92B5-1943B521282B}"/>
              </a:ext>
            </a:extLst>
          </p:cNvPr>
          <p:cNvSpPr/>
          <p:nvPr/>
        </p:nvSpPr>
        <p:spPr>
          <a:xfrm>
            <a:off x="5311149" y="8401303"/>
            <a:ext cx="4802477" cy="341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➢防災活動を支える道路ネットワークの整備を行い、災害時における緊急交通路の多重性、代替路の確保や防災拠点アクセス等の向上、府県間連携の強化を図る。</a:t>
            </a:r>
            <a:endParaRPr lang="ja-JP" altLang="en-US" sz="763" dirty="0">
              <a:solidFill>
                <a:schemeClr val="tx1"/>
              </a:solidFill>
              <a:latin typeface="Meiryo UI" panose="020B0604030504040204" pitchFamily="50" charset="-128"/>
              <a:ea typeface="Meiryo UI" panose="020B0604030504040204" pitchFamily="50" charset="-128"/>
            </a:endParaRPr>
          </a:p>
        </p:txBody>
      </p:sp>
      <p:sp>
        <p:nvSpPr>
          <p:cNvPr id="174" name="角丸四角形 103">
            <a:extLst>
              <a:ext uri="{FF2B5EF4-FFF2-40B4-BE49-F238E27FC236}">
                <a16:creationId xmlns:a16="http://schemas.microsoft.com/office/drawing/2014/main" id="{23F06134-66A8-4FCA-8054-85326423FEE6}"/>
              </a:ext>
            </a:extLst>
          </p:cNvPr>
          <p:cNvSpPr/>
          <p:nvPr/>
        </p:nvSpPr>
        <p:spPr>
          <a:xfrm>
            <a:off x="5397903" y="8795542"/>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75" name="正方形/長方形 174">
            <a:extLst>
              <a:ext uri="{FF2B5EF4-FFF2-40B4-BE49-F238E27FC236}">
                <a16:creationId xmlns:a16="http://schemas.microsoft.com/office/drawing/2014/main" id="{3F966F44-677A-4E00-80F5-33147A606CD3}"/>
              </a:ext>
            </a:extLst>
          </p:cNvPr>
          <p:cNvSpPr/>
          <p:nvPr/>
        </p:nvSpPr>
        <p:spPr>
          <a:xfrm>
            <a:off x="5311149" y="9122991"/>
            <a:ext cx="2331853" cy="141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➢広域緊急交通路等の橋梁の耐震化が</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　計画通り完了　　（</a:t>
            </a:r>
            <a:r>
              <a:rPr lang="en-US" altLang="ja-JP" sz="1069" dirty="0">
                <a:solidFill>
                  <a:schemeClr val="tx1"/>
                </a:solidFill>
                <a:latin typeface="Meiryo UI" panose="020B0604030504040204" pitchFamily="50" charset="-128"/>
                <a:ea typeface="Meiryo UI" panose="020B0604030504040204" pitchFamily="50" charset="-128"/>
              </a:rPr>
              <a:t>R6</a:t>
            </a:r>
            <a:r>
              <a:rPr lang="ja-JP" altLang="en-US" sz="1069" dirty="0">
                <a:solidFill>
                  <a:schemeClr val="tx1"/>
                </a:solidFill>
                <a:latin typeface="Meiryo UI" panose="020B0604030504040204" pitchFamily="50" charset="-128"/>
                <a:ea typeface="Meiryo UI" panose="020B0604030504040204" pitchFamily="50" charset="-128"/>
              </a:rPr>
              <a:t>：</a:t>
            </a:r>
            <a:r>
              <a:rPr lang="en-US" altLang="ja-JP" sz="1069" dirty="0">
                <a:solidFill>
                  <a:schemeClr val="tx1"/>
                </a:solidFill>
                <a:latin typeface="Meiryo UI" panose="020B0604030504040204" pitchFamily="50" charset="-128"/>
                <a:ea typeface="Meiryo UI" panose="020B0604030504040204" pitchFamily="50" charset="-128"/>
              </a:rPr>
              <a:t>22</a:t>
            </a:r>
            <a:r>
              <a:rPr lang="ja-JP" altLang="en-US" sz="1069" dirty="0">
                <a:solidFill>
                  <a:schemeClr val="tx1"/>
                </a:solidFill>
                <a:latin typeface="Meiryo UI" panose="020B0604030504040204" pitchFamily="50" charset="-128"/>
                <a:ea typeface="Meiryo UI" panose="020B0604030504040204" pitchFamily="50" charset="-128"/>
              </a:rPr>
              <a:t>橋推進）</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　</a:t>
            </a:r>
            <a:r>
              <a:rPr lang="en-US" altLang="ja-JP" sz="1069" dirty="0">
                <a:solidFill>
                  <a:schemeClr val="tx1"/>
                </a:solidFill>
                <a:latin typeface="Meiryo UI" panose="020B0604030504040204" pitchFamily="50" charset="-128"/>
                <a:ea typeface="Meiryo UI" panose="020B0604030504040204" pitchFamily="50" charset="-128"/>
              </a:rPr>
              <a:t>※443</a:t>
            </a:r>
            <a:r>
              <a:rPr lang="ja-JP" altLang="en-US" sz="1069" dirty="0">
                <a:solidFill>
                  <a:schemeClr val="tx1"/>
                </a:solidFill>
                <a:latin typeface="Meiryo UI" panose="020B0604030504040204" pitchFamily="50" charset="-128"/>
                <a:ea typeface="Meiryo UI" panose="020B0604030504040204" pitchFamily="50" charset="-128"/>
              </a:rPr>
              <a:t>橋／</a:t>
            </a:r>
            <a:r>
              <a:rPr lang="en-US" altLang="ja-JP" sz="1069" dirty="0">
                <a:solidFill>
                  <a:schemeClr val="tx1"/>
                </a:solidFill>
                <a:latin typeface="Meiryo UI" panose="020B0604030504040204" pitchFamily="50" charset="-128"/>
                <a:ea typeface="Meiryo UI" panose="020B0604030504040204" pitchFamily="50" charset="-128"/>
              </a:rPr>
              <a:t>443</a:t>
            </a:r>
            <a:r>
              <a:rPr lang="ja-JP" altLang="en-US" sz="1069" dirty="0">
                <a:solidFill>
                  <a:schemeClr val="tx1"/>
                </a:solidFill>
                <a:latin typeface="Meiryo UI" panose="020B0604030504040204" pitchFamily="50" charset="-128"/>
                <a:ea typeface="Meiryo UI" panose="020B0604030504040204" pitchFamily="50" charset="-128"/>
              </a:rPr>
              <a:t>橋</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➢防災・減災に資する道路ネットワークの</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　 機能強化・整備が計画通り完了　　　　　　　</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　　　　　　　　　　　（</a:t>
            </a:r>
            <a:r>
              <a:rPr lang="en-US" altLang="ja-JP" sz="1069" dirty="0">
                <a:solidFill>
                  <a:schemeClr val="tx1"/>
                </a:solidFill>
                <a:latin typeface="Meiryo UI" panose="020B0604030504040204" pitchFamily="50" charset="-128"/>
                <a:ea typeface="Meiryo UI" panose="020B0604030504040204" pitchFamily="50" charset="-128"/>
              </a:rPr>
              <a:t>R6</a:t>
            </a:r>
            <a:r>
              <a:rPr lang="ja-JP" altLang="en-US" sz="1069" dirty="0">
                <a:solidFill>
                  <a:schemeClr val="tx1"/>
                </a:solidFill>
                <a:latin typeface="Meiryo UI" panose="020B0604030504040204" pitchFamily="50" charset="-128"/>
                <a:ea typeface="Meiryo UI" panose="020B0604030504040204" pitchFamily="50" charset="-128"/>
              </a:rPr>
              <a:t>：</a:t>
            </a:r>
            <a:r>
              <a:rPr lang="en-US" altLang="ja-JP" sz="1069" dirty="0">
                <a:solidFill>
                  <a:schemeClr val="tx1"/>
                </a:solidFill>
                <a:latin typeface="Meiryo UI" panose="020B0604030504040204" pitchFamily="50" charset="-128"/>
                <a:ea typeface="Meiryo UI" panose="020B0604030504040204" pitchFamily="50" charset="-128"/>
              </a:rPr>
              <a:t>6.6</a:t>
            </a:r>
            <a:r>
              <a:rPr lang="ja-JP" altLang="en-US" sz="1069" dirty="0">
                <a:solidFill>
                  <a:schemeClr val="tx1"/>
                </a:solidFill>
                <a:latin typeface="Meiryo UI" panose="020B0604030504040204" pitchFamily="50" charset="-128"/>
                <a:ea typeface="Meiryo UI" panose="020B0604030504040204" pitchFamily="50" charset="-128"/>
              </a:rPr>
              <a:t>㎞推進）</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374"/>
              </a:lnSpc>
            </a:pPr>
            <a:r>
              <a:rPr lang="ja-JP" altLang="en-US" sz="1069" dirty="0">
                <a:solidFill>
                  <a:schemeClr val="tx1"/>
                </a:solidFill>
                <a:latin typeface="Meiryo UI" panose="020B0604030504040204" pitchFamily="50" charset="-128"/>
                <a:ea typeface="Meiryo UI" panose="020B0604030504040204" pitchFamily="50" charset="-128"/>
              </a:rPr>
              <a:t>　</a:t>
            </a:r>
            <a:r>
              <a:rPr lang="en-US" altLang="ja-JP" sz="1069" dirty="0">
                <a:solidFill>
                  <a:schemeClr val="tx1"/>
                </a:solidFill>
                <a:latin typeface="Meiryo UI" panose="020B0604030504040204" pitchFamily="50" charset="-128"/>
                <a:ea typeface="Meiryo UI" panose="020B0604030504040204" pitchFamily="50" charset="-128"/>
              </a:rPr>
              <a:t>※41.2</a:t>
            </a:r>
            <a:r>
              <a:rPr lang="ja-JP" altLang="en-US" sz="1069" dirty="0">
                <a:solidFill>
                  <a:schemeClr val="tx1"/>
                </a:solidFill>
                <a:latin typeface="Meiryo UI" panose="020B0604030504040204" pitchFamily="50" charset="-128"/>
                <a:ea typeface="Meiryo UI" panose="020B0604030504040204" pitchFamily="50" charset="-128"/>
              </a:rPr>
              <a:t>㎞／</a:t>
            </a:r>
            <a:r>
              <a:rPr lang="en-US" altLang="ja-JP" sz="1069" dirty="0">
                <a:solidFill>
                  <a:schemeClr val="tx1"/>
                </a:solidFill>
                <a:latin typeface="Meiryo UI" panose="020B0604030504040204" pitchFamily="50" charset="-128"/>
                <a:ea typeface="Meiryo UI" panose="020B0604030504040204" pitchFamily="50" charset="-128"/>
              </a:rPr>
              <a:t>42.8</a:t>
            </a:r>
            <a:r>
              <a:rPr lang="ja-JP" altLang="en-US" sz="1069" dirty="0">
                <a:solidFill>
                  <a:schemeClr val="tx1"/>
                </a:solidFill>
                <a:latin typeface="Meiryo UI" panose="020B0604030504040204" pitchFamily="50" charset="-128"/>
                <a:ea typeface="Meiryo UI" panose="020B0604030504040204" pitchFamily="50" charset="-128"/>
              </a:rPr>
              <a:t>㎞</a:t>
            </a:r>
            <a:endParaRPr lang="en-US" altLang="ja-JP" sz="1069" dirty="0">
              <a:solidFill>
                <a:schemeClr val="tx1"/>
              </a:solidFill>
              <a:latin typeface="Meiryo UI" panose="020B0604030504040204" pitchFamily="50" charset="-128"/>
              <a:ea typeface="Meiryo UI" panose="020B0604030504040204" pitchFamily="50" charset="-128"/>
            </a:endParaRPr>
          </a:p>
          <a:p>
            <a:pPr>
              <a:lnSpc>
                <a:spcPts val="1374"/>
              </a:lnSpc>
            </a:pPr>
            <a:endParaRPr lang="ja-JP" altLang="en-US" sz="763" dirty="0">
              <a:solidFill>
                <a:schemeClr val="tx1"/>
              </a:solidFill>
              <a:latin typeface="Meiryo UI" panose="020B0604030504040204" pitchFamily="50" charset="-128"/>
              <a:ea typeface="Meiryo UI" panose="020B0604030504040204" pitchFamily="50" charset="-128"/>
            </a:endParaRPr>
          </a:p>
        </p:txBody>
      </p:sp>
      <p:pic>
        <p:nvPicPr>
          <p:cNvPr id="177" name="図 176">
            <a:extLst>
              <a:ext uri="{FF2B5EF4-FFF2-40B4-BE49-F238E27FC236}">
                <a16:creationId xmlns:a16="http://schemas.microsoft.com/office/drawing/2014/main" id="{0D2195C3-D04F-4DEA-B688-E37310099530}"/>
              </a:ext>
            </a:extLst>
          </p:cNvPr>
          <p:cNvPicPr>
            <a:picLocks noChangeAspect="1"/>
          </p:cNvPicPr>
          <p:nvPr/>
        </p:nvPicPr>
        <p:blipFill>
          <a:blip r:embed="rId9"/>
          <a:stretch>
            <a:fillRect/>
          </a:stretch>
        </p:blipFill>
        <p:spPr>
          <a:xfrm>
            <a:off x="8000044" y="6577430"/>
            <a:ext cx="2039882" cy="1425913"/>
          </a:xfrm>
          <a:prstGeom prst="rect">
            <a:avLst/>
          </a:prstGeom>
          <a:ln w="12700">
            <a:solidFill>
              <a:schemeClr val="tx1"/>
            </a:solidFill>
          </a:ln>
        </p:spPr>
      </p:pic>
      <p:grpSp>
        <p:nvGrpSpPr>
          <p:cNvPr id="178" name="グループ化 177">
            <a:extLst>
              <a:ext uri="{FF2B5EF4-FFF2-40B4-BE49-F238E27FC236}">
                <a16:creationId xmlns:a16="http://schemas.microsoft.com/office/drawing/2014/main" id="{2F298BB3-CBD4-4A8B-828F-A64C9E222E3C}"/>
              </a:ext>
            </a:extLst>
          </p:cNvPr>
          <p:cNvGrpSpPr/>
          <p:nvPr/>
        </p:nvGrpSpPr>
        <p:grpSpPr>
          <a:xfrm>
            <a:off x="5453830" y="6577430"/>
            <a:ext cx="2026083" cy="1418386"/>
            <a:chOff x="5453830" y="6577430"/>
            <a:chExt cx="2026083" cy="1418386"/>
          </a:xfrm>
        </p:grpSpPr>
        <p:pic>
          <p:nvPicPr>
            <p:cNvPr id="179" name="図 178">
              <a:extLst>
                <a:ext uri="{FF2B5EF4-FFF2-40B4-BE49-F238E27FC236}">
                  <a16:creationId xmlns:a16="http://schemas.microsoft.com/office/drawing/2014/main" id="{66B77899-E43C-425D-87D2-2A6903DF6030}"/>
                </a:ext>
              </a:extLst>
            </p:cNvPr>
            <p:cNvPicPr>
              <a:picLocks noChangeAspect="1"/>
            </p:cNvPicPr>
            <p:nvPr/>
          </p:nvPicPr>
          <p:blipFill>
            <a:blip r:embed="rId10"/>
            <a:stretch>
              <a:fillRect/>
            </a:stretch>
          </p:blipFill>
          <p:spPr>
            <a:xfrm>
              <a:off x="5453830" y="6577430"/>
              <a:ext cx="2026083" cy="1418386"/>
            </a:xfrm>
            <a:prstGeom prst="rect">
              <a:avLst/>
            </a:prstGeom>
            <a:ln w="12700">
              <a:solidFill>
                <a:schemeClr val="tx1"/>
              </a:solidFill>
            </a:ln>
          </p:spPr>
        </p:pic>
        <p:sp>
          <p:nvSpPr>
            <p:cNvPr id="180" name="楕円 179">
              <a:extLst>
                <a:ext uri="{FF2B5EF4-FFF2-40B4-BE49-F238E27FC236}">
                  <a16:creationId xmlns:a16="http://schemas.microsoft.com/office/drawing/2014/main" id="{4493FF14-F61B-46EC-B509-644EF20A783B}"/>
                </a:ext>
              </a:extLst>
            </p:cNvPr>
            <p:cNvSpPr/>
            <p:nvPr/>
          </p:nvSpPr>
          <p:spPr>
            <a:xfrm rot="295884">
              <a:off x="5923136" y="6602153"/>
              <a:ext cx="216024" cy="1373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a:extLst>
                <a:ext uri="{FF2B5EF4-FFF2-40B4-BE49-F238E27FC236}">
                  <a16:creationId xmlns:a16="http://schemas.microsoft.com/office/drawing/2014/main" id="{212A8C68-B922-453F-9D28-11F11D7D890B}"/>
                </a:ext>
              </a:extLst>
            </p:cNvPr>
            <p:cNvSpPr/>
            <p:nvPr/>
          </p:nvSpPr>
          <p:spPr>
            <a:xfrm>
              <a:off x="6963917" y="6608896"/>
              <a:ext cx="165297" cy="1373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テキスト ボックス 181">
              <a:extLst>
                <a:ext uri="{FF2B5EF4-FFF2-40B4-BE49-F238E27FC236}">
                  <a16:creationId xmlns:a16="http://schemas.microsoft.com/office/drawing/2014/main" id="{D21D0049-3129-4865-BD07-189F55B2EAEC}"/>
                </a:ext>
              </a:extLst>
            </p:cNvPr>
            <p:cNvSpPr txBox="1"/>
            <p:nvPr/>
          </p:nvSpPr>
          <p:spPr>
            <a:xfrm>
              <a:off x="6265066" y="7565991"/>
              <a:ext cx="510603" cy="256993"/>
            </a:xfrm>
            <a:prstGeom prst="rect">
              <a:avLst/>
            </a:prstGeom>
            <a:solidFill>
              <a:schemeClr val="bg1"/>
            </a:solidFill>
            <a:ln w="12700">
              <a:solidFill>
                <a:schemeClr val="tx1"/>
              </a:solidFill>
            </a:ln>
          </p:spPr>
          <p:txBody>
            <a:bodyPr wrap="square" rtlCol="0">
              <a:spAutoFit/>
            </a:bodyPr>
            <a:lstStyle/>
            <a:p>
              <a:r>
                <a:rPr kumimoji="1" lang="ja-JP" altLang="en-US" sz="1070" b="1" dirty="0">
                  <a:solidFill>
                    <a:srgbClr val="FF0000"/>
                  </a:solidFill>
                  <a:latin typeface="Meiryo UI" panose="020B0604030504040204" pitchFamily="50" charset="-128"/>
                  <a:ea typeface="Meiryo UI" panose="020B0604030504040204" pitchFamily="50" charset="-128"/>
                </a:rPr>
                <a:t>電柱</a:t>
              </a:r>
            </a:p>
          </p:txBody>
        </p:sp>
      </p:grpSp>
      <p:sp>
        <p:nvSpPr>
          <p:cNvPr id="101" name="角丸四角形 132">
            <a:extLst>
              <a:ext uri="{FF2B5EF4-FFF2-40B4-BE49-F238E27FC236}">
                <a16:creationId xmlns:a16="http://schemas.microsoft.com/office/drawing/2014/main" id="{ED4BE555-6A3F-42B3-9946-D76BC978B448}"/>
              </a:ext>
            </a:extLst>
          </p:cNvPr>
          <p:cNvSpPr/>
          <p:nvPr/>
        </p:nvSpPr>
        <p:spPr bwMode="gray">
          <a:xfrm>
            <a:off x="7650851" y="8903676"/>
            <a:ext cx="2437390" cy="1483285"/>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0" name="図 99">
            <a:extLst>
              <a:ext uri="{FF2B5EF4-FFF2-40B4-BE49-F238E27FC236}">
                <a16:creationId xmlns:a16="http://schemas.microsoft.com/office/drawing/2014/main" id="{2FD78B2D-8D9A-4D2D-B40A-A45EA7A6BEB7}"/>
              </a:ext>
            </a:extLst>
          </p:cNvPr>
          <p:cNvPicPr>
            <a:picLocks noChangeAspect="1"/>
          </p:cNvPicPr>
          <p:nvPr/>
        </p:nvPicPr>
        <p:blipFill>
          <a:blip r:embed="rId11"/>
          <a:stretch>
            <a:fillRect/>
          </a:stretch>
        </p:blipFill>
        <p:spPr>
          <a:xfrm>
            <a:off x="7926857" y="8914456"/>
            <a:ext cx="1975302" cy="1483285"/>
          </a:xfrm>
          <a:prstGeom prst="rect">
            <a:avLst/>
          </a:prstGeom>
        </p:spPr>
      </p:pic>
    </p:spTree>
    <p:extLst>
      <p:ext uri="{BB962C8B-B14F-4D97-AF65-F5344CB8AC3E}">
        <p14:creationId xmlns:p14="http://schemas.microsoft.com/office/powerpoint/2010/main" val="249241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角丸四角形 126">
            <a:extLst>
              <a:ext uri="{FF2B5EF4-FFF2-40B4-BE49-F238E27FC236}">
                <a16:creationId xmlns:a16="http://schemas.microsoft.com/office/drawing/2014/main" id="{DDE07065-1E1A-4439-96EA-CB3ED9CFAF2F}"/>
              </a:ext>
            </a:extLst>
          </p:cNvPr>
          <p:cNvSpPr/>
          <p:nvPr/>
        </p:nvSpPr>
        <p:spPr bwMode="gray">
          <a:xfrm>
            <a:off x="176218" y="9077632"/>
            <a:ext cx="14844686" cy="1552284"/>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170" name="角丸四角形 169"/>
          <p:cNvSpPr/>
          <p:nvPr/>
        </p:nvSpPr>
        <p:spPr bwMode="gray">
          <a:xfrm>
            <a:off x="151343" y="5052247"/>
            <a:ext cx="7348821" cy="3903483"/>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274" dirty="0"/>
              <a:t>　</a:t>
            </a:r>
          </a:p>
        </p:txBody>
      </p:sp>
      <p:sp>
        <p:nvSpPr>
          <p:cNvPr id="147" name="テキスト ボックス 146"/>
          <p:cNvSpPr txBox="1"/>
          <p:nvPr/>
        </p:nvSpPr>
        <p:spPr>
          <a:xfrm>
            <a:off x="693876" y="5199321"/>
            <a:ext cx="6496908" cy="357660"/>
          </a:xfrm>
          <a:prstGeom prst="rect">
            <a:avLst/>
          </a:prstGeom>
          <a:noFill/>
          <a:ln>
            <a:noFill/>
          </a:ln>
        </p:spPr>
        <p:txBody>
          <a:bodyPr wrap="square" lIns="109915" tIns="54958" rIns="54958" bIns="54958" rtlCol="0" anchor="ctr" anchorCtr="0">
            <a:spAutoFit/>
          </a:bodyPr>
          <a:lstStyle/>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避難所の確保と運営体制の確立</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危機管理室・健康医療部</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53" name="楕円 152"/>
          <p:cNvSpPr/>
          <p:nvPr/>
        </p:nvSpPr>
        <p:spPr>
          <a:xfrm>
            <a:off x="257972" y="5166514"/>
            <a:ext cx="413621" cy="41075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altLang="ja-JP"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54</a:t>
            </a:r>
            <a:endParaRPr lang="ja-JP" altLang="en-US"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54" name="テキスト ボックス 153"/>
          <p:cNvSpPr txBox="1"/>
          <p:nvPr/>
        </p:nvSpPr>
        <p:spPr>
          <a:xfrm>
            <a:off x="250580" y="5163257"/>
            <a:ext cx="524481" cy="152671"/>
          </a:xfrm>
          <a:prstGeom prst="rect">
            <a:avLst/>
          </a:prstGeom>
          <a:noFill/>
        </p:spPr>
        <p:txBody>
          <a:bodyPr wrap="square" lIns="0" tIns="0" rIns="0" bIns="0" rtlCol="0">
            <a:spAutoFit/>
          </a:bodyPr>
          <a:lstStyle/>
          <a:p>
            <a:r>
              <a:rPr lang="ja-JP" altLang="en-US" sz="992"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p>
        </p:txBody>
      </p:sp>
      <p:sp>
        <p:nvSpPr>
          <p:cNvPr id="155" name="正方形/長方形 154"/>
          <p:cNvSpPr/>
          <p:nvPr/>
        </p:nvSpPr>
        <p:spPr bwMode="gray">
          <a:xfrm>
            <a:off x="2061588" y="8578540"/>
            <a:ext cx="2659905" cy="377190"/>
          </a:xfrm>
          <a:prstGeom prst="rect">
            <a:avLst/>
          </a:prstGeom>
          <a:noFill/>
          <a:ln w="6350">
            <a:noFill/>
          </a:ln>
          <a:effectLst/>
        </p:spPr>
        <p:txBody>
          <a:bodyPr rot="0" spcFirstLastPara="0" vertOverflow="overflow" horzOverflow="overflow" vert="horz" wrap="square" lIns="54958" tIns="82437" rIns="54958" bIns="27479" numCol="1" spcCol="0" rtlCol="0" fromWordArt="0" anchor="ctr" anchorCtr="0" forceAA="0" compatLnSpc="1">
            <a:prstTxWarp prst="textNoShape">
              <a:avLst/>
            </a:prstTxWarp>
            <a:noAutofit/>
          </a:bodyPr>
          <a:lstStyle/>
          <a:p>
            <a:pPr algn="ctr"/>
            <a:endParaRPr lang="ja-JP" altLang="en-US" sz="916" b="1" dirty="0">
              <a:latin typeface="UD デジタル 教科書体 N-B" panose="02020700000000000000" pitchFamily="17" charset="-128"/>
              <a:ea typeface="UD デジタル 教科書体 N-B" panose="02020700000000000000" pitchFamily="17" charset="-128"/>
            </a:endParaRPr>
          </a:p>
        </p:txBody>
      </p:sp>
      <p:sp>
        <p:nvSpPr>
          <p:cNvPr id="158" name="正方形/長方形 157"/>
          <p:cNvSpPr/>
          <p:nvPr/>
        </p:nvSpPr>
        <p:spPr bwMode="gray">
          <a:xfrm>
            <a:off x="1795021" y="9775171"/>
            <a:ext cx="1868281" cy="377190"/>
          </a:xfrm>
          <a:prstGeom prst="rect">
            <a:avLst/>
          </a:prstGeom>
          <a:noFill/>
          <a:ln w="6350">
            <a:noFill/>
          </a:ln>
          <a:effectLst/>
        </p:spPr>
        <p:txBody>
          <a:bodyPr rot="0" spcFirstLastPara="0" vertOverflow="overflow" horzOverflow="overflow" vert="horz" wrap="square" lIns="54958" tIns="82437" rIns="54958" bIns="27479" numCol="1" spcCol="0" rtlCol="0" fromWordArt="0" anchor="ctr" anchorCtr="0" forceAA="0" compatLnSpc="1">
            <a:prstTxWarp prst="textNoShape">
              <a:avLst/>
            </a:prstTxWarp>
            <a:noAutofit/>
          </a:bodyPr>
          <a:lstStyle/>
          <a:p>
            <a:pPr algn="ctr"/>
            <a:endParaRPr lang="ja-JP" altLang="en-US" sz="916" b="1" dirty="0">
              <a:latin typeface="UD デジタル 教科書体 N-B" panose="02020700000000000000" pitchFamily="17" charset="-128"/>
              <a:ea typeface="UD デジタル 教科書体 N-B" panose="02020700000000000000" pitchFamily="17" charset="-128"/>
            </a:endParaRPr>
          </a:p>
        </p:txBody>
      </p:sp>
      <p:sp>
        <p:nvSpPr>
          <p:cNvPr id="173" name="角丸四角形 172"/>
          <p:cNvSpPr/>
          <p:nvPr/>
        </p:nvSpPr>
        <p:spPr>
          <a:xfrm>
            <a:off x="211895" y="5816751"/>
            <a:ext cx="1322743" cy="264614"/>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81" name="正方形/長方形 180"/>
          <p:cNvSpPr/>
          <p:nvPr/>
        </p:nvSpPr>
        <p:spPr>
          <a:xfrm>
            <a:off x="292018" y="6139375"/>
            <a:ext cx="4194204" cy="748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スムーズな避難誘導や避難者の</a:t>
            </a:r>
            <a:r>
              <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寝る、食べる、トイレ）確保等に向け、避難所運営マニュアル作成指針を各市町村に提示。今後、各市町村において同指針を参考に地域の実情に即した「避難所運用マニュアル」が早期に策定されるよう働きかける。</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3" name="角丸四角形 202"/>
          <p:cNvSpPr/>
          <p:nvPr/>
        </p:nvSpPr>
        <p:spPr>
          <a:xfrm>
            <a:off x="176218" y="6921131"/>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79" name="角丸四角形 78"/>
          <p:cNvSpPr/>
          <p:nvPr/>
        </p:nvSpPr>
        <p:spPr bwMode="gray">
          <a:xfrm>
            <a:off x="146138" y="479951"/>
            <a:ext cx="7335345" cy="451331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dirty="0"/>
          </a:p>
        </p:txBody>
      </p:sp>
      <p:sp>
        <p:nvSpPr>
          <p:cNvPr id="75" name="正方形/長方形 74">
            <a:extLst>
              <a:ext uri="{FF2B5EF4-FFF2-40B4-BE49-F238E27FC236}">
                <a16:creationId xmlns:a16="http://schemas.microsoft.com/office/drawing/2014/main" id="{C7CE1E41-293D-4D8E-ACC0-39692D180CA2}"/>
              </a:ext>
            </a:extLst>
          </p:cNvPr>
          <p:cNvSpPr/>
          <p:nvPr/>
        </p:nvSpPr>
        <p:spPr>
          <a:xfrm>
            <a:off x="-1" y="64425"/>
            <a:ext cx="15122525" cy="334560"/>
          </a:xfrm>
          <a:prstGeom prst="rect">
            <a:avLst/>
          </a:prstGeom>
          <a:solidFill>
            <a:schemeClr val="accent1">
              <a:lumMod val="75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54958" tIns="54958" rIns="54958" bIns="54958" numCol="1" spcCol="0" rtlCol="0" fromWordArt="0" anchor="ctr" anchorCtr="0" forceAA="0" compatLnSpc="1">
            <a:prstTxWarp prst="textNoShape">
              <a:avLst/>
            </a:prstTxWarp>
            <a:noAutofit/>
          </a:bodyPr>
          <a:lstStyle/>
          <a:p>
            <a:pPr algn="ctr"/>
            <a:r>
              <a:rPr lang="ja-JP" altLang="en-US" sz="2366"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主なアクションの進捗状況</a:t>
            </a:r>
          </a:p>
        </p:txBody>
      </p:sp>
      <p:sp>
        <p:nvSpPr>
          <p:cNvPr id="119" name="テキスト ボックス 118">
            <a:extLst>
              <a:ext uri="{FF2B5EF4-FFF2-40B4-BE49-F238E27FC236}">
                <a16:creationId xmlns:a16="http://schemas.microsoft.com/office/drawing/2014/main" id="{8CF1E1AE-4C0F-4BD4-BC24-3A4B39C1FB72}"/>
              </a:ext>
            </a:extLst>
          </p:cNvPr>
          <p:cNvSpPr txBox="1"/>
          <p:nvPr/>
        </p:nvSpPr>
        <p:spPr>
          <a:xfrm>
            <a:off x="176218" y="5600297"/>
            <a:ext cx="598241" cy="256865"/>
          </a:xfrm>
          <a:prstGeom prst="rect">
            <a:avLst/>
          </a:prstGeom>
          <a:noFill/>
        </p:spPr>
        <p:txBody>
          <a:bodyPr wrap="none" rtlCol="0">
            <a:spAutoFit/>
          </a:bodyPr>
          <a:lstStyle/>
          <a:p>
            <a:r>
              <a:rPr lang="en-US" altLang="ja-JP" sz="1069" b="1" dirty="0">
                <a:latin typeface="Meiryo UI" panose="020B0604030504040204" pitchFamily="50" charset="-128"/>
                <a:ea typeface="Meiryo UI" panose="020B0604030504040204" pitchFamily="50" charset="-128"/>
              </a:rPr>
              <a:t>【</a:t>
            </a:r>
            <a:r>
              <a:rPr lang="ja-JP" altLang="en-US" sz="1069" b="1" dirty="0">
                <a:latin typeface="Meiryo UI" panose="020B0604030504040204" pitchFamily="50" charset="-128"/>
                <a:ea typeface="Meiryo UI" panose="020B0604030504040204" pitchFamily="50" charset="-128"/>
              </a:rPr>
              <a:t>重点</a:t>
            </a:r>
            <a:r>
              <a:rPr lang="en-US" altLang="ja-JP" sz="1069" b="1" dirty="0">
                <a:latin typeface="Meiryo UI" panose="020B0604030504040204" pitchFamily="50" charset="-128"/>
                <a:ea typeface="Meiryo UI" panose="020B0604030504040204" pitchFamily="50" charset="-128"/>
              </a:rPr>
              <a:t>】</a:t>
            </a:r>
            <a:endParaRPr lang="ja-JP" altLang="en-US" sz="1069" b="1" dirty="0">
              <a:latin typeface="Meiryo UI" panose="020B0604030504040204" pitchFamily="50" charset="-128"/>
              <a:ea typeface="Meiryo UI" panose="020B0604030504040204" pitchFamily="50" charset="-128"/>
            </a:endParaRPr>
          </a:p>
        </p:txBody>
      </p:sp>
      <p:sp>
        <p:nvSpPr>
          <p:cNvPr id="121" name="角丸四角形 132">
            <a:extLst>
              <a:ext uri="{FF2B5EF4-FFF2-40B4-BE49-F238E27FC236}">
                <a16:creationId xmlns:a16="http://schemas.microsoft.com/office/drawing/2014/main" id="{C090A854-79ED-4FD0-8B62-74F25A8CDC96}"/>
              </a:ext>
            </a:extLst>
          </p:cNvPr>
          <p:cNvSpPr/>
          <p:nvPr/>
        </p:nvSpPr>
        <p:spPr bwMode="gray">
          <a:xfrm>
            <a:off x="4703583" y="5575163"/>
            <a:ext cx="2652441" cy="3287437"/>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楕円 170">
            <a:extLst>
              <a:ext uri="{FF2B5EF4-FFF2-40B4-BE49-F238E27FC236}">
                <a16:creationId xmlns:a16="http://schemas.microsoft.com/office/drawing/2014/main" id="{DE2EA6AA-248E-4796-8A13-8F4E27700074}"/>
              </a:ext>
            </a:extLst>
          </p:cNvPr>
          <p:cNvSpPr/>
          <p:nvPr/>
        </p:nvSpPr>
        <p:spPr>
          <a:xfrm>
            <a:off x="260301" y="9158597"/>
            <a:ext cx="413621" cy="41075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altLang="ja-JP"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77</a:t>
            </a:r>
            <a:endParaRPr lang="ja-JP" altLang="en-US"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72" name="テキスト ボックス 171">
            <a:extLst>
              <a:ext uri="{FF2B5EF4-FFF2-40B4-BE49-F238E27FC236}">
                <a16:creationId xmlns:a16="http://schemas.microsoft.com/office/drawing/2014/main" id="{26656919-FC6B-4B69-8DDF-F27039DE93BA}"/>
              </a:ext>
            </a:extLst>
          </p:cNvPr>
          <p:cNvSpPr txBox="1"/>
          <p:nvPr/>
        </p:nvSpPr>
        <p:spPr>
          <a:xfrm>
            <a:off x="249978" y="9098458"/>
            <a:ext cx="524481" cy="152671"/>
          </a:xfrm>
          <a:prstGeom prst="rect">
            <a:avLst/>
          </a:prstGeom>
          <a:noFill/>
        </p:spPr>
        <p:txBody>
          <a:bodyPr wrap="square" lIns="0" tIns="0" rIns="0" bIns="0" rtlCol="0">
            <a:spAutoFit/>
          </a:bodyPr>
          <a:lstStyle/>
          <a:p>
            <a:r>
              <a:rPr lang="ja-JP" altLang="en-US" sz="992"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p>
        </p:txBody>
      </p:sp>
      <p:sp>
        <p:nvSpPr>
          <p:cNvPr id="174" name="テキスト ボックス 173">
            <a:extLst>
              <a:ext uri="{FF2B5EF4-FFF2-40B4-BE49-F238E27FC236}">
                <a16:creationId xmlns:a16="http://schemas.microsoft.com/office/drawing/2014/main" id="{7E1C518D-53E6-40CD-8111-6454F92FB964}"/>
              </a:ext>
            </a:extLst>
          </p:cNvPr>
          <p:cNvSpPr txBox="1"/>
          <p:nvPr/>
        </p:nvSpPr>
        <p:spPr>
          <a:xfrm>
            <a:off x="187883" y="9549314"/>
            <a:ext cx="598241" cy="256865"/>
          </a:xfrm>
          <a:prstGeom prst="rect">
            <a:avLst/>
          </a:prstGeom>
          <a:noFill/>
        </p:spPr>
        <p:txBody>
          <a:bodyPr wrap="square" rtlCol="0">
            <a:spAutoFit/>
          </a:bodyPr>
          <a:lstStyle/>
          <a:p>
            <a:r>
              <a:rPr lang="en-US" altLang="ja-JP" sz="1069" b="1" dirty="0">
                <a:latin typeface="Meiryo UI" panose="020B0604030504040204" pitchFamily="50" charset="-128"/>
                <a:ea typeface="Meiryo UI" panose="020B0604030504040204" pitchFamily="50" charset="-128"/>
              </a:rPr>
              <a:t>【</a:t>
            </a:r>
            <a:r>
              <a:rPr lang="ja-JP" altLang="en-US" sz="1069" b="1" dirty="0">
                <a:latin typeface="Meiryo UI" panose="020B0604030504040204" pitchFamily="50" charset="-128"/>
                <a:ea typeface="Meiryo UI" panose="020B0604030504040204" pitchFamily="50" charset="-128"/>
              </a:rPr>
              <a:t>重点</a:t>
            </a:r>
            <a:r>
              <a:rPr lang="en-US" altLang="ja-JP" sz="1069" b="1" dirty="0">
                <a:latin typeface="Meiryo UI" panose="020B0604030504040204" pitchFamily="50" charset="-128"/>
                <a:ea typeface="Meiryo UI" panose="020B0604030504040204" pitchFamily="50" charset="-128"/>
              </a:rPr>
              <a:t>】</a:t>
            </a:r>
            <a:endParaRPr lang="ja-JP" altLang="en-US" sz="1069" b="1" dirty="0">
              <a:latin typeface="Meiryo UI" panose="020B0604030504040204" pitchFamily="50" charset="-128"/>
              <a:ea typeface="Meiryo UI" panose="020B0604030504040204" pitchFamily="50" charset="-128"/>
            </a:endParaRPr>
          </a:p>
        </p:txBody>
      </p:sp>
      <p:sp>
        <p:nvSpPr>
          <p:cNvPr id="175" name="テキスト ボックス 174">
            <a:extLst>
              <a:ext uri="{FF2B5EF4-FFF2-40B4-BE49-F238E27FC236}">
                <a16:creationId xmlns:a16="http://schemas.microsoft.com/office/drawing/2014/main" id="{EF92341B-AA38-412F-97D2-E30A390A52AD}"/>
              </a:ext>
            </a:extLst>
          </p:cNvPr>
          <p:cNvSpPr txBox="1"/>
          <p:nvPr/>
        </p:nvSpPr>
        <p:spPr>
          <a:xfrm>
            <a:off x="758005" y="9125217"/>
            <a:ext cx="6496908" cy="357660"/>
          </a:xfrm>
          <a:prstGeom prst="rect">
            <a:avLst/>
          </a:prstGeom>
          <a:noFill/>
          <a:ln>
            <a:noFill/>
          </a:ln>
        </p:spPr>
        <p:txBody>
          <a:bodyPr wrap="square" lIns="109915" tIns="54958" rIns="54958" bIns="54958" rtlCol="0" anchor="ctr" anchorCtr="0">
            <a:spAutoFit/>
          </a:bodyPr>
          <a:lstStyle/>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応急仮設住宅の早期供給体制の整備</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危機管理室・都市整備部</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76" name="角丸四角形 172">
            <a:extLst>
              <a:ext uri="{FF2B5EF4-FFF2-40B4-BE49-F238E27FC236}">
                <a16:creationId xmlns:a16="http://schemas.microsoft.com/office/drawing/2014/main" id="{C151EA1E-7C55-4D34-9A7B-054093427DFA}"/>
              </a:ext>
            </a:extLst>
          </p:cNvPr>
          <p:cNvSpPr/>
          <p:nvPr/>
        </p:nvSpPr>
        <p:spPr>
          <a:xfrm>
            <a:off x="809023" y="9521341"/>
            <a:ext cx="1322743" cy="264614"/>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77" name="正方形/長方形 176">
            <a:extLst>
              <a:ext uri="{FF2B5EF4-FFF2-40B4-BE49-F238E27FC236}">
                <a16:creationId xmlns:a16="http://schemas.microsoft.com/office/drawing/2014/main" id="{2283CB23-5BB1-4F97-AAFB-4BB0745BDD58}"/>
              </a:ext>
            </a:extLst>
          </p:cNvPr>
          <p:cNvSpPr/>
          <p:nvPr/>
        </p:nvSpPr>
        <p:spPr>
          <a:xfrm>
            <a:off x="319352" y="9871055"/>
            <a:ext cx="7245956" cy="55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被災者が恒久住宅に移行するまでに必要と見込まれる応急仮設住宅について、「建設型仮設住宅」として市町村と連携した建設候補地の確保を行うとともに、民間団体との連携強化により、民間住宅の借り上げ等による「借上型仮設住宅」も行うことで、速やかな</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27"/>
              </a:lnSpc>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仮設住宅確保に向けた体制整備を行う。</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角丸四角形 307">
            <a:extLst>
              <a:ext uri="{FF2B5EF4-FFF2-40B4-BE49-F238E27FC236}">
                <a16:creationId xmlns:a16="http://schemas.microsoft.com/office/drawing/2014/main" id="{C24B7FA9-8830-45C4-9D02-2BF8D0E03AB5}"/>
              </a:ext>
            </a:extLst>
          </p:cNvPr>
          <p:cNvSpPr/>
          <p:nvPr/>
        </p:nvSpPr>
        <p:spPr>
          <a:xfrm>
            <a:off x="7661358" y="9126553"/>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79" name="正方形/長方形 178">
            <a:extLst>
              <a:ext uri="{FF2B5EF4-FFF2-40B4-BE49-F238E27FC236}">
                <a16:creationId xmlns:a16="http://schemas.microsoft.com/office/drawing/2014/main" id="{38D1A758-B154-4527-BF83-EEAF3C9E3343}"/>
              </a:ext>
            </a:extLst>
          </p:cNvPr>
          <p:cNvSpPr/>
          <p:nvPr/>
        </p:nvSpPr>
        <p:spPr>
          <a:xfrm>
            <a:off x="7698789" y="9429950"/>
            <a:ext cx="6776721" cy="363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現地確認チェックリストを用いた現地確認訓練を実施。</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大阪府地震・津波災害対策訓練において、協定締結団体および府内</a:t>
            </a:r>
            <a:r>
              <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市町村と連携した情報伝達訓練を実施。</a:t>
            </a:r>
          </a:p>
        </p:txBody>
      </p:sp>
      <p:grpSp>
        <p:nvGrpSpPr>
          <p:cNvPr id="180" name="グループ化 179">
            <a:extLst>
              <a:ext uri="{FF2B5EF4-FFF2-40B4-BE49-F238E27FC236}">
                <a16:creationId xmlns:a16="http://schemas.microsoft.com/office/drawing/2014/main" id="{121E18D4-3128-4C6A-94BC-42E8A0FF4A15}"/>
              </a:ext>
            </a:extLst>
          </p:cNvPr>
          <p:cNvGrpSpPr/>
          <p:nvPr/>
        </p:nvGrpSpPr>
        <p:grpSpPr>
          <a:xfrm>
            <a:off x="7662774" y="9893282"/>
            <a:ext cx="7284354" cy="642215"/>
            <a:chOff x="7592987" y="9783731"/>
            <a:chExt cx="7333785" cy="719312"/>
          </a:xfrm>
          <a:solidFill>
            <a:schemeClr val="accent6">
              <a:lumMod val="20000"/>
              <a:lumOff val="80000"/>
            </a:schemeClr>
          </a:solidFill>
        </p:grpSpPr>
        <p:sp>
          <p:nvSpPr>
            <p:cNvPr id="182" name="四角形: 角を丸くする 181">
              <a:extLst>
                <a:ext uri="{FF2B5EF4-FFF2-40B4-BE49-F238E27FC236}">
                  <a16:creationId xmlns:a16="http://schemas.microsoft.com/office/drawing/2014/main" id="{364ACF83-D7DF-47B6-9CCB-9C95CD742AA4}"/>
                </a:ext>
              </a:extLst>
            </p:cNvPr>
            <p:cNvSpPr/>
            <p:nvPr/>
          </p:nvSpPr>
          <p:spPr>
            <a:xfrm>
              <a:off x="7592987" y="9783731"/>
              <a:ext cx="7333785" cy="719312"/>
            </a:xfrm>
            <a:prstGeom prst="roundRect">
              <a:avLst/>
            </a:prstGeom>
            <a:grpFill/>
            <a:ln w="41275">
              <a:solidFill>
                <a:srgbClr val="FFCC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183" name="正方形/長方形 182">
              <a:extLst>
                <a:ext uri="{FF2B5EF4-FFF2-40B4-BE49-F238E27FC236}">
                  <a16:creationId xmlns:a16="http://schemas.microsoft.com/office/drawing/2014/main" id="{30C04265-899F-4F75-B172-BD10B88132B2}"/>
                </a:ext>
              </a:extLst>
            </p:cNvPr>
            <p:cNvSpPr/>
            <p:nvPr/>
          </p:nvSpPr>
          <p:spPr>
            <a:xfrm>
              <a:off x="7789065" y="9935549"/>
              <a:ext cx="6941630" cy="384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527"/>
                </a:lnSpc>
              </a:pPr>
              <a:r>
                <a:rPr lang="ja-JP" altLang="en-US" sz="152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大阪府における令和６年能登半島地震における被災地支援については、府</a:t>
              </a:r>
              <a:r>
                <a:rPr lang="en-US" altLang="ja-JP" sz="152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52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に詳しく</a:t>
              </a:r>
              <a:endParaRPr lang="en-US" altLang="ja-JP" sz="1527"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27"/>
                </a:lnSpc>
              </a:pPr>
              <a:r>
                <a:rPr lang="ja-JP" altLang="en-US" sz="152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掲載しております。</a:t>
              </a:r>
              <a:endParaRPr lang="en-US" altLang="ja-JP" sz="1527"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a:extLst>
                <a:ext uri="{FF2B5EF4-FFF2-40B4-BE49-F238E27FC236}">
                  <a16:creationId xmlns:a16="http://schemas.microsoft.com/office/drawing/2014/main" id="{4595CD72-F052-46D2-889E-04333D881D7D}"/>
                </a:ext>
              </a:extLst>
            </p:cNvPr>
            <p:cNvSpPr/>
            <p:nvPr/>
          </p:nvSpPr>
          <p:spPr>
            <a:xfrm>
              <a:off x="9443326" y="10171595"/>
              <a:ext cx="5223683" cy="1714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527"/>
                </a:lnSpc>
              </a:pPr>
              <a:r>
                <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3"/>
                </a:rPr>
                <a:t>https://www.pref.osaka.lg.jp/shobobosai/r6_noto_hisaichshien/index.html</a:t>
              </a: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図 3">
            <a:extLst>
              <a:ext uri="{FF2B5EF4-FFF2-40B4-BE49-F238E27FC236}">
                <a16:creationId xmlns:a16="http://schemas.microsoft.com/office/drawing/2014/main" id="{0F0F880D-AFB7-48C1-90DA-416E8ADFA786}"/>
              </a:ext>
            </a:extLst>
          </p:cNvPr>
          <p:cNvPicPr>
            <a:picLocks noChangeAspect="1"/>
          </p:cNvPicPr>
          <p:nvPr/>
        </p:nvPicPr>
        <p:blipFill rotWithShape="1">
          <a:blip r:embed="rId4"/>
          <a:srcRect t="16619"/>
          <a:stretch/>
        </p:blipFill>
        <p:spPr>
          <a:xfrm>
            <a:off x="4745514" y="5613467"/>
            <a:ext cx="1310221" cy="1454794"/>
          </a:xfrm>
          <a:prstGeom prst="rect">
            <a:avLst/>
          </a:prstGeom>
        </p:spPr>
      </p:pic>
      <p:pic>
        <p:nvPicPr>
          <p:cNvPr id="2" name="図 1">
            <a:extLst>
              <a:ext uri="{FF2B5EF4-FFF2-40B4-BE49-F238E27FC236}">
                <a16:creationId xmlns:a16="http://schemas.microsoft.com/office/drawing/2014/main" id="{19384D1F-B261-414E-AA0C-352BAC2FDCC2}"/>
              </a:ext>
            </a:extLst>
          </p:cNvPr>
          <p:cNvPicPr>
            <a:picLocks noChangeAspect="1"/>
          </p:cNvPicPr>
          <p:nvPr/>
        </p:nvPicPr>
        <p:blipFill>
          <a:blip r:embed="rId5"/>
          <a:stretch>
            <a:fillRect/>
          </a:stretch>
        </p:blipFill>
        <p:spPr>
          <a:xfrm>
            <a:off x="5867198" y="5607410"/>
            <a:ext cx="1475631" cy="2013582"/>
          </a:xfrm>
          <a:prstGeom prst="rect">
            <a:avLst/>
          </a:prstGeom>
        </p:spPr>
      </p:pic>
      <p:pic>
        <p:nvPicPr>
          <p:cNvPr id="6" name="図 5">
            <a:extLst>
              <a:ext uri="{FF2B5EF4-FFF2-40B4-BE49-F238E27FC236}">
                <a16:creationId xmlns:a16="http://schemas.microsoft.com/office/drawing/2014/main" id="{86D92F71-69CF-4C3A-A7BE-84392E7ECBB5}"/>
              </a:ext>
            </a:extLst>
          </p:cNvPr>
          <p:cNvPicPr>
            <a:picLocks noChangeAspect="1"/>
          </p:cNvPicPr>
          <p:nvPr/>
        </p:nvPicPr>
        <p:blipFill rotWithShape="1">
          <a:blip r:embed="rId6"/>
          <a:srcRect t="30501" b="27873"/>
          <a:stretch/>
        </p:blipFill>
        <p:spPr>
          <a:xfrm>
            <a:off x="4729390" y="7004654"/>
            <a:ext cx="1128598" cy="625186"/>
          </a:xfrm>
          <a:prstGeom prst="rect">
            <a:avLst/>
          </a:prstGeom>
        </p:spPr>
      </p:pic>
      <p:sp>
        <p:nvSpPr>
          <p:cNvPr id="8" name="楕円 7">
            <a:extLst>
              <a:ext uri="{FF2B5EF4-FFF2-40B4-BE49-F238E27FC236}">
                <a16:creationId xmlns:a16="http://schemas.microsoft.com/office/drawing/2014/main" id="{048F39C9-D820-4C47-BE8C-F5AB0749CD79}"/>
              </a:ext>
            </a:extLst>
          </p:cNvPr>
          <p:cNvSpPr/>
          <p:nvPr/>
        </p:nvSpPr>
        <p:spPr>
          <a:xfrm>
            <a:off x="5184998" y="6292096"/>
            <a:ext cx="576487" cy="31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楕円 96">
            <a:extLst>
              <a:ext uri="{FF2B5EF4-FFF2-40B4-BE49-F238E27FC236}">
                <a16:creationId xmlns:a16="http://schemas.microsoft.com/office/drawing/2014/main" id="{357108FC-5FF1-4932-A910-4C4A486A3DEC}"/>
              </a:ext>
            </a:extLst>
          </p:cNvPr>
          <p:cNvSpPr/>
          <p:nvPr/>
        </p:nvSpPr>
        <p:spPr>
          <a:xfrm>
            <a:off x="4720684" y="6994650"/>
            <a:ext cx="1048344" cy="527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B0E07B57-2D43-4F73-895E-FE658EC88418}"/>
              </a:ext>
            </a:extLst>
          </p:cNvPr>
          <p:cNvSpPr/>
          <p:nvPr/>
        </p:nvSpPr>
        <p:spPr>
          <a:xfrm>
            <a:off x="213671" y="7260891"/>
            <a:ext cx="4261162" cy="1517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能登半島地震の振り返りを踏まえて「避難所運営マニュアル作成指針」を改定し、市町村にも改定を依頼。</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災害用組立式洋式水洗トイレを</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基導入し避難所の</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向上に取り組んだ。</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能登半島地震への被災地支援等の経験を踏まえ、避難所の環境衛生向上を図るため、「避難所における環境衛生対策ガイド」を改定し、市町村へ情報提供するとともに、</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7">
                  <a:extLst>
                    <a:ext uri="{A12FA001-AC4F-418D-AE19-62706E023703}">
                      <ahyp:hlinkClr xmlns:ahyp="http://schemas.microsoft.com/office/drawing/2018/hyperlinkcolor" val="tx"/>
                    </a:ext>
                  </a:extLst>
                </a:hlinkClick>
              </a:rPr>
              <a:t>大阪府ホームページ</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に掲載した。</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endPar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78">
            <a:extLst>
              <a:ext uri="{FF2B5EF4-FFF2-40B4-BE49-F238E27FC236}">
                <a16:creationId xmlns:a16="http://schemas.microsoft.com/office/drawing/2014/main" id="{31BD2F7E-B19F-448A-AF77-A15E3218ECA0}"/>
              </a:ext>
            </a:extLst>
          </p:cNvPr>
          <p:cNvSpPr/>
          <p:nvPr/>
        </p:nvSpPr>
        <p:spPr bwMode="gray">
          <a:xfrm>
            <a:off x="146138" y="479951"/>
            <a:ext cx="7335345" cy="451331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dirty="0"/>
          </a:p>
        </p:txBody>
      </p:sp>
      <p:sp>
        <p:nvSpPr>
          <p:cNvPr id="104" name="テキスト ボックス 103">
            <a:extLst>
              <a:ext uri="{FF2B5EF4-FFF2-40B4-BE49-F238E27FC236}">
                <a16:creationId xmlns:a16="http://schemas.microsoft.com/office/drawing/2014/main" id="{2A03013A-6FE9-4E11-B31F-8825A9D21A26}"/>
              </a:ext>
            </a:extLst>
          </p:cNvPr>
          <p:cNvSpPr txBox="1"/>
          <p:nvPr/>
        </p:nvSpPr>
        <p:spPr>
          <a:xfrm>
            <a:off x="643970" y="666007"/>
            <a:ext cx="6309172" cy="357660"/>
          </a:xfrm>
          <a:prstGeom prst="rect">
            <a:avLst/>
          </a:prstGeom>
          <a:noFill/>
          <a:ln>
            <a:noFill/>
          </a:ln>
        </p:spPr>
        <p:txBody>
          <a:bodyPr wrap="square" lIns="109915" tIns="54958" rIns="54958" bIns="54958" rtlCol="0" anchor="ctr" anchorCtr="0">
            <a:spAutoFit/>
          </a:bodyPr>
          <a:lstStyle/>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大規模災害時における受援力の向上</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05" name="楕円 104">
            <a:extLst>
              <a:ext uri="{FF2B5EF4-FFF2-40B4-BE49-F238E27FC236}">
                <a16:creationId xmlns:a16="http://schemas.microsoft.com/office/drawing/2014/main" id="{465AAAF0-ECAE-4705-81AA-D77465DD19EA}"/>
              </a:ext>
            </a:extLst>
          </p:cNvPr>
          <p:cNvSpPr/>
          <p:nvPr/>
        </p:nvSpPr>
        <p:spPr>
          <a:xfrm>
            <a:off x="250580" y="614379"/>
            <a:ext cx="430094" cy="41075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altLang="ja-JP"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49</a:t>
            </a:r>
            <a:endParaRPr lang="ja-JP" altLang="en-US"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114B288F-9079-41BA-A6FF-A903E00ABAE6}"/>
              </a:ext>
            </a:extLst>
          </p:cNvPr>
          <p:cNvSpPr txBox="1"/>
          <p:nvPr/>
        </p:nvSpPr>
        <p:spPr>
          <a:xfrm>
            <a:off x="249977" y="544256"/>
            <a:ext cx="524481" cy="152671"/>
          </a:xfrm>
          <a:prstGeom prst="rect">
            <a:avLst/>
          </a:prstGeom>
          <a:noFill/>
        </p:spPr>
        <p:txBody>
          <a:bodyPr wrap="square" lIns="0" tIns="0" rIns="0" bIns="0" rtlCol="0">
            <a:spAutoFit/>
          </a:bodyPr>
          <a:lstStyle/>
          <a:p>
            <a:r>
              <a:rPr lang="ja-JP" altLang="en-US" sz="992"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p>
        </p:txBody>
      </p:sp>
      <p:sp>
        <p:nvSpPr>
          <p:cNvPr id="108" name="角丸四角形 119">
            <a:extLst>
              <a:ext uri="{FF2B5EF4-FFF2-40B4-BE49-F238E27FC236}">
                <a16:creationId xmlns:a16="http://schemas.microsoft.com/office/drawing/2014/main" id="{9DA20037-45E9-41EE-9B40-6FF7A6CAA51D}"/>
              </a:ext>
            </a:extLst>
          </p:cNvPr>
          <p:cNvSpPr/>
          <p:nvPr/>
        </p:nvSpPr>
        <p:spPr>
          <a:xfrm>
            <a:off x="177509" y="1286291"/>
            <a:ext cx="1464297" cy="239553"/>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09" name="正方形/長方形 108">
            <a:extLst>
              <a:ext uri="{FF2B5EF4-FFF2-40B4-BE49-F238E27FC236}">
                <a16:creationId xmlns:a16="http://schemas.microsoft.com/office/drawing/2014/main" id="{069B5423-F674-4005-B288-868AFEDB578D}"/>
              </a:ext>
            </a:extLst>
          </p:cNvPr>
          <p:cNvSpPr/>
          <p:nvPr/>
        </p:nvSpPr>
        <p:spPr bwMode="gray">
          <a:xfrm>
            <a:off x="223708" y="1588389"/>
            <a:ext cx="4251125" cy="493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rPr>
              <a:t>大規模災害時における他府県などからの人的・物的支援について、</a:t>
            </a:r>
            <a:endParaRPr lang="en-US" altLang="ja-JP" sz="1069" dirty="0">
              <a:solidFill>
                <a:schemeClr val="tx1"/>
              </a:solidFill>
              <a:latin typeface="Meiryo UI" panose="020B0604030504040204" pitchFamily="50" charset="-128"/>
              <a:ea typeface="Meiryo UI" panose="020B0604030504040204" pitchFamily="50" charset="-128"/>
            </a:endParaRPr>
          </a:p>
          <a:p>
            <a:r>
              <a:rPr lang="ja-JP" altLang="en-US" sz="1069" dirty="0">
                <a:solidFill>
                  <a:schemeClr val="tx1"/>
                </a:solidFill>
                <a:latin typeface="Meiryo UI" panose="020B0604030504040204" pitchFamily="50" charset="-128"/>
                <a:ea typeface="Meiryo UI" panose="020B0604030504040204" pitchFamily="50" charset="-128"/>
              </a:rPr>
              <a:t>  応援受援計画を策定し、災害時における応援体制の確立を図る。</a:t>
            </a:r>
            <a:endParaRPr lang="en-US" altLang="ja-JP" sz="1069" dirty="0">
              <a:solidFill>
                <a:schemeClr val="tx1"/>
              </a:solidFill>
              <a:latin typeface="Meiryo UI" panose="020B0604030504040204" pitchFamily="50" charset="-128"/>
              <a:ea typeface="Meiryo UI" panose="020B0604030504040204" pitchFamily="50" charset="-128"/>
            </a:endParaRPr>
          </a:p>
          <a:p>
            <a:pPr marL="109915" indent="-109915">
              <a:buFont typeface="Wingdings" panose="05000000000000000000" pitchFamily="2" charset="2"/>
              <a:buChar char="Ø"/>
            </a:pPr>
            <a:endParaRPr lang="ja-JP" altLang="en-US" sz="1069" dirty="0">
              <a:solidFill>
                <a:schemeClr val="tx1"/>
              </a:solidFill>
              <a:latin typeface="Meiryo UI" panose="020B0604030504040204" pitchFamily="50" charset="-128"/>
              <a:ea typeface="Meiryo UI" panose="020B0604030504040204" pitchFamily="50" charset="-128"/>
            </a:endParaRPr>
          </a:p>
        </p:txBody>
      </p:sp>
      <p:sp>
        <p:nvSpPr>
          <p:cNvPr id="111" name="角丸四角形 131">
            <a:extLst>
              <a:ext uri="{FF2B5EF4-FFF2-40B4-BE49-F238E27FC236}">
                <a16:creationId xmlns:a16="http://schemas.microsoft.com/office/drawing/2014/main" id="{F6737933-825E-4601-AE42-AC34A9765DED}"/>
              </a:ext>
            </a:extLst>
          </p:cNvPr>
          <p:cNvSpPr/>
          <p:nvPr/>
        </p:nvSpPr>
        <p:spPr>
          <a:xfrm>
            <a:off x="201231" y="1990386"/>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12" name="正方形/長方形 111">
            <a:extLst>
              <a:ext uri="{FF2B5EF4-FFF2-40B4-BE49-F238E27FC236}">
                <a16:creationId xmlns:a16="http://schemas.microsoft.com/office/drawing/2014/main" id="{8535F1F3-0F14-48CA-957E-F78B5F031CF0}"/>
              </a:ext>
            </a:extLst>
          </p:cNvPr>
          <p:cNvSpPr/>
          <p:nvPr/>
        </p:nvSpPr>
        <p:spPr bwMode="gray">
          <a:xfrm>
            <a:off x="208449" y="2350614"/>
            <a:ext cx="4317042" cy="352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buFont typeface="Wingdings" panose="05000000000000000000" pitchFamily="2" charset="2"/>
              <a:buChar char="Ø"/>
            </a:pPr>
            <a:r>
              <a:rPr lang="ja-JP" altLang="en-US" sz="1145" dirty="0">
                <a:solidFill>
                  <a:schemeClr val="tx1"/>
                </a:solidFill>
                <a:latin typeface="Meiryo UI" panose="020B0604030504040204" pitchFamily="50" charset="-128"/>
                <a:ea typeface="Meiryo UI" panose="020B0604030504040204" pitchFamily="50" charset="-128"/>
              </a:rPr>
              <a:t>簡易版受援計画作成済みの</a:t>
            </a:r>
            <a:r>
              <a:rPr lang="en-US" altLang="ja-JP" sz="1145" dirty="0">
                <a:solidFill>
                  <a:schemeClr val="tx1"/>
                </a:solidFill>
                <a:latin typeface="Meiryo UI" panose="020B0604030504040204" pitchFamily="50" charset="-128"/>
                <a:ea typeface="Meiryo UI" panose="020B0604030504040204" pitchFamily="50" charset="-128"/>
              </a:rPr>
              <a:t>12</a:t>
            </a:r>
            <a:r>
              <a:rPr lang="ja-JP" altLang="en-US" sz="1145" dirty="0">
                <a:solidFill>
                  <a:schemeClr val="tx1"/>
                </a:solidFill>
                <a:latin typeface="Meiryo UI" panose="020B0604030504040204" pitchFamily="50" charset="-128"/>
                <a:ea typeface="Meiryo UI" panose="020B0604030504040204" pitchFamily="50" charset="-128"/>
              </a:rPr>
              <a:t>市町村に研修等による支援を実施。</a:t>
            </a:r>
            <a:endParaRPr lang="en-US" altLang="ja-JP" sz="1145" dirty="0">
              <a:solidFill>
                <a:schemeClr val="tx1"/>
              </a:solidFill>
              <a:latin typeface="Meiryo UI" panose="020B0604030504040204" pitchFamily="50" charset="-128"/>
              <a:ea typeface="Meiryo UI" panose="020B0604030504040204" pitchFamily="50" charset="-128"/>
            </a:endParaRPr>
          </a:p>
          <a:p>
            <a:pPr marL="109915" indent="-109915">
              <a:buFont typeface="Wingdings" panose="05000000000000000000" pitchFamily="2" charset="2"/>
              <a:buChar char="Ø"/>
            </a:pPr>
            <a:r>
              <a:rPr lang="ja-JP" altLang="en-US" sz="1145" dirty="0">
                <a:solidFill>
                  <a:schemeClr val="tx1"/>
                </a:solidFill>
                <a:latin typeface="Meiryo UI" panose="020B0604030504040204" pitchFamily="50" charset="-128"/>
                <a:ea typeface="Meiryo UI" panose="020B0604030504040204" pitchFamily="50" charset="-128"/>
              </a:rPr>
              <a:t>受援計画策定済みの</a:t>
            </a:r>
            <a:r>
              <a:rPr lang="en-US" altLang="ja-JP" sz="1145" dirty="0">
                <a:solidFill>
                  <a:schemeClr val="tx1"/>
                </a:solidFill>
                <a:latin typeface="Meiryo UI" panose="020B0604030504040204" pitchFamily="50" charset="-128"/>
                <a:ea typeface="Meiryo UI" panose="020B0604030504040204" pitchFamily="50" charset="-128"/>
              </a:rPr>
              <a:t>30</a:t>
            </a:r>
            <a:r>
              <a:rPr lang="ja-JP" altLang="en-US" sz="1145" dirty="0">
                <a:solidFill>
                  <a:schemeClr val="tx1"/>
                </a:solidFill>
                <a:latin typeface="Meiryo UI" panose="020B0604030504040204" pitchFamily="50" charset="-128"/>
                <a:ea typeface="Meiryo UI" panose="020B0604030504040204" pitchFamily="50" charset="-128"/>
              </a:rPr>
              <a:t>市町村に受援計画に関わる訓練事例を共有。</a:t>
            </a:r>
            <a:endParaRPr lang="en-US" altLang="ja-JP" sz="1145" dirty="0">
              <a:solidFill>
                <a:schemeClr val="tx1"/>
              </a:solidFill>
              <a:latin typeface="Meiryo UI" panose="020B0604030504040204" pitchFamily="50" charset="-128"/>
              <a:ea typeface="Meiryo UI" panose="020B0604030504040204" pitchFamily="50" charset="-128"/>
            </a:endParaRPr>
          </a:p>
        </p:txBody>
      </p:sp>
      <p:sp>
        <p:nvSpPr>
          <p:cNvPr id="113" name="テキスト ボックス 112">
            <a:extLst>
              <a:ext uri="{FF2B5EF4-FFF2-40B4-BE49-F238E27FC236}">
                <a16:creationId xmlns:a16="http://schemas.microsoft.com/office/drawing/2014/main" id="{B2D84724-727E-4AE3-A7EE-E74850985E73}"/>
              </a:ext>
            </a:extLst>
          </p:cNvPr>
          <p:cNvSpPr txBox="1"/>
          <p:nvPr/>
        </p:nvSpPr>
        <p:spPr>
          <a:xfrm>
            <a:off x="135180" y="1013003"/>
            <a:ext cx="598241" cy="256865"/>
          </a:xfrm>
          <a:prstGeom prst="rect">
            <a:avLst/>
          </a:prstGeom>
          <a:noFill/>
        </p:spPr>
        <p:txBody>
          <a:bodyPr wrap="none" rtlCol="0">
            <a:spAutoFit/>
          </a:bodyPr>
          <a:lstStyle/>
          <a:p>
            <a:r>
              <a:rPr lang="en-US" altLang="ja-JP" sz="1069" b="1" dirty="0">
                <a:latin typeface="Meiryo UI" panose="020B0604030504040204" pitchFamily="50" charset="-128"/>
                <a:ea typeface="Meiryo UI" panose="020B0604030504040204" pitchFamily="50" charset="-128"/>
              </a:rPr>
              <a:t>【</a:t>
            </a:r>
            <a:r>
              <a:rPr lang="ja-JP" altLang="en-US" sz="1069" b="1" dirty="0">
                <a:latin typeface="Meiryo UI" panose="020B0604030504040204" pitchFamily="50" charset="-128"/>
                <a:ea typeface="Meiryo UI" panose="020B0604030504040204" pitchFamily="50" charset="-128"/>
              </a:rPr>
              <a:t>重点</a:t>
            </a:r>
            <a:r>
              <a:rPr lang="en-US" altLang="ja-JP" sz="1069" b="1" dirty="0">
                <a:latin typeface="Meiryo UI" panose="020B0604030504040204" pitchFamily="50" charset="-128"/>
                <a:ea typeface="Meiryo UI" panose="020B0604030504040204" pitchFamily="50" charset="-128"/>
              </a:rPr>
              <a:t>】</a:t>
            </a:r>
            <a:endParaRPr lang="ja-JP" altLang="en-US" sz="1069" b="1" dirty="0">
              <a:latin typeface="Meiryo UI" panose="020B0604030504040204" pitchFamily="50" charset="-128"/>
              <a:ea typeface="Meiryo UI" panose="020B0604030504040204" pitchFamily="50" charset="-128"/>
            </a:endParaRPr>
          </a:p>
        </p:txBody>
      </p:sp>
      <p:sp>
        <p:nvSpPr>
          <p:cNvPr id="114" name="角丸四角形 119">
            <a:extLst>
              <a:ext uri="{FF2B5EF4-FFF2-40B4-BE49-F238E27FC236}">
                <a16:creationId xmlns:a16="http://schemas.microsoft.com/office/drawing/2014/main" id="{34719C73-D186-4AC1-85B9-66BEA8BC00AC}"/>
              </a:ext>
            </a:extLst>
          </p:cNvPr>
          <p:cNvSpPr/>
          <p:nvPr/>
        </p:nvSpPr>
        <p:spPr>
          <a:xfrm>
            <a:off x="177508" y="3390467"/>
            <a:ext cx="1464297" cy="239553"/>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16" name="角丸四角形 131">
            <a:extLst>
              <a:ext uri="{FF2B5EF4-FFF2-40B4-BE49-F238E27FC236}">
                <a16:creationId xmlns:a16="http://schemas.microsoft.com/office/drawing/2014/main" id="{2ACC6727-2E72-4B3A-9490-A60AA41217F3}"/>
              </a:ext>
            </a:extLst>
          </p:cNvPr>
          <p:cNvSpPr/>
          <p:nvPr/>
        </p:nvSpPr>
        <p:spPr>
          <a:xfrm>
            <a:off x="202018" y="4116199"/>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20" name="角丸四角形 132">
            <a:extLst>
              <a:ext uri="{FF2B5EF4-FFF2-40B4-BE49-F238E27FC236}">
                <a16:creationId xmlns:a16="http://schemas.microsoft.com/office/drawing/2014/main" id="{CBA5A438-DA11-424B-9D3A-8E54B852828C}"/>
              </a:ext>
            </a:extLst>
          </p:cNvPr>
          <p:cNvSpPr/>
          <p:nvPr/>
        </p:nvSpPr>
        <p:spPr bwMode="gray">
          <a:xfrm>
            <a:off x="4642725" y="1061853"/>
            <a:ext cx="2652441" cy="3872009"/>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a:extLst>
              <a:ext uri="{FF2B5EF4-FFF2-40B4-BE49-F238E27FC236}">
                <a16:creationId xmlns:a16="http://schemas.microsoft.com/office/drawing/2014/main" id="{C7B0E46E-7811-4645-A4E4-D0A54D374962}"/>
              </a:ext>
            </a:extLst>
          </p:cNvPr>
          <p:cNvSpPr/>
          <p:nvPr/>
        </p:nvSpPr>
        <p:spPr bwMode="gray">
          <a:xfrm>
            <a:off x="230599" y="3723045"/>
            <a:ext cx="4317042" cy="352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buFont typeface="Wingdings" panose="05000000000000000000" pitchFamily="2" charset="2"/>
              <a:buChar char="Ø"/>
            </a:pPr>
            <a:r>
              <a:rPr lang="ja-JP" altLang="en-US" sz="1145" dirty="0">
                <a:solidFill>
                  <a:schemeClr val="tx1"/>
                </a:solidFill>
                <a:latin typeface="Meiryo UI" panose="020B0604030504040204" pitchFamily="50" charset="-128"/>
                <a:ea typeface="Meiryo UI" panose="020B0604030504040204" pitchFamily="50" charset="-128"/>
              </a:rPr>
              <a:t>市町村における災害対応体制強化のため、市町村の受援計画策定を支援し、応援体制を強化。</a:t>
            </a:r>
            <a:endParaRPr lang="en-US" altLang="ja-JP" sz="1145" dirty="0">
              <a:solidFill>
                <a:schemeClr val="tx1"/>
              </a:solidFill>
              <a:latin typeface="Meiryo UI" panose="020B0604030504040204" pitchFamily="50" charset="-128"/>
              <a:ea typeface="Meiryo UI" panose="020B0604030504040204" pitchFamily="50" charset="-128"/>
            </a:endParaRPr>
          </a:p>
        </p:txBody>
      </p:sp>
      <p:sp>
        <p:nvSpPr>
          <p:cNvPr id="132" name="テキスト ボックス 131">
            <a:extLst>
              <a:ext uri="{FF2B5EF4-FFF2-40B4-BE49-F238E27FC236}">
                <a16:creationId xmlns:a16="http://schemas.microsoft.com/office/drawing/2014/main" id="{A80ABADA-948A-47D3-81D1-515F3BFD4BFA}"/>
              </a:ext>
            </a:extLst>
          </p:cNvPr>
          <p:cNvSpPr txBox="1"/>
          <p:nvPr/>
        </p:nvSpPr>
        <p:spPr>
          <a:xfrm>
            <a:off x="146138" y="2862089"/>
            <a:ext cx="4502338" cy="480321"/>
          </a:xfrm>
          <a:prstGeom prst="rect">
            <a:avLst/>
          </a:prstGeom>
          <a:noFill/>
          <a:ln>
            <a:noFill/>
          </a:ln>
        </p:spPr>
        <p:txBody>
          <a:bodyPr wrap="square" lIns="109915" tIns="54958" rIns="54958" bIns="54958" rtlCol="0" anchor="ctr" anchorCtr="0">
            <a:spAutoFit/>
          </a:bodyPr>
          <a:lstStyle/>
          <a:p>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（地震災害に備えた市町村に対する支援）</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33" name="正方形/長方形 132">
            <a:extLst>
              <a:ext uri="{FF2B5EF4-FFF2-40B4-BE49-F238E27FC236}">
                <a16:creationId xmlns:a16="http://schemas.microsoft.com/office/drawing/2014/main" id="{0ADF5066-61E6-422D-A021-16344C872B36}"/>
              </a:ext>
            </a:extLst>
          </p:cNvPr>
          <p:cNvSpPr/>
          <p:nvPr/>
        </p:nvSpPr>
        <p:spPr bwMode="gray">
          <a:xfrm>
            <a:off x="233640" y="4467860"/>
            <a:ext cx="4317042" cy="352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buFont typeface="Wingdings" panose="05000000000000000000" pitchFamily="2" charset="2"/>
              <a:buChar char="Ø"/>
            </a:pPr>
            <a:r>
              <a:rPr lang="ja-JP" altLang="en-US" sz="1145" dirty="0">
                <a:solidFill>
                  <a:schemeClr val="tx1"/>
                </a:solidFill>
                <a:latin typeface="Meiryo UI" panose="020B0604030504040204" pitchFamily="50" charset="-128"/>
                <a:ea typeface="Meiryo UI" panose="020B0604030504040204" pitchFamily="50" charset="-128"/>
              </a:rPr>
              <a:t>能登半島地震地震の振り返りを踏まえ、府の手引書・ひな型を改訂し、市町村へ周知。（市町村の計画更新支援）</a:t>
            </a:r>
            <a:endParaRPr lang="en-US" altLang="ja-JP" sz="1145" dirty="0">
              <a:solidFill>
                <a:schemeClr val="tx1"/>
              </a:solidFill>
              <a:latin typeface="Meiryo UI" panose="020B0604030504040204" pitchFamily="50" charset="-128"/>
              <a:ea typeface="Meiryo UI" panose="020B0604030504040204" pitchFamily="50" charset="-128"/>
            </a:endParaRPr>
          </a:p>
        </p:txBody>
      </p:sp>
      <p:pic>
        <p:nvPicPr>
          <p:cNvPr id="138" name="図 137">
            <a:extLst>
              <a:ext uri="{FF2B5EF4-FFF2-40B4-BE49-F238E27FC236}">
                <a16:creationId xmlns:a16="http://schemas.microsoft.com/office/drawing/2014/main" id="{3BFAFB44-3491-4AD8-BC2F-81FE8DF437D0}"/>
              </a:ext>
            </a:extLst>
          </p:cNvPr>
          <p:cNvPicPr>
            <a:picLocks noChangeAspect="1"/>
          </p:cNvPicPr>
          <p:nvPr/>
        </p:nvPicPr>
        <p:blipFill rotWithShape="1">
          <a:blip r:embed="rId8"/>
          <a:srcRect l="29015" t="13525" r="26834" b="6780"/>
          <a:stretch/>
        </p:blipFill>
        <p:spPr>
          <a:xfrm>
            <a:off x="4752858" y="3239064"/>
            <a:ext cx="1138964" cy="1411173"/>
          </a:xfrm>
          <a:prstGeom prst="rect">
            <a:avLst/>
          </a:prstGeom>
          <a:ln>
            <a:solidFill>
              <a:schemeClr val="tx1"/>
            </a:solidFill>
          </a:ln>
        </p:spPr>
      </p:pic>
      <p:pic>
        <p:nvPicPr>
          <p:cNvPr id="185" name="図 184">
            <a:extLst>
              <a:ext uri="{FF2B5EF4-FFF2-40B4-BE49-F238E27FC236}">
                <a16:creationId xmlns:a16="http://schemas.microsoft.com/office/drawing/2014/main" id="{2FBE5150-AE49-4429-A08E-DD425445FFDA}"/>
              </a:ext>
            </a:extLst>
          </p:cNvPr>
          <p:cNvPicPr>
            <a:picLocks noChangeAspect="1"/>
          </p:cNvPicPr>
          <p:nvPr/>
        </p:nvPicPr>
        <p:blipFill rotWithShape="1">
          <a:blip r:embed="rId9"/>
          <a:srcRect l="27385" t="14226" r="26478" b="6799"/>
          <a:stretch/>
        </p:blipFill>
        <p:spPr>
          <a:xfrm>
            <a:off x="6017559" y="3239064"/>
            <a:ext cx="1173225" cy="1383795"/>
          </a:xfrm>
          <a:prstGeom prst="rect">
            <a:avLst/>
          </a:prstGeom>
          <a:ln>
            <a:solidFill>
              <a:schemeClr val="tx1"/>
            </a:solidFill>
          </a:ln>
        </p:spPr>
      </p:pic>
      <p:sp>
        <p:nvSpPr>
          <p:cNvPr id="186" name="テキスト ボックス 185">
            <a:extLst>
              <a:ext uri="{FF2B5EF4-FFF2-40B4-BE49-F238E27FC236}">
                <a16:creationId xmlns:a16="http://schemas.microsoft.com/office/drawing/2014/main" id="{86C109FF-2264-4656-BC39-5037BB79D5C6}"/>
              </a:ext>
            </a:extLst>
          </p:cNvPr>
          <p:cNvSpPr txBox="1"/>
          <p:nvPr/>
        </p:nvSpPr>
        <p:spPr>
          <a:xfrm>
            <a:off x="4703730" y="4647711"/>
            <a:ext cx="120944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（府の手引書）</a:t>
            </a:r>
            <a:endParaRPr lang="en-US" altLang="ja-JP" sz="800" dirty="0">
              <a:latin typeface="Meiryo UI" panose="020B0604030504040204" pitchFamily="50" charset="-128"/>
              <a:ea typeface="Meiryo UI" panose="020B0604030504040204" pitchFamily="50" charset="-128"/>
            </a:endParaRPr>
          </a:p>
        </p:txBody>
      </p:sp>
      <p:sp>
        <p:nvSpPr>
          <p:cNvPr id="187" name="テキスト ボックス 186">
            <a:extLst>
              <a:ext uri="{FF2B5EF4-FFF2-40B4-BE49-F238E27FC236}">
                <a16:creationId xmlns:a16="http://schemas.microsoft.com/office/drawing/2014/main" id="{5E915264-EA32-46A3-9150-B953AD272D7A}"/>
              </a:ext>
            </a:extLst>
          </p:cNvPr>
          <p:cNvSpPr txBox="1"/>
          <p:nvPr/>
        </p:nvSpPr>
        <p:spPr>
          <a:xfrm>
            <a:off x="6064122" y="4650237"/>
            <a:ext cx="120944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（ひな型）</a:t>
            </a:r>
            <a:endParaRPr lang="en-US" altLang="ja-JP" sz="800" dirty="0">
              <a:latin typeface="Meiryo UI" panose="020B0604030504040204" pitchFamily="50" charset="-128"/>
              <a:ea typeface="Meiryo UI" panose="020B0604030504040204" pitchFamily="50" charset="-128"/>
            </a:endParaRPr>
          </a:p>
        </p:txBody>
      </p:sp>
      <p:sp>
        <p:nvSpPr>
          <p:cNvPr id="188" name="角丸四角形 132">
            <a:extLst>
              <a:ext uri="{FF2B5EF4-FFF2-40B4-BE49-F238E27FC236}">
                <a16:creationId xmlns:a16="http://schemas.microsoft.com/office/drawing/2014/main" id="{B2CC2E45-C081-4F43-8C25-70AC1EA0E109}"/>
              </a:ext>
            </a:extLst>
          </p:cNvPr>
          <p:cNvSpPr/>
          <p:nvPr/>
        </p:nvSpPr>
        <p:spPr bwMode="gray">
          <a:xfrm>
            <a:off x="182055" y="2821261"/>
            <a:ext cx="4377822" cy="2112902"/>
          </a:xfrm>
          <a:prstGeom prst="roundRect">
            <a:avLst>
              <a:gd name="adj" fmla="val 5506"/>
            </a:avLst>
          </a:prstGeom>
          <a:noFill/>
          <a:ln cmpd="dbl">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テキスト ボックス 188">
            <a:extLst>
              <a:ext uri="{FF2B5EF4-FFF2-40B4-BE49-F238E27FC236}">
                <a16:creationId xmlns:a16="http://schemas.microsoft.com/office/drawing/2014/main" id="{A6560AA6-829A-4AC5-9A87-B0A9BE32F72B}"/>
              </a:ext>
            </a:extLst>
          </p:cNvPr>
          <p:cNvSpPr txBox="1"/>
          <p:nvPr/>
        </p:nvSpPr>
        <p:spPr>
          <a:xfrm>
            <a:off x="5174484" y="2964634"/>
            <a:ext cx="1588921"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（市町村との研修のようす）</a:t>
            </a:r>
            <a:endParaRPr lang="en-US" altLang="ja-JP" sz="800" dirty="0">
              <a:latin typeface="Meiryo UI" panose="020B0604030504040204" pitchFamily="50" charset="-128"/>
              <a:ea typeface="Meiryo UI" panose="020B0604030504040204" pitchFamily="50" charset="-128"/>
            </a:endParaRPr>
          </a:p>
        </p:txBody>
      </p:sp>
      <p:pic>
        <p:nvPicPr>
          <p:cNvPr id="190" name="図 189">
            <a:extLst>
              <a:ext uri="{FF2B5EF4-FFF2-40B4-BE49-F238E27FC236}">
                <a16:creationId xmlns:a16="http://schemas.microsoft.com/office/drawing/2014/main" id="{6EA67689-B205-4F16-AE59-2D5AB001272F}"/>
              </a:ext>
            </a:extLst>
          </p:cNvPr>
          <p:cNvPicPr>
            <a:picLocks noChangeAspect="1"/>
          </p:cNvPicPr>
          <p:nvPr/>
        </p:nvPicPr>
        <p:blipFill>
          <a:blip r:embed="rId10"/>
          <a:stretch>
            <a:fillRect/>
          </a:stretch>
        </p:blipFill>
        <p:spPr>
          <a:xfrm>
            <a:off x="4782569" y="1167384"/>
            <a:ext cx="2384495" cy="1788371"/>
          </a:xfrm>
          <a:prstGeom prst="rect">
            <a:avLst/>
          </a:prstGeom>
        </p:spPr>
      </p:pic>
      <p:sp>
        <p:nvSpPr>
          <p:cNvPr id="191" name="角丸四角形 102">
            <a:extLst>
              <a:ext uri="{FF2B5EF4-FFF2-40B4-BE49-F238E27FC236}">
                <a16:creationId xmlns:a16="http://schemas.microsoft.com/office/drawing/2014/main" id="{7016C60F-DD4F-4D64-8587-C0D70C398EE3}"/>
              </a:ext>
            </a:extLst>
          </p:cNvPr>
          <p:cNvSpPr/>
          <p:nvPr/>
        </p:nvSpPr>
        <p:spPr bwMode="gray">
          <a:xfrm>
            <a:off x="7646760" y="479951"/>
            <a:ext cx="7422670" cy="4532784"/>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solidFill>
                <a:schemeClr val="tx1"/>
              </a:solidFill>
            </a:endParaRPr>
          </a:p>
        </p:txBody>
      </p:sp>
      <p:sp>
        <p:nvSpPr>
          <p:cNvPr id="194" name="テキスト ボックス 193">
            <a:extLst>
              <a:ext uri="{FF2B5EF4-FFF2-40B4-BE49-F238E27FC236}">
                <a16:creationId xmlns:a16="http://schemas.microsoft.com/office/drawing/2014/main" id="{2FD5BB7C-CB0A-43EF-B94C-E9C61D9ACF0C}"/>
              </a:ext>
            </a:extLst>
          </p:cNvPr>
          <p:cNvSpPr txBox="1"/>
          <p:nvPr/>
        </p:nvSpPr>
        <p:spPr>
          <a:xfrm>
            <a:off x="8543134" y="545314"/>
            <a:ext cx="6287170" cy="357660"/>
          </a:xfrm>
          <a:prstGeom prst="rect">
            <a:avLst/>
          </a:prstGeom>
          <a:noFill/>
          <a:ln>
            <a:noFill/>
          </a:ln>
        </p:spPr>
        <p:txBody>
          <a:bodyPr wrap="square" lIns="109915" tIns="54958" rIns="54958" bIns="54958" rtlCol="0" anchor="ctr" anchorCtr="0">
            <a:spAutoFit/>
          </a:bodyPr>
          <a:lstStyle/>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災害医療体制の整備 等（アクション</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35,44,52,60</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健康医療部</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97" name="正方形/長方形 196">
            <a:extLst>
              <a:ext uri="{FF2B5EF4-FFF2-40B4-BE49-F238E27FC236}">
                <a16:creationId xmlns:a16="http://schemas.microsoft.com/office/drawing/2014/main" id="{C6765F23-D511-4F32-817E-AB1D24526877}"/>
              </a:ext>
            </a:extLst>
          </p:cNvPr>
          <p:cNvSpPr/>
          <p:nvPr/>
        </p:nvSpPr>
        <p:spPr>
          <a:xfrm>
            <a:off x="7698788" y="2093110"/>
            <a:ext cx="7423737" cy="1133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浸水対策事業補助制度の構築。（</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R6</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災害支援ナースの派遣に関する協定を府内</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医療機関と締結。</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zh-TW"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基幹管路耐震適合率</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r>
              <a:rPr lang="en-US" altLang="zh-TW"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53.8</a:t>
            </a:r>
            <a:r>
              <a:rPr lang="zh-TW"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r>
              <a:rPr lang="en-US" altLang="zh-TW"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56.1</a:t>
            </a:r>
            <a:r>
              <a:rPr lang="zh-TW"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関西国際空港、大阪国際空港での</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SCU</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展開場所の確保に向け、関西エアポート㈱と協定を締結。（八尾空港含め３空港体制）</a:t>
            </a: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積極的医療機関等による、在宅人工呼吸器装着患者のための非常用電源の整備。</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(107</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施設＋かかりつけ医による整備</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人工呼吸器等高度医療機器を使用する在宅難病患者</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を対象とした安否確認システムの導入。</a:t>
            </a:r>
          </a:p>
        </p:txBody>
      </p:sp>
      <p:sp>
        <p:nvSpPr>
          <p:cNvPr id="198" name="テキスト ボックス 197">
            <a:extLst>
              <a:ext uri="{FF2B5EF4-FFF2-40B4-BE49-F238E27FC236}">
                <a16:creationId xmlns:a16="http://schemas.microsoft.com/office/drawing/2014/main" id="{D6611F6D-F1DA-4637-9268-5A674B11CF56}"/>
              </a:ext>
            </a:extLst>
          </p:cNvPr>
          <p:cNvSpPr txBox="1"/>
          <p:nvPr/>
        </p:nvSpPr>
        <p:spPr>
          <a:xfrm>
            <a:off x="7661358" y="993091"/>
            <a:ext cx="598241" cy="256865"/>
          </a:xfrm>
          <a:prstGeom prst="rect">
            <a:avLst/>
          </a:prstGeom>
          <a:noFill/>
        </p:spPr>
        <p:txBody>
          <a:bodyPr wrap="square" rtlCol="0">
            <a:spAutoFit/>
          </a:bodyPr>
          <a:lstStyle/>
          <a:p>
            <a:r>
              <a:rPr lang="en-US" altLang="ja-JP" sz="1069" b="1" dirty="0">
                <a:latin typeface="Meiryo UI" panose="020B0604030504040204" pitchFamily="50" charset="-128"/>
                <a:ea typeface="Meiryo UI" panose="020B0604030504040204" pitchFamily="50" charset="-128"/>
              </a:rPr>
              <a:t>【</a:t>
            </a:r>
            <a:r>
              <a:rPr lang="ja-JP" altLang="en-US" sz="1069" b="1" dirty="0">
                <a:latin typeface="Meiryo UI" panose="020B0604030504040204" pitchFamily="50" charset="-128"/>
                <a:ea typeface="Meiryo UI" panose="020B0604030504040204" pitchFamily="50" charset="-128"/>
              </a:rPr>
              <a:t>重点</a:t>
            </a:r>
            <a:r>
              <a:rPr lang="en-US" altLang="ja-JP" sz="1069" b="1" dirty="0">
                <a:latin typeface="Meiryo UI" panose="020B0604030504040204" pitchFamily="50" charset="-128"/>
                <a:ea typeface="Meiryo UI" panose="020B0604030504040204" pitchFamily="50" charset="-128"/>
              </a:rPr>
              <a:t>】</a:t>
            </a:r>
            <a:endParaRPr lang="ja-JP" altLang="en-US" sz="1069" b="1" dirty="0">
              <a:latin typeface="Meiryo UI" panose="020B0604030504040204" pitchFamily="50" charset="-128"/>
              <a:ea typeface="Meiryo UI" panose="020B0604030504040204" pitchFamily="50" charset="-128"/>
            </a:endParaRPr>
          </a:p>
        </p:txBody>
      </p:sp>
      <p:sp>
        <p:nvSpPr>
          <p:cNvPr id="199" name="角丸四角形 132">
            <a:extLst>
              <a:ext uri="{FF2B5EF4-FFF2-40B4-BE49-F238E27FC236}">
                <a16:creationId xmlns:a16="http://schemas.microsoft.com/office/drawing/2014/main" id="{5D442060-6346-453D-97AE-4702E927DC41}"/>
              </a:ext>
            </a:extLst>
          </p:cNvPr>
          <p:cNvSpPr/>
          <p:nvPr/>
        </p:nvSpPr>
        <p:spPr bwMode="gray">
          <a:xfrm>
            <a:off x="12374037" y="926117"/>
            <a:ext cx="2536580" cy="1667872"/>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角丸四角形 132">
            <a:extLst>
              <a:ext uri="{FF2B5EF4-FFF2-40B4-BE49-F238E27FC236}">
                <a16:creationId xmlns:a16="http://schemas.microsoft.com/office/drawing/2014/main" id="{FD0E80CF-6DA0-4D76-9680-5F29C4D578C9}"/>
              </a:ext>
            </a:extLst>
          </p:cNvPr>
          <p:cNvSpPr/>
          <p:nvPr/>
        </p:nvSpPr>
        <p:spPr bwMode="gray">
          <a:xfrm>
            <a:off x="7681145" y="3360073"/>
            <a:ext cx="7273981" cy="1569185"/>
          </a:xfrm>
          <a:prstGeom prst="roundRect">
            <a:avLst>
              <a:gd name="adj" fmla="val 5506"/>
            </a:avLst>
          </a:prstGeom>
          <a:noFill/>
          <a:ln cmpd="dbl">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テキスト ボックス 200">
            <a:extLst>
              <a:ext uri="{FF2B5EF4-FFF2-40B4-BE49-F238E27FC236}">
                <a16:creationId xmlns:a16="http://schemas.microsoft.com/office/drawing/2014/main" id="{DA8A03A0-4A06-4746-83E5-220ED33D2FCE}"/>
              </a:ext>
            </a:extLst>
          </p:cNvPr>
          <p:cNvSpPr txBox="1"/>
          <p:nvPr/>
        </p:nvSpPr>
        <p:spPr>
          <a:xfrm>
            <a:off x="7670223" y="3363134"/>
            <a:ext cx="6713095" cy="295655"/>
          </a:xfrm>
          <a:prstGeom prst="rect">
            <a:avLst/>
          </a:prstGeom>
          <a:noFill/>
          <a:ln>
            <a:noFill/>
          </a:ln>
        </p:spPr>
        <p:txBody>
          <a:bodyPr wrap="square" lIns="109915" tIns="54958" rIns="54958" bIns="54958" rtlCol="0" anchor="ctr" anchorCtr="0">
            <a:spAutoFit/>
          </a:bodyPr>
          <a:lstStyle/>
          <a:p>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能登半島地震の振り返り等を踏まえた訓練・研修等（アクション</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42,58,60</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健康医療部</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05" name="正方形/長方形 204">
            <a:extLst>
              <a:ext uri="{FF2B5EF4-FFF2-40B4-BE49-F238E27FC236}">
                <a16:creationId xmlns:a16="http://schemas.microsoft.com/office/drawing/2014/main" id="{A33BE813-5A19-4AB6-BDE6-5430C94EFB83}"/>
              </a:ext>
            </a:extLst>
          </p:cNvPr>
          <p:cNvSpPr/>
          <p:nvPr/>
        </p:nvSpPr>
        <p:spPr>
          <a:xfrm>
            <a:off x="7711537" y="3929690"/>
            <a:ext cx="3306503" cy="55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災害対応力の向上を目的とした訓練等の実施。</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中長期の災害医療や、小児周産期、透析、薬事等、</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27"/>
              </a:lnSpc>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多分野の災害医療コーディネーター等の養成</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正方形/長方形 205">
            <a:extLst>
              <a:ext uri="{FF2B5EF4-FFF2-40B4-BE49-F238E27FC236}">
                <a16:creationId xmlns:a16="http://schemas.microsoft.com/office/drawing/2014/main" id="{2B87C321-6507-422A-B4EF-4281CA326EB4}"/>
              </a:ext>
            </a:extLst>
          </p:cNvPr>
          <p:cNvSpPr/>
          <p:nvPr/>
        </p:nvSpPr>
        <p:spPr>
          <a:xfrm>
            <a:off x="11076815" y="3935621"/>
            <a:ext cx="3684553" cy="940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府内医療機関や</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DMAT</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、関係団体、ドクターヘリ等、他機関参画の近畿地方</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DMAT</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ブロック訓練の実施。</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DHEAT</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DPAT</a:t>
            </a: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養成研修や府・市町村の保健師を対象とした健康危機管理研修等の実施。</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災害医療基礎研修や災害医療コーディネーター研修等を実施。</a:t>
            </a:r>
          </a:p>
        </p:txBody>
      </p:sp>
      <p:sp>
        <p:nvSpPr>
          <p:cNvPr id="207" name="正方形/長方形 206">
            <a:extLst>
              <a:ext uri="{FF2B5EF4-FFF2-40B4-BE49-F238E27FC236}">
                <a16:creationId xmlns:a16="http://schemas.microsoft.com/office/drawing/2014/main" id="{24595C68-472B-4F71-8C9F-48B75BAF533D}"/>
              </a:ext>
            </a:extLst>
          </p:cNvPr>
          <p:cNvSpPr/>
          <p:nvPr/>
        </p:nvSpPr>
        <p:spPr>
          <a:xfrm>
            <a:off x="7677909" y="1530276"/>
            <a:ext cx="4452912" cy="171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地震等、大規模災害に備えた医療体制等の整備。</a:t>
            </a:r>
            <a:endParaRPr lang="en-US" altLang="ja-JP" sz="10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テキスト ボックス 207">
            <a:extLst>
              <a:ext uri="{FF2B5EF4-FFF2-40B4-BE49-F238E27FC236}">
                <a16:creationId xmlns:a16="http://schemas.microsoft.com/office/drawing/2014/main" id="{453AC3B2-D131-4BED-8D19-80F43CC7A7F2}"/>
              </a:ext>
            </a:extLst>
          </p:cNvPr>
          <p:cNvSpPr txBox="1"/>
          <p:nvPr/>
        </p:nvSpPr>
        <p:spPr>
          <a:xfrm>
            <a:off x="8138594" y="738188"/>
            <a:ext cx="401081" cy="326433"/>
          </a:xfrm>
          <a:prstGeom prst="rect">
            <a:avLst/>
          </a:prstGeom>
          <a:noFill/>
          <a:ln>
            <a:noFill/>
          </a:ln>
        </p:spPr>
        <p:txBody>
          <a:bodyPr wrap="square" lIns="109915" tIns="54958" rIns="54958" bIns="54958" rtlCol="0" anchor="ctr" anchorCtr="0">
            <a:spAutoFit/>
          </a:bodyPr>
          <a:lstStyle/>
          <a:p>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他</a:t>
            </a:r>
            <a:endPar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9" name="テキスト ボックス 208">
            <a:extLst>
              <a:ext uri="{FF2B5EF4-FFF2-40B4-BE49-F238E27FC236}">
                <a16:creationId xmlns:a16="http://schemas.microsoft.com/office/drawing/2014/main" id="{1B87C808-781C-4DB4-8E71-5FEB5B11327D}"/>
              </a:ext>
            </a:extLst>
          </p:cNvPr>
          <p:cNvSpPr txBox="1"/>
          <p:nvPr/>
        </p:nvSpPr>
        <p:spPr>
          <a:xfrm>
            <a:off x="12622773" y="2337604"/>
            <a:ext cx="2293627" cy="233269"/>
          </a:xfrm>
          <a:prstGeom prst="rect">
            <a:avLst/>
          </a:prstGeom>
          <a:noFill/>
        </p:spPr>
        <p:txBody>
          <a:bodyPr wrap="square" rtlCol="0">
            <a:spAutoFit/>
          </a:bodyPr>
          <a:lstStyle/>
          <a:p>
            <a:r>
              <a:rPr lang="ja-JP" altLang="en-US" sz="916" dirty="0">
                <a:latin typeface="Meiryo UI" panose="020B0604030504040204" pitchFamily="50" charset="-128"/>
                <a:ea typeface="Meiryo UI" panose="020B0604030504040204" pitchFamily="50" charset="-128"/>
              </a:rPr>
              <a:t>（近畿地方</a:t>
            </a:r>
            <a:r>
              <a:rPr lang="en-US" altLang="ja-JP" sz="916" dirty="0">
                <a:latin typeface="Meiryo UI" panose="020B0604030504040204" pitchFamily="50" charset="-128"/>
                <a:ea typeface="Meiryo UI" panose="020B0604030504040204" pitchFamily="50" charset="-128"/>
              </a:rPr>
              <a:t>DMAT</a:t>
            </a:r>
            <a:r>
              <a:rPr lang="ja-JP" altLang="en-US" sz="916" dirty="0">
                <a:latin typeface="Meiryo UI" panose="020B0604030504040204" pitchFamily="50" charset="-128"/>
                <a:ea typeface="Meiryo UI" panose="020B0604030504040204" pitchFamily="50" charset="-128"/>
              </a:rPr>
              <a:t>ブロック訓練の様子）</a:t>
            </a:r>
            <a:endParaRPr lang="en-US" altLang="zh-TW" sz="916" dirty="0">
              <a:latin typeface="Meiryo UI" panose="020B0604030504040204" pitchFamily="50" charset="-128"/>
              <a:ea typeface="Meiryo UI" panose="020B0604030504040204" pitchFamily="50" charset="-128"/>
            </a:endParaRPr>
          </a:p>
        </p:txBody>
      </p:sp>
      <p:pic>
        <p:nvPicPr>
          <p:cNvPr id="210" name="図 209">
            <a:extLst>
              <a:ext uri="{FF2B5EF4-FFF2-40B4-BE49-F238E27FC236}">
                <a16:creationId xmlns:a16="http://schemas.microsoft.com/office/drawing/2014/main" id="{FF7224C9-6A72-4B1F-8C85-2B308CB25F71}"/>
              </a:ext>
            </a:extLst>
          </p:cNvPr>
          <p:cNvPicPr>
            <a:picLocks noChangeAspect="1"/>
          </p:cNvPicPr>
          <p:nvPr/>
        </p:nvPicPr>
        <p:blipFill>
          <a:blip r:embed="rId11"/>
          <a:stretch>
            <a:fillRect/>
          </a:stretch>
        </p:blipFill>
        <p:spPr>
          <a:xfrm>
            <a:off x="12491964" y="1026220"/>
            <a:ext cx="2270098" cy="1279591"/>
          </a:xfrm>
          <a:prstGeom prst="rect">
            <a:avLst/>
          </a:prstGeom>
        </p:spPr>
      </p:pic>
      <p:sp>
        <p:nvSpPr>
          <p:cNvPr id="211" name="テキスト ボックス 210">
            <a:extLst>
              <a:ext uri="{FF2B5EF4-FFF2-40B4-BE49-F238E27FC236}">
                <a16:creationId xmlns:a16="http://schemas.microsoft.com/office/drawing/2014/main" id="{52ED6C92-A7D9-4D73-98E4-405CCACEE6D3}"/>
              </a:ext>
            </a:extLst>
          </p:cNvPr>
          <p:cNvSpPr txBox="1"/>
          <p:nvPr/>
        </p:nvSpPr>
        <p:spPr>
          <a:xfrm>
            <a:off x="4730710" y="8574899"/>
            <a:ext cx="1339828" cy="233269"/>
          </a:xfrm>
          <a:prstGeom prst="rect">
            <a:avLst/>
          </a:prstGeom>
          <a:noFill/>
        </p:spPr>
        <p:txBody>
          <a:bodyPr wrap="square" rtlCol="0">
            <a:spAutoFit/>
          </a:bodyPr>
          <a:lstStyle/>
          <a:p>
            <a:r>
              <a:rPr lang="ja-JP" altLang="en-US" sz="916" dirty="0">
                <a:latin typeface="Meiryo UI" panose="020B0604030504040204" pitchFamily="50" charset="-128"/>
                <a:ea typeface="Meiryo UI" panose="020B0604030504040204" pitchFamily="50" charset="-128"/>
              </a:rPr>
              <a:t>（避難所用貼り紙例）</a:t>
            </a:r>
            <a:endParaRPr lang="en-US" altLang="zh-TW" sz="916" dirty="0">
              <a:latin typeface="Meiryo UI" panose="020B0604030504040204" pitchFamily="50" charset="-128"/>
              <a:ea typeface="Meiryo UI" panose="020B0604030504040204" pitchFamily="50" charset="-128"/>
            </a:endParaRPr>
          </a:p>
        </p:txBody>
      </p:sp>
      <p:pic>
        <p:nvPicPr>
          <p:cNvPr id="212" name="コンテンツ プレースホルダー 9">
            <a:extLst>
              <a:ext uri="{FF2B5EF4-FFF2-40B4-BE49-F238E27FC236}">
                <a16:creationId xmlns:a16="http://schemas.microsoft.com/office/drawing/2014/main" id="{29429EF9-F1FE-41FF-9E17-00D70513629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26757"/>
          <a:stretch/>
        </p:blipFill>
        <p:spPr>
          <a:xfrm>
            <a:off x="6249030" y="7687429"/>
            <a:ext cx="921639" cy="900041"/>
          </a:xfrm>
          <a:prstGeom prst="rect">
            <a:avLst/>
          </a:prstGeom>
        </p:spPr>
      </p:pic>
      <p:pic>
        <p:nvPicPr>
          <p:cNvPr id="213" name="図 212">
            <a:extLst>
              <a:ext uri="{FF2B5EF4-FFF2-40B4-BE49-F238E27FC236}">
                <a16:creationId xmlns:a16="http://schemas.microsoft.com/office/drawing/2014/main" id="{10CE5BC2-0366-4A40-AB3E-7B67104CA57A}"/>
              </a:ext>
            </a:extLst>
          </p:cNvPr>
          <p:cNvPicPr>
            <a:picLocks noChangeAspect="1"/>
          </p:cNvPicPr>
          <p:nvPr/>
        </p:nvPicPr>
        <p:blipFill>
          <a:blip r:embed="rId13"/>
          <a:stretch>
            <a:fillRect/>
          </a:stretch>
        </p:blipFill>
        <p:spPr>
          <a:xfrm>
            <a:off x="4754756" y="7714940"/>
            <a:ext cx="1409918" cy="831216"/>
          </a:xfrm>
          <a:prstGeom prst="rect">
            <a:avLst/>
          </a:prstGeom>
        </p:spPr>
      </p:pic>
      <p:sp>
        <p:nvSpPr>
          <p:cNvPr id="214" name="テキスト ボックス 213">
            <a:extLst>
              <a:ext uri="{FF2B5EF4-FFF2-40B4-BE49-F238E27FC236}">
                <a16:creationId xmlns:a16="http://schemas.microsoft.com/office/drawing/2014/main" id="{0F614D28-1DC3-455A-9B20-94681BBCC64C}"/>
              </a:ext>
            </a:extLst>
          </p:cNvPr>
          <p:cNvSpPr txBox="1"/>
          <p:nvPr/>
        </p:nvSpPr>
        <p:spPr>
          <a:xfrm>
            <a:off x="6024336" y="8597579"/>
            <a:ext cx="1478228" cy="233269"/>
          </a:xfrm>
          <a:prstGeom prst="rect">
            <a:avLst/>
          </a:prstGeom>
          <a:noFill/>
        </p:spPr>
        <p:txBody>
          <a:bodyPr wrap="square" rtlCol="0">
            <a:spAutoFit/>
          </a:bodyPr>
          <a:lstStyle/>
          <a:p>
            <a:r>
              <a:rPr lang="ja-JP" altLang="en-US" sz="916" dirty="0">
                <a:latin typeface="Meiryo UI" panose="020B0604030504040204" pitchFamily="50" charset="-128"/>
                <a:ea typeface="Meiryo UI" panose="020B0604030504040204" pitchFamily="50" charset="-128"/>
              </a:rPr>
              <a:t>（空気環境測定の様子）</a:t>
            </a:r>
            <a:endParaRPr lang="en-US" altLang="zh-TW" sz="916" dirty="0">
              <a:latin typeface="Meiryo UI" panose="020B0604030504040204" pitchFamily="50" charset="-128"/>
              <a:ea typeface="Meiryo UI" panose="020B0604030504040204" pitchFamily="50" charset="-128"/>
            </a:endParaRPr>
          </a:p>
        </p:txBody>
      </p:sp>
      <p:sp>
        <p:nvSpPr>
          <p:cNvPr id="102" name="角丸四角形 126">
            <a:extLst>
              <a:ext uri="{FF2B5EF4-FFF2-40B4-BE49-F238E27FC236}">
                <a16:creationId xmlns:a16="http://schemas.microsoft.com/office/drawing/2014/main" id="{C652C21C-9611-41F3-AC3E-18D74C4A9F78}"/>
              </a:ext>
            </a:extLst>
          </p:cNvPr>
          <p:cNvSpPr/>
          <p:nvPr/>
        </p:nvSpPr>
        <p:spPr bwMode="gray">
          <a:xfrm>
            <a:off x="7615369" y="5074438"/>
            <a:ext cx="7405535" cy="3881292"/>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dirty="0"/>
          </a:p>
        </p:txBody>
      </p:sp>
      <p:sp>
        <p:nvSpPr>
          <p:cNvPr id="103" name="テキスト ボックス 102">
            <a:extLst>
              <a:ext uri="{FF2B5EF4-FFF2-40B4-BE49-F238E27FC236}">
                <a16:creationId xmlns:a16="http://schemas.microsoft.com/office/drawing/2014/main" id="{8C317083-FCED-469B-955A-A2B04F89F7A6}"/>
              </a:ext>
            </a:extLst>
          </p:cNvPr>
          <p:cNvSpPr txBox="1"/>
          <p:nvPr/>
        </p:nvSpPr>
        <p:spPr>
          <a:xfrm>
            <a:off x="8259599" y="5236389"/>
            <a:ext cx="3718118" cy="357660"/>
          </a:xfrm>
          <a:prstGeom prst="rect">
            <a:avLst/>
          </a:prstGeom>
          <a:noFill/>
          <a:ln>
            <a:noFill/>
          </a:ln>
        </p:spPr>
        <p:txBody>
          <a:bodyPr wrap="square" lIns="109915" tIns="54958" rIns="54958" bIns="54958" rtlCol="0" anchor="ctr" anchorCtr="0">
            <a:spAutoFit/>
          </a:bodyPr>
          <a:lstStyle/>
          <a:p>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迅速な道路啓開の実施</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都市整備部</a:t>
            </a:r>
            <a:r>
              <a:rPr lang="en-US" altLang="ja-JP"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06" name="角丸四角形 307">
            <a:extLst>
              <a:ext uri="{FF2B5EF4-FFF2-40B4-BE49-F238E27FC236}">
                <a16:creationId xmlns:a16="http://schemas.microsoft.com/office/drawing/2014/main" id="{F67E8FCC-AB57-48F7-BB47-A0FA868D0D0B}"/>
              </a:ext>
            </a:extLst>
          </p:cNvPr>
          <p:cNvSpPr/>
          <p:nvPr/>
        </p:nvSpPr>
        <p:spPr>
          <a:xfrm>
            <a:off x="7748600" y="6540316"/>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18" name="楕円 117">
            <a:extLst>
              <a:ext uri="{FF2B5EF4-FFF2-40B4-BE49-F238E27FC236}">
                <a16:creationId xmlns:a16="http://schemas.microsoft.com/office/drawing/2014/main" id="{06581979-3E68-4B50-BBE2-3DFC50074485}"/>
              </a:ext>
            </a:extLst>
          </p:cNvPr>
          <p:cNvSpPr/>
          <p:nvPr/>
        </p:nvSpPr>
        <p:spPr>
          <a:xfrm>
            <a:off x="7760706" y="5191555"/>
            <a:ext cx="473343" cy="41075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altLang="ja-JP"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48 </a:t>
            </a:r>
            <a:endParaRPr lang="ja-JP" altLang="en-US"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2" name="テキスト ボックス 121">
            <a:extLst>
              <a:ext uri="{FF2B5EF4-FFF2-40B4-BE49-F238E27FC236}">
                <a16:creationId xmlns:a16="http://schemas.microsoft.com/office/drawing/2014/main" id="{4546FF48-D09D-41FC-922B-289CAC447637}"/>
              </a:ext>
            </a:extLst>
          </p:cNvPr>
          <p:cNvSpPr txBox="1"/>
          <p:nvPr/>
        </p:nvSpPr>
        <p:spPr>
          <a:xfrm>
            <a:off x="7724652" y="5144377"/>
            <a:ext cx="524481" cy="152671"/>
          </a:xfrm>
          <a:prstGeom prst="rect">
            <a:avLst/>
          </a:prstGeom>
          <a:noFill/>
        </p:spPr>
        <p:txBody>
          <a:bodyPr wrap="square" lIns="0" tIns="0" rIns="0" bIns="0" rtlCol="0">
            <a:spAutoFit/>
          </a:bodyPr>
          <a:lstStyle/>
          <a:p>
            <a:r>
              <a:rPr lang="ja-JP" altLang="en-US" sz="992" b="1" dirty="0">
                <a:ln w="3175">
                  <a:solidFill>
                    <a:schemeClr val="tx1"/>
                  </a:solidFill>
                </a:ln>
                <a:solidFill>
                  <a:schemeClr val="bg1"/>
                </a:solidFill>
                <a:effectLst>
                  <a:outerShdw blurRad="50800" dist="38100" algn="l" rotWithShape="0">
                    <a:prstClr val="black">
                      <a:alpha val="41000"/>
                    </a:prstClr>
                  </a:outerShdw>
                </a:effectLst>
                <a:latin typeface="Meiryo UI" panose="020B0604030504040204" pitchFamily="50" charset="-128"/>
                <a:ea typeface="Meiryo UI" panose="020B0604030504040204" pitchFamily="50" charset="-128"/>
              </a:rPr>
              <a:t>アクション</a:t>
            </a:r>
          </a:p>
        </p:txBody>
      </p:sp>
      <p:sp>
        <p:nvSpPr>
          <p:cNvPr id="123" name="角丸四角形 109">
            <a:extLst>
              <a:ext uri="{FF2B5EF4-FFF2-40B4-BE49-F238E27FC236}">
                <a16:creationId xmlns:a16="http://schemas.microsoft.com/office/drawing/2014/main" id="{653AD34C-89CA-4C76-B4F3-F953BD4E0A43}"/>
              </a:ext>
            </a:extLst>
          </p:cNvPr>
          <p:cNvSpPr/>
          <p:nvPr/>
        </p:nvSpPr>
        <p:spPr>
          <a:xfrm>
            <a:off x="7702517" y="5811657"/>
            <a:ext cx="1322743" cy="264614"/>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24" name="正方形/長方形 123">
            <a:extLst>
              <a:ext uri="{FF2B5EF4-FFF2-40B4-BE49-F238E27FC236}">
                <a16:creationId xmlns:a16="http://schemas.microsoft.com/office/drawing/2014/main" id="{F07BE176-FB0F-4196-B389-56EC20DF45D9}"/>
              </a:ext>
            </a:extLst>
          </p:cNvPr>
          <p:cNvSpPr/>
          <p:nvPr/>
        </p:nvSpPr>
        <p:spPr>
          <a:xfrm>
            <a:off x="7700633" y="6118643"/>
            <a:ext cx="5088024" cy="363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人命救助や支援物資搬入等を円滑に行えるよう、迅速な道路啓開による通行機能確保に向け、関係機関と連携した訓練の実施とその検証を行い、道路啓開体制等の充実を図る。</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a:extLst>
              <a:ext uri="{FF2B5EF4-FFF2-40B4-BE49-F238E27FC236}">
                <a16:creationId xmlns:a16="http://schemas.microsoft.com/office/drawing/2014/main" id="{13FA0BE4-4F4A-47E2-9178-38150C14BD4E}"/>
              </a:ext>
            </a:extLst>
          </p:cNvPr>
          <p:cNvSpPr/>
          <p:nvPr/>
        </p:nvSpPr>
        <p:spPr>
          <a:xfrm>
            <a:off x="7824041" y="7782556"/>
            <a:ext cx="3602732" cy="163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endParaRPr lang="ja-JP" altLang="en-US" sz="763" dirty="0">
              <a:solidFill>
                <a:schemeClr val="tx1"/>
              </a:solidFill>
              <a:latin typeface="Meiryo UI" panose="020B0604030504040204" pitchFamily="50" charset="-128"/>
              <a:ea typeface="Meiryo UI" panose="020B0604030504040204" pitchFamily="50" charset="-128"/>
            </a:endParaRPr>
          </a:p>
        </p:txBody>
      </p:sp>
      <p:sp>
        <p:nvSpPr>
          <p:cNvPr id="126" name="正方形/長方形 125">
            <a:extLst>
              <a:ext uri="{FF2B5EF4-FFF2-40B4-BE49-F238E27FC236}">
                <a16:creationId xmlns:a16="http://schemas.microsoft.com/office/drawing/2014/main" id="{B6806F04-8D3C-4F88-99E5-8B3C3AE52186}"/>
              </a:ext>
            </a:extLst>
          </p:cNvPr>
          <p:cNvSpPr/>
          <p:nvPr/>
        </p:nvSpPr>
        <p:spPr>
          <a:xfrm>
            <a:off x="7720784" y="6884958"/>
            <a:ext cx="7040584" cy="55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大阪府域道路啓開協議会において、「大阪府域道路啓開計画」の改定を実施。</a:t>
            </a:r>
          </a:p>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大規模津波防災総合訓練（国、地方公共団体、公共機関、自衛隊、民間事業者等）において道路啓開訓練</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27"/>
              </a:lnSpc>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（放置車両の撤去）を実施。</a:t>
            </a:r>
          </a:p>
        </p:txBody>
      </p:sp>
      <p:sp>
        <p:nvSpPr>
          <p:cNvPr id="128" name="テキスト ボックス 127">
            <a:extLst>
              <a:ext uri="{FF2B5EF4-FFF2-40B4-BE49-F238E27FC236}">
                <a16:creationId xmlns:a16="http://schemas.microsoft.com/office/drawing/2014/main" id="{C9BE1BED-BCB1-446D-B757-F4FD71259D81}"/>
              </a:ext>
            </a:extLst>
          </p:cNvPr>
          <p:cNvSpPr txBox="1"/>
          <p:nvPr/>
        </p:nvSpPr>
        <p:spPr>
          <a:xfrm>
            <a:off x="7676033" y="5582576"/>
            <a:ext cx="598241" cy="256865"/>
          </a:xfrm>
          <a:prstGeom prst="rect">
            <a:avLst/>
          </a:prstGeom>
          <a:noFill/>
        </p:spPr>
        <p:txBody>
          <a:bodyPr wrap="none" rtlCol="0">
            <a:spAutoFit/>
          </a:bodyPr>
          <a:lstStyle/>
          <a:p>
            <a:r>
              <a:rPr lang="en-US" altLang="ja-JP" sz="1069" b="1" dirty="0">
                <a:latin typeface="Meiryo UI" panose="020B0604030504040204" pitchFamily="50" charset="-128"/>
                <a:ea typeface="Meiryo UI" panose="020B0604030504040204" pitchFamily="50" charset="-128"/>
              </a:rPr>
              <a:t>【</a:t>
            </a:r>
            <a:r>
              <a:rPr lang="ja-JP" altLang="en-US" sz="1069" b="1" dirty="0">
                <a:latin typeface="Meiryo UI" panose="020B0604030504040204" pitchFamily="50" charset="-128"/>
                <a:ea typeface="Meiryo UI" panose="020B0604030504040204" pitchFamily="50" charset="-128"/>
              </a:rPr>
              <a:t>重点</a:t>
            </a:r>
            <a:r>
              <a:rPr lang="en-US" altLang="ja-JP" sz="1069" b="1" dirty="0">
                <a:latin typeface="Meiryo UI" panose="020B0604030504040204" pitchFamily="50" charset="-128"/>
                <a:ea typeface="Meiryo UI" panose="020B0604030504040204" pitchFamily="50" charset="-128"/>
              </a:rPr>
              <a:t>】</a:t>
            </a:r>
            <a:endParaRPr lang="ja-JP" altLang="en-US" sz="1069" b="1" dirty="0">
              <a:latin typeface="Meiryo UI" panose="020B0604030504040204" pitchFamily="50" charset="-128"/>
              <a:ea typeface="Meiryo UI" panose="020B0604030504040204" pitchFamily="50" charset="-128"/>
            </a:endParaRPr>
          </a:p>
        </p:txBody>
      </p:sp>
      <p:sp>
        <p:nvSpPr>
          <p:cNvPr id="130" name="テキスト ボックス 129">
            <a:extLst>
              <a:ext uri="{FF2B5EF4-FFF2-40B4-BE49-F238E27FC236}">
                <a16:creationId xmlns:a16="http://schemas.microsoft.com/office/drawing/2014/main" id="{CB639152-9B73-4095-8976-226A52CB76FE}"/>
              </a:ext>
            </a:extLst>
          </p:cNvPr>
          <p:cNvSpPr txBox="1"/>
          <p:nvPr/>
        </p:nvSpPr>
        <p:spPr>
          <a:xfrm>
            <a:off x="7673146" y="7537924"/>
            <a:ext cx="5074769" cy="480321"/>
          </a:xfrm>
          <a:prstGeom prst="rect">
            <a:avLst/>
          </a:prstGeom>
          <a:noFill/>
          <a:ln>
            <a:noFill/>
          </a:ln>
        </p:spPr>
        <p:txBody>
          <a:bodyPr wrap="square" lIns="109915" tIns="54958" rIns="54958" bIns="54958" rtlCol="0" anchor="ctr" anchorCtr="0">
            <a:spAutoFit/>
          </a:bodyPr>
          <a:lstStyle/>
          <a:p>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（食料や燃料等の備蓄及び集配体制の強化）</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31" name="角丸四角形 109">
            <a:extLst>
              <a:ext uri="{FF2B5EF4-FFF2-40B4-BE49-F238E27FC236}">
                <a16:creationId xmlns:a16="http://schemas.microsoft.com/office/drawing/2014/main" id="{C0AC84DA-1DB4-4CE1-B5DD-47CB316A2812}"/>
              </a:ext>
            </a:extLst>
          </p:cNvPr>
          <p:cNvSpPr/>
          <p:nvPr/>
        </p:nvSpPr>
        <p:spPr>
          <a:xfrm>
            <a:off x="7670223" y="8034957"/>
            <a:ext cx="1322743" cy="264614"/>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34" name="角丸四角形 307">
            <a:extLst>
              <a:ext uri="{FF2B5EF4-FFF2-40B4-BE49-F238E27FC236}">
                <a16:creationId xmlns:a16="http://schemas.microsoft.com/office/drawing/2014/main" id="{32F74847-0049-4701-BE3A-2A787D782A13}"/>
              </a:ext>
            </a:extLst>
          </p:cNvPr>
          <p:cNvSpPr/>
          <p:nvPr/>
        </p:nvSpPr>
        <p:spPr>
          <a:xfrm>
            <a:off x="11285148" y="7901822"/>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35" name="正方形/長方形 134">
            <a:extLst>
              <a:ext uri="{FF2B5EF4-FFF2-40B4-BE49-F238E27FC236}">
                <a16:creationId xmlns:a16="http://schemas.microsoft.com/office/drawing/2014/main" id="{643BBE0D-E8E5-49D6-B279-194BF40AD109}"/>
              </a:ext>
            </a:extLst>
          </p:cNvPr>
          <p:cNvSpPr/>
          <p:nvPr/>
        </p:nvSpPr>
        <p:spPr>
          <a:xfrm>
            <a:off x="7677909" y="8324031"/>
            <a:ext cx="3555871" cy="55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集配体制について避難所を運営する市町村等と十分協議し、</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27"/>
              </a:lnSpc>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各地域レベルでのニーズ把握、調達、配送などのシステムを概成。</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2">
            <a:extLst>
              <a:ext uri="{FF2B5EF4-FFF2-40B4-BE49-F238E27FC236}">
                <a16:creationId xmlns:a16="http://schemas.microsoft.com/office/drawing/2014/main" id="{A8087134-8FC0-4ACE-AB0F-5DAB4C8202E3}"/>
              </a:ext>
            </a:extLst>
          </p:cNvPr>
          <p:cNvSpPr/>
          <p:nvPr/>
        </p:nvSpPr>
        <p:spPr bwMode="gray">
          <a:xfrm>
            <a:off x="7672326" y="7502706"/>
            <a:ext cx="7260198" cy="1384198"/>
          </a:xfrm>
          <a:prstGeom prst="roundRect">
            <a:avLst>
              <a:gd name="adj" fmla="val 5506"/>
            </a:avLst>
          </a:prstGeom>
          <a:noFill/>
          <a:ln cmpd="dbl">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角丸四角形 132">
            <a:extLst>
              <a:ext uri="{FF2B5EF4-FFF2-40B4-BE49-F238E27FC236}">
                <a16:creationId xmlns:a16="http://schemas.microsoft.com/office/drawing/2014/main" id="{E889D0FB-4425-4AA8-8A24-FBF5C9788BE1}"/>
              </a:ext>
            </a:extLst>
          </p:cNvPr>
          <p:cNvSpPr/>
          <p:nvPr/>
        </p:nvSpPr>
        <p:spPr bwMode="gray">
          <a:xfrm>
            <a:off x="12849334" y="5511580"/>
            <a:ext cx="2061283" cy="1255915"/>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nchorCtr="0"/>
          <a:lstStyle/>
          <a:p>
            <a:pPr>
              <a:lnSpc>
                <a:spcPts val="3817"/>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r>
              <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90"/>
              </a:lnSpc>
            </a:pPr>
            <a:endParaRPr lang="ja-JP" altLang="en-US"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43"/>
              </a:lnSpc>
            </a:pPr>
            <a:endParaRPr lang="en-US" altLang="ja-JP" sz="160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en-US"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59"/>
              </a:lnSpc>
            </a:pPr>
            <a:endParaRPr lang="ja-JP" altLang="ja-JP" sz="183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139">
            <a:extLst>
              <a:ext uri="{FF2B5EF4-FFF2-40B4-BE49-F238E27FC236}">
                <a16:creationId xmlns:a16="http://schemas.microsoft.com/office/drawing/2014/main" id="{8F2E2835-2FF2-4C46-A260-AFBEDD4CD29A}"/>
              </a:ext>
            </a:extLst>
          </p:cNvPr>
          <p:cNvSpPr txBox="1"/>
          <p:nvPr/>
        </p:nvSpPr>
        <p:spPr>
          <a:xfrm>
            <a:off x="13033870" y="6514701"/>
            <a:ext cx="229362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大規模津波防災総合訓練（</a:t>
            </a:r>
            <a:r>
              <a:rPr lang="en-US" altLang="ja-JP" sz="800" dirty="0">
                <a:latin typeface="Meiryo UI" panose="020B0604030504040204" pitchFamily="50" charset="-128"/>
                <a:ea typeface="Meiryo UI" panose="020B0604030504040204" pitchFamily="50" charset="-128"/>
              </a:rPr>
              <a:t>R6.11.4</a:t>
            </a:r>
            <a:r>
              <a:rPr lang="ja-JP" altLang="en-US" sz="800" dirty="0">
                <a:latin typeface="Meiryo UI" panose="020B0604030504040204" pitchFamily="50" charset="-128"/>
                <a:ea typeface="Meiryo UI" panose="020B0604030504040204" pitchFamily="50" charset="-128"/>
              </a:rPr>
              <a:t>）</a:t>
            </a:r>
            <a:endParaRPr lang="en-US" altLang="zh-TW" sz="800" dirty="0">
              <a:latin typeface="Meiryo UI" panose="020B0604030504040204" pitchFamily="50" charset="-128"/>
              <a:ea typeface="Meiryo UI" panose="020B0604030504040204" pitchFamily="50" charset="-128"/>
            </a:endParaRPr>
          </a:p>
        </p:txBody>
      </p:sp>
      <p:pic>
        <p:nvPicPr>
          <p:cNvPr id="141" name="図 140">
            <a:extLst>
              <a:ext uri="{FF2B5EF4-FFF2-40B4-BE49-F238E27FC236}">
                <a16:creationId xmlns:a16="http://schemas.microsoft.com/office/drawing/2014/main" id="{1B764019-5D60-433C-8C4F-F797C3291A5D}"/>
              </a:ext>
            </a:extLst>
          </p:cNvPr>
          <p:cNvPicPr>
            <a:picLocks noChangeAspect="1"/>
          </p:cNvPicPr>
          <p:nvPr/>
        </p:nvPicPr>
        <p:blipFill>
          <a:blip r:embed="rId14"/>
          <a:stretch>
            <a:fillRect/>
          </a:stretch>
        </p:blipFill>
        <p:spPr>
          <a:xfrm>
            <a:off x="12898789" y="5590823"/>
            <a:ext cx="1962372" cy="892658"/>
          </a:xfrm>
          <a:prstGeom prst="rect">
            <a:avLst/>
          </a:prstGeom>
        </p:spPr>
      </p:pic>
      <p:sp>
        <p:nvSpPr>
          <p:cNvPr id="142" name="正方形/長方形 141">
            <a:extLst>
              <a:ext uri="{FF2B5EF4-FFF2-40B4-BE49-F238E27FC236}">
                <a16:creationId xmlns:a16="http://schemas.microsoft.com/office/drawing/2014/main" id="{5D85E38B-C25E-4B92-84D4-8B6850A59E69}"/>
              </a:ext>
            </a:extLst>
          </p:cNvPr>
          <p:cNvSpPr/>
          <p:nvPr/>
        </p:nvSpPr>
        <p:spPr>
          <a:xfrm>
            <a:off x="11318136" y="8234702"/>
            <a:ext cx="3598264" cy="748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北部・中部・南部拠点を使用した配送ルートの検証を市町村と実施し、実効性を確認。</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r>
              <a:rPr lang="ja-JP" altLang="en-US"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大阪府トラック協会と物資搬送等の訓練および意見交換を実施。</a:t>
            </a: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9915" indent="-109915">
              <a:lnSpc>
                <a:spcPts val="1527"/>
              </a:lnSpc>
              <a:buFont typeface="Wingdings" panose="05000000000000000000" pitchFamily="2" charset="2"/>
              <a:buChar char="Ø"/>
            </a:pPr>
            <a:endParaRPr lang="en-US" altLang="ja-JP" sz="10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楕円 97">
            <a:extLst>
              <a:ext uri="{FF2B5EF4-FFF2-40B4-BE49-F238E27FC236}">
                <a16:creationId xmlns:a16="http://schemas.microsoft.com/office/drawing/2014/main" id="{4AAC6C93-1152-4CAB-9C5E-B3C5DAB18663}"/>
              </a:ext>
            </a:extLst>
          </p:cNvPr>
          <p:cNvSpPr/>
          <p:nvPr/>
        </p:nvSpPr>
        <p:spPr>
          <a:xfrm>
            <a:off x="7764268" y="589766"/>
            <a:ext cx="430094" cy="41075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altLang="ja-JP"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42</a:t>
            </a:r>
            <a:endParaRPr lang="ja-JP" altLang="en-US" sz="1603"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93" name="テキスト ボックス 192">
            <a:extLst>
              <a:ext uri="{FF2B5EF4-FFF2-40B4-BE49-F238E27FC236}">
                <a16:creationId xmlns:a16="http://schemas.microsoft.com/office/drawing/2014/main" id="{FF088EB9-3D84-41D8-99E6-FCD9888F51E7}"/>
              </a:ext>
            </a:extLst>
          </p:cNvPr>
          <p:cNvSpPr txBox="1"/>
          <p:nvPr/>
        </p:nvSpPr>
        <p:spPr>
          <a:xfrm>
            <a:off x="7736721" y="546904"/>
            <a:ext cx="524481" cy="152671"/>
          </a:xfrm>
          <a:prstGeom prst="rect">
            <a:avLst/>
          </a:prstGeom>
          <a:noFill/>
        </p:spPr>
        <p:txBody>
          <a:bodyPr wrap="square" lIns="0" tIns="0" rIns="0" bIns="0" rtlCol="0">
            <a:spAutoFit/>
          </a:bodyPr>
          <a:lstStyle/>
          <a:p>
            <a:r>
              <a:rPr lang="ja-JP" altLang="en-US" sz="992" b="1" dirty="0">
                <a:ln w="3175">
                  <a:solidFill>
                    <a:schemeClr val="tx1"/>
                  </a:solidFill>
                </a:ln>
                <a:effectLst>
                  <a:outerShdw blurRad="50800" dist="38100" dir="2700000" algn="tl">
                    <a:srgbClr val="000000">
                      <a:alpha val="41000"/>
                    </a:srgbClr>
                  </a:outerShdw>
                </a:effectLst>
                <a:latin typeface="Meiryo UI" panose="020B0604030504040204" pitchFamily="50" charset="-128"/>
                <a:ea typeface="Meiryo UI" panose="020B0604030504040204" pitchFamily="50" charset="-128"/>
              </a:rPr>
              <a:t>アクション</a:t>
            </a:r>
          </a:p>
        </p:txBody>
      </p:sp>
      <p:sp>
        <p:nvSpPr>
          <p:cNvPr id="100" name="角丸四角形 119">
            <a:extLst>
              <a:ext uri="{FF2B5EF4-FFF2-40B4-BE49-F238E27FC236}">
                <a16:creationId xmlns:a16="http://schemas.microsoft.com/office/drawing/2014/main" id="{7476A466-EC5E-47D6-B346-12643D35B08E}"/>
              </a:ext>
            </a:extLst>
          </p:cNvPr>
          <p:cNvSpPr/>
          <p:nvPr/>
        </p:nvSpPr>
        <p:spPr>
          <a:xfrm>
            <a:off x="7739739" y="3626340"/>
            <a:ext cx="1464297" cy="239553"/>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
        <p:nvSpPr>
          <p:cNvPr id="101" name="角丸四角形 131">
            <a:extLst>
              <a:ext uri="{FF2B5EF4-FFF2-40B4-BE49-F238E27FC236}">
                <a16:creationId xmlns:a16="http://schemas.microsoft.com/office/drawing/2014/main" id="{A60D3BF2-3434-4FBC-837A-2DF9FC60D104}"/>
              </a:ext>
            </a:extLst>
          </p:cNvPr>
          <p:cNvSpPr/>
          <p:nvPr/>
        </p:nvSpPr>
        <p:spPr>
          <a:xfrm>
            <a:off x="11039630" y="3618522"/>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10" name="角丸四角形 131">
            <a:extLst>
              <a:ext uri="{FF2B5EF4-FFF2-40B4-BE49-F238E27FC236}">
                <a16:creationId xmlns:a16="http://schemas.microsoft.com/office/drawing/2014/main" id="{4CC8742D-817A-4245-AA48-48907C02FC2B}"/>
              </a:ext>
            </a:extLst>
          </p:cNvPr>
          <p:cNvSpPr/>
          <p:nvPr/>
        </p:nvSpPr>
        <p:spPr>
          <a:xfrm>
            <a:off x="7693726" y="1776153"/>
            <a:ext cx="1294177" cy="27458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６年度実績</a:t>
            </a:r>
          </a:p>
        </p:txBody>
      </p:sp>
      <p:sp>
        <p:nvSpPr>
          <p:cNvPr id="115" name="角丸四角形 119">
            <a:extLst>
              <a:ext uri="{FF2B5EF4-FFF2-40B4-BE49-F238E27FC236}">
                <a16:creationId xmlns:a16="http://schemas.microsoft.com/office/drawing/2014/main" id="{99A9793B-50EA-4EA4-8C75-3AB5820FD981}"/>
              </a:ext>
            </a:extLst>
          </p:cNvPr>
          <p:cNvSpPr/>
          <p:nvPr/>
        </p:nvSpPr>
        <p:spPr>
          <a:xfrm>
            <a:off x="7685644" y="1224169"/>
            <a:ext cx="1464297" cy="239553"/>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21"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p>
        </p:txBody>
      </p:sp>
    </p:spTree>
    <p:extLst>
      <p:ext uri="{BB962C8B-B14F-4D97-AF65-F5344CB8AC3E}">
        <p14:creationId xmlns:p14="http://schemas.microsoft.com/office/powerpoint/2010/main" val="15378232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20765</TotalTime>
  <Words>2416</Words>
  <Application>Microsoft Office PowerPoint</Application>
  <PresentationFormat>ユーザー設定</PresentationFormat>
  <Paragraphs>290</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UD デジタル 教科書体 N-B</vt:lpstr>
      <vt:lpstr>Arial</vt:lpstr>
      <vt:lpstr>Calibri</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k.fukumoto</dc:creator>
  <cp:lastModifiedBy>荒木　大地</cp:lastModifiedBy>
  <cp:revision>387</cp:revision>
  <cp:lastPrinted>2025-06-10T02:51:42Z</cp:lastPrinted>
  <dcterms:created xsi:type="dcterms:W3CDTF">2016-03-16T16:39:07Z</dcterms:created>
  <dcterms:modified xsi:type="dcterms:W3CDTF">2025-06-10T02:51:52Z</dcterms:modified>
</cp:coreProperties>
</file>