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</p:sldIdLst>
  <p:sldSz cx="11160125" cy="7991475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61" autoAdjust="0"/>
  </p:normalViewPr>
  <p:slideViewPr>
    <p:cSldViewPr snapToGrid="0">
      <p:cViewPr>
        <p:scale>
          <a:sx n="100" d="100"/>
          <a:sy n="100" d="100"/>
        </p:scale>
        <p:origin x="-180" y="-2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010" y="1307865"/>
            <a:ext cx="9486106" cy="2782217"/>
          </a:xfrm>
        </p:spPr>
        <p:txBody>
          <a:bodyPr anchor="b"/>
          <a:lstStyle>
            <a:lvl1pPr algn="ctr">
              <a:defRPr sz="699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016" y="4197375"/>
            <a:ext cx="8370094" cy="1929423"/>
          </a:xfrm>
        </p:spPr>
        <p:txBody>
          <a:bodyPr/>
          <a:lstStyle>
            <a:lvl1pPr marL="0" indent="0" algn="ctr">
              <a:buNone/>
              <a:defRPr sz="2797"/>
            </a:lvl1pPr>
            <a:lvl2pPr marL="532775" indent="0" algn="ctr">
              <a:buNone/>
              <a:defRPr sz="2331"/>
            </a:lvl2pPr>
            <a:lvl3pPr marL="1065550" indent="0" algn="ctr">
              <a:buNone/>
              <a:defRPr sz="2098"/>
            </a:lvl3pPr>
            <a:lvl4pPr marL="1598325" indent="0" algn="ctr">
              <a:buNone/>
              <a:defRPr sz="1864"/>
            </a:lvl4pPr>
            <a:lvl5pPr marL="2131101" indent="0" algn="ctr">
              <a:buNone/>
              <a:defRPr sz="1864"/>
            </a:lvl5pPr>
            <a:lvl6pPr marL="2663876" indent="0" algn="ctr">
              <a:buNone/>
              <a:defRPr sz="1864"/>
            </a:lvl6pPr>
            <a:lvl7pPr marL="3196651" indent="0" algn="ctr">
              <a:buNone/>
              <a:defRPr sz="1864"/>
            </a:lvl7pPr>
            <a:lvl8pPr marL="3729426" indent="0" algn="ctr">
              <a:buNone/>
              <a:defRPr sz="1864"/>
            </a:lvl8pPr>
            <a:lvl9pPr marL="4262201" indent="0" algn="ctr">
              <a:buNone/>
              <a:defRPr sz="18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45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24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6465" y="425472"/>
            <a:ext cx="2406402" cy="677240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259" y="425472"/>
            <a:ext cx="7079704" cy="677240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78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71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47" y="1992321"/>
            <a:ext cx="9625608" cy="3324231"/>
          </a:xfrm>
        </p:spPr>
        <p:txBody>
          <a:bodyPr anchor="b"/>
          <a:lstStyle>
            <a:lvl1pPr>
              <a:defRPr sz="699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47" y="5348001"/>
            <a:ext cx="9625608" cy="1748135"/>
          </a:xfrm>
        </p:spPr>
        <p:txBody>
          <a:bodyPr/>
          <a:lstStyle>
            <a:lvl1pPr marL="0" indent="0">
              <a:buNone/>
              <a:defRPr sz="2797">
                <a:solidFill>
                  <a:schemeClr val="tx1"/>
                </a:solidFill>
              </a:defRPr>
            </a:lvl1pPr>
            <a:lvl2pPr marL="532775" indent="0">
              <a:buNone/>
              <a:defRPr sz="2331">
                <a:solidFill>
                  <a:schemeClr val="tx1">
                    <a:tint val="75000"/>
                  </a:schemeClr>
                </a:solidFill>
              </a:defRPr>
            </a:lvl2pPr>
            <a:lvl3pPr marL="1065550" indent="0">
              <a:buNone/>
              <a:defRPr sz="2098">
                <a:solidFill>
                  <a:schemeClr val="tx1">
                    <a:tint val="75000"/>
                  </a:schemeClr>
                </a:solidFill>
              </a:defRPr>
            </a:lvl3pPr>
            <a:lvl4pPr marL="1598325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13110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266387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19665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372942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26220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66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259" y="2127360"/>
            <a:ext cx="4743053" cy="507051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9813" y="2127360"/>
            <a:ext cx="4743053" cy="507051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51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425474"/>
            <a:ext cx="9625608" cy="154464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714" y="1959022"/>
            <a:ext cx="4721255" cy="960086"/>
          </a:xfrm>
        </p:spPr>
        <p:txBody>
          <a:bodyPr anchor="b"/>
          <a:lstStyle>
            <a:lvl1pPr marL="0" indent="0">
              <a:buNone/>
              <a:defRPr sz="2797" b="1"/>
            </a:lvl1pPr>
            <a:lvl2pPr marL="532775" indent="0">
              <a:buNone/>
              <a:defRPr sz="2331" b="1"/>
            </a:lvl2pPr>
            <a:lvl3pPr marL="1065550" indent="0">
              <a:buNone/>
              <a:defRPr sz="2098" b="1"/>
            </a:lvl3pPr>
            <a:lvl4pPr marL="1598325" indent="0">
              <a:buNone/>
              <a:defRPr sz="1864" b="1"/>
            </a:lvl4pPr>
            <a:lvl5pPr marL="2131101" indent="0">
              <a:buNone/>
              <a:defRPr sz="1864" b="1"/>
            </a:lvl5pPr>
            <a:lvl6pPr marL="2663876" indent="0">
              <a:buNone/>
              <a:defRPr sz="1864" b="1"/>
            </a:lvl6pPr>
            <a:lvl7pPr marL="3196651" indent="0">
              <a:buNone/>
              <a:defRPr sz="1864" b="1"/>
            </a:lvl7pPr>
            <a:lvl8pPr marL="3729426" indent="0">
              <a:buNone/>
              <a:defRPr sz="1864" b="1"/>
            </a:lvl8pPr>
            <a:lvl9pPr marL="4262201" indent="0">
              <a:buNone/>
              <a:defRPr sz="18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14" y="2919108"/>
            <a:ext cx="4721255" cy="429356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9814" y="1959022"/>
            <a:ext cx="4744507" cy="960086"/>
          </a:xfrm>
        </p:spPr>
        <p:txBody>
          <a:bodyPr anchor="b"/>
          <a:lstStyle>
            <a:lvl1pPr marL="0" indent="0">
              <a:buNone/>
              <a:defRPr sz="2797" b="1"/>
            </a:lvl1pPr>
            <a:lvl2pPr marL="532775" indent="0">
              <a:buNone/>
              <a:defRPr sz="2331" b="1"/>
            </a:lvl2pPr>
            <a:lvl3pPr marL="1065550" indent="0">
              <a:buNone/>
              <a:defRPr sz="2098" b="1"/>
            </a:lvl3pPr>
            <a:lvl4pPr marL="1598325" indent="0">
              <a:buNone/>
              <a:defRPr sz="1864" b="1"/>
            </a:lvl4pPr>
            <a:lvl5pPr marL="2131101" indent="0">
              <a:buNone/>
              <a:defRPr sz="1864" b="1"/>
            </a:lvl5pPr>
            <a:lvl6pPr marL="2663876" indent="0">
              <a:buNone/>
              <a:defRPr sz="1864" b="1"/>
            </a:lvl6pPr>
            <a:lvl7pPr marL="3196651" indent="0">
              <a:buNone/>
              <a:defRPr sz="1864" b="1"/>
            </a:lvl7pPr>
            <a:lvl8pPr marL="3729426" indent="0">
              <a:buNone/>
              <a:defRPr sz="1864" b="1"/>
            </a:lvl8pPr>
            <a:lvl9pPr marL="4262201" indent="0">
              <a:buNone/>
              <a:defRPr sz="18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9814" y="2919108"/>
            <a:ext cx="4744507" cy="429356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8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3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48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532765"/>
            <a:ext cx="3599431" cy="1864678"/>
          </a:xfrm>
        </p:spPr>
        <p:txBody>
          <a:bodyPr anchor="b"/>
          <a:lstStyle>
            <a:lvl1pPr>
              <a:defRPr sz="372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07" y="1150626"/>
            <a:ext cx="5649813" cy="5679127"/>
          </a:xfrm>
        </p:spPr>
        <p:txBody>
          <a:bodyPr/>
          <a:lstStyle>
            <a:lvl1pPr>
              <a:defRPr sz="3729"/>
            </a:lvl1pPr>
            <a:lvl2pPr>
              <a:defRPr sz="3263"/>
            </a:lvl2pPr>
            <a:lvl3pPr>
              <a:defRPr sz="2797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2" y="2397442"/>
            <a:ext cx="3599431" cy="4441559"/>
          </a:xfrm>
        </p:spPr>
        <p:txBody>
          <a:bodyPr/>
          <a:lstStyle>
            <a:lvl1pPr marL="0" indent="0">
              <a:buNone/>
              <a:defRPr sz="1864"/>
            </a:lvl1pPr>
            <a:lvl2pPr marL="532775" indent="0">
              <a:buNone/>
              <a:defRPr sz="1631"/>
            </a:lvl2pPr>
            <a:lvl3pPr marL="1065550" indent="0">
              <a:buNone/>
              <a:defRPr sz="1398"/>
            </a:lvl3pPr>
            <a:lvl4pPr marL="1598325" indent="0">
              <a:buNone/>
              <a:defRPr sz="1165"/>
            </a:lvl4pPr>
            <a:lvl5pPr marL="2131101" indent="0">
              <a:buNone/>
              <a:defRPr sz="1165"/>
            </a:lvl5pPr>
            <a:lvl6pPr marL="2663876" indent="0">
              <a:buNone/>
              <a:defRPr sz="1165"/>
            </a:lvl6pPr>
            <a:lvl7pPr marL="3196651" indent="0">
              <a:buNone/>
              <a:defRPr sz="1165"/>
            </a:lvl7pPr>
            <a:lvl8pPr marL="3729426" indent="0">
              <a:buNone/>
              <a:defRPr sz="1165"/>
            </a:lvl8pPr>
            <a:lvl9pPr marL="4262201" indent="0">
              <a:buNone/>
              <a:defRPr sz="116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2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532765"/>
            <a:ext cx="3599431" cy="1864678"/>
          </a:xfrm>
        </p:spPr>
        <p:txBody>
          <a:bodyPr anchor="b"/>
          <a:lstStyle>
            <a:lvl1pPr>
              <a:defRPr sz="372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4507" y="1150626"/>
            <a:ext cx="5649813" cy="5679127"/>
          </a:xfrm>
        </p:spPr>
        <p:txBody>
          <a:bodyPr anchor="t"/>
          <a:lstStyle>
            <a:lvl1pPr marL="0" indent="0">
              <a:buNone/>
              <a:defRPr sz="3729"/>
            </a:lvl1pPr>
            <a:lvl2pPr marL="532775" indent="0">
              <a:buNone/>
              <a:defRPr sz="3263"/>
            </a:lvl2pPr>
            <a:lvl3pPr marL="1065550" indent="0">
              <a:buNone/>
              <a:defRPr sz="2797"/>
            </a:lvl3pPr>
            <a:lvl4pPr marL="1598325" indent="0">
              <a:buNone/>
              <a:defRPr sz="2331"/>
            </a:lvl4pPr>
            <a:lvl5pPr marL="2131101" indent="0">
              <a:buNone/>
              <a:defRPr sz="2331"/>
            </a:lvl5pPr>
            <a:lvl6pPr marL="2663876" indent="0">
              <a:buNone/>
              <a:defRPr sz="2331"/>
            </a:lvl6pPr>
            <a:lvl7pPr marL="3196651" indent="0">
              <a:buNone/>
              <a:defRPr sz="2331"/>
            </a:lvl7pPr>
            <a:lvl8pPr marL="3729426" indent="0">
              <a:buNone/>
              <a:defRPr sz="2331"/>
            </a:lvl8pPr>
            <a:lvl9pPr marL="4262201" indent="0">
              <a:buNone/>
              <a:defRPr sz="2331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2" y="2397442"/>
            <a:ext cx="3599431" cy="4441559"/>
          </a:xfrm>
        </p:spPr>
        <p:txBody>
          <a:bodyPr/>
          <a:lstStyle>
            <a:lvl1pPr marL="0" indent="0">
              <a:buNone/>
              <a:defRPr sz="1864"/>
            </a:lvl1pPr>
            <a:lvl2pPr marL="532775" indent="0">
              <a:buNone/>
              <a:defRPr sz="1631"/>
            </a:lvl2pPr>
            <a:lvl3pPr marL="1065550" indent="0">
              <a:buNone/>
              <a:defRPr sz="1398"/>
            </a:lvl3pPr>
            <a:lvl4pPr marL="1598325" indent="0">
              <a:buNone/>
              <a:defRPr sz="1165"/>
            </a:lvl4pPr>
            <a:lvl5pPr marL="2131101" indent="0">
              <a:buNone/>
              <a:defRPr sz="1165"/>
            </a:lvl5pPr>
            <a:lvl6pPr marL="2663876" indent="0">
              <a:buNone/>
              <a:defRPr sz="1165"/>
            </a:lvl6pPr>
            <a:lvl7pPr marL="3196651" indent="0">
              <a:buNone/>
              <a:defRPr sz="1165"/>
            </a:lvl7pPr>
            <a:lvl8pPr marL="3729426" indent="0">
              <a:buNone/>
              <a:defRPr sz="1165"/>
            </a:lvl8pPr>
            <a:lvl9pPr marL="4262201" indent="0">
              <a:buNone/>
              <a:defRPr sz="116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19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259" y="425474"/>
            <a:ext cx="9625608" cy="1544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259" y="2127360"/>
            <a:ext cx="9625608" cy="5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259" y="7406915"/>
            <a:ext cx="2511028" cy="425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448F-7491-448F-AD5B-5ADFF7503A6D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792" y="7406915"/>
            <a:ext cx="3766542" cy="425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838" y="7406915"/>
            <a:ext cx="2511028" cy="425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99E6-511B-4072-A633-01C908848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3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65550" rtl="0" eaLnBrk="1" latinLnBrk="0" hangingPunct="1">
        <a:lnSpc>
          <a:spcPct val="90000"/>
        </a:lnSpc>
        <a:spcBef>
          <a:spcPct val="0"/>
        </a:spcBef>
        <a:buNone/>
        <a:defRPr kumimoji="1" sz="51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88" indent="-266388" algn="l" defTabSz="1065550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kumimoji="1" sz="3263" kern="1200">
          <a:solidFill>
            <a:schemeClr val="tx1"/>
          </a:solidFill>
          <a:latin typeface="+mn-lt"/>
          <a:ea typeface="+mn-ea"/>
          <a:cs typeface="+mn-cs"/>
        </a:defRPr>
      </a:lvl1pPr>
      <a:lvl2pPr marL="799163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797" kern="1200">
          <a:solidFill>
            <a:schemeClr val="tx1"/>
          </a:solidFill>
          <a:latin typeface="+mn-lt"/>
          <a:ea typeface="+mn-ea"/>
          <a:cs typeface="+mn-cs"/>
        </a:defRPr>
      </a:lvl2pPr>
      <a:lvl3pPr marL="1331938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331" kern="1200">
          <a:solidFill>
            <a:schemeClr val="tx1"/>
          </a:solidFill>
          <a:latin typeface="+mn-lt"/>
          <a:ea typeface="+mn-ea"/>
          <a:cs typeface="+mn-cs"/>
        </a:defRPr>
      </a:lvl3pPr>
      <a:lvl4pPr marL="1864713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397488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930263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463039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995814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528589" indent="-266388" algn="l" defTabSz="106555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32775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65550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325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31101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663876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196651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729426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262201" algn="l" defTabSz="1065550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s://www.google.co.jp/url?sa=i&amp;rct=j&amp;q=&amp;esrc=s&amp;source=images&amp;cd=&amp;ved=2ahUKEwi7o_K_7a3iAhXGdHAKHX6GD44QjRx6BAgBEAU&amp;url=https://www.gesuidouten.jp/yokohama/p5/&amp;psig=AOvVaw18fEzyMjbUhrA7jStetk6N&amp;ust=15585704287212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角丸四角形 173"/>
          <p:cNvSpPr/>
          <p:nvPr/>
        </p:nvSpPr>
        <p:spPr>
          <a:xfrm>
            <a:off x="8442578" y="5403781"/>
            <a:ext cx="2657782" cy="2565004"/>
          </a:xfrm>
          <a:prstGeom prst="roundRect">
            <a:avLst>
              <a:gd name="adj" fmla="val 1623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9" name="角丸四角形 168"/>
          <p:cNvSpPr/>
          <p:nvPr/>
        </p:nvSpPr>
        <p:spPr>
          <a:xfrm>
            <a:off x="5667963" y="5402529"/>
            <a:ext cx="2685051" cy="2559459"/>
          </a:xfrm>
          <a:prstGeom prst="roundRect">
            <a:avLst>
              <a:gd name="adj" fmla="val 1821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角丸四角形 169"/>
          <p:cNvSpPr/>
          <p:nvPr/>
        </p:nvSpPr>
        <p:spPr>
          <a:xfrm>
            <a:off x="5667963" y="5406671"/>
            <a:ext cx="2685051" cy="1126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chemeClr val="accent1">
                  <a:lumMod val="50000"/>
                </a:schemeClr>
              </a:gs>
              <a:gs pos="82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●平成</a:t>
            </a:r>
            <a:r>
              <a:rPr kumimoji="1" lang="en-US" altLang="ja-JP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年度の各アクションの実績例</a:t>
            </a:r>
            <a:r>
              <a:rPr kumimoji="1" lang="ja-JP" altLang="en-US" sz="800" b="1" dirty="0" smtClean="0">
                <a:latin typeface="+mn-ea"/>
              </a:rPr>
              <a:t>　</a:t>
            </a:r>
            <a:endParaRPr kumimoji="1" lang="ja-JP" altLang="en-US" sz="800" b="1" dirty="0">
              <a:latin typeface="+mn-e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27334" y="627368"/>
            <a:ext cx="5474996" cy="1144646"/>
          </a:xfrm>
          <a:prstGeom prst="roundRect">
            <a:avLst>
              <a:gd name="adj" fmla="val 519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" y="2"/>
            <a:ext cx="11160125" cy="302129"/>
          </a:xfrm>
          <a:prstGeom prst="rect">
            <a:avLst/>
          </a:prstGeom>
          <a:solidFill>
            <a:schemeClr val="accent5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新・大阪府地震防災アクションプラン　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年度進捗評価と令和元年度の取組の概要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1815" y="739722"/>
            <a:ext cx="2781040" cy="101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100"/>
              </a:lnSpc>
            </a:pP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◆</a:t>
            </a:r>
            <a:r>
              <a:rPr lang="ja-JP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大阪府では、南海トラフ巨大地震をはじめとする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地震</a:t>
            </a:r>
            <a:r>
              <a:rPr lang="ja-JP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災害から、「人命を守</a:t>
            </a:r>
            <a:endParaRPr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る」「被害を最小にする」ことを最優先に、「新・大阪府地震防災アクションプラ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ン」を策定し、着実な推進を図ってき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ました。</a:t>
            </a:r>
            <a:endParaRPr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300"/>
              </a:lnSpc>
            </a:pPr>
            <a:endParaRPr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◆平成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30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年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6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月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18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日の大阪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北部地震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や、その後の台風第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21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号など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の度重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な</a:t>
            </a:r>
            <a:endParaRPr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 </a:t>
            </a:r>
            <a:r>
              <a:rPr lang="ja-JP" altLang="en-US" sz="7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る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災害への教訓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を踏まえ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、災害対応力の強化に向け、新規に追加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したｱｸｼｮﾝ</a:t>
            </a:r>
            <a:endParaRPr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や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、強化をした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既存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ｱｸｼｮﾝ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などの進捗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実績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の評価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を実施し、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着実に災害対</a:t>
            </a:r>
            <a:endParaRPr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応力の強化を</a:t>
            </a:r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図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っていきます。</a:t>
            </a:r>
            <a:endParaRPr kumimoji="1" lang="ja-JP" altLang="en-US" sz="6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123719" y="746245"/>
            <a:ext cx="2393423" cy="127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000"/>
              </a:lnSpc>
            </a:pP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◆平成</a:t>
            </a:r>
            <a:r>
              <a:rPr kumimoji="1"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年度の</a:t>
            </a:r>
            <a:r>
              <a:rPr kumimoji="1"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ｱｸｼｮﾝの評価結果は以下の通りで</a:t>
            </a:r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08" name="グループ化 307"/>
          <p:cNvGrpSpPr/>
          <p:nvPr/>
        </p:nvGrpSpPr>
        <p:grpSpPr>
          <a:xfrm>
            <a:off x="146479" y="2103471"/>
            <a:ext cx="5412819" cy="1723437"/>
            <a:chOff x="182083" y="2182689"/>
            <a:chExt cx="5412819" cy="1723437"/>
          </a:xfrm>
        </p:grpSpPr>
        <p:sp>
          <p:nvSpPr>
            <p:cNvPr id="208" name="角丸四角形 207"/>
            <p:cNvSpPr/>
            <p:nvPr/>
          </p:nvSpPr>
          <p:spPr>
            <a:xfrm>
              <a:off x="4029962" y="2182689"/>
              <a:ext cx="1564940" cy="1580389"/>
            </a:xfrm>
            <a:prstGeom prst="roundRect">
              <a:avLst>
                <a:gd name="adj" fmla="val 285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角丸四角形 66"/>
            <p:cNvSpPr/>
            <p:nvPr/>
          </p:nvSpPr>
          <p:spPr>
            <a:xfrm>
              <a:off x="187827" y="2202513"/>
              <a:ext cx="3786111" cy="1566582"/>
            </a:xfrm>
            <a:prstGeom prst="roundRect">
              <a:avLst>
                <a:gd name="adj" fmla="val 234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82083" y="3757114"/>
              <a:ext cx="3080148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🔸該当する</a:t>
              </a:r>
              <a:r>
                <a:rPr kumimoji="1" lang="ja-JP" altLang="en-US" sz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アクション：</a:t>
              </a:r>
              <a:r>
                <a:rPr kumimoji="1" lang="ja-JP" altLang="en-US" sz="6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6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87.</a:t>
              </a:r>
              <a:r>
                <a:rPr kumimoji="1" lang="ja-JP" altLang="en-US" sz="6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大阪府の初動体制の運用と改善」　など</a:t>
              </a:r>
              <a:r>
                <a:rPr kumimoji="1" lang="ja-JP" altLang="en-US" sz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185530" y="2182689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8420">
                  <a:schemeClr val="accent1">
                    <a:lumMod val="50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●平成</a:t>
              </a:r>
              <a:r>
                <a:rPr kumimoji="1"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ja-JP" altLang="en-US" sz="800" b="1" dirty="0" smtClean="0">
                  <a:latin typeface="+mn-ea"/>
                </a:rPr>
                <a:t>　</a:t>
              </a:r>
              <a:endParaRPr kumimoji="1" lang="ja-JP" altLang="en-US" sz="800" b="1" dirty="0">
                <a:latin typeface="+mn-ea"/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4029962" y="2183756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30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77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1857480" y="2435052"/>
              <a:ext cx="2071016" cy="1286429"/>
            </a:xfrm>
            <a:prstGeom prst="roundRect">
              <a:avLst>
                <a:gd name="adj" fmla="val 270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①全庁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統一の災害対応要員確保システムを導入にむけ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全部局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担当者と意見交換を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実施。また、大災害時におけ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る知事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と府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幹部間と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の緊急連絡網について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検討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②被災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現場や防災拠点に必要となる装備、資機材の総点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検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対策本部に情報発信要員を配置し、平時より防災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ﾂｲｯﾀｰ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を活用した情報発信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④非常時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優先業務の見直しを行い、大阪府業務継続計画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修正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角丸四角形 230"/>
            <p:cNvSpPr/>
            <p:nvPr/>
          </p:nvSpPr>
          <p:spPr>
            <a:xfrm>
              <a:off x="221749" y="2432146"/>
              <a:ext cx="1613650" cy="1276741"/>
            </a:xfrm>
            <a:prstGeom prst="roundRect">
              <a:avLst>
                <a:gd name="adj" fmla="val 2966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①全庁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体制による初動体制確保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②被災地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における支援等、活動体制の強化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情報を集約整理し情報発信力を強化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④非常時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優先業務の点検と確認　　　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224525" y="231927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0" name="角丸四角形 249"/>
            <p:cNvSpPr/>
            <p:nvPr/>
          </p:nvSpPr>
          <p:spPr>
            <a:xfrm>
              <a:off x="1867406" y="2321892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1" name="角丸四角形 250"/>
            <p:cNvSpPr/>
            <p:nvPr/>
          </p:nvSpPr>
          <p:spPr>
            <a:xfrm>
              <a:off x="4056647" y="2315763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3" name="角丸四角形 252"/>
            <p:cNvSpPr/>
            <p:nvPr/>
          </p:nvSpPr>
          <p:spPr>
            <a:xfrm>
              <a:off x="2757301" y="2321802"/>
              <a:ext cx="1169360" cy="10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0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25" name="グループ化 1024"/>
          <p:cNvGrpSpPr/>
          <p:nvPr/>
        </p:nvGrpSpPr>
        <p:grpSpPr>
          <a:xfrm>
            <a:off x="15263" y="333815"/>
            <a:ext cx="1428677" cy="270089"/>
            <a:chOff x="46815" y="416214"/>
            <a:chExt cx="1428677" cy="242213"/>
          </a:xfrm>
        </p:grpSpPr>
        <p:sp>
          <p:nvSpPr>
            <p:cNvPr id="269" name="角丸四角形 268"/>
            <p:cNvSpPr/>
            <p:nvPr/>
          </p:nvSpPr>
          <p:spPr>
            <a:xfrm>
              <a:off x="46815" y="416214"/>
              <a:ext cx="1406884" cy="226426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72290" y="428165"/>
              <a:ext cx="199896" cy="191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4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</a:t>
              </a:r>
              <a:endPara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テキスト ボックス 271"/>
            <p:cNvSpPr txBox="1"/>
            <p:nvPr/>
          </p:nvSpPr>
          <p:spPr>
            <a:xfrm>
              <a:off x="157256" y="424141"/>
              <a:ext cx="1318236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05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クションの進捗評価</a:t>
              </a:r>
              <a:endParaRPr lang="en-US" altLang="ja-JP" sz="105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73" name="角丸四角形 272"/>
          <p:cNvSpPr/>
          <p:nvPr/>
        </p:nvSpPr>
        <p:spPr>
          <a:xfrm>
            <a:off x="127334" y="610446"/>
            <a:ext cx="5474996" cy="122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6000">
                <a:schemeClr val="accent1">
                  <a:lumMod val="60000"/>
                  <a:lumOff val="40000"/>
                </a:schemeClr>
              </a:gs>
              <a:gs pos="23822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●平成</a:t>
            </a:r>
            <a:r>
              <a:rPr kumimoji="1" lang="en-US" altLang="ja-JP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年度の各アクションの評価概要</a:t>
            </a:r>
            <a:r>
              <a:rPr kumimoji="1" lang="ja-JP" altLang="en-US" sz="800" b="1" dirty="0" smtClean="0">
                <a:latin typeface="+mn-ea"/>
              </a:rPr>
              <a:t>　</a:t>
            </a:r>
            <a:endParaRPr kumimoji="1" lang="ja-JP" altLang="en-US" sz="800" b="1" dirty="0">
              <a:latin typeface="+mn-ea"/>
            </a:endParaRPr>
          </a:p>
        </p:txBody>
      </p:sp>
      <p:grpSp>
        <p:nvGrpSpPr>
          <p:cNvPr id="312" name="グループ化 311"/>
          <p:cNvGrpSpPr/>
          <p:nvPr/>
        </p:nvGrpSpPr>
        <p:grpSpPr>
          <a:xfrm>
            <a:off x="149536" y="4131677"/>
            <a:ext cx="5409762" cy="1855901"/>
            <a:chOff x="180216" y="3951963"/>
            <a:chExt cx="5409762" cy="1855901"/>
          </a:xfrm>
        </p:grpSpPr>
        <p:grpSp>
          <p:nvGrpSpPr>
            <p:cNvPr id="289" name="グループ化 288"/>
            <p:cNvGrpSpPr/>
            <p:nvPr/>
          </p:nvGrpSpPr>
          <p:grpSpPr>
            <a:xfrm>
              <a:off x="180216" y="3951963"/>
              <a:ext cx="5409762" cy="1855901"/>
              <a:chOff x="155502" y="2515065"/>
              <a:chExt cx="5409762" cy="1855901"/>
            </a:xfrm>
          </p:grpSpPr>
          <p:sp>
            <p:nvSpPr>
              <p:cNvPr id="290" name="角丸四角形 289"/>
              <p:cNvSpPr/>
              <p:nvPr/>
            </p:nvSpPr>
            <p:spPr>
              <a:xfrm>
                <a:off x="4000324" y="2515065"/>
                <a:ext cx="1564940" cy="1725019"/>
              </a:xfrm>
              <a:prstGeom prst="roundRect">
                <a:avLst>
                  <a:gd name="adj" fmla="val 4379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角丸四角形 290"/>
              <p:cNvSpPr/>
              <p:nvPr/>
            </p:nvSpPr>
            <p:spPr>
              <a:xfrm>
                <a:off x="155502" y="2522661"/>
                <a:ext cx="3786111" cy="1717423"/>
              </a:xfrm>
              <a:prstGeom prst="roundRect">
                <a:avLst>
                  <a:gd name="adj" fmla="val 437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正方形/長方形 291"/>
              <p:cNvSpPr/>
              <p:nvPr/>
            </p:nvSpPr>
            <p:spPr>
              <a:xfrm>
                <a:off x="167925" y="4221954"/>
                <a:ext cx="3080148" cy="149012"/>
              </a:xfrm>
              <a:prstGeom prst="rect">
                <a:avLst/>
              </a:prstGeom>
              <a:noFill/>
              <a:ln w="3175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6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🔸該当する</a:t>
                </a:r>
                <a:r>
                  <a:rPr kumimoji="1" lang="ja-JP" altLang="en-US" sz="6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アクション：</a:t>
                </a:r>
                <a:r>
                  <a:rPr kumimoji="1" lang="ja-JP" altLang="en-US" sz="6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「</a:t>
                </a:r>
                <a:r>
                  <a:rPr kumimoji="1" lang="en-US" altLang="ja-JP" sz="6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100.</a:t>
                </a:r>
                <a:r>
                  <a:rPr kumimoji="1" lang="ja-JP" altLang="en-US" sz="6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地震災害に備えた市町村に対する支援」　など</a:t>
                </a:r>
                <a:r>
                  <a:rPr kumimoji="1" lang="ja-JP" altLang="en-US" sz="6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　　　</a:t>
                </a:r>
              </a:p>
            </p:txBody>
          </p:sp>
          <p:sp>
            <p:nvSpPr>
              <p:cNvPr id="293" name="角丸四角形 292"/>
              <p:cNvSpPr/>
              <p:nvPr/>
            </p:nvSpPr>
            <p:spPr>
              <a:xfrm>
                <a:off x="155502" y="2518023"/>
                <a:ext cx="3786111" cy="1229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5680">
                    <a:schemeClr val="accent1">
                      <a:lumMod val="50000"/>
                    </a:schemeClr>
                  </a:gs>
                  <a:gs pos="8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r>
                  <a:rPr kumimoji="1" lang="ja-JP" altLang="en-US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●平成</a:t>
                </a:r>
                <a:r>
                  <a:rPr kumimoji="1" lang="en-US" altLang="ja-JP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r>
                  <a:rPr kumimoji="1" lang="ja-JP" altLang="en-US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年度</a:t>
                </a:r>
                <a:r>
                  <a:rPr kumimoji="1" lang="ja-JP" altLang="en-US" sz="8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endPara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94" name="角丸四角形 293"/>
              <p:cNvSpPr/>
              <p:nvPr/>
            </p:nvSpPr>
            <p:spPr>
              <a:xfrm>
                <a:off x="3995496" y="2519215"/>
                <a:ext cx="1569768" cy="1217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7500">
                    <a:schemeClr val="accent4">
                      <a:lumMod val="50000"/>
                    </a:schemeClr>
                  </a:gs>
                  <a:gs pos="0">
                    <a:schemeClr val="accent4">
                      <a:lumMod val="50000"/>
                    </a:schemeClr>
                  </a:gs>
                  <a:gs pos="78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r>
                  <a:rPr kumimoji="1" lang="ja-JP" altLang="en-US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●令和元年度</a:t>
                </a:r>
                <a:r>
                  <a:rPr kumimoji="1" lang="ja-JP" altLang="en-US" sz="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endParaRPr kumimoji="1" lang="ja-JP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0" name="角丸四角形 299"/>
              <p:cNvSpPr/>
              <p:nvPr/>
            </p:nvSpPr>
            <p:spPr>
              <a:xfrm>
                <a:off x="1832149" y="2769717"/>
                <a:ext cx="2071016" cy="1423215"/>
              </a:xfrm>
              <a:prstGeom prst="roundRect">
                <a:avLst>
                  <a:gd name="adj" fmla="val 3214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①業務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内容を再整理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し</a:t>
                </a:r>
                <a:r>
                  <a:rPr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『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活動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時業務内容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ﾁｪｯｸﾘｽﾄ</a:t>
                </a:r>
                <a:r>
                  <a:rPr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』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を作成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②昨年の災害における実態について市町村と意見交換実施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③応援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職員（ﾌﾟｯｼｭ、ﾌﾟﾙ型）の分類と派遣時期を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明確化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 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し大阪府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応急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対策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実施要領を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改訂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④専門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職員ﾘｽﾄｱｯﾌﾟ化による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職員を確保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⑤受援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計画策定市の策定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事例紹介を実施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⑥危機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管理部局職員向けﾏﾈｼﾞﾒﾝﾄ研修や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ﾄｯﾌﾟｾﾐﾅｰを実施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　　　　　　　　</a:t>
                </a: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⑦北部地震にて被害の大きかった市町と意見交換を実施し、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 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課題等をとりまとめ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⑧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住家被害認定業務研修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実施</a:t>
                </a:r>
                <a:endPara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1" name="角丸四角形 300"/>
              <p:cNvSpPr/>
              <p:nvPr/>
            </p:nvSpPr>
            <p:spPr>
              <a:xfrm>
                <a:off x="187117" y="2760654"/>
                <a:ext cx="1613650" cy="1435242"/>
              </a:xfrm>
              <a:prstGeom prst="roundRect">
                <a:avLst>
                  <a:gd name="adj" fmla="val 4115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①緊急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防災推進員と市町村との連携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強化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②複数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の市町村を巡回するﾘｴｿﾞﾝ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体制構築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③市町村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応援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体制の強化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④住宅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応急判定などの専門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職員の確保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⑤市町村受援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計画策定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支援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⑥市町村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職員の災害対応力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強化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⑦避難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行動要支援者支援の強化を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図るため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ﾎﾞﾗﾝﾃｨｱ団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等と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連携を強化する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⑧「り災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証明発行業務」の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支援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kumimoji="1" lang="en-US" altLang="ja-JP" sz="400" dirty="0">
                  <a:solidFill>
                    <a:schemeClr val="tx1"/>
                  </a:solidFill>
                  <a:latin typeface="+mj-ea"/>
                </a:endParaRPr>
              </a:p>
            </p:txBody>
          </p:sp>
          <p:sp>
            <p:nvSpPr>
              <p:cNvPr id="302" name="角丸四角形 301"/>
              <p:cNvSpPr/>
              <p:nvPr/>
            </p:nvSpPr>
            <p:spPr>
              <a:xfrm>
                <a:off x="238947" y="2649845"/>
                <a:ext cx="379353" cy="9840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目　標</a:t>
                </a:r>
                <a:endParaRPr kumimoji="1"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3" name="角丸四角形 302"/>
              <p:cNvSpPr/>
              <p:nvPr/>
            </p:nvSpPr>
            <p:spPr>
              <a:xfrm>
                <a:off x="4036877" y="2769717"/>
                <a:ext cx="1498931" cy="1414059"/>
              </a:xfrm>
              <a:prstGeom prst="roundRect">
                <a:avLst>
                  <a:gd name="adj" fmla="val 3559"/>
                </a:avLst>
              </a:prstGeom>
              <a:solidFill>
                <a:schemeClr val="bg1"/>
              </a:solidFill>
              <a:ln w="31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①訓練等を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通じ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ﾁｪｯｸﾘｽﾄの検証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②ﾘｴｿﾞﾝ体制を構築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③訓練等を通じ検証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④訓練等を通じ実効性の検証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⑤市町村受援計画策定先進府県の事例</a:t>
                </a: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調査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、研究を行う</a:t>
                </a: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⑥引続き研修を実施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⑦市町村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とのさらなる連携強化を図る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ため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個別</a:t>
                </a:r>
                <a:r>
                  <a:rPr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に意見交換を行い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課題把握と、関  </a:t>
                </a:r>
                <a:endParaRPr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</a:t>
                </a: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係団体等との連携策を検討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⑧引続き研修を実施</a:t>
                </a:r>
                <a:endPara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309" name="角丸四角形 308"/>
            <p:cNvSpPr/>
            <p:nvPr/>
          </p:nvSpPr>
          <p:spPr>
            <a:xfrm>
              <a:off x="2760864" y="4088053"/>
              <a:ext cx="1169360" cy="10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0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角丸四角形 309"/>
            <p:cNvSpPr/>
            <p:nvPr/>
          </p:nvSpPr>
          <p:spPr>
            <a:xfrm>
              <a:off x="1856863" y="4099147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角丸四角形 310"/>
            <p:cNvSpPr/>
            <p:nvPr/>
          </p:nvSpPr>
          <p:spPr>
            <a:xfrm>
              <a:off x="4046104" y="4093018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33" name="グループ化 332"/>
          <p:cNvGrpSpPr/>
          <p:nvPr/>
        </p:nvGrpSpPr>
        <p:grpSpPr>
          <a:xfrm>
            <a:off x="5722647" y="644446"/>
            <a:ext cx="5421917" cy="1761628"/>
            <a:chOff x="157083" y="2182688"/>
            <a:chExt cx="5421917" cy="1761628"/>
          </a:xfrm>
        </p:grpSpPr>
        <p:sp>
          <p:nvSpPr>
            <p:cNvPr id="334" name="角丸四角形 333"/>
            <p:cNvSpPr/>
            <p:nvPr/>
          </p:nvSpPr>
          <p:spPr>
            <a:xfrm>
              <a:off x="4014060" y="2182688"/>
              <a:ext cx="1564940" cy="1627529"/>
            </a:xfrm>
            <a:prstGeom prst="roundRect">
              <a:avLst>
                <a:gd name="adj" fmla="val 43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角丸四角形 334"/>
            <p:cNvSpPr/>
            <p:nvPr/>
          </p:nvSpPr>
          <p:spPr>
            <a:xfrm>
              <a:off x="185140" y="2187327"/>
              <a:ext cx="3786111" cy="1622890"/>
            </a:xfrm>
            <a:prstGeom prst="roundRect">
              <a:avLst>
                <a:gd name="adj" fmla="val 384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正方形/長方形 335"/>
            <p:cNvSpPr/>
            <p:nvPr/>
          </p:nvSpPr>
          <p:spPr>
            <a:xfrm>
              <a:off x="157083" y="3795304"/>
              <a:ext cx="3080148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アクション：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40.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在住外国人への情報発信充実」「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41.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外国人旅行者の安全確保」　など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337" name="角丸四角形 336"/>
            <p:cNvSpPr/>
            <p:nvPr/>
          </p:nvSpPr>
          <p:spPr>
            <a:xfrm>
              <a:off x="185530" y="2191398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●平成</a:t>
              </a:r>
              <a:r>
                <a:rPr kumimoji="1"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ja-JP" altLang="en-US" sz="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角丸四角形 337"/>
            <p:cNvSpPr/>
            <p:nvPr/>
          </p:nvSpPr>
          <p:spPr>
            <a:xfrm>
              <a:off x="4014060" y="2183756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7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78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角丸四角形 343"/>
            <p:cNvSpPr/>
            <p:nvPr/>
          </p:nvSpPr>
          <p:spPr>
            <a:xfrm>
              <a:off x="1876193" y="2434384"/>
              <a:ext cx="2071016" cy="1313134"/>
            </a:xfrm>
            <a:prstGeom prst="roundRect">
              <a:avLst>
                <a:gd name="adj" fmla="val 289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H30.10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Osaka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訪日外国人等への支援推進会議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設置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し、支援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策に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ついて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検討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②府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HP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言語対応の自動翻訳機能を導入、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災害時に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災害情報に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特化したﾄｯﾌﾟﾍﾟｰｼﾞに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切替るｼｽﾃﾑ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改修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1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月の防災訓練で切替を行った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時多言語支援ｳｪﾌﾞｻｲﾄ、多言語情報発信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ｱﾌﾟﾘｹｰｼｮ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ﾝな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ど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ｼｽﾃﾑ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の導入の検討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④観光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案内所等にて外国人旅行者向け緊急時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お役立ち情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報ﾎﾟｰﾀﾙｻｲﾄ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Emergency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」の広報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ｶｰﾄﾞ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配布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</a:t>
              </a:r>
              <a:r>
                <a:rPr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北部地震にて被害の大きかった市町</a:t>
              </a:r>
              <a:r>
                <a:rPr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と意見交換を実施</a:t>
              </a:r>
              <a:endParaRPr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角丸四角形 344"/>
            <p:cNvSpPr/>
            <p:nvPr/>
          </p:nvSpPr>
          <p:spPr>
            <a:xfrm>
              <a:off x="216343" y="2439091"/>
              <a:ext cx="1613650" cy="1308426"/>
            </a:xfrm>
            <a:prstGeom prst="roundRect">
              <a:avLst>
                <a:gd name="adj" fmla="val 2919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①多様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な機関と連携した外国人支援策を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検討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②府ﾎｰﾑﾍﾟｰｼﾞ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多言語対応化の実施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外国人旅行者用の多言語化情報を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発信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④観光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案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内所などにて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情報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発信強化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避難所における多言語支援の必要性に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関す　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ja-JP" altLang="en-US" sz="650" dirty="0" err="1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る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情報収集機能の構築</a:t>
              </a:r>
            </a:p>
          </p:txBody>
        </p:sp>
        <p:sp>
          <p:nvSpPr>
            <p:cNvPr id="346" name="角丸四角形 345"/>
            <p:cNvSpPr/>
            <p:nvPr/>
          </p:nvSpPr>
          <p:spPr>
            <a:xfrm>
              <a:off x="288025" y="231927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角丸四角形 346"/>
            <p:cNvSpPr/>
            <p:nvPr/>
          </p:nvSpPr>
          <p:spPr>
            <a:xfrm>
              <a:off x="4050613" y="2434384"/>
              <a:ext cx="1498931" cy="1313133"/>
            </a:xfrm>
            <a:prstGeom prst="roundRect">
              <a:avLst>
                <a:gd name="adj" fmla="val 2941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①引続き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年２～３回会議を行い、支援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策  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について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検討を行っていく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②訓練等を通じ検証</a:t>
              </a:r>
              <a:endParaRPr kumimoji="1" lang="ja-JP" altLang="en-US" sz="65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時多言語支援ｳｪﾌﾞｻｲﾄ、多言語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情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報発信ｱﾌﾟﾘｹｰｼｮﾝを開発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Emergency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」の広報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ｶｰﾄﾞの配布拡大 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し、ｶｰﾄﾞﾃﾞｻﾞｲﾝ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を更新し増刷を行う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⑤庁内関係機関や市町村と連携し、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体制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構築に向けた調整を実施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角丸四角形 347"/>
            <p:cNvSpPr/>
            <p:nvPr/>
          </p:nvSpPr>
          <p:spPr>
            <a:xfrm>
              <a:off x="1867406" y="2321892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角丸四角形 348"/>
            <p:cNvSpPr/>
            <p:nvPr/>
          </p:nvSpPr>
          <p:spPr>
            <a:xfrm>
              <a:off x="4040745" y="2315763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角丸四角形 349"/>
            <p:cNvSpPr/>
            <p:nvPr/>
          </p:nvSpPr>
          <p:spPr>
            <a:xfrm>
              <a:off x="2777849" y="2321590"/>
              <a:ext cx="1169360" cy="10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0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51" name="グループ化 350"/>
          <p:cNvGrpSpPr/>
          <p:nvPr/>
        </p:nvGrpSpPr>
        <p:grpSpPr>
          <a:xfrm>
            <a:off x="5750362" y="2668020"/>
            <a:ext cx="5409762" cy="2683177"/>
            <a:chOff x="185140" y="2182689"/>
            <a:chExt cx="5409762" cy="2683177"/>
          </a:xfrm>
        </p:grpSpPr>
        <p:sp>
          <p:nvSpPr>
            <p:cNvPr id="352" name="角丸四角形 351"/>
            <p:cNvSpPr/>
            <p:nvPr/>
          </p:nvSpPr>
          <p:spPr>
            <a:xfrm>
              <a:off x="4029962" y="2182689"/>
              <a:ext cx="1564940" cy="2546961"/>
            </a:xfrm>
            <a:prstGeom prst="roundRect">
              <a:avLst>
                <a:gd name="adj" fmla="val 294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角丸四角形 352"/>
            <p:cNvSpPr/>
            <p:nvPr/>
          </p:nvSpPr>
          <p:spPr>
            <a:xfrm>
              <a:off x="185140" y="2187328"/>
              <a:ext cx="3786111" cy="2543742"/>
            </a:xfrm>
            <a:prstGeom prst="roundRect">
              <a:avLst>
                <a:gd name="adj" fmla="val 213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正方形/長方形 353"/>
            <p:cNvSpPr/>
            <p:nvPr/>
          </p:nvSpPr>
          <p:spPr>
            <a:xfrm>
              <a:off x="211726" y="4716854"/>
              <a:ext cx="3080148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アクション：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22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地域防災力強化に向けた自主防災組織の活動支援」　など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355" name="角丸四角形 354"/>
            <p:cNvSpPr/>
            <p:nvPr/>
          </p:nvSpPr>
          <p:spPr>
            <a:xfrm>
              <a:off x="185530" y="2191398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8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●平成</a:t>
              </a:r>
              <a:r>
                <a:rPr kumimoji="1"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ja-JP" altLang="en-US" sz="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角丸四角形 355"/>
            <p:cNvSpPr/>
            <p:nvPr/>
          </p:nvSpPr>
          <p:spPr>
            <a:xfrm>
              <a:off x="4029962" y="2183756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66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7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角丸四角形 361"/>
            <p:cNvSpPr/>
            <p:nvPr/>
          </p:nvSpPr>
          <p:spPr>
            <a:xfrm>
              <a:off x="1868862" y="2434384"/>
              <a:ext cx="2050737" cy="2259629"/>
            </a:xfrm>
            <a:prstGeom prst="roundRect">
              <a:avLst>
                <a:gd name="adj" fmla="val 1624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 以下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地域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特性や大阪北部地震の教訓を踏まえた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ｶﾘｷｭﾗﾑを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　取入れ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８地域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実施（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月、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468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名）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2.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の安否確認等含む「防災の手引き」見直しの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検討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3.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府内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の全住戸・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全事業所に配布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4.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平時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より防災ﾂｲｯﾀｰなどを活用した情報発信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5.Yahoo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と連携した防災ｱﾌﾟﾘを訓練日にあわせ提供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開始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 大阪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880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万人訓練の訓練参加団体の事前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登録制開始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6.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強化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策について庁内関係部局と調整を行った</a:t>
              </a: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②平時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より防災ﾂｲｯﾀｰなどを活用した情報発信を行った</a:t>
              </a: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③ﾈｯﾄﾜｰｸ強化策の検討を実施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角丸四角形 362"/>
            <p:cNvSpPr/>
            <p:nvPr/>
          </p:nvSpPr>
          <p:spPr>
            <a:xfrm>
              <a:off x="233131" y="2434385"/>
              <a:ext cx="1613650" cy="2259628"/>
            </a:xfrm>
            <a:prstGeom prst="roundRect">
              <a:avLst>
                <a:gd name="adj" fmla="val 222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①自助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共助推進のため、様々な取組みを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自主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防災組織ﾘｰﾀﾞｰ研修の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充実・強化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2.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における防災教育の充実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防災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ﾀｳﾝﾍﾟｰｼﾞの配布による、府民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防災意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識の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醸成を図る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4.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平時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から様々なﾂｰﾙを活用した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防災啓発の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5.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防災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意識向上のため、民間と連携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するなど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訓練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の充実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避難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行動要支援者に対する支援の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強化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②住民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に適切な行動を促すよう情報発信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強化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③避難所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運営など、多様な支援の担い手と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顔 　　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見える関係を構築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しﾈｯﾄﾜｰｸ強化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角丸四角形 363"/>
            <p:cNvSpPr/>
            <p:nvPr/>
          </p:nvSpPr>
          <p:spPr>
            <a:xfrm>
              <a:off x="288025" y="231927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角丸四角形 364"/>
            <p:cNvSpPr/>
            <p:nvPr/>
          </p:nvSpPr>
          <p:spPr>
            <a:xfrm>
              <a:off x="4066515" y="2434384"/>
              <a:ext cx="1498931" cy="2259629"/>
            </a:xfrm>
            <a:prstGeom prst="roundRect">
              <a:avLst>
                <a:gd name="adj" fmla="val 2031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 以下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の取組みを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1.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被災地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から講師を招聘し、体験談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など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ｶﾘｷｭﾗﾑに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取入れ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の地域で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2.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防災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の手引きを改定し、研修等を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通じ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周知を図る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府内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の全住戸・全事業所に改訂版を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配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布（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R1.12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末まで）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平時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より防災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ﾂｲｯﾀｰ等を活用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した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情報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発信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大阪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880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万人継続するにあたり、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事前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登録制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の拡充や、参加者拡大のため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新たな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1" lang="en-US" altLang="ja-JP" sz="650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福祉部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と連携し、市町村の取組みを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支 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するため個別に意見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交換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を行い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課題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把握や、支援策強化の検討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②平時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より防災ﾂｲｯﾀｰなどを活用した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情報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発信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③多様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な支援の担い手とさらなる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連携強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化のため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、研修会、意見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交換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等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角丸四角形 365"/>
            <p:cNvSpPr/>
            <p:nvPr/>
          </p:nvSpPr>
          <p:spPr>
            <a:xfrm>
              <a:off x="1867406" y="2321892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角丸四角形 366"/>
            <p:cNvSpPr/>
            <p:nvPr/>
          </p:nvSpPr>
          <p:spPr>
            <a:xfrm>
              <a:off x="4056647" y="2315763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角丸四角形 367"/>
            <p:cNvSpPr/>
            <p:nvPr/>
          </p:nvSpPr>
          <p:spPr>
            <a:xfrm>
              <a:off x="2750239" y="2321303"/>
              <a:ext cx="1169360" cy="10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0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8" name="グループ化 117"/>
          <p:cNvGrpSpPr/>
          <p:nvPr/>
        </p:nvGrpSpPr>
        <p:grpSpPr>
          <a:xfrm>
            <a:off x="24028" y="1819197"/>
            <a:ext cx="1274226" cy="311444"/>
            <a:chOff x="385262" y="2201327"/>
            <a:chExt cx="1274226" cy="311444"/>
          </a:xfrm>
        </p:grpSpPr>
        <p:sp>
          <p:nvSpPr>
            <p:cNvPr id="119" name="角丸四角形 118"/>
            <p:cNvSpPr/>
            <p:nvPr/>
          </p:nvSpPr>
          <p:spPr>
            <a:xfrm>
              <a:off x="431268" y="2231710"/>
              <a:ext cx="1228071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楕円 121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203772" y="220132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1338294" y="2278485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01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385262" y="2207815"/>
              <a:ext cx="846002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初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動体制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-30743" y="3844480"/>
            <a:ext cx="1377883" cy="311444"/>
            <a:chOff x="385262" y="2201327"/>
            <a:chExt cx="1377883" cy="311444"/>
          </a:xfrm>
        </p:grpSpPr>
        <p:sp>
          <p:nvSpPr>
            <p:cNvPr id="131" name="角丸四角形 130"/>
            <p:cNvSpPr/>
            <p:nvPr/>
          </p:nvSpPr>
          <p:spPr>
            <a:xfrm>
              <a:off x="431268" y="2231710"/>
              <a:ext cx="1331877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楕円 131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1292672" y="220132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1427194" y="2278485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02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385262" y="2207815"/>
              <a:ext cx="846002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市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町村支援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-27612" y="6006393"/>
            <a:ext cx="5574882" cy="2006018"/>
            <a:chOff x="5566101" y="366981"/>
            <a:chExt cx="5574882" cy="2006018"/>
          </a:xfrm>
        </p:grpSpPr>
        <p:grpSp>
          <p:nvGrpSpPr>
            <p:cNvPr id="315" name="グループ化 314"/>
            <p:cNvGrpSpPr/>
            <p:nvPr/>
          </p:nvGrpSpPr>
          <p:grpSpPr>
            <a:xfrm>
              <a:off x="5731221" y="659002"/>
              <a:ext cx="5409762" cy="1713997"/>
              <a:chOff x="185140" y="2176932"/>
              <a:chExt cx="5409762" cy="1713997"/>
            </a:xfrm>
          </p:grpSpPr>
          <p:sp>
            <p:nvSpPr>
              <p:cNvPr id="316" name="角丸四角形 315"/>
              <p:cNvSpPr/>
              <p:nvPr/>
            </p:nvSpPr>
            <p:spPr>
              <a:xfrm>
                <a:off x="4029962" y="2182689"/>
                <a:ext cx="1564940" cy="1602184"/>
              </a:xfrm>
              <a:prstGeom prst="roundRect">
                <a:avLst>
                  <a:gd name="adj" fmla="val 35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17" name="角丸四角形 316"/>
              <p:cNvSpPr/>
              <p:nvPr/>
            </p:nvSpPr>
            <p:spPr>
              <a:xfrm>
                <a:off x="185140" y="2187327"/>
                <a:ext cx="3786111" cy="1597545"/>
              </a:xfrm>
              <a:prstGeom prst="roundRect">
                <a:avLst>
                  <a:gd name="adj" fmla="val 384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18" name="正方形/長方形 317"/>
              <p:cNvSpPr/>
              <p:nvPr/>
            </p:nvSpPr>
            <p:spPr>
              <a:xfrm>
                <a:off x="230908" y="3741917"/>
                <a:ext cx="3080148" cy="149012"/>
              </a:xfrm>
              <a:prstGeom prst="rect">
                <a:avLst/>
              </a:prstGeom>
              <a:noFill/>
              <a:ln w="3175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🔸該当する</a:t>
                </a:r>
                <a:r>
                  <a:rPr kumimoji="1"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アクション：</a:t>
                </a: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「</a:t>
                </a:r>
                <a:r>
                  <a:rPr kumimoji="1" lang="en-US" altLang="ja-JP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5</a:t>
                </a:r>
                <a:r>
                  <a:rPr kumimoji="1" lang="en-US" altLang="ja-JP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7.</a:t>
                </a: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帰宅困難者対策の確立」　など</a:t>
                </a:r>
                <a:r>
                  <a:rPr kumimoji="1"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</a:t>
                </a:r>
                <a:r>
                  <a:rPr kumimoji="1" lang="ja-JP" altLang="en-US" sz="6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　</a:t>
                </a:r>
              </a:p>
            </p:txBody>
          </p:sp>
          <p:sp>
            <p:nvSpPr>
              <p:cNvPr id="319" name="角丸四角形 318"/>
              <p:cNvSpPr/>
              <p:nvPr/>
            </p:nvSpPr>
            <p:spPr>
              <a:xfrm>
                <a:off x="185530" y="2182689"/>
                <a:ext cx="3786111" cy="1229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3000">
                    <a:schemeClr val="accent1">
                      <a:lumMod val="50000"/>
                    </a:schemeClr>
                  </a:gs>
                  <a:gs pos="8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r>
                  <a:rPr kumimoji="1" lang="ja-JP" altLang="en-US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●平成</a:t>
                </a:r>
                <a:r>
                  <a:rPr kumimoji="1" lang="en-US" altLang="ja-JP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r>
                  <a:rPr kumimoji="1" lang="ja-JP" altLang="en-US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年度</a:t>
                </a:r>
                <a:r>
                  <a:rPr kumimoji="1" lang="ja-JP" altLang="en-US" sz="8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endParaRPr kumimoji="1" lang="ja-JP" altLang="en-US" sz="8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0" name="角丸四角形 319"/>
              <p:cNvSpPr/>
              <p:nvPr/>
            </p:nvSpPr>
            <p:spPr>
              <a:xfrm>
                <a:off x="4029962" y="2176932"/>
                <a:ext cx="1564940" cy="1217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8450">
                    <a:schemeClr val="accent4">
                      <a:lumMod val="50000"/>
                    </a:schemeClr>
                  </a:gs>
                  <a:gs pos="0">
                    <a:schemeClr val="accent4">
                      <a:lumMod val="50000"/>
                    </a:schemeClr>
                  </a:gs>
                  <a:gs pos="76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r>
                  <a:rPr kumimoji="1" lang="ja-JP" altLang="en-US" sz="7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●令和元年度</a:t>
                </a:r>
                <a:r>
                  <a:rPr kumimoji="1" lang="ja-JP" altLang="en-US" sz="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endParaRPr kumimoji="1" lang="ja-JP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6" name="角丸四角形 325"/>
              <p:cNvSpPr/>
              <p:nvPr/>
            </p:nvSpPr>
            <p:spPr>
              <a:xfrm>
                <a:off x="1861787" y="2440734"/>
                <a:ext cx="2071016" cy="1304644"/>
              </a:xfrm>
              <a:prstGeom prst="roundRect">
                <a:avLst>
                  <a:gd name="adj" fmla="val 2893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①発災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時間帯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別行動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ﾙｰﾙを策定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しｶﾞｲﾄﾞﾗｲﾝを改訂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H30.9</a:t>
                </a:r>
                <a:endPara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②経済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団体と連携し、</a:t>
                </a:r>
                <a:r>
                  <a:rPr kumimoji="1"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BCP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策定の働きかけを実施</a:t>
                </a:r>
              </a:p>
              <a:p>
                <a:pPr>
                  <a:lnSpc>
                    <a:spcPts val="900"/>
                  </a:lnSpc>
                </a:pP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③帰宅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抑制促進の検討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を実施</a:t>
                </a:r>
                <a:endPara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④平時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より防災ﾂｲｯﾀｰ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などを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活用した情報発信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を実施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国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や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民間の交通情報提供会社などと情報収集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 一元化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発信手法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に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ついて協議を実施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⑥災害時帰宅ﾙｰﾄの通行機能確保のため沿道ﾌﾞﾛｯｸ塀の耐</a:t>
                </a: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 震化促進を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検討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　　　　　　　　</a:t>
                </a:r>
                <a:endPara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7" name="角丸四角形 326"/>
              <p:cNvSpPr/>
              <p:nvPr/>
            </p:nvSpPr>
            <p:spPr>
              <a:xfrm>
                <a:off x="223495" y="2431671"/>
                <a:ext cx="1613650" cy="1313707"/>
              </a:xfrm>
              <a:prstGeom prst="roundRect">
                <a:avLst>
                  <a:gd name="adj" fmla="val 2404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①発災時間帯に応じた企業統一ﾙｰﾙを策定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②企業に対し一斉帰宅抑制及び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BCP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策定の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働きかけを行う</a:t>
                </a: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③企業に対する帰宅抑制の働きかけを強化</a:t>
                </a:r>
              </a:p>
              <a:p>
                <a:pPr>
                  <a:lnSpc>
                    <a:spcPts val="900"/>
                  </a:lnSpc>
                </a:pP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SNS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等を活用した自ら次の行動を判断で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きるよう情報発信を強化</a:t>
                </a: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⑤鉄道運行再開情報などを一元化し</a:t>
                </a:r>
                <a:r>
                  <a:rPr kumimoji="1" lang="ja-JP" altLang="en-US" sz="650" dirty="0" err="1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発信す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る手法の検討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⑥災害時帰宅ﾙｰﾄの通行機能確保</a:t>
                </a:r>
                <a:endPara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8" name="角丸四角形 327"/>
              <p:cNvSpPr/>
              <p:nvPr/>
            </p:nvSpPr>
            <p:spPr>
              <a:xfrm>
                <a:off x="288025" y="2319274"/>
                <a:ext cx="379353" cy="9840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目　標</a:t>
                </a:r>
                <a:endParaRPr kumimoji="1"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9" name="角丸四角形 328"/>
              <p:cNvSpPr/>
              <p:nvPr/>
            </p:nvSpPr>
            <p:spPr>
              <a:xfrm>
                <a:off x="4066515" y="2440733"/>
                <a:ext cx="1498931" cy="1299631"/>
              </a:xfrm>
              <a:prstGeom prst="roundRect">
                <a:avLst>
                  <a:gd name="adj" fmla="val 2941"/>
                </a:avLst>
              </a:prstGeom>
              <a:solidFill>
                <a:schemeClr val="bg1"/>
              </a:solidFill>
              <a:ln w="31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 algn="dist"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</a:t>
                </a:r>
                <a:r>
                  <a:rPr kumimoji="1" lang="ja-JP" altLang="en-US" sz="650" spc="-1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訓練</a:t>
                </a:r>
                <a:r>
                  <a:rPr kumimoji="1" lang="ja-JP" altLang="en-US" sz="650" spc="-1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などを</a:t>
                </a:r>
                <a:r>
                  <a:rPr kumimoji="1" lang="ja-JP" altLang="en-US" sz="650" spc="-1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通じｶﾞｲﾄﾞﾗｲﾝの</a:t>
                </a:r>
                <a:r>
                  <a:rPr kumimoji="1" lang="ja-JP" altLang="en-US" sz="650" spc="-1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実効性</a:t>
                </a:r>
                <a:r>
                  <a:rPr kumimoji="1" lang="ja-JP" altLang="en-US" sz="650" spc="-1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を検証</a:t>
                </a:r>
                <a:endParaRPr kumimoji="1" lang="ja-JP" altLang="en-US" sz="650" spc="-1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②経済団体等と連携し、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BCP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策定の働きか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</a:t>
                </a:r>
                <a:r>
                  <a:rPr kumimoji="1" lang="ja-JP" altLang="en-US" sz="650" dirty="0" err="1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けを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実施</a:t>
                </a:r>
                <a:endPara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③帰宅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抑制促進のため、解説動画を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作成  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し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、企業等に働きかけを行う</a:t>
                </a: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④平時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より防災ﾂｲｯﾀｰなどを活用した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情   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報発信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を行う</a:t>
                </a: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⑤鉄道情報一元化した情報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発信のｼｽﾃﾑ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開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発を実施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⑥ﾌﾞﾛｯｸ塀等の耐震診断義務付けに向け</a:t>
                </a: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 調査や審議会等により路線指定を実施　　</a:t>
                </a:r>
                <a:endPara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0" name="角丸四角形 329"/>
              <p:cNvSpPr/>
              <p:nvPr/>
            </p:nvSpPr>
            <p:spPr>
              <a:xfrm>
                <a:off x="1867406" y="2321892"/>
                <a:ext cx="379353" cy="9840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実　績</a:t>
                </a:r>
                <a:endParaRPr kumimoji="1"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1" name="角丸四角形 330"/>
              <p:cNvSpPr/>
              <p:nvPr/>
            </p:nvSpPr>
            <p:spPr>
              <a:xfrm>
                <a:off x="4056647" y="2315763"/>
                <a:ext cx="379353" cy="98406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50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目　標</a:t>
                </a:r>
                <a:endParaRPr kumimoji="1"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2" name="角丸四角形 331"/>
              <p:cNvSpPr/>
              <p:nvPr/>
            </p:nvSpPr>
            <p:spPr>
              <a:xfrm>
                <a:off x="2767505" y="2322118"/>
                <a:ext cx="1169360" cy="100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  <a:tileRect/>
              </a:gra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評　価　：　</a:t>
                </a:r>
                <a:r>
                  <a:rPr kumimoji="1" lang="ja-JP" altLang="en-US" sz="600" b="1" dirty="0" smtClean="0"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</a:rPr>
                  <a:t>概ね計画どおり</a:t>
                </a:r>
                <a:endParaRPr kumimoji="1" lang="ja-JP" altLang="en-US" sz="6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36" name="グループ化 135"/>
            <p:cNvGrpSpPr/>
            <p:nvPr/>
          </p:nvGrpSpPr>
          <p:grpSpPr>
            <a:xfrm>
              <a:off x="5566101" y="366981"/>
              <a:ext cx="2301197" cy="317537"/>
              <a:chOff x="385262" y="2207815"/>
              <a:chExt cx="2301197" cy="317537"/>
            </a:xfrm>
          </p:grpSpPr>
          <p:sp>
            <p:nvSpPr>
              <p:cNvPr id="144" name="角丸四角形 143"/>
              <p:cNvSpPr/>
              <p:nvPr/>
            </p:nvSpPr>
            <p:spPr>
              <a:xfrm>
                <a:off x="431268" y="2231710"/>
                <a:ext cx="2236493" cy="24216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9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楕円 144"/>
              <p:cNvSpPr/>
              <p:nvPr/>
            </p:nvSpPr>
            <p:spPr>
              <a:xfrm>
                <a:off x="449966" y="2241886"/>
                <a:ext cx="218774" cy="2203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kumimoji="1" lang="ja-JP" altLang="en-US" sz="1300" b="1" dirty="0">
                  <a:solidFill>
                    <a:schemeClr val="tx1"/>
                  </a:solidFill>
                  <a:effectLst>
                    <a:glow rad="63500">
                      <a:schemeClr val="bg1"/>
                    </a:glow>
                  </a:effectLst>
                  <a:latin typeface="+mn-ea"/>
                </a:endParaRPr>
              </a:p>
            </p:txBody>
          </p:sp>
          <p:sp>
            <p:nvSpPr>
              <p:cNvPr id="146" name="テキスト ボックス 145"/>
              <p:cNvSpPr txBox="1"/>
              <p:nvPr/>
            </p:nvSpPr>
            <p:spPr>
              <a:xfrm>
                <a:off x="2219772" y="2213443"/>
                <a:ext cx="466687" cy="18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ja-JP" altLang="en-US" sz="700" b="1" dirty="0" smtClean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lumMod val="5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ｷｰﾜｰﾄ</a:t>
                </a:r>
                <a:r>
                  <a:rPr lang="ja-JP" altLang="en-US" sz="700" b="1" dirty="0" smtClean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lumMod val="50000"/>
                        </a:schemeClr>
                      </a:glow>
                    </a:effectLst>
                    <a:latin typeface="+mn-ea"/>
                    <a:cs typeface="Meiryo UI" panose="020B0604030504040204" pitchFamily="50" charset="-128"/>
                  </a:rPr>
                  <a:t>ﾞ</a:t>
                </a:r>
                <a:endParaRPr lang="en-US" altLang="ja-JP" sz="700" b="1" dirty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147" name="テキスト ボックス 146"/>
              <p:cNvSpPr txBox="1"/>
              <p:nvPr/>
            </p:nvSpPr>
            <p:spPr>
              <a:xfrm>
                <a:off x="2354294" y="2291066"/>
                <a:ext cx="291489" cy="234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en-US" altLang="ja-JP" sz="1050" dirty="0" smtClean="0">
                    <a:solidFill>
                      <a:schemeClr val="bg1"/>
                    </a:solidFill>
                    <a:effectLst>
                      <a:glow rad="50800">
                        <a:schemeClr val="accent1">
                          <a:lumMod val="5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03</a:t>
                </a:r>
                <a:endParaRPr lang="en-US" altLang="ja-JP" sz="1050" dirty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8" name="テキスト ボックス 147"/>
              <p:cNvSpPr txBox="1"/>
              <p:nvPr/>
            </p:nvSpPr>
            <p:spPr>
              <a:xfrm>
                <a:off x="385262" y="2207815"/>
                <a:ext cx="1807468" cy="303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ja-JP" altLang="en-US" sz="1500" b="1" dirty="0" smtClean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出</a:t>
                </a:r>
                <a:r>
                  <a:rPr lang="ja-JP" altLang="en-US" sz="1000" b="1" dirty="0" smtClean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勤及び帰宅困難者への対応</a:t>
                </a:r>
                <a:endParaRPr lang="en-US" altLang="ja-JP" sz="1000" b="1" dirty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149" name="グループ化 148"/>
          <p:cNvGrpSpPr/>
          <p:nvPr/>
        </p:nvGrpSpPr>
        <p:grpSpPr>
          <a:xfrm>
            <a:off x="5660651" y="346217"/>
            <a:ext cx="1851150" cy="317794"/>
            <a:chOff x="397579" y="2199347"/>
            <a:chExt cx="1851150" cy="317794"/>
          </a:xfrm>
        </p:grpSpPr>
        <p:sp>
          <p:nvSpPr>
            <p:cNvPr id="150" name="角丸四角形 149"/>
            <p:cNvSpPr/>
            <p:nvPr/>
          </p:nvSpPr>
          <p:spPr>
            <a:xfrm>
              <a:off x="431268" y="2231710"/>
              <a:ext cx="1817461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1793013" y="220569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1927535" y="2282855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04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397579" y="2199347"/>
              <a:ext cx="1320769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訪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日外国人への対応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55" name="グループ化 154"/>
          <p:cNvGrpSpPr/>
          <p:nvPr/>
        </p:nvGrpSpPr>
        <p:grpSpPr>
          <a:xfrm>
            <a:off x="5623397" y="2367092"/>
            <a:ext cx="1663380" cy="311444"/>
            <a:chOff x="385261" y="2201327"/>
            <a:chExt cx="1663380" cy="311444"/>
          </a:xfrm>
        </p:grpSpPr>
        <p:sp>
          <p:nvSpPr>
            <p:cNvPr id="156" name="角丸四角形 155"/>
            <p:cNvSpPr/>
            <p:nvPr/>
          </p:nvSpPr>
          <p:spPr>
            <a:xfrm>
              <a:off x="431268" y="2231710"/>
              <a:ext cx="1614313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1613396" y="220132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1727447" y="2278485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05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385261" y="2207815"/>
              <a:ext cx="1268835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助・共助の推進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18075"/>
              </p:ext>
            </p:extLst>
          </p:nvPr>
        </p:nvGraphicFramePr>
        <p:xfrm>
          <a:off x="3213103" y="902132"/>
          <a:ext cx="2260098" cy="43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932">
                  <a:extLst>
                    <a:ext uri="{9D8B030D-6E8A-4147-A177-3AD203B41FA5}">
                      <a16:colId xmlns:a16="http://schemas.microsoft.com/office/drawing/2014/main" val="2793066008"/>
                    </a:ext>
                  </a:extLst>
                </a:gridCol>
                <a:gridCol w="829166">
                  <a:extLst>
                    <a:ext uri="{9D8B030D-6E8A-4147-A177-3AD203B41FA5}">
                      <a16:colId xmlns:a16="http://schemas.microsoft.com/office/drawing/2014/main" val="1418769086"/>
                    </a:ext>
                  </a:extLst>
                </a:gridCol>
              </a:tblGrid>
              <a:tr h="156375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各アクションの進捗評価</a:t>
                      </a:r>
                      <a:endParaRPr kumimoji="1" lang="ja-JP" altLang="en-US" sz="6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chemeClr val="accent1">
                            <a:lumMod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評価結果</a:t>
                      </a:r>
                      <a:endParaRPr kumimoji="1" lang="ja-JP" altLang="en-US" sz="6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chemeClr val="accent1">
                            <a:lumMod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93531626"/>
                  </a:ext>
                </a:extLst>
              </a:tr>
              <a:tr h="13646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概ね計画以上に進んでいる</a:t>
                      </a:r>
                      <a:endParaRPr kumimoji="1" lang="en-US" altLang="ja-JP" sz="6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en-US" altLang="ja-JP" sz="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4162719"/>
                  </a:ext>
                </a:extLst>
              </a:tr>
              <a:tr h="139091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計画通りに進んでいない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０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6598886"/>
                  </a:ext>
                </a:extLst>
              </a:tr>
            </a:tbl>
          </a:graphicData>
        </a:graphic>
      </p:graphicFrame>
      <p:sp>
        <p:nvSpPr>
          <p:cNvPr id="173" name="角丸四角形 172"/>
          <p:cNvSpPr/>
          <p:nvPr/>
        </p:nvSpPr>
        <p:spPr>
          <a:xfrm>
            <a:off x="8447099" y="5400493"/>
            <a:ext cx="2657378" cy="1086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chemeClr val="accent4">
                  <a:lumMod val="5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●令和元年度のアクションの</a:t>
            </a:r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目標</a:t>
            </a:r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r>
              <a:rPr kumimoji="1" lang="ja-JP" altLang="en-US" sz="800" b="1" dirty="0" smtClean="0">
                <a:latin typeface="+mn-ea"/>
              </a:rPr>
              <a:t>　</a:t>
            </a:r>
            <a:endParaRPr kumimoji="1" lang="ja-JP" altLang="en-US" sz="800" b="1" dirty="0">
              <a:latin typeface="+mn-ea"/>
            </a:endParaRPr>
          </a:p>
        </p:txBody>
      </p:sp>
      <p:grpSp>
        <p:nvGrpSpPr>
          <p:cNvPr id="295" name="グループ化 294"/>
          <p:cNvGrpSpPr/>
          <p:nvPr/>
        </p:nvGrpSpPr>
        <p:grpSpPr>
          <a:xfrm>
            <a:off x="8366458" y="5524671"/>
            <a:ext cx="2738156" cy="2444114"/>
            <a:chOff x="2866899" y="1834817"/>
            <a:chExt cx="2738156" cy="2444114"/>
          </a:xfrm>
        </p:grpSpPr>
        <p:grpSp>
          <p:nvGrpSpPr>
            <p:cNvPr id="296" name="グループ化 295"/>
            <p:cNvGrpSpPr/>
            <p:nvPr/>
          </p:nvGrpSpPr>
          <p:grpSpPr>
            <a:xfrm>
              <a:off x="3772990" y="2922372"/>
              <a:ext cx="821361" cy="595074"/>
              <a:chOff x="3874651" y="2761049"/>
              <a:chExt cx="821361" cy="595074"/>
            </a:xfrm>
          </p:grpSpPr>
          <p:grpSp>
            <p:nvGrpSpPr>
              <p:cNvPr id="404" name="グループ化 403"/>
              <p:cNvGrpSpPr/>
              <p:nvPr/>
            </p:nvGrpSpPr>
            <p:grpSpPr>
              <a:xfrm>
                <a:off x="3874651" y="2761049"/>
                <a:ext cx="821361" cy="587042"/>
                <a:chOff x="10027173" y="4451438"/>
                <a:chExt cx="863779" cy="623049"/>
              </a:xfrm>
            </p:grpSpPr>
            <p:sp>
              <p:nvSpPr>
                <p:cNvPr id="406" name="角丸四角形 405"/>
                <p:cNvSpPr/>
                <p:nvPr/>
              </p:nvSpPr>
              <p:spPr>
                <a:xfrm>
                  <a:off x="10027173" y="4451438"/>
                  <a:ext cx="863779" cy="623049"/>
                </a:xfrm>
                <a:prstGeom prst="roundRect">
                  <a:avLst>
                    <a:gd name="adj" fmla="val 5990"/>
                  </a:avLst>
                </a:prstGeom>
                <a:solidFill>
                  <a:schemeClr val="bg1"/>
                </a:solidFill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endParaRPr lang="ja-JP" altLang="en-US" sz="9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409" name="角丸四角形 408"/>
                <p:cNvSpPr/>
                <p:nvPr/>
              </p:nvSpPr>
              <p:spPr>
                <a:xfrm>
                  <a:off x="10055649" y="4474880"/>
                  <a:ext cx="806452" cy="213978"/>
                </a:xfrm>
                <a:prstGeom prst="roundRect">
                  <a:avLst>
                    <a:gd name="adj" fmla="val 19528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ja-JP" altLang="en-US" sz="65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災害多言語支援ｾﾝﾀｰ</a:t>
                  </a:r>
                  <a:endParaRPr lang="en-US" altLang="ja-JP" sz="65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lang="en-US" altLang="ja-JP" sz="65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Web</a:t>
                  </a:r>
                  <a:r>
                    <a:rPr lang="ja-JP" altLang="en-US" sz="65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ｻｲﾄ</a:t>
                  </a:r>
                  <a:endParaRPr lang="en-US" altLang="ja-JP" sz="65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05" name="角丸四角形 404"/>
              <p:cNvSpPr/>
              <p:nvPr/>
            </p:nvSpPr>
            <p:spPr>
              <a:xfrm>
                <a:off x="3961216" y="3253226"/>
                <a:ext cx="727267" cy="102897"/>
              </a:xfrm>
              <a:prstGeom prst="roundRect">
                <a:avLst>
                  <a:gd name="adj" fmla="val 2589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r>
                  <a:rPr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多言語化（</a:t>
                </a:r>
                <a:r>
                  <a:rPr lang="en-US" altLang="ja-JP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  <a:r>
                  <a:rPr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言語）</a:t>
                </a:r>
                <a:endParaRPr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97" name="楕円 296"/>
            <p:cNvSpPr/>
            <p:nvPr/>
          </p:nvSpPr>
          <p:spPr>
            <a:xfrm>
              <a:off x="3332720" y="2372265"/>
              <a:ext cx="1699200" cy="169814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298" name="グループ化 297"/>
            <p:cNvGrpSpPr/>
            <p:nvPr/>
          </p:nvGrpSpPr>
          <p:grpSpPr>
            <a:xfrm>
              <a:off x="3496576" y="2252278"/>
              <a:ext cx="727267" cy="410400"/>
              <a:chOff x="9028728" y="3442561"/>
              <a:chExt cx="969689" cy="547200"/>
            </a:xfrm>
          </p:grpSpPr>
          <p:sp>
            <p:nvSpPr>
              <p:cNvPr id="401" name="楕円 400"/>
              <p:cNvSpPr/>
              <p:nvPr/>
            </p:nvSpPr>
            <p:spPr>
              <a:xfrm>
                <a:off x="9234548" y="3442561"/>
                <a:ext cx="549237" cy="54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pic>
            <p:nvPicPr>
              <p:cNvPr id="402" name="図 401"/>
              <p:cNvPicPr>
                <a:picLocks noChangeAspect="1"/>
              </p:cNvPicPr>
              <p:nvPr/>
            </p:nvPicPr>
            <p:blipFill rotWithShape="1">
              <a:blip r:embed="rId2"/>
              <a:srcRect t="2774"/>
              <a:stretch/>
            </p:blipFill>
            <p:spPr>
              <a:xfrm>
                <a:off x="9351320" y="3519137"/>
                <a:ext cx="312165" cy="303505"/>
              </a:xfrm>
              <a:prstGeom prst="rect">
                <a:avLst/>
              </a:prstGeom>
            </p:spPr>
          </p:pic>
          <p:sp>
            <p:nvSpPr>
              <p:cNvPr id="403" name="角丸四角形 402"/>
              <p:cNvSpPr/>
              <p:nvPr/>
            </p:nvSpPr>
            <p:spPr>
              <a:xfrm>
                <a:off x="9028728" y="3753973"/>
                <a:ext cx="969689" cy="211804"/>
              </a:xfrm>
              <a:prstGeom prst="roundRect">
                <a:avLst>
                  <a:gd name="adj" fmla="val 2589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r>
                  <a:rPr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災害情報</a:t>
                </a:r>
                <a:endParaRPr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99" name="グループ化 298"/>
            <p:cNvGrpSpPr/>
            <p:nvPr/>
          </p:nvGrpSpPr>
          <p:grpSpPr>
            <a:xfrm>
              <a:off x="3215535" y="3301818"/>
              <a:ext cx="419736" cy="410400"/>
              <a:chOff x="8826017" y="5136288"/>
              <a:chExt cx="991750" cy="854005"/>
            </a:xfrm>
          </p:grpSpPr>
          <p:sp>
            <p:nvSpPr>
              <p:cNvPr id="398" name="楕円 397"/>
              <p:cNvSpPr/>
              <p:nvPr/>
            </p:nvSpPr>
            <p:spPr>
              <a:xfrm>
                <a:off x="8826017" y="5136288"/>
                <a:ext cx="969689" cy="8540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pic>
            <p:nvPicPr>
              <p:cNvPr id="399" name="図 39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1744" y="5288232"/>
                <a:ext cx="677054" cy="450483"/>
              </a:xfrm>
              <a:prstGeom prst="rect">
                <a:avLst/>
              </a:prstGeom>
            </p:spPr>
          </p:pic>
          <p:sp>
            <p:nvSpPr>
              <p:cNvPr id="400" name="角丸四角形 399"/>
              <p:cNvSpPr/>
              <p:nvPr/>
            </p:nvSpPr>
            <p:spPr>
              <a:xfrm>
                <a:off x="8848076" y="5688892"/>
                <a:ext cx="969691" cy="211803"/>
              </a:xfrm>
              <a:prstGeom prst="roundRect">
                <a:avLst>
                  <a:gd name="adj" fmla="val 2589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r>
                  <a:rPr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空港情報</a:t>
                </a:r>
                <a:endParaRPr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304" name="グループ化 303"/>
            <p:cNvGrpSpPr/>
            <p:nvPr/>
          </p:nvGrpSpPr>
          <p:grpSpPr>
            <a:xfrm>
              <a:off x="4181561" y="3813956"/>
              <a:ext cx="670850" cy="396000"/>
              <a:chOff x="11898690" y="3955104"/>
              <a:chExt cx="894467" cy="528000"/>
            </a:xfrm>
          </p:grpSpPr>
          <p:sp>
            <p:nvSpPr>
              <p:cNvPr id="394" name="楕円 393"/>
              <p:cNvSpPr/>
              <p:nvPr/>
            </p:nvSpPr>
            <p:spPr>
              <a:xfrm>
                <a:off x="12078707" y="3955104"/>
                <a:ext cx="528000" cy="52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grpSp>
            <p:nvGrpSpPr>
              <p:cNvPr id="395" name="グループ化 394"/>
              <p:cNvGrpSpPr/>
              <p:nvPr/>
            </p:nvGrpSpPr>
            <p:grpSpPr>
              <a:xfrm>
                <a:off x="11898690" y="4023189"/>
                <a:ext cx="894467" cy="456255"/>
                <a:chOff x="10893066" y="3926270"/>
                <a:chExt cx="969689" cy="470680"/>
              </a:xfrm>
            </p:grpSpPr>
            <p:pic>
              <p:nvPicPr>
                <p:cNvPr id="396" name="図 39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5665" t="11571" r="13807" b="12699"/>
                <a:stretch/>
              </p:blipFill>
              <p:spPr>
                <a:xfrm flipH="1">
                  <a:off x="11219280" y="3926270"/>
                  <a:ext cx="317260" cy="309761"/>
                </a:xfrm>
                <a:prstGeom prst="rect">
                  <a:avLst/>
                </a:prstGeom>
              </p:spPr>
            </p:pic>
            <p:sp>
              <p:nvSpPr>
                <p:cNvPr id="397" name="角丸四角形 396"/>
                <p:cNvSpPr/>
                <p:nvPr/>
              </p:nvSpPr>
              <p:spPr>
                <a:xfrm>
                  <a:off x="10893066" y="4185146"/>
                  <a:ext cx="969689" cy="211804"/>
                </a:xfrm>
                <a:prstGeom prst="roundRect">
                  <a:avLst>
                    <a:gd name="adj" fmla="val 25891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ja-JP" altLang="en-US" sz="5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観光情報</a:t>
                  </a:r>
                  <a:endParaRPr lang="en-US" altLang="ja-JP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305" name="グループ化 304"/>
            <p:cNvGrpSpPr/>
            <p:nvPr/>
          </p:nvGrpSpPr>
          <p:grpSpPr>
            <a:xfrm>
              <a:off x="4139107" y="2249526"/>
              <a:ext cx="727267" cy="410400"/>
              <a:chOff x="10573749" y="3243852"/>
              <a:chExt cx="969689" cy="547200"/>
            </a:xfrm>
          </p:grpSpPr>
          <p:sp>
            <p:nvSpPr>
              <p:cNvPr id="390" name="楕円 389"/>
              <p:cNvSpPr/>
              <p:nvPr/>
            </p:nvSpPr>
            <p:spPr>
              <a:xfrm>
                <a:off x="10780319" y="3243852"/>
                <a:ext cx="547200" cy="54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grpSp>
            <p:nvGrpSpPr>
              <p:cNvPr id="391" name="グループ化 390"/>
              <p:cNvGrpSpPr/>
              <p:nvPr/>
            </p:nvGrpSpPr>
            <p:grpSpPr>
              <a:xfrm>
                <a:off x="10573749" y="3311987"/>
                <a:ext cx="969689" cy="443714"/>
                <a:chOff x="9913803" y="3264382"/>
                <a:chExt cx="969689" cy="443714"/>
              </a:xfrm>
            </p:grpSpPr>
            <p:pic>
              <p:nvPicPr>
                <p:cNvPr id="392" name="図 39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778" b="76000" l="10667" r="85333">
                              <a14:foregroundMark x1="72889" y1="46222" x2="72889" y2="46222"/>
                              <a14:foregroundMark x1="50222" y1="65778" x2="50222" y2="65778"/>
                              <a14:foregroundMark x1="40444" y1="57778" x2="40444" y2="5777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3752" t="23117" r="13309" b="24699"/>
                <a:stretch/>
              </p:blipFill>
              <p:spPr>
                <a:xfrm>
                  <a:off x="10192903" y="3264382"/>
                  <a:ext cx="397631" cy="284489"/>
                </a:xfrm>
                <a:prstGeom prst="rect">
                  <a:avLst/>
                </a:prstGeom>
              </p:spPr>
            </p:pic>
            <p:sp>
              <p:nvSpPr>
                <p:cNvPr id="393" name="角丸四角形 392"/>
                <p:cNvSpPr/>
                <p:nvPr/>
              </p:nvSpPr>
              <p:spPr>
                <a:xfrm>
                  <a:off x="9913803" y="3496292"/>
                  <a:ext cx="969689" cy="211804"/>
                </a:xfrm>
                <a:prstGeom prst="roundRect">
                  <a:avLst>
                    <a:gd name="adj" fmla="val 25891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ja-JP" altLang="en-US" sz="5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総領事館等</a:t>
                  </a:r>
                  <a:endParaRPr lang="en-US" altLang="ja-JP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306" name="グループ化 305"/>
            <p:cNvGrpSpPr/>
            <p:nvPr/>
          </p:nvGrpSpPr>
          <p:grpSpPr>
            <a:xfrm>
              <a:off x="3655579" y="3797041"/>
              <a:ext cx="411808" cy="410400"/>
              <a:chOff x="3707197" y="3804415"/>
              <a:chExt cx="411808" cy="410400"/>
            </a:xfrm>
          </p:grpSpPr>
          <p:grpSp>
            <p:nvGrpSpPr>
              <p:cNvPr id="386" name="グループ化 385"/>
              <p:cNvGrpSpPr/>
              <p:nvPr/>
            </p:nvGrpSpPr>
            <p:grpSpPr>
              <a:xfrm>
                <a:off x="3707197" y="3804415"/>
                <a:ext cx="411808" cy="410400"/>
                <a:chOff x="8826017" y="5136288"/>
                <a:chExt cx="982748" cy="854005"/>
              </a:xfrm>
            </p:grpSpPr>
            <p:sp>
              <p:nvSpPr>
                <p:cNvPr id="388" name="楕円 387"/>
                <p:cNvSpPr/>
                <p:nvPr/>
              </p:nvSpPr>
              <p:spPr>
                <a:xfrm>
                  <a:off x="8826017" y="5136288"/>
                  <a:ext cx="969689" cy="8540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389" name="角丸四角形 388"/>
                <p:cNvSpPr/>
                <p:nvPr/>
              </p:nvSpPr>
              <p:spPr>
                <a:xfrm>
                  <a:off x="8839074" y="5704749"/>
                  <a:ext cx="969691" cy="211803"/>
                </a:xfrm>
                <a:prstGeom prst="roundRect">
                  <a:avLst>
                    <a:gd name="adj" fmla="val 25891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ja-JP" altLang="en-US" sz="500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鉄道情報</a:t>
                  </a:r>
                  <a:endParaRPr lang="en-US" altLang="ja-JP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pic>
            <p:nvPicPr>
              <p:cNvPr id="387" name="図 38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04619" y="3830224"/>
                <a:ext cx="211435" cy="269574"/>
              </a:xfrm>
              <a:prstGeom prst="rect">
                <a:avLst/>
              </a:prstGeom>
            </p:spPr>
          </p:pic>
        </p:grpSp>
        <p:grpSp>
          <p:nvGrpSpPr>
            <p:cNvPr id="307" name="グループ化 306"/>
            <p:cNvGrpSpPr/>
            <p:nvPr/>
          </p:nvGrpSpPr>
          <p:grpSpPr>
            <a:xfrm>
              <a:off x="3062465" y="2715033"/>
              <a:ext cx="727267" cy="413483"/>
              <a:chOff x="10306214" y="5032669"/>
              <a:chExt cx="969689" cy="551311"/>
            </a:xfrm>
          </p:grpSpPr>
          <p:sp>
            <p:nvSpPr>
              <p:cNvPr id="383" name="楕円 382"/>
              <p:cNvSpPr/>
              <p:nvPr/>
            </p:nvSpPr>
            <p:spPr>
              <a:xfrm>
                <a:off x="10502147" y="5032669"/>
                <a:ext cx="547200" cy="54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pic>
            <p:nvPicPr>
              <p:cNvPr id="384" name="図 38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3925" y="5110170"/>
                <a:ext cx="333805" cy="333806"/>
              </a:xfrm>
              <a:prstGeom prst="rect">
                <a:avLst/>
              </a:prstGeom>
            </p:spPr>
          </p:pic>
          <p:sp>
            <p:nvSpPr>
              <p:cNvPr id="385" name="角丸四角形 384"/>
              <p:cNvSpPr/>
              <p:nvPr/>
            </p:nvSpPr>
            <p:spPr>
              <a:xfrm>
                <a:off x="10306214" y="5372176"/>
                <a:ext cx="969689" cy="211804"/>
              </a:xfrm>
              <a:prstGeom prst="roundRect">
                <a:avLst>
                  <a:gd name="adj" fmla="val 2589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r>
                  <a:rPr lang="ja-JP" altLang="en-US" sz="4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避難所情報</a:t>
                </a:r>
                <a:endParaRPr lang="en-US" altLang="ja-JP" sz="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313" name="図 3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61088" y="3406055"/>
              <a:ext cx="233307" cy="229148"/>
            </a:xfrm>
            <a:prstGeom prst="rect">
              <a:avLst/>
            </a:prstGeom>
          </p:spPr>
        </p:pic>
        <p:pic>
          <p:nvPicPr>
            <p:cNvPr id="314" name="図 3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01107" y="3399977"/>
              <a:ext cx="230871" cy="226756"/>
            </a:xfrm>
            <a:prstGeom prst="rect">
              <a:avLst/>
            </a:prstGeom>
          </p:spPr>
        </p:pic>
        <p:pic>
          <p:nvPicPr>
            <p:cNvPr id="321" name="図 3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43198" y="3399336"/>
              <a:ext cx="232178" cy="228038"/>
            </a:xfrm>
            <a:prstGeom prst="rect">
              <a:avLst/>
            </a:prstGeom>
          </p:spPr>
        </p:pic>
        <p:grpSp>
          <p:nvGrpSpPr>
            <p:cNvPr id="322" name="グループ化 321"/>
            <p:cNvGrpSpPr/>
            <p:nvPr/>
          </p:nvGrpSpPr>
          <p:grpSpPr>
            <a:xfrm>
              <a:off x="4440822" y="2776553"/>
              <a:ext cx="838648" cy="487629"/>
              <a:chOff x="5863922" y="2714829"/>
              <a:chExt cx="727267" cy="413996"/>
            </a:xfrm>
          </p:grpSpPr>
          <p:pic>
            <p:nvPicPr>
              <p:cNvPr id="381" name="図 38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1882" y="2714829"/>
                <a:ext cx="155654" cy="302607"/>
              </a:xfrm>
              <a:prstGeom prst="rect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382" name="角丸四角形 381"/>
              <p:cNvSpPr/>
              <p:nvPr/>
            </p:nvSpPr>
            <p:spPr>
              <a:xfrm>
                <a:off x="5863922" y="2969972"/>
                <a:ext cx="727267" cy="158853"/>
              </a:xfrm>
              <a:prstGeom prst="roundRect">
                <a:avLst>
                  <a:gd name="adj" fmla="val 2589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r>
                  <a:rPr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防災アプリ</a:t>
                </a:r>
                <a:endParaRPr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323" name="角丸四角形 322"/>
            <p:cNvSpPr/>
            <p:nvPr/>
          </p:nvSpPr>
          <p:spPr>
            <a:xfrm>
              <a:off x="4811288" y="3596391"/>
              <a:ext cx="626841" cy="160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SNS</a:t>
              </a: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等にて発信</a:t>
              </a:r>
              <a:endParaRPr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24" name="グループ化 323"/>
            <p:cNvGrpSpPr/>
            <p:nvPr/>
          </p:nvGrpSpPr>
          <p:grpSpPr>
            <a:xfrm>
              <a:off x="4573402" y="2379159"/>
              <a:ext cx="838648" cy="360356"/>
              <a:chOff x="5986091" y="2665554"/>
              <a:chExt cx="727267" cy="305942"/>
            </a:xfrm>
          </p:grpSpPr>
          <p:pic>
            <p:nvPicPr>
              <p:cNvPr id="379" name="図 37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2366" y="2787761"/>
                <a:ext cx="94509" cy="183735"/>
              </a:xfrm>
              <a:prstGeom prst="rect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380" name="角丸四角形 379"/>
              <p:cNvSpPr/>
              <p:nvPr/>
            </p:nvSpPr>
            <p:spPr>
              <a:xfrm>
                <a:off x="5986091" y="2665554"/>
                <a:ext cx="727267" cy="158853"/>
              </a:xfrm>
              <a:prstGeom prst="roundRect">
                <a:avLst>
                  <a:gd name="adj" fmla="val 2589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r>
                  <a:rPr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その他のアプリと連携</a:t>
                </a:r>
                <a:endParaRPr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325" name="図 3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52888" y="2451302"/>
              <a:ext cx="434424" cy="415813"/>
            </a:xfrm>
            <a:prstGeom prst="rect">
              <a:avLst/>
            </a:prstGeom>
          </p:spPr>
        </p:pic>
        <p:cxnSp>
          <p:nvCxnSpPr>
            <p:cNvPr id="339" name="直線矢印コネクタ 338"/>
            <p:cNvCxnSpPr/>
            <p:nvPr/>
          </p:nvCxnSpPr>
          <p:spPr>
            <a:xfrm flipV="1">
              <a:off x="4320475" y="2670427"/>
              <a:ext cx="88080" cy="211287"/>
            </a:xfrm>
            <a:prstGeom prst="straightConnector1">
              <a:avLst/>
            </a:prstGeom>
            <a:ln w="19050" cap="rnd">
              <a:solidFill>
                <a:schemeClr val="accent1">
                  <a:lumMod val="50000"/>
                </a:schemeClr>
              </a:solidFill>
              <a:round/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線矢印コネクタ 339"/>
            <p:cNvCxnSpPr/>
            <p:nvPr/>
          </p:nvCxnSpPr>
          <p:spPr>
            <a:xfrm flipH="1" flipV="1">
              <a:off x="3932457" y="2676083"/>
              <a:ext cx="101409" cy="221214"/>
            </a:xfrm>
            <a:prstGeom prst="straightConnector1">
              <a:avLst/>
            </a:prstGeom>
            <a:ln w="19050" cap="rnd">
              <a:solidFill>
                <a:schemeClr val="accent1">
                  <a:lumMod val="50000"/>
                </a:schemeClr>
              </a:solidFill>
              <a:round/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線矢印コネクタ 340"/>
            <p:cNvCxnSpPr/>
            <p:nvPr/>
          </p:nvCxnSpPr>
          <p:spPr>
            <a:xfrm flipH="1">
              <a:off x="3958318" y="3553471"/>
              <a:ext cx="95541" cy="223760"/>
            </a:xfrm>
            <a:prstGeom prst="straightConnector1">
              <a:avLst/>
            </a:prstGeom>
            <a:ln w="19050" cap="rnd">
              <a:solidFill>
                <a:schemeClr val="accent1">
                  <a:lumMod val="50000"/>
                </a:schemeClr>
              </a:solidFill>
              <a:round/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線矢印コネクタ 341"/>
            <p:cNvCxnSpPr/>
            <p:nvPr/>
          </p:nvCxnSpPr>
          <p:spPr>
            <a:xfrm>
              <a:off x="4320475" y="3561414"/>
              <a:ext cx="90961" cy="226750"/>
            </a:xfrm>
            <a:prstGeom prst="straightConnector1">
              <a:avLst/>
            </a:prstGeom>
            <a:ln w="19050" cap="rnd">
              <a:solidFill>
                <a:schemeClr val="accent1">
                  <a:lumMod val="50000"/>
                </a:schemeClr>
              </a:solidFill>
              <a:round/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線矢印コネクタ 342"/>
            <p:cNvCxnSpPr/>
            <p:nvPr/>
          </p:nvCxnSpPr>
          <p:spPr>
            <a:xfrm flipH="1" flipV="1">
              <a:off x="3629740" y="3020088"/>
              <a:ext cx="124844" cy="46135"/>
            </a:xfrm>
            <a:prstGeom prst="straightConnector1">
              <a:avLst/>
            </a:prstGeom>
            <a:ln w="19050" cap="rnd">
              <a:solidFill>
                <a:schemeClr val="accent1">
                  <a:lumMod val="50000"/>
                </a:schemeClr>
              </a:solidFill>
              <a:round/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矢印コネクタ 356"/>
            <p:cNvCxnSpPr/>
            <p:nvPr/>
          </p:nvCxnSpPr>
          <p:spPr>
            <a:xfrm flipH="1">
              <a:off x="3648501" y="3379438"/>
              <a:ext cx="107459" cy="39878"/>
            </a:xfrm>
            <a:prstGeom prst="straightConnector1">
              <a:avLst/>
            </a:prstGeom>
            <a:ln w="19050" cap="rnd">
              <a:solidFill>
                <a:schemeClr val="accent1">
                  <a:lumMod val="50000"/>
                </a:schemeClr>
              </a:solidFill>
              <a:round/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右矢印 358"/>
            <p:cNvSpPr/>
            <p:nvPr/>
          </p:nvSpPr>
          <p:spPr>
            <a:xfrm rot="1742065">
              <a:off x="4633850" y="3458361"/>
              <a:ext cx="99184" cy="74270"/>
            </a:xfrm>
            <a:prstGeom prst="rightArrow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右矢印 359"/>
            <p:cNvSpPr/>
            <p:nvPr/>
          </p:nvSpPr>
          <p:spPr>
            <a:xfrm rot="20327420">
              <a:off x="4632325" y="2958278"/>
              <a:ext cx="99184" cy="74270"/>
            </a:xfrm>
            <a:prstGeom prst="rightArrow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1" name="図 3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1611">
              <a:off x="5002675" y="2863370"/>
              <a:ext cx="347384" cy="320994"/>
            </a:xfrm>
            <a:prstGeom prst="rect">
              <a:avLst/>
            </a:prstGeom>
          </p:spPr>
        </p:pic>
        <p:sp>
          <p:nvSpPr>
            <p:cNvPr id="369" name="角丸四角形 368"/>
            <p:cNvSpPr/>
            <p:nvPr/>
          </p:nvSpPr>
          <p:spPr>
            <a:xfrm>
              <a:off x="5009383" y="3087400"/>
              <a:ext cx="543066" cy="187106"/>
            </a:xfrm>
            <a:prstGeom prst="roundRect">
              <a:avLst>
                <a:gd name="adj" fmla="val 25891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ja-JP" altLang="en-US" sz="65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プッシュ通知</a:t>
              </a:r>
              <a:endParaRPr lang="en-US" altLang="ja-JP" sz="6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角丸四角形 369"/>
            <p:cNvSpPr/>
            <p:nvPr/>
          </p:nvSpPr>
          <p:spPr>
            <a:xfrm>
              <a:off x="4651352" y="4094512"/>
              <a:ext cx="780627" cy="160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</a:t>
              </a: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観光施設の運営情報</a:t>
              </a:r>
              <a: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</a:t>
              </a: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観光・宿泊相談窓口 など</a:t>
              </a:r>
              <a:endParaRPr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角丸四角形 370"/>
            <p:cNvSpPr/>
            <p:nvPr/>
          </p:nvSpPr>
          <p:spPr>
            <a:xfrm>
              <a:off x="2972374" y="4117979"/>
              <a:ext cx="780627" cy="160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➢各鉄道の一元化情報</a:t>
              </a:r>
              <a: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➢アクセス情報　など</a:t>
              </a:r>
              <a:endParaRPr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角丸四角形 371"/>
            <p:cNvSpPr/>
            <p:nvPr/>
          </p:nvSpPr>
          <p:spPr>
            <a:xfrm>
              <a:off x="2901524" y="3723181"/>
              <a:ext cx="780627" cy="160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➢空港運営情報</a:t>
              </a:r>
              <a: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➢航空便運航情報　な</a:t>
              </a:r>
              <a:r>
                <a:rPr lang="ja-JP" altLang="en-US" sz="500" dirty="0" smtClean="0">
                  <a:solidFill>
                    <a:schemeClr val="tx1"/>
                  </a:solidFill>
                  <a:effectLst>
                    <a:glow rad="63500">
                      <a:schemeClr val="accent4">
                        <a:lumMod val="20000"/>
                        <a:lumOff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ど</a:t>
              </a: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角丸四角形 372"/>
            <p:cNvSpPr/>
            <p:nvPr/>
          </p:nvSpPr>
          <p:spPr>
            <a:xfrm>
              <a:off x="2866899" y="2554022"/>
              <a:ext cx="780627" cy="160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glow rad="63500">
                <a:schemeClr val="accent4">
                  <a:lumMod val="20000"/>
                  <a:lumOff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➢避難所開設情報</a:t>
              </a:r>
              <a: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➢相談窓口情報　な</a:t>
              </a:r>
              <a:r>
                <a:rPr lang="ja-JP" altLang="en-US" sz="500" dirty="0" smtClean="0">
                  <a:solidFill>
                    <a:schemeClr val="tx1"/>
                  </a:solidFill>
                  <a:effectLst>
                    <a:glow rad="63500">
                      <a:schemeClr val="accent4">
                        <a:lumMod val="20000"/>
                        <a:lumOff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ど</a:t>
              </a: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角丸四角形 373"/>
            <p:cNvSpPr/>
            <p:nvPr/>
          </p:nvSpPr>
          <p:spPr>
            <a:xfrm>
              <a:off x="3347962" y="2082063"/>
              <a:ext cx="780627" cy="160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➢災害発生情報</a:t>
              </a:r>
              <a: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➢今後の見通し　など</a:t>
              </a:r>
              <a:endParaRPr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4231792" y="2077439"/>
              <a:ext cx="780627" cy="160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➢窓口情報</a:t>
              </a:r>
              <a: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➢自国民への帰国情報　など</a:t>
              </a:r>
              <a:endParaRPr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角丸四角形 375"/>
            <p:cNvSpPr/>
            <p:nvPr/>
          </p:nvSpPr>
          <p:spPr>
            <a:xfrm>
              <a:off x="3002066" y="1834817"/>
              <a:ext cx="2602989" cy="23262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◇ｷｰﾜｰﾄﾞ</a:t>
              </a:r>
              <a:r>
                <a:rPr lang="en-US" altLang="ja-JP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「訪日外国人への対応」　</a:t>
              </a:r>
              <a:endParaRPr lang="en-US" altLang="ja-JP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7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</a:t>
              </a:r>
              <a:r>
                <a:rPr lang="ja-JP" altLang="en-US" sz="7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災害時多言語支援</a:t>
              </a:r>
              <a:r>
                <a:rPr lang="en-US" altLang="ja-JP" sz="7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Web</a:t>
              </a:r>
              <a:r>
                <a:rPr lang="ja-JP" altLang="en-US" sz="7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サイト・アプリのイメージ</a:t>
              </a:r>
              <a:endParaRPr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10" name="角丸四角形 409"/>
          <p:cNvSpPr/>
          <p:nvPr/>
        </p:nvSpPr>
        <p:spPr>
          <a:xfrm>
            <a:off x="5707021" y="5528674"/>
            <a:ext cx="2657214" cy="2326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◇ｷｰﾜｰﾄﾞ</a:t>
            </a:r>
            <a:r>
              <a:rPr lang="en-US" altLang="ja-JP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「出勤及び帰宅困難者への対応」</a:t>
            </a:r>
            <a:endParaRPr lang="en-US" altLang="ja-JP" sz="7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発災時間帯別　従業員の行動ﾙｰﾙ（改正ｶﾞｲﾄﾞﾗｲﾝ概要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　</a:t>
            </a:r>
            <a:endParaRPr lang="en-US" altLang="ja-JP" sz="7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11" name="表 4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82823"/>
              </p:ext>
            </p:extLst>
          </p:nvPr>
        </p:nvGraphicFramePr>
        <p:xfrm>
          <a:off x="5883887" y="5777797"/>
          <a:ext cx="2240470" cy="81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62">
                  <a:extLst>
                    <a:ext uri="{9D8B030D-6E8A-4147-A177-3AD203B41FA5}">
                      <a16:colId xmlns:a16="http://schemas.microsoft.com/office/drawing/2014/main" val="2793066008"/>
                    </a:ext>
                  </a:extLst>
                </a:gridCol>
                <a:gridCol w="365508">
                  <a:extLst>
                    <a:ext uri="{9D8B030D-6E8A-4147-A177-3AD203B41FA5}">
                      <a16:colId xmlns:a16="http://schemas.microsoft.com/office/drawing/2014/main" val="3182497429"/>
                    </a:ext>
                  </a:extLst>
                </a:gridCol>
                <a:gridCol w="1684000">
                  <a:extLst>
                    <a:ext uri="{9D8B030D-6E8A-4147-A177-3AD203B41FA5}">
                      <a16:colId xmlns:a16="http://schemas.microsoft.com/office/drawing/2014/main" val="1418769086"/>
                    </a:ext>
                  </a:extLst>
                </a:gridCol>
              </a:tblGrid>
              <a:tr h="331267">
                <a:tc rowSpan="3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effectLst>
                            <a:glow rad="254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</a:t>
                      </a:r>
                      <a:endParaRPr kumimoji="1" lang="en-US" altLang="ja-JP" sz="600" b="0" dirty="0" smtClean="0">
                        <a:solidFill>
                          <a:schemeClr val="tx1"/>
                        </a:solidFill>
                        <a:effectLst>
                          <a:glow rad="25400">
                            <a:schemeClr val="bg1">
                              <a:alpha val="40000"/>
                            </a:schemeClr>
                          </a:glo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effectLst>
                            <a:glow rad="254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災</a:t>
                      </a:r>
                      <a:endParaRPr kumimoji="1" lang="en-US" altLang="ja-JP" sz="600" b="0" dirty="0" smtClean="0">
                        <a:solidFill>
                          <a:schemeClr val="tx1"/>
                        </a:solidFill>
                        <a:effectLst>
                          <a:glow rad="25400">
                            <a:schemeClr val="bg1">
                              <a:alpha val="40000"/>
                            </a:schemeClr>
                          </a:glo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effectLst>
                            <a:glow rad="254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endParaRPr kumimoji="1" lang="en-US" altLang="ja-JP" sz="600" b="0" dirty="0" smtClean="0">
                        <a:solidFill>
                          <a:schemeClr val="tx1"/>
                        </a:solidFill>
                        <a:effectLst>
                          <a:glow rad="25400">
                            <a:schemeClr val="bg1">
                              <a:alpha val="40000"/>
                            </a:schemeClr>
                          </a:glo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effectLst>
                            <a:glow rad="254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間</a:t>
                      </a:r>
                      <a:endParaRPr kumimoji="1" lang="en-US" altLang="ja-JP" sz="600" b="0" dirty="0" smtClean="0">
                        <a:solidFill>
                          <a:schemeClr val="tx1"/>
                        </a:solidFill>
                        <a:effectLst>
                          <a:glow rad="25400">
                            <a:schemeClr val="bg1">
                              <a:alpha val="40000"/>
                            </a:schemeClr>
                          </a:glo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effectLst>
                            <a:glow rad="254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帯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effectLst>
                          <a:glow rad="25400">
                            <a:schemeClr val="bg1">
                              <a:alpha val="40000"/>
                            </a:schemeClr>
                          </a:glo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 勤 時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🔸原則自宅待機（通勤途上時は自宅に戻る指示）</a:t>
                      </a:r>
                      <a:endParaRPr kumimoji="1" lang="en-US" altLang="ja-JP" sz="5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🔸通勤途上時に会社に近い場合は出勤を指示</a:t>
                      </a:r>
                      <a:endParaRPr kumimoji="1" lang="en-US" altLang="ja-JP" sz="5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※BCP</a:t>
                      </a: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上必要不可欠な人員は除く</a:t>
                      </a:r>
                      <a:endParaRPr kumimoji="1" lang="ja-JP" altLang="en-US" sz="5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31626"/>
                  </a:ext>
                </a:extLst>
              </a:tr>
              <a:tr h="2131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就 業 時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🔸会社で待機</a:t>
                      </a:r>
                      <a:endParaRPr kumimoji="1" lang="en-US" altLang="ja-JP" sz="5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🔸外出時は安全な場所で待機</a:t>
                      </a:r>
                      <a:endParaRPr kumimoji="1" lang="ja-JP" altLang="en-US" sz="5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83771"/>
                  </a:ext>
                </a:extLst>
              </a:tr>
              <a:tr h="264818">
                <a:tc vMerge="1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kumimoji="1" lang="en-US" altLang="ja-JP" sz="6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帰 宅 時</a:t>
                      </a:r>
                      <a:endParaRPr kumimoji="1" lang="ja-JP" altLang="en-US" sz="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🔸原則会社待機、外出時は会社に戻る指示</a:t>
                      </a:r>
                      <a:endParaRPr kumimoji="1" lang="en-US" altLang="ja-JP" sz="5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900"/>
                        </a:lnSpc>
                      </a:pPr>
                      <a:r>
                        <a:rPr kumimoji="1" lang="ja-JP" altLang="en-US" sz="5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🔸帰宅途中、自宅に近い場合は自宅待機を指示</a:t>
                      </a:r>
                      <a:endParaRPr kumimoji="1" lang="ja-JP" altLang="en-US" sz="5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62719"/>
                  </a:ext>
                </a:extLst>
              </a:tr>
            </a:tbl>
          </a:graphicData>
        </a:graphic>
      </p:graphicFrame>
      <p:sp>
        <p:nvSpPr>
          <p:cNvPr id="412" name="角丸四角形 411"/>
          <p:cNvSpPr/>
          <p:nvPr/>
        </p:nvSpPr>
        <p:spPr>
          <a:xfrm>
            <a:off x="5688102" y="6766930"/>
            <a:ext cx="2657214" cy="2326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◇ｷｰﾜｰﾄﾞ</a:t>
            </a:r>
            <a:r>
              <a:rPr lang="en-US" altLang="ja-JP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05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「自助・共助の推進」</a:t>
            </a:r>
            <a:endParaRPr lang="en-US" altLang="ja-JP" sz="7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自主防災組織ﾘｰﾀﾞｰ育成研修実施（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468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名参加）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7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7" name="正方形/長方形 416"/>
          <p:cNvSpPr/>
          <p:nvPr/>
        </p:nvSpPr>
        <p:spPr>
          <a:xfrm>
            <a:off x="3123719" y="1464450"/>
            <a:ext cx="2438867" cy="27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000"/>
              </a:lnSpc>
            </a:pP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◆各ｱｸｼｮﾝは毎年度、進捗状況、目標達成度の評価を行い、その見   </a:t>
            </a:r>
            <a:endParaRPr kumimoji="1" lang="en-US" altLang="ja-JP" sz="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直しや改善につなげ着実な推進を図っていきます。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3219236" y="1305328"/>
            <a:ext cx="2211264" cy="14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000"/>
              </a:lnSpc>
            </a:pPr>
            <a:r>
              <a:rPr kumimoji="1" lang="en-US" altLang="ja-JP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※H30</a:t>
            </a: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年度の度重なる災害の教訓を踏まえ、新規追加や強化した既存ｱｸｼｮﾝは</a:t>
            </a:r>
            <a:r>
              <a:rPr kumimoji="1" lang="en-US" altLang="ja-JP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endParaRPr kumimoji="1" lang="ja-JP" altLang="en-US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5"/>
          <a:srcRect t="10967" b="11136"/>
          <a:stretch/>
        </p:blipFill>
        <p:spPr>
          <a:xfrm>
            <a:off x="9602240" y="6885446"/>
            <a:ext cx="174083" cy="136092"/>
          </a:xfrm>
          <a:prstGeom prst="rect">
            <a:avLst/>
          </a:prstGeom>
        </p:spPr>
      </p:pic>
      <p:sp>
        <p:nvSpPr>
          <p:cNvPr id="194" name="角丸四角形 193"/>
          <p:cNvSpPr/>
          <p:nvPr/>
        </p:nvSpPr>
        <p:spPr>
          <a:xfrm>
            <a:off x="10606297" y="6466704"/>
            <a:ext cx="570183" cy="187106"/>
          </a:xfrm>
          <a:prstGeom prst="roundRect">
            <a:avLst>
              <a:gd name="adj" fmla="val 258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訪日外国人</a:t>
            </a: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28" y="6839458"/>
            <a:ext cx="335910" cy="284232"/>
          </a:xfrm>
          <a:prstGeom prst="rect">
            <a:avLst/>
          </a:prstGeom>
        </p:spPr>
      </p:pic>
      <p:pic>
        <p:nvPicPr>
          <p:cNvPr id="189" name="図 188" descr="\\172.20.162.22\企画推進g\H27 地域支援G（旧総務・企画G含む）\ｊ_自主防災組織\H30\リーダー研修\13写真\301024 中河内ブロック（八尾土木事務所）\DSCN0908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91" y="6999551"/>
            <a:ext cx="1350378" cy="932325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8"/>
          <a:srcRect l="23804" t="34440" r="31921" b="11185"/>
          <a:stretch/>
        </p:blipFill>
        <p:spPr>
          <a:xfrm>
            <a:off x="6996129" y="6999550"/>
            <a:ext cx="1310989" cy="94226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15" name="正方形/長方形 414"/>
          <p:cNvSpPr/>
          <p:nvPr/>
        </p:nvSpPr>
        <p:spPr>
          <a:xfrm>
            <a:off x="6567116" y="7770510"/>
            <a:ext cx="886744" cy="114203"/>
          </a:xfrm>
          <a:prstGeom prst="rect">
            <a:avLst/>
          </a:prstGeom>
          <a:noFill/>
          <a:ln w="3175">
            <a:noFill/>
            <a:prstDash val="sysDash"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研修の様子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</a:p>
        </p:txBody>
      </p:sp>
      <p:sp>
        <p:nvSpPr>
          <p:cNvPr id="187" name="角丸四角形 186"/>
          <p:cNvSpPr/>
          <p:nvPr/>
        </p:nvSpPr>
        <p:spPr>
          <a:xfrm>
            <a:off x="4025490" y="2350491"/>
            <a:ext cx="1498931" cy="1293123"/>
          </a:xfrm>
          <a:prstGeom prst="roundRect">
            <a:avLst>
              <a:gd name="adj" fmla="val 3552"/>
            </a:avLst>
          </a:prstGeom>
          <a:solidFill>
            <a:schemeClr val="bg1"/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t" anchorCtr="0"/>
          <a:lstStyle/>
          <a:p>
            <a:pPr>
              <a:lnSpc>
                <a:spcPts val="900"/>
              </a:lnSpc>
            </a:pP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①災害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対応要員確保システムを</a:t>
            </a:r>
            <a:r>
              <a: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に施行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運用し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、７月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本格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運用すると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ともに、知事と府幹部間の緊急連絡網に   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 WORKS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」を採用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②ﾓﾊﾞｲﾙ</a:t>
            </a:r>
            <a:r>
              <a: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65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防災服、電動ﾊﾝﾄﾞﾘﾌﾄ、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 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両等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を購入</a:t>
            </a:r>
            <a:endParaRPr kumimoji="1" lang="en-US" altLang="ja-JP" sz="6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③平時か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ら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ﾂｲｯﾀｰ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などの情報発信を行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65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うと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ともに、大災害時などに知事からの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「災害ﾓｰﾄﾞ宣言」による情報発信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強化</a:t>
            </a:r>
            <a:endParaRPr kumimoji="1" lang="en-US" altLang="ja-JP" sz="6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④訓練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等を通じ、</a:t>
            </a:r>
            <a:r>
              <a: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BCP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の点検と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確認</a:t>
            </a: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r>
              <a:rPr kumimoji="1" lang="ja-JP" altLang="en-US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6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6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44991" y="580715"/>
            <a:ext cx="5407201" cy="1617450"/>
            <a:chOff x="187701" y="2182689"/>
            <a:chExt cx="5407201" cy="1617450"/>
          </a:xfrm>
        </p:grpSpPr>
        <p:sp>
          <p:nvSpPr>
            <p:cNvPr id="6" name="角丸四角形 5"/>
            <p:cNvSpPr/>
            <p:nvPr/>
          </p:nvSpPr>
          <p:spPr>
            <a:xfrm>
              <a:off x="4029962" y="2182689"/>
              <a:ext cx="1564940" cy="1503274"/>
            </a:xfrm>
            <a:prstGeom prst="roundRect">
              <a:avLst>
                <a:gd name="adj" fmla="val 43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99777" y="2206777"/>
              <a:ext cx="3786111" cy="1473925"/>
            </a:xfrm>
            <a:prstGeom prst="roundRect">
              <a:avLst>
                <a:gd name="adj" fmla="val 437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87701" y="3651127"/>
              <a:ext cx="3852149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28.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学校における防災教育の徹底と避難体制の確保」「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60.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災害時における被災児童生徒のこころのケアの実施」など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</a:t>
              </a:r>
              <a:r>
                <a:rPr kumimoji="1" lang="ja-JP" altLang="en-US" sz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02866" y="2182689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2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●平成</a:t>
              </a:r>
              <a:r>
                <a:rPr kumimoji="1"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ja-JP" altLang="en-US" sz="800" b="1" dirty="0" smtClean="0">
                  <a:latin typeface="+mn-ea"/>
                </a:rPr>
                <a:t>　</a:t>
              </a:r>
              <a:endParaRPr kumimoji="1" lang="ja-JP" altLang="en-US" sz="800" b="1" dirty="0">
                <a:latin typeface="+mn-ea"/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4029962" y="2183756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5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78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884296" y="2435492"/>
              <a:ext cx="2071016" cy="1190707"/>
            </a:xfrm>
            <a:prstGeom prst="roundRect">
              <a:avLst>
                <a:gd name="adj" fmla="val 3215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①連絡手法について検討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②支援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学校において臨床心理士による研修を実施し、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教職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の専門性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向上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を図るとともに、ｽｸｰﾙｶｳﾝｾﾗｰ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連絡協議会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err="1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にて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北部地震の報告、課題について研修を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「学校における防災教育の手引き」見直しの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検討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④府立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学校に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おける教職員用備蓄品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を計画的に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整備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⑤国と方針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について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協議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  <a:p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235693" y="2426222"/>
              <a:ext cx="1613650" cy="1202943"/>
            </a:xfrm>
            <a:prstGeom prst="roundRect">
              <a:avLst>
                <a:gd name="adj" fmla="val 4935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①児童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生徒と保護者の連絡体制の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充実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②各種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学校におけるｽｸｰﾙｶｳﾝｾﾗｰの緊急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連絡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体制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の充実や、教職員の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専門性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向上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、市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町村教委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への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周知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防災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教育による防災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を担う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人材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育成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④保護者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が帰宅困難となった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際の生徒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預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かる仕組みの構築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⑤文化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財所有者、管理者の防災意識醸成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向けた働きかけ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600" dirty="0">
                  <a:solidFill>
                    <a:schemeClr val="tx1"/>
                  </a:solidFill>
                  <a:latin typeface="+mj-ea"/>
                </a:rPr>
                <a:t>　　　</a:t>
              </a:r>
              <a:endParaRPr kumimoji="1" lang="en-US" altLang="ja-JP" sz="600" dirty="0">
                <a:solidFill>
                  <a:schemeClr val="tx1"/>
                </a:solidFill>
                <a:latin typeface="+mj-ea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33062" y="2319235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4066515" y="2434384"/>
              <a:ext cx="1498931" cy="1191815"/>
            </a:xfrm>
            <a:prstGeom prst="roundRect">
              <a:avLst>
                <a:gd name="adj" fmla="val 3301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①連絡手法について引き続き検討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②支援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学校における臨床心理士との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支援  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体制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充実やｽｸｰﾙｶｳﾝｾﾗｰ連絡協議会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て、教職員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の専門性向上を図るとともに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市町村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教委の役割を明確化し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周知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「学校における防災教育の手引き」改訂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④教職員用備蓄品を計画的に整備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⑤文化財の確実な継承と活用に向け、文   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化財保存活用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大綱をまとめ市町村</a:t>
              </a:r>
              <a:r>
                <a:rPr kumimoji="1" lang="ja-JP" altLang="en-US" sz="6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　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化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財保存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活用計画策定を促す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。</a:t>
              </a:r>
            </a:p>
            <a:p>
              <a:r>
                <a:rPr kumimoji="1" lang="ja-JP" altLang="en-US" sz="600" dirty="0">
                  <a:solidFill>
                    <a:schemeClr val="tx1"/>
                  </a:solidFill>
                  <a:latin typeface="+mj-ea"/>
                </a:rPr>
                <a:t>　　</a:t>
              </a:r>
              <a:endParaRPr kumimoji="1" lang="en-US" altLang="ja-JP" sz="600" dirty="0">
                <a:solidFill>
                  <a:schemeClr val="tx1"/>
                </a:solidFill>
                <a:latin typeface="+mj-ea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846934" y="232530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4056647" y="2315763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2764973" y="2316715"/>
              <a:ext cx="1169360" cy="1012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0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0618" y="5647512"/>
            <a:ext cx="5715461" cy="2355787"/>
            <a:chOff x="91729" y="2206674"/>
            <a:chExt cx="5715461" cy="2355787"/>
          </a:xfrm>
        </p:grpSpPr>
        <p:sp>
          <p:nvSpPr>
            <p:cNvPr id="42" name="角丸四角形 41"/>
            <p:cNvSpPr/>
            <p:nvPr/>
          </p:nvSpPr>
          <p:spPr>
            <a:xfrm>
              <a:off x="4029962" y="2212570"/>
              <a:ext cx="1564940" cy="2200879"/>
            </a:xfrm>
            <a:prstGeom prst="roundRect">
              <a:avLst>
                <a:gd name="adj" fmla="val 43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185530" y="2206674"/>
              <a:ext cx="3786111" cy="2206775"/>
            </a:xfrm>
            <a:prstGeom prst="roundRect">
              <a:avLst>
                <a:gd name="adj" fmla="val 292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91729" y="4413449"/>
              <a:ext cx="5715461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アクション：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府有建築物の耐震化の推進」「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kumimoji="1"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学校の耐震化」「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病院・社会福祉施設の耐震化」「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13.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民間住宅・建築物の耐震化の促進」「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14.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民間ﾌﾞﾛｯｸ等の安全対策」など</a:t>
              </a:r>
              <a:r>
                <a:rPr kumimoji="1" lang="ja-JP" altLang="en-US" sz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183820" y="2208882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7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●平成</a:t>
              </a:r>
              <a:r>
                <a:rPr kumimoji="1" lang="en-US" altLang="ja-JP" sz="700" b="1" dirty="0" smtClean="0">
                  <a:latin typeface="+mn-ea"/>
                </a:rPr>
                <a:t>30</a:t>
              </a:r>
              <a:r>
                <a:rPr kumimoji="1" lang="ja-JP" altLang="en-US" sz="700" b="1" dirty="0" smtClean="0">
                  <a:latin typeface="+mn-ea"/>
                </a:rPr>
                <a:t>年度</a:t>
              </a:r>
              <a:r>
                <a:rPr kumimoji="1" lang="ja-JP" altLang="en-US" sz="800" b="1" dirty="0" smtClean="0">
                  <a:latin typeface="+mn-ea"/>
                </a:rPr>
                <a:t>　</a:t>
              </a:r>
              <a:endParaRPr kumimoji="1" lang="ja-JP" altLang="en-US" sz="800" b="1" dirty="0">
                <a:latin typeface="+mn-ea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4028252" y="2208162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0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1873893" y="2488168"/>
              <a:ext cx="2050737" cy="1888873"/>
            </a:xfrm>
            <a:prstGeom prst="roundRect">
              <a:avLst>
                <a:gd name="adj" fmla="val 229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ヵ年戦略に基づき以下の取組みを実施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府有建築物➢庁内関係部局会議内に特定天井部会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設置、二次構造部材の耐震化に向けた課題を整理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府立学校➢吊り天井等の二次構造部材の耐震化完了　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「長寿命化に関する方針」の検討実施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病院、社会福祉施設➢国補助制度の活用を周知し耐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震化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を促進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民間住宅➢木造住宅について市町村及び民間事業者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と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連携し、個別訪問などの普及啓発を実施。分譲ﾏﾝｼｮﾝ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に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ついて管理組合にダイレクトメールによる働きかけを実施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民間ﾌﾞﾛｯｸ塀➢点検促進ﾘｰﾌﾚｯﾄを作成し、市町村の広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報紙への掲載や回覧などの啓発と除却補助制度を創設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した（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41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市町村で補助制度を創設）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学校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のﾌﾞﾛｯｸ塀➢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21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校で撤去、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校で設計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完了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233131" y="2488169"/>
              <a:ext cx="1613650" cy="1888872"/>
            </a:xfrm>
            <a:prstGeom prst="roundRect">
              <a:avLst>
                <a:gd name="adj" fmla="val 222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「住宅建築物耐震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ヵ年戦略・大阪」に基づき、府有建築物、学校、病院、社会福祉施設、民間住宅やブロック塀等の耐震化の促進</a:t>
              </a:r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288025" y="2361106"/>
              <a:ext cx="384497" cy="9489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角丸四角形 54"/>
            <p:cNvSpPr/>
            <p:nvPr/>
          </p:nvSpPr>
          <p:spPr>
            <a:xfrm>
              <a:off x="4055882" y="2486386"/>
              <a:ext cx="1498931" cy="1888873"/>
            </a:xfrm>
            <a:prstGeom prst="roundRect">
              <a:avLst>
                <a:gd name="adj" fmla="val 2031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ヵ年戦略に基づき以下の取組みを実施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府有建築物➢施工中の施設運営の影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　　響低減や低ｺｽﾄ化などの計画を取りまと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</a:t>
              </a:r>
              <a:r>
                <a:rPr kumimoji="1" lang="ja-JP" altLang="en-US" sz="650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耐震化を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推進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府立学校➢「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長寿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 命化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に関する方針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」策定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病院、社会福祉施設➢国補助制度の　 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活用を周知し耐震化を促進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民間住宅➢木造住宅について、事業者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  と連携しﾘﾌｫｰﾑなどの機会を捉えた普及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啓発を行い、分譲ﾏﾝｼｮﾝについては市町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に補助制度創設の働きかけを実施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民間ﾌﾞﾛｯｸ塀について、市町村と連携し 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  普及啓発や所有者への指導を実施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　学校ﾌﾞﾛｯｸ塀については設計が完了し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</a:t>
              </a:r>
              <a:r>
                <a:rPr kumimoji="1" lang="ja-JP" altLang="en-US" sz="650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た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箇所を順次工事</a:t>
              </a: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1867406" y="236372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4056647" y="2345643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目　標</a:t>
              </a:r>
              <a:endParaRPr kumimoji="1" lang="ja-JP" altLang="en-US" sz="600" b="1" dirty="0">
                <a:latin typeface="+mn-ea"/>
              </a:endParaRP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2769998" y="2356528"/>
              <a:ext cx="1169360" cy="10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0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5703416" y="624370"/>
            <a:ext cx="5535197" cy="3150767"/>
            <a:chOff x="156073" y="2183756"/>
            <a:chExt cx="5535197" cy="3150767"/>
          </a:xfrm>
        </p:grpSpPr>
        <p:sp>
          <p:nvSpPr>
            <p:cNvPr id="60" name="角丸四角形 59"/>
            <p:cNvSpPr/>
            <p:nvPr/>
          </p:nvSpPr>
          <p:spPr>
            <a:xfrm>
              <a:off x="4029962" y="2187326"/>
              <a:ext cx="1564940" cy="2989426"/>
            </a:xfrm>
            <a:prstGeom prst="roundRect">
              <a:avLst>
                <a:gd name="adj" fmla="val 43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角丸四角形 60"/>
            <p:cNvSpPr/>
            <p:nvPr/>
          </p:nvSpPr>
          <p:spPr>
            <a:xfrm>
              <a:off x="185140" y="2187326"/>
              <a:ext cx="3786111" cy="2989426"/>
            </a:xfrm>
            <a:prstGeom prst="roundRect">
              <a:avLst>
                <a:gd name="adj" fmla="val 174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56073" y="5185511"/>
              <a:ext cx="5535197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ため池防災・減災対策の推進」「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46.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広域緊急交通路等の通行機能確保」「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47.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鉄道施設の耐震化対策」「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65.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下水道施設の耐震化等の推進」「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66.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下水道機能の早期確保」など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63" name="角丸四角形 62"/>
            <p:cNvSpPr/>
            <p:nvPr/>
          </p:nvSpPr>
          <p:spPr>
            <a:xfrm>
              <a:off x="185530" y="2191398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●平成</a:t>
              </a:r>
              <a:r>
                <a:rPr kumimoji="1" lang="en-US" altLang="ja-JP" sz="700" b="1" dirty="0" smtClean="0">
                  <a:latin typeface="+mn-ea"/>
                </a:rPr>
                <a:t>30</a:t>
              </a:r>
              <a:r>
                <a:rPr kumimoji="1" lang="ja-JP" altLang="en-US" sz="700" b="1" dirty="0" smtClean="0">
                  <a:latin typeface="+mn-ea"/>
                </a:rPr>
                <a:t>年度</a:t>
              </a:r>
              <a:r>
                <a:rPr kumimoji="1" lang="ja-JP" altLang="en-US" sz="800" b="1" dirty="0" smtClean="0">
                  <a:latin typeface="+mn-ea"/>
                </a:rPr>
                <a:t>　</a:t>
              </a:r>
              <a:endParaRPr kumimoji="1" lang="ja-JP" altLang="en-US" sz="800" b="1" dirty="0">
                <a:latin typeface="+mn-ea"/>
              </a:endParaRPr>
            </a:p>
          </p:txBody>
        </p:sp>
        <p:sp>
          <p:nvSpPr>
            <p:cNvPr id="64" name="角丸四角形 63"/>
            <p:cNvSpPr/>
            <p:nvPr/>
          </p:nvSpPr>
          <p:spPr>
            <a:xfrm>
              <a:off x="4029962" y="2183756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75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78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70" name="角丸四角形 69"/>
            <p:cNvSpPr/>
            <p:nvPr/>
          </p:nvSpPr>
          <p:spPr>
            <a:xfrm>
              <a:off x="1867406" y="2453788"/>
              <a:ext cx="2050737" cy="2693784"/>
            </a:xfrm>
            <a:prstGeom prst="roundRect">
              <a:avLst>
                <a:gd name="adj" fmla="val 229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近畿運輸局、各鉄道事業者、消防、警察など関係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機関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と協議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行い災害時の開放踏切をとりまとめた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。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②広域緊急交通路について以下の取組みを推進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無電柱化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0.8㎞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2.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ﾈｯﾄﾜｰｸ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整備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3㎞</a:t>
              </a:r>
              <a:r>
                <a:rPr kumimoji="1" lang="ja-JP" altLang="en-US" sz="650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橋梁耐震化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橋完了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耐震診断の実施を命令した沿道建築物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件のうち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件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が診断を実施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沿道建築物の改修・除却補助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件（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H27~29:8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件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 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「住宅建築物耐震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カ年戦略・大阪」を改定し、沿道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建築物の耐震化の新たな目標や目標達成のための取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組みを位置づけ</a:t>
              </a: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⑤第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期計画にて特定事業者の実績をとりまとめ、対策効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果を検証、学識者等の意見を踏まえ成果を公表（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月）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⑥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73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箇所耐震診断→低水位管理、耐震補強５箇所実施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⑦鉄道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施設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箇所、鉄道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駅舎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kumimoji="1" lang="ja-JP" altLang="en-US" sz="65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駅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、地下鉄浸水対策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駅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⑧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以下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1.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流域下水道管渠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の対策必要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箇所精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(6.3⇒5.9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㎞）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詳細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診断の実施と一部詳細設計に着手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2.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泥ﾎﾟﾝﾌﾟ場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に非常用電源を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確保する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計画を盛り込む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BCP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改善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角丸四角形 70"/>
            <p:cNvSpPr/>
            <p:nvPr/>
          </p:nvSpPr>
          <p:spPr>
            <a:xfrm>
              <a:off x="230575" y="2450109"/>
              <a:ext cx="1613650" cy="2686553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時に優先的に開放すべき踏切に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ついて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関係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機関と協議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広域緊急交通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路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の無電柱化、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ﾈｯﾄﾜｰｸ整備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橋梁耐震化、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沿道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建築物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耐震化支援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⑤石油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ｺﾝﾋﾞﾅｰﾄ防災対策を促進</a:t>
              </a: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⑥ため池防災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減災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AP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に基づき対策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を推進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⑦鉄道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施設の耐震化を促進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⑧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下水道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施設の災害対策の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推進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ja-JP" altLang="en-US" sz="600" dirty="0">
                <a:solidFill>
                  <a:schemeClr val="tx1"/>
                </a:solidFill>
                <a:latin typeface="+mj-ea"/>
              </a:endParaRPr>
            </a:p>
          </p:txBody>
        </p:sp>
        <p:sp>
          <p:nvSpPr>
            <p:cNvPr id="72" name="角丸四角形 71"/>
            <p:cNvSpPr/>
            <p:nvPr/>
          </p:nvSpPr>
          <p:spPr>
            <a:xfrm>
              <a:off x="288025" y="231927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角丸四角形 72"/>
            <p:cNvSpPr/>
            <p:nvPr/>
          </p:nvSpPr>
          <p:spPr>
            <a:xfrm>
              <a:off x="4075534" y="2457768"/>
              <a:ext cx="1498931" cy="2689804"/>
            </a:xfrm>
            <a:prstGeom prst="roundRect">
              <a:avLst>
                <a:gd name="adj" fmla="val 2486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①踏切指定に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あたり各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鉄道事業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と消防、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警察との協議に、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必要に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応じ助言実施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広域緊急交通路について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以下を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推進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1.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無電柱化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0.8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㎞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2.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ﾈｯﾄﾜｰｸ整備、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橋梁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耐震化を推進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引続き耐震診断の実施を働きかけ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引続き改修・除却補助の活用を啓発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専門家同行による働きかけ等により建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物や所有者の実態を把握し、実効力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 のある支援策を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検討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⑤第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期計画の取組実績を取りまとめ、公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表し、事業者に着実な実施を働きかけ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⑥耐震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診断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77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箇所、対策工事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箇所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⑦鉄道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施設５箇所、鉄道駅舎１駅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⑧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以下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1.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耐震診断・設計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工事実施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(0.3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㎞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  <a:p>
              <a:pPr>
                <a:lnSpc>
                  <a:spcPts val="900"/>
                </a:lnSpc>
              </a:pP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2.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訓練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等を通じ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BCP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の検証を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角丸四角形 73"/>
            <p:cNvSpPr/>
            <p:nvPr/>
          </p:nvSpPr>
          <p:spPr>
            <a:xfrm>
              <a:off x="1867406" y="2321892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4056647" y="2315763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5728487" y="3761257"/>
            <a:ext cx="5431638" cy="2181226"/>
            <a:chOff x="163264" y="1864129"/>
            <a:chExt cx="5431638" cy="2181226"/>
          </a:xfrm>
        </p:grpSpPr>
        <p:sp>
          <p:nvSpPr>
            <p:cNvPr id="78" name="角丸四角形 77"/>
            <p:cNvSpPr/>
            <p:nvPr/>
          </p:nvSpPr>
          <p:spPr>
            <a:xfrm>
              <a:off x="4029962" y="2182689"/>
              <a:ext cx="1564940" cy="1701800"/>
            </a:xfrm>
            <a:prstGeom prst="roundRect">
              <a:avLst>
                <a:gd name="adj" fmla="val 43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163264" y="2210712"/>
              <a:ext cx="3790107" cy="1683703"/>
            </a:xfrm>
            <a:prstGeom prst="roundRect">
              <a:avLst>
                <a:gd name="adj" fmla="val 384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176121" y="3896343"/>
              <a:ext cx="3080148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アクション：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密集市街地対策の推進」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81" name="角丸四角形 80"/>
            <p:cNvSpPr/>
            <p:nvPr/>
          </p:nvSpPr>
          <p:spPr>
            <a:xfrm>
              <a:off x="171347" y="2198716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6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●平成</a:t>
              </a:r>
              <a:r>
                <a:rPr kumimoji="1" lang="en-US" altLang="ja-JP" sz="700" b="1" dirty="0" smtClean="0">
                  <a:latin typeface="+mn-ea"/>
                </a:rPr>
                <a:t>30</a:t>
              </a:r>
              <a:r>
                <a:rPr kumimoji="1" lang="ja-JP" altLang="en-US" sz="700" b="1" dirty="0" smtClean="0">
                  <a:latin typeface="+mn-ea"/>
                </a:rPr>
                <a:t>年度</a:t>
              </a:r>
              <a:r>
                <a:rPr kumimoji="1" lang="ja-JP" altLang="en-US" sz="800" b="1" dirty="0" smtClean="0">
                  <a:latin typeface="+mn-ea"/>
                </a:rPr>
                <a:t>　</a:t>
              </a:r>
              <a:endParaRPr kumimoji="1" lang="ja-JP" altLang="en-US" sz="800" b="1" dirty="0">
                <a:latin typeface="+mn-ea"/>
              </a:endParaRPr>
            </a:p>
          </p:txBody>
        </p:sp>
        <p:sp>
          <p:nvSpPr>
            <p:cNvPr id="82" name="角丸四角形 81"/>
            <p:cNvSpPr/>
            <p:nvPr/>
          </p:nvSpPr>
          <p:spPr>
            <a:xfrm>
              <a:off x="4029962" y="2183756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66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7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1102602" y="1864129"/>
              <a:ext cx="388686" cy="1804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latin typeface="+mn-ea"/>
                  <a:cs typeface="Meiryo UI" panose="020B0604030504040204" pitchFamily="50" charset="-128"/>
                </a:rPr>
                <a:t>ｷｰﾜｰﾄﾞ</a:t>
              </a:r>
              <a:endParaRPr lang="en-US" altLang="ja-JP" sz="7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225925" y="1938304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latin typeface="+mn-ea"/>
                  <a:cs typeface="Meiryo UI" panose="020B0604030504040204" pitchFamily="50" charset="-128"/>
                </a:rPr>
                <a:t>11</a:t>
              </a:r>
              <a:endParaRPr lang="en-US" altLang="ja-JP" sz="1050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88" name="角丸四角形 87"/>
            <p:cNvSpPr/>
            <p:nvPr/>
          </p:nvSpPr>
          <p:spPr>
            <a:xfrm>
              <a:off x="1855721" y="2455983"/>
              <a:ext cx="2071016" cy="1407086"/>
            </a:xfrm>
            <a:prstGeom prst="roundRect">
              <a:avLst>
                <a:gd name="adj" fmla="val 289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以下の取組みを実施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まちの不燃化➢老朽建築物除却約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1,400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戸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道路整備約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2,100㎡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戸別訪問による除却補助等の啓発　１地区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延焼遮断空間の確保➢三国塚口線、寝屋川大東線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道路用地の取得約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1,900㎡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3.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地域防災力の向上➢市と連携した防災講座、ﾜｰｸｼｮｯﾌﾟ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の実施　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市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地区、大学連携による防災まちづくりﾜｰｸ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ｼｮｯﾌﾟ実施　１地区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密集事業の見える化➢密集市街地まちの防災ﾏｯﾌﾟの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作成、公表　７市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地区</a:t>
              </a:r>
            </a:p>
            <a:p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9" name="角丸四角形 88"/>
            <p:cNvSpPr/>
            <p:nvPr/>
          </p:nvSpPr>
          <p:spPr>
            <a:xfrm>
              <a:off x="210857" y="2469506"/>
              <a:ext cx="1613650" cy="1381470"/>
            </a:xfrm>
            <a:prstGeom prst="roundRect">
              <a:avLst>
                <a:gd name="adj" fmla="val 2919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「大阪府密集市街地整備方針」及び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「市整備ｱｸｼｮﾝﾌﾟﾛｸﾞﾗﾑ」に基づき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密集市街地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対策の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スピードアップを図る</a:t>
              </a:r>
            </a:p>
          </p:txBody>
        </p:sp>
        <p:sp>
          <p:nvSpPr>
            <p:cNvPr id="90" name="角丸四角形 89"/>
            <p:cNvSpPr/>
            <p:nvPr/>
          </p:nvSpPr>
          <p:spPr>
            <a:xfrm>
              <a:off x="232368" y="2332882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目　標</a:t>
              </a:r>
              <a:endParaRPr kumimoji="1" lang="ja-JP" altLang="en-US" sz="600" b="1" dirty="0">
                <a:latin typeface="+mn-ea"/>
              </a:endParaRPr>
            </a:p>
          </p:txBody>
        </p:sp>
        <p:sp>
          <p:nvSpPr>
            <p:cNvPr id="91" name="角丸四角形 90"/>
            <p:cNvSpPr/>
            <p:nvPr/>
          </p:nvSpPr>
          <p:spPr>
            <a:xfrm>
              <a:off x="4066515" y="2434382"/>
              <a:ext cx="1498931" cy="1415039"/>
            </a:xfrm>
            <a:prstGeom prst="roundRect">
              <a:avLst>
                <a:gd name="adj" fmla="val 2941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以下の取組みを実施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まちの不燃化➢老朽建築物除却促進と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道路拡幅などの地区公共施設の整備</a:t>
              </a:r>
              <a:r>
                <a:rPr kumimoji="1" lang="ja-JP" altLang="en-US" sz="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等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戸別訪問による除却補助等の啓発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延焼遮断空間の確保➢三国塚口線、　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寝屋川大東線道路用地取得の推進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地域防災力の向上➢防災講座やﾜｰｸ　　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ｼｮｯﾌﾟ開催など地域への働きかけ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密集事業の見える化➢密集市街地まち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の防災ﾏｯﾌﾟのﾊﾞｰｼﾞｮﾝｱｯﾌﾟと地区毎の　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改善状況を見える化</a:t>
              </a:r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1867406" y="2329843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実　績</a:t>
              </a:r>
              <a:endParaRPr kumimoji="1" lang="ja-JP" altLang="en-US" sz="600" b="1" dirty="0">
                <a:latin typeface="+mn-ea"/>
              </a:endParaRPr>
            </a:p>
          </p:txBody>
        </p:sp>
        <p:sp>
          <p:nvSpPr>
            <p:cNvPr id="93" name="角丸四角形 92"/>
            <p:cNvSpPr/>
            <p:nvPr/>
          </p:nvSpPr>
          <p:spPr>
            <a:xfrm>
              <a:off x="4056647" y="232371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目　標</a:t>
              </a:r>
              <a:endParaRPr kumimoji="1" lang="ja-JP" altLang="en-US" sz="600" b="1" dirty="0">
                <a:latin typeface="+mn-ea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5669807" y="5891547"/>
            <a:ext cx="5442982" cy="2037684"/>
            <a:chOff x="151920" y="1867277"/>
            <a:chExt cx="5442982" cy="2037684"/>
          </a:xfrm>
        </p:grpSpPr>
        <p:sp>
          <p:nvSpPr>
            <p:cNvPr id="114" name="角丸四角形 113"/>
            <p:cNvSpPr/>
            <p:nvPr/>
          </p:nvSpPr>
          <p:spPr>
            <a:xfrm>
              <a:off x="4029962" y="2213676"/>
              <a:ext cx="1564940" cy="1521961"/>
            </a:xfrm>
            <a:prstGeom prst="roundRect">
              <a:avLst>
                <a:gd name="adj" fmla="val 43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角丸四角形 114"/>
            <p:cNvSpPr/>
            <p:nvPr/>
          </p:nvSpPr>
          <p:spPr>
            <a:xfrm>
              <a:off x="185530" y="2203410"/>
              <a:ext cx="3786111" cy="1539746"/>
            </a:xfrm>
            <a:prstGeom prst="roundRect">
              <a:avLst>
                <a:gd name="adj" fmla="val 292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151920" y="3755949"/>
              <a:ext cx="5442982" cy="149012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アクション：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17.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地震・津波ﾊｻﾞｰﾄﾞﾏｯﾌﾟ等の作成支援・活用」「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35</a:t>
              </a:r>
              <a:r>
                <a:rPr kumimoji="1"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大阪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880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万人訓練の充実」「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36.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逃げる防災訓練等の充実」「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48.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迅速な道路啓開の実施」「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68.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生活ごみの適正処理」など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117" name="角丸四角形 116"/>
            <p:cNvSpPr/>
            <p:nvPr/>
          </p:nvSpPr>
          <p:spPr>
            <a:xfrm>
              <a:off x="185530" y="2191398"/>
              <a:ext cx="3786111" cy="122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7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●平成</a:t>
              </a:r>
              <a:r>
                <a:rPr kumimoji="1" lang="en-US" altLang="ja-JP" sz="700" b="1" dirty="0" smtClean="0">
                  <a:latin typeface="+mn-ea"/>
                </a:rPr>
                <a:t>30</a:t>
              </a:r>
              <a:r>
                <a:rPr kumimoji="1" lang="ja-JP" altLang="en-US" sz="700" b="1" dirty="0" smtClean="0">
                  <a:latin typeface="+mn-ea"/>
                </a:rPr>
                <a:t>年度</a:t>
              </a:r>
              <a:r>
                <a:rPr kumimoji="1" lang="ja-JP" altLang="en-US" sz="800" b="1" dirty="0" smtClean="0">
                  <a:latin typeface="+mn-ea"/>
                </a:rPr>
                <a:t>　</a:t>
              </a:r>
              <a:endParaRPr kumimoji="1" lang="ja-JP" altLang="en-US" sz="800" b="1" dirty="0">
                <a:latin typeface="+mn-ea"/>
              </a:endParaRPr>
            </a:p>
          </p:txBody>
        </p:sp>
        <p:sp>
          <p:nvSpPr>
            <p:cNvPr id="118" name="角丸四角形 117"/>
            <p:cNvSpPr/>
            <p:nvPr/>
          </p:nvSpPr>
          <p:spPr>
            <a:xfrm>
              <a:off x="4029962" y="2189732"/>
              <a:ext cx="1564940" cy="1217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66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+mn-ea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1094651" y="1867277"/>
              <a:ext cx="388686" cy="1804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latin typeface="+mn-ea"/>
                  <a:cs typeface="Meiryo UI" panose="020B0604030504040204" pitchFamily="50" charset="-128"/>
                </a:rPr>
                <a:t>ｷｰﾜｰﾄﾞ</a:t>
              </a:r>
              <a:endParaRPr lang="en-US" altLang="ja-JP" sz="700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229711" y="1938447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latin typeface="+mn-ea"/>
                  <a:cs typeface="Meiryo UI" panose="020B0604030504040204" pitchFamily="50" charset="-128"/>
                </a:rPr>
                <a:t>12</a:t>
              </a:r>
              <a:endParaRPr lang="en-US" altLang="ja-JP" sz="1050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24" name="角丸四角形 123"/>
            <p:cNvSpPr/>
            <p:nvPr/>
          </p:nvSpPr>
          <p:spPr>
            <a:xfrm>
              <a:off x="1868862" y="2458237"/>
              <a:ext cx="2050737" cy="1228327"/>
            </a:xfrm>
            <a:prstGeom prst="roundRect">
              <a:avLst>
                <a:gd name="adj" fmla="val 229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以下の取組みを実施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・地震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ﾊｻﾞｰﾄﾞﾏｯﾌﾟを活用した訓練を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津波ﾊｻﾞｰﾄﾞﾏｯﾌﾟを活用した訓練を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・湾内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停泊中船舶に対し避難訓練を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津波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高潮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ｽﾃｰｼｮﾝにおいて小中学校への普及啓発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・風水害訓練（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5/21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）大阪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880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万人訓練（中止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府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市合同総合防災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訓練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11/4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）を実施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・道路啓開合同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訓練を実施（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４行政機関、５協会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・帰宅困難者訓練を実施（関西広域連合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・生活ゴミや災害廃棄物の適正処理に関する訓練を実施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5" name="角丸四角形 124"/>
            <p:cNvSpPr/>
            <p:nvPr/>
          </p:nvSpPr>
          <p:spPr>
            <a:xfrm>
              <a:off x="233131" y="2458238"/>
              <a:ext cx="1613650" cy="1228326"/>
            </a:xfrm>
            <a:prstGeom prst="roundRect">
              <a:avLst>
                <a:gd name="adj" fmla="val 222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10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各種訓練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の実施や、市町村などに訓練実施の働きかけを行うことにより、府民の防災意識向上を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図る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6" name="角丸四角形 125"/>
            <p:cNvSpPr/>
            <p:nvPr/>
          </p:nvSpPr>
          <p:spPr>
            <a:xfrm>
              <a:off x="288025" y="2319274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目　標</a:t>
              </a:r>
              <a:endParaRPr kumimoji="1" lang="ja-JP" altLang="en-US" sz="600" b="1" dirty="0">
                <a:latin typeface="+mn-ea"/>
              </a:endParaRPr>
            </a:p>
          </p:txBody>
        </p:sp>
        <p:sp>
          <p:nvSpPr>
            <p:cNvPr id="127" name="角丸四角形 126"/>
            <p:cNvSpPr/>
            <p:nvPr/>
          </p:nvSpPr>
          <p:spPr>
            <a:xfrm>
              <a:off x="4056647" y="2466125"/>
              <a:ext cx="1498931" cy="1220439"/>
            </a:xfrm>
            <a:prstGeom prst="roundRect">
              <a:avLst>
                <a:gd name="adj" fmla="val 2031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各種訓練の実施や、市町村などに訓練実施の働きかけを行うことにより、府民の防災意識向上を図る</a:t>
              </a:r>
            </a:p>
          </p:txBody>
        </p:sp>
        <p:sp>
          <p:nvSpPr>
            <p:cNvPr id="128" name="角丸四角形 127"/>
            <p:cNvSpPr/>
            <p:nvPr/>
          </p:nvSpPr>
          <p:spPr>
            <a:xfrm>
              <a:off x="1867406" y="2321892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実　績</a:t>
              </a:r>
              <a:endParaRPr kumimoji="1" lang="ja-JP" altLang="en-US" sz="600" b="1" dirty="0">
                <a:latin typeface="+mn-ea"/>
              </a:endParaRPr>
            </a:p>
          </p:txBody>
        </p:sp>
        <p:sp>
          <p:nvSpPr>
            <p:cNvPr id="129" name="角丸四角形 128"/>
            <p:cNvSpPr/>
            <p:nvPr/>
          </p:nvSpPr>
          <p:spPr>
            <a:xfrm>
              <a:off x="4056647" y="2333691"/>
              <a:ext cx="379353" cy="984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目　標</a:t>
              </a:r>
              <a:endParaRPr kumimoji="1" lang="ja-JP" altLang="en-US" sz="600" b="1" dirty="0">
                <a:latin typeface="+mn-ea"/>
              </a:endParaRPr>
            </a:p>
          </p:txBody>
        </p:sp>
        <p:sp>
          <p:nvSpPr>
            <p:cNvPr id="130" name="角丸四角形 129"/>
            <p:cNvSpPr/>
            <p:nvPr/>
          </p:nvSpPr>
          <p:spPr>
            <a:xfrm>
              <a:off x="2769901" y="2319472"/>
              <a:ext cx="1169360" cy="12348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00" b="1" dirty="0" smtClean="0">
                  <a:latin typeface="+mn-ea"/>
                </a:rPr>
                <a:t>評　価　：　</a:t>
              </a:r>
              <a:r>
                <a:rPr kumimoji="1" lang="ja-JP" altLang="en-US" sz="60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+mn-ea"/>
                </a:rPr>
                <a:t>概ね計画どおり</a:t>
              </a:r>
              <a:endParaRPr kumimoji="1" lang="ja-JP" altLang="en-US" sz="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37143" y="2205056"/>
            <a:ext cx="5594487" cy="1797860"/>
            <a:chOff x="-37143" y="2205056"/>
            <a:chExt cx="5594487" cy="1797860"/>
          </a:xfrm>
        </p:grpSpPr>
        <p:sp>
          <p:nvSpPr>
            <p:cNvPr id="24" name="角丸四角形 23"/>
            <p:cNvSpPr/>
            <p:nvPr/>
          </p:nvSpPr>
          <p:spPr>
            <a:xfrm>
              <a:off x="3989814" y="2508289"/>
              <a:ext cx="1564940" cy="1381535"/>
            </a:xfrm>
            <a:prstGeom prst="roundRect">
              <a:avLst>
                <a:gd name="adj" fmla="val 43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144992" y="2498618"/>
              <a:ext cx="3786111" cy="1382850"/>
            </a:xfrm>
            <a:prstGeom prst="roundRect">
              <a:avLst>
                <a:gd name="adj" fmla="val 5671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6195" y="3863697"/>
              <a:ext cx="5375118" cy="139219"/>
            </a:xfrm>
            <a:prstGeom prst="rect">
              <a:avLst/>
            </a:prstGeom>
            <a:noFill/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🔸該当する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アクション：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38.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医療施設の避難体制の確保」「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39.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社会福祉施設の避難体制の確保」「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43</a:t>
              </a:r>
              <a:r>
                <a:rPr kumimoji="1" lang="en-US" altLang="ja-JP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災害医療体制の整備」「</a:t>
              </a:r>
              <a:r>
                <a:rPr kumimoji="1" lang="en-US" altLang="ja-JP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62.</a:t>
              </a:r>
              <a:r>
                <a:rPr kumimoji="1" lang="ja-JP" altLang="en-US" sz="5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災害時における福祉専門職等のかウホ体制の充実・強化」など</a:t>
              </a:r>
              <a:r>
                <a: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</a:t>
              </a: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145382" y="2499374"/>
              <a:ext cx="3786111" cy="1259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8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●平成</a:t>
              </a:r>
              <a:r>
                <a:rPr kumimoji="1"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年度</a:t>
              </a:r>
              <a:r>
                <a:rPr kumimoji="1" lang="ja-JP" altLang="en-US" sz="800" b="1" dirty="0" smtClean="0">
                  <a:latin typeface="+mn-ea"/>
                </a:rPr>
                <a:t>　</a:t>
              </a:r>
              <a:endParaRPr kumimoji="1" lang="ja-JP" altLang="en-US" sz="800" b="1" dirty="0">
                <a:latin typeface="+mn-ea"/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1821048" y="2766349"/>
              <a:ext cx="2086013" cy="1073033"/>
            </a:xfrm>
            <a:prstGeom prst="roundRect">
              <a:avLst>
                <a:gd name="adj" fmla="val 289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拠点病院の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BCP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策定支援や、介護老人保健施設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　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対象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に公民連携ｾﾐﾅｰを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2075"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（災害拠点病院策定率：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100%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②大阪府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保健医療調整本部設置要綱を定めるとともに、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訓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を実施し災害時の本部機能の充実、強化を図った。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らに、災害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医療ｺｰﾃﾞｨﾈﾀｰ研修を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③大阪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DPAT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隊員養成研修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を実施し、</a:t>
              </a: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医療機関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DPAT</a:t>
              </a: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協力体制を構築。また、大阪府災害派遣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福祉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ﾁｰﾑ 設置運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営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要綱を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策定し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DWAT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構築準備を実施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</a:t>
              </a:r>
              <a:r>
                <a:rPr kumimoji="1" lang="ja-JP" altLang="en-US" sz="600" dirty="0">
                  <a:solidFill>
                    <a:schemeClr val="tx1"/>
                  </a:solidFill>
                  <a:latin typeface="+mj-ea"/>
                </a:rPr>
                <a:t>　　　　　　　</a:t>
              </a:r>
              <a:endParaRPr kumimoji="1" lang="en-US" altLang="ja-JP" sz="600" dirty="0">
                <a:solidFill>
                  <a:schemeClr val="tx1"/>
                </a:solidFill>
                <a:latin typeface="+mj-ea"/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176195" y="2759762"/>
              <a:ext cx="1613650" cy="1079512"/>
            </a:xfrm>
            <a:prstGeom prst="roundRect">
              <a:avLst>
                <a:gd name="adj" fmla="val 4398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医療・社会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福祉施設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BCP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策定支援や、災害医療ｺｰﾃﾞｨﾈｰﾀｰ、医療・福祉専門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職の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強化</a:t>
              </a:r>
              <a:endParaRPr kumimoji="1" lang="ja-JP" altLang="en-US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178997" y="2644161"/>
              <a:ext cx="379353" cy="10079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5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4026367" y="2769615"/>
              <a:ext cx="1498931" cy="1072430"/>
            </a:xfrm>
            <a:prstGeom prst="roundRect">
              <a:avLst>
                <a:gd name="adj" fmla="val 2941"/>
              </a:avLst>
            </a:prstGeom>
            <a:solidFill>
              <a:schemeClr val="bg1"/>
            </a:solidFill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t" anchorCtr="0"/>
            <a:lstStyle/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①災害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拠点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病院にて訓練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など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を通じた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BCP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検証を働きかけ、その他の福祉施設を対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象とする公民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連携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ｾﾐﾅｰを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実施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②訓練を通じ本部機能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強化し、幅広い分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野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から災害医療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ｺｰﾃﾞｨﾈｰﾀｰ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を新た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に選定</a:t>
              </a:r>
              <a:endParaRPr kumimoji="1" lang="en-US" altLang="ja-JP" sz="6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③府内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医療機関の医師等に対し、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大阪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DPAT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隊員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を養成するための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研修や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DWAT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隊員</a:t>
              </a:r>
              <a:r>
                <a: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養成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の研修実施、さらに周  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en-US" altLang="ja-JP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知のため</a:t>
              </a:r>
              <a:r>
                <a: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HP</a:t>
              </a:r>
              <a:r>
                <a:rPr kumimoji="1" lang="ja-JP" altLang="en-US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を作成</a:t>
              </a:r>
              <a:endParaRPr kumimoji="1" lang="en-US" altLang="ja-JP" sz="6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1831687" y="2655632"/>
              <a:ext cx="379353" cy="10079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5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実　績</a:t>
              </a:r>
              <a:endParaRPr kumimoji="1" lang="ja-JP" altLang="en-US" sz="6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4016499" y="2649687"/>
              <a:ext cx="379353" cy="10079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5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目　標</a:t>
              </a:r>
              <a:endParaRPr kumimoji="1" lang="ja-JP" altLang="en-US" sz="6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2739323" y="2649686"/>
              <a:ext cx="1169360" cy="9981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5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5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43" name="グループ化 142"/>
            <p:cNvGrpSpPr/>
            <p:nvPr/>
          </p:nvGrpSpPr>
          <p:grpSpPr>
            <a:xfrm>
              <a:off x="-37143" y="2205056"/>
              <a:ext cx="1312326" cy="314289"/>
              <a:chOff x="385262" y="2201327"/>
              <a:chExt cx="1312326" cy="314289"/>
            </a:xfrm>
          </p:grpSpPr>
          <p:sp>
            <p:nvSpPr>
              <p:cNvPr id="29" name="角丸四角形 28"/>
              <p:cNvSpPr/>
              <p:nvPr/>
            </p:nvSpPr>
            <p:spPr>
              <a:xfrm>
                <a:off x="431268" y="2231710"/>
                <a:ext cx="1228071" cy="24216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9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/>
              <p:cNvSpPr/>
              <p:nvPr/>
            </p:nvSpPr>
            <p:spPr>
              <a:xfrm>
                <a:off x="449966" y="2241886"/>
                <a:ext cx="218774" cy="2203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kumimoji="1" lang="ja-JP" altLang="en-US" sz="1300" b="1" dirty="0">
                  <a:solidFill>
                    <a:schemeClr val="tx1"/>
                  </a:solidFill>
                  <a:effectLst>
                    <a:glow rad="63500">
                      <a:schemeClr val="bg1"/>
                    </a:glow>
                  </a:effectLst>
                  <a:latin typeface="+mn-ea"/>
                </a:endParaRPr>
              </a:p>
            </p:txBody>
          </p:sp>
          <p:sp>
            <p:nvSpPr>
              <p:cNvPr id="133" name="テキスト ボックス 132"/>
              <p:cNvSpPr txBox="1"/>
              <p:nvPr/>
            </p:nvSpPr>
            <p:spPr>
              <a:xfrm>
                <a:off x="1241872" y="2201327"/>
                <a:ext cx="388686" cy="184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ja-JP" altLang="en-US" sz="700" b="1" dirty="0" smtClean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lumMod val="5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ｷｰﾜｰﾄ</a:t>
                </a:r>
                <a:r>
                  <a:rPr lang="ja-JP" altLang="en-US" sz="700" b="1" dirty="0" smtClean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lumMod val="50000"/>
                        </a:schemeClr>
                      </a:glow>
                    </a:effectLst>
                    <a:latin typeface="+mn-ea"/>
                    <a:cs typeface="Meiryo UI" panose="020B0604030504040204" pitchFamily="50" charset="-128"/>
                  </a:rPr>
                  <a:t>ﾞ</a:t>
                </a:r>
                <a:endParaRPr lang="en-US" altLang="ja-JP" sz="700" b="1" dirty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>
                <a:off x="1376394" y="2275640"/>
                <a:ext cx="321194" cy="239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en-US" altLang="ja-JP" sz="1050" dirty="0" smtClean="0">
                    <a:solidFill>
                      <a:schemeClr val="bg1"/>
                    </a:solidFill>
                    <a:effectLst>
                      <a:glow rad="50800">
                        <a:schemeClr val="accent1">
                          <a:lumMod val="5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07</a:t>
                </a:r>
                <a:endParaRPr lang="en-US" altLang="ja-JP" sz="1050" dirty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5" name="テキスト ボックス 134"/>
              <p:cNvSpPr txBox="1"/>
              <p:nvPr/>
            </p:nvSpPr>
            <p:spPr>
              <a:xfrm>
                <a:off x="385262" y="2204129"/>
                <a:ext cx="846002" cy="310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ja-JP" altLang="en-US" sz="1500" b="1" dirty="0" smtClean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医</a:t>
                </a:r>
                <a:r>
                  <a:rPr lang="ja-JP" altLang="en-US" sz="1000" b="1" dirty="0" smtClean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療・福祉</a:t>
                </a:r>
                <a:endParaRPr lang="en-US" altLang="ja-JP" sz="1000" b="1" dirty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37" name="角丸四角形 136"/>
            <p:cNvSpPr/>
            <p:nvPr/>
          </p:nvSpPr>
          <p:spPr>
            <a:xfrm>
              <a:off x="3992404" y="2505748"/>
              <a:ext cx="1564940" cy="1247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3000">
                  <a:schemeClr val="accent4">
                    <a:lumMod val="50000"/>
                  </a:schemeClr>
                </a:gs>
                <a:gs pos="0">
                  <a:schemeClr val="accent4">
                    <a:lumMod val="50000"/>
                  </a:schemeClr>
                </a:gs>
                <a:gs pos="7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7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●令和元年度</a:t>
              </a:r>
              <a:r>
                <a:rPr kumimoji="1" lang="ja-JP" altLang="en-US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　</a:t>
              </a:r>
              <a:endParaRPr kumimoji="1" lang="ja-JP" alt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44" name="グループ化 143"/>
          <p:cNvGrpSpPr/>
          <p:nvPr/>
        </p:nvGrpSpPr>
        <p:grpSpPr>
          <a:xfrm>
            <a:off x="-44431" y="289888"/>
            <a:ext cx="1312326" cy="311444"/>
            <a:chOff x="385262" y="2201327"/>
            <a:chExt cx="1312326" cy="311444"/>
          </a:xfrm>
        </p:grpSpPr>
        <p:sp>
          <p:nvSpPr>
            <p:cNvPr id="145" name="角丸四角形 144"/>
            <p:cNvSpPr/>
            <p:nvPr/>
          </p:nvSpPr>
          <p:spPr>
            <a:xfrm>
              <a:off x="431268" y="2231710"/>
              <a:ext cx="1228071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1241872" y="220132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1376394" y="2278485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06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385262" y="2207815"/>
              <a:ext cx="846002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学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校・教育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-23211" y="4039523"/>
            <a:ext cx="5592146" cy="1257714"/>
            <a:chOff x="-23211" y="4002653"/>
            <a:chExt cx="5592146" cy="1257714"/>
          </a:xfrm>
        </p:grpSpPr>
        <p:grpSp>
          <p:nvGrpSpPr>
            <p:cNvPr id="95" name="グループ化 94"/>
            <p:cNvGrpSpPr/>
            <p:nvPr/>
          </p:nvGrpSpPr>
          <p:grpSpPr>
            <a:xfrm>
              <a:off x="159173" y="4307750"/>
              <a:ext cx="5409762" cy="952617"/>
              <a:chOff x="185140" y="2182689"/>
              <a:chExt cx="5409762" cy="952617"/>
            </a:xfrm>
          </p:grpSpPr>
          <p:sp>
            <p:nvSpPr>
              <p:cNvPr id="96" name="角丸四角形 95"/>
              <p:cNvSpPr/>
              <p:nvPr/>
            </p:nvSpPr>
            <p:spPr>
              <a:xfrm>
                <a:off x="4029962" y="2182690"/>
                <a:ext cx="1564940" cy="802290"/>
              </a:xfrm>
              <a:prstGeom prst="roundRect">
                <a:avLst>
                  <a:gd name="adj" fmla="val 577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角丸四角形 96"/>
              <p:cNvSpPr/>
              <p:nvPr/>
            </p:nvSpPr>
            <p:spPr>
              <a:xfrm>
                <a:off x="185140" y="2187328"/>
                <a:ext cx="3786111" cy="798966"/>
              </a:xfrm>
              <a:prstGeom prst="roundRect">
                <a:avLst>
                  <a:gd name="adj" fmla="val 437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正方形/長方形 97"/>
              <p:cNvSpPr/>
              <p:nvPr/>
            </p:nvSpPr>
            <p:spPr>
              <a:xfrm>
                <a:off x="219249" y="2986294"/>
                <a:ext cx="3080148" cy="149012"/>
              </a:xfrm>
              <a:prstGeom prst="rect">
                <a:avLst/>
              </a:prstGeom>
              <a:noFill/>
              <a:ln w="3175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🔸該当する</a:t>
                </a:r>
                <a:r>
                  <a:rPr kumimoji="1"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アクション：</a:t>
                </a: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「</a:t>
                </a:r>
                <a:r>
                  <a:rPr kumimoji="1" lang="en-US" altLang="ja-JP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1.</a:t>
                </a: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防潮堤の津波浸水対策の推進」「</a:t>
                </a:r>
                <a:r>
                  <a:rPr kumimoji="1" lang="en-US" altLang="ja-JP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r>
                  <a:rPr kumimoji="1" lang="ja-JP" altLang="en-US" sz="500" dirty="0" err="1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．</a:t>
                </a:r>
                <a:r>
                  <a:rPr kumimoji="1" lang="ja-JP" altLang="en-US" sz="5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水門の耐震化等の推進」</a:t>
                </a:r>
                <a:r>
                  <a:rPr kumimoji="1"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　　　</a:t>
                </a:r>
              </a:p>
            </p:txBody>
          </p:sp>
          <p:sp>
            <p:nvSpPr>
              <p:cNvPr id="99" name="角丸四角形 98"/>
              <p:cNvSpPr/>
              <p:nvPr/>
            </p:nvSpPr>
            <p:spPr>
              <a:xfrm>
                <a:off x="185530" y="2182689"/>
                <a:ext cx="3786111" cy="1229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7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r>
                  <a:rPr kumimoji="1" lang="ja-JP" altLang="en-US" sz="700" b="1" dirty="0" smtClean="0">
                    <a:latin typeface="+mn-ea"/>
                  </a:rPr>
                  <a:t>●平成</a:t>
                </a:r>
                <a:r>
                  <a:rPr kumimoji="1" lang="en-US" altLang="ja-JP" sz="700" b="1" dirty="0" smtClean="0">
                    <a:latin typeface="+mn-ea"/>
                  </a:rPr>
                  <a:t>30</a:t>
                </a:r>
                <a:r>
                  <a:rPr kumimoji="1" lang="ja-JP" altLang="en-US" sz="700" b="1" dirty="0" smtClean="0">
                    <a:latin typeface="+mn-ea"/>
                  </a:rPr>
                  <a:t>年度</a:t>
                </a:r>
                <a:r>
                  <a:rPr kumimoji="1" lang="ja-JP" altLang="en-US" sz="800" b="1" dirty="0" smtClean="0">
                    <a:latin typeface="+mn-ea"/>
                  </a:rPr>
                  <a:t>　</a:t>
                </a:r>
                <a:endParaRPr kumimoji="1" lang="ja-JP" altLang="en-US" sz="800" b="1" dirty="0">
                  <a:latin typeface="+mn-ea"/>
                </a:endParaRPr>
              </a:p>
            </p:txBody>
          </p:sp>
          <p:sp>
            <p:nvSpPr>
              <p:cNvPr id="106" name="角丸四角形 105"/>
              <p:cNvSpPr/>
              <p:nvPr/>
            </p:nvSpPr>
            <p:spPr>
              <a:xfrm>
                <a:off x="1862626" y="2431964"/>
                <a:ext cx="2071016" cy="499262"/>
              </a:xfrm>
              <a:prstGeom prst="roundRect">
                <a:avLst>
                  <a:gd name="adj" fmla="val 6492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①第一線防潮堤４㎞（全区間完了）</a:t>
                </a:r>
              </a:p>
              <a:p>
                <a:pPr>
                  <a:lnSpc>
                    <a:spcPts val="900"/>
                  </a:lnSpc>
                </a:pP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遠隔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自動操作化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/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耐震化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完了。新設水門について施設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位置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構造ｺｽﾄ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などについて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検討実施</a:t>
                </a:r>
                <a:endPara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7" name="角丸四角形 106"/>
              <p:cNvSpPr/>
              <p:nvPr/>
            </p:nvSpPr>
            <p:spPr>
              <a:xfrm>
                <a:off x="219621" y="2430996"/>
                <a:ext cx="1613650" cy="492116"/>
              </a:xfrm>
              <a:prstGeom prst="roundRect">
                <a:avLst>
                  <a:gd name="adj" fmla="val 6492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H31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台風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第</a:t>
                </a:r>
                <a:r>
                  <a:rPr kumimoji="1"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21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号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で効果を発揮した防潮堤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の耐震化を推進</a:t>
                </a:r>
                <a:endPara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②三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大水門の遠隔自動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操作化</a:t>
                </a:r>
                <a:r>
                  <a:rPr kumimoji="1" lang="en-US" altLang="ja-JP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/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耐震化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推</a:t>
                </a: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進と新設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水門の</a:t>
                </a: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検討</a:t>
                </a:r>
                <a:endParaRPr kumimoji="1" lang="ja-JP" altLang="en-US" sz="6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8" name="角丸四角形 107"/>
              <p:cNvSpPr/>
              <p:nvPr/>
            </p:nvSpPr>
            <p:spPr>
              <a:xfrm>
                <a:off x="288025" y="2319274"/>
                <a:ext cx="379353" cy="9840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+mn-ea"/>
                  </a:rPr>
                  <a:t>目　標</a:t>
                </a:r>
                <a:endParaRPr kumimoji="1" lang="ja-JP" altLang="en-US" sz="600" b="1" dirty="0">
                  <a:latin typeface="+mn-ea"/>
                </a:endParaRPr>
              </a:p>
            </p:txBody>
          </p:sp>
          <p:sp>
            <p:nvSpPr>
              <p:cNvPr id="109" name="角丸四角形 108"/>
              <p:cNvSpPr/>
              <p:nvPr/>
            </p:nvSpPr>
            <p:spPr>
              <a:xfrm>
                <a:off x="4066515" y="2442183"/>
                <a:ext cx="1498931" cy="488941"/>
              </a:xfrm>
              <a:prstGeom prst="roundRect">
                <a:avLst>
                  <a:gd name="adj" fmla="val 6492"/>
                </a:avLst>
              </a:prstGeom>
              <a:solidFill>
                <a:schemeClr val="bg1"/>
              </a:solidFill>
              <a:ln w="31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①水門内</a:t>
                </a:r>
                <a:r>
                  <a:rPr kumimoji="1"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11㎞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のうち</a:t>
                </a:r>
                <a:r>
                  <a:rPr kumimoji="1" lang="en-US" altLang="ja-JP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10.4㎞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着手</a:t>
                </a:r>
              </a:p>
              <a:p>
                <a:pPr>
                  <a:lnSpc>
                    <a:spcPts val="900"/>
                  </a:lnSpc>
                </a:pPr>
                <a:endParaRPr kumimoji="1" lang="en-US" altLang="ja-JP" sz="6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900"/>
                  </a:lnSpc>
                </a:pPr>
                <a:r>
                  <a:rPr kumimoji="1" lang="ja-JP" altLang="en-US" sz="65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②水門</a:t>
                </a:r>
                <a:r>
                  <a:rPr kumimoji="1" lang="ja-JP" altLang="en-US" sz="6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の詳細設計着手（木津川水門）</a:t>
                </a:r>
              </a:p>
              <a:p>
                <a:endParaRPr kumimoji="1" lang="en-US" altLang="ja-JP" sz="600" dirty="0">
                  <a:solidFill>
                    <a:schemeClr val="tx1"/>
                  </a:solidFill>
                  <a:latin typeface="+mj-ea"/>
                </a:endParaRPr>
              </a:p>
            </p:txBody>
          </p:sp>
          <p:sp>
            <p:nvSpPr>
              <p:cNvPr id="110" name="角丸四角形 109"/>
              <p:cNvSpPr/>
              <p:nvPr/>
            </p:nvSpPr>
            <p:spPr>
              <a:xfrm>
                <a:off x="1867406" y="2321892"/>
                <a:ext cx="379353" cy="9840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+mn-ea"/>
                  </a:rPr>
                  <a:t>実　績</a:t>
                </a:r>
                <a:endParaRPr kumimoji="1" lang="ja-JP" altLang="en-US" sz="600" b="1" dirty="0">
                  <a:latin typeface="+mn-ea"/>
                </a:endParaRPr>
              </a:p>
            </p:txBody>
          </p:sp>
          <p:sp>
            <p:nvSpPr>
              <p:cNvPr id="111" name="角丸四角形 110"/>
              <p:cNvSpPr/>
              <p:nvPr/>
            </p:nvSpPr>
            <p:spPr>
              <a:xfrm>
                <a:off x="4056647" y="2315763"/>
                <a:ext cx="379353" cy="98406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50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kumimoji="1" lang="ja-JP" altLang="en-US" sz="600" b="1" dirty="0" smtClean="0">
                    <a:latin typeface="+mn-ea"/>
                  </a:rPr>
                  <a:t>目　標</a:t>
                </a:r>
                <a:endParaRPr kumimoji="1" lang="ja-JP" altLang="en-US" sz="600" b="1" dirty="0">
                  <a:latin typeface="+mn-ea"/>
                </a:endParaRPr>
              </a:p>
            </p:txBody>
          </p:sp>
        </p:grpSp>
        <p:grpSp>
          <p:nvGrpSpPr>
            <p:cNvPr id="151" name="グループ化 150"/>
            <p:cNvGrpSpPr/>
            <p:nvPr/>
          </p:nvGrpSpPr>
          <p:grpSpPr>
            <a:xfrm>
              <a:off x="-23211" y="4002653"/>
              <a:ext cx="1298394" cy="320973"/>
              <a:chOff x="399194" y="2191798"/>
              <a:chExt cx="1298394" cy="320973"/>
            </a:xfrm>
          </p:grpSpPr>
          <p:sp>
            <p:nvSpPr>
              <p:cNvPr id="152" name="角丸四角形 151"/>
              <p:cNvSpPr/>
              <p:nvPr/>
            </p:nvSpPr>
            <p:spPr>
              <a:xfrm>
                <a:off x="431268" y="2231710"/>
                <a:ext cx="1266320" cy="24216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9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楕円 152"/>
              <p:cNvSpPr/>
              <p:nvPr/>
            </p:nvSpPr>
            <p:spPr>
              <a:xfrm>
                <a:off x="449966" y="2241886"/>
                <a:ext cx="218774" cy="2203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endParaRPr kumimoji="1" lang="ja-JP" altLang="en-US" sz="1300" b="1" dirty="0">
                  <a:solidFill>
                    <a:schemeClr val="tx1"/>
                  </a:solidFill>
                  <a:effectLst>
                    <a:glow rad="63500">
                      <a:schemeClr val="bg1"/>
                    </a:glow>
                  </a:effectLst>
                  <a:latin typeface="+mn-ea"/>
                </a:endParaRPr>
              </a:p>
            </p:txBody>
          </p:sp>
          <p:sp>
            <p:nvSpPr>
              <p:cNvPr id="154" name="テキスト ボックス 153"/>
              <p:cNvSpPr txBox="1"/>
              <p:nvPr/>
            </p:nvSpPr>
            <p:spPr>
              <a:xfrm>
                <a:off x="1241872" y="2201327"/>
                <a:ext cx="388686" cy="184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ja-JP" altLang="en-US" sz="700" b="1" dirty="0" smtClean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lumMod val="5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ｷｰﾜｰﾄ</a:t>
                </a:r>
                <a:r>
                  <a:rPr lang="ja-JP" altLang="en-US" sz="700" b="1" dirty="0" smtClean="0">
                    <a:solidFill>
                      <a:schemeClr val="bg1"/>
                    </a:solidFill>
                    <a:effectLst>
                      <a:glow rad="63500">
                        <a:schemeClr val="accent1">
                          <a:lumMod val="50000"/>
                        </a:schemeClr>
                      </a:glow>
                    </a:effectLst>
                    <a:latin typeface="+mn-ea"/>
                    <a:cs typeface="Meiryo UI" panose="020B0604030504040204" pitchFamily="50" charset="-128"/>
                  </a:rPr>
                  <a:t>ﾞ</a:t>
                </a:r>
                <a:endParaRPr lang="en-US" altLang="ja-JP" sz="700" b="1" dirty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155" name="テキスト ボックス 154"/>
              <p:cNvSpPr txBox="1"/>
              <p:nvPr/>
            </p:nvSpPr>
            <p:spPr>
              <a:xfrm>
                <a:off x="1376394" y="2278485"/>
                <a:ext cx="321194" cy="234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en-US" altLang="ja-JP" sz="1050" dirty="0" smtClean="0">
                    <a:solidFill>
                      <a:schemeClr val="bg1"/>
                    </a:solidFill>
                    <a:effectLst>
                      <a:glow rad="50800">
                        <a:schemeClr val="accent1">
                          <a:lumMod val="50000"/>
                        </a:schemeClr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08</a:t>
                </a:r>
                <a:endParaRPr lang="en-US" altLang="ja-JP" sz="1050" dirty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6" name="テキスト ボックス 155"/>
              <p:cNvSpPr txBox="1"/>
              <p:nvPr/>
            </p:nvSpPr>
            <p:spPr>
              <a:xfrm>
                <a:off x="399194" y="2191798"/>
                <a:ext cx="932421" cy="303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36000" bIns="36000" rtlCol="0" anchor="ctr" anchorCtr="0">
                <a:spAutoFit/>
              </a:bodyPr>
              <a:lstStyle/>
              <a:p>
                <a:r>
                  <a:rPr lang="ja-JP" altLang="en-US" sz="1500" b="1" dirty="0" smtClean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防</a:t>
                </a:r>
                <a:r>
                  <a:rPr lang="ja-JP" altLang="en-US" sz="1000" b="1" dirty="0" smtClean="0">
                    <a:effectLst>
                      <a:glow rad="63500">
                        <a:schemeClr val="bg1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潮堤・水門</a:t>
                </a:r>
                <a:endParaRPr lang="en-US" altLang="ja-JP" sz="1000" b="1" dirty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57" name="角丸四角形 156"/>
            <p:cNvSpPr/>
            <p:nvPr/>
          </p:nvSpPr>
          <p:spPr>
            <a:xfrm>
              <a:off x="2731770" y="4446148"/>
              <a:ext cx="1169360" cy="9981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  <a:tileRect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65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評　価　：　</a:t>
              </a:r>
              <a:r>
                <a:rPr kumimoji="1" lang="ja-JP" altLang="en-US" sz="650" b="1" dirty="0" smtClean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概ね計画どおり</a:t>
              </a:r>
              <a:endParaRPr kumimoji="1" lang="ja-JP" altLang="en-US" sz="6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58" name="グループ化 157"/>
          <p:cNvGrpSpPr/>
          <p:nvPr/>
        </p:nvGrpSpPr>
        <p:grpSpPr>
          <a:xfrm>
            <a:off x="5552192" y="322245"/>
            <a:ext cx="2028950" cy="317534"/>
            <a:chOff x="397579" y="2199347"/>
            <a:chExt cx="2028950" cy="317534"/>
          </a:xfrm>
        </p:grpSpPr>
        <p:sp>
          <p:nvSpPr>
            <p:cNvPr id="159" name="角丸四角形 158"/>
            <p:cNvSpPr/>
            <p:nvPr/>
          </p:nvSpPr>
          <p:spPr>
            <a:xfrm>
              <a:off x="431268" y="2231710"/>
              <a:ext cx="1982600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楕円 159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1970813" y="220543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2105335" y="2282595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397579" y="2199347"/>
              <a:ext cx="2016289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ンフラ施設などの耐震化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64" name="角丸四角形 163"/>
          <p:cNvSpPr/>
          <p:nvPr/>
        </p:nvSpPr>
        <p:spPr>
          <a:xfrm>
            <a:off x="8295492" y="767981"/>
            <a:ext cx="1169360" cy="998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9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0"/>
            <a:tileRect/>
          </a:gra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6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評　価　：　</a:t>
            </a:r>
            <a:r>
              <a:rPr kumimoji="1" lang="ja-JP" altLang="en-US" sz="65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概ね計画どおり</a:t>
            </a:r>
            <a:endParaRPr kumimoji="1" lang="ja-JP" altLang="en-US" sz="65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5" name="グループ化 164"/>
          <p:cNvGrpSpPr/>
          <p:nvPr/>
        </p:nvGrpSpPr>
        <p:grpSpPr>
          <a:xfrm>
            <a:off x="5583117" y="3798688"/>
            <a:ext cx="1599579" cy="310905"/>
            <a:chOff x="392347" y="2200821"/>
            <a:chExt cx="1599579" cy="310905"/>
          </a:xfrm>
        </p:grpSpPr>
        <p:sp>
          <p:nvSpPr>
            <p:cNvPr id="166" name="角丸四角形 165"/>
            <p:cNvSpPr/>
            <p:nvPr/>
          </p:nvSpPr>
          <p:spPr>
            <a:xfrm>
              <a:off x="431268" y="2231710"/>
              <a:ext cx="1560658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1547583" y="220785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1675964" y="2277440"/>
              <a:ext cx="284158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11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392347" y="2200821"/>
              <a:ext cx="1243788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密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集市街地対策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71" name="角丸四角形 170"/>
          <p:cNvSpPr/>
          <p:nvPr/>
        </p:nvSpPr>
        <p:spPr>
          <a:xfrm>
            <a:off x="8320168" y="4226505"/>
            <a:ext cx="1169360" cy="998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9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0"/>
            <a:tileRect/>
          </a:gra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6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評　価　：　</a:t>
            </a:r>
            <a:r>
              <a:rPr kumimoji="1" lang="ja-JP" altLang="en-US" sz="65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概ね計画どおり</a:t>
            </a:r>
            <a:endParaRPr kumimoji="1" lang="ja-JP" altLang="en-US" sz="65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2" name="グループ化 171"/>
          <p:cNvGrpSpPr/>
          <p:nvPr/>
        </p:nvGrpSpPr>
        <p:grpSpPr>
          <a:xfrm>
            <a:off x="5580160" y="5928434"/>
            <a:ext cx="1599579" cy="310905"/>
            <a:chOff x="392347" y="2200821"/>
            <a:chExt cx="1599579" cy="310905"/>
          </a:xfrm>
        </p:grpSpPr>
        <p:sp>
          <p:nvSpPr>
            <p:cNvPr id="173" name="角丸四角形 172"/>
            <p:cNvSpPr/>
            <p:nvPr/>
          </p:nvSpPr>
          <p:spPr>
            <a:xfrm>
              <a:off x="431268" y="2231710"/>
              <a:ext cx="1560658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楕円 173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>
              <a:off x="1547583" y="220785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1675964" y="2277440"/>
              <a:ext cx="284158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12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>
              <a:off x="392347" y="2200821"/>
              <a:ext cx="1243788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各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種訓練の実施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81" name="グループ化 180"/>
          <p:cNvGrpSpPr/>
          <p:nvPr/>
        </p:nvGrpSpPr>
        <p:grpSpPr>
          <a:xfrm>
            <a:off x="-21076" y="5363628"/>
            <a:ext cx="1719234" cy="317534"/>
            <a:chOff x="397580" y="2199347"/>
            <a:chExt cx="1719234" cy="317534"/>
          </a:xfrm>
        </p:grpSpPr>
        <p:sp>
          <p:nvSpPr>
            <p:cNvPr id="182" name="角丸四角形 181"/>
            <p:cNvSpPr/>
            <p:nvPr/>
          </p:nvSpPr>
          <p:spPr>
            <a:xfrm>
              <a:off x="431268" y="2231710"/>
              <a:ext cx="1685546" cy="242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楕円 182"/>
            <p:cNvSpPr/>
            <p:nvPr/>
          </p:nvSpPr>
          <p:spPr>
            <a:xfrm>
              <a:off x="449966" y="2241886"/>
              <a:ext cx="218774" cy="220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sz="13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ea"/>
              </a:endParaRPr>
            </a:p>
          </p:txBody>
        </p:sp>
        <p:sp>
          <p:nvSpPr>
            <p:cNvPr id="184" name="テキスト ボックス 183"/>
            <p:cNvSpPr txBox="1"/>
            <p:nvPr/>
          </p:nvSpPr>
          <p:spPr>
            <a:xfrm>
              <a:off x="1661098" y="2205437"/>
              <a:ext cx="388686" cy="184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ｷｰﾜｰﾄ</a:t>
              </a:r>
              <a:r>
                <a:rPr lang="ja-JP" altLang="en-US" sz="7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lumMod val="50000"/>
                      </a:schemeClr>
                    </a:glow>
                  </a:effectLst>
                  <a:latin typeface="+mn-ea"/>
                  <a:cs typeface="Meiryo UI" panose="020B0604030504040204" pitchFamily="50" charset="-128"/>
                </a:rPr>
                <a:t>ﾞ</a:t>
              </a:r>
              <a:endParaRPr lang="en-US" altLang="ja-JP" sz="700" b="1" dirty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</a:schemeClr>
                  </a:glow>
                </a:effectLst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85" name="テキスト ボックス 184"/>
            <p:cNvSpPr txBox="1"/>
            <p:nvPr/>
          </p:nvSpPr>
          <p:spPr>
            <a:xfrm>
              <a:off x="1795620" y="2282595"/>
              <a:ext cx="321194" cy="234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  <a:effectLst>
                    <a:glow rad="50800">
                      <a:schemeClr val="accent1">
                        <a:lumMod val="5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09</a:t>
              </a:r>
              <a:endParaRPr lang="en-US" altLang="ja-JP" sz="1050" dirty="0">
                <a:solidFill>
                  <a:schemeClr val="bg1"/>
                </a:solidFill>
                <a:effectLst>
                  <a:glow rad="50800">
                    <a:schemeClr val="accent1">
                      <a:lumMod val="5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6" name="テキスト ボックス 185"/>
            <p:cNvSpPr txBox="1"/>
            <p:nvPr/>
          </p:nvSpPr>
          <p:spPr>
            <a:xfrm>
              <a:off x="397580" y="2199347"/>
              <a:ext cx="1285272" cy="303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36000" bIns="36000" rtlCol="0" anchor="ctr" anchorCtr="0">
              <a:spAutoFit/>
            </a:bodyPr>
            <a:lstStyle/>
            <a:p>
              <a:r>
                <a:rPr lang="ja-JP" altLang="en-US" sz="15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建</a:t>
              </a:r>
              <a:r>
                <a:rPr lang="ja-JP" altLang="en-US" sz="1000" b="1" dirty="0" smtClean="0">
                  <a:effectLst>
                    <a:glow rad="635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築物などの耐震化</a:t>
              </a:r>
              <a:endParaRPr lang="en-US" altLang="ja-JP" sz="1000" b="1" dirty="0">
                <a:effectLst>
                  <a:glow rad="635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87" name="角丸四角形 186"/>
          <p:cNvSpPr/>
          <p:nvPr/>
        </p:nvSpPr>
        <p:spPr>
          <a:xfrm>
            <a:off x="4003995" y="4339930"/>
            <a:ext cx="1564940" cy="1247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chemeClr val="accent4">
                  <a:lumMod val="50000"/>
                </a:schemeClr>
              </a:gs>
              <a:gs pos="0">
                <a:schemeClr val="accent4">
                  <a:lumMod val="50000"/>
                </a:schemeClr>
              </a:gs>
              <a:gs pos="79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kumimoji="1"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●令和元年度</a:t>
            </a:r>
            <a:r>
              <a:rPr kumimoji="1" lang="ja-JP" altLang="en-US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  <a:endParaRPr kumimoji="1" lang="ja-JP" altLang="en-US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3" name="Picture 2" descr="「下水道　地震被害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53" y="2843961"/>
            <a:ext cx="1118517" cy="74567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正方形/長方形 191"/>
          <p:cNvSpPr/>
          <p:nvPr/>
        </p:nvSpPr>
        <p:spPr>
          <a:xfrm>
            <a:off x="6075779" y="3451303"/>
            <a:ext cx="886744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地震による</a:t>
            </a:r>
            <a:r>
              <a:rPr kumimoji="1" lang="ja-JP" altLang="en-US" sz="6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下水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道被害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</a:p>
        </p:txBody>
      </p:sp>
      <p:sp>
        <p:nvSpPr>
          <p:cNvPr id="199" name="正方形/長方形 198"/>
          <p:cNvSpPr/>
          <p:nvPr/>
        </p:nvSpPr>
        <p:spPr>
          <a:xfrm>
            <a:off x="-3831" y="-2064"/>
            <a:ext cx="11160125" cy="302129"/>
          </a:xfrm>
          <a:prstGeom prst="rect">
            <a:avLst/>
          </a:prstGeom>
          <a:solidFill>
            <a:schemeClr val="accent5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新・大阪府地震防災アクションプラン　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年度進捗評価と令和元年度の取組の概要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4" y="7066917"/>
            <a:ext cx="1008000" cy="7560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3" y="6295802"/>
            <a:ext cx="1007999" cy="756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50" name="正方形/長方形 149"/>
          <p:cNvSpPr/>
          <p:nvPr/>
        </p:nvSpPr>
        <p:spPr>
          <a:xfrm>
            <a:off x="514852" y="6884759"/>
            <a:ext cx="886744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ﾌﾞﾛｯｸ塀撤去前</a:t>
            </a:r>
            <a:r>
              <a:rPr kumimoji="1" lang="ja-JP" altLang="en-US" sz="5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</a:p>
        </p:txBody>
      </p:sp>
      <p:sp>
        <p:nvSpPr>
          <p:cNvPr id="178" name="正方形/長方形 177"/>
          <p:cNvSpPr/>
          <p:nvPr/>
        </p:nvSpPr>
        <p:spPr>
          <a:xfrm>
            <a:off x="515563" y="7669817"/>
            <a:ext cx="886744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ﾌﾞﾛｯｸ塀撤去後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09" y="6790273"/>
            <a:ext cx="1222703" cy="917028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89" name="正方形/長方形 188"/>
          <p:cNvSpPr/>
          <p:nvPr/>
        </p:nvSpPr>
        <p:spPr>
          <a:xfrm>
            <a:off x="6041659" y="7556896"/>
            <a:ext cx="1201832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生活ゴミ適正処理図上演習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</a:p>
        </p:txBody>
      </p:sp>
      <p:pic>
        <p:nvPicPr>
          <p:cNvPr id="200" name="Picture 6" descr="H:\【０６】危機管理\【４】災害訓練\H28\●170222道路啓開合同訓練\写真\170222_訓練当日\DSCF40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69" y="6882241"/>
            <a:ext cx="1168777" cy="830948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正方形/長方形 200"/>
          <p:cNvSpPr/>
          <p:nvPr/>
        </p:nvSpPr>
        <p:spPr>
          <a:xfrm>
            <a:off x="9736865" y="7571324"/>
            <a:ext cx="1201832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道路啓開合同訓練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0" b="6032"/>
          <a:stretch/>
        </p:blipFill>
        <p:spPr>
          <a:xfrm>
            <a:off x="435554" y="2998470"/>
            <a:ext cx="1070160" cy="85301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79" name="正方形/長方形 178"/>
          <p:cNvSpPr/>
          <p:nvPr/>
        </p:nvSpPr>
        <p:spPr>
          <a:xfrm>
            <a:off x="477072" y="3714392"/>
            <a:ext cx="886744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DPAT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訓練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14" y="1186989"/>
            <a:ext cx="814290" cy="108572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80" name="正方形/長方形 179"/>
          <p:cNvSpPr/>
          <p:nvPr/>
        </p:nvSpPr>
        <p:spPr>
          <a:xfrm>
            <a:off x="6490029" y="2131587"/>
            <a:ext cx="874639" cy="134890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電線類地中化工事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</a:p>
        </p:txBody>
      </p:sp>
      <p:pic>
        <p:nvPicPr>
          <p:cNvPr id="188" name="図 18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38" y="4872454"/>
            <a:ext cx="1195311" cy="84984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193" name="正方形/長方形 192"/>
          <p:cNvSpPr/>
          <p:nvPr/>
        </p:nvSpPr>
        <p:spPr>
          <a:xfrm>
            <a:off x="5951230" y="5566094"/>
            <a:ext cx="886744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整備後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5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</a:p>
        </p:txBody>
      </p:sp>
      <p:pic>
        <p:nvPicPr>
          <p:cNvPr id="194" name="図 1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94" y="4705024"/>
            <a:ext cx="711270" cy="53373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195" name="正方形/長方形 194"/>
          <p:cNvSpPr/>
          <p:nvPr/>
        </p:nvSpPr>
        <p:spPr>
          <a:xfrm>
            <a:off x="6736922" y="5076567"/>
            <a:ext cx="576000" cy="114203"/>
          </a:xfrm>
          <a:prstGeom prst="rect">
            <a:avLst/>
          </a:prstGeom>
          <a:noFill/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6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整備前</a:t>
            </a:r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5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</a:p>
        </p:txBody>
      </p:sp>
    </p:spTree>
    <p:extLst>
      <p:ext uri="{BB962C8B-B14F-4D97-AF65-F5344CB8AC3E}">
        <p14:creationId xmlns:p14="http://schemas.microsoft.com/office/powerpoint/2010/main" val="21065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3001</TotalTime>
  <Words>1832</Words>
  <Application>Microsoft Office PowerPoint</Application>
  <PresentationFormat>ユーザー設定</PresentationFormat>
  <Paragraphs>585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小城　正樹</dc:creator>
  <cp:lastModifiedBy>内屋　雅人</cp:lastModifiedBy>
  <cp:revision>196</cp:revision>
  <cp:lastPrinted>2019-06-20T23:06:46Z</cp:lastPrinted>
  <dcterms:created xsi:type="dcterms:W3CDTF">2019-04-16T07:45:15Z</dcterms:created>
  <dcterms:modified xsi:type="dcterms:W3CDTF">2019-06-24T05:43:04Z</dcterms:modified>
</cp:coreProperties>
</file>