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18"/>
  </p:notesMasterIdLst>
  <p:handoutMasterIdLst>
    <p:handoutMasterId r:id="rId19"/>
  </p:handoutMasterIdLst>
  <p:sldIdLst>
    <p:sldId id="257" r:id="rId2"/>
    <p:sldId id="276" r:id="rId3"/>
    <p:sldId id="314" r:id="rId4"/>
    <p:sldId id="312" r:id="rId5"/>
    <p:sldId id="309" r:id="rId6"/>
    <p:sldId id="311" r:id="rId7"/>
    <p:sldId id="299" r:id="rId8"/>
    <p:sldId id="301" r:id="rId9"/>
    <p:sldId id="300" r:id="rId10"/>
    <p:sldId id="313" r:id="rId11"/>
    <p:sldId id="302" r:id="rId12"/>
    <p:sldId id="307" r:id="rId13"/>
    <p:sldId id="304" r:id="rId14"/>
    <p:sldId id="298" r:id="rId15"/>
    <p:sldId id="305" r:id="rId16"/>
    <p:sldId id="278" r:id="rId17"/>
  </p:sldIdLst>
  <p:sldSz cx="6858000" cy="9906000" type="A4"/>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 uri="{2D200454-40CA-4A62-9FC3-DE9A4176ACB9}">
      <p15:notesGuideLst xmlns:p15="http://schemas.microsoft.com/office/powerpoint/2012/main">
        <p15:guide id="1" orient="horz" pos="3079" userDrawn="1">
          <p15:clr>
            <a:srgbClr val="A4A3A4"/>
          </p15:clr>
        </p15:guide>
        <p15:guide id="2" pos="209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86E2"/>
    <a:srgbClr val="9CBC5B"/>
    <a:srgbClr val="EBF1DE"/>
    <a:srgbClr val="D7E4BD"/>
    <a:srgbClr val="C3D69B"/>
    <a:srgbClr val="D4E2B7"/>
    <a:srgbClr val="0000FF"/>
    <a:srgbClr val="FF9933"/>
    <a:srgbClr val="FF99CC"/>
    <a:srgbClr val="F271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12" autoAdjust="0"/>
    <p:restoredTop sz="99455" autoAdjust="0"/>
  </p:normalViewPr>
  <p:slideViewPr>
    <p:cSldViewPr>
      <p:cViewPr>
        <p:scale>
          <a:sx n="75" d="100"/>
          <a:sy n="75" d="100"/>
        </p:scale>
        <p:origin x="2028" y="-1392"/>
      </p:cViewPr>
      <p:guideLst>
        <p:guide orient="horz" pos="3120"/>
        <p:guide pos="216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9" d="100"/>
          <a:sy n="49" d="100"/>
        </p:scale>
        <p:origin x="-2964" y="-102"/>
      </p:cViewPr>
      <p:guideLst>
        <p:guide orient="horz" pos="3079"/>
        <p:guide pos="209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フッター プレースホルダー 3"/>
          <p:cNvSpPr>
            <a:spLocks noGrp="1"/>
          </p:cNvSpPr>
          <p:nvPr>
            <p:ph type="ftr" sz="quarter" idx="2"/>
          </p:nvPr>
        </p:nvSpPr>
        <p:spPr>
          <a:xfrm>
            <a:off x="12" y="9287059"/>
            <a:ext cx="2880101" cy="488792"/>
          </a:xfrm>
          <a:prstGeom prst="rect">
            <a:avLst/>
          </a:prstGeom>
        </p:spPr>
        <p:txBody>
          <a:bodyPr vert="horz" lIns="89613" tIns="44809" rIns="89613" bIns="4480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26" y="9287059"/>
            <a:ext cx="2880101" cy="488792"/>
          </a:xfrm>
          <a:prstGeom prst="rect">
            <a:avLst/>
          </a:prstGeom>
        </p:spPr>
        <p:txBody>
          <a:bodyPr vert="horz" lIns="89613" tIns="44809" rIns="89613" bIns="44809" rtlCol="0" anchor="b"/>
          <a:lstStyle>
            <a:lvl1pPr algn="r">
              <a:defRPr sz="1200"/>
            </a:lvl1pPr>
          </a:lstStyle>
          <a:p>
            <a:fld id="{0BFA5413-80DA-423B-A4AF-2A3579866A1B}" type="slidenum">
              <a:rPr kumimoji="1" lang="ja-JP" altLang="en-US" smtClean="0"/>
              <a:t>‹#›</a:t>
            </a:fld>
            <a:endParaRPr kumimoji="1" lang="ja-JP" altLang="en-US"/>
          </a:p>
        </p:txBody>
      </p:sp>
    </p:spTree>
    <p:extLst>
      <p:ext uri="{BB962C8B-B14F-4D97-AF65-F5344CB8AC3E}">
        <p14:creationId xmlns:p14="http://schemas.microsoft.com/office/powerpoint/2010/main" val="31951378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15"/>
            <a:ext cx="2880309" cy="488871"/>
          </a:xfrm>
          <a:prstGeom prst="rect">
            <a:avLst/>
          </a:prstGeom>
        </p:spPr>
        <p:txBody>
          <a:bodyPr vert="horz" lIns="89613" tIns="44809" rIns="89613" bIns="44809"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25" y="15"/>
            <a:ext cx="2880309" cy="488871"/>
          </a:xfrm>
          <a:prstGeom prst="rect">
            <a:avLst/>
          </a:prstGeom>
        </p:spPr>
        <p:txBody>
          <a:bodyPr vert="horz" lIns="89613" tIns="44809" rIns="89613" bIns="44809" rtlCol="0"/>
          <a:lstStyle>
            <a:lvl1pPr algn="r">
              <a:defRPr sz="1200"/>
            </a:lvl1pPr>
          </a:lstStyle>
          <a:p>
            <a:fld id="{1CD7A966-87D6-4FEE-A1BF-07660EF4002D}" type="datetimeFigureOut">
              <a:rPr kumimoji="1" lang="ja-JP" altLang="en-US" smtClean="0"/>
              <a:t>2020/10/5</a:t>
            </a:fld>
            <a:endParaRPr kumimoji="1" lang="ja-JP" altLang="en-US"/>
          </a:p>
        </p:txBody>
      </p:sp>
      <p:sp>
        <p:nvSpPr>
          <p:cNvPr id="4" name="スライド イメージ プレースホルダー 3"/>
          <p:cNvSpPr>
            <a:spLocks noGrp="1" noRot="1" noChangeAspect="1"/>
          </p:cNvSpPr>
          <p:nvPr>
            <p:ph type="sldImg" idx="2"/>
          </p:nvPr>
        </p:nvSpPr>
        <p:spPr>
          <a:xfrm>
            <a:off x="2054225" y="733425"/>
            <a:ext cx="2538413" cy="3665538"/>
          </a:xfrm>
          <a:prstGeom prst="rect">
            <a:avLst/>
          </a:prstGeom>
          <a:noFill/>
          <a:ln w="12700">
            <a:solidFill>
              <a:prstClr val="black"/>
            </a:solidFill>
          </a:ln>
        </p:spPr>
        <p:txBody>
          <a:bodyPr vert="horz" lIns="89613" tIns="44809" rIns="89613" bIns="44809" rtlCol="0" anchor="ctr"/>
          <a:lstStyle/>
          <a:p>
            <a:endParaRPr lang="ja-JP" altLang="en-US"/>
          </a:p>
        </p:txBody>
      </p:sp>
      <p:sp>
        <p:nvSpPr>
          <p:cNvPr id="5" name="ノート プレースホルダー 4"/>
          <p:cNvSpPr>
            <a:spLocks noGrp="1"/>
          </p:cNvSpPr>
          <p:nvPr>
            <p:ph type="body" sz="quarter" idx="3"/>
          </p:nvPr>
        </p:nvSpPr>
        <p:spPr>
          <a:xfrm>
            <a:off x="664687" y="4644271"/>
            <a:ext cx="5317490" cy="4399836"/>
          </a:xfrm>
          <a:prstGeom prst="rect">
            <a:avLst/>
          </a:prstGeom>
        </p:spPr>
        <p:txBody>
          <a:bodyPr vert="horz" lIns="89613" tIns="44809" rIns="89613" bIns="4480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5" y="9286861"/>
            <a:ext cx="2880309" cy="488871"/>
          </a:xfrm>
          <a:prstGeom prst="rect">
            <a:avLst/>
          </a:prstGeom>
        </p:spPr>
        <p:txBody>
          <a:bodyPr vert="horz" lIns="89613" tIns="44809" rIns="89613" bIns="4480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25" y="9286861"/>
            <a:ext cx="2880309" cy="488871"/>
          </a:xfrm>
          <a:prstGeom prst="rect">
            <a:avLst/>
          </a:prstGeom>
        </p:spPr>
        <p:txBody>
          <a:bodyPr vert="horz" lIns="89613" tIns="44809" rIns="89613" bIns="44809" rtlCol="0" anchor="b"/>
          <a:lstStyle>
            <a:lvl1pPr algn="r">
              <a:defRPr sz="1200"/>
            </a:lvl1pPr>
          </a:lstStyle>
          <a:p>
            <a:fld id="{267ABEE2-AFAA-4FEE-A060-1D0656B5CF2B}" type="slidenum">
              <a:rPr kumimoji="1" lang="ja-JP" altLang="en-US" smtClean="0"/>
              <a:t>‹#›</a:t>
            </a:fld>
            <a:endParaRPr kumimoji="1" lang="ja-JP" altLang="en-US"/>
          </a:p>
        </p:txBody>
      </p:sp>
    </p:spTree>
    <p:extLst>
      <p:ext uri="{BB962C8B-B14F-4D97-AF65-F5344CB8AC3E}">
        <p14:creationId xmlns:p14="http://schemas.microsoft.com/office/powerpoint/2010/main" val="10152778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08092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奇数スライド">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a:xfrm>
            <a:off x="0" y="9378597"/>
            <a:ext cx="1600200" cy="527403"/>
          </a:xfrm>
          <a:prstGeom prst="rect">
            <a:avLst/>
          </a:prstGeom>
        </p:spPr>
        <p:txBody>
          <a:bodyPr anchor="b"/>
          <a:lstStyle>
            <a:lvl1pPr>
              <a:defRPr sz="1200">
                <a:solidFill>
                  <a:schemeClr val="tx1">
                    <a:lumMod val="50000"/>
                    <a:lumOff val="50000"/>
                  </a:schemeClr>
                </a:solidFill>
                <a:latin typeface="+mj-ea"/>
                <a:ea typeface="+mj-ea"/>
                <a:cs typeface="Meiryo UI" panose="020B0604030504040204" pitchFamily="50" charset="-128"/>
              </a:defRPr>
            </a:lvl1pPr>
          </a:lstStyle>
          <a:p>
            <a:fld id="{3F636B66-E1A7-4023-83CC-60B504BC7E84}" type="slidenum">
              <a:rPr lang="ja-JP" altLang="en-US" smtClean="0"/>
              <a:pPr/>
              <a:t>‹#›</a:t>
            </a:fld>
            <a:endParaRPr lang="ja-JP" altLang="en-US"/>
          </a:p>
        </p:txBody>
      </p:sp>
    </p:spTree>
    <p:extLst>
      <p:ext uri="{BB962C8B-B14F-4D97-AF65-F5344CB8AC3E}">
        <p14:creationId xmlns:p14="http://schemas.microsoft.com/office/powerpoint/2010/main" val="858743401"/>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偶数スライド">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1"/>
          </p:nvPr>
        </p:nvSpPr>
        <p:spPr>
          <a:xfrm>
            <a:off x="5257800" y="9378597"/>
            <a:ext cx="1600200" cy="527403"/>
          </a:xfrm>
          <a:prstGeom prst="rect">
            <a:avLst/>
          </a:prstGeom>
        </p:spPr>
        <p:txBody>
          <a:bodyPr anchor="b"/>
          <a:lstStyle>
            <a:lvl1pPr algn="r">
              <a:defRPr sz="1200">
                <a:solidFill>
                  <a:schemeClr val="tx1">
                    <a:lumMod val="50000"/>
                    <a:lumOff val="50000"/>
                  </a:schemeClr>
                </a:solidFill>
                <a:latin typeface="+mj-ea"/>
                <a:ea typeface="+mj-ea"/>
              </a:defRPr>
            </a:lvl1pPr>
          </a:lstStyle>
          <a:p>
            <a:fld id="{3F636B66-E1A7-4023-83CC-60B504BC7E84}" type="slidenum">
              <a:rPr lang="ja-JP" altLang="en-US" smtClean="0"/>
              <a:pPr/>
              <a:t>‹#›</a:t>
            </a:fld>
            <a:endParaRPr lang="ja-JP" altLang="en-US" dirty="0"/>
          </a:p>
        </p:txBody>
      </p:sp>
    </p:spTree>
    <p:extLst>
      <p:ext uri="{BB962C8B-B14F-4D97-AF65-F5344CB8AC3E}">
        <p14:creationId xmlns:p14="http://schemas.microsoft.com/office/powerpoint/2010/main" val="39295425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extLst>
      <p:ext uri="{BB962C8B-B14F-4D97-AF65-F5344CB8AC3E}">
        <p14:creationId xmlns:p14="http://schemas.microsoft.com/office/powerpoint/2010/main" val="250700145"/>
      </p:ext>
    </p:extLst>
  </p:cSld>
  <p:clrMap bg1="lt1" tx1="dk1" bg2="lt2" tx2="dk2" accent1="accent1" accent2="accent2" accent3="accent3" accent4="accent4" accent5="accent5" accent6="accent6" hlink="hlink" folHlink="folHlink"/>
  <p:sldLayoutIdLst>
    <p:sldLayoutId id="2147483649" r:id="rId1"/>
    <p:sldLayoutId id="2147483655" r:id="rId2"/>
  </p:sldLayoutIdLst>
  <p:timing>
    <p:tnLst>
      <p:par>
        <p:cTn id="1" dur="indefinite" restart="never" nodeType="tmRoot"/>
      </p:par>
    </p:tnLst>
  </p:timing>
  <p:hf hdr="0" dt="0"/>
  <p:txStyles>
    <p:titleStyle>
      <a:lvl1pPr algn="ctr" defTabSz="914400" rtl="0" eaLnBrk="1" latinLnBrk="0" hangingPunct="1">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solidFill>
            <a:schemeClr val="accent3">
              <a:lumMod val="75000"/>
            </a:schemeClr>
          </a:solidFill>
          <a:ln>
            <a:noFill/>
          </a:ln>
          <a:effectLst>
            <a:glow rad="749300">
              <a:schemeClr val="accent3"/>
            </a:glow>
            <a:outerShdw dist="35921" dir="2700000" algn="ctr" rotWithShape="0">
              <a:schemeClr val="bg2"/>
            </a:outerShdw>
            <a:softEdge rad="190500"/>
          </a:effectLst>
          <a:extLst/>
        </p:spPr>
      </p:pic>
      <p:sp>
        <p:nvSpPr>
          <p:cNvPr id="5" name="正方形/長方形 4"/>
          <p:cNvSpPr/>
          <p:nvPr/>
        </p:nvSpPr>
        <p:spPr>
          <a:xfrm>
            <a:off x="1414145" y="8733480"/>
            <a:ext cx="4029710" cy="540000"/>
          </a:xfrm>
          <a:prstGeom prst="rect">
            <a:avLst/>
          </a:prstGeom>
          <a:solidFill>
            <a:schemeClr val="bg1"/>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18000" rtlCol="0" anchor="ctr" anchorCtr="0">
            <a:noAutofit/>
          </a:bodyPr>
          <a:lstStyle/>
          <a:p>
            <a:pPr>
              <a:lnSpc>
                <a:spcPts val="1200"/>
              </a:lnSpc>
              <a:spcAft>
                <a:spcPts val="0"/>
              </a:spcAft>
            </a:pPr>
            <a:r>
              <a:rPr lang="ja-JP" sz="1050" kern="1200" dirty="0">
                <a:solidFill>
                  <a:srgbClr val="000000"/>
                </a:solidFill>
                <a:effectLst/>
                <a:latin typeface="ＭＳ Ｐゴシック"/>
                <a:ea typeface="HGPｺﾞｼｯｸM"/>
                <a:cs typeface="Times New Roman"/>
              </a:rPr>
              <a:t>「新・大阪府地震防災アクションプラン」は、以下のＨＰをご覧ください。</a:t>
            </a:r>
            <a:endParaRPr lang="ja-JP" sz="1200" dirty="0">
              <a:effectLst/>
              <a:latin typeface="ＭＳ Ｐゴシック"/>
              <a:cs typeface="ＭＳ Ｐゴシック"/>
            </a:endParaRPr>
          </a:p>
          <a:p>
            <a:pPr>
              <a:lnSpc>
                <a:spcPts val="1200"/>
              </a:lnSpc>
              <a:spcAft>
                <a:spcPts val="0"/>
              </a:spcAft>
            </a:pPr>
            <a:r>
              <a:rPr lang="ja-JP" sz="1050" kern="1200" dirty="0">
                <a:solidFill>
                  <a:srgbClr val="000000"/>
                </a:solidFill>
                <a:effectLst/>
                <a:latin typeface="ＭＳ Ｐゴシック"/>
                <a:ea typeface="HGPｺﾞｼｯｸM"/>
                <a:cs typeface="Times New Roman"/>
              </a:rPr>
              <a:t>　　</a:t>
            </a:r>
            <a:r>
              <a:rPr lang="en-US" altLang="ja-JP" sz="1050" dirty="0">
                <a:solidFill>
                  <a:srgbClr val="000000"/>
                </a:solidFill>
                <a:latin typeface="ＭＳ Ｐゴシック"/>
                <a:ea typeface="HGPｺﾞｼｯｸM"/>
                <a:cs typeface="Times New Roman"/>
              </a:rPr>
              <a:t>http://www.pref.osaka.lg.jp/kikikanri/new_ap_suihin/index.html</a:t>
            </a:r>
            <a:endParaRPr lang="ja-JP" sz="1200" dirty="0">
              <a:effectLst/>
              <a:latin typeface="ＭＳ Ｐゴシック"/>
              <a:cs typeface="ＭＳ Ｐゴシック"/>
            </a:endParaRPr>
          </a:p>
        </p:txBody>
      </p:sp>
      <p:sp>
        <p:nvSpPr>
          <p:cNvPr id="4" name="正方形/長方形 3"/>
          <p:cNvSpPr/>
          <p:nvPr/>
        </p:nvSpPr>
        <p:spPr bwMode="gray">
          <a:xfrm>
            <a:off x="44624" y="2936775"/>
            <a:ext cx="6756072" cy="5976665"/>
          </a:xfrm>
          <a:prstGeom prst="rect">
            <a:avLst/>
          </a:prstGeom>
          <a:noFill/>
          <a:ln>
            <a:noFill/>
          </a:ln>
        </p:spPr>
        <p:txBody>
          <a:bodyPr wrap="square" lIns="91440" tIns="45720" rIns="91440" bIns="45720">
            <a:noAutofit/>
            <a:scene3d>
              <a:camera prst="orthographicFront"/>
              <a:lightRig rig="flat" dir="tl">
                <a:rot lat="0" lon="0" rev="6600000"/>
              </a:lightRig>
            </a:scene3d>
            <a:sp3d prstMaterial="matte">
              <a:bevelT w="0" h="0"/>
              <a:contourClr>
                <a:schemeClr val="bg1"/>
              </a:contourClr>
            </a:sp3d>
          </a:bodyPr>
          <a:lstStyle/>
          <a:p>
            <a:pPr>
              <a:spcAft>
                <a:spcPts val="0"/>
              </a:spcAft>
            </a:pPr>
            <a:endParaRPr lang="en-US" altLang="ja-JP" sz="3200" b="1" kern="1200" dirty="0" smtClean="0">
              <a:ln>
                <a:solidFill>
                  <a:srgbClr val="0000FF"/>
                </a:solidFill>
              </a:ln>
              <a:solidFill>
                <a:srgbClr val="0000FF"/>
              </a:solidFill>
              <a:effectLst>
                <a:glow rad="127000">
                  <a:schemeClr val="bg1"/>
                </a:glow>
                <a:outerShdw blurRad="50800" dist="38989" dir="5460000" algn="tl">
                  <a:srgbClr val="000000">
                    <a:alpha val="38000"/>
                  </a:srgbClr>
                </a:outerShdw>
              </a:effectLst>
              <a:latin typeface="ＭＳ Ｐゴシック"/>
              <a:ea typeface="Meiryo UI"/>
              <a:cs typeface="ＭＳ Ｐゴシック"/>
            </a:endParaRPr>
          </a:p>
          <a:p>
            <a:pPr algn="ctr">
              <a:spcAft>
                <a:spcPts val="0"/>
              </a:spcAft>
            </a:pPr>
            <a:r>
              <a:rPr lang="ja-JP" sz="3400" b="1" kern="1200" dirty="0" smtClean="0">
                <a:solidFill>
                  <a:schemeClr val="accent3">
                    <a:lumMod val="75000"/>
                  </a:schemeClr>
                </a:solidFill>
                <a:effectLst>
                  <a:glow rad="88900">
                    <a:schemeClr val="bg1"/>
                  </a:glow>
                </a:effectLst>
                <a:latin typeface="ＭＳ Ｐゴシック"/>
                <a:ea typeface="Meiryo UI"/>
                <a:cs typeface="ＭＳ Ｐゴシック"/>
              </a:rPr>
              <a:t>新</a:t>
            </a:r>
            <a:r>
              <a:rPr lang="ja-JP" sz="3400" b="1" kern="1200" dirty="0">
                <a:solidFill>
                  <a:schemeClr val="accent3">
                    <a:lumMod val="75000"/>
                  </a:schemeClr>
                </a:solidFill>
                <a:effectLst>
                  <a:glow rad="88900">
                    <a:schemeClr val="bg1"/>
                  </a:glow>
                </a:effectLst>
                <a:latin typeface="ＭＳ Ｐゴシック"/>
                <a:ea typeface="Meiryo UI"/>
                <a:cs typeface="ＭＳ Ｐゴシック"/>
              </a:rPr>
              <a:t>・</a:t>
            </a:r>
            <a:r>
              <a:rPr lang="ja-JP" sz="3400" b="1" kern="1200" dirty="0" smtClean="0">
                <a:solidFill>
                  <a:schemeClr val="accent3">
                    <a:lumMod val="75000"/>
                  </a:schemeClr>
                </a:solidFill>
                <a:effectLst>
                  <a:glow rad="88900">
                    <a:schemeClr val="bg1"/>
                  </a:glow>
                </a:effectLst>
                <a:latin typeface="ＭＳ Ｐゴシック"/>
                <a:ea typeface="Meiryo UI"/>
                <a:cs typeface="ＭＳ Ｐゴシック"/>
              </a:rPr>
              <a:t>大阪府</a:t>
            </a:r>
            <a:r>
              <a:rPr lang="ja-JP" altLang="en-US" sz="3400" b="1" kern="1200" dirty="0" smtClean="0">
                <a:solidFill>
                  <a:schemeClr val="accent3">
                    <a:lumMod val="75000"/>
                  </a:schemeClr>
                </a:solidFill>
                <a:effectLst>
                  <a:glow rad="88900">
                    <a:schemeClr val="bg1"/>
                  </a:glow>
                </a:effectLst>
                <a:latin typeface="ＭＳ Ｐゴシック"/>
                <a:ea typeface="Meiryo UI"/>
                <a:cs typeface="ＭＳ Ｐゴシック"/>
              </a:rPr>
              <a:t>地震防災</a:t>
            </a:r>
            <a:r>
              <a:rPr lang="ja-JP" altLang="en-US" sz="3400" b="1" dirty="0" smtClean="0">
                <a:solidFill>
                  <a:schemeClr val="accent3">
                    <a:lumMod val="75000"/>
                  </a:schemeClr>
                </a:solidFill>
                <a:effectLst>
                  <a:glow rad="88900">
                    <a:schemeClr val="bg1"/>
                  </a:glow>
                </a:effectLst>
                <a:latin typeface="ＭＳ Ｐゴシック"/>
                <a:ea typeface="Meiryo UI"/>
                <a:cs typeface="ＭＳ Ｐゴシック"/>
              </a:rPr>
              <a:t>アクションプラン</a:t>
            </a:r>
            <a:endParaRPr lang="ja-JP" altLang="ja-JP" sz="3400" dirty="0">
              <a:solidFill>
                <a:schemeClr val="accent3">
                  <a:lumMod val="75000"/>
                </a:schemeClr>
              </a:solidFill>
              <a:effectLst>
                <a:glow rad="88900">
                  <a:schemeClr val="bg1"/>
                </a:glow>
              </a:effectLst>
              <a:latin typeface="ＭＳ Ｐゴシック"/>
              <a:cs typeface="ＭＳ Ｐゴシック"/>
            </a:endParaRPr>
          </a:p>
          <a:p>
            <a:pPr algn="ctr">
              <a:spcAft>
                <a:spcPts val="0"/>
              </a:spcAft>
            </a:pPr>
            <a:r>
              <a:rPr lang="ja-JP" altLang="ja-JP" sz="3200" b="1" dirty="0" smtClean="0">
                <a:solidFill>
                  <a:schemeClr val="accent3">
                    <a:lumMod val="75000"/>
                  </a:schemeClr>
                </a:solidFill>
                <a:effectLst>
                  <a:glow rad="88900">
                    <a:schemeClr val="bg1"/>
                  </a:glow>
                </a:effectLst>
                <a:latin typeface="ＭＳ Ｐゴシック"/>
                <a:ea typeface="Meiryo UI"/>
                <a:cs typeface="ＭＳ Ｐゴシック"/>
              </a:rPr>
              <a:t>～</a:t>
            </a:r>
            <a:r>
              <a:rPr lang="ja-JP" altLang="en-US" sz="3200" b="1" dirty="0">
                <a:solidFill>
                  <a:schemeClr val="accent3">
                    <a:lumMod val="75000"/>
                  </a:schemeClr>
                </a:solidFill>
                <a:effectLst>
                  <a:glow rad="88900">
                    <a:schemeClr val="bg1"/>
                  </a:glow>
                </a:effectLst>
                <a:latin typeface="ＭＳ Ｐゴシック"/>
                <a:ea typeface="Meiryo UI"/>
                <a:cs typeface="ＭＳ Ｐゴシック"/>
              </a:rPr>
              <a:t> </a:t>
            </a:r>
            <a:r>
              <a:rPr lang="ja-JP" altLang="en-US" sz="3200" b="1" dirty="0" smtClean="0">
                <a:solidFill>
                  <a:schemeClr val="accent3">
                    <a:lumMod val="75000"/>
                  </a:schemeClr>
                </a:solidFill>
                <a:effectLst>
                  <a:glow rad="88900">
                    <a:schemeClr val="bg1"/>
                  </a:glow>
                </a:effectLst>
                <a:latin typeface="ＭＳ Ｐゴシック"/>
                <a:ea typeface="Meiryo UI"/>
                <a:cs typeface="ＭＳ Ｐゴシック"/>
              </a:rPr>
              <a:t>令和元年度の</a:t>
            </a:r>
            <a:r>
              <a:rPr lang="ja-JP" altLang="ja-JP" sz="3200" b="1" dirty="0" smtClean="0">
                <a:solidFill>
                  <a:schemeClr val="accent3">
                    <a:lumMod val="75000"/>
                  </a:schemeClr>
                </a:solidFill>
                <a:effectLst>
                  <a:glow rad="88900">
                    <a:schemeClr val="bg1"/>
                  </a:glow>
                </a:effectLst>
                <a:latin typeface="ＭＳ Ｐゴシック"/>
                <a:ea typeface="Meiryo UI"/>
                <a:cs typeface="ＭＳ Ｐゴシック"/>
              </a:rPr>
              <a:t>進捗</a:t>
            </a:r>
            <a:r>
              <a:rPr lang="ja-JP" altLang="en-US" sz="3200" b="1" dirty="0" smtClean="0">
                <a:solidFill>
                  <a:schemeClr val="accent3">
                    <a:lumMod val="75000"/>
                  </a:schemeClr>
                </a:solidFill>
                <a:effectLst>
                  <a:glow rad="88900">
                    <a:schemeClr val="bg1"/>
                  </a:glow>
                </a:effectLst>
                <a:latin typeface="ＭＳ Ｐゴシック"/>
                <a:ea typeface="Meiryo UI"/>
                <a:cs typeface="ＭＳ Ｐゴシック"/>
              </a:rPr>
              <a:t>結果 </a:t>
            </a:r>
            <a:r>
              <a:rPr lang="ja-JP" altLang="ja-JP" sz="3200" b="1" dirty="0" smtClean="0">
                <a:solidFill>
                  <a:schemeClr val="accent3">
                    <a:lumMod val="75000"/>
                  </a:schemeClr>
                </a:solidFill>
                <a:effectLst>
                  <a:glow rad="88900">
                    <a:schemeClr val="bg1"/>
                  </a:glow>
                </a:effectLst>
                <a:latin typeface="ＭＳ Ｐゴシック"/>
                <a:ea typeface="Meiryo UI"/>
                <a:cs typeface="ＭＳ Ｐゴシック"/>
              </a:rPr>
              <a:t>～</a:t>
            </a:r>
            <a:endParaRPr lang="ja-JP" altLang="ja-JP" sz="1400" dirty="0">
              <a:solidFill>
                <a:schemeClr val="accent3">
                  <a:lumMod val="75000"/>
                </a:schemeClr>
              </a:solidFill>
              <a:effectLst>
                <a:glow rad="88900">
                  <a:schemeClr val="bg1"/>
                </a:glow>
              </a:effectLst>
              <a:latin typeface="ＭＳ Ｐゴシック"/>
              <a:cs typeface="ＭＳ Ｐゴシック"/>
            </a:endParaRPr>
          </a:p>
          <a:p>
            <a:pPr algn="ctr">
              <a:spcAft>
                <a:spcPts val="0"/>
              </a:spcAft>
            </a:pPr>
            <a:endParaRPr lang="en-US" sz="2800" b="1" kern="1200" dirty="0" smtClean="0">
              <a:ln>
                <a:solidFill>
                  <a:srgbClr val="0000FF"/>
                </a:solidFill>
              </a:ln>
              <a:solidFill>
                <a:srgbClr val="0000FF"/>
              </a:solidFill>
              <a:effectLst>
                <a:glow rad="127000">
                  <a:schemeClr val="bg1"/>
                </a:glow>
                <a:outerShdw blurRad="50800" dist="38989" dir="5460000" algn="tl">
                  <a:srgbClr val="000000">
                    <a:alpha val="38000"/>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endParaRPr lang="en-US" altLang="ja-JP" sz="2800" b="1" dirty="0">
              <a:ln>
                <a:solidFill>
                  <a:srgbClr val="0000FF"/>
                </a:solidFill>
              </a:ln>
              <a:solidFill>
                <a:srgbClr val="0000FF"/>
              </a:solidFill>
              <a:effectLst>
                <a:glow rad="127000">
                  <a:schemeClr val="bg1"/>
                </a:glow>
                <a:outerShdw blurRad="50800" dist="38989" dir="5460000" algn="tl">
                  <a:srgbClr val="000000">
                    <a:alpha val="38000"/>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endParaRPr lang="en-US" altLang="ja-JP" sz="2800" b="1" dirty="0" smtClean="0">
              <a:ln>
                <a:solidFill>
                  <a:srgbClr val="0000FF"/>
                </a:solidFill>
              </a:ln>
              <a:solidFill>
                <a:srgbClr val="0000FF"/>
              </a:solidFill>
              <a:effectLst>
                <a:glow rad="127000">
                  <a:schemeClr val="bg1"/>
                </a:glow>
                <a:outerShdw blurRad="50800" dist="38989" dir="5460000" algn="tl">
                  <a:srgbClr val="000000">
                    <a:alpha val="38000"/>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endParaRPr lang="ja-JP" sz="1200" dirty="0">
              <a:ln>
                <a:solidFill>
                  <a:srgbClr val="0000FF"/>
                </a:solidFill>
              </a:ln>
              <a:solidFill>
                <a:srgbClr val="0000FF"/>
              </a:solidFill>
              <a:effectLst>
                <a:glow rad="1270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sz="2800" b="1" kern="1200" dirty="0">
                <a:ln>
                  <a:solidFill>
                    <a:srgbClr val="0000FF"/>
                  </a:solidFill>
                </a:ln>
                <a:solidFill>
                  <a:srgbClr val="0000FF"/>
                </a:solidFill>
                <a:effectLst>
                  <a:glow rad="127000">
                    <a:schemeClr val="bg1"/>
                  </a:glow>
                  <a:outerShdw blurRad="50800" dist="38989" dir="5460000" algn="tl">
                    <a:srgbClr val="000000">
                      <a:alpha val="38000"/>
                    </a:srgbClr>
                  </a:outerShdw>
                </a:effectLst>
                <a:latin typeface="Meiryo UI"/>
                <a:cs typeface="ＭＳ Ｐゴシック"/>
              </a:rPr>
              <a:t> </a:t>
            </a:r>
            <a:endParaRPr lang="en-US" sz="2800" b="1" kern="1200" dirty="0" smtClean="0">
              <a:ln>
                <a:solidFill>
                  <a:srgbClr val="0000FF"/>
                </a:solidFill>
              </a:ln>
              <a:solidFill>
                <a:srgbClr val="0000FF"/>
              </a:solidFill>
              <a:effectLst>
                <a:glow rad="127000">
                  <a:schemeClr val="bg1"/>
                </a:glow>
                <a:outerShdw blurRad="50800" dist="38989" dir="5460000" algn="tl">
                  <a:srgbClr val="000000">
                    <a:alpha val="38000"/>
                  </a:srgbClr>
                </a:outerShdw>
              </a:effectLst>
              <a:latin typeface="Meiryo UI"/>
              <a:cs typeface="ＭＳ Ｐゴシック"/>
            </a:endParaRPr>
          </a:p>
          <a:p>
            <a:pPr algn="ctr">
              <a:spcAft>
                <a:spcPts val="0"/>
              </a:spcAft>
            </a:pPr>
            <a:endParaRPr lang="en-US" altLang="ja-JP" sz="2800" b="1" dirty="0">
              <a:ln>
                <a:solidFill>
                  <a:srgbClr val="0000FF"/>
                </a:solidFill>
              </a:ln>
              <a:solidFill>
                <a:srgbClr val="0000FF"/>
              </a:solidFill>
              <a:effectLst>
                <a:glow rad="127000">
                  <a:schemeClr val="bg1"/>
                </a:glow>
                <a:outerShdw blurRad="50800" dist="38989" dir="5460000" algn="tl">
                  <a:srgbClr val="000000">
                    <a:alpha val="38000"/>
                  </a:srgbClr>
                </a:outerShdw>
              </a:effectLst>
              <a:latin typeface="Meiryo UI"/>
              <a:cs typeface="ＭＳ Ｐゴシック"/>
            </a:endParaRPr>
          </a:p>
          <a:p>
            <a:pPr algn="ctr">
              <a:spcAft>
                <a:spcPts val="0"/>
              </a:spcAft>
            </a:pPr>
            <a:endParaRPr lang="ja-JP" sz="1200" dirty="0">
              <a:ln>
                <a:solidFill>
                  <a:srgbClr val="0000FF"/>
                </a:solidFill>
              </a:ln>
              <a:solidFill>
                <a:srgbClr val="0000FF"/>
              </a:solidFill>
              <a:effectLst>
                <a:glow rad="127000">
                  <a:schemeClr val="bg1"/>
                </a:glow>
              </a:effectLst>
              <a:latin typeface="ＭＳ Ｐゴシック"/>
              <a:cs typeface="ＭＳ Ｐゴシック"/>
            </a:endParaRPr>
          </a:p>
          <a:p>
            <a:pPr algn="ctr">
              <a:spcAft>
                <a:spcPts val="0"/>
              </a:spcAft>
            </a:pPr>
            <a:r>
              <a:rPr lang="en-US" sz="2800" dirty="0">
                <a:ln>
                  <a:solidFill>
                    <a:srgbClr val="0000FF"/>
                  </a:solidFill>
                </a:ln>
                <a:solidFill>
                  <a:srgbClr val="0000FF"/>
                </a:solidFill>
                <a:effectLst>
                  <a:glow rad="127000">
                    <a:schemeClr val="bg1"/>
                  </a:glow>
                </a:effectLst>
                <a:latin typeface="Meiryo UI"/>
                <a:cs typeface="ＭＳ Ｐゴシック"/>
              </a:rPr>
              <a:t> </a:t>
            </a:r>
            <a:endParaRPr lang="ja-JP" sz="1200" dirty="0">
              <a:ln>
                <a:solidFill>
                  <a:srgbClr val="0000FF"/>
                </a:solidFill>
              </a:ln>
              <a:solidFill>
                <a:srgbClr val="0000FF"/>
              </a:solidFill>
              <a:effectLst>
                <a:glow rad="127000">
                  <a:schemeClr val="bg1"/>
                </a:glow>
              </a:effectLst>
              <a:latin typeface="ＭＳ Ｐゴシック"/>
              <a:cs typeface="ＭＳ Ｐゴシック"/>
            </a:endParaRPr>
          </a:p>
          <a:p>
            <a:pPr algn="ctr">
              <a:spcAft>
                <a:spcPts val="0"/>
              </a:spcAft>
            </a:pPr>
            <a:r>
              <a:rPr lang="en-US" sz="2800" dirty="0">
                <a:solidFill>
                  <a:srgbClr val="0000FF"/>
                </a:solidFill>
                <a:effectLst>
                  <a:glow rad="127000">
                    <a:schemeClr val="bg1"/>
                  </a:glow>
                </a:effectLst>
                <a:latin typeface="Meiryo UI"/>
                <a:cs typeface="ＭＳ Ｐゴシック"/>
              </a:rPr>
              <a:t> </a:t>
            </a:r>
            <a:endParaRPr lang="ja-JP" sz="1200" dirty="0">
              <a:solidFill>
                <a:srgbClr val="0000FF"/>
              </a:solidFill>
              <a:effectLst>
                <a:glow rad="127000">
                  <a:schemeClr val="bg1"/>
                </a:glow>
              </a:effectLst>
              <a:latin typeface="ＭＳ Ｐゴシック"/>
              <a:cs typeface="ＭＳ Ｐゴシック"/>
            </a:endParaRPr>
          </a:p>
          <a:p>
            <a:pPr algn="ctr">
              <a:spcAft>
                <a:spcPts val="0"/>
              </a:spcAft>
            </a:pPr>
            <a:r>
              <a:rPr lang="ja-JP" altLang="en-US" sz="2000" b="1" dirty="0" smtClean="0">
                <a:solidFill>
                  <a:schemeClr val="accent3">
                    <a:lumMod val="75000"/>
                  </a:schemeClr>
                </a:solidFill>
                <a:effectLst>
                  <a:glow rad="127000">
                    <a:schemeClr val="bg1"/>
                  </a:glow>
                  <a:outerShdw blurRad="50800" dist="39002" dir="5460000" algn="tl">
                    <a:srgbClr val="000000">
                      <a:alpha val="38000"/>
                    </a:srgbClr>
                  </a:outerShdw>
                </a:effectLst>
                <a:latin typeface="Meiryo UI" panose="020B0604030504040204" pitchFamily="50" charset="-128"/>
                <a:ea typeface="Meiryo UI" panose="020B0604030504040204" pitchFamily="50" charset="-128"/>
                <a:cs typeface="ＭＳ Ｐゴシック"/>
              </a:rPr>
              <a:t>令和２年</a:t>
            </a:r>
            <a:r>
              <a:rPr lang="en-US" altLang="ja-JP" sz="2000" b="1" dirty="0" smtClean="0">
                <a:solidFill>
                  <a:schemeClr val="accent3">
                    <a:lumMod val="75000"/>
                  </a:schemeClr>
                </a:solidFill>
                <a:effectLst>
                  <a:glow rad="127000">
                    <a:schemeClr val="bg1"/>
                  </a:glow>
                  <a:outerShdw blurRad="50800" dist="39002" dir="5460000" algn="tl">
                    <a:srgbClr val="000000">
                      <a:alpha val="38000"/>
                    </a:srgbClr>
                  </a:outerShdw>
                </a:effectLst>
                <a:latin typeface="Meiryo UI" panose="020B0604030504040204" pitchFamily="50" charset="-128"/>
                <a:ea typeface="Meiryo UI" panose="020B0604030504040204" pitchFamily="50" charset="-128"/>
                <a:cs typeface="ＭＳ Ｐゴシック"/>
              </a:rPr>
              <a:t>10</a:t>
            </a:r>
            <a:r>
              <a:rPr lang="ja-JP" altLang="en-US" sz="2000" b="1" dirty="0" smtClean="0">
                <a:solidFill>
                  <a:schemeClr val="accent3">
                    <a:lumMod val="75000"/>
                  </a:schemeClr>
                </a:solidFill>
                <a:effectLst>
                  <a:glow rad="127000">
                    <a:schemeClr val="bg1"/>
                  </a:glow>
                  <a:outerShdw blurRad="50800" dist="39002" dir="5460000" algn="tl">
                    <a:srgbClr val="000000">
                      <a:alpha val="38000"/>
                    </a:srgbClr>
                  </a:outerShdw>
                </a:effectLst>
                <a:latin typeface="Meiryo UI" panose="020B0604030504040204" pitchFamily="50" charset="-128"/>
                <a:ea typeface="Meiryo UI" panose="020B0604030504040204" pitchFamily="50" charset="-128"/>
                <a:cs typeface="ＭＳ Ｐゴシック"/>
              </a:rPr>
              <a:t>月</a:t>
            </a:r>
            <a:endParaRPr lang="en-US" altLang="ja-JP" sz="2000" b="1" dirty="0" smtClean="0">
              <a:solidFill>
                <a:schemeClr val="accent3">
                  <a:lumMod val="75000"/>
                </a:schemeClr>
              </a:solidFill>
              <a:effectLst>
                <a:glow rad="127000">
                  <a:schemeClr val="bg1"/>
                </a:glow>
                <a:outerShdw blurRad="50800" dist="39002" dir="5460000" algn="tl">
                  <a:srgbClr val="000000">
                    <a:alpha val="38000"/>
                  </a:srgbClr>
                </a:outerShdw>
              </a:effectLst>
              <a:latin typeface="Meiryo UI" panose="020B0604030504040204" pitchFamily="50" charset="-128"/>
              <a:ea typeface="Meiryo UI" panose="020B0604030504040204" pitchFamily="50" charset="-128"/>
              <a:cs typeface="ＭＳ Ｐゴシック"/>
            </a:endParaRPr>
          </a:p>
          <a:p>
            <a:pPr algn="ctr">
              <a:spcAft>
                <a:spcPts val="0"/>
              </a:spcAft>
            </a:pPr>
            <a:endParaRPr lang="ja-JP" sz="1200" dirty="0">
              <a:solidFill>
                <a:schemeClr val="accent3">
                  <a:lumMod val="75000"/>
                </a:schemeClr>
              </a:solidFill>
              <a:effectLst>
                <a:glow rad="127000">
                  <a:schemeClr val="bg1"/>
                </a:glow>
              </a:effectLst>
              <a:latin typeface="ＭＳ Ｐゴシック"/>
              <a:cs typeface="ＭＳ Ｐゴシック"/>
            </a:endParaRPr>
          </a:p>
          <a:p>
            <a:pPr algn="ctr">
              <a:spcAft>
                <a:spcPts val="0"/>
              </a:spcAft>
            </a:pPr>
            <a:r>
              <a:rPr lang="ja-JP" sz="2000" b="1" dirty="0">
                <a:solidFill>
                  <a:schemeClr val="accent3">
                    <a:lumMod val="75000"/>
                  </a:schemeClr>
                </a:solidFill>
                <a:effectLst>
                  <a:glow rad="127000">
                    <a:schemeClr val="bg1"/>
                  </a:glow>
                  <a:outerShdw blurRad="50800" dist="39002" dir="5460000" algn="tl">
                    <a:srgbClr val="000000">
                      <a:alpha val="38000"/>
                    </a:srgbClr>
                  </a:outerShdw>
                </a:effectLst>
                <a:latin typeface="ＭＳ Ｐゴシック"/>
                <a:ea typeface="Meiryo UI"/>
                <a:cs typeface="ＭＳ Ｐゴシック"/>
              </a:rPr>
              <a:t>大阪府</a:t>
            </a:r>
            <a:endParaRPr lang="ja-JP" sz="1200" dirty="0">
              <a:solidFill>
                <a:schemeClr val="accent3">
                  <a:lumMod val="75000"/>
                </a:schemeClr>
              </a:solidFill>
              <a:effectLst>
                <a:glow rad="127000">
                  <a:schemeClr val="bg1"/>
                </a:glow>
                <a:outerShdw blurRad="50800" dist="39002" dir="5460000" algn="tl">
                  <a:srgbClr val="000000">
                    <a:alpha val="38000"/>
                  </a:srgbClr>
                </a:outerShdw>
              </a:effectLst>
              <a:latin typeface="ＭＳ Ｐゴシック"/>
              <a:cs typeface="ＭＳ Ｐゴシック"/>
            </a:endParaRPr>
          </a:p>
        </p:txBody>
      </p:sp>
    </p:spTree>
    <p:extLst>
      <p:ext uri="{BB962C8B-B14F-4D97-AF65-F5344CB8AC3E}">
        <p14:creationId xmlns:p14="http://schemas.microsoft.com/office/powerpoint/2010/main" val="4110728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bwMode="gray"/>
        <p:txBody>
          <a:bodyPr/>
          <a:lstStyle/>
          <a:p>
            <a:fld id="{3F636B66-E1A7-4023-83CC-60B504BC7E84}" type="slidenum">
              <a:rPr lang="ja-JP" altLang="en-US" smtClean="0"/>
              <a:pPr/>
              <a:t>9</a:t>
            </a:fld>
            <a:endParaRPr lang="ja-JP" altLang="en-US" dirty="0"/>
          </a:p>
        </p:txBody>
      </p:sp>
      <p:grpSp>
        <p:nvGrpSpPr>
          <p:cNvPr id="3" name="グループ化 2"/>
          <p:cNvGrpSpPr/>
          <p:nvPr/>
        </p:nvGrpSpPr>
        <p:grpSpPr bwMode="gray">
          <a:xfrm>
            <a:off x="51524" y="34134"/>
            <a:ext cx="6754953" cy="9671394"/>
            <a:chOff x="51523" y="34133"/>
            <a:chExt cx="6754953" cy="9671393"/>
          </a:xfrm>
        </p:grpSpPr>
        <p:pic>
          <p:nvPicPr>
            <p:cNvPr id="4" name="図 3"/>
            <p:cNvPicPr>
              <a:picLocks noChangeAspect="1"/>
            </p:cNvPicPr>
            <p:nvPr/>
          </p:nvPicPr>
          <p:blipFill>
            <a:blip r:embed="rId2"/>
            <a:stretch>
              <a:fillRect/>
            </a:stretch>
          </p:blipFill>
          <p:spPr bwMode="gray">
            <a:xfrm>
              <a:off x="51523" y="34133"/>
              <a:ext cx="6754953" cy="9671393"/>
            </a:xfrm>
            <a:prstGeom prst="rect">
              <a:avLst/>
            </a:prstGeom>
          </p:spPr>
        </p:pic>
        <p:sp>
          <p:nvSpPr>
            <p:cNvPr id="5" name="楕円 4"/>
            <p:cNvSpPr/>
            <p:nvPr/>
          </p:nvSpPr>
          <p:spPr bwMode="gray">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楕円 5"/>
            <p:cNvSpPr/>
            <p:nvPr/>
          </p:nvSpPr>
          <p:spPr bwMode="gray">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楕円 6"/>
            <p:cNvSpPr/>
            <p:nvPr/>
          </p:nvSpPr>
          <p:spPr bwMode="gray">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8" name="正方形/長方形 7"/>
          <p:cNvSpPr/>
          <p:nvPr/>
        </p:nvSpPr>
        <p:spPr bwMode="gray">
          <a:xfrm>
            <a:off x="404664" y="128465"/>
            <a:ext cx="5688632" cy="461793"/>
          </a:xfrm>
          <a:prstGeom prst="rect">
            <a:avLst/>
          </a:prstGeom>
          <a:noFill/>
        </p:spPr>
        <p:txBody>
          <a:bodyPr wrap="square" lIns="91441" tIns="45720" rIns="91441" bIns="45720">
            <a:spAutoFit/>
          </a:bodyPr>
          <a:lstStyle/>
          <a:p>
            <a:r>
              <a:rPr lang="ja-JP" altLang="en-US" sz="2401" b="1" dirty="0">
                <a:ln w="6350" cmpd="sng">
                  <a:solidFill>
                    <a:schemeClr val="bg1"/>
                  </a:solidFill>
                  <a:prstDash val="solid"/>
                </a:ln>
                <a:latin typeface="Meiryo UI" panose="020B0604030504040204" pitchFamily="50" charset="-128"/>
                <a:ea typeface="Meiryo UI" panose="020B0604030504040204" pitchFamily="50" charset="-128"/>
              </a:rPr>
              <a:t>主なアクションの進捗状況など</a:t>
            </a:r>
          </a:p>
        </p:txBody>
      </p:sp>
      <p:sp>
        <p:nvSpPr>
          <p:cNvPr id="9" name="テキスト ボックス 8"/>
          <p:cNvSpPr txBox="1"/>
          <p:nvPr/>
        </p:nvSpPr>
        <p:spPr bwMode="gray">
          <a:xfrm>
            <a:off x="188640" y="776536"/>
            <a:ext cx="6480000" cy="185501"/>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1400" b="1" dirty="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（参考） アクション</a:t>
            </a:r>
            <a:r>
              <a:rPr lang="en-US" altLang="ja-JP" sz="1400" b="1" dirty="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46</a:t>
            </a:r>
            <a:r>
              <a:rPr lang="ja-JP" altLang="en-US" sz="1400" b="1" dirty="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広域緊急交通路等の通行機能の確保における今年度の取組み</a:t>
            </a:r>
            <a:endParaRPr lang="en-US" altLang="ja-JP" sz="1400" b="1" dirty="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bwMode="gray">
          <a:xfrm>
            <a:off x="184155" y="1156452"/>
            <a:ext cx="4262287" cy="149229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1200" b="1" dirty="0">
                <a:solidFill>
                  <a:schemeClr val="tx1"/>
                </a:solidFill>
                <a:latin typeface="Meiryo UI" panose="020B0604030504040204" pitchFamily="50" charset="-128"/>
                <a:ea typeface="Meiryo UI" panose="020B0604030504040204" pitchFamily="50" charset="-128"/>
              </a:rPr>
              <a:t>❍ 被災地への支援ルート確保のために</a:t>
            </a:r>
            <a:endParaRPr lang="en-US" altLang="ja-JP" sz="1200" b="1" dirty="0">
              <a:solidFill>
                <a:schemeClr val="tx1"/>
              </a:solidFill>
              <a:latin typeface="Meiryo UI" panose="020B0604030504040204" pitchFamily="50" charset="-128"/>
              <a:ea typeface="Meiryo UI" panose="020B0604030504040204" pitchFamily="50" charset="-128"/>
            </a:endParaRPr>
          </a:p>
          <a:p>
            <a:endParaRPr lang="en-US" altLang="ja-JP" sz="3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1000" dirty="0">
                <a:solidFill>
                  <a:schemeClr val="tx1"/>
                </a:solidFill>
                <a:latin typeface="Meiryo UI" panose="020B0604030504040204" pitchFamily="50" charset="-128"/>
                <a:ea typeface="Meiryo UI" panose="020B0604030504040204" pitchFamily="50" charset="-128"/>
              </a:rPr>
              <a:t>　➢ 南海ﾄﾗﾌ巨大地震などの大災害時には、後方支援活動拠点から広域緊急交</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1000" dirty="0">
                <a:solidFill>
                  <a:schemeClr val="tx1"/>
                </a:solidFill>
                <a:latin typeface="Meiryo UI" panose="020B0604030504040204" pitchFamily="50" charset="-128"/>
                <a:ea typeface="Meiryo UI" panose="020B0604030504040204" pitchFamily="50" charset="-128"/>
              </a:rPr>
              <a:t>　　　通路を通行し、消防・警察自衛隊などの陸上支援部隊が各被災地へ支援に向</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1000" dirty="0">
                <a:solidFill>
                  <a:schemeClr val="tx1"/>
                </a:solidFill>
                <a:latin typeface="Meiryo UI" panose="020B0604030504040204" pitchFamily="50" charset="-128"/>
                <a:ea typeface="Meiryo UI" panose="020B0604030504040204" pitchFamily="50" charset="-128"/>
              </a:rPr>
              <a:t>　　　かうことになります。この際、特に道路上の建物・電柱などの倒壊が通行の支障に</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1000" dirty="0">
                <a:solidFill>
                  <a:schemeClr val="tx1"/>
                </a:solidFill>
                <a:latin typeface="Meiryo UI" panose="020B0604030504040204" pitchFamily="50" charset="-128"/>
                <a:ea typeface="Meiryo UI" panose="020B0604030504040204" pitchFamily="50" charset="-128"/>
              </a:rPr>
              <a:t>　　　なることが想定されます。</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500"/>
              </a:lnSpc>
            </a:pP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1000" dirty="0">
                <a:solidFill>
                  <a:schemeClr val="tx1"/>
                </a:solidFill>
                <a:latin typeface="Meiryo UI" panose="020B0604030504040204" pitchFamily="50" charset="-128"/>
                <a:ea typeface="Meiryo UI" panose="020B0604030504040204" pitchFamily="50" charset="-128"/>
              </a:rPr>
              <a:t>　➢ 「沿道建築物の耐震化」「無電柱化の推進」のｱｸｼｮﾝを、以下の</a:t>
            </a:r>
            <a:r>
              <a:rPr lang="en-US" altLang="ja-JP" sz="1000" dirty="0">
                <a:solidFill>
                  <a:schemeClr val="tx1"/>
                </a:solidFill>
                <a:latin typeface="Meiryo UI" panose="020B0604030504040204" pitchFamily="50" charset="-128"/>
                <a:ea typeface="Meiryo UI" panose="020B0604030504040204" pitchFamily="50" charset="-128"/>
              </a:rPr>
              <a:t>Step</a:t>
            </a:r>
            <a:r>
              <a:rPr lang="ja-JP" altLang="en-US" sz="1000" dirty="0">
                <a:solidFill>
                  <a:schemeClr val="tx1"/>
                </a:solidFill>
                <a:latin typeface="Meiryo UI" panose="020B0604030504040204" pitchFamily="50" charset="-128"/>
                <a:ea typeface="Meiryo UI" panose="020B0604030504040204" pitchFamily="50" charset="-128"/>
              </a:rPr>
              <a:t>①～③</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1000" dirty="0">
                <a:solidFill>
                  <a:schemeClr val="tx1"/>
                </a:solidFill>
                <a:latin typeface="Meiryo UI" panose="020B0604030504040204" pitchFamily="50" charset="-128"/>
                <a:ea typeface="Meiryo UI" panose="020B0604030504040204" pitchFamily="50" charset="-128"/>
              </a:rPr>
              <a:t>　　　により、集中的・優先的に実施することで、迅速な被災地支援が可能となり、</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1000" dirty="0">
                <a:solidFill>
                  <a:schemeClr val="tx1"/>
                </a:solidFill>
                <a:latin typeface="Meiryo UI" panose="020B0604030504040204" pitchFamily="50" charset="-128"/>
                <a:ea typeface="Meiryo UI" panose="020B0604030504040204" pitchFamily="50" charset="-128"/>
              </a:rPr>
              <a:t>　　　大阪の災害対応力強化につながります。</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499"/>
              </a:lnSpc>
            </a:pPr>
            <a:r>
              <a:rPr lang="ja-JP" altLang="en-US" sz="1000" dirty="0">
                <a:solidFill>
                  <a:schemeClr val="tx1"/>
                </a:solidFill>
                <a:latin typeface="Meiryo UI" panose="020B0604030504040204" pitchFamily="50" charset="-128"/>
                <a:ea typeface="Meiryo UI" panose="020B0604030504040204" pitchFamily="50" charset="-128"/>
              </a:rPr>
              <a:t>　　</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101" dirty="0">
                <a:solidFill>
                  <a:schemeClr val="tx1"/>
                </a:solidFill>
                <a:latin typeface="HG丸ｺﾞｼｯｸM-PRO" panose="020F0600000000000000" pitchFamily="50" charset="-128"/>
                <a:ea typeface="HG丸ｺﾞｼｯｸM-PRO" panose="020F0600000000000000" pitchFamily="50" charset="-128"/>
              </a:rPr>
              <a:t>　　</a:t>
            </a:r>
          </a:p>
        </p:txBody>
      </p:sp>
      <p:sp>
        <p:nvSpPr>
          <p:cNvPr id="25" name="角丸四角形 24"/>
          <p:cNvSpPr/>
          <p:nvPr/>
        </p:nvSpPr>
        <p:spPr bwMode="gray">
          <a:xfrm>
            <a:off x="116999" y="5863167"/>
            <a:ext cx="6624000" cy="8637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endParaRPr lang="ja-JP" altLang="en-US" sz="1200" b="1" dirty="0">
              <a:solidFill>
                <a:schemeClr val="tx1"/>
              </a:solidFill>
              <a:latin typeface="HG丸ｺﾞｼｯｸM-PRO" panose="020F0600000000000000" pitchFamily="50" charset="-128"/>
              <a:ea typeface="HG丸ｺﾞｼｯｸM-PRO" panose="020F0600000000000000" pitchFamily="50" charset="-128"/>
            </a:endParaRPr>
          </a:p>
        </p:txBody>
      </p:sp>
      <p:grpSp>
        <p:nvGrpSpPr>
          <p:cNvPr id="26" name="グループ化 25"/>
          <p:cNvGrpSpPr/>
          <p:nvPr/>
        </p:nvGrpSpPr>
        <p:grpSpPr bwMode="gray">
          <a:xfrm>
            <a:off x="147439" y="5824905"/>
            <a:ext cx="6532746" cy="172222"/>
            <a:chOff x="121461" y="4171005"/>
            <a:chExt cx="6596506" cy="172222"/>
          </a:xfrm>
        </p:grpSpPr>
        <p:sp>
          <p:nvSpPr>
            <p:cNvPr id="27" name="角丸四角形 26"/>
            <p:cNvSpPr/>
            <p:nvPr/>
          </p:nvSpPr>
          <p:spPr bwMode="gray">
            <a:xfrm>
              <a:off x="121461" y="4173028"/>
              <a:ext cx="6596506" cy="162000"/>
            </a:xfrm>
            <a:prstGeom prst="roundRect">
              <a:avLst>
                <a:gd name="adj" fmla="val 50000"/>
              </a:avLst>
            </a:prstGeom>
            <a:solidFill>
              <a:schemeClr val="bg1"/>
            </a:solidFill>
            <a:ln w="12700">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a:p>
          </p:txBody>
        </p:sp>
        <p:sp>
          <p:nvSpPr>
            <p:cNvPr id="28" name="角丸四角形 27"/>
            <p:cNvSpPr/>
            <p:nvPr/>
          </p:nvSpPr>
          <p:spPr bwMode="gray">
            <a:xfrm>
              <a:off x="150885" y="4171005"/>
              <a:ext cx="4382624" cy="17222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1050" b="1" dirty="0">
                  <a:solidFill>
                    <a:srgbClr val="9CBC5B"/>
                  </a:solidFill>
                  <a:latin typeface="HG丸ｺﾞｼｯｸM-PRO" panose="020F0600000000000000" pitchFamily="50" charset="-128"/>
                  <a:ea typeface="HG丸ｺﾞｼｯｸM-PRO" panose="020F0600000000000000" pitchFamily="50" charset="-128"/>
                </a:rPr>
                <a:t>● </a:t>
              </a:r>
              <a:r>
                <a:rPr lang="ja-JP" altLang="en-US" sz="1000" b="1" dirty="0">
                  <a:solidFill>
                    <a:srgbClr val="9CBC5B"/>
                  </a:solidFill>
                  <a:latin typeface="Meiryo UI" panose="020B0604030504040204" pitchFamily="50" charset="-128"/>
                  <a:ea typeface="Meiryo UI" panose="020B0604030504040204" pitchFamily="50" charset="-128"/>
                </a:rPr>
                <a:t>ｱｸｼｮﾝ</a:t>
              </a:r>
              <a:r>
                <a:rPr lang="en-US" altLang="ja-JP" sz="1000" b="1" dirty="0">
                  <a:solidFill>
                    <a:srgbClr val="9CBC5B"/>
                  </a:solidFill>
                  <a:latin typeface="Meiryo UI" panose="020B0604030504040204" pitchFamily="50" charset="-128"/>
                  <a:ea typeface="Meiryo UI" panose="020B0604030504040204" pitchFamily="50" charset="-128"/>
                </a:rPr>
                <a:t>46 </a:t>
              </a:r>
              <a:r>
                <a:rPr lang="ja-JP" altLang="en-US" sz="1000" b="1" dirty="0">
                  <a:solidFill>
                    <a:srgbClr val="9CBC5B"/>
                  </a:solidFill>
                  <a:latin typeface="Meiryo UI" panose="020B0604030504040204" pitchFamily="50" charset="-128"/>
                  <a:ea typeface="Meiryo UI" panose="020B0604030504040204" pitchFamily="50" charset="-128"/>
                </a:rPr>
                <a:t>広域緊急交通路の機能確保</a:t>
              </a:r>
              <a:r>
                <a:rPr lang="en-US" altLang="ja-JP" sz="1000" b="1" dirty="0">
                  <a:solidFill>
                    <a:srgbClr val="9CBC5B"/>
                  </a:solidFill>
                  <a:latin typeface="Meiryo UI" panose="020B0604030504040204" pitchFamily="50" charset="-128"/>
                  <a:ea typeface="Meiryo UI" panose="020B0604030504040204" pitchFamily="50" charset="-128"/>
                </a:rPr>
                <a:t>(</a:t>
              </a:r>
              <a:r>
                <a:rPr lang="ja-JP" altLang="en-US" sz="1000" b="1" dirty="0">
                  <a:solidFill>
                    <a:srgbClr val="9CBC5B"/>
                  </a:solidFill>
                  <a:latin typeface="Meiryo UI" panose="020B0604030504040204" pitchFamily="50" charset="-128"/>
                  <a:ea typeface="Meiryo UI" panose="020B0604030504040204" pitchFamily="50" charset="-128"/>
                </a:rPr>
                <a:t>沿道建築物の耐震化</a:t>
              </a:r>
              <a:r>
                <a:rPr lang="en-US" altLang="ja-JP" sz="1000" b="1" dirty="0">
                  <a:solidFill>
                    <a:srgbClr val="9CBC5B"/>
                  </a:solidFill>
                  <a:latin typeface="Meiryo UI" panose="020B0604030504040204" pitchFamily="50" charset="-128"/>
                  <a:ea typeface="Meiryo UI" panose="020B0604030504040204" pitchFamily="50" charset="-128"/>
                </a:rPr>
                <a:t>)</a:t>
              </a:r>
              <a:r>
                <a:rPr lang="ja-JP" altLang="en-US" sz="1000" b="1" dirty="0">
                  <a:solidFill>
                    <a:srgbClr val="9CBC5B"/>
                  </a:solidFill>
                  <a:latin typeface="Meiryo UI" panose="020B0604030504040204" pitchFamily="50" charset="-128"/>
                  <a:ea typeface="Meiryo UI" panose="020B0604030504040204" pitchFamily="50" charset="-128"/>
                </a:rPr>
                <a:t>　</a:t>
              </a:r>
            </a:p>
          </p:txBody>
        </p:sp>
      </p:grpSp>
      <p:grpSp>
        <p:nvGrpSpPr>
          <p:cNvPr id="29" name="グループ化 28"/>
          <p:cNvGrpSpPr/>
          <p:nvPr/>
        </p:nvGrpSpPr>
        <p:grpSpPr bwMode="gray">
          <a:xfrm>
            <a:off x="169591" y="7837739"/>
            <a:ext cx="3915040" cy="225133"/>
            <a:chOff x="121461" y="7166972"/>
            <a:chExt cx="3735946" cy="162159"/>
          </a:xfrm>
        </p:grpSpPr>
        <p:sp>
          <p:nvSpPr>
            <p:cNvPr id="30" name="角丸四角形 29"/>
            <p:cNvSpPr/>
            <p:nvPr/>
          </p:nvSpPr>
          <p:spPr bwMode="gray">
            <a:xfrm>
              <a:off x="121461" y="7170777"/>
              <a:ext cx="3533740" cy="116687"/>
            </a:xfrm>
            <a:prstGeom prst="roundRect">
              <a:avLst>
                <a:gd name="adj" fmla="val 50000"/>
              </a:avLst>
            </a:prstGeom>
            <a:solidFill>
              <a:schemeClr val="bg1"/>
            </a:solidFill>
            <a:ln w="12700">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a:p>
          </p:txBody>
        </p:sp>
        <p:sp>
          <p:nvSpPr>
            <p:cNvPr id="31" name="角丸四角形 30"/>
            <p:cNvSpPr/>
            <p:nvPr/>
          </p:nvSpPr>
          <p:spPr bwMode="gray">
            <a:xfrm>
              <a:off x="146972" y="7166972"/>
              <a:ext cx="3710435" cy="16215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1050" b="1" dirty="0">
                  <a:solidFill>
                    <a:srgbClr val="9CBC5B"/>
                  </a:solidFill>
                  <a:latin typeface="HG丸ｺﾞｼｯｸM-PRO" panose="020F0600000000000000" pitchFamily="50" charset="-128"/>
                  <a:ea typeface="HG丸ｺﾞｼｯｸM-PRO" panose="020F0600000000000000" pitchFamily="50" charset="-128"/>
                </a:rPr>
                <a:t>● </a:t>
              </a:r>
              <a:r>
                <a:rPr lang="ja-JP" altLang="en-US" sz="1000" b="1" dirty="0">
                  <a:solidFill>
                    <a:srgbClr val="9CBC5B"/>
                  </a:solidFill>
                  <a:latin typeface="Meiryo UI" panose="020B0604030504040204" pitchFamily="50" charset="-128"/>
                  <a:ea typeface="Meiryo UI" panose="020B0604030504040204" pitchFamily="50" charset="-128"/>
                </a:rPr>
                <a:t>ｱｸｼｮﾝ</a:t>
              </a:r>
              <a:r>
                <a:rPr lang="en-US" altLang="ja-JP" sz="1000" b="1" dirty="0">
                  <a:solidFill>
                    <a:srgbClr val="9CBC5B"/>
                  </a:solidFill>
                  <a:latin typeface="Meiryo UI" panose="020B0604030504040204" pitchFamily="50" charset="-128"/>
                  <a:ea typeface="Meiryo UI" panose="020B0604030504040204" pitchFamily="50" charset="-128"/>
                </a:rPr>
                <a:t>46 </a:t>
              </a:r>
              <a:r>
                <a:rPr lang="ja-JP" altLang="en-US" sz="1000" b="1" dirty="0">
                  <a:solidFill>
                    <a:srgbClr val="9CBC5B"/>
                  </a:solidFill>
                  <a:latin typeface="Meiryo UI" panose="020B0604030504040204" pitchFamily="50" charset="-128"/>
                  <a:ea typeface="Meiryo UI" panose="020B0604030504040204" pitchFamily="50" charset="-128"/>
                </a:rPr>
                <a:t>広域緊急交通路の機能確保</a:t>
              </a:r>
              <a:r>
                <a:rPr lang="en-US" altLang="ja-JP" sz="1000" b="1" dirty="0">
                  <a:solidFill>
                    <a:srgbClr val="9CBC5B"/>
                  </a:solidFill>
                  <a:latin typeface="Meiryo UI" panose="020B0604030504040204" pitchFamily="50" charset="-128"/>
                  <a:ea typeface="Meiryo UI" panose="020B0604030504040204" pitchFamily="50" charset="-128"/>
                </a:rPr>
                <a:t>(</a:t>
              </a:r>
              <a:r>
                <a:rPr lang="ja-JP" altLang="en-US" sz="1000" b="1" dirty="0">
                  <a:solidFill>
                    <a:srgbClr val="9CBC5B"/>
                  </a:solidFill>
                  <a:latin typeface="Meiryo UI" panose="020B0604030504040204" pitchFamily="50" charset="-128"/>
                  <a:ea typeface="Meiryo UI" panose="020B0604030504040204" pitchFamily="50" charset="-128"/>
                </a:rPr>
                <a:t>無電柱化の推進</a:t>
              </a:r>
              <a:r>
                <a:rPr lang="en-US" altLang="ja-JP" sz="1000" b="1" dirty="0">
                  <a:solidFill>
                    <a:srgbClr val="9CBC5B"/>
                  </a:solidFill>
                  <a:latin typeface="Meiryo UI" panose="020B0604030504040204" pitchFamily="50" charset="-128"/>
                  <a:ea typeface="Meiryo UI" panose="020B0604030504040204" pitchFamily="50" charset="-128"/>
                </a:rPr>
                <a:t>)</a:t>
              </a:r>
              <a:endParaRPr lang="ja-JP" altLang="en-US" sz="1000" b="1" dirty="0">
                <a:solidFill>
                  <a:srgbClr val="9CBC5B"/>
                </a:solidFill>
                <a:latin typeface="Meiryo UI" panose="020B0604030504040204" pitchFamily="50" charset="-128"/>
                <a:ea typeface="Meiryo UI" panose="020B0604030504040204" pitchFamily="50" charset="-128"/>
              </a:endParaRPr>
            </a:p>
          </p:txBody>
        </p:sp>
      </p:grpSp>
      <p:sp>
        <p:nvSpPr>
          <p:cNvPr id="33" name="角丸四角形 32"/>
          <p:cNvSpPr/>
          <p:nvPr/>
        </p:nvSpPr>
        <p:spPr bwMode="gray">
          <a:xfrm>
            <a:off x="1362608" y="8032246"/>
            <a:ext cx="2586154" cy="93996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900"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ｱｸｼｮﾝの概要</a:t>
            </a:r>
            <a:r>
              <a:rPr lang="en-US" altLang="ja-JP" sz="900" dirty="0">
                <a:solidFill>
                  <a:schemeClr val="tx1"/>
                </a:solidFill>
                <a:latin typeface="Meiryo UI" panose="020B0604030504040204" pitchFamily="50" charset="-128"/>
                <a:ea typeface="Meiryo UI" panose="020B0604030504040204" pitchFamily="50" charset="-128"/>
              </a:rPr>
              <a:t>】</a:t>
            </a:r>
          </a:p>
          <a:p>
            <a:r>
              <a:rPr lang="ja-JP" altLang="en-US" sz="900" dirty="0">
                <a:solidFill>
                  <a:schemeClr val="tx1"/>
                </a:solidFill>
                <a:latin typeface="Meiryo UI" panose="020B0604030504040204" pitchFamily="50" charset="-128"/>
                <a:ea typeface="Meiryo UI" panose="020B0604030504040204" pitchFamily="50" charset="-128"/>
              </a:rPr>
              <a:t>　</a:t>
            </a:r>
            <a:r>
              <a:rPr lang="en-US" altLang="ja-JP" sz="900" dirty="0">
                <a:solidFill>
                  <a:schemeClr val="tx1"/>
                </a:solidFill>
                <a:latin typeface="Meiryo UI" panose="020B0604030504040204" pitchFamily="50" charset="-128"/>
                <a:ea typeface="Meiryo UI" panose="020B0604030504040204" pitchFamily="50" charset="-128"/>
              </a:rPr>
              <a:t>H29</a:t>
            </a:r>
            <a:r>
              <a:rPr lang="ja-JP" altLang="en-US" sz="900" dirty="0">
                <a:solidFill>
                  <a:schemeClr val="tx1"/>
                </a:solidFill>
                <a:latin typeface="Meiryo UI" panose="020B0604030504040204" pitchFamily="50" charset="-128"/>
                <a:ea typeface="Meiryo UI" panose="020B0604030504040204" pitchFamily="50" charset="-128"/>
              </a:rPr>
              <a:t>に策定された「大阪府無電柱化推進計画」</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に基づき、広域緊急交通路上の無電柱化を推進</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する</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599"/>
              </a:lnSpc>
            </a:pP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   </a:t>
            </a:r>
            <a:r>
              <a:rPr lang="ja-JP" altLang="en-US" sz="900" u="sng" dirty="0" smtClean="0">
                <a:solidFill>
                  <a:schemeClr val="tx1"/>
                </a:solidFill>
                <a:latin typeface="Meiryo UI" panose="020B0604030504040204" pitchFamily="50" charset="-128"/>
                <a:ea typeface="Meiryo UI" panose="020B0604030504040204" pitchFamily="50" charset="-128"/>
              </a:rPr>
              <a:t>❑ 取組み</a:t>
            </a:r>
            <a:endParaRPr lang="en-US" altLang="ja-JP" sz="900" u="sng" dirty="0" smtClean="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「無電柱化推進計画」</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に基づき整備を推進</a:t>
            </a:r>
            <a:r>
              <a:rPr lang="ja-JP" altLang="ja-JP" sz="800" kern="100" dirty="0" smtClean="0">
                <a:latin typeface="游明朝" panose="02020400000000000000" pitchFamily="18" charset="-128"/>
                <a:ea typeface="游明朝" panose="02020400000000000000" pitchFamily="18" charset="-128"/>
                <a:cs typeface="Times New Roman" panose="02020603050405020304" pitchFamily="18" charset="0"/>
              </a:rPr>
              <a:t>機能</a:t>
            </a:r>
            <a:r>
              <a:rPr lang="ja-JP" altLang="ja-JP" sz="800" kern="100" dirty="0">
                <a:latin typeface="游明朝" panose="02020400000000000000" pitchFamily="18" charset="-128"/>
                <a:ea typeface="游明朝" panose="02020400000000000000" pitchFamily="18" charset="-128"/>
                <a:cs typeface="Times New Roman" panose="02020603050405020304" pitchFamily="18" charset="0"/>
              </a:rPr>
              <a:t>確保が完成</a:t>
            </a:r>
          </a:p>
          <a:p>
            <a:r>
              <a:rPr lang="ja-JP" altLang="en-US" sz="900" dirty="0">
                <a:solidFill>
                  <a:schemeClr val="tx1"/>
                </a:solidFill>
                <a:latin typeface="Meiryo UI" panose="020B0604030504040204" pitchFamily="50" charset="-128"/>
                <a:ea typeface="Meiryo UI" panose="020B0604030504040204" pitchFamily="50" charset="-128"/>
              </a:rPr>
              <a:t>　　　　　　　　</a:t>
            </a:r>
          </a:p>
        </p:txBody>
      </p:sp>
      <p:grpSp>
        <p:nvGrpSpPr>
          <p:cNvPr id="34" name="グループ化 33"/>
          <p:cNvGrpSpPr/>
          <p:nvPr/>
        </p:nvGrpSpPr>
        <p:grpSpPr bwMode="gray">
          <a:xfrm>
            <a:off x="4021677" y="7843863"/>
            <a:ext cx="2658506" cy="225417"/>
            <a:chOff x="121461" y="7170778"/>
            <a:chExt cx="2536892" cy="162365"/>
          </a:xfrm>
        </p:grpSpPr>
        <p:sp>
          <p:nvSpPr>
            <p:cNvPr id="35" name="角丸四角形 34"/>
            <p:cNvSpPr/>
            <p:nvPr/>
          </p:nvSpPr>
          <p:spPr bwMode="gray">
            <a:xfrm>
              <a:off x="121461" y="7170778"/>
              <a:ext cx="2536892" cy="116686"/>
            </a:xfrm>
            <a:prstGeom prst="roundRect">
              <a:avLst>
                <a:gd name="adj" fmla="val 50000"/>
              </a:avLst>
            </a:prstGeom>
            <a:solidFill>
              <a:schemeClr val="bg1"/>
            </a:solidFill>
            <a:ln w="12700">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a:p>
          </p:txBody>
        </p:sp>
        <p:sp>
          <p:nvSpPr>
            <p:cNvPr id="36" name="角丸四角形 35"/>
            <p:cNvSpPr/>
            <p:nvPr/>
          </p:nvSpPr>
          <p:spPr bwMode="gray">
            <a:xfrm>
              <a:off x="151880" y="7170984"/>
              <a:ext cx="2376889" cy="16215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1000" b="1" dirty="0">
                  <a:solidFill>
                    <a:srgbClr val="9CBC5B"/>
                  </a:solidFill>
                  <a:latin typeface="HG丸ｺﾞｼｯｸM-PRO" panose="020F0600000000000000" pitchFamily="50" charset="-128"/>
                  <a:ea typeface="HG丸ｺﾞｼｯｸM-PRO" panose="020F0600000000000000" pitchFamily="50" charset="-128"/>
                </a:rPr>
                <a:t>●</a:t>
              </a:r>
              <a:r>
                <a:rPr lang="ja-JP" altLang="en-US" sz="1000" b="1" dirty="0">
                  <a:solidFill>
                    <a:srgbClr val="9CBC5B"/>
                  </a:solidFill>
                  <a:latin typeface="Meiryo UI" panose="020B0604030504040204" pitchFamily="50" charset="-128"/>
                  <a:ea typeface="Meiryo UI" panose="020B0604030504040204" pitchFamily="50" charset="-128"/>
                </a:rPr>
                <a:t> ｱｸｼｮﾝ</a:t>
              </a:r>
              <a:r>
                <a:rPr lang="en-US" altLang="ja-JP" sz="1000" b="1" dirty="0">
                  <a:solidFill>
                    <a:srgbClr val="9CBC5B"/>
                  </a:solidFill>
                  <a:latin typeface="Meiryo UI" panose="020B0604030504040204" pitchFamily="50" charset="-128"/>
                  <a:ea typeface="Meiryo UI" panose="020B0604030504040204" pitchFamily="50" charset="-128"/>
                </a:rPr>
                <a:t>48 </a:t>
              </a:r>
              <a:r>
                <a:rPr lang="ja-JP" altLang="en-US" sz="1000" b="1" dirty="0">
                  <a:solidFill>
                    <a:srgbClr val="9CBC5B"/>
                  </a:solidFill>
                  <a:latin typeface="Meiryo UI" panose="020B0604030504040204" pitchFamily="50" charset="-128"/>
                  <a:ea typeface="Meiryo UI" panose="020B0604030504040204" pitchFamily="50" charset="-128"/>
                </a:rPr>
                <a:t>迅速な道路啓開の実施</a:t>
              </a:r>
            </a:p>
          </p:txBody>
        </p:sp>
      </p:grpSp>
      <p:sp>
        <p:nvSpPr>
          <p:cNvPr id="37" name="角丸四角形 36"/>
          <p:cNvSpPr/>
          <p:nvPr/>
        </p:nvSpPr>
        <p:spPr bwMode="gray">
          <a:xfrm>
            <a:off x="4021677" y="8068929"/>
            <a:ext cx="2687690" cy="153862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900"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ｱｸｼｮﾝの概要</a:t>
            </a:r>
            <a:r>
              <a:rPr lang="en-US" altLang="ja-JP" sz="900" dirty="0">
                <a:solidFill>
                  <a:schemeClr val="tx1"/>
                </a:solidFill>
                <a:latin typeface="Meiryo UI" panose="020B0604030504040204" pitchFamily="50" charset="-128"/>
                <a:ea typeface="Meiryo UI" panose="020B0604030504040204" pitchFamily="50" charset="-128"/>
              </a:rPr>
              <a:t>】</a:t>
            </a:r>
          </a:p>
          <a:p>
            <a:r>
              <a:rPr lang="ja-JP" altLang="en-US" sz="900" dirty="0">
                <a:solidFill>
                  <a:schemeClr val="tx1"/>
                </a:solidFill>
                <a:latin typeface="Meiryo UI" panose="020B0604030504040204" pitchFamily="50" charset="-128"/>
                <a:ea typeface="Meiryo UI" panose="020B0604030504040204" pitchFamily="50" charset="-128"/>
              </a:rPr>
              <a:t>　関係機関（大阪府域道路啓開協議会など）と</a:t>
            </a:r>
            <a:r>
              <a:rPr lang="ja-JP" altLang="en-US" sz="900" dirty="0" smtClean="0">
                <a:solidFill>
                  <a:schemeClr val="tx1"/>
                </a:solidFill>
                <a:latin typeface="Meiryo UI" panose="020B0604030504040204" pitchFamily="50" charset="-128"/>
                <a:ea typeface="Meiryo UI" panose="020B0604030504040204" pitchFamily="50" charset="-128"/>
              </a:rPr>
              <a:t>連携</a:t>
            </a:r>
            <a:r>
              <a:rPr lang="ja-JP" altLang="en-US" sz="900" dirty="0">
                <a:solidFill>
                  <a:schemeClr val="tx1"/>
                </a:solidFill>
                <a:latin typeface="Meiryo UI" panose="020B0604030504040204" pitchFamily="50" charset="-128"/>
                <a:ea typeface="Meiryo UI" panose="020B0604030504040204" pitchFamily="50" charset="-128"/>
              </a:rPr>
              <a:t>し</a:t>
            </a:r>
            <a:r>
              <a:rPr lang="ja-JP" altLang="en-US" sz="900" dirty="0" smtClean="0">
                <a:solidFill>
                  <a:schemeClr val="tx1"/>
                </a:solidFill>
                <a:latin typeface="Meiryo UI" panose="020B0604030504040204" pitchFamily="50" charset="-128"/>
                <a:ea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道路</a:t>
            </a:r>
            <a:r>
              <a:rPr lang="ja-JP" altLang="en-US" sz="900" dirty="0">
                <a:solidFill>
                  <a:schemeClr val="tx1"/>
                </a:solidFill>
                <a:latin typeface="Meiryo UI" panose="020B0604030504040204" pitchFamily="50" charset="-128"/>
                <a:ea typeface="Meiryo UI" panose="020B0604030504040204" pitchFamily="50" charset="-128"/>
              </a:rPr>
              <a:t>啓開訓練の実施とその検証を行い、体制</a:t>
            </a:r>
            <a:r>
              <a:rPr lang="ja-JP" altLang="en-US" sz="900" dirty="0" smtClean="0">
                <a:solidFill>
                  <a:schemeClr val="tx1"/>
                </a:solidFill>
                <a:latin typeface="Meiryo UI" panose="020B0604030504040204" pitchFamily="50" charset="-128"/>
                <a:ea typeface="Meiryo UI" panose="020B0604030504040204" pitchFamily="50" charset="-128"/>
              </a:rPr>
              <a:t>等の充実</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を</a:t>
            </a:r>
            <a:r>
              <a:rPr lang="ja-JP" altLang="en-US" sz="900" dirty="0">
                <a:solidFill>
                  <a:schemeClr val="tx1"/>
                </a:solidFill>
                <a:latin typeface="Meiryo UI" panose="020B0604030504040204" pitchFamily="50" charset="-128"/>
                <a:ea typeface="Meiryo UI" panose="020B0604030504040204" pitchFamily="50" charset="-128"/>
              </a:rPr>
              <a:t>図る　</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599"/>
              </a:lnSpc>
            </a:pP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u="sng" dirty="0" smtClean="0">
                <a:solidFill>
                  <a:schemeClr val="tx1"/>
                </a:solidFill>
                <a:latin typeface="Meiryo UI" panose="020B0604030504040204" pitchFamily="50" charset="-128"/>
                <a:ea typeface="Meiryo UI" panose="020B0604030504040204" pitchFamily="50" charset="-128"/>
              </a:rPr>
              <a:t>❑ </a:t>
            </a:r>
            <a:r>
              <a:rPr lang="ja-JP" altLang="en-US" sz="900" u="sng" dirty="0">
                <a:solidFill>
                  <a:schemeClr val="tx1"/>
                </a:solidFill>
                <a:latin typeface="Meiryo UI" panose="020B0604030504040204" pitchFamily="50" charset="-128"/>
                <a:ea typeface="Meiryo UI" panose="020B0604030504040204" pitchFamily="50" charset="-128"/>
              </a:rPr>
              <a:t>取組み</a:t>
            </a:r>
            <a:endParaRPr lang="en-US" altLang="ja-JP" sz="900" u="sng"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大阪府域</a:t>
            </a:r>
            <a:r>
              <a:rPr lang="ja-JP" altLang="en-US" sz="900" dirty="0">
                <a:solidFill>
                  <a:schemeClr val="tx1"/>
                </a:solidFill>
                <a:latin typeface="Meiryo UI" panose="020B0604030504040204" pitchFamily="50" charset="-128"/>
                <a:ea typeface="Meiryo UI" panose="020B0604030504040204" pitchFamily="50" charset="-128"/>
              </a:rPr>
              <a:t>道路啓開協議会において連携を強化</a:t>
            </a:r>
            <a:r>
              <a:rPr lang="ja-JP" altLang="en-US" sz="900" dirty="0" smtClean="0">
                <a:solidFill>
                  <a:schemeClr val="tx1"/>
                </a:solidFill>
                <a:latin typeface="Meiryo UI" panose="020B0604030504040204" pitchFamily="50" charset="-128"/>
                <a:ea typeface="Meiryo UI" panose="020B0604030504040204" pitchFamily="50" charset="-128"/>
              </a:rPr>
              <a:t>、体制</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err="1" smtClean="0">
                <a:solidFill>
                  <a:schemeClr val="tx1"/>
                </a:solidFill>
                <a:latin typeface="Meiryo UI" panose="020B0604030504040204" pitchFamily="50" charset="-128"/>
                <a:ea typeface="Meiryo UI" panose="020B0604030504040204" pitchFamily="50" charset="-128"/>
              </a:rPr>
              <a:t>の</a:t>
            </a:r>
            <a:r>
              <a:rPr lang="ja-JP" altLang="en-US" sz="900" dirty="0" err="1">
                <a:solidFill>
                  <a:schemeClr val="tx1"/>
                </a:solidFill>
                <a:latin typeface="Meiryo UI" panose="020B0604030504040204" pitchFamily="50" charset="-128"/>
                <a:ea typeface="Meiryo UI" panose="020B0604030504040204" pitchFamily="50" charset="-128"/>
              </a:rPr>
              <a:t>充</a:t>
            </a:r>
            <a:r>
              <a:rPr lang="ja-JP" altLang="en-US" sz="900" dirty="0">
                <a:solidFill>
                  <a:schemeClr val="tx1"/>
                </a:solidFill>
                <a:latin typeface="Meiryo UI" panose="020B0604030504040204" pitchFamily="50" charset="-128"/>
                <a:ea typeface="Meiryo UI" panose="020B0604030504040204" pitchFamily="50" charset="-128"/>
              </a:rPr>
              <a:t>実に向け調整を進める</a:t>
            </a:r>
            <a:r>
              <a:rPr lang="ja-JP" altLang="en-US" sz="900" dirty="0" smtClean="0">
                <a:solidFill>
                  <a:schemeClr val="tx1"/>
                </a:solidFill>
                <a:latin typeface="Meiryo UI" panose="020B0604030504040204" pitchFamily="50" charset="-128"/>
                <a:ea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endParaRPr>
          </a:p>
          <a:p>
            <a:pPr>
              <a:lnSpc>
                <a:spcPts val="200"/>
              </a:lnSpc>
            </a:pPr>
            <a:endParaRPr lang="en-US" altLang="ja-JP" sz="900" dirty="0" smtClean="0">
              <a:solidFill>
                <a:schemeClr val="tx1"/>
              </a:solidFill>
              <a:latin typeface="Meiryo UI" panose="020B0604030504040204" pitchFamily="50" charset="-128"/>
              <a:ea typeface="Meiryo UI" panose="020B0604030504040204" pitchFamily="50" charset="-128"/>
            </a:endParaRPr>
          </a:p>
          <a:p>
            <a:pPr>
              <a:lnSpc>
                <a:spcPts val="200"/>
              </a:lnSpc>
            </a:pPr>
            <a:endParaRPr lang="ja-JP" altLang="en-US"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（参考）</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　　　　　協</a:t>
            </a:r>
            <a:r>
              <a:rPr lang="ja-JP" altLang="en-US" sz="900" dirty="0">
                <a:solidFill>
                  <a:schemeClr val="tx1"/>
                </a:solidFill>
                <a:latin typeface="Meiryo UI" panose="020B0604030504040204" pitchFamily="50" charset="-128"/>
                <a:ea typeface="Meiryo UI" panose="020B0604030504040204" pitchFamily="50" charset="-128"/>
              </a:rPr>
              <a:t>議会において、広域緊急交通路（重点</a:t>
            </a:r>
            <a:r>
              <a:rPr lang="en-US" altLang="ja-JP" sz="900" dirty="0">
                <a:solidFill>
                  <a:schemeClr val="tx1"/>
                </a:solidFill>
                <a:latin typeface="Meiryo UI" panose="020B0604030504040204" pitchFamily="50" charset="-128"/>
                <a:ea typeface="Meiryo UI" panose="020B0604030504040204" pitchFamily="50" charset="-128"/>
              </a:rPr>
              <a:t>14</a:t>
            </a:r>
            <a:r>
              <a:rPr lang="ja-JP" altLang="en-US" sz="900" dirty="0" smtClean="0">
                <a:solidFill>
                  <a:schemeClr val="tx1"/>
                </a:solidFill>
                <a:latin typeface="Meiryo UI" panose="020B0604030504040204" pitchFamily="50" charset="-128"/>
                <a:ea typeface="Meiryo UI" panose="020B0604030504040204" pitchFamily="50" charset="-128"/>
              </a:rPr>
              <a:t>路</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線）</a:t>
            </a:r>
            <a:r>
              <a:rPr lang="ja-JP" altLang="en-US" sz="900" dirty="0">
                <a:solidFill>
                  <a:schemeClr val="tx1"/>
                </a:solidFill>
                <a:latin typeface="Meiryo UI" panose="020B0604030504040204" pitchFamily="50" charset="-128"/>
                <a:ea typeface="Meiryo UI" panose="020B0604030504040204" pitchFamily="50" charset="-128"/>
              </a:rPr>
              <a:t>を最優先で啓開</a:t>
            </a:r>
            <a:r>
              <a:rPr lang="ja-JP" altLang="en-US" sz="900" dirty="0" smtClean="0">
                <a:solidFill>
                  <a:schemeClr val="tx1"/>
                </a:solidFill>
                <a:latin typeface="Meiryo UI" panose="020B0604030504040204" pitchFamily="50" charset="-128"/>
                <a:ea typeface="Meiryo UI" panose="020B0604030504040204" pitchFamily="50" charset="-128"/>
              </a:rPr>
              <a:t>する路線として設定</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HG丸ｺﾞｼｯｸM-PRO" panose="020F0600000000000000" pitchFamily="50" charset="-128"/>
                <a:ea typeface="HG丸ｺﾞｼｯｸM-PRO" panose="020F0600000000000000" pitchFamily="50" charset="-128"/>
              </a:rPr>
              <a:t>　</a:t>
            </a:r>
          </a:p>
        </p:txBody>
      </p:sp>
      <p:pic>
        <p:nvPicPr>
          <p:cNvPr id="39" name="図 3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gray">
          <a:xfrm>
            <a:off x="153388" y="6080935"/>
            <a:ext cx="1595837" cy="1590216"/>
          </a:xfrm>
          <a:prstGeom prst="rect">
            <a:avLst/>
          </a:prstGeom>
        </p:spPr>
      </p:pic>
      <p:sp>
        <p:nvSpPr>
          <p:cNvPr id="41" name="楕円 40"/>
          <p:cNvSpPr/>
          <p:nvPr/>
        </p:nvSpPr>
        <p:spPr bwMode="gray">
          <a:xfrm>
            <a:off x="665099" y="6515242"/>
            <a:ext cx="63501" cy="66676"/>
          </a:xfrm>
          <a:prstGeom prst="ellipse">
            <a:avLst/>
          </a:prstGeom>
          <a:solidFill>
            <a:srgbClr val="9CBC5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楕円 41"/>
          <p:cNvSpPr/>
          <p:nvPr/>
        </p:nvSpPr>
        <p:spPr bwMode="gray">
          <a:xfrm>
            <a:off x="679175" y="7145284"/>
            <a:ext cx="63501" cy="66676"/>
          </a:xfrm>
          <a:prstGeom prst="ellipse">
            <a:avLst/>
          </a:prstGeom>
          <a:solidFill>
            <a:srgbClr val="9CBC5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楕円 42"/>
          <p:cNvSpPr/>
          <p:nvPr/>
        </p:nvSpPr>
        <p:spPr bwMode="gray">
          <a:xfrm>
            <a:off x="653263" y="7232950"/>
            <a:ext cx="63501" cy="66676"/>
          </a:xfrm>
          <a:prstGeom prst="ellipse">
            <a:avLst/>
          </a:prstGeom>
          <a:solidFill>
            <a:srgbClr val="9CBC5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楕円 43"/>
          <p:cNvSpPr/>
          <p:nvPr/>
        </p:nvSpPr>
        <p:spPr bwMode="gray">
          <a:xfrm>
            <a:off x="716762" y="7016542"/>
            <a:ext cx="63501" cy="66676"/>
          </a:xfrm>
          <a:prstGeom prst="ellipse">
            <a:avLst/>
          </a:prstGeom>
          <a:solidFill>
            <a:srgbClr val="9CBC5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楕円 44"/>
          <p:cNvSpPr/>
          <p:nvPr/>
        </p:nvSpPr>
        <p:spPr bwMode="gray">
          <a:xfrm>
            <a:off x="666218" y="7187262"/>
            <a:ext cx="63501" cy="66676"/>
          </a:xfrm>
          <a:prstGeom prst="ellipse">
            <a:avLst/>
          </a:prstGeom>
          <a:solidFill>
            <a:srgbClr val="9CBC5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楕円 46"/>
          <p:cNvSpPr/>
          <p:nvPr/>
        </p:nvSpPr>
        <p:spPr bwMode="gray">
          <a:xfrm>
            <a:off x="501402" y="7525323"/>
            <a:ext cx="63501" cy="66676"/>
          </a:xfrm>
          <a:prstGeom prst="ellipse">
            <a:avLst/>
          </a:prstGeom>
          <a:solidFill>
            <a:srgbClr val="9CBC5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 name="正方形/長方形 47"/>
          <p:cNvSpPr/>
          <p:nvPr/>
        </p:nvSpPr>
        <p:spPr bwMode="gray">
          <a:xfrm>
            <a:off x="660666" y="7493774"/>
            <a:ext cx="1184158" cy="129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900" dirty="0">
                <a:effectLst>
                  <a:glow rad="101600">
                    <a:srgbClr val="5F86E2"/>
                  </a:glow>
                </a:effectLst>
                <a:latin typeface="Meiryo UI" panose="020B0604030504040204" pitchFamily="50" charset="-128"/>
                <a:ea typeface="Meiryo UI" panose="020B0604030504040204" pitchFamily="50" charset="-128"/>
              </a:rPr>
              <a:t>耐震化最優先建築物</a:t>
            </a:r>
          </a:p>
        </p:txBody>
      </p:sp>
      <p:grpSp>
        <p:nvGrpSpPr>
          <p:cNvPr id="49" name="グループ化 48"/>
          <p:cNvGrpSpPr/>
          <p:nvPr/>
        </p:nvGrpSpPr>
        <p:grpSpPr bwMode="gray">
          <a:xfrm>
            <a:off x="132213" y="1057273"/>
            <a:ext cx="3075271" cy="302500"/>
            <a:chOff x="1066739" y="1876812"/>
            <a:chExt cx="3075272" cy="302500"/>
          </a:xfrm>
        </p:grpSpPr>
        <p:sp>
          <p:nvSpPr>
            <p:cNvPr id="50" name="角丸四角形 49"/>
            <p:cNvSpPr/>
            <p:nvPr/>
          </p:nvSpPr>
          <p:spPr bwMode="gray">
            <a:xfrm>
              <a:off x="1066739" y="1881711"/>
              <a:ext cx="3075272"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 name="角丸四角形 50"/>
            <p:cNvSpPr/>
            <p:nvPr/>
          </p:nvSpPr>
          <p:spPr bwMode="gray">
            <a:xfrm>
              <a:off x="1075154" y="1876812"/>
              <a:ext cx="3006248"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rPr>
                <a:t> 被災地への支援ルート確保のために</a:t>
              </a:r>
            </a:p>
          </p:txBody>
        </p:sp>
        <p:sp>
          <p:nvSpPr>
            <p:cNvPr id="52" name="楕円 51"/>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57" name="グループ化 56"/>
          <p:cNvGrpSpPr/>
          <p:nvPr/>
        </p:nvGrpSpPr>
        <p:grpSpPr bwMode="gray">
          <a:xfrm>
            <a:off x="-182902" y="5441003"/>
            <a:ext cx="3006249" cy="303497"/>
            <a:chOff x="751066" y="1885546"/>
            <a:chExt cx="3006248" cy="303496"/>
          </a:xfrm>
        </p:grpSpPr>
        <p:sp>
          <p:nvSpPr>
            <p:cNvPr id="58" name="角丸四角形 57"/>
            <p:cNvSpPr/>
            <p:nvPr/>
          </p:nvSpPr>
          <p:spPr bwMode="gray">
            <a:xfrm>
              <a:off x="1061740" y="1891441"/>
              <a:ext cx="2323319"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角丸四角形 58"/>
            <p:cNvSpPr/>
            <p:nvPr/>
          </p:nvSpPr>
          <p:spPr bwMode="gray">
            <a:xfrm>
              <a:off x="751066" y="1885546"/>
              <a:ext cx="3006248"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rPr>
                <a:t>今年度に取組むアクション</a:t>
              </a:r>
            </a:p>
          </p:txBody>
        </p:sp>
        <p:sp>
          <p:nvSpPr>
            <p:cNvPr id="60" name="楕円 59"/>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9" name="グループ化 18"/>
          <p:cNvGrpSpPr/>
          <p:nvPr/>
        </p:nvGrpSpPr>
        <p:grpSpPr bwMode="gray">
          <a:xfrm>
            <a:off x="3573016" y="2720752"/>
            <a:ext cx="1397794" cy="1973863"/>
            <a:chOff x="3924659" y="3025771"/>
            <a:chExt cx="1397794" cy="1973863"/>
          </a:xfrm>
        </p:grpSpPr>
        <p:grpSp>
          <p:nvGrpSpPr>
            <p:cNvPr id="40" name="グループ化 39"/>
            <p:cNvGrpSpPr/>
            <p:nvPr/>
          </p:nvGrpSpPr>
          <p:grpSpPr bwMode="gray">
            <a:xfrm>
              <a:off x="3924659" y="3025771"/>
              <a:ext cx="1397794" cy="1973863"/>
              <a:chOff x="3139894" y="2587803"/>
              <a:chExt cx="1397794" cy="1973863"/>
            </a:xfrm>
          </p:grpSpPr>
          <p:pic>
            <p:nvPicPr>
              <p:cNvPr id="12" name="図 11"/>
              <p:cNvPicPr>
                <a:picLocks noChangeAspect="1"/>
              </p:cNvPicPr>
              <p:nvPr/>
            </p:nvPicPr>
            <p:blipFill rotWithShape="1">
              <a:blip r:embed="rId4"/>
              <a:srcRect l="25232" t="17776" r="47528" b="11257"/>
              <a:stretch/>
            </p:blipFill>
            <p:spPr bwMode="gray">
              <a:xfrm>
                <a:off x="3139894" y="2587803"/>
                <a:ext cx="1397794" cy="1973863"/>
              </a:xfrm>
              <a:prstGeom prst="rect">
                <a:avLst/>
              </a:prstGeom>
            </p:spPr>
          </p:pic>
          <p:sp>
            <p:nvSpPr>
              <p:cNvPr id="22" name="フリーフォーム 21"/>
              <p:cNvSpPr/>
              <p:nvPr/>
            </p:nvSpPr>
            <p:spPr bwMode="gray">
              <a:xfrm>
                <a:off x="3986748" y="3223780"/>
                <a:ext cx="73025" cy="539750"/>
              </a:xfrm>
              <a:custGeom>
                <a:avLst/>
                <a:gdLst>
                  <a:gd name="connsiteX0" fmla="*/ 0 w 73025"/>
                  <a:gd name="connsiteY0" fmla="*/ 539750 h 539750"/>
                  <a:gd name="connsiteX1" fmla="*/ 25400 w 73025"/>
                  <a:gd name="connsiteY1" fmla="*/ 485775 h 539750"/>
                  <a:gd name="connsiteX2" fmla="*/ 57150 w 73025"/>
                  <a:gd name="connsiteY2" fmla="*/ 415925 h 539750"/>
                  <a:gd name="connsiteX3" fmla="*/ 73025 w 73025"/>
                  <a:gd name="connsiteY3" fmla="*/ 368300 h 539750"/>
                  <a:gd name="connsiteX4" fmla="*/ 69850 w 73025"/>
                  <a:gd name="connsiteY4" fmla="*/ 282575 h 539750"/>
                  <a:gd name="connsiteX5" fmla="*/ 47625 w 73025"/>
                  <a:gd name="connsiteY5" fmla="*/ 282575 h 539750"/>
                  <a:gd name="connsiteX6" fmla="*/ 41275 w 73025"/>
                  <a:gd name="connsiteY6" fmla="*/ 149225 h 539750"/>
                  <a:gd name="connsiteX7" fmla="*/ 50800 w 73025"/>
                  <a:gd name="connsiteY7" fmla="*/ 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25" h="539750">
                    <a:moveTo>
                      <a:pt x="0" y="539750"/>
                    </a:moveTo>
                    <a:lnTo>
                      <a:pt x="25400" y="485775"/>
                    </a:lnTo>
                    <a:lnTo>
                      <a:pt x="57150" y="415925"/>
                    </a:lnTo>
                    <a:lnTo>
                      <a:pt x="73025" y="368300"/>
                    </a:lnTo>
                    <a:lnTo>
                      <a:pt x="69850" y="282575"/>
                    </a:lnTo>
                    <a:lnTo>
                      <a:pt x="47625" y="282575"/>
                    </a:lnTo>
                    <a:lnTo>
                      <a:pt x="41275" y="149225"/>
                    </a:lnTo>
                    <a:lnTo>
                      <a:pt x="50800" y="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bwMode="gray">
              <a:xfrm>
                <a:off x="3872448" y="3204730"/>
                <a:ext cx="371475" cy="593725"/>
              </a:xfrm>
              <a:custGeom>
                <a:avLst/>
                <a:gdLst>
                  <a:gd name="connsiteX0" fmla="*/ 0 w 371475"/>
                  <a:gd name="connsiteY0" fmla="*/ 0 h 593725"/>
                  <a:gd name="connsiteX1" fmla="*/ 101600 w 371475"/>
                  <a:gd name="connsiteY1" fmla="*/ 31750 h 593725"/>
                  <a:gd name="connsiteX2" fmla="*/ 155575 w 371475"/>
                  <a:gd name="connsiteY2" fmla="*/ 12700 h 593725"/>
                  <a:gd name="connsiteX3" fmla="*/ 307975 w 371475"/>
                  <a:gd name="connsiteY3" fmla="*/ 19050 h 593725"/>
                  <a:gd name="connsiteX4" fmla="*/ 323850 w 371475"/>
                  <a:gd name="connsiteY4" fmla="*/ 34925 h 593725"/>
                  <a:gd name="connsiteX5" fmla="*/ 279400 w 371475"/>
                  <a:gd name="connsiteY5" fmla="*/ 76200 h 593725"/>
                  <a:gd name="connsiteX6" fmla="*/ 333375 w 371475"/>
                  <a:gd name="connsiteY6" fmla="*/ 149225 h 593725"/>
                  <a:gd name="connsiteX7" fmla="*/ 339725 w 371475"/>
                  <a:gd name="connsiteY7" fmla="*/ 190500 h 593725"/>
                  <a:gd name="connsiteX8" fmla="*/ 358775 w 371475"/>
                  <a:gd name="connsiteY8" fmla="*/ 231775 h 593725"/>
                  <a:gd name="connsiteX9" fmla="*/ 349250 w 371475"/>
                  <a:gd name="connsiteY9" fmla="*/ 298450 h 593725"/>
                  <a:gd name="connsiteX10" fmla="*/ 371475 w 371475"/>
                  <a:gd name="connsiteY10" fmla="*/ 374650 h 593725"/>
                  <a:gd name="connsiteX11" fmla="*/ 317500 w 371475"/>
                  <a:gd name="connsiteY11" fmla="*/ 441325 h 593725"/>
                  <a:gd name="connsiteX12" fmla="*/ 317500 w 371475"/>
                  <a:gd name="connsiteY12" fmla="*/ 530225 h 593725"/>
                  <a:gd name="connsiteX13" fmla="*/ 317500 w 371475"/>
                  <a:gd name="connsiteY13" fmla="*/ 530225 h 593725"/>
                  <a:gd name="connsiteX14" fmla="*/ 298450 w 371475"/>
                  <a:gd name="connsiteY14" fmla="*/ 549275 h 593725"/>
                  <a:gd name="connsiteX15" fmla="*/ 285750 w 371475"/>
                  <a:gd name="connsiteY15" fmla="*/ 546100 h 593725"/>
                  <a:gd name="connsiteX16" fmla="*/ 282575 w 371475"/>
                  <a:gd name="connsiteY16" fmla="*/ 593725 h 593725"/>
                  <a:gd name="connsiteX17" fmla="*/ 142875 w 371475"/>
                  <a:gd name="connsiteY17" fmla="*/ 552450 h 593725"/>
                  <a:gd name="connsiteX18" fmla="*/ 114300 w 371475"/>
                  <a:gd name="connsiteY18" fmla="*/ 55245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475" h="593725">
                    <a:moveTo>
                      <a:pt x="0" y="0"/>
                    </a:moveTo>
                    <a:lnTo>
                      <a:pt x="101600" y="31750"/>
                    </a:lnTo>
                    <a:lnTo>
                      <a:pt x="155575" y="12700"/>
                    </a:lnTo>
                    <a:lnTo>
                      <a:pt x="307975" y="19050"/>
                    </a:lnTo>
                    <a:lnTo>
                      <a:pt x="323850" y="34925"/>
                    </a:lnTo>
                    <a:lnTo>
                      <a:pt x="279400" y="76200"/>
                    </a:lnTo>
                    <a:lnTo>
                      <a:pt x="333375" y="149225"/>
                    </a:lnTo>
                    <a:lnTo>
                      <a:pt x="339725" y="190500"/>
                    </a:lnTo>
                    <a:lnTo>
                      <a:pt x="358775" y="231775"/>
                    </a:lnTo>
                    <a:lnTo>
                      <a:pt x="349250" y="298450"/>
                    </a:lnTo>
                    <a:lnTo>
                      <a:pt x="371475" y="374650"/>
                    </a:lnTo>
                    <a:lnTo>
                      <a:pt x="317500" y="441325"/>
                    </a:lnTo>
                    <a:lnTo>
                      <a:pt x="317500" y="530225"/>
                    </a:lnTo>
                    <a:lnTo>
                      <a:pt x="317500" y="530225"/>
                    </a:lnTo>
                    <a:lnTo>
                      <a:pt x="298450" y="549275"/>
                    </a:lnTo>
                    <a:lnTo>
                      <a:pt x="285750" y="546100"/>
                    </a:lnTo>
                    <a:lnTo>
                      <a:pt x="282575" y="593725"/>
                    </a:lnTo>
                    <a:lnTo>
                      <a:pt x="142875" y="552450"/>
                    </a:lnTo>
                    <a:lnTo>
                      <a:pt x="114300" y="55245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正方形/長方形 15"/>
            <p:cNvSpPr/>
            <p:nvPr/>
          </p:nvSpPr>
          <p:spPr bwMode="gray">
            <a:xfrm>
              <a:off x="3949298" y="4058807"/>
              <a:ext cx="378180" cy="352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bwMode="gray">
          <a:xfrm>
            <a:off x="3284984" y="3458396"/>
            <a:ext cx="835255" cy="781397"/>
            <a:chOff x="2827773" y="2548226"/>
            <a:chExt cx="835255" cy="781397"/>
          </a:xfrm>
        </p:grpSpPr>
        <p:sp>
          <p:nvSpPr>
            <p:cNvPr id="61" name="テキスト ボックス 60"/>
            <p:cNvSpPr txBox="1"/>
            <p:nvPr/>
          </p:nvSpPr>
          <p:spPr bwMode="gray">
            <a:xfrm>
              <a:off x="3069596" y="2986306"/>
              <a:ext cx="593432" cy="184666"/>
            </a:xfrm>
            <a:prstGeom prst="rect">
              <a:avLst/>
            </a:prstGeom>
            <a:noFill/>
          </p:spPr>
          <p:txBody>
            <a:bodyPr wrap="none" rtlCol="0">
              <a:spAutoFit/>
            </a:bodyPr>
            <a:lstStyle/>
            <a:p>
              <a:r>
                <a:rPr kumimoji="1" lang="en-US" altLang="ja-JP" sz="600" dirty="0">
                  <a:latin typeface="Meiryo UI" panose="020B0604030504040204" pitchFamily="50" charset="-128"/>
                  <a:ea typeface="Meiryo UI" panose="020B0604030504040204" pitchFamily="50" charset="-128"/>
                </a:rPr>
                <a:t>3</a:t>
              </a:r>
              <a:r>
                <a:rPr kumimoji="1" lang="en-US" altLang="ja-JP" sz="600" dirty="0" smtClean="0">
                  <a:latin typeface="Meiryo UI" panose="020B0604030504040204" pitchFamily="50" charset="-128"/>
                  <a:ea typeface="Meiryo UI" panose="020B0604030504040204" pitchFamily="50" charset="-128"/>
                </a:rPr>
                <a:t>0</a:t>
              </a:r>
              <a:r>
                <a:rPr kumimoji="1" lang="ja-JP" altLang="en-US" sz="600" dirty="0" smtClean="0">
                  <a:latin typeface="Meiryo UI" panose="020B0604030504040204" pitchFamily="50" charset="-128"/>
                  <a:ea typeface="Meiryo UI" panose="020B0604030504040204" pitchFamily="50" charset="-128"/>
                </a:rPr>
                <a:t>棟</a:t>
              </a:r>
              <a:r>
                <a:rPr kumimoji="1" lang="en-US" altLang="ja-JP" sz="600" dirty="0" smtClean="0">
                  <a:latin typeface="Meiryo UI" panose="020B0604030504040204" pitchFamily="50" charset="-128"/>
                  <a:ea typeface="Meiryo UI" panose="020B0604030504040204" pitchFamily="50" charset="-128"/>
                </a:rPr>
                <a:t>~40</a:t>
              </a:r>
              <a:r>
                <a:rPr kumimoji="1" lang="ja-JP" altLang="en-US" sz="600" dirty="0">
                  <a:latin typeface="Meiryo UI" panose="020B0604030504040204" pitchFamily="50" charset="-128"/>
                  <a:ea typeface="Meiryo UI" panose="020B0604030504040204" pitchFamily="50" charset="-128"/>
                </a:rPr>
                <a:t>棟</a:t>
              </a:r>
            </a:p>
          </p:txBody>
        </p:sp>
        <p:grpSp>
          <p:nvGrpSpPr>
            <p:cNvPr id="17" name="グループ化 16"/>
            <p:cNvGrpSpPr/>
            <p:nvPr/>
          </p:nvGrpSpPr>
          <p:grpSpPr bwMode="gray">
            <a:xfrm>
              <a:off x="2827773" y="2548226"/>
              <a:ext cx="835255" cy="781397"/>
              <a:chOff x="2827773" y="2548226"/>
              <a:chExt cx="835255" cy="781397"/>
            </a:xfrm>
          </p:grpSpPr>
          <p:pic>
            <p:nvPicPr>
              <p:cNvPr id="53" name="図 52"/>
              <p:cNvPicPr>
                <a:picLocks noChangeAspect="1"/>
              </p:cNvPicPr>
              <p:nvPr/>
            </p:nvPicPr>
            <p:blipFill rotWithShape="1">
              <a:blip r:embed="rId5"/>
              <a:srcRect l="10614" t="40397" r="77284" b="13021"/>
              <a:stretch/>
            </p:blipFill>
            <p:spPr bwMode="gray">
              <a:xfrm>
                <a:off x="2827773" y="2589370"/>
                <a:ext cx="342076" cy="740253"/>
              </a:xfrm>
              <a:prstGeom prst="rect">
                <a:avLst/>
              </a:prstGeom>
            </p:spPr>
          </p:pic>
          <p:sp>
            <p:nvSpPr>
              <p:cNvPr id="13" name="テキスト ボックス 12"/>
              <p:cNvSpPr txBox="1"/>
              <p:nvPr/>
            </p:nvSpPr>
            <p:spPr bwMode="gray">
              <a:xfrm>
                <a:off x="3069596" y="2548226"/>
                <a:ext cx="420308" cy="184666"/>
              </a:xfrm>
              <a:prstGeom prst="rect">
                <a:avLst/>
              </a:prstGeom>
              <a:noFill/>
            </p:spPr>
            <p:txBody>
              <a:bodyPr wrap="none" rtlCol="0">
                <a:spAutoFit/>
              </a:bodyPr>
              <a:lstStyle/>
              <a:p>
                <a:r>
                  <a:rPr kumimoji="1" lang="en-US" altLang="ja-JP" sz="600" dirty="0" smtClean="0">
                    <a:latin typeface="Meiryo UI" panose="020B0604030504040204" pitchFamily="50" charset="-128"/>
                    <a:ea typeface="Meiryo UI" panose="020B0604030504040204" pitchFamily="50" charset="-128"/>
                  </a:rPr>
                  <a:t>~10</a:t>
                </a:r>
                <a:r>
                  <a:rPr kumimoji="1" lang="ja-JP" altLang="en-US" sz="600" dirty="0">
                    <a:latin typeface="Meiryo UI" panose="020B0604030504040204" pitchFamily="50" charset="-128"/>
                    <a:ea typeface="Meiryo UI" panose="020B0604030504040204" pitchFamily="50" charset="-128"/>
                  </a:rPr>
                  <a:t>棟</a:t>
                </a:r>
              </a:p>
            </p:txBody>
          </p:sp>
          <p:sp>
            <p:nvSpPr>
              <p:cNvPr id="55" name="テキスト ボックス 54"/>
              <p:cNvSpPr txBox="1"/>
              <p:nvPr/>
            </p:nvSpPr>
            <p:spPr bwMode="gray">
              <a:xfrm>
                <a:off x="3069596" y="2693216"/>
                <a:ext cx="593432" cy="184666"/>
              </a:xfrm>
              <a:prstGeom prst="rect">
                <a:avLst/>
              </a:prstGeom>
              <a:noFill/>
            </p:spPr>
            <p:txBody>
              <a:bodyPr wrap="none" rtlCol="0">
                <a:spAutoFit/>
              </a:bodyPr>
              <a:lstStyle/>
              <a:p>
                <a:r>
                  <a:rPr kumimoji="1" lang="en-US" altLang="ja-JP" sz="600" dirty="0" smtClean="0">
                    <a:latin typeface="Meiryo UI" panose="020B0604030504040204" pitchFamily="50" charset="-128"/>
                    <a:ea typeface="Meiryo UI" panose="020B0604030504040204" pitchFamily="50" charset="-128"/>
                  </a:rPr>
                  <a:t>10</a:t>
                </a:r>
                <a:r>
                  <a:rPr kumimoji="1" lang="ja-JP" altLang="en-US" sz="600" dirty="0" smtClean="0">
                    <a:latin typeface="Meiryo UI" panose="020B0604030504040204" pitchFamily="50" charset="-128"/>
                    <a:ea typeface="Meiryo UI" panose="020B0604030504040204" pitchFamily="50" charset="-128"/>
                  </a:rPr>
                  <a:t>棟</a:t>
                </a:r>
                <a:r>
                  <a:rPr kumimoji="1" lang="en-US" altLang="ja-JP" sz="600" dirty="0" smtClean="0">
                    <a:latin typeface="Meiryo UI" panose="020B0604030504040204" pitchFamily="50" charset="-128"/>
                    <a:ea typeface="Meiryo UI" panose="020B0604030504040204" pitchFamily="50" charset="-128"/>
                  </a:rPr>
                  <a:t>~20</a:t>
                </a:r>
                <a:r>
                  <a:rPr kumimoji="1" lang="ja-JP" altLang="en-US" sz="600" dirty="0">
                    <a:latin typeface="Meiryo UI" panose="020B0604030504040204" pitchFamily="50" charset="-128"/>
                    <a:ea typeface="Meiryo UI" panose="020B0604030504040204" pitchFamily="50" charset="-128"/>
                  </a:rPr>
                  <a:t>棟</a:t>
                </a:r>
              </a:p>
            </p:txBody>
          </p:sp>
          <p:sp>
            <p:nvSpPr>
              <p:cNvPr id="56" name="テキスト ボックス 55"/>
              <p:cNvSpPr txBox="1"/>
              <p:nvPr/>
            </p:nvSpPr>
            <p:spPr bwMode="gray">
              <a:xfrm>
                <a:off x="3069596" y="2843198"/>
                <a:ext cx="593432" cy="184666"/>
              </a:xfrm>
              <a:prstGeom prst="rect">
                <a:avLst/>
              </a:prstGeom>
              <a:noFill/>
            </p:spPr>
            <p:txBody>
              <a:bodyPr wrap="none" rtlCol="0">
                <a:spAutoFit/>
              </a:bodyPr>
              <a:lstStyle/>
              <a:p>
                <a:r>
                  <a:rPr kumimoji="1" lang="en-US" altLang="ja-JP" sz="600" dirty="0">
                    <a:latin typeface="Meiryo UI" panose="020B0604030504040204" pitchFamily="50" charset="-128"/>
                    <a:ea typeface="Meiryo UI" panose="020B0604030504040204" pitchFamily="50" charset="-128"/>
                  </a:rPr>
                  <a:t>2</a:t>
                </a:r>
                <a:r>
                  <a:rPr kumimoji="1" lang="en-US" altLang="ja-JP" sz="600" dirty="0" smtClean="0">
                    <a:latin typeface="Meiryo UI" panose="020B0604030504040204" pitchFamily="50" charset="-128"/>
                    <a:ea typeface="Meiryo UI" panose="020B0604030504040204" pitchFamily="50" charset="-128"/>
                  </a:rPr>
                  <a:t>0</a:t>
                </a:r>
                <a:r>
                  <a:rPr kumimoji="1" lang="ja-JP" altLang="en-US" sz="600" dirty="0" smtClean="0">
                    <a:latin typeface="Meiryo UI" panose="020B0604030504040204" pitchFamily="50" charset="-128"/>
                    <a:ea typeface="Meiryo UI" panose="020B0604030504040204" pitchFamily="50" charset="-128"/>
                  </a:rPr>
                  <a:t>棟</a:t>
                </a:r>
                <a:r>
                  <a:rPr kumimoji="1" lang="en-US" altLang="ja-JP" sz="600" dirty="0" smtClean="0">
                    <a:latin typeface="Meiryo UI" panose="020B0604030504040204" pitchFamily="50" charset="-128"/>
                    <a:ea typeface="Meiryo UI" panose="020B0604030504040204" pitchFamily="50" charset="-128"/>
                  </a:rPr>
                  <a:t>~30</a:t>
                </a:r>
                <a:r>
                  <a:rPr kumimoji="1" lang="ja-JP" altLang="en-US" sz="600" dirty="0">
                    <a:latin typeface="Meiryo UI" panose="020B0604030504040204" pitchFamily="50" charset="-128"/>
                    <a:ea typeface="Meiryo UI" panose="020B0604030504040204" pitchFamily="50" charset="-128"/>
                  </a:rPr>
                  <a:t>棟</a:t>
                </a:r>
              </a:p>
            </p:txBody>
          </p:sp>
          <p:sp>
            <p:nvSpPr>
              <p:cNvPr id="62" name="テキスト ボックス 61"/>
              <p:cNvSpPr txBox="1"/>
              <p:nvPr/>
            </p:nvSpPr>
            <p:spPr bwMode="gray">
              <a:xfrm>
                <a:off x="3069596" y="3135094"/>
                <a:ext cx="420308" cy="184666"/>
              </a:xfrm>
              <a:prstGeom prst="rect">
                <a:avLst/>
              </a:prstGeom>
              <a:noFill/>
            </p:spPr>
            <p:txBody>
              <a:bodyPr wrap="none" rtlCol="0">
                <a:spAutoFit/>
              </a:bodyPr>
              <a:lstStyle/>
              <a:p>
                <a:r>
                  <a:rPr kumimoji="1" lang="en-US" altLang="ja-JP" sz="600" dirty="0" smtClean="0">
                    <a:latin typeface="Meiryo UI" panose="020B0604030504040204" pitchFamily="50" charset="-128"/>
                    <a:ea typeface="Meiryo UI" panose="020B0604030504040204" pitchFamily="50" charset="-128"/>
                  </a:rPr>
                  <a:t>40</a:t>
                </a:r>
                <a:r>
                  <a:rPr kumimoji="1" lang="ja-JP" altLang="en-US" sz="600" dirty="0" smtClean="0">
                    <a:latin typeface="Meiryo UI" panose="020B0604030504040204" pitchFamily="50" charset="-128"/>
                    <a:ea typeface="Meiryo UI" panose="020B0604030504040204" pitchFamily="50" charset="-128"/>
                  </a:rPr>
                  <a:t>棟</a:t>
                </a:r>
                <a:r>
                  <a:rPr kumimoji="1" lang="en-US" altLang="ja-JP" sz="600" dirty="0" smtClean="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grpSp>
      </p:grpSp>
      <p:sp>
        <p:nvSpPr>
          <p:cNvPr id="63" name="テキスト ボックス 62"/>
          <p:cNvSpPr txBox="1"/>
          <p:nvPr/>
        </p:nvSpPr>
        <p:spPr bwMode="gray">
          <a:xfrm>
            <a:off x="3212976" y="3296816"/>
            <a:ext cx="1032655" cy="200055"/>
          </a:xfrm>
          <a:prstGeom prst="rect">
            <a:avLst/>
          </a:prstGeom>
          <a:noFill/>
        </p:spPr>
        <p:txBody>
          <a:bodyPr wrap="none" rtlCol="0">
            <a:spAutoFit/>
          </a:bodyPr>
          <a:lstStyle/>
          <a:p>
            <a:pPr algn="ctr"/>
            <a:r>
              <a:rPr kumimoji="1" lang="en-US" altLang="ja-JP" sz="700" dirty="0" smtClean="0">
                <a:latin typeface="Meiryo UI" panose="020B0604030504040204" pitchFamily="50" charset="-128"/>
                <a:ea typeface="Meiryo UI" panose="020B0604030504040204" pitchFamily="50" charset="-128"/>
              </a:rPr>
              <a:t>250</a:t>
            </a:r>
            <a:r>
              <a:rPr kumimoji="1" lang="ja-JP" altLang="en-US" sz="700" dirty="0" smtClean="0">
                <a:latin typeface="Meiryo UI" panose="020B0604030504040204" pitchFamily="50" charset="-128"/>
                <a:ea typeface="Meiryo UI" panose="020B0604030504040204" pitchFamily="50" charset="-128"/>
              </a:rPr>
              <a:t>メッシュの全壊棟数</a:t>
            </a:r>
            <a:endParaRPr kumimoji="1" lang="ja-JP" altLang="en-US" sz="700" dirty="0">
              <a:latin typeface="Meiryo UI" panose="020B0604030504040204" pitchFamily="50" charset="-128"/>
              <a:ea typeface="Meiryo UI" panose="020B0604030504040204" pitchFamily="50" charset="-128"/>
            </a:endParaRPr>
          </a:p>
        </p:txBody>
      </p:sp>
      <p:sp>
        <p:nvSpPr>
          <p:cNvPr id="15" name="角丸四角形 14"/>
          <p:cNvSpPr/>
          <p:nvPr/>
        </p:nvSpPr>
        <p:spPr bwMode="gray">
          <a:xfrm>
            <a:off x="400575" y="2648744"/>
            <a:ext cx="3556738" cy="293749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1499"/>
              </a:lnSpc>
            </a:pPr>
            <a:r>
              <a:rPr lang="en-US" altLang="ja-JP" sz="900" b="1" u="sng" dirty="0">
                <a:solidFill>
                  <a:schemeClr val="tx1"/>
                </a:solidFill>
                <a:latin typeface="Meiryo UI" panose="020B0604030504040204" pitchFamily="50" charset="-128"/>
                <a:ea typeface="Meiryo UI" panose="020B0604030504040204" pitchFamily="50" charset="-128"/>
              </a:rPr>
              <a:t>Step</a:t>
            </a:r>
            <a:r>
              <a:rPr lang="ja-JP" altLang="en-US" sz="900" b="1" u="sng" dirty="0">
                <a:solidFill>
                  <a:schemeClr val="tx1"/>
                </a:solidFill>
                <a:latin typeface="Meiryo UI" panose="020B0604030504040204" pitchFamily="50" charset="-128"/>
                <a:ea typeface="Meiryo UI" panose="020B0604030504040204" pitchFamily="50" charset="-128"/>
              </a:rPr>
              <a:t> ①</a:t>
            </a:r>
            <a:endParaRPr lang="en-US" altLang="ja-JP" sz="900" b="1" u="sng" dirty="0">
              <a:solidFill>
                <a:schemeClr val="tx1"/>
              </a:solidFill>
              <a:latin typeface="Meiryo UI" panose="020B0604030504040204" pitchFamily="50" charset="-128"/>
              <a:ea typeface="Meiryo UI" panose="020B0604030504040204" pitchFamily="50" charset="-128"/>
            </a:endParaRPr>
          </a:p>
          <a:p>
            <a:pPr>
              <a:lnSpc>
                <a:spcPts val="1499"/>
              </a:lnSpc>
            </a:pPr>
            <a:r>
              <a:rPr lang="ja-JP" altLang="en-US" sz="900" dirty="0">
                <a:solidFill>
                  <a:schemeClr val="tx1"/>
                </a:solidFill>
                <a:latin typeface="Meiryo UI" panose="020B0604030504040204" pitchFamily="50" charset="-128"/>
                <a:ea typeface="Meiryo UI" panose="020B0604030504040204" pitchFamily="50" charset="-128"/>
              </a:rPr>
              <a:t>　重点</a:t>
            </a:r>
            <a:r>
              <a:rPr lang="en-US" altLang="ja-JP" sz="900" dirty="0">
                <a:solidFill>
                  <a:schemeClr val="tx1"/>
                </a:solidFill>
                <a:latin typeface="Meiryo UI" panose="020B0604030504040204" pitchFamily="50" charset="-128"/>
                <a:ea typeface="Meiryo UI" panose="020B0604030504040204" pitchFamily="50" charset="-128"/>
              </a:rPr>
              <a:t>14</a:t>
            </a:r>
            <a:r>
              <a:rPr lang="ja-JP" altLang="en-US" sz="900" dirty="0">
                <a:solidFill>
                  <a:schemeClr val="tx1"/>
                </a:solidFill>
                <a:latin typeface="Meiryo UI" panose="020B0604030504040204" pitchFamily="50" charset="-128"/>
                <a:ea typeface="Meiryo UI" panose="020B0604030504040204" pitchFamily="50" charset="-128"/>
              </a:rPr>
              <a:t>路線のうち</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・南海トラフ地震被害想定より建物倒壊が多く想定される区域をカバー</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・広域防災拠点、後方活動支援拠点と接する（近接）</a:t>
            </a:r>
            <a:r>
              <a:rPr lang="ja-JP" altLang="en-US" sz="1000" dirty="0">
                <a:solidFill>
                  <a:schemeClr val="tx1"/>
                </a:solidFill>
                <a:latin typeface="Meiryo UI" panose="020B0604030504040204" pitchFamily="50" charset="-128"/>
                <a:ea typeface="Meiryo UI" panose="020B0604030504040204" pitchFamily="50" charset="-128"/>
              </a:rPr>
              <a:t>　　　　　　　　　　　</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　　　　▽</a:t>
            </a:r>
            <a:endParaRPr lang="en-US" altLang="ja-JP" sz="10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＜大阪中央</a:t>
            </a:r>
            <a:r>
              <a:rPr lang="ja-JP" altLang="en-US" sz="900" dirty="0">
                <a:solidFill>
                  <a:schemeClr val="tx1"/>
                </a:solidFill>
                <a:latin typeface="Meiryo UI" panose="020B0604030504040204" pitchFamily="50" charset="-128"/>
                <a:ea typeface="Meiryo UI" panose="020B0604030504040204" pitchFamily="50" charset="-128"/>
              </a:rPr>
              <a:t>環状線 ～ 大阪和泉泉南線 ～ </a:t>
            </a:r>
            <a:r>
              <a:rPr lang="en-US" altLang="ja-JP" sz="900" dirty="0">
                <a:solidFill>
                  <a:schemeClr val="tx1"/>
                </a:solidFill>
                <a:latin typeface="Meiryo UI" panose="020B0604030504040204" pitchFamily="50" charset="-128"/>
                <a:ea typeface="Meiryo UI" panose="020B0604030504040204" pitchFamily="50" charset="-128"/>
              </a:rPr>
              <a:t>R423 </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を</a:t>
            </a:r>
            <a:r>
              <a:rPr lang="en-US" altLang="ja-JP" sz="900" b="1" dirty="0">
                <a:solidFill>
                  <a:schemeClr val="tx1"/>
                </a:solidFill>
                <a:latin typeface="Meiryo UI" panose="020B0604030504040204" pitchFamily="50" charset="-128"/>
                <a:ea typeface="Meiryo UI" panose="020B0604030504040204" pitchFamily="50" charset="-128"/>
              </a:rPr>
              <a:t>『 </a:t>
            </a:r>
            <a:r>
              <a:rPr lang="ja-JP" altLang="en-US" sz="900" b="1" dirty="0">
                <a:solidFill>
                  <a:schemeClr val="tx1"/>
                </a:solidFill>
                <a:latin typeface="Meiryo UI" panose="020B0604030504040204" pitchFamily="50" charset="-128"/>
                <a:ea typeface="Meiryo UI" panose="020B0604030504040204" pitchFamily="50" charset="-128"/>
              </a:rPr>
              <a:t>重点環状</a:t>
            </a:r>
            <a:r>
              <a:rPr lang="en-US" altLang="ja-JP" sz="900" b="1" dirty="0">
                <a:solidFill>
                  <a:schemeClr val="tx1"/>
                </a:solidFill>
                <a:latin typeface="Meiryo UI" panose="020B0604030504040204" pitchFamily="50" charset="-128"/>
                <a:ea typeface="Meiryo UI" panose="020B0604030504040204" pitchFamily="50" charset="-128"/>
              </a:rPr>
              <a:t>Line 』</a:t>
            </a:r>
            <a:r>
              <a:rPr lang="ja-JP" altLang="en-US" sz="900" dirty="0">
                <a:solidFill>
                  <a:schemeClr val="tx1"/>
                </a:solidFill>
                <a:latin typeface="Meiryo UI" panose="020B0604030504040204" pitchFamily="50" charset="-128"/>
                <a:ea typeface="Meiryo UI" panose="020B0604030504040204" pitchFamily="50" charset="-128"/>
              </a:rPr>
              <a:t>として設定。</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Line</a:t>
            </a:r>
            <a:r>
              <a:rPr lang="ja-JP" altLang="en-US" sz="900" dirty="0">
                <a:solidFill>
                  <a:schemeClr val="tx1"/>
                </a:solidFill>
                <a:latin typeface="Meiryo UI" panose="020B0604030504040204" pitchFamily="50" charset="-128"/>
                <a:ea typeface="Meiryo UI" panose="020B0604030504040204" pitchFamily="50" charset="-128"/>
              </a:rPr>
              <a:t>上の「沿道建築物の耐震化」「無電柱化の</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推進</a:t>
            </a:r>
            <a:r>
              <a:rPr lang="ja-JP" altLang="en-US" sz="900" dirty="0">
                <a:solidFill>
                  <a:schemeClr val="tx1"/>
                </a:solidFill>
                <a:latin typeface="Meiryo UI" panose="020B0604030504040204" pitchFamily="50" charset="-128"/>
                <a:ea typeface="Meiryo UI" panose="020B0604030504040204" pitchFamily="50" charset="-128"/>
              </a:rPr>
              <a:t>」ｱｸｼｮﾝを集中的・優先的に実施</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701"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大阪市域及び堺市域の無電柱化は各市の</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整備計画等に基づき実施） </a:t>
            </a:r>
            <a:endParaRPr lang="en-US" altLang="ja-JP" sz="900" dirty="0" smtClean="0">
              <a:solidFill>
                <a:schemeClr val="tx1"/>
              </a:solidFill>
              <a:latin typeface="Meiryo UI" panose="020B0604030504040204" pitchFamily="50" charset="-128"/>
              <a:ea typeface="Meiryo UI" panose="020B0604030504040204" pitchFamily="50" charset="-128"/>
            </a:endParaRPr>
          </a:p>
          <a:p>
            <a:endParaRPr lang="en-US" altLang="ja-JP" sz="701" dirty="0">
              <a:solidFill>
                <a:schemeClr val="tx1"/>
              </a:solidFill>
              <a:latin typeface="Meiryo UI" panose="020B0604030504040204" pitchFamily="50" charset="-128"/>
              <a:ea typeface="Meiryo UI" panose="020B0604030504040204" pitchFamily="50" charset="-128"/>
            </a:endParaRPr>
          </a:p>
          <a:p>
            <a:r>
              <a:rPr lang="en-US" altLang="ja-JP" sz="900" b="1" u="sng" dirty="0">
                <a:solidFill>
                  <a:schemeClr val="tx1"/>
                </a:solidFill>
                <a:latin typeface="Meiryo UI" panose="020B0604030504040204" pitchFamily="50" charset="-128"/>
                <a:ea typeface="Meiryo UI" panose="020B0604030504040204" pitchFamily="50" charset="-128"/>
              </a:rPr>
              <a:t>Step </a:t>
            </a:r>
            <a:r>
              <a:rPr lang="ja-JP" altLang="en-US" sz="900" b="1" u="sng" dirty="0">
                <a:solidFill>
                  <a:schemeClr val="tx1"/>
                </a:solidFill>
                <a:latin typeface="Meiryo UI" panose="020B0604030504040204" pitchFamily="50" charset="-128"/>
                <a:ea typeface="Meiryo UI" panose="020B0604030504040204" pitchFamily="50" charset="-128"/>
              </a:rPr>
              <a:t>②</a:t>
            </a:r>
            <a:endParaRPr lang="en-US" altLang="ja-JP" sz="900" b="1" u="sng"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en-US" altLang="ja-JP" sz="900" dirty="0">
                <a:solidFill>
                  <a:schemeClr val="tx1"/>
                </a:solidFill>
                <a:latin typeface="Meiryo UI" panose="020B0604030504040204" pitchFamily="50" charset="-128"/>
                <a:ea typeface="Meiryo UI" panose="020B0604030504040204" pitchFamily="50" charset="-128"/>
              </a:rPr>
              <a:t>Step</a:t>
            </a:r>
            <a:r>
              <a:rPr lang="ja-JP" altLang="en-US" sz="900" dirty="0">
                <a:solidFill>
                  <a:schemeClr val="tx1"/>
                </a:solidFill>
                <a:latin typeface="Meiryo UI" panose="020B0604030504040204" pitchFamily="50" charset="-128"/>
                <a:ea typeface="Meiryo UI" panose="020B0604030504040204" pitchFamily="50" charset="-128"/>
              </a:rPr>
              <a:t>①の</a:t>
            </a:r>
            <a:r>
              <a:rPr lang="en-US" altLang="ja-JP" sz="90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重点環状</a:t>
            </a:r>
            <a:r>
              <a:rPr lang="en-US" altLang="ja-JP" sz="900" dirty="0">
                <a:solidFill>
                  <a:schemeClr val="tx1"/>
                </a:solidFill>
                <a:latin typeface="Meiryo UI" panose="020B0604030504040204" pitchFamily="50" charset="-128"/>
                <a:ea typeface="Meiryo UI" panose="020B0604030504040204" pitchFamily="50" charset="-128"/>
              </a:rPr>
              <a:t>Line 』</a:t>
            </a:r>
            <a:r>
              <a:rPr lang="ja-JP" altLang="en-US" sz="900" dirty="0">
                <a:solidFill>
                  <a:schemeClr val="tx1"/>
                </a:solidFill>
                <a:latin typeface="Meiryo UI" panose="020B0604030504040204" pitchFamily="50" charset="-128"/>
                <a:ea typeface="Meiryo UI" panose="020B0604030504040204" pitchFamily="50" charset="-128"/>
              </a:rPr>
              <a:t>以外の重点</a:t>
            </a:r>
            <a:r>
              <a:rPr lang="en-US" altLang="ja-JP" sz="900" dirty="0">
                <a:solidFill>
                  <a:schemeClr val="tx1"/>
                </a:solidFill>
                <a:latin typeface="Meiryo UI" panose="020B0604030504040204" pitchFamily="50" charset="-128"/>
                <a:ea typeface="Meiryo UI" panose="020B0604030504040204" pitchFamily="50" charset="-128"/>
              </a:rPr>
              <a:t>14</a:t>
            </a:r>
            <a:r>
              <a:rPr lang="ja-JP" altLang="en-US" sz="900" dirty="0">
                <a:solidFill>
                  <a:schemeClr val="tx1"/>
                </a:solidFill>
                <a:latin typeface="Meiryo UI" panose="020B0604030504040204" pitchFamily="50" charset="-128"/>
                <a:ea typeface="Meiryo UI" panose="020B0604030504040204" pitchFamily="50" charset="-128"/>
              </a:rPr>
              <a:t>路線</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を</a:t>
            </a:r>
            <a:r>
              <a:rPr lang="ja-JP" altLang="en-US" sz="900" dirty="0">
                <a:solidFill>
                  <a:schemeClr val="tx1"/>
                </a:solidFill>
                <a:latin typeface="Meiryo UI" panose="020B0604030504040204" pitchFamily="50" charset="-128"/>
                <a:ea typeface="Meiryo UI" panose="020B0604030504040204" pitchFamily="50" charset="-128"/>
              </a:rPr>
              <a:t>集中的・優先的に実施するよう次期ｱｸｼｮﾝﾌﾟﾗﾝに位置づけ　　　　   　　　　　　</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endParaRPr lang="en-US" altLang="ja-JP" sz="701" dirty="0">
              <a:solidFill>
                <a:schemeClr val="tx1"/>
              </a:solidFill>
              <a:latin typeface="Meiryo UI" panose="020B0604030504040204" pitchFamily="50" charset="-128"/>
              <a:ea typeface="Meiryo UI" panose="020B0604030504040204" pitchFamily="50" charset="-128"/>
            </a:endParaRPr>
          </a:p>
          <a:p>
            <a:r>
              <a:rPr lang="en-US" altLang="ja-JP" sz="900" b="1" u="sng" dirty="0">
                <a:solidFill>
                  <a:schemeClr val="tx1"/>
                </a:solidFill>
                <a:latin typeface="Meiryo UI" panose="020B0604030504040204" pitchFamily="50" charset="-128"/>
                <a:ea typeface="Meiryo UI" panose="020B0604030504040204" pitchFamily="50" charset="-128"/>
              </a:rPr>
              <a:t>Step </a:t>
            </a:r>
            <a:r>
              <a:rPr lang="ja-JP" altLang="en-US" sz="900" b="1" u="sng" dirty="0">
                <a:solidFill>
                  <a:schemeClr val="tx1"/>
                </a:solidFill>
                <a:latin typeface="Meiryo UI" panose="020B0604030504040204" pitchFamily="50" charset="-128"/>
                <a:ea typeface="Meiryo UI" panose="020B0604030504040204" pitchFamily="50" charset="-128"/>
              </a:rPr>
              <a:t>③</a:t>
            </a:r>
            <a:r>
              <a:rPr lang="ja-JP" altLang="en-US" sz="900" dirty="0">
                <a:solidFill>
                  <a:schemeClr val="tx1"/>
                </a:solidFill>
                <a:latin typeface="Meiryo UI" panose="020B0604030504040204" pitchFamily="50" charset="-128"/>
                <a:ea typeface="Meiryo UI" panose="020B0604030504040204" pitchFamily="50" charset="-128"/>
              </a:rPr>
              <a:t>　</a:t>
            </a:r>
            <a:endParaRPr lang="en-US" altLang="ja-JP" sz="900" dirty="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Step</a:t>
            </a:r>
            <a:r>
              <a:rPr lang="ja-JP" altLang="en-US" sz="900" dirty="0">
                <a:solidFill>
                  <a:schemeClr val="tx1"/>
                </a:solidFill>
                <a:latin typeface="Meiryo UI" panose="020B0604030504040204" pitchFamily="50" charset="-128"/>
                <a:ea typeface="Meiryo UI" panose="020B0604030504040204" pitchFamily="50" charset="-128"/>
              </a:rPr>
              <a:t>①・②以外の、その他</a:t>
            </a:r>
            <a:r>
              <a:rPr lang="en-US" altLang="ja-JP" sz="900" dirty="0">
                <a:solidFill>
                  <a:schemeClr val="tx1"/>
                </a:solidFill>
                <a:latin typeface="Meiryo UI" panose="020B0604030504040204" pitchFamily="50" charset="-128"/>
                <a:ea typeface="Meiryo UI" panose="020B0604030504040204" pitchFamily="50" charset="-128"/>
              </a:rPr>
              <a:t>93</a:t>
            </a:r>
            <a:r>
              <a:rPr lang="ja-JP" altLang="en-US" sz="900" dirty="0" smtClean="0">
                <a:solidFill>
                  <a:schemeClr val="tx1"/>
                </a:solidFill>
                <a:latin typeface="Meiryo UI" panose="020B0604030504040204" pitchFamily="50" charset="-128"/>
                <a:ea typeface="Meiryo UI" panose="020B0604030504040204" pitchFamily="50" charset="-128"/>
              </a:rPr>
              <a:t>路線の取組みを強化</a:t>
            </a:r>
            <a:r>
              <a:rPr lang="ja-JP" altLang="en-US" sz="1101" dirty="0">
                <a:solidFill>
                  <a:schemeClr val="tx1"/>
                </a:solidFill>
                <a:latin typeface="HG丸ｺﾞｼｯｸM-PRO" panose="020F0600000000000000" pitchFamily="50" charset="-128"/>
                <a:ea typeface="HG丸ｺﾞｼｯｸM-PRO" panose="020F0600000000000000" pitchFamily="50" charset="-128"/>
              </a:rPr>
              <a:t>　　　　　　</a:t>
            </a:r>
            <a:endParaRPr lang="en-US" altLang="ja-JP" sz="1101" dirty="0">
              <a:solidFill>
                <a:schemeClr val="tx1"/>
              </a:solidFill>
              <a:latin typeface="HG丸ｺﾞｼｯｸM-PRO" panose="020F0600000000000000" pitchFamily="50" charset="-128"/>
              <a:ea typeface="HG丸ｺﾞｼｯｸM-PRO" panose="020F0600000000000000" pitchFamily="50" charset="-128"/>
            </a:endParaRPr>
          </a:p>
          <a:p>
            <a:r>
              <a:rPr lang="ja-JP" altLang="en-US" sz="1101" dirty="0">
                <a:solidFill>
                  <a:schemeClr val="tx1"/>
                </a:solidFill>
                <a:latin typeface="HG丸ｺﾞｼｯｸM-PRO" panose="020F0600000000000000" pitchFamily="50" charset="-128"/>
                <a:ea typeface="HG丸ｺﾞｼｯｸM-PRO" panose="020F0600000000000000" pitchFamily="50" charset="-128"/>
              </a:rPr>
              <a:t>　　</a:t>
            </a:r>
          </a:p>
        </p:txBody>
      </p:sp>
      <p:sp>
        <p:nvSpPr>
          <p:cNvPr id="54" name="テキスト ボックス 53"/>
          <p:cNvSpPr txBox="1"/>
          <p:nvPr/>
        </p:nvSpPr>
        <p:spPr bwMode="gray">
          <a:xfrm>
            <a:off x="4222829" y="2576736"/>
            <a:ext cx="646331" cy="230832"/>
          </a:xfrm>
          <a:prstGeom prst="rect">
            <a:avLst/>
          </a:prstGeom>
          <a:noFill/>
        </p:spPr>
        <p:txBody>
          <a:bodyPr wrap="none" rtlCol="0">
            <a:spAutoFit/>
          </a:bodyPr>
          <a:lstStyle/>
          <a:p>
            <a:pPr algn="ctr"/>
            <a:r>
              <a:rPr kumimoji="1" lang="ja-JP" altLang="en-US" sz="900" dirty="0" smtClean="0">
                <a:latin typeface="Meiryo UI" panose="020B0604030504040204" pitchFamily="50" charset="-128"/>
                <a:ea typeface="Meiryo UI" panose="020B0604030504040204" pitchFamily="50" charset="-128"/>
              </a:rPr>
              <a:t>全壊棟数</a:t>
            </a:r>
            <a:endParaRPr kumimoji="1" lang="en-US" altLang="ja-JP" sz="900" dirty="0" smtClean="0">
              <a:latin typeface="Meiryo UI" panose="020B0604030504040204" pitchFamily="50" charset="-128"/>
              <a:ea typeface="Meiryo UI" panose="020B0604030504040204" pitchFamily="50" charset="-128"/>
            </a:endParaRPr>
          </a:p>
        </p:txBody>
      </p:sp>
      <p:pic>
        <p:nvPicPr>
          <p:cNvPr id="65" name="図 64"/>
          <p:cNvPicPr>
            <a:picLocks noChangeAspect="1"/>
          </p:cNvPicPr>
          <p:nvPr/>
        </p:nvPicPr>
        <p:blipFill>
          <a:blip r:embed="rId6"/>
          <a:stretch>
            <a:fillRect/>
          </a:stretch>
        </p:blipFill>
        <p:spPr>
          <a:xfrm>
            <a:off x="3530188" y="1049413"/>
            <a:ext cx="3194088" cy="4594829"/>
          </a:xfrm>
          <a:prstGeom prst="rect">
            <a:avLst/>
          </a:prstGeom>
        </p:spPr>
      </p:pic>
      <p:sp>
        <p:nvSpPr>
          <p:cNvPr id="66" name="角丸四角形 65"/>
          <p:cNvSpPr/>
          <p:nvPr/>
        </p:nvSpPr>
        <p:spPr>
          <a:xfrm>
            <a:off x="1715553" y="6054782"/>
            <a:ext cx="5097401" cy="162469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900"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ｱｸｼｮﾝの概要</a:t>
            </a:r>
            <a:r>
              <a:rPr lang="en-US" altLang="ja-JP" sz="900" dirty="0">
                <a:solidFill>
                  <a:schemeClr val="tx1"/>
                </a:solidFill>
                <a:latin typeface="Meiryo UI" panose="020B0604030504040204" pitchFamily="50" charset="-128"/>
                <a:ea typeface="Meiryo UI" panose="020B0604030504040204" pitchFamily="50" charset="-128"/>
              </a:rPr>
              <a:t>】</a:t>
            </a: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広域</a:t>
            </a:r>
            <a:r>
              <a:rPr lang="ja-JP" altLang="en-US" sz="900" dirty="0">
                <a:solidFill>
                  <a:schemeClr val="tx1"/>
                </a:solidFill>
                <a:latin typeface="Meiryo UI" panose="020B0604030504040204" pitchFamily="50" charset="-128"/>
                <a:ea typeface="Meiryo UI" panose="020B0604030504040204" pitchFamily="50" charset="-128"/>
              </a:rPr>
              <a:t>緊急交通路における、大地震による倒壊で道路通行機能を阻害の恐れのある民間等の</a:t>
            </a:r>
            <a:r>
              <a:rPr lang="ja-JP" altLang="en-US" sz="900" dirty="0" smtClean="0">
                <a:solidFill>
                  <a:schemeClr val="tx1"/>
                </a:solidFill>
                <a:latin typeface="Meiryo UI" panose="020B0604030504040204" pitchFamily="50" charset="-128"/>
                <a:ea typeface="Meiryo UI" panose="020B0604030504040204" pitchFamily="50" charset="-128"/>
              </a:rPr>
              <a:t>建築物</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に</a:t>
            </a:r>
            <a:r>
              <a:rPr lang="ja-JP" altLang="en-US" sz="900" dirty="0">
                <a:solidFill>
                  <a:schemeClr val="tx1"/>
                </a:solidFill>
                <a:latin typeface="Meiryo UI" panose="020B0604030504040204" pitchFamily="50" charset="-128"/>
                <a:ea typeface="Meiryo UI" panose="020B0604030504040204" pitchFamily="50" charset="-128"/>
              </a:rPr>
              <a:t>対し</a:t>
            </a:r>
            <a:r>
              <a:rPr lang="ja-JP" altLang="en-US" sz="900" dirty="0" smtClean="0">
                <a:solidFill>
                  <a:schemeClr val="tx1"/>
                </a:solidFill>
                <a:latin typeface="Meiryo UI" panose="020B0604030504040204" pitchFamily="50" charset="-128"/>
                <a:ea typeface="Meiryo UI" panose="020B0604030504040204" pitchFamily="50" charset="-128"/>
              </a:rPr>
              <a:t>、耐震診断</a:t>
            </a:r>
            <a:r>
              <a:rPr lang="ja-JP" altLang="en-US" sz="900" dirty="0">
                <a:solidFill>
                  <a:schemeClr val="tx1"/>
                </a:solidFill>
                <a:latin typeface="Meiryo UI" panose="020B0604030504040204" pitchFamily="50" charset="-128"/>
                <a:ea typeface="Meiryo UI" panose="020B0604030504040204" pitchFamily="50" charset="-128"/>
              </a:rPr>
              <a:t>義務付け路線を定め補助により耐震化を</a:t>
            </a:r>
            <a:r>
              <a:rPr lang="ja-JP" altLang="en-US" sz="900" dirty="0" smtClean="0">
                <a:solidFill>
                  <a:schemeClr val="tx1"/>
                </a:solidFill>
                <a:latin typeface="Meiryo UI" panose="020B0604030504040204" pitchFamily="50" charset="-128"/>
                <a:ea typeface="Meiryo UI" panose="020B0604030504040204" pitchFamily="50" charset="-128"/>
              </a:rPr>
              <a:t>促進</a:t>
            </a:r>
            <a:endParaRPr lang="en-US" altLang="ja-JP" sz="900" dirty="0" smtClean="0">
              <a:solidFill>
                <a:schemeClr val="tx1"/>
              </a:solidFill>
              <a:latin typeface="Meiryo UI" panose="020B0604030504040204" pitchFamily="50" charset="-128"/>
              <a:ea typeface="Meiryo UI" panose="020B0604030504040204" pitchFamily="50" charset="-128"/>
            </a:endParaRPr>
          </a:p>
          <a:p>
            <a:pPr>
              <a:lnSpc>
                <a:spcPct val="200000"/>
              </a:lnSpc>
            </a:pPr>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広域緊急交通路沿道の耐震化対象</a:t>
            </a:r>
            <a:r>
              <a:rPr lang="en-US" altLang="ja-JP" sz="900" dirty="0" smtClean="0">
                <a:solidFill>
                  <a:schemeClr val="tx1"/>
                </a:solidFill>
                <a:latin typeface="Meiryo UI" panose="020B0604030504040204" pitchFamily="50" charset="-128"/>
                <a:ea typeface="Meiryo UI" panose="020B0604030504040204" pitchFamily="50" charset="-128"/>
              </a:rPr>
              <a:t>217</a:t>
            </a:r>
            <a:r>
              <a:rPr lang="ja-JP" altLang="en-US" sz="900" dirty="0" smtClean="0">
                <a:solidFill>
                  <a:schemeClr val="tx1"/>
                </a:solidFill>
                <a:latin typeface="Meiryo UI" panose="020B0604030504040204" pitchFamily="50" charset="-128"/>
                <a:ea typeface="Meiryo UI" panose="020B0604030504040204" pitchFamily="50" charset="-128"/>
              </a:rPr>
              <a:t>棟を「</a:t>
            </a:r>
            <a:r>
              <a:rPr lang="en-US" altLang="ja-JP" sz="900" dirty="0">
                <a:solidFill>
                  <a:schemeClr val="tx1"/>
                </a:solidFill>
                <a:latin typeface="Meiryo UI" panose="020B0604030504040204" pitchFamily="50" charset="-128"/>
                <a:ea typeface="Meiryo UI" panose="020B0604030504040204" pitchFamily="50" charset="-128"/>
              </a:rPr>
              <a:t>R7</a:t>
            </a:r>
            <a:r>
              <a:rPr lang="ja-JP" altLang="en-US" sz="900" dirty="0">
                <a:solidFill>
                  <a:schemeClr val="tx1"/>
                </a:solidFill>
                <a:latin typeface="Meiryo UI" panose="020B0604030504040204" pitchFamily="50" charset="-128"/>
                <a:ea typeface="Meiryo UI" panose="020B0604030504040204" pitchFamily="50" charset="-128"/>
              </a:rPr>
              <a:t>おおむね解消」（住宅建築物耐震</a:t>
            </a:r>
            <a:r>
              <a:rPr lang="en-US" altLang="ja-JP" sz="900" dirty="0">
                <a:solidFill>
                  <a:schemeClr val="tx1"/>
                </a:solidFill>
                <a:latin typeface="Meiryo UI" panose="020B0604030504040204" pitchFamily="50" charset="-128"/>
                <a:ea typeface="Meiryo UI" panose="020B0604030504040204" pitchFamily="50" charset="-128"/>
              </a:rPr>
              <a:t>10</a:t>
            </a:r>
            <a:r>
              <a:rPr lang="ja-JP" altLang="en-US" sz="900" dirty="0">
                <a:solidFill>
                  <a:schemeClr val="tx1"/>
                </a:solidFill>
                <a:latin typeface="Meiryo UI" panose="020B0604030504040204" pitchFamily="50" charset="-128"/>
                <a:ea typeface="Meiryo UI" panose="020B0604030504040204" pitchFamily="50" charset="-128"/>
              </a:rPr>
              <a:t>ヵ年戦略・</a:t>
            </a:r>
            <a:r>
              <a:rPr lang="ja-JP" altLang="en-US" sz="900" dirty="0" smtClean="0">
                <a:solidFill>
                  <a:schemeClr val="tx1"/>
                </a:solidFill>
                <a:latin typeface="Meiryo UI" panose="020B0604030504040204" pitchFamily="50" charset="-128"/>
                <a:ea typeface="Meiryo UI" panose="020B0604030504040204" pitchFamily="50" charset="-128"/>
              </a:rPr>
              <a:t>大阪</a:t>
            </a:r>
            <a:r>
              <a:rPr lang="ja-JP" altLang="en-US" sz="900" dirty="0">
                <a:solidFill>
                  <a:schemeClr val="tx1"/>
                </a:solidFill>
                <a:latin typeface="Meiryo UI" panose="020B0604030504040204" pitchFamily="50" charset="-128"/>
                <a:ea typeface="Meiryo UI"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800"/>
              </a:lnSpc>
            </a:pP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u="sng" dirty="0">
                <a:solidFill>
                  <a:schemeClr val="tx1"/>
                </a:solidFill>
                <a:latin typeface="Meiryo UI" panose="020B0604030504040204" pitchFamily="50" charset="-128"/>
                <a:ea typeface="Meiryo UI" panose="020B0604030504040204" pitchFamily="50" charset="-128"/>
              </a:rPr>
              <a:t>❑ </a:t>
            </a:r>
            <a:r>
              <a:rPr lang="ja-JP" altLang="en-US" sz="900" u="sng" dirty="0" smtClean="0">
                <a:solidFill>
                  <a:schemeClr val="tx1"/>
                </a:solidFill>
                <a:latin typeface="Meiryo UI" panose="020B0604030504040204" pitchFamily="50" charset="-128"/>
                <a:ea typeface="Meiryo UI" panose="020B0604030504040204" pitchFamily="50" charset="-128"/>
              </a:rPr>
              <a:t>取組み</a:t>
            </a:r>
            <a:endParaRPr lang="en-US" altLang="ja-JP" sz="900" u="sng" dirty="0" smtClean="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広域</a:t>
            </a:r>
            <a:r>
              <a:rPr lang="ja-JP" altLang="en-US" sz="900" dirty="0">
                <a:solidFill>
                  <a:schemeClr val="tx1"/>
                </a:solidFill>
                <a:latin typeface="Meiryo UI" panose="020B0604030504040204" pitchFamily="50" charset="-128"/>
                <a:ea typeface="Meiryo UI" panose="020B0604030504040204" pitchFamily="50" charset="-128"/>
              </a:rPr>
              <a:t>緊急交通路のなかでも、重点</a:t>
            </a:r>
            <a:r>
              <a:rPr lang="en-US" altLang="ja-JP" sz="900" dirty="0">
                <a:solidFill>
                  <a:schemeClr val="tx1"/>
                </a:solidFill>
                <a:latin typeface="Meiryo UI" panose="020B0604030504040204" pitchFamily="50" charset="-128"/>
                <a:ea typeface="Meiryo UI" panose="020B0604030504040204" pitchFamily="50" charset="-128"/>
              </a:rPr>
              <a:t>14</a:t>
            </a:r>
            <a:r>
              <a:rPr lang="ja-JP" altLang="en-US" sz="900" dirty="0">
                <a:solidFill>
                  <a:schemeClr val="tx1"/>
                </a:solidFill>
                <a:latin typeface="Meiryo UI" panose="020B0604030504040204" pitchFamily="50" charset="-128"/>
                <a:ea typeface="Meiryo UI" panose="020B0604030504040204" pitchFamily="50" charset="-128"/>
              </a:rPr>
              <a:t>路線中の倒壊する危険性が高く、倒壊した際に道路を閉塞し</a:t>
            </a:r>
            <a:r>
              <a:rPr lang="ja-JP" altLang="en-US" sz="900" dirty="0" smtClean="0">
                <a:solidFill>
                  <a:schemeClr val="tx1"/>
                </a:solidFill>
                <a:latin typeface="Meiryo UI" panose="020B0604030504040204" pitchFamily="50" charset="-128"/>
                <a:ea typeface="Meiryo UI" panose="020B0604030504040204" pitchFamily="50" charset="-128"/>
              </a:rPr>
              <a:t>通行　　</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可能</a:t>
            </a:r>
            <a:r>
              <a:rPr lang="ja-JP" altLang="en-US" sz="900" dirty="0">
                <a:solidFill>
                  <a:schemeClr val="tx1"/>
                </a:solidFill>
                <a:latin typeface="Meiryo UI" panose="020B0604030504040204" pitchFamily="50" charset="-128"/>
                <a:ea typeface="Meiryo UI" panose="020B0604030504040204" pitchFamily="50" charset="-128"/>
              </a:rPr>
              <a:t>な幅員が残らない高さの建物</a:t>
            </a:r>
            <a:r>
              <a:rPr lang="en-US" altLang="ja-JP" sz="900" dirty="0">
                <a:solidFill>
                  <a:schemeClr val="tx1"/>
                </a:solidFill>
                <a:latin typeface="Meiryo UI" panose="020B0604030504040204" pitchFamily="50" charset="-128"/>
                <a:ea typeface="Meiryo UI" panose="020B0604030504040204" pitchFamily="50" charset="-128"/>
              </a:rPr>
              <a:t>35</a:t>
            </a:r>
            <a:r>
              <a:rPr lang="ja-JP" altLang="en-US" sz="900" dirty="0">
                <a:solidFill>
                  <a:schemeClr val="tx1"/>
                </a:solidFill>
                <a:latin typeface="Meiryo UI" panose="020B0604030504040204" pitchFamily="50" charset="-128"/>
                <a:ea typeface="Meiryo UI" panose="020B0604030504040204" pitchFamily="50" charset="-128"/>
              </a:rPr>
              <a:t>棟を優先化　</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特に、</a:t>
            </a:r>
            <a:r>
              <a:rPr lang="en-US" altLang="ja-JP" sz="900"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重点環状</a:t>
            </a:r>
            <a:r>
              <a:rPr lang="en-US" altLang="ja-JP" sz="900" dirty="0">
                <a:solidFill>
                  <a:schemeClr val="tx1"/>
                </a:solidFill>
                <a:latin typeface="Meiryo UI" panose="020B0604030504040204" pitchFamily="50" charset="-128"/>
                <a:ea typeface="Meiryo UI" panose="020B0604030504040204" pitchFamily="50" charset="-128"/>
              </a:rPr>
              <a:t>Line</a:t>
            </a:r>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沿道</a:t>
            </a:r>
            <a:r>
              <a:rPr lang="ja-JP" altLang="en-US" sz="900" dirty="0" smtClean="0">
                <a:solidFill>
                  <a:schemeClr val="tx1"/>
                </a:solidFill>
                <a:latin typeface="Meiryo UI" panose="020B0604030504040204" pitchFamily="50" charset="-128"/>
                <a:ea typeface="Meiryo UI" panose="020B0604030504040204" pitchFamily="50" charset="-128"/>
              </a:rPr>
              <a:t>の建物</a:t>
            </a:r>
            <a:r>
              <a:rPr lang="en-US" altLang="ja-JP" sz="900" dirty="0" smtClean="0">
                <a:solidFill>
                  <a:schemeClr val="tx1"/>
                </a:solidFill>
                <a:latin typeface="Meiryo UI" panose="020B0604030504040204" pitchFamily="50" charset="-128"/>
                <a:ea typeface="Meiryo UI" panose="020B0604030504040204" pitchFamily="50" charset="-128"/>
              </a:rPr>
              <a:t>5</a:t>
            </a:r>
            <a:r>
              <a:rPr lang="ja-JP" altLang="en-US" sz="900" dirty="0">
                <a:solidFill>
                  <a:schemeClr val="tx1"/>
                </a:solidFill>
                <a:latin typeface="Meiryo UI" panose="020B0604030504040204" pitchFamily="50" charset="-128"/>
                <a:ea typeface="Meiryo UI" panose="020B0604030504040204" pitchFamily="50" charset="-128"/>
              </a:rPr>
              <a:t>棟を</a:t>
            </a:r>
            <a:r>
              <a:rPr lang="ja-JP" altLang="en-US" sz="900" dirty="0" smtClean="0">
                <a:solidFill>
                  <a:schemeClr val="tx1"/>
                </a:solidFill>
                <a:latin typeface="Meiryo UI" panose="020B0604030504040204" pitchFamily="50" charset="-128"/>
                <a:ea typeface="Meiryo UI" panose="020B0604030504040204" pitchFamily="50" charset="-128"/>
              </a:rPr>
              <a:t>最優先化し、所有者への働きかけなど取組</a:t>
            </a:r>
            <a:r>
              <a:rPr lang="ja-JP" altLang="en-US" sz="900" dirty="0">
                <a:solidFill>
                  <a:schemeClr val="tx1"/>
                </a:solidFill>
                <a:latin typeface="Meiryo UI" panose="020B0604030504040204" pitchFamily="50" charset="-128"/>
                <a:ea typeface="Meiryo UI" panose="020B0604030504040204" pitchFamily="50" charset="-128"/>
              </a:rPr>
              <a:t>を強化</a:t>
            </a:r>
            <a:endParaRPr lang="en-US" altLang="ja-JP" sz="900" dirty="0">
              <a:solidFill>
                <a:schemeClr val="tx1"/>
              </a:solidFill>
              <a:latin typeface="Meiryo UI" panose="020B0604030504040204" pitchFamily="50" charset="-128"/>
              <a:ea typeface="Meiryo UI" panose="020B0604030504040204" pitchFamily="50" charset="-128"/>
            </a:endParaRPr>
          </a:p>
          <a:p>
            <a:endParaRPr lang="en-US" altLang="ja-JP" sz="900" dirty="0" smtClean="0">
              <a:solidFill>
                <a:schemeClr val="tx1"/>
              </a:solidFill>
              <a:latin typeface="Meiryo UI" panose="020B0604030504040204" pitchFamily="50" charset="-128"/>
              <a:ea typeface="Meiryo UI" panose="020B0604030504040204" pitchFamily="50" charset="-128"/>
            </a:endParaRPr>
          </a:p>
        </p:txBody>
      </p:sp>
      <p:sp>
        <p:nvSpPr>
          <p:cNvPr id="68" name="正方形/長方形 67"/>
          <p:cNvSpPr/>
          <p:nvPr/>
        </p:nvSpPr>
        <p:spPr bwMode="gray">
          <a:xfrm>
            <a:off x="632576" y="7638994"/>
            <a:ext cx="699132" cy="136332"/>
          </a:xfrm>
          <a:prstGeom prst="rect">
            <a:avLst/>
          </a:prstGeom>
          <a:solidFill>
            <a:srgbClr val="5F86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endParaRPr lang="ja-JP" altLang="en-US" sz="599" dirty="0">
              <a:latin typeface="Meiryo UI" panose="020B0604030504040204" pitchFamily="50" charset="-128"/>
              <a:ea typeface="Meiryo UI" panose="020B0604030504040204" pitchFamily="50" charset="-128"/>
            </a:endParaRPr>
          </a:p>
        </p:txBody>
      </p:sp>
      <p:sp>
        <p:nvSpPr>
          <p:cNvPr id="11" name="正方形/長方形 10"/>
          <p:cNvSpPr/>
          <p:nvPr/>
        </p:nvSpPr>
        <p:spPr bwMode="gray">
          <a:xfrm>
            <a:off x="652441" y="7623122"/>
            <a:ext cx="1308039" cy="136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900" dirty="0">
                <a:effectLst>
                  <a:glow rad="127000">
                    <a:srgbClr val="5F86E2"/>
                  </a:glow>
                </a:effectLst>
                <a:latin typeface="Meiryo UI" panose="020B0604030504040204" pitchFamily="50" charset="-128"/>
                <a:ea typeface="Meiryo UI" panose="020B0604030504040204" pitchFamily="50" charset="-128"/>
              </a:rPr>
              <a:t>耐震化要建築物が点在</a:t>
            </a:r>
          </a:p>
        </p:txBody>
      </p:sp>
      <p:pic>
        <p:nvPicPr>
          <p:cNvPr id="20" name="図 19"/>
          <p:cNvPicPr>
            <a:picLocks noChangeAspect="1"/>
          </p:cNvPicPr>
          <p:nvPr/>
        </p:nvPicPr>
        <p:blipFill rotWithShape="1">
          <a:blip r:embed="rId7"/>
          <a:srcRect l="44542" t="26504" r="4532" b="27370"/>
          <a:stretch/>
        </p:blipFill>
        <p:spPr>
          <a:xfrm>
            <a:off x="154200" y="8081707"/>
            <a:ext cx="1180694" cy="1537932"/>
          </a:xfrm>
          <a:prstGeom prst="rect">
            <a:avLst/>
          </a:prstGeom>
        </p:spPr>
      </p:pic>
      <p:sp>
        <p:nvSpPr>
          <p:cNvPr id="64" name="角丸四角形 63"/>
          <p:cNvSpPr/>
          <p:nvPr/>
        </p:nvSpPr>
        <p:spPr bwMode="gray">
          <a:xfrm>
            <a:off x="1362608" y="9008579"/>
            <a:ext cx="2692670" cy="60503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700" dirty="0" smtClean="0">
                <a:solidFill>
                  <a:schemeClr val="tx1"/>
                </a:solidFill>
                <a:latin typeface="Meiryo UI" panose="020B0604030504040204" pitchFamily="50" charset="-128"/>
                <a:ea typeface="Meiryo UI" panose="020B0604030504040204" pitchFamily="50" charset="-128"/>
              </a:rPr>
              <a:t>   </a:t>
            </a:r>
            <a:r>
              <a:rPr lang="ja-JP" altLang="en-US" sz="700" dirty="0" smtClean="0">
                <a:solidFill>
                  <a:schemeClr val="tx1"/>
                </a:solidFill>
                <a:latin typeface="Meiryo UI" panose="020B0604030504040204" pitchFamily="50" charset="-128"/>
                <a:ea typeface="Meiryo UI" panose="020B0604030504040204" pitchFamily="50" charset="-128"/>
              </a:rPr>
              <a:t>（参考）大阪市および堺市の取組み</a:t>
            </a:r>
            <a:endParaRPr lang="en-US" altLang="ja-JP" sz="700" dirty="0" smtClean="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　</a:t>
            </a:r>
            <a:r>
              <a:rPr lang="ja-JP" altLang="en-US" sz="700" dirty="0" smtClean="0">
                <a:solidFill>
                  <a:schemeClr val="tx1"/>
                </a:solidFill>
                <a:latin typeface="Meiryo UI" panose="020B0604030504040204" pitchFamily="50" charset="-128"/>
                <a:ea typeface="Meiryo UI" panose="020B0604030504040204" pitchFamily="50" charset="-128"/>
              </a:rPr>
              <a:t>　　　☞区間①、③、④</a:t>
            </a:r>
            <a:r>
              <a:rPr lang="en-US" altLang="ja-JP" sz="700" dirty="0" smtClean="0">
                <a:solidFill>
                  <a:schemeClr val="tx1"/>
                </a:solidFill>
                <a:latin typeface="Meiryo UI" panose="020B0604030504040204" pitchFamily="50" charset="-128"/>
                <a:ea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rPr>
              <a:t>大阪市域</a:t>
            </a:r>
            <a:r>
              <a:rPr lang="en-US" altLang="ja-JP" sz="700" dirty="0" smtClean="0">
                <a:solidFill>
                  <a:schemeClr val="tx1"/>
                </a:solidFill>
                <a:latin typeface="Meiryo UI" panose="020B0604030504040204" pitchFamily="50" charset="-128"/>
                <a:ea typeface="Meiryo UI" panose="020B0604030504040204" pitchFamily="50" charset="-128"/>
              </a:rPr>
              <a:t>)</a:t>
            </a:r>
            <a:r>
              <a:rPr lang="ja-JP" altLang="en-US" sz="700" dirty="0" err="1" smtClean="0">
                <a:solidFill>
                  <a:schemeClr val="tx1"/>
                </a:solidFill>
                <a:latin typeface="Meiryo UI" panose="020B0604030504040204" pitchFamily="50" charset="-128"/>
                <a:ea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rPr>
              <a:t>区間②</a:t>
            </a:r>
            <a:r>
              <a:rPr lang="en-US" altLang="ja-JP" sz="700" dirty="0" smtClean="0">
                <a:solidFill>
                  <a:schemeClr val="tx1"/>
                </a:solidFill>
                <a:latin typeface="Meiryo UI" panose="020B0604030504040204" pitchFamily="50" charset="-128"/>
                <a:ea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rPr>
              <a:t>堺市域</a:t>
            </a:r>
            <a:r>
              <a:rPr lang="en-US" altLang="ja-JP" sz="700" dirty="0" smtClean="0">
                <a:solidFill>
                  <a:schemeClr val="tx1"/>
                </a:solidFill>
                <a:latin typeface="Meiryo UI" panose="020B0604030504040204" pitchFamily="50" charset="-128"/>
                <a:ea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rPr>
              <a:t>について、</a:t>
            </a:r>
            <a:endParaRPr lang="en-US" altLang="ja-JP" sz="700" dirty="0" smtClean="0">
              <a:solidFill>
                <a:schemeClr val="tx1"/>
              </a:solidFill>
              <a:latin typeface="Meiryo UI" panose="020B0604030504040204" pitchFamily="50" charset="-128"/>
              <a:ea typeface="Meiryo UI" panose="020B0604030504040204" pitchFamily="50" charset="-128"/>
            </a:endParaRPr>
          </a:p>
          <a:p>
            <a:r>
              <a:rPr lang="en-US" altLang="ja-JP" sz="700" dirty="0">
                <a:solidFill>
                  <a:schemeClr val="tx1"/>
                </a:solidFill>
                <a:latin typeface="Meiryo UI" panose="020B0604030504040204" pitchFamily="50" charset="-128"/>
                <a:ea typeface="Meiryo UI" panose="020B0604030504040204" pitchFamily="50" charset="-128"/>
              </a:rPr>
              <a:t> </a:t>
            </a:r>
            <a:r>
              <a:rPr lang="en-US" altLang="ja-JP" sz="700" dirty="0" smtClean="0">
                <a:solidFill>
                  <a:schemeClr val="tx1"/>
                </a:solidFill>
                <a:latin typeface="Meiryo UI" panose="020B0604030504040204" pitchFamily="50" charset="-128"/>
                <a:ea typeface="Meiryo UI" panose="020B0604030504040204" pitchFamily="50" charset="-128"/>
              </a:rPr>
              <a:t>          </a:t>
            </a:r>
            <a:r>
              <a:rPr lang="ja-JP" altLang="en-US" sz="700" dirty="0" smtClean="0">
                <a:solidFill>
                  <a:schemeClr val="tx1"/>
                </a:solidFill>
                <a:latin typeface="Meiryo UI" panose="020B0604030504040204" pitchFamily="50" charset="-128"/>
                <a:ea typeface="Meiryo UI" panose="020B0604030504040204" pitchFamily="50" charset="-128"/>
              </a:rPr>
              <a:t>各市無電柱化推進計画 に位置付け済み、順次整備を実施</a:t>
            </a:r>
            <a:r>
              <a:rPr lang="en-US" altLang="ja-JP" sz="700" dirty="0" smtClean="0">
                <a:solidFill>
                  <a:schemeClr val="tx1"/>
                </a:solidFill>
                <a:latin typeface="Meiryo UI" panose="020B0604030504040204" pitchFamily="50" charset="-128"/>
                <a:ea typeface="Meiryo UI" panose="020B0604030504040204" pitchFamily="50" charset="-128"/>
              </a:rPr>
              <a:t>  </a:t>
            </a:r>
          </a:p>
          <a:p>
            <a:pPr lvl="0" algn="just">
              <a:spcAft>
                <a:spcPts val="0"/>
              </a:spcAft>
            </a:pPr>
            <a:r>
              <a:rPr lang="ja-JP" altLang="en-US" sz="700" dirty="0" smtClean="0">
                <a:solidFill>
                  <a:schemeClr val="tx1"/>
                </a:solidFill>
                <a:latin typeface="Meiryo UI" panose="020B0604030504040204" pitchFamily="50" charset="-128"/>
                <a:ea typeface="Meiryo UI" panose="020B0604030504040204" pitchFamily="50" charset="-128"/>
              </a:rPr>
              <a:t>　 </a:t>
            </a:r>
            <a:r>
              <a:rPr lang="en-US" altLang="ja-JP" sz="700" dirty="0" smtClean="0">
                <a:solidFill>
                  <a:schemeClr val="tx1"/>
                </a:solidFill>
                <a:latin typeface="Meiryo UI" panose="020B0604030504040204" pitchFamily="50" charset="-128"/>
                <a:ea typeface="Meiryo UI" panose="020B0604030504040204" pitchFamily="50" charset="-128"/>
              </a:rPr>
              <a:t>    </a:t>
            </a:r>
            <a:r>
              <a:rPr lang="ja-JP" altLang="en-US" sz="700" dirty="0" smtClean="0">
                <a:solidFill>
                  <a:schemeClr val="tx1"/>
                </a:solidFill>
                <a:latin typeface="Meiryo UI" panose="020B0604030504040204" pitchFamily="50" charset="-128"/>
                <a:ea typeface="Meiryo UI" panose="020B0604030504040204" pitchFamily="50" charset="-128"/>
              </a:rPr>
              <a:t>☞</a:t>
            </a:r>
            <a:r>
              <a:rPr lang="ja-JP" altLang="ja-JP" sz="7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①～④区間の無電柱化が完成すれば重点環状</a:t>
            </a:r>
            <a:r>
              <a:rPr lang="en-US" altLang="ja-JP" sz="7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Line</a:t>
            </a:r>
            <a:r>
              <a:rPr lang="ja-JP" altLang="ja-JP" sz="7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に</a:t>
            </a:r>
            <a:r>
              <a:rPr lang="ja-JP" altLang="ja-JP" sz="7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おける</a:t>
            </a:r>
            <a:endParaRPr lang="en-US" altLang="ja-JP" sz="7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7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7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7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電柱倒壊</a:t>
            </a:r>
            <a:r>
              <a:rPr lang="ja-JP" altLang="ja-JP" sz="7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に対する一定の通行機能確保が</a:t>
            </a:r>
            <a:r>
              <a:rPr lang="ja-JP" altLang="ja-JP" sz="7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完成</a:t>
            </a:r>
            <a:r>
              <a:rPr lang="ja-JP" altLang="en-US" sz="700" dirty="0">
                <a:solidFill>
                  <a:schemeClr val="tx1"/>
                </a:solidFill>
                <a:latin typeface="Meiryo UI" panose="020B0604030504040204" pitchFamily="50" charset="-128"/>
                <a:ea typeface="Meiryo UI" panose="020B0604030504040204" pitchFamily="50" charset="-128"/>
              </a:rPr>
              <a:t>　　</a:t>
            </a:r>
            <a:r>
              <a:rPr lang="ja-JP" altLang="en-US" sz="700" dirty="0">
                <a:solidFill>
                  <a:srgbClr val="FF0000"/>
                </a:solidFill>
                <a:latin typeface="Meiryo UI" panose="020B0604030504040204" pitchFamily="50" charset="-128"/>
                <a:ea typeface="Meiryo UI" panose="020B0604030504040204" pitchFamily="50" charset="-128"/>
              </a:rPr>
              <a:t>　　</a:t>
            </a:r>
          </a:p>
        </p:txBody>
      </p:sp>
    </p:spTree>
    <p:extLst>
      <p:ext uri="{BB962C8B-B14F-4D97-AF65-F5344CB8AC3E}">
        <p14:creationId xmlns:p14="http://schemas.microsoft.com/office/powerpoint/2010/main" val="2293328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bwMode="gray"/>
        <p:txBody>
          <a:bodyPr/>
          <a:lstStyle/>
          <a:p>
            <a:fld id="{3F636B66-E1A7-4023-83CC-60B504BC7E84}" type="slidenum">
              <a:rPr lang="ja-JP" altLang="en-US" smtClean="0"/>
              <a:pPr/>
              <a:t>10</a:t>
            </a:fld>
            <a:endParaRPr lang="ja-JP" altLang="en-US" dirty="0"/>
          </a:p>
        </p:txBody>
      </p:sp>
      <p:grpSp>
        <p:nvGrpSpPr>
          <p:cNvPr id="3" name="グループ化 2"/>
          <p:cNvGrpSpPr/>
          <p:nvPr/>
        </p:nvGrpSpPr>
        <p:grpSpPr bwMode="gray">
          <a:xfrm>
            <a:off x="51523" y="34133"/>
            <a:ext cx="6754953" cy="9671395"/>
            <a:chOff x="51523" y="34133"/>
            <a:chExt cx="6754953" cy="9671395"/>
          </a:xfrm>
        </p:grpSpPr>
        <p:pic>
          <p:nvPicPr>
            <p:cNvPr id="4" name="図 3"/>
            <p:cNvPicPr>
              <a:picLocks noChangeAspect="1"/>
            </p:cNvPicPr>
            <p:nvPr/>
          </p:nvPicPr>
          <p:blipFill>
            <a:blip r:embed="rId2"/>
            <a:stretch>
              <a:fillRect/>
            </a:stretch>
          </p:blipFill>
          <p:spPr bwMode="gray">
            <a:xfrm>
              <a:off x="51523" y="34133"/>
              <a:ext cx="6754953" cy="9671395"/>
            </a:xfrm>
            <a:prstGeom prst="rect">
              <a:avLst/>
            </a:prstGeom>
          </p:spPr>
        </p:pic>
        <p:sp>
          <p:nvSpPr>
            <p:cNvPr id="5" name="楕円 4"/>
            <p:cNvSpPr/>
            <p:nvPr/>
          </p:nvSpPr>
          <p:spPr bwMode="gray">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bwMode="gray">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bwMode="gray">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主なアクションの進捗状況など</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9" name="テキスト ボックス 8"/>
          <p:cNvSpPr txBox="1"/>
          <p:nvPr/>
        </p:nvSpPr>
        <p:spPr bwMode="gray">
          <a:xfrm>
            <a:off x="155257" y="879067"/>
            <a:ext cx="648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smtClean="0">
                <a:ln w="6350">
                  <a:noFill/>
                </a:ln>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dirty="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52</a:t>
            </a:r>
            <a:r>
              <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災害発生時における電力確保のための電気自動車・</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bwMode="gray">
          <a:xfrm>
            <a:off x="155257" y="1498798"/>
            <a:ext cx="6702743" cy="353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gn="r">
              <a:lnSpc>
                <a:spcPts val="18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（商工労働部　　環境農林水産部）</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bwMode="gray">
          <a:xfrm>
            <a:off x="498776" y="1195308"/>
            <a:ext cx="612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燃料電池自動車等の利活用促進</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bwMode="gray">
          <a:xfrm>
            <a:off x="184155" y="1809017"/>
            <a:ext cx="6492900" cy="1197737"/>
          </a:xfrm>
          <a:prstGeom prst="roundRect">
            <a:avLst>
              <a:gd name="adj" fmla="val 8514"/>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アクションの</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年の台風</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号来襲時に停電が数日間続き、住民生活や事業活動に影響</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が及んだ。</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南海トラフ巨大地震においても、長期停電など同様な被害が想定されることから、災害時</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に電力を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供</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給する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こともできる電気自動車（ＥＶ）や燃料電池</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自動車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F</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ＣＶ）等</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の普及を促進する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bwMode="gray">
          <a:xfrm>
            <a:off x="184155" y="3165163"/>
            <a:ext cx="6492900" cy="2745520"/>
          </a:xfrm>
          <a:prstGeom prst="roundRect">
            <a:avLst>
              <a:gd name="adj" fmla="val 3059"/>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令和元年度の取組</a:t>
            </a:r>
            <a:endParaRPr lang="en-US" altLang="ja-JP"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イベント</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等において</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車両を展示、非常用電源としての給電</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機能の</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を行った。</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堺</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・泉北石油コンビナート特防地区防災訓練において、訓練車両として、対策</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本部現地</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連絡所</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使用</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するパソコンやプリンターに給電を実施。</a:t>
            </a: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藤井寺南部</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地区合同自主防災訓練、富田林市防災訓練にて</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を展示、</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給電デモ</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を実施。</a:t>
            </a: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BCP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セミナーやイベントにおける車両の展示、給電機能の</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を実施：</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大阪</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府内における水素ステーションの設置状況：</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カ所</a:t>
            </a: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大阪</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エコカー協働普及サポートネット参加の自動車ディーラー等と連携し、市町村等</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が実施</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等の普及イベントを支援：</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参考）府内の</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普及台数：</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EV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5,321</a:t>
            </a:r>
            <a:r>
              <a:rPr lang="ja-JP" altLang="en-US" sz="12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FCV 128</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H31.3</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 name="グループ化 14"/>
          <p:cNvGrpSpPr/>
          <p:nvPr/>
        </p:nvGrpSpPr>
        <p:grpSpPr bwMode="gray">
          <a:xfrm>
            <a:off x="184155" y="753067"/>
            <a:ext cx="252000" cy="252000"/>
            <a:chOff x="4433970" y="992560"/>
            <a:chExt cx="238078" cy="238983"/>
          </a:xfrm>
        </p:grpSpPr>
        <p:sp>
          <p:nvSpPr>
            <p:cNvPr id="16" name="正方形/長方形 15"/>
            <p:cNvSpPr/>
            <p:nvPr/>
          </p:nvSpPr>
          <p:spPr bwMode="gray">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bwMode="gray">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bwMode="gray">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bwMode="gray">
          <a:xfrm>
            <a:off x="260579" y="1857042"/>
            <a:ext cx="1872214" cy="302500"/>
            <a:chOff x="1066739" y="1876812"/>
            <a:chExt cx="1872214" cy="302500"/>
          </a:xfrm>
        </p:grpSpPr>
        <p:sp>
          <p:nvSpPr>
            <p:cNvPr id="20" name="角丸四角形 19"/>
            <p:cNvSpPr/>
            <p:nvPr/>
          </p:nvSpPr>
          <p:spPr bwMode="gray">
            <a:xfrm>
              <a:off x="1066739" y="1881711"/>
              <a:ext cx="1714190"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bwMode="gray">
            <a:xfrm>
              <a:off x="1075154" y="1876812"/>
              <a:ext cx="1863799"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アクションの内容</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27" name="楕円 26"/>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p:cNvGrpSpPr/>
          <p:nvPr/>
        </p:nvGrpSpPr>
        <p:grpSpPr bwMode="gray">
          <a:xfrm>
            <a:off x="214749" y="3211947"/>
            <a:ext cx="3646349" cy="301062"/>
            <a:chOff x="1066739" y="1878250"/>
            <a:chExt cx="3646349" cy="301062"/>
          </a:xfrm>
        </p:grpSpPr>
        <p:sp>
          <p:nvSpPr>
            <p:cNvPr id="29" name="角丸四角形 28"/>
            <p:cNvSpPr/>
            <p:nvPr/>
          </p:nvSpPr>
          <p:spPr bwMode="gray">
            <a:xfrm>
              <a:off x="1066739" y="1881711"/>
              <a:ext cx="2497369"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bwMode="gray">
            <a:xfrm>
              <a:off x="1304744" y="1878250"/>
              <a:ext cx="3408344"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令和元年度の取組み実績</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1" name="楕円 30"/>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 name="図 9"/>
          <p:cNvPicPr>
            <a:picLocks noChangeAspect="1"/>
          </p:cNvPicPr>
          <p:nvPr/>
        </p:nvPicPr>
        <p:blipFill rotWithShape="1">
          <a:blip r:embed="rId3" cstate="email">
            <a:extLst>
              <a:ext uri="{28A0092B-C50C-407E-A947-70E740481C1C}">
                <a14:useLocalDpi xmlns:a14="http://schemas.microsoft.com/office/drawing/2010/main"/>
              </a:ext>
            </a:extLst>
          </a:blip>
          <a:srcRect l="5726" t="13578" r="28969" b="5704"/>
          <a:stretch/>
        </p:blipFill>
        <p:spPr bwMode="gray">
          <a:xfrm>
            <a:off x="397259" y="6210138"/>
            <a:ext cx="2876620" cy="1999006"/>
          </a:xfrm>
          <a:prstGeom prst="rect">
            <a:avLst/>
          </a:prstGeom>
          <a:ln w="25400">
            <a:solidFill>
              <a:schemeClr val="bg1">
                <a:lumMod val="95000"/>
              </a:schemeClr>
            </a:solidFill>
          </a:ln>
          <a:effectLst>
            <a:outerShdw blurRad="50800" dist="38100" dir="2700000" algn="tl" rotWithShape="0">
              <a:prstClr val="black">
                <a:alpha val="40000"/>
              </a:prstClr>
            </a:outerShdw>
          </a:effectLst>
        </p:spPr>
      </p:pic>
      <p:pic>
        <p:nvPicPr>
          <p:cNvPr id="11" name="図 10"/>
          <p:cNvPicPr>
            <a:picLocks noChangeAspect="1"/>
          </p:cNvPicPr>
          <p:nvPr/>
        </p:nvPicPr>
        <p:blipFill rotWithShape="1">
          <a:blip r:embed="rId4"/>
          <a:srcRect l="5172" t="13579" r="28969" b="5704"/>
          <a:stretch/>
        </p:blipFill>
        <p:spPr bwMode="gray">
          <a:xfrm>
            <a:off x="3467732" y="6202829"/>
            <a:ext cx="2900997" cy="1999006"/>
          </a:xfrm>
          <a:prstGeom prst="rect">
            <a:avLst/>
          </a:prstGeom>
          <a:ln w="25400">
            <a:solidFill>
              <a:schemeClr val="bg1">
                <a:lumMod val="95000"/>
              </a:schemeClr>
            </a:solidFill>
          </a:ln>
          <a:effectLst>
            <a:outerShdw blurRad="50800" dist="38100" dir="2700000" algn="tl" rotWithShape="0">
              <a:prstClr val="black">
                <a:alpha val="40000"/>
              </a:prstClr>
            </a:outerShdw>
          </a:effectLst>
        </p:spPr>
      </p:pic>
      <p:sp>
        <p:nvSpPr>
          <p:cNvPr id="34" name="角丸四角形 33"/>
          <p:cNvSpPr/>
          <p:nvPr/>
        </p:nvSpPr>
        <p:spPr bwMode="gray">
          <a:xfrm>
            <a:off x="1794002" y="5979419"/>
            <a:ext cx="3153607" cy="25638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＜ＥＶ</a:t>
            </a:r>
            <a:r>
              <a:rPr lang="ja-JP" altLang="en-US" sz="1100" b="1" spc="300" dirty="0">
                <a:solidFill>
                  <a:schemeClr val="tx1"/>
                </a:solidFill>
                <a:latin typeface="Meiryo UI" panose="020B0604030504040204" pitchFamily="50" charset="-128"/>
                <a:ea typeface="Meiryo UI" panose="020B0604030504040204" pitchFamily="50" charset="-128"/>
              </a:rPr>
              <a:t>・</a:t>
            </a:r>
            <a:r>
              <a:rPr lang="ja-JP" altLang="en-US" sz="1100" b="1" spc="300" dirty="0" smtClean="0">
                <a:solidFill>
                  <a:schemeClr val="tx1"/>
                </a:solidFill>
                <a:latin typeface="Meiryo UI" panose="020B0604030504040204" pitchFamily="50" charset="-128"/>
                <a:ea typeface="Meiryo UI" panose="020B0604030504040204" pitchFamily="50" charset="-128"/>
              </a:rPr>
              <a:t>ＦＣＶ</a:t>
            </a:r>
            <a:r>
              <a:rPr lang="en-US" altLang="ja-JP" sz="1100" b="1" spc="300" dirty="0" smtClean="0">
                <a:solidFill>
                  <a:schemeClr val="tx1"/>
                </a:solidFill>
                <a:latin typeface="Meiryo UI" panose="020B0604030504040204" pitchFamily="50" charset="-128"/>
                <a:ea typeface="Meiryo UI" panose="020B0604030504040204" pitchFamily="50" charset="-128"/>
              </a:rPr>
              <a:t> </a:t>
            </a:r>
            <a:r>
              <a:rPr lang="ja-JP" altLang="en-US" sz="1100" b="1" spc="300" dirty="0" smtClean="0">
                <a:solidFill>
                  <a:schemeClr val="tx1"/>
                </a:solidFill>
                <a:latin typeface="Meiryo UI" panose="020B0604030504040204" pitchFamily="50" charset="-128"/>
                <a:ea typeface="Meiryo UI" panose="020B0604030504040204" pitchFamily="50" charset="-128"/>
              </a:rPr>
              <a:t>普及啓発用＞</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2" name="図 11"/>
          <p:cNvPicPr>
            <a:picLocks noChangeAspect="1"/>
          </p:cNvPicPr>
          <p:nvPr/>
        </p:nvPicPr>
        <p:blipFill rotWithShape="1">
          <a:blip r:embed="rId5"/>
          <a:srcRect l="2405" t="51969" r="27863" b="15547"/>
          <a:stretch/>
        </p:blipFill>
        <p:spPr bwMode="gray">
          <a:xfrm>
            <a:off x="378756" y="8556002"/>
            <a:ext cx="4119474" cy="1078910"/>
          </a:xfrm>
          <a:prstGeom prst="rect">
            <a:avLst/>
          </a:prstGeom>
        </p:spPr>
      </p:pic>
      <p:sp>
        <p:nvSpPr>
          <p:cNvPr id="35" name="角丸四角形 34"/>
          <p:cNvSpPr/>
          <p:nvPr/>
        </p:nvSpPr>
        <p:spPr bwMode="gray">
          <a:xfrm>
            <a:off x="4498230" y="8629402"/>
            <a:ext cx="2040724" cy="98694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000" spc="300" dirty="0" smtClean="0">
                <a:solidFill>
                  <a:schemeClr val="tx1"/>
                </a:solidFill>
                <a:latin typeface="Meiryo UI" panose="020B0604030504040204" pitchFamily="50" charset="-128"/>
                <a:ea typeface="Meiryo UI" panose="020B0604030504040204" pitchFamily="50" charset="-128"/>
              </a:rPr>
              <a:t>R1.9</a:t>
            </a:r>
            <a:r>
              <a:rPr lang="ja-JP" altLang="en-US" sz="1000" spc="300" dirty="0" smtClean="0">
                <a:solidFill>
                  <a:schemeClr val="tx1"/>
                </a:solidFill>
                <a:latin typeface="Meiryo UI" panose="020B0604030504040204" pitchFamily="50" charset="-128"/>
                <a:ea typeface="Meiryo UI" panose="020B0604030504040204" pitchFamily="50" charset="-128"/>
              </a:rPr>
              <a:t>に企業防災訓練に</a:t>
            </a:r>
            <a:r>
              <a:rPr lang="ja-JP" altLang="en-US" sz="1000" spc="300" dirty="0">
                <a:solidFill>
                  <a:schemeClr val="tx1"/>
                </a:solidFill>
                <a:latin typeface="Meiryo UI" panose="020B0604030504040204" pitchFamily="50" charset="-128"/>
                <a:ea typeface="Meiryo UI" panose="020B0604030504040204" pitchFamily="50" charset="-128"/>
              </a:rPr>
              <a:t>おいて、訓練車両として、大阪府石油コンビナート等防災本部現地連絡所で使用するパソコンやプリンターに給電を行いました</a:t>
            </a:r>
            <a:r>
              <a:rPr lang="ja-JP" altLang="en-US" sz="1000" spc="300" dirty="0" smtClean="0">
                <a:solidFill>
                  <a:schemeClr val="tx1"/>
                </a:solidFill>
                <a:latin typeface="Meiryo UI" panose="020B0604030504040204" pitchFamily="50" charset="-128"/>
                <a:ea typeface="Meiryo UI" panose="020B0604030504040204" pitchFamily="50" charset="-128"/>
              </a:rPr>
              <a:t>。</a:t>
            </a:r>
            <a:r>
              <a:rPr kumimoji="1" lang="ja-JP" altLang="en-US" sz="1000" spc="300" dirty="0" smtClean="0">
                <a:solidFill>
                  <a:schemeClr val="tx1"/>
                </a:solidFill>
                <a:latin typeface="Meiryo UI" panose="020B0604030504040204" pitchFamily="50" charset="-128"/>
                <a:ea typeface="Meiryo UI" panose="020B0604030504040204" pitchFamily="50" charset="-128"/>
              </a:rPr>
              <a:t>　　　　　</a:t>
            </a:r>
            <a:endParaRPr kumimoji="1" lang="en-US" altLang="ja-JP" sz="1000" spc="300" dirty="0" smtClean="0">
              <a:solidFill>
                <a:schemeClr val="tx1"/>
              </a:solidFill>
              <a:latin typeface="Meiryo UI" panose="020B0604030504040204" pitchFamily="50" charset="-128"/>
              <a:ea typeface="Meiryo UI" panose="020B0604030504040204"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6" name="角丸四角形 35"/>
          <p:cNvSpPr/>
          <p:nvPr/>
        </p:nvSpPr>
        <p:spPr bwMode="gray">
          <a:xfrm>
            <a:off x="1764607" y="8373020"/>
            <a:ext cx="3153607" cy="25638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＜訓練等での普及啓発実施状況＞</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0806221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bwMode="gray"/>
        <p:txBody>
          <a:bodyPr/>
          <a:lstStyle/>
          <a:p>
            <a:fld id="{3F636B66-E1A7-4023-83CC-60B504BC7E84}" type="slidenum">
              <a:rPr lang="ja-JP" altLang="en-US" smtClean="0"/>
              <a:pPr/>
              <a:t>11</a:t>
            </a:fld>
            <a:endParaRPr lang="ja-JP" altLang="en-US" dirty="0"/>
          </a:p>
        </p:txBody>
      </p:sp>
      <p:grpSp>
        <p:nvGrpSpPr>
          <p:cNvPr id="3" name="グループ化 2"/>
          <p:cNvGrpSpPr/>
          <p:nvPr/>
        </p:nvGrpSpPr>
        <p:grpSpPr bwMode="gray">
          <a:xfrm>
            <a:off x="51523" y="34133"/>
            <a:ext cx="6754953" cy="9671395"/>
            <a:chOff x="51523" y="34133"/>
            <a:chExt cx="6754953" cy="9671395"/>
          </a:xfrm>
        </p:grpSpPr>
        <p:pic>
          <p:nvPicPr>
            <p:cNvPr id="4" name="図 3"/>
            <p:cNvPicPr>
              <a:picLocks noChangeAspect="1"/>
            </p:cNvPicPr>
            <p:nvPr/>
          </p:nvPicPr>
          <p:blipFill>
            <a:blip r:embed="rId2"/>
            <a:stretch>
              <a:fillRect/>
            </a:stretch>
          </p:blipFill>
          <p:spPr bwMode="gray">
            <a:xfrm>
              <a:off x="51523" y="34133"/>
              <a:ext cx="6754953" cy="9671395"/>
            </a:xfrm>
            <a:prstGeom prst="rect">
              <a:avLst/>
            </a:prstGeom>
          </p:spPr>
        </p:pic>
        <p:sp>
          <p:nvSpPr>
            <p:cNvPr id="5" name="楕円 4"/>
            <p:cNvSpPr/>
            <p:nvPr/>
          </p:nvSpPr>
          <p:spPr bwMode="gray">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bwMode="gray">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bwMode="gray">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主なアクションの進捗状況など</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9" name="テキスト ボックス 8"/>
          <p:cNvSpPr txBox="1"/>
          <p:nvPr/>
        </p:nvSpPr>
        <p:spPr bwMode="gray">
          <a:xfrm>
            <a:off x="155257" y="879067"/>
            <a:ext cx="648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smtClean="0">
                <a:ln w="6350">
                  <a:noFill/>
                </a:ln>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55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避難所の確保と運営体制の確立</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bwMode="gray">
          <a:xfrm>
            <a:off x="157369" y="1059668"/>
            <a:ext cx="6702743" cy="353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gn="r">
              <a:lnSpc>
                <a:spcPts val="18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（危機管理室）</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bwMode="gray">
          <a:xfrm>
            <a:off x="184155" y="1405925"/>
            <a:ext cx="6492900" cy="1453786"/>
          </a:xfrm>
          <a:prstGeom prst="roundRect">
            <a:avLst>
              <a:gd name="adj" fmla="val 4399"/>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アクションの</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大地震発生後の被災者の避難生活を支援するため、各市町村における避難者等の発生規模などに</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ついてあらかじめ評価し、必要な避難所指定や避難所受入体制を確保するよう市町村に働きかけると</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ともに、スムーズな避難誘導や避難者の</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QOL</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確保等に向け、「避難所運営マニュアル」の充実や早期</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策定の支援を実施する。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bwMode="gray">
          <a:xfrm>
            <a:off x="175456" y="3026067"/>
            <a:ext cx="6492900" cy="937959"/>
          </a:xfrm>
          <a:prstGeom prst="roundRect">
            <a:avLst>
              <a:gd name="adj" fmla="val 7904"/>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令和元年度の取組</a:t>
            </a:r>
            <a:endParaRPr lang="en-US" altLang="ja-JP"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における避難所運営等のアンケートを実施するとともに、グループワークによる意見交換を実施</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た。また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、市町村防災対策協議会と連携し、避難所での長期避難者への対応研修を実施した。</a:t>
            </a:r>
            <a:endParaRPr lang="ja-JP"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 name="グループ化 14"/>
          <p:cNvGrpSpPr/>
          <p:nvPr/>
        </p:nvGrpSpPr>
        <p:grpSpPr bwMode="gray">
          <a:xfrm>
            <a:off x="184155" y="753067"/>
            <a:ext cx="252000" cy="252000"/>
            <a:chOff x="4433970" y="992560"/>
            <a:chExt cx="238078" cy="238983"/>
          </a:xfrm>
        </p:grpSpPr>
        <p:sp>
          <p:nvSpPr>
            <p:cNvPr id="16" name="正方形/長方形 15"/>
            <p:cNvSpPr/>
            <p:nvPr/>
          </p:nvSpPr>
          <p:spPr bwMode="gray">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bwMode="gray">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bwMode="gray">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bwMode="gray">
          <a:xfrm>
            <a:off x="252033" y="1453950"/>
            <a:ext cx="1872214" cy="302500"/>
            <a:chOff x="1066739" y="1876812"/>
            <a:chExt cx="1872214" cy="302500"/>
          </a:xfrm>
        </p:grpSpPr>
        <p:sp>
          <p:nvSpPr>
            <p:cNvPr id="20" name="角丸四角形 19"/>
            <p:cNvSpPr/>
            <p:nvPr/>
          </p:nvSpPr>
          <p:spPr bwMode="gray">
            <a:xfrm>
              <a:off x="1066739" y="1881711"/>
              <a:ext cx="1714190"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bwMode="gray">
            <a:xfrm>
              <a:off x="1075154" y="1876812"/>
              <a:ext cx="1863799"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アクションの内容</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27" name="楕円 26"/>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p:cNvGrpSpPr/>
          <p:nvPr/>
        </p:nvGrpSpPr>
        <p:grpSpPr bwMode="gray">
          <a:xfrm>
            <a:off x="206050" y="3072851"/>
            <a:ext cx="3646349" cy="301062"/>
            <a:chOff x="1066739" y="1878250"/>
            <a:chExt cx="3646349" cy="301062"/>
          </a:xfrm>
        </p:grpSpPr>
        <p:sp>
          <p:nvSpPr>
            <p:cNvPr id="29" name="角丸四角形 28"/>
            <p:cNvSpPr/>
            <p:nvPr/>
          </p:nvSpPr>
          <p:spPr bwMode="gray">
            <a:xfrm>
              <a:off x="1066739" y="1881711"/>
              <a:ext cx="2497369"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bwMode="gray">
            <a:xfrm>
              <a:off x="1304744" y="1878250"/>
              <a:ext cx="3408344"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令和元年度の取組み実績</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1" name="楕円 30"/>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p:cNvSpPr txBox="1"/>
          <p:nvPr/>
        </p:nvSpPr>
        <p:spPr bwMode="gray">
          <a:xfrm>
            <a:off x="176663" y="4579445"/>
            <a:ext cx="648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（参考）</a:t>
            </a:r>
            <a:r>
              <a:rPr lang="ja-JP" altLang="en-US" sz="14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4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55 </a:t>
            </a:r>
            <a:r>
              <a:rPr lang="ja-JP" altLang="en-US" sz="14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避難所の確保と運営体制の確立における今年度の取組み</a:t>
            </a:r>
            <a:endParaRPr lang="en-US" altLang="ja-JP" sz="14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39"/>
          <p:cNvSpPr/>
          <p:nvPr/>
        </p:nvSpPr>
        <p:spPr bwMode="gray">
          <a:xfrm>
            <a:off x="354055" y="5117808"/>
            <a:ext cx="6290522" cy="98732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endParaRPr kumimoji="1" lang="en-US" altLang="ja-JP" sz="300" dirty="0" smtClean="0">
              <a:solidFill>
                <a:schemeClr val="tx1"/>
              </a:solidFill>
              <a:latin typeface="Meiryo UI" panose="020B0604030504040204" pitchFamily="50" charset="-128"/>
              <a:ea typeface="Meiryo UI" panose="020B0604030504040204" pitchFamily="50" charset="-128"/>
            </a:endParaRPr>
          </a:p>
          <a:p>
            <a:endParaRPr lang="en-US" altLang="ja-JP" sz="3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000" dirty="0">
                <a:solidFill>
                  <a:schemeClr val="tx1"/>
                </a:solidFill>
                <a:latin typeface="Meiryo UI" panose="020B0604030504040204" pitchFamily="50" charset="-128"/>
                <a:ea typeface="Meiryo UI" panose="020B0604030504040204" pitchFamily="50" charset="-128"/>
              </a:rPr>
              <a:t>　○市町村のニーズに応じて、意見交換や研修を実施し支援する。特に、新型コロナウイルス感染症に関しては、</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避難所運営マニュアル作成指針</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（新型コロナウイルス感染症対応編）を作成し、市町村に周知を図る等、市町村をしっかりと支援。</a:t>
            </a:r>
          </a:p>
          <a:p>
            <a:pPr>
              <a:lnSpc>
                <a:spcPts val="1500"/>
              </a:lnSpc>
            </a:pPr>
            <a:r>
              <a:rPr lang="ja-JP" altLang="en-US" sz="1000" dirty="0">
                <a:solidFill>
                  <a:schemeClr val="tx1"/>
                </a:solidFill>
                <a:latin typeface="Meiryo UI" panose="020B0604030504040204" pitchFamily="50" charset="-128"/>
                <a:ea typeface="Meiryo UI" panose="020B0604030504040204" pitchFamily="50" charset="-128"/>
              </a:rPr>
              <a:t>  ○災害発生後の感染症予防だけでなく、特に慎重な対応を要する新型コロナウイルス感染症に対して、市町村や保健所と密接に連携を図り、災害発生時の対応等について事前に検討を行う。</a:t>
            </a:r>
            <a:endParaRPr lang="en-US" altLang="ja-JP" sz="1000" dirty="0">
              <a:solidFill>
                <a:schemeClr val="tx1"/>
              </a:solidFill>
              <a:latin typeface="Meiryo UI" panose="020B0604030504040204" pitchFamily="50" charset="-128"/>
              <a:ea typeface="Meiryo UI" panose="020B0604030504040204" pitchFamily="50" charset="-128"/>
            </a:endParaRPr>
          </a:p>
        </p:txBody>
      </p:sp>
      <p:grpSp>
        <p:nvGrpSpPr>
          <p:cNvPr id="41" name="グループ化 40"/>
          <p:cNvGrpSpPr/>
          <p:nvPr/>
        </p:nvGrpSpPr>
        <p:grpSpPr bwMode="gray">
          <a:xfrm>
            <a:off x="206050" y="4790588"/>
            <a:ext cx="3075272" cy="302500"/>
            <a:chOff x="1066739" y="1876812"/>
            <a:chExt cx="3075272" cy="302500"/>
          </a:xfrm>
        </p:grpSpPr>
        <p:sp>
          <p:nvSpPr>
            <p:cNvPr id="42" name="角丸四角形 41"/>
            <p:cNvSpPr/>
            <p:nvPr/>
          </p:nvSpPr>
          <p:spPr bwMode="gray">
            <a:xfrm>
              <a:off x="1066739" y="1881711"/>
              <a:ext cx="3075272"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bwMode="gray">
            <a:xfrm>
              <a:off x="1075154" y="1876812"/>
              <a:ext cx="3006248"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 被災地への支援ルート確保のために</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44" name="楕円 43"/>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 name="図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gray">
          <a:xfrm>
            <a:off x="4636873" y="6371538"/>
            <a:ext cx="2025650" cy="3000964"/>
          </a:xfrm>
          <a:prstGeom prst="rect">
            <a:avLst/>
          </a:prstGeom>
          <a:ln w="28575">
            <a:solidFill>
              <a:schemeClr val="bg1">
                <a:lumMod val="95000"/>
              </a:schemeClr>
            </a:solidFill>
          </a:ln>
          <a:effectLst>
            <a:outerShdw blurRad="50800" dist="38100" dir="2700000" algn="tl" rotWithShape="0">
              <a:prstClr val="black">
                <a:alpha val="40000"/>
              </a:prstClr>
            </a:outerShdw>
          </a:effectLst>
        </p:spPr>
      </p:pic>
      <p:pic>
        <p:nvPicPr>
          <p:cNvPr id="14" name="図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gray">
          <a:xfrm>
            <a:off x="238109" y="6395829"/>
            <a:ext cx="4119447" cy="2901524"/>
          </a:xfrm>
          <a:prstGeom prst="rect">
            <a:avLst/>
          </a:prstGeom>
          <a:ln w="28575">
            <a:solidFill>
              <a:schemeClr val="bg1">
                <a:lumMod val="95000"/>
              </a:schemeClr>
            </a:solidFill>
          </a:ln>
          <a:effectLst>
            <a:outerShdw blurRad="50800" dist="38100" dir="2700000" algn="tl" rotWithShape="0">
              <a:prstClr val="black">
                <a:alpha val="40000"/>
              </a:prstClr>
            </a:outerShdw>
          </a:effectLst>
        </p:spPr>
      </p:pic>
      <p:sp>
        <p:nvSpPr>
          <p:cNvPr id="45" name="角丸四角形 44"/>
          <p:cNvSpPr/>
          <p:nvPr/>
        </p:nvSpPr>
        <p:spPr bwMode="gray">
          <a:xfrm>
            <a:off x="731265" y="6101921"/>
            <a:ext cx="3153607" cy="25638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dirty="0" smtClean="0">
                <a:solidFill>
                  <a:schemeClr val="tx1"/>
                </a:solidFill>
                <a:latin typeface="Meiryo UI" panose="020B0604030504040204" pitchFamily="50" charset="-128"/>
                <a:ea typeface="Meiryo UI" panose="020B0604030504040204" pitchFamily="50" charset="-128"/>
              </a:rPr>
              <a:t>＜コロナ対応時の避難所ﾚｲｱｳﾄ例（内閣府）＞</a:t>
            </a:r>
            <a:endParaRPr kumimoji="1" lang="ja-JP" altLang="en-US" sz="1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46" name="角丸四角形 45"/>
          <p:cNvSpPr/>
          <p:nvPr/>
        </p:nvSpPr>
        <p:spPr bwMode="gray">
          <a:xfrm>
            <a:off x="4047554" y="6101921"/>
            <a:ext cx="3153607" cy="25638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dirty="0" smtClean="0">
                <a:solidFill>
                  <a:schemeClr val="tx1"/>
                </a:solidFill>
                <a:latin typeface="Meiryo UI" panose="020B0604030504040204" pitchFamily="50" charset="-128"/>
                <a:ea typeface="Meiryo UI" panose="020B0604030504040204" pitchFamily="50" charset="-128"/>
              </a:rPr>
              <a:t>＜</a:t>
            </a:r>
            <a:r>
              <a:rPr lang="ja-JP" altLang="en-US" sz="1000" b="1" dirty="0" smtClean="0">
                <a:solidFill>
                  <a:schemeClr val="tx1"/>
                </a:solidFill>
                <a:latin typeface="Meiryo UI" panose="020B0604030504040204" pitchFamily="50" charset="-128"/>
                <a:ea typeface="Meiryo UI" panose="020B0604030504040204" pitchFamily="50" charset="-128"/>
              </a:rPr>
              <a:t>啓発普及用パンフレット（内閣府）</a:t>
            </a:r>
            <a:r>
              <a:rPr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806082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bwMode="gray"/>
        <p:txBody>
          <a:bodyPr/>
          <a:lstStyle/>
          <a:p>
            <a:fld id="{3F636B66-E1A7-4023-83CC-60B504BC7E84}" type="slidenum">
              <a:rPr lang="ja-JP" altLang="en-US" smtClean="0"/>
              <a:pPr/>
              <a:t>12</a:t>
            </a:fld>
            <a:endParaRPr lang="ja-JP" altLang="en-US" dirty="0"/>
          </a:p>
        </p:txBody>
      </p:sp>
      <p:grpSp>
        <p:nvGrpSpPr>
          <p:cNvPr id="3" name="グループ化 2"/>
          <p:cNvGrpSpPr/>
          <p:nvPr/>
        </p:nvGrpSpPr>
        <p:grpSpPr bwMode="gray">
          <a:xfrm>
            <a:off x="84958" y="34133"/>
            <a:ext cx="6754953" cy="9671395"/>
            <a:chOff x="51523" y="34133"/>
            <a:chExt cx="6754953" cy="9671395"/>
          </a:xfrm>
        </p:grpSpPr>
        <p:pic>
          <p:nvPicPr>
            <p:cNvPr id="4" name="図 3"/>
            <p:cNvPicPr>
              <a:picLocks noChangeAspect="1"/>
            </p:cNvPicPr>
            <p:nvPr/>
          </p:nvPicPr>
          <p:blipFill>
            <a:blip r:embed="rId2"/>
            <a:stretch>
              <a:fillRect/>
            </a:stretch>
          </p:blipFill>
          <p:spPr bwMode="gray">
            <a:xfrm>
              <a:off x="51523" y="34133"/>
              <a:ext cx="6754953" cy="9671395"/>
            </a:xfrm>
            <a:prstGeom prst="rect">
              <a:avLst/>
            </a:prstGeom>
          </p:spPr>
        </p:pic>
        <p:sp>
          <p:nvSpPr>
            <p:cNvPr id="5" name="楕円 4"/>
            <p:cNvSpPr/>
            <p:nvPr/>
          </p:nvSpPr>
          <p:spPr bwMode="gray">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bwMode="gray">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bwMode="gray">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主なアクションの進捗状況など</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9" name="テキスト ボックス 8"/>
          <p:cNvSpPr txBox="1"/>
          <p:nvPr/>
        </p:nvSpPr>
        <p:spPr bwMode="gray">
          <a:xfrm>
            <a:off x="155257" y="879067"/>
            <a:ext cx="648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smtClean="0">
                <a:ln w="6350">
                  <a:noFill/>
                </a:ln>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dirty="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57</a:t>
            </a:r>
            <a:r>
              <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帰宅困難者対策の確立</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bwMode="gray">
          <a:xfrm>
            <a:off x="110633" y="1062357"/>
            <a:ext cx="6702743" cy="353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gn="r">
              <a:lnSpc>
                <a:spcPts val="18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（危機管理室）</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bwMode="gray">
          <a:xfrm>
            <a:off x="191770" y="1407900"/>
            <a:ext cx="6492900" cy="1181593"/>
          </a:xfrm>
          <a:prstGeom prst="roundRect">
            <a:avLst>
              <a:gd name="adj" fmla="val 8647"/>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アクションの</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大阪北部地震では「</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事業所における一斉帰宅の抑制対策ガイドライン」で想定して</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いない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出勤</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帯</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に地震が発生し、企業における従業員への対応がまちまち</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で混乱が見られたことから、発災時間帯</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別</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の出勤及び帰宅困難者の対応を検討する。</a:t>
            </a:r>
          </a:p>
        </p:txBody>
      </p:sp>
      <p:sp>
        <p:nvSpPr>
          <p:cNvPr id="23" name="角丸四角形 22"/>
          <p:cNvSpPr/>
          <p:nvPr/>
        </p:nvSpPr>
        <p:spPr bwMode="gray">
          <a:xfrm>
            <a:off x="184155" y="2770512"/>
            <a:ext cx="6500515" cy="880312"/>
          </a:xfrm>
          <a:prstGeom prst="roundRect">
            <a:avLst>
              <a:gd name="adj" fmla="val 12849"/>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令和元年度の取組</a:t>
            </a:r>
            <a:endParaRPr lang="en-US" altLang="ja-JP"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一斉</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帰宅抑制の重要性など、わかりやすく解説した動画を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作成</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）、経済団体と連携するなど</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企業に</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働きかけを行った。</a:t>
            </a:r>
            <a:endParaRPr lang="ja-JP"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図 27"/>
          <p:cNvPicPr>
            <a:picLocks noChangeAspect="1"/>
          </p:cNvPicPr>
          <p:nvPr/>
        </p:nvPicPr>
        <p:blipFill rotWithShape="1">
          <a:blip r:embed="rId3"/>
          <a:srcRect l="23989" t="12594" r="43359" b="3735"/>
          <a:stretch/>
        </p:blipFill>
        <p:spPr bwMode="gray">
          <a:xfrm>
            <a:off x="471788" y="4211163"/>
            <a:ext cx="3502884" cy="5046529"/>
          </a:xfrm>
          <a:prstGeom prst="rect">
            <a:avLst/>
          </a:prstGeom>
          <a:ln>
            <a:solidFill>
              <a:schemeClr val="bg2"/>
            </a:solidFill>
          </a:ln>
          <a:effectLst>
            <a:outerShdw blurRad="50800" dist="38100" dir="2700000" algn="tl" rotWithShape="0">
              <a:prstClr val="black">
                <a:alpha val="40000"/>
              </a:prstClr>
            </a:outerShdw>
          </a:effectLst>
        </p:spPr>
      </p:pic>
      <p:pic>
        <p:nvPicPr>
          <p:cNvPr id="29" name="図 28"/>
          <p:cNvPicPr>
            <a:picLocks noChangeAspect="1"/>
          </p:cNvPicPr>
          <p:nvPr/>
        </p:nvPicPr>
        <p:blipFill rotWithShape="1">
          <a:blip r:embed="rId4"/>
          <a:srcRect t="13579" r="33397" b="12594"/>
          <a:stretch/>
        </p:blipFill>
        <p:spPr bwMode="gray">
          <a:xfrm>
            <a:off x="4238496" y="4159532"/>
            <a:ext cx="2453539" cy="1455851"/>
          </a:xfrm>
          <a:prstGeom prst="rect">
            <a:avLst/>
          </a:prstGeom>
          <a:ln w="25400">
            <a:solidFill>
              <a:schemeClr val="bg2"/>
            </a:solidFill>
          </a:ln>
          <a:effectLst>
            <a:outerShdw blurRad="50800" dist="38100" dir="2700000" algn="tl" rotWithShape="0">
              <a:prstClr val="black">
                <a:alpha val="40000"/>
              </a:prstClr>
            </a:outerShdw>
          </a:effectLst>
        </p:spPr>
      </p:pic>
      <p:pic>
        <p:nvPicPr>
          <p:cNvPr id="30" name="図 29"/>
          <p:cNvPicPr>
            <a:picLocks noChangeAspect="1"/>
          </p:cNvPicPr>
          <p:nvPr/>
        </p:nvPicPr>
        <p:blipFill rotWithShape="1">
          <a:blip r:embed="rId5"/>
          <a:srcRect l="1297" t="13579" r="33951" b="12594"/>
          <a:stretch/>
        </p:blipFill>
        <p:spPr bwMode="gray">
          <a:xfrm>
            <a:off x="4238496" y="5976275"/>
            <a:ext cx="2453539" cy="1572781"/>
          </a:xfrm>
          <a:prstGeom prst="rect">
            <a:avLst/>
          </a:prstGeom>
          <a:ln w="25400">
            <a:solidFill>
              <a:schemeClr val="bg2"/>
            </a:solidFill>
          </a:ln>
          <a:effectLst>
            <a:outerShdw blurRad="50800" dist="38100" dir="2700000" algn="tl" rotWithShape="0">
              <a:prstClr val="black">
                <a:alpha val="40000"/>
              </a:prstClr>
            </a:outerShdw>
          </a:effectLst>
        </p:spPr>
      </p:pic>
      <p:pic>
        <p:nvPicPr>
          <p:cNvPr id="31" name="図 3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gray">
          <a:xfrm>
            <a:off x="4238496" y="7909949"/>
            <a:ext cx="2453539" cy="1572781"/>
          </a:xfrm>
          <a:prstGeom prst="rect">
            <a:avLst/>
          </a:prstGeom>
          <a:ln w="25400">
            <a:solidFill>
              <a:schemeClr val="bg2"/>
            </a:solidFill>
          </a:ln>
          <a:effectLst>
            <a:outerShdw blurRad="50800" dist="38100" dir="2700000" algn="tl" rotWithShape="0">
              <a:prstClr val="black">
                <a:alpha val="40000"/>
              </a:prstClr>
            </a:outerShdw>
          </a:effectLst>
        </p:spPr>
      </p:pic>
      <p:grpSp>
        <p:nvGrpSpPr>
          <p:cNvPr id="17" name="グループ化 16"/>
          <p:cNvGrpSpPr/>
          <p:nvPr/>
        </p:nvGrpSpPr>
        <p:grpSpPr bwMode="gray">
          <a:xfrm>
            <a:off x="184155" y="753067"/>
            <a:ext cx="252000" cy="252000"/>
            <a:chOff x="4433970" y="992560"/>
            <a:chExt cx="238078" cy="238983"/>
          </a:xfrm>
        </p:grpSpPr>
        <p:sp>
          <p:nvSpPr>
            <p:cNvPr id="18" name="正方形/長方形 17"/>
            <p:cNvSpPr/>
            <p:nvPr/>
          </p:nvSpPr>
          <p:spPr bwMode="gray">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bwMode="gray">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bwMode="gray">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p:cNvGrpSpPr/>
          <p:nvPr/>
        </p:nvGrpSpPr>
        <p:grpSpPr bwMode="gray">
          <a:xfrm>
            <a:off x="241016" y="1454752"/>
            <a:ext cx="1872214" cy="302500"/>
            <a:chOff x="1066739" y="1876812"/>
            <a:chExt cx="1872214" cy="302500"/>
          </a:xfrm>
        </p:grpSpPr>
        <p:sp>
          <p:nvSpPr>
            <p:cNvPr id="25" name="角丸四角形 24"/>
            <p:cNvSpPr/>
            <p:nvPr/>
          </p:nvSpPr>
          <p:spPr bwMode="gray">
            <a:xfrm>
              <a:off x="1066739" y="1881711"/>
              <a:ext cx="1714190"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bwMode="gray">
            <a:xfrm>
              <a:off x="1075154" y="1876812"/>
              <a:ext cx="1863799"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アクションの内容</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27" name="楕円 26"/>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p:cNvGrpSpPr/>
          <p:nvPr/>
        </p:nvGrpSpPr>
        <p:grpSpPr bwMode="gray">
          <a:xfrm>
            <a:off x="249431" y="2805740"/>
            <a:ext cx="3646349" cy="301062"/>
            <a:chOff x="1066739" y="1878250"/>
            <a:chExt cx="3646349" cy="301062"/>
          </a:xfrm>
        </p:grpSpPr>
        <p:sp>
          <p:nvSpPr>
            <p:cNvPr id="33" name="角丸四角形 32"/>
            <p:cNvSpPr/>
            <p:nvPr/>
          </p:nvSpPr>
          <p:spPr bwMode="gray">
            <a:xfrm>
              <a:off x="1066739" y="1881711"/>
              <a:ext cx="2497369"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bwMode="gray">
            <a:xfrm>
              <a:off x="1304744" y="1878250"/>
              <a:ext cx="3408344"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令和元年度の取組み実績</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5" name="楕円 34"/>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角丸四角形 35"/>
          <p:cNvSpPr/>
          <p:nvPr/>
        </p:nvSpPr>
        <p:spPr bwMode="gray">
          <a:xfrm>
            <a:off x="646427" y="3890353"/>
            <a:ext cx="3153607" cy="25638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＜普及啓発用ポスター＞</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7" name="角丸四角形 36"/>
          <p:cNvSpPr/>
          <p:nvPr/>
        </p:nvSpPr>
        <p:spPr bwMode="gray">
          <a:xfrm>
            <a:off x="4423654" y="3890353"/>
            <a:ext cx="2083222" cy="25638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a:t>
            </a:r>
            <a:r>
              <a:rPr lang="en-US" altLang="ja-JP" sz="1100" b="1" spc="300" dirty="0" smtClean="0">
                <a:solidFill>
                  <a:schemeClr val="tx1"/>
                </a:solidFill>
                <a:latin typeface="Meiryo UI" panose="020B0604030504040204" pitchFamily="50" charset="-128"/>
                <a:ea typeface="Meiryo UI" panose="020B0604030504040204" pitchFamily="50" charset="-128"/>
              </a:rPr>
              <a:t>YouTube</a:t>
            </a:r>
            <a:r>
              <a:rPr lang="ja-JP" altLang="en-US" sz="1100" b="1" spc="300" dirty="0" smtClean="0">
                <a:solidFill>
                  <a:schemeClr val="tx1"/>
                </a:solidFill>
                <a:latin typeface="Meiryo UI" panose="020B0604030504040204" pitchFamily="50" charset="-128"/>
                <a:ea typeface="Meiryo UI" panose="020B0604030504040204" pitchFamily="50" charset="-128"/>
              </a:rPr>
              <a:t>動画＞</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8362953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bwMode="gray"/>
        <p:txBody>
          <a:bodyPr/>
          <a:lstStyle/>
          <a:p>
            <a:fld id="{3F636B66-E1A7-4023-83CC-60B504BC7E84}" type="slidenum">
              <a:rPr lang="ja-JP" altLang="en-US" smtClean="0"/>
              <a:pPr/>
              <a:t>13</a:t>
            </a:fld>
            <a:endParaRPr lang="ja-JP" altLang="en-US" dirty="0"/>
          </a:p>
        </p:txBody>
      </p:sp>
      <p:grpSp>
        <p:nvGrpSpPr>
          <p:cNvPr id="3" name="グループ化 2"/>
          <p:cNvGrpSpPr/>
          <p:nvPr/>
        </p:nvGrpSpPr>
        <p:grpSpPr bwMode="gray">
          <a:xfrm>
            <a:off x="54658" y="34133"/>
            <a:ext cx="6754953" cy="9599387"/>
            <a:chOff x="51523" y="34133"/>
            <a:chExt cx="6754953" cy="9599387"/>
          </a:xfrm>
        </p:grpSpPr>
        <p:pic>
          <p:nvPicPr>
            <p:cNvPr id="4" name="図 3"/>
            <p:cNvPicPr>
              <a:picLocks noChangeAspect="1"/>
            </p:cNvPicPr>
            <p:nvPr/>
          </p:nvPicPr>
          <p:blipFill>
            <a:blip r:embed="rId2"/>
            <a:stretch>
              <a:fillRect/>
            </a:stretch>
          </p:blipFill>
          <p:spPr bwMode="gray">
            <a:xfrm>
              <a:off x="51523" y="34133"/>
              <a:ext cx="6754953" cy="9599387"/>
            </a:xfrm>
            <a:prstGeom prst="rect">
              <a:avLst/>
            </a:prstGeom>
          </p:spPr>
        </p:pic>
        <p:sp>
          <p:nvSpPr>
            <p:cNvPr id="5" name="楕円 4"/>
            <p:cNvSpPr/>
            <p:nvPr/>
          </p:nvSpPr>
          <p:spPr bwMode="gray">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bwMode="gray">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bwMode="gray">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主なアクションの進捗状況など</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9" name="テキスト ボックス 8"/>
          <p:cNvSpPr txBox="1"/>
          <p:nvPr/>
        </p:nvSpPr>
        <p:spPr bwMode="gray">
          <a:xfrm>
            <a:off x="155257" y="879066"/>
            <a:ext cx="6480000" cy="201591"/>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smtClean="0">
                <a:ln w="6350">
                  <a:noFill/>
                </a:ln>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62</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災害時における福祉専門職等（災害派遣福祉チーム等）</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bwMode="gray">
          <a:xfrm>
            <a:off x="2274675" y="1448120"/>
            <a:ext cx="4534936" cy="353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gn="r">
              <a:lnSpc>
                <a:spcPts val="18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（福祉部）</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r">
              <a:lnSpc>
                <a:spcPts val="1800"/>
              </a:lnSpc>
            </a:pPr>
            <a:endParaRPr lang="ja-JP"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bwMode="gray">
          <a:xfrm>
            <a:off x="476672" y="1265602"/>
            <a:ext cx="612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の確保体制の充実・強化</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bwMode="gray">
          <a:xfrm>
            <a:off x="155257" y="1801826"/>
            <a:ext cx="6506546" cy="1235695"/>
          </a:xfrm>
          <a:prstGeom prst="roundRect">
            <a:avLst>
              <a:gd name="adj" fmla="val 8908"/>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アクションの</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被災地に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おける避難所等などの運営にあたっては、「</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人」の支援が重要であり、</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福祉分野</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についても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専</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門</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職による支援が</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必要</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となるため、民間施設等の福祉専門職から</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なる災害</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派遣</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福祉</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チーム</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DWAT)</a:t>
            </a:r>
          </a:p>
          <a:p>
            <a:pPr lvl="0">
              <a:lnSpc>
                <a:spcPts val="21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を構築</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し、被災地に派遣できる体制を整えていく。</a:t>
            </a:r>
            <a:endParaRPr lang="ja-JP"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bwMode="gray">
          <a:xfrm>
            <a:off x="182549" y="3143370"/>
            <a:ext cx="6492900" cy="1521597"/>
          </a:xfrm>
          <a:prstGeom prst="roundRect">
            <a:avLst>
              <a:gd name="adj" fmla="val 7663"/>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令和元年度の取組</a:t>
            </a:r>
            <a:endParaRPr lang="en-US" altLang="ja-JP"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災害</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派遣福祉チーム（ＤＷＡＴ）の構築に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向けて以下の取組み</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を実施した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災害</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福祉支援ネットワーク会議を３回</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開催（１回は災害</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対応訓練を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兼ねる）</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ＤＷＡＴ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チーム員養成研修を３回開催し、</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255</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名がチーム員</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登録</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ＤＷＡＴを被災地</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へ派遣できる体制が整ったことから</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R2.3</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に大阪</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D</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ＷＡＴを発足　</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 name="グループ化 14"/>
          <p:cNvGrpSpPr/>
          <p:nvPr/>
        </p:nvGrpSpPr>
        <p:grpSpPr bwMode="gray">
          <a:xfrm>
            <a:off x="184155" y="773163"/>
            <a:ext cx="252000" cy="252000"/>
            <a:chOff x="4433970" y="992560"/>
            <a:chExt cx="238078" cy="238983"/>
          </a:xfrm>
        </p:grpSpPr>
        <p:sp>
          <p:nvSpPr>
            <p:cNvPr id="16" name="正方形/長方形 15"/>
            <p:cNvSpPr/>
            <p:nvPr/>
          </p:nvSpPr>
          <p:spPr bwMode="gray">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bwMode="gray">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bwMode="gray">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bwMode="gray">
          <a:xfrm>
            <a:off x="253274" y="1850856"/>
            <a:ext cx="1872214" cy="302500"/>
            <a:chOff x="1066739" y="1876812"/>
            <a:chExt cx="1872214" cy="302500"/>
          </a:xfrm>
        </p:grpSpPr>
        <p:sp>
          <p:nvSpPr>
            <p:cNvPr id="20" name="角丸四角形 19"/>
            <p:cNvSpPr/>
            <p:nvPr/>
          </p:nvSpPr>
          <p:spPr bwMode="gray">
            <a:xfrm>
              <a:off x="1066739" y="1881711"/>
              <a:ext cx="1714190"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bwMode="gray">
            <a:xfrm>
              <a:off x="1075154" y="1876812"/>
              <a:ext cx="1863799"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アクションの内容</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27" name="楕円 26"/>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p:cNvGrpSpPr/>
          <p:nvPr/>
        </p:nvGrpSpPr>
        <p:grpSpPr bwMode="gray">
          <a:xfrm>
            <a:off x="249431" y="3191682"/>
            <a:ext cx="3646349" cy="301062"/>
            <a:chOff x="1066739" y="1878250"/>
            <a:chExt cx="3646349" cy="301062"/>
          </a:xfrm>
        </p:grpSpPr>
        <p:sp>
          <p:nvSpPr>
            <p:cNvPr id="29" name="角丸四角形 28"/>
            <p:cNvSpPr/>
            <p:nvPr/>
          </p:nvSpPr>
          <p:spPr bwMode="gray">
            <a:xfrm>
              <a:off x="1066739" y="1881711"/>
              <a:ext cx="2497369"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bwMode="gray">
            <a:xfrm>
              <a:off x="1304744" y="1878250"/>
              <a:ext cx="3408344"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令和元年度の取組み実績</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1" name="楕円 30"/>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2" name="図 31"/>
          <p:cNvPicPr>
            <a:picLocks noChangeAspect="1"/>
          </p:cNvPicPr>
          <p:nvPr/>
        </p:nvPicPr>
        <p:blipFill>
          <a:blip r:embed="rId3"/>
          <a:stretch>
            <a:fillRect/>
          </a:stretch>
        </p:blipFill>
        <p:spPr bwMode="gray">
          <a:xfrm>
            <a:off x="155257" y="5454165"/>
            <a:ext cx="6520192" cy="3924432"/>
          </a:xfrm>
          <a:prstGeom prst="rect">
            <a:avLst/>
          </a:prstGeom>
        </p:spPr>
      </p:pic>
      <p:sp>
        <p:nvSpPr>
          <p:cNvPr id="33" name="角丸四角形 32"/>
          <p:cNvSpPr/>
          <p:nvPr/>
        </p:nvSpPr>
        <p:spPr bwMode="gray">
          <a:xfrm>
            <a:off x="1838549" y="4975889"/>
            <a:ext cx="3153607" cy="25638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＜大阪</a:t>
            </a:r>
            <a:r>
              <a:rPr lang="en-US" altLang="ja-JP" sz="1100" b="1" spc="300" dirty="0" smtClean="0">
                <a:solidFill>
                  <a:schemeClr val="tx1"/>
                </a:solidFill>
                <a:latin typeface="Meiryo UI" panose="020B0604030504040204" pitchFamily="50" charset="-128"/>
                <a:ea typeface="Meiryo UI" panose="020B0604030504040204" pitchFamily="50" charset="-128"/>
              </a:rPr>
              <a:t>DWAT</a:t>
            </a:r>
            <a:r>
              <a:rPr lang="ja-JP" altLang="en-US" sz="1100" b="1" spc="300" dirty="0" smtClean="0">
                <a:solidFill>
                  <a:schemeClr val="tx1"/>
                </a:solidFill>
                <a:latin typeface="Meiryo UI" panose="020B0604030504040204" pitchFamily="50" charset="-128"/>
                <a:ea typeface="Meiryo UI" panose="020B0604030504040204" pitchFamily="50" charset="-128"/>
              </a:rPr>
              <a:t>派遣の考え方＞</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941390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bwMode="gray"/>
        <p:txBody>
          <a:bodyPr/>
          <a:lstStyle/>
          <a:p>
            <a:fld id="{3F636B66-E1A7-4023-83CC-60B504BC7E84}" type="slidenum">
              <a:rPr lang="ja-JP" altLang="en-US" smtClean="0"/>
              <a:pPr/>
              <a:t>14</a:t>
            </a:fld>
            <a:endParaRPr lang="ja-JP" altLang="en-US" dirty="0"/>
          </a:p>
        </p:txBody>
      </p:sp>
      <p:grpSp>
        <p:nvGrpSpPr>
          <p:cNvPr id="3" name="グループ化 2"/>
          <p:cNvGrpSpPr/>
          <p:nvPr/>
        </p:nvGrpSpPr>
        <p:grpSpPr bwMode="gray">
          <a:xfrm>
            <a:off x="51523" y="34133"/>
            <a:ext cx="6754953" cy="9671395"/>
            <a:chOff x="51523" y="34133"/>
            <a:chExt cx="6754953" cy="9671395"/>
          </a:xfrm>
        </p:grpSpPr>
        <p:pic>
          <p:nvPicPr>
            <p:cNvPr id="4" name="図 3"/>
            <p:cNvPicPr>
              <a:picLocks noChangeAspect="1"/>
            </p:cNvPicPr>
            <p:nvPr/>
          </p:nvPicPr>
          <p:blipFill>
            <a:blip r:embed="rId2"/>
            <a:stretch>
              <a:fillRect/>
            </a:stretch>
          </p:blipFill>
          <p:spPr bwMode="gray">
            <a:xfrm>
              <a:off x="51523" y="34133"/>
              <a:ext cx="6754953" cy="9671395"/>
            </a:xfrm>
            <a:prstGeom prst="rect">
              <a:avLst/>
            </a:prstGeom>
          </p:spPr>
        </p:pic>
        <p:sp>
          <p:nvSpPr>
            <p:cNvPr id="5" name="楕円 4"/>
            <p:cNvSpPr/>
            <p:nvPr/>
          </p:nvSpPr>
          <p:spPr bwMode="gray">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bwMode="gray">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bwMode="gray">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主なアクションの進捗状況など</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9" name="テキスト ボックス 8"/>
          <p:cNvSpPr txBox="1"/>
          <p:nvPr/>
        </p:nvSpPr>
        <p:spPr bwMode="gray">
          <a:xfrm>
            <a:off x="155257" y="879067"/>
            <a:ext cx="648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smtClean="0">
                <a:ln w="6350">
                  <a:noFill/>
                </a:ln>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87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大阪府の初動体制の運用・改善</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bwMode="gray">
          <a:xfrm>
            <a:off x="155257" y="1062357"/>
            <a:ext cx="6702743" cy="353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gn="r">
              <a:lnSpc>
                <a:spcPts val="18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（危機管理室）</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bwMode="gray">
          <a:xfrm>
            <a:off x="191770" y="1371286"/>
            <a:ext cx="6492900" cy="1421474"/>
          </a:xfrm>
          <a:prstGeom prst="roundRect">
            <a:avLst>
              <a:gd name="adj" fmla="val 8806"/>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アクションの</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大規模災害</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時</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全庁による災害対応体制がスムーズに取れる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よう</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、あらかじめ</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職</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員</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の理解が必要である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訓練</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等を通じて職員への周知を図り、</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非常時優先業務</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対応能力の向上を図るとともに</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BCP</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をより実効性のあるものにするため、非常時</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優</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先業務</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BCP</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の点検</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を実施し、災害対応力の強化を図る。</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bwMode="gray">
          <a:xfrm>
            <a:off x="191770" y="2938529"/>
            <a:ext cx="6492900" cy="1150375"/>
          </a:xfrm>
          <a:prstGeom prst="roundRect">
            <a:avLst>
              <a:gd name="adj" fmla="val 9612"/>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令和元年度の取組</a:t>
            </a:r>
            <a:endParaRPr lang="en-US" altLang="ja-JP"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全庁職員の早期の初動体制構築を図るため、職員参集・安否確認システムを導入</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R1.6</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）した。また、職員意識向上を目的に、本システムを活用した全庁訓練を</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各部局独自訓練を実施した。</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bwMode="gray">
          <a:xfrm>
            <a:off x="184155" y="753067"/>
            <a:ext cx="252000" cy="252000"/>
            <a:chOff x="4433970" y="992560"/>
            <a:chExt cx="238078" cy="238983"/>
          </a:xfrm>
        </p:grpSpPr>
        <p:sp>
          <p:nvSpPr>
            <p:cNvPr id="17" name="正方形/長方形 16"/>
            <p:cNvSpPr/>
            <p:nvPr/>
          </p:nvSpPr>
          <p:spPr bwMode="gray">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bwMode="gray">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bwMode="gray">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 name="図 9"/>
          <p:cNvPicPr>
            <a:picLocks noChangeAspect="1"/>
          </p:cNvPicPr>
          <p:nvPr/>
        </p:nvPicPr>
        <p:blipFill>
          <a:blip r:embed="rId3"/>
          <a:stretch>
            <a:fillRect/>
          </a:stretch>
        </p:blipFill>
        <p:spPr bwMode="gray">
          <a:xfrm>
            <a:off x="245629" y="4588516"/>
            <a:ext cx="6403498" cy="4991899"/>
          </a:xfrm>
          <a:prstGeom prst="rect">
            <a:avLst/>
          </a:prstGeom>
        </p:spPr>
      </p:pic>
      <p:sp>
        <p:nvSpPr>
          <p:cNvPr id="27" name="角丸四角形 26"/>
          <p:cNvSpPr/>
          <p:nvPr/>
        </p:nvSpPr>
        <p:spPr bwMode="gray">
          <a:xfrm>
            <a:off x="1115353" y="4315014"/>
            <a:ext cx="4529133" cy="25638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＜大阪府職員参集・安否確認システムの概要＞</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grpSp>
        <p:nvGrpSpPr>
          <p:cNvPr id="28" name="グループ化 27"/>
          <p:cNvGrpSpPr/>
          <p:nvPr/>
        </p:nvGrpSpPr>
        <p:grpSpPr bwMode="gray">
          <a:xfrm>
            <a:off x="239030" y="1415099"/>
            <a:ext cx="1872214" cy="302500"/>
            <a:chOff x="1066739" y="1876812"/>
            <a:chExt cx="1872214" cy="302500"/>
          </a:xfrm>
        </p:grpSpPr>
        <p:sp>
          <p:nvSpPr>
            <p:cNvPr id="29" name="角丸四角形 28"/>
            <p:cNvSpPr/>
            <p:nvPr/>
          </p:nvSpPr>
          <p:spPr bwMode="gray">
            <a:xfrm>
              <a:off x="1066739" y="1881711"/>
              <a:ext cx="1714190"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bwMode="gray">
            <a:xfrm>
              <a:off x="1075154" y="1876812"/>
              <a:ext cx="1863799"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アクションの内容</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1" name="楕円 30"/>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p:cNvGrpSpPr/>
          <p:nvPr/>
        </p:nvGrpSpPr>
        <p:grpSpPr bwMode="gray">
          <a:xfrm>
            <a:off x="250910" y="2992944"/>
            <a:ext cx="3646349" cy="301062"/>
            <a:chOff x="1066739" y="1878250"/>
            <a:chExt cx="3646349" cy="301062"/>
          </a:xfrm>
        </p:grpSpPr>
        <p:sp>
          <p:nvSpPr>
            <p:cNvPr id="33" name="角丸四角形 32"/>
            <p:cNvSpPr/>
            <p:nvPr/>
          </p:nvSpPr>
          <p:spPr bwMode="gray">
            <a:xfrm>
              <a:off x="1066739" y="1881711"/>
              <a:ext cx="2497369"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bwMode="gray">
            <a:xfrm>
              <a:off x="1304744" y="1878250"/>
              <a:ext cx="3408344"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令和元年度の取組み実績</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5" name="楕円 34"/>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68456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
            <a:ext cx="6858000" cy="9905999"/>
          </a:xfrm>
          <a:prstGeom prst="rect">
            <a:avLst/>
          </a:prstGeom>
          <a:solidFill>
            <a:schemeClr val="bg1"/>
          </a:solidFill>
          <a:ln>
            <a:noFill/>
          </a:ln>
          <a:effectLst>
            <a:glow rad="749300">
              <a:schemeClr val="accent3"/>
            </a:glow>
            <a:outerShdw dist="35560" dir="2700000" sx="1000" sy="1000" algn="ctr" rotWithShape="0">
              <a:schemeClr val="bg2">
                <a:alpha val="96000"/>
              </a:schemeClr>
            </a:outerShdw>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169000" y="8193360"/>
            <a:ext cx="2520000" cy="1200329"/>
          </a:xfrm>
          <a:prstGeom prst="rect">
            <a:avLst/>
          </a:prstGeom>
          <a:noFill/>
          <a:ln w="19050">
            <a:solidFill>
              <a:schemeClr val="tx1"/>
            </a:solidFill>
          </a:ln>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 危機管理室</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indent="180975"/>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540-0008</a:t>
            </a:r>
          </a:p>
          <a:p>
            <a:pPr indent="180975"/>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大阪市中央区大手前</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3-1-43</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新別館北館３階</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indent="180975"/>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電話　</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06-6941-0351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（代表）</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indent="12573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（内線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4848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9112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p:cNvGrpSpPr/>
          <p:nvPr/>
        </p:nvGrpSpPr>
        <p:grpSpPr>
          <a:xfrm>
            <a:off x="42327" y="34133"/>
            <a:ext cx="6754953" cy="9815411"/>
            <a:chOff x="51523" y="34133"/>
            <a:chExt cx="6754953" cy="9815411"/>
          </a:xfrm>
        </p:grpSpPr>
        <p:pic>
          <p:nvPicPr>
            <p:cNvPr id="7" name="図 6"/>
            <p:cNvPicPr>
              <a:picLocks noChangeAspect="1"/>
            </p:cNvPicPr>
            <p:nvPr/>
          </p:nvPicPr>
          <p:blipFill>
            <a:blip r:embed="rId2"/>
            <a:stretch>
              <a:fillRect/>
            </a:stretch>
          </p:blipFill>
          <p:spPr>
            <a:xfrm>
              <a:off x="51523" y="34133"/>
              <a:ext cx="6754953" cy="9815411"/>
            </a:xfrm>
            <a:prstGeom prst="rect">
              <a:avLst/>
            </a:prstGeom>
          </p:spPr>
        </p:pic>
        <p:sp>
          <p:nvSpPr>
            <p:cNvPr id="25" name="楕円 24"/>
            <p:cNvSpPr/>
            <p:nvPr/>
          </p:nvSpPr>
          <p:spPr>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p:cNvSpPr txBox="1"/>
          <p:nvPr/>
        </p:nvSpPr>
        <p:spPr>
          <a:xfrm>
            <a:off x="155258" y="879067"/>
            <a:ext cx="6480000" cy="180000"/>
          </a:xfrm>
          <a:prstGeom prst="rect">
            <a:avLst/>
          </a:prstGeom>
          <a:gradFill>
            <a:gsLst>
              <a:gs pos="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アクションの進捗結果＜まとめ＞</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865587417"/>
              </p:ext>
            </p:extLst>
          </p:nvPr>
        </p:nvGraphicFramePr>
        <p:xfrm>
          <a:off x="123946" y="1903997"/>
          <a:ext cx="6591716" cy="6527668"/>
        </p:xfrm>
        <a:graphic>
          <a:graphicData uri="http://schemas.openxmlformats.org/drawingml/2006/table">
            <a:tbl>
              <a:tblPr firstRow="1" bandRow="1">
                <a:tableStyleId>{5C22544A-7EE6-4342-B048-85BDC9FD1C3A}</a:tableStyleId>
              </a:tblPr>
              <a:tblGrid>
                <a:gridCol w="1371716">
                  <a:extLst>
                    <a:ext uri="{9D8B030D-6E8A-4147-A177-3AD203B41FA5}">
                      <a16:colId xmlns:a16="http://schemas.microsoft.com/office/drawing/2014/main" val="20000"/>
                    </a:ext>
                  </a:extLst>
                </a:gridCol>
                <a:gridCol w="4428272">
                  <a:extLst>
                    <a:ext uri="{9D8B030D-6E8A-4147-A177-3AD203B41FA5}">
                      <a16:colId xmlns:a16="http://schemas.microsoft.com/office/drawing/2014/main" val="20001"/>
                    </a:ext>
                  </a:extLst>
                </a:gridCol>
                <a:gridCol w="791728">
                  <a:extLst>
                    <a:ext uri="{9D8B030D-6E8A-4147-A177-3AD203B41FA5}">
                      <a16:colId xmlns:a16="http://schemas.microsoft.com/office/drawing/2014/main" val="20002"/>
                    </a:ext>
                  </a:extLst>
                </a:gridCol>
              </a:tblGrid>
              <a:tr h="536558">
                <a:tc>
                  <a:txBody>
                    <a:bodyPr/>
                    <a:lstStyle/>
                    <a:p>
                      <a:pPr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アクション２</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altLang="en-US" sz="1200" b="0" u="none"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水門の耐震化等の推進＜都市整備部＞・・・・・・・・・・・・・・・・・・・・・・</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88900"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6558">
                <a:tc>
                  <a:txBody>
                    <a:bodyPr/>
                    <a:lstStyle/>
                    <a:p>
                      <a:pPr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アクション８</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altLang="en-US" sz="1200" b="0" u="none"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ため池防災・減災対策＜環境農林水産部＞・・・・・・・・・・・・・・・・・・・</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88900"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2909919"/>
                  </a:ext>
                </a:extLst>
              </a:tr>
              <a:tr h="536558">
                <a:tc>
                  <a:txBody>
                    <a:bodyPr/>
                    <a:lstStyle/>
                    <a:p>
                      <a:pPr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学校における防災教育の徹底と避難体制の確保＜教育庁＞・・・・・・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88900"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6558">
                <a:tc>
                  <a:txBody>
                    <a:bodyPr/>
                    <a:lstStyle/>
                    <a:p>
                      <a:pPr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医療施設の避難体制の確保＜健康医療部＞・・・・・・・・・・・・・・・・・・</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88900"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36558">
                <a:tc>
                  <a:txBody>
                    <a:bodyPr/>
                    <a:lstStyle/>
                    <a:p>
                      <a:pPr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外国人旅行者の安全確保＜府民文化部＞・・・・・・・・・・・・・・・・・・・・</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88900"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36558">
                <a:tc>
                  <a:txBody>
                    <a:bodyPr/>
                    <a:lstStyle/>
                    <a:p>
                      <a:pPr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広域緊急交通路等の通行機能確保</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＜都市整備部　住宅まちづくり部＞・・・・・・・・・・・・・・・・・・</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88900"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８</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450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a:t>
                      </a:r>
                      <a:endPar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災害発生時における電力確保のための</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電気自動車・燃料電池自動車等の</a:t>
                      </a:r>
                      <a:r>
                        <a:rPr kumimoji="1" lang="ja-JP" altLang="en-US" sz="1200" b="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利活用促進　・・・・</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＜商工労働部　環境農林水産部＞</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88900"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１０</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7450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endPar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避難所の確保と運営体制の確立＜危機管理室＞・・・・・・・・・・・・・・</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88900"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１１</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8036083"/>
                  </a:ext>
                </a:extLst>
              </a:tr>
              <a:tr h="5365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endPar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帰宅困難者対策の確立＜危機管理室＞・・・・・・・・・・・・・・・・・・・・・・</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88900"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１２</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45068">
                <a:tc>
                  <a:txBody>
                    <a:bodyPr/>
                    <a:lstStyle/>
                    <a:p>
                      <a:pPr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災害時における福祉専門職等（災害派遣福祉チーム等）</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の確保体制の充実・強化＜福祉部＞・・・・・・・・・・・・</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88900"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１３</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5365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a:t>
                      </a:r>
                      <a:endPar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大阪府の初動体制の運用・改善＜危機管理室＞・・・・・・・・・・・・・・・</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１４</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28" name="正方形/長方形 27"/>
          <p:cNvSpPr/>
          <p:nvPr/>
        </p:nvSpPr>
        <p:spPr bwMode="gray">
          <a:xfrm>
            <a:off x="473593" y="128464"/>
            <a:ext cx="867545" cy="400110"/>
          </a:xfrm>
          <a:prstGeom prst="rect">
            <a:avLst/>
          </a:prstGeom>
          <a:noFill/>
        </p:spPr>
        <p:txBody>
          <a:bodyPr wrap="none" lIns="91440" tIns="45720" rIns="91440" bIns="45720">
            <a:spAutoFit/>
          </a:bodyPr>
          <a:lstStyle/>
          <a:p>
            <a:pPr algn="ctr"/>
            <a:r>
              <a:rPr lang="ja-JP" altLang="en-US" sz="20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目　次</a:t>
            </a:r>
            <a:endParaRPr lang="ja-JP" altLang="en-US" sz="20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155258" y="1621831"/>
            <a:ext cx="6480000" cy="180000"/>
          </a:xfrm>
          <a:prstGeom prst="rect">
            <a:avLst/>
          </a:prstGeom>
          <a:gradFill>
            <a:gsLst>
              <a:gs pos="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主なアクションの進捗状況など</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84" y="8698675"/>
            <a:ext cx="996410" cy="959044"/>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318" y="8640013"/>
            <a:ext cx="519560" cy="989636"/>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6590" y="9129464"/>
            <a:ext cx="512605" cy="528460"/>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7266" y="9101556"/>
            <a:ext cx="537127" cy="562437"/>
          </a:xfrm>
          <a:prstGeom prst="rect">
            <a:avLst/>
          </a:prstGeom>
        </p:spPr>
      </p:pic>
      <p:pic>
        <p:nvPicPr>
          <p:cNvPr id="21" name="図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1264" y="9048511"/>
            <a:ext cx="880366" cy="572238"/>
          </a:xfrm>
          <a:prstGeom prst="rect">
            <a:avLst/>
          </a:prstGeom>
        </p:spPr>
      </p:pic>
      <p:pic>
        <p:nvPicPr>
          <p:cNvPr id="11" name="図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2355" y="8827664"/>
            <a:ext cx="749856" cy="801985"/>
          </a:xfrm>
          <a:prstGeom prst="rect">
            <a:avLst/>
          </a:prstGeom>
        </p:spPr>
      </p:pic>
      <p:grpSp>
        <p:nvGrpSpPr>
          <p:cNvPr id="17" name="グループ化 16"/>
          <p:cNvGrpSpPr/>
          <p:nvPr/>
        </p:nvGrpSpPr>
        <p:grpSpPr>
          <a:xfrm>
            <a:off x="181942" y="1495067"/>
            <a:ext cx="252000" cy="252000"/>
            <a:chOff x="4433970" y="992560"/>
            <a:chExt cx="238078" cy="238983"/>
          </a:xfrm>
        </p:grpSpPr>
        <p:sp>
          <p:nvSpPr>
            <p:cNvPr id="23" name="正方形/長方形 22"/>
            <p:cNvSpPr/>
            <p:nvPr/>
          </p:nvSpPr>
          <p:spPr>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p:cNvGrpSpPr/>
          <p:nvPr/>
        </p:nvGrpSpPr>
        <p:grpSpPr>
          <a:xfrm>
            <a:off x="168425" y="740788"/>
            <a:ext cx="252000" cy="252000"/>
            <a:chOff x="4433970" y="992560"/>
            <a:chExt cx="238078" cy="238983"/>
          </a:xfrm>
        </p:grpSpPr>
        <p:sp>
          <p:nvSpPr>
            <p:cNvPr id="33" name="正方形/長方形 32"/>
            <p:cNvSpPr/>
            <p:nvPr/>
          </p:nvSpPr>
          <p:spPr>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95311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bwMode="gray"/>
        <p:txBody>
          <a:bodyPr/>
          <a:lstStyle/>
          <a:p>
            <a:fld id="{3F636B66-E1A7-4023-83CC-60B504BC7E84}" type="slidenum">
              <a:rPr lang="ja-JP" altLang="en-US" smtClean="0"/>
              <a:pPr/>
              <a:t>2</a:t>
            </a:fld>
            <a:endParaRPr lang="ja-JP" altLang="en-US" dirty="0"/>
          </a:p>
        </p:txBody>
      </p:sp>
      <p:grpSp>
        <p:nvGrpSpPr>
          <p:cNvPr id="3" name="グループ化 2"/>
          <p:cNvGrpSpPr/>
          <p:nvPr/>
        </p:nvGrpSpPr>
        <p:grpSpPr>
          <a:xfrm>
            <a:off x="51523" y="34134"/>
            <a:ext cx="6754953" cy="9574768"/>
            <a:chOff x="51523" y="34134"/>
            <a:chExt cx="6754953" cy="9645530"/>
          </a:xfrm>
        </p:grpSpPr>
        <p:pic>
          <p:nvPicPr>
            <p:cNvPr id="4" name="図 3"/>
            <p:cNvPicPr>
              <a:picLocks noChangeAspect="1"/>
            </p:cNvPicPr>
            <p:nvPr/>
          </p:nvPicPr>
          <p:blipFill>
            <a:blip r:embed="rId2"/>
            <a:stretch>
              <a:fillRect/>
            </a:stretch>
          </p:blipFill>
          <p:spPr>
            <a:xfrm>
              <a:off x="51523" y="34134"/>
              <a:ext cx="6754953" cy="9645530"/>
            </a:xfrm>
            <a:prstGeom prst="rect">
              <a:avLst/>
            </a:prstGeom>
          </p:spPr>
        </p:pic>
        <p:sp>
          <p:nvSpPr>
            <p:cNvPr id="5" name="楕円 4"/>
            <p:cNvSpPr/>
            <p:nvPr/>
          </p:nvSpPr>
          <p:spPr>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アクションの進捗結果＜まとめ＞</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10" name="角丸四角形 9"/>
          <p:cNvSpPr/>
          <p:nvPr/>
        </p:nvSpPr>
        <p:spPr bwMode="gray">
          <a:xfrm>
            <a:off x="176099" y="776536"/>
            <a:ext cx="6492900" cy="2592288"/>
          </a:xfrm>
          <a:prstGeom prst="roundRect">
            <a:avLst>
              <a:gd name="adj" fmla="val 3792"/>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アクションの内容</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新・大阪府地震防災アクションプランは、平成</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月に未曾有の被害をもたらした東日本大震災</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の教訓などからの新たな知見に基づいた、南海トラフ巨大地震の被害想定に対応する新たなハード・ソ</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フト対策の強化に取組むため、平成</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年度に令和</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年度までの</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年間の計画として策定されました。</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また、平成</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年度大阪北部地震、台風第</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号、さらには令和元年度の台風第</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号などの度重な</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災害からの教訓により、各アクションのさらなる取組み強化や、これらの災害より顕在化した課題に対</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応する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ため、新たなアクションを策定するなど、大阪府の災害対応力の強化を図っております。</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各アクションについては毎年度、進捗状況や目標達成度の評価を行い、その見直し・改善を通じて着</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実な推進につなげることとしております。</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bwMode="gray">
          <a:xfrm>
            <a:off x="211856" y="825063"/>
            <a:ext cx="3505176" cy="302430"/>
            <a:chOff x="1066738" y="1881711"/>
            <a:chExt cx="3505176" cy="302430"/>
          </a:xfrm>
        </p:grpSpPr>
        <p:sp>
          <p:nvSpPr>
            <p:cNvPr id="12" name="角丸四角形 11"/>
            <p:cNvSpPr/>
            <p:nvPr/>
          </p:nvSpPr>
          <p:spPr bwMode="gray">
            <a:xfrm>
              <a:off x="1066738" y="1881711"/>
              <a:ext cx="3505176"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bwMode="gray">
            <a:xfrm>
              <a:off x="1075154" y="1886540"/>
              <a:ext cx="3496760"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　　新・大阪府地震防災アクションプランについて</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14" name="楕円 13"/>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p:cNvGrpSpPr/>
          <p:nvPr/>
        </p:nvGrpSpPr>
        <p:grpSpPr bwMode="gray">
          <a:xfrm>
            <a:off x="212896" y="3851713"/>
            <a:ext cx="2713088" cy="302430"/>
            <a:chOff x="1066738" y="1881711"/>
            <a:chExt cx="2713088" cy="302430"/>
          </a:xfrm>
        </p:grpSpPr>
        <p:sp>
          <p:nvSpPr>
            <p:cNvPr id="17" name="角丸四角形 16"/>
            <p:cNvSpPr/>
            <p:nvPr/>
          </p:nvSpPr>
          <p:spPr bwMode="gray">
            <a:xfrm>
              <a:off x="1066738" y="1881711"/>
              <a:ext cx="2713088"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bwMode="gray">
            <a:xfrm>
              <a:off x="1075154" y="1886540"/>
              <a:ext cx="2704672"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　　各アクションプランの分類について</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19" name="楕円 18"/>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p:cNvGrpSpPr/>
          <p:nvPr/>
        </p:nvGrpSpPr>
        <p:grpSpPr bwMode="gray">
          <a:xfrm>
            <a:off x="230232" y="4234844"/>
            <a:ext cx="6374285" cy="2893862"/>
            <a:chOff x="223067" y="3931346"/>
            <a:chExt cx="6374285" cy="2893862"/>
          </a:xfrm>
        </p:grpSpPr>
        <p:sp>
          <p:nvSpPr>
            <p:cNvPr id="15" name="角丸四角形 14"/>
            <p:cNvSpPr/>
            <p:nvPr/>
          </p:nvSpPr>
          <p:spPr bwMode="gray">
            <a:xfrm>
              <a:off x="223067" y="4373763"/>
              <a:ext cx="6374285" cy="1136017"/>
            </a:xfrm>
            <a:prstGeom prst="roundRect">
              <a:avLst>
                <a:gd name="adj" fmla="val 7702"/>
              </a:avLst>
            </a:prstGeom>
            <a:no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bwMode="gray">
            <a:xfrm>
              <a:off x="223067" y="5596194"/>
              <a:ext cx="6374285" cy="1136017"/>
            </a:xfrm>
            <a:prstGeom prst="roundRect">
              <a:avLst>
                <a:gd name="adj" fmla="val 7702"/>
              </a:avLst>
            </a:prstGeom>
            <a:no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bwMode="gray">
            <a:xfrm>
              <a:off x="1667712" y="3931346"/>
              <a:ext cx="2376264" cy="2893862"/>
            </a:xfrm>
            <a:prstGeom prst="roundRect">
              <a:avLst>
                <a:gd name="adj" fmla="val 2789"/>
              </a:avLst>
            </a:prstGeom>
            <a:no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bwMode="gray">
            <a:xfrm>
              <a:off x="4139234" y="3931346"/>
              <a:ext cx="2376264" cy="2893862"/>
            </a:xfrm>
            <a:prstGeom prst="roundRect">
              <a:avLst>
                <a:gd name="adj" fmla="val 2381"/>
              </a:avLst>
            </a:prstGeom>
            <a:no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bwMode="gray">
            <a:xfrm>
              <a:off x="283161" y="4439216"/>
              <a:ext cx="1318477" cy="1013349"/>
            </a:xfrm>
            <a:prstGeom prst="roundRect">
              <a:avLst>
                <a:gd name="adj" fmla="val 765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lvl="0">
                <a:lnSpc>
                  <a:spcPts val="2100"/>
                </a:lnSpc>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自ら取組む</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アクション</a:t>
              </a:r>
              <a:endParaRPr lang="ja-JP"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bwMode="gray">
            <a:xfrm>
              <a:off x="283160" y="5650009"/>
              <a:ext cx="1318477" cy="1013349"/>
            </a:xfrm>
            <a:prstGeom prst="roundRect">
              <a:avLst>
                <a:gd name="adj" fmla="val 765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lvl="0">
                <a:lnSpc>
                  <a:spcPts val="2100"/>
                </a:lnSpc>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市町村・民間団体</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取組みを</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支援するアクション</a:t>
              </a:r>
              <a:endParaRPr lang="ja-JP"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24"/>
            <p:cNvSpPr/>
            <p:nvPr/>
          </p:nvSpPr>
          <p:spPr bwMode="gray">
            <a:xfrm>
              <a:off x="1714448" y="4001234"/>
              <a:ext cx="2253501" cy="315299"/>
            </a:xfrm>
            <a:prstGeom prst="roundRect">
              <a:avLst>
                <a:gd name="adj" fmla="val 23268"/>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lvl="0" algn="ctr">
                <a:lnSpc>
                  <a:spcPts val="2100"/>
                </a:lnSpc>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具体的数値目標があるもの</a:t>
              </a:r>
              <a:endParaRPr lang="ja-JP"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bwMode="gray">
            <a:xfrm>
              <a:off x="4200615" y="3994203"/>
              <a:ext cx="2253501" cy="315299"/>
            </a:xfrm>
            <a:prstGeom prst="roundRect">
              <a:avLst>
                <a:gd name="adj" fmla="val 23268"/>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lvl="0" algn="ctr">
                <a:lnSpc>
                  <a:spcPts val="2100"/>
                </a:lnSpc>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数値目標が設定できないもの</a:t>
              </a:r>
              <a:endParaRPr lang="ja-JP"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bwMode="gray">
            <a:xfrm>
              <a:off x="1714448" y="4443763"/>
              <a:ext cx="2276553" cy="1013349"/>
            </a:xfrm>
            <a:prstGeom prst="roundRect">
              <a:avLst>
                <a:gd name="adj" fmla="val 6690"/>
              </a:avLst>
            </a:prstGeom>
            <a:solidFill>
              <a:srgbClr val="EBF1DE"/>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nchorCtr="0"/>
            <a:lstStyle/>
            <a:p>
              <a:pPr lvl="0" algn="ctr">
                <a:lnSpc>
                  <a:spcPts val="2100"/>
                </a:lnSpc>
              </a:pPr>
              <a:r>
                <a:rPr lang="ja-JP" altLang="en-US"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アクション＞</a:t>
              </a:r>
              <a:endParaRPr lang="en-US" altLang="ja-JP"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府の</a:t>
              </a:r>
              <a:r>
                <a:rPr lang="ja-JP" altLang="en-US" sz="10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ハード施策</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として推進しているもの</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例）防潮堤の津波浸水対策</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水門の耐震化の推進</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ため池防災・減災の推進　など</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7"/>
            <p:cNvSpPr/>
            <p:nvPr/>
          </p:nvSpPr>
          <p:spPr bwMode="gray">
            <a:xfrm>
              <a:off x="1714448" y="5650008"/>
              <a:ext cx="2261467" cy="1013349"/>
            </a:xfrm>
            <a:prstGeom prst="roundRect">
              <a:avLst>
                <a:gd name="adj" fmla="val 6690"/>
              </a:avLst>
            </a:prstGeom>
            <a:solidFill>
              <a:srgbClr val="EBF1DE"/>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nchorCtr="0"/>
            <a:lstStyle/>
            <a:p>
              <a:pPr lvl="0" algn="ctr">
                <a:lnSpc>
                  <a:spcPts val="2100"/>
                </a:lnSpc>
              </a:pPr>
              <a:r>
                <a:rPr lang="ja-JP" altLang="en-US"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９</a:t>
              </a:r>
              <a:r>
                <a:rPr lang="ja-JP" altLang="en-US"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アクション＞</a:t>
              </a:r>
              <a:endParaRPr lang="en-US" altLang="ja-JP"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Ⅲ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市町村・民間団体の</a:t>
              </a:r>
              <a:r>
                <a:rPr lang="ja-JP" altLang="en-US" sz="10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ハード施策</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を支</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1000"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援することで促進を図るもの</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例）民間建築物の耐震化</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鉄道施設の防災対策　など</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bwMode="gray">
            <a:xfrm>
              <a:off x="4169711" y="4441671"/>
              <a:ext cx="2289240" cy="1013349"/>
            </a:xfrm>
            <a:prstGeom prst="roundRect">
              <a:avLst>
                <a:gd name="adj" fmla="val 6690"/>
              </a:avLst>
            </a:prstGeom>
            <a:solidFill>
              <a:srgbClr val="EBF1DE"/>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nchorCtr="0"/>
            <a:lstStyle/>
            <a:p>
              <a:pPr lvl="0" algn="ctr">
                <a:lnSpc>
                  <a:spcPts val="2100"/>
                </a:lnSpc>
              </a:pPr>
              <a:r>
                <a:rPr lang="ja-JP" altLang="en-US"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８</a:t>
              </a:r>
              <a:r>
                <a:rPr lang="ja-JP" altLang="en-US"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アクション＞</a:t>
              </a:r>
              <a:endParaRPr lang="en-US" altLang="ja-JP"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府の</a:t>
              </a:r>
              <a:r>
                <a:rPr lang="ja-JP" altLang="en-US" sz="10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ソフト施策</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として推進しているもの</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例）大阪</a:t>
              </a:r>
              <a:r>
                <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880</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万人訓練の充実</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災害医療体制の整備</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帰宅困難者対策の確立　など</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bwMode="gray">
            <a:xfrm>
              <a:off x="4203721" y="5647916"/>
              <a:ext cx="2330423" cy="1013349"/>
            </a:xfrm>
            <a:prstGeom prst="roundRect">
              <a:avLst>
                <a:gd name="adj" fmla="val 6690"/>
              </a:avLst>
            </a:prstGeom>
            <a:solidFill>
              <a:srgbClr val="EBF1DE"/>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nchorCtr="0"/>
            <a:lstStyle/>
            <a:p>
              <a:pPr lvl="0" algn="ctr">
                <a:lnSpc>
                  <a:spcPts val="2100"/>
                </a:lnSpc>
              </a:pPr>
              <a:r>
                <a:rPr lang="ja-JP" altLang="en-US"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９</a:t>
              </a:r>
              <a:r>
                <a:rPr lang="ja-JP" altLang="en-US"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アクション＞</a:t>
              </a:r>
              <a:endParaRPr lang="en-US" altLang="ja-JP" sz="14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Ⅳ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市町村・民間団体の</a:t>
              </a:r>
              <a:r>
                <a:rPr lang="ja-JP" altLang="en-US" sz="1000" b="1"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ソフト施策</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を支援</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1000"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することで促進を図るもの</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例）地下空間対策の促進</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rPr>
                <a:t>　　　災害廃棄物の適正処理　など</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6" name="角丸四角形 35"/>
          <p:cNvSpPr/>
          <p:nvPr/>
        </p:nvSpPr>
        <p:spPr bwMode="gray">
          <a:xfrm>
            <a:off x="182549" y="7295178"/>
            <a:ext cx="6492900" cy="2218069"/>
          </a:xfrm>
          <a:prstGeom prst="roundRect">
            <a:avLst>
              <a:gd name="adj" fmla="val 6495"/>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各アクションの評価は、取組み内容の進捗・達成状況などを、関係部局による進捗管理（ＰＤＣＡ）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シートの精査とともに、ヒアリングを実施し、総合的に評価の判断をしております。</a:t>
            </a:r>
            <a:endParaRPr lang="ja-JP"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p:nvPr/>
        </p:nvGrpSpPr>
        <p:grpSpPr bwMode="gray">
          <a:xfrm>
            <a:off x="211857" y="7320816"/>
            <a:ext cx="3577182" cy="307376"/>
            <a:chOff x="1066739" y="1871936"/>
            <a:chExt cx="3577182" cy="307376"/>
          </a:xfrm>
        </p:grpSpPr>
        <p:sp>
          <p:nvSpPr>
            <p:cNvPr id="32" name="角丸四角形 31"/>
            <p:cNvSpPr/>
            <p:nvPr/>
          </p:nvSpPr>
          <p:spPr bwMode="gray">
            <a:xfrm>
              <a:off x="1066739" y="1881711"/>
              <a:ext cx="3577182"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bwMode="gray">
            <a:xfrm>
              <a:off x="1085114" y="1871936"/>
              <a:ext cx="3558807"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　　令和元年度の各アクションプランの評価結果</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4" name="楕円 33"/>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角丸四角形 34"/>
          <p:cNvSpPr/>
          <p:nvPr/>
        </p:nvSpPr>
        <p:spPr bwMode="gray">
          <a:xfrm>
            <a:off x="289996" y="8275934"/>
            <a:ext cx="6303353" cy="361992"/>
          </a:xfrm>
          <a:prstGeom prst="roundRect">
            <a:avLst>
              <a:gd name="adj" fmla="val 19452"/>
            </a:avLst>
          </a:prstGeom>
          <a:no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各アクションの進捗状況評価</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bwMode="gray">
          <a:xfrm>
            <a:off x="289995" y="8690679"/>
            <a:ext cx="6303353" cy="361992"/>
          </a:xfrm>
          <a:prstGeom prst="roundRect">
            <a:avLst>
              <a:gd name="adj" fmla="val 19452"/>
            </a:avLst>
          </a:prstGeom>
          <a:no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① 概ね計画通りに進んでいるアクション</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bwMode="gray">
          <a:xfrm>
            <a:off x="289996" y="9096777"/>
            <a:ext cx="6303353" cy="361992"/>
          </a:xfrm>
          <a:prstGeom prst="roundRect">
            <a:avLst>
              <a:gd name="adj" fmla="val 19452"/>
            </a:avLst>
          </a:prstGeom>
          <a:no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② 計画どおり進まなかったことから、さらなる取組みを行うアクション</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bwMode="gray">
          <a:xfrm>
            <a:off x="5085185" y="8318844"/>
            <a:ext cx="1456124" cy="272730"/>
          </a:xfrm>
          <a:prstGeom prst="roundRect">
            <a:avLst>
              <a:gd name="adj" fmla="val 19452"/>
            </a:avLst>
          </a:prstGeom>
          <a:solidFill>
            <a:srgbClr val="9CBC5B"/>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lvl="0">
              <a:lnSpc>
                <a:spcPts val="2100"/>
              </a:lnSpc>
            </a:pPr>
            <a:r>
              <a:rPr lang="ja-JP" altLang="en-US" sz="1200" b="1" spc="3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評価結果</a:t>
            </a:r>
            <a:endParaRPr lang="ja-JP" altLang="ja-JP" sz="1200" b="1" spc="3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39"/>
          <p:cNvSpPr/>
          <p:nvPr/>
        </p:nvSpPr>
        <p:spPr bwMode="gray">
          <a:xfrm>
            <a:off x="5085185" y="8740176"/>
            <a:ext cx="1456124" cy="272730"/>
          </a:xfrm>
          <a:prstGeom prst="roundRect">
            <a:avLst>
              <a:gd name="adj" fmla="val 19452"/>
            </a:avLst>
          </a:prstGeom>
          <a:solidFill>
            <a:srgbClr val="9CBC5B"/>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lvl="0">
              <a:lnSpc>
                <a:spcPts val="2100"/>
              </a:lnSpc>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１０</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０</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アクション</a:t>
            </a:r>
            <a:endParaRPr lang="ja-JP"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bwMode="gray">
          <a:xfrm>
            <a:off x="5085185" y="9149974"/>
            <a:ext cx="1456124" cy="272730"/>
          </a:xfrm>
          <a:prstGeom prst="roundRect">
            <a:avLst>
              <a:gd name="adj" fmla="val 19452"/>
            </a:avLst>
          </a:prstGeom>
          <a:solidFill>
            <a:srgbClr val="9CBC5B"/>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lvl="0">
              <a:lnSpc>
                <a:spcPts val="2100"/>
              </a:lnSpc>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０</a:t>
            </a:r>
            <a:r>
              <a:rPr lang="en-US" altLang="ja-JP" sz="1200" b="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アクション</a:t>
            </a:r>
            <a:endParaRPr lang="ja-JP"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2" name="グループ化 41"/>
          <p:cNvGrpSpPr/>
          <p:nvPr/>
        </p:nvGrpSpPr>
        <p:grpSpPr bwMode="gray">
          <a:xfrm>
            <a:off x="359862" y="8339955"/>
            <a:ext cx="252000" cy="252000"/>
            <a:chOff x="4433970" y="992560"/>
            <a:chExt cx="238078" cy="238983"/>
          </a:xfrm>
        </p:grpSpPr>
        <p:sp>
          <p:nvSpPr>
            <p:cNvPr id="43" name="正方形/長方形 42"/>
            <p:cNvSpPr/>
            <p:nvPr/>
          </p:nvSpPr>
          <p:spPr bwMode="gray">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bwMode="gray">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bwMode="gray">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p:cNvGrpSpPr/>
          <p:nvPr/>
        </p:nvGrpSpPr>
        <p:grpSpPr bwMode="gray">
          <a:xfrm>
            <a:off x="366158" y="8744543"/>
            <a:ext cx="252000" cy="252000"/>
            <a:chOff x="4433970" y="992560"/>
            <a:chExt cx="238078" cy="238983"/>
          </a:xfrm>
        </p:grpSpPr>
        <p:sp>
          <p:nvSpPr>
            <p:cNvPr id="47" name="正方形/長方形 46"/>
            <p:cNvSpPr/>
            <p:nvPr/>
          </p:nvSpPr>
          <p:spPr bwMode="gray">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bwMode="gray">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bwMode="gray">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p:cNvGrpSpPr/>
          <p:nvPr/>
        </p:nvGrpSpPr>
        <p:grpSpPr bwMode="gray">
          <a:xfrm>
            <a:off x="368768" y="9150641"/>
            <a:ext cx="252000" cy="252000"/>
            <a:chOff x="4433970" y="992560"/>
            <a:chExt cx="238078" cy="238983"/>
          </a:xfrm>
        </p:grpSpPr>
        <p:sp>
          <p:nvSpPr>
            <p:cNvPr id="51" name="正方形/長方形 50"/>
            <p:cNvSpPr/>
            <p:nvPr/>
          </p:nvSpPr>
          <p:spPr bwMode="gray">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bwMode="gray">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bwMode="gray">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45592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p:txBody>
          <a:bodyPr/>
          <a:lstStyle/>
          <a:p>
            <a:fld id="{3F636B66-E1A7-4023-83CC-60B504BC7E84}" type="slidenum">
              <a:rPr lang="ja-JP" altLang="en-US" smtClean="0"/>
              <a:pPr/>
              <a:t>3</a:t>
            </a:fld>
            <a:endParaRPr lang="ja-JP" altLang="en-US" dirty="0"/>
          </a:p>
        </p:txBody>
      </p:sp>
      <p:grpSp>
        <p:nvGrpSpPr>
          <p:cNvPr id="3" name="グループ化 2"/>
          <p:cNvGrpSpPr/>
          <p:nvPr/>
        </p:nvGrpSpPr>
        <p:grpSpPr>
          <a:xfrm>
            <a:off x="51523" y="34133"/>
            <a:ext cx="6754953" cy="9599387"/>
            <a:chOff x="51523" y="34133"/>
            <a:chExt cx="6754953" cy="9599387"/>
          </a:xfrm>
        </p:grpSpPr>
        <p:pic>
          <p:nvPicPr>
            <p:cNvPr id="4" name="図 3"/>
            <p:cNvPicPr>
              <a:picLocks noChangeAspect="1"/>
            </p:cNvPicPr>
            <p:nvPr/>
          </p:nvPicPr>
          <p:blipFill>
            <a:blip r:embed="rId2"/>
            <a:stretch>
              <a:fillRect/>
            </a:stretch>
          </p:blipFill>
          <p:spPr>
            <a:xfrm>
              <a:off x="51523" y="34133"/>
              <a:ext cx="6754953" cy="9599387"/>
            </a:xfrm>
            <a:prstGeom prst="rect">
              <a:avLst/>
            </a:prstGeom>
          </p:spPr>
        </p:pic>
        <p:sp>
          <p:nvSpPr>
            <p:cNvPr id="5" name="楕円 4"/>
            <p:cNvSpPr/>
            <p:nvPr/>
          </p:nvSpPr>
          <p:spPr>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主なアクションの進捗状況など</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55258" y="879067"/>
            <a:ext cx="648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a:ln w="6350">
                  <a:noFill/>
                </a:ln>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n w="6350">
                  <a:no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アクション２ 水門の耐震化等の推進</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bwMode="gray">
          <a:xfrm>
            <a:off x="184155" y="1397895"/>
            <a:ext cx="6492900" cy="1473221"/>
          </a:xfrm>
          <a:prstGeom prst="roundRect">
            <a:avLst>
              <a:gd name="adj" fmla="val 5634"/>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アクションの内容</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地震</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発生後に、津波を防御する水門機能を確保する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ため、平成</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から水門の耐震</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補強</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工事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、遠隔自動操作化などの水門の高度化を実施</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しており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、必要な対策を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老朽化</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が進んでいる三大水門（安治川水門・尻無川水門・木津川水門）は、</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高潮へ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の対策に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加</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え、</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南海トラフ巨大地震による津波にも対応できる水門として更新</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を実施していく。</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bwMode="gray">
          <a:xfrm>
            <a:off x="184155" y="3086200"/>
            <a:ext cx="6492900" cy="721330"/>
          </a:xfrm>
          <a:prstGeom prst="roundRect">
            <a:avLst>
              <a:gd name="adj" fmla="val 12352"/>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令和元年度の取組</a:t>
            </a:r>
            <a:endParaRPr lang="en-US" altLang="ja-JP"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更新する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木津</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川水門の詳細設計に着手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(R2.3)</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2060848" y="1059067"/>
            <a:ext cx="4745628" cy="353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gn="r">
              <a:lnSpc>
                <a:spcPts val="18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（都市整備部）</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図 22"/>
          <p:cNvPicPr>
            <a:picLocks noChangeAspect="1"/>
          </p:cNvPicPr>
          <p:nvPr/>
        </p:nvPicPr>
        <p:blipFill rotWithShape="1">
          <a:blip r:embed="rId3" cstate="email">
            <a:extLst>
              <a:ext uri="{28A0092B-C50C-407E-A947-70E740481C1C}">
                <a14:useLocalDpi xmlns:a14="http://schemas.microsoft.com/office/drawing/2010/main"/>
              </a:ext>
            </a:extLst>
          </a:blip>
          <a:srcRect l="9783"/>
          <a:stretch/>
        </p:blipFill>
        <p:spPr bwMode="gray">
          <a:xfrm>
            <a:off x="3559228" y="4613951"/>
            <a:ext cx="3045512" cy="1844903"/>
          </a:xfrm>
          <a:prstGeom prst="rect">
            <a:avLst/>
          </a:prstGeom>
          <a:ln w="28575">
            <a:solidFill>
              <a:schemeClr val="bg1">
                <a:lumMod val="95000"/>
              </a:schemeClr>
            </a:solidFill>
          </a:ln>
        </p:spPr>
      </p:pic>
      <p:sp>
        <p:nvSpPr>
          <p:cNvPr id="24" name="角丸四角形 23"/>
          <p:cNvSpPr/>
          <p:nvPr/>
        </p:nvSpPr>
        <p:spPr>
          <a:xfrm>
            <a:off x="498354" y="4704354"/>
            <a:ext cx="2487066" cy="16898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900" dirty="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184155" y="753067"/>
            <a:ext cx="252000" cy="252000"/>
            <a:chOff x="4433970" y="992560"/>
            <a:chExt cx="238078" cy="238983"/>
          </a:xfrm>
        </p:grpSpPr>
        <p:sp>
          <p:nvSpPr>
            <p:cNvPr id="12" name="正方形/長方形 11"/>
            <p:cNvSpPr/>
            <p:nvPr/>
          </p:nvSpPr>
          <p:spPr>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p:cNvGrpSpPr/>
          <p:nvPr/>
        </p:nvGrpSpPr>
        <p:grpSpPr bwMode="gray">
          <a:xfrm>
            <a:off x="219913" y="1441523"/>
            <a:ext cx="1872214" cy="302500"/>
            <a:chOff x="1066739" y="1876812"/>
            <a:chExt cx="1872214" cy="302500"/>
          </a:xfrm>
        </p:grpSpPr>
        <p:sp>
          <p:nvSpPr>
            <p:cNvPr id="16" name="角丸四角形 15"/>
            <p:cNvSpPr/>
            <p:nvPr/>
          </p:nvSpPr>
          <p:spPr bwMode="gray">
            <a:xfrm>
              <a:off x="1066739" y="1881711"/>
              <a:ext cx="1714190"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bwMode="gray">
            <a:xfrm>
              <a:off x="1075154" y="1876812"/>
              <a:ext cx="1863799"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アクションの内容</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19" name="楕円 18"/>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p:cNvGrpSpPr/>
          <p:nvPr/>
        </p:nvGrpSpPr>
        <p:grpSpPr bwMode="gray">
          <a:xfrm>
            <a:off x="219935" y="3130917"/>
            <a:ext cx="3646349" cy="301062"/>
            <a:chOff x="1066739" y="1878250"/>
            <a:chExt cx="3646349" cy="301062"/>
          </a:xfrm>
        </p:grpSpPr>
        <p:sp>
          <p:nvSpPr>
            <p:cNvPr id="27" name="角丸四角形 26"/>
            <p:cNvSpPr/>
            <p:nvPr/>
          </p:nvSpPr>
          <p:spPr bwMode="gray">
            <a:xfrm>
              <a:off x="1066739" y="1881711"/>
              <a:ext cx="2701042"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bwMode="gray">
            <a:xfrm>
              <a:off x="1304744" y="1878250"/>
              <a:ext cx="3408344"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令和元年度の取組み実績</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29" name="楕円 28"/>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角丸四角形 29"/>
          <p:cNvSpPr/>
          <p:nvPr/>
        </p:nvSpPr>
        <p:spPr>
          <a:xfrm>
            <a:off x="3833965" y="4152224"/>
            <a:ext cx="2289573" cy="194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＜三大水門位置図＞</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2" name="角丸四角形 31"/>
          <p:cNvSpPr/>
          <p:nvPr/>
        </p:nvSpPr>
        <p:spPr>
          <a:xfrm>
            <a:off x="345040" y="6956850"/>
            <a:ext cx="2674225" cy="194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＜木津川水門（アーチ型）＞</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3" name="角丸四角形 32"/>
          <p:cNvSpPr/>
          <p:nvPr/>
        </p:nvSpPr>
        <p:spPr>
          <a:xfrm>
            <a:off x="3212976" y="6942300"/>
            <a:ext cx="3884487" cy="24294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050" b="1" spc="300" dirty="0" smtClean="0">
                <a:solidFill>
                  <a:schemeClr val="tx1"/>
                </a:solidFill>
                <a:latin typeface="Meiryo UI" panose="020B0604030504040204" pitchFamily="50" charset="-128"/>
                <a:ea typeface="Meiryo UI" panose="020B0604030504040204" pitchFamily="50" charset="-128"/>
              </a:rPr>
              <a:t>＜</a:t>
            </a:r>
            <a:r>
              <a:rPr lang="ja-JP" altLang="en-US" sz="1050" b="1" dirty="0" smtClean="0">
                <a:solidFill>
                  <a:schemeClr val="tx1"/>
                </a:solidFill>
                <a:latin typeface="Meiryo UI" panose="020B0604030504040204" pitchFamily="50" charset="-128"/>
                <a:ea typeface="Meiryo UI" panose="020B0604030504040204" pitchFamily="50" charset="-128"/>
              </a:rPr>
              <a:t>更新後の木津川水門のイメージ（ローラーゲート式）</a:t>
            </a:r>
            <a:r>
              <a:rPr lang="ja-JP" altLang="en-US" sz="1050" b="1" spc="300" dirty="0" smtClean="0">
                <a:solidFill>
                  <a:schemeClr val="tx1"/>
                </a:solidFill>
                <a:latin typeface="Meiryo UI" panose="020B0604030504040204" pitchFamily="50" charset="-128"/>
                <a:ea typeface="Meiryo UI" panose="020B0604030504040204" pitchFamily="50" charset="-128"/>
              </a:rPr>
              <a:t>＞</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4" name="角丸四角形 33"/>
          <p:cNvSpPr/>
          <p:nvPr/>
        </p:nvSpPr>
        <p:spPr>
          <a:xfrm>
            <a:off x="580019" y="4158131"/>
            <a:ext cx="2289573" cy="194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＜三大水門の</a:t>
            </a:r>
            <a:r>
              <a:rPr lang="ja-JP" altLang="en-US" sz="1100" b="1" spc="300" dirty="0">
                <a:solidFill>
                  <a:schemeClr val="tx1"/>
                </a:solidFill>
                <a:latin typeface="Meiryo UI" panose="020B0604030504040204" pitchFamily="50" charset="-128"/>
                <a:ea typeface="Meiryo UI" panose="020B0604030504040204" pitchFamily="50" charset="-128"/>
              </a:rPr>
              <a:t>更新</a:t>
            </a:r>
            <a:r>
              <a:rPr lang="ja-JP" altLang="en-US" sz="1100" b="1" spc="300" dirty="0" smtClean="0">
                <a:solidFill>
                  <a:schemeClr val="tx1"/>
                </a:solidFill>
                <a:latin typeface="Meiryo UI" panose="020B0604030504040204" pitchFamily="50" charset="-128"/>
                <a:ea typeface="Meiryo UI" panose="020B0604030504040204" pitchFamily="50" charset="-128"/>
              </a:rPr>
              <a:t>＞</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5" name="角丸四角形 34"/>
          <p:cNvSpPr/>
          <p:nvPr/>
        </p:nvSpPr>
        <p:spPr bwMode="gray">
          <a:xfrm>
            <a:off x="184155" y="4530341"/>
            <a:ext cx="3244844" cy="220011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1500"/>
              </a:lnSpc>
            </a:pPr>
            <a:r>
              <a:rPr lang="ja-JP" altLang="en-US" sz="1100" dirty="0" smtClean="0">
                <a:solidFill>
                  <a:schemeClr val="tx1"/>
                </a:solidFill>
                <a:latin typeface="Meiryo UI" panose="020B0604030504040204" pitchFamily="50" charset="-128"/>
                <a:ea typeface="Meiryo UI" panose="020B0604030504040204" pitchFamily="50" charset="-128"/>
              </a:rPr>
              <a:t>➢ 事業概要</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老朽化が進んでいる三大水門（安治川水門、尻無川</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水門、木津川水門）は、高潮への対策に加え、南海ト</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ラフ地震による</a:t>
            </a:r>
            <a:r>
              <a:rPr lang="ja-JP" altLang="en-US" sz="1100" dirty="0">
                <a:solidFill>
                  <a:schemeClr val="tx1"/>
                </a:solidFill>
                <a:latin typeface="Meiryo UI" panose="020B0604030504040204" pitchFamily="50" charset="-128"/>
                <a:ea typeface="Meiryo UI" panose="020B0604030504040204" pitchFamily="50" charset="-128"/>
              </a:rPr>
              <a:t>津波</a:t>
            </a:r>
            <a:r>
              <a:rPr lang="ja-JP" altLang="en-US" sz="1100" dirty="0" smtClean="0">
                <a:solidFill>
                  <a:schemeClr val="tx1"/>
                </a:solidFill>
                <a:latin typeface="Meiryo UI" panose="020B0604030504040204" pitchFamily="50" charset="-128"/>
                <a:ea typeface="Meiryo UI" panose="020B0604030504040204" pitchFamily="50" charset="-128"/>
              </a:rPr>
              <a:t>にも対応できる水門として更新を行</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err="1" smtClean="0">
                <a:solidFill>
                  <a:schemeClr val="tx1"/>
                </a:solidFill>
                <a:latin typeface="Meiryo UI" panose="020B0604030504040204" pitchFamily="50" charset="-128"/>
                <a:ea typeface="Meiryo UI" panose="020B0604030504040204" pitchFamily="50" charset="-128"/>
              </a:rPr>
              <a:t>う</a:t>
            </a:r>
            <a:r>
              <a:rPr lang="ja-JP" altLang="en-US" sz="1100" dirty="0" smtClean="0">
                <a:solidFill>
                  <a:schemeClr val="tx1"/>
                </a:solidFill>
                <a:latin typeface="Meiryo UI" panose="020B0604030504040204" pitchFamily="50" charset="-128"/>
                <a:ea typeface="Meiryo UI" panose="020B0604030504040204" pitchFamily="50" charset="-128"/>
              </a:rPr>
              <a:t>こととし、現在の水門付近にあらたな水門を設置</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ts val="700"/>
              </a:lnSpc>
            </a:pP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ts val="1500"/>
              </a:lnSpc>
            </a:pPr>
            <a:r>
              <a:rPr kumimoji="1"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事業の進め方</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三</a:t>
            </a:r>
            <a:r>
              <a:rPr lang="ja-JP" altLang="en-US" sz="1100" dirty="0" smtClean="0">
                <a:solidFill>
                  <a:schemeClr val="tx1"/>
                </a:solidFill>
                <a:latin typeface="Meiryo UI" panose="020B0604030504040204" pitchFamily="50" charset="-128"/>
                <a:ea typeface="Meiryo UI" panose="020B0604030504040204" pitchFamily="50" charset="-128"/>
              </a:rPr>
              <a:t>大水門の有する治水面での重要性を考慮し老朽化</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による寿命を迎える前に、三大水門を更新することとし、</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木津川水門、安治川水門、尻無川水門の順に整備を</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実施する。</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　</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900" dirty="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pic>
        <p:nvPicPr>
          <p:cNvPr id="1026" name="図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6" y="7235781"/>
            <a:ext cx="2941830" cy="18631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図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9186" y="7248872"/>
            <a:ext cx="2936072" cy="1850068"/>
          </a:xfrm>
          <a:prstGeom prst="rect">
            <a:avLst/>
          </a:prstGeom>
          <a:noFill/>
          <a:extLst>
            <a:ext uri="{909E8E84-426E-40DD-AFC4-6F175D3DCCD1}">
              <a14:hiddenFill xmlns:a14="http://schemas.microsoft.com/office/drawing/2010/main">
                <a:solidFill>
                  <a:srgbClr val="FFFFFF"/>
                </a:solidFill>
              </a14:hiddenFill>
            </a:ext>
          </a:extLst>
        </p:spPr>
      </p:pic>
      <p:sp>
        <p:nvSpPr>
          <p:cNvPr id="14" name="右矢印 13"/>
          <p:cNvSpPr/>
          <p:nvPr/>
        </p:nvSpPr>
        <p:spPr>
          <a:xfrm>
            <a:off x="3183865" y="7741880"/>
            <a:ext cx="490268" cy="7200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0344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p:txBody>
          <a:bodyPr/>
          <a:lstStyle/>
          <a:p>
            <a:fld id="{3F636B66-E1A7-4023-83CC-60B504BC7E84}" type="slidenum">
              <a:rPr lang="ja-JP" altLang="en-US" smtClean="0"/>
              <a:pPr/>
              <a:t>4</a:t>
            </a:fld>
            <a:endParaRPr lang="ja-JP" altLang="en-US" dirty="0"/>
          </a:p>
        </p:txBody>
      </p:sp>
      <p:grpSp>
        <p:nvGrpSpPr>
          <p:cNvPr id="3" name="グループ化 2"/>
          <p:cNvGrpSpPr/>
          <p:nvPr/>
        </p:nvGrpSpPr>
        <p:grpSpPr bwMode="gray">
          <a:xfrm>
            <a:off x="51523" y="34133"/>
            <a:ext cx="6754953" cy="9671395"/>
            <a:chOff x="51523" y="34133"/>
            <a:chExt cx="6754953" cy="9671395"/>
          </a:xfrm>
        </p:grpSpPr>
        <p:pic>
          <p:nvPicPr>
            <p:cNvPr id="4" name="図 3"/>
            <p:cNvPicPr>
              <a:picLocks noChangeAspect="1"/>
            </p:cNvPicPr>
            <p:nvPr/>
          </p:nvPicPr>
          <p:blipFill>
            <a:blip r:embed="rId2"/>
            <a:stretch>
              <a:fillRect/>
            </a:stretch>
          </p:blipFill>
          <p:spPr bwMode="gray">
            <a:xfrm>
              <a:off x="51523" y="34133"/>
              <a:ext cx="6754953" cy="9671395"/>
            </a:xfrm>
            <a:prstGeom prst="rect">
              <a:avLst/>
            </a:prstGeom>
          </p:spPr>
        </p:pic>
        <p:sp>
          <p:nvSpPr>
            <p:cNvPr id="5" name="楕円 4"/>
            <p:cNvSpPr/>
            <p:nvPr/>
          </p:nvSpPr>
          <p:spPr bwMode="gray">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bwMode="gray">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bwMode="gray">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主なアクションの進捗状況など</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55258" y="879067"/>
            <a:ext cx="648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a:ln w="6350">
                  <a:noFill/>
                </a:ln>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n w="6350">
                  <a:no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8</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ため池防災・減災対策の推進</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bwMode="gray">
          <a:xfrm>
            <a:off x="184155" y="1397895"/>
            <a:ext cx="6492900" cy="1473221"/>
          </a:xfrm>
          <a:prstGeom prst="roundRect">
            <a:avLst>
              <a:gd name="adj" fmla="val 5634"/>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アクションの内容</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年度に策定した「ため池防災・減災アクションプラン」に基づき、ため池耐震診断を計画的に実</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施、診断結果を踏まえた必要な耐震対策を行っていく。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総合的なため池減災対策推進のため、市町村に対しため池ハザードマップの作成、住民周知及び</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活用を働きかける。</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bwMode="gray">
          <a:xfrm>
            <a:off x="184155" y="3086200"/>
            <a:ext cx="6492900" cy="1938808"/>
          </a:xfrm>
          <a:prstGeom prst="roundRect">
            <a:avLst>
              <a:gd name="adj" fmla="val 5176"/>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令和元年度の取組</a:t>
            </a:r>
            <a:endParaRPr lang="en-US" altLang="ja-JP"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以下の取組みを実施。（</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）は</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目標値</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ため池耐震診断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84</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箇所（</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箇所）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診断結果を踏まえた低水位管理や耐震補強工法の検討や対策工を実施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箇所（</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箇所）</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市町村においてハザードマップの作成、住民周知及び活用　</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105</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箇所（</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92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箇所）</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ため池管理者を対象に、防災テレメータの簡易点検や、その迅速な報告等に関する研修会を実施</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４回（４回）</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2060848" y="1059067"/>
            <a:ext cx="4745628" cy="353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gn="r">
              <a:lnSpc>
                <a:spcPts val="18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（環境農林水産部）</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a:xfrm>
            <a:off x="498354" y="4704354"/>
            <a:ext cx="2487066" cy="16898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900" dirty="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184155" y="753067"/>
            <a:ext cx="252000" cy="252000"/>
            <a:chOff x="4433970" y="992560"/>
            <a:chExt cx="238078" cy="238983"/>
          </a:xfrm>
        </p:grpSpPr>
        <p:sp>
          <p:nvSpPr>
            <p:cNvPr id="12" name="正方形/長方形 11"/>
            <p:cNvSpPr/>
            <p:nvPr/>
          </p:nvSpPr>
          <p:spPr>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p:cNvGrpSpPr/>
          <p:nvPr/>
        </p:nvGrpSpPr>
        <p:grpSpPr bwMode="gray">
          <a:xfrm>
            <a:off x="219913" y="1441523"/>
            <a:ext cx="1872214" cy="302500"/>
            <a:chOff x="1066739" y="1876812"/>
            <a:chExt cx="1872214" cy="302500"/>
          </a:xfrm>
        </p:grpSpPr>
        <p:sp>
          <p:nvSpPr>
            <p:cNvPr id="16" name="角丸四角形 15"/>
            <p:cNvSpPr/>
            <p:nvPr/>
          </p:nvSpPr>
          <p:spPr bwMode="gray">
            <a:xfrm>
              <a:off x="1066739" y="1881711"/>
              <a:ext cx="1714190"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bwMode="gray">
            <a:xfrm>
              <a:off x="1075154" y="1876812"/>
              <a:ext cx="1863799"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アクションの内容</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19" name="楕円 18"/>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p:cNvGrpSpPr/>
          <p:nvPr/>
        </p:nvGrpSpPr>
        <p:grpSpPr bwMode="gray">
          <a:xfrm>
            <a:off x="219935" y="3130917"/>
            <a:ext cx="3646349" cy="301062"/>
            <a:chOff x="1066739" y="1878250"/>
            <a:chExt cx="3646349" cy="301062"/>
          </a:xfrm>
        </p:grpSpPr>
        <p:sp>
          <p:nvSpPr>
            <p:cNvPr id="27" name="角丸四角形 26"/>
            <p:cNvSpPr/>
            <p:nvPr/>
          </p:nvSpPr>
          <p:spPr bwMode="gray">
            <a:xfrm>
              <a:off x="1066739" y="1881711"/>
              <a:ext cx="2701042"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bwMode="gray">
            <a:xfrm>
              <a:off x="1304744" y="1878250"/>
              <a:ext cx="3408344"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令和元年度の取組み実績</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29" name="楕円 28"/>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角丸四角形 35"/>
          <p:cNvSpPr/>
          <p:nvPr/>
        </p:nvSpPr>
        <p:spPr>
          <a:xfrm>
            <a:off x="3803723" y="5139067"/>
            <a:ext cx="2289573" cy="194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＜ハザードマップ事例＞</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7" name="角丸四角形 36"/>
          <p:cNvSpPr/>
          <p:nvPr/>
        </p:nvSpPr>
        <p:spPr>
          <a:xfrm>
            <a:off x="574011" y="7455571"/>
            <a:ext cx="2289573" cy="194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＜ため池防災テレメータ＞</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39" name="図 38"/>
          <p:cNvPicPr>
            <a:picLocks noChangeAspect="1"/>
          </p:cNvPicPr>
          <p:nvPr/>
        </p:nvPicPr>
        <p:blipFill rotWithShape="1">
          <a:blip r:embed="rId3">
            <a:extLst>
              <a:ext uri="{28A0092B-C50C-407E-A947-70E740481C1C}">
                <a14:useLocalDpi xmlns:a14="http://schemas.microsoft.com/office/drawing/2010/main" val="0"/>
              </a:ext>
            </a:extLst>
          </a:blip>
          <a:srcRect l="3826" r="2116"/>
          <a:stretch/>
        </p:blipFill>
        <p:spPr bwMode="gray">
          <a:xfrm>
            <a:off x="3236853" y="5389927"/>
            <a:ext cx="3312368" cy="4144069"/>
          </a:xfrm>
          <a:prstGeom prst="rect">
            <a:avLst/>
          </a:prstGeom>
          <a:ln w="28575">
            <a:solidFill>
              <a:schemeClr val="bg1">
                <a:lumMod val="95000"/>
              </a:schemeClr>
            </a:solidFill>
          </a:ln>
          <a:effectLst>
            <a:outerShdw blurRad="50800" dist="38100" dir="2700000" algn="tl" rotWithShape="0">
              <a:prstClr val="black">
                <a:alpha val="40000"/>
              </a:prstClr>
            </a:outerShdw>
          </a:effectLst>
        </p:spPr>
      </p:pic>
      <p:pic>
        <p:nvPicPr>
          <p:cNvPr id="44" name="図 43"/>
          <p:cNvPicPr>
            <a:picLocks noChangeAspect="1"/>
          </p:cNvPicPr>
          <p:nvPr/>
        </p:nvPicPr>
        <p:blipFill rotWithShape="1">
          <a:blip r:embed="rId4" cstate="print">
            <a:extLst>
              <a:ext uri="{28A0092B-C50C-407E-A947-70E740481C1C}">
                <a14:useLocalDpi xmlns:a14="http://schemas.microsoft.com/office/drawing/2010/main" val="0"/>
              </a:ext>
            </a:extLst>
          </a:blip>
          <a:srcRect l="20359" t="9420" b="8554"/>
          <a:stretch/>
        </p:blipFill>
        <p:spPr bwMode="gray">
          <a:xfrm>
            <a:off x="433153" y="7653808"/>
            <a:ext cx="2554828" cy="1880188"/>
          </a:xfrm>
          <a:prstGeom prst="rect">
            <a:avLst/>
          </a:prstGeom>
          <a:ln w="28575">
            <a:solidFill>
              <a:schemeClr val="bg1">
                <a:lumMod val="95000"/>
              </a:schemeClr>
            </a:solidFill>
          </a:ln>
          <a:effectLst>
            <a:outerShdw blurRad="50800" dist="38100" dir="2700000" algn="tl" rotWithShape="0">
              <a:prstClr val="black">
                <a:alpha val="40000"/>
              </a:prstClr>
            </a:outerShdw>
          </a:effectLst>
        </p:spPr>
      </p:pic>
      <p:sp>
        <p:nvSpPr>
          <p:cNvPr id="45" name="角丸四角形 44"/>
          <p:cNvSpPr/>
          <p:nvPr/>
        </p:nvSpPr>
        <p:spPr>
          <a:xfrm>
            <a:off x="565780" y="5139063"/>
            <a:ext cx="2289573" cy="194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＜低水位管理＞</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32" name="図 3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6220" y="5389927"/>
            <a:ext cx="2521761" cy="1934711"/>
          </a:xfrm>
          <a:prstGeom prst="rect">
            <a:avLst/>
          </a:prstGeom>
          <a:solidFill>
            <a:schemeClr val="bg1">
              <a:lumMod val="85000"/>
            </a:schemeClr>
          </a:solidFill>
          <a:ln w="28575">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29270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p:txBody>
          <a:bodyPr/>
          <a:lstStyle/>
          <a:p>
            <a:fld id="{3F636B66-E1A7-4023-83CC-60B504BC7E84}" type="slidenum">
              <a:rPr lang="ja-JP" altLang="en-US" smtClean="0"/>
              <a:pPr/>
              <a:t>5</a:t>
            </a:fld>
            <a:endParaRPr lang="ja-JP" altLang="en-US" dirty="0"/>
          </a:p>
        </p:txBody>
      </p:sp>
      <p:grpSp>
        <p:nvGrpSpPr>
          <p:cNvPr id="3" name="グループ化 2"/>
          <p:cNvGrpSpPr/>
          <p:nvPr/>
        </p:nvGrpSpPr>
        <p:grpSpPr>
          <a:xfrm>
            <a:off x="42530" y="90589"/>
            <a:ext cx="6770846" cy="9614939"/>
            <a:chOff x="63429" y="38154"/>
            <a:chExt cx="6770846" cy="9614939"/>
          </a:xfrm>
        </p:grpSpPr>
        <p:pic>
          <p:nvPicPr>
            <p:cNvPr id="4" name="図 3"/>
            <p:cNvPicPr>
              <a:picLocks noChangeAspect="1"/>
            </p:cNvPicPr>
            <p:nvPr/>
          </p:nvPicPr>
          <p:blipFill>
            <a:blip r:embed="rId2"/>
            <a:stretch>
              <a:fillRect/>
            </a:stretch>
          </p:blipFill>
          <p:spPr>
            <a:xfrm>
              <a:off x="63429" y="38154"/>
              <a:ext cx="6770846" cy="9614939"/>
            </a:xfrm>
            <a:prstGeom prst="rect">
              <a:avLst/>
            </a:prstGeom>
          </p:spPr>
        </p:pic>
        <p:sp>
          <p:nvSpPr>
            <p:cNvPr id="5" name="楕円 4"/>
            <p:cNvSpPr/>
            <p:nvPr/>
          </p:nvSpPr>
          <p:spPr>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主なアクションの進捗状況など</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55257" y="879067"/>
            <a:ext cx="648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smtClean="0">
                <a:ln w="6350">
                  <a:noFill/>
                </a:ln>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28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学校における防災教育の徹底と避難体制の確保</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155257" y="1053859"/>
            <a:ext cx="6702743" cy="353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gn="r">
              <a:lnSpc>
                <a:spcPts val="18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（教育庁）</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bwMode="gray">
          <a:xfrm>
            <a:off x="172931" y="1502808"/>
            <a:ext cx="3679484" cy="1706843"/>
          </a:xfrm>
          <a:prstGeom prst="roundRect">
            <a:avLst>
              <a:gd name="adj" fmla="val 8647"/>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アクションの</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大規模地震に児童</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・生徒が自ら命を守る行動をとることができるよう</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学校に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おける防災</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教育の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手引き</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」を改訂し、府立学校及び市町村立学校において、発達段階</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に応じた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総合的な防災教育の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実施及び充実を図る。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24"/>
          <p:cNvSpPr/>
          <p:nvPr/>
        </p:nvSpPr>
        <p:spPr bwMode="gray">
          <a:xfrm>
            <a:off x="178980" y="3344685"/>
            <a:ext cx="3679484" cy="1506929"/>
          </a:xfrm>
          <a:prstGeom prst="roundRect">
            <a:avLst>
              <a:gd name="adj" fmla="val 10479"/>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令和元年度の</a:t>
            </a:r>
            <a:endParaRPr lang="en-US" altLang="ja-JP"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学校における防災教育</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の手引き</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改訂２版」をホームページにて</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し、府内</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教職員を対象</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学校安全に</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関する研修等において周知を実施した。</a:t>
            </a:r>
            <a:endParaRPr lang="ja-JP"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gray">
          <a:xfrm>
            <a:off x="4311785" y="1706559"/>
            <a:ext cx="2323471" cy="3301066"/>
          </a:xfrm>
          <a:prstGeom prst="rect">
            <a:avLst/>
          </a:prstGeom>
          <a:ln w="25400">
            <a:solidFill>
              <a:schemeClr val="bg1">
                <a:lumMod val="95000"/>
              </a:schemeClr>
            </a:solidFill>
          </a:ln>
          <a:effectLst>
            <a:outerShdw blurRad="50800" dist="38100" dir="2700000" algn="tl" rotWithShape="0">
              <a:prstClr val="black">
                <a:alpha val="40000"/>
              </a:prstClr>
            </a:outerShdw>
          </a:effectLst>
        </p:spPr>
      </p:pic>
      <p:grpSp>
        <p:nvGrpSpPr>
          <p:cNvPr id="17" name="グループ化 16"/>
          <p:cNvGrpSpPr/>
          <p:nvPr/>
        </p:nvGrpSpPr>
        <p:grpSpPr>
          <a:xfrm>
            <a:off x="184155" y="753067"/>
            <a:ext cx="252000" cy="252000"/>
            <a:chOff x="4433970" y="992560"/>
            <a:chExt cx="238078" cy="238983"/>
          </a:xfrm>
        </p:grpSpPr>
        <p:sp>
          <p:nvSpPr>
            <p:cNvPr id="18" name="正方形/長方形 17"/>
            <p:cNvSpPr/>
            <p:nvPr/>
          </p:nvSpPr>
          <p:spPr>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p:nvGrpSpPr>
        <p:grpSpPr bwMode="gray">
          <a:xfrm>
            <a:off x="184155" y="1532399"/>
            <a:ext cx="1863799" cy="360102"/>
            <a:chOff x="1061575" y="1876008"/>
            <a:chExt cx="1863799" cy="360102"/>
          </a:xfrm>
        </p:grpSpPr>
        <p:sp>
          <p:nvSpPr>
            <p:cNvPr id="23" name="角丸四角形 22"/>
            <p:cNvSpPr/>
            <p:nvPr/>
          </p:nvSpPr>
          <p:spPr bwMode="gray">
            <a:xfrm>
              <a:off x="1066739" y="1881711"/>
              <a:ext cx="1714190"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bwMode="gray">
            <a:xfrm>
              <a:off x="1061575" y="1876008"/>
              <a:ext cx="1863799" cy="36010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アクションの内容</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27" name="楕円 26"/>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p:cNvGrpSpPr/>
          <p:nvPr/>
        </p:nvGrpSpPr>
        <p:grpSpPr bwMode="gray">
          <a:xfrm>
            <a:off x="214749" y="3386520"/>
            <a:ext cx="2638187" cy="303305"/>
            <a:chOff x="1192872" y="1876007"/>
            <a:chExt cx="2574909" cy="303305"/>
          </a:xfrm>
        </p:grpSpPr>
        <p:sp>
          <p:nvSpPr>
            <p:cNvPr id="33" name="角丸四角形 32"/>
            <p:cNvSpPr/>
            <p:nvPr/>
          </p:nvSpPr>
          <p:spPr bwMode="gray">
            <a:xfrm>
              <a:off x="1192872" y="1881711"/>
              <a:ext cx="2574909"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bwMode="gray">
            <a:xfrm>
              <a:off x="1600410" y="1876007"/>
              <a:ext cx="2130903"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令和元年度の取組み実績</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5" name="楕円 34"/>
            <p:cNvSpPr/>
            <p:nvPr/>
          </p:nvSpPr>
          <p:spPr bwMode="gray">
            <a:xfrm>
              <a:off x="1223011" y="1936315"/>
              <a:ext cx="182189" cy="187606"/>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角丸四角形 35"/>
          <p:cNvSpPr/>
          <p:nvPr/>
        </p:nvSpPr>
        <p:spPr>
          <a:xfrm>
            <a:off x="4186965" y="1483629"/>
            <a:ext cx="1493742" cy="14686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＜手引き表紙＞</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40" name="図 39"/>
          <p:cNvPicPr>
            <a:picLocks noChangeAspect="1"/>
          </p:cNvPicPr>
          <p:nvPr/>
        </p:nvPicPr>
        <p:blipFill rotWithShape="1">
          <a:blip r:embed="rId4"/>
          <a:srcRect l="3598" t="12898" r="4942" b="3352"/>
          <a:stretch/>
        </p:blipFill>
        <p:spPr>
          <a:xfrm>
            <a:off x="245629" y="5267910"/>
            <a:ext cx="6389628" cy="4171488"/>
          </a:xfrm>
          <a:prstGeom prst="rect">
            <a:avLst/>
          </a:prstGeom>
          <a:effectLst>
            <a:outerShdw blurRad="50800" dist="38100" dir="2700000" algn="tl" rotWithShape="0">
              <a:prstClr val="black">
                <a:alpha val="40000"/>
              </a:prstClr>
            </a:outerShdw>
          </a:effectLst>
        </p:spPr>
      </p:pic>
      <p:sp>
        <p:nvSpPr>
          <p:cNvPr id="39" name="角丸四角形 38"/>
          <p:cNvSpPr/>
          <p:nvPr/>
        </p:nvSpPr>
        <p:spPr>
          <a:xfrm>
            <a:off x="155257" y="5118050"/>
            <a:ext cx="3024336" cy="20563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＜抜粋</a:t>
            </a:r>
            <a:r>
              <a:rPr lang="ja-JP" altLang="en-US" sz="1100" b="1" dirty="0" smtClean="0">
                <a:solidFill>
                  <a:schemeClr val="tx1"/>
                </a:solidFill>
                <a:latin typeface="Meiryo UI" panose="020B0604030504040204" pitchFamily="50" charset="-128"/>
                <a:ea typeface="Meiryo UI" panose="020B0604030504040204" pitchFamily="50" charset="-128"/>
              </a:rPr>
              <a:t>「 学校における防災のフローチャート 」</a:t>
            </a:r>
            <a:r>
              <a:rPr lang="ja-JP" altLang="en-US" sz="1100" b="1" spc="300" dirty="0" smtClean="0">
                <a:solidFill>
                  <a:schemeClr val="tx1"/>
                </a:solidFill>
                <a:latin typeface="Meiryo UI" panose="020B0604030504040204" pitchFamily="50" charset="-128"/>
                <a:ea typeface="Meiryo UI" panose="020B0604030504040204" pitchFamily="50" charset="-128"/>
              </a:rPr>
              <a:t>＞</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038409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p:txBody>
          <a:bodyPr/>
          <a:lstStyle/>
          <a:p>
            <a:fld id="{3F636B66-E1A7-4023-83CC-60B504BC7E84}" type="slidenum">
              <a:rPr lang="ja-JP" altLang="en-US" smtClean="0"/>
              <a:pPr/>
              <a:t>6</a:t>
            </a:fld>
            <a:endParaRPr lang="ja-JP" altLang="en-US" dirty="0"/>
          </a:p>
        </p:txBody>
      </p:sp>
      <p:grpSp>
        <p:nvGrpSpPr>
          <p:cNvPr id="3" name="グループ化 2"/>
          <p:cNvGrpSpPr/>
          <p:nvPr/>
        </p:nvGrpSpPr>
        <p:grpSpPr>
          <a:xfrm>
            <a:off x="51523" y="34133"/>
            <a:ext cx="6754953" cy="9671395"/>
            <a:chOff x="51523" y="34133"/>
            <a:chExt cx="6754953" cy="9671395"/>
          </a:xfrm>
        </p:grpSpPr>
        <p:pic>
          <p:nvPicPr>
            <p:cNvPr id="4" name="図 3"/>
            <p:cNvPicPr>
              <a:picLocks noChangeAspect="1"/>
            </p:cNvPicPr>
            <p:nvPr/>
          </p:nvPicPr>
          <p:blipFill>
            <a:blip r:embed="rId2"/>
            <a:stretch>
              <a:fillRect/>
            </a:stretch>
          </p:blipFill>
          <p:spPr>
            <a:xfrm>
              <a:off x="51523" y="34133"/>
              <a:ext cx="6754953" cy="9671395"/>
            </a:xfrm>
            <a:prstGeom prst="rect">
              <a:avLst/>
            </a:prstGeom>
          </p:spPr>
        </p:pic>
        <p:sp>
          <p:nvSpPr>
            <p:cNvPr id="5" name="楕円 4"/>
            <p:cNvSpPr/>
            <p:nvPr/>
          </p:nvSpPr>
          <p:spPr>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主なアクションの進捗状況など</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55257" y="879067"/>
            <a:ext cx="648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smtClean="0">
                <a:ln w="6350">
                  <a:noFill/>
                </a:ln>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38</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医療施設の避難体制の確保</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2120916" y="1062357"/>
            <a:ext cx="4737084" cy="353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gn="r">
              <a:lnSpc>
                <a:spcPts val="18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（健康医療部）</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bwMode="gray">
          <a:xfrm>
            <a:off x="164257" y="1405598"/>
            <a:ext cx="6492900" cy="2179966"/>
          </a:xfrm>
          <a:prstGeom prst="roundRect">
            <a:avLst>
              <a:gd name="adj" fmla="val 3360"/>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市町村からの報告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、広域災害・救急医療情報システム（</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EMIS</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）及び大阪府防災</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行政</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無線等を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いて</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、医療機関の被災状況や患者受け入れ情報を一元的に把握し</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、速やか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に市町村など関係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機関等</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へ提供するための情報</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収集・伝達体制の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充実を</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年の台風第</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号では大阪府南部地域において大規模停電</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が長期化したこと</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の業務継続</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BCP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）の重要性が再認識された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。大地震時においても同様な被害が想定される</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とから、国</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の手引書等</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の周知</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を図りながら、全病院で</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BCP</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策定</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や見直しが進むよう働きかけを行う。</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bwMode="gray">
          <a:xfrm>
            <a:off x="164630" y="3724178"/>
            <a:ext cx="3840434" cy="1531674"/>
          </a:xfrm>
          <a:prstGeom prst="roundRect">
            <a:avLst>
              <a:gd name="adj" fmla="val 7211"/>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令和元年度の取組</a:t>
            </a:r>
            <a:endParaRPr lang="en-US" altLang="ja-JP"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広域災害</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・救急医療情報システムの一般病院向けの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操作説</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明会</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を実施</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　府内全病院での入力対応が可能となった。</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救急</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告示説明会や保健所の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立入り</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調査</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BCP</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策</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定の重要性の周知・啓発を実施した。</a:t>
            </a:r>
            <a:endParaRPr lang="ja-JP"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4" name="グループ化 13"/>
          <p:cNvGrpSpPr/>
          <p:nvPr/>
        </p:nvGrpSpPr>
        <p:grpSpPr>
          <a:xfrm>
            <a:off x="184155" y="753067"/>
            <a:ext cx="252000" cy="252000"/>
            <a:chOff x="4433970" y="992560"/>
            <a:chExt cx="238078" cy="238983"/>
          </a:xfrm>
        </p:grpSpPr>
        <p:sp>
          <p:nvSpPr>
            <p:cNvPr id="15" name="正方形/長方形 14"/>
            <p:cNvSpPr/>
            <p:nvPr/>
          </p:nvSpPr>
          <p:spPr>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bwMode="gray">
          <a:xfrm>
            <a:off x="219913" y="1441523"/>
            <a:ext cx="1872214" cy="302500"/>
            <a:chOff x="1066739" y="1876812"/>
            <a:chExt cx="1872214" cy="302500"/>
          </a:xfrm>
        </p:grpSpPr>
        <p:sp>
          <p:nvSpPr>
            <p:cNvPr id="19" name="角丸四角形 18"/>
            <p:cNvSpPr/>
            <p:nvPr/>
          </p:nvSpPr>
          <p:spPr bwMode="gray">
            <a:xfrm>
              <a:off x="1066739" y="1881711"/>
              <a:ext cx="1714190"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bwMode="gray">
            <a:xfrm>
              <a:off x="1075154" y="1876812"/>
              <a:ext cx="1863799"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アクションの内容</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22" name="楕円 21"/>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p:cNvGrpSpPr/>
          <p:nvPr/>
        </p:nvGrpSpPr>
        <p:grpSpPr bwMode="gray">
          <a:xfrm>
            <a:off x="210408" y="3780112"/>
            <a:ext cx="3646349" cy="301062"/>
            <a:chOff x="1066739" y="1878250"/>
            <a:chExt cx="3646349" cy="301062"/>
          </a:xfrm>
        </p:grpSpPr>
        <p:sp>
          <p:nvSpPr>
            <p:cNvPr id="27" name="角丸四角形 26"/>
            <p:cNvSpPr/>
            <p:nvPr/>
          </p:nvSpPr>
          <p:spPr bwMode="gray">
            <a:xfrm>
              <a:off x="1066739" y="1881711"/>
              <a:ext cx="2498512"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bwMode="gray">
            <a:xfrm>
              <a:off x="1304744" y="1878250"/>
              <a:ext cx="3408344"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令和元年度の取組み実績</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29" name="楕円 28"/>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 name="図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gray">
          <a:xfrm>
            <a:off x="4079476" y="3881136"/>
            <a:ext cx="2577681" cy="1586265"/>
          </a:xfrm>
          <a:prstGeom prst="rect">
            <a:avLst/>
          </a:prstGeom>
          <a:ln w="25400">
            <a:solidFill>
              <a:schemeClr val="bg1">
                <a:lumMod val="95000"/>
              </a:schemeClr>
            </a:solidFill>
          </a:ln>
          <a:effectLst>
            <a:outerShdw blurRad="50800" dist="38100" dir="2700000" algn="tl" rotWithShape="0">
              <a:prstClr val="black">
                <a:alpha val="40000"/>
              </a:prstClr>
            </a:outerShdw>
          </a:effectLst>
        </p:spPr>
      </p:pic>
      <p:pic>
        <p:nvPicPr>
          <p:cNvPr id="11" name="図 10"/>
          <p:cNvPicPr>
            <a:picLocks noChangeAspect="1"/>
          </p:cNvPicPr>
          <p:nvPr/>
        </p:nvPicPr>
        <p:blipFill rotWithShape="1">
          <a:blip r:embed="rId4" cstate="email">
            <a:extLst>
              <a:ext uri="{28A0092B-C50C-407E-A947-70E740481C1C}">
                <a14:useLocalDpi xmlns:a14="http://schemas.microsoft.com/office/drawing/2010/main"/>
              </a:ext>
            </a:extLst>
          </a:blip>
          <a:srcRect t="303"/>
          <a:stretch/>
        </p:blipFill>
        <p:spPr bwMode="gray">
          <a:xfrm>
            <a:off x="957220" y="5794548"/>
            <a:ext cx="5053017" cy="3789404"/>
          </a:xfrm>
          <a:prstGeom prst="rect">
            <a:avLst/>
          </a:prstGeom>
          <a:ln w="25400">
            <a:solidFill>
              <a:schemeClr val="bg1">
                <a:lumMod val="95000"/>
              </a:schemeClr>
            </a:solidFill>
          </a:ln>
          <a:effectLst>
            <a:outerShdw blurRad="50800" dist="38100" dir="2700000" algn="tl" rotWithShape="0">
              <a:prstClr val="black">
                <a:alpha val="40000"/>
              </a:prstClr>
            </a:outerShdw>
          </a:effectLst>
        </p:spPr>
      </p:pic>
      <p:sp>
        <p:nvSpPr>
          <p:cNvPr id="30" name="角丸四角形 29"/>
          <p:cNvSpPr/>
          <p:nvPr/>
        </p:nvSpPr>
        <p:spPr>
          <a:xfrm>
            <a:off x="4223529" y="3673268"/>
            <a:ext cx="2289573" cy="194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＜システムホームページ＞</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1" name="角丸四角形 30"/>
          <p:cNvSpPr/>
          <p:nvPr/>
        </p:nvSpPr>
        <p:spPr>
          <a:xfrm>
            <a:off x="1122369" y="5588977"/>
            <a:ext cx="4536496" cy="22806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＜広域防災・救急医療情報システム（ＥＭＩＳ）＞</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059687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rotWithShape="1">
          <a:blip r:embed="rId2" cstate="screen">
            <a:extLst>
              <a:ext uri="{28A0092B-C50C-407E-A947-70E740481C1C}">
                <a14:useLocalDpi xmlns:a14="http://schemas.microsoft.com/office/drawing/2010/main"/>
              </a:ext>
            </a:extLst>
          </a:blip>
          <a:srcRect l="2358" t="9105" b="7623"/>
          <a:stretch/>
        </p:blipFill>
        <p:spPr>
          <a:xfrm>
            <a:off x="1981579" y="8691942"/>
            <a:ext cx="1078179" cy="982706"/>
          </a:xfrm>
          <a:prstGeom prst="rect">
            <a:avLst/>
          </a:prstGeom>
        </p:spPr>
      </p:pic>
      <p:pic>
        <p:nvPicPr>
          <p:cNvPr id="15" name="図 14"/>
          <p:cNvPicPr>
            <a:picLocks noChangeAspect="1"/>
          </p:cNvPicPr>
          <p:nvPr/>
        </p:nvPicPr>
        <p:blipFill>
          <a:blip r:embed="rId3"/>
          <a:stretch>
            <a:fillRect/>
          </a:stretch>
        </p:blipFill>
        <p:spPr>
          <a:xfrm>
            <a:off x="544259" y="8608108"/>
            <a:ext cx="1009525" cy="1092587"/>
          </a:xfrm>
          <a:prstGeom prst="rect">
            <a:avLst/>
          </a:prstGeom>
        </p:spPr>
      </p:pic>
      <p:sp>
        <p:nvSpPr>
          <p:cNvPr id="2" name="スライド番号プレースホルダー 1"/>
          <p:cNvSpPr>
            <a:spLocks noGrp="1"/>
          </p:cNvSpPr>
          <p:nvPr>
            <p:ph type="sldNum" sz="quarter" idx="11"/>
          </p:nvPr>
        </p:nvSpPr>
        <p:spPr bwMode="gray"/>
        <p:txBody>
          <a:bodyPr/>
          <a:lstStyle/>
          <a:p>
            <a:fld id="{3F636B66-E1A7-4023-83CC-60B504BC7E84}" type="slidenum">
              <a:rPr lang="ja-JP" altLang="en-US" smtClean="0"/>
              <a:pPr/>
              <a:t>7</a:t>
            </a:fld>
            <a:endParaRPr lang="ja-JP" altLang="en-US" dirty="0"/>
          </a:p>
        </p:txBody>
      </p:sp>
      <p:grpSp>
        <p:nvGrpSpPr>
          <p:cNvPr id="3" name="グループ化 2"/>
          <p:cNvGrpSpPr/>
          <p:nvPr/>
        </p:nvGrpSpPr>
        <p:grpSpPr bwMode="gray">
          <a:xfrm>
            <a:off x="54958" y="28368"/>
            <a:ext cx="6751579" cy="9687938"/>
            <a:chOff x="51523" y="34133"/>
            <a:chExt cx="6751579" cy="9923967"/>
          </a:xfrm>
        </p:grpSpPr>
        <p:pic>
          <p:nvPicPr>
            <p:cNvPr id="4" name="図 3"/>
            <p:cNvPicPr>
              <a:picLocks noChangeAspect="1"/>
            </p:cNvPicPr>
            <p:nvPr/>
          </p:nvPicPr>
          <p:blipFill>
            <a:blip r:embed="rId4"/>
            <a:stretch>
              <a:fillRect/>
            </a:stretch>
          </p:blipFill>
          <p:spPr bwMode="gray">
            <a:xfrm>
              <a:off x="51523" y="34133"/>
              <a:ext cx="6751579" cy="9923967"/>
            </a:xfrm>
            <a:prstGeom prst="rect">
              <a:avLst/>
            </a:prstGeom>
          </p:spPr>
        </p:pic>
        <p:sp>
          <p:nvSpPr>
            <p:cNvPr id="5" name="楕円 4"/>
            <p:cNvSpPr/>
            <p:nvPr/>
          </p:nvSpPr>
          <p:spPr bwMode="gray">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bwMode="gray">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bwMode="gray">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主なアクションの進捗状況など</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9" name="テキスト ボックス 8"/>
          <p:cNvSpPr txBox="1"/>
          <p:nvPr/>
        </p:nvSpPr>
        <p:spPr bwMode="gray">
          <a:xfrm>
            <a:off x="155257" y="879067"/>
            <a:ext cx="648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smtClean="0">
                <a:ln w="6350">
                  <a:noFill/>
                </a:ln>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41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外国人旅行者の安全確保</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bwMode="gray">
          <a:xfrm>
            <a:off x="155257" y="1062357"/>
            <a:ext cx="6702743" cy="353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gn="r">
              <a:lnSpc>
                <a:spcPts val="18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（府民文化部　　危機管理室）</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bwMode="gray">
          <a:xfrm>
            <a:off x="185985" y="1322600"/>
            <a:ext cx="6492900" cy="1209239"/>
          </a:xfrm>
          <a:prstGeom prst="roundRect">
            <a:avLst>
              <a:gd name="adj" fmla="val 8065"/>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アクションの</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大規模地震</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発生時に、大阪に観光等で来訪している外国人がその安全を確保</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できるよう、地震発生</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時</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に身の安全を守る上で必要な、情報の提供や</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対応方法</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等について、市町村や</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関係団体</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とともに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討</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を行い、順次、対策を実施する。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bwMode="gray">
          <a:xfrm>
            <a:off x="188640" y="2690056"/>
            <a:ext cx="6492900" cy="1234560"/>
          </a:xfrm>
          <a:prstGeom prst="roundRect">
            <a:avLst>
              <a:gd name="adj" fmla="val 9480"/>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令和元年度の</a:t>
            </a:r>
            <a:endParaRPr lang="en-US" altLang="ja-JP"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外国人</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旅行者の大阪滞在が安心・快適なものとなるよう、災害時等に必要な情報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を多言語</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言</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語</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）で一元的に提供するウェブサイト及びスマートフォンアプリ「</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Osaka Safe </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Travels</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（オオサカ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セー</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フ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トラベルズ）」の運用を開始した。（</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R2.2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endParaRPr lang="ja-JP"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9" name="グループ化 18"/>
          <p:cNvGrpSpPr/>
          <p:nvPr/>
        </p:nvGrpSpPr>
        <p:grpSpPr bwMode="gray">
          <a:xfrm>
            <a:off x="184155" y="753067"/>
            <a:ext cx="252000" cy="252000"/>
            <a:chOff x="4433970" y="992560"/>
            <a:chExt cx="238078" cy="238983"/>
          </a:xfrm>
        </p:grpSpPr>
        <p:sp>
          <p:nvSpPr>
            <p:cNvPr id="20" name="正方形/長方形 19"/>
            <p:cNvSpPr/>
            <p:nvPr/>
          </p:nvSpPr>
          <p:spPr bwMode="gray">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bwMode="gray">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bwMode="gray">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p:cNvGrpSpPr/>
          <p:nvPr/>
        </p:nvGrpSpPr>
        <p:grpSpPr bwMode="gray">
          <a:xfrm>
            <a:off x="219913" y="1357789"/>
            <a:ext cx="1872214" cy="302500"/>
            <a:chOff x="1066739" y="1876812"/>
            <a:chExt cx="1872214" cy="302500"/>
          </a:xfrm>
        </p:grpSpPr>
        <p:sp>
          <p:nvSpPr>
            <p:cNvPr id="33" name="角丸四角形 32"/>
            <p:cNvSpPr/>
            <p:nvPr/>
          </p:nvSpPr>
          <p:spPr bwMode="gray">
            <a:xfrm>
              <a:off x="1066739" y="1881711"/>
              <a:ext cx="1714190"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bwMode="gray">
            <a:xfrm>
              <a:off x="1075154" y="1876812"/>
              <a:ext cx="1863799"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アクションの内容</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5" name="楕円 34"/>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p:cNvGrpSpPr/>
          <p:nvPr/>
        </p:nvGrpSpPr>
        <p:grpSpPr bwMode="gray">
          <a:xfrm>
            <a:off x="211551" y="2724165"/>
            <a:ext cx="3646349" cy="301062"/>
            <a:chOff x="1066739" y="1878250"/>
            <a:chExt cx="3646349" cy="301062"/>
          </a:xfrm>
        </p:grpSpPr>
        <p:sp>
          <p:nvSpPr>
            <p:cNvPr id="37" name="角丸四角形 36"/>
            <p:cNvSpPr/>
            <p:nvPr/>
          </p:nvSpPr>
          <p:spPr bwMode="gray">
            <a:xfrm>
              <a:off x="1066739" y="1881711"/>
              <a:ext cx="2497369"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bwMode="gray">
            <a:xfrm>
              <a:off x="1304744" y="1878250"/>
              <a:ext cx="3408344"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令和元年度の取組み実績</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9" name="楕円 38"/>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角丸四角形 39"/>
          <p:cNvSpPr/>
          <p:nvPr/>
        </p:nvSpPr>
        <p:spPr bwMode="gray">
          <a:xfrm>
            <a:off x="4241158" y="4059998"/>
            <a:ext cx="2289573" cy="194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a:t>
            </a:r>
            <a:r>
              <a:rPr lang="en-US" altLang="ja-JP" sz="1100" b="1" dirty="0" smtClean="0">
                <a:solidFill>
                  <a:schemeClr val="tx1"/>
                </a:solidFill>
                <a:latin typeface="Meiryo UI" panose="020B0604030504040204" pitchFamily="50" charset="-128"/>
                <a:ea typeface="Meiryo UI" panose="020B0604030504040204" pitchFamily="50" charset="-128"/>
              </a:rPr>
              <a:t>Osaka Safe Travels</a:t>
            </a:r>
            <a:r>
              <a:rPr lang="ja-JP" altLang="en-US" sz="1100" b="1" dirty="0" smtClean="0">
                <a:solidFill>
                  <a:schemeClr val="tx1"/>
                </a:solidFill>
                <a:latin typeface="Meiryo UI" panose="020B0604030504040204" pitchFamily="50" charset="-128"/>
                <a:ea typeface="Meiryo UI" panose="020B0604030504040204" pitchFamily="50" charset="-128"/>
              </a:rPr>
              <a:t>　</a:t>
            </a:r>
            <a:r>
              <a:rPr lang="ja-JP" altLang="en-US" sz="1100" b="1" spc="300" dirty="0" smtClean="0">
                <a:solidFill>
                  <a:schemeClr val="tx1"/>
                </a:solidFill>
                <a:latin typeface="Meiryo UI" panose="020B0604030504040204" pitchFamily="50" charset="-128"/>
                <a:ea typeface="Meiryo UI" panose="020B0604030504040204" pitchFamily="50" charset="-128"/>
              </a:rPr>
              <a:t>概要＞</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32" name="図 31"/>
          <p:cNvPicPr preferRelativeResize="0"/>
          <p:nvPr/>
        </p:nvPicPr>
        <p:blipFill>
          <a:blip r:embed="rId5" cstate="print">
            <a:extLst>
              <a:ext uri="{28A0092B-C50C-407E-A947-70E740481C1C}">
                <a14:useLocalDpi xmlns:a14="http://schemas.microsoft.com/office/drawing/2010/main" val="0"/>
              </a:ext>
            </a:extLst>
          </a:blip>
          <a:stretch>
            <a:fillRect/>
          </a:stretch>
        </p:blipFill>
        <p:spPr>
          <a:xfrm>
            <a:off x="4332865" y="4295046"/>
            <a:ext cx="2021933" cy="1908000"/>
          </a:xfrm>
          <a:prstGeom prst="rect">
            <a:avLst/>
          </a:prstGeom>
        </p:spPr>
      </p:pic>
      <p:pic>
        <p:nvPicPr>
          <p:cNvPr id="41" name="図 4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813" y="6480888"/>
            <a:ext cx="2764155" cy="1691005"/>
          </a:xfrm>
          <a:prstGeom prst="rect">
            <a:avLst/>
          </a:prstGeom>
          <a:noFill/>
          <a:ln w="19050">
            <a:solidFill>
              <a:schemeClr val="bg1">
                <a:lumMod val="85000"/>
              </a:schemeClr>
            </a:solidFill>
          </a:ln>
          <a:effectLst>
            <a:outerShdw blurRad="50800" dist="38100" dir="2700000" algn="tl" rotWithShape="0">
              <a:prstClr val="black">
                <a:alpha val="40000"/>
              </a:prstClr>
            </a:outerShdw>
          </a:effectLst>
        </p:spPr>
      </p:pic>
      <p:sp>
        <p:nvSpPr>
          <p:cNvPr id="42" name="角丸四角形 41"/>
          <p:cNvSpPr/>
          <p:nvPr/>
        </p:nvSpPr>
        <p:spPr bwMode="gray">
          <a:xfrm>
            <a:off x="600778" y="6252821"/>
            <a:ext cx="2289573" cy="194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＜広報カード＞</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grpSp>
        <p:nvGrpSpPr>
          <p:cNvPr id="10" name="グループ化 9"/>
          <p:cNvGrpSpPr/>
          <p:nvPr/>
        </p:nvGrpSpPr>
        <p:grpSpPr>
          <a:xfrm>
            <a:off x="3594395" y="6887639"/>
            <a:ext cx="890270" cy="455739"/>
            <a:chOff x="3239037" y="6555607"/>
            <a:chExt cx="890270" cy="455739"/>
          </a:xfrm>
          <a:solidFill>
            <a:srgbClr val="FF0000"/>
          </a:solidFill>
        </p:grpSpPr>
        <p:sp>
          <p:nvSpPr>
            <p:cNvPr id="48" name="角丸四角形吹き出し 47"/>
            <p:cNvSpPr/>
            <p:nvPr/>
          </p:nvSpPr>
          <p:spPr>
            <a:xfrm>
              <a:off x="3239037" y="6555607"/>
              <a:ext cx="890270" cy="455739"/>
            </a:xfrm>
            <a:prstGeom prst="wedgeRoundRectCallout">
              <a:avLst>
                <a:gd name="adj1" fmla="val 41671"/>
                <a:gd name="adj2" fmla="val 72747"/>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50" kern="100">
                  <a:effectLst/>
                  <a:ea typeface="游明朝" panose="02020400000000000000" pitchFamily="18" charset="-128"/>
                  <a:cs typeface="Times New Roman" panose="02020603050405020304" pitchFamily="18" charset="0"/>
                </a:rPr>
                <a:t> </a:t>
              </a:r>
              <a:endParaRPr lang="ja-JP" sz="1050" kern="100">
                <a:effectLst/>
                <a:ea typeface="游明朝" panose="02020400000000000000" pitchFamily="18" charset="-128"/>
                <a:cs typeface="Times New Roman" panose="02020603050405020304" pitchFamily="18" charset="0"/>
              </a:endParaRPr>
            </a:p>
          </p:txBody>
        </p:sp>
        <p:sp>
          <p:nvSpPr>
            <p:cNvPr id="49" name="テキスト ボックス 10"/>
            <p:cNvSpPr txBox="1"/>
            <p:nvPr/>
          </p:nvSpPr>
          <p:spPr>
            <a:xfrm>
              <a:off x="3309671" y="6658253"/>
              <a:ext cx="788137" cy="303783"/>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300"/>
                </a:lnSpc>
                <a:spcAft>
                  <a:spcPts val="0"/>
                </a:spcAft>
                <a:tabLst>
                  <a:tab pos="-269240" algn="l"/>
                </a:tabLst>
              </a:pPr>
              <a:r>
                <a:rPr lang="ja-JP" sz="1100" b="1" dirty="0">
                  <a:solidFill>
                    <a:schemeClr val="bg1"/>
                  </a:solidFill>
                  <a:effectLst/>
                  <a:latin typeface="Meiryo UI" panose="020B0604030504040204" pitchFamily="50" charset="-128"/>
                  <a:ea typeface="Meiryo UI" panose="020B0604030504040204" pitchFamily="50" charset="-128"/>
                  <a:cs typeface="ＭＳ Ｐゴシック" panose="020B0600070205080204" pitchFamily="50" charset="-128"/>
                </a:rPr>
                <a:t>トップ画面</a:t>
              </a:r>
              <a:endParaRPr lang="ja-JP" sz="1200" b="1" dirty="0">
                <a:solidFill>
                  <a:schemeClr val="bg1"/>
                </a:solidFill>
                <a:effectLst/>
                <a:latin typeface="Meiryo UI" panose="020B0604030504040204" pitchFamily="50" charset="-128"/>
                <a:ea typeface="Meiryo UI" panose="020B0604030504040204" pitchFamily="50" charset="-128"/>
                <a:cs typeface="ＭＳ Ｐゴシック" panose="020B0600070205080204" pitchFamily="50" charset="-128"/>
              </a:endParaRPr>
            </a:p>
            <a:p>
              <a:pPr indent="175260" algn="just">
                <a:lnSpc>
                  <a:spcPts val="1700"/>
                </a:lnSpc>
                <a:spcAft>
                  <a:spcPts val="0"/>
                </a:spcAft>
                <a:tabLst>
                  <a:tab pos="-269240" algn="l"/>
                </a:tabLst>
              </a:pPr>
              <a:r>
                <a:rPr lang="en-US" sz="11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175260" algn="just">
                <a:lnSpc>
                  <a:spcPts val="1700"/>
                </a:lnSpc>
                <a:spcAft>
                  <a:spcPts val="0"/>
                </a:spcAft>
                <a:tabLst>
                  <a:tab pos="-269240" algn="l"/>
                </a:tabLst>
              </a:pPr>
              <a:r>
                <a:rPr lang="en-US" sz="11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175260" algn="just">
                <a:lnSpc>
                  <a:spcPts val="1700"/>
                </a:lnSpc>
                <a:spcAft>
                  <a:spcPts val="0"/>
                </a:spcAft>
                <a:tabLst>
                  <a:tab pos="-269240" algn="l"/>
                </a:tabLst>
              </a:pPr>
              <a:r>
                <a:rPr lang="en-US" sz="11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12" name="正方形/長方形 11"/>
          <p:cNvSpPr/>
          <p:nvPr/>
        </p:nvSpPr>
        <p:spPr>
          <a:xfrm>
            <a:off x="257412" y="5253611"/>
            <a:ext cx="4104701" cy="923330"/>
          </a:xfrm>
          <a:prstGeom prst="rect">
            <a:avLst/>
          </a:prstGeom>
        </p:spPr>
        <p:txBody>
          <a:bodyPr wrap="square">
            <a:spAutoFit/>
          </a:bodyPr>
          <a:lstStyle/>
          <a:p>
            <a:pPr>
              <a:lnSpc>
                <a:spcPct val="150000"/>
              </a:lnSpc>
            </a:pPr>
            <a:r>
              <a:rPr lang="ja-JP" altLang="en-US" sz="1200" dirty="0" smtClean="0">
                <a:latin typeface="Meiryo UI" panose="020B0604030504040204" pitchFamily="50" charset="-128"/>
                <a:ea typeface="Meiryo UI" panose="020B0604030504040204" pitchFamily="50" charset="-128"/>
              </a:rPr>
              <a:t>➢ 対応</a:t>
            </a:r>
            <a:r>
              <a:rPr lang="ja-JP" altLang="en-US" sz="1200" dirty="0">
                <a:latin typeface="Meiryo UI" panose="020B0604030504040204" pitchFamily="50" charset="-128"/>
                <a:ea typeface="Meiryo UI" panose="020B0604030504040204" pitchFamily="50" charset="-128"/>
              </a:rPr>
              <a:t>言語</a:t>
            </a:r>
          </a:p>
          <a:p>
            <a:r>
              <a:rPr lang="ja-JP" altLang="en-US" sz="1200" dirty="0" smtClean="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12</a:t>
            </a:r>
            <a:r>
              <a:rPr lang="ja-JP" altLang="en-US" sz="1200" dirty="0" smtClean="0">
                <a:latin typeface="Meiryo UI" panose="020B0604030504040204" pitchFamily="50" charset="-128"/>
                <a:ea typeface="Meiryo UI" panose="020B0604030504040204" pitchFamily="50" charset="-128"/>
              </a:rPr>
              <a:t>言語（</a:t>
            </a:r>
            <a:r>
              <a:rPr lang="ja-JP" altLang="en-US" sz="1200" dirty="0">
                <a:latin typeface="Meiryo UI" panose="020B0604030504040204" pitchFamily="50" charset="-128"/>
                <a:ea typeface="Meiryo UI" panose="020B0604030504040204" pitchFamily="50" charset="-128"/>
              </a:rPr>
              <a:t>日本語、英語、中国語（簡体字・繁体字）</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韓国語、ポルトガル語</a:t>
            </a:r>
            <a:r>
              <a:rPr lang="ja-JP" altLang="en-US" sz="1200" dirty="0">
                <a:latin typeface="Meiryo UI" panose="020B0604030504040204" pitchFamily="50" charset="-128"/>
                <a:ea typeface="Meiryo UI" panose="020B0604030504040204" pitchFamily="50" charset="-128"/>
              </a:rPr>
              <a:t>、スペイン語、ベトナム語</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フィリピン語、タイ語</a:t>
            </a:r>
            <a:r>
              <a:rPr lang="ja-JP" altLang="en-US" sz="1200" dirty="0">
                <a:latin typeface="Meiryo UI" panose="020B0604030504040204" pitchFamily="50" charset="-128"/>
                <a:ea typeface="Meiryo UI" panose="020B0604030504040204" pitchFamily="50" charset="-128"/>
              </a:rPr>
              <a:t>、インドネシア語、ネパール語</a:t>
            </a:r>
            <a:r>
              <a:rPr lang="ja-JP" altLang="en-US" sz="1200" dirty="0"/>
              <a:t>）</a:t>
            </a:r>
          </a:p>
        </p:txBody>
      </p:sp>
      <p:sp>
        <p:nvSpPr>
          <p:cNvPr id="13" name="正方形/長方形 12"/>
          <p:cNvSpPr/>
          <p:nvPr/>
        </p:nvSpPr>
        <p:spPr>
          <a:xfrm>
            <a:off x="257412" y="3983153"/>
            <a:ext cx="4251240" cy="1292662"/>
          </a:xfrm>
          <a:prstGeom prst="rect">
            <a:avLst/>
          </a:prstGeom>
        </p:spPr>
        <p:txBody>
          <a:bodyPr wrap="square">
            <a:spAutoFit/>
          </a:bodyPr>
          <a:lstStyle/>
          <a:p>
            <a:pPr>
              <a:lnSpc>
                <a:spcPct val="150000"/>
              </a:lnSpc>
            </a:pPr>
            <a:r>
              <a:rPr lang="ja-JP" altLang="en-US" sz="1200" dirty="0" smtClean="0">
                <a:latin typeface="Meiryo UI" panose="020B0604030504040204" pitchFamily="50" charset="-128"/>
                <a:ea typeface="Meiryo UI" panose="020B0604030504040204" pitchFamily="50" charset="-128"/>
              </a:rPr>
              <a:t>➢ 主</a:t>
            </a:r>
            <a:r>
              <a:rPr lang="ja-JP" altLang="en-US" sz="1200" dirty="0">
                <a:latin typeface="Meiryo UI" panose="020B0604030504040204" pitchFamily="50" charset="-128"/>
                <a:ea typeface="Meiryo UI" panose="020B0604030504040204" pitchFamily="50" charset="-128"/>
              </a:rPr>
              <a:t>な発信内容</a:t>
            </a:r>
          </a:p>
          <a:p>
            <a:r>
              <a:rPr lang="ja-JP" altLang="en-US" sz="1200" dirty="0" smtClean="0">
                <a:latin typeface="Meiryo UI" panose="020B0604030504040204" pitchFamily="50" charset="-128"/>
                <a:ea typeface="Meiryo UI" panose="020B0604030504040204" pitchFamily="50" charset="-128"/>
              </a:rPr>
              <a:t> 　・ </a:t>
            </a:r>
            <a:r>
              <a:rPr lang="ja-JP" altLang="en-US" sz="1200" dirty="0">
                <a:latin typeface="Meiryo UI" panose="020B0604030504040204" pitchFamily="50" charset="-128"/>
                <a:ea typeface="Meiryo UI" panose="020B0604030504040204" pitchFamily="50" charset="-128"/>
              </a:rPr>
              <a:t>災害発生情報</a:t>
            </a:r>
          </a:p>
          <a:p>
            <a:r>
              <a:rPr lang="ja-JP" altLang="en-US" sz="1200" dirty="0" smtClean="0">
                <a:latin typeface="Meiryo UI" panose="020B0604030504040204" pitchFamily="50" charset="-128"/>
                <a:ea typeface="Meiryo UI" panose="020B0604030504040204" pitchFamily="50" charset="-128"/>
              </a:rPr>
              <a:t>　 ・ </a:t>
            </a:r>
            <a:r>
              <a:rPr lang="ja-JP" altLang="en-US" sz="1200" dirty="0">
                <a:latin typeface="Meiryo UI" panose="020B0604030504040204" pitchFamily="50" charset="-128"/>
                <a:ea typeface="Meiryo UI" panose="020B0604030504040204" pitchFamily="50" charset="-128"/>
              </a:rPr>
              <a:t>緊急避難場所（現在地からのマップ表示）</a:t>
            </a:r>
          </a:p>
          <a:p>
            <a:r>
              <a:rPr lang="ja-JP" altLang="en-US" sz="1200" dirty="0" smtClean="0">
                <a:latin typeface="Meiryo UI" panose="020B0604030504040204" pitchFamily="50" charset="-128"/>
                <a:ea typeface="Meiryo UI" panose="020B0604030504040204" pitchFamily="50" charset="-128"/>
              </a:rPr>
              <a:t> 　・ </a:t>
            </a:r>
            <a:r>
              <a:rPr lang="ja-JP" altLang="en-US" sz="1200" dirty="0">
                <a:latin typeface="Meiryo UI" panose="020B0604030504040204" pitchFamily="50" charset="-128"/>
                <a:ea typeface="Meiryo UI" panose="020B0604030504040204" pitchFamily="50" charset="-128"/>
              </a:rPr>
              <a:t>鉄道運行情報（遅延・運休等のマップ表示、</a:t>
            </a:r>
            <a:r>
              <a:rPr lang="ja-JP" altLang="en-US" sz="1200" dirty="0" smtClean="0">
                <a:latin typeface="Meiryo UI" panose="020B0604030504040204" pitchFamily="50" charset="-128"/>
                <a:ea typeface="Meiryo UI" panose="020B0604030504040204" pitchFamily="50" charset="-128"/>
              </a:rPr>
              <a:t>経路検索</a:t>
            </a:r>
            <a:r>
              <a:rPr lang="ja-JP" altLang="en-US" sz="1200" dirty="0">
                <a:latin typeface="Meiryo UI" panose="020B0604030504040204" pitchFamily="50" charset="-128"/>
                <a:ea typeface="Meiryo UI" panose="020B0604030504040204" pitchFamily="50" charset="-128"/>
              </a:rPr>
              <a:t>）</a:t>
            </a:r>
          </a:p>
          <a:p>
            <a:r>
              <a:rPr lang="ja-JP" altLang="en-US" sz="1200" dirty="0" smtClean="0">
                <a:latin typeface="Meiryo UI" panose="020B0604030504040204" pitchFamily="50" charset="-128"/>
                <a:ea typeface="Meiryo UI" panose="020B0604030504040204" pitchFamily="50" charset="-128"/>
              </a:rPr>
              <a:t>　 ・ </a:t>
            </a:r>
            <a:r>
              <a:rPr lang="ja-JP" altLang="en-US" sz="1200" dirty="0">
                <a:latin typeface="Meiryo UI" panose="020B0604030504040204" pitchFamily="50" charset="-128"/>
                <a:ea typeface="Meiryo UI" panose="020B0604030504040204" pitchFamily="50" charset="-128"/>
              </a:rPr>
              <a:t>フライト情報、関西国際空港へのアクセス情報</a:t>
            </a:r>
          </a:p>
          <a:p>
            <a:r>
              <a:rPr lang="ja-JP" altLang="en-US" sz="1200" dirty="0" smtClean="0">
                <a:latin typeface="Meiryo UI" panose="020B0604030504040204" pitchFamily="50" charset="-128"/>
                <a:ea typeface="Meiryo UI" panose="020B0604030504040204" pitchFamily="50" charset="-128"/>
              </a:rPr>
              <a:t>　 ・ </a:t>
            </a:r>
            <a:r>
              <a:rPr lang="ja-JP" altLang="en-US" sz="1200" dirty="0">
                <a:latin typeface="Meiryo UI" panose="020B0604030504040204" pitchFamily="50" charset="-128"/>
                <a:ea typeface="Meiryo UI" panose="020B0604030504040204" pitchFamily="50" charset="-128"/>
              </a:rPr>
              <a:t>総領事館など外国機関の情報　　　など</a:t>
            </a:r>
          </a:p>
        </p:txBody>
      </p:sp>
      <p:sp>
        <p:nvSpPr>
          <p:cNvPr id="14" name="正方形/長方形 13"/>
          <p:cNvSpPr/>
          <p:nvPr/>
        </p:nvSpPr>
        <p:spPr>
          <a:xfrm>
            <a:off x="3725176" y="9254641"/>
            <a:ext cx="3298368" cy="461665"/>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 ウェブサイトアクセス</a:t>
            </a:r>
            <a:endParaRPr lang="ja-JP" altLang="en-US" sz="1200"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https</a:t>
            </a:r>
            <a:r>
              <a:rPr lang="en-US" altLang="ja-JP" sz="1200" dirty="0">
                <a:latin typeface="Meiryo UI" panose="020B0604030504040204" pitchFamily="50" charset="-128"/>
                <a:ea typeface="Meiryo UI" panose="020B0604030504040204" pitchFamily="50" charset="-128"/>
              </a:rPr>
              <a:t>://www.osakasafetravels.com/</a:t>
            </a:r>
          </a:p>
        </p:txBody>
      </p:sp>
      <p:grpSp>
        <p:nvGrpSpPr>
          <p:cNvPr id="28" name="グループ化 27"/>
          <p:cNvGrpSpPr/>
          <p:nvPr/>
        </p:nvGrpSpPr>
        <p:grpSpPr>
          <a:xfrm>
            <a:off x="4551494" y="6490135"/>
            <a:ext cx="1575698" cy="2756648"/>
            <a:chOff x="4501749" y="6367441"/>
            <a:chExt cx="1735563" cy="2906039"/>
          </a:xfrm>
        </p:grpSpPr>
        <p:grpSp>
          <p:nvGrpSpPr>
            <p:cNvPr id="51" name="グループ化 50"/>
            <p:cNvGrpSpPr/>
            <p:nvPr/>
          </p:nvGrpSpPr>
          <p:grpSpPr>
            <a:xfrm>
              <a:off x="4501749" y="6367441"/>
              <a:ext cx="1735563" cy="2906039"/>
              <a:chOff x="238790" y="400723"/>
              <a:chExt cx="2484179" cy="4640722"/>
            </a:xfrm>
          </p:grpSpPr>
          <p:grpSp>
            <p:nvGrpSpPr>
              <p:cNvPr id="54" name="グループ化 53"/>
              <p:cNvGrpSpPr/>
              <p:nvPr/>
            </p:nvGrpSpPr>
            <p:grpSpPr>
              <a:xfrm>
                <a:off x="238790" y="400723"/>
                <a:ext cx="2484179" cy="4640722"/>
                <a:chOff x="332426" y="914784"/>
                <a:chExt cx="2484179" cy="4640722"/>
              </a:xfrm>
            </p:grpSpPr>
            <p:grpSp>
              <p:nvGrpSpPr>
                <p:cNvPr id="56" name="グループ化 55"/>
                <p:cNvGrpSpPr/>
                <p:nvPr/>
              </p:nvGrpSpPr>
              <p:grpSpPr>
                <a:xfrm>
                  <a:off x="332426" y="914784"/>
                  <a:ext cx="2484179" cy="4640722"/>
                  <a:chOff x="107997" y="2608319"/>
                  <a:chExt cx="1302848" cy="2432406"/>
                </a:xfrm>
              </p:grpSpPr>
              <p:grpSp>
                <p:nvGrpSpPr>
                  <p:cNvPr id="59" name="グループ化 58"/>
                  <p:cNvGrpSpPr/>
                  <p:nvPr/>
                </p:nvGrpSpPr>
                <p:grpSpPr>
                  <a:xfrm>
                    <a:off x="107997" y="2608319"/>
                    <a:ext cx="1302848" cy="2432406"/>
                    <a:chOff x="107997" y="2608319"/>
                    <a:chExt cx="1302848" cy="2432406"/>
                  </a:xfrm>
                </p:grpSpPr>
                <p:grpSp>
                  <p:nvGrpSpPr>
                    <p:cNvPr id="61" name="グループ化 60"/>
                    <p:cNvGrpSpPr/>
                    <p:nvPr/>
                  </p:nvGrpSpPr>
                  <p:grpSpPr>
                    <a:xfrm>
                      <a:off x="119200" y="2608319"/>
                      <a:ext cx="1290451" cy="2432406"/>
                      <a:chOff x="4681875" y="4044381"/>
                      <a:chExt cx="1247505" cy="2504336"/>
                    </a:xfrm>
                  </p:grpSpPr>
                  <p:sp>
                    <p:nvSpPr>
                      <p:cNvPr id="66" name="角丸四角形 65"/>
                      <p:cNvSpPr/>
                      <p:nvPr/>
                    </p:nvSpPr>
                    <p:spPr>
                      <a:xfrm>
                        <a:off x="4681875" y="4044381"/>
                        <a:ext cx="1245006" cy="2504336"/>
                      </a:xfrm>
                      <a:prstGeom prst="roundRect">
                        <a:avLst>
                          <a:gd name="adj" fmla="val 12728"/>
                        </a:avLst>
                      </a:prstGeom>
                      <a:gradFill flip="none" rotWithShape="1">
                        <a:gsLst>
                          <a:gs pos="52000">
                            <a:srgbClr val="FEFFFF"/>
                          </a:gs>
                          <a:gs pos="90000">
                            <a:srgbClr val="F0F1F2"/>
                          </a:gs>
                          <a:gs pos="100000">
                            <a:srgbClr val="D9D9D9"/>
                          </a:gs>
                        </a:gsLst>
                        <a:path path="rect">
                          <a:fillToRect l="100000" t="100000"/>
                        </a:path>
                        <a:tileRect r="-100000" b="-100000"/>
                      </a:gradFill>
                      <a:ln w="6350">
                        <a:gradFill>
                          <a:gsLst>
                            <a:gs pos="0">
                              <a:srgbClr val="939495"/>
                            </a:gs>
                            <a:gs pos="26000">
                              <a:srgbClr val="939495"/>
                            </a:gs>
                            <a:gs pos="77000">
                              <a:srgbClr val="F0F1F2"/>
                            </a:gs>
                            <a:gs pos="100000">
                              <a:srgbClr val="93949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2"/>
                      </a:p>
                    </p:txBody>
                  </p:sp>
                  <p:sp>
                    <p:nvSpPr>
                      <p:cNvPr id="67" name="角丸四角形 66"/>
                      <p:cNvSpPr/>
                      <p:nvPr/>
                    </p:nvSpPr>
                    <p:spPr>
                      <a:xfrm>
                        <a:off x="4714926" y="4060050"/>
                        <a:ext cx="1179682" cy="2472997"/>
                      </a:xfrm>
                      <a:prstGeom prst="roundRect">
                        <a:avLst>
                          <a:gd name="adj" fmla="val 12728"/>
                        </a:avLst>
                      </a:prstGeom>
                      <a:solidFill>
                        <a:srgbClr val="F3F5F6"/>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2"/>
                      </a:p>
                    </p:txBody>
                  </p:sp>
                  <p:sp>
                    <p:nvSpPr>
                      <p:cNvPr id="68" name="楕円 67"/>
                      <p:cNvSpPr/>
                      <p:nvPr/>
                    </p:nvSpPr>
                    <p:spPr>
                      <a:xfrm>
                        <a:off x="5214937" y="6316902"/>
                        <a:ext cx="164269" cy="174845"/>
                      </a:xfrm>
                      <a:prstGeom prst="ellipse">
                        <a:avLst/>
                      </a:prstGeom>
                      <a:noFill/>
                      <a:ln w="28575">
                        <a:gradFill flip="none" rotWithShape="1">
                          <a:gsLst>
                            <a:gs pos="14000">
                              <a:srgbClr val="2C2D2E">
                                <a:lumMod val="99000"/>
                              </a:srgbClr>
                            </a:gs>
                            <a:gs pos="0">
                              <a:srgbClr val="2C2D2E"/>
                            </a:gs>
                            <a:gs pos="49000">
                              <a:schemeClr val="bg1"/>
                            </a:gs>
                            <a:gs pos="69000">
                              <a:schemeClr val="bg1"/>
                            </a:gs>
                            <a:gs pos="85000">
                              <a:srgbClr val="676768"/>
                            </a:gs>
                            <a:gs pos="100000">
                              <a:schemeClr val="tx1"/>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2"/>
                      </a:p>
                    </p:txBody>
                  </p:sp>
                  <p:sp>
                    <p:nvSpPr>
                      <p:cNvPr id="69" name="正方形/長方形 68"/>
                      <p:cNvSpPr/>
                      <p:nvPr/>
                    </p:nvSpPr>
                    <p:spPr>
                      <a:xfrm>
                        <a:off x="5896181" y="6326905"/>
                        <a:ext cx="32400" cy="36000"/>
                      </a:xfrm>
                      <a:prstGeom prst="rect">
                        <a:avLst/>
                      </a:prstGeom>
                      <a:gradFill flip="none" rotWithShape="1">
                        <a:gsLst>
                          <a:gs pos="60000">
                            <a:srgbClr val="A2A3A4"/>
                          </a:gs>
                          <a:gs pos="0">
                            <a:srgbClr val="D9D9D9"/>
                          </a:gs>
                          <a:gs pos="100000">
                            <a:srgbClr val="93949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2"/>
                      </a:p>
                    </p:txBody>
                  </p:sp>
                  <p:sp>
                    <p:nvSpPr>
                      <p:cNvPr id="70" name="正方形/長方形 69"/>
                      <p:cNvSpPr/>
                      <p:nvPr/>
                    </p:nvSpPr>
                    <p:spPr>
                      <a:xfrm>
                        <a:off x="5896980" y="4226642"/>
                        <a:ext cx="32400" cy="36000"/>
                      </a:xfrm>
                      <a:prstGeom prst="rect">
                        <a:avLst/>
                      </a:prstGeom>
                      <a:gradFill flip="none" rotWithShape="1">
                        <a:gsLst>
                          <a:gs pos="60000">
                            <a:srgbClr val="A2A3A4"/>
                          </a:gs>
                          <a:gs pos="0">
                            <a:srgbClr val="D9D9D9"/>
                          </a:gs>
                          <a:gs pos="100000">
                            <a:srgbClr val="93949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2"/>
                      </a:p>
                    </p:txBody>
                  </p:sp>
                  <p:sp>
                    <p:nvSpPr>
                      <p:cNvPr id="71" name="正方形/長方形 70"/>
                      <p:cNvSpPr/>
                      <p:nvPr/>
                    </p:nvSpPr>
                    <p:spPr>
                      <a:xfrm flipH="1">
                        <a:off x="4682521" y="4226642"/>
                        <a:ext cx="32400" cy="36000"/>
                      </a:xfrm>
                      <a:prstGeom prst="rect">
                        <a:avLst/>
                      </a:prstGeom>
                      <a:gradFill flip="none" rotWithShape="1">
                        <a:gsLst>
                          <a:gs pos="60000">
                            <a:srgbClr val="A2A3A4"/>
                          </a:gs>
                          <a:gs pos="0">
                            <a:srgbClr val="D9D9D9"/>
                          </a:gs>
                          <a:gs pos="100000">
                            <a:srgbClr val="93949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2"/>
                      </a:p>
                    </p:txBody>
                  </p:sp>
                  <p:sp>
                    <p:nvSpPr>
                      <p:cNvPr id="72" name="正方形/長方形 71"/>
                      <p:cNvSpPr/>
                      <p:nvPr/>
                    </p:nvSpPr>
                    <p:spPr>
                      <a:xfrm flipH="1">
                        <a:off x="4682118" y="6326905"/>
                        <a:ext cx="26966" cy="36000"/>
                      </a:xfrm>
                      <a:prstGeom prst="rect">
                        <a:avLst/>
                      </a:prstGeom>
                      <a:gradFill flip="none" rotWithShape="1">
                        <a:gsLst>
                          <a:gs pos="60000">
                            <a:srgbClr val="A2A3A4"/>
                          </a:gs>
                          <a:gs pos="0">
                            <a:srgbClr val="D9D9D9"/>
                          </a:gs>
                          <a:gs pos="100000">
                            <a:srgbClr val="93949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2"/>
                      </a:p>
                    </p:txBody>
                  </p:sp>
                  <p:sp>
                    <p:nvSpPr>
                      <p:cNvPr id="73" name="月 72"/>
                      <p:cNvSpPr/>
                      <p:nvPr/>
                    </p:nvSpPr>
                    <p:spPr>
                      <a:xfrm rot="2199263">
                        <a:off x="4749057" y="4051495"/>
                        <a:ext cx="45719" cy="184697"/>
                      </a:xfrm>
                      <a:prstGeom prst="moon">
                        <a:avLst/>
                      </a:prstGeom>
                      <a:solidFill>
                        <a:srgbClr val="FEFFFF">
                          <a:alpha val="58000"/>
                        </a:srgbClr>
                      </a:solidFill>
                      <a:ln>
                        <a:noFill/>
                      </a:ln>
                      <a:effectLst>
                        <a:glow rad="25400">
                          <a:srgbClr val="F3F5F6">
                            <a:alpha val="83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2"/>
                      </a:p>
                    </p:txBody>
                  </p:sp>
                  <p:cxnSp>
                    <p:nvCxnSpPr>
                      <p:cNvPr id="74" name="直線コネクタ 73"/>
                      <p:cNvCxnSpPr/>
                      <p:nvPr/>
                    </p:nvCxnSpPr>
                    <p:spPr>
                      <a:xfrm flipH="1">
                        <a:off x="4729622" y="4192653"/>
                        <a:ext cx="2439" cy="2128794"/>
                      </a:xfrm>
                      <a:prstGeom prst="line">
                        <a:avLst/>
                      </a:prstGeom>
                      <a:ln w="0">
                        <a:solidFill>
                          <a:schemeClr val="bg1">
                            <a:alpha val="40000"/>
                          </a:schemeClr>
                        </a:solidFill>
                      </a:ln>
                      <a:effectLst>
                        <a:glow rad="25400">
                          <a:schemeClr val="bg1">
                            <a:alpha val="80000"/>
                          </a:schemeClr>
                        </a:glow>
                      </a:effectLst>
                    </p:spPr>
                    <p:style>
                      <a:lnRef idx="1">
                        <a:schemeClr val="accent1"/>
                      </a:lnRef>
                      <a:fillRef idx="0">
                        <a:schemeClr val="accent1"/>
                      </a:fillRef>
                      <a:effectRef idx="0">
                        <a:schemeClr val="accent1"/>
                      </a:effectRef>
                      <a:fontRef idx="minor">
                        <a:schemeClr val="tx1"/>
                      </a:fontRef>
                    </p:style>
                  </p:cxnSp>
                  <p:sp>
                    <p:nvSpPr>
                      <p:cNvPr id="75" name="楕円 74"/>
                      <p:cNvSpPr/>
                      <p:nvPr/>
                    </p:nvSpPr>
                    <p:spPr>
                      <a:xfrm>
                        <a:off x="5105381" y="4179537"/>
                        <a:ext cx="36000" cy="36000"/>
                      </a:xfrm>
                      <a:prstGeom prst="ellipse">
                        <a:avLst/>
                      </a:prstGeom>
                      <a:gradFill flip="none" rotWithShape="1">
                        <a:gsLst>
                          <a:gs pos="0">
                            <a:schemeClr val="accent1">
                              <a:lumMod val="60000"/>
                              <a:lumOff val="40000"/>
                            </a:schemeClr>
                          </a:gs>
                          <a:gs pos="100000">
                            <a:srgbClr val="202020"/>
                          </a:gs>
                        </a:gsLst>
                        <a:path path="rect">
                          <a:fillToRect r="100000" b="100000"/>
                        </a:path>
                        <a:tileRect l="-100000" t="-100000"/>
                      </a:gradFill>
                      <a:ln w="3175">
                        <a:solidFill>
                          <a:srgbClr val="202020"/>
                        </a:solidFill>
                      </a:ln>
                      <a:effectLst>
                        <a:reflection stA="45000" endPos="1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2"/>
                      </a:p>
                    </p:txBody>
                  </p:sp>
                  <p:sp>
                    <p:nvSpPr>
                      <p:cNvPr id="76" name="角丸四角形 75"/>
                      <p:cNvSpPr/>
                      <p:nvPr/>
                    </p:nvSpPr>
                    <p:spPr>
                      <a:xfrm flipV="1">
                        <a:off x="5181240" y="4193917"/>
                        <a:ext cx="252000" cy="14400"/>
                      </a:xfrm>
                      <a:prstGeom prst="roundRect">
                        <a:avLst>
                          <a:gd name="adj" fmla="val 50000"/>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2"/>
                      </a:p>
                    </p:txBody>
                  </p:sp>
                  <p:sp>
                    <p:nvSpPr>
                      <p:cNvPr id="77" name="楕円 76"/>
                      <p:cNvSpPr/>
                      <p:nvPr/>
                    </p:nvSpPr>
                    <p:spPr>
                      <a:xfrm>
                        <a:off x="5300848" y="4112297"/>
                        <a:ext cx="17401" cy="18532"/>
                      </a:xfrm>
                      <a:prstGeom prst="ellipse">
                        <a:avLst/>
                      </a:prstGeom>
                      <a:gradFill flip="none" rotWithShape="1">
                        <a:gsLst>
                          <a:gs pos="0">
                            <a:srgbClr val="0070C0"/>
                          </a:gs>
                          <a:gs pos="100000">
                            <a:srgbClr val="202020"/>
                          </a:gs>
                        </a:gsLst>
                        <a:path path="rect">
                          <a:fillToRect r="100000" b="100000"/>
                        </a:path>
                        <a:tileRect l="-100000" t="-100000"/>
                      </a:gradFill>
                      <a:ln>
                        <a:solidFill>
                          <a:srgbClr val="20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82"/>
                      </a:p>
                    </p:txBody>
                  </p:sp>
                </p:grpSp>
                <p:sp>
                  <p:nvSpPr>
                    <p:cNvPr id="62" name="片側の 2 つの角を切り取った四角形 61"/>
                    <p:cNvSpPr/>
                    <p:nvPr/>
                  </p:nvSpPr>
                  <p:spPr>
                    <a:xfrm>
                      <a:off x="107997" y="3005087"/>
                      <a:ext cx="21600" cy="180000"/>
                    </a:xfrm>
                    <a:prstGeom prst="snip2SameRect">
                      <a:avLst>
                        <a:gd name="adj1" fmla="val 50000"/>
                        <a:gd name="adj2" fmla="val 50000"/>
                      </a:avLst>
                    </a:prstGeom>
                    <a:gradFill flip="none" rotWithShape="1">
                      <a:gsLst>
                        <a:gs pos="0">
                          <a:schemeClr val="bg1"/>
                        </a:gs>
                        <a:gs pos="99000">
                          <a:srgbClr val="939495"/>
                        </a:gs>
                      </a:gsLst>
                      <a:lin ang="0" scaled="1"/>
                      <a:tileRect/>
                    </a:gradFill>
                    <a:ln w="6350">
                      <a:solidFill>
                        <a:srgbClr val="93949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982"/>
                    </a:p>
                  </p:txBody>
                </p:sp>
                <p:sp>
                  <p:nvSpPr>
                    <p:cNvPr id="63" name="片側の 2 つの角を切り取った四角形 62"/>
                    <p:cNvSpPr/>
                    <p:nvPr/>
                  </p:nvSpPr>
                  <p:spPr>
                    <a:xfrm>
                      <a:off x="108340" y="3217078"/>
                      <a:ext cx="21600" cy="180000"/>
                    </a:xfrm>
                    <a:prstGeom prst="snip2SameRect">
                      <a:avLst>
                        <a:gd name="adj1" fmla="val 50000"/>
                        <a:gd name="adj2" fmla="val 50000"/>
                      </a:avLst>
                    </a:prstGeom>
                    <a:gradFill flip="none" rotWithShape="1">
                      <a:gsLst>
                        <a:gs pos="0">
                          <a:schemeClr val="bg1"/>
                        </a:gs>
                        <a:gs pos="99000">
                          <a:srgbClr val="939495"/>
                        </a:gs>
                      </a:gsLst>
                      <a:lin ang="0" scaled="1"/>
                      <a:tileRect/>
                    </a:gradFill>
                    <a:ln w="6350">
                      <a:solidFill>
                        <a:srgbClr val="93949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982"/>
                    </a:p>
                  </p:txBody>
                </p:sp>
                <p:sp>
                  <p:nvSpPr>
                    <p:cNvPr id="64" name="片側の 2 つの角を切り取った四角形 63"/>
                    <p:cNvSpPr/>
                    <p:nvPr/>
                  </p:nvSpPr>
                  <p:spPr>
                    <a:xfrm rot="10800000">
                      <a:off x="1400045" y="3016004"/>
                      <a:ext cx="10800" cy="90000"/>
                    </a:xfrm>
                    <a:prstGeom prst="snip2SameRect">
                      <a:avLst>
                        <a:gd name="adj1" fmla="val 50000"/>
                        <a:gd name="adj2" fmla="val 50000"/>
                      </a:avLst>
                    </a:prstGeom>
                    <a:gradFill flip="none" rotWithShape="1">
                      <a:gsLst>
                        <a:gs pos="0">
                          <a:schemeClr val="bg1"/>
                        </a:gs>
                        <a:gs pos="99000">
                          <a:srgbClr val="939495"/>
                        </a:gs>
                      </a:gsLst>
                      <a:lin ang="0" scaled="1"/>
                      <a:tileRect/>
                    </a:gradFill>
                    <a:ln w="6350">
                      <a:solidFill>
                        <a:srgbClr val="93949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982" dirty="0"/>
                    </a:p>
                  </p:txBody>
                </p:sp>
                <p:sp>
                  <p:nvSpPr>
                    <p:cNvPr id="65" name="片側の 2 つの角を切り取った四角形 64"/>
                    <p:cNvSpPr/>
                    <p:nvPr/>
                  </p:nvSpPr>
                  <p:spPr>
                    <a:xfrm rot="10800000">
                      <a:off x="113397" y="2833183"/>
                      <a:ext cx="10800" cy="72000"/>
                    </a:xfrm>
                    <a:prstGeom prst="snip2SameRect">
                      <a:avLst>
                        <a:gd name="adj1" fmla="val 50000"/>
                        <a:gd name="adj2" fmla="val 50000"/>
                      </a:avLst>
                    </a:prstGeom>
                    <a:gradFill flip="none" rotWithShape="1">
                      <a:gsLst>
                        <a:gs pos="0">
                          <a:schemeClr val="bg1"/>
                        </a:gs>
                        <a:gs pos="99000">
                          <a:srgbClr val="939495"/>
                        </a:gs>
                      </a:gsLst>
                      <a:lin ang="0" scaled="1"/>
                      <a:tileRect/>
                    </a:gradFill>
                    <a:ln w="6350">
                      <a:solidFill>
                        <a:srgbClr val="93949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982" dirty="0"/>
                    </a:p>
                  </p:txBody>
                </p:sp>
              </p:grpSp>
              <p:pic>
                <p:nvPicPr>
                  <p:cNvPr id="60" name="コンテンツ プレースホルダー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367" y="2839563"/>
                    <a:ext cx="1087453" cy="1934216"/>
                  </a:xfrm>
                  <a:prstGeom prst="rect">
                    <a:avLst/>
                  </a:prstGeom>
                  <a:gradFill>
                    <a:gsLst>
                      <a:gs pos="0">
                        <a:srgbClr val="939495"/>
                      </a:gs>
                      <a:gs pos="100000">
                        <a:srgbClr val="202020"/>
                      </a:gs>
                    </a:gsLst>
                    <a:path path="rect">
                      <a:fillToRect r="100000" b="100000"/>
                    </a:path>
                  </a:gradFill>
                  <a:ln w="3175">
                    <a:gradFill flip="none" rotWithShape="1">
                      <a:gsLst>
                        <a:gs pos="0">
                          <a:schemeClr val="bg1">
                            <a:lumMod val="85000"/>
                          </a:schemeClr>
                        </a:gs>
                        <a:gs pos="54000">
                          <a:schemeClr val="bg1"/>
                        </a:gs>
                        <a:gs pos="98000">
                          <a:schemeClr val="accent3">
                            <a:lumMod val="60000"/>
                            <a:lumOff val="40000"/>
                          </a:schemeClr>
                        </a:gs>
                      </a:gsLst>
                      <a:lin ang="16200000" scaled="1"/>
                      <a:tileRect/>
                    </a:gradFill>
                  </a:ln>
                </p:spPr>
              </p:pic>
            </p:grpSp>
            <p:cxnSp>
              <p:nvCxnSpPr>
                <p:cNvPr id="57" name="直線コネクタ 56"/>
                <p:cNvCxnSpPr/>
                <p:nvPr/>
              </p:nvCxnSpPr>
              <p:spPr>
                <a:xfrm>
                  <a:off x="617534" y="983009"/>
                  <a:ext cx="1894803" cy="0"/>
                </a:xfrm>
                <a:prstGeom prst="line">
                  <a:avLst/>
                </a:prstGeom>
                <a:ln w="0">
                  <a:solidFill>
                    <a:schemeClr val="bg1">
                      <a:alpha val="34000"/>
                    </a:schemeClr>
                  </a:solidFill>
                </a:ln>
                <a:effectLst>
                  <a:glow rad="50800">
                    <a:schemeClr val="bg1">
                      <a:alpha val="52000"/>
                    </a:schemeClr>
                  </a:glow>
                </a:effectLst>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767092" y="5486420"/>
                  <a:ext cx="754942" cy="0"/>
                </a:xfrm>
                <a:prstGeom prst="line">
                  <a:avLst/>
                </a:prstGeom>
                <a:ln w="0">
                  <a:solidFill>
                    <a:schemeClr val="bg1">
                      <a:alpha val="34000"/>
                    </a:schemeClr>
                  </a:solidFill>
                </a:ln>
                <a:effectLst>
                  <a:glow rad="50800">
                    <a:schemeClr val="bg1">
                      <a:alpha val="52000"/>
                    </a:schemeClr>
                  </a:glow>
                </a:effectLst>
              </p:spPr>
              <p:style>
                <a:lnRef idx="1">
                  <a:schemeClr val="accent1"/>
                </a:lnRef>
                <a:fillRef idx="0">
                  <a:schemeClr val="accent1"/>
                </a:fillRef>
                <a:effectRef idx="0">
                  <a:schemeClr val="accent1"/>
                </a:effectRef>
                <a:fontRef idx="minor">
                  <a:schemeClr val="tx1"/>
                </a:fontRef>
              </p:style>
            </p:cxnSp>
          </p:grpSp>
          <p:cxnSp>
            <p:nvCxnSpPr>
              <p:cNvPr id="55" name="直線コネクタ 54"/>
              <p:cNvCxnSpPr>
                <a:endCxn id="75" idx="0"/>
              </p:cNvCxnSpPr>
              <p:nvPr/>
            </p:nvCxnSpPr>
            <p:spPr>
              <a:xfrm flipV="1">
                <a:off x="1129248" y="651177"/>
                <a:ext cx="1716" cy="23373"/>
              </a:xfrm>
              <a:prstGeom prst="line">
                <a:avLst/>
              </a:prstGeom>
              <a:ln w="3175" cap="rnd">
                <a:solidFill>
                  <a:schemeClr val="bg1"/>
                </a:solidFill>
                <a:prstDash val="sysDot"/>
              </a:ln>
              <a:effectLst>
                <a:glow rad="12700">
                  <a:schemeClr val="bg1"/>
                </a:glow>
              </a:effectLst>
            </p:spPr>
            <p:style>
              <a:lnRef idx="1">
                <a:schemeClr val="accent1"/>
              </a:lnRef>
              <a:fillRef idx="0">
                <a:schemeClr val="accent1"/>
              </a:fillRef>
              <a:effectRef idx="0">
                <a:schemeClr val="accent1"/>
              </a:effectRef>
              <a:fontRef idx="minor">
                <a:schemeClr val="tx1"/>
              </a:fontRef>
            </p:style>
          </p:cxnSp>
        </p:grpSp>
        <p:pic>
          <p:nvPicPr>
            <p:cNvPr id="44" name="図 43"/>
            <p:cNvPicPr preferRelativeResize="0"/>
            <p:nvPr/>
          </p:nvPicPr>
          <p:blipFill>
            <a:blip r:embed="rId8" cstate="print">
              <a:extLst>
                <a:ext uri="{28A0092B-C50C-407E-A947-70E740481C1C}">
                  <a14:useLocalDpi xmlns:a14="http://schemas.microsoft.com/office/drawing/2010/main" val="0"/>
                </a:ext>
              </a:extLst>
            </a:blip>
            <a:stretch>
              <a:fillRect/>
            </a:stretch>
          </p:blipFill>
          <p:spPr>
            <a:xfrm>
              <a:off x="4657787" y="6624394"/>
              <a:ext cx="1476000" cy="2340000"/>
            </a:xfrm>
            <a:prstGeom prst="rect">
              <a:avLst/>
            </a:prstGeom>
            <a:ln w="9525">
              <a:solidFill>
                <a:schemeClr val="bg1">
                  <a:lumMod val="85000"/>
                </a:schemeClr>
              </a:solidFill>
            </a:ln>
          </p:spPr>
        </p:pic>
      </p:grpSp>
      <p:sp>
        <p:nvSpPr>
          <p:cNvPr id="78" name="角丸四角形 77"/>
          <p:cNvSpPr/>
          <p:nvPr/>
        </p:nvSpPr>
        <p:spPr bwMode="gray">
          <a:xfrm>
            <a:off x="4219416" y="6271062"/>
            <a:ext cx="2289573" cy="194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＜アプリ画面＞</a:t>
            </a:r>
            <a:r>
              <a:rPr kumimoji="1" lang="ja-JP" altLang="en-US" sz="1100" b="1" spc="300" dirty="0" smtClean="0">
                <a:solidFill>
                  <a:schemeClr val="tx1"/>
                </a:solidFill>
                <a:latin typeface="Meiryo UI" panose="020B0604030504040204" pitchFamily="50" charset="-128"/>
                <a:ea typeface="Meiryo UI" panose="020B0604030504040204" pitchFamily="50" charset="-128"/>
              </a:rPr>
              <a:t>　</a:t>
            </a:r>
            <a:r>
              <a:rPr kumimoji="1" lang="ja-JP" altLang="en-US" sz="1000" spc="3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1100" spc="3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spc="3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100" spc="300" dirty="0" smtClean="0">
                <a:solidFill>
                  <a:schemeClr val="tx1"/>
                </a:solidFill>
                <a:latin typeface="HG丸ｺﾞｼｯｸM-PRO" panose="020F0600000000000000" pitchFamily="50" charset="-128"/>
                <a:ea typeface="HG丸ｺﾞｼｯｸM-PRO" panose="020F0600000000000000" pitchFamily="50" charset="-128"/>
              </a:rPr>
              <a:t>　</a:t>
            </a:r>
            <a:endParaRPr kumimoji="1" lang="ja-JP" altLang="en-US" sz="1100" spc="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7" name="角丸四角形 16"/>
          <p:cNvSpPr/>
          <p:nvPr/>
        </p:nvSpPr>
        <p:spPr>
          <a:xfrm>
            <a:off x="600778" y="8341587"/>
            <a:ext cx="884006" cy="2496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角丸四角形 78"/>
          <p:cNvSpPr/>
          <p:nvPr/>
        </p:nvSpPr>
        <p:spPr>
          <a:xfrm>
            <a:off x="2055615" y="8352491"/>
            <a:ext cx="922244" cy="2496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45649" y="8327411"/>
            <a:ext cx="787395" cy="261610"/>
          </a:xfrm>
          <a:prstGeom prst="rect">
            <a:avLst/>
          </a:prstGeom>
          <a:noFill/>
        </p:spPr>
        <p:txBody>
          <a:bodyPr wrap="none" rtlCol="0">
            <a:spAutoFit/>
          </a:bodyPr>
          <a:lstStyle/>
          <a:p>
            <a:r>
              <a:rPr lang="en-US" altLang="ja-JP" sz="1100" dirty="0" smtClean="0">
                <a:solidFill>
                  <a:schemeClr val="bg1"/>
                </a:solidFill>
              </a:rPr>
              <a:t>App store</a:t>
            </a:r>
            <a:endParaRPr kumimoji="1" lang="ja-JP" altLang="en-US" sz="1100" dirty="0">
              <a:solidFill>
                <a:schemeClr val="bg1"/>
              </a:solidFill>
            </a:endParaRPr>
          </a:p>
        </p:txBody>
      </p:sp>
      <p:sp>
        <p:nvSpPr>
          <p:cNvPr id="80" name="テキスト ボックス 79"/>
          <p:cNvSpPr txBox="1"/>
          <p:nvPr/>
        </p:nvSpPr>
        <p:spPr>
          <a:xfrm>
            <a:off x="2042845" y="8340111"/>
            <a:ext cx="954107" cy="261610"/>
          </a:xfrm>
          <a:prstGeom prst="rect">
            <a:avLst/>
          </a:prstGeom>
          <a:noFill/>
        </p:spPr>
        <p:txBody>
          <a:bodyPr wrap="none" rtlCol="0">
            <a:spAutoFit/>
          </a:bodyPr>
          <a:lstStyle/>
          <a:p>
            <a:r>
              <a:rPr kumimoji="1" lang="en-US" altLang="ja-JP" sz="1100" dirty="0" smtClean="0">
                <a:solidFill>
                  <a:schemeClr val="bg1"/>
                </a:solidFill>
              </a:rPr>
              <a:t>Google Play</a:t>
            </a:r>
            <a:endParaRPr kumimoji="1" lang="ja-JP" altLang="en-US" sz="1100" dirty="0">
              <a:solidFill>
                <a:schemeClr val="bg1"/>
              </a:solidFill>
            </a:endParaRPr>
          </a:p>
        </p:txBody>
      </p:sp>
    </p:spTree>
    <p:extLst>
      <p:ext uri="{BB962C8B-B14F-4D97-AF65-F5344CB8AC3E}">
        <p14:creationId xmlns:p14="http://schemas.microsoft.com/office/powerpoint/2010/main" val="1884051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noChangeArrowheads="1"/>
          </p:cNvPicPr>
          <p:nvPr/>
        </p:nvPicPr>
        <p:blipFill rotWithShape="1">
          <a:blip r:embed="rId2">
            <a:extLst>
              <a:ext uri="{28A0092B-C50C-407E-A947-70E740481C1C}">
                <a14:useLocalDpi xmlns:a14="http://schemas.microsoft.com/office/drawing/2010/main" val="0"/>
              </a:ext>
            </a:extLst>
          </a:blip>
          <a:srcRect l="12813" t="6281" r="6618" b="9777"/>
          <a:stretch/>
        </p:blipFill>
        <p:spPr bwMode="gray">
          <a:xfrm>
            <a:off x="2426888" y="3966774"/>
            <a:ext cx="4357541" cy="5594738"/>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1"/>
          </p:nvPr>
        </p:nvSpPr>
        <p:spPr bwMode="gray"/>
        <p:txBody>
          <a:bodyPr/>
          <a:lstStyle/>
          <a:p>
            <a:fld id="{3F636B66-E1A7-4023-83CC-60B504BC7E84}" type="slidenum">
              <a:rPr lang="ja-JP" altLang="en-US" smtClean="0"/>
              <a:pPr/>
              <a:t>8</a:t>
            </a:fld>
            <a:endParaRPr lang="ja-JP" altLang="en-US" dirty="0"/>
          </a:p>
        </p:txBody>
      </p:sp>
      <p:pic>
        <p:nvPicPr>
          <p:cNvPr id="4" name="図 3"/>
          <p:cNvPicPr>
            <a:picLocks noChangeAspect="1"/>
          </p:cNvPicPr>
          <p:nvPr/>
        </p:nvPicPr>
        <p:blipFill>
          <a:blip r:embed="rId3"/>
          <a:stretch>
            <a:fillRect/>
          </a:stretch>
        </p:blipFill>
        <p:spPr bwMode="gray">
          <a:xfrm>
            <a:off x="52186" y="54929"/>
            <a:ext cx="6754953" cy="9650600"/>
          </a:xfrm>
          <a:prstGeom prst="rect">
            <a:avLst/>
          </a:prstGeom>
          <a:effectLst>
            <a:outerShdw blurRad="50800" dist="50800" dir="5400000" sx="2000" sy="2000" algn="ctr" rotWithShape="0">
              <a:srgbClr val="000000">
                <a:alpha val="43137"/>
              </a:srgbClr>
            </a:outerShdw>
          </a:effectLst>
        </p:spPr>
      </p:pic>
      <p:sp>
        <p:nvSpPr>
          <p:cNvPr id="9" name="テキスト ボックス 8"/>
          <p:cNvSpPr txBox="1"/>
          <p:nvPr/>
        </p:nvSpPr>
        <p:spPr bwMode="gray">
          <a:xfrm>
            <a:off x="155257" y="879067"/>
            <a:ext cx="6480000" cy="180000"/>
          </a:xfrm>
          <a:prstGeom prst="rect">
            <a:avLst/>
          </a:prstGeom>
          <a:gradFill>
            <a:gsLst>
              <a:gs pos="5000">
                <a:schemeClr val="bg1"/>
              </a:gs>
              <a:gs pos="70000">
                <a:srgbClr val="9CBC5B"/>
              </a:gs>
              <a:gs pos="100000">
                <a:srgbClr val="9CBC5B"/>
              </a:gs>
            </a:gsLst>
            <a:lin ang="5400000" scaled="0"/>
          </a:gradFill>
        </p:spPr>
        <p:txBody>
          <a:bodyPr wrap="square" lIns="36000" tIns="36000" rIns="36000" bIns="36000" rtlCol="0" anchor="b" anchorCtr="0">
            <a:noAutofit/>
          </a:bodyPr>
          <a:lstStyle/>
          <a:p>
            <a:r>
              <a:rPr lang="ja-JP" altLang="en-US" sz="2000" b="1" dirty="0" smtClean="0">
                <a:ln w="6350">
                  <a:noFill/>
                </a:ln>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アクション</a:t>
            </a:r>
            <a:r>
              <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46</a:t>
            </a:r>
            <a:r>
              <a:rPr lang="ja-JP" altLang="en-US"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rPr>
              <a:t> 広域緊急交通路等の通行機能確保</a:t>
            </a:r>
            <a:endParaRPr lang="en-US" altLang="ja-JP" sz="1600" b="1" dirty="0" smtClean="0">
              <a:ln w="6350">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bwMode="gray">
          <a:xfrm>
            <a:off x="155257" y="1062357"/>
            <a:ext cx="6702743" cy="3537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gn="r">
              <a:lnSpc>
                <a:spcPts val="18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（都市整備部　　住宅まちづくり部など）</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endParaRPr lang="ja-JP"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bwMode="gray">
          <a:xfrm>
            <a:off x="185985" y="1439505"/>
            <a:ext cx="6492900" cy="2217351"/>
          </a:xfrm>
          <a:prstGeom prst="roundRect">
            <a:avLst>
              <a:gd name="adj" fmla="val 3339"/>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アクション</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南海トラフ巨大地震のような大規模地震</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発生後に、府内の防災</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拠点や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周辺府県と</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の連絡</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を確保し</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救命</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救助活動や支援物資の輸送を担う広域緊急交通路の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通行機能</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を確保する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ために以下の取組</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みを推進する。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① 道路ネットワークの整備</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② 広域緊急</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交通</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路（重点</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路線）上の橋梁耐震化</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③ 沿道建築物の耐震化</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④ 無電柱化の推進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7" name="グループ化 16"/>
          <p:cNvGrpSpPr/>
          <p:nvPr/>
        </p:nvGrpSpPr>
        <p:grpSpPr bwMode="gray">
          <a:xfrm>
            <a:off x="184155" y="753067"/>
            <a:ext cx="252000" cy="252000"/>
            <a:chOff x="4433970" y="992560"/>
            <a:chExt cx="238078" cy="238983"/>
          </a:xfrm>
        </p:grpSpPr>
        <p:sp>
          <p:nvSpPr>
            <p:cNvPr id="18" name="正方形/長方形 17"/>
            <p:cNvSpPr/>
            <p:nvPr/>
          </p:nvSpPr>
          <p:spPr bwMode="gray">
            <a:xfrm>
              <a:off x="4433970" y="992560"/>
              <a:ext cx="180000" cy="180000"/>
            </a:xfrm>
            <a:prstGeom prst="rect">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bwMode="gray">
            <a:xfrm>
              <a:off x="4462874" y="1021442"/>
              <a:ext cx="180000" cy="18000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bwMode="gray">
            <a:xfrm>
              <a:off x="4492048" y="1051543"/>
              <a:ext cx="180000" cy="18000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p:cNvGrpSpPr/>
          <p:nvPr/>
        </p:nvGrpSpPr>
        <p:grpSpPr bwMode="gray">
          <a:xfrm>
            <a:off x="251117" y="1475925"/>
            <a:ext cx="1872214" cy="302500"/>
            <a:chOff x="1066739" y="1876812"/>
            <a:chExt cx="1872214" cy="302500"/>
          </a:xfrm>
        </p:grpSpPr>
        <p:sp>
          <p:nvSpPr>
            <p:cNvPr id="25" name="角丸四角形 24"/>
            <p:cNvSpPr/>
            <p:nvPr/>
          </p:nvSpPr>
          <p:spPr bwMode="gray">
            <a:xfrm>
              <a:off x="1066739" y="1881711"/>
              <a:ext cx="1714190"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bwMode="gray">
            <a:xfrm>
              <a:off x="1075154" y="1876812"/>
              <a:ext cx="1863799"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アクションの内容</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0" name="楕円 29"/>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角丸四角形 35"/>
          <p:cNvSpPr/>
          <p:nvPr/>
        </p:nvSpPr>
        <p:spPr bwMode="gray">
          <a:xfrm>
            <a:off x="3877389" y="3772186"/>
            <a:ext cx="2289573" cy="1945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spc="300" dirty="0" smtClean="0">
                <a:solidFill>
                  <a:schemeClr val="tx1"/>
                </a:solidFill>
                <a:latin typeface="Meiryo UI" panose="020B0604030504040204" pitchFamily="50" charset="-128"/>
                <a:ea typeface="Meiryo UI" panose="020B0604030504040204" pitchFamily="50" charset="-128"/>
              </a:rPr>
              <a:t>＜</a:t>
            </a:r>
            <a:r>
              <a:rPr kumimoji="1" lang="ja-JP" altLang="en-US" sz="1100" b="1" spc="300" dirty="0" smtClean="0">
                <a:solidFill>
                  <a:schemeClr val="tx1"/>
                </a:solidFill>
                <a:latin typeface="HG丸ｺﾞｼｯｸM-PRO" panose="020F0600000000000000" pitchFamily="50" charset="-128"/>
                <a:ea typeface="HG丸ｺﾞｼｯｸM-PRO" panose="020F0600000000000000" pitchFamily="50" charset="-128"/>
              </a:rPr>
              <a:t>広域緊急交通路網図＞</a:t>
            </a:r>
            <a:endParaRPr kumimoji="1" lang="ja-JP" altLang="en-US" sz="1100" b="1" spc="3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0" name="図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gray">
          <a:xfrm>
            <a:off x="289677" y="7538005"/>
            <a:ext cx="2347236" cy="1612381"/>
          </a:xfrm>
          <a:prstGeom prst="rect">
            <a:avLst/>
          </a:prstGeom>
        </p:spPr>
      </p:pic>
      <p:sp>
        <p:nvSpPr>
          <p:cNvPr id="11" name="正方形/長方形 10"/>
          <p:cNvSpPr/>
          <p:nvPr/>
        </p:nvSpPr>
        <p:spPr>
          <a:xfrm>
            <a:off x="2657355" y="5457266"/>
            <a:ext cx="1698545"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bwMode="gray">
          <a:xfrm>
            <a:off x="185650" y="3841752"/>
            <a:ext cx="2667286" cy="3664261"/>
          </a:xfrm>
          <a:prstGeom prst="roundRect">
            <a:avLst>
              <a:gd name="adj" fmla="val 4875"/>
            </a:avLst>
          </a:prstGeom>
          <a:solidFill>
            <a:schemeClr val="bg1"/>
          </a:solidFill>
          <a:ln>
            <a:solidFill>
              <a:srgbClr val="9CBC5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a:lnSpc>
                <a:spcPts val="2100"/>
              </a:lnSpc>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令和元年度の</a:t>
            </a:r>
            <a:endPar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以下の取組みを実施。</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）は目標値</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①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ネットワーク整備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３㎞完了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30.8/41.2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㎞完了</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30.8/41.2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② 橋梁耐震化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４橋完了概成</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,390/397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橋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橋完了</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390/397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③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沿道建築物の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耐震化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所有者に働きかけ実施</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支援策を策定済</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④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無電柱化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16.7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㎞完了</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７㎞</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8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17.5</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７㎞）</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endParaRPr lang="ja-JP"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 name="グループ化 31"/>
          <p:cNvGrpSpPr/>
          <p:nvPr/>
        </p:nvGrpSpPr>
        <p:grpSpPr bwMode="gray">
          <a:xfrm>
            <a:off x="241227" y="3902500"/>
            <a:ext cx="3646349" cy="301062"/>
            <a:chOff x="1066739" y="1878250"/>
            <a:chExt cx="3646349" cy="301062"/>
          </a:xfrm>
        </p:grpSpPr>
        <p:sp>
          <p:nvSpPr>
            <p:cNvPr id="33" name="角丸四角形 32"/>
            <p:cNvSpPr/>
            <p:nvPr/>
          </p:nvSpPr>
          <p:spPr bwMode="gray">
            <a:xfrm>
              <a:off x="1066739" y="1881711"/>
              <a:ext cx="2497369" cy="297601"/>
            </a:xfrm>
            <a:prstGeom prst="roundRect">
              <a:avLst>
                <a:gd name="adj" fmla="val 50000"/>
              </a:avLst>
            </a:prstGeom>
            <a:solidFill>
              <a:srgbClr val="9CB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bwMode="gray">
            <a:xfrm>
              <a:off x="1304744" y="1878250"/>
              <a:ext cx="3408344" cy="2976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400" dirty="0" smtClean="0">
                  <a:ln w="3175">
                    <a:solidFill>
                      <a:schemeClr val="bg1"/>
                    </a:solidFill>
                  </a:ln>
                  <a:solidFill>
                    <a:srgbClr val="EBF1DE"/>
                  </a:solidFill>
                  <a:latin typeface="Meiryo UI" panose="020B0604030504040204" pitchFamily="50" charset="-128"/>
                  <a:ea typeface="Meiryo UI" panose="020B0604030504040204" pitchFamily="50" charset="-128"/>
                </a:rPr>
                <a:t>令和元年度の取組み実績</a:t>
              </a:r>
              <a:endParaRPr kumimoji="1" lang="ja-JP" altLang="en-US" sz="1400" dirty="0">
                <a:ln w="3175">
                  <a:solidFill>
                    <a:schemeClr val="bg1"/>
                  </a:solidFill>
                </a:ln>
                <a:solidFill>
                  <a:srgbClr val="EBF1DE"/>
                </a:solidFill>
                <a:latin typeface="Meiryo UI" panose="020B0604030504040204" pitchFamily="50" charset="-128"/>
                <a:ea typeface="Meiryo UI" panose="020B0604030504040204" pitchFamily="50" charset="-128"/>
              </a:endParaRPr>
            </a:p>
          </p:txBody>
        </p:sp>
        <p:sp>
          <p:nvSpPr>
            <p:cNvPr id="35" name="楕円 34"/>
            <p:cNvSpPr/>
            <p:nvPr/>
          </p:nvSpPr>
          <p:spPr bwMode="gray">
            <a:xfrm>
              <a:off x="1124744" y="1943756"/>
              <a:ext cx="180000" cy="180000"/>
            </a:xfrm>
            <a:prstGeom prst="ellipse">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楕円 30"/>
          <p:cNvSpPr/>
          <p:nvPr/>
        </p:nvSpPr>
        <p:spPr bwMode="gray">
          <a:xfrm>
            <a:off x="123946" y="93808"/>
            <a:ext cx="791728" cy="40482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p:cNvSpPr/>
          <p:nvPr/>
        </p:nvSpPr>
        <p:spPr bwMode="gray">
          <a:xfrm>
            <a:off x="184155" y="135418"/>
            <a:ext cx="791728" cy="4048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p:cNvSpPr/>
          <p:nvPr/>
        </p:nvSpPr>
        <p:spPr bwMode="gray">
          <a:xfrm>
            <a:off x="253977" y="168390"/>
            <a:ext cx="791728" cy="40482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bwMode="gray">
          <a:xfrm>
            <a:off x="404664" y="128464"/>
            <a:ext cx="5688632" cy="461665"/>
          </a:xfrm>
          <a:prstGeom prst="rect">
            <a:avLst/>
          </a:prstGeom>
          <a:noFill/>
        </p:spPr>
        <p:txBody>
          <a:bodyPr wrap="square" lIns="91440" tIns="45720" rIns="91440" bIns="45720">
            <a:spAutoFit/>
          </a:bodyPr>
          <a:lstStyle/>
          <a:p>
            <a:r>
              <a:rPr lang="ja-JP" altLang="en-US" sz="2400" b="1" cap="none" spc="0" dirty="0" smtClean="0">
                <a:ln w="6350" cmpd="sng">
                  <a:solidFill>
                    <a:schemeClr val="bg1"/>
                  </a:solidFill>
                  <a:prstDash val="solid"/>
                </a:ln>
                <a:effectLst/>
                <a:latin typeface="Meiryo UI" panose="020B0604030504040204" pitchFamily="50" charset="-128"/>
                <a:ea typeface="Meiryo UI" panose="020B0604030504040204" pitchFamily="50" charset="-128"/>
              </a:rPr>
              <a:t>主なアクションの進捗状況など</a:t>
            </a:r>
            <a:endParaRPr lang="ja-JP" altLang="en-US" sz="2400" b="1" cap="none" spc="0" dirty="0">
              <a:ln w="6350" cmpd="sng">
                <a:solidFill>
                  <a:schemeClr val="bg1"/>
                </a:solidFill>
                <a:prstDash val="solid"/>
              </a:ln>
              <a:effectLst/>
              <a:latin typeface="Meiryo UI" panose="020B0604030504040204" pitchFamily="50" charset="-128"/>
              <a:ea typeface="Meiryo UI" panose="020B0604030504040204" pitchFamily="50" charset="-128"/>
            </a:endParaRPr>
          </a:p>
        </p:txBody>
      </p:sp>
      <p:sp>
        <p:nvSpPr>
          <p:cNvPr id="12" name="正方形/長方形 11"/>
          <p:cNvSpPr/>
          <p:nvPr/>
        </p:nvSpPr>
        <p:spPr>
          <a:xfrm>
            <a:off x="3212976" y="4664968"/>
            <a:ext cx="50405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30532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タイトル">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Arial"/>
        <a:ea typeface="ＭＳ Ｐゴシック"/>
        <a:cs typeface=""/>
      </a:majorFont>
      <a:minorFont>
        <a:latin typeface="Arial"/>
        <a:ea typeface="ＭＳ Ｐ明朝"/>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10396</TotalTime>
  <Words>5033</Words>
  <Application>Microsoft Office PowerPoint</Application>
  <PresentationFormat>A4 210 x 297 mm</PresentationFormat>
  <Paragraphs>469</Paragraphs>
  <Slides>16</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16</vt:i4>
      </vt:variant>
    </vt:vector>
  </HeadingPairs>
  <TitlesOfParts>
    <vt:vector size="26" baseType="lpstr">
      <vt:lpstr>HGPｺﾞｼｯｸM</vt:lpstr>
      <vt:lpstr>HG丸ｺﾞｼｯｸM-PRO</vt:lpstr>
      <vt:lpstr>Meiryo UI</vt:lpstr>
      <vt:lpstr>ＭＳ Ｐゴシック</vt:lpstr>
      <vt:lpstr>ＭＳ Ｐ明朝</vt:lpstr>
      <vt:lpstr>游明朝</vt:lpstr>
      <vt:lpstr>Arial</vt:lpstr>
      <vt:lpstr>Calibri</vt:lpstr>
      <vt:lpstr>Times New Roman</vt:lpstr>
      <vt:lpstr>タイトル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芦田　貴紀</cp:lastModifiedBy>
  <cp:revision>596</cp:revision>
  <cp:lastPrinted>2020-10-02T01:42:24Z</cp:lastPrinted>
  <dcterms:created xsi:type="dcterms:W3CDTF">2017-06-09T07:24:44Z</dcterms:created>
  <dcterms:modified xsi:type="dcterms:W3CDTF">2020-10-05T04:22:50Z</dcterms:modified>
</cp:coreProperties>
</file>