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24"/>
  </p:notesMasterIdLst>
  <p:handoutMasterIdLst>
    <p:handoutMasterId r:id="rId25"/>
  </p:handoutMasterIdLst>
  <p:sldIdLst>
    <p:sldId id="257" r:id="rId2"/>
    <p:sldId id="276" r:id="rId3"/>
    <p:sldId id="258" r:id="rId4"/>
    <p:sldId id="294" r:id="rId5"/>
    <p:sldId id="283" r:id="rId6"/>
    <p:sldId id="262" r:id="rId7"/>
    <p:sldId id="285" r:id="rId8"/>
    <p:sldId id="264" r:id="rId9"/>
    <p:sldId id="292" r:id="rId10"/>
    <p:sldId id="293" r:id="rId11"/>
    <p:sldId id="265" r:id="rId12"/>
    <p:sldId id="268" r:id="rId13"/>
    <p:sldId id="279" r:id="rId14"/>
    <p:sldId id="280" r:id="rId15"/>
    <p:sldId id="267" r:id="rId16"/>
    <p:sldId id="291" r:id="rId17"/>
    <p:sldId id="272" r:id="rId18"/>
    <p:sldId id="295" r:id="rId19"/>
    <p:sldId id="277" r:id="rId20"/>
    <p:sldId id="282" r:id="rId21"/>
    <p:sldId id="286" r:id="rId22"/>
    <p:sldId id="278" r:id="rId23"/>
  </p:sldIdLst>
  <p:sldSz cx="6858000" cy="9906000" type="A4"/>
  <p:notesSz cx="6646863" cy="97774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9933"/>
    <a:srgbClr val="FF99CC"/>
    <a:srgbClr val="F271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44" autoAdjust="0"/>
    <p:restoredTop sz="99455" autoAdjust="0"/>
  </p:normalViewPr>
  <p:slideViewPr>
    <p:cSldViewPr>
      <p:cViewPr>
        <p:scale>
          <a:sx n="100" d="100"/>
          <a:sy n="100" d="100"/>
        </p:scale>
        <p:origin x="-1524" y="1944"/>
      </p:cViewPr>
      <p:guideLst>
        <p:guide orient="horz" pos="3120"/>
        <p:guide pos="216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49" d="100"/>
          <a:sy n="49" d="100"/>
        </p:scale>
        <p:origin x="-2964" y="-102"/>
      </p:cViewPr>
      <p:guideLst>
        <p:guide orient="horz" pos="3079"/>
        <p:guide pos="209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列1</c:v>
                </c:pt>
              </c:strCache>
            </c:strRef>
          </c:tx>
          <c:spPr>
            <a:ln w="31750"/>
          </c:spPr>
          <c:marker>
            <c:symbol val="none"/>
          </c:marker>
          <c:dPt>
            <c:idx val="3"/>
            <c:bubble3D val="0"/>
            <c:spPr>
              <a:ln w="31750">
                <a:prstDash val="solid"/>
              </a:ln>
            </c:spPr>
          </c:dPt>
          <c:dPt>
            <c:idx val="4"/>
            <c:bubble3D val="0"/>
            <c:spPr>
              <a:ln w="31750">
                <a:prstDash val="solid"/>
              </a:ln>
            </c:spPr>
          </c:dPt>
          <c:dPt>
            <c:idx val="5"/>
            <c:bubble3D val="0"/>
            <c:spPr>
              <a:ln w="31750">
                <a:prstDash val="sysDot"/>
              </a:ln>
            </c:spPr>
          </c:dPt>
          <c:dPt>
            <c:idx val="6"/>
            <c:bubble3D val="0"/>
            <c:spPr>
              <a:ln w="31750">
                <a:prstDash val="sysDot"/>
              </a:ln>
            </c:spPr>
          </c:dPt>
          <c:dPt>
            <c:idx val="7"/>
            <c:bubble3D val="0"/>
            <c:spPr>
              <a:ln w="31750">
                <a:prstDash val="sysDot"/>
              </a:ln>
            </c:spPr>
          </c:dPt>
          <c:dPt>
            <c:idx val="8"/>
            <c:bubble3D val="0"/>
            <c:spPr>
              <a:ln w="31750">
                <a:prstDash val="sysDot"/>
              </a:ln>
            </c:spPr>
          </c:dPt>
          <c:dPt>
            <c:idx val="9"/>
            <c:bubble3D val="0"/>
            <c:spPr>
              <a:ln w="31750">
                <a:prstDash val="sysDot"/>
              </a:ln>
            </c:spPr>
          </c:dPt>
          <c:dPt>
            <c:idx val="10"/>
            <c:bubble3D val="0"/>
            <c:spPr>
              <a:ln w="31750">
                <a:prstDash val="sysDot"/>
              </a:ln>
            </c:spPr>
          </c:dPt>
          <c:cat>
            <c:strRef>
              <c:f>Sheet1!$A$2:$A$12</c:f>
              <c:strCache>
                <c:ptCount val="11"/>
                <c:pt idx="1">
                  <c:v>H26</c:v>
                </c:pt>
                <c:pt idx="2">
                  <c:v>H27</c:v>
                </c:pt>
                <c:pt idx="3">
                  <c:v>H28</c:v>
                </c:pt>
                <c:pt idx="4">
                  <c:v>H29</c:v>
                </c:pt>
                <c:pt idx="5">
                  <c:v>H30</c:v>
                </c:pt>
                <c:pt idx="6">
                  <c:v>H31</c:v>
                </c:pt>
                <c:pt idx="7">
                  <c:v>H32</c:v>
                </c:pt>
                <c:pt idx="8">
                  <c:v>H33</c:v>
                </c:pt>
                <c:pt idx="9">
                  <c:v>H34</c:v>
                </c:pt>
                <c:pt idx="10">
                  <c:v>H35</c:v>
                </c:pt>
              </c:strCache>
            </c:strRef>
          </c:cat>
          <c:val>
            <c:numRef>
              <c:f>Sheet1!$B$2:$B$12</c:f>
              <c:numCache>
                <c:formatCode>General</c:formatCode>
                <c:ptCount val="11"/>
                <c:pt idx="0">
                  <c:v>0</c:v>
                </c:pt>
                <c:pt idx="1">
                  <c:v>5.6</c:v>
                </c:pt>
                <c:pt idx="2">
                  <c:v>12.3</c:v>
                </c:pt>
                <c:pt idx="3">
                  <c:v>17.7</c:v>
                </c:pt>
                <c:pt idx="4">
                  <c:v>21.1</c:v>
                </c:pt>
                <c:pt idx="5">
                  <c:v>25.75</c:v>
                </c:pt>
                <c:pt idx="6">
                  <c:v>30.4</c:v>
                </c:pt>
                <c:pt idx="7">
                  <c:v>35.049999999999997</c:v>
                </c:pt>
                <c:pt idx="8">
                  <c:v>39.699999999999996</c:v>
                </c:pt>
                <c:pt idx="9">
                  <c:v>44.349999999999994</c:v>
                </c:pt>
                <c:pt idx="10">
                  <c:v>49</c:v>
                </c:pt>
              </c:numCache>
            </c:numRef>
          </c:val>
          <c:smooth val="0"/>
        </c:ser>
        <c:dLbls>
          <c:showLegendKey val="0"/>
          <c:showVal val="0"/>
          <c:showCatName val="0"/>
          <c:showSerName val="0"/>
          <c:showPercent val="0"/>
          <c:showBubbleSize val="0"/>
        </c:dLbls>
        <c:marker val="1"/>
        <c:smooth val="0"/>
        <c:axId val="24492288"/>
        <c:axId val="24498176"/>
      </c:lineChart>
      <c:catAx>
        <c:axId val="24492288"/>
        <c:scaling>
          <c:orientation val="minMax"/>
        </c:scaling>
        <c:delete val="0"/>
        <c:axPos val="b"/>
        <c:majorTickMark val="out"/>
        <c:minorTickMark val="none"/>
        <c:tickLblPos val="nextTo"/>
        <c:txPr>
          <a:bodyPr/>
          <a:lstStyle/>
          <a:p>
            <a:pPr>
              <a:defRPr sz="1000"/>
            </a:pPr>
            <a:endParaRPr lang="ja-JP"/>
          </a:p>
        </c:txPr>
        <c:crossAx val="24498176"/>
        <c:crosses val="autoZero"/>
        <c:auto val="0"/>
        <c:lblAlgn val="ctr"/>
        <c:lblOffset val="100"/>
        <c:noMultiLvlLbl val="0"/>
      </c:catAx>
      <c:valAx>
        <c:axId val="24498176"/>
        <c:scaling>
          <c:orientation val="minMax"/>
          <c:max val="60"/>
          <c:min val="0"/>
        </c:scaling>
        <c:delete val="0"/>
        <c:axPos val="l"/>
        <c:majorGridlines/>
        <c:numFmt formatCode="General" sourceLinked="1"/>
        <c:majorTickMark val="out"/>
        <c:minorTickMark val="none"/>
        <c:tickLblPos val="nextTo"/>
        <c:txPr>
          <a:bodyPr/>
          <a:lstStyle/>
          <a:p>
            <a:pPr>
              <a:defRPr sz="1000"/>
            </a:pPr>
            <a:endParaRPr lang="ja-JP"/>
          </a:p>
        </c:txPr>
        <c:crossAx val="24492288"/>
        <c:crosses val="autoZero"/>
        <c:crossBetween val="midCat"/>
      </c:valAx>
    </c:plotArea>
    <c:plotVisOnly val="1"/>
    <c:dispBlanksAs val="gap"/>
    <c:showDLblsOverMax val="0"/>
  </c:chart>
  <c:txPr>
    <a:bodyPr/>
    <a:lstStyle/>
    <a:p>
      <a:pPr>
        <a:defRPr sz="1800"/>
      </a:pPr>
      <a:endParaRPr lang="ja-JP"/>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耐震診断</c:v>
                </c:pt>
              </c:strCache>
            </c:strRef>
          </c:tx>
          <c:marker>
            <c:spPr>
              <a:ln>
                <a:prstDash val="sysDot"/>
              </a:ln>
            </c:spPr>
          </c:marker>
          <c:dPt>
            <c:idx val="2"/>
            <c:bubble3D val="0"/>
            <c:spPr>
              <a:ln>
                <a:prstDash val="solid"/>
              </a:ln>
            </c:spPr>
          </c:dPt>
          <c:dPt>
            <c:idx val="3"/>
            <c:bubble3D val="0"/>
            <c:spPr>
              <a:ln>
                <a:prstDash val="solid"/>
              </a:ln>
            </c:spPr>
          </c:dPt>
          <c:dPt>
            <c:idx val="4"/>
            <c:bubble3D val="0"/>
            <c:spPr>
              <a:ln>
                <a:prstDash val="sysDot"/>
              </a:ln>
            </c:spPr>
          </c:dPt>
          <c:dPt>
            <c:idx val="5"/>
            <c:bubble3D val="0"/>
            <c:spPr>
              <a:ln>
                <a:prstDash val="sysDot"/>
              </a:ln>
            </c:spPr>
          </c:dPt>
          <c:dPt>
            <c:idx val="6"/>
            <c:bubble3D val="0"/>
            <c:spPr>
              <a:ln>
                <a:prstDash val="sysDot"/>
              </a:ln>
            </c:spPr>
          </c:dPt>
          <c:dPt>
            <c:idx val="7"/>
            <c:bubble3D val="0"/>
            <c:spPr>
              <a:ln>
                <a:prstDash val="sysDot"/>
              </a:ln>
            </c:spPr>
          </c:dPt>
          <c:dPt>
            <c:idx val="8"/>
            <c:bubble3D val="0"/>
            <c:spPr>
              <a:ln>
                <a:prstDash val="sysDot"/>
              </a:ln>
            </c:spPr>
          </c:dPt>
          <c:dPt>
            <c:idx val="9"/>
            <c:bubble3D val="0"/>
            <c:spPr>
              <a:ln>
                <a:prstDash val="sysDot"/>
              </a:ln>
            </c:spPr>
          </c:dPt>
          <c:dLbls>
            <c:dLbl>
              <c:idx val="0"/>
              <c:delete val="1"/>
            </c:dLbl>
            <c:dLbl>
              <c:idx val="1"/>
              <c:layout>
                <c:manualLayout>
                  <c:x val="-5.6656111111111108E-2"/>
                  <c:y val="6.0140568921972615E-2"/>
                </c:manualLayout>
              </c:layout>
              <c:dLblPos val="r"/>
              <c:showLegendKey val="0"/>
              <c:showVal val="1"/>
              <c:showCatName val="0"/>
              <c:showSerName val="0"/>
              <c:showPercent val="0"/>
              <c:showBubbleSize val="0"/>
            </c:dLbl>
            <c:dLbl>
              <c:idx val="2"/>
              <c:spPr>
                <a:ln>
                  <a:prstDash val="sysDot"/>
                </a:ln>
              </c:spPr>
              <c:txPr>
                <a:bodyPr/>
                <a:lstStyle/>
                <a:p>
                  <a:pPr>
                    <a:defRPr sz="1000"/>
                  </a:pPr>
                  <a:endParaRPr lang="ja-JP"/>
                </a:p>
              </c:txPr>
              <c:dLblPos val="t"/>
              <c:showLegendKey val="0"/>
              <c:showVal val="1"/>
              <c:showCatName val="0"/>
              <c:showSerName val="0"/>
              <c:showPercent val="0"/>
              <c:showBubbleSize val="0"/>
            </c:dLbl>
            <c:dLbl>
              <c:idx val="3"/>
              <c:layout>
                <c:manualLayout>
                  <c:x val="-3.175E-2"/>
                  <c:y val="-5.4865412734281534E-2"/>
                </c:manualLayout>
              </c:layout>
              <c:spPr/>
              <c:txPr>
                <a:bodyPr/>
                <a:lstStyle/>
                <a:p>
                  <a:pPr algn="just">
                    <a:defRPr sz="1000"/>
                  </a:pPr>
                  <a:endParaRPr lang="ja-JP"/>
                </a:p>
              </c:txPr>
              <c:showLegendKey val="0"/>
              <c:showVal val="1"/>
              <c:showCatName val="0"/>
              <c:showSerName val="0"/>
              <c:showPercent val="0"/>
              <c:showBubbleSize val="0"/>
            </c:dLbl>
            <c:dLbl>
              <c:idx val="4"/>
              <c:delete val="1"/>
            </c:dLbl>
            <c:dLbl>
              <c:idx val="5"/>
              <c:delete val="1"/>
            </c:dLbl>
            <c:dLbl>
              <c:idx val="6"/>
              <c:delete val="1"/>
            </c:dLbl>
            <c:dLbl>
              <c:idx val="7"/>
              <c:delete val="1"/>
            </c:dLbl>
            <c:dLbl>
              <c:idx val="8"/>
              <c:delete val="1"/>
            </c:dLbl>
            <c:dLbl>
              <c:idx val="9"/>
              <c:delete val="1"/>
            </c:dLbl>
            <c:txPr>
              <a:bodyPr/>
              <a:lstStyle/>
              <a:p>
                <a:pPr>
                  <a:defRPr sz="1000"/>
                </a:pPr>
                <a:endParaRPr lang="ja-JP"/>
              </a:p>
            </c:txPr>
            <c:dLblPos val="t"/>
            <c:showLegendKey val="0"/>
            <c:showVal val="1"/>
            <c:showCatName val="0"/>
            <c:showSerName val="0"/>
            <c:showPercent val="0"/>
            <c:showBubbleSize val="0"/>
            <c:showLeaderLines val="0"/>
          </c:dLbls>
          <c:cat>
            <c:strRef>
              <c:f>Sheet1!$A$2:$A$5</c:f>
              <c:strCache>
                <c:ptCount val="4"/>
                <c:pt idx="1">
                  <c:v>H27</c:v>
                </c:pt>
                <c:pt idx="2">
                  <c:v>H28</c:v>
                </c:pt>
                <c:pt idx="3">
                  <c:v>H29</c:v>
                </c:pt>
              </c:strCache>
            </c:strRef>
          </c:cat>
          <c:val>
            <c:numRef>
              <c:f>Sheet1!$B$2:$B$5</c:f>
              <c:numCache>
                <c:formatCode>General</c:formatCode>
                <c:ptCount val="4"/>
                <c:pt idx="0">
                  <c:v>0</c:v>
                </c:pt>
                <c:pt idx="1">
                  <c:v>18</c:v>
                </c:pt>
                <c:pt idx="2">
                  <c:v>68</c:v>
                </c:pt>
                <c:pt idx="3">
                  <c:v>132</c:v>
                </c:pt>
              </c:numCache>
            </c:numRef>
          </c:val>
          <c:smooth val="0"/>
        </c:ser>
        <c:ser>
          <c:idx val="1"/>
          <c:order val="1"/>
          <c:tx>
            <c:strRef>
              <c:f>Sheet1!$C$1</c:f>
              <c:strCache>
                <c:ptCount val="1"/>
                <c:pt idx="0">
                  <c:v>ハザードマップ</c:v>
                </c:pt>
              </c:strCache>
            </c:strRef>
          </c:tx>
          <c:dPt>
            <c:idx val="2"/>
            <c:bubble3D val="0"/>
            <c:spPr>
              <a:ln>
                <a:prstDash val="solid"/>
              </a:ln>
            </c:spPr>
          </c:dPt>
          <c:dLbls>
            <c:dLbl>
              <c:idx val="0"/>
              <c:delete val="1"/>
            </c:dLbl>
            <c:dLbl>
              <c:idx val="1"/>
              <c:layout>
                <c:manualLayout>
                  <c:x val="-5.6656111111111108E-2"/>
                  <c:y val="-6.8581350525056498E-2"/>
                </c:manualLayout>
              </c:layout>
              <c:dLblPos val="r"/>
              <c:showLegendKey val="0"/>
              <c:showVal val="1"/>
              <c:showCatName val="0"/>
              <c:showSerName val="0"/>
              <c:showPercent val="0"/>
              <c:showBubbleSize val="0"/>
            </c:dLbl>
            <c:txPr>
              <a:bodyPr/>
              <a:lstStyle/>
              <a:p>
                <a:pPr>
                  <a:defRPr sz="1000"/>
                </a:pPr>
                <a:endParaRPr lang="ja-JP"/>
              </a:p>
            </c:txPr>
            <c:dLblPos val="b"/>
            <c:showLegendKey val="0"/>
            <c:showVal val="1"/>
            <c:showCatName val="0"/>
            <c:showSerName val="0"/>
            <c:showPercent val="0"/>
            <c:showBubbleSize val="0"/>
            <c:showLeaderLines val="0"/>
          </c:dLbls>
          <c:cat>
            <c:strRef>
              <c:f>Sheet1!$A$2:$A$5</c:f>
              <c:strCache>
                <c:ptCount val="4"/>
                <c:pt idx="1">
                  <c:v>H27</c:v>
                </c:pt>
                <c:pt idx="2">
                  <c:v>H28</c:v>
                </c:pt>
                <c:pt idx="3">
                  <c:v>H29</c:v>
                </c:pt>
              </c:strCache>
            </c:strRef>
          </c:cat>
          <c:val>
            <c:numRef>
              <c:f>Sheet1!$C$2:$C$5</c:f>
              <c:numCache>
                <c:formatCode>General</c:formatCode>
                <c:ptCount val="4"/>
                <c:pt idx="0">
                  <c:v>0</c:v>
                </c:pt>
                <c:pt idx="1">
                  <c:v>22</c:v>
                </c:pt>
                <c:pt idx="2">
                  <c:v>68</c:v>
                </c:pt>
                <c:pt idx="3">
                  <c:v>102</c:v>
                </c:pt>
              </c:numCache>
            </c:numRef>
          </c:val>
          <c:smooth val="0"/>
        </c:ser>
        <c:dLbls>
          <c:showLegendKey val="0"/>
          <c:showVal val="0"/>
          <c:showCatName val="0"/>
          <c:showSerName val="0"/>
          <c:showPercent val="0"/>
          <c:showBubbleSize val="0"/>
        </c:dLbls>
        <c:marker val="1"/>
        <c:smooth val="0"/>
        <c:axId val="57630080"/>
        <c:axId val="57640064"/>
      </c:lineChart>
      <c:catAx>
        <c:axId val="57630080"/>
        <c:scaling>
          <c:orientation val="minMax"/>
        </c:scaling>
        <c:delete val="0"/>
        <c:axPos val="b"/>
        <c:majorTickMark val="out"/>
        <c:minorTickMark val="none"/>
        <c:tickLblPos val="nextTo"/>
        <c:txPr>
          <a:bodyPr/>
          <a:lstStyle/>
          <a:p>
            <a:pPr>
              <a:defRPr sz="1000"/>
            </a:pPr>
            <a:endParaRPr lang="ja-JP"/>
          </a:p>
        </c:txPr>
        <c:crossAx val="57640064"/>
        <c:crosses val="autoZero"/>
        <c:auto val="0"/>
        <c:lblAlgn val="ctr"/>
        <c:lblOffset val="100"/>
        <c:noMultiLvlLbl val="0"/>
      </c:catAx>
      <c:valAx>
        <c:axId val="57640064"/>
        <c:scaling>
          <c:orientation val="minMax"/>
          <c:max val="200"/>
          <c:min val="0"/>
        </c:scaling>
        <c:delete val="0"/>
        <c:axPos val="l"/>
        <c:majorGridlines/>
        <c:numFmt formatCode="General" sourceLinked="1"/>
        <c:majorTickMark val="out"/>
        <c:minorTickMark val="none"/>
        <c:tickLblPos val="nextTo"/>
        <c:txPr>
          <a:bodyPr/>
          <a:lstStyle/>
          <a:p>
            <a:pPr>
              <a:defRPr sz="1000"/>
            </a:pPr>
            <a:endParaRPr lang="ja-JP"/>
          </a:p>
        </c:txPr>
        <c:crossAx val="57630080"/>
        <c:crosses val="autoZero"/>
        <c:crossBetween val="midCat"/>
        <c:minorUnit val="50"/>
      </c:valAx>
    </c:plotArea>
    <c:legend>
      <c:legendPos val="l"/>
      <c:layout>
        <c:manualLayout>
          <c:xMode val="edge"/>
          <c:yMode val="edge"/>
          <c:x val="0.16933333333333334"/>
          <c:y val="8.25657982187957E-2"/>
          <c:w val="0.29104166666666664"/>
          <c:h val="0.15677057025122959"/>
        </c:manualLayout>
      </c:layout>
      <c:overlay val="1"/>
      <c:spPr>
        <a:ln>
          <a:solidFill>
            <a:schemeClr val="tx1"/>
          </a:solidFill>
        </a:ln>
      </c:spPr>
      <c:txPr>
        <a:bodyPr/>
        <a:lstStyle/>
        <a:p>
          <a:pPr>
            <a:defRPr sz="1000">
              <a:latin typeface="Meiryo UI" panose="020B0604030504040204" pitchFamily="50" charset="-128"/>
              <a:ea typeface="Meiryo UI" panose="020B0604030504040204" pitchFamily="50" charset="-128"/>
              <a:cs typeface="Meiryo UI" panose="020B0604030504040204" pitchFamily="50" charset="-128"/>
            </a:defRPr>
          </a:pPr>
          <a:endParaRPr lang="ja-JP"/>
        </a:p>
      </c:txPr>
    </c:legend>
    <c:plotVisOnly val="1"/>
    <c:dispBlanksAs val="gap"/>
    <c:showDLblsOverMax val="0"/>
  </c:chart>
  <c:txPr>
    <a:bodyPr/>
    <a:lstStyle/>
    <a:p>
      <a:pPr>
        <a:defRPr sz="1800"/>
      </a:pPr>
      <a:endParaRPr lang="ja-JP"/>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408666666666666"/>
          <c:y val="0.15094713261648746"/>
          <c:w val="0.54869598765432104"/>
          <c:h val="0.61325985663082438"/>
        </c:manualLayout>
      </c:layout>
      <c:lineChart>
        <c:grouping val="standard"/>
        <c:varyColors val="0"/>
        <c:ser>
          <c:idx val="0"/>
          <c:order val="0"/>
          <c:tx>
            <c:strRef>
              <c:f>Sheet1!$C$1</c:f>
              <c:strCache>
                <c:ptCount val="1"/>
                <c:pt idx="0">
                  <c:v>大阪府</c:v>
                </c:pt>
              </c:strCache>
            </c:strRef>
          </c:tx>
          <c:spPr>
            <a:ln w="31750">
              <a:solidFill>
                <a:srgbClr val="0000CC"/>
              </a:solidFill>
            </a:ln>
          </c:spPr>
          <c:marker>
            <c:symbol val="square"/>
            <c:size val="7"/>
            <c:spPr>
              <a:solidFill>
                <a:srgbClr val="0000CC"/>
              </a:solidFill>
              <a:ln>
                <a:noFill/>
              </a:ln>
            </c:spPr>
          </c:marker>
          <c:dPt>
            <c:idx val="2"/>
            <c:marker>
              <c:symbol val="none"/>
            </c:marker>
            <c:bubble3D val="0"/>
            <c:spPr>
              <a:ln w="31750">
                <a:solidFill>
                  <a:srgbClr val="0000CC"/>
                </a:solidFill>
                <a:prstDash val="sysDot"/>
              </a:ln>
            </c:spPr>
          </c:dPt>
          <c:dPt>
            <c:idx val="3"/>
            <c:marker>
              <c:symbol val="none"/>
            </c:marker>
            <c:bubble3D val="0"/>
            <c:spPr>
              <a:ln w="31750">
                <a:solidFill>
                  <a:srgbClr val="0000CC"/>
                </a:solidFill>
                <a:prstDash val="sysDot"/>
              </a:ln>
            </c:spPr>
          </c:dPt>
          <c:dPt>
            <c:idx val="4"/>
            <c:bubble3D val="0"/>
            <c:spPr>
              <a:ln w="31750">
                <a:solidFill>
                  <a:srgbClr val="0000CC"/>
                </a:solidFill>
                <a:prstDash val="sysDot"/>
              </a:ln>
            </c:spPr>
          </c:dPt>
          <c:cat>
            <c:strRef>
              <c:f>Sheet1!$A$2:$A$6</c:f>
              <c:strCache>
                <c:ptCount val="5"/>
                <c:pt idx="0">
                  <c:v>H28</c:v>
                </c:pt>
                <c:pt idx="1">
                  <c:v>H29</c:v>
                </c:pt>
                <c:pt idx="2">
                  <c:v>H30</c:v>
                </c:pt>
                <c:pt idx="3">
                  <c:v>H31</c:v>
                </c:pt>
                <c:pt idx="4">
                  <c:v>H32</c:v>
                </c:pt>
              </c:strCache>
            </c:strRef>
          </c:cat>
          <c:val>
            <c:numRef>
              <c:f>Sheet1!$C$2:$C$6</c:f>
              <c:numCache>
                <c:formatCode>General</c:formatCode>
                <c:ptCount val="5"/>
                <c:pt idx="0">
                  <c:v>0.79777900000000002</c:v>
                </c:pt>
                <c:pt idx="1">
                  <c:v>1</c:v>
                </c:pt>
                <c:pt idx="2">
                  <c:v>1</c:v>
                </c:pt>
                <c:pt idx="3">
                  <c:v>1</c:v>
                </c:pt>
                <c:pt idx="4">
                  <c:v>1</c:v>
                </c:pt>
              </c:numCache>
            </c:numRef>
          </c:val>
          <c:smooth val="0"/>
        </c:ser>
        <c:ser>
          <c:idx val="1"/>
          <c:order val="1"/>
          <c:tx>
            <c:strRef>
              <c:f>Sheet1!$B$1</c:f>
              <c:strCache>
                <c:ptCount val="1"/>
                <c:pt idx="0">
                  <c:v>市町村</c:v>
                </c:pt>
              </c:strCache>
            </c:strRef>
          </c:tx>
          <c:spPr>
            <a:ln w="19050">
              <a:solidFill>
                <a:srgbClr val="FF0000"/>
              </a:solidFill>
            </a:ln>
          </c:spPr>
          <c:marker>
            <c:symbol val="diamond"/>
            <c:size val="7"/>
            <c:spPr>
              <a:solidFill>
                <a:srgbClr val="FF0000"/>
              </a:solidFill>
              <a:ln>
                <a:noFill/>
              </a:ln>
            </c:spPr>
          </c:marker>
          <c:dPt>
            <c:idx val="2"/>
            <c:marker>
              <c:symbol val="none"/>
            </c:marker>
            <c:bubble3D val="0"/>
            <c:spPr>
              <a:ln w="19050">
                <a:solidFill>
                  <a:srgbClr val="FF0000"/>
                </a:solidFill>
                <a:prstDash val="sysDot"/>
              </a:ln>
            </c:spPr>
          </c:dPt>
          <c:dPt>
            <c:idx val="3"/>
            <c:marker>
              <c:symbol val="none"/>
            </c:marker>
            <c:bubble3D val="0"/>
            <c:spPr>
              <a:ln w="19050">
                <a:solidFill>
                  <a:srgbClr val="FF0000"/>
                </a:solidFill>
                <a:prstDash val="sysDot"/>
              </a:ln>
            </c:spPr>
          </c:dPt>
          <c:dPt>
            <c:idx val="4"/>
            <c:marker>
              <c:symbol val="none"/>
            </c:marker>
            <c:bubble3D val="0"/>
            <c:spPr>
              <a:ln w="19050">
                <a:solidFill>
                  <a:srgbClr val="FF0000"/>
                </a:solidFill>
                <a:prstDash val="sysDot"/>
              </a:ln>
            </c:spPr>
          </c:dPt>
          <c:val>
            <c:numRef>
              <c:f>Sheet1!$B$2:$B$6</c:f>
              <c:numCache>
                <c:formatCode>General</c:formatCode>
                <c:ptCount val="5"/>
                <c:pt idx="0">
                  <c:v>0.54762900000000003</c:v>
                </c:pt>
                <c:pt idx="1">
                  <c:v>0.61082099999999995</c:v>
                </c:pt>
                <c:pt idx="2">
                  <c:v>0.74054733333333334</c:v>
                </c:pt>
                <c:pt idx="3">
                  <c:v>0.87027366666666672</c:v>
                </c:pt>
                <c:pt idx="4">
                  <c:v>1</c:v>
                </c:pt>
              </c:numCache>
            </c:numRef>
          </c:val>
          <c:smooth val="0"/>
        </c:ser>
        <c:dLbls>
          <c:showLegendKey val="0"/>
          <c:showVal val="0"/>
          <c:showCatName val="0"/>
          <c:showSerName val="0"/>
          <c:showPercent val="0"/>
          <c:showBubbleSize val="0"/>
        </c:dLbls>
        <c:marker val="1"/>
        <c:smooth val="0"/>
        <c:axId val="94116864"/>
        <c:axId val="94122752"/>
      </c:lineChart>
      <c:catAx>
        <c:axId val="94116864"/>
        <c:scaling>
          <c:orientation val="minMax"/>
        </c:scaling>
        <c:delete val="0"/>
        <c:axPos val="b"/>
        <c:numFmt formatCode="General" sourceLinked="1"/>
        <c:majorTickMark val="out"/>
        <c:minorTickMark val="none"/>
        <c:tickLblPos val="nextTo"/>
        <c:txPr>
          <a:bodyPr anchor="t"/>
          <a:lstStyle/>
          <a:p>
            <a:pPr>
              <a:defRPr sz="1000"/>
            </a:pPr>
            <a:endParaRPr lang="ja-JP"/>
          </a:p>
        </c:txPr>
        <c:crossAx val="94122752"/>
        <c:crosses val="autoZero"/>
        <c:auto val="1"/>
        <c:lblAlgn val="ctr"/>
        <c:lblOffset val="100"/>
        <c:noMultiLvlLbl val="0"/>
      </c:catAx>
      <c:valAx>
        <c:axId val="94122752"/>
        <c:scaling>
          <c:orientation val="minMax"/>
          <c:max val="1"/>
          <c:min val="0"/>
        </c:scaling>
        <c:delete val="0"/>
        <c:axPos val="l"/>
        <c:majorGridlines/>
        <c:numFmt formatCode="0%" sourceLinked="0"/>
        <c:majorTickMark val="out"/>
        <c:minorTickMark val="none"/>
        <c:tickLblPos val="nextTo"/>
        <c:txPr>
          <a:bodyPr/>
          <a:lstStyle/>
          <a:p>
            <a:pPr>
              <a:defRPr sz="1000"/>
            </a:pPr>
            <a:endParaRPr lang="ja-JP"/>
          </a:p>
        </c:txPr>
        <c:crossAx val="94116864"/>
        <c:crosses val="autoZero"/>
        <c:crossBetween val="between"/>
        <c:majorUnit val="0.2"/>
      </c:valAx>
    </c:plotArea>
    <c:legend>
      <c:legendPos val="r"/>
      <c:layout>
        <c:manualLayout>
          <c:xMode val="edge"/>
          <c:yMode val="edge"/>
          <c:x val="0.69308333333333338"/>
          <c:y val="0.35983240740740741"/>
          <c:w val="0.21166666666666667"/>
          <c:h val="0.4227186379928316"/>
        </c:manualLayout>
      </c:layout>
      <c:overlay val="0"/>
      <c:txPr>
        <a:bodyPr/>
        <a:lstStyle/>
        <a:p>
          <a:pPr>
            <a:defRPr sz="800">
              <a:latin typeface="Meiryo UI" panose="020B0604030504040204" pitchFamily="50" charset="-128"/>
              <a:ea typeface="Meiryo UI" panose="020B0604030504040204" pitchFamily="50" charset="-128"/>
              <a:cs typeface="Meiryo UI" panose="020B0604030504040204" pitchFamily="50" charset="-128"/>
            </a:defRPr>
          </a:pPr>
          <a:endParaRPr lang="ja-JP"/>
        </a:p>
      </c:txPr>
    </c:legend>
    <c:plotVisOnly val="1"/>
    <c:dispBlanksAs val="gap"/>
    <c:showDLblsOverMax val="0"/>
  </c:chart>
  <c:txPr>
    <a:bodyPr/>
    <a:lstStyle/>
    <a:p>
      <a:pPr>
        <a:defRPr sz="1800"/>
      </a:pPr>
      <a:endParaRPr lang="ja-JP"/>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49392361111111"/>
          <c:y val="0.10894225524267509"/>
          <c:w val="0.78332465277777774"/>
          <c:h val="0.64524114528363985"/>
        </c:manualLayout>
      </c:layout>
      <c:lineChart>
        <c:grouping val="standard"/>
        <c:varyColors val="0"/>
        <c:ser>
          <c:idx val="0"/>
          <c:order val="0"/>
          <c:tx>
            <c:strRef>
              <c:f>Sheet1!$B$1</c:f>
              <c:strCache>
                <c:ptCount val="1"/>
                <c:pt idx="0">
                  <c:v>市町村</c:v>
                </c:pt>
              </c:strCache>
            </c:strRef>
          </c:tx>
          <c:spPr>
            <a:ln w="19050">
              <a:solidFill>
                <a:srgbClr val="FF0000"/>
              </a:solidFill>
            </a:ln>
          </c:spPr>
          <c:marker>
            <c:symbol val="diamond"/>
            <c:size val="7"/>
            <c:spPr>
              <a:solidFill>
                <a:srgbClr val="FF0000"/>
              </a:solidFill>
              <a:ln>
                <a:noFill/>
              </a:ln>
            </c:spPr>
          </c:marker>
          <c:dPt>
            <c:idx val="2"/>
            <c:marker>
              <c:symbol val="none"/>
            </c:marker>
            <c:bubble3D val="0"/>
            <c:spPr>
              <a:ln w="19050">
                <a:solidFill>
                  <a:srgbClr val="FF0000"/>
                </a:solidFill>
                <a:prstDash val="sysDot"/>
              </a:ln>
            </c:spPr>
          </c:dPt>
          <c:dPt>
            <c:idx val="3"/>
            <c:marker>
              <c:symbol val="none"/>
            </c:marker>
            <c:bubble3D val="0"/>
            <c:spPr>
              <a:ln w="19050">
                <a:solidFill>
                  <a:srgbClr val="FF0000"/>
                </a:solidFill>
                <a:prstDash val="sysDot"/>
              </a:ln>
            </c:spPr>
          </c:dPt>
          <c:dPt>
            <c:idx val="4"/>
            <c:bubble3D val="0"/>
            <c:spPr>
              <a:ln w="19050">
                <a:solidFill>
                  <a:srgbClr val="FF0000"/>
                </a:solidFill>
                <a:prstDash val="sysDot"/>
              </a:ln>
            </c:spPr>
          </c:dPt>
          <c:cat>
            <c:strRef>
              <c:f>Sheet1!$A$2:$A$6</c:f>
              <c:strCache>
                <c:ptCount val="5"/>
                <c:pt idx="0">
                  <c:v>H28</c:v>
                </c:pt>
                <c:pt idx="1">
                  <c:v>H29</c:v>
                </c:pt>
                <c:pt idx="2">
                  <c:v>H30</c:v>
                </c:pt>
                <c:pt idx="3">
                  <c:v>H31</c:v>
                </c:pt>
                <c:pt idx="4">
                  <c:v>H32</c:v>
                </c:pt>
              </c:strCache>
            </c:strRef>
          </c:cat>
          <c:val>
            <c:numRef>
              <c:f>Sheet1!$B$2:$B$6</c:f>
              <c:numCache>
                <c:formatCode>General</c:formatCode>
                <c:ptCount val="5"/>
                <c:pt idx="0">
                  <c:v>0.23150200000000001</c:v>
                </c:pt>
                <c:pt idx="1">
                  <c:v>0.32574900000000001</c:v>
                </c:pt>
                <c:pt idx="2">
                  <c:v>0.55049999999999999</c:v>
                </c:pt>
                <c:pt idx="3">
                  <c:v>0.77524999999999999</c:v>
                </c:pt>
                <c:pt idx="4">
                  <c:v>1</c:v>
                </c:pt>
              </c:numCache>
            </c:numRef>
          </c:val>
          <c:smooth val="0"/>
        </c:ser>
        <c:ser>
          <c:idx val="1"/>
          <c:order val="1"/>
          <c:tx>
            <c:strRef>
              <c:f>Sheet1!$C$1</c:f>
              <c:strCache>
                <c:ptCount val="1"/>
                <c:pt idx="0">
                  <c:v>大阪府</c:v>
                </c:pt>
              </c:strCache>
            </c:strRef>
          </c:tx>
          <c:spPr>
            <a:ln w="31750">
              <a:solidFill>
                <a:srgbClr val="0000CC"/>
              </a:solidFill>
            </a:ln>
          </c:spPr>
          <c:marker>
            <c:symbol val="square"/>
            <c:size val="7"/>
            <c:spPr>
              <a:solidFill>
                <a:srgbClr val="0000CC"/>
              </a:solidFill>
              <a:ln>
                <a:noFill/>
              </a:ln>
            </c:spPr>
          </c:marker>
          <c:dPt>
            <c:idx val="2"/>
            <c:marker>
              <c:symbol val="none"/>
            </c:marker>
            <c:bubble3D val="0"/>
            <c:spPr>
              <a:ln w="31750">
                <a:solidFill>
                  <a:srgbClr val="0000CC"/>
                </a:solidFill>
                <a:prstDash val="sysDot"/>
              </a:ln>
            </c:spPr>
          </c:dPt>
          <c:dPt>
            <c:idx val="3"/>
            <c:marker>
              <c:symbol val="none"/>
            </c:marker>
            <c:bubble3D val="0"/>
            <c:spPr>
              <a:ln w="31750">
                <a:solidFill>
                  <a:srgbClr val="0000CC"/>
                </a:solidFill>
                <a:prstDash val="sysDot"/>
              </a:ln>
            </c:spPr>
          </c:dPt>
          <c:dPt>
            <c:idx val="4"/>
            <c:bubble3D val="0"/>
            <c:spPr>
              <a:ln w="31750">
                <a:solidFill>
                  <a:srgbClr val="0000CC"/>
                </a:solidFill>
                <a:prstDash val="sysDot"/>
              </a:ln>
            </c:spPr>
          </c:dPt>
          <c:cat>
            <c:strRef>
              <c:f>Sheet1!$A$2:$A$6</c:f>
              <c:strCache>
                <c:ptCount val="5"/>
                <c:pt idx="0">
                  <c:v>H28</c:v>
                </c:pt>
                <c:pt idx="1">
                  <c:v>H29</c:v>
                </c:pt>
                <c:pt idx="2">
                  <c:v>H30</c:v>
                </c:pt>
                <c:pt idx="3">
                  <c:v>H31</c:v>
                </c:pt>
                <c:pt idx="4">
                  <c:v>H32</c:v>
                </c:pt>
              </c:strCache>
            </c:strRef>
          </c:cat>
          <c:val>
            <c:numRef>
              <c:f>Sheet1!$C$2:$C$6</c:f>
              <c:numCache>
                <c:formatCode>General</c:formatCode>
                <c:ptCount val="5"/>
                <c:pt idx="0">
                  <c:v>0.74299999999999999</c:v>
                </c:pt>
                <c:pt idx="1">
                  <c:v>0.95663600000000004</c:v>
                </c:pt>
                <c:pt idx="2">
                  <c:v>0.97272700000000001</c:v>
                </c:pt>
                <c:pt idx="3">
                  <c:v>0.98636400000000002</c:v>
                </c:pt>
                <c:pt idx="4">
                  <c:v>1</c:v>
                </c:pt>
              </c:numCache>
            </c:numRef>
          </c:val>
          <c:smooth val="0"/>
        </c:ser>
        <c:dLbls>
          <c:showLegendKey val="0"/>
          <c:showVal val="0"/>
          <c:showCatName val="0"/>
          <c:showSerName val="0"/>
          <c:showPercent val="0"/>
          <c:showBubbleSize val="0"/>
        </c:dLbls>
        <c:marker val="1"/>
        <c:smooth val="0"/>
        <c:axId val="94171136"/>
        <c:axId val="94172672"/>
      </c:lineChart>
      <c:catAx>
        <c:axId val="94171136"/>
        <c:scaling>
          <c:orientation val="minMax"/>
        </c:scaling>
        <c:delete val="0"/>
        <c:axPos val="b"/>
        <c:numFmt formatCode="General" sourceLinked="1"/>
        <c:majorTickMark val="out"/>
        <c:minorTickMark val="none"/>
        <c:tickLblPos val="nextTo"/>
        <c:txPr>
          <a:bodyPr anchor="t"/>
          <a:lstStyle/>
          <a:p>
            <a:pPr>
              <a:defRPr sz="1000"/>
            </a:pPr>
            <a:endParaRPr lang="ja-JP"/>
          </a:p>
        </c:txPr>
        <c:crossAx val="94172672"/>
        <c:crosses val="autoZero"/>
        <c:auto val="1"/>
        <c:lblAlgn val="ctr"/>
        <c:lblOffset val="100"/>
        <c:noMultiLvlLbl val="0"/>
      </c:catAx>
      <c:valAx>
        <c:axId val="94172672"/>
        <c:scaling>
          <c:orientation val="minMax"/>
          <c:max val="1"/>
          <c:min val="0"/>
        </c:scaling>
        <c:delete val="0"/>
        <c:axPos val="l"/>
        <c:majorGridlines/>
        <c:numFmt formatCode="0%" sourceLinked="0"/>
        <c:majorTickMark val="out"/>
        <c:minorTickMark val="none"/>
        <c:tickLblPos val="nextTo"/>
        <c:txPr>
          <a:bodyPr/>
          <a:lstStyle/>
          <a:p>
            <a:pPr>
              <a:defRPr sz="1000"/>
            </a:pPr>
            <a:endParaRPr lang="ja-JP"/>
          </a:p>
        </c:txPr>
        <c:crossAx val="94171136"/>
        <c:crosses val="autoZero"/>
        <c:crossBetween val="between"/>
        <c:majorUnit val="0.2"/>
      </c:valAx>
    </c:plotArea>
    <c:plotVisOnly val="1"/>
    <c:dispBlanksAs val="gap"/>
    <c:showDLblsOverMax val="0"/>
  </c:chart>
  <c:txPr>
    <a:bodyPr/>
    <a:lstStyle/>
    <a:p>
      <a:pPr>
        <a:defRPr sz="1800"/>
      </a:pPr>
      <a:endParaRPr lang="ja-JP"/>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0.11797</cdr:x>
      <cdr:y>0.21273</cdr:y>
    </cdr:from>
    <cdr:to>
      <cdr:x>0.94417</cdr:x>
      <cdr:y>0.21273</cdr:y>
    </cdr:to>
    <cdr:cxnSp macro="">
      <cdr:nvCxnSpPr>
        <cdr:cNvPr id="3" name="直線コネクタ 2"/>
        <cdr:cNvCxnSpPr/>
      </cdr:nvCxnSpPr>
      <cdr:spPr>
        <a:xfrm xmlns:a="http://schemas.openxmlformats.org/drawingml/2006/main">
          <a:off x="287957" y="369476"/>
          <a:ext cx="2016732" cy="0"/>
        </a:xfrm>
        <a:prstGeom xmlns:a="http://schemas.openxmlformats.org/drawingml/2006/main" prst="line">
          <a:avLst/>
        </a:prstGeom>
        <a:ln xmlns:a="http://schemas.openxmlformats.org/drawingml/2006/main" w="19050">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フッター プレースホルダー 3"/>
          <p:cNvSpPr>
            <a:spLocks noGrp="1"/>
          </p:cNvSpPr>
          <p:nvPr>
            <p:ph type="ftr" sz="quarter" idx="2"/>
          </p:nvPr>
        </p:nvSpPr>
        <p:spPr>
          <a:xfrm>
            <a:off x="7" y="9287059"/>
            <a:ext cx="2880101" cy="488792"/>
          </a:xfrm>
          <a:prstGeom prst="rect">
            <a:avLst/>
          </a:prstGeom>
        </p:spPr>
        <p:txBody>
          <a:bodyPr vert="horz" lIns="89634" tIns="44821" rIns="89634" bIns="44821"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765221" y="9287059"/>
            <a:ext cx="2880101" cy="488792"/>
          </a:xfrm>
          <a:prstGeom prst="rect">
            <a:avLst/>
          </a:prstGeom>
        </p:spPr>
        <p:txBody>
          <a:bodyPr vert="horz" lIns="89634" tIns="44821" rIns="89634" bIns="44821" rtlCol="0" anchor="b"/>
          <a:lstStyle>
            <a:lvl1pPr algn="r">
              <a:defRPr sz="1200"/>
            </a:lvl1pPr>
          </a:lstStyle>
          <a:p>
            <a:fld id="{0BFA5413-80DA-423B-A4AF-2A3579866A1B}" type="slidenum">
              <a:rPr kumimoji="1" lang="ja-JP" altLang="en-US" smtClean="0"/>
              <a:t>‹#›</a:t>
            </a:fld>
            <a:endParaRPr kumimoji="1" lang="ja-JP" altLang="en-US"/>
          </a:p>
        </p:txBody>
      </p:sp>
    </p:spTree>
    <p:extLst>
      <p:ext uri="{BB962C8B-B14F-4D97-AF65-F5344CB8AC3E}">
        <p14:creationId xmlns:p14="http://schemas.microsoft.com/office/powerpoint/2010/main" val="319513788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8"/>
            <a:ext cx="2880309" cy="488871"/>
          </a:xfrm>
          <a:prstGeom prst="rect">
            <a:avLst/>
          </a:prstGeom>
        </p:spPr>
        <p:txBody>
          <a:bodyPr vert="horz" lIns="89634" tIns="44821" rIns="89634" bIns="44821" rtlCol="0"/>
          <a:lstStyle>
            <a:lvl1pPr algn="l">
              <a:defRPr sz="1200"/>
            </a:lvl1pPr>
          </a:lstStyle>
          <a:p>
            <a:endParaRPr kumimoji="1" lang="ja-JP" altLang="en-US"/>
          </a:p>
        </p:txBody>
      </p:sp>
      <p:sp>
        <p:nvSpPr>
          <p:cNvPr id="3" name="日付プレースホルダー 2"/>
          <p:cNvSpPr>
            <a:spLocks noGrp="1"/>
          </p:cNvSpPr>
          <p:nvPr>
            <p:ph type="dt" idx="1"/>
          </p:nvPr>
        </p:nvSpPr>
        <p:spPr>
          <a:xfrm>
            <a:off x="3765023" y="8"/>
            <a:ext cx="2880309" cy="488871"/>
          </a:xfrm>
          <a:prstGeom prst="rect">
            <a:avLst/>
          </a:prstGeom>
        </p:spPr>
        <p:txBody>
          <a:bodyPr vert="horz" lIns="89634" tIns="44821" rIns="89634" bIns="44821" rtlCol="0"/>
          <a:lstStyle>
            <a:lvl1pPr algn="r">
              <a:defRPr sz="1200"/>
            </a:lvl1pPr>
          </a:lstStyle>
          <a:p>
            <a:fld id="{1CD7A966-87D6-4FEE-A1BF-07660EF4002D}" type="datetimeFigureOut">
              <a:rPr kumimoji="1" lang="ja-JP" altLang="en-US" smtClean="0"/>
              <a:t>2018/8/27</a:t>
            </a:fld>
            <a:endParaRPr kumimoji="1" lang="ja-JP" altLang="en-US"/>
          </a:p>
        </p:txBody>
      </p:sp>
      <p:sp>
        <p:nvSpPr>
          <p:cNvPr id="4" name="スライド イメージ プレースホルダー 3"/>
          <p:cNvSpPr>
            <a:spLocks noGrp="1" noRot="1" noChangeAspect="1"/>
          </p:cNvSpPr>
          <p:nvPr>
            <p:ph type="sldImg" idx="2"/>
          </p:nvPr>
        </p:nvSpPr>
        <p:spPr>
          <a:xfrm>
            <a:off x="2055813" y="733425"/>
            <a:ext cx="2535237" cy="3665538"/>
          </a:xfrm>
          <a:prstGeom prst="rect">
            <a:avLst/>
          </a:prstGeom>
          <a:noFill/>
          <a:ln w="12700">
            <a:solidFill>
              <a:prstClr val="black"/>
            </a:solidFill>
          </a:ln>
        </p:spPr>
        <p:txBody>
          <a:bodyPr vert="horz" lIns="89634" tIns="44821" rIns="89634" bIns="44821" rtlCol="0" anchor="ctr"/>
          <a:lstStyle/>
          <a:p>
            <a:endParaRPr lang="ja-JP" altLang="en-US"/>
          </a:p>
        </p:txBody>
      </p:sp>
      <p:sp>
        <p:nvSpPr>
          <p:cNvPr id="5" name="ノート プレースホルダー 4"/>
          <p:cNvSpPr>
            <a:spLocks noGrp="1"/>
          </p:cNvSpPr>
          <p:nvPr>
            <p:ph type="body" sz="quarter" idx="3"/>
          </p:nvPr>
        </p:nvSpPr>
        <p:spPr>
          <a:xfrm>
            <a:off x="664687" y="4644271"/>
            <a:ext cx="5317490" cy="4399836"/>
          </a:xfrm>
          <a:prstGeom prst="rect">
            <a:avLst/>
          </a:prstGeom>
        </p:spPr>
        <p:txBody>
          <a:bodyPr vert="horz" lIns="89634" tIns="44821" rIns="89634" bIns="44821"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286854"/>
            <a:ext cx="2880309" cy="488871"/>
          </a:xfrm>
          <a:prstGeom prst="rect">
            <a:avLst/>
          </a:prstGeom>
        </p:spPr>
        <p:txBody>
          <a:bodyPr vert="horz" lIns="89634" tIns="44821" rIns="89634" bIns="4482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765023" y="9286854"/>
            <a:ext cx="2880309" cy="488871"/>
          </a:xfrm>
          <a:prstGeom prst="rect">
            <a:avLst/>
          </a:prstGeom>
        </p:spPr>
        <p:txBody>
          <a:bodyPr vert="horz" lIns="89634" tIns="44821" rIns="89634" bIns="44821" rtlCol="0" anchor="b"/>
          <a:lstStyle>
            <a:lvl1pPr algn="r">
              <a:defRPr sz="1200"/>
            </a:lvl1pPr>
          </a:lstStyle>
          <a:p>
            <a:fld id="{267ABEE2-AFAA-4FEE-A060-1D0656B5CF2B}" type="slidenum">
              <a:rPr kumimoji="1" lang="ja-JP" altLang="en-US" smtClean="0"/>
              <a:t>‹#›</a:t>
            </a:fld>
            <a:endParaRPr kumimoji="1" lang="ja-JP" altLang="en-US"/>
          </a:p>
        </p:txBody>
      </p:sp>
    </p:spTree>
    <p:extLst>
      <p:ext uri="{BB962C8B-B14F-4D97-AF65-F5344CB8AC3E}">
        <p14:creationId xmlns:p14="http://schemas.microsoft.com/office/powerpoint/2010/main" val="101527782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4008092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274440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035088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714239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577630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奇数スライド">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a:xfrm>
            <a:off x="0" y="9378597"/>
            <a:ext cx="1600200" cy="527403"/>
          </a:xfrm>
          <a:prstGeom prst="rect">
            <a:avLst/>
          </a:prstGeom>
        </p:spPr>
        <p:txBody>
          <a:bodyPr anchor="b"/>
          <a:lstStyle>
            <a:lvl1pPr>
              <a:defRPr sz="1200">
                <a:solidFill>
                  <a:schemeClr val="tx1">
                    <a:lumMod val="50000"/>
                    <a:lumOff val="50000"/>
                  </a:schemeClr>
                </a:solidFill>
                <a:latin typeface="+mj-ea"/>
                <a:ea typeface="+mj-ea"/>
                <a:cs typeface="Meiryo UI" panose="020B0604030504040204" pitchFamily="50" charset="-128"/>
              </a:defRPr>
            </a:lvl1pPr>
          </a:lstStyle>
          <a:p>
            <a:fld id="{3F636B66-E1A7-4023-83CC-60B504BC7E84}" type="slidenum">
              <a:rPr lang="ja-JP" altLang="en-US" smtClean="0"/>
              <a:pPr/>
              <a:t>‹#›</a:t>
            </a:fld>
            <a:endParaRPr lang="ja-JP" altLang="en-US"/>
          </a:p>
        </p:txBody>
      </p:sp>
    </p:spTree>
    <p:extLst>
      <p:ext uri="{BB962C8B-B14F-4D97-AF65-F5344CB8AC3E}">
        <p14:creationId xmlns:p14="http://schemas.microsoft.com/office/powerpoint/2010/main" val="858743401"/>
      </p:ext>
    </p:extLst>
  </p:cSld>
  <p:clrMapOvr>
    <a:masterClrMapping/>
  </p:clrMapOvr>
  <p:timing>
    <p:tnLst>
      <p:par>
        <p:cTn id="1" dur="indefinite" restart="never" nodeType="tmRoot"/>
      </p:par>
    </p:tnLst>
  </p:timing>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偶数スライド">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11"/>
          </p:nvPr>
        </p:nvSpPr>
        <p:spPr>
          <a:xfrm>
            <a:off x="5257800" y="9378597"/>
            <a:ext cx="1600200" cy="527403"/>
          </a:xfrm>
          <a:prstGeom prst="rect">
            <a:avLst/>
          </a:prstGeom>
        </p:spPr>
        <p:txBody>
          <a:bodyPr anchor="b"/>
          <a:lstStyle>
            <a:lvl1pPr algn="r">
              <a:defRPr sz="1200">
                <a:solidFill>
                  <a:schemeClr val="tx1">
                    <a:lumMod val="50000"/>
                    <a:lumOff val="50000"/>
                  </a:schemeClr>
                </a:solidFill>
                <a:latin typeface="+mj-ea"/>
                <a:ea typeface="+mj-ea"/>
              </a:defRPr>
            </a:lvl1pPr>
          </a:lstStyle>
          <a:p>
            <a:fld id="{3F636B66-E1A7-4023-83CC-60B504BC7E84}" type="slidenum">
              <a:rPr lang="ja-JP" altLang="en-US" smtClean="0"/>
              <a:pPr/>
              <a:t>‹#›</a:t>
            </a:fld>
            <a:endParaRPr lang="ja-JP" altLang="en-US" dirty="0"/>
          </a:p>
        </p:txBody>
      </p:sp>
    </p:spTree>
    <p:extLst>
      <p:ext uri="{BB962C8B-B14F-4D97-AF65-F5344CB8AC3E}">
        <p14:creationId xmlns:p14="http://schemas.microsoft.com/office/powerpoint/2010/main" val="392954253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342900" y="2311401"/>
            <a:ext cx="6172200" cy="6537502"/>
          </a:xfrm>
          <a:prstGeom prst="rect">
            <a:avLst/>
          </a:prstGeom>
        </p:spPr>
        <p:txBody>
          <a:bodyPr vert="horz" lIns="91440" tIns="45720" rIns="91440" bIns="4572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Tree>
    <p:extLst>
      <p:ext uri="{BB962C8B-B14F-4D97-AF65-F5344CB8AC3E}">
        <p14:creationId xmlns:p14="http://schemas.microsoft.com/office/powerpoint/2010/main" val="250700145"/>
      </p:ext>
    </p:extLst>
  </p:cSld>
  <p:clrMap bg1="lt1" tx1="dk1" bg2="lt2" tx2="dk2" accent1="accent1" accent2="accent2" accent3="accent3" accent4="accent4" accent5="accent5" accent6="accent6" hlink="hlink" folHlink="folHlink"/>
  <p:sldLayoutIdLst>
    <p:sldLayoutId id="2147483649" r:id="rId1"/>
    <p:sldLayoutId id="2147483655" r:id="rId2"/>
  </p:sldLayoutIdLst>
  <p:timing>
    <p:tnLst>
      <p:par>
        <p:cTn id="1" dur="indefinite" restart="never" nodeType="tmRoot"/>
      </p:par>
    </p:tnLst>
  </p:timing>
  <p:hf hdr="0" dt="0"/>
  <p:txStyles>
    <p:titleStyle>
      <a:lvl1pPr algn="ctr" defTabSz="914400" rtl="0" eaLnBrk="1" latinLnBrk="0" hangingPunct="1">
        <a:spcBef>
          <a:spcPct val="0"/>
        </a:spcBef>
        <a:buNone/>
        <a:defRPr kumimoji="1" sz="4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7"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357" y="353219"/>
            <a:ext cx="6237287" cy="9199562"/>
          </a:xfrm>
          <a:prstGeom prst="rect">
            <a:avLst/>
          </a:prstGeom>
          <a:noFill/>
          <a:ln>
            <a:noFill/>
          </a:ln>
          <a:effectLst>
            <a:glow rad="571500">
              <a:schemeClr val="tx2">
                <a:lumMod val="60000"/>
                <a:lumOff val="40000"/>
                <a:alpha val="50000"/>
              </a:schemeClr>
            </a:glow>
            <a:outerShdw dist="35921" dir="2700000" algn="ctr" rotWithShape="0">
              <a:schemeClr val="bg2"/>
            </a:outerShdw>
            <a:softEdge rad="190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正方形/長方形 4"/>
          <p:cNvSpPr/>
          <p:nvPr/>
        </p:nvSpPr>
        <p:spPr>
          <a:xfrm>
            <a:off x="1414145" y="8733480"/>
            <a:ext cx="4029710" cy="540000"/>
          </a:xfrm>
          <a:prstGeom prst="rect">
            <a:avLst/>
          </a:prstGeom>
          <a:solidFill>
            <a:schemeClr val="bg1"/>
          </a:solidFill>
          <a:ln w="28575">
            <a:prstDash val="sysDot"/>
          </a:ln>
        </p:spPr>
        <p:style>
          <a:lnRef idx="2">
            <a:schemeClr val="accent1">
              <a:shade val="50000"/>
            </a:schemeClr>
          </a:lnRef>
          <a:fillRef idx="1">
            <a:schemeClr val="accent1"/>
          </a:fillRef>
          <a:effectRef idx="0">
            <a:schemeClr val="accent1"/>
          </a:effectRef>
          <a:fontRef idx="minor">
            <a:schemeClr val="lt1"/>
          </a:fontRef>
        </p:style>
        <p:txBody>
          <a:bodyPr lIns="72000" tIns="18000" rIns="72000" bIns="18000" rtlCol="0" anchor="ctr" anchorCtr="0">
            <a:noAutofit/>
          </a:bodyPr>
          <a:lstStyle/>
          <a:p>
            <a:pPr>
              <a:lnSpc>
                <a:spcPts val="1200"/>
              </a:lnSpc>
              <a:spcAft>
                <a:spcPts val="0"/>
              </a:spcAft>
            </a:pPr>
            <a:r>
              <a:rPr lang="ja-JP" sz="1050" kern="1200" dirty="0">
                <a:solidFill>
                  <a:srgbClr val="000000"/>
                </a:solidFill>
                <a:effectLst/>
                <a:latin typeface="ＭＳ Ｐゴシック"/>
                <a:ea typeface="HGPｺﾞｼｯｸM"/>
                <a:cs typeface="Times New Roman"/>
              </a:rPr>
              <a:t>「新・大阪府地震防災アクションプラン」は、以下のＨＰをご覧ください。</a:t>
            </a:r>
            <a:endParaRPr lang="ja-JP" sz="1200" dirty="0">
              <a:effectLst/>
              <a:latin typeface="ＭＳ Ｐゴシック"/>
              <a:cs typeface="ＭＳ Ｐゴシック"/>
            </a:endParaRPr>
          </a:p>
          <a:p>
            <a:pPr>
              <a:lnSpc>
                <a:spcPts val="1200"/>
              </a:lnSpc>
              <a:spcAft>
                <a:spcPts val="0"/>
              </a:spcAft>
            </a:pPr>
            <a:r>
              <a:rPr lang="ja-JP" sz="1050" kern="1200" dirty="0">
                <a:solidFill>
                  <a:srgbClr val="000000"/>
                </a:solidFill>
                <a:effectLst/>
                <a:latin typeface="ＭＳ Ｐゴシック"/>
                <a:ea typeface="HGPｺﾞｼｯｸM"/>
                <a:cs typeface="Times New Roman"/>
              </a:rPr>
              <a:t>　　</a:t>
            </a:r>
            <a:r>
              <a:rPr lang="en-US" sz="1050" kern="1200" dirty="0">
                <a:solidFill>
                  <a:srgbClr val="000000"/>
                </a:solidFill>
                <a:effectLst/>
                <a:latin typeface="HGPｺﾞｼｯｸM"/>
                <a:cs typeface="Times New Roman"/>
              </a:rPr>
              <a:t>http://www.pref.osaka.lg.jp/kikikanri/new_actionplan/index.htm</a:t>
            </a:r>
            <a:r>
              <a:rPr lang="en-US" sz="1050" u="sng" kern="1200" dirty="0">
                <a:solidFill>
                  <a:srgbClr val="000000"/>
                </a:solidFill>
                <a:effectLst/>
                <a:latin typeface="HGPｺﾞｼｯｸM"/>
                <a:cs typeface="Times New Roman"/>
              </a:rPr>
              <a:t>l</a:t>
            </a:r>
            <a:endParaRPr lang="ja-JP" sz="1200" dirty="0">
              <a:effectLst/>
              <a:latin typeface="ＭＳ Ｐゴシック"/>
              <a:cs typeface="ＭＳ Ｐゴシック"/>
            </a:endParaRPr>
          </a:p>
        </p:txBody>
      </p:sp>
      <p:sp>
        <p:nvSpPr>
          <p:cNvPr id="21" name="Rectangle 22"/>
          <p:cNvSpPr>
            <a:spLocks noChangeArrowheads="1"/>
          </p:cNvSpPr>
          <p:nvPr/>
        </p:nvSpPr>
        <p:spPr bwMode="auto">
          <a:xfrm>
            <a:off x="0" y="45720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 name="正方形/長方形 3"/>
          <p:cNvSpPr/>
          <p:nvPr/>
        </p:nvSpPr>
        <p:spPr>
          <a:xfrm>
            <a:off x="212680" y="2936775"/>
            <a:ext cx="6444000" cy="5976665"/>
          </a:xfrm>
          <a:prstGeom prst="rect">
            <a:avLst/>
          </a:prstGeom>
          <a:noFill/>
          <a:ln>
            <a:noFill/>
          </a:ln>
        </p:spPr>
        <p:txBody>
          <a:bodyPr wrap="square" lIns="91440" tIns="45720" rIns="91440" bIns="45720">
            <a:noAutofit/>
            <a:scene3d>
              <a:camera prst="orthographicFront"/>
              <a:lightRig rig="flat" dir="tl">
                <a:rot lat="0" lon="0" rev="6600000"/>
              </a:lightRig>
            </a:scene3d>
            <a:sp3d extrusionH="25400" contourW="8890" prstMaterial="matte">
              <a:bevelT w="38100" h="31750"/>
              <a:contourClr>
                <a:schemeClr val="accent2">
                  <a:shade val="75000"/>
                </a:schemeClr>
              </a:contourClr>
            </a:sp3d>
          </a:bodyPr>
          <a:lstStyle/>
          <a:p>
            <a:pPr>
              <a:spcAft>
                <a:spcPts val="0"/>
              </a:spcAft>
            </a:pPr>
            <a:endParaRPr lang="en-US" altLang="ja-JP" sz="3200" b="1" kern="1200" dirty="0" smtClean="0">
              <a:ln>
                <a:solidFill>
                  <a:srgbClr val="0000FF"/>
                </a:solidFill>
              </a:ln>
              <a:solidFill>
                <a:srgbClr val="0000FF"/>
              </a:solidFill>
              <a:effectLst>
                <a:glow rad="127000">
                  <a:schemeClr val="bg1"/>
                </a:glow>
                <a:outerShdw blurRad="50800" dist="38989" dir="5460000" algn="tl">
                  <a:srgbClr val="000000">
                    <a:alpha val="38000"/>
                  </a:srgbClr>
                </a:outerShdw>
              </a:effectLst>
              <a:latin typeface="ＭＳ Ｐゴシック"/>
              <a:ea typeface="Meiryo UI"/>
              <a:cs typeface="ＭＳ Ｐゴシック"/>
            </a:endParaRPr>
          </a:p>
          <a:p>
            <a:pPr algn="ctr">
              <a:spcAft>
                <a:spcPts val="0"/>
              </a:spcAft>
            </a:pPr>
            <a:r>
              <a:rPr lang="ja-JP" sz="3200" b="1" kern="1200" dirty="0" smtClean="0">
                <a:ln>
                  <a:solidFill>
                    <a:srgbClr val="0000FF"/>
                  </a:solidFill>
                </a:ln>
                <a:solidFill>
                  <a:srgbClr val="0000FF"/>
                </a:solidFill>
                <a:effectLst>
                  <a:glow rad="127000">
                    <a:schemeClr val="bg1"/>
                  </a:glow>
                  <a:outerShdw blurRad="50800" dist="38989" dir="5460000" algn="tl">
                    <a:srgbClr val="000000">
                      <a:alpha val="38000"/>
                    </a:srgbClr>
                  </a:outerShdw>
                </a:effectLst>
                <a:latin typeface="ＭＳ Ｐゴシック"/>
                <a:ea typeface="Meiryo UI"/>
                <a:cs typeface="ＭＳ Ｐゴシック"/>
              </a:rPr>
              <a:t>新</a:t>
            </a:r>
            <a:r>
              <a:rPr lang="ja-JP" sz="3200" b="1" kern="1200" dirty="0">
                <a:ln>
                  <a:solidFill>
                    <a:srgbClr val="0000FF"/>
                  </a:solidFill>
                </a:ln>
                <a:solidFill>
                  <a:srgbClr val="0000FF"/>
                </a:solidFill>
                <a:effectLst>
                  <a:glow rad="127000">
                    <a:schemeClr val="bg1"/>
                  </a:glow>
                  <a:outerShdw blurRad="50800" dist="38989" dir="5460000" algn="tl">
                    <a:srgbClr val="000000">
                      <a:alpha val="38000"/>
                    </a:srgbClr>
                  </a:outerShdw>
                </a:effectLst>
                <a:latin typeface="ＭＳ Ｐゴシック"/>
                <a:ea typeface="Meiryo UI"/>
                <a:cs typeface="ＭＳ Ｐゴシック"/>
              </a:rPr>
              <a:t>・大阪府地震</a:t>
            </a:r>
            <a:r>
              <a:rPr lang="ja-JP" sz="3200" b="1" kern="1200" dirty="0" smtClean="0">
                <a:ln>
                  <a:solidFill>
                    <a:srgbClr val="0000FF"/>
                  </a:solidFill>
                </a:ln>
                <a:solidFill>
                  <a:srgbClr val="0000FF"/>
                </a:solidFill>
                <a:effectLst>
                  <a:glow rad="127000">
                    <a:schemeClr val="bg1"/>
                  </a:glow>
                  <a:outerShdw blurRad="50800" dist="38989" dir="5460000" algn="tl">
                    <a:srgbClr val="000000">
                      <a:alpha val="38000"/>
                    </a:srgbClr>
                  </a:outerShdw>
                </a:effectLst>
                <a:latin typeface="ＭＳ Ｐゴシック"/>
                <a:ea typeface="Meiryo UI"/>
                <a:cs typeface="ＭＳ Ｐゴシック"/>
              </a:rPr>
              <a:t>防災</a:t>
            </a:r>
            <a:r>
              <a:rPr lang="ja-JP" altLang="en-US" sz="3200" b="1" kern="1200" dirty="0" smtClean="0">
                <a:ln>
                  <a:solidFill>
                    <a:srgbClr val="0000FF"/>
                  </a:solidFill>
                </a:ln>
                <a:solidFill>
                  <a:srgbClr val="0000FF"/>
                </a:solidFill>
                <a:effectLst>
                  <a:glow rad="127000">
                    <a:schemeClr val="bg1"/>
                  </a:glow>
                  <a:outerShdw blurRad="50800" dist="38989" dir="5460000" algn="tl">
                    <a:srgbClr val="000000">
                      <a:alpha val="38000"/>
                    </a:srgbClr>
                  </a:outerShdw>
                </a:effectLst>
                <a:latin typeface="ＭＳ Ｐゴシック"/>
                <a:ea typeface="Meiryo UI"/>
                <a:cs typeface="ＭＳ Ｐゴシック"/>
              </a:rPr>
              <a:t>アクションプラン</a:t>
            </a:r>
            <a:endParaRPr lang="ja-JP" sz="1200" dirty="0">
              <a:ln>
                <a:solidFill>
                  <a:srgbClr val="0000FF"/>
                </a:solidFill>
              </a:ln>
              <a:solidFill>
                <a:srgbClr val="0000FF"/>
              </a:solidFill>
              <a:effectLst>
                <a:glow rad="127000">
                  <a:schemeClr val="bg1"/>
                </a:glow>
                <a:outerShdw blurRad="50800" dist="38989" dir="5460000" algn="tl">
                  <a:srgbClr val="000000">
                    <a:alpha val="38000"/>
                  </a:srgbClr>
                </a:outerShdw>
              </a:effectLst>
              <a:latin typeface="ＭＳ Ｐゴシック"/>
              <a:cs typeface="ＭＳ Ｐゴシック"/>
            </a:endParaRPr>
          </a:p>
          <a:p>
            <a:pPr algn="ctr">
              <a:spcAft>
                <a:spcPts val="0"/>
              </a:spcAft>
            </a:pPr>
            <a:r>
              <a:rPr lang="ja-JP" sz="2800" b="1" kern="1200" dirty="0" smtClean="0">
                <a:ln>
                  <a:solidFill>
                    <a:srgbClr val="0000FF"/>
                  </a:solidFill>
                </a:ln>
                <a:solidFill>
                  <a:srgbClr val="0000FF"/>
                </a:solidFill>
                <a:effectLst>
                  <a:glow rad="127000">
                    <a:schemeClr val="bg1"/>
                  </a:glow>
                  <a:outerShdw blurRad="50800" dist="38989" dir="5460000" algn="tl">
                    <a:srgbClr val="000000">
                      <a:alpha val="38000"/>
                    </a:srgbClr>
                  </a:outerShdw>
                </a:effectLst>
                <a:latin typeface="ＭＳ Ｐゴシック"/>
                <a:ea typeface="Meiryo UI"/>
                <a:cs typeface="ＭＳ Ｐゴシック"/>
              </a:rPr>
              <a:t>～</a:t>
            </a:r>
            <a:r>
              <a:rPr lang="ja-JP" altLang="en-US" sz="2800" b="1" kern="1200" dirty="0" smtClean="0">
                <a:ln>
                  <a:solidFill>
                    <a:srgbClr val="0000FF"/>
                  </a:solidFill>
                </a:ln>
                <a:solidFill>
                  <a:srgbClr val="0000FF"/>
                </a:solidFill>
                <a:effectLst>
                  <a:glow rad="127000">
                    <a:schemeClr val="bg1"/>
                  </a:glow>
                  <a:outerShdw blurRad="50800" dist="38989" dir="5460000" algn="tl">
                    <a:srgbClr val="000000">
                      <a:alpha val="38000"/>
                    </a:srgbClr>
                  </a:outerShdw>
                </a:effectLst>
                <a:latin typeface="ＭＳ Ｐゴシック"/>
                <a:ea typeface="Meiryo UI"/>
                <a:cs typeface="ＭＳ Ｐゴシック"/>
              </a:rPr>
              <a:t>集中取組期間</a:t>
            </a:r>
            <a:r>
              <a:rPr lang="ja-JP" sz="2800" b="1" kern="1200" dirty="0" smtClean="0">
                <a:ln>
                  <a:solidFill>
                    <a:srgbClr val="0000FF"/>
                  </a:solidFill>
                </a:ln>
                <a:solidFill>
                  <a:srgbClr val="0000FF"/>
                </a:solidFill>
                <a:effectLst>
                  <a:glow rad="127000">
                    <a:schemeClr val="bg1"/>
                  </a:glow>
                  <a:outerShdw blurRad="50800" dist="38989" dir="5460000" algn="tl">
                    <a:srgbClr val="000000">
                      <a:alpha val="38000"/>
                    </a:srgbClr>
                  </a:outerShdw>
                </a:effectLst>
                <a:latin typeface="ＭＳ Ｐゴシック"/>
                <a:ea typeface="Meiryo UI"/>
                <a:cs typeface="ＭＳ Ｐゴシック"/>
              </a:rPr>
              <a:t>の進捗</a:t>
            </a:r>
            <a:r>
              <a:rPr lang="ja-JP" altLang="en-US" sz="2800" b="1" kern="1200" dirty="0" smtClean="0">
                <a:ln>
                  <a:solidFill>
                    <a:srgbClr val="0000FF"/>
                  </a:solidFill>
                </a:ln>
                <a:solidFill>
                  <a:srgbClr val="0000FF"/>
                </a:solidFill>
                <a:effectLst>
                  <a:glow rad="127000">
                    <a:schemeClr val="bg1"/>
                  </a:glow>
                  <a:outerShdw blurRad="50800" dist="38989" dir="5460000" algn="tl">
                    <a:srgbClr val="000000">
                      <a:alpha val="38000"/>
                    </a:srgbClr>
                  </a:outerShdw>
                </a:effectLst>
                <a:latin typeface="ＭＳ Ｐゴシック"/>
                <a:ea typeface="Meiryo UI"/>
                <a:cs typeface="ＭＳ Ｐゴシック"/>
              </a:rPr>
              <a:t>結果</a:t>
            </a:r>
            <a:r>
              <a:rPr lang="ja-JP" sz="2800" b="1" kern="1200" dirty="0" smtClean="0">
                <a:ln>
                  <a:solidFill>
                    <a:srgbClr val="0000FF"/>
                  </a:solidFill>
                </a:ln>
                <a:solidFill>
                  <a:srgbClr val="0000FF"/>
                </a:solidFill>
                <a:effectLst>
                  <a:glow rad="127000">
                    <a:schemeClr val="bg1"/>
                  </a:glow>
                  <a:outerShdw blurRad="50800" dist="38989" dir="5460000" algn="tl">
                    <a:srgbClr val="000000">
                      <a:alpha val="38000"/>
                    </a:srgbClr>
                  </a:outerShdw>
                </a:effectLst>
                <a:latin typeface="ＭＳ Ｐゴシック"/>
                <a:ea typeface="Meiryo UI"/>
                <a:cs typeface="ＭＳ Ｐゴシック"/>
              </a:rPr>
              <a:t>～</a:t>
            </a:r>
            <a:endParaRPr lang="ja-JP" sz="1200" dirty="0">
              <a:ln>
                <a:solidFill>
                  <a:srgbClr val="0000FF"/>
                </a:solidFill>
              </a:ln>
              <a:solidFill>
                <a:srgbClr val="0000FF"/>
              </a:solidFill>
              <a:effectLst>
                <a:glow rad="127000">
                  <a:schemeClr val="bg1"/>
                </a:glow>
                <a:outerShdw blurRad="50800" dist="38989" dir="5460000" algn="tl">
                  <a:srgbClr val="000000">
                    <a:alpha val="38000"/>
                  </a:srgbClr>
                </a:outerShdw>
              </a:effectLst>
              <a:latin typeface="ＭＳ Ｐゴシック"/>
              <a:cs typeface="ＭＳ Ｐゴシック"/>
            </a:endParaRPr>
          </a:p>
          <a:p>
            <a:pPr algn="ctr">
              <a:spcAft>
                <a:spcPts val="0"/>
              </a:spcAft>
            </a:pPr>
            <a:r>
              <a:rPr lang="en-US" sz="2800" b="1" kern="1200" dirty="0">
                <a:ln>
                  <a:solidFill>
                    <a:srgbClr val="0000FF"/>
                  </a:solidFill>
                </a:ln>
                <a:solidFill>
                  <a:srgbClr val="0000FF"/>
                </a:solidFill>
                <a:effectLst>
                  <a:glow rad="127000">
                    <a:schemeClr val="bg1"/>
                  </a:glow>
                  <a:outerShdw blurRad="50800" dist="38989" dir="5460000" algn="tl">
                    <a:srgbClr val="000000">
                      <a:alpha val="38000"/>
                    </a:srgbClr>
                  </a:outerShdw>
                </a:effectLst>
                <a:latin typeface="Meiryo UI" panose="020B0604030504040204" pitchFamily="50" charset="-128"/>
                <a:ea typeface="Meiryo UI" panose="020B0604030504040204" pitchFamily="50" charset="-128"/>
                <a:cs typeface="Meiryo UI" panose="020B0604030504040204" pitchFamily="50" charset="-128"/>
              </a:rPr>
              <a:t> </a:t>
            </a:r>
            <a:endParaRPr lang="en-US" sz="2800" b="1" kern="1200" dirty="0" smtClean="0">
              <a:ln>
                <a:solidFill>
                  <a:srgbClr val="0000FF"/>
                </a:solidFill>
              </a:ln>
              <a:solidFill>
                <a:srgbClr val="0000FF"/>
              </a:solidFill>
              <a:effectLst>
                <a:glow rad="127000">
                  <a:schemeClr val="bg1"/>
                </a:glow>
                <a:outerShdw blurRad="50800" dist="38989" dir="5460000" algn="tl">
                  <a:srgbClr val="000000">
                    <a:alpha val="38000"/>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endParaRPr lang="en-US" altLang="ja-JP" sz="2800" b="1" dirty="0">
              <a:ln>
                <a:solidFill>
                  <a:srgbClr val="0000FF"/>
                </a:solidFill>
              </a:ln>
              <a:solidFill>
                <a:srgbClr val="0000FF"/>
              </a:solidFill>
              <a:effectLst>
                <a:glow rad="127000">
                  <a:schemeClr val="bg1"/>
                </a:glow>
                <a:outerShdw blurRad="50800" dist="38989" dir="5460000" algn="tl">
                  <a:srgbClr val="000000">
                    <a:alpha val="38000"/>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endParaRPr lang="en-US" altLang="ja-JP" sz="2800" b="1" dirty="0" smtClean="0">
              <a:ln>
                <a:solidFill>
                  <a:srgbClr val="0000FF"/>
                </a:solidFill>
              </a:ln>
              <a:solidFill>
                <a:srgbClr val="0000FF"/>
              </a:solidFill>
              <a:effectLst>
                <a:glow rad="127000">
                  <a:schemeClr val="bg1"/>
                </a:glow>
                <a:outerShdw blurRad="50800" dist="38989" dir="5460000" algn="tl">
                  <a:srgbClr val="000000">
                    <a:alpha val="38000"/>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endParaRPr lang="ja-JP" sz="1200" dirty="0">
              <a:ln>
                <a:solidFill>
                  <a:srgbClr val="0000FF"/>
                </a:solidFill>
              </a:ln>
              <a:solidFill>
                <a:srgbClr val="0000FF"/>
              </a:solidFill>
              <a:effectLst>
                <a:glow rad="127000">
                  <a:schemeClr val="bg1"/>
                </a:glow>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en-US" sz="2800" b="1" kern="1200" dirty="0">
                <a:ln>
                  <a:solidFill>
                    <a:srgbClr val="0000FF"/>
                  </a:solidFill>
                </a:ln>
                <a:solidFill>
                  <a:srgbClr val="0000FF"/>
                </a:solidFill>
                <a:effectLst>
                  <a:glow rad="127000">
                    <a:schemeClr val="bg1"/>
                  </a:glow>
                  <a:outerShdw blurRad="50800" dist="38989" dir="5460000" algn="tl">
                    <a:srgbClr val="000000">
                      <a:alpha val="38000"/>
                    </a:srgbClr>
                  </a:outerShdw>
                </a:effectLst>
                <a:latin typeface="Meiryo UI"/>
                <a:cs typeface="ＭＳ Ｐゴシック"/>
              </a:rPr>
              <a:t> </a:t>
            </a:r>
            <a:endParaRPr lang="en-US" sz="2800" b="1" kern="1200" dirty="0" smtClean="0">
              <a:ln>
                <a:solidFill>
                  <a:srgbClr val="0000FF"/>
                </a:solidFill>
              </a:ln>
              <a:solidFill>
                <a:srgbClr val="0000FF"/>
              </a:solidFill>
              <a:effectLst>
                <a:glow rad="127000">
                  <a:schemeClr val="bg1"/>
                </a:glow>
                <a:outerShdw blurRad="50800" dist="38989" dir="5460000" algn="tl">
                  <a:srgbClr val="000000">
                    <a:alpha val="38000"/>
                  </a:srgbClr>
                </a:outerShdw>
              </a:effectLst>
              <a:latin typeface="Meiryo UI"/>
              <a:cs typeface="ＭＳ Ｐゴシック"/>
            </a:endParaRPr>
          </a:p>
          <a:p>
            <a:pPr algn="ctr">
              <a:spcAft>
                <a:spcPts val="0"/>
              </a:spcAft>
            </a:pPr>
            <a:endParaRPr lang="en-US" altLang="ja-JP" sz="2800" b="1" dirty="0">
              <a:ln>
                <a:solidFill>
                  <a:srgbClr val="0000FF"/>
                </a:solidFill>
              </a:ln>
              <a:solidFill>
                <a:srgbClr val="0000FF"/>
              </a:solidFill>
              <a:effectLst>
                <a:glow rad="127000">
                  <a:schemeClr val="bg1"/>
                </a:glow>
                <a:outerShdw blurRad="50800" dist="38989" dir="5460000" algn="tl">
                  <a:srgbClr val="000000">
                    <a:alpha val="38000"/>
                  </a:srgbClr>
                </a:outerShdw>
              </a:effectLst>
              <a:latin typeface="Meiryo UI"/>
              <a:cs typeface="ＭＳ Ｐゴシック"/>
            </a:endParaRPr>
          </a:p>
          <a:p>
            <a:pPr algn="ctr">
              <a:spcAft>
                <a:spcPts val="0"/>
              </a:spcAft>
            </a:pPr>
            <a:endParaRPr lang="ja-JP" sz="1200" dirty="0">
              <a:ln>
                <a:solidFill>
                  <a:srgbClr val="0000FF"/>
                </a:solidFill>
              </a:ln>
              <a:solidFill>
                <a:srgbClr val="0000FF"/>
              </a:solidFill>
              <a:effectLst>
                <a:glow rad="127000">
                  <a:schemeClr val="bg1"/>
                </a:glow>
              </a:effectLst>
              <a:latin typeface="ＭＳ Ｐゴシック"/>
              <a:cs typeface="ＭＳ Ｐゴシック"/>
            </a:endParaRPr>
          </a:p>
          <a:p>
            <a:pPr algn="ctr">
              <a:spcAft>
                <a:spcPts val="0"/>
              </a:spcAft>
            </a:pPr>
            <a:r>
              <a:rPr lang="en-US" sz="2800" dirty="0">
                <a:ln>
                  <a:solidFill>
                    <a:srgbClr val="0000FF"/>
                  </a:solidFill>
                </a:ln>
                <a:solidFill>
                  <a:srgbClr val="0000FF"/>
                </a:solidFill>
                <a:effectLst>
                  <a:glow rad="127000">
                    <a:schemeClr val="bg1"/>
                  </a:glow>
                </a:effectLst>
                <a:latin typeface="Meiryo UI"/>
                <a:cs typeface="ＭＳ Ｐゴシック"/>
              </a:rPr>
              <a:t> </a:t>
            </a:r>
            <a:endParaRPr lang="ja-JP" sz="1200" dirty="0">
              <a:ln>
                <a:solidFill>
                  <a:srgbClr val="0000FF"/>
                </a:solidFill>
              </a:ln>
              <a:solidFill>
                <a:srgbClr val="0000FF"/>
              </a:solidFill>
              <a:effectLst>
                <a:glow rad="127000">
                  <a:schemeClr val="bg1"/>
                </a:glow>
              </a:effectLst>
              <a:latin typeface="ＭＳ Ｐゴシック"/>
              <a:cs typeface="ＭＳ Ｐゴシック"/>
            </a:endParaRPr>
          </a:p>
          <a:p>
            <a:pPr algn="ctr">
              <a:spcAft>
                <a:spcPts val="0"/>
              </a:spcAft>
            </a:pPr>
            <a:r>
              <a:rPr lang="en-US" sz="2800" dirty="0">
                <a:ln>
                  <a:solidFill>
                    <a:srgbClr val="0000FF"/>
                  </a:solidFill>
                </a:ln>
                <a:solidFill>
                  <a:srgbClr val="0000FF"/>
                </a:solidFill>
                <a:effectLst>
                  <a:glow rad="127000">
                    <a:schemeClr val="bg1"/>
                  </a:glow>
                </a:effectLst>
                <a:latin typeface="Meiryo UI"/>
                <a:cs typeface="ＭＳ Ｐゴシック"/>
              </a:rPr>
              <a:t> </a:t>
            </a:r>
            <a:endParaRPr lang="ja-JP" sz="1200" dirty="0">
              <a:ln>
                <a:solidFill>
                  <a:srgbClr val="0000FF"/>
                </a:solidFill>
              </a:ln>
              <a:solidFill>
                <a:srgbClr val="0000FF"/>
              </a:solidFill>
              <a:effectLst>
                <a:glow rad="127000">
                  <a:schemeClr val="bg1"/>
                </a:glow>
              </a:effectLst>
              <a:latin typeface="ＭＳ Ｐゴシック"/>
              <a:cs typeface="ＭＳ Ｐゴシック"/>
            </a:endParaRPr>
          </a:p>
          <a:p>
            <a:pPr algn="ctr">
              <a:spcAft>
                <a:spcPts val="0"/>
              </a:spcAft>
            </a:pPr>
            <a:r>
              <a:rPr lang="ja-JP" sz="2000" b="1" dirty="0" smtClean="0">
                <a:ln>
                  <a:solidFill>
                    <a:srgbClr val="0000FF"/>
                  </a:solidFill>
                </a:ln>
                <a:solidFill>
                  <a:srgbClr val="0000FF"/>
                </a:solidFill>
                <a:effectLst>
                  <a:glow rad="127000">
                    <a:schemeClr val="bg1"/>
                  </a:glow>
                  <a:outerShdw blurRad="50800" dist="39002" dir="5460000" algn="tl">
                    <a:srgbClr val="000000">
                      <a:alpha val="38000"/>
                    </a:srgbClr>
                  </a:outerShdw>
                </a:effectLst>
                <a:latin typeface="ＭＳ Ｐゴシック"/>
                <a:ea typeface="Meiryo UI"/>
                <a:cs typeface="ＭＳ Ｐゴシック"/>
              </a:rPr>
              <a:t>平成</a:t>
            </a:r>
            <a:r>
              <a:rPr lang="ja-JP" altLang="en-US" sz="2000" b="1" dirty="0" smtClean="0">
                <a:ln>
                  <a:solidFill>
                    <a:srgbClr val="0000FF"/>
                  </a:solidFill>
                </a:ln>
                <a:solidFill>
                  <a:srgbClr val="0000FF"/>
                </a:solidFill>
                <a:effectLst>
                  <a:glow rad="127000">
                    <a:schemeClr val="bg1"/>
                  </a:glow>
                  <a:outerShdw blurRad="50800" dist="39002" dir="5460000" algn="tl">
                    <a:srgbClr val="000000">
                      <a:alpha val="38000"/>
                    </a:srgbClr>
                  </a:outerShdw>
                </a:effectLst>
                <a:latin typeface="ＭＳ Ｐゴシック"/>
                <a:ea typeface="Meiryo UI"/>
                <a:cs typeface="ＭＳ Ｐゴシック"/>
              </a:rPr>
              <a:t>３０</a:t>
            </a:r>
            <a:r>
              <a:rPr lang="ja-JP" sz="2000" b="1" dirty="0" smtClean="0">
                <a:ln>
                  <a:solidFill>
                    <a:srgbClr val="0000FF"/>
                  </a:solidFill>
                </a:ln>
                <a:solidFill>
                  <a:srgbClr val="0000FF"/>
                </a:solidFill>
                <a:effectLst>
                  <a:glow rad="127000">
                    <a:schemeClr val="bg1"/>
                  </a:glow>
                  <a:outerShdw blurRad="50800" dist="39002" dir="5460000" algn="tl">
                    <a:srgbClr val="000000">
                      <a:alpha val="38000"/>
                    </a:srgbClr>
                  </a:outerShdw>
                </a:effectLst>
                <a:latin typeface="ＭＳ Ｐゴシック"/>
                <a:ea typeface="Meiryo UI"/>
                <a:cs typeface="ＭＳ Ｐゴシック"/>
              </a:rPr>
              <a:t>年</a:t>
            </a:r>
            <a:r>
              <a:rPr lang="ja-JP" altLang="en-US" sz="2000" b="1" dirty="0" smtClean="0">
                <a:ln>
                  <a:solidFill>
                    <a:srgbClr val="0000FF"/>
                  </a:solidFill>
                </a:ln>
                <a:solidFill>
                  <a:srgbClr val="0000FF"/>
                </a:solidFill>
                <a:effectLst>
                  <a:glow rad="127000">
                    <a:schemeClr val="bg1"/>
                  </a:glow>
                  <a:outerShdw blurRad="50800" dist="39002" dir="5460000" algn="tl">
                    <a:srgbClr val="000000">
                      <a:alpha val="38000"/>
                    </a:srgbClr>
                  </a:outerShdw>
                </a:effectLst>
                <a:latin typeface="ＭＳ Ｐゴシック"/>
                <a:ea typeface="Meiryo UI"/>
                <a:cs typeface="ＭＳ Ｐゴシック"/>
              </a:rPr>
              <a:t>７</a:t>
            </a:r>
            <a:r>
              <a:rPr lang="ja-JP" sz="2000" b="1" dirty="0" smtClean="0">
                <a:ln>
                  <a:solidFill>
                    <a:srgbClr val="0000FF"/>
                  </a:solidFill>
                </a:ln>
                <a:solidFill>
                  <a:srgbClr val="0000FF"/>
                </a:solidFill>
                <a:effectLst>
                  <a:glow rad="127000">
                    <a:schemeClr val="bg1"/>
                  </a:glow>
                  <a:outerShdw blurRad="50800" dist="39002" dir="5460000" algn="tl">
                    <a:srgbClr val="000000">
                      <a:alpha val="38000"/>
                    </a:srgbClr>
                  </a:outerShdw>
                </a:effectLst>
                <a:latin typeface="ＭＳ Ｐゴシック"/>
                <a:ea typeface="Meiryo UI"/>
                <a:cs typeface="ＭＳ Ｐゴシック"/>
              </a:rPr>
              <a:t>月</a:t>
            </a:r>
            <a:endParaRPr lang="en-US" altLang="ja-JP" sz="2000" b="1" dirty="0" smtClean="0">
              <a:ln>
                <a:solidFill>
                  <a:srgbClr val="0000FF"/>
                </a:solidFill>
              </a:ln>
              <a:solidFill>
                <a:srgbClr val="0000FF"/>
              </a:solidFill>
              <a:effectLst>
                <a:glow rad="127000">
                  <a:schemeClr val="bg1"/>
                </a:glow>
                <a:outerShdw blurRad="50800" dist="39002" dir="5460000" algn="tl">
                  <a:srgbClr val="000000">
                    <a:alpha val="38000"/>
                  </a:srgbClr>
                </a:outerShdw>
              </a:effectLst>
              <a:latin typeface="ＭＳ Ｐゴシック"/>
              <a:ea typeface="Meiryo UI"/>
              <a:cs typeface="ＭＳ Ｐゴシック"/>
            </a:endParaRPr>
          </a:p>
          <a:p>
            <a:pPr algn="ctr">
              <a:spcAft>
                <a:spcPts val="0"/>
              </a:spcAft>
            </a:pPr>
            <a:endParaRPr lang="ja-JP" sz="1200" dirty="0">
              <a:ln>
                <a:solidFill>
                  <a:srgbClr val="0000FF"/>
                </a:solidFill>
              </a:ln>
              <a:solidFill>
                <a:srgbClr val="0000FF"/>
              </a:solidFill>
              <a:effectLst>
                <a:glow rad="127000">
                  <a:schemeClr val="bg1"/>
                </a:glow>
              </a:effectLst>
              <a:latin typeface="ＭＳ Ｐゴシック"/>
              <a:cs typeface="ＭＳ Ｐゴシック"/>
            </a:endParaRPr>
          </a:p>
          <a:p>
            <a:pPr algn="ctr">
              <a:spcAft>
                <a:spcPts val="0"/>
              </a:spcAft>
            </a:pPr>
            <a:r>
              <a:rPr lang="ja-JP" sz="2000" b="1" dirty="0">
                <a:ln>
                  <a:solidFill>
                    <a:srgbClr val="0000FF"/>
                  </a:solidFill>
                </a:ln>
                <a:solidFill>
                  <a:srgbClr val="0000FF"/>
                </a:solidFill>
                <a:effectLst>
                  <a:glow rad="127000">
                    <a:schemeClr val="bg1"/>
                  </a:glow>
                  <a:outerShdw blurRad="50800" dist="39002" dir="5460000" algn="tl">
                    <a:srgbClr val="000000">
                      <a:alpha val="38000"/>
                    </a:srgbClr>
                  </a:outerShdw>
                </a:effectLst>
                <a:latin typeface="ＭＳ Ｐゴシック"/>
                <a:ea typeface="Meiryo UI"/>
                <a:cs typeface="ＭＳ Ｐゴシック"/>
              </a:rPr>
              <a:t>大阪府</a:t>
            </a:r>
            <a:endParaRPr lang="ja-JP" sz="1200" dirty="0">
              <a:ln>
                <a:solidFill>
                  <a:srgbClr val="0000FF"/>
                </a:solidFill>
              </a:ln>
              <a:solidFill>
                <a:srgbClr val="0000FF"/>
              </a:solidFill>
              <a:effectLst>
                <a:glow rad="127000">
                  <a:schemeClr val="bg1"/>
                </a:glow>
                <a:outerShdw blurRad="50800" dist="39002" dir="5460000" algn="tl">
                  <a:srgbClr val="000000">
                    <a:alpha val="38000"/>
                  </a:srgbClr>
                </a:outerShdw>
              </a:effectLst>
              <a:latin typeface="ＭＳ Ｐゴシック"/>
              <a:cs typeface="ＭＳ Ｐゴシック"/>
            </a:endParaRPr>
          </a:p>
        </p:txBody>
      </p:sp>
    </p:spTree>
    <p:extLst>
      <p:ext uri="{BB962C8B-B14F-4D97-AF65-F5344CB8AC3E}">
        <p14:creationId xmlns:p14="http://schemas.microsoft.com/office/powerpoint/2010/main" val="41107280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r>
              <a:rPr lang="en-US" altLang="ja-JP" dirty="0" smtClean="0">
                <a:latin typeface="Meiryo UI" panose="020B0604030504040204" pitchFamily="50" charset="-128"/>
                <a:ea typeface="Meiryo UI" panose="020B0604030504040204" pitchFamily="50" charset="-128"/>
              </a:rPr>
              <a:t>8</a:t>
            </a:r>
            <a:endParaRPr lang="ja-JP" altLang="en-US" dirty="0">
              <a:latin typeface="Meiryo UI" panose="020B0604030504040204" pitchFamily="50" charset="-128"/>
              <a:ea typeface="Meiryo UI" panose="020B0604030504040204" pitchFamily="50" charset="-128"/>
            </a:endParaRPr>
          </a:p>
        </p:txBody>
      </p:sp>
      <p:cxnSp>
        <p:nvCxnSpPr>
          <p:cNvPr id="4" name="直線コネクタ 3"/>
          <p:cNvCxnSpPr/>
          <p:nvPr/>
        </p:nvCxnSpPr>
        <p:spPr>
          <a:xfrm flipH="1">
            <a:off x="0" y="632520"/>
            <a:ext cx="6858000" cy="0"/>
          </a:xfrm>
          <a:prstGeom prst="line">
            <a:avLst/>
          </a:prstGeom>
          <a:ln w="190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正方形/長方形 4"/>
          <p:cNvSpPr/>
          <p:nvPr/>
        </p:nvSpPr>
        <p:spPr>
          <a:xfrm>
            <a:off x="0" y="0"/>
            <a:ext cx="6858000" cy="642717"/>
          </a:xfrm>
          <a:prstGeom prst="rect">
            <a:avLst/>
          </a:prstGeom>
          <a:noFill/>
          <a:ln w="15875">
            <a:noFill/>
          </a:ln>
        </p:spPr>
        <p:style>
          <a:lnRef idx="2">
            <a:schemeClr val="accent6"/>
          </a:lnRef>
          <a:fillRef idx="1">
            <a:schemeClr val="lt1"/>
          </a:fillRef>
          <a:effectRef idx="0">
            <a:schemeClr val="accent6"/>
          </a:effectRef>
          <a:fontRef idx="minor">
            <a:schemeClr val="dk1"/>
          </a:fontRef>
        </p:style>
        <p:txBody>
          <a:bodyPr rot="0" spcFirstLastPara="0" vert="horz" wrap="none" lIns="72000" tIns="10800" rIns="72000" bIns="10800" numCol="1" spcCol="0" rtlCol="0" fromWordArt="0" anchor="b" anchorCtr="0" forceAA="0" compatLnSpc="1">
            <a:prstTxWarp prst="textNoShape">
              <a:avLst/>
            </a:prstTxWarp>
            <a:normAutofit/>
          </a:bodyPr>
          <a:lstStyle/>
          <a:p>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アクション</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38</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社会福祉施設の避難体制の確保</a:t>
            </a:r>
            <a:endParaRPr lang="ja-JP"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189000" y="1007992"/>
            <a:ext cx="6480000" cy="1388882"/>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36000" tIns="21600" rIns="36000" bIns="18000" rtlCol="0" anchor="t" anchorCtr="0">
            <a:spAutoFit/>
          </a:bodyPr>
          <a:lstStyle/>
          <a:p>
            <a:pPr marL="171450" indent="-171450">
              <a:lnSpc>
                <a:spcPts val="1800"/>
              </a:lnSpc>
              <a:buFont typeface="Wingdings" panose="05000000000000000000" pitchFamily="2" charset="2"/>
              <a:buChar char="u"/>
            </a:pP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社会</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福祉施設入所者や通所サービス等の施設利用者が、津波から迅速かつ円滑に避難できるよう、津波被害を想定した災害対策マニュアルの作成と避難訓練の実施を津波浸水想定区域内の社会福祉施設及びサービス提供事業所に働きかける。</a:t>
            </a:r>
          </a:p>
          <a:p>
            <a:pPr marL="171450" indent="-171450">
              <a:lnSpc>
                <a:spcPts val="1800"/>
              </a:lnSpc>
              <a:buFont typeface="Wingdings" panose="05000000000000000000" pitchFamily="2" charset="2"/>
              <a:buChar char="u"/>
            </a:pP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社会</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福祉施設が万一、被災した場合に、その入所者や利用者の処遇を確保できるよう、「社会福祉施設における災害時の施設間応援協定締結のためのガイドライン」に基づく社会福祉施設間における連携が強化されるよう支援する。</a:t>
            </a:r>
            <a:endPar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8" name="テキスト ボックス 7"/>
          <p:cNvSpPr txBox="1"/>
          <p:nvPr/>
        </p:nvSpPr>
        <p:spPr>
          <a:xfrm>
            <a:off x="5903893" y="642717"/>
            <a:ext cx="954107" cy="276999"/>
          </a:xfrm>
          <a:prstGeom prst="rect">
            <a:avLst/>
          </a:prstGeom>
          <a:noFill/>
        </p:spPr>
        <p:txBody>
          <a:bodyPr wrap="none" rtlCol="0">
            <a:spAutoFit/>
          </a:bodyPr>
          <a:lstStyle/>
          <a:p>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福祉部</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639930698"/>
              </p:ext>
            </p:extLst>
          </p:nvPr>
        </p:nvGraphicFramePr>
        <p:xfrm>
          <a:off x="189000" y="2783255"/>
          <a:ext cx="6480000" cy="1920240"/>
        </p:xfrm>
        <a:graphic>
          <a:graphicData uri="http://schemas.openxmlformats.org/drawingml/2006/table">
            <a:tbl>
              <a:tblPr firstRow="1" bandRow="1">
                <a:tableStyleId>{5C22544A-7EE6-4342-B048-85BDC9FD1C3A}</a:tableStyleId>
              </a:tblPr>
              <a:tblGrid>
                <a:gridCol w="2880000"/>
                <a:gridCol w="3600000"/>
              </a:tblGrid>
              <a:tr h="2119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実績</a:t>
                      </a: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266328">
                <a:tc>
                  <a:txBody>
                    <a:bodyPr/>
                    <a:lstStyle/>
                    <a:p>
                      <a:pPr marL="0" marR="0" indent="0" algn="l" defTabSz="914400" rtl="0" eaLnBrk="1" fontAlgn="auto" latinLnBrk="0" hangingPunct="1">
                        <a:lnSpc>
                          <a:spcPct val="100000"/>
                        </a:lnSpc>
                        <a:spcBef>
                          <a:spcPts val="0"/>
                        </a:spcBef>
                        <a:spcAft>
                          <a:spcPts val="0"/>
                        </a:spcAft>
                        <a:buClrTx/>
                        <a:buSzTx/>
                        <a:buFont typeface="Meiryo UI" panose="020B0604030504040204" pitchFamily="50" charset="-128"/>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津波浸水想定区域内の社会福祉施設等において、津波被害を想定した災害対策マニュアルの策定及び同マニュアルに基づく避難訓練の実施</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施設集団指導時等に、津波被害を想定した災害対策マニュアルの策定及び同マニュアルに基づく訓練の実施を働きかけ</a:t>
                      </a: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6328">
                <a:tc>
                  <a:txBody>
                    <a:bodyPr/>
                    <a:lstStyle/>
                    <a:p>
                      <a:pPr marL="0" marR="0" indent="0" algn="l" defTabSz="914400" rtl="0" eaLnBrk="1" fontAlgn="auto" latinLnBrk="0" hangingPunct="1">
                        <a:lnSpc>
                          <a:spcPct val="100000"/>
                        </a:lnSpc>
                        <a:spcBef>
                          <a:spcPts val="0"/>
                        </a:spcBef>
                        <a:spcAft>
                          <a:spcPts val="0"/>
                        </a:spcAft>
                        <a:buClrTx/>
                        <a:buSzTx/>
                        <a:buFont typeface="Meiryo UI" panose="020B0604030504040204" pitchFamily="50" charset="-128"/>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「災害時における応援協定等の締結に向けたガイドライン」の作成</a:t>
                      </a:r>
                      <a:endParaRPr lang="ja-JP"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「災害時における応援協定等の締結に向けたガイドライン」の作成に向け、府社会福祉協議会と毎年度協議を実施し、「社会福祉施設における災害時の施設間相互応援協定締結のためのガイドライン」を作成</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0" name="テキスト ボックス 9"/>
          <p:cNvSpPr txBox="1"/>
          <p:nvPr/>
        </p:nvSpPr>
        <p:spPr>
          <a:xfrm>
            <a:off x="189000" y="2504728"/>
            <a:ext cx="2111475" cy="276999"/>
          </a:xfrm>
          <a:prstGeom prst="rect">
            <a:avLst/>
          </a:prstGeom>
          <a:noFill/>
        </p:spPr>
        <p:txBody>
          <a:bodyPr wrap="none" rtlCol="0">
            <a:spAutoFit/>
          </a:bodyPr>
          <a:lstStyle/>
          <a:p>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集中取組期間　取組み実績</a:t>
            </a: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0" y="-1"/>
            <a:ext cx="6858000" cy="288000"/>
          </a:xfrm>
          <a:prstGeom prst="rect">
            <a:avLst/>
          </a:prstGeom>
          <a:noFill/>
          <a:ln>
            <a:solidFill>
              <a:schemeClr val="tx1"/>
            </a:solidFill>
          </a:ln>
        </p:spPr>
        <p:txBody>
          <a:bodyPr wrap="square" rtlCol="0" anchor="ctr" anchorCtr="0">
            <a:spAutoFit/>
          </a:bodyPr>
          <a:lstStyle/>
          <a:p>
            <a:pPr>
              <a:lnSpc>
                <a:spcPts val="15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ミッション</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Ⅰ</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200" kern="100" dirty="0">
                <a:latin typeface="Meiryo UI" panose="020B0604030504040204" pitchFamily="50" charset="-128"/>
                <a:ea typeface="Meiryo UI" panose="020B0604030504040204" pitchFamily="50" charset="-128"/>
                <a:cs typeface="Meiryo UI" panose="020B0604030504040204" pitchFamily="50" charset="-128"/>
              </a:rPr>
              <a:t>巨大地震や大津波</a:t>
            </a:r>
            <a:r>
              <a:rPr lang="ja-JP" altLang="ja-JP" sz="1200" kern="100" dirty="0" smtClean="0">
                <a:latin typeface="Meiryo UI" panose="020B0604030504040204" pitchFamily="50" charset="-128"/>
                <a:ea typeface="Meiryo UI" panose="020B0604030504040204" pitchFamily="50" charset="-128"/>
                <a:cs typeface="Meiryo UI" panose="020B0604030504040204" pitchFamily="50" charset="-128"/>
              </a:rPr>
              <a:t>から府民</a:t>
            </a:r>
            <a:r>
              <a:rPr lang="ja-JP" altLang="ja-JP" sz="1200" kern="100" dirty="0">
                <a:latin typeface="Meiryo UI" panose="020B0604030504040204" pitchFamily="50" charset="-128"/>
                <a:ea typeface="Meiryo UI" panose="020B0604030504040204" pitchFamily="50" charset="-128"/>
                <a:cs typeface="Meiryo UI" panose="020B0604030504040204" pitchFamily="50" charset="-128"/>
              </a:rPr>
              <a:t>の命を守り、</a:t>
            </a:r>
            <a:r>
              <a:rPr lang="ja-JP" altLang="ja-JP" sz="1200" kern="100" dirty="0" smtClean="0">
                <a:latin typeface="Meiryo UI" panose="020B0604030504040204" pitchFamily="50" charset="-128"/>
                <a:ea typeface="Meiryo UI" panose="020B0604030504040204" pitchFamily="50" charset="-128"/>
                <a:cs typeface="Meiryo UI" panose="020B0604030504040204" pitchFamily="50" charset="-128"/>
              </a:rPr>
              <a:t>被害を</a:t>
            </a:r>
            <a:r>
              <a:rPr lang="ja-JP" altLang="ja-JP" sz="1200" kern="100" dirty="0">
                <a:latin typeface="Meiryo UI" panose="020B0604030504040204" pitchFamily="50" charset="-128"/>
                <a:ea typeface="Meiryo UI" panose="020B0604030504040204" pitchFamily="50" charset="-128"/>
                <a:cs typeface="Meiryo UI" panose="020B0604030504040204" pitchFamily="50" charset="-128"/>
              </a:rPr>
              <a:t>軽減するための、</a:t>
            </a:r>
            <a:r>
              <a:rPr lang="ja-JP" altLang="ja-JP" sz="1200" kern="100" dirty="0" smtClean="0">
                <a:latin typeface="Meiryo UI" panose="020B0604030504040204" pitchFamily="50" charset="-128"/>
                <a:ea typeface="Meiryo UI" panose="020B0604030504040204" pitchFamily="50" charset="-128"/>
                <a:cs typeface="Meiryo UI" panose="020B0604030504040204" pitchFamily="50" charset="-128"/>
              </a:rPr>
              <a:t>事前</a:t>
            </a:r>
            <a:r>
              <a:rPr lang="ja-JP" altLang="ja-JP" sz="1200" kern="100" dirty="0">
                <a:latin typeface="Meiryo UI" panose="020B0604030504040204" pitchFamily="50" charset="-128"/>
                <a:ea typeface="Meiryo UI" panose="020B0604030504040204" pitchFamily="50" charset="-128"/>
                <a:cs typeface="Meiryo UI" panose="020B0604030504040204" pitchFamily="50" charset="-128"/>
              </a:rPr>
              <a:t>予防対策と逃げる対策</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4"/>
          <p:cNvSpPr txBox="1"/>
          <p:nvPr/>
        </p:nvSpPr>
        <p:spPr>
          <a:xfrm>
            <a:off x="189000" y="8409384"/>
            <a:ext cx="6480000" cy="1246495"/>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1800"/>
              </a:lnSpc>
            </a:pPr>
            <a:r>
              <a:rPr lang="ja-JP" altLang="ja-JP" sz="10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en-US" altLang="ja-JP" sz="10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H30</a:t>
            </a:r>
            <a:r>
              <a:rPr lang="ja-JP" altLang="en-US" sz="10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年度　</a:t>
            </a:r>
            <a:r>
              <a:rPr lang="ja-JP" altLang="ja-JP" sz="10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取組み</a:t>
            </a:r>
            <a:r>
              <a:rPr lang="ja-JP" altLang="ja-JP" sz="1000" b="1" dirty="0">
                <a:latin typeface="HG丸ｺﾞｼｯｸM-PRO" panose="020F0600000000000000" pitchFamily="50" charset="-128"/>
                <a:ea typeface="HG丸ｺﾞｼｯｸM-PRO" panose="020F0600000000000000" pitchFamily="50" charset="-128"/>
                <a:cs typeface="Meiryo UI" panose="020B0604030504040204" pitchFamily="50" charset="-128"/>
              </a:rPr>
              <a:t>予定</a:t>
            </a:r>
            <a:r>
              <a:rPr lang="ja-JP" altLang="ja-JP" sz="10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endParaRPr lang="en-US" altLang="ja-JP" sz="1000" b="1" dirty="0" smtClean="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171450" indent="-171450">
              <a:lnSpc>
                <a:spcPts val="1800"/>
              </a:lnSpc>
              <a:buFont typeface="Wingdings" panose="05000000000000000000" pitchFamily="2" charset="2"/>
              <a:buChar char="u"/>
            </a:pP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対象</a:t>
            </a:r>
            <a:r>
              <a:rPr lang="ja-JP" altLang="en-US" sz="1000" dirty="0">
                <a:latin typeface="HG丸ｺﾞｼｯｸM-PRO" panose="020F0600000000000000" pitchFamily="50" charset="-128"/>
                <a:ea typeface="HG丸ｺﾞｼｯｸM-PRO" panose="020F0600000000000000" pitchFamily="50" charset="-128"/>
                <a:cs typeface="Meiryo UI" panose="020B0604030504040204" pitchFamily="50" charset="-128"/>
              </a:rPr>
              <a:t>となる施設のうち、府所管施設については、マニュアルの策定状況等を調査し、策定が進むよう働きかけを行う。</a:t>
            </a:r>
          </a:p>
          <a:p>
            <a:pPr marL="171450" indent="-171450">
              <a:lnSpc>
                <a:spcPts val="1800"/>
              </a:lnSpc>
              <a:buFont typeface="Wingdings" panose="05000000000000000000" pitchFamily="2" charset="2"/>
              <a:buChar char="u"/>
            </a:pPr>
            <a:r>
              <a:rPr lang="ja-JP" altLang="en-US" sz="1000" dirty="0">
                <a:latin typeface="HG丸ｺﾞｼｯｸM-PRO" panose="020F0600000000000000" pitchFamily="50" charset="-128"/>
                <a:ea typeface="HG丸ｺﾞｼｯｸM-PRO" panose="020F0600000000000000" pitchFamily="50" charset="-128"/>
                <a:cs typeface="Meiryo UI" panose="020B0604030504040204" pitchFamily="50" charset="-128"/>
              </a:rPr>
              <a:t>「社会福祉施設における災害時の</a:t>
            </a: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施設間相互応援</a:t>
            </a:r>
            <a:r>
              <a:rPr lang="ja-JP" altLang="en-US" sz="1000" dirty="0">
                <a:latin typeface="HG丸ｺﾞｼｯｸM-PRO" panose="020F0600000000000000" pitchFamily="50" charset="-128"/>
                <a:ea typeface="HG丸ｺﾞｼｯｸM-PRO" panose="020F0600000000000000" pitchFamily="50" charset="-128"/>
                <a:cs typeface="Meiryo UI" panose="020B0604030504040204" pitchFamily="50" charset="-128"/>
              </a:rPr>
              <a:t>協定締結のためのガイドライン」に基づいて、施設職員に対する研修等を府社会福祉協議会と連携して実施する。</a:t>
            </a:r>
            <a:endParaRPr lang="en-US" altLang="ja-JP"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pic>
        <p:nvPicPr>
          <p:cNvPr id="13" name="図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6599" y="4953000"/>
            <a:ext cx="2668385" cy="1699953"/>
          </a:xfrm>
          <a:prstGeom prst="rect">
            <a:avLst/>
          </a:prstGeom>
          <a:ln w="6350">
            <a:solidFill>
              <a:schemeClr val="tx1"/>
            </a:solidFill>
          </a:ln>
        </p:spPr>
      </p:pic>
      <p:sp>
        <p:nvSpPr>
          <p:cNvPr id="14" name="正方形/長方形 13"/>
          <p:cNvSpPr/>
          <p:nvPr/>
        </p:nvSpPr>
        <p:spPr>
          <a:xfrm>
            <a:off x="941541" y="6728754"/>
            <a:ext cx="2018501" cy="246221"/>
          </a:xfrm>
          <a:prstGeom prst="rect">
            <a:avLst/>
          </a:prstGeom>
        </p:spPr>
        <p:txBody>
          <a:bodyPr wrap="none" anchor="ctr">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spcAft>
                <a:spcPts val="0"/>
              </a:spcAft>
            </a:pPr>
            <a:r>
              <a:rPr lang="ja-JP" altLang="en-US" sz="1000" kern="1200" dirty="0" smtClean="0">
                <a:solidFill>
                  <a:srgbClr val="000000"/>
                </a:solidFill>
                <a:effectLst/>
                <a:latin typeface="ＭＳ Ｐゴシック"/>
                <a:ea typeface="Meiryo UI"/>
                <a:cs typeface="ＭＳ Ｐゴシック"/>
              </a:rPr>
              <a:t>ガイドライン掲載大阪府ホームページ</a:t>
            </a:r>
            <a:endParaRPr lang="ja-JP" sz="1100" dirty="0">
              <a:effectLst/>
              <a:latin typeface="ＭＳ Ｐゴシック"/>
              <a:cs typeface="ＭＳ Ｐゴシック"/>
            </a:endParaRPr>
          </a:p>
        </p:txBody>
      </p:sp>
      <p:sp>
        <p:nvSpPr>
          <p:cNvPr id="15" name="四角形吹き出し 14"/>
          <p:cNvSpPr/>
          <p:nvPr/>
        </p:nvSpPr>
        <p:spPr>
          <a:xfrm>
            <a:off x="729000" y="7185248"/>
            <a:ext cx="5400000" cy="1015663"/>
          </a:xfrm>
          <a:prstGeom prst="wedgeRectCallout">
            <a:avLst>
              <a:gd name="adj1" fmla="val -22380"/>
              <a:gd name="adj2" fmla="val -68283"/>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indent="139700" algn="just">
              <a:lnSpc>
                <a:spcPts val="1800"/>
              </a:lnSpc>
            </a:pPr>
            <a:r>
              <a:rPr lang="en-US" altLang="ja-JP" sz="1000" dirty="0">
                <a:solidFill>
                  <a:srgbClr val="000000"/>
                </a:solidFill>
                <a:latin typeface="ＭＳ Ｐゴシック"/>
                <a:ea typeface="Meiryo UI"/>
                <a:cs typeface="ＭＳ Ｐゴシック"/>
              </a:rPr>
              <a:t>【</a:t>
            </a:r>
            <a:r>
              <a:rPr lang="ja-JP" altLang="en-US" sz="1000" dirty="0">
                <a:solidFill>
                  <a:srgbClr val="000000"/>
                </a:solidFill>
                <a:latin typeface="ＭＳ Ｐゴシック"/>
                <a:ea typeface="Meiryo UI"/>
                <a:cs typeface="ＭＳ Ｐゴシック"/>
              </a:rPr>
              <a:t>ガイドライン本文より抜粋</a:t>
            </a:r>
            <a:r>
              <a:rPr lang="en-US" altLang="ja-JP" sz="1000" dirty="0" smtClean="0">
                <a:solidFill>
                  <a:srgbClr val="000000"/>
                </a:solidFill>
                <a:latin typeface="ＭＳ Ｐゴシック"/>
                <a:ea typeface="Meiryo UI"/>
                <a:cs typeface="ＭＳ Ｐゴシック"/>
              </a:rPr>
              <a:t>】</a:t>
            </a:r>
            <a:endParaRPr lang="en-US" altLang="ja-JP" sz="1000" kern="100" dirty="0" smtClean="0">
              <a:solidFill>
                <a:srgbClr val="000000"/>
              </a:solidFill>
              <a:latin typeface="Century"/>
              <a:ea typeface="Meiryo UI"/>
              <a:cs typeface="Times New Roman"/>
            </a:endParaRPr>
          </a:p>
          <a:p>
            <a:pPr lvl="0" indent="139700" algn="just">
              <a:lnSpc>
                <a:spcPts val="1800"/>
              </a:lnSpc>
            </a:pPr>
            <a:r>
              <a:rPr lang="ja-JP" altLang="ja-JP" sz="1000" kern="100" dirty="0" smtClean="0">
                <a:solidFill>
                  <a:srgbClr val="000000"/>
                </a:solidFill>
                <a:latin typeface="Century"/>
                <a:ea typeface="Meiryo UI"/>
                <a:cs typeface="Times New Roman"/>
              </a:rPr>
              <a:t>本ガイドライン</a:t>
            </a:r>
            <a:r>
              <a:rPr lang="ja-JP" altLang="ja-JP" sz="1000" kern="100" dirty="0">
                <a:solidFill>
                  <a:srgbClr val="000000"/>
                </a:solidFill>
                <a:latin typeface="Century"/>
                <a:ea typeface="Meiryo UI"/>
                <a:cs typeface="Times New Roman"/>
              </a:rPr>
              <a:t>は、施設間の応援体制整備のための手法である、施設間応援協定の締結について</a:t>
            </a:r>
            <a:r>
              <a:rPr lang="ja-JP" altLang="ja-JP" sz="1000" kern="100" dirty="0" smtClean="0">
                <a:solidFill>
                  <a:srgbClr val="000000"/>
                </a:solidFill>
                <a:latin typeface="Century"/>
                <a:ea typeface="Meiryo UI"/>
                <a:cs typeface="Times New Roman"/>
              </a:rPr>
              <a:t>、</a:t>
            </a:r>
            <a:r>
              <a:rPr lang="ja-JP" altLang="ja-JP" sz="1000" kern="100" dirty="0" smtClean="0">
                <a:solidFill>
                  <a:prstClr val="black"/>
                </a:solidFill>
                <a:latin typeface="Century"/>
                <a:ea typeface="Meiryo UI"/>
                <a:cs typeface="Times New Roman"/>
              </a:rPr>
              <a:t>協定</a:t>
            </a:r>
            <a:r>
              <a:rPr lang="ja-JP" altLang="ja-JP" sz="1000" kern="100" dirty="0">
                <a:solidFill>
                  <a:prstClr val="black"/>
                </a:solidFill>
                <a:latin typeface="Century"/>
                <a:ea typeface="Meiryo UI"/>
                <a:cs typeface="Times New Roman"/>
              </a:rPr>
              <a:t>に盛り込むべき項目や留意点、事例などをまとめたもので、</a:t>
            </a:r>
            <a:r>
              <a:rPr lang="ja-JP" altLang="ja-JP" sz="1000" kern="100" dirty="0">
                <a:solidFill>
                  <a:srgbClr val="000000"/>
                </a:solidFill>
                <a:latin typeface="Century"/>
                <a:ea typeface="Meiryo UI"/>
                <a:cs typeface="Times New Roman"/>
              </a:rPr>
              <a:t>社会福祉施設の災害対策の一助としていただくことを目的としています</a:t>
            </a:r>
            <a:r>
              <a:rPr lang="ja-JP" altLang="en-US" sz="1000" kern="100" dirty="0">
                <a:solidFill>
                  <a:srgbClr val="000000"/>
                </a:solidFill>
                <a:latin typeface="Century"/>
                <a:ea typeface="Meiryo UI"/>
                <a:cs typeface="Times New Roman"/>
              </a:rPr>
              <a:t>。</a:t>
            </a:r>
            <a:endParaRPr lang="ja-JP" altLang="ja-JP" sz="900" kern="100" dirty="0">
              <a:solidFill>
                <a:prstClr val="black"/>
              </a:solidFill>
              <a:latin typeface="Century"/>
              <a:ea typeface="ＭＳ 明朝"/>
              <a:cs typeface="Times New Roman"/>
            </a:endParaRPr>
          </a:p>
        </p:txBody>
      </p:sp>
      <p:sp>
        <p:nvSpPr>
          <p:cNvPr id="16" name="正方形/長方形 15"/>
          <p:cNvSpPr/>
          <p:nvPr/>
        </p:nvSpPr>
        <p:spPr>
          <a:xfrm>
            <a:off x="4374539" y="6728754"/>
            <a:ext cx="1005403" cy="246221"/>
          </a:xfrm>
          <a:prstGeom prst="rect">
            <a:avLst/>
          </a:prstGeom>
        </p:spPr>
        <p:txBody>
          <a:bodyPr wrap="none" anchor="ctr" anchorCtr="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spcAft>
                <a:spcPts val="0"/>
              </a:spcAft>
            </a:pPr>
            <a:r>
              <a:rPr lang="ja-JP" altLang="en-US" sz="1000" kern="1200" dirty="0" smtClean="0">
                <a:solidFill>
                  <a:srgbClr val="000000"/>
                </a:solidFill>
                <a:effectLst/>
                <a:latin typeface="ＭＳ Ｐゴシック"/>
                <a:ea typeface="Meiryo UI"/>
                <a:cs typeface="ＭＳ Ｐゴシック"/>
              </a:rPr>
              <a:t>ガイドライン目次</a:t>
            </a:r>
            <a:endParaRPr lang="ja-JP" sz="1100" dirty="0">
              <a:effectLst/>
              <a:latin typeface="ＭＳ Ｐゴシック"/>
              <a:cs typeface="ＭＳ Ｐゴシック"/>
            </a:endParaRPr>
          </a:p>
        </p:txBody>
      </p:sp>
      <p:pic>
        <p:nvPicPr>
          <p:cNvPr id="17" name="図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1008" y="4953000"/>
            <a:ext cx="2752464" cy="1775754"/>
          </a:xfrm>
          <a:prstGeom prst="rect">
            <a:avLst/>
          </a:prstGeom>
          <a:ln w="6350">
            <a:solidFill>
              <a:schemeClr val="tx1"/>
            </a:solidFill>
          </a:ln>
        </p:spPr>
      </p:pic>
    </p:spTree>
    <p:extLst>
      <p:ext uri="{BB962C8B-B14F-4D97-AF65-F5344CB8AC3E}">
        <p14:creationId xmlns:p14="http://schemas.microsoft.com/office/powerpoint/2010/main" val="31468771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表 18"/>
          <p:cNvGraphicFramePr>
            <a:graphicFrameLocks noGrp="1"/>
          </p:cNvGraphicFramePr>
          <p:nvPr>
            <p:extLst>
              <p:ext uri="{D42A27DB-BD31-4B8C-83A1-F6EECF244321}">
                <p14:modId xmlns:p14="http://schemas.microsoft.com/office/powerpoint/2010/main" val="514627944"/>
              </p:ext>
            </p:extLst>
          </p:nvPr>
        </p:nvGraphicFramePr>
        <p:xfrm>
          <a:off x="189000" y="2135183"/>
          <a:ext cx="6480000" cy="2194560"/>
        </p:xfrm>
        <a:graphic>
          <a:graphicData uri="http://schemas.openxmlformats.org/drawingml/2006/table">
            <a:tbl>
              <a:tblPr firstRow="1" bandRow="1">
                <a:tableStyleId>{5C22544A-7EE6-4342-B048-85BDC9FD1C3A}</a:tableStyleId>
              </a:tblPr>
              <a:tblGrid>
                <a:gridCol w="2303896"/>
                <a:gridCol w="4176104"/>
              </a:tblGrid>
              <a:tr h="238904">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a:t>
                      </a: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実績</a:t>
                      </a: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266328">
                <a:tc>
                  <a:txBody>
                    <a:bodyPr/>
                    <a:lstStyle/>
                    <a:p>
                      <a:pPr algn="l"/>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必要な情報の提供や対応方法等について、国が策定した指針等を活用して、市町村や関係団体とともに検討を行い、各主体における取り組みを促進</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a:buFont typeface="Arial" panose="020B0604020202020204" pitchFamily="34" charset="0"/>
                        <a:buChar char="•"/>
                      </a:pP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必要な情報の提供や対応方法等について、国が策定した指針等を活用して、市町村や関係団体とともに検討を行い、各主体における取り組みを促進</a:t>
                      </a:r>
                    </a:p>
                    <a:p>
                      <a:pPr marL="0" indent="361950" algn="l">
                        <a:buFont typeface="Meiryo UI" panose="020B0604030504040204" pitchFamily="50" charset="-128"/>
                        <a:buNone/>
                      </a:pP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・緊急時情報ポータルサイトの開設・広報</a:t>
                      </a:r>
                    </a:p>
                    <a:p>
                      <a:pPr marL="0" indent="361950" algn="l">
                        <a:buFont typeface="Meiryo UI" panose="020B0604030504040204" pitchFamily="50" charset="-128"/>
                        <a:buNone/>
                      </a:pP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・帰国に向けた支援フローの策定</a:t>
                      </a:r>
                    </a:p>
                    <a:p>
                      <a:pPr marL="0" indent="361950" algn="l">
                        <a:buFont typeface="Meiryo UI" panose="020B0604030504040204" pitchFamily="50" charset="-128"/>
                        <a:buNone/>
                      </a:pP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・外国人旅行者安全確保マニュアル（仮称）の策定</a:t>
                      </a: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lgn="l">
                        <a:buFont typeface="Arial" panose="020B0604020202020204" pitchFamily="34" charset="0"/>
                        <a:buChar char="•"/>
                      </a:pP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広域連合の「帰宅支援に関する協議会」において、外国人旅行者の安全にも配慮した取り組みとして、関西圏における大規模災害発生時の「災害時外国人観光客対策ガイドライン」の策定に向けた検討を開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0" name="スライド番号プレースホルダー 9"/>
          <p:cNvSpPr>
            <a:spLocks noGrp="1"/>
          </p:cNvSpPr>
          <p:nvPr>
            <p:ph type="sldNum" sz="quarter" idx="11"/>
          </p:nvPr>
        </p:nvSpPr>
        <p:spPr/>
        <p:txBody>
          <a:bodyPr/>
          <a:lstStyle/>
          <a:p>
            <a:r>
              <a:rPr lang="en-US" altLang="ja-JP" dirty="0" smtClean="0">
                <a:latin typeface="Meiryo UI" panose="020B0604030504040204" pitchFamily="50" charset="-128"/>
                <a:ea typeface="Meiryo UI" panose="020B0604030504040204" pitchFamily="50" charset="-128"/>
                <a:cs typeface="Meiryo UI" panose="020B0604030504040204" pitchFamily="50" charset="-128"/>
              </a:rPr>
              <a:t>9</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189000" y="8841432"/>
            <a:ext cx="6480000" cy="784830"/>
          </a:xfrm>
          <a:prstGeom prst="rect">
            <a:avLst/>
          </a:prstGeom>
          <a:noFill/>
        </p:spPr>
        <p:txBody>
          <a:bodyPr wrap="square" rtlCol="0">
            <a:spAutoFit/>
          </a:bodyPr>
          <a:lstStyle/>
          <a:p>
            <a:pPr>
              <a:lnSpc>
                <a:spcPts val="1800"/>
              </a:lnSpc>
            </a:pPr>
            <a:r>
              <a:rPr lang="ja-JP" altLang="ja-JP" sz="10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en-US" altLang="ja-JP" sz="10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H30</a:t>
            </a:r>
            <a:r>
              <a:rPr lang="ja-JP" altLang="en-US" sz="10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年度　</a:t>
            </a:r>
            <a:r>
              <a:rPr lang="ja-JP" altLang="ja-JP" sz="10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取組み</a:t>
            </a:r>
            <a:r>
              <a:rPr lang="ja-JP" altLang="ja-JP" sz="1000" b="1" dirty="0">
                <a:latin typeface="HG丸ｺﾞｼｯｸM-PRO" panose="020F0600000000000000" pitchFamily="50" charset="-128"/>
                <a:ea typeface="HG丸ｺﾞｼｯｸM-PRO" panose="020F0600000000000000" pitchFamily="50" charset="-128"/>
                <a:cs typeface="Meiryo UI" panose="020B0604030504040204" pitchFamily="50" charset="-128"/>
              </a:rPr>
              <a:t>予定</a:t>
            </a:r>
            <a:r>
              <a:rPr lang="ja-JP" altLang="ja-JP" sz="10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endParaRPr lang="en-US" altLang="ja-JP" sz="1000" b="1" dirty="0" smtClean="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nSpc>
                <a:spcPts val="1800"/>
              </a:lnSpc>
            </a:pPr>
            <a:r>
              <a:rPr lang="ja-JP" altLang="en-US" sz="1000" dirty="0">
                <a:latin typeface="HG丸ｺﾞｼｯｸM-PRO" panose="020F0600000000000000" pitchFamily="50" charset="-128"/>
                <a:ea typeface="HG丸ｺﾞｼｯｸM-PRO" panose="020F0600000000000000" pitchFamily="50" charset="-128"/>
                <a:cs typeface="Meiryo UI" panose="020B0604030504040204" pitchFamily="50" charset="-128"/>
              </a:rPr>
              <a:t>国の知見や府内市町村、観光関連事業者の意見等を踏まえ、支援フロー及びマニュアルの更新を図るとともに、緊急時に必要となる情報発信の内容の充実と認知度向上に取り組む。</a:t>
            </a:r>
            <a:endParaRPr lang="ja-JP" altLang="ja-JP" sz="10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cxnSp>
        <p:nvCxnSpPr>
          <p:cNvPr id="23" name="直線コネクタ 22"/>
          <p:cNvCxnSpPr/>
          <p:nvPr/>
        </p:nvCxnSpPr>
        <p:spPr>
          <a:xfrm flipH="1">
            <a:off x="0" y="632520"/>
            <a:ext cx="6858000" cy="0"/>
          </a:xfrm>
          <a:prstGeom prst="line">
            <a:avLst/>
          </a:prstGeom>
          <a:ln w="190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7" name="正方形/長方形 26"/>
          <p:cNvSpPr/>
          <p:nvPr/>
        </p:nvSpPr>
        <p:spPr>
          <a:xfrm>
            <a:off x="0" y="0"/>
            <a:ext cx="6858000" cy="642717"/>
          </a:xfrm>
          <a:prstGeom prst="rect">
            <a:avLst/>
          </a:prstGeom>
          <a:noFill/>
          <a:ln w="15875">
            <a:noFill/>
          </a:ln>
        </p:spPr>
        <p:style>
          <a:lnRef idx="2">
            <a:schemeClr val="accent6"/>
          </a:lnRef>
          <a:fillRef idx="1">
            <a:schemeClr val="lt1"/>
          </a:fillRef>
          <a:effectRef idx="0">
            <a:schemeClr val="accent6"/>
          </a:effectRef>
          <a:fontRef idx="minor">
            <a:schemeClr val="dk1"/>
          </a:fontRef>
        </p:style>
        <p:txBody>
          <a:bodyPr rot="0" spcFirstLastPara="0" vert="horz" wrap="none" lIns="72000" tIns="10800" rIns="72000" bIns="10800" numCol="1" spcCol="0" rtlCol="0" fromWordArt="0" anchor="b" anchorCtr="0" forceAA="0" compatLnSpc="1">
            <a:prstTxWarp prst="textNoShape">
              <a:avLst/>
            </a:prstTxWarp>
            <a:normAutofit/>
          </a:bodyPr>
          <a:lstStyle/>
          <a:p>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アクション</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40</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外国人旅行者の安全確保</a:t>
            </a:r>
            <a:endParaRPr lang="ja-JP"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正方形/長方形 27"/>
          <p:cNvSpPr>
            <a:spLocks noChangeAspect="1"/>
          </p:cNvSpPr>
          <p:nvPr/>
        </p:nvSpPr>
        <p:spPr>
          <a:xfrm>
            <a:off x="189000" y="1046519"/>
            <a:ext cx="6480000" cy="732484"/>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36000" tIns="21600" rIns="36000" bIns="18000" rtlCol="0" anchor="ctr" anchorCtr="0">
            <a:spAutoFit/>
          </a:bodyPr>
          <a:lstStyle/>
          <a:p>
            <a:pPr marL="171450" indent="-171450">
              <a:lnSpc>
                <a:spcPts val="1800"/>
              </a:lnSpc>
              <a:buFont typeface="Wingdings" panose="05000000000000000000" pitchFamily="2" charset="2"/>
              <a:buChar char="u"/>
            </a:pPr>
            <a:r>
              <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地震発生時に、大阪に観光等で来訪している外国人がその安全を確保できるよう、集中取組期間中に、滞在外国人が地震発生時に身の安全を守る上で必要な、情報の提供や対応方法等について、市町村や関係団体とともに検討を行い、順次、対策を実施する。</a:t>
            </a:r>
            <a:r>
              <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endParaRPr lang="en-US"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29" name="テキスト ボックス 28"/>
          <p:cNvSpPr txBox="1"/>
          <p:nvPr/>
        </p:nvSpPr>
        <p:spPr>
          <a:xfrm>
            <a:off x="4724082" y="642717"/>
            <a:ext cx="2133918" cy="276999"/>
          </a:xfrm>
          <a:prstGeom prst="rect">
            <a:avLst/>
          </a:prstGeom>
          <a:noFill/>
        </p:spPr>
        <p:txBody>
          <a:bodyPr wrap="none" rtlCol="0">
            <a:spAutoFit/>
          </a:bodyPr>
          <a:lstStyle/>
          <a:p>
            <a:pPr algn="r"/>
            <a:r>
              <a:rPr lang="ja-JP" altLang="ja-JP" sz="1200" dirty="0">
                <a:latin typeface="Meiryo UI" panose="020B0604030504040204" pitchFamily="50" charset="-128"/>
                <a:ea typeface="Meiryo UI" panose="020B0604030504040204" pitchFamily="50" charset="-128"/>
                <a:cs typeface="Meiryo UI" panose="020B0604030504040204" pitchFamily="50" charset="-128"/>
              </a:rPr>
              <a:t>（危機管理室、府民文化部）</a:t>
            </a:r>
            <a:endParaRPr lang="ja-JP" altLang="ja-JP" sz="1200"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189000" y="1856656"/>
            <a:ext cx="2111475" cy="276999"/>
          </a:xfrm>
          <a:prstGeom prst="rect">
            <a:avLst/>
          </a:prstGeom>
          <a:noFill/>
        </p:spPr>
        <p:txBody>
          <a:bodyPr wrap="none" rtlCol="0">
            <a:spAutoFit/>
          </a:bodyPr>
          <a:lstStyle/>
          <a:p>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集中取組期間</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　取組み実績</a:t>
            </a: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p:cNvSpPr txBox="1"/>
          <p:nvPr/>
        </p:nvSpPr>
        <p:spPr>
          <a:xfrm>
            <a:off x="0" y="-1"/>
            <a:ext cx="6858000" cy="288000"/>
          </a:xfrm>
          <a:prstGeom prst="rect">
            <a:avLst/>
          </a:prstGeom>
          <a:noFill/>
          <a:ln>
            <a:solidFill>
              <a:schemeClr val="tx1"/>
            </a:solidFill>
          </a:ln>
        </p:spPr>
        <p:txBody>
          <a:bodyPr wrap="square" rtlCol="0" anchor="ctr" anchorCtr="0">
            <a:spAutoFit/>
          </a:bodyPr>
          <a:lstStyle/>
          <a:p>
            <a:pPr>
              <a:lnSpc>
                <a:spcPts val="15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ミッション</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Ⅰ</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200" kern="100" dirty="0">
                <a:latin typeface="Meiryo UI" panose="020B0604030504040204" pitchFamily="50" charset="-128"/>
                <a:ea typeface="Meiryo UI" panose="020B0604030504040204" pitchFamily="50" charset="-128"/>
                <a:cs typeface="Meiryo UI" panose="020B0604030504040204" pitchFamily="50" charset="-128"/>
              </a:rPr>
              <a:t>巨大地震や大津波</a:t>
            </a:r>
            <a:r>
              <a:rPr lang="ja-JP" altLang="ja-JP" sz="1200" kern="100" dirty="0" smtClean="0">
                <a:latin typeface="Meiryo UI" panose="020B0604030504040204" pitchFamily="50" charset="-128"/>
                <a:ea typeface="Meiryo UI" panose="020B0604030504040204" pitchFamily="50" charset="-128"/>
                <a:cs typeface="Meiryo UI" panose="020B0604030504040204" pitchFamily="50" charset="-128"/>
              </a:rPr>
              <a:t>から府民</a:t>
            </a:r>
            <a:r>
              <a:rPr lang="ja-JP" altLang="ja-JP" sz="1200" kern="100" dirty="0">
                <a:latin typeface="Meiryo UI" panose="020B0604030504040204" pitchFamily="50" charset="-128"/>
                <a:ea typeface="Meiryo UI" panose="020B0604030504040204" pitchFamily="50" charset="-128"/>
                <a:cs typeface="Meiryo UI" panose="020B0604030504040204" pitchFamily="50" charset="-128"/>
              </a:rPr>
              <a:t>の命を守り、</a:t>
            </a:r>
            <a:r>
              <a:rPr lang="ja-JP" altLang="ja-JP" sz="1200" kern="100" dirty="0" smtClean="0">
                <a:latin typeface="Meiryo UI" panose="020B0604030504040204" pitchFamily="50" charset="-128"/>
                <a:ea typeface="Meiryo UI" panose="020B0604030504040204" pitchFamily="50" charset="-128"/>
                <a:cs typeface="Meiryo UI" panose="020B0604030504040204" pitchFamily="50" charset="-128"/>
              </a:rPr>
              <a:t>被害を</a:t>
            </a:r>
            <a:r>
              <a:rPr lang="ja-JP" altLang="ja-JP" sz="1200" kern="100" dirty="0">
                <a:latin typeface="Meiryo UI" panose="020B0604030504040204" pitchFamily="50" charset="-128"/>
                <a:ea typeface="Meiryo UI" panose="020B0604030504040204" pitchFamily="50" charset="-128"/>
                <a:cs typeface="Meiryo UI" panose="020B0604030504040204" pitchFamily="50" charset="-128"/>
              </a:rPr>
              <a:t>軽減するための、</a:t>
            </a:r>
            <a:r>
              <a:rPr lang="ja-JP" altLang="ja-JP" sz="1200" kern="100" dirty="0" smtClean="0">
                <a:latin typeface="Meiryo UI" panose="020B0604030504040204" pitchFamily="50" charset="-128"/>
                <a:ea typeface="Meiryo UI" panose="020B0604030504040204" pitchFamily="50" charset="-128"/>
                <a:cs typeface="Meiryo UI" panose="020B0604030504040204" pitchFamily="50" charset="-128"/>
              </a:rPr>
              <a:t>事前</a:t>
            </a:r>
            <a:r>
              <a:rPr lang="ja-JP" altLang="ja-JP" sz="1200" kern="100" dirty="0">
                <a:latin typeface="Meiryo UI" panose="020B0604030504040204" pitchFamily="50" charset="-128"/>
                <a:ea typeface="Meiryo UI" panose="020B0604030504040204" pitchFamily="50" charset="-128"/>
                <a:cs typeface="Meiryo UI" panose="020B0604030504040204" pitchFamily="50" charset="-128"/>
              </a:rPr>
              <a:t>予防対策と逃げる対策</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8" name="グループ化 7"/>
          <p:cNvGrpSpPr/>
          <p:nvPr/>
        </p:nvGrpSpPr>
        <p:grpSpPr>
          <a:xfrm>
            <a:off x="548680" y="4448944"/>
            <a:ext cx="5760640" cy="1872208"/>
            <a:chOff x="548680" y="4376936"/>
            <a:chExt cx="5760640" cy="1872208"/>
          </a:xfrm>
        </p:grpSpPr>
        <p:grpSp>
          <p:nvGrpSpPr>
            <p:cNvPr id="3" name="グループ化 2"/>
            <p:cNvGrpSpPr/>
            <p:nvPr/>
          </p:nvGrpSpPr>
          <p:grpSpPr>
            <a:xfrm>
              <a:off x="548680" y="4376936"/>
              <a:ext cx="5760640" cy="1620000"/>
              <a:chOff x="-171399" y="6465168"/>
              <a:chExt cx="5760640" cy="1620000"/>
            </a:xfrm>
          </p:grpSpPr>
          <p:pic>
            <p:nvPicPr>
              <p:cNvPr id="2053" name="Picture 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71399" y="6465168"/>
                <a:ext cx="2687793" cy="16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891790" y="6465168"/>
                <a:ext cx="2697451" cy="16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 name="テキスト ボックス 1"/>
            <p:cNvSpPr txBox="1"/>
            <p:nvPr/>
          </p:nvSpPr>
          <p:spPr>
            <a:xfrm>
              <a:off x="1808820" y="6002923"/>
              <a:ext cx="3240360" cy="246221"/>
            </a:xfrm>
            <a:prstGeom prst="rect">
              <a:avLst/>
            </a:prstGeom>
            <a:noFill/>
          </p:spPr>
          <p:txBody>
            <a:bodyPr wrap="square" rtlCol="0">
              <a:spAutoFit/>
            </a:bodyPr>
            <a:lstStyle/>
            <a:p>
              <a:pPr algn="ct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ポータルサイト 広報カード</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6" name="グループ化 5"/>
          <p:cNvGrpSpPr/>
          <p:nvPr/>
        </p:nvGrpSpPr>
        <p:grpSpPr>
          <a:xfrm>
            <a:off x="3853530" y="6755221"/>
            <a:ext cx="2239766" cy="1654163"/>
            <a:chOff x="4307117" y="6759147"/>
            <a:chExt cx="2239766" cy="1654163"/>
          </a:xfrm>
        </p:grpSpPr>
        <p:pic>
          <p:nvPicPr>
            <p:cNvPr id="22" name="図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07117" y="6759147"/>
              <a:ext cx="2239766" cy="1260000"/>
            </a:xfrm>
            <a:prstGeom prst="rect">
              <a:avLst/>
            </a:prstGeom>
          </p:spPr>
        </p:pic>
        <p:sp>
          <p:nvSpPr>
            <p:cNvPr id="30" name="テキスト ボックス 29"/>
            <p:cNvSpPr txBox="1"/>
            <p:nvPr/>
          </p:nvSpPr>
          <p:spPr>
            <a:xfrm>
              <a:off x="4347000" y="8013200"/>
              <a:ext cx="2160000" cy="400110"/>
            </a:xfrm>
            <a:prstGeom prst="rect">
              <a:avLst/>
            </a:prstGeom>
            <a:noFill/>
          </p:spPr>
          <p:txBody>
            <a:bodyPr wrap="square" rtlCol="0">
              <a:spAutoFit/>
            </a:bodyPr>
            <a:lstStyle/>
            <a:p>
              <a:r>
                <a:rPr lang="ja-JP" altLang="ja-JP" sz="1000" dirty="0">
                  <a:latin typeface="Meiryo UI" panose="020B0604030504040204" pitchFamily="50" charset="-128"/>
                  <a:ea typeface="Meiryo UI" panose="020B0604030504040204" pitchFamily="50" charset="-128"/>
                  <a:cs typeface="Meiryo UI" panose="020B0604030504040204" pitchFamily="50" charset="-128"/>
                </a:rPr>
                <a:t>大阪府外国人旅行者安全確保事業</a:t>
              </a:r>
              <a:r>
                <a:rPr lang="ja-JP" altLang="ja-JP" sz="10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ja-JP" sz="1000" dirty="0" smtClean="0">
                  <a:latin typeface="Meiryo UI" panose="020B0604030504040204" pitchFamily="50" charset="-128"/>
                  <a:ea typeface="Meiryo UI" panose="020B0604030504040204" pitchFamily="50" charset="-128"/>
                  <a:cs typeface="Meiryo UI" panose="020B0604030504040204" pitchFamily="50" charset="-128"/>
                </a:rPr>
                <a:t>支援</a:t>
              </a:r>
              <a:r>
                <a:rPr lang="ja-JP" altLang="ja-JP" sz="1000" dirty="0">
                  <a:latin typeface="Meiryo UI" panose="020B0604030504040204" pitchFamily="50" charset="-128"/>
                  <a:ea typeface="Meiryo UI" panose="020B0604030504040204" pitchFamily="50" charset="-128"/>
                  <a:cs typeface="Meiryo UI" panose="020B0604030504040204" pitchFamily="50" charset="-128"/>
                </a:rPr>
                <a:t>フロー検討</a:t>
              </a:r>
              <a:r>
                <a:rPr lang="ja-JP" altLang="ja-JP" sz="1000" dirty="0" smtClean="0">
                  <a:latin typeface="Meiryo UI" panose="020B0604030504040204" pitchFamily="50" charset="-128"/>
                  <a:ea typeface="Meiryo UI" panose="020B0604030504040204" pitchFamily="50" charset="-128"/>
                  <a:cs typeface="Meiryo UI" panose="020B0604030504040204" pitchFamily="50" charset="-128"/>
                </a:rPr>
                <a:t>ワークショップ</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36" name="グループ化 35"/>
          <p:cNvGrpSpPr/>
          <p:nvPr/>
        </p:nvGrpSpPr>
        <p:grpSpPr>
          <a:xfrm>
            <a:off x="765024" y="7617296"/>
            <a:ext cx="2880000" cy="432000"/>
            <a:chOff x="4543058" y="8573589"/>
            <a:chExt cx="1800003" cy="702842"/>
          </a:xfrm>
        </p:grpSpPr>
        <p:grpSp>
          <p:nvGrpSpPr>
            <p:cNvPr id="37" name="グループ化 36"/>
            <p:cNvGrpSpPr/>
            <p:nvPr/>
          </p:nvGrpSpPr>
          <p:grpSpPr>
            <a:xfrm>
              <a:off x="4543058" y="8573589"/>
              <a:ext cx="1800002" cy="702842"/>
              <a:chOff x="-611832" y="7754382"/>
              <a:chExt cx="1800002" cy="731039"/>
            </a:xfrm>
          </p:grpSpPr>
          <p:sp>
            <p:nvSpPr>
              <p:cNvPr id="39" name="テキスト ボックス 38"/>
              <p:cNvSpPr txBox="1"/>
              <p:nvPr/>
            </p:nvSpPr>
            <p:spPr>
              <a:xfrm>
                <a:off x="-521720" y="8229323"/>
                <a:ext cx="1440000" cy="256098"/>
              </a:xfrm>
              <a:prstGeom prst="rect">
                <a:avLst/>
              </a:prstGeom>
              <a:noFill/>
            </p:spPr>
            <p:txBody>
              <a:bodyPr wrap="square" rtlCol="0" anchor="ctr" anchorCtr="0">
                <a:spAutoFit/>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四角形吹き出し 39"/>
              <p:cNvSpPr/>
              <p:nvPr/>
            </p:nvSpPr>
            <p:spPr>
              <a:xfrm>
                <a:off x="-611832" y="7754382"/>
                <a:ext cx="1800002" cy="614640"/>
              </a:xfrm>
              <a:prstGeom prst="wedgeRectCallout">
                <a:avLst>
                  <a:gd name="adj1" fmla="val 46196"/>
                  <a:gd name="adj2" fmla="val -107292"/>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8" name="正方形/長方形 37"/>
            <p:cNvSpPr/>
            <p:nvPr/>
          </p:nvSpPr>
          <p:spPr>
            <a:xfrm>
              <a:off x="4543061" y="8573592"/>
              <a:ext cx="1800000" cy="590930"/>
            </a:xfrm>
            <a:prstGeom prst="rect">
              <a:avLst/>
            </a:prstGeom>
          </p:spPr>
          <p:txBody>
            <a:bodyPr wrap="square" anchor="ctr" anchorCtr="0">
              <a:spAutoFit/>
            </a:bodyPr>
            <a:lstStyle/>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災害</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発生</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時の</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外国人旅行者の</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支援について、</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関係機関</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と役割や連携方策等について検討しました。</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grpSp>
    </p:spTree>
    <p:extLst>
      <p:ext uri="{BB962C8B-B14F-4D97-AF65-F5344CB8AC3E}">
        <p14:creationId xmlns:p14="http://schemas.microsoft.com/office/powerpoint/2010/main" val="20871012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flipH="1">
            <a:off x="0" y="632520"/>
            <a:ext cx="6858000" cy="0"/>
          </a:xfrm>
          <a:prstGeom prst="line">
            <a:avLst/>
          </a:prstGeom>
          <a:ln w="190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 name="正方形/長方形 3"/>
          <p:cNvSpPr/>
          <p:nvPr/>
        </p:nvSpPr>
        <p:spPr>
          <a:xfrm>
            <a:off x="0" y="0"/>
            <a:ext cx="6858000" cy="642717"/>
          </a:xfrm>
          <a:prstGeom prst="rect">
            <a:avLst/>
          </a:prstGeom>
          <a:noFill/>
          <a:ln w="15875">
            <a:noFill/>
          </a:ln>
        </p:spPr>
        <p:style>
          <a:lnRef idx="2">
            <a:schemeClr val="accent6"/>
          </a:lnRef>
          <a:fillRef idx="1">
            <a:schemeClr val="lt1"/>
          </a:fillRef>
          <a:effectRef idx="0">
            <a:schemeClr val="accent6"/>
          </a:effectRef>
          <a:fontRef idx="minor">
            <a:schemeClr val="dk1"/>
          </a:fontRef>
        </p:style>
        <p:txBody>
          <a:bodyPr rot="0" spcFirstLastPara="0" vert="horz" wrap="none" lIns="72000" tIns="10800" rIns="72000" bIns="10800" numCol="1" spcCol="0" rtlCol="0" fromWordArt="0" anchor="b" anchorCtr="0" forceAA="0" compatLnSpc="1">
            <a:prstTxWarp prst="textNoShape">
              <a:avLst/>
            </a:prstTxWarp>
            <a:normAutofit/>
          </a:bodyPr>
          <a:lstStyle/>
          <a:p>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アクション</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42</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災害医療体制の整備</a:t>
            </a:r>
            <a:endParaRPr lang="ja-JP"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スライド番号プレースホルダー 10"/>
          <p:cNvSpPr>
            <a:spLocks noGrp="1"/>
          </p:cNvSpPr>
          <p:nvPr>
            <p:ph type="sldNum" sz="quarter" idx="12"/>
          </p:nvPr>
        </p:nvSpPr>
        <p:spPr/>
        <p:txBody>
          <a:bodyPr/>
          <a:lstStyle/>
          <a:p>
            <a:r>
              <a:rPr lang="en-US" altLang="ja-JP" dirty="0" smtClean="0">
                <a:latin typeface="Meiryo UI" panose="020B0604030504040204" pitchFamily="50" charset="-128"/>
                <a:ea typeface="Meiryo UI" panose="020B0604030504040204" pitchFamily="50" charset="-128"/>
                <a:cs typeface="Meiryo UI" panose="020B0604030504040204" pitchFamily="50" charset="-128"/>
              </a:rPr>
              <a:t>10</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189000" y="1080000"/>
            <a:ext cx="6480000" cy="2117479"/>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36000" tIns="21600" rIns="36000" bIns="18000" rtlCol="0" anchor="t" anchorCtr="0">
            <a:spAutoFit/>
          </a:bodyPr>
          <a:lstStyle/>
          <a:p>
            <a:pPr marL="171450" indent="-171450">
              <a:lnSpc>
                <a:spcPts val="1800"/>
              </a:lnSpc>
              <a:buFont typeface="Wingdings" panose="05000000000000000000" pitchFamily="2" charset="2"/>
              <a:buChar char="u"/>
            </a:pP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厚生</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労働省通知及び</a:t>
            </a:r>
            <a:r>
              <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H29</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内閣府訓練結果等を踏まえ、地震等の大規模災害時の本部体制を見直し、機能の充実・強化を図る。</a:t>
            </a:r>
            <a:endParaRPr lang="en-US"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nSpc>
                <a:spcPts val="1800"/>
              </a:lnSpc>
            </a:pPr>
            <a:r>
              <a:rPr lang="ja-JP" altLang="en-US" sz="1000" b="1"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＜初動期＞</a:t>
            </a:r>
            <a:endParaRPr lang="en-US" altLang="ja-JP" sz="1000" b="1"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171450" indent="-171450">
              <a:lnSpc>
                <a:spcPts val="1800"/>
              </a:lnSpc>
              <a:buFont typeface="Wingdings" panose="05000000000000000000" pitchFamily="2" charset="2"/>
              <a:buChar char="u"/>
            </a:pPr>
            <a:r>
              <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地震発生後の医療救護活動の初動期において、適切な医療が提供できるようにするため、災害拠点</a:t>
            </a:r>
            <a:r>
              <a:rPr lang="ja-JP"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病院</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en-US"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17</a:t>
            </a:r>
            <a:r>
              <a:rPr lang="ja-JP"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箇所</a:t>
            </a:r>
            <a:r>
              <a:rPr lang="en-US"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19</a:t>
            </a:r>
            <a:r>
              <a:rPr lang="ja-JP"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病院</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で</a:t>
            </a:r>
            <a:r>
              <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の傷病者の受入れ体制、災害現場での応急処置や</a:t>
            </a:r>
            <a:r>
              <a:rPr lang="ja-JP"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トリアージを行う</a:t>
            </a:r>
            <a:r>
              <a:rPr lang="en-US"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DMAT</a:t>
            </a:r>
            <a:r>
              <a:rPr lang="ja-JP"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日本</a:t>
            </a:r>
            <a:r>
              <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DMAT</a:t>
            </a:r>
            <a:r>
              <a:rPr lang="ja-JP"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隊</a:t>
            </a:r>
            <a:r>
              <a:rPr lang="en-US"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57</a:t>
            </a:r>
            <a:r>
              <a:rPr lang="ja-JP"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隊</a:t>
            </a:r>
            <a:r>
              <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）出動態勢の確保に万全を期す</a:t>
            </a:r>
            <a:r>
              <a:rPr lang="ja-JP"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endParaRPr lang="en-US"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nSpc>
                <a:spcPts val="1800"/>
              </a:lnSpc>
            </a:pPr>
            <a:r>
              <a:rPr lang="ja-JP" altLang="en-US" sz="1000" b="1"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＜中長期＞</a:t>
            </a:r>
            <a:endParaRPr lang="en-US" altLang="ja-JP" sz="1000" b="1"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171450" indent="-171450">
              <a:lnSpc>
                <a:spcPts val="1800"/>
              </a:lnSpc>
              <a:buFont typeface="Wingdings" panose="05000000000000000000" pitchFamily="2" charset="2"/>
              <a:buChar char="u"/>
            </a:pPr>
            <a:r>
              <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医療救護活動が初動から中長期に及ぶ場合においても、適切な医療が提供できるよう</a:t>
            </a:r>
            <a:r>
              <a:rPr lang="ja-JP"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、他</a:t>
            </a:r>
            <a:r>
              <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府県からの医療救護班の円滑な受入れ体制やコーディネート機能を整備する</a:t>
            </a:r>
            <a:r>
              <a:rPr lang="ja-JP"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endPar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13" name="テキスト ボックス 12"/>
          <p:cNvSpPr txBox="1"/>
          <p:nvPr/>
        </p:nvSpPr>
        <p:spPr>
          <a:xfrm>
            <a:off x="5596116" y="642717"/>
            <a:ext cx="1261884" cy="276999"/>
          </a:xfrm>
          <a:prstGeom prst="rect">
            <a:avLst/>
          </a:prstGeom>
          <a:noFill/>
        </p:spPr>
        <p:txBody>
          <a:bodyPr wrap="none" rtlCol="0">
            <a:spAutoFit/>
          </a:bodyPr>
          <a:lstStyle/>
          <a:p>
            <a:pPr algn="r"/>
            <a:r>
              <a:rPr lang="ja-JP" altLang="ja-JP" sz="1200" dirty="0">
                <a:latin typeface="Meiryo UI" panose="020B0604030504040204" pitchFamily="50" charset="-128"/>
                <a:ea typeface="Meiryo UI" panose="020B0604030504040204" pitchFamily="50" charset="-128"/>
                <a:cs typeface="Meiryo UI" panose="020B0604030504040204" pitchFamily="50" charset="-128"/>
              </a:rPr>
              <a:t>（健康医療部）</a:t>
            </a:r>
            <a:endParaRPr lang="ja-JP" altLang="ja-JP" sz="1200"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189000" y="7977336"/>
            <a:ext cx="6480000" cy="1708160"/>
          </a:xfrm>
          <a:prstGeom prst="rect">
            <a:avLst/>
          </a:prstGeom>
          <a:noFill/>
        </p:spPr>
        <p:txBody>
          <a:bodyPr wrap="square" rtlCol="0">
            <a:spAutoFit/>
          </a:bodyPr>
          <a:lstStyle/>
          <a:p>
            <a:pPr>
              <a:lnSpc>
                <a:spcPts val="1800"/>
              </a:lnSpc>
            </a:pPr>
            <a:r>
              <a:rPr lang="ja-JP" altLang="ja-JP" sz="1000" b="1" dirty="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en-US" altLang="ja-JP" sz="10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H30</a:t>
            </a:r>
            <a:r>
              <a:rPr lang="ja-JP" altLang="en-US" sz="10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年度</a:t>
            </a:r>
            <a:r>
              <a:rPr lang="ja-JP" altLang="en-US" sz="1000" b="1" dirty="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ja-JP" sz="10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取組み</a:t>
            </a:r>
            <a:r>
              <a:rPr lang="ja-JP" altLang="en-US" sz="10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予定</a:t>
            </a:r>
            <a:r>
              <a:rPr lang="ja-JP" altLang="ja-JP" sz="10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 </a:t>
            </a:r>
            <a:endParaRPr lang="ja-JP" altLang="ja-JP" sz="10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171450" indent="-171450">
              <a:lnSpc>
                <a:spcPts val="1800"/>
              </a:lnSpc>
              <a:buFont typeface="Wingdings" panose="05000000000000000000" pitchFamily="2" charset="2"/>
              <a:buChar char="u"/>
            </a:pP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厚生</a:t>
            </a:r>
            <a:r>
              <a:rPr lang="ja-JP" altLang="en-US" sz="1000" dirty="0">
                <a:latin typeface="HG丸ｺﾞｼｯｸM-PRO" panose="020F0600000000000000" pitchFamily="50" charset="-128"/>
                <a:ea typeface="HG丸ｺﾞｼｯｸM-PRO" panose="020F0600000000000000" pitchFamily="50" charset="-128"/>
                <a:cs typeface="Meiryo UI" panose="020B0604030504040204" pitchFamily="50" charset="-128"/>
              </a:rPr>
              <a:t>労働省通知及び</a:t>
            </a:r>
            <a:r>
              <a:rPr lang="en-US" altLang="ja-JP" sz="1000" dirty="0">
                <a:latin typeface="HG丸ｺﾞｼｯｸM-PRO" panose="020F0600000000000000" pitchFamily="50" charset="-128"/>
                <a:ea typeface="HG丸ｺﾞｼｯｸM-PRO" panose="020F0600000000000000" pitchFamily="50" charset="-128"/>
                <a:cs typeface="Meiryo UI" panose="020B0604030504040204" pitchFamily="50" charset="-128"/>
              </a:rPr>
              <a:t>H29</a:t>
            </a:r>
            <a:r>
              <a:rPr lang="ja-JP" altLang="en-US" sz="1000" dirty="0">
                <a:latin typeface="HG丸ｺﾞｼｯｸM-PRO" panose="020F0600000000000000" pitchFamily="50" charset="-128"/>
                <a:ea typeface="HG丸ｺﾞｼｯｸM-PRO" panose="020F0600000000000000" pitchFamily="50" charset="-128"/>
                <a:cs typeface="Meiryo UI" panose="020B0604030504040204" pitchFamily="50" charset="-128"/>
              </a:rPr>
              <a:t>内閣府訓練結果を踏まえ、災害時の本部機能の充実・強化を含めた体制の整備を図る</a:t>
            </a:r>
          </a:p>
          <a:p>
            <a:pPr marL="171450" indent="-171450">
              <a:lnSpc>
                <a:spcPts val="1800"/>
              </a:lnSpc>
              <a:buFont typeface="Wingdings" panose="05000000000000000000" pitchFamily="2" charset="2"/>
              <a:buChar char="u"/>
            </a:pP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災害</a:t>
            </a:r>
            <a:r>
              <a:rPr lang="ja-JP" altLang="en-US" sz="1000" dirty="0">
                <a:latin typeface="HG丸ｺﾞｼｯｸM-PRO" panose="020F0600000000000000" pitchFamily="50" charset="-128"/>
                <a:ea typeface="HG丸ｺﾞｼｯｸM-PRO" panose="020F0600000000000000" pitchFamily="50" charset="-128"/>
                <a:cs typeface="Meiryo UI" panose="020B0604030504040204" pitchFamily="50" charset="-128"/>
              </a:rPr>
              <a:t>医療訓練を実施し、その結果を踏まえて、災害時の本部機能の充実・強化を含めた体制の整備を検討する</a:t>
            </a:r>
          </a:p>
          <a:p>
            <a:pPr marL="171450" indent="-171450">
              <a:lnSpc>
                <a:spcPts val="1800"/>
              </a:lnSpc>
              <a:buFont typeface="Wingdings" panose="05000000000000000000" pitchFamily="2" charset="2"/>
              <a:buChar char="u"/>
            </a:pP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災害</a:t>
            </a:r>
            <a:r>
              <a:rPr lang="ja-JP" altLang="en-US" sz="1000" dirty="0">
                <a:latin typeface="HG丸ｺﾞｼｯｸM-PRO" panose="020F0600000000000000" pitchFamily="50" charset="-128"/>
                <a:ea typeface="HG丸ｺﾞｼｯｸM-PRO" panose="020F0600000000000000" pitchFamily="50" charset="-128"/>
                <a:cs typeface="Meiryo UI" panose="020B0604030504040204" pitchFamily="50" charset="-128"/>
              </a:rPr>
              <a:t>時小児周産期リエゾンや透析リエゾン関係者など、幅広い分野から災害医療コーディネーターを新たに</a:t>
            </a: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選定する</a:t>
            </a:r>
            <a:endParaRPr kumimoji="1" lang="ja-JP" altLang="en-US" sz="1000" dirty="0">
              <a:latin typeface="HG丸ｺﾞｼｯｸM-PRO" panose="020F0600000000000000" pitchFamily="50" charset="-128"/>
              <a:ea typeface="HG丸ｺﾞｼｯｸM-PRO" panose="020F0600000000000000" pitchFamily="50" charset="-128"/>
            </a:endParaRPr>
          </a:p>
        </p:txBody>
      </p:sp>
      <p:sp>
        <p:nvSpPr>
          <p:cNvPr id="16" name="テキスト ボックス 15"/>
          <p:cNvSpPr txBox="1"/>
          <p:nvPr/>
        </p:nvSpPr>
        <p:spPr>
          <a:xfrm>
            <a:off x="163352" y="3269923"/>
            <a:ext cx="2111475" cy="276999"/>
          </a:xfrm>
          <a:prstGeom prst="rect">
            <a:avLst/>
          </a:prstGeom>
          <a:noFill/>
        </p:spPr>
        <p:txBody>
          <a:bodyPr wrap="none" rtlCol="0">
            <a:spAutoFit/>
          </a:bodyPr>
          <a:lstStyle/>
          <a:p>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集中取組期間　取組み実績</a:t>
            </a: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7" name="表 16"/>
          <p:cNvGraphicFramePr>
            <a:graphicFrameLocks noGrp="1"/>
          </p:cNvGraphicFramePr>
          <p:nvPr>
            <p:extLst>
              <p:ext uri="{D42A27DB-BD31-4B8C-83A1-F6EECF244321}">
                <p14:modId xmlns:p14="http://schemas.microsoft.com/office/powerpoint/2010/main" val="802630897"/>
              </p:ext>
            </p:extLst>
          </p:nvPr>
        </p:nvGraphicFramePr>
        <p:xfrm>
          <a:off x="189000" y="3541400"/>
          <a:ext cx="6480000" cy="1051560"/>
        </p:xfrm>
        <a:graphic>
          <a:graphicData uri="http://schemas.openxmlformats.org/drawingml/2006/table">
            <a:tbl>
              <a:tblPr firstRow="1" bandRow="1">
                <a:tableStyleId>{5C22544A-7EE6-4342-B048-85BDC9FD1C3A}</a:tableStyleId>
              </a:tblPr>
              <a:tblGrid>
                <a:gridCol w="1800000"/>
                <a:gridCol w="4680000"/>
              </a:tblGrid>
              <a:tr h="190912">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a:t>
                      </a: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実績</a:t>
                      </a: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532656">
                <a:tc>
                  <a:txBody>
                    <a:bodyPr/>
                    <a:lstStyle/>
                    <a:p>
                      <a:pPr marL="0" marR="0" indent="0" algn="l" defTabSz="914400" rtl="0" eaLnBrk="1" fontAlgn="auto" latinLnBrk="0" hangingPunct="1">
                        <a:lnSpc>
                          <a:spcPct val="100000"/>
                        </a:lnSpc>
                        <a:spcBef>
                          <a:spcPts val="0"/>
                        </a:spcBef>
                        <a:spcAft>
                          <a:spcPts val="0"/>
                        </a:spcAft>
                        <a:buClrTx/>
                        <a:buSzTx/>
                        <a:buFont typeface="Meiryo UI" panose="020B0604030504040204" pitchFamily="50" charset="-128"/>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医療救護班の円滑な</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 typeface="Meiryo UI" panose="020B0604030504040204" pitchFamily="50" charset="-128"/>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受入体制やコーディネート機能の整備</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nSpc>
                          <a:spcPts val="1800"/>
                        </a:lnSpc>
                        <a:buFont typeface="Arial" panose="020B0604020202020204" pitchFamily="34" charset="0"/>
                        <a:buChar cha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H29</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大規模地震時医療活動訓練に他府県</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DMAT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隊の受入：</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143</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隊</a:t>
                      </a:r>
                    </a:p>
                    <a:p>
                      <a:pPr marL="171450" indent="-171450">
                        <a:lnSpc>
                          <a:spcPts val="1800"/>
                        </a:lnSpc>
                        <a:buFont typeface="Arial" panose="020B0604020202020204" pitchFamily="34" charset="0"/>
                        <a:buChar cha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災害医療コーディネーターの委嘱</a:t>
                      </a:r>
                    </a:p>
                    <a:p>
                      <a:pPr marL="0" indent="361950">
                        <a:lnSpc>
                          <a:spcPts val="1800"/>
                        </a:lnSpc>
                        <a:buFont typeface="Meiryo UI" panose="020B0604030504040204" pitchFamily="50" charset="-128"/>
                        <a:buNone/>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災害拠点病院：</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17</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人、医師会：</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人</a:t>
                      </a:r>
                      <a:endParaRPr lang="ja-JP" altLang="ja-JP"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8" name="テキスト ボックス 17"/>
          <p:cNvSpPr txBox="1"/>
          <p:nvPr/>
        </p:nvSpPr>
        <p:spPr>
          <a:xfrm>
            <a:off x="0" y="5499"/>
            <a:ext cx="6858000" cy="288000"/>
          </a:xfrm>
          <a:prstGeom prst="rect">
            <a:avLst/>
          </a:prstGeom>
          <a:noFill/>
          <a:ln>
            <a:solidFill>
              <a:schemeClr val="tx1"/>
            </a:solidFill>
          </a:ln>
        </p:spPr>
        <p:txBody>
          <a:bodyPr wrap="square" rtlCol="0" anchor="ctr" anchorCtr="0">
            <a:spAutoFit/>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ミッション</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Ⅱ</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200" kern="100" dirty="0">
                <a:latin typeface="Meiryo UI" panose="020B0604030504040204" pitchFamily="50" charset="-128"/>
                <a:ea typeface="Meiryo UI" panose="020B0604030504040204" pitchFamily="50" charset="-128"/>
                <a:cs typeface="Meiryo UI" panose="020B0604030504040204" pitchFamily="50" charset="-128"/>
              </a:rPr>
              <a:t>地震発生後、被災者の「命をつなぐ」ための、災害応急</a:t>
            </a:r>
            <a:r>
              <a:rPr lang="ja-JP" altLang="ja-JP" sz="1200" kern="100" dirty="0" smtClean="0">
                <a:latin typeface="Meiryo UI" panose="020B0604030504040204" pitchFamily="50" charset="-128"/>
                <a:ea typeface="Meiryo UI" panose="020B0604030504040204" pitchFamily="50" charset="-128"/>
                <a:cs typeface="Meiryo UI" panose="020B0604030504040204" pitchFamily="50" charset="-128"/>
              </a:rPr>
              <a:t>対策</a:t>
            </a:r>
            <a:endParaRPr lang="ja-JP" altLang="ja-JP" sz="1400"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176176" y="4720133"/>
            <a:ext cx="6505648" cy="1384995"/>
          </a:xfrm>
          <a:prstGeom prst="rect">
            <a:avLst/>
          </a:prstGeom>
          <a:noFill/>
        </p:spPr>
        <p:txBody>
          <a:bodyPr wrap="square" rtlCol="0">
            <a:spAutoFit/>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DMAT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とは「災害急性期に活動できる機動性を</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持った、トレーニング</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を受けた医療チーム」と定義されて</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おり、災害</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派遣医療</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チーム「</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D</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isaster </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M</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edical </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A</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ssistance </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eam</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頭文字を</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とって</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DMAT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（ディーマット）と呼ばれています</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r>
            <a:br>
              <a:rPr lang="ja-JP" altLang="en-US" sz="1200" dirty="0">
                <a:latin typeface="Meiryo UI" panose="020B0604030504040204" pitchFamily="50" charset="-128"/>
                <a:ea typeface="Meiryo UI" panose="020B0604030504040204" pitchFamily="50" charset="-128"/>
                <a:cs typeface="Meiryo UI" panose="020B0604030504040204" pitchFamily="50" charset="-128"/>
              </a:rPr>
            </a:b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医師</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、看護師、業務調整員（医師・看護師以外の医療職及び事務職員）で構成され、大規模災害や多傷病者が発生した事故などの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現場で、</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急性期（おおむね</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48</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時間以内）に活動できる機動性を持った、専門的な訓練を受けた医療チームです。</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平成</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月の熊本地震では、被災地に</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計</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17</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隊</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79</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人の派遣を行いました。</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7" name="グループ化 6"/>
          <p:cNvGrpSpPr/>
          <p:nvPr/>
        </p:nvGrpSpPr>
        <p:grpSpPr>
          <a:xfrm>
            <a:off x="1081472" y="6177136"/>
            <a:ext cx="4695056" cy="1817846"/>
            <a:chOff x="1081472" y="5829647"/>
            <a:chExt cx="4695056" cy="1817846"/>
          </a:xfrm>
        </p:grpSpPr>
        <p:grpSp>
          <p:nvGrpSpPr>
            <p:cNvPr id="6" name="グループ化 5"/>
            <p:cNvGrpSpPr/>
            <p:nvPr/>
          </p:nvGrpSpPr>
          <p:grpSpPr>
            <a:xfrm>
              <a:off x="1081472" y="5829647"/>
              <a:ext cx="4695056" cy="1571625"/>
              <a:chOff x="1117476" y="5745091"/>
              <a:chExt cx="4695056" cy="1571625"/>
            </a:xfrm>
          </p:grpSpPr>
          <p:pic>
            <p:nvPicPr>
              <p:cNvPr id="15" name="図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7476" y="5745091"/>
                <a:ext cx="2095500" cy="1571625"/>
              </a:xfrm>
              <a:prstGeom prst="rect">
                <a:avLst/>
              </a:prstGeom>
            </p:spPr>
          </p:pic>
          <p:pic>
            <p:nvPicPr>
              <p:cNvPr id="19" name="図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7032" y="5745091"/>
                <a:ext cx="2095500" cy="1571625"/>
              </a:xfrm>
              <a:prstGeom prst="rect">
                <a:avLst/>
              </a:prstGeom>
            </p:spPr>
          </p:pic>
        </p:grpSp>
        <p:sp>
          <p:nvSpPr>
            <p:cNvPr id="2" name="テキスト ボックス 1"/>
            <p:cNvSpPr txBox="1"/>
            <p:nvPr/>
          </p:nvSpPr>
          <p:spPr>
            <a:xfrm>
              <a:off x="2289906" y="7401272"/>
              <a:ext cx="2278188" cy="246221"/>
            </a:xfrm>
            <a:prstGeom prst="rect">
              <a:avLst/>
            </a:prstGeom>
            <a:noFill/>
          </p:spPr>
          <p:txBody>
            <a:bodyPr wrap="none" rtlCol="0">
              <a:spAutoFit/>
            </a:bodyPr>
            <a:lstStyle/>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熊本地震の際の</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DMAT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調整</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本部の様子</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grpSp>
    </p:spTree>
    <p:extLst>
      <p:ext uri="{BB962C8B-B14F-4D97-AF65-F5344CB8AC3E}">
        <p14:creationId xmlns:p14="http://schemas.microsoft.com/office/powerpoint/2010/main" val="30690321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p:cNvCxnSpPr/>
          <p:nvPr/>
        </p:nvCxnSpPr>
        <p:spPr>
          <a:xfrm flipH="1">
            <a:off x="0" y="632520"/>
            <a:ext cx="6858000" cy="0"/>
          </a:xfrm>
          <a:prstGeom prst="line">
            <a:avLst/>
          </a:prstGeom>
          <a:ln w="190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正方形/長方形 2"/>
          <p:cNvSpPr/>
          <p:nvPr/>
        </p:nvSpPr>
        <p:spPr>
          <a:xfrm>
            <a:off x="0" y="0"/>
            <a:ext cx="6858000" cy="642717"/>
          </a:xfrm>
          <a:prstGeom prst="rect">
            <a:avLst/>
          </a:prstGeom>
          <a:noFill/>
          <a:ln w="15875">
            <a:noFill/>
          </a:ln>
        </p:spPr>
        <p:style>
          <a:lnRef idx="2">
            <a:schemeClr val="accent6"/>
          </a:lnRef>
          <a:fillRef idx="1">
            <a:schemeClr val="lt1"/>
          </a:fillRef>
          <a:effectRef idx="0">
            <a:schemeClr val="accent6"/>
          </a:effectRef>
          <a:fontRef idx="minor">
            <a:schemeClr val="dk1"/>
          </a:fontRef>
        </p:style>
        <p:txBody>
          <a:bodyPr rot="0" spcFirstLastPara="0" vert="horz" wrap="none" lIns="72000" tIns="10800" rIns="72000" bIns="10800" numCol="1" spcCol="0" rtlCol="0" fromWordArt="0" anchor="b" anchorCtr="0" forceAA="0" compatLnSpc="1">
            <a:prstTxWarp prst="textNoShape">
              <a:avLst/>
            </a:prstTxWarp>
            <a:normAutofit/>
          </a:bodyPr>
          <a:lstStyle/>
          <a:p>
            <a:r>
              <a:rPr lang="ja-JP" altLang="ja-JP" sz="1600" dirty="0">
                <a:latin typeface="Meiryo UI" panose="020B0604030504040204" pitchFamily="50" charset="-128"/>
                <a:ea typeface="Meiryo UI" panose="020B0604030504040204" pitchFamily="50" charset="-128"/>
                <a:cs typeface="Meiryo UI" panose="020B0604030504040204" pitchFamily="50" charset="-128"/>
              </a:rPr>
              <a:t>アクション</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45</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　広域緊急交通路等の通行機能</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確保</a:t>
            </a:r>
            <a:endParaRPr lang="ja-JP"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スライド番号プレースホルダー 9"/>
          <p:cNvSpPr>
            <a:spLocks noGrp="1"/>
          </p:cNvSpPr>
          <p:nvPr>
            <p:ph type="sldNum" sz="quarter" idx="11"/>
          </p:nvPr>
        </p:nvSpPr>
        <p:spPr/>
        <p:txBody>
          <a:bodyPr/>
          <a:lstStyle/>
          <a:p>
            <a:r>
              <a:rPr lang="en-US" altLang="ja-JP" dirty="0" smtClean="0">
                <a:latin typeface="Meiryo UI" panose="020B0604030504040204" pitchFamily="50" charset="-128"/>
                <a:ea typeface="Meiryo UI" panose="020B0604030504040204" pitchFamily="50" charset="-128"/>
              </a:rPr>
              <a:t>11</a:t>
            </a:r>
          </a:p>
        </p:txBody>
      </p:sp>
      <p:sp>
        <p:nvSpPr>
          <p:cNvPr id="11" name="正方形/長方形 10"/>
          <p:cNvSpPr/>
          <p:nvPr/>
        </p:nvSpPr>
        <p:spPr>
          <a:xfrm>
            <a:off x="189000" y="1080000"/>
            <a:ext cx="6480000" cy="1457698"/>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t" anchorCtr="0">
            <a:spAutoFit/>
          </a:bodyPr>
          <a:lstStyle/>
          <a:p>
            <a:pPr>
              <a:lnSpc>
                <a:spcPts val="1800"/>
              </a:lnSpc>
            </a:pPr>
            <a:r>
              <a:rPr lang="ja-JP" altLang="ja-JP" sz="10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＜通行機能確保＞</a:t>
            </a:r>
          </a:p>
          <a:p>
            <a:pPr marL="171450" indent="-171450">
              <a:lnSpc>
                <a:spcPts val="1800"/>
              </a:lnSpc>
              <a:buFont typeface="Wingdings" panose="05000000000000000000" pitchFamily="2" charset="2"/>
              <a:buChar char="u"/>
            </a:pPr>
            <a:r>
              <a:rPr lang="ja-JP"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地震</a:t>
            </a:r>
            <a:r>
              <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発生後に、府内の防災拠点や周辺府県との連絡を確保し、救命救助活動や支援物資の輸送を担う広域緊急交通路の通行機能を確保するため、集中取組期間中に重点的に橋梁の耐震化を進め、平成</a:t>
            </a:r>
            <a:r>
              <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32</a:t>
            </a:r>
            <a:r>
              <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年度までに橋梁の耐震化の完了をめざす。</a:t>
            </a:r>
          </a:p>
          <a:p>
            <a:pPr marL="171450" indent="-171450">
              <a:lnSpc>
                <a:spcPts val="1800"/>
              </a:lnSpc>
              <a:buFont typeface="Wingdings" panose="05000000000000000000" pitchFamily="2" charset="2"/>
              <a:buChar char="u"/>
            </a:pPr>
            <a:r>
              <a:rPr lang="ja-JP"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防災</a:t>
            </a:r>
            <a:r>
              <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活動を支える道路ネットワークの整備を行い、災害時における緊急交通路の多重性、代替路の確保や防災拠点アクセス等の向上、府県間連携の強化を図る</a:t>
            </a:r>
            <a:r>
              <a:rPr lang="ja-JP"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endParaRPr lang="en-US"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12" name="テキスト ボックス 11"/>
          <p:cNvSpPr txBox="1"/>
          <p:nvPr/>
        </p:nvSpPr>
        <p:spPr>
          <a:xfrm>
            <a:off x="1731276" y="642717"/>
            <a:ext cx="5126724" cy="276999"/>
          </a:xfrm>
          <a:prstGeom prst="rect">
            <a:avLst/>
          </a:prstGeom>
          <a:noFill/>
        </p:spPr>
        <p:txBody>
          <a:bodyPr wrap="none" rtlCol="0">
            <a:spAutoFit/>
          </a:bodyPr>
          <a:lstStyle/>
          <a:p>
            <a:pPr algn="r"/>
            <a:r>
              <a:rPr lang="ja-JP" altLang="ja-JP" sz="1200" dirty="0">
                <a:latin typeface="Meiryo UI" panose="020B0604030504040204" pitchFamily="50" charset="-128"/>
                <a:ea typeface="Meiryo UI" panose="020B0604030504040204" pitchFamily="50" charset="-128"/>
                <a:cs typeface="Meiryo UI" panose="020B0604030504040204" pitchFamily="50" charset="-128"/>
              </a:rPr>
              <a:t>（危機管理室、環境農林水産部、都市整備部、住宅まちづくり部、警察本部）</a:t>
            </a:r>
          </a:p>
        </p:txBody>
      </p:sp>
      <p:sp>
        <p:nvSpPr>
          <p:cNvPr id="13" name="テキスト ボックス 12"/>
          <p:cNvSpPr txBox="1"/>
          <p:nvPr/>
        </p:nvSpPr>
        <p:spPr>
          <a:xfrm>
            <a:off x="0" y="5499"/>
            <a:ext cx="6858000" cy="288000"/>
          </a:xfrm>
          <a:prstGeom prst="rect">
            <a:avLst/>
          </a:prstGeom>
          <a:noFill/>
          <a:ln>
            <a:solidFill>
              <a:schemeClr val="tx1"/>
            </a:solidFill>
          </a:ln>
        </p:spPr>
        <p:txBody>
          <a:bodyPr wrap="square" rtlCol="0" anchor="ctr" anchorCtr="0">
            <a:spAutoFit/>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ミッション</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Ⅱ</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200" kern="100" dirty="0">
                <a:latin typeface="Meiryo UI" panose="020B0604030504040204" pitchFamily="50" charset="-128"/>
                <a:ea typeface="Meiryo UI" panose="020B0604030504040204" pitchFamily="50" charset="-128"/>
                <a:cs typeface="Meiryo UI" panose="020B0604030504040204" pitchFamily="50" charset="-128"/>
              </a:rPr>
              <a:t>地震発生後、被災者の「命をつなぐ」ための、災害応急</a:t>
            </a:r>
            <a:r>
              <a:rPr lang="ja-JP" altLang="ja-JP" sz="1200" kern="100" dirty="0" smtClean="0">
                <a:latin typeface="Meiryo UI" panose="020B0604030504040204" pitchFamily="50" charset="-128"/>
                <a:ea typeface="Meiryo UI" panose="020B0604030504040204" pitchFamily="50" charset="-128"/>
                <a:cs typeface="Meiryo UI" panose="020B0604030504040204" pitchFamily="50" charset="-128"/>
              </a:rPr>
              <a:t>対策</a:t>
            </a:r>
            <a:endParaRPr lang="ja-JP" altLang="ja-JP" sz="1400" kern="1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5" name="表 14"/>
          <p:cNvGraphicFramePr>
            <a:graphicFrameLocks noGrp="1"/>
          </p:cNvGraphicFramePr>
          <p:nvPr>
            <p:extLst>
              <p:ext uri="{D42A27DB-BD31-4B8C-83A1-F6EECF244321}">
                <p14:modId xmlns:p14="http://schemas.microsoft.com/office/powerpoint/2010/main" val="1983437765"/>
              </p:ext>
            </p:extLst>
          </p:nvPr>
        </p:nvGraphicFramePr>
        <p:xfrm>
          <a:off x="189000" y="2855263"/>
          <a:ext cx="6480002" cy="1005840"/>
        </p:xfrm>
        <a:graphic>
          <a:graphicData uri="http://schemas.openxmlformats.org/drawingml/2006/table">
            <a:tbl>
              <a:tblPr firstRow="1" bandRow="1">
                <a:tableStyleId>{5C22544A-7EE6-4342-B048-85BDC9FD1C3A}</a:tableStyleId>
              </a:tblPr>
              <a:tblGrid>
                <a:gridCol w="3744056"/>
                <a:gridCol w="1367973"/>
                <a:gridCol w="1367973"/>
              </a:tblGrid>
              <a:tr h="267477">
                <a:tc gridSpan="2">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a:t>
                      </a: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pPr algn="ct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実績</a:t>
                      </a: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26632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広域緊急交通路の橋梁の耐震化</a:t>
                      </a:r>
                      <a:endParaRPr lang="ja-JP"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395</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橋完了</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374</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橋完了</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08032">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防災・減災に資する道路ネットワークの整備</a:t>
                      </a: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H27</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年度末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1.8km</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供用完了）</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24.8km</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供用</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24.8km</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供用</a:t>
                      </a:r>
                      <a:endPar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6" name="テキスト ボックス 15"/>
          <p:cNvSpPr txBox="1"/>
          <p:nvPr/>
        </p:nvSpPr>
        <p:spPr>
          <a:xfrm>
            <a:off x="189000" y="2576736"/>
            <a:ext cx="2111475" cy="276999"/>
          </a:xfrm>
          <a:prstGeom prst="rect">
            <a:avLst/>
          </a:prstGeom>
          <a:noFill/>
        </p:spPr>
        <p:txBody>
          <a:bodyPr wrap="none" rtlCol="0">
            <a:spAutoFit/>
          </a:bodyPr>
          <a:lstStyle/>
          <a:p>
            <a:r>
              <a:rPr lang="en-US" altLang="ja-JP" sz="12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集中取組期間　取組み実績</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189000" y="5385048"/>
            <a:ext cx="6480000" cy="784830"/>
          </a:xfrm>
          <a:prstGeom prst="rect">
            <a:avLst/>
          </a:prstGeom>
          <a:noFill/>
        </p:spPr>
        <p:txBody>
          <a:bodyPr wrap="square" rtlCol="0">
            <a:spAutoFit/>
          </a:bodyPr>
          <a:lstStyle/>
          <a:p>
            <a:pPr>
              <a:lnSpc>
                <a:spcPts val="1800"/>
              </a:lnSpc>
            </a:pPr>
            <a:r>
              <a:rPr lang="ja-JP" altLang="ja-JP" sz="10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en-US" altLang="ja-JP" sz="10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H30</a:t>
            </a:r>
            <a:r>
              <a:rPr lang="ja-JP" altLang="en-US" sz="10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年度　</a:t>
            </a:r>
            <a:r>
              <a:rPr lang="ja-JP" altLang="ja-JP" sz="10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取組み</a:t>
            </a:r>
            <a:r>
              <a:rPr lang="ja-JP" altLang="ja-JP" sz="1000" b="1" dirty="0">
                <a:latin typeface="HG丸ｺﾞｼｯｸM-PRO" panose="020F0600000000000000" pitchFamily="50" charset="-128"/>
                <a:ea typeface="HG丸ｺﾞｼｯｸM-PRO" panose="020F0600000000000000" pitchFamily="50" charset="-128"/>
                <a:cs typeface="Meiryo UI" panose="020B0604030504040204" pitchFamily="50" charset="-128"/>
              </a:rPr>
              <a:t>予定】</a:t>
            </a:r>
          </a:p>
          <a:p>
            <a:pPr marL="171450" indent="-171450">
              <a:lnSpc>
                <a:spcPts val="1800"/>
              </a:lnSpc>
              <a:buFont typeface="Wingdings" panose="05000000000000000000" pitchFamily="2" charset="2"/>
              <a:buChar char="u"/>
            </a:pPr>
            <a:r>
              <a:rPr lang="ja-JP" altLang="ja-JP" sz="1000" dirty="0">
                <a:latin typeface="HG丸ｺﾞｼｯｸM-PRO" panose="020F0600000000000000" pitchFamily="50" charset="-128"/>
                <a:ea typeface="HG丸ｺﾞｼｯｸM-PRO" panose="020F0600000000000000" pitchFamily="50" charset="-128"/>
                <a:cs typeface="Meiryo UI" panose="020B0604030504040204" pitchFamily="50" charset="-128"/>
              </a:rPr>
              <a:t>広域緊急交通路の橋梁の耐震化を推進</a:t>
            </a:r>
            <a:r>
              <a:rPr lang="ja-JP" altLang="en-US" sz="1000" dirty="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en-US" altLang="ja-JP"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23</a:t>
            </a: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橋</a:t>
            </a:r>
            <a:r>
              <a:rPr lang="ja-JP" altLang="en-US" sz="1000" dirty="0">
                <a:latin typeface="HG丸ｺﾞｼｯｸM-PRO" panose="020F0600000000000000" pitchFamily="50" charset="-128"/>
                <a:ea typeface="HG丸ｺﾞｼｯｸM-PRO" panose="020F0600000000000000" pitchFamily="50" charset="-128"/>
                <a:cs typeface="Meiryo UI" panose="020B0604030504040204" pitchFamily="50" charset="-128"/>
              </a:rPr>
              <a:t>推進中（計</a:t>
            </a:r>
            <a:r>
              <a:rPr lang="en-US" altLang="ja-JP" sz="1000" dirty="0">
                <a:latin typeface="HG丸ｺﾞｼｯｸM-PRO" panose="020F0600000000000000" pitchFamily="50" charset="-128"/>
                <a:ea typeface="HG丸ｺﾞｼｯｸM-PRO" panose="020F0600000000000000" pitchFamily="50" charset="-128"/>
                <a:cs typeface="Meiryo UI" panose="020B0604030504040204" pitchFamily="50" charset="-128"/>
              </a:rPr>
              <a:t>3</a:t>
            </a:r>
            <a:r>
              <a:rPr lang="ja-JP" altLang="en-US" sz="1000" dirty="0">
                <a:latin typeface="HG丸ｺﾞｼｯｸM-PRO" panose="020F0600000000000000" pitchFamily="50" charset="-128"/>
                <a:ea typeface="HG丸ｺﾞｼｯｸM-PRO" panose="020F0600000000000000" pitchFamily="50" charset="-128"/>
                <a:cs typeface="Meiryo UI" panose="020B0604030504040204" pitchFamily="50" charset="-128"/>
              </a:rPr>
              <a:t>８</a:t>
            </a:r>
            <a:r>
              <a:rPr lang="en-US" altLang="ja-JP" sz="1000" dirty="0">
                <a:latin typeface="HG丸ｺﾞｼｯｸM-PRO" panose="020F0600000000000000" pitchFamily="50" charset="-128"/>
                <a:ea typeface="HG丸ｺﾞｼｯｸM-PRO" panose="020F0600000000000000" pitchFamily="50" charset="-128"/>
                <a:cs typeface="Meiryo UI" panose="020B0604030504040204" pitchFamily="50" charset="-128"/>
              </a:rPr>
              <a:t>5</a:t>
            </a:r>
            <a:r>
              <a:rPr lang="ja-JP" altLang="en-US" sz="1000" dirty="0">
                <a:latin typeface="HG丸ｺﾞｼｯｸM-PRO" panose="020F0600000000000000" pitchFamily="50" charset="-128"/>
                <a:ea typeface="HG丸ｺﾞｼｯｸM-PRO" panose="020F0600000000000000" pitchFamily="50" charset="-128"/>
                <a:cs typeface="Meiryo UI" panose="020B0604030504040204" pitchFamily="50" charset="-128"/>
              </a:rPr>
              <a:t>橋完了予定）</a:t>
            </a:r>
            <a:endParaRPr lang="ja-JP" altLang="ja-JP" sz="10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171450" indent="-171450">
              <a:lnSpc>
                <a:spcPts val="1800"/>
              </a:lnSpc>
              <a:buFont typeface="Wingdings" panose="05000000000000000000" pitchFamily="2" charset="2"/>
              <a:buChar char="u"/>
            </a:pPr>
            <a:r>
              <a:rPr lang="ja-JP" altLang="ja-JP" sz="1000" dirty="0">
                <a:latin typeface="HG丸ｺﾞｼｯｸM-PRO" panose="020F0600000000000000" pitchFamily="50" charset="-128"/>
                <a:ea typeface="HG丸ｺﾞｼｯｸM-PRO" panose="020F0600000000000000" pitchFamily="50" charset="-128"/>
                <a:cs typeface="Meiryo UI" panose="020B0604030504040204" pitchFamily="50" charset="-128"/>
              </a:rPr>
              <a:t>防災・減災に資する道路ネットワークの整備を推進</a:t>
            </a:r>
            <a:r>
              <a:rPr lang="ja-JP" altLang="en-US" sz="1000" dirty="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en-US" altLang="ja-JP" sz="1000" dirty="0">
                <a:latin typeface="HG丸ｺﾞｼｯｸM-PRO" panose="020F0600000000000000" pitchFamily="50" charset="-128"/>
                <a:ea typeface="HG丸ｺﾞｼｯｸM-PRO" panose="020F0600000000000000" pitchFamily="50" charset="-128"/>
                <a:cs typeface="Meiryo UI" panose="020B0604030504040204" pitchFamily="50" charset="-128"/>
              </a:rPr>
              <a:t>16.4km</a:t>
            </a:r>
            <a:r>
              <a:rPr lang="ja-JP" altLang="en-US" sz="1000" dirty="0">
                <a:latin typeface="HG丸ｺﾞｼｯｸM-PRO" panose="020F0600000000000000" pitchFamily="50" charset="-128"/>
                <a:ea typeface="HG丸ｺﾞｼｯｸM-PRO" panose="020F0600000000000000" pitchFamily="50" charset="-128"/>
                <a:cs typeface="Meiryo UI" panose="020B0604030504040204" pitchFamily="50" charset="-128"/>
              </a:rPr>
              <a:t>推進中（計</a:t>
            </a:r>
            <a:r>
              <a:rPr lang="en-US" altLang="ja-JP" sz="1000" dirty="0">
                <a:latin typeface="HG丸ｺﾞｼｯｸM-PRO" panose="020F0600000000000000" pitchFamily="50" charset="-128"/>
                <a:ea typeface="HG丸ｺﾞｼｯｸM-PRO" panose="020F0600000000000000" pitchFamily="50" charset="-128"/>
                <a:cs typeface="Meiryo UI" panose="020B0604030504040204" pitchFamily="50" charset="-128"/>
              </a:rPr>
              <a:t>26.3km</a:t>
            </a:r>
            <a:r>
              <a:rPr lang="ja-JP" altLang="en-US" sz="1000" dirty="0">
                <a:latin typeface="HG丸ｺﾞｼｯｸM-PRO" panose="020F0600000000000000" pitchFamily="50" charset="-128"/>
                <a:ea typeface="HG丸ｺﾞｼｯｸM-PRO" panose="020F0600000000000000" pitchFamily="50" charset="-128"/>
                <a:cs typeface="Meiryo UI" panose="020B0604030504040204" pitchFamily="50" charset="-128"/>
              </a:rPr>
              <a:t>整備予定）</a:t>
            </a:r>
            <a:endParaRPr lang="ja-JP" altLang="ja-JP" sz="10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grpSp>
        <p:nvGrpSpPr>
          <p:cNvPr id="7" name="グループ化 6"/>
          <p:cNvGrpSpPr/>
          <p:nvPr/>
        </p:nvGrpSpPr>
        <p:grpSpPr>
          <a:xfrm>
            <a:off x="836772" y="3944888"/>
            <a:ext cx="5184457" cy="1506221"/>
            <a:chOff x="908720" y="5529064"/>
            <a:chExt cx="5184457" cy="1506221"/>
          </a:xfrm>
        </p:grpSpPr>
        <p:grpSp>
          <p:nvGrpSpPr>
            <p:cNvPr id="4" name="グループ化 3"/>
            <p:cNvGrpSpPr/>
            <p:nvPr/>
          </p:nvGrpSpPr>
          <p:grpSpPr>
            <a:xfrm>
              <a:off x="908720" y="5529064"/>
              <a:ext cx="1750000" cy="1506221"/>
              <a:chOff x="640968" y="6116161"/>
              <a:chExt cx="1750000" cy="1506221"/>
            </a:xfrm>
          </p:grpSpPr>
          <p:pic>
            <p:nvPicPr>
              <p:cNvPr id="2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968" y="6116161"/>
                <a:ext cx="1750000" cy="12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テキスト ボックス 22"/>
              <p:cNvSpPr txBox="1"/>
              <p:nvPr/>
            </p:nvSpPr>
            <p:spPr>
              <a:xfrm>
                <a:off x="759884" y="7376161"/>
                <a:ext cx="1512168" cy="246221"/>
              </a:xfrm>
              <a:prstGeom prst="rect">
                <a:avLst/>
              </a:prstGeom>
              <a:noFill/>
            </p:spPr>
            <p:txBody>
              <a:bodyPr wrap="square" rtlCol="0">
                <a:spAutoFit/>
              </a:bodyPr>
              <a:lstStyle/>
              <a:p>
                <a:pPr algn="ct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橋梁耐震化　対策前</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6" name="グループ化 5"/>
            <p:cNvGrpSpPr/>
            <p:nvPr/>
          </p:nvGrpSpPr>
          <p:grpSpPr>
            <a:xfrm>
              <a:off x="3068960" y="5529064"/>
              <a:ext cx="1756901" cy="1506221"/>
              <a:chOff x="3068960" y="5529064"/>
              <a:chExt cx="1756901" cy="1506221"/>
            </a:xfrm>
          </p:grpSpPr>
          <p:pic>
            <p:nvPicPr>
              <p:cNvPr id="2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8960" y="5529064"/>
                <a:ext cx="1756901" cy="12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テキスト ボックス 23"/>
              <p:cNvSpPr txBox="1"/>
              <p:nvPr/>
            </p:nvSpPr>
            <p:spPr>
              <a:xfrm>
                <a:off x="3191326" y="6789064"/>
                <a:ext cx="1512168" cy="246221"/>
              </a:xfrm>
              <a:prstGeom prst="rect">
                <a:avLst/>
              </a:prstGeom>
              <a:noFill/>
            </p:spPr>
            <p:txBody>
              <a:bodyPr wrap="square" rtlCol="0">
                <a:spAutoFit/>
              </a:bodyPr>
              <a:lstStyle/>
              <a:p>
                <a:pPr algn="ctr"/>
                <a:r>
                  <a:rPr lang="ja-JP" altLang="en-US" sz="1000" dirty="0">
                    <a:latin typeface="Meiryo UI" panose="020B0604030504040204" pitchFamily="50" charset="-128"/>
                    <a:ea typeface="Meiryo UI" panose="020B0604030504040204" pitchFamily="50" charset="-128"/>
                    <a:cs typeface="Meiryo UI" panose="020B0604030504040204" pitchFamily="50" charset="-128"/>
                  </a:rPr>
                  <a:t>橋梁耐震化　</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対策後</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25" name="グループ化 24"/>
            <p:cNvGrpSpPr/>
            <p:nvPr/>
          </p:nvGrpSpPr>
          <p:grpSpPr>
            <a:xfrm>
              <a:off x="5013176" y="5709064"/>
              <a:ext cx="1080001" cy="1080000"/>
              <a:chOff x="4633170" y="8740361"/>
              <a:chExt cx="1800004" cy="576000"/>
            </a:xfrm>
          </p:grpSpPr>
          <p:grpSp>
            <p:nvGrpSpPr>
              <p:cNvPr id="26" name="グループ化 25"/>
              <p:cNvGrpSpPr/>
              <p:nvPr/>
            </p:nvGrpSpPr>
            <p:grpSpPr>
              <a:xfrm>
                <a:off x="4633170" y="8740361"/>
                <a:ext cx="1800004" cy="576000"/>
                <a:chOff x="-521720" y="7927842"/>
                <a:chExt cx="1800004" cy="599108"/>
              </a:xfrm>
            </p:grpSpPr>
            <p:sp>
              <p:nvSpPr>
                <p:cNvPr id="28" name="テキスト ボックス 27"/>
                <p:cNvSpPr txBox="1"/>
                <p:nvPr/>
              </p:nvSpPr>
              <p:spPr>
                <a:xfrm>
                  <a:off x="-521720" y="8229323"/>
                  <a:ext cx="1440000" cy="256098"/>
                </a:xfrm>
                <a:prstGeom prst="rect">
                  <a:avLst/>
                </a:prstGeom>
                <a:noFill/>
              </p:spPr>
              <p:txBody>
                <a:bodyPr wrap="square" rtlCol="0" anchor="ctr" anchorCtr="0">
                  <a:spAutoFit/>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四角形吹き出し 28"/>
                <p:cNvSpPr/>
                <p:nvPr/>
              </p:nvSpPr>
              <p:spPr>
                <a:xfrm>
                  <a:off x="-521718" y="7927842"/>
                  <a:ext cx="1800002" cy="599108"/>
                </a:xfrm>
                <a:prstGeom prst="wedgeRectCallout">
                  <a:avLst>
                    <a:gd name="adj1" fmla="val -65002"/>
                    <a:gd name="adj2" fmla="val 32857"/>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7" name="正方形/長方形 26"/>
              <p:cNvSpPr/>
              <p:nvPr/>
            </p:nvSpPr>
            <p:spPr>
              <a:xfrm>
                <a:off x="4633173" y="8798555"/>
                <a:ext cx="1800001" cy="459613"/>
              </a:xfrm>
              <a:prstGeom prst="rect">
                <a:avLst/>
              </a:prstGeom>
            </p:spPr>
            <p:txBody>
              <a:bodyPr wrap="square">
                <a:spAutoFit/>
              </a:bodyPr>
              <a:lstStyle/>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下部構造と上部構造をケーブル等で連結し、地震時に橋桁の落下を防止します。</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grpSp>
      </p:grpSp>
      <p:sp>
        <p:nvSpPr>
          <p:cNvPr id="31" name="正方形/長方形 30"/>
          <p:cNvSpPr/>
          <p:nvPr/>
        </p:nvSpPr>
        <p:spPr>
          <a:xfrm>
            <a:off x="189000" y="6450987"/>
            <a:ext cx="6480000" cy="7652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t" anchorCtr="0">
            <a:spAutoFit/>
          </a:bodyPr>
          <a:lstStyle/>
          <a:p>
            <a:pPr>
              <a:lnSpc>
                <a:spcPts val="1800"/>
              </a:lnSpc>
            </a:pPr>
            <a:r>
              <a:rPr lang="ja-JP" altLang="ja-JP" sz="1000" b="1"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ja-JP" sz="10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沿道建築物の耐震化＞</a:t>
            </a:r>
          </a:p>
          <a:p>
            <a:pPr marL="171450" indent="-171450">
              <a:lnSpc>
                <a:spcPts val="1800"/>
              </a:lnSpc>
              <a:buFont typeface="Wingdings" panose="05000000000000000000" pitchFamily="2" charset="2"/>
              <a:buChar char="u"/>
            </a:pPr>
            <a:r>
              <a:rPr lang="ja-JP"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耐震</a:t>
            </a:r>
            <a:r>
              <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診断の義務化対象建築物については、平成</a:t>
            </a:r>
            <a:r>
              <a:rPr lang="en-US"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28</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年度</a:t>
            </a:r>
            <a:r>
              <a:rPr lang="ja-JP"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末</a:t>
            </a:r>
            <a:r>
              <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までに耐震診断を終了するとともに、平成</a:t>
            </a:r>
            <a:r>
              <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30</a:t>
            </a:r>
            <a:r>
              <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年度までに耐震改修等の完了を働きかける</a:t>
            </a:r>
            <a:r>
              <a:rPr lang="ja-JP"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endPar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graphicFrame>
        <p:nvGraphicFramePr>
          <p:cNvPr id="32" name="表 31"/>
          <p:cNvGraphicFramePr>
            <a:graphicFrameLocks noGrp="1"/>
          </p:cNvGraphicFramePr>
          <p:nvPr>
            <p:extLst>
              <p:ext uri="{D42A27DB-BD31-4B8C-83A1-F6EECF244321}">
                <p14:modId xmlns:p14="http://schemas.microsoft.com/office/powerpoint/2010/main" val="2414453267"/>
              </p:ext>
            </p:extLst>
          </p:nvPr>
        </p:nvGraphicFramePr>
        <p:xfrm>
          <a:off x="188999" y="7515539"/>
          <a:ext cx="6480000" cy="1018429"/>
        </p:xfrm>
        <a:graphic>
          <a:graphicData uri="http://schemas.openxmlformats.org/drawingml/2006/table">
            <a:tbl>
              <a:tblPr firstRow="1" bandRow="1">
                <a:tableStyleId>{5C22544A-7EE6-4342-B048-85BDC9FD1C3A}</a:tableStyleId>
              </a:tblPr>
              <a:tblGrid>
                <a:gridCol w="3780000"/>
                <a:gridCol w="2700000"/>
              </a:tblGrid>
              <a:tr h="286909">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a:t>
                      </a: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実績</a:t>
                      </a: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2663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耐震診断の義務化対象建築物の耐震診断、耐震改修等</a:t>
                      </a:r>
                      <a:endPar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所有者に対して個別訪問等により</a:t>
                      </a: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耐震改修等の働きかけを実施</a:t>
                      </a: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08032">
                <a:tc>
                  <a:txBody>
                    <a:bodyPr/>
                    <a:lstStyle/>
                    <a:p>
                      <a:pPr marL="0" indent="0" algn="l">
                        <a:lnSpc>
                          <a:spcPct val="100000"/>
                        </a:lnSpc>
                        <a:buFont typeface="Wingdings" panose="05000000000000000000" pitchFamily="2" charset="2"/>
                        <a:buNone/>
                      </a:pP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耐震診断</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結果</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の公表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135</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棟／対象</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149</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棟</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33" name="テキスト ボックス 32"/>
          <p:cNvSpPr txBox="1"/>
          <p:nvPr/>
        </p:nvSpPr>
        <p:spPr>
          <a:xfrm>
            <a:off x="189000" y="7242939"/>
            <a:ext cx="2111475" cy="276999"/>
          </a:xfrm>
          <a:prstGeom prst="rect">
            <a:avLst/>
          </a:prstGeom>
          <a:noFill/>
        </p:spPr>
        <p:txBody>
          <a:bodyPr wrap="none" rtlCol="0">
            <a:spAutoFit/>
          </a:bodyPr>
          <a:lstStyle/>
          <a:p>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集中取組期間　取組み実績</a:t>
            </a: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正方形/長方形 33"/>
          <p:cNvSpPr/>
          <p:nvPr/>
        </p:nvSpPr>
        <p:spPr>
          <a:xfrm>
            <a:off x="189000" y="8697552"/>
            <a:ext cx="6480000" cy="1224000"/>
          </a:xfrm>
          <a:prstGeom prst="rect">
            <a:avLst/>
          </a:prstGeom>
          <a:noFill/>
          <a:ln w="1587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lIns="36000" tIns="21600" rIns="36000" bIns="18000" rtlCol="0" anchor="t" anchorCtr="0">
            <a:noAutofit/>
          </a:bodyPr>
          <a:lstStyle/>
          <a:p>
            <a:pPr>
              <a:lnSpc>
                <a:spcPts val="1800"/>
              </a:lnSpc>
            </a:pPr>
            <a:r>
              <a:rPr lang="en-US" altLang="ja-JP" sz="1000" b="1"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【H30</a:t>
            </a:r>
            <a:r>
              <a:rPr lang="ja-JP" altLang="en-US" sz="1000" b="1"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年度　</a:t>
            </a:r>
            <a:r>
              <a:rPr lang="ja-JP" altLang="ja-JP" sz="1000" b="1"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取組み</a:t>
            </a:r>
            <a:r>
              <a:rPr lang="ja-JP" altLang="ja-JP" sz="10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予定</a:t>
            </a:r>
            <a:r>
              <a:rPr lang="en-US" altLang="ja-JP" sz="1000" b="1"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p>
          <a:p>
            <a:pPr marL="171450" indent="-171450">
              <a:lnSpc>
                <a:spcPts val="1800"/>
              </a:lnSpc>
              <a:buFont typeface="Wingdings" panose="05000000000000000000" pitchFamily="2" charset="2"/>
              <a:buChar char="u"/>
            </a:pP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命令</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を行った耐震診断未実施の所有者に対して督促を行う</a:t>
            </a:r>
          </a:p>
          <a:p>
            <a:pPr marL="171450" indent="-171450">
              <a:lnSpc>
                <a:spcPts val="1800"/>
              </a:lnSpc>
              <a:buFont typeface="Wingdings" panose="05000000000000000000" pitchFamily="2" charset="2"/>
              <a:buChar char="u"/>
            </a:pP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診断</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の結果、耐震性を有しない建築物の所有者に対し改修を引き続き</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働きかける</a:t>
            </a:r>
            <a:endPar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171450" indent="-171450">
              <a:lnSpc>
                <a:spcPts val="1800"/>
              </a:lnSpc>
              <a:buFont typeface="Wingdings" panose="05000000000000000000" pitchFamily="2" charset="2"/>
              <a:buChar char="u"/>
            </a:pP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特</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に耐震化の意向を示した所有者については、早期に着手されるよう</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働きかけを</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継続する</a:t>
            </a:r>
          </a:p>
          <a:p>
            <a:pPr marL="171450" indent="-171450">
              <a:lnSpc>
                <a:spcPts val="1800"/>
              </a:lnSpc>
              <a:buFont typeface="Wingdings" panose="05000000000000000000" pitchFamily="2" charset="2"/>
              <a:buChar char="u"/>
            </a:pPr>
            <a:r>
              <a:rPr lang="en-US"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H31</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年度以降の取組みについて検討</a:t>
            </a:r>
            <a:endParaRPr lang="en-US"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Tree>
    <p:extLst>
      <p:ext uri="{BB962C8B-B14F-4D97-AF65-F5344CB8AC3E}">
        <p14:creationId xmlns:p14="http://schemas.microsoft.com/office/powerpoint/2010/main" val="6750687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p:cNvCxnSpPr/>
          <p:nvPr/>
        </p:nvCxnSpPr>
        <p:spPr>
          <a:xfrm flipH="1">
            <a:off x="0" y="632520"/>
            <a:ext cx="6858000" cy="0"/>
          </a:xfrm>
          <a:prstGeom prst="line">
            <a:avLst/>
          </a:prstGeom>
          <a:ln w="190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正方形/長方形 2"/>
          <p:cNvSpPr/>
          <p:nvPr/>
        </p:nvSpPr>
        <p:spPr>
          <a:xfrm>
            <a:off x="0" y="0"/>
            <a:ext cx="6858000" cy="642717"/>
          </a:xfrm>
          <a:prstGeom prst="rect">
            <a:avLst/>
          </a:prstGeom>
          <a:noFill/>
          <a:ln w="15875">
            <a:noFill/>
          </a:ln>
        </p:spPr>
        <p:style>
          <a:lnRef idx="2">
            <a:schemeClr val="accent6"/>
          </a:lnRef>
          <a:fillRef idx="1">
            <a:schemeClr val="lt1"/>
          </a:fillRef>
          <a:effectRef idx="0">
            <a:schemeClr val="accent6"/>
          </a:effectRef>
          <a:fontRef idx="minor">
            <a:schemeClr val="dk1"/>
          </a:fontRef>
        </p:style>
        <p:txBody>
          <a:bodyPr rot="0" spcFirstLastPara="0" vert="horz" wrap="none" lIns="72000" tIns="10800" rIns="72000" bIns="10800" numCol="1" spcCol="0" rtlCol="0" fromWordArt="0" anchor="b" anchorCtr="0" forceAA="0" compatLnSpc="1">
            <a:prstTxWarp prst="textNoShape">
              <a:avLst/>
            </a:prstTxWarp>
            <a:normAutofit/>
          </a:bodyPr>
          <a:lstStyle/>
          <a:p>
            <a:r>
              <a:rPr lang="ja-JP" altLang="ja-JP" sz="1600" dirty="0">
                <a:latin typeface="Meiryo UI" panose="020B0604030504040204" pitchFamily="50" charset="-128"/>
                <a:ea typeface="Meiryo UI" panose="020B0604030504040204" pitchFamily="50" charset="-128"/>
                <a:cs typeface="Meiryo UI" panose="020B0604030504040204" pitchFamily="50" charset="-128"/>
              </a:rPr>
              <a:t>アクション</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45</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　広域緊急交通路等の通行機能</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確保</a:t>
            </a:r>
            <a:endParaRPr lang="ja-JP"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9"/>
          <p:cNvSpPr>
            <a:spLocks noGrp="1"/>
          </p:cNvSpPr>
          <p:nvPr>
            <p:ph type="sldNum" sz="quarter" idx="12"/>
          </p:nvPr>
        </p:nvSpPr>
        <p:spPr/>
        <p:txBody>
          <a:bodyPr/>
          <a:lstStyle/>
          <a:p>
            <a:r>
              <a:rPr lang="en-US" altLang="ja-JP" dirty="0" smtClean="0">
                <a:latin typeface="Meiryo UI" panose="020B0604030504040204" pitchFamily="50" charset="-128"/>
                <a:ea typeface="Meiryo UI" panose="020B0604030504040204" pitchFamily="50" charset="-128"/>
                <a:cs typeface="Meiryo UI" panose="020B0604030504040204" pitchFamily="50" charset="-128"/>
              </a:rPr>
              <a:t>12</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1731276" y="642717"/>
            <a:ext cx="5126724" cy="276999"/>
          </a:xfrm>
          <a:prstGeom prst="rect">
            <a:avLst/>
          </a:prstGeom>
          <a:noFill/>
        </p:spPr>
        <p:txBody>
          <a:bodyPr wrap="none" rtlCol="0">
            <a:spAutoFit/>
          </a:bodyPr>
          <a:lstStyle/>
          <a:p>
            <a:pPr algn="r"/>
            <a:r>
              <a:rPr lang="ja-JP" altLang="ja-JP" sz="1200" dirty="0">
                <a:latin typeface="Meiryo UI" panose="020B0604030504040204" pitchFamily="50" charset="-128"/>
                <a:ea typeface="Meiryo UI" panose="020B0604030504040204" pitchFamily="50" charset="-128"/>
                <a:cs typeface="Meiryo UI" panose="020B0604030504040204" pitchFamily="50" charset="-128"/>
              </a:rPr>
              <a:t>（危機管理室、環境農林水産部、都市整備部、住宅まちづくり部、警察本部）</a:t>
            </a:r>
          </a:p>
        </p:txBody>
      </p:sp>
      <p:sp>
        <p:nvSpPr>
          <p:cNvPr id="19" name="正方形/長方形 18"/>
          <p:cNvSpPr/>
          <p:nvPr/>
        </p:nvSpPr>
        <p:spPr>
          <a:xfrm>
            <a:off x="189000" y="956616"/>
            <a:ext cx="6480000" cy="7652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t" anchorCtr="0">
            <a:spAutoFit/>
          </a:bodyPr>
          <a:lstStyle/>
          <a:p>
            <a:pPr>
              <a:lnSpc>
                <a:spcPts val="1800"/>
              </a:lnSpc>
            </a:pPr>
            <a:r>
              <a:rPr lang="ja-JP" altLang="ja-JP" sz="1000" b="1"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ja-JP" sz="10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信号機電源付加装置の整備等＞</a:t>
            </a:r>
          </a:p>
          <a:p>
            <a:pPr marL="171450" indent="-171450">
              <a:lnSpc>
                <a:spcPts val="1800"/>
              </a:lnSpc>
              <a:buFont typeface="Wingdings" panose="05000000000000000000" pitchFamily="2" charset="2"/>
              <a:buChar char="u"/>
            </a:pPr>
            <a:r>
              <a:rPr lang="ja-JP"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緊急</a:t>
            </a:r>
            <a:r>
              <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交通路重点</a:t>
            </a:r>
            <a:r>
              <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14</a:t>
            </a:r>
            <a:r>
              <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路線を中心に、停電時に信号機への電源供給をバックアップする設備等について、引き続き、その緊要性を踏まえた計画的な整備を進める</a:t>
            </a:r>
            <a:r>
              <a:rPr lang="ja-JP"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endPar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21" name="テキスト ボックス 20"/>
          <p:cNvSpPr txBox="1"/>
          <p:nvPr/>
        </p:nvSpPr>
        <p:spPr>
          <a:xfrm>
            <a:off x="163352" y="1796727"/>
            <a:ext cx="2111475" cy="276999"/>
          </a:xfrm>
          <a:prstGeom prst="rect">
            <a:avLst/>
          </a:prstGeom>
          <a:noFill/>
        </p:spPr>
        <p:txBody>
          <a:bodyPr wrap="none" rtlCol="0">
            <a:spAutoFit/>
          </a:bodyPr>
          <a:lstStyle/>
          <a:p>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集中取組期間　取組み実績</a:t>
            </a: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正方形/長方形 21"/>
          <p:cNvSpPr/>
          <p:nvPr/>
        </p:nvSpPr>
        <p:spPr>
          <a:xfrm>
            <a:off x="189000" y="2864768"/>
            <a:ext cx="6480000" cy="540000"/>
          </a:xfrm>
          <a:prstGeom prst="rect">
            <a:avLst/>
          </a:prstGeom>
          <a:noFill/>
          <a:ln w="1587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lIns="36000" tIns="21600" rIns="36000" bIns="18000" rtlCol="0" anchor="t" anchorCtr="0">
            <a:noAutofit/>
          </a:bodyPr>
          <a:lstStyle/>
          <a:p>
            <a:pPr>
              <a:lnSpc>
                <a:spcPts val="1800"/>
              </a:lnSpc>
            </a:pPr>
            <a:r>
              <a:rPr lang="en-US" altLang="ja-JP" sz="1000" b="1"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【H30</a:t>
            </a:r>
            <a:r>
              <a:rPr lang="ja-JP" altLang="en-US" sz="1000" b="1"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年度　</a:t>
            </a:r>
            <a:r>
              <a:rPr lang="ja-JP" altLang="ja-JP" sz="1000" b="1"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取組み</a:t>
            </a:r>
            <a:r>
              <a:rPr lang="ja-JP" altLang="ja-JP" sz="10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予定</a:t>
            </a:r>
            <a:r>
              <a:rPr lang="en-US" altLang="ja-JP" sz="1000" b="1"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p>
          <a:p>
            <a:pPr marL="171450" indent="-171450">
              <a:lnSpc>
                <a:spcPts val="1800"/>
              </a:lnSpc>
              <a:buFont typeface="Wingdings" panose="05000000000000000000" pitchFamily="2" charset="2"/>
              <a:buChar char="u"/>
            </a:pP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停電</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信号機への電源供給バックアップ設備の更新・設置等（緊急交通路重点</a:t>
            </a:r>
            <a:r>
              <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14</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路線等）</a:t>
            </a:r>
            <a:r>
              <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継続</a:t>
            </a:r>
            <a:r>
              <a:rPr lang="en-US"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p>
        </p:txBody>
      </p:sp>
      <p:graphicFrame>
        <p:nvGraphicFramePr>
          <p:cNvPr id="23" name="表 22"/>
          <p:cNvGraphicFramePr>
            <a:graphicFrameLocks noGrp="1"/>
          </p:cNvGraphicFramePr>
          <p:nvPr>
            <p:extLst>
              <p:ext uri="{D42A27DB-BD31-4B8C-83A1-F6EECF244321}">
                <p14:modId xmlns:p14="http://schemas.microsoft.com/office/powerpoint/2010/main" val="2435070087"/>
              </p:ext>
            </p:extLst>
          </p:nvPr>
        </p:nvGraphicFramePr>
        <p:xfrm>
          <a:off x="189000" y="2068204"/>
          <a:ext cx="6480000" cy="755536"/>
        </p:xfrm>
        <a:graphic>
          <a:graphicData uri="http://schemas.openxmlformats.org/drawingml/2006/table">
            <a:tbl>
              <a:tblPr firstRow="1" bandRow="1">
                <a:tableStyleId>{5C22544A-7EE6-4342-B048-85BDC9FD1C3A}</a:tableStyleId>
              </a:tblPr>
              <a:tblGrid>
                <a:gridCol w="3060000"/>
                <a:gridCol w="3420000"/>
              </a:tblGrid>
              <a:tr h="298336">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a:t>
                      </a: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実績</a:t>
                      </a: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266328">
                <a:tc>
                  <a:txBody>
                    <a:bodyPr/>
                    <a:lstStyle/>
                    <a:p>
                      <a:pPr algn="l">
                        <a:lnSpc>
                          <a:spcPct val="100000"/>
                        </a:lnSpc>
                      </a:pP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停電信号機への電源供給バックアップ設備の更新・設置等（緊急交通路重点</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14</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路線等）</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nSpc>
                          <a:spcPct val="100000"/>
                        </a:lnSpc>
                        <a:buFont typeface="Meiryo UI" panose="020B0604030504040204" pitchFamily="50" charset="-128"/>
                        <a:buNone/>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停電信号機への電源供給バックアップ設備の更新・設置等（緊急交通路重点</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14</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路線等）を行った。</a:t>
                      </a:r>
                      <a:endPar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24" name="テキスト ボックス 23"/>
          <p:cNvSpPr txBox="1"/>
          <p:nvPr/>
        </p:nvSpPr>
        <p:spPr>
          <a:xfrm>
            <a:off x="0" y="5499"/>
            <a:ext cx="6858000" cy="288000"/>
          </a:xfrm>
          <a:prstGeom prst="rect">
            <a:avLst/>
          </a:prstGeom>
          <a:noFill/>
          <a:ln>
            <a:solidFill>
              <a:schemeClr val="tx1"/>
            </a:solidFill>
          </a:ln>
        </p:spPr>
        <p:txBody>
          <a:bodyPr wrap="square" rtlCol="0" anchor="ctr" anchorCtr="0">
            <a:spAutoFit/>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ミッション</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Ⅱ</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200" kern="100" dirty="0">
                <a:latin typeface="Meiryo UI" panose="020B0604030504040204" pitchFamily="50" charset="-128"/>
                <a:ea typeface="Meiryo UI" panose="020B0604030504040204" pitchFamily="50" charset="-128"/>
                <a:cs typeface="Meiryo UI" panose="020B0604030504040204" pitchFamily="50" charset="-128"/>
              </a:rPr>
              <a:t>地震発生後、被災者の「命をつなぐ」ための、災害応急</a:t>
            </a:r>
            <a:r>
              <a:rPr lang="ja-JP" altLang="ja-JP" sz="1200" kern="100" dirty="0" smtClean="0">
                <a:latin typeface="Meiryo UI" panose="020B0604030504040204" pitchFamily="50" charset="-128"/>
                <a:ea typeface="Meiryo UI" panose="020B0604030504040204" pitchFamily="50" charset="-128"/>
                <a:cs typeface="Meiryo UI" panose="020B0604030504040204" pitchFamily="50" charset="-128"/>
              </a:rPr>
              <a:t>対策</a:t>
            </a:r>
            <a:endParaRPr lang="ja-JP" altLang="ja-JP" sz="1400"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正方形/長方形 19"/>
          <p:cNvSpPr/>
          <p:nvPr/>
        </p:nvSpPr>
        <p:spPr>
          <a:xfrm>
            <a:off x="189000" y="3707086"/>
            <a:ext cx="6480000" cy="996033"/>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t" anchorCtr="0">
            <a:spAutoFit/>
          </a:bodyPr>
          <a:lstStyle/>
          <a:p>
            <a:pPr>
              <a:lnSpc>
                <a:spcPts val="1800"/>
              </a:lnSpc>
            </a:pPr>
            <a:r>
              <a:rPr lang="ja-JP" altLang="ja-JP" sz="1000" b="1"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ja-JP" sz="10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無電柱化の推進＞</a:t>
            </a:r>
          </a:p>
          <a:p>
            <a:pPr marL="171450" indent="-171450">
              <a:lnSpc>
                <a:spcPts val="1800"/>
              </a:lnSpc>
              <a:buFont typeface="Wingdings" panose="05000000000000000000" pitchFamily="2" charset="2"/>
              <a:buChar char="u"/>
            </a:pPr>
            <a:r>
              <a:rPr lang="ja-JP"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地震</a:t>
            </a:r>
            <a:r>
              <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発生時に、電柱倒壊による道路閉塞を防止するため、「大阪府電線類地中化マスタープラン」において位置付けられた「優先して地中化すべき地域」のうち、広域緊急交通路に指定された路線、区間について、無電柱化を推進する</a:t>
            </a:r>
            <a:r>
              <a:rPr lang="ja-JP"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endPar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25" name="テキスト ボックス 24"/>
          <p:cNvSpPr txBox="1"/>
          <p:nvPr/>
        </p:nvSpPr>
        <p:spPr>
          <a:xfrm>
            <a:off x="163352" y="4771774"/>
            <a:ext cx="2111475" cy="276999"/>
          </a:xfrm>
          <a:prstGeom prst="rect">
            <a:avLst/>
          </a:prstGeom>
          <a:noFill/>
        </p:spPr>
        <p:txBody>
          <a:bodyPr wrap="none" rtlCol="0">
            <a:spAutoFit/>
          </a:bodyPr>
          <a:lstStyle/>
          <a:p>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集中取組期間　取組み実績</a:t>
            </a: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正方形/長方形 25"/>
          <p:cNvSpPr/>
          <p:nvPr/>
        </p:nvSpPr>
        <p:spPr>
          <a:xfrm>
            <a:off x="189000" y="5961112"/>
            <a:ext cx="6480000" cy="576064"/>
          </a:xfrm>
          <a:prstGeom prst="rect">
            <a:avLst/>
          </a:prstGeom>
          <a:noFill/>
          <a:ln w="1587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lIns="36000" tIns="21600" rIns="36000" bIns="18000" rtlCol="0" anchor="t" anchorCtr="0">
            <a:noAutofit/>
          </a:bodyPr>
          <a:lstStyle/>
          <a:p>
            <a:pPr>
              <a:lnSpc>
                <a:spcPts val="1800"/>
              </a:lnSpc>
            </a:pPr>
            <a:r>
              <a:rPr lang="en-US" altLang="ja-JP" sz="1000" b="1"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【H30</a:t>
            </a:r>
            <a:r>
              <a:rPr lang="ja-JP" altLang="en-US" sz="1000" b="1"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年度　</a:t>
            </a:r>
            <a:r>
              <a:rPr lang="ja-JP" altLang="ja-JP" sz="1000" b="1"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取組み</a:t>
            </a:r>
            <a:r>
              <a:rPr lang="ja-JP" altLang="ja-JP" sz="10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予定</a:t>
            </a:r>
            <a:r>
              <a:rPr lang="en-US" altLang="ja-JP" sz="1000" b="1"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p>
          <a:p>
            <a:pPr marL="171450" indent="-171450">
              <a:lnSpc>
                <a:spcPts val="1800"/>
              </a:lnSpc>
              <a:buFont typeface="Wingdings" panose="05000000000000000000" pitchFamily="2" charset="2"/>
              <a:buChar char="u"/>
            </a:pP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引き続き、</a:t>
            </a:r>
            <a:r>
              <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広域緊急交通路の指定路線、区間について、無電柱化工事を推進</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en-US"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0.8km</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推進中</a:t>
            </a:r>
            <a:endPar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graphicFrame>
        <p:nvGraphicFramePr>
          <p:cNvPr id="27" name="表 26"/>
          <p:cNvGraphicFramePr>
            <a:graphicFrameLocks noGrp="1"/>
          </p:cNvGraphicFramePr>
          <p:nvPr>
            <p:extLst>
              <p:ext uri="{D42A27DB-BD31-4B8C-83A1-F6EECF244321}">
                <p14:modId xmlns:p14="http://schemas.microsoft.com/office/powerpoint/2010/main" val="35961701"/>
              </p:ext>
            </p:extLst>
          </p:nvPr>
        </p:nvGraphicFramePr>
        <p:xfrm>
          <a:off x="188999" y="5053555"/>
          <a:ext cx="6480000" cy="835549"/>
        </p:xfrm>
        <a:graphic>
          <a:graphicData uri="http://schemas.openxmlformats.org/drawingml/2006/table">
            <a:tbl>
              <a:tblPr firstRow="1" bandRow="1">
                <a:tableStyleId>{5C22544A-7EE6-4342-B048-85BDC9FD1C3A}</a:tableStyleId>
              </a:tblPr>
              <a:tblGrid>
                <a:gridCol w="4320000"/>
                <a:gridCol w="1080000"/>
                <a:gridCol w="1080000"/>
              </a:tblGrid>
              <a:tr h="286909">
                <a:tc gridSpan="2">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a:t>
                      </a: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pPr algn="ct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実績</a:t>
                      </a: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266328">
                <a:tc>
                  <a:txBody>
                    <a:bodyPr/>
                    <a:lstStyle/>
                    <a:p>
                      <a:pPr algn="l"/>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広域緊急交通路の指定路線、区間について、無電柱化工事を推進</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16.7</a:t>
                      </a:r>
                      <a:r>
                        <a:rPr kumimoji="1" lang="en-US" altLang="ja-JP" sz="1200" b="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km</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16.7 km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6328">
                <a:tc>
                  <a:txBody>
                    <a:bodyPr/>
                    <a:lstStyle/>
                    <a:p>
                      <a:pPr algn="l"/>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大阪府無電柱化推進計画を策定（</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H30.3</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28" name="正方形/長方形 27"/>
          <p:cNvSpPr/>
          <p:nvPr/>
        </p:nvSpPr>
        <p:spPr>
          <a:xfrm>
            <a:off x="189000" y="8769424"/>
            <a:ext cx="6480000" cy="792088"/>
          </a:xfrm>
          <a:prstGeom prst="rect">
            <a:avLst/>
          </a:prstGeom>
          <a:noFill/>
          <a:ln w="1587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lIns="36000" tIns="21600" rIns="36000" bIns="18000" rtlCol="0" anchor="t" anchorCtr="0">
            <a:noAutofit/>
          </a:bodyPr>
          <a:lstStyle/>
          <a:p>
            <a:pPr>
              <a:lnSpc>
                <a:spcPts val="1800"/>
              </a:lnSpc>
            </a:pPr>
            <a:r>
              <a:rPr lang="en-US" altLang="ja-JP" sz="1000" b="1"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【H30</a:t>
            </a:r>
            <a:r>
              <a:rPr lang="ja-JP" altLang="en-US" sz="1000" b="1"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年度　</a:t>
            </a:r>
            <a:r>
              <a:rPr lang="ja-JP" altLang="ja-JP" sz="1000" b="1"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取組み</a:t>
            </a:r>
            <a:r>
              <a:rPr lang="ja-JP" altLang="ja-JP" sz="10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予定</a:t>
            </a:r>
            <a:r>
              <a:rPr lang="en-US" altLang="ja-JP" sz="1000" b="1"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p>
          <a:p>
            <a:pPr marL="171450" indent="-171450">
              <a:lnSpc>
                <a:spcPts val="1800"/>
              </a:lnSpc>
              <a:buFont typeface="Wingdings" panose="05000000000000000000" pitchFamily="2" charset="2"/>
              <a:buChar char="u"/>
            </a:pPr>
            <a:r>
              <a:rPr lang="ja-JP"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農村</a:t>
            </a:r>
            <a:r>
              <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地域への支援物資搬入や医療搬送等を円滑に行えるよう、緊急輸送路等として活用できる農道を</a:t>
            </a:r>
            <a:r>
              <a:rPr lang="ja-JP"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整備</a:t>
            </a:r>
            <a:endParaRPr lang="en-US"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r">
              <a:lnSpc>
                <a:spcPts val="1800"/>
              </a:lnSpc>
            </a:pP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en-US"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2.64km</a:t>
            </a:r>
            <a:r>
              <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計</a:t>
            </a:r>
            <a:r>
              <a:rPr lang="en-US"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3.89km</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完了予定</a:t>
            </a:r>
            <a:r>
              <a:rPr lang="ja-JP"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endPar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nSpc>
                <a:spcPts val="1800"/>
              </a:lnSpc>
            </a:pPr>
            <a:endPar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29" name="正方形/長方形 28"/>
          <p:cNvSpPr/>
          <p:nvPr/>
        </p:nvSpPr>
        <p:spPr>
          <a:xfrm>
            <a:off x="189000" y="6825208"/>
            <a:ext cx="6480000" cy="7652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t" anchorCtr="0">
            <a:spAutoFit/>
          </a:bodyPr>
          <a:lstStyle/>
          <a:p>
            <a:pPr>
              <a:lnSpc>
                <a:spcPts val="1800"/>
              </a:lnSpc>
            </a:pPr>
            <a:r>
              <a:rPr lang="ja-JP" altLang="ja-JP" sz="1000" b="1"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ja-JP" sz="100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避難路等として活用できる基幹的農道の整備＞</a:t>
            </a:r>
          </a:p>
          <a:p>
            <a:pPr marL="171450" indent="-171450">
              <a:lnSpc>
                <a:spcPts val="1800"/>
              </a:lnSpc>
              <a:buFont typeface="Wingdings" panose="05000000000000000000" pitchFamily="2" charset="2"/>
              <a:buChar char="u"/>
            </a:pPr>
            <a:r>
              <a:rPr lang="ja-JP"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地震</a:t>
            </a:r>
            <a:r>
              <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発生後に、農村地域からの避難や支援物資搬入等を円滑に行えるよう、避難路、輸送路として活用できる農道を整備する</a:t>
            </a:r>
            <a:r>
              <a:rPr lang="ja-JP"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endPar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graphicFrame>
        <p:nvGraphicFramePr>
          <p:cNvPr id="30" name="表 29"/>
          <p:cNvGraphicFramePr>
            <a:graphicFrameLocks noGrp="1"/>
          </p:cNvGraphicFramePr>
          <p:nvPr>
            <p:extLst>
              <p:ext uri="{D42A27DB-BD31-4B8C-83A1-F6EECF244321}">
                <p14:modId xmlns:p14="http://schemas.microsoft.com/office/powerpoint/2010/main" val="1957139608"/>
              </p:ext>
            </p:extLst>
          </p:nvPr>
        </p:nvGraphicFramePr>
        <p:xfrm>
          <a:off x="188999" y="7983434"/>
          <a:ext cx="6480002" cy="731520"/>
        </p:xfrm>
        <a:graphic>
          <a:graphicData uri="http://schemas.openxmlformats.org/drawingml/2006/table">
            <a:tbl>
              <a:tblPr firstRow="1" bandRow="1">
                <a:tableStyleId>{5C22544A-7EE6-4342-B048-85BDC9FD1C3A}</a:tableStyleId>
              </a:tblPr>
              <a:tblGrid>
                <a:gridCol w="3816064"/>
                <a:gridCol w="1331969"/>
                <a:gridCol w="1331969"/>
              </a:tblGrid>
              <a:tr h="194320">
                <a:tc gridSpan="2">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a:t>
                      </a: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pPr algn="ct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実績</a:t>
                      </a: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2663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農村地域への支援物資搬入や医療搬送等を円滑に行えるよう、緊急輸送路等として活用できる農道を整備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1.25 km</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1.25 km</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31" name="テキスト ボックス 30"/>
          <p:cNvSpPr txBox="1"/>
          <p:nvPr/>
        </p:nvSpPr>
        <p:spPr>
          <a:xfrm>
            <a:off x="189000" y="7710834"/>
            <a:ext cx="2111475" cy="276999"/>
          </a:xfrm>
          <a:prstGeom prst="rect">
            <a:avLst/>
          </a:prstGeom>
          <a:noFill/>
        </p:spPr>
        <p:txBody>
          <a:bodyPr wrap="none" rtlCol="0">
            <a:spAutoFit/>
          </a:bodyPr>
          <a:lstStyle/>
          <a:p>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集中取組期間　取組み実績</a:t>
            </a: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7279792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p:cNvGrpSpPr/>
          <p:nvPr/>
        </p:nvGrpSpPr>
        <p:grpSpPr>
          <a:xfrm>
            <a:off x="4365104" y="8091155"/>
            <a:ext cx="1919351" cy="1686381"/>
            <a:chOff x="3262232" y="6576992"/>
            <a:chExt cx="1919351" cy="1686381"/>
          </a:xfrm>
        </p:grpSpPr>
        <p:sp>
          <p:nvSpPr>
            <p:cNvPr id="14" name="テキスト ボックス 13"/>
            <p:cNvSpPr txBox="1"/>
            <p:nvPr/>
          </p:nvSpPr>
          <p:spPr>
            <a:xfrm>
              <a:off x="3284792" y="8017152"/>
              <a:ext cx="1874231" cy="246221"/>
            </a:xfrm>
            <a:prstGeom prst="rect">
              <a:avLst/>
            </a:prstGeom>
            <a:noFill/>
          </p:spPr>
          <p:txBody>
            <a:bodyPr wrap="none" rtlCol="0">
              <a:spAutoFit/>
            </a:bodyPr>
            <a:lstStyle/>
            <a:p>
              <a:pPr algn="ct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中部防災拠点における備蓄</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状況</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62232" y="6576992"/>
              <a:ext cx="1919351" cy="14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2" name="直線コネクタ 1"/>
          <p:cNvCxnSpPr/>
          <p:nvPr/>
        </p:nvCxnSpPr>
        <p:spPr>
          <a:xfrm flipH="1">
            <a:off x="0" y="632520"/>
            <a:ext cx="6858000" cy="0"/>
          </a:xfrm>
          <a:prstGeom prst="line">
            <a:avLst/>
          </a:prstGeom>
          <a:ln w="190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正方形/長方形 2"/>
          <p:cNvSpPr/>
          <p:nvPr/>
        </p:nvSpPr>
        <p:spPr>
          <a:xfrm>
            <a:off x="0" y="0"/>
            <a:ext cx="6858000" cy="642717"/>
          </a:xfrm>
          <a:prstGeom prst="rect">
            <a:avLst/>
          </a:prstGeom>
          <a:noFill/>
          <a:ln w="15875">
            <a:noFill/>
          </a:ln>
        </p:spPr>
        <p:style>
          <a:lnRef idx="2">
            <a:schemeClr val="accent6"/>
          </a:lnRef>
          <a:fillRef idx="1">
            <a:schemeClr val="lt1"/>
          </a:fillRef>
          <a:effectRef idx="0">
            <a:schemeClr val="accent6"/>
          </a:effectRef>
          <a:fontRef idx="minor">
            <a:schemeClr val="dk1"/>
          </a:fontRef>
        </p:style>
        <p:txBody>
          <a:bodyPr rot="0" spcFirstLastPara="0" vert="horz" wrap="none" lIns="72000" tIns="10800" rIns="72000" bIns="10800" numCol="1" spcCol="0" rtlCol="0" fromWordArt="0" anchor="b" anchorCtr="0" forceAA="0" compatLnSpc="1">
            <a:prstTxWarp prst="textNoShape">
              <a:avLst/>
            </a:prstTxWarp>
            <a:normAutofit/>
          </a:bodyPr>
          <a:lstStyle/>
          <a:p>
            <a:r>
              <a:rPr lang="ja-JP" altLang="ja-JP" sz="1600" dirty="0">
                <a:latin typeface="Meiryo UI" panose="020B0604030504040204" pitchFamily="50" charset="-128"/>
                <a:ea typeface="Meiryo UI" panose="020B0604030504040204" pitchFamily="50" charset="-128"/>
                <a:cs typeface="Meiryo UI" panose="020B0604030504040204" pitchFamily="50" charset="-128"/>
              </a:rPr>
              <a:t>アクション</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50</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　食糧や燃料等の備蓄及び集配体制の</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強化</a:t>
            </a:r>
            <a:endParaRPr lang="ja-JP"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スライド番号プレースホルダー 9"/>
          <p:cNvSpPr>
            <a:spLocks noGrp="1"/>
          </p:cNvSpPr>
          <p:nvPr>
            <p:ph type="sldNum" sz="quarter" idx="11"/>
          </p:nvPr>
        </p:nvSpPr>
        <p:spPr/>
        <p:txBody>
          <a:bodyPr/>
          <a:lstStyle/>
          <a:p>
            <a:r>
              <a:rPr lang="en-US" altLang="ja-JP" dirty="0" smtClean="0">
                <a:latin typeface="Meiryo UI" panose="020B0604030504040204" pitchFamily="50" charset="-128"/>
                <a:ea typeface="Meiryo UI" panose="020B0604030504040204" pitchFamily="50" charset="-128"/>
                <a:cs typeface="Meiryo UI" panose="020B0604030504040204" pitchFamily="50" charset="-128"/>
              </a:rPr>
              <a:t>13</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189000" y="1080000"/>
            <a:ext cx="6480000" cy="1424981"/>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36000" tIns="21600" rIns="36000" bIns="18000" rtlCol="0" anchor="t" anchorCtr="0">
            <a:spAutoFit/>
          </a:bodyPr>
          <a:lstStyle/>
          <a:p>
            <a:pPr marL="171450" indent="-171450">
              <a:lnSpc>
                <a:spcPts val="1800"/>
              </a:lnSpc>
              <a:buFont typeface="Wingdings" panose="05000000000000000000" pitchFamily="2" charset="2"/>
              <a:buChar char="u"/>
            </a:pPr>
            <a:r>
              <a:rPr lang="ja-JP"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備蓄</a:t>
            </a:r>
            <a:r>
              <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や集配等のあり方の検討・調査結果（</a:t>
            </a:r>
            <a:r>
              <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H26</a:t>
            </a:r>
            <a:r>
              <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実施）等を踏まえ、平成</a:t>
            </a:r>
            <a:r>
              <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27</a:t>
            </a:r>
            <a:r>
              <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年度中に家庭・企業・事業所・行政等の適切な役割分担等を含む「大規模災害時における救援物資に関する今後の備蓄方針」を策定する。</a:t>
            </a:r>
          </a:p>
          <a:p>
            <a:pPr marL="171450" indent="-171450">
              <a:lnSpc>
                <a:spcPts val="1800"/>
              </a:lnSpc>
              <a:buFont typeface="Wingdings" panose="05000000000000000000" pitchFamily="2" charset="2"/>
              <a:buChar char="u"/>
            </a:pPr>
            <a:r>
              <a:rPr lang="ja-JP"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その</a:t>
            </a:r>
            <a:r>
              <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上で、必要備蓄量の目標設定と多様な方法による物資の調達・確保手段を確立し、集中取組期間中に、万一の際の被災者支援のための計画的な備蓄に努める。</a:t>
            </a:r>
          </a:p>
          <a:p>
            <a:pPr marL="171450" indent="-171450">
              <a:lnSpc>
                <a:spcPts val="1800"/>
              </a:lnSpc>
              <a:buFont typeface="Wingdings" panose="05000000000000000000" pitchFamily="2" charset="2"/>
              <a:buChar char="u"/>
            </a:pPr>
            <a:r>
              <a:rPr lang="ja-JP"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集配</a:t>
            </a:r>
            <a:r>
              <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体制については、避難所を運営する市町村等と十分協議し、集中取組期間中に、市町村ごとの各地域レベルでのニーズ把握、調達、配送などのシステムを概成させる</a:t>
            </a:r>
            <a:r>
              <a:rPr lang="ja-JP"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endPar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12" name="テキスト ボックス 11"/>
          <p:cNvSpPr txBox="1"/>
          <p:nvPr/>
        </p:nvSpPr>
        <p:spPr>
          <a:xfrm>
            <a:off x="5596116" y="642717"/>
            <a:ext cx="1261884" cy="276999"/>
          </a:xfrm>
          <a:prstGeom prst="rect">
            <a:avLst/>
          </a:prstGeom>
          <a:noFill/>
        </p:spPr>
        <p:txBody>
          <a:bodyPr wrap="none" rtlCol="0">
            <a:spAutoFit/>
          </a:bodyPr>
          <a:lstStyle/>
          <a:p>
            <a:pPr algn="r"/>
            <a:r>
              <a:rPr lang="ja-JP" altLang="ja-JP" sz="1200" dirty="0">
                <a:latin typeface="Meiryo UI" panose="020B0604030504040204" pitchFamily="50" charset="-128"/>
                <a:ea typeface="Meiryo UI" panose="020B0604030504040204" pitchFamily="50" charset="-128"/>
                <a:cs typeface="Meiryo UI" panose="020B0604030504040204" pitchFamily="50" charset="-128"/>
              </a:rPr>
              <a:t>（危機管理室）</a:t>
            </a:r>
          </a:p>
        </p:txBody>
      </p:sp>
      <p:sp>
        <p:nvSpPr>
          <p:cNvPr id="17" name="テキスト ボックス 16"/>
          <p:cNvSpPr txBox="1"/>
          <p:nvPr/>
        </p:nvSpPr>
        <p:spPr>
          <a:xfrm>
            <a:off x="163352" y="2576736"/>
            <a:ext cx="2111475" cy="276999"/>
          </a:xfrm>
          <a:prstGeom prst="rect">
            <a:avLst/>
          </a:prstGeom>
          <a:noFill/>
        </p:spPr>
        <p:txBody>
          <a:bodyPr wrap="none" rtlCol="0">
            <a:spAutoFit/>
          </a:bodyPr>
          <a:lstStyle/>
          <a:p>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集中取組期間　取組み実績</a:t>
            </a: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1" name="表 20"/>
          <p:cNvGraphicFramePr>
            <a:graphicFrameLocks noGrp="1"/>
          </p:cNvGraphicFramePr>
          <p:nvPr>
            <p:extLst>
              <p:ext uri="{D42A27DB-BD31-4B8C-83A1-F6EECF244321}">
                <p14:modId xmlns:p14="http://schemas.microsoft.com/office/powerpoint/2010/main" val="2090372506"/>
              </p:ext>
            </p:extLst>
          </p:nvPr>
        </p:nvGraphicFramePr>
        <p:xfrm>
          <a:off x="189000" y="2848213"/>
          <a:ext cx="6480000" cy="2743200"/>
        </p:xfrm>
        <a:graphic>
          <a:graphicData uri="http://schemas.openxmlformats.org/drawingml/2006/table">
            <a:tbl>
              <a:tblPr firstRow="1" bandRow="1">
                <a:tableStyleId>{5C22544A-7EE6-4342-B048-85BDC9FD1C3A}</a:tableStyleId>
              </a:tblPr>
              <a:tblGrid>
                <a:gridCol w="2520000"/>
                <a:gridCol w="3960000"/>
              </a:tblGrid>
              <a:tr h="154320">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a:t>
                      </a: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実績</a:t>
                      </a: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266328">
                <a:tc>
                  <a:txBody>
                    <a:bodyPr/>
                    <a:lstStyle/>
                    <a:p>
                      <a:pPr algn="l"/>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年度中に「大規模災害時における救援物資に関する今後の備蓄方針」を策定し、平成</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年度以降、必要備蓄量の計画的な備蓄に努める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nSpc>
                          <a:spcPts val="1800"/>
                        </a:lnSpc>
                        <a:buFont typeface="Arial" panose="020B0604020202020204" pitchFamily="34" charset="0"/>
                        <a:buChar cha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27</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12</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月に「大規模災害時における救援物資に関する今後の備蓄方針について」を取りまとめ、平成</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28</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年度より備蓄物資を増強。</a:t>
                      </a:r>
                    </a:p>
                    <a:p>
                      <a:pPr marL="171450" indent="-171450">
                        <a:lnSpc>
                          <a:spcPts val="1800"/>
                        </a:lnSpc>
                        <a:buFont typeface="Arial" panose="020B0604020202020204" pitchFamily="34" charset="0"/>
                        <a:buChar cha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燃料について、災害時における燃料等の優先供給等を定めた「災害時における燃料供給等に関する協定」を締結。</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6328">
                <a:tc>
                  <a:txBody>
                    <a:bodyPr/>
                    <a:lstStyle/>
                    <a:p>
                      <a:pPr algn="l"/>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各地域レベルでのニーズ把握、調達、配送システムの概成</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nSpc>
                          <a:spcPts val="1800"/>
                        </a:lnSpc>
                        <a:buFont typeface="Arial" panose="020B0604020202020204" pitchFamily="34" charset="0"/>
                        <a:buChar cha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大規模災害時に府や市町村の備蓄物資や国等から寄せらせる救援物資等を、避難所に円滑に配送するため、配送体制や手順等を示した、「大規模災害時における救援物資配送マニュアル」を平成</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29</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月に作成し、平成</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30</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年３月には地震想定を追加し改定。</a:t>
                      </a:r>
                      <a:endParaRPr lang="ja-JP" altLang="ja-JP"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22" name="テキスト ボックス 21"/>
          <p:cNvSpPr txBox="1"/>
          <p:nvPr/>
        </p:nvSpPr>
        <p:spPr>
          <a:xfrm>
            <a:off x="0" y="5499"/>
            <a:ext cx="6858000" cy="288000"/>
          </a:xfrm>
          <a:prstGeom prst="rect">
            <a:avLst/>
          </a:prstGeom>
          <a:noFill/>
          <a:ln>
            <a:solidFill>
              <a:schemeClr val="tx1"/>
            </a:solidFill>
          </a:ln>
        </p:spPr>
        <p:txBody>
          <a:bodyPr wrap="square" rtlCol="0" anchor="ctr" anchorCtr="0">
            <a:spAutoFit/>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ミッション</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Ⅱ</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200" kern="100" dirty="0">
                <a:latin typeface="Meiryo UI" panose="020B0604030504040204" pitchFamily="50" charset="-128"/>
                <a:ea typeface="Meiryo UI" panose="020B0604030504040204" pitchFamily="50" charset="-128"/>
                <a:cs typeface="Meiryo UI" panose="020B0604030504040204" pitchFamily="50" charset="-128"/>
              </a:rPr>
              <a:t>地震発生後、被災者の「命をつなぐ」ための、災害応急</a:t>
            </a:r>
            <a:r>
              <a:rPr lang="ja-JP" altLang="ja-JP" sz="1200" kern="100" dirty="0" smtClean="0">
                <a:latin typeface="Meiryo UI" panose="020B0604030504040204" pitchFamily="50" charset="-128"/>
                <a:ea typeface="Meiryo UI" panose="020B0604030504040204" pitchFamily="50" charset="-128"/>
                <a:cs typeface="Meiryo UI" panose="020B0604030504040204" pitchFamily="50" charset="-128"/>
              </a:rPr>
              <a:t>対策</a:t>
            </a:r>
            <a:endParaRPr lang="ja-JP" altLang="ja-JP" sz="1400" kern="1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9" name="グループ化 18"/>
          <p:cNvGrpSpPr/>
          <p:nvPr/>
        </p:nvGrpSpPr>
        <p:grpSpPr>
          <a:xfrm>
            <a:off x="3249360" y="5648741"/>
            <a:ext cx="3420000" cy="2184579"/>
            <a:chOff x="9605536" y="7416621"/>
            <a:chExt cx="3420000" cy="2184579"/>
          </a:xfrm>
        </p:grpSpPr>
        <p:graphicFrame>
          <p:nvGraphicFramePr>
            <p:cNvPr id="20" name="グラフ 19"/>
            <p:cNvGraphicFramePr/>
            <p:nvPr>
              <p:extLst>
                <p:ext uri="{D42A27DB-BD31-4B8C-83A1-F6EECF244321}">
                  <p14:modId xmlns:p14="http://schemas.microsoft.com/office/powerpoint/2010/main" val="2550072066"/>
                </p:ext>
              </p:extLst>
            </p:nvPr>
          </p:nvGraphicFramePr>
          <p:xfrm>
            <a:off x="9605536" y="7416621"/>
            <a:ext cx="3420000" cy="1901315"/>
          </p:xfrm>
          <a:graphic>
            <a:graphicData uri="http://schemas.openxmlformats.org/drawingml/2006/chart">
              <c:chart xmlns:c="http://schemas.openxmlformats.org/drawingml/2006/chart" xmlns:r="http://schemas.openxmlformats.org/officeDocument/2006/relationships" r:id="rId4"/>
            </a:graphicData>
          </a:graphic>
        </p:graphicFrame>
        <p:sp>
          <p:nvSpPr>
            <p:cNvPr id="24" name="テキスト ボックス 23"/>
            <p:cNvSpPr txBox="1"/>
            <p:nvPr/>
          </p:nvSpPr>
          <p:spPr>
            <a:xfrm>
              <a:off x="10746526" y="9097756"/>
              <a:ext cx="389850" cy="215444"/>
            </a:xfrm>
            <a:prstGeom prst="rect">
              <a:avLst/>
            </a:prstGeom>
            <a:noFill/>
          </p:spPr>
          <p:txBody>
            <a:bodyPr wrap="none" rtlCol="0">
              <a:spAutoFit/>
            </a:bodyPr>
            <a:lstStyle/>
            <a:p>
              <a:pPr algn="ct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毛布</a:t>
              </a:r>
              <a:endPar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大かっこ 24"/>
            <p:cNvSpPr/>
            <p:nvPr/>
          </p:nvSpPr>
          <p:spPr>
            <a:xfrm>
              <a:off x="10073400" y="9313200"/>
              <a:ext cx="1728000" cy="288000"/>
            </a:xfrm>
            <a:prstGeom prst="bracketPair">
              <a:avLst>
                <a:gd name="adj" fmla="val 23813"/>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ja-JP" altLang="en-US" sz="800" dirty="0">
                  <a:latin typeface="Meiryo UI" panose="020B0604030504040204" pitchFamily="50" charset="-128"/>
                  <a:ea typeface="Meiryo UI" panose="020B0604030504040204" pitchFamily="50" charset="-128"/>
                  <a:cs typeface="Meiryo UI" panose="020B0604030504040204" pitchFamily="50" charset="-128"/>
                </a:rPr>
                <a:t>大阪府分は平成</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29</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年度末見込み</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市町村分は</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29</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8</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月</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現在</a:t>
              </a:r>
              <a:endParaRPr kumimoji="1" lang="ja-JP" altLang="en-US" sz="800" dirty="0"/>
            </a:p>
          </p:txBody>
        </p:sp>
      </p:grpSp>
      <p:grpSp>
        <p:nvGrpSpPr>
          <p:cNvPr id="26" name="グループ化 25"/>
          <p:cNvGrpSpPr/>
          <p:nvPr/>
        </p:nvGrpSpPr>
        <p:grpSpPr>
          <a:xfrm>
            <a:off x="584944" y="5760000"/>
            <a:ext cx="2340000" cy="2063727"/>
            <a:chOff x="7157264" y="7537473"/>
            <a:chExt cx="2340000" cy="2063727"/>
          </a:xfrm>
        </p:grpSpPr>
        <p:graphicFrame>
          <p:nvGraphicFramePr>
            <p:cNvPr id="27" name="グラフ 26"/>
            <p:cNvGraphicFramePr/>
            <p:nvPr>
              <p:extLst>
                <p:ext uri="{D42A27DB-BD31-4B8C-83A1-F6EECF244321}">
                  <p14:modId xmlns:p14="http://schemas.microsoft.com/office/powerpoint/2010/main" val="710136861"/>
                </p:ext>
              </p:extLst>
            </p:nvPr>
          </p:nvGraphicFramePr>
          <p:xfrm>
            <a:off x="7157264" y="7537473"/>
            <a:ext cx="2340000" cy="1780456"/>
          </p:xfrm>
          <a:graphic>
            <a:graphicData uri="http://schemas.openxmlformats.org/drawingml/2006/chart">
              <c:chart xmlns:c="http://schemas.openxmlformats.org/drawingml/2006/chart" xmlns:r="http://schemas.openxmlformats.org/officeDocument/2006/relationships" r:id="rId5"/>
            </a:graphicData>
          </a:graphic>
        </p:graphicFrame>
        <p:sp>
          <p:nvSpPr>
            <p:cNvPr id="28" name="大かっこ 27"/>
            <p:cNvSpPr/>
            <p:nvPr/>
          </p:nvSpPr>
          <p:spPr>
            <a:xfrm>
              <a:off x="7463264" y="9313200"/>
              <a:ext cx="1728000" cy="288000"/>
            </a:xfrm>
            <a:prstGeom prst="bracketPair">
              <a:avLst>
                <a:gd name="adj" fmla="val 23813"/>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ja-JP" altLang="en-US" sz="800" dirty="0">
                  <a:latin typeface="Meiryo UI" panose="020B0604030504040204" pitchFamily="50" charset="-128"/>
                  <a:ea typeface="Meiryo UI" panose="020B0604030504040204" pitchFamily="50" charset="-128"/>
                  <a:cs typeface="Meiryo UI" panose="020B0604030504040204" pitchFamily="50" charset="-128"/>
                </a:rPr>
                <a:t>大阪府分は平成</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29</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年度末見込み</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市町村分は</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29</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8</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月</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現在</a:t>
              </a:r>
              <a:endParaRPr kumimoji="1" lang="ja-JP" altLang="en-US" sz="800" dirty="0"/>
            </a:p>
          </p:txBody>
        </p:sp>
        <p:sp>
          <p:nvSpPr>
            <p:cNvPr id="29" name="テキスト ボックス 28"/>
            <p:cNvSpPr txBox="1"/>
            <p:nvPr/>
          </p:nvSpPr>
          <p:spPr>
            <a:xfrm>
              <a:off x="8132339" y="9097756"/>
              <a:ext cx="389851" cy="215444"/>
            </a:xfrm>
            <a:prstGeom prst="rect">
              <a:avLst/>
            </a:prstGeom>
            <a:noFill/>
          </p:spPr>
          <p:txBody>
            <a:bodyPr wrap="none" rtlCol="0">
              <a:spAutoFit/>
            </a:bodyPr>
            <a:lstStyle/>
            <a:p>
              <a:pPr algn="ct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食糧</a:t>
              </a:r>
              <a:endPar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30" name="テキスト ボックス 4"/>
          <p:cNvSpPr txBox="1"/>
          <p:nvPr/>
        </p:nvSpPr>
        <p:spPr>
          <a:xfrm>
            <a:off x="189000" y="8056602"/>
            <a:ext cx="3420000" cy="1477328"/>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1800"/>
              </a:lnSpc>
            </a:pPr>
            <a:r>
              <a:rPr lang="ja-JP" altLang="ja-JP" sz="10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en-US" altLang="ja-JP" sz="10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H30</a:t>
            </a:r>
            <a:r>
              <a:rPr lang="ja-JP" altLang="en-US" sz="10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年度　</a:t>
            </a:r>
            <a:r>
              <a:rPr lang="ja-JP" altLang="ja-JP" sz="10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取組み</a:t>
            </a:r>
            <a:r>
              <a:rPr lang="ja-JP" altLang="ja-JP" sz="1000" b="1" dirty="0">
                <a:latin typeface="HG丸ｺﾞｼｯｸM-PRO" panose="020F0600000000000000" pitchFamily="50" charset="-128"/>
                <a:ea typeface="HG丸ｺﾞｼｯｸM-PRO" panose="020F0600000000000000" pitchFamily="50" charset="-128"/>
                <a:cs typeface="Meiryo UI" panose="020B0604030504040204" pitchFamily="50" charset="-128"/>
              </a:rPr>
              <a:t>予定</a:t>
            </a:r>
            <a:r>
              <a:rPr lang="ja-JP" altLang="ja-JP" sz="10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endParaRPr lang="en-US" altLang="ja-JP" sz="1000" b="1" dirty="0" smtClean="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171450" indent="-171450">
              <a:lnSpc>
                <a:spcPts val="1800"/>
              </a:lnSpc>
              <a:buFont typeface="Wingdings" panose="05000000000000000000" pitchFamily="2" charset="2"/>
              <a:buChar char="u"/>
            </a:pP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000" dirty="0">
                <a:latin typeface="HG丸ｺﾞｼｯｸM-PRO" panose="020F0600000000000000" pitchFamily="50" charset="-128"/>
                <a:ea typeface="HG丸ｺﾞｼｯｸM-PRO" panose="020F0600000000000000" pitchFamily="50" charset="-128"/>
                <a:cs typeface="Meiryo UI" panose="020B0604030504040204" pitchFamily="50" charset="-128"/>
              </a:rPr>
              <a:t>大規模災害時における救援物資配送マニュアル</a:t>
            </a: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endParaRPr lang="en-US" altLang="ja-JP"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indent="180975">
              <a:lnSpc>
                <a:spcPts val="1800"/>
              </a:lnSpc>
            </a:pP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に</a:t>
            </a:r>
            <a:r>
              <a:rPr lang="ja-JP" altLang="en-US" sz="1000" dirty="0">
                <a:latin typeface="HG丸ｺﾞｼｯｸM-PRO" panose="020F0600000000000000" pitchFamily="50" charset="-128"/>
                <a:ea typeface="HG丸ｺﾞｼｯｸM-PRO" panose="020F0600000000000000" pitchFamily="50" charset="-128"/>
                <a:cs typeface="Meiryo UI" panose="020B0604030504040204" pitchFamily="50" charset="-128"/>
              </a:rPr>
              <a:t>基づく訓練の実施と必要に応じたマニュアル</a:t>
            </a: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の</a:t>
            </a:r>
            <a:endParaRPr lang="en-US" altLang="ja-JP"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indent="180975">
              <a:lnSpc>
                <a:spcPts val="1800"/>
              </a:lnSpc>
            </a:pP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改定</a:t>
            </a:r>
            <a:endParaRPr lang="ja-JP" altLang="en-US" sz="10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171450" indent="-171450">
              <a:lnSpc>
                <a:spcPts val="1800"/>
              </a:lnSpc>
              <a:buFont typeface="Wingdings" panose="05000000000000000000" pitchFamily="2" charset="2"/>
              <a:buChar char="u"/>
            </a:pP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集配</a:t>
            </a:r>
            <a:r>
              <a:rPr lang="ja-JP" altLang="en-US" sz="1000" dirty="0">
                <a:latin typeface="HG丸ｺﾞｼｯｸM-PRO" panose="020F0600000000000000" pitchFamily="50" charset="-128"/>
                <a:ea typeface="HG丸ｺﾞｼｯｸM-PRO" panose="020F0600000000000000" pitchFamily="50" charset="-128"/>
                <a:cs typeface="Meiryo UI" panose="020B0604030504040204" pitchFamily="50" charset="-128"/>
              </a:rPr>
              <a:t>体制の強化を図るため、フォークリフトの</a:t>
            </a: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追加</a:t>
            </a:r>
            <a:endParaRPr lang="en-US" altLang="ja-JP"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indent="180975">
              <a:lnSpc>
                <a:spcPts val="1800"/>
              </a:lnSpc>
            </a:pP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配備</a:t>
            </a:r>
            <a:r>
              <a:rPr lang="ja-JP" altLang="en-US" sz="1000" dirty="0">
                <a:latin typeface="HG丸ｺﾞｼｯｸM-PRO" panose="020F0600000000000000" pitchFamily="50" charset="-128"/>
                <a:ea typeface="HG丸ｺﾞｼｯｸM-PRO" panose="020F0600000000000000" pitchFamily="50" charset="-128"/>
                <a:cs typeface="Meiryo UI" panose="020B0604030504040204" pitchFamily="50" charset="-128"/>
              </a:rPr>
              <a:t>等を行うとともに、民間事業者との連携を</a:t>
            </a: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図る</a:t>
            </a:r>
            <a:endParaRPr lang="en-US" altLang="ja-JP"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Tree>
    <p:extLst>
      <p:ext uri="{BB962C8B-B14F-4D97-AF65-F5344CB8AC3E}">
        <p14:creationId xmlns:p14="http://schemas.microsoft.com/office/powerpoint/2010/main" val="14847816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1"/>
          <p:cNvSpPr txBox="1">
            <a:spLocks/>
          </p:cNvSpPr>
          <p:nvPr/>
        </p:nvSpPr>
        <p:spPr>
          <a:xfrm>
            <a:off x="5257800" y="9378597"/>
            <a:ext cx="1600200" cy="527403"/>
          </a:xfrm>
          <a:prstGeom prst="rect">
            <a:avLst/>
          </a:prstGeom>
        </p:spPr>
        <p:txBody>
          <a:bodyPr anchor="b"/>
          <a:lstStyle>
            <a:defPPr>
              <a:defRPr lang="ja-JP"/>
            </a:defPPr>
            <a:lvl1pPr marL="0" algn="r" defTabSz="914400" rtl="0" eaLnBrk="1" latinLnBrk="0" hangingPunct="1">
              <a:defRPr kumimoji="1" sz="1200" kern="1200">
                <a:solidFill>
                  <a:schemeClr val="tx1">
                    <a:lumMod val="50000"/>
                    <a:lumOff val="50000"/>
                  </a:schemeClr>
                </a:solidFill>
                <a:latin typeface="+mj-ea"/>
                <a:ea typeface="+mj-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ja-JP" altLang="en-US" dirty="0"/>
          </a:p>
        </p:txBody>
      </p:sp>
      <p:cxnSp>
        <p:nvCxnSpPr>
          <p:cNvPr id="5" name="直線コネクタ 4"/>
          <p:cNvCxnSpPr/>
          <p:nvPr/>
        </p:nvCxnSpPr>
        <p:spPr>
          <a:xfrm flipH="1">
            <a:off x="0" y="632520"/>
            <a:ext cx="6858000" cy="0"/>
          </a:xfrm>
          <a:prstGeom prst="line">
            <a:avLst/>
          </a:prstGeom>
          <a:ln w="190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正方形/長方形 5"/>
          <p:cNvSpPr/>
          <p:nvPr/>
        </p:nvSpPr>
        <p:spPr>
          <a:xfrm>
            <a:off x="0" y="0"/>
            <a:ext cx="6858000" cy="642717"/>
          </a:xfrm>
          <a:prstGeom prst="rect">
            <a:avLst/>
          </a:prstGeom>
          <a:noFill/>
          <a:ln w="15875">
            <a:noFill/>
          </a:ln>
        </p:spPr>
        <p:style>
          <a:lnRef idx="2">
            <a:schemeClr val="accent6"/>
          </a:lnRef>
          <a:fillRef idx="1">
            <a:schemeClr val="lt1"/>
          </a:fillRef>
          <a:effectRef idx="0">
            <a:schemeClr val="accent6"/>
          </a:effectRef>
          <a:fontRef idx="minor">
            <a:schemeClr val="dk1"/>
          </a:fontRef>
        </p:style>
        <p:txBody>
          <a:bodyPr rot="0" spcFirstLastPara="0" vert="horz" wrap="none" lIns="72000" tIns="10800" rIns="72000" bIns="10800" numCol="1" spcCol="0" rtlCol="0" fromWordArt="0" anchor="b" anchorCtr="0" forceAA="0" compatLnSpc="1">
            <a:prstTxWarp prst="textNoShape">
              <a:avLst/>
            </a:prstTxWarp>
            <a:normAutofit/>
          </a:bodyPr>
          <a:lstStyle/>
          <a:p>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アクション</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55</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帰宅困難者対策の確立</a:t>
            </a:r>
            <a:endParaRPr lang="ja-JP"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5596116" y="642717"/>
            <a:ext cx="1261884" cy="276999"/>
          </a:xfrm>
          <a:prstGeom prst="rect">
            <a:avLst/>
          </a:prstGeom>
          <a:noFill/>
        </p:spPr>
        <p:txBody>
          <a:bodyPr wrap="none" rtlCol="0">
            <a:spAutoFit/>
          </a:bodyPr>
          <a:lstStyle/>
          <a:p>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危機管理室</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189000" y="1080000"/>
            <a:ext cx="6480000" cy="1886646"/>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36000" tIns="21600" rIns="36000" bIns="18000" rtlCol="0" anchor="t" anchorCtr="0">
            <a:spAutoFit/>
          </a:bodyPr>
          <a:lstStyle/>
          <a:p>
            <a:pPr marL="171450" indent="-171450">
              <a:lnSpc>
                <a:spcPts val="1800"/>
              </a:lnSpc>
              <a:buFont typeface="Wingdings" panose="05000000000000000000" pitchFamily="2" charset="2"/>
              <a:buChar char="u"/>
            </a:pP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地震</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発生後に、府内で就業する事業者、雇用者の安全確保のため、国、大阪市、関西広域連合や経済団体等と連携して、帰宅困難者対策を確立する。</a:t>
            </a:r>
          </a:p>
          <a:p>
            <a:pPr marL="171450" indent="-171450">
              <a:lnSpc>
                <a:spcPts val="1800"/>
              </a:lnSpc>
              <a:buFont typeface="Wingdings" panose="05000000000000000000" pitchFamily="2" charset="2"/>
              <a:buChar char="u"/>
            </a:pP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平成</a:t>
            </a:r>
            <a:r>
              <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26</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年度に策定した、「一斉帰宅の抑制」対策のためのガイドラインについて、事業者ごとの防災計画策定や具体的な備えを働きかけていく。</a:t>
            </a:r>
          </a:p>
          <a:p>
            <a:pPr marL="171450" indent="-171450">
              <a:lnSpc>
                <a:spcPts val="1800"/>
              </a:lnSpc>
              <a:buFont typeface="Wingdings" panose="05000000000000000000" pitchFamily="2" charset="2"/>
              <a:buChar char="u"/>
            </a:pP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帰宅</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困難者等が多数集中し、混乱が危惧される大阪駅等の主要ターミナル駅周辺の混乱防止策について、一時滞在施設の確保など鉄道事業者等との連携により確立されるよう支援する。</a:t>
            </a:r>
          </a:p>
          <a:p>
            <a:pPr marL="171450" indent="-171450">
              <a:lnSpc>
                <a:spcPts val="1800"/>
              </a:lnSpc>
              <a:buFont typeface="Wingdings" panose="05000000000000000000" pitchFamily="2" charset="2"/>
              <a:buChar char="u"/>
            </a:pP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府県</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を超えた「帰宅支援」については、関西広域連合等と調整しつつ事業所の協力等も得て、府県域をこえたシームレスな帰宅支援策を確立する。</a:t>
            </a:r>
            <a:endParaRPr lang="en-US"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11" name="テキスト ボックス 4"/>
          <p:cNvSpPr txBox="1"/>
          <p:nvPr/>
        </p:nvSpPr>
        <p:spPr>
          <a:xfrm>
            <a:off x="189000" y="8428672"/>
            <a:ext cx="6480000" cy="1477328"/>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1800"/>
              </a:lnSpc>
            </a:pPr>
            <a:r>
              <a:rPr lang="ja-JP" altLang="ja-JP" sz="10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en-US" altLang="ja-JP" sz="10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H30</a:t>
            </a:r>
            <a:r>
              <a:rPr lang="ja-JP" altLang="en-US" sz="10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年度　</a:t>
            </a:r>
            <a:r>
              <a:rPr lang="ja-JP" altLang="ja-JP" sz="10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取組み</a:t>
            </a:r>
            <a:r>
              <a:rPr lang="ja-JP" altLang="ja-JP" sz="1000" b="1" dirty="0">
                <a:latin typeface="HG丸ｺﾞｼｯｸM-PRO" panose="020F0600000000000000" pitchFamily="50" charset="-128"/>
                <a:ea typeface="HG丸ｺﾞｼｯｸM-PRO" panose="020F0600000000000000" pitchFamily="50" charset="-128"/>
                <a:cs typeface="Meiryo UI" panose="020B0604030504040204" pitchFamily="50" charset="-128"/>
              </a:rPr>
              <a:t>予定</a:t>
            </a:r>
            <a:r>
              <a:rPr lang="ja-JP" altLang="ja-JP" sz="10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endParaRPr lang="en-US" altLang="ja-JP" sz="1000" b="1" dirty="0" smtClean="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171450" indent="-171450">
              <a:lnSpc>
                <a:spcPts val="1800"/>
              </a:lnSpc>
              <a:buFont typeface="Wingdings" panose="05000000000000000000" pitchFamily="2" charset="2"/>
              <a:buChar char="u"/>
            </a:pP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企業</a:t>
            </a:r>
            <a:r>
              <a:rPr lang="ja-JP" altLang="en-US" sz="1000" dirty="0">
                <a:latin typeface="HG丸ｺﾞｼｯｸM-PRO" panose="020F0600000000000000" pitchFamily="50" charset="-128"/>
                <a:ea typeface="HG丸ｺﾞｼｯｸM-PRO" panose="020F0600000000000000" pitchFamily="50" charset="-128"/>
                <a:cs typeface="Meiryo UI" panose="020B0604030504040204" pitchFamily="50" charset="-128"/>
              </a:rPr>
              <a:t>の防災計画に一斉帰宅の抑制の内容が反映されるよう、経済団体との連携により</a:t>
            </a: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働きかけ</a:t>
            </a:r>
            <a:endParaRPr lang="en-US" altLang="ja-JP"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180975">
              <a:lnSpc>
                <a:spcPts val="1800"/>
              </a:lnSpc>
            </a:pP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また、帰宅</a:t>
            </a:r>
            <a:r>
              <a:rPr lang="ja-JP" altLang="en-US" sz="1000" dirty="0">
                <a:latin typeface="HG丸ｺﾞｼｯｸM-PRO" panose="020F0600000000000000" pitchFamily="50" charset="-128"/>
                <a:ea typeface="HG丸ｺﾞｼｯｸM-PRO" panose="020F0600000000000000" pitchFamily="50" charset="-128"/>
                <a:cs typeface="Meiryo UI" panose="020B0604030504040204" pitchFamily="50" charset="-128"/>
              </a:rPr>
              <a:t>支援については、関西広域連合として策定するガイドラインを踏まえ、府の基本方針を策定し、応急対策に位置付けるとともに、訓練等を通じて対策の</a:t>
            </a: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充実</a:t>
            </a:r>
            <a:endParaRPr lang="en-US" altLang="ja-JP"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171450" indent="-171450">
              <a:lnSpc>
                <a:spcPts val="1800"/>
              </a:lnSpc>
              <a:buFont typeface="Wingdings" panose="05000000000000000000" pitchFamily="2" charset="2"/>
              <a:buChar char="u"/>
            </a:pPr>
            <a:r>
              <a:rPr lang="ja-JP" altLang="en-US" sz="1000" dirty="0">
                <a:latin typeface="HG丸ｺﾞｼｯｸM-PRO" panose="020F0600000000000000" pitchFamily="50" charset="-128"/>
                <a:ea typeface="HG丸ｺﾞｼｯｸM-PRO" panose="020F0600000000000000" pitchFamily="50" charset="-128"/>
                <a:cs typeface="Meiryo UI" panose="020B0604030504040204" pitchFamily="50" charset="-128"/>
              </a:rPr>
              <a:t>府内企業の防災対策に関する実態調査を行うとともに、経済団体等も構成員とする協議会を設置し、</a:t>
            </a:r>
            <a:endParaRPr lang="en-US" altLang="ja-JP" sz="10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indent="180975">
              <a:lnSpc>
                <a:spcPts val="1800"/>
              </a:lnSpc>
            </a:pPr>
            <a:r>
              <a:rPr lang="ja-JP" altLang="en-US" sz="1000" dirty="0">
                <a:latin typeface="HG丸ｺﾞｼｯｸM-PRO" panose="020F0600000000000000" pitchFamily="50" charset="-128"/>
                <a:ea typeface="HG丸ｺﾞｼｯｸM-PRO" panose="020F0600000000000000" pitchFamily="50" charset="-128"/>
                <a:cs typeface="Meiryo UI" panose="020B0604030504040204" pitchFamily="50" charset="-128"/>
              </a:rPr>
              <a:t>一斉帰宅の抑制や主要ターミナル駅周辺の混乱防止策の促進方策を</a:t>
            </a: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検討</a:t>
            </a:r>
            <a:endParaRPr lang="ja-JP" altLang="en-US" sz="10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12" name="テキスト ボックス 11"/>
          <p:cNvSpPr txBox="1"/>
          <p:nvPr/>
        </p:nvSpPr>
        <p:spPr>
          <a:xfrm>
            <a:off x="0" y="5499"/>
            <a:ext cx="6858000" cy="288000"/>
          </a:xfrm>
          <a:prstGeom prst="rect">
            <a:avLst/>
          </a:prstGeom>
          <a:noFill/>
          <a:ln>
            <a:solidFill>
              <a:schemeClr val="tx1"/>
            </a:solidFill>
          </a:ln>
        </p:spPr>
        <p:txBody>
          <a:bodyPr wrap="square" rtlCol="0" anchor="ctr" anchorCtr="0">
            <a:spAutoFit/>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ミッション</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Ⅱ</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200" kern="100" dirty="0">
                <a:latin typeface="Meiryo UI" panose="020B0604030504040204" pitchFamily="50" charset="-128"/>
                <a:ea typeface="Meiryo UI" panose="020B0604030504040204" pitchFamily="50" charset="-128"/>
                <a:cs typeface="Meiryo UI" panose="020B0604030504040204" pitchFamily="50" charset="-128"/>
              </a:rPr>
              <a:t>地震発生後、被災者の「命をつなぐ」ための、災害応急</a:t>
            </a:r>
            <a:r>
              <a:rPr lang="ja-JP" altLang="ja-JP" sz="1200" kern="100" dirty="0" smtClean="0">
                <a:latin typeface="Meiryo UI" panose="020B0604030504040204" pitchFamily="50" charset="-128"/>
                <a:ea typeface="Meiryo UI" panose="020B0604030504040204" pitchFamily="50" charset="-128"/>
                <a:cs typeface="Meiryo UI" panose="020B0604030504040204" pitchFamily="50" charset="-128"/>
              </a:rPr>
              <a:t>対策</a:t>
            </a:r>
            <a:endParaRPr lang="ja-JP" altLang="ja-JP" sz="1400"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163352" y="3045827"/>
            <a:ext cx="2111475" cy="276999"/>
          </a:xfrm>
          <a:prstGeom prst="rect">
            <a:avLst/>
          </a:prstGeom>
          <a:noFill/>
        </p:spPr>
        <p:txBody>
          <a:bodyPr wrap="none" rtlCol="0">
            <a:spAutoFit/>
          </a:bodyPr>
          <a:lstStyle/>
          <a:p>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集中取組期間　取組み実績</a:t>
            </a: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4" name="表 13"/>
          <p:cNvGraphicFramePr>
            <a:graphicFrameLocks noGrp="1"/>
          </p:cNvGraphicFramePr>
          <p:nvPr>
            <p:extLst>
              <p:ext uri="{D42A27DB-BD31-4B8C-83A1-F6EECF244321}">
                <p14:modId xmlns:p14="http://schemas.microsoft.com/office/powerpoint/2010/main" val="1876233046"/>
              </p:ext>
            </p:extLst>
          </p:nvPr>
        </p:nvGraphicFramePr>
        <p:xfrm>
          <a:off x="189000" y="3303632"/>
          <a:ext cx="6480000" cy="2103120"/>
        </p:xfrm>
        <a:graphic>
          <a:graphicData uri="http://schemas.openxmlformats.org/drawingml/2006/table">
            <a:tbl>
              <a:tblPr firstRow="1" bandRow="1">
                <a:tableStyleId>{5C22544A-7EE6-4342-B048-85BDC9FD1C3A}</a:tableStyleId>
              </a:tblPr>
              <a:tblGrid>
                <a:gridCol w="2520000"/>
                <a:gridCol w="3960000"/>
              </a:tblGrid>
              <a:tr h="236632">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a:t>
                      </a: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実績</a:t>
                      </a: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1152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一斉帰宅の抑制ガイドラインを踏まえた事業者における実行計画策定、具体的な備えの実施</a:t>
                      </a:r>
                      <a:endPar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経済団体等との連携により、企業に「一斉帰宅の抑制」対策ガイドラインを周知し、実行計画の策定を働きかけるとともに、取組企業の事例を把握・周知</a:t>
                      </a: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0975"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また、帰宅支援について、基本方針の策定に向け協議するとともに、広域対応として関西広域連合においてもガイドラインの策定に向け検討</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12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ターミナル駅周辺の混乱防止・帰宅支援に関する対策の確立</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大阪市のターミナル混乱防止策を検討する協議会（府も参画）で、大阪駅など５地区で「帰宅困難者対応マニュアル」を策定</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pSp>
        <p:nvGrpSpPr>
          <p:cNvPr id="8" name="グループ化 7"/>
          <p:cNvGrpSpPr/>
          <p:nvPr/>
        </p:nvGrpSpPr>
        <p:grpSpPr>
          <a:xfrm>
            <a:off x="4365104" y="5457056"/>
            <a:ext cx="2277797" cy="3227707"/>
            <a:chOff x="4391564" y="5571914"/>
            <a:chExt cx="2277797" cy="3227707"/>
          </a:xfrm>
        </p:grpSpPr>
        <p:sp>
          <p:nvSpPr>
            <p:cNvPr id="2" name="テキスト ボックス 1"/>
            <p:cNvSpPr txBox="1"/>
            <p:nvPr/>
          </p:nvSpPr>
          <p:spPr>
            <a:xfrm>
              <a:off x="4535640" y="8553400"/>
              <a:ext cx="1989647" cy="246221"/>
            </a:xfrm>
            <a:prstGeom prst="rect">
              <a:avLst/>
            </a:prstGeom>
            <a:noFill/>
          </p:spPr>
          <p:txBody>
            <a:bodyPr wrap="none" rtlCol="0" anchor="ctr" anchorCtr="0">
              <a:spAutoFit/>
            </a:bodyPr>
            <a:lstStyle/>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一斉帰宅の抑制を呼びかけるチラシ</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027"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rot="16200000">
              <a:off x="4034134" y="5929344"/>
              <a:ext cx="2992658" cy="22777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6" name="グループ化 15"/>
          <p:cNvGrpSpPr/>
          <p:nvPr/>
        </p:nvGrpSpPr>
        <p:grpSpPr>
          <a:xfrm>
            <a:off x="267072" y="5570850"/>
            <a:ext cx="3810000" cy="2766526"/>
            <a:chOff x="369827" y="5673055"/>
            <a:chExt cx="3810000" cy="2766526"/>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827" y="5673055"/>
              <a:ext cx="3810000" cy="2505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テキスト ボックス 9"/>
            <p:cNvSpPr txBox="1"/>
            <p:nvPr/>
          </p:nvSpPr>
          <p:spPr>
            <a:xfrm>
              <a:off x="1105276" y="8193360"/>
              <a:ext cx="2339102" cy="246221"/>
            </a:xfrm>
            <a:prstGeom prst="rect">
              <a:avLst/>
            </a:prstGeom>
            <a:noFill/>
          </p:spPr>
          <p:txBody>
            <a:bodyPr wrap="none" rtlCol="0">
              <a:spAutoFit/>
            </a:bodyPr>
            <a:lstStyle/>
            <a:p>
              <a:r>
                <a:rPr lang="ja-JP" altLang="en-US" sz="1000" dirty="0">
                  <a:latin typeface="Meiryo UI" panose="020B0604030504040204" pitchFamily="50" charset="-128"/>
                  <a:ea typeface="Meiryo UI" panose="020B0604030504040204" pitchFamily="50" charset="-128"/>
                  <a:cs typeface="Meiryo UI" panose="020B0604030504040204" pitchFamily="50" charset="-128"/>
                </a:rPr>
                <a:t>企業における一斉帰宅の抑制の取組事例</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8" name="スライド番号プレースホルダー 9"/>
          <p:cNvSpPr>
            <a:spLocks noGrp="1"/>
          </p:cNvSpPr>
          <p:nvPr>
            <p:ph type="sldNum" sz="quarter" idx="12"/>
          </p:nvPr>
        </p:nvSpPr>
        <p:spPr>
          <a:xfrm>
            <a:off x="0" y="9378597"/>
            <a:ext cx="1600200" cy="527403"/>
          </a:xfrm>
        </p:spPr>
        <p:txBody>
          <a:bodyPr/>
          <a:lstStyle/>
          <a:p>
            <a:r>
              <a:rPr lang="en-US" altLang="ja-JP" dirty="0" smtClean="0">
                <a:latin typeface="Meiryo UI" panose="020B0604030504040204" pitchFamily="50" charset="-128"/>
                <a:ea typeface="Meiryo UI" panose="020B0604030504040204" pitchFamily="50" charset="-128"/>
                <a:cs typeface="Meiryo UI" panose="020B0604030504040204" pitchFamily="50" charset="-128"/>
              </a:rPr>
              <a:t>14</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8759675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p:cNvCxnSpPr/>
          <p:nvPr/>
        </p:nvCxnSpPr>
        <p:spPr>
          <a:xfrm flipH="1">
            <a:off x="0" y="632520"/>
            <a:ext cx="6858000" cy="0"/>
          </a:xfrm>
          <a:prstGeom prst="line">
            <a:avLst/>
          </a:prstGeom>
          <a:ln w="190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正方形/長方形 2"/>
          <p:cNvSpPr/>
          <p:nvPr/>
        </p:nvSpPr>
        <p:spPr>
          <a:xfrm>
            <a:off x="0" y="0"/>
            <a:ext cx="6858000" cy="642717"/>
          </a:xfrm>
          <a:prstGeom prst="rect">
            <a:avLst/>
          </a:prstGeom>
          <a:noFill/>
          <a:ln w="15875">
            <a:noFill/>
          </a:ln>
        </p:spPr>
        <p:style>
          <a:lnRef idx="2">
            <a:schemeClr val="accent6"/>
          </a:lnRef>
          <a:fillRef idx="1">
            <a:schemeClr val="lt1"/>
          </a:fillRef>
          <a:effectRef idx="0">
            <a:schemeClr val="accent6"/>
          </a:effectRef>
          <a:fontRef idx="minor">
            <a:schemeClr val="dk1"/>
          </a:fontRef>
        </p:style>
        <p:txBody>
          <a:bodyPr rot="0" spcFirstLastPara="0" vert="horz" wrap="none" lIns="72000" tIns="10800" rIns="72000" bIns="10800" numCol="1" spcCol="0" rtlCol="0" fromWordArt="0" anchor="b" anchorCtr="0" forceAA="0" compatLnSpc="1">
            <a:prstTxWarp prst="textNoShape">
              <a:avLst/>
            </a:prstTxWarp>
            <a:normAutofit/>
          </a:bodyPr>
          <a:lstStyle/>
          <a:p>
            <a:pPr algn="dist"/>
            <a:r>
              <a:rPr lang="ja-JP" altLang="ja-JP" sz="1600" dirty="0">
                <a:latin typeface="Meiryo UI" panose="020B0604030504040204" pitchFamily="50" charset="-128"/>
                <a:ea typeface="Meiryo UI" panose="020B0604030504040204" pitchFamily="50" charset="-128"/>
                <a:cs typeface="Meiryo UI" panose="020B0604030504040204" pitchFamily="50" charset="-128"/>
              </a:rPr>
              <a:t>アクション</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76</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1000" dirty="0">
                <a:latin typeface="Meiryo UI" panose="020B0604030504040204" pitchFamily="50" charset="-128"/>
                <a:ea typeface="Meiryo UI" panose="020B0604030504040204" pitchFamily="50" charset="-128"/>
                <a:cs typeface="Meiryo UI" panose="020B0604030504040204" pitchFamily="50" charset="-128"/>
              </a:rPr>
              <a:t>中小企業に対する事業継続計画（</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BCP</a:t>
            </a:r>
            <a:r>
              <a:rPr lang="ja-JP" altLang="ja-JP" sz="1000" dirty="0">
                <a:latin typeface="Meiryo UI" panose="020B0604030504040204" pitchFamily="50" charset="-128"/>
                <a:ea typeface="Meiryo UI" panose="020B0604030504040204" pitchFamily="50" charset="-128"/>
                <a:cs typeface="Meiryo UI" panose="020B0604030504040204" pitchFamily="50" charset="-128"/>
              </a:rPr>
              <a:t>）及び事業計画マネジメント（</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BCM</a:t>
            </a:r>
            <a:r>
              <a:rPr lang="ja-JP" altLang="ja-JP" sz="1000" dirty="0">
                <a:latin typeface="Meiryo UI" panose="020B0604030504040204" pitchFamily="50" charset="-128"/>
                <a:ea typeface="Meiryo UI" panose="020B0604030504040204" pitchFamily="50" charset="-128"/>
                <a:cs typeface="Meiryo UI" panose="020B0604030504040204" pitchFamily="50" charset="-128"/>
              </a:rPr>
              <a:t>）の取組み</a:t>
            </a:r>
            <a:r>
              <a:rPr lang="ja-JP" altLang="ja-JP" sz="1000" dirty="0" smtClean="0">
                <a:latin typeface="Meiryo UI" panose="020B0604030504040204" pitchFamily="50" charset="-128"/>
                <a:ea typeface="Meiryo UI" panose="020B0604030504040204" pitchFamily="50" charset="-128"/>
                <a:cs typeface="Meiryo UI" panose="020B0604030504040204" pitchFamily="50" charset="-128"/>
              </a:rPr>
              <a:t>支援</a:t>
            </a:r>
            <a:endParaRPr lang="ja-JP"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スライド番号プレースホルダー 9"/>
          <p:cNvSpPr>
            <a:spLocks noGrp="1"/>
          </p:cNvSpPr>
          <p:nvPr>
            <p:ph type="sldNum" sz="quarter" idx="11"/>
          </p:nvPr>
        </p:nvSpPr>
        <p:spPr/>
        <p:txBody>
          <a:bodyPr/>
          <a:lstStyle/>
          <a:p>
            <a:r>
              <a:rPr lang="en-US" altLang="ja-JP" dirty="0" smtClean="0">
                <a:latin typeface="Meiryo UI" panose="020B0604030504040204" pitchFamily="50" charset="-128"/>
                <a:ea typeface="Meiryo UI" panose="020B0604030504040204" pitchFamily="50" charset="-128"/>
                <a:cs typeface="Meiryo UI" panose="020B0604030504040204" pitchFamily="50" charset="-128"/>
              </a:rPr>
              <a:t>15</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189000" y="1080000"/>
            <a:ext cx="6480000" cy="963316"/>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36000" tIns="21600" rIns="36000" bIns="18000" rtlCol="0" anchor="t" anchorCtr="0">
            <a:spAutoFit/>
          </a:bodyPr>
          <a:lstStyle/>
          <a:p>
            <a:pPr marL="171450" indent="-171450">
              <a:lnSpc>
                <a:spcPts val="1800"/>
              </a:lnSpc>
              <a:buFont typeface="Wingdings" panose="05000000000000000000" pitchFamily="2" charset="2"/>
              <a:buChar char="u"/>
            </a:pPr>
            <a:r>
              <a:rPr lang="ja-JP"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地震</a:t>
            </a:r>
            <a:r>
              <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発生後に中小企業における中核事業の維持や早期復旧が可能となるよう、地域経済団体と連携</a:t>
            </a:r>
            <a:r>
              <a:rPr lang="ja-JP"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した</a:t>
            </a:r>
            <a:r>
              <a:rPr lang="en-US"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BCP</a:t>
            </a:r>
            <a:r>
              <a:rPr lang="ja-JP"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の</a:t>
            </a:r>
            <a:r>
              <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策定支援やセミナーの開催等の支援策を充実させる。</a:t>
            </a:r>
          </a:p>
          <a:p>
            <a:pPr marL="171450" indent="-171450">
              <a:lnSpc>
                <a:spcPts val="1800"/>
              </a:lnSpc>
              <a:buFont typeface="Wingdings" panose="05000000000000000000" pitchFamily="2" charset="2"/>
              <a:buChar char="u"/>
            </a:pPr>
            <a:r>
              <a:rPr lang="ja-JP"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集中</a:t>
            </a:r>
            <a:r>
              <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取組期間中に中小企業組合等と連携したセミナーの開催等の啓発事業を展開し、中小企業の主体的</a:t>
            </a:r>
            <a:r>
              <a:rPr lang="ja-JP"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な</a:t>
            </a:r>
            <a:r>
              <a:rPr lang="en-US"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BCP</a:t>
            </a:r>
            <a:r>
              <a:rPr lang="ja-JP"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en-US"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BCM</a:t>
            </a:r>
            <a:r>
              <a:rPr lang="ja-JP" altLang="ja-JP" sz="1000" dirty="0" err="1"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へ</a:t>
            </a:r>
            <a:r>
              <a:rPr lang="ja-JP" altLang="ja-JP" sz="1000" dirty="0" err="1">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の</a:t>
            </a:r>
            <a:r>
              <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取組みを促進する</a:t>
            </a:r>
            <a:r>
              <a:rPr lang="ja-JP"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endPar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12" name="テキスト ボックス 11"/>
          <p:cNvSpPr txBox="1"/>
          <p:nvPr/>
        </p:nvSpPr>
        <p:spPr>
          <a:xfrm>
            <a:off x="5596116" y="642717"/>
            <a:ext cx="1261884" cy="276999"/>
          </a:xfrm>
          <a:prstGeom prst="rect">
            <a:avLst/>
          </a:prstGeom>
          <a:noFill/>
        </p:spPr>
        <p:txBody>
          <a:bodyPr wrap="none" rtlCol="0">
            <a:spAutoFit/>
          </a:bodyPr>
          <a:lstStyle/>
          <a:p>
            <a:r>
              <a:rPr lang="ja-JP" altLang="ja-JP" sz="1200" dirty="0">
                <a:latin typeface="Meiryo UI" panose="020B0604030504040204" pitchFamily="50" charset="-128"/>
                <a:ea typeface="Meiryo UI" panose="020B0604030504040204" pitchFamily="50" charset="-128"/>
                <a:cs typeface="Meiryo UI" panose="020B0604030504040204" pitchFamily="50" charset="-128"/>
              </a:rPr>
              <a:t>（商工労働部）</a:t>
            </a:r>
          </a:p>
        </p:txBody>
      </p:sp>
      <p:sp>
        <p:nvSpPr>
          <p:cNvPr id="5" name="テキスト ボックス 4"/>
          <p:cNvSpPr txBox="1"/>
          <p:nvPr/>
        </p:nvSpPr>
        <p:spPr>
          <a:xfrm>
            <a:off x="189000" y="8193360"/>
            <a:ext cx="6480000" cy="1477328"/>
          </a:xfrm>
          <a:prstGeom prst="rect">
            <a:avLst/>
          </a:prstGeom>
          <a:noFill/>
        </p:spPr>
        <p:txBody>
          <a:bodyPr wrap="square" rtlCol="0">
            <a:spAutoFit/>
          </a:bodyPr>
          <a:lstStyle/>
          <a:p>
            <a:pPr>
              <a:lnSpc>
                <a:spcPts val="1800"/>
              </a:lnSpc>
            </a:pPr>
            <a:r>
              <a:rPr lang="ja-JP" altLang="ja-JP" sz="10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en-US" altLang="ja-JP" sz="10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H30</a:t>
            </a:r>
            <a:r>
              <a:rPr lang="ja-JP" altLang="en-US" sz="10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年度　</a:t>
            </a:r>
            <a:r>
              <a:rPr lang="ja-JP" altLang="ja-JP" sz="10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取組み</a:t>
            </a:r>
            <a:r>
              <a:rPr lang="ja-JP" altLang="en-US" sz="10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予定</a:t>
            </a:r>
            <a:r>
              <a:rPr lang="ja-JP" altLang="ja-JP" sz="10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endParaRPr lang="ja-JP" altLang="ja-JP" sz="10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171450" indent="-171450">
              <a:lnSpc>
                <a:spcPts val="1800"/>
              </a:lnSpc>
              <a:buFont typeface="Wingdings" panose="05000000000000000000" pitchFamily="2" charset="2"/>
              <a:buChar char="u"/>
            </a:pPr>
            <a:r>
              <a:rPr lang="en-US" altLang="ja-JP"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BCP</a:t>
            </a:r>
            <a:r>
              <a:rPr lang="ja-JP" altLang="en-US" sz="1000" dirty="0">
                <a:latin typeface="HG丸ｺﾞｼｯｸM-PRO" panose="020F0600000000000000" pitchFamily="50" charset="-128"/>
                <a:ea typeface="HG丸ｺﾞｼｯｸM-PRO" panose="020F0600000000000000" pitchFamily="50" charset="-128"/>
                <a:cs typeface="Meiryo UI" panose="020B0604030504040204" pitchFamily="50" charset="-128"/>
              </a:rPr>
              <a:t>普及啓発セミナー・ワークショップ等の</a:t>
            </a: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開催</a:t>
            </a:r>
            <a:endParaRPr lang="en-US" altLang="ja-JP"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indent="180975">
              <a:lnSpc>
                <a:spcPts val="1800"/>
              </a:lnSpc>
            </a:pP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000" dirty="0">
                <a:latin typeface="HG丸ｺﾞｼｯｸM-PRO" panose="020F0600000000000000" pitchFamily="50" charset="-128"/>
                <a:ea typeface="HG丸ｺﾞｼｯｸM-PRO" panose="020F0600000000000000" pitchFamily="50" charset="-128"/>
                <a:cs typeface="Meiryo UI" panose="020B0604030504040204" pitchFamily="50" charset="-128"/>
              </a:rPr>
              <a:t>小規模補助金事業：府商工会連合会、商工会・商工会議所実施）</a:t>
            </a:r>
          </a:p>
          <a:p>
            <a:pPr marL="171450" indent="-171450">
              <a:lnSpc>
                <a:spcPts val="1800"/>
              </a:lnSpc>
              <a:buFont typeface="Wingdings" panose="05000000000000000000" pitchFamily="2" charset="2"/>
              <a:buChar char="u"/>
            </a:pP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コンサルタント</a:t>
            </a:r>
            <a:r>
              <a:rPr lang="ja-JP" altLang="en-US" sz="1000" dirty="0">
                <a:latin typeface="HG丸ｺﾞｼｯｸM-PRO" panose="020F0600000000000000" pitchFamily="50" charset="-128"/>
                <a:ea typeface="HG丸ｺﾞｼｯｸM-PRO" panose="020F0600000000000000" pitchFamily="50" charset="-128"/>
                <a:cs typeface="Meiryo UI" panose="020B0604030504040204" pitchFamily="50" charset="-128"/>
              </a:rPr>
              <a:t>等の専門家による</a:t>
            </a:r>
            <a:r>
              <a:rPr lang="en-US" altLang="ja-JP" sz="1000" dirty="0">
                <a:latin typeface="HG丸ｺﾞｼｯｸM-PRO" panose="020F0600000000000000" pitchFamily="50" charset="-128"/>
                <a:ea typeface="HG丸ｺﾞｼｯｸM-PRO" panose="020F0600000000000000" pitchFamily="50" charset="-128"/>
                <a:cs typeface="Meiryo UI" panose="020B0604030504040204" pitchFamily="50" charset="-128"/>
              </a:rPr>
              <a:t>BCP</a:t>
            </a:r>
            <a:r>
              <a:rPr lang="ja-JP" altLang="en-US" sz="1000" dirty="0">
                <a:latin typeface="HG丸ｺﾞｼｯｸM-PRO" panose="020F0600000000000000" pitchFamily="50" charset="-128"/>
                <a:ea typeface="HG丸ｺﾞｼｯｸM-PRO" panose="020F0600000000000000" pitchFamily="50" charset="-128"/>
                <a:cs typeface="Meiryo UI" panose="020B0604030504040204" pitchFamily="50" charset="-128"/>
              </a:rPr>
              <a:t>策定支援の実施</a:t>
            </a:r>
            <a:r>
              <a:rPr lang="en-US" altLang="ja-JP" sz="1000" dirty="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000" dirty="0">
                <a:latin typeface="HG丸ｺﾞｼｯｸM-PRO" panose="020F0600000000000000" pitchFamily="50" charset="-128"/>
                <a:ea typeface="HG丸ｺﾞｼｯｸM-PRO" panose="020F0600000000000000" pitchFamily="50" charset="-128"/>
                <a:cs typeface="Meiryo UI" panose="020B0604030504040204" pitchFamily="50" charset="-128"/>
              </a:rPr>
              <a:t>小規模補助金事業：府商工会連合会実施</a:t>
            </a:r>
            <a:r>
              <a:rPr lang="en-US" altLang="ja-JP"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endParaRPr lang="en-US" altLang="ja-JP" sz="10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171450" indent="-171450">
              <a:lnSpc>
                <a:spcPts val="1800"/>
              </a:lnSpc>
              <a:buFont typeface="Wingdings" panose="05000000000000000000" pitchFamily="2" charset="2"/>
              <a:buChar char="u"/>
            </a:pP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中小</a:t>
            </a:r>
            <a:r>
              <a:rPr lang="ja-JP" altLang="en-US" sz="1000" dirty="0">
                <a:latin typeface="HG丸ｺﾞｼｯｸM-PRO" panose="020F0600000000000000" pitchFamily="50" charset="-128"/>
                <a:ea typeface="HG丸ｺﾞｼｯｸM-PRO" panose="020F0600000000000000" pitchFamily="50" charset="-128"/>
                <a:cs typeface="Meiryo UI" panose="020B0604030504040204" pitchFamily="50" charset="-128"/>
              </a:rPr>
              <a:t>企業組合等に対する</a:t>
            </a:r>
            <a:r>
              <a:rPr lang="en-US" altLang="ja-JP" sz="1000" dirty="0">
                <a:latin typeface="HG丸ｺﾞｼｯｸM-PRO" panose="020F0600000000000000" pitchFamily="50" charset="-128"/>
                <a:ea typeface="HG丸ｺﾞｼｯｸM-PRO" panose="020F0600000000000000" pitchFamily="50" charset="-128"/>
                <a:cs typeface="Meiryo UI" panose="020B0604030504040204" pitchFamily="50" charset="-128"/>
              </a:rPr>
              <a:t>BCP</a:t>
            </a:r>
            <a:r>
              <a:rPr lang="ja-JP" altLang="en-US" sz="1000" dirty="0">
                <a:latin typeface="HG丸ｺﾞｼｯｸM-PRO" panose="020F0600000000000000" pitchFamily="50" charset="-128"/>
                <a:ea typeface="HG丸ｺﾞｼｯｸM-PRO" panose="020F0600000000000000" pitchFamily="50" charset="-128"/>
                <a:cs typeface="Meiryo UI" panose="020B0604030504040204" pitchFamily="50" charset="-128"/>
              </a:rPr>
              <a:t>普及啓発セミナー、策定ワークショップの開催</a:t>
            </a:r>
          </a:p>
          <a:p>
            <a:pPr marL="171450" indent="-171450">
              <a:lnSpc>
                <a:spcPts val="1800"/>
              </a:lnSpc>
              <a:buFont typeface="Wingdings" panose="05000000000000000000" pitchFamily="2" charset="2"/>
              <a:buChar char="u"/>
            </a:pP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民間</a:t>
            </a:r>
            <a:r>
              <a:rPr lang="ja-JP" altLang="en-US" sz="1000" dirty="0">
                <a:latin typeface="HG丸ｺﾞｼｯｸM-PRO" panose="020F0600000000000000" pitchFamily="50" charset="-128"/>
                <a:ea typeface="HG丸ｺﾞｼｯｸM-PRO" panose="020F0600000000000000" pitchFamily="50" charset="-128"/>
                <a:cs typeface="Meiryo UI" panose="020B0604030504040204" pitchFamily="50" charset="-128"/>
              </a:rPr>
              <a:t>企業等との連携による普及啓発</a:t>
            </a:r>
            <a:endParaRPr kumimoji="1" lang="ja-JP" altLang="en-US" sz="1000" dirty="0">
              <a:latin typeface="HG丸ｺﾞｼｯｸM-PRO" panose="020F0600000000000000" pitchFamily="50" charset="-128"/>
              <a:ea typeface="HG丸ｺﾞｼｯｸM-PRO" panose="020F0600000000000000" pitchFamily="50" charset="-128"/>
            </a:endParaRPr>
          </a:p>
        </p:txBody>
      </p:sp>
      <p:grpSp>
        <p:nvGrpSpPr>
          <p:cNvPr id="8" name="グループ化 7"/>
          <p:cNvGrpSpPr/>
          <p:nvPr/>
        </p:nvGrpSpPr>
        <p:grpSpPr>
          <a:xfrm>
            <a:off x="3969891" y="5156426"/>
            <a:ext cx="2339429" cy="3324966"/>
            <a:chOff x="4149077" y="6376045"/>
            <a:chExt cx="2339429" cy="3324966"/>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49077" y="6376045"/>
              <a:ext cx="2339429" cy="30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テキスト ボックス 5"/>
            <p:cNvSpPr txBox="1"/>
            <p:nvPr/>
          </p:nvSpPr>
          <p:spPr>
            <a:xfrm>
              <a:off x="4424307" y="9454790"/>
              <a:ext cx="1788969" cy="246221"/>
            </a:xfrm>
            <a:prstGeom prst="rect">
              <a:avLst/>
            </a:prstGeom>
            <a:noFill/>
          </p:spPr>
          <p:txBody>
            <a:bodyPr wrap="square" rtlCol="0">
              <a:spAutoFit/>
            </a:bodyPr>
            <a:lstStyle/>
            <a:p>
              <a:pPr algn="ct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BCP</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普及啓発チラシ</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7" name="グループ化 6"/>
          <p:cNvGrpSpPr/>
          <p:nvPr/>
        </p:nvGrpSpPr>
        <p:grpSpPr>
          <a:xfrm>
            <a:off x="908960" y="5313040"/>
            <a:ext cx="2160000" cy="1692368"/>
            <a:chOff x="728680" y="7059709"/>
            <a:chExt cx="2160000" cy="1692368"/>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8680" y="7059709"/>
              <a:ext cx="1920000" cy="14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テキスト ボックス 14"/>
            <p:cNvSpPr txBox="1"/>
            <p:nvPr/>
          </p:nvSpPr>
          <p:spPr>
            <a:xfrm>
              <a:off x="728680" y="8505856"/>
              <a:ext cx="2160000" cy="246221"/>
            </a:xfrm>
            <a:prstGeom prst="rect">
              <a:avLst/>
            </a:prstGeom>
            <a:noFill/>
          </p:spPr>
          <p:txBody>
            <a:bodyPr wrap="square" rtlCol="0">
              <a:spAutoFit/>
            </a:bodyPr>
            <a:lstStyle/>
            <a:p>
              <a:pPr algn="ct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BCP</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策定ワークショップの様子</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21" name="テキスト ボックス 20"/>
          <p:cNvSpPr txBox="1"/>
          <p:nvPr/>
        </p:nvSpPr>
        <p:spPr>
          <a:xfrm>
            <a:off x="163352" y="2144688"/>
            <a:ext cx="2111475" cy="276999"/>
          </a:xfrm>
          <a:prstGeom prst="rect">
            <a:avLst/>
          </a:prstGeom>
          <a:noFill/>
        </p:spPr>
        <p:txBody>
          <a:bodyPr wrap="none" rtlCol="0">
            <a:spAutoFit/>
          </a:bodyPr>
          <a:lstStyle/>
          <a:p>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集中取組期間　取組み実績</a:t>
            </a: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2" name="表 21"/>
          <p:cNvGraphicFramePr>
            <a:graphicFrameLocks noGrp="1"/>
          </p:cNvGraphicFramePr>
          <p:nvPr>
            <p:extLst>
              <p:ext uri="{D42A27DB-BD31-4B8C-83A1-F6EECF244321}">
                <p14:modId xmlns:p14="http://schemas.microsoft.com/office/powerpoint/2010/main" val="1563245134"/>
              </p:ext>
            </p:extLst>
          </p:nvPr>
        </p:nvGraphicFramePr>
        <p:xfrm>
          <a:off x="189000" y="2402493"/>
          <a:ext cx="6120000" cy="2585472"/>
        </p:xfrm>
        <a:graphic>
          <a:graphicData uri="http://schemas.openxmlformats.org/drawingml/2006/table">
            <a:tbl>
              <a:tblPr firstRow="1" bandRow="1">
                <a:tableStyleId>{5C22544A-7EE6-4342-B048-85BDC9FD1C3A}</a:tableStyleId>
              </a:tblPr>
              <a:tblGrid>
                <a:gridCol w="2160000"/>
                <a:gridCol w="3960000"/>
              </a:tblGrid>
              <a:tr h="236632">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a:t>
                      </a: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実績</a:t>
                      </a: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1762512">
                <a:tc>
                  <a:txBody>
                    <a:bodyPr/>
                    <a:lstStyle/>
                    <a:p>
                      <a:pPr marL="0" marR="0" indent="0" algn="l" defTabSz="914400" rtl="0" eaLnBrk="1" fontAlgn="auto" latinLnBrk="0" hangingPunct="1">
                        <a:lnSpc>
                          <a:spcPct val="100000"/>
                        </a:lnSpc>
                        <a:spcBef>
                          <a:spcPts val="0"/>
                        </a:spcBef>
                        <a:spcAft>
                          <a:spcPts val="0"/>
                        </a:spcAft>
                        <a:buClrTx/>
                        <a:buSzTx/>
                        <a:buFont typeface="+mj-ea"/>
                        <a:buNone/>
                        <a:tabLst/>
                        <a:defRPr/>
                      </a:pP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地域経済団体と連携した</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BCP</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策定支援策の充実</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a:lnSpc>
                          <a:spcPts val="1800"/>
                        </a:lnSpc>
                        <a:buFont typeface="Arial" panose="020B0604020202020204" pitchFamily="34" charset="0"/>
                        <a:buChar char="•"/>
                      </a:pP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BCP</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セミナー・ワークショップ（小規模補助金事業：府商工会連合会、商工会・商工会議所実施）</a:t>
                      </a:r>
                      <a:endParaRPr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pPr marL="0" indent="361950" algn="l">
                        <a:lnSpc>
                          <a:spcPts val="1800"/>
                        </a:lnSpc>
                        <a:buFont typeface="Arial" panose="020B0604020202020204" pitchFamily="34" charset="0"/>
                        <a:buNone/>
                      </a:pP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H27</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22</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回、</a:t>
                      </a: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533</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名</a:t>
                      </a:r>
                      <a:endParaRPr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pPr marL="0" indent="361950" algn="l">
                        <a:lnSpc>
                          <a:spcPts val="1800"/>
                        </a:lnSpc>
                        <a:buFont typeface="Arial" panose="020B0604020202020204" pitchFamily="34" charset="0"/>
                        <a:buNone/>
                      </a:pP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H28</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19</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回、</a:t>
                      </a: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687</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名</a:t>
                      </a:r>
                      <a:endParaRPr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pPr marL="0" indent="361950" algn="l">
                        <a:lnSpc>
                          <a:spcPts val="1800"/>
                        </a:lnSpc>
                        <a:buFont typeface="Arial" panose="020B0604020202020204" pitchFamily="34" charset="0"/>
                        <a:buNone/>
                      </a:pP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H29</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15</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回、</a:t>
                      </a: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455</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名</a:t>
                      </a:r>
                      <a:endParaRPr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pPr marL="171450" indent="-171450" algn="l">
                        <a:lnSpc>
                          <a:spcPts val="1800"/>
                        </a:lnSpc>
                        <a:buFont typeface="Arial" panose="020B0604020202020204" pitchFamily="34" charset="0"/>
                        <a:buChar char="•"/>
                      </a:pP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コンサルタント等の専門家による</a:t>
                      </a: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BCP</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策定支援の実施</a:t>
                      </a:r>
                      <a:endParaRPr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pPr marL="0" indent="361950" algn="l">
                        <a:lnSpc>
                          <a:spcPts val="1800"/>
                        </a:lnSpc>
                        <a:buFont typeface="Arial" panose="020B0604020202020204" pitchFamily="34" charset="0"/>
                        <a:buNone/>
                      </a:pP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H27</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92</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件、</a:t>
                      </a: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H28</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96</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件、</a:t>
                      </a: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H29</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84</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件</a:t>
                      </a:r>
                      <a:endParaRPr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6328">
                <a:tc>
                  <a:txBody>
                    <a:bodyPr/>
                    <a:lstStyle/>
                    <a:p>
                      <a:pPr marL="0" indent="0" algn="l">
                        <a:buFont typeface="Meiryo UI" panose="020B0604030504040204" pitchFamily="50" charset="-128"/>
                        <a:buNone/>
                      </a:pP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中小企業組合等に対する</a:t>
                      </a: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BCP</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の普及啓発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a:lnSpc>
                          <a:spcPts val="1800"/>
                        </a:lnSpc>
                        <a:buFont typeface="Arial" panose="020B0604020202020204" pitchFamily="34" charset="0"/>
                        <a:buChar char="•"/>
                      </a:pP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中小企業組合等に対する</a:t>
                      </a: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BCP</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普及啓発セミナー、策定ワークショップ等を実施（</a:t>
                      </a:r>
                      <a:r>
                        <a:rPr lang="en-US" altLang="ja-JP" sz="1200" b="0" smtClean="0">
                          <a:latin typeface="Meiryo UI" panose="020B0604030504040204" pitchFamily="50" charset="-128"/>
                          <a:ea typeface="Meiryo UI" panose="020B0604030504040204" pitchFamily="50" charset="-128"/>
                          <a:cs typeface="Meiryo UI" panose="020B0604030504040204" pitchFamily="50" charset="-128"/>
                        </a:rPr>
                        <a:t>7</a:t>
                      </a:r>
                      <a:r>
                        <a:rPr lang="ja-JP" altLang="en-US" sz="1200" b="0" smtClean="0">
                          <a:latin typeface="Meiryo UI" panose="020B0604030504040204" pitchFamily="50" charset="-128"/>
                          <a:ea typeface="Meiryo UI" panose="020B0604030504040204" pitchFamily="50" charset="-128"/>
                          <a:cs typeface="Meiryo UI" panose="020B0604030504040204" pitchFamily="50" charset="-128"/>
                        </a:rPr>
                        <a:t>団体</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23" name="テキスト ボックス 22"/>
          <p:cNvSpPr txBox="1"/>
          <p:nvPr/>
        </p:nvSpPr>
        <p:spPr>
          <a:xfrm>
            <a:off x="0" y="-2"/>
            <a:ext cx="6858000" cy="288000"/>
          </a:xfrm>
          <a:prstGeom prst="rect">
            <a:avLst/>
          </a:prstGeom>
          <a:noFill/>
          <a:ln>
            <a:solidFill>
              <a:schemeClr val="tx1"/>
            </a:solidFill>
          </a:ln>
        </p:spPr>
        <p:txBody>
          <a:bodyPr wrap="square" rtlCol="0" anchor="ctr" anchorCtr="0">
            <a:spAutoFit/>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ミッション</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Ⅲ</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200" kern="100" dirty="0">
                <a:latin typeface="Meiryo UI" panose="020B0604030504040204" pitchFamily="50" charset="-128"/>
                <a:ea typeface="Meiryo UI" panose="020B0604030504040204" pitchFamily="50" charset="-128"/>
                <a:cs typeface="Meiryo UI" panose="020B0604030504040204" pitchFamily="50" charset="-128"/>
              </a:rPr>
              <a:t>｢大都市・大阪｣の府民生活と経済の、迅速な回復のための、復旧復興</a:t>
            </a:r>
            <a:r>
              <a:rPr lang="ja-JP" altLang="ja-JP" sz="1200" kern="100" dirty="0" smtClean="0">
                <a:latin typeface="Meiryo UI" panose="020B0604030504040204" pitchFamily="50" charset="-128"/>
                <a:ea typeface="Meiryo UI" panose="020B0604030504040204" pitchFamily="50" charset="-128"/>
                <a:cs typeface="Meiryo UI" panose="020B0604030504040204" pitchFamily="50" charset="-128"/>
              </a:rPr>
              <a:t>対策</a:t>
            </a:r>
            <a:endParaRPr lang="ja-JP" altLang="ja-JP" sz="1400" kern="1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9442076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817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4"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022288" y="1524002"/>
            <a:ext cx="8902578" cy="6857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23438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484784" y="632520"/>
            <a:ext cx="3888432" cy="369332"/>
          </a:xfrm>
          <a:prstGeom prst="rect">
            <a:avLst/>
          </a:prstGeom>
          <a:noFill/>
        </p:spPr>
        <p:txBody>
          <a:bodyPr wrap="square" rtlCol="0">
            <a:spAutoFit/>
          </a:bodyPr>
          <a:lstStyle/>
          <a:p>
            <a:pPr algn="ctr"/>
            <a:r>
              <a:rPr kumimoji="1" lang="ja-JP" altLang="en-US" u="sng" dirty="0" smtClean="0">
                <a:latin typeface="Meiryo UI" panose="020B0604030504040204" pitchFamily="50" charset="-128"/>
                <a:ea typeface="Meiryo UI" panose="020B0604030504040204" pitchFamily="50" charset="-128"/>
                <a:cs typeface="Meiryo UI" panose="020B0604030504040204" pitchFamily="50" charset="-128"/>
              </a:rPr>
              <a:t>目　　　　次</a:t>
            </a:r>
            <a:endParaRPr kumimoji="1" lang="ja-JP" altLang="en-US" u="sng"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3104199016"/>
              </p:ext>
            </p:extLst>
          </p:nvPr>
        </p:nvGraphicFramePr>
        <p:xfrm>
          <a:off x="189000" y="2128520"/>
          <a:ext cx="6480000" cy="5648960"/>
        </p:xfrm>
        <a:graphic>
          <a:graphicData uri="http://schemas.openxmlformats.org/drawingml/2006/table">
            <a:tbl>
              <a:tblPr firstRow="1" bandRow="1">
                <a:tableStyleId>{5C22544A-7EE6-4342-B048-85BDC9FD1C3A}</a:tableStyleId>
              </a:tblPr>
              <a:tblGrid>
                <a:gridCol w="1260000"/>
                <a:gridCol w="4428272"/>
                <a:gridCol w="791728"/>
              </a:tblGrid>
              <a:tr h="37084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ja-JP" sz="1200" b="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１　</a:t>
                      </a:r>
                      <a:r>
                        <a:rPr lang="ja-JP" altLang="en-US" sz="1200" b="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アクションの進捗評価</a:t>
                      </a:r>
                      <a:endParaRPr lang="ja-JP" altLang="ja-JP" sz="1200" b="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pPr marL="0" indent="88900" algn="l"/>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ja-JP"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２　</a:t>
                      </a:r>
                      <a:r>
                        <a:rPr lang="ja-JP" altLang="ja-JP" sz="1200" b="0" u="none" dirty="0" smtClean="0">
                          <a:latin typeface="Meiryo UI" panose="020B0604030504040204" pitchFamily="50" charset="-128"/>
                          <a:ea typeface="Meiryo UI" panose="020B0604030504040204" pitchFamily="50" charset="-128"/>
                          <a:cs typeface="Meiryo UI" panose="020B0604030504040204" pitchFamily="50" charset="-128"/>
                        </a:rPr>
                        <a:t>主なアクション</a:t>
                      </a:r>
                      <a:r>
                        <a:rPr lang="ja-JP" altLang="ja-JP" sz="1200" b="0" u="none" smtClean="0">
                          <a:latin typeface="Meiryo UI" panose="020B0604030504040204" pitchFamily="50" charset="-128"/>
                          <a:ea typeface="Meiryo UI" panose="020B0604030504040204" pitchFamily="50" charset="-128"/>
                          <a:cs typeface="Meiryo UI" panose="020B0604030504040204" pitchFamily="50" charset="-128"/>
                        </a:rPr>
                        <a:t>の進捗</a:t>
                      </a:r>
                      <a:r>
                        <a:rPr lang="ja-JP" altLang="en-US" sz="1200" b="0" u="none" smtClean="0">
                          <a:latin typeface="Meiryo UI" panose="020B0604030504040204" pitchFamily="50" charset="-128"/>
                          <a:ea typeface="Meiryo UI" panose="020B0604030504040204" pitchFamily="50" charset="-128"/>
                          <a:cs typeface="Meiryo UI" panose="020B0604030504040204" pitchFamily="50" charset="-128"/>
                        </a:rPr>
                        <a:t>結果</a:t>
                      </a:r>
                      <a:endParaRPr lang="en-US" altLang="ja-JP" sz="1200" b="0" u="none"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pPr algn="l"/>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アクション</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ja-JP" altLang="en-US"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防潮堤の津波浸水対策の推進　　</a:t>
                      </a:r>
                      <a:r>
                        <a:rPr lang="ja-JP" altLang="ja-JP"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88900" algn="l"/>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アクション</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密集市街地対策の推進</a:t>
                      </a:r>
                      <a:r>
                        <a:rPr lang="ja-JP" altLang="en-US"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88900" algn="l"/>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アクション</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ja-JP" altLang="ja-JP" sz="1200" b="0" dirty="0" smtClean="0">
                          <a:latin typeface="Meiryo UI" panose="020B0604030504040204" pitchFamily="50" charset="-128"/>
                          <a:ea typeface="Meiryo UI" panose="020B0604030504040204" pitchFamily="50" charset="-128"/>
                          <a:cs typeface="Meiryo UI" panose="020B0604030504040204" pitchFamily="50" charset="-128"/>
                        </a:rPr>
                        <a:t>ため池防災・減災対策の推進</a:t>
                      </a:r>
                      <a:r>
                        <a:rPr lang="ja-JP" altLang="en-US"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88900" algn="l"/>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アクション</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21</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石油コンビナート防災対策の推進</a:t>
                      </a:r>
                      <a:r>
                        <a:rPr lang="ja-JP" altLang="en-US"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88900" algn="l"/>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アクション</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22</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ja-JP" altLang="ja-JP" sz="1200" b="0" dirty="0" smtClean="0">
                          <a:latin typeface="Meiryo UI" panose="020B0604030504040204" pitchFamily="50" charset="-128"/>
                          <a:ea typeface="Meiryo UI" panose="020B0604030504040204" pitchFamily="50" charset="-128"/>
                          <a:cs typeface="Meiryo UI" panose="020B0604030504040204" pitchFamily="50" charset="-128"/>
                        </a:rPr>
                        <a:t>地域防災力強化に向けた自主防災組織の活動支援</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88900" algn="l"/>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アクション</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endPar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学校における防災教育の徹底と避難体制の確保　　・</a:t>
                      </a:r>
                      <a:r>
                        <a:rPr lang="ja-JP" altLang="en-US"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88900" algn="l"/>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アクション</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38</a:t>
                      </a:r>
                      <a:endPar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社会福祉施設の避難体制の確保　　・・・・・・・</a:t>
                      </a:r>
                      <a:r>
                        <a:rPr lang="ja-JP" altLang="ja-JP"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88900" algn="l"/>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アクション</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40</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外国人旅行者の安全確保</a:t>
                      </a:r>
                      <a:r>
                        <a:rPr lang="ja-JP" altLang="ja-JP"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88900" algn="l"/>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アクション</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42</a:t>
                      </a:r>
                      <a:endPar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災害医療体制の整備</a:t>
                      </a:r>
                      <a:r>
                        <a:rPr lang="ja-JP" altLang="ja-JP"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アクション</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45</a:t>
                      </a:r>
                      <a:endPar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広域緊急交通路等の通行機能の確保</a:t>
                      </a:r>
                      <a:r>
                        <a:rPr lang="ja-JP" altLang="ja-JP"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アクション</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50</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ja-JP" altLang="ja-JP" sz="1200" b="0" dirty="0" smtClean="0">
                          <a:latin typeface="Meiryo UI" panose="020B0604030504040204" pitchFamily="50" charset="-128"/>
                          <a:ea typeface="Meiryo UI" panose="020B0604030504040204" pitchFamily="50" charset="-128"/>
                          <a:cs typeface="Meiryo UI" panose="020B0604030504040204" pitchFamily="50" charset="-128"/>
                        </a:rPr>
                        <a:t>食糧や燃料等の備蓄及び集配体制の強化</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14</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アクション</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55</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帰宅困難者対策の確立　　</a:t>
                      </a:r>
                      <a:r>
                        <a:rPr lang="ja-JP" altLang="ja-JP"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アクション</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76</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ja-JP" altLang="ja-JP" sz="1200" b="0" dirty="0" smtClean="0">
                          <a:latin typeface="Meiryo UI" panose="020B0604030504040204" pitchFamily="50" charset="-128"/>
                          <a:ea typeface="Meiryo UI" panose="020B0604030504040204" pitchFamily="50" charset="-128"/>
                          <a:cs typeface="Meiryo UI" panose="020B0604030504040204" pitchFamily="50" charset="-128"/>
                        </a:rPr>
                        <a:t>中小企業に対する事業継続計画（</a:t>
                      </a: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BCP</a:t>
                      </a:r>
                      <a:r>
                        <a:rPr lang="ja-JP" altLang="ja-JP" sz="1200" b="0" dirty="0" smtClean="0">
                          <a:latin typeface="Meiryo UI" panose="020B0604030504040204" pitchFamily="50" charset="-128"/>
                          <a:ea typeface="Meiryo UI" panose="020B0604030504040204" pitchFamily="50" charset="-128"/>
                          <a:cs typeface="Meiryo UI" panose="020B0604030504040204" pitchFamily="50" charset="-128"/>
                        </a:rPr>
                        <a:t>）及び事業計画マネジメント（</a:t>
                      </a: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BCM</a:t>
                      </a:r>
                      <a:r>
                        <a:rPr lang="ja-JP" altLang="ja-JP" sz="1200" b="0" dirty="0" smtClean="0">
                          <a:latin typeface="Meiryo UI" panose="020B0604030504040204" pitchFamily="50" charset="-128"/>
                          <a:ea typeface="Meiryo UI" panose="020B0604030504040204" pitchFamily="50" charset="-128"/>
                          <a:cs typeface="Meiryo UI" panose="020B0604030504040204" pitchFamily="50" charset="-128"/>
                        </a:rPr>
                        <a:t>）の取組み支援</a:t>
                      </a:r>
                      <a:r>
                        <a:rPr lang="ja-JP" altLang="en-US" sz="12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1200" b="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16</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41953118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63" name="Picture 1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452485" y="1524000"/>
            <a:ext cx="9762974"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69702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430788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169000" y="8625408"/>
            <a:ext cx="2520000" cy="1200329"/>
          </a:xfrm>
          <a:prstGeom prst="rect">
            <a:avLst/>
          </a:prstGeom>
          <a:noFill/>
          <a:ln w="19050">
            <a:solidFill>
              <a:schemeClr val="tx1"/>
            </a:solidFill>
          </a:ln>
        </p:spPr>
        <p:txBody>
          <a:bodyPr wrap="square" rtlCol="0">
            <a:spAutoFit/>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大阪府 危機管理室</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indent="180975"/>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540-0008</a:t>
            </a:r>
          </a:p>
          <a:p>
            <a:pPr indent="180975"/>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大阪市中央区大手前</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3-1-43</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新別館北館３階</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indent="180975"/>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電話　</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06-6941-0351</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（代表）</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indent="1257300"/>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（内線</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4848</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99112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189000" y="201000"/>
            <a:ext cx="6480000" cy="9504000"/>
          </a:xfrm>
          <a:prstGeom prst="rect">
            <a:avLst/>
          </a:prstGeom>
          <a:noFill/>
        </p:spPr>
        <p:txBody>
          <a:bodyPr wrap="square" rtlCol="0">
            <a:spAutoFit/>
          </a:bodyPr>
          <a:lstStyle/>
          <a:p>
            <a:r>
              <a:rPr lang="ja-JP" altLang="ja-JP" b="1" u="sng" dirty="0" smtClean="0">
                <a:latin typeface="Meiryo UI" panose="020B0604030504040204" pitchFamily="50" charset="-128"/>
                <a:ea typeface="Meiryo UI" panose="020B0604030504040204" pitchFamily="50" charset="-128"/>
                <a:cs typeface="Meiryo UI" panose="020B0604030504040204" pitchFamily="50" charset="-128"/>
              </a:rPr>
              <a:t>１．アクションの進捗評価 </a:t>
            </a:r>
            <a:endParaRPr lang="ja-JP"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dirty="0" smtClean="0">
                <a:latin typeface="Meiryo UI" panose="020B0604030504040204" pitchFamily="50" charset="-128"/>
                <a:ea typeface="Meiryo UI" panose="020B0604030504040204" pitchFamily="50" charset="-128"/>
                <a:cs typeface="Meiryo UI" panose="020B0604030504040204" pitchFamily="50" charset="-128"/>
              </a:rPr>
              <a:t>  </a:t>
            </a:r>
            <a:endParaRPr lang="ja-JP"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71450" lvl="0" indent="-171450">
              <a:buFont typeface="Meiryo UI" panose="020B0604030504040204" pitchFamily="50" charset="-128"/>
              <a:buChar cha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27</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年から</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36</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年度までの</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10</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年間</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を</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取組期間とし</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て</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「新・大阪府地震防災アクションプラン」</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を策定しましたが</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、府民の安心安全</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確保に全力を傾ける</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ため、</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はじめの３年間となる</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27</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年度から</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29</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年度</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まで</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を「集中取組期間」としています。</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71450" lvl="0" indent="-171450">
              <a:buFont typeface="Meiryo UI" panose="020B0604030504040204" pitchFamily="50" charset="-128"/>
              <a:buChar char="○"/>
            </a:pP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71450" lvl="0" indent="-171450">
              <a:buFont typeface="Meiryo UI" panose="020B0604030504040204" pitchFamily="50" charset="-128"/>
              <a:buChar char="○"/>
            </a:pP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71450" lvl="0" indent="-171450">
              <a:buFont typeface="Meiryo UI" panose="020B0604030504040204" pitchFamily="50" charset="-128"/>
              <a:buChar cha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今回は、平成</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29</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年度末で終了する「集中取組期間」における、各アクションの進捗状況や目標達成度の評価を行い、その見直し・改善を通じて着実な推進につなげることとしております。</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各アクションの進捗</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結果のうち</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主だったアクションの進捗を次頁以降にお示しします。</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（全てのアクションの進捗については、</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別表「進捗管理（</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PDCA</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）シート」</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を参照して下さい。）</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Meiryo UI" panose="020B0604030504040204" pitchFamily="50" charset="-128"/>
              <a:buChar char="○"/>
            </a:pP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Meiryo UI" panose="020B0604030504040204" pitchFamily="50" charset="-128"/>
              <a:buChar char="○"/>
            </a:pPr>
            <a:endParaRPr lang="ja-JP"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Meiryo UI" panose="020B0604030504040204" pitchFamily="50" charset="-128"/>
              <a:buChar char="○"/>
            </a:pPr>
            <a:r>
              <a:rPr lang="ja-JP" altLang="en-US" sz="1200" kern="100" dirty="0" smtClean="0">
                <a:latin typeface="Meiryo UI" panose="020B0604030504040204" pitchFamily="50" charset="-128"/>
                <a:ea typeface="Meiryo UI" panose="020B0604030504040204" pitchFamily="50" charset="-128"/>
                <a:cs typeface="Meiryo UI" panose="020B0604030504040204" pitchFamily="50" charset="-128"/>
              </a:rPr>
              <a:t>　アクションの分類は、以下のとおりです。</a:t>
            </a:r>
            <a:endParaRPr lang="en-US" altLang="ja-JP" sz="1200" kern="100" dirty="0" smtClean="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Meiryo UI" panose="020B0604030504040204" pitchFamily="50" charset="-128"/>
              <a:buChar char="○"/>
            </a:pPr>
            <a:endParaRPr lang="en-US" altLang="ja-JP" sz="1200" kern="100" dirty="0" smtClean="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Meiryo UI" panose="020B0604030504040204" pitchFamily="50" charset="-128"/>
              <a:buChar char="○"/>
            </a:pPr>
            <a:endParaRPr lang="en-US" altLang="ja-JP" sz="1200" kern="100" dirty="0" smtClean="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Meiryo UI" panose="020B0604030504040204" pitchFamily="50" charset="-128"/>
              <a:buChar char="○"/>
            </a:pPr>
            <a:endParaRPr lang="en-US" altLang="ja-JP" sz="1200" kern="100" dirty="0" smtClean="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Meiryo UI" panose="020B0604030504040204" pitchFamily="50" charset="-128"/>
              <a:buChar char="○"/>
            </a:pPr>
            <a:endParaRPr lang="en-US" altLang="ja-JP" sz="1200" kern="100" dirty="0" smtClean="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Meiryo UI" panose="020B0604030504040204" pitchFamily="50" charset="-128"/>
              <a:buChar char="○"/>
            </a:pPr>
            <a:endParaRPr lang="en-US" altLang="ja-JP" sz="1200" kern="100" dirty="0" smtClean="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Meiryo UI" panose="020B0604030504040204" pitchFamily="50" charset="-128"/>
              <a:buChar char="○"/>
            </a:pPr>
            <a:endParaRPr lang="en-US" altLang="ja-JP" sz="1200" kern="100" dirty="0" smtClean="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Meiryo UI" panose="020B0604030504040204" pitchFamily="50" charset="-128"/>
              <a:buChar char="○"/>
            </a:pPr>
            <a:endParaRPr lang="en-US" altLang="ja-JP" sz="1200" kern="100" dirty="0" smtClean="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Meiryo UI" panose="020B0604030504040204" pitchFamily="50" charset="-128"/>
              <a:buChar char="○"/>
            </a:pPr>
            <a:endParaRPr lang="en-US" altLang="ja-JP" sz="1200" kern="100" dirty="0" smtClean="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Meiryo UI" panose="020B0604030504040204" pitchFamily="50" charset="-128"/>
              <a:buChar char="○"/>
            </a:pPr>
            <a:endParaRPr lang="en-US" altLang="ja-JP" sz="1200" kern="100" dirty="0" smtClean="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Meiryo UI" panose="020B0604030504040204" pitchFamily="50" charset="-128"/>
              <a:buChar char="○"/>
            </a:pPr>
            <a:endParaRPr lang="en-US" altLang="ja-JP" sz="1200" kern="100" dirty="0" smtClean="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Meiryo UI" panose="020B0604030504040204" pitchFamily="50" charset="-128"/>
              <a:buChar char="○"/>
            </a:pPr>
            <a:endParaRPr lang="en-US" altLang="ja-JP" sz="1200" kern="100" dirty="0" smtClean="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Meiryo UI" panose="020B0604030504040204" pitchFamily="50" charset="-128"/>
              <a:buChar char="○"/>
            </a:pPr>
            <a:endParaRPr lang="en-US" altLang="ja-JP" sz="1200" kern="100" dirty="0" smtClean="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Meiryo UI" panose="020B0604030504040204" pitchFamily="50" charset="-128"/>
              <a:buChar char="○"/>
            </a:pPr>
            <a:endParaRPr lang="en-US" altLang="ja-JP" sz="1200" kern="100" dirty="0" smtClean="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Meiryo UI" panose="020B0604030504040204" pitchFamily="50" charset="-128"/>
              <a:buChar char="○"/>
            </a:pPr>
            <a:endParaRPr lang="en-US" altLang="ja-JP" sz="1200" kern="100" dirty="0" smtClean="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Meiryo UI" panose="020B0604030504040204" pitchFamily="50" charset="-128"/>
              <a:buChar char="○"/>
            </a:pPr>
            <a:endParaRPr lang="en-US" altLang="ja-JP" sz="1200" kern="100" dirty="0" smtClean="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Meiryo UI" panose="020B0604030504040204" pitchFamily="50" charset="-128"/>
              <a:buChar char="○"/>
            </a:pPr>
            <a:endParaRPr lang="en-US" altLang="ja-JP" sz="1200" kern="100" dirty="0" smtClean="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Meiryo UI" panose="020B0604030504040204" pitchFamily="50" charset="-128"/>
              <a:buChar char="○"/>
            </a:pPr>
            <a:endParaRPr lang="en-US" altLang="ja-JP" sz="1200" kern="100" dirty="0" smtClean="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80975" lvl="0" indent="-180975"/>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各アクションの評価に</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ついては</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、取組内容の進捗・達成状況など定量的に評価可能な項目のほか、目標達成のための新たな取組み状況などについて包括的</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に評価しました</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endParaRPr lang="ja-JP"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266700" indent="-266700"/>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アクション</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の評価結果は以下のとおりと</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なりました。</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266700" lvl="0" indent="-266700"/>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80975" lvl="0" indent="-180975"/>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南海トラフ地震対応強化策検討委員会</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」による検討結果や、</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30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月に発生した大阪北部を震源とする地震から得られた</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教訓を踏まえ、取組み内容の見直しを行う予定です。</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2" name="表 11"/>
          <p:cNvGraphicFramePr>
            <a:graphicFrameLocks noGrp="1"/>
          </p:cNvGraphicFramePr>
          <p:nvPr>
            <p:extLst>
              <p:ext uri="{D42A27DB-BD31-4B8C-83A1-F6EECF244321}">
                <p14:modId xmlns:p14="http://schemas.microsoft.com/office/powerpoint/2010/main" val="3878626696"/>
              </p:ext>
            </p:extLst>
          </p:nvPr>
        </p:nvGraphicFramePr>
        <p:xfrm>
          <a:off x="620688" y="7257256"/>
          <a:ext cx="5688632" cy="1440160"/>
        </p:xfrm>
        <a:graphic>
          <a:graphicData uri="http://schemas.openxmlformats.org/drawingml/2006/table">
            <a:tbl>
              <a:tblPr firstRow="1" firstCol="1" bandRow="1">
                <a:tableStyleId>{5940675A-B579-460E-94D1-54222C63F5DA}</a:tableStyleId>
              </a:tblPr>
              <a:tblGrid>
                <a:gridCol w="4134550"/>
                <a:gridCol w="1554082"/>
              </a:tblGrid>
              <a:tr h="360040">
                <a:tc>
                  <a:txBody>
                    <a:bodyPr/>
                    <a:lstStyle/>
                    <a:p>
                      <a:pPr algn="ctr">
                        <a:lnSpc>
                          <a:spcPts val="1100"/>
                        </a:lnSpc>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各アクションの進捗状況評価</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100"/>
                        </a:lnSpc>
                        <a:spcAft>
                          <a:spcPts val="0"/>
                        </a:spcAft>
                      </a:pPr>
                      <a:r>
                        <a:rPr lang="ja-JP" alt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評価結果</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0040">
                <a:tc>
                  <a:txBody>
                    <a:bodyPr/>
                    <a:lstStyle/>
                    <a:p>
                      <a:pPr indent="127000" algn="just">
                        <a:lnSpc>
                          <a:spcPts val="1100"/>
                        </a:lnSpc>
                        <a:spcAft>
                          <a:spcPts val="0"/>
                        </a:spcAft>
                      </a:pPr>
                      <a:r>
                        <a:rPr lang="ja-JP" alt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sz="1400" kern="100" dirty="0" smtClean="0">
                          <a:effectLst/>
                          <a:latin typeface="Meiryo UI" panose="020B0604030504040204" pitchFamily="50" charset="-128"/>
                          <a:ea typeface="Meiryo UI" panose="020B0604030504040204" pitchFamily="50" charset="-128"/>
                          <a:cs typeface="Meiryo UI" panose="020B0604030504040204" pitchFamily="50" charset="-128"/>
                        </a:rPr>
                        <a:t>①</a:t>
                      </a:r>
                      <a:r>
                        <a:rPr lang="ja-JP" alt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sz="1400" kern="100" dirty="0" smtClean="0">
                          <a:effectLst/>
                          <a:latin typeface="Meiryo UI" panose="020B0604030504040204" pitchFamily="50" charset="-128"/>
                          <a:ea typeface="Meiryo UI" panose="020B0604030504040204" pitchFamily="50" charset="-128"/>
                          <a:cs typeface="Meiryo UI" panose="020B0604030504040204" pitchFamily="50" charset="-128"/>
                        </a:rPr>
                        <a:t>計画以上</a:t>
                      </a:r>
                      <a:r>
                        <a:rPr lang="ja-JP" alt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に</a:t>
                      </a:r>
                      <a:r>
                        <a:rPr lang="ja-JP" sz="1400" kern="100" dirty="0" smtClean="0">
                          <a:effectLst/>
                          <a:latin typeface="Meiryo UI" panose="020B0604030504040204" pitchFamily="50" charset="-128"/>
                          <a:ea typeface="Meiryo UI" panose="020B0604030504040204" pitchFamily="50" charset="-128"/>
                          <a:cs typeface="Meiryo UI" panose="020B0604030504040204" pitchFamily="50" charset="-128"/>
                        </a:rPr>
                        <a:t>進んで</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いるアクション</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lnSpc>
                          <a:spcPts val="1100"/>
                        </a:lnSpc>
                        <a:spcAft>
                          <a:spcPts val="0"/>
                        </a:spcAft>
                      </a:pPr>
                      <a:r>
                        <a:rPr lang="en-US" altLang="ja-JP" sz="1400" kern="100" dirty="0" smtClean="0">
                          <a:effectLst/>
                          <a:latin typeface="Meiryo UI" panose="020B0604030504040204" pitchFamily="50" charset="-128"/>
                          <a:ea typeface="Meiryo UI" panose="020B0604030504040204" pitchFamily="50" charset="-128"/>
                          <a:cs typeface="Meiryo UI" panose="020B0604030504040204" pitchFamily="50" charset="-128"/>
                        </a:rPr>
                        <a:t>2</a:t>
                      </a:r>
                      <a:r>
                        <a:rPr lang="ja-JP" alt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sz="1400" kern="100" dirty="0" smtClean="0">
                          <a:effectLst/>
                          <a:latin typeface="Meiryo UI" panose="020B0604030504040204" pitchFamily="50" charset="-128"/>
                          <a:ea typeface="Meiryo UI" panose="020B0604030504040204" pitchFamily="50" charset="-128"/>
                          <a:cs typeface="Meiryo UI" panose="020B0604030504040204" pitchFamily="50" charset="-128"/>
                        </a:rPr>
                        <a:t>アクション</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0040">
                <a:tc>
                  <a:txBody>
                    <a:bodyPr/>
                    <a:lstStyle/>
                    <a:p>
                      <a:pPr marL="0" marR="0" indent="127000" algn="just" defTabSz="914400" rtl="0" eaLnBrk="1" fontAlgn="auto" latinLnBrk="0" hangingPunct="1">
                        <a:lnSpc>
                          <a:spcPts val="1100"/>
                        </a:lnSpc>
                        <a:spcBef>
                          <a:spcPts val="0"/>
                        </a:spcBef>
                        <a:spcAft>
                          <a:spcPts val="0"/>
                        </a:spcAft>
                        <a:buClrTx/>
                        <a:buSzTx/>
                        <a:buFontTx/>
                        <a:buNone/>
                        <a:tabLst/>
                        <a:defRPr/>
                      </a:pPr>
                      <a:r>
                        <a:rPr lang="ja-JP" alt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　②　概ね</a:t>
                      </a:r>
                      <a:r>
                        <a:rPr lang="ja-JP" altLang="ja-JP" sz="1400" kern="100" dirty="0" smtClean="0">
                          <a:effectLst/>
                          <a:latin typeface="Meiryo UI" panose="020B0604030504040204" pitchFamily="50" charset="-128"/>
                          <a:ea typeface="Meiryo UI" panose="020B0604030504040204" pitchFamily="50" charset="-128"/>
                          <a:cs typeface="Meiryo UI" panose="020B0604030504040204" pitchFamily="50" charset="-128"/>
                        </a:rPr>
                        <a:t>計画</a:t>
                      </a:r>
                      <a:r>
                        <a:rPr lang="ja-JP" alt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どおりに</a:t>
                      </a:r>
                      <a:r>
                        <a:rPr lang="ja-JP" altLang="ja-JP" sz="1400" kern="100" dirty="0" smtClean="0">
                          <a:effectLst/>
                          <a:latin typeface="Meiryo UI" panose="020B0604030504040204" pitchFamily="50" charset="-128"/>
                          <a:ea typeface="Meiryo UI" panose="020B0604030504040204" pitchFamily="50" charset="-128"/>
                          <a:cs typeface="Meiryo UI" panose="020B0604030504040204" pitchFamily="50" charset="-128"/>
                        </a:rPr>
                        <a:t>進んでいるアクション</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ts val="1100"/>
                        </a:lnSpc>
                        <a:spcBef>
                          <a:spcPts val="0"/>
                        </a:spcBef>
                        <a:spcAft>
                          <a:spcPts val="0"/>
                        </a:spcAft>
                        <a:buClrTx/>
                        <a:buSzTx/>
                        <a:buFontTx/>
                        <a:buNone/>
                        <a:tabLst/>
                        <a:defRPr/>
                      </a:pPr>
                      <a:r>
                        <a:rPr lang="en-US" altLang="ja-JP" sz="1400" kern="100" dirty="0" smtClean="0">
                          <a:effectLst/>
                          <a:latin typeface="Meiryo UI" panose="020B0604030504040204" pitchFamily="50" charset="-128"/>
                          <a:ea typeface="Meiryo UI" panose="020B0604030504040204" pitchFamily="50" charset="-128"/>
                          <a:cs typeface="Meiryo UI" panose="020B0604030504040204" pitchFamily="50" charset="-128"/>
                        </a:rPr>
                        <a:t>98</a:t>
                      </a:r>
                      <a:r>
                        <a:rPr lang="ja-JP" alt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　アクション</a:t>
                      </a:r>
                      <a:endParaRPr lang="ja-JP" altLang="ja-JP" sz="14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0040">
                <a:tc>
                  <a:txBody>
                    <a:bodyPr/>
                    <a:lstStyle/>
                    <a:p>
                      <a:pPr indent="127000" algn="just">
                        <a:lnSpc>
                          <a:spcPts val="1100"/>
                        </a:lnSpc>
                        <a:spcAft>
                          <a:spcPts val="0"/>
                        </a:spcAft>
                      </a:pPr>
                      <a:r>
                        <a:rPr lang="ja-JP" alt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　③</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　計画どおり進んで</a:t>
                      </a:r>
                      <a:r>
                        <a:rPr lang="ja-JP" sz="1400" kern="100" dirty="0" smtClean="0">
                          <a:effectLst/>
                          <a:latin typeface="Meiryo UI" panose="020B0604030504040204" pitchFamily="50" charset="-128"/>
                          <a:ea typeface="Meiryo UI" panose="020B0604030504040204" pitchFamily="50" charset="-128"/>
                          <a:cs typeface="Meiryo UI" panose="020B0604030504040204" pitchFamily="50" charset="-128"/>
                        </a:rPr>
                        <a:t>いない</a:t>
                      </a:r>
                      <a:r>
                        <a:rPr lang="ja-JP" alt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アクション</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ts val="1100"/>
                        </a:lnSpc>
                        <a:spcBef>
                          <a:spcPts val="0"/>
                        </a:spcBef>
                        <a:spcAft>
                          <a:spcPts val="0"/>
                        </a:spcAft>
                        <a:buClrTx/>
                        <a:buSzTx/>
                        <a:buFontTx/>
                        <a:buNone/>
                        <a:tabLst/>
                        <a:defRPr/>
                      </a:pPr>
                      <a:r>
                        <a:rPr lang="en-US" altLang="ja-JP" sz="1400" kern="100" dirty="0" smtClean="0">
                          <a:effectLst/>
                          <a:latin typeface="Meiryo UI" panose="020B0604030504040204" pitchFamily="50" charset="-128"/>
                          <a:ea typeface="Meiryo UI" panose="020B0604030504040204" pitchFamily="50" charset="-128"/>
                          <a:cs typeface="Meiryo UI" panose="020B0604030504040204" pitchFamily="50" charset="-128"/>
                        </a:rPr>
                        <a:t>0</a:t>
                      </a:r>
                      <a:r>
                        <a:rPr lang="ja-JP" alt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400" kern="100" dirty="0" smtClean="0">
                          <a:effectLst/>
                          <a:latin typeface="Meiryo UI" panose="020B0604030504040204" pitchFamily="50" charset="-128"/>
                          <a:ea typeface="Meiryo UI" panose="020B0604030504040204" pitchFamily="50" charset="-128"/>
                          <a:cs typeface="Meiryo UI" panose="020B0604030504040204" pitchFamily="50" charset="-128"/>
                        </a:rPr>
                        <a:t>アクション</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14" name="表 13"/>
          <p:cNvGraphicFramePr>
            <a:graphicFrameLocks noGrp="1"/>
          </p:cNvGraphicFramePr>
          <p:nvPr>
            <p:extLst>
              <p:ext uri="{D42A27DB-BD31-4B8C-83A1-F6EECF244321}">
                <p14:modId xmlns:p14="http://schemas.microsoft.com/office/powerpoint/2010/main" val="945095219"/>
              </p:ext>
            </p:extLst>
          </p:nvPr>
        </p:nvGraphicFramePr>
        <p:xfrm>
          <a:off x="452642" y="3037359"/>
          <a:ext cx="6129321" cy="3139777"/>
        </p:xfrm>
        <a:graphic>
          <a:graphicData uri="http://schemas.openxmlformats.org/drawingml/2006/table">
            <a:tbl>
              <a:tblPr firstRow="1" firstCol="1" bandRow="1">
                <a:tableStyleId>{5940675A-B579-460E-94D1-54222C63F5DA}</a:tableStyleId>
              </a:tblPr>
              <a:tblGrid>
                <a:gridCol w="1134257"/>
                <a:gridCol w="2418165"/>
                <a:gridCol w="2576899"/>
              </a:tblGrid>
              <a:tr h="432048">
                <a:tc>
                  <a:txBody>
                    <a:bodyPr/>
                    <a:lstStyle/>
                    <a:p>
                      <a:pPr algn="ctr">
                        <a:lnSpc>
                          <a:spcPts val="1200"/>
                        </a:lnSpc>
                        <a:spcAft>
                          <a:spcPts val="0"/>
                        </a:spcAft>
                        <a:tabLst>
                          <a:tab pos="1504950" algn="l"/>
                        </a:tabLst>
                      </a:pPr>
                      <a:r>
                        <a:rPr lang="en-US" sz="10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200"/>
                        </a:lnSpc>
                        <a:spcAft>
                          <a:spcPts val="0"/>
                        </a:spcAft>
                      </a:pPr>
                      <a:r>
                        <a:rPr lang="ja-JP" altLang="en-US" sz="105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sz="1050" kern="100" dirty="0" smtClean="0">
                          <a:effectLst/>
                          <a:latin typeface="Meiryo UI" panose="020B0604030504040204" pitchFamily="50" charset="-128"/>
                          <a:ea typeface="Meiryo UI" panose="020B0604030504040204" pitchFamily="50" charset="-128"/>
                          <a:cs typeface="Meiryo UI" panose="020B0604030504040204" pitchFamily="50" charset="-128"/>
                        </a:rPr>
                        <a:t>府</a:t>
                      </a:r>
                      <a:r>
                        <a:rPr lang="ja-JP" sz="1050" kern="100" dirty="0">
                          <a:effectLst/>
                          <a:latin typeface="Meiryo UI" panose="020B0604030504040204" pitchFamily="50" charset="-128"/>
                          <a:ea typeface="Meiryo UI" panose="020B0604030504040204" pitchFamily="50" charset="-128"/>
                          <a:cs typeface="Meiryo UI" panose="020B0604030504040204" pitchFamily="50" charset="-128"/>
                        </a:rPr>
                        <a:t>や市町村等</a:t>
                      </a:r>
                      <a:r>
                        <a:rPr lang="ja-JP" sz="1050" kern="100" dirty="0" smtClean="0">
                          <a:effectLst/>
                          <a:latin typeface="Meiryo UI" panose="020B0604030504040204" pitchFamily="50" charset="-128"/>
                          <a:ea typeface="Meiryo UI" panose="020B0604030504040204" pitchFamily="50" charset="-128"/>
                          <a:cs typeface="Meiryo UI" panose="020B0604030504040204" pitchFamily="50" charset="-128"/>
                        </a:rPr>
                        <a:t>の</a:t>
                      </a:r>
                      <a:r>
                        <a:rPr lang="ja-JP" altLang="en-US" sz="105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200"/>
                        </a:lnSpc>
                        <a:spcAft>
                          <a:spcPts val="0"/>
                        </a:spcAft>
                      </a:pPr>
                      <a:r>
                        <a:rPr lang="ja-JP" sz="1050" kern="100" dirty="0">
                          <a:effectLst/>
                          <a:latin typeface="Meiryo UI" panose="020B0604030504040204" pitchFamily="50" charset="-128"/>
                          <a:ea typeface="Meiryo UI" panose="020B0604030504040204" pitchFamily="50" charset="-128"/>
                          <a:cs typeface="Meiryo UI" panose="020B0604030504040204" pitchFamily="50" charset="-128"/>
                        </a:rPr>
                        <a:t>取組み結果の定量化が可能</a:t>
                      </a:r>
                      <a:endParaRPr lang="ja-JP" sz="105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200"/>
                        </a:lnSpc>
                        <a:spcAft>
                          <a:spcPts val="0"/>
                        </a:spcAft>
                      </a:pPr>
                      <a:r>
                        <a:rPr lang="ja-JP" altLang="en-US" sz="105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sz="1050" kern="100" dirty="0" smtClean="0">
                          <a:effectLst/>
                          <a:latin typeface="Meiryo UI" panose="020B0604030504040204" pitchFamily="50" charset="-128"/>
                          <a:ea typeface="Meiryo UI" panose="020B0604030504040204" pitchFamily="50" charset="-128"/>
                          <a:cs typeface="Meiryo UI" panose="020B0604030504040204" pitchFamily="50" charset="-128"/>
                        </a:rPr>
                        <a:t>府</a:t>
                      </a:r>
                      <a:r>
                        <a:rPr lang="ja-JP" sz="1050" kern="100" dirty="0">
                          <a:effectLst/>
                          <a:latin typeface="Meiryo UI" panose="020B0604030504040204" pitchFamily="50" charset="-128"/>
                          <a:ea typeface="Meiryo UI" panose="020B0604030504040204" pitchFamily="50" charset="-128"/>
                          <a:cs typeface="Meiryo UI" panose="020B0604030504040204" pitchFamily="50" charset="-128"/>
                        </a:rPr>
                        <a:t>や市町村等</a:t>
                      </a:r>
                      <a:r>
                        <a:rPr lang="ja-JP" sz="1050" kern="100" dirty="0" smtClean="0">
                          <a:effectLst/>
                          <a:latin typeface="Meiryo UI" panose="020B0604030504040204" pitchFamily="50" charset="-128"/>
                          <a:ea typeface="Meiryo UI" panose="020B0604030504040204" pitchFamily="50" charset="-128"/>
                          <a:cs typeface="Meiryo UI" panose="020B0604030504040204" pitchFamily="50" charset="-128"/>
                        </a:rPr>
                        <a:t>の</a:t>
                      </a:r>
                      <a:r>
                        <a:rPr lang="ja-JP" altLang="en-US" sz="105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200"/>
                        </a:lnSpc>
                        <a:spcAft>
                          <a:spcPts val="0"/>
                        </a:spcAft>
                      </a:pPr>
                      <a:r>
                        <a:rPr lang="ja-JP" sz="1050" kern="100" dirty="0">
                          <a:effectLst/>
                          <a:latin typeface="Meiryo UI" panose="020B0604030504040204" pitchFamily="50" charset="-128"/>
                          <a:ea typeface="Meiryo UI" panose="020B0604030504040204" pitchFamily="50" charset="-128"/>
                          <a:cs typeface="Meiryo UI" panose="020B0604030504040204" pitchFamily="50" charset="-128"/>
                        </a:rPr>
                        <a:t>取組み結果の定量化が困難</a:t>
                      </a:r>
                      <a:endParaRPr lang="ja-JP" sz="105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56242">
                <a:tc>
                  <a:txBody>
                    <a:bodyPr/>
                    <a:lstStyle/>
                    <a:p>
                      <a:pPr algn="l">
                        <a:lnSpc>
                          <a:spcPts val="1200"/>
                        </a:lnSpc>
                        <a:spcAft>
                          <a:spcPts val="0"/>
                        </a:spcAft>
                      </a:pPr>
                      <a:r>
                        <a:rPr lang="ja-JP" sz="1100" kern="100" dirty="0">
                          <a:effectLst/>
                          <a:latin typeface="Meiryo UI" panose="020B0604030504040204" pitchFamily="50" charset="-128"/>
                          <a:ea typeface="Meiryo UI" panose="020B0604030504040204" pitchFamily="50" charset="-128"/>
                          <a:cs typeface="Meiryo UI" panose="020B0604030504040204" pitchFamily="50" charset="-128"/>
                        </a:rPr>
                        <a:t>府自ら</a:t>
                      </a:r>
                      <a:r>
                        <a:rPr lang="ja-JP" sz="1100" kern="100" dirty="0" smtClean="0">
                          <a:effectLst/>
                          <a:latin typeface="Meiryo UI" panose="020B0604030504040204" pitchFamily="50" charset="-128"/>
                          <a:ea typeface="Meiryo UI" panose="020B0604030504040204" pitchFamily="50" charset="-128"/>
                          <a:cs typeface="Meiryo UI" panose="020B0604030504040204" pitchFamily="50" charset="-128"/>
                        </a:rPr>
                        <a:t>取組む</a:t>
                      </a:r>
                      <a:endParaRPr lang="en-US" altLang="ja-JP" sz="11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200"/>
                        </a:lnSpc>
                        <a:spcAft>
                          <a:spcPts val="0"/>
                        </a:spcAft>
                      </a:pPr>
                      <a:r>
                        <a:rPr lang="ja-JP" sz="1100" kern="100" dirty="0" smtClean="0">
                          <a:effectLst/>
                          <a:latin typeface="Meiryo UI" panose="020B0604030504040204" pitchFamily="50" charset="-128"/>
                          <a:ea typeface="Meiryo UI" panose="020B0604030504040204" pitchFamily="50" charset="-128"/>
                          <a:cs typeface="Meiryo UI" panose="020B0604030504040204" pitchFamily="50" charset="-128"/>
                        </a:rPr>
                        <a:t>アクション</a:t>
                      </a:r>
                      <a:endParaRPr lang="ja-JP" sz="1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200"/>
                        </a:lnSpc>
                        <a:spcAft>
                          <a:spcPts val="0"/>
                        </a:spcAft>
                      </a:pPr>
                      <a:endPar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200"/>
                        </a:lnSpc>
                        <a:spcAft>
                          <a:spcPts val="0"/>
                        </a:spcAft>
                      </a:pPr>
                      <a:r>
                        <a:rPr lang="ja-JP" sz="1050" kern="100" dirty="0" smtClean="0">
                          <a:effectLst/>
                          <a:latin typeface="Meiryo UI" panose="020B0604030504040204" pitchFamily="50" charset="-128"/>
                          <a:ea typeface="Meiryo UI" panose="020B0604030504040204" pitchFamily="50" charset="-128"/>
                          <a:cs typeface="Meiryo UI" panose="020B0604030504040204" pitchFamily="50" charset="-128"/>
                        </a:rPr>
                        <a:t>Ⅰ</a:t>
                      </a:r>
                      <a:r>
                        <a:rPr lang="ja-JP" altLang="en-US" sz="105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sz="1050" kern="100" dirty="0" smtClean="0">
                          <a:effectLst/>
                          <a:latin typeface="Meiryo UI" panose="020B0604030504040204" pitchFamily="50" charset="-128"/>
                          <a:ea typeface="Meiryo UI" panose="020B0604030504040204" pitchFamily="50" charset="-128"/>
                          <a:cs typeface="Meiryo UI" panose="020B0604030504040204" pitchFamily="50" charset="-128"/>
                        </a:rPr>
                        <a:t>定量的</a:t>
                      </a:r>
                      <a:r>
                        <a:rPr lang="ja-JP" sz="1050" kern="100" dirty="0">
                          <a:effectLst/>
                          <a:latin typeface="Meiryo UI" panose="020B0604030504040204" pitchFamily="50" charset="-128"/>
                          <a:ea typeface="Meiryo UI" panose="020B0604030504040204" pitchFamily="50" charset="-128"/>
                          <a:cs typeface="Meiryo UI" panose="020B0604030504040204" pitchFamily="50" charset="-128"/>
                        </a:rPr>
                        <a:t>指標による</a:t>
                      </a:r>
                      <a:r>
                        <a:rPr lang="ja-JP" sz="1050" kern="100" dirty="0" smtClean="0">
                          <a:effectLst/>
                          <a:latin typeface="Meiryo UI" panose="020B0604030504040204" pitchFamily="50" charset="-128"/>
                          <a:ea typeface="Meiryo UI" panose="020B0604030504040204" pitchFamily="50" charset="-128"/>
                          <a:cs typeface="Meiryo UI" panose="020B0604030504040204" pitchFamily="50" charset="-128"/>
                        </a:rPr>
                        <a:t>管理</a:t>
                      </a:r>
                      <a:endParaRPr lang="en-US" altLang="ja-JP" sz="105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200"/>
                        </a:lnSpc>
                        <a:spcAft>
                          <a:spcPts val="0"/>
                        </a:spcAft>
                      </a:pP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200"/>
                        </a:lnSpc>
                        <a:spcAft>
                          <a:spcPts val="0"/>
                        </a:spcAft>
                      </a:pPr>
                      <a:r>
                        <a:rPr lang="ja-JP" sz="1050" kern="100" dirty="0">
                          <a:effectLst/>
                          <a:latin typeface="Meiryo UI" panose="020B0604030504040204" pitchFamily="50" charset="-128"/>
                          <a:ea typeface="Meiryo UI" panose="020B0604030504040204" pitchFamily="50" charset="-128"/>
                          <a:cs typeface="Meiryo UI" panose="020B0604030504040204" pitchFamily="50" charset="-128"/>
                        </a:rPr>
                        <a:t>　・防潮堤の津波浸水対策</a:t>
                      </a:r>
                    </a:p>
                    <a:p>
                      <a:pPr algn="l">
                        <a:lnSpc>
                          <a:spcPts val="1200"/>
                        </a:lnSpc>
                        <a:spcAft>
                          <a:spcPts val="0"/>
                        </a:spcAft>
                      </a:pPr>
                      <a:r>
                        <a:rPr lang="ja-JP" sz="1050" kern="100" dirty="0">
                          <a:effectLst/>
                          <a:latin typeface="Meiryo UI" panose="020B0604030504040204" pitchFamily="50" charset="-128"/>
                          <a:ea typeface="Meiryo UI" panose="020B0604030504040204" pitchFamily="50" charset="-128"/>
                          <a:cs typeface="Meiryo UI" panose="020B0604030504040204" pitchFamily="50" charset="-128"/>
                        </a:rPr>
                        <a:t>　・水門の</a:t>
                      </a:r>
                      <a:r>
                        <a:rPr lang="ja-JP" sz="1050" kern="100" dirty="0" smtClean="0">
                          <a:effectLst/>
                          <a:latin typeface="Meiryo UI" panose="020B0604030504040204" pitchFamily="50" charset="-128"/>
                          <a:ea typeface="Meiryo UI" panose="020B0604030504040204" pitchFamily="50" charset="-128"/>
                          <a:cs typeface="Meiryo UI" panose="020B0604030504040204" pitchFamily="50" charset="-128"/>
                        </a:rPr>
                        <a:t>耐震化</a:t>
                      </a:r>
                      <a:r>
                        <a:rPr lang="ja-JP" altLang="en-US" sz="105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50" kern="100" baseline="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sz="1050" kern="100" dirty="0" smtClean="0">
                          <a:effectLst/>
                          <a:latin typeface="Meiryo UI" panose="020B0604030504040204" pitchFamily="50" charset="-128"/>
                          <a:ea typeface="Meiryo UI" panose="020B0604030504040204" pitchFamily="50" charset="-128"/>
                          <a:cs typeface="Meiryo UI" panose="020B0604030504040204" pitchFamily="50" charset="-128"/>
                        </a:rPr>
                        <a:t>等</a:t>
                      </a:r>
                      <a:endParaRPr lang="en-US" altLang="ja-JP" sz="105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200"/>
                        </a:lnSpc>
                        <a:spcAft>
                          <a:spcPts val="0"/>
                        </a:spcAft>
                      </a:pPr>
                      <a:endParaRPr lang="en-US" altLang="ja-JP" sz="1000" b="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200"/>
                        </a:lnSpc>
                        <a:spcAft>
                          <a:spcPts val="0"/>
                        </a:spcAft>
                      </a:pPr>
                      <a:r>
                        <a:rPr lang="ja-JP" altLang="en-US" sz="1000" b="1" kern="100" dirty="0" smtClean="0">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000" b="1"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r">
                        <a:lnSpc>
                          <a:spcPts val="1200"/>
                        </a:lnSpc>
                        <a:spcAft>
                          <a:spcPts val="0"/>
                        </a:spcAft>
                      </a:pPr>
                      <a:r>
                        <a:rPr lang="ja-JP" altLang="en-US" sz="1000" b="1"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b="1" u="sng"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000" b="1" u="sng" kern="100" dirty="0" smtClean="0">
                          <a:effectLst/>
                          <a:latin typeface="Meiryo UI" panose="020B0604030504040204" pitchFamily="50" charset="-128"/>
                          <a:ea typeface="Meiryo UI" panose="020B0604030504040204" pitchFamily="50" charset="-128"/>
                          <a:cs typeface="Meiryo UI" panose="020B0604030504040204" pitchFamily="50" charset="-128"/>
                        </a:rPr>
                        <a:t>20</a:t>
                      </a:r>
                      <a:r>
                        <a:rPr lang="ja-JP" altLang="en-US" sz="1000" b="1" u="sng" kern="100" dirty="0" smtClean="0">
                          <a:effectLst/>
                          <a:latin typeface="Meiryo UI" panose="020B0604030504040204" pitchFamily="50" charset="-128"/>
                          <a:ea typeface="Meiryo UI" panose="020B0604030504040204" pitchFamily="50" charset="-128"/>
                          <a:cs typeface="Meiryo UI" panose="020B0604030504040204" pitchFamily="50" charset="-128"/>
                        </a:rPr>
                        <a:t>アクション＞</a:t>
                      </a:r>
                      <a:endParaRPr lang="en-US" altLang="ja-JP" sz="1000" b="1" u="sng" kern="100" dirty="0" smtClean="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200"/>
                        </a:lnSpc>
                        <a:spcAft>
                          <a:spcPts val="0"/>
                        </a:spcAft>
                      </a:pPr>
                      <a:endPar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200"/>
                        </a:lnSpc>
                        <a:spcAft>
                          <a:spcPts val="0"/>
                        </a:spcAft>
                      </a:pPr>
                      <a:r>
                        <a:rPr lang="ja-JP" sz="1050" kern="100" dirty="0" smtClean="0">
                          <a:effectLst/>
                          <a:latin typeface="Meiryo UI" panose="020B0604030504040204" pitchFamily="50" charset="-128"/>
                          <a:ea typeface="Meiryo UI" panose="020B0604030504040204" pitchFamily="50" charset="-128"/>
                          <a:cs typeface="Meiryo UI" panose="020B0604030504040204" pitchFamily="50" charset="-128"/>
                        </a:rPr>
                        <a:t>Ⅱ</a:t>
                      </a:r>
                      <a:r>
                        <a:rPr lang="ja-JP" altLang="en-US" sz="105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sz="1050" kern="100" dirty="0" smtClean="0">
                          <a:effectLst/>
                          <a:latin typeface="Meiryo UI" panose="020B0604030504040204" pitchFamily="50" charset="-128"/>
                          <a:ea typeface="Meiryo UI" panose="020B0604030504040204" pitchFamily="50" charset="-128"/>
                          <a:cs typeface="Meiryo UI" panose="020B0604030504040204" pitchFamily="50" charset="-128"/>
                        </a:rPr>
                        <a:t>取組</a:t>
                      </a:r>
                      <a:r>
                        <a:rPr lang="ja-JP" sz="1050" kern="100" dirty="0">
                          <a:effectLst/>
                          <a:latin typeface="Meiryo UI" panose="020B0604030504040204" pitchFamily="50" charset="-128"/>
                          <a:ea typeface="Meiryo UI" panose="020B0604030504040204" pitchFamily="50" charset="-128"/>
                          <a:cs typeface="Meiryo UI" panose="020B0604030504040204" pitchFamily="50" charset="-128"/>
                        </a:rPr>
                        <a:t>内容の達成</a:t>
                      </a:r>
                      <a:r>
                        <a:rPr lang="ja-JP" sz="1050" kern="100" dirty="0" smtClean="0">
                          <a:effectLst/>
                          <a:latin typeface="Meiryo UI" panose="020B0604030504040204" pitchFamily="50" charset="-128"/>
                          <a:ea typeface="Meiryo UI" panose="020B0604030504040204" pitchFamily="50" charset="-128"/>
                          <a:cs typeface="Meiryo UI" panose="020B0604030504040204" pitchFamily="50" charset="-128"/>
                        </a:rPr>
                        <a:t>状況に</a:t>
                      </a:r>
                      <a:r>
                        <a:rPr lang="ja-JP" sz="1050" kern="100" dirty="0">
                          <a:effectLst/>
                          <a:latin typeface="Meiryo UI" panose="020B0604030504040204" pitchFamily="50" charset="-128"/>
                          <a:ea typeface="Meiryo UI" panose="020B0604030504040204" pitchFamily="50" charset="-128"/>
                          <a:cs typeface="Meiryo UI" panose="020B0604030504040204" pitchFamily="50" charset="-128"/>
                        </a:rPr>
                        <a:t>よる</a:t>
                      </a:r>
                      <a:r>
                        <a:rPr lang="ja-JP" sz="1050" kern="100" dirty="0" smtClean="0">
                          <a:effectLst/>
                          <a:latin typeface="Meiryo UI" panose="020B0604030504040204" pitchFamily="50" charset="-128"/>
                          <a:ea typeface="Meiryo UI" panose="020B0604030504040204" pitchFamily="50" charset="-128"/>
                          <a:cs typeface="Meiryo UI" panose="020B0604030504040204" pitchFamily="50" charset="-128"/>
                        </a:rPr>
                        <a:t>評価</a:t>
                      </a:r>
                      <a:endParaRPr lang="en-US" altLang="ja-JP" sz="105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200"/>
                        </a:lnSpc>
                        <a:spcAft>
                          <a:spcPts val="0"/>
                        </a:spcAft>
                      </a:pP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200"/>
                        </a:lnSpc>
                        <a:spcAft>
                          <a:spcPts val="0"/>
                        </a:spcAft>
                      </a:pPr>
                      <a:r>
                        <a:rPr lang="ja-JP" sz="1050" kern="100" dirty="0">
                          <a:effectLst/>
                          <a:latin typeface="Meiryo UI" panose="020B0604030504040204" pitchFamily="50" charset="-128"/>
                          <a:ea typeface="Meiryo UI" panose="020B0604030504040204" pitchFamily="50" charset="-128"/>
                          <a:cs typeface="Meiryo UI" panose="020B0604030504040204" pitchFamily="50" charset="-128"/>
                        </a:rPr>
                        <a:t>　・大阪</a:t>
                      </a:r>
                      <a:r>
                        <a:rPr lang="en-US" sz="1050" kern="100" dirty="0">
                          <a:effectLst/>
                          <a:latin typeface="Meiryo UI" panose="020B0604030504040204" pitchFamily="50" charset="-128"/>
                          <a:ea typeface="Meiryo UI" panose="020B0604030504040204" pitchFamily="50" charset="-128"/>
                          <a:cs typeface="Meiryo UI" panose="020B0604030504040204" pitchFamily="50" charset="-128"/>
                        </a:rPr>
                        <a:t>880</a:t>
                      </a:r>
                      <a:r>
                        <a:rPr lang="ja-JP" sz="1050" kern="100" dirty="0">
                          <a:effectLst/>
                          <a:latin typeface="Meiryo UI" panose="020B0604030504040204" pitchFamily="50" charset="-128"/>
                          <a:ea typeface="Meiryo UI" panose="020B0604030504040204" pitchFamily="50" charset="-128"/>
                          <a:cs typeface="Meiryo UI" panose="020B0604030504040204" pitchFamily="50" charset="-128"/>
                        </a:rPr>
                        <a:t>万人訓練の充実</a:t>
                      </a:r>
                    </a:p>
                    <a:p>
                      <a:pPr algn="l">
                        <a:lnSpc>
                          <a:spcPts val="1200"/>
                        </a:lnSpc>
                        <a:spcAft>
                          <a:spcPts val="0"/>
                        </a:spcAft>
                      </a:pPr>
                      <a:r>
                        <a:rPr lang="ja-JP" sz="1050" kern="100" dirty="0">
                          <a:effectLst/>
                          <a:latin typeface="Meiryo UI" panose="020B0604030504040204" pitchFamily="50" charset="-128"/>
                          <a:ea typeface="Meiryo UI" panose="020B0604030504040204" pitchFamily="50" charset="-128"/>
                          <a:cs typeface="Meiryo UI" panose="020B0604030504040204" pitchFamily="50" charset="-128"/>
                        </a:rPr>
                        <a:t>　・津波防御施設の閉鎖</a:t>
                      </a:r>
                      <a:r>
                        <a:rPr lang="ja-JP" sz="1050" kern="100" dirty="0" smtClean="0">
                          <a:effectLst/>
                          <a:latin typeface="Meiryo UI" panose="020B0604030504040204" pitchFamily="50" charset="-128"/>
                          <a:ea typeface="Meiryo UI" panose="020B0604030504040204" pitchFamily="50" charset="-128"/>
                          <a:cs typeface="Meiryo UI" panose="020B0604030504040204" pitchFamily="50" charset="-128"/>
                        </a:rPr>
                        <a:t>体制</a:t>
                      </a:r>
                      <a:r>
                        <a:rPr lang="ja-JP" altLang="en-US" sz="1050" kern="100" dirty="0" smtClean="0">
                          <a:effectLst/>
                          <a:latin typeface="Meiryo UI" panose="020B0604030504040204" pitchFamily="50" charset="-128"/>
                          <a:ea typeface="Meiryo UI" panose="020B0604030504040204" pitchFamily="50" charset="-128"/>
                          <a:cs typeface="Meiryo UI" panose="020B0604030504040204" pitchFamily="50" charset="-128"/>
                        </a:rPr>
                        <a:t>の</a:t>
                      </a:r>
                      <a:r>
                        <a:rPr lang="ja-JP" sz="1050" kern="100" dirty="0" smtClean="0">
                          <a:effectLst/>
                          <a:latin typeface="Meiryo UI" panose="020B0604030504040204" pitchFamily="50" charset="-128"/>
                          <a:ea typeface="Meiryo UI" panose="020B0604030504040204" pitchFamily="50" charset="-128"/>
                          <a:cs typeface="Meiryo UI" panose="020B0604030504040204" pitchFamily="50" charset="-128"/>
                        </a:rPr>
                        <a:t>充実</a:t>
                      </a: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200"/>
                        </a:lnSpc>
                        <a:spcAft>
                          <a:spcPts val="0"/>
                        </a:spcAft>
                      </a:pPr>
                      <a:r>
                        <a:rPr lang="ja-JP" sz="1050" kern="100" dirty="0">
                          <a:effectLst/>
                          <a:latin typeface="Meiryo UI" panose="020B0604030504040204" pitchFamily="50" charset="-128"/>
                          <a:ea typeface="Meiryo UI" panose="020B0604030504040204" pitchFamily="50" charset="-128"/>
                          <a:cs typeface="Meiryo UI" panose="020B0604030504040204" pitchFamily="50" charset="-128"/>
                        </a:rPr>
                        <a:t>　・災害医療体制の</a:t>
                      </a:r>
                      <a:r>
                        <a:rPr lang="ja-JP" sz="1050" kern="100" dirty="0" smtClean="0">
                          <a:effectLst/>
                          <a:latin typeface="Meiryo UI" panose="020B0604030504040204" pitchFamily="50" charset="-128"/>
                          <a:ea typeface="Meiryo UI" panose="020B0604030504040204" pitchFamily="50" charset="-128"/>
                          <a:cs typeface="Meiryo UI" panose="020B0604030504040204" pitchFamily="50" charset="-128"/>
                        </a:rPr>
                        <a:t>整備</a:t>
                      </a:r>
                      <a:r>
                        <a:rPr lang="ja-JP" altLang="en-US" sz="105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sz="1050" kern="100" dirty="0" smtClean="0">
                          <a:effectLst/>
                          <a:latin typeface="Meiryo UI" panose="020B0604030504040204" pitchFamily="50" charset="-128"/>
                          <a:ea typeface="Meiryo UI" panose="020B0604030504040204" pitchFamily="50" charset="-128"/>
                          <a:cs typeface="Meiryo UI" panose="020B0604030504040204" pitchFamily="50" charset="-128"/>
                        </a:rPr>
                        <a:t>等</a:t>
                      </a:r>
                      <a:endParaRPr lang="en-US" altLang="ja-JP" sz="105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200"/>
                        </a:lnSpc>
                        <a:spcAft>
                          <a:spcPts val="0"/>
                        </a:spcAft>
                      </a:pPr>
                      <a:r>
                        <a:rPr lang="ja-JP" altLang="en-US" sz="1000" b="1" kern="100" dirty="0" smtClean="0">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000" b="1"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r">
                        <a:lnSpc>
                          <a:spcPts val="1200"/>
                        </a:lnSpc>
                        <a:spcAft>
                          <a:spcPts val="0"/>
                        </a:spcAft>
                      </a:pPr>
                      <a:r>
                        <a:rPr lang="ja-JP" altLang="en-US" sz="1000" b="1"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b="1" u="sng"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000" b="1" u="sng" kern="100" dirty="0" smtClean="0">
                          <a:effectLst/>
                          <a:latin typeface="Meiryo UI" panose="020B0604030504040204" pitchFamily="50" charset="-128"/>
                          <a:ea typeface="Meiryo UI" panose="020B0604030504040204" pitchFamily="50" charset="-128"/>
                          <a:cs typeface="Meiryo UI" panose="020B0604030504040204" pitchFamily="50" charset="-128"/>
                        </a:rPr>
                        <a:t>41</a:t>
                      </a:r>
                      <a:r>
                        <a:rPr lang="ja-JP" altLang="en-US" sz="1000" b="1" u="sng" kern="100" dirty="0" smtClean="0">
                          <a:effectLst/>
                          <a:latin typeface="Meiryo UI" panose="020B0604030504040204" pitchFamily="50" charset="-128"/>
                          <a:ea typeface="Meiryo UI" panose="020B0604030504040204" pitchFamily="50" charset="-128"/>
                          <a:cs typeface="Meiryo UI" panose="020B0604030504040204" pitchFamily="50" charset="-128"/>
                        </a:rPr>
                        <a:t>アクション＞</a:t>
                      </a:r>
                      <a:endParaRPr lang="ja-JP" sz="1000" b="1" u="sng"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296144">
                <a:tc>
                  <a:txBody>
                    <a:bodyPr/>
                    <a:lstStyle/>
                    <a:p>
                      <a:pPr algn="l">
                        <a:lnSpc>
                          <a:spcPts val="1200"/>
                        </a:lnSpc>
                        <a:spcAft>
                          <a:spcPts val="0"/>
                        </a:spcAft>
                      </a:pPr>
                      <a:r>
                        <a:rPr lang="ja-JP" sz="1100" kern="100" dirty="0">
                          <a:effectLst/>
                          <a:latin typeface="Meiryo UI" panose="020B0604030504040204" pitchFamily="50" charset="-128"/>
                          <a:ea typeface="Meiryo UI" panose="020B0604030504040204" pitchFamily="50" charset="-128"/>
                          <a:cs typeface="Meiryo UI" panose="020B0604030504040204" pitchFamily="50" charset="-128"/>
                        </a:rPr>
                        <a:t>市町村や民間団体等</a:t>
                      </a:r>
                      <a:r>
                        <a:rPr lang="ja-JP" sz="1100" kern="100" dirty="0" smtClean="0">
                          <a:effectLst/>
                          <a:latin typeface="Meiryo UI" panose="020B0604030504040204" pitchFamily="50" charset="-128"/>
                          <a:ea typeface="Meiryo UI" panose="020B0604030504040204" pitchFamily="50" charset="-128"/>
                          <a:cs typeface="Meiryo UI" panose="020B0604030504040204" pitchFamily="50" charset="-128"/>
                        </a:rPr>
                        <a:t>の取組み</a:t>
                      </a:r>
                      <a:r>
                        <a:rPr lang="ja-JP" sz="1100" kern="100" dirty="0">
                          <a:effectLst/>
                          <a:latin typeface="Meiryo UI" panose="020B0604030504040204" pitchFamily="50" charset="-128"/>
                          <a:ea typeface="Meiryo UI" panose="020B0604030504040204" pitchFamily="50" charset="-128"/>
                          <a:cs typeface="Meiryo UI" panose="020B0604030504040204" pitchFamily="50" charset="-128"/>
                        </a:rPr>
                        <a:t>を支援</a:t>
                      </a:r>
                      <a:r>
                        <a:rPr lang="ja-JP" sz="1100" kern="100" dirty="0" smtClean="0">
                          <a:effectLst/>
                          <a:latin typeface="Meiryo UI" panose="020B0604030504040204" pitchFamily="50" charset="-128"/>
                          <a:ea typeface="Meiryo UI" panose="020B0604030504040204" pitchFamily="50" charset="-128"/>
                          <a:cs typeface="Meiryo UI" panose="020B0604030504040204" pitchFamily="50" charset="-128"/>
                        </a:rPr>
                        <a:t>するアクション</a:t>
                      </a:r>
                      <a:r>
                        <a:rPr lang="ja-JP" sz="1100" kern="100" dirty="0">
                          <a:effectLst/>
                          <a:latin typeface="Meiryo UI" panose="020B0604030504040204" pitchFamily="50" charset="-128"/>
                          <a:ea typeface="Meiryo UI" panose="020B0604030504040204" pitchFamily="50" charset="-128"/>
                          <a:cs typeface="Meiryo UI" panose="020B0604030504040204" pitchFamily="50" charset="-128"/>
                        </a:rPr>
                        <a:t>　</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200"/>
                        </a:lnSpc>
                        <a:spcAft>
                          <a:spcPts val="0"/>
                        </a:spcAft>
                      </a:pPr>
                      <a:endPar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200"/>
                        </a:lnSpc>
                        <a:spcAft>
                          <a:spcPts val="0"/>
                        </a:spcAft>
                      </a:pPr>
                      <a:r>
                        <a:rPr lang="ja-JP" sz="1050" kern="100" dirty="0" smtClean="0">
                          <a:effectLst/>
                          <a:latin typeface="Meiryo UI" panose="020B0604030504040204" pitchFamily="50" charset="-128"/>
                          <a:ea typeface="Meiryo UI" panose="020B0604030504040204" pitchFamily="50" charset="-128"/>
                          <a:cs typeface="Meiryo UI" panose="020B0604030504040204" pitchFamily="50" charset="-128"/>
                        </a:rPr>
                        <a:t>Ⅲ</a:t>
                      </a:r>
                      <a:r>
                        <a:rPr lang="ja-JP" altLang="en-US" sz="105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sz="1050" kern="100" spc="-10" dirty="0" smtClean="0">
                          <a:effectLst/>
                          <a:latin typeface="Meiryo UI" panose="020B0604030504040204" pitchFamily="50" charset="-128"/>
                          <a:ea typeface="Meiryo UI" panose="020B0604030504040204" pitchFamily="50" charset="-128"/>
                          <a:cs typeface="Meiryo UI" panose="020B0604030504040204" pitchFamily="50" charset="-128"/>
                        </a:rPr>
                        <a:t>府</a:t>
                      </a:r>
                      <a:r>
                        <a:rPr lang="ja-JP" sz="1050" kern="100" spc="-10" dirty="0">
                          <a:effectLst/>
                          <a:latin typeface="Meiryo UI" panose="020B0604030504040204" pitchFamily="50" charset="-128"/>
                          <a:ea typeface="Meiryo UI" panose="020B0604030504040204" pitchFamily="50" charset="-128"/>
                          <a:cs typeface="Meiryo UI" panose="020B0604030504040204" pitchFamily="50" charset="-128"/>
                        </a:rPr>
                        <a:t>の取組内容の達成</a:t>
                      </a:r>
                      <a:r>
                        <a:rPr lang="ja-JP" sz="1050" kern="100" spc="-10" dirty="0" smtClean="0">
                          <a:effectLst/>
                          <a:latin typeface="Meiryo UI" panose="020B0604030504040204" pitchFamily="50" charset="-128"/>
                          <a:ea typeface="Meiryo UI" panose="020B0604030504040204" pitchFamily="50" charset="-128"/>
                          <a:cs typeface="Meiryo UI" panose="020B0604030504040204" pitchFamily="50" charset="-128"/>
                        </a:rPr>
                        <a:t>状況による評価</a:t>
                      </a:r>
                      <a:endParaRPr lang="en-US" altLang="ja-JP" sz="1050" kern="100" baseline="300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r">
                        <a:lnSpc>
                          <a:spcPts val="1200"/>
                        </a:lnSpc>
                        <a:spcAft>
                          <a:spcPts val="0"/>
                        </a:spcAft>
                      </a:pP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200"/>
                        </a:lnSpc>
                        <a:spcAft>
                          <a:spcPts val="0"/>
                        </a:spcAft>
                      </a:pPr>
                      <a:r>
                        <a:rPr lang="ja-JP" sz="1050" kern="100" dirty="0">
                          <a:effectLst/>
                          <a:latin typeface="Meiryo UI" panose="020B0604030504040204" pitchFamily="50" charset="-128"/>
                          <a:ea typeface="Meiryo UI" panose="020B0604030504040204" pitchFamily="50" charset="-128"/>
                          <a:cs typeface="Meiryo UI" panose="020B0604030504040204" pitchFamily="50" charset="-128"/>
                        </a:rPr>
                        <a:t>　・民間建築物の耐震化</a:t>
                      </a:r>
                    </a:p>
                    <a:p>
                      <a:pPr algn="l">
                        <a:lnSpc>
                          <a:spcPts val="1200"/>
                        </a:lnSpc>
                        <a:spcAft>
                          <a:spcPts val="0"/>
                        </a:spcAft>
                      </a:pPr>
                      <a:r>
                        <a:rPr lang="ja-JP" sz="1050" kern="100" dirty="0">
                          <a:effectLst/>
                          <a:latin typeface="Meiryo UI" panose="020B0604030504040204" pitchFamily="50" charset="-128"/>
                          <a:ea typeface="Meiryo UI" panose="020B0604030504040204" pitchFamily="50" charset="-128"/>
                          <a:cs typeface="Meiryo UI" panose="020B0604030504040204" pitchFamily="50" charset="-128"/>
                        </a:rPr>
                        <a:t>　・鉄道施設の防災</a:t>
                      </a:r>
                      <a:r>
                        <a:rPr lang="ja-JP" sz="1050" kern="100" dirty="0" smtClean="0">
                          <a:effectLst/>
                          <a:latin typeface="Meiryo UI" panose="020B0604030504040204" pitchFamily="50" charset="-128"/>
                          <a:ea typeface="Meiryo UI" panose="020B0604030504040204" pitchFamily="50" charset="-128"/>
                          <a:cs typeface="Meiryo UI" panose="020B0604030504040204" pitchFamily="50" charset="-128"/>
                        </a:rPr>
                        <a:t>対策</a:t>
                      </a:r>
                      <a:endParaRPr lang="en-US" altLang="ja-JP" sz="105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200"/>
                        </a:lnSpc>
                        <a:spcAft>
                          <a:spcPts val="0"/>
                        </a:spcAft>
                      </a:pPr>
                      <a:r>
                        <a:rPr lang="ja-JP" altLang="en-US" sz="105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sz="105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sz="1050" kern="100" dirty="0">
                          <a:effectLst/>
                          <a:latin typeface="Meiryo UI" panose="020B0604030504040204" pitchFamily="50" charset="-128"/>
                          <a:ea typeface="Meiryo UI" panose="020B0604030504040204" pitchFamily="50" charset="-128"/>
                          <a:cs typeface="Meiryo UI" panose="020B0604030504040204" pitchFamily="50" charset="-128"/>
                        </a:rPr>
                        <a:t>管理化学物質</a:t>
                      </a:r>
                      <a:r>
                        <a:rPr lang="ja-JP" sz="1050" kern="100" dirty="0" smtClean="0">
                          <a:effectLst/>
                          <a:latin typeface="Meiryo UI" panose="020B0604030504040204" pitchFamily="50" charset="-128"/>
                          <a:ea typeface="Meiryo UI" panose="020B0604030504040204" pitchFamily="50" charset="-128"/>
                          <a:cs typeface="Meiryo UI" panose="020B0604030504040204" pitchFamily="50" charset="-128"/>
                        </a:rPr>
                        <a:t>の適正</a:t>
                      </a:r>
                      <a:r>
                        <a:rPr lang="ja-JP" sz="1050" kern="100" dirty="0">
                          <a:effectLst/>
                          <a:latin typeface="Meiryo UI" panose="020B0604030504040204" pitchFamily="50" charset="-128"/>
                          <a:ea typeface="Meiryo UI" panose="020B0604030504040204" pitchFamily="50" charset="-128"/>
                          <a:cs typeface="Meiryo UI" panose="020B0604030504040204" pitchFamily="50" charset="-128"/>
                        </a:rPr>
                        <a:t>管理</a:t>
                      </a:r>
                      <a:r>
                        <a:rPr lang="ja-JP" sz="1050" kern="100" dirty="0" smtClean="0">
                          <a:effectLst/>
                          <a:latin typeface="Meiryo UI" panose="020B0604030504040204" pitchFamily="50" charset="-128"/>
                          <a:ea typeface="Meiryo UI" panose="020B0604030504040204" pitchFamily="50" charset="-128"/>
                          <a:cs typeface="Meiryo UI" panose="020B0604030504040204" pitchFamily="50" charset="-128"/>
                        </a:rPr>
                        <a:t>指導</a:t>
                      </a:r>
                      <a:r>
                        <a:rPr lang="ja-JP" altLang="en-US" sz="1050" kern="100" baseline="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sz="1050" kern="100" dirty="0" smtClean="0">
                          <a:effectLst/>
                          <a:latin typeface="Meiryo UI" panose="020B0604030504040204" pitchFamily="50" charset="-128"/>
                          <a:ea typeface="Meiryo UI" panose="020B0604030504040204" pitchFamily="50" charset="-128"/>
                          <a:cs typeface="Meiryo UI" panose="020B0604030504040204" pitchFamily="50" charset="-128"/>
                        </a:rPr>
                        <a:t>等</a:t>
                      </a:r>
                      <a:endParaRPr lang="en-US" altLang="ja-JP" sz="105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200"/>
                        </a:lnSpc>
                        <a:spcAft>
                          <a:spcPts val="0"/>
                        </a:spcAft>
                      </a:pPr>
                      <a:endPar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r">
                        <a:lnSpc>
                          <a:spcPts val="1200"/>
                        </a:lnSpc>
                        <a:spcAft>
                          <a:spcPts val="0"/>
                        </a:spcAft>
                      </a:pPr>
                      <a:r>
                        <a:rPr lang="ja-JP" altLang="en-US" sz="1000" b="1"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b="1" u="sng"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000" b="1" u="sng" kern="100" dirty="0" smtClean="0">
                          <a:effectLst/>
                          <a:latin typeface="Meiryo UI" panose="020B0604030504040204" pitchFamily="50" charset="-128"/>
                          <a:ea typeface="Meiryo UI" panose="020B0604030504040204" pitchFamily="50" charset="-128"/>
                          <a:cs typeface="Meiryo UI" panose="020B0604030504040204" pitchFamily="50" charset="-128"/>
                        </a:rPr>
                        <a:t>17</a:t>
                      </a:r>
                      <a:r>
                        <a:rPr lang="ja-JP" altLang="en-US" sz="1000" b="1" u="sng" kern="100" dirty="0" smtClean="0">
                          <a:effectLst/>
                          <a:latin typeface="Meiryo UI" panose="020B0604030504040204" pitchFamily="50" charset="-128"/>
                          <a:ea typeface="Meiryo UI" panose="020B0604030504040204" pitchFamily="50" charset="-128"/>
                          <a:cs typeface="Meiryo UI" panose="020B0604030504040204" pitchFamily="50" charset="-128"/>
                        </a:rPr>
                        <a:t>アクション＞</a:t>
                      </a:r>
                      <a:endParaRPr lang="ja-JP" sz="1000" b="1" u="sng"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1200"/>
                        </a:lnSpc>
                        <a:spcAft>
                          <a:spcPts val="0"/>
                        </a:spcAft>
                      </a:pPr>
                      <a:endPar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200"/>
                        </a:lnSpc>
                        <a:spcAft>
                          <a:spcPts val="0"/>
                        </a:spcAft>
                      </a:pPr>
                      <a:r>
                        <a:rPr lang="ja-JP" sz="1050" kern="100" dirty="0" smtClean="0">
                          <a:effectLst/>
                          <a:latin typeface="Meiryo UI" panose="020B0604030504040204" pitchFamily="50" charset="-128"/>
                          <a:ea typeface="Meiryo UI" panose="020B0604030504040204" pitchFamily="50" charset="-128"/>
                          <a:cs typeface="Meiryo UI" panose="020B0604030504040204" pitchFamily="50" charset="-128"/>
                        </a:rPr>
                        <a:t>Ⅳ</a:t>
                      </a:r>
                      <a:r>
                        <a:rPr lang="ja-JP" altLang="en-US" sz="105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sz="1050" kern="100" dirty="0" smtClean="0">
                          <a:effectLst/>
                          <a:latin typeface="Meiryo UI" panose="020B0604030504040204" pitchFamily="50" charset="-128"/>
                          <a:ea typeface="Meiryo UI" panose="020B0604030504040204" pitchFamily="50" charset="-128"/>
                          <a:cs typeface="Meiryo UI" panose="020B0604030504040204" pitchFamily="50" charset="-128"/>
                        </a:rPr>
                        <a:t>府</a:t>
                      </a:r>
                      <a:r>
                        <a:rPr lang="ja-JP" sz="1050" kern="100" dirty="0">
                          <a:effectLst/>
                          <a:latin typeface="Meiryo UI" panose="020B0604030504040204" pitchFamily="50" charset="-128"/>
                          <a:ea typeface="Meiryo UI" panose="020B0604030504040204" pitchFamily="50" charset="-128"/>
                          <a:cs typeface="Meiryo UI" panose="020B0604030504040204" pitchFamily="50" charset="-128"/>
                        </a:rPr>
                        <a:t>の取組内容の達成</a:t>
                      </a:r>
                      <a:r>
                        <a:rPr lang="ja-JP" sz="1050" kern="100" dirty="0" smtClean="0">
                          <a:effectLst/>
                          <a:latin typeface="Meiryo UI" panose="020B0604030504040204" pitchFamily="50" charset="-128"/>
                          <a:ea typeface="Meiryo UI" panose="020B0604030504040204" pitchFamily="50" charset="-128"/>
                          <a:cs typeface="Meiryo UI" panose="020B0604030504040204" pitchFamily="50" charset="-128"/>
                        </a:rPr>
                        <a:t>状況に</a:t>
                      </a:r>
                      <a:r>
                        <a:rPr lang="ja-JP" sz="1050" kern="100" dirty="0">
                          <a:effectLst/>
                          <a:latin typeface="Meiryo UI" panose="020B0604030504040204" pitchFamily="50" charset="-128"/>
                          <a:ea typeface="Meiryo UI" panose="020B0604030504040204" pitchFamily="50" charset="-128"/>
                          <a:cs typeface="Meiryo UI" panose="020B0604030504040204" pitchFamily="50" charset="-128"/>
                        </a:rPr>
                        <a:t>よる</a:t>
                      </a:r>
                      <a:r>
                        <a:rPr lang="ja-JP" sz="1050" kern="100" dirty="0" smtClean="0">
                          <a:effectLst/>
                          <a:latin typeface="Meiryo UI" panose="020B0604030504040204" pitchFamily="50" charset="-128"/>
                          <a:ea typeface="Meiryo UI" panose="020B0604030504040204" pitchFamily="50" charset="-128"/>
                          <a:cs typeface="Meiryo UI" panose="020B0604030504040204" pitchFamily="50" charset="-128"/>
                        </a:rPr>
                        <a:t>評価</a:t>
                      </a:r>
                      <a:endParaRPr lang="en-US" altLang="ja-JP" sz="105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r">
                        <a:lnSpc>
                          <a:spcPts val="1200"/>
                        </a:lnSpc>
                        <a:spcAft>
                          <a:spcPts val="0"/>
                        </a:spcAft>
                      </a:pP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200"/>
                        </a:lnSpc>
                        <a:spcAft>
                          <a:spcPts val="0"/>
                        </a:spcAft>
                      </a:pPr>
                      <a:r>
                        <a:rPr lang="ja-JP" sz="1050" kern="100" dirty="0">
                          <a:effectLst/>
                          <a:latin typeface="Meiryo UI" panose="020B0604030504040204" pitchFamily="50" charset="-128"/>
                          <a:ea typeface="Meiryo UI" panose="020B0604030504040204" pitchFamily="50" charset="-128"/>
                          <a:cs typeface="Meiryo UI" panose="020B0604030504040204" pitchFamily="50" charset="-128"/>
                        </a:rPr>
                        <a:t>　・地下空間対策の促進</a:t>
                      </a:r>
                    </a:p>
                    <a:p>
                      <a:pPr algn="l">
                        <a:lnSpc>
                          <a:spcPts val="1200"/>
                        </a:lnSpc>
                        <a:spcAft>
                          <a:spcPts val="0"/>
                        </a:spcAft>
                      </a:pPr>
                      <a:r>
                        <a:rPr lang="ja-JP" sz="1050" kern="100" dirty="0">
                          <a:effectLst/>
                          <a:latin typeface="Meiryo UI" panose="020B0604030504040204" pitchFamily="50" charset="-128"/>
                          <a:ea typeface="Meiryo UI" panose="020B0604030504040204" pitchFamily="50" charset="-128"/>
                          <a:cs typeface="Meiryo UI" panose="020B0604030504040204" pitchFamily="50" charset="-128"/>
                        </a:rPr>
                        <a:t>　・帰宅困難者対策の確立</a:t>
                      </a:r>
                    </a:p>
                    <a:p>
                      <a:pPr algn="l">
                        <a:lnSpc>
                          <a:spcPts val="1200"/>
                        </a:lnSpc>
                        <a:spcAft>
                          <a:spcPts val="0"/>
                        </a:spcAft>
                      </a:pPr>
                      <a:r>
                        <a:rPr lang="ja-JP" sz="1050" kern="100" dirty="0">
                          <a:effectLst/>
                          <a:latin typeface="Meiryo UI" panose="020B0604030504040204" pitchFamily="50" charset="-128"/>
                          <a:ea typeface="Meiryo UI" panose="020B0604030504040204" pitchFamily="50" charset="-128"/>
                          <a:cs typeface="Meiryo UI" panose="020B0604030504040204" pitchFamily="50" charset="-128"/>
                        </a:rPr>
                        <a:t>　・災害廃棄物の適正</a:t>
                      </a:r>
                      <a:r>
                        <a:rPr lang="ja-JP" sz="1050" kern="100" dirty="0" smtClean="0">
                          <a:effectLst/>
                          <a:latin typeface="Meiryo UI" panose="020B0604030504040204" pitchFamily="50" charset="-128"/>
                          <a:ea typeface="Meiryo UI" panose="020B0604030504040204" pitchFamily="50" charset="-128"/>
                          <a:cs typeface="Meiryo UI" panose="020B0604030504040204" pitchFamily="50" charset="-128"/>
                        </a:rPr>
                        <a:t>処理</a:t>
                      </a:r>
                      <a:r>
                        <a:rPr lang="ja-JP" altLang="en-US" sz="105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sz="1050" kern="100" dirty="0" smtClean="0">
                          <a:effectLst/>
                          <a:latin typeface="Meiryo UI" panose="020B0604030504040204" pitchFamily="50" charset="-128"/>
                          <a:ea typeface="Meiryo UI" panose="020B0604030504040204" pitchFamily="50" charset="-128"/>
                          <a:cs typeface="Meiryo UI" panose="020B0604030504040204" pitchFamily="50" charset="-128"/>
                        </a:rPr>
                        <a:t>等</a:t>
                      </a:r>
                      <a:endParaRPr lang="en-US" altLang="ja-JP" sz="105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200"/>
                        </a:lnSpc>
                        <a:spcAft>
                          <a:spcPts val="0"/>
                        </a:spcAft>
                      </a:pPr>
                      <a:endPar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r">
                        <a:lnSpc>
                          <a:spcPts val="1200"/>
                        </a:lnSpc>
                        <a:spcAft>
                          <a:spcPts val="0"/>
                        </a:spcAft>
                      </a:pPr>
                      <a:r>
                        <a:rPr lang="ja-JP" altLang="en-US" sz="1000" b="1"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b="1" u="sng"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000" b="1" u="sng" kern="100" dirty="0" smtClean="0">
                          <a:effectLst/>
                          <a:latin typeface="Meiryo UI" panose="020B0604030504040204" pitchFamily="50" charset="-128"/>
                          <a:ea typeface="Meiryo UI" panose="020B0604030504040204" pitchFamily="50" charset="-128"/>
                          <a:cs typeface="Meiryo UI" panose="020B0604030504040204" pitchFamily="50" charset="-128"/>
                        </a:rPr>
                        <a:t>22</a:t>
                      </a:r>
                      <a:r>
                        <a:rPr lang="ja-JP" altLang="en-US" sz="1000" b="1" u="sng" kern="100" dirty="0" smtClean="0">
                          <a:effectLst/>
                          <a:latin typeface="Meiryo UI" panose="020B0604030504040204" pitchFamily="50" charset="-128"/>
                          <a:ea typeface="Meiryo UI" panose="020B0604030504040204" pitchFamily="50" charset="-128"/>
                          <a:cs typeface="Meiryo UI" panose="020B0604030504040204" pitchFamily="50" charset="-128"/>
                        </a:rPr>
                        <a:t>アクション＞</a:t>
                      </a:r>
                      <a:endParaRPr lang="ja-JP" sz="1000" b="1" u="sng"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5343">
                <a:tc gridSpan="3">
                  <a:txBody>
                    <a:bodyPr/>
                    <a:lstStyle/>
                    <a:p>
                      <a:pPr algn="r">
                        <a:lnSpc>
                          <a:spcPts val="1200"/>
                        </a:lnSpc>
                        <a:spcAft>
                          <a:spcPts val="0"/>
                        </a:spcAft>
                      </a:pP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a:lnSpc>
                          <a:spcPts val="500"/>
                        </a:lnSpc>
                        <a:spcAft>
                          <a:spcPts val="0"/>
                        </a:spcAft>
                      </a:pPr>
                      <a:endParaRPr lang="ja-JP" sz="1200" kern="100" dirty="0">
                        <a:effectLst/>
                        <a:latin typeface="Century"/>
                        <a:ea typeface="ＭＳ 明朝"/>
                        <a:cs typeface="Times New Roman"/>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a:lnSpc>
                          <a:spcPts val="500"/>
                        </a:lnSpc>
                        <a:spcAft>
                          <a:spcPts val="0"/>
                        </a:spcAft>
                      </a:pPr>
                      <a:endParaRPr lang="ja-JP" sz="1200" kern="100" dirty="0">
                        <a:effectLst/>
                        <a:latin typeface="Century"/>
                        <a:ea typeface="ＭＳ 明朝"/>
                        <a:cs typeface="Times New Roman"/>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7" name="スライド番号プレースホルダー 6"/>
          <p:cNvSpPr>
            <a:spLocks noGrp="1"/>
          </p:cNvSpPr>
          <p:nvPr>
            <p:ph type="sldNum" sz="quarter" idx="11"/>
          </p:nvPr>
        </p:nvSpPr>
        <p:spPr/>
        <p:txBody>
          <a:bodyPr/>
          <a:lstStyle/>
          <a:p>
            <a:r>
              <a:rPr lang="en-US" altLang="ja-JP" dirty="0" smtClean="0">
                <a:latin typeface="Meiryo UI" panose="020B0604030504040204" pitchFamily="50" charset="-128"/>
                <a:ea typeface="Meiryo UI" panose="020B0604030504040204" pitchFamily="50" charset="-128"/>
                <a:cs typeface="Meiryo UI" panose="020B0604030504040204" pitchFamily="50" charset="-128"/>
              </a:rPr>
              <a:t>1</a:t>
            </a:r>
          </a:p>
        </p:txBody>
      </p:sp>
    </p:spTree>
    <p:extLst>
      <p:ext uri="{BB962C8B-B14F-4D97-AF65-F5344CB8AC3E}">
        <p14:creationId xmlns:p14="http://schemas.microsoft.com/office/powerpoint/2010/main" val="19511029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flipH="1">
            <a:off x="0" y="992560"/>
            <a:ext cx="6858000" cy="0"/>
          </a:xfrm>
          <a:prstGeom prst="line">
            <a:avLst/>
          </a:prstGeom>
          <a:ln w="190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正方形/長方形 6"/>
          <p:cNvSpPr/>
          <p:nvPr/>
        </p:nvSpPr>
        <p:spPr>
          <a:xfrm>
            <a:off x="0" y="360040"/>
            <a:ext cx="6858000" cy="642717"/>
          </a:xfrm>
          <a:prstGeom prst="rect">
            <a:avLst/>
          </a:prstGeom>
          <a:noFill/>
          <a:ln w="15875">
            <a:noFill/>
          </a:ln>
        </p:spPr>
        <p:style>
          <a:lnRef idx="2">
            <a:schemeClr val="accent6"/>
          </a:lnRef>
          <a:fillRef idx="1">
            <a:schemeClr val="lt1"/>
          </a:fillRef>
          <a:effectRef idx="0">
            <a:schemeClr val="accent6"/>
          </a:effectRef>
          <a:fontRef idx="minor">
            <a:schemeClr val="dk1"/>
          </a:fontRef>
        </p:style>
        <p:txBody>
          <a:bodyPr rot="0" spcFirstLastPara="0" vert="horz" wrap="none" lIns="72000" tIns="10800" rIns="72000" bIns="10800" numCol="1" spcCol="0" rtlCol="0" fromWordArt="0" anchor="b" anchorCtr="0" forceAA="0" compatLnSpc="1">
            <a:prstTxWarp prst="textNoShape">
              <a:avLst/>
            </a:prstTxWarp>
            <a:normAutofit/>
          </a:bodyPr>
          <a:lstStyle/>
          <a:p>
            <a:pPr algn="l">
              <a:spcAft>
                <a:spcPts val="0"/>
              </a:spcAft>
            </a:pPr>
            <a:r>
              <a:rPr lang="ja-JP" sz="1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アクション</a:t>
            </a:r>
            <a:r>
              <a:rPr lang="en-US"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1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防潮堤</a:t>
            </a:r>
            <a:r>
              <a:rPr lang="ja-JP" sz="1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の津波浸水対策の</a:t>
            </a:r>
            <a:r>
              <a:rPr 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推進</a:t>
            </a:r>
            <a:endParaRPr lang="ja-JP" sz="1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189000" y="8685012"/>
            <a:ext cx="6480000" cy="732484"/>
          </a:xfrm>
          <a:prstGeom prst="rect">
            <a:avLst/>
          </a:prstGeom>
          <a:noFill/>
          <a:ln w="1587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lIns="36000" tIns="21600" rIns="36000" bIns="18000" numCol="1" spcCol="360000" rtlCol="0" anchor="t" anchorCtr="0">
            <a:spAutoFit/>
          </a:bodyPr>
          <a:lstStyle/>
          <a:p>
            <a:pPr>
              <a:lnSpc>
                <a:spcPts val="1800"/>
              </a:lnSpc>
              <a:spcAft>
                <a:spcPts val="0"/>
              </a:spcAft>
            </a:pPr>
            <a:r>
              <a:rPr lang="ja-JP" altLang="ja-JP" sz="1000" b="1"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en-US" altLang="ja-JP" sz="1000" b="1"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H30</a:t>
            </a:r>
            <a:r>
              <a:rPr lang="ja-JP" altLang="en-US" sz="1000" b="1"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年度　</a:t>
            </a:r>
            <a:r>
              <a:rPr lang="ja-JP" altLang="ja-JP" sz="1000" b="1"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取組み</a:t>
            </a:r>
            <a:r>
              <a:rPr lang="ja-JP" altLang="en-US" sz="1000" b="1"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予定</a:t>
            </a:r>
            <a:r>
              <a:rPr lang="ja-JP" altLang="ja-JP" sz="1000" b="1"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endParaRPr lang="en-US" altLang="ja-JP" sz="1000" b="1"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nSpc>
                <a:spcPts val="1800"/>
              </a:lnSpc>
              <a:spcAft>
                <a:spcPts val="0"/>
              </a:spcAft>
            </a:pPr>
            <a:r>
              <a:rPr lang="ja-JP" altLang="en-US" sz="10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百数十年規模の津波により浸水が始まる危険性のある水門外の防潮堤」及び「水門内であっても満潮時に地震直後から浸水が始まる危険性のある防潮堤」の</a:t>
            </a:r>
            <a:r>
              <a:rPr lang="ja-JP"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対策</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の完了：約４</a:t>
            </a:r>
            <a:r>
              <a:rPr lang="en-US"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km</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推進中</a:t>
            </a:r>
            <a:r>
              <a:rPr lang="ja-JP" altLang="en-US" sz="100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（約</a:t>
            </a:r>
            <a:r>
              <a:rPr lang="en-US" altLang="ja-JP" sz="100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17km</a:t>
            </a:r>
            <a:r>
              <a:rPr lang="ja-JP" altLang="en-US" sz="100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完了予定）</a:t>
            </a:r>
            <a:endParaRPr lang="en-US" altLang="ja-JP" sz="100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12" name="スライド番号プレースホルダー 11"/>
          <p:cNvSpPr>
            <a:spLocks noGrp="1"/>
          </p:cNvSpPr>
          <p:nvPr>
            <p:ph type="sldNum" sz="quarter" idx="12"/>
          </p:nvPr>
        </p:nvSpPr>
        <p:spPr/>
        <p:txBody>
          <a:bodyPr/>
          <a:lstStyle/>
          <a:p>
            <a:r>
              <a:rPr lang="en-US" altLang="ja-JP" dirty="0" smtClean="0">
                <a:latin typeface="Meiryo UI" panose="020B0604030504040204" pitchFamily="50" charset="-128"/>
                <a:ea typeface="Meiryo UI" panose="020B0604030504040204" pitchFamily="50" charset="-128"/>
                <a:cs typeface="Meiryo UI" panose="020B0604030504040204" pitchFamily="50" charset="-128"/>
              </a:rPr>
              <a:t>2</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4416306" y="1002757"/>
            <a:ext cx="2441694" cy="276999"/>
          </a:xfrm>
          <a:prstGeom prst="rect">
            <a:avLst/>
          </a:prstGeom>
          <a:noFill/>
        </p:spPr>
        <p:txBody>
          <a:bodyPr wrap="none" rtlCol="0">
            <a:spAutoFit/>
          </a:bodyPr>
          <a:lstStyle/>
          <a:p>
            <a:pPr algn="r"/>
            <a:r>
              <a:rPr lang="ja-JP" altLang="ja-JP" sz="1200" kern="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kern="100" dirty="0" smtClean="0">
                <a:latin typeface="Meiryo UI" panose="020B0604030504040204" pitchFamily="50" charset="-128"/>
                <a:ea typeface="Meiryo UI" panose="020B0604030504040204" pitchFamily="50" charset="-128"/>
                <a:cs typeface="Meiryo UI" panose="020B0604030504040204" pitchFamily="50" charset="-128"/>
              </a:rPr>
              <a:t>環境農林水産部、</a:t>
            </a:r>
            <a:r>
              <a:rPr lang="ja-JP" altLang="ja-JP" sz="1200" kern="100" dirty="0" smtClean="0">
                <a:latin typeface="Meiryo UI" panose="020B0604030504040204" pitchFamily="50" charset="-128"/>
                <a:ea typeface="Meiryo UI" panose="020B0604030504040204" pitchFamily="50" charset="-128"/>
                <a:cs typeface="Meiryo UI" panose="020B0604030504040204" pitchFamily="50" charset="-128"/>
              </a:rPr>
              <a:t>都市</a:t>
            </a:r>
            <a:r>
              <a:rPr lang="ja-JP" altLang="ja-JP" sz="1200" kern="100" dirty="0">
                <a:latin typeface="Meiryo UI" panose="020B0604030504040204" pitchFamily="50" charset="-128"/>
                <a:ea typeface="Meiryo UI" panose="020B0604030504040204" pitchFamily="50" charset="-128"/>
                <a:cs typeface="Meiryo UI" panose="020B0604030504040204" pitchFamily="50" charset="-128"/>
              </a:rPr>
              <a:t>整備部</a:t>
            </a:r>
            <a:r>
              <a:rPr lang="ja-JP" altLang="ja-JP" sz="1200" kern="1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ja-JP" sz="1200"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テキスト ボックス 22"/>
          <p:cNvSpPr txBox="1"/>
          <p:nvPr/>
        </p:nvSpPr>
        <p:spPr>
          <a:xfrm>
            <a:off x="0" y="360039"/>
            <a:ext cx="6858000" cy="288000"/>
          </a:xfrm>
          <a:prstGeom prst="rect">
            <a:avLst/>
          </a:prstGeom>
          <a:noFill/>
          <a:ln>
            <a:solidFill>
              <a:schemeClr val="tx1"/>
            </a:solidFill>
          </a:ln>
        </p:spPr>
        <p:txBody>
          <a:bodyPr wrap="square" rtlCol="0" anchor="ctr" anchorCtr="0">
            <a:spAutoFit/>
          </a:bodyPr>
          <a:lstStyle/>
          <a:p>
            <a:pPr>
              <a:lnSpc>
                <a:spcPts val="15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ミッション</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Ⅰ</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200" kern="100" dirty="0">
                <a:latin typeface="Meiryo UI" panose="020B0604030504040204" pitchFamily="50" charset="-128"/>
                <a:ea typeface="Meiryo UI" panose="020B0604030504040204" pitchFamily="50" charset="-128"/>
                <a:cs typeface="Meiryo UI" panose="020B0604030504040204" pitchFamily="50" charset="-128"/>
              </a:rPr>
              <a:t>巨大地震や大津波</a:t>
            </a:r>
            <a:r>
              <a:rPr lang="ja-JP" altLang="ja-JP" sz="1200" kern="100" dirty="0" smtClean="0">
                <a:latin typeface="Meiryo UI" panose="020B0604030504040204" pitchFamily="50" charset="-128"/>
                <a:ea typeface="Meiryo UI" panose="020B0604030504040204" pitchFamily="50" charset="-128"/>
                <a:cs typeface="Meiryo UI" panose="020B0604030504040204" pitchFamily="50" charset="-128"/>
              </a:rPr>
              <a:t>から府民</a:t>
            </a:r>
            <a:r>
              <a:rPr lang="ja-JP" altLang="ja-JP" sz="1200" kern="100" dirty="0">
                <a:latin typeface="Meiryo UI" panose="020B0604030504040204" pitchFamily="50" charset="-128"/>
                <a:ea typeface="Meiryo UI" panose="020B0604030504040204" pitchFamily="50" charset="-128"/>
                <a:cs typeface="Meiryo UI" panose="020B0604030504040204" pitchFamily="50" charset="-128"/>
              </a:rPr>
              <a:t>の命を守り、</a:t>
            </a:r>
            <a:r>
              <a:rPr lang="ja-JP" altLang="ja-JP" sz="1200" kern="100" dirty="0" smtClean="0">
                <a:latin typeface="Meiryo UI" panose="020B0604030504040204" pitchFamily="50" charset="-128"/>
                <a:ea typeface="Meiryo UI" panose="020B0604030504040204" pitchFamily="50" charset="-128"/>
                <a:cs typeface="Meiryo UI" panose="020B0604030504040204" pitchFamily="50" charset="-128"/>
              </a:rPr>
              <a:t>被害を</a:t>
            </a:r>
            <a:r>
              <a:rPr lang="ja-JP" altLang="ja-JP" sz="1200" kern="100" dirty="0">
                <a:latin typeface="Meiryo UI" panose="020B0604030504040204" pitchFamily="50" charset="-128"/>
                <a:ea typeface="Meiryo UI" panose="020B0604030504040204" pitchFamily="50" charset="-128"/>
                <a:cs typeface="Meiryo UI" panose="020B0604030504040204" pitchFamily="50" charset="-128"/>
              </a:rPr>
              <a:t>軽減するための、</a:t>
            </a:r>
            <a:r>
              <a:rPr lang="ja-JP" altLang="ja-JP" sz="1200" kern="100" dirty="0" smtClean="0">
                <a:latin typeface="Meiryo UI" panose="020B0604030504040204" pitchFamily="50" charset="-128"/>
                <a:ea typeface="Meiryo UI" panose="020B0604030504040204" pitchFamily="50" charset="-128"/>
                <a:cs typeface="Meiryo UI" panose="020B0604030504040204" pitchFamily="50" charset="-128"/>
              </a:rPr>
              <a:t>事前</a:t>
            </a:r>
            <a:r>
              <a:rPr lang="ja-JP" altLang="ja-JP" sz="1200" kern="100" dirty="0">
                <a:latin typeface="Meiryo UI" panose="020B0604030504040204" pitchFamily="50" charset="-128"/>
                <a:ea typeface="Meiryo UI" panose="020B0604030504040204" pitchFamily="50" charset="-128"/>
                <a:cs typeface="Meiryo UI" panose="020B0604030504040204" pitchFamily="50" charset="-128"/>
              </a:rPr>
              <a:t>予防対策と逃げる対策</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189000" y="1279756"/>
            <a:ext cx="6480000" cy="3016210"/>
          </a:xfrm>
          <a:prstGeom prst="rect">
            <a:avLst/>
          </a:prstGeom>
          <a:noFill/>
          <a:ln w="19050">
            <a:solidFill>
              <a:schemeClr val="tx1"/>
            </a:solidFill>
          </a:ln>
        </p:spPr>
        <p:txBody>
          <a:bodyPr wrap="square" rtlCol="0" anchor="ctr" anchorCtr="0">
            <a:spAutoFit/>
          </a:bodyPr>
          <a:lstStyle/>
          <a:p>
            <a:pPr marL="171450" indent="-171450">
              <a:lnSpc>
                <a:spcPts val="1800"/>
              </a:lnSpc>
              <a:buFont typeface="Wingdings" panose="05000000000000000000" pitchFamily="2" charset="2"/>
              <a:buChar char="u"/>
            </a:pPr>
            <a:r>
              <a:rPr lang="ja-JP" altLang="en-US" sz="1000" dirty="0" smtClean="0">
                <a:latin typeface="HG丸ｺﾞｼｯｸM-PRO" panose="020F0600000000000000" pitchFamily="50" charset="-128"/>
                <a:ea typeface="HG丸ｺﾞｼｯｸM-PRO" panose="020F0600000000000000" pitchFamily="50" charset="-128"/>
              </a:rPr>
              <a:t>南海</a:t>
            </a:r>
            <a:r>
              <a:rPr lang="ja-JP" altLang="en-US" sz="1000" dirty="0">
                <a:latin typeface="HG丸ｺﾞｼｯｸM-PRO" panose="020F0600000000000000" pitchFamily="50" charset="-128"/>
                <a:ea typeface="HG丸ｺﾞｼｯｸM-PRO" panose="020F0600000000000000" pitchFamily="50" charset="-128"/>
              </a:rPr>
              <a:t>トラフ等の地震発生に伴い</a:t>
            </a:r>
            <a:r>
              <a:rPr lang="ja-JP" altLang="en-US" sz="1000" dirty="0" smtClean="0">
                <a:latin typeface="HG丸ｺﾞｼｯｸM-PRO" panose="020F0600000000000000" pitchFamily="50" charset="-128"/>
                <a:ea typeface="HG丸ｺﾞｼｯｸM-PRO" panose="020F0600000000000000" pitchFamily="50" charset="-128"/>
              </a:rPr>
              <a:t>、地盤</a:t>
            </a:r>
            <a:r>
              <a:rPr lang="ja-JP" altLang="en-US" sz="1000" dirty="0">
                <a:latin typeface="HG丸ｺﾞｼｯｸM-PRO" panose="020F0600000000000000" pitchFamily="50" charset="-128"/>
                <a:ea typeface="HG丸ｺﾞｼｯｸM-PRO" panose="020F0600000000000000" pitchFamily="50" charset="-128"/>
              </a:rPr>
              <a:t>が液状化し、防潮堤が変位・</a:t>
            </a:r>
            <a:r>
              <a:rPr lang="ja-JP" altLang="en-US" sz="1000" dirty="0" smtClean="0">
                <a:latin typeface="HG丸ｺﾞｼｯｸM-PRO" panose="020F0600000000000000" pitchFamily="50" charset="-128"/>
                <a:ea typeface="HG丸ｺﾞｼｯｸM-PRO" panose="020F0600000000000000" pitchFamily="50" charset="-128"/>
              </a:rPr>
              <a:t>沈下</a:t>
            </a:r>
            <a:r>
              <a:rPr lang="ja-JP" altLang="en-US" sz="1000" dirty="0">
                <a:latin typeface="HG丸ｺﾞｼｯｸM-PRO" panose="020F0600000000000000" pitchFamily="50" charset="-128"/>
                <a:ea typeface="HG丸ｺﾞｼｯｸM-PRO" panose="020F0600000000000000" pitchFamily="50" charset="-128"/>
              </a:rPr>
              <a:t>することに</a:t>
            </a:r>
            <a:r>
              <a:rPr lang="ja-JP" altLang="en-US" sz="1000" dirty="0" smtClean="0">
                <a:latin typeface="HG丸ｺﾞｼｯｸM-PRO" panose="020F0600000000000000" pitchFamily="50" charset="-128"/>
                <a:ea typeface="HG丸ｺﾞｼｯｸM-PRO" panose="020F0600000000000000" pitchFamily="50" charset="-128"/>
              </a:rPr>
              <a:t>よる津波等からの浸水被害を防ぐため、防潮堤の変位</a:t>
            </a:r>
            <a:r>
              <a:rPr lang="ja-JP" altLang="en-US" sz="1000" dirty="0">
                <a:latin typeface="HG丸ｺﾞｼｯｸM-PRO" panose="020F0600000000000000" pitchFamily="50" charset="-128"/>
                <a:ea typeface="HG丸ｺﾞｼｯｸM-PRO" panose="020F0600000000000000" pitchFamily="50" charset="-128"/>
              </a:rPr>
              <a:t>・沈下を</a:t>
            </a:r>
            <a:r>
              <a:rPr lang="ja-JP" altLang="en-US" sz="1000" dirty="0" smtClean="0">
                <a:latin typeface="HG丸ｺﾞｼｯｸM-PRO" panose="020F0600000000000000" pitchFamily="50" charset="-128"/>
                <a:ea typeface="HG丸ｺﾞｼｯｸM-PRO" panose="020F0600000000000000" pitchFamily="50" charset="-128"/>
              </a:rPr>
              <a:t>おさえる</a:t>
            </a:r>
            <a:r>
              <a:rPr lang="ja-JP" altLang="en-US" sz="1000" dirty="0">
                <a:latin typeface="HG丸ｺﾞｼｯｸM-PRO" panose="020F0600000000000000" pitchFamily="50" charset="-128"/>
                <a:ea typeface="HG丸ｺﾞｼｯｸM-PRO" panose="020F0600000000000000" pitchFamily="50" charset="-128"/>
              </a:rPr>
              <a:t>液状化対策工</a:t>
            </a:r>
            <a:r>
              <a:rPr lang="ja-JP" altLang="en-US" sz="1000" dirty="0" smtClean="0">
                <a:latin typeface="HG丸ｺﾞｼｯｸM-PRO" panose="020F0600000000000000" pitchFamily="50" charset="-128"/>
                <a:ea typeface="HG丸ｺﾞｼｯｸM-PRO" panose="020F0600000000000000" pitchFamily="50" charset="-128"/>
              </a:rPr>
              <a:t>などの耐震</a:t>
            </a:r>
            <a:r>
              <a:rPr lang="ja-JP" altLang="en-US" sz="1000" dirty="0">
                <a:latin typeface="HG丸ｺﾞｼｯｸM-PRO" panose="020F0600000000000000" pitchFamily="50" charset="-128"/>
                <a:ea typeface="HG丸ｺﾞｼｯｸM-PRO" panose="020F0600000000000000" pitchFamily="50" charset="-128"/>
              </a:rPr>
              <a:t>・液状化対策</a:t>
            </a:r>
            <a:r>
              <a:rPr lang="ja-JP" altLang="en-US" sz="1000" dirty="0" smtClean="0">
                <a:latin typeface="HG丸ｺﾞｼｯｸM-PRO" panose="020F0600000000000000" pitchFamily="50" charset="-128"/>
                <a:ea typeface="HG丸ｺﾞｼｯｸM-PRO" panose="020F0600000000000000" pitchFamily="50" charset="-128"/>
              </a:rPr>
              <a:t>を</a:t>
            </a:r>
            <a:r>
              <a:rPr lang="ja-JP" altLang="ja-JP" sz="10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平成</a:t>
            </a:r>
            <a:r>
              <a:rPr lang="en-US" altLang="ja-JP" sz="10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35</a:t>
            </a:r>
            <a:r>
              <a:rPr lang="ja-JP" altLang="ja-JP" sz="100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年度</a:t>
            </a:r>
            <a:r>
              <a:rPr lang="ja-JP" altLang="en-US" sz="10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の</a:t>
            </a:r>
            <a:r>
              <a:rPr lang="ja-JP" altLang="ja-JP" sz="100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完了</a:t>
            </a:r>
            <a:r>
              <a:rPr lang="ja-JP" altLang="ja-JP" sz="10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を</a:t>
            </a:r>
            <a:r>
              <a:rPr lang="ja-JP" altLang="en-US" sz="10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目指す</a:t>
            </a:r>
            <a:r>
              <a:rPr lang="ja-JP" altLang="ja-JP" sz="100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endParaRPr lang="en-US" altLang="ja-JP" sz="100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endParaRPr lang="en-US" altLang="ja-JP" sz="10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endParaRPr lang="en-US" altLang="ja-JP" sz="100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endParaRPr lang="en-US" altLang="ja-JP" sz="10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endParaRPr lang="en-US" altLang="ja-JP" sz="1000" dirty="0" smtClean="0"/>
          </a:p>
          <a:p>
            <a:pPr marL="171450" indent="-171450">
              <a:lnSpc>
                <a:spcPts val="1800"/>
              </a:lnSpc>
              <a:spcAft>
                <a:spcPts val="0"/>
              </a:spcAft>
              <a:buFont typeface="Wingdings" panose="05000000000000000000" pitchFamily="2" charset="2"/>
              <a:buChar char="u"/>
            </a:pPr>
            <a:endParaRPr lang="en-US" altLang="ja-JP" sz="10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171450" indent="-171450">
              <a:lnSpc>
                <a:spcPts val="1800"/>
              </a:lnSpc>
              <a:spcAft>
                <a:spcPts val="0"/>
              </a:spcAft>
              <a:buFont typeface="Wingdings" panose="05000000000000000000" pitchFamily="2" charset="2"/>
              <a:buChar char="u"/>
            </a:pPr>
            <a:endParaRPr lang="en-US" altLang="ja-JP" sz="100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171450" indent="-171450">
              <a:lnSpc>
                <a:spcPts val="1800"/>
              </a:lnSpc>
              <a:spcAft>
                <a:spcPts val="0"/>
              </a:spcAft>
              <a:buFont typeface="Wingdings" panose="05000000000000000000" pitchFamily="2" charset="2"/>
              <a:buChar char="u"/>
            </a:pPr>
            <a:endParaRPr lang="en-US" altLang="ja-JP" sz="100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171450" indent="-171450">
              <a:lnSpc>
                <a:spcPts val="1800"/>
              </a:lnSpc>
              <a:spcAft>
                <a:spcPts val="0"/>
              </a:spcAft>
              <a:buFont typeface="Wingdings" panose="05000000000000000000" pitchFamily="2" charset="2"/>
              <a:buChar char="u"/>
            </a:pPr>
            <a:endParaRPr lang="en-US" altLang="ja-JP" sz="10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171450" indent="-171450">
              <a:lnSpc>
                <a:spcPts val="1800"/>
              </a:lnSpc>
              <a:spcAft>
                <a:spcPts val="0"/>
              </a:spcAft>
              <a:buFont typeface="Wingdings" panose="05000000000000000000" pitchFamily="2" charset="2"/>
              <a:buChar char="u"/>
            </a:pPr>
            <a:endParaRPr lang="en-US" altLang="ja-JP" sz="100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nSpc>
                <a:spcPts val="1800"/>
              </a:lnSpc>
              <a:spcAft>
                <a:spcPts val="0"/>
              </a:spcAft>
            </a:pPr>
            <a:endParaRPr lang="en-US" altLang="ja-JP" sz="10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171450" indent="-171450">
              <a:lnSpc>
                <a:spcPts val="1800"/>
              </a:lnSpc>
              <a:spcAft>
                <a:spcPts val="0"/>
              </a:spcAft>
              <a:buFont typeface="Wingdings" panose="05000000000000000000" pitchFamily="2" charset="2"/>
              <a:buChar char="u"/>
            </a:pPr>
            <a:endParaRPr lang="en-US" altLang="ja-JP" sz="100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2119509696"/>
              </p:ext>
            </p:extLst>
          </p:nvPr>
        </p:nvGraphicFramePr>
        <p:xfrm>
          <a:off x="249225" y="4649946"/>
          <a:ext cx="6480000" cy="1463040"/>
        </p:xfrm>
        <a:graphic>
          <a:graphicData uri="http://schemas.openxmlformats.org/drawingml/2006/table">
            <a:tbl>
              <a:tblPr firstRow="1" bandRow="1">
                <a:tableStyleId>{5C22544A-7EE6-4342-B048-85BDC9FD1C3A}</a:tableStyleId>
              </a:tblPr>
              <a:tblGrid>
                <a:gridCol w="4896000"/>
                <a:gridCol w="792000"/>
                <a:gridCol w="792000"/>
              </a:tblGrid>
              <a:tr h="258336">
                <a:tc gridSpan="2">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pPr algn="ct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実績</a:t>
                      </a: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370840">
                <a:tc>
                  <a:txBody>
                    <a:bodyPr/>
                    <a:lstStyle/>
                    <a:p>
                      <a:pPr marL="0" indent="0">
                        <a:lnSpc>
                          <a:spcPts val="1800"/>
                        </a:lnSpc>
                        <a:spcAft>
                          <a:spcPts val="0"/>
                        </a:spcAft>
                        <a:buFont typeface="Wingdings" panose="05000000000000000000" pitchFamily="2" charset="2"/>
                        <a:buNone/>
                      </a:pPr>
                      <a:r>
                        <a:rPr lang="ja-JP"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26</a:t>
                      </a:r>
                      <a:r>
                        <a:rPr lang="ja-JP"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年度からの</a:t>
                      </a:r>
                      <a:r>
                        <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3</a:t>
                      </a:r>
                      <a:r>
                        <a:rPr lang="ja-JP"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年間で、第一線防潮堤で「満潮時に地震直後から浸水が始まる危険性のある防潮堤」の対策を完了</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8km</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8km</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indent="0" algn="l">
                        <a:buFont typeface="Wingdings" panose="05000000000000000000" pitchFamily="2" charset="2"/>
                        <a:buNone/>
                      </a:pPr>
                      <a:r>
                        <a:rPr lang="ja-JP"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「百数十年規模の津波により浸水が始まる危険性のある水門外の防潮堤」及び「水門内であっても満潮時に地震直後から浸水が始まる危険性のある防潮堤」の対策（約</a:t>
                      </a:r>
                      <a:r>
                        <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17km</a:t>
                      </a:r>
                      <a:r>
                        <a:rPr lang="ja-JP"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13km</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8" name="テキスト ボックス 7"/>
          <p:cNvSpPr txBox="1"/>
          <p:nvPr/>
        </p:nvSpPr>
        <p:spPr>
          <a:xfrm>
            <a:off x="249225" y="4345513"/>
            <a:ext cx="2111475" cy="276999"/>
          </a:xfrm>
          <a:prstGeom prst="rect">
            <a:avLst/>
          </a:prstGeom>
          <a:noFill/>
        </p:spPr>
        <p:txBody>
          <a:bodyPr wrap="none" rtlCol="0" anchor="ctr" anchorCtr="0">
            <a:spAutoFit/>
          </a:bodyPr>
          <a:lstStyle/>
          <a:p>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集中取組期間　取組み実績</a:t>
            </a: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1" name="グループ化 20"/>
          <p:cNvGrpSpPr/>
          <p:nvPr/>
        </p:nvGrpSpPr>
        <p:grpSpPr>
          <a:xfrm>
            <a:off x="2590602" y="6972298"/>
            <a:ext cx="4140000" cy="1511999"/>
            <a:chOff x="1340768" y="7617465"/>
            <a:chExt cx="4140000" cy="1511999"/>
          </a:xfrm>
        </p:grpSpPr>
        <p:grpSp>
          <p:nvGrpSpPr>
            <p:cNvPr id="16" name="グループ化 15"/>
            <p:cNvGrpSpPr/>
            <p:nvPr/>
          </p:nvGrpSpPr>
          <p:grpSpPr>
            <a:xfrm>
              <a:off x="1574207" y="7617465"/>
              <a:ext cx="3673123" cy="1260000"/>
              <a:chOff x="1627912" y="7461037"/>
              <a:chExt cx="3673123" cy="1260000"/>
            </a:xfrm>
          </p:grpSpPr>
          <p:sp>
            <p:nvSpPr>
              <p:cNvPr id="28" name="下矢印 27"/>
              <p:cNvSpPr/>
              <p:nvPr/>
            </p:nvSpPr>
            <p:spPr>
              <a:xfrm rot="16200000">
                <a:off x="3289211" y="7983025"/>
                <a:ext cx="351240" cy="216024"/>
              </a:xfrm>
              <a:prstGeom prst="downArrow">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5" name="図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27912" y="7461037"/>
                <a:ext cx="1680000" cy="1260000"/>
              </a:xfrm>
              <a:prstGeom prst="rect">
                <a:avLst/>
              </a:prstGeom>
            </p:spPr>
          </p:pic>
          <p:pic>
            <p:nvPicPr>
              <p:cNvPr id="1026" name="Picture 2" descr="IMGP008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21689" y="7461037"/>
                <a:ext cx="1679346"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 name="テキスト ボックス 45"/>
            <p:cNvSpPr txBox="1"/>
            <p:nvPr/>
          </p:nvSpPr>
          <p:spPr>
            <a:xfrm>
              <a:off x="1340768" y="8877464"/>
              <a:ext cx="4140000" cy="252000"/>
            </a:xfrm>
            <a:prstGeom prst="rect">
              <a:avLst/>
            </a:prstGeom>
            <a:noFill/>
          </p:spPr>
          <p:txBody>
            <a:bodyPr wrap="square" rtlCol="0">
              <a:spAutoFit/>
            </a:bodyPr>
            <a:lstStyle/>
            <a:p>
              <a:pPr algn="ct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防潮堤の対策（</a:t>
              </a:r>
              <a:r>
                <a:rPr lang="ja-JP" altLang="ja-JP" sz="1000" dirty="0" smtClean="0">
                  <a:latin typeface="Meiryo UI" panose="020B0604030504040204" pitchFamily="50" charset="-128"/>
                  <a:ea typeface="Meiryo UI" panose="020B0604030504040204" pitchFamily="50" charset="-128"/>
                  <a:cs typeface="Meiryo UI" panose="020B0604030504040204" pitchFamily="50" charset="-128"/>
                </a:rPr>
                <a:t>神崎川（</a:t>
              </a:r>
              <a:r>
                <a:rPr lang="ja-JP" altLang="ja-JP" sz="1000" dirty="0">
                  <a:latin typeface="Meiryo UI" panose="020B0604030504040204" pitchFamily="50" charset="-128"/>
                  <a:ea typeface="Meiryo UI" panose="020B0604030504040204" pitchFamily="50" charset="-128"/>
                  <a:cs typeface="Meiryo UI" panose="020B0604030504040204" pitchFamily="50" charset="-128"/>
                </a:rPr>
                <a:t>城島橋下流右岸</a:t>
              </a:r>
              <a:r>
                <a:rPr lang="ja-JP"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）左</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：施行中／右：施工後</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9" name="四角形吹き出し 18"/>
          <p:cNvSpPr/>
          <p:nvPr/>
        </p:nvSpPr>
        <p:spPr>
          <a:xfrm>
            <a:off x="3225389" y="6310487"/>
            <a:ext cx="2871141" cy="415498"/>
          </a:xfrm>
          <a:prstGeom prst="wedgeRectCallout">
            <a:avLst>
              <a:gd name="adj1" fmla="val -44031"/>
              <a:gd name="adj2" fmla="val 101742"/>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地震時の液状化による防潮堤の沈下を防ぐため、地盤改良を行いました</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テキスト ボックス 46"/>
          <p:cNvSpPr txBox="1"/>
          <p:nvPr/>
        </p:nvSpPr>
        <p:spPr>
          <a:xfrm>
            <a:off x="189000" y="-15552"/>
            <a:ext cx="6480000" cy="369332"/>
          </a:xfrm>
          <a:prstGeom prst="rect">
            <a:avLst/>
          </a:prstGeom>
          <a:noFill/>
        </p:spPr>
        <p:txBody>
          <a:bodyPr wrap="square" rtlCol="0">
            <a:spAutoFit/>
          </a:bodyPr>
          <a:lstStyle/>
          <a:p>
            <a:r>
              <a:rPr lang="ja-JP" altLang="en-US" b="1" u="sng" dirty="0" smtClean="0">
                <a:latin typeface="Meiryo UI" panose="020B0604030504040204" pitchFamily="50" charset="-128"/>
                <a:ea typeface="Meiryo UI" panose="020B0604030504040204" pitchFamily="50" charset="-128"/>
                <a:cs typeface="Meiryo UI" panose="020B0604030504040204" pitchFamily="50" charset="-128"/>
              </a:rPr>
              <a:t>２</a:t>
            </a:r>
            <a:r>
              <a:rPr lang="ja-JP" altLang="ja-JP" b="1" u="sng"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b="1" u="sng" dirty="0" smtClean="0">
                <a:latin typeface="Meiryo UI" panose="020B0604030504040204" pitchFamily="50" charset="-128"/>
                <a:ea typeface="Meiryo UI" panose="020B0604030504040204" pitchFamily="50" charset="-128"/>
                <a:cs typeface="Meiryo UI" panose="020B0604030504040204" pitchFamily="50" charset="-128"/>
              </a:rPr>
              <a:t>主な</a:t>
            </a:r>
            <a:r>
              <a:rPr lang="ja-JP" altLang="ja-JP" b="1" u="sng" dirty="0" smtClean="0">
                <a:latin typeface="Meiryo UI" panose="020B0604030504040204" pitchFamily="50" charset="-128"/>
                <a:ea typeface="Meiryo UI" panose="020B0604030504040204" pitchFamily="50" charset="-128"/>
                <a:cs typeface="Meiryo UI" panose="020B0604030504040204" pitchFamily="50" charset="-128"/>
              </a:rPr>
              <a:t>アクションの進捗</a:t>
            </a:r>
            <a:r>
              <a:rPr lang="ja-JP" altLang="en-US" b="1" u="sng" dirty="0" smtClean="0">
                <a:latin typeface="Meiryo UI" panose="020B0604030504040204" pitchFamily="50" charset="-128"/>
                <a:ea typeface="Meiryo UI" panose="020B0604030504040204" pitchFamily="50" charset="-128"/>
                <a:cs typeface="Meiryo UI" panose="020B0604030504040204" pitchFamily="50" charset="-128"/>
              </a:rPr>
              <a:t>結果</a:t>
            </a:r>
            <a:r>
              <a:rPr lang="ja-JP" altLang="ja-JP" b="1" u="sng" dirty="0" smtClean="0">
                <a:latin typeface="Meiryo UI" panose="020B0604030504040204" pitchFamily="50" charset="-128"/>
                <a:ea typeface="Meiryo UI" panose="020B0604030504040204" pitchFamily="50" charset="-128"/>
                <a:cs typeface="Meiryo UI" panose="020B0604030504040204" pitchFamily="50" charset="-128"/>
              </a:rPr>
              <a:t> </a:t>
            </a:r>
            <a:endParaRPr lang="ja-JP" altLang="ja-JP"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0" name="グループ化 9"/>
          <p:cNvGrpSpPr/>
          <p:nvPr/>
        </p:nvGrpSpPr>
        <p:grpSpPr>
          <a:xfrm>
            <a:off x="166138" y="6566148"/>
            <a:ext cx="2552394" cy="2052669"/>
            <a:chOff x="2944450" y="5439288"/>
            <a:chExt cx="3724552" cy="1873486"/>
          </a:xfrm>
        </p:grpSpPr>
        <p:sp>
          <p:nvSpPr>
            <p:cNvPr id="15" name="テキスト ボックス 14"/>
            <p:cNvSpPr txBox="1"/>
            <p:nvPr/>
          </p:nvSpPr>
          <p:spPr>
            <a:xfrm>
              <a:off x="4666130" y="7102092"/>
              <a:ext cx="2002872" cy="210682"/>
            </a:xfrm>
            <a:prstGeom prst="rect">
              <a:avLst/>
            </a:prstGeom>
            <a:noFill/>
          </p:spPr>
          <p:txBody>
            <a:bodyPr wrap="square" rtlCol="0">
              <a:spAutoFit/>
            </a:bodyPr>
            <a:lstStyle/>
            <a:p>
              <a:pPr algn="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H26</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は先行取組）</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6" name="グループ化 25"/>
            <p:cNvGrpSpPr/>
            <p:nvPr/>
          </p:nvGrpSpPr>
          <p:grpSpPr>
            <a:xfrm>
              <a:off x="2944450" y="5439288"/>
              <a:ext cx="3724548" cy="1745061"/>
              <a:chOff x="2966253" y="5747323"/>
              <a:chExt cx="3764322" cy="2334290"/>
            </a:xfrm>
          </p:grpSpPr>
          <p:graphicFrame>
            <p:nvGraphicFramePr>
              <p:cNvPr id="13" name="グラフ 12"/>
              <p:cNvGraphicFramePr/>
              <p:nvPr>
                <p:extLst>
                  <p:ext uri="{D42A27DB-BD31-4B8C-83A1-F6EECF244321}">
                    <p14:modId xmlns:p14="http://schemas.microsoft.com/office/powerpoint/2010/main" val="4112133090"/>
                  </p:ext>
                </p:extLst>
              </p:nvPr>
            </p:nvGraphicFramePr>
            <p:xfrm>
              <a:off x="3130575" y="5961113"/>
              <a:ext cx="3600000" cy="2120500"/>
            </p:xfrm>
            <a:graphic>
              <a:graphicData uri="http://schemas.openxmlformats.org/drawingml/2006/chart">
                <c:chart xmlns:c="http://schemas.openxmlformats.org/drawingml/2006/chart" xmlns:r="http://schemas.openxmlformats.org/officeDocument/2006/relationships" r:id="rId4"/>
              </a:graphicData>
            </a:graphic>
          </p:graphicFrame>
          <p:sp>
            <p:nvSpPr>
              <p:cNvPr id="14" name="テキスト ボックス 13"/>
              <p:cNvSpPr txBox="1"/>
              <p:nvPr/>
            </p:nvSpPr>
            <p:spPr>
              <a:xfrm>
                <a:off x="2966253" y="5747323"/>
                <a:ext cx="719052" cy="281820"/>
              </a:xfrm>
              <a:prstGeom prst="rect">
                <a:avLst/>
              </a:prstGeom>
              <a:noFill/>
            </p:spPr>
            <p:txBody>
              <a:bodyPr wrap="square" rtlCol="0">
                <a:spAutoFit/>
              </a:bodyPr>
              <a:lstStyle/>
              <a:p>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(km)</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p:cNvSpPr txBox="1"/>
              <p:nvPr/>
            </p:nvSpPr>
            <p:spPr>
              <a:xfrm>
                <a:off x="3567143" y="5878838"/>
                <a:ext cx="2974763" cy="300608"/>
              </a:xfrm>
              <a:prstGeom prst="rect">
                <a:avLst/>
              </a:prstGeom>
              <a:noFill/>
              <a:ln>
                <a:noFill/>
              </a:ln>
            </p:spPr>
            <p:txBody>
              <a:bodyPr wrap="square" rtlCol="0" anchor="b">
                <a:spAutoFit/>
              </a:bodyPr>
              <a:lstStyle/>
              <a:p>
                <a:pPr algn="r"/>
                <a:r>
                  <a:rPr kumimoji="1" lang="ja-JP" altLang="en-US" sz="10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防潮堤整備目標　約４９</a:t>
                </a:r>
                <a:r>
                  <a:rPr kumimoji="1" lang="en-US" altLang="ja-JP" sz="10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km</a:t>
                </a:r>
                <a:endParaRPr kumimoji="1" lang="ja-JP" altLang="en-US" sz="1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grpSp>
      </p:grpSp>
      <p:sp>
        <p:nvSpPr>
          <p:cNvPr id="45" name="テキスト ボックス 44"/>
          <p:cNvSpPr txBox="1"/>
          <p:nvPr/>
        </p:nvSpPr>
        <p:spPr>
          <a:xfrm>
            <a:off x="513774" y="6395126"/>
            <a:ext cx="2204757" cy="246220"/>
          </a:xfrm>
          <a:prstGeom prst="rect">
            <a:avLst/>
          </a:prstGeom>
          <a:noFill/>
        </p:spPr>
        <p:txBody>
          <a:bodyPr wrap="square" rtlCol="0">
            <a:spAutoFit/>
          </a:bodyPr>
          <a:lstStyle/>
          <a:p>
            <a:pPr algn="ct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防潮堤の対策の推移</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156526861"/>
              </p:ext>
            </p:extLst>
          </p:nvPr>
        </p:nvGraphicFramePr>
        <p:xfrm>
          <a:off x="409914" y="2193861"/>
          <a:ext cx="5957598" cy="1127760"/>
        </p:xfrm>
        <a:graphic>
          <a:graphicData uri="http://schemas.openxmlformats.org/drawingml/2006/table">
            <a:tbl>
              <a:tblPr firstRow="1" bandRow="1">
                <a:tableStyleId>{5940675A-B579-460E-94D1-54222C63F5DA}</a:tableStyleId>
              </a:tblPr>
              <a:tblGrid>
                <a:gridCol w="3897986"/>
                <a:gridCol w="909188"/>
                <a:gridCol w="1150424"/>
              </a:tblGrid>
              <a:tr h="217242">
                <a:tc>
                  <a:txBody>
                    <a:bodyPr/>
                    <a:lstStyle/>
                    <a:p>
                      <a:pPr algn="ct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対策箇所</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対策延長</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目標</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tc>
              </a:tr>
              <a:tr h="219427">
                <a:tc>
                  <a:txBody>
                    <a:bodyPr/>
                    <a:lstStyle/>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①　</a:t>
                      </a:r>
                      <a:r>
                        <a:rPr lang="ja-JP" altLang="ja-JP" sz="1000" dirty="0" smtClean="0">
                          <a:latin typeface="Meiryo UI" panose="020B0604030504040204" pitchFamily="50" charset="-128"/>
                          <a:ea typeface="Meiryo UI" panose="020B0604030504040204" pitchFamily="50" charset="-128"/>
                          <a:cs typeface="Meiryo UI" panose="020B0604030504040204" pitchFamily="50" charset="-128"/>
                        </a:rPr>
                        <a:t>満潮時に地震直後から浸水が始まる危険性のある防潮堤</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約　８㎞</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H28</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完成</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tc>
              </a:tr>
              <a:tr h="230901">
                <a:tc>
                  <a:txBody>
                    <a:bodyPr/>
                    <a:lstStyle/>
                    <a:p>
                      <a:pPr marL="0" indent="0" algn="l">
                        <a:buFont typeface="Wingdings" panose="05000000000000000000" pitchFamily="2" charset="2"/>
                        <a:buNone/>
                      </a:pP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②　</a:t>
                      </a:r>
                      <a:r>
                        <a:rPr lang="ja-JP" altLang="ja-JP" sz="1000" dirty="0" smtClean="0">
                          <a:latin typeface="Meiryo UI" panose="020B0604030504040204" pitchFamily="50" charset="-128"/>
                          <a:ea typeface="Meiryo UI" panose="020B0604030504040204" pitchFamily="50" charset="-128"/>
                          <a:cs typeface="Meiryo UI" panose="020B0604030504040204" pitchFamily="50" charset="-128"/>
                        </a:rPr>
                        <a:t>津波により浸水が始まる危険性のある水門外の防潮堤</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および</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gn="l">
                        <a:buFont typeface="Wingdings" panose="05000000000000000000" pitchFamily="2" charset="2"/>
                        <a:buNone/>
                      </a:pP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000" dirty="0" smtClean="0">
                          <a:latin typeface="Meiryo UI" panose="020B0604030504040204" pitchFamily="50" charset="-128"/>
                          <a:ea typeface="Meiryo UI" panose="020B0604030504040204" pitchFamily="50" charset="-128"/>
                          <a:cs typeface="Meiryo UI" panose="020B0604030504040204" pitchFamily="50" charset="-128"/>
                        </a:rPr>
                        <a:t>水門内で満潮時に地震直後から浸水が始まる危険性のある防潮堤</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約１７㎞</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H30</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完成</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tc>
              </a:tr>
              <a:tr h="223370">
                <a:tc>
                  <a:txBody>
                    <a:bodyPr/>
                    <a:lstStyle/>
                    <a:p>
                      <a:r>
                        <a:rPr kumimoji="1" lang="ja-JP" altLang="en-US" sz="1000" u="none" strike="noStrike" kern="1200" baseline="0" dirty="0" smtClean="0">
                          <a:latin typeface="Meiryo UI" panose="020B0604030504040204" pitchFamily="50" charset="-128"/>
                          <a:ea typeface="Meiryo UI" panose="020B0604030504040204" pitchFamily="50" charset="-128"/>
                          <a:cs typeface="Meiryo UI" panose="020B0604030504040204" pitchFamily="50" charset="-128"/>
                        </a:rPr>
                        <a:t>③  水門の内側等にある防潮堤</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約２４㎞</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H35</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完成</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tc>
              </a:tr>
            </a:tbl>
          </a:graphicData>
        </a:graphic>
      </p:graphicFrame>
      <p:sp>
        <p:nvSpPr>
          <p:cNvPr id="11" name="正方形/長方形 10"/>
          <p:cNvSpPr/>
          <p:nvPr/>
        </p:nvSpPr>
        <p:spPr>
          <a:xfrm>
            <a:off x="437305" y="3296816"/>
            <a:ext cx="5983390" cy="1015663"/>
          </a:xfrm>
          <a:prstGeom prst="rect">
            <a:avLst/>
          </a:prstGeom>
        </p:spPr>
        <p:txBody>
          <a:bodyPr wrap="square">
            <a:spAutoFit/>
          </a:bodyPr>
          <a:lstStyle/>
          <a:p>
            <a:pPr>
              <a:lnSpc>
                <a:spcPts val="1800"/>
              </a:lnSpc>
              <a:spcAft>
                <a:spcPts val="0"/>
              </a:spcAft>
            </a:pPr>
            <a:r>
              <a:rPr lang="en-US" altLang="ja-JP" sz="1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現地の詳細調査による対策延長の見直し </a:t>
            </a:r>
            <a:r>
              <a:rPr lang="en-US" altLang="ja-JP" sz="1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対策</a:t>
            </a:r>
            <a:r>
              <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延長　</a:t>
            </a:r>
            <a:r>
              <a:rPr lang="ja-JP" altLang="en-US" sz="1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1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57km</a:t>
            </a:r>
            <a:r>
              <a:rPr lang="ja-JP" altLang="en-US" sz="1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1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49km)</a:t>
            </a:r>
          </a:p>
          <a:p>
            <a:pPr marL="171450" indent="-171450">
              <a:lnSpc>
                <a:spcPts val="1800"/>
              </a:lnSpc>
              <a:buFont typeface="Meiryo UI" panose="020B0604030504040204" pitchFamily="50" charset="-128"/>
              <a:buChar char="‫"/>
            </a:pPr>
            <a:r>
              <a:rPr lang="ja-JP" altLang="en-US" sz="100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①　約９</a:t>
            </a:r>
            <a:r>
              <a:rPr lang="en-US" altLang="ja-JP" sz="100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km </a:t>
            </a:r>
            <a:r>
              <a:rPr lang="en-US" altLang="ja-JP" sz="10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0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約</a:t>
            </a:r>
            <a:r>
              <a:rPr lang="en-US" altLang="ja-JP" sz="100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8km</a:t>
            </a:r>
          </a:p>
          <a:p>
            <a:pPr marL="171450" indent="-171450">
              <a:lnSpc>
                <a:spcPts val="1800"/>
              </a:lnSpc>
              <a:buFont typeface="Meiryo UI" panose="020B0604030504040204" pitchFamily="50" charset="-128"/>
              <a:buChar char="‫"/>
            </a:pPr>
            <a:r>
              <a:rPr lang="ja-JP" altLang="en-US" sz="1000" dirty="0" smtClean="0">
                <a:solidFill>
                  <a:schemeClr val="dk1"/>
                </a:solidFill>
                <a:latin typeface="HG丸ｺﾞｼｯｸM-PRO" panose="020F0600000000000000" pitchFamily="50" charset="-128"/>
                <a:ea typeface="HG丸ｺﾞｼｯｸM-PRO" panose="020F0600000000000000" pitchFamily="50" charset="-128"/>
              </a:rPr>
              <a:t>②　約</a:t>
            </a:r>
            <a:r>
              <a:rPr lang="en-US" altLang="ja-JP" sz="1000" dirty="0">
                <a:solidFill>
                  <a:schemeClr val="dk1"/>
                </a:solidFill>
                <a:latin typeface="HG丸ｺﾞｼｯｸM-PRO" panose="020F0600000000000000" pitchFamily="50" charset="-128"/>
                <a:ea typeface="HG丸ｺﾞｼｯｸM-PRO" panose="020F0600000000000000" pitchFamily="50" charset="-128"/>
              </a:rPr>
              <a:t>24</a:t>
            </a:r>
            <a:r>
              <a:rPr lang="en-US" altLang="ja-JP" sz="1000" dirty="0" smtClean="0">
                <a:solidFill>
                  <a:schemeClr val="dk1"/>
                </a:solidFill>
                <a:latin typeface="HG丸ｺﾞｼｯｸM-PRO" panose="020F0600000000000000" pitchFamily="50" charset="-128"/>
                <a:ea typeface="HG丸ｺﾞｼｯｸM-PRO" panose="020F0600000000000000" pitchFamily="50" charset="-128"/>
              </a:rPr>
              <a:t>km</a:t>
            </a:r>
            <a:r>
              <a:rPr lang="ja-JP" altLang="en-US" sz="1000" dirty="0" smtClean="0">
                <a:solidFill>
                  <a:schemeClr val="dk1"/>
                </a:solidFill>
                <a:latin typeface="HG丸ｺﾞｼｯｸM-PRO" panose="020F0600000000000000" pitchFamily="50" charset="-128"/>
                <a:ea typeface="HG丸ｺﾞｼｯｸM-PRO" panose="020F0600000000000000" pitchFamily="50" charset="-128"/>
              </a:rPr>
              <a:t> </a:t>
            </a:r>
            <a:r>
              <a:rPr lang="ja-JP" altLang="en-US" sz="1000" dirty="0">
                <a:solidFill>
                  <a:schemeClr val="dk1"/>
                </a:solidFill>
                <a:latin typeface="HG丸ｺﾞｼｯｸM-PRO" panose="020F0600000000000000" pitchFamily="50" charset="-128"/>
                <a:ea typeface="HG丸ｺﾞｼｯｸM-PRO" panose="020F0600000000000000" pitchFamily="50" charset="-128"/>
              </a:rPr>
              <a:t>⇒ 約</a:t>
            </a:r>
            <a:r>
              <a:rPr lang="en-US" altLang="ja-JP" sz="1000" dirty="0" smtClean="0">
                <a:solidFill>
                  <a:schemeClr val="dk1"/>
                </a:solidFill>
                <a:latin typeface="HG丸ｺﾞｼｯｸM-PRO" panose="020F0600000000000000" pitchFamily="50" charset="-128"/>
                <a:ea typeface="HG丸ｺﾞｼｯｸM-PRO" panose="020F0600000000000000" pitchFamily="50" charset="-128"/>
              </a:rPr>
              <a:t>17km</a:t>
            </a:r>
          </a:p>
          <a:p>
            <a:pPr marL="171450" indent="-171450">
              <a:lnSpc>
                <a:spcPts val="1800"/>
              </a:lnSpc>
              <a:buFont typeface="Meiryo UI" panose="020B0604030504040204" pitchFamily="50" charset="-128"/>
              <a:buChar char="‫"/>
            </a:pPr>
            <a:r>
              <a:rPr lang="ja-JP" altLang="en-US" sz="1000" dirty="0" smtClean="0">
                <a:solidFill>
                  <a:schemeClr val="dk1"/>
                </a:solidFill>
                <a:latin typeface="HG丸ｺﾞｼｯｸM-PRO" panose="020F0600000000000000" pitchFamily="50" charset="-128"/>
                <a:ea typeface="HG丸ｺﾞｼｯｸM-PRO" panose="020F0600000000000000" pitchFamily="50" charset="-128"/>
                <a:cs typeface="Meiryo UI" panose="020B0604030504040204" pitchFamily="50" charset="-128"/>
              </a:rPr>
              <a:t>③　対策延長については精査中。</a:t>
            </a:r>
            <a:endParaRPr lang="en-US" altLang="ja-JP" sz="10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Tree>
    <p:extLst>
      <p:ext uri="{BB962C8B-B14F-4D97-AF65-F5344CB8AC3E}">
        <p14:creationId xmlns:p14="http://schemas.microsoft.com/office/powerpoint/2010/main" val="20767017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1"/>
          </p:nvPr>
        </p:nvSpPr>
        <p:spPr/>
        <p:txBody>
          <a:bodyPr/>
          <a:lstStyle/>
          <a:p>
            <a:r>
              <a:rPr lang="en-US" altLang="ja-JP" dirty="0" smtClean="0">
                <a:latin typeface="Meiryo UI" panose="020B0604030504040204" pitchFamily="50" charset="-128"/>
                <a:ea typeface="Meiryo UI" panose="020B0604030504040204" pitchFamily="50" charset="-128"/>
                <a:cs typeface="Meiryo UI" panose="020B0604030504040204" pitchFamily="50" charset="-128"/>
              </a:rPr>
              <a:t>3</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 name="直線コネクタ 2"/>
          <p:cNvCxnSpPr/>
          <p:nvPr/>
        </p:nvCxnSpPr>
        <p:spPr>
          <a:xfrm flipH="1">
            <a:off x="0" y="632520"/>
            <a:ext cx="6858000" cy="0"/>
          </a:xfrm>
          <a:prstGeom prst="line">
            <a:avLst/>
          </a:prstGeom>
          <a:ln w="190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 name="正方形/長方形 3"/>
          <p:cNvSpPr/>
          <p:nvPr/>
        </p:nvSpPr>
        <p:spPr>
          <a:xfrm>
            <a:off x="0" y="0"/>
            <a:ext cx="6858000" cy="644400"/>
          </a:xfrm>
          <a:prstGeom prst="rect">
            <a:avLst/>
          </a:prstGeom>
          <a:noFill/>
          <a:ln w="15875">
            <a:noFill/>
          </a:ln>
        </p:spPr>
        <p:style>
          <a:lnRef idx="2">
            <a:schemeClr val="accent6"/>
          </a:lnRef>
          <a:fillRef idx="1">
            <a:schemeClr val="lt1"/>
          </a:fillRef>
          <a:effectRef idx="0">
            <a:schemeClr val="accent6"/>
          </a:effectRef>
          <a:fontRef idx="minor">
            <a:schemeClr val="dk1"/>
          </a:fontRef>
        </p:style>
        <p:txBody>
          <a:bodyPr rot="0" spcFirstLastPara="0" vert="horz" wrap="none" lIns="72000" tIns="10800" rIns="72000" bIns="10800" numCol="1" spcCol="0" rtlCol="0" fromWordArt="0" anchor="b" anchorCtr="0" forceAA="0" compatLnSpc="1">
            <a:prstTxWarp prst="textNoShape">
              <a:avLst/>
            </a:prstTxWarp>
            <a:normAutofit/>
          </a:bodyPr>
          <a:lstStyle/>
          <a:p>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アクション</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密集市街地対策の推進</a:t>
            </a:r>
            <a:endParaRPr lang="ja-JP"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189000" y="935984"/>
            <a:ext cx="6480000" cy="2579143"/>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36000" tIns="21600" rIns="36000" bIns="18000" rtlCol="0" anchor="t" anchorCtr="0">
            <a:spAutoFit/>
          </a:bodyPr>
          <a:lstStyle/>
          <a:p>
            <a:pPr marL="171450" indent="-171450">
              <a:lnSpc>
                <a:spcPts val="1800"/>
              </a:lnSpc>
              <a:buFont typeface="Wingdings" panose="05000000000000000000" pitchFamily="2" charset="2"/>
              <a:buChar char="u"/>
            </a:pP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地震</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発生時に、人的被害や建物被害を軽減するため、今後の取組みの方向性を示すものとして策定した「大阪府密集市街地整備方針」及び各市「整備アクションプログラム」に基づき、</a:t>
            </a:r>
          </a:p>
          <a:p>
            <a:pPr marL="447675" indent="-85725">
              <a:lnSpc>
                <a:spcPts val="1800"/>
              </a:lnSpc>
              <a:buFont typeface="Arial" panose="020B0604020202020204" pitchFamily="34" charset="0"/>
              <a:buChar char="•"/>
            </a:pP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老朽</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建築物の除却や防火規制の強化などの</a:t>
            </a:r>
            <a:r>
              <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まちの不燃化</a:t>
            </a:r>
            <a:r>
              <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p>
          <a:p>
            <a:pPr marL="447675" indent="-85725">
              <a:lnSpc>
                <a:spcPts val="1800"/>
              </a:lnSpc>
              <a:buFont typeface="Arial" panose="020B0604020202020204" pitchFamily="34" charset="0"/>
              <a:buChar char="•"/>
            </a:pP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広幅員</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の道路等の整備早期化等による</a:t>
            </a:r>
            <a:r>
              <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延焼遮断帯の整備</a:t>
            </a:r>
            <a:r>
              <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p>
          <a:p>
            <a:pPr marL="447675" indent="-85725">
              <a:lnSpc>
                <a:spcPts val="1800"/>
              </a:lnSpc>
              <a:buFont typeface="Arial" panose="020B0604020202020204" pitchFamily="34" charset="0"/>
              <a:buChar char="•"/>
            </a:pP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防災</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意識を高めるための地域への働きかけをより強力に促進する</a:t>
            </a:r>
            <a:r>
              <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地域</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防災力</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の向上</a:t>
            </a:r>
            <a:r>
              <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p>
          <a:p>
            <a:pPr marL="447675" indent="-85725">
              <a:lnSpc>
                <a:spcPts val="1800"/>
              </a:lnSpc>
              <a:buFont typeface="Arial" panose="020B0604020202020204" pitchFamily="34" charset="0"/>
              <a:buChar char="•"/>
            </a:pP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密集</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市街地の特長を活かし、新しい住民を呼び込むための</a:t>
            </a:r>
            <a:r>
              <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暮らしやすいまちづくり</a:t>
            </a:r>
            <a:r>
              <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H30</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）に</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より、平成</a:t>
            </a:r>
            <a:r>
              <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32</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年度までに「地震時等に著しく危険な密集市街地」を解消する。</a:t>
            </a:r>
          </a:p>
          <a:p>
            <a:pPr indent="361950">
              <a:lnSpc>
                <a:spcPts val="1800"/>
              </a:lnSpc>
            </a:pPr>
            <a:r>
              <a:rPr lang="en-US"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対象地区</a:t>
            </a:r>
            <a:r>
              <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】7</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市</a:t>
            </a:r>
            <a:r>
              <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11</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地区　</a:t>
            </a:r>
            <a:r>
              <a:rPr lang="en-US"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2,248ha</a:t>
            </a:r>
            <a:endPar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indent="1076325">
              <a:lnSpc>
                <a:spcPts val="1800"/>
              </a:lnSpc>
            </a:pP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（大阪市）優先地区、（堺市）新湊、（豊中市）庄内、豊南</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町</a:t>
            </a:r>
            <a:endParaRPr lang="en-US"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indent="1076325">
              <a:lnSpc>
                <a:spcPts val="1800"/>
              </a:lnSpc>
            </a:pP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守口市）東部、大日、八雲東町、（門真市）門真市</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北部</a:t>
            </a:r>
            <a:endParaRPr lang="en-US"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indent="1076325">
              <a:lnSpc>
                <a:spcPts val="1800"/>
              </a:lnSpc>
            </a:pP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寝屋川市）萱島東、池田、大利、香里、（東大阪市）若江、岩田、瓜生堂</a:t>
            </a:r>
            <a:endPar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6" name="テキスト ボックス 5"/>
          <p:cNvSpPr txBox="1"/>
          <p:nvPr/>
        </p:nvSpPr>
        <p:spPr>
          <a:xfrm>
            <a:off x="5373298" y="642717"/>
            <a:ext cx="1484702" cy="276999"/>
          </a:xfrm>
          <a:prstGeom prst="rect">
            <a:avLst/>
          </a:prstGeom>
          <a:noFill/>
        </p:spPr>
        <p:txBody>
          <a:bodyPr wrap="none" rtlCol="0">
            <a:spAutoFit/>
          </a:bodyPr>
          <a:lstStyle/>
          <a:p>
            <a:pPr algn="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住宅まちづくり部</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189000" y="7625388"/>
            <a:ext cx="6480000" cy="784830"/>
          </a:xfrm>
          <a:prstGeom prst="rect">
            <a:avLst/>
          </a:prstGeom>
          <a:noFill/>
        </p:spPr>
        <p:txBody>
          <a:bodyPr wrap="square" numCol="1" spcCol="360000" rtlCol="0">
            <a:spAutoFit/>
          </a:bodyPr>
          <a:lstStyle/>
          <a:p>
            <a:pPr algn="just">
              <a:lnSpc>
                <a:spcPts val="1800"/>
              </a:lnSpc>
              <a:spcAft>
                <a:spcPts val="0"/>
              </a:spcAft>
            </a:pPr>
            <a:r>
              <a:rPr lang="ja-JP" altLang="ja-JP" sz="10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en-US" altLang="ja-JP" sz="10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H30</a:t>
            </a:r>
            <a:r>
              <a:rPr lang="ja-JP" altLang="en-US" sz="10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年度　</a:t>
            </a:r>
            <a:r>
              <a:rPr lang="ja-JP" altLang="ja-JP" sz="10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取組み</a:t>
            </a:r>
            <a:r>
              <a:rPr lang="ja-JP" altLang="en-US" sz="10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予定</a:t>
            </a:r>
            <a:r>
              <a:rPr lang="ja-JP" altLang="ja-JP" sz="10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 </a:t>
            </a:r>
            <a:endParaRPr lang="ja-JP" altLang="ja-JP" sz="10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171450" indent="-171450">
              <a:lnSpc>
                <a:spcPts val="1800"/>
              </a:lnSpc>
              <a:buFont typeface="Wingdings" panose="05000000000000000000" pitchFamily="2" charset="2"/>
              <a:buChar char="u"/>
            </a:pPr>
            <a:r>
              <a:rPr lang="ja-JP" altLang="en-US" sz="1000" dirty="0">
                <a:latin typeface="HG丸ｺﾞｼｯｸM-PRO" panose="020F0600000000000000" pitchFamily="50" charset="-128"/>
                <a:ea typeface="HG丸ｺﾞｼｯｸM-PRO" panose="020F0600000000000000" pitchFamily="50" charset="-128"/>
                <a:cs typeface="Meiryo UI" panose="020B0604030504040204" pitchFamily="50" charset="-128"/>
              </a:rPr>
              <a:t>「大阪府密集市街地整備方針」（</a:t>
            </a:r>
            <a:r>
              <a:rPr lang="en-US" altLang="ja-JP" sz="1000" dirty="0">
                <a:latin typeface="HG丸ｺﾞｼｯｸM-PRO" panose="020F0600000000000000" pitchFamily="50" charset="-128"/>
                <a:ea typeface="HG丸ｺﾞｼｯｸM-PRO" panose="020F0600000000000000" pitchFamily="50" charset="-128"/>
                <a:cs typeface="Meiryo UI" panose="020B0604030504040204" pitchFamily="50" charset="-128"/>
              </a:rPr>
              <a:t>H30.3</a:t>
            </a:r>
            <a:r>
              <a:rPr lang="ja-JP" altLang="en-US" sz="1000" dirty="0">
                <a:latin typeface="HG丸ｺﾞｼｯｸM-PRO" panose="020F0600000000000000" pitchFamily="50" charset="-128"/>
                <a:ea typeface="HG丸ｺﾞｼｯｸM-PRO" panose="020F0600000000000000" pitchFamily="50" charset="-128"/>
                <a:cs typeface="Meiryo UI" panose="020B0604030504040204" pitchFamily="50" charset="-128"/>
              </a:rPr>
              <a:t>改定）に基づき、各市において地区の特性に応じた施策を盛り込んだ「整備アクションプログラム」を策定し、事業のスピードアップを図る</a:t>
            </a: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endParaRPr lang="ja-JP" altLang="en-US" sz="10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8" name="テキスト ボックス 7"/>
          <p:cNvSpPr txBox="1"/>
          <p:nvPr/>
        </p:nvSpPr>
        <p:spPr>
          <a:xfrm>
            <a:off x="0" y="-1"/>
            <a:ext cx="6858000" cy="267124"/>
          </a:xfrm>
          <a:prstGeom prst="rect">
            <a:avLst/>
          </a:prstGeom>
          <a:noFill/>
          <a:ln>
            <a:solidFill>
              <a:schemeClr val="tx1"/>
            </a:solidFill>
          </a:ln>
        </p:spPr>
        <p:txBody>
          <a:bodyPr wrap="square" rtlCol="0">
            <a:spAutoFit/>
          </a:bodyPr>
          <a:lstStyle/>
          <a:p>
            <a:pPr>
              <a:lnSpc>
                <a:spcPts val="15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ミッション</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Ⅰ</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200" kern="100" dirty="0">
                <a:latin typeface="Meiryo UI" panose="020B0604030504040204" pitchFamily="50" charset="-128"/>
                <a:ea typeface="Meiryo UI" panose="020B0604030504040204" pitchFamily="50" charset="-128"/>
                <a:cs typeface="Meiryo UI" panose="020B0604030504040204" pitchFamily="50" charset="-128"/>
              </a:rPr>
              <a:t>巨大地震や大津波</a:t>
            </a:r>
            <a:r>
              <a:rPr lang="ja-JP" altLang="ja-JP" sz="1200" kern="100" dirty="0" smtClean="0">
                <a:latin typeface="Meiryo UI" panose="020B0604030504040204" pitchFamily="50" charset="-128"/>
                <a:ea typeface="Meiryo UI" panose="020B0604030504040204" pitchFamily="50" charset="-128"/>
                <a:cs typeface="Meiryo UI" panose="020B0604030504040204" pitchFamily="50" charset="-128"/>
              </a:rPr>
              <a:t>から府民</a:t>
            </a:r>
            <a:r>
              <a:rPr lang="ja-JP" altLang="ja-JP" sz="1200" kern="100" dirty="0">
                <a:latin typeface="Meiryo UI" panose="020B0604030504040204" pitchFamily="50" charset="-128"/>
                <a:ea typeface="Meiryo UI" panose="020B0604030504040204" pitchFamily="50" charset="-128"/>
                <a:cs typeface="Meiryo UI" panose="020B0604030504040204" pitchFamily="50" charset="-128"/>
              </a:rPr>
              <a:t>の命を守り、</a:t>
            </a:r>
            <a:r>
              <a:rPr lang="ja-JP" altLang="ja-JP" sz="1200" kern="100" dirty="0" smtClean="0">
                <a:latin typeface="Meiryo UI" panose="020B0604030504040204" pitchFamily="50" charset="-128"/>
                <a:ea typeface="Meiryo UI" panose="020B0604030504040204" pitchFamily="50" charset="-128"/>
                <a:cs typeface="Meiryo UI" panose="020B0604030504040204" pitchFamily="50" charset="-128"/>
              </a:rPr>
              <a:t>被害を</a:t>
            </a:r>
            <a:r>
              <a:rPr lang="ja-JP" altLang="ja-JP" sz="1200" kern="100" dirty="0">
                <a:latin typeface="Meiryo UI" panose="020B0604030504040204" pitchFamily="50" charset="-128"/>
                <a:ea typeface="Meiryo UI" panose="020B0604030504040204" pitchFamily="50" charset="-128"/>
                <a:cs typeface="Meiryo UI" panose="020B0604030504040204" pitchFamily="50" charset="-128"/>
              </a:rPr>
              <a:t>軽減するための、</a:t>
            </a:r>
            <a:r>
              <a:rPr lang="ja-JP" altLang="ja-JP" sz="1200" kern="100" dirty="0" smtClean="0">
                <a:latin typeface="Meiryo UI" panose="020B0604030504040204" pitchFamily="50" charset="-128"/>
                <a:ea typeface="Meiryo UI" panose="020B0604030504040204" pitchFamily="50" charset="-128"/>
                <a:cs typeface="Meiryo UI" panose="020B0604030504040204" pitchFamily="50" charset="-128"/>
              </a:rPr>
              <a:t>事前</a:t>
            </a:r>
            <a:r>
              <a:rPr lang="ja-JP" altLang="ja-JP" sz="1200" kern="100" dirty="0">
                <a:latin typeface="Meiryo UI" panose="020B0604030504040204" pitchFamily="50" charset="-128"/>
                <a:ea typeface="Meiryo UI" panose="020B0604030504040204" pitchFamily="50" charset="-128"/>
                <a:cs typeface="Meiryo UI" panose="020B0604030504040204" pitchFamily="50" charset="-128"/>
              </a:rPr>
              <a:t>予防対策と逃げる対策</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4242135620"/>
              </p:ext>
            </p:extLst>
          </p:nvPr>
        </p:nvGraphicFramePr>
        <p:xfrm>
          <a:off x="188998" y="3850420"/>
          <a:ext cx="6479770" cy="2503128"/>
        </p:xfrm>
        <a:graphic>
          <a:graphicData uri="http://schemas.openxmlformats.org/drawingml/2006/table">
            <a:tbl>
              <a:tblPr firstRow="1" bandRow="1">
                <a:tableStyleId>{5C22544A-7EE6-4342-B048-85BDC9FD1C3A}</a:tableStyleId>
              </a:tblPr>
              <a:tblGrid>
                <a:gridCol w="1151770"/>
                <a:gridCol w="1512000"/>
                <a:gridCol w="3816000"/>
              </a:tblGrid>
              <a:tr h="248424">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gridSpan="2">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実績</a:t>
                      </a: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endParaRPr kumimoji="1" lang="ja-JP" altLang="en-US"/>
                    </a:p>
                  </a:txBody>
                  <a:tcPr/>
                </a:tc>
              </a:tr>
              <a:tr h="740688">
                <a:tc rowSpan="5">
                  <a:txBody>
                    <a:bodyPr/>
                    <a:lstStyle/>
                    <a:p>
                      <a:pPr algn="l"/>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地区において、地域の理解・協力を得て、具体的な取組を推進</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85725" indent="-85725" algn="l">
                        <a:buFont typeface="Arial" panose="020B0604020202020204" pitchFamily="34" charset="0"/>
                        <a:buChar char="•"/>
                      </a:pP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７市</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地区において、地域の理解・協力を得て、具体的な取組を推進</a:t>
                      </a:r>
                    </a:p>
                    <a:p>
                      <a:pPr marL="85725" indent="-85725" algn="l">
                        <a:buFont typeface="Arial" panose="020B0604020202020204" pitchFamily="34" charset="0"/>
                        <a:buChar char="•"/>
                      </a:pP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地震時等に著しく危険な密集市街地の解消（</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2,248ha</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のうち</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268ha)</a:t>
                      </a:r>
                    </a:p>
                    <a:p>
                      <a:pPr marL="85725" indent="-85725" algn="l">
                        <a:buFont typeface="Arial" panose="020B0604020202020204" pitchFamily="34" charset="0"/>
                        <a:buChar char="•"/>
                      </a:pP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３ヵ年（</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）の取組を検証し、今後の更なる事業のスピードアップを図るため「大阪府密集市街地整備方針」を</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H30.3</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に改正</a:t>
                      </a: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0000" marR="90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endParaRPr kumimoji="1" lang="ja-JP" altLang="en-US"/>
                    </a:p>
                  </a:txBody>
                  <a:tcPr/>
                </a:tc>
              </a:tr>
              <a:tr h="216000">
                <a:tc vMerge="1">
                  <a:txBody>
                    <a:bodyPr/>
                    <a:lstStyle/>
                    <a:p>
                      <a:endParaRPr kumimoji="1" lang="ja-JP" altLang="en-US"/>
                    </a:p>
                  </a:txBody>
                  <a:tcPr/>
                </a:tc>
                <a:tc gridSpan="2">
                  <a:txBody>
                    <a:bodyPr/>
                    <a:lstStyle/>
                    <a:p>
                      <a:pPr marL="0" indent="0" algn="l"/>
                      <a:r>
                        <a:rPr kumimoji="1" lang="ja-JP" altLang="en-US"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a:t>
                      </a:r>
                      <a:r>
                        <a:rPr kumimoji="1" lang="ja-JP" altLang="en-US"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年度取組実績）</a:t>
                      </a:r>
                      <a:endPar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ysDot"/>
                      <a:round/>
                      <a:headEnd type="none" w="med" len="med"/>
                      <a:tailEnd type="none" w="med" len="med"/>
                    </a:lnB>
                    <a:noFill/>
                  </a:tcPr>
                </a:tc>
                <a:tc hMerge="1">
                  <a:txBody>
                    <a:bodyPr/>
                    <a:lstStyle/>
                    <a:p>
                      <a:pPr marL="0" indent="0" algn="l"/>
                      <a:endPar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ysDot"/>
                      <a:round/>
                      <a:headEnd type="none" w="med" len="med"/>
                      <a:tailEnd type="none" w="med" len="med"/>
                    </a:lnB>
                    <a:noFill/>
                  </a:tcPr>
                </a:tc>
              </a:tr>
              <a:tr h="432048">
                <a:tc vMerge="1">
                  <a:txBody>
                    <a:bodyPr/>
                    <a:lstStyle/>
                    <a:p>
                      <a:endParaRPr kumimoji="1" lang="ja-JP" altLang="en-US"/>
                    </a:p>
                  </a:txBody>
                  <a:tcPr/>
                </a:tc>
                <a:tc>
                  <a:txBody>
                    <a:bodyPr/>
                    <a:lstStyle/>
                    <a:p>
                      <a:pPr marL="0" indent="0" algn="l"/>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&lt;</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まちの不燃化</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&gt;</a:t>
                      </a:r>
                      <a:endPar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ysDot"/>
                      <a:round/>
                      <a:headEnd type="none" w="med" len="med"/>
                      <a:tailEnd type="none" w="med" len="med"/>
                    </a:lnB>
                    <a:noFill/>
                  </a:tcPr>
                </a:tc>
                <a:tc>
                  <a:txBody>
                    <a:bodyPr/>
                    <a:lstStyle/>
                    <a:p>
                      <a:pPr marL="0" indent="0" algn="l"/>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老朽建築物等除却　</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3,090</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戸／道路整備　</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6,400㎡</a:t>
                      </a:r>
                    </a:p>
                    <a:p>
                      <a:pPr marL="0" indent="0" algn="l"/>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公園整備　</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880㎡</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／防火規制の強化（地区計画等）</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566ha</a:t>
                      </a:r>
                      <a:endPar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ysDot"/>
                      <a:round/>
                      <a:headEnd type="none" w="med" len="med"/>
                      <a:tailEnd type="none" w="med" len="med"/>
                    </a:lnB>
                    <a:noFill/>
                  </a:tcPr>
                </a:tc>
              </a:tr>
              <a:tr h="72008">
                <a:tc vMerge="1">
                  <a:txBody>
                    <a:bodyPr/>
                    <a:lstStyle/>
                    <a:p>
                      <a:endParaRPr kumimoji="1" lang="ja-JP"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50" b="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&lt;</a:t>
                      </a:r>
                      <a:r>
                        <a:rPr kumimoji="1" lang="ja-JP" altLang="en-US" sz="1050" b="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延焼遮断空間の確保</a:t>
                      </a:r>
                      <a:r>
                        <a:rPr kumimoji="1" lang="en-US" altLang="ja-JP" sz="1050" b="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&gt;</a:t>
                      </a:r>
                      <a:endPar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b="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三国塚口線、寝屋川大東線の整備に着手</a:t>
                      </a:r>
                      <a:endPar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noFill/>
                  </a:tcPr>
                </a:tc>
              </a:tr>
              <a:tr h="617220">
                <a:tc vMerge="1">
                  <a:txBody>
                    <a:bodyPr/>
                    <a:lstStyle/>
                    <a:p>
                      <a:endParaRPr kumimoji="1" lang="ja-JP"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&lt;</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地域防災力の向上</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&gt;</a:t>
                      </a:r>
                    </a:p>
                  </a:txBody>
                  <a:tcPr marL="36000" marR="3600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防災訓練　計</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16</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回延べ約</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4,600</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人参加</a:t>
                      </a:r>
                    </a:p>
                    <a:p>
                      <a:pPr marL="0" indent="0" algn="l"/>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防災講座・ワークショップ　計</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49</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回延べ約</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5,200</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人参加</a:t>
                      </a:r>
                    </a:p>
                    <a:p>
                      <a:pPr marL="0" indent="0" algn="l"/>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ブース出展　計</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回延べ約</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8,000</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人参加</a:t>
                      </a:r>
                    </a:p>
                  </a:txBody>
                  <a:tcPr marL="36000" marR="3600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0" name="テキスト ボックス 9"/>
          <p:cNvSpPr txBox="1"/>
          <p:nvPr/>
        </p:nvSpPr>
        <p:spPr>
          <a:xfrm>
            <a:off x="189000" y="3584848"/>
            <a:ext cx="2111475" cy="276999"/>
          </a:xfrm>
          <a:prstGeom prst="rect">
            <a:avLst/>
          </a:prstGeom>
          <a:noFill/>
        </p:spPr>
        <p:txBody>
          <a:bodyPr wrap="none" rtlCol="0" anchor="ctr" anchorCtr="0">
            <a:spAutoFit/>
          </a:bodyPr>
          <a:lstStyle/>
          <a:p>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集中取組期間　取組み実績</a:t>
            </a: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2" name="グループ化 11"/>
          <p:cNvGrpSpPr/>
          <p:nvPr/>
        </p:nvGrpSpPr>
        <p:grpSpPr>
          <a:xfrm>
            <a:off x="1147299" y="6434971"/>
            <a:ext cx="4563403" cy="1254333"/>
            <a:chOff x="1097725" y="6434971"/>
            <a:chExt cx="4563403" cy="1254333"/>
          </a:xfrm>
        </p:grpSpPr>
        <p:sp>
          <p:nvSpPr>
            <p:cNvPr id="15" name="四角形吹き出し 14"/>
            <p:cNvSpPr/>
            <p:nvPr/>
          </p:nvSpPr>
          <p:spPr>
            <a:xfrm>
              <a:off x="4581128" y="6539498"/>
              <a:ext cx="1080000" cy="861774"/>
            </a:xfrm>
            <a:prstGeom prst="wedgeRectCallout">
              <a:avLst>
                <a:gd name="adj1" fmla="val -69924"/>
                <a:gd name="adj2" fmla="val 33595"/>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地区内の</a:t>
              </a:r>
              <a:r>
                <a:rPr lang="ja-JP"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老朽</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建築物</a:t>
              </a:r>
              <a:r>
                <a:rPr lang="ja-JP"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の</a:t>
              </a:r>
              <a:r>
                <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除却</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や</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道路拡幅等の地区公共</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施設の整備を行っています</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1" name="グループ化 10"/>
            <p:cNvGrpSpPr/>
            <p:nvPr/>
          </p:nvGrpSpPr>
          <p:grpSpPr>
            <a:xfrm>
              <a:off x="1097725" y="6434971"/>
              <a:ext cx="3366626" cy="1254333"/>
              <a:chOff x="1097725" y="6434971"/>
              <a:chExt cx="3366626" cy="1254333"/>
            </a:xfrm>
          </p:grpSpPr>
          <p:grpSp>
            <p:nvGrpSpPr>
              <p:cNvPr id="22" name="グループ化 21"/>
              <p:cNvGrpSpPr/>
              <p:nvPr/>
            </p:nvGrpSpPr>
            <p:grpSpPr>
              <a:xfrm>
                <a:off x="1245410" y="6434971"/>
                <a:ext cx="3071257" cy="1008000"/>
                <a:chOff x="3352182" y="4116868"/>
                <a:chExt cx="3071257" cy="1008000"/>
              </a:xfrm>
            </p:grpSpPr>
            <p:pic>
              <p:nvPicPr>
                <p:cNvPr id="24" name="図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80157" y="4116868"/>
                  <a:ext cx="1343282" cy="1008000"/>
                </a:xfrm>
                <a:prstGeom prst="rect">
                  <a:avLst/>
                </a:prstGeom>
                <a:ln>
                  <a:noFill/>
                </a:ln>
              </p:spPr>
            </p:pic>
            <p:pic>
              <p:nvPicPr>
                <p:cNvPr id="25" name="図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2182" y="4116868"/>
                  <a:ext cx="1343282" cy="1008000"/>
                </a:xfrm>
                <a:prstGeom prst="rect">
                  <a:avLst/>
                </a:prstGeom>
                <a:ln>
                  <a:noFill/>
                </a:ln>
              </p:spPr>
            </p:pic>
            <p:sp>
              <p:nvSpPr>
                <p:cNvPr id="26" name="下矢印 25"/>
                <p:cNvSpPr/>
                <p:nvPr/>
              </p:nvSpPr>
              <p:spPr>
                <a:xfrm rot="16200000">
                  <a:off x="4712190" y="4530868"/>
                  <a:ext cx="351240" cy="180000"/>
                </a:xfrm>
                <a:prstGeom prst="downArrow">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grpSp>
          <p:sp>
            <p:nvSpPr>
              <p:cNvPr id="23" name="テキスト ボックス 22"/>
              <p:cNvSpPr txBox="1"/>
              <p:nvPr/>
            </p:nvSpPr>
            <p:spPr>
              <a:xfrm>
                <a:off x="1097725" y="7443083"/>
                <a:ext cx="3366626" cy="246221"/>
              </a:xfrm>
              <a:prstGeom prst="rect">
                <a:avLst/>
              </a:prstGeom>
              <a:noFill/>
            </p:spPr>
            <p:txBody>
              <a:bodyPr wrap="none" rtlCol="0">
                <a:spAutoFit/>
              </a:bodyPr>
              <a:lstStyle/>
              <a:p>
                <a:pPr algn="ct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地区公共施設等の整備例（左：</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整備前</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／右：</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整備後）</a:t>
                </a:r>
              </a:p>
            </p:txBody>
          </p:sp>
        </p:grpSp>
      </p:grpSp>
      <p:graphicFrame>
        <p:nvGraphicFramePr>
          <p:cNvPr id="28" name="表 27"/>
          <p:cNvGraphicFramePr>
            <a:graphicFrameLocks noGrp="1"/>
          </p:cNvGraphicFramePr>
          <p:nvPr>
            <p:extLst>
              <p:ext uri="{D42A27DB-BD31-4B8C-83A1-F6EECF244321}">
                <p14:modId xmlns:p14="http://schemas.microsoft.com/office/powerpoint/2010/main" val="4117665192"/>
              </p:ext>
            </p:extLst>
          </p:nvPr>
        </p:nvGraphicFramePr>
        <p:xfrm>
          <a:off x="189000" y="8422744"/>
          <a:ext cx="6480000" cy="1426800"/>
        </p:xfrm>
        <a:graphic>
          <a:graphicData uri="http://schemas.openxmlformats.org/drawingml/2006/table">
            <a:tbl>
              <a:tblPr firstRow="1" bandRow="1">
                <a:tableStyleId>{5940675A-B579-460E-94D1-54222C63F5DA}</a:tableStyleId>
              </a:tblPr>
              <a:tblGrid>
                <a:gridCol w="2088000"/>
                <a:gridCol w="4392000"/>
              </a:tblGrid>
              <a:tr h="138748">
                <a:tc>
                  <a:txBody>
                    <a:bodyPr/>
                    <a:lstStyle/>
                    <a:p>
                      <a:pPr algn="l"/>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＜まちの不燃化＞</a:t>
                      </a:r>
                      <a:endParaRPr kumimoji="1" lang="ja-JP" altLang="en-US" sz="1000" dirty="0"/>
                    </a:p>
                  </a:txBody>
                  <a:tcPr marL="360000" marR="72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老朽建築物の除却促進や道路拡幅などの地区公共施設の整備等を実施</a:t>
                      </a:r>
                    </a:p>
                  </a:txBody>
                  <a:tcPr marL="18000" marR="54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144016">
                <a:tc>
                  <a:txBody>
                    <a:bodyPr/>
                    <a:lstStyle/>
                    <a:p>
                      <a:pPr algn="l"/>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＜延焼遮断空間の確保＞</a:t>
                      </a:r>
                      <a:endParaRPr kumimoji="1" lang="ja-JP" altLang="en-US" sz="1000" dirty="0"/>
                    </a:p>
                  </a:txBody>
                  <a:tcPr marL="360000" marR="72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三国塚口線、寝屋川大東線において、補償費算定及び用地交渉等を実施</a:t>
                      </a:r>
                    </a:p>
                  </a:txBody>
                  <a:tcPr marL="18000" marR="54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193988">
                <a:tc>
                  <a:txBody>
                    <a:bodyPr/>
                    <a:lstStyle/>
                    <a:p>
                      <a:pPr algn="l"/>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＜地域防災力の向上＞</a:t>
                      </a:r>
                      <a:endParaRPr kumimoji="1" lang="ja-JP" altLang="en-US" sz="1000" dirty="0"/>
                    </a:p>
                  </a:txBody>
                  <a:tcPr marL="360000" marR="72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防災講座や防災マップ作成のためのワークショップ開催など地域への働きかけを実施</a:t>
                      </a:r>
                    </a:p>
                  </a:txBody>
                  <a:tcPr marL="18000" marR="54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105212">
                <a:tc>
                  <a:txBody>
                    <a:bodyPr/>
                    <a:lstStyle/>
                    <a:p>
                      <a:pPr algn="l"/>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＜暮らしやすいまちづくり＞</a:t>
                      </a:r>
                      <a:endParaRPr kumimoji="1" lang="ja-JP" altLang="en-US" sz="1000" dirty="0"/>
                    </a:p>
                  </a:txBody>
                  <a:tcPr marL="360000" marR="72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公共用地の活用策、空家・空地の実態や活用策などの調査・検討を実施</a:t>
                      </a:r>
                    </a:p>
                  </a:txBody>
                  <a:tcPr marL="18000" marR="54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pPr algn="l"/>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＜密集事業の見える化＞</a:t>
                      </a:r>
                      <a:endParaRPr kumimoji="1" lang="ja-JP" altLang="en-US" sz="1000" dirty="0"/>
                    </a:p>
                  </a:txBody>
                  <a:tcPr marL="360000" marR="72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まちの「燃え広がりにくさ」や「逃げやすさ」を示した「密集市街地まちの防災性マップ」を作成し、防災講座等で活用</a:t>
                      </a:r>
                      <a:endParaRPr lang="ja-JP" altLang="ja-JP"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endParaRPr>
                    </a:p>
                  </a:txBody>
                  <a:tcPr marL="18000" marR="54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23840442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p:cNvCxnSpPr/>
          <p:nvPr/>
        </p:nvCxnSpPr>
        <p:spPr>
          <a:xfrm flipH="1">
            <a:off x="0" y="632520"/>
            <a:ext cx="6858000" cy="0"/>
          </a:xfrm>
          <a:prstGeom prst="line">
            <a:avLst/>
          </a:prstGeom>
          <a:ln w="190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正方形/長方形 2"/>
          <p:cNvSpPr/>
          <p:nvPr/>
        </p:nvSpPr>
        <p:spPr>
          <a:xfrm>
            <a:off x="0" y="0"/>
            <a:ext cx="6858000" cy="644400"/>
          </a:xfrm>
          <a:prstGeom prst="rect">
            <a:avLst/>
          </a:prstGeom>
          <a:noFill/>
          <a:ln w="15875">
            <a:noFill/>
          </a:ln>
        </p:spPr>
        <p:style>
          <a:lnRef idx="2">
            <a:schemeClr val="accent6"/>
          </a:lnRef>
          <a:fillRef idx="1">
            <a:schemeClr val="lt1"/>
          </a:fillRef>
          <a:effectRef idx="0">
            <a:schemeClr val="accent6"/>
          </a:effectRef>
          <a:fontRef idx="minor">
            <a:schemeClr val="dk1"/>
          </a:fontRef>
        </p:style>
        <p:txBody>
          <a:bodyPr rot="0" spcFirstLastPara="0" vert="horz" wrap="none" lIns="72000" tIns="10800" rIns="72000" bIns="10800" numCol="1" spcCol="0" rtlCol="0" fromWordArt="0" anchor="b" anchorCtr="0" forceAA="0" compatLnSpc="1">
            <a:prstTxWarp prst="textNoShape">
              <a:avLst/>
            </a:prstTxWarp>
            <a:normAutofit/>
          </a:bodyPr>
          <a:lstStyle/>
          <a:p>
            <a:r>
              <a:rPr lang="ja-JP" altLang="ja-JP" sz="1600" dirty="0">
                <a:latin typeface="Meiryo UI" panose="020B0604030504040204" pitchFamily="50" charset="-128"/>
                <a:ea typeface="Meiryo UI" panose="020B0604030504040204" pitchFamily="50" charset="-128"/>
                <a:cs typeface="Meiryo UI" panose="020B0604030504040204" pitchFamily="50" charset="-128"/>
              </a:rPr>
              <a:t>アクション</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8</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　ため池防災・減災対策の</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推進</a:t>
            </a:r>
            <a:endParaRPr lang="ja-JP"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スライド番号プレースホルダー 9"/>
          <p:cNvSpPr>
            <a:spLocks noGrp="1"/>
          </p:cNvSpPr>
          <p:nvPr>
            <p:ph type="sldNum" sz="quarter" idx="12"/>
          </p:nvPr>
        </p:nvSpPr>
        <p:spPr/>
        <p:txBody>
          <a:bodyPr/>
          <a:lstStyle/>
          <a:p>
            <a:r>
              <a:rPr lang="en-US" altLang="ja-JP" dirty="0" smtClean="0">
                <a:latin typeface="Meiryo UI" panose="020B0604030504040204" pitchFamily="50" charset="-128"/>
                <a:ea typeface="Meiryo UI" panose="020B0604030504040204" pitchFamily="50" charset="-128"/>
              </a:rPr>
              <a:t>4</a:t>
            </a:r>
            <a:endParaRPr lang="ja-JP" altLang="en-US" dirty="0">
              <a:latin typeface="Meiryo UI" panose="020B0604030504040204" pitchFamily="50" charset="-128"/>
              <a:ea typeface="Meiryo UI" panose="020B0604030504040204" pitchFamily="50" charset="-128"/>
            </a:endParaRPr>
          </a:p>
        </p:txBody>
      </p:sp>
      <p:sp>
        <p:nvSpPr>
          <p:cNvPr id="11" name="正方形/長方形 10"/>
          <p:cNvSpPr/>
          <p:nvPr/>
        </p:nvSpPr>
        <p:spPr>
          <a:xfrm>
            <a:off x="189000" y="1080000"/>
            <a:ext cx="6480000" cy="1424981"/>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36000" tIns="21600" rIns="36000" bIns="18000" rtlCol="0" anchor="t" anchorCtr="0">
            <a:spAutoFit/>
          </a:bodyPr>
          <a:lstStyle/>
          <a:p>
            <a:pPr marL="171450" indent="-171450">
              <a:lnSpc>
                <a:spcPts val="1800"/>
              </a:lnSpc>
              <a:buFont typeface="Wingdings" panose="05000000000000000000" pitchFamily="2" charset="2"/>
              <a:buChar char="u"/>
            </a:pP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大規模地震に対するため池の耐震性能を把握するため、ため池の耐震診断（</a:t>
            </a:r>
            <a:r>
              <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H23</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から実施）を進めており、平成</a:t>
            </a:r>
            <a:r>
              <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27</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年度には、「ため池防災・減災アクションプラン」を策定した</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endParaRPr lang="en-US"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171450" indent="-171450">
              <a:lnSpc>
                <a:spcPts val="1800"/>
              </a:lnSpc>
              <a:buFont typeface="Wingdings" panose="05000000000000000000" pitchFamily="2" charset="2"/>
              <a:buChar char="u"/>
            </a:pP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同プラン</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に基づき、対象ため池の耐震診断を計画的に実施するとともに、診断結果を踏まえ必要な耐震対策を実施する</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endParaRPr lang="en-US" altLang="ja-JP"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171450" indent="-171450">
              <a:lnSpc>
                <a:spcPts val="1800"/>
              </a:lnSpc>
              <a:buFont typeface="Wingdings" panose="05000000000000000000" pitchFamily="2" charset="2"/>
              <a:buChar char="u"/>
            </a:pPr>
            <a:r>
              <a:rPr lang="ja-JP" altLang="ja-JP" sz="1000" dirty="0">
                <a:solidFill>
                  <a:schemeClr val="tx1"/>
                </a:solidFill>
                <a:latin typeface="HG丸ｺﾞｼｯｸM-PRO" panose="020F0600000000000000" pitchFamily="50" charset="-128"/>
                <a:ea typeface="HG丸ｺﾞｼｯｸM-PRO" panose="020F0600000000000000" pitchFamily="50" charset="-128"/>
              </a:rPr>
              <a:t>ソフト対策も含めた総合的な減災対策を推進するため、対象ため池の所在市町村に対して、ため池ハザードマップの作成、住民周知及び活用を働きかける。</a:t>
            </a:r>
            <a:endPar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12" name="テキスト ボックス 11"/>
          <p:cNvSpPr txBox="1"/>
          <p:nvPr/>
        </p:nvSpPr>
        <p:spPr>
          <a:xfrm>
            <a:off x="5288340" y="642717"/>
            <a:ext cx="1569660" cy="276999"/>
          </a:xfrm>
          <a:prstGeom prst="rect">
            <a:avLst/>
          </a:prstGeom>
          <a:noFill/>
        </p:spPr>
        <p:txBody>
          <a:bodyPr wrap="none" rtlCol="0">
            <a:spAutoFit/>
          </a:bodyPr>
          <a:lstStyle/>
          <a:p>
            <a:r>
              <a:rPr lang="ja-JP" altLang="ja-JP" sz="1200" dirty="0">
                <a:latin typeface="Meiryo UI" panose="020B0604030504040204" pitchFamily="50" charset="-128"/>
                <a:ea typeface="Meiryo UI" panose="020B0604030504040204" pitchFamily="50" charset="-128"/>
                <a:cs typeface="Meiryo UI" panose="020B0604030504040204" pitchFamily="50" charset="-128"/>
              </a:rPr>
              <a:t>（環境農林水産部）</a:t>
            </a:r>
          </a:p>
        </p:txBody>
      </p:sp>
      <p:sp>
        <p:nvSpPr>
          <p:cNvPr id="4" name="テキスト ボックス 3"/>
          <p:cNvSpPr txBox="1"/>
          <p:nvPr/>
        </p:nvSpPr>
        <p:spPr>
          <a:xfrm>
            <a:off x="189000" y="8625408"/>
            <a:ext cx="6480000" cy="1015663"/>
          </a:xfrm>
          <a:prstGeom prst="rect">
            <a:avLst/>
          </a:prstGeom>
          <a:noFill/>
        </p:spPr>
        <p:txBody>
          <a:bodyPr wrap="square" numCol="1" spcCol="360000" rtlCol="0">
            <a:spAutoFit/>
          </a:bodyPr>
          <a:lstStyle/>
          <a:p>
            <a:pPr algn="just">
              <a:lnSpc>
                <a:spcPts val="1800"/>
              </a:lnSpc>
              <a:spcAft>
                <a:spcPts val="0"/>
              </a:spcAft>
            </a:pPr>
            <a:r>
              <a:rPr lang="ja-JP" altLang="ja-JP" sz="10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en-US" altLang="ja-JP" sz="10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H30</a:t>
            </a:r>
            <a:r>
              <a:rPr lang="ja-JP" altLang="en-US" sz="10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年度　</a:t>
            </a:r>
            <a:r>
              <a:rPr lang="ja-JP" altLang="ja-JP" sz="10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取組み</a:t>
            </a:r>
            <a:r>
              <a:rPr lang="ja-JP" altLang="en-US" sz="10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予定</a:t>
            </a:r>
            <a:r>
              <a:rPr lang="ja-JP" altLang="ja-JP" sz="10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 </a:t>
            </a:r>
            <a:endParaRPr lang="ja-JP" altLang="ja-JP" sz="10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171450" indent="-171450">
              <a:lnSpc>
                <a:spcPts val="1800"/>
              </a:lnSpc>
              <a:buFont typeface="Wingdings" panose="05000000000000000000" pitchFamily="2" charset="2"/>
              <a:buChar char="u"/>
            </a:pP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ため</a:t>
            </a:r>
            <a:r>
              <a:rPr lang="ja-JP" altLang="en-US" sz="1000" dirty="0">
                <a:latin typeface="HG丸ｺﾞｼｯｸM-PRO" panose="020F0600000000000000" pitchFamily="50" charset="-128"/>
                <a:ea typeface="HG丸ｺﾞｼｯｸM-PRO" panose="020F0600000000000000" pitchFamily="50" charset="-128"/>
                <a:cs typeface="Meiryo UI" panose="020B0604030504040204" pitchFamily="50" charset="-128"/>
              </a:rPr>
              <a:t>池防災・減災アクションプランに基づく耐震診断の実施（</a:t>
            </a:r>
            <a:r>
              <a:rPr lang="en-US" altLang="ja-JP" sz="1000" dirty="0">
                <a:latin typeface="HG丸ｺﾞｼｯｸM-PRO" panose="020F0600000000000000" pitchFamily="50" charset="-128"/>
                <a:ea typeface="HG丸ｺﾞｼｯｸM-PRO" panose="020F0600000000000000" pitchFamily="50" charset="-128"/>
                <a:cs typeface="Meiryo UI" panose="020B0604030504040204" pitchFamily="50" charset="-128"/>
              </a:rPr>
              <a:t>81</a:t>
            </a:r>
            <a:r>
              <a:rPr lang="ja-JP" altLang="en-US" sz="1000" dirty="0">
                <a:latin typeface="HG丸ｺﾞｼｯｸM-PRO" panose="020F0600000000000000" pitchFamily="50" charset="-128"/>
                <a:ea typeface="HG丸ｺﾞｼｯｸM-PRO" panose="020F0600000000000000" pitchFamily="50" charset="-128"/>
                <a:cs typeface="Meiryo UI" panose="020B0604030504040204" pitchFamily="50" charset="-128"/>
              </a:rPr>
              <a:t>箇所）</a:t>
            </a:r>
          </a:p>
          <a:p>
            <a:pPr marL="171450" indent="-171450">
              <a:lnSpc>
                <a:spcPts val="1800"/>
              </a:lnSpc>
              <a:buFont typeface="Wingdings" panose="05000000000000000000" pitchFamily="2" charset="2"/>
              <a:buChar char="u"/>
            </a:pP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診断</a:t>
            </a:r>
            <a:r>
              <a:rPr lang="ja-JP" altLang="en-US" sz="1000" dirty="0">
                <a:latin typeface="HG丸ｺﾞｼｯｸM-PRO" panose="020F0600000000000000" pitchFamily="50" charset="-128"/>
                <a:ea typeface="HG丸ｺﾞｼｯｸM-PRO" panose="020F0600000000000000" pitchFamily="50" charset="-128"/>
                <a:cs typeface="Meiryo UI" panose="020B0604030504040204" pitchFamily="50" charset="-128"/>
              </a:rPr>
              <a:t>結果を踏まえ、低水位管理や耐震補強等の必要な対策の</a:t>
            </a: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実施（</a:t>
            </a:r>
            <a:r>
              <a:rPr lang="en-US" altLang="ja-JP" sz="1000" dirty="0">
                <a:latin typeface="HG丸ｺﾞｼｯｸM-PRO" panose="020F0600000000000000" pitchFamily="50" charset="-128"/>
                <a:ea typeface="HG丸ｺﾞｼｯｸM-PRO" panose="020F0600000000000000" pitchFamily="50" charset="-128"/>
                <a:cs typeface="Meiryo UI" panose="020B0604030504040204" pitchFamily="50" charset="-128"/>
              </a:rPr>
              <a:t>2</a:t>
            </a:r>
            <a:r>
              <a:rPr lang="ja-JP" altLang="en-US" sz="1000" dirty="0">
                <a:latin typeface="HG丸ｺﾞｼｯｸM-PRO" panose="020F0600000000000000" pitchFamily="50" charset="-128"/>
                <a:ea typeface="HG丸ｺﾞｼｯｸM-PRO" panose="020F0600000000000000" pitchFamily="50" charset="-128"/>
                <a:cs typeface="Meiryo UI" panose="020B0604030504040204" pitchFamily="50" charset="-128"/>
              </a:rPr>
              <a:t>箇所）</a:t>
            </a:r>
          </a:p>
          <a:p>
            <a:pPr marL="171450" indent="-171450">
              <a:lnSpc>
                <a:spcPts val="1800"/>
              </a:lnSpc>
              <a:buFont typeface="Wingdings" panose="05000000000000000000" pitchFamily="2" charset="2"/>
              <a:buChar char="u"/>
            </a:pP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対象</a:t>
            </a:r>
            <a:r>
              <a:rPr lang="ja-JP" altLang="en-US" sz="1000" dirty="0">
                <a:latin typeface="HG丸ｺﾞｼｯｸM-PRO" panose="020F0600000000000000" pitchFamily="50" charset="-128"/>
                <a:ea typeface="HG丸ｺﾞｼｯｸM-PRO" panose="020F0600000000000000" pitchFamily="50" charset="-128"/>
                <a:cs typeface="Meiryo UI" panose="020B0604030504040204" pitchFamily="50" charset="-128"/>
              </a:rPr>
              <a:t>ため池の所在市町村において、ハザードマップ作成、住民周知及び活用（</a:t>
            </a:r>
            <a:r>
              <a:rPr lang="en-US" altLang="ja-JP" sz="1000" dirty="0">
                <a:latin typeface="HG丸ｺﾞｼｯｸM-PRO" panose="020F0600000000000000" pitchFamily="50" charset="-128"/>
                <a:ea typeface="HG丸ｺﾞｼｯｸM-PRO" panose="020F0600000000000000" pitchFamily="50" charset="-128"/>
                <a:cs typeface="Meiryo UI" panose="020B0604030504040204" pitchFamily="50" charset="-128"/>
              </a:rPr>
              <a:t>60</a:t>
            </a:r>
            <a:r>
              <a:rPr lang="ja-JP" altLang="en-US" sz="1000" dirty="0">
                <a:latin typeface="HG丸ｺﾞｼｯｸM-PRO" panose="020F0600000000000000" pitchFamily="50" charset="-128"/>
                <a:ea typeface="HG丸ｺﾞｼｯｸM-PRO" panose="020F0600000000000000" pitchFamily="50" charset="-128"/>
                <a:cs typeface="Meiryo UI" panose="020B0604030504040204" pitchFamily="50" charset="-128"/>
              </a:rPr>
              <a:t>箇所）</a:t>
            </a:r>
            <a:endParaRPr lang="ja-JP" altLang="ja-JP" sz="10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23" name="テキスト ボックス 22"/>
          <p:cNvSpPr txBox="1"/>
          <p:nvPr/>
        </p:nvSpPr>
        <p:spPr>
          <a:xfrm>
            <a:off x="0" y="-1"/>
            <a:ext cx="6858000" cy="267124"/>
          </a:xfrm>
          <a:prstGeom prst="rect">
            <a:avLst/>
          </a:prstGeom>
          <a:noFill/>
          <a:ln>
            <a:solidFill>
              <a:schemeClr val="tx1"/>
            </a:solidFill>
          </a:ln>
        </p:spPr>
        <p:txBody>
          <a:bodyPr wrap="square" rtlCol="0">
            <a:spAutoFit/>
          </a:bodyPr>
          <a:lstStyle/>
          <a:p>
            <a:pPr>
              <a:lnSpc>
                <a:spcPts val="15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ミッション</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Ⅰ</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200" kern="100" dirty="0">
                <a:latin typeface="Meiryo UI" panose="020B0604030504040204" pitchFamily="50" charset="-128"/>
                <a:ea typeface="Meiryo UI" panose="020B0604030504040204" pitchFamily="50" charset="-128"/>
                <a:cs typeface="Meiryo UI" panose="020B0604030504040204" pitchFamily="50" charset="-128"/>
              </a:rPr>
              <a:t>巨大地震や大津波</a:t>
            </a:r>
            <a:r>
              <a:rPr lang="ja-JP" altLang="ja-JP" sz="1200" kern="100" dirty="0" smtClean="0">
                <a:latin typeface="Meiryo UI" panose="020B0604030504040204" pitchFamily="50" charset="-128"/>
                <a:ea typeface="Meiryo UI" panose="020B0604030504040204" pitchFamily="50" charset="-128"/>
                <a:cs typeface="Meiryo UI" panose="020B0604030504040204" pitchFamily="50" charset="-128"/>
              </a:rPr>
              <a:t>から府民</a:t>
            </a:r>
            <a:r>
              <a:rPr lang="ja-JP" altLang="ja-JP" sz="1200" kern="100" dirty="0">
                <a:latin typeface="Meiryo UI" panose="020B0604030504040204" pitchFamily="50" charset="-128"/>
                <a:ea typeface="Meiryo UI" panose="020B0604030504040204" pitchFamily="50" charset="-128"/>
                <a:cs typeface="Meiryo UI" panose="020B0604030504040204" pitchFamily="50" charset="-128"/>
              </a:rPr>
              <a:t>の命を守り、</a:t>
            </a:r>
            <a:r>
              <a:rPr lang="ja-JP" altLang="ja-JP" sz="1200" kern="100" dirty="0" smtClean="0">
                <a:latin typeface="Meiryo UI" panose="020B0604030504040204" pitchFamily="50" charset="-128"/>
                <a:ea typeface="Meiryo UI" panose="020B0604030504040204" pitchFamily="50" charset="-128"/>
                <a:cs typeface="Meiryo UI" panose="020B0604030504040204" pitchFamily="50" charset="-128"/>
              </a:rPr>
              <a:t>被害を</a:t>
            </a:r>
            <a:r>
              <a:rPr lang="ja-JP" altLang="ja-JP" sz="1200" kern="100" dirty="0">
                <a:latin typeface="Meiryo UI" panose="020B0604030504040204" pitchFamily="50" charset="-128"/>
                <a:ea typeface="Meiryo UI" panose="020B0604030504040204" pitchFamily="50" charset="-128"/>
                <a:cs typeface="Meiryo UI" panose="020B0604030504040204" pitchFamily="50" charset="-128"/>
              </a:rPr>
              <a:t>軽減するための、</a:t>
            </a:r>
            <a:r>
              <a:rPr lang="ja-JP" altLang="ja-JP" sz="1200" kern="100" dirty="0" smtClean="0">
                <a:latin typeface="Meiryo UI" panose="020B0604030504040204" pitchFamily="50" charset="-128"/>
                <a:ea typeface="Meiryo UI" panose="020B0604030504040204" pitchFamily="50" charset="-128"/>
                <a:cs typeface="Meiryo UI" panose="020B0604030504040204" pitchFamily="50" charset="-128"/>
              </a:rPr>
              <a:t>事前</a:t>
            </a:r>
            <a:r>
              <a:rPr lang="ja-JP" altLang="ja-JP" sz="1200" kern="100" dirty="0">
                <a:latin typeface="Meiryo UI" panose="020B0604030504040204" pitchFamily="50" charset="-128"/>
                <a:ea typeface="Meiryo UI" panose="020B0604030504040204" pitchFamily="50" charset="-128"/>
                <a:cs typeface="Meiryo UI" panose="020B0604030504040204" pitchFamily="50" charset="-128"/>
              </a:rPr>
              <a:t>予防対策と逃げる対策</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9" name="表 28"/>
          <p:cNvGraphicFramePr>
            <a:graphicFrameLocks noGrp="1"/>
          </p:cNvGraphicFramePr>
          <p:nvPr>
            <p:extLst>
              <p:ext uri="{D42A27DB-BD31-4B8C-83A1-F6EECF244321}">
                <p14:modId xmlns:p14="http://schemas.microsoft.com/office/powerpoint/2010/main" val="1472081683"/>
              </p:ext>
            </p:extLst>
          </p:nvPr>
        </p:nvGraphicFramePr>
        <p:xfrm>
          <a:off x="188998" y="3058332"/>
          <a:ext cx="6480000" cy="1390320"/>
        </p:xfrm>
        <a:graphic>
          <a:graphicData uri="http://schemas.openxmlformats.org/drawingml/2006/table">
            <a:tbl>
              <a:tblPr firstRow="1" bandRow="1">
                <a:tableStyleId>{5C22544A-7EE6-4342-B048-85BDC9FD1C3A}</a:tableStyleId>
              </a:tblPr>
              <a:tblGrid>
                <a:gridCol w="3960000"/>
                <a:gridCol w="1260000"/>
                <a:gridCol w="1260000"/>
              </a:tblGrid>
              <a:tr h="248424">
                <a:tc gridSpan="2">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pPr algn="ct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実績</a:t>
                      </a: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324000">
                <a:tc>
                  <a:txBody>
                    <a:bodyPr/>
                    <a:lstStyle/>
                    <a:p>
                      <a:pPr algn="l"/>
                      <a:r>
                        <a:rPr lang="ja-JP" altLang="ja-JP" sz="12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対象ため池耐震診断の実施</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0000" marR="90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100</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箇所</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0000" marR="90000" marT="36000" marB="3600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132</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箇所</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0000" marR="90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68000">
                <a:tc>
                  <a:txBody>
                    <a:bodyPr/>
                    <a:lstStyle/>
                    <a:p>
                      <a:pPr algn="l"/>
                      <a:r>
                        <a:rPr lang="ja-JP" altLang="ja-JP" sz="12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対象ため池の所在市町村においてハザードマップ作成、住民</a:t>
                      </a:r>
                      <a:r>
                        <a:rPr lang="ja-JP" altLang="en-US" sz="12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に</a:t>
                      </a:r>
                      <a:r>
                        <a:rPr lang="ja-JP" altLang="ja-JP" sz="12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周知</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0000" marR="90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100</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箇所</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0000" marR="90000" marT="36000" marB="3600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102</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箇所</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0000" marR="90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24000">
                <a:tc>
                  <a:txBody>
                    <a:bodyPr/>
                    <a:lstStyle/>
                    <a:p>
                      <a:pPr algn="l"/>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「大阪府ため池防災・減災アクションプラン」を策定（</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H27</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0000" marR="90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0000" marR="90000" marT="36000" marB="3600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0000" marR="90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34" name="テキスト ボックス 33"/>
          <p:cNvSpPr txBox="1"/>
          <p:nvPr/>
        </p:nvSpPr>
        <p:spPr>
          <a:xfrm>
            <a:off x="189000" y="2792760"/>
            <a:ext cx="1980029" cy="276999"/>
          </a:xfrm>
          <a:prstGeom prst="rect">
            <a:avLst/>
          </a:prstGeom>
          <a:noFill/>
        </p:spPr>
        <p:txBody>
          <a:bodyPr wrap="none" rtlCol="0">
            <a:spAutoFit/>
          </a:bodyPr>
          <a:lstStyle/>
          <a:p>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集中取組期間　取組実績</a:t>
            </a: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5" name="グループ化 14"/>
          <p:cNvGrpSpPr/>
          <p:nvPr/>
        </p:nvGrpSpPr>
        <p:grpSpPr>
          <a:xfrm>
            <a:off x="477072" y="4777444"/>
            <a:ext cx="3600000" cy="3168328"/>
            <a:chOff x="405064" y="4592984"/>
            <a:chExt cx="3600000" cy="3168328"/>
          </a:xfrm>
        </p:grpSpPr>
        <p:grpSp>
          <p:nvGrpSpPr>
            <p:cNvPr id="14" name="グループ化 13"/>
            <p:cNvGrpSpPr/>
            <p:nvPr/>
          </p:nvGrpSpPr>
          <p:grpSpPr>
            <a:xfrm>
              <a:off x="405064" y="4671619"/>
              <a:ext cx="3600000" cy="3089693"/>
              <a:chOff x="405064" y="4413784"/>
              <a:chExt cx="3600000" cy="3089693"/>
            </a:xfrm>
          </p:grpSpPr>
          <p:grpSp>
            <p:nvGrpSpPr>
              <p:cNvPr id="27" name="グループ化 26"/>
              <p:cNvGrpSpPr/>
              <p:nvPr/>
            </p:nvGrpSpPr>
            <p:grpSpPr>
              <a:xfrm>
                <a:off x="405064" y="4413784"/>
                <a:ext cx="3600000" cy="2879999"/>
                <a:chOff x="2911581" y="5530350"/>
                <a:chExt cx="3600000" cy="3445433"/>
              </a:xfrm>
              <a:noFill/>
            </p:grpSpPr>
            <p:graphicFrame>
              <p:nvGraphicFramePr>
                <p:cNvPr id="20" name="グラフ 19"/>
                <p:cNvGraphicFramePr/>
                <p:nvPr>
                  <p:extLst>
                    <p:ext uri="{D42A27DB-BD31-4B8C-83A1-F6EECF244321}">
                      <p14:modId xmlns:p14="http://schemas.microsoft.com/office/powerpoint/2010/main" val="1866847157"/>
                    </p:ext>
                  </p:extLst>
                </p:nvPr>
              </p:nvGraphicFramePr>
              <p:xfrm>
                <a:off x="2911581" y="5530350"/>
                <a:ext cx="3600000" cy="3445433"/>
              </p:xfrm>
              <a:graphic>
                <a:graphicData uri="http://schemas.openxmlformats.org/drawingml/2006/chart">
                  <c:chart xmlns:c="http://schemas.openxmlformats.org/drawingml/2006/chart" xmlns:r="http://schemas.openxmlformats.org/officeDocument/2006/relationships" r:id="rId3"/>
                </a:graphicData>
              </a:graphic>
            </p:graphicFrame>
            <p:cxnSp>
              <p:nvCxnSpPr>
                <p:cNvPr id="24" name="直線コネクタ 23"/>
                <p:cNvCxnSpPr/>
                <p:nvPr/>
              </p:nvCxnSpPr>
              <p:spPr>
                <a:xfrm>
                  <a:off x="3298517" y="7150107"/>
                  <a:ext cx="2988000" cy="0"/>
                </a:xfrm>
                <a:prstGeom prst="line">
                  <a:avLst/>
                </a:prstGeom>
                <a:grpFill/>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テキスト ボックス 27"/>
                <p:cNvSpPr txBox="1"/>
                <p:nvPr/>
              </p:nvSpPr>
              <p:spPr>
                <a:xfrm>
                  <a:off x="3334517" y="6882461"/>
                  <a:ext cx="1928733" cy="294562"/>
                </a:xfrm>
                <a:prstGeom prst="rect">
                  <a:avLst/>
                </a:prstGeom>
                <a:noFill/>
                <a:ln>
                  <a:noFill/>
                </a:ln>
              </p:spPr>
              <p:txBody>
                <a:bodyPr wrap="none" rtlCol="0" anchor="b" anchorCtr="0">
                  <a:spAutoFit/>
                </a:bodyPr>
                <a:lstStyle/>
                <a:p>
                  <a:r>
                    <a:rPr kumimoji="1" lang="ja-JP" altLang="en-US" sz="10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集中取組期間</a:t>
                  </a:r>
                  <a:r>
                    <a:rPr lang="ja-JP" altLang="en-US" sz="1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の</a:t>
                  </a:r>
                  <a:r>
                    <a:rPr kumimoji="1" lang="ja-JP" altLang="en-US" sz="10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目標　</a:t>
                  </a:r>
                  <a:r>
                    <a:rPr kumimoji="1" lang="en-US" altLang="ja-JP" sz="10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100</a:t>
                  </a:r>
                  <a:r>
                    <a:rPr kumimoji="1" lang="ja-JP" altLang="en-US" sz="10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箇所</a:t>
                  </a:r>
                  <a:endParaRPr kumimoji="1" lang="ja-JP" altLang="en-US" sz="1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30" name="テキスト ボックス 29"/>
              <p:cNvSpPr txBox="1"/>
              <p:nvPr/>
            </p:nvSpPr>
            <p:spPr>
              <a:xfrm>
                <a:off x="944142" y="7257256"/>
                <a:ext cx="2521844" cy="246221"/>
              </a:xfrm>
              <a:prstGeom prst="rect">
                <a:avLst/>
              </a:prstGeom>
              <a:noFill/>
            </p:spPr>
            <p:txBody>
              <a:bodyPr wrap="none" rtlCol="0">
                <a:spAutoFit/>
              </a:bodyPr>
              <a:lstStyle/>
              <a:p>
                <a:pPr algn="ct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耐震診断・ハザードマップ作成　箇所数の推移</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6" name="テキスト ボックス 5"/>
            <p:cNvSpPr txBox="1"/>
            <p:nvPr/>
          </p:nvSpPr>
          <p:spPr>
            <a:xfrm>
              <a:off x="548752" y="4592984"/>
              <a:ext cx="648000" cy="216000"/>
            </a:xfrm>
            <a:prstGeom prst="rect">
              <a:avLst/>
            </a:prstGeom>
            <a:noFill/>
          </p:spPr>
          <p:txBody>
            <a:bodyPr wrap="square" rtlCol="0">
              <a:spAutoFit/>
            </a:bodyPr>
            <a:lstStyle/>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（箇所）</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36" name="四角形吹き出し 35"/>
          <p:cNvSpPr/>
          <p:nvPr/>
        </p:nvSpPr>
        <p:spPr>
          <a:xfrm>
            <a:off x="4149320" y="8193360"/>
            <a:ext cx="2160000" cy="400110"/>
          </a:xfrm>
          <a:prstGeom prst="wedgeRectCallout">
            <a:avLst>
              <a:gd name="adj1" fmla="val 33007"/>
              <a:gd name="adj2" fmla="val -76131"/>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kumimoji="1" lang="ja-JP" altLang="en-US" sz="1000" dirty="0" smtClean="0">
                <a:solidFill>
                  <a:schemeClr val="tx1"/>
                </a:solidFill>
                <a:latin typeface="HG丸ｺﾞｼｯｸM-PRO" panose="020F0600000000000000" pitchFamily="50" charset="-128"/>
                <a:ea typeface="HG丸ｺﾞｼｯｸM-PRO" panose="020F0600000000000000" pitchFamily="50" charset="-128"/>
              </a:rPr>
              <a:t>堤体の老朽化が進んだため池の改修を進めています。</a:t>
            </a:r>
            <a:endParaRPr kumimoji="1" lang="ja-JP" altLang="en-US" sz="1000" dirty="0">
              <a:solidFill>
                <a:schemeClr val="tx1"/>
              </a:solidFill>
              <a:latin typeface="HG丸ｺﾞｼｯｸM-PRO" panose="020F0600000000000000" pitchFamily="50" charset="-128"/>
              <a:ea typeface="HG丸ｺﾞｼｯｸM-PRO" panose="020F0600000000000000" pitchFamily="50" charset="-128"/>
            </a:endParaRPr>
          </a:p>
        </p:txBody>
      </p:sp>
      <p:grpSp>
        <p:nvGrpSpPr>
          <p:cNvPr id="16" name="グループ化 15"/>
          <p:cNvGrpSpPr/>
          <p:nvPr/>
        </p:nvGrpSpPr>
        <p:grpSpPr>
          <a:xfrm>
            <a:off x="4404319" y="4736976"/>
            <a:ext cx="1905000" cy="3362685"/>
            <a:chOff x="4404319" y="4722469"/>
            <a:chExt cx="1905000" cy="3362685"/>
          </a:xfrm>
        </p:grpSpPr>
        <p:pic>
          <p:nvPicPr>
            <p:cNvPr id="4098" name="Picture 2" descr="æ±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04319" y="4722469"/>
              <a:ext cx="190500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æ± è°·"/>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04319" y="6249144"/>
              <a:ext cx="1905000" cy="1428750"/>
            </a:xfrm>
            <a:prstGeom prst="rect">
              <a:avLst/>
            </a:prstGeom>
            <a:noFill/>
            <a:extLst>
              <a:ext uri="{909E8E84-426E-40DD-AFC4-6F175D3DCCD1}">
                <a14:hiddenFill xmlns:a14="http://schemas.microsoft.com/office/drawing/2010/main">
                  <a:solidFill>
                    <a:srgbClr val="FFFFFF"/>
                  </a:solidFill>
                </a14:hiddenFill>
              </a:ext>
            </a:extLst>
          </p:spPr>
        </p:pic>
        <p:sp>
          <p:nvSpPr>
            <p:cNvPr id="32" name="テキスト ボックス 31"/>
            <p:cNvSpPr txBox="1"/>
            <p:nvPr/>
          </p:nvSpPr>
          <p:spPr>
            <a:xfrm>
              <a:off x="4430925" y="7685044"/>
              <a:ext cx="1851789" cy="400110"/>
            </a:xfrm>
            <a:prstGeom prst="rect">
              <a:avLst/>
            </a:prstGeom>
            <a:noFill/>
          </p:spPr>
          <p:txBody>
            <a:bodyPr wrap="none" rtlCol="0">
              <a:spAutoFit/>
            </a:bodyPr>
            <a:lstStyle/>
            <a:p>
              <a:pPr algn="ct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ため池の改修</a:t>
              </a:r>
              <a:r>
                <a:rPr kumimoji="0" lang="ja-JP" altLang="en-US" sz="10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（阪南市）</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上</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：改修前</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／下</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：改修後）</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p:txBody>
        </p:sp>
      </p:grpSp>
    </p:spTree>
    <p:extLst>
      <p:ext uri="{BB962C8B-B14F-4D97-AF65-F5344CB8AC3E}">
        <p14:creationId xmlns:p14="http://schemas.microsoft.com/office/powerpoint/2010/main" val="30946309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p:cNvCxnSpPr/>
          <p:nvPr/>
        </p:nvCxnSpPr>
        <p:spPr>
          <a:xfrm flipH="1">
            <a:off x="0" y="632520"/>
            <a:ext cx="6858000" cy="0"/>
          </a:xfrm>
          <a:prstGeom prst="line">
            <a:avLst/>
          </a:prstGeom>
          <a:ln w="190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正方形/長方形 2"/>
          <p:cNvSpPr/>
          <p:nvPr/>
        </p:nvSpPr>
        <p:spPr>
          <a:xfrm>
            <a:off x="0" y="0"/>
            <a:ext cx="6858000" cy="644400"/>
          </a:xfrm>
          <a:prstGeom prst="rect">
            <a:avLst/>
          </a:prstGeom>
          <a:noFill/>
          <a:ln w="15875">
            <a:noFill/>
          </a:ln>
        </p:spPr>
        <p:style>
          <a:lnRef idx="2">
            <a:schemeClr val="accent6"/>
          </a:lnRef>
          <a:fillRef idx="1">
            <a:schemeClr val="lt1"/>
          </a:fillRef>
          <a:effectRef idx="0">
            <a:schemeClr val="accent6"/>
          </a:effectRef>
          <a:fontRef idx="minor">
            <a:schemeClr val="dk1"/>
          </a:fontRef>
        </p:style>
        <p:txBody>
          <a:bodyPr rot="0" spcFirstLastPara="0" vert="horz" wrap="none" lIns="72000" tIns="10800" rIns="72000" bIns="10800" numCol="1" spcCol="0" rtlCol="0" fromWordArt="0" anchor="b" anchorCtr="0" forceAA="0" compatLnSpc="1">
            <a:prstTxWarp prst="textNoShape">
              <a:avLst/>
            </a:prstTxWarp>
            <a:normAutofit/>
          </a:bodyPr>
          <a:lstStyle/>
          <a:p>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アクション</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21</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石油コンビナート防災対策の推進</a:t>
            </a:r>
            <a:endParaRPr lang="ja-JP"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189000" y="1080000"/>
            <a:ext cx="6480000" cy="1886646"/>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36000" tIns="21600" rIns="36000" bIns="18000" rtlCol="0" anchor="t" anchorCtr="0">
            <a:spAutoFit/>
          </a:bodyPr>
          <a:lstStyle/>
          <a:p>
            <a:pPr marL="171450" indent="-171450">
              <a:lnSpc>
                <a:spcPts val="1800"/>
              </a:lnSpc>
              <a:buFont typeface="Wingdings" panose="05000000000000000000" pitchFamily="2" charset="2"/>
              <a:buChar char="u"/>
            </a:pPr>
            <a:r>
              <a:rPr lang="ja-JP" altLang="en-US" sz="1000" dirty="0" smtClean="0">
                <a:solidFill>
                  <a:schemeClr val="tx1"/>
                </a:solidFill>
                <a:latin typeface="HG丸ｺﾞｼｯｸM-PRO" panose="020F0600000000000000" pitchFamily="50" charset="-128"/>
                <a:ea typeface="HG丸ｺﾞｼｯｸM-PRO" panose="020F0600000000000000" pitchFamily="50" charset="-128"/>
              </a:rPr>
              <a:t>「</a:t>
            </a:r>
            <a:r>
              <a:rPr lang="ja-JP" altLang="en-US" sz="1000" dirty="0">
                <a:solidFill>
                  <a:schemeClr val="tx1"/>
                </a:solidFill>
                <a:latin typeface="HG丸ｺﾞｼｯｸM-PRO" panose="020F0600000000000000" pitchFamily="50" charset="-128"/>
                <a:ea typeface="HG丸ｺﾞｼｯｸM-PRO" panose="020F0600000000000000" pitchFamily="50" charset="-128"/>
              </a:rPr>
              <a:t>大阪府石油コンビナート等防災計画」に基づき、ハード・ソフト対策が進むよう、事業者への働きかけ、必要な支援を行う。</a:t>
            </a:r>
          </a:p>
          <a:p>
            <a:pPr marL="1438275" indent="-1076325">
              <a:lnSpc>
                <a:spcPts val="1800"/>
              </a:lnSpc>
            </a:pPr>
            <a:r>
              <a:rPr lang="ja-JP" altLang="en-US" sz="1000" dirty="0">
                <a:solidFill>
                  <a:schemeClr val="tx1"/>
                </a:solidFill>
                <a:latin typeface="HG丸ｺﾞｼｯｸM-PRO" panose="020F0600000000000000" pitchFamily="50" charset="-128"/>
                <a:ea typeface="HG丸ｺﾞｼｯｸM-PRO" panose="020F0600000000000000" pitchFamily="50" charset="-128"/>
              </a:rPr>
              <a:t>＜ハード対策例</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rPr>
              <a:t>＞</a:t>
            </a:r>
            <a:r>
              <a:rPr lang="en-US" altLang="ja-JP" sz="1000" dirty="0" smtClean="0">
                <a:solidFill>
                  <a:schemeClr val="tx1"/>
                </a:solidFill>
                <a:latin typeface="HG丸ｺﾞｼｯｸM-PRO" panose="020F0600000000000000" pitchFamily="50" charset="-128"/>
                <a:ea typeface="HG丸ｺﾞｼｯｸM-PRO" panose="020F0600000000000000" pitchFamily="50" charset="-128"/>
              </a:rPr>
              <a:t>	</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rPr>
              <a:t>・</a:t>
            </a:r>
            <a:r>
              <a:rPr lang="ja-JP" altLang="en-US" sz="1000" dirty="0">
                <a:solidFill>
                  <a:schemeClr val="tx1"/>
                </a:solidFill>
                <a:latin typeface="HG丸ｺﾞｼｯｸM-PRO" panose="020F0600000000000000" pitchFamily="50" charset="-128"/>
                <a:ea typeface="HG丸ｺﾞｼｯｸM-PRO" panose="020F0600000000000000" pitchFamily="50" charset="-128"/>
              </a:rPr>
              <a:t>油類流出抑制のための緊急遮断弁の設置</a:t>
            </a:r>
          </a:p>
          <a:p>
            <a:pPr marL="542925" indent="895350">
              <a:lnSpc>
                <a:spcPts val="1800"/>
              </a:lnSpc>
            </a:pPr>
            <a:r>
              <a:rPr lang="ja-JP" altLang="en-US" sz="1000" dirty="0" smtClean="0">
                <a:solidFill>
                  <a:schemeClr val="tx1"/>
                </a:solidFill>
                <a:latin typeface="HG丸ｺﾞｼｯｸM-PRO" panose="020F0600000000000000" pitchFamily="50" charset="-128"/>
                <a:ea typeface="HG丸ｺﾞｼｯｸM-PRO" panose="020F0600000000000000" pitchFamily="50" charset="-128"/>
              </a:rPr>
              <a:t>・</a:t>
            </a:r>
            <a:r>
              <a:rPr lang="ja-JP" altLang="en-US" sz="1000" dirty="0">
                <a:solidFill>
                  <a:schemeClr val="tx1"/>
                </a:solidFill>
                <a:latin typeface="HG丸ｺﾞｼｯｸM-PRO" panose="020F0600000000000000" pitchFamily="50" charset="-128"/>
                <a:ea typeface="HG丸ｺﾞｼｯｸM-PRO" panose="020F0600000000000000" pitchFamily="50" charset="-128"/>
              </a:rPr>
              <a:t>危険物タンクの津波による移動抑制のための管理油高（下限）の見直し</a:t>
            </a:r>
          </a:p>
          <a:p>
            <a:pPr marL="542925" indent="895350">
              <a:lnSpc>
                <a:spcPts val="1800"/>
              </a:lnSpc>
            </a:pPr>
            <a:r>
              <a:rPr lang="ja-JP" altLang="en-US" sz="1000" dirty="0" smtClean="0">
                <a:solidFill>
                  <a:schemeClr val="tx1"/>
                </a:solidFill>
                <a:latin typeface="HG丸ｺﾞｼｯｸM-PRO" panose="020F0600000000000000" pitchFamily="50" charset="-128"/>
                <a:ea typeface="HG丸ｺﾞｼｯｸM-PRO" panose="020F0600000000000000" pitchFamily="50" charset="-128"/>
              </a:rPr>
              <a:t>・</a:t>
            </a:r>
            <a:r>
              <a:rPr lang="ja-JP" altLang="en-US" sz="1000" dirty="0">
                <a:solidFill>
                  <a:schemeClr val="tx1"/>
                </a:solidFill>
                <a:latin typeface="HG丸ｺﾞｼｯｸM-PRO" panose="020F0600000000000000" pitchFamily="50" charset="-128"/>
                <a:ea typeface="HG丸ｺﾞｼｯｸM-PRO" panose="020F0600000000000000" pitchFamily="50" charset="-128"/>
              </a:rPr>
              <a:t>泡消火薬剤の計画的な備蓄　など</a:t>
            </a:r>
          </a:p>
          <a:p>
            <a:pPr marL="1438275" indent="-1076325">
              <a:lnSpc>
                <a:spcPts val="1800"/>
              </a:lnSpc>
            </a:pPr>
            <a:r>
              <a:rPr lang="ja-JP" altLang="en-US" sz="1000" dirty="0">
                <a:solidFill>
                  <a:schemeClr val="tx1"/>
                </a:solidFill>
                <a:latin typeface="HG丸ｺﾞｼｯｸM-PRO" panose="020F0600000000000000" pitchFamily="50" charset="-128"/>
                <a:ea typeface="HG丸ｺﾞｼｯｸM-PRO" panose="020F0600000000000000" pitchFamily="50" charset="-128"/>
              </a:rPr>
              <a:t>＜ソフト対策例</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rPr>
              <a:t>＞</a:t>
            </a:r>
            <a:r>
              <a:rPr lang="en-US" altLang="ja-JP" sz="1000" dirty="0" smtClean="0">
                <a:solidFill>
                  <a:schemeClr val="tx1"/>
                </a:solidFill>
                <a:latin typeface="HG丸ｺﾞｼｯｸM-PRO" panose="020F0600000000000000" pitchFamily="50" charset="-128"/>
                <a:ea typeface="HG丸ｺﾞｼｯｸM-PRO" panose="020F0600000000000000" pitchFamily="50" charset="-128"/>
              </a:rPr>
              <a:t>	</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rPr>
              <a:t>・</a:t>
            </a:r>
            <a:r>
              <a:rPr lang="ja-JP" altLang="en-US" sz="1000" dirty="0">
                <a:solidFill>
                  <a:schemeClr val="tx1"/>
                </a:solidFill>
                <a:latin typeface="HG丸ｺﾞｼｯｸM-PRO" panose="020F0600000000000000" pitchFamily="50" charset="-128"/>
                <a:ea typeface="HG丸ｺﾞｼｯｸM-PRO" panose="020F0600000000000000" pitchFamily="50" charset="-128"/>
              </a:rPr>
              <a:t>津波避難計画の作成・見直し</a:t>
            </a:r>
          </a:p>
          <a:p>
            <a:pPr marL="361950" indent="1076325">
              <a:lnSpc>
                <a:spcPts val="1800"/>
              </a:lnSpc>
            </a:pPr>
            <a:r>
              <a:rPr lang="ja-JP" altLang="en-US" sz="1000" dirty="0" smtClean="0">
                <a:solidFill>
                  <a:schemeClr val="tx1"/>
                </a:solidFill>
                <a:latin typeface="HG丸ｺﾞｼｯｸM-PRO" panose="020F0600000000000000" pitchFamily="50" charset="-128"/>
                <a:ea typeface="HG丸ｺﾞｼｯｸM-PRO" panose="020F0600000000000000" pitchFamily="50" charset="-128"/>
              </a:rPr>
              <a:t>・</a:t>
            </a:r>
            <a:r>
              <a:rPr lang="ja-JP" altLang="en-US" sz="1000" dirty="0">
                <a:solidFill>
                  <a:schemeClr val="tx1"/>
                </a:solidFill>
                <a:latin typeface="HG丸ｺﾞｼｯｸM-PRO" panose="020F0600000000000000" pitchFamily="50" charset="-128"/>
                <a:ea typeface="HG丸ｺﾞｼｯｸM-PRO" panose="020F0600000000000000" pitchFamily="50" charset="-128"/>
              </a:rPr>
              <a:t>防災訓練の充実</a:t>
            </a:r>
          </a:p>
          <a:p>
            <a:pPr marL="361950" indent="1076325">
              <a:lnSpc>
                <a:spcPts val="1800"/>
              </a:lnSpc>
            </a:pPr>
            <a:r>
              <a:rPr lang="ja-JP" altLang="en-US" sz="1000" dirty="0" smtClean="0">
                <a:solidFill>
                  <a:schemeClr val="tx1"/>
                </a:solidFill>
                <a:latin typeface="HG丸ｺﾞｼｯｸM-PRO" panose="020F0600000000000000" pitchFamily="50" charset="-128"/>
                <a:ea typeface="HG丸ｺﾞｼｯｸM-PRO" panose="020F0600000000000000" pitchFamily="50" charset="-128"/>
              </a:rPr>
              <a:t>・</a:t>
            </a:r>
            <a:r>
              <a:rPr lang="ja-JP" altLang="en-US" sz="1000" dirty="0">
                <a:solidFill>
                  <a:schemeClr val="tx1"/>
                </a:solidFill>
                <a:latin typeface="HG丸ｺﾞｼｯｸM-PRO" panose="020F0600000000000000" pitchFamily="50" charset="-128"/>
                <a:ea typeface="HG丸ｺﾞｼｯｸM-PRO" panose="020F0600000000000000" pitchFamily="50" charset="-128"/>
              </a:rPr>
              <a:t>津波避難情報の提供　など</a:t>
            </a:r>
            <a:endParaRPr lang="en-US" altLang="ja-JP" sz="1000" dirty="0">
              <a:solidFill>
                <a:schemeClr val="tx1"/>
              </a:solidFill>
              <a:latin typeface="HG丸ｺﾞｼｯｸM-PRO" panose="020F0600000000000000" pitchFamily="50" charset="-128"/>
              <a:ea typeface="HG丸ｺﾞｼｯｸM-PRO" panose="020F0600000000000000" pitchFamily="50" charset="-128"/>
            </a:endParaRPr>
          </a:p>
        </p:txBody>
      </p:sp>
      <p:sp>
        <p:nvSpPr>
          <p:cNvPr id="5" name="テキスト ボックス 4"/>
          <p:cNvSpPr txBox="1"/>
          <p:nvPr/>
        </p:nvSpPr>
        <p:spPr>
          <a:xfrm>
            <a:off x="5596116" y="642717"/>
            <a:ext cx="1261884" cy="276999"/>
          </a:xfrm>
          <a:prstGeom prst="rect">
            <a:avLst/>
          </a:prstGeom>
          <a:noFill/>
        </p:spPr>
        <p:txBody>
          <a:bodyPr wrap="none" rtlCol="0">
            <a:spAutoFit/>
          </a:bodyPr>
          <a:lstStyle/>
          <a:p>
            <a:pPr algn="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危機管理室</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0" y="-1"/>
            <a:ext cx="6858000" cy="267124"/>
          </a:xfrm>
          <a:prstGeom prst="rect">
            <a:avLst/>
          </a:prstGeom>
          <a:noFill/>
          <a:ln>
            <a:solidFill>
              <a:schemeClr val="tx1"/>
            </a:solidFill>
          </a:ln>
        </p:spPr>
        <p:txBody>
          <a:bodyPr wrap="square" rtlCol="0">
            <a:spAutoFit/>
          </a:bodyPr>
          <a:lstStyle/>
          <a:p>
            <a:pPr>
              <a:lnSpc>
                <a:spcPts val="15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ミッション</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Ⅰ</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200" kern="100" dirty="0">
                <a:latin typeface="Meiryo UI" panose="020B0604030504040204" pitchFamily="50" charset="-128"/>
                <a:ea typeface="Meiryo UI" panose="020B0604030504040204" pitchFamily="50" charset="-128"/>
                <a:cs typeface="Meiryo UI" panose="020B0604030504040204" pitchFamily="50" charset="-128"/>
              </a:rPr>
              <a:t>巨大地震や大津波</a:t>
            </a:r>
            <a:r>
              <a:rPr lang="ja-JP" altLang="ja-JP" sz="1200" kern="100" dirty="0" smtClean="0">
                <a:latin typeface="Meiryo UI" panose="020B0604030504040204" pitchFamily="50" charset="-128"/>
                <a:ea typeface="Meiryo UI" panose="020B0604030504040204" pitchFamily="50" charset="-128"/>
                <a:cs typeface="Meiryo UI" panose="020B0604030504040204" pitchFamily="50" charset="-128"/>
              </a:rPr>
              <a:t>から府民</a:t>
            </a:r>
            <a:r>
              <a:rPr lang="ja-JP" altLang="ja-JP" sz="1200" kern="100" dirty="0">
                <a:latin typeface="Meiryo UI" panose="020B0604030504040204" pitchFamily="50" charset="-128"/>
                <a:ea typeface="Meiryo UI" panose="020B0604030504040204" pitchFamily="50" charset="-128"/>
                <a:cs typeface="Meiryo UI" panose="020B0604030504040204" pitchFamily="50" charset="-128"/>
              </a:rPr>
              <a:t>の命を守り、</a:t>
            </a:r>
            <a:r>
              <a:rPr lang="ja-JP" altLang="ja-JP" sz="1200" kern="100" dirty="0" smtClean="0">
                <a:latin typeface="Meiryo UI" panose="020B0604030504040204" pitchFamily="50" charset="-128"/>
                <a:ea typeface="Meiryo UI" panose="020B0604030504040204" pitchFamily="50" charset="-128"/>
                <a:cs typeface="Meiryo UI" panose="020B0604030504040204" pitchFamily="50" charset="-128"/>
              </a:rPr>
              <a:t>被害を</a:t>
            </a:r>
            <a:r>
              <a:rPr lang="ja-JP" altLang="ja-JP" sz="1200" kern="100" dirty="0">
                <a:latin typeface="Meiryo UI" panose="020B0604030504040204" pitchFamily="50" charset="-128"/>
                <a:ea typeface="Meiryo UI" panose="020B0604030504040204" pitchFamily="50" charset="-128"/>
                <a:cs typeface="Meiryo UI" panose="020B0604030504040204" pitchFamily="50" charset="-128"/>
              </a:rPr>
              <a:t>軽減するための、</a:t>
            </a:r>
            <a:r>
              <a:rPr lang="ja-JP" altLang="ja-JP" sz="1200" kern="100" dirty="0" smtClean="0">
                <a:latin typeface="Meiryo UI" panose="020B0604030504040204" pitchFamily="50" charset="-128"/>
                <a:ea typeface="Meiryo UI" panose="020B0604030504040204" pitchFamily="50" charset="-128"/>
                <a:cs typeface="Meiryo UI" panose="020B0604030504040204" pitchFamily="50" charset="-128"/>
              </a:rPr>
              <a:t>事前</a:t>
            </a:r>
            <a:r>
              <a:rPr lang="ja-JP" altLang="ja-JP" sz="1200" kern="100" dirty="0">
                <a:latin typeface="Meiryo UI" panose="020B0604030504040204" pitchFamily="50" charset="-128"/>
                <a:ea typeface="Meiryo UI" panose="020B0604030504040204" pitchFamily="50" charset="-128"/>
                <a:cs typeface="Meiryo UI" panose="020B0604030504040204" pitchFamily="50" charset="-128"/>
              </a:rPr>
              <a:t>予防対策と逃げる対策</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189000" y="3080792"/>
            <a:ext cx="2111475" cy="276999"/>
          </a:xfrm>
          <a:prstGeom prst="rect">
            <a:avLst/>
          </a:prstGeom>
          <a:noFill/>
        </p:spPr>
        <p:txBody>
          <a:bodyPr wrap="none" rtlCol="0">
            <a:spAutoFit/>
          </a:bodyPr>
          <a:lstStyle/>
          <a:p>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集中取組期間　取組み実績</a:t>
            </a: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スライド番号プレースホルダー 9"/>
          <p:cNvSpPr>
            <a:spLocks noGrp="1"/>
          </p:cNvSpPr>
          <p:nvPr>
            <p:ph type="sldNum" sz="quarter" idx="11"/>
          </p:nvPr>
        </p:nvSpPr>
        <p:spPr/>
        <p:txBody>
          <a:bodyPr/>
          <a:lstStyle/>
          <a:p>
            <a:r>
              <a:rPr lang="en-US" altLang="ja-JP" dirty="0">
                <a:latin typeface="Meiryo UI" panose="020B0604030504040204" pitchFamily="50" charset="-128"/>
                <a:ea typeface="Meiryo UI" panose="020B0604030504040204" pitchFamily="50" charset="-128"/>
                <a:cs typeface="Meiryo UI" panose="020B0604030504040204" pitchFamily="50" charset="-128"/>
              </a:rPr>
              <a:t>5</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9" name="表 18"/>
          <p:cNvGraphicFramePr>
            <a:graphicFrameLocks noGrp="1"/>
          </p:cNvGraphicFramePr>
          <p:nvPr>
            <p:extLst>
              <p:ext uri="{D42A27DB-BD31-4B8C-83A1-F6EECF244321}">
                <p14:modId xmlns:p14="http://schemas.microsoft.com/office/powerpoint/2010/main" val="1930082839"/>
              </p:ext>
            </p:extLst>
          </p:nvPr>
        </p:nvGraphicFramePr>
        <p:xfrm>
          <a:off x="189000" y="3350895"/>
          <a:ext cx="6480000" cy="2743200"/>
        </p:xfrm>
        <a:graphic>
          <a:graphicData uri="http://schemas.openxmlformats.org/drawingml/2006/table">
            <a:tbl>
              <a:tblPr firstRow="1" bandRow="1">
                <a:tableStyleId>{5C22544A-7EE6-4342-B048-85BDC9FD1C3A}</a:tableStyleId>
              </a:tblPr>
              <a:tblGrid>
                <a:gridCol w="2592000"/>
                <a:gridCol w="3888000"/>
              </a:tblGrid>
              <a:tr h="2119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実績</a:t>
                      </a: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266328">
                <a:tc>
                  <a:txBody>
                    <a:bodyPr/>
                    <a:lstStyle/>
                    <a:p>
                      <a:pPr marL="0" marR="0" indent="0" algn="l" defTabSz="914400" rtl="0" eaLnBrk="1" fontAlgn="auto" latinLnBrk="0" hangingPunct="1">
                        <a:lnSpc>
                          <a:spcPct val="100000"/>
                        </a:lnSpc>
                        <a:spcBef>
                          <a:spcPts val="0"/>
                        </a:spcBef>
                        <a:spcAft>
                          <a:spcPts val="0"/>
                        </a:spcAft>
                        <a:buClrTx/>
                        <a:buSzTx/>
                        <a:buFont typeface="Meiryo UI" panose="020B0604030504040204" pitchFamily="50" charset="-128"/>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特定事業者において防災対策を計画的に進捗するよう、スケジュール設定等を通じ、取組みを促進</a:t>
                      </a:r>
                      <a:endParaRPr lang="ja-JP"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a:buFont typeface="Arial" panose="020B0604020202020204" pitchFamily="34" charset="0"/>
                        <a:buChar char="•"/>
                      </a:pP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第１期対策計画（</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H27</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H29</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年度）に基づき、特定事業者の防災対策への取組みを促進した</a:t>
                      </a: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lgn="l">
                        <a:buFont typeface="Arial" panose="020B0604020202020204" pitchFamily="34" charset="0"/>
                        <a:buChar char="•"/>
                      </a:pP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新たに第２期対策計画（</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H30</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H32</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年度）を策定した</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08032">
                <a:tc>
                  <a:txBody>
                    <a:bodyPr/>
                    <a:lstStyle/>
                    <a:p>
                      <a:pPr marL="0" indent="0" algn="l">
                        <a:lnSpc>
                          <a:spcPts val="1800"/>
                        </a:lnSpc>
                        <a:buFont typeface="Meiryo UI" panose="020B0604030504040204" pitchFamily="50" charset="-128"/>
                        <a:buNone/>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特定事業者において危険物タンクの耐震基準への適合を早期完了（</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H28</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年度）</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Meiryo UI" panose="020B0604030504040204" pitchFamily="50" charset="-128"/>
                        <a:buNone/>
                      </a:pP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特定事業者の危険物タンクの耐震基準適合完了</a:t>
                      </a:r>
                    </a:p>
                    <a:p>
                      <a:pPr marL="0" indent="0" algn="l">
                        <a:buFont typeface="Meiryo UI" panose="020B0604030504040204" pitchFamily="50" charset="-128"/>
                        <a:buNone/>
                      </a:pP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・浮き屋根式タンク 　</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113</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基完了</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/114</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a:t>
                      </a:r>
                    </a:p>
                    <a:p>
                      <a:pPr marL="0" indent="361950" algn="l">
                        <a:buFont typeface="Meiryo UI" panose="020B0604030504040204" pitchFamily="50" charset="-128"/>
                        <a:buNone/>
                      </a:pP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休止中 </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a:t>
                      </a: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361950" algn="l">
                        <a:buFont typeface="Meiryo UI" panose="020B0604030504040204" pitchFamily="50" charset="-128"/>
                        <a:buNone/>
                      </a:pP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（耐震工事は再稼働に合わせて実施予定）</a:t>
                      </a:r>
                    </a:p>
                    <a:p>
                      <a:pPr marL="0" indent="0" algn="l">
                        <a:buFont typeface="Meiryo UI" panose="020B0604030504040204" pitchFamily="50" charset="-128"/>
                        <a:buNone/>
                      </a:pP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・準特定タンク  </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142</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基完了</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/142</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a:t>
                      </a: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08032">
                <a:tc>
                  <a:txBody>
                    <a:bodyPr/>
                    <a:lstStyle/>
                    <a:p>
                      <a:pPr marL="0" indent="0" algn="ctr">
                        <a:lnSpc>
                          <a:spcPts val="1800"/>
                        </a:lnSpc>
                        <a:buFont typeface="Meiryo UI" panose="020B0604030504040204" pitchFamily="50" charset="-128"/>
                        <a:buNone/>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Meiryo UI" panose="020B0604030504040204" pitchFamily="50" charset="-128"/>
                        <a:buNone/>
                      </a:pP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特定事業者以外の事業者に、自主的な津波避難計画の作成を促進するため、</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H28</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年度に堺泉北臨海地区の</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組合（</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114</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社）を対象にワークショップを開催し、</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77</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社</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97</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名が参加した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20" name="テキスト ボックス 4"/>
          <p:cNvSpPr txBox="1"/>
          <p:nvPr/>
        </p:nvSpPr>
        <p:spPr>
          <a:xfrm>
            <a:off x="189000" y="8428672"/>
            <a:ext cx="6480000" cy="1477328"/>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1800"/>
              </a:lnSpc>
            </a:pPr>
            <a:r>
              <a:rPr lang="ja-JP" altLang="ja-JP" sz="10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en-US" altLang="ja-JP" sz="10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H30</a:t>
            </a:r>
            <a:r>
              <a:rPr lang="ja-JP" altLang="en-US" sz="10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年度　</a:t>
            </a:r>
            <a:r>
              <a:rPr lang="ja-JP" altLang="ja-JP" sz="10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取組み</a:t>
            </a:r>
            <a:r>
              <a:rPr lang="ja-JP" altLang="ja-JP" sz="1000" b="1" dirty="0">
                <a:latin typeface="HG丸ｺﾞｼｯｸM-PRO" panose="020F0600000000000000" pitchFamily="50" charset="-128"/>
                <a:ea typeface="HG丸ｺﾞｼｯｸM-PRO" panose="020F0600000000000000" pitchFamily="50" charset="-128"/>
                <a:cs typeface="Meiryo UI" panose="020B0604030504040204" pitchFamily="50" charset="-128"/>
              </a:rPr>
              <a:t>予定</a:t>
            </a:r>
            <a:r>
              <a:rPr lang="ja-JP" altLang="ja-JP" sz="10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endParaRPr lang="en-US" altLang="ja-JP" sz="1000" b="1" dirty="0" smtClean="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171450" indent="-171450">
              <a:lnSpc>
                <a:spcPts val="1800"/>
              </a:lnSpc>
              <a:buFont typeface="Wingdings" panose="05000000000000000000" pitchFamily="2" charset="2"/>
              <a:buChar char="u"/>
            </a:pP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特定事業者による対策計画の進行管理</a:t>
            </a:r>
            <a:endParaRPr lang="en-US" altLang="ja-JP"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628650" lvl="1" indent="-171450">
              <a:lnSpc>
                <a:spcPts val="1800"/>
              </a:lnSpc>
              <a:buFont typeface="Arial" panose="020B0604020202020204" pitchFamily="34" charset="0"/>
              <a:buChar char="•"/>
            </a:pP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第</a:t>
            </a:r>
            <a:r>
              <a:rPr lang="ja-JP" altLang="en-US" sz="1000" dirty="0">
                <a:latin typeface="HG丸ｺﾞｼｯｸM-PRO" panose="020F0600000000000000" pitchFamily="50" charset="-128"/>
                <a:ea typeface="HG丸ｺﾞｼｯｸM-PRO" panose="020F0600000000000000" pitchFamily="50" charset="-128"/>
                <a:cs typeface="Meiryo UI" panose="020B0604030504040204" pitchFamily="50" charset="-128"/>
              </a:rPr>
              <a:t>１</a:t>
            </a: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期対策計画の実績をとりまとめ公表</a:t>
            </a:r>
            <a:endParaRPr lang="en-US" altLang="ja-JP"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628650" lvl="1" indent="-171450">
              <a:lnSpc>
                <a:spcPts val="1800"/>
              </a:lnSpc>
              <a:buFont typeface="Arial" panose="020B0604020202020204" pitchFamily="34" charset="0"/>
              <a:buChar char="•"/>
            </a:pP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第２期対策計画の着実な実施を促進</a:t>
            </a:r>
            <a:endParaRPr lang="en-US" altLang="ja-JP"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171450" indent="-171450">
              <a:lnSpc>
                <a:spcPts val="1800"/>
              </a:lnSpc>
              <a:buFont typeface="Wingdings" panose="05000000000000000000" pitchFamily="2" charset="2"/>
              <a:buChar char="u"/>
            </a:pP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津波</a:t>
            </a:r>
            <a:r>
              <a:rPr lang="ja-JP" altLang="en-US" sz="1000" dirty="0">
                <a:latin typeface="HG丸ｺﾞｼｯｸM-PRO" panose="020F0600000000000000" pitchFamily="50" charset="-128"/>
                <a:ea typeface="HG丸ｺﾞｼｯｸM-PRO" panose="020F0600000000000000" pitchFamily="50" charset="-128"/>
                <a:cs typeface="Meiryo UI" panose="020B0604030504040204" pitchFamily="50" charset="-128"/>
              </a:rPr>
              <a:t>避難計画作成ワークショップの</a:t>
            </a: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開催（</a:t>
            </a:r>
            <a:r>
              <a:rPr lang="en-US" altLang="ja-JP"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60</a:t>
            </a: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社）</a:t>
            </a:r>
            <a:endParaRPr lang="ja-JP" altLang="en-US" sz="10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171450" indent="-171450">
              <a:lnSpc>
                <a:spcPts val="1800"/>
              </a:lnSpc>
              <a:buFont typeface="Wingdings" panose="05000000000000000000" pitchFamily="2" charset="2"/>
              <a:buChar char="u"/>
            </a:pP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津波</a:t>
            </a:r>
            <a:r>
              <a:rPr lang="ja-JP" altLang="en-US" sz="1000" dirty="0">
                <a:latin typeface="HG丸ｺﾞｼｯｸM-PRO" panose="020F0600000000000000" pitchFamily="50" charset="-128"/>
                <a:ea typeface="HG丸ｺﾞｼｯｸM-PRO" panose="020F0600000000000000" pitchFamily="50" charset="-128"/>
                <a:cs typeface="Meiryo UI" panose="020B0604030504040204" pitchFamily="50" charset="-128"/>
              </a:rPr>
              <a:t>避難情報提供システムの</a:t>
            </a: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整備（</a:t>
            </a:r>
            <a:r>
              <a:rPr lang="en-US" altLang="ja-JP"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9</a:t>
            </a: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月</a:t>
            </a:r>
            <a:r>
              <a:rPr lang="ja-JP" altLang="en-US" sz="1000" dirty="0">
                <a:latin typeface="HG丸ｺﾞｼｯｸM-PRO" panose="020F0600000000000000" pitchFamily="50" charset="-128"/>
                <a:ea typeface="HG丸ｺﾞｼｯｸM-PRO" panose="020F0600000000000000" pitchFamily="50" charset="-128"/>
                <a:cs typeface="Meiryo UI" panose="020B0604030504040204" pitchFamily="50" charset="-128"/>
              </a:rPr>
              <a:t>までに整備</a:t>
            </a: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en-US" altLang="ja-JP"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10</a:t>
            </a: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月より試験運用）</a:t>
            </a:r>
            <a:endParaRPr lang="ja-JP" altLang="ja-JP" sz="10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grpSp>
        <p:nvGrpSpPr>
          <p:cNvPr id="21" name="グループ化 20"/>
          <p:cNvGrpSpPr/>
          <p:nvPr/>
        </p:nvGrpSpPr>
        <p:grpSpPr>
          <a:xfrm>
            <a:off x="3639317" y="6218947"/>
            <a:ext cx="2789555" cy="2478469"/>
            <a:chOff x="1274329" y="6609184"/>
            <a:chExt cx="2789555" cy="2478469"/>
          </a:xfrm>
        </p:grpSpPr>
        <p:grpSp>
          <p:nvGrpSpPr>
            <p:cNvPr id="16" name="グループ化 15"/>
            <p:cNvGrpSpPr/>
            <p:nvPr/>
          </p:nvGrpSpPr>
          <p:grpSpPr>
            <a:xfrm>
              <a:off x="1274329" y="6609184"/>
              <a:ext cx="2789555" cy="2197035"/>
              <a:chOff x="1392430" y="6609184"/>
              <a:chExt cx="2789555" cy="2197035"/>
            </a:xfrm>
          </p:grpSpPr>
          <p:pic>
            <p:nvPicPr>
              <p:cNvPr id="17" name="図 16"/>
              <p:cNvPicPr/>
              <p:nvPr/>
            </p:nvPicPr>
            <p:blipFill>
              <a:blip r:embed="rId3">
                <a:extLst>
                  <a:ext uri="{28A0092B-C50C-407E-A947-70E740481C1C}">
                    <a14:useLocalDpi xmlns:a14="http://schemas.microsoft.com/office/drawing/2010/main" val="0"/>
                  </a:ext>
                </a:extLst>
              </a:blip>
              <a:srcRect/>
              <a:stretch>
                <a:fillRect/>
              </a:stretch>
            </p:blipFill>
            <p:spPr bwMode="auto">
              <a:xfrm>
                <a:off x="1392430" y="7872769"/>
                <a:ext cx="2789555" cy="933450"/>
              </a:xfrm>
              <a:prstGeom prst="rect">
                <a:avLst/>
              </a:prstGeom>
              <a:noFill/>
              <a:ln>
                <a:noFill/>
              </a:ln>
            </p:spPr>
          </p:pic>
          <p:pic>
            <p:nvPicPr>
              <p:cNvPr id="18" name="図 17" descr="\\G0000sv0ns501\d11235$\doc\03 消防保安課\保安G\02  28年度\10　石油コンビナート防災計画関係\10 BLEVE周知関係\周知用チラシ\写真・図表データ関係\石油タンク・高圧ガスタンク（20160721大阪国際石油精製了承）\石油タンク（大阪国際石油精製Ｈより）.png"/>
              <p:cNvPicPr/>
              <p:nvPr/>
            </p:nvPicPr>
            <p:blipFill>
              <a:blip r:embed="rId4">
                <a:extLst>
                  <a:ext uri="{28A0092B-C50C-407E-A947-70E740481C1C}">
                    <a14:useLocalDpi xmlns:a14="http://schemas.microsoft.com/office/drawing/2010/main" val="0"/>
                  </a:ext>
                </a:extLst>
              </a:blip>
              <a:srcRect/>
              <a:stretch>
                <a:fillRect/>
              </a:stretch>
            </p:blipFill>
            <p:spPr bwMode="auto">
              <a:xfrm>
                <a:off x="1763270" y="6609184"/>
                <a:ext cx="2047875" cy="1228725"/>
              </a:xfrm>
              <a:prstGeom prst="rect">
                <a:avLst/>
              </a:prstGeom>
              <a:noFill/>
              <a:ln>
                <a:noFill/>
              </a:ln>
            </p:spPr>
          </p:pic>
        </p:grpSp>
        <p:sp>
          <p:nvSpPr>
            <p:cNvPr id="8" name="テキスト ボックス 7"/>
            <p:cNvSpPr txBox="1"/>
            <p:nvPr/>
          </p:nvSpPr>
          <p:spPr>
            <a:xfrm>
              <a:off x="2135947" y="8841432"/>
              <a:ext cx="1066318" cy="246221"/>
            </a:xfrm>
            <a:prstGeom prst="rect">
              <a:avLst/>
            </a:prstGeom>
            <a:noFill/>
          </p:spPr>
          <p:txBody>
            <a:bodyPr wrap="none" rtlCol="0">
              <a:spAutoFit/>
            </a:bodyPr>
            <a:lstStyle/>
            <a:p>
              <a:pPr algn="ct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浮き屋根式タンク</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27" name="四角形吹き出し 26"/>
          <p:cNvSpPr/>
          <p:nvPr/>
        </p:nvSpPr>
        <p:spPr>
          <a:xfrm>
            <a:off x="1124744" y="7833320"/>
            <a:ext cx="2160000" cy="540001"/>
          </a:xfrm>
          <a:prstGeom prst="wedgeRectCallout">
            <a:avLst>
              <a:gd name="adj1" fmla="val 66304"/>
              <a:gd name="adj2" fmla="val -43196"/>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長周期地震動の影響により、浮き屋根が損傷・沈没しないよう、浮き屋根の構造強化を指導してきました</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00" dirty="0">
              <a:solidFill>
                <a:schemeClr val="tx1"/>
              </a:solidFill>
            </a:endParaRPr>
          </a:p>
        </p:txBody>
      </p:sp>
      <p:grpSp>
        <p:nvGrpSpPr>
          <p:cNvPr id="10" name="グループ化 9"/>
          <p:cNvGrpSpPr/>
          <p:nvPr/>
        </p:nvGrpSpPr>
        <p:grpSpPr>
          <a:xfrm>
            <a:off x="548680" y="6220072"/>
            <a:ext cx="2182468" cy="1469232"/>
            <a:chOff x="548680" y="6466293"/>
            <a:chExt cx="2182468" cy="1469232"/>
          </a:xfrm>
        </p:grpSpPr>
        <p:pic>
          <p:nvPicPr>
            <p:cNvPr id="22" name="図 21" descr="\\G0000sv0ns501\d11235$\doc\03 消防保安課\保安G\02  29年度\10 石油コンビナート防災計画関係\03 津波避難計画WS\報告用\写真（堺市分）\storageemulated0SilentCameraSoft1485320096435.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8680" y="6466293"/>
              <a:ext cx="2182468" cy="1227600"/>
            </a:xfrm>
            <a:prstGeom prst="rect">
              <a:avLst/>
            </a:prstGeom>
            <a:noFill/>
            <a:ln>
              <a:noFill/>
            </a:ln>
          </p:spPr>
        </p:pic>
        <p:sp>
          <p:nvSpPr>
            <p:cNvPr id="28" name="テキスト ボックス 27"/>
            <p:cNvSpPr txBox="1"/>
            <p:nvPr/>
          </p:nvSpPr>
          <p:spPr>
            <a:xfrm>
              <a:off x="925616" y="7689304"/>
              <a:ext cx="1428596" cy="246221"/>
            </a:xfrm>
            <a:prstGeom prst="rect">
              <a:avLst/>
            </a:prstGeom>
            <a:noFill/>
          </p:spPr>
          <p:txBody>
            <a:bodyPr wrap="none" rtlCol="0">
              <a:spAutoFit/>
            </a:bodyPr>
            <a:lstStyle/>
            <a:p>
              <a:pPr algn="ct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ワークショップの開催状況</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grpSp>
    </p:spTree>
    <p:extLst>
      <p:ext uri="{BB962C8B-B14F-4D97-AF65-F5344CB8AC3E}">
        <p14:creationId xmlns:p14="http://schemas.microsoft.com/office/powerpoint/2010/main" val="33099324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flipH="1">
            <a:off x="0" y="632520"/>
            <a:ext cx="6858000" cy="0"/>
          </a:xfrm>
          <a:prstGeom prst="line">
            <a:avLst/>
          </a:prstGeom>
          <a:ln w="190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 name="正方形/長方形 3"/>
          <p:cNvSpPr/>
          <p:nvPr/>
        </p:nvSpPr>
        <p:spPr>
          <a:xfrm>
            <a:off x="0" y="0"/>
            <a:ext cx="6858000" cy="642717"/>
          </a:xfrm>
          <a:prstGeom prst="rect">
            <a:avLst/>
          </a:prstGeom>
          <a:noFill/>
          <a:ln w="15875">
            <a:noFill/>
          </a:ln>
        </p:spPr>
        <p:style>
          <a:lnRef idx="2">
            <a:schemeClr val="accent6"/>
          </a:lnRef>
          <a:fillRef idx="1">
            <a:schemeClr val="lt1"/>
          </a:fillRef>
          <a:effectRef idx="0">
            <a:schemeClr val="accent6"/>
          </a:effectRef>
          <a:fontRef idx="minor">
            <a:schemeClr val="dk1"/>
          </a:fontRef>
        </p:style>
        <p:txBody>
          <a:bodyPr rot="0" spcFirstLastPara="0" vert="horz" wrap="none" lIns="72000" tIns="10800" rIns="72000" bIns="10800" numCol="1" spcCol="0" rtlCol="0" fromWordArt="0" anchor="b" anchorCtr="0" forceAA="0" compatLnSpc="1">
            <a:prstTxWarp prst="textNoShape">
              <a:avLst/>
            </a:prstTxWarp>
            <a:normAutofit/>
          </a:bodyPr>
          <a:lstStyle/>
          <a:p>
            <a:r>
              <a:rPr lang="ja-JP" altLang="ja-JP" sz="1600" dirty="0">
                <a:latin typeface="Meiryo UI" panose="020B0604030504040204" pitchFamily="50" charset="-128"/>
                <a:ea typeface="Meiryo UI" panose="020B0604030504040204" pitchFamily="50" charset="-128"/>
                <a:cs typeface="Meiryo UI" panose="020B0604030504040204" pitchFamily="50" charset="-128"/>
              </a:rPr>
              <a:t>アクション</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22</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　地域防災力強化に向けた自主防災組織の活動</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支援</a:t>
            </a:r>
            <a:endParaRPr lang="ja-JP"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スライド番号プレースホルダー 10"/>
          <p:cNvSpPr>
            <a:spLocks noGrp="1"/>
          </p:cNvSpPr>
          <p:nvPr>
            <p:ph type="sldNum" sz="quarter" idx="12"/>
          </p:nvPr>
        </p:nvSpPr>
        <p:spPr/>
        <p:txBody>
          <a:bodyPr/>
          <a:lstStyle/>
          <a:p>
            <a:r>
              <a:rPr lang="en-US" altLang="ja-JP" dirty="0" smtClean="0">
                <a:latin typeface="Meiryo UI" panose="020B0604030504040204" pitchFamily="50" charset="-128"/>
                <a:ea typeface="Meiryo UI" panose="020B0604030504040204" pitchFamily="50" charset="-128"/>
                <a:cs typeface="Meiryo UI" panose="020B0604030504040204" pitchFamily="50" charset="-128"/>
              </a:rPr>
              <a:t>6</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189000" y="1080000"/>
            <a:ext cx="6480000" cy="1194149"/>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36000" tIns="21600" rIns="36000" bIns="18000" rtlCol="0" anchor="t" anchorCtr="0">
            <a:spAutoFit/>
          </a:bodyPr>
          <a:lstStyle/>
          <a:p>
            <a:pPr marL="171450" indent="-171450">
              <a:lnSpc>
                <a:spcPts val="1800"/>
              </a:lnSpc>
              <a:buFont typeface="Wingdings" panose="05000000000000000000" pitchFamily="2" charset="2"/>
              <a:buChar char="u"/>
            </a:pP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地域</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防災力の向上に向け、自主防災組織のリーダー育成研修等を市町村と連携して、津波浸水想定区域にある、すべての自主防災組織のリーダーが研修を受講する機会を設ける他、地域の自主防災組織の中核となる人材の育成に努める。　</a:t>
            </a:r>
          </a:p>
          <a:p>
            <a:pPr marL="171450" indent="-171450">
              <a:lnSpc>
                <a:spcPts val="1800"/>
              </a:lnSpc>
              <a:buFont typeface="Wingdings" panose="05000000000000000000" pitchFamily="2" charset="2"/>
              <a:buChar char="u"/>
            </a:pP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先行</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取組みとして、平成</a:t>
            </a:r>
            <a:r>
              <a:rPr lang="en-US"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26</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年度からの３年間で、沿岸市町が行う自主防災組織への災害時避難用資機材の配備を支援する。</a:t>
            </a:r>
            <a:endPar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13" name="テキスト ボックス 12"/>
          <p:cNvSpPr txBox="1"/>
          <p:nvPr/>
        </p:nvSpPr>
        <p:spPr>
          <a:xfrm>
            <a:off x="5596116" y="642717"/>
            <a:ext cx="1261884" cy="276999"/>
          </a:xfrm>
          <a:prstGeom prst="rect">
            <a:avLst/>
          </a:prstGeom>
          <a:noFill/>
        </p:spPr>
        <p:txBody>
          <a:bodyPr wrap="none" rtlCol="0">
            <a:spAutoFit/>
          </a:bodyPr>
          <a:lstStyle/>
          <a:p>
            <a:r>
              <a:rPr lang="ja-JP" altLang="ja-JP" sz="1200" dirty="0">
                <a:latin typeface="Meiryo UI" panose="020B0604030504040204" pitchFamily="50" charset="-128"/>
                <a:ea typeface="Meiryo UI" panose="020B0604030504040204" pitchFamily="50" charset="-128"/>
                <a:cs typeface="Meiryo UI" panose="020B0604030504040204" pitchFamily="50" charset="-128"/>
              </a:rPr>
              <a:t>（危機管理室）</a:t>
            </a:r>
          </a:p>
        </p:txBody>
      </p:sp>
      <p:graphicFrame>
        <p:nvGraphicFramePr>
          <p:cNvPr id="25" name="表 24"/>
          <p:cNvGraphicFramePr>
            <a:graphicFrameLocks noGrp="1"/>
          </p:cNvGraphicFramePr>
          <p:nvPr>
            <p:extLst>
              <p:ext uri="{D42A27DB-BD31-4B8C-83A1-F6EECF244321}">
                <p14:modId xmlns:p14="http://schemas.microsoft.com/office/powerpoint/2010/main" val="1099910768"/>
              </p:ext>
            </p:extLst>
          </p:nvPr>
        </p:nvGraphicFramePr>
        <p:xfrm>
          <a:off x="189000" y="2639239"/>
          <a:ext cx="6480000" cy="1097280"/>
        </p:xfrm>
        <a:graphic>
          <a:graphicData uri="http://schemas.openxmlformats.org/drawingml/2006/table">
            <a:tbl>
              <a:tblPr firstRow="1" bandRow="1">
                <a:tableStyleId>{5C22544A-7EE6-4342-B048-85BDC9FD1C3A}</a:tableStyleId>
              </a:tblPr>
              <a:tblGrid>
                <a:gridCol w="2880000"/>
                <a:gridCol w="3600000"/>
              </a:tblGrid>
              <a:tr h="2119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実績</a:t>
                      </a: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266328">
                <a:tc>
                  <a:txBody>
                    <a:bodyPr/>
                    <a:lstStyle/>
                    <a:p>
                      <a:pPr marL="0" marR="0" indent="0" algn="l" defTabSz="914400" rtl="0" eaLnBrk="1" fontAlgn="auto" latinLnBrk="0" hangingPunct="1">
                        <a:lnSpc>
                          <a:spcPct val="100000"/>
                        </a:lnSpc>
                        <a:spcBef>
                          <a:spcPts val="0"/>
                        </a:spcBef>
                        <a:spcAft>
                          <a:spcPts val="0"/>
                        </a:spcAft>
                        <a:buClrTx/>
                        <a:buSzTx/>
                        <a:buFont typeface="Meiryo UI" panose="020B0604030504040204" pitchFamily="50" charset="-128"/>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津波浸水想定区域内の自主防災組織リーダーの研修受講機会の確保</a:t>
                      </a:r>
                      <a:endParaRPr lang="ja-JP"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a:buFont typeface="Arial" panose="020B0604020202020204" pitchFamily="34" charset="0"/>
                        <a:buChar char="•"/>
                      </a:pP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自主防災組織のリーダー育成研修受講者</a:t>
                      </a:r>
                    </a:p>
                    <a:p>
                      <a:pPr marL="0" indent="361950" algn="l"/>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1,416</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人（Ｈ</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年度実績）</a:t>
                      </a:r>
                    </a:p>
                    <a:p>
                      <a:pPr marL="171450" indent="-171450" algn="l">
                        <a:buFont typeface="Arial" panose="020B0604020202020204" pitchFamily="34" charset="0"/>
                        <a:buChar char="•"/>
                      </a:pP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災害時避難用資機材の配備（津波）</a:t>
                      </a:r>
                    </a:p>
                    <a:p>
                      <a:pPr marL="0" indent="361950" algn="l"/>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市町・</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494</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団体（Ｈ</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年度実績）</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26" name="テキスト ボックス 25"/>
          <p:cNvSpPr txBox="1"/>
          <p:nvPr/>
        </p:nvSpPr>
        <p:spPr>
          <a:xfrm>
            <a:off x="189000" y="2360712"/>
            <a:ext cx="2111475" cy="276999"/>
          </a:xfrm>
          <a:prstGeom prst="rect">
            <a:avLst/>
          </a:prstGeom>
          <a:noFill/>
        </p:spPr>
        <p:txBody>
          <a:bodyPr wrap="none" rtlCol="0">
            <a:spAutoFit/>
          </a:bodyPr>
          <a:lstStyle/>
          <a:p>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集中取組期間　取組み実績</a:t>
            </a: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0" y="-1"/>
            <a:ext cx="6858000" cy="288000"/>
          </a:xfrm>
          <a:prstGeom prst="rect">
            <a:avLst/>
          </a:prstGeom>
          <a:noFill/>
          <a:ln>
            <a:solidFill>
              <a:schemeClr val="tx1"/>
            </a:solidFill>
          </a:ln>
        </p:spPr>
        <p:txBody>
          <a:bodyPr wrap="square" rtlCol="0" anchor="ctr" anchorCtr="0">
            <a:spAutoFit/>
          </a:bodyPr>
          <a:lstStyle/>
          <a:p>
            <a:pPr>
              <a:lnSpc>
                <a:spcPts val="15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ミッション</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Ⅰ</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200" kern="100" dirty="0">
                <a:latin typeface="Meiryo UI" panose="020B0604030504040204" pitchFamily="50" charset="-128"/>
                <a:ea typeface="Meiryo UI" panose="020B0604030504040204" pitchFamily="50" charset="-128"/>
                <a:cs typeface="Meiryo UI" panose="020B0604030504040204" pitchFamily="50" charset="-128"/>
              </a:rPr>
              <a:t>巨大地震や大津波</a:t>
            </a:r>
            <a:r>
              <a:rPr lang="ja-JP" altLang="ja-JP" sz="1200" kern="100" dirty="0" smtClean="0">
                <a:latin typeface="Meiryo UI" panose="020B0604030504040204" pitchFamily="50" charset="-128"/>
                <a:ea typeface="Meiryo UI" panose="020B0604030504040204" pitchFamily="50" charset="-128"/>
                <a:cs typeface="Meiryo UI" panose="020B0604030504040204" pitchFamily="50" charset="-128"/>
              </a:rPr>
              <a:t>から府民</a:t>
            </a:r>
            <a:r>
              <a:rPr lang="ja-JP" altLang="ja-JP" sz="1200" kern="100" dirty="0">
                <a:latin typeface="Meiryo UI" panose="020B0604030504040204" pitchFamily="50" charset="-128"/>
                <a:ea typeface="Meiryo UI" panose="020B0604030504040204" pitchFamily="50" charset="-128"/>
                <a:cs typeface="Meiryo UI" panose="020B0604030504040204" pitchFamily="50" charset="-128"/>
              </a:rPr>
              <a:t>の命を守り、</a:t>
            </a:r>
            <a:r>
              <a:rPr lang="ja-JP" altLang="ja-JP" sz="1200" kern="100" dirty="0" smtClean="0">
                <a:latin typeface="Meiryo UI" panose="020B0604030504040204" pitchFamily="50" charset="-128"/>
                <a:ea typeface="Meiryo UI" panose="020B0604030504040204" pitchFamily="50" charset="-128"/>
                <a:cs typeface="Meiryo UI" panose="020B0604030504040204" pitchFamily="50" charset="-128"/>
              </a:rPr>
              <a:t>被害を</a:t>
            </a:r>
            <a:r>
              <a:rPr lang="ja-JP" altLang="ja-JP" sz="1200" kern="100" dirty="0">
                <a:latin typeface="Meiryo UI" panose="020B0604030504040204" pitchFamily="50" charset="-128"/>
                <a:ea typeface="Meiryo UI" panose="020B0604030504040204" pitchFamily="50" charset="-128"/>
                <a:cs typeface="Meiryo UI" panose="020B0604030504040204" pitchFamily="50" charset="-128"/>
              </a:rPr>
              <a:t>軽減するための、</a:t>
            </a:r>
            <a:r>
              <a:rPr lang="ja-JP" altLang="ja-JP" sz="1200" kern="100" dirty="0" smtClean="0">
                <a:latin typeface="Meiryo UI" panose="020B0604030504040204" pitchFamily="50" charset="-128"/>
                <a:ea typeface="Meiryo UI" panose="020B0604030504040204" pitchFamily="50" charset="-128"/>
                <a:cs typeface="Meiryo UI" panose="020B0604030504040204" pitchFamily="50" charset="-128"/>
              </a:rPr>
              <a:t>事前</a:t>
            </a:r>
            <a:r>
              <a:rPr lang="ja-JP" altLang="ja-JP" sz="1200" kern="100" dirty="0">
                <a:latin typeface="Meiryo UI" panose="020B0604030504040204" pitchFamily="50" charset="-128"/>
                <a:ea typeface="Meiryo UI" panose="020B0604030504040204" pitchFamily="50" charset="-128"/>
                <a:cs typeface="Meiryo UI" panose="020B0604030504040204" pitchFamily="50" charset="-128"/>
              </a:rPr>
              <a:t>予防対策と逃げる対策</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4"/>
          <p:cNvSpPr txBox="1"/>
          <p:nvPr/>
        </p:nvSpPr>
        <p:spPr>
          <a:xfrm>
            <a:off x="189000" y="8992706"/>
            <a:ext cx="6480000" cy="784830"/>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1800"/>
              </a:lnSpc>
            </a:pPr>
            <a:r>
              <a:rPr lang="ja-JP" altLang="ja-JP" sz="10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en-US" altLang="ja-JP" sz="10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H30</a:t>
            </a:r>
            <a:r>
              <a:rPr lang="ja-JP" altLang="en-US" sz="10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年度　</a:t>
            </a:r>
            <a:r>
              <a:rPr lang="ja-JP" altLang="ja-JP" sz="10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取組み</a:t>
            </a:r>
            <a:r>
              <a:rPr lang="ja-JP" altLang="ja-JP" sz="1000" b="1" dirty="0">
                <a:latin typeface="HG丸ｺﾞｼｯｸM-PRO" panose="020F0600000000000000" pitchFamily="50" charset="-128"/>
                <a:ea typeface="HG丸ｺﾞｼｯｸM-PRO" panose="020F0600000000000000" pitchFamily="50" charset="-128"/>
                <a:cs typeface="Meiryo UI" panose="020B0604030504040204" pitchFamily="50" charset="-128"/>
              </a:rPr>
              <a:t>予定</a:t>
            </a:r>
            <a:r>
              <a:rPr lang="ja-JP" altLang="ja-JP" sz="10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endParaRPr lang="en-US" altLang="ja-JP" sz="1000" b="1" dirty="0" smtClean="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171450" indent="-171450">
              <a:lnSpc>
                <a:spcPts val="1800"/>
              </a:lnSpc>
              <a:buFont typeface="Wingdings" panose="05000000000000000000" pitchFamily="2" charset="2"/>
              <a:buChar char="u"/>
            </a:pP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市町村</a:t>
            </a:r>
            <a:r>
              <a:rPr lang="ja-JP" altLang="en-US" sz="1000" dirty="0">
                <a:latin typeface="HG丸ｺﾞｼｯｸM-PRO" panose="020F0600000000000000" pitchFamily="50" charset="-128"/>
                <a:ea typeface="HG丸ｺﾞｼｯｸM-PRO" panose="020F0600000000000000" pitchFamily="50" charset="-128"/>
                <a:cs typeface="Meiryo UI" panose="020B0604030504040204" pitchFamily="50" charset="-128"/>
              </a:rPr>
              <a:t>との共催により自主防災組織リーダー育成研修を</a:t>
            </a:r>
            <a:r>
              <a:rPr lang="en-US" altLang="ja-JP" sz="1000" dirty="0">
                <a:latin typeface="HG丸ｺﾞｼｯｸM-PRO" panose="020F0600000000000000" pitchFamily="50" charset="-128"/>
                <a:ea typeface="HG丸ｺﾞｼｯｸM-PRO" panose="020F0600000000000000" pitchFamily="50" charset="-128"/>
                <a:cs typeface="Meiryo UI" panose="020B0604030504040204" pitchFamily="50" charset="-128"/>
              </a:rPr>
              <a:t>8</a:t>
            </a:r>
            <a:r>
              <a:rPr lang="ja-JP" altLang="en-US" sz="1000" dirty="0">
                <a:latin typeface="HG丸ｺﾞｼｯｸM-PRO" panose="020F0600000000000000" pitchFamily="50" charset="-128"/>
                <a:ea typeface="HG丸ｺﾞｼｯｸM-PRO" panose="020F0600000000000000" pitchFamily="50" charset="-128"/>
                <a:cs typeface="Meiryo UI" panose="020B0604030504040204" pitchFamily="50" charset="-128"/>
              </a:rPr>
              <a:t>カ所で実施し、地域特性など実践に役立つ研修内容に充実を図るなど</a:t>
            </a: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、リーダーの育成</a:t>
            </a:r>
            <a:r>
              <a:rPr lang="ja-JP" altLang="en-US" sz="1000" dirty="0">
                <a:latin typeface="HG丸ｺﾞｼｯｸM-PRO" panose="020F0600000000000000" pitchFamily="50" charset="-128"/>
                <a:ea typeface="HG丸ｺﾞｼｯｸM-PRO" panose="020F0600000000000000" pitchFamily="50" charset="-128"/>
                <a:cs typeface="Meiryo UI" panose="020B0604030504040204" pitchFamily="50" charset="-128"/>
              </a:rPr>
              <a:t>を支援</a:t>
            </a:r>
            <a:endParaRPr lang="ja-JP" altLang="ja-JP" sz="10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grpSp>
        <p:nvGrpSpPr>
          <p:cNvPr id="6" name="グループ化 5"/>
          <p:cNvGrpSpPr/>
          <p:nvPr/>
        </p:nvGrpSpPr>
        <p:grpSpPr>
          <a:xfrm>
            <a:off x="404664" y="6465200"/>
            <a:ext cx="4824536" cy="2016192"/>
            <a:chOff x="404664" y="5673080"/>
            <a:chExt cx="4824536" cy="2016192"/>
          </a:xfrm>
        </p:grpSpPr>
        <p:sp>
          <p:nvSpPr>
            <p:cNvPr id="27" name="正方形/長方形 26"/>
            <p:cNvSpPr/>
            <p:nvPr/>
          </p:nvSpPr>
          <p:spPr>
            <a:xfrm>
              <a:off x="656932" y="7401272"/>
              <a:ext cx="4320000" cy="288000"/>
            </a:xfrm>
            <a:prstGeom prst="rect">
              <a:avLst/>
            </a:prstGeom>
          </p:spPr>
          <p:txBody>
            <a:bodyPr wrap="square">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spcAft>
                  <a:spcPts val="0"/>
                </a:spcAft>
              </a:pPr>
              <a:r>
                <a:rPr lang="ja-JP" sz="1000" dirty="0" smtClean="0">
                  <a:effectLst/>
                  <a:latin typeface="ＭＳ Ｐゴシック"/>
                  <a:ea typeface="Meiryo UI"/>
                  <a:cs typeface="ＭＳ Ｐゴシック"/>
                </a:rPr>
                <a:t>災害時避難用資機材</a:t>
              </a:r>
              <a:r>
                <a:rPr lang="ja-JP" altLang="en-US" sz="1000" dirty="0" smtClean="0">
                  <a:effectLst/>
                  <a:latin typeface="ＭＳ Ｐゴシック"/>
                  <a:ea typeface="Meiryo UI"/>
                  <a:cs typeface="ＭＳ Ｐゴシック"/>
                </a:rPr>
                <a:t>を活用した避難訓練（左：</a:t>
              </a:r>
              <a:r>
                <a:rPr lang="ja-JP" sz="1000" dirty="0" smtClean="0">
                  <a:effectLst/>
                  <a:latin typeface="ＭＳ Ｐゴシック"/>
                  <a:ea typeface="Meiryo UI"/>
                  <a:cs typeface="ＭＳ Ｐゴシック"/>
                </a:rPr>
                <a:t>岸和田市</a:t>
              </a:r>
              <a:r>
                <a:rPr lang="ja-JP" altLang="en-US" sz="1000" dirty="0" smtClean="0">
                  <a:effectLst/>
                  <a:latin typeface="ＭＳ Ｐゴシック"/>
                  <a:ea typeface="Meiryo UI"/>
                  <a:cs typeface="ＭＳ Ｐゴシック"/>
                </a:rPr>
                <a:t>、右：泉佐野市</a:t>
              </a:r>
              <a:r>
                <a:rPr lang="ja-JP" sz="1000" dirty="0" smtClean="0">
                  <a:effectLst/>
                  <a:latin typeface="ＭＳ Ｐゴシック"/>
                  <a:ea typeface="Meiryo UI"/>
                  <a:cs typeface="ＭＳ Ｐゴシック"/>
                </a:rPr>
                <a:t>）</a:t>
              </a:r>
              <a:endParaRPr lang="ja-JP" sz="1100" dirty="0">
                <a:effectLst/>
                <a:latin typeface="ＭＳ Ｐゴシック"/>
                <a:cs typeface="ＭＳ Ｐゴシック"/>
              </a:endParaRPr>
            </a:p>
          </p:txBody>
        </p:sp>
        <p:grpSp>
          <p:nvGrpSpPr>
            <p:cNvPr id="2" name="グループ化 1"/>
            <p:cNvGrpSpPr/>
            <p:nvPr/>
          </p:nvGrpSpPr>
          <p:grpSpPr>
            <a:xfrm>
              <a:off x="404664" y="5673080"/>
              <a:ext cx="4824536" cy="1728000"/>
              <a:chOff x="548680" y="7005440"/>
              <a:chExt cx="4824536" cy="1728000"/>
            </a:xfrm>
          </p:grpSpPr>
          <p:pic>
            <p:nvPicPr>
              <p:cNvPr id="22" name="図 21" descr="\\172.20.162.22\企画推進g\H27 地域支援G（旧総務・企画G含む）\Ｊ_自主防災組織\H28\資機材補助（津波）\1030岸和田市訓練視察\IMG_6183.jpg"/>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auto">
              <a:xfrm>
                <a:off x="548680" y="7005440"/>
                <a:ext cx="2305270" cy="1728000"/>
              </a:xfrm>
              <a:prstGeom prst="rect">
                <a:avLst/>
              </a:prstGeom>
              <a:noFill/>
              <a:ln>
                <a:noFill/>
              </a:ln>
            </p:spPr>
          </p:pic>
          <p:pic>
            <p:nvPicPr>
              <p:cNvPr id="32" name="図 31" descr="\\172.20.162.22\企画推進g\H27 地域支援G（旧総務・企画G含む）\Ｊ_自主防災組織\H28\資機材補助（津波）\5.検査\泉佐野市\写真\DSCN2131.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68260" y="7005440"/>
                <a:ext cx="2304956" cy="1728000"/>
              </a:xfrm>
              <a:prstGeom prst="rect">
                <a:avLst/>
              </a:prstGeom>
              <a:noFill/>
              <a:ln>
                <a:noFill/>
              </a:ln>
            </p:spPr>
          </p:pic>
        </p:grpSp>
      </p:grpSp>
      <p:grpSp>
        <p:nvGrpSpPr>
          <p:cNvPr id="5" name="グループ化 4"/>
          <p:cNvGrpSpPr/>
          <p:nvPr/>
        </p:nvGrpSpPr>
        <p:grpSpPr>
          <a:xfrm>
            <a:off x="404664" y="4160944"/>
            <a:ext cx="4824536" cy="1728000"/>
            <a:chOff x="548680" y="5025432"/>
            <a:chExt cx="4824536" cy="1728000"/>
          </a:xfrm>
        </p:grpSpPr>
        <p:pic>
          <p:nvPicPr>
            <p:cNvPr id="33" name="図 32" descr="D:\hosokaway\Downloads\DSCN2745.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69216" y="5025432"/>
              <a:ext cx="2304000" cy="1728000"/>
            </a:xfrm>
            <a:prstGeom prst="rect">
              <a:avLst/>
            </a:prstGeom>
            <a:noFill/>
            <a:ln>
              <a:noFill/>
            </a:ln>
          </p:spPr>
        </p:pic>
        <p:pic>
          <p:nvPicPr>
            <p:cNvPr id="34" name="図 33" descr="D:\hosokaway\Downloads\DSCN2586.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8680" y="5025432"/>
              <a:ext cx="2305270" cy="1728000"/>
            </a:xfrm>
            <a:prstGeom prst="rect">
              <a:avLst/>
            </a:prstGeom>
            <a:noFill/>
            <a:ln>
              <a:noFill/>
            </a:ln>
          </p:spPr>
        </p:pic>
      </p:grpSp>
      <p:sp>
        <p:nvSpPr>
          <p:cNvPr id="35" name="正方形/長方形 34"/>
          <p:cNvSpPr/>
          <p:nvPr/>
        </p:nvSpPr>
        <p:spPr>
          <a:xfrm>
            <a:off x="1084523" y="5889136"/>
            <a:ext cx="3752850" cy="288000"/>
          </a:xfrm>
          <a:prstGeom prst="rect">
            <a:avLst/>
          </a:prstGeom>
        </p:spPr>
        <p:txBody>
          <a:bodyPr wrap="square">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spcAft>
                <a:spcPts val="0"/>
              </a:spcAft>
            </a:pPr>
            <a:r>
              <a:rPr lang="ja-JP" sz="1000" kern="1200" dirty="0" smtClean="0">
                <a:solidFill>
                  <a:srgbClr val="000000"/>
                </a:solidFill>
                <a:effectLst/>
                <a:latin typeface="ＭＳ Ｐゴシック"/>
                <a:ea typeface="Meiryo UI"/>
                <a:cs typeface="ＭＳ Ｐゴシック"/>
              </a:rPr>
              <a:t>自主</a:t>
            </a:r>
            <a:r>
              <a:rPr lang="ja-JP" sz="1000" kern="1200" dirty="0">
                <a:solidFill>
                  <a:srgbClr val="000000"/>
                </a:solidFill>
                <a:effectLst/>
                <a:latin typeface="ＭＳ Ｐゴシック"/>
                <a:ea typeface="Meiryo UI"/>
                <a:cs typeface="ＭＳ Ｐゴシック"/>
              </a:rPr>
              <a:t>防災組織リーダー研修</a:t>
            </a:r>
            <a:r>
              <a:rPr lang="ja-JP" sz="1000" kern="1200" dirty="0" smtClean="0">
                <a:solidFill>
                  <a:srgbClr val="000000"/>
                </a:solidFill>
                <a:effectLst/>
                <a:latin typeface="ＭＳ Ｐゴシック"/>
                <a:ea typeface="Meiryo UI"/>
                <a:cs typeface="ＭＳ Ｐゴシック"/>
              </a:rPr>
              <a:t>（</a:t>
            </a:r>
            <a:r>
              <a:rPr lang="ja-JP" altLang="en-US" sz="1000" kern="1200" dirty="0" smtClean="0">
                <a:solidFill>
                  <a:srgbClr val="000000"/>
                </a:solidFill>
                <a:effectLst/>
                <a:latin typeface="ＭＳ Ｐゴシック"/>
                <a:ea typeface="Meiryo UI"/>
                <a:cs typeface="ＭＳ Ｐゴシック"/>
              </a:rPr>
              <a:t>大阪府庁</a:t>
            </a:r>
            <a:r>
              <a:rPr lang="ja-JP" sz="1000" kern="1200" dirty="0" smtClean="0">
                <a:solidFill>
                  <a:srgbClr val="000000"/>
                </a:solidFill>
                <a:effectLst/>
                <a:latin typeface="ＭＳ Ｐゴシック"/>
                <a:ea typeface="Meiryo UI"/>
                <a:cs typeface="ＭＳ Ｐゴシック"/>
              </a:rPr>
              <a:t>）</a:t>
            </a:r>
            <a:endParaRPr lang="ja-JP" sz="1100" dirty="0">
              <a:effectLst/>
              <a:latin typeface="ＭＳ Ｐゴシック"/>
              <a:cs typeface="ＭＳ Ｐゴシック"/>
            </a:endParaRPr>
          </a:p>
        </p:txBody>
      </p:sp>
      <p:grpSp>
        <p:nvGrpSpPr>
          <p:cNvPr id="23" name="グループ化 22"/>
          <p:cNvGrpSpPr/>
          <p:nvPr/>
        </p:nvGrpSpPr>
        <p:grpSpPr>
          <a:xfrm>
            <a:off x="5373336" y="4809136"/>
            <a:ext cx="1080004" cy="1080000"/>
            <a:chOff x="4633168" y="8740361"/>
            <a:chExt cx="1800009" cy="576000"/>
          </a:xfrm>
        </p:grpSpPr>
        <p:grpSp>
          <p:nvGrpSpPr>
            <p:cNvPr id="24" name="グループ化 23"/>
            <p:cNvGrpSpPr/>
            <p:nvPr/>
          </p:nvGrpSpPr>
          <p:grpSpPr>
            <a:xfrm>
              <a:off x="4633170" y="8740361"/>
              <a:ext cx="1800007" cy="576000"/>
              <a:chOff x="-521720" y="7927842"/>
              <a:chExt cx="1800007" cy="599108"/>
            </a:xfrm>
          </p:grpSpPr>
          <p:sp>
            <p:nvSpPr>
              <p:cNvPr id="37" name="テキスト ボックス 36"/>
              <p:cNvSpPr txBox="1"/>
              <p:nvPr/>
            </p:nvSpPr>
            <p:spPr>
              <a:xfrm>
                <a:off x="-521720" y="8229323"/>
                <a:ext cx="1440000" cy="256098"/>
              </a:xfrm>
              <a:prstGeom prst="rect">
                <a:avLst/>
              </a:prstGeom>
              <a:noFill/>
            </p:spPr>
            <p:txBody>
              <a:bodyPr wrap="square" rtlCol="0" anchor="ctr" anchorCtr="0">
                <a:spAutoFit/>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四角形吹き出し 37"/>
              <p:cNvSpPr/>
              <p:nvPr/>
            </p:nvSpPr>
            <p:spPr>
              <a:xfrm>
                <a:off x="-521715" y="7927842"/>
                <a:ext cx="1800002" cy="599108"/>
              </a:xfrm>
              <a:prstGeom prst="wedgeRectCallout">
                <a:avLst>
                  <a:gd name="adj1" fmla="val -65002"/>
                  <a:gd name="adj2" fmla="val 32857"/>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6" name="正方形/長方形 35"/>
            <p:cNvSpPr/>
            <p:nvPr/>
          </p:nvSpPr>
          <p:spPr>
            <a:xfrm>
              <a:off x="4633168" y="8751362"/>
              <a:ext cx="1800000" cy="553998"/>
            </a:xfrm>
            <a:prstGeom prst="rect">
              <a:avLst/>
            </a:prstGeom>
          </p:spPr>
          <p:txBody>
            <a:bodyPr wrap="square">
              <a:spAutoFit/>
            </a:bodyPr>
            <a:lstStyle/>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自主防災組織の中核となる人材の育成および資質向上を図るために研修を実施しました。</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39" name="グループ化 38"/>
          <p:cNvGrpSpPr/>
          <p:nvPr/>
        </p:nvGrpSpPr>
        <p:grpSpPr>
          <a:xfrm>
            <a:off x="5373336" y="7118832"/>
            <a:ext cx="1080000" cy="1146536"/>
            <a:chOff x="4633170" y="8752290"/>
            <a:chExt cx="1800000" cy="524131"/>
          </a:xfrm>
        </p:grpSpPr>
        <p:grpSp>
          <p:nvGrpSpPr>
            <p:cNvPr id="40" name="グループ化 39"/>
            <p:cNvGrpSpPr/>
            <p:nvPr/>
          </p:nvGrpSpPr>
          <p:grpSpPr>
            <a:xfrm>
              <a:off x="4633170" y="8752290"/>
              <a:ext cx="1800000" cy="524131"/>
              <a:chOff x="-521720" y="7940262"/>
              <a:chExt cx="1800000" cy="545159"/>
            </a:xfrm>
          </p:grpSpPr>
          <p:sp>
            <p:nvSpPr>
              <p:cNvPr id="42" name="テキスト ボックス 41"/>
              <p:cNvSpPr txBox="1"/>
              <p:nvPr/>
            </p:nvSpPr>
            <p:spPr>
              <a:xfrm>
                <a:off x="-521720" y="8229323"/>
                <a:ext cx="1440000" cy="256098"/>
              </a:xfrm>
              <a:prstGeom prst="rect">
                <a:avLst/>
              </a:prstGeom>
              <a:noFill/>
            </p:spPr>
            <p:txBody>
              <a:bodyPr wrap="square" rtlCol="0" anchor="ctr" anchorCtr="0">
                <a:spAutoFit/>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四角形吹き出し 42"/>
              <p:cNvSpPr/>
              <p:nvPr/>
            </p:nvSpPr>
            <p:spPr>
              <a:xfrm>
                <a:off x="-521720" y="7940262"/>
                <a:ext cx="1800000" cy="513522"/>
              </a:xfrm>
              <a:prstGeom prst="wedgeRectCallout">
                <a:avLst>
                  <a:gd name="adj1" fmla="val -63230"/>
                  <a:gd name="adj2" fmla="val 33595"/>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1" name="正方形/長方形 40"/>
            <p:cNvSpPr/>
            <p:nvPr/>
          </p:nvSpPr>
          <p:spPr>
            <a:xfrm>
              <a:off x="4633170" y="8769458"/>
              <a:ext cx="1800000" cy="464303"/>
            </a:xfrm>
            <a:prstGeom prst="rect">
              <a:avLst/>
            </a:prstGeom>
          </p:spPr>
          <p:txBody>
            <a:bodyPr wrap="square">
              <a:spAutoFit/>
            </a:bodyPr>
            <a:lstStyle/>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リヤカー、タンカ、ヘルメット等の避難用資機材の配備支援を行い、避難訓練を実施しました。</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p:txBody>
        </p:sp>
      </p:grpSp>
    </p:spTree>
    <p:extLst>
      <p:ext uri="{BB962C8B-B14F-4D97-AF65-F5344CB8AC3E}">
        <p14:creationId xmlns:p14="http://schemas.microsoft.com/office/powerpoint/2010/main" val="13712582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flipH="1">
            <a:off x="0" y="632520"/>
            <a:ext cx="6858000" cy="0"/>
          </a:xfrm>
          <a:prstGeom prst="line">
            <a:avLst/>
          </a:prstGeom>
          <a:ln w="190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 name="正方形/長方形 3"/>
          <p:cNvSpPr/>
          <p:nvPr/>
        </p:nvSpPr>
        <p:spPr>
          <a:xfrm>
            <a:off x="0" y="0"/>
            <a:ext cx="6858000" cy="642717"/>
          </a:xfrm>
          <a:prstGeom prst="rect">
            <a:avLst/>
          </a:prstGeom>
          <a:noFill/>
          <a:ln w="15875">
            <a:noFill/>
          </a:ln>
        </p:spPr>
        <p:style>
          <a:lnRef idx="2">
            <a:schemeClr val="accent6"/>
          </a:lnRef>
          <a:fillRef idx="1">
            <a:schemeClr val="lt1"/>
          </a:fillRef>
          <a:effectRef idx="0">
            <a:schemeClr val="accent6"/>
          </a:effectRef>
          <a:fontRef idx="minor">
            <a:schemeClr val="dk1"/>
          </a:fontRef>
        </p:style>
        <p:txBody>
          <a:bodyPr rot="0" spcFirstLastPara="0" vert="horz" wrap="none" lIns="72000" tIns="10800" rIns="72000" bIns="10800" numCol="1" spcCol="0" rtlCol="0" fromWordArt="0" anchor="b" anchorCtr="0" forceAA="0" compatLnSpc="1">
            <a:prstTxWarp prst="textNoShape">
              <a:avLst/>
            </a:prstTxWarp>
            <a:normAutofit/>
          </a:bodyPr>
          <a:lstStyle/>
          <a:p>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アクション</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28</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学校における防災教育の徹底と避難体制の確保</a:t>
            </a:r>
            <a:endParaRPr lang="ja-JP"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スライド番号プレースホルダー 10"/>
          <p:cNvSpPr txBox="1">
            <a:spLocks/>
          </p:cNvSpPr>
          <p:nvPr/>
        </p:nvSpPr>
        <p:spPr>
          <a:xfrm>
            <a:off x="5257800" y="9378597"/>
            <a:ext cx="1600200" cy="527403"/>
          </a:xfrm>
          <a:prstGeom prst="rect">
            <a:avLst/>
          </a:prstGeom>
        </p:spPr>
        <p:txBody>
          <a:bodyPr anchor="b"/>
          <a:lstStyle>
            <a:defPPr>
              <a:defRPr lang="ja-JP"/>
            </a:defPPr>
            <a:lvl1pPr marL="0" algn="r" defTabSz="914400" rtl="0" eaLnBrk="1" latinLnBrk="0" hangingPunct="1">
              <a:defRPr kumimoji="1" sz="1200" kern="1200">
                <a:solidFill>
                  <a:schemeClr val="tx1">
                    <a:lumMod val="50000"/>
                    <a:lumOff val="50000"/>
                  </a:schemeClr>
                </a:solidFill>
                <a:latin typeface="+mj-ea"/>
                <a:ea typeface="+mj-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smtClean="0">
                <a:latin typeface="Meiryo UI" panose="020B0604030504040204" pitchFamily="50" charset="-128"/>
                <a:ea typeface="Meiryo UI" panose="020B0604030504040204" pitchFamily="50" charset="-128"/>
                <a:cs typeface="Meiryo UI" panose="020B0604030504040204" pitchFamily="50" charset="-128"/>
              </a:rPr>
              <a:t>7</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189000" y="1007992"/>
            <a:ext cx="6480000" cy="2348311"/>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36000" tIns="21600" rIns="36000" bIns="18000" rtlCol="0" anchor="t" anchorCtr="0">
            <a:spAutoFit/>
          </a:bodyPr>
          <a:lstStyle/>
          <a:p>
            <a:pPr marL="171450" indent="-171450">
              <a:lnSpc>
                <a:spcPts val="1800"/>
              </a:lnSpc>
              <a:buFont typeface="Wingdings" panose="05000000000000000000" pitchFamily="2" charset="2"/>
              <a:buChar char="u"/>
            </a:pP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児童</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生徒が自ら命を守る行動をとることができるよう、先行取組みとして、「学校における防災教育の手引き」を改訂し、府立学校及び市町村立学校において、発達段階に応じた総合的な防災教育の実施及び充実に努めて</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いる。</a:t>
            </a:r>
            <a:endPar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171450" indent="-171450">
              <a:lnSpc>
                <a:spcPts val="1800"/>
              </a:lnSpc>
              <a:buFont typeface="Wingdings" panose="05000000000000000000" pitchFamily="2" charset="2"/>
              <a:buChar char="u"/>
            </a:pP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引き続き</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、集中取組期間中に、府立学校において地域の実態に応じ、様々な自然災害を想定した実践的な避難訓練及び防災教育を実施するとともに、市町村立学校についても、市町村教育委員会に実施を</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働きかける。</a:t>
            </a:r>
            <a:endPar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171450" indent="-171450">
              <a:lnSpc>
                <a:spcPts val="1800"/>
              </a:lnSpc>
              <a:buFont typeface="Wingdings" panose="05000000000000000000" pitchFamily="2" charset="2"/>
              <a:buChar char="u"/>
            </a:pP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とりわけ</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津波浸水想定区域にある府立学校においては、各校が策定した「津波発生時対応シミュレーション」を活用し、避難訓練を実施するとともに、同地域内の市町立学校についても該当市町教育委員会に実施を働きかける。</a:t>
            </a:r>
          </a:p>
          <a:p>
            <a:pPr marL="171450" indent="-171450">
              <a:lnSpc>
                <a:spcPts val="1800"/>
              </a:lnSpc>
              <a:buFont typeface="Wingdings" panose="05000000000000000000" pitchFamily="2" charset="2"/>
              <a:buChar char="u"/>
            </a:pPr>
            <a:r>
              <a:rPr lang="ja-JP" altLang="en-US" sz="1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私</a:t>
            </a:r>
            <a:r>
              <a:rPr lang="ja-JP" altLang="en-US"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立学校については、府の取組みを積極的に情報提供し、私学の自主性を活かした防災教育の取組みの徹底を働きかける。</a:t>
            </a:r>
            <a:endParaRPr lang="ja-JP" altLang="ja-JP" sz="1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7" name="テキスト ボックス 6"/>
          <p:cNvSpPr txBox="1"/>
          <p:nvPr/>
        </p:nvSpPr>
        <p:spPr>
          <a:xfrm>
            <a:off x="5903893" y="642717"/>
            <a:ext cx="954107" cy="276999"/>
          </a:xfrm>
          <a:prstGeom prst="rect">
            <a:avLst/>
          </a:prstGeom>
          <a:noFill/>
        </p:spPr>
        <p:txBody>
          <a:bodyPr wrap="none" rtlCol="0">
            <a:spAutoFit/>
          </a:bodyPr>
          <a:lstStyle/>
          <a:p>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教育庁</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356317124"/>
              </p:ext>
            </p:extLst>
          </p:nvPr>
        </p:nvGraphicFramePr>
        <p:xfrm>
          <a:off x="189000" y="3711704"/>
          <a:ext cx="6480000" cy="3689280"/>
        </p:xfrm>
        <a:graphic>
          <a:graphicData uri="http://schemas.openxmlformats.org/drawingml/2006/table">
            <a:tbl>
              <a:tblPr firstRow="1" bandRow="1">
                <a:tableStyleId>{5C22544A-7EE6-4342-B048-85BDC9FD1C3A}</a:tableStyleId>
              </a:tblPr>
              <a:tblGrid>
                <a:gridCol w="1188000"/>
                <a:gridCol w="900000"/>
                <a:gridCol w="1152000"/>
                <a:gridCol w="1080000"/>
                <a:gridCol w="1080000"/>
                <a:gridCol w="1080000"/>
              </a:tblGrid>
              <a:tr h="2119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gridSpan="5">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実績</a:t>
                      </a: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288000">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gridSpan="2">
                  <a:txBody>
                    <a:bodyPr/>
                    <a:lstStyle/>
                    <a:p>
                      <a:pPr algn="l"/>
                      <a:endPar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hMerge="1">
                  <a:txBody>
                    <a:bodyPr/>
                    <a:lstStyle/>
                    <a:p>
                      <a:endParaRPr kumimoji="1" lang="ja-JP" alt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20000">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全府立学校において地域の実態に応じた避難訓練の実施</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l"/>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府立学校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188</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188</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200</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200</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8000">
                <a:tc rowSpan="8">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市町村立学校、私立学校において、避難訓練の実施等の防災教育の取組みの徹底</a:t>
                      </a:r>
                      <a:endParaRPr lang="ja-JP"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5">
                  <a:txBody>
                    <a:bodyPr/>
                    <a:lstStyle/>
                    <a:p>
                      <a:pPr algn="l"/>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市町村立学校</a:t>
                      </a: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小学校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614</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614</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602</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602</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校</a:t>
                      </a: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603</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603</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8000">
                <a:tc vMerge="1">
                  <a:txBody>
                    <a:bodyPr/>
                    <a:lstStyle/>
                    <a:p>
                      <a:endParaRPr kumimoji="1" lang="ja-JP" altLang="en-US"/>
                    </a:p>
                  </a:txBody>
                  <a:tcPr/>
                </a:tc>
                <a:tc vMerge="1">
                  <a:txBody>
                    <a:bodyPr/>
                    <a:lstStyle/>
                    <a:p>
                      <a:endParaRPr kumimoji="1" lang="ja-JP" altLang="en-US"/>
                    </a:p>
                  </a:txBody>
                  <a:tcPr/>
                </a:tc>
                <a:tc>
                  <a:txBody>
                    <a:bodyPr/>
                    <a:lstStyle/>
                    <a:p>
                      <a:pPr algn="l"/>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中学校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290</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290</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285</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285</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校</a:t>
                      </a: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286</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286</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8000">
                <a:tc vMerge="1">
                  <a:txBody>
                    <a:bodyPr/>
                    <a:lstStyle/>
                    <a:p>
                      <a:endParaRPr kumimoji="1" lang="ja-JP" altLang="en-US"/>
                    </a:p>
                  </a:txBody>
                  <a:tcPr/>
                </a:tc>
                <a:tc vMerge="1">
                  <a:txBody>
                    <a:bodyPr/>
                    <a:lstStyle/>
                    <a:p>
                      <a:endParaRPr kumimoji="1" lang="ja-JP" altLang="en-US"/>
                    </a:p>
                  </a:txBody>
                  <a:tcPr/>
                </a:tc>
                <a:tc>
                  <a:txBody>
                    <a:bodyPr/>
                    <a:lstStyle/>
                    <a:p>
                      <a:pPr algn="l"/>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高等学校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校</a:t>
                      </a: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8000">
                <a:tc vMerge="1">
                  <a:txBody>
                    <a:bodyPr/>
                    <a:lstStyle/>
                    <a:p>
                      <a:endParaRPr kumimoji="1" lang="ja-JP" altLang="en-US"/>
                    </a:p>
                  </a:txBody>
                  <a:tcPr/>
                </a:tc>
                <a:tc vMerge="1">
                  <a:txBody>
                    <a:bodyPr/>
                    <a:lstStyle/>
                    <a:p>
                      <a:endParaRPr kumimoji="1" lang="ja-JP" altLang="en-US"/>
                    </a:p>
                  </a:txBody>
                  <a:tcPr/>
                </a:tc>
                <a:tc>
                  <a:txBody>
                    <a:bodyPr/>
                    <a:lstStyle/>
                    <a:p>
                      <a:pPr algn="l"/>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特別支援学校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8000">
                <a:tc vMerge="1">
                  <a:txBody>
                    <a:bodyPr/>
                    <a:lstStyle/>
                    <a:p>
                      <a:endParaRPr kumimoji="1" lang="ja-JP" altLang="en-US"/>
                    </a:p>
                  </a:txBody>
                  <a:tcPr/>
                </a:tc>
                <a:tc vMerge="1">
                  <a:txBody>
                    <a:bodyPr/>
                    <a:lstStyle/>
                    <a:p>
                      <a:endParaRPr kumimoji="1" lang="ja-JP" altLang="en-US"/>
                    </a:p>
                  </a:txBody>
                  <a:tcPr/>
                </a:tc>
                <a:tc>
                  <a:txBody>
                    <a:bodyPr/>
                    <a:lstStyle/>
                    <a:p>
                      <a:pPr algn="l"/>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義務教育学校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8000">
                <a:tc vMerge="1">
                  <a:txBody>
                    <a:bodyPr/>
                    <a:lstStyle/>
                    <a:p>
                      <a:endParaRPr kumimoji="1" lang="ja-JP" altLang="en-US"/>
                    </a:p>
                  </a:txBody>
                  <a:tcPr/>
                </a:tc>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私立学校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小学校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16</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17</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17</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17</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校</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17</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17</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校</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8000">
                <a:tc vMerge="1">
                  <a:txBody>
                    <a:bodyPr/>
                    <a:lstStyle/>
                    <a:p>
                      <a:endParaRPr kumimoji="1" lang="ja-JP" altLang="en-US"/>
                    </a:p>
                  </a:txBody>
                  <a:tcPr/>
                </a:tc>
                <a:tc vMerge="1">
                  <a:txBody>
                    <a:bodyPr/>
                    <a:lstStyle/>
                    <a:p>
                      <a:endParaRPr kumimoji="1" lang="ja-JP" altLang="en-US"/>
                    </a:p>
                  </a:txBody>
                  <a:tcPr/>
                </a:tc>
                <a:tc>
                  <a:txBody>
                    <a:bodyPr/>
                    <a:lstStyle/>
                    <a:p>
                      <a:pPr algn="l"/>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中学校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46</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63</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48</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63</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校</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63</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校</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8000">
                <a:tc vMerge="1">
                  <a:txBody>
                    <a:bodyPr/>
                    <a:lstStyle/>
                    <a:p>
                      <a:endParaRPr kumimoji="1" lang="ja-JP" altLang="en-US"/>
                    </a:p>
                  </a:txBody>
                  <a:tcPr/>
                </a:tc>
                <a:tc vMerge="1">
                  <a:txBody>
                    <a:bodyPr/>
                    <a:lstStyle/>
                    <a:p>
                      <a:endParaRPr kumimoji="1" lang="ja-JP" altLang="en-US"/>
                    </a:p>
                  </a:txBody>
                  <a:tcPr/>
                </a:tc>
                <a:tc>
                  <a:txBody>
                    <a:bodyPr/>
                    <a:lstStyle/>
                    <a:p>
                      <a:pPr algn="l"/>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高等学校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70</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103</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75</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104</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校</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78</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106</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校</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9" name="テキスト ボックス 8"/>
          <p:cNvSpPr txBox="1"/>
          <p:nvPr/>
        </p:nvSpPr>
        <p:spPr>
          <a:xfrm>
            <a:off x="189000" y="3433177"/>
            <a:ext cx="2111475" cy="276999"/>
          </a:xfrm>
          <a:prstGeom prst="rect">
            <a:avLst/>
          </a:prstGeom>
          <a:noFill/>
        </p:spPr>
        <p:txBody>
          <a:bodyPr wrap="none" rtlCol="0">
            <a:spAutoFit/>
          </a:bodyPr>
          <a:lstStyle/>
          <a:p>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集中取組期間　取組み実績</a:t>
            </a: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0" y="-1"/>
            <a:ext cx="6858000" cy="288000"/>
          </a:xfrm>
          <a:prstGeom prst="rect">
            <a:avLst/>
          </a:prstGeom>
          <a:noFill/>
          <a:ln>
            <a:solidFill>
              <a:schemeClr val="tx1"/>
            </a:solidFill>
          </a:ln>
        </p:spPr>
        <p:txBody>
          <a:bodyPr wrap="square" rtlCol="0" anchor="ctr" anchorCtr="0">
            <a:spAutoFit/>
          </a:bodyPr>
          <a:lstStyle/>
          <a:p>
            <a:pPr>
              <a:lnSpc>
                <a:spcPts val="15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ミッション</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Ⅰ</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200" kern="100" dirty="0">
                <a:latin typeface="Meiryo UI" panose="020B0604030504040204" pitchFamily="50" charset="-128"/>
                <a:ea typeface="Meiryo UI" panose="020B0604030504040204" pitchFamily="50" charset="-128"/>
                <a:cs typeface="Meiryo UI" panose="020B0604030504040204" pitchFamily="50" charset="-128"/>
              </a:rPr>
              <a:t>巨大地震や大津波</a:t>
            </a:r>
            <a:r>
              <a:rPr lang="ja-JP" altLang="ja-JP" sz="1200" kern="100" dirty="0" smtClean="0">
                <a:latin typeface="Meiryo UI" panose="020B0604030504040204" pitchFamily="50" charset="-128"/>
                <a:ea typeface="Meiryo UI" panose="020B0604030504040204" pitchFamily="50" charset="-128"/>
                <a:cs typeface="Meiryo UI" panose="020B0604030504040204" pitchFamily="50" charset="-128"/>
              </a:rPr>
              <a:t>から府民</a:t>
            </a:r>
            <a:r>
              <a:rPr lang="ja-JP" altLang="ja-JP" sz="1200" kern="100" dirty="0">
                <a:latin typeface="Meiryo UI" panose="020B0604030504040204" pitchFamily="50" charset="-128"/>
                <a:ea typeface="Meiryo UI" panose="020B0604030504040204" pitchFamily="50" charset="-128"/>
                <a:cs typeface="Meiryo UI" panose="020B0604030504040204" pitchFamily="50" charset="-128"/>
              </a:rPr>
              <a:t>の命を守り、</a:t>
            </a:r>
            <a:r>
              <a:rPr lang="ja-JP" altLang="ja-JP" sz="1200" kern="100" dirty="0" smtClean="0">
                <a:latin typeface="Meiryo UI" panose="020B0604030504040204" pitchFamily="50" charset="-128"/>
                <a:ea typeface="Meiryo UI" panose="020B0604030504040204" pitchFamily="50" charset="-128"/>
                <a:cs typeface="Meiryo UI" panose="020B0604030504040204" pitchFamily="50" charset="-128"/>
              </a:rPr>
              <a:t>被害を</a:t>
            </a:r>
            <a:r>
              <a:rPr lang="ja-JP" altLang="ja-JP" sz="1200" kern="100" dirty="0">
                <a:latin typeface="Meiryo UI" panose="020B0604030504040204" pitchFamily="50" charset="-128"/>
                <a:ea typeface="Meiryo UI" panose="020B0604030504040204" pitchFamily="50" charset="-128"/>
                <a:cs typeface="Meiryo UI" panose="020B0604030504040204" pitchFamily="50" charset="-128"/>
              </a:rPr>
              <a:t>軽減するための、</a:t>
            </a:r>
            <a:r>
              <a:rPr lang="ja-JP" altLang="ja-JP" sz="1200" kern="100" dirty="0" smtClean="0">
                <a:latin typeface="Meiryo UI" panose="020B0604030504040204" pitchFamily="50" charset="-128"/>
                <a:ea typeface="Meiryo UI" panose="020B0604030504040204" pitchFamily="50" charset="-128"/>
                <a:cs typeface="Meiryo UI" panose="020B0604030504040204" pitchFamily="50" charset="-128"/>
              </a:rPr>
              <a:t>事前</a:t>
            </a:r>
            <a:r>
              <a:rPr lang="ja-JP" altLang="ja-JP" sz="1200" kern="100" dirty="0">
                <a:latin typeface="Meiryo UI" panose="020B0604030504040204" pitchFamily="50" charset="-128"/>
                <a:ea typeface="Meiryo UI" panose="020B0604030504040204" pitchFamily="50" charset="-128"/>
                <a:cs typeface="Meiryo UI" panose="020B0604030504040204" pitchFamily="50" charset="-128"/>
              </a:rPr>
              <a:t>予防対策と逃げる対策</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4"/>
          <p:cNvSpPr txBox="1"/>
          <p:nvPr/>
        </p:nvSpPr>
        <p:spPr>
          <a:xfrm>
            <a:off x="189000" y="7825769"/>
            <a:ext cx="4176104" cy="1015663"/>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1800"/>
              </a:lnSpc>
            </a:pPr>
            <a:r>
              <a:rPr lang="ja-JP" altLang="ja-JP" sz="10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en-US" altLang="ja-JP" sz="10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H30</a:t>
            </a:r>
            <a:r>
              <a:rPr lang="ja-JP" altLang="en-US" sz="10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年度　</a:t>
            </a:r>
            <a:r>
              <a:rPr lang="ja-JP" altLang="ja-JP" sz="10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取組み</a:t>
            </a:r>
            <a:r>
              <a:rPr lang="ja-JP" altLang="ja-JP" sz="1000" b="1" dirty="0">
                <a:latin typeface="HG丸ｺﾞｼｯｸM-PRO" panose="020F0600000000000000" pitchFamily="50" charset="-128"/>
                <a:ea typeface="HG丸ｺﾞｼｯｸM-PRO" panose="020F0600000000000000" pitchFamily="50" charset="-128"/>
                <a:cs typeface="Meiryo UI" panose="020B0604030504040204" pitchFamily="50" charset="-128"/>
              </a:rPr>
              <a:t>予定</a:t>
            </a:r>
            <a:r>
              <a:rPr lang="ja-JP" altLang="ja-JP" sz="10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endParaRPr lang="en-US" altLang="ja-JP" sz="1000" b="1" dirty="0" smtClean="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171450" indent="-171450">
              <a:lnSpc>
                <a:spcPts val="1800"/>
              </a:lnSpc>
              <a:buFont typeface="Wingdings" panose="05000000000000000000" pitchFamily="2" charset="2"/>
              <a:buChar char="u"/>
            </a:pP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全府立</a:t>
            </a:r>
            <a:r>
              <a:rPr lang="ja-JP" altLang="en-US" sz="1000" dirty="0">
                <a:latin typeface="HG丸ｺﾞｼｯｸM-PRO" panose="020F0600000000000000" pitchFamily="50" charset="-128"/>
                <a:ea typeface="HG丸ｺﾞｼｯｸM-PRO" panose="020F0600000000000000" pitchFamily="50" charset="-128"/>
                <a:cs typeface="Meiryo UI" panose="020B0604030504040204" pitchFamily="50" charset="-128"/>
              </a:rPr>
              <a:t>学校において地域の実態に応じた避難訓練の実施</a:t>
            </a:r>
            <a:r>
              <a:rPr lang="en-US" altLang="ja-JP" sz="1000" dirty="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000" dirty="0">
                <a:latin typeface="HG丸ｺﾞｼｯｸM-PRO" panose="020F0600000000000000" pitchFamily="50" charset="-128"/>
                <a:ea typeface="HG丸ｺﾞｼｯｸM-PRO" panose="020F0600000000000000" pitchFamily="50" charset="-128"/>
                <a:cs typeface="Meiryo UI" panose="020B0604030504040204" pitchFamily="50" charset="-128"/>
              </a:rPr>
              <a:t>継続</a:t>
            </a:r>
            <a:r>
              <a:rPr lang="en-US" altLang="ja-JP" sz="1000" dirty="0">
                <a:latin typeface="HG丸ｺﾞｼｯｸM-PRO" panose="020F0600000000000000" pitchFamily="50" charset="-128"/>
                <a:ea typeface="HG丸ｺﾞｼｯｸM-PRO" panose="020F0600000000000000" pitchFamily="50" charset="-128"/>
                <a:cs typeface="Meiryo UI" panose="020B0604030504040204" pitchFamily="50" charset="-128"/>
              </a:rPr>
              <a:t>】</a:t>
            </a:r>
          </a:p>
          <a:p>
            <a:pPr marL="171450" indent="-171450">
              <a:lnSpc>
                <a:spcPts val="1800"/>
              </a:lnSpc>
              <a:buFont typeface="Wingdings" panose="05000000000000000000" pitchFamily="2" charset="2"/>
              <a:buChar char="u"/>
            </a:pP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市町村</a:t>
            </a:r>
            <a:r>
              <a:rPr lang="ja-JP" altLang="en-US" sz="1000" dirty="0">
                <a:latin typeface="HG丸ｺﾞｼｯｸM-PRO" panose="020F0600000000000000" pitchFamily="50" charset="-128"/>
                <a:ea typeface="HG丸ｺﾞｼｯｸM-PRO" panose="020F0600000000000000" pitchFamily="50" charset="-128"/>
                <a:cs typeface="Meiryo UI" panose="020B0604030504040204" pitchFamily="50" charset="-128"/>
              </a:rPr>
              <a:t>立学校、私立学校において、避難訓練の実施等の防災教育の取組みの徹底</a:t>
            </a:r>
            <a:r>
              <a:rPr lang="en-US" altLang="ja-JP" sz="1000" dirty="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000" dirty="0">
                <a:latin typeface="HG丸ｺﾞｼｯｸM-PRO" panose="020F0600000000000000" pitchFamily="50" charset="-128"/>
                <a:ea typeface="HG丸ｺﾞｼｯｸM-PRO" panose="020F0600000000000000" pitchFamily="50" charset="-128"/>
                <a:cs typeface="Meiryo UI" panose="020B0604030504040204" pitchFamily="50" charset="-128"/>
              </a:rPr>
              <a:t>継続</a:t>
            </a:r>
            <a:r>
              <a:rPr lang="en-US" altLang="ja-JP" sz="1000" dirty="0">
                <a:latin typeface="HG丸ｺﾞｼｯｸM-PRO" panose="020F0600000000000000" pitchFamily="50" charset="-128"/>
                <a:ea typeface="HG丸ｺﾞｼｯｸM-PRO" panose="020F0600000000000000" pitchFamily="50" charset="-128"/>
                <a:cs typeface="Meiryo UI" panose="020B0604030504040204" pitchFamily="50" charset="-128"/>
              </a:rPr>
              <a:t>】</a:t>
            </a: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0698" y="7545528"/>
            <a:ext cx="1528622" cy="21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四角形吹き出し 13"/>
          <p:cNvSpPr/>
          <p:nvPr/>
        </p:nvSpPr>
        <p:spPr>
          <a:xfrm>
            <a:off x="2348880" y="9093519"/>
            <a:ext cx="2160000" cy="540001"/>
          </a:xfrm>
          <a:prstGeom prst="wedgeRectCallout">
            <a:avLst>
              <a:gd name="adj1" fmla="val 66304"/>
              <a:gd name="adj2" fmla="val -43196"/>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児童生徒の防災意識の</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向上や防災</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に関する知識・避難行動の</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習得等を目的に手引きの活用を働きかけています。</a:t>
            </a:r>
            <a:endParaRPr kumimoji="1" lang="ja-JP" altLang="en-US" sz="1000" dirty="0">
              <a:solidFill>
                <a:schemeClr val="tx1"/>
              </a:solidFill>
            </a:endParaRPr>
          </a:p>
        </p:txBody>
      </p:sp>
    </p:spTree>
    <p:extLst>
      <p:ext uri="{BB962C8B-B14F-4D97-AF65-F5344CB8AC3E}">
        <p14:creationId xmlns:p14="http://schemas.microsoft.com/office/powerpoint/2010/main" val="536606034"/>
      </p:ext>
    </p:extLst>
  </p:cSld>
  <p:clrMapOvr>
    <a:masterClrMapping/>
  </p:clrMapOvr>
  <p:timing>
    <p:tnLst>
      <p:par>
        <p:cTn id="1" dur="indefinite" restart="never" nodeType="tmRoot"/>
      </p:par>
    </p:tnLst>
  </p:timing>
</p:sld>
</file>

<file path=ppt/theme/theme1.xml><?xml version="1.0" encoding="utf-8"?>
<a:theme xmlns:a="http://schemas.openxmlformats.org/drawingml/2006/main" name="タイトル">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Arial"/>
        <a:ea typeface="ＭＳ Ｐゴシック"/>
        <a:cs typeface=""/>
      </a:majorFont>
      <a:minorFont>
        <a:latin typeface="Arial"/>
        <a:ea typeface="ＭＳ Ｐ明朝"/>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8436</TotalTime>
  <Words>4416</Words>
  <Application>Microsoft Office PowerPoint</Application>
  <PresentationFormat>A4 210 x 297 mm</PresentationFormat>
  <Paragraphs>612</Paragraphs>
  <Slides>22</Slides>
  <Notes>5</Notes>
  <HiddenSlides>0</HiddenSlides>
  <MMClips>0</MMClips>
  <ScaleCrop>false</ScaleCrop>
  <HeadingPairs>
    <vt:vector size="4" baseType="variant">
      <vt:variant>
        <vt:lpstr>テーマ</vt:lpstr>
      </vt:variant>
      <vt:variant>
        <vt:i4>1</vt:i4>
      </vt:variant>
      <vt:variant>
        <vt:lpstr>スライド タイトル</vt:lpstr>
      </vt:variant>
      <vt:variant>
        <vt:i4>22</vt:i4>
      </vt:variant>
    </vt:vector>
  </HeadingPairs>
  <TitlesOfParts>
    <vt:vector size="23" baseType="lpstr">
      <vt:lpstr>タイトル</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HOSTNAME</dc:creator>
  <cp:lastModifiedBy>HOSTNAME</cp:lastModifiedBy>
  <cp:revision>419</cp:revision>
  <cp:lastPrinted>2018-07-13T01:41:49Z</cp:lastPrinted>
  <dcterms:created xsi:type="dcterms:W3CDTF">2017-06-09T07:24:44Z</dcterms:created>
  <dcterms:modified xsi:type="dcterms:W3CDTF">2018-08-27T01:06:17Z</dcterms:modified>
</cp:coreProperties>
</file>