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handoutMasterIdLst>
    <p:handoutMasterId r:id="rId3"/>
  </p:handoutMasterIdLst>
  <p:sldIdLst>
    <p:sldId id="270" r:id="rId2"/>
  </p:sldIdLst>
  <p:sldSz cx="12801600" cy="9601200" type="A3"/>
  <p:notesSz cx="6646863" cy="977741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64008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128016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92024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256032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3200400" algn="l" defTabSz="128016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3840480" algn="l" defTabSz="128016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4480560" algn="l" defTabSz="128016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5120640" algn="l" defTabSz="128016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024">
          <p15:clr>
            <a:srgbClr val="A4A3A4"/>
          </p15:clr>
        </p15:guide>
        <p15:guide id="4" pos="40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33C8"/>
    <a:srgbClr val="FF0000"/>
    <a:srgbClr val="FFCCFF"/>
    <a:srgbClr val="FFFF99"/>
    <a:srgbClr val="9BDFF7"/>
    <a:srgbClr val="8BD9F5"/>
    <a:srgbClr val="68CEF2"/>
    <a:srgbClr val="4087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淡色スタイル 1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スタイル (淡色)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3804" autoAdjust="0"/>
  </p:normalViewPr>
  <p:slideViewPr>
    <p:cSldViewPr>
      <p:cViewPr varScale="1">
        <p:scale>
          <a:sx n="72" d="100"/>
          <a:sy n="72" d="100"/>
        </p:scale>
        <p:origin x="965" y="58"/>
      </p:cViewPr>
      <p:guideLst>
        <p:guide orient="horz" pos="2160"/>
        <p:guide pos="2880"/>
        <p:guide orient="horz" pos="3024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290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880882" cy="490837"/>
          </a:xfrm>
          <a:prstGeom prst="rect">
            <a:avLst/>
          </a:prstGeom>
        </p:spPr>
        <p:txBody>
          <a:bodyPr vert="horz" lIns="90450" tIns="45225" rIns="90450" bIns="4522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764415" y="1"/>
            <a:ext cx="2880881" cy="490837"/>
          </a:xfrm>
          <a:prstGeom prst="rect">
            <a:avLst/>
          </a:prstGeom>
        </p:spPr>
        <p:txBody>
          <a:bodyPr vert="horz" lIns="90450" tIns="45225" rIns="90450" bIns="45225" rtlCol="0"/>
          <a:lstStyle>
            <a:lvl1pPr algn="r">
              <a:defRPr sz="1200"/>
            </a:lvl1pPr>
          </a:lstStyle>
          <a:p>
            <a:fld id="{8A4FAE83-6876-449D-BCCE-496EC707688A}" type="datetimeFigureOut">
              <a:rPr kumimoji="1" lang="ja-JP" altLang="en-US" smtClean="0"/>
              <a:t>2024/3/25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3" y="9286576"/>
            <a:ext cx="2880882" cy="490837"/>
          </a:xfrm>
          <a:prstGeom prst="rect">
            <a:avLst/>
          </a:prstGeom>
        </p:spPr>
        <p:txBody>
          <a:bodyPr vert="horz" lIns="90450" tIns="45225" rIns="90450" bIns="4522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764415" y="9286576"/>
            <a:ext cx="2880881" cy="490837"/>
          </a:xfrm>
          <a:prstGeom prst="rect">
            <a:avLst/>
          </a:prstGeom>
        </p:spPr>
        <p:txBody>
          <a:bodyPr vert="horz" lIns="90450" tIns="45225" rIns="90450" bIns="45225" rtlCol="0" anchor="b"/>
          <a:lstStyle>
            <a:lvl1pPr algn="r">
              <a:defRPr sz="1200"/>
            </a:lvl1pPr>
          </a:lstStyle>
          <a:p>
            <a:fld id="{68D39ECE-9559-4BF9-A72E-0A6C088511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30850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mlit_to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30"/>
          <a:stretch>
            <a:fillRect/>
          </a:stretch>
        </p:blipFill>
        <p:spPr bwMode="auto">
          <a:xfrm>
            <a:off x="0" y="9134476"/>
            <a:ext cx="128016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9"/>
          <p:cNvSpPr>
            <a:spLocks noChangeArrowheads="1"/>
          </p:cNvSpPr>
          <p:nvPr userDrawn="1"/>
        </p:nvSpPr>
        <p:spPr bwMode="auto">
          <a:xfrm>
            <a:off x="2369186" y="4598354"/>
            <a:ext cx="10432415" cy="102235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8016" tIns="64008" rIns="128016" bIns="64008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ja-JP" altLang="en-US"/>
          </a:p>
        </p:txBody>
      </p:sp>
      <p:pic>
        <p:nvPicPr>
          <p:cNvPr id="6" name="Picture 1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472171"/>
            <a:ext cx="2973705" cy="662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2"/>
          <p:cNvSpPr txBox="1">
            <a:spLocks noChangeArrowheads="1"/>
          </p:cNvSpPr>
          <p:nvPr userDrawn="1"/>
        </p:nvSpPr>
        <p:spPr bwMode="auto">
          <a:xfrm>
            <a:off x="1" y="9134475"/>
            <a:ext cx="5163658" cy="39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8016" tIns="64008" rIns="128016" bIns="64008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700" i="1">
                <a:solidFill>
                  <a:schemeClr val="bg1"/>
                </a:solidFill>
                <a:latin typeface="Times New Roman" pitchFamily="18" charset="0"/>
              </a:rPr>
              <a:t>Ministry of Land, Infrastructure, Transport and Tourism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66950" y="2987041"/>
            <a:ext cx="10534650" cy="2058035"/>
          </a:xfrm>
        </p:spPr>
        <p:txBody>
          <a:bodyPr/>
          <a:lstStyle>
            <a:lvl1pPr>
              <a:defRPr sz="5600"/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174480" y="8743315"/>
            <a:ext cx="2987040" cy="666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1E978-A3B9-4673-8199-379729392307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  <p:grpSp>
        <p:nvGrpSpPr>
          <p:cNvPr id="2" name="グループ化 1"/>
          <p:cNvGrpSpPr/>
          <p:nvPr userDrawn="1"/>
        </p:nvGrpSpPr>
        <p:grpSpPr>
          <a:xfrm>
            <a:off x="251317" y="62473"/>
            <a:ext cx="12691412" cy="812930"/>
            <a:chOff x="179512" y="116632"/>
            <a:chExt cx="9065294" cy="580664"/>
          </a:xfrm>
        </p:grpSpPr>
        <p:sp>
          <p:nvSpPr>
            <p:cNvPr id="8" name="テキスト ボックス 18"/>
            <p:cNvSpPr txBox="1">
              <a:spLocks noChangeArrowheads="1"/>
            </p:cNvSpPr>
            <p:nvPr userDrawn="1"/>
          </p:nvSpPr>
          <p:spPr bwMode="auto">
            <a:xfrm>
              <a:off x="8128794" y="116632"/>
              <a:ext cx="1116012" cy="21984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ja-JP" sz="1400" b="1" dirty="0">
                  <a:latin typeface="+mn-ea"/>
                  <a:ea typeface="+mn-ea"/>
                </a:rPr>
                <a:t>【</a:t>
              </a:r>
              <a:r>
                <a:rPr lang="ja-JP" altLang="en-US" sz="1400" b="1" dirty="0">
                  <a:latin typeface="+mn-ea"/>
                  <a:ea typeface="+mn-ea"/>
                </a:rPr>
                <a:t>機密性２</a:t>
              </a:r>
              <a:r>
                <a:rPr lang="en-US" altLang="ja-JP" sz="1400" b="1" dirty="0">
                  <a:latin typeface="+mn-ea"/>
                  <a:ea typeface="+mn-ea"/>
                </a:rPr>
                <a:t>】</a:t>
              </a:r>
            </a:p>
          </p:txBody>
        </p:sp>
        <p:sp>
          <p:nvSpPr>
            <p:cNvPr id="12" name="テキスト ボックス 9"/>
            <p:cNvSpPr txBox="1"/>
            <p:nvPr userDrawn="1"/>
          </p:nvSpPr>
          <p:spPr>
            <a:xfrm>
              <a:off x="3361605" y="372599"/>
              <a:ext cx="5746899" cy="324697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wrap="square" numCol="1" spcCol="0" rtlCol="0" fromWordArt="0" anchor="t" anchorCtr="0" forceAA="0" compatLnSpc="1"/>
            <a:lstStyle/>
            <a:p>
              <a:pPr algn="r"/>
              <a:r>
                <a:rPr sz="1400" b="1" dirty="0" err="1">
                  <a:solidFill>
                    <a:schemeClr val="tx1"/>
                  </a:solidFill>
                  <a:latin typeface="+mn-ea"/>
                  <a:ea typeface="+mn-ea"/>
                </a:rPr>
                <a:t>作成日_作成担当課_用途_保存期間</a:t>
              </a:r>
              <a:endParaRPr sz="1400" b="1" dirty="0">
                <a:solidFill>
                  <a:schemeClr val="tx1"/>
                </a:solidFill>
                <a:latin typeface="+mn-ea"/>
                <a:ea typeface="+mn-ea"/>
              </a:endParaRPr>
            </a:p>
          </p:txBody>
        </p:sp>
        <p:sp>
          <p:nvSpPr>
            <p:cNvPr id="13" name="テキスト ボックス 8"/>
            <p:cNvSpPr txBox="1"/>
            <p:nvPr userDrawn="1"/>
          </p:nvSpPr>
          <p:spPr>
            <a:xfrm>
              <a:off x="179512" y="372599"/>
              <a:ext cx="3312368" cy="324697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wrap="square" numCol="1" spcCol="0" rtlCol="0" fromWordArt="0" anchor="t" anchorCtr="0" forceAA="0" compatLnSpc="1"/>
            <a:lstStyle/>
            <a:p>
              <a:r>
                <a:rPr sz="1400" b="1" dirty="0" err="1">
                  <a:solidFill>
                    <a:schemeClr val="tx1"/>
                  </a:solidFill>
                  <a:latin typeface="+mn-ea"/>
                  <a:ea typeface="+mn-ea"/>
                </a:rPr>
                <a:t>発出元</a:t>
              </a:r>
              <a:r>
                <a:rPr sz="1400" b="1" dirty="0">
                  <a:solidFill>
                    <a:schemeClr val="tx1"/>
                  </a:solidFill>
                  <a:latin typeface="+mn-ea"/>
                  <a:ea typeface="+mn-ea"/>
                </a:rPr>
                <a:t> → </a:t>
              </a:r>
              <a:r>
                <a:rPr sz="1400" b="1" dirty="0" err="1">
                  <a:solidFill>
                    <a:schemeClr val="tx1"/>
                  </a:solidFill>
                  <a:latin typeface="+mn-ea"/>
                  <a:ea typeface="+mn-ea"/>
                </a:rPr>
                <a:t>発出先</a:t>
              </a:r>
              <a:endParaRPr sz="1400" b="1" dirty="0">
                <a:solidFill>
                  <a:schemeClr val="tx1"/>
                </a:solidFill>
                <a:latin typeface="+mn-ea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4205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20612-914C-4BDE-8D4C-FEA4392E99F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26494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121140" y="1"/>
            <a:ext cx="3040380" cy="857662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0" y="1"/>
            <a:ext cx="8907780" cy="857662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B01F7-FA20-4B15-9970-D297285851A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01431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FC12D-27C1-4F31-90C9-A93D49E4468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36706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11238" y="6169661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1011238" y="4069399"/>
            <a:ext cx="10881360" cy="2100262"/>
          </a:xfrm>
        </p:spPr>
        <p:txBody>
          <a:bodyPr anchor="b"/>
          <a:lstStyle>
            <a:lvl1pPr marL="0" indent="0">
              <a:buNone/>
              <a:defRPr sz="2800"/>
            </a:lvl1pPr>
            <a:lvl2pPr marL="640080" indent="0">
              <a:buNone/>
              <a:defRPr sz="2500"/>
            </a:lvl2pPr>
            <a:lvl3pPr marL="1280160" indent="0">
              <a:buNone/>
              <a:defRPr sz="2200"/>
            </a:lvl3pPr>
            <a:lvl4pPr marL="1920240" indent="0">
              <a:buNone/>
              <a:defRPr sz="2000"/>
            </a:lvl4pPr>
            <a:lvl5pPr marL="2560320" indent="0">
              <a:buNone/>
              <a:defRPr sz="2000"/>
            </a:lvl5pPr>
            <a:lvl6pPr marL="3200400" indent="0">
              <a:buNone/>
              <a:defRPr sz="2000"/>
            </a:lvl6pPr>
            <a:lvl7pPr marL="3840480" indent="0">
              <a:buNone/>
              <a:defRPr sz="2000"/>
            </a:lvl7pPr>
            <a:lvl8pPr marL="4480560" indent="0">
              <a:buNone/>
              <a:defRPr sz="2000"/>
            </a:lvl8pPr>
            <a:lvl9pPr marL="5120640" indent="0">
              <a:buNone/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94BDB-530F-4364-A4B7-5A1182A1D62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404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40080" y="2240281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507480" y="2240281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DE403-68E0-47EB-9A36-3C247B16477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96606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503036" y="2149158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503036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41BEC-AD9E-4104-AF2B-4C626651FF8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41565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FE511-5094-4685-A035-FB392A6605D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80967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C2EA1-6911-4BAC-954D-0A2DD024DDC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16665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40081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005070" y="382271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40081" y="2009141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176D3-1CBA-4E5C-8891-6A87D7C30D4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51891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pPr lv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F5529-272E-4A2C-90D7-160EE3AC100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42627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0080" y="2240281"/>
            <a:ext cx="11521440" cy="6336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3880" y="8743315"/>
            <a:ext cx="405384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>
            <a:lvl1pPr algn="ctr">
              <a:defRPr sz="20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814560" y="8732203"/>
            <a:ext cx="298704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ea typeface="ＭＳ Ｐゴシック" pitchFamily="50" charset="-128"/>
              </a:defRPr>
            </a:lvl1pPr>
          </a:lstStyle>
          <a:p>
            <a:pPr>
              <a:defRPr/>
            </a:pPr>
            <a:fld id="{FFDCE21E-3BF4-4A13-BE4A-B95BE9787BE2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0" y="-1"/>
            <a:ext cx="12801600" cy="1047834"/>
            <a:chOff x="0" y="0"/>
            <a:chExt cx="5760" cy="344"/>
          </a:xfrm>
        </p:grpSpPr>
        <p:pic>
          <p:nvPicPr>
            <p:cNvPr id="1034" name="Picture 9" descr="mlit_top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801" b="65286"/>
            <a:stretch>
              <a:fillRect/>
            </a:stretch>
          </p:blipFill>
          <p:spPr bwMode="auto">
            <a:xfrm>
              <a:off x="0" y="300"/>
              <a:ext cx="5760" cy="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0" y="0"/>
              <a:ext cx="5760" cy="318"/>
              <a:chOff x="0" y="0"/>
              <a:chExt cx="5760" cy="318"/>
            </a:xfrm>
          </p:grpSpPr>
          <p:pic>
            <p:nvPicPr>
              <p:cNvPr id="1036" name="Picture 11" descr="mlit_top"/>
              <p:cNvPicPr>
                <a:picLocks noChangeAspect="1" noChangeArrowheads="1"/>
              </p:cNvPicPr>
              <p:nvPr userDrawn="1"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6945" b="42805"/>
              <a:stretch>
                <a:fillRect/>
              </a:stretch>
            </p:blipFill>
            <p:spPr bwMode="auto">
              <a:xfrm>
                <a:off x="3856" y="0"/>
                <a:ext cx="1904" cy="3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7" name="Picture 16" descr="mlit_top"/>
              <p:cNvPicPr>
                <a:picLocks noChangeAspect="1" noChangeArrowheads="1"/>
              </p:cNvPicPr>
              <p:nvPr userDrawn="1"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000" b="42805"/>
              <a:stretch>
                <a:fillRect/>
              </a:stretch>
            </p:blipFill>
            <p:spPr bwMode="auto">
              <a:xfrm>
                <a:off x="1043" y="0"/>
                <a:ext cx="2880" cy="3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8" name="Picture 10" descr="mlit_top"/>
              <p:cNvPicPr>
                <a:picLocks noChangeAspect="1" noChangeArrowheads="1"/>
              </p:cNvPicPr>
              <p:nvPr userDrawn="1"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906" b="42805"/>
              <a:stretch>
                <a:fillRect/>
              </a:stretch>
            </p:blipFill>
            <p:spPr bwMode="auto">
              <a:xfrm>
                <a:off x="0" y="0"/>
                <a:ext cx="1791" cy="3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0836493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016" tIns="64008" rIns="128016" bIns="640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タイトルの書式設定</a:t>
            </a:r>
          </a:p>
        </p:txBody>
      </p:sp>
      <p:pic>
        <p:nvPicPr>
          <p:cNvPr id="1032" name="Picture 14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0"/>
          <a:stretch>
            <a:fillRect/>
          </a:stretch>
        </p:blipFill>
        <p:spPr bwMode="auto">
          <a:xfrm>
            <a:off x="10630219" y="1"/>
            <a:ext cx="217138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グループ化 14"/>
          <p:cNvGrpSpPr/>
          <p:nvPr/>
        </p:nvGrpSpPr>
        <p:grpSpPr>
          <a:xfrm>
            <a:off x="251317" y="471181"/>
            <a:ext cx="12691412" cy="700217"/>
            <a:chOff x="179512" y="197141"/>
            <a:chExt cx="9065294" cy="500155"/>
          </a:xfrm>
        </p:grpSpPr>
        <p:sp>
          <p:nvSpPr>
            <p:cNvPr id="16" name="テキスト ボックス 18"/>
            <p:cNvSpPr txBox="1">
              <a:spLocks noChangeArrowheads="1"/>
            </p:cNvSpPr>
            <p:nvPr userDrawn="1"/>
          </p:nvSpPr>
          <p:spPr bwMode="auto">
            <a:xfrm>
              <a:off x="8128794" y="197141"/>
              <a:ext cx="1116012" cy="21984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ja-JP" sz="1400" b="1" dirty="0"/>
                <a:t>【</a:t>
              </a:r>
              <a:r>
                <a:rPr lang="ja-JP" altLang="en-US" sz="1400" b="1" dirty="0"/>
                <a:t>機密性２</a:t>
              </a:r>
              <a:r>
                <a:rPr lang="en-US" altLang="ja-JP" sz="1400" b="1" dirty="0"/>
                <a:t>】</a:t>
              </a:r>
            </a:p>
          </p:txBody>
        </p:sp>
        <p:sp>
          <p:nvSpPr>
            <p:cNvPr id="17" name="テキスト ボックス 9"/>
            <p:cNvSpPr txBox="1"/>
            <p:nvPr userDrawn="1"/>
          </p:nvSpPr>
          <p:spPr>
            <a:xfrm>
              <a:off x="3923928" y="372599"/>
              <a:ext cx="5242842" cy="324697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wrap="square" numCol="1" spcCol="0" rtlCol="0" fromWordArt="0" anchor="t" anchorCtr="0" forceAA="0" compatLnSpc="1"/>
            <a:lstStyle/>
            <a:p>
              <a:pPr algn="r"/>
              <a:r>
                <a:rPr sz="1400" b="1" dirty="0" err="1">
                  <a:solidFill>
                    <a:schemeClr val="tx1"/>
                  </a:solidFill>
                  <a:latin typeface="+mn-ea"/>
                  <a:ea typeface="+mn-ea"/>
                </a:rPr>
                <a:t>作成日_作成担当課_用途_保存期間</a:t>
              </a:r>
              <a:endParaRPr sz="1400" b="1" dirty="0">
                <a:solidFill>
                  <a:schemeClr val="tx1"/>
                </a:solidFill>
                <a:latin typeface="+mn-ea"/>
                <a:ea typeface="+mn-ea"/>
              </a:endParaRPr>
            </a:p>
          </p:txBody>
        </p:sp>
        <p:sp>
          <p:nvSpPr>
            <p:cNvPr id="18" name="テキスト ボックス 8"/>
            <p:cNvSpPr txBox="1"/>
            <p:nvPr userDrawn="1"/>
          </p:nvSpPr>
          <p:spPr>
            <a:xfrm>
              <a:off x="179512" y="372599"/>
              <a:ext cx="3715619" cy="298929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wrap="square" numCol="1" spcCol="0" rtlCol="0" fromWordArt="0" anchor="t" anchorCtr="0" forceAA="0" compatLnSpc="1"/>
            <a:lstStyle/>
            <a:p>
              <a:r>
                <a:rPr sz="1400" b="1" dirty="0" err="1">
                  <a:solidFill>
                    <a:schemeClr val="tx1"/>
                  </a:solidFill>
                  <a:latin typeface="+mn-ea"/>
                  <a:ea typeface="+mn-ea"/>
                </a:rPr>
                <a:t>発出元</a:t>
              </a:r>
              <a:r>
                <a:rPr sz="1400" b="1" dirty="0">
                  <a:solidFill>
                    <a:schemeClr val="tx1"/>
                  </a:solidFill>
                  <a:latin typeface="+mn-ea"/>
                  <a:ea typeface="+mn-ea"/>
                </a:rPr>
                <a:t> → </a:t>
              </a:r>
              <a:r>
                <a:rPr sz="1400" b="1" dirty="0" err="1">
                  <a:solidFill>
                    <a:schemeClr val="tx1"/>
                  </a:solidFill>
                  <a:latin typeface="+mn-ea"/>
                  <a:ea typeface="+mn-ea"/>
                </a:rPr>
                <a:t>発出先</a:t>
              </a:r>
              <a:endParaRPr sz="1400" b="1" dirty="0">
                <a:solidFill>
                  <a:schemeClr val="tx1"/>
                </a:solidFill>
                <a:latin typeface="+mn-ea"/>
                <a:ea typeface="+mn-ea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900">
          <a:solidFill>
            <a:srgbClr val="4087C8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9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9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9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9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5pPr>
      <a:lvl6pPr marL="640080" algn="l" rtl="0" eaLnBrk="1" fontAlgn="base" hangingPunct="1">
        <a:spcBef>
          <a:spcPct val="0"/>
        </a:spcBef>
        <a:spcAft>
          <a:spcPct val="0"/>
        </a:spcAft>
        <a:defRPr kumimoji="1" sz="39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6pPr>
      <a:lvl7pPr marL="1280160" algn="l" rtl="0" eaLnBrk="1" fontAlgn="base" hangingPunct="1">
        <a:spcBef>
          <a:spcPct val="0"/>
        </a:spcBef>
        <a:spcAft>
          <a:spcPct val="0"/>
        </a:spcAft>
        <a:defRPr kumimoji="1" sz="39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7pPr>
      <a:lvl8pPr marL="1920240" algn="l" rtl="0" eaLnBrk="1" fontAlgn="base" hangingPunct="1">
        <a:spcBef>
          <a:spcPct val="0"/>
        </a:spcBef>
        <a:spcAft>
          <a:spcPct val="0"/>
        </a:spcAft>
        <a:defRPr kumimoji="1" sz="39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8pPr>
      <a:lvl9pPr marL="2560320" algn="l" rtl="0" eaLnBrk="1" fontAlgn="base" hangingPunct="1">
        <a:spcBef>
          <a:spcPct val="0"/>
        </a:spcBef>
        <a:spcAft>
          <a:spcPct val="0"/>
        </a:spcAft>
        <a:defRPr kumimoji="1" sz="39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480060" indent="-480060" algn="l" rtl="0" eaLnBrk="1" fontAlgn="base" hangingPunct="1">
        <a:spcBef>
          <a:spcPct val="20000"/>
        </a:spcBef>
        <a:spcAft>
          <a:spcPct val="0"/>
        </a:spcAft>
        <a:buChar char="•"/>
        <a:defRPr kumimoji="1" sz="45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rtl="0" eaLnBrk="1" fontAlgn="base" hangingPunct="1">
        <a:spcBef>
          <a:spcPct val="20000"/>
        </a:spcBef>
        <a:spcAft>
          <a:spcPct val="0"/>
        </a:spcAft>
        <a:buChar char="–"/>
        <a:defRPr kumimoji="1" sz="3900">
          <a:solidFill>
            <a:schemeClr val="tx1"/>
          </a:solidFill>
          <a:latin typeface="+mn-lt"/>
          <a:ea typeface="+mn-ea"/>
        </a:defRPr>
      </a:lvl2pPr>
      <a:lvl3pPr marL="1600200" indent="-320040" algn="l" rtl="0" eaLnBrk="1" fontAlgn="base" hangingPunct="1">
        <a:spcBef>
          <a:spcPct val="20000"/>
        </a:spcBef>
        <a:spcAft>
          <a:spcPct val="0"/>
        </a:spcAft>
        <a:buChar char="•"/>
        <a:defRPr kumimoji="1" sz="3400">
          <a:solidFill>
            <a:schemeClr val="tx1"/>
          </a:solidFill>
          <a:latin typeface="+mn-lt"/>
          <a:ea typeface="+mn-ea"/>
        </a:defRPr>
      </a:lvl3pPr>
      <a:lvl4pPr marL="2240280" indent="-32004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4pPr>
      <a:lvl5pPr marL="2880360" indent="-320040" algn="l" rtl="0" eaLnBrk="1" fontAlgn="base" hangingPunct="1">
        <a:spcBef>
          <a:spcPct val="20000"/>
        </a:spcBef>
        <a:spcAft>
          <a:spcPct val="0"/>
        </a:spcAft>
        <a:buChar char="»"/>
        <a:defRPr kumimoji="1" sz="2800">
          <a:solidFill>
            <a:schemeClr val="tx1"/>
          </a:solidFill>
          <a:latin typeface="+mn-lt"/>
          <a:ea typeface="+mn-ea"/>
        </a:defRPr>
      </a:lvl5pPr>
      <a:lvl6pPr marL="3520440" indent="-320040" algn="l" rtl="0" eaLnBrk="1" fontAlgn="base" hangingPunct="1">
        <a:spcBef>
          <a:spcPct val="20000"/>
        </a:spcBef>
        <a:spcAft>
          <a:spcPct val="0"/>
        </a:spcAft>
        <a:buChar char="»"/>
        <a:defRPr kumimoji="1" sz="2800">
          <a:solidFill>
            <a:schemeClr val="tx1"/>
          </a:solidFill>
          <a:latin typeface="+mn-lt"/>
          <a:ea typeface="+mn-ea"/>
        </a:defRPr>
      </a:lvl6pPr>
      <a:lvl7pPr marL="4160520" indent="-320040" algn="l" rtl="0" eaLnBrk="1" fontAlgn="base" hangingPunct="1">
        <a:spcBef>
          <a:spcPct val="20000"/>
        </a:spcBef>
        <a:spcAft>
          <a:spcPct val="0"/>
        </a:spcAft>
        <a:buChar char="»"/>
        <a:defRPr kumimoji="1" sz="2800">
          <a:solidFill>
            <a:schemeClr val="tx1"/>
          </a:solidFill>
          <a:latin typeface="+mn-lt"/>
          <a:ea typeface="+mn-ea"/>
        </a:defRPr>
      </a:lvl7pPr>
      <a:lvl8pPr marL="4800600" indent="-320040" algn="l" rtl="0" eaLnBrk="1" fontAlgn="base" hangingPunct="1">
        <a:spcBef>
          <a:spcPct val="20000"/>
        </a:spcBef>
        <a:spcAft>
          <a:spcPct val="0"/>
        </a:spcAft>
        <a:buChar char="»"/>
        <a:defRPr kumimoji="1" sz="2800">
          <a:solidFill>
            <a:schemeClr val="tx1"/>
          </a:solidFill>
          <a:latin typeface="+mn-lt"/>
          <a:ea typeface="+mn-ea"/>
        </a:defRPr>
      </a:lvl8pPr>
      <a:lvl9pPr marL="5440680" indent="-320040" algn="l" rtl="0" eaLnBrk="1" fontAlgn="base" hangingPunct="1">
        <a:spcBef>
          <a:spcPct val="20000"/>
        </a:spcBef>
        <a:spcAft>
          <a:spcPct val="0"/>
        </a:spcAft>
        <a:buChar char="»"/>
        <a:defRPr kumimoji="1" sz="2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6898"/>
            <a:ext cx="12801600" cy="666750"/>
          </a:xfrm>
        </p:spPr>
        <p:txBody>
          <a:bodyPr/>
          <a:lstStyle/>
          <a:p>
            <a:pPr algn="ctr"/>
            <a:r>
              <a:rPr lang="ja-JP" altLang="ja-JP" sz="3200" dirty="0">
                <a:solidFill>
                  <a:schemeClr val="tx1"/>
                </a:solidFill>
              </a:rPr>
              <a:t>河川輸送基地（船着場）位置図（令和</a:t>
            </a:r>
            <a:r>
              <a:rPr lang="ja-JP" altLang="en-US" sz="3200" dirty="0">
                <a:solidFill>
                  <a:schemeClr val="tx1"/>
                </a:solidFill>
              </a:rPr>
              <a:t>５</a:t>
            </a:r>
            <a:r>
              <a:rPr lang="ja-JP" altLang="ja-JP" sz="3200" dirty="0">
                <a:solidFill>
                  <a:schemeClr val="tx1"/>
                </a:solidFill>
              </a:rPr>
              <a:t>年</a:t>
            </a:r>
            <a:r>
              <a:rPr lang="ja-JP" altLang="en-US" sz="3200" dirty="0">
                <a:solidFill>
                  <a:schemeClr val="tx1"/>
                </a:solidFill>
              </a:rPr>
              <a:t>１２</a:t>
            </a:r>
            <a:r>
              <a:rPr lang="ja-JP" altLang="ja-JP" sz="3200" dirty="0">
                <a:solidFill>
                  <a:schemeClr val="tx1"/>
                </a:solidFill>
              </a:rPr>
              <a:t>月現在）</a:t>
            </a:r>
            <a:endParaRPr lang="ja-JP" altLang="en-US" sz="2800" dirty="0">
              <a:solidFill>
                <a:schemeClr val="tx1"/>
              </a:solidFill>
            </a:endParaRPr>
          </a:p>
        </p:txBody>
      </p:sp>
      <p:pic>
        <p:nvPicPr>
          <p:cNvPr id="5" name="図 4" descr="070313（河川図）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808" y="1002390"/>
            <a:ext cx="5878270" cy="5273604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" name="Text Box 49"/>
          <p:cNvSpPr txBox="1">
            <a:spLocks noChangeArrowheads="1"/>
          </p:cNvSpPr>
          <p:nvPr/>
        </p:nvSpPr>
        <p:spPr bwMode="auto">
          <a:xfrm>
            <a:off x="10674027" y="5571991"/>
            <a:ext cx="1415406" cy="57606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72000" tIns="0" rIns="0" bIns="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sz="1050" b="1" kern="100" dirty="0">
                <a:solidFill>
                  <a:srgbClr val="000000"/>
                </a:solidFill>
                <a:effectLst/>
                <a:latin typeface="Century"/>
                <a:ea typeface="ＭＳ Ｐゴシック"/>
                <a:cs typeface="Times New Roman"/>
              </a:rPr>
              <a:t>凡　例</a:t>
            </a:r>
            <a:endParaRPr lang="ja-JP" sz="1050" kern="100" dirty="0">
              <a:effectLst/>
              <a:latin typeface="Century"/>
              <a:ea typeface="ＭＳ 明朝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ja-JP" altLang="en-US" sz="1050" b="1" kern="100" dirty="0">
                <a:latin typeface="Century"/>
                <a:ea typeface="ＭＳ Ｐゴシック"/>
                <a:cs typeface="Times New Roman"/>
              </a:rPr>
              <a:t>□</a:t>
            </a:r>
            <a:r>
              <a:rPr lang="ja-JP" altLang="en-US" sz="1050" b="1" kern="100" dirty="0">
                <a:solidFill>
                  <a:srgbClr val="FF0000"/>
                </a:solidFill>
                <a:latin typeface="Century"/>
                <a:ea typeface="ＭＳ Ｐゴシック"/>
                <a:cs typeface="Times New Roman"/>
              </a:rPr>
              <a:t>　</a:t>
            </a:r>
            <a:r>
              <a:rPr lang="ja-JP" sz="1050" b="1" kern="100" dirty="0">
                <a:effectLst/>
                <a:latin typeface="Century"/>
                <a:ea typeface="ＭＳ Ｐゴシック"/>
                <a:cs typeface="Times New Roman"/>
              </a:rPr>
              <a:t>大阪府</a:t>
            </a:r>
            <a:r>
              <a:rPr lang="en-US" altLang="ja-JP" sz="1050" b="1" kern="100" dirty="0">
                <a:effectLst/>
                <a:latin typeface="Century"/>
                <a:ea typeface="ＭＳ Ｐゴシック"/>
                <a:cs typeface="Times New Roman"/>
              </a:rPr>
              <a:t> </a:t>
            </a:r>
            <a:r>
              <a:rPr lang="ja-JP" altLang="en-US" sz="1050" b="1" kern="100" dirty="0">
                <a:latin typeface="Century"/>
                <a:ea typeface="ＭＳ Ｐゴシック"/>
                <a:cs typeface="Times New Roman"/>
              </a:rPr>
              <a:t>所管</a:t>
            </a:r>
            <a:r>
              <a:rPr lang="ja-JP" altLang="en-US" sz="1050" b="1" kern="100" dirty="0">
                <a:effectLst/>
                <a:latin typeface="Century"/>
                <a:ea typeface="ＭＳ Ｐゴシック"/>
                <a:cs typeface="Times New Roman"/>
              </a:rPr>
              <a:t>施設</a:t>
            </a:r>
            <a:endParaRPr lang="ja-JP" sz="1050" kern="100" dirty="0">
              <a:effectLst/>
              <a:latin typeface="Century"/>
              <a:ea typeface="ＭＳ 明朝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ja-JP" sz="1050" b="1" kern="100" dirty="0">
                <a:solidFill>
                  <a:srgbClr val="00B050"/>
                </a:solidFill>
                <a:effectLst/>
                <a:latin typeface="Century"/>
                <a:ea typeface="ＭＳ Ｐゴシック"/>
                <a:cs typeface="Times New Roman"/>
              </a:rPr>
              <a:t>▲</a:t>
            </a:r>
            <a:r>
              <a:rPr lang="ja-JP" altLang="en-US" sz="1050" b="1" kern="100" dirty="0">
                <a:solidFill>
                  <a:srgbClr val="00B050"/>
                </a:solidFill>
                <a:effectLst/>
                <a:latin typeface="Century"/>
                <a:ea typeface="ＭＳ Ｐゴシック"/>
                <a:cs typeface="Times New Roman"/>
              </a:rPr>
              <a:t>　</a:t>
            </a:r>
            <a:r>
              <a:rPr lang="ja-JP" sz="1050" b="1" kern="100" dirty="0">
                <a:effectLst/>
                <a:latin typeface="Century"/>
                <a:ea typeface="ＭＳ Ｐゴシック"/>
                <a:cs typeface="Times New Roman"/>
              </a:rPr>
              <a:t>大阪市</a:t>
            </a:r>
            <a:r>
              <a:rPr lang="en-US" altLang="ja-JP" sz="1050" b="1" kern="100" dirty="0">
                <a:effectLst/>
                <a:latin typeface="Century"/>
                <a:ea typeface="ＭＳ Ｐゴシック"/>
                <a:cs typeface="Times New Roman"/>
              </a:rPr>
              <a:t> </a:t>
            </a:r>
            <a:r>
              <a:rPr lang="ja-JP" altLang="en-US" sz="1050" b="1" kern="100" dirty="0">
                <a:latin typeface="Century"/>
                <a:ea typeface="ＭＳ Ｐゴシック"/>
                <a:cs typeface="Times New Roman"/>
              </a:rPr>
              <a:t>所管</a:t>
            </a:r>
            <a:r>
              <a:rPr lang="ja-JP" altLang="en-US" sz="1050" b="1" kern="100" dirty="0">
                <a:effectLst/>
                <a:latin typeface="Century"/>
                <a:ea typeface="ＭＳ Ｐゴシック"/>
                <a:cs typeface="Times New Roman"/>
              </a:rPr>
              <a:t>施設</a:t>
            </a:r>
            <a:endParaRPr lang="ja-JP" sz="1050" kern="100" dirty="0">
              <a:effectLst/>
              <a:latin typeface="Century"/>
              <a:ea typeface="ＭＳ 明朝"/>
              <a:cs typeface="Times New Roman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9929192" y="1704257"/>
            <a:ext cx="1042035" cy="15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sz="900" b="1" kern="100" dirty="0">
                <a:effectLst/>
                <a:latin typeface="Century"/>
                <a:ea typeface="ＭＳ Ｐゴシック"/>
                <a:cs typeface="Times New Roman"/>
              </a:rPr>
              <a:t>高浜</a:t>
            </a:r>
            <a:r>
              <a:rPr lang="en-US" altLang="ja-JP" sz="900" b="1" kern="100" dirty="0">
                <a:effectLst/>
                <a:latin typeface="Century"/>
                <a:ea typeface="ＭＳ Ｐゴシック"/>
                <a:cs typeface="Times New Roman"/>
              </a:rPr>
              <a:t> </a:t>
            </a:r>
            <a:r>
              <a:rPr lang="ja-JP" sz="900" b="1" kern="100" dirty="0">
                <a:effectLst/>
                <a:latin typeface="Century"/>
                <a:ea typeface="ＭＳ Ｐゴシック"/>
                <a:cs typeface="Times New Roman"/>
              </a:rPr>
              <a:t>防災船着場</a:t>
            </a:r>
            <a:endParaRPr lang="ja-JP" sz="1050" kern="100" dirty="0">
              <a:effectLst/>
              <a:latin typeface="Century"/>
              <a:ea typeface="ＭＳ 明朝"/>
              <a:cs typeface="Times New Roman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8837066" y="1901506"/>
            <a:ext cx="1158999" cy="140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sz="900" b="1" kern="100" dirty="0">
                <a:effectLst/>
                <a:latin typeface="Century"/>
                <a:ea typeface="ＭＳ Ｐゴシック"/>
                <a:cs typeface="Times New Roman"/>
              </a:rPr>
              <a:t>榎木</a:t>
            </a:r>
            <a:r>
              <a:rPr lang="en-US" altLang="ja-JP" sz="900" b="1" kern="100" dirty="0">
                <a:effectLst/>
                <a:latin typeface="Century"/>
                <a:ea typeface="ＭＳ Ｐゴシック"/>
                <a:cs typeface="Times New Roman"/>
              </a:rPr>
              <a:t> </a:t>
            </a:r>
            <a:r>
              <a:rPr lang="ja-JP" sz="900" b="1" kern="100" dirty="0">
                <a:effectLst/>
                <a:latin typeface="Century"/>
                <a:ea typeface="ＭＳ Ｐゴシック"/>
                <a:cs typeface="Times New Roman"/>
              </a:rPr>
              <a:t>防災船着場</a:t>
            </a:r>
            <a:endParaRPr lang="ja-JP" sz="1050" kern="100" dirty="0">
              <a:effectLst/>
              <a:latin typeface="Century"/>
              <a:ea typeface="ＭＳ 明朝"/>
              <a:cs typeface="Times New Roman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8607982" y="2915903"/>
            <a:ext cx="989965" cy="155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sz="900" b="1" kern="100" dirty="0">
                <a:effectLst/>
                <a:latin typeface="Century"/>
                <a:ea typeface="ＭＳ Ｐゴシック"/>
                <a:cs typeface="Times New Roman"/>
              </a:rPr>
              <a:t>三国</a:t>
            </a:r>
            <a:r>
              <a:rPr lang="en-US" altLang="ja-JP" sz="900" b="1" kern="100" dirty="0">
                <a:effectLst/>
                <a:latin typeface="Century"/>
                <a:ea typeface="ＭＳ Ｐゴシック"/>
                <a:cs typeface="Times New Roman"/>
              </a:rPr>
              <a:t> </a:t>
            </a:r>
            <a:r>
              <a:rPr lang="ja-JP" sz="900" b="1" kern="100" dirty="0">
                <a:effectLst/>
                <a:latin typeface="Century"/>
                <a:ea typeface="ＭＳ Ｐゴシック"/>
                <a:cs typeface="Times New Roman"/>
              </a:rPr>
              <a:t>防災船着場</a:t>
            </a:r>
            <a:endParaRPr lang="ja-JP" sz="1050" kern="100" dirty="0">
              <a:effectLst/>
              <a:latin typeface="Century"/>
              <a:ea typeface="ＭＳ 明朝"/>
              <a:cs typeface="Times New Roman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7872640" y="3640635"/>
            <a:ext cx="894715" cy="144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sz="900" b="1" kern="100" dirty="0">
                <a:effectLst/>
                <a:latin typeface="Century"/>
                <a:ea typeface="ＭＳ Ｐゴシック"/>
                <a:cs typeface="Times New Roman"/>
              </a:rPr>
              <a:t>佃</a:t>
            </a:r>
            <a:r>
              <a:rPr lang="en-US" altLang="ja-JP" sz="900" b="1" kern="100" dirty="0">
                <a:effectLst/>
                <a:latin typeface="Century"/>
                <a:ea typeface="ＭＳ Ｐゴシック"/>
                <a:cs typeface="Times New Roman"/>
              </a:rPr>
              <a:t> </a:t>
            </a:r>
            <a:r>
              <a:rPr lang="ja-JP" sz="900" b="1" kern="100" dirty="0">
                <a:effectLst/>
                <a:latin typeface="Century"/>
                <a:ea typeface="ＭＳ Ｐゴシック"/>
                <a:cs typeface="Times New Roman"/>
              </a:rPr>
              <a:t>防災船着場</a:t>
            </a:r>
            <a:endParaRPr lang="ja-JP" sz="1050" kern="100" dirty="0">
              <a:effectLst/>
              <a:latin typeface="Century"/>
              <a:ea typeface="ＭＳ 明朝"/>
              <a:cs typeface="Times New Roman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6707802" y="4185251"/>
            <a:ext cx="1010285" cy="134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sz="900" b="1" kern="100" dirty="0">
                <a:effectLst/>
                <a:latin typeface="Century"/>
                <a:ea typeface="ＭＳ Ｐゴシック"/>
                <a:cs typeface="Times New Roman"/>
              </a:rPr>
              <a:t>西島</a:t>
            </a:r>
            <a:r>
              <a:rPr lang="en-US" altLang="ja-JP" sz="900" b="1" kern="100" dirty="0">
                <a:effectLst/>
                <a:latin typeface="Century"/>
                <a:ea typeface="ＭＳ Ｐゴシック"/>
                <a:cs typeface="Times New Roman"/>
              </a:rPr>
              <a:t> </a:t>
            </a:r>
            <a:r>
              <a:rPr lang="ja-JP" sz="900" b="1" kern="100" dirty="0">
                <a:effectLst/>
                <a:latin typeface="Century"/>
                <a:ea typeface="ＭＳ Ｐゴシック"/>
                <a:cs typeface="Times New Roman"/>
              </a:rPr>
              <a:t>防災船着場</a:t>
            </a:r>
            <a:endParaRPr lang="ja-JP" sz="1050" kern="100" dirty="0">
              <a:effectLst/>
              <a:latin typeface="Century"/>
              <a:ea typeface="ＭＳ 明朝"/>
              <a:cs typeface="Times New Roman"/>
            </a:endParaRPr>
          </a:p>
        </p:txBody>
      </p:sp>
      <p:sp>
        <p:nvSpPr>
          <p:cNvPr id="17" name="AutoShape 823"/>
          <p:cNvSpPr>
            <a:spLocks noChangeArrowheads="1"/>
          </p:cNvSpPr>
          <p:nvPr/>
        </p:nvSpPr>
        <p:spPr bwMode="auto">
          <a:xfrm>
            <a:off x="10760774" y="3144416"/>
            <a:ext cx="176530" cy="152400"/>
          </a:xfrm>
          <a:prstGeom prst="triangle">
            <a:avLst>
              <a:gd name="adj" fmla="val 50000"/>
            </a:avLst>
          </a:prstGeom>
          <a:solidFill>
            <a:srgbClr val="00B050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/>
          </a:p>
        </p:txBody>
      </p:sp>
      <p:sp>
        <p:nvSpPr>
          <p:cNvPr id="18" name="Text Box 824"/>
          <p:cNvSpPr txBox="1">
            <a:spLocks noChangeArrowheads="1"/>
          </p:cNvSpPr>
          <p:nvPr/>
        </p:nvSpPr>
        <p:spPr bwMode="auto">
          <a:xfrm>
            <a:off x="10849039" y="2991252"/>
            <a:ext cx="974999" cy="14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sz="900" b="1" kern="100" dirty="0">
                <a:effectLst/>
                <a:latin typeface="Century"/>
                <a:ea typeface="ＭＳ Ｐゴシック"/>
                <a:cs typeface="Times New Roman"/>
              </a:rPr>
              <a:t>西大宮橋</a:t>
            </a:r>
            <a:r>
              <a:rPr lang="en-US" altLang="ja-JP" sz="900" b="1" kern="100" dirty="0">
                <a:effectLst/>
                <a:latin typeface="Century"/>
                <a:ea typeface="ＭＳ Ｐゴシック"/>
                <a:cs typeface="Times New Roman"/>
              </a:rPr>
              <a:t> </a:t>
            </a:r>
            <a:r>
              <a:rPr lang="ja-JP" sz="900" b="1" kern="100" dirty="0">
                <a:effectLst/>
                <a:latin typeface="Century"/>
                <a:ea typeface="ＭＳ Ｐゴシック"/>
                <a:cs typeface="Times New Roman"/>
              </a:rPr>
              <a:t>船着場</a:t>
            </a:r>
            <a:endParaRPr lang="ja-JP" sz="1050" kern="100" dirty="0">
              <a:effectLst/>
              <a:latin typeface="Century"/>
              <a:ea typeface="ＭＳ 明朝"/>
              <a:cs typeface="Times New Roman"/>
            </a:endParaRPr>
          </a:p>
        </p:txBody>
      </p:sp>
      <p:sp>
        <p:nvSpPr>
          <p:cNvPr id="19" name="AutoShape 822"/>
          <p:cNvSpPr>
            <a:spLocks noChangeArrowheads="1"/>
          </p:cNvSpPr>
          <p:nvPr/>
        </p:nvSpPr>
        <p:spPr bwMode="auto">
          <a:xfrm>
            <a:off x="10937304" y="3616747"/>
            <a:ext cx="176530" cy="152400"/>
          </a:xfrm>
          <a:prstGeom prst="triangle">
            <a:avLst>
              <a:gd name="adj" fmla="val 50000"/>
            </a:avLst>
          </a:prstGeom>
          <a:solidFill>
            <a:srgbClr val="00B050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/>
          </a:p>
        </p:txBody>
      </p:sp>
      <p:sp>
        <p:nvSpPr>
          <p:cNvPr id="20" name="Text Box 821"/>
          <p:cNvSpPr txBox="1">
            <a:spLocks noChangeArrowheads="1"/>
          </p:cNvSpPr>
          <p:nvPr/>
        </p:nvSpPr>
        <p:spPr bwMode="auto">
          <a:xfrm>
            <a:off x="11148827" y="3623032"/>
            <a:ext cx="961493" cy="162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sz="900" b="1" kern="100" dirty="0">
                <a:effectLst/>
                <a:latin typeface="Century"/>
                <a:ea typeface="ＭＳ Ｐゴシック"/>
                <a:cs typeface="Times New Roman"/>
              </a:rPr>
              <a:t>中菫橋</a:t>
            </a:r>
            <a:r>
              <a:rPr lang="en-US" altLang="ja-JP" sz="900" b="1" kern="100" dirty="0">
                <a:effectLst/>
                <a:latin typeface="Century"/>
                <a:ea typeface="ＭＳ Ｐゴシック"/>
                <a:cs typeface="Times New Roman"/>
              </a:rPr>
              <a:t> </a:t>
            </a:r>
            <a:r>
              <a:rPr lang="ja-JP" sz="900" b="1" kern="100" dirty="0">
                <a:effectLst/>
                <a:latin typeface="Century"/>
                <a:ea typeface="ＭＳ Ｐゴシック"/>
                <a:cs typeface="Times New Roman"/>
              </a:rPr>
              <a:t>船着場</a:t>
            </a:r>
            <a:endParaRPr lang="ja-JP" sz="1050" kern="100" dirty="0">
              <a:effectLst/>
              <a:latin typeface="Century"/>
              <a:ea typeface="ＭＳ 明朝"/>
              <a:cs typeface="Times New Roman"/>
            </a:endParaRPr>
          </a:p>
        </p:txBody>
      </p:sp>
      <p:sp>
        <p:nvSpPr>
          <p:cNvPr id="21" name="AutoShape 818"/>
          <p:cNvSpPr>
            <a:spLocks noChangeArrowheads="1"/>
          </p:cNvSpPr>
          <p:nvPr/>
        </p:nvSpPr>
        <p:spPr bwMode="auto">
          <a:xfrm>
            <a:off x="11123359" y="3822328"/>
            <a:ext cx="176530" cy="152400"/>
          </a:xfrm>
          <a:prstGeom prst="triangle">
            <a:avLst>
              <a:gd name="adj" fmla="val 50000"/>
            </a:avLst>
          </a:prstGeom>
          <a:solidFill>
            <a:srgbClr val="00B050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/>
          </a:p>
        </p:txBody>
      </p:sp>
      <p:sp>
        <p:nvSpPr>
          <p:cNvPr id="22" name="Text Box 819"/>
          <p:cNvSpPr txBox="1">
            <a:spLocks noChangeArrowheads="1"/>
          </p:cNvSpPr>
          <p:nvPr/>
        </p:nvSpPr>
        <p:spPr bwMode="auto">
          <a:xfrm>
            <a:off x="11336538" y="3854394"/>
            <a:ext cx="877809" cy="183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sz="900" b="1" kern="100" dirty="0">
                <a:effectLst/>
                <a:latin typeface="Century"/>
                <a:ea typeface="ＭＳ Ｐゴシック"/>
                <a:cs typeface="Times New Roman"/>
              </a:rPr>
              <a:t>今福大橋船着場</a:t>
            </a:r>
            <a:endParaRPr lang="ja-JP" sz="1050" kern="100" dirty="0">
              <a:effectLst/>
              <a:latin typeface="Century"/>
              <a:ea typeface="ＭＳ 明朝"/>
              <a:cs typeface="Times New Roman"/>
            </a:endParaRPr>
          </a:p>
        </p:txBody>
      </p: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8271989" y="3978466"/>
            <a:ext cx="1222598" cy="130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sz="900" b="1" kern="100" dirty="0">
                <a:effectLst/>
                <a:latin typeface="Century"/>
                <a:ea typeface="ＭＳ Ｐゴシック"/>
                <a:cs typeface="Times New Roman"/>
              </a:rPr>
              <a:t>福島港（ほたるまち港）</a:t>
            </a:r>
            <a:endParaRPr lang="ja-JP" sz="1050" kern="100" dirty="0">
              <a:effectLst/>
              <a:latin typeface="Century"/>
              <a:ea typeface="ＭＳ 明朝"/>
              <a:cs typeface="Times New Roman"/>
            </a:endParaRPr>
          </a:p>
        </p:txBody>
      </p:sp>
      <p:sp>
        <p:nvSpPr>
          <p:cNvPr id="26" name="Text Box 21"/>
          <p:cNvSpPr txBox="1">
            <a:spLocks noChangeArrowheads="1"/>
          </p:cNvSpPr>
          <p:nvPr/>
        </p:nvSpPr>
        <p:spPr bwMode="auto">
          <a:xfrm>
            <a:off x="7955480" y="4296544"/>
            <a:ext cx="1198880" cy="156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sz="900" b="1" kern="100" dirty="0">
                <a:effectLst/>
                <a:latin typeface="Century"/>
                <a:ea typeface="ＭＳ Ｐゴシック"/>
                <a:cs typeface="Times New Roman"/>
              </a:rPr>
              <a:t>大阪国際会議場前港</a:t>
            </a:r>
            <a:endParaRPr lang="ja-JP" sz="1050" b="1" kern="100" dirty="0">
              <a:effectLst/>
              <a:latin typeface="Century"/>
              <a:ea typeface="ＭＳ 明朝"/>
              <a:cs typeface="Times New Roman"/>
            </a:endParaRPr>
          </a:p>
        </p:txBody>
      </p:sp>
      <p:sp>
        <p:nvSpPr>
          <p:cNvPr id="28" name="Text Box 55"/>
          <p:cNvSpPr txBox="1">
            <a:spLocks noChangeArrowheads="1"/>
          </p:cNvSpPr>
          <p:nvPr/>
        </p:nvSpPr>
        <p:spPr bwMode="auto">
          <a:xfrm>
            <a:off x="7435475" y="4537423"/>
            <a:ext cx="1319467" cy="14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sz="900" b="1" kern="100" dirty="0">
                <a:effectLst/>
                <a:latin typeface="Century"/>
                <a:ea typeface="ＭＳ Ｐゴシック"/>
                <a:cs typeface="Times New Roman"/>
              </a:rPr>
              <a:t>大阪市中央卸売市場前港</a:t>
            </a:r>
            <a:endParaRPr lang="ja-JP" sz="1050" kern="100" dirty="0">
              <a:effectLst/>
              <a:latin typeface="Century"/>
              <a:ea typeface="ＭＳ 明朝"/>
              <a:cs typeface="Times New Roman"/>
            </a:endParaRPr>
          </a:p>
        </p:txBody>
      </p:sp>
      <p:sp>
        <p:nvSpPr>
          <p:cNvPr id="30" name="Text Box 807"/>
          <p:cNvSpPr txBox="1">
            <a:spLocks noChangeArrowheads="1"/>
          </p:cNvSpPr>
          <p:nvPr/>
        </p:nvSpPr>
        <p:spPr bwMode="auto">
          <a:xfrm>
            <a:off x="9786773" y="4025856"/>
            <a:ext cx="810895" cy="145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sz="900" b="1" kern="100" dirty="0">
                <a:effectLst/>
                <a:latin typeface="Century"/>
                <a:ea typeface="ＭＳ Ｐゴシック"/>
                <a:cs typeface="Times New Roman"/>
              </a:rPr>
              <a:t>ローズポート</a:t>
            </a:r>
            <a:endParaRPr lang="ja-JP" sz="1050" kern="100" dirty="0">
              <a:effectLst/>
              <a:latin typeface="Century"/>
              <a:ea typeface="ＭＳ 明朝"/>
              <a:cs typeface="Times New Roman"/>
            </a:endParaRPr>
          </a:p>
        </p:txBody>
      </p:sp>
      <p:sp>
        <p:nvSpPr>
          <p:cNvPr id="32" name="Text Box 23"/>
          <p:cNvSpPr txBox="1">
            <a:spLocks noChangeArrowheads="1"/>
          </p:cNvSpPr>
          <p:nvPr/>
        </p:nvSpPr>
        <p:spPr bwMode="auto">
          <a:xfrm>
            <a:off x="10082366" y="4181679"/>
            <a:ext cx="1030605" cy="168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sz="900" b="1" kern="100" dirty="0">
                <a:effectLst/>
                <a:latin typeface="Century"/>
                <a:ea typeface="ＭＳ Ｐゴシック"/>
                <a:cs typeface="Times New Roman"/>
              </a:rPr>
              <a:t>八軒家浜</a:t>
            </a:r>
            <a:r>
              <a:rPr lang="en-US" altLang="ja-JP" sz="900" b="1" kern="100" dirty="0">
                <a:effectLst/>
                <a:latin typeface="Century"/>
                <a:ea typeface="ＭＳ Ｐゴシック"/>
                <a:cs typeface="Times New Roman"/>
              </a:rPr>
              <a:t> </a:t>
            </a:r>
            <a:r>
              <a:rPr lang="ja-JP" sz="900" b="1" kern="100" dirty="0">
                <a:effectLst/>
                <a:latin typeface="Century"/>
                <a:ea typeface="ＭＳ Ｐゴシック"/>
                <a:cs typeface="Times New Roman"/>
              </a:rPr>
              <a:t>船着場</a:t>
            </a:r>
            <a:endParaRPr lang="ja-JP" sz="1050" kern="100" dirty="0">
              <a:effectLst/>
              <a:latin typeface="Century"/>
              <a:ea typeface="ＭＳ 明朝"/>
              <a:cs typeface="Times New Roman"/>
            </a:endParaRPr>
          </a:p>
        </p:txBody>
      </p:sp>
      <p:sp>
        <p:nvSpPr>
          <p:cNvPr id="33" name="AutoShape 816"/>
          <p:cNvSpPr>
            <a:spLocks noChangeArrowheads="1"/>
          </p:cNvSpPr>
          <p:nvPr/>
        </p:nvSpPr>
        <p:spPr bwMode="auto">
          <a:xfrm>
            <a:off x="9824670" y="4505426"/>
            <a:ext cx="176530" cy="152400"/>
          </a:xfrm>
          <a:prstGeom prst="triangle">
            <a:avLst>
              <a:gd name="adj" fmla="val 50000"/>
            </a:avLst>
          </a:prstGeom>
          <a:solidFill>
            <a:srgbClr val="00B050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/>
          </a:p>
        </p:txBody>
      </p:sp>
      <p:sp>
        <p:nvSpPr>
          <p:cNvPr id="34" name="Text Box 815"/>
          <p:cNvSpPr txBox="1">
            <a:spLocks noChangeArrowheads="1"/>
          </p:cNvSpPr>
          <p:nvPr/>
        </p:nvSpPr>
        <p:spPr bwMode="auto">
          <a:xfrm>
            <a:off x="9981028" y="4651177"/>
            <a:ext cx="925195" cy="142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sz="900" b="1" kern="100" dirty="0">
                <a:effectLst/>
                <a:latin typeface="Century"/>
                <a:ea typeface="ＭＳ Ｐゴシック"/>
                <a:cs typeface="Times New Roman"/>
              </a:rPr>
              <a:t>本町橋</a:t>
            </a:r>
            <a:r>
              <a:rPr lang="en-US" altLang="ja-JP" sz="900" b="1" kern="100" dirty="0">
                <a:effectLst/>
                <a:latin typeface="Century"/>
                <a:ea typeface="ＭＳ Ｐゴシック"/>
                <a:cs typeface="Times New Roman"/>
              </a:rPr>
              <a:t> </a:t>
            </a:r>
            <a:r>
              <a:rPr lang="ja-JP" sz="900" b="1" kern="100" dirty="0">
                <a:effectLst/>
                <a:latin typeface="Century"/>
                <a:ea typeface="ＭＳ Ｐゴシック"/>
                <a:cs typeface="Times New Roman"/>
              </a:rPr>
              <a:t>船着場</a:t>
            </a:r>
            <a:endParaRPr lang="ja-JP" sz="1050" kern="100" dirty="0">
              <a:effectLst/>
              <a:latin typeface="Century"/>
              <a:ea typeface="ＭＳ 明朝"/>
              <a:cs typeface="Times New Roman"/>
            </a:endParaRPr>
          </a:p>
        </p:txBody>
      </p:sp>
      <p:sp>
        <p:nvSpPr>
          <p:cNvPr id="35" name="AutoShape 808"/>
          <p:cNvSpPr>
            <a:spLocks noChangeArrowheads="1"/>
          </p:cNvSpPr>
          <p:nvPr/>
        </p:nvSpPr>
        <p:spPr bwMode="auto">
          <a:xfrm>
            <a:off x="9536638" y="5016624"/>
            <a:ext cx="176530" cy="152400"/>
          </a:xfrm>
          <a:prstGeom prst="triangle">
            <a:avLst>
              <a:gd name="adj" fmla="val 50000"/>
            </a:avLst>
          </a:prstGeom>
          <a:solidFill>
            <a:srgbClr val="00B050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/>
          </a:p>
        </p:txBody>
      </p:sp>
      <p:sp>
        <p:nvSpPr>
          <p:cNvPr id="36" name="Text Box 810"/>
          <p:cNvSpPr txBox="1">
            <a:spLocks noChangeArrowheads="1"/>
          </p:cNvSpPr>
          <p:nvPr/>
        </p:nvSpPr>
        <p:spPr bwMode="auto">
          <a:xfrm>
            <a:off x="9710191" y="4949512"/>
            <a:ext cx="1156970" cy="159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sz="900" b="1" kern="100" dirty="0">
                <a:effectLst/>
                <a:latin typeface="Century"/>
                <a:ea typeface="ＭＳ Ｐゴシック"/>
                <a:cs typeface="Times New Roman"/>
              </a:rPr>
              <a:t>太左衛門橋</a:t>
            </a:r>
            <a:r>
              <a:rPr lang="en-US" altLang="ja-JP" sz="900" b="1" kern="100" dirty="0">
                <a:effectLst/>
                <a:latin typeface="Century"/>
                <a:ea typeface="ＭＳ Ｐゴシック"/>
                <a:cs typeface="Times New Roman"/>
              </a:rPr>
              <a:t> </a:t>
            </a:r>
            <a:r>
              <a:rPr lang="ja-JP" sz="900" b="1" kern="100" dirty="0">
                <a:effectLst/>
                <a:latin typeface="Century"/>
                <a:ea typeface="ＭＳ Ｐゴシック"/>
                <a:cs typeface="Times New Roman"/>
              </a:rPr>
              <a:t>船着場</a:t>
            </a:r>
            <a:endParaRPr lang="ja-JP" sz="1050" kern="100" dirty="0">
              <a:effectLst/>
              <a:latin typeface="Century"/>
              <a:ea typeface="ＭＳ 明朝"/>
              <a:cs typeface="Times New Roman"/>
            </a:endParaRPr>
          </a:p>
        </p:txBody>
      </p:sp>
      <p:sp>
        <p:nvSpPr>
          <p:cNvPr id="37" name="AutoShape 809"/>
          <p:cNvSpPr>
            <a:spLocks noChangeArrowheads="1"/>
          </p:cNvSpPr>
          <p:nvPr/>
        </p:nvSpPr>
        <p:spPr bwMode="auto">
          <a:xfrm>
            <a:off x="9621926" y="5169024"/>
            <a:ext cx="176530" cy="152400"/>
          </a:xfrm>
          <a:prstGeom prst="triangle">
            <a:avLst>
              <a:gd name="adj" fmla="val 50000"/>
            </a:avLst>
          </a:prstGeom>
          <a:solidFill>
            <a:srgbClr val="00B050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/>
          </a:p>
        </p:txBody>
      </p:sp>
      <p:sp>
        <p:nvSpPr>
          <p:cNvPr id="38" name="Text Box 811"/>
          <p:cNvSpPr txBox="1">
            <a:spLocks noChangeArrowheads="1"/>
          </p:cNvSpPr>
          <p:nvPr/>
        </p:nvSpPr>
        <p:spPr bwMode="auto">
          <a:xfrm>
            <a:off x="9818136" y="5169024"/>
            <a:ext cx="915035" cy="145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sz="900" b="1" kern="100" dirty="0">
                <a:effectLst/>
                <a:latin typeface="Century"/>
                <a:ea typeface="ＭＳ Ｐゴシック"/>
                <a:cs typeface="Times New Roman"/>
              </a:rPr>
              <a:t>日本橋</a:t>
            </a:r>
            <a:r>
              <a:rPr lang="en-US" altLang="ja-JP" sz="900" b="1" kern="100" dirty="0">
                <a:effectLst/>
                <a:latin typeface="Century"/>
                <a:ea typeface="ＭＳ Ｐゴシック"/>
                <a:cs typeface="Times New Roman"/>
              </a:rPr>
              <a:t> </a:t>
            </a:r>
            <a:r>
              <a:rPr lang="ja-JP" sz="900" b="1" kern="100" dirty="0">
                <a:effectLst/>
                <a:latin typeface="Century"/>
                <a:ea typeface="ＭＳ Ｐゴシック"/>
                <a:cs typeface="Times New Roman"/>
              </a:rPr>
              <a:t>船着場</a:t>
            </a:r>
            <a:endParaRPr lang="ja-JP" sz="1050" kern="100" dirty="0">
              <a:effectLst/>
              <a:latin typeface="Century"/>
              <a:ea typeface="ＭＳ 明朝"/>
              <a:cs typeface="Times New Roman"/>
            </a:endParaRPr>
          </a:p>
        </p:txBody>
      </p:sp>
      <p:sp>
        <p:nvSpPr>
          <p:cNvPr id="39" name="AutoShape 812"/>
          <p:cNvSpPr>
            <a:spLocks noChangeArrowheads="1"/>
          </p:cNvSpPr>
          <p:nvPr/>
        </p:nvSpPr>
        <p:spPr bwMode="auto">
          <a:xfrm>
            <a:off x="9237687" y="5152256"/>
            <a:ext cx="176530" cy="152400"/>
          </a:xfrm>
          <a:prstGeom prst="triangle">
            <a:avLst>
              <a:gd name="adj" fmla="val 50000"/>
            </a:avLst>
          </a:prstGeom>
          <a:solidFill>
            <a:srgbClr val="00B050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/>
          </a:p>
        </p:txBody>
      </p:sp>
      <p:sp>
        <p:nvSpPr>
          <p:cNvPr id="40" name="Text Box 813"/>
          <p:cNvSpPr txBox="1">
            <a:spLocks noChangeArrowheads="1"/>
          </p:cNvSpPr>
          <p:nvPr/>
        </p:nvSpPr>
        <p:spPr bwMode="auto">
          <a:xfrm>
            <a:off x="9312998" y="5390925"/>
            <a:ext cx="805180" cy="175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sz="900" b="1" kern="100" dirty="0">
                <a:effectLst/>
                <a:latin typeface="Century"/>
                <a:ea typeface="ＭＳ Ｐゴシック"/>
                <a:cs typeface="Times New Roman"/>
              </a:rPr>
              <a:t>湊町</a:t>
            </a:r>
            <a:r>
              <a:rPr lang="en-US" altLang="ja-JP" sz="900" b="1" kern="100" dirty="0">
                <a:effectLst/>
                <a:latin typeface="Century"/>
                <a:ea typeface="ＭＳ Ｐゴシック"/>
                <a:cs typeface="Times New Roman"/>
              </a:rPr>
              <a:t> </a:t>
            </a:r>
            <a:r>
              <a:rPr lang="ja-JP" sz="900" b="1" kern="100" dirty="0">
                <a:effectLst/>
                <a:latin typeface="Century"/>
                <a:ea typeface="ＭＳ Ｐゴシック"/>
                <a:cs typeface="Times New Roman"/>
              </a:rPr>
              <a:t>船着場</a:t>
            </a:r>
            <a:endParaRPr lang="ja-JP" sz="1050" kern="100" dirty="0">
              <a:effectLst/>
              <a:latin typeface="Century"/>
              <a:ea typeface="ＭＳ 明朝"/>
              <a:cs typeface="Times New Roman"/>
            </a:endParaRPr>
          </a:p>
        </p:txBody>
      </p:sp>
      <p:sp>
        <p:nvSpPr>
          <p:cNvPr id="43" name="Text Box 20"/>
          <p:cNvSpPr txBox="1">
            <a:spLocks noChangeArrowheads="1"/>
          </p:cNvSpPr>
          <p:nvPr/>
        </p:nvSpPr>
        <p:spPr bwMode="auto">
          <a:xfrm>
            <a:off x="7682196" y="5054823"/>
            <a:ext cx="1102995" cy="181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sz="900" b="1" kern="100" dirty="0">
                <a:effectLst/>
                <a:latin typeface="Century"/>
                <a:ea typeface="ＭＳ Ｐゴシック"/>
                <a:cs typeface="Times New Roman"/>
              </a:rPr>
              <a:t>大阪ドーム千代崎港</a:t>
            </a:r>
            <a:endParaRPr lang="ja-JP" sz="1050" kern="100" dirty="0">
              <a:effectLst/>
              <a:latin typeface="Century"/>
              <a:ea typeface="ＭＳ 明朝"/>
              <a:cs typeface="Times New Roman"/>
            </a:endParaRPr>
          </a:p>
        </p:txBody>
      </p:sp>
      <p:sp>
        <p:nvSpPr>
          <p:cNvPr id="44" name="Text Box 19"/>
          <p:cNvSpPr txBox="1">
            <a:spLocks noChangeArrowheads="1"/>
          </p:cNvSpPr>
          <p:nvPr/>
        </p:nvSpPr>
        <p:spPr bwMode="auto">
          <a:xfrm>
            <a:off x="7794857" y="5232648"/>
            <a:ext cx="988116" cy="16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sz="900" b="1" kern="100" dirty="0">
                <a:effectLst/>
                <a:latin typeface="Century"/>
                <a:ea typeface="ＭＳ Ｐゴシック"/>
                <a:cs typeface="Times New Roman"/>
              </a:rPr>
              <a:t>大阪ドーム岩崎港</a:t>
            </a:r>
            <a:endParaRPr lang="ja-JP" sz="1050" kern="100" dirty="0">
              <a:effectLst/>
              <a:latin typeface="Century"/>
              <a:ea typeface="ＭＳ 明朝"/>
              <a:cs typeface="Times New Roman"/>
            </a:endParaRPr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096" y="999729"/>
            <a:ext cx="6315966" cy="47369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6" name="Oval 802"/>
          <p:cNvSpPr>
            <a:spLocks noChangeArrowheads="1"/>
          </p:cNvSpPr>
          <p:nvPr/>
        </p:nvSpPr>
        <p:spPr bwMode="auto">
          <a:xfrm>
            <a:off x="1648272" y="4809738"/>
            <a:ext cx="176530" cy="1619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/>
          </a:p>
        </p:txBody>
      </p:sp>
      <p:sp>
        <p:nvSpPr>
          <p:cNvPr id="47" name="Oval 802"/>
          <p:cNvSpPr>
            <a:spLocks noChangeArrowheads="1"/>
          </p:cNvSpPr>
          <p:nvPr/>
        </p:nvSpPr>
        <p:spPr bwMode="auto">
          <a:xfrm>
            <a:off x="2152328" y="4231521"/>
            <a:ext cx="176530" cy="1619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/>
          </a:p>
        </p:txBody>
      </p:sp>
      <p:sp>
        <p:nvSpPr>
          <p:cNvPr id="48" name="Oval 802"/>
          <p:cNvSpPr>
            <a:spLocks noChangeArrowheads="1"/>
          </p:cNvSpPr>
          <p:nvPr/>
        </p:nvSpPr>
        <p:spPr bwMode="auto">
          <a:xfrm>
            <a:off x="2728392" y="3972059"/>
            <a:ext cx="176530" cy="1619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/>
          </a:p>
        </p:txBody>
      </p:sp>
      <p:sp>
        <p:nvSpPr>
          <p:cNvPr id="49" name="Oval 802"/>
          <p:cNvSpPr>
            <a:spLocks noChangeArrowheads="1"/>
          </p:cNvSpPr>
          <p:nvPr/>
        </p:nvSpPr>
        <p:spPr bwMode="auto">
          <a:xfrm>
            <a:off x="2872408" y="4062611"/>
            <a:ext cx="176530" cy="1619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/>
          </a:p>
        </p:txBody>
      </p:sp>
      <p:sp>
        <p:nvSpPr>
          <p:cNvPr id="51" name="Oval 802"/>
          <p:cNvSpPr>
            <a:spLocks noChangeArrowheads="1"/>
          </p:cNvSpPr>
          <p:nvPr/>
        </p:nvSpPr>
        <p:spPr bwMode="auto">
          <a:xfrm>
            <a:off x="4384576" y="3000400"/>
            <a:ext cx="176530" cy="1619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/>
          </a:p>
        </p:txBody>
      </p:sp>
      <p:sp>
        <p:nvSpPr>
          <p:cNvPr id="52" name="Oval 802"/>
          <p:cNvSpPr>
            <a:spLocks noChangeArrowheads="1"/>
          </p:cNvSpPr>
          <p:nvPr/>
        </p:nvSpPr>
        <p:spPr bwMode="auto">
          <a:xfrm>
            <a:off x="4672608" y="2550443"/>
            <a:ext cx="176530" cy="1619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/>
          </a:p>
        </p:txBody>
      </p:sp>
      <p:sp>
        <p:nvSpPr>
          <p:cNvPr id="53" name="Oval 802"/>
          <p:cNvSpPr>
            <a:spLocks noChangeArrowheads="1"/>
          </p:cNvSpPr>
          <p:nvPr/>
        </p:nvSpPr>
        <p:spPr bwMode="auto">
          <a:xfrm>
            <a:off x="5130840" y="2314907"/>
            <a:ext cx="176530" cy="1619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/>
          </a:p>
        </p:txBody>
      </p:sp>
      <p:sp>
        <p:nvSpPr>
          <p:cNvPr id="54" name="Oval 802"/>
          <p:cNvSpPr>
            <a:spLocks noChangeArrowheads="1"/>
          </p:cNvSpPr>
          <p:nvPr/>
        </p:nvSpPr>
        <p:spPr bwMode="auto">
          <a:xfrm>
            <a:off x="5896744" y="1182291"/>
            <a:ext cx="176530" cy="1619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/>
          </a:p>
        </p:txBody>
      </p:sp>
      <p:sp>
        <p:nvSpPr>
          <p:cNvPr id="55" name="Oval 802"/>
          <p:cNvSpPr>
            <a:spLocks noChangeArrowheads="1"/>
          </p:cNvSpPr>
          <p:nvPr/>
        </p:nvSpPr>
        <p:spPr bwMode="auto">
          <a:xfrm>
            <a:off x="5936238" y="1326307"/>
            <a:ext cx="176530" cy="1619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/>
          </a:p>
        </p:txBody>
      </p:sp>
      <p:sp>
        <p:nvSpPr>
          <p:cNvPr id="56" name="Text Box 4"/>
          <p:cNvSpPr txBox="1">
            <a:spLocks noChangeArrowheads="1"/>
          </p:cNvSpPr>
          <p:nvPr/>
        </p:nvSpPr>
        <p:spPr bwMode="auto">
          <a:xfrm>
            <a:off x="928192" y="4200341"/>
            <a:ext cx="1152000" cy="1524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900" b="1" kern="100" dirty="0">
                <a:latin typeface="Century"/>
                <a:ea typeface="ＭＳ Ｐゴシック"/>
                <a:cs typeface="Times New Roman"/>
              </a:rPr>
              <a:t>新北野 緊急用</a:t>
            </a:r>
            <a:r>
              <a:rPr lang="ja-JP" sz="900" b="1" kern="100" dirty="0">
                <a:effectLst/>
                <a:latin typeface="Century"/>
                <a:ea typeface="ＭＳ Ｐゴシック"/>
                <a:cs typeface="Times New Roman"/>
              </a:rPr>
              <a:t>船着場</a:t>
            </a:r>
            <a:endParaRPr lang="ja-JP" sz="1050" kern="100" dirty="0">
              <a:effectLst/>
              <a:latin typeface="Century"/>
              <a:ea typeface="ＭＳ 明朝"/>
              <a:cs typeface="Times New Roman"/>
            </a:endParaRPr>
          </a:p>
        </p:txBody>
      </p:sp>
      <p:sp>
        <p:nvSpPr>
          <p:cNvPr id="57" name="Text Box 4"/>
          <p:cNvSpPr txBox="1">
            <a:spLocks noChangeArrowheads="1"/>
          </p:cNvSpPr>
          <p:nvPr/>
        </p:nvSpPr>
        <p:spPr bwMode="auto">
          <a:xfrm>
            <a:off x="1648400" y="5016624"/>
            <a:ext cx="1152000" cy="1524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900" b="1" kern="100" dirty="0">
                <a:latin typeface="Century"/>
                <a:ea typeface="ＭＳ Ｐゴシック"/>
                <a:cs typeface="Times New Roman"/>
              </a:rPr>
              <a:t>海老江 緊急用</a:t>
            </a:r>
            <a:r>
              <a:rPr lang="ja-JP" sz="900" b="1" kern="100" dirty="0">
                <a:effectLst/>
                <a:latin typeface="Century"/>
                <a:ea typeface="ＭＳ Ｐゴシック"/>
                <a:cs typeface="Times New Roman"/>
              </a:rPr>
              <a:t>船着場</a:t>
            </a:r>
            <a:endParaRPr lang="ja-JP" sz="1050" kern="100" dirty="0">
              <a:effectLst/>
              <a:latin typeface="Century"/>
              <a:ea typeface="ＭＳ 明朝"/>
              <a:cs typeface="Times New Roman"/>
            </a:endParaRPr>
          </a:p>
        </p:txBody>
      </p:sp>
      <p:sp>
        <p:nvSpPr>
          <p:cNvPr id="63" name="Text Box 4"/>
          <p:cNvSpPr txBox="1">
            <a:spLocks noChangeArrowheads="1"/>
          </p:cNvSpPr>
          <p:nvPr/>
        </p:nvSpPr>
        <p:spPr bwMode="auto">
          <a:xfrm>
            <a:off x="5680720" y="1548361"/>
            <a:ext cx="627334" cy="3240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900" b="1" kern="100" dirty="0">
                <a:latin typeface="Century"/>
                <a:ea typeface="ＭＳ Ｐゴシック"/>
                <a:cs typeface="Times New Roman"/>
              </a:rPr>
              <a:t>枚方 緊急用</a:t>
            </a:r>
            <a:endParaRPr lang="en-US" altLang="ja-JP" sz="900" b="1" kern="100" dirty="0">
              <a:latin typeface="Century"/>
              <a:ea typeface="ＭＳ Ｐゴシック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ja-JP" sz="900" b="1" kern="100" dirty="0">
                <a:effectLst/>
                <a:latin typeface="Century"/>
                <a:ea typeface="ＭＳ Ｐゴシック"/>
                <a:cs typeface="Times New Roman"/>
              </a:rPr>
              <a:t>船着場</a:t>
            </a:r>
            <a:endParaRPr lang="ja-JP" sz="1050" kern="100" dirty="0">
              <a:effectLst/>
              <a:latin typeface="Century"/>
              <a:ea typeface="ＭＳ 明朝"/>
              <a:cs typeface="Times New Roman"/>
            </a:endParaRPr>
          </a:p>
        </p:txBody>
      </p:sp>
      <p:sp>
        <p:nvSpPr>
          <p:cNvPr id="64" name="Text Box 4"/>
          <p:cNvSpPr txBox="1">
            <a:spLocks noChangeArrowheads="1"/>
          </p:cNvSpPr>
          <p:nvPr/>
        </p:nvSpPr>
        <p:spPr bwMode="auto">
          <a:xfrm>
            <a:off x="4744616" y="1191999"/>
            <a:ext cx="1080000" cy="1524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900" b="1" kern="100" dirty="0">
                <a:latin typeface="Century"/>
                <a:ea typeface="ＭＳ Ｐゴシック"/>
                <a:cs typeface="Times New Roman"/>
              </a:rPr>
              <a:t>大塚 緊急用</a:t>
            </a:r>
            <a:r>
              <a:rPr lang="ja-JP" sz="900" b="1" kern="100" dirty="0">
                <a:effectLst/>
                <a:latin typeface="Century"/>
                <a:ea typeface="ＭＳ Ｐゴシック"/>
                <a:cs typeface="Times New Roman"/>
              </a:rPr>
              <a:t>船着場</a:t>
            </a:r>
            <a:endParaRPr lang="ja-JP" sz="1050" kern="100" dirty="0">
              <a:effectLst/>
              <a:latin typeface="Century"/>
              <a:ea typeface="ＭＳ 明朝"/>
              <a:cs typeface="Times New Roman"/>
            </a:endParaRPr>
          </a:p>
        </p:txBody>
      </p:sp>
      <p:sp>
        <p:nvSpPr>
          <p:cNvPr id="65" name="Text Box 4"/>
          <p:cNvSpPr txBox="1">
            <a:spLocks noChangeArrowheads="1"/>
          </p:cNvSpPr>
          <p:nvPr/>
        </p:nvSpPr>
        <p:spPr bwMode="auto">
          <a:xfrm>
            <a:off x="5104776" y="2496344"/>
            <a:ext cx="1080000" cy="1524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900" b="1" kern="100" dirty="0">
                <a:latin typeface="Century"/>
                <a:ea typeface="ＭＳ Ｐゴシック"/>
                <a:cs typeface="Times New Roman"/>
              </a:rPr>
              <a:t>点野 緊急用</a:t>
            </a:r>
            <a:r>
              <a:rPr lang="ja-JP" sz="900" b="1" kern="100" dirty="0">
                <a:effectLst/>
                <a:latin typeface="Century"/>
                <a:ea typeface="ＭＳ Ｐゴシック"/>
                <a:cs typeface="Times New Roman"/>
              </a:rPr>
              <a:t>船着場</a:t>
            </a:r>
            <a:endParaRPr lang="ja-JP" sz="1050" kern="100" dirty="0">
              <a:effectLst/>
              <a:latin typeface="Century"/>
              <a:ea typeface="ＭＳ 明朝"/>
              <a:cs typeface="Times New Roman"/>
            </a:endParaRPr>
          </a:p>
        </p:txBody>
      </p:sp>
      <p:sp>
        <p:nvSpPr>
          <p:cNvPr id="66" name="Text Box 4"/>
          <p:cNvSpPr txBox="1">
            <a:spLocks noChangeArrowheads="1"/>
          </p:cNvSpPr>
          <p:nvPr/>
        </p:nvSpPr>
        <p:spPr bwMode="auto">
          <a:xfrm>
            <a:off x="3664496" y="2395869"/>
            <a:ext cx="1080000" cy="1524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900" b="1" kern="100" dirty="0">
                <a:latin typeface="Century"/>
                <a:ea typeface="ＭＳ Ｐゴシック"/>
                <a:cs typeface="Times New Roman"/>
              </a:rPr>
              <a:t>鳥飼 緊急用</a:t>
            </a:r>
            <a:r>
              <a:rPr lang="ja-JP" sz="900" b="1" kern="100" dirty="0">
                <a:effectLst/>
                <a:latin typeface="Century"/>
                <a:ea typeface="ＭＳ Ｐゴシック"/>
                <a:cs typeface="Times New Roman"/>
              </a:rPr>
              <a:t>船着場</a:t>
            </a:r>
            <a:endParaRPr lang="ja-JP" sz="1050" kern="100" dirty="0">
              <a:effectLst/>
              <a:latin typeface="Century"/>
              <a:ea typeface="ＭＳ 明朝"/>
              <a:cs typeface="Times New Roman"/>
            </a:endParaRPr>
          </a:p>
        </p:txBody>
      </p:sp>
      <p:sp>
        <p:nvSpPr>
          <p:cNvPr id="67" name="Text Box 4"/>
          <p:cNvSpPr txBox="1">
            <a:spLocks noChangeArrowheads="1"/>
          </p:cNvSpPr>
          <p:nvPr/>
        </p:nvSpPr>
        <p:spPr bwMode="auto">
          <a:xfrm>
            <a:off x="3067393" y="4088438"/>
            <a:ext cx="1080000" cy="1524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900" b="1" kern="100" dirty="0">
                <a:latin typeface="Century"/>
                <a:ea typeface="ＭＳ Ｐゴシック"/>
                <a:cs typeface="Times New Roman"/>
              </a:rPr>
              <a:t>毛馬 緊急用</a:t>
            </a:r>
            <a:r>
              <a:rPr lang="ja-JP" sz="900" b="1" kern="100" dirty="0">
                <a:effectLst/>
                <a:latin typeface="Century"/>
                <a:ea typeface="ＭＳ Ｐゴシック"/>
                <a:cs typeface="Times New Roman"/>
              </a:rPr>
              <a:t>船着場</a:t>
            </a:r>
            <a:endParaRPr lang="ja-JP" sz="1050" kern="100" dirty="0">
              <a:effectLst/>
              <a:latin typeface="Century"/>
              <a:ea typeface="ＭＳ 明朝"/>
              <a:cs typeface="Times New Roman"/>
            </a:endParaRPr>
          </a:p>
        </p:txBody>
      </p:sp>
      <p:sp>
        <p:nvSpPr>
          <p:cNvPr id="68" name="Text Box 4"/>
          <p:cNvSpPr txBox="1">
            <a:spLocks noChangeArrowheads="1"/>
          </p:cNvSpPr>
          <p:nvPr/>
        </p:nvSpPr>
        <p:spPr bwMode="auto">
          <a:xfrm>
            <a:off x="4478817" y="3168838"/>
            <a:ext cx="1080000" cy="1524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900" b="1" kern="100" dirty="0">
                <a:latin typeface="Century"/>
                <a:ea typeface="ＭＳ Ｐゴシック"/>
                <a:cs typeface="Times New Roman"/>
              </a:rPr>
              <a:t>佐太 緊急用</a:t>
            </a:r>
            <a:r>
              <a:rPr lang="ja-JP" sz="900" b="1" kern="100" dirty="0">
                <a:effectLst/>
                <a:latin typeface="Century"/>
                <a:ea typeface="ＭＳ Ｐゴシック"/>
                <a:cs typeface="Times New Roman"/>
              </a:rPr>
              <a:t>船着場</a:t>
            </a:r>
            <a:endParaRPr lang="ja-JP" sz="1050" kern="100" dirty="0">
              <a:effectLst/>
              <a:latin typeface="Century"/>
              <a:ea typeface="ＭＳ 明朝"/>
              <a:cs typeface="Times New Roman"/>
            </a:endParaRPr>
          </a:p>
        </p:txBody>
      </p:sp>
      <p:sp>
        <p:nvSpPr>
          <p:cNvPr id="69" name="Text Box 4"/>
          <p:cNvSpPr txBox="1">
            <a:spLocks noChangeArrowheads="1"/>
          </p:cNvSpPr>
          <p:nvPr/>
        </p:nvSpPr>
        <p:spPr bwMode="auto">
          <a:xfrm>
            <a:off x="1865443" y="3771479"/>
            <a:ext cx="1080000" cy="1524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900" b="1" kern="100" dirty="0">
                <a:latin typeface="Century"/>
                <a:ea typeface="ＭＳ Ｐゴシック"/>
                <a:cs typeface="Times New Roman"/>
              </a:rPr>
              <a:t>柴島 緊急用</a:t>
            </a:r>
            <a:r>
              <a:rPr lang="ja-JP" sz="900" b="1" kern="100" dirty="0">
                <a:effectLst/>
                <a:latin typeface="Century"/>
                <a:ea typeface="ＭＳ Ｐゴシック"/>
                <a:cs typeface="Times New Roman"/>
              </a:rPr>
              <a:t>船着場</a:t>
            </a:r>
            <a:endParaRPr lang="ja-JP" sz="1050" kern="100" dirty="0">
              <a:effectLst/>
              <a:latin typeface="Century"/>
              <a:ea typeface="ＭＳ 明朝"/>
              <a:cs typeface="Times New Roman"/>
            </a:endParaRP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3562003"/>
              </p:ext>
            </p:extLst>
          </p:nvPr>
        </p:nvGraphicFramePr>
        <p:xfrm>
          <a:off x="280121" y="6528793"/>
          <a:ext cx="12099760" cy="27363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962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682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24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28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61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管理者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近畿地方整備局　緊急用船着場 </a:t>
                      </a:r>
                      <a:r>
                        <a:rPr kumimoji="1" lang="ja-JP" altLang="en-US" sz="1600" dirty="0">
                          <a:solidFill>
                            <a:srgbClr val="FF0000"/>
                          </a:solidFill>
                        </a:rPr>
                        <a:t>●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大阪府防災船着場</a:t>
                      </a:r>
                      <a:r>
                        <a:rPr kumimoji="1" lang="ja-JP" altLang="en-US" sz="160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kumimoji="1" lang="ja-JP" altLang="en-US" sz="1600" b="1" baseline="0" dirty="0">
                          <a:solidFill>
                            <a:schemeClr val="tx1"/>
                          </a:solidFill>
                        </a:rPr>
                        <a:t>□</a:t>
                      </a:r>
                      <a:endParaRPr kumimoji="1" lang="ja-JP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大阪市防災船着場 </a:t>
                      </a:r>
                      <a:r>
                        <a:rPr kumimoji="1" lang="ja-JP" altLang="en-US" sz="1600" dirty="0">
                          <a:solidFill>
                            <a:srgbClr val="00B050"/>
                          </a:solidFill>
                        </a:rPr>
                        <a:t>▲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1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施設数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9</a:t>
                      </a:r>
                      <a:endParaRPr kumimoji="1" lang="ja-JP" alt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</a:rPr>
                        <a:t>14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7</a:t>
                      </a:r>
                      <a:endParaRPr kumimoji="1" lang="ja-JP" altLang="en-US" sz="16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4402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施設</a:t>
                      </a:r>
                      <a:endParaRPr kumimoji="1" lang="en-US" altLang="ja-JP" sz="1600" dirty="0"/>
                    </a:p>
                    <a:p>
                      <a:pPr algn="ctr"/>
                      <a:r>
                        <a:rPr kumimoji="1" lang="ja-JP" altLang="en-US" sz="1600" dirty="0"/>
                        <a:t>名称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zh-TW" sz="1400" dirty="0"/>
                        <a:t>【</a:t>
                      </a:r>
                      <a:r>
                        <a:rPr kumimoji="1" lang="zh-TW" altLang="en-US" sz="1400" dirty="0"/>
                        <a:t>淀川</a:t>
                      </a:r>
                      <a:r>
                        <a:rPr kumimoji="1" lang="en-US" altLang="zh-TW" sz="1400" dirty="0"/>
                        <a:t>】</a:t>
                      </a:r>
                    </a:p>
                    <a:p>
                      <a:pPr algn="l"/>
                      <a:r>
                        <a:rPr kumimoji="1" lang="ja-JP" altLang="en-US" sz="1400" dirty="0"/>
                        <a:t>　</a:t>
                      </a:r>
                      <a:r>
                        <a:rPr kumimoji="1" lang="zh-TW" altLang="en-US" sz="1400" dirty="0"/>
                        <a:t>海老江緊急用船着場</a:t>
                      </a:r>
                      <a:r>
                        <a:rPr kumimoji="1" lang="ja-JP" altLang="en-US" sz="1400" dirty="0" err="1"/>
                        <a:t>、</a:t>
                      </a:r>
                      <a:r>
                        <a:rPr kumimoji="1" lang="zh-TW" altLang="en-US" sz="1400" dirty="0"/>
                        <a:t>新北野緊急用船着場</a:t>
                      </a:r>
                      <a:endParaRPr kumimoji="1" lang="en-US" altLang="zh-TW" sz="1400" dirty="0"/>
                    </a:p>
                    <a:p>
                      <a:pPr algn="l"/>
                      <a:r>
                        <a:rPr kumimoji="1" lang="ja-JP" altLang="en-US" sz="1400" dirty="0"/>
                        <a:t>　</a:t>
                      </a:r>
                      <a:r>
                        <a:rPr kumimoji="1" lang="zh-TW" altLang="en-US" sz="1400" dirty="0"/>
                        <a:t>柴島緊急用船着場</a:t>
                      </a:r>
                      <a:r>
                        <a:rPr kumimoji="1" lang="ja-JP" altLang="en-US" sz="1400" dirty="0" err="1"/>
                        <a:t>、</a:t>
                      </a:r>
                      <a:r>
                        <a:rPr kumimoji="1" lang="zh-TW" altLang="en-US" sz="1400" dirty="0"/>
                        <a:t>毛馬緊急用船着場</a:t>
                      </a:r>
                      <a:endParaRPr kumimoji="1" lang="en-US" altLang="zh-TW" sz="1400" dirty="0"/>
                    </a:p>
                    <a:p>
                      <a:pPr algn="l"/>
                      <a:r>
                        <a:rPr kumimoji="1" lang="ja-JP" altLang="en-US" sz="1400" dirty="0"/>
                        <a:t>　</a:t>
                      </a:r>
                      <a:r>
                        <a:rPr kumimoji="1" lang="zh-TW" altLang="en-US" sz="1400" dirty="0"/>
                        <a:t>佐太緊急用船着場</a:t>
                      </a:r>
                      <a:r>
                        <a:rPr kumimoji="1" lang="ja-JP" altLang="en-US" sz="1400" dirty="0" err="1"/>
                        <a:t>、</a:t>
                      </a:r>
                      <a:r>
                        <a:rPr kumimoji="1" lang="zh-TW" altLang="en-US" sz="1400" dirty="0"/>
                        <a:t>鳥飼緊急用船着場</a:t>
                      </a:r>
                      <a:endParaRPr kumimoji="1" lang="en-US" altLang="zh-TW" sz="1400" dirty="0"/>
                    </a:p>
                    <a:p>
                      <a:pPr algn="l"/>
                      <a:r>
                        <a:rPr kumimoji="1" lang="ja-JP" altLang="en-US" sz="1400" dirty="0"/>
                        <a:t>　</a:t>
                      </a:r>
                      <a:r>
                        <a:rPr kumimoji="1" lang="zh-TW" altLang="en-US" sz="1400" dirty="0"/>
                        <a:t>点野緊急用船着場</a:t>
                      </a:r>
                      <a:r>
                        <a:rPr kumimoji="1" lang="ja-JP" altLang="en-US" sz="1400" dirty="0" err="1"/>
                        <a:t>、</a:t>
                      </a:r>
                      <a:r>
                        <a:rPr kumimoji="1" lang="zh-TW" altLang="en-US" sz="1400" dirty="0"/>
                        <a:t>大塚緊急用船着場</a:t>
                      </a:r>
                      <a:endParaRPr kumimoji="1" lang="en-US" altLang="zh-TW" sz="1400" dirty="0"/>
                    </a:p>
                    <a:p>
                      <a:pPr algn="l"/>
                      <a:r>
                        <a:rPr kumimoji="1" lang="ja-JP" altLang="en-US" sz="1400" dirty="0"/>
                        <a:t>　</a:t>
                      </a:r>
                      <a:r>
                        <a:rPr kumimoji="1" lang="zh-TW" altLang="en-US" sz="1400" dirty="0"/>
                        <a:t>枚方緊急用船着場</a:t>
                      </a:r>
                    </a:p>
                    <a:p>
                      <a:pPr algn="l"/>
                      <a:endParaRPr kumimoji="1" lang="ja-JP" altLang="en-US" sz="1400" dirty="0"/>
                    </a:p>
                  </a:txBody>
                  <a:tcPr marL="3600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400" dirty="0"/>
                        <a:t>【</a:t>
                      </a:r>
                      <a:r>
                        <a:rPr kumimoji="1" lang="ja-JP" altLang="en-US" sz="1400" dirty="0"/>
                        <a:t>神崎川</a:t>
                      </a:r>
                      <a:r>
                        <a:rPr kumimoji="1" lang="en-US" altLang="ja-JP" sz="1400" dirty="0"/>
                        <a:t>】</a:t>
                      </a:r>
                      <a:r>
                        <a:rPr kumimoji="1" lang="ja-JP" altLang="en-US" sz="1400" dirty="0"/>
                        <a:t>高浜防災船着場、榎木防災船着場</a:t>
                      </a:r>
                      <a:endParaRPr kumimoji="1" lang="en-US" altLang="ja-JP" sz="1400" dirty="0"/>
                    </a:p>
                    <a:p>
                      <a:pPr algn="l"/>
                      <a:r>
                        <a:rPr kumimoji="1" lang="ja-JP" altLang="en-US" sz="1400" dirty="0"/>
                        <a:t>　三国防災船着場、佃防災船着場、西島防災船着場</a:t>
                      </a:r>
                    </a:p>
                    <a:p>
                      <a:pPr algn="l"/>
                      <a:r>
                        <a:rPr kumimoji="1" lang="en-US" altLang="ja-JP" sz="1400" dirty="0"/>
                        <a:t>【</a:t>
                      </a:r>
                      <a:r>
                        <a:rPr kumimoji="1" lang="ja-JP" altLang="en-US" sz="1400" dirty="0"/>
                        <a:t>堂島川</a:t>
                      </a:r>
                      <a:r>
                        <a:rPr kumimoji="1" lang="en-US" altLang="ja-JP" sz="1400" dirty="0"/>
                        <a:t>】</a:t>
                      </a:r>
                      <a:r>
                        <a:rPr kumimoji="1" lang="ja-JP" altLang="en-US" sz="1400" dirty="0"/>
                        <a:t>福島港（ほたるまち港）</a:t>
                      </a:r>
                      <a:endParaRPr kumimoji="1" lang="en-US" altLang="ja-JP" sz="1400" dirty="0"/>
                    </a:p>
                    <a:p>
                      <a:pPr algn="l"/>
                      <a:r>
                        <a:rPr kumimoji="1" lang="ja-JP" altLang="en-US" sz="1400" dirty="0"/>
                        <a:t>　大阪国際会議場前港、</a:t>
                      </a:r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</a:rPr>
                        <a:t>ローズポート、堂島浜船着場</a:t>
                      </a:r>
                    </a:p>
                    <a:p>
                      <a:pPr algn="l"/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</a:rPr>
                        <a:t>【</a:t>
                      </a:r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</a:rPr>
                        <a:t>安治川</a:t>
                      </a:r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</a:rPr>
                        <a:t>】</a:t>
                      </a:r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</a:rPr>
                        <a:t>大阪市中央卸売市場前港</a:t>
                      </a:r>
                    </a:p>
                    <a:p>
                      <a:pPr algn="l"/>
                      <a:r>
                        <a:rPr kumimoji="1" lang="en-US" altLang="ja-JP" sz="1400" dirty="0"/>
                        <a:t>【</a:t>
                      </a:r>
                      <a:r>
                        <a:rPr kumimoji="1" lang="ja-JP" altLang="en-US" sz="1400" dirty="0"/>
                        <a:t>木津川</a:t>
                      </a:r>
                      <a:r>
                        <a:rPr kumimoji="1" lang="en-US" altLang="ja-JP" sz="1400" dirty="0"/>
                        <a:t>】</a:t>
                      </a:r>
                      <a:r>
                        <a:rPr kumimoji="1" lang="ja-JP" altLang="en-US" sz="1400" dirty="0"/>
                        <a:t>大阪ドーム千代崎港</a:t>
                      </a:r>
                    </a:p>
                    <a:p>
                      <a:pPr algn="l"/>
                      <a:r>
                        <a:rPr kumimoji="1" lang="en-US" altLang="ja-JP" sz="1400" dirty="0"/>
                        <a:t>【</a:t>
                      </a:r>
                      <a:r>
                        <a:rPr kumimoji="1" lang="ja-JP" altLang="en-US" sz="1400" dirty="0"/>
                        <a:t>尻無川</a:t>
                      </a:r>
                      <a:r>
                        <a:rPr kumimoji="1" lang="en-US" altLang="ja-JP" sz="1400" dirty="0"/>
                        <a:t>】</a:t>
                      </a:r>
                      <a:r>
                        <a:rPr kumimoji="1" lang="ja-JP" altLang="en-US" sz="1400" dirty="0"/>
                        <a:t>大阪ドーム岩崎港</a:t>
                      </a:r>
                    </a:p>
                    <a:p>
                      <a:pPr algn="l"/>
                      <a:r>
                        <a:rPr kumimoji="1" lang="en-US" altLang="ja-JP" sz="1400" dirty="0"/>
                        <a:t>【</a:t>
                      </a:r>
                      <a:r>
                        <a:rPr kumimoji="1" lang="ja-JP" altLang="en-US" sz="1400" dirty="0"/>
                        <a:t>大川</a:t>
                      </a:r>
                      <a:r>
                        <a:rPr kumimoji="1" lang="en-US" altLang="ja-JP" sz="1400" dirty="0"/>
                        <a:t>】</a:t>
                      </a:r>
                      <a:r>
                        <a:rPr kumimoji="1" lang="ja-JP" altLang="en-US" sz="1400" dirty="0"/>
                        <a:t>八軒家浜船着場</a:t>
                      </a:r>
                      <a:endParaRPr kumimoji="1" lang="en-US" altLang="ja-JP" sz="1400" dirty="0"/>
                    </a:p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u="sng" dirty="0">
                          <a:solidFill>
                            <a:schemeClr val="tx1"/>
                          </a:solidFill>
                        </a:rPr>
                        <a:t>【</a:t>
                      </a:r>
                      <a:r>
                        <a:rPr kumimoji="1" lang="ja-JP" altLang="en-US" sz="1400" u="sng" dirty="0">
                          <a:solidFill>
                            <a:schemeClr val="tx1"/>
                          </a:solidFill>
                        </a:rPr>
                        <a:t>第二寝屋川</a:t>
                      </a:r>
                      <a:r>
                        <a:rPr kumimoji="1" lang="en-US" altLang="ja-JP" sz="1400" u="sng" dirty="0">
                          <a:solidFill>
                            <a:schemeClr val="tx1"/>
                          </a:solidFill>
                        </a:rPr>
                        <a:t>】</a:t>
                      </a:r>
                      <a:r>
                        <a:rPr kumimoji="1" lang="ja-JP" altLang="en-US" sz="1400" u="sng" dirty="0">
                          <a:solidFill>
                            <a:schemeClr val="tx1"/>
                          </a:solidFill>
                        </a:rPr>
                        <a:t>（仮称）大阪城船着場</a:t>
                      </a:r>
                    </a:p>
                  </a:txBody>
                  <a:tcPr marL="3600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400" dirty="0"/>
                        <a:t>【</a:t>
                      </a:r>
                      <a:r>
                        <a:rPr kumimoji="1" lang="ja-JP" altLang="en-US" sz="1400" dirty="0"/>
                        <a:t>道頓堀川</a:t>
                      </a:r>
                      <a:r>
                        <a:rPr kumimoji="1" lang="en-US" altLang="ja-JP" sz="1400" dirty="0"/>
                        <a:t>】</a:t>
                      </a:r>
                      <a:r>
                        <a:rPr kumimoji="1" lang="ja-JP" altLang="en-US" sz="1400" dirty="0"/>
                        <a:t>太左衛門橋船着場</a:t>
                      </a:r>
                      <a:endParaRPr kumimoji="1" lang="en-US" altLang="ja-JP" sz="1400" dirty="0"/>
                    </a:p>
                    <a:p>
                      <a:pPr algn="l"/>
                      <a:r>
                        <a:rPr kumimoji="1" lang="ja-JP" altLang="en-US" sz="1400" dirty="0"/>
                        <a:t>　湊町船着場、日本橋船着場</a:t>
                      </a:r>
                      <a:endParaRPr kumimoji="1" lang="en-US" altLang="ja-JP" sz="1400" dirty="0"/>
                    </a:p>
                    <a:p>
                      <a:pPr algn="l"/>
                      <a:r>
                        <a:rPr kumimoji="1" lang="en-US" altLang="ja-JP" sz="1400" dirty="0"/>
                        <a:t>【</a:t>
                      </a:r>
                      <a:r>
                        <a:rPr kumimoji="1" lang="ja-JP" altLang="en-US" sz="1400" dirty="0"/>
                        <a:t>東横堀川</a:t>
                      </a:r>
                      <a:r>
                        <a:rPr kumimoji="1" lang="en-US" altLang="ja-JP" sz="1400" dirty="0"/>
                        <a:t>】</a:t>
                      </a:r>
                      <a:r>
                        <a:rPr kumimoji="1" lang="ja-JP" altLang="en-US" sz="1400" dirty="0"/>
                        <a:t>本町橋船着場</a:t>
                      </a:r>
                    </a:p>
                    <a:p>
                      <a:pPr algn="l"/>
                      <a:r>
                        <a:rPr kumimoji="1" lang="en-US" altLang="ja-JP" sz="1400" dirty="0"/>
                        <a:t>【</a:t>
                      </a:r>
                      <a:r>
                        <a:rPr kumimoji="1" lang="ja-JP" altLang="en-US" sz="1400" dirty="0"/>
                        <a:t>城北川</a:t>
                      </a:r>
                      <a:r>
                        <a:rPr kumimoji="1" lang="en-US" altLang="ja-JP" sz="1400" dirty="0"/>
                        <a:t>】</a:t>
                      </a:r>
                      <a:r>
                        <a:rPr kumimoji="1" lang="ja-JP" altLang="en-US" sz="1400" dirty="0"/>
                        <a:t>西大宮橋船着場、中菫橋船着場</a:t>
                      </a:r>
                      <a:endParaRPr kumimoji="1" lang="en-US" altLang="ja-JP" sz="1400" dirty="0"/>
                    </a:p>
                    <a:p>
                      <a:pPr algn="l"/>
                      <a:r>
                        <a:rPr kumimoji="1" lang="ja-JP" altLang="en-US" sz="1400" dirty="0"/>
                        <a:t>　今福大橋船着場</a:t>
                      </a:r>
                    </a:p>
                    <a:p>
                      <a:pPr algn="l"/>
                      <a:endParaRPr kumimoji="1" lang="ja-JP" altLang="en-US" sz="1400" dirty="0"/>
                    </a:p>
                  </a:txBody>
                  <a:tcPr marL="3600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0" name="Text Box 49"/>
          <p:cNvSpPr txBox="1">
            <a:spLocks noChangeArrowheads="1"/>
          </p:cNvSpPr>
          <p:nvPr/>
        </p:nvSpPr>
        <p:spPr bwMode="auto">
          <a:xfrm>
            <a:off x="4484508" y="5145677"/>
            <a:ext cx="1833936" cy="44980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72000" tIns="0" rIns="0" bIns="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sz="1050" b="1" kern="100" dirty="0">
                <a:solidFill>
                  <a:srgbClr val="008000"/>
                </a:solidFill>
                <a:effectLst/>
                <a:latin typeface="+mn-ea"/>
                <a:ea typeface="+mn-ea"/>
                <a:cs typeface="Times New Roman"/>
              </a:rPr>
              <a:t>　</a:t>
            </a:r>
            <a:r>
              <a:rPr lang="ja-JP" sz="1050" b="1" kern="100" dirty="0">
                <a:solidFill>
                  <a:srgbClr val="000000"/>
                </a:solidFill>
                <a:effectLst/>
                <a:latin typeface="+mn-ea"/>
                <a:ea typeface="+mn-ea"/>
                <a:cs typeface="Times New Roman"/>
              </a:rPr>
              <a:t>凡　例</a:t>
            </a:r>
            <a:endParaRPr lang="ja-JP" sz="1050" kern="100" dirty="0">
              <a:effectLst/>
              <a:latin typeface="+mn-ea"/>
              <a:ea typeface="+mn-ea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ja-JP" altLang="en-US" sz="1050" kern="100" dirty="0">
                <a:solidFill>
                  <a:srgbClr val="FF0000"/>
                </a:solidFill>
                <a:latin typeface="+mn-ea"/>
                <a:ea typeface="+mn-ea"/>
                <a:cs typeface="Times New Roman"/>
              </a:rPr>
              <a:t>●</a:t>
            </a:r>
            <a:r>
              <a:rPr lang="ja-JP" altLang="en-US" sz="1050" kern="100" dirty="0">
                <a:solidFill>
                  <a:srgbClr val="002060"/>
                </a:solidFill>
                <a:latin typeface="+mn-ea"/>
                <a:ea typeface="+mn-ea"/>
                <a:cs typeface="Times New Roman"/>
              </a:rPr>
              <a:t> </a:t>
            </a:r>
            <a:r>
              <a:rPr lang="ja-JP" altLang="en-US" sz="1050" b="1" kern="100" dirty="0">
                <a:latin typeface="+mn-ea"/>
                <a:ea typeface="+mn-ea"/>
                <a:cs typeface="Times New Roman"/>
              </a:rPr>
              <a:t>近畿地方整備局 所管施設 </a:t>
            </a:r>
            <a:endParaRPr lang="ja-JP" sz="1050" b="1" kern="100" dirty="0">
              <a:effectLst/>
              <a:latin typeface="+mn-ea"/>
              <a:ea typeface="+mn-ea"/>
              <a:cs typeface="Times New Roman"/>
            </a:endParaRPr>
          </a:p>
        </p:txBody>
      </p:sp>
      <p:sp>
        <p:nvSpPr>
          <p:cNvPr id="71" name="Rectangle 2"/>
          <p:cNvSpPr txBox="1">
            <a:spLocks noChangeArrowheads="1"/>
          </p:cNvSpPr>
          <p:nvPr/>
        </p:nvSpPr>
        <p:spPr bwMode="auto">
          <a:xfrm>
            <a:off x="7046327" y="1056184"/>
            <a:ext cx="4827081" cy="450822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vert="horz" wrap="square" lIns="128016" tIns="64008" rIns="128016" bIns="64008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900">
                <a:solidFill>
                  <a:srgbClr val="4087C8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900">
                <a:solidFill>
                  <a:srgbClr val="4087C8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900">
                <a:solidFill>
                  <a:srgbClr val="4087C8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900">
                <a:solidFill>
                  <a:srgbClr val="4087C8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900">
                <a:solidFill>
                  <a:srgbClr val="4087C8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64008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900">
                <a:solidFill>
                  <a:srgbClr val="4087C8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128016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900">
                <a:solidFill>
                  <a:srgbClr val="4087C8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192024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900">
                <a:solidFill>
                  <a:srgbClr val="4087C8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256032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900">
                <a:solidFill>
                  <a:srgbClr val="4087C8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 algn="ctr"/>
            <a:r>
              <a:rPr lang="ja-JP" altLang="en-US" sz="2800" kern="0" dirty="0"/>
              <a:t>大川、神崎川等　防災船着場</a:t>
            </a:r>
          </a:p>
        </p:txBody>
      </p:sp>
      <p:sp>
        <p:nvSpPr>
          <p:cNvPr id="72" name="Rectangle 2"/>
          <p:cNvSpPr txBox="1">
            <a:spLocks noChangeArrowheads="1"/>
          </p:cNvSpPr>
          <p:nvPr/>
        </p:nvSpPr>
        <p:spPr bwMode="auto">
          <a:xfrm>
            <a:off x="136105" y="1056184"/>
            <a:ext cx="4248471" cy="450822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vert="horz" wrap="square" lIns="128016" tIns="64008" rIns="128016" bIns="64008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900">
                <a:solidFill>
                  <a:srgbClr val="4087C8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900">
                <a:solidFill>
                  <a:srgbClr val="4087C8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900">
                <a:solidFill>
                  <a:srgbClr val="4087C8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900">
                <a:solidFill>
                  <a:srgbClr val="4087C8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900">
                <a:solidFill>
                  <a:srgbClr val="4087C8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64008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900">
                <a:solidFill>
                  <a:srgbClr val="4087C8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128016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900">
                <a:solidFill>
                  <a:srgbClr val="4087C8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192024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900">
                <a:solidFill>
                  <a:srgbClr val="4087C8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256032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900">
                <a:solidFill>
                  <a:srgbClr val="4087C8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 algn="ctr"/>
            <a:r>
              <a:rPr lang="ja-JP" altLang="en-US" sz="2800" kern="0" dirty="0"/>
              <a:t>淀川　緊急用船着場</a:t>
            </a:r>
          </a:p>
        </p:txBody>
      </p:sp>
      <p:sp>
        <p:nvSpPr>
          <p:cNvPr id="4" name="正方形/長方形 3"/>
          <p:cNvSpPr>
            <a:spLocks noChangeAspect="1"/>
          </p:cNvSpPr>
          <p:nvPr/>
        </p:nvSpPr>
        <p:spPr>
          <a:xfrm>
            <a:off x="9112320" y="4128285"/>
            <a:ext cx="152734" cy="15273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正方形/長方形 73"/>
          <p:cNvSpPr>
            <a:spLocks noChangeAspect="1"/>
          </p:cNvSpPr>
          <p:nvPr/>
        </p:nvSpPr>
        <p:spPr>
          <a:xfrm>
            <a:off x="7349573" y="3973434"/>
            <a:ext cx="152734" cy="15273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正方形/長方形 85"/>
          <p:cNvSpPr>
            <a:spLocks noChangeAspect="1"/>
          </p:cNvSpPr>
          <p:nvPr/>
        </p:nvSpPr>
        <p:spPr>
          <a:xfrm>
            <a:off x="7787941" y="3443491"/>
            <a:ext cx="152734" cy="15273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正方形/長方形 86"/>
          <p:cNvSpPr>
            <a:spLocks noChangeAspect="1"/>
          </p:cNvSpPr>
          <p:nvPr/>
        </p:nvSpPr>
        <p:spPr>
          <a:xfrm>
            <a:off x="8738237" y="2700548"/>
            <a:ext cx="152734" cy="15273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正方形/長方形 87"/>
          <p:cNvSpPr>
            <a:spLocks noChangeAspect="1"/>
          </p:cNvSpPr>
          <p:nvPr/>
        </p:nvSpPr>
        <p:spPr>
          <a:xfrm>
            <a:off x="9162737" y="2027410"/>
            <a:ext cx="152734" cy="15273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正方形/長方形 88"/>
          <p:cNvSpPr>
            <a:spLocks noChangeAspect="1"/>
          </p:cNvSpPr>
          <p:nvPr/>
        </p:nvSpPr>
        <p:spPr>
          <a:xfrm>
            <a:off x="10094264" y="1997276"/>
            <a:ext cx="152734" cy="15273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正方形/長方形 89"/>
          <p:cNvSpPr>
            <a:spLocks noChangeAspect="1"/>
          </p:cNvSpPr>
          <p:nvPr/>
        </p:nvSpPr>
        <p:spPr>
          <a:xfrm>
            <a:off x="9828294" y="4201329"/>
            <a:ext cx="152734" cy="15273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正方形/長方形 90"/>
          <p:cNvSpPr>
            <a:spLocks noChangeAspect="1"/>
          </p:cNvSpPr>
          <p:nvPr/>
        </p:nvSpPr>
        <p:spPr>
          <a:xfrm>
            <a:off x="10005999" y="4355259"/>
            <a:ext cx="152734" cy="15273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正方形/長方形 91"/>
          <p:cNvSpPr>
            <a:spLocks noChangeAspect="1"/>
          </p:cNvSpPr>
          <p:nvPr/>
        </p:nvSpPr>
        <p:spPr>
          <a:xfrm>
            <a:off x="9026597" y="4334095"/>
            <a:ext cx="152734" cy="15273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正方形/長方形 92"/>
          <p:cNvSpPr>
            <a:spLocks noChangeAspect="1"/>
          </p:cNvSpPr>
          <p:nvPr/>
        </p:nvSpPr>
        <p:spPr>
          <a:xfrm>
            <a:off x="8728368" y="4483379"/>
            <a:ext cx="152734" cy="15273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正方形/長方形 93"/>
          <p:cNvSpPr>
            <a:spLocks noChangeAspect="1"/>
          </p:cNvSpPr>
          <p:nvPr/>
        </p:nvSpPr>
        <p:spPr>
          <a:xfrm>
            <a:off x="8746690" y="4988882"/>
            <a:ext cx="152734" cy="15273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正方形/長方形 94"/>
          <p:cNvSpPr>
            <a:spLocks noChangeAspect="1"/>
          </p:cNvSpPr>
          <p:nvPr/>
        </p:nvSpPr>
        <p:spPr>
          <a:xfrm>
            <a:off x="8760699" y="5203037"/>
            <a:ext cx="152734" cy="15273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正方形/長方形 72"/>
          <p:cNvSpPr>
            <a:spLocks noChangeAspect="1"/>
          </p:cNvSpPr>
          <p:nvPr/>
        </p:nvSpPr>
        <p:spPr>
          <a:xfrm>
            <a:off x="10323211" y="4425440"/>
            <a:ext cx="152734" cy="15273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Text Box 23"/>
          <p:cNvSpPr txBox="1">
            <a:spLocks noChangeArrowheads="1"/>
          </p:cNvSpPr>
          <p:nvPr/>
        </p:nvSpPr>
        <p:spPr bwMode="auto">
          <a:xfrm>
            <a:off x="10476246" y="4345326"/>
            <a:ext cx="1136980" cy="168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900" b="1" u="sng" kern="100" dirty="0">
                <a:latin typeface="Century"/>
                <a:ea typeface="ＭＳ Ｐゴシック"/>
                <a:cs typeface="Times New Roman"/>
              </a:rPr>
              <a:t>（仮称）大阪城船着場</a:t>
            </a:r>
            <a:endParaRPr lang="ja-JP" sz="1050" u="sng" kern="100" dirty="0">
              <a:effectLst/>
              <a:latin typeface="Century"/>
              <a:ea typeface="ＭＳ 明朝"/>
              <a:cs typeface="Times New Roman"/>
            </a:endParaRPr>
          </a:p>
        </p:txBody>
      </p:sp>
      <p:sp>
        <p:nvSpPr>
          <p:cNvPr id="76" name="Text Box 807">
            <a:extLst>
              <a:ext uri="{FF2B5EF4-FFF2-40B4-BE49-F238E27FC236}">
                <a16:creationId xmlns:a16="http://schemas.microsoft.com/office/drawing/2014/main" id="{98769865-BA7F-4167-900D-16BF13ACDE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15119" y="3888669"/>
            <a:ext cx="870010" cy="145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900" b="1" kern="100" dirty="0">
                <a:latin typeface="Century"/>
                <a:ea typeface="ＭＳ Ｐゴシック"/>
                <a:cs typeface="Times New Roman"/>
              </a:rPr>
              <a:t>堂島浜船着場</a:t>
            </a:r>
            <a:endParaRPr lang="ja-JP" sz="1050" kern="100" dirty="0">
              <a:effectLst/>
              <a:latin typeface="Century"/>
              <a:ea typeface="ＭＳ 明朝"/>
              <a:cs typeface="Times New Roman"/>
            </a:endParaRPr>
          </a:p>
        </p:txBody>
      </p:sp>
      <p:sp>
        <p:nvSpPr>
          <p:cNvPr id="77" name="正方形/長方形 76">
            <a:extLst>
              <a:ext uri="{FF2B5EF4-FFF2-40B4-BE49-F238E27FC236}">
                <a16:creationId xmlns:a16="http://schemas.microsoft.com/office/drawing/2014/main" id="{721D77EF-A370-4976-980F-6DC7A6727B2F}"/>
              </a:ext>
            </a:extLst>
          </p:cNvPr>
          <p:cNvSpPr>
            <a:spLocks noChangeAspect="1"/>
          </p:cNvSpPr>
          <p:nvPr/>
        </p:nvSpPr>
        <p:spPr>
          <a:xfrm>
            <a:off x="9335576" y="4088954"/>
            <a:ext cx="152734" cy="15273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lank.pptx" id="{75BB661A-7159-40AB-A8B9-95C523401A87}" vid="{AD23DF29-DE52-45D5-B687-48F301D686A8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317</Words>
  <Application>Microsoft Office PowerPoint</Application>
  <PresentationFormat>A3 297x420 mm</PresentationFormat>
  <Paragraphs>69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HGP創英角ｺﾞｼｯｸUB</vt:lpstr>
      <vt:lpstr>ＭＳ Ｐゴシック</vt:lpstr>
      <vt:lpstr>Arial</vt:lpstr>
      <vt:lpstr>Century</vt:lpstr>
      <vt:lpstr>Times New Roman</vt:lpstr>
      <vt:lpstr>Blank</vt:lpstr>
      <vt:lpstr>河川輸送基地（船着場）位置図（令和５年１２月現在）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2024-03-25T12:10:40Z</dcterms:modified>
</cp:coreProperties>
</file>