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68" r:id="rId2"/>
    <p:sldId id="274" r:id="rId3"/>
    <p:sldId id="275" r:id="rId4"/>
    <p:sldId id="276" r:id="rId5"/>
    <p:sldId id="277" r:id="rId6"/>
    <p:sldId id="278" r:id="rId7"/>
    <p:sldId id="279" r:id="rId8"/>
    <p:sldId id="280" r:id="rId9"/>
    <p:sldId id="281" r:id="rId10"/>
    <p:sldId id="282" r:id="rId11"/>
    <p:sldId id="283" r:id="rId1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3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1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220FBF9F-B0E7-4041-8F81-2969BE08A8F0}" type="datetimeFigureOut">
              <a:rPr kumimoji="1" lang="ja-JP" altLang="en-US" smtClean="0"/>
              <a:t>2021/11/2</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B493970A-40F3-43C9-B9BF-54335277DE1B}" type="slidenum">
              <a:rPr kumimoji="1" lang="ja-JP" altLang="en-US" smtClean="0"/>
              <a:t>‹#›</a:t>
            </a:fld>
            <a:endParaRPr kumimoji="1" lang="ja-JP" altLang="en-US"/>
          </a:p>
        </p:txBody>
      </p:sp>
    </p:spTree>
    <p:extLst>
      <p:ext uri="{BB962C8B-B14F-4D97-AF65-F5344CB8AC3E}">
        <p14:creationId xmlns:p14="http://schemas.microsoft.com/office/powerpoint/2010/main" val="40343024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B318648-1527-4E26-AA19-BA8BA84DFF40}" type="datetime1">
              <a:rPr kumimoji="1" lang="ja-JP" altLang="en-US" smtClean="0"/>
              <a:t>2021/11/2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2674396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B774038-7C86-4C6E-8599-3D2767995C3F}" type="datetime1">
              <a:rPr kumimoji="1" lang="ja-JP" altLang="en-US" smtClean="0"/>
              <a:t>2021/11/2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4205074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B58359-4426-49E4-B047-511FFB15E239}" type="datetime1">
              <a:rPr kumimoji="1" lang="ja-JP" altLang="en-US" smtClean="0"/>
              <a:t>2021/11/2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3995527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02667B-7C14-4213-89B4-8CF7EFC6187F}" type="datetime1">
              <a:rPr kumimoji="1" lang="ja-JP" altLang="en-US" smtClean="0"/>
              <a:t>2021/11/2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606495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2A8794A-CF5C-4BC5-AC0A-E1DC3E58F0F0}" type="datetime1">
              <a:rPr kumimoji="1" lang="ja-JP" altLang="en-US" smtClean="0"/>
              <a:t>2021/11/2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3556756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541619B-3A90-4DE7-ACA6-C63CED27969B}" type="datetime1">
              <a:rPr kumimoji="1" lang="ja-JP" altLang="en-US" smtClean="0"/>
              <a:t>2021/11/2</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845851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A97E315-E766-4179-B6D2-9A69C09400F7}" type="datetime1">
              <a:rPr kumimoji="1" lang="ja-JP" altLang="en-US" smtClean="0"/>
              <a:t>2021/11/2</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3154944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92AC4B4-8450-4021-8225-3E74C31761FC}" type="datetime1">
              <a:rPr kumimoji="1" lang="ja-JP" altLang="en-US" smtClean="0"/>
              <a:t>2021/11/2</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435983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C9DF77-38DA-4CEC-8F52-7EFFA8E22EB5}" type="datetime1">
              <a:rPr kumimoji="1" lang="ja-JP" altLang="en-US" smtClean="0"/>
              <a:t>2021/11/2</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1030093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4D0A63-7989-418F-AFD5-9DCAC2C64C74}" type="datetime1">
              <a:rPr kumimoji="1" lang="ja-JP" altLang="en-US" smtClean="0"/>
              <a:t>2021/11/2</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2648487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B9788E8-16F0-464B-A6BA-E1910ABD6F74}" type="datetime1">
              <a:rPr kumimoji="1" lang="ja-JP" altLang="en-US" smtClean="0"/>
              <a:t>2021/11/2</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3892295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CA6A62-A50E-4D9F-A90E-42BDEEA9BF76}" type="datetime1">
              <a:rPr kumimoji="1" lang="ja-JP" altLang="en-US" smtClean="0"/>
              <a:t>2021/11/2</a:t>
            </a:fld>
            <a:endParaRPr kumimoji="1" lang="ja-JP" alt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607042-D53A-4E69-917E-B6250902E102}" type="slidenum">
              <a:rPr kumimoji="1" lang="ja-JP" altLang="en-US" smtClean="0"/>
              <a:t>‹#›</a:t>
            </a:fld>
            <a:endParaRPr kumimoji="1" lang="ja-JP" altLang="en-US" dirty="0"/>
          </a:p>
        </p:txBody>
      </p:sp>
    </p:spTree>
    <p:extLst>
      <p:ext uri="{BB962C8B-B14F-4D97-AF65-F5344CB8AC3E}">
        <p14:creationId xmlns:p14="http://schemas.microsoft.com/office/powerpoint/2010/main" val="316119743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6696108" y="6201647"/>
            <a:ext cx="2795958" cy="338554"/>
          </a:xfrm>
          <a:prstGeom prst="rect">
            <a:avLst/>
          </a:prstGeom>
        </p:spPr>
        <p:txBody>
          <a:bodyPr wrap="non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ja-JP" altLang="ja-JP" sz="1600" b="0" i="0" u="none" strike="noStrike" kern="100" cap="none" spc="0" normalizeH="0" baseline="0" noProof="0" dirty="0">
                <a:ln>
                  <a:noFill/>
                </a:ln>
                <a:solidFill>
                  <a:prstClr val="black"/>
                </a:solidFill>
                <a:effectLst/>
                <a:uLnTx/>
                <a:uFillTx/>
                <a:latin typeface="Meiryo UI"/>
                <a:ea typeface="MS UI Gothic" panose="020B0600070205080204" pitchFamily="50" charset="-128"/>
                <a:cs typeface="Times New Roman" panose="02020603050405020304" pitchFamily="18" charset="0"/>
              </a:rPr>
              <a:t>令和</a:t>
            </a:r>
            <a:r>
              <a:rPr kumimoji="0" lang="ja-JP" altLang="en-US" sz="1600" b="0" i="0" u="none" strike="noStrike" kern="100" cap="none" spc="0" normalizeH="0" baseline="0" noProof="0" dirty="0" smtClean="0">
                <a:ln>
                  <a:noFill/>
                </a:ln>
                <a:solidFill>
                  <a:prstClr val="black"/>
                </a:solidFill>
                <a:effectLst/>
                <a:uLnTx/>
                <a:uFillTx/>
                <a:latin typeface="Meiryo UI"/>
                <a:ea typeface="MS UI Gothic" panose="020B0600070205080204" pitchFamily="50" charset="-128"/>
                <a:cs typeface="Times New Roman" panose="02020603050405020304" pitchFamily="18" charset="0"/>
              </a:rPr>
              <a:t>３</a:t>
            </a:r>
            <a:r>
              <a:rPr kumimoji="0" lang="ja-JP" altLang="ja-JP" sz="1600" b="0" i="0" u="none" strike="noStrike" kern="100" cap="none" spc="0" normalizeH="0" baseline="0" noProof="0" dirty="0" smtClean="0">
                <a:ln>
                  <a:noFill/>
                </a:ln>
                <a:solidFill>
                  <a:prstClr val="black"/>
                </a:solidFill>
                <a:effectLst/>
                <a:uLnTx/>
                <a:uFillTx/>
                <a:latin typeface="Meiryo UI"/>
                <a:ea typeface="MS UI Gothic" panose="020B0600070205080204" pitchFamily="50" charset="-128"/>
                <a:cs typeface="Times New Roman" panose="02020603050405020304" pitchFamily="18" charset="0"/>
              </a:rPr>
              <a:t>年</a:t>
            </a:r>
            <a:r>
              <a:rPr kumimoji="0" lang="ja-JP" altLang="en-US" sz="1600" b="0" i="0" u="none" strike="noStrike" kern="100" cap="none" spc="0" normalizeH="0" baseline="0" noProof="0" dirty="0" smtClean="0">
                <a:ln>
                  <a:noFill/>
                </a:ln>
                <a:solidFill>
                  <a:prstClr val="black"/>
                </a:solidFill>
                <a:effectLst/>
                <a:uLnTx/>
                <a:uFillTx/>
                <a:latin typeface="Meiryo UI"/>
                <a:ea typeface="MS UI Gothic" panose="020B0600070205080204" pitchFamily="50" charset="-128"/>
                <a:cs typeface="Times New Roman" panose="02020603050405020304" pitchFamily="18" charset="0"/>
              </a:rPr>
              <a:t>１１月</a:t>
            </a:r>
            <a:r>
              <a:rPr kumimoji="0" lang="ja-JP" altLang="ja-JP" sz="1600" b="0" i="0" u="none" strike="noStrike" kern="100" cap="none" spc="0" normalizeH="0" baseline="0" noProof="0" dirty="0">
                <a:ln>
                  <a:noFill/>
                </a:ln>
                <a:solidFill>
                  <a:prstClr val="black"/>
                </a:solidFill>
                <a:effectLst/>
                <a:uLnTx/>
                <a:uFillTx/>
                <a:latin typeface="Meiryo UI"/>
                <a:ea typeface="MS UI Gothic" panose="020B0600070205080204" pitchFamily="50" charset="-128"/>
                <a:cs typeface="Times New Roman" panose="02020603050405020304" pitchFamily="18" charset="0"/>
              </a:rPr>
              <a:t>　大阪府教育庁</a:t>
            </a:r>
          </a:p>
        </p:txBody>
      </p:sp>
      <p:sp>
        <p:nvSpPr>
          <p:cNvPr id="8" name="正方形/長方形 7"/>
          <p:cNvSpPr/>
          <p:nvPr/>
        </p:nvSpPr>
        <p:spPr>
          <a:xfrm>
            <a:off x="849871" y="2904853"/>
            <a:ext cx="8642195" cy="830997"/>
          </a:xfrm>
          <a:prstGeom prst="rect">
            <a:avLst/>
          </a:prstGeom>
        </p:spPr>
        <p:txBody>
          <a:bodyPr wrap="square">
            <a:spAutoFit/>
          </a:bodyPr>
          <a:lstStyle/>
          <a:p>
            <a:pPr lvl="0">
              <a:defRPr/>
            </a:pPr>
            <a:r>
              <a:rPr kumimoji="0" lang="en-US" altLang="ja-JP" sz="2400" b="1" i="0" u="none" strike="noStrike" kern="1200" cap="none" spc="0" normalizeH="0" baseline="0" noProof="0" dirty="0">
                <a:ln>
                  <a:noFill/>
                </a:ln>
                <a:solidFill>
                  <a:prstClr val="black"/>
                </a:solidFill>
                <a:effectLst/>
                <a:uLnTx/>
                <a:uFillTx/>
                <a:latin typeface="Meiryo UI"/>
                <a:ea typeface="Meiryo UI"/>
                <a:cs typeface="+mn-cs"/>
              </a:rPr>
              <a:t> 1</a:t>
            </a:r>
            <a:r>
              <a:rPr kumimoji="0" lang="en-US" altLang="ja-JP" sz="2400" b="1" i="0" u="none" strike="noStrike" kern="1200" cap="none" spc="0" normalizeH="0" baseline="0" noProof="0" dirty="0" smtClean="0">
                <a:ln>
                  <a:noFill/>
                </a:ln>
                <a:solidFill>
                  <a:prstClr val="black"/>
                </a:solidFill>
                <a:effectLst/>
                <a:uLnTx/>
                <a:uFillTx/>
                <a:latin typeface="Meiryo UI"/>
                <a:ea typeface="Meiryo UI"/>
                <a:cs typeface="+mn-cs"/>
              </a:rPr>
              <a:t>.</a:t>
            </a:r>
            <a:r>
              <a:rPr kumimoji="0" lang="ja-JP" altLang="en-US" sz="2400" b="1" i="0" u="none" strike="noStrike" kern="1200" cap="none" spc="0" normalizeH="0" baseline="0" noProof="0" dirty="0" smtClean="0">
                <a:ln>
                  <a:noFill/>
                </a:ln>
                <a:solidFill>
                  <a:prstClr val="black"/>
                </a:solidFill>
                <a:effectLst/>
                <a:uLnTx/>
                <a:uFillTx/>
                <a:latin typeface="Meiryo UI"/>
                <a:ea typeface="Meiryo UI"/>
                <a:cs typeface="+mn-cs"/>
              </a:rPr>
              <a:t>志願倍率や</a:t>
            </a:r>
            <a:r>
              <a:rPr kumimoji="0" lang="ja-JP" altLang="en-US" sz="2400" b="1" i="0" u="none" strike="noStrike" kern="1200" cap="none" spc="0" normalizeH="0" baseline="0" noProof="0" dirty="0" smtClean="0">
                <a:ln>
                  <a:noFill/>
                </a:ln>
                <a:solidFill>
                  <a:prstClr val="black"/>
                </a:solidFill>
                <a:effectLst/>
                <a:uLnTx/>
                <a:uFillTx/>
                <a:latin typeface="Meiryo UI"/>
                <a:ea typeface="Meiryo UI"/>
                <a:cs typeface="+mn-cs"/>
              </a:rPr>
              <a:t>各指標について</a:t>
            </a:r>
            <a:endParaRPr lang="ja-JP" altLang="en-US" sz="2400" b="1" dirty="0">
              <a:solidFill>
                <a:prstClr val="black"/>
              </a:solidFill>
            </a:endParaRPr>
          </a:p>
          <a:p>
            <a:pPr algn="just">
              <a:defRPr/>
            </a:pPr>
            <a:r>
              <a:rPr kumimoji="0" lang="en-US" altLang="ja-JP" sz="2400" b="1" i="0" u="none" strike="noStrike" kern="1200" cap="none" spc="0" normalizeH="0" baseline="0" noProof="0" dirty="0" smtClean="0">
                <a:ln>
                  <a:noFill/>
                </a:ln>
                <a:solidFill>
                  <a:prstClr val="black"/>
                </a:solidFill>
                <a:effectLst/>
                <a:uLnTx/>
                <a:uFillTx/>
                <a:latin typeface="Meiryo UI"/>
                <a:ea typeface="Meiryo UI"/>
                <a:cs typeface="+mn-cs"/>
              </a:rPr>
              <a:t> </a:t>
            </a:r>
            <a:r>
              <a:rPr kumimoji="0" lang="en-US" altLang="ja-JP" sz="2400" b="1" i="0" u="none" strike="noStrike" kern="1200" cap="none" spc="0" normalizeH="0" baseline="0" noProof="0" dirty="0">
                <a:ln>
                  <a:noFill/>
                </a:ln>
                <a:solidFill>
                  <a:prstClr val="black"/>
                </a:solidFill>
                <a:effectLst/>
                <a:uLnTx/>
                <a:uFillTx/>
                <a:latin typeface="Meiryo UI"/>
                <a:ea typeface="Meiryo UI"/>
                <a:cs typeface="+mn-cs"/>
              </a:rPr>
              <a:t>2</a:t>
            </a:r>
            <a:r>
              <a:rPr kumimoji="0" lang="en-US" altLang="ja-JP" sz="2400" b="1" i="0" u="none" strike="noStrike" kern="1200" cap="none" spc="0" normalizeH="0" baseline="0" noProof="0" dirty="0" smtClean="0">
                <a:ln>
                  <a:noFill/>
                </a:ln>
                <a:solidFill>
                  <a:prstClr val="black"/>
                </a:solidFill>
                <a:effectLst/>
                <a:uLnTx/>
                <a:uFillTx/>
                <a:latin typeface="Meiryo UI"/>
                <a:ea typeface="Meiryo UI"/>
                <a:cs typeface="+mn-cs"/>
              </a:rPr>
              <a:t>.</a:t>
            </a:r>
            <a:r>
              <a:rPr lang="ja-JP" altLang="en-US" sz="2400" b="1" dirty="0">
                <a:latin typeface="メイリオ" panose="020B0604030504040204" pitchFamily="50" charset="-128"/>
                <a:ea typeface="メイリオ" panose="020B0604030504040204" pitchFamily="50" charset="-128"/>
              </a:rPr>
              <a:t>高校進学に関わる方々からの主な</a:t>
            </a:r>
            <a:r>
              <a:rPr lang="ja-JP" altLang="en-US" sz="2400" b="1" dirty="0" smtClean="0">
                <a:latin typeface="メイリオ" panose="020B0604030504040204" pitchFamily="50" charset="-128"/>
                <a:ea typeface="メイリオ" panose="020B0604030504040204" pitchFamily="50" charset="-128"/>
              </a:rPr>
              <a:t>ご意見</a:t>
            </a:r>
            <a:endParaRPr lang="en-US" altLang="ja-JP" sz="2400" b="1" dirty="0">
              <a:latin typeface="メイリオ" panose="020B0604030504040204" pitchFamily="50" charset="-128"/>
              <a:ea typeface="メイリオ" panose="020B0604030504040204" pitchFamily="50" charset="-128"/>
            </a:endParaRPr>
          </a:p>
        </p:txBody>
      </p:sp>
      <p:cxnSp>
        <p:nvCxnSpPr>
          <p:cNvPr id="7" name="直線コネクタ 6">
            <a:extLst>
              <a:ext uri="{FF2B5EF4-FFF2-40B4-BE49-F238E27FC236}">
                <a16:creationId xmlns:a16="http://schemas.microsoft.com/office/drawing/2014/main" id="{5BFAD1CC-12BB-4AB2-9F04-F1BCBE5E9BAF}"/>
              </a:ext>
            </a:extLst>
          </p:cNvPr>
          <p:cNvCxnSpPr/>
          <p:nvPr/>
        </p:nvCxnSpPr>
        <p:spPr>
          <a:xfrm flipV="1">
            <a:off x="1050698" y="2617955"/>
            <a:ext cx="8036417" cy="0"/>
          </a:xfrm>
          <a:prstGeom prst="line">
            <a:avLst/>
          </a:prstGeom>
          <a:ln w="57150">
            <a:solidFill>
              <a:srgbClr val="92D050"/>
            </a:solidFill>
          </a:ln>
        </p:spPr>
        <p:style>
          <a:lnRef idx="3">
            <a:schemeClr val="accent5"/>
          </a:lnRef>
          <a:fillRef idx="0">
            <a:schemeClr val="accent5"/>
          </a:fillRef>
          <a:effectRef idx="2">
            <a:schemeClr val="accent5"/>
          </a:effectRef>
          <a:fontRef idx="minor">
            <a:schemeClr val="tx1"/>
          </a:fontRef>
        </p:style>
      </p:cxnSp>
      <p:sp>
        <p:nvSpPr>
          <p:cNvPr id="10" name="正方形/長方形 9">
            <a:extLst>
              <a:ext uri="{FF2B5EF4-FFF2-40B4-BE49-F238E27FC236}">
                <a16:creationId xmlns:a16="http://schemas.microsoft.com/office/drawing/2014/main" id="{85C03CDC-570D-472D-B0CD-626EC835F9F6}"/>
              </a:ext>
            </a:extLst>
          </p:cNvPr>
          <p:cNvSpPr/>
          <p:nvPr/>
        </p:nvSpPr>
        <p:spPr>
          <a:xfrm>
            <a:off x="1050698" y="2068907"/>
            <a:ext cx="8622271" cy="461665"/>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400" b="1" i="0" u="none" strike="noStrike" kern="1200" cap="none" spc="0" normalizeH="0" baseline="0" noProof="0" dirty="0" smtClean="0">
                <a:ln>
                  <a:noFill/>
                </a:ln>
                <a:solidFill>
                  <a:prstClr val="black"/>
                </a:solidFill>
                <a:effectLst/>
                <a:uLnTx/>
                <a:uFillTx/>
                <a:latin typeface="Meiryo UI"/>
                <a:ea typeface="Meiryo UI"/>
                <a:cs typeface="+mn-cs"/>
              </a:rPr>
              <a:t>第</a:t>
            </a:r>
            <a:r>
              <a:rPr lang="en-US" altLang="ja-JP" sz="2400" b="1" noProof="0" dirty="0" smtClean="0">
                <a:solidFill>
                  <a:prstClr val="black"/>
                </a:solidFill>
                <a:latin typeface="Meiryo UI"/>
                <a:ea typeface="Meiryo UI"/>
              </a:rPr>
              <a:t>41</a:t>
            </a:r>
            <a:r>
              <a:rPr kumimoji="0" lang="ja-JP" altLang="en-US" sz="2400" b="1" i="0" u="none" strike="noStrike" kern="1200" cap="none" spc="0" normalizeH="0" baseline="0" noProof="0" dirty="0" smtClean="0">
                <a:ln>
                  <a:noFill/>
                </a:ln>
                <a:solidFill>
                  <a:prstClr val="black"/>
                </a:solidFill>
                <a:effectLst/>
                <a:uLnTx/>
                <a:uFillTx/>
                <a:latin typeface="Meiryo UI"/>
                <a:ea typeface="Meiryo UI"/>
                <a:cs typeface="+mn-cs"/>
              </a:rPr>
              <a:t>回</a:t>
            </a:r>
            <a:r>
              <a:rPr kumimoji="0" lang="ja-JP" altLang="en-US" sz="2400" b="1" i="0" u="none" strike="noStrike" kern="1200" cap="none" spc="0" normalizeH="0" baseline="0" noProof="0" dirty="0">
                <a:ln>
                  <a:noFill/>
                </a:ln>
                <a:solidFill>
                  <a:prstClr val="black"/>
                </a:solidFill>
                <a:effectLst/>
                <a:uLnTx/>
                <a:uFillTx/>
                <a:latin typeface="Meiryo UI"/>
                <a:ea typeface="Meiryo UI"/>
                <a:cs typeface="+mn-cs"/>
              </a:rPr>
              <a:t>大阪府学校教育審議会　</a:t>
            </a:r>
            <a:r>
              <a:rPr kumimoji="0" lang="ja-JP" altLang="en-US" sz="2400" b="1" i="0" u="none" strike="noStrike" kern="1200" cap="none" spc="0" normalizeH="0" baseline="0" noProof="0" dirty="0" smtClean="0">
                <a:ln>
                  <a:noFill/>
                </a:ln>
                <a:solidFill>
                  <a:prstClr val="black"/>
                </a:solidFill>
                <a:effectLst/>
                <a:uLnTx/>
                <a:uFillTx/>
                <a:latin typeface="Meiryo UI"/>
                <a:ea typeface="Meiryo UI"/>
                <a:cs typeface="+mn-cs"/>
              </a:rPr>
              <a:t>資料</a:t>
            </a:r>
            <a:endParaRPr kumimoji="0" lang="en-US" altLang="ja-JP" sz="2400" b="1" i="0" u="none" strike="noStrike" kern="1200" cap="none" spc="0" normalizeH="0" baseline="0" noProof="0" dirty="0" smtClean="0">
              <a:ln>
                <a:noFill/>
              </a:ln>
              <a:solidFill>
                <a:prstClr val="black"/>
              </a:solidFill>
              <a:effectLst/>
              <a:uLnTx/>
              <a:uFillTx/>
              <a:latin typeface="Meiryo UI"/>
              <a:ea typeface="Meiryo UI"/>
              <a:cs typeface="+mn-cs"/>
            </a:endParaRPr>
          </a:p>
        </p:txBody>
      </p:sp>
      <p:sp>
        <p:nvSpPr>
          <p:cNvPr id="3" name="スライド番号プレースホルダー 2"/>
          <p:cNvSpPr>
            <a:spLocks noGrp="1"/>
          </p:cNvSpPr>
          <p:nvPr>
            <p:ph type="sldNum" sz="quarter" idx="12"/>
          </p:nvPr>
        </p:nvSpPr>
        <p:spPr>
          <a:xfrm>
            <a:off x="7677150" y="6492875"/>
            <a:ext cx="2228850" cy="365125"/>
          </a:xfrm>
        </p:spPr>
        <p:txBody>
          <a:bodyPr/>
          <a:lstStyle/>
          <a:p>
            <a:fld id="{20607042-D53A-4E69-917E-B6250902E102}" type="slidenum">
              <a:rPr kumimoji="1" lang="ja-JP" altLang="en-US" b="1" smtClean="0">
                <a:latin typeface="メイリオ" panose="020B0604030504040204" pitchFamily="50" charset="-128"/>
                <a:ea typeface="メイリオ" panose="020B0604030504040204" pitchFamily="50" charset="-128"/>
              </a:rPr>
              <a:t>1</a:t>
            </a:fld>
            <a:endParaRPr kumimoji="1" lang="ja-JP" altLang="en-US"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186290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125170"/>
            <a:ext cx="9906000" cy="461665"/>
          </a:xfrm>
          <a:prstGeom prst="rect">
            <a:avLst/>
          </a:prstGeom>
        </p:spPr>
        <p:txBody>
          <a:bodyPr wrap="square">
            <a:spAutoFit/>
          </a:bodyPr>
          <a:lstStyle/>
          <a:p>
            <a:r>
              <a:rPr lang="ja-JP" altLang="en-US" sz="2400" b="1" dirty="0" smtClean="0">
                <a:latin typeface="メイリオ" panose="020B0604030504040204" pitchFamily="50" charset="-128"/>
                <a:ea typeface="メイリオ" panose="020B0604030504040204" pitchFamily="50" charset="-128"/>
              </a:rPr>
              <a:t>４．学習塾</a:t>
            </a:r>
            <a:r>
              <a:rPr lang="ja-JP" altLang="en-US" sz="2400" b="1" dirty="0">
                <a:latin typeface="メイリオ" panose="020B0604030504040204" pitchFamily="50" charset="-128"/>
                <a:ea typeface="メイリオ" panose="020B0604030504040204" pitchFamily="50" charset="-128"/>
              </a:rPr>
              <a:t>からの主なご意見</a:t>
            </a:r>
            <a:r>
              <a:rPr lang="ja-JP" altLang="en-US" sz="2400" b="1" dirty="0" smtClean="0">
                <a:latin typeface="メイリオ" panose="020B0604030504040204" pitchFamily="50" charset="-128"/>
                <a:ea typeface="メイリオ" panose="020B0604030504040204" pitchFamily="50" charset="-128"/>
              </a:rPr>
              <a:t>①</a:t>
            </a:r>
            <a:endParaRPr lang="en-US" altLang="ja-JP" sz="24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0" y="586835"/>
            <a:ext cx="9906000" cy="0"/>
          </a:xfrm>
          <a:prstGeom prst="line">
            <a:avLst/>
          </a:prstGeom>
          <a:ln w="57150">
            <a:solidFill>
              <a:srgbClr val="92D050"/>
            </a:solidFill>
          </a:ln>
        </p:spPr>
        <p:style>
          <a:lnRef idx="3">
            <a:schemeClr val="accent5"/>
          </a:lnRef>
          <a:fillRef idx="0">
            <a:schemeClr val="accent5"/>
          </a:fillRef>
          <a:effectRef idx="2">
            <a:schemeClr val="accent5"/>
          </a:effectRef>
          <a:fontRef idx="minor">
            <a:schemeClr val="tx1"/>
          </a:fontRef>
        </p:style>
      </p:cxnSp>
      <p:graphicFrame>
        <p:nvGraphicFramePr>
          <p:cNvPr id="5" name="表 4"/>
          <p:cNvGraphicFramePr>
            <a:graphicFrameLocks noGrp="1"/>
          </p:cNvGraphicFramePr>
          <p:nvPr>
            <p:extLst/>
          </p:nvPr>
        </p:nvGraphicFramePr>
        <p:xfrm>
          <a:off x="154546" y="725391"/>
          <a:ext cx="9607639" cy="5268720"/>
        </p:xfrm>
        <a:graphic>
          <a:graphicData uri="http://schemas.openxmlformats.org/drawingml/2006/table">
            <a:tbl>
              <a:tblPr firstRow="1" bandRow="1">
                <a:tableStyleId>{7DF18680-E054-41AD-8BC1-D1AEF772440D}</a:tableStyleId>
              </a:tblPr>
              <a:tblGrid>
                <a:gridCol w="1504030">
                  <a:extLst>
                    <a:ext uri="{9D8B030D-6E8A-4147-A177-3AD203B41FA5}">
                      <a16:colId xmlns:a16="http://schemas.microsoft.com/office/drawing/2014/main" val="3844187491"/>
                    </a:ext>
                  </a:extLst>
                </a:gridCol>
                <a:gridCol w="8103609">
                  <a:extLst>
                    <a:ext uri="{9D8B030D-6E8A-4147-A177-3AD203B41FA5}">
                      <a16:colId xmlns:a16="http://schemas.microsoft.com/office/drawing/2014/main" val="65410442"/>
                    </a:ext>
                  </a:extLst>
                </a:gridCol>
              </a:tblGrid>
              <a:tr h="170206">
                <a:tc>
                  <a:txBody>
                    <a:bodyPr/>
                    <a:lstStyle/>
                    <a:p>
                      <a:pPr algn="ctr"/>
                      <a:r>
                        <a:rPr kumimoji="1" lang="ja-JP" altLang="en-US" dirty="0" smtClean="0">
                          <a:latin typeface="メイリオ" panose="020B0604030504040204" pitchFamily="50" charset="-128"/>
                          <a:ea typeface="メイリオ" panose="020B0604030504040204" pitchFamily="50" charset="-128"/>
                        </a:rPr>
                        <a:t>分類</a:t>
                      </a:r>
                      <a:endParaRPr kumimoji="1" lang="ja-JP" altLang="en-US" dirty="0">
                        <a:latin typeface="メイリオ" panose="020B0604030504040204" pitchFamily="50" charset="-128"/>
                        <a:ea typeface="メイリオ" panose="020B0604030504040204" pitchFamily="50" charset="-128"/>
                      </a:endParaRPr>
                    </a:p>
                  </a:txBody>
                  <a:tcPr marL="0" marR="0" marT="54000" marB="0"/>
                </a:tc>
                <a:tc>
                  <a:txBody>
                    <a:bodyPr/>
                    <a:lstStyle/>
                    <a:p>
                      <a:pPr algn="ctr"/>
                      <a:r>
                        <a:rPr kumimoji="1" lang="ja-JP" altLang="en-US" dirty="0" smtClean="0">
                          <a:latin typeface="メイリオ" panose="020B0604030504040204" pitchFamily="50" charset="-128"/>
                          <a:ea typeface="メイリオ" panose="020B0604030504040204" pitchFamily="50" charset="-128"/>
                        </a:rPr>
                        <a:t>主な意見</a:t>
                      </a:r>
                      <a:endParaRPr kumimoji="1" lang="ja-JP" altLang="en-US" dirty="0">
                        <a:latin typeface="メイリオ" panose="020B0604030504040204" pitchFamily="50" charset="-128"/>
                        <a:ea typeface="メイリオ" panose="020B0604030504040204" pitchFamily="50" charset="-128"/>
                      </a:endParaRPr>
                    </a:p>
                  </a:txBody>
                  <a:tcPr marL="0" marR="0" marT="54000" marB="0"/>
                </a:tc>
                <a:extLst>
                  <a:ext uri="{0D108BD9-81ED-4DB2-BD59-A6C34878D82A}">
                    <a16:rowId xmlns:a16="http://schemas.microsoft.com/office/drawing/2014/main" val="2700921835"/>
                  </a:ext>
                </a:extLst>
              </a:tr>
              <a:tr h="147935">
                <a:tc>
                  <a:txBody>
                    <a:bodyPr/>
                    <a:lstStyle/>
                    <a:p>
                      <a:r>
                        <a:rPr kumimoji="1" lang="ja-JP" altLang="en-US" sz="1400" dirty="0" smtClean="0">
                          <a:solidFill>
                            <a:schemeClr val="tx1"/>
                          </a:solidFill>
                          <a:latin typeface="メイリオ" panose="020B0604030504040204" pitchFamily="50" charset="-128"/>
                          <a:ea typeface="メイリオ" panose="020B0604030504040204" pitchFamily="50" charset="-128"/>
                        </a:rPr>
                        <a:t>府立高校の</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r>
                        <a:rPr kumimoji="1" lang="ja-JP" altLang="en-US" sz="1400" dirty="0" smtClean="0">
                          <a:solidFill>
                            <a:schemeClr val="tx1"/>
                          </a:solidFill>
                          <a:latin typeface="メイリオ" panose="020B0604030504040204" pitchFamily="50" charset="-128"/>
                          <a:ea typeface="メイリオ" panose="020B0604030504040204" pitchFamily="50" charset="-128"/>
                        </a:rPr>
                        <a:t>卓越性等</a:t>
                      </a: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marL="36000" marR="0" marT="36000" marB="36000"/>
                </a:tc>
                <a:tc>
                  <a:txBody>
                    <a:bodyPr/>
                    <a:lstStyle/>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内申点の関与度合いを変更するなど様々な入試改革に取り組んできた府立高校だからこそ、大胆な個性化、卓越化を図ることが可能ではないか。（抽象的になるが、モデル校を設定のうえ、先鋭的・先駆的な取組みができるのではないか。）</a:t>
                      </a:r>
                      <a:endParaRPr kumimoji="1" lang="en-US" altLang="ja-JP" sz="1400" b="0" u="none" dirty="0" smtClean="0">
                        <a:solidFill>
                          <a:schemeClr val="tx1"/>
                        </a:solidFill>
                        <a:latin typeface="メイリオ" panose="020B0604030504040204" pitchFamily="50" charset="-128"/>
                        <a:ea typeface="メイリオ" panose="020B0604030504040204" pitchFamily="50" charset="-128"/>
                      </a:endParaRPr>
                    </a:p>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en-US" altLang="ja-JP" sz="1400" b="0" u="none" dirty="0" smtClean="0">
                          <a:solidFill>
                            <a:schemeClr val="tx1"/>
                          </a:solidFill>
                          <a:latin typeface="メイリオ" panose="020B0604030504040204" pitchFamily="50" charset="-128"/>
                          <a:ea typeface="メイリオ" panose="020B0604030504040204" pitchFamily="50" charset="-128"/>
                        </a:rPr>
                        <a:t>1</a:t>
                      </a:r>
                      <a:r>
                        <a:rPr kumimoji="1" lang="ja-JP" altLang="en-US" sz="1400" b="0" u="none" dirty="0" smtClean="0">
                          <a:solidFill>
                            <a:schemeClr val="tx1"/>
                          </a:solidFill>
                          <a:latin typeface="メイリオ" panose="020B0604030504040204" pitchFamily="50" charset="-128"/>
                          <a:ea typeface="メイリオ" panose="020B0604030504040204" pitchFamily="50" charset="-128"/>
                        </a:rPr>
                        <a:t>人</a:t>
                      </a:r>
                      <a:r>
                        <a:rPr kumimoji="1" lang="en-US" altLang="ja-JP" sz="1400" b="0" u="none" dirty="0" smtClean="0">
                          <a:solidFill>
                            <a:schemeClr val="tx1"/>
                          </a:solidFill>
                          <a:latin typeface="メイリオ" panose="020B0604030504040204" pitchFamily="50" charset="-128"/>
                          <a:ea typeface="メイリオ" panose="020B0604030504040204" pitchFamily="50" charset="-128"/>
                        </a:rPr>
                        <a:t>1</a:t>
                      </a:r>
                      <a:r>
                        <a:rPr kumimoji="1" lang="ja-JP" altLang="en-US" sz="1400" b="0" u="none" dirty="0" smtClean="0">
                          <a:solidFill>
                            <a:schemeClr val="tx1"/>
                          </a:solidFill>
                          <a:latin typeface="メイリオ" panose="020B0604030504040204" pitchFamily="50" charset="-128"/>
                          <a:ea typeface="メイリオ" panose="020B0604030504040204" pitchFamily="50" charset="-128"/>
                        </a:rPr>
                        <a:t>台の端末整備等</a:t>
                      </a:r>
                      <a:r>
                        <a:rPr kumimoji="1" lang="en-US" altLang="ja-JP" sz="1400" b="0" u="none" dirty="0" smtClean="0">
                          <a:solidFill>
                            <a:schemeClr val="tx1"/>
                          </a:solidFill>
                          <a:latin typeface="メイリオ" panose="020B0604030504040204" pitchFamily="50" charset="-128"/>
                          <a:ea typeface="メイリオ" panose="020B0604030504040204" pitchFamily="50" charset="-128"/>
                        </a:rPr>
                        <a:t>ICT</a:t>
                      </a:r>
                      <a:r>
                        <a:rPr kumimoji="1" lang="ja-JP" altLang="en-US" sz="1400" b="0" u="none" dirty="0" smtClean="0">
                          <a:solidFill>
                            <a:schemeClr val="tx1"/>
                          </a:solidFill>
                          <a:latin typeface="メイリオ" panose="020B0604030504040204" pitchFamily="50" charset="-128"/>
                          <a:ea typeface="メイリオ" panose="020B0604030504040204" pitchFamily="50" charset="-128"/>
                        </a:rPr>
                        <a:t>化が進んでいる一方で、ベテラン教員が大量に退職する時期を迎えることを踏まえると、今後、スタディログを活用し、</a:t>
                      </a:r>
                      <a:r>
                        <a:rPr kumimoji="1" lang="en-US" altLang="ja-JP" sz="1400" b="0" u="none" dirty="0" smtClean="0">
                          <a:solidFill>
                            <a:schemeClr val="tx1"/>
                          </a:solidFill>
                          <a:latin typeface="メイリオ" panose="020B0604030504040204" pitchFamily="50" charset="-128"/>
                          <a:ea typeface="メイリオ" panose="020B0604030504040204" pitchFamily="50" charset="-128"/>
                        </a:rPr>
                        <a:t>AI</a:t>
                      </a:r>
                      <a:r>
                        <a:rPr kumimoji="1" lang="ja-JP" altLang="en-US" sz="1400" b="0" u="none" dirty="0" smtClean="0">
                          <a:solidFill>
                            <a:schemeClr val="tx1"/>
                          </a:solidFill>
                          <a:latin typeface="メイリオ" panose="020B0604030504040204" pitchFamily="50" charset="-128"/>
                          <a:ea typeface="メイリオ" panose="020B0604030504040204" pitchFamily="50" charset="-128"/>
                        </a:rPr>
                        <a:t>による進路指導や学習支援をシステムとして進めるべきではないか。</a:t>
                      </a:r>
                    </a:p>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キャリア教育について、起業をはじめ</a:t>
                      </a:r>
                      <a:r>
                        <a:rPr kumimoji="1" lang="en-US" altLang="ja-JP" sz="1400" b="0" u="none" dirty="0" smtClean="0">
                          <a:solidFill>
                            <a:schemeClr val="tx1"/>
                          </a:solidFill>
                          <a:latin typeface="メイリオ" panose="020B0604030504040204" pitchFamily="50" charset="-128"/>
                          <a:ea typeface="メイリオ" panose="020B0604030504040204" pitchFamily="50" charset="-128"/>
                        </a:rPr>
                        <a:t>1</a:t>
                      </a:r>
                      <a:r>
                        <a:rPr kumimoji="1" lang="ja-JP" altLang="en-US" sz="1400" b="0" u="none" dirty="0" smtClean="0">
                          <a:solidFill>
                            <a:schemeClr val="tx1"/>
                          </a:solidFill>
                          <a:latin typeface="メイリオ" panose="020B0604030504040204" pitchFamily="50" charset="-128"/>
                          <a:ea typeface="メイリオ" panose="020B0604030504040204" pitchFamily="50" charset="-128"/>
                        </a:rPr>
                        <a:t>から事業を始めて様々な仕事について学ぶことや、</a:t>
                      </a:r>
                      <a:r>
                        <a:rPr kumimoji="1" lang="en-US" altLang="ja-JP" sz="1400" b="0" u="none" dirty="0" smtClean="0">
                          <a:solidFill>
                            <a:schemeClr val="tx1"/>
                          </a:solidFill>
                          <a:latin typeface="メイリオ" panose="020B0604030504040204" pitchFamily="50" charset="-128"/>
                          <a:ea typeface="メイリオ" panose="020B0604030504040204" pitchFamily="50" charset="-128"/>
                        </a:rPr>
                        <a:t>SNS</a:t>
                      </a:r>
                      <a:r>
                        <a:rPr kumimoji="1" lang="ja-JP" altLang="en-US" sz="1400" b="0" u="none" dirty="0" smtClean="0">
                          <a:solidFill>
                            <a:schemeClr val="tx1"/>
                          </a:solidFill>
                          <a:latin typeface="メイリオ" panose="020B0604030504040204" pitchFamily="50" charset="-128"/>
                          <a:ea typeface="メイリオ" panose="020B0604030504040204" pitchFamily="50" charset="-128"/>
                        </a:rPr>
                        <a:t>等でのフェイクニースを見分けるような情報リテラシーの習得が必要になるのではないか。</a:t>
                      </a:r>
                      <a:endParaRPr kumimoji="1" lang="en-US" altLang="ja-JP" sz="1400" b="0" u="none" dirty="0" smtClean="0">
                        <a:solidFill>
                          <a:schemeClr val="tx1"/>
                        </a:solidFill>
                        <a:latin typeface="メイリオ" panose="020B0604030504040204" pitchFamily="50" charset="-128"/>
                        <a:ea typeface="メイリオ" panose="020B0604030504040204" pitchFamily="50" charset="-128"/>
                      </a:endParaRPr>
                    </a:p>
                  </a:txBody>
                  <a:tcPr marL="36000" marR="0" marT="36000" marB="36000"/>
                </a:tc>
                <a:extLst>
                  <a:ext uri="{0D108BD9-81ED-4DB2-BD59-A6C34878D82A}">
                    <a16:rowId xmlns:a16="http://schemas.microsoft.com/office/drawing/2014/main" val="3955180462"/>
                  </a:ext>
                </a:extLst>
              </a:tr>
              <a:tr h="147935">
                <a:tc>
                  <a:txBody>
                    <a:bodyPr/>
                    <a:lstStyle/>
                    <a:p>
                      <a:r>
                        <a:rPr kumimoji="1" lang="ja-JP" altLang="en-US" sz="1400" dirty="0" smtClean="0">
                          <a:solidFill>
                            <a:schemeClr val="tx1"/>
                          </a:solidFill>
                          <a:latin typeface="メイリオ" panose="020B0604030504040204" pitchFamily="50" charset="-128"/>
                          <a:ea typeface="メイリオ" panose="020B0604030504040204" pitchFamily="50" charset="-128"/>
                        </a:rPr>
                        <a:t>情報発信・</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r>
                        <a:rPr kumimoji="1" lang="ja-JP" altLang="en-US" sz="1400" dirty="0" smtClean="0">
                          <a:solidFill>
                            <a:schemeClr val="tx1"/>
                          </a:solidFill>
                          <a:latin typeface="メイリオ" panose="020B0604030504040204" pitchFamily="50" charset="-128"/>
                          <a:ea typeface="メイリオ" panose="020B0604030504040204" pitchFamily="50" charset="-128"/>
                        </a:rPr>
                        <a:t>広報</a:t>
                      </a: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marL="36000" marR="0" marT="36000" marB="36000"/>
                </a:tc>
                <a:tc>
                  <a:txBody>
                    <a:bodyPr/>
                    <a:lstStyle/>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入試情報は膨大・複雑であるが、発信される情報に粗密・濃淡があり、生徒・保護者だけでなく、中学校の進路指導の先生にも分かりずらいのではないか。情報発信に際しては、ターゲットを絞るとともに、ターゲットが望む情報を、早期に分かりやすく提供したほうが良いのではないか。</a:t>
                      </a:r>
                    </a:p>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情報発信・広報は、色々な媒体・ツールを活用をして、効果測定を行いながら何度も繰り返さないと効果が薄い。</a:t>
                      </a:r>
                      <a:endParaRPr kumimoji="1" lang="en-US" altLang="ja-JP" sz="1400" b="0" u="none" dirty="0" smtClean="0">
                        <a:solidFill>
                          <a:schemeClr val="tx1"/>
                        </a:solidFill>
                        <a:latin typeface="メイリオ" panose="020B0604030504040204" pitchFamily="50" charset="-128"/>
                        <a:ea typeface="メイリオ" panose="020B0604030504040204" pitchFamily="50" charset="-128"/>
                      </a:endParaRPr>
                    </a:p>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高校が、地域の塾や中学校を対象に情報や意見を交換する場を設けることについて検討しても良いのではないか。</a:t>
                      </a:r>
                    </a:p>
                  </a:txBody>
                  <a:tcPr marL="36000" marR="0" marT="36000" marB="36000"/>
                </a:tc>
                <a:extLst>
                  <a:ext uri="{0D108BD9-81ED-4DB2-BD59-A6C34878D82A}">
                    <a16:rowId xmlns:a16="http://schemas.microsoft.com/office/drawing/2014/main" val="4078809475"/>
                  </a:ext>
                </a:extLst>
              </a:tr>
              <a:tr h="147935">
                <a:tc>
                  <a:txBody>
                    <a:bodyPr/>
                    <a:lstStyle/>
                    <a:p>
                      <a:r>
                        <a:rPr kumimoji="1" lang="ja-JP" altLang="en-US" sz="1400" dirty="0" smtClean="0">
                          <a:solidFill>
                            <a:schemeClr val="tx1"/>
                          </a:solidFill>
                          <a:latin typeface="メイリオ" panose="020B0604030504040204" pitchFamily="50" charset="-128"/>
                          <a:ea typeface="メイリオ" panose="020B0604030504040204" pitchFamily="50" charset="-128"/>
                        </a:rPr>
                        <a:t>志望校選択</a:t>
                      </a: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marL="36000" marR="0" marT="36000" marB="36000"/>
                </a:tc>
                <a:tc>
                  <a:txBody>
                    <a:bodyPr/>
                    <a:lstStyle/>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他府県のように、第二志望の高校までを事前に確認し、入学できる仕組みの導入について検討してもよいのではないか。</a:t>
                      </a:r>
                    </a:p>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府主催による府内共通の実力テストを中３時に何度か実施し、そのデータを活用できるようにすることで、志望校選択にも変化を促すことができるのではないか。</a:t>
                      </a:r>
                      <a:endParaRPr kumimoji="1" lang="en-US" altLang="ja-JP" sz="1400" b="0" u="none" dirty="0" smtClean="0">
                        <a:solidFill>
                          <a:schemeClr val="tx1"/>
                        </a:solidFill>
                        <a:latin typeface="メイリオ" panose="020B0604030504040204" pitchFamily="50" charset="-128"/>
                        <a:ea typeface="メイリオ" panose="020B0604030504040204" pitchFamily="50" charset="-128"/>
                      </a:endParaRPr>
                    </a:p>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部活動をはじめその高校での学校生活への憧れも、志望校選択のモチベーションとなる。</a:t>
                      </a:r>
                    </a:p>
                  </a:txBody>
                  <a:tcPr marL="36000" marR="0" marT="36000" marB="36000"/>
                </a:tc>
                <a:extLst>
                  <a:ext uri="{0D108BD9-81ED-4DB2-BD59-A6C34878D82A}">
                    <a16:rowId xmlns:a16="http://schemas.microsoft.com/office/drawing/2014/main" val="457983978"/>
                  </a:ext>
                </a:extLst>
              </a:tr>
            </a:tbl>
          </a:graphicData>
        </a:graphic>
      </p:graphicFrame>
      <p:sp>
        <p:nvSpPr>
          <p:cNvPr id="4" name="スライド番号プレースホルダー 3"/>
          <p:cNvSpPr>
            <a:spLocks noGrp="1"/>
          </p:cNvSpPr>
          <p:nvPr>
            <p:ph type="sldNum" sz="quarter" idx="12"/>
          </p:nvPr>
        </p:nvSpPr>
        <p:spPr>
          <a:xfrm>
            <a:off x="7677150" y="6492875"/>
            <a:ext cx="2228850" cy="365125"/>
          </a:xfrm>
        </p:spPr>
        <p:txBody>
          <a:bodyPr/>
          <a:lstStyle/>
          <a:p>
            <a:fld id="{20607042-D53A-4E69-917E-B6250902E102}" type="slidenum">
              <a:rPr kumimoji="1" lang="ja-JP" altLang="en-US" smtClean="0"/>
              <a:t>10</a:t>
            </a:fld>
            <a:endParaRPr kumimoji="1" lang="ja-JP" altLang="en-US" dirty="0"/>
          </a:p>
        </p:txBody>
      </p:sp>
    </p:spTree>
    <p:extLst>
      <p:ext uri="{BB962C8B-B14F-4D97-AF65-F5344CB8AC3E}">
        <p14:creationId xmlns:p14="http://schemas.microsoft.com/office/powerpoint/2010/main" val="13643552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125170"/>
            <a:ext cx="9906000" cy="461665"/>
          </a:xfrm>
          <a:prstGeom prst="rect">
            <a:avLst/>
          </a:prstGeom>
        </p:spPr>
        <p:txBody>
          <a:bodyPr wrap="square">
            <a:spAutoFit/>
          </a:bodyPr>
          <a:lstStyle/>
          <a:p>
            <a:r>
              <a:rPr lang="ja-JP" altLang="en-US" sz="2400" b="1" dirty="0" smtClean="0">
                <a:latin typeface="メイリオ" panose="020B0604030504040204" pitchFamily="50" charset="-128"/>
                <a:ea typeface="メイリオ" panose="020B0604030504040204" pitchFamily="50" charset="-128"/>
              </a:rPr>
              <a:t>５．学習塾</a:t>
            </a:r>
            <a:r>
              <a:rPr lang="ja-JP" altLang="en-US" sz="2400" b="1" dirty="0">
                <a:latin typeface="メイリオ" panose="020B0604030504040204" pitchFamily="50" charset="-128"/>
                <a:ea typeface="メイリオ" panose="020B0604030504040204" pitchFamily="50" charset="-128"/>
              </a:rPr>
              <a:t>からの主なご意見</a:t>
            </a:r>
            <a:r>
              <a:rPr lang="ja-JP" altLang="en-US" sz="2400" b="1" dirty="0" smtClean="0">
                <a:latin typeface="メイリオ" panose="020B0604030504040204" pitchFamily="50" charset="-128"/>
                <a:ea typeface="メイリオ" panose="020B0604030504040204" pitchFamily="50" charset="-128"/>
              </a:rPr>
              <a:t>②</a:t>
            </a:r>
            <a:endParaRPr lang="en-US" altLang="ja-JP" sz="24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0" y="586835"/>
            <a:ext cx="9906000" cy="0"/>
          </a:xfrm>
          <a:prstGeom prst="line">
            <a:avLst/>
          </a:prstGeom>
          <a:ln w="57150">
            <a:solidFill>
              <a:srgbClr val="92D050"/>
            </a:solidFill>
          </a:ln>
        </p:spPr>
        <p:style>
          <a:lnRef idx="3">
            <a:schemeClr val="accent5"/>
          </a:lnRef>
          <a:fillRef idx="0">
            <a:schemeClr val="accent5"/>
          </a:fillRef>
          <a:effectRef idx="2">
            <a:schemeClr val="accent5"/>
          </a:effectRef>
          <a:fontRef idx="minor">
            <a:schemeClr val="tx1"/>
          </a:fontRef>
        </p:style>
      </p:cxnSp>
      <p:graphicFrame>
        <p:nvGraphicFramePr>
          <p:cNvPr id="5" name="表 4"/>
          <p:cNvGraphicFramePr>
            <a:graphicFrameLocks noGrp="1"/>
          </p:cNvGraphicFramePr>
          <p:nvPr>
            <p:extLst/>
          </p:nvPr>
        </p:nvGraphicFramePr>
        <p:xfrm>
          <a:off x="154546" y="725391"/>
          <a:ext cx="9607639" cy="1909080"/>
        </p:xfrm>
        <a:graphic>
          <a:graphicData uri="http://schemas.openxmlformats.org/drawingml/2006/table">
            <a:tbl>
              <a:tblPr firstRow="1" bandRow="1">
                <a:tableStyleId>{7DF18680-E054-41AD-8BC1-D1AEF772440D}</a:tableStyleId>
              </a:tblPr>
              <a:tblGrid>
                <a:gridCol w="1504030">
                  <a:extLst>
                    <a:ext uri="{9D8B030D-6E8A-4147-A177-3AD203B41FA5}">
                      <a16:colId xmlns:a16="http://schemas.microsoft.com/office/drawing/2014/main" val="3844187491"/>
                    </a:ext>
                  </a:extLst>
                </a:gridCol>
                <a:gridCol w="8103609">
                  <a:extLst>
                    <a:ext uri="{9D8B030D-6E8A-4147-A177-3AD203B41FA5}">
                      <a16:colId xmlns:a16="http://schemas.microsoft.com/office/drawing/2014/main" val="65410442"/>
                    </a:ext>
                  </a:extLst>
                </a:gridCol>
              </a:tblGrid>
              <a:tr h="170206">
                <a:tc>
                  <a:txBody>
                    <a:bodyPr/>
                    <a:lstStyle/>
                    <a:p>
                      <a:pPr algn="ctr"/>
                      <a:r>
                        <a:rPr kumimoji="1" lang="ja-JP" altLang="en-US" dirty="0" smtClean="0">
                          <a:latin typeface="メイリオ" panose="020B0604030504040204" pitchFamily="50" charset="-128"/>
                          <a:ea typeface="メイリオ" panose="020B0604030504040204" pitchFamily="50" charset="-128"/>
                        </a:rPr>
                        <a:t>分類</a:t>
                      </a:r>
                      <a:endParaRPr kumimoji="1" lang="ja-JP" altLang="en-US" dirty="0">
                        <a:latin typeface="メイリオ" panose="020B0604030504040204" pitchFamily="50" charset="-128"/>
                        <a:ea typeface="メイリオ" panose="020B0604030504040204" pitchFamily="50" charset="-128"/>
                      </a:endParaRPr>
                    </a:p>
                  </a:txBody>
                  <a:tcPr marL="0" marR="0" marT="54000" marB="0"/>
                </a:tc>
                <a:tc>
                  <a:txBody>
                    <a:bodyPr/>
                    <a:lstStyle/>
                    <a:p>
                      <a:pPr algn="ctr"/>
                      <a:r>
                        <a:rPr kumimoji="1" lang="ja-JP" altLang="en-US" dirty="0" smtClean="0">
                          <a:latin typeface="メイリオ" panose="020B0604030504040204" pitchFamily="50" charset="-128"/>
                          <a:ea typeface="メイリオ" panose="020B0604030504040204" pitchFamily="50" charset="-128"/>
                        </a:rPr>
                        <a:t>主な意見</a:t>
                      </a:r>
                      <a:endParaRPr kumimoji="1" lang="ja-JP" altLang="en-US" dirty="0">
                        <a:latin typeface="メイリオ" panose="020B0604030504040204" pitchFamily="50" charset="-128"/>
                        <a:ea typeface="メイリオ" panose="020B0604030504040204" pitchFamily="50" charset="-128"/>
                      </a:endParaRPr>
                    </a:p>
                  </a:txBody>
                  <a:tcPr marL="0" marR="0" marT="54000" marB="0"/>
                </a:tc>
                <a:extLst>
                  <a:ext uri="{0D108BD9-81ED-4DB2-BD59-A6C34878D82A}">
                    <a16:rowId xmlns:a16="http://schemas.microsoft.com/office/drawing/2014/main" val="2700921835"/>
                  </a:ext>
                </a:extLst>
              </a:tr>
              <a:tr h="147935">
                <a:tc>
                  <a:txBody>
                    <a:bodyPr/>
                    <a:lstStyle/>
                    <a:p>
                      <a:r>
                        <a:rPr kumimoji="1" lang="ja-JP" altLang="en-US" sz="1400" dirty="0" smtClean="0">
                          <a:solidFill>
                            <a:schemeClr val="tx1"/>
                          </a:solidFill>
                          <a:latin typeface="メイリオ" panose="020B0604030504040204" pitchFamily="50" charset="-128"/>
                          <a:ea typeface="メイリオ" panose="020B0604030504040204" pitchFamily="50" charset="-128"/>
                        </a:rPr>
                        <a:t>その他</a:t>
                      </a: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marL="36000" marR="0" marT="36000" marB="36000"/>
                </a:tc>
                <a:tc>
                  <a:txBody>
                    <a:bodyPr/>
                    <a:lstStyle/>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学塾連携については、営利ベースとなるか、個別勧誘が行われないかなどの課題がある。大学と連携を深め、教員志望学生の実習先として単位認定するなどの方策を用いるほうが良いのではないか。</a:t>
                      </a:r>
                      <a:endParaRPr kumimoji="1" lang="en-US" altLang="ja-JP" sz="1400" b="0" u="none" dirty="0" smtClean="0">
                        <a:solidFill>
                          <a:schemeClr val="tx1"/>
                        </a:solidFill>
                        <a:latin typeface="メイリオ" panose="020B0604030504040204" pitchFamily="50" charset="-128"/>
                        <a:ea typeface="メイリオ" panose="020B0604030504040204" pitchFamily="50" charset="-128"/>
                      </a:endParaRPr>
                    </a:p>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教員の業務軽減に向けて、テスト・文例・実践例等ストックの</a:t>
                      </a:r>
                      <a:r>
                        <a:rPr kumimoji="1" lang="en-US" altLang="ja-JP" sz="1400" b="0" u="none" dirty="0" smtClean="0">
                          <a:solidFill>
                            <a:schemeClr val="tx1"/>
                          </a:solidFill>
                          <a:latin typeface="メイリオ" panose="020B0604030504040204" pitchFamily="50" charset="-128"/>
                          <a:ea typeface="メイリオ" panose="020B0604030504040204" pitchFamily="50" charset="-128"/>
                        </a:rPr>
                        <a:t>Web</a:t>
                      </a:r>
                      <a:r>
                        <a:rPr kumimoji="1" lang="ja-JP" altLang="en-US" sz="1400" b="0" u="none" dirty="0" smtClean="0">
                          <a:solidFill>
                            <a:schemeClr val="tx1"/>
                          </a:solidFill>
                          <a:latin typeface="メイリオ" panose="020B0604030504040204" pitchFamily="50" charset="-128"/>
                          <a:ea typeface="メイリオ" panose="020B0604030504040204" pitchFamily="50" charset="-128"/>
                        </a:rPr>
                        <a:t>上での共有・活用や、コンテストによる好事例の表彰・横展開などの取組みが考えられる。</a:t>
                      </a:r>
                    </a:p>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口コミサイトと現場が持つ情報の間には、乖離がある場合が多い。</a:t>
                      </a:r>
                      <a:endParaRPr kumimoji="1" lang="en-US" altLang="ja-JP" sz="1400" b="0" u="none" dirty="0" smtClean="0">
                        <a:solidFill>
                          <a:schemeClr val="tx1"/>
                        </a:solidFill>
                        <a:latin typeface="メイリオ" panose="020B0604030504040204" pitchFamily="50" charset="-128"/>
                        <a:ea typeface="メイリオ" panose="020B0604030504040204" pitchFamily="50" charset="-128"/>
                      </a:endParaRPr>
                    </a:p>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学習塾と高校・教育庁を結び、学習塾と高校が相談できるよう、窓口となる担当部署があれば。</a:t>
                      </a:r>
                      <a:endParaRPr kumimoji="1" lang="en-US" altLang="ja-JP" sz="1400" b="0" u="none" dirty="0" smtClean="0">
                        <a:solidFill>
                          <a:schemeClr val="tx1"/>
                        </a:solidFill>
                        <a:latin typeface="メイリオ" panose="020B0604030504040204" pitchFamily="50" charset="-128"/>
                        <a:ea typeface="メイリオ" panose="020B0604030504040204" pitchFamily="50" charset="-128"/>
                      </a:endParaRPr>
                    </a:p>
                  </a:txBody>
                  <a:tcPr marL="36000" marR="0" marT="36000" marB="36000"/>
                </a:tc>
                <a:extLst>
                  <a:ext uri="{0D108BD9-81ED-4DB2-BD59-A6C34878D82A}">
                    <a16:rowId xmlns:a16="http://schemas.microsoft.com/office/drawing/2014/main" val="722738945"/>
                  </a:ext>
                </a:extLst>
              </a:tr>
            </a:tbl>
          </a:graphicData>
        </a:graphic>
      </p:graphicFrame>
      <p:sp>
        <p:nvSpPr>
          <p:cNvPr id="4" name="スライド番号プレースホルダー 3"/>
          <p:cNvSpPr>
            <a:spLocks noGrp="1"/>
          </p:cNvSpPr>
          <p:nvPr>
            <p:ph type="sldNum" sz="quarter" idx="12"/>
          </p:nvPr>
        </p:nvSpPr>
        <p:spPr>
          <a:xfrm>
            <a:off x="7677150" y="6492875"/>
            <a:ext cx="2228850" cy="365125"/>
          </a:xfrm>
        </p:spPr>
        <p:txBody>
          <a:bodyPr/>
          <a:lstStyle/>
          <a:p>
            <a:fld id="{20607042-D53A-4E69-917E-B6250902E102}" type="slidenum">
              <a:rPr kumimoji="1" lang="ja-JP" altLang="en-US" smtClean="0"/>
              <a:t>11</a:t>
            </a:fld>
            <a:endParaRPr kumimoji="1" lang="ja-JP" altLang="en-US" dirty="0"/>
          </a:p>
        </p:txBody>
      </p:sp>
    </p:spTree>
    <p:extLst>
      <p:ext uri="{BB962C8B-B14F-4D97-AF65-F5344CB8AC3E}">
        <p14:creationId xmlns:p14="http://schemas.microsoft.com/office/powerpoint/2010/main" val="710245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0" y="3497461"/>
            <a:ext cx="9906000" cy="0"/>
          </a:xfrm>
          <a:prstGeom prst="line">
            <a:avLst/>
          </a:prstGeom>
          <a:ln w="57150">
            <a:solidFill>
              <a:srgbClr val="92D050"/>
            </a:solidFill>
          </a:ln>
        </p:spPr>
        <p:style>
          <a:lnRef idx="3">
            <a:schemeClr val="accent5"/>
          </a:lnRef>
          <a:fillRef idx="0">
            <a:schemeClr val="accent5"/>
          </a:fillRef>
          <a:effectRef idx="2">
            <a:schemeClr val="accent5"/>
          </a:effectRef>
          <a:fontRef idx="minor">
            <a:schemeClr val="tx1"/>
          </a:fontRef>
        </p:style>
      </p:cxnSp>
      <p:sp>
        <p:nvSpPr>
          <p:cNvPr id="8" name="正方形/長方形 7"/>
          <p:cNvSpPr/>
          <p:nvPr/>
        </p:nvSpPr>
        <p:spPr>
          <a:xfrm>
            <a:off x="0" y="2943463"/>
            <a:ext cx="9906000" cy="553998"/>
          </a:xfrm>
          <a:prstGeom prst="rect">
            <a:avLst/>
          </a:prstGeom>
        </p:spPr>
        <p:txBody>
          <a:bodyPr wrap="square" lIns="0" tIns="0" rIns="0" bIns="0">
            <a:spAutoFit/>
          </a:bodyPr>
          <a:lstStyle/>
          <a:p>
            <a:pPr algn="ctr"/>
            <a:r>
              <a:rPr lang="ja-JP" altLang="en-US" sz="3600" b="1" smtClean="0">
                <a:latin typeface="メイリオ" panose="020B0604030504040204" pitchFamily="50" charset="-128"/>
                <a:ea typeface="メイリオ" panose="020B0604030504040204" pitchFamily="50" charset="-128"/>
              </a:rPr>
              <a:t>志願倍率や各指標</a:t>
            </a:r>
            <a:r>
              <a:rPr lang="ja-JP" altLang="en-US" sz="3600" b="1" dirty="0" smtClean="0">
                <a:latin typeface="メイリオ" panose="020B0604030504040204" pitchFamily="50" charset="-128"/>
                <a:ea typeface="メイリオ" panose="020B0604030504040204" pitchFamily="50" charset="-128"/>
              </a:rPr>
              <a:t>について</a:t>
            </a:r>
            <a:endParaRPr lang="en-US" altLang="ja-JP" sz="3600" b="1" dirty="0">
              <a:latin typeface="メイリオ" panose="020B0604030504040204" pitchFamily="50" charset="-128"/>
              <a:ea typeface="メイリオ" panose="020B0604030504040204" pitchFamily="50" charset="-128"/>
            </a:endParaRPr>
          </a:p>
        </p:txBody>
      </p:sp>
      <p:sp>
        <p:nvSpPr>
          <p:cNvPr id="5" name="正方形/長方形 4"/>
          <p:cNvSpPr/>
          <p:nvPr/>
        </p:nvSpPr>
        <p:spPr>
          <a:xfrm>
            <a:off x="318860" y="301144"/>
            <a:ext cx="1080000" cy="360000"/>
          </a:xfrm>
          <a:prstGeom prst="rect">
            <a:avLst/>
          </a:prstGeom>
          <a:ln>
            <a:solidFill>
              <a:schemeClr val="tx1"/>
            </a:solidFill>
          </a:ln>
        </p:spPr>
        <p:txBody>
          <a:bodyPr wrap="square" lIns="0" tIns="72000" rIns="0" bIns="0">
            <a:noAutofit/>
          </a:bodyPr>
          <a:lstStyle/>
          <a:p>
            <a:pPr algn="ctr"/>
            <a:r>
              <a:rPr lang="ja-JP" altLang="en-US" sz="2000" b="1" dirty="0" smtClean="0">
                <a:latin typeface="メイリオ" panose="020B0604030504040204" pitchFamily="50" charset="-128"/>
                <a:ea typeface="メイリオ" panose="020B0604030504040204" pitchFamily="50" charset="-128"/>
              </a:rPr>
              <a:t>資料１</a:t>
            </a:r>
            <a:endParaRPr lang="en-US" altLang="ja-JP" sz="2000" b="1" dirty="0">
              <a:latin typeface="メイリオ" panose="020B0604030504040204" pitchFamily="50" charset="-128"/>
              <a:ea typeface="メイリオ" panose="020B0604030504040204" pitchFamily="50" charset="-128"/>
            </a:endParaRPr>
          </a:p>
        </p:txBody>
      </p:sp>
      <p:sp>
        <p:nvSpPr>
          <p:cNvPr id="2" name="スライド番号プレースホルダー 1"/>
          <p:cNvSpPr>
            <a:spLocks noGrp="1"/>
          </p:cNvSpPr>
          <p:nvPr>
            <p:ph type="sldNum" sz="quarter" idx="12"/>
          </p:nvPr>
        </p:nvSpPr>
        <p:spPr>
          <a:xfrm>
            <a:off x="7677150" y="6492875"/>
            <a:ext cx="2228850" cy="365125"/>
          </a:xfrm>
        </p:spPr>
        <p:txBody>
          <a:bodyPr/>
          <a:lstStyle/>
          <a:p>
            <a:fld id="{20607042-D53A-4E69-917E-B6250902E102}" type="slidenum">
              <a:rPr kumimoji="1" lang="ja-JP" altLang="en-US" smtClean="0"/>
              <a:t>2</a:t>
            </a:fld>
            <a:endParaRPr kumimoji="1" lang="ja-JP" altLang="en-US" dirty="0"/>
          </a:p>
        </p:txBody>
      </p:sp>
    </p:spTree>
    <p:extLst>
      <p:ext uri="{BB962C8B-B14F-4D97-AF65-F5344CB8AC3E}">
        <p14:creationId xmlns:p14="http://schemas.microsoft.com/office/powerpoint/2010/main" val="42183978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2"/>
          <a:stretch>
            <a:fillRect/>
          </a:stretch>
        </p:blipFill>
        <p:spPr>
          <a:xfrm>
            <a:off x="232716" y="881445"/>
            <a:ext cx="9440568" cy="5680498"/>
          </a:xfrm>
          <a:prstGeom prst="rect">
            <a:avLst/>
          </a:prstGeom>
        </p:spPr>
      </p:pic>
      <p:sp>
        <p:nvSpPr>
          <p:cNvPr id="2" name="正方形/長方形 1"/>
          <p:cNvSpPr/>
          <p:nvPr/>
        </p:nvSpPr>
        <p:spPr>
          <a:xfrm>
            <a:off x="0" y="125170"/>
            <a:ext cx="9906000" cy="461665"/>
          </a:xfrm>
          <a:prstGeom prst="rect">
            <a:avLst/>
          </a:prstGeom>
        </p:spPr>
        <p:txBody>
          <a:bodyPr wrap="square">
            <a:spAutoFit/>
          </a:bodyPr>
          <a:lstStyle/>
          <a:p>
            <a:r>
              <a:rPr lang="ja-JP" altLang="en-US" sz="2400" b="1" dirty="0">
                <a:latin typeface="メイリオ" panose="020B0604030504040204" pitchFamily="50" charset="-128"/>
                <a:ea typeface="メイリオ" panose="020B0604030504040204" pitchFamily="50" charset="-128"/>
              </a:rPr>
              <a:t>１</a:t>
            </a:r>
            <a:r>
              <a:rPr lang="ja-JP" altLang="en-US" sz="2400" b="1" dirty="0" smtClean="0">
                <a:latin typeface="メイリオ" panose="020B0604030504040204" pitchFamily="50" charset="-128"/>
                <a:ea typeface="メイリオ" panose="020B0604030504040204" pitchFamily="50" charset="-128"/>
              </a:rPr>
              <a:t>．志願倍率と学校設置年度</a:t>
            </a:r>
            <a:endParaRPr lang="en-US" altLang="ja-JP" sz="24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0" y="586835"/>
            <a:ext cx="9906000" cy="0"/>
          </a:xfrm>
          <a:prstGeom prst="line">
            <a:avLst/>
          </a:prstGeom>
          <a:ln w="57150">
            <a:solidFill>
              <a:srgbClr val="92D050"/>
            </a:solidFill>
          </a:ln>
        </p:spPr>
        <p:style>
          <a:lnRef idx="3">
            <a:schemeClr val="accent5"/>
          </a:lnRef>
          <a:fillRef idx="0">
            <a:schemeClr val="accent5"/>
          </a:fillRef>
          <a:effectRef idx="2">
            <a:schemeClr val="accent5"/>
          </a:effectRef>
          <a:fontRef idx="minor">
            <a:schemeClr val="tx1"/>
          </a:fontRef>
        </p:style>
      </p:cxnSp>
      <p:cxnSp>
        <p:nvCxnSpPr>
          <p:cNvPr id="5" name="直線コネクタ 4"/>
          <p:cNvCxnSpPr/>
          <p:nvPr/>
        </p:nvCxnSpPr>
        <p:spPr>
          <a:xfrm>
            <a:off x="676275" y="3629025"/>
            <a:ext cx="8763000" cy="0"/>
          </a:xfrm>
          <a:prstGeom prst="line">
            <a:avLst/>
          </a:prstGeom>
          <a:ln w="38100">
            <a:solidFill>
              <a:schemeClr val="tx1">
                <a:alpha val="40000"/>
              </a:schemeClr>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23825" y="785451"/>
            <a:ext cx="1077178" cy="153888"/>
          </a:xfrm>
          <a:prstGeom prst="rect">
            <a:avLst/>
          </a:prstGeom>
          <a:noFill/>
        </p:spPr>
        <p:txBody>
          <a:bodyPr wrap="square" lIns="0" tIns="0" rIns="0" bIns="0" rtlCol="0">
            <a:spAutoFit/>
          </a:bodyPr>
          <a:lstStyle/>
          <a:p>
            <a:r>
              <a:rPr kumimoji="1" lang="en-US" altLang="ja-JP" sz="1000" dirty="0" smtClean="0">
                <a:latin typeface="メイリオ" panose="020B0604030504040204" pitchFamily="50" charset="-128"/>
                <a:ea typeface="メイリオ" panose="020B0604030504040204" pitchFamily="50" charset="-128"/>
              </a:rPr>
              <a:t>[R3</a:t>
            </a:r>
            <a:r>
              <a:rPr kumimoji="1" lang="ja-JP" altLang="en-US" sz="1000" dirty="0" smtClean="0">
                <a:latin typeface="メイリオ" panose="020B0604030504040204" pitchFamily="50" charset="-128"/>
                <a:ea typeface="メイリオ" panose="020B0604030504040204" pitchFamily="50" charset="-128"/>
              </a:rPr>
              <a:t>年度志願倍率</a:t>
            </a:r>
            <a:r>
              <a:rPr kumimoji="1" lang="en-US" altLang="ja-JP" sz="1000" dirty="0">
                <a:latin typeface="メイリオ" panose="020B0604030504040204" pitchFamily="50" charset="-128"/>
                <a:ea typeface="メイリオ" panose="020B0604030504040204" pitchFamily="50" charset="-128"/>
              </a:rPr>
              <a:t>]</a:t>
            </a:r>
            <a:endParaRPr kumimoji="1" lang="ja-JP" altLang="en-US" sz="1000" dirty="0">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8362097" y="6580993"/>
            <a:ext cx="1077178" cy="153888"/>
          </a:xfrm>
          <a:prstGeom prst="rect">
            <a:avLst/>
          </a:prstGeom>
          <a:noFill/>
        </p:spPr>
        <p:txBody>
          <a:bodyPr wrap="square" lIns="0" tIns="0" rIns="0" bIns="0" rtlCol="0">
            <a:spAutoFit/>
          </a:bodyPr>
          <a:lstStyle/>
          <a:p>
            <a:pPr algn="r"/>
            <a:r>
              <a:rPr kumimoji="1" lang="en-US" altLang="ja-JP" sz="1000" dirty="0" smtClean="0">
                <a:latin typeface="メイリオ" panose="020B0604030504040204" pitchFamily="50" charset="-128"/>
                <a:ea typeface="メイリオ" panose="020B0604030504040204" pitchFamily="50" charset="-128"/>
              </a:rPr>
              <a:t>[</a:t>
            </a:r>
            <a:r>
              <a:rPr kumimoji="1" lang="ja-JP" altLang="en-US" sz="1000" dirty="0" smtClean="0">
                <a:latin typeface="メイリオ" panose="020B0604030504040204" pitchFamily="50" charset="-128"/>
                <a:ea typeface="メイリオ" panose="020B0604030504040204" pitchFamily="50" charset="-128"/>
              </a:rPr>
              <a:t>設置年度</a:t>
            </a:r>
            <a:r>
              <a:rPr kumimoji="1" lang="en-US" altLang="ja-JP" sz="1000" dirty="0" smtClean="0">
                <a:latin typeface="メイリオ" panose="020B0604030504040204" pitchFamily="50" charset="-128"/>
                <a:ea typeface="メイリオ" panose="020B0604030504040204" pitchFamily="50" charset="-128"/>
              </a:rPr>
              <a:t>]</a:t>
            </a:r>
            <a:endParaRPr kumimoji="1" lang="ja-JP" altLang="en-US" sz="1000" dirty="0">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834286" y="6381369"/>
            <a:ext cx="342048" cy="123111"/>
          </a:xfrm>
          <a:prstGeom prst="rect">
            <a:avLst/>
          </a:prstGeom>
          <a:noFill/>
        </p:spPr>
        <p:txBody>
          <a:bodyPr wrap="square" lIns="0" tIns="0" rIns="0" bIns="0" rtlCol="0">
            <a:spAutoFit/>
          </a:bodyPr>
          <a:lstStyle/>
          <a:p>
            <a:r>
              <a:rPr kumimoji="1" lang="en-US" altLang="ja-JP" sz="800" dirty="0" smtClean="0">
                <a:latin typeface="メイリオ" panose="020B0604030504040204" pitchFamily="50" charset="-128"/>
                <a:ea typeface="メイリオ" panose="020B0604030504040204" pitchFamily="50" charset="-128"/>
              </a:rPr>
              <a:t>(M13)</a:t>
            </a:r>
            <a:endParaRPr kumimoji="1" lang="ja-JP" altLang="en-US" sz="800"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2086829" y="6381369"/>
            <a:ext cx="342048" cy="123111"/>
          </a:xfrm>
          <a:prstGeom prst="rect">
            <a:avLst/>
          </a:prstGeom>
          <a:noFill/>
        </p:spPr>
        <p:txBody>
          <a:bodyPr wrap="square" lIns="0" tIns="0" rIns="0" bIns="0" rtlCol="0">
            <a:spAutoFit/>
          </a:bodyPr>
          <a:lstStyle/>
          <a:p>
            <a:r>
              <a:rPr kumimoji="1" lang="en-US" altLang="ja-JP" sz="800" dirty="0" smtClean="0">
                <a:latin typeface="メイリオ" panose="020B0604030504040204" pitchFamily="50" charset="-128"/>
                <a:ea typeface="メイリオ" panose="020B0604030504040204" pitchFamily="50" charset="-128"/>
              </a:rPr>
              <a:t>(M33)</a:t>
            </a:r>
            <a:endParaRPr kumimoji="1" lang="ja-JP" altLang="en-US" sz="800"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3339375" y="6381369"/>
            <a:ext cx="342048" cy="123111"/>
          </a:xfrm>
          <a:prstGeom prst="rect">
            <a:avLst/>
          </a:prstGeom>
          <a:noFill/>
        </p:spPr>
        <p:txBody>
          <a:bodyPr wrap="square" lIns="0" tIns="0" rIns="0" bIns="0" rtlCol="0">
            <a:spAutoFit/>
          </a:bodyPr>
          <a:lstStyle/>
          <a:p>
            <a:r>
              <a:rPr kumimoji="1" lang="en-US" altLang="ja-JP" sz="800" dirty="0" smtClean="0">
                <a:latin typeface="メイリオ" panose="020B0604030504040204" pitchFamily="50" charset="-128"/>
                <a:ea typeface="メイリオ" panose="020B0604030504040204" pitchFamily="50" charset="-128"/>
              </a:rPr>
              <a:t>(T09)</a:t>
            </a:r>
            <a:endParaRPr kumimoji="1" lang="ja-JP" altLang="en-US" sz="800" dirty="0">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4588673" y="6381369"/>
            <a:ext cx="342048" cy="123111"/>
          </a:xfrm>
          <a:prstGeom prst="rect">
            <a:avLst/>
          </a:prstGeom>
          <a:noFill/>
        </p:spPr>
        <p:txBody>
          <a:bodyPr wrap="square" lIns="0" tIns="0" rIns="0" bIns="0" rtlCol="0">
            <a:spAutoFit/>
          </a:bodyPr>
          <a:lstStyle/>
          <a:p>
            <a:r>
              <a:rPr kumimoji="1" lang="en-US" altLang="ja-JP" sz="800" dirty="0" smtClean="0">
                <a:latin typeface="メイリオ" panose="020B0604030504040204" pitchFamily="50" charset="-128"/>
                <a:ea typeface="メイリオ" panose="020B0604030504040204" pitchFamily="50" charset="-128"/>
              </a:rPr>
              <a:t>(S15)</a:t>
            </a:r>
            <a:endParaRPr kumimoji="1" lang="ja-JP" altLang="en-US" sz="800" dirty="0">
              <a:latin typeface="メイリオ" panose="020B0604030504040204" pitchFamily="50" charset="-128"/>
              <a:ea typeface="メイリオ" panose="020B0604030504040204" pitchFamily="50" charset="-128"/>
            </a:endParaRPr>
          </a:p>
        </p:txBody>
      </p:sp>
      <p:sp>
        <p:nvSpPr>
          <p:cNvPr id="17" name="テキスト ボックス 16"/>
          <p:cNvSpPr txBox="1"/>
          <p:nvPr/>
        </p:nvSpPr>
        <p:spPr>
          <a:xfrm>
            <a:off x="5855493" y="6381369"/>
            <a:ext cx="342048" cy="123111"/>
          </a:xfrm>
          <a:prstGeom prst="rect">
            <a:avLst/>
          </a:prstGeom>
          <a:noFill/>
        </p:spPr>
        <p:txBody>
          <a:bodyPr wrap="square" lIns="0" tIns="0" rIns="0" bIns="0" rtlCol="0">
            <a:spAutoFit/>
          </a:bodyPr>
          <a:lstStyle/>
          <a:p>
            <a:r>
              <a:rPr kumimoji="1" lang="en-US" altLang="ja-JP" sz="800" dirty="0" smtClean="0">
                <a:latin typeface="メイリオ" panose="020B0604030504040204" pitchFamily="50" charset="-128"/>
                <a:ea typeface="メイリオ" panose="020B0604030504040204" pitchFamily="50" charset="-128"/>
              </a:rPr>
              <a:t>(S35)</a:t>
            </a:r>
            <a:endParaRPr kumimoji="1" lang="ja-JP" altLang="en-US" sz="800" dirty="0">
              <a:latin typeface="メイリオ" panose="020B0604030504040204" pitchFamily="50" charset="-128"/>
              <a:ea typeface="メイリオ" panose="020B0604030504040204" pitchFamily="50" charset="-128"/>
            </a:endParaRPr>
          </a:p>
        </p:txBody>
      </p:sp>
      <p:sp>
        <p:nvSpPr>
          <p:cNvPr id="18" name="テキスト ボックス 17"/>
          <p:cNvSpPr txBox="1"/>
          <p:nvPr/>
        </p:nvSpPr>
        <p:spPr>
          <a:xfrm>
            <a:off x="7100234" y="6381369"/>
            <a:ext cx="342048" cy="123111"/>
          </a:xfrm>
          <a:prstGeom prst="rect">
            <a:avLst/>
          </a:prstGeom>
          <a:noFill/>
        </p:spPr>
        <p:txBody>
          <a:bodyPr wrap="square" lIns="0" tIns="0" rIns="0" bIns="0" rtlCol="0">
            <a:spAutoFit/>
          </a:bodyPr>
          <a:lstStyle/>
          <a:p>
            <a:r>
              <a:rPr kumimoji="1" lang="en-US" altLang="ja-JP" sz="800" dirty="0" smtClean="0">
                <a:latin typeface="メイリオ" panose="020B0604030504040204" pitchFamily="50" charset="-128"/>
                <a:ea typeface="メイリオ" panose="020B0604030504040204" pitchFamily="50" charset="-128"/>
              </a:rPr>
              <a:t>(S55)</a:t>
            </a:r>
            <a:endParaRPr kumimoji="1" lang="ja-JP" altLang="en-US" sz="800" dirty="0">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8354501" y="6381369"/>
            <a:ext cx="342048" cy="123111"/>
          </a:xfrm>
          <a:prstGeom prst="rect">
            <a:avLst/>
          </a:prstGeom>
          <a:noFill/>
        </p:spPr>
        <p:txBody>
          <a:bodyPr wrap="square" lIns="0" tIns="0" rIns="0" bIns="0" rtlCol="0">
            <a:spAutoFit/>
          </a:bodyPr>
          <a:lstStyle/>
          <a:p>
            <a:r>
              <a:rPr kumimoji="1" lang="en-US" altLang="ja-JP" sz="800" dirty="0" smtClean="0">
                <a:latin typeface="メイリオ" panose="020B0604030504040204" pitchFamily="50" charset="-128"/>
                <a:ea typeface="メイリオ" panose="020B0604030504040204" pitchFamily="50" charset="-128"/>
              </a:rPr>
              <a:t>(H12)</a:t>
            </a:r>
            <a:endParaRPr kumimoji="1" lang="ja-JP" altLang="en-US" sz="800" dirty="0">
              <a:latin typeface="メイリオ" panose="020B0604030504040204" pitchFamily="50" charset="-128"/>
              <a:ea typeface="メイリオ" panose="020B0604030504040204" pitchFamily="50" charset="-128"/>
            </a:endParaRPr>
          </a:p>
        </p:txBody>
      </p:sp>
      <p:sp>
        <p:nvSpPr>
          <p:cNvPr id="20" name="テキスト ボックス 19"/>
          <p:cNvSpPr txBox="1"/>
          <p:nvPr/>
        </p:nvSpPr>
        <p:spPr>
          <a:xfrm>
            <a:off x="9611822" y="6381369"/>
            <a:ext cx="294178" cy="123111"/>
          </a:xfrm>
          <a:prstGeom prst="rect">
            <a:avLst/>
          </a:prstGeom>
          <a:noFill/>
        </p:spPr>
        <p:txBody>
          <a:bodyPr wrap="square" lIns="0" tIns="0" rIns="0" bIns="0" rtlCol="0">
            <a:spAutoFit/>
          </a:bodyPr>
          <a:lstStyle/>
          <a:p>
            <a:r>
              <a:rPr kumimoji="1" lang="en-US" altLang="ja-JP" sz="800" dirty="0" smtClean="0">
                <a:latin typeface="メイリオ" panose="020B0604030504040204" pitchFamily="50" charset="-128"/>
                <a:ea typeface="メイリオ" panose="020B0604030504040204" pitchFamily="50" charset="-128"/>
              </a:rPr>
              <a:t>(R02)</a:t>
            </a:r>
            <a:endParaRPr kumimoji="1" lang="ja-JP" altLang="en-US" sz="800"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a:xfrm>
            <a:off x="7677150" y="6475374"/>
            <a:ext cx="2228850" cy="365125"/>
          </a:xfrm>
        </p:spPr>
        <p:txBody>
          <a:bodyPr/>
          <a:lstStyle/>
          <a:p>
            <a:fld id="{20607042-D53A-4E69-917E-B6250902E102}" type="slidenum">
              <a:rPr kumimoji="1" lang="ja-JP" altLang="en-US" smtClean="0"/>
              <a:t>3</a:t>
            </a:fld>
            <a:endParaRPr kumimoji="1" lang="ja-JP" altLang="en-US" dirty="0"/>
          </a:p>
        </p:txBody>
      </p:sp>
    </p:spTree>
    <p:extLst>
      <p:ext uri="{BB962C8B-B14F-4D97-AF65-F5344CB8AC3E}">
        <p14:creationId xmlns:p14="http://schemas.microsoft.com/office/powerpoint/2010/main" val="34723407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125170"/>
            <a:ext cx="9906000" cy="461665"/>
          </a:xfrm>
          <a:prstGeom prst="rect">
            <a:avLst/>
          </a:prstGeom>
        </p:spPr>
        <p:txBody>
          <a:bodyPr wrap="square">
            <a:spAutoFit/>
          </a:bodyPr>
          <a:lstStyle/>
          <a:p>
            <a:r>
              <a:rPr lang="ja-JP" altLang="en-US" sz="2400" b="1" dirty="0">
                <a:latin typeface="メイリオ" panose="020B0604030504040204" pitchFamily="50" charset="-128"/>
                <a:ea typeface="メイリオ" panose="020B0604030504040204" pitchFamily="50" charset="-128"/>
              </a:rPr>
              <a:t>２</a:t>
            </a:r>
            <a:r>
              <a:rPr lang="ja-JP" altLang="en-US" sz="2400" b="1" dirty="0" smtClean="0">
                <a:latin typeface="メイリオ" panose="020B0604030504040204" pitchFamily="50" charset="-128"/>
                <a:ea typeface="メイリオ" panose="020B0604030504040204" pitchFamily="50" charset="-128"/>
              </a:rPr>
              <a:t>．志願倍率と最寄駅からの通学時間</a:t>
            </a:r>
            <a:endParaRPr lang="en-US" altLang="ja-JP" sz="24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0" y="586835"/>
            <a:ext cx="9906000" cy="0"/>
          </a:xfrm>
          <a:prstGeom prst="line">
            <a:avLst/>
          </a:prstGeom>
          <a:ln w="57150">
            <a:solidFill>
              <a:srgbClr val="92D050"/>
            </a:solidFill>
          </a:ln>
        </p:spPr>
        <p:style>
          <a:lnRef idx="3">
            <a:schemeClr val="accent5"/>
          </a:lnRef>
          <a:fillRef idx="0">
            <a:schemeClr val="accent5"/>
          </a:fillRef>
          <a:effectRef idx="2">
            <a:schemeClr val="accent5"/>
          </a:effectRef>
          <a:fontRef idx="minor">
            <a:schemeClr val="tx1"/>
          </a:fontRef>
        </p:style>
      </p:cxnSp>
      <p:pic>
        <p:nvPicPr>
          <p:cNvPr id="27" name="図 26"/>
          <p:cNvPicPr>
            <a:picLocks noChangeAspect="1"/>
          </p:cNvPicPr>
          <p:nvPr/>
        </p:nvPicPr>
        <p:blipFill>
          <a:blip r:embed="rId2"/>
          <a:stretch>
            <a:fillRect/>
          </a:stretch>
        </p:blipFill>
        <p:spPr>
          <a:xfrm>
            <a:off x="229235" y="887497"/>
            <a:ext cx="9351173" cy="5667942"/>
          </a:xfrm>
          <a:prstGeom prst="rect">
            <a:avLst/>
          </a:prstGeom>
        </p:spPr>
      </p:pic>
      <p:cxnSp>
        <p:nvCxnSpPr>
          <p:cNvPr id="5" name="直線コネクタ 4"/>
          <p:cNvCxnSpPr/>
          <p:nvPr/>
        </p:nvCxnSpPr>
        <p:spPr>
          <a:xfrm>
            <a:off x="676275" y="3629025"/>
            <a:ext cx="8763000" cy="0"/>
          </a:xfrm>
          <a:prstGeom prst="line">
            <a:avLst/>
          </a:prstGeom>
          <a:ln w="38100">
            <a:solidFill>
              <a:schemeClr val="tx1">
                <a:alpha val="40000"/>
              </a:schemeClr>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23825" y="785451"/>
            <a:ext cx="1077178" cy="153888"/>
          </a:xfrm>
          <a:prstGeom prst="rect">
            <a:avLst/>
          </a:prstGeom>
          <a:noFill/>
        </p:spPr>
        <p:txBody>
          <a:bodyPr wrap="square" lIns="0" tIns="0" rIns="0" bIns="0" rtlCol="0">
            <a:spAutoFit/>
          </a:bodyPr>
          <a:lstStyle/>
          <a:p>
            <a:r>
              <a:rPr kumimoji="1" lang="en-US" altLang="ja-JP" sz="1000" dirty="0" smtClean="0">
                <a:latin typeface="メイリオ" panose="020B0604030504040204" pitchFamily="50" charset="-128"/>
                <a:ea typeface="メイリオ" panose="020B0604030504040204" pitchFamily="50" charset="-128"/>
              </a:rPr>
              <a:t>[R3</a:t>
            </a:r>
            <a:r>
              <a:rPr kumimoji="1" lang="ja-JP" altLang="en-US" sz="1000" dirty="0" smtClean="0">
                <a:latin typeface="メイリオ" panose="020B0604030504040204" pitchFamily="50" charset="-128"/>
                <a:ea typeface="メイリオ" panose="020B0604030504040204" pitchFamily="50" charset="-128"/>
              </a:rPr>
              <a:t>年度志願倍率</a:t>
            </a:r>
            <a:r>
              <a:rPr kumimoji="1" lang="en-US" altLang="ja-JP" sz="1000" dirty="0">
                <a:latin typeface="メイリオ" panose="020B0604030504040204" pitchFamily="50" charset="-128"/>
                <a:ea typeface="メイリオ" panose="020B0604030504040204" pitchFamily="50" charset="-128"/>
              </a:rPr>
              <a:t>]</a:t>
            </a:r>
            <a:endParaRPr kumimoji="1" lang="ja-JP" altLang="en-US" sz="1000"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8362097" y="6580993"/>
            <a:ext cx="1077178" cy="153888"/>
          </a:xfrm>
          <a:prstGeom prst="rect">
            <a:avLst/>
          </a:prstGeom>
          <a:noFill/>
        </p:spPr>
        <p:txBody>
          <a:bodyPr wrap="square" lIns="0" tIns="0" rIns="0" bIns="0" rtlCol="0">
            <a:spAutoFit/>
          </a:bodyPr>
          <a:lstStyle/>
          <a:p>
            <a:pPr algn="r"/>
            <a:r>
              <a:rPr kumimoji="1" lang="en-US" altLang="ja-JP" sz="1000" dirty="0" smtClean="0">
                <a:latin typeface="メイリオ" panose="020B0604030504040204" pitchFamily="50" charset="-128"/>
                <a:ea typeface="メイリオ" panose="020B0604030504040204" pitchFamily="50" charset="-128"/>
              </a:rPr>
              <a:t>[</a:t>
            </a:r>
            <a:r>
              <a:rPr kumimoji="1" lang="ja-JP" altLang="en-US" sz="1000" dirty="0" smtClean="0">
                <a:latin typeface="メイリオ" panose="020B0604030504040204" pitchFamily="50" charset="-128"/>
                <a:ea typeface="メイリオ" panose="020B0604030504040204" pitchFamily="50" charset="-128"/>
              </a:rPr>
              <a:t>通学時間</a:t>
            </a:r>
            <a:r>
              <a:rPr kumimoji="1" lang="en-US" altLang="ja-JP" sz="1000" dirty="0" smtClean="0">
                <a:latin typeface="メイリオ" panose="020B0604030504040204" pitchFamily="50" charset="-128"/>
                <a:ea typeface="メイリオ" panose="020B0604030504040204" pitchFamily="50" charset="-128"/>
              </a:rPr>
              <a:t>]</a:t>
            </a:r>
            <a:endParaRPr kumimoji="1" lang="ja-JP" altLang="en-US" sz="1000"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a:xfrm>
            <a:off x="7677150" y="6474922"/>
            <a:ext cx="2228850" cy="365125"/>
          </a:xfrm>
        </p:spPr>
        <p:txBody>
          <a:bodyPr/>
          <a:lstStyle/>
          <a:p>
            <a:fld id="{20607042-D53A-4E69-917E-B6250902E102}" type="slidenum">
              <a:rPr kumimoji="1" lang="ja-JP" altLang="en-US" smtClean="0"/>
              <a:t>4</a:t>
            </a:fld>
            <a:endParaRPr kumimoji="1" lang="ja-JP" altLang="en-US" dirty="0"/>
          </a:p>
        </p:txBody>
      </p:sp>
    </p:spTree>
    <p:extLst>
      <p:ext uri="{BB962C8B-B14F-4D97-AF65-F5344CB8AC3E}">
        <p14:creationId xmlns:p14="http://schemas.microsoft.com/office/powerpoint/2010/main" val="12468203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p:cNvPicPr>
            <a:picLocks noChangeAspect="1"/>
          </p:cNvPicPr>
          <p:nvPr/>
        </p:nvPicPr>
        <p:blipFill>
          <a:blip r:embed="rId2"/>
          <a:stretch>
            <a:fillRect/>
          </a:stretch>
        </p:blipFill>
        <p:spPr>
          <a:xfrm>
            <a:off x="90488" y="1001364"/>
            <a:ext cx="9725025" cy="5422744"/>
          </a:xfrm>
          <a:prstGeom prst="rect">
            <a:avLst/>
          </a:prstGeom>
        </p:spPr>
      </p:pic>
      <p:sp>
        <p:nvSpPr>
          <p:cNvPr id="2" name="正方形/長方形 1"/>
          <p:cNvSpPr/>
          <p:nvPr/>
        </p:nvSpPr>
        <p:spPr>
          <a:xfrm>
            <a:off x="0" y="125170"/>
            <a:ext cx="9906000" cy="461665"/>
          </a:xfrm>
          <a:prstGeom prst="rect">
            <a:avLst/>
          </a:prstGeom>
        </p:spPr>
        <p:txBody>
          <a:bodyPr wrap="square">
            <a:spAutoFit/>
          </a:bodyPr>
          <a:lstStyle/>
          <a:p>
            <a:r>
              <a:rPr lang="ja-JP" altLang="en-US" sz="2400" b="1" dirty="0" smtClean="0">
                <a:latin typeface="メイリオ" panose="020B0604030504040204" pitchFamily="50" charset="-128"/>
                <a:ea typeface="メイリオ" panose="020B0604030504040204" pitchFamily="50" charset="-128"/>
              </a:rPr>
              <a:t>３．学校生活に係る肯定的評価</a:t>
            </a:r>
            <a:r>
              <a:rPr lang="en-US" altLang="ja-JP" sz="2400" b="1" dirty="0">
                <a:latin typeface="メイリオ" panose="020B0604030504040204" pitchFamily="50" charset="-128"/>
                <a:ea typeface="メイリオ" panose="020B0604030504040204" pitchFamily="50" charset="-128"/>
              </a:rPr>
              <a:t>(</a:t>
            </a:r>
            <a:r>
              <a:rPr lang="ja-JP" altLang="en-US" sz="2400" b="1" dirty="0">
                <a:latin typeface="メイリオ" panose="020B0604030504040204" pitchFamily="50" charset="-128"/>
                <a:ea typeface="メイリオ" panose="020B0604030504040204" pitchFamily="50" charset="-128"/>
              </a:rPr>
              <a:t>生徒</a:t>
            </a:r>
            <a:r>
              <a:rPr lang="en-US" altLang="ja-JP" sz="2400" b="1" dirty="0" smtClean="0">
                <a:latin typeface="メイリオ" panose="020B0604030504040204" pitchFamily="50" charset="-128"/>
                <a:ea typeface="メイリオ" panose="020B0604030504040204" pitchFamily="50" charset="-128"/>
              </a:rPr>
              <a:t>)</a:t>
            </a:r>
            <a:r>
              <a:rPr lang="ja-JP" altLang="en-US" sz="2400" b="1" dirty="0" smtClean="0">
                <a:latin typeface="メイリオ" panose="020B0604030504040204" pitchFamily="50" charset="-128"/>
                <a:ea typeface="メイリオ" panose="020B0604030504040204" pitchFamily="50" charset="-128"/>
              </a:rPr>
              <a:t>の割合と校数</a:t>
            </a:r>
            <a:endParaRPr lang="en-US" altLang="ja-JP" sz="24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0" y="586835"/>
            <a:ext cx="9906000" cy="0"/>
          </a:xfrm>
          <a:prstGeom prst="line">
            <a:avLst/>
          </a:prstGeom>
          <a:ln w="57150">
            <a:solidFill>
              <a:srgbClr val="92D050"/>
            </a:solidFill>
          </a:ln>
        </p:spPr>
        <p:style>
          <a:lnRef idx="3">
            <a:schemeClr val="accent5"/>
          </a:lnRef>
          <a:fillRef idx="0">
            <a:schemeClr val="accent5"/>
          </a:fillRef>
          <a:effectRef idx="2">
            <a:schemeClr val="accent5"/>
          </a:effectRef>
          <a:fontRef idx="minor">
            <a:schemeClr val="tx1"/>
          </a:fontRef>
        </p:style>
      </p:cxnSp>
      <p:sp>
        <p:nvSpPr>
          <p:cNvPr id="13" name="テキスト ボックス 12"/>
          <p:cNvSpPr txBox="1"/>
          <p:nvPr/>
        </p:nvSpPr>
        <p:spPr>
          <a:xfrm>
            <a:off x="8647847" y="6450230"/>
            <a:ext cx="1077178" cy="153888"/>
          </a:xfrm>
          <a:prstGeom prst="rect">
            <a:avLst/>
          </a:prstGeom>
          <a:noFill/>
        </p:spPr>
        <p:txBody>
          <a:bodyPr wrap="square" lIns="0" tIns="0" rIns="0" bIns="0" rtlCol="0">
            <a:spAutoFit/>
          </a:bodyPr>
          <a:lstStyle/>
          <a:p>
            <a:pPr algn="r"/>
            <a:r>
              <a:rPr kumimoji="1" lang="en-US" altLang="ja-JP" sz="1000" dirty="0" smtClean="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校数</a:t>
            </a:r>
            <a:r>
              <a:rPr kumimoji="1" lang="en-US" altLang="ja-JP" sz="1000" dirty="0" smtClean="0">
                <a:latin typeface="メイリオ" panose="020B0604030504040204" pitchFamily="50" charset="-128"/>
                <a:ea typeface="メイリオ" panose="020B0604030504040204" pitchFamily="50" charset="-128"/>
              </a:rPr>
              <a:t>]</a:t>
            </a:r>
            <a:endParaRPr kumimoji="1" lang="ja-JP" altLang="en-US" sz="1000" dirty="0">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476250" y="917737"/>
            <a:ext cx="1077178" cy="153888"/>
          </a:xfrm>
          <a:prstGeom prst="rect">
            <a:avLst/>
          </a:prstGeom>
          <a:noFill/>
        </p:spPr>
        <p:txBody>
          <a:bodyPr wrap="square" lIns="0" tIns="0" rIns="0" bIns="0" rtlCol="0">
            <a:spAutoFit/>
          </a:bodyPr>
          <a:lstStyle/>
          <a:p>
            <a:r>
              <a:rPr kumimoji="1" lang="en-US" altLang="ja-JP" sz="1000" dirty="0" smtClean="0">
                <a:latin typeface="メイリオ" panose="020B0604030504040204" pitchFamily="50" charset="-128"/>
                <a:ea typeface="メイリオ" panose="020B0604030504040204" pitchFamily="50" charset="-128"/>
              </a:rPr>
              <a:t>[</a:t>
            </a:r>
            <a:r>
              <a:rPr kumimoji="1" lang="ja-JP" altLang="en-US" sz="1000" dirty="0" smtClean="0">
                <a:latin typeface="メイリオ" panose="020B0604030504040204" pitchFamily="50" charset="-128"/>
                <a:ea typeface="メイリオ" panose="020B0604030504040204" pitchFamily="50" charset="-128"/>
              </a:rPr>
              <a:t>評価の割合</a:t>
            </a:r>
            <a:r>
              <a:rPr kumimoji="1" lang="en-US" altLang="ja-JP" sz="1000" dirty="0" smtClean="0">
                <a:latin typeface="メイリオ" panose="020B0604030504040204" pitchFamily="50" charset="-128"/>
                <a:ea typeface="メイリオ" panose="020B0604030504040204" pitchFamily="50" charset="-128"/>
              </a:rPr>
              <a:t>]</a:t>
            </a:r>
            <a:endParaRPr kumimoji="1" lang="ja-JP" altLang="en-US" sz="1000"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a:xfrm>
            <a:off x="7677150" y="6525053"/>
            <a:ext cx="2228850" cy="365125"/>
          </a:xfrm>
        </p:spPr>
        <p:txBody>
          <a:bodyPr/>
          <a:lstStyle/>
          <a:p>
            <a:fld id="{20607042-D53A-4E69-917E-B6250902E102}" type="slidenum">
              <a:rPr kumimoji="1" lang="ja-JP" altLang="en-US" smtClean="0"/>
              <a:t>5</a:t>
            </a:fld>
            <a:endParaRPr kumimoji="1" lang="ja-JP" altLang="en-US" dirty="0"/>
          </a:p>
        </p:txBody>
      </p:sp>
    </p:spTree>
    <p:extLst>
      <p:ext uri="{BB962C8B-B14F-4D97-AF65-F5344CB8AC3E}">
        <p14:creationId xmlns:p14="http://schemas.microsoft.com/office/powerpoint/2010/main" val="348336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0" y="3497461"/>
            <a:ext cx="9906000" cy="0"/>
          </a:xfrm>
          <a:prstGeom prst="line">
            <a:avLst/>
          </a:prstGeom>
          <a:ln w="57150">
            <a:solidFill>
              <a:srgbClr val="92D050"/>
            </a:solidFill>
          </a:ln>
        </p:spPr>
        <p:style>
          <a:lnRef idx="3">
            <a:schemeClr val="accent5"/>
          </a:lnRef>
          <a:fillRef idx="0">
            <a:schemeClr val="accent5"/>
          </a:fillRef>
          <a:effectRef idx="2">
            <a:schemeClr val="accent5"/>
          </a:effectRef>
          <a:fontRef idx="minor">
            <a:schemeClr val="tx1"/>
          </a:fontRef>
        </p:style>
      </p:cxnSp>
      <p:sp>
        <p:nvSpPr>
          <p:cNvPr id="8" name="正方形/長方形 7"/>
          <p:cNvSpPr/>
          <p:nvPr/>
        </p:nvSpPr>
        <p:spPr>
          <a:xfrm>
            <a:off x="0" y="2943463"/>
            <a:ext cx="9906000" cy="553998"/>
          </a:xfrm>
          <a:prstGeom prst="rect">
            <a:avLst/>
          </a:prstGeom>
        </p:spPr>
        <p:txBody>
          <a:bodyPr wrap="square" lIns="0" tIns="0" rIns="0" bIns="0">
            <a:spAutoFit/>
          </a:bodyPr>
          <a:lstStyle/>
          <a:p>
            <a:pPr algn="ctr"/>
            <a:r>
              <a:rPr lang="ja-JP" altLang="en-US" sz="3600" b="1" dirty="0" smtClean="0">
                <a:latin typeface="メイリオ" panose="020B0604030504040204" pitchFamily="50" charset="-128"/>
                <a:ea typeface="メイリオ" panose="020B0604030504040204" pitchFamily="50" charset="-128"/>
              </a:rPr>
              <a:t>高校進学に関わる方々からの主なご意見</a:t>
            </a:r>
            <a:endParaRPr lang="en-US" altLang="ja-JP" sz="3600" b="1" dirty="0">
              <a:latin typeface="メイリオ" panose="020B0604030504040204" pitchFamily="50" charset="-128"/>
              <a:ea typeface="メイリオ" panose="020B0604030504040204" pitchFamily="50" charset="-128"/>
            </a:endParaRPr>
          </a:p>
        </p:txBody>
      </p:sp>
      <p:sp>
        <p:nvSpPr>
          <p:cNvPr id="5" name="正方形/長方形 4"/>
          <p:cNvSpPr/>
          <p:nvPr/>
        </p:nvSpPr>
        <p:spPr>
          <a:xfrm>
            <a:off x="318860" y="301144"/>
            <a:ext cx="1080000" cy="360000"/>
          </a:xfrm>
          <a:prstGeom prst="rect">
            <a:avLst/>
          </a:prstGeom>
          <a:ln>
            <a:solidFill>
              <a:schemeClr val="tx1"/>
            </a:solidFill>
          </a:ln>
        </p:spPr>
        <p:txBody>
          <a:bodyPr wrap="square" lIns="0" tIns="72000" rIns="0" bIns="0">
            <a:noAutofit/>
          </a:bodyPr>
          <a:lstStyle/>
          <a:p>
            <a:pPr algn="ctr"/>
            <a:r>
              <a:rPr lang="ja-JP" altLang="en-US" sz="2000" b="1" dirty="0" smtClean="0">
                <a:latin typeface="メイリオ" panose="020B0604030504040204" pitchFamily="50" charset="-128"/>
                <a:ea typeface="メイリオ" panose="020B0604030504040204" pitchFamily="50" charset="-128"/>
              </a:rPr>
              <a:t>資料</a:t>
            </a:r>
            <a:r>
              <a:rPr lang="ja-JP" altLang="en-US" sz="2000" b="1" dirty="0">
                <a:latin typeface="メイリオ" panose="020B0604030504040204" pitchFamily="50" charset="-128"/>
                <a:ea typeface="メイリオ" panose="020B0604030504040204" pitchFamily="50" charset="-128"/>
              </a:rPr>
              <a:t>２</a:t>
            </a:r>
            <a:endParaRPr lang="en-US" altLang="ja-JP" sz="2000" b="1" dirty="0">
              <a:latin typeface="メイリオ" panose="020B0604030504040204" pitchFamily="50" charset="-128"/>
              <a:ea typeface="メイリオ" panose="020B0604030504040204" pitchFamily="50" charset="-128"/>
            </a:endParaRPr>
          </a:p>
        </p:txBody>
      </p:sp>
      <p:sp>
        <p:nvSpPr>
          <p:cNvPr id="2" name="スライド番号プレースホルダー 1"/>
          <p:cNvSpPr>
            <a:spLocks noGrp="1"/>
          </p:cNvSpPr>
          <p:nvPr>
            <p:ph type="sldNum" sz="quarter" idx="12"/>
          </p:nvPr>
        </p:nvSpPr>
        <p:spPr>
          <a:xfrm>
            <a:off x="7677150" y="6492875"/>
            <a:ext cx="2228850" cy="365125"/>
          </a:xfrm>
        </p:spPr>
        <p:txBody>
          <a:bodyPr/>
          <a:lstStyle/>
          <a:p>
            <a:fld id="{20607042-D53A-4E69-917E-B6250902E102}" type="slidenum">
              <a:rPr kumimoji="1" lang="ja-JP" altLang="en-US" smtClean="0"/>
              <a:t>6</a:t>
            </a:fld>
            <a:endParaRPr kumimoji="1" lang="ja-JP" altLang="en-US" dirty="0"/>
          </a:p>
        </p:txBody>
      </p:sp>
    </p:spTree>
    <p:extLst>
      <p:ext uri="{BB962C8B-B14F-4D97-AF65-F5344CB8AC3E}">
        <p14:creationId xmlns:p14="http://schemas.microsoft.com/office/powerpoint/2010/main" val="41496850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125170"/>
            <a:ext cx="9906000" cy="461665"/>
          </a:xfrm>
          <a:prstGeom prst="rect">
            <a:avLst/>
          </a:prstGeom>
        </p:spPr>
        <p:txBody>
          <a:bodyPr wrap="square">
            <a:spAutoFit/>
          </a:bodyPr>
          <a:lstStyle/>
          <a:p>
            <a:r>
              <a:rPr lang="ja-JP" altLang="en-US" sz="2400" b="1" dirty="0" smtClean="0">
                <a:latin typeface="メイリオ" panose="020B0604030504040204" pitchFamily="50" charset="-128"/>
                <a:ea typeface="メイリオ" panose="020B0604030504040204" pitchFamily="50" charset="-128"/>
              </a:rPr>
              <a:t>１．中学校の進路指導担当からの主なご意見</a:t>
            </a:r>
            <a:endParaRPr lang="en-US" altLang="ja-JP" sz="24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0" y="586835"/>
            <a:ext cx="9906000" cy="0"/>
          </a:xfrm>
          <a:prstGeom prst="line">
            <a:avLst/>
          </a:prstGeom>
          <a:ln w="57150">
            <a:solidFill>
              <a:srgbClr val="92D050"/>
            </a:solidFill>
          </a:ln>
        </p:spPr>
        <p:style>
          <a:lnRef idx="3">
            <a:schemeClr val="accent5"/>
          </a:lnRef>
          <a:fillRef idx="0">
            <a:schemeClr val="accent5"/>
          </a:fillRef>
          <a:effectRef idx="2">
            <a:schemeClr val="accent5"/>
          </a:effectRef>
          <a:fontRef idx="minor">
            <a:schemeClr val="tx1"/>
          </a:fontRef>
        </p:style>
      </p:cxnSp>
      <p:graphicFrame>
        <p:nvGraphicFramePr>
          <p:cNvPr id="4" name="表 3"/>
          <p:cNvGraphicFramePr>
            <a:graphicFrameLocks noGrp="1"/>
          </p:cNvGraphicFramePr>
          <p:nvPr>
            <p:extLst/>
          </p:nvPr>
        </p:nvGraphicFramePr>
        <p:xfrm>
          <a:off x="154546" y="725391"/>
          <a:ext cx="9607639" cy="4624440"/>
        </p:xfrm>
        <a:graphic>
          <a:graphicData uri="http://schemas.openxmlformats.org/drawingml/2006/table">
            <a:tbl>
              <a:tblPr firstRow="1" bandRow="1">
                <a:tableStyleId>{7DF18680-E054-41AD-8BC1-D1AEF772440D}</a:tableStyleId>
              </a:tblPr>
              <a:tblGrid>
                <a:gridCol w="1504030">
                  <a:extLst>
                    <a:ext uri="{9D8B030D-6E8A-4147-A177-3AD203B41FA5}">
                      <a16:colId xmlns:a16="http://schemas.microsoft.com/office/drawing/2014/main" val="3844187491"/>
                    </a:ext>
                  </a:extLst>
                </a:gridCol>
                <a:gridCol w="8103609">
                  <a:extLst>
                    <a:ext uri="{9D8B030D-6E8A-4147-A177-3AD203B41FA5}">
                      <a16:colId xmlns:a16="http://schemas.microsoft.com/office/drawing/2014/main" val="65410442"/>
                    </a:ext>
                  </a:extLst>
                </a:gridCol>
              </a:tblGrid>
              <a:tr h="170206">
                <a:tc>
                  <a:txBody>
                    <a:bodyPr/>
                    <a:lstStyle/>
                    <a:p>
                      <a:pPr algn="ctr"/>
                      <a:r>
                        <a:rPr kumimoji="1" lang="ja-JP" altLang="en-US" dirty="0" smtClean="0">
                          <a:latin typeface="メイリオ" panose="020B0604030504040204" pitchFamily="50" charset="-128"/>
                          <a:ea typeface="メイリオ" panose="020B0604030504040204" pitchFamily="50" charset="-128"/>
                        </a:rPr>
                        <a:t>分類</a:t>
                      </a:r>
                      <a:endParaRPr kumimoji="1" lang="ja-JP" altLang="en-US" dirty="0">
                        <a:latin typeface="メイリオ" panose="020B0604030504040204" pitchFamily="50" charset="-128"/>
                        <a:ea typeface="メイリオ" panose="020B0604030504040204" pitchFamily="50" charset="-128"/>
                      </a:endParaRPr>
                    </a:p>
                  </a:txBody>
                  <a:tcPr marL="0" marR="0" marT="54000" marB="0"/>
                </a:tc>
                <a:tc>
                  <a:txBody>
                    <a:bodyPr/>
                    <a:lstStyle/>
                    <a:p>
                      <a:pPr algn="ctr"/>
                      <a:r>
                        <a:rPr kumimoji="1" lang="ja-JP" altLang="en-US" dirty="0" smtClean="0">
                          <a:latin typeface="メイリオ" panose="020B0604030504040204" pitchFamily="50" charset="-128"/>
                          <a:ea typeface="メイリオ" panose="020B0604030504040204" pitchFamily="50" charset="-128"/>
                        </a:rPr>
                        <a:t>主な意見</a:t>
                      </a:r>
                      <a:endParaRPr kumimoji="1" lang="ja-JP" altLang="en-US" dirty="0">
                        <a:latin typeface="メイリオ" panose="020B0604030504040204" pitchFamily="50" charset="-128"/>
                        <a:ea typeface="メイリオ" panose="020B0604030504040204" pitchFamily="50" charset="-128"/>
                      </a:endParaRPr>
                    </a:p>
                  </a:txBody>
                  <a:tcPr marL="0" marR="0" marT="54000" marB="0"/>
                </a:tc>
                <a:extLst>
                  <a:ext uri="{0D108BD9-81ED-4DB2-BD59-A6C34878D82A}">
                    <a16:rowId xmlns:a16="http://schemas.microsoft.com/office/drawing/2014/main" val="2700921835"/>
                  </a:ext>
                </a:extLst>
              </a:tr>
              <a:tr h="147935">
                <a:tc>
                  <a:txBody>
                    <a:bodyPr/>
                    <a:lstStyle/>
                    <a:p>
                      <a:r>
                        <a:rPr kumimoji="1" lang="ja-JP" altLang="en-US" sz="1400" dirty="0" smtClean="0">
                          <a:solidFill>
                            <a:schemeClr val="tx1"/>
                          </a:solidFill>
                          <a:latin typeface="メイリオ" panose="020B0604030504040204" pitchFamily="50" charset="-128"/>
                          <a:ea typeface="メイリオ" panose="020B0604030504040204" pitchFamily="50" charset="-128"/>
                        </a:rPr>
                        <a:t>府立高校の</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r>
                        <a:rPr kumimoji="1" lang="ja-JP" altLang="en-US" sz="1400" dirty="0" smtClean="0">
                          <a:solidFill>
                            <a:schemeClr val="tx1"/>
                          </a:solidFill>
                          <a:latin typeface="メイリオ" panose="020B0604030504040204" pitchFamily="50" charset="-128"/>
                          <a:ea typeface="メイリオ" panose="020B0604030504040204" pitchFamily="50" charset="-128"/>
                        </a:rPr>
                        <a:t>卓越性等</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txBody>
                  <a:tcPr marL="36000" marR="0" marT="36000" marB="36000"/>
                </a:tc>
                <a:tc>
                  <a:txBody>
                    <a:bodyPr/>
                    <a:lstStyle/>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「社会で生き抜く力」が身につくよう、リベラルアーツをはじめ人格形成に関わる様々な学びや気づきの場を提供してほしい。</a:t>
                      </a:r>
                    </a:p>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中堅校については、専門性の追求をはじめ生徒の興味・関心を高める取組みにより、志願者数が増えるのではないか。</a:t>
                      </a:r>
                    </a:p>
                  </a:txBody>
                  <a:tcPr marL="36000" marR="0" marT="36000" marB="36000"/>
                </a:tc>
                <a:extLst>
                  <a:ext uri="{0D108BD9-81ED-4DB2-BD59-A6C34878D82A}">
                    <a16:rowId xmlns:a16="http://schemas.microsoft.com/office/drawing/2014/main" val="1686281072"/>
                  </a:ext>
                </a:extLst>
              </a:tr>
              <a:tr h="147935">
                <a:tc>
                  <a:txBody>
                    <a:bodyPr/>
                    <a:lstStyle/>
                    <a:p>
                      <a:r>
                        <a:rPr kumimoji="1" lang="ja-JP" altLang="en-US" sz="1400" dirty="0" smtClean="0">
                          <a:solidFill>
                            <a:schemeClr val="tx1"/>
                          </a:solidFill>
                          <a:latin typeface="メイリオ" panose="020B0604030504040204" pitchFamily="50" charset="-128"/>
                          <a:ea typeface="メイリオ" panose="020B0604030504040204" pitchFamily="50" charset="-128"/>
                        </a:rPr>
                        <a:t>情報発信・</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r>
                        <a:rPr kumimoji="1" lang="ja-JP" altLang="en-US" sz="1400" dirty="0" smtClean="0">
                          <a:solidFill>
                            <a:schemeClr val="tx1"/>
                          </a:solidFill>
                          <a:latin typeface="メイリオ" panose="020B0604030504040204" pitchFamily="50" charset="-128"/>
                          <a:ea typeface="メイリオ" panose="020B0604030504040204" pitchFamily="50" charset="-128"/>
                        </a:rPr>
                        <a:t>広報</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txBody>
                  <a:tcPr marL="36000" marR="0" marT="36000" marB="36000"/>
                </a:tc>
                <a:tc>
                  <a:txBody>
                    <a:bodyPr/>
                    <a:lstStyle/>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保護者も中３の進路指導・担任団も、高校での取組みへの理解が薄く、卒業生の中学校訪問や高校見学ツアーなど様々な形で情報発信が必要。中１や中２の時点で情報発信があれば、なお良い。</a:t>
                      </a:r>
                      <a:endParaRPr kumimoji="1" lang="en-US" altLang="ja-JP" sz="1400" b="0" u="none" dirty="0" smtClean="0">
                        <a:solidFill>
                          <a:schemeClr val="tx1"/>
                        </a:solidFill>
                        <a:latin typeface="メイリオ" panose="020B0604030504040204" pitchFamily="50" charset="-128"/>
                        <a:ea typeface="メイリオ" panose="020B0604030504040204" pitchFamily="50" charset="-128"/>
                      </a:endParaRPr>
                    </a:p>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様々な機会を捉えて（あるいは自ら設けて）、顔が見える関係を築いている高校には、志望校として勧めやすい。</a:t>
                      </a:r>
                    </a:p>
                  </a:txBody>
                  <a:tcPr marL="36000" marR="0" marT="36000" marB="36000"/>
                </a:tc>
                <a:extLst>
                  <a:ext uri="{0D108BD9-81ED-4DB2-BD59-A6C34878D82A}">
                    <a16:rowId xmlns:a16="http://schemas.microsoft.com/office/drawing/2014/main" val="2268870140"/>
                  </a:ext>
                </a:extLst>
              </a:tr>
              <a:tr h="147935">
                <a:tc>
                  <a:txBody>
                    <a:bodyPr/>
                    <a:lstStyle/>
                    <a:p>
                      <a:r>
                        <a:rPr kumimoji="1" lang="ja-JP" altLang="en-US" sz="1400" dirty="0" smtClean="0">
                          <a:solidFill>
                            <a:schemeClr val="tx1"/>
                          </a:solidFill>
                          <a:latin typeface="メイリオ" panose="020B0604030504040204" pitchFamily="50" charset="-128"/>
                          <a:ea typeface="メイリオ" panose="020B0604030504040204" pitchFamily="50" charset="-128"/>
                        </a:rPr>
                        <a:t>志望校選択</a:t>
                      </a: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marL="36000" marR="0" marT="36000" marB="36000"/>
                </a:tc>
                <a:tc>
                  <a:txBody>
                    <a:bodyPr/>
                    <a:lstStyle/>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「普通科高校に進学」という生徒が増加。</a:t>
                      </a:r>
                    </a:p>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指定校推薦＞ＡＯ入試＞センター利用＞一般入試、の順で大学進学を希望する生徒が多く、指定校推薦の有無が志望校選択に与える影響は大きい。</a:t>
                      </a:r>
                      <a:endParaRPr kumimoji="1" lang="en-US" altLang="ja-JP" sz="1400" b="0" u="none" dirty="0" smtClean="0">
                        <a:solidFill>
                          <a:schemeClr val="tx1"/>
                        </a:solidFill>
                        <a:latin typeface="メイリオ" panose="020B0604030504040204" pitchFamily="50" charset="-128"/>
                        <a:ea typeface="メイリオ" panose="020B0604030504040204" pitchFamily="50" charset="-128"/>
                      </a:endParaRPr>
                    </a:p>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全学区制のもとでは、旧来の学区を超えて受験することも多く、人気校には追い風の状況が、不人気校には逆風の状況が続いてしまう。</a:t>
                      </a:r>
                    </a:p>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志望校選択に関して、相対評価時は校内で蓄積したデータを活用して、積極的に選択を勧めることができたが、絶対評価の導入や学区の撤廃により、その活用が難しくなっている。</a:t>
                      </a:r>
                    </a:p>
                  </a:txBody>
                  <a:tcPr marL="36000" marR="0" marT="36000" marB="36000"/>
                </a:tc>
                <a:extLst>
                  <a:ext uri="{0D108BD9-81ED-4DB2-BD59-A6C34878D82A}">
                    <a16:rowId xmlns:a16="http://schemas.microsoft.com/office/drawing/2014/main" val="3726318907"/>
                  </a:ext>
                </a:extLst>
              </a:tr>
              <a:tr h="147935">
                <a:tc>
                  <a:txBody>
                    <a:bodyPr/>
                    <a:lstStyle/>
                    <a:p>
                      <a:r>
                        <a:rPr kumimoji="1" lang="ja-JP" altLang="en-US" sz="1400" dirty="0" smtClean="0">
                          <a:solidFill>
                            <a:schemeClr val="tx1"/>
                          </a:solidFill>
                          <a:latin typeface="メイリオ" panose="020B0604030504040204" pitchFamily="50" charset="-128"/>
                          <a:ea typeface="メイリオ" panose="020B0604030504040204" pitchFamily="50" charset="-128"/>
                        </a:rPr>
                        <a:t>中高連携</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txBody>
                  <a:tcPr marL="36000" marR="0" marT="36000" marB="36000"/>
                </a:tc>
                <a:tc>
                  <a:txBody>
                    <a:bodyPr/>
                    <a:lstStyle/>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学習・部活動・進路指導等に関して、中学校と高校の教員同士が日常的に連携できる仕組みを設けるべき。</a:t>
                      </a:r>
                    </a:p>
                  </a:txBody>
                  <a:tcPr marL="36000" marR="0" marT="36000" marB="36000"/>
                </a:tc>
                <a:extLst>
                  <a:ext uri="{0D108BD9-81ED-4DB2-BD59-A6C34878D82A}">
                    <a16:rowId xmlns:a16="http://schemas.microsoft.com/office/drawing/2014/main" val="2298255382"/>
                  </a:ext>
                </a:extLst>
              </a:tr>
            </a:tbl>
          </a:graphicData>
        </a:graphic>
      </p:graphicFrame>
      <p:sp>
        <p:nvSpPr>
          <p:cNvPr id="5" name="スライド番号プレースホルダー 4"/>
          <p:cNvSpPr>
            <a:spLocks noGrp="1"/>
          </p:cNvSpPr>
          <p:nvPr>
            <p:ph type="sldNum" sz="quarter" idx="12"/>
          </p:nvPr>
        </p:nvSpPr>
        <p:spPr>
          <a:xfrm>
            <a:off x="7677150" y="6492875"/>
            <a:ext cx="2228850" cy="365125"/>
          </a:xfrm>
        </p:spPr>
        <p:txBody>
          <a:bodyPr/>
          <a:lstStyle/>
          <a:p>
            <a:fld id="{20607042-D53A-4E69-917E-B6250902E102}" type="slidenum">
              <a:rPr kumimoji="1" lang="ja-JP" altLang="en-US" smtClean="0"/>
              <a:t>7</a:t>
            </a:fld>
            <a:endParaRPr kumimoji="1" lang="ja-JP" altLang="en-US" dirty="0"/>
          </a:p>
        </p:txBody>
      </p:sp>
    </p:spTree>
    <p:extLst>
      <p:ext uri="{BB962C8B-B14F-4D97-AF65-F5344CB8AC3E}">
        <p14:creationId xmlns:p14="http://schemas.microsoft.com/office/powerpoint/2010/main" val="11016983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125170"/>
            <a:ext cx="9906000" cy="461665"/>
          </a:xfrm>
          <a:prstGeom prst="rect">
            <a:avLst/>
          </a:prstGeom>
        </p:spPr>
        <p:txBody>
          <a:bodyPr wrap="square">
            <a:spAutoFit/>
          </a:bodyPr>
          <a:lstStyle/>
          <a:p>
            <a:r>
              <a:rPr lang="ja-JP" altLang="en-US" sz="2400" b="1" dirty="0" smtClean="0">
                <a:latin typeface="メイリオ" panose="020B0604030504040204" pitchFamily="50" charset="-128"/>
                <a:ea typeface="メイリオ" panose="020B0604030504040204" pitchFamily="50" charset="-128"/>
              </a:rPr>
              <a:t>２．中学生の保護者</a:t>
            </a:r>
            <a:r>
              <a:rPr lang="ja-JP" altLang="en-US" sz="2400" b="1" dirty="0">
                <a:latin typeface="メイリオ" panose="020B0604030504040204" pitchFamily="50" charset="-128"/>
                <a:ea typeface="メイリオ" panose="020B0604030504040204" pitchFamily="50" charset="-128"/>
              </a:rPr>
              <a:t>からの主なご意見</a:t>
            </a:r>
            <a:r>
              <a:rPr lang="ja-JP" altLang="en-US" sz="2400" b="1" dirty="0" smtClean="0">
                <a:latin typeface="メイリオ" panose="020B0604030504040204" pitchFamily="50" charset="-128"/>
                <a:ea typeface="メイリオ" panose="020B0604030504040204" pitchFamily="50" charset="-128"/>
              </a:rPr>
              <a:t>①</a:t>
            </a:r>
            <a:endParaRPr lang="en-US" altLang="ja-JP" sz="24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0" y="586835"/>
            <a:ext cx="9906000" cy="0"/>
          </a:xfrm>
          <a:prstGeom prst="line">
            <a:avLst/>
          </a:prstGeom>
          <a:ln w="57150">
            <a:solidFill>
              <a:srgbClr val="92D050"/>
            </a:solidFill>
          </a:ln>
        </p:spPr>
        <p:style>
          <a:lnRef idx="3">
            <a:schemeClr val="accent5"/>
          </a:lnRef>
          <a:fillRef idx="0">
            <a:schemeClr val="accent5"/>
          </a:fillRef>
          <a:effectRef idx="2">
            <a:schemeClr val="accent5"/>
          </a:effectRef>
          <a:fontRef idx="minor">
            <a:schemeClr val="tx1"/>
          </a:fontRef>
        </p:style>
      </p:cxnSp>
      <p:graphicFrame>
        <p:nvGraphicFramePr>
          <p:cNvPr id="5" name="表 4"/>
          <p:cNvGraphicFramePr>
            <a:graphicFrameLocks noGrp="1"/>
          </p:cNvGraphicFramePr>
          <p:nvPr>
            <p:extLst/>
          </p:nvPr>
        </p:nvGraphicFramePr>
        <p:xfrm>
          <a:off x="154546" y="725391"/>
          <a:ext cx="9607639" cy="5410080"/>
        </p:xfrm>
        <a:graphic>
          <a:graphicData uri="http://schemas.openxmlformats.org/drawingml/2006/table">
            <a:tbl>
              <a:tblPr firstRow="1" bandRow="1">
                <a:tableStyleId>{7DF18680-E054-41AD-8BC1-D1AEF772440D}</a:tableStyleId>
              </a:tblPr>
              <a:tblGrid>
                <a:gridCol w="1504030">
                  <a:extLst>
                    <a:ext uri="{9D8B030D-6E8A-4147-A177-3AD203B41FA5}">
                      <a16:colId xmlns:a16="http://schemas.microsoft.com/office/drawing/2014/main" val="3844187491"/>
                    </a:ext>
                  </a:extLst>
                </a:gridCol>
                <a:gridCol w="8103609">
                  <a:extLst>
                    <a:ext uri="{9D8B030D-6E8A-4147-A177-3AD203B41FA5}">
                      <a16:colId xmlns:a16="http://schemas.microsoft.com/office/drawing/2014/main" val="65410442"/>
                    </a:ext>
                  </a:extLst>
                </a:gridCol>
              </a:tblGrid>
              <a:tr h="304919">
                <a:tc>
                  <a:txBody>
                    <a:bodyPr/>
                    <a:lstStyle/>
                    <a:p>
                      <a:pPr algn="ctr"/>
                      <a:r>
                        <a:rPr kumimoji="1" lang="ja-JP" altLang="en-US" dirty="0" smtClean="0">
                          <a:latin typeface="メイリオ" panose="020B0604030504040204" pitchFamily="50" charset="-128"/>
                          <a:ea typeface="メイリオ" panose="020B0604030504040204" pitchFamily="50" charset="-128"/>
                        </a:rPr>
                        <a:t>分類</a:t>
                      </a:r>
                      <a:endParaRPr kumimoji="1" lang="ja-JP" altLang="en-US" dirty="0">
                        <a:latin typeface="メイリオ" panose="020B0604030504040204" pitchFamily="50" charset="-128"/>
                        <a:ea typeface="メイリオ" panose="020B0604030504040204" pitchFamily="50" charset="-128"/>
                      </a:endParaRPr>
                    </a:p>
                  </a:txBody>
                  <a:tcPr marL="0" marR="0" marT="54000" marB="0"/>
                </a:tc>
                <a:tc>
                  <a:txBody>
                    <a:bodyPr/>
                    <a:lstStyle/>
                    <a:p>
                      <a:pPr algn="ctr"/>
                      <a:r>
                        <a:rPr kumimoji="1" lang="ja-JP" altLang="en-US" dirty="0" smtClean="0">
                          <a:latin typeface="メイリオ" panose="020B0604030504040204" pitchFamily="50" charset="-128"/>
                          <a:ea typeface="メイリオ" panose="020B0604030504040204" pitchFamily="50" charset="-128"/>
                        </a:rPr>
                        <a:t>主な意見</a:t>
                      </a:r>
                      <a:endParaRPr kumimoji="1" lang="ja-JP" altLang="en-US" dirty="0">
                        <a:latin typeface="メイリオ" panose="020B0604030504040204" pitchFamily="50" charset="-128"/>
                        <a:ea typeface="メイリオ" panose="020B0604030504040204" pitchFamily="50" charset="-128"/>
                      </a:endParaRPr>
                    </a:p>
                  </a:txBody>
                  <a:tcPr marL="0" marR="0" marT="54000" marB="0"/>
                </a:tc>
                <a:extLst>
                  <a:ext uri="{0D108BD9-81ED-4DB2-BD59-A6C34878D82A}">
                    <a16:rowId xmlns:a16="http://schemas.microsoft.com/office/drawing/2014/main" val="2700921835"/>
                  </a:ext>
                </a:extLst>
              </a:tr>
              <a:tr h="147935">
                <a:tc>
                  <a:txBody>
                    <a:bodyPr/>
                    <a:lstStyle/>
                    <a:p>
                      <a:r>
                        <a:rPr kumimoji="1" lang="ja-JP" altLang="en-US" sz="1400" dirty="0" smtClean="0">
                          <a:solidFill>
                            <a:schemeClr val="tx1"/>
                          </a:solidFill>
                          <a:latin typeface="メイリオ" panose="020B0604030504040204" pitchFamily="50" charset="-128"/>
                          <a:ea typeface="メイリオ" panose="020B0604030504040204" pitchFamily="50" charset="-128"/>
                        </a:rPr>
                        <a:t>府立高校の</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r>
                        <a:rPr kumimoji="1" lang="ja-JP" altLang="en-US" sz="1400" dirty="0" smtClean="0">
                          <a:solidFill>
                            <a:schemeClr val="tx1"/>
                          </a:solidFill>
                          <a:latin typeface="メイリオ" panose="020B0604030504040204" pitchFamily="50" charset="-128"/>
                          <a:ea typeface="メイリオ" panose="020B0604030504040204" pitchFamily="50" charset="-128"/>
                        </a:rPr>
                        <a:t>卓越性等</a:t>
                      </a: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marL="36000" marR="0" marT="36000" marB="36000"/>
                </a:tc>
                <a:tc>
                  <a:txBody>
                    <a:bodyPr/>
                    <a:lstStyle/>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高校卒業までに、社会人として必要最低限の素養・能力を身につけてほしいと考えており、生活指導や進路指導に際しては「社会人としての入口に立てる教育」としてのものであってほしい。</a:t>
                      </a:r>
                    </a:p>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キャリア教育の内容や成果を明確に示してくれている高校を選択したい。また、デジタルリテラシーの有無で就職できる職種の範囲や賃金が変わることから、高校卒業までに、全ての生徒が</a:t>
                      </a:r>
                      <a:r>
                        <a:rPr kumimoji="1" lang="en-US" altLang="ja-JP" sz="1400" b="0" u="none" dirty="0" smtClean="0">
                          <a:solidFill>
                            <a:schemeClr val="tx1"/>
                          </a:solidFill>
                          <a:latin typeface="メイリオ" panose="020B0604030504040204" pitchFamily="50" charset="-128"/>
                          <a:ea typeface="メイリオ" panose="020B0604030504040204" pitchFamily="50" charset="-128"/>
                        </a:rPr>
                        <a:t>PC</a:t>
                      </a:r>
                      <a:r>
                        <a:rPr kumimoji="1" lang="ja-JP" altLang="en-US" sz="1400" b="0" u="none" dirty="0" smtClean="0">
                          <a:solidFill>
                            <a:schemeClr val="tx1"/>
                          </a:solidFill>
                          <a:latin typeface="メイリオ" panose="020B0604030504040204" pitchFamily="50" charset="-128"/>
                          <a:ea typeface="メイリオ" panose="020B0604030504040204" pitchFamily="50" charset="-128"/>
                        </a:rPr>
                        <a:t>でワープロ・表計算・</a:t>
                      </a:r>
                      <a:r>
                        <a:rPr kumimoji="1" lang="en-US" altLang="ja-JP" sz="1400" b="0" u="none" dirty="0" smtClean="0">
                          <a:solidFill>
                            <a:schemeClr val="tx1"/>
                          </a:solidFill>
                          <a:latin typeface="メイリオ" panose="020B0604030504040204" pitchFamily="50" charset="-128"/>
                          <a:ea typeface="メイリオ" panose="020B0604030504040204" pitchFamily="50" charset="-128"/>
                        </a:rPr>
                        <a:t>SNS</a:t>
                      </a:r>
                      <a:r>
                        <a:rPr kumimoji="1" lang="ja-JP" altLang="en-US" sz="1400" b="0" u="none" dirty="0" smtClean="0">
                          <a:solidFill>
                            <a:schemeClr val="tx1"/>
                          </a:solidFill>
                          <a:latin typeface="メイリオ" panose="020B0604030504040204" pitchFamily="50" charset="-128"/>
                          <a:ea typeface="メイリオ" panose="020B0604030504040204" pitchFamily="50" charset="-128"/>
                        </a:rPr>
                        <a:t>等が使いこなせるようなキャリア教育をお願いしたい。</a:t>
                      </a:r>
                      <a:endParaRPr kumimoji="1" lang="en-US" altLang="ja-JP" sz="1400" b="0" u="none" dirty="0" smtClean="0">
                        <a:solidFill>
                          <a:schemeClr val="tx1"/>
                        </a:solidFill>
                        <a:latin typeface="メイリオ" panose="020B0604030504040204" pitchFamily="50" charset="-128"/>
                        <a:ea typeface="メイリオ" panose="020B0604030504040204" pitchFamily="50" charset="-128"/>
                      </a:endParaRPr>
                    </a:p>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高校の強みとして、「地域に根付いていること」「他の高校や大阪府庁のリソースが活用できること」が考えられる。市町村や地域の企業・大学との連携、高校間の連携、府庁の各部局との連携等により、様々な取組みを行うことで、各学校に特色が生まれるのではないか。</a:t>
                      </a:r>
                    </a:p>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進学・就職に際して、ボランティアやアルバイトの経験を問われることが多く、上記の連携を基に、地域に密着したボランティア等を紹介するなどの取組みができるのではないか。</a:t>
                      </a:r>
                      <a:endParaRPr kumimoji="1" lang="en-US" altLang="ja-JP" sz="1400" b="0" u="none" dirty="0" smtClean="0">
                        <a:solidFill>
                          <a:schemeClr val="tx1"/>
                        </a:solidFill>
                        <a:latin typeface="メイリオ" panose="020B0604030504040204" pitchFamily="50" charset="-128"/>
                        <a:ea typeface="メイリオ" panose="020B0604030504040204" pitchFamily="50" charset="-128"/>
                      </a:endParaRPr>
                    </a:p>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高校のスケールメリットを活かし、ある高校の興味深い授業を他校でもオンラインで受講できる仕組みを作れないか。また、複数の学校で商品の企画・開発（収穫）・販売・収益管理等を行うことで、「働くイメージの構築」「コミュニケーション力の向上」を図ることができるのではないか。</a:t>
                      </a:r>
                    </a:p>
                  </a:txBody>
                  <a:tcPr marL="36000" marR="0" marT="36000" marB="36000"/>
                </a:tc>
                <a:extLst>
                  <a:ext uri="{0D108BD9-81ED-4DB2-BD59-A6C34878D82A}">
                    <a16:rowId xmlns:a16="http://schemas.microsoft.com/office/drawing/2014/main" val="722738945"/>
                  </a:ext>
                </a:extLst>
              </a:tr>
              <a:tr h="147935">
                <a:tc>
                  <a:txBody>
                    <a:bodyPr/>
                    <a:lstStyle/>
                    <a:p>
                      <a:r>
                        <a:rPr kumimoji="1" lang="ja-JP" altLang="en-US" sz="1400" dirty="0" smtClean="0">
                          <a:solidFill>
                            <a:schemeClr val="tx1"/>
                          </a:solidFill>
                          <a:latin typeface="メイリオ" panose="020B0604030504040204" pitchFamily="50" charset="-128"/>
                          <a:ea typeface="メイリオ" panose="020B0604030504040204" pitchFamily="50" charset="-128"/>
                        </a:rPr>
                        <a:t>情報発信・</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r>
                        <a:rPr kumimoji="1" lang="ja-JP" altLang="en-US" sz="1400" dirty="0" smtClean="0">
                          <a:solidFill>
                            <a:schemeClr val="tx1"/>
                          </a:solidFill>
                          <a:latin typeface="メイリオ" panose="020B0604030504040204" pitchFamily="50" charset="-128"/>
                          <a:ea typeface="メイリオ" panose="020B0604030504040204" pitchFamily="50" charset="-128"/>
                        </a:rPr>
                        <a:t>広報</a:t>
                      </a: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marL="36000" marR="0" marT="36000" marB="36000"/>
                </a:tc>
                <a:tc>
                  <a:txBody>
                    <a:bodyPr/>
                    <a:lstStyle/>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中学校の成績と高校の入試がどのように結び付いていくのか、簡単にわかるような情報発信をしてほしい。</a:t>
                      </a:r>
                    </a:p>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中学校入学時に、子どもたちや保護者に、上記の情報や高校の情報を配布（発信）してほしい。３年後の入試がイメージできることで、子どもたちが中学校で学ぶモチベーションが上がるのではないか。少なくとも、保護者としては高校をリサーチしてみようという気になる。</a:t>
                      </a:r>
                    </a:p>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公共交通機関を中心に学校周辺の企業とタイアップし、沿線の高校を特集してもらう広報誌のようなものが作成・配布できないか。高校とその高校出身の著名人を取り上げることで、広範に高校の魅力を伝えることができるのではないか。</a:t>
                      </a:r>
                    </a:p>
                  </a:txBody>
                  <a:tcPr marL="36000" marR="0" marT="36000" marB="36000"/>
                </a:tc>
                <a:extLst>
                  <a:ext uri="{0D108BD9-81ED-4DB2-BD59-A6C34878D82A}">
                    <a16:rowId xmlns:a16="http://schemas.microsoft.com/office/drawing/2014/main" val="4093818753"/>
                  </a:ext>
                </a:extLst>
              </a:tr>
            </a:tbl>
          </a:graphicData>
        </a:graphic>
      </p:graphicFrame>
      <p:sp>
        <p:nvSpPr>
          <p:cNvPr id="4" name="スライド番号プレースホルダー 3"/>
          <p:cNvSpPr>
            <a:spLocks noGrp="1"/>
          </p:cNvSpPr>
          <p:nvPr>
            <p:ph type="sldNum" sz="quarter" idx="12"/>
          </p:nvPr>
        </p:nvSpPr>
        <p:spPr>
          <a:xfrm>
            <a:off x="7677150" y="6492875"/>
            <a:ext cx="2228850" cy="365125"/>
          </a:xfrm>
        </p:spPr>
        <p:txBody>
          <a:bodyPr/>
          <a:lstStyle/>
          <a:p>
            <a:fld id="{20607042-D53A-4E69-917E-B6250902E102}" type="slidenum">
              <a:rPr kumimoji="1" lang="ja-JP" altLang="en-US" smtClean="0"/>
              <a:t>8</a:t>
            </a:fld>
            <a:endParaRPr kumimoji="1" lang="ja-JP" altLang="en-US" dirty="0"/>
          </a:p>
        </p:txBody>
      </p:sp>
    </p:spTree>
    <p:extLst>
      <p:ext uri="{BB962C8B-B14F-4D97-AF65-F5344CB8AC3E}">
        <p14:creationId xmlns:p14="http://schemas.microsoft.com/office/powerpoint/2010/main" val="13601389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125170"/>
            <a:ext cx="9906000" cy="461665"/>
          </a:xfrm>
          <a:prstGeom prst="rect">
            <a:avLst/>
          </a:prstGeom>
        </p:spPr>
        <p:txBody>
          <a:bodyPr wrap="square">
            <a:spAutoFit/>
          </a:bodyPr>
          <a:lstStyle/>
          <a:p>
            <a:r>
              <a:rPr lang="ja-JP" altLang="en-US" sz="2400" b="1" dirty="0" smtClean="0">
                <a:latin typeface="メイリオ" panose="020B0604030504040204" pitchFamily="50" charset="-128"/>
                <a:ea typeface="メイリオ" panose="020B0604030504040204" pitchFamily="50" charset="-128"/>
              </a:rPr>
              <a:t>３．中学生の保護者からの</a:t>
            </a:r>
            <a:r>
              <a:rPr lang="ja-JP" altLang="en-US" sz="2400" b="1" dirty="0">
                <a:latin typeface="メイリオ" panose="020B0604030504040204" pitchFamily="50" charset="-128"/>
                <a:ea typeface="メイリオ" panose="020B0604030504040204" pitchFamily="50" charset="-128"/>
              </a:rPr>
              <a:t>主な</a:t>
            </a:r>
            <a:r>
              <a:rPr lang="ja-JP" altLang="en-US" sz="2400" b="1" dirty="0" smtClean="0">
                <a:latin typeface="メイリオ" panose="020B0604030504040204" pitchFamily="50" charset="-128"/>
                <a:ea typeface="メイリオ" panose="020B0604030504040204" pitchFamily="50" charset="-128"/>
              </a:rPr>
              <a:t>ご意見</a:t>
            </a:r>
            <a:r>
              <a:rPr lang="ja-JP" altLang="en-US" sz="2400" b="1" dirty="0">
                <a:latin typeface="メイリオ" panose="020B0604030504040204" pitchFamily="50" charset="-128"/>
                <a:ea typeface="メイリオ" panose="020B0604030504040204" pitchFamily="50" charset="-128"/>
              </a:rPr>
              <a:t>②</a:t>
            </a:r>
            <a:endParaRPr lang="en-US" altLang="ja-JP" sz="24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0" y="586835"/>
            <a:ext cx="9906000" cy="0"/>
          </a:xfrm>
          <a:prstGeom prst="line">
            <a:avLst/>
          </a:prstGeom>
          <a:ln w="57150">
            <a:solidFill>
              <a:srgbClr val="92D050"/>
            </a:solidFill>
          </a:ln>
        </p:spPr>
        <p:style>
          <a:lnRef idx="3">
            <a:schemeClr val="accent5"/>
          </a:lnRef>
          <a:fillRef idx="0">
            <a:schemeClr val="accent5"/>
          </a:fillRef>
          <a:effectRef idx="2">
            <a:schemeClr val="accent5"/>
          </a:effectRef>
          <a:fontRef idx="minor">
            <a:schemeClr val="tx1"/>
          </a:fontRef>
        </p:style>
      </p:cxnSp>
      <p:graphicFrame>
        <p:nvGraphicFramePr>
          <p:cNvPr id="5" name="表 4"/>
          <p:cNvGraphicFramePr>
            <a:graphicFrameLocks noGrp="1"/>
          </p:cNvGraphicFramePr>
          <p:nvPr>
            <p:extLst/>
          </p:nvPr>
        </p:nvGraphicFramePr>
        <p:xfrm>
          <a:off x="154546" y="725391"/>
          <a:ext cx="9607639" cy="3622800"/>
        </p:xfrm>
        <a:graphic>
          <a:graphicData uri="http://schemas.openxmlformats.org/drawingml/2006/table">
            <a:tbl>
              <a:tblPr firstRow="1" bandRow="1">
                <a:tableStyleId>{7DF18680-E054-41AD-8BC1-D1AEF772440D}</a:tableStyleId>
              </a:tblPr>
              <a:tblGrid>
                <a:gridCol w="1504030">
                  <a:extLst>
                    <a:ext uri="{9D8B030D-6E8A-4147-A177-3AD203B41FA5}">
                      <a16:colId xmlns:a16="http://schemas.microsoft.com/office/drawing/2014/main" val="3844187491"/>
                    </a:ext>
                  </a:extLst>
                </a:gridCol>
                <a:gridCol w="8103609">
                  <a:extLst>
                    <a:ext uri="{9D8B030D-6E8A-4147-A177-3AD203B41FA5}">
                      <a16:colId xmlns:a16="http://schemas.microsoft.com/office/drawing/2014/main" val="65410442"/>
                    </a:ext>
                  </a:extLst>
                </a:gridCol>
              </a:tblGrid>
              <a:tr h="170206">
                <a:tc>
                  <a:txBody>
                    <a:bodyPr/>
                    <a:lstStyle/>
                    <a:p>
                      <a:pPr algn="ctr"/>
                      <a:r>
                        <a:rPr kumimoji="1" lang="ja-JP" altLang="en-US" dirty="0" smtClean="0">
                          <a:latin typeface="メイリオ" panose="020B0604030504040204" pitchFamily="50" charset="-128"/>
                          <a:ea typeface="メイリオ" panose="020B0604030504040204" pitchFamily="50" charset="-128"/>
                        </a:rPr>
                        <a:t>分類</a:t>
                      </a:r>
                      <a:endParaRPr kumimoji="1" lang="ja-JP" altLang="en-US" dirty="0">
                        <a:latin typeface="メイリオ" panose="020B0604030504040204" pitchFamily="50" charset="-128"/>
                        <a:ea typeface="メイリオ" panose="020B0604030504040204" pitchFamily="50" charset="-128"/>
                      </a:endParaRPr>
                    </a:p>
                  </a:txBody>
                  <a:tcPr marL="0" marR="0" marT="54000" marB="0"/>
                </a:tc>
                <a:tc>
                  <a:txBody>
                    <a:bodyPr/>
                    <a:lstStyle/>
                    <a:p>
                      <a:pPr algn="ctr"/>
                      <a:r>
                        <a:rPr kumimoji="1" lang="ja-JP" altLang="en-US" dirty="0" smtClean="0">
                          <a:latin typeface="メイリオ" panose="020B0604030504040204" pitchFamily="50" charset="-128"/>
                          <a:ea typeface="メイリオ" panose="020B0604030504040204" pitchFamily="50" charset="-128"/>
                        </a:rPr>
                        <a:t>主な意見</a:t>
                      </a:r>
                      <a:endParaRPr kumimoji="1" lang="ja-JP" altLang="en-US" dirty="0">
                        <a:latin typeface="メイリオ" panose="020B0604030504040204" pitchFamily="50" charset="-128"/>
                        <a:ea typeface="メイリオ" panose="020B0604030504040204" pitchFamily="50" charset="-128"/>
                      </a:endParaRPr>
                    </a:p>
                  </a:txBody>
                  <a:tcPr marL="0" marR="0" marT="54000" marB="0"/>
                </a:tc>
                <a:extLst>
                  <a:ext uri="{0D108BD9-81ED-4DB2-BD59-A6C34878D82A}">
                    <a16:rowId xmlns:a16="http://schemas.microsoft.com/office/drawing/2014/main" val="2700921835"/>
                  </a:ext>
                </a:extLst>
              </a:tr>
              <a:tr h="147935">
                <a:tc>
                  <a:txBody>
                    <a:bodyPr/>
                    <a:lstStyle/>
                    <a:p>
                      <a:r>
                        <a:rPr kumimoji="1" lang="ja-JP" altLang="en-US" sz="1400" dirty="0" smtClean="0">
                          <a:solidFill>
                            <a:schemeClr val="tx1"/>
                          </a:solidFill>
                          <a:latin typeface="メイリオ" panose="020B0604030504040204" pitchFamily="50" charset="-128"/>
                          <a:ea typeface="メイリオ" panose="020B0604030504040204" pitchFamily="50" charset="-128"/>
                        </a:rPr>
                        <a:t>志望校選択</a:t>
                      </a: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marL="36000" marR="0" marT="36000" marB="36000"/>
                </a:tc>
                <a:tc>
                  <a:txBody>
                    <a:bodyPr/>
                    <a:lstStyle/>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志望校選択の際に、前年度志願倍率が及ぼす影響は大きく、前年度倍率が低い高校を選ぶ傾向にある。また、中学校や塾からの指導・助言に加え、近所・知人・卒業生等の口コミの影響もかなり大きい。</a:t>
                      </a:r>
                      <a:r>
                        <a:rPr kumimoji="1" lang="en-US" altLang="ja-JP" sz="1400" b="0" u="none" dirty="0" smtClean="0">
                          <a:solidFill>
                            <a:schemeClr val="tx1"/>
                          </a:solidFill>
                          <a:latin typeface="メイリオ" panose="020B0604030504040204" pitchFamily="50" charset="-128"/>
                          <a:ea typeface="メイリオ" panose="020B0604030504040204" pitchFamily="50" charset="-128"/>
                        </a:rPr>
                        <a:t>SNS</a:t>
                      </a:r>
                      <a:r>
                        <a:rPr kumimoji="1" lang="ja-JP" altLang="en-US" sz="1400" b="0" u="none" dirty="0" smtClean="0">
                          <a:solidFill>
                            <a:schemeClr val="tx1"/>
                          </a:solidFill>
                          <a:latin typeface="メイリオ" panose="020B0604030504040204" pitchFamily="50" charset="-128"/>
                          <a:ea typeface="メイリオ" panose="020B0604030504040204" pitchFamily="50" charset="-128"/>
                        </a:rPr>
                        <a:t>をはじめ</a:t>
                      </a:r>
                      <a:r>
                        <a:rPr kumimoji="1" lang="en-US" altLang="ja-JP" sz="1400" b="0" u="none" dirty="0" smtClean="0">
                          <a:solidFill>
                            <a:schemeClr val="tx1"/>
                          </a:solidFill>
                          <a:latin typeface="メイリオ" panose="020B0604030504040204" pitchFamily="50" charset="-128"/>
                          <a:ea typeface="メイリオ" panose="020B0604030504040204" pitchFamily="50" charset="-128"/>
                        </a:rPr>
                        <a:t>Web</a:t>
                      </a:r>
                      <a:r>
                        <a:rPr kumimoji="1" lang="ja-JP" altLang="en-US" sz="1400" b="0" u="none" dirty="0" smtClean="0">
                          <a:solidFill>
                            <a:schemeClr val="tx1"/>
                          </a:solidFill>
                          <a:latin typeface="メイリオ" panose="020B0604030504040204" pitchFamily="50" charset="-128"/>
                          <a:ea typeface="メイリオ" panose="020B0604030504040204" pitchFamily="50" charset="-128"/>
                        </a:rPr>
                        <a:t>上の評価は、玉石混交であることを踏まえ、参考程度としている。</a:t>
                      </a:r>
                      <a:endParaRPr kumimoji="1" lang="en-US" altLang="ja-JP" sz="1400" b="0" u="none" dirty="0" smtClean="0">
                        <a:solidFill>
                          <a:schemeClr val="tx1"/>
                        </a:solidFill>
                        <a:latin typeface="メイリオ" panose="020B0604030504040204" pitchFamily="50" charset="-128"/>
                        <a:ea typeface="メイリオ" panose="020B0604030504040204" pitchFamily="50" charset="-128"/>
                      </a:endParaRPr>
                    </a:p>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電車だと１時間程度まで、自転車だと３０分程度までが、志望校選択の目安となる。また、定期代や駐輪場代を考えると、高校の特色に違いがなければ、自宅から近い高校を望むのではないか。</a:t>
                      </a:r>
                    </a:p>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地域出身の保護者には、９学区制時の各校のイメージが色濃く残っており、志望校選択の際には、それらのイメージに加えて、口コミ等の評価を加味して、選択していくことが多い。</a:t>
                      </a:r>
                    </a:p>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子どもたちは、偏差値をもとに入りやすい高校を選択しがちだが、マスコミで取り上げられるような、元気（なイメージ）のある高校を選択する傾向も一定ある。</a:t>
                      </a:r>
                      <a:endParaRPr kumimoji="1" lang="en-US" altLang="ja-JP" sz="1400" b="0" u="none" dirty="0" smtClean="0">
                        <a:solidFill>
                          <a:schemeClr val="tx1"/>
                        </a:solidFill>
                        <a:latin typeface="メイリオ" panose="020B0604030504040204" pitchFamily="50" charset="-128"/>
                        <a:ea typeface="メイリオ" panose="020B0604030504040204" pitchFamily="50" charset="-128"/>
                      </a:endParaRPr>
                    </a:p>
                  </a:txBody>
                  <a:tcPr marL="36000" marR="0" marT="36000" marB="36000"/>
                </a:tc>
                <a:extLst>
                  <a:ext uri="{0D108BD9-81ED-4DB2-BD59-A6C34878D82A}">
                    <a16:rowId xmlns:a16="http://schemas.microsoft.com/office/drawing/2014/main" val="1876533433"/>
                  </a:ext>
                </a:extLst>
              </a:tr>
              <a:tr h="1479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メイリオ" panose="020B0604030504040204" pitchFamily="50" charset="-128"/>
                          <a:ea typeface="メイリオ" panose="020B0604030504040204" pitchFamily="50" charset="-128"/>
                        </a:rPr>
                        <a:t>中高連携</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txBody>
                  <a:tcPr marL="36000" marR="0" marT="36000" marB="36000"/>
                </a:tc>
                <a:tc>
                  <a:txBody>
                    <a:bodyPr/>
                    <a:lstStyle/>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学習・部活動・進路指導等に関して、中学校と高校における教員間の交流を一層深めるべき。</a:t>
                      </a:r>
                      <a:endParaRPr kumimoji="1" lang="en-US" altLang="ja-JP" sz="1400" b="0" u="none" dirty="0" smtClean="0">
                        <a:solidFill>
                          <a:schemeClr val="tx1"/>
                        </a:solidFill>
                        <a:latin typeface="メイリオ" panose="020B0604030504040204" pitchFamily="50" charset="-128"/>
                        <a:ea typeface="メイリオ" panose="020B0604030504040204" pitchFamily="50" charset="-128"/>
                      </a:endParaRPr>
                    </a:p>
                  </a:txBody>
                  <a:tcPr marL="36000" marR="0" marT="36000" marB="36000"/>
                </a:tc>
                <a:extLst>
                  <a:ext uri="{0D108BD9-81ED-4DB2-BD59-A6C34878D82A}">
                    <a16:rowId xmlns:a16="http://schemas.microsoft.com/office/drawing/2014/main" val="663122443"/>
                  </a:ext>
                </a:extLst>
              </a:tr>
              <a:tr h="147935">
                <a:tc>
                  <a:txBody>
                    <a:bodyPr/>
                    <a:lstStyle/>
                    <a:p>
                      <a:r>
                        <a:rPr kumimoji="1" lang="ja-JP" altLang="en-US" sz="1400" dirty="0" smtClean="0">
                          <a:solidFill>
                            <a:schemeClr val="tx1"/>
                          </a:solidFill>
                          <a:latin typeface="メイリオ" panose="020B0604030504040204" pitchFamily="50" charset="-128"/>
                          <a:ea typeface="メイリオ" panose="020B0604030504040204" pitchFamily="50" charset="-128"/>
                        </a:rPr>
                        <a:t>その他</a:t>
                      </a:r>
                      <a:endParaRPr kumimoji="1" lang="ja-JP" altLang="en-US" sz="1400" dirty="0">
                        <a:solidFill>
                          <a:schemeClr val="tx1"/>
                        </a:solidFill>
                        <a:latin typeface="メイリオ" panose="020B0604030504040204" pitchFamily="50" charset="-128"/>
                        <a:ea typeface="メイリオ" panose="020B0604030504040204" pitchFamily="50" charset="-128"/>
                      </a:endParaRPr>
                    </a:p>
                  </a:txBody>
                  <a:tcPr marL="36000" marR="0" marT="36000" marB="36000"/>
                </a:tc>
                <a:tc>
                  <a:txBody>
                    <a:bodyPr/>
                    <a:lstStyle/>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不登校・中途退学となった生徒を、引き続き、他の高校で柔軟に受け入れる体制づくりをお願いしたい。</a:t>
                      </a:r>
                      <a:endParaRPr kumimoji="1" lang="en-US" altLang="ja-JP" sz="1400" b="0" u="none" dirty="0" smtClean="0">
                        <a:solidFill>
                          <a:schemeClr val="tx1"/>
                        </a:solidFill>
                        <a:latin typeface="メイリオ" panose="020B0604030504040204" pitchFamily="50" charset="-128"/>
                        <a:ea typeface="メイリオ" panose="020B0604030504040204" pitchFamily="50" charset="-128"/>
                      </a:endParaRPr>
                    </a:p>
                    <a:p>
                      <a:pPr marL="180000" marR="0" lvl="0" indent="-18000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400" b="0" u="none" dirty="0" smtClean="0">
                          <a:solidFill>
                            <a:schemeClr val="tx1"/>
                          </a:solidFill>
                          <a:latin typeface="メイリオ" panose="020B0604030504040204" pitchFamily="50" charset="-128"/>
                          <a:ea typeface="メイリオ" panose="020B0604030504040204" pitchFamily="50" charset="-128"/>
                        </a:rPr>
                        <a:t>通学に係る補助があれば、志望校選択の幅が広がるのではないか。</a:t>
                      </a:r>
                    </a:p>
                  </a:txBody>
                  <a:tcPr marL="36000" marR="0" marT="36000" marB="36000"/>
                </a:tc>
                <a:extLst>
                  <a:ext uri="{0D108BD9-81ED-4DB2-BD59-A6C34878D82A}">
                    <a16:rowId xmlns:a16="http://schemas.microsoft.com/office/drawing/2014/main" val="722738945"/>
                  </a:ext>
                </a:extLst>
              </a:tr>
            </a:tbl>
          </a:graphicData>
        </a:graphic>
      </p:graphicFrame>
      <p:sp>
        <p:nvSpPr>
          <p:cNvPr id="4" name="スライド番号プレースホルダー 3"/>
          <p:cNvSpPr>
            <a:spLocks noGrp="1"/>
          </p:cNvSpPr>
          <p:nvPr>
            <p:ph type="sldNum" sz="quarter" idx="12"/>
          </p:nvPr>
        </p:nvSpPr>
        <p:spPr>
          <a:xfrm>
            <a:off x="7677150" y="6492875"/>
            <a:ext cx="2228850" cy="365125"/>
          </a:xfrm>
        </p:spPr>
        <p:txBody>
          <a:bodyPr/>
          <a:lstStyle/>
          <a:p>
            <a:fld id="{20607042-D53A-4E69-917E-B6250902E102}" type="slidenum">
              <a:rPr kumimoji="1" lang="ja-JP" altLang="en-US" smtClean="0"/>
              <a:t>9</a:t>
            </a:fld>
            <a:endParaRPr kumimoji="1" lang="ja-JP" altLang="en-US" dirty="0"/>
          </a:p>
        </p:txBody>
      </p:sp>
    </p:spTree>
    <p:extLst>
      <p:ext uri="{BB962C8B-B14F-4D97-AF65-F5344CB8AC3E}">
        <p14:creationId xmlns:p14="http://schemas.microsoft.com/office/powerpoint/2010/main" val="4746312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青">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ユーザー定義 1">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5140</TotalTime>
  <Words>1839</Words>
  <Application>Microsoft Office PowerPoint</Application>
  <PresentationFormat>A4 210 x 297 mm</PresentationFormat>
  <Paragraphs>107</Paragraphs>
  <Slides>11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11</vt:i4>
      </vt:variant>
    </vt:vector>
  </HeadingPairs>
  <TitlesOfParts>
    <vt:vector size="19" baseType="lpstr">
      <vt:lpstr>Meiryo UI</vt:lpstr>
      <vt:lpstr>MS UI Gothic</vt:lpstr>
      <vt:lpstr>メイリオ</vt:lpstr>
      <vt:lpstr>游ゴシック</vt:lpstr>
      <vt:lpstr>Arial</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仲谷　元伸</dc:creator>
  <cp:lastModifiedBy>前出　唯以香</cp:lastModifiedBy>
  <cp:revision>385</cp:revision>
  <cp:lastPrinted>2021-05-27T08:44:50Z</cp:lastPrinted>
  <dcterms:created xsi:type="dcterms:W3CDTF">2020-09-11T02:37:53Z</dcterms:created>
  <dcterms:modified xsi:type="dcterms:W3CDTF">2021-11-02T06:08:44Z</dcterms:modified>
</cp:coreProperties>
</file>