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313" r:id="rId2"/>
    <p:sldId id="311" r:id="rId3"/>
    <p:sldId id="308" r:id="rId4"/>
    <p:sldId id="285" r:id="rId5"/>
    <p:sldId id="286" r:id="rId6"/>
    <p:sldId id="312" r:id="rId7"/>
    <p:sldId id="309" r:id="rId8"/>
    <p:sldId id="310"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20FBF9F-B0E7-4041-8F81-2969BE08A8F0}" type="datetimeFigureOut">
              <a:rPr kumimoji="1" lang="ja-JP" altLang="en-US" smtClean="0"/>
              <a:t>2021/8/25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493970A-40F3-43C9-B9BF-54335277DE1B}" type="slidenum">
              <a:rPr kumimoji="1" lang="ja-JP" altLang="en-US" smtClean="0"/>
              <a:t>‹#›</a:t>
            </a:fld>
            <a:endParaRPr kumimoji="1" lang="ja-JP" altLang="en-US"/>
          </a:p>
        </p:txBody>
      </p:sp>
    </p:spTree>
    <p:extLst>
      <p:ext uri="{BB962C8B-B14F-4D97-AF65-F5344CB8AC3E}">
        <p14:creationId xmlns:p14="http://schemas.microsoft.com/office/powerpoint/2010/main" val="40343024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C63C76-1940-43E2-8E9B-67E9E60B32F3}" type="datetime1">
              <a:rPr kumimoji="1" lang="ja-JP" altLang="en-US" smtClean="0"/>
              <a:t>2021/8/25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2674396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2A3705-B6CE-4F73-9E55-C1BA14B8D1CC}" type="datetime1">
              <a:rPr kumimoji="1" lang="ja-JP" altLang="en-US" smtClean="0"/>
              <a:t>2021/8/25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4205074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E109E6-67E9-425D-A817-B70360399705}" type="datetime1">
              <a:rPr kumimoji="1" lang="ja-JP" altLang="en-US" smtClean="0"/>
              <a:t>2021/8/25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995527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EF4ABF-D401-4817-BA7A-63951FA16EDC}" type="datetime1">
              <a:rPr kumimoji="1" lang="ja-JP" altLang="en-US" smtClean="0"/>
              <a:t>2021/8/25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606495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0DC8148-6F65-43E2-B889-FB0F23527579}" type="datetime1">
              <a:rPr kumimoji="1" lang="ja-JP" altLang="en-US" smtClean="0"/>
              <a:t>2021/8/25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556756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1CC53C5-B5C3-489C-9B02-7B0A52517503}" type="datetime1">
              <a:rPr kumimoji="1" lang="ja-JP" altLang="en-US" smtClean="0"/>
              <a:t>2021/8/25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845851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8DF6BB9-D44D-40CB-83E4-C7140B1F348A}" type="datetime1">
              <a:rPr kumimoji="1" lang="ja-JP" altLang="en-US" smtClean="0"/>
              <a:t>2021/8/25</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15494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C3773E-9984-4238-9672-F3FED0F01C35}" type="datetime1">
              <a:rPr kumimoji="1" lang="ja-JP" altLang="en-US" smtClean="0"/>
              <a:t>2021/8/25</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43598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B8FC3-5BC1-4701-A450-C050B775FB1E}" type="datetime1">
              <a:rPr kumimoji="1" lang="ja-JP" altLang="en-US" smtClean="0"/>
              <a:t>2021/8/25</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1030093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AC7949D-219A-4FF6-A9CD-7D45A5BD8EBA}" type="datetime1">
              <a:rPr kumimoji="1" lang="ja-JP" altLang="en-US" smtClean="0"/>
              <a:t>2021/8/25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26484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56DD39-2170-463A-BE63-2BC5B8C3B4CB}" type="datetime1">
              <a:rPr kumimoji="1" lang="ja-JP" altLang="en-US" smtClean="0"/>
              <a:t>2021/8/25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89229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9D6CD-E476-455E-92D9-E75429621647}" type="datetime1">
              <a:rPr kumimoji="1" lang="ja-JP" altLang="en-US" smtClean="0"/>
              <a:t>2021/8/25</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1611974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flipV="1">
            <a:off x="1050700" y="2531546"/>
            <a:ext cx="8036417"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8" name="正方形/長方形 7"/>
          <p:cNvSpPr/>
          <p:nvPr/>
        </p:nvSpPr>
        <p:spPr>
          <a:xfrm>
            <a:off x="3520759" y="1855095"/>
            <a:ext cx="3096297" cy="461665"/>
          </a:xfrm>
          <a:prstGeom prst="rect">
            <a:avLst/>
          </a:prstGeom>
        </p:spPr>
        <p:txBody>
          <a:bodyPr wrap="square">
            <a:spAutoFit/>
          </a:bodyPr>
          <a:lstStyle/>
          <a:p>
            <a:r>
              <a:rPr lang="ja-JP" altLang="en-US" sz="2400" b="1" dirty="0" smtClean="0"/>
              <a:t>後半の審議にむけて</a:t>
            </a:r>
            <a:endParaRPr lang="en-US" altLang="ja-JP" sz="2400" b="1" dirty="0"/>
          </a:p>
        </p:txBody>
      </p:sp>
    </p:spTree>
    <p:extLst>
      <p:ext uri="{BB962C8B-B14F-4D97-AF65-F5344CB8AC3E}">
        <p14:creationId xmlns:p14="http://schemas.microsoft.com/office/powerpoint/2010/main" val="3310400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nvPr>
        </p:nvGraphicFramePr>
        <p:xfrm>
          <a:off x="212104" y="805153"/>
          <a:ext cx="1833349" cy="2037065"/>
        </p:xfrm>
        <a:graphic>
          <a:graphicData uri="http://schemas.openxmlformats.org/drawingml/2006/table">
            <a:tbl>
              <a:tblPr firstRow="1" bandRow="1">
                <a:tableStyleId>{5940675A-B579-460E-94D1-54222C63F5DA}</a:tableStyleId>
              </a:tblPr>
              <a:tblGrid>
                <a:gridCol w="283330">
                  <a:extLst>
                    <a:ext uri="{9D8B030D-6E8A-4147-A177-3AD203B41FA5}">
                      <a16:colId xmlns:a16="http://schemas.microsoft.com/office/drawing/2014/main" val="2767305246"/>
                    </a:ext>
                  </a:extLst>
                </a:gridCol>
                <a:gridCol w="1014761">
                  <a:extLst>
                    <a:ext uri="{9D8B030D-6E8A-4147-A177-3AD203B41FA5}">
                      <a16:colId xmlns:a16="http://schemas.microsoft.com/office/drawing/2014/main" val="1399300845"/>
                    </a:ext>
                  </a:extLst>
                </a:gridCol>
                <a:gridCol w="535258">
                  <a:extLst>
                    <a:ext uri="{9D8B030D-6E8A-4147-A177-3AD203B41FA5}">
                      <a16:colId xmlns:a16="http://schemas.microsoft.com/office/drawing/2014/main" val="1261828311"/>
                    </a:ext>
                  </a:extLst>
                </a:gridCol>
              </a:tblGrid>
              <a:tr h="427169">
                <a:tc rowSpan="2">
                  <a:txBody>
                    <a:bodyPr/>
                    <a:lstStyle/>
                    <a:p>
                      <a:r>
                        <a:rPr kumimoji="1" lang="ja-JP" altLang="en-US" sz="1050" dirty="0"/>
                        <a:t>普通科高校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a:t>普通科のみ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50" dirty="0"/>
                        <a:t>117</a:t>
                      </a:r>
                      <a:r>
                        <a:rPr kumimoji="1" lang="ja-JP" altLang="en-US" sz="1050" dirty="0"/>
                        <a:t>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3568289"/>
                  </a:ext>
                </a:extLst>
              </a:tr>
              <a:tr h="498363">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a:t>専門学科併置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50" dirty="0"/>
                        <a:t>19</a:t>
                      </a:r>
                      <a:r>
                        <a:rPr kumimoji="1" lang="ja-JP" altLang="en-US" sz="1050" dirty="0"/>
                        <a:t>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6640847"/>
                  </a:ext>
                </a:extLst>
              </a:tr>
              <a:tr h="293076">
                <a:tc gridSpan="2">
                  <a:txBody>
                    <a:bodyPr/>
                    <a:lstStyle/>
                    <a:p>
                      <a:r>
                        <a:rPr kumimoji="1" lang="ja-JP" altLang="en-US" sz="1050" dirty="0"/>
                        <a:t>総合学科高校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r"/>
                      <a:r>
                        <a:rPr kumimoji="1" lang="en-US" altLang="ja-JP" sz="1050" dirty="0"/>
                        <a:t>3</a:t>
                      </a:r>
                      <a:r>
                        <a:rPr kumimoji="1" lang="ja-JP" altLang="en-US" sz="1050" dirty="0"/>
                        <a:t>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513954"/>
                  </a:ext>
                </a:extLst>
              </a:tr>
              <a:tr h="278629">
                <a:tc gridSpan="2">
                  <a:txBody>
                    <a:bodyPr/>
                    <a:lstStyle/>
                    <a:p>
                      <a:r>
                        <a:rPr kumimoji="1" lang="ja-JP" altLang="en-US" sz="1050" dirty="0"/>
                        <a:t>専門高校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r"/>
                      <a:r>
                        <a:rPr kumimoji="1" lang="en-US" altLang="ja-JP" sz="1050" dirty="0"/>
                        <a:t>16</a:t>
                      </a:r>
                      <a:r>
                        <a:rPr kumimoji="1" lang="ja-JP" altLang="en-US" sz="1050" dirty="0"/>
                        <a:t>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0709861"/>
                  </a:ext>
                </a:extLst>
              </a:tr>
              <a:tr h="278781">
                <a:tc gridSpan="2">
                  <a:txBody>
                    <a:bodyPr/>
                    <a:lstStyle/>
                    <a:p>
                      <a:r>
                        <a:rPr kumimoji="1" lang="ja-JP" altLang="en-US" sz="1050" dirty="0"/>
                        <a:t>夜間定時制高校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r"/>
                      <a:r>
                        <a:rPr kumimoji="1" lang="en-US" altLang="ja-JP" sz="1050" dirty="0"/>
                        <a:t>29</a:t>
                      </a:r>
                      <a:r>
                        <a:rPr kumimoji="1" lang="ja-JP" altLang="en-US" sz="1050" dirty="0"/>
                        <a:t>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3246099"/>
                  </a:ext>
                </a:extLst>
              </a:tr>
              <a:tr h="261047">
                <a:tc gridSpan="2">
                  <a:txBody>
                    <a:bodyPr/>
                    <a:lstStyle/>
                    <a:p>
                      <a:r>
                        <a:rPr kumimoji="1" lang="ja-JP" altLang="en-US" sz="1050" dirty="0"/>
                        <a:t>通信制高校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r"/>
                      <a:r>
                        <a:rPr kumimoji="1" lang="en-US" altLang="ja-JP" sz="1050" dirty="0"/>
                        <a:t>1</a:t>
                      </a:r>
                      <a:r>
                        <a:rPr kumimoji="1" lang="ja-JP" altLang="en-US" sz="1050" dirty="0"/>
                        <a:t>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5005135"/>
                  </a:ext>
                </a:extLst>
              </a:tr>
            </a:tbl>
          </a:graphicData>
        </a:graphic>
      </p:graphicFrame>
      <p:graphicFrame>
        <p:nvGraphicFramePr>
          <p:cNvPr id="2" name="表 1"/>
          <p:cNvGraphicFramePr>
            <a:graphicFrameLocks noGrp="1"/>
          </p:cNvGraphicFramePr>
          <p:nvPr>
            <p:extLst/>
          </p:nvPr>
        </p:nvGraphicFramePr>
        <p:xfrm>
          <a:off x="2568960" y="805153"/>
          <a:ext cx="2999680" cy="4777740"/>
        </p:xfrm>
        <a:graphic>
          <a:graphicData uri="http://schemas.openxmlformats.org/drawingml/2006/table">
            <a:tbl>
              <a:tblPr firstRow="1" bandRow="1">
                <a:tableStyleId>{5940675A-B579-460E-94D1-54222C63F5DA}</a:tableStyleId>
              </a:tblPr>
              <a:tblGrid>
                <a:gridCol w="819615">
                  <a:extLst>
                    <a:ext uri="{9D8B030D-6E8A-4147-A177-3AD203B41FA5}">
                      <a16:colId xmlns:a16="http://schemas.microsoft.com/office/drawing/2014/main" val="4284928165"/>
                    </a:ext>
                  </a:extLst>
                </a:gridCol>
                <a:gridCol w="696952">
                  <a:extLst>
                    <a:ext uri="{9D8B030D-6E8A-4147-A177-3AD203B41FA5}">
                      <a16:colId xmlns:a16="http://schemas.microsoft.com/office/drawing/2014/main" val="109812185"/>
                    </a:ext>
                  </a:extLst>
                </a:gridCol>
                <a:gridCol w="127991">
                  <a:extLst>
                    <a:ext uri="{9D8B030D-6E8A-4147-A177-3AD203B41FA5}">
                      <a16:colId xmlns:a16="http://schemas.microsoft.com/office/drawing/2014/main" val="1773712459"/>
                    </a:ext>
                  </a:extLst>
                </a:gridCol>
                <a:gridCol w="819615">
                  <a:extLst>
                    <a:ext uri="{9D8B030D-6E8A-4147-A177-3AD203B41FA5}">
                      <a16:colId xmlns:a16="http://schemas.microsoft.com/office/drawing/2014/main" val="541901206"/>
                    </a:ext>
                  </a:extLst>
                </a:gridCol>
                <a:gridCol w="535507">
                  <a:extLst>
                    <a:ext uri="{9D8B030D-6E8A-4147-A177-3AD203B41FA5}">
                      <a16:colId xmlns:a16="http://schemas.microsoft.com/office/drawing/2014/main" val="2243397982"/>
                    </a:ext>
                  </a:extLst>
                </a:gridCol>
              </a:tblGrid>
              <a:tr h="225998">
                <a:tc rowSpan="10">
                  <a:txBody>
                    <a:bodyPr/>
                    <a:lstStyle/>
                    <a:p>
                      <a:r>
                        <a:rPr kumimoji="1" lang="ja-JP" altLang="en-US" sz="1050" dirty="0"/>
                        <a:t>普通科</a:t>
                      </a:r>
                      <a:endParaRPr kumimoji="1" lang="en-US" altLang="ja-JP" sz="1050" dirty="0"/>
                    </a:p>
                    <a:p>
                      <a:r>
                        <a:rPr kumimoji="1" lang="ja-JP" altLang="en-US" sz="1050" dirty="0"/>
                        <a:t>高校</a:t>
                      </a:r>
                      <a:endParaRPr kumimoji="1" lang="en-US" altLang="ja-JP" sz="1050" dirty="0"/>
                    </a:p>
                    <a:p>
                      <a:r>
                        <a:rPr kumimoji="1" lang="en-US" altLang="ja-JP" sz="1050" dirty="0"/>
                        <a:t>(108</a:t>
                      </a:r>
                      <a:r>
                        <a:rPr kumimoji="1" lang="ja-JP" altLang="en-US" sz="1050" dirty="0"/>
                        <a:t>校）</a:t>
                      </a:r>
                      <a:endParaRPr kumimoji="1" lang="en-US" altLang="ja-JP" sz="1050" dirty="0"/>
                    </a:p>
                    <a:p>
                      <a:r>
                        <a:rPr kumimoji="1" lang="en-US" altLang="ja-JP" sz="1050" dirty="0"/>
                        <a:t>※</a:t>
                      </a:r>
                      <a:r>
                        <a:rPr kumimoji="1" lang="ja-JP" altLang="en-US" sz="1050" dirty="0"/>
                        <a:t>募集停止校含む</a:t>
                      </a:r>
                    </a:p>
                  </a:txBody>
                  <a:tcPr/>
                </a:tc>
                <a:tc gridSpan="3">
                  <a:txBody>
                    <a:bodyPr/>
                    <a:lstStyle/>
                    <a:p>
                      <a:r>
                        <a:rPr kumimoji="1" lang="ja-JP" altLang="en-US" sz="1050" dirty="0"/>
                        <a:t>普通科のみ</a:t>
                      </a:r>
                    </a:p>
                  </a:txBody>
                  <a:tcPr/>
                </a:tc>
                <a:tc hMerge="1">
                  <a:txBody>
                    <a:bodyPr/>
                    <a:lstStyle/>
                    <a:p>
                      <a:endParaRPr kumimoji="1" lang="ja-JP" altLang="en-US"/>
                    </a:p>
                  </a:txBody>
                  <a:tcPr/>
                </a:tc>
                <a:tc hMerge="1">
                  <a:txBody>
                    <a:bodyPr/>
                    <a:lstStyle/>
                    <a:p>
                      <a:endParaRPr kumimoji="1" lang="ja-JP" altLang="en-US" sz="1050" dirty="0"/>
                    </a:p>
                  </a:txBody>
                  <a:tcPr/>
                </a:tc>
                <a:tc>
                  <a:txBody>
                    <a:bodyPr/>
                    <a:lstStyle/>
                    <a:p>
                      <a:pPr algn="r"/>
                      <a:r>
                        <a:rPr kumimoji="1" lang="en-US" altLang="ja-JP" sz="1050" dirty="0"/>
                        <a:t>36</a:t>
                      </a:r>
                      <a:r>
                        <a:rPr kumimoji="1" lang="ja-JP" altLang="en-US" sz="1050" dirty="0"/>
                        <a:t>校</a:t>
                      </a:r>
                      <a:endParaRPr kumimoji="1" lang="en-US" altLang="ja-JP" sz="1050" dirty="0"/>
                    </a:p>
                  </a:txBody>
                  <a:tcPr/>
                </a:tc>
                <a:extLst>
                  <a:ext uri="{0D108BD9-81ED-4DB2-BD59-A6C34878D82A}">
                    <a16:rowId xmlns:a16="http://schemas.microsoft.com/office/drawing/2014/main" val="541913744"/>
                  </a:ext>
                </a:extLst>
              </a:tr>
              <a:tr h="225827">
                <a:tc vMerge="1">
                  <a:txBody>
                    <a:bodyPr/>
                    <a:lstStyle/>
                    <a:p>
                      <a:endParaRPr kumimoji="1" lang="ja-JP" altLang="en-US"/>
                    </a:p>
                  </a:txBody>
                  <a:tcPr/>
                </a:tc>
                <a:tc gridSpan="3">
                  <a:txBody>
                    <a:bodyPr/>
                    <a:lstStyle/>
                    <a:p>
                      <a:r>
                        <a:rPr kumimoji="1" lang="ja-JP" altLang="en-US" sz="1050" dirty="0"/>
                        <a:t>専門コース設置</a:t>
                      </a:r>
                    </a:p>
                  </a:txBody>
                  <a:tcPr/>
                </a:tc>
                <a:tc hMerge="1">
                  <a:txBody>
                    <a:bodyPr/>
                    <a:lstStyle/>
                    <a:p>
                      <a:endParaRPr kumimoji="1" lang="ja-JP" altLang="en-US"/>
                    </a:p>
                  </a:txBody>
                  <a:tcPr/>
                </a:tc>
                <a:tc hMerge="1">
                  <a:txBody>
                    <a:bodyPr/>
                    <a:lstStyle/>
                    <a:p>
                      <a:endParaRPr kumimoji="1" lang="ja-JP" altLang="en-US" sz="1050" dirty="0"/>
                    </a:p>
                  </a:txBody>
                  <a:tcPr/>
                </a:tc>
                <a:tc>
                  <a:txBody>
                    <a:bodyPr/>
                    <a:lstStyle/>
                    <a:p>
                      <a:pPr algn="r"/>
                      <a:r>
                        <a:rPr kumimoji="1" lang="en-US" altLang="ja-JP" sz="1050" dirty="0" smtClean="0"/>
                        <a:t>30</a:t>
                      </a:r>
                      <a:r>
                        <a:rPr kumimoji="1" lang="ja-JP" altLang="en-US" sz="1050" dirty="0" smtClean="0"/>
                        <a:t>校</a:t>
                      </a:r>
                      <a:endParaRPr kumimoji="1" lang="ja-JP" altLang="en-US" sz="1050" dirty="0"/>
                    </a:p>
                  </a:txBody>
                  <a:tcPr/>
                </a:tc>
                <a:extLst>
                  <a:ext uri="{0D108BD9-81ED-4DB2-BD59-A6C34878D82A}">
                    <a16:rowId xmlns:a16="http://schemas.microsoft.com/office/drawing/2014/main" val="2152015614"/>
                  </a:ext>
                </a:extLst>
              </a:tr>
              <a:tr h="225827">
                <a:tc vMerge="1">
                  <a:txBody>
                    <a:bodyPr/>
                    <a:lstStyle/>
                    <a:p>
                      <a:endParaRPr kumimoji="1" lang="ja-JP" altLang="en-US"/>
                    </a:p>
                  </a:txBody>
                  <a:tcPr/>
                </a:tc>
                <a:tc rowSpan="5">
                  <a:txBody>
                    <a:bodyPr/>
                    <a:lstStyle/>
                    <a:p>
                      <a:r>
                        <a:rPr kumimoji="1" lang="ja-JP" altLang="en-US" sz="1050" dirty="0"/>
                        <a:t>専門学科併置</a:t>
                      </a:r>
                      <a:endParaRPr kumimoji="1" lang="en-US" altLang="ja-JP" sz="1050" dirty="0"/>
                    </a:p>
                    <a:p>
                      <a:r>
                        <a:rPr kumimoji="1" lang="en-US" altLang="ja-JP" sz="1050" dirty="0"/>
                        <a:t>20</a:t>
                      </a:r>
                      <a:r>
                        <a:rPr kumimoji="1" lang="ja-JP" altLang="en-US" sz="1050" dirty="0"/>
                        <a:t>校</a:t>
                      </a:r>
                    </a:p>
                  </a:txBody>
                  <a:tcPr/>
                </a:tc>
                <a:tc gridSpan="2">
                  <a:txBody>
                    <a:bodyPr/>
                    <a:lstStyle/>
                    <a:p>
                      <a:r>
                        <a:rPr kumimoji="1" lang="ja-JP" altLang="en-US" sz="1050" dirty="0"/>
                        <a:t>文理学科</a:t>
                      </a:r>
                    </a:p>
                  </a:txBody>
                  <a:tcPr/>
                </a:tc>
                <a:tc hMerge="1">
                  <a:txBody>
                    <a:bodyPr/>
                    <a:lstStyle/>
                    <a:p>
                      <a:endParaRPr kumimoji="1" lang="ja-JP" altLang="en-US" sz="1050" dirty="0"/>
                    </a:p>
                  </a:txBody>
                  <a:tcPr/>
                </a:tc>
                <a:tc>
                  <a:txBody>
                    <a:bodyPr/>
                    <a:lstStyle/>
                    <a:p>
                      <a:pPr algn="r"/>
                      <a:r>
                        <a:rPr kumimoji="1" lang="en-US" altLang="ja-JP" sz="1050" dirty="0"/>
                        <a:t>10</a:t>
                      </a:r>
                      <a:r>
                        <a:rPr kumimoji="1" lang="ja-JP" altLang="en-US" sz="1050" dirty="0"/>
                        <a:t>校</a:t>
                      </a:r>
                    </a:p>
                  </a:txBody>
                  <a:tcPr/>
                </a:tc>
                <a:extLst>
                  <a:ext uri="{0D108BD9-81ED-4DB2-BD59-A6C34878D82A}">
                    <a16:rowId xmlns:a16="http://schemas.microsoft.com/office/drawing/2014/main" val="3496496987"/>
                  </a:ext>
                </a:extLst>
              </a:tr>
              <a:tr h="225827">
                <a:tc vMerge="1">
                  <a:txBody>
                    <a:bodyPr/>
                    <a:lstStyle/>
                    <a:p>
                      <a:endParaRPr kumimoji="1" lang="ja-JP" altLang="en-US"/>
                    </a:p>
                  </a:txBody>
                  <a:tcPr/>
                </a:tc>
                <a:tc vMerge="1">
                  <a:txBody>
                    <a:bodyPr/>
                    <a:lstStyle/>
                    <a:p>
                      <a:endParaRPr kumimoji="1" lang="ja-JP" altLang="en-US" sz="1050" dirty="0"/>
                    </a:p>
                  </a:txBody>
                  <a:tcPr/>
                </a:tc>
                <a:tc gridSpan="2">
                  <a:txBody>
                    <a:bodyPr/>
                    <a:lstStyle/>
                    <a:p>
                      <a:r>
                        <a:rPr kumimoji="1" lang="ja-JP" altLang="en-US" sz="1050"/>
                        <a:t>国際教養科</a:t>
                      </a:r>
                      <a:endParaRPr kumimoji="1" lang="ja-JP" altLang="en-US" sz="1050" dirty="0"/>
                    </a:p>
                  </a:txBody>
                  <a:tcPr/>
                </a:tc>
                <a:tc hMerge="1">
                  <a:txBody>
                    <a:bodyPr/>
                    <a:lstStyle/>
                    <a:p>
                      <a:endParaRPr kumimoji="1" lang="ja-JP" altLang="en-US" sz="1050" dirty="0"/>
                    </a:p>
                  </a:txBody>
                  <a:tcPr/>
                </a:tc>
                <a:tc>
                  <a:txBody>
                    <a:bodyPr/>
                    <a:lstStyle/>
                    <a:p>
                      <a:pPr algn="r"/>
                      <a:r>
                        <a:rPr kumimoji="1" lang="en-US" altLang="ja-JP" sz="1050" dirty="0"/>
                        <a:t>6</a:t>
                      </a:r>
                      <a:r>
                        <a:rPr kumimoji="1" lang="ja-JP" altLang="en-US" sz="1050" dirty="0"/>
                        <a:t>校</a:t>
                      </a:r>
                    </a:p>
                  </a:txBody>
                  <a:tcPr/>
                </a:tc>
                <a:extLst>
                  <a:ext uri="{0D108BD9-81ED-4DB2-BD59-A6C34878D82A}">
                    <a16:rowId xmlns:a16="http://schemas.microsoft.com/office/drawing/2014/main" val="92606164"/>
                  </a:ext>
                </a:extLst>
              </a:tr>
              <a:tr h="225827">
                <a:tc vMerge="1">
                  <a:txBody>
                    <a:bodyPr/>
                    <a:lstStyle/>
                    <a:p>
                      <a:endParaRPr kumimoji="1" lang="ja-JP" altLang="en-US"/>
                    </a:p>
                  </a:txBody>
                  <a:tcPr/>
                </a:tc>
                <a:tc vMerge="1">
                  <a:txBody>
                    <a:bodyPr/>
                    <a:lstStyle/>
                    <a:p>
                      <a:endParaRPr kumimoji="1" lang="ja-JP" altLang="en-US" sz="1050"/>
                    </a:p>
                  </a:txBody>
                  <a:tcPr/>
                </a:tc>
                <a:tc gridSpan="2">
                  <a:txBody>
                    <a:bodyPr/>
                    <a:lstStyle/>
                    <a:p>
                      <a:r>
                        <a:rPr kumimoji="1" lang="ja-JP" altLang="en-US" sz="1050" dirty="0"/>
                        <a:t>体育科</a:t>
                      </a:r>
                    </a:p>
                  </a:txBody>
                  <a:tcPr/>
                </a:tc>
                <a:tc hMerge="1">
                  <a:txBody>
                    <a:bodyPr/>
                    <a:lstStyle/>
                    <a:p>
                      <a:endParaRPr kumimoji="1" lang="ja-JP" altLang="en-US" sz="1050" dirty="0"/>
                    </a:p>
                  </a:txBody>
                  <a:tcPr/>
                </a:tc>
                <a:tc>
                  <a:txBody>
                    <a:bodyPr/>
                    <a:lstStyle/>
                    <a:p>
                      <a:pPr algn="r"/>
                      <a:r>
                        <a:rPr kumimoji="1" lang="en-US" altLang="ja-JP" sz="1050" dirty="0"/>
                        <a:t>2</a:t>
                      </a:r>
                      <a:r>
                        <a:rPr kumimoji="1" lang="ja-JP" altLang="en-US" sz="1050" dirty="0"/>
                        <a:t>校</a:t>
                      </a:r>
                    </a:p>
                  </a:txBody>
                  <a:tcPr/>
                </a:tc>
                <a:extLst>
                  <a:ext uri="{0D108BD9-81ED-4DB2-BD59-A6C34878D82A}">
                    <a16:rowId xmlns:a16="http://schemas.microsoft.com/office/drawing/2014/main" val="2060683831"/>
                  </a:ext>
                </a:extLst>
              </a:tr>
              <a:tr h="225827">
                <a:tc vMerge="1">
                  <a:txBody>
                    <a:bodyPr/>
                    <a:lstStyle/>
                    <a:p>
                      <a:endParaRPr kumimoji="1" lang="ja-JP" altLang="en-US"/>
                    </a:p>
                  </a:txBody>
                  <a:tcPr/>
                </a:tc>
                <a:tc vMerge="1">
                  <a:txBody>
                    <a:bodyPr/>
                    <a:lstStyle/>
                    <a:p>
                      <a:endParaRPr kumimoji="1" lang="ja-JP" altLang="en-US" sz="1050"/>
                    </a:p>
                  </a:txBody>
                  <a:tcPr/>
                </a:tc>
                <a:tc gridSpan="2">
                  <a:txBody>
                    <a:bodyPr/>
                    <a:lstStyle/>
                    <a:p>
                      <a:r>
                        <a:rPr kumimoji="1" lang="ja-JP" altLang="en-US" sz="1050" dirty="0"/>
                        <a:t>芸能文化科</a:t>
                      </a:r>
                    </a:p>
                  </a:txBody>
                  <a:tcPr/>
                </a:tc>
                <a:tc hMerge="1">
                  <a:txBody>
                    <a:bodyPr/>
                    <a:lstStyle/>
                    <a:p>
                      <a:endParaRPr kumimoji="1" lang="ja-JP" altLang="en-US" sz="1050" dirty="0"/>
                    </a:p>
                  </a:txBody>
                  <a:tcPr/>
                </a:tc>
                <a:tc>
                  <a:txBody>
                    <a:bodyPr/>
                    <a:lstStyle/>
                    <a:p>
                      <a:pPr algn="r"/>
                      <a:r>
                        <a:rPr kumimoji="1" lang="en-US" altLang="ja-JP" sz="1050" dirty="0"/>
                        <a:t>1</a:t>
                      </a:r>
                      <a:r>
                        <a:rPr kumimoji="1" lang="ja-JP" altLang="en-US" sz="1050" dirty="0"/>
                        <a:t>校</a:t>
                      </a:r>
                    </a:p>
                  </a:txBody>
                  <a:tcPr/>
                </a:tc>
                <a:extLst>
                  <a:ext uri="{0D108BD9-81ED-4DB2-BD59-A6C34878D82A}">
                    <a16:rowId xmlns:a16="http://schemas.microsoft.com/office/drawing/2014/main" val="2086042875"/>
                  </a:ext>
                </a:extLst>
              </a:tr>
              <a:tr h="225827">
                <a:tc vMerge="1">
                  <a:txBody>
                    <a:bodyPr/>
                    <a:lstStyle/>
                    <a:p>
                      <a:endParaRPr kumimoji="1" lang="ja-JP" altLang="en-US"/>
                    </a:p>
                  </a:txBody>
                  <a:tcPr/>
                </a:tc>
                <a:tc vMerge="1">
                  <a:txBody>
                    <a:bodyPr/>
                    <a:lstStyle/>
                    <a:p>
                      <a:endParaRPr kumimoji="1" lang="ja-JP" altLang="en-US" sz="1050"/>
                    </a:p>
                  </a:txBody>
                  <a:tcPr/>
                </a:tc>
                <a:tc gridSpan="2">
                  <a:txBody>
                    <a:bodyPr/>
                    <a:lstStyle/>
                    <a:p>
                      <a:r>
                        <a:rPr kumimoji="1" lang="ja-JP" altLang="en-US" sz="1050" dirty="0"/>
                        <a:t>音楽科</a:t>
                      </a:r>
                    </a:p>
                  </a:txBody>
                  <a:tcPr/>
                </a:tc>
                <a:tc hMerge="1">
                  <a:txBody>
                    <a:bodyPr/>
                    <a:lstStyle/>
                    <a:p>
                      <a:endParaRPr kumimoji="1" lang="ja-JP" altLang="en-US" sz="1050" dirty="0"/>
                    </a:p>
                  </a:txBody>
                  <a:tcPr/>
                </a:tc>
                <a:tc>
                  <a:txBody>
                    <a:bodyPr/>
                    <a:lstStyle/>
                    <a:p>
                      <a:pPr algn="r"/>
                      <a:r>
                        <a:rPr kumimoji="1" lang="en-US" altLang="ja-JP" sz="1050" dirty="0"/>
                        <a:t>1</a:t>
                      </a:r>
                      <a:r>
                        <a:rPr kumimoji="1" lang="ja-JP" altLang="en-US" sz="1050" dirty="0"/>
                        <a:t>校</a:t>
                      </a:r>
                    </a:p>
                  </a:txBody>
                  <a:tcPr/>
                </a:tc>
                <a:extLst>
                  <a:ext uri="{0D108BD9-81ED-4DB2-BD59-A6C34878D82A}">
                    <a16:rowId xmlns:a16="http://schemas.microsoft.com/office/drawing/2014/main" val="3593081681"/>
                  </a:ext>
                </a:extLst>
              </a:tr>
              <a:tr h="225827">
                <a:tc vMerge="1">
                  <a:txBody>
                    <a:bodyPr/>
                    <a:lstStyle/>
                    <a:p>
                      <a:endParaRPr kumimoji="1" lang="ja-JP" altLang="en-US" sz="1050" dirty="0"/>
                    </a:p>
                  </a:txBody>
                  <a:tcPr/>
                </a:tc>
                <a:tc gridSpan="3">
                  <a:txBody>
                    <a:bodyPr/>
                    <a:lstStyle/>
                    <a:p>
                      <a:r>
                        <a:rPr kumimoji="1" lang="ja-JP" altLang="en-US" sz="1050" dirty="0"/>
                        <a:t>総合選択制</a:t>
                      </a:r>
                    </a:p>
                  </a:txBody>
                  <a:tcPr/>
                </a:tc>
                <a:tc hMerge="1">
                  <a:txBody>
                    <a:bodyPr/>
                    <a:lstStyle/>
                    <a:p>
                      <a:endParaRPr kumimoji="1" lang="ja-JP" altLang="en-US"/>
                    </a:p>
                  </a:txBody>
                  <a:tcPr/>
                </a:tc>
                <a:tc hMerge="1">
                  <a:txBody>
                    <a:bodyPr/>
                    <a:lstStyle/>
                    <a:p>
                      <a:endParaRPr kumimoji="1" lang="ja-JP" altLang="en-US" sz="1050" dirty="0"/>
                    </a:p>
                  </a:txBody>
                  <a:tcPr/>
                </a:tc>
                <a:tc>
                  <a:txBody>
                    <a:bodyPr/>
                    <a:lstStyle/>
                    <a:p>
                      <a:pPr algn="r"/>
                      <a:r>
                        <a:rPr kumimoji="1" lang="en-US" altLang="ja-JP" sz="1050" dirty="0"/>
                        <a:t>19</a:t>
                      </a:r>
                      <a:r>
                        <a:rPr kumimoji="1" lang="ja-JP" altLang="en-US" sz="1050" dirty="0"/>
                        <a:t>校</a:t>
                      </a:r>
                    </a:p>
                  </a:txBody>
                  <a:tcPr/>
                </a:tc>
                <a:extLst>
                  <a:ext uri="{0D108BD9-81ED-4DB2-BD59-A6C34878D82A}">
                    <a16:rowId xmlns:a16="http://schemas.microsoft.com/office/drawing/2014/main" val="2341658159"/>
                  </a:ext>
                </a:extLst>
              </a:tr>
              <a:tr h="225827">
                <a:tc vMerge="1">
                  <a:txBody>
                    <a:bodyPr/>
                    <a:lstStyle/>
                    <a:p>
                      <a:endParaRPr kumimoji="1" lang="ja-JP" altLang="en-US" sz="1050" dirty="0"/>
                    </a:p>
                  </a:txBody>
                  <a:tcPr/>
                </a:tc>
                <a:tc gridSpan="3">
                  <a:txBody>
                    <a:bodyPr/>
                    <a:lstStyle/>
                    <a:p>
                      <a:r>
                        <a:rPr kumimoji="1" lang="ja-JP" altLang="en-US" sz="1050" dirty="0"/>
                        <a:t>単位制</a:t>
                      </a:r>
                    </a:p>
                  </a:txBody>
                  <a:tcPr/>
                </a:tc>
                <a:tc hMerge="1">
                  <a:txBody>
                    <a:bodyPr/>
                    <a:lstStyle/>
                    <a:p>
                      <a:endParaRPr kumimoji="1" lang="ja-JP" altLang="en-US"/>
                    </a:p>
                  </a:txBody>
                  <a:tcPr/>
                </a:tc>
                <a:tc hMerge="1">
                  <a:txBody>
                    <a:bodyPr/>
                    <a:lstStyle/>
                    <a:p>
                      <a:endParaRPr kumimoji="1" lang="ja-JP" altLang="en-US" sz="1050" dirty="0"/>
                    </a:p>
                  </a:txBody>
                  <a:tcPr/>
                </a:tc>
                <a:tc>
                  <a:txBody>
                    <a:bodyPr/>
                    <a:lstStyle/>
                    <a:p>
                      <a:pPr algn="r"/>
                      <a:r>
                        <a:rPr kumimoji="1" lang="en-US" altLang="ja-JP" sz="1050" dirty="0"/>
                        <a:t>4</a:t>
                      </a:r>
                      <a:r>
                        <a:rPr kumimoji="1" lang="ja-JP" altLang="en-US" sz="1050" dirty="0"/>
                        <a:t>校</a:t>
                      </a:r>
                    </a:p>
                  </a:txBody>
                  <a:tcPr/>
                </a:tc>
                <a:extLst>
                  <a:ext uri="{0D108BD9-81ED-4DB2-BD59-A6C34878D82A}">
                    <a16:rowId xmlns:a16="http://schemas.microsoft.com/office/drawing/2014/main" val="1003214143"/>
                  </a:ext>
                </a:extLst>
              </a:tr>
              <a:tr h="225827">
                <a:tc vMerge="1">
                  <a:txBody>
                    <a:bodyPr/>
                    <a:lstStyle/>
                    <a:p>
                      <a:endParaRPr kumimoji="1" lang="ja-JP" altLang="en-US" sz="1050" dirty="0"/>
                    </a:p>
                  </a:txBody>
                  <a:tcPr/>
                </a:tc>
                <a:tc gridSpan="3">
                  <a:txBody>
                    <a:bodyPr/>
                    <a:lstStyle/>
                    <a:p>
                      <a:r>
                        <a:rPr kumimoji="1" lang="ja-JP" altLang="en-US" sz="1050" dirty="0"/>
                        <a:t>教育センター附属校</a:t>
                      </a:r>
                    </a:p>
                  </a:txBody>
                  <a:tcPr/>
                </a:tc>
                <a:tc hMerge="1">
                  <a:txBody>
                    <a:bodyPr/>
                    <a:lstStyle/>
                    <a:p>
                      <a:endParaRPr kumimoji="1" lang="ja-JP" altLang="en-US"/>
                    </a:p>
                  </a:txBody>
                  <a:tcPr/>
                </a:tc>
                <a:tc hMerge="1">
                  <a:txBody>
                    <a:bodyPr/>
                    <a:lstStyle/>
                    <a:p>
                      <a:endParaRPr kumimoji="1" lang="ja-JP" altLang="en-US" sz="1050" dirty="0"/>
                    </a:p>
                  </a:txBody>
                  <a:tcPr/>
                </a:tc>
                <a:tc>
                  <a:txBody>
                    <a:bodyPr/>
                    <a:lstStyle/>
                    <a:p>
                      <a:pPr algn="r"/>
                      <a:r>
                        <a:rPr kumimoji="1" lang="en-US" altLang="ja-JP" sz="1050" dirty="0"/>
                        <a:t>1</a:t>
                      </a:r>
                      <a:r>
                        <a:rPr kumimoji="1" lang="ja-JP" altLang="en-US" sz="1050" dirty="0"/>
                        <a:t>校</a:t>
                      </a:r>
                    </a:p>
                  </a:txBody>
                  <a:tcPr/>
                </a:tc>
                <a:extLst>
                  <a:ext uri="{0D108BD9-81ED-4DB2-BD59-A6C34878D82A}">
                    <a16:rowId xmlns:a16="http://schemas.microsoft.com/office/drawing/2014/main" val="1023305473"/>
                  </a:ext>
                </a:extLst>
              </a:tr>
              <a:tr h="225827">
                <a:tc gridSpan="4">
                  <a:txBody>
                    <a:bodyPr/>
                    <a:lstStyle/>
                    <a:p>
                      <a:r>
                        <a:rPr kumimoji="1" lang="ja-JP" altLang="en-US" sz="1050" dirty="0"/>
                        <a:t>総合学科高校</a:t>
                      </a:r>
                    </a:p>
                  </a:txBody>
                  <a:tcPr/>
                </a:tc>
                <a:tc hMerge="1">
                  <a:txBody>
                    <a:bodyPr/>
                    <a:lstStyle/>
                    <a:p>
                      <a:endParaRPr kumimoji="1" lang="ja-JP" altLang="en-US" sz="1050" dirty="0"/>
                    </a:p>
                  </a:txBody>
                  <a:tcPr/>
                </a:tc>
                <a:tc hMerge="1">
                  <a:txBody>
                    <a:bodyPr/>
                    <a:lstStyle/>
                    <a:p>
                      <a:endParaRPr kumimoji="1" lang="ja-JP" altLang="en-US"/>
                    </a:p>
                  </a:txBody>
                  <a:tcPr/>
                </a:tc>
                <a:tc hMerge="1">
                  <a:txBody>
                    <a:bodyPr/>
                    <a:lstStyle/>
                    <a:p>
                      <a:endParaRPr kumimoji="1" lang="ja-JP" altLang="en-US" sz="1050" dirty="0"/>
                    </a:p>
                  </a:txBody>
                  <a:tcPr/>
                </a:tc>
                <a:tc>
                  <a:txBody>
                    <a:bodyPr/>
                    <a:lstStyle/>
                    <a:p>
                      <a:pPr algn="r"/>
                      <a:r>
                        <a:rPr kumimoji="1" lang="en-US" altLang="ja-JP" sz="1050" dirty="0"/>
                        <a:t>10</a:t>
                      </a:r>
                      <a:r>
                        <a:rPr kumimoji="1" lang="ja-JP" altLang="en-US" sz="1050" dirty="0"/>
                        <a:t>校</a:t>
                      </a:r>
                    </a:p>
                  </a:txBody>
                  <a:tcPr/>
                </a:tc>
                <a:extLst>
                  <a:ext uri="{0D108BD9-81ED-4DB2-BD59-A6C34878D82A}">
                    <a16:rowId xmlns:a16="http://schemas.microsoft.com/office/drawing/2014/main" val="3821970144"/>
                  </a:ext>
                </a:extLst>
              </a:tr>
              <a:tr h="225827">
                <a:tc rowSpan="4" gridSpan="3">
                  <a:txBody>
                    <a:bodyPr/>
                    <a:lstStyle/>
                    <a:p>
                      <a:r>
                        <a:rPr kumimoji="1" lang="ja-JP" altLang="en-US" sz="1050" dirty="0"/>
                        <a:t>専門高校</a:t>
                      </a:r>
                      <a:endParaRPr kumimoji="1" lang="en-US" altLang="ja-JP" sz="1050" dirty="0"/>
                    </a:p>
                    <a:p>
                      <a:r>
                        <a:rPr kumimoji="1" lang="en-US" altLang="ja-JP" sz="1050" dirty="0"/>
                        <a:t>(15</a:t>
                      </a:r>
                      <a:r>
                        <a:rPr kumimoji="1" lang="ja-JP" altLang="en-US" sz="1050" dirty="0"/>
                        <a:t>校）</a:t>
                      </a:r>
                    </a:p>
                  </a:txBody>
                  <a:tcPr/>
                </a:tc>
                <a:tc rowSpan="4" hMerge="1">
                  <a:txBody>
                    <a:bodyPr/>
                    <a:lstStyle/>
                    <a:p>
                      <a:endParaRPr kumimoji="1" lang="ja-JP" altLang="en-US" sz="1050" dirty="0"/>
                    </a:p>
                  </a:txBody>
                  <a:tcPr/>
                </a:tc>
                <a:tc rowSpan="4" hMerge="1">
                  <a:txBody>
                    <a:bodyPr/>
                    <a:lstStyle/>
                    <a:p>
                      <a:endParaRPr kumimoji="1" lang="ja-JP" altLang="en-US"/>
                    </a:p>
                  </a:txBody>
                  <a:tcPr/>
                </a:tc>
                <a:tc>
                  <a:txBody>
                    <a:bodyPr/>
                    <a:lstStyle/>
                    <a:p>
                      <a:r>
                        <a:rPr kumimoji="1" lang="ja-JP" altLang="en-US" sz="1050" dirty="0"/>
                        <a:t>農業</a:t>
                      </a:r>
                      <a:endParaRPr kumimoji="1" lang="en-US" altLang="ja-JP" sz="1050" dirty="0"/>
                    </a:p>
                  </a:txBody>
                  <a:tcPr/>
                </a:tc>
                <a:tc>
                  <a:txBody>
                    <a:bodyPr/>
                    <a:lstStyle/>
                    <a:p>
                      <a:pPr algn="r"/>
                      <a:r>
                        <a:rPr kumimoji="1" lang="en-US" altLang="ja-JP" sz="1050" dirty="0"/>
                        <a:t>2</a:t>
                      </a:r>
                      <a:r>
                        <a:rPr kumimoji="1" lang="ja-JP" altLang="en-US" sz="1050" dirty="0"/>
                        <a:t>校</a:t>
                      </a:r>
                    </a:p>
                  </a:txBody>
                  <a:tcPr/>
                </a:tc>
                <a:extLst>
                  <a:ext uri="{0D108BD9-81ED-4DB2-BD59-A6C34878D82A}">
                    <a16:rowId xmlns:a16="http://schemas.microsoft.com/office/drawing/2014/main" val="1048483130"/>
                  </a:ext>
                </a:extLst>
              </a:tr>
              <a:tr h="225827">
                <a:tc gridSpan="3" vMerge="1">
                  <a:txBody>
                    <a:bodyPr/>
                    <a:lstStyle/>
                    <a:p>
                      <a:endParaRPr kumimoji="1" lang="ja-JP" altLang="en-US" sz="1050" dirty="0"/>
                    </a:p>
                  </a:txBody>
                  <a:tcPr/>
                </a:tc>
                <a:tc hMerge="1" vMerge="1">
                  <a:txBody>
                    <a:bodyPr/>
                    <a:lstStyle/>
                    <a:p>
                      <a:endParaRPr kumimoji="1" lang="ja-JP" altLang="en-US" sz="1050" dirty="0"/>
                    </a:p>
                  </a:txBody>
                  <a:tcPr/>
                </a:tc>
                <a:tc hMerge="1" vMerge="1">
                  <a:txBody>
                    <a:bodyPr/>
                    <a:lstStyle/>
                    <a:p>
                      <a:endParaRPr kumimoji="1" lang="ja-JP" altLang="en-US"/>
                    </a:p>
                  </a:txBody>
                  <a:tcPr/>
                </a:tc>
                <a:tc>
                  <a:txBody>
                    <a:bodyPr/>
                    <a:lstStyle/>
                    <a:p>
                      <a:r>
                        <a:rPr kumimoji="1" lang="ja-JP" altLang="en-US" sz="1050" dirty="0"/>
                        <a:t>工科</a:t>
                      </a:r>
                    </a:p>
                  </a:txBody>
                  <a:tcPr/>
                </a:tc>
                <a:tc>
                  <a:txBody>
                    <a:bodyPr/>
                    <a:lstStyle/>
                    <a:p>
                      <a:pPr algn="r"/>
                      <a:r>
                        <a:rPr kumimoji="1" lang="en-US" altLang="ja-JP" sz="1050" dirty="0"/>
                        <a:t>9</a:t>
                      </a:r>
                      <a:r>
                        <a:rPr kumimoji="1" lang="ja-JP" altLang="en-US" sz="1050" dirty="0"/>
                        <a:t>校</a:t>
                      </a:r>
                    </a:p>
                  </a:txBody>
                  <a:tcPr/>
                </a:tc>
                <a:extLst>
                  <a:ext uri="{0D108BD9-81ED-4DB2-BD59-A6C34878D82A}">
                    <a16:rowId xmlns:a16="http://schemas.microsoft.com/office/drawing/2014/main" val="3547050038"/>
                  </a:ext>
                </a:extLst>
              </a:tr>
              <a:tr h="225827">
                <a:tc gridSpan="3" vMerge="1">
                  <a:txBody>
                    <a:bodyPr/>
                    <a:lstStyle/>
                    <a:p>
                      <a:endParaRPr kumimoji="1" lang="ja-JP" altLang="en-US" sz="1050" dirty="0"/>
                    </a:p>
                  </a:txBody>
                  <a:tcPr/>
                </a:tc>
                <a:tc hMerge="1" vMerge="1">
                  <a:txBody>
                    <a:bodyPr/>
                    <a:lstStyle/>
                    <a:p>
                      <a:endParaRPr kumimoji="1" lang="ja-JP" altLang="en-US" sz="1050" dirty="0"/>
                    </a:p>
                  </a:txBody>
                  <a:tcPr/>
                </a:tc>
                <a:tc hMerge="1" vMerge="1">
                  <a:txBody>
                    <a:bodyPr/>
                    <a:lstStyle/>
                    <a:p>
                      <a:endParaRPr kumimoji="1" lang="ja-JP" altLang="en-US"/>
                    </a:p>
                  </a:txBody>
                  <a:tcPr/>
                </a:tc>
                <a:tc>
                  <a:txBody>
                    <a:bodyPr/>
                    <a:lstStyle/>
                    <a:p>
                      <a:r>
                        <a:rPr kumimoji="1" lang="ja-JP" altLang="en-US" sz="1050" dirty="0"/>
                        <a:t>国際・科学</a:t>
                      </a:r>
                    </a:p>
                  </a:txBody>
                  <a:tcPr/>
                </a:tc>
                <a:tc>
                  <a:txBody>
                    <a:bodyPr/>
                    <a:lstStyle/>
                    <a:p>
                      <a:pPr algn="r"/>
                      <a:r>
                        <a:rPr kumimoji="1" lang="en-US" altLang="ja-JP" sz="1050" dirty="0"/>
                        <a:t>3</a:t>
                      </a:r>
                      <a:r>
                        <a:rPr kumimoji="1" lang="ja-JP" altLang="en-US" sz="1050" dirty="0"/>
                        <a:t>校</a:t>
                      </a:r>
                    </a:p>
                  </a:txBody>
                  <a:tcPr/>
                </a:tc>
                <a:extLst>
                  <a:ext uri="{0D108BD9-81ED-4DB2-BD59-A6C34878D82A}">
                    <a16:rowId xmlns:a16="http://schemas.microsoft.com/office/drawing/2014/main" val="3676265103"/>
                  </a:ext>
                </a:extLst>
              </a:tr>
              <a:tr h="225827">
                <a:tc gridSpan="3" vMerge="1">
                  <a:txBody>
                    <a:bodyPr/>
                    <a:lstStyle/>
                    <a:p>
                      <a:endParaRPr kumimoji="1" lang="ja-JP" altLang="en-US" sz="1050" dirty="0"/>
                    </a:p>
                  </a:txBody>
                  <a:tcPr/>
                </a:tc>
                <a:tc hMerge="1" vMerge="1">
                  <a:txBody>
                    <a:bodyPr/>
                    <a:lstStyle/>
                    <a:p>
                      <a:endParaRPr kumimoji="1" lang="ja-JP" altLang="en-US" sz="1050" dirty="0"/>
                    </a:p>
                  </a:txBody>
                  <a:tcPr/>
                </a:tc>
                <a:tc hMerge="1" vMerge="1">
                  <a:txBody>
                    <a:bodyPr/>
                    <a:lstStyle/>
                    <a:p>
                      <a:endParaRPr kumimoji="1" lang="ja-JP" altLang="en-US"/>
                    </a:p>
                  </a:txBody>
                  <a:tcPr/>
                </a:tc>
                <a:tc>
                  <a:txBody>
                    <a:bodyPr/>
                    <a:lstStyle/>
                    <a:p>
                      <a:r>
                        <a:rPr kumimoji="1" lang="ja-JP" altLang="en-US" sz="1050" dirty="0"/>
                        <a:t>総合造形</a:t>
                      </a:r>
                    </a:p>
                  </a:txBody>
                  <a:tcPr/>
                </a:tc>
                <a:tc>
                  <a:txBody>
                    <a:bodyPr/>
                    <a:lstStyle/>
                    <a:p>
                      <a:pPr algn="r"/>
                      <a:r>
                        <a:rPr kumimoji="1" lang="en-US" altLang="ja-JP" sz="1050" dirty="0"/>
                        <a:t>1</a:t>
                      </a:r>
                      <a:r>
                        <a:rPr kumimoji="1" lang="ja-JP" altLang="en-US" sz="1050" dirty="0"/>
                        <a:t>校</a:t>
                      </a:r>
                    </a:p>
                  </a:txBody>
                  <a:tcPr/>
                </a:tc>
                <a:extLst>
                  <a:ext uri="{0D108BD9-81ED-4DB2-BD59-A6C34878D82A}">
                    <a16:rowId xmlns:a16="http://schemas.microsoft.com/office/drawing/2014/main" val="1269072888"/>
                  </a:ext>
                </a:extLst>
              </a:tr>
              <a:tr h="225827">
                <a:tc gridSpan="4">
                  <a:txBody>
                    <a:bodyPr/>
                    <a:lstStyle/>
                    <a:p>
                      <a:r>
                        <a:rPr kumimoji="1" lang="ja-JP" altLang="en-US" sz="1050" dirty="0"/>
                        <a:t>クリエイティブスクール</a:t>
                      </a:r>
                    </a:p>
                  </a:txBody>
                  <a:tcPr/>
                </a:tc>
                <a:tc hMerge="1">
                  <a:txBody>
                    <a:bodyPr/>
                    <a:lstStyle/>
                    <a:p>
                      <a:endParaRPr kumimoji="1" lang="ja-JP" altLang="en-US" sz="1050" dirty="0"/>
                    </a:p>
                  </a:txBody>
                  <a:tcPr/>
                </a:tc>
                <a:tc hMerge="1">
                  <a:txBody>
                    <a:bodyPr/>
                    <a:lstStyle/>
                    <a:p>
                      <a:endParaRPr kumimoji="1" lang="ja-JP" altLang="en-US"/>
                    </a:p>
                  </a:txBody>
                  <a:tcPr/>
                </a:tc>
                <a:tc hMerge="1">
                  <a:txBody>
                    <a:bodyPr/>
                    <a:lstStyle/>
                    <a:p>
                      <a:endParaRPr kumimoji="1" lang="ja-JP" altLang="en-US" sz="1050" dirty="0"/>
                    </a:p>
                  </a:txBody>
                  <a:tcPr/>
                </a:tc>
                <a:tc>
                  <a:txBody>
                    <a:bodyPr/>
                    <a:lstStyle/>
                    <a:p>
                      <a:pPr algn="r"/>
                      <a:r>
                        <a:rPr kumimoji="1" lang="en-US" altLang="ja-JP" sz="1050" dirty="0"/>
                        <a:t>6</a:t>
                      </a:r>
                      <a:r>
                        <a:rPr kumimoji="1" lang="ja-JP" altLang="en-US" sz="1050" dirty="0"/>
                        <a:t>校</a:t>
                      </a:r>
                    </a:p>
                  </a:txBody>
                  <a:tcPr/>
                </a:tc>
                <a:extLst>
                  <a:ext uri="{0D108BD9-81ED-4DB2-BD59-A6C34878D82A}">
                    <a16:rowId xmlns:a16="http://schemas.microsoft.com/office/drawing/2014/main" val="3224835436"/>
                  </a:ext>
                </a:extLst>
              </a:tr>
              <a:tr h="225827">
                <a:tc gridSpan="4">
                  <a:txBody>
                    <a:bodyPr/>
                    <a:lstStyle/>
                    <a:p>
                      <a:r>
                        <a:rPr kumimoji="1" lang="ja-JP" altLang="en-US" sz="1050" dirty="0"/>
                        <a:t>夜間定時制高校</a:t>
                      </a:r>
                    </a:p>
                  </a:txBody>
                  <a:tcPr/>
                </a:tc>
                <a:tc hMerge="1">
                  <a:txBody>
                    <a:bodyPr/>
                    <a:lstStyle/>
                    <a:p>
                      <a:endParaRPr kumimoji="1" lang="ja-JP" altLang="en-US" sz="1050" dirty="0"/>
                    </a:p>
                  </a:txBody>
                  <a:tcPr/>
                </a:tc>
                <a:tc hMerge="1">
                  <a:txBody>
                    <a:bodyPr/>
                    <a:lstStyle/>
                    <a:p>
                      <a:endParaRPr kumimoji="1" lang="ja-JP" altLang="en-US"/>
                    </a:p>
                  </a:txBody>
                  <a:tcPr/>
                </a:tc>
                <a:tc hMerge="1">
                  <a:txBody>
                    <a:bodyPr/>
                    <a:lstStyle/>
                    <a:p>
                      <a:endParaRPr kumimoji="1" lang="ja-JP" altLang="en-US" sz="1050" dirty="0"/>
                    </a:p>
                  </a:txBody>
                  <a:tcPr/>
                </a:tc>
                <a:tc>
                  <a:txBody>
                    <a:bodyPr/>
                    <a:lstStyle/>
                    <a:p>
                      <a:pPr algn="r"/>
                      <a:r>
                        <a:rPr kumimoji="1" lang="en-US" altLang="ja-JP" sz="1050" dirty="0"/>
                        <a:t>15</a:t>
                      </a:r>
                      <a:r>
                        <a:rPr kumimoji="1" lang="ja-JP" altLang="en-US" sz="1050" dirty="0"/>
                        <a:t>校</a:t>
                      </a:r>
                    </a:p>
                  </a:txBody>
                  <a:tcPr/>
                </a:tc>
                <a:extLst>
                  <a:ext uri="{0D108BD9-81ED-4DB2-BD59-A6C34878D82A}">
                    <a16:rowId xmlns:a16="http://schemas.microsoft.com/office/drawing/2014/main" val="358918162"/>
                  </a:ext>
                </a:extLst>
              </a:tr>
              <a:tr h="225827">
                <a:tc gridSpan="4">
                  <a:txBody>
                    <a:bodyPr/>
                    <a:lstStyle/>
                    <a:p>
                      <a:r>
                        <a:rPr kumimoji="1" lang="ja-JP" altLang="en-US" sz="1050" dirty="0"/>
                        <a:t>通信制高校</a:t>
                      </a:r>
                    </a:p>
                  </a:txBody>
                  <a:tcPr/>
                </a:tc>
                <a:tc hMerge="1">
                  <a:txBody>
                    <a:bodyPr/>
                    <a:lstStyle/>
                    <a:p>
                      <a:endParaRPr kumimoji="1" lang="ja-JP" altLang="en-US" sz="1050" dirty="0"/>
                    </a:p>
                  </a:txBody>
                  <a:tcPr/>
                </a:tc>
                <a:tc hMerge="1">
                  <a:txBody>
                    <a:bodyPr/>
                    <a:lstStyle/>
                    <a:p>
                      <a:endParaRPr kumimoji="1" lang="ja-JP" altLang="en-US"/>
                    </a:p>
                  </a:txBody>
                  <a:tcPr/>
                </a:tc>
                <a:tc hMerge="1">
                  <a:txBody>
                    <a:bodyPr/>
                    <a:lstStyle/>
                    <a:p>
                      <a:endParaRPr kumimoji="1" lang="ja-JP" altLang="en-US" sz="1050" dirty="0"/>
                    </a:p>
                  </a:txBody>
                  <a:tcPr/>
                </a:tc>
                <a:tc>
                  <a:txBody>
                    <a:bodyPr/>
                    <a:lstStyle/>
                    <a:p>
                      <a:pPr algn="r"/>
                      <a:r>
                        <a:rPr kumimoji="1" lang="en-US" altLang="ja-JP" sz="1050" dirty="0"/>
                        <a:t>1</a:t>
                      </a:r>
                      <a:r>
                        <a:rPr kumimoji="1" lang="ja-JP" altLang="en-US" sz="1050" dirty="0"/>
                        <a:t>校</a:t>
                      </a:r>
                    </a:p>
                  </a:txBody>
                  <a:tcPr/>
                </a:tc>
                <a:extLst>
                  <a:ext uri="{0D108BD9-81ED-4DB2-BD59-A6C34878D82A}">
                    <a16:rowId xmlns:a16="http://schemas.microsoft.com/office/drawing/2014/main" val="17926754"/>
                  </a:ext>
                </a:extLst>
              </a:tr>
              <a:tr h="225827">
                <a:tc gridSpan="4">
                  <a:txBody>
                    <a:bodyPr/>
                    <a:lstStyle/>
                    <a:p>
                      <a:r>
                        <a:rPr kumimoji="1" lang="ja-JP" altLang="en-US" sz="1050" dirty="0"/>
                        <a:t>連携型中高一貫校</a:t>
                      </a:r>
                    </a:p>
                  </a:txBody>
                  <a:tcPr/>
                </a:tc>
                <a:tc hMerge="1">
                  <a:txBody>
                    <a:bodyPr/>
                    <a:lstStyle/>
                    <a:p>
                      <a:endParaRPr kumimoji="1" lang="ja-JP" altLang="en-US" sz="1050" dirty="0"/>
                    </a:p>
                  </a:txBody>
                  <a:tcPr/>
                </a:tc>
                <a:tc hMerge="1">
                  <a:txBody>
                    <a:bodyPr/>
                    <a:lstStyle/>
                    <a:p>
                      <a:endParaRPr kumimoji="1" lang="ja-JP" altLang="en-US"/>
                    </a:p>
                  </a:txBody>
                  <a:tcPr/>
                </a:tc>
                <a:tc hMerge="1">
                  <a:txBody>
                    <a:bodyPr/>
                    <a:lstStyle/>
                    <a:p>
                      <a:endParaRPr kumimoji="1" lang="ja-JP" altLang="en-US" sz="1050" dirty="0"/>
                    </a:p>
                  </a:txBody>
                  <a:tcPr/>
                </a:tc>
                <a:tc>
                  <a:txBody>
                    <a:bodyPr/>
                    <a:lstStyle/>
                    <a:p>
                      <a:pPr algn="r"/>
                      <a:r>
                        <a:rPr kumimoji="1" lang="en-US" altLang="ja-JP" sz="1050" dirty="0"/>
                        <a:t>2</a:t>
                      </a:r>
                      <a:r>
                        <a:rPr kumimoji="1" lang="ja-JP" altLang="en-US" sz="1050" dirty="0"/>
                        <a:t>校</a:t>
                      </a:r>
                    </a:p>
                  </a:txBody>
                  <a:tcPr/>
                </a:tc>
                <a:extLst>
                  <a:ext uri="{0D108BD9-81ED-4DB2-BD59-A6C34878D82A}">
                    <a16:rowId xmlns:a16="http://schemas.microsoft.com/office/drawing/2014/main" val="810147320"/>
                  </a:ext>
                </a:extLst>
              </a:tr>
            </a:tbl>
          </a:graphicData>
        </a:graphic>
      </p:graphicFrame>
      <p:sp>
        <p:nvSpPr>
          <p:cNvPr id="10" name="正方形/長方形 9"/>
          <p:cNvSpPr/>
          <p:nvPr/>
        </p:nvSpPr>
        <p:spPr>
          <a:xfrm>
            <a:off x="404113" y="508598"/>
            <a:ext cx="1390738" cy="2608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a:t>
            </a:r>
            <a:r>
              <a:rPr kumimoji="1" lang="ja-JP" altLang="en-US" sz="1400" b="1" dirty="0">
                <a:solidFill>
                  <a:schemeClr val="tx1"/>
                </a:solidFill>
              </a:rPr>
              <a:t>平成</a:t>
            </a:r>
            <a:r>
              <a:rPr kumimoji="1" lang="en-US" altLang="ja-JP" sz="1400" b="1" dirty="0">
                <a:solidFill>
                  <a:schemeClr val="tx1"/>
                </a:solidFill>
              </a:rPr>
              <a:t>11</a:t>
            </a:r>
            <a:r>
              <a:rPr kumimoji="1" lang="ja-JP" altLang="en-US" sz="1400" b="1" dirty="0">
                <a:solidFill>
                  <a:schemeClr val="tx1"/>
                </a:solidFill>
              </a:rPr>
              <a:t>年度</a:t>
            </a:r>
            <a:r>
              <a:rPr kumimoji="1" lang="en-US" altLang="ja-JP" sz="1400" b="1" dirty="0">
                <a:solidFill>
                  <a:schemeClr val="tx1"/>
                </a:solidFill>
              </a:rPr>
              <a:t>】</a:t>
            </a:r>
            <a:endParaRPr kumimoji="1" lang="ja-JP" altLang="en-US" sz="1400" b="1" dirty="0">
              <a:solidFill>
                <a:schemeClr val="tx1"/>
              </a:solidFill>
            </a:endParaRPr>
          </a:p>
        </p:txBody>
      </p:sp>
      <p:sp>
        <p:nvSpPr>
          <p:cNvPr id="11" name="正方形/長方形 10"/>
          <p:cNvSpPr/>
          <p:nvPr/>
        </p:nvSpPr>
        <p:spPr>
          <a:xfrm>
            <a:off x="3373431" y="508598"/>
            <a:ext cx="1390738" cy="2608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a:t>
            </a:r>
            <a:r>
              <a:rPr kumimoji="1" lang="ja-JP" altLang="en-US" sz="1400" b="1" dirty="0">
                <a:solidFill>
                  <a:schemeClr val="tx1"/>
                </a:solidFill>
              </a:rPr>
              <a:t>平成</a:t>
            </a:r>
            <a:r>
              <a:rPr kumimoji="1" lang="en-US" altLang="ja-JP" sz="1400" b="1" dirty="0">
                <a:solidFill>
                  <a:schemeClr val="tx1"/>
                </a:solidFill>
              </a:rPr>
              <a:t>24</a:t>
            </a:r>
            <a:r>
              <a:rPr kumimoji="1" lang="ja-JP" altLang="en-US" sz="1400" b="1" dirty="0">
                <a:solidFill>
                  <a:schemeClr val="tx1"/>
                </a:solidFill>
              </a:rPr>
              <a:t>年度</a:t>
            </a:r>
            <a:r>
              <a:rPr kumimoji="1" lang="en-US" altLang="ja-JP" sz="1400" b="1" dirty="0">
                <a:solidFill>
                  <a:schemeClr val="tx1"/>
                </a:solidFill>
              </a:rPr>
              <a:t>】</a:t>
            </a:r>
            <a:endParaRPr kumimoji="1" lang="ja-JP" altLang="en-US" sz="1400" b="1" dirty="0">
              <a:solidFill>
                <a:schemeClr val="tx1"/>
              </a:solidFill>
            </a:endParaRPr>
          </a:p>
        </p:txBody>
      </p:sp>
      <p:graphicFrame>
        <p:nvGraphicFramePr>
          <p:cNvPr id="12" name="表 11"/>
          <p:cNvGraphicFramePr>
            <a:graphicFrameLocks noGrp="1"/>
          </p:cNvGraphicFramePr>
          <p:nvPr>
            <p:extLst/>
          </p:nvPr>
        </p:nvGraphicFramePr>
        <p:xfrm>
          <a:off x="6091708" y="805153"/>
          <a:ext cx="3168202" cy="5162220"/>
        </p:xfrm>
        <a:graphic>
          <a:graphicData uri="http://schemas.openxmlformats.org/drawingml/2006/table">
            <a:tbl>
              <a:tblPr firstRow="1" bandRow="1">
                <a:tableStyleId>{5940675A-B579-460E-94D1-54222C63F5DA}</a:tableStyleId>
              </a:tblPr>
              <a:tblGrid>
                <a:gridCol w="1120461">
                  <a:extLst>
                    <a:ext uri="{9D8B030D-6E8A-4147-A177-3AD203B41FA5}">
                      <a16:colId xmlns:a16="http://schemas.microsoft.com/office/drawing/2014/main" val="4284928165"/>
                    </a:ext>
                  </a:extLst>
                </a:gridCol>
                <a:gridCol w="412477">
                  <a:extLst>
                    <a:ext uri="{9D8B030D-6E8A-4147-A177-3AD203B41FA5}">
                      <a16:colId xmlns:a16="http://schemas.microsoft.com/office/drawing/2014/main" val="109812185"/>
                    </a:ext>
                  </a:extLst>
                </a:gridCol>
                <a:gridCol w="1094351">
                  <a:extLst>
                    <a:ext uri="{9D8B030D-6E8A-4147-A177-3AD203B41FA5}">
                      <a16:colId xmlns:a16="http://schemas.microsoft.com/office/drawing/2014/main" val="1773712459"/>
                    </a:ext>
                  </a:extLst>
                </a:gridCol>
                <a:gridCol w="540913">
                  <a:extLst>
                    <a:ext uri="{9D8B030D-6E8A-4147-A177-3AD203B41FA5}">
                      <a16:colId xmlns:a16="http://schemas.microsoft.com/office/drawing/2014/main" val="2243397982"/>
                    </a:ext>
                  </a:extLst>
                </a:gridCol>
              </a:tblGrid>
              <a:tr h="225998">
                <a:tc rowSpan="10">
                  <a:txBody>
                    <a:bodyPr/>
                    <a:lstStyle/>
                    <a:p>
                      <a:r>
                        <a:rPr kumimoji="1" lang="ja-JP" altLang="en-US" sz="1050" dirty="0"/>
                        <a:t>普通科</a:t>
                      </a:r>
                      <a:endParaRPr kumimoji="1" lang="en-US" altLang="ja-JP" sz="1050" dirty="0"/>
                    </a:p>
                    <a:p>
                      <a:r>
                        <a:rPr kumimoji="1" lang="ja-JP" altLang="en-US" sz="1050" dirty="0"/>
                        <a:t>高校</a:t>
                      </a:r>
                      <a:endParaRPr kumimoji="1" lang="en-US" altLang="ja-JP" sz="1050" dirty="0"/>
                    </a:p>
                    <a:p>
                      <a:r>
                        <a:rPr kumimoji="1" lang="en-US" altLang="ja-JP" sz="1050" dirty="0"/>
                        <a:t>(84</a:t>
                      </a:r>
                      <a:r>
                        <a:rPr kumimoji="1" lang="ja-JP" altLang="en-US" sz="1050" dirty="0"/>
                        <a:t>校）</a:t>
                      </a:r>
                      <a:endParaRPr kumimoji="1" lang="en-US" altLang="ja-JP" sz="1050" dirty="0"/>
                    </a:p>
                    <a:p>
                      <a:r>
                        <a:rPr kumimoji="1" lang="en-US" altLang="ja-JP" sz="1050" dirty="0"/>
                        <a:t>※</a:t>
                      </a:r>
                      <a:r>
                        <a:rPr kumimoji="1" lang="ja-JP" altLang="en-US" sz="1050" dirty="0"/>
                        <a:t>募集停止校含む</a:t>
                      </a:r>
                    </a:p>
                  </a:txBody>
                  <a:tcPr>
                    <a:lnR w="12700" cap="flat" cmpd="sng" algn="ctr">
                      <a:solidFill>
                        <a:schemeClr val="tx1"/>
                      </a:solidFill>
                      <a:prstDash val="solid"/>
                      <a:round/>
                      <a:headEnd type="none" w="med" len="med"/>
                      <a:tailEnd type="none" w="med" len="med"/>
                    </a:lnR>
                  </a:tcPr>
                </a:tc>
                <a:tc gridSpan="2">
                  <a:txBody>
                    <a:bodyPr/>
                    <a:lstStyle/>
                    <a:p>
                      <a:r>
                        <a:rPr kumimoji="1" lang="ja-JP" altLang="en-US" sz="900" dirty="0"/>
                        <a:t>普通科のみ</a:t>
                      </a:r>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a:r>
                        <a:rPr kumimoji="1" lang="en-US" altLang="ja-JP" sz="900" dirty="0"/>
                        <a:t>32</a:t>
                      </a:r>
                      <a:r>
                        <a:rPr kumimoji="1" lang="ja-JP" altLang="en-US" sz="900" dirty="0"/>
                        <a:t>校</a:t>
                      </a:r>
                      <a:endParaRPr kumimoji="1" lang="en-US" altLang="ja-JP" sz="900" dirty="0"/>
                    </a:p>
                  </a:txBody>
                  <a:tcPr/>
                </a:tc>
                <a:extLst>
                  <a:ext uri="{0D108BD9-81ED-4DB2-BD59-A6C34878D82A}">
                    <a16:rowId xmlns:a16="http://schemas.microsoft.com/office/drawing/2014/main" val="541913744"/>
                  </a:ext>
                </a:extLst>
              </a:tr>
              <a:tr h="225827">
                <a:tc vMerge="1">
                  <a:txBody>
                    <a:bodyPr/>
                    <a:lstStyle/>
                    <a:p>
                      <a:endParaRPr kumimoji="1" lang="ja-JP" altLang="en-US"/>
                    </a:p>
                  </a:txBody>
                  <a:tcPr/>
                </a:tc>
                <a:tc gridSpan="2">
                  <a:txBody>
                    <a:bodyPr/>
                    <a:lstStyle/>
                    <a:p>
                      <a:r>
                        <a:rPr kumimoji="1" lang="ja-JP" altLang="en-US" sz="900" dirty="0"/>
                        <a:t>専門コース設置</a:t>
                      </a:r>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a:r>
                        <a:rPr kumimoji="1" lang="en-US" altLang="ja-JP" sz="900" dirty="0"/>
                        <a:t>36</a:t>
                      </a:r>
                      <a:r>
                        <a:rPr kumimoji="1" lang="ja-JP" altLang="en-US" sz="900" dirty="0"/>
                        <a:t>校</a:t>
                      </a:r>
                    </a:p>
                  </a:txBody>
                  <a:tcPr/>
                </a:tc>
                <a:extLst>
                  <a:ext uri="{0D108BD9-81ED-4DB2-BD59-A6C34878D82A}">
                    <a16:rowId xmlns:a16="http://schemas.microsoft.com/office/drawing/2014/main" val="2152015614"/>
                  </a:ext>
                </a:extLst>
              </a:tr>
              <a:tr h="225827">
                <a:tc vMerge="1">
                  <a:txBody>
                    <a:bodyPr/>
                    <a:lstStyle/>
                    <a:p>
                      <a:endParaRPr kumimoji="1" lang="ja-JP" altLang="en-US"/>
                    </a:p>
                  </a:txBody>
                  <a:tcPr/>
                </a:tc>
                <a:tc rowSpan="5">
                  <a:txBody>
                    <a:bodyPr/>
                    <a:lstStyle/>
                    <a:p>
                      <a:r>
                        <a:rPr kumimoji="1" lang="ja-JP" altLang="en-US" sz="900" dirty="0"/>
                        <a:t>専門学科併置</a:t>
                      </a:r>
                      <a:endParaRPr kumimoji="1" lang="en-US" altLang="ja-JP" sz="900" dirty="0"/>
                    </a:p>
                    <a:p>
                      <a:r>
                        <a:rPr kumimoji="1" lang="en-US" altLang="ja-JP" sz="900" dirty="0"/>
                        <a:t>11</a:t>
                      </a:r>
                      <a:r>
                        <a:rPr kumimoji="1" lang="ja-JP" altLang="en-US" sz="900" dirty="0"/>
                        <a:t>校</a:t>
                      </a:r>
                    </a:p>
                  </a:txBody>
                  <a:tcPr>
                    <a:lnL w="12700" cap="flat" cmpd="sng" algn="ctr">
                      <a:solidFill>
                        <a:schemeClr val="tx1"/>
                      </a:solidFill>
                      <a:prstDash val="solid"/>
                      <a:round/>
                      <a:headEnd type="none" w="med" len="med"/>
                      <a:tailEnd type="none" w="med" len="med"/>
                    </a:lnL>
                  </a:tcPr>
                </a:tc>
                <a:tc>
                  <a:txBody>
                    <a:bodyPr/>
                    <a:lstStyle/>
                    <a:p>
                      <a:r>
                        <a:rPr kumimoji="1" lang="ja-JP" altLang="en-US" sz="900" dirty="0"/>
                        <a:t>国際科</a:t>
                      </a:r>
                      <a:r>
                        <a:rPr kumimoji="1" lang="ja-JP" altLang="en-US" sz="600" dirty="0"/>
                        <a:t>（グローバル科）</a:t>
                      </a:r>
                    </a:p>
                  </a:txBody>
                  <a:tcPr/>
                </a:tc>
                <a:tc>
                  <a:txBody>
                    <a:bodyPr/>
                    <a:lstStyle/>
                    <a:p>
                      <a:pPr algn="r"/>
                      <a:r>
                        <a:rPr kumimoji="1" lang="ja-JP" altLang="en-US" sz="900" dirty="0"/>
                        <a:t>２校</a:t>
                      </a:r>
                    </a:p>
                  </a:txBody>
                  <a:tcPr/>
                </a:tc>
                <a:extLst>
                  <a:ext uri="{0D108BD9-81ED-4DB2-BD59-A6C34878D82A}">
                    <a16:rowId xmlns:a16="http://schemas.microsoft.com/office/drawing/2014/main" val="3496496987"/>
                  </a:ext>
                </a:extLst>
              </a:tr>
              <a:tr h="225827">
                <a:tc vMerge="1">
                  <a:txBody>
                    <a:bodyPr/>
                    <a:lstStyle/>
                    <a:p>
                      <a:endParaRPr kumimoji="1" lang="ja-JP" altLang="en-US"/>
                    </a:p>
                  </a:txBody>
                  <a:tcPr/>
                </a:tc>
                <a:tc vMerge="1">
                  <a:txBody>
                    <a:bodyPr/>
                    <a:lstStyle/>
                    <a:p>
                      <a:endParaRPr kumimoji="1" lang="ja-JP" altLang="en-US" sz="1050" dirty="0"/>
                    </a:p>
                  </a:txBody>
                  <a:tcPr/>
                </a:tc>
                <a:tc>
                  <a:txBody>
                    <a:bodyPr/>
                    <a:lstStyle/>
                    <a:p>
                      <a:r>
                        <a:rPr kumimoji="1" lang="ja-JP" altLang="en-US" sz="900" dirty="0"/>
                        <a:t>国際教養科</a:t>
                      </a:r>
                    </a:p>
                  </a:txBody>
                  <a:tcPr/>
                </a:tc>
                <a:tc>
                  <a:txBody>
                    <a:bodyPr/>
                    <a:lstStyle/>
                    <a:p>
                      <a:pPr algn="r"/>
                      <a:r>
                        <a:rPr kumimoji="1" lang="ja-JP" altLang="en-US" sz="900" dirty="0"/>
                        <a:t>５校</a:t>
                      </a:r>
                    </a:p>
                  </a:txBody>
                  <a:tcPr/>
                </a:tc>
                <a:extLst>
                  <a:ext uri="{0D108BD9-81ED-4DB2-BD59-A6C34878D82A}">
                    <a16:rowId xmlns:a16="http://schemas.microsoft.com/office/drawing/2014/main" val="92606164"/>
                  </a:ext>
                </a:extLst>
              </a:tr>
              <a:tr h="225827">
                <a:tc vMerge="1">
                  <a:txBody>
                    <a:bodyPr/>
                    <a:lstStyle/>
                    <a:p>
                      <a:endParaRPr kumimoji="1" lang="ja-JP" altLang="en-US"/>
                    </a:p>
                  </a:txBody>
                  <a:tcPr/>
                </a:tc>
                <a:tc vMerge="1">
                  <a:txBody>
                    <a:bodyPr/>
                    <a:lstStyle/>
                    <a:p>
                      <a:endParaRPr kumimoji="1" lang="ja-JP" altLang="en-US" sz="1050"/>
                    </a:p>
                  </a:txBody>
                  <a:tcPr/>
                </a:tc>
                <a:tc>
                  <a:txBody>
                    <a:bodyPr/>
                    <a:lstStyle/>
                    <a:p>
                      <a:r>
                        <a:rPr kumimoji="1" lang="ja-JP" altLang="en-US" sz="900" dirty="0"/>
                        <a:t>体育科</a:t>
                      </a:r>
                    </a:p>
                  </a:txBody>
                  <a:tcPr/>
                </a:tc>
                <a:tc>
                  <a:txBody>
                    <a:bodyPr/>
                    <a:lstStyle/>
                    <a:p>
                      <a:pPr algn="r"/>
                      <a:r>
                        <a:rPr kumimoji="1" lang="ja-JP" altLang="en-US" sz="900" dirty="0"/>
                        <a:t>２校</a:t>
                      </a:r>
                    </a:p>
                  </a:txBody>
                  <a:tcPr/>
                </a:tc>
                <a:extLst>
                  <a:ext uri="{0D108BD9-81ED-4DB2-BD59-A6C34878D82A}">
                    <a16:rowId xmlns:a16="http://schemas.microsoft.com/office/drawing/2014/main" val="2060683831"/>
                  </a:ext>
                </a:extLst>
              </a:tr>
              <a:tr h="225827">
                <a:tc vMerge="1">
                  <a:txBody>
                    <a:bodyPr/>
                    <a:lstStyle/>
                    <a:p>
                      <a:endParaRPr kumimoji="1" lang="ja-JP" altLang="en-US"/>
                    </a:p>
                  </a:txBody>
                  <a:tcPr/>
                </a:tc>
                <a:tc vMerge="1">
                  <a:txBody>
                    <a:bodyPr/>
                    <a:lstStyle/>
                    <a:p>
                      <a:endParaRPr kumimoji="1" lang="ja-JP" altLang="en-US" sz="1050"/>
                    </a:p>
                  </a:txBody>
                  <a:tcPr/>
                </a:tc>
                <a:tc>
                  <a:txBody>
                    <a:bodyPr/>
                    <a:lstStyle/>
                    <a:p>
                      <a:r>
                        <a:rPr kumimoji="1" lang="ja-JP" altLang="en-US" sz="900" dirty="0"/>
                        <a:t>芸能文化科</a:t>
                      </a:r>
                    </a:p>
                  </a:txBody>
                  <a:tcPr/>
                </a:tc>
                <a:tc>
                  <a:txBody>
                    <a:bodyPr/>
                    <a:lstStyle/>
                    <a:p>
                      <a:pPr algn="r"/>
                      <a:r>
                        <a:rPr kumimoji="1" lang="ja-JP" altLang="en-US" sz="900" dirty="0"/>
                        <a:t>１校</a:t>
                      </a:r>
                    </a:p>
                  </a:txBody>
                  <a:tcPr/>
                </a:tc>
                <a:extLst>
                  <a:ext uri="{0D108BD9-81ED-4DB2-BD59-A6C34878D82A}">
                    <a16:rowId xmlns:a16="http://schemas.microsoft.com/office/drawing/2014/main" val="2086042875"/>
                  </a:ext>
                </a:extLst>
              </a:tr>
              <a:tr h="225827">
                <a:tc vMerge="1">
                  <a:txBody>
                    <a:bodyPr/>
                    <a:lstStyle/>
                    <a:p>
                      <a:endParaRPr kumimoji="1" lang="ja-JP" altLang="en-US"/>
                    </a:p>
                  </a:txBody>
                  <a:tcPr/>
                </a:tc>
                <a:tc vMerge="1">
                  <a:txBody>
                    <a:bodyPr/>
                    <a:lstStyle/>
                    <a:p>
                      <a:endParaRPr kumimoji="1" lang="ja-JP" altLang="en-US" sz="1050"/>
                    </a:p>
                  </a:txBody>
                  <a:tcPr/>
                </a:tc>
                <a:tc>
                  <a:txBody>
                    <a:bodyPr/>
                    <a:lstStyle/>
                    <a:p>
                      <a:r>
                        <a:rPr kumimoji="1" lang="ja-JP" altLang="en-US" sz="900" dirty="0"/>
                        <a:t>音楽科</a:t>
                      </a:r>
                    </a:p>
                  </a:txBody>
                  <a:tcPr/>
                </a:tc>
                <a:tc>
                  <a:txBody>
                    <a:bodyPr/>
                    <a:lstStyle/>
                    <a:p>
                      <a:pPr algn="r"/>
                      <a:r>
                        <a:rPr kumimoji="1" lang="ja-JP" altLang="en-US" sz="900" dirty="0"/>
                        <a:t>１校</a:t>
                      </a:r>
                    </a:p>
                  </a:txBody>
                  <a:tcPr/>
                </a:tc>
                <a:extLst>
                  <a:ext uri="{0D108BD9-81ED-4DB2-BD59-A6C34878D82A}">
                    <a16:rowId xmlns:a16="http://schemas.microsoft.com/office/drawing/2014/main" val="3593081681"/>
                  </a:ext>
                </a:extLst>
              </a:tr>
              <a:tr h="225827">
                <a:tc vMerge="1">
                  <a:txBody>
                    <a:bodyPr/>
                    <a:lstStyle/>
                    <a:p>
                      <a:endParaRPr kumimoji="1" lang="ja-JP" altLang="en-US" sz="1050" dirty="0"/>
                    </a:p>
                  </a:txBody>
                  <a:tcPr/>
                </a:tc>
                <a:tc gridSpan="2">
                  <a:txBody>
                    <a:bodyPr/>
                    <a:lstStyle/>
                    <a:p>
                      <a:r>
                        <a:rPr kumimoji="1" lang="ja-JP" altLang="en-US" sz="900" dirty="0"/>
                        <a:t>総合学科併置</a:t>
                      </a:r>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a:r>
                        <a:rPr kumimoji="1" lang="ja-JP" altLang="en-US" sz="900" dirty="0"/>
                        <a:t>１校</a:t>
                      </a:r>
                    </a:p>
                  </a:txBody>
                  <a:tcPr/>
                </a:tc>
                <a:extLst>
                  <a:ext uri="{0D108BD9-81ED-4DB2-BD59-A6C34878D82A}">
                    <a16:rowId xmlns:a16="http://schemas.microsoft.com/office/drawing/2014/main" val="2341658159"/>
                  </a:ext>
                </a:extLst>
              </a:tr>
              <a:tr h="225827">
                <a:tc vMerge="1">
                  <a:txBody>
                    <a:bodyPr/>
                    <a:lstStyle/>
                    <a:p>
                      <a:endParaRPr kumimoji="1" lang="ja-JP" altLang="en-US" sz="1050" dirty="0"/>
                    </a:p>
                  </a:txBody>
                  <a:tcPr/>
                </a:tc>
                <a:tc gridSpan="2">
                  <a:txBody>
                    <a:bodyPr/>
                    <a:lstStyle/>
                    <a:p>
                      <a:r>
                        <a:rPr kumimoji="1" lang="ja-JP" altLang="en-US" sz="900" dirty="0"/>
                        <a:t>単位制</a:t>
                      </a:r>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a:r>
                        <a:rPr kumimoji="1" lang="ja-JP" altLang="en-US" sz="900" dirty="0"/>
                        <a:t>３校</a:t>
                      </a:r>
                    </a:p>
                  </a:txBody>
                  <a:tcPr/>
                </a:tc>
                <a:extLst>
                  <a:ext uri="{0D108BD9-81ED-4DB2-BD59-A6C34878D82A}">
                    <a16:rowId xmlns:a16="http://schemas.microsoft.com/office/drawing/2014/main" val="1003214143"/>
                  </a:ext>
                </a:extLst>
              </a:tr>
              <a:tr h="225827">
                <a:tc vMerge="1">
                  <a:txBody>
                    <a:bodyPr/>
                    <a:lstStyle/>
                    <a:p>
                      <a:endParaRPr kumimoji="1" lang="ja-JP" altLang="en-US" sz="1050" dirty="0"/>
                    </a:p>
                  </a:txBody>
                  <a:tcPr/>
                </a:tc>
                <a:tc gridSpan="2">
                  <a:txBody>
                    <a:bodyPr/>
                    <a:lstStyle/>
                    <a:p>
                      <a:r>
                        <a:rPr kumimoji="1" lang="ja-JP" altLang="en-US" sz="900" dirty="0"/>
                        <a:t>教育センター附属校</a:t>
                      </a:r>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a:r>
                        <a:rPr kumimoji="1" lang="ja-JP" altLang="en-US" sz="900" dirty="0"/>
                        <a:t>１校</a:t>
                      </a:r>
                    </a:p>
                  </a:txBody>
                  <a:tcPr/>
                </a:tc>
                <a:extLst>
                  <a:ext uri="{0D108BD9-81ED-4DB2-BD59-A6C34878D82A}">
                    <a16:rowId xmlns:a16="http://schemas.microsoft.com/office/drawing/2014/main" val="1023305473"/>
                  </a:ext>
                </a:extLst>
              </a:tr>
              <a:tr h="231016">
                <a:tc rowSpan="3">
                  <a:txBody>
                    <a:bodyPr/>
                    <a:lstStyle/>
                    <a:p>
                      <a:r>
                        <a:rPr kumimoji="1" lang="ja-JP" altLang="en-US" sz="1050" dirty="0"/>
                        <a:t>総合学科高校</a:t>
                      </a:r>
                    </a:p>
                  </a:txBody>
                  <a:tcPr>
                    <a:lnR w="12700" cap="flat" cmpd="sng" algn="ctr">
                      <a:solidFill>
                        <a:schemeClr val="tx1"/>
                      </a:solidFill>
                      <a:prstDash val="solid"/>
                      <a:round/>
                      <a:headEnd type="none" w="med" len="med"/>
                      <a:tailEnd type="none" w="med" len="med"/>
                    </a:lnR>
                  </a:tcPr>
                </a:tc>
                <a:tc gridSpan="2">
                  <a:txBody>
                    <a:bodyPr/>
                    <a:lstStyle/>
                    <a:p>
                      <a:r>
                        <a:rPr kumimoji="1" lang="ja-JP" altLang="en-US" sz="1050" dirty="0"/>
                        <a:t>①　下記②③以外</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a:r>
                        <a:rPr kumimoji="1" lang="en-US" altLang="ja-JP" sz="1050" dirty="0"/>
                        <a:t>15</a:t>
                      </a:r>
                      <a:r>
                        <a:rPr kumimoji="1" lang="ja-JP" altLang="en-US" sz="1050" dirty="0"/>
                        <a:t>校</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1970144"/>
                  </a:ext>
                </a:extLst>
              </a:tr>
              <a:tr h="196726">
                <a:tc vMerge="1">
                  <a:txBody>
                    <a:bodyPr/>
                    <a:lstStyle/>
                    <a:p>
                      <a:endParaRPr kumimoji="1" lang="ja-JP" altLang="en-US"/>
                    </a:p>
                  </a:txBody>
                  <a:tcPr/>
                </a:tc>
                <a:tc gridSpan="2">
                  <a:txBody>
                    <a:bodyPr/>
                    <a:lstStyle/>
                    <a:p>
                      <a:r>
                        <a:rPr kumimoji="1" lang="ja-JP" altLang="en-US" sz="800" dirty="0"/>
                        <a:t>②　エンパワメントスクール</a:t>
                      </a:r>
                      <a:endParaRPr kumimoji="1" lang="en-US" altLang="ja-JP" sz="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a:r>
                        <a:rPr kumimoji="1" lang="en-US" altLang="ja-JP" sz="1050" dirty="0"/>
                        <a:t>8</a:t>
                      </a:r>
                      <a:r>
                        <a:rPr kumimoji="1" lang="ja-JP" altLang="en-US" sz="1050" dirty="0"/>
                        <a:t>校</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4202882"/>
                  </a:ext>
                </a:extLst>
              </a:tr>
              <a:tr h="214754">
                <a:tc vMerge="1">
                  <a:txBody>
                    <a:bodyPr/>
                    <a:lstStyle/>
                    <a:p>
                      <a:endParaRPr kumimoji="1" lang="ja-JP" altLang="en-US" sz="105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2">
                  <a:txBody>
                    <a:bodyPr/>
                    <a:lstStyle/>
                    <a:p>
                      <a:r>
                        <a:rPr kumimoji="1" lang="ja-JP" altLang="en-US" sz="800" dirty="0"/>
                        <a:t>③　クリエィティブスクール</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algn="r"/>
                      <a:r>
                        <a:rPr kumimoji="1" lang="en-US" altLang="ja-JP" sz="1050" dirty="0"/>
                        <a:t>1</a:t>
                      </a:r>
                      <a:r>
                        <a:rPr kumimoji="1" lang="ja-JP" altLang="en-US" sz="1050" dirty="0"/>
                        <a:t>校</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62522880"/>
                  </a:ext>
                </a:extLst>
              </a:tr>
              <a:tr h="225827">
                <a:tc>
                  <a:txBody>
                    <a:bodyPr/>
                    <a:lstStyle/>
                    <a:p>
                      <a:r>
                        <a:rPr kumimoji="1" lang="ja-JP" altLang="en-US" sz="900" dirty="0"/>
                        <a:t>多部制単位制</a:t>
                      </a:r>
                    </a:p>
                  </a:txBody>
                  <a:tcPr/>
                </a:tc>
                <a:tc gridSpan="2">
                  <a:txBody>
                    <a:bodyPr/>
                    <a:lstStyle/>
                    <a:p>
                      <a:r>
                        <a:rPr kumimoji="1" lang="ja-JP" altLang="en-US" sz="900" dirty="0"/>
                        <a:t>クリエイティブスクール</a:t>
                      </a:r>
                    </a:p>
                  </a:txBody>
                  <a:tcPr/>
                </a:tc>
                <a:tc hMerge="1">
                  <a:txBody>
                    <a:bodyPr/>
                    <a:lstStyle/>
                    <a:p>
                      <a:endParaRPr kumimoji="1" lang="ja-JP" altLang="en-US"/>
                    </a:p>
                  </a:txBody>
                  <a:tcPr/>
                </a:tc>
                <a:tc>
                  <a:txBody>
                    <a:bodyPr/>
                    <a:lstStyle/>
                    <a:p>
                      <a:pPr algn="r"/>
                      <a:r>
                        <a:rPr kumimoji="1" lang="en-US" altLang="ja-JP" sz="900" dirty="0"/>
                        <a:t>2</a:t>
                      </a:r>
                      <a:r>
                        <a:rPr kumimoji="1" lang="ja-JP" altLang="en-US" sz="900" dirty="0"/>
                        <a:t>校</a:t>
                      </a:r>
                    </a:p>
                  </a:txBody>
                  <a:tcPr/>
                </a:tc>
                <a:extLst>
                  <a:ext uri="{0D108BD9-81ED-4DB2-BD59-A6C34878D82A}">
                    <a16:rowId xmlns:a16="http://schemas.microsoft.com/office/drawing/2014/main" val="1979677755"/>
                  </a:ext>
                </a:extLst>
              </a:tr>
              <a:tr h="225827">
                <a:tc rowSpan="5">
                  <a:txBody>
                    <a:bodyPr/>
                    <a:lstStyle/>
                    <a:p>
                      <a:r>
                        <a:rPr kumimoji="1" lang="ja-JP" altLang="en-US" sz="900" dirty="0"/>
                        <a:t>専門高校</a:t>
                      </a:r>
                      <a:endParaRPr kumimoji="1" lang="en-US" altLang="ja-JP" sz="900" dirty="0"/>
                    </a:p>
                    <a:p>
                      <a:r>
                        <a:rPr kumimoji="1" lang="en-US" altLang="ja-JP" sz="900" dirty="0"/>
                        <a:t>(25</a:t>
                      </a:r>
                      <a:r>
                        <a:rPr kumimoji="1" lang="ja-JP" altLang="en-US" sz="900" dirty="0"/>
                        <a:t>校）</a:t>
                      </a:r>
                    </a:p>
                  </a:txBody>
                  <a:tcPr/>
                </a:tc>
                <a:tc gridSpan="2">
                  <a:txBody>
                    <a:bodyPr/>
                    <a:lstStyle/>
                    <a:p>
                      <a:r>
                        <a:rPr kumimoji="1" lang="ja-JP" altLang="en-US" sz="900" dirty="0"/>
                        <a:t>農業</a:t>
                      </a:r>
                      <a:endParaRPr kumimoji="1" lang="en-US" altLang="ja-JP" sz="900" dirty="0"/>
                    </a:p>
                  </a:txBody>
                  <a:tcPr/>
                </a:tc>
                <a:tc hMerge="1">
                  <a:txBody>
                    <a:bodyPr/>
                    <a:lstStyle/>
                    <a:p>
                      <a:endParaRPr kumimoji="1" lang="ja-JP" altLang="en-US"/>
                    </a:p>
                  </a:txBody>
                  <a:tcPr/>
                </a:tc>
                <a:tc>
                  <a:txBody>
                    <a:bodyPr/>
                    <a:lstStyle/>
                    <a:p>
                      <a:pPr algn="r"/>
                      <a:r>
                        <a:rPr kumimoji="1" lang="en-US" altLang="ja-JP" sz="900" dirty="0"/>
                        <a:t>2</a:t>
                      </a:r>
                      <a:r>
                        <a:rPr kumimoji="1" lang="ja-JP" altLang="en-US" sz="900" dirty="0"/>
                        <a:t>校</a:t>
                      </a:r>
                    </a:p>
                  </a:txBody>
                  <a:tcPr/>
                </a:tc>
                <a:extLst>
                  <a:ext uri="{0D108BD9-81ED-4DB2-BD59-A6C34878D82A}">
                    <a16:rowId xmlns:a16="http://schemas.microsoft.com/office/drawing/2014/main" val="1048483130"/>
                  </a:ext>
                </a:extLst>
              </a:tr>
              <a:tr h="225827">
                <a:tc vMerge="1">
                  <a:txBody>
                    <a:bodyPr/>
                    <a:lstStyle/>
                    <a:p>
                      <a:endParaRPr kumimoji="1" lang="ja-JP" altLang="en-US" sz="1050" dirty="0"/>
                    </a:p>
                  </a:txBody>
                  <a:tcPr/>
                </a:tc>
                <a:tc gridSpan="2">
                  <a:txBody>
                    <a:bodyPr/>
                    <a:lstStyle/>
                    <a:p>
                      <a:r>
                        <a:rPr kumimoji="1" lang="ja-JP" altLang="en-US" sz="900" dirty="0"/>
                        <a:t>工科</a:t>
                      </a:r>
                    </a:p>
                  </a:txBody>
                  <a:tcPr/>
                </a:tc>
                <a:tc hMerge="1">
                  <a:txBody>
                    <a:bodyPr/>
                    <a:lstStyle/>
                    <a:p>
                      <a:endParaRPr kumimoji="1" lang="ja-JP" altLang="en-US"/>
                    </a:p>
                  </a:txBody>
                  <a:tcPr/>
                </a:tc>
                <a:tc>
                  <a:txBody>
                    <a:bodyPr/>
                    <a:lstStyle/>
                    <a:p>
                      <a:pPr algn="r"/>
                      <a:r>
                        <a:rPr kumimoji="1" lang="en-US" altLang="ja-JP" sz="900" dirty="0"/>
                        <a:t>9</a:t>
                      </a:r>
                      <a:r>
                        <a:rPr kumimoji="1" lang="ja-JP" altLang="en-US" sz="900" dirty="0"/>
                        <a:t>校</a:t>
                      </a:r>
                    </a:p>
                  </a:txBody>
                  <a:tcPr/>
                </a:tc>
                <a:extLst>
                  <a:ext uri="{0D108BD9-81ED-4DB2-BD59-A6C34878D82A}">
                    <a16:rowId xmlns:a16="http://schemas.microsoft.com/office/drawing/2014/main" val="3547050038"/>
                  </a:ext>
                </a:extLst>
              </a:tr>
              <a:tr h="225827">
                <a:tc vMerge="1">
                  <a:txBody>
                    <a:bodyPr/>
                    <a:lstStyle/>
                    <a:p>
                      <a:endParaRPr kumimoji="1" lang="ja-JP" altLang="en-US" sz="1050" dirty="0"/>
                    </a:p>
                  </a:txBody>
                  <a:tcPr/>
                </a:tc>
                <a:tc gridSpan="2">
                  <a:txBody>
                    <a:bodyPr/>
                    <a:lstStyle/>
                    <a:p>
                      <a:r>
                        <a:rPr kumimoji="1" lang="ja-JP" altLang="en-US" sz="900" dirty="0"/>
                        <a:t>総合造形</a:t>
                      </a:r>
                    </a:p>
                  </a:txBody>
                  <a:tcPr/>
                </a:tc>
                <a:tc hMerge="1">
                  <a:txBody>
                    <a:bodyPr/>
                    <a:lstStyle/>
                    <a:p>
                      <a:endParaRPr kumimoji="1" lang="ja-JP" altLang="en-US"/>
                    </a:p>
                  </a:txBody>
                  <a:tcPr/>
                </a:tc>
                <a:tc>
                  <a:txBody>
                    <a:bodyPr/>
                    <a:lstStyle/>
                    <a:p>
                      <a:pPr algn="r"/>
                      <a:r>
                        <a:rPr kumimoji="1" lang="en-US" altLang="ja-JP" sz="900" dirty="0"/>
                        <a:t>1</a:t>
                      </a:r>
                      <a:r>
                        <a:rPr kumimoji="1" lang="ja-JP" altLang="en-US" sz="900" dirty="0"/>
                        <a:t>校</a:t>
                      </a:r>
                    </a:p>
                  </a:txBody>
                  <a:tcPr/>
                </a:tc>
                <a:extLst>
                  <a:ext uri="{0D108BD9-81ED-4DB2-BD59-A6C34878D82A}">
                    <a16:rowId xmlns:a16="http://schemas.microsoft.com/office/drawing/2014/main" val="3676265103"/>
                  </a:ext>
                </a:extLst>
              </a:tr>
              <a:tr h="260820">
                <a:tc vMerge="1">
                  <a:txBody>
                    <a:bodyPr/>
                    <a:lstStyle/>
                    <a:p>
                      <a:endParaRPr kumimoji="1" lang="ja-JP" altLang="en-US" sz="1050" dirty="0"/>
                    </a:p>
                  </a:txBody>
                  <a:tcPr/>
                </a:tc>
                <a:tc gridSpan="2">
                  <a:txBody>
                    <a:bodyPr/>
                    <a:lstStyle/>
                    <a:p>
                      <a:r>
                        <a:rPr kumimoji="1" lang="ja-JP" altLang="en-US" sz="900" dirty="0"/>
                        <a:t>文理学科（</a:t>
                      </a:r>
                      <a:r>
                        <a:rPr kumimoji="1" lang="en-US" altLang="ja-JP" sz="900" dirty="0"/>
                        <a:t>GLHS</a:t>
                      </a:r>
                      <a:r>
                        <a:rPr kumimoji="1" lang="ja-JP" altLang="en-US" sz="900" dirty="0"/>
                        <a:t>校）</a:t>
                      </a: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a:r>
                        <a:rPr kumimoji="1" lang="en-US" altLang="ja-JP" sz="900" dirty="0"/>
                        <a:t>10</a:t>
                      </a:r>
                      <a:r>
                        <a:rPr kumimoji="1" lang="ja-JP" altLang="en-US" sz="900" dirty="0"/>
                        <a:t>校</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9072888"/>
                  </a:ext>
                </a:extLst>
              </a:tr>
              <a:tr h="260820">
                <a:tc vMerge="1">
                  <a:txBody>
                    <a:bodyPr/>
                    <a:lstStyle/>
                    <a:p>
                      <a:endParaRPr kumimoji="1" lang="ja-JP" altLang="en-US"/>
                    </a:p>
                  </a:txBody>
                  <a:tcPr/>
                </a:tc>
                <a:tc gridSpan="2">
                  <a:txBody>
                    <a:bodyPr/>
                    <a:lstStyle/>
                    <a:p>
                      <a:r>
                        <a:rPr kumimoji="1" lang="ja-JP" altLang="en-US" sz="900" dirty="0"/>
                        <a:t>国際文化科・総合科学科</a:t>
                      </a: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algn="r"/>
                      <a:r>
                        <a:rPr kumimoji="1" lang="en-US" altLang="ja-JP" sz="900" dirty="0"/>
                        <a:t>3</a:t>
                      </a:r>
                      <a:r>
                        <a:rPr kumimoji="1" lang="ja-JP" altLang="en-US" sz="900" dirty="0"/>
                        <a:t>校</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37213651"/>
                  </a:ext>
                </a:extLst>
              </a:tr>
              <a:tr h="225827">
                <a:tc gridSpan="3">
                  <a:txBody>
                    <a:bodyPr/>
                    <a:lstStyle/>
                    <a:p>
                      <a:r>
                        <a:rPr kumimoji="1" lang="ja-JP" altLang="en-US" sz="900" dirty="0"/>
                        <a:t>定時制高校</a:t>
                      </a:r>
                    </a:p>
                  </a:txBody>
                  <a:tcPr/>
                </a:tc>
                <a:tc hMerge="1">
                  <a:txBody>
                    <a:bodyPr/>
                    <a:lstStyle/>
                    <a:p>
                      <a:endParaRPr kumimoji="1" lang="ja-JP" altLang="en-US" sz="1050" dirty="0"/>
                    </a:p>
                  </a:txBody>
                  <a:tcPr/>
                </a:tc>
                <a:tc hMerge="1">
                  <a:txBody>
                    <a:bodyPr/>
                    <a:lstStyle/>
                    <a:p>
                      <a:endParaRPr kumimoji="1" lang="ja-JP" altLang="en-US"/>
                    </a:p>
                  </a:txBody>
                  <a:tcPr/>
                </a:tc>
                <a:tc>
                  <a:txBody>
                    <a:bodyPr/>
                    <a:lstStyle/>
                    <a:p>
                      <a:pPr algn="r"/>
                      <a:r>
                        <a:rPr kumimoji="1" lang="en-US" altLang="ja-JP" sz="900" dirty="0"/>
                        <a:t>15</a:t>
                      </a:r>
                      <a:r>
                        <a:rPr kumimoji="1" lang="ja-JP" altLang="en-US" sz="900" dirty="0"/>
                        <a:t>校</a:t>
                      </a:r>
                    </a:p>
                  </a:txBody>
                  <a:tcPr/>
                </a:tc>
                <a:extLst>
                  <a:ext uri="{0D108BD9-81ED-4DB2-BD59-A6C34878D82A}">
                    <a16:rowId xmlns:a16="http://schemas.microsoft.com/office/drawing/2014/main" val="358918162"/>
                  </a:ext>
                </a:extLst>
              </a:tr>
              <a:tr h="225827">
                <a:tc gridSpan="3">
                  <a:txBody>
                    <a:bodyPr/>
                    <a:lstStyle/>
                    <a:p>
                      <a:r>
                        <a:rPr kumimoji="1" lang="ja-JP" altLang="en-US" sz="900" dirty="0"/>
                        <a:t>通信制高校</a:t>
                      </a:r>
                    </a:p>
                  </a:txBody>
                  <a:tcPr/>
                </a:tc>
                <a:tc hMerge="1">
                  <a:txBody>
                    <a:bodyPr/>
                    <a:lstStyle/>
                    <a:p>
                      <a:endParaRPr kumimoji="1" lang="ja-JP" altLang="en-US" sz="1050" dirty="0"/>
                    </a:p>
                  </a:txBody>
                  <a:tcPr/>
                </a:tc>
                <a:tc hMerge="1">
                  <a:txBody>
                    <a:bodyPr/>
                    <a:lstStyle/>
                    <a:p>
                      <a:endParaRPr kumimoji="1" lang="ja-JP" altLang="en-US"/>
                    </a:p>
                  </a:txBody>
                  <a:tcPr/>
                </a:tc>
                <a:tc>
                  <a:txBody>
                    <a:bodyPr/>
                    <a:lstStyle/>
                    <a:p>
                      <a:pPr algn="r"/>
                      <a:r>
                        <a:rPr kumimoji="1" lang="en-US" altLang="ja-JP" sz="900" dirty="0"/>
                        <a:t>1</a:t>
                      </a:r>
                      <a:r>
                        <a:rPr kumimoji="1" lang="ja-JP" altLang="en-US" sz="900" dirty="0"/>
                        <a:t>校</a:t>
                      </a:r>
                    </a:p>
                  </a:txBody>
                  <a:tcPr/>
                </a:tc>
                <a:extLst>
                  <a:ext uri="{0D108BD9-81ED-4DB2-BD59-A6C34878D82A}">
                    <a16:rowId xmlns:a16="http://schemas.microsoft.com/office/drawing/2014/main" val="17926754"/>
                  </a:ext>
                </a:extLst>
              </a:tr>
              <a:tr h="225827">
                <a:tc gridSpan="3">
                  <a:txBody>
                    <a:bodyPr/>
                    <a:lstStyle/>
                    <a:p>
                      <a:r>
                        <a:rPr kumimoji="1" lang="ja-JP" altLang="en-US" sz="900" dirty="0"/>
                        <a:t>連携型中高一貫校</a:t>
                      </a:r>
                    </a:p>
                  </a:txBody>
                  <a:tcPr/>
                </a:tc>
                <a:tc hMerge="1">
                  <a:txBody>
                    <a:bodyPr/>
                    <a:lstStyle/>
                    <a:p>
                      <a:endParaRPr kumimoji="1" lang="ja-JP" altLang="en-US" sz="1050" dirty="0"/>
                    </a:p>
                  </a:txBody>
                  <a:tcPr/>
                </a:tc>
                <a:tc hMerge="1">
                  <a:txBody>
                    <a:bodyPr/>
                    <a:lstStyle/>
                    <a:p>
                      <a:endParaRPr kumimoji="1" lang="ja-JP" altLang="en-US"/>
                    </a:p>
                  </a:txBody>
                  <a:tcPr/>
                </a:tc>
                <a:tc>
                  <a:txBody>
                    <a:bodyPr/>
                    <a:lstStyle/>
                    <a:p>
                      <a:pPr algn="r"/>
                      <a:r>
                        <a:rPr kumimoji="1" lang="en-US" altLang="ja-JP" sz="900" dirty="0"/>
                        <a:t>2</a:t>
                      </a:r>
                      <a:r>
                        <a:rPr kumimoji="1" lang="ja-JP" altLang="en-US" sz="900" dirty="0"/>
                        <a:t>校</a:t>
                      </a:r>
                    </a:p>
                  </a:txBody>
                  <a:tcPr/>
                </a:tc>
                <a:extLst>
                  <a:ext uri="{0D108BD9-81ED-4DB2-BD59-A6C34878D82A}">
                    <a16:rowId xmlns:a16="http://schemas.microsoft.com/office/drawing/2014/main" val="810147320"/>
                  </a:ext>
                </a:extLst>
              </a:tr>
            </a:tbl>
          </a:graphicData>
        </a:graphic>
      </p:graphicFrame>
      <p:sp>
        <p:nvSpPr>
          <p:cNvPr id="13" name="正方形/長方形 12"/>
          <p:cNvSpPr/>
          <p:nvPr/>
        </p:nvSpPr>
        <p:spPr>
          <a:xfrm>
            <a:off x="6980440" y="508598"/>
            <a:ext cx="1390738" cy="2608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a:t>
            </a:r>
            <a:r>
              <a:rPr kumimoji="1" lang="ja-JP" altLang="en-US" sz="1400" b="1" dirty="0">
                <a:solidFill>
                  <a:schemeClr val="tx1"/>
                </a:solidFill>
              </a:rPr>
              <a:t>令和２年度</a:t>
            </a:r>
            <a:r>
              <a:rPr kumimoji="1" lang="en-US" altLang="ja-JP" sz="1400" b="1" dirty="0">
                <a:solidFill>
                  <a:schemeClr val="tx1"/>
                </a:solidFill>
              </a:rPr>
              <a:t>】</a:t>
            </a:r>
            <a:endParaRPr kumimoji="1" lang="ja-JP" altLang="en-US" sz="1400" b="1" dirty="0">
              <a:solidFill>
                <a:schemeClr val="tx1"/>
              </a:solidFill>
            </a:endParaRPr>
          </a:p>
        </p:txBody>
      </p:sp>
      <p:sp>
        <p:nvSpPr>
          <p:cNvPr id="3" name="右矢印 2"/>
          <p:cNvSpPr/>
          <p:nvPr/>
        </p:nvSpPr>
        <p:spPr>
          <a:xfrm>
            <a:off x="2090992" y="1204711"/>
            <a:ext cx="415620" cy="14058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5630549" y="1204711"/>
            <a:ext cx="415620" cy="14058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表 13"/>
          <p:cNvGraphicFramePr>
            <a:graphicFrameLocks noGrp="1"/>
          </p:cNvGraphicFramePr>
          <p:nvPr>
            <p:extLst/>
          </p:nvPr>
        </p:nvGraphicFramePr>
        <p:xfrm>
          <a:off x="6091708" y="5967373"/>
          <a:ext cx="3168202" cy="709542"/>
        </p:xfrm>
        <a:graphic>
          <a:graphicData uri="http://schemas.openxmlformats.org/drawingml/2006/table">
            <a:tbl>
              <a:tblPr firstRow="1" bandRow="1">
                <a:tableStyleId>{5940675A-B579-460E-94D1-54222C63F5DA}</a:tableStyleId>
              </a:tblPr>
              <a:tblGrid>
                <a:gridCol w="2622600">
                  <a:extLst>
                    <a:ext uri="{9D8B030D-6E8A-4147-A177-3AD203B41FA5}">
                      <a16:colId xmlns:a16="http://schemas.microsoft.com/office/drawing/2014/main" val="4284928165"/>
                    </a:ext>
                  </a:extLst>
                </a:gridCol>
                <a:gridCol w="545602">
                  <a:extLst>
                    <a:ext uri="{9D8B030D-6E8A-4147-A177-3AD203B41FA5}">
                      <a16:colId xmlns:a16="http://schemas.microsoft.com/office/drawing/2014/main" val="2243397982"/>
                    </a:ext>
                  </a:extLst>
                </a:gridCol>
              </a:tblGrid>
              <a:tr h="225847">
                <a:tc>
                  <a:txBody>
                    <a:bodyPr/>
                    <a:lstStyle/>
                    <a:p>
                      <a:r>
                        <a:rPr kumimoji="1" lang="ja-JP" altLang="en-US" sz="900" dirty="0" smtClean="0"/>
                        <a:t>自立支援推進校</a:t>
                      </a:r>
                      <a:endParaRPr kumimoji="1" lang="ja-JP" altLang="en-US" sz="900" dirty="0"/>
                    </a:p>
                  </a:txBody>
                  <a:tcPr>
                    <a:solidFill>
                      <a:srgbClr val="FFFF00"/>
                    </a:solidFill>
                  </a:tcPr>
                </a:tc>
                <a:tc>
                  <a:txBody>
                    <a:bodyPr/>
                    <a:lstStyle/>
                    <a:p>
                      <a:pPr algn="r"/>
                      <a:r>
                        <a:rPr kumimoji="1" lang="en-US" altLang="ja-JP" sz="900" dirty="0"/>
                        <a:t>9</a:t>
                      </a:r>
                      <a:r>
                        <a:rPr kumimoji="1" lang="ja-JP" altLang="en-US" sz="900" dirty="0"/>
                        <a:t>校</a:t>
                      </a:r>
                    </a:p>
                  </a:txBody>
                  <a:tcPr>
                    <a:solidFill>
                      <a:srgbClr val="FFFF00"/>
                    </a:solidFill>
                  </a:tcPr>
                </a:tc>
                <a:extLst>
                  <a:ext uri="{0D108BD9-81ED-4DB2-BD59-A6C34878D82A}">
                    <a16:rowId xmlns:a16="http://schemas.microsoft.com/office/drawing/2014/main" val="541913744"/>
                  </a:ext>
                </a:extLst>
              </a:tr>
              <a:tr h="240471">
                <a:tc>
                  <a:txBody>
                    <a:bodyPr/>
                    <a:lstStyle/>
                    <a:p>
                      <a:r>
                        <a:rPr kumimoji="1" lang="ja-JP" altLang="en-US" sz="900" dirty="0" smtClean="0"/>
                        <a:t>共生推進校</a:t>
                      </a:r>
                      <a:endParaRPr kumimoji="1" lang="ja-JP" altLang="en-US" sz="900" dirty="0"/>
                    </a:p>
                  </a:txBody>
                  <a:tcPr>
                    <a:solidFill>
                      <a:srgbClr val="FFFF00"/>
                    </a:solidFill>
                  </a:tcPr>
                </a:tc>
                <a:tc>
                  <a:txBody>
                    <a:bodyPr/>
                    <a:lstStyle/>
                    <a:p>
                      <a:pPr algn="r"/>
                      <a:r>
                        <a:rPr kumimoji="1" lang="en-US" altLang="ja-JP" sz="900" dirty="0"/>
                        <a:t>10</a:t>
                      </a:r>
                      <a:r>
                        <a:rPr kumimoji="1" lang="ja-JP" altLang="en-US" sz="900" dirty="0"/>
                        <a:t>校</a:t>
                      </a:r>
                    </a:p>
                  </a:txBody>
                  <a:tcPr>
                    <a:solidFill>
                      <a:srgbClr val="FFFF00"/>
                    </a:solidFill>
                  </a:tcPr>
                </a:tc>
                <a:extLst>
                  <a:ext uri="{0D108BD9-81ED-4DB2-BD59-A6C34878D82A}">
                    <a16:rowId xmlns:a16="http://schemas.microsoft.com/office/drawing/2014/main" val="2152015614"/>
                  </a:ext>
                </a:extLst>
              </a:tr>
              <a:tr h="240471">
                <a:tc>
                  <a:txBody>
                    <a:bodyPr/>
                    <a:lstStyle/>
                    <a:p>
                      <a:r>
                        <a:rPr kumimoji="1" lang="ja-JP" altLang="en-US" sz="900" dirty="0"/>
                        <a:t>通級指導</a:t>
                      </a:r>
                      <a:r>
                        <a:rPr kumimoji="1" lang="ja-JP" altLang="en-US" sz="900" dirty="0" smtClean="0"/>
                        <a:t>教室設置校</a:t>
                      </a:r>
                      <a:endParaRPr kumimoji="1" lang="ja-JP" altLang="en-US" sz="900" dirty="0"/>
                    </a:p>
                  </a:txBody>
                  <a:tcPr>
                    <a:solidFill>
                      <a:srgbClr val="FFFF00"/>
                    </a:solidFill>
                  </a:tcPr>
                </a:tc>
                <a:tc>
                  <a:txBody>
                    <a:bodyPr/>
                    <a:lstStyle/>
                    <a:p>
                      <a:pPr algn="r"/>
                      <a:r>
                        <a:rPr kumimoji="1" lang="en-US" altLang="ja-JP" sz="900" dirty="0"/>
                        <a:t>4</a:t>
                      </a:r>
                      <a:r>
                        <a:rPr kumimoji="1" lang="ja-JP" altLang="en-US" sz="900" dirty="0"/>
                        <a:t>校</a:t>
                      </a:r>
                    </a:p>
                  </a:txBody>
                  <a:tcPr>
                    <a:solidFill>
                      <a:srgbClr val="FFFF00"/>
                    </a:solidFill>
                  </a:tcPr>
                </a:tc>
                <a:extLst>
                  <a:ext uri="{0D108BD9-81ED-4DB2-BD59-A6C34878D82A}">
                    <a16:rowId xmlns:a16="http://schemas.microsoft.com/office/drawing/2014/main" val="3496496987"/>
                  </a:ext>
                </a:extLst>
              </a:tr>
            </a:tbl>
          </a:graphicData>
        </a:graphic>
      </p:graphicFrame>
      <p:cxnSp>
        <p:nvCxnSpPr>
          <p:cNvPr id="17" name="直線コネクタ 16"/>
          <p:cNvCxnSpPr/>
          <p:nvPr/>
        </p:nvCxnSpPr>
        <p:spPr>
          <a:xfrm>
            <a:off x="0" y="472921"/>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8" name="正方形/長方形 17"/>
          <p:cNvSpPr/>
          <p:nvPr/>
        </p:nvSpPr>
        <p:spPr>
          <a:xfrm>
            <a:off x="0" y="80858"/>
            <a:ext cx="9905999" cy="400110"/>
          </a:xfrm>
          <a:prstGeom prst="rect">
            <a:avLst/>
          </a:prstGeom>
        </p:spPr>
        <p:txBody>
          <a:bodyPr wrap="square">
            <a:spAutoFit/>
          </a:bodyPr>
          <a:lstStyle/>
          <a:p>
            <a:r>
              <a:rPr lang="ja-JP" altLang="en-US" sz="2000" b="1" dirty="0" smtClean="0"/>
              <a:t>１　府立高校等のこれまでの取組の成果　～府立学校の学科別学校数～</a:t>
            </a:r>
            <a:endParaRPr lang="ja-JP" altLang="en-US" sz="2000" b="1" dirty="0"/>
          </a:p>
        </p:txBody>
      </p:sp>
      <p:graphicFrame>
        <p:nvGraphicFramePr>
          <p:cNvPr id="20" name="表 19"/>
          <p:cNvGraphicFramePr>
            <a:graphicFrameLocks noGrp="1"/>
          </p:cNvGraphicFramePr>
          <p:nvPr>
            <p:extLst/>
          </p:nvPr>
        </p:nvGraphicFramePr>
        <p:xfrm>
          <a:off x="2568961" y="5666864"/>
          <a:ext cx="2999679" cy="502920"/>
        </p:xfrm>
        <a:graphic>
          <a:graphicData uri="http://schemas.openxmlformats.org/drawingml/2006/table">
            <a:tbl>
              <a:tblPr firstRow="1" bandRow="1">
                <a:tableStyleId>{5940675A-B579-460E-94D1-54222C63F5DA}</a:tableStyleId>
              </a:tblPr>
              <a:tblGrid>
                <a:gridCol w="2460239">
                  <a:extLst>
                    <a:ext uri="{9D8B030D-6E8A-4147-A177-3AD203B41FA5}">
                      <a16:colId xmlns:a16="http://schemas.microsoft.com/office/drawing/2014/main" val="4284928165"/>
                    </a:ext>
                  </a:extLst>
                </a:gridCol>
                <a:gridCol w="539440">
                  <a:extLst>
                    <a:ext uri="{9D8B030D-6E8A-4147-A177-3AD203B41FA5}">
                      <a16:colId xmlns:a16="http://schemas.microsoft.com/office/drawing/2014/main" val="2243397982"/>
                    </a:ext>
                  </a:extLst>
                </a:gridCol>
              </a:tblGrid>
              <a:tr h="163644">
                <a:tc>
                  <a:txBody>
                    <a:bodyPr/>
                    <a:lstStyle/>
                    <a:p>
                      <a:r>
                        <a:rPr kumimoji="1" lang="ja-JP" altLang="en-US" sz="1050" dirty="0"/>
                        <a:t>自立</a:t>
                      </a:r>
                      <a:r>
                        <a:rPr kumimoji="1" lang="ja-JP" altLang="en-US" sz="1050" dirty="0" smtClean="0"/>
                        <a:t>支援推進校</a:t>
                      </a:r>
                      <a:endParaRPr kumimoji="1" lang="ja-JP" altLang="en-US" sz="1050" dirty="0"/>
                    </a:p>
                  </a:txBody>
                  <a:tcPr>
                    <a:solidFill>
                      <a:srgbClr val="FFFF00"/>
                    </a:solidFill>
                  </a:tcPr>
                </a:tc>
                <a:tc>
                  <a:txBody>
                    <a:bodyPr/>
                    <a:lstStyle/>
                    <a:p>
                      <a:pPr algn="r"/>
                      <a:r>
                        <a:rPr kumimoji="1" lang="en-US" altLang="ja-JP" sz="1050" dirty="0"/>
                        <a:t>9</a:t>
                      </a:r>
                      <a:r>
                        <a:rPr kumimoji="1" lang="ja-JP" altLang="en-US" sz="1050" dirty="0"/>
                        <a:t>校</a:t>
                      </a:r>
                    </a:p>
                  </a:txBody>
                  <a:tcPr>
                    <a:solidFill>
                      <a:srgbClr val="FFFF00"/>
                    </a:solidFill>
                  </a:tcPr>
                </a:tc>
                <a:extLst>
                  <a:ext uri="{0D108BD9-81ED-4DB2-BD59-A6C34878D82A}">
                    <a16:rowId xmlns:a16="http://schemas.microsoft.com/office/drawing/2014/main" val="541913744"/>
                  </a:ext>
                </a:extLst>
              </a:tr>
              <a:tr h="240471">
                <a:tc>
                  <a:txBody>
                    <a:bodyPr/>
                    <a:lstStyle/>
                    <a:p>
                      <a:r>
                        <a:rPr kumimoji="1" lang="ja-JP" altLang="en-US" sz="1050" dirty="0" smtClean="0"/>
                        <a:t>共生推進校</a:t>
                      </a:r>
                      <a:endParaRPr kumimoji="1" lang="ja-JP" altLang="en-US" sz="1050" dirty="0"/>
                    </a:p>
                  </a:txBody>
                  <a:tcPr>
                    <a:solidFill>
                      <a:srgbClr val="FFFF00"/>
                    </a:solidFill>
                  </a:tcPr>
                </a:tc>
                <a:tc>
                  <a:txBody>
                    <a:bodyPr/>
                    <a:lstStyle/>
                    <a:p>
                      <a:pPr algn="r"/>
                      <a:r>
                        <a:rPr kumimoji="1" lang="en-US" altLang="ja-JP" sz="1050" dirty="0"/>
                        <a:t>4</a:t>
                      </a:r>
                      <a:r>
                        <a:rPr kumimoji="1" lang="ja-JP" altLang="en-US" sz="1050" dirty="0"/>
                        <a:t>校</a:t>
                      </a:r>
                    </a:p>
                  </a:txBody>
                  <a:tcPr>
                    <a:solidFill>
                      <a:srgbClr val="FFFF00"/>
                    </a:solidFill>
                  </a:tcPr>
                </a:tc>
                <a:extLst>
                  <a:ext uri="{0D108BD9-81ED-4DB2-BD59-A6C34878D82A}">
                    <a16:rowId xmlns:a16="http://schemas.microsoft.com/office/drawing/2014/main" val="2152015614"/>
                  </a:ext>
                </a:extLst>
              </a:tr>
            </a:tbl>
          </a:graphicData>
        </a:graphic>
      </p:graphicFrame>
      <p:sp>
        <p:nvSpPr>
          <p:cNvPr id="4" name="スライド番号プレースホルダー 3"/>
          <p:cNvSpPr>
            <a:spLocks noGrp="1"/>
          </p:cNvSpPr>
          <p:nvPr>
            <p:ph type="sldNum" sz="quarter" idx="12"/>
          </p:nvPr>
        </p:nvSpPr>
        <p:spPr>
          <a:xfrm>
            <a:off x="9491731" y="6421023"/>
            <a:ext cx="282034" cy="365125"/>
          </a:xfrm>
        </p:spPr>
        <p:txBody>
          <a:bodyPr/>
          <a:lstStyle/>
          <a:p>
            <a:r>
              <a:rPr kumimoji="1" lang="en-US" altLang="ja-JP" dirty="0" smtClean="0"/>
              <a:t>1</a:t>
            </a:r>
          </a:p>
        </p:txBody>
      </p:sp>
    </p:spTree>
    <p:extLst>
      <p:ext uri="{BB962C8B-B14F-4D97-AF65-F5344CB8AC3E}">
        <p14:creationId xmlns:p14="http://schemas.microsoft.com/office/powerpoint/2010/main" val="154136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553792" y="3726240"/>
            <a:ext cx="9072000" cy="2861445"/>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dirty="0" smtClean="0">
                <a:solidFill>
                  <a:prstClr val="black"/>
                </a:solidFill>
                <a:latin typeface="Meiryo UI"/>
                <a:ea typeface="Meiryo UI"/>
              </a:rPr>
              <a:t>【</a:t>
            </a:r>
            <a:r>
              <a:rPr kumimoji="1" lang="ja-JP" altLang="en-US" sz="1400" b="1" dirty="0" smtClean="0">
                <a:solidFill>
                  <a:prstClr val="black"/>
                </a:solidFill>
                <a:latin typeface="Meiryo UI"/>
                <a:ea typeface="Meiryo UI"/>
              </a:rPr>
              <a:t>成果</a:t>
            </a:r>
            <a:r>
              <a:rPr kumimoji="1" lang="en-US" altLang="ja-JP" sz="1400" b="1" dirty="0" smtClean="0">
                <a:solidFill>
                  <a:prstClr val="black"/>
                </a:solidFill>
                <a:latin typeface="Meiryo UI"/>
                <a:ea typeface="Meiryo UI"/>
              </a:rPr>
              <a:t>】</a:t>
            </a:r>
            <a:r>
              <a:rPr kumimoji="1" lang="ja-JP" altLang="en-US" sz="1400" b="1" dirty="0">
                <a:solidFill>
                  <a:prstClr val="black"/>
                </a:solidFill>
                <a:latin typeface="Meiryo UI"/>
                <a:ea typeface="Meiryo UI"/>
              </a:rPr>
              <a:t>　</a:t>
            </a:r>
            <a:endParaRPr kumimoji="1" lang="en-US" altLang="ja-JP" sz="1400" b="1" dirty="0" smtClean="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prstClr val="black"/>
                </a:solidFill>
                <a:latin typeface="Meiryo UI"/>
                <a:ea typeface="Meiryo UI"/>
              </a:rPr>
              <a:t>　　</a:t>
            </a:r>
            <a:r>
              <a:rPr kumimoji="1" lang="ja-JP" altLang="en-US" sz="1400" dirty="0" smtClean="0">
                <a:solidFill>
                  <a:prstClr val="black"/>
                </a:solidFill>
                <a:latin typeface="Meiryo UI"/>
                <a:ea typeface="Meiryo UI"/>
              </a:rPr>
              <a:t>生徒が学校外のコンテストや発表会等に出かけたり、学識など学校外の方が講演や指導助言等で学校に来るなど、</a:t>
            </a:r>
            <a:endParaRPr kumimoji="1" lang="en-US" altLang="ja-JP" sz="1400" dirty="0" smtClean="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smtClean="0">
                <a:solidFill>
                  <a:prstClr val="black"/>
                </a:solidFill>
                <a:latin typeface="Meiryo UI"/>
                <a:ea typeface="Meiryo UI"/>
              </a:rPr>
              <a:t>　　学校外と接する質と量が圧倒的に多く、それが生徒の意欲を刺激している。</a:t>
            </a:r>
            <a:endParaRPr kumimoji="1" lang="en-US" altLang="ja-JP" sz="1400" i="0" u="none" strike="noStrike" kern="1200" cap="none" spc="0" normalizeH="0" baseline="0" noProof="0" dirty="0">
              <a:ln>
                <a:noFill/>
              </a:ln>
              <a:solidFill>
                <a:prstClr val="black"/>
              </a:solidFill>
              <a:effectLst/>
              <a:uLnTx/>
              <a:uFillTx/>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i="0" u="none" strike="noStrike" kern="1200" cap="none" spc="0" normalizeH="0" baseline="0" noProof="0" dirty="0">
                <a:ln>
                  <a:noFill/>
                </a:ln>
                <a:solidFill>
                  <a:prstClr val="black"/>
                </a:solidFill>
                <a:effectLst/>
                <a:uLnTx/>
                <a:uFillTx/>
                <a:latin typeface="Meiryo UI"/>
                <a:ea typeface="Meiryo UI"/>
              </a:rPr>
              <a:t>　</a:t>
            </a: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〇　</a:t>
            </a:r>
            <a:r>
              <a:rPr kumimoji="1" lang="ja-JP" altLang="en-US" sz="1400" b="1" i="0" u="none" strike="noStrike" kern="1200" cap="none" spc="0" normalizeH="0" baseline="0" noProof="0" dirty="0" smtClean="0">
                <a:ln>
                  <a:noFill/>
                </a:ln>
                <a:solidFill>
                  <a:prstClr val="black"/>
                </a:solidFill>
                <a:effectLst/>
                <a:uLnTx/>
                <a:uFillTx/>
                <a:latin typeface="Meiryo UI"/>
                <a:ea typeface="Meiryo UI"/>
                <a:cs typeface="+mn-cs"/>
              </a:rPr>
              <a:t>難関大学や国公立大学への合格者の増加</a:t>
            </a:r>
            <a:endParaRPr kumimoji="1" lang="en-US" altLang="ja-JP" sz="14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難関大学　　　　　　　　　　　　　　　　　</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665</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名（</a:t>
            </a: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H25</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00" dirty="0">
                <a:solidFill>
                  <a:prstClr val="black"/>
                </a:solidFill>
                <a:latin typeface="Meiryo UI"/>
                <a:ea typeface="Meiryo UI"/>
              </a:rPr>
              <a:t>　</a:t>
            </a: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785</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名（</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H31</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　国</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公立大学（現役）</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			</a:t>
            </a:r>
            <a:r>
              <a:rPr kumimoji="1" lang="en-US" altLang="ja-JP" sz="1400" dirty="0">
                <a:solidFill>
                  <a:schemeClr val="tx1"/>
                </a:solidFill>
                <a:latin typeface="Meiryo UI"/>
                <a:ea typeface="Meiryo UI"/>
              </a:rPr>
              <a:t>1,270</a:t>
            </a:r>
            <a:r>
              <a:rPr kumimoji="1" lang="ja-JP" altLang="en-US" sz="1400" b="0" i="0" u="none" strike="noStrike" kern="1200" cap="none" spc="0" normalizeH="0" baseline="0" noProof="0" dirty="0" smtClean="0">
                <a:ln>
                  <a:noFill/>
                </a:ln>
                <a:solidFill>
                  <a:schemeClr val="tx1"/>
                </a:solidFill>
                <a:effectLst/>
                <a:uLnTx/>
                <a:uFillTx/>
                <a:latin typeface="Meiryo UI"/>
                <a:ea typeface="Meiryo UI"/>
                <a:cs typeface="+mn-cs"/>
              </a:rPr>
              <a:t>名</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H25</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	</a:t>
            </a:r>
            <a:r>
              <a:rPr kumimoji="1" lang="en-US" altLang="ja-JP" sz="1400" dirty="0">
                <a:solidFill>
                  <a:prstClr val="black"/>
                </a:solidFill>
                <a:latin typeface="Meiryo UI"/>
                <a:ea typeface="Meiryo UI"/>
              </a:rPr>
              <a:t>1,497</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名</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H31</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a:ea typeface="Meiryo UI"/>
                <a:cs typeface="+mn-cs"/>
              </a:rPr>
              <a:t>　〇　国際科学オリンピックへの出場・表彰</a:t>
            </a:r>
            <a:endParaRPr kumimoji="1" lang="en-US" altLang="ja-JP" sz="1400" b="1" i="0" u="none" strike="noStrike" kern="1200" cap="none" spc="0" normalizeH="0" baseline="0" noProof="0" dirty="0" smtClean="0">
              <a:ln>
                <a:noFill/>
              </a:ln>
              <a:solidFill>
                <a:prstClr val="black"/>
              </a:solidFill>
              <a:effectLst/>
              <a:uLnTx/>
              <a:uFillTx/>
              <a:latin typeface="Meiryo UI"/>
              <a:ea typeface="Meiryo UI"/>
              <a:cs typeface="+mn-cs"/>
            </a:endParaRPr>
          </a:p>
          <a:p>
            <a:pPr lvl="0">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ja-JP" altLang="en-US" sz="1400" noProof="0" dirty="0" smtClean="0">
                <a:solidFill>
                  <a:prstClr val="black"/>
                </a:solidFill>
                <a:latin typeface="Meiryo UI"/>
                <a:ea typeface="Meiryo UI"/>
              </a:rPr>
              <a:t> </a:t>
            </a:r>
            <a:r>
              <a:rPr kumimoji="1" lang="en-US" altLang="ja-JP" sz="1400" noProof="0" dirty="0" smtClean="0">
                <a:solidFill>
                  <a:prstClr val="black"/>
                </a:solidFill>
                <a:latin typeface="Meiryo UI"/>
                <a:ea typeface="Meiryo UI"/>
              </a:rPr>
              <a:t>GLHS</a:t>
            </a:r>
            <a:r>
              <a:rPr kumimoji="1" lang="ja-JP" altLang="en-US" sz="1400" noProof="0" dirty="0" smtClean="0">
                <a:solidFill>
                  <a:prstClr val="black"/>
                </a:solidFill>
                <a:latin typeface="Meiryo UI"/>
                <a:ea typeface="Meiryo UI"/>
              </a:rPr>
              <a:t>指定前　</a:t>
            </a:r>
            <a:r>
              <a:rPr kumimoji="1" lang="en-US" altLang="ja-JP" sz="1400" noProof="0" dirty="0" smtClean="0">
                <a:solidFill>
                  <a:prstClr val="black"/>
                </a:solidFill>
                <a:latin typeface="Meiryo UI"/>
                <a:ea typeface="Meiryo UI"/>
              </a:rPr>
              <a:t>0</a:t>
            </a:r>
            <a:r>
              <a:rPr kumimoji="1" lang="ja-JP" altLang="en-US" sz="1400" noProof="0" dirty="0" smtClean="0">
                <a:solidFill>
                  <a:prstClr val="black"/>
                </a:solidFill>
                <a:latin typeface="Meiryo UI"/>
                <a:ea typeface="Meiryo UI"/>
              </a:rPr>
              <a:t>名　</a:t>
            </a:r>
            <a:r>
              <a:rPr kumimoji="1" lang="ja-JP" altLang="en-US" sz="1400" dirty="0">
                <a:solidFill>
                  <a:prstClr val="black"/>
                </a:solidFill>
              </a:rPr>
              <a:t> ➡ </a:t>
            </a:r>
            <a:r>
              <a:rPr kumimoji="1" lang="ja-JP" altLang="en-US" sz="1400" dirty="0" smtClean="0">
                <a:solidFill>
                  <a:prstClr val="black"/>
                </a:solidFill>
              </a:rPr>
              <a:t>　指定後　３名</a:t>
            </a:r>
            <a:endParaRPr kumimoji="1" lang="en-US" altLang="ja-JP" sz="1400" dirty="0" smtClean="0">
              <a:solidFill>
                <a:prstClr val="black"/>
              </a:solidFill>
            </a:endParaRPr>
          </a:p>
          <a:p>
            <a:pPr lvl="0">
              <a:defRPr/>
            </a:pPr>
            <a:r>
              <a:rPr kumimoji="1" lang="ja-JP" altLang="en-US" sz="1400" noProof="0" dirty="0" smtClean="0">
                <a:solidFill>
                  <a:prstClr val="black"/>
                </a:solidFill>
                <a:latin typeface="Meiryo UI"/>
                <a:ea typeface="Meiryo UI"/>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国際</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情報オリンピック（</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H26</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茨木：</a:t>
            </a:r>
            <a:r>
              <a:rPr kumimoji="1" lang="ja-JP" altLang="en-US" sz="1400" dirty="0" smtClean="0">
                <a:solidFill>
                  <a:prstClr val="black"/>
                </a:solidFill>
                <a:latin typeface="Meiryo UI"/>
                <a:ea typeface="Meiryo UI"/>
              </a:rPr>
              <a:t>銅</a:t>
            </a:r>
            <a:r>
              <a:rPr kumimoji="1" lang="ja-JP" altLang="en-US" sz="1400" dirty="0">
                <a:solidFill>
                  <a:prstClr val="black"/>
                </a:solidFill>
                <a:latin typeface="Meiryo UI"/>
                <a:ea typeface="Meiryo UI"/>
              </a:rPr>
              <a:t>メダル</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国際</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物理オリンピック（</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H29</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北野：銀メダル、</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R1</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天王寺：銀メダル）</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p>
            <a:pPr lvl="0">
              <a:defRPr/>
            </a:pPr>
            <a:r>
              <a:rPr kumimoji="1" lang="en-US" altLang="ja-JP" sz="1400" b="1" dirty="0" smtClean="0">
                <a:solidFill>
                  <a:prstClr val="black"/>
                </a:solidFill>
                <a:latin typeface="Meiryo UI"/>
                <a:ea typeface="Meiryo UI"/>
              </a:rPr>
              <a:t>【</a:t>
            </a:r>
            <a:r>
              <a:rPr kumimoji="1" lang="ja-JP" altLang="en-US" sz="1400" b="1" dirty="0" smtClean="0">
                <a:solidFill>
                  <a:prstClr val="black"/>
                </a:solidFill>
                <a:latin typeface="Meiryo UI"/>
                <a:ea typeface="Meiryo UI"/>
              </a:rPr>
              <a:t>課題</a:t>
            </a:r>
            <a:r>
              <a:rPr kumimoji="1" lang="en-US" altLang="ja-JP" sz="1400" b="1" dirty="0" smtClean="0">
                <a:solidFill>
                  <a:prstClr val="black"/>
                </a:solidFill>
                <a:latin typeface="Meiryo UI"/>
                <a:ea typeface="Meiryo UI"/>
              </a:rPr>
              <a:t>】</a:t>
            </a:r>
          </a:p>
          <a:p>
            <a:pPr lvl="0">
              <a:defRPr/>
            </a:pPr>
            <a:r>
              <a:rPr kumimoji="1" lang="ja-JP" altLang="en-US" sz="1400" b="1" dirty="0">
                <a:solidFill>
                  <a:prstClr val="black"/>
                </a:solidFill>
                <a:latin typeface="Meiryo UI"/>
                <a:ea typeface="Meiryo UI"/>
              </a:rPr>
              <a:t>　</a:t>
            </a:r>
            <a:r>
              <a:rPr kumimoji="1" lang="ja-JP" altLang="en-US" sz="1400" b="1" dirty="0" smtClean="0">
                <a:solidFill>
                  <a:prstClr val="black"/>
                </a:solidFill>
                <a:latin typeface="Meiryo UI"/>
                <a:ea typeface="Meiryo UI"/>
              </a:rPr>
              <a:t>　</a:t>
            </a:r>
            <a:r>
              <a:rPr kumimoji="1" lang="ja-JP" altLang="en-US" sz="1400" b="1" dirty="0" smtClean="0">
                <a:solidFill>
                  <a:prstClr val="black"/>
                </a:solidFill>
              </a:rPr>
              <a:t> </a:t>
            </a:r>
            <a:r>
              <a:rPr kumimoji="1" lang="ja-JP" altLang="en-US" sz="1400" dirty="0">
                <a:solidFill>
                  <a:prstClr val="black"/>
                </a:solidFill>
              </a:rPr>
              <a:t>「卓越性」追求の観点からは一定の成果。</a:t>
            </a:r>
            <a:r>
              <a:rPr kumimoji="1" lang="en-US" altLang="ja-JP" sz="1400" dirty="0">
                <a:solidFill>
                  <a:prstClr val="black"/>
                </a:solidFill>
              </a:rPr>
              <a:t>10</a:t>
            </a:r>
            <a:r>
              <a:rPr kumimoji="1" lang="ja-JP" altLang="en-US" sz="1400" dirty="0">
                <a:solidFill>
                  <a:prstClr val="black"/>
                </a:solidFill>
              </a:rPr>
              <a:t>校以外への広がりが課題</a:t>
            </a:r>
            <a:endParaRPr kumimoji="1" lang="en-US" altLang="ja-JP" sz="1400" i="0" u="none" strike="noStrike" kern="1200" cap="none" spc="0" normalizeH="0" baseline="0" noProof="0" dirty="0">
              <a:ln>
                <a:noFill/>
              </a:ln>
              <a:solidFill>
                <a:prstClr val="black"/>
              </a:solidFill>
              <a:effectLst/>
              <a:uLnTx/>
              <a:uFillTx/>
              <a:latin typeface="Meiryo UI"/>
              <a:ea typeface="Meiryo UI"/>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　</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 name="角丸四角形 13"/>
          <p:cNvSpPr/>
          <p:nvPr/>
        </p:nvSpPr>
        <p:spPr>
          <a:xfrm>
            <a:off x="553792" y="869451"/>
            <a:ext cx="9072000" cy="2488364"/>
          </a:xfrm>
          <a:prstGeom prst="roundRect">
            <a:avLst>
              <a:gd name="adj" fmla="val 10606"/>
            </a:avLst>
          </a:prstGeom>
        </p:spPr>
        <p:style>
          <a:lnRef idx="2">
            <a:schemeClr val="dk1"/>
          </a:lnRef>
          <a:fillRef idx="1">
            <a:schemeClr val="lt1"/>
          </a:fillRef>
          <a:effectRef idx="0">
            <a:schemeClr val="dk1"/>
          </a:effectRef>
          <a:fontRef idx="minor">
            <a:schemeClr val="dk1"/>
          </a:fontRef>
        </p:style>
        <p:txBody>
          <a:bodyPr rtlCol="0" anchor="b"/>
          <a:lstStyle/>
          <a:p>
            <a:pPr>
              <a:defRPr/>
            </a:pPr>
            <a:r>
              <a:rPr kumimoji="1" lang="ja-JP" altLang="en-US" sz="1400" b="1" dirty="0">
                <a:solidFill>
                  <a:prstClr val="black"/>
                </a:solidFill>
                <a:latin typeface="Meiryo UI"/>
                <a:ea typeface="Meiryo UI"/>
              </a:rPr>
              <a:t>　</a:t>
            </a:r>
            <a:r>
              <a:rPr kumimoji="1" lang="ja-JP" altLang="en-US" sz="1400" b="1" i="0" u="none" strike="noStrike" kern="1200" cap="none" spc="0" normalizeH="0" baseline="0" noProof="0" dirty="0" smtClean="0">
                <a:ln>
                  <a:noFill/>
                </a:ln>
                <a:solidFill>
                  <a:prstClr val="black"/>
                </a:solidFill>
                <a:effectLst/>
                <a:uLnTx/>
                <a:uFillTx/>
                <a:latin typeface="Meiryo UI"/>
                <a:ea typeface="Meiryo UI"/>
                <a:cs typeface="+mn-cs"/>
              </a:rPr>
              <a:t>〇</a:t>
            </a: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00" b="1" i="0" u="none" strike="noStrike" kern="1200" cap="none" spc="0" normalizeH="0" baseline="0" noProof="0" dirty="0" smtClean="0">
                <a:ln>
                  <a:noFill/>
                </a:ln>
                <a:solidFill>
                  <a:prstClr val="black"/>
                </a:solidFill>
                <a:effectLst/>
                <a:uLnTx/>
                <a:uFillTx/>
                <a:latin typeface="Meiryo UI"/>
                <a:ea typeface="Meiryo UI"/>
                <a:cs typeface="+mn-cs"/>
              </a:rPr>
              <a:t>グローバルリーダーズハイスクール（ＧＬＨＳ）の指定</a:t>
            </a:r>
            <a:r>
              <a:rPr kumimoji="1" lang="ja-JP" altLang="en-US" sz="1400" b="1" dirty="0">
                <a:solidFill>
                  <a:srgbClr val="FF0000"/>
                </a:solidFill>
              </a:rPr>
              <a:t>　</a:t>
            </a:r>
            <a:endParaRPr kumimoji="1" lang="en-US" altLang="ja-JP" sz="1400" b="1" dirty="0" smtClean="0">
              <a:solidFill>
                <a:srgbClr val="FF0000"/>
              </a:solidFill>
            </a:endParaRPr>
          </a:p>
          <a:p>
            <a:pPr>
              <a:defRPr/>
            </a:pPr>
            <a:r>
              <a:rPr kumimoji="1" lang="ja-JP" altLang="en-US" sz="1400" b="1" dirty="0">
                <a:solidFill>
                  <a:srgbClr val="FF0000"/>
                </a:solidFill>
              </a:rPr>
              <a:t>　</a:t>
            </a:r>
            <a:r>
              <a:rPr kumimoji="1" lang="ja-JP" altLang="en-US" sz="1400" b="1" dirty="0" smtClean="0">
                <a:solidFill>
                  <a:srgbClr val="FF0000"/>
                </a:solidFill>
              </a:rPr>
              <a:t>　</a:t>
            </a:r>
            <a:r>
              <a:rPr kumimoji="1" lang="ja-JP" altLang="en-US" sz="1400" dirty="0" smtClean="0">
                <a:solidFill>
                  <a:schemeClr val="tx1"/>
                </a:solidFill>
              </a:rPr>
              <a:t>（</a:t>
            </a:r>
            <a:r>
              <a:rPr kumimoji="1" lang="ja-JP" altLang="en-US" sz="1400" dirty="0">
                <a:solidFill>
                  <a:schemeClr val="tx1"/>
                </a:solidFill>
              </a:rPr>
              <a:t>北野</a:t>
            </a:r>
            <a:r>
              <a:rPr kumimoji="1" lang="ja-JP" altLang="en-US" sz="1400" dirty="0" smtClean="0">
                <a:solidFill>
                  <a:schemeClr val="tx1"/>
                </a:solidFill>
              </a:rPr>
              <a:t>・豊中・茨木</a:t>
            </a:r>
            <a:r>
              <a:rPr kumimoji="1" lang="ja-JP" altLang="en-US" sz="1400" dirty="0">
                <a:solidFill>
                  <a:schemeClr val="tx1"/>
                </a:solidFill>
              </a:rPr>
              <a:t>・大手前・</a:t>
            </a:r>
            <a:r>
              <a:rPr kumimoji="1" lang="ja-JP" altLang="en-US" sz="1400" dirty="0" smtClean="0">
                <a:solidFill>
                  <a:schemeClr val="tx1"/>
                </a:solidFill>
              </a:rPr>
              <a:t>四條畷</a:t>
            </a:r>
            <a:r>
              <a:rPr kumimoji="1" lang="ja-JP" altLang="en-US" sz="1400" dirty="0">
                <a:solidFill>
                  <a:schemeClr val="tx1"/>
                </a:solidFill>
              </a:rPr>
              <a:t>・高津・天王寺・生野・三国丘・岸和田</a:t>
            </a:r>
            <a:r>
              <a:rPr kumimoji="1" lang="ja-JP" altLang="en-US" sz="1400" dirty="0" smtClean="0">
                <a:solidFill>
                  <a:schemeClr val="tx1"/>
                </a:solidFill>
              </a:rPr>
              <a:t>）</a:t>
            </a:r>
            <a:endParaRPr kumimoji="1" lang="en-US" altLang="ja-JP" sz="1400" i="0" u="none" strike="noStrike" kern="1200" cap="none" spc="0" normalizeH="0" baseline="0" noProof="0" dirty="0" smtClean="0">
              <a:ln>
                <a:noFill/>
              </a:ln>
              <a:solidFill>
                <a:schemeClr val="tx1"/>
              </a:solidFill>
              <a:effectLst/>
              <a:uLnTx/>
              <a:uFillTx/>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a:ea typeface="Meiryo UI"/>
              </a:rPr>
              <a:t>　</a:t>
            </a:r>
            <a:r>
              <a:rPr kumimoji="1" lang="ja-JP" altLang="en-US" sz="1400" dirty="0" smtClean="0">
                <a:solidFill>
                  <a:prstClr val="black"/>
                </a:solidFill>
                <a:latin typeface="Meiryo UI"/>
                <a:ea typeface="Meiryo UI"/>
              </a:rPr>
              <a:t>　　　</a:t>
            </a:r>
            <a:r>
              <a:rPr kumimoji="1" lang="en-US" altLang="ja-JP" sz="1400" i="0" u="none" strike="noStrike" kern="1200" cap="none" spc="0" normalizeH="0" baseline="0" noProof="0" dirty="0" smtClean="0">
                <a:ln>
                  <a:noFill/>
                </a:ln>
                <a:solidFill>
                  <a:prstClr val="black"/>
                </a:solidFill>
                <a:effectLst/>
                <a:uLnTx/>
                <a:uFillTx/>
                <a:latin typeface="Meiryo UI"/>
                <a:ea typeface="Meiryo UI"/>
              </a:rPr>
              <a:t>H23</a:t>
            </a:r>
            <a:r>
              <a:rPr kumimoji="1" lang="ja-JP" altLang="en-US" sz="1400" i="0" u="none" strike="noStrike" kern="1200" cap="none" spc="0" normalizeH="0" baseline="0" noProof="0" dirty="0" smtClean="0">
                <a:ln>
                  <a:noFill/>
                </a:ln>
                <a:solidFill>
                  <a:prstClr val="black"/>
                </a:solidFill>
                <a:effectLst/>
                <a:uLnTx/>
                <a:uFillTx/>
                <a:latin typeface="Meiryo UI"/>
                <a:ea typeface="Meiryo UI"/>
              </a:rPr>
              <a:t>～</a:t>
            </a:r>
            <a:r>
              <a:rPr kumimoji="1" lang="en-US" altLang="ja-JP" sz="1400" i="0" u="none" strike="noStrike" kern="1200" cap="none" spc="0" normalizeH="0" baseline="0" noProof="0" dirty="0" smtClean="0">
                <a:ln>
                  <a:noFill/>
                </a:ln>
                <a:solidFill>
                  <a:prstClr val="black"/>
                </a:solidFill>
                <a:effectLst/>
                <a:uLnTx/>
                <a:uFillTx/>
                <a:latin typeface="Meiryo UI"/>
                <a:ea typeface="Meiryo UI"/>
              </a:rPr>
              <a:t>10</a:t>
            </a:r>
            <a:r>
              <a:rPr kumimoji="1" lang="ja-JP" altLang="en-US" sz="1400" i="0" u="none" strike="noStrike" kern="1200" cap="none" spc="0" normalizeH="0" baseline="0" noProof="0" dirty="0" smtClean="0">
                <a:ln>
                  <a:noFill/>
                </a:ln>
                <a:solidFill>
                  <a:prstClr val="black"/>
                </a:solidFill>
                <a:effectLst/>
                <a:uLnTx/>
                <a:uFillTx/>
                <a:latin typeface="Meiryo UI"/>
                <a:ea typeface="Meiryo UI"/>
              </a:rPr>
              <a:t>校を指定し文理学科を設置（普通科と併置）</a:t>
            </a:r>
            <a:endParaRPr kumimoji="1" lang="en-US" altLang="ja-JP" sz="1400" noProof="0" dirty="0" err="1">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i="0" u="none" strike="noStrike" kern="1200" cap="none" spc="0" normalizeH="0" baseline="0" dirty="0" smtClean="0">
                <a:ln>
                  <a:noFill/>
                </a:ln>
                <a:solidFill>
                  <a:prstClr val="black"/>
                </a:solidFill>
                <a:effectLst/>
                <a:uLnTx/>
                <a:uFillTx/>
                <a:latin typeface="Meiryo UI"/>
                <a:ea typeface="Meiryo UI"/>
              </a:rPr>
              <a:t>　　　　</a:t>
            </a:r>
            <a:r>
              <a:rPr kumimoji="1" lang="en-US" altLang="ja-JP" sz="1400" i="0" u="none" strike="noStrike" kern="1200" cap="none" spc="0" normalizeH="0" baseline="0" noProof="0" dirty="0" smtClean="0">
                <a:ln>
                  <a:noFill/>
                </a:ln>
                <a:solidFill>
                  <a:prstClr val="black"/>
                </a:solidFill>
                <a:effectLst/>
                <a:uLnTx/>
                <a:uFillTx/>
                <a:latin typeface="Meiryo UI"/>
                <a:ea typeface="Meiryo UI"/>
              </a:rPr>
              <a:t>H28</a:t>
            </a:r>
            <a:r>
              <a:rPr kumimoji="1" lang="ja-JP" altLang="en-US" sz="1400" i="0" u="none" strike="noStrike" kern="1200" cap="none" spc="0" normalizeH="0" baseline="0" noProof="0" dirty="0" smtClean="0">
                <a:ln>
                  <a:noFill/>
                </a:ln>
                <a:solidFill>
                  <a:prstClr val="black"/>
                </a:solidFill>
                <a:effectLst/>
                <a:uLnTx/>
                <a:uFillTx/>
                <a:latin typeface="Meiryo UI"/>
                <a:ea typeface="Meiryo UI"/>
              </a:rPr>
              <a:t>入学生より北野・天王寺は文理学科のみ募集</a:t>
            </a:r>
            <a:r>
              <a:rPr kumimoji="1" lang="ja-JP" altLang="en-US" sz="1400" dirty="0">
                <a:solidFill>
                  <a:prstClr val="black"/>
                </a:solidFill>
                <a:latin typeface="Meiryo UI"/>
                <a:ea typeface="Meiryo UI"/>
              </a:rPr>
              <a:t>、</a:t>
            </a:r>
            <a:r>
              <a:rPr kumimoji="1" lang="en-US" altLang="ja-JP" sz="1400" i="0" u="none" strike="noStrike" kern="1200" cap="none" spc="0" normalizeH="0" baseline="0" noProof="0" dirty="0" smtClean="0">
                <a:ln>
                  <a:noFill/>
                </a:ln>
                <a:solidFill>
                  <a:prstClr val="black"/>
                </a:solidFill>
                <a:effectLst/>
                <a:uLnTx/>
                <a:uFillTx/>
                <a:latin typeface="Meiryo UI"/>
                <a:ea typeface="Meiryo UI"/>
              </a:rPr>
              <a:t>H30</a:t>
            </a:r>
            <a:r>
              <a:rPr kumimoji="1" lang="ja-JP" altLang="en-US" sz="1400" i="0" u="none" strike="noStrike" kern="1200" cap="none" spc="0" normalizeH="0" baseline="0" noProof="0" dirty="0" smtClean="0">
                <a:ln>
                  <a:noFill/>
                </a:ln>
                <a:solidFill>
                  <a:prstClr val="black"/>
                </a:solidFill>
                <a:effectLst/>
                <a:uLnTx/>
                <a:uFillTx/>
                <a:latin typeface="Meiryo UI"/>
                <a:ea typeface="Meiryo UI"/>
              </a:rPr>
              <a:t>入学生より８校も文理学科のみ募集</a:t>
            </a:r>
            <a:endParaRPr kumimoji="1" lang="en-US" altLang="ja-JP" sz="1400" i="0" u="none" strike="noStrike" kern="1200" cap="none" spc="0" normalizeH="0" baseline="0" noProof="0" dirty="0" smtClean="0">
              <a:ln>
                <a:noFill/>
              </a:ln>
              <a:solidFill>
                <a:prstClr val="black"/>
              </a:solidFill>
              <a:effectLst/>
              <a:uLnTx/>
              <a:uFillTx/>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a:ea typeface="Meiryo UI"/>
              </a:rPr>
              <a:t>　</a:t>
            </a:r>
            <a:r>
              <a:rPr kumimoji="1" lang="ja-JP" altLang="en-US" sz="1400" b="1" dirty="0" smtClean="0">
                <a:solidFill>
                  <a:prstClr val="black"/>
                </a:solidFill>
                <a:latin typeface="Meiryo UI"/>
                <a:ea typeface="Meiryo UI"/>
              </a:rPr>
              <a:t>　　　</a:t>
            </a:r>
            <a:r>
              <a:rPr kumimoji="1" lang="ja-JP" altLang="en-US" sz="1400" dirty="0" smtClean="0">
                <a:solidFill>
                  <a:prstClr val="black"/>
                </a:solidFill>
                <a:latin typeface="Meiryo UI"/>
                <a:ea typeface="Meiryo UI"/>
              </a:rPr>
              <a:t>幅広い教養と高い専門性、高い志と豊かな人間性、英語運用能力を身に付</a:t>
            </a:r>
            <a:r>
              <a:rPr kumimoji="1" lang="ja-JP" altLang="en-US" sz="1400" dirty="0" smtClean="0">
                <a:solidFill>
                  <a:schemeClr val="tx1"/>
                </a:solidFill>
                <a:latin typeface="Meiryo UI"/>
                <a:ea typeface="Meiryo UI"/>
              </a:rPr>
              <a:t>けた</a:t>
            </a:r>
            <a:r>
              <a:rPr kumimoji="1" lang="ja-JP" altLang="en-US" sz="1400" dirty="0" smtClean="0">
                <a:solidFill>
                  <a:prstClr val="black"/>
                </a:solidFill>
                <a:latin typeface="Meiryo UI"/>
                <a:ea typeface="Meiryo UI"/>
              </a:rPr>
              <a:t>グローバル社会のリーダーを育成</a:t>
            </a:r>
            <a:endParaRPr kumimoji="1" lang="en-US" altLang="ja-JP" sz="14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学習意欲の喚起（スタディツアー、大学との連携事業、勉強合宿等）</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p>
            <a:pPr lvl="0">
              <a:defRPr/>
            </a:pPr>
            <a:r>
              <a:rPr kumimoji="1" lang="ja-JP" altLang="en-US" sz="1400" dirty="0">
                <a:solidFill>
                  <a:prstClr val="black"/>
                </a:solidFill>
              </a:rPr>
              <a:t>　　</a:t>
            </a:r>
            <a:r>
              <a:rPr kumimoji="1" lang="ja-JP" altLang="en-US" sz="1400" dirty="0" smtClean="0">
                <a:solidFill>
                  <a:prstClr val="black"/>
                </a:solidFill>
              </a:rPr>
              <a:t>　</a:t>
            </a:r>
            <a:r>
              <a:rPr kumimoji="1" lang="ja-JP" altLang="en-US" sz="1400" dirty="0">
                <a:solidFill>
                  <a:prstClr val="black"/>
                </a:solidFill>
              </a:rPr>
              <a:t>　・　</a:t>
            </a:r>
            <a:r>
              <a:rPr kumimoji="1" lang="ja-JP" altLang="en-US" sz="1400" dirty="0" smtClean="0">
                <a:solidFill>
                  <a:prstClr val="black"/>
                </a:solidFill>
              </a:rPr>
              <a:t>国際感覚の醸成（イングリッシュキャンプ、海外研修等）</a:t>
            </a:r>
            <a:endParaRPr kumimoji="1" lang="ja-JP" altLang="en-US" sz="1400" dirty="0">
              <a:solidFill>
                <a:prstClr val="black"/>
              </a:solidFill>
            </a:endParaRPr>
          </a:p>
          <a:p>
            <a:pPr lvl="0">
              <a:defRPr/>
            </a:pPr>
            <a:r>
              <a:rPr kumimoji="1" lang="ja-JP" altLang="en-US" sz="1400" b="1" dirty="0">
                <a:solidFill>
                  <a:prstClr val="black"/>
                </a:solidFill>
              </a:rPr>
              <a:t>　</a:t>
            </a:r>
            <a:r>
              <a:rPr kumimoji="1" lang="ja-JP" altLang="en-US" sz="1400" b="1" dirty="0" smtClean="0">
                <a:solidFill>
                  <a:prstClr val="black"/>
                </a:solidFill>
              </a:rPr>
              <a:t>　 </a:t>
            </a:r>
            <a:r>
              <a:rPr kumimoji="1" lang="ja-JP" altLang="en-US" sz="1400" b="1" dirty="0">
                <a:solidFill>
                  <a:prstClr val="black"/>
                </a:solidFill>
              </a:rPr>
              <a:t>　</a:t>
            </a:r>
            <a:r>
              <a:rPr kumimoji="1" lang="ja-JP" altLang="en-US" sz="1400" dirty="0">
                <a:solidFill>
                  <a:prstClr val="black"/>
                </a:solidFill>
              </a:rPr>
              <a:t> ・　</a:t>
            </a:r>
            <a:r>
              <a:rPr kumimoji="1" lang="ja-JP" altLang="en-US" sz="1400" dirty="0" smtClean="0">
                <a:solidFill>
                  <a:prstClr val="black"/>
                </a:solidFill>
              </a:rPr>
              <a:t>社会貢献意識の涵養（ボランティア体験活動等）</a:t>
            </a:r>
            <a:endParaRPr kumimoji="1" lang="en-US" altLang="ja-JP" sz="1400" dirty="0" smtClean="0">
              <a:solidFill>
                <a:prstClr val="black"/>
              </a:solidFill>
            </a:endParaRPr>
          </a:p>
          <a:p>
            <a:pPr>
              <a:defRPr/>
            </a:pPr>
            <a:r>
              <a:rPr kumimoji="1" lang="ja-JP" altLang="en-US" sz="1400" dirty="0">
                <a:solidFill>
                  <a:prstClr val="black"/>
                </a:solidFill>
              </a:rPr>
              <a:t>　</a:t>
            </a:r>
            <a:r>
              <a:rPr kumimoji="1" lang="ja-JP" altLang="en-US" sz="1400" dirty="0" smtClean="0">
                <a:solidFill>
                  <a:prstClr val="black"/>
                </a:solidFill>
              </a:rPr>
              <a:t>　</a:t>
            </a:r>
            <a:r>
              <a:rPr kumimoji="1" lang="ja-JP" altLang="en-US" sz="1400" dirty="0">
                <a:solidFill>
                  <a:prstClr val="black"/>
                </a:solidFill>
              </a:rPr>
              <a:t>　　・　課題研究活動の</a:t>
            </a:r>
            <a:r>
              <a:rPr kumimoji="1" lang="ja-JP" altLang="en-US" sz="1400" dirty="0" smtClean="0">
                <a:solidFill>
                  <a:prstClr val="black"/>
                </a:solidFill>
              </a:rPr>
              <a:t>実施（文理学科では課題研究を必修）</a:t>
            </a:r>
            <a:endParaRPr kumimoji="1" lang="en-US" altLang="ja-JP" sz="1400" dirty="0">
              <a:solidFill>
                <a:prstClr val="black"/>
              </a:solidFill>
            </a:endParaRPr>
          </a:p>
          <a:p>
            <a:pPr lvl="0">
              <a:defRPr/>
            </a:pPr>
            <a:r>
              <a:rPr kumimoji="1" lang="ja-JP" altLang="en-US" sz="1400" dirty="0">
                <a:solidFill>
                  <a:prstClr val="black"/>
                </a:solidFill>
              </a:rPr>
              <a:t>　</a:t>
            </a:r>
            <a:r>
              <a:rPr kumimoji="1" lang="ja-JP" altLang="en-US" sz="1400" dirty="0" smtClean="0">
                <a:solidFill>
                  <a:prstClr val="black"/>
                </a:solidFill>
              </a:rPr>
              <a:t>　</a:t>
            </a:r>
            <a:r>
              <a:rPr kumimoji="1" lang="ja-JP" altLang="en-US" sz="1400" dirty="0">
                <a:solidFill>
                  <a:prstClr val="black"/>
                </a:solidFill>
              </a:rPr>
              <a:t>　　・　</a:t>
            </a:r>
            <a:r>
              <a:rPr kumimoji="1" lang="en-US" altLang="ja-JP" sz="1400" dirty="0" smtClean="0">
                <a:solidFill>
                  <a:prstClr val="black"/>
                </a:solidFill>
              </a:rPr>
              <a:t>10</a:t>
            </a:r>
            <a:r>
              <a:rPr kumimoji="1" lang="ja-JP" altLang="en-US" sz="1400" dirty="0" smtClean="0">
                <a:solidFill>
                  <a:prstClr val="black"/>
                </a:solidFill>
              </a:rPr>
              <a:t>校合同課題研究発表会・授業スキルアップ研修の実施</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5" name="角丸四角形 14"/>
          <p:cNvSpPr/>
          <p:nvPr/>
        </p:nvSpPr>
        <p:spPr>
          <a:xfrm>
            <a:off x="511910" y="693031"/>
            <a:ext cx="2304000" cy="360000"/>
          </a:xfrm>
          <a:prstGeom prst="roundRect">
            <a:avLst>
              <a:gd name="adj" fmla="val 50000"/>
            </a:avLst>
          </a:prstGeom>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a:ea typeface="Meiryo UI"/>
                <a:cs typeface="+mn-cs"/>
              </a:rPr>
              <a:t>これまでの取組み</a:t>
            </a:r>
          </a:p>
        </p:txBody>
      </p:sp>
      <p:sp>
        <p:nvSpPr>
          <p:cNvPr id="12" name="角丸四角形 11"/>
          <p:cNvSpPr/>
          <p:nvPr/>
        </p:nvSpPr>
        <p:spPr>
          <a:xfrm>
            <a:off x="511910" y="3540885"/>
            <a:ext cx="2304000" cy="360000"/>
          </a:xfrm>
          <a:prstGeom prst="roundRect">
            <a:avLst>
              <a:gd name="adj" fmla="val 47147"/>
            </a:avLst>
          </a:prstGeom>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prstClr val="white"/>
                </a:solidFill>
                <a:latin typeface="Meiryo UI"/>
                <a:ea typeface="Meiryo UI"/>
              </a:rPr>
              <a:t>ＧＬＨＳの成果・課題</a:t>
            </a:r>
            <a:endParaRPr kumimoji="1" lang="ja-JP" altLang="en-US" sz="1400" b="1" i="0" u="none" strike="noStrike" kern="1200" cap="none" spc="0" normalizeH="0" baseline="0" noProof="0" dirty="0">
              <a:ln>
                <a:noFill/>
              </a:ln>
              <a:solidFill>
                <a:prstClr val="white"/>
              </a:solidFill>
              <a:effectLst/>
              <a:uLnTx/>
              <a:uFillTx/>
              <a:latin typeface="Meiryo UI"/>
              <a:ea typeface="Meiryo UI"/>
              <a:cs typeface="+mn-cs"/>
            </a:endParaRPr>
          </a:p>
        </p:txBody>
      </p:sp>
      <p:cxnSp>
        <p:nvCxnSpPr>
          <p:cNvPr id="21" name="直線コネクタ 20"/>
          <p:cNvCxnSpPr/>
          <p:nvPr/>
        </p:nvCxnSpPr>
        <p:spPr>
          <a:xfrm>
            <a:off x="0" y="472921"/>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23" name="正方形/長方形 22"/>
          <p:cNvSpPr/>
          <p:nvPr/>
        </p:nvSpPr>
        <p:spPr>
          <a:xfrm>
            <a:off x="0" y="80858"/>
            <a:ext cx="9905999" cy="400110"/>
          </a:xfrm>
          <a:prstGeom prst="rect">
            <a:avLst/>
          </a:prstGeom>
        </p:spPr>
        <p:txBody>
          <a:bodyPr wrap="square">
            <a:spAutoFit/>
          </a:bodyPr>
          <a:lstStyle/>
          <a:p>
            <a:r>
              <a:rPr lang="ja-JP" altLang="en-US" sz="2000" b="1" dirty="0"/>
              <a:t>２</a:t>
            </a:r>
            <a:r>
              <a:rPr lang="ja-JP" altLang="en-US" sz="2000" b="1" dirty="0" smtClean="0"/>
              <a:t>　府立高校等のこれまでの取組の成果　～グローバルリーダーズハイスクール</a:t>
            </a:r>
            <a:r>
              <a:rPr lang="en-US" altLang="ja-JP" sz="2000" b="1" dirty="0" smtClean="0"/>
              <a:t>(GLHS)</a:t>
            </a:r>
            <a:r>
              <a:rPr lang="ja-JP" altLang="en-US" sz="2000" b="1" dirty="0" smtClean="0"/>
              <a:t>～</a:t>
            </a:r>
            <a:endParaRPr lang="ja-JP" altLang="en-US" sz="2000" b="1" dirty="0"/>
          </a:p>
        </p:txBody>
      </p:sp>
      <p:sp>
        <p:nvSpPr>
          <p:cNvPr id="24" name="スライド番号プレースホルダー 3"/>
          <p:cNvSpPr>
            <a:spLocks noGrp="1"/>
          </p:cNvSpPr>
          <p:nvPr>
            <p:ph type="sldNum" sz="quarter" idx="12"/>
          </p:nvPr>
        </p:nvSpPr>
        <p:spPr>
          <a:xfrm>
            <a:off x="9526657" y="6492875"/>
            <a:ext cx="282034" cy="365125"/>
          </a:xfrm>
        </p:spPr>
        <p:txBody>
          <a:bodyPr/>
          <a:lstStyle/>
          <a:p>
            <a:r>
              <a:rPr kumimoji="1" lang="en-US" altLang="ja-JP" dirty="0"/>
              <a:t>2</a:t>
            </a:r>
            <a:endParaRPr kumimoji="1" lang="ja-JP" altLang="en-US" dirty="0"/>
          </a:p>
        </p:txBody>
      </p:sp>
      <p:sp>
        <p:nvSpPr>
          <p:cNvPr id="16" name="下矢印 15"/>
          <p:cNvSpPr/>
          <p:nvPr/>
        </p:nvSpPr>
        <p:spPr>
          <a:xfrm>
            <a:off x="4159875" y="3302729"/>
            <a:ext cx="1728163" cy="570916"/>
          </a:xfrm>
          <a:prstGeom prst="downArrow">
            <a:avLst>
              <a:gd name="adj1" fmla="val 50000"/>
              <a:gd name="adj2" fmla="val 53516"/>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Meiryo UI"/>
              <a:ea typeface="Meiryo UI"/>
              <a:cs typeface="+mn-cs"/>
            </a:endParaRPr>
          </a:p>
        </p:txBody>
      </p:sp>
    </p:spTree>
    <p:extLst>
      <p:ext uri="{BB962C8B-B14F-4D97-AF65-F5344CB8AC3E}">
        <p14:creationId xmlns:p14="http://schemas.microsoft.com/office/powerpoint/2010/main" val="584744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553792" y="4200179"/>
            <a:ext cx="9072000" cy="2379629"/>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black"/>
                </a:solidFill>
                <a:effectLst/>
                <a:uLnTx/>
                <a:uFillTx/>
                <a:latin typeface="Meiryo UI"/>
                <a:ea typeface="Meiryo UI"/>
                <a:cs typeface="+mn-cs"/>
              </a:rPr>
              <a:t>【</a:t>
            </a: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成果</a:t>
            </a:r>
            <a:r>
              <a:rPr kumimoji="1" lang="en-US" altLang="ja-JP" sz="1400" b="1" i="0" u="none" strike="noStrike" kern="1200" cap="none" spc="0" normalizeH="0" baseline="0" noProof="0" dirty="0">
                <a:ln>
                  <a:noFill/>
                </a:ln>
                <a:solidFill>
                  <a:prstClr val="black"/>
                </a:solidFill>
                <a:effectLst/>
                <a:uLnTx/>
                <a:uFillTx/>
                <a:latin typeface="Meiryo UI"/>
                <a:ea typeface="Meiryo UI"/>
                <a:cs typeface="+mn-cs"/>
              </a:rPr>
              <a:t>】</a:t>
            </a:r>
          </a:p>
          <a:p>
            <a:pPr>
              <a:defRPr/>
            </a:pPr>
            <a:r>
              <a:rPr kumimoji="1" lang="ja-JP" altLang="en-US" sz="1400" b="1" dirty="0" smtClean="0">
                <a:solidFill>
                  <a:prstClr val="black"/>
                </a:solidFill>
              </a:rPr>
              <a:t>　〇</a:t>
            </a:r>
            <a:r>
              <a:rPr kumimoji="1" lang="ja-JP" altLang="en-US" sz="1400" b="1" dirty="0">
                <a:solidFill>
                  <a:prstClr val="black"/>
                </a:solidFill>
              </a:rPr>
              <a:t>　総合学科設置校の拡充</a:t>
            </a:r>
            <a:endParaRPr kumimoji="1" lang="en-US" altLang="ja-JP" sz="1400" b="1" dirty="0">
              <a:solidFill>
                <a:prstClr val="black"/>
              </a:solidFill>
            </a:endParaRPr>
          </a:p>
          <a:p>
            <a:pPr>
              <a:defRPr/>
            </a:pPr>
            <a:r>
              <a:rPr kumimoji="1" lang="ja-JP" altLang="en-US" sz="1400" b="1" dirty="0">
                <a:solidFill>
                  <a:prstClr val="black"/>
                </a:solidFill>
              </a:rPr>
              <a:t>　　　　</a:t>
            </a:r>
            <a:r>
              <a:rPr kumimoji="1" lang="ja-JP" altLang="en-US" sz="1400" dirty="0">
                <a:solidFill>
                  <a:prstClr val="black"/>
                </a:solidFill>
              </a:rPr>
              <a:t>・　</a:t>
            </a:r>
            <a:r>
              <a:rPr kumimoji="1" lang="en-US" altLang="ja-JP" sz="1400" dirty="0">
                <a:solidFill>
                  <a:prstClr val="black"/>
                </a:solidFill>
              </a:rPr>
              <a:t>H</a:t>
            </a:r>
            <a:r>
              <a:rPr kumimoji="1" lang="ja-JP" altLang="en-US" sz="1400" dirty="0">
                <a:solidFill>
                  <a:prstClr val="black"/>
                </a:solidFill>
              </a:rPr>
              <a:t>８　３校　→　　</a:t>
            </a:r>
            <a:r>
              <a:rPr kumimoji="1" lang="en-US" altLang="ja-JP" sz="1400" dirty="0">
                <a:solidFill>
                  <a:prstClr val="black"/>
                </a:solidFill>
              </a:rPr>
              <a:t>H20</a:t>
            </a:r>
            <a:r>
              <a:rPr kumimoji="1" lang="ja-JP" altLang="en-US" sz="1400" dirty="0">
                <a:solidFill>
                  <a:prstClr val="black"/>
                </a:solidFill>
              </a:rPr>
              <a:t>　</a:t>
            </a:r>
            <a:r>
              <a:rPr kumimoji="1" lang="en-US" altLang="ja-JP" sz="1400" dirty="0">
                <a:solidFill>
                  <a:prstClr val="black"/>
                </a:solidFill>
              </a:rPr>
              <a:t>10</a:t>
            </a:r>
            <a:r>
              <a:rPr kumimoji="1" lang="ja-JP" altLang="en-US" sz="1400" dirty="0">
                <a:solidFill>
                  <a:prstClr val="black"/>
                </a:solidFill>
              </a:rPr>
              <a:t>校　→　</a:t>
            </a:r>
            <a:r>
              <a:rPr kumimoji="1" lang="en-US" altLang="ja-JP" sz="1400" dirty="0">
                <a:solidFill>
                  <a:prstClr val="black"/>
                </a:solidFill>
              </a:rPr>
              <a:t>R</a:t>
            </a:r>
            <a:r>
              <a:rPr kumimoji="1" lang="ja-JP" altLang="en-US" sz="1400" dirty="0">
                <a:solidFill>
                  <a:prstClr val="black"/>
                </a:solidFill>
              </a:rPr>
              <a:t>２　</a:t>
            </a:r>
            <a:r>
              <a:rPr kumimoji="1" lang="en-US" altLang="ja-JP" sz="1400" dirty="0">
                <a:solidFill>
                  <a:prstClr val="black"/>
                </a:solidFill>
              </a:rPr>
              <a:t>24</a:t>
            </a:r>
            <a:r>
              <a:rPr kumimoji="1" lang="ja-JP" altLang="en-US" sz="1400" dirty="0">
                <a:solidFill>
                  <a:prstClr val="black"/>
                </a:solidFill>
              </a:rPr>
              <a:t>校</a:t>
            </a:r>
            <a:endParaRPr kumimoji="1" lang="en-US" altLang="ja-JP" sz="1400" dirty="0">
              <a:solidFill>
                <a:prstClr val="black"/>
              </a:solidFill>
            </a:endParaRPr>
          </a:p>
          <a:p>
            <a:pPr>
              <a:defRPr/>
            </a:pPr>
            <a:r>
              <a:rPr kumimoji="1" lang="ja-JP" altLang="en-US" sz="1400" dirty="0">
                <a:solidFill>
                  <a:prstClr val="black"/>
                </a:solidFill>
              </a:rPr>
              <a:t>　　　　・　総合学科の学校が増えることにより、専門性の高い多様な科目が増え、生徒のより興味・関心、進路に沿った</a:t>
            </a:r>
            <a:endParaRPr kumimoji="1" lang="en-US" altLang="ja-JP" sz="1400" dirty="0">
              <a:solidFill>
                <a:prstClr val="black"/>
              </a:solidFill>
            </a:endParaRPr>
          </a:p>
          <a:p>
            <a:pPr>
              <a:defRPr/>
            </a:pPr>
            <a:r>
              <a:rPr kumimoji="1" lang="ja-JP" altLang="en-US" sz="1400" dirty="0">
                <a:solidFill>
                  <a:prstClr val="black"/>
                </a:solidFill>
              </a:rPr>
              <a:t>　　　　　　選択が可能となった。</a:t>
            </a:r>
            <a:endParaRPr kumimoji="1" lang="en-US" altLang="ja-JP" sz="1400" dirty="0">
              <a:solidFill>
                <a:prstClr val="black"/>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a:ea typeface="Meiryo UI"/>
                <a:cs typeface="+mn-cs"/>
              </a:rPr>
              <a:t>　〇</a:t>
            </a: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　全日制総合学科満足度アンケート（平成</a:t>
            </a:r>
            <a:r>
              <a:rPr kumimoji="1" lang="en-US" altLang="ja-JP" sz="1400" b="1" i="0" u="none" strike="noStrike" kern="1200" cap="none" spc="0" normalizeH="0" baseline="0" noProof="0" dirty="0">
                <a:ln>
                  <a:noFill/>
                </a:ln>
                <a:solidFill>
                  <a:prstClr val="black"/>
                </a:solidFill>
                <a:effectLst/>
                <a:uLnTx/>
                <a:uFillTx/>
                <a:latin typeface="Meiryo UI"/>
                <a:ea typeface="Meiryo UI"/>
                <a:cs typeface="+mn-cs"/>
              </a:rPr>
              <a:t>28</a:t>
            </a: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年度）</a:t>
            </a:r>
            <a:endParaRPr kumimoji="1" lang="en-US" altLang="ja-JP" sz="14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a:ea typeface="Meiryo UI"/>
              </a:rPr>
              <a:t>　　　　</a:t>
            </a:r>
            <a:r>
              <a:rPr kumimoji="1" lang="ja-JP" altLang="en-US" sz="1400" dirty="0">
                <a:solidFill>
                  <a:prstClr val="black"/>
                </a:solidFill>
                <a:latin typeface="Meiryo UI"/>
                <a:ea typeface="Meiryo UI"/>
              </a:rPr>
              <a:t>・　「総合学科で学んでよかった」と</a:t>
            </a:r>
            <a:r>
              <a:rPr kumimoji="1" lang="en-US" altLang="ja-JP" sz="1400" dirty="0">
                <a:solidFill>
                  <a:prstClr val="black"/>
                </a:solidFill>
                <a:latin typeface="Meiryo UI"/>
                <a:ea typeface="Meiryo UI"/>
              </a:rPr>
              <a:t>80</a:t>
            </a:r>
            <a:r>
              <a:rPr kumimoji="1" lang="ja-JP" altLang="en-US" sz="1400" dirty="0">
                <a:solidFill>
                  <a:prstClr val="black"/>
                </a:solidFill>
                <a:latin typeface="Meiryo UI"/>
                <a:ea typeface="Meiryo UI"/>
              </a:rPr>
              <a:t>％以上が回答した学校　</a:t>
            </a:r>
            <a:r>
              <a:rPr kumimoji="1" lang="en-US" altLang="ja-JP" sz="1400" dirty="0">
                <a:solidFill>
                  <a:prstClr val="black"/>
                </a:solidFill>
                <a:latin typeface="Meiryo UI"/>
                <a:ea typeface="Meiryo UI"/>
              </a:rPr>
              <a:t>12</a:t>
            </a:r>
            <a:r>
              <a:rPr kumimoji="1" lang="ja-JP" altLang="en-US" sz="1400" dirty="0">
                <a:solidFill>
                  <a:prstClr val="black"/>
                </a:solidFill>
                <a:latin typeface="Meiryo UI"/>
                <a:ea typeface="Meiryo UI"/>
              </a:rPr>
              <a:t>校</a:t>
            </a:r>
            <a:endParaRPr kumimoji="1" lang="en-US" altLang="ja-JP" sz="1400" dirty="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i="0" u="none" strike="noStrike" kern="1200" cap="none" spc="0" normalizeH="0" baseline="0" noProof="0" dirty="0">
                <a:ln>
                  <a:noFill/>
                </a:ln>
                <a:solidFill>
                  <a:prstClr val="black"/>
                </a:solidFill>
                <a:effectLst/>
                <a:uLnTx/>
                <a:uFillTx/>
                <a:latin typeface="Meiryo UI"/>
                <a:ea typeface="Meiryo UI"/>
              </a:rPr>
              <a:t>　　　　・　「選択した科目で、自分の進路選択につながるものが十分あった」と</a:t>
            </a:r>
            <a:r>
              <a:rPr kumimoji="1" lang="en-US" altLang="ja-JP" sz="1400" i="0" u="none" strike="noStrike" kern="1200" cap="none" spc="0" normalizeH="0" baseline="0" noProof="0" dirty="0">
                <a:ln>
                  <a:noFill/>
                </a:ln>
                <a:solidFill>
                  <a:prstClr val="black"/>
                </a:solidFill>
                <a:effectLst/>
                <a:uLnTx/>
                <a:uFillTx/>
                <a:latin typeface="Meiryo UI"/>
                <a:ea typeface="Meiryo UI"/>
              </a:rPr>
              <a:t>80</a:t>
            </a:r>
            <a:r>
              <a:rPr kumimoji="1" lang="ja-JP" altLang="en-US" sz="1400" i="0" u="none" strike="noStrike" kern="1200" cap="none" spc="0" normalizeH="0" baseline="0" noProof="0" dirty="0">
                <a:ln>
                  <a:noFill/>
                </a:ln>
                <a:solidFill>
                  <a:prstClr val="black"/>
                </a:solidFill>
                <a:effectLst/>
                <a:uLnTx/>
                <a:uFillTx/>
                <a:latin typeface="Meiryo UI"/>
                <a:ea typeface="Meiryo UI"/>
              </a:rPr>
              <a:t>％以上が回答した学校　　</a:t>
            </a:r>
            <a:r>
              <a:rPr kumimoji="1" lang="en-US" altLang="ja-JP" sz="1400" i="0" u="none" strike="noStrike" kern="1200" cap="none" spc="0" normalizeH="0" baseline="0" noProof="0" dirty="0">
                <a:ln>
                  <a:noFill/>
                </a:ln>
                <a:solidFill>
                  <a:prstClr val="black"/>
                </a:solidFill>
                <a:effectLst/>
                <a:uLnTx/>
                <a:uFillTx/>
                <a:latin typeface="Meiryo UI"/>
                <a:ea typeface="Meiryo UI"/>
              </a:rPr>
              <a:t>12</a:t>
            </a:r>
            <a:r>
              <a:rPr kumimoji="1" lang="ja-JP" altLang="en-US" sz="1400" i="0" u="none" strike="noStrike" kern="1200" cap="none" spc="0" normalizeH="0" baseline="0" noProof="0" dirty="0" smtClean="0">
                <a:ln>
                  <a:noFill/>
                </a:ln>
                <a:solidFill>
                  <a:prstClr val="black"/>
                </a:solidFill>
                <a:effectLst/>
                <a:uLnTx/>
                <a:uFillTx/>
                <a:latin typeface="Meiryo UI"/>
                <a:ea typeface="Meiryo UI"/>
              </a:rPr>
              <a:t>校</a:t>
            </a:r>
            <a:endParaRPr kumimoji="1" lang="en-US" altLang="ja-JP" sz="1400" b="1" dirty="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schemeClr val="tx1"/>
                </a:solidFill>
                <a:effectLst/>
                <a:uLnTx/>
                <a:uFillTx/>
                <a:latin typeface="Meiryo UI"/>
                <a:ea typeface="Meiryo UI"/>
                <a:cs typeface="+mn-cs"/>
              </a:rPr>
              <a:t>【</a:t>
            </a:r>
            <a:r>
              <a:rPr kumimoji="1" lang="ja-JP" altLang="en-US" sz="1400" b="1" i="0" u="none" strike="noStrike" kern="1200" cap="none" spc="0" normalizeH="0" baseline="0" noProof="0" dirty="0" smtClean="0">
                <a:ln>
                  <a:noFill/>
                </a:ln>
                <a:solidFill>
                  <a:schemeClr val="tx1"/>
                </a:solidFill>
                <a:effectLst/>
                <a:uLnTx/>
                <a:uFillTx/>
                <a:latin typeface="Meiryo UI"/>
                <a:ea typeface="Meiryo UI"/>
                <a:cs typeface="+mn-cs"/>
              </a:rPr>
              <a:t>課題</a:t>
            </a:r>
            <a:r>
              <a:rPr kumimoji="1" lang="en-US" altLang="ja-JP" sz="1400" b="1" i="0" u="none" strike="noStrike" kern="1200" cap="none" spc="0" normalizeH="0" baseline="0" noProof="0" dirty="0" smtClean="0">
                <a:ln>
                  <a:noFill/>
                </a:ln>
                <a:solidFill>
                  <a:schemeClr val="tx1"/>
                </a:solidFill>
                <a:effectLst/>
                <a:uLnTx/>
                <a:uFillTx/>
                <a:latin typeface="Meiryo UI"/>
                <a:ea typeface="Meiryo UI"/>
                <a:cs typeface="+mn-cs"/>
              </a:rPr>
              <a:t>】</a:t>
            </a:r>
            <a:r>
              <a:rPr kumimoji="1" lang="ja-JP" altLang="en-US" sz="1400" b="1" i="0" u="none" strike="noStrike" kern="1200" cap="none" spc="0" normalizeH="0" baseline="0" noProof="0" dirty="0">
                <a:ln>
                  <a:noFill/>
                </a:ln>
                <a:solidFill>
                  <a:schemeClr val="tx1"/>
                </a:solidFill>
                <a:effectLst/>
                <a:uLnTx/>
                <a:uFillTx/>
                <a:latin typeface="Meiryo UI"/>
                <a:ea typeface="Meiryo UI"/>
                <a:cs typeface="+mn-cs"/>
              </a:rPr>
              <a:t>　</a:t>
            </a:r>
            <a:endParaRPr kumimoji="1" lang="en-US" altLang="ja-JP" sz="1400" b="1" i="0" u="none" strike="noStrike" kern="1200" cap="none" spc="0" normalizeH="0" baseline="0" noProof="0" dirty="0" smtClean="0">
              <a:ln>
                <a:noFill/>
              </a:ln>
              <a:solidFill>
                <a:schemeClr val="tx1"/>
              </a:solidFill>
              <a:effectLst/>
              <a:uLnTx/>
              <a:uFillTx/>
              <a:latin typeface="Meiryo UI"/>
              <a:ea typeface="Meiryo UI"/>
              <a:cs typeface="+mn-cs"/>
            </a:endParaRPr>
          </a:p>
          <a:p>
            <a:pPr>
              <a:defRPr/>
            </a:pPr>
            <a:r>
              <a:rPr kumimoji="1" lang="ja-JP" altLang="en-US" sz="1400" b="1" i="0" u="none" strike="noStrike" kern="1200" cap="none" spc="0" normalizeH="0" baseline="0" noProof="0" dirty="0" smtClean="0">
                <a:ln>
                  <a:noFill/>
                </a:ln>
                <a:solidFill>
                  <a:schemeClr val="tx1"/>
                </a:solidFill>
                <a:effectLst/>
                <a:uLnTx/>
                <a:uFillTx/>
                <a:latin typeface="Meiryo UI"/>
                <a:ea typeface="Meiryo UI"/>
                <a:cs typeface="+mn-cs"/>
              </a:rPr>
              <a:t>　</a:t>
            </a:r>
            <a:r>
              <a:rPr kumimoji="1" lang="ja-JP" altLang="en-US" sz="1400" b="1" dirty="0">
                <a:solidFill>
                  <a:prstClr val="black"/>
                </a:solidFill>
              </a:rPr>
              <a:t>〇</a:t>
            </a:r>
            <a:r>
              <a:rPr kumimoji="1" lang="ja-JP" altLang="en-US" sz="1400" dirty="0">
                <a:solidFill>
                  <a:schemeClr val="tx1"/>
                </a:solidFill>
              </a:rPr>
              <a:t>　</a:t>
            </a:r>
            <a:r>
              <a:rPr kumimoji="1" lang="ja-JP" altLang="en-US" sz="1400" dirty="0" smtClean="0">
                <a:solidFill>
                  <a:schemeClr val="tx1"/>
                </a:solidFill>
              </a:rPr>
              <a:t>将来</a:t>
            </a:r>
            <a:r>
              <a:rPr kumimoji="1" lang="ja-JP" altLang="en-US" sz="1400" dirty="0">
                <a:solidFill>
                  <a:schemeClr val="tx1"/>
                </a:solidFill>
              </a:rPr>
              <a:t>の進路を考えるための様々な体験活動やガイダンス等のキャリア教育の一層の充実</a:t>
            </a:r>
            <a:endParaRPr kumimoji="1" lang="en-US" altLang="ja-JP" sz="1400" dirty="0">
              <a:solidFill>
                <a:schemeClr val="tx1"/>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smtClean="0">
              <a:ln>
                <a:noFill/>
              </a:ln>
              <a:solidFill>
                <a:srgbClr val="FF0000"/>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1" dirty="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　　</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 name="角丸四角形 13"/>
          <p:cNvSpPr/>
          <p:nvPr/>
        </p:nvSpPr>
        <p:spPr>
          <a:xfrm>
            <a:off x="553792" y="893424"/>
            <a:ext cx="9072000" cy="2925719"/>
          </a:xfrm>
          <a:prstGeom prst="roundRect">
            <a:avLst>
              <a:gd name="adj" fmla="val 10606"/>
            </a:avLst>
          </a:prstGeom>
        </p:spPr>
        <p:style>
          <a:lnRef idx="2">
            <a:schemeClr val="dk1"/>
          </a:lnRef>
          <a:fillRef idx="1">
            <a:schemeClr val="lt1"/>
          </a:fillRef>
          <a:effectRef idx="0">
            <a:schemeClr val="dk1"/>
          </a:effectRef>
          <a:fontRef idx="minor">
            <a:schemeClr val="dk1"/>
          </a:fontRef>
        </p:style>
        <p:txBody>
          <a:bodyPr rtlCol="0" anchor="b"/>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1" dirty="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a:ea typeface="Meiryo UI"/>
              </a:rPr>
              <a:t>　 </a:t>
            </a: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〇　</a:t>
            </a:r>
            <a:r>
              <a:rPr kumimoji="1" lang="en-US" altLang="ja-JP" sz="1400" b="1" i="0" u="none" strike="noStrike" kern="1200" cap="none" spc="0" normalizeH="0" baseline="0" noProof="0" dirty="0">
                <a:ln>
                  <a:noFill/>
                </a:ln>
                <a:solidFill>
                  <a:prstClr val="black"/>
                </a:solidFill>
                <a:effectLst/>
                <a:uLnTx/>
                <a:uFillTx/>
                <a:latin typeface="Meiryo UI"/>
                <a:ea typeface="Meiryo UI"/>
                <a:cs typeface="+mn-cs"/>
              </a:rPr>
              <a:t>H</a:t>
            </a: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６　文科省導入　</a:t>
            </a:r>
            <a:endParaRPr kumimoji="1" lang="en-US" altLang="ja-JP" sz="14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a:ea typeface="Meiryo UI"/>
              </a:rPr>
              <a:t>　　　</a:t>
            </a:r>
            <a:r>
              <a:rPr kumimoji="1" lang="ja-JP" altLang="en-US" sz="1400" dirty="0">
                <a:solidFill>
                  <a:prstClr val="black"/>
                </a:solidFill>
                <a:latin typeface="Meiryo UI"/>
                <a:ea typeface="Meiryo UI"/>
              </a:rPr>
              <a:t>・　普通教育と専門教育を総合的に施す第３の学科</a:t>
            </a:r>
            <a:endParaRPr kumimoji="1" lang="en-US" altLang="ja-JP" sz="1400" dirty="0">
              <a:solidFill>
                <a:prstClr val="black"/>
              </a:solidFill>
              <a:latin typeface="Meiryo UI"/>
              <a:ea typeface="Meiryo UI"/>
            </a:endParaRPr>
          </a:p>
          <a:p>
            <a:pPr lvl="0">
              <a:defRPr/>
            </a:pPr>
            <a:r>
              <a:rPr kumimoji="1" lang="ja-JP" altLang="en-US" sz="1400" dirty="0">
                <a:solidFill>
                  <a:prstClr val="black"/>
                </a:solidFill>
                <a:latin typeface="Meiryo UI"/>
                <a:ea typeface="Meiryo UI"/>
              </a:rPr>
              <a:t>　　　・　</a:t>
            </a:r>
            <a:r>
              <a:rPr lang="ja-JP" altLang="ja-JP" sz="1400" kern="100" dirty="0">
                <a:ea typeface="Meiryo UI" panose="020B0604030504040204" pitchFamily="50" charset="-128"/>
                <a:cs typeface="Times New Roman" panose="02020603050405020304" pitchFamily="18" charset="0"/>
              </a:rPr>
              <a:t>主体的な学習や将来の職業を視野に入れた自己の進路への自覚を深めさせる学習を重視</a:t>
            </a:r>
            <a:endParaRPr lang="en-US" altLang="ja-JP" sz="1400" kern="100" dirty="0">
              <a:ea typeface="Meiryo UI" panose="020B0604030504040204" pitchFamily="50" charset="-128"/>
              <a:cs typeface="Times New Roman" panose="02020603050405020304" pitchFamily="18" charset="0"/>
            </a:endParaRPr>
          </a:p>
          <a:p>
            <a:pPr lvl="0">
              <a:defRPr/>
            </a:pPr>
            <a:r>
              <a:rPr kumimoji="1" lang="ja-JP" altLang="en-US"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1400" b="1" dirty="0">
                <a:solidFill>
                  <a:prstClr val="black"/>
                </a:solidFill>
              </a:rPr>
              <a:t> </a:t>
            </a:r>
            <a:r>
              <a:rPr kumimoji="1" lang="ja-JP" altLang="en-US" sz="1400" b="1" dirty="0">
                <a:solidFill>
                  <a:prstClr val="black"/>
                </a:solidFill>
              </a:rPr>
              <a:t>〇　</a:t>
            </a:r>
            <a:r>
              <a:rPr kumimoji="1" lang="en-US" altLang="ja-JP" sz="1400" b="1" dirty="0">
                <a:solidFill>
                  <a:prstClr val="black"/>
                </a:solidFill>
              </a:rPr>
              <a:t>H</a:t>
            </a:r>
            <a:r>
              <a:rPr kumimoji="1" lang="ja-JP" altLang="en-US" sz="1400" b="1" dirty="0">
                <a:solidFill>
                  <a:prstClr val="black"/>
                </a:solidFill>
              </a:rPr>
              <a:t>８　大阪府立高校設置</a:t>
            </a:r>
            <a:endParaRPr kumimoji="1" lang="en-US" altLang="ja-JP" sz="1400" b="1" dirty="0">
              <a:solidFill>
                <a:prstClr val="black"/>
              </a:solidFill>
            </a:endParaRPr>
          </a:p>
          <a:p>
            <a:pPr lvl="0">
              <a:defRPr/>
            </a:pPr>
            <a:r>
              <a:rPr kumimoji="1" lang="ja-JP" altLang="en-US" sz="1400" b="1" dirty="0">
                <a:solidFill>
                  <a:prstClr val="black"/>
                </a:solidFill>
                <a:latin typeface="Meiryo UI"/>
                <a:ea typeface="Meiryo UI"/>
              </a:rPr>
              <a:t>　　　・  </a:t>
            </a:r>
            <a:r>
              <a:rPr lang="ja-JP" altLang="ja-JP" sz="1400" kern="100" dirty="0">
                <a:ea typeface="Meiryo UI" panose="020B0604030504040204" pitchFamily="50" charset="-128"/>
                <a:cs typeface="Times New Roman" panose="02020603050405020304" pitchFamily="18" charset="0"/>
              </a:rPr>
              <a:t>未来を築く人材の育成をめざし、国際理解や環境、芸術、福祉等の</a:t>
            </a:r>
            <a:r>
              <a:rPr lang="ja-JP" altLang="en-US" sz="1400" kern="100" dirty="0">
                <a:ea typeface="Meiryo UI" panose="020B0604030504040204" pitchFamily="50" charset="-128"/>
                <a:cs typeface="Times New Roman" panose="02020603050405020304" pitchFamily="18" charset="0"/>
              </a:rPr>
              <a:t>テーマ</a:t>
            </a:r>
            <a:r>
              <a:rPr lang="ja-JP" altLang="ja-JP" sz="1400" kern="100" dirty="0">
                <a:ea typeface="Meiryo UI" panose="020B0604030504040204" pitchFamily="50" charset="-128"/>
                <a:cs typeface="Times New Roman" panose="02020603050405020304" pitchFamily="18" charset="0"/>
              </a:rPr>
              <a:t>を設定し、</a:t>
            </a:r>
            <a:r>
              <a:rPr lang="ja-JP" altLang="en-US" sz="1400" kern="100" dirty="0">
                <a:ea typeface="Meiryo UI" panose="020B0604030504040204" pitchFamily="50" charset="-128"/>
                <a:cs typeface="Times New Roman" panose="02020603050405020304" pitchFamily="18" charset="0"/>
              </a:rPr>
              <a:t>キャリア教育が充実</a:t>
            </a:r>
            <a:r>
              <a:rPr lang="ja-JP" altLang="ja-JP" sz="1400" kern="100" dirty="0">
                <a:ea typeface="Meiryo UI" panose="020B0604030504040204" pitchFamily="50" charset="-128"/>
                <a:cs typeface="Times New Roman" panose="02020603050405020304" pitchFamily="18" charset="0"/>
              </a:rPr>
              <a:t>した特</a:t>
            </a:r>
            <a:endParaRPr lang="en-US" altLang="ja-JP" sz="1400" kern="100" dirty="0">
              <a:ea typeface="Meiryo UI" panose="020B0604030504040204" pitchFamily="50" charset="-128"/>
              <a:cs typeface="Times New Roman" panose="02020603050405020304" pitchFamily="18" charset="0"/>
            </a:endParaRPr>
          </a:p>
          <a:p>
            <a:pPr lvl="0">
              <a:defRPr/>
            </a:pPr>
            <a:r>
              <a:rPr lang="ja-JP" altLang="en-US" sz="1400" kern="100" dirty="0">
                <a:ea typeface="Meiryo UI" panose="020B0604030504040204" pitchFamily="50" charset="-128"/>
                <a:cs typeface="Times New Roman" panose="02020603050405020304" pitchFamily="18" charset="0"/>
              </a:rPr>
              <a:t>　　　　　</a:t>
            </a:r>
            <a:r>
              <a:rPr lang="ja-JP" altLang="ja-JP" sz="1400" kern="100" dirty="0">
                <a:ea typeface="Meiryo UI" panose="020B0604030504040204" pitchFamily="50" charset="-128"/>
                <a:cs typeface="Times New Roman" panose="02020603050405020304" pitchFamily="18" charset="0"/>
              </a:rPr>
              <a:t>色ある総合学科</a:t>
            </a:r>
            <a:r>
              <a:rPr lang="ja-JP" altLang="en-US" sz="1400" kern="100" dirty="0">
                <a:ea typeface="Meiryo UI" panose="020B0604030504040204" pitchFamily="50" charset="-128"/>
                <a:cs typeface="Times New Roman" panose="02020603050405020304" pitchFamily="18" charset="0"/>
              </a:rPr>
              <a:t>として設置</a:t>
            </a:r>
            <a:endParaRPr lang="en-US" altLang="ja-JP" sz="1400" kern="100" dirty="0">
              <a:ea typeface="Meiryo UI" panose="020B0604030504040204" pitchFamily="50" charset="-128"/>
              <a:cs typeface="Times New Roman" panose="02020603050405020304" pitchFamily="18" charset="0"/>
            </a:endParaRPr>
          </a:p>
          <a:p>
            <a:pPr lvl="0">
              <a:defRPr/>
            </a:pPr>
            <a:r>
              <a:rPr kumimoji="1" lang="ja-JP" altLang="en-US"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　多様な選択科目を設置し、選択の目安として「系列」</a:t>
            </a:r>
            <a:r>
              <a:rPr lang="ja-JP" altLang="en-US" sz="1400" kern="100" dirty="0">
                <a:ea typeface="Meiryo UI" panose="020B0604030504040204" pitchFamily="50" charset="-128"/>
                <a:cs typeface="Times New Roman" panose="02020603050405020304" pitchFamily="18" charset="0"/>
              </a:rPr>
              <a:t> （体系性や専門性等において相互に関連する科目</a:t>
            </a:r>
            <a:endParaRPr lang="en-US" altLang="ja-JP" sz="1400" kern="100" dirty="0">
              <a:ea typeface="Meiryo UI" panose="020B0604030504040204" pitchFamily="50" charset="-128"/>
              <a:cs typeface="Times New Roman" panose="02020603050405020304" pitchFamily="18" charset="0"/>
            </a:endParaRPr>
          </a:p>
          <a:p>
            <a:pPr lvl="0">
              <a:defRPr/>
            </a:pPr>
            <a:r>
              <a:rPr lang="ja-JP" altLang="en-US" sz="1400" kern="100" dirty="0">
                <a:ea typeface="Meiryo UI" panose="020B0604030504040204" pitchFamily="50" charset="-128"/>
                <a:cs typeface="Times New Roman" panose="02020603050405020304" pitchFamily="18" charset="0"/>
              </a:rPr>
              <a:t>　　　　　群）を設定</a:t>
            </a:r>
            <a:endParaRPr kumimoji="1" lang="en-US" altLang="ja-JP" sz="1400" dirty="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a:ea typeface="Meiryo UI"/>
              </a:rPr>
              <a:t>　　　・  原則履修科目 「産業社会と人間」（体験活動やディベート、テーマ学習、発表などを通して自己や社会につい</a:t>
            </a:r>
            <a:endParaRPr kumimoji="1" lang="en-US" altLang="ja-JP" sz="1400" dirty="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a:ea typeface="Meiryo UI"/>
              </a:rPr>
              <a:t>　　　　　いて学ぶ科目）を中心とするキャリア教育の充実</a:t>
            </a:r>
            <a:endParaRPr kumimoji="1" lang="en-US" altLang="ja-JP" sz="1400" dirty="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a:ea typeface="Meiryo UI"/>
              </a:rPr>
              <a:t>　　　・　年一回の大阪府高等学校総合学科教育研究大会の開催</a:t>
            </a:r>
            <a:endParaRPr kumimoji="1" lang="en-US" altLang="ja-JP" sz="1400" dirty="0">
              <a:solidFill>
                <a:prstClr val="black"/>
              </a:solidFill>
              <a:latin typeface="Meiryo UI"/>
              <a:ea typeface="Meiryo UI"/>
            </a:endParaRPr>
          </a:p>
          <a:p>
            <a:pPr>
              <a:defRPr/>
            </a:pPr>
            <a:r>
              <a:rPr kumimoji="1" lang="ja-JP" altLang="en-US" sz="1400" dirty="0">
                <a:solidFill>
                  <a:prstClr val="black"/>
                </a:solidFill>
                <a:latin typeface="Meiryo UI"/>
                <a:ea typeface="Meiryo UI"/>
              </a:rPr>
              <a:t>　　</a:t>
            </a:r>
            <a:r>
              <a:rPr kumimoji="1" lang="ja-JP" altLang="en-US" sz="1400" b="1" dirty="0">
                <a:solidFill>
                  <a:prstClr val="black"/>
                </a:solidFill>
              </a:rPr>
              <a:t>〇　</a:t>
            </a:r>
            <a:r>
              <a:rPr kumimoji="1" lang="en-US" altLang="ja-JP" sz="1400" b="1" dirty="0">
                <a:solidFill>
                  <a:prstClr val="black"/>
                </a:solidFill>
              </a:rPr>
              <a:t>H27</a:t>
            </a:r>
            <a:r>
              <a:rPr kumimoji="1" lang="ja-JP" altLang="en-US" sz="1400" b="1" dirty="0">
                <a:solidFill>
                  <a:prstClr val="black"/>
                </a:solidFill>
              </a:rPr>
              <a:t>　エンパワメントスクール設置　</a:t>
            </a:r>
            <a:endParaRPr kumimoji="1" lang="en-US" altLang="ja-JP" sz="1400" dirty="0">
              <a:solidFill>
                <a:prstClr val="black"/>
              </a:solidFill>
              <a:latin typeface="Meiryo UI"/>
              <a:ea typeface="Meiryo UI"/>
            </a:endParaRPr>
          </a:p>
        </p:txBody>
      </p:sp>
      <p:sp>
        <p:nvSpPr>
          <p:cNvPr id="11" name="角丸四角形 10"/>
          <p:cNvSpPr/>
          <p:nvPr/>
        </p:nvSpPr>
        <p:spPr>
          <a:xfrm>
            <a:off x="511910" y="4029477"/>
            <a:ext cx="2304000" cy="360000"/>
          </a:xfrm>
          <a:prstGeom prst="roundRect">
            <a:avLst>
              <a:gd name="adj" fmla="val 47147"/>
            </a:avLst>
          </a:prstGeom>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prstClr val="white"/>
                </a:solidFill>
                <a:latin typeface="Meiryo UI"/>
                <a:ea typeface="Meiryo UI"/>
              </a:rPr>
              <a:t>総合学科の成果・課題</a:t>
            </a:r>
            <a:endParaRPr kumimoji="1" lang="ja-JP" altLang="en-US" sz="1400" b="1" i="0" u="none" strike="noStrike" kern="1200" cap="none" spc="0" normalizeH="0" baseline="0" noProof="0" dirty="0">
              <a:ln>
                <a:noFill/>
              </a:ln>
              <a:solidFill>
                <a:prstClr val="white"/>
              </a:solidFill>
              <a:effectLst/>
              <a:uLnTx/>
              <a:uFillTx/>
              <a:latin typeface="Meiryo UI"/>
              <a:ea typeface="Meiryo UI"/>
              <a:cs typeface="+mn-cs"/>
            </a:endParaRPr>
          </a:p>
        </p:txBody>
      </p:sp>
      <p:cxnSp>
        <p:nvCxnSpPr>
          <p:cNvPr id="12" name="直線コネクタ 11"/>
          <p:cNvCxnSpPr/>
          <p:nvPr/>
        </p:nvCxnSpPr>
        <p:spPr>
          <a:xfrm>
            <a:off x="0" y="472921"/>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8" name="正方形/長方形 17"/>
          <p:cNvSpPr/>
          <p:nvPr/>
        </p:nvSpPr>
        <p:spPr>
          <a:xfrm>
            <a:off x="0" y="80858"/>
            <a:ext cx="9905999" cy="400110"/>
          </a:xfrm>
          <a:prstGeom prst="rect">
            <a:avLst/>
          </a:prstGeom>
        </p:spPr>
        <p:txBody>
          <a:bodyPr wrap="square">
            <a:spAutoFit/>
          </a:bodyPr>
          <a:lstStyle/>
          <a:p>
            <a:r>
              <a:rPr lang="ja-JP" altLang="en-US" sz="2000" b="1" dirty="0"/>
              <a:t>３</a:t>
            </a:r>
            <a:r>
              <a:rPr lang="ja-JP" altLang="en-US" sz="2000" b="1" dirty="0" smtClean="0"/>
              <a:t>　府立高校等のこれまでの取組の成果　～総合学科～</a:t>
            </a:r>
            <a:endParaRPr lang="ja-JP" altLang="en-US" sz="2000" b="1" dirty="0"/>
          </a:p>
        </p:txBody>
      </p:sp>
      <p:sp>
        <p:nvSpPr>
          <p:cNvPr id="19" name="角丸四角形 18"/>
          <p:cNvSpPr/>
          <p:nvPr/>
        </p:nvSpPr>
        <p:spPr>
          <a:xfrm>
            <a:off x="511910" y="693031"/>
            <a:ext cx="2304000" cy="360000"/>
          </a:xfrm>
          <a:prstGeom prst="roundRect">
            <a:avLst>
              <a:gd name="adj" fmla="val 50000"/>
            </a:avLst>
          </a:prstGeom>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a:ea typeface="Meiryo UI"/>
                <a:cs typeface="+mn-cs"/>
              </a:rPr>
              <a:t>これまでの取組み</a:t>
            </a:r>
          </a:p>
        </p:txBody>
      </p:sp>
      <p:sp>
        <p:nvSpPr>
          <p:cNvPr id="20" name="スライド番号プレースホルダー 3"/>
          <p:cNvSpPr>
            <a:spLocks noGrp="1"/>
          </p:cNvSpPr>
          <p:nvPr>
            <p:ph type="sldNum" sz="quarter" idx="12"/>
          </p:nvPr>
        </p:nvSpPr>
        <p:spPr>
          <a:xfrm>
            <a:off x="9526657" y="6492875"/>
            <a:ext cx="282034" cy="365125"/>
          </a:xfrm>
        </p:spPr>
        <p:txBody>
          <a:bodyPr/>
          <a:lstStyle/>
          <a:p>
            <a:r>
              <a:rPr kumimoji="1" lang="en-US" altLang="ja-JP" dirty="0"/>
              <a:t>3</a:t>
            </a:r>
            <a:endParaRPr kumimoji="1" lang="ja-JP" altLang="en-US" dirty="0"/>
          </a:p>
        </p:txBody>
      </p:sp>
      <p:sp>
        <p:nvSpPr>
          <p:cNvPr id="21" name="下矢印 20"/>
          <p:cNvSpPr/>
          <p:nvPr/>
        </p:nvSpPr>
        <p:spPr>
          <a:xfrm>
            <a:off x="4159875" y="3766372"/>
            <a:ext cx="1728163" cy="570916"/>
          </a:xfrm>
          <a:prstGeom prst="downArrow">
            <a:avLst>
              <a:gd name="adj1" fmla="val 50000"/>
              <a:gd name="adj2" fmla="val 53516"/>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Meiryo UI"/>
              <a:ea typeface="Meiryo UI"/>
              <a:cs typeface="+mn-cs"/>
            </a:endParaRPr>
          </a:p>
        </p:txBody>
      </p:sp>
    </p:spTree>
    <p:extLst>
      <p:ext uri="{BB962C8B-B14F-4D97-AF65-F5344CB8AC3E}">
        <p14:creationId xmlns:p14="http://schemas.microsoft.com/office/powerpoint/2010/main" val="3465149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553792" y="2932952"/>
            <a:ext cx="9072000" cy="3484403"/>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lvl="0">
              <a:defRPr/>
            </a:pPr>
            <a:endParaRPr kumimoji="1" lang="en-US" altLang="ja-JP" sz="1400" b="1" i="0" u="none" strike="noStrike" kern="1200" cap="none" spc="0" normalizeH="0" baseline="0" noProof="0" dirty="0" smtClean="0">
              <a:ln>
                <a:noFill/>
              </a:ln>
              <a:solidFill>
                <a:prstClr val="black"/>
              </a:solidFill>
              <a:effectLst/>
              <a:uLnTx/>
              <a:uFillTx/>
              <a:latin typeface="Meiryo UI"/>
              <a:ea typeface="Meiryo UI"/>
              <a:cs typeface="+mn-cs"/>
            </a:endParaRPr>
          </a:p>
          <a:p>
            <a:pPr lvl="0">
              <a:defRPr/>
            </a:pPr>
            <a:r>
              <a:rPr kumimoji="1" lang="en-US" altLang="ja-JP" sz="1400" b="1" i="0" u="none" strike="noStrike" kern="1200" cap="none" spc="0" normalizeH="0" baseline="0" noProof="0" dirty="0" smtClean="0">
                <a:ln>
                  <a:noFill/>
                </a:ln>
                <a:solidFill>
                  <a:prstClr val="black"/>
                </a:solidFill>
                <a:effectLst/>
                <a:uLnTx/>
                <a:uFillTx/>
                <a:latin typeface="Meiryo UI"/>
                <a:ea typeface="Meiryo UI"/>
                <a:cs typeface="+mn-cs"/>
              </a:rPr>
              <a:t>【</a:t>
            </a:r>
            <a:r>
              <a:rPr kumimoji="1" lang="ja-JP" altLang="en-US" sz="1400" b="1" i="0" u="none" strike="noStrike" kern="1200" cap="none" spc="0" normalizeH="0" baseline="0" noProof="0" dirty="0" smtClean="0">
                <a:ln>
                  <a:noFill/>
                </a:ln>
                <a:solidFill>
                  <a:prstClr val="black"/>
                </a:solidFill>
                <a:effectLst/>
                <a:uLnTx/>
                <a:uFillTx/>
                <a:latin typeface="Meiryo UI"/>
                <a:ea typeface="Meiryo UI"/>
                <a:cs typeface="+mn-cs"/>
              </a:rPr>
              <a:t>成果</a:t>
            </a:r>
            <a:r>
              <a:rPr kumimoji="1" lang="en-US" altLang="ja-JP" sz="1400" b="1" i="0" u="none" strike="noStrike" kern="1200" cap="none" spc="0" normalizeH="0" baseline="0" noProof="0" dirty="0" smtClean="0">
                <a:ln>
                  <a:noFill/>
                </a:ln>
                <a:solidFill>
                  <a:prstClr val="black"/>
                </a:solidFill>
                <a:effectLst/>
                <a:uLnTx/>
                <a:uFillTx/>
                <a:latin typeface="Meiryo UI"/>
                <a:ea typeface="Meiryo UI"/>
                <a:cs typeface="+mn-cs"/>
              </a:rPr>
              <a:t>】</a:t>
            </a:r>
            <a:endParaRPr kumimoji="1" lang="en-US" altLang="ja-JP" sz="1400" b="1" i="0" u="none" strike="noStrike" kern="1200" cap="none" spc="0" normalizeH="0" baseline="0" noProof="0" dirty="0">
              <a:ln>
                <a:noFill/>
              </a:ln>
              <a:solidFill>
                <a:prstClr val="black"/>
              </a:solidFill>
              <a:effectLst/>
              <a:uLnTx/>
              <a:uFillTx/>
              <a:latin typeface="Meiryo UI"/>
              <a:ea typeface="Meiryo UI"/>
              <a:cs typeface="+mn-cs"/>
            </a:endParaRPr>
          </a:p>
          <a:p>
            <a:pPr lvl="0">
              <a:defRPr/>
            </a:pPr>
            <a:r>
              <a:rPr kumimoji="1" lang="ja-JP" altLang="en-US" sz="1400" dirty="0">
                <a:solidFill>
                  <a:prstClr val="black"/>
                </a:solidFill>
                <a:latin typeface="Meiryo UI"/>
                <a:ea typeface="Meiryo UI"/>
              </a:rPr>
              <a:t>　　</a:t>
            </a:r>
            <a:r>
              <a:rPr kumimoji="1" lang="ja-JP" altLang="en-US" sz="1400" b="1" dirty="0">
                <a:solidFill>
                  <a:schemeClr val="tx1"/>
                </a:solidFill>
              </a:rPr>
              <a:t>〇</a:t>
            </a:r>
            <a:r>
              <a:rPr kumimoji="1" lang="ja-JP" altLang="en-US" sz="1400" dirty="0">
                <a:solidFill>
                  <a:prstClr val="black"/>
                </a:solidFill>
                <a:latin typeface="Meiryo UI"/>
                <a:ea typeface="Meiryo UI"/>
              </a:rPr>
              <a:t>　令和２年度英語以外の外国語の開設状況</a:t>
            </a:r>
            <a:endParaRPr kumimoji="1" lang="en-US" altLang="ja-JP" sz="1400" dirty="0">
              <a:solidFill>
                <a:prstClr val="black"/>
              </a:solidFill>
              <a:latin typeface="Meiryo UI"/>
              <a:ea typeface="Meiryo UI"/>
            </a:endParaRPr>
          </a:p>
          <a:p>
            <a:pPr lvl="0">
              <a:defRPr/>
            </a:pPr>
            <a:r>
              <a:rPr kumimoji="1" lang="ja-JP" altLang="en-US" sz="1400" dirty="0">
                <a:solidFill>
                  <a:prstClr val="black"/>
                </a:solidFill>
                <a:latin typeface="Meiryo UI"/>
                <a:ea typeface="Meiryo UI"/>
              </a:rPr>
              <a:t>　</a:t>
            </a:r>
            <a:r>
              <a:rPr kumimoji="1" lang="ja-JP" altLang="en-US" sz="1400" dirty="0" smtClean="0">
                <a:solidFill>
                  <a:prstClr val="black"/>
                </a:solidFill>
                <a:latin typeface="Meiryo UI"/>
                <a:ea typeface="Meiryo UI"/>
              </a:rPr>
              <a:t>　</a:t>
            </a:r>
            <a:r>
              <a:rPr kumimoji="1" lang="ja-JP" altLang="en-US" sz="1400" dirty="0">
                <a:solidFill>
                  <a:prstClr val="black"/>
                </a:solidFill>
                <a:latin typeface="Meiryo UI"/>
                <a:ea typeface="Meiryo UI"/>
              </a:rPr>
              <a:t>　・　英語以外の第二外国語を開設する学校の割合：国際教養科および国際文化科 </a:t>
            </a:r>
            <a:r>
              <a:rPr kumimoji="1" lang="en-US" altLang="ja-JP" sz="1400" dirty="0">
                <a:solidFill>
                  <a:prstClr val="black"/>
                </a:solidFill>
                <a:latin typeface="Meiryo UI"/>
                <a:ea typeface="Meiryo UI"/>
              </a:rPr>
              <a:t>100</a:t>
            </a:r>
            <a:r>
              <a:rPr kumimoji="1" lang="ja-JP" altLang="en-US" sz="1400" dirty="0">
                <a:solidFill>
                  <a:prstClr val="black"/>
                </a:solidFill>
                <a:latin typeface="Meiryo UI"/>
                <a:ea typeface="Meiryo UI"/>
              </a:rPr>
              <a:t>％　（府立高校 </a:t>
            </a:r>
            <a:r>
              <a:rPr kumimoji="1" lang="en-US" altLang="ja-JP" sz="1400" dirty="0">
                <a:solidFill>
                  <a:prstClr val="black"/>
                </a:solidFill>
                <a:latin typeface="Meiryo UI"/>
                <a:ea typeface="Meiryo UI"/>
              </a:rPr>
              <a:t>36.5</a:t>
            </a:r>
            <a:r>
              <a:rPr kumimoji="1" lang="ja-JP" altLang="en-US" sz="1400" dirty="0">
                <a:solidFill>
                  <a:prstClr val="black"/>
                </a:solidFill>
                <a:latin typeface="Meiryo UI"/>
                <a:ea typeface="Meiryo UI"/>
              </a:rPr>
              <a:t>％）</a:t>
            </a:r>
            <a:endParaRPr kumimoji="1" lang="en-US" altLang="ja-JP" sz="1400" dirty="0">
              <a:solidFill>
                <a:prstClr val="black"/>
              </a:solidFill>
              <a:latin typeface="Meiryo UI"/>
              <a:ea typeface="Meiryo UI"/>
            </a:endParaRPr>
          </a:p>
          <a:p>
            <a:pPr lvl="0">
              <a:defRPr/>
            </a:pPr>
            <a:r>
              <a:rPr kumimoji="1" lang="ja-JP" altLang="en-US" sz="1400" dirty="0">
                <a:solidFill>
                  <a:prstClr val="black"/>
                </a:solidFill>
                <a:latin typeface="Meiryo UI"/>
                <a:ea typeface="Meiryo UI"/>
              </a:rPr>
              <a:t>　　</a:t>
            </a:r>
            <a:r>
              <a:rPr kumimoji="1" lang="ja-JP" altLang="en-US" sz="1400" dirty="0" smtClean="0">
                <a:solidFill>
                  <a:prstClr val="black"/>
                </a:solidFill>
                <a:latin typeface="Meiryo UI"/>
                <a:ea typeface="Meiryo UI"/>
              </a:rPr>
              <a:t>　・</a:t>
            </a:r>
            <a:r>
              <a:rPr kumimoji="1" lang="ja-JP" altLang="en-US" sz="1400" dirty="0">
                <a:solidFill>
                  <a:prstClr val="black"/>
                </a:solidFill>
                <a:latin typeface="Meiryo UI"/>
                <a:ea typeface="Meiryo UI"/>
              </a:rPr>
              <a:t>　英語以外の第二外国語の開設言語数の平均：国際教養科および国際文化科 </a:t>
            </a:r>
            <a:r>
              <a:rPr kumimoji="1" lang="en-US" altLang="ja-JP" sz="1400" dirty="0">
                <a:solidFill>
                  <a:prstClr val="black"/>
                </a:solidFill>
                <a:latin typeface="Meiryo UI"/>
                <a:ea typeface="Meiryo UI"/>
              </a:rPr>
              <a:t>4.25</a:t>
            </a:r>
            <a:r>
              <a:rPr kumimoji="1" lang="ja-JP" altLang="en-US" sz="1400" dirty="0">
                <a:solidFill>
                  <a:prstClr val="black"/>
                </a:solidFill>
                <a:latin typeface="Meiryo UI"/>
                <a:ea typeface="Meiryo UI"/>
              </a:rPr>
              <a:t>言語　（府立高校 </a:t>
            </a:r>
            <a:r>
              <a:rPr kumimoji="1" lang="en-US" altLang="ja-JP" sz="1400" dirty="0" smtClean="0">
                <a:solidFill>
                  <a:prstClr val="black"/>
                </a:solidFill>
                <a:latin typeface="Meiryo UI"/>
                <a:ea typeface="Meiryo UI"/>
              </a:rPr>
              <a:t>2.46</a:t>
            </a:r>
            <a:r>
              <a:rPr kumimoji="1" lang="ja-JP" altLang="en-US" sz="1400" dirty="0" smtClean="0">
                <a:solidFill>
                  <a:prstClr val="black"/>
                </a:solidFill>
                <a:latin typeface="Meiryo UI"/>
                <a:ea typeface="Meiryo UI"/>
              </a:rPr>
              <a:t>％）</a:t>
            </a:r>
            <a:endParaRPr kumimoji="1" lang="en-US" altLang="ja-JP" sz="1400" dirty="0">
              <a:solidFill>
                <a:prstClr val="black"/>
              </a:solidFill>
              <a:latin typeface="Meiryo UI"/>
              <a:ea typeface="Meiryo UI"/>
            </a:endParaRPr>
          </a:p>
          <a:p>
            <a:pPr lvl="0">
              <a:defRPr/>
            </a:pPr>
            <a:r>
              <a:rPr kumimoji="1" lang="ja-JP" altLang="en-US" sz="1400" i="0" u="none" strike="noStrike" kern="1200" cap="none" spc="0" normalizeH="0" baseline="0" noProof="0" dirty="0">
                <a:ln>
                  <a:noFill/>
                </a:ln>
                <a:solidFill>
                  <a:prstClr val="black"/>
                </a:solidFill>
                <a:effectLst/>
                <a:uLnTx/>
                <a:uFillTx/>
                <a:latin typeface="Meiryo UI"/>
                <a:ea typeface="Meiryo UI"/>
              </a:rPr>
              <a:t>　　</a:t>
            </a:r>
            <a:r>
              <a:rPr kumimoji="1" lang="ja-JP" altLang="en-US" sz="1400" b="1" dirty="0">
                <a:solidFill>
                  <a:schemeClr val="tx1"/>
                </a:solidFill>
              </a:rPr>
              <a:t>〇</a:t>
            </a:r>
            <a:r>
              <a:rPr kumimoji="1" lang="ja-JP" altLang="en-US" sz="1400" i="0" u="none" strike="noStrike" kern="1200" cap="none" spc="0" normalizeH="0" baseline="0" noProof="0" dirty="0">
                <a:ln>
                  <a:noFill/>
                </a:ln>
                <a:solidFill>
                  <a:prstClr val="black"/>
                </a:solidFill>
                <a:effectLst/>
                <a:uLnTx/>
                <a:uFillTx/>
                <a:latin typeface="Meiryo UI"/>
                <a:ea typeface="Meiryo UI"/>
              </a:rPr>
              <a:t>　令和元年度</a:t>
            </a:r>
            <a:r>
              <a:rPr kumimoji="1" lang="ja-JP" altLang="en-US" sz="1400" dirty="0">
                <a:solidFill>
                  <a:prstClr val="black"/>
                </a:solidFill>
              </a:rPr>
              <a:t>英語教育実施状況調査より</a:t>
            </a:r>
            <a:endParaRPr kumimoji="1" lang="en-US" altLang="ja-JP" sz="1400" dirty="0">
              <a:solidFill>
                <a:prstClr val="black"/>
              </a:solidFill>
            </a:endParaRPr>
          </a:p>
          <a:p>
            <a:pPr lvl="0">
              <a:defRPr/>
            </a:pPr>
            <a:r>
              <a:rPr kumimoji="1" lang="ja-JP" altLang="en-US" sz="1400" dirty="0">
                <a:solidFill>
                  <a:prstClr val="black"/>
                </a:solidFill>
              </a:rPr>
              <a:t>　　</a:t>
            </a:r>
            <a:r>
              <a:rPr kumimoji="1" lang="ja-JP" altLang="en-US" sz="1400" dirty="0" smtClean="0">
                <a:solidFill>
                  <a:prstClr val="black"/>
                </a:solidFill>
              </a:rPr>
              <a:t>　・</a:t>
            </a:r>
            <a:r>
              <a:rPr kumimoji="1" lang="ja-JP" altLang="en-US" sz="1400" dirty="0">
                <a:solidFill>
                  <a:prstClr val="black"/>
                </a:solidFill>
              </a:rPr>
              <a:t>　</a:t>
            </a:r>
            <a:r>
              <a:rPr kumimoji="1" lang="en-US" altLang="ja-JP" sz="1400" dirty="0">
                <a:solidFill>
                  <a:prstClr val="black"/>
                </a:solidFill>
              </a:rPr>
              <a:t>CEFR</a:t>
            </a:r>
            <a:r>
              <a:rPr kumimoji="1" lang="ja-JP" altLang="en-US" sz="1400" dirty="0">
                <a:solidFill>
                  <a:prstClr val="black"/>
                </a:solidFill>
              </a:rPr>
              <a:t> </a:t>
            </a:r>
            <a:r>
              <a:rPr kumimoji="1" lang="en-US" altLang="ja-JP" sz="1400" dirty="0">
                <a:solidFill>
                  <a:prstClr val="black"/>
                </a:solidFill>
              </a:rPr>
              <a:t>A2</a:t>
            </a:r>
            <a:r>
              <a:rPr kumimoji="1" lang="ja-JP" altLang="en-US" sz="1400" dirty="0">
                <a:solidFill>
                  <a:prstClr val="black"/>
                </a:solidFill>
              </a:rPr>
              <a:t>レベル（英検準２級相当）以上の英語力を有する高校３年生の割合：</a:t>
            </a:r>
            <a:endParaRPr kumimoji="1" lang="en-US" altLang="ja-JP" sz="1400" dirty="0">
              <a:solidFill>
                <a:prstClr val="black"/>
              </a:solidFill>
            </a:endParaRPr>
          </a:p>
          <a:p>
            <a:pPr lvl="0">
              <a:defRPr/>
            </a:pPr>
            <a:r>
              <a:rPr kumimoji="1" lang="ja-JP" altLang="en-US" sz="1400" dirty="0">
                <a:solidFill>
                  <a:prstClr val="black"/>
                </a:solidFill>
              </a:rPr>
              <a:t>　　</a:t>
            </a:r>
            <a:r>
              <a:rPr kumimoji="1" lang="ja-JP" altLang="en-US" sz="1400" dirty="0" smtClean="0">
                <a:solidFill>
                  <a:prstClr val="black"/>
                </a:solidFill>
              </a:rPr>
              <a:t>　</a:t>
            </a:r>
            <a:r>
              <a:rPr kumimoji="1" lang="ja-JP" altLang="en-US" sz="1400" dirty="0">
                <a:solidFill>
                  <a:prstClr val="black"/>
                </a:solidFill>
              </a:rPr>
              <a:t>　　                                                                    </a:t>
            </a:r>
            <a:r>
              <a:rPr kumimoji="1" lang="ja-JP" altLang="en-US" sz="1200" dirty="0">
                <a:solidFill>
                  <a:prstClr val="black"/>
                </a:solidFill>
              </a:rPr>
              <a:t> </a:t>
            </a:r>
            <a:r>
              <a:rPr kumimoji="1" lang="ja-JP" altLang="en-US" sz="500" dirty="0">
                <a:solidFill>
                  <a:prstClr val="black"/>
                </a:solidFill>
              </a:rPr>
              <a:t> </a:t>
            </a:r>
            <a:r>
              <a:rPr kumimoji="1" lang="ja-JP" altLang="en-US" sz="1400" dirty="0">
                <a:solidFill>
                  <a:prstClr val="black"/>
                </a:solidFill>
              </a:rPr>
              <a:t>国際関係学科 </a:t>
            </a:r>
            <a:r>
              <a:rPr kumimoji="1" lang="en-US" altLang="ja-JP" sz="1400" dirty="0">
                <a:solidFill>
                  <a:prstClr val="black"/>
                </a:solidFill>
              </a:rPr>
              <a:t>96.1</a:t>
            </a:r>
            <a:r>
              <a:rPr kumimoji="1" lang="ja-JP" altLang="en-US" sz="1400" dirty="0">
                <a:solidFill>
                  <a:prstClr val="black"/>
                </a:solidFill>
              </a:rPr>
              <a:t>％ （全国平均 </a:t>
            </a:r>
            <a:r>
              <a:rPr kumimoji="1" lang="en-US" altLang="ja-JP" sz="1400" dirty="0">
                <a:solidFill>
                  <a:prstClr val="black"/>
                </a:solidFill>
              </a:rPr>
              <a:t>43.6</a:t>
            </a:r>
            <a:r>
              <a:rPr kumimoji="1" lang="ja-JP" altLang="en-US" sz="1400" dirty="0">
                <a:solidFill>
                  <a:prstClr val="black"/>
                </a:solidFill>
              </a:rPr>
              <a:t>％）</a:t>
            </a:r>
            <a:endParaRPr kumimoji="1" lang="en-US" altLang="ja-JP" sz="1400" dirty="0">
              <a:solidFill>
                <a:prstClr val="black"/>
              </a:solidFill>
            </a:endParaRPr>
          </a:p>
          <a:p>
            <a:pPr lvl="0">
              <a:defRPr/>
            </a:pPr>
            <a:r>
              <a:rPr kumimoji="1" lang="ja-JP" altLang="en-US" sz="1400" dirty="0">
                <a:solidFill>
                  <a:prstClr val="black"/>
                </a:solidFill>
              </a:rPr>
              <a:t>　　</a:t>
            </a:r>
            <a:r>
              <a:rPr kumimoji="1" lang="ja-JP" altLang="en-US" sz="1400" dirty="0" smtClean="0">
                <a:solidFill>
                  <a:prstClr val="black"/>
                </a:solidFill>
              </a:rPr>
              <a:t>　・</a:t>
            </a:r>
            <a:r>
              <a:rPr kumimoji="1" lang="ja-JP" altLang="en-US" sz="1400" dirty="0">
                <a:solidFill>
                  <a:prstClr val="black"/>
                </a:solidFill>
              </a:rPr>
              <a:t>　英語による発話を授業の半分以上行っている教員の割合：国際関係学科 </a:t>
            </a:r>
            <a:r>
              <a:rPr kumimoji="1" lang="en-US" altLang="ja-JP" sz="1400" dirty="0">
                <a:solidFill>
                  <a:prstClr val="black"/>
                </a:solidFill>
              </a:rPr>
              <a:t>93.3</a:t>
            </a:r>
            <a:r>
              <a:rPr kumimoji="1" lang="ja-JP" altLang="en-US" sz="1400" dirty="0">
                <a:solidFill>
                  <a:prstClr val="black"/>
                </a:solidFill>
              </a:rPr>
              <a:t>％ （全国平均 </a:t>
            </a:r>
            <a:r>
              <a:rPr kumimoji="1" lang="en-US" altLang="ja-JP" sz="1400" dirty="0">
                <a:solidFill>
                  <a:prstClr val="black"/>
                </a:solidFill>
              </a:rPr>
              <a:t>53.1</a:t>
            </a:r>
            <a:r>
              <a:rPr kumimoji="1" lang="ja-JP" altLang="en-US" sz="1400" dirty="0">
                <a:solidFill>
                  <a:prstClr val="black"/>
                </a:solidFill>
              </a:rPr>
              <a:t>％）</a:t>
            </a:r>
            <a:endParaRPr kumimoji="1" lang="en-US" altLang="ja-JP" sz="1400" dirty="0">
              <a:solidFill>
                <a:prstClr val="black"/>
              </a:solidFill>
            </a:endParaRPr>
          </a:p>
          <a:p>
            <a:pPr lvl="0">
              <a:defRPr/>
            </a:pPr>
            <a:r>
              <a:rPr kumimoji="1" lang="ja-JP" altLang="en-US" sz="1400" b="1" dirty="0">
                <a:solidFill>
                  <a:prstClr val="black"/>
                </a:solidFill>
              </a:rPr>
              <a:t>　</a:t>
            </a:r>
            <a:r>
              <a:rPr kumimoji="1" lang="ja-JP" altLang="en-US" sz="1400" dirty="0" smtClean="0">
                <a:solidFill>
                  <a:prstClr val="black"/>
                </a:solidFill>
              </a:rPr>
              <a:t>　</a:t>
            </a:r>
            <a:r>
              <a:rPr kumimoji="1" lang="ja-JP" altLang="en-US" sz="1400" b="1" dirty="0">
                <a:solidFill>
                  <a:schemeClr val="tx1"/>
                </a:solidFill>
              </a:rPr>
              <a:t>〇</a:t>
            </a:r>
            <a:r>
              <a:rPr kumimoji="1" lang="ja-JP" altLang="en-US" sz="1400" dirty="0">
                <a:solidFill>
                  <a:prstClr val="black"/>
                </a:solidFill>
              </a:rPr>
              <a:t>　</a:t>
            </a:r>
            <a:r>
              <a:rPr kumimoji="1" lang="ja-JP" altLang="en-US" sz="1400" dirty="0" smtClean="0">
                <a:solidFill>
                  <a:prstClr val="black"/>
                </a:solidFill>
              </a:rPr>
              <a:t>令和</a:t>
            </a:r>
            <a:r>
              <a:rPr kumimoji="1" lang="ja-JP" altLang="en-US" sz="1400" dirty="0">
                <a:solidFill>
                  <a:prstClr val="black"/>
                </a:solidFill>
              </a:rPr>
              <a:t>３年度</a:t>
            </a:r>
            <a:r>
              <a:rPr kumimoji="1" lang="ja-JP" altLang="en-US" sz="1400" dirty="0" smtClean="0">
                <a:solidFill>
                  <a:prstClr val="black"/>
                </a:solidFill>
              </a:rPr>
              <a:t>よりの</a:t>
            </a:r>
            <a:r>
              <a:rPr kumimoji="1" lang="ja-JP" altLang="en-US" sz="1400" dirty="0">
                <a:solidFill>
                  <a:prstClr val="black"/>
                </a:solidFill>
              </a:rPr>
              <a:t>特色ある取組み　</a:t>
            </a:r>
          </a:p>
          <a:p>
            <a:pPr lvl="0">
              <a:defRPr/>
            </a:pPr>
            <a:r>
              <a:rPr kumimoji="1" lang="ja-JP" altLang="en-US" sz="1400" dirty="0">
                <a:solidFill>
                  <a:prstClr val="black"/>
                </a:solidFill>
              </a:rPr>
              <a:t>　　</a:t>
            </a:r>
            <a:r>
              <a:rPr kumimoji="1" lang="ja-JP" altLang="en-US" sz="1400" dirty="0" smtClean="0">
                <a:solidFill>
                  <a:prstClr val="black"/>
                </a:solidFill>
              </a:rPr>
              <a:t>　・　国際</a:t>
            </a:r>
            <a:r>
              <a:rPr kumimoji="1" lang="ja-JP" altLang="en-US" sz="1400" dirty="0">
                <a:solidFill>
                  <a:prstClr val="black"/>
                </a:solidFill>
              </a:rPr>
              <a:t>文化科（８校：旭、枚方、花園、長野、佐野、千里、住吉、泉北）</a:t>
            </a:r>
          </a:p>
          <a:p>
            <a:pPr lvl="0">
              <a:defRPr/>
            </a:pPr>
            <a:r>
              <a:rPr kumimoji="1" lang="ja-JP" altLang="en-US" sz="1400" dirty="0">
                <a:solidFill>
                  <a:prstClr val="black"/>
                </a:solidFill>
              </a:rPr>
              <a:t>　　</a:t>
            </a:r>
            <a:r>
              <a:rPr kumimoji="1" lang="ja-JP" altLang="en-US" sz="1400" dirty="0" smtClean="0">
                <a:solidFill>
                  <a:prstClr val="black"/>
                </a:solidFill>
              </a:rPr>
              <a:t>　</a:t>
            </a:r>
            <a:r>
              <a:rPr kumimoji="1" lang="ja-JP" altLang="en-US" sz="1400" dirty="0">
                <a:solidFill>
                  <a:prstClr val="black"/>
                </a:solidFill>
              </a:rPr>
              <a:t>　⇒</a:t>
            </a:r>
            <a:r>
              <a:rPr kumimoji="1" lang="ja-JP" altLang="en-US" sz="1400" dirty="0" smtClean="0">
                <a:solidFill>
                  <a:prstClr val="black"/>
                </a:solidFill>
              </a:rPr>
              <a:t>第二</a:t>
            </a:r>
            <a:r>
              <a:rPr kumimoji="1" lang="ja-JP" altLang="en-US" sz="1400" dirty="0">
                <a:solidFill>
                  <a:prstClr val="black"/>
                </a:solidFill>
              </a:rPr>
              <a:t>外国語は原則全員が</a:t>
            </a:r>
            <a:r>
              <a:rPr kumimoji="1" lang="ja-JP" altLang="en-US" sz="1400" dirty="0" smtClean="0">
                <a:solidFill>
                  <a:prstClr val="black"/>
                </a:solidFill>
              </a:rPr>
              <a:t>履修、</a:t>
            </a:r>
            <a:r>
              <a:rPr kumimoji="1" lang="en-US" altLang="ja-JP" sz="1400" dirty="0" smtClean="0">
                <a:solidFill>
                  <a:prstClr val="black"/>
                </a:solidFill>
              </a:rPr>
              <a:t>ICT</a:t>
            </a:r>
            <a:r>
              <a:rPr kumimoji="1" lang="ja-JP" altLang="en-US" sz="1400" dirty="0">
                <a:solidFill>
                  <a:prstClr val="black"/>
                </a:solidFill>
              </a:rPr>
              <a:t>等を活用し、リアルタイムで海外の高校生と</a:t>
            </a:r>
            <a:r>
              <a:rPr kumimoji="1" lang="ja-JP" altLang="en-US" sz="1400" dirty="0" smtClean="0">
                <a:solidFill>
                  <a:prstClr val="black"/>
                </a:solidFill>
              </a:rPr>
              <a:t>交流</a:t>
            </a:r>
            <a:endParaRPr kumimoji="1" lang="ja-JP" altLang="en-US" sz="1400" dirty="0">
              <a:solidFill>
                <a:prstClr val="black"/>
              </a:solidFill>
            </a:endParaRPr>
          </a:p>
          <a:p>
            <a:pPr lvl="0">
              <a:defRPr/>
            </a:pPr>
            <a:r>
              <a:rPr kumimoji="1" lang="ja-JP" altLang="en-US" sz="1400" dirty="0">
                <a:solidFill>
                  <a:schemeClr val="tx1"/>
                </a:solidFill>
              </a:rPr>
              <a:t>　　</a:t>
            </a:r>
            <a:r>
              <a:rPr kumimoji="1" lang="ja-JP" altLang="en-US" sz="1400" dirty="0" smtClean="0">
                <a:solidFill>
                  <a:schemeClr val="tx1"/>
                </a:solidFill>
              </a:rPr>
              <a:t>　・グローバル科</a:t>
            </a:r>
            <a:r>
              <a:rPr kumimoji="1" lang="ja-JP" altLang="en-US" sz="1400" dirty="0">
                <a:solidFill>
                  <a:schemeClr val="tx1"/>
                </a:solidFill>
              </a:rPr>
              <a:t>（２校：箕面、和泉）</a:t>
            </a:r>
          </a:p>
          <a:p>
            <a:pPr lvl="0">
              <a:defRPr/>
            </a:pPr>
            <a:r>
              <a:rPr kumimoji="1" lang="ja-JP" altLang="en-US" sz="1400" dirty="0">
                <a:solidFill>
                  <a:schemeClr val="tx1"/>
                </a:solidFill>
              </a:rPr>
              <a:t>　　</a:t>
            </a:r>
            <a:r>
              <a:rPr kumimoji="1" lang="ja-JP" altLang="en-US" sz="1400" dirty="0" smtClean="0">
                <a:solidFill>
                  <a:schemeClr val="tx1"/>
                </a:solidFill>
              </a:rPr>
              <a:t>　　⇒英語</a:t>
            </a:r>
            <a:r>
              <a:rPr kumimoji="1" lang="ja-JP" altLang="en-US" sz="1400" dirty="0">
                <a:solidFill>
                  <a:schemeClr val="tx1"/>
                </a:solidFill>
              </a:rPr>
              <a:t>の少人数授業の</a:t>
            </a:r>
            <a:r>
              <a:rPr kumimoji="1" lang="ja-JP" altLang="en-US" sz="1400" dirty="0" smtClean="0">
                <a:solidFill>
                  <a:schemeClr val="tx1"/>
                </a:solidFill>
              </a:rPr>
              <a:t>拡充、海外</a:t>
            </a:r>
            <a:r>
              <a:rPr kumimoji="1" lang="ja-JP" altLang="en-US" sz="1400" dirty="0">
                <a:solidFill>
                  <a:schemeClr val="tx1"/>
                </a:solidFill>
              </a:rPr>
              <a:t>大学進学講座、海外留学希望者向けのサポート講座等を</a:t>
            </a:r>
            <a:r>
              <a:rPr kumimoji="1" lang="ja-JP" altLang="en-US" sz="1400" dirty="0" smtClean="0">
                <a:solidFill>
                  <a:schemeClr val="tx1"/>
                </a:solidFill>
              </a:rPr>
              <a:t>実施</a:t>
            </a:r>
            <a:endParaRPr kumimoji="1" lang="en-US" altLang="ja-JP" sz="1400" dirty="0" smtClean="0">
              <a:solidFill>
                <a:schemeClr val="tx1"/>
              </a:solidFill>
            </a:endParaRPr>
          </a:p>
          <a:p>
            <a:pPr lvl="0">
              <a:defRPr/>
            </a:pPr>
            <a:r>
              <a:rPr kumimoji="1" lang="en-US" altLang="ja-JP" sz="1400" b="1" dirty="0" smtClean="0">
                <a:solidFill>
                  <a:schemeClr val="tx1"/>
                </a:solidFill>
              </a:rPr>
              <a:t>【</a:t>
            </a:r>
            <a:r>
              <a:rPr kumimoji="1" lang="ja-JP" altLang="en-US" sz="1400" b="1" dirty="0" smtClean="0">
                <a:solidFill>
                  <a:schemeClr val="tx1"/>
                </a:solidFill>
              </a:rPr>
              <a:t>課題</a:t>
            </a:r>
            <a:r>
              <a:rPr kumimoji="1" lang="en-US" altLang="ja-JP" sz="1400" b="1" dirty="0" smtClean="0">
                <a:solidFill>
                  <a:schemeClr val="tx1"/>
                </a:solidFill>
              </a:rPr>
              <a:t>】</a:t>
            </a:r>
            <a:endParaRPr kumimoji="1" lang="en-US" altLang="ja-JP" sz="1400" b="1" dirty="0">
              <a:solidFill>
                <a:schemeClr val="tx1"/>
              </a:solidFill>
            </a:endParaRPr>
          </a:p>
          <a:p>
            <a:pPr lvl="0">
              <a:defRPr/>
            </a:pPr>
            <a:r>
              <a:rPr kumimoji="1" lang="ja-JP" altLang="en-US" sz="1400" dirty="0">
                <a:solidFill>
                  <a:schemeClr val="tx1"/>
                </a:solidFill>
              </a:rPr>
              <a:t>　　</a:t>
            </a:r>
            <a:r>
              <a:rPr kumimoji="1" lang="ja-JP" altLang="en-US" sz="1400" b="1" dirty="0" smtClean="0">
                <a:solidFill>
                  <a:schemeClr val="tx1"/>
                </a:solidFill>
              </a:rPr>
              <a:t>〇</a:t>
            </a:r>
            <a:r>
              <a:rPr kumimoji="1" lang="ja-JP" altLang="en-US" sz="1400" dirty="0">
                <a:solidFill>
                  <a:schemeClr val="tx1"/>
                </a:solidFill>
              </a:rPr>
              <a:t>　国際的な社会貢献活動への参加促進　　　　</a:t>
            </a:r>
            <a:r>
              <a:rPr kumimoji="1" lang="ja-JP" altLang="en-US" sz="1400" b="1" dirty="0">
                <a:solidFill>
                  <a:schemeClr val="tx1"/>
                </a:solidFill>
              </a:rPr>
              <a:t>〇</a:t>
            </a:r>
            <a:r>
              <a:rPr kumimoji="1" lang="ja-JP" altLang="en-US" sz="1400" dirty="0">
                <a:solidFill>
                  <a:schemeClr val="tx1"/>
                </a:solidFill>
              </a:rPr>
              <a:t>　海外大学への進学促進　　　　</a:t>
            </a:r>
            <a:r>
              <a:rPr kumimoji="1" lang="ja-JP" altLang="en-US" sz="1400" b="1" dirty="0">
                <a:solidFill>
                  <a:schemeClr val="tx1"/>
                </a:solidFill>
              </a:rPr>
              <a:t>〇</a:t>
            </a:r>
            <a:r>
              <a:rPr kumimoji="1" lang="ja-JP" altLang="en-US" sz="1400" dirty="0">
                <a:solidFill>
                  <a:schemeClr val="tx1"/>
                </a:solidFill>
              </a:rPr>
              <a:t>　生徒の英語力の向上</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i="0" u="none" strike="noStrike" kern="1200" cap="none" spc="0" normalizeH="0" baseline="0" noProof="0" dirty="0">
              <a:ln>
                <a:noFill/>
              </a:ln>
              <a:solidFill>
                <a:prstClr val="black"/>
              </a:solidFill>
              <a:effectLst/>
              <a:uLnTx/>
              <a:uFillTx/>
              <a:latin typeface="Meiryo UI"/>
              <a:ea typeface="Meiryo UI"/>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　</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 name="角丸四角形 13"/>
          <p:cNvSpPr/>
          <p:nvPr/>
        </p:nvSpPr>
        <p:spPr>
          <a:xfrm>
            <a:off x="553792" y="894493"/>
            <a:ext cx="9072000" cy="1795751"/>
          </a:xfrm>
          <a:prstGeom prst="roundRect">
            <a:avLst>
              <a:gd name="adj" fmla="val 10606"/>
            </a:avLst>
          </a:prstGeom>
        </p:spPr>
        <p:style>
          <a:lnRef idx="2">
            <a:schemeClr val="dk1"/>
          </a:lnRef>
          <a:fillRef idx="1">
            <a:schemeClr val="lt1"/>
          </a:fillRef>
          <a:effectRef idx="0">
            <a:schemeClr val="dk1"/>
          </a:effectRef>
          <a:fontRef idx="minor">
            <a:schemeClr val="dk1"/>
          </a:fontRef>
        </p:style>
        <p:txBody>
          <a:bodyPr rtlCol="0" anchor="b"/>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a:ea typeface="Meiryo UI"/>
              </a:rPr>
              <a:t>　</a:t>
            </a:r>
            <a:r>
              <a:rPr kumimoji="1" lang="ja-JP" altLang="en-US" sz="1400" b="1" i="0" u="none" strike="noStrike" kern="1200" cap="none" spc="0" normalizeH="0" baseline="0" noProof="0" dirty="0">
                <a:ln>
                  <a:noFill/>
                </a:ln>
                <a:solidFill>
                  <a:schemeClr val="tx1"/>
                </a:solidFill>
                <a:effectLst/>
                <a:uLnTx/>
                <a:uFillTx/>
                <a:latin typeface="Meiryo UI"/>
                <a:ea typeface="Meiryo UI"/>
              </a:rPr>
              <a:t>〇　国際教養科</a:t>
            </a:r>
            <a:r>
              <a:rPr kumimoji="1" lang="ja-JP" altLang="en-US" sz="1400" i="0" u="none" strike="noStrike" kern="1200" cap="none" spc="0" normalizeH="0" baseline="0" noProof="0" dirty="0">
                <a:ln>
                  <a:noFill/>
                </a:ln>
                <a:solidFill>
                  <a:schemeClr val="tx1"/>
                </a:solidFill>
                <a:effectLst/>
                <a:uLnTx/>
                <a:uFillTx/>
                <a:latin typeface="Meiryo UI"/>
                <a:ea typeface="Meiryo UI"/>
              </a:rPr>
              <a:t>（５校：旭、枚方、花園、長野、佐野）</a:t>
            </a:r>
            <a:endParaRPr kumimoji="1" lang="en-US" altLang="ja-JP" sz="1400" i="0" u="none" strike="noStrike" kern="1200" cap="none" spc="0" normalizeH="0" baseline="0" noProof="0" dirty="0">
              <a:ln>
                <a:noFill/>
              </a:ln>
              <a:solidFill>
                <a:schemeClr val="tx1"/>
              </a:solidFill>
              <a:effectLst/>
              <a:uLnTx/>
              <a:uFillTx/>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a:ea typeface="Meiryo UI"/>
              </a:rPr>
              <a:t>　　・　第二外国語の授業を実施　　　・　</a:t>
            </a:r>
            <a:r>
              <a:rPr kumimoji="1" lang="ja-JP" altLang="en-US" sz="1400" i="0" u="none" strike="noStrike" kern="1200" cap="none" spc="0" normalizeH="0" baseline="0" noProof="0" dirty="0">
                <a:ln>
                  <a:noFill/>
                </a:ln>
                <a:solidFill>
                  <a:schemeClr val="tx1"/>
                </a:solidFill>
                <a:effectLst/>
                <a:uLnTx/>
                <a:uFillTx/>
                <a:latin typeface="Meiryo UI"/>
                <a:ea typeface="Meiryo UI"/>
              </a:rPr>
              <a:t>世界各国の文化や伝統に触れる異文化理解教育を実施</a:t>
            </a:r>
            <a:endParaRPr kumimoji="1" lang="en-US" altLang="ja-JP" sz="1400" i="0" u="none" strike="noStrike" kern="1200" cap="none" spc="0" normalizeH="0" baseline="0" noProof="0" dirty="0">
              <a:ln>
                <a:noFill/>
              </a:ln>
              <a:solidFill>
                <a:schemeClr val="tx1"/>
              </a:solidFill>
              <a:effectLst/>
              <a:uLnTx/>
              <a:uFillTx/>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a:ea typeface="Meiryo UI"/>
              </a:rPr>
              <a:t>　</a:t>
            </a:r>
            <a:r>
              <a:rPr kumimoji="1" lang="ja-JP" altLang="en-US" sz="1400" b="1" dirty="0">
                <a:solidFill>
                  <a:schemeClr val="tx1"/>
                </a:solidFill>
                <a:latin typeface="Meiryo UI"/>
                <a:ea typeface="Meiryo UI"/>
              </a:rPr>
              <a:t>〇　国際文化科</a:t>
            </a:r>
            <a:r>
              <a:rPr kumimoji="1" lang="ja-JP" altLang="en-US" sz="1400" dirty="0">
                <a:solidFill>
                  <a:schemeClr val="tx1"/>
                </a:solidFill>
                <a:latin typeface="Meiryo UI"/>
                <a:ea typeface="Meiryo UI"/>
              </a:rPr>
              <a:t>（３校：千里、住吉、泉北）</a:t>
            </a:r>
            <a:endParaRPr kumimoji="1" lang="en-US" altLang="ja-JP" sz="1400" dirty="0">
              <a:solidFill>
                <a:schemeClr val="tx1"/>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a:ea typeface="Meiryo UI"/>
              </a:rPr>
              <a:t>　　・　第二外国語の授業を実施　　　・　コミュニケーション能力やプレゼンテーション力を身に着ける授業を実施</a:t>
            </a:r>
            <a:endParaRPr kumimoji="1" lang="en-US" altLang="ja-JP" sz="1400" dirty="0">
              <a:solidFill>
                <a:schemeClr val="tx1"/>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a:ea typeface="Meiryo UI"/>
              </a:rPr>
              <a:t>　〇　国際科（グローバル科）</a:t>
            </a:r>
            <a:r>
              <a:rPr kumimoji="1" lang="ja-JP" altLang="en-US" sz="1400" dirty="0">
                <a:solidFill>
                  <a:schemeClr val="tx1"/>
                </a:solidFill>
                <a:latin typeface="Meiryo UI"/>
                <a:ea typeface="Meiryo UI"/>
              </a:rPr>
              <a:t>（２校：箕面、和泉）</a:t>
            </a:r>
            <a:endParaRPr kumimoji="1" lang="en-US" altLang="ja-JP" sz="1400" dirty="0">
              <a:solidFill>
                <a:schemeClr val="tx1"/>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a:ea typeface="Meiryo UI"/>
              </a:rPr>
              <a:t>　　・　課題解決型の授業や</a:t>
            </a:r>
            <a:r>
              <a:rPr kumimoji="1" lang="en-US" altLang="ja-JP" sz="1400" dirty="0">
                <a:solidFill>
                  <a:schemeClr val="tx1"/>
                </a:solidFill>
                <a:latin typeface="Meiryo UI"/>
                <a:ea typeface="Meiryo UI"/>
              </a:rPr>
              <a:t>TOEFL</a:t>
            </a:r>
            <a:r>
              <a:rPr kumimoji="1" lang="ja-JP" altLang="en-US" sz="1400" dirty="0">
                <a:solidFill>
                  <a:schemeClr val="tx1"/>
                </a:solidFill>
                <a:latin typeface="Meiryo UI"/>
                <a:ea typeface="Meiryo UI"/>
              </a:rPr>
              <a:t>を活用した授業など英語に特化した専門教育を実施</a:t>
            </a:r>
            <a:endParaRPr kumimoji="1" lang="ja-JP" altLang="en-US" sz="1400" dirty="0">
              <a:solidFill>
                <a:srgbClr val="FF0000"/>
              </a:solidFill>
            </a:endParaRPr>
          </a:p>
        </p:txBody>
      </p:sp>
      <p:sp>
        <p:nvSpPr>
          <p:cNvPr id="11" name="角丸四角形 10"/>
          <p:cNvSpPr/>
          <p:nvPr/>
        </p:nvSpPr>
        <p:spPr>
          <a:xfrm>
            <a:off x="510290" y="2788319"/>
            <a:ext cx="2484370" cy="360000"/>
          </a:xfrm>
          <a:prstGeom prst="roundRect">
            <a:avLst>
              <a:gd name="adj" fmla="val 47147"/>
            </a:avLst>
          </a:prstGeom>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prstClr val="white"/>
                </a:solidFill>
                <a:latin typeface="Meiryo UI"/>
                <a:ea typeface="Meiryo UI"/>
              </a:rPr>
              <a:t>国際</a:t>
            </a:r>
            <a:r>
              <a:rPr kumimoji="1" lang="ja-JP" altLang="en-US" sz="1400" b="1" dirty="0">
                <a:solidFill>
                  <a:prstClr val="white"/>
                </a:solidFill>
                <a:latin typeface="Meiryo UI"/>
                <a:ea typeface="Meiryo UI"/>
              </a:rPr>
              <a:t>関係</a:t>
            </a:r>
            <a:r>
              <a:rPr kumimoji="1" lang="ja-JP" altLang="en-US" sz="1400" b="1" dirty="0" smtClean="0">
                <a:solidFill>
                  <a:prstClr val="white"/>
                </a:solidFill>
                <a:latin typeface="Meiryo UI"/>
                <a:ea typeface="Meiryo UI"/>
              </a:rPr>
              <a:t>学科の成果・課題</a:t>
            </a:r>
            <a:endParaRPr kumimoji="1" lang="ja-JP" altLang="en-US" sz="1400" b="1" i="0" u="none" strike="noStrike" kern="1200" cap="none" spc="0" normalizeH="0" baseline="0" noProof="0" dirty="0">
              <a:ln>
                <a:noFill/>
              </a:ln>
              <a:solidFill>
                <a:prstClr val="white"/>
              </a:solidFill>
              <a:effectLst/>
              <a:uLnTx/>
              <a:uFillTx/>
              <a:latin typeface="Meiryo UI"/>
              <a:ea typeface="Meiryo UI"/>
              <a:cs typeface="+mn-cs"/>
            </a:endParaRPr>
          </a:p>
        </p:txBody>
      </p:sp>
      <p:cxnSp>
        <p:nvCxnSpPr>
          <p:cNvPr id="12" name="直線コネクタ 11"/>
          <p:cNvCxnSpPr/>
          <p:nvPr/>
        </p:nvCxnSpPr>
        <p:spPr>
          <a:xfrm>
            <a:off x="0" y="472921"/>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3" name="正方形/長方形 12"/>
          <p:cNvSpPr/>
          <p:nvPr/>
        </p:nvSpPr>
        <p:spPr>
          <a:xfrm>
            <a:off x="0" y="80858"/>
            <a:ext cx="9905999" cy="400110"/>
          </a:xfrm>
          <a:prstGeom prst="rect">
            <a:avLst/>
          </a:prstGeom>
        </p:spPr>
        <p:txBody>
          <a:bodyPr wrap="square">
            <a:spAutoFit/>
          </a:bodyPr>
          <a:lstStyle/>
          <a:p>
            <a:r>
              <a:rPr lang="ja-JP" altLang="en-US" sz="2000" b="1" dirty="0"/>
              <a:t>４</a:t>
            </a:r>
            <a:r>
              <a:rPr lang="ja-JP" altLang="en-US" sz="2000" b="1" dirty="0" smtClean="0"/>
              <a:t>　府立高校等のこれまでの取組の成果　～国際関係学科～</a:t>
            </a:r>
            <a:endParaRPr lang="ja-JP" altLang="en-US" sz="2000" b="1" dirty="0"/>
          </a:p>
        </p:txBody>
      </p:sp>
      <p:sp>
        <p:nvSpPr>
          <p:cNvPr id="18" name="角丸四角形 17"/>
          <p:cNvSpPr/>
          <p:nvPr/>
        </p:nvSpPr>
        <p:spPr>
          <a:xfrm>
            <a:off x="510290" y="693031"/>
            <a:ext cx="2304000" cy="360000"/>
          </a:xfrm>
          <a:prstGeom prst="roundRect">
            <a:avLst>
              <a:gd name="adj" fmla="val 50000"/>
            </a:avLst>
          </a:prstGeom>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a:ea typeface="Meiryo UI"/>
                <a:cs typeface="+mn-cs"/>
              </a:rPr>
              <a:t>これまでの取組み</a:t>
            </a:r>
          </a:p>
        </p:txBody>
      </p:sp>
      <p:sp>
        <p:nvSpPr>
          <p:cNvPr id="19" name="スライド番号プレースホルダー 3"/>
          <p:cNvSpPr>
            <a:spLocks noGrp="1"/>
          </p:cNvSpPr>
          <p:nvPr>
            <p:ph type="sldNum" sz="quarter" idx="12"/>
          </p:nvPr>
        </p:nvSpPr>
        <p:spPr>
          <a:xfrm>
            <a:off x="9491731" y="6421023"/>
            <a:ext cx="282034" cy="365125"/>
          </a:xfrm>
        </p:spPr>
        <p:txBody>
          <a:bodyPr/>
          <a:lstStyle/>
          <a:p>
            <a:r>
              <a:rPr kumimoji="1" lang="en-US" altLang="ja-JP" dirty="0"/>
              <a:t>4</a:t>
            </a:r>
            <a:endParaRPr kumimoji="1" lang="ja-JP" altLang="en-US" dirty="0"/>
          </a:p>
        </p:txBody>
      </p:sp>
      <p:sp>
        <p:nvSpPr>
          <p:cNvPr id="21" name="下矢印 20"/>
          <p:cNvSpPr/>
          <p:nvPr/>
        </p:nvSpPr>
        <p:spPr>
          <a:xfrm>
            <a:off x="4159875" y="2633025"/>
            <a:ext cx="1728163" cy="570916"/>
          </a:xfrm>
          <a:prstGeom prst="downArrow">
            <a:avLst>
              <a:gd name="adj1" fmla="val 50000"/>
              <a:gd name="adj2" fmla="val 53516"/>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Meiryo UI"/>
              <a:ea typeface="Meiryo UI"/>
              <a:cs typeface="+mn-cs"/>
            </a:endParaRPr>
          </a:p>
        </p:txBody>
      </p:sp>
    </p:spTree>
    <p:extLst>
      <p:ext uri="{BB962C8B-B14F-4D97-AF65-F5344CB8AC3E}">
        <p14:creationId xmlns:p14="http://schemas.microsoft.com/office/powerpoint/2010/main" val="534816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548927" y="4023505"/>
            <a:ext cx="9072000" cy="2397518"/>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lvl="0">
              <a:defRPr/>
            </a:pPr>
            <a:endParaRPr kumimoji="1" lang="en-US" altLang="ja-JP" sz="1400" b="1" i="0" u="none" strike="noStrike" kern="1200" cap="none" spc="0" normalizeH="0" baseline="0" noProof="0" dirty="0" smtClean="0">
              <a:ln>
                <a:noFill/>
              </a:ln>
              <a:solidFill>
                <a:prstClr val="black"/>
              </a:solidFill>
              <a:effectLst/>
              <a:uLnTx/>
              <a:uFillTx/>
              <a:latin typeface="Meiryo UI"/>
              <a:ea typeface="Meiryo UI"/>
            </a:endParaRPr>
          </a:p>
          <a:p>
            <a:pPr lvl="0">
              <a:defRPr/>
            </a:pPr>
            <a:r>
              <a:rPr kumimoji="1" lang="en-US" altLang="ja-JP" sz="1400" b="1" dirty="0" smtClean="0">
                <a:solidFill>
                  <a:prstClr val="black"/>
                </a:solidFill>
              </a:rPr>
              <a:t>【</a:t>
            </a:r>
            <a:r>
              <a:rPr kumimoji="1" lang="ja-JP" altLang="en-US" sz="1400" b="1" dirty="0">
                <a:solidFill>
                  <a:prstClr val="black"/>
                </a:solidFill>
              </a:rPr>
              <a:t>成果</a:t>
            </a:r>
            <a:r>
              <a:rPr kumimoji="1" lang="en-US" altLang="ja-JP" sz="1400" b="1" dirty="0">
                <a:solidFill>
                  <a:prstClr val="black"/>
                </a:solidFill>
              </a:rPr>
              <a:t>】</a:t>
            </a:r>
          </a:p>
          <a:p>
            <a:pPr lvl="0">
              <a:defRPr/>
            </a:pPr>
            <a:r>
              <a:rPr kumimoji="1" lang="ja-JP" altLang="en-US" sz="1400" dirty="0" smtClean="0">
                <a:solidFill>
                  <a:prstClr val="black"/>
                </a:solidFill>
              </a:rPr>
              <a:t>　○専門コースの設置により、府立高校の魅力向上につなげるとともに、高校進学時における選択の幅を広げている。</a:t>
            </a:r>
            <a:endParaRPr kumimoji="1" lang="en-US" altLang="ja-JP" sz="1400" dirty="0" smtClean="0">
              <a:solidFill>
                <a:prstClr val="black"/>
              </a:solidFill>
            </a:endParaRPr>
          </a:p>
          <a:p>
            <a:pPr lvl="0">
              <a:defRPr/>
            </a:pPr>
            <a:r>
              <a:rPr kumimoji="1" lang="ja-JP" altLang="en-US" sz="1400" dirty="0">
                <a:solidFill>
                  <a:prstClr val="black"/>
                </a:solidFill>
              </a:rPr>
              <a:t>　</a:t>
            </a:r>
            <a:r>
              <a:rPr kumimoji="1" lang="ja-JP" altLang="en-US" sz="1400" dirty="0" smtClean="0">
                <a:solidFill>
                  <a:prstClr val="black"/>
                </a:solidFill>
              </a:rPr>
              <a:t>○</a:t>
            </a:r>
            <a:r>
              <a:rPr kumimoji="1" lang="ja-JP" altLang="en-US" sz="1400" dirty="0">
                <a:solidFill>
                  <a:prstClr val="black"/>
                </a:solidFill>
              </a:rPr>
              <a:t>専門</a:t>
            </a:r>
            <a:r>
              <a:rPr kumimoji="1" lang="ja-JP" altLang="en-US" sz="1400" dirty="0" smtClean="0">
                <a:solidFill>
                  <a:prstClr val="black"/>
                </a:solidFill>
              </a:rPr>
              <a:t>コースにおける生徒の興味関心に応じた教育内容と進路</a:t>
            </a:r>
            <a:r>
              <a:rPr kumimoji="1" lang="ja-JP" altLang="en-US" sz="1400" dirty="0">
                <a:solidFill>
                  <a:prstClr val="black"/>
                </a:solidFill>
              </a:rPr>
              <a:t>実現</a:t>
            </a:r>
          </a:p>
          <a:p>
            <a:pPr lvl="0">
              <a:defRPr/>
            </a:pPr>
            <a:r>
              <a:rPr kumimoji="1" lang="ja-JP" altLang="en-US" sz="1400" dirty="0">
                <a:solidFill>
                  <a:prstClr val="black"/>
                </a:solidFill>
              </a:rPr>
              <a:t>　　　（例）看護</a:t>
            </a:r>
            <a:r>
              <a:rPr kumimoji="1" lang="ja-JP" altLang="en-US" sz="1400" dirty="0" smtClean="0">
                <a:solidFill>
                  <a:prstClr val="black"/>
                </a:solidFill>
              </a:rPr>
              <a:t>医療コース　⇒　看護医療関係</a:t>
            </a:r>
            <a:r>
              <a:rPr kumimoji="1" lang="ja-JP" altLang="en-US" sz="1400" dirty="0">
                <a:solidFill>
                  <a:prstClr val="black"/>
                </a:solidFill>
              </a:rPr>
              <a:t>学校へ</a:t>
            </a:r>
            <a:r>
              <a:rPr kumimoji="1" lang="ja-JP" altLang="en-US" sz="1400" dirty="0" smtClean="0">
                <a:solidFill>
                  <a:prstClr val="black"/>
                </a:solidFill>
              </a:rPr>
              <a:t>の進学</a:t>
            </a:r>
            <a:endParaRPr kumimoji="1" lang="en-US" altLang="ja-JP" sz="1400" dirty="0" smtClean="0">
              <a:solidFill>
                <a:prstClr val="black"/>
              </a:solidFill>
            </a:endParaRPr>
          </a:p>
          <a:p>
            <a:pPr lvl="0">
              <a:defRPr/>
            </a:pPr>
            <a:r>
              <a:rPr kumimoji="1" lang="ja-JP" altLang="en-US" sz="1400" dirty="0">
                <a:solidFill>
                  <a:prstClr val="black"/>
                </a:solidFill>
              </a:rPr>
              <a:t>　　　　　　</a:t>
            </a:r>
            <a:r>
              <a:rPr kumimoji="1" lang="ja-JP" altLang="en-US" sz="1400" dirty="0" smtClean="0">
                <a:solidFill>
                  <a:prstClr val="black"/>
                </a:solidFill>
              </a:rPr>
              <a:t>　</a:t>
            </a:r>
            <a:r>
              <a:rPr kumimoji="1" lang="ja-JP" altLang="en-US" sz="1400" dirty="0">
                <a:solidFill>
                  <a:prstClr val="black"/>
                </a:solidFill>
              </a:rPr>
              <a:t> </a:t>
            </a:r>
            <a:r>
              <a:rPr kumimoji="1" lang="ja-JP" altLang="en-US" sz="1400" dirty="0" smtClean="0">
                <a:solidFill>
                  <a:prstClr val="black"/>
                </a:solidFill>
              </a:rPr>
              <a:t>国際関係コース　⇒　国際・外国語系大学等への進学</a:t>
            </a:r>
            <a:endParaRPr kumimoji="1" lang="ja-JP" altLang="en-US" sz="1400" dirty="0">
              <a:solidFill>
                <a:prstClr val="black"/>
              </a:solidFill>
            </a:endParaRPr>
          </a:p>
          <a:p>
            <a:pPr lvl="0">
              <a:defRPr/>
            </a:pPr>
            <a:r>
              <a:rPr kumimoji="1" lang="ja-JP" altLang="en-US" sz="1400" dirty="0">
                <a:solidFill>
                  <a:prstClr val="black"/>
                </a:solidFill>
              </a:rPr>
              <a:t>　○地元の</a:t>
            </a:r>
            <a:r>
              <a:rPr kumimoji="1" lang="ja-JP" altLang="en-US" sz="1400" dirty="0" smtClean="0">
                <a:solidFill>
                  <a:prstClr val="black"/>
                </a:solidFill>
              </a:rPr>
              <a:t>施設や企業、大学との</a:t>
            </a:r>
            <a:r>
              <a:rPr kumimoji="1" lang="ja-JP" altLang="en-US" sz="1400" dirty="0">
                <a:solidFill>
                  <a:prstClr val="black"/>
                </a:solidFill>
              </a:rPr>
              <a:t>連携が広がることにより、生徒が地域を知る機会を創出</a:t>
            </a:r>
          </a:p>
          <a:p>
            <a:pPr lvl="0">
              <a:defRPr/>
            </a:pPr>
            <a:endParaRPr kumimoji="1" lang="en-US" altLang="ja-JP" sz="1400" b="1" dirty="0" smtClean="0">
              <a:solidFill>
                <a:prstClr val="black"/>
              </a:solidFill>
            </a:endParaRPr>
          </a:p>
          <a:p>
            <a:pPr lvl="0">
              <a:defRPr/>
            </a:pPr>
            <a:r>
              <a:rPr kumimoji="1" lang="en-US" altLang="ja-JP" sz="1400" b="1" dirty="0" smtClean="0">
                <a:solidFill>
                  <a:prstClr val="black"/>
                </a:solidFill>
              </a:rPr>
              <a:t>【</a:t>
            </a:r>
            <a:r>
              <a:rPr kumimoji="1" lang="ja-JP" altLang="en-US" sz="1400" b="1" dirty="0">
                <a:solidFill>
                  <a:prstClr val="black"/>
                </a:solidFill>
              </a:rPr>
              <a:t>課題</a:t>
            </a:r>
            <a:r>
              <a:rPr kumimoji="1" lang="en-US" altLang="ja-JP" sz="1400" b="1" dirty="0">
                <a:solidFill>
                  <a:prstClr val="black"/>
                </a:solidFill>
              </a:rPr>
              <a:t>】</a:t>
            </a:r>
          </a:p>
          <a:p>
            <a:pPr lvl="0">
              <a:defRPr/>
            </a:pPr>
            <a:r>
              <a:rPr kumimoji="1" lang="ja-JP" altLang="en-US" sz="1400" dirty="0">
                <a:solidFill>
                  <a:prstClr val="black"/>
                </a:solidFill>
              </a:rPr>
              <a:t>　○時代の</a:t>
            </a:r>
            <a:r>
              <a:rPr kumimoji="1" lang="ja-JP" altLang="en-US" sz="1400" dirty="0" smtClean="0">
                <a:solidFill>
                  <a:prstClr val="black"/>
                </a:solidFill>
              </a:rPr>
              <a:t>変化や生徒の状況等を踏まえた教育</a:t>
            </a:r>
            <a:r>
              <a:rPr kumimoji="1" lang="ja-JP" altLang="en-US" sz="1400" dirty="0">
                <a:solidFill>
                  <a:prstClr val="black"/>
                </a:solidFill>
              </a:rPr>
              <a:t>内容の</a:t>
            </a:r>
            <a:r>
              <a:rPr kumimoji="1" lang="ja-JP" altLang="en-US" sz="1400" dirty="0" smtClean="0">
                <a:solidFill>
                  <a:prstClr val="black"/>
                </a:solidFill>
              </a:rPr>
              <a:t>充実　</a:t>
            </a:r>
            <a:endParaRPr kumimoji="1" lang="en-US" altLang="ja-JP" sz="1400" dirty="0" smtClean="0">
              <a:solidFill>
                <a:prstClr val="black"/>
              </a:solidFill>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a:ea typeface="Meiryo UI"/>
                <a:cs typeface="+mn-cs"/>
              </a:rPr>
              <a:t>　</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 name="角丸四角形 13"/>
          <p:cNvSpPr/>
          <p:nvPr/>
        </p:nvSpPr>
        <p:spPr>
          <a:xfrm>
            <a:off x="548927" y="843214"/>
            <a:ext cx="9072000" cy="2632888"/>
          </a:xfrm>
          <a:prstGeom prst="roundRect">
            <a:avLst>
              <a:gd name="adj" fmla="val 10606"/>
            </a:avLst>
          </a:prstGeom>
        </p:spPr>
        <p:style>
          <a:lnRef idx="2">
            <a:schemeClr val="dk1"/>
          </a:lnRef>
          <a:fillRef idx="1">
            <a:schemeClr val="lt1"/>
          </a:fillRef>
          <a:effectRef idx="0">
            <a:schemeClr val="dk1"/>
          </a:effectRef>
          <a:fontRef idx="minor">
            <a:schemeClr val="dk1"/>
          </a:fontRef>
        </p:style>
        <p:txBody>
          <a:bodyPr rtlCol="0" anchor="b"/>
          <a:lstStyle/>
          <a:p>
            <a:pPr lvl="0">
              <a:defRPr/>
            </a:pPr>
            <a:r>
              <a:rPr kumimoji="1" lang="ja-JP" altLang="en-US" sz="1400" dirty="0">
                <a:solidFill>
                  <a:schemeClr val="tx1"/>
                </a:solidFill>
              </a:rPr>
              <a:t>○生徒の多様</a:t>
            </a:r>
            <a:r>
              <a:rPr kumimoji="1" lang="ja-JP" altLang="en-US" sz="1400" dirty="0" smtClean="0">
                <a:solidFill>
                  <a:schemeClr val="tx1"/>
                </a:solidFill>
              </a:rPr>
              <a:t>な進路</a:t>
            </a:r>
            <a:r>
              <a:rPr kumimoji="1" lang="ja-JP" altLang="en-US" sz="1400" dirty="0">
                <a:solidFill>
                  <a:schemeClr val="tx1"/>
                </a:solidFill>
              </a:rPr>
              <a:t>選択の実現とともに、学校全体の教育の質の向上につながるよう</a:t>
            </a:r>
            <a:r>
              <a:rPr kumimoji="1" lang="ja-JP" altLang="en-US" sz="1400" dirty="0" smtClean="0">
                <a:solidFill>
                  <a:schemeClr val="tx1"/>
                </a:solidFill>
              </a:rPr>
              <a:t>、平成</a:t>
            </a:r>
            <a:r>
              <a:rPr kumimoji="1" lang="en-US" altLang="ja-JP" sz="1400" dirty="0" smtClean="0">
                <a:solidFill>
                  <a:schemeClr val="tx1"/>
                </a:solidFill>
              </a:rPr>
              <a:t>13</a:t>
            </a:r>
            <a:r>
              <a:rPr kumimoji="1" lang="ja-JP" altLang="en-US" sz="1400" dirty="0" smtClean="0">
                <a:solidFill>
                  <a:schemeClr val="tx1"/>
                </a:solidFill>
              </a:rPr>
              <a:t>年度</a:t>
            </a:r>
            <a:r>
              <a:rPr kumimoji="1" lang="ja-JP" altLang="en-US" sz="1400" dirty="0">
                <a:solidFill>
                  <a:schemeClr val="tx1"/>
                </a:solidFill>
              </a:rPr>
              <a:t>から専門コース</a:t>
            </a:r>
            <a:r>
              <a:rPr kumimoji="1" lang="ja-JP" altLang="en-US" sz="1400" dirty="0" smtClean="0">
                <a:solidFill>
                  <a:schemeClr val="tx1"/>
                </a:solidFill>
              </a:rPr>
              <a:t>を　</a:t>
            </a:r>
            <a:endParaRPr kumimoji="1" lang="en-US" altLang="ja-JP" sz="1400" dirty="0" smtClean="0">
              <a:solidFill>
                <a:schemeClr val="tx1"/>
              </a:solidFill>
            </a:endParaRPr>
          </a:p>
          <a:p>
            <a:pPr lvl="0">
              <a:defRPr/>
            </a:pPr>
            <a:r>
              <a:rPr kumimoji="1" lang="ja-JP" altLang="en-US" sz="1400" dirty="0">
                <a:solidFill>
                  <a:schemeClr val="tx1"/>
                </a:solidFill>
              </a:rPr>
              <a:t>　</a:t>
            </a:r>
            <a:r>
              <a:rPr kumimoji="1" lang="ja-JP" altLang="en-US" sz="1400" dirty="0" smtClean="0">
                <a:solidFill>
                  <a:schemeClr val="tx1"/>
                </a:solidFill>
              </a:rPr>
              <a:t>設置</a:t>
            </a:r>
            <a:endParaRPr kumimoji="1" lang="en-US" altLang="ja-JP" sz="1400" dirty="0" smtClean="0">
              <a:solidFill>
                <a:schemeClr val="tx1"/>
              </a:solidFill>
            </a:endParaRPr>
          </a:p>
          <a:p>
            <a:pPr lvl="0">
              <a:defRPr/>
            </a:pPr>
            <a:r>
              <a:rPr kumimoji="1" lang="ja-JP" altLang="en-US" sz="1400" dirty="0" smtClean="0">
                <a:solidFill>
                  <a:schemeClr val="tx1"/>
                </a:solidFill>
              </a:rPr>
              <a:t>＜特徴＞</a:t>
            </a:r>
            <a:endParaRPr kumimoji="1" lang="ja-JP" altLang="en-US" sz="1400" dirty="0">
              <a:solidFill>
                <a:schemeClr val="tx1"/>
              </a:solidFill>
            </a:endParaRPr>
          </a:p>
          <a:p>
            <a:pPr lvl="0">
              <a:defRPr/>
            </a:pPr>
            <a:r>
              <a:rPr kumimoji="1" lang="ja-JP" altLang="en-US" sz="1400" dirty="0">
                <a:solidFill>
                  <a:schemeClr val="tx1"/>
                </a:solidFill>
              </a:rPr>
              <a:t>○</a:t>
            </a:r>
            <a:r>
              <a:rPr kumimoji="1" lang="ja-JP" altLang="en-US" sz="1400" dirty="0" smtClean="0">
                <a:solidFill>
                  <a:schemeClr val="tx1"/>
                </a:solidFill>
              </a:rPr>
              <a:t>普通科高校において、</a:t>
            </a:r>
            <a:r>
              <a:rPr kumimoji="1" lang="ja-JP" altLang="en-US" sz="1400" dirty="0">
                <a:solidFill>
                  <a:schemeClr val="tx1"/>
                </a:solidFill>
              </a:rPr>
              <a:t>生徒の興味</a:t>
            </a:r>
            <a:r>
              <a:rPr kumimoji="1" lang="ja-JP" altLang="en-US" sz="1400" dirty="0" smtClean="0">
                <a:solidFill>
                  <a:schemeClr val="tx1"/>
                </a:solidFill>
              </a:rPr>
              <a:t>関心や希望進路に</a:t>
            </a:r>
            <a:r>
              <a:rPr kumimoji="1" lang="ja-JP" altLang="en-US" sz="1400" dirty="0">
                <a:solidFill>
                  <a:schemeClr val="tx1"/>
                </a:solidFill>
              </a:rPr>
              <a:t>応じた専門科目（</a:t>
            </a:r>
            <a:r>
              <a:rPr kumimoji="1" lang="en-US" altLang="ja-JP" sz="1400" dirty="0">
                <a:solidFill>
                  <a:schemeClr val="tx1"/>
                </a:solidFill>
              </a:rPr>
              <a:t>12</a:t>
            </a:r>
            <a:r>
              <a:rPr kumimoji="1" lang="ja-JP" altLang="en-US" sz="1400" dirty="0">
                <a:solidFill>
                  <a:schemeClr val="tx1"/>
                </a:solidFill>
              </a:rPr>
              <a:t>単位以上）を開設することで、高校卒業後における</a:t>
            </a:r>
            <a:r>
              <a:rPr kumimoji="1" lang="ja-JP" altLang="en-US" sz="1400" dirty="0" smtClean="0">
                <a:solidFill>
                  <a:schemeClr val="tx1"/>
                </a:solidFill>
              </a:rPr>
              <a:t>進路選択</a:t>
            </a:r>
            <a:r>
              <a:rPr kumimoji="1" lang="ja-JP" altLang="en-US" sz="1400" dirty="0">
                <a:solidFill>
                  <a:schemeClr val="tx1"/>
                </a:solidFill>
              </a:rPr>
              <a:t>の幅</a:t>
            </a:r>
            <a:r>
              <a:rPr kumimoji="1" lang="ja-JP" altLang="en-US" sz="1400" dirty="0" smtClean="0">
                <a:solidFill>
                  <a:schemeClr val="tx1"/>
                </a:solidFill>
              </a:rPr>
              <a:t>を広げながら、</a:t>
            </a:r>
            <a:r>
              <a:rPr kumimoji="1" lang="ja-JP" altLang="en-US" sz="1400" dirty="0">
                <a:solidFill>
                  <a:schemeClr val="tx1"/>
                </a:solidFill>
              </a:rPr>
              <a:t>専門的な学習内容を</a:t>
            </a:r>
            <a:r>
              <a:rPr kumimoji="1" lang="ja-JP" altLang="en-US" sz="1400" dirty="0" smtClean="0">
                <a:solidFill>
                  <a:schemeClr val="tx1"/>
                </a:solidFill>
              </a:rPr>
              <a:t>提供</a:t>
            </a:r>
            <a:endParaRPr kumimoji="1" lang="ja-JP" altLang="en-US" sz="1400" dirty="0">
              <a:solidFill>
                <a:schemeClr val="tx1"/>
              </a:solidFill>
            </a:endParaRPr>
          </a:p>
          <a:p>
            <a:pPr lvl="0">
              <a:defRPr/>
            </a:pPr>
            <a:r>
              <a:rPr kumimoji="1" lang="ja-JP" altLang="en-US" sz="1400" dirty="0" smtClean="0">
                <a:solidFill>
                  <a:schemeClr val="tx1"/>
                </a:solidFill>
              </a:rPr>
              <a:t>○</a:t>
            </a:r>
            <a:r>
              <a:rPr kumimoji="1" lang="ja-JP" altLang="en-US" sz="1400" dirty="0">
                <a:solidFill>
                  <a:schemeClr val="tx1"/>
                </a:solidFill>
              </a:rPr>
              <a:t>設置数</a:t>
            </a:r>
            <a:r>
              <a:rPr kumimoji="1" lang="ja-JP" altLang="en-US" sz="1400" dirty="0" smtClean="0">
                <a:solidFill>
                  <a:schemeClr val="tx1"/>
                </a:solidFill>
              </a:rPr>
              <a:t>の</a:t>
            </a:r>
            <a:r>
              <a:rPr kumimoji="1" lang="ja-JP" altLang="en-US" sz="1400" dirty="0">
                <a:solidFill>
                  <a:schemeClr val="tx1"/>
                </a:solidFill>
              </a:rPr>
              <a:t>変</a:t>
            </a:r>
            <a:r>
              <a:rPr kumimoji="1" lang="ja-JP" altLang="en-US" sz="1400" dirty="0" smtClean="0">
                <a:solidFill>
                  <a:schemeClr val="tx1"/>
                </a:solidFill>
              </a:rPr>
              <a:t>移</a:t>
            </a:r>
            <a:endParaRPr kumimoji="1" lang="ja-JP" altLang="en-US" sz="1400" dirty="0">
              <a:solidFill>
                <a:schemeClr val="tx1"/>
              </a:solidFill>
            </a:endParaRPr>
          </a:p>
          <a:p>
            <a:pPr lvl="0">
              <a:defRPr/>
            </a:pPr>
            <a:r>
              <a:rPr kumimoji="1" lang="ja-JP" altLang="en-US" sz="1400" dirty="0">
                <a:solidFill>
                  <a:schemeClr val="tx1"/>
                </a:solidFill>
              </a:rPr>
              <a:t>　　　</a:t>
            </a:r>
            <a:r>
              <a:rPr kumimoji="1" lang="ja-JP" altLang="en-US" sz="1400" dirty="0" smtClean="0">
                <a:solidFill>
                  <a:schemeClr val="tx1"/>
                </a:solidFill>
              </a:rPr>
              <a:t>Ｈ</a:t>
            </a:r>
            <a:r>
              <a:rPr kumimoji="1" lang="en-US" altLang="ja-JP" sz="1400" dirty="0" smtClean="0">
                <a:solidFill>
                  <a:schemeClr val="tx1"/>
                </a:solidFill>
              </a:rPr>
              <a:t>13</a:t>
            </a:r>
            <a:r>
              <a:rPr kumimoji="1" lang="ja-JP" altLang="en-US" sz="1400" dirty="0" smtClean="0">
                <a:solidFill>
                  <a:schemeClr val="tx1"/>
                </a:solidFill>
              </a:rPr>
              <a:t>　５校</a:t>
            </a:r>
            <a:r>
              <a:rPr kumimoji="1" lang="ja-JP" altLang="en-US" sz="1400" dirty="0">
                <a:solidFill>
                  <a:schemeClr val="tx1"/>
                </a:solidFill>
              </a:rPr>
              <a:t>７</a:t>
            </a:r>
            <a:r>
              <a:rPr kumimoji="1" lang="ja-JP" altLang="en-US" sz="1400" dirty="0" smtClean="0">
                <a:solidFill>
                  <a:schemeClr val="tx1"/>
                </a:solidFill>
              </a:rPr>
              <a:t>コース　</a:t>
            </a:r>
            <a:r>
              <a:rPr kumimoji="1" lang="ja-JP" altLang="en-US" sz="1400" dirty="0">
                <a:solidFill>
                  <a:schemeClr val="tx1"/>
                </a:solidFill>
              </a:rPr>
              <a:t>　⇒　</a:t>
            </a:r>
            <a:r>
              <a:rPr kumimoji="1" lang="en-US" altLang="ja-JP" sz="1400" dirty="0">
                <a:solidFill>
                  <a:schemeClr val="tx1"/>
                </a:solidFill>
              </a:rPr>
              <a:t>H24</a:t>
            </a:r>
            <a:r>
              <a:rPr kumimoji="1" lang="ja-JP" altLang="en-US" sz="1400" dirty="0">
                <a:solidFill>
                  <a:schemeClr val="tx1"/>
                </a:solidFill>
              </a:rPr>
              <a:t>　</a:t>
            </a:r>
            <a:r>
              <a:rPr kumimoji="1" lang="en-US" altLang="ja-JP" sz="1400" dirty="0" smtClean="0">
                <a:solidFill>
                  <a:schemeClr val="tx1"/>
                </a:solidFill>
              </a:rPr>
              <a:t>3</a:t>
            </a:r>
            <a:r>
              <a:rPr kumimoji="1" lang="en-US" altLang="ja-JP" sz="1400" dirty="0">
                <a:solidFill>
                  <a:schemeClr val="tx1"/>
                </a:solidFill>
              </a:rPr>
              <a:t>0</a:t>
            </a:r>
            <a:r>
              <a:rPr kumimoji="1" lang="ja-JP" altLang="en-US" sz="1400" dirty="0" smtClean="0">
                <a:solidFill>
                  <a:schemeClr val="tx1"/>
                </a:solidFill>
              </a:rPr>
              <a:t>校</a:t>
            </a:r>
            <a:r>
              <a:rPr kumimoji="1" lang="en-US" altLang="ja-JP" sz="1400" dirty="0" smtClean="0">
                <a:solidFill>
                  <a:schemeClr val="tx1"/>
                </a:solidFill>
              </a:rPr>
              <a:t>34</a:t>
            </a:r>
            <a:r>
              <a:rPr kumimoji="1" lang="ja-JP" altLang="en-US" sz="1400" dirty="0" smtClean="0">
                <a:solidFill>
                  <a:schemeClr val="tx1"/>
                </a:solidFill>
              </a:rPr>
              <a:t>コース</a:t>
            </a:r>
            <a:r>
              <a:rPr kumimoji="1" lang="ja-JP" altLang="en-US" sz="1400" dirty="0">
                <a:solidFill>
                  <a:schemeClr val="tx1"/>
                </a:solidFill>
              </a:rPr>
              <a:t>　⇒　</a:t>
            </a:r>
            <a:r>
              <a:rPr kumimoji="1" lang="en-US" altLang="ja-JP" sz="1400" dirty="0">
                <a:solidFill>
                  <a:schemeClr val="tx1"/>
                </a:solidFill>
              </a:rPr>
              <a:t>R2</a:t>
            </a:r>
            <a:r>
              <a:rPr kumimoji="1" lang="ja-JP" altLang="en-US" sz="1400" dirty="0">
                <a:solidFill>
                  <a:schemeClr val="tx1"/>
                </a:solidFill>
              </a:rPr>
              <a:t>　</a:t>
            </a:r>
            <a:r>
              <a:rPr kumimoji="1" lang="en-US" altLang="ja-JP" sz="1400" dirty="0" smtClean="0">
                <a:solidFill>
                  <a:schemeClr val="tx1"/>
                </a:solidFill>
              </a:rPr>
              <a:t>36</a:t>
            </a:r>
            <a:r>
              <a:rPr kumimoji="1" lang="ja-JP" altLang="en-US" sz="1400" dirty="0" smtClean="0">
                <a:solidFill>
                  <a:schemeClr val="tx1"/>
                </a:solidFill>
              </a:rPr>
              <a:t>校</a:t>
            </a:r>
            <a:r>
              <a:rPr kumimoji="1" lang="en-US" altLang="ja-JP" sz="1400" dirty="0" smtClean="0">
                <a:solidFill>
                  <a:schemeClr val="tx1"/>
                </a:solidFill>
              </a:rPr>
              <a:t>59</a:t>
            </a:r>
            <a:r>
              <a:rPr kumimoji="1" lang="ja-JP" altLang="en-US" sz="1400" dirty="0" smtClean="0">
                <a:solidFill>
                  <a:schemeClr val="tx1"/>
                </a:solidFill>
              </a:rPr>
              <a:t>コース</a:t>
            </a:r>
            <a:endParaRPr kumimoji="1" lang="ja-JP" altLang="en-US" sz="1400" dirty="0">
              <a:solidFill>
                <a:schemeClr val="tx1"/>
              </a:solidFill>
            </a:endParaRPr>
          </a:p>
          <a:p>
            <a:pPr lvl="0">
              <a:defRPr/>
            </a:pPr>
            <a:r>
              <a:rPr kumimoji="1" lang="ja-JP" altLang="en-US" sz="1400" dirty="0">
                <a:solidFill>
                  <a:schemeClr val="tx1"/>
                </a:solidFill>
              </a:rPr>
              <a:t>○主な設置コース</a:t>
            </a:r>
          </a:p>
          <a:p>
            <a:pPr>
              <a:defRPr/>
            </a:pPr>
            <a:r>
              <a:rPr kumimoji="1" lang="ja-JP" altLang="en-US" sz="1400" dirty="0">
                <a:solidFill>
                  <a:schemeClr val="tx1"/>
                </a:solidFill>
              </a:rPr>
              <a:t>　　国際関係</a:t>
            </a:r>
            <a:r>
              <a:rPr kumimoji="1" lang="ja-JP" altLang="en-US" sz="1400" dirty="0" smtClean="0">
                <a:solidFill>
                  <a:schemeClr val="tx1"/>
                </a:solidFill>
              </a:rPr>
              <a:t>：１</a:t>
            </a:r>
            <a:r>
              <a:rPr kumimoji="1" lang="ja-JP" altLang="en-US" sz="1400" dirty="0">
                <a:solidFill>
                  <a:schemeClr val="tx1"/>
                </a:solidFill>
              </a:rPr>
              <a:t>０</a:t>
            </a:r>
            <a:r>
              <a:rPr kumimoji="1" lang="ja-JP" altLang="en-US" sz="1400" dirty="0" smtClean="0">
                <a:solidFill>
                  <a:schemeClr val="tx1"/>
                </a:solidFill>
              </a:rPr>
              <a:t>コース</a:t>
            </a:r>
            <a:r>
              <a:rPr kumimoji="1" lang="en-US" altLang="ja-JP" sz="1400" dirty="0" smtClean="0">
                <a:solidFill>
                  <a:schemeClr val="tx1"/>
                </a:solidFill>
              </a:rPr>
              <a:t>		</a:t>
            </a:r>
            <a:r>
              <a:rPr kumimoji="1" lang="ja-JP" altLang="en-US" sz="1400" dirty="0" smtClean="0">
                <a:solidFill>
                  <a:schemeClr val="tx1"/>
                </a:solidFill>
              </a:rPr>
              <a:t>理数</a:t>
            </a:r>
            <a:r>
              <a:rPr kumimoji="1" lang="ja-JP" altLang="en-US" sz="1400" dirty="0">
                <a:solidFill>
                  <a:schemeClr val="tx1"/>
                </a:solidFill>
              </a:rPr>
              <a:t>・情報関係</a:t>
            </a:r>
            <a:r>
              <a:rPr kumimoji="1" lang="ja-JP" altLang="en-US" sz="1400" dirty="0" smtClean="0">
                <a:solidFill>
                  <a:schemeClr val="tx1"/>
                </a:solidFill>
              </a:rPr>
              <a:t>：９コース</a:t>
            </a:r>
            <a:r>
              <a:rPr kumimoji="1" lang="en-US" altLang="ja-JP" sz="1400" dirty="0" smtClean="0">
                <a:solidFill>
                  <a:schemeClr val="tx1"/>
                </a:solidFill>
              </a:rPr>
              <a:t>		</a:t>
            </a:r>
            <a:r>
              <a:rPr kumimoji="1" lang="ja-JP" altLang="en-US" sz="1400" dirty="0" smtClean="0">
                <a:solidFill>
                  <a:schemeClr val="tx1"/>
                </a:solidFill>
              </a:rPr>
              <a:t>体育</a:t>
            </a:r>
            <a:r>
              <a:rPr kumimoji="1" lang="ja-JP" altLang="en-US" sz="1400" dirty="0">
                <a:solidFill>
                  <a:schemeClr val="tx1"/>
                </a:solidFill>
              </a:rPr>
              <a:t>・スポーツ関係</a:t>
            </a:r>
            <a:r>
              <a:rPr kumimoji="1" lang="ja-JP" altLang="en-US" sz="1400" dirty="0" smtClean="0">
                <a:solidFill>
                  <a:schemeClr val="tx1"/>
                </a:solidFill>
              </a:rPr>
              <a:t>：９コース</a:t>
            </a:r>
            <a:endParaRPr kumimoji="1" lang="en-US" altLang="ja-JP" sz="1400" dirty="0">
              <a:solidFill>
                <a:schemeClr val="tx1"/>
              </a:solidFill>
            </a:endParaRPr>
          </a:p>
          <a:p>
            <a:pPr lvl="0">
              <a:defRPr/>
            </a:pPr>
            <a:r>
              <a:rPr kumimoji="1" lang="ja-JP" altLang="en-US" sz="1400" dirty="0" smtClean="0">
                <a:solidFill>
                  <a:schemeClr val="tx1"/>
                </a:solidFill>
              </a:rPr>
              <a:t>　　保育</a:t>
            </a:r>
            <a:r>
              <a:rPr kumimoji="1" lang="ja-JP" altLang="en-US" sz="1400" dirty="0">
                <a:solidFill>
                  <a:schemeClr val="tx1"/>
                </a:solidFill>
              </a:rPr>
              <a:t>関係</a:t>
            </a:r>
            <a:r>
              <a:rPr kumimoji="1" lang="ja-JP" altLang="en-US" sz="1400" dirty="0" smtClean="0">
                <a:solidFill>
                  <a:schemeClr val="tx1"/>
                </a:solidFill>
              </a:rPr>
              <a:t>：</a:t>
            </a:r>
            <a:r>
              <a:rPr kumimoji="1" lang="ja-JP" altLang="en-US" sz="1400" dirty="0">
                <a:solidFill>
                  <a:schemeClr val="tx1"/>
                </a:solidFill>
              </a:rPr>
              <a:t>７</a:t>
            </a:r>
            <a:r>
              <a:rPr kumimoji="1" lang="ja-JP" altLang="en-US" sz="1400" dirty="0" smtClean="0">
                <a:solidFill>
                  <a:schemeClr val="tx1"/>
                </a:solidFill>
              </a:rPr>
              <a:t>コース</a:t>
            </a:r>
            <a:r>
              <a:rPr kumimoji="1" lang="en-US" altLang="ja-JP" sz="1400" dirty="0" smtClean="0">
                <a:solidFill>
                  <a:schemeClr val="tx1"/>
                </a:solidFill>
              </a:rPr>
              <a:t>	</a:t>
            </a:r>
            <a:r>
              <a:rPr kumimoji="1" lang="en-US" altLang="ja-JP" sz="1400" dirty="0">
                <a:solidFill>
                  <a:schemeClr val="tx1"/>
                </a:solidFill>
              </a:rPr>
              <a:t>	</a:t>
            </a:r>
            <a:r>
              <a:rPr kumimoji="1" lang="en-US" altLang="ja-JP" sz="1400" dirty="0" smtClean="0">
                <a:solidFill>
                  <a:schemeClr val="tx1"/>
                </a:solidFill>
              </a:rPr>
              <a:t>	</a:t>
            </a:r>
            <a:r>
              <a:rPr kumimoji="1" lang="ja-JP" altLang="en-US" sz="1400" dirty="0" smtClean="0">
                <a:solidFill>
                  <a:schemeClr val="tx1"/>
                </a:solidFill>
              </a:rPr>
              <a:t>看護・福祉関係：６コース</a:t>
            </a:r>
            <a:r>
              <a:rPr kumimoji="1" lang="en-US" altLang="ja-JP" sz="1400" dirty="0">
                <a:solidFill>
                  <a:schemeClr val="tx1"/>
                </a:solidFill>
              </a:rPr>
              <a:t>	</a:t>
            </a:r>
            <a:r>
              <a:rPr kumimoji="1" lang="en-US" altLang="ja-JP" sz="1400" dirty="0" smtClean="0">
                <a:solidFill>
                  <a:schemeClr val="tx1"/>
                </a:solidFill>
              </a:rPr>
              <a:t>	</a:t>
            </a:r>
            <a:r>
              <a:rPr kumimoji="1" lang="ja-JP" altLang="en-US" sz="1400" dirty="0" smtClean="0">
                <a:solidFill>
                  <a:schemeClr val="tx1"/>
                </a:solidFill>
              </a:rPr>
              <a:t>教員養成関係：</a:t>
            </a:r>
            <a:r>
              <a:rPr kumimoji="1" lang="ja-JP" altLang="en-US" sz="1400" dirty="0">
                <a:solidFill>
                  <a:schemeClr val="tx1"/>
                </a:solidFill>
              </a:rPr>
              <a:t>４</a:t>
            </a:r>
            <a:r>
              <a:rPr kumimoji="1" lang="ja-JP" altLang="en-US" sz="1400" dirty="0" smtClean="0">
                <a:solidFill>
                  <a:schemeClr val="tx1"/>
                </a:solidFill>
              </a:rPr>
              <a:t>コース　　</a:t>
            </a:r>
            <a:endParaRPr kumimoji="1" lang="ja-JP" altLang="en-US" sz="1400" dirty="0">
              <a:solidFill>
                <a:schemeClr val="tx1"/>
              </a:solidFill>
            </a:endParaRPr>
          </a:p>
        </p:txBody>
      </p:sp>
      <p:cxnSp>
        <p:nvCxnSpPr>
          <p:cNvPr id="12" name="直線コネクタ 11"/>
          <p:cNvCxnSpPr/>
          <p:nvPr/>
        </p:nvCxnSpPr>
        <p:spPr>
          <a:xfrm>
            <a:off x="0" y="472921"/>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3" name="正方形/長方形 12"/>
          <p:cNvSpPr/>
          <p:nvPr/>
        </p:nvSpPr>
        <p:spPr>
          <a:xfrm>
            <a:off x="0" y="80858"/>
            <a:ext cx="9905999" cy="400110"/>
          </a:xfrm>
          <a:prstGeom prst="rect">
            <a:avLst/>
          </a:prstGeom>
        </p:spPr>
        <p:txBody>
          <a:bodyPr wrap="square">
            <a:spAutoFit/>
          </a:bodyPr>
          <a:lstStyle/>
          <a:p>
            <a:r>
              <a:rPr lang="ja-JP" altLang="en-US" sz="2000" b="1" dirty="0"/>
              <a:t>５</a:t>
            </a:r>
            <a:r>
              <a:rPr lang="ja-JP" altLang="en-US" sz="2000" b="1" dirty="0" smtClean="0"/>
              <a:t>　府立高校等のこれまでの取組の成果　～専門コース～</a:t>
            </a:r>
            <a:endParaRPr lang="ja-JP" altLang="en-US" sz="2000" b="1" dirty="0"/>
          </a:p>
        </p:txBody>
      </p:sp>
      <p:sp>
        <p:nvSpPr>
          <p:cNvPr id="19" name="スライド番号プレースホルダー 3"/>
          <p:cNvSpPr>
            <a:spLocks noGrp="1"/>
          </p:cNvSpPr>
          <p:nvPr>
            <p:ph type="sldNum" sz="quarter" idx="12"/>
          </p:nvPr>
        </p:nvSpPr>
        <p:spPr>
          <a:xfrm>
            <a:off x="9491731" y="6421023"/>
            <a:ext cx="282034" cy="365125"/>
          </a:xfrm>
        </p:spPr>
        <p:txBody>
          <a:bodyPr/>
          <a:lstStyle/>
          <a:p>
            <a:r>
              <a:rPr kumimoji="1" lang="en-US" altLang="ja-JP" dirty="0" smtClean="0"/>
              <a:t>5</a:t>
            </a:r>
            <a:endParaRPr kumimoji="1" lang="ja-JP" altLang="en-US" dirty="0"/>
          </a:p>
        </p:txBody>
      </p:sp>
      <p:sp>
        <p:nvSpPr>
          <p:cNvPr id="21" name="下矢印 20"/>
          <p:cNvSpPr/>
          <p:nvPr/>
        </p:nvSpPr>
        <p:spPr>
          <a:xfrm>
            <a:off x="4088917" y="3452589"/>
            <a:ext cx="1728163" cy="570916"/>
          </a:xfrm>
          <a:prstGeom prst="downArrow">
            <a:avLst>
              <a:gd name="adj1" fmla="val 50000"/>
              <a:gd name="adj2" fmla="val 53516"/>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Meiryo UI"/>
              <a:ea typeface="Meiryo UI"/>
              <a:cs typeface="+mn-cs"/>
            </a:endParaRPr>
          </a:p>
        </p:txBody>
      </p:sp>
      <p:sp>
        <p:nvSpPr>
          <p:cNvPr id="11" name="角丸四角形 10"/>
          <p:cNvSpPr/>
          <p:nvPr/>
        </p:nvSpPr>
        <p:spPr>
          <a:xfrm>
            <a:off x="510290" y="3838348"/>
            <a:ext cx="2484370" cy="360000"/>
          </a:xfrm>
          <a:prstGeom prst="roundRect">
            <a:avLst>
              <a:gd name="adj" fmla="val 47147"/>
            </a:avLst>
          </a:prstGeom>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prstClr val="white"/>
                </a:solidFill>
                <a:latin typeface="Meiryo UI"/>
                <a:ea typeface="Meiryo UI"/>
              </a:rPr>
              <a:t>専門コースの成果・課題</a:t>
            </a:r>
            <a:endParaRPr kumimoji="1" lang="ja-JP" altLang="en-US" sz="1400" b="1" i="0" u="none" strike="noStrike" kern="1200" cap="none" spc="0" normalizeH="0" baseline="0" noProof="0" dirty="0">
              <a:ln>
                <a:noFill/>
              </a:ln>
              <a:solidFill>
                <a:prstClr val="white"/>
              </a:solidFill>
              <a:effectLst/>
              <a:uLnTx/>
              <a:uFillTx/>
              <a:latin typeface="Meiryo UI"/>
              <a:ea typeface="Meiryo UI"/>
              <a:cs typeface="+mn-cs"/>
            </a:endParaRPr>
          </a:p>
        </p:txBody>
      </p:sp>
      <p:sp>
        <p:nvSpPr>
          <p:cNvPr id="10" name="角丸四角形 9"/>
          <p:cNvSpPr/>
          <p:nvPr/>
        </p:nvSpPr>
        <p:spPr>
          <a:xfrm>
            <a:off x="510290" y="693031"/>
            <a:ext cx="2304000" cy="360000"/>
          </a:xfrm>
          <a:prstGeom prst="roundRect">
            <a:avLst>
              <a:gd name="adj" fmla="val 50000"/>
            </a:avLst>
          </a:prstGeom>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a:ea typeface="Meiryo UI"/>
                <a:cs typeface="+mn-cs"/>
              </a:rPr>
              <a:t>これまでの取組み</a:t>
            </a:r>
          </a:p>
        </p:txBody>
      </p:sp>
    </p:spTree>
    <p:extLst>
      <p:ext uri="{BB962C8B-B14F-4D97-AF65-F5344CB8AC3E}">
        <p14:creationId xmlns:p14="http://schemas.microsoft.com/office/powerpoint/2010/main" val="2660005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472921"/>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3" name="正方形/長方形 12"/>
          <p:cNvSpPr/>
          <p:nvPr/>
        </p:nvSpPr>
        <p:spPr>
          <a:xfrm>
            <a:off x="0" y="80858"/>
            <a:ext cx="9905999" cy="400110"/>
          </a:xfrm>
          <a:prstGeom prst="rect">
            <a:avLst/>
          </a:prstGeom>
        </p:spPr>
        <p:txBody>
          <a:bodyPr wrap="square">
            <a:spAutoFit/>
          </a:bodyPr>
          <a:lstStyle/>
          <a:p>
            <a:r>
              <a:rPr lang="ja-JP" altLang="en-US" sz="2000" b="1" dirty="0"/>
              <a:t>６</a:t>
            </a:r>
            <a:r>
              <a:rPr lang="ja-JP" altLang="en-US" sz="2000" b="1" dirty="0" smtClean="0"/>
              <a:t>　後半の審議に向けて　～「卓越性」「多様性」の観点から～</a:t>
            </a:r>
            <a:endParaRPr lang="ja-JP" altLang="en-US" sz="2000" b="1" dirty="0"/>
          </a:p>
        </p:txBody>
      </p:sp>
      <p:sp>
        <p:nvSpPr>
          <p:cNvPr id="19" name="スライド番号プレースホルダー 3"/>
          <p:cNvSpPr>
            <a:spLocks noGrp="1"/>
          </p:cNvSpPr>
          <p:nvPr>
            <p:ph type="sldNum" sz="quarter" idx="12"/>
          </p:nvPr>
        </p:nvSpPr>
        <p:spPr>
          <a:xfrm>
            <a:off x="9491731" y="6421023"/>
            <a:ext cx="282034" cy="365125"/>
          </a:xfrm>
        </p:spPr>
        <p:txBody>
          <a:bodyPr/>
          <a:lstStyle/>
          <a:p>
            <a:r>
              <a:rPr kumimoji="1" lang="en-US" altLang="ja-JP" dirty="0" smtClean="0"/>
              <a:t>6</a:t>
            </a:r>
            <a:endParaRPr kumimoji="1" lang="ja-JP" altLang="en-US" dirty="0"/>
          </a:p>
        </p:txBody>
      </p:sp>
      <p:sp>
        <p:nvSpPr>
          <p:cNvPr id="10" name="正方形/長方形 9"/>
          <p:cNvSpPr/>
          <p:nvPr/>
        </p:nvSpPr>
        <p:spPr>
          <a:xfrm>
            <a:off x="0" y="618186"/>
            <a:ext cx="9906000" cy="616796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lvl="0">
              <a:defRPr/>
            </a:pPr>
            <a:r>
              <a:rPr kumimoji="1" lang="ja-JP" altLang="en-US" sz="2400" b="1" dirty="0" smtClean="0">
                <a:solidFill>
                  <a:prstClr val="black"/>
                </a:solidFill>
              </a:rPr>
              <a:t>　○卓越性</a:t>
            </a:r>
            <a:r>
              <a:rPr kumimoji="1" lang="ja-JP" altLang="en-US" sz="2400" b="1" dirty="0">
                <a:solidFill>
                  <a:prstClr val="black"/>
                </a:solidFill>
              </a:rPr>
              <a:t>を伸ばす</a:t>
            </a:r>
          </a:p>
          <a:p>
            <a:pPr lvl="0">
              <a:lnSpc>
                <a:spcPts val="3000"/>
              </a:lnSpc>
              <a:defRPr/>
            </a:pPr>
            <a:r>
              <a:rPr kumimoji="1" lang="ja-JP" altLang="en-US" sz="2000" dirty="0" smtClean="0">
                <a:solidFill>
                  <a:prstClr val="black"/>
                </a:solidFill>
              </a:rPr>
              <a:t>　　　➡すべて</a:t>
            </a:r>
            <a:r>
              <a:rPr kumimoji="1" lang="ja-JP" altLang="en-US" sz="2000" dirty="0">
                <a:solidFill>
                  <a:prstClr val="black"/>
                </a:solidFill>
              </a:rPr>
              <a:t>の生徒の持つ能力を最大限に伸ばすこと</a:t>
            </a:r>
          </a:p>
          <a:p>
            <a:pPr lvl="0">
              <a:lnSpc>
                <a:spcPts val="3000"/>
              </a:lnSpc>
              <a:defRPr/>
            </a:pPr>
            <a:r>
              <a:rPr kumimoji="1" lang="ja-JP" altLang="en-US" sz="2000" dirty="0">
                <a:solidFill>
                  <a:prstClr val="black"/>
                </a:solidFill>
              </a:rPr>
              <a:t>　</a:t>
            </a:r>
            <a:r>
              <a:rPr kumimoji="1" lang="ja-JP" altLang="en-US" sz="2000" dirty="0" smtClean="0">
                <a:solidFill>
                  <a:prstClr val="black"/>
                </a:solidFill>
              </a:rPr>
              <a:t>　　➡グローバル</a:t>
            </a:r>
            <a:r>
              <a:rPr kumimoji="1" lang="ja-JP" altLang="en-US" sz="2000" dirty="0">
                <a:solidFill>
                  <a:prstClr val="black"/>
                </a:solidFill>
              </a:rPr>
              <a:t>社会で活躍できる人材などリーダー層の生徒の能力をさらに伸ばすこと</a:t>
            </a:r>
          </a:p>
          <a:p>
            <a:pPr lvl="0">
              <a:lnSpc>
                <a:spcPts val="3000"/>
              </a:lnSpc>
              <a:defRPr/>
            </a:pPr>
            <a:r>
              <a:rPr kumimoji="1" lang="ja-JP" altLang="en-US" sz="2000" dirty="0">
                <a:solidFill>
                  <a:prstClr val="black"/>
                </a:solidFill>
              </a:rPr>
              <a:t>　　　</a:t>
            </a:r>
            <a:r>
              <a:rPr kumimoji="1" lang="ja-JP" altLang="en-US" sz="2000" dirty="0" smtClean="0">
                <a:solidFill>
                  <a:prstClr val="black"/>
                </a:solidFill>
              </a:rPr>
              <a:t>　（</a:t>
            </a:r>
            <a:r>
              <a:rPr kumimoji="1" lang="ja-JP" altLang="en-US" sz="2000" dirty="0">
                <a:solidFill>
                  <a:prstClr val="black"/>
                </a:solidFill>
              </a:rPr>
              <a:t>府立高等学校の将来像検討報告書</a:t>
            </a:r>
            <a:r>
              <a:rPr kumimoji="1" lang="en-US" altLang="ja-JP" sz="2000" dirty="0">
                <a:solidFill>
                  <a:prstClr val="black"/>
                </a:solidFill>
              </a:rPr>
              <a:t>(H24.12)</a:t>
            </a:r>
            <a:r>
              <a:rPr kumimoji="1" lang="ja-JP" altLang="en-US" sz="2000" dirty="0">
                <a:solidFill>
                  <a:prstClr val="black"/>
                </a:solidFill>
              </a:rPr>
              <a:t>より</a:t>
            </a:r>
            <a:r>
              <a:rPr kumimoji="1" lang="ja-JP" altLang="en-US" sz="2000" dirty="0" smtClean="0">
                <a:solidFill>
                  <a:prstClr val="black"/>
                </a:solidFill>
              </a:rPr>
              <a:t>）</a:t>
            </a:r>
            <a:endParaRPr kumimoji="1" lang="en-US" altLang="ja-JP" sz="2000" dirty="0" smtClean="0">
              <a:solidFill>
                <a:prstClr val="black"/>
              </a:solidFill>
            </a:endParaRPr>
          </a:p>
          <a:p>
            <a:pPr lvl="0">
              <a:defRPr/>
            </a:pPr>
            <a:endParaRPr kumimoji="1" lang="ja-JP" altLang="en-US" dirty="0">
              <a:solidFill>
                <a:prstClr val="black"/>
              </a:solidFill>
            </a:endParaRPr>
          </a:p>
          <a:p>
            <a:pPr lvl="0">
              <a:defRPr/>
            </a:pPr>
            <a:r>
              <a:rPr kumimoji="1" lang="ja-JP" altLang="en-US" sz="2400" dirty="0" smtClean="0">
                <a:solidFill>
                  <a:prstClr val="black"/>
                </a:solidFill>
              </a:rPr>
              <a:t>　○</a:t>
            </a:r>
            <a:r>
              <a:rPr kumimoji="1" lang="ja-JP" altLang="en-US" sz="2400" b="1" dirty="0" smtClean="0">
                <a:solidFill>
                  <a:prstClr val="black"/>
                </a:solidFill>
              </a:rPr>
              <a:t>優れた</a:t>
            </a:r>
            <a:r>
              <a:rPr kumimoji="1" lang="ja-JP" altLang="en-US" sz="2400" b="1" dirty="0">
                <a:solidFill>
                  <a:prstClr val="black"/>
                </a:solidFill>
              </a:rPr>
              <a:t>取組みを広げていく</a:t>
            </a:r>
          </a:p>
          <a:p>
            <a:pPr lvl="0">
              <a:lnSpc>
                <a:spcPts val="3000"/>
              </a:lnSpc>
              <a:defRPr/>
            </a:pPr>
            <a:r>
              <a:rPr kumimoji="1" lang="ja-JP" altLang="en-US" sz="2000" dirty="0">
                <a:solidFill>
                  <a:prstClr val="black"/>
                </a:solidFill>
              </a:rPr>
              <a:t>　</a:t>
            </a:r>
            <a:r>
              <a:rPr kumimoji="1" lang="ja-JP" altLang="en-US" sz="2000" dirty="0" smtClean="0">
                <a:solidFill>
                  <a:prstClr val="black"/>
                </a:solidFill>
              </a:rPr>
              <a:t>　　・</a:t>
            </a:r>
            <a:r>
              <a:rPr kumimoji="1" lang="ja-JP" altLang="en-US" sz="2000" dirty="0">
                <a:solidFill>
                  <a:prstClr val="black"/>
                </a:solidFill>
              </a:rPr>
              <a:t>文理学科では課題研究において高い課題解決力を身につけさせている</a:t>
            </a:r>
          </a:p>
          <a:p>
            <a:pPr lvl="0">
              <a:lnSpc>
                <a:spcPts val="3000"/>
              </a:lnSpc>
              <a:defRPr/>
            </a:pPr>
            <a:r>
              <a:rPr kumimoji="1" lang="ja-JP" altLang="en-US" sz="2000" dirty="0">
                <a:solidFill>
                  <a:prstClr val="black"/>
                </a:solidFill>
              </a:rPr>
              <a:t>　</a:t>
            </a:r>
            <a:r>
              <a:rPr kumimoji="1" lang="ja-JP" altLang="en-US" sz="2000" dirty="0" smtClean="0">
                <a:solidFill>
                  <a:prstClr val="black"/>
                </a:solidFill>
              </a:rPr>
              <a:t>　　・</a:t>
            </a:r>
            <a:r>
              <a:rPr kumimoji="1" lang="ja-JP" altLang="en-US" sz="2000" dirty="0">
                <a:solidFill>
                  <a:prstClr val="black"/>
                </a:solidFill>
              </a:rPr>
              <a:t>専門学科、専門コース等では様々な取り組みにより生徒の意欲、能力を伸ばして</a:t>
            </a:r>
            <a:r>
              <a:rPr kumimoji="1" lang="ja-JP" altLang="en-US" sz="2000" dirty="0" smtClean="0">
                <a:solidFill>
                  <a:prstClr val="black"/>
                </a:solidFill>
              </a:rPr>
              <a:t>いる</a:t>
            </a:r>
            <a:endParaRPr kumimoji="1" lang="ja-JP" altLang="en-US" sz="2000" dirty="0">
              <a:solidFill>
                <a:prstClr val="black"/>
              </a:solidFill>
            </a:endParaRPr>
          </a:p>
          <a:p>
            <a:pPr lvl="0">
              <a:lnSpc>
                <a:spcPts val="3000"/>
              </a:lnSpc>
              <a:defRPr/>
            </a:pPr>
            <a:r>
              <a:rPr kumimoji="1" lang="ja-JP" altLang="en-US" sz="2000" dirty="0">
                <a:solidFill>
                  <a:prstClr val="black"/>
                </a:solidFill>
              </a:rPr>
              <a:t>　</a:t>
            </a:r>
            <a:r>
              <a:rPr kumimoji="1" lang="ja-JP" altLang="en-US" sz="2000" dirty="0" smtClean="0">
                <a:solidFill>
                  <a:prstClr val="black"/>
                </a:solidFill>
              </a:rPr>
              <a:t>　　➡その</a:t>
            </a:r>
            <a:r>
              <a:rPr kumimoji="1" lang="ja-JP" altLang="en-US" sz="2000" dirty="0">
                <a:solidFill>
                  <a:prstClr val="black"/>
                </a:solidFill>
              </a:rPr>
              <a:t>ような優れた取組みをどうやって他の学校に広げていくか</a:t>
            </a:r>
          </a:p>
          <a:p>
            <a:pPr lvl="0">
              <a:defRPr/>
            </a:pPr>
            <a:endParaRPr kumimoji="1" lang="ja-JP" altLang="en-US" dirty="0">
              <a:solidFill>
                <a:prstClr val="black"/>
              </a:solidFill>
            </a:endParaRPr>
          </a:p>
          <a:p>
            <a:pPr lvl="0">
              <a:defRPr/>
            </a:pPr>
            <a:r>
              <a:rPr kumimoji="1" lang="ja-JP" altLang="en-US" sz="2400" b="1" dirty="0" smtClean="0">
                <a:solidFill>
                  <a:prstClr val="black"/>
                </a:solidFill>
              </a:rPr>
              <a:t>　○普通科</a:t>
            </a:r>
            <a:r>
              <a:rPr kumimoji="1" lang="ja-JP" altLang="en-US" sz="2400" b="1" dirty="0">
                <a:solidFill>
                  <a:prstClr val="black"/>
                </a:solidFill>
              </a:rPr>
              <a:t>高校の魅力化</a:t>
            </a:r>
          </a:p>
          <a:p>
            <a:pPr lvl="0">
              <a:lnSpc>
                <a:spcPts val="3000"/>
              </a:lnSpc>
              <a:defRPr/>
            </a:pPr>
            <a:r>
              <a:rPr kumimoji="1" lang="ja-JP" altLang="en-US" sz="2000" dirty="0">
                <a:solidFill>
                  <a:prstClr val="black"/>
                </a:solidFill>
              </a:rPr>
              <a:t>　</a:t>
            </a:r>
            <a:r>
              <a:rPr kumimoji="1" lang="ja-JP" altLang="en-US" sz="2000" dirty="0" smtClean="0">
                <a:solidFill>
                  <a:prstClr val="black"/>
                </a:solidFill>
              </a:rPr>
              <a:t>　　➡「</a:t>
            </a:r>
            <a:r>
              <a:rPr kumimoji="1" lang="ja-JP" altLang="en-US" sz="2000" dirty="0">
                <a:solidFill>
                  <a:prstClr val="black"/>
                </a:solidFill>
              </a:rPr>
              <a:t>魅力ある学校」「入りたい学校」「入ってよかった学校」とは</a:t>
            </a:r>
          </a:p>
          <a:p>
            <a:pPr lvl="0">
              <a:lnSpc>
                <a:spcPts val="3000"/>
              </a:lnSpc>
              <a:defRPr/>
            </a:pPr>
            <a:r>
              <a:rPr kumimoji="1" lang="ja-JP" altLang="en-US" sz="2000" dirty="0">
                <a:solidFill>
                  <a:prstClr val="black"/>
                </a:solidFill>
              </a:rPr>
              <a:t>　</a:t>
            </a:r>
            <a:r>
              <a:rPr kumimoji="1" lang="ja-JP" altLang="en-US" sz="2000" dirty="0" smtClean="0">
                <a:solidFill>
                  <a:prstClr val="black"/>
                </a:solidFill>
              </a:rPr>
              <a:t>　　➡スクールポリシー</a:t>
            </a:r>
            <a:r>
              <a:rPr kumimoji="1" lang="ja-JP" altLang="en-US" sz="2000" dirty="0">
                <a:solidFill>
                  <a:prstClr val="black"/>
                </a:solidFill>
              </a:rPr>
              <a:t>と効果的な広報とは</a:t>
            </a:r>
          </a:p>
          <a:p>
            <a:pPr lvl="0">
              <a:defRPr/>
            </a:pPr>
            <a:endParaRPr kumimoji="1" lang="ja-JP" altLang="en-US" dirty="0">
              <a:solidFill>
                <a:prstClr val="black"/>
              </a:solidFill>
            </a:endParaRPr>
          </a:p>
          <a:p>
            <a:pPr lvl="0">
              <a:defRPr/>
            </a:pPr>
            <a:r>
              <a:rPr kumimoji="1" lang="ja-JP" altLang="en-US" sz="2400" b="1" dirty="0" smtClean="0">
                <a:solidFill>
                  <a:prstClr val="black"/>
                </a:solidFill>
              </a:rPr>
              <a:t>　○多様性</a:t>
            </a:r>
            <a:r>
              <a:rPr kumimoji="1" lang="ja-JP" altLang="en-US" sz="2400" b="1" dirty="0">
                <a:solidFill>
                  <a:prstClr val="black"/>
                </a:solidFill>
              </a:rPr>
              <a:t>を尊重する教育</a:t>
            </a:r>
          </a:p>
          <a:p>
            <a:pPr lvl="0">
              <a:lnSpc>
                <a:spcPts val="3000"/>
              </a:lnSpc>
              <a:defRPr/>
            </a:pPr>
            <a:r>
              <a:rPr kumimoji="1" lang="ja-JP" altLang="en-US" sz="2000" dirty="0" smtClean="0">
                <a:solidFill>
                  <a:prstClr val="black"/>
                </a:solidFill>
              </a:rPr>
              <a:t>　　</a:t>
            </a:r>
            <a:r>
              <a:rPr kumimoji="1" lang="ja-JP" altLang="en-US" sz="2000" dirty="0">
                <a:solidFill>
                  <a:prstClr val="black"/>
                </a:solidFill>
              </a:rPr>
              <a:t>　・生徒一人ひとりの個性を認め、尊重し、大切にする</a:t>
            </a:r>
            <a:r>
              <a:rPr kumimoji="1" lang="ja-JP" altLang="en-US" sz="2000" dirty="0" smtClean="0">
                <a:solidFill>
                  <a:prstClr val="black"/>
                </a:solidFill>
              </a:rPr>
              <a:t>教育</a:t>
            </a:r>
            <a:endParaRPr kumimoji="1" lang="ja-JP" altLang="en-US" sz="2000" dirty="0">
              <a:solidFill>
                <a:prstClr val="black"/>
              </a:solidFill>
            </a:endParaRPr>
          </a:p>
        </p:txBody>
      </p:sp>
    </p:spTree>
    <p:extLst>
      <p:ext uri="{BB962C8B-B14F-4D97-AF65-F5344CB8AC3E}">
        <p14:creationId xmlns:p14="http://schemas.microsoft.com/office/powerpoint/2010/main" val="3008330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472921"/>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3" name="正方形/長方形 12"/>
          <p:cNvSpPr/>
          <p:nvPr/>
        </p:nvSpPr>
        <p:spPr>
          <a:xfrm>
            <a:off x="0" y="80858"/>
            <a:ext cx="9905999" cy="400110"/>
          </a:xfrm>
          <a:prstGeom prst="rect">
            <a:avLst/>
          </a:prstGeom>
        </p:spPr>
        <p:txBody>
          <a:bodyPr wrap="square">
            <a:spAutoFit/>
          </a:bodyPr>
          <a:lstStyle/>
          <a:p>
            <a:r>
              <a:rPr lang="ja-JP" altLang="en-US" sz="2000" b="1" dirty="0"/>
              <a:t>７</a:t>
            </a:r>
            <a:r>
              <a:rPr lang="ja-JP" altLang="en-US" sz="2000" b="1" dirty="0" smtClean="0"/>
              <a:t>　後半の審議スケジュール（予定）</a:t>
            </a:r>
            <a:endParaRPr lang="ja-JP" altLang="en-US" sz="2000" b="1" dirty="0"/>
          </a:p>
        </p:txBody>
      </p:sp>
      <p:sp>
        <p:nvSpPr>
          <p:cNvPr id="19" name="スライド番号プレースホルダー 3"/>
          <p:cNvSpPr>
            <a:spLocks noGrp="1"/>
          </p:cNvSpPr>
          <p:nvPr>
            <p:ph type="sldNum" sz="quarter" idx="12"/>
          </p:nvPr>
        </p:nvSpPr>
        <p:spPr>
          <a:xfrm>
            <a:off x="9491731" y="6421023"/>
            <a:ext cx="282034" cy="365125"/>
          </a:xfrm>
        </p:spPr>
        <p:txBody>
          <a:bodyPr/>
          <a:lstStyle/>
          <a:p>
            <a:r>
              <a:rPr kumimoji="1" lang="en-US" altLang="ja-JP" dirty="0" smtClean="0"/>
              <a:t>7</a:t>
            </a:r>
            <a:endParaRPr kumimoji="1" lang="ja-JP" altLang="en-US" dirty="0"/>
          </a:p>
        </p:txBody>
      </p:sp>
      <p:sp>
        <p:nvSpPr>
          <p:cNvPr id="6" name="正方形/長方形 5"/>
          <p:cNvSpPr/>
          <p:nvPr/>
        </p:nvSpPr>
        <p:spPr>
          <a:xfrm>
            <a:off x="0" y="618186"/>
            <a:ext cx="9906000" cy="529321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lvl="0">
              <a:defRPr/>
            </a:pPr>
            <a:r>
              <a:rPr kumimoji="1" lang="ja-JP" altLang="en-US" sz="2400" b="1" dirty="0" smtClean="0">
                <a:solidFill>
                  <a:prstClr val="black"/>
                </a:solidFill>
              </a:rPr>
              <a:t>　○８月</a:t>
            </a:r>
            <a:r>
              <a:rPr kumimoji="1" lang="ja-JP" altLang="en-US" sz="2400" b="1" dirty="0">
                <a:solidFill>
                  <a:prstClr val="black"/>
                </a:solidFill>
              </a:rPr>
              <a:t>２５日（水）　　第３９回</a:t>
            </a:r>
          </a:p>
          <a:p>
            <a:pPr lvl="0">
              <a:defRPr/>
            </a:pPr>
            <a:r>
              <a:rPr kumimoji="1" lang="ja-JP" altLang="en-US" sz="2400" dirty="0">
                <a:solidFill>
                  <a:prstClr val="black"/>
                </a:solidFill>
              </a:rPr>
              <a:t>　</a:t>
            </a:r>
            <a:r>
              <a:rPr kumimoji="1" lang="ja-JP" altLang="en-US" sz="2400" dirty="0" smtClean="0">
                <a:solidFill>
                  <a:prstClr val="black"/>
                </a:solidFill>
              </a:rPr>
              <a:t>　　・</a:t>
            </a:r>
            <a:r>
              <a:rPr kumimoji="1" lang="ja-JP" altLang="en-US" sz="2400" dirty="0">
                <a:solidFill>
                  <a:prstClr val="black"/>
                </a:solidFill>
              </a:rPr>
              <a:t>審議内容のイメージ合わせ、審議スケジュールの確認等</a:t>
            </a:r>
          </a:p>
          <a:p>
            <a:pPr lvl="0">
              <a:defRPr/>
            </a:pPr>
            <a:endParaRPr kumimoji="1" lang="ja-JP" altLang="en-US" sz="2400" b="1" dirty="0">
              <a:solidFill>
                <a:prstClr val="black"/>
              </a:solidFill>
            </a:endParaRPr>
          </a:p>
          <a:p>
            <a:pPr lvl="0">
              <a:defRPr/>
            </a:pPr>
            <a:r>
              <a:rPr kumimoji="1" lang="ja-JP" altLang="en-US" sz="2400" b="1" dirty="0" smtClean="0">
                <a:solidFill>
                  <a:prstClr val="black"/>
                </a:solidFill>
              </a:rPr>
              <a:t>　○９月</a:t>
            </a:r>
            <a:r>
              <a:rPr kumimoji="1" lang="ja-JP" altLang="en-US" sz="2400" b="1" dirty="0">
                <a:solidFill>
                  <a:prstClr val="black"/>
                </a:solidFill>
              </a:rPr>
              <a:t>１３日（月）　　第４０回</a:t>
            </a:r>
          </a:p>
          <a:p>
            <a:pPr lvl="0">
              <a:defRPr/>
            </a:pPr>
            <a:r>
              <a:rPr kumimoji="1" lang="ja-JP" altLang="en-US" sz="2400" dirty="0">
                <a:solidFill>
                  <a:prstClr val="black"/>
                </a:solidFill>
              </a:rPr>
              <a:t>　</a:t>
            </a:r>
            <a:r>
              <a:rPr kumimoji="1" lang="ja-JP" altLang="en-US" sz="2400" dirty="0" smtClean="0">
                <a:solidFill>
                  <a:prstClr val="black"/>
                </a:solidFill>
              </a:rPr>
              <a:t>　　・</a:t>
            </a:r>
            <a:r>
              <a:rPr kumimoji="1" lang="ja-JP" altLang="en-US" sz="2400" dirty="0">
                <a:solidFill>
                  <a:prstClr val="black"/>
                </a:solidFill>
              </a:rPr>
              <a:t>資料</a:t>
            </a:r>
            <a:r>
              <a:rPr kumimoji="1" lang="ja-JP" altLang="en-US" sz="2400" dirty="0" smtClean="0">
                <a:solidFill>
                  <a:prstClr val="black"/>
                </a:solidFill>
              </a:rPr>
              <a:t>説明</a:t>
            </a:r>
            <a:r>
              <a:rPr kumimoji="1" lang="ja-JP" altLang="en-US" sz="2400" dirty="0">
                <a:solidFill>
                  <a:prstClr val="black"/>
                </a:solidFill>
              </a:rPr>
              <a:t>、</a:t>
            </a:r>
            <a:r>
              <a:rPr kumimoji="1" lang="ja-JP" altLang="en-US" sz="2400" dirty="0" smtClean="0">
                <a:solidFill>
                  <a:prstClr val="black"/>
                </a:solidFill>
              </a:rPr>
              <a:t>ゲストスピーチ</a:t>
            </a:r>
            <a:endParaRPr kumimoji="1" lang="ja-JP" altLang="en-US" sz="2400" dirty="0">
              <a:solidFill>
                <a:prstClr val="black"/>
              </a:solidFill>
            </a:endParaRPr>
          </a:p>
          <a:p>
            <a:pPr lvl="0">
              <a:defRPr/>
            </a:pPr>
            <a:endParaRPr kumimoji="1" lang="en-US" altLang="ja-JP" sz="2400" b="1" dirty="0" smtClean="0">
              <a:solidFill>
                <a:prstClr val="black"/>
              </a:solidFill>
            </a:endParaRPr>
          </a:p>
          <a:p>
            <a:pPr lvl="0">
              <a:defRPr/>
            </a:pPr>
            <a:endParaRPr kumimoji="1" lang="ja-JP" altLang="en-US" sz="2400" b="1" dirty="0">
              <a:solidFill>
                <a:prstClr val="black"/>
              </a:solidFill>
            </a:endParaRPr>
          </a:p>
          <a:p>
            <a:pPr lvl="0">
              <a:defRPr/>
            </a:pPr>
            <a:r>
              <a:rPr kumimoji="1" lang="ja-JP" altLang="en-US" sz="2400" b="1" dirty="0" smtClean="0">
                <a:solidFill>
                  <a:prstClr val="black"/>
                </a:solidFill>
              </a:rPr>
              <a:t>　</a:t>
            </a:r>
            <a:r>
              <a:rPr kumimoji="1" lang="en-US" altLang="ja-JP" sz="2400" b="1" dirty="0" smtClean="0">
                <a:solidFill>
                  <a:prstClr val="black"/>
                </a:solidFill>
              </a:rPr>
              <a:t>※</a:t>
            </a:r>
            <a:r>
              <a:rPr kumimoji="1" lang="ja-JP" altLang="en-US" sz="2400" b="1" dirty="0" smtClean="0">
                <a:solidFill>
                  <a:prstClr val="black"/>
                </a:solidFill>
              </a:rPr>
              <a:t>　以後、概ね月</a:t>
            </a:r>
            <a:r>
              <a:rPr kumimoji="1" lang="en-US" altLang="ja-JP" sz="2400" b="1" dirty="0" smtClean="0">
                <a:solidFill>
                  <a:prstClr val="black"/>
                </a:solidFill>
              </a:rPr>
              <a:t>1</a:t>
            </a:r>
            <a:r>
              <a:rPr kumimoji="1" lang="ja-JP" altLang="en-US" sz="2400" b="1" dirty="0" smtClean="0">
                <a:solidFill>
                  <a:prstClr val="black"/>
                </a:solidFill>
              </a:rPr>
              <a:t>回程度開催し、年末を目途に最終報告書（案）を</a:t>
            </a:r>
            <a:endParaRPr kumimoji="1" lang="en-US" altLang="ja-JP" sz="2400" b="1" dirty="0" smtClean="0">
              <a:solidFill>
                <a:prstClr val="black"/>
              </a:solidFill>
            </a:endParaRPr>
          </a:p>
          <a:p>
            <a:pPr lvl="0">
              <a:defRPr/>
            </a:pPr>
            <a:r>
              <a:rPr kumimoji="1" lang="ja-JP" altLang="en-US" sz="2400" b="1" dirty="0">
                <a:solidFill>
                  <a:prstClr val="black"/>
                </a:solidFill>
              </a:rPr>
              <a:t>　</a:t>
            </a:r>
            <a:r>
              <a:rPr kumimoji="1" lang="ja-JP" altLang="en-US" sz="2400" b="1" dirty="0" smtClean="0">
                <a:solidFill>
                  <a:prstClr val="black"/>
                </a:solidFill>
              </a:rPr>
              <a:t>　　とりまとめていただく予定</a:t>
            </a:r>
            <a:endParaRPr kumimoji="1" lang="ja-JP" altLang="en-US" sz="2400" dirty="0">
              <a:solidFill>
                <a:prstClr val="black"/>
              </a:solidFill>
            </a:endParaRPr>
          </a:p>
        </p:txBody>
      </p:sp>
    </p:spTree>
    <p:extLst>
      <p:ext uri="{BB962C8B-B14F-4D97-AF65-F5344CB8AC3E}">
        <p14:creationId xmlns:p14="http://schemas.microsoft.com/office/powerpoint/2010/main" val="4086681351"/>
      </p:ext>
    </p:extLst>
  </p:cSld>
  <p:clrMapOvr>
    <a:masterClrMapping/>
  </p:clrMapOvr>
</p:sld>
</file>

<file path=ppt/theme/theme1.xml><?xml version="1.0" encoding="utf-8"?>
<a:theme xmlns:a="http://schemas.openxmlformats.org/drawingml/2006/main" name="Office テーマ">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3559</TotalTime>
  <Words>2319</Words>
  <Application>Microsoft Office PowerPoint</Application>
  <PresentationFormat>A4 210 x 297 mm</PresentationFormat>
  <Paragraphs>274</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Meiryo UI</vt:lpstr>
      <vt:lpstr>游ゴシック</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仲谷　元伸</dc:creator>
  <cp:lastModifiedBy>蟇田　枝理子</cp:lastModifiedBy>
  <cp:revision>294</cp:revision>
  <cp:lastPrinted>2021-08-24T03:31:12Z</cp:lastPrinted>
  <dcterms:created xsi:type="dcterms:W3CDTF">2020-09-11T02:37:53Z</dcterms:created>
  <dcterms:modified xsi:type="dcterms:W3CDTF">2021-08-25T01:23:04Z</dcterms:modified>
</cp:coreProperties>
</file>