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3" r:id="rId2"/>
    <p:sldMasterId id="2147483715" r:id="rId3"/>
  </p:sldMasterIdLst>
  <p:notesMasterIdLst>
    <p:notesMasterId r:id="rId34"/>
  </p:notesMasterIdLst>
  <p:sldIdLst>
    <p:sldId id="267" r:id="rId4"/>
    <p:sldId id="377" r:id="rId5"/>
    <p:sldId id="406" r:id="rId6"/>
    <p:sldId id="407" r:id="rId7"/>
    <p:sldId id="296" r:id="rId8"/>
    <p:sldId id="372" r:id="rId9"/>
    <p:sldId id="402" r:id="rId10"/>
    <p:sldId id="403" r:id="rId11"/>
    <p:sldId id="375" r:id="rId12"/>
    <p:sldId id="37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1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10.19.55.25\&#29983;&#24466;&#25351;&#23566;g\90_&#20104;&#31639;&#38306;&#36899;\R03\02_&#25919;&#31574;&#30340;&#32076;&#36027;\04_&#35506;&#38988;&#12434;&#25265;&#12360;&#12427;&#29983;&#24466;&#12501;&#12457;&#12525;&#12540;&#12450;&#12483;&#12503;&#20107;&#26989;&#36027;\&#25163;&#25345;&#12385;&#36039;&#26009;\&#35506;&#38988;&#12434;&#25265;&#12360;&#12427;&#12501;&#12457;&#12525;&#12540;&#12450;&#12483;&#12503;&#20107;&#26989;&#25104;&#26524;&#12414;&#12392;&#12417;ver1.6.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生徒数</c:v>
                </c:pt>
              </c:strCache>
            </c:strRef>
          </c:tx>
          <c:spPr>
            <a:solidFill>
              <a:schemeClr val="bg1">
                <a:lumMod val="65000"/>
              </a:schemeClr>
            </a:solidFill>
            <a:ln>
              <a:noFill/>
            </a:ln>
            <a:effectLst/>
          </c:spPr>
          <c:invertIfNegative val="0"/>
          <c:dLbls>
            <c:spPr>
              <a:noFill/>
              <a:ln>
                <a:noFill/>
              </a:ln>
              <a:effectLst/>
            </c:spPr>
            <c:txPr>
              <a:bodyPr/>
              <a:lstStyle/>
              <a:p>
                <a:pPr>
                  <a:defRPr sz="9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26</c:v>
                </c:pt>
                <c:pt idx="1">
                  <c:v>27</c:v>
                </c:pt>
                <c:pt idx="2">
                  <c:v>28</c:v>
                </c:pt>
                <c:pt idx="3">
                  <c:v>29</c:v>
                </c:pt>
                <c:pt idx="4">
                  <c:v>30</c:v>
                </c:pt>
                <c:pt idx="5">
                  <c:v>R1</c:v>
                </c:pt>
                <c:pt idx="6">
                  <c:v>2</c:v>
                </c:pt>
              </c:strCache>
            </c:strRef>
          </c:cat>
          <c:val>
            <c:numRef>
              <c:f>Sheet1!$B$2:$B$8</c:f>
              <c:numCache>
                <c:formatCode>General</c:formatCode>
                <c:ptCount val="7"/>
                <c:pt idx="0">
                  <c:v>304</c:v>
                </c:pt>
                <c:pt idx="1">
                  <c:v>321</c:v>
                </c:pt>
                <c:pt idx="2">
                  <c:v>335</c:v>
                </c:pt>
                <c:pt idx="3">
                  <c:v>365</c:v>
                </c:pt>
                <c:pt idx="4">
                  <c:v>354</c:v>
                </c:pt>
                <c:pt idx="5">
                  <c:v>381</c:v>
                </c:pt>
                <c:pt idx="6">
                  <c:v>400</c:v>
                </c:pt>
              </c:numCache>
            </c:numRef>
          </c:val>
          <c:extLst>
            <c:ext xmlns:c16="http://schemas.microsoft.com/office/drawing/2014/chart" uri="{C3380CC4-5D6E-409C-BE32-E72D297353CC}">
              <c16:uniqueId val="{00000000-45BE-45F4-8E1F-C2B8112BA261}"/>
            </c:ext>
          </c:extLst>
        </c:ser>
        <c:dLbls>
          <c:showLegendKey val="0"/>
          <c:showVal val="0"/>
          <c:showCatName val="0"/>
          <c:showSerName val="0"/>
          <c:showPercent val="0"/>
          <c:showBubbleSize val="0"/>
        </c:dLbls>
        <c:gapWidth val="219"/>
        <c:overlap val="-27"/>
        <c:axId val="49273856"/>
        <c:axId val="65475328"/>
      </c:barChart>
      <c:lineChart>
        <c:grouping val="standard"/>
        <c:varyColors val="0"/>
        <c:ser>
          <c:idx val="1"/>
          <c:order val="1"/>
          <c:tx>
            <c:strRef>
              <c:f>Sheet1!$C$1</c:f>
              <c:strCache>
                <c:ptCount val="1"/>
                <c:pt idx="0">
                  <c:v>在籍する学校数</c:v>
                </c:pt>
              </c:strCache>
            </c:strRef>
          </c:tx>
          <c:spPr>
            <a:ln w="28575" cap="rnd">
              <a:solidFill>
                <a:schemeClr val="accent2"/>
              </a:solidFill>
              <a:round/>
            </a:ln>
            <a:effectLst/>
          </c:spPr>
          <c:marker>
            <c:symbol val="diamond"/>
            <c:size val="6"/>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26</c:v>
                </c:pt>
                <c:pt idx="1">
                  <c:v>27</c:v>
                </c:pt>
                <c:pt idx="2">
                  <c:v>28</c:v>
                </c:pt>
                <c:pt idx="3">
                  <c:v>29</c:v>
                </c:pt>
                <c:pt idx="4">
                  <c:v>30</c:v>
                </c:pt>
                <c:pt idx="5">
                  <c:v>R1</c:v>
                </c:pt>
                <c:pt idx="6">
                  <c:v>2</c:v>
                </c:pt>
              </c:strCache>
            </c:strRef>
          </c:cat>
          <c:val>
            <c:numRef>
              <c:f>Sheet1!$C$2:$C$8</c:f>
              <c:numCache>
                <c:formatCode>General</c:formatCode>
                <c:ptCount val="7"/>
                <c:pt idx="0">
                  <c:v>35</c:v>
                </c:pt>
                <c:pt idx="1">
                  <c:v>35</c:v>
                </c:pt>
                <c:pt idx="2">
                  <c:v>41</c:v>
                </c:pt>
                <c:pt idx="3">
                  <c:v>47</c:v>
                </c:pt>
                <c:pt idx="4">
                  <c:v>43</c:v>
                </c:pt>
                <c:pt idx="5">
                  <c:v>44</c:v>
                </c:pt>
                <c:pt idx="6">
                  <c:v>43</c:v>
                </c:pt>
              </c:numCache>
            </c:numRef>
          </c:val>
          <c:smooth val="0"/>
          <c:extLst>
            <c:ext xmlns:c16="http://schemas.microsoft.com/office/drawing/2014/chart" uri="{C3380CC4-5D6E-409C-BE32-E72D297353CC}">
              <c16:uniqueId val="{00000001-45BE-45F4-8E1F-C2B8112BA261}"/>
            </c:ext>
          </c:extLst>
        </c:ser>
        <c:dLbls>
          <c:showLegendKey val="0"/>
          <c:showVal val="0"/>
          <c:showCatName val="0"/>
          <c:showSerName val="0"/>
          <c:showPercent val="0"/>
          <c:showBubbleSize val="0"/>
        </c:dLbls>
        <c:marker val="1"/>
        <c:smooth val="0"/>
        <c:axId val="65490944"/>
        <c:axId val="65476864"/>
      </c:lineChart>
      <c:catAx>
        <c:axId val="492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5475328"/>
        <c:crosses val="autoZero"/>
        <c:auto val="1"/>
        <c:lblAlgn val="ctr"/>
        <c:lblOffset val="100"/>
        <c:noMultiLvlLbl val="0"/>
      </c:catAx>
      <c:valAx>
        <c:axId val="65475328"/>
        <c:scaling>
          <c:orientation val="minMax"/>
          <c:max val="400"/>
          <c:min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273856"/>
        <c:crosses val="autoZero"/>
        <c:crossBetween val="between"/>
      </c:valAx>
      <c:valAx>
        <c:axId val="65476864"/>
        <c:scaling>
          <c:orientation val="minMax"/>
          <c:max val="50"/>
          <c:min val="2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5490944"/>
        <c:crosses val="max"/>
        <c:crossBetween val="between"/>
      </c:valAx>
      <c:catAx>
        <c:axId val="65490944"/>
        <c:scaling>
          <c:orientation val="minMax"/>
        </c:scaling>
        <c:delete val="1"/>
        <c:axPos val="b"/>
        <c:numFmt formatCode="General" sourceLinked="1"/>
        <c:majorTickMark val="out"/>
        <c:minorTickMark val="none"/>
        <c:tickLblPos val="nextTo"/>
        <c:crossAx val="654768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府立高校から児相等へ通告した件数</c:v>
                </c:pt>
              </c:strCache>
            </c:strRef>
          </c:tx>
          <c:spPr>
            <a:ln w="28575" cap="rnd">
              <a:solidFill>
                <a:schemeClr val="accent1"/>
              </a:solidFill>
              <a:round/>
            </a:ln>
            <a:effectLst/>
          </c:spPr>
          <c:marker>
            <c:symbol val="diamond"/>
            <c:size val="6"/>
            <c:spPr>
              <a:solidFill>
                <a:schemeClr val="accent1"/>
              </a:solidFill>
              <a:ln w="9525">
                <a:solidFill>
                  <a:schemeClr val="accent1"/>
                </a:solidFill>
              </a:ln>
              <a:effectLst/>
            </c:spPr>
          </c:marker>
          <c:dLbls>
            <c:dLbl>
              <c:idx val="5"/>
              <c:layout>
                <c:manualLayout>
                  <c:x val="-0.12849254214697681"/>
                  <c:y val="-2.7616470285173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03-473B-AB05-A92EA04FD1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H21</c:v>
                </c:pt>
                <c:pt idx="1">
                  <c:v>23</c:v>
                </c:pt>
                <c:pt idx="2">
                  <c:v>25</c:v>
                </c:pt>
                <c:pt idx="3">
                  <c:v>27</c:v>
                </c:pt>
                <c:pt idx="4">
                  <c:v>29</c:v>
                </c:pt>
                <c:pt idx="5">
                  <c:v>R1</c:v>
                </c:pt>
              </c:strCache>
            </c:strRef>
          </c:cat>
          <c:val>
            <c:numRef>
              <c:f>Sheet1!$B$2:$B$7</c:f>
              <c:numCache>
                <c:formatCode>General</c:formatCode>
                <c:ptCount val="6"/>
                <c:pt idx="0">
                  <c:v>33</c:v>
                </c:pt>
                <c:pt idx="1">
                  <c:v>30</c:v>
                </c:pt>
                <c:pt idx="2">
                  <c:v>46</c:v>
                </c:pt>
                <c:pt idx="3">
                  <c:v>92</c:v>
                </c:pt>
                <c:pt idx="4">
                  <c:v>77</c:v>
                </c:pt>
                <c:pt idx="5">
                  <c:v>201</c:v>
                </c:pt>
              </c:numCache>
            </c:numRef>
          </c:val>
          <c:smooth val="0"/>
          <c:extLst>
            <c:ext xmlns:c16="http://schemas.microsoft.com/office/drawing/2014/chart" uri="{C3380CC4-5D6E-409C-BE32-E72D297353CC}">
              <c16:uniqueId val="{00000000-BA52-4620-AC0F-3F72EF610012}"/>
            </c:ext>
          </c:extLst>
        </c:ser>
        <c:dLbls>
          <c:showLegendKey val="0"/>
          <c:showVal val="0"/>
          <c:showCatName val="0"/>
          <c:showSerName val="0"/>
          <c:showPercent val="0"/>
          <c:showBubbleSize val="0"/>
        </c:dLbls>
        <c:marker val="1"/>
        <c:smooth val="0"/>
        <c:axId val="65526400"/>
        <c:axId val="65532288"/>
      </c:lineChart>
      <c:catAx>
        <c:axId val="6552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5532288"/>
        <c:crosses val="autoZero"/>
        <c:auto val="1"/>
        <c:lblAlgn val="ctr"/>
        <c:lblOffset val="100"/>
        <c:noMultiLvlLbl val="0"/>
      </c:catAx>
      <c:valAx>
        <c:axId val="65532288"/>
        <c:scaling>
          <c:orientation val="minMax"/>
          <c:max val="20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552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課題を抱えるフォローアップ事業成果資料!$S$5</c:f>
              <c:strCache>
                <c:ptCount val="1"/>
                <c:pt idx="0">
                  <c:v>ＳＳＷ配置定時制</c:v>
                </c:pt>
              </c:strCache>
            </c:strRef>
          </c:tx>
          <c:spPr>
            <a:solidFill>
              <a:schemeClr val="accent1"/>
            </a:solidFill>
            <a:ln>
              <a:noFill/>
            </a:ln>
            <a:effectLst/>
          </c:spPr>
          <c:invertIfNegative val="0"/>
          <c:dLbls>
            <c:dLbl>
              <c:idx val="1"/>
              <c:layout>
                <c:manualLayout>
                  <c:x val="-3.0555555555555555E-2"/>
                  <c:y val="1.0477233669087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7D-4044-A8DD-B1395F492DCC}"/>
                </c:ext>
              </c:extLst>
            </c:dLbl>
            <c:dLbl>
              <c:idx val="2"/>
              <c:layout>
                <c:manualLayout>
                  <c:x val="-1.3888888888888888E-2"/>
                  <c:y val="-1.280544113717313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7D-4044-A8DD-B1395F492DCC}"/>
                </c:ext>
              </c:extLst>
            </c:dLbl>
            <c:dLbl>
              <c:idx val="3"/>
              <c:layout>
                <c:manualLayout>
                  <c:x val="-1.388888888888888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7D-4044-A8DD-B1395F492DC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課題を抱えるフォローアップ事業成果資料!$T$4:$X$4</c:f>
              <c:strCache>
                <c:ptCount val="5"/>
                <c:pt idx="0">
                  <c:v>H27</c:v>
                </c:pt>
                <c:pt idx="1">
                  <c:v>28</c:v>
                </c:pt>
                <c:pt idx="2">
                  <c:v>29</c:v>
                </c:pt>
                <c:pt idx="3">
                  <c:v>30</c:v>
                </c:pt>
                <c:pt idx="4">
                  <c:v>R1</c:v>
                </c:pt>
              </c:strCache>
            </c:strRef>
          </c:cat>
          <c:val>
            <c:numRef>
              <c:f>課題を抱えるフォローアップ事業成果資料!$T$5:$X$5</c:f>
              <c:numCache>
                <c:formatCode>0.0%</c:formatCode>
                <c:ptCount val="5"/>
                <c:pt idx="0">
                  <c:v>0.16700000000000001</c:v>
                </c:pt>
                <c:pt idx="1">
                  <c:v>0.14599999999999999</c:v>
                </c:pt>
                <c:pt idx="2">
                  <c:v>0.14099999999999999</c:v>
                </c:pt>
                <c:pt idx="3">
                  <c:v>0.12719959778783307</c:v>
                </c:pt>
                <c:pt idx="4">
                  <c:v>0.13114754098360656</c:v>
                </c:pt>
              </c:numCache>
            </c:numRef>
          </c:val>
          <c:extLst>
            <c:ext xmlns:c16="http://schemas.microsoft.com/office/drawing/2014/chart" uri="{C3380CC4-5D6E-409C-BE32-E72D297353CC}">
              <c16:uniqueId val="{00000003-667D-4044-A8DD-B1395F492DCC}"/>
            </c:ext>
          </c:extLst>
        </c:ser>
        <c:dLbls>
          <c:showLegendKey val="0"/>
          <c:showVal val="1"/>
          <c:showCatName val="0"/>
          <c:showSerName val="0"/>
          <c:showPercent val="0"/>
          <c:showBubbleSize val="0"/>
        </c:dLbls>
        <c:gapWidth val="219"/>
        <c:overlap val="-27"/>
        <c:axId val="1452497760"/>
        <c:axId val="1452498176"/>
      </c:barChart>
      <c:catAx>
        <c:axId val="145249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52498176"/>
        <c:crosses val="autoZero"/>
        <c:auto val="1"/>
        <c:lblAlgn val="ctr"/>
        <c:lblOffset val="100"/>
        <c:noMultiLvlLbl val="0"/>
      </c:catAx>
      <c:valAx>
        <c:axId val="14524981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452497760"/>
        <c:crosses val="autoZero"/>
        <c:crossBetween val="between"/>
        <c:minorUnit val="1.0000000000000002E-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4149509947079"/>
          <c:y val="9.0699561759454636E-2"/>
          <c:w val="0.83309835928540377"/>
          <c:h val="0.55551826002272353"/>
        </c:manualLayout>
      </c:layout>
      <c:lineChart>
        <c:grouping val="standard"/>
        <c:varyColors val="0"/>
        <c:ser>
          <c:idx val="0"/>
          <c:order val="0"/>
          <c:tx>
            <c:strRef>
              <c:f>Sheet1!$B$1</c:f>
              <c:strCache>
                <c:ptCount val="1"/>
                <c:pt idx="0">
                  <c:v>全国</c:v>
                </c:pt>
              </c:strCache>
            </c:strRef>
          </c:tx>
          <c:spPr>
            <a:ln w="28575" cap="rnd">
              <a:solidFill>
                <a:schemeClr val="accent1"/>
              </a:solidFill>
              <a:round/>
            </a:ln>
            <a:effectLst/>
          </c:spPr>
          <c:marker>
            <c:symbol val="x"/>
            <c:size val="7"/>
            <c:spPr>
              <a:noFill/>
              <a:ln w="9525">
                <a:solidFill>
                  <a:schemeClr val="accent1"/>
                </a:solidFill>
              </a:ln>
              <a:effectLst/>
            </c:spPr>
          </c:marker>
          <c:dLbls>
            <c:dLbl>
              <c:idx val="0"/>
              <c:layout>
                <c:manualLayout>
                  <c:x val="-8.6416005142731428E-2"/>
                  <c:y val="0.102490504788183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88-438A-9A85-04BA6E7FF6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H21</c:v>
                </c:pt>
                <c:pt idx="1">
                  <c:v>23</c:v>
                </c:pt>
                <c:pt idx="2">
                  <c:v>25</c:v>
                </c:pt>
                <c:pt idx="3">
                  <c:v>27</c:v>
                </c:pt>
                <c:pt idx="4">
                  <c:v>29</c:v>
                </c:pt>
              </c:strCache>
            </c:strRef>
          </c:cat>
          <c:val>
            <c:numRef>
              <c:f>Sheet1!$B$2:$B$6</c:f>
              <c:numCache>
                <c:formatCode>General</c:formatCode>
                <c:ptCount val="5"/>
                <c:pt idx="0">
                  <c:v>13.8</c:v>
                </c:pt>
                <c:pt idx="1">
                  <c:v>16.2</c:v>
                </c:pt>
                <c:pt idx="2">
                  <c:v>17</c:v>
                </c:pt>
                <c:pt idx="3">
                  <c:v>17</c:v>
                </c:pt>
                <c:pt idx="4">
                  <c:v>16.8</c:v>
                </c:pt>
              </c:numCache>
            </c:numRef>
          </c:val>
          <c:smooth val="0"/>
          <c:extLst>
            <c:ext xmlns:c16="http://schemas.microsoft.com/office/drawing/2014/chart" uri="{C3380CC4-5D6E-409C-BE32-E72D297353CC}">
              <c16:uniqueId val="{00000007-3988-438A-9A85-04BA6E7FF699}"/>
            </c:ext>
          </c:extLst>
        </c:ser>
        <c:ser>
          <c:idx val="1"/>
          <c:order val="1"/>
          <c:tx>
            <c:strRef>
              <c:f>Sheet1!$C$1</c:f>
              <c:strCache>
                <c:ptCount val="1"/>
                <c:pt idx="0">
                  <c:v>大阪府</c:v>
                </c:pt>
              </c:strCache>
            </c:strRef>
          </c:tx>
          <c:spPr>
            <a:ln w="28575" cap="rnd">
              <a:solidFill>
                <a:schemeClr val="accent2"/>
              </a:solidFill>
              <a:round/>
            </a:ln>
            <a:effectLst/>
          </c:spPr>
          <c:marker>
            <c:symbol val="diamond"/>
            <c:size val="7"/>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H21</c:v>
                </c:pt>
                <c:pt idx="1">
                  <c:v>23</c:v>
                </c:pt>
                <c:pt idx="2">
                  <c:v>25</c:v>
                </c:pt>
                <c:pt idx="3">
                  <c:v>27</c:v>
                </c:pt>
                <c:pt idx="4">
                  <c:v>29</c:v>
                </c:pt>
              </c:strCache>
            </c:strRef>
          </c:cat>
          <c:val>
            <c:numRef>
              <c:f>Sheet1!$C$2:$C$6</c:f>
              <c:numCache>
                <c:formatCode>General</c:formatCode>
                <c:ptCount val="5"/>
                <c:pt idx="0">
                  <c:v>29.2</c:v>
                </c:pt>
                <c:pt idx="1">
                  <c:v>33.5</c:v>
                </c:pt>
                <c:pt idx="2">
                  <c:v>34.200000000000003</c:v>
                </c:pt>
                <c:pt idx="3">
                  <c:v>33.799999999999997</c:v>
                </c:pt>
                <c:pt idx="4">
                  <c:v>32.799999999999997</c:v>
                </c:pt>
              </c:numCache>
            </c:numRef>
          </c:val>
          <c:smooth val="0"/>
          <c:extLst>
            <c:ext xmlns:c16="http://schemas.microsoft.com/office/drawing/2014/chart" uri="{C3380CC4-5D6E-409C-BE32-E72D297353CC}">
              <c16:uniqueId val="{0000000F-3988-438A-9A85-04BA6E7FF699}"/>
            </c:ext>
          </c:extLst>
        </c:ser>
        <c:dLbls>
          <c:showLegendKey val="0"/>
          <c:showVal val="0"/>
          <c:showCatName val="0"/>
          <c:showSerName val="0"/>
          <c:showPercent val="0"/>
          <c:showBubbleSize val="0"/>
        </c:dLbls>
        <c:marker val="1"/>
        <c:smooth val="0"/>
        <c:axId val="49180672"/>
        <c:axId val="49182208"/>
      </c:lineChart>
      <c:catAx>
        <c:axId val="4918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182208"/>
        <c:crosses val="autoZero"/>
        <c:auto val="1"/>
        <c:lblAlgn val="ctr"/>
        <c:lblOffset val="100"/>
        <c:noMultiLvlLbl val="0"/>
      </c:catAx>
      <c:valAx>
        <c:axId val="49182208"/>
        <c:scaling>
          <c:orientation val="minMax"/>
          <c:max val="4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180672"/>
        <c:crosses val="autoZero"/>
        <c:crossBetween val="between"/>
      </c:valAx>
      <c:spPr>
        <a:noFill/>
        <a:ln>
          <a:noFill/>
        </a:ln>
        <a:effectLst/>
      </c:spPr>
    </c:plotArea>
    <c:legend>
      <c:legendPos val="b"/>
      <c:layout>
        <c:manualLayout>
          <c:xMode val="edge"/>
          <c:yMode val="edge"/>
          <c:x val="1.1398368973492751E-2"/>
          <c:y val="0.8300081155656549"/>
          <c:w val="0.9727610808829521"/>
          <c:h val="0.1699918844343450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生徒数</c:v>
                </c:pt>
              </c:strCache>
            </c:strRef>
          </c:tx>
          <c:spPr>
            <a:solidFill>
              <a:schemeClr val="bg1">
                <a:lumMod val="65000"/>
              </a:schemeClr>
            </a:solidFill>
            <a:ln>
              <a:noFill/>
            </a:ln>
            <a:effectLst/>
          </c:spPr>
          <c:invertIfNegative val="0"/>
          <c:dLbls>
            <c:spPr>
              <a:noFill/>
              <a:ln>
                <a:noFill/>
              </a:ln>
              <a:effectLst/>
            </c:spPr>
            <c:txPr>
              <a:bodyPr/>
              <a:lstStyle/>
              <a:p>
                <a:pPr>
                  <a:defRPr sz="9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26</c:v>
                </c:pt>
                <c:pt idx="1">
                  <c:v>27</c:v>
                </c:pt>
                <c:pt idx="2">
                  <c:v>28</c:v>
                </c:pt>
                <c:pt idx="3">
                  <c:v>29</c:v>
                </c:pt>
                <c:pt idx="4">
                  <c:v>30</c:v>
                </c:pt>
                <c:pt idx="5">
                  <c:v>R1</c:v>
                </c:pt>
                <c:pt idx="6">
                  <c:v>2</c:v>
                </c:pt>
              </c:strCache>
            </c:strRef>
          </c:cat>
          <c:val>
            <c:numRef>
              <c:f>Sheet1!$B$2:$B$8</c:f>
              <c:numCache>
                <c:formatCode>General</c:formatCode>
                <c:ptCount val="7"/>
                <c:pt idx="0">
                  <c:v>304</c:v>
                </c:pt>
                <c:pt idx="1">
                  <c:v>321</c:v>
                </c:pt>
                <c:pt idx="2">
                  <c:v>335</c:v>
                </c:pt>
                <c:pt idx="3">
                  <c:v>365</c:v>
                </c:pt>
                <c:pt idx="4">
                  <c:v>354</c:v>
                </c:pt>
                <c:pt idx="5">
                  <c:v>381</c:v>
                </c:pt>
                <c:pt idx="6">
                  <c:v>400</c:v>
                </c:pt>
              </c:numCache>
            </c:numRef>
          </c:val>
          <c:extLst>
            <c:ext xmlns:c16="http://schemas.microsoft.com/office/drawing/2014/chart" uri="{C3380CC4-5D6E-409C-BE32-E72D297353CC}">
              <c16:uniqueId val="{00000000-6447-45A3-A12E-BBA512F961B9}"/>
            </c:ext>
          </c:extLst>
        </c:ser>
        <c:dLbls>
          <c:showLegendKey val="0"/>
          <c:showVal val="0"/>
          <c:showCatName val="0"/>
          <c:showSerName val="0"/>
          <c:showPercent val="0"/>
          <c:showBubbleSize val="0"/>
        </c:dLbls>
        <c:gapWidth val="219"/>
        <c:overlap val="-27"/>
        <c:axId val="49273856"/>
        <c:axId val="65475328"/>
      </c:barChart>
      <c:lineChart>
        <c:grouping val="standard"/>
        <c:varyColors val="0"/>
        <c:ser>
          <c:idx val="1"/>
          <c:order val="1"/>
          <c:tx>
            <c:strRef>
              <c:f>Sheet1!$C$1</c:f>
              <c:strCache>
                <c:ptCount val="1"/>
                <c:pt idx="0">
                  <c:v>在籍する学校数</c:v>
                </c:pt>
              </c:strCache>
            </c:strRef>
          </c:tx>
          <c:spPr>
            <a:ln w="28575" cap="rnd">
              <a:solidFill>
                <a:schemeClr val="accent2"/>
              </a:solidFill>
              <a:round/>
            </a:ln>
            <a:effectLst/>
          </c:spPr>
          <c:marker>
            <c:symbol val="diamond"/>
            <c:size val="6"/>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26</c:v>
                </c:pt>
                <c:pt idx="1">
                  <c:v>27</c:v>
                </c:pt>
                <c:pt idx="2">
                  <c:v>28</c:v>
                </c:pt>
                <c:pt idx="3">
                  <c:v>29</c:v>
                </c:pt>
                <c:pt idx="4">
                  <c:v>30</c:v>
                </c:pt>
                <c:pt idx="5">
                  <c:v>R1</c:v>
                </c:pt>
                <c:pt idx="6">
                  <c:v>2</c:v>
                </c:pt>
              </c:strCache>
            </c:strRef>
          </c:cat>
          <c:val>
            <c:numRef>
              <c:f>Sheet1!$C$2:$C$8</c:f>
              <c:numCache>
                <c:formatCode>General</c:formatCode>
                <c:ptCount val="7"/>
                <c:pt idx="0">
                  <c:v>35</c:v>
                </c:pt>
                <c:pt idx="1">
                  <c:v>35</c:v>
                </c:pt>
                <c:pt idx="2">
                  <c:v>41</c:v>
                </c:pt>
                <c:pt idx="3">
                  <c:v>47</c:v>
                </c:pt>
                <c:pt idx="4">
                  <c:v>43</c:v>
                </c:pt>
                <c:pt idx="5">
                  <c:v>44</c:v>
                </c:pt>
                <c:pt idx="6">
                  <c:v>43</c:v>
                </c:pt>
              </c:numCache>
            </c:numRef>
          </c:val>
          <c:smooth val="0"/>
          <c:extLst>
            <c:ext xmlns:c16="http://schemas.microsoft.com/office/drawing/2014/chart" uri="{C3380CC4-5D6E-409C-BE32-E72D297353CC}">
              <c16:uniqueId val="{00000001-6447-45A3-A12E-BBA512F961B9}"/>
            </c:ext>
          </c:extLst>
        </c:ser>
        <c:dLbls>
          <c:showLegendKey val="0"/>
          <c:showVal val="0"/>
          <c:showCatName val="0"/>
          <c:showSerName val="0"/>
          <c:showPercent val="0"/>
          <c:showBubbleSize val="0"/>
        </c:dLbls>
        <c:marker val="1"/>
        <c:smooth val="0"/>
        <c:axId val="65490944"/>
        <c:axId val="65476864"/>
      </c:lineChart>
      <c:catAx>
        <c:axId val="492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5475328"/>
        <c:crosses val="autoZero"/>
        <c:auto val="1"/>
        <c:lblAlgn val="ctr"/>
        <c:lblOffset val="100"/>
        <c:noMultiLvlLbl val="0"/>
      </c:catAx>
      <c:valAx>
        <c:axId val="65475328"/>
        <c:scaling>
          <c:orientation val="minMax"/>
          <c:max val="4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273856"/>
        <c:crosses val="autoZero"/>
        <c:crossBetween val="between"/>
      </c:valAx>
      <c:valAx>
        <c:axId val="65476864"/>
        <c:scaling>
          <c:orientation val="minMax"/>
          <c:max val="6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5490944"/>
        <c:crosses val="max"/>
        <c:crossBetween val="between"/>
        <c:majorUnit val="20"/>
      </c:valAx>
      <c:catAx>
        <c:axId val="65490944"/>
        <c:scaling>
          <c:orientation val="minMax"/>
        </c:scaling>
        <c:delete val="1"/>
        <c:axPos val="b"/>
        <c:numFmt formatCode="General" sourceLinked="1"/>
        <c:majorTickMark val="out"/>
        <c:minorTickMark val="none"/>
        <c:tickLblPos val="nextTo"/>
        <c:crossAx val="654768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20FBF9F-B0E7-4041-8F81-2969BE08A8F0}" type="datetimeFigureOut">
              <a:rPr kumimoji="1" lang="ja-JP" altLang="en-US" smtClean="0"/>
              <a:t>2021/3/19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493970A-40F3-43C9-B9BF-54335277DE1B}" type="slidenum">
              <a:rPr kumimoji="1" lang="ja-JP" altLang="en-US" smtClean="0"/>
              <a:t>‹#›</a:t>
            </a:fld>
            <a:endParaRPr kumimoji="1" lang="ja-JP" altLang="en-US"/>
          </a:p>
        </p:txBody>
      </p:sp>
    </p:spTree>
    <p:extLst>
      <p:ext uri="{BB962C8B-B14F-4D97-AF65-F5344CB8AC3E}">
        <p14:creationId xmlns:p14="http://schemas.microsoft.com/office/powerpoint/2010/main" val="40343024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BE7B2C-33BE-409B-B810-3A4C08967EDF}" type="datetime1">
              <a:rPr kumimoji="1" lang="ja-JP" altLang="en-US" smtClean="0"/>
              <a:t>2021/3/19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267439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46FEC6-0BEE-4995-97D8-69D47F51BF32}" type="datetime1">
              <a:rPr kumimoji="1" lang="ja-JP" altLang="en-US" smtClean="0"/>
              <a:t>2021/3/19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420507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ED768C-8590-4D54-B419-EDCACD455452}" type="datetime1">
              <a:rPr kumimoji="1" lang="ja-JP" altLang="en-US" smtClean="0"/>
              <a:t>2021/3/19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995527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0616936-44A4-4956-B5D3-4DC6E6EDBBEC}" type="datetime1">
              <a:rPr kumimoji="1" lang="ja-JP" altLang="en-US" smtClean="0"/>
              <a:t>2021/3/19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A7745A-936E-4D8F-B0EC-81EFBD5D0782}" type="slidenum">
              <a:rPr kumimoji="1" lang="ja-JP" altLang="en-US" smtClean="0"/>
              <a:t>‹#›</a:t>
            </a:fld>
            <a:endParaRPr kumimoji="1" lang="ja-JP" altLang="en-US"/>
          </a:p>
        </p:txBody>
      </p:sp>
    </p:spTree>
    <p:extLst>
      <p:ext uri="{BB962C8B-B14F-4D97-AF65-F5344CB8AC3E}">
        <p14:creationId xmlns:p14="http://schemas.microsoft.com/office/powerpoint/2010/main" val="171719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A047948-A03D-4CBA-9B0A-34636732A01F}" type="datetime1">
              <a:rPr kumimoji="1" lang="ja-JP" altLang="en-US" smtClean="0"/>
              <a:t>2021/3/19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A7745A-936E-4D8F-B0EC-81EFBD5D0782}" type="slidenum">
              <a:rPr kumimoji="1" lang="ja-JP" altLang="en-US" smtClean="0"/>
              <a:t>‹#›</a:t>
            </a:fld>
            <a:endParaRPr kumimoji="1" lang="ja-JP" altLang="en-US"/>
          </a:p>
        </p:txBody>
      </p:sp>
    </p:spTree>
    <p:extLst>
      <p:ext uri="{BB962C8B-B14F-4D97-AF65-F5344CB8AC3E}">
        <p14:creationId xmlns:p14="http://schemas.microsoft.com/office/powerpoint/2010/main" val="3402842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D9D010F-703E-4B07-B40B-4A69C798A141}" type="datetime1">
              <a:rPr kumimoji="1" lang="ja-JP" altLang="en-US" smtClean="0"/>
              <a:t>2021/3/19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A7745A-936E-4D8F-B0EC-81EFBD5D0782}" type="slidenum">
              <a:rPr kumimoji="1" lang="ja-JP" altLang="en-US" smtClean="0"/>
              <a:t>‹#›</a:t>
            </a:fld>
            <a:endParaRPr kumimoji="1" lang="ja-JP" altLang="en-US"/>
          </a:p>
        </p:txBody>
      </p:sp>
    </p:spTree>
    <p:extLst>
      <p:ext uri="{BB962C8B-B14F-4D97-AF65-F5344CB8AC3E}">
        <p14:creationId xmlns:p14="http://schemas.microsoft.com/office/powerpoint/2010/main" val="1216863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B74D33C-81BA-44EA-9DCF-3D3EDA916E9E}" type="datetime1">
              <a:rPr kumimoji="1" lang="ja-JP" altLang="en-US" smtClean="0"/>
              <a:t>2021/3/19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A7745A-936E-4D8F-B0EC-81EFBD5D0782}" type="slidenum">
              <a:rPr kumimoji="1" lang="ja-JP" altLang="en-US" smtClean="0"/>
              <a:t>‹#›</a:t>
            </a:fld>
            <a:endParaRPr kumimoji="1" lang="ja-JP" altLang="en-US"/>
          </a:p>
        </p:txBody>
      </p:sp>
    </p:spTree>
    <p:extLst>
      <p:ext uri="{BB962C8B-B14F-4D97-AF65-F5344CB8AC3E}">
        <p14:creationId xmlns:p14="http://schemas.microsoft.com/office/powerpoint/2010/main" val="1176416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3A16952-04C6-4B8A-8A60-677B7023EDE2}" type="datetime1">
              <a:rPr kumimoji="1" lang="ja-JP" altLang="en-US" smtClean="0"/>
              <a:t>2021/3/19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A7745A-936E-4D8F-B0EC-81EFBD5D0782}" type="slidenum">
              <a:rPr kumimoji="1" lang="ja-JP" altLang="en-US" smtClean="0"/>
              <a:t>‹#›</a:t>
            </a:fld>
            <a:endParaRPr kumimoji="1" lang="ja-JP" altLang="en-US"/>
          </a:p>
        </p:txBody>
      </p:sp>
    </p:spTree>
    <p:extLst>
      <p:ext uri="{BB962C8B-B14F-4D97-AF65-F5344CB8AC3E}">
        <p14:creationId xmlns:p14="http://schemas.microsoft.com/office/powerpoint/2010/main" val="2840240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2056947-D5F9-4572-B440-E88D6DA67CE0}" type="datetime1">
              <a:rPr kumimoji="1" lang="ja-JP" altLang="en-US" smtClean="0"/>
              <a:t>2021/3/19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A7745A-936E-4D8F-B0EC-81EFBD5D0782}" type="slidenum">
              <a:rPr kumimoji="1" lang="ja-JP" altLang="en-US" smtClean="0"/>
              <a:t>‹#›</a:t>
            </a:fld>
            <a:endParaRPr kumimoji="1" lang="ja-JP" altLang="en-US"/>
          </a:p>
        </p:txBody>
      </p:sp>
    </p:spTree>
    <p:extLst>
      <p:ext uri="{BB962C8B-B14F-4D97-AF65-F5344CB8AC3E}">
        <p14:creationId xmlns:p14="http://schemas.microsoft.com/office/powerpoint/2010/main" val="6925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282D5-4A22-4EFA-8F0E-D3FAE7C6740A}" type="datetime1">
              <a:rPr kumimoji="1" lang="ja-JP" altLang="en-US" smtClean="0"/>
              <a:t>2021/3/19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A7745A-936E-4D8F-B0EC-81EFBD5D0782}" type="slidenum">
              <a:rPr kumimoji="1" lang="ja-JP" altLang="en-US" smtClean="0"/>
              <a:t>‹#›</a:t>
            </a:fld>
            <a:endParaRPr kumimoji="1" lang="ja-JP" altLang="en-US"/>
          </a:p>
        </p:txBody>
      </p:sp>
    </p:spTree>
    <p:extLst>
      <p:ext uri="{BB962C8B-B14F-4D97-AF65-F5344CB8AC3E}">
        <p14:creationId xmlns:p14="http://schemas.microsoft.com/office/powerpoint/2010/main" val="2133788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3E80A71-85EF-40AA-886A-FDA279224FD1}" type="datetime1">
              <a:rPr kumimoji="1" lang="ja-JP" altLang="en-US" smtClean="0"/>
              <a:t>2021/3/19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A7745A-936E-4D8F-B0EC-81EFBD5D0782}" type="slidenum">
              <a:rPr kumimoji="1" lang="ja-JP" altLang="en-US" smtClean="0"/>
              <a:t>‹#›</a:t>
            </a:fld>
            <a:endParaRPr kumimoji="1" lang="ja-JP" altLang="en-US"/>
          </a:p>
        </p:txBody>
      </p:sp>
    </p:spTree>
    <p:extLst>
      <p:ext uri="{BB962C8B-B14F-4D97-AF65-F5344CB8AC3E}">
        <p14:creationId xmlns:p14="http://schemas.microsoft.com/office/powerpoint/2010/main" val="397668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7ACCD8-2C00-4F55-AA86-0A764DE834C1}" type="datetime1">
              <a:rPr kumimoji="1" lang="ja-JP" altLang="en-US" smtClean="0"/>
              <a:t>2021/3/19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606495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F9BB056-52DD-42FF-8389-E70C1544F0C7}" type="datetime1">
              <a:rPr kumimoji="1" lang="ja-JP" altLang="en-US" smtClean="0"/>
              <a:t>2021/3/19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A7745A-936E-4D8F-B0EC-81EFBD5D0782}" type="slidenum">
              <a:rPr kumimoji="1" lang="ja-JP" altLang="en-US" smtClean="0"/>
              <a:t>‹#›</a:t>
            </a:fld>
            <a:endParaRPr kumimoji="1" lang="ja-JP" altLang="en-US"/>
          </a:p>
        </p:txBody>
      </p:sp>
    </p:spTree>
    <p:extLst>
      <p:ext uri="{BB962C8B-B14F-4D97-AF65-F5344CB8AC3E}">
        <p14:creationId xmlns:p14="http://schemas.microsoft.com/office/powerpoint/2010/main" val="2158334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7165D69-E659-4A03-8F19-C8D449F1D00B}" type="datetime1">
              <a:rPr kumimoji="1" lang="ja-JP" altLang="en-US" smtClean="0"/>
              <a:t>2021/3/19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A7745A-936E-4D8F-B0EC-81EFBD5D0782}" type="slidenum">
              <a:rPr kumimoji="1" lang="ja-JP" altLang="en-US" smtClean="0"/>
              <a:t>‹#›</a:t>
            </a:fld>
            <a:endParaRPr kumimoji="1" lang="ja-JP" altLang="en-US"/>
          </a:p>
        </p:txBody>
      </p:sp>
    </p:spTree>
    <p:extLst>
      <p:ext uri="{BB962C8B-B14F-4D97-AF65-F5344CB8AC3E}">
        <p14:creationId xmlns:p14="http://schemas.microsoft.com/office/powerpoint/2010/main" val="650370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B25E1B6-11CB-4F86-9E52-119D631F01EC}" type="datetime1">
              <a:rPr kumimoji="1" lang="ja-JP" altLang="en-US" smtClean="0"/>
              <a:t>2021/3/19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A7745A-936E-4D8F-B0EC-81EFBD5D0782}" type="slidenum">
              <a:rPr kumimoji="1" lang="ja-JP" altLang="en-US" smtClean="0"/>
              <a:t>‹#›</a:t>
            </a:fld>
            <a:endParaRPr kumimoji="1" lang="ja-JP" altLang="en-US"/>
          </a:p>
        </p:txBody>
      </p:sp>
    </p:spTree>
    <p:extLst>
      <p:ext uri="{BB962C8B-B14F-4D97-AF65-F5344CB8AC3E}">
        <p14:creationId xmlns:p14="http://schemas.microsoft.com/office/powerpoint/2010/main" val="3197929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gradFill flip="none" rotWithShape="1">
          <a:gsLst>
            <a:gs pos="0">
              <a:srgbClr val="AAEEFF"/>
            </a:gs>
            <a:gs pos="80000">
              <a:srgbClr val="33CCFF">
                <a:lumMod val="100000"/>
              </a:srgbClr>
            </a:gs>
            <a:gs pos="20000">
              <a:srgbClr val="33CCFF"/>
            </a:gs>
            <a:gs pos="100000">
              <a:srgbClr val="AAEEFF"/>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61403"/>
            <a:ext cx="8420100" cy="2387600"/>
          </a:xfrm>
        </p:spPr>
        <p:txBody>
          <a:bodyPr anchor="b"/>
          <a:lstStyle>
            <a:lvl1pPr algn="ctr">
              <a:defRPr sz="6000">
                <a:solidFill>
                  <a:schemeClr val="bg1"/>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238250" y="3906838"/>
            <a:ext cx="7429500" cy="165576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269343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bg>
      <p:bgPr>
        <a:gradFill flip="none" rotWithShape="1">
          <a:gsLst>
            <a:gs pos="0">
              <a:srgbClr val="33CCFF"/>
            </a:gs>
            <a:gs pos="91000">
              <a:srgbClr val="AAEEFF">
                <a:alpha val="50000"/>
              </a:srgbClr>
            </a:gs>
            <a:gs pos="82000">
              <a:schemeClr val="bg1"/>
            </a:gs>
            <a:gs pos="10000">
              <a:schemeClr val="bg1"/>
            </a:gs>
            <a:gs pos="100000">
              <a:srgbClr val="AAEEFF"/>
            </a:gs>
          </a:gsLst>
          <a:lin ang="16200000" scaled="1"/>
          <a:tileRect/>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95C15F2D-C0C5-4F33-9852-17A29ECEC890}" type="slidenum">
              <a:rPr lang="ja-JP" altLang="en-US" smtClean="0"/>
              <a:pPr/>
              <a:t>‹#›</a:t>
            </a:fld>
            <a:endParaRPr lang="ja-JP" altLang="en-US" dirty="0"/>
          </a:p>
        </p:txBody>
      </p:sp>
      <p:sp>
        <p:nvSpPr>
          <p:cNvPr id="4" name="テキスト ボックス 3"/>
          <p:cNvSpPr txBox="1"/>
          <p:nvPr userDrawn="1"/>
        </p:nvSpPr>
        <p:spPr>
          <a:xfrm>
            <a:off x="5381354" y="6406418"/>
            <a:ext cx="2152641" cy="338554"/>
          </a:xfrm>
          <a:prstGeom prst="rect">
            <a:avLst/>
          </a:prstGeom>
          <a:noFill/>
        </p:spPr>
        <p:txBody>
          <a:bodyPr wrap="none" rtlCol="0">
            <a:spAutoFit/>
          </a:bodyPr>
          <a:lstStyle/>
          <a:p>
            <a:r>
              <a:rPr kumimoji="1" lang="en-US" altLang="ja-JP" sz="1600" dirty="0" err="1">
                <a:solidFill>
                  <a:srgbClr val="996633"/>
                </a:solidFill>
                <a:latin typeface="COCOGOOSE" panose="02000000000000000000" pitchFamily="2" charset="0"/>
              </a:rPr>
              <a:t>Nagayoshi</a:t>
            </a:r>
            <a:r>
              <a:rPr kumimoji="1" lang="en-US" altLang="ja-JP" sz="1600" baseline="0" dirty="0">
                <a:solidFill>
                  <a:srgbClr val="996633"/>
                </a:solidFill>
                <a:latin typeface="COCOGOOSE" panose="02000000000000000000" pitchFamily="2" charset="0"/>
              </a:rPr>
              <a:t> Empowerment</a:t>
            </a:r>
            <a:endParaRPr kumimoji="1" lang="ja-JP" altLang="en-US" sz="1600" dirty="0">
              <a:solidFill>
                <a:srgbClr val="996633"/>
              </a:solidFill>
              <a:latin typeface="COCOGOOSE" panose="02000000000000000000" pitchFamily="2" charset="0"/>
            </a:endParaRPr>
          </a:p>
        </p:txBody>
      </p:sp>
      <p:sp>
        <p:nvSpPr>
          <p:cNvPr id="11" name="コンテンツ プレースホルダー 10"/>
          <p:cNvSpPr>
            <a:spLocks noGrp="1"/>
          </p:cNvSpPr>
          <p:nvPr>
            <p:ph sz="quarter" idx="11"/>
          </p:nvPr>
        </p:nvSpPr>
        <p:spPr>
          <a:xfrm>
            <a:off x="443706" y="1402080"/>
            <a:ext cx="9018588" cy="4838700"/>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534125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白紙(青)">
    <p:bg>
      <p:bgPr>
        <a:gradFill flip="none" rotWithShape="1">
          <a:gsLst>
            <a:gs pos="0">
              <a:srgbClr val="AAEEFF"/>
            </a:gs>
            <a:gs pos="80000">
              <a:srgbClr val="33CCFF">
                <a:lumMod val="100000"/>
              </a:srgbClr>
            </a:gs>
            <a:gs pos="20000">
              <a:srgbClr val="33CCFF"/>
            </a:gs>
            <a:gs pos="100000">
              <a:srgbClr val="AAEEFF"/>
            </a:gs>
          </a:gsLst>
          <a:lin ang="16200000" scaled="1"/>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03590" y="6379848"/>
            <a:ext cx="1058704" cy="365125"/>
          </a:xfrm>
        </p:spPr>
        <p:txBody>
          <a:bodyPr/>
          <a:lstStyle/>
          <a:p>
            <a:fld id="{95C15F2D-C0C5-4F33-9852-17A29ECEC890}" type="slidenum">
              <a:rPr kumimoji="1" lang="ja-JP" altLang="en-US" smtClean="0"/>
              <a:pPr/>
              <a:t>‹#›</a:t>
            </a:fld>
            <a:endParaRPr kumimoji="1" lang="ja-JP" altLang="en-US"/>
          </a:p>
        </p:txBody>
      </p:sp>
    </p:spTree>
    <p:extLst>
      <p:ext uri="{BB962C8B-B14F-4D97-AF65-F5344CB8AC3E}">
        <p14:creationId xmlns:p14="http://schemas.microsoft.com/office/powerpoint/2010/main" val="986659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白)">
    <p:bg>
      <p:bgPr>
        <a:gradFill flip="none" rotWithShape="1">
          <a:gsLst>
            <a:gs pos="0">
              <a:srgbClr val="AAEEFF"/>
            </a:gs>
            <a:gs pos="90000">
              <a:schemeClr val="bg1"/>
            </a:gs>
            <a:gs pos="10000">
              <a:schemeClr val="bg1"/>
            </a:gs>
            <a:gs pos="100000">
              <a:srgbClr val="AAEEFF"/>
            </a:gs>
          </a:gsLst>
          <a:lin ang="16200000" scaled="1"/>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C15F2D-C0C5-4F33-9852-17A29ECEC890}" type="slidenum">
              <a:rPr kumimoji="1" lang="ja-JP" altLang="en-US" smtClean="0"/>
              <a:pPr/>
              <a:t>‹#›</a:t>
            </a:fld>
            <a:endParaRPr kumimoji="1" lang="ja-JP" altLang="en-US"/>
          </a:p>
        </p:txBody>
      </p:sp>
      <p:sp>
        <p:nvSpPr>
          <p:cNvPr id="3" name="テキスト ボックス 2"/>
          <p:cNvSpPr txBox="1"/>
          <p:nvPr userDrawn="1"/>
        </p:nvSpPr>
        <p:spPr>
          <a:xfrm>
            <a:off x="5381354" y="6406418"/>
            <a:ext cx="2152641" cy="338554"/>
          </a:xfrm>
          <a:prstGeom prst="rect">
            <a:avLst/>
          </a:prstGeom>
          <a:noFill/>
        </p:spPr>
        <p:txBody>
          <a:bodyPr wrap="none" rtlCol="0">
            <a:spAutoFit/>
          </a:bodyPr>
          <a:lstStyle/>
          <a:p>
            <a:r>
              <a:rPr kumimoji="1" lang="en-US" altLang="ja-JP" sz="1600" dirty="0" err="1">
                <a:solidFill>
                  <a:srgbClr val="996633"/>
                </a:solidFill>
                <a:latin typeface="COCOGOOSE" panose="02000000000000000000" pitchFamily="2" charset="0"/>
              </a:rPr>
              <a:t>Nagayoshi</a:t>
            </a:r>
            <a:r>
              <a:rPr kumimoji="1" lang="en-US" altLang="ja-JP" sz="1600" baseline="0" dirty="0">
                <a:solidFill>
                  <a:srgbClr val="996633"/>
                </a:solidFill>
                <a:latin typeface="COCOGOOSE" panose="02000000000000000000" pitchFamily="2" charset="0"/>
              </a:rPr>
              <a:t> Empowerment</a:t>
            </a:r>
            <a:endParaRPr kumimoji="1" lang="ja-JP" altLang="en-US" sz="1600" dirty="0">
              <a:solidFill>
                <a:srgbClr val="996633"/>
              </a:solidFill>
              <a:latin typeface="COCOGOOSE" panose="02000000000000000000" pitchFamily="2" charset="0"/>
            </a:endParaRPr>
          </a:p>
        </p:txBody>
      </p:sp>
    </p:spTree>
    <p:extLst>
      <p:ext uri="{BB962C8B-B14F-4D97-AF65-F5344CB8AC3E}">
        <p14:creationId xmlns:p14="http://schemas.microsoft.com/office/powerpoint/2010/main" val="1001825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白紙(無色無地)">
    <p:bg>
      <p:bgPr>
        <a:solidFill>
          <a:srgbClr val="FFFFFF">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161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p>
            <a:fld id="{95C15F2D-C0C5-4F33-9852-17A29ECEC890}" type="slidenum">
              <a:rPr kumimoji="1" lang="ja-JP" altLang="en-US" smtClean="0"/>
              <a:pPr/>
              <a:t>‹#›</a:t>
            </a:fld>
            <a:endParaRPr kumimoji="1" lang="ja-JP" altLang="en-US"/>
          </a:p>
        </p:txBody>
      </p:sp>
      <p:sp>
        <p:nvSpPr>
          <p:cNvPr id="7" name="テキスト ボックス 6"/>
          <p:cNvSpPr txBox="1"/>
          <p:nvPr userDrawn="1"/>
        </p:nvSpPr>
        <p:spPr>
          <a:xfrm>
            <a:off x="443707" y="6406418"/>
            <a:ext cx="4789645" cy="338554"/>
          </a:xfrm>
          <a:prstGeom prst="rect">
            <a:avLst/>
          </a:prstGeom>
          <a:noFill/>
        </p:spPr>
        <p:txBody>
          <a:bodyPr wrap="none" rtlCol="0">
            <a:spAutoFit/>
          </a:bodyPr>
          <a:lstStyle/>
          <a:p>
            <a:r>
              <a:rPr kumimoji="1" lang="en-US" altLang="ja-JP" sz="1600" dirty="0">
                <a:solidFill>
                  <a:srgbClr val="996633"/>
                </a:solidFill>
              </a:rPr>
              <a:t>The New </a:t>
            </a:r>
            <a:r>
              <a:rPr kumimoji="1" lang="en-US" altLang="ja-JP" sz="1600" dirty="0" err="1">
                <a:solidFill>
                  <a:srgbClr val="996633"/>
                </a:solidFill>
              </a:rPr>
              <a:t>Nagayoshi</a:t>
            </a:r>
            <a:r>
              <a:rPr kumimoji="1" lang="en-US" altLang="ja-JP" sz="1600" dirty="0">
                <a:solidFill>
                  <a:srgbClr val="996633"/>
                </a:solidFill>
              </a:rPr>
              <a:t> High</a:t>
            </a:r>
            <a:r>
              <a:rPr kumimoji="1" lang="en-US" altLang="ja-JP" sz="1600" baseline="0" dirty="0">
                <a:solidFill>
                  <a:srgbClr val="996633"/>
                </a:solidFill>
              </a:rPr>
              <a:t> School will </a:t>
            </a:r>
            <a:r>
              <a:rPr kumimoji="1" lang="en-US" altLang="ja-JP" sz="1600" baseline="0" dirty="0">
                <a:solidFill>
                  <a:srgbClr val="996633"/>
                </a:solidFill>
                <a:latin typeface="COCOGOOSE" panose="02000000000000000000" pitchFamily="2" charset="0"/>
              </a:rPr>
              <a:t>EMPOWER</a:t>
            </a:r>
            <a:r>
              <a:rPr kumimoji="1" lang="en-US" altLang="ja-JP" sz="1600" baseline="0" dirty="0">
                <a:solidFill>
                  <a:srgbClr val="996633"/>
                </a:solidFill>
              </a:rPr>
              <a:t> you.</a:t>
            </a:r>
            <a:endParaRPr kumimoji="1" lang="ja-JP" altLang="en-US" sz="1600" dirty="0">
              <a:solidFill>
                <a:srgbClr val="996633"/>
              </a:solidFill>
            </a:endParaRPr>
          </a:p>
        </p:txBody>
      </p:sp>
    </p:spTree>
    <p:extLst>
      <p:ext uri="{BB962C8B-B14F-4D97-AF65-F5344CB8AC3E}">
        <p14:creationId xmlns:p14="http://schemas.microsoft.com/office/powerpoint/2010/main" val="2123621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5" name="Slide Number Placeholder 4"/>
          <p:cNvSpPr>
            <a:spLocks noGrp="1"/>
          </p:cNvSpPr>
          <p:nvPr>
            <p:ph type="sldNum" sz="quarter" idx="12"/>
          </p:nvPr>
        </p:nvSpPr>
        <p:spPr/>
        <p:txBody>
          <a:bodyPr/>
          <a:lstStyle/>
          <a:p>
            <a:fld id="{95C15F2D-C0C5-4F33-9852-17A29ECEC890}" type="slidenum">
              <a:rPr kumimoji="1" lang="ja-JP" altLang="en-US" smtClean="0"/>
              <a:pPr/>
              <a:t>‹#›</a:t>
            </a:fld>
            <a:endParaRPr kumimoji="1" lang="ja-JP" altLang="en-US"/>
          </a:p>
        </p:txBody>
      </p:sp>
      <p:sp>
        <p:nvSpPr>
          <p:cNvPr id="7" name="テキスト ボックス 6"/>
          <p:cNvSpPr txBox="1"/>
          <p:nvPr userDrawn="1"/>
        </p:nvSpPr>
        <p:spPr>
          <a:xfrm>
            <a:off x="5381354" y="6406418"/>
            <a:ext cx="2152641" cy="338554"/>
          </a:xfrm>
          <a:prstGeom prst="rect">
            <a:avLst/>
          </a:prstGeom>
          <a:noFill/>
        </p:spPr>
        <p:txBody>
          <a:bodyPr wrap="none" rtlCol="0">
            <a:spAutoFit/>
          </a:bodyPr>
          <a:lstStyle/>
          <a:p>
            <a:r>
              <a:rPr kumimoji="1" lang="en-US" altLang="ja-JP" sz="1600" dirty="0" err="1">
                <a:solidFill>
                  <a:srgbClr val="996633"/>
                </a:solidFill>
                <a:latin typeface="COCOGOOSE" panose="02000000000000000000" pitchFamily="2" charset="0"/>
              </a:rPr>
              <a:t>Nagayoshi</a:t>
            </a:r>
            <a:r>
              <a:rPr kumimoji="1" lang="en-US" altLang="ja-JP" sz="1600" baseline="0" dirty="0">
                <a:solidFill>
                  <a:srgbClr val="996633"/>
                </a:solidFill>
                <a:latin typeface="COCOGOOSE" panose="02000000000000000000" pitchFamily="2" charset="0"/>
              </a:rPr>
              <a:t> Empowerment</a:t>
            </a:r>
            <a:endParaRPr kumimoji="1" lang="ja-JP" altLang="en-US" sz="1600" dirty="0">
              <a:solidFill>
                <a:srgbClr val="996633"/>
              </a:solidFill>
              <a:latin typeface="COCOGOOSE" panose="02000000000000000000" pitchFamily="2" charset="0"/>
            </a:endParaRPr>
          </a:p>
        </p:txBody>
      </p:sp>
    </p:spTree>
    <p:extLst>
      <p:ext uri="{BB962C8B-B14F-4D97-AF65-F5344CB8AC3E}">
        <p14:creationId xmlns:p14="http://schemas.microsoft.com/office/powerpoint/2010/main" val="101975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ACBDB4-D899-4C52-A922-E7A847B37B25}" type="datetime1">
              <a:rPr kumimoji="1" lang="ja-JP" altLang="en-US" smtClean="0"/>
              <a:t>2021/3/19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556756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Slide Number Placeholder 6"/>
          <p:cNvSpPr>
            <a:spLocks noGrp="1"/>
          </p:cNvSpPr>
          <p:nvPr>
            <p:ph type="sldNum" sz="quarter" idx="12"/>
          </p:nvPr>
        </p:nvSpPr>
        <p:spPr/>
        <p:txBody>
          <a:bodyPr/>
          <a:lstStyle/>
          <a:p>
            <a:fld id="{95C15F2D-C0C5-4F33-9852-17A29ECEC890}" type="slidenum">
              <a:rPr kumimoji="1" lang="ja-JP" altLang="en-US" smtClean="0"/>
              <a:pPr/>
              <a:t>‹#›</a:t>
            </a:fld>
            <a:endParaRPr kumimoji="1" lang="ja-JP" altLang="en-US"/>
          </a:p>
        </p:txBody>
      </p:sp>
      <p:sp>
        <p:nvSpPr>
          <p:cNvPr id="8" name="テキスト ボックス 7"/>
          <p:cNvSpPr txBox="1"/>
          <p:nvPr userDrawn="1"/>
        </p:nvSpPr>
        <p:spPr>
          <a:xfrm>
            <a:off x="443707" y="6406418"/>
            <a:ext cx="4789645" cy="338554"/>
          </a:xfrm>
          <a:prstGeom prst="rect">
            <a:avLst/>
          </a:prstGeom>
          <a:noFill/>
        </p:spPr>
        <p:txBody>
          <a:bodyPr wrap="none" rtlCol="0">
            <a:spAutoFit/>
          </a:bodyPr>
          <a:lstStyle/>
          <a:p>
            <a:r>
              <a:rPr kumimoji="1" lang="en-US" altLang="ja-JP" sz="1600" dirty="0">
                <a:solidFill>
                  <a:srgbClr val="996633"/>
                </a:solidFill>
              </a:rPr>
              <a:t>The New </a:t>
            </a:r>
            <a:r>
              <a:rPr kumimoji="1" lang="en-US" altLang="ja-JP" sz="1600" dirty="0" err="1">
                <a:solidFill>
                  <a:srgbClr val="996633"/>
                </a:solidFill>
              </a:rPr>
              <a:t>Nagayoshi</a:t>
            </a:r>
            <a:r>
              <a:rPr kumimoji="1" lang="en-US" altLang="ja-JP" sz="1600" dirty="0">
                <a:solidFill>
                  <a:srgbClr val="996633"/>
                </a:solidFill>
              </a:rPr>
              <a:t> High</a:t>
            </a:r>
            <a:r>
              <a:rPr kumimoji="1" lang="en-US" altLang="ja-JP" sz="1600" baseline="0" dirty="0">
                <a:solidFill>
                  <a:srgbClr val="996633"/>
                </a:solidFill>
              </a:rPr>
              <a:t> School will </a:t>
            </a:r>
            <a:r>
              <a:rPr kumimoji="1" lang="en-US" altLang="ja-JP" sz="1600" baseline="0" dirty="0">
                <a:solidFill>
                  <a:srgbClr val="996633"/>
                </a:solidFill>
                <a:latin typeface="COCOGOOSE" panose="02000000000000000000" pitchFamily="2" charset="0"/>
              </a:rPr>
              <a:t>EMPOWER</a:t>
            </a:r>
            <a:r>
              <a:rPr kumimoji="1" lang="en-US" altLang="ja-JP" sz="1600" baseline="0" dirty="0">
                <a:solidFill>
                  <a:srgbClr val="996633"/>
                </a:solidFill>
              </a:rPr>
              <a:t> you.</a:t>
            </a:r>
            <a:endParaRPr kumimoji="1" lang="ja-JP" altLang="en-US" sz="1600" dirty="0">
              <a:solidFill>
                <a:srgbClr val="996633"/>
              </a:solidFill>
            </a:endParaRPr>
          </a:p>
        </p:txBody>
      </p:sp>
    </p:spTree>
    <p:extLst>
      <p:ext uri="{BB962C8B-B14F-4D97-AF65-F5344CB8AC3E}">
        <p14:creationId xmlns:p14="http://schemas.microsoft.com/office/powerpoint/2010/main" val="687227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Slide Number Placeholder 8"/>
          <p:cNvSpPr>
            <a:spLocks noGrp="1"/>
          </p:cNvSpPr>
          <p:nvPr>
            <p:ph type="sldNum" sz="quarter" idx="12"/>
          </p:nvPr>
        </p:nvSpPr>
        <p:spPr/>
        <p:txBody>
          <a:bodyPr/>
          <a:lstStyle/>
          <a:p>
            <a:fld id="{95C15F2D-C0C5-4F33-9852-17A29ECEC890}" type="slidenum">
              <a:rPr kumimoji="1" lang="ja-JP" altLang="en-US" smtClean="0"/>
              <a:pPr/>
              <a:t>‹#›</a:t>
            </a:fld>
            <a:endParaRPr kumimoji="1" lang="ja-JP" altLang="en-US"/>
          </a:p>
        </p:txBody>
      </p:sp>
      <p:sp>
        <p:nvSpPr>
          <p:cNvPr id="10" name="テキスト ボックス 9"/>
          <p:cNvSpPr txBox="1"/>
          <p:nvPr userDrawn="1"/>
        </p:nvSpPr>
        <p:spPr>
          <a:xfrm>
            <a:off x="443707" y="6406418"/>
            <a:ext cx="4789645" cy="338554"/>
          </a:xfrm>
          <a:prstGeom prst="rect">
            <a:avLst/>
          </a:prstGeom>
          <a:noFill/>
        </p:spPr>
        <p:txBody>
          <a:bodyPr wrap="none" rtlCol="0">
            <a:spAutoFit/>
          </a:bodyPr>
          <a:lstStyle/>
          <a:p>
            <a:r>
              <a:rPr kumimoji="1" lang="en-US" altLang="ja-JP" sz="1600" dirty="0">
                <a:solidFill>
                  <a:srgbClr val="996633"/>
                </a:solidFill>
              </a:rPr>
              <a:t>The New </a:t>
            </a:r>
            <a:r>
              <a:rPr kumimoji="1" lang="en-US" altLang="ja-JP" sz="1600" dirty="0" err="1">
                <a:solidFill>
                  <a:srgbClr val="996633"/>
                </a:solidFill>
              </a:rPr>
              <a:t>Nagayoshi</a:t>
            </a:r>
            <a:r>
              <a:rPr kumimoji="1" lang="en-US" altLang="ja-JP" sz="1600" dirty="0">
                <a:solidFill>
                  <a:srgbClr val="996633"/>
                </a:solidFill>
              </a:rPr>
              <a:t> High</a:t>
            </a:r>
            <a:r>
              <a:rPr kumimoji="1" lang="en-US" altLang="ja-JP" sz="1600" baseline="0" dirty="0">
                <a:solidFill>
                  <a:srgbClr val="996633"/>
                </a:solidFill>
              </a:rPr>
              <a:t> School will </a:t>
            </a:r>
            <a:r>
              <a:rPr kumimoji="1" lang="en-US" altLang="ja-JP" sz="1600" baseline="0" dirty="0">
                <a:solidFill>
                  <a:srgbClr val="996633"/>
                </a:solidFill>
                <a:latin typeface="COCOGOOSE" panose="02000000000000000000" pitchFamily="2" charset="0"/>
              </a:rPr>
              <a:t>EMPOWER</a:t>
            </a:r>
            <a:r>
              <a:rPr kumimoji="1" lang="en-US" altLang="ja-JP" sz="1600" baseline="0" dirty="0">
                <a:solidFill>
                  <a:srgbClr val="996633"/>
                </a:solidFill>
              </a:rPr>
              <a:t> you.</a:t>
            </a:r>
            <a:endParaRPr kumimoji="1" lang="ja-JP" altLang="en-US" sz="1600" dirty="0">
              <a:solidFill>
                <a:srgbClr val="996633"/>
              </a:solidFill>
            </a:endParaRPr>
          </a:p>
        </p:txBody>
      </p:sp>
    </p:spTree>
    <p:extLst>
      <p:ext uri="{BB962C8B-B14F-4D97-AF65-F5344CB8AC3E}">
        <p14:creationId xmlns:p14="http://schemas.microsoft.com/office/powerpoint/2010/main" val="748399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fld id="{95C15F2D-C0C5-4F33-9852-17A29ECEC890}" type="slidenum">
              <a:rPr kumimoji="1" lang="ja-JP" altLang="en-US" smtClean="0"/>
              <a:pPr/>
              <a:t>‹#›</a:t>
            </a:fld>
            <a:endParaRPr kumimoji="1" lang="ja-JP" altLang="en-US"/>
          </a:p>
        </p:txBody>
      </p:sp>
      <p:sp>
        <p:nvSpPr>
          <p:cNvPr id="8" name="テキスト ボックス 7"/>
          <p:cNvSpPr txBox="1"/>
          <p:nvPr userDrawn="1"/>
        </p:nvSpPr>
        <p:spPr>
          <a:xfrm>
            <a:off x="443707" y="6406418"/>
            <a:ext cx="4789645" cy="338554"/>
          </a:xfrm>
          <a:prstGeom prst="rect">
            <a:avLst/>
          </a:prstGeom>
          <a:noFill/>
        </p:spPr>
        <p:txBody>
          <a:bodyPr wrap="none" rtlCol="0">
            <a:spAutoFit/>
          </a:bodyPr>
          <a:lstStyle/>
          <a:p>
            <a:r>
              <a:rPr kumimoji="1" lang="en-US" altLang="ja-JP" sz="1600" dirty="0">
                <a:solidFill>
                  <a:srgbClr val="996633"/>
                </a:solidFill>
              </a:rPr>
              <a:t>The New </a:t>
            </a:r>
            <a:r>
              <a:rPr kumimoji="1" lang="en-US" altLang="ja-JP" sz="1600" dirty="0" err="1">
                <a:solidFill>
                  <a:srgbClr val="996633"/>
                </a:solidFill>
              </a:rPr>
              <a:t>Nagayoshi</a:t>
            </a:r>
            <a:r>
              <a:rPr kumimoji="1" lang="en-US" altLang="ja-JP" sz="1600" dirty="0">
                <a:solidFill>
                  <a:srgbClr val="996633"/>
                </a:solidFill>
              </a:rPr>
              <a:t> High</a:t>
            </a:r>
            <a:r>
              <a:rPr kumimoji="1" lang="en-US" altLang="ja-JP" sz="1600" baseline="0" dirty="0">
                <a:solidFill>
                  <a:srgbClr val="996633"/>
                </a:solidFill>
              </a:rPr>
              <a:t> School will </a:t>
            </a:r>
            <a:r>
              <a:rPr kumimoji="1" lang="en-US" altLang="ja-JP" sz="1600" baseline="0" dirty="0">
                <a:solidFill>
                  <a:srgbClr val="996633"/>
                </a:solidFill>
                <a:latin typeface="COCOGOOSE" panose="02000000000000000000" pitchFamily="2" charset="0"/>
              </a:rPr>
              <a:t>EMPOWER</a:t>
            </a:r>
            <a:r>
              <a:rPr kumimoji="1" lang="en-US" altLang="ja-JP" sz="1600" baseline="0" dirty="0">
                <a:solidFill>
                  <a:srgbClr val="996633"/>
                </a:solidFill>
              </a:rPr>
              <a:t> you.</a:t>
            </a:r>
            <a:endParaRPr kumimoji="1" lang="ja-JP" altLang="en-US" sz="1600" dirty="0">
              <a:solidFill>
                <a:srgbClr val="996633"/>
              </a:solidFill>
            </a:endParaRPr>
          </a:p>
        </p:txBody>
      </p:sp>
    </p:spTree>
    <p:extLst>
      <p:ext uri="{BB962C8B-B14F-4D97-AF65-F5344CB8AC3E}">
        <p14:creationId xmlns:p14="http://schemas.microsoft.com/office/powerpoint/2010/main" val="3187976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fld id="{95C15F2D-C0C5-4F33-9852-17A29ECEC890}" type="slidenum">
              <a:rPr kumimoji="1" lang="ja-JP" altLang="en-US" smtClean="0"/>
              <a:pPr/>
              <a:t>‹#›</a:t>
            </a:fld>
            <a:endParaRPr kumimoji="1" lang="ja-JP" altLang="en-US"/>
          </a:p>
        </p:txBody>
      </p:sp>
      <p:sp>
        <p:nvSpPr>
          <p:cNvPr id="8" name="テキスト ボックス 7"/>
          <p:cNvSpPr txBox="1"/>
          <p:nvPr userDrawn="1"/>
        </p:nvSpPr>
        <p:spPr>
          <a:xfrm>
            <a:off x="443707" y="6406418"/>
            <a:ext cx="4789645" cy="338554"/>
          </a:xfrm>
          <a:prstGeom prst="rect">
            <a:avLst/>
          </a:prstGeom>
          <a:noFill/>
        </p:spPr>
        <p:txBody>
          <a:bodyPr wrap="none" rtlCol="0">
            <a:spAutoFit/>
          </a:bodyPr>
          <a:lstStyle/>
          <a:p>
            <a:r>
              <a:rPr kumimoji="1" lang="en-US" altLang="ja-JP" sz="1600" dirty="0">
                <a:solidFill>
                  <a:srgbClr val="996633"/>
                </a:solidFill>
              </a:rPr>
              <a:t>The New </a:t>
            </a:r>
            <a:r>
              <a:rPr kumimoji="1" lang="en-US" altLang="ja-JP" sz="1600" dirty="0" err="1">
                <a:solidFill>
                  <a:srgbClr val="996633"/>
                </a:solidFill>
              </a:rPr>
              <a:t>Nagayoshi</a:t>
            </a:r>
            <a:r>
              <a:rPr kumimoji="1" lang="en-US" altLang="ja-JP" sz="1600" dirty="0">
                <a:solidFill>
                  <a:srgbClr val="996633"/>
                </a:solidFill>
              </a:rPr>
              <a:t> High</a:t>
            </a:r>
            <a:r>
              <a:rPr kumimoji="1" lang="en-US" altLang="ja-JP" sz="1600" baseline="0" dirty="0">
                <a:solidFill>
                  <a:srgbClr val="996633"/>
                </a:solidFill>
              </a:rPr>
              <a:t> School will </a:t>
            </a:r>
            <a:r>
              <a:rPr kumimoji="1" lang="en-US" altLang="ja-JP" sz="1600" baseline="0" dirty="0">
                <a:solidFill>
                  <a:srgbClr val="996633"/>
                </a:solidFill>
                <a:latin typeface="COCOGOOSE" panose="02000000000000000000" pitchFamily="2" charset="0"/>
              </a:rPr>
              <a:t>EMPOWER</a:t>
            </a:r>
            <a:r>
              <a:rPr kumimoji="1" lang="en-US" altLang="ja-JP" sz="1600" baseline="0" dirty="0">
                <a:solidFill>
                  <a:srgbClr val="996633"/>
                </a:solidFill>
              </a:rPr>
              <a:t> you.</a:t>
            </a:r>
            <a:endParaRPr kumimoji="1" lang="ja-JP" altLang="en-US" sz="1600" dirty="0">
              <a:solidFill>
                <a:srgbClr val="996633"/>
              </a:solidFill>
            </a:endParaRPr>
          </a:p>
        </p:txBody>
      </p:sp>
    </p:spTree>
    <p:extLst>
      <p:ext uri="{BB962C8B-B14F-4D97-AF65-F5344CB8AC3E}">
        <p14:creationId xmlns:p14="http://schemas.microsoft.com/office/powerpoint/2010/main" val="1390744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fld id="{95C15F2D-C0C5-4F33-9852-17A29ECEC890}" type="slidenum">
              <a:rPr kumimoji="1" lang="ja-JP" altLang="en-US" smtClean="0"/>
              <a:pPr/>
              <a:t>‹#›</a:t>
            </a:fld>
            <a:endParaRPr kumimoji="1" lang="ja-JP" altLang="en-US"/>
          </a:p>
        </p:txBody>
      </p:sp>
      <p:sp>
        <p:nvSpPr>
          <p:cNvPr id="7" name="テキスト ボックス 6"/>
          <p:cNvSpPr txBox="1"/>
          <p:nvPr userDrawn="1"/>
        </p:nvSpPr>
        <p:spPr>
          <a:xfrm>
            <a:off x="443707" y="6406418"/>
            <a:ext cx="4789645" cy="338554"/>
          </a:xfrm>
          <a:prstGeom prst="rect">
            <a:avLst/>
          </a:prstGeom>
          <a:noFill/>
        </p:spPr>
        <p:txBody>
          <a:bodyPr wrap="none" rtlCol="0">
            <a:spAutoFit/>
          </a:bodyPr>
          <a:lstStyle/>
          <a:p>
            <a:r>
              <a:rPr kumimoji="1" lang="en-US" altLang="ja-JP" sz="1600" dirty="0">
                <a:solidFill>
                  <a:srgbClr val="996633"/>
                </a:solidFill>
              </a:rPr>
              <a:t>The New </a:t>
            </a:r>
            <a:r>
              <a:rPr kumimoji="1" lang="en-US" altLang="ja-JP" sz="1600" dirty="0" err="1">
                <a:solidFill>
                  <a:srgbClr val="996633"/>
                </a:solidFill>
              </a:rPr>
              <a:t>Nagayoshi</a:t>
            </a:r>
            <a:r>
              <a:rPr kumimoji="1" lang="en-US" altLang="ja-JP" sz="1600" dirty="0">
                <a:solidFill>
                  <a:srgbClr val="996633"/>
                </a:solidFill>
              </a:rPr>
              <a:t> High</a:t>
            </a:r>
            <a:r>
              <a:rPr kumimoji="1" lang="en-US" altLang="ja-JP" sz="1600" baseline="0" dirty="0">
                <a:solidFill>
                  <a:srgbClr val="996633"/>
                </a:solidFill>
              </a:rPr>
              <a:t> School will </a:t>
            </a:r>
            <a:r>
              <a:rPr kumimoji="1" lang="en-US" altLang="ja-JP" sz="1600" baseline="0" dirty="0">
                <a:solidFill>
                  <a:srgbClr val="996633"/>
                </a:solidFill>
                <a:latin typeface="COCOGOOSE" panose="02000000000000000000" pitchFamily="2" charset="0"/>
              </a:rPr>
              <a:t>EMPOWER</a:t>
            </a:r>
            <a:r>
              <a:rPr kumimoji="1" lang="en-US" altLang="ja-JP" sz="1600" baseline="0" dirty="0">
                <a:solidFill>
                  <a:srgbClr val="996633"/>
                </a:solidFill>
              </a:rPr>
              <a:t> you.</a:t>
            </a:r>
            <a:endParaRPr kumimoji="1" lang="ja-JP" altLang="en-US" sz="1600" dirty="0">
              <a:solidFill>
                <a:srgbClr val="996633"/>
              </a:solidFill>
            </a:endParaRPr>
          </a:p>
        </p:txBody>
      </p:sp>
    </p:spTree>
    <p:extLst>
      <p:ext uri="{BB962C8B-B14F-4D97-AF65-F5344CB8AC3E}">
        <p14:creationId xmlns:p14="http://schemas.microsoft.com/office/powerpoint/2010/main" val="1392786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fld id="{95C15F2D-C0C5-4F33-9852-17A29ECEC890}" type="slidenum">
              <a:rPr kumimoji="1" lang="ja-JP" altLang="en-US" smtClean="0"/>
              <a:pPr/>
              <a:t>‹#›</a:t>
            </a:fld>
            <a:endParaRPr kumimoji="1" lang="ja-JP" altLang="en-US"/>
          </a:p>
        </p:txBody>
      </p:sp>
      <p:sp>
        <p:nvSpPr>
          <p:cNvPr id="7" name="テキスト ボックス 6"/>
          <p:cNvSpPr txBox="1"/>
          <p:nvPr userDrawn="1"/>
        </p:nvSpPr>
        <p:spPr>
          <a:xfrm>
            <a:off x="443707" y="6406418"/>
            <a:ext cx="4789645" cy="338554"/>
          </a:xfrm>
          <a:prstGeom prst="rect">
            <a:avLst/>
          </a:prstGeom>
          <a:noFill/>
        </p:spPr>
        <p:txBody>
          <a:bodyPr wrap="none" rtlCol="0">
            <a:spAutoFit/>
          </a:bodyPr>
          <a:lstStyle/>
          <a:p>
            <a:r>
              <a:rPr kumimoji="1" lang="en-US" altLang="ja-JP" sz="1600" dirty="0">
                <a:solidFill>
                  <a:srgbClr val="996633"/>
                </a:solidFill>
              </a:rPr>
              <a:t>The New </a:t>
            </a:r>
            <a:r>
              <a:rPr kumimoji="1" lang="en-US" altLang="ja-JP" sz="1600" dirty="0" err="1">
                <a:solidFill>
                  <a:srgbClr val="996633"/>
                </a:solidFill>
              </a:rPr>
              <a:t>Nagayoshi</a:t>
            </a:r>
            <a:r>
              <a:rPr kumimoji="1" lang="en-US" altLang="ja-JP" sz="1600" dirty="0">
                <a:solidFill>
                  <a:srgbClr val="996633"/>
                </a:solidFill>
              </a:rPr>
              <a:t> High</a:t>
            </a:r>
            <a:r>
              <a:rPr kumimoji="1" lang="en-US" altLang="ja-JP" sz="1600" baseline="0" dirty="0">
                <a:solidFill>
                  <a:srgbClr val="996633"/>
                </a:solidFill>
              </a:rPr>
              <a:t> School will </a:t>
            </a:r>
            <a:r>
              <a:rPr kumimoji="1" lang="en-US" altLang="ja-JP" sz="1600" baseline="0" dirty="0">
                <a:solidFill>
                  <a:srgbClr val="996633"/>
                </a:solidFill>
                <a:latin typeface="COCOGOOSE" panose="02000000000000000000" pitchFamily="2" charset="0"/>
              </a:rPr>
              <a:t>EMPOWER</a:t>
            </a:r>
            <a:r>
              <a:rPr kumimoji="1" lang="en-US" altLang="ja-JP" sz="1600" baseline="0" dirty="0">
                <a:solidFill>
                  <a:srgbClr val="996633"/>
                </a:solidFill>
              </a:rPr>
              <a:t> you.</a:t>
            </a:r>
            <a:endParaRPr kumimoji="1" lang="ja-JP" altLang="en-US" sz="1600" dirty="0">
              <a:solidFill>
                <a:srgbClr val="996633"/>
              </a:solidFill>
            </a:endParaRPr>
          </a:p>
        </p:txBody>
      </p:sp>
    </p:spTree>
    <p:extLst>
      <p:ext uri="{BB962C8B-B14F-4D97-AF65-F5344CB8AC3E}">
        <p14:creationId xmlns:p14="http://schemas.microsoft.com/office/powerpoint/2010/main" val="153892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CF7D6F5-51EA-4B66-AB71-367078F0562E}" type="datetime1">
              <a:rPr kumimoji="1" lang="ja-JP" altLang="en-US" smtClean="0"/>
              <a:t>2021/3/19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84585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B7FE591-34AA-4D3C-A7D0-DA5D6695EBD0}" type="datetime1">
              <a:rPr kumimoji="1" lang="ja-JP" altLang="en-US" smtClean="0"/>
              <a:t>2021/3/19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15494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CD6B01E-6956-4591-9E71-2268058877F3}" type="datetime1">
              <a:rPr kumimoji="1" lang="ja-JP" altLang="en-US" smtClean="0"/>
              <a:t>2021/3/19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43598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C0EFC-4A76-4A45-B699-52D1E23E377B}" type="datetime1">
              <a:rPr kumimoji="1" lang="ja-JP" altLang="en-US" smtClean="0"/>
              <a:t>2021/3/19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103009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3A4CD7-4A8C-44EB-85EB-55F088F96819}" type="datetime1">
              <a:rPr kumimoji="1" lang="ja-JP" altLang="en-US" smtClean="0"/>
              <a:t>2021/3/19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26484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ED08E9-83DD-43A9-8C34-F65663380EB9}" type="datetime1">
              <a:rPr kumimoji="1" lang="ja-JP" altLang="en-US" smtClean="0"/>
              <a:t>2021/3/19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89229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8F382-5828-4C13-B34E-8B4F4F1DCC50}" type="datetime1">
              <a:rPr kumimoji="1" lang="ja-JP" altLang="en-US" smtClean="0"/>
              <a:t>2021/3/19</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161197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29A5B-C5CB-4FC9-A707-AB04D47BFFE1}" type="datetime1">
              <a:rPr kumimoji="1" lang="ja-JP" altLang="en-US" smtClean="0"/>
              <a:t>2021/3/19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745A-936E-4D8F-B0EC-81EFBD5D0782}" type="slidenum">
              <a:rPr kumimoji="1" lang="ja-JP" altLang="en-US" smtClean="0"/>
              <a:t>‹#›</a:t>
            </a:fld>
            <a:endParaRPr kumimoji="1" lang="ja-JP" altLang="en-US"/>
          </a:p>
        </p:txBody>
      </p:sp>
    </p:spTree>
    <p:extLst>
      <p:ext uri="{BB962C8B-B14F-4D97-AF65-F5344CB8AC3E}">
        <p14:creationId xmlns:p14="http://schemas.microsoft.com/office/powerpoint/2010/main" val="294183486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CCFF"/>
            </a:gs>
            <a:gs pos="91000">
              <a:srgbClr val="AAEEFF">
                <a:alpha val="50000"/>
              </a:srgbClr>
            </a:gs>
            <a:gs pos="82000">
              <a:schemeClr val="bg1"/>
            </a:gs>
            <a:gs pos="10000">
              <a:schemeClr val="bg1"/>
            </a:gs>
            <a:gs pos="100000">
              <a:srgbClr val="AAEEFF"/>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706" y="167640"/>
            <a:ext cx="9018588" cy="92202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43706" y="1402080"/>
            <a:ext cx="9018588" cy="481584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6" name="Slide Number Placeholder 5"/>
          <p:cNvSpPr>
            <a:spLocks noGrp="1"/>
          </p:cNvSpPr>
          <p:nvPr>
            <p:ph type="sldNum" sz="quarter" idx="4"/>
          </p:nvPr>
        </p:nvSpPr>
        <p:spPr>
          <a:xfrm>
            <a:off x="8403590" y="6379848"/>
            <a:ext cx="1058704" cy="365125"/>
          </a:xfrm>
          <a:prstGeom prst="rect">
            <a:avLst/>
          </a:prstGeom>
        </p:spPr>
        <p:txBody>
          <a:bodyPr vert="horz" lIns="91440" tIns="45720" rIns="91440" bIns="45720" rtlCol="0" anchor="ctr"/>
          <a:lstStyle>
            <a:lvl1pPr algn="r">
              <a:defRPr sz="1600" b="0">
                <a:solidFill>
                  <a:schemeClr val="bg1"/>
                </a:solidFill>
                <a:latin typeface="COCOGOOSE" panose="02000000000000000000" pitchFamily="2" charset="0"/>
              </a:defRPr>
            </a:lvl1pPr>
          </a:lstStyle>
          <a:p>
            <a:fld id="{95C15F2D-C0C5-4F33-9852-17A29ECEC890}" type="slidenum">
              <a:rPr lang="ja-JP" altLang="en-US" smtClean="0"/>
              <a:pPr/>
              <a:t>‹#›</a:t>
            </a:fld>
            <a:endParaRPr lang="ja-JP" altLang="en-US" dirty="0"/>
          </a:p>
        </p:txBody>
      </p:sp>
    </p:spTree>
    <p:extLst>
      <p:ext uri="{BB962C8B-B14F-4D97-AF65-F5344CB8AC3E}">
        <p14:creationId xmlns:p14="http://schemas.microsoft.com/office/powerpoint/2010/main" val="32195197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hdr="0" ftr="0" dt="0"/>
  <p:txStyles>
    <p:titleStyle>
      <a:lvl1pPr algn="l" defTabSz="914400" rtl="0" eaLnBrk="1" latinLnBrk="0" hangingPunct="1">
        <a:lnSpc>
          <a:spcPct val="90000"/>
        </a:lnSpc>
        <a:spcBef>
          <a:spcPct val="0"/>
        </a:spcBef>
        <a:buNone/>
        <a:defRPr kumimoji="1" sz="4800" kern="1200">
          <a:solidFill>
            <a:schemeClr val="accent5"/>
          </a:solidFill>
          <a:latin typeface="+mj-lt"/>
          <a:ea typeface="+mj-ea"/>
          <a:cs typeface="+mj-cs"/>
        </a:defRPr>
      </a:lvl1pPr>
    </p:titleStyle>
    <p:bodyStyle>
      <a:lvl1pPr marL="396000" indent="-396000" algn="l" defTabSz="914400" rtl="0" eaLnBrk="1" latinLnBrk="0" hangingPunct="1">
        <a:lnSpc>
          <a:spcPct val="88000"/>
        </a:lnSpc>
        <a:spcBef>
          <a:spcPts val="1600"/>
        </a:spcBef>
        <a:buFontTx/>
        <a:buBlip>
          <a:blip r:embed="rId15"/>
        </a:buBlip>
        <a:defRPr kumimoji="1" sz="4000" kern="1200">
          <a:solidFill>
            <a:schemeClr val="tx1"/>
          </a:solidFill>
          <a:latin typeface="+mn-lt"/>
          <a:ea typeface="+mn-ea"/>
          <a:cs typeface="+mn-cs"/>
        </a:defRPr>
      </a:lvl1pPr>
      <a:lvl2pPr marL="709200" indent="-381600" algn="l" defTabSz="914400" rtl="0" eaLnBrk="1" latinLnBrk="0" hangingPunct="1">
        <a:lnSpc>
          <a:spcPct val="88000"/>
        </a:lnSpc>
        <a:spcBef>
          <a:spcPts val="900"/>
        </a:spcBef>
        <a:buFontTx/>
        <a:buBlip>
          <a:blip r:embed="rId16"/>
        </a:buBlip>
        <a:defRPr kumimoji="1" sz="3200" kern="1200">
          <a:solidFill>
            <a:schemeClr val="tx1"/>
          </a:solidFill>
          <a:latin typeface="+mn-lt"/>
          <a:ea typeface="+mn-ea"/>
          <a:cs typeface="+mn-cs"/>
        </a:defRPr>
      </a:lvl2pPr>
      <a:lvl3pPr marL="1008000" indent="-288000" algn="l" defTabSz="914400" rtl="0" eaLnBrk="1" latinLnBrk="0" hangingPunct="1">
        <a:lnSpc>
          <a:spcPct val="88000"/>
        </a:lnSpc>
        <a:spcBef>
          <a:spcPts val="900"/>
        </a:spcBef>
        <a:buFontTx/>
        <a:buBlip>
          <a:blip r:embed="rId17"/>
        </a:buBlip>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9.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mirashoku.mext.go.jp/activities/images/post_008/illust_promotion01.png" TargetMode="Externa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951032" y="5624173"/>
            <a:ext cx="2654894" cy="338554"/>
          </a:xfrm>
          <a:prstGeom prst="rect">
            <a:avLst/>
          </a:prstGeom>
        </p:spPr>
        <p:txBody>
          <a:bodyPr wrap="none">
            <a:spAutoFit/>
          </a:bodyPr>
          <a:lstStyle/>
          <a:p>
            <a:pPr algn="r"/>
            <a:r>
              <a:rPr lang="ja-JP" altLang="ja-JP" sz="1600" kern="100" dirty="0">
                <a:ea typeface="MS UI Gothic" panose="020B0600070205080204" pitchFamily="50" charset="-128"/>
                <a:cs typeface="Times New Roman" panose="02020603050405020304" pitchFamily="18" charset="0"/>
              </a:rPr>
              <a:t>令和</a:t>
            </a:r>
            <a:r>
              <a:rPr lang="ja-JP" altLang="en-US" sz="1600" kern="100" dirty="0" smtClean="0">
                <a:ea typeface="MS UI Gothic" panose="020B0600070205080204" pitchFamily="50" charset="-128"/>
                <a:cs typeface="Times New Roman" panose="02020603050405020304" pitchFamily="18" charset="0"/>
              </a:rPr>
              <a:t>３</a:t>
            </a:r>
            <a:r>
              <a:rPr lang="ja-JP" altLang="ja-JP" sz="1600" kern="100" dirty="0" smtClean="0">
                <a:ea typeface="MS UI Gothic" panose="020B0600070205080204" pitchFamily="50" charset="-128"/>
                <a:cs typeface="Times New Roman" panose="02020603050405020304" pitchFamily="18" charset="0"/>
              </a:rPr>
              <a:t>年</a:t>
            </a:r>
            <a:r>
              <a:rPr lang="ja-JP" altLang="en-US" sz="1600" kern="100" dirty="0">
                <a:ea typeface="MS UI Gothic" panose="020B0600070205080204" pitchFamily="50" charset="-128"/>
                <a:cs typeface="Times New Roman" panose="02020603050405020304" pitchFamily="18" charset="0"/>
              </a:rPr>
              <a:t>３</a:t>
            </a:r>
            <a:r>
              <a:rPr lang="ja-JP" altLang="en-US" sz="1600" kern="100" dirty="0" smtClean="0">
                <a:ea typeface="MS UI Gothic" panose="020B0600070205080204" pitchFamily="50" charset="-128"/>
                <a:cs typeface="Times New Roman" panose="02020603050405020304" pitchFamily="18" charset="0"/>
              </a:rPr>
              <a:t>月</a:t>
            </a:r>
            <a:r>
              <a:rPr lang="ja-JP" altLang="ja-JP" sz="1600" kern="100" dirty="0">
                <a:ea typeface="MS UI Gothic" panose="020B0600070205080204" pitchFamily="50" charset="-128"/>
                <a:cs typeface="Times New Roman" panose="02020603050405020304" pitchFamily="18" charset="0"/>
              </a:rPr>
              <a:t>　大阪府教育庁</a:t>
            </a:r>
          </a:p>
        </p:txBody>
      </p:sp>
      <p:sp>
        <p:nvSpPr>
          <p:cNvPr id="8" name="正方形/長方形 7"/>
          <p:cNvSpPr/>
          <p:nvPr/>
        </p:nvSpPr>
        <p:spPr>
          <a:xfrm>
            <a:off x="1159727" y="2779781"/>
            <a:ext cx="8642195" cy="2308324"/>
          </a:xfrm>
          <a:prstGeom prst="rect">
            <a:avLst/>
          </a:prstGeom>
        </p:spPr>
        <p:txBody>
          <a:bodyPr wrap="square">
            <a:spAutoFit/>
          </a:bodyPr>
          <a:lstStyle/>
          <a:p>
            <a:r>
              <a:rPr lang="ja-JP" altLang="en-US" sz="2400" b="1" dirty="0" smtClean="0"/>
              <a:t>⑴　府立</a:t>
            </a:r>
            <a:r>
              <a:rPr lang="ja-JP" altLang="en-US" sz="2400" b="1" dirty="0"/>
              <a:t>高校のセーフティネットを担う</a:t>
            </a:r>
            <a:r>
              <a:rPr lang="ja-JP" altLang="en-US" sz="2400" b="1" dirty="0" smtClean="0"/>
              <a:t>取組み</a:t>
            </a:r>
            <a:endParaRPr lang="en-US" altLang="ja-JP" sz="2400" b="1" dirty="0" smtClean="0"/>
          </a:p>
          <a:p>
            <a:r>
              <a:rPr lang="ja-JP" altLang="en-US" sz="2400" dirty="0" smtClean="0"/>
              <a:t>　　（</a:t>
            </a:r>
            <a:r>
              <a:rPr lang="en-US" altLang="ja-JP" sz="2400" dirty="0" smtClean="0"/>
              <a:t>SSW</a:t>
            </a:r>
            <a:r>
              <a:rPr lang="ja-JP" altLang="en-US" sz="2400" dirty="0" err="1" smtClean="0"/>
              <a:t>、</a:t>
            </a:r>
            <a:r>
              <a:rPr lang="ja-JP" altLang="en-US" sz="2400" dirty="0" smtClean="0"/>
              <a:t>日本語</a:t>
            </a:r>
            <a:r>
              <a:rPr lang="ja-JP" altLang="en-US" sz="2400" dirty="0"/>
              <a:t>指導等</a:t>
            </a:r>
            <a:r>
              <a:rPr lang="ja-JP" altLang="en-US" sz="2400" dirty="0" smtClean="0"/>
              <a:t>）</a:t>
            </a:r>
            <a:endParaRPr lang="en-US" altLang="ja-JP" sz="2400" dirty="0"/>
          </a:p>
          <a:p>
            <a:r>
              <a:rPr lang="ja-JP" altLang="en-US" sz="2400" b="1" dirty="0" smtClean="0">
                <a:solidFill>
                  <a:prstClr val="black"/>
                </a:solidFill>
              </a:rPr>
              <a:t>⑵　エンパワメントスクール</a:t>
            </a:r>
            <a:r>
              <a:rPr lang="ja-JP" altLang="en-US" sz="2400" b="1" dirty="0">
                <a:solidFill>
                  <a:prstClr val="black"/>
                </a:solidFill>
              </a:rPr>
              <a:t>の</a:t>
            </a:r>
            <a:r>
              <a:rPr lang="ja-JP" altLang="en-US" sz="2400" b="1" dirty="0" smtClean="0">
                <a:solidFill>
                  <a:prstClr val="black"/>
                </a:solidFill>
              </a:rPr>
              <a:t>取組み</a:t>
            </a:r>
            <a:endParaRPr lang="en-US" altLang="ja-JP" sz="2400" b="1" dirty="0">
              <a:solidFill>
                <a:prstClr val="black"/>
              </a:solidFill>
            </a:endParaRPr>
          </a:p>
          <a:p>
            <a:pPr lvl="0"/>
            <a:r>
              <a:rPr lang="ja-JP" altLang="en-US" sz="2400" dirty="0">
                <a:solidFill>
                  <a:prstClr val="black"/>
                </a:solidFill>
              </a:rPr>
              <a:t>　①　エンパワメントスクールについて</a:t>
            </a:r>
            <a:endParaRPr lang="en-US" altLang="ja-JP" sz="2400" dirty="0">
              <a:solidFill>
                <a:prstClr val="black"/>
              </a:solidFill>
            </a:endParaRPr>
          </a:p>
          <a:p>
            <a:pPr lvl="0"/>
            <a:r>
              <a:rPr lang="ja-JP" altLang="en-US" sz="2400" dirty="0">
                <a:solidFill>
                  <a:prstClr val="black"/>
                </a:solidFill>
              </a:rPr>
              <a:t>　②　大阪</a:t>
            </a:r>
            <a:r>
              <a:rPr lang="ja-JP" altLang="en-US" sz="2400" dirty="0" smtClean="0">
                <a:solidFill>
                  <a:prstClr val="black"/>
                </a:solidFill>
              </a:rPr>
              <a:t>府立長吉高等学校の取組み</a:t>
            </a:r>
            <a:endParaRPr lang="ja-JP" altLang="en-US" sz="2400" dirty="0">
              <a:solidFill>
                <a:prstClr val="black"/>
              </a:solidFill>
            </a:endParaRPr>
          </a:p>
          <a:p>
            <a:endParaRPr lang="ja-JP" altLang="en-US" sz="2400" dirty="0"/>
          </a:p>
        </p:txBody>
      </p:sp>
      <p:cxnSp>
        <p:nvCxnSpPr>
          <p:cNvPr id="7" name="直線コネクタ 6">
            <a:extLst>
              <a:ext uri="{FF2B5EF4-FFF2-40B4-BE49-F238E27FC236}">
                <a16:creationId xmlns:a16="http://schemas.microsoft.com/office/drawing/2014/main" id="{5BFAD1CC-12BB-4AB2-9F04-F1BCBE5E9BAF}"/>
              </a:ext>
            </a:extLst>
          </p:cNvPr>
          <p:cNvCxnSpPr/>
          <p:nvPr/>
        </p:nvCxnSpPr>
        <p:spPr>
          <a:xfrm flipV="1">
            <a:off x="1050698" y="2617955"/>
            <a:ext cx="8036417"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9" name="正方形/長方形 8">
            <a:extLst>
              <a:ext uri="{FF2B5EF4-FFF2-40B4-BE49-F238E27FC236}">
                <a16:creationId xmlns:a16="http://schemas.microsoft.com/office/drawing/2014/main" id="{E40B16A4-F2A4-4F32-992F-9FF4291EFB9D}"/>
              </a:ext>
            </a:extLst>
          </p:cNvPr>
          <p:cNvSpPr/>
          <p:nvPr/>
        </p:nvSpPr>
        <p:spPr>
          <a:xfrm>
            <a:off x="8317477" y="469784"/>
            <a:ext cx="872355" cy="400110"/>
          </a:xfrm>
          <a:prstGeom prst="rect">
            <a:avLst/>
          </a:prstGeom>
        </p:spPr>
        <p:txBody>
          <a:bodyPr wrap="none">
            <a:spAutoFit/>
          </a:bodyPr>
          <a:lstStyle/>
          <a:p>
            <a:pPr>
              <a:defRPr/>
            </a:pPr>
            <a:r>
              <a:rPr lang="ja-JP" altLang="en-US" sz="2000" dirty="0" smtClean="0">
                <a:latin typeface="ＭＳ Ｐゴシック" panose="020B0600070205080204" pitchFamily="50" charset="-128"/>
                <a:ea typeface="ＭＳ Ｐゴシック" panose="020B0600070205080204" pitchFamily="50" charset="-128"/>
              </a:rPr>
              <a:t>資料１</a:t>
            </a:r>
            <a:endParaRPr lang="ja-JP" altLang="en-US" sz="2000" dirty="0">
              <a:latin typeface="ＭＳ Ｐゴシック" panose="020B0600070205080204" pitchFamily="50" charset="-128"/>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85C03CDC-570D-472D-B0CD-626EC835F9F6}"/>
              </a:ext>
            </a:extLst>
          </p:cNvPr>
          <p:cNvSpPr/>
          <p:nvPr/>
        </p:nvSpPr>
        <p:spPr>
          <a:xfrm>
            <a:off x="869795" y="1775294"/>
            <a:ext cx="8622271" cy="830997"/>
          </a:xfrm>
          <a:prstGeom prst="rect">
            <a:avLst/>
          </a:prstGeom>
        </p:spPr>
        <p:txBody>
          <a:bodyPr wrap="square">
            <a:spAutoFit/>
          </a:bodyPr>
          <a:lstStyle/>
          <a:p>
            <a:r>
              <a:rPr lang="ja-JP" altLang="en-US" sz="2400" b="1" dirty="0" smtClean="0"/>
              <a:t>第</a:t>
            </a:r>
            <a:r>
              <a:rPr lang="en-US" altLang="ja-JP" sz="2400" b="1" dirty="0"/>
              <a:t>33</a:t>
            </a:r>
            <a:r>
              <a:rPr lang="ja-JP" altLang="en-US" sz="2400" b="1" dirty="0" smtClean="0"/>
              <a:t>回大阪府</a:t>
            </a:r>
            <a:r>
              <a:rPr lang="ja-JP" altLang="en-US" sz="2400" b="1" dirty="0"/>
              <a:t>学校教育審議会　</a:t>
            </a:r>
            <a:r>
              <a:rPr lang="ja-JP" altLang="en-US" sz="2400" b="1" dirty="0" smtClean="0"/>
              <a:t>資料</a:t>
            </a:r>
            <a:endParaRPr lang="en-US" altLang="ja-JP" sz="2400" b="1" dirty="0" smtClean="0"/>
          </a:p>
          <a:p>
            <a:r>
              <a:rPr lang="ja-JP" altLang="en-US" sz="2400" b="1" dirty="0" smtClean="0"/>
              <a:t>　多様</a:t>
            </a:r>
            <a:r>
              <a:rPr lang="ja-JP" altLang="en-US" sz="2400" b="1" dirty="0"/>
              <a:t>な生徒の就学機会の保障と学びのサポート等について（</a:t>
            </a:r>
            <a:r>
              <a:rPr lang="en-US" altLang="ja-JP" sz="2400" b="1" dirty="0"/>
              <a:t>Ⅰ</a:t>
            </a:r>
            <a:r>
              <a:rPr lang="ja-JP" altLang="en-US" sz="2400" b="1" dirty="0" smtClean="0"/>
              <a:t>）</a:t>
            </a:r>
            <a:endParaRPr lang="en-US" altLang="ja-JP" sz="2400" b="1" dirty="0" smtClean="0"/>
          </a:p>
        </p:txBody>
      </p:sp>
      <p:sp>
        <p:nvSpPr>
          <p:cNvPr id="2" name="スライド番号プレースホルダー 1"/>
          <p:cNvSpPr>
            <a:spLocks noGrp="1"/>
          </p:cNvSpPr>
          <p:nvPr>
            <p:ph type="sldNum" sz="quarter" idx="12"/>
          </p:nvPr>
        </p:nvSpPr>
        <p:spPr>
          <a:xfrm>
            <a:off x="7397557" y="6316232"/>
            <a:ext cx="2228850" cy="365125"/>
          </a:xfrm>
        </p:spPr>
        <p:txBody>
          <a:bodyPr/>
          <a:lstStyle/>
          <a:p>
            <a:fld id="{20607042-D53A-4E69-917E-B6250902E102}" type="slidenum">
              <a:rPr kumimoji="1" lang="ja-JP" altLang="en-US" smtClean="0"/>
              <a:t>1</a:t>
            </a:fld>
            <a:endParaRPr kumimoji="1" lang="ja-JP" altLang="en-US" dirty="0"/>
          </a:p>
        </p:txBody>
      </p:sp>
      <p:sp>
        <p:nvSpPr>
          <p:cNvPr id="12" name="正方形/長方形 11"/>
          <p:cNvSpPr/>
          <p:nvPr/>
        </p:nvSpPr>
        <p:spPr>
          <a:xfrm>
            <a:off x="8140390" y="414127"/>
            <a:ext cx="1226530" cy="511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380561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1050700" y="2554477"/>
            <a:ext cx="8036417"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050700" y="1366174"/>
            <a:ext cx="5170005" cy="156966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Meiryo UI"/>
                <a:ea typeface="Meiryo UI"/>
              </a:rPr>
              <a:t>⑵</a:t>
            </a:r>
            <a:r>
              <a:rPr kumimoji="0" lang="ja-JP" altLang="en-US" sz="2400" b="1" i="0" u="none" strike="noStrike" kern="1200" cap="none" spc="0" normalizeH="0" baseline="0" noProof="0" dirty="0">
                <a:ln>
                  <a:noFill/>
                </a:ln>
                <a:solidFill>
                  <a:prstClr val="black"/>
                </a:solidFill>
                <a:effectLst/>
                <a:uLnTx/>
                <a:uFillTx/>
                <a:latin typeface="Meiryo UI"/>
                <a:ea typeface="Meiryo UI"/>
                <a:cs typeface="+mn-cs"/>
              </a:rPr>
              <a:t>　エンパワメントスクールの</a:t>
            </a:r>
            <a:r>
              <a:rPr kumimoji="0" lang="ja-JP" altLang="en-US" sz="2400" b="1" i="0" u="none" strike="noStrike" kern="1200" cap="none" spc="0" normalizeH="0" baseline="0" noProof="0" dirty="0" smtClean="0">
                <a:ln>
                  <a:noFill/>
                </a:ln>
                <a:solidFill>
                  <a:prstClr val="black"/>
                </a:solidFill>
                <a:effectLst/>
                <a:uLnTx/>
                <a:uFillTx/>
                <a:latin typeface="Meiryo UI"/>
                <a:ea typeface="Meiryo UI"/>
                <a:cs typeface="+mn-cs"/>
              </a:rPr>
              <a:t>取組み</a:t>
            </a:r>
            <a:endParaRPr kumimoji="0" lang="en-US" altLang="ja-JP" sz="2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Meiryo UI"/>
                <a:ea typeface="Meiryo UI"/>
                <a:cs typeface="+mn-cs"/>
              </a:rPr>
              <a:t>　</a:t>
            </a:r>
            <a:r>
              <a:rPr kumimoji="0" lang="ja-JP" altLang="en-US" sz="2400" b="1" i="0" u="none" strike="noStrike" kern="1200" cap="none" spc="0" normalizeH="0" baseline="0" noProof="0" dirty="0" smtClean="0">
                <a:ln>
                  <a:noFill/>
                </a:ln>
                <a:solidFill>
                  <a:prstClr val="black"/>
                </a:solidFill>
                <a:effectLst/>
                <a:uLnTx/>
                <a:uFillTx/>
                <a:latin typeface="Meiryo UI"/>
                <a:ea typeface="Meiryo UI"/>
                <a:cs typeface="+mn-cs"/>
              </a:rPr>
              <a:t>②</a:t>
            </a:r>
            <a:r>
              <a:rPr kumimoji="0" lang="ja-JP" altLang="en-US" sz="2400" b="1" i="0" u="none" strike="noStrike" kern="1200" cap="none" spc="0" normalizeH="0" baseline="0" noProof="0" dirty="0">
                <a:ln>
                  <a:noFill/>
                </a:ln>
                <a:solidFill>
                  <a:prstClr val="black"/>
                </a:solidFill>
                <a:effectLst/>
                <a:uLnTx/>
                <a:uFillTx/>
                <a:latin typeface="Meiryo UI"/>
                <a:ea typeface="Meiryo UI"/>
                <a:cs typeface="+mn-cs"/>
              </a:rPr>
              <a:t>　</a:t>
            </a:r>
            <a:r>
              <a:rPr kumimoji="0" lang="ja-JP" altLang="en-US" sz="2400" b="1" i="0" u="none" strike="noStrike" kern="1200" cap="none" spc="0" normalizeH="0" baseline="0" noProof="0" dirty="0" smtClean="0">
                <a:ln>
                  <a:noFill/>
                </a:ln>
                <a:solidFill>
                  <a:prstClr val="black"/>
                </a:solidFill>
                <a:effectLst/>
                <a:uLnTx/>
                <a:uFillTx/>
                <a:latin typeface="Meiryo UI"/>
                <a:ea typeface="Meiryo UI"/>
                <a:cs typeface="+mn-cs"/>
              </a:rPr>
              <a:t>大阪府立長吉高等学校のとりくみ</a:t>
            </a:r>
            <a:endParaRPr kumimoji="0" lang="en-US" altLang="ja-JP" sz="2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スライド番号プレースホルダー 1"/>
          <p:cNvSpPr>
            <a:spLocks noGrp="1"/>
          </p:cNvSpPr>
          <p:nvPr>
            <p:ph type="sldNum" sz="quarter" idx="12"/>
          </p:nvPr>
        </p:nvSpPr>
        <p:spPr>
          <a:xfrm>
            <a:off x="7442161" y="6367503"/>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07042-D53A-4E69-917E-B6250902E102}"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
        <p:nvSpPr>
          <p:cNvPr id="5" name="正方形/長方形 4"/>
          <p:cNvSpPr/>
          <p:nvPr/>
        </p:nvSpPr>
        <p:spPr>
          <a:xfrm>
            <a:off x="3133492" y="2935834"/>
            <a:ext cx="5910351" cy="1683835"/>
          </a:xfrm>
          <a:prstGeom prst="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rPr>
              <a:t>府立高校（エンパワメントスクール）からの</a:t>
            </a:r>
            <a:r>
              <a:rPr kumimoji="1" lang="ja-JP" altLang="en-US" b="1" dirty="0">
                <a:solidFill>
                  <a:schemeClr val="tx1"/>
                </a:solidFill>
              </a:rPr>
              <a:t>プレゼンテーション</a:t>
            </a:r>
            <a:endParaRPr kumimoji="1" lang="en-US" altLang="ja-JP" b="1" dirty="0">
              <a:solidFill>
                <a:schemeClr val="tx1"/>
              </a:solidFill>
            </a:endParaRPr>
          </a:p>
          <a:p>
            <a:r>
              <a:rPr kumimoji="1" lang="ja-JP" altLang="en-US" dirty="0">
                <a:solidFill>
                  <a:schemeClr val="tx1"/>
                </a:solidFill>
              </a:rPr>
              <a:t>　　　</a:t>
            </a:r>
            <a:r>
              <a:rPr kumimoji="1" lang="ja-JP" altLang="en-US" dirty="0" smtClean="0">
                <a:solidFill>
                  <a:schemeClr val="tx1"/>
                </a:solidFill>
              </a:rPr>
              <a:t>府立長吉高校</a:t>
            </a:r>
            <a:r>
              <a:rPr kumimoji="1" lang="ja-JP" altLang="en-US" dirty="0">
                <a:solidFill>
                  <a:schemeClr val="tx1"/>
                </a:solidFill>
              </a:rPr>
              <a:t>　</a:t>
            </a:r>
            <a:r>
              <a:rPr kumimoji="1" lang="ja-JP" altLang="en-US" dirty="0" smtClean="0">
                <a:solidFill>
                  <a:schemeClr val="tx1"/>
                </a:solidFill>
              </a:rPr>
              <a:t>黒田　浩継</a:t>
            </a:r>
            <a:r>
              <a:rPr kumimoji="1" lang="ja-JP" altLang="en-US" dirty="0">
                <a:solidFill>
                  <a:schemeClr val="tx1"/>
                </a:solidFill>
              </a:rPr>
              <a:t>　校長　</a:t>
            </a:r>
            <a:endParaRPr kumimoji="1" lang="en-US" altLang="ja-JP" dirty="0">
              <a:solidFill>
                <a:schemeClr val="tx1"/>
              </a:solidFill>
            </a:endParaRPr>
          </a:p>
          <a:p>
            <a:r>
              <a:rPr kumimoji="1" lang="ja-JP" altLang="en-US" dirty="0" smtClean="0">
                <a:solidFill>
                  <a:schemeClr val="tx1"/>
                </a:solidFill>
              </a:rPr>
              <a:t>　　◆報告：</a:t>
            </a:r>
            <a:r>
              <a:rPr kumimoji="1" lang="en-US" altLang="ja-JP" dirty="0">
                <a:solidFill>
                  <a:schemeClr val="tx1"/>
                </a:solidFill>
              </a:rPr>
              <a:t>15</a:t>
            </a:r>
            <a:r>
              <a:rPr kumimoji="1" lang="ja-JP" altLang="en-US" dirty="0" smtClean="0">
                <a:solidFill>
                  <a:schemeClr val="tx1"/>
                </a:solidFill>
              </a:rPr>
              <a:t>時</a:t>
            </a:r>
            <a:r>
              <a:rPr kumimoji="1" lang="en-US" altLang="ja-JP" dirty="0">
                <a:solidFill>
                  <a:schemeClr val="tx1"/>
                </a:solidFill>
              </a:rPr>
              <a:t>15</a:t>
            </a:r>
            <a:r>
              <a:rPr kumimoji="1" lang="ja-JP" altLang="en-US" dirty="0" smtClean="0">
                <a:solidFill>
                  <a:schemeClr val="tx1"/>
                </a:solidFill>
              </a:rPr>
              <a:t>分～</a:t>
            </a:r>
            <a:r>
              <a:rPr kumimoji="1" lang="en-US" altLang="ja-JP" dirty="0">
                <a:solidFill>
                  <a:schemeClr val="tx1"/>
                </a:solidFill>
              </a:rPr>
              <a:t>15</a:t>
            </a:r>
            <a:r>
              <a:rPr kumimoji="1" lang="ja-JP" altLang="en-US" dirty="0" smtClean="0">
                <a:solidFill>
                  <a:schemeClr val="tx1"/>
                </a:solidFill>
              </a:rPr>
              <a:t>時</a:t>
            </a:r>
            <a:r>
              <a:rPr kumimoji="1" lang="en-US" altLang="ja-JP" dirty="0" smtClean="0">
                <a:solidFill>
                  <a:schemeClr val="tx1"/>
                </a:solidFill>
              </a:rPr>
              <a:t>35</a:t>
            </a:r>
            <a:r>
              <a:rPr kumimoji="1" lang="ja-JP" altLang="en-US" dirty="0" smtClean="0">
                <a:solidFill>
                  <a:schemeClr val="tx1"/>
                </a:solidFill>
              </a:rPr>
              <a:t>分</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◆意見交換：</a:t>
            </a:r>
            <a:r>
              <a:rPr kumimoji="1" lang="en-US" altLang="ja-JP" dirty="0" smtClean="0">
                <a:solidFill>
                  <a:schemeClr val="tx1"/>
                </a:solidFill>
              </a:rPr>
              <a:t>15</a:t>
            </a:r>
            <a:r>
              <a:rPr kumimoji="1" lang="ja-JP" altLang="en-US" dirty="0" smtClean="0">
                <a:solidFill>
                  <a:schemeClr val="tx1"/>
                </a:solidFill>
              </a:rPr>
              <a:t>時</a:t>
            </a:r>
            <a:r>
              <a:rPr kumimoji="1" lang="en-US" altLang="ja-JP" dirty="0" smtClean="0">
                <a:solidFill>
                  <a:schemeClr val="tx1"/>
                </a:solidFill>
              </a:rPr>
              <a:t>35</a:t>
            </a:r>
            <a:r>
              <a:rPr kumimoji="1" lang="ja-JP" altLang="en-US" dirty="0" smtClean="0">
                <a:solidFill>
                  <a:schemeClr val="tx1"/>
                </a:solidFill>
              </a:rPr>
              <a:t>分～</a:t>
            </a:r>
            <a:r>
              <a:rPr kumimoji="1" lang="en-US" altLang="ja-JP" dirty="0" smtClean="0">
                <a:solidFill>
                  <a:schemeClr val="tx1"/>
                </a:solidFill>
              </a:rPr>
              <a:t>16</a:t>
            </a:r>
            <a:r>
              <a:rPr kumimoji="1" lang="ja-JP" altLang="en-US" dirty="0" smtClean="0">
                <a:solidFill>
                  <a:schemeClr val="tx1"/>
                </a:solidFill>
              </a:rPr>
              <a:t>時</a:t>
            </a:r>
            <a:r>
              <a:rPr kumimoji="1" lang="en-US" altLang="ja-JP" dirty="0">
                <a:solidFill>
                  <a:schemeClr val="tx1"/>
                </a:solidFill>
              </a:rPr>
              <a:t>05</a:t>
            </a:r>
            <a:r>
              <a:rPr kumimoji="1" lang="ja-JP" altLang="en-US" dirty="0" smtClean="0">
                <a:solidFill>
                  <a:schemeClr val="tx1"/>
                </a:solidFill>
              </a:rPr>
              <a:t>分</a:t>
            </a:r>
            <a:endParaRPr kumimoji="1" lang="en-US" altLang="ja-JP" dirty="0" smtClean="0">
              <a:solidFill>
                <a:schemeClr val="tx1"/>
              </a:solidFill>
            </a:endParaRPr>
          </a:p>
        </p:txBody>
      </p:sp>
    </p:spTree>
    <p:extLst>
      <p:ext uri="{BB962C8B-B14F-4D97-AF65-F5344CB8AC3E}">
        <p14:creationId xmlns:p14="http://schemas.microsoft.com/office/powerpoint/2010/main" val="279947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5CE49FC-9808-4C22-BFA5-72EAE3ABD5D4}"/>
              </a:ext>
            </a:extLst>
          </p:cNvPr>
          <p:cNvPicPr>
            <a:picLocks noChangeAspect="1"/>
          </p:cNvPicPr>
          <p:nvPr/>
        </p:nvPicPr>
        <p:blipFill rotWithShape="1">
          <a:blip r:embed="rId2"/>
          <a:srcRect t="246" r="-1" b="-1"/>
          <a:stretch/>
        </p:blipFill>
        <p:spPr>
          <a:xfrm>
            <a:off x="4268392" y="1077277"/>
            <a:ext cx="4990109" cy="5302570"/>
          </a:xfrm>
          <a:prstGeom prst="rect">
            <a:avLst/>
          </a:prstGeom>
          <a:noFill/>
        </p:spPr>
      </p:pic>
      <p:sp>
        <p:nvSpPr>
          <p:cNvPr id="5" name="スライド番号プレースホルダー 4">
            <a:extLst>
              <a:ext uri="{FF2B5EF4-FFF2-40B4-BE49-F238E27FC236}">
                <a16:creationId xmlns:a16="http://schemas.microsoft.com/office/drawing/2014/main" id="{DEE8380B-ADFE-49A4-9E6B-25338CFF59E4}"/>
              </a:ext>
            </a:extLst>
          </p:cNvPr>
          <p:cNvSpPr>
            <a:spLocks noGrp="1"/>
          </p:cNvSpPr>
          <p:nvPr>
            <p:ph type="sldNum" sz="quarter" idx="12"/>
          </p:nvPr>
        </p:nvSpPr>
        <p:spPr>
          <a:xfrm>
            <a:off x="8138161" y="6379848"/>
            <a:ext cx="977265" cy="365125"/>
          </a:xfrm>
        </p:spPr>
        <p:txBody>
          <a:bodyPr anchor="ctr">
            <a:normAutofit/>
          </a:bodyPr>
          <a:lstStyle/>
          <a:p>
            <a:pPr defTabSz="914400">
              <a:spcAft>
                <a:spcPts val="600"/>
              </a:spcAft>
            </a:pPr>
            <a:fld id="{95C15F2D-C0C5-4F33-9852-17A29ECEC890}" type="slidenum">
              <a:rPr kumimoji="1" lang="ja-JP" altLang="en-US">
                <a:solidFill>
                  <a:prstClr val="white"/>
                </a:solidFill>
              </a:rPr>
              <a:pPr defTabSz="914400">
                <a:spcAft>
                  <a:spcPts val="600"/>
                </a:spcAft>
              </a:pPr>
              <a:t>11</a:t>
            </a:fld>
            <a:endParaRPr kumimoji="1" lang="ja-JP" altLang="en-US">
              <a:solidFill>
                <a:prstClr val="white"/>
              </a:solidFill>
            </a:endParaRPr>
          </a:p>
        </p:txBody>
      </p:sp>
      <p:sp>
        <p:nvSpPr>
          <p:cNvPr id="14" name="タイトル 1">
            <a:extLst>
              <a:ext uri="{FF2B5EF4-FFF2-40B4-BE49-F238E27FC236}">
                <a16:creationId xmlns:a16="http://schemas.microsoft.com/office/drawing/2014/main" id="{7E2B9303-8ACE-4F07-BA5F-A1D77F19DD64}"/>
              </a:ext>
            </a:extLst>
          </p:cNvPr>
          <p:cNvSpPr>
            <a:spLocks noGrp="1"/>
          </p:cNvSpPr>
          <p:nvPr>
            <p:ph type="title"/>
          </p:nvPr>
        </p:nvSpPr>
        <p:spPr>
          <a:xfrm>
            <a:off x="647500" y="868018"/>
            <a:ext cx="6293326" cy="2710070"/>
          </a:xfrm>
        </p:spPr>
        <p:txBody>
          <a:bodyPr anchor="b">
            <a:noAutofit/>
          </a:bodyPr>
          <a:lstStyle/>
          <a:p>
            <a:r>
              <a:rPr lang="ja-JP" altLang="en-US" sz="6600" dirty="0">
                <a:solidFill>
                  <a:srgbClr val="002060"/>
                </a:solidFill>
              </a:rPr>
              <a:t>大阪府立</a:t>
            </a:r>
            <a:r>
              <a:rPr lang="en-US" altLang="ja-JP" sz="6600" dirty="0">
                <a:solidFill>
                  <a:srgbClr val="002060"/>
                </a:solidFill>
              </a:rPr>
              <a:t/>
            </a:r>
            <a:br>
              <a:rPr lang="en-US" altLang="ja-JP" sz="6600" dirty="0">
                <a:solidFill>
                  <a:srgbClr val="002060"/>
                </a:solidFill>
              </a:rPr>
            </a:br>
            <a:r>
              <a:rPr lang="ja-JP" altLang="en-US" sz="6600" dirty="0">
                <a:solidFill>
                  <a:srgbClr val="002060"/>
                </a:solidFill>
              </a:rPr>
              <a:t>長吉高等学校の</a:t>
            </a:r>
            <a:r>
              <a:rPr lang="en-US" altLang="ja-JP" sz="6600" dirty="0">
                <a:solidFill>
                  <a:srgbClr val="002060"/>
                </a:solidFill>
              </a:rPr>
              <a:t/>
            </a:r>
            <a:br>
              <a:rPr lang="en-US" altLang="ja-JP" sz="6600" dirty="0">
                <a:solidFill>
                  <a:srgbClr val="002060"/>
                </a:solidFill>
              </a:rPr>
            </a:br>
            <a:r>
              <a:rPr lang="ja-JP" altLang="en-US" sz="6600" dirty="0">
                <a:solidFill>
                  <a:srgbClr val="002060"/>
                </a:solidFill>
              </a:rPr>
              <a:t>とりくみ</a:t>
            </a:r>
          </a:p>
        </p:txBody>
      </p:sp>
      <p:sp>
        <p:nvSpPr>
          <p:cNvPr id="15" name="タイトル 1">
            <a:extLst>
              <a:ext uri="{FF2B5EF4-FFF2-40B4-BE49-F238E27FC236}">
                <a16:creationId xmlns:a16="http://schemas.microsoft.com/office/drawing/2014/main" id="{B3F09418-4B1A-43DB-9602-4FBB70257DC4}"/>
              </a:ext>
            </a:extLst>
          </p:cNvPr>
          <p:cNvSpPr txBox="1">
            <a:spLocks/>
          </p:cNvSpPr>
          <p:nvPr/>
        </p:nvSpPr>
        <p:spPr>
          <a:xfrm>
            <a:off x="647500" y="4177212"/>
            <a:ext cx="4305500" cy="16035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kern="1200">
                <a:solidFill>
                  <a:schemeClr val="accent5"/>
                </a:solidFill>
                <a:latin typeface="+mj-lt"/>
                <a:ea typeface="+mj-ea"/>
                <a:cs typeface="+mj-cs"/>
              </a:defRPr>
            </a:lvl1pPr>
          </a:lstStyle>
          <a:p>
            <a:r>
              <a:rPr lang="ja-JP" altLang="en-US" dirty="0">
                <a:solidFill>
                  <a:srgbClr val="00B050">
                    <a:lumMod val="50000"/>
                  </a:srgbClr>
                </a:solidFill>
                <a:latin typeface="Rounded M+ 1p heavy"/>
              </a:rPr>
              <a:t>大阪府学校教育審議会</a:t>
            </a:r>
            <a:endParaRPr lang="en-US" altLang="ja-JP" dirty="0">
              <a:solidFill>
                <a:srgbClr val="00B050">
                  <a:lumMod val="50000"/>
                </a:srgbClr>
              </a:solidFill>
              <a:latin typeface="Rounded M+ 1p heavy"/>
            </a:endParaRPr>
          </a:p>
          <a:p>
            <a:r>
              <a:rPr lang="en-US" altLang="ja-JP" dirty="0">
                <a:solidFill>
                  <a:srgbClr val="00B050">
                    <a:lumMod val="50000"/>
                  </a:srgbClr>
                </a:solidFill>
                <a:latin typeface="Rounded M+ 1p heavy"/>
              </a:rPr>
              <a:t>2021.3.22</a:t>
            </a:r>
          </a:p>
          <a:p>
            <a:endParaRPr lang="ja-JP" altLang="en-US" dirty="0">
              <a:solidFill>
                <a:srgbClr val="002060"/>
              </a:solidFill>
              <a:latin typeface="Rounded M+ 1p heavy"/>
            </a:endParaRPr>
          </a:p>
        </p:txBody>
      </p:sp>
    </p:spTree>
    <p:extLst>
      <p:ext uri="{BB962C8B-B14F-4D97-AF65-F5344CB8AC3E}">
        <p14:creationId xmlns:p14="http://schemas.microsoft.com/office/powerpoint/2010/main" val="128337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11A52F-6848-4F69-B6DC-75CF6CFB6D2E}"/>
              </a:ext>
            </a:extLst>
          </p:cNvPr>
          <p:cNvSpPr>
            <a:spLocks noGrp="1"/>
          </p:cNvSpPr>
          <p:nvPr>
            <p:ph type="title"/>
          </p:nvPr>
        </p:nvSpPr>
        <p:spPr>
          <a:xfrm>
            <a:off x="1010841" y="457201"/>
            <a:ext cx="8104584" cy="722243"/>
          </a:xfrm>
        </p:spPr>
        <p:txBody>
          <a:bodyPr>
            <a:normAutofit/>
          </a:bodyPr>
          <a:lstStyle/>
          <a:p>
            <a:r>
              <a:rPr lang="ja-JP" altLang="en-US" sz="4400" dirty="0"/>
              <a:t>長吉高校の概要</a:t>
            </a:r>
          </a:p>
        </p:txBody>
      </p:sp>
      <p:sp>
        <p:nvSpPr>
          <p:cNvPr id="4" name="テキスト プレースホルダー 3">
            <a:extLst>
              <a:ext uri="{FF2B5EF4-FFF2-40B4-BE49-F238E27FC236}">
                <a16:creationId xmlns:a16="http://schemas.microsoft.com/office/drawing/2014/main" id="{2B6FC489-96B9-48DE-A3F2-953BAB5A7A4C}"/>
              </a:ext>
            </a:extLst>
          </p:cNvPr>
          <p:cNvSpPr>
            <a:spLocks noGrp="1"/>
          </p:cNvSpPr>
          <p:nvPr>
            <p:ph type="body" sz="half" idx="2"/>
          </p:nvPr>
        </p:nvSpPr>
        <p:spPr>
          <a:xfrm>
            <a:off x="685801" y="1399592"/>
            <a:ext cx="8534399" cy="4469396"/>
          </a:xfrm>
        </p:spPr>
        <p:txBody>
          <a:bodyPr>
            <a:normAutofit fontScale="85000" lnSpcReduction="20000"/>
          </a:bodyPr>
          <a:lstStyle/>
          <a:p>
            <a:r>
              <a:rPr lang="en-US" altLang="ja-JP" sz="3100" dirty="0">
                <a:latin typeface="Meiryo UI" panose="020B0604030504040204" pitchFamily="50" charset="-128"/>
                <a:ea typeface="Meiryo UI" panose="020B0604030504040204" pitchFamily="50" charset="-128"/>
              </a:rPr>
              <a:t>1975(S50)</a:t>
            </a:r>
            <a:r>
              <a:rPr lang="ja-JP" altLang="en-US" sz="3100" dirty="0">
                <a:latin typeface="Meiryo UI" panose="020B0604030504040204" pitchFamily="50" charset="-128"/>
                <a:ea typeface="Meiryo UI" panose="020B0604030504040204" pitchFamily="50" charset="-128"/>
              </a:rPr>
              <a:t>年　</a:t>
            </a:r>
            <a:endParaRPr lang="en-US" altLang="ja-JP" sz="31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ja-JP" altLang="en-US" sz="3600" dirty="0">
                <a:latin typeface="Meiryo UI" panose="020B0604030504040204" pitchFamily="50" charset="-128"/>
                <a:ea typeface="Meiryo UI" panose="020B0604030504040204" pitchFamily="50" charset="-128"/>
              </a:rPr>
              <a:t>地元の願いで全日制普通科高校として開校</a:t>
            </a:r>
            <a:endParaRPr lang="en-US" altLang="ja-JP" sz="36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en-US" altLang="ja-JP" sz="3100" dirty="0">
                <a:latin typeface="Meiryo UI" panose="020B0604030504040204" pitchFamily="50" charset="-128"/>
                <a:ea typeface="Meiryo UI" panose="020B0604030504040204" pitchFamily="50" charset="-128"/>
              </a:rPr>
              <a:t>2001(H13)</a:t>
            </a:r>
            <a:r>
              <a:rPr lang="ja-JP" altLang="en-US" sz="3100" dirty="0">
                <a:latin typeface="Meiryo UI" panose="020B0604030504040204" pitchFamily="50" charset="-128"/>
                <a:ea typeface="Meiryo UI" panose="020B0604030504040204" pitchFamily="50" charset="-128"/>
              </a:rPr>
              <a:t>年　</a:t>
            </a:r>
            <a:endParaRPr lang="en-US" altLang="ja-JP" sz="31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ja-JP" altLang="en-US" sz="3600" dirty="0">
                <a:latin typeface="Meiryo UI" panose="020B0604030504040204" pitchFamily="50" charset="-128"/>
                <a:ea typeface="Meiryo UI" panose="020B0604030504040204" pitchFamily="50" charset="-128"/>
              </a:rPr>
              <a:t>全日制普通科単位制高校に改編</a:t>
            </a:r>
            <a:endParaRPr lang="en-US" altLang="ja-JP" sz="3600" dirty="0">
              <a:latin typeface="Meiryo UI" panose="020B0604030504040204" pitchFamily="50" charset="-128"/>
              <a:ea typeface="Meiryo UI" panose="020B0604030504040204" pitchFamily="50" charset="-128"/>
            </a:endParaRPr>
          </a:p>
          <a:p>
            <a:r>
              <a:rPr lang="ja-JP" altLang="en-US" sz="3300" dirty="0">
                <a:latin typeface="Meiryo UI" panose="020B0604030504040204" pitchFamily="50" charset="-128"/>
                <a:ea typeface="Meiryo UI" panose="020B0604030504040204" pitchFamily="50" charset="-128"/>
              </a:rPr>
              <a:t>　「中国帰国生徒及び外国人生徒入学選抜」を開始</a:t>
            </a:r>
            <a:endParaRPr lang="en-US" altLang="ja-JP" sz="33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en-US" altLang="ja-JP" sz="3100" dirty="0">
                <a:latin typeface="Meiryo UI" panose="020B0604030504040204" pitchFamily="50" charset="-128"/>
                <a:ea typeface="Meiryo UI" panose="020B0604030504040204" pitchFamily="50" charset="-128"/>
              </a:rPr>
              <a:t>2015(H27)</a:t>
            </a:r>
            <a:r>
              <a:rPr lang="ja-JP" altLang="en-US" sz="3100" dirty="0">
                <a:latin typeface="Meiryo UI" panose="020B0604030504040204" pitchFamily="50" charset="-128"/>
                <a:ea typeface="Meiryo UI" panose="020B0604030504040204" pitchFamily="50" charset="-128"/>
              </a:rPr>
              <a:t>年　</a:t>
            </a:r>
            <a:endParaRPr lang="en-US" altLang="ja-JP" sz="31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ja-JP" altLang="en-US" sz="3600" dirty="0">
                <a:latin typeface="Meiryo UI" panose="020B0604030504040204" pitchFamily="50" charset="-128"/>
                <a:ea typeface="Meiryo UI" panose="020B0604030504040204" pitchFamily="50" charset="-128"/>
              </a:rPr>
              <a:t>全日制総合学科エンパワメントスクールに</a:t>
            </a:r>
            <a:r>
              <a:rPr lang="ja-JP" altLang="en-US" sz="3600" dirty="0" smtClean="0">
                <a:latin typeface="Meiryo UI" panose="020B0604030504040204" pitchFamily="50" charset="-128"/>
                <a:ea typeface="Meiryo UI" panose="020B0604030504040204" pitchFamily="50" charset="-128"/>
              </a:rPr>
              <a:t>改編</a:t>
            </a:r>
            <a:endParaRPr lang="en-US" altLang="ja-JP" sz="36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EE8380B-ADFE-49A4-9E6B-25338CFF59E4}"/>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12</a:t>
            </a:fld>
            <a:endParaRPr kumimoji="1" lang="ja-JP" altLang="en-US">
              <a:solidFill>
                <a:prstClr val="white"/>
              </a:solidFill>
            </a:endParaRPr>
          </a:p>
        </p:txBody>
      </p:sp>
      <p:sp>
        <p:nvSpPr>
          <p:cNvPr id="6" name="矢印: 下 5">
            <a:extLst>
              <a:ext uri="{FF2B5EF4-FFF2-40B4-BE49-F238E27FC236}">
                <a16:creationId xmlns:a16="http://schemas.microsoft.com/office/drawing/2014/main" id="{A5F89EFB-D6CD-461B-8A52-38FE0973AD7C}"/>
              </a:ext>
            </a:extLst>
          </p:cNvPr>
          <p:cNvSpPr/>
          <p:nvPr/>
        </p:nvSpPr>
        <p:spPr>
          <a:xfrm>
            <a:off x="3707296" y="2441063"/>
            <a:ext cx="1590261" cy="477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latin typeface="Segoe UI"/>
            </a:endParaRPr>
          </a:p>
        </p:txBody>
      </p:sp>
      <p:pic>
        <p:nvPicPr>
          <p:cNvPr id="7" name="図 6">
            <a:extLst>
              <a:ext uri="{FF2B5EF4-FFF2-40B4-BE49-F238E27FC236}">
                <a16:creationId xmlns:a16="http://schemas.microsoft.com/office/drawing/2014/main" id="{B155BF80-DD89-4A28-9DB1-BB5FD92BB3A5}"/>
              </a:ext>
            </a:extLst>
          </p:cNvPr>
          <p:cNvPicPr>
            <a:picLocks noChangeAspect="1"/>
          </p:cNvPicPr>
          <p:nvPr/>
        </p:nvPicPr>
        <p:blipFill>
          <a:blip r:embed="rId2"/>
          <a:stretch>
            <a:fillRect/>
          </a:stretch>
        </p:blipFill>
        <p:spPr>
          <a:xfrm>
            <a:off x="3773556" y="4263888"/>
            <a:ext cx="1676545" cy="493819"/>
          </a:xfrm>
          <a:prstGeom prst="rect">
            <a:avLst/>
          </a:prstGeom>
        </p:spPr>
      </p:pic>
    </p:spTree>
    <p:extLst>
      <p:ext uri="{BB962C8B-B14F-4D97-AF65-F5344CB8AC3E}">
        <p14:creationId xmlns:p14="http://schemas.microsoft.com/office/powerpoint/2010/main" val="2873791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EDA8B6-2A11-4D9D-A728-5A014F3FFC9F}"/>
              </a:ext>
            </a:extLst>
          </p:cNvPr>
          <p:cNvPicPr>
            <a:picLocks noChangeAspect="1"/>
          </p:cNvPicPr>
          <p:nvPr/>
        </p:nvPicPr>
        <p:blipFill>
          <a:blip r:embed="rId2"/>
          <a:stretch>
            <a:fillRect/>
          </a:stretch>
        </p:blipFill>
        <p:spPr>
          <a:xfrm>
            <a:off x="3038475" y="3038475"/>
            <a:ext cx="3829050" cy="781050"/>
          </a:xfrm>
          <a:prstGeom prst="rect">
            <a:avLst/>
          </a:prstGeom>
        </p:spPr>
      </p:pic>
      <p:sp>
        <p:nvSpPr>
          <p:cNvPr id="2" name="タイトル 1">
            <a:extLst>
              <a:ext uri="{FF2B5EF4-FFF2-40B4-BE49-F238E27FC236}">
                <a16:creationId xmlns:a16="http://schemas.microsoft.com/office/drawing/2014/main" id="{CF65850D-EB48-448D-8784-852D6F3322CA}"/>
              </a:ext>
            </a:extLst>
          </p:cNvPr>
          <p:cNvSpPr>
            <a:spLocks noGrp="1"/>
          </p:cNvSpPr>
          <p:nvPr>
            <p:ph type="title"/>
          </p:nvPr>
        </p:nvSpPr>
        <p:spPr>
          <a:xfrm>
            <a:off x="6280785" y="311858"/>
            <a:ext cx="2834640" cy="827876"/>
          </a:xfrm>
        </p:spPr>
        <p:txBody>
          <a:bodyPr>
            <a:normAutofit/>
          </a:bodyPr>
          <a:lstStyle/>
          <a:p>
            <a:r>
              <a:rPr lang="ja-JP" altLang="en-US" sz="2400" dirty="0"/>
              <a:t>文部科学省ＨＰより</a:t>
            </a:r>
          </a:p>
        </p:txBody>
      </p:sp>
      <p:sp>
        <p:nvSpPr>
          <p:cNvPr id="3" name="スライド番号プレースホルダー 2">
            <a:extLst>
              <a:ext uri="{FF2B5EF4-FFF2-40B4-BE49-F238E27FC236}">
                <a16:creationId xmlns:a16="http://schemas.microsoft.com/office/drawing/2014/main" id="{6DB1F2F7-23E4-462D-8D50-9FC9FEB84343}"/>
              </a:ext>
            </a:extLst>
          </p:cNvPr>
          <p:cNvSpPr>
            <a:spLocks noGrp="1"/>
          </p:cNvSpPr>
          <p:nvPr>
            <p:ph type="sldNum" sz="quarter" idx="12"/>
          </p:nvPr>
        </p:nvSpPr>
        <p:spPr>
          <a:xfrm>
            <a:off x="8586073" y="6325235"/>
            <a:ext cx="1058704" cy="365125"/>
          </a:xfrm>
        </p:spPr>
        <p:txBody>
          <a:bodyPr/>
          <a:lstStyle/>
          <a:p>
            <a:pPr defTabSz="914400"/>
            <a:fld id="{95C15F2D-C0C5-4F33-9852-17A29ECEC890}" type="slidenum">
              <a:rPr kumimoji="1" lang="ja-JP" altLang="en-US">
                <a:solidFill>
                  <a:prstClr val="white"/>
                </a:solidFill>
              </a:rPr>
              <a:pPr defTabSz="914400"/>
              <a:t>13</a:t>
            </a:fld>
            <a:endParaRPr kumimoji="1" lang="ja-JP" altLang="en-US">
              <a:solidFill>
                <a:prstClr val="white"/>
              </a:solidFill>
            </a:endParaRPr>
          </a:p>
        </p:txBody>
      </p:sp>
      <p:pic>
        <p:nvPicPr>
          <p:cNvPr id="4" name="図 3">
            <a:extLst>
              <a:ext uri="{FF2B5EF4-FFF2-40B4-BE49-F238E27FC236}">
                <a16:creationId xmlns:a16="http://schemas.microsoft.com/office/drawing/2014/main" id="{CFA8103D-BEFE-44D5-BFDB-46D8AFC600C2}"/>
              </a:ext>
            </a:extLst>
          </p:cNvPr>
          <p:cNvPicPr>
            <a:picLocks noChangeAspect="1"/>
          </p:cNvPicPr>
          <p:nvPr/>
        </p:nvPicPr>
        <p:blipFill>
          <a:blip r:embed="rId3"/>
          <a:stretch>
            <a:fillRect/>
          </a:stretch>
        </p:blipFill>
        <p:spPr>
          <a:xfrm>
            <a:off x="579783" y="1089660"/>
            <a:ext cx="8733182" cy="5600700"/>
          </a:xfrm>
          <a:prstGeom prst="rect">
            <a:avLst/>
          </a:prstGeom>
        </p:spPr>
      </p:pic>
      <p:pic>
        <p:nvPicPr>
          <p:cNvPr id="6" name="図 5">
            <a:extLst>
              <a:ext uri="{FF2B5EF4-FFF2-40B4-BE49-F238E27FC236}">
                <a16:creationId xmlns:a16="http://schemas.microsoft.com/office/drawing/2014/main" id="{41294C3B-0CAF-4763-A174-D457A0563517}"/>
              </a:ext>
            </a:extLst>
          </p:cNvPr>
          <p:cNvPicPr>
            <a:picLocks noChangeAspect="1"/>
          </p:cNvPicPr>
          <p:nvPr/>
        </p:nvPicPr>
        <p:blipFill>
          <a:blip r:embed="rId4"/>
          <a:stretch>
            <a:fillRect/>
          </a:stretch>
        </p:blipFill>
        <p:spPr>
          <a:xfrm>
            <a:off x="1021081" y="167641"/>
            <a:ext cx="4767943" cy="760759"/>
          </a:xfrm>
          <a:prstGeom prst="rect">
            <a:avLst/>
          </a:prstGeom>
        </p:spPr>
      </p:pic>
    </p:spTree>
    <p:extLst>
      <p:ext uri="{BB962C8B-B14F-4D97-AF65-F5344CB8AC3E}">
        <p14:creationId xmlns:p14="http://schemas.microsoft.com/office/powerpoint/2010/main" val="247778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A0287-8406-4C2E-BBA2-043753A49E34}"/>
              </a:ext>
            </a:extLst>
          </p:cNvPr>
          <p:cNvSpPr>
            <a:spLocks noGrp="1"/>
          </p:cNvSpPr>
          <p:nvPr>
            <p:ph type="title"/>
          </p:nvPr>
        </p:nvSpPr>
        <p:spPr/>
        <p:txBody>
          <a:bodyPr>
            <a:normAutofit/>
          </a:bodyPr>
          <a:lstStyle/>
          <a:p>
            <a:r>
              <a:rPr lang="ja-JP" altLang="en-US" dirty="0"/>
              <a:t>長吉高校に通う生徒たち</a:t>
            </a:r>
            <a:endParaRPr kumimoji="1" lang="ja-JP" altLang="en-US" dirty="0"/>
          </a:p>
        </p:txBody>
      </p:sp>
      <p:sp>
        <p:nvSpPr>
          <p:cNvPr id="3" name="スライド番号プレースホルダー 2">
            <a:extLst>
              <a:ext uri="{FF2B5EF4-FFF2-40B4-BE49-F238E27FC236}">
                <a16:creationId xmlns:a16="http://schemas.microsoft.com/office/drawing/2014/main" id="{289DA4E5-118F-4E0B-A5A5-235B12D381DD}"/>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14</a:t>
            </a:fld>
            <a:endParaRPr kumimoji="1" lang="ja-JP" altLang="en-US">
              <a:solidFill>
                <a:prstClr val="white"/>
              </a:solidFill>
            </a:endParaRPr>
          </a:p>
        </p:txBody>
      </p:sp>
      <p:sp>
        <p:nvSpPr>
          <p:cNvPr id="5" name="テキスト ボックス 4">
            <a:extLst>
              <a:ext uri="{FF2B5EF4-FFF2-40B4-BE49-F238E27FC236}">
                <a16:creationId xmlns:a16="http://schemas.microsoft.com/office/drawing/2014/main" id="{E9F9C216-5C33-4547-BD4B-AE22EF5B5D82}"/>
              </a:ext>
            </a:extLst>
          </p:cNvPr>
          <p:cNvSpPr txBox="1"/>
          <p:nvPr/>
        </p:nvSpPr>
        <p:spPr>
          <a:xfrm>
            <a:off x="685800" y="1311966"/>
            <a:ext cx="8534400" cy="4524315"/>
          </a:xfrm>
          <a:prstGeom prst="rect">
            <a:avLst/>
          </a:prstGeom>
          <a:noFill/>
        </p:spPr>
        <p:txBody>
          <a:bodyPr wrap="square">
            <a:spAutoFit/>
          </a:bodyPr>
          <a:lstStyle/>
          <a:p>
            <a:pPr defTabSz="914400"/>
            <a:r>
              <a:rPr kumimoji="1" lang="ja-JP" altLang="en-US" sz="3200" dirty="0">
                <a:solidFill>
                  <a:srgbClr val="000022"/>
                </a:solidFill>
                <a:latin typeface="BIZ UDPゴシック" panose="020B0400000000000000" pitchFamily="50" charset="-128"/>
                <a:ea typeface="BIZ UDPゴシック" panose="020B0400000000000000" pitchFamily="50" charset="-128"/>
              </a:rPr>
              <a:t>☆外国にルーツのある生徒</a:t>
            </a:r>
            <a:endParaRPr kumimoji="1" lang="en-US" altLang="ja-JP" sz="32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3200" dirty="0">
                <a:solidFill>
                  <a:srgbClr val="000022"/>
                </a:solidFill>
                <a:latin typeface="BIZ UDPゴシック" panose="020B0400000000000000" pitchFamily="50" charset="-128"/>
                <a:ea typeface="BIZ UDPゴシック" panose="020B0400000000000000" pitchFamily="50" charset="-128"/>
              </a:rPr>
              <a:t>　「日本語指導が必要な帰国生徒・外国人</a:t>
            </a:r>
            <a:endParaRPr kumimoji="1" lang="en-US" altLang="ja-JP" sz="32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3200" dirty="0">
                <a:solidFill>
                  <a:srgbClr val="000022"/>
                </a:solidFill>
                <a:latin typeface="BIZ UDPゴシック" panose="020B0400000000000000" pitchFamily="50" charset="-128"/>
                <a:ea typeface="BIZ UDPゴシック" panose="020B0400000000000000" pitchFamily="50" charset="-128"/>
              </a:rPr>
              <a:t>　　生徒入学者選抜」</a:t>
            </a:r>
            <a:endParaRPr kumimoji="1" lang="en-US" altLang="ja-JP" sz="3200" dirty="0">
              <a:solidFill>
                <a:srgbClr val="000022"/>
              </a:solidFill>
              <a:latin typeface="BIZ UDPゴシック" panose="020B0400000000000000" pitchFamily="50" charset="-128"/>
              <a:ea typeface="BIZ UDPゴシック" panose="020B0400000000000000" pitchFamily="50" charset="-128"/>
            </a:endParaRPr>
          </a:p>
          <a:p>
            <a:pPr defTabSz="914400"/>
            <a:endParaRPr kumimoji="1" lang="en-US" altLang="ja-JP" sz="32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3200" dirty="0">
                <a:solidFill>
                  <a:srgbClr val="000022"/>
                </a:solidFill>
                <a:latin typeface="BIZ UDPゴシック" panose="020B0400000000000000" pitchFamily="50" charset="-128"/>
                <a:ea typeface="BIZ UDPゴシック" panose="020B0400000000000000" pitchFamily="50" charset="-128"/>
              </a:rPr>
              <a:t>☆「発達障がい」等支援の必要な生徒</a:t>
            </a:r>
            <a:endParaRPr kumimoji="1" lang="en-US" altLang="ja-JP" sz="3200" dirty="0">
              <a:solidFill>
                <a:srgbClr val="000022"/>
              </a:solidFill>
              <a:latin typeface="BIZ UDPゴシック" panose="020B0400000000000000" pitchFamily="50" charset="-128"/>
              <a:ea typeface="BIZ UDPゴシック" panose="020B0400000000000000" pitchFamily="50" charset="-128"/>
            </a:endParaRPr>
          </a:p>
          <a:p>
            <a:pPr defTabSz="914400"/>
            <a:endParaRPr kumimoji="1" lang="en-US" altLang="ja-JP" sz="32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3200" dirty="0">
                <a:solidFill>
                  <a:srgbClr val="000022"/>
                </a:solidFill>
                <a:latin typeface="BIZ UDPゴシック" panose="020B0400000000000000" pitchFamily="50" charset="-128"/>
                <a:ea typeface="BIZ UDPゴシック" panose="020B0400000000000000" pitchFamily="50" charset="-128"/>
              </a:rPr>
              <a:t>☆平野区を中心に自転車で通学できる生徒</a:t>
            </a:r>
            <a:endParaRPr kumimoji="1" lang="en-US" altLang="ja-JP" sz="3200" dirty="0">
              <a:solidFill>
                <a:srgbClr val="000022"/>
              </a:solidFill>
              <a:latin typeface="BIZ UDPゴシック" panose="020B0400000000000000" pitchFamily="50" charset="-128"/>
              <a:ea typeface="BIZ UDPゴシック" panose="020B0400000000000000" pitchFamily="50" charset="-128"/>
            </a:endParaRPr>
          </a:p>
          <a:p>
            <a:pPr defTabSz="914400"/>
            <a:endParaRPr kumimoji="1" lang="en-US" altLang="ja-JP" sz="3200" b="1" u="sng" dirty="0">
              <a:solidFill>
                <a:srgbClr val="000022"/>
              </a:solidFill>
              <a:highlight>
                <a:srgbClr val="FFFF00"/>
              </a:highlight>
              <a:latin typeface="BIZ UDPゴシック" panose="020B0400000000000000" pitchFamily="50" charset="-128"/>
              <a:ea typeface="BIZ UDPゴシック" panose="020B0400000000000000" pitchFamily="50" charset="-128"/>
            </a:endParaRPr>
          </a:p>
          <a:p>
            <a:pPr defTabSz="914400"/>
            <a:r>
              <a:rPr kumimoji="1" lang="ja-JP" altLang="en-US" sz="3200" dirty="0">
                <a:solidFill>
                  <a:srgbClr val="000022"/>
                </a:solidFill>
                <a:latin typeface="BIZ UDPゴシック" panose="020B0400000000000000" pitchFamily="50" charset="-128"/>
                <a:ea typeface="BIZ UDPゴシック" panose="020B0400000000000000" pitchFamily="50" charset="-128"/>
              </a:rPr>
              <a:t>☆生活保護受給等経済的支援の必要な生徒 </a:t>
            </a:r>
          </a:p>
        </p:txBody>
      </p:sp>
    </p:spTree>
    <p:extLst>
      <p:ext uri="{BB962C8B-B14F-4D97-AF65-F5344CB8AC3E}">
        <p14:creationId xmlns:p14="http://schemas.microsoft.com/office/powerpoint/2010/main" val="246483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85155-9A8E-419F-A73A-28B944B70EA1}"/>
              </a:ext>
            </a:extLst>
          </p:cNvPr>
          <p:cNvSpPr>
            <a:spLocks noGrp="1"/>
          </p:cNvSpPr>
          <p:nvPr>
            <p:ph type="title"/>
          </p:nvPr>
        </p:nvSpPr>
        <p:spPr/>
        <p:txBody>
          <a:bodyPr>
            <a:normAutofit/>
          </a:bodyPr>
          <a:lstStyle/>
          <a:p>
            <a:r>
              <a:rPr kumimoji="1" lang="ja-JP" altLang="en-US" dirty="0"/>
              <a:t>長吉高校の特色</a:t>
            </a:r>
          </a:p>
        </p:txBody>
      </p:sp>
      <p:sp>
        <p:nvSpPr>
          <p:cNvPr id="3" name="スライド番号プレースホルダー 2">
            <a:extLst>
              <a:ext uri="{FF2B5EF4-FFF2-40B4-BE49-F238E27FC236}">
                <a16:creationId xmlns:a16="http://schemas.microsoft.com/office/drawing/2014/main" id="{F9A31A5C-7445-4493-868E-DCFB968679F0}"/>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15</a:t>
            </a:fld>
            <a:endParaRPr kumimoji="1" lang="ja-JP" altLang="en-US">
              <a:solidFill>
                <a:prstClr val="white"/>
              </a:solidFill>
            </a:endParaRPr>
          </a:p>
        </p:txBody>
      </p:sp>
      <p:sp>
        <p:nvSpPr>
          <p:cNvPr id="5" name="テキスト プレースホルダー 3">
            <a:extLst>
              <a:ext uri="{FF2B5EF4-FFF2-40B4-BE49-F238E27FC236}">
                <a16:creationId xmlns:a16="http://schemas.microsoft.com/office/drawing/2014/main" id="{DD493B53-D60C-4C23-B590-4F42FDD4936E}"/>
              </a:ext>
            </a:extLst>
          </p:cNvPr>
          <p:cNvSpPr txBox="1">
            <a:spLocks/>
          </p:cNvSpPr>
          <p:nvPr/>
        </p:nvSpPr>
        <p:spPr>
          <a:xfrm>
            <a:off x="443706" y="1495999"/>
            <a:ext cx="9018994" cy="4883849"/>
          </a:xfrm>
          <a:prstGeom prst="rect">
            <a:avLst/>
          </a:prstGeom>
        </p:spPr>
        <p:txBody>
          <a:bodyPr>
            <a:noAutofit/>
          </a:bodyPr>
          <a:lstStyle>
            <a:lvl1pPr marL="396000" indent="-396000" algn="l" defTabSz="914400" rtl="0" eaLnBrk="1" latinLnBrk="0" hangingPunct="1">
              <a:lnSpc>
                <a:spcPct val="88000"/>
              </a:lnSpc>
              <a:spcBef>
                <a:spcPts val="1600"/>
              </a:spcBef>
              <a:buFontTx/>
              <a:buBlip>
                <a:blip r:embed="rId2"/>
              </a:buBlip>
              <a:defRPr kumimoji="1" sz="4000" kern="1200">
                <a:solidFill>
                  <a:schemeClr val="tx1"/>
                </a:solidFill>
                <a:latin typeface="+mn-lt"/>
                <a:ea typeface="+mn-ea"/>
                <a:cs typeface="+mn-cs"/>
              </a:defRPr>
            </a:lvl1pPr>
            <a:lvl2pPr marL="709200" indent="-381600" algn="l" defTabSz="914400" rtl="0" eaLnBrk="1" latinLnBrk="0" hangingPunct="1">
              <a:lnSpc>
                <a:spcPct val="88000"/>
              </a:lnSpc>
              <a:spcBef>
                <a:spcPts val="900"/>
              </a:spcBef>
              <a:buFontTx/>
              <a:buBlip>
                <a:blip r:embed="rId3"/>
              </a:buBlip>
              <a:defRPr kumimoji="1" sz="3200" kern="1200">
                <a:solidFill>
                  <a:schemeClr val="tx1"/>
                </a:solidFill>
                <a:latin typeface="+mn-lt"/>
                <a:ea typeface="+mn-ea"/>
                <a:cs typeface="+mn-cs"/>
              </a:defRPr>
            </a:lvl2pPr>
            <a:lvl3pPr marL="1008000" indent="-288000" algn="l" defTabSz="914400" rtl="0" eaLnBrk="1" latinLnBrk="0" hangingPunct="1">
              <a:lnSpc>
                <a:spcPct val="88000"/>
              </a:lnSpc>
              <a:spcBef>
                <a:spcPts val="900"/>
              </a:spcBef>
              <a:buFontTx/>
              <a:buBlip>
                <a:blip r:embed="rId4"/>
              </a:buBlip>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700" dirty="0">
                <a:solidFill>
                  <a:srgbClr val="000022"/>
                </a:solidFill>
                <a:latin typeface="BIZ UDPゴシック" panose="020B0400000000000000" pitchFamily="50" charset="-128"/>
                <a:ea typeface="BIZ UDPゴシック" panose="020B0400000000000000" pitchFamily="50" charset="-128"/>
              </a:rPr>
              <a:t>一人ひとりに応じた「わかる喜び」を重視した授業</a:t>
            </a:r>
            <a:endParaRPr lang="en-US" altLang="ja-JP" sz="27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700" dirty="0">
                <a:solidFill>
                  <a:srgbClr val="000022"/>
                </a:solidFill>
                <a:latin typeface="BIZ UDPゴシック" panose="020B0400000000000000" pitchFamily="50" charset="-128"/>
                <a:ea typeface="BIZ UDPゴシック" panose="020B0400000000000000" pitchFamily="50" charset="-128"/>
              </a:rPr>
              <a:t>　</a:t>
            </a:r>
            <a:r>
              <a:rPr lang="en-US" altLang="ja-JP" sz="2700" dirty="0">
                <a:solidFill>
                  <a:srgbClr val="000022"/>
                </a:solidFill>
                <a:latin typeface="BIZ UDPゴシック" panose="020B0400000000000000" pitchFamily="50" charset="-128"/>
                <a:ea typeface="BIZ UDPゴシック" panose="020B0400000000000000" pitchFamily="50" charset="-128"/>
              </a:rPr>
              <a:t>1</a:t>
            </a:r>
            <a:r>
              <a:rPr lang="ja-JP" altLang="en-US" sz="2700" dirty="0">
                <a:solidFill>
                  <a:srgbClr val="000022"/>
                </a:solidFill>
                <a:latin typeface="BIZ UDPゴシック" panose="020B0400000000000000" pitchFamily="50" charset="-128"/>
                <a:ea typeface="BIZ UDPゴシック" panose="020B0400000000000000" pitchFamily="50" charset="-128"/>
              </a:rPr>
              <a:t>年生の国語・数学・英語は</a:t>
            </a:r>
            <a:r>
              <a:rPr lang="en-US" altLang="ja-JP" sz="2700" dirty="0">
                <a:solidFill>
                  <a:srgbClr val="000022"/>
                </a:solidFill>
                <a:latin typeface="BIZ UDPゴシック" panose="020B0400000000000000" pitchFamily="50" charset="-128"/>
                <a:ea typeface="BIZ UDPゴシック" panose="020B0400000000000000" pitchFamily="50" charset="-128"/>
              </a:rPr>
              <a:t>30</a:t>
            </a:r>
            <a:r>
              <a:rPr lang="ja-JP" altLang="en-US" sz="2700" dirty="0">
                <a:solidFill>
                  <a:srgbClr val="000022"/>
                </a:solidFill>
                <a:latin typeface="BIZ UDPゴシック" panose="020B0400000000000000" pitchFamily="50" charset="-128"/>
                <a:ea typeface="BIZ UDPゴシック" panose="020B0400000000000000" pitchFamily="50" charset="-128"/>
              </a:rPr>
              <a:t>分のモジュール授業</a:t>
            </a:r>
            <a:endParaRPr lang="en-US" altLang="ja-JP" sz="2700" dirty="0">
              <a:solidFill>
                <a:srgbClr val="000022"/>
              </a:solidFill>
              <a:latin typeface="BIZ UDPゴシック" panose="020B0400000000000000" pitchFamily="50" charset="-128"/>
              <a:ea typeface="BIZ UDPゴシック" panose="020B0400000000000000" pitchFamily="50" charset="-128"/>
            </a:endParaRPr>
          </a:p>
          <a:p>
            <a:r>
              <a:rPr lang="ja-JP" altLang="en-US" sz="2700" dirty="0">
                <a:solidFill>
                  <a:srgbClr val="000022">
                    <a:lumMod val="50000"/>
                    <a:lumOff val="50000"/>
                  </a:srgbClr>
                </a:solidFill>
                <a:latin typeface="BIZ UDPゴシック" panose="020B0400000000000000" pitchFamily="50" charset="-128"/>
                <a:ea typeface="BIZ UDPゴシック" panose="020B0400000000000000" pitchFamily="50" charset="-128"/>
              </a:rPr>
              <a:t>アジアに視点を置いた国際理解教育と多文化共生を推進　　</a:t>
            </a:r>
            <a:endParaRPr lang="en-US" altLang="ja-JP" sz="2700" dirty="0">
              <a:solidFill>
                <a:srgbClr val="000022">
                  <a:lumMod val="50000"/>
                  <a:lumOff val="50000"/>
                </a:srgbClr>
              </a:solidFill>
              <a:latin typeface="BIZ UDPゴシック" panose="020B0400000000000000" pitchFamily="50" charset="-128"/>
              <a:ea typeface="BIZ UDPゴシック" panose="020B0400000000000000" pitchFamily="50" charset="-128"/>
            </a:endParaRPr>
          </a:p>
          <a:p>
            <a:r>
              <a:rPr lang="ja-JP" altLang="en-US" sz="2700" dirty="0">
                <a:solidFill>
                  <a:srgbClr val="000022">
                    <a:lumMod val="50000"/>
                    <a:lumOff val="50000"/>
                  </a:srgbClr>
                </a:solidFill>
                <a:latin typeface="BIZ UDPゴシック" panose="020B0400000000000000" pitchFamily="50" charset="-128"/>
                <a:ea typeface="BIZ UDPゴシック" panose="020B0400000000000000" pitchFamily="50" charset="-128"/>
              </a:rPr>
              <a:t>制服制度の導入</a:t>
            </a:r>
            <a:r>
              <a:rPr lang="ja-JP" altLang="en-US" sz="2700" dirty="0">
                <a:solidFill>
                  <a:srgbClr val="000022"/>
                </a:solidFill>
                <a:latin typeface="BIZ UDPゴシック" panose="020B0400000000000000" pitchFamily="50" charset="-128"/>
                <a:ea typeface="BIZ UDPゴシック" panose="020B0400000000000000" pitchFamily="50" charset="-128"/>
              </a:rPr>
              <a:t>によりマナー指導を充実し社会人基礎力を育成</a:t>
            </a:r>
            <a:endParaRPr lang="en-US" altLang="ja-JP" sz="2700" dirty="0">
              <a:solidFill>
                <a:srgbClr val="000022"/>
              </a:solidFill>
              <a:latin typeface="BIZ UDPゴシック" panose="020B0400000000000000" pitchFamily="50" charset="-128"/>
              <a:ea typeface="BIZ UDPゴシック" panose="020B0400000000000000" pitchFamily="50" charset="-128"/>
            </a:endParaRPr>
          </a:p>
          <a:p>
            <a:r>
              <a:rPr lang="ja-JP" altLang="en-US" sz="2700" dirty="0">
                <a:solidFill>
                  <a:srgbClr val="000022"/>
                </a:solidFill>
                <a:latin typeface="BIZ UDPゴシック" panose="020B0400000000000000" pitchFamily="50" charset="-128"/>
                <a:ea typeface="BIZ UDPゴシック" panose="020B0400000000000000" pitchFamily="50" charset="-128"/>
              </a:rPr>
              <a:t>実用的な技能・資格の取得を推進</a:t>
            </a:r>
            <a:endParaRPr lang="en-US" altLang="ja-JP" sz="2700" dirty="0">
              <a:solidFill>
                <a:srgbClr val="000022"/>
              </a:solidFill>
              <a:latin typeface="BIZ UDPゴシック" panose="020B0400000000000000" pitchFamily="50" charset="-128"/>
              <a:ea typeface="BIZ UDPゴシック" panose="020B0400000000000000" pitchFamily="50" charset="-128"/>
            </a:endParaRPr>
          </a:p>
          <a:p>
            <a:pPr>
              <a:lnSpc>
                <a:spcPct val="100000"/>
              </a:lnSpc>
            </a:pPr>
            <a:r>
              <a:rPr lang="ja-JP" altLang="en-US" sz="2700" dirty="0">
                <a:solidFill>
                  <a:srgbClr val="000022"/>
                </a:solidFill>
                <a:latin typeface="BIZ UDPゴシック" panose="020B0400000000000000" pitchFamily="50" charset="-128"/>
                <a:ea typeface="BIZ UDPゴシック" panose="020B0400000000000000" pitchFamily="50" charset="-128"/>
              </a:rPr>
              <a:t>スクールソーシャルワーカー、</a:t>
            </a:r>
            <a:r>
              <a:rPr lang="ja-JP" altLang="en-US" sz="2700" dirty="0" smtClean="0">
                <a:solidFill>
                  <a:srgbClr val="000022"/>
                </a:solidFill>
                <a:latin typeface="BIZ UDPゴシック" panose="020B0400000000000000" pitchFamily="50" charset="-128"/>
                <a:ea typeface="BIZ UDPゴシック" panose="020B0400000000000000" pitchFamily="50" charset="-128"/>
              </a:rPr>
              <a:t>スクールカウンセラー</a:t>
            </a:r>
            <a:r>
              <a:rPr lang="ja-JP" altLang="en-US" sz="2700" dirty="0">
                <a:solidFill>
                  <a:srgbClr val="000022"/>
                </a:solidFill>
                <a:latin typeface="BIZ UDPゴシック" panose="020B0400000000000000" pitchFamily="50" charset="-128"/>
                <a:ea typeface="BIZ UDPゴシック" panose="020B0400000000000000" pitchFamily="50" charset="-128"/>
              </a:rPr>
              <a:t>、キャリア教育コーディネーターなどの専門人材の配置　</a:t>
            </a:r>
          </a:p>
        </p:txBody>
      </p:sp>
    </p:spTree>
    <p:extLst>
      <p:ext uri="{BB962C8B-B14F-4D97-AF65-F5344CB8AC3E}">
        <p14:creationId xmlns:p14="http://schemas.microsoft.com/office/powerpoint/2010/main" val="3069574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85155-9A8E-419F-A73A-28B944B70EA1}"/>
              </a:ext>
            </a:extLst>
          </p:cNvPr>
          <p:cNvSpPr>
            <a:spLocks noGrp="1"/>
          </p:cNvSpPr>
          <p:nvPr>
            <p:ph type="title"/>
          </p:nvPr>
        </p:nvSpPr>
        <p:spPr/>
        <p:txBody>
          <a:bodyPr>
            <a:normAutofit/>
          </a:bodyPr>
          <a:lstStyle/>
          <a:p>
            <a:r>
              <a:rPr kumimoji="1" lang="ja-JP" altLang="en-US" dirty="0"/>
              <a:t>ＥＳへの改編前と改編後の変化</a:t>
            </a:r>
          </a:p>
        </p:txBody>
      </p:sp>
      <p:sp>
        <p:nvSpPr>
          <p:cNvPr id="3" name="スライド番号プレースホルダー 2">
            <a:extLst>
              <a:ext uri="{FF2B5EF4-FFF2-40B4-BE49-F238E27FC236}">
                <a16:creationId xmlns:a16="http://schemas.microsoft.com/office/drawing/2014/main" id="{F9A31A5C-7445-4493-868E-DCFB968679F0}"/>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16</a:t>
            </a:fld>
            <a:endParaRPr kumimoji="1" lang="ja-JP" altLang="en-US">
              <a:solidFill>
                <a:prstClr val="white"/>
              </a:solidFill>
            </a:endParaRPr>
          </a:p>
        </p:txBody>
      </p:sp>
      <p:sp>
        <p:nvSpPr>
          <p:cNvPr id="5" name="テキスト プレースホルダー 3">
            <a:extLst>
              <a:ext uri="{FF2B5EF4-FFF2-40B4-BE49-F238E27FC236}">
                <a16:creationId xmlns:a16="http://schemas.microsoft.com/office/drawing/2014/main" id="{DD493B53-D60C-4C23-B590-4F42FDD4936E}"/>
              </a:ext>
            </a:extLst>
          </p:cNvPr>
          <p:cNvSpPr txBox="1">
            <a:spLocks/>
          </p:cNvSpPr>
          <p:nvPr/>
        </p:nvSpPr>
        <p:spPr>
          <a:xfrm>
            <a:off x="559904" y="1192697"/>
            <a:ext cx="8792818" cy="5187150"/>
          </a:xfrm>
          <a:prstGeom prst="rect">
            <a:avLst/>
          </a:prstGeom>
        </p:spPr>
        <p:txBody>
          <a:bodyPr>
            <a:noAutofit/>
          </a:bodyPr>
          <a:lstStyle>
            <a:lvl1pPr marL="396000" indent="-396000" algn="l" defTabSz="914400" rtl="0" eaLnBrk="1" latinLnBrk="0" hangingPunct="1">
              <a:lnSpc>
                <a:spcPct val="88000"/>
              </a:lnSpc>
              <a:spcBef>
                <a:spcPts val="1600"/>
              </a:spcBef>
              <a:buFontTx/>
              <a:buBlip>
                <a:blip r:embed="rId2"/>
              </a:buBlip>
              <a:defRPr kumimoji="1" sz="4000" kern="1200">
                <a:solidFill>
                  <a:schemeClr val="tx1"/>
                </a:solidFill>
                <a:latin typeface="+mn-lt"/>
                <a:ea typeface="+mn-ea"/>
                <a:cs typeface="+mn-cs"/>
              </a:defRPr>
            </a:lvl1pPr>
            <a:lvl2pPr marL="709200" indent="-381600" algn="l" defTabSz="914400" rtl="0" eaLnBrk="1" latinLnBrk="0" hangingPunct="1">
              <a:lnSpc>
                <a:spcPct val="88000"/>
              </a:lnSpc>
              <a:spcBef>
                <a:spcPts val="900"/>
              </a:spcBef>
              <a:buFontTx/>
              <a:buBlip>
                <a:blip r:embed="rId3"/>
              </a:buBlip>
              <a:defRPr kumimoji="1" sz="3200" kern="1200">
                <a:solidFill>
                  <a:schemeClr val="tx1"/>
                </a:solidFill>
                <a:latin typeface="+mn-lt"/>
                <a:ea typeface="+mn-ea"/>
                <a:cs typeface="+mn-cs"/>
              </a:defRPr>
            </a:lvl2pPr>
            <a:lvl3pPr marL="1008000" indent="-288000" algn="l" defTabSz="914400" rtl="0" eaLnBrk="1" latinLnBrk="0" hangingPunct="1">
              <a:lnSpc>
                <a:spcPct val="88000"/>
              </a:lnSpc>
              <a:spcBef>
                <a:spcPts val="900"/>
              </a:spcBef>
              <a:buFontTx/>
              <a:buBlip>
                <a:blip r:embed="rId4"/>
              </a:buBlip>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改編前</a:t>
            </a:r>
            <a:r>
              <a:rPr lang="en-US" altLang="ja-JP" sz="2800" dirty="0">
                <a:solidFill>
                  <a:srgbClr val="000022"/>
                </a:solidFill>
                <a:latin typeface="BIZ UDPゴシック" panose="020B0400000000000000" pitchFamily="50" charset="-128"/>
                <a:ea typeface="BIZ UDPゴシック" panose="020B0400000000000000" pitchFamily="50" charset="-128"/>
              </a:rPr>
              <a:t>(</a:t>
            </a:r>
            <a:r>
              <a:rPr lang="ja-JP" altLang="en-US" sz="2800" dirty="0">
                <a:solidFill>
                  <a:srgbClr val="000022"/>
                </a:solidFill>
                <a:latin typeface="BIZ UDPゴシック" panose="020B0400000000000000" pitchFamily="50" charset="-128"/>
                <a:ea typeface="BIZ UDPゴシック" panose="020B0400000000000000" pitchFamily="50" charset="-128"/>
              </a:rPr>
              <a:t>単位制</a:t>
            </a:r>
            <a:r>
              <a:rPr lang="en-US" altLang="ja-JP" sz="2800" dirty="0">
                <a:solidFill>
                  <a:srgbClr val="000022"/>
                </a:solidFill>
                <a:latin typeface="BIZ UDPゴシック" panose="020B0400000000000000" pitchFamily="50" charset="-128"/>
                <a:ea typeface="BIZ UDPゴシック" panose="020B0400000000000000" pitchFamily="50" charset="-128"/>
              </a:rPr>
              <a:t>)</a:t>
            </a: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☆進路希望に合わせた多様な授業選択が可能。</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このシステムをうまく利用して、国立大学へ進学</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a:t>
            </a:r>
            <a:r>
              <a:rPr lang="ja-JP" altLang="en-US" sz="2800" dirty="0" smtClean="0">
                <a:solidFill>
                  <a:srgbClr val="000022"/>
                </a:solidFill>
                <a:latin typeface="BIZ UDPゴシック" panose="020B0400000000000000" pitchFamily="50" charset="-128"/>
                <a:ea typeface="BIZ UDPゴシック" panose="020B0400000000000000" pitchFamily="50" charset="-128"/>
              </a:rPr>
              <a:t>した</a:t>
            </a:r>
            <a:r>
              <a:rPr lang="ja-JP" altLang="en-US" sz="2800" dirty="0" smtClean="0">
                <a:latin typeface="BIZ UDPゴシック" panose="020B0400000000000000" pitchFamily="50" charset="-128"/>
                <a:ea typeface="BIZ UDPゴシック" panose="020B0400000000000000" pitchFamily="50" charset="-128"/>
              </a:rPr>
              <a:t>外国にルーツのある生徒</a:t>
            </a:r>
            <a:r>
              <a:rPr lang="ja-JP" altLang="en-US" sz="2800" dirty="0" smtClean="0">
                <a:solidFill>
                  <a:srgbClr val="000022"/>
                </a:solidFill>
                <a:latin typeface="BIZ UDPゴシック" panose="020B0400000000000000" pitchFamily="50" charset="-128"/>
                <a:ea typeface="BIZ UDPゴシック" panose="020B0400000000000000" pitchFamily="50" charset="-128"/>
              </a:rPr>
              <a:t>が</a:t>
            </a:r>
            <a:r>
              <a:rPr lang="ja-JP" altLang="en-US" sz="2800" dirty="0">
                <a:solidFill>
                  <a:srgbClr val="000022"/>
                </a:solidFill>
                <a:latin typeface="BIZ UDPゴシック" panose="020B0400000000000000" pitchFamily="50" charset="-128"/>
                <a:ea typeface="BIZ UDPゴシック" panose="020B0400000000000000" pitchFamily="50" charset="-128"/>
              </a:rPr>
              <a:t>いる。</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★一方で「自己責任」が大切とされる自由なシステ</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ムに適応できずに出席状況が悪化し中退する生徒</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が増加。</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中退率の増加と卒業率の低下が大きな課題となる。 </a:t>
            </a:r>
            <a:r>
              <a:rPr lang="ja-JP" altLang="en-US" sz="2800" dirty="0">
                <a:solidFill>
                  <a:srgbClr val="000022"/>
                </a:solidFill>
                <a:latin typeface="AR P丸ゴシック体M" panose="020B0600010101010101" pitchFamily="50" charset="-128"/>
                <a:ea typeface="AR P丸ゴシック体M" panose="020B0600010101010101" pitchFamily="50" charset="-128"/>
              </a:rPr>
              <a:t>　　　　　　　　　　　　　　　　　　　　　　　　　　　　　　　　　　　</a:t>
            </a:r>
            <a:endParaRPr lang="en-US" altLang="ja-JP" sz="2800" dirty="0">
              <a:solidFill>
                <a:srgbClr val="000022"/>
              </a:solidFill>
              <a:latin typeface="AR P丸ゴシック体M" panose="020B0600010101010101" pitchFamily="50" charset="-128"/>
              <a:ea typeface="AR P丸ゴシック体M" panose="020B0600010101010101" pitchFamily="50" charset="-128"/>
            </a:endParaRPr>
          </a:p>
          <a:p>
            <a:pPr marL="0" indent="0">
              <a:buNone/>
            </a:pPr>
            <a:r>
              <a:rPr lang="ja-JP" altLang="en-US" sz="2800" dirty="0">
                <a:solidFill>
                  <a:srgbClr val="000022"/>
                </a:solidFill>
                <a:latin typeface="AR P丸ゴシック体M" panose="020B0600010101010101" pitchFamily="50" charset="-128"/>
                <a:ea typeface="AR P丸ゴシック体M" panose="020B0600010101010101" pitchFamily="50" charset="-128"/>
              </a:rPr>
              <a:t>　</a:t>
            </a:r>
            <a:endParaRPr lang="en-US" altLang="ja-JP" sz="2800" dirty="0">
              <a:solidFill>
                <a:srgbClr val="000022"/>
              </a:solidFill>
              <a:latin typeface="AR P丸ゴシック体M" panose="020B0600010101010101" pitchFamily="50" charset="-128"/>
              <a:ea typeface="AR P丸ゴシック体M" panose="020B0600010101010101" pitchFamily="50" charset="-128"/>
            </a:endParaRPr>
          </a:p>
          <a:p>
            <a:pPr marL="0" indent="0">
              <a:buNone/>
            </a:pPr>
            <a:r>
              <a:rPr lang="ja-JP" altLang="en-US" sz="2800" dirty="0">
                <a:solidFill>
                  <a:srgbClr val="000022"/>
                </a:solidFill>
                <a:latin typeface="AR P丸ゴシック体M" panose="020B0600010101010101" pitchFamily="50" charset="-128"/>
                <a:ea typeface="AR P丸ゴシック体M" panose="020B0600010101010101" pitchFamily="50" charset="-128"/>
              </a:rPr>
              <a:t>　</a:t>
            </a:r>
          </a:p>
        </p:txBody>
      </p:sp>
      <p:pic>
        <p:nvPicPr>
          <p:cNvPr id="6" name="図 5">
            <a:extLst>
              <a:ext uri="{FF2B5EF4-FFF2-40B4-BE49-F238E27FC236}">
                <a16:creationId xmlns:a16="http://schemas.microsoft.com/office/drawing/2014/main" id="{10280479-3DD3-4842-A685-C593C3F09F27}"/>
              </a:ext>
            </a:extLst>
          </p:cNvPr>
          <p:cNvPicPr>
            <a:picLocks noChangeAspect="1"/>
          </p:cNvPicPr>
          <p:nvPr/>
        </p:nvPicPr>
        <p:blipFill>
          <a:blip r:embed="rId5"/>
          <a:stretch>
            <a:fillRect/>
          </a:stretch>
        </p:blipFill>
        <p:spPr>
          <a:xfrm>
            <a:off x="3839818" y="4648201"/>
            <a:ext cx="1676545" cy="493819"/>
          </a:xfrm>
          <a:prstGeom prst="rect">
            <a:avLst/>
          </a:prstGeom>
          <a:solidFill>
            <a:srgbClr val="FF0000"/>
          </a:solidFill>
        </p:spPr>
      </p:pic>
    </p:spTree>
    <p:extLst>
      <p:ext uri="{BB962C8B-B14F-4D97-AF65-F5344CB8AC3E}">
        <p14:creationId xmlns:p14="http://schemas.microsoft.com/office/powerpoint/2010/main" val="296146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85155-9A8E-419F-A73A-28B944B70EA1}"/>
              </a:ext>
            </a:extLst>
          </p:cNvPr>
          <p:cNvSpPr>
            <a:spLocks noGrp="1"/>
          </p:cNvSpPr>
          <p:nvPr>
            <p:ph type="title"/>
          </p:nvPr>
        </p:nvSpPr>
        <p:spPr/>
        <p:txBody>
          <a:bodyPr>
            <a:normAutofit/>
          </a:bodyPr>
          <a:lstStyle/>
          <a:p>
            <a:r>
              <a:rPr kumimoji="1" lang="ja-JP" altLang="en-US" dirty="0"/>
              <a:t>ＥＳへの改編前と改編後の変化</a:t>
            </a:r>
          </a:p>
        </p:txBody>
      </p:sp>
      <p:sp>
        <p:nvSpPr>
          <p:cNvPr id="3" name="スライド番号プレースホルダー 2">
            <a:extLst>
              <a:ext uri="{FF2B5EF4-FFF2-40B4-BE49-F238E27FC236}">
                <a16:creationId xmlns:a16="http://schemas.microsoft.com/office/drawing/2014/main" id="{F9A31A5C-7445-4493-868E-DCFB968679F0}"/>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17</a:t>
            </a:fld>
            <a:endParaRPr kumimoji="1" lang="ja-JP" altLang="en-US">
              <a:solidFill>
                <a:prstClr val="white"/>
              </a:solidFill>
            </a:endParaRPr>
          </a:p>
        </p:txBody>
      </p:sp>
      <p:sp>
        <p:nvSpPr>
          <p:cNvPr id="5" name="テキスト プレースホルダー 3">
            <a:extLst>
              <a:ext uri="{FF2B5EF4-FFF2-40B4-BE49-F238E27FC236}">
                <a16:creationId xmlns:a16="http://schemas.microsoft.com/office/drawing/2014/main" id="{DD493B53-D60C-4C23-B590-4F42FDD4936E}"/>
              </a:ext>
            </a:extLst>
          </p:cNvPr>
          <p:cNvSpPr txBox="1">
            <a:spLocks/>
          </p:cNvSpPr>
          <p:nvPr/>
        </p:nvSpPr>
        <p:spPr>
          <a:xfrm>
            <a:off x="559904" y="1192697"/>
            <a:ext cx="8792818" cy="5187150"/>
          </a:xfrm>
          <a:prstGeom prst="rect">
            <a:avLst/>
          </a:prstGeom>
        </p:spPr>
        <p:txBody>
          <a:bodyPr>
            <a:noAutofit/>
          </a:bodyPr>
          <a:lstStyle>
            <a:lvl1pPr marL="396000" indent="-396000" algn="l" defTabSz="914400" rtl="0" eaLnBrk="1" latinLnBrk="0" hangingPunct="1">
              <a:lnSpc>
                <a:spcPct val="88000"/>
              </a:lnSpc>
              <a:spcBef>
                <a:spcPts val="1600"/>
              </a:spcBef>
              <a:buFontTx/>
              <a:buBlip>
                <a:blip r:embed="rId2"/>
              </a:buBlip>
              <a:defRPr kumimoji="1" sz="4000" kern="1200">
                <a:solidFill>
                  <a:schemeClr val="tx1"/>
                </a:solidFill>
                <a:latin typeface="+mn-lt"/>
                <a:ea typeface="+mn-ea"/>
                <a:cs typeface="+mn-cs"/>
              </a:defRPr>
            </a:lvl1pPr>
            <a:lvl2pPr marL="709200" indent="-381600" algn="l" defTabSz="914400" rtl="0" eaLnBrk="1" latinLnBrk="0" hangingPunct="1">
              <a:lnSpc>
                <a:spcPct val="88000"/>
              </a:lnSpc>
              <a:spcBef>
                <a:spcPts val="900"/>
              </a:spcBef>
              <a:buFontTx/>
              <a:buBlip>
                <a:blip r:embed="rId3"/>
              </a:buBlip>
              <a:defRPr kumimoji="1" sz="3200" kern="1200">
                <a:solidFill>
                  <a:schemeClr val="tx1"/>
                </a:solidFill>
                <a:latin typeface="+mn-lt"/>
                <a:ea typeface="+mn-ea"/>
                <a:cs typeface="+mn-cs"/>
              </a:defRPr>
            </a:lvl2pPr>
            <a:lvl3pPr marL="1008000" indent="-288000" algn="l" defTabSz="914400" rtl="0" eaLnBrk="1" latinLnBrk="0" hangingPunct="1">
              <a:lnSpc>
                <a:spcPct val="88000"/>
              </a:lnSpc>
              <a:spcBef>
                <a:spcPts val="900"/>
              </a:spcBef>
              <a:buFontTx/>
              <a:buBlip>
                <a:blip r:embed="rId4"/>
              </a:buBlip>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改編後</a:t>
            </a:r>
            <a:r>
              <a:rPr lang="en-US" altLang="ja-JP" sz="2800" dirty="0">
                <a:solidFill>
                  <a:srgbClr val="000022"/>
                </a:solidFill>
                <a:latin typeface="BIZ UDPゴシック" panose="020B0400000000000000" pitchFamily="50" charset="-128"/>
                <a:ea typeface="BIZ UDPゴシック" panose="020B0400000000000000" pitchFamily="50" charset="-128"/>
              </a:rPr>
              <a:t>(</a:t>
            </a:r>
            <a:r>
              <a:rPr lang="ja-JP" altLang="en-US" sz="2800" dirty="0">
                <a:solidFill>
                  <a:srgbClr val="000022"/>
                </a:solidFill>
                <a:latin typeface="BIZ UDPゴシック" panose="020B0400000000000000" pitchFamily="50" charset="-128"/>
                <a:ea typeface="BIZ UDPゴシック" panose="020B0400000000000000" pitchFamily="50" charset="-128"/>
              </a:rPr>
              <a:t>エンパワメントスクール</a:t>
            </a:r>
            <a:r>
              <a:rPr lang="en-US" altLang="ja-JP" sz="2800" dirty="0">
                <a:solidFill>
                  <a:srgbClr val="000022"/>
                </a:solidFill>
                <a:latin typeface="BIZ UDPゴシック" panose="020B0400000000000000" pitchFamily="50" charset="-128"/>
                <a:ea typeface="BIZ UDPゴシック" panose="020B0400000000000000" pitchFamily="50" charset="-128"/>
              </a:rPr>
              <a:t>)</a:t>
            </a: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a:t>
            </a:r>
            <a:r>
              <a:rPr lang="ja-JP" altLang="en-US" sz="2700" dirty="0">
                <a:solidFill>
                  <a:srgbClr val="000022"/>
                </a:solidFill>
                <a:latin typeface="BIZ UDPゴシック" panose="020B0400000000000000" pitchFamily="50" charset="-128"/>
                <a:ea typeface="BIZ UDPゴシック" panose="020B0400000000000000" pitchFamily="50" charset="-128"/>
              </a:rPr>
              <a:t>学年制の導入で、登下校の時間を規定し、制服着用、</a:t>
            </a:r>
            <a:endParaRPr lang="en-US" altLang="ja-JP" sz="27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700" dirty="0">
                <a:solidFill>
                  <a:srgbClr val="000022"/>
                </a:solidFill>
                <a:latin typeface="BIZ UDPゴシック" panose="020B0400000000000000" pitchFamily="50" charset="-128"/>
                <a:ea typeface="BIZ UDPゴシック" panose="020B0400000000000000" pitchFamily="50" charset="-128"/>
              </a:rPr>
              <a:t>　　頭髪指導をはじめとする規律ある生徒指導を実施。</a:t>
            </a:r>
            <a:endParaRPr lang="en-US" altLang="ja-JP" sz="27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700" dirty="0">
                <a:solidFill>
                  <a:srgbClr val="000022"/>
                </a:solidFill>
                <a:latin typeface="BIZ UDPゴシック" panose="020B0400000000000000" pitchFamily="50" charset="-128"/>
                <a:ea typeface="BIZ UDPゴシック" panose="020B0400000000000000" pitchFamily="50" charset="-128"/>
              </a:rPr>
              <a:t>　　</a:t>
            </a:r>
            <a:endParaRPr lang="en-US" altLang="ja-JP" sz="27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700" dirty="0">
                <a:solidFill>
                  <a:srgbClr val="000022"/>
                </a:solidFill>
                <a:latin typeface="BIZ UDPゴシック" panose="020B0400000000000000" pitchFamily="50" charset="-128"/>
                <a:ea typeface="BIZ UDPゴシック" panose="020B0400000000000000" pitchFamily="50" charset="-128"/>
              </a:rPr>
              <a:t>　☆基礎基本からの学習、安心できる居場所の提供で</a:t>
            </a:r>
            <a:endParaRPr lang="en-US" altLang="ja-JP" sz="27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700" dirty="0">
                <a:solidFill>
                  <a:srgbClr val="000022"/>
                </a:solidFill>
                <a:latin typeface="BIZ UDPゴシック" panose="020B0400000000000000" pitchFamily="50" charset="-128"/>
                <a:ea typeface="BIZ UDPゴシック" panose="020B0400000000000000" pitchFamily="50" charset="-128"/>
              </a:rPr>
              <a:t>　　学校に定着する生徒の増加。</a:t>
            </a:r>
            <a:endParaRPr lang="en-US" altLang="ja-JP" sz="2700" dirty="0">
              <a:solidFill>
                <a:srgbClr val="000022"/>
              </a:solidFill>
              <a:latin typeface="BIZ UDPゴシック" panose="020B0400000000000000" pitchFamily="50" charset="-128"/>
              <a:ea typeface="BIZ UDPゴシック" panose="020B0400000000000000" pitchFamily="50" charset="-128"/>
            </a:endParaRPr>
          </a:p>
          <a:p>
            <a:pPr marL="0" indent="0">
              <a:buNone/>
            </a:pPr>
            <a:endParaRPr lang="en-US" altLang="ja-JP" sz="27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700" dirty="0">
                <a:solidFill>
                  <a:srgbClr val="000022"/>
                </a:solidFill>
                <a:latin typeface="BIZ UDPゴシック" panose="020B0400000000000000" pitchFamily="50" charset="-128"/>
                <a:ea typeface="BIZ UDPゴシック" panose="020B0400000000000000" pitchFamily="50" charset="-128"/>
              </a:rPr>
              <a:t>　☆中退率の低下、地域からも認められるようになる。</a:t>
            </a:r>
            <a:endParaRPr lang="en-US" altLang="ja-JP" sz="27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700" dirty="0">
                <a:solidFill>
                  <a:srgbClr val="000022"/>
                </a:solidFill>
                <a:latin typeface="BIZ UDPゴシック" panose="020B0400000000000000" pitchFamily="50" charset="-128"/>
                <a:ea typeface="BIZ UDPゴシック" panose="020B0400000000000000" pitchFamily="50" charset="-128"/>
              </a:rPr>
              <a:t>　　地元平野区からの志願者の増加。 　　　　　</a:t>
            </a:r>
            <a:r>
              <a:rPr lang="ja-JP" altLang="en-US" sz="2800" dirty="0">
                <a:solidFill>
                  <a:srgbClr val="000022"/>
                </a:solidFill>
                <a:latin typeface="BIZ UDPゴシック" panose="020B0400000000000000" pitchFamily="50" charset="-128"/>
                <a:ea typeface="BIZ UDPゴシック" panose="020B0400000000000000" pitchFamily="50" charset="-128"/>
              </a:rPr>
              <a:t>　　　　　　　　　　　　　　　　　　　　　　　　　　　　　　</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AR P丸ゴシック体M" panose="020B0600010101010101" pitchFamily="50" charset="-128"/>
                <a:ea typeface="AR P丸ゴシック体M" panose="020B0600010101010101" pitchFamily="50" charset="-128"/>
              </a:rPr>
              <a:t>　</a:t>
            </a:r>
          </a:p>
        </p:txBody>
      </p:sp>
      <p:pic>
        <p:nvPicPr>
          <p:cNvPr id="6" name="図 5">
            <a:extLst>
              <a:ext uri="{FF2B5EF4-FFF2-40B4-BE49-F238E27FC236}">
                <a16:creationId xmlns:a16="http://schemas.microsoft.com/office/drawing/2014/main" id="{10280479-3DD3-4842-A685-C593C3F09F27}"/>
              </a:ext>
            </a:extLst>
          </p:cNvPr>
          <p:cNvPicPr>
            <a:picLocks noChangeAspect="1"/>
          </p:cNvPicPr>
          <p:nvPr/>
        </p:nvPicPr>
        <p:blipFill>
          <a:blip r:embed="rId5"/>
          <a:stretch>
            <a:fillRect/>
          </a:stretch>
        </p:blipFill>
        <p:spPr>
          <a:xfrm>
            <a:off x="3866322" y="2819401"/>
            <a:ext cx="1676545" cy="493819"/>
          </a:xfrm>
          <a:prstGeom prst="rect">
            <a:avLst/>
          </a:prstGeom>
          <a:solidFill>
            <a:srgbClr val="FF0000"/>
          </a:solidFill>
        </p:spPr>
      </p:pic>
      <p:pic>
        <p:nvPicPr>
          <p:cNvPr id="4" name="図 3">
            <a:extLst>
              <a:ext uri="{FF2B5EF4-FFF2-40B4-BE49-F238E27FC236}">
                <a16:creationId xmlns:a16="http://schemas.microsoft.com/office/drawing/2014/main" id="{DD63C8B4-8767-4BA2-A8C3-262EA50477CD}"/>
              </a:ext>
            </a:extLst>
          </p:cNvPr>
          <p:cNvPicPr>
            <a:picLocks noChangeAspect="1"/>
          </p:cNvPicPr>
          <p:nvPr/>
        </p:nvPicPr>
        <p:blipFill>
          <a:blip r:embed="rId6"/>
          <a:stretch>
            <a:fillRect/>
          </a:stretch>
        </p:blipFill>
        <p:spPr>
          <a:xfrm>
            <a:off x="3866322" y="4599624"/>
            <a:ext cx="1676545" cy="493819"/>
          </a:xfrm>
          <a:prstGeom prst="rect">
            <a:avLst/>
          </a:prstGeom>
        </p:spPr>
      </p:pic>
    </p:spTree>
    <p:extLst>
      <p:ext uri="{BB962C8B-B14F-4D97-AF65-F5344CB8AC3E}">
        <p14:creationId xmlns:p14="http://schemas.microsoft.com/office/powerpoint/2010/main" val="1590539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A0287-8406-4C2E-BBA2-043753A49E34}"/>
              </a:ext>
            </a:extLst>
          </p:cNvPr>
          <p:cNvSpPr>
            <a:spLocks noGrp="1"/>
          </p:cNvSpPr>
          <p:nvPr>
            <p:ph type="title"/>
          </p:nvPr>
        </p:nvSpPr>
        <p:spPr/>
        <p:txBody>
          <a:bodyPr/>
          <a:lstStyle/>
          <a:p>
            <a:r>
              <a:rPr lang="ja-JP" altLang="en-US" dirty="0"/>
              <a:t>エンパワメントスクールとは</a:t>
            </a:r>
            <a:endParaRPr kumimoji="1" lang="ja-JP" altLang="en-US" dirty="0"/>
          </a:p>
        </p:txBody>
      </p:sp>
      <p:sp>
        <p:nvSpPr>
          <p:cNvPr id="3" name="スライド番号プレースホルダー 2">
            <a:extLst>
              <a:ext uri="{FF2B5EF4-FFF2-40B4-BE49-F238E27FC236}">
                <a16:creationId xmlns:a16="http://schemas.microsoft.com/office/drawing/2014/main" id="{289DA4E5-118F-4E0B-A5A5-235B12D381DD}"/>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18</a:t>
            </a:fld>
            <a:endParaRPr kumimoji="1" lang="ja-JP" altLang="en-US">
              <a:solidFill>
                <a:prstClr val="white"/>
              </a:solidFill>
            </a:endParaRPr>
          </a:p>
        </p:txBody>
      </p:sp>
      <p:sp>
        <p:nvSpPr>
          <p:cNvPr id="5" name="テキスト ボックス 4">
            <a:extLst>
              <a:ext uri="{FF2B5EF4-FFF2-40B4-BE49-F238E27FC236}">
                <a16:creationId xmlns:a16="http://schemas.microsoft.com/office/drawing/2014/main" id="{E9F9C216-5C33-4547-BD4B-AE22EF5B5D82}"/>
              </a:ext>
            </a:extLst>
          </p:cNvPr>
          <p:cNvSpPr txBox="1"/>
          <p:nvPr/>
        </p:nvSpPr>
        <p:spPr>
          <a:xfrm>
            <a:off x="205273" y="1311965"/>
            <a:ext cx="9461241" cy="4832092"/>
          </a:xfrm>
          <a:prstGeom prst="rect">
            <a:avLst/>
          </a:prstGeom>
          <a:noFill/>
        </p:spPr>
        <p:txBody>
          <a:bodyPr wrap="square">
            <a:spAutoFit/>
          </a:bodyPr>
          <a:lstStyle/>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☆生徒の</a:t>
            </a:r>
            <a:r>
              <a:rPr kumimoji="1" lang="en-US" altLang="ja-JP" sz="2800" dirty="0">
                <a:solidFill>
                  <a:srgbClr val="000022"/>
                </a:solidFill>
                <a:latin typeface="BIZ UDPゴシック" panose="020B0400000000000000" pitchFamily="50" charset="-128"/>
                <a:ea typeface="BIZ UDPゴシック" panose="020B0400000000000000" pitchFamily="50" charset="-128"/>
              </a:rPr>
              <a:t>『</a:t>
            </a:r>
            <a:r>
              <a:rPr kumimoji="1" lang="ja-JP" altLang="en-US" sz="2800" dirty="0">
                <a:solidFill>
                  <a:srgbClr val="000022"/>
                </a:solidFill>
                <a:latin typeface="BIZ UDPゴシック" panose="020B0400000000000000" pitchFamily="50" charset="-128"/>
                <a:ea typeface="BIZ UDPゴシック" panose="020B0400000000000000" pitchFamily="50" charset="-128"/>
              </a:rPr>
              <a:t>わかる喜び</a:t>
            </a:r>
            <a:r>
              <a:rPr kumimoji="1" lang="en-US" altLang="ja-JP" sz="2800" dirty="0">
                <a:solidFill>
                  <a:srgbClr val="000022"/>
                </a:solidFill>
                <a:latin typeface="BIZ UDPゴシック" panose="020B0400000000000000" pitchFamily="50" charset="-128"/>
                <a:ea typeface="BIZ UDPゴシック" panose="020B0400000000000000" pitchFamily="50" charset="-128"/>
              </a:rPr>
              <a:t>』</a:t>
            </a:r>
            <a:r>
              <a:rPr kumimoji="1" lang="ja-JP" altLang="en-US" sz="2800" dirty="0">
                <a:solidFill>
                  <a:srgbClr val="000022"/>
                </a:solidFill>
                <a:latin typeface="BIZ UDPゴシック" panose="020B0400000000000000" pitchFamily="50" charset="-128"/>
                <a:ea typeface="BIZ UDPゴシック" panose="020B0400000000000000" pitchFamily="50" charset="-128"/>
              </a:rPr>
              <a:t>や</a:t>
            </a:r>
            <a:r>
              <a:rPr kumimoji="1" lang="en-US" altLang="ja-JP" sz="2800" dirty="0">
                <a:solidFill>
                  <a:srgbClr val="000022"/>
                </a:solidFill>
                <a:latin typeface="BIZ UDPゴシック" panose="020B0400000000000000" pitchFamily="50" charset="-128"/>
                <a:ea typeface="BIZ UDPゴシック" panose="020B0400000000000000" pitchFamily="50" charset="-128"/>
              </a:rPr>
              <a:t>『</a:t>
            </a:r>
            <a:r>
              <a:rPr kumimoji="1" lang="ja-JP" altLang="en-US" sz="2800" dirty="0">
                <a:solidFill>
                  <a:srgbClr val="000022"/>
                </a:solidFill>
                <a:latin typeface="BIZ UDPゴシック" panose="020B0400000000000000" pitchFamily="50" charset="-128"/>
                <a:ea typeface="BIZ UDPゴシック" panose="020B0400000000000000" pitchFamily="50" charset="-128"/>
              </a:rPr>
              <a:t>学ぶ意欲</a:t>
            </a:r>
            <a:r>
              <a:rPr kumimoji="1" lang="en-US" altLang="ja-JP" sz="2800" dirty="0">
                <a:solidFill>
                  <a:srgbClr val="000022"/>
                </a:solidFill>
                <a:latin typeface="BIZ UDPゴシック" panose="020B0400000000000000" pitchFamily="50" charset="-128"/>
                <a:ea typeface="BIZ UDPゴシック" panose="020B0400000000000000" pitchFamily="50" charset="-128"/>
              </a:rPr>
              <a:t>』</a:t>
            </a:r>
            <a:r>
              <a:rPr kumimoji="1" lang="ja-JP" altLang="en-US" sz="2800" dirty="0">
                <a:solidFill>
                  <a:srgbClr val="000022"/>
                </a:solidFill>
                <a:latin typeface="BIZ UDPゴシック" panose="020B0400000000000000" pitchFamily="50" charset="-128"/>
                <a:ea typeface="BIZ UDPゴシック" panose="020B0400000000000000" pitchFamily="50" charset="-128"/>
              </a:rPr>
              <a:t>を引き出し、</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　　しっかりとした学力と社会で活躍できる力を身につける</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 </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☆共通する特徴</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　　「短時間・習熟度別授業」</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　　「</a:t>
            </a:r>
            <a:r>
              <a:rPr kumimoji="1" lang="ja-JP" altLang="en-US" sz="2800" b="1" u="sng" dirty="0">
                <a:solidFill>
                  <a:srgbClr val="000022"/>
                </a:solidFill>
                <a:highlight>
                  <a:srgbClr val="FFFF00"/>
                </a:highlight>
                <a:latin typeface="BIZ UDPゴシック" panose="020B0400000000000000" pitchFamily="50" charset="-128"/>
                <a:ea typeface="BIZ UDPゴシック" panose="020B0400000000000000" pitchFamily="50" charset="-128"/>
              </a:rPr>
              <a:t>タブレットや電子黒板</a:t>
            </a:r>
            <a:r>
              <a:rPr kumimoji="1" lang="ja-JP" altLang="en-US" sz="2800" dirty="0">
                <a:solidFill>
                  <a:srgbClr val="000022"/>
                </a:solidFill>
                <a:latin typeface="BIZ UDPゴシック" panose="020B0400000000000000" pitchFamily="50" charset="-128"/>
                <a:ea typeface="BIZ UDPゴシック" panose="020B0400000000000000" pitchFamily="50" charset="-128"/>
              </a:rPr>
              <a:t>を活用した授業」</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　　「参加体験型学習」</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　　「学校生活や進学・就職に向けての</a:t>
            </a:r>
            <a:r>
              <a:rPr kumimoji="1" lang="ja-JP" altLang="en-US" sz="2800" b="1" u="sng" dirty="0">
                <a:solidFill>
                  <a:srgbClr val="000022"/>
                </a:solidFill>
                <a:highlight>
                  <a:srgbClr val="FFFF00"/>
                </a:highlight>
                <a:latin typeface="BIZ UDPゴシック" panose="020B0400000000000000" pitchFamily="50" charset="-128"/>
                <a:ea typeface="BIZ UDPゴシック" panose="020B0400000000000000" pitchFamily="50" charset="-128"/>
              </a:rPr>
              <a:t>サポート</a:t>
            </a:r>
            <a:r>
              <a:rPr kumimoji="1" lang="ja-JP" altLang="en-US" sz="2800" dirty="0">
                <a:solidFill>
                  <a:srgbClr val="000022"/>
                </a:solidFill>
                <a:latin typeface="BIZ UDPゴシック" panose="020B0400000000000000" pitchFamily="50" charset="-128"/>
                <a:ea typeface="BIZ UDPゴシック" panose="020B0400000000000000" pitchFamily="50" charset="-128"/>
              </a:rPr>
              <a:t>」</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　　　⇒</a:t>
            </a:r>
            <a:r>
              <a:rPr kumimoji="1" lang="ja-JP" altLang="en-US" sz="2800" b="1" u="sng" dirty="0">
                <a:solidFill>
                  <a:srgbClr val="000022"/>
                </a:solidFill>
                <a:highlight>
                  <a:srgbClr val="FFFF00"/>
                </a:highlight>
                <a:latin typeface="BIZ UDPゴシック" panose="020B0400000000000000" pitchFamily="50" charset="-128"/>
                <a:ea typeface="BIZ UDPゴシック" panose="020B0400000000000000" pitchFamily="50" charset="-128"/>
              </a:rPr>
              <a:t>再編整備課によるＳＳＷ・ＣＣの配置</a:t>
            </a:r>
            <a:endParaRPr kumimoji="1" lang="en-US" altLang="ja-JP" sz="2800" b="1" u="sng" dirty="0">
              <a:solidFill>
                <a:srgbClr val="000022"/>
              </a:solidFill>
              <a:highlight>
                <a:srgbClr val="FFFF00"/>
              </a:highlight>
              <a:latin typeface="BIZ UDPゴシック" panose="020B0400000000000000" pitchFamily="50" charset="-128"/>
              <a:ea typeface="BIZ UDPゴシック" panose="020B0400000000000000" pitchFamily="50" charset="-128"/>
            </a:endParaRPr>
          </a:p>
          <a:p>
            <a:pPr defTabSz="914400"/>
            <a:endParaRPr kumimoji="1" lang="en-US" altLang="ja-JP" sz="2800" b="1" u="sng" dirty="0">
              <a:solidFill>
                <a:srgbClr val="000022"/>
              </a:solidFill>
              <a:highlight>
                <a:srgbClr val="FFFF00"/>
              </a:highlight>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☆各校の特色に応じた個性的な取組 </a:t>
            </a:r>
          </a:p>
        </p:txBody>
      </p:sp>
    </p:spTree>
    <p:extLst>
      <p:ext uri="{BB962C8B-B14F-4D97-AF65-F5344CB8AC3E}">
        <p14:creationId xmlns:p14="http://schemas.microsoft.com/office/powerpoint/2010/main" val="17306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A58FDFF-4ECE-4EC0-89C5-DC249846AAB6}"/>
              </a:ext>
            </a:extLst>
          </p:cNvPr>
          <p:cNvSpPr>
            <a:spLocks noGrp="1"/>
          </p:cNvSpPr>
          <p:nvPr>
            <p:ph type="sldNum" sz="quarter" idx="12"/>
          </p:nvPr>
        </p:nvSpPr>
        <p:spPr>
          <a:xfrm>
            <a:off x="8534219" y="6379846"/>
            <a:ext cx="1058704" cy="365125"/>
          </a:xfrm>
        </p:spPr>
        <p:txBody>
          <a:bodyPr/>
          <a:lstStyle/>
          <a:p>
            <a:pPr defTabSz="914400"/>
            <a:fld id="{95C15F2D-C0C5-4F33-9852-17A29ECEC890}" type="slidenum">
              <a:rPr kumimoji="1" lang="ja-JP" altLang="en-US">
                <a:solidFill>
                  <a:prstClr val="white"/>
                </a:solidFill>
              </a:rPr>
              <a:pPr defTabSz="914400"/>
              <a:t>19</a:t>
            </a:fld>
            <a:endParaRPr kumimoji="1" lang="ja-JP" altLang="en-US" dirty="0">
              <a:solidFill>
                <a:prstClr val="white"/>
              </a:solidFill>
            </a:endParaRPr>
          </a:p>
        </p:txBody>
      </p:sp>
      <p:pic>
        <p:nvPicPr>
          <p:cNvPr id="4" name="図 3">
            <a:extLst>
              <a:ext uri="{FF2B5EF4-FFF2-40B4-BE49-F238E27FC236}">
                <a16:creationId xmlns:a16="http://schemas.microsoft.com/office/drawing/2014/main" id="{2B56AEC8-3E88-458E-B6FF-70E4E0E3B742}"/>
              </a:ext>
            </a:extLst>
          </p:cNvPr>
          <p:cNvPicPr>
            <a:picLocks noChangeAspect="1"/>
          </p:cNvPicPr>
          <p:nvPr/>
        </p:nvPicPr>
        <p:blipFill>
          <a:blip r:embed="rId2"/>
          <a:stretch>
            <a:fillRect/>
          </a:stretch>
        </p:blipFill>
        <p:spPr>
          <a:xfrm>
            <a:off x="706769" y="313347"/>
            <a:ext cx="3889585" cy="969348"/>
          </a:xfrm>
          <a:prstGeom prst="rect">
            <a:avLst/>
          </a:prstGeom>
        </p:spPr>
      </p:pic>
      <p:pic>
        <p:nvPicPr>
          <p:cNvPr id="5" name="図 4">
            <a:extLst>
              <a:ext uri="{FF2B5EF4-FFF2-40B4-BE49-F238E27FC236}">
                <a16:creationId xmlns:a16="http://schemas.microsoft.com/office/drawing/2014/main" id="{FBBB4E15-3FEB-4638-B851-7294BDEEB949}"/>
              </a:ext>
            </a:extLst>
          </p:cNvPr>
          <p:cNvPicPr>
            <a:picLocks noChangeAspect="1"/>
          </p:cNvPicPr>
          <p:nvPr/>
        </p:nvPicPr>
        <p:blipFill>
          <a:blip r:embed="rId3"/>
          <a:stretch>
            <a:fillRect/>
          </a:stretch>
        </p:blipFill>
        <p:spPr>
          <a:xfrm>
            <a:off x="706768" y="2575279"/>
            <a:ext cx="8492464" cy="3987130"/>
          </a:xfrm>
          <a:prstGeom prst="rect">
            <a:avLst/>
          </a:prstGeom>
        </p:spPr>
      </p:pic>
      <p:sp>
        <p:nvSpPr>
          <p:cNvPr id="7" name="テキスト ボックス 6">
            <a:extLst>
              <a:ext uri="{FF2B5EF4-FFF2-40B4-BE49-F238E27FC236}">
                <a16:creationId xmlns:a16="http://schemas.microsoft.com/office/drawing/2014/main" id="{158DA6B2-A4D6-40F3-8DB7-5C5A4C9D7CBC}"/>
              </a:ext>
            </a:extLst>
          </p:cNvPr>
          <p:cNvSpPr txBox="1"/>
          <p:nvPr/>
        </p:nvSpPr>
        <p:spPr>
          <a:xfrm>
            <a:off x="616771" y="1097951"/>
            <a:ext cx="8672458" cy="1569660"/>
          </a:xfrm>
          <a:prstGeom prst="rect">
            <a:avLst/>
          </a:prstGeom>
          <a:noFill/>
        </p:spPr>
        <p:txBody>
          <a:bodyPr wrap="square">
            <a:spAutoFit/>
          </a:bodyPr>
          <a:lstStyle/>
          <a:p>
            <a:pPr defTabSz="914400"/>
            <a:r>
              <a:rPr kumimoji="1" lang="ja-JP" altLang="en-US" sz="3200" dirty="0">
                <a:solidFill>
                  <a:srgbClr val="000022"/>
                </a:solidFill>
                <a:latin typeface="Segoe UI"/>
              </a:rPr>
              <a:t>１年次に少人数かつ習熟度別のクラスで行う、学習のつまずきを取り除き、基礎学力の定着を図るための授業。</a:t>
            </a:r>
          </a:p>
        </p:txBody>
      </p:sp>
    </p:spTree>
    <p:extLst>
      <p:ext uri="{BB962C8B-B14F-4D97-AF65-F5344CB8AC3E}">
        <p14:creationId xmlns:p14="http://schemas.microsoft.com/office/powerpoint/2010/main" val="130935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1050700" y="2286847"/>
            <a:ext cx="8036417"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050700" y="1455850"/>
            <a:ext cx="8036416" cy="830997"/>
          </a:xfrm>
          <a:prstGeom prst="rect">
            <a:avLst/>
          </a:prstGeom>
        </p:spPr>
        <p:txBody>
          <a:bodyPr wrap="square">
            <a:spAutoFit/>
          </a:bodyPr>
          <a:lstStyle/>
          <a:p>
            <a:r>
              <a:rPr lang="ja-JP" altLang="en-US" sz="2400" b="1" dirty="0"/>
              <a:t>⑴　府立高校のセーフティネットを担う</a:t>
            </a:r>
            <a:r>
              <a:rPr lang="ja-JP" altLang="en-US" sz="2400" b="1" dirty="0" smtClean="0"/>
              <a:t>取組み</a:t>
            </a:r>
            <a:endParaRPr lang="en-US" altLang="ja-JP" sz="2400" b="1" dirty="0"/>
          </a:p>
          <a:p>
            <a:r>
              <a:rPr lang="ja-JP" altLang="en-US" sz="2400" b="1" dirty="0" smtClean="0"/>
              <a:t>　　（</a:t>
            </a:r>
            <a:r>
              <a:rPr lang="en-US" altLang="ja-JP" sz="2400" b="1" dirty="0" smtClean="0"/>
              <a:t>SSW</a:t>
            </a:r>
            <a:r>
              <a:rPr lang="ja-JP" altLang="en-US" sz="2400" b="1" dirty="0" err="1"/>
              <a:t>、</a:t>
            </a:r>
            <a:r>
              <a:rPr lang="ja-JP" altLang="en-US" sz="2400" b="1" dirty="0" smtClean="0"/>
              <a:t>日本語</a:t>
            </a:r>
            <a:r>
              <a:rPr lang="ja-JP" altLang="en-US" sz="2400" b="1" dirty="0"/>
              <a:t>指導等</a:t>
            </a:r>
            <a:r>
              <a:rPr lang="ja-JP" altLang="en-US" sz="2400" b="1" dirty="0" smtClean="0"/>
              <a:t>）</a:t>
            </a:r>
            <a:endParaRPr lang="ja-JP" altLang="en-US" sz="2400" b="1" dirty="0"/>
          </a:p>
        </p:txBody>
      </p:sp>
      <p:sp>
        <p:nvSpPr>
          <p:cNvPr id="2" name="スライド番号プレースホルダー 1"/>
          <p:cNvSpPr>
            <a:spLocks noGrp="1"/>
          </p:cNvSpPr>
          <p:nvPr>
            <p:ph type="sldNum" sz="quarter" idx="12"/>
          </p:nvPr>
        </p:nvSpPr>
        <p:spPr>
          <a:xfrm>
            <a:off x="7375254" y="6367504"/>
            <a:ext cx="2228850" cy="365125"/>
          </a:xfrm>
        </p:spPr>
        <p:txBody>
          <a:bodyPr/>
          <a:lstStyle/>
          <a:p>
            <a:fld id="{20607042-D53A-4E69-917E-B6250902E102}" type="slidenum">
              <a:rPr kumimoji="1" lang="ja-JP" altLang="en-US" smtClean="0"/>
              <a:t>2</a:t>
            </a:fld>
            <a:endParaRPr kumimoji="1" lang="ja-JP" altLang="en-US" dirty="0"/>
          </a:p>
        </p:txBody>
      </p:sp>
    </p:spTree>
    <p:extLst>
      <p:ext uri="{BB962C8B-B14F-4D97-AF65-F5344CB8AC3E}">
        <p14:creationId xmlns:p14="http://schemas.microsoft.com/office/powerpoint/2010/main" val="2447307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A78392E-118F-44CD-B6DB-DD986B6D4421}"/>
              </a:ext>
            </a:extLst>
          </p:cNvPr>
          <p:cNvSpPr>
            <a:spLocks noGrp="1"/>
          </p:cNvSpPr>
          <p:nvPr>
            <p:ph type="sldNum" sz="quarter" idx="10"/>
          </p:nvPr>
        </p:nvSpPr>
        <p:spPr>
          <a:xfrm>
            <a:off x="8730557" y="6454654"/>
            <a:ext cx="1058704" cy="365125"/>
          </a:xfrm>
        </p:spPr>
        <p:txBody>
          <a:bodyPr/>
          <a:lstStyle/>
          <a:p>
            <a:pPr defTabSz="914400"/>
            <a:fld id="{95C15F2D-C0C5-4F33-9852-17A29ECEC890}" type="slidenum">
              <a:rPr kumimoji="1" lang="ja-JP" altLang="en-US">
                <a:solidFill>
                  <a:prstClr val="white"/>
                </a:solidFill>
              </a:rPr>
              <a:pPr defTabSz="914400"/>
              <a:t>20</a:t>
            </a:fld>
            <a:endParaRPr kumimoji="1" lang="ja-JP" altLang="en-US" dirty="0">
              <a:solidFill>
                <a:prstClr val="white"/>
              </a:solidFill>
            </a:endParaRPr>
          </a:p>
        </p:txBody>
      </p:sp>
      <p:pic>
        <p:nvPicPr>
          <p:cNvPr id="5" name="図 4">
            <a:extLst>
              <a:ext uri="{FF2B5EF4-FFF2-40B4-BE49-F238E27FC236}">
                <a16:creationId xmlns:a16="http://schemas.microsoft.com/office/drawing/2014/main" id="{81F1CDCC-895A-4FA1-9B89-ED9D643ABDC3}"/>
              </a:ext>
            </a:extLst>
          </p:cNvPr>
          <p:cNvPicPr>
            <a:picLocks noChangeAspect="1"/>
          </p:cNvPicPr>
          <p:nvPr/>
        </p:nvPicPr>
        <p:blipFill>
          <a:blip r:embed="rId2"/>
          <a:stretch>
            <a:fillRect/>
          </a:stretch>
        </p:blipFill>
        <p:spPr>
          <a:xfrm>
            <a:off x="548258" y="113028"/>
            <a:ext cx="8809484" cy="1132676"/>
          </a:xfrm>
          <a:prstGeom prst="rect">
            <a:avLst/>
          </a:prstGeom>
        </p:spPr>
      </p:pic>
      <p:sp>
        <p:nvSpPr>
          <p:cNvPr id="6" name="角丸四角形 5">
            <a:extLst>
              <a:ext uri="{FF2B5EF4-FFF2-40B4-BE49-F238E27FC236}">
                <a16:creationId xmlns:a16="http://schemas.microsoft.com/office/drawing/2014/main" id="{3A139C0C-5BFE-493E-9343-14931151F1DC}"/>
              </a:ext>
            </a:extLst>
          </p:cNvPr>
          <p:cNvSpPr/>
          <p:nvPr/>
        </p:nvSpPr>
        <p:spPr>
          <a:xfrm>
            <a:off x="1023003" y="1399207"/>
            <a:ext cx="2711522" cy="2880357"/>
          </a:xfrm>
          <a:prstGeom prst="roundRect">
            <a:avLst>
              <a:gd name="adj" fmla="val 5094"/>
            </a:avLst>
          </a:prstGeom>
          <a:ln w="38100"/>
        </p:spPr>
        <p:style>
          <a:lnRef idx="2">
            <a:schemeClr val="accent6"/>
          </a:lnRef>
          <a:fillRef idx="1">
            <a:schemeClr val="lt1"/>
          </a:fillRef>
          <a:effectRef idx="0">
            <a:schemeClr val="accent6"/>
          </a:effectRef>
          <a:fontRef idx="minor">
            <a:schemeClr val="dk1"/>
          </a:fontRef>
        </p:style>
        <p:txBody>
          <a:bodyPr rtlCol="0" anchor="b"/>
          <a:lstStyle/>
          <a:p>
            <a:pPr defTabSz="914400"/>
            <a:endParaRPr kumimoji="1" lang="en-US" altLang="ja-JP" sz="1200" dirty="0">
              <a:solidFill>
                <a:srgbClr val="000022"/>
              </a:solidFill>
              <a:latin typeface="Segoe UI"/>
            </a:endParaRPr>
          </a:p>
          <a:p>
            <a:pPr algn="ctr" defTabSz="914400"/>
            <a:r>
              <a:rPr kumimoji="1" lang="ja-JP" altLang="en-US" sz="3200" dirty="0">
                <a:solidFill>
                  <a:srgbClr val="000022"/>
                </a:solidFill>
                <a:latin typeface="Segoe UI"/>
              </a:rPr>
              <a:t>国際問題</a:t>
            </a:r>
            <a:endParaRPr kumimoji="1" lang="en-US" altLang="ja-JP" sz="3200" dirty="0">
              <a:solidFill>
                <a:srgbClr val="000022"/>
              </a:solidFill>
              <a:latin typeface="Segoe UI"/>
            </a:endParaRPr>
          </a:p>
          <a:p>
            <a:pPr algn="ctr" defTabSz="914400"/>
            <a:r>
              <a:rPr kumimoji="1" lang="ja-JP" altLang="en-US" sz="3200" dirty="0">
                <a:solidFill>
                  <a:srgbClr val="000022"/>
                </a:solidFill>
                <a:latin typeface="Segoe UI"/>
              </a:rPr>
              <a:t>人権問題</a:t>
            </a:r>
            <a:endParaRPr kumimoji="1" lang="en-US" altLang="ja-JP" sz="3200" dirty="0">
              <a:solidFill>
                <a:srgbClr val="000022"/>
              </a:solidFill>
              <a:latin typeface="Segoe UI"/>
            </a:endParaRPr>
          </a:p>
          <a:p>
            <a:pPr algn="ctr" defTabSz="914400"/>
            <a:r>
              <a:rPr kumimoji="1" lang="ja-JP" altLang="en-US" sz="3200" dirty="0">
                <a:solidFill>
                  <a:srgbClr val="000022"/>
                </a:solidFill>
                <a:latin typeface="Segoe UI"/>
              </a:rPr>
              <a:t>環境問題</a:t>
            </a:r>
            <a:endParaRPr kumimoji="1" lang="en-US" altLang="ja-JP" sz="2400" dirty="0">
              <a:solidFill>
                <a:srgbClr val="000022"/>
              </a:solidFill>
              <a:latin typeface="Segoe UI"/>
            </a:endParaRPr>
          </a:p>
          <a:p>
            <a:pPr defTabSz="914400"/>
            <a:endParaRPr kumimoji="1" lang="en-US" altLang="ja-JP" sz="1400" dirty="0">
              <a:solidFill>
                <a:srgbClr val="000022"/>
              </a:solidFill>
              <a:latin typeface="Segoe UI"/>
            </a:endParaRPr>
          </a:p>
          <a:p>
            <a:pPr defTabSz="914400"/>
            <a:r>
              <a:rPr kumimoji="1" lang="ja-JP" altLang="en-US" sz="2400" dirty="0">
                <a:solidFill>
                  <a:srgbClr val="000022"/>
                </a:solidFill>
                <a:latin typeface="Segoe UI"/>
              </a:rPr>
              <a:t>社会の様々な</a:t>
            </a:r>
            <a:endParaRPr kumimoji="1" lang="en-US" altLang="ja-JP" sz="2400" dirty="0">
              <a:solidFill>
                <a:srgbClr val="000022"/>
              </a:solidFill>
              <a:latin typeface="Segoe UI"/>
            </a:endParaRPr>
          </a:p>
          <a:p>
            <a:pPr defTabSz="914400"/>
            <a:r>
              <a:rPr kumimoji="1" lang="ja-JP" altLang="en-US" sz="2400" dirty="0">
                <a:solidFill>
                  <a:srgbClr val="000022"/>
                </a:solidFill>
                <a:latin typeface="Segoe UI"/>
              </a:rPr>
              <a:t>問題を考える</a:t>
            </a:r>
            <a:endParaRPr kumimoji="1" lang="en-US" altLang="ja-JP" sz="2400" dirty="0">
              <a:solidFill>
                <a:srgbClr val="000022"/>
              </a:solidFill>
              <a:latin typeface="Segoe UI"/>
            </a:endParaRPr>
          </a:p>
        </p:txBody>
      </p:sp>
      <p:sp>
        <p:nvSpPr>
          <p:cNvPr id="7" name="角丸四角形 6">
            <a:extLst>
              <a:ext uri="{FF2B5EF4-FFF2-40B4-BE49-F238E27FC236}">
                <a16:creationId xmlns:a16="http://schemas.microsoft.com/office/drawing/2014/main" id="{16831939-AE5A-40E6-8F89-70B817AD8E92}"/>
              </a:ext>
            </a:extLst>
          </p:cNvPr>
          <p:cNvSpPr/>
          <p:nvPr/>
        </p:nvSpPr>
        <p:spPr>
          <a:xfrm>
            <a:off x="646092" y="1088353"/>
            <a:ext cx="1453146" cy="621709"/>
          </a:xfrm>
          <a:prstGeom prst="roundRect">
            <a:avLst>
              <a:gd name="adj" fmla="val 13988"/>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kumimoji="1" lang="en-US" altLang="ja-JP" sz="3200" b="1" dirty="0" err="1">
                <a:solidFill>
                  <a:prstClr val="white"/>
                </a:solidFill>
                <a:latin typeface="Segoe UI"/>
              </a:rPr>
              <a:t>GSⅠ</a:t>
            </a:r>
            <a:endParaRPr kumimoji="1" lang="ja-JP" altLang="en-US" sz="3200" b="1" dirty="0">
              <a:solidFill>
                <a:prstClr val="white"/>
              </a:solidFill>
              <a:latin typeface="Segoe UI"/>
            </a:endParaRPr>
          </a:p>
        </p:txBody>
      </p:sp>
      <p:sp>
        <p:nvSpPr>
          <p:cNvPr id="8" name="角丸四角形 8">
            <a:extLst>
              <a:ext uri="{FF2B5EF4-FFF2-40B4-BE49-F238E27FC236}">
                <a16:creationId xmlns:a16="http://schemas.microsoft.com/office/drawing/2014/main" id="{38C6B31D-A805-4923-B581-587DB3CC8B94}"/>
              </a:ext>
            </a:extLst>
          </p:cNvPr>
          <p:cNvSpPr/>
          <p:nvPr/>
        </p:nvSpPr>
        <p:spPr>
          <a:xfrm>
            <a:off x="1149152" y="4958035"/>
            <a:ext cx="2877970" cy="957261"/>
          </a:xfrm>
          <a:prstGeom prst="roundRect">
            <a:avLst>
              <a:gd name="adj" fmla="val 7345"/>
            </a:avLst>
          </a:prstGeom>
          <a:ln w="38100"/>
        </p:spPr>
        <p:style>
          <a:lnRef idx="2">
            <a:schemeClr val="accent6"/>
          </a:lnRef>
          <a:fillRef idx="1">
            <a:schemeClr val="lt1"/>
          </a:fillRef>
          <a:effectRef idx="0">
            <a:schemeClr val="accent6"/>
          </a:effectRef>
          <a:fontRef idx="minor">
            <a:schemeClr val="dk1"/>
          </a:fontRef>
        </p:style>
        <p:txBody>
          <a:bodyPr rtlCol="0" anchor="b"/>
          <a:lstStyle/>
          <a:p>
            <a:pPr algn="r" defTabSz="914400"/>
            <a:r>
              <a:rPr kumimoji="1" lang="ja-JP" altLang="en-US" sz="3200" dirty="0">
                <a:solidFill>
                  <a:srgbClr val="000022"/>
                </a:solidFill>
                <a:latin typeface="Segoe UI"/>
              </a:rPr>
              <a:t>世界の国々</a:t>
            </a:r>
            <a:endParaRPr kumimoji="1" lang="en-US" altLang="ja-JP" sz="3200" dirty="0">
              <a:solidFill>
                <a:srgbClr val="000022"/>
              </a:solidFill>
              <a:latin typeface="Segoe UI"/>
            </a:endParaRPr>
          </a:p>
          <a:p>
            <a:pPr algn="r" defTabSz="914400"/>
            <a:r>
              <a:rPr kumimoji="1" lang="ja-JP" altLang="en-US" sz="2000" dirty="0">
                <a:solidFill>
                  <a:srgbClr val="000022"/>
                </a:solidFill>
                <a:latin typeface="Segoe UI"/>
              </a:rPr>
              <a:t>について理解を深める</a:t>
            </a:r>
            <a:endParaRPr kumimoji="1" lang="en-US" altLang="ja-JP" sz="1200" dirty="0">
              <a:solidFill>
                <a:srgbClr val="000022"/>
              </a:solidFill>
              <a:latin typeface="Segoe UI"/>
            </a:endParaRPr>
          </a:p>
        </p:txBody>
      </p:sp>
      <p:sp>
        <p:nvSpPr>
          <p:cNvPr id="9" name="角丸四角形 9">
            <a:extLst>
              <a:ext uri="{FF2B5EF4-FFF2-40B4-BE49-F238E27FC236}">
                <a16:creationId xmlns:a16="http://schemas.microsoft.com/office/drawing/2014/main" id="{9B6BBC62-11F0-47C0-BA54-E6980952148B}"/>
              </a:ext>
            </a:extLst>
          </p:cNvPr>
          <p:cNvSpPr/>
          <p:nvPr/>
        </p:nvSpPr>
        <p:spPr>
          <a:xfrm>
            <a:off x="557146" y="4541290"/>
            <a:ext cx="1213513" cy="621709"/>
          </a:xfrm>
          <a:prstGeom prst="roundRect">
            <a:avLst>
              <a:gd name="adj" fmla="val 13988"/>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kumimoji="1" lang="en-US" altLang="ja-JP" sz="3200" b="1" dirty="0">
                <a:solidFill>
                  <a:prstClr val="white"/>
                </a:solidFill>
                <a:latin typeface="Segoe UI"/>
              </a:rPr>
              <a:t>WS</a:t>
            </a:r>
            <a:endParaRPr kumimoji="1" lang="ja-JP" altLang="en-US" sz="3200" b="1" dirty="0">
              <a:solidFill>
                <a:prstClr val="white"/>
              </a:solidFill>
              <a:latin typeface="Segoe UI"/>
            </a:endParaRPr>
          </a:p>
        </p:txBody>
      </p:sp>
      <p:sp>
        <p:nvSpPr>
          <p:cNvPr id="10" name="角丸四角形 10">
            <a:extLst>
              <a:ext uri="{FF2B5EF4-FFF2-40B4-BE49-F238E27FC236}">
                <a16:creationId xmlns:a16="http://schemas.microsoft.com/office/drawing/2014/main" id="{08B72567-7B7D-480D-A095-F720F289B3DC}"/>
              </a:ext>
            </a:extLst>
          </p:cNvPr>
          <p:cNvSpPr/>
          <p:nvPr/>
        </p:nvSpPr>
        <p:spPr>
          <a:xfrm>
            <a:off x="4696918" y="1503076"/>
            <a:ext cx="4562991" cy="1457325"/>
          </a:xfrm>
          <a:prstGeom prst="roundRect">
            <a:avLst>
              <a:gd name="adj" fmla="val 7345"/>
            </a:avLst>
          </a:prstGeom>
          <a:ln w="38100"/>
        </p:spPr>
        <p:style>
          <a:lnRef idx="2">
            <a:schemeClr val="accent6"/>
          </a:lnRef>
          <a:fillRef idx="1">
            <a:schemeClr val="lt1"/>
          </a:fillRef>
          <a:effectRef idx="0">
            <a:schemeClr val="accent6"/>
          </a:effectRef>
          <a:fontRef idx="minor">
            <a:schemeClr val="dk1"/>
          </a:fontRef>
        </p:style>
        <p:txBody>
          <a:bodyPr rtlCol="0" anchor="b"/>
          <a:lstStyle/>
          <a:p>
            <a:pPr algn="r" defTabSz="914400"/>
            <a:r>
              <a:rPr kumimoji="1" lang="ja-JP" altLang="en-US" sz="3200" dirty="0">
                <a:solidFill>
                  <a:srgbClr val="000022"/>
                </a:solidFill>
                <a:latin typeface="Segoe UI"/>
              </a:rPr>
              <a:t>言葉</a:t>
            </a:r>
            <a:r>
              <a:rPr kumimoji="1" lang="ja-JP" altLang="en-US" sz="2400" dirty="0">
                <a:solidFill>
                  <a:srgbClr val="000022"/>
                </a:solidFill>
                <a:latin typeface="Segoe UI"/>
              </a:rPr>
              <a:t>で</a:t>
            </a:r>
            <a:r>
              <a:rPr kumimoji="1" lang="ja-JP" altLang="en-US" sz="3200" dirty="0">
                <a:solidFill>
                  <a:srgbClr val="000022"/>
                </a:solidFill>
                <a:latin typeface="Segoe UI"/>
              </a:rPr>
              <a:t>表現</a:t>
            </a:r>
            <a:r>
              <a:rPr kumimoji="1" lang="ja-JP" altLang="en-US" sz="2400" dirty="0">
                <a:solidFill>
                  <a:srgbClr val="000022"/>
                </a:solidFill>
                <a:latin typeface="Segoe UI"/>
              </a:rPr>
              <a:t>し</a:t>
            </a:r>
            <a:r>
              <a:rPr kumimoji="1" lang="ja-JP" altLang="en-US" sz="3200" dirty="0">
                <a:solidFill>
                  <a:srgbClr val="000022"/>
                </a:solidFill>
                <a:latin typeface="Segoe UI"/>
              </a:rPr>
              <a:t>自分</a:t>
            </a:r>
            <a:r>
              <a:rPr kumimoji="1" lang="ja-JP" altLang="en-US" sz="2400" dirty="0">
                <a:solidFill>
                  <a:srgbClr val="000022"/>
                </a:solidFill>
                <a:latin typeface="Segoe UI"/>
              </a:rPr>
              <a:t>に気づく</a:t>
            </a:r>
            <a:endParaRPr kumimoji="1" lang="en-US" altLang="ja-JP" sz="3200" dirty="0">
              <a:solidFill>
                <a:srgbClr val="000022"/>
              </a:solidFill>
              <a:latin typeface="Segoe UI"/>
            </a:endParaRPr>
          </a:p>
          <a:p>
            <a:pPr algn="r" defTabSz="914400"/>
            <a:r>
              <a:rPr kumimoji="1" lang="ja-JP" altLang="en-US" sz="3200" dirty="0">
                <a:solidFill>
                  <a:srgbClr val="000022"/>
                </a:solidFill>
                <a:latin typeface="Segoe UI"/>
              </a:rPr>
              <a:t>実社会</a:t>
            </a:r>
            <a:r>
              <a:rPr kumimoji="1" lang="ja-JP" altLang="en-US" sz="2400" dirty="0">
                <a:solidFill>
                  <a:srgbClr val="000022"/>
                </a:solidFill>
                <a:latin typeface="Segoe UI"/>
              </a:rPr>
              <a:t>で</a:t>
            </a:r>
            <a:r>
              <a:rPr kumimoji="1" lang="ja-JP" altLang="en-US" sz="3200" dirty="0">
                <a:solidFill>
                  <a:srgbClr val="000022"/>
                </a:solidFill>
                <a:latin typeface="Segoe UI"/>
              </a:rPr>
              <a:t>対話</a:t>
            </a:r>
            <a:r>
              <a:rPr kumimoji="1" lang="ja-JP" altLang="en-US" sz="2400" dirty="0">
                <a:solidFill>
                  <a:srgbClr val="000022"/>
                </a:solidFill>
                <a:latin typeface="Segoe UI"/>
              </a:rPr>
              <a:t>する力を育む</a:t>
            </a:r>
            <a:endParaRPr kumimoji="1" lang="en-US" altLang="ja-JP" sz="1200" dirty="0">
              <a:solidFill>
                <a:srgbClr val="000022"/>
              </a:solidFill>
              <a:latin typeface="Segoe UI"/>
            </a:endParaRPr>
          </a:p>
        </p:txBody>
      </p:sp>
      <p:sp>
        <p:nvSpPr>
          <p:cNvPr id="11" name="角丸四角形 11">
            <a:extLst>
              <a:ext uri="{FF2B5EF4-FFF2-40B4-BE49-F238E27FC236}">
                <a16:creationId xmlns:a16="http://schemas.microsoft.com/office/drawing/2014/main" id="{F87336F5-308F-4BAF-9C5B-FEB436FFDED7}"/>
              </a:ext>
            </a:extLst>
          </p:cNvPr>
          <p:cNvSpPr/>
          <p:nvPr/>
        </p:nvSpPr>
        <p:spPr>
          <a:xfrm>
            <a:off x="4111436" y="1216372"/>
            <a:ext cx="3326128" cy="621709"/>
          </a:xfrm>
          <a:prstGeom prst="roundRect">
            <a:avLst>
              <a:gd name="adj" fmla="val 13988"/>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kumimoji="1" lang="ja-JP" altLang="en-US" sz="3200" b="1" dirty="0">
                <a:solidFill>
                  <a:prstClr val="white"/>
                </a:solidFill>
                <a:latin typeface="Segoe UI"/>
              </a:rPr>
              <a:t>産業社会と人間</a:t>
            </a:r>
          </a:p>
        </p:txBody>
      </p:sp>
      <p:pic>
        <p:nvPicPr>
          <p:cNvPr id="12" name="図 11">
            <a:extLst>
              <a:ext uri="{FF2B5EF4-FFF2-40B4-BE49-F238E27FC236}">
                <a16:creationId xmlns:a16="http://schemas.microsoft.com/office/drawing/2014/main" id="{DB951FAD-FE93-4436-A4D3-EAF668D2CB3F}"/>
              </a:ext>
            </a:extLst>
          </p:cNvPr>
          <p:cNvPicPr>
            <a:picLocks noChangeAspect="1"/>
          </p:cNvPicPr>
          <p:nvPr/>
        </p:nvPicPr>
        <p:blipFill>
          <a:blip r:embed="rId3"/>
          <a:stretch>
            <a:fillRect/>
          </a:stretch>
        </p:blipFill>
        <p:spPr>
          <a:xfrm>
            <a:off x="4300501" y="3217771"/>
            <a:ext cx="5048355" cy="3344638"/>
          </a:xfrm>
          <a:prstGeom prst="rect">
            <a:avLst/>
          </a:prstGeom>
        </p:spPr>
      </p:pic>
      <p:sp>
        <p:nvSpPr>
          <p:cNvPr id="13" name="角丸四角形 12">
            <a:extLst>
              <a:ext uri="{FF2B5EF4-FFF2-40B4-BE49-F238E27FC236}">
                <a16:creationId xmlns:a16="http://schemas.microsoft.com/office/drawing/2014/main" id="{9E12E253-03B9-4BBD-AE7C-0FB303067B80}"/>
              </a:ext>
            </a:extLst>
          </p:cNvPr>
          <p:cNvSpPr/>
          <p:nvPr/>
        </p:nvSpPr>
        <p:spPr>
          <a:xfrm>
            <a:off x="3492306" y="3065873"/>
            <a:ext cx="5358342" cy="744274"/>
          </a:xfrm>
          <a:prstGeom prst="roundRect">
            <a:avLst>
              <a:gd name="adj" fmla="val 13988"/>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kumimoji="1" lang="ja-JP" altLang="en-US" sz="4000" b="1" dirty="0">
                <a:solidFill>
                  <a:prstClr val="white"/>
                </a:solidFill>
                <a:latin typeface="Segoe UI"/>
              </a:rPr>
              <a:t>正解が一つでない問題</a:t>
            </a:r>
          </a:p>
        </p:txBody>
      </p:sp>
    </p:spTree>
    <p:extLst>
      <p:ext uri="{BB962C8B-B14F-4D97-AF65-F5344CB8AC3E}">
        <p14:creationId xmlns:p14="http://schemas.microsoft.com/office/powerpoint/2010/main" val="3198767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85155-9A8E-419F-A73A-28B944B70EA1}"/>
              </a:ext>
            </a:extLst>
          </p:cNvPr>
          <p:cNvSpPr>
            <a:spLocks noGrp="1"/>
          </p:cNvSpPr>
          <p:nvPr>
            <p:ph type="title"/>
          </p:nvPr>
        </p:nvSpPr>
        <p:spPr/>
        <p:txBody>
          <a:bodyPr>
            <a:normAutofit/>
          </a:bodyPr>
          <a:lstStyle/>
          <a:p>
            <a:r>
              <a:rPr kumimoji="1" lang="ja-JP" altLang="en-US" dirty="0"/>
              <a:t>ＥＳへの改編前と改編後の変化</a:t>
            </a:r>
          </a:p>
        </p:txBody>
      </p:sp>
      <p:sp>
        <p:nvSpPr>
          <p:cNvPr id="3" name="スライド番号プレースホルダー 2">
            <a:extLst>
              <a:ext uri="{FF2B5EF4-FFF2-40B4-BE49-F238E27FC236}">
                <a16:creationId xmlns:a16="http://schemas.microsoft.com/office/drawing/2014/main" id="{F9A31A5C-7445-4493-868E-DCFB968679F0}"/>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21</a:t>
            </a:fld>
            <a:endParaRPr kumimoji="1" lang="ja-JP" altLang="en-US">
              <a:solidFill>
                <a:prstClr val="white"/>
              </a:solidFill>
            </a:endParaRPr>
          </a:p>
        </p:txBody>
      </p:sp>
      <p:sp>
        <p:nvSpPr>
          <p:cNvPr id="5" name="テキスト プレースホルダー 3">
            <a:extLst>
              <a:ext uri="{FF2B5EF4-FFF2-40B4-BE49-F238E27FC236}">
                <a16:creationId xmlns:a16="http://schemas.microsoft.com/office/drawing/2014/main" id="{DD493B53-D60C-4C23-B590-4F42FDD4936E}"/>
              </a:ext>
            </a:extLst>
          </p:cNvPr>
          <p:cNvSpPr txBox="1">
            <a:spLocks/>
          </p:cNvSpPr>
          <p:nvPr/>
        </p:nvSpPr>
        <p:spPr>
          <a:xfrm>
            <a:off x="559904" y="1192697"/>
            <a:ext cx="8792818" cy="5187150"/>
          </a:xfrm>
          <a:prstGeom prst="rect">
            <a:avLst/>
          </a:prstGeom>
        </p:spPr>
        <p:txBody>
          <a:bodyPr>
            <a:noAutofit/>
          </a:bodyPr>
          <a:lstStyle>
            <a:lvl1pPr marL="396000" indent="-396000" algn="l" defTabSz="914400" rtl="0" eaLnBrk="1" latinLnBrk="0" hangingPunct="1">
              <a:lnSpc>
                <a:spcPct val="88000"/>
              </a:lnSpc>
              <a:spcBef>
                <a:spcPts val="1600"/>
              </a:spcBef>
              <a:buFontTx/>
              <a:buBlip>
                <a:blip r:embed="rId2"/>
              </a:buBlip>
              <a:defRPr kumimoji="1" sz="4000" kern="1200">
                <a:solidFill>
                  <a:schemeClr val="tx1"/>
                </a:solidFill>
                <a:latin typeface="+mn-lt"/>
                <a:ea typeface="+mn-ea"/>
                <a:cs typeface="+mn-cs"/>
              </a:defRPr>
            </a:lvl1pPr>
            <a:lvl2pPr marL="709200" indent="-381600" algn="l" defTabSz="914400" rtl="0" eaLnBrk="1" latinLnBrk="0" hangingPunct="1">
              <a:lnSpc>
                <a:spcPct val="88000"/>
              </a:lnSpc>
              <a:spcBef>
                <a:spcPts val="900"/>
              </a:spcBef>
              <a:buFontTx/>
              <a:buBlip>
                <a:blip r:embed="rId3"/>
              </a:buBlip>
              <a:defRPr kumimoji="1" sz="3200" kern="1200">
                <a:solidFill>
                  <a:schemeClr val="tx1"/>
                </a:solidFill>
                <a:latin typeface="+mn-lt"/>
                <a:ea typeface="+mn-ea"/>
                <a:cs typeface="+mn-cs"/>
              </a:defRPr>
            </a:lvl2pPr>
            <a:lvl3pPr marL="1008000" indent="-288000" algn="l" defTabSz="914400" rtl="0" eaLnBrk="1" latinLnBrk="0" hangingPunct="1">
              <a:lnSpc>
                <a:spcPct val="88000"/>
              </a:lnSpc>
              <a:spcBef>
                <a:spcPts val="900"/>
              </a:spcBef>
              <a:buFontTx/>
              <a:buBlip>
                <a:blip r:embed="rId4"/>
              </a:buBlip>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改編後</a:t>
            </a:r>
            <a:r>
              <a:rPr lang="en-US" altLang="ja-JP" sz="2800" dirty="0">
                <a:solidFill>
                  <a:srgbClr val="000022"/>
                </a:solidFill>
                <a:latin typeface="BIZ UDPゴシック" panose="020B0400000000000000" pitchFamily="50" charset="-128"/>
                <a:ea typeface="BIZ UDPゴシック" panose="020B0400000000000000" pitchFamily="50" charset="-128"/>
              </a:rPr>
              <a:t>(</a:t>
            </a:r>
            <a:r>
              <a:rPr lang="ja-JP" altLang="en-US" sz="2800" dirty="0">
                <a:solidFill>
                  <a:srgbClr val="000022"/>
                </a:solidFill>
                <a:latin typeface="BIZ UDPゴシック" panose="020B0400000000000000" pitchFamily="50" charset="-128"/>
                <a:ea typeface="BIZ UDPゴシック" panose="020B0400000000000000" pitchFamily="50" charset="-128"/>
              </a:rPr>
              <a:t>エンパワメントスクール</a:t>
            </a:r>
            <a:r>
              <a:rPr lang="en-US" altLang="ja-JP" sz="2800" dirty="0">
                <a:solidFill>
                  <a:srgbClr val="000022"/>
                </a:solidFill>
                <a:latin typeface="BIZ UDPゴシック" panose="020B0400000000000000" pitchFamily="50" charset="-128"/>
                <a:ea typeface="BIZ UDPゴシック" panose="020B0400000000000000" pitchFamily="50" charset="-128"/>
              </a:rPr>
              <a:t>)</a:t>
            </a: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☆１年次のモジュール授業でわかる喜びを体感。</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生徒の個性・ニーズに合わせた居場所の提供。</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★２年次ギャップの存在。</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社会で対応できる学力が身に付いているのか？</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★人間関係づくりの苦手な生徒が社会適応できる力</a:t>
            </a:r>
            <a:endParaRPr lang="en-US" altLang="ja-JP" sz="2800" dirty="0">
              <a:solidFill>
                <a:srgbClr val="000022"/>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000022"/>
                </a:solidFill>
                <a:latin typeface="BIZ UDPゴシック" panose="020B0400000000000000" pitchFamily="50" charset="-128"/>
                <a:ea typeface="BIZ UDPゴシック" panose="020B0400000000000000" pitchFamily="50" charset="-128"/>
              </a:rPr>
              <a:t>　　を如何に身に付けるか？ 　　　　　　　</a:t>
            </a:r>
            <a:r>
              <a:rPr lang="ja-JP" altLang="en-US" sz="2800" dirty="0">
                <a:solidFill>
                  <a:srgbClr val="000022"/>
                </a:solidFill>
                <a:latin typeface="AR P丸ゴシック体M" panose="020B0600010101010101" pitchFamily="50" charset="-128"/>
                <a:ea typeface="AR P丸ゴシック体M" panose="020B0600010101010101" pitchFamily="50" charset="-128"/>
              </a:rPr>
              <a:t>　　　　　　　　　　　　　　　　　　　　　　　　　　　　</a:t>
            </a:r>
            <a:endParaRPr lang="en-US" altLang="ja-JP" sz="2800" dirty="0">
              <a:solidFill>
                <a:srgbClr val="000022"/>
              </a:solidFill>
              <a:latin typeface="AR P丸ゴシック体M" panose="020B0600010101010101" pitchFamily="50" charset="-128"/>
              <a:ea typeface="AR P丸ゴシック体M" panose="020B0600010101010101" pitchFamily="50" charset="-128"/>
            </a:endParaRPr>
          </a:p>
          <a:p>
            <a:pPr marL="0" indent="0">
              <a:buNone/>
            </a:pPr>
            <a:r>
              <a:rPr lang="ja-JP" altLang="en-US" sz="2800" dirty="0">
                <a:solidFill>
                  <a:srgbClr val="000022"/>
                </a:solidFill>
                <a:latin typeface="AR P丸ゴシック体M" panose="020B0600010101010101" pitchFamily="50" charset="-128"/>
                <a:ea typeface="AR P丸ゴシック体M" panose="020B0600010101010101" pitchFamily="50" charset="-128"/>
              </a:rPr>
              <a:t>　</a:t>
            </a:r>
            <a:endParaRPr lang="en-US" altLang="ja-JP" sz="2800" dirty="0">
              <a:solidFill>
                <a:srgbClr val="000022"/>
              </a:solidFill>
              <a:latin typeface="AR P丸ゴシック体M" panose="020B0600010101010101" pitchFamily="50" charset="-128"/>
              <a:ea typeface="AR P丸ゴシック体M" panose="020B0600010101010101" pitchFamily="50" charset="-128"/>
            </a:endParaRPr>
          </a:p>
          <a:p>
            <a:pPr marL="0" indent="0">
              <a:buNone/>
            </a:pPr>
            <a:r>
              <a:rPr lang="ja-JP" altLang="en-US" sz="2800" dirty="0">
                <a:solidFill>
                  <a:srgbClr val="000022"/>
                </a:solidFill>
                <a:latin typeface="AR P丸ゴシック体M" panose="020B0600010101010101" pitchFamily="50" charset="-128"/>
                <a:ea typeface="AR P丸ゴシック体M" panose="020B0600010101010101" pitchFamily="50" charset="-128"/>
              </a:rPr>
              <a:t>　</a:t>
            </a:r>
          </a:p>
        </p:txBody>
      </p:sp>
      <p:pic>
        <p:nvPicPr>
          <p:cNvPr id="6" name="図 5">
            <a:extLst>
              <a:ext uri="{FF2B5EF4-FFF2-40B4-BE49-F238E27FC236}">
                <a16:creationId xmlns:a16="http://schemas.microsoft.com/office/drawing/2014/main" id="{10280479-3DD3-4842-A685-C593C3F09F27}"/>
              </a:ext>
            </a:extLst>
          </p:cNvPr>
          <p:cNvPicPr>
            <a:picLocks noChangeAspect="1"/>
          </p:cNvPicPr>
          <p:nvPr/>
        </p:nvPicPr>
        <p:blipFill>
          <a:blip r:embed="rId5"/>
          <a:stretch>
            <a:fillRect/>
          </a:stretch>
        </p:blipFill>
        <p:spPr>
          <a:xfrm>
            <a:off x="3866321" y="2848867"/>
            <a:ext cx="1676545" cy="493819"/>
          </a:xfrm>
          <a:prstGeom prst="rect">
            <a:avLst/>
          </a:prstGeom>
          <a:solidFill>
            <a:srgbClr val="FF0000"/>
          </a:solidFill>
        </p:spPr>
      </p:pic>
      <p:pic>
        <p:nvPicPr>
          <p:cNvPr id="4" name="図 3">
            <a:extLst>
              <a:ext uri="{FF2B5EF4-FFF2-40B4-BE49-F238E27FC236}">
                <a16:creationId xmlns:a16="http://schemas.microsoft.com/office/drawing/2014/main" id="{DD63C8B4-8767-4BA2-A8C3-262EA50477CD}"/>
              </a:ext>
            </a:extLst>
          </p:cNvPr>
          <p:cNvPicPr>
            <a:picLocks noChangeAspect="1"/>
          </p:cNvPicPr>
          <p:nvPr/>
        </p:nvPicPr>
        <p:blipFill>
          <a:blip r:embed="rId6"/>
          <a:stretch>
            <a:fillRect/>
          </a:stretch>
        </p:blipFill>
        <p:spPr>
          <a:xfrm>
            <a:off x="3866322" y="4599624"/>
            <a:ext cx="1676545" cy="493819"/>
          </a:xfrm>
          <a:prstGeom prst="rect">
            <a:avLst/>
          </a:prstGeom>
        </p:spPr>
      </p:pic>
    </p:spTree>
    <p:extLst>
      <p:ext uri="{BB962C8B-B14F-4D97-AF65-F5344CB8AC3E}">
        <p14:creationId xmlns:p14="http://schemas.microsoft.com/office/powerpoint/2010/main" val="2860465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7FEDD21-971A-45A0-8644-1DF202158D24}"/>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22</a:t>
            </a:fld>
            <a:endParaRPr kumimoji="1" lang="ja-JP" altLang="en-US">
              <a:solidFill>
                <a:prstClr val="white"/>
              </a:solidFill>
            </a:endParaRPr>
          </a:p>
        </p:txBody>
      </p:sp>
      <p:sp>
        <p:nvSpPr>
          <p:cNvPr id="4" name="タイトル 1">
            <a:extLst>
              <a:ext uri="{FF2B5EF4-FFF2-40B4-BE49-F238E27FC236}">
                <a16:creationId xmlns:a16="http://schemas.microsoft.com/office/drawing/2014/main" id="{7B6F93F2-D2C7-4110-99E8-14F31F3BC628}"/>
              </a:ext>
            </a:extLst>
          </p:cNvPr>
          <p:cNvSpPr txBox="1">
            <a:spLocks/>
          </p:cNvSpPr>
          <p:nvPr/>
        </p:nvSpPr>
        <p:spPr>
          <a:xfrm>
            <a:off x="695256" y="237250"/>
            <a:ext cx="8515485" cy="922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800" kern="1200">
                <a:solidFill>
                  <a:schemeClr val="accent5"/>
                </a:solidFill>
                <a:latin typeface="+mj-lt"/>
                <a:ea typeface="+mj-ea"/>
                <a:cs typeface="+mj-cs"/>
              </a:defRPr>
            </a:lvl1pPr>
          </a:lstStyle>
          <a:p>
            <a:r>
              <a:rPr lang="ja-JP" altLang="en-US" sz="4000" dirty="0">
                <a:solidFill>
                  <a:srgbClr val="996633"/>
                </a:solidFill>
                <a:latin typeface="Rounded M+ 1p heavy"/>
              </a:rPr>
              <a:t>生徒一人ひとりの安心をサポート</a:t>
            </a:r>
            <a:r>
              <a:rPr lang="en-US" altLang="ja-JP" sz="4000" dirty="0">
                <a:solidFill>
                  <a:srgbClr val="996633"/>
                </a:solidFill>
                <a:latin typeface="Rounded M+ 1p heavy"/>
              </a:rPr>
              <a:t>!</a:t>
            </a:r>
            <a:endParaRPr lang="ja-JP" altLang="en-US" sz="4000" dirty="0">
              <a:solidFill>
                <a:srgbClr val="996633"/>
              </a:solidFill>
              <a:latin typeface="Rounded M+ 1p heavy"/>
            </a:endParaRPr>
          </a:p>
        </p:txBody>
      </p:sp>
      <p:sp>
        <p:nvSpPr>
          <p:cNvPr id="5" name="コンテンツ プレースホルダー 3">
            <a:extLst>
              <a:ext uri="{FF2B5EF4-FFF2-40B4-BE49-F238E27FC236}">
                <a16:creationId xmlns:a16="http://schemas.microsoft.com/office/drawing/2014/main" id="{F45C7346-C22D-4266-9124-759088020BE6}"/>
              </a:ext>
            </a:extLst>
          </p:cNvPr>
          <p:cNvSpPr txBox="1">
            <a:spLocks/>
          </p:cNvSpPr>
          <p:nvPr/>
        </p:nvSpPr>
        <p:spPr>
          <a:xfrm>
            <a:off x="790575" y="1402080"/>
            <a:ext cx="8324850" cy="4838700"/>
          </a:xfrm>
          <a:prstGeom prst="rect">
            <a:avLst/>
          </a:prstGeom>
        </p:spPr>
        <p:txBody>
          <a:bodyPr/>
          <a:lstStyle>
            <a:lvl1pPr marL="396000" indent="-396000" algn="l" defTabSz="914400" rtl="0" eaLnBrk="1" latinLnBrk="0" hangingPunct="1">
              <a:lnSpc>
                <a:spcPct val="88000"/>
              </a:lnSpc>
              <a:spcBef>
                <a:spcPts val="1600"/>
              </a:spcBef>
              <a:buFontTx/>
              <a:buBlip>
                <a:blip r:embed="rId2"/>
              </a:buBlip>
              <a:defRPr kumimoji="1" sz="4000" kern="1200">
                <a:solidFill>
                  <a:schemeClr val="tx1"/>
                </a:solidFill>
                <a:latin typeface="+mn-lt"/>
                <a:ea typeface="+mn-ea"/>
                <a:cs typeface="+mn-cs"/>
              </a:defRPr>
            </a:lvl1pPr>
            <a:lvl2pPr marL="709200" indent="-381600" algn="l" defTabSz="914400" rtl="0" eaLnBrk="1" latinLnBrk="0" hangingPunct="1">
              <a:lnSpc>
                <a:spcPct val="88000"/>
              </a:lnSpc>
              <a:spcBef>
                <a:spcPts val="900"/>
              </a:spcBef>
              <a:buFontTx/>
              <a:buBlip>
                <a:blip r:embed="rId3"/>
              </a:buBlip>
              <a:defRPr kumimoji="1" sz="3200" kern="1200">
                <a:solidFill>
                  <a:schemeClr val="tx1"/>
                </a:solidFill>
                <a:latin typeface="+mn-lt"/>
                <a:ea typeface="+mn-ea"/>
                <a:cs typeface="+mn-cs"/>
              </a:defRPr>
            </a:lvl2pPr>
            <a:lvl3pPr marL="1008000" indent="-288000" algn="l" defTabSz="914400" rtl="0" eaLnBrk="1" latinLnBrk="0" hangingPunct="1">
              <a:lnSpc>
                <a:spcPct val="88000"/>
              </a:lnSpc>
              <a:spcBef>
                <a:spcPts val="900"/>
              </a:spcBef>
              <a:buFontTx/>
              <a:buBlip>
                <a:blip r:embed="rId4"/>
              </a:buBlip>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1" dirty="0">
                <a:solidFill>
                  <a:srgbClr val="000022"/>
                </a:solidFill>
                <a:latin typeface="Segoe UI"/>
              </a:rPr>
              <a:t>相談しやすい</a:t>
            </a:r>
            <a:r>
              <a:rPr lang="ja-JP" altLang="en-US" dirty="0">
                <a:solidFill>
                  <a:srgbClr val="000022"/>
                </a:solidFill>
                <a:latin typeface="Segoe UI"/>
              </a:rPr>
              <a:t>環境＆体制</a:t>
            </a:r>
            <a:endParaRPr lang="en-US" altLang="ja-JP" dirty="0">
              <a:solidFill>
                <a:srgbClr val="000022"/>
              </a:solidFill>
              <a:latin typeface="Segoe UI"/>
            </a:endParaRPr>
          </a:p>
          <a:p>
            <a:pPr lvl="1"/>
            <a:r>
              <a:rPr lang="ja-JP" altLang="en-US" dirty="0">
                <a:solidFill>
                  <a:srgbClr val="000022"/>
                </a:solidFill>
                <a:latin typeface="Segoe UI"/>
              </a:rPr>
              <a:t>スクールカウンセラー（心理）</a:t>
            </a:r>
            <a:endParaRPr lang="en-US" altLang="ja-JP" dirty="0">
              <a:solidFill>
                <a:srgbClr val="000022"/>
              </a:solidFill>
              <a:latin typeface="Segoe UI"/>
            </a:endParaRPr>
          </a:p>
          <a:p>
            <a:pPr lvl="1"/>
            <a:r>
              <a:rPr lang="ja-JP" altLang="en-US" dirty="0">
                <a:solidFill>
                  <a:srgbClr val="000022"/>
                </a:solidFill>
                <a:latin typeface="Segoe UI"/>
              </a:rPr>
              <a:t>スクールソーシャルワーカー（福祉）</a:t>
            </a:r>
            <a:endParaRPr lang="en-US" altLang="ja-JP" dirty="0">
              <a:solidFill>
                <a:srgbClr val="000022"/>
              </a:solidFill>
              <a:latin typeface="Segoe UI"/>
            </a:endParaRPr>
          </a:p>
          <a:p>
            <a:pPr lvl="1"/>
            <a:r>
              <a:rPr lang="ja-JP" altLang="en-US" dirty="0">
                <a:solidFill>
                  <a:srgbClr val="000022"/>
                </a:solidFill>
                <a:latin typeface="Segoe UI"/>
              </a:rPr>
              <a:t>キャリアコーディネーター（就職）</a:t>
            </a:r>
            <a:endParaRPr lang="en-US" altLang="ja-JP" dirty="0">
              <a:solidFill>
                <a:srgbClr val="000022"/>
              </a:solidFill>
              <a:latin typeface="Segoe UI"/>
            </a:endParaRPr>
          </a:p>
        </p:txBody>
      </p:sp>
      <p:pic>
        <p:nvPicPr>
          <p:cNvPr id="6" name="図 5">
            <a:extLst>
              <a:ext uri="{FF2B5EF4-FFF2-40B4-BE49-F238E27FC236}">
                <a16:creationId xmlns:a16="http://schemas.microsoft.com/office/drawing/2014/main" id="{D03E7FBB-C825-41C6-8E67-EBA09A0B1E99}"/>
              </a:ext>
            </a:extLst>
          </p:cNvPr>
          <p:cNvPicPr>
            <a:picLocks noChangeAspect="1"/>
          </p:cNvPicPr>
          <p:nvPr/>
        </p:nvPicPr>
        <p:blipFill>
          <a:blip r:embed="rId5"/>
          <a:stretch>
            <a:fillRect/>
          </a:stretch>
        </p:blipFill>
        <p:spPr>
          <a:xfrm>
            <a:off x="2730815" y="3782733"/>
            <a:ext cx="4444369" cy="1182727"/>
          </a:xfrm>
          <a:prstGeom prst="rect">
            <a:avLst/>
          </a:prstGeom>
        </p:spPr>
      </p:pic>
      <p:sp>
        <p:nvSpPr>
          <p:cNvPr id="7" name="屈折矢印 13">
            <a:extLst>
              <a:ext uri="{FF2B5EF4-FFF2-40B4-BE49-F238E27FC236}">
                <a16:creationId xmlns:a16="http://schemas.microsoft.com/office/drawing/2014/main" id="{D79D5B88-4A8F-4237-8468-1998E3067330}"/>
              </a:ext>
            </a:extLst>
          </p:cNvPr>
          <p:cNvSpPr/>
          <p:nvPr/>
        </p:nvSpPr>
        <p:spPr>
          <a:xfrm flipH="1" flipV="1">
            <a:off x="2238375" y="4286251"/>
            <a:ext cx="658988" cy="922019"/>
          </a:xfrm>
          <a:prstGeom prst="bentUpArrow">
            <a:avLst>
              <a:gd name="adj1" fmla="val 14352"/>
              <a:gd name="adj2" fmla="val 31061"/>
              <a:gd name="adj3" fmla="val 4318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latin typeface="Segoe UI"/>
            </a:endParaRPr>
          </a:p>
        </p:txBody>
      </p:sp>
      <p:sp>
        <p:nvSpPr>
          <p:cNvPr id="8" name="屈折矢印 14">
            <a:extLst>
              <a:ext uri="{FF2B5EF4-FFF2-40B4-BE49-F238E27FC236}">
                <a16:creationId xmlns:a16="http://schemas.microsoft.com/office/drawing/2014/main" id="{E5A33A23-D539-45A6-9395-8D68943DFD8C}"/>
              </a:ext>
            </a:extLst>
          </p:cNvPr>
          <p:cNvSpPr/>
          <p:nvPr/>
        </p:nvSpPr>
        <p:spPr>
          <a:xfrm flipV="1">
            <a:off x="7008638" y="4286250"/>
            <a:ext cx="658988" cy="922019"/>
          </a:xfrm>
          <a:prstGeom prst="bentUpArrow">
            <a:avLst>
              <a:gd name="adj1" fmla="val 14352"/>
              <a:gd name="adj2" fmla="val 31061"/>
              <a:gd name="adj3" fmla="val 4318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latin typeface="Segoe UI"/>
            </a:endParaRPr>
          </a:p>
        </p:txBody>
      </p:sp>
      <p:sp>
        <p:nvSpPr>
          <p:cNvPr id="9" name="角丸四角形 6">
            <a:extLst>
              <a:ext uri="{FF2B5EF4-FFF2-40B4-BE49-F238E27FC236}">
                <a16:creationId xmlns:a16="http://schemas.microsoft.com/office/drawing/2014/main" id="{B77AC229-6F39-4B12-B50E-BB4D4A8F0478}"/>
              </a:ext>
            </a:extLst>
          </p:cNvPr>
          <p:cNvSpPr/>
          <p:nvPr/>
        </p:nvSpPr>
        <p:spPr>
          <a:xfrm>
            <a:off x="790575" y="5224263"/>
            <a:ext cx="3648009" cy="757715"/>
          </a:xfrm>
          <a:prstGeom prst="roundRect">
            <a:avLst>
              <a:gd name="adj" fmla="val 11953"/>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914400"/>
            <a:r>
              <a:rPr kumimoji="1" lang="ja-JP" altLang="en-US" sz="3200" dirty="0">
                <a:solidFill>
                  <a:prstClr val="white"/>
                </a:solidFill>
                <a:latin typeface="Segoe UI"/>
              </a:rPr>
              <a:t>学校生活</a:t>
            </a:r>
            <a:r>
              <a:rPr kumimoji="1" lang="ja-JP" altLang="en-US" sz="2000" dirty="0">
                <a:solidFill>
                  <a:prstClr val="white"/>
                </a:solidFill>
                <a:latin typeface="Segoe UI"/>
              </a:rPr>
              <a:t>について</a:t>
            </a:r>
            <a:r>
              <a:rPr kumimoji="1" lang="en-US" altLang="ja-JP" sz="2000" dirty="0">
                <a:solidFill>
                  <a:prstClr val="white"/>
                </a:solidFill>
                <a:latin typeface="Segoe UI"/>
              </a:rPr>
              <a:t>……</a:t>
            </a:r>
          </a:p>
        </p:txBody>
      </p:sp>
      <p:sp>
        <p:nvSpPr>
          <p:cNvPr id="10" name="角丸四角形 11">
            <a:extLst>
              <a:ext uri="{FF2B5EF4-FFF2-40B4-BE49-F238E27FC236}">
                <a16:creationId xmlns:a16="http://schemas.microsoft.com/office/drawing/2014/main" id="{09F64CAA-BB69-4EDB-9AD9-CC77BD38B930}"/>
              </a:ext>
            </a:extLst>
          </p:cNvPr>
          <p:cNvSpPr/>
          <p:nvPr/>
        </p:nvSpPr>
        <p:spPr>
          <a:xfrm>
            <a:off x="5467417" y="5214822"/>
            <a:ext cx="3648009" cy="761110"/>
          </a:xfrm>
          <a:prstGeom prst="roundRect">
            <a:avLst>
              <a:gd name="adj" fmla="val 9158"/>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3200" dirty="0">
                <a:solidFill>
                  <a:prstClr val="white"/>
                </a:solidFill>
                <a:latin typeface="Segoe UI"/>
              </a:rPr>
              <a:t>進学</a:t>
            </a:r>
            <a:r>
              <a:rPr kumimoji="1" lang="ja-JP" altLang="en-US" sz="2000" dirty="0">
                <a:solidFill>
                  <a:prstClr val="white"/>
                </a:solidFill>
                <a:latin typeface="Segoe UI"/>
              </a:rPr>
              <a:t>や</a:t>
            </a:r>
            <a:r>
              <a:rPr kumimoji="1" lang="ja-JP" altLang="en-US" sz="3200" dirty="0">
                <a:solidFill>
                  <a:prstClr val="white"/>
                </a:solidFill>
                <a:latin typeface="Segoe UI"/>
              </a:rPr>
              <a:t>就職</a:t>
            </a:r>
            <a:r>
              <a:rPr kumimoji="1" lang="ja-JP" altLang="en-US" sz="2000" dirty="0">
                <a:solidFill>
                  <a:prstClr val="white"/>
                </a:solidFill>
                <a:latin typeface="Segoe UI"/>
              </a:rPr>
              <a:t>について</a:t>
            </a:r>
            <a:r>
              <a:rPr kumimoji="1" lang="en-US" altLang="ja-JP" sz="2000" dirty="0">
                <a:solidFill>
                  <a:prstClr val="white"/>
                </a:solidFill>
                <a:latin typeface="Segoe UI"/>
              </a:rPr>
              <a:t>……</a:t>
            </a:r>
          </a:p>
        </p:txBody>
      </p:sp>
    </p:spTree>
    <p:extLst>
      <p:ext uri="{BB962C8B-B14F-4D97-AF65-F5344CB8AC3E}">
        <p14:creationId xmlns:p14="http://schemas.microsoft.com/office/powerpoint/2010/main" val="3058612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79EB52F-9328-4756-8422-0CE5F89D6662}"/>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23</a:t>
            </a:fld>
            <a:endParaRPr kumimoji="1" lang="ja-JP" altLang="en-US">
              <a:solidFill>
                <a:prstClr val="white"/>
              </a:solidFill>
            </a:endParaRPr>
          </a:p>
        </p:txBody>
      </p:sp>
      <p:sp>
        <p:nvSpPr>
          <p:cNvPr id="5" name="タイトル 1">
            <a:extLst>
              <a:ext uri="{FF2B5EF4-FFF2-40B4-BE49-F238E27FC236}">
                <a16:creationId xmlns:a16="http://schemas.microsoft.com/office/drawing/2014/main" id="{A71CF644-C9FD-4689-83AC-1CBA1169ECFE}"/>
              </a:ext>
            </a:extLst>
          </p:cNvPr>
          <p:cNvSpPr>
            <a:spLocks noGrp="1"/>
          </p:cNvSpPr>
          <p:nvPr>
            <p:ph type="title"/>
          </p:nvPr>
        </p:nvSpPr>
        <p:spPr>
          <a:xfrm>
            <a:off x="606286" y="156856"/>
            <a:ext cx="8324850" cy="922020"/>
          </a:xfrm>
        </p:spPr>
        <p:txBody>
          <a:bodyPr/>
          <a:lstStyle/>
          <a:p>
            <a:r>
              <a:rPr kumimoji="1" lang="ja-JP" altLang="en-US" dirty="0" smtClean="0"/>
              <a:t>安心の居場所「なかカフェ」</a:t>
            </a:r>
            <a:endParaRPr kumimoji="1" lang="ja-JP" altLang="en-US" dirty="0"/>
          </a:p>
        </p:txBody>
      </p:sp>
      <p:sp>
        <p:nvSpPr>
          <p:cNvPr id="6" name="テキスト ボックス 5">
            <a:extLst>
              <a:ext uri="{FF2B5EF4-FFF2-40B4-BE49-F238E27FC236}">
                <a16:creationId xmlns:a16="http://schemas.microsoft.com/office/drawing/2014/main" id="{8010F05F-DDF9-4BA9-A947-B3914A974E40}"/>
              </a:ext>
            </a:extLst>
          </p:cNvPr>
          <p:cNvSpPr txBox="1"/>
          <p:nvPr/>
        </p:nvSpPr>
        <p:spPr>
          <a:xfrm>
            <a:off x="567193" y="1366233"/>
            <a:ext cx="8548233" cy="5324535"/>
          </a:xfrm>
          <a:prstGeom prst="rect">
            <a:avLst/>
          </a:prstGeom>
          <a:noFill/>
        </p:spPr>
        <p:txBody>
          <a:bodyPr wrap="square">
            <a:spAutoFit/>
          </a:bodyPr>
          <a:lstStyle/>
          <a:p>
            <a:pPr defTabSz="914400"/>
            <a:r>
              <a:rPr kumimoji="1" lang="ja-JP" altLang="en-US" sz="3600" dirty="0">
                <a:solidFill>
                  <a:srgbClr val="000022"/>
                </a:solidFill>
                <a:latin typeface="Segoe UI"/>
              </a:rPr>
              <a:t>☆「課題を抱える生徒フォローアップ事業」</a:t>
            </a:r>
            <a:endParaRPr kumimoji="1" lang="en-US" altLang="ja-JP" sz="3600" dirty="0">
              <a:solidFill>
                <a:srgbClr val="000022"/>
              </a:solidFill>
              <a:latin typeface="Segoe UI"/>
            </a:endParaRPr>
          </a:p>
          <a:p>
            <a:pPr defTabSz="914400"/>
            <a:r>
              <a:rPr kumimoji="1" lang="ja-JP" altLang="en-US" sz="2800" dirty="0">
                <a:solidFill>
                  <a:srgbClr val="000022"/>
                </a:solidFill>
                <a:latin typeface="Segoe UI"/>
              </a:rPr>
              <a:t>　　</a:t>
            </a:r>
            <a:endParaRPr kumimoji="1" lang="en-US" altLang="ja-JP" sz="2800" dirty="0">
              <a:solidFill>
                <a:srgbClr val="000022"/>
              </a:solidFill>
              <a:latin typeface="Segoe UI"/>
            </a:endParaRPr>
          </a:p>
          <a:p>
            <a:pPr defTabSz="914400"/>
            <a:r>
              <a:rPr kumimoji="1" lang="ja-JP" altLang="en-US" sz="2800" dirty="0">
                <a:solidFill>
                  <a:srgbClr val="000022"/>
                </a:solidFill>
                <a:latin typeface="Segoe UI"/>
              </a:rPr>
              <a:t>　</a:t>
            </a:r>
            <a:r>
              <a:rPr kumimoji="1" lang="ja-JP" altLang="en-US" sz="2800" dirty="0">
                <a:solidFill>
                  <a:srgbClr val="000022"/>
                </a:solidFill>
                <a:latin typeface="Meiryo UI" panose="020B0604030504040204" pitchFamily="50" charset="-128"/>
                <a:ea typeface="Meiryo UI" panose="020B0604030504040204" pitchFamily="50" charset="-128"/>
              </a:rPr>
              <a:t>　ＮＰＯ法人「</a:t>
            </a:r>
            <a:r>
              <a:rPr kumimoji="1" lang="en-US" altLang="ja-JP" sz="2800" dirty="0">
                <a:solidFill>
                  <a:srgbClr val="000022"/>
                </a:solidFill>
                <a:latin typeface="Meiryo UI" panose="020B0604030504040204" pitchFamily="50" charset="-128"/>
                <a:ea typeface="Meiryo UI" panose="020B0604030504040204" pitchFamily="50" charset="-128"/>
              </a:rPr>
              <a:t>office </a:t>
            </a:r>
            <a:r>
              <a:rPr kumimoji="1" lang="ja-JP" altLang="en-US" sz="2800" dirty="0">
                <a:solidFill>
                  <a:srgbClr val="000022"/>
                </a:solidFill>
                <a:latin typeface="Meiryo UI" panose="020B0604030504040204" pitchFamily="50" charset="-128"/>
                <a:ea typeface="Meiryo UI" panose="020B0604030504040204" pitchFamily="50" charset="-128"/>
              </a:rPr>
              <a:t>ドーナツトーク」が</a:t>
            </a:r>
            <a:endParaRPr kumimoji="1" lang="en-US" altLang="ja-JP" sz="2800" dirty="0">
              <a:solidFill>
                <a:srgbClr val="000022"/>
              </a:solidFill>
              <a:latin typeface="Meiryo UI" panose="020B0604030504040204" pitchFamily="50" charset="-128"/>
              <a:ea typeface="Meiryo UI" panose="020B0604030504040204" pitchFamily="50" charset="-128"/>
            </a:endParaRPr>
          </a:p>
          <a:p>
            <a:pPr defTabSz="914400"/>
            <a:r>
              <a:rPr kumimoji="1" lang="ja-JP" altLang="en-US" sz="2800" dirty="0">
                <a:solidFill>
                  <a:srgbClr val="000022"/>
                </a:solidFill>
                <a:latin typeface="Meiryo UI" panose="020B0604030504040204" pitchFamily="50" charset="-128"/>
                <a:ea typeface="Meiryo UI" panose="020B0604030504040204" pitchFamily="50" charset="-128"/>
              </a:rPr>
              <a:t>　　校内に生徒の居場所として</a:t>
            </a:r>
            <a:endParaRPr kumimoji="1" lang="en-US" altLang="ja-JP" sz="2800" dirty="0">
              <a:solidFill>
                <a:srgbClr val="000022"/>
              </a:solidFill>
              <a:latin typeface="Meiryo UI" panose="020B0604030504040204" pitchFamily="50" charset="-128"/>
              <a:ea typeface="Meiryo UI" panose="020B0604030504040204" pitchFamily="50" charset="-128"/>
            </a:endParaRPr>
          </a:p>
          <a:p>
            <a:pPr defTabSz="914400"/>
            <a:r>
              <a:rPr kumimoji="1" lang="ja-JP" altLang="en-US" sz="2800" dirty="0">
                <a:solidFill>
                  <a:srgbClr val="000022"/>
                </a:solidFill>
                <a:latin typeface="Meiryo UI" panose="020B0604030504040204" pitchFamily="50" charset="-128"/>
                <a:ea typeface="Meiryo UI" panose="020B0604030504040204" pitchFamily="50" charset="-128"/>
              </a:rPr>
              <a:t>　　放課後に週２回</a:t>
            </a:r>
            <a:endParaRPr kumimoji="1" lang="en-US" altLang="ja-JP" sz="2800" dirty="0">
              <a:solidFill>
                <a:srgbClr val="000022"/>
              </a:solidFill>
              <a:latin typeface="Meiryo UI" panose="020B0604030504040204" pitchFamily="50" charset="-128"/>
              <a:ea typeface="Meiryo UI" panose="020B0604030504040204" pitchFamily="50" charset="-128"/>
            </a:endParaRPr>
          </a:p>
          <a:p>
            <a:pPr defTabSz="914400"/>
            <a:r>
              <a:rPr kumimoji="1" lang="ja-JP" altLang="en-US" sz="2800" dirty="0">
                <a:solidFill>
                  <a:srgbClr val="000022"/>
                </a:solidFill>
                <a:latin typeface="Meiryo UI" panose="020B0604030504040204" pitchFamily="50" charset="-128"/>
                <a:ea typeface="Meiryo UI" panose="020B0604030504040204" pitchFamily="50" charset="-128"/>
              </a:rPr>
              <a:t>　　カフェをオープン。</a:t>
            </a:r>
            <a:endParaRPr kumimoji="1" lang="en-US" altLang="ja-JP" sz="2800" dirty="0">
              <a:solidFill>
                <a:srgbClr val="000022"/>
              </a:solidFill>
              <a:latin typeface="Meiryo UI" panose="020B0604030504040204" pitchFamily="50" charset="-128"/>
              <a:ea typeface="Meiryo UI" panose="020B0604030504040204" pitchFamily="50" charset="-128"/>
            </a:endParaRPr>
          </a:p>
          <a:p>
            <a:pPr defTabSz="914400"/>
            <a:endParaRPr kumimoji="1" lang="en-US" altLang="ja-JP" sz="2800" dirty="0">
              <a:solidFill>
                <a:srgbClr val="000022"/>
              </a:solidFill>
              <a:latin typeface="Meiryo UI" panose="020B0604030504040204" pitchFamily="50" charset="-128"/>
              <a:ea typeface="Meiryo UI" panose="020B0604030504040204" pitchFamily="50" charset="-128"/>
            </a:endParaRPr>
          </a:p>
          <a:p>
            <a:pPr defTabSz="914400"/>
            <a:r>
              <a:rPr kumimoji="1" lang="ja-JP" altLang="en-US" sz="2800" dirty="0">
                <a:solidFill>
                  <a:srgbClr val="000022"/>
                </a:solidFill>
                <a:latin typeface="Meiryo UI" panose="020B0604030504040204" pitchFamily="50" charset="-128"/>
                <a:ea typeface="Meiryo UI" panose="020B0604030504040204" pitchFamily="50" charset="-128"/>
              </a:rPr>
              <a:t>　　平野区主催の「ひらの青春</a:t>
            </a:r>
            <a:endParaRPr kumimoji="1" lang="en-US" altLang="ja-JP" sz="2800" dirty="0">
              <a:solidFill>
                <a:srgbClr val="000022"/>
              </a:solidFill>
              <a:latin typeface="Meiryo UI" panose="020B0604030504040204" pitchFamily="50" charset="-128"/>
              <a:ea typeface="Meiryo UI" panose="020B0604030504040204" pitchFamily="50" charset="-128"/>
            </a:endParaRPr>
          </a:p>
          <a:p>
            <a:pPr defTabSz="914400"/>
            <a:r>
              <a:rPr kumimoji="1" lang="ja-JP" altLang="en-US" sz="2800" dirty="0">
                <a:solidFill>
                  <a:srgbClr val="000022"/>
                </a:solidFill>
                <a:latin typeface="Meiryo UI" panose="020B0604030504040204" pitchFamily="50" charset="-128"/>
                <a:ea typeface="Meiryo UI" panose="020B0604030504040204" pitchFamily="50" charset="-128"/>
              </a:rPr>
              <a:t>　　生活応援事業」と連携</a:t>
            </a:r>
            <a:endParaRPr kumimoji="1" lang="en-US" altLang="ja-JP" sz="2800" dirty="0">
              <a:solidFill>
                <a:srgbClr val="000022"/>
              </a:solidFill>
              <a:latin typeface="Meiryo UI" panose="020B0604030504040204" pitchFamily="50" charset="-128"/>
              <a:ea typeface="Meiryo UI" panose="020B0604030504040204" pitchFamily="50" charset="-128"/>
            </a:endParaRPr>
          </a:p>
          <a:p>
            <a:pPr defTabSz="914400"/>
            <a:endParaRPr kumimoji="1" lang="en-US" altLang="ja-JP" sz="2800" dirty="0">
              <a:solidFill>
                <a:srgbClr val="000022"/>
              </a:solidFill>
              <a:latin typeface="Segoe UI"/>
            </a:endParaRPr>
          </a:p>
          <a:p>
            <a:pPr defTabSz="914400"/>
            <a:endParaRPr kumimoji="1" lang="en-US" altLang="ja-JP" sz="2800" dirty="0">
              <a:solidFill>
                <a:srgbClr val="000022"/>
              </a:solidFill>
              <a:latin typeface="Segoe UI"/>
            </a:endParaRPr>
          </a:p>
          <a:p>
            <a:pPr defTabSz="914400"/>
            <a:endParaRPr kumimoji="1" lang="ja-JP" altLang="en-US" sz="2400" dirty="0">
              <a:solidFill>
                <a:srgbClr val="000022"/>
              </a:solidFill>
              <a:latin typeface="Segoe UI"/>
            </a:endParaRPr>
          </a:p>
        </p:txBody>
      </p:sp>
      <p:pic>
        <p:nvPicPr>
          <p:cNvPr id="7" name="Picture 2" descr="レトロなピアノ">
            <a:extLst>
              <a:ext uri="{FF2B5EF4-FFF2-40B4-BE49-F238E27FC236}">
                <a16:creationId xmlns:a16="http://schemas.microsoft.com/office/drawing/2014/main" id="{874B092F-FFAA-467B-A135-352E6CB224A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64662" y="3131741"/>
            <a:ext cx="3266475" cy="3248106"/>
          </a:xfrm>
          <a:prstGeom prst="rect">
            <a:avLst/>
          </a:prstGeom>
          <a:solidFill>
            <a:srgbClr val="996633"/>
          </a:solidFill>
          <a:ln w="57150">
            <a:solidFill>
              <a:schemeClr val="accent5"/>
            </a:solidFill>
          </a:ln>
        </p:spPr>
      </p:pic>
    </p:spTree>
    <p:extLst>
      <p:ext uri="{BB962C8B-B14F-4D97-AF65-F5344CB8AC3E}">
        <p14:creationId xmlns:p14="http://schemas.microsoft.com/office/powerpoint/2010/main" val="3184395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3C38B2-7732-49D2-AFD5-2B83DE4A66F4}"/>
              </a:ext>
            </a:extLst>
          </p:cNvPr>
          <p:cNvSpPr>
            <a:spLocks noGrp="1"/>
          </p:cNvSpPr>
          <p:nvPr>
            <p:ph type="title"/>
          </p:nvPr>
        </p:nvSpPr>
        <p:spPr/>
        <p:txBody>
          <a:bodyPr>
            <a:normAutofit/>
          </a:bodyPr>
          <a:lstStyle/>
          <a:p>
            <a:r>
              <a:rPr lang="ja-JP" altLang="en-US" sz="4400" dirty="0"/>
              <a:t>長吉高校が大切にしてきたもの</a:t>
            </a:r>
          </a:p>
        </p:txBody>
      </p:sp>
      <p:sp>
        <p:nvSpPr>
          <p:cNvPr id="3" name="スライド番号プレースホルダー 2">
            <a:extLst>
              <a:ext uri="{FF2B5EF4-FFF2-40B4-BE49-F238E27FC236}">
                <a16:creationId xmlns:a16="http://schemas.microsoft.com/office/drawing/2014/main" id="{0268200E-620F-48C9-8F35-C89A0897FF32}"/>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24</a:t>
            </a:fld>
            <a:endParaRPr kumimoji="1" lang="ja-JP" altLang="en-US">
              <a:solidFill>
                <a:prstClr val="white"/>
              </a:solidFill>
            </a:endParaRPr>
          </a:p>
        </p:txBody>
      </p:sp>
      <p:sp>
        <p:nvSpPr>
          <p:cNvPr id="5" name="テキスト ボックス 4">
            <a:extLst>
              <a:ext uri="{FF2B5EF4-FFF2-40B4-BE49-F238E27FC236}">
                <a16:creationId xmlns:a16="http://schemas.microsoft.com/office/drawing/2014/main" id="{3943CE42-FFCC-42A2-8220-E8A58EE653A8}"/>
              </a:ext>
            </a:extLst>
          </p:cNvPr>
          <p:cNvSpPr txBox="1"/>
          <p:nvPr/>
        </p:nvSpPr>
        <p:spPr>
          <a:xfrm>
            <a:off x="790576" y="1260269"/>
            <a:ext cx="8456129" cy="5155257"/>
          </a:xfrm>
          <a:prstGeom prst="rect">
            <a:avLst/>
          </a:prstGeom>
          <a:noFill/>
        </p:spPr>
        <p:txBody>
          <a:bodyPr wrap="square">
            <a:spAutoFit/>
          </a:bodyPr>
          <a:lstStyle/>
          <a:p>
            <a:pPr defTabSz="914400"/>
            <a:r>
              <a:rPr kumimoji="1" lang="ja-JP" altLang="en-US" sz="4400" b="1" dirty="0">
                <a:solidFill>
                  <a:srgbClr val="000022"/>
                </a:solidFill>
                <a:latin typeface="Segoe UI"/>
              </a:rPr>
              <a:t>人権文化部の活動</a:t>
            </a:r>
            <a:endParaRPr kumimoji="1" lang="en-US" altLang="ja-JP" sz="4400" b="1" dirty="0">
              <a:solidFill>
                <a:srgbClr val="000022"/>
              </a:solidFill>
              <a:latin typeface="Segoe UI"/>
            </a:endParaRPr>
          </a:p>
          <a:p>
            <a:pPr defTabSz="914400"/>
            <a:endParaRPr kumimoji="1" lang="ja-JP" altLang="en-US" sz="1100" b="1" dirty="0">
              <a:solidFill>
                <a:srgbClr val="000022"/>
              </a:solidFill>
              <a:latin typeface="Segoe UI"/>
            </a:endParaRPr>
          </a:p>
          <a:p>
            <a:pPr defTabSz="914400"/>
            <a:r>
              <a:rPr kumimoji="1" lang="ja-JP" altLang="en-US" sz="4000" dirty="0">
                <a:solidFill>
                  <a:srgbClr val="000022"/>
                </a:solidFill>
                <a:latin typeface="Segoe UI"/>
              </a:rPr>
              <a:t>　</a:t>
            </a:r>
            <a:r>
              <a:rPr kumimoji="1" lang="ja-JP" altLang="en-US" sz="3200" dirty="0">
                <a:solidFill>
                  <a:srgbClr val="000022"/>
                </a:solidFill>
                <a:latin typeface="Segoe UI"/>
              </a:rPr>
              <a:t>☆多様なニーズを持つ生徒や</a:t>
            </a:r>
            <a:r>
              <a:rPr kumimoji="1" lang="ja-JP" altLang="en-US" sz="3200" dirty="0">
                <a:latin typeface="Segoe UI"/>
              </a:rPr>
              <a:t>外国に</a:t>
            </a:r>
            <a:r>
              <a:rPr kumimoji="1" lang="ja-JP" altLang="en-US" sz="3200" dirty="0" smtClean="0">
                <a:latin typeface="Segoe UI"/>
              </a:rPr>
              <a:t>ルーツの</a:t>
            </a:r>
            <a:endParaRPr kumimoji="1" lang="en-US" altLang="ja-JP" sz="3200" dirty="0">
              <a:latin typeface="Segoe UI"/>
            </a:endParaRPr>
          </a:p>
          <a:p>
            <a:pPr defTabSz="914400"/>
            <a:r>
              <a:rPr kumimoji="1" lang="ja-JP" altLang="en-US" sz="3200" dirty="0">
                <a:latin typeface="Segoe UI"/>
              </a:rPr>
              <a:t>　　　</a:t>
            </a:r>
            <a:r>
              <a:rPr kumimoji="1" lang="ja-JP" altLang="en-US" sz="3200" dirty="0" smtClean="0">
                <a:latin typeface="Segoe UI"/>
              </a:rPr>
              <a:t>あ</a:t>
            </a:r>
            <a:r>
              <a:rPr kumimoji="1" lang="ja-JP" altLang="en-US" sz="3200" dirty="0">
                <a:latin typeface="Segoe UI"/>
              </a:rPr>
              <a:t>る</a:t>
            </a:r>
            <a:r>
              <a:rPr kumimoji="1" lang="ja-JP" altLang="en-US" sz="3200" dirty="0" smtClean="0">
                <a:latin typeface="Segoe UI"/>
              </a:rPr>
              <a:t>生徒</a:t>
            </a:r>
            <a:r>
              <a:rPr kumimoji="1" lang="ja-JP" altLang="en-US" sz="3200" dirty="0">
                <a:solidFill>
                  <a:srgbClr val="000022"/>
                </a:solidFill>
                <a:latin typeface="Segoe UI"/>
              </a:rPr>
              <a:t>など、</a:t>
            </a:r>
            <a:r>
              <a:rPr kumimoji="1" lang="ja-JP" altLang="en-US" sz="3200" b="1" dirty="0">
                <a:solidFill>
                  <a:srgbClr val="000022"/>
                </a:solidFill>
                <a:latin typeface="Segoe UI"/>
              </a:rPr>
              <a:t>一人ひとりの個性を</a:t>
            </a:r>
            <a:r>
              <a:rPr kumimoji="1" lang="ja-JP" altLang="en-US" sz="3200" b="1" dirty="0" err="1">
                <a:solidFill>
                  <a:srgbClr val="000022"/>
                </a:solidFill>
                <a:latin typeface="Segoe UI"/>
              </a:rPr>
              <a:t>認めあ</a:t>
            </a:r>
            <a:endParaRPr kumimoji="1" lang="en-US" altLang="ja-JP" sz="3200" b="1" dirty="0">
              <a:solidFill>
                <a:srgbClr val="000022"/>
              </a:solidFill>
              <a:latin typeface="Segoe UI"/>
            </a:endParaRPr>
          </a:p>
          <a:p>
            <a:pPr defTabSz="914400"/>
            <a:r>
              <a:rPr kumimoji="1" lang="ja-JP" altLang="en-US" sz="3200" b="1" dirty="0">
                <a:solidFill>
                  <a:srgbClr val="000022"/>
                </a:solidFill>
                <a:latin typeface="Segoe UI"/>
              </a:rPr>
              <a:t>　　　い、皆が人として大切にされる学校づくり</a:t>
            </a:r>
            <a:endParaRPr kumimoji="1" lang="en-US" altLang="ja-JP" sz="3200" b="1" dirty="0">
              <a:solidFill>
                <a:srgbClr val="000022"/>
              </a:solidFill>
              <a:latin typeface="Segoe UI"/>
            </a:endParaRPr>
          </a:p>
          <a:p>
            <a:pPr defTabSz="914400"/>
            <a:endParaRPr kumimoji="1" lang="en-US" altLang="ja-JP" sz="1100" b="1" dirty="0">
              <a:solidFill>
                <a:srgbClr val="000022"/>
              </a:solidFill>
              <a:latin typeface="Segoe UI"/>
            </a:endParaRPr>
          </a:p>
          <a:p>
            <a:pPr defTabSz="914400"/>
            <a:r>
              <a:rPr kumimoji="1" lang="ja-JP" altLang="en-US" sz="3600" dirty="0">
                <a:solidFill>
                  <a:srgbClr val="000022"/>
                </a:solidFill>
                <a:latin typeface="Segoe UI"/>
              </a:rPr>
              <a:t>　</a:t>
            </a:r>
            <a:r>
              <a:rPr kumimoji="1" lang="ja-JP" altLang="en-US" sz="3200" dirty="0">
                <a:solidFill>
                  <a:srgbClr val="000022"/>
                </a:solidFill>
                <a:latin typeface="Segoe UI"/>
              </a:rPr>
              <a:t>☆教員向け研修や多文化共生の視点に</a:t>
            </a:r>
            <a:endParaRPr kumimoji="1" lang="en-US" altLang="ja-JP" sz="3200" dirty="0">
              <a:solidFill>
                <a:srgbClr val="000022"/>
              </a:solidFill>
              <a:latin typeface="Segoe UI"/>
            </a:endParaRPr>
          </a:p>
          <a:p>
            <a:pPr defTabSz="914400"/>
            <a:r>
              <a:rPr kumimoji="1" lang="ja-JP" altLang="en-US" sz="3200" dirty="0">
                <a:solidFill>
                  <a:srgbClr val="000022"/>
                </a:solidFill>
                <a:latin typeface="Segoe UI"/>
              </a:rPr>
              <a:t>　　　よる生徒交流</a:t>
            </a:r>
            <a:endParaRPr kumimoji="1" lang="en-US" altLang="ja-JP" sz="3200" dirty="0">
              <a:solidFill>
                <a:srgbClr val="000022"/>
              </a:solidFill>
              <a:latin typeface="Segoe UI"/>
            </a:endParaRPr>
          </a:p>
          <a:p>
            <a:pPr defTabSz="914400"/>
            <a:endParaRPr kumimoji="1" lang="en-US" altLang="ja-JP" sz="1100" dirty="0">
              <a:solidFill>
                <a:srgbClr val="000022"/>
              </a:solidFill>
              <a:latin typeface="Segoe UI"/>
            </a:endParaRPr>
          </a:p>
          <a:p>
            <a:pPr defTabSz="914400"/>
            <a:r>
              <a:rPr kumimoji="1" lang="ja-JP" altLang="en-US" sz="4000" dirty="0">
                <a:solidFill>
                  <a:srgbClr val="000022"/>
                </a:solidFill>
                <a:latin typeface="Segoe UI"/>
              </a:rPr>
              <a:t>　</a:t>
            </a:r>
            <a:r>
              <a:rPr kumimoji="1" lang="ja-JP" altLang="en-US" sz="3200" dirty="0" smtClean="0">
                <a:solidFill>
                  <a:srgbClr val="000022"/>
                </a:solidFill>
                <a:latin typeface="Segoe UI"/>
              </a:rPr>
              <a:t>☆</a:t>
            </a:r>
            <a:r>
              <a:rPr kumimoji="1" lang="ja-JP" altLang="en-US" sz="3200" b="1" u="sng" dirty="0" smtClean="0">
                <a:highlight>
                  <a:srgbClr val="FFFF00"/>
                </a:highlight>
                <a:latin typeface="Segoe UI"/>
              </a:rPr>
              <a:t>外国にルーツのある生徒</a:t>
            </a:r>
            <a:r>
              <a:rPr kumimoji="1" lang="ja-JP" altLang="en-US" sz="3200" b="1" u="sng" dirty="0">
                <a:solidFill>
                  <a:srgbClr val="000022"/>
                </a:solidFill>
                <a:highlight>
                  <a:srgbClr val="FFFF00"/>
                </a:highlight>
                <a:latin typeface="Segoe UI"/>
              </a:rPr>
              <a:t>の進路支援</a:t>
            </a:r>
            <a:endParaRPr kumimoji="1" lang="en-US" altLang="ja-JP" sz="3200" b="1" u="sng" dirty="0">
              <a:solidFill>
                <a:srgbClr val="000022"/>
              </a:solidFill>
              <a:highlight>
                <a:srgbClr val="FFFF00"/>
              </a:highlight>
              <a:latin typeface="Segoe UI"/>
            </a:endParaRPr>
          </a:p>
          <a:p>
            <a:pPr defTabSz="914400"/>
            <a:r>
              <a:rPr kumimoji="1" lang="ja-JP" altLang="en-US" sz="4000" dirty="0">
                <a:solidFill>
                  <a:srgbClr val="000022"/>
                </a:solidFill>
                <a:latin typeface="Segoe UI"/>
              </a:rPr>
              <a:t>　</a:t>
            </a:r>
          </a:p>
        </p:txBody>
      </p:sp>
    </p:spTree>
    <p:extLst>
      <p:ext uri="{BB962C8B-B14F-4D97-AF65-F5344CB8AC3E}">
        <p14:creationId xmlns:p14="http://schemas.microsoft.com/office/powerpoint/2010/main" val="3187780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外国に</a:t>
            </a:r>
            <a:r>
              <a:rPr kumimoji="1" lang="ja-JP" altLang="en-US" dirty="0" smtClean="0">
                <a:solidFill>
                  <a:srgbClr val="996633"/>
                </a:solidFill>
              </a:rPr>
              <a:t>ルーツのある</a:t>
            </a:r>
            <a:r>
              <a:rPr kumimoji="1" lang="ja-JP" altLang="en-US" dirty="0" smtClean="0"/>
              <a:t>生徒</a:t>
            </a:r>
            <a:endParaRPr kumimoji="1" lang="ja-JP" altLang="en-US" dirty="0"/>
          </a:p>
        </p:txBody>
      </p:sp>
      <p:sp>
        <p:nvSpPr>
          <p:cNvPr id="3" name="スライド番号プレースホルダー 2"/>
          <p:cNvSpPr>
            <a:spLocks noGrp="1"/>
          </p:cNvSpPr>
          <p:nvPr>
            <p:ph type="sldNum" sz="quarter" idx="10"/>
          </p:nvPr>
        </p:nvSpPr>
        <p:spPr/>
        <p:txBody>
          <a:bodyPr/>
          <a:lstStyle/>
          <a:p>
            <a:pPr defTabSz="914400"/>
            <a:fld id="{95C15F2D-C0C5-4F33-9852-17A29ECEC890}" type="slidenum">
              <a:rPr kumimoji="1" lang="ja-JP" altLang="en-US">
                <a:solidFill>
                  <a:prstClr val="white"/>
                </a:solidFill>
              </a:rPr>
              <a:pPr defTabSz="914400"/>
              <a:t>25</a:t>
            </a:fld>
            <a:endParaRPr kumimoji="1" lang="ja-JP" altLang="en-US" dirty="0">
              <a:solidFill>
                <a:prstClr val="white"/>
              </a:solidFill>
            </a:endParaRPr>
          </a:p>
        </p:txBody>
      </p:sp>
      <p:graphicFrame>
        <p:nvGraphicFramePr>
          <p:cNvPr id="6" name="コンテンツ プレースホルダー 5"/>
          <p:cNvGraphicFramePr>
            <a:graphicFrameLocks noGrp="1"/>
          </p:cNvGraphicFramePr>
          <p:nvPr>
            <p:ph sz="quarter" idx="11"/>
            <p:extLst>
              <p:ext uri="{D42A27DB-BD31-4B8C-83A1-F6EECF244321}">
                <p14:modId xmlns:p14="http://schemas.microsoft.com/office/powerpoint/2010/main" val="1445734235"/>
              </p:ext>
            </p:extLst>
          </p:nvPr>
        </p:nvGraphicFramePr>
        <p:xfrm>
          <a:off x="805852" y="1142257"/>
          <a:ext cx="8294296" cy="5533560"/>
        </p:xfrm>
        <a:graphic>
          <a:graphicData uri="http://schemas.openxmlformats.org/drawingml/2006/table">
            <a:tbl>
              <a:tblPr firstRow="1" bandRow="1">
                <a:tableStyleId>{35758FB7-9AC5-4552-8A53-C91805E547FA}</a:tableStyleId>
              </a:tblPr>
              <a:tblGrid>
                <a:gridCol w="2532930">
                  <a:extLst>
                    <a:ext uri="{9D8B030D-6E8A-4147-A177-3AD203B41FA5}">
                      <a16:colId xmlns:a16="http://schemas.microsoft.com/office/drawing/2014/main" val="20000"/>
                    </a:ext>
                  </a:extLst>
                </a:gridCol>
                <a:gridCol w="1615149">
                  <a:extLst>
                    <a:ext uri="{9D8B030D-6E8A-4147-A177-3AD203B41FA5}">
                      <a16:colId xmlns:a16="http://schemas.microsoft.com/office/drawing/2014/main" val="20001"/>
                    </a:ext>
                  </a:extLst>
                </a:gridCol>
                <a:gridCol w="2531068">
                  <a:extLst>
                    <a:ext uri="{9D8B030D-6E8A-4147-A177-3AD203B41FA5}">
                      <a16:colId xmlns:a16="http://schemas.microsoft.com/office/drawing/2014/main" val="20002"/>
                    </a:ext>
                  </a:extLst>
                </a:gridCol>
                <a:gridCol w="1615149">
                  <a:extLst>
                    <a:ext uri="{9D8B030D-6E8A-4147-A177-3AD203B41FA5}">
                      <a16:colId xmlns:a16="http://schemas.microsoft.com/office/drawing/2014/main" val="20003"/>
                    </a:ext>
                  </a:extLst>
                </a:gridCol>
              </a:tblGrid>
              <a:tr h="691695">
                <a:tc>
                  <a:txBody>
                    <a:bodyPr/>
                    <a:lstStyle/>
                    <a:p>
                      <a:pPr algn="ctr"/>
                      <a:r>
                        <a:rPr kumimoji="1" lang="ja-JP" altLang="en-US" sz="2800" b="1" dirty="0">
                          <a:solidFill>
                            <a:schemeClr val="bg1"/>
                          </a:solidFill>
                        </a:rPr>
                        <a:t>フィリピン</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en-US" altLang="ja-JP" sz="3200" b="1" dirty="0">
                          <a:solidFill>
                            <a:schemeClr val="tx1"/>
                          </a:solidFill>
                        </a:rPr>
                        <a:t>26</a:t>
                      </a:r>
                      <a:endParaRPr kumimoji="1" lang="ja-JP" altLang="en-US" sz="3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2800" b="1" dirty="0">
                          <a:solidFill>
                            <a:schemeClr val="bg1"/>
                          </a:solidFill>
                        </a:rPr>
                        <a:t>ボリビア</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en-US" altLang="ja-JP" sz="3200" b="1" dirty="0">
                          <a:solidFill>
                            <a:schemeClr val="tx1"/>
                          </a:solidFill>
                        </a:rPr>
                        <a:t>2</a:t>
                      </a:r>
                      <a:endParaRPr kumimoji="1" lang="ja-JP" altLang="en-US" sz="3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691695">
                <a:tc>
                  <a:txBody>
                    <a:bodyPr/>
                    <a:lstStyle/>
                    <a:p>
                      <a:pPr algn="ctr"/>
                      <a:r>
                        <a:rPr kumimoji="1" lang="ja-JP" altLang="en-US" sz="2800" b="1" dirty="0">
                          <a:solidFill>
                            <a:schemeClr val="bg1"/>
                          </a:solidFill>
                        </a:rPr>
                        <a:t>中国・台湾</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en-US" altLang="ja-JP" sz="3200" b="1" dirty="0">
                          <a:solidFill>
                            <a:schemeClr val="tx1"/>
                          </a:solidFill>
                        </a:rPr>
                        <a:t>14</a:t>
                      </a:r>
                      <a:endParaRPr kumimoji="1" lang="ja-JP" altLang="en-US" sz="3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2800" b="1" dirty="0">
                          <a:solidFill>
                            <a:schemeClr val="bg1"/>
                          </a:solidFill>
                        </a:rPr>
                        <a:t>インドネシア</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en-US" altLang="ja-JP" sz="3200" b="1" dirty="0">
                          <a:solidFill>
                            <a:schemeClr val="tx1"/>
                          </a:solidFill>
                        </a:rPr>
                        <a:t>2</a:t>
                      </a:r>
                      <a:endParaRPr kumimoji="1" lang="ja-JP" altLang="en-US" sz="3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979702886"/>
                  </a:ext>
                </a:extLst>
              </a:tr>
              <a:tr h="691695">
                <a:tc>
                  <a:txBody>
                    <a:bodyPr/>
                    <a:lstStyle/>
                    <a:p>
                      <a:pPr algn="ctr"/>
                      <a:r>
                        <a:rPr kumimoji="1" lang="ja-JP" altLang="en-US" sz="2800" b="1" dirty="0">
                          <a:solidFill>
                            <a:schemeClr val="bg1"/>
                          </a:solidFill>
                        </a:rPr>
                        <a:t>ベトナム</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en-US" altLang="ja-JP" sz="3200" b="1" dirty="0">
                          <a:solidFill>
                            <a:schemeClr val="tx1"/>
                          </a:solidFill>
                        </a:rPr>
                        <a:t>8</a:t>
                      </a:r>
                      <a:endParaRPr kumimoji="1" lang="ja-JP" altLang="en-US" sz="3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2800" b="1" dirty="0">
                          <a:solidFill>
                            <a:schemeClr val="bg1"/>
                          </a:solidFill>
                        </a:rPr>
                        <a:t>メキシコ</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en-US" altLang="ja-JP" sz="3200" b="1" dirty="0"/>
                        <a:t>1</a:t>
                      </a:r>
                      <a:endParaRPr kumimoji="1" lang="ja-JP" altLang="en-US" sz="3200" b="1"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91695">
                <a:tc>
                  <a:txBody>
                    <a:bodyPr/>
                    <a:lstStyle/>
                    <a:p>
                      <a:pPr algn="ctr"/>
                      <a:r>
                        <a:rPr kumimoji="1" lang="ja-JP" altLang="en-US" sz="2800" b="1">
                          <a:solidFill>
                            <a:schemeClr val="bg1"/>
                          </a:solidFill>
                        </a:rPr>
                        <a:t>韓国 ・朝鮮</a:t>
                      </a:r>
                      <a:endParaRPr kumimoji="1" lang="ja-JP" altLang="en-US" sz="28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en-US" altLang="ja-JP" sz="3200" b="1" dirty="0">
                          <a:solidFill>
                            <a:schemeClr val="tx1"/>
                          </a:solidFill>
                        </a:rPr>
                        <a:t>8</a:t>
                      </a:r>
                      <a:endParaRPr kumimoji="1" lang="ja-JP" altLang="en-US" sz="3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2800" b="1" dirty="0">
                          <a:solidFill>
                            <a:schemeClr val="bg1"/>
                          </a:solidFill>
                        </a:rPr>
                        <a:t>ブラジル</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en-US" altLang="ja-JP" sz="3200" b="1" dirty="0">
                          <a:solidFill>
                            <a:schemeClr val="tx1"/>
                          </a:solidFill>
                        </a:rPr>
                        <a:t>1</a:t>
                      </a:r>
                      <a:endParaRPr kumimoji="1" lang="ja-JP" altLang="en-US" sz="3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691695">
                <a:tc>
                  <a:txBody>
                    <a:bodyPr/>
                    <a:lstStyle/>
                    <a:p>
                      <a:pPr algn="ctr"/>
                      <a:r>
                        <a:rPr kumimoji="1" lang="ja-JP" altLang="en-US" sz="2800" b="1">
                          <a:solidFill>
                            <a:schemeClr val="bg1"/>
                          </a:solidFill>
                        </a:rPr>
                        <a:t>ネパール</a:t>
                      </a:r>
                      <a:endParaRPr kumimoji="1" lang="ja-JP" altLang="en-US" sz="28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en-US" altLang="ja-JP" sz="3200" b="1" dirty="0">
                          <a:solidFill>
                            <a:schemeClr val="tx1"/>
                          </a:solidFill>
                        </a:rPr>
                        <a:t>4</a:t>
                      </a:r>
                      <a:endParaRPr kumimoji="1" lang="ja-JP" altLang="en-US" sz="3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2800" b="1" dirty="0">
                          <a:solidFill>
                            <a:schemeClr val="bg1"/>
                          </a:solidFill>
                        </a:rPr>
                        <a:t>タイ</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dirty="0">
                          <a:solidFill>
                            <a:schemeClr val="tx1"/>
                          </a:solidFill>
                        </a:rPr>
                        <a:t>1</a:t>
                      </a:r>
                      <a:endParaRPr kumimoji="1" lang="ja-JP" altLang="en-US" sz="3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91695">
                <a:tc>
                  <a:txBody>
                    <a:bodyPr/>
                    <a:lstStyle/>
                    <a:p>
                      <a:pPr algn="ctr"/>
                      <a:r>
                        <a:rPr kumimoji="1" lang="ja-JP" altLang="en-US" sz="2800" b="1">
                          <a:solidFill>
                            <a:schemeClr val="bg1"/>
                          </a:solidFill>
                        </a:rPr>
                        <a:t>ペルー</a:t>
                      </a:r>
                      <a:endParaRPr kumimoji="1" lang="ja-JP" altLang="en-US" sz="28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en-US" altLang="ja-JP" sz="3200" b="1" dirty="0">
                          <a:solidFill>
                            <a:schemeClr val="tx1"/>
                          </a:solidFill>
                        </a:rPr>
                        <a:t>3</a:t>
                      </a:r>
                      <a:endParaRPr kumimoji="1" lang="ja-JP" altLang="en-US" sz="3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2800" b="1" dirty="0">
                          <a:solidFill>
                            <a:schemeClr val="bg1"/>
                          </a:solidFill>
                        </a:rPr>
                        <a:t>スペイン</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dirty="0">
                          <a:solidFill>
                            <a:schemeClr val="tx1"/>
                          </a:solidFill>
                        </a:rPr>
                        <a:t>1</a:t>
                      </a:r>
                      <a:endParaRPr kumimoji="1" lang="ja-JP" altLang="en-US" sz="3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691695">
                <a:tc>
                  <a:txBody>
                    <a:bodyPr/>
                    <a:lstStyle/>
                    <a:p>
                      <a:pPr algn="ctr"/>
                      <a:r>
                        <a:rPr kumimoji="1" lang="ja-JP" altLang="en-US" sz="2800" b="1" dirty="0">
                          <a:solidFill>
                            <a:schemeClr val="bg1"/>
                          </a:solidFill>
                        </a:rPr>
                        <a:t>パキスタン</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kumimoji="1" lang="en-US" altLang="ja-JP" sz="3200" b="1" dirty="0">
                          <a:solidFill>
                            <a:schemeClr val="tx1"/>
                          </a:solidFill>
                        </a:rPr>
                        <a:t>2</a:t>
                      </a:r>
                      <a:endParaRPr kumimoji="1" lang="ja-JP" altLang="en-US" sz="3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endParaRPr kumimoji="1" lang="ja-JP" altLang="en-US" sz="28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endParaRPr kumimoji="1" lang="ja-JP" altLang="en-US" sz="3200" b="1"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69169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dirty="0">
                          <a:solidFill>
                            <a:schemeClr val="bg1"/>
                          </a:solidFill>
                        </a:rPr>
                        <a:t>13</a:t>
                      </a:r>
                      <a:r>
                        <a:rPr kumimoji="1" lang="ja-JP" altLang="en-US" sz="2400" b="0" dirty="0">
                          <a:solidFill>
                            <a:schemeClr val="bg1"/>
                          </a:solidFill>
                        </a:rPr>
                        <a:t>ヶ国</a:t>
                      </a:r>
                      <a:r>
                        <a:rPr kumimoji="1" lang="ja-JP" altLang="en-US" sz="3200" b="1" dirty="0">
                          <a:solidFill>
                            <a:schemeClr val="bg1"/>
                          </a:solidFill>
                        </a:rPr>
                        <a:t>　</a:t>
                      </a:r>
                      <a:r>
                        <a:rPr kumimoji="1" lang="en-US" altLang="ja-JP" sz="3200" b="1" dirty="0" smtClean="0">
                          <a:solidFill>
                            <a:schemeClr val="bg1"/>
                          </a:solidFill>
                        </a:rPr>
                        <a:t>68</a:t>
                      </a:r>
                      <a:r>
                        <a:rPr kumimoji="1" lang="ja-JP" altLang="en-US" sz="2400" b="0" dirty="0" smtClean="0">
                          <a:solidFill>
                            <a:schemeClr val="bg1"/>
                          </a:solidFill>
                        </a:rPr>
                        <a:t>人</a:t>
                      </a:r>
                      <a:r>
                        <a:rPr kumimoji="1" lang="en-US" altLang="ja-JP" sz="1200" b="0" dirty="0" smtClean="0">
                          <a:solidFill>
                            <a:schemeClr val="bg1"/>
                          </a:solidFill>
                        </a:rPr>
                        <a:t>※</a:t>
                      </a:r>
                      <a:endParaRPr kumimoji="1" lang="ja-JP" altLang="en-US" sz="12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hMerge="1">
                  <a:txBody>
                    <a:bodyPr/>
                    <a:lstStyle/>
                    <a:p>
                      <a:endParaRPr lang="ja-JP" alt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hMerge="1">
                  <a:txBody>
                    <a:bodyPr/>
                    <a:lstStyle/>
                    <a:p>
                      <a:pPr algn="ctr"/>
                      <a:endParaRPr kumimoji="1" lang="ja-JP" altLang="en-US" sz="2800" b="1"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bl>
          </a:graphicData>
        </a:graphic>
      </p:graphicFrame>
      <p:sp>
        <p:nvSpPr>
          <p:cNvPr id="4" name="正方形/長方形 3"/>
          <p:cNvSpPr/>
          <p:nvPr/>
        </p:nvSpPr>
        <p:spPr>
          <a:xfrm>
            <a:off x="6409080" y="6291936"/>
            <a:ext cx="2691068" cy="38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a:t>
            </a:r>
            <a:r>
              <a:rPr kumimoji="1" lang="ja-JP" altLang="en-US" sz="1100" dirty="0" smtClean="0"/>
              <a:t>　複数の国にルーツのある生徒が含まれるため、上記の合計数とは一致しない。</a:t>
            </a:r>
            <a:endParaRPr kumimoji="1" lang="ja-JP" altLang="en-US" sz="1100" dirty="0"/>
          </a:p>
        </p:txBody>
      </p:sp>
    </p:spTree>
    <p:extLst>
      <p:ext uri="{BB962C8B-B14F-4D97-AF65-F5344CB8AC3E}">
        <p14:creationId xmlns:p14="http://schemas.microsoft.com/office/powerpoint/2010/main" val="1461892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3C38B2-7732-49D2-AFD5-2B83DE4A66F4}"/>
              </a:ext>
            </a:extLst>
          </p:cNvPr>
          <p:cNvSpPr>
            <a:spLocks noGrp="1"/>
          </p:cNvSpPr>
          <p:nvPr>
            <p:ph type="title"/>
          </p:nvPr>
        </p:nvSpPr>
        <p:spPr>
          <a:xfrm>
            <a:off x="790575" y="5975"/>
            <a:ext cx="8324850" cy="922020"/>
          </a:xfrm>
        </p:spPr>
        <p:txBody>
          <a:bodyPr>
            <a:normAutofit/>
          </a:bodyPr>
          <a:lstStyle/>
          <a:p>
            <a:r>
              <a:rPr kumimoji="1" lang="ja-JP" altLang="en-US" dirty="0" smtClean="0"/>
              <a:t>枠校として大切にしてきたこと</a:t>
            </a:r>
            <a:endParaRPr kumimoji="1" lang="ja-JP" altLang="en-US" dirty="0"/>
          </a:p>
        </p:txBody>
      </p:sp>
      <p:sp>
        <p:nvSpPr>
          <p:cNvPr id="3" name="スライド番号プレースホルダー 2">
            <a:extLst>
              <a:ext uri="{FF2B5EF4-FFF2-40B4-BE49-F238E27FC236}">
                <a16:creationId xmlns:a16="http://schemas.microsoft.com/office/drawing/2014/main" id="{0268200E-620F-48C9-8F35-C89A0897FF32}"/>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26</a:t>
            </a:fld>
            <a:endParaRPr kumimoji="1" lang="ja-JP" altLang="en-US">
              <a:solidFill>
                <a:prstClr val="white"/>
              </a:solidFill>
            </a:endParaRPr>
          </a:p>
        </p:txBody>
      </p:sp>
      <p:sp>
        <p:nvSpPr>
          <p:cNvPr id="5" name="テキスト ボックス 4">
            <a:extLst>
              <a:ext uri="{FF2B5EF4-FFF2-40B4-BE49-F238E27FC236}">
                <a16:creationId xmlns:a16="http://schemas.microsoft.com/office/drawing/2014/main" id="{3943CE42-FFCC-42A2-8220-E8A58EE653A8}"/>
              </a:ext>
            </a:extLst>
          </p:cNvPr>
          <p:cNvSpPr txBox="1"/>
          <p:nvPr/>
        </p:nvSpPr>
        <p:spPr>
          <a:xfrm>
            <a:off x="622663" y="927995"/>
            <a:ext cx="8660674" cy="5524589"/>
          </a:xfrm>
          <a:prstGeom prst="rect">
            <a:avLst/>
          </a:prstGeom>
          <a:noFill/>
        </p:spPr>
        <p:txBody>
          <a:bodyPr wrap="square">
            <a:spAutoFit/>
          </a:bodyPr>
          <a:lstStyle/>
          <a:p>
            <a:pPr defTabSz="914400"/>
            <a:r>
              <a:rPr kumimoji="1" lang="ja-JP" altLang="en-US" sz="3600" dirty="0">
                <a:solidFill>
                  <a:srgbClr val="000022"/>
                </a:solidFill>
                <a:latin typeface="Segoe UI"/>
              </a:rPr>
              <a:t>☆日本社会で生きる力をつけるために　</a:t>
            </a:r>
            <a:endParaRPr kumimoji="1" lang="en-US" altLang="ja-JP" sz="3600" dirty="0">
              <a:solidFill>
                <a:srgbClr val="000022"/>
              </a:solidFill>
              <a:latin typeface="Segoe UI"/>
            </a:endParaRPr>
          </a:p>
          <a:p>
            <a:pPr defTabSz="914400"/>
            <a:r>
              <a:rPr kumimoji="1" lang="ja-JP" altLang="en-US" sz="2800" dirty="0">
                <a:solidFill>
                  <a:srgbClr val="000022"/>
                </a:solidFill>
                <a:latin typeface="Segoe UI"/>
              </a:rPr>
              <a:t>　</a:t>
            </a:r>
            <a:r>
              <a:rPr kumimoji="1" lang="ja-JP" altLang="en-US" sz="3200" dirty="0">
                <a:solidFill>
                  <a:srgbClr val="000022"/>
                </a:solidFill>
                <a:latin typeface="Segoe UI"/>
              </a:rPr>
              <a:t>◎日本語学習</a:t>
            </a:r>
          </a:p>
          <a:p>
            <a:pPr defTabSz="914400"/>
            <a:r>
              <a:rPr kumimoji="1" lang="ja-JP" altLang="en-US" sz="2800" dirty="0">
                <a:solidFill>
                  <a:srgbClr val="000022"/>
                </a:solidFill>
                <a:latin typeface="Segoe UI"/>
              </a:rPr>
              <a:t>　　　</a:t>
            </a:r>
            <a:r>
              <a:rPr kumimoji="1" lang="ja-JP" altLang="en-US" sz="2700" dirty="0">
                <a:solidFill>
                  <a:srgbClr val="000022"/>
                </a:solidFill>
                <a:latin typeface="BIZ UDPゴシック" panose="020B0400000000000000" pitchFamily="50" charset="-128"/>
                <a:ea typeface="BIZ UDPゴシック" panose="020B0400000000000000" pitchFamily="50" charset="-128"/>
              </a:rPr>
              <a:t>学習言語の育成（教科学習につながる日本語）</a:t>
            </a:r>
          </a:p>
          <a:p>
            <a:pPr defTabSz="914400"/>
            <a:r>
              <a:rPr kumimoji="1" lang="ja-JP" altLang="en-US" sz="2700" dirty="0">
                <a:solidFill>
                  <a:srgbClr val="000022"/>
                </a:solidFill>
                <a:latin typeface="BIZ UDPゴシック" panose="020B0400000000000000" pitchFamily="50" charset="-128"/>
                <a:ea typeface="BIZ UDPゴシック" panose="020B0400000000000000" pitchFamily="50" charset="-128"/>
              </a:rPr>
              <a:t>　　　社会で使える日本語（⇒進路保障）</a:t>
            </a:r>
          </a:p>
          <a:p>
            <a:pPr defTabSz="914400"/>
            <a:r>
              <a:rPr kumimoji="1" lang="ja-JP" altLang="en-US" sz="2800" dirty="0">
                <a:solidFill>
                  <a:srgbClr val="000022"/>
                </a:solidFill>
                <a:latin typeface="Segoe UI"/>
              </a:rPr>
              <a:t>　</a:t>
            </a:r>
            <a:r>
              <a:rPr kumimoji="1" lang="ja-JP" altLang="en-US" sz="3200" dirty="0">
                <a:solidFill>
                  <a:srgbClr val="000022"/>
                </a:solidFill>
                <a:latin typeface="Segoe UI"/>
              </a:rPr>
              <a:t>◎母語学習</a:t>
            </a:r>
          </a:p>
          <a:p>
            <a:pPr defTabSz="914400"/>
            <a:r>
              <a:rPr kumimoji="1" lang="ja-JP" altLang="en-US" sz="2800" dirty="0">
                <a:solidFill>
                  <a:srgbClr val="000022"/>
                </a:solidFill>
                <a:latin typeface="Segoe UI"/>
              </a:rPr>
              <a:t>　　</a:t>
            </a:r>
            <a:r>
              <a:rPr kumimoji="1" lang="ja-JP" altLang="en-US" sz="2800" dirty="0">
                <a:solidFill>
                  <a:srgbClr val="000022"/>
                </a:solidFill>
                <a:latin typeface="BIZ UDPゴシック" panose="020B0400000000000000" pitchFamily="50" charset="-128"/>
                <a:ea typeface="BIZ UDPゴシック" panose="020B0400000000000000" pitchFamily="50" charset="-128"/>
              </a:rPr>
              <a:t>　</a:t>
            </a:r>
            <a:r>
              <a:rPr kumimoji="1" lang="ja-JP" altLang="en-US" sz="2700" dirty="0">
                <a:solidFill>
                  <a:srgbClr val="000022"/>
                </a:solidFill>
                <a:latin typeface="BIZ UDPゴシック" panose="020B0400000000000000" pitchFamily="50" charset="-128"/>
                <a:ea typeface="BIZ UDPゴシック" panose="020B0400000000000000" pitchFamily="50" charset="-128"/>
              </a:rPr>
              <a:t>思考力の育成とアイデンティティの確立</a:t>
            </a:r>
          </a:p>
          <a:p>
            <a:pPr defTabSz="914400"/>
            <a:r>
              <a:rPr kumimoji="1" lang="ja-JP" altLang="en-US" sz="2700" dirty="0">
                <a:solidFill>
                  <a:srgbClr val="000022"/>
                </a:solidFill>
                <a:latin typeface="BIZ UDPゴシック" panose="020B0400000000000000" pitchFamily="50" charset="-128"/>
                <a:ea typeface="BIZ UDPゴシック" panose="020B0400000000000000" pitchFamily="50" charset="-128"/>
              </a:rPr>
              <a:t>　　　保護者のサポート（⇒保護者支援）</a:t>
            </a:r>
          </a:p>
          <a:p>
            <a:pPr defTabSz="914400"/>
            <a:r>
              <a:rPr kumimoji="1" lang="ja-JP" altLang="en-US" sz="2800" dirty="0">
                <a:solidFill>
                  <a:srgbClr val="000022"/>
                </a:solidFill>
                <a:latin typeface="Segoe UI"/>
              </a:rPr>
              <a:t>　</a:t>
            </a:r>
            <a:r>
              <a:rPr kumimoji="1" lang="ja-JP" altLang="en-US" sz="3200" dirty="0">
                <a:solidFill>
                  <a:srgbClr val="000022"/>
                </a:solidFill>
                <a:latin typeface="Segoe UI"/>
              </a:rPr>
              <a:t>◎つながる力をつける</a:t>
            </a:r>
          </a:p>
          <a:p>
            <a:pPr defTabSz="914400"/>
            <a:r>
              <a:rPr kumimoji="1" lang="ja-JP" altLang="en-US" sz="2800" dirty="0">
                <a:solidFill>
                  <a:srgbClr val="000022"/>
                </a:solidFill>
                <a:latin typeface="Segoe UI"/>
              </a:rPr>
              <a:t>　　</a:t>
            </a:r>
            <a:r>
              <a:rPr kumimoji="1" lang="ja-JP" altLang="en-US" sz="2700" dirty="0">
                <a:solidFill>
                  <a:srgbClr val="000022"/>
                </a:solidFill>
                <a:latin typeface="BIZ UDPゴシック" panose="020B0400000000000000" pitchFamily="50" charset="-128"/>
                <a:ea typeface="BIZ UDPゴシック" panose="020B0400000000000000" pitchFamily="50" charset="-128"/>
              </a:rPr>
              <a:t>☆コミュニケーション力　☆表現力　☆ＳＯＳを出す力</a:t>
            </a:r>
          </a:p>
          <a:p>
            <a:pPr defTabSz="914400"/>
            <a:r>
              <a:rPr kumimoji="1" lang="ja-JP" altLang="en-US" sz="2700" dirty="0">
                <a:solidFill>
                  <a:srgbClr val="000022"/>
                </a:solidFill>
                <a:latin typeface="BIZ UDPゴシック" panose="020B0400000000000000" pitchFamily="50" charset="-128"/>
                <a:ea typeface="BIZ UDPゴシック" panose="020B0400000000000000" pitchFamily="50" charset="-128"/>
              </a:rPr>
              <a:t>　　　教科外活動として、生徒交流会、スピーチ大会、ボラ</a:t>
            </a:r>
            <a:endParaRPr kumimoji="1" lang="en-US" altLang="ja-JP" sz="27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700" dirty="0">
                <a:solidFill>
                  <a:srgbClr val="000022"/>
                </a:solidFill>
                <a:latin typeface="BIZ UDPゴシック" panose="020B0400000000000000" pitchFamily="50" charset="-128"/>
                <a:ea typeface="BIZ UDPゴシック" panose="020B0400000000000000" pitchFamily="50" charset="-128"/>
              </a:rPr>
              <a:t>　　　ンティア活動、ゲストティーチャーなどへの参加</a:t>
            </a:r>
          </a:p>
          <a:p>
            <a:pPr defTabSz="914400"/>
            <a:r>
              <a:rPr kumimoji="1" lang="ja-JP" altLang="en-US" sz="2700" dirty="0">
                <a:solidFill>
                  <a:srgbClr val="000022"/>
                </a:solidFill>
                <a:latin typeface="BIZ UDPゴシック" panose="020B0400000000000000" pitchFamily="50" charset="-128"/>
                <a:ea typeface="BIZ UDPゴシック" panose="020B0400000000000000" pitchFamily="50" charset="-128"/>
              </a:rPr>
              <a:t>    　　 ⇒　実績を記録に残して進路実現につなげる。</a:t>
            </a:r>
          </a:p>
        </p:txBody>
      </p:sp>
    </p:spTree>
    <p:extLst>
      <p:ext uri="{BB962C8B-B14F-4D97-AF65-F5344CB8AC3E}">
        <p14:creationId xmlns:p14="http://schemas.microsoft.com/office/powerpoint/2010/main" val="1857731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3C38B2-7732-49D2-AFD5-2B83DE4A66F4}"/>
              </a:ext>
            </a:extLst>
          </p:cNvPr>
          <p:cNvSpPr>
            <a:spLocks noGrp="1"/>
          </p:cNvSpPr>
          <p:nvPr>
            <p:ph type="title"/>
          </p:nvPr>
        </p:nvSpPr>
        <p:spPr>
          <a:xfrm>
            <a:off x="790575" y="5975"/>
            <a:ext cx="8324850" cy="922020"/>
          </a:xfrm>
        </p:spPr>
        <p:txBody>
          <a:bodyPr>
            <a:normAutofit/>
          </a:bodyPr>
          <a:lstStyle/>
          <a:p>
            <a:r>
              <a:rPr kumimoji="1" lang="ja-JP" altLang="en-US" dirty="0"/>
              <a:t>長吉高校の多文化共生の取組</a:t>
            </a:r>
          </a:p>
        </p:txBody>
      </p:sp>
      <p:sp>
        <p:nvSpPr>
          <p:cNvPr id="3" name="スライド番号プレースホルダー 2">
            <a:extLst>
              <a:ext uri="{FF2B5EF4-FFF2-40B4-BE49-F238E27FC236}">
                <a16:creationId xmlns:a16="http://schemas.microsoft.com/office/drawing/2014/main" id="{0268200E-620F-48C9-8F35-C89A0897FF32}"/>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27</a:t>
            </a:fld>
            <a:endParaRPr kumimoji="1" lang="ja-JP" altLang="en-US">
              <a:solidFill>
                <a:prstClr val="white"/>
              </a:solidFill>
            </a:endParaRPr>
          </a:p>
        </p:txBody>
      </p:sp>
      <p:sp>
        <p:nvSpPr>
          <p:cNvPr id="5" name="テキスト ボックス 4">
            <a:extLst>
              <a:ext uri="{FF2B5EF4-FFF2-40B4-BE49-F238E27FC236}">
                <a16:creationId xmlns:a16="http://schemas.microsoft.com/office/drawing/2014/main" id="{3943CE42-FFCC-42A2-8220-E8A58EE653A8}"/>
              </a:ext>
            </a:extLst>
          </p:cNvPr>
          <p:cNvSpPr txBox="1"/>
          <p:nvPr/>
        </p:nvSpPr>
        <p:spPr>
          <a:xfrm>
            <a:off x="622663" y="927995"/>
            <a:ext cx="8660674" cy="5370701"/>
          </a:xfrm>
          <a:prstGeom prst="rect">
            <a:avLst/>
          </a:prstGeom>
          <a:noFill/>
        </p:spPr>
        <p:txBody>
          <a:bodyPr wrap="square">
            <a:spAutoFit/>
          </a:bodyPr>
          <a:lstStyle/>
          <a:p>
            <a:pPr defTabSz="914400"/>
            <a:r>
              <a:rPr kumimoji="1" lang="ja-JP" altLang="en-US" sz="3600" dirty="0">
                <a:solidFill>
                  <a:srgbClr val="000022"/>
                </a:solidFill>
                <a:latin typeface="Segoe UI"/>
              </a:rPr>
              <a:t>☆多くの生徒が卒業後自己実現</a:t>
            </a:r>
          </a:p>
          <a:p>
            <a:pPr defTabSz="914400"/>
            <a:r>
              <a:rPr kumimoji="1" lang="ja-JP" altLang="en-US" sz="3200" dirty="0">
                <a:solidFill>
                  <a:srgbClr val="000022"/>
                </a:solidFill>
                <a:latin typeface="Segoe UI"/>
              </a:rPr>
              <a:t>　　</a:t>
            </a:r>
            <a:r>
              <a:rPr kumimoji="1" lang="ja-JP" altLang="en-US" sz="2800" dirty="0">
                <a:solidFill>
                  <a:srgbClr val="000022"/>
                </a:solidFill>
                <a:latin typeface="BIZ UDPゴシック" panose="020B0400000000000000" pitchFamily="50" charset="-128"/>
                <a:ea typeface="BIZ UDPゴシック" panose="020B0400000000000000" pitchFamily="50" charset="-128"/>
              </a:rPr>
              <a:t>・日本社会で自立している。</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　　・小中学生、高校生のロールモデル。</a:t>
            </a:r>
          </a:p>
          <a:p>
            <a:pPr defTabSz="914400"/>
            <a:r>
              <a:rPr kumimoji="1" lang="ja-JP" altLang="en-US" sz="3600" dirty="0">
                <a:solidFill>
                  <a:srgbClr val="000022"/>
                </a:solidFill>
                <a:latin typeface="Segoe UI"/>
              </a:rPr>
              <a:t>☆一人ぼっちにならない</a:t>
            </a:r>
          </a:p>
          <a:p>
            <a:pPr defTabSz="914400"/>
            <a:r>
              <a:rPr kumimoji="1" lang="ja-JP" altLang="en-US" sz="3200" dirty="0">
                <a:solidFill>
                  <a:srgbClr val="000022"/>
                </a:solidFill>
                <a:latin typeface="Segoe UI"/>
              </a:rPr>
              <a:t>　　</a:t>
            </a:r>
            <a:r>
              <a:rPr kumimoji="1" lang="ja-JP" altLang="en-US" sz="2800" dirty="0">
                <a:solidFill>
                  <a:srgbClr val="000022"/>
                </a:solidFill>
                <a:latin typeface="BIZ UDPゴシック" panose="020B0400000000000000" pitchFamily="50" charset="-128"/>
                <a:ea typeface="BIZ UDPゴシック" panose="020B0400000000000000" pitchFamily="50" charset="-128"/>
              </a:rPr>
              <a:t>・卒業後も日本社会の中で、同じルーツやルー</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　　　ツをこえて生徒がつながっている。</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　　　（ネイティブ教員の存在）</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　　・ 信頼できる日本人、日本社会とつながっている。</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800" dirty="0">
                <a:solidFill>
                  <a:srgbClr val="000022"/>
                </a:solidFill>
                <a:latin typeface="BIZ UDPゴシック" panose="020B0400000000000000" pitchFamily="50" charset="-128"/>
                <a:ea typeface="BIZ UDPゴシック" panose="020B0400000000000000" pitchFamily="50" charset="-128"/>
              </a:rPr>
              <a:t>       （「</a:t>
            </a:r>
            <a:r>
              <a:rPr kumimoji="1" lang="ja-JP" altLang="en-US" sz="2800" dirty="0" smtClean="0">
                <a:solidFill>
                  <a:srgbClr val="000022"/>
                </a:solidFill>
                <a:latin typeface="BIZ UDPゴシック" panose="020B0400000000000000" pitchFamily="50" charset="-128"/>
                <a:ea typeface="BIZ UDPゴシック" panose="020B0400000000000000" pitchFamily="50" charset="-128"/>
              </a:rPr>
              <a:t>枠校</a:t>
            </a:r>
            <a:r>
              <a:rPr kumimoji="1" lang="ja-JP" altLang="en-US" sz="2800" dirty="0" smtClean="0">
                <a:latin typeface="BIZ UDPゴシック" panose="020B0400000000000000" pitchFamily="50" charset="-128"/>
                <a:ea typeface="BIZ UDPゴシック" panose="020B0400000000000000" pitchFamily="50" charset="-128"/>
              </a:rPr>
              <a:t>」</a:t>
            </a:r>
            <a:r>
              <a:rPr kumimoji="1" lang="ja-JP" altLang="en-US" sz="2800" dirty="0" smtClean="0">
                <a:solidFill>
                  <a:srgbClr val="000022"/>
                </a:solidFill>
                <a:latin typeface="BIZ UDPゴシック" panose="020B0400000000000000" pitchFamily="50" charset="-128"/>
                <a:ea typeface="BIZ UDPゴシック" panose="020B0400000000000000" pitchFamily="50" charset="-128"/>
              </a:rPr>
              <a:t>で</a:t>
            </a:r>
            <a:r>
              <a:rPr kumimoji="1" lang="ja-JP" altLang="en-US" sz="2800" dirty="0">
                <a:solidFill>
                  <a:srgbClr val="000022"/>
                </a:solidFill>
                <a:latin typeface="BIZ UDPゴシック" panose="020B0400000000000000" pitchFamily="50" charset="-128"/>
                <a:ea typeface="BIZ UDPゴシック" panose="020B0400000000000000" pitchFamily="50" charset="-128"/>
              </a:rPr>
              <a:t>関わる教員への信頼がベース。）</a:t>
            </a:r>
          </a:p>
          <a:p>
            <a:pPr defTabSz="914400"/>
            <a:r>
              <a:rPr kumimoji="1" lang="ja-JP" altLang="en-US" sz="3600" dirty="0">
                <a:solidFill>
                  <a:srgbClr val="000022"/>
                </a:solidFill>
                <a:latin typeface="Segoe UI"/>
              </a:rPr>
              <a:t>☆ちがいを豊かさにできる社会の実現へ</a:t>
            </a:r>
          </a:p>
          <a:p>
            <a:pPr defTabSz="914400"/>
            <a:r>
              <a:rPr kumimoji="1" lang="ja-JP" altLang="en-US" sz="2400" dirty="0">
                <a:solidFill>
                  <a:srgbClr val="000022"/>
                </a:solidFill>
                <a:latin typeface="Segoe UI"/>
              </a:rPr>
              <a:t>　　</a:t>
            </a:r>
            <a:r>
              <a:rPr kumimoji="1" lang="ja-JP" altLang="en-US" sz="2800" dirty="0">
                <a:solidFill>
                  <a:srgbClr val="000022"/>
                </a:solidFill>
                <a:latin typeface="BIZ UDPゴシック" panose="020B0400000000000000" pitchFamily="50" charset="-128"/>
                <a:ea typeface="BIZ UDPゴシック" panose="020B0400000000000000" pitchFamily="50" charset="-128"/>
              </a:rPr>
              <a:t>・教職員や日本人生徒、保護者の気づきや学び。</a:t>
            </a:r>
          </a:p>
        </p:txBody>
      </p:sp>
    </p:spTree>
    <p:extLst>
      <p:ext uri="{BB962C8B-B14F-4D97-AF65-F5344CB8AC3E}">
        <p14:creationId xmlns:p14="http://schemas.microsoft.com/office/powerpoint/2010/main" val="1876400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3C38B2-7732-49D2-AFD5-2B83DE4A66F4}"/>
              </a:ext>
            </a:extLst>
          </p:cNvPr>
          <p:cNvSpPr>
            <a:spLocks noGrp="1"/>
          </p:cNvSpPr>
          <p:nvPr>
            <p:ph type="title"/>
          </p:nvPr>
        </p:nvSpPr>
        <p:spPr/>
        <p:txBody>
          <a:bodyPr>
            <a:noAutofit/>
          </a:bodyPr>
          <a:lstStyle/>
          <a:p>
            <a:r>
              <a:rPr kumimoji="1" lang="ja-JP" altLang="en-US" sz="3600" dirty="0" smtClean="0"/>
              <a:t>外国にルーツのある生徒に関わる現状</a:t>
            </a:r>
            <a:r>
              <a:rPr kumimoji="1" lang="ja-JP" altLang="en-US" sz="3600" dirty="0"/>
              <a:t>と課題</a:t>
            </a:r>
          </a:p>
        </p:txBody>
      </p:sp>
      <p:sp>
        <p:nvSpPr>
          <p:cNvPr id="3" name="スライド番号プレースホルダー 2">
            <a:extLst>
              <a:ext uri="{FF2B5EF4-FFF2-40B4-BE49-F238E27FC236}">
                <a16:creationId xmlns:a16="http://schemas.microsoft.com/office/drawing/2014/main" id="{0268200E-620F-48C9-8F35-C89A0897FF32}"/>
              </a:ext>
            </a:extLst>
          </p:cNvPr>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28</a:t>
            </a:fld>
            <a:endParaRPr kumimoji="1" lang="ja-JP" altLang="en-US">
              <a:solidFill>
                <a:prstClr val="white"/>
              </a:solidFill>
            </a:endParaRPr>
          </a:p>
        </p:txBody>
      </p:sp>
      <p:sp>
        <p:nvSpPr>
          <p:cNvPr id="5" name="テキスト ボックス 4">
            <a:extLst>
              <a:ext uri="{FF2B5EF4-FFF2-40B4-BE49-F238E27FC236}">
                <a16:creationId xmlns:a16="http://schemas.microsoft.com/office/drawing/2014/main" id="{3943CE42-FFCC-42A2-8220-E8A58EE653A8}"/>
              </a:ext>
            </a:extLst>
          </p:cNvPr>
          <p:cNvSpPr txBox="1"/>
          <p:nvPr/>
        </p:nvSpPr>
        <p:spPr>
          <a:xfrm>
            <a:off x="790576" y="1089661"/>
            <a:ext cx="8456129" cy="4955203"/>
          </a:xfrm>
          <a:prstGeom prst="rect">
            <a:avLst/>
          </a:prstGeom>
          <a:noFill/>
        </p:spPr>
        <p:txBody>
          <a:bodyPr wrap="square">
            <a:spAutoFit/>
          </a:bodyPr>
          <a:lstStyle/>
          <a:p>
            <a:pPr defTabSz="914400"/>
            <a:r>
              <a:rPr kumimoji="1" lang="ja-JP" altLang="en-US" sz="3200" dirty="0">
                <a:solidFill>
                  <a:srgbClr val="000022"/>
                </a:solidFill>
                <a:latin typeface="Segoe UI"/>
              </a:rPr>
              <a:t>★「枠校」の取り組みの継承と広がり</a:t>
            </a:r>
          </a:p>
          <a:p>
            <a:pPr defTabSz="914400"/>
            <a:r>
              <a:rPr kumimoji="1" lang="ja-JP" altLang="en-US" sz="3200" dirty="0">
                <a:solidFill>
                  <a:srgbClr val="000022"/>
                </a:solidFill>
                <a:latin typeface="Segoe UI"/>
              </a:rPr>
              <a:t>　</a:t>
            </a:r>
            <a:r>
              <a:rPr kumimoji="1" lang="ja-JP" altLang="en-US" sz="2800" dirty="0">
                <a:solidFill>
                  <a:srgbClr val="000022"/>
                </a:solidFill>
                <a:latin typeface="BIZ UDPゴシック" panose="020B0400000000000000" pitchFamily="50" charset="-128"/>
                <a:ea typeface="BIZ UDPゴシック" panose="020B0400000000000000" pitchFamily="50" charset="-128"/>
              </a:rPr>
              <a:t>◎人材確保と育成</a:t>
            </a:r>
            <a:endParaRPr kumimoji="1" lang="en-US" altLang="ja-JP" sz="28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400" dirty="0">
                <a:solidFill>
                  <a:srgbClr val="000022"/>
                </a:solidFill>
                <a:latin typeface="BIZ UDPゴシック" panose="020B0400000000000000" pitchFamily="50" charset="-128"/>
                <a:ea typeface="BIZ UDPゴシック" panose="020B0400000000000000" pitchFamily="50" charset="-128"/>
              </a:rPr>
              <a:t>　　　・ネイティブ教員、日本語指導ができる教員の採用</a:t>
            </a:r>
            <a:endParaRPr kumimoji="1" lang="en-US" altLang="ja-JP" sz="24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400" dirty="0">
                <a:solidFill>
                  <a:srgbClr val="000022"/>
                </a:solidFill>
                <a:latin typeface="BIZ UDPゴシック" panose="020B0400000000000000" pitchFamily="50" charset="-128"/>
                <a:ea typeface="BIZ UDPゴシック" panose="020B0400000000000000" pitchFamily="50" charset="-128"/>
              </a:rPr>
              <a:t>　　　・母語支援者の確保、校内コーディネーターの育成</a:t>
            </a:r>
          </a:p>
          <a:p>
            <a:pPr defTabSz="914400"/>
            <a:r>
              <a:rPr kumimoji="1" lang="ja-JP" altLang="en-US" sz="2400" dirty="0">
                <a:solidFill>
                  <a:srgbClr val="000022"/>
                </a:solidFill>
                <a:latin typeface="BIZ UDPゴシック" panose="020B0400000000000000" pitchFamily="50" charset="-128"/>
                <a:ea typeface="BIZ UDPゴシック" panose="020B0400000000000000" pitchFamily="50" charset="-128"/>
              </a:rPr>
              <a:t>　</a:t>
            </a:r>
            <a:r>
              <a:rPr kumimoji="1" lang="ja-JP" altLang="en-US" sz="2800" dirty="0">
                <a:solidFill>
                  <a:srgbClr val="000022"/>
                </a:solidFill>
                <a:latin typeface="BIZ UDPゴシック" panose="020B0400000000000000" pitchFamily="50" charset="-128"/>
                <a:ea typeface="BIZ UDPゴシック" panose="020B0400000000000000" pitchFamily="50" charset="-128"/>
              </a:rPr>
              <a:t>◎大阪府としてのフレームづくり</a:t>
            </a:r>
          </a:p>
          <a:p>
            <a:pPr defTabSz="914400"/>
            <a:r>
              <a:rPr kumimoji="1" lang="ja-JP" altLang="en-US" sz="2400" dirty="0">
                <a:solidFill>
                  <a:srgbClr val="000022"/>
                </a:solidFill>
                <a:latin typeface="BIZ UDPゴシック" panose="020B0400000000000000" pitchFamily="50" charset="-128"/>
                <a:ea typeface="BIZ UDPゴシック" panose="020B0400000000000000" pitchFamily="50" charset="-128"/>
              </a:rPr>
              <a:t>　　</a:t>
            </a:r>
            <a:r>
              <a:rPr kumimoji="1" lang="zh-TW" altLang="en-US" sz="2400" b="1" u="sng" dirty="0">
                <a:solidFill>
                  <a:srgbClr val="000022"/>
                </a:solidFill>
                <a:latin typeface="BIZ UDPゴシック" panose="020B0400000000000000" pitchFamily="50" charset="-128"/>
                <a:ea typeface="BIZ UDPゴシック" panose="020B0400000000000000" pitchFamily="50" charset="-128"/>
              </a:rPr>
              <a:t>日本語教育学校支援事業</a:t>
            </a:r>
            <a:r>
              <a:rPr kumimoji="1" lang="ja-JP" altLang="en-US" sz="2400" b="1" u="sng" dirty="0">
                <a:solidFill>
                  <a:srgbClr val="000022"/>
                </a:solidFill>
                <a:latin typeface="BIZ UDPゴシック" panose="020B0400000000000000" pitchFamily="50" charset="-128"/>
                <a:ea typeface="BIZ UDPゴシック" panose="020B0400000000000000" pitchFamily="50" charset="-128"/>
              </a:rPr>
              <a:t>の継続・発展</a:t>
            </a:r>
            <a:endParaRPr kumimoji="1" lang="en-US" altLang="ja-JP" sz="2400" b="1" u="sng"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400" b="1" dirty="0">
                <a:solidFill>
                  <a:srgbClr val="000022"/>
                </a:solidFill>
                <a:latin typeface="BIZ UDPゴシック" panose="020B0400000000000000" pitchFamily="50" charset="-128"/>
                <a:ea typeface="BIZ UDPゴシック" panose="020B0400000000000000" pitchFamily="50" charset="-128"/>
              </a:rPr>
              <a:t>　　　・</a:t>
            </a:r>
            <a:r>
              <a:rPr kumimoji="1" lang="ja-JP" altLang="en-US" sz="2400" dirty="0">
                <a:solidFill>
                  <a:srgbClr val="000022"/>
                </a:solidFill>
                <a:latin typeface="BIZ UDPゴシック" panose="020B0400000000000000" pitchFamily="50" charset="-128"/>
                <a:ea typeface="BIZ UDPゴシック" panose="020B0400000000000000" pitchFamily="50" charset="-128"/>
              </a:rPr>
              <a:t>ＮＰＯとの連携</a:t>
            </a:r>
            <a:r>
              <a:rPr kumimoji="1" lang="ja-JP" altLang="en-US" sz="2400" dirty="0" smtClean="0">
                <a:solidFill>
                  <a:srgbClr val="000022"/>
                </a:solidFill>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少</a:t>
            </a:r>
            <a:r>
              <a:rPr kumimoji="1" lang="ja-JP" altLang="en-US" sz="2400" dirty="0">
                <a:solidFill>
                  <a:srgbClr val="000022"/>
                </a:solidFill>
                <a:latin typeface="BIZ UDPゴシック" panose="020B0400000000000000" pitchFamily="50" charset="-128"/>
                <a:ea typeface="BIZ UDPゴシック" panose="020B0400000000000000" pitchFamily="50" charset="-128"/>
              </a:rPr>
              <a:t>数</a:t>
            </a:r>
            <a:r>
              <a:rPr kumimoji="1" lang="ja-JP" altLang="en-US" sz="2400" dirty="0" smtClean="0">
                <a:solidFill>
                  <a:srgbClr val="000022"/>
                </a:solidFill>
                <a:latin typeface="BIZ UDPゴシック" panose="020B0400000000000000" pitchFamily="50" charset="-128"/>
                <a:ea typeface="BIZ UDPゴシック" panose="020B0400000000000000" pitchFamily="50" charset="-128"/>
              </a:rPr>
              <a:t>点</a:t>
            </a:r>
            <a:r>
              <a:rPr kumimoji="1" lang="ja-JP" altLang="en-US" sz="2400" dirty="0">
                <a:solidFill>
                  <a:srgbClr val="000022"/>
                </a:solidFill>
                <a:latin typeface="BIZ UDPゴシック" panose="020B0400000000000000" pitchFamily="50" charset="-128"/>
                <a:ea typeface="BIZ UDPゴシック" panose="020B0400000000000000" pitchFamily="50" charset="-128"/>
              </a:rPr>
              <a:t>在校との連携、大学との連携</a:t>
            </a:r>
            <a:endParaRPr kumimoji="1" lang="en-US" altLang="ja-JP" sz="2400" dirty="0">
              <a:solidFill>
                <a:srgbClr val="000022"/>
              </a:solidFill>
              <a:latin typeface="BIZ UDPゴシック" panose="020B0400000000000000" pitchFamily="50" charset="-128"/>
              <a:ea typeface="BIZ UDPゴシック" panose="020B0400000000000000" pitchFamily="50" charset="-128"/>
            </a:endParaRPr>
          </a:p>
          <a:p>
            <a:pPr defTabSz="914400"/>
            <a:r>
              <a:rPr kumimoji="1" lang="ja-JP" altLang="en-US" sz="2400" b="1" dirty="0">
                <a:solidFill>
                  <a:srgbClr val="000022"/>
                </a:solidFill>
                <a:latin typeface="BIZ UDPゴシック" panose="020B0400000000000000" pitchFamily="50" charset="-128"/>
                <a:ea typeface="BIZ UDPゴシック" panose="020B0400000000000000" pitchFamily="50" charset="-128"/>
              </a:rPr>
              <a:t>　　</a:t>
            </a:r>
            <a:r>
              <a:rPr kumimoji="1" lang="ja-JP" altLang="en-US" sz="2400" b="1" u="sng" dirty="0">
                <a:solidFill>
                  <a:srgbClr val="000022"/>
                </a:solidFill>
                <a:latin typeface="BIZ UDPゴシック" panose="020B0400000000000000" pitchFamily="50" charset="-128"/>
                <a:ea typeface="BIZ UDPゴシック" panose="020B0400000000000000" pitchFamily="50" charset="-128"/>
              </a:rPr>
              <a:t>ネイティブ言語の特別非常勤講師</a:t>
            </a:r>
            <a:r>
              <a:rPr kumimoji="1" lang="ja-JP" altLang="en-US" sz="2400" dirty="0">
                <a:solidFill>
                  <a:srgbClr val="000022"/>
                </a:solidFill>
                <a:latin typeface="BIZ UDPゴシック" panose="020B0400000000000000" pitchFamily="50" charset="-128"/>
                <a:ea typeface="BIZ UDPゴシック" panose="020B0400000000000000" pitchFamily="50" charset="-128"/>
              </a:rPr>
              <a:t>の授業回数確保。　　</a:t>
            </a:r>
          </a:p>
          <a:p>
            <a:pPr defTabSz="914400"/>
            <a:r>
              <a:rPr kumimoji="1" lang="ja-JP" altLang="en-US" sz="2400" dirty="0">
                <a:solidFill>
                  <a:srgbClr val="000022"/>
                </a:solidFill>
                <a:latin typeface="BIZ UDPゴシック" panose="020B0400000000000000" pitchFamily="50" charset="-128"/>
                <a:ea typeface="BIZ UDPゴシック" panose="020B0400000000000000" pitchFamily="50" charset="-128"/>
              </a:rPr>
              <a:t>　　高校における日本語教育の確立</a:t>
            </a:r>
          </a:p>
          <a:p>
            <a:pPr defTabSz="914400"/>
            <a:r>
              <a:rPr kumimoji="1" lang="ja-JP" altLang="en-US" sz="2400" dirty="0">
                <a:solidFill>
                  <a:srgbClr val="000022"/>
                </a:solidFill>
                <a:latin typeface="BIZ UDPゴシック" panose="020B0400000000000000" pitchFamily="50" charset="-128"/>
                <a:ea typeface="BIZ UDPゴシック" panose="020B0400000000000000" pitchFamily="50" charset="-128"/>
              </a:rPr>
              <a:t>　　　・シラバス・教育法・教材の集約・継承・開発</a:t>
            </a:r>
          </a:p>
          <a:p>
            <a:pPr defTabSz="914400"/>
            <a:r>
              <a:rPr kumimoji="1" lang="ja-JP" altLang="en-US" sz="3200" dirty="0">
                <a:solidFill>
                  <a:srgbClr val="000022"/>
                </a:solidFill>
                <a:latin typeface="Segoe UI"/>
              </a:rPr>
              <a:t>★法の壁　不安定な保護者の滞在資格</a:t>
            </a:r>
          </a:p>
          <a:p>
            <a:pPr defTabSz="914400"/>
            <a:r>
              <a:rPr kumimoji="1" lang="ja-JP" altLang="en-US" sz="2000" dirty="0">
                <a:solidFill>
                  <a:srgbClr val="000022"/>
                </a:solidFill>
                <a:latin typeface="Segoe UI"/>
              </a:rPr>
              <a:t>　</a:t>
            </a:r>
            <a:r>
              <a:rPr kumimoji="1" lang="ja-JP" altLang="en-US" sz="2000" dirty="0">
                <a:solidFill>
                  <a:srgbClr val="000022"/>
                </a:solidFill>
                <a:latin typeface="BIZ UDPゴシック" panose="020B0400000000000000" pitchFamily="50" charset="-128"/>
                <a:ea typeface="BIZ UDPゴシック" panose="020B0400000000000000" pitchFamily="50" charset="-128"/>
              </a:rPr>
              <a:t>　</a:t>
            </a:r>
            <a:r>
              <a:rPr kumimoji="1" lang="ja-JP" altLang="en-US" sz="2400" dirty="0">
                <a:solidFill>
                  <a:srgbClr val="000022"/>
                </a:solidFill>
                <a:latin typeface="BIZ UDPゴシック" panose="020B0400000000000000" pitchFamily="50" charset="-128"/>
                <a:ea typeface="BIZ UDPゴシック" panose="020B0400000000000000" pitchFamily="50" charset="-128"/>
              </a:rPr>
              <a:t>「家族滞在」⇒就労不可・日本学生支援機構利用不可⇒帰国</a:t>
            </a:r>
          </a:p>
        </p:txBody>
      </p:sp>
    </p:spTree>
    <p:extLst>
      <p:ext uri="{BB962C8B-B14F-4D97-AF65-F5344CB8AC3E}">
        <p14:creationId xmlns:p14="http://schemas.microsoft.com/office/powerpoint/2010/main" val="3889189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B042746-7E6E-4D69-8C30-1CC9783824B5}"/>
              </a:ext>
            </a:extLst>
          </p:cNvPr>
          <p:cNvPicPr>
            <a:picLocks noChangeAspect="1"/>
          </p:cNvPicPr>
          <p:nvPr/>
        </p:nvPicPr>
        <p:blipFill>
          <a:blip r:embed="rId2"/>
          <a:stretch>
            <a:fillRect/>
          </a:stretch>
        </p:blipFill>
        <p:spPr>
          <a:xfrm>
            <a:off x="592456" y="3790123"/>
            <a:ext cx="4068997" cy="2961214"/>
          </a:xfrm>
          <a:prstGeom prst="rect">
            <a:avLst/>
          </a:prstGeom>
        </p:spPr>
      </p:pic>
      <p:sp>
        <p:nvSpPr>
          <p:cNvPr id="2" name="タイトル 1"/>
          <p:cNvSpPr>
            <a:spLocks noGrp="1"/>
          </p:cNvSpPr>
          <p:nvPr>
            <p:ph type="title"/>
          </p:nvPr>
        </p:nvSpPr>
        <p:spPr/>
        <p:txBody>
          <a:bodyPr>
            <a:normAutofit/>
          </a:bodyPr>
          <a:lstStyle/>
          <a:p>
            <a:r>
              <a:rPr kumimoji="1" lang="ja-JP" altLang="en-US" dirty="0"/>
              <a:t>文化部 </a:t>
            </a:r>
            <a:r>
              <a:rPr lang="ja-JP" altLang="en-US" sz="3600" dirty="0"/>
              <a:t>多文化研究会</a:t>
            </a:r>
            <a:endParaRPr kumimoji="1" lang="ja-JP" altLang="en-US" dirty="0"/>
          </a:p>
        </p:txBody>
      </p:sp>
      <p:sp>
        <p:nvSpPr>
          <p:cNvPr id="3" name="スライド番号プレースホルダー 2"/>
          <p:cNvSpPr>
            <a:spLocks noGrp="1"/>
          </p:cNvSpPr>
          <p:nvPr>
            <p:ph type="sldNum" sz="quarter" idx="12"/>
          </p:nvPr>
        </p:nvSpPr>
        <p:spPr/>
        <p:txBody>
          <a:bodyPr/>
          <a:lstStyle/>
          <a:p>
            <a:pPr defTabSz="914400"/>
            <a:fld id="{95C15F2D-C0C5-4F33-9852-17A29ECEC890}" type="slidenum">
              <a:rPr kumimoji="1" lang="ja-JP" altLang="en-US">
                <a:solidFill>
                  <a:prstClr val="white"/>
                </a:solidFill>
              </a:rPr>
              <a:pPr defTabSz="914400"/>
              <a:t>29</a:t>
            </a:fld>
            <a:endParaRPr kumimoji="1" lang="ja-JP" altLang="en-US">
              <a:solidFill>
                <a:prstClr val="white"/>
              </a:solidFill>
            </a:endParaRPr>
          </a:p>
        </p:txBody>
      </p:sp>
      <p:sp>
        <p:nvSpPr>
          <p:cNvPr id="4" name="テキスト ボックス 3"/>
          <p:cNvSpPr txBox="1"/>
          <p:nvPr/>
        </p:nvSpPr>
        <p:spPr>
          <a:xfrm>
            <a:off x="7780352" y="2312955"/>
            <a:ext cx="1000595" cy="707886"/>
          </a:xfrm>
          <a:prstGeom prst="rect">
            <a:avLst/>
          </a:prstGeom>
          <a:noFill/>
        </p:spPr>
        <p:txBody>
          <a:bodyPr wrap="none" rtlCol="0">
            <a:spAutoFit/>
          </a:bodyPr>
          <a:lstStyle/>
          <a:p>
            <a:pPr defTabSz="914400"/>
            <a:r>
              <a:rPr kumimoji="1" lang="ja-JP" altLang="en-US" sz="4000" dirty="0">
                <a:solidFill>
                  <a:srgbClr val="000022"/>
                </a:solidFill>
                <a:latin typeface="Segoe UI"/>
              </a:rPr>
              <a:t>タイ</a:t>
            </a:r>
          </a:p>
        </p:txBody>
      </p:sp>
      <p:sp>
        <p:nvSpPr>
          <p:cNvPr id="7" name="テキスト ボックス 6"/>
          <p:cNvSpPr txBox="1"/>
          <p:nvPr/>
        </p:nvSpPr>
        <p:spPr>
          <a:xfrm>
            <a:off x="6365880" y="1139858"/>
            <a:ext cx="2377574" cy="707886"/>
          </a:xfrm>
          <a:prstGeom prst="rect">
            <a:avLst/>
          </a:prstGeom>
          <a:noFill/>
        </p:spPr>
        <p:txBody>
          <a:bodyPr wrap="none" rtlCol="0">
            <a:spAutoFit/>
          </a:bodyPr>
          <a:lstStyle/>
          <a:p>
            <a:pPr defTabSz="914400"/>
            <a:r>
              <a:rPr kumimoji="1" lang="ja-JP" altLang="en-US" sz="4000" dirty="0">
                <a:solidFill>
                  <a:srgbClr val="000022"/>
                </a:solidFill>
                <a:latin typeface="Segoe UI"/>
              </a:rPr>
              <a:t>中国</a:t>
            </a:r>
            <a:r>
              <a:rPr kumimoji="1" lang="en-US" altLang="ja-JP" sz="4000" dirty="0">
                <a:solidFill>
                  <a:srgbClr val="000022"/>
                </a:solidFill>
                <a:latin typeface="Segoe UI"/>
              </a:rPr>
              <a:t> </a:t>
            </a:r>
            <a:r>
              <a:rPr kumimoji="1" lang="ja-JP" altLang="en-US" sz="4000" dirty="0">
                <a:solidFill>
                  <a:srgbClr val="000022"/>
                </a:solidFill>
                <a:latin typeface="Segoe UI"/>
              </a:rPr>
              <a:t>台湾</a:t>
            </a: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0575" y="1250634"/>
            <a:ext cx="5524500" cy="2632871"/>
          </a:xfrm>
          <a:prstGeom prst="rect">
            <a:avLst/>
          </a:prstGeom>
          <a:ln w="76200">
            <a:solidFill>
              <a:schemeClr val="accent5"/>
            </a:solidFill>
          </a:ln>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53001" y="3122888"/>
            <a:ext cx="4360545" cy="2714224"/>
          </a:xfrm>
          <a:prstGeom prst="rect">
            <a:avLst/>
          </a:prstGeom>
          <a:ln w="76200">
            <a:solidFill>
              <a:schemeClr val="accent5"/>
            </a:solidFill>
          </a:ln>
          <a:effectLst>
            <a:outerShdw blurRad="50800" dist="38100" dir="13500000" algn="br" rotWithShape="0">
              <a:prstClr val="black">
                <a:alpha val="40000"/>
              </a:prstClr>
            </a:outerShdw>
          </a:effectLst>
        </p:spPr>
      </p:pic>
      <p:sp>
        <p:nvSpPr>
          <p:cNvPr id="10" name="テキスト ボックス 9">
            <a:extLst>
              <a:ext uri="{FF2B5EF4-FFF2-40B4-BE49-F238E27FC236}">
                <a16:creationId xmlns:a16="http://schemas.microsoft.com/office/drawing/2014/main" id="{9CDB60EF-B0A0-4CAA-94D7-D381257FB3A4}"/>
              </a:ext>
            </a:extLst>
          </p:cNvPr>
          <p:cNvSpPr txBox="1"/>
          <p:nvPr/>
        </p:nvSpPr>
        <p:spPr>
          <a:xfrm>
            <a:off x="4661452" y="5971407"/>
            <a:ext cx="2377574" cy="707886"/>
          </a:xfrm>
          <a:prstGeom prst="rect">
            <a:avLst/>
          </a:prstGeom>
          <a:noFill/>
        </p:spPr>
        <p:txBody>
          <a:bodyPr wrap="none" rtlCol="0">
            <a:spAutoFit/>
          </a:bodyPr>
          <a:lstStyle/>
          <a:p>
            <a:pPr defTabSz="914400"/>
            <a:r>
              <a:rPr kumimoji="1" lang="ja-JP" altLang="en-US" sz="4000" dirty="0">
                <a:solidFill>
                  <a:srgbClr val="000022"/>
                </a:solidFill>
                <a:latin typeface="Segoe UI"/>
              </a:rPr>
              <a:t>韓国 朝鮮</a:t>
            </a:r>
          </a:p>
        </p:txBody>
      </p:sp>
    </p:spTree>
    <p:extLst>
      <p:ext uri="{BB962C8B-B14F-4D97-AF65-F5344CB8AC3E}">
        <p14:creationId xmlns:p14="http://schemas.microsoft.com/office/powerpoint/2010/main" val="249842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313027" y="794543"/>
            <a:ext cx="9180000" cy="1078237"/>
          </a:xfrm>
          <a:prstGeom prst="rect">
            <a:avLst/>
          </a:prstGeom>
          <a:ln w="12700"/>
        </p:spPr>
        <p:style>
          <a:lnRef idx="2">
            <a:schemeClr val="dk1"/>
          </a:lnRef>
          <a:fillRef idx="1">
            <a:schemeClr val="lt1"/>
          </a:fillRef>
          <a:effectRef idx="0">
            <a:schemeClr val="dk1"/>
          </a:effectRef>
          <a:fontRef idx="minor">
            <a:schemeClr val="dk1"/>
          </a:fontRef>
        </p:style>
        <p:txBody>
          <a:bodyPr rIns="0" rtlCol="0" anchor="t" anchorCtr="0"/>
          <a:lstStyle/>
          <a:p>
            <a:pPr marL="171450" marR="0" lvl="0" indent="-171450" algn="l" defTabSz="457200" rtl="0" eaLnBrk="1" fontAlgn="auto" latinLnBrk="0" hangingPunct="1">
              <a:lnSpc>
                <a:spcPts val="1600"/>
              </a:lnSpc>
              <a:spcBef>
                <a:spcPts val="0"/>
              </a:spcBef>
              <a:spcAft>
                <a:spcPts val="0"/>
              </a:spcAft>
              <a:buClrTx/>
              <a:buSzTx/>
              <a:buFont typeface="Wingdings" panose="05000000000000000000" pitchFamily="2" charset="2"/>
              <a:buChar char="u"/>
              <a:tabLst/>
              <a:defRPr/>
            </a:pP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600"/>
              </a:lnSpc>
              <a:spcBef>
                <a:spcPts val="0"/>
              </a:spcBef>
              <a:spcAft>
                <a:spcPts val="0"/>
              </a:spcAft>
              <a:buClrTx/>
              <a:buSzTx/>
              <a:buFont typeface="Wingdings" panose="05000000000000000000" pitchFamily="2" charset="2"/>
              <a:buChar char="u"/>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貧困や虐待など様々な課題を抱える生徒が多数在籍する</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学校に</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スクールソーシャルワーカー</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を配置</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600"/>
              </a:lnSpc>
              <a:spcBef>
                <a:spcPts val="0"/>
              </a:spcBef>
              <a:spcAft>
                <a:spcPts val="0"/>
              </a:spcAft>
              <a:buClrTx/>
              <a:buSzTx/>
              <a:buFont typeface="Wingdings" panose="05000000000000000000" pitchFamily="2" charset="2"/>
              <a:buChar char="u"/>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年度より府立高校に対して</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の配置を段階的に</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拡充</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２年度</a:t>
            </a:r>
            <a:r>
              <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校のうちエンパワメントスクール</a:t>
            </a:r>
            <a:r>
              <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校、全定時・制通信制</a:t>
            </a:r>
            <a:r>
              <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校を含む</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600"/>
              </a:lnSpc>
              <a:spcBef>
                <a:spcPts val="0"/>
              </a:spcBef>
              <a:spcAft>
                <a:spcPts val="0"/>
              </a:spcAft>
              <a:buClrTx/>
              <a:buSzTx/>
              <a:buFont typeface="Wingdings" panose="05000000000000000000" pitchFamily="2" charset="2"/>
              <a:buChar char="u"/>
              <a:tabLst/>
              <a:defRPr/>
            </a:pP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の勤務回数は月１回程度から週１回程度（年</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回～年</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32</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回）など、学校の実情に応じて設定</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なお、その他の外部人材として平成</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年度より全ての府立高校にスクールカウンセラーを配置</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600"/>
              </a:lnSpc>
              <a:spcBef>
                <a:spcPts val="0"/>
              </a:spcBef>
              <a:spcAft>
                <a:spcPts val="0"/>
              </a:spcAft>
              <a:buClrTx/>
              <a:buSzTx/>
              <a:buFont typeface="Wingdings" panose="05000000000000000000" pitchFamily="2" charset="2"/>
              <a:buChar char="u"/>
              <a:tabLst/>
              <a:defRPr/>
            </a:pP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0" lang="en-US" altLang="ja-JP"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313026" y="4709989"/>
            <a:ext cx="5116223" cy="2011488"/>
          </a:xfrm>
          <a:prstGeom prst="rect">
            <a:avLst/>
          </a:prstGeom>
          <a:ln w="12700"/>
        </p:spPr>
        <p:style>
          <a:lnRef idx="2">
            <a:schemeClr val="dk1"/>
          </a:lnRef>
          <a:fillRef idx="1">
            <a:schemeClr val="lt1"/>
          </a:fillRef>
          <a:effectRef idx="0">
            <a:schemeClr val="dk1"/>
          </a:effectRef>
          <a:fontRef idx="minor">
            <a:schemeClr val="dk1"/>
          </a:fontRef>
        </p:style>
        <p:txBody>
          <a:bodyPr tIns="180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角丸四角形 23"/>
          <p:cNvSpPr/>
          <p:nvPr/>
        </p:nvSpPr>
        <p:spPr>
          <a:xfrm>
            <a:off x="313027" y="4566404"/>
            <a:ext cx="1037764" cy="324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63"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成　果</a:t>
            </a:r>
            <a:endParaRPr kumimoji="0" lang="ja-JP" altLang="en-US" sz="146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5" name="グループ化 14"/>
          <p:cNvGrpSpPr/>
          <p:nvPr/>
        </p:nvGrpSpPr>
        <p:grpSpPr>
          <a:xfrm>
            <a:off x="378092" y="157948"/>
            <a:ext cx="9174306" cy="830997"/>
            <a:chOff x="355839" y="135970"/>
            <a:chExt cx="9174306" cy="830997"/>
          </a:xfrm>
        </p:grpSpPr>
        <p:cxnSp>
          <p:nvCxnSpPr>
            <p:cNvPr id="18" name="直線コネクタ 17"/>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22" name="正方形/長方形 21"/>
            <p:cNvSpPr/>
            <p:nvPr/>
          </p:nvSpPr>
          <p:spPr>
            <a:xfrm>
              <a:off x="355839" y="135970"/>
              <a:ext cx="9174306"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smtClean="0">
                  <a:ln>
                    <a:noFill/>
                  </a:ln>
                  <a:solidFill>
                    <a:prstClr val="black"/>
                  </a:solidFill>
                  <a:effectLst/>
                  <a:uLnTx/>
                  <a:uFillTx/>
                  <a:latin typeface="Meiryo UI"/>
                  <a:ea typeface="Meiryo UI"/>
                  <a:cs typeface="+mn-cs"/>
                </a:rPr>
                <a:t>⑴　府立</a:t>
              </a:r>
              <a:r>
                <a:rPr kumimoji="0" lang="ja-JP" altLang="en-US" sz="2400" b="1" i="0" u="none" strike="noStrike" kern="1200" cap="none" spc="0" normalizeH="0" baseline="0" noProof="0" dirty="0">
                  <a:ln>
                    <a:noFill/>
                  </a:ln>
                  <a:solidFill>
                    <a:prstClr val="black"/>
                  </a:solidFill>
                  <a:effectLst/>
                  <a:uLnTx/>
                  <a:uFillTx/>
                  <a:latin typeface="Meiryo UI"/>
                  <a:ea typeface="Meiryo UI"/>
                  <a:cs typeface="+mn-cs"/>
                </a:rPr>
                <a:t>高校のセーフティネットを担う</a:t>
              </a:r>
              <a:r>
                <a:rPr kumimoji="0" lang="ja-JP" altLang="en-US" sz="2400" b="1" i="0" u="none" strike="noStrike" kern="1200" cap="none" spc="0" normalizeH="0" baseline="0" noProof="0" dirty="0" smtClean="0">
                  <a:ln>
                    <a:noFill/>
                  </a:ln>
                  <a:solidFill>
                    <a:prstClr val="black"/>
                  </a:solidFill>
                  <a:effectLst/>
                  <a:uLnTx/>
                  <a:uFillTx/>
                  <a:latin typeface="Meiryo UI"/>
                  <a:ea typeface="Meiryo UI"/>
                  <a:cs typeface="+mn-cs"/>
                </a:rPr>
                <a:t>取組み</a:t>
              </a:r>
              <a:r>
                <a:rPr kumimoji="0" lang="ja-JP" altLang="en-US" sz="1400" b="1" i="0" u="none" strike="noStrike" kern="1200" cap="none" spc="0" normalizeH="0" baseline="0" noProof="0" dirty="0" smtClean="0">
                  <a:ln>
                    <a:noFill/>
                  </a:ln>
                  <a:solidFill>
                    <a:prstClr val="black"/>
                  </a:solidFill>
                  <a:effectLst/>
                  <a:uLnTx/>
                  <a:uFillTx/>
                  <a:latin typeface="Meiryo UI"/>
                  <a:ea typeface="Meiryo UI"/>
                  <a:cs typeface="+mn-cs"/>
                </a:rPr>
                <a:t>（スクールソーシャルワーカーの配置について）</a:t>
              </a:r>
              <a:endParaRPr kumimoji="0"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smtClean="0">
                  <a:ln>
                    <a:noFill/>
                  </a:ln>
                  <a:solidFill>
                    <a:prstClr val="black"/>
                  </a:solidFill>
                  <a:effectLst/>
                  <a:uLnTx/>
                  <a:uFillTx/>
                  <a:latin typeface="Meiryo UI"/>
                  <a:ea typeface="Meiryo UI"/>
                  <a:cs typeface="+mn-cs"/>
                </a:rPr>
                <a:t>　</a:t>
              </a:r>
              <a:endParaRPr kumimoji="0" lang="ja-JP" altLang="en-US" sz="2000" b="1"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13" name="正方形/長方形 12"/>
          <p:cNvSpPr/>
          <p:nvPr/>
        </p:nvSpPr>
        <p:spPr>
          <a:xfrm>
            <a:off x="313027" y="2095972"/>
            <a:ext cx="9180000" cy="2305385"/>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5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5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角丸四角形 10"/>
          <p:cNvSpPr/>
          <p:nvPr/>
        </p:nvSpPr>
        <p:spPr>
          <a:xfrm>
            <a:off x="313027" y="1929906"/>
            <a:ext cx="1548000" cy="324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6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　　</a:t>
            </a:r>
            <a:r>
              <a:rPr kumimoji="0" lang="ja-JP" altLang="en-US" sz="1463"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状</a:t>
            </a:r>
            <a:endParaRPr kumimoji="0" lang="ja-JP" altLang="en-US" sz="146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1" name="角丸四角形 30"/>
          <p:cNvSpPr/>
          <p:nvPr/>
        </p:nvSpPr>
        <p:spPr>
          <a:xfrm>
            <a:off x="313028" y="685029"/>
            <a:ext cx="1872000" cy="324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63"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これまでの取組み</a:t>
            </a:r>
            <a:endParaRPr kumimoji="0" lang="ja-JP" altLang="en-US" sz="146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a:xfrm>
            <a:off x="7577128" y="6432487"/>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07042-D53A-4E69-917E-B6250902E102}"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
        <p:nvSpPr>
          <p:cNvPr id="29" name="正方形/長方形 28"/>
          <p:cNvSpPr/>
          <p:nvPr/>
        </p:nvSpPr>
        <p:spPr>
          <a:xfrm>
            <a:off x="5617565" y="4717247"/>
            <a:ext cx="3882802" cy="2011488"/>
          </a:xfrm>
          <a:prstGeom prst="rect">
            <a:avLst/>
          </a:prstGeom>
          <a:ln w="12700"/>
        </p:spPr>
        <p:style>
          <a:lnRef idx="2">
            <a:schemeClr val="dk1"/>
          </a:lnRef>
          <a:fillRef idx="1">
            <a:schemeClr val="lt1"/>
          </a:fillRef>
          <a:effectRef idx="0">
            <a:schemeClr val="dk1"/>
          </a:effectRef>
          <a:fontRef idx="minor">
            <a:schemeClr val="dk1"/>
          </a:fontRef>
        </p:style>
        <p:txBody>
          <a:bodyPr tIns="180000" rtlCol="0" anchor="t" anchorCtr="0"/>
          <a:lstStyle/>
          <a:p>
            <a:pPr marL="171450" marR="0" lvl="0" indent="-171450" algn="l" defTabSz="457200"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未配置校への支援</a:t>
            </a: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24000" marR="0" lvl="0" indent="-171450"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福祉的</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な支援を要する生徒</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は多くの未配置校にも存在</a:t>
            </a: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24000" marR="0" lvl="0" indent="-171450"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教育相談体制の構築（未配置校においても福祉的な支援が必要）</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の確保</a:t>
            </a: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24000" marR="0" lvl="0" indent="-171450"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小中を含め社会的なニーズが高まる中で、絶対数が不足</a:t>
            </a: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24000" marR="0" lvl="0" indent="-171450"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広域にわたる福祉資源の情報など高い専門性が必要</a:t>
            </a: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角丸四角形 29"/>
          <p:cNvSpPr/>
          <p:nvPr/>
        </p:nvSpPr>
        <p:spPr>
          <a:xfrm>
            <a:off x="5610225" y="4566404"/>
            <a:ext cx="1126294" cy="324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63"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課　題</a:t>
            </a:r>
            <a:endParaRPr kumimoji="0" lang="ja-JP" altLang="en-US" sz="146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16466101" y="865834"/>
            <a:ext cx="3147750" cy="13181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日本語指導の必要な生徒は増加</a:t>
            </a:r>
            <a:endParaRPr kumimoji="0" lang="en-US" altLang="ja-JP"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3131401" y="2299585"/>
            <a:ext cx="2992180" cy="26744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＜府立高校から児童相談所等への通告件数＞</a:t>
            </a: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43" name="グラフ 42"/>
          <p:cNvGraphicFramePr/>
          <p:nvPr>
            <p:extLst/>
          </p:nvPr>
        </p:nvGraphicFramePr>
        <p:xfrm>
          <a:off x="16384884" y="1211066"/>
          <a:ext cx="2745744" cy="14242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6" name="グラフ 45"/>
          <p:cNvGraphicFramePr/>
          <p:nvPr>
            <p:extLst/>
          </p:nvPr>
        </p:nvGraphicFramePr>
        <p:xfrm>
          <a:off x="3317694" y="2620488"/>
          <a:ext cx="2884074" cy="1451851"/>
        </p:xfrm>
        <a:graphic>
          <a:graphicData uri="http://schemas.openxmlformats.org/drawingml/2006/chart">
            <c:chart xmlns:c="http://schemas.openxmlformats.org/drawingml/2006/chart" xmlns:r="http://schemas.openxmlformats.org/officeDocument/2006/relationships" r:id="rId3"/>
          </a:graphicData>
        </a:graphic>
      </p:graphicFrame>
      <p:sp>
        <p:nvSpPr>
          <p:cNvPr id="40" name="テキスト ボックス 39"/>
          <p:cNvSpPr txBox="1"/>
          <p:nvPr/>
        </p:nvSpPr>
        <p:spPr>
          <a:xfrm>
            <a:off x="16336302" y="2744870"/>
            <a:ext cx="3147750" cy="13181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日本語指導の必要な生徒の中退率は高い</a:t>
            </a:r>
            <a:endParaRPr kumimoji="0" lang="en-US" altLang="ja-JP"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 name="表 2"/>
          <p:cNvGraphicFramePr>
            <a:graphicFrameLocks noGrp="1"/>
          </p:cNvGraphicFramePr>
          <p:nvPr>
            <p:extLst/>
          </p:nvPr>
        </p:nvGraphicFramePr>
        <p:xfrm>
          <a:off x="16595002" y="3045894"/>
          <a:ext cx="2664529" cy="873760"/>
        </p:xfrm>
        <a:graphic>
          <a:graphicData uri="http://schemas.openxmlformats.org/drawingml/2006/table">
            <a:tbl>
              <a:tblPr firstRow="1" bandRow="1">
                <a:tableStyleId>{5C22544A-7EE6-4342-B048-85BDC9FD1C3A}</a:tableStyleId>
              </a:tblPr>
              <a:tblGrid>
                <a:gridCol w="917545">
                  <a:extLst>
                    <a:ext uri="{9D8B030D-6E8A-4147-A177-3AD203B41FA5}">
                      <a16:colId xmlns:a16="http://schemas.microsoft.com/office/drawing/2014/main" val="4036861844"/>
                    </a:ext>
                  </a:extLst>
                </a:gridCol>
                <a:gridCol w="582328">
                  <a:extLst>
                    <a:ext uri="{9D8B030D-6E8A-4147-A177-3AD203B41FA5}">
                      <a16:colId xmlns:a16="http://schemas.microsoft.com/office/drawing/2014/main" val="3617375030"/>
                    </a:ext>
                  </a:extLst>
                </a:gridCol>
                <a:gridCol w="582328">
                  <a:extLst>
                    <a:ext uri="{9D8B030D-6E8A-4147-A177-3AD203B41FA5}">
                      <a16:colId xmlns:a16="http://schemas.microsoft.com/office/drawing/2014/main" val="2009208043"/>
                    </a:ext>
                  </a:extLst>
                </a:gridCol>
                <a:gridCol w="582328">
                  <a:extLst>
                    <a:ext uri="{9D8B030D-6E8A-4147-A177-3AD203B41FA5}">
                      <a16:colId xmlns:a16="http://schemas.microsoft.com/office/drawing/2014/main" val="3823100524"/>
                    </a:ext>
                  </a:extLst>
                </a:gridCol>
              </a:tblGrid>
              <a:tr h="370840">
                <a:tc>
                  <a:txBody>
                    <a:bodyPr/>
                    <a:lstStyle/>
                    <a:p>
                      <a:pPr algn="ctr"/>
                      <a:r>
                        <a:rPr kumimoji="1" lang="ja-JP" altLang="en-US" sz="900" dirty="0" smtClean="0"/>
                        <a:t>Ｒ</a:t>
                      </a:r>
                      <a:r>
                        <a:rPr kumimoji="1" lang="en-US" altLang="ja-JP" sz="900" dirty="0" smtClean="0"/>
                        <a:t>1</a:t>
                      </a:r>
                      <a:r>
                        <a:rPr kumimoji="1" lang="ja-JP" altLang="en-US" sz="900" dirty="0" smtClean="0"/>
                        <a:t>中退率</a:t>
                      </a:r>
                      <a:endParaRPr kumimoji="1" lang="ja-JP" altLang="en-US" sz="900" dirty="0"/>
                    </a:p>
                  </a:txBody>
                  <a:tcPr anchor="ctr"/>
                </a:tc>
                <a:tc>
                  <a:txBody>
                    <a:bodyPr/>
                    <a:lstStyle/>
                    <a:p>
                      <a:pPr algn="ctr"/>
                      <a:r>
                        <a:rPr kumimoji="1" lang="ja-JP" altLang="en-US" sz="900" dirty="0" smtClean="0"/>
                        <a:t>特別枠校</a:t>
                      </a:r>
                      <a:endParaRPr kumimoji="1" lang="ja-JP" altLang="en-US" sz="900" dirty="0"/>
                    </a:p>
                  </a:txBody>
                  <a:tcPr anchor="ctr"/>
                </a:tc>
                <a:tc>
                  <a:txBody>
                    <a:bodyPr/>
                    <a:lstStyle/>
                    <a:p>
                      <a:pPr algn="ctr"/>
                      <a:r>
                        <a:rPr kumimoji="1" lang="ja-JP" altLang="en-US" sz="900" dirty="0" smtClean="0"/>
                        <a:t>特別枠校以外</a:t>
                      </a:r>
                      <a:endParaRPr kumimoji="1" lang="ja-JP" altLang="en-US" sz="900" dirty="0"/>
                    </a:p>
                  </a:txBody>
                  <a:tcPr anchor="ctr"/>
                </a:tc>
                <a:tc>
                  <a:txBody>
                    <a:bodyPr/>
                    <a:lstStyle/>
                    <a:p>
                      <a:pPr algn="ctr"/>
                      <a:r>
                        <a:rPr kumimoji="1" lang="ja-JP" altLang="en-US" sz="900" dirty="0" smtClean="0"/>
                        <a:t>全体</a:t>
                      </a:r>
                      <a:endParaRPr kumimoji="1" lang="ja-JP" altLang="en-US" sz="900" dirty="0"/>
                    </a:p>
                  </a:txBody>
                  <a:tcPr anchor="ctr"/>
                </a:tc>
                <a:extLst>
                  <a:ext uri="{0D108BD9-81ED-4DB2-BD59-A6C34878D82A}">
                    <a16:rowId xmlns:a16="http://schemas.microsoft.com/office/drawing/2014/main" val="3662659432"/>
                  </a:ext>
                </a:extLst>
              </a:tr>
              <a:tr h="370840">
                <a:tc>
                  <a:txBody>
                    <a:bodyPr/>
                    <a:lstStyle/>
                    <a:p>
                      <a:r>
                        <a:rPr kumimoji="1" lang="ja-JP" altLang="en-US" sz="900" dirty="0" smtClean="0"/>
                        <a:t>日本語指導が必要な高校生（府立）</a:t>
                      </a:r>
                      <a:endParaRPr kumimoji="1" lang="ja-JP" altLang="en-US" sz="900" dirty="0"/>
                    </a:p>
                  </a:txBody>
                  <a:tcPr/>
                </a:tc>
                <a:tc>
                  <a:txBody>
                    <a:bodyPr/>
                    <a:lstStyle/>
                    <a:p>
                      <a:pPr algn="r"/>
                      <a:r>
                        <a:rPr kumimoji="1" lang="en-US" altLang="ja-JP" sz="900" dirty="0" smtClean="0"/>
                        <a:t>3.3%</a:t>
                      </a:r>
                      <a:endParaRPr kumimoji="1" lang="ja-JP" altLang="en-US" sz="900" dirty="0"/>
                    </a:p>
                  </a:txBody>
                  <a:tcPr anchor="ctr"/>
                </a:tc>
                <a:tc>
                  <a:txBody>
                    <a:bodyPr/>
                    <a:lstStyle/>
                    <a:p>
                      <a:pPr algn="r"/>
                      <a:r>
                        <a:rPr kumimoji="1" lang="en-US" altLang="ja-JP" sz="900" dirty="0" smtClean="0"/>
                        <a:t>8.5%</a:t>
                      </a:r>
                      <a:endParaRPr kumimoji="1" lang="ja-JP" altLang="en-US" sz="900" dirty="0"/>
                    </a:p>
                  </a:txBody>
                  <a:tcPr anchor="ctr"/>
                </a:tc>
                <a:tc>
                  <a:txBody>
                    <a:bodyPr/>
                    <a:lstStyle/>
                    <a:p>
                      <a:pPr algn="r"/>
                      <a:r>
                        <a:rPr kumimoji="1" lang="en-US" altLang="ja-JP" sz="900" dirty="0" smtClean="0"/>
                        <a:t>4.6%</a:t>
                      </a:r>
                      <a:endParaRPr kumimoji="1" lang="ja-JP" altLang="en-US" sz="900" dirty="0"/>
                    </a:p>
                  </a:txBody>
                  <a:tcPr anchor="ctr"/>
                </a:tc>
                <a:extLst>
                  <a:ext uri="{0D108BD9-81ED-4DB2-BD59-A6C34878D82A}">
                    <a16:rowId xmlns:a16="http://schemas.microsoft.com/office/drawing/2014/main" val="2369381653"/>
                  </a:ext>
                </a:extLst>
              </a:tr>
            </a:tbl>
          </a:graphicData>
        </a:graphic>
      </p:graphicFrame>
      <p:sp>
        <p:nvSpPr>
          <p:cNvPr id="4" name="テキスト ボックス 3"/>
          <p:cNvSpPr txBox="1"/>
          <p:nvPr/>
        </p:nvSpPr>
        <p:spPr>
          <a:xfrm>
            <a:off x="16530551" y="3987924"/>
            <a:ext cx="279342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a:ea typeface="Meiryo UI"/>
                <a:cs typeface="+mn-cs"/>
              </a:rPr>
              <a:t>特別枠校・・・「日本語指導が必要な帰国生徒・外国</a:t>
            </a:r>
            <a:endPar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a:ea typeface="Meiryo UI"/>
                <a:cs typeface="+mn-cs"/>
              </a:rPr>
              <a:t>　　　　　　　　　人生徒入学者選抜」実施校</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41" name="グラフ 40"/>
          <p:cNvGraphicFramePr>
            <a:graphicFrameLocks/>
          </p:cNvGraphicFramePr>
          <p:nvPr>
            <p:extLst/>
          </p:nvPr>
        </p:nvGraphicFramePr>
        <p:xfrm>
          <a:off x="3159881" y="5017362"/>
          <a:ext cx="2170721" cy="1636627"/>
        </p:xfrm>
        <a:graphic>
          <a:graphicData uri="http://schemas.openxmlformats.org/drawingml/2006/chart">
            <c:chart xmlns:c="http://schemas.openxmlformats.org/drawingml/2006/chart" xmlns:r="http://schemas.openxmlformats.org/officeDocument/2006/relationships" r:id="rId4"/>
          </a:graphicData>
        </a:graphic>
      </p:graphicFrame>
      <p:sp>
        <p:nvSpPr>
          <p:cNvPr id="42" name="テキスト ボックス 41"/>
          <p:cNvSpPr txBox="1"/>
          <p:nvPr/>
        </p:nvSpPr>
        <p:spPr>
          <a:xfrm>
            <a:off x="3057385" y="4774876"/>
            <a:ext cx="2134349" cy="25391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定時制高校</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府立</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の中退率＞</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a:off x="268958" y="4973626"/>
            <a:ext cx="3001331" cy="1458861"/>
          </a:xfrm>
          <a:prstGeom prst="rect">
            <a:avLst/>
          </a:prstGeom>
          <a:noFill/>
          <a:ln>
            <a:noFill/>
          </a:ln>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en-US" altLang="ja-JP"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0" lang="ja-JP" altLang="en-US"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配置校の中退率が</a:t>
            </a:r>
            <a:r>
              <a:rPr kumimoji="0"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減少</a:t>
            </a:r>
            <a:endParaRPr kumimoji="0" lang="en-US" altLang="ja-JP"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en-US" altLang="ja-JP"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0" lang="ja-JP" altLang="en-US"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が安全安心な教育環境の整備に</a:t>
            </a:r>
            <a:r>
              <a:rPr kumimoji="0"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寄与</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0"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の配置により福祉的な観点から対応した事例</a:t>
            </a:r>
            <a:r>
              <a:rPr kumimoji="0"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1600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の助言により早期に一時</a:t>
            </a:r>
            <a:r>
              <a:rPr kumimoji="0"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保護</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1600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療育</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手帳を取得している生徒の就労</a:t>
            </a:r>
            <a:r>
              <a:rPr kumimoji="0"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1600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子ども</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家庭センターへの同行</a:t>
            </a:r>
            <a:r>
              <a:rPr kumimoji="0"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1600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保護</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観察中の生徒の保護司</a:t>
            </a:r>
            <a:r>
              <a:rPr kumimoji="0"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との連携</a:t>
            </a:r>
            <a:endParaRPr kumimoji="0"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412665" y="2294120"/>
            <a:ext cx="2644719" cy="26744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＜大阪府と全国の生活保護の受給率＞</a:t>
            </a: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9" name="グラフ 38"/>
          <p:cNvGraphicFramePr/>
          <p:nvPr>
            <p:extLst/>
          </p:nvPr>
        </p:nvGraphicFramePr>
        <p:xfrm>
          <a:off x="606870" y="2561566"/>
          <a:ext cx="2450515" cy="1451850"/>
        </p:xfrm>
        <a:graphic>
          <a:graphicData uri="http://schemas.openxmlformats.org/drawingml/2006/chart">
            <c:chart xmlns:c="http://schemas.openxmlformats.org/drawingml/2006/chart" xmlns:r="http://schemas.openxmlformats.org/officeDocument/2006/relationships" r:id="rId5"/>
          </a:graphicData>
        </a:graphic>
      </p:graphicFrame>
      <p:sp>
        <p:nvSpPr>
          <p:cNvPr id="28" name="テキスト ボックス 27"/>
          <p:cNvSpPr txBox="1"/>
          <p:nvPr/>
        </p:nvSpPr>
        <p:spPr>
          <a:xfrm>
            <a:off x="524265" y="4016586"/>
            <a:ext cx="279342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a:ea typeface="Meiryo UI"/>
                <a:cs typeface="+mn-cs"/>
              </a:rPr>
              <a:t>保護率・・・人口</a:t>
            </a:r>
            <a:r>
              <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rPr>
              <a:t>1000</a:t>
            </a:r>
            <a:r>
              <a:rPr kumimoji="1" lang="ja-JP" altLang="en-US" sz="900" b="0" i="0" u="none" strike="noStrike" kern="1200" cap="none" spc="0" normalizeH="0" baseline="0" noProof="0" dirty="0" smtClean="0">
                <a:ln>
                  <a:noFill/>
                </a:ln>
                <a:solidFill>
                  <a:prstClr val="black"/>
                </a:solidFill>
                <a:effectLst/>
                <a:uLnTx/>
                <a:uFillTx/>
                <a:latin typeface="Meiryo UI"/>
                <a:ea typeface="Meiryo UI"/>
                <a:cs typeface="+mn-cs"/>
              </a:rPr>
              <a:t>人あたりの被保護者数</a:t>
            </a:r>
            <a:endParaRPr kumimoji="1" lang="en-US" altLang="ja-JP" sz="9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a:ea typeface="Meiryo UI"/>
                <a:cs typeface="+mn-cs"/>
              </a:rPr>
              <a:t>　　　　　　　　　　　　　　「大阪府の生活保護」より引用</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2" name="テキスト ボックス 31"/>
          <p:cNvSpPr txBox="1"/>
          <p:nvPr/>
        </p:nvSpPr>
        <p:spPr>
          <a:xfrm>
            <a:off x="6462076" y="2363962"/>
            <a:ext cx="2877602" cy="1823576"/>
          </a:xfrm>
          <a:prstGeom prst="rect">
            <a:avLst/>
          </a:prstGeom>
          <a:noFill/>
          <a:ln>
            <a:noFill/>
          </a:ln>
        </p:spPr>
        <p:txBody>
          <a:bodyPr wrap="square" rtlCol="0">
            <a:spAutoFit/>
          </a:bodyPr>
          <a:lstStyle/>
          <a:p>
            <a:pPr marL="171450" marR="0" lvl="0" indent="-171450" algn="l" defTabSz="457200" rtl="0" eaLnBrk="1" fontAlgn="auto" latinLnBrk="0" hangingPunct="1">
              <a:lnSpc>
                <a:spcPts val="1500"/>
              </a:lnSpc>
              <a:spcBef>
                <a:spcPts val="0"/>
              </a:spcBef>
              <a:spcAft>
                <a:spcPts val="0"/>
              </a:spcAft>
              <a:buClrTx/>
              <a:buSzTx/>
              <a:buFont typeface="Wingdings" panose="05000000000000000000" pitchFamily="2" charset="2"/>
              <a:buChar char="u"/>
              <a:tabLst/>
              <a:defRPr/>
            </a:pP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貧困</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に起因する虐待等、家庭の課題が複雑化、重篤化しており、修学環境の悪化から中退・不登校に陥ってしまうケースがある</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500"/>
              </a:lnSpc>
              <a:spcBef>
                <a:spcPts val="0"/>
              </a:spcBef>
              <a:spcAft>
                <a:spcPts val="0"/>
              </a:spcAft>
              <a:buClrTx/>
              <a:buSzTx/>
              <a:buFont typeface="Wingdings" panose="05000000000000000000" pitchFamily="2" charset="2"/>
              <a:buChar char="u"/>
              <a:tabLst/>
              <a:defRPr/>
            </a:pP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500"/>
              </a:lnSpc>
              <a:spcBef>
                <a:spcPts val="0"/>
              </a:spcBef>
              <a:spcAft>
                <a:spcPts val="0"/>
              </a:spcAft>
              <a:buClrTx/>
              <a:buSzTx/>
              <a:buFont typeface="Wingdings" panose="05000000000000000000" pitchFamily="2" charset="2"/>
              <a:buChar char="u"/>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府立高校から児童相談所等への通告件数は増加傾向にあるが、一因としては</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の配置等により教職員の虐待事案に対する意識が</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高まったとの理由も考えられる</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457200" rtl="0" eaLnBrk="1" fontAlgn="auto" latinLnBrk="0" hangingPunct="1">
              <a:lnSpc>
                <a:spcPts val="1500"/>
              </a:lnSpc>
              <a:spcBef>
                <a:spcPts val="0"/>
              </a:spcBef>
              <a:spcAft>
                <a:spcPts val="0"/>
              </a:spcAft>
              <a:buClrTx/>
              <a:buSzTx/>
              <a:buFont typeface="Wingdings" panose="05000000000000000000" pitchFamily="2" charset="2"/>
              <a:buChar char="u"/>
              <a:tabLst/>
              <a:defRPr/>
            </a:pPr>
            <a:endPar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864224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E91074-23CE-42AD-B215-6A2FD2974F22}"/>
              </a:ext>
            </a:extLst>
          </p:cNvPr>
          <p:cNvSpPr>
            <a:spLocks noGrp="1"/>
          </p:cNvSpPr>
          <p:nvPr>
            <p:ph type="title"/>
          </p:nvPr>
        </p:nvSpPr>
        <p:spPr>
          <a:xfrm>
            <a:off x="646043" y="167640"/>
            <a:ext cx="8653670" cy="922020"/>
          </a:xfrm>
        </p:spPr>
        <p:txBody>
          <a:bodyPr>
            <a:normAutofit/>
          </a:bodyPr>
          <a:lstStyle/>
          <a:p>
            <a:r>
              <a:rPr kumimoji="0" lang="en-US" altLang="ja-JP" sz="5400" dirty="0">
                <a:solidFill>
                  <a:srgbClr val="000022"/>
                </a:solidFill>
                <a:latin typeface="Arial" panose="020B0604020202020204" pitchFamily="34" charset="0"/>
              </a:rPr>
              <a:t>   </a:t>
            </a:r>
            <a:r>
              <a:rPr kumimoji="0" lang="ja-JP" altLang="ja-JP" sz="5400" dirty="0">
                <a:solidFill>
                  <a:srgbClr val="000022"/>
                </a:solidFill>
                <a:latin typeface="Arial" panose="020B0604020202020204" pitchFamily="34" charset="0"/>
              </a:rPr>
              <a:t>「可能性」</a:t>
            </a:r>
            <a:r>
              <a:rPr kumimoji="0" lang="en-US" altLang="ja-JP" sz="5400" dirty="0">
                <a:solidFill>
                  <a:srgbClr val="000022"/>
                </a:solidFill>
                <a:latin typeface="Arial" panose="020B0604020202020204" pitchFamily="34" charset="0"/>
              </a:rPr>
              <a:t>    </a:t>
            </a:r>
            <a:r>
              <a:rPr kumimoji="0" lang="ja-JP" altLang="ja-JP" sz="2800" dirty="0">
                <a:solidFill>
                  <a:srgbClr val="000022"/>
                </a:solidFill>
                <a:latin typeface="Arial" panose="020B0604020202020204" pitchFamily="34" charset="0"/>
              </a:rPr>
              <a:t>（第11期卒業</a:t>
            </a:r>
            <a:r>
              <a:rPr kumimoji="0" lang="ja-JP" altLang="en-US" sz="2800" dirty="0">
                <a:solidFill>
                  <a:srgbClr val="000022"/>
                </a:solidFill>
                <a:latin typeface="Arial" panose="020B0604020202020204" pitchFamily="34" charset="0"/>
              </a:rPr>
              <a:t>生 書家</a:t>
            </a:r>
            <a:r>
              <a:rPr kumimoji="0" lang="ja-JP" altLang="ja-JP" sz="2800" dirty="0">
                <a:solidFill>
                  <a:srgbClr val="000022"/>
                </a:solidFill>
                <a:latin typeface="Arial" panose="020B0604020202020204" pitchFamily="34" charset="0"/>
              </a:rPr>
              <a:t>「蓮々」）</a:t>
            </a:r>
            <a:endParaRPr lang="ja-JP" altLang="en-US" sz="2800" dirty="0"/>
          </a:p>
        </p:txBody>
      </p:sp>
      <p:sp>
        <p:nvSpPr>
          <p:cNvPr id="3" name="スライド番号プレースホルダー 2">
            <a:extLst>
              <a:ext uri="{FF2B5EF4-FFF2-40B4-BE49-F238E27FC236}">
                <a16:creationId xmlns:a16="http://schemas.microsoft.com/office/drawing/2014/main" id="{33A32C07-1A8A-4E0E-80F8-9F822AAEB939}"/>
              </a:ext>
            </a:extLst>
          </p:cNvPr>
          <p:cNvSpPr>
            <a:spLocks noGrp="1"/>
          </p:cNvSpPr>
          <p:nvPr>
            <p:ph type="sldNum" sz="quarter" idx="12"/>
          </p:nvPr>
        </p:nvSpPr>
        <p:spPr>
          <a:xfrm>
            <a:off x="8847296" y="6492875"/>
            <a:ext cx="1058704" cy="365125"/>
          </a:xfrm>
        </p:spPr>
        <p:txBody>
          <a:bodyPr/>
          <a:lstStyle/>
          <a:p>
            <a:pPr defTabSz="914400"/>
            <a:fld id="{95C15F2D-C0C5-4F33-9852-17A29ECEC890}" type="slidenum">
              <a:rPr kumimoji="1" lang="ja-JP" altLang="en-US">
                <a:solidFill>
                  <a:prstClr val="white"/>
                </a:solidFill>
              </a:rPr>
              <a:pPr defTabSz="914400"/>
              <a:t>30</a:t>
            </a:fld>
            <a:endParaRPr kumimoji="1" lang="ja-JP" altLang="en-US" dirty="0">
              <a:solidFill>
                <a:prstClr val="white"/>
              </a:solidFill>
            </a:endParaRPr>
          </a:p>
        </p:txBody>
      </p:sp>
      <p:pic>
        <p:nvPicPr>
          <p:cNvPr id="1026" name="Picture 2" descr="（図表）「可能性」（第11期卒業生「蓮々」）">
            <a:hlinkClick r:id="rId2"/>
            <a:extLst>
              <a:ext uri="{FF2B5EF4-FFF2-40B4-BE49-F238E27FC236}">
                <a16:creationId xmlns:a16="http://schemas.microsoft.com/office/drawing/2014/main" id="{28DF7BEB-64F5-4566-BA90-FFB711572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78" y="1089660"/>
            <a:ext cx="9143999" cy="576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43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65674" y="184888"/>
            <a:ext cx="9305155" cy="31665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⑴　</a:t>
            </a:r>
            <a:r>
              <a:rPr kumimoji="0" lang="ja-JP" altLang="en-US" sz="2400" b="1" i="0" u="none" strike="noStrike" kern="1200" cap="none" spc="0" normalizeH="0" baseline="0" noProof="0" dirty="0">
                <a:ln>
                  <a:noFill/>
                </a:ln>
                <a:solidFill>
                  <a:prstClr val="black"/>
                </a:solidFill>
                <a:effectLst/>
                <a:uLnTx/>
                <a:uFillTx/>
                <a:latin typeface="Meiryo UI"/>
                <a:ea typeface="Meiryo UI"/>
                <a:cs typeface="+mn-cs"/>
              </a:rPr>
              <a:t>府立高校のセーフティネットを担う</a:t>
            </a:r>
            <a:r>
              <a:rPr kumimoji="0" lang="ja-JP" altLang="en-US" sz="2400" b="1" i="0" u="none" strike="noStrike" kern="1200" cap="none" spc="0" normalizeH="0" baseline="0" noProof="0" dirty="0" smtClean="0">
                <a:ln>
                  <a:noFill/>
                </a:ln>
                <a:solidFill>
                  <a:prstClr val="black"/>
                </a:solidFill>
                <a:effectLst/>
                <a:uLnTx/>
                <a:uFillTx/>
                <a:latin typeface="Meiryo UI"/>
                <a:ea typeface="Meiryo UI"/>
                <a:cs typeface="+mn-cs"/>
              </a:rPr>
              <a:t>取組み</a:t>
            </a:r>
            <a:r>
              <a:rPr kumimoji="0" lang="ja-JP" altLang="en-US" sz="1400" b="1"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日本語指導が必要な生徒の支援について）</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角丸四角形 4"/>
          <p:cNvSpPr/>
          <p:nvPr/>
        </p:nvSpPr>
        <p:spPr>
          <a:xfrm>
            <a:off x="353627" y="805719"/>
            <a:ext cx="9186005" cy="1637334"/>
          </a:xfrm>
          <a:prstGeom prst="roundRect">
            <a:avLst>
              <a:gd name="adj" fmla="val 0"/>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1" lang="en-US" altLang="ja-JP"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500"/>
              </a:lnSpc>
              <a:spcBef>
                <a:spcPts val="0"/>
              </a:spcBef>
              <a:spcAft>
                <a:spcPts val="0"/>
              </a:spcAft>
              <a:buClrTx/>
              <a:buSzTx/>
              <a:buFont typeface="Wingdings" panose="05000000000000000000" pitchFamily="2" charset="2"/>
              <a:buChar char="u"/>
              <a:tabLst/>
              <a:defRPr/>
            </a:pPr>
            <a:r>
              <a:rPr kumimoji="1" lang="ja-JP" altLang="en-US"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年度選抜より</a:t>
            </a:r>
            <a:r>
              <a:rPr kumimoji="1"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、特別枠を設けて「</a:t>
            </a:r>
            <a:r>
              <a:rPr kumimoji="1" lang="ja-JP" altLang="en-US"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日本語指導が必要な帰国生徒・外国人生徒入学者選抜」を</a:t>
            </a:r>
            <a:r>
              <a:rPr kumimoji="1"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実施。（ルビ付き</a:t>
            </a:r>
            <a:r>
              <a:rPr kumimoji="1" lang="ja-JP" altLang="en-US"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の検査問題、辞書持込み等の</a:t>
            </a:r>
            <a:r>
              <a:rPr kumimoji="1"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配慮）（</a:t>
            </a:r>
            <a:r>
              <a:rPr kumimoji="1" lang="ja-JP" altLang="en-US"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年度：２校　⇒　令和２年度：７校</a:t>
            </a:r>
            <a:r>
              <a:rPr kumimoji="1"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年度選抜までは「中国等帰国生徒及び外国人生徒入学者選抜」として実施</a:t>
            </a:r>
            <a:endParaRPr kumimoji="1" lang="en-US" altLang="ja-JP"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日本語指導が必要な生徒の在籍する学校に対して教員の加配や非常勤時間数を配当</a:t>
            </a:r>
            <a:endParaRPr kumimoji="1" lang="en-US" altLang="ja-JP"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日本語教育学校支援事業をＮＰＯに委託し、学校からの要望に応じて支援のノウハウを持つ教育サポーターを派遣（令和元年度は</a:t>
            </a:r>
            <a:r>
              <a:rPr kumimoji="1" lang="en-US" altLang="ja-JP"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1"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a:t>
            </a:r>
            <a:r>
              <a:rPr kumimoji="1" lang="en-US" altLang="ja-JP"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86</a:t>
            </a:r>
            <a:r>
              <a:rPr kumimoji="1"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名の生徒に対して</a:t>
            </a:r>
            <a:r>
              <a:rPr kumimoji="1" lang="en-US" altLang="ja-JP"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454</a:t>
            </a:r>
            <a:r>
              <a:rPr kumimoji="1"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回派遣）</a:t>
            </a:r>
            <a:endParaRPr kumimoji="1" lang="en-US" altLang="ja-JP"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学校</a:t>
            </a:r>
            <a:r>
              <a:rPr kumimoji="1"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からの要望に応じて、保護者懇談の際の通訳者や</a:t>
            </a:r>
            <a:r>
              <a:rPr kumimoji="1" lang="ja-JP" altLang="en-US"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多言語学習</a:t>
            </a:r>
            <a:r>
              <a:rPr kumimoji="1"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支援員（大学等で学ぶ渡日生など）を派遣</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角丸四角形 31"/>
          <p:cNvSpPr/>
          <p:nvPr/>
        </p:nvSpPr>
        <p:spPr>
          <a:xfrm>
            <a:off x="353627" y="2743078"/>
            <a:ext cx="9187200" cy="2477299"/>
          </a:xfrm>
          <a:prstGeom prst="roundRect">
            <a:avLst>
              <a:gd name="adj" fmla="val 0"/>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角丸四角形 33"/>
          <p:cNvSpPr/>
          <p:nvPr/>
        </p:nvSpPr>
        <p:spPr>
          <a:xfrm>
            <a:off x="366508" y="5511084"/>
            <a:ext cx="4529341" cy="1188000"/>
          </a:xfrm>
          <a:prstGeom prst="roundRect">
            <a:avLst>
              <a:gd name="adj" fmla="val 0"/>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特別枠校においては、体系的な支援体制が確立しており、日本語指導の必要な生徒の中退率や進路未定率が低い。</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特別</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枠校以外の学校についても入学者選抜を含め様々な配慮を実施しており、府立高校が一定セーフティーネット</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の役割を果たしている。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角丸四角形 34"/>
          <p:cNvSpPr/>
          <p:nvPr/>
        </p:nvSpPr>
        <p:spPr>
          <a:xfrm>
            <a:off x="5127046" y="5511084"/>
            <a:ext cx="4412586" cy="1188000"/>
          </a:xfrm>
          <a:prstGeom prst="roundRect">
            <a:avLst>
              <a:gd name="adj" fmla="val 0"/>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700"/>
              </a:lnSpc>
              <a:spcBef>
                <a:spcPts val="0"/>
              </a:spcBef>
              <a:spcAft>
                <a:spcPts val="0"/>
              </a:spcAft>
              <a:buClrTx/>
              <a:buSzTx/>
              <a:buFont typeface="Wingdings" panose="05000000000000000000" pitchFamily="2" charset="2"/>
              <a:buChar char="u"/>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日本語指導が必要な生徒の増加に伴う受入れ体制の確保</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700"/>
              </a:lnSpc>
              <a:spcBef>
                <a:spcPts val="0"/>
              </a:spcBef>
              <a:spcAft>
                <a:spcPts val="0"/>
              </a:spcAft>
              <a:buClrTx/>
              <a:buSzTx/>
              <a:buFont typeface="Wingdings" panose="05000000000000000000" pitchFamily="2" charset="2"/>
              <a:buChar char="u"/>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サポーターなど継続的な支援人材の確保・</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育成</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700"/>
              </a:lnSpc>
              <a:spcBef>
                <a:spcPts val="0"/>
              </a:spcBef>
              <a:spcAft>
                <a:spcPts val="0"/>
              </a:spcAft>
              <a:buClrTx/>
              <a:buSzTx/>
              <a:buFont typeface="Wingdings" panose="05000000000000000000" pitchFamily="2" charset="2"/>
              <a:buChar char="u"/>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少数散在する生徒への対応</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・全体への体系的な日本語指導のメソッド確立</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・生活支援・教育相談体制の整備が必要</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3" name="直線コネクタ 32"/>
          <p:cNvCxnSpPr/>
          <p:nvPr/>
        </p:nvCxnSpPr>
        <p:spPr>
          <a:xfrm flipV="1">
            <a:off x="505820" y="518054"/>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37" name="テキスト ボックス 36"/>
          <p:cNvSpPr txBox="1"/>
          <p:nvPr/>
        </p:nvSpPr>
        <p:spPr>
          <a:xfrm>
            <a:off x="397590" y="2950967"/>
            <a:ext cx="2233588" cy="26574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日本語指導の必要な生徒数＞</a:t>
            </a: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8" name="グラフ 37"/>
          <p:cNvGraphicFramePr/>
          <p:nvPr>
            <p:extLst/>
          </p:nvPr>
        </p:nvGraphicFramePr>
        <p:xfrm>
          <a:off x="465674" y="3253075"/>
          <a:ext cx="2719616" cy="1843062"/>
        </p:xfrm>
        <a:graphic>
          <a:graphicData uri="http://schemas.openxmlformats.org/drawingml/2006/chart">
            <c:chart xmlns:c="http://schemas.openxmlformats.org/drawingml/2006/chart" xmlns:r="http://schemas.openxmlformats.org/officeDocument/2006/relationships" r:id="rId2"/>
          </a:graphicData>
        </a:graphic>
      </p:graphicFrame>
      <p:sp>
        <p:nvSpPr>
          <p:cNvPr id="39" name="テキスト ボックス 38"/>
          <p:cNvSpPr txBox="1"/>
          <p:nvPr/>
        </p:nvSpPr>
        <p:spPr>
          <a:xfrm>
            <a:off x="3145702" y="2950967"/>
            <a:ext cx="2655189" cy="26744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3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日本語指導の必要な生徒の中退率＞</a:t>
            </a:r>
            <a:endParaRPr kumimoji="0" lang="en-US" altLang="ja-JP" sz="11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40" name="表 39"/>
          <p:cNvGraphicFramePr>
            <a:graphicFrameLocks noGrp="1"/>
          </p:cNvGraphicFramePr>
          <p:nvPr>
            <p:extLst/>
          </p:nvPr>
        </p:nvGraphicFramePr>
        <p:xfrm>
          <a:off x="3413150" y="3219450"/>
          <a:ext cx="2550750" cy="762277"/>
        </p:xfrm>
        <a:graphic>
          <a:graphicData uri="http://schemas.openxmlformats.org/drawingml/2006/table">
            <a:tbl>
              <a:tblPr firstRow="1" bandRow="1">
                <a:tableStyleId>{5C22544A-7EE6-4342-B048-85BDC9FD1C3A}</a:tableStyleId>
              </a:tblPr>
              <a:tblGrid>
                <a:gridCol w="760171">
                  <a:extLst>
                    <a:ext uri="{9D8B030D-6E8A-4147-A177-3AD203B41FA5}">
                      <a16:colId xmlns:a16="http://schemas.microsoft.com/office/drawing/2014/main" val="4036861844"/>
                    </a:ext>
                  </a:extLst>
                </a:gridCol>
                <a:gridCol w="675655">
                  <a:extLst>
                    <a:ext uri="{9D8B030D-6E8A-4147-A177-3AD203B41FA5}">
                      <a16:colId xmlns:a16="http://schemas.microsoft.com/office/drawing/2014/main" val="3617375030"/>
                    </a:ext>
                  </a:extLst>
                </a:gridCol>
                <a:gridCol w="557462">
                  <a:extLst>
                    <a:ext uri="{9D8B030D-6E8A-4147-A177-3AD203B41FA5}">
                      <a16:colId xmlns:a16="http://schemas.microsoft.com/office/drawing/2014/main" val="2009208043"/>
                    </a:ext>
                  </a:extLst>
                </a:gridCol>
                <a:gridCol w="557462">
                  <a:extLst>
                    <a:ext uri="{9D8B030D-6E8A-4147-A177-3AD203B41FA5}">
                      <a16:colId xmlns:a16="http://schemas.microsoft.com/office/drawing/2014/main" val="3823100524"/>
                    </a:ext>
                  </a:extLst>
                </a:gridCol>
              </a:tblGrid>
              <a:tr h="391437">
                <a:tc>
                  <a:txBody>
                    <a:bodyPr/>
                    <a:lstStyle/>
                    <a:p>
                      <a:pPr algn="ctr"/>
                      <a:endParaRPr kumimoji="1" lang="ja-JP" altLang="en-US" sz="900" dirty="0"/>
                    </a:p>
                  </a:txBody>
                  <a:tcPr anchor="ctr"/>
                </a:tc>
                <a:tc>
                  <a:txBody>
                    <a:bodyPr/>
                    <a:lstStyle/>
                    <a:p>
                      <a:pPr algn="ctr"/>
                      <a:r>
                        <a:rPr kumimoji="1" lang="ja-JP" altLang="en-US" sz="900" dirty="0" smtClean="0"/>
                        <a:t>特別枠校</a:t>
                      </a:r>
                      <a:endParaRPr kumimoji="1" lang="ja-JP" altLang="en-US" sz="900" dirty="0"/>
                    </a:p>
                  </a:txBody>
                  <a:tcPr anchor="ctr"/>
                </a:tc>
                <a:tc>
                  <a:txBody>
                    <a:bodyPr/>
                    <a:lstStyle/>
                    <a:p>
                      <a:pPr algn="ctr"/>
                      <a:r>
                        <a:rPr kumimoji="1" lang="ja-JP" altLang="en-US" sz="900" dirty="0" smtClean="0"/>
                        <a:t>特別枠校以外</a:t>
                      </a:r>
                      <a:endParaRPr kumimoji="1" lang="ja-JP" altLang="en-US" sz="900" dirty="0"/>
                    </a:p>
                  </a:txBody>
                  <a:tcPr anchor="ctr"/>
                </a:tc>
                <a:tc>
                  <a:txBody>
                    <a:bodyPr/>
                    <a:lstStyle/>
                    <a:p>
                      <a:pPr algn="ctr"/>
                      <a:r>
                        <a:rPr kumimoji="1" lang="ja-JP" altLang="en-US" sz="900" dirty="0" smtClean="0"/>
                        <a:t>全体</a:t>
                      </a:r>
                      <a:endParaRPr kumimoji="1" lang="ja-JP" altLang="en-US" sz="900" dirty="0"/>
                    </a:p>
                  </a:txBody>
                  <a:tcPr anchor="ctr"/>
                </a:tc>
                <a:extLst>
                  <a:ext uri="{0D108BD9-81ED-4DB2-BD59-A6C34878D82A}">
                    <a16:rowId xmlns:a16="http://schemas.microsoft.com/office/drawing/2014/main" val="36626594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t>Ｒ</a:t>
                      </a:r>
                      <a:r>
                        <a:rPr kumimoji="1" lang="en-US" altLang="ja-JP" sz="900" dirty="0" smtClean="0"/>
                        <a:t>1</a:t>
                      </a:r>
                      <a:r>
                        <a:rPr kumimoji="1" lang="ja-JP" altLang="en-US" sz="900" dirty="0" smtClean="0"/>
                        <a:t>中退率</a:t>
                      </a:r>
                    </a:p>
                  </a:txBody>
                  <a:tcPr anchor="ctr"/>
                </a:tc>
                <a:tc>
                  <a:txBody>
                    <a:bodyPr/>
                    <a:lstStyle/>
                    <a:p>
                      <a:pPr algn="r"/>
                      <a:r>
                        <a:rPr kumimoji="1" lang="en-US" altLang="ja-JP" sz="900" dirty="0" smtClean="0"/>
                        <a:t>3.3%</a:t>
                      </a:r>
                      <a:endParaRPr kumimoji="1" lang="ja-JP" altLang="en-US" sz="900" dirty="0"/>
                    </a:p>
                  </a:txBody>
                  <a:tcPr anchor="ctr"/>
                </a:tc>
                <a:tc>
                  <a:txBody>
                    <a:bodyPr/>
                    <a:lstStyle/>
                    <a:p>
                      <a:pPr algn="r"/>
                      <a:r>
                        <a:rPr kumimoji="1" lang="en-US" altLang="ja-JP" sz="900" dirty="0" smtClean="0"/>
                        <a:t>8.5%</a:t>
                      </a:r>
                      <a:endParaRPr kumimoji="1" lang="ja-JP" altLang="en-US" sz="900" dirty="0"/>
                    </a:p>
                  </a:txBody>
                  <a:tcPr anchor="ctr"/>
                </a:tc>
                <a:tc>
                  <a:txBody>
                    <a:bodyPr/>
                    <a:lstStyle/>
                    <a:p>
                      <a:pPr algn="r"/>
                      <a:r>
                        <a:rPr kumimoji="1" lang="en-US" altLang="ja-JP" sz="900" dirty="0" smtClean="0"/>
                        <a:t>4.6%</a:t>
                      </a:r>
                      <a:endParaRPr kumimoji="1" lang="ja-JP" altLang="en-US" sz="900" dirty="0"/>
                    </a:p>
                  </a:txBody>
                  <a:tcPr anchor="ctr"/>
                </a:tc>
                <a:extLst>
                  <a:ext uri="{0D108BD9-81ED-4DB2-BD59-A6C34878D82A}">
                    <a16:rowId xmlns:a16="http://schemas.microsoft.com/office/drawing/2014/main" val="2369381653"/>
                  </a:ext>
                </a:extLst>
              </a:tr>
            </a:tbl>
          </a:graphicData>
        </a:graphic>
      </p:graphicFrame>
      <p:sp>
        <p:nvSpPr>
          <p:cNvPr id="41" name="テキスト ボックス 40"/>
          <p:cNvSpPr txBox="1"/>
          <p:nvPr/>
        </p:nvSpPr>
        <p:spPr>
          <a:xfrm>
            <a:off x="3145702" y="4096334"/>
            <a:ext cx="2897530" cy="26776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4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日本語指導の必要な生徒の進路未定率＞</a:t>
            </a:r>
            <a:endParaRPr kumimoji="0" lang="en-US" altLang="ja-JP" sz="114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51" name="表 50"/>
          <p:cNvGraphicFramePr>
            <a:graphicFrameLocks noGrp="1"/>
          </p:cNvGraphicFramePr>
          <p:nvPr>
            <p:extLst/>
          </p:nvPr>
        </p:nvGraphicFramePr>
        <p:xfrm>
          <a:off x="3425829" y="4354457"/>
          <a:ext cx="2557826" cy="741680"/>
        </p:xfrm>
        <a:graphic>
          <a:graphicData uri="http://schemas.openxmlformats.org/drawingml/2006/table">
            <a:tbl>
              <a:tblPr firstRow="1" bandRow="1">
                <a:tableStyleId>{5C22544A-7EE6-4342-B048-85BDC9FD1C3A}</a:tableStyleId>
              </a:tblPr>
              <a:tblGrid>
                <a:gridCol w="746918">
                  <a:extLst>
                    <a:ext uri="{9D8B030D-6E8A-4147-A177-3AD203B41FA5}">
                      <a16:colId xmlns:a16="http://schemas.microsoft.com/office/drawing/2014/main" val="4036861844"/>
                    </a:ext>
                  </a:extLst>
                </a:gridCol>
                <a:gridCol w="689113">
                  <a:extLst>
                    <a:ext uri="{9D8B030D-6E8A-4147-A177-3AD203B41FA5}">
                      <a16:colId xmlns:a16="http://schemas.microsoft.com/office/drawing/2014/main" val="3617375030"/>
                    </a:ext>
                  </a:extLst>
                </a:gridCol>
                <a:gridCol w="562787">
                  <a:extLst>
                    <a:ext uri="{9D8B030D-6E8A-4147-A177-3AD203B41FA5}">
                      <a16:colId xmlns:a16="http://schemas.microsoft.com/office/drawing/2014/main" val="2009208043"/>
                    </a:ext>
                  </a:extLst>
                </a:gridCol>
                <a:gridCol w="559008">
                  <a:extLst>
                    <a:ext uri="{9D8B030D-6E8A-4147-A177-3AD203B41FA5}">
                      <a16:colId xmlns:a16="http://schemas.microsoft.com/office/drawing/2014/main" val="3823100524"/>
                    </a:ext>
                  </a:extLst>
                </a:gridCol>
              </a:tblGrid>
              <a:tr h="370840">
                <a:tc>
                  <a:txBody>
                    <a:bodyPr/>
                    <a:lstStyle/>
                    <a:p>
                      <a:pPr algn="ctr"/>
                      <a:endParaRPr kumimoji="1" lang="ja-JP" altLang="en-US" sz="900" dirty="0"/>
                    </a:p>
                  </a:txBody>
                  <a:tcPr anchor="ctr"/>
                </a:tc>
                <a:tc>
                  <a:txBody>
                    <a:bodyPr/>
                    <a:lstStyle/>
                    <a:p>
                      <a:pPr algn="ctr"/>
                      <a:r>
                        <a:rPr kumimoji="1" lang="ja-JP" altLang="en-US" sz="900" dirty="0" smtClean="0"/>
                        <a:t>特別枠校</a:t>
                      </a:r>
                      <a:endParaRPr kumimoji="1" lang="ja-JP" altLang="en-US" sz="900" dirty="0"/>
                    </a:p>
                  </a:txBody>
                  <a:tcPr anchor="ctr"/>
                </a:tc>
                <a:tc>
                  <a:txBody>
                    <a:bodyPr/>
                    <a:lstStyle/>
                    <a:p>
                      <a:pPr algn="ctr"/>
                      <a:r>
                        <a:rPr kumimoji="1" lang="ja-JP" altLang="en-US" sz="900" dirty="0" smtClean="0"/>
                        <a:t>特別枠校以外</a:t>
                      </a:r>
                      <a:endParaRPr kumimoji="1" lang="ja-JP" altLang="en-US" sz="900" dirty="0"/>
                    </a:p>
                  </a:txBody>
                  <a:tcPr anchor="ctr"/>
                </a:tc>
                <a:tc>
                  <a:txBody>
                    <a:bodyPr/>
                    <a:lstStyle/>
                    <a:p>
                      <a:pPr algn="ctr"/>
                      <a:r>
                        <a:rPr kumimoji="1" lang="ja-JP" altLang="en-US" sz="900" dirty="0" smtClean="0"/>
                        <a:t>全体</a:t>
                      </a:r>
                      <a:endParaRPr kumimoji="1" lang="ja-JP" altLang="en-US" sz="900" dirty="0"/>
                    </a:p>
                  </a:txBody>
                  <a:tcPr anchor="ctr"/>
                </a:tc>
                <a:extLst>
                  <a:ext uri="{0D108BD9-81ED-4DB2-BD59-A6C34878D82A}">
                    <a16:rowId xmlns:a16="http://schemas.microsoft.com/office/drawing/2014/main" val="36626594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t>Ｒ</a:t>
                      </a:r>
                      <a:r>
                        <a:rPr kumimoji="1" lang="en-US" altLang="ja-JP" sz="900" dirty="0" smtClean="0"/>
                        <a:t>1</a:t>
                      </a:r>
                      <a:r>
                        <a:rPr kumimoji="1" lang="ja-JP" altLang="en-US" sz="900" dirty="0" smtClean="0"/>
                        <a:t>進路未定率</a:t>
                      </a:r>
                    </a:p>
                  </a:txBody>
                  <a:tcPr anchor="ctr"/>
                </a:tc>
                <a:tc>
                  <a:txBody>
                    <a:bodyPr/>
                    <a:lstStyle/>
                    <a:p>
                      <a:pPr algn="r"/>
                      <a:r>
                        <a:rPr kumimoji="1" lang="en-US" altLang="ja-JP" sz="900" dirty="0" smtClean="0"/>
                        <a:t>6.2%</a:t>
                      </a:r>
                      <a:endParaRPr kumimoji="1" lang="ja-JP" altLang="en-US" sz="900" dirty="0"/>
                    </a:p>
                  </a:txBody>
                  <a:tcPr anchor="ctr"/>
                </a:tc>
                <a:tc>
                  <a:txBody>
                    <a:bodyPr/>
                    <a:lstStyle/>
                    <a:p>
                      <a:pPr algn="r"/>
                      <a:r>
                        <a:rPr kumimoji="1" lang="en-US" altLang="ja-JP" sz="900" dirty="0" smtClean="0"/>
                        <a:t>20.0%</a:t>
                      </a:r>
                      <a:endParaRPr kumimoji="1" lang="ja-JP" altLang="en-US" sz="900" dirty="0"/>
                    </a:p>
                  </a:txBody>
                  <a:tcPr anchor="ctr"/>
                </a:tc>
                <a:tc>
                  <a:txBody>
                    <a:bodyPr/>
                    <a:lstStyle/>
                    <a:p>
                      <a:pPr algn="r"/>
                      <a:r>
                        <a:rPr kumimoji="1" lang="en-US" altLang="ja-JP" sz="900" dirty="0" smtClean="0"/>
                        <a:t>8.9%</a:t>
                      </a:r>
                      <a:endParaRPr kumimoji="1" lang="ja-JP" altLang="en-US" sz="900" dirty="0"/>
                    </a:p>
                  </a:txBody>
                  <a:tcPr anchor="ctr"/>
                </a:tc>
                <a:extLst>
                  <a:ext uri="{0D108BD9-81ED-4DB2-BD59-A6C34878D82A}">
                    <a16:rowId xmlns:a16="http://schemas.microsoft.com/office/drawing/2014/main" val="2369381653"/>
                  </a:ext>
                </a:extLst>
              </a:tr>
            </a:tbl>
          </a:graphicData>
        </a:graphic>
      </p:graphicFrame>
      <p:sp>
        <p:nvSpPr>
          <p:cNvPr id="18" name="角丸四角形 17"/>
          <p:cNvSpPr/>
          <p:nvPr/>
        </p:nvSpPr>
        <p:spPr>
          <a:xfrm>
            <a:off x="353627" y="650311"/>
            <a:ext cx="1872000" cy="324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63"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これまでの取組み</a:t>
            </a:r>
            <a:endParaRPr kumimoji="0" lang="ja-JP" altLang="en-US" sz="146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角丸四角形 18"/>
          <p:cNvSpPr/>
          <p:nvPr/>
        </p:nvSpPr>
        <p:spPr>
          <a:xfrm>
            <a:off x="353627" y="2590603"/>
            <a:ext cx="1548000" cy="324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6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　　</a:t>
            </a:r>
            <a:r>
              <a:rPr kumimoji="0" lang="ja-JP" altLang="en-US" sz="1463"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状</a:t>
            </a:r>
            <a:endParaRPr kumimoji="0" lang="ja-JP" altLang="en-US" sz="146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0" name="角丸四角形 19"/>
          <p:cNvSpPr/>
          <p:nvPr/>
        </p:nvSpPr>
        <p:spPr>
          <a:xfrm>
            <a:off x="366509" y="5369150"/>
            <a:ext cx="1037764" cy="324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63"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成　果</a:t>
            </a:r>
            <a:endParaRPr kumimoji="0" lang="ja-JP" altLang="en-US" sz="146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 name="角丸四角形 20"/>
          <p:cNvSpPr/>
          <p:nvPr/>
        </p:nvSpPr>
        <p:spPr>
          <a:xfrm>
            <a:off x="5127046" y="5369150"/>
            <a:ext cx="1126294" cy="324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63"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課　題</a:t>
            </a:r>
            <a:endParaRPr kumimoji="0" lang="ja-JP" altLang="en-US" sz="1463"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6183288" y="2858364"/>
            <a:ext cx="3275037" cy="2400657"/>
          </a:xfrm>
          <a:prstGeom prst="rect">
            <a:avLst/>
          </a:prstGeom>
          <a:noFill/>
        </p:spPr>
        <p:txBody>
          <a:bodyPr wrap="square" rtlCol="0">
            <a:spAutoFit/>
          </a:bodyPr>
          <a:lstStyle/>
          <a:p>
            <a:pPr marL="285750" marR="0" lvl="0" indent="-285750" algn="l" defTabSz="457200" rtl="0" eaLnBrk="1" fontAlgn="auto" latinLnBrk="0" hangingPunct="1">
              <a:lnSpc>
                <a:spcPts val="1500"/>
              </a:lnSpc>
              <a:spcBef>
                <a:spcPts val="0"/>
              </a:spcBef>
              <a:spcAft>
                <a:spcPts val="0"/>
              </a:spcAft>
              <a:buClrTx/>
              <a:buSzTx/>
              <a:buFont typeface="Wingdings" panose="05000000000000000000" pitchFamily="2" charset="2"/>
              <a:buChar char="u"/>
              <a:tabLst/>
              <a:defRPr/>
            </a:pPr>
            <a:r>
              <a:rPr kumimoji="1" lang="ja-JP" altLang="en-US" sz="1140" b="0" i="0" u="none" strike="noStrike" kern="1200" cap="none" spc="0" normalizeH="0" baseline="0" noProof="0" dirty="0">
                <a:ln>
                  <a:noFill/>
                </a:ln>
                <a:solidFill>
                  <a:prstClr val="black"/>
                </a:solidFill>
                <a:effectLst/>
                <a:uLnTx/>
                <a:uFillTx/>
                <a:latin typeface="Meiryo UI"/>
                <a:ea typeface="Meiryo UI"/>
                <a:cs typeface="+mn-cs"/>
              </a:rPr>
              <a:t>日本語</a:t>
            </a:r>
            <a:r>
              <a:rPr kumimoji="1" lang="ja-JP" altLang="en-US" sz="1140" b="0" i="0" u="none" strike="noStrike" kern="1200" cap="none" spc="0" normalizeH="0" baseline="0" noProof="0" dirty="0" smtClean="0">
                <a:ln>
                  <a:noFill/>
                </a:ln>
                <a:solidFill>
                  <a:prstClr val="black"/>
                </a:solidFill>
                <a:effectLst/>
                <a:uLnTx/>
                <a:uFillTx/>
                <a:latin typeface="Meiryo UI"/>
                <a:ea typeface="Meiryo UI"/>
                <a:cs typeface="+mn-cs"/>
              </a:rPr>
              <a:t>指導が必要</a:t>
            </a:r>
            <a:r>
              <a:rPr kumimoji="1" lang="ja-JP" altLang="en-US" sz="1140" b="0" i="0" u="none" strike="noStrike" kern="1200" cap="none" spc="0" normalizeH="0" baseline="0" noProof="0" dirty="0">
                <a:ln>
                  <a:noFill/>
                </a:ln>
                <a:solidFill>
                  <a:prstClr val="black"/>
                </a:solidFill>
                <a:effectLst/>
                <a:uLnTx/>
                <a:uFillTx/>
                <a:latin typeface="Meiryo UI"/>
                <a:ea typeface="Meiryo UI"/>
                <a:cs typeface="+mn-cs"/>
              </a:rPr>
              <a:t>な</a:t>
            </a:r>
            <a:r>
              <a:rPr kumimoji="1" lang="ja-JP" altLang="en-US" sz="1140" b="0" i="0" u="none" strike="noStrike" kern="1200" cap="none" spc="0" normalizeH="0" baseline="0" noProof="0" dirty="0" smtClean="0">
                <a:ln>
                  <a:noFill/>
                </a:ln>
                <a:solidFill>
                  <a:prstClr val="black"/>
                </a:solidFill>
                <a:effectLst/>
                <a:uLnTx/>
                <a:uFillTx/>
                <a:latin typeface="Meiryo UI"/>
                <a:ea typeface="Meiryo UI"/>
                <a:cs typeface="+mn-cs"/>
              </a:rPr>
              <a:t>生徒数は増加しており、在籍する学校数も</a:t>
            </a:r>
            <a:r>
              <a:rPr kumimoji="1" lang="en-US" altLang="ja-JP" sz="1140" b="0" i="0" u="none" strike="noStrike" kern="1200" cap="none" spc="0" normalizeH="0" baseline="0" noProof="0" dirty="0" smtClean="0">
                <a:ln>
                  <a:noFill/>
                </a:ln>
                <a:solidFill>
                  <a:prstClr val="black"/>
                </a:solidFill>
                <a:effectLst/>
                <a:uLnTx/>
                <a:uFillTx/>
                <a:latin typeface="Meiryo UI"/>
                <a:ea typeface="Meiryo UI"/>
                <a:cs typeface="+mn-cs"/>
              </a:rPr>
              <a:t>40</a:t>
            </a:r>
            <a:r>
              <a:rPr kumimoji="1" lang="ja-JP" altLang="en-US" sz="1140" b="0" i="0" u="none" strike="noStrike" kern="1200" cap="none" spc="0" normalizeH="0" baseline="0" noProof="0" dirty="0" smtClean="0">
                <a:ln>
                  <a:noFill/>
                </a:ln>
                <a:solidFill>
                  <a:prstClr val="black"/>
                </a:solidFill>
                <a:effectLst/>
                <a:uLnTx/>
                <a:uFillTx/>
                <a:latin typeface="Meiryo UI"/>
                <a:ea typeface="Meiryo UI"/>
                <a:cs typeface="+mn-cs"/>
              </a:rPr>
              <a:t>校を超えている。また、これまで受入れ経験の少ない学校への少数散在化が進んでいる（令和２年度</a:t>
            </a:r>
            <a:r>
              <a:rPr kumimoji="1" lang="ja-JP" altLang="en-US" sz="1140" b="0" i="0" u="none" strike="noStrike" kern="1200" cap="none" spc="0" normalizeH="0" baseline="0" noProof="0" dirty="0">
                <a:ln>
                  <a:noFill/>
                </a:ln>
                <a:solidFill>
                  <a:prstClr val="black"/>
                </a:solidFill>
                <a:effectLst/>
                <a:uLnTx/>
                <a:uFillTx/>
                <a:latin typeface="Meiryo UI"/>
                <a:ea typeface="Meiryo UI"/>
                <a:cs typeface="+mn-cs"/>
              </a:rPr>
              <a:t>は</a:t>
            </a:r>
            <a:r>
              <a:rPr kumimoji="1" lang="ja-JP" altLang="en-US" sz="1140" b="0" i="0" u="none" strike="noStrike" kern="1200" cap="none" spc="0" normalizeH="0" baseline="0" noProof="0" dirty="0" smtClean="0">
                <a:ln>
                  <a:noFill/>
                </a:ln>
                <a:solidFill>
                  <a:prstClr val="black"/>
                </a:solidFill>
                <a:effectLst/>
                <a:uLnTx/>
                <a:uFillTx/>
                <a:latin typeface="Meiryo UI"/>
                <a:ea typeface="Meiryo UI"/>
                <a:cs typeface="+mn-cs"/>
              </a:rPr>
              <a:t>特別枠校以外の</a:t>
            </a:r>
            <a:r>
              <a:rPr kumimoji="1" lang="en-US" altLang="ja-JP" sz="1140" b="0" i="0" u="none" strike="noStrike" kern="1200" cap="none" spc="0" normalizeH="0" baseline="0" noProof="0" dirty="0" smtClean="0">
                <a:ln>
                  <a:noFill/>
                </a:ln>
                <a:solidFill>
                  <a:prstClr val="black"/>
                </a:solidFill>
                <a:effectLst/>
                <a:uLnTx/>
                <a:uFillTx/>
                <a:latin typeface="Meiryo UI"/>
                <a:ea typeface="Meiryo UI"/>
                <a:cs typeface="+mn-cs"/>
              </a:rPr>
              <a:t>36</a:t>
            </a:r>
            <a:r>
              <a:rPr kumimoji="1" lang="ja-JP" altLang="en-US" sz="1140" b="0" i="0" u="none" strike="noStrike" kern="1200" cap="none" spc="0" normalizeH="0" baseline="0" noProof="0" dirty="0" smtClean="0">
                <a:ln>
                  <a:noFill/>
                </a:ln>
                <a:solidFill>
                  <a:prstClr val="black"/>
                </a:solidFill>
                <a:effectLst/>
                <a:uLnTx/>
                <a:uFillTx/>
                <a:latin typeface="Meiryo UI"/>
                <a:ea typeface="Meiryo UI"/>
                <a:cs typeface="+mn-cs"/>
              </a:rPr>
              <a:t>校に</a:t>
            </a:r>
            <a:r>
              <a:rPr kumimoji="1" lang="en-US" altLang="ja-JP" sz="1140" b="0" i="0" u="none" strike="noStrike" kern="1200" cap="none" spc="0" normalizeH="0" baseline="0" noProof="0" dirty="0" smtClean="0">
                <a:ln>
                  <a:noFill/>
                </a:ln>
                <a:solidFill>
                  <a:prstClr val="black"/>
                </a:solidFill>
                <a:effectLst/>
                <a:uLnTx/>
                <a:uFillTx/>
                <a:latin typeface="Meiryo UI"/>
                <a:ea typeface="Meiryo UI"/>
                <a:cs typeface="+mn-cs"/>
              </a:rPr>
              <a:t>102</a:t>
            </a:r>
            <a:r>
              <a:rPr kumimoji="1" lang="ja-JP" altLang="en-US" sz="1140" b="0" i="0" u="none" strike="noStrike" kern="1200" cap="none" spc="0" normalizeH="0" baseline="0" noProof="0" dirty="0" smtClean="0">
                <a:ln>
                  <a:noFill/>
                </a:ln>
                <a:solidFill>
                  <a:prstClr val="black"/>
                </a:solidFill>
                <a:effectLst/>
                <a:uLnTx/>
                <a:uFillTx/>
                <a:latin typeface="Meiryo UI"/>
                <a:ea typeface="Meiryo UI"/>
                <a:cs typeface="+mn-cs"/>
              </a:rPr>
              <a:t>名が在籍）</a:t>
            </a:r>
            <a:endParaRPr kumimoji="1" lang="en-US" altLang="ja-JP" sz="1140" b="0" i="0" u="none" strike="noStrike" kern="1200" cap="none" spc="0" normalizeH="0" baseline="0" noProof="0" dirty="0" smtClean="0">
              <a:ln>
                <a:noFill/>
              </a:ln>
              <a:solidFill>
                <a:prstClr val="black"/>
              </a:solidFill>
              <a:effectLst/>
              <a:uLnTx/>
              <a:uFillTx/>
              <a:latin typeface="Meiryo UI"/>
              <a:ea typeface="Meiryo UI"/>
              <a:cs typeface="+mn-cs"/>
            </a:endParaRPr>
          </a:p>
          <a:p>
            <a:pPr marL="285750" marR="0" lvl="0" indent="-285750" algn="l" defTabSz="457200" rtl="0" eaLnBrk="1" fontAlgn="auto" latinLnBrk="0" hangingPunct="1">
              <a:lnSpc>
                <a:spcPts val="1500"/>
              </a:lnSpc>
              <a:spcBef>
                <a:spcPts val="0"/>
              </a:spcBef>
              <a:spcAft>
                <a:spcPts val="0"/>
              </a:spcAft>
              <a:buClrTx/>
              <a:buSzTx/>
              <a:buFont typeface="Wingdings" panose="05000000000000000000" pitchFamily="2" charset="2"/>
              <a:buChar char="u"/>
              <a:tabLst/>
              <a:defRPr/>
            </a:pPr>
            <a:endParaRPr kumimoji="1" lang="en-US" altLang="ja-JP" sz="1140" b="0" i="0" u="none" strike="noStrike" kern="1200" cap="none" spc="0" normalizeH="0" baseline="0" noProof="0" dirty="0" smtClean="0">
              <a:ln>
                <a:noFill/>
              </a:ln>
              <a:solidFill>
                <a:prstClr val="black"/>
              </a:solidFill>
              <a:effectLst/>
              <a:uLnTx/>
              <a:uFillTx/>
              <a:latin typeface="Meiryo UI"/>
              <a:ea typeface="Meiryo UI"/>
              <a:cs typeface="+mn-cs"/>
            </a:endParaRPr>
          </a:p>
          <a:p>
            <a:pPr marL="285750" marR="0" lvl="0" indent="-285750" algn="l" defTabSz="457200" rtl="0" eaLnBrk="1" fontAlgn="auto" latinLnBrk="0" hangingPunct="1">
              <a:lnSpc>
                <a:spcPts val="1500"/>
              </a:lnSpc>
              <a:spcBef>
                <a:spcPts val="0"/>
              </a:spcBef>
              <a:spcAft>
                <a:spcPts val="0"/>
              </a:spcAft>
              <a:buClrTx/>
              <a:buSzTx/>
              <a:buFont typeface="Wingdings" panose="05000000000000000000" pitchFamily="2" charset="2"/>
              <a:buChar char="u"/>
              <a:tabLst/>
              <a:defRPr/>
            </a:pPr>
            <a:r>
              <a:rPr kumimoji="1" lang="ja-JP" altLang="en-US" sz="1140" b="0" i="0" u="none" strike="noStrike" kern="1200" cap="none" spc="0" normalizeH="0" baseline="0" noProof="0" dirty="0">
                <a:ln>
                  <a:noFill/>
                </a:ln>
                <a:solidFill>
                  <a:prstClr val="black"/>
                </a:solidFill>
                <a:effectLst/>
                <a:uLnTx/>
                <a:uFillTx/>
                <a:latin typeface="Meiryo UI"/>
                <a:ea typeface="Meiryo UI"/>
                <a:cs typeface="+mn-cs"/>
              </a:rPr>
              <a:t>対応言語数は約</a:t>
            </a:r>
            <a:r>
              <a:rPr kumimoji="1" lang="en-US" altLang="ja-JP" sz="1140" b="0" i="0" u="none" strike="noStrike" kern="1200" cap="none" spc="0" normalizeH="0" baseline="0" noProof="0" dirty="0">
                <a:ln>
                  <a:noFill/>
                </a:ln>
                <a:solidFill>
                  <a:prstClr val="black"/>
                </a:solidFill>
                <a:effectLst/>
                <a:uLnTx/>
                <a:uFillTx/>
                <a:latin typeface="Meiryo UI"/>
                <a:ea typeface="Meiryo UI"/>
                <a:cs typeface="+mn-cs"/>
              </a:rPr>
              <a:t>20</a:t>
            </a:r>
            <a:r>
              <a:rPr kumimoji="1" lang="ja-JP" altLang="en-US" sz="1140" b="0" i="0" u="none" strike="noStrike" kern="1200" cap="none" spc="0" normalizeH="0" baseline="0" noProof="0" dirty="0">
                <a:ln>
                  <a:noFill/>
                </a:ln>
                <a:solidFill>
                  <a:prstClr val="black"/>
                </a:solidFill>
                <a:effectLst/>
                <a:uLnTx/>
                <a:uFillTx/>
                <a:latin typeface="Meiryo UI"/>
                <a:ea typeface="Meiryo UI"/>
                <a:cs typeface="+mn-cs"/>
              </a:rPr>
              <a:t>言語。ここ数年はネパール、ベトナムにルーツのある生徒が増加</a:t>
            </a:r>
          </a:p>
          <a:p>
            <a:pPr marL="285750" marR="0" lvl="0" indent="-285750" algn="l" defTabSz="457200" rtl="0" eaLnBrk="1" fontAlgn="auto" latinLnBrk="0" hangingPunct="1">
              <a:lnSpc>
                <a:spcPts val="1500"/>
              </a:lnSpc>
              <a:spcBef>
                <a:spcPts val="0"/>
              </a:spcBef>
              <a:spcAft>
                <a:spcPts val="0"/>
              </a:spcAft>
              <a:buClrTx/>
              <a:buSzTx/>
              <a:buFont typeface="Wingdings" panose="05000000000000000000" pitchFamily="2" charset="2"/>
              <a:buChar char="u"/>
              <a:tabLst/>
              <a:defRPr/>
            </a:pPr>
            <a:endParaRPr kumimoji="1" lang="ja-JP" altLang="en-US" sz="1140" b="0" i="0" u="none" strike="noStrike" kern="1200" cap="none" spc="0" normalizeH="0" baseline="0" noProof="0" dirty="0">
              <a:ln>
                <a:noFill/>
              </a:ln>
              <a:solidFill>
                <a:prstClr val="black"/>
              </a:solidFill>
              <a:effectLst/>
              <a:uLnTx/>
              <a:uFillTx/>
              <a:latin typeface="Meiryo UI"/>
              <a:ea typeface="Meiryo UI"/>
              <a:cs typeface="+mn-cs"/>
            </a:endParaRPr>
          </a:p>
          <a:p>
            <a:pPr marL="285750" marR="0" lvl="0" indent="-285750" algn="l" defTabSz="457200" rtl="0" eaLnBrk="1" fontAlgn="auto" latinLnBrk="0" hangingPunct="1">
              <a:lnSpc>
                <a:spcPts val="1500"/>
              </a:lnSpc>
              <a:spcBef>
                <a:spcPts val="0"/>
              </a:spcBef>
              <a:spcAft>
                <a:spcPts val="0"/>
              </a:spcAft>
              <a:buClrTx/>
              <a:buSzTx/>
              <a:buFont typeface="Wingdings" panose="05000000000000000000" pitchFamily="2" charset="2"/>
              <a:buChar char="u"/>
              <a:tabLst/>
              <a:defRPr/>
            </a:pPr>
            <a:r>
              <a:rPr kumimoji="1" lang="ja-JP" altLang="en-US" sz="1140" b="0" i="0" u="none" strike="noStrike" kern="1200" cap="none" spc="0" normalizeH="0" baseline="0" noProof="0" dirty="0">
                <a:ln>
                  <a:noFill/>
                </a:ln>
                <a:solidFill>
                  <a:prstClr val="black"/>
                </a:solidFill>
                <a:effectLst/>
                <a:uLnTx/>
                <a:uFillTx/>
                <a:latin typeface="Meiryo UI"/>
                <a:ea typeface="Meiryo UI"/>
                <a:cs typeface="+mn-cs"/>
              </a:rPr>
              <a:t>特別枠校以外の中退率や進路未定率の割合は特別枠校と比較すると高い</a:t>
            </a:r>
          </a:p>
          <a:p>
            <a:pPr marL="285750" marR="0" lvl="0" indent="-285750" algn="l" defTabSz="457200" rtl="0" eaLnBrk="1" fontAlgn="auto" latinLnBrk="0" hangingPunct="1">
              <a:lnSpc>
                <a:spcPts val="1500"/>
              </a:lnSpc>
              <a:spcBef>
                <a:spcPts val="0"/>
              </a:spcBef>
              <a:spcAft>
                <a:spcPts val="0"/>
              </a:spcAft>
              <a:buClrTx/>
              <a:buSzTx/>
              <a:buFont typeface="Wingdings" panose="05000000000000000000" pitchFamily="2" charset="2"/>
              <a:buChar char="u"/>
              <a:tabLst/>
              <a:defRPr/>
            </a:pPr>
            <a:endParaRPr kumimoji="1" lang="en-US" altLang="ja-JP" sz="114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7" name="スライド番号プレースホルダー 6"/>
          <p:cNvSpPr>
            <a:spLocks noGrp="1"/>
          </p:cNvSpPr>
          <p:nvPr>
            <p:ph type="sldNum" sz="quarter" idx="12"/>
          </p:nvPr>
        </p:nvSpPr>
        <p:spPr>
          <a:xfrm>
            <a:off x="7541979" y="6475893"/>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07042-D53A-4E69-917E-B6250902E102}"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122380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1050700" y="2554477"/>
            <a:ext cx="8036417"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050700" y="1366174"/>
            <a:ext cx="4859022" cy="1569660"/>
          </a:xfrm>
          <a:prstGeom prst="rect">
            <a:avLst/>
          </a:prstGeom>
        </p:spPr>
        <p:txBody>
          <a:bodyPr wrap="none">
            <a:spAutoFit/>
          </a:bodyPr>
          <a:lstStyle/>
          <a:p>
            <a:endParaRPr lang="en-US" altLang="ja-JP" sz="2400" dirty="0" smtClean="0"/>
          </a:p>
          <a:p>
            <a:r>
              <a:rPr lang="ja-JP" altLang="en-US" sz="2400" b="1" dirty="0"/>
              <a:t>⑵　エンパワメントスクール</a:t>
            </a:r>
            <a:r>
              <a:rPr lang="ja-JP" altLang="en-US" sz="2400" b="1"/>
              <a:t>の</a:t>
            </a:r>
            <a:r>
              <a:rPr lang="ja-JP" altLang="en-US" sz="2400" b="1" smtClean="0"/>
              <a:t>取組み</a:t>
            </a:r>
            <a:endParaRPr lang="en-US" altLang="ja-JP" sz="2400" b="1" dirty="0"/>
          </a:p>
          <a:p>
            <a:r>
              <a:rPr lang="ja-JP" altLang="en-US" sz="2400" b="1" dirty="0"/>
              <a:t>　①　</a:t>
            </a:r>
            <a:r>
              <a:rPr lang="ja-JP" altLang="en-US" sz="2400" b="1" dirty="0" smtClean="0"/>
              <a:t>エンパワメントスクールについて</a:t>
            </a:r>
            <a:endParaRPr lang="en-US" altLang="ja-JP" sz="2400" b="1" dirty="0"/>
          </a:p>
          <a:p>
            <a:endParaRPr lang="ja-JP" altLang="en-US" sz="2400" dirty="0"/>
          </a:p>
        </p:txBody>
      </p:sp>
      <p:sp>
        <p:nvSpPr>
          <p:cNvPr id="2" name="スライド番号プレースホルダー 1"/>
          <p:cNvSpPr>
            <a:spLocks noGrp="1"/>
          </p:cNvSpPr>
          <p:nvPr>
            <p:ph type="sldNum" sz="quarter" idx="12"/>
          </p:nvPr>
        </p:nvSpPr>
        <p:spPr>
          <a:xfrm>
            <a:off x="7341801" y="6389806"/>
            <a:ext cx="2228850" cy="365125"/>
          </a:xfrm>
        </p:spPr>
        <p:txBody>
          <a:bodyPr/>
          <a:lstStyle/>
          <a:p>
            <a:fld id="{20607042-D53A-4E69-917E-B6250902E102}" type="slidenum">
              <a:rPr kumimoji="1" lang="ja-JP" altLang="en-US" smtClean="0"/>
              <a:t>5</a:t>
            </a:fld>
            <a:endParaRPr kumimoji="1" lang="ja-JP" altLang="en-US" dirty="0"/>
          </a:p>
        </p:txBody>
      </p:sp>
    </p:spTree>
    <p:extLst>
      <p:ext uri="{BB962C8B-B14F-4D97-AF65-F5344CB8AC3E}">
        <p14:creationId xmlns:p14="http://schemas.microsoft.com/office/powerpoint/2010/main" val="19029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3636" y="102661"/>
            <a:ext cx="9303908" cy="86383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⑵</a:t>
            </a:r>
            <a:r>
              <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①　エンパワメントスクールについて</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「わかる授業」「意見を出し合う授業」などを通して、生徒の持っている力を最大限に引き出し、社会で活躍するための力を育む。</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4" name="グループ化 23"/>
          <p:cNvGrpSpPr/>
          <p:nvPr/>
        </p:nvGrpSpPr>
        <p:grpSpPr>
          <a:xfrm>
            <a:off x="255024" y="1189899"/>
            <a:ext cx="3957280" cy="1653131"/>
            <a:chOff x="5534450" y="5052924"/>
            <a:chExt cx="3957280" cy="1653131"/>
          </a:xfrm>
        </p:grpSpPr>
        <p:sp>
          <p:nvSpPr>
            <p:cNvPr id="4" name="正方形/長方形 3"/>
            <p:cNvSpPr/>
            <p:nvPr/>
          </p:nvSpPr>
          <p:spPr>
            <a:xfrm>
              <a:off x="5675158" y="5172832"/>
              <a:ext cx="3816572" cy="15332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CN"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zh-C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学年６学級</a:t>
              </a:r>
              <a:r>
                <a:rPr kumimoji="1" lang="en-US" altLang="zh-CN"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35</a:t>
              </a:r>
              <a:r>
                <a:rPr kumimoji="1" lang="zh-CN"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義務</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教育</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段階から</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の「学び直し」のカリキュラムを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設定</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○１年次</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国数英は</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毎日各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分のモジュール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授業</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エンパワメントタイム」では</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、社会人</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基礎力を身に</a:t>
              </a:r>
              <a:r>
                <a:rPr kumimoji="1" lang="ja-JP" altLang="en-US"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付ける</a:t>
              </a:r>
              <a:r>
                <a:rPr kumimoji="1" lang="ja-JP" altLang="en-US" sz="12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た</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めに、</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正解が</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１つでない問題」について考える授業を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○入学者</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選抜では、</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募集定員の最大</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面接や自己</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申告書などを</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資料と</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生徒の意欲を積極的に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評価</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角丸四角形 4"/>
            <p:cNvSpPr/>
            <p:nvPr/>
          </p:nvSpPr>
          <p:spPr>
            <a:xfrm>
              <a:off x="5534450" y="5052924"/>
              <a:ext cx="2696313" cy="25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エンパワメントスクールの主な特徴</a:t>
              </a:r>
              <a:endParaRPr kumimoji="1" lang="ja-JP" altLang="en-US" sz="13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23" name="グループ化 22"/>
          <p:cNvGrpSpPr/>
          <p:nvPr/>
        </p:nvGrpSpPr>
        <p:grpSpPr>
          <a:xfrm>
            <a:off x="255967" y="2956335"/>
            <a:ext cx="3957279" cy="3758093"/>
            <a:chOff x="5534451" y="1182494"/>
            <a:chExt cx="3957279" cy="3758093"/>
          </a:xfrm>
        </p:grpSpPr>
        <p:sp>
          <p:nvSpPr>
            <p:cNvPr id="8" name="正方形/長方形 7"/>
            <p:cNvSpPr/>
            <p:nvPr/>
          </p:nvSpPr>
          <p:spPr>
            <a:xfrm>
              <a:off x="5675158" y="1315679"/>
              <a:ext cx="3816572" cy="36249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p:cNvPicPr>
              <a:picLocks noChangeAspect="1"/>
            </p:cNvPicPr>
            <p:nvPr/>
          </p:nvPicPr>
          <p:blipFill>
            <a:blip r:embed="rId2"/>
            <a:stretch>
              <a:fillRect/>
            </a:stretch>
          </p:blipFill>
          <p:spPr>
            <a:xfrm>
              <a:off x="5946547" y="1592895"/>
              <a:ext cx="3309049" cy="3182813"/>
            </a:xfrm>
            <a:prstGeom prst="rect">
              <a:avLst/>
            </a:prstGeom>
          </p:spPr>
        </p:pic>
        <p:sp>
          <p:nvSpPr>
            <p:cNvPr id="7" name="角丸四角形 6"/>
            <p:cNvSpPr/>
            <p:nvPr/>
          </p:nvSpPr>
          <p:spPr>
            <a:xfrm>
              <a:off x="5534451" y="1182494"/>
              <a:ext cx="2696313" cy="25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１年次の時間割イメージ</a:t>
              </a:r>
              <a:endParaRPr kumimoji="1" lang="ja-JP" altLang="en-US" sz="13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22" name="グループ化 21"/>
          <p:cNvGrpSpPr/>
          <p:nvPr/>
        </p:nvGrpSpPr>
        <p:grpSpPr>
          <a:xfrm>
            <a:off x="4521724" y="1189899"/>
            <a:ext cx="4994834" cy="5842805"/>
            <a:chOff x="303482" y="1182493"/>
            <a:chExt cx="4994834" cy="5842805"/>
          </a:xfrm>
        </p:grpSpPr>
        <p:sp>
          <p:nvSpPr>
            <p:cNvPr id="10" name="正方形/長方形 9"/>
            <p:cNvSpPr/>
            <p:nvPr/>
          </p:nvSpPr>
          <p:spPr>
            <a:xfrm>
              <a:off x="432395" y="1315679"/>
              <a:ext cx="4865921" cy="5390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角丸四角形 8"/>
            <p:cNvSpPr/>
            <p:nvPr/>
          </p:nvSpPr>
          <p:spPr>
            <a:xfrm>
              <a:off x="303482" y="1182493"/>
              <a:ext cx="3740484" cy="310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エンパワメントスクールの配置　</a:t>
              </a:r>
              <a:r>
                <a:rPr kumimoji="1" lang="en-US" altLang="ja-JP" sz="105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内は開校年度</a:t>
              </a:r>
              <a:endParaRPr kumimoji="1" lang="ja-JP" altLang="en-US"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13" name="図 12" descr="D:\NakaiHi\Desktop\公立学校MAP縦Ａ４.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91" y="1563413"/>
              <a:ext cx="4104000" cy="5461885"/>
            </a:xfrm>
            <a:prstGeom prst="rect">
              <a:avLst/>
            </a:prstGeom>
            <a:noFill/>
            <a:ln>
              <a:noFill/>
              <a:tailEnd type="diamond" w="lg" len="med"/>
            </a:ln>
          </p:spPr>
        </p:pic>
        <p:sp>
          <p:nvSpPr>
            <p:cNvPr id="11" name="星 5 10"/>
            <p:cNvSpPr>
              <a:spLocks noChangeAspect="1"/>
            </p:cNvSpPr>
            <p:nvPr/>
          </p:nvSpPr>
          <p:spPr>
            <a:xfrm>
              <a:off x="3521114" y="4541520"/>
              <a:ext cx="91440" cy="914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星 5 13"/>
            <p:cNvSpPr>
              <a:spLocks noChangeAspect="1"/>
            </p:cNvSpPr>
            <p:nvPr/>
          </p:nvSpPr>
          <p:spPr>
            <a:xfrm>
              <a:off x="1224335" y="6460697"/>
              <a:ext cx="91440" cy="914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星 5 14"/>
            <p:cNvSpPr>
              <a:spLocks noChangeAspect="1"/>
            </p:cNvSpPr>
            <p:nvPr/>
          </p:nvSpPr>
          <p:spPr>
            <a:xfrm>
              <a:off x="3125571" y="4255738"/>
              <a:ext cx="91440" cy="914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星 5 15"/>
            <p:cNvSpPr>
              <a:spLocks noChangeAspect="1"/>
            </p:cNvSpPr>
            <p:nvPr/>
          </p:nvSpPr>
          <p:spPr>
            <a:xfrm>
              <a:off x="2833791" y="5207248"/>
              <a:ext cx="91440" cy="914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星 5 16"/>
            <p:cNvSpPr>
              <a:spLocks noChangeAspect="1"/>
            </p:cNvSpPr>
            <p:nvPr/>
          </p:nvSpPr>
          <p:spPr>
            <a:xfrm>
              <a:off x="3681831" y="4043056"/>
              <a:ext cx="91440" cy="914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星 5 17"/>
            <p:cNvSpPr>
              <a:spLocks noChangeAspect="1"/>
            </p:cNvSpPr>
            <p:nvPr/>
          </p:nvSpPr>
          <p:spPr>
            <a:xfrm>
              <a:off x="3856464" y="4088776"/>
              <a:ext cx="91440" cy="914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星 5 18"/>
            <p:cNvSpPr>
              <a:spLocks noChangeAspect="1"/>
            </p:cNvSpPr>
            <p:nvPr/>
          </p:nvSpPr>
          <p:spPr>
            <a:xfrm>
              <a:off x="3521114" y="3585210"/>
              <a:ext cx="91440" cy="914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星 5 19"/>
            <p:cNvSpPr>
              <a:spLocks noChangeAspect="1"/>
            </p:cNvSpPr>
            <p:nvPr/>
          </p:nvSpPr>
          <p:spPr>
            <a:xfrm>
              <a:off x="3289401" y="2857489"/>
              <a:ext cx="91440" cy="914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a:stCxn id="43" idx="3"/>
              <a:endCxn id="20" idx="1"/>
            </p:cNvCxnSpPr>
            <p:nvPr/>
          </p:nvCxnSpPr>
          <p:spPr>
            <a:xfrm>
              <a:off x="1906761" y="2215849"/>
              <a:ext cx="1382640" cy="676567"/>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直線コネクタ 24"/>
            <p:cNvCxnSpPr>
              <a:stCxn id="44" idx="3"/>
              <a:endCxn id="19" idx="1"/>
            </p:cNvCxnSpPr>
            <p:nvPr/>
          </p:nvCxnSpPr>
          <p:spPr>
            <a:xfrm>
              <a:off x="1909187" y="2631168"/>
              <a:ext cx="1611927" cy="988969"/>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直線コネクタ 27"/>
            <p:cNvCxnSpPr>
              <a:stCxn id="45" idx="3"/>
              <a:endCxn id="17" idx="0"/>
            </p:cNvCxnSpPr>
            <p:nvPr/>
          </p:nvCxnSpPr>
          <p:spPr>
            <a:xfrm>
              <a:off x="1901843" y="3036762"/>
              <a:ext cx="1825708" cy="1006294"/>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直線コネクタ 29"/>
            <p:cNvCxnSpPr>
              <a:stCxn id="46" idx="3"/>
              <a:endCxn id="18" idx="1"/>
            </p:cNvCxnSpPr>
            <p:nvPr/>
          </p:nvCxnSpPr>
          <p:spPr>
            <a:xfrm>
              <a:off x="1905517" y="3447273"/>
              <a:ext cx="1950947" cy="676430"/>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直線コネクタ 33"/>
            <p:cNvCxnSpPr>
              <a:stCxn id="51" idx="3"/>
              <a:endCxn id="15" idx="1"/>
            </p:cNvCxnSpPr>
            <p:nvPr/>
          </p:nvCxnSpPr>
          <p:spPr>
            <a:xfrm>
              <a:off x="1913605" y="3870460"/>
              <a:ext cx="1211966" cy="420205"/>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直線コネクタ 35"/>
            <p:cNvCxnSpPr>
              <a:stCxn id="52" idx="3"/>
              <a:endCxn id="11" idx="1"/>
            </p:cNvCxnSpPr>
            <p:nvPr/>
          </p:nvCxnSpPr>
          <p:spPr>
            <a:xfrm>
              <a:off x="1905517" y="4291154"/>
              <a:ext cx="1615597" cy="285293"/>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直線コネクタ 37"/>
            <p:cNvCxnSpPr>
              <a:stCxn id="53" idx="3"/>
              <a:endCxn id="16" idx="1"/>
            </p:cNvCxnSpPr>
            <p:nvPr/>
          </p:nvCxnSpPr>
          <p:spPr>
            <a:xfrm>
              <a:off x="1901843" y="4721110"/>
              <a:ext cx="931948" cy="521065"/>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直線コネクタ 39"/>
            <p:cNvCxnSpPr>
              <a:endCxn id="14" idx="0"/>
            </p:cNvCxnSpPr>
            <p:nvPr/>
          </p:nvCxnSpPr>
          <p:spPr>
            <a:xfrm>
              <a:off x="1270055" y="5279182"/>
              <a:ext cx="0" cy="1181515"/>
            </a:xfrm>
            <a:prstGeom prst="line">
              <a:avLst/>
            </a:prstGeom>
          </p:spPr>
          <p:style>
            <a:lnRef idx="1">
              <a:schemeClr val="accent2"/>
            </a:lnRef>
            <a:fillRef idx="0">
              <a:schemeClr val="accent2"/>
            </a:fillRef>
            <a:effectRef idx="0">
              <a:schemeClr val="accent2"/>
            </a:effectRef>
            <a:fontRef idx="minor">
              <a:schemeClr val="tx1"/>
            </a:fontRef>
          </p:style>
        </p:cxnSp>
        <p:sp>
          <p:nvSpPr>
            <p:cNvPr id="43" name="正方形/長方形 42"/>
            <p:cNvSpPr/>
            <p:nvPr/>
          </p:nvSpPr>
          <p:spPr>
            <a:xfrm>
              <a:off x="590230" y="2084889"/>
              <a:ext cx="1316531" cy="2619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箕面東（</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H27</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a:xfrm>
              <a:off x="592658" y="2504079"/>
              <a:ext cx="1316529" cy="2541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淀川</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清流（</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H30</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正方形/長方形 44"/>
            <p:cNvSpPr/>
            <p:nvPr/>
          </p:nvSpPr>
          <p:spPr>
            <a:xfrm>
              <a:off x="590230" y="2914412"/>
              <a:ext cx="1311613" cy="2446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城（</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H28</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正方形/長方形 45"/>
            <p:cNvSpPr/>
            <p:nvPr/>
          </p:nvSpPr>
          <p:spPr>
            <a:xfrm>
              <a:off x="590230" y="3317015"/>
              <a:ext cx="1315287" cy="2605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布施</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H29</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p:cNvSpPr/>
            <p:nvPr/>
          </p:nvSpPr>
          <p:spPr>
            <a:xfrm>
              <a:off x="590231" y="3736666"/>
              <a:ext cx="1323374" cy="2675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西成（</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H27</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p:cNvSpPr/>
            <p:nvPr/>
          </p:nvSpPr>
          <p:spPr>
            <a:xfrm>
              <a:off x="590231" y="4157834"/>
              <a:ext cx="1315286" cy="266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長吉（</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H27</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正方形/長方形 52"/>
            <p:cNvSpPr/>
            <p:nvPr/>
          </p:nvSpPr>
          <p:spPr>
            <a:xfrm>
              <a:off x="590230" y="4584630"/>
              <a:ext cx="1311613" cy="2729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和泉総合（</a:t>
              </a:r>
              <a:r>
                <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H30</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p:cNvSpPr/>
            <p:nvPr/>
          </p:nvSpPr>
          <p:spPr>
            <a:xfrm>
              <a:off x="590230" y="5010381"/>
              <a:ext cx="1311613" cy="2688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岬（</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H28</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cxnSp>
        <p:nvCxnSpPr>
          <p:cNvPr id="41" name="直線コネクタ 4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26" name="スライド番号プレースホルダー 25"/>
          <p:cNvSpPr>
            <a:spLocks noGrp="1"/>
          </p:cNvSpPr>
          <p:nvPr>
            <p:ph type="sldNum" sz="quarter" idx="12"/>
          </p:nvPr>
        </p:nvSpPr>
        <p:spPr>
          <a:xfrm>
            <a:off x="7568625" y="6376592"/>
            <a:ext cx="2228850" cy="365125"/>
          </a:xfrm>
        </p:spPr>
        <p:txBody>
          <a:bodyPr/>
          <a:lstStyle/>
          <a:p>
            <a:fld id="{11A7745A-936E-4D8F-B0EC-81EFBD5D0782}" type="slidenum">
              <a:rPr kumimoji="1" lang="ja-JP" altLang="en-US" smtClean="0"/>
              <a:t>6</a:t>
            </a:fld>
            <a:endParaRPr kumimoji="1" lang="ja-JP" altLang="en-US" dirty="0"/>
          </a:p>
        </p:txBody>
      </p:sp>
    </p:spTree>
    <p:extLst>
      <p:ext uri="{BB962C8B-B14F-4D97-AF65-F5344CB8AC3E}">
        <p14:creationId xmlns:p14="http://schemas.microsoft.com/office/powerpoint/2010/main" val="241468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8541" y="102661"/>
            <a:ext cx="9569003" cy="86383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⑵</a:t>
            </a:r>
            <a:r>
              <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①　エンパワメントスクールについて</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1" name="直線コネクタ 40"/>
          <p:cNvCxnSpPr/>
          <p:nvPr/>
        </p:nvCxnSpPr>
        <p:spPr>
          <a:xfrm flipV="1">
            <a:off x="235968" y="51107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26" name="スライド番号プレースホルダー 25"/>
          <p:cNvSpPr>
            <a:spLocks noGrp="1"/>
          </p:cNvSpPr>
          <p:nvPr>
            <p:ph type="sldNum" sz="quarter" idx="12"/>
          </p:nvPr>
        </p:nvSpPr>
        <p:spPr>
          <a:xfrm>
            <a:off x="7568625" y="6376592"/>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A7745A-936E-4D8F-B0EC-81EFBD5D0782}"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42" name="図 41"/>
          <p:cNvPicPr>
            <a:picLocks noChangeAspect="1"/>
          </p:cNvPicPr>
          <p:nvPr/>
        </p:nvPicPr>
        <p:blipFill>
          <a:blip r:embed="rId2"/>
          <a:stretch>
            <a:fillRect/>
          </a:stretch>
        </p:blipFill>
        <p:spPr>
          <a:xfrm>
            <a:off x="3401175" y="4440582"/>
            <a:ext cx="1593937" cy="1234547"/>
          </a:xfrm>
          <a:prstGeom prst="rect">
            <a:avLst/>
          </a:prstGeom>
        </p:spPr>
      </p:pic>
      <p:pic>
        <p:nvPicPr>
          <p:cNvPr id="47" name="図 46"/>
          <p:cNvPicPr>
            <a:picLocks noChangeAspect="1"/>
          </p:cNvPicPr>
          <p:nvPr/>
        </p:nvPicPr>
        <p:blipFill>
          <a:blip r:embed="rId3"/>
          <a:stretch>
            <a:fillRect/>
          </a:stretch>
        </p:blipFill>
        <p:spPr>
          <a:xfrm>
            <a:off x="3401175" y="2973832"/>
            <a:ext cx="1593937" cy="1234547"/>
          </a:xfrm>
          <a:prstGeom prst="rect">
            <a:avLst/>
          </a:prstGeom>
        </p:spPr>
      </p:pic>
      <p:pic>
        <p:nvPicPr>
          <p:cNvPr id="48" name="図 47"/>
          <p:cNvPicPr>
            <a:picLocks noChangeAspect="1"/>
          </p:cNvPicPr>
          <p:nvPr/>
        </p:nvPicPr>
        <p:blipFill>
          <a:blip r:embed="rId4"/>
          <a:stretch>
            <a:fillRect/>
          </a:stretch>
        </p:blipFill>
        <p:spPr>
          <a:xfrm>
            <a:off x="235968" y="2999527"/>
            <a:ext cx="3240000" cy="2509466"/>
          </a:xfrm>
          <a:prstGeom prst="rect">
            <a:avLst/>
          </a:prstGeom>
        </p:spPr>
      </p:pic>
      <p:sp>
        <p:nvSpPr>
          <p:cNvPr id="49" name="正方形/長方形 48"/>
          <p:cNvSpPr/>
          <p:nvPr/>
        </p:nvSpPr>
        <p:spPr>
          <a:xfrm>
            <a:off x="51512" y="511073"/>
            <a:ext cx="3554568" cy="34773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学習</a:t>
            </a:r>
            <a:r>
              <a:rPr kumimoji="1" lang="ja-JP" altLang="en-US" sz="1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面</a:t>
            </a:r>
            <a:r>
              <a:rPr kumimoji="1" lang="ja-JP" altLang="en-US" sz="18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を支援する取組みについて</a:t>
            </a:r>
            <a:endParaRPr kumimoji="1" lang="ja-JP" altLang="en-US" sz="1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角丸四角形 49"/>
          <p:cNvSpPr/>
          <p:nvPr/>
        </p:nvSpPr>
        <p:spPr>
          <a:xfrm>
            <a:off x="399245" y="954557"/>
            <a:ext cx="9040969" cy="1386230"/>
          </a:xfrm>
          <a:prstGeom prst="roundRect">
            <a:avLst>
              <a:gd name="adj" fmla="val 1164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◆生徒の「わかる喜び」や「学ぶ意欲」を引き出すため、義務教育</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段階から</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の「学び直し」のカリキュラムを</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設定</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◆学校規模を１学年６学級</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35</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人で編成</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◆国語・数学・英語では、習熟度別の授業を基本としつつ、さらに１年次ではしっかりとした基礎学力を身に付けさせるため、</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毎日各</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分の「モジュール授業」を</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人程度の少人数授業により実施（２クラス</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70</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人を３教室に展開して授業実施）</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◆教育効果を高めるため、電子黒板やタブレット端末等の教具の整備等をすることで学習環境を充実</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p:cNvSpPr txBox="1"/>
          <p:nvPr/>
        </p:nvSpPr>
        <p:spPr>
          <a:xfrm>
            <a:off x="399245" y="2512981"/>
            <a:ext cx="3490058"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エンパワメントスクール１年次末アンケートより</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テキスト ボックス 55"/>
          <p:cNvSpPr txBox="1"/>
          <p:nvPr/>
        </p:nvSpPr>
        <p:spPr>
          <a:xfrm>
            <a:off x="932851" y="2873081"/>
            <a:ext cx="1907895"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「勉強がわかるようになってきた」</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56"/>
          <p:cNvSpPr/>
          <p:nvPr/>
        </p:nvSpPr>
        <p:spPr>
          <a:xfrm>
            <a:off x="1878009" y="4231519"/>
            <a:ext cx="914400" cy="2060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肯定的回答</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正方形/長方形 57"/>
          <p:cNvSpPr/>
          <p:nvPr/>
        </p:nvSpPr>
        <p:spPr>
          <a:xfrm>
            <a:off x="1294709" y="3385044"/>
            <a:ext cx="914400" cy="2060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否定</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的回答</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角丸四角形 58"/>
          <p:cNvSpPr/>
          <p:nvPr/>
        </p:nvSpPr>
        <p:spPr>
          <a:xfrm>
            <a:off x="399245" y="2503396"/>
            <a:ext cx="9088561" cy="3166292"/>
          </a:xfrm>
          <a:prstGeom prst="roundRect">
            <a:avLst>
              <a:gd name="adj" fmla="val 0"/>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角丸四角形 59"/>
          <p:cNvSpPr/>
          <p:nvPr/>
        </p:nvSpPr>
        <p:spPr>
          <a:xfrm>
            <a:off x="386367" y="5886905"/>
            <a:ext cx="4412586" cy="805050"/>
          </a:xfrm>
          <a:prstGeom prst="roundRect">
            <a:avLst>
              <a:gd name="adj" fmla="val 828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角丸四角形 60"/>
          <p:cNvSpPr/>
          <p:nvPr/>
        </p:nvSpPr>
        <p:spPr>
          <a:xfrm>
            <a:off x="5027628" y="5886905"/>
            <a:ext cx="4412586" cy="805050"/>
          </a:xfrm>
          <a:prstGeom prst="roundRect">
            <a:avLst>
              <a:gd name="adj" fmla="val 828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p:cNvSpPr txBox="1"/>
          <p:nvPr/>
        </p:nvSpPr>
        <p:spPr>
          <a:xfrm>
            <a:off x="518703" y="6062957"/>
            <a:ext cx="422263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生徒</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の学習に対する苦手意識が改善しており、モジュール</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授業等の取組みの成果と言える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テキスト ボックス 64"/>
          <p:cNvSpPr txBox="1"/>
          <p:nvPr/>
        </p:nvSpPr>
        <p:spPr>
          <a:xfrm>
            <a:off x="5302943" y="6049514"/>
            <a:ext cx="3861955"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各項目で否定的な生徒に対応するために、より一人</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ひとりに応じた支援の方法を検討する必要がある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テキスト ボックス 65"/>
          <p:cNvSpPr txBox="1"/>
          <p:nvPr/>
        </p:nvSpPr>
        <p:spPr>
          <a:xfrm>
            <a:off x="3582546" y="2720050"/>
            <a:ext cx="1308371"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分授業で勉強に対する</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苦手</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意識</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が薄れて</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きた」</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p:cNvSpPr txBox="1"/>
          <p:nvPr/>
        </p:nvSpPr>
        <p:spPr>
          <a:xfrm>
            <a:off x="3530448" y="4181928"/>
            <a:ext cx="1412566"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タブレット</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や電子黒板を使った</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授業</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はわかりやすかった」</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正方形/長方形 67"/>
          <p:cNvSpPr/>
          <p:nvPr/>
        </p:nvSpPr>
        <p:spPr>
          <a:xfrm>
            <a:off x="3760010" y="3135583"/>
            <a:ext cx="697448" cy="1113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否定</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的回答</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正方形/長方形 68"/>
          <p:cNvSpPr/>
          <p:nvPr/>
        </p:nvSpPr>
        <p:spPr>
          <a:xfrm>
            <a:off x="4178935" y="3500726"/>
            <a:ext cx="692854" cy="1176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肯定的回答</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69"/>
          <p:cNvSpPr/>
          <p:nvPr/>
        </p:nvSpPr>
        <p:spPr>
          <a:xfrm>
            <a:off x="631121" y="4186730"/>
            <a:ext cx="991213" cy="187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どちらと</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もいえない</a:t>
            </a:r>
          </a:p>
        </p:txBody>
      </p:sp>
      <p:sp>
        <p:nvSpPr>
          <p:cNvPr id="71" name="正方形/長方形 70"/>
          <p:cNvSpPr/>
          <p:nvPr/>
        </p:nvSpPr>
        <p:spPr>
          <a:xfrm>
            <a:off x="3530448" y="3646969"/>
            <a:ext cx="724424" cy="1340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どち</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らともいえない</a:t>
            </a:r>
          </a:p>
        </p:txBody>
      </p:sp>
      <p:sp>
        <p:nvSpPr>
          <p:cNvPr id="72" name="テキスト ボックス 71"/>
          <p:cNvSpPr txBox="1"/>
          <p:nvPr/>
        </p:nvSpPr>
        <p:spPr>
          <a:xfrm>
            <a:off x="5479920" y="3134691"/>
            <a:ext cx="3747834" cy="7848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１年次の「学び直し」のための基礎科目と２年次生の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必履修科目の難易度に大きな開きを感じて、学習意欲</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が低下する生徒がいる。</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（大阪府</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立高等学校・大阪市高等学校再編整備計画</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より）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正方形/長方形 72"/>
          <p:cNvSpPr/>
          <p:nvPr/>
        </p:nvSpPr>
        <p:spPr>
          <a:xfrm>
            <a:off x="3754424" y="4597757"/>
            <a:ext cx="697448" cy="1113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否定</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的回答</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正方形/長方形 73"/>
          <p:cNvSpPr/>
          <p:nvPr/>
        </p:nvSpPr>
        <p:spPr>
          <a:xfrm>
            <a:off x="4105445" y="5241855"/>
            <a:ext cx="692854" cy="1176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肯定的回答</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正方形/長方形 74"/>
          <p:cNvSpPr/>
          <p:nvPr/>
        </p:nvSpPr>
        <p:spPr>
          <a:xfrm>
            <a:off x="3512307" y="5051384"/>
            <a:ext cx="724424" cy="1340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どち</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らともいえない</a:t>
            </a:r>
          </a:p>
        </p:txBody>
      </p:sp>
      <p:sp>
        <p:nvSpPr>
          <p:cNvPr id="76" name="テキスト ボックス 75"/>
          <p:cNvSpPr txBox="1"/>
          <p:nvPr/>
        </p:nvSpPr>
        <p:spPr>
          <a:xfrm>
            <a:off x="5572491" y="4243832"/>
            <a:ext cx="3738524"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の抱える課題は多様であり、１人ひとりにより丁寧</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な対応や指導をするためには、学習支援員等の地域人</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材を活用できるシステムの構築や、支援学校経験等が</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ある支援教育の専門性の高い教員の配置が必要</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ＥＳ校長より</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角丸四角形 31"/>
          <p:cNvSpPr/>
          <p:nvPr/>
        </p:nvSpPr>
        <p:spPr>
          <a:xfrm>
            <a:off x="403065" y="5744440"/>
            <a:ext cx="723662" cy="274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成果</a:t>
            </a:r>
            <a:endParaRPr kumimoji="1" lang="ja-JP" altLang="en-US" sz="1200" dirty="0">
              <a:latin typeface="Meiryo UI" panose="020B0604030504040204" pitchFamily="50" charset="-128"/>
              <a:ea typeface="Meiryo UI" panose="020B0604030504040204" pitchFamily="50" charset="-128"/>
            </a:endParaRPr>
          </a:p>
        </p:txBody>
      </p:sp>
      <p:sp>
        <p:nvSpPr>
          <p:cNvPr id="33" name="角丸四角形 32"/>
          <p:cNvSpPr/>
          <p:nvPr/>
        </p:nvSpPr>
        <p:spPr>
          <a:xfrm>
            <a:off x="5027627" y="5779403"/>
            <a:ext cx="723662" cy="274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課題</a:t>
            </a:r>
          </a:p>
        </p:txBody>
      </p:sp>
    </p:spTree>
    <p:extLst>
      <p:ext uri="{BB962C8B-B14F-4D97-AF65-F5344CB8AC3E}">
        <p14:creationId xmlns:p14="http://schemas.microsoft.com/office/powerpoint/2010/main" val="152213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233888" y="3573932"/>
            <a:ext cx="2520000" cy="1951806"/>
          </a:xfrm>
          <a:prstGeom prst="rect">
            <a:avLst/>
          </a:prstGeom>
        </p:spPr>
      </p:pic>
      <p:pic>
        <p:nvPicPr>
          <p:cNvPr id="6" name="図 5"/>
          <p:cNvPicPr>
            <a:picLocks noChangeAspect="1"/>
          </p:cNvPicPr>
          <p:nvPr/>
        </p:nvPicPr>
        <p:blipFill>
          <a:blip r:embed="rId3"/>
          <a:stretch>
            <a:fillRect/>
          </a:stretch>
        </p:blipFill>
        <p:spPr>
          <a:xfrm>
            <a:off x="2212253" y="3573933"/>
            <a:ext cx="2520000" cy="1951806"/>
          </a:xfrm>
          <a:prstGeom prst="rect">
            <a:avLst/>
          </a:prstGeom>
        </p:spPr>
      </p:pic>
      <p:sp>
        <p:nvSpPr>
          <p:cNvPr id="4" name="正方形/長方形 3"/>
          <p:cNvSpPr/>
          <p:nvPr/>
        </p:nvSpPr>
        <p:spPr>
          <a:xfrm>
            <a:off x="88676" y="437045"/>
            <a:ext cx="3554568" cy="34773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u="sng" dirty="0" smtClean="0">
                <a:latin typeface="Meiryo UI" panose="020B0604030504040204" pitchFamily="50" charset="-128"/>
                <a:ea typeface="Meiryo UI" panose="020B0604030504040204" pitchFamily="50" charset="-128"/>
              </a:rPr>
              <a:t>生活</a:t>
            </a:r>
            <a:r>
              <a:rPr kumimoji="1" lang="ja-JP" altLang="en-US" u="sng" dirty="0">
                <a:latin typeface="Meiryo UI" panose="020B0604030504040204" pitchFamily="50" charset="-128"/>
                <a:ea typeface="Meiryo UI" panose="020B0604030504040204" pitchFamily="50" charset="-128"/>
              </a:rPr>
              <a:t>面</a:t>
            </a:r>
            <a:r>
              <a:rPr kumimoji="1" lang="ja-JP" altLang="en-US" u="sng" dirty="0" smtClean="0">
                <a:latin typeface="Meiryo UI" panose="020B0604030504040204" pitchFamily="50" charset="-128"/>
                <a:ea typeface="Meiryo UI" panose="020B0604030504040204" pitchFamily="50" charset="-128"/>
              </a:rPr>
              <a:t>を支援する取組みについて</a:t>
            </a:r>
            <a:endParaRPr kumimoji="1" lang="ja-JP" altLang="en-US" u="sng" dirty="0">
              <a:latin typeface="Meiryo UI" panose="020B0604030504040204" pitchFamily="50" charset="-128"/>
              <a:ea typeface="Meiryo UI" panose="020B0604030504040204" pitchFamily="50" charset="-128"/>
            </a:endParaRPr>
          </a:p>
        </p:txBody>
      </p:sp>
      <p:sp>
        <p:nvSpPr>
          <p:cNvPr id="5" name="角丸四角形 4"/>
          <p:cNvSpPr/>
          <p:nvPr/>
        </p:nvSpPr>
        <p:spPr>
          <a:xfrm>
            <a:off x="366510" y="825411"/>
            <a:ext cx="9186005" cy="1815936"/>
          </a:xfrm>
          <a:prstGeom prst="roundRect">
            <a:avLst>
              <a:gd name="adj" fmla="val 11749"/>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◆社会人基礎力を身に付けるための「エンパワメントタイム」では、「正解が１つでない問題」について考える授業を実施</a:t>
            </a:r>
          </a:p>
          <a:p>
            <a:r>
              <a:rPr kumimoji="1" lang="ja-JP" altLang="en-US" sz="1400" dirty="0">
                <a:latin typeface="Meiryo UI" panose="020B0604030504040204" pitchFamily="50" charset="-128"/>
                <a:ea typeface="Meiryo UI" panose="020B0604030504040204" pitchFamily="50" charset="-128"/>
              </a:rPr>
              <a:t>◆「エンパワメントタイム」において、各分野の専門家による講演</a:t>
            </a:r>
            <a:r>
              <a:rPr kumimoji="1" lang="ja-JP" altLang="en-US" sz="1400" dirty="0" smtClean="0">
                <a:latin typeface="Meiryo UI" panose="020B0604030504040204" pitchFamily="50" charset="-128"/>
                <a:ea typeface="Meiryo UI" panose="020B0604030504040204" pitchFamily="50" charset="-128"/>
              </a:rPr>
              <a:t>や授業によって、</a:t>
            </a:r>
            <a:r>
              <a:rPr kumimoji="1" lang="ja-JP" altLang="en-US" sz="1400" dirty="0">
                <a:latin typeface="Meiryo UI" panose="020B0604030504040204" pitchFamily="50" charset="-128"/>
                <a:ea typeface="Meiryo UI" panose="020B0604030504040204" pitchFamily="50" charset="-128"/>
              </a:rPr>
              <a:t>「ほんものに触れる授業」を実施</a:t>
            </a:r>
          </a:p>
          <a:p>
            <a:r>
              <a:rPr kumimoji="1" lang="ja-JP" altLang="en-US" sz="1400" dirty="0">
                <a:latin typeface="Meiryo UI" panose="020B0604030504040204" pitchFamily="50" charset="-128"/>
                <a:ea typeface="Meiryo UI" panose="020B0604030504040204" pitchFamily="50" charset="-128"/>
              </a:rPr>
              <a:t>◆スクールカウンセラー（ＳＣ）やスクールソーシャルワーカー（ＳＳＷ）・キャリア教育コーディネーター（ＣＣ）を配置し、</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学校</a:t>
            </a:r>
            <a:r>
              <a:rPr kumimoji="1" lang="ja-JP" altLang="en-US" sz="1400" dirty="0">
                <a:latin typeface="Meiryo UI" panose="020B0604030504040204" pitchFamily="50" charset="-128"/>
                <a:ea typeface="Meiryo UI" panose="020B0604030504040204" pitchFamily="50" charset="-128"/>
              </a:rPr>
              <a:t>生活</a:t>
            </a:r>
            <a:r>
              <a:rPr kumimoji="1" lang="ja-JP" altLang="en-US" sz="1400" dirty="0" smtClean="0">
                <a:latin typeface="Meiryo UI" panose="020B0604030504040204" pitchFamily="50" charset="-128"/>
                <a:ea typeface="Meiryo UI" panose="020B0604030504040204" pitchFamily="50" charset="-128"/>
              </a:rPr>
              <a:t>を中心に生徒を支援</a:t>
            </a:r>
            <a:r>
              <a:rPr kumimoji="1" lang="ja-JP" altLang="en-US" sz="1400" dirty="0">
                <a:latin typeface="Meiryo UI" panose="020B0604030504040204" pitchFamily="50" charset="-128"/>
                <a:ea typeface="Meiryo UI" panose="020B0604030504040204" pitchFamily="50" charset="-128"/>
              </a:rPr>
              <a:t>するとともに、卒業後の社会的自立に向けたキャリア教育を推進</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Ｓ Ｃ </a:t>
            </a:r>
            <a:r>
              <a:rPr kumimoji="1" lang="en-US" altLang="ja-JP" sz="1400" dirty="0" smtClean="0">
                <a:latin typeface="Meiryo UI" panose="020B0604030504040204" pitchFamily="50" charset="-128"/>
                <a:ea typeface="Meiryo UI" panose="020B0604030504040204" pitchFamily="50" charset="-128"/>
              </a:rPr>
              <a:t>】 100</a:t>
            </a:r>
            <a:r>
              <a:rPr kumimoji="1" lang="ja-JP" altLang="en-US" sz="1400" dirty="0" smtClean="0">
                <a:latin typeface="Meiryo UI" panose="020B0604030504040204" pitchFamily="50" charset="-128"/>
                <a:ea typeface="Meiryo UI" panose="020B0604030504040204" pitchFamily="50" charset="-128"/>
              </a:rPr>
              <a:t>時間</a:t>
            </a:r>
            <a:r>
              <a:rPr kumimoji="1" lang="ja-JP" altLang="en-US" sz="1000" dirty="0" smtClean="0">
                <a:latin typeface="Meiryo UI" panose="020B0604030504040204" pitchFamily="50" charset="-128"/>
                <a:ea typeface="Meiryo UI" panose="020B0604030504040204" pitchFamily="50" charset="-128"/>
              </a:rPr>
              <a:t>（５時間</a:t>
            </a:r>
            <a:r>
              <a:rPr kumimoji="1" lang="en-US" altLang="ja-JP" sz="1000" dirty="0" smtClean="0">
                <a:latin typeface="Meiryo UI" panose="020B0604030504040204" pitchFamily="50" charset="-128"/>
                <a:ea typeface="Meiryo UI" panose="020B0604030504040204" pitchFamily="50" charset="-128"/>
              </a:rPr>
              <a:t>×20</a:t>
            </a:r>
            <a:r>
              <a:rPr kumimoji="1" lang="ja-JP" altLang="en-US" sz="1000" dirty="0" smtClean="0">
                <a:latin typeface="Meiryo UI" panose="020B0604030504040204" pitchFamily="50" charset="-128"/>
                <a:ea typeface="Meiryo UI" panose="020B0604030504040204" pitchFamily="50" charset="-128"/>
              </a:rPr>
              <a:t>日）</a:t>
            </a:r>
            <a:r>
              <a:rPr kumimoji="1" lang="ja-JP" altLang="en-US" sz="1400" dirty="0" smtClean="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ＳＳＷ</a:t>
            </a:r>
            <a:r>
              <a:rPr kumimoji="1" lang="en-US" altLang="ja-JP" sz="1400" dirty="0" smtClean="0">
                <a:latin typeface="Meiryo UI" panose="020B0604030504040204" pitchFamily="50" charset="-128"/>
                <a:ea typeface="Meiryo UI" panose="020B0604030504040204" pitchFamily="50" charset="-128"/>
              </a:rPr>
              <a:t>】 144</a:t>
            </a:r>
            <a:r>
              <a:rPr kumimoji="1" lang="ja-JP" altLang="en-US" sz="1400" dirty="0" smtClean="0">
                <a:latin typeface="Meiryo UI" panose="020B0604030504040204" pitchFamily="50" charset="-128"/>
                <a:ea typeface="Meiryo UI" panose="020B0604030504040204" pitchFamily="50" charset="-128"/>
              </a:rPr>
              <a:t>時間</a:t>
            </a:r>
            <a:r>
              <a:rPr kumimoji="1" lang="ja-JP" altLang="en-US" sz="1000" dirty="0" smtClean="0">
                <a:latin typeface="Meiryo UI" panose="020B0604030504040204" pitchFamily="50" charset="-128"/>
                <a:ea typeface="Meiryo UI" panose="020B0604030504040204" pitchFamily="50" charset="-128"/>
              </a:rPr>
              <a:t>（６時間</a:t>
            </a:r>
            <a:r>
              <a:rPr kumimoji="1" lang="en-US" altLang="ja-JP" sz="1000" dirty="0" smtClean="0">
                <a:latin typeface="Meiryo UI" panose="020B0604030504040204" pitchFamily="50" charset="-128"/>
                <a:ea typeface="Meiryo UI" panose="020B0604030504040204" pitchFamily="50" charset="-128"/>
              </a:rPr>
              <a:t>×24</a:t>
            </a:r>
            <a:r>
              <a:rPr kumimoji="1" lang="ja-JP" altLang="en-US" sz="1000" dirty="0" smtClean="0">
                <a:latin typeface="Meiryo UI" panose="020B0604030504040204" pitchFamily="50" charset="-128"/>
                <a:ea typeface="Meiryo UI" panose="020B0604030504040204" pitchFamily="50" charset="-128"/>
              </a:rPr>
              <a:t>日）</a:t>
            </a:r>
            <a:r>
              <a:rPr kumimoji="1" lang="ja-JP" altLang="en-US" sz="1400" dirty="0" smtClean="0">
                <a:latin typeface="Meiryo UI" panose="020B0604030504040204" pitchFamily="50" charset="-128"/>
                <a:ea typeface="Meiryo UI" panose="020B0604030504040204" pitchFamily="50" charset="-128"/>
              </a:rPr>
              <a:t>　</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Ｃ Ｃ </a:t>
            </a:r>
            <a:r>
              <a:rPr kumimoji="1" lang="en-US" altLang="ja-JP" sz="1400" dirty="0" smtClean="0">
                <a:latin typeface="Meiryo UI" panose="020B0604030504040204" pitchFamily="50" charset="-128"/>
                <a:ea typeface="Meiryo UI" panose="020B0604030504040204" pitchFamily="50" charset="-128"/>
              </a:rPr>
              <a:t>】 450</a:t>
            </a:r>
            <a:r>
              <a:rPr kumimoji="1" lang="ja-JP" altLang="en-US" sz="1400" dirty="0" smtClean="0">
                <a:latin typeface="Meiryo UI" panose="020B0604030504040204" pitchFamily="50" charset="-128"/>
                <a:ea typeface="Meiryo UI" panose="020B0604030504040204" pitchFamily="50" charset="-128"/>
              </a:rPr>
              <a:t>時間</a:t>
            </a:r>
            <a:r>
              <a:rPr kumimoji="1" lang="ja-JP" altLang="en-US" sz="1000" dirty="0" smtClean="0">
                <a:latin typeface="Meiryo UI" panose="020B0604030504040204" pitchFamily="50" charset="-128"/>
                <a:ea typeface="Meiryo UI" panose="020B0604030504040204" pitchFamily="50" charset="-128"/>
              </a:rPr>
              <a:t>（５時間</a:t>
            </a:r>
            <a:r>
              <a:rPr kumimoji="1" lang="en-US" altLang="ja-JP" sz="1000" dirty="0" smtClean="0">
                <a:latin typeface="Meiryo UI" panose="020B0604030504040204" pitchFamily="50" charset="-128"/>
                <a:ea typeface="Meiryo UI" panose="020B0604030504040204" pitchFamily="50" charset="-128"/>
              </a:rPr>
              <a:t>×90</a:t>
            </a:r>
            <a:r>
              <a:rPr kumimoji="1" lang="ja-JP" altLang="en-US" sz="1000" dirty="0" smtClean="0">
                <a:latin typeface="Meiryo UI" panose="020B0604030504040204" pitchFamily="50" charset="-128"/>
                <a:ea typeface="Meiryo UI" panose="020B0604030504040204" pitchFamily="50" charset="-128"/>
              </a:rPr>
              <a:t>日　開校４年目以降は時間数半減）</a:t>
            </a:r>
            <a:endParaRPr kumimoji="1" lang="en-US" altLang="ja-JP" sz="1000" dirty="0" smtClean="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73483" y="2899770"/>
            <a:ext cx="3454792"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令和</a:t>
            </a:r>
            <a:r>
              <a:rPr kumimoji="1" lang="ja-JP" altLang="en-US" sz="1100" dirty="0">
                <a:latin typeface="Meiryo UI" panose="020B0604030504040204" pitchFamily="50" charset="-128"/>
                <a:ea typeface="Meiryo UI" panose="020B0604030504040204" pitchFamily="50" charset="-128"/>
              </a:rPr>
              <a:t>元年度</a:t>
            </a:r>
            <a:r>
              <a:rPr kumimoji="1" lang="ja-JP" altLang="en-US" sz="1100" dirty="0" smtClean="0">
                <a:latin typeface="Meiryo UI" panose="020B0604030504040204" pitchFamily="50" charset="-128"/>
                <a:ea typeface="Meiryo UI" panose="020B0604030504040204" pitchFamily="50" charset="-128"/>
              </a:rPr>
              <a:t>　エンパワメントスクール３年次末アンケートより</a:t>
            </a:r>
            <a:endParaRPr kumimoji="1" lang="en-US" altLang="ja-JP" sz="1100"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410905" y="3268204"/>
            <a:ext cx="2122697" cy="400110"/>
          </a:xfrm>
          <a:prstGeom prst="rect">
            <a:avLst/>
          </a:prstGeom>
          <a:noFill/>
        </p:spPr>
        <p:txBody>
          <a:bodyPr wrap="none" rtlCol="0">
            <a:spAutoFit/>
          </a:bodyPr>
          <a:lstStyle/>
          <a:p>
            <a:pPr algn="ctr"/>
            <a:r>
              <a:rPr kumimoji="1" lang="ja-JP" altLang="en-US" sz="1000" dirty="0" smtClean="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ja-JP" altLang="en-US" sz="1000" dirty="0" smtClean="0">
                <a:latin typeface="Meiryo UI" panose="020B0604030504040204" pitchFamily="50" charset="-128"/>
                <a:ea typeface="Meiryo UI" panose="020B0604030504040204" pitchFamily="50" charset="-128"/>
              </a:rPr>
              <a:t>と上手に付き合えるような</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コミュニケーション力が身についたと思う」</a:t>
            </a:r>
            <a:endParaRPr kumimoji="1" lang="en-US" altLang="ja-JP" sz="1000" dirty="0" smtClean="0">
              <a:latin typeface="Meiryo UI" panose="020B0604030504040204" pitchFamily="50" charset="-128"/>
              <a:ea typeface="Meiryo UI" panose="020B0604030504040204" pitchFamily="50" charset="-128"/>
            </a:endParaRPr>
          </a:p>
        </p:txBody>
      </p:sp>
      <p:sp>
        <p:nvSpPr>
          <p:cNvPr id="20" name="正方形/長方形 19"/>
          <p:cNvSpPr/>
          <p:nvPr/>
        </p:nvSpPr>
        <p:spPr>
          <a:xfrm>
            <a:off x="1376875" y="4954089"/>
            <a:ext cx="914400" cy="2060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rPr>
              <a:t>肯定的回答</a:t>
            </a:r>
            <a:endParaRPr kumimoji="1" lang="ja-JP" altLang="en-US" sz="1100" dirty="0">
              <a:latin typeface="Meiryo UI" panose="020B0604030504040204" pitchFamily="50" charset="-128"/>
              <a:ea typeface="Meiryo UI" panose="020B0604030504040204" pitchFamily="50" charset="-128"/>
            </a:endParaRPr>
          </a:p>
        </p:txBody>
      </p:sp>
      <p:sp>
        <p:nvSpPr>
          <p:cNvPr id="21" name="正方形/長方形 20"/>
          <p:cNvSpPr/>
          <p:nvPr/>
        </p:nvSpPr>
        <p:spPr>
          <a:xfrm>
            <a:off x="968601" y="3791117"/>
            <a:ext cx="914400" cy="2060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否定</a:t>
            </a:r>
            <a:r>
              <a:rPr kumimoji="1" lang="ja-JP" altLang="en-US" sz="1100" dirty="0" smtClean="0">
                <a:latin typeface="Meiryo UI" panose="020B0604030504040204" pitchFamily="50" charset="-128"/>
                <a:ea typeface="Meiryo UI" panose="020B0604030504040204" pitchFamily="50" charset="-128"/>
              </a:rPr>
              <a:t>的回答</a:t>
            </a:r>
            <a:endParaRPr kumimoji="1" lang="ja-JP" altLang="en-US" sz="1100" dirty="0">
              <a:latin typeface="Meiryo UI" panose="020B0604030504040204" pitchFamily="50" charset="-128"/>
              <a:ea typeface="Meiryo UI" panose="020B0604030504040204" pitchFamily="50" charset="-128"/>
            </a:endParaRPr>
          </a:p>
        </p:txBody>
      </p:sp>
      <p:sp>
        <p:nvSpPr>
          <p:cNvPr id="24" name="正方形/長方形 23"/>
          <p:cNvSpPr/>
          <p:nvPr/>
        </p:nvSpPr>
        <p:spPr>
          <a:xfrm>
            <a:off x="3433265" y="4851058"/>
            <a:ext cx="914400" cy="2060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rPr>
              <a:t>肯定的回答</a:t>
            </a:r>
            <a:endParaRPr kumimoji="1" lang="ja-JP" altLang="en-US" sz="1100" dirty="0">
              <a:latin typeface="Meiryo UI" panose="020B0604030504040204" pitchFamily="50" charset="-128"/>
              <a:ea typeface="Meiryo UI" panose="020B0604030504040204" pitchFamily="50" charset="-128"/>
            </a:endParaRPr>
          </a:p>
        </p:txBody>
      </p:sp>
      <p:sp>
        <p:nvSpPr>
          <p:cNvPr id="25" name="正方形/長方形 24"/>
          <p:cNvSpPr/>
          <p:nvPr/>
        </p:nvSpPr>
        <p:spPr>
          <a:xfrm>
            <a:off x="2923630" y="3784702"/>
            <a:ext cx="914400" cy="2060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否定</a:t>
            </a:r>
            <a:r>
              <a:rPr kumimoji="1" lang="ja-JP" altLang="en-US" sz="1100" dirty="0" smtClean="0">
                <a:latin typeface="Meiryo UI" panose="020B0604030504040204" pitchFamily="50" charset="-128"/>
                <a:ea typeface="Meiryo UI" panose="020B0604030504040204" pitchFamily="50" charset="-128"/>
              </a:rPr>
              <a:t>的回答</a:t>
            </a:r>
            <a:endParaRPr kumimoji="1" lang="ja-JP" altLang="en-US" sz="11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820829" y="3268204"/>
            <a:ext cx="1345240" cy="400110"/>
          </a:xfrm>
          <a:prstGeom prst="rect">
            <a:avLst/>
          </a:prstGeom>
          <a:noFill/>
        </p:spPr>
        <p:txBody>
          <a:bodyPr wrap="none" rtlCol="0">
            <a:spAutoFit/>
          </a:bodyPr>
          <a:lstStyle/>
          <a:p>
            <a:pPr algn="ctr"/>
            <a:r>
              <a:rPr kumimoji="1" lang="ja-JP" altLang="en-US" sz="1000" dirty="0" smtClean="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他人</a:t>
            </a:r>
            <a:r>
              <a:rPr kumimoji="1" lang="ja-JP" altLang="en-US" sz="1000" dirty="0" smtClean="0">
                <a:latin typeface="Meiryo UI" panose="020B0604030504040204" pitchFamily="50" charset="-128"/>
                <a:ea typeface="Meiryo UI" panose="020B0604030504040204" pitchFamily="50" charset="-128"/>
              </a:rPr>
              <a:t>の話をしっかりと</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聞けるようになってきた」</a:t>
            </a:r>
            <a:endParaRPr kumimoji="1" lang="en-US" altLang="ja-JP" sz="1000" dirty="0" smtClean="0">
              <a:latin typeface="Meiryo UI" panose="020B0604030504040204" pitchFamily="50" charset="-128"/>
              <a:ea typeface="Meiryo UI" panose="020B0604030504040204" pitchFamily="50" charset="-128"/>
            </a:endParaRPr>
          </a:p>
        </p:txBody>
      </p:sp>
      <p:sp>
        <p:nvSpPr>
          <p:cNvPr id="32" name="角丸四角形 31"/>
          <p:cNvSpPr/>
          <p:nvPr/>
        </p:nvSpPr>
        <p:spPr>
          <a:xfrm>
            <a:off x="386361" y="2791775"/>
            <a:ext cx="9153271" cy="2894210"/>
          </a:xfrm>
          <a:prstGeom prst="roundRect">
            <a:avLst>
              <a:gd name="adj" fmla="val 0"/>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kumimoji="1" lang="ja-JP" altLang="en-US" sz="1200" dirty="0">
              <a:latin typeface="Meiryo UI" panose="020B0604030504040204" pitchFamily="50" charset="-128"/>
              <a:ea typeface="Meiryo UI" panose="020B0604030504040204" pitchFamily="50" charset="-128"/>
            </a:endParaRPr>
          </a:p>
        </p:txBody>
      </p:sp>
      <p:sp>
        <p:nvSpPr>
          <p:cNvPr id="34" name="角丸四角形 33"/>
          <p:cNvSpPr/>
          <p:nvPr/>
        </p:nvSpPr>
        <p:spPr>
          <a:xfrm>
            <a:off x="373484" y="5875827"/>
            <a:ext cx="4412586" cy="855459"/>
          </a:xfrm>
          <a:prstGeom prst="roundRect">
            <a:avLst>
              <a:gd name="adj" fmla="val 8280"/>
            </a:avLst>
          </a:prstGeom>
        </p:spPr>
        <p:style>
          <a:lnRef idx="2">
            <a:schemeClr val="accent1"/>
          </a:lnRef>
          <a:fillRef idx="1">
            <a:schemeClr val="lt1"/>
          </a:fillRef>
          <a:effectRef idx="0">
            <a:schemeClr val="accent1"/>
          </a:effectRef>
          <a:fontRef idx="minor">
            <a:schemeClr val="dk1"/>
          </a:fontRef>
        </p:style>
        <p:txBody>
          <a:bodyPr rtlCol="0" anchor="ctr"/>
          <a:lstStyle/>
          <a:p>
            <a:endParaRPr kumimoji="1" lang="ja-JP" altLang="en-US" sz="1200" dirty="0">
              <a:latin typeface="Meiryo UI" panose="020B0604030504040204" pitchFamily="50" charset="-128"/>
              <a:ea typeface="Meiryo UI" panose="020B0604030504040204" pitchFamily="50" charset="-128"/>
            </a:endParaRPr>
          </a:p>
        </p:txBody>
      </p:sp>
      <p:sp>
        <p:nvSpPr>
          <p:cNvPr id="35" name="角丸四角形 34"/>
          <p:cNvSpPr/>
          <p:nvPr/>
        </p:nvSpPr>
        <p:spPr>
          <a:xfrm>
            <a:off x="5038648" y="5858459"/>
            <a:ext cx="4412586" cy="872827"/>
          </a:xfrm>
          <a:prstGeom prst="roundRect">
            <a:avLst>
              <a:gd name="adj" fmla="val 8280"/>
            </a:avLst>
          </a:prstGeom>
        </p:spPr>
        <p:style>
          <a:lnRef idx="2">
            <a:schemeClr val="accent1"/>
          </a:lnRef>
          <a:fillRef idx="1">
            <a:schemeClr val="lt1"/>
          </a:fillRef>
          <a:effectRef idx="0">
            <a:schemeClr val="accent1"/>
          </a:effectRef>
          <a:fontRef idx="minor">
            <a:schemeClr val="dk1"/>
          </a:fontRef>
        </p:style>
        <p:txBody>
          <a:bodyPr rtlCol="0" anchor="ctr"/>
          <a:lstStyle/>
          <a:p>
            <a:endParaRPr kumimoji="1" lang="ja-JP" altLang="en-US" sz="12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594778" y="2920744"/>
            <a:ext cx="3345788"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令和</a:t>
            </a:r>
            <a:r>
              <a:rPr kumimoji="1" lang="ja-JP" altLang="en-US" sz="1100" dirty="0">
                <a:latin typeface="Meiryo UI" panose="020B0604030504040204" pitchFamily="50" charset="-128"/>
                <a:ea typeface="Meiryo UI" panose="020B0604030504040204" pitchFamily="50" charset="-128"/>
              </a:rPr>
              <a:t>元年度</a:t>
            </a:r>
            <a:r>
              <a:rPr kumimoji="1" lang="ja-JP" altLang="en-US" sz="1100" dirty="0" smtClean="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教育</a:t>
            </a:r>
            <a:r>
              <a:rPr kumimoji="1" lang="ja-JP" altLang="en-US" sz="1100" dirty="0" smtClean="0">
                <a:latin typeface="Meiryo UI" panose="020B0604030504040204" pitchFamily="50" charset="-128"/>
                <a:ea typeface="Meiryo UI" panose="020B0604030504040204" pitchFamily="50" charset="-128"/>
              </a:rPr>
              <a:t>行政に係る点検及び評価報告書より</a:t>
            </a:r>
            <a:endParaRPr kumimoji="1" lang="en-US" altLang="ja-JP" sz="1100" dirty="0" smtClean="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5124809" y="4964176"/>
            <a:ext cx="4253141" cy="646331"/>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「知的</a:t>
            </a:r>
            <a:r>
              <a:rPr kumimoji="1" lang="ja-JP" altLang="en-US" sz="1200" dirty="0" err="1" smtClean="0">
                <a:latin typeface="Meiryo UI" panose="020B0604030504040204" pitchFamily="50" charset="-128"/>
                <a:ea typeface="Meiryo UI" panose="020B0604030504040204" pitchFamily="50" charset="-128"/>
              </a:rPr>
              <a:t>障がい</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err="1" smtClean="0">
                <a:latin typeface="Meiryo UI" panose="020B0604030504040204" pitchFamily="50" charset="-128"/>
                <a:ea typeface="Meiryo UI" panose="020B0604030504040204" pitchFamily="50" charset="-128"/>
              </a:rPr>
              <a:t>発達障がい</a:t>
            </a:r>
            <a:r>
              <a:rPr kumimoji="1" lang="ja-JP" altLang="en-US" sz="1200" dirty="0" smtClean="0">
                <a:latin typeface="Meiryo UI" panose="020B0604030504040204" pitchFamily="50" charset="-128"/>
                <a:ea typeface="Meiryo UI" panose="020B0604030504040204" pitchFamily="50" charset="-128"/>
              </a:rPr>
              <a:t>」など「さまざまな配慮を要する生徒」</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が増加しており、生徒１人ひとりの状況に対応するためには支援</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のさらなる充実が必要</a:t>
            </a:r>
            <a:r>
              <a:rPr kumimoji="1" lang="ja-JP" altLang="en-US" sz="900" dirty="0" smtClean="0">
                <a:latin typeface="Meiryo UI" panose="020B0604030504040204" pitchFamily="50" charset="-128"/>
                <a:ea typeface="Meiryo UI" panose="020B0604030504040204" pitchFamily="50" charset="-128"/>
              </a:rPr>
              <a:t>（ＥＳ校長より）</a:t>
            </a:r>
            <a:endParaRPr kumimoji="1" lang="en-US" altLang="ja-JP" sz="900" dirty="0" smtClean="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505820" y="6074228"/>
            <a:ext cx="4297971" cy="523220"/>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多くの生徒が社会で必要な力が身についたことを実感して</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おり、生活</a:t>
            </a:r>
            <a:r>
              <a:rPr kumimoji="1" lang="ja-JP" altLang="en-US" sz="1400" dirty="0">
                <a:latin typeface="Meiryo UI" panose="020B0604030504040204" pitchFamily="50" charset="-128"/>
                <a:ea typeface="Meiryo UI" panose="020B0604030504040204" pitchFamily="50" charset="-128"/>
              </a:rPr>
              <a:t>面</a:t>
            </a:r>
            <a:r>
              <a:rPr kumimoji="1" lang="ja-JP" altLang="en-US" sz="1400" dirty="0" smtClean="0">
                <a:latin typeface="Meiryo UI" panose="020B0604030504040204" pitchFamily="50" charset="-128"/>
                <a:ea typeface="Meiryo UI" panose="020B0604030504040204" pitchFamily="50" charset="-128"/>
              </a:rPr>
              <a:t>を支援する取組みの成果と言える</a:t>
            </a:r>
            <a:endParaRPr kumimoji="1" lang="en-US" altLang="ja-JP" sz="1400" dirty="0" smtClean="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5240810" y="6008886"/>
            <a:ext cx="4097597" cy="738664"/>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配慮</a:t>
            </a:r>
            <a:r>
              <a:rPr kumimoji="1" lang="ja-JP" altLang="en-US" sz="1400" dirty="0" smtClean="0">
                <a:latin typeface="Meiryo UI" panose="020B0604030504040204" pitchFamily="50" charset="-128"/>
                <a:ea typeface="Meiryo UI" panose="020B0604030504040204" pitchFamily="50" charset="-128"/>
              </a:rPr>
              <a:t>を要する生徒の増加などに対応するには、現状の</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支援に加え、各校の事情に応じたよりよい支援方法を</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検討する必要がある</a:t>
            </a:r>
            <a:endParaRPr kumimoji="1" lang="en-US" altLang="ja-JP" sz="1400" dirty="0" smtClean="0">
              <a:latin typeface="Meiryo UI" panose="020B0604030504040204" pitchFamily="50" charset="-128"/>
              <a:ea typeface="Meiryo UI" panose="020B0604030504040204" pitchFamily="50" charset="-128"/>
            </a:endParaRPr>
          </a:p>
        </p:txBody>
      </p:sp>
      <p:sp>
        <p:nvSpPr>
          <p:cNvPr id="30" name="正方形/長方形 29"/>
          <p:cNvSpPr/>
          <p:nvPr/>
        </p:nvSpPr>
        <p:spPr>
          <a:xfrm>
            <a:off x="574240" y="4366271"/>
            <a:ext cx="991213" cy="187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dirty="0" smtClean="0">
                <a:latin typeface="Meiryo UI" panose="020B0604030504040204" pitchFamily="50" charset="-128"/>
                <a:ea typeface="Meiryo UI" panose="020B0604030504040204" pitchFamily="50" charset="-128"/>
              </a:rPr>
              <a:t>どちらと</a:t>
            </a:r>
            <a:r>
              <a:rPr kumimoji="1" lang="ja-JP" altLang="en-US" sz="900" dirty="0">
                <a:latin typeface="Meiryo UI" panose="020B0604030504040204" pitchFamily="50" charset="-128"/>
                <a:ea typeface="Meiryo UI" panose="020B0604030504040204" pitchFamily="50" charset="-128"/>
              </a:rPr>
              <a:t>もいえない</a:t>
            </a:r>
          </a:p>
        </p:txBody>
      </p:sp>
      <p:sp>
        <p:nvSpPr>
          <p:cNvPr id="31" name="正方形/長方形 30"/>
          <p:cNvSpPr/>
          <p:nvPr/>
        </p:nvSpPr>
        <p:spPr>
          <a:xfrm>
            <a:off x="2552516" y="4549836"/>
            <a:ext cx="991213" cy="187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dirty="0" smtClean="0">
                <a:latin typeface="Meiryo UI" panose="020B0604030504040204" pitchFamily="50" charset="-128"/>
                <a:ea typeface="Meiryo UI" panose="020B0604030504040204" pitchFamily="50" charset="-128"/>
              </a:rPr>
              <a:t>どちらと</a:t>
            </a:r>
            <a:r>
              <a:rPr kumimoji="1" lang="ja-JP" altLang="en-US" sz="900" dirty="0">
                <a:latin typeface="Meiryo UI" panose="020B0604030504040204" pitchFamily="50" charset="-128"/>
                <a:ea typeface="Meiryo UI" panose="020B0604030504040204" pitchFamily="50" charset="-128"/>
              </a:rPr>
              <a:t>もいえない</a:t>
            </a:r>
          </a:p>
        </p:txBody>
      </p:sp>
      <p:sp>
        <p:nvSpPr>
          <p:cNvPr id="36" name="テキスト ボックス 35"/>
          <p:cNvSpPr txBox="1"/>
          <p:nvPr/>
        </p:nvSpPr>
        <p:spPr>
          <a:xfrm>
            <a:off x="5124809" y="4442547"/>
            <a:ext cx="424026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　令和４年度の目標達成に向けて取組みのさらなる充実が必要</a:t>
            </a:r>
            <a:endParaRPr kumimoji="1" lang="en-US" altLang="ja-JP" sz="1200" dirty="0" smtClean="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4786070" y="3212057"/>
            <a:ext cx="4650800" cy="1218563"/>
          </a:xfrm>
          <a:prstGeom prst="rect">
            <a:avLst/>
          </a:prstGeom>
        </p:spPr>
      </p:pic>
      <p:sp>
        <p:nvSpPr>
          <p:cNvPr id="27" name="正方形/長方形 26"/>
          <p:cNvSpPr/>
          <p:nvPr/>
        </p:nvSpPr>
        <p:spPr>
          <a:xfrm>
            <a:off x="153409" y="60336"/>
            <a:ext cx="5087401" cy="3474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⑵</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①　エンパワメントスクールについて</a:t>
            </a:r>
            <a:r>
              <a:rPr kumimoji="1" lang="ja-JP" altLang="en-US" sz="2400" b="1" dirty="0">
                <a:latin typeface="Meiryo UI" panose="020B0604030504040204" pitchFamily="50" charset="-128"/>
                <a:ea typeface="Meiryo UI" panose="020B0604030504040204" pitchFamily="50" charset="-128"/>
              </a:rPr>
              <a:t>　</a:t>
            </a:r>
          </a:p>
        </p:txBody>
      </p:sp>
      <p:cxnSp>
        <p:nvCxnSpPr>
          <p:cNvPr id="28" name="直線コネクタ 27"/>
          <p:cNvCxnSpPr/>
          <p:nvPr/>
        </p:nvCxnSpPr>
        <p:spPr>
          <a:xfrm flipV="1">
            <a:off x="358253" y="437045"/>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33" name="角丸四角形 32"/>
          <p:cNvSpPr/>
          <p:nvPr/>
        </p:nvSpPr>
        <p:spPr>
          <a:xfrm>
            <a:off x="403065" y="5744440"/>
            <a:ext cx="723662" cy="274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成果</a:t>
            </a:r>
            <a:endParaRPr kumimoji="1" lang="ja-JP" altLang="en-US" sz="1200" dirty="0">
              <a:latin typeface="Meiryo UI" panose="020B0604030504040204" pitchFamily="50" charset="-128"/>
              <a:ea typeface="Meiryo UI" panose="020B0604030504040204" pitchFamily="50" charset="-128"/>
            </a:endParaRPr>
          </a:p>
        </p:txBody>
      </p:sp>
      <p:sp>
        <p:nvSpPr>
          <p:cNvPr id="37" name="角丸四角形 36"/>
          <p:cNvSpPr/>
          <p:nvPr/>
        </p:nvSpPr>
        <p:spPr>
          <a:xfrm>
            <a:off x="5027627" y="5779403"/>
            <a:ext cx="723662" cy="274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課題</a:t>
            </a:r>
          </a:p>
        </p:txBody>
      </p:sp>
      <p:sp>
        <p:nvSpPr>
          <p:cNvPr id="38" name="スライド番号プレースホルダー 25"/>
          <p:cNvSpPr>
            <a:spLocks noGrp="1"/>
          </p:cNvSpPr>
          <p:nvPr>
            <p:ph type="sldNum" sz="quarter" idx="12"/>
          </p:nvPr>
        </p:nvSpPr>
        <p:spPr>
          <a:xfrm>
            <a:off x="7568625" y="6376592"/>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A7745A-936E-4D8F-B0EC-81EFBD5D0782}"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3948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585496"/>
            <a:ext cx="2859110" cy="34773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志願</a:t>
            </a:r>
            <a:r>
              <a:rPr kumimoji="1" lang="ja-JP" altLang="en-US" sz="1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倍率</a:t>
            </a:r>
            <a:r>
              <a:rPr kumimoji="1" lang="ja-JP" altLang="en-US" sz="18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の推移について</a:t>
            </a:r>
            <a:endParaRPr kumimoji="1" lang="ja-JP" altLang="en-US" sz="1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2537139" y="676472"/>
            <a:ext cx="472918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２次選抜を含む　（ただし、令和３年度選抜については２次選抜を含めない暫定値）</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角丸四角形 8"/>
          <p:cNvSpPr/>
          <p:nvPr/>
        </p:nvSpPr>
        <p:spPr>
          <a:xfrm>
            <a:off x="618141" y="5877991"/>
            <a:ext cx="8680405" cy="741751"/>
          </a:xfrm>
          <a:prstGeom prst="roundRect">
            <a:avLst>
              <a:gd name="adj" fmla="val 19099"/>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●令和</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２年度選抜まで</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は平均倍率１</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倍以上を</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維持。（令和３年度の暫定*平均倍率は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0.93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倍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２次選抜含まず</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によっては募集定員を満たすことができていない学校がある。（但し、一定の需要は安定</a:t>
            </a:r>
            <a:r>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してある）</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463636" y="156240"/>
            <a:ext cx="4978055" cy="3290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⑵</a:t>
            </a:r>
            <a:r>
              <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①　エンパワメントスクールについて</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角丸四角形 19"/>
          <p:cNvSpPr/>
          <p:nvPr/>
        </p:nvSpPr>
        <p:spPr>
          <a:xfrm>
            <a:off x="618141" y="933226"/>
            <a:ext cx="8680405" cy="4844513"/>
          </a:xfrm>
          <a:prstGeom prst="roundRect">
            <a:avLst>
              <a:gd name="adj" fmla="val 0"/>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2"/>
          <a:stretch>
            <a:fillRect/>
          </a:stretch>
        </p:blipFill>
        <p:spPr>
          <a:xfrm>
            <a:off x="669657" y="984742"/>
            <a:ext cx="5653677" cy="4777971"/>
          </a:xfrm>
          <a:prstGeom prst="rect">
            <a:avLst/>
          </a:prstGeom>
        </p:spPr>
      </p:pic>
      <p:pic>
        <p:nvPicPr>
          <p:cNvPr id="5" name="図 4"/>
          <p:cNvPicPr>
            <a:picLocks noChangeAspect="1"/>
          </p:cNvPicPr>
          <p:nvPr/>
        </p:nvPicPr>
        <p:blipFill>
          <a:blip r:embed="rId3"/>
          <a:stretch>
            <a:fillRect/>
          </a:stretch>
        </p:blipFill>
        <p:spPr>
          <a:xfrm>
            <a:off x="6409292" y="1014636"/>
            <a:ext cx="2801660" cy="2401422"/>
          </a:xfrm>
          <a:prstGeom prst="rect">
            <a:avLst/>
          </a:prstGeom>
        </p:spPr>
      </p:pic>
      <p:sp>
        <p:nvSpPr>
          <p:cNvPr id="18" name="テキスト ボックス 17"/>
          <p:cNvSpPr txBox="1"/>
          <p:nvPr/>
        </p:nvSpPr>
        <p:spPr>
          <a:xfrm>
            <a:off x="7922330" y="1066151"/>
            <a:ext cx="112402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大阪市内４校</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 name="図 6"/>
          <p:cNvPicPr>
            <a:picLocks noChangeAspect="1"/>
          </p:cNvPicPr>
          <p:nvPr/>
        </p:nvPicPr>
        <p:blipFill>
          <a:blip r:embed="rId4"/>
          <a:stretch>
            <a:fillRect/>
          </a:stretch>
        </p:blipFill>
        <p:spPr>
          <a:xfrm>
            <a:off x="6409292" y="3412806"/>
            <a:ext cx="2797697" cy="2349907"/>
          </a:xfrm>
          <a:prstGeom prst="rect">
            <a:avLst/>
          </a:prstGeom>
        </p:spPr>
      </p:pic>
      <p:sp>
        <p:nvSpPr>
          <p:cNvPr id="19" name="テキスト ボックス 18"/>
          <p:cNvSpPr txBox="1"/>
          <p:nvPr/>
        </p:nvSpPr>
        <p:spPr>
          <a:xfrm>
            <a:off x="7918092" y="3497468"/>
            <a:ext cx="108234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大阪市外４校</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2" name="直線コネクタ 11"/>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0" name="スライド番号プレースホルダー 9"/>
          <p:cNvSpPr>
            <a:spLocks noGrp="1"/>
          </p:cNvSpPr>
          <p:nvPr>
            <p:ph type="sldNum" sz="quarter" idx="12"/>
          </p:nvPr>
        </p:nvSpPr>
        <p:spPr>
          <a:xfrm>
            <a:off x="7514884" y="6354869"/>
            <a:ext cx="2228850" cy="365125"/>
          </a:xfrm>
        </p:spPr>
        <p:txBody>
          <a:bodyPr/>
          <a:lstStyle/>
          <a:p>
            <a:fld id="{11A7745A-936E-4D8F-B0EC-81EFBD5D0782}" type="slidenum">
              <a:rPr kumimoji="1" lang="ja-JP" altLang="en-US" smtClean="0"/>
              <a:t>9</a:t>
            </a:fld>
            <a:endParaRPr kumimoji="1" lang="ja-JP" altLang="en-US" dirty="0"/>
          </a:p>
        </p:txBody>
      </p:sp>
    </p:spTree>
    <p:extLst>
      <p:ext uri="{BB962C8B-B14F-4D97-AF65-F5344CB8AC3E}">
        <p14:creationId xmlns:p14="http://schemas.microsoft.com/office/powerpoint/2010/main" val="1984852503"/>
      </p:ext>
    </p:extLst>
  </p:cSld>
  <p:clrMapOvr>
    <a:masterClrMapping/>
  </p:clrMapOvr>
</p:sld>
</file>

<file path=ppt/theme/theme1.xml><?xml version="1.0" encoding="utf-8"?>
<a:theme xmlns:a="http://schemas.openxmlformats.org/drawingml/2006/main" name="Office テーマ">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Nagayoshi">
      <a:dk1>
        <a:srgbClr val="000022"/>
      </a:dk1>
      <a:lt1>
        <a:sysClr val="window" lastClr="FFFFFF"/>
      </a:lt1>
      <a:dk2>
        <a:srgbClr val="000000"/>
      </a:dk2>
      <a:lt2>
        <a:srgbClr val="EEFFFF"/>
      </a:lt2>
      <a:accent1>
        <a:srgbClr val="33CCFF"/>
      </a:accent1>
      <a:accent2>
        <a:srgbClr val="AAEEFF"/>
      </a:accent2>
      <a:accent3>
        <a:srgbClr val="FFFF00"/>
      </a:accent3>
      <a:accent4>
        <a:srgbClr val="BB44FF"/>
      </a:accent4>
      <a:accent5>
        <a:srgbClr val="996633"/>
      </a:accent5>
      <a:accent6>
        <a:srgbClr val="00B050"/>
      </a:accent6>
      <a:hlink>
        <a:srgbClr val="0563C1"/>
      </a:hlink>
      <a:folHlink>
        <a:srgbClr val="954F72"/>
      </a:folHlink>
    </a:clrScheme>
    <a:fontScheme name="Nagayoshi">
      <a:majorFont>
        <a:latin typeface="Rounded M+ 1p heavy"/>
        <a:ea typeface="M+ 1p bold"/>
        <a:cs typeface=""/>
      </a:majorFont>
      <a:minorFont>
        <a:latin typeface="Segoe UI"/>
        <a:ea typeface="MigMix 1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4000" dirty="0" smtClean="0"/>
        </a:defPPr>
      </a:lstStyle>
    </a:txDef>
  </a:objectDefaults>
  <a:extraClrSchemeLst/>
  <a:extLst>
    <a:ext uri="{05A4C25C-085E-4340-85A3-A5531E510DB2}">
      <thm15:themeFamily xmlns:thm15="http://schemas.microsoft.com/office/thememl/2012/main" name="プレゼンテーション1" id="{56CBA5CA-42C9-4BB7-886C-B9BFD027997E}" vid="{6CEE42F8-21DC-47E3-9D07-8D90FDE9A95C}"/>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4612</TotalTime>
  <Words>3693</Words>
  <Application>Microsoft Office PowerPoint</Application>
  <PresentationFormat>A4 210 x 297 mm</PresentationFormat>
  <Paragraphs>446</Paragraphs>
  <Slides>30</Slides>
  <Notes>0</Notes>
  <HiddenSlides>0</HiddenSlides>
  <MMClips>0</MMClips>
  <ScaleCrop>false</ScaleCrop>
  <HeadingPairs>
    <vt:vector size="6" baseType="variant">
      <vt:variant>
        <vt:lpstr>使用されているフォント</vt:lpstr>
      </vt:variant>
      <vt:variant>
        <vt:i4>18</vt:i4>
      </vt:variant>
      <vt:variant>
        <vt:lpstr>テーマ</vt:lpstr>
      </vt:variant>
      <vt:variant>
        <vt:i4>3</vt:i4>
      </vt:variant>
      <vt:variant>
        <vt:lpstr>スライド タイトル</vt:lpstr>
      </vt:variant>
      <vt:variant>
        <vt:i4>30</vt:i4>
      </vt:variant>
    </vt:vector>
  </HeadingPairs>
  <TitlesOfParts>
    <vt:vector size="51" baseType="lpstr">
      <vt:lpstr>AR P丸ゴシック体M</vt:lpstr>
      <vt:lpstr>BIZ UDPゴシック</vt:lpstr>
      <vt:lpstr>COCOGOOSE</vt:lpstr>
      <vt:lpstr>HG丸ｺﾞｼｯｸM-PRO</vt:lpstr>
      <vt:lpstr>M+ 1p bold</vt:lpstr>
      <vt:lpstr>Meiryo UI</vt:lpstr>
      <vt:lpstr>MigMix 1P</vt:lpstr>
      <vt:lpstr>ＭＳ Ｐゴシック</vt:lpstr>
      <vt:lpstr>MS UI Gothic</vt:lpstr>
      <vt:lpstr>Rounded M+ 1p heavy</vt:lpstr>
      <vt:lpstr>游ゴシック</vt:lpstr>
      <vt:lpstr>游ゴシック Light</vt:lpstr>
      <vt:lpstr>Arial</vt:lpstr>
      <vt:lpstr>Calibri</vt:lpstr>
      <vt:lpstr>Calibri Light</vt:lpstr>
      <vt:lpstr>Segoe UI</vt:lpstr>
      <vt:lpstr>Times New Roman</vt:lpstr>
      <vt:lpstr>Wingdings</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大阪府立 長吉高等学校の とりくみ</vt:lpstr>
      <vt:lpstr>長吉高校の概要</vt:lpstr>
      <vt:lpstr>文部科学省ＨＰより</vt:lpstr>
      <vt:lpstr>長吉高校に通う生徒たち</vt:lpstr>
      <vt:lpstr>長吉高校の特色</vt:lpstr>
      <vt:lpstr>ＥＳへの改編前と改編後の変化</vt:lpstr>
      <vt:lpstr>ＥＳへの改編前と改編後の変化</vt:lpstr>
      <vt:lpstr>エンパワメントスクールとは</vt:lpstr>
      <vt:lpstr>PowerPoint プレゼンテーション</vt:lpstr>
      <vt:lpstr>PowerPoint プレゼンテーション</vt:lpstr>
      <vt:lpstr>ＥＳへの改編前と改編後の変化</vt:lpstr>
      <vt:lpstr>PowerPoint プレゼンテーション</vt:lpstr>
      <vt:lpstr>安心の居場所「なかカフェ」</vt:lpstr>
      <vt:lpstr>長吉高校が大切にしてきたもの</vt:lpstr>
      <vt:lpstr>外国にルーツのある生徒</vt:lpstr>
      <vt:lpstr>枠校として大切にしてきたこと</vt:lpstr>
      <vt:lpstr>長吉高校の多文化共生の取組</vt:lpstr>
      <vt:lpstr>外国にルーツのある生徒に関わる現状と課題</vt:lpstr>
      <vt:lpstr>文化部 多文化研究会</vt:lpstr>
      <vt:lpstr>   「可能性」    （第11期卒業生 書家「蓮々」）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仲谷　元伸</dc:creator>
  <cp:lastModifiedBy>蟇田　枝理子</cp:lastModifiedBy>
  <cp:revision>366</cp:revision>
  <cp:lastPrinted>2021-03-19T05:12:53Z</cp:lastPrinted>
  <dcterms:created xsi:type="dcterms:W3CDTF">2020-09-11T02:37:53Z</dcterms:created>
  <dcterms:modified xsi:type="dcterms:W3CDTF">2021-03-19T05:19:59Z</dcterms:modified>
</cp:coreProperties>
</file>