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7" r:id="rId2"/>
    <p:sldId id="311" r:id="rId3"/>
    <p:sldId id="296" r:id="rId4"/>
    <p:sldId id="275" r:id="rId5"/>
    <p:sldId id="297" r:id="rId6"/>
    <p:sldId id="283" r:id="rId7"/>
    <p:sldId id="270" r:id="rId8"/>
    <p:sldId id="307" r:id="rId9"/>
    <p:sldId id="279" r:id="rId10"/>
    <p:sldId id="301" r:id="rId11"/>
    <p:sldId id="302" r:id="rId12"/>
    <p:sldId id="303" r:id="rId13"/>
    <p:sldId id="276" r:id="rId14"/>
    <p:sldId id="309" r:id="rId15"/>
    <p:sldId id="298" r:id="rId16"/>
    <p:sldId id="284" r:id="rId17"/>
    <p:sldId id="308" r:id="rId18"/>
    <p:sldId id="285" r:id="rId19"/>
    <p:sldId id="286" r:id="rId20"/>
    <p:sldId id="288" r:id="rId21"/>
    <p:sldId id="289" r:id="rId22"/>
    <p:sldId id="290" r:id="rId23"/>
    <p:sldId id="304" r:id="rId24"/>
    <p:sldId id="292" r:id="rId25"/>
    <p:sldId id="312" r:id="rId26"/>
    <p:sldId id="310" r:id="rId27"/>
    <p:sldId id="299" r:id="rId28"/>
    <p:sldId id="306" r:id="rId29"/>
    <p:sldId id="264" r:id="rId30"/>
    <p:sldId id="313" r:id="rId31"/>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7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86784993238745E-2"/>
          <c:y val="2.8545901824230991E-2"/>
          <c:w val="0.88690705540588866"/>
          <c:h val="0.83052144716684995"/>
        </c:manualLayout>
      </c:layout>
      <c:lineChart>
        <c:grouping val="standard"/>
        <c:varyColors val="0"/>
        <c:ser>
          <c:idx val="0"/>
          <c:order val="0"/>
          <c:tx>
            <c:strRef>
              <c:f>Sheet1!$B$1</c:f>
              <c:strCache>
                <c:ptCount val="1"/>
                <c:pt idx="0">
                  <c:v>大阪府</c:v>
                </c:pt>
              </c:strCache>
            </c:strRef>
          </c:tx>
          <c:dLbls>
            <c:dLbl>
              <c:idx val="60"/>
              <c:delete val="1"/>
              <c:extLst>
                <c:ext xmlns:c15="http://schemas.microsoft.com/office/drawing/2012/chart" uri="{CE6537A1-D6FC-4f65-9D91-7224C49458BB}"/>
                <c:ext xmlns:c16="http://schemas.microsoft.com/office/drawing/2014/chart" uri="{C3380CC4-5D6E-409C-BE32-E72D297353CC}">
                  <c16:uniqueId val="{00000000-F7FA-48BE-89AA-6A47846FC5AF}"/>
                </c:ext>
              </c:extLst>
            </c:dLbl>
            <c:dLbl>
              <c:idx val="62"/>
              <c:layout>
                <c:manualLayout>
                  <c:x val="-3.69110854713776E-2"/>
                  <c:y val="-3.9472151714208856E-2"/>
                </c:manualLayout>
              </c:layout>
              <c:tx>
                <c:rich>
                  <a:bodyPr/>
                  <a:lstStyle/>
                  <a:p>
                    <a:r>
                      <a:rPr lang="en-US" altLang="en-US" dirty="0" smtClean="0"/>
                      <a:t>21</a:t>
                    </a:r>
                    <a:r>
                      <a:rPr lang="en-US" altLang="ja-JP" dirty="0" smtClean="0"/>
                      <a:t>4</a:t>
                    </a:r>
                    <a:r>
                      <a:rPr lang="en-US" altLang="en-US" dirty="0" smtClean="0"/>
                      <a:t>,120</a:t>
                    </a:r>
                    <a:endParaRPr lang="en-US" alt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FA-48BE-89AA-6A47846FC5AF}"/>
                </c:ext>
              </c:extLst>
            </c:dLbl>
            <c:spPr>
              <a:solidFill>
                <a:schemeClr val="bg1"/>
              </a:solidFill>
              <a:ln>
                <a:solidFill>
                  <a:schemeClr val="accent1"/>
                </a:solidFill>
              </a:ln>
            </c:spPr>
            <c:txPr>
              <a:bodyPr/>
              <a:lstStyle/>
              <a:p>
                <a:pPr>
                  <a:defRPr sz="1400">
                    <a:solidFill>
                      <a:srgbClr val="FF0000"/>
                    </a:solidFill>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Sheet1!$A$16:$A$67</c:f>
              <c:strCache>
                <c:ptCount val="52"/>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H元</c:v>
                </c:pt>
                <c:pt idx="21">
                  <c:v>2</c:v>
                </c:pt>
                <c:pt idx="22">
                  <c:v>3</c:v>
                </c:pt>
                <c:pt idx="23">
                  <c:v>4</c:v>
                </c:pt>
                <c:pt idx="24">
                  <c:v>5</c:v>
                </c:pt>
                <c:pt idx="25">
                  <c:v>6</c:v>
                </c:pt>
                <c:pt idx="26">
                  <c:v>7</c:v>
                </c:pt>
                <c:pt idx="27">
                  <c:v>8</c:v>
                </c:pt>
                <c:pt idx="28">
                  <c:v>9</c:v>
                </c:pt>
                <c:pt idx="29">
                  <c:v>10</c:v>
                </c:pt>
                <c:pt idx="30">
                  <c:v>11</c:v>
                </c:pt>
                <c:pt idx="31">
                  <c:v>12</c:v>
                </c:pt>
                <c:pt idx="32">
                  <c:v>13</c:v>
                </c:pt>
                <c:pt idx="33">
                  <c:v>14</c:v>
                </c:pt>
                <c:pt idx="34">
                  <c:v>15</c:v>
                </c:pt>
                <c:pt idx="35">
                  <c:v>16</c:v>
                </c:pt>
                <c:pt idx="36">
                  <c:v>17</c:v>
                </c:pt>
                <c:pt idx="37">
                  <c:v>18</c:v>
                </c:pt>
                <c:pt idx="38">
                  <c:v>19</c:v>
                </c:pt>
                <c:pt idx="39">
                  <c:v>20</c:v>
                </c:pt>
                <c:pt idx="40">
                  <c:v>21</c:v>
                </c:pt>
                <c:pt idx="41">
                  <c:v>22</c:v>
                </c:pt>
                <c:pt idx="42">
                  <c:v>23</c:v>
                </c:pt>
                <c:pt idx="43">
                  <c:v>24</c:v>
                </c:pt>
                <c:pt idx="44">
                  <c:v>25</c:v>
                </c:pt>
                <c:pt idx="45">
                  <c:v>26</c:v>
                </c:pt>
                <c:pt idx="46">
                  <c:v>27</c:v>
                </c:pt>
                <c:pt idx="47">
                  <c:v>28</c:v>
                </c:pt>
                <c:pt idx="48">
                  <c:v>29</c:v>
                </c:pt>
                <c:pt idx="49">
                  <c:v>30</c:v>
                </c:pt>
                <c:pt idx="50">
                  <c:v>R1</c:v>
                </c:pt>
                <c:pt idx="51">
                  <c:v>R2</c:v>
                </c:pt>
              </c:strCache>
            </c:strRef>
          </c:cat>
          <c:val>
            <c:numRef>
              <c:f>Sheet1!$B$16:$B$67</c:f>
              <c:numCache>
                <c:formatCode>#,###;[Red]"△"#,###;\-</c:formatCode>
                <c:ptCount val="52"/>
                <c:pt idx="0">
                  <c:v>257670</c:v>
                </c:pt>
                <c:pt idx="1">
                  <c:v>252182</c:v>
                </c:pt>
                <c:pt idx="2">
                  <c:v>250813</c:v>
                </c:pt>
                <c:pt idx="3">
                  <c:v>251430</c:v>
                </c:pt>
                <c:pt idx="4">
                  <c:v>254095</c:v>
                </c:pt>
                <c:pt idx="5">
                  <c:v>261762</c:v>
                </c:pt>
                <c:pt idx="6">
                  <c:v>271182</c:v>
                </c:pt>
                <c:pt idx="7">
                  <c:v>282285</c:v>
                </c:pt>
                <c:pt idx="8">
                  <c:v>289360</c:v>
                </c:pt>
                <c:pt idx="9">
                  <c:v>301367</c:v>
                </c:pt>
                <c:pt idx="10">
                  <c:v>313536</c:v>
                </c:pt>
                <c:pt idx="11">
                  <c:v>331865</c:v>
                </c:pt>
                <c:pt idx="12">
                  <c:v>343158</c:v>
                </c:pt>
                <c:pt idx="13">
                  <c:v>341962</c:v>
                </c:pt>
                <c:pt idx="14">
                  <c:v>356275</c:v>
                </c:pt>
                <c:pt idx="15">
                  <c:v>374245</c:v>
                </c:pt>
                <c:pt idx="16">
                  <c:v>401197</c:v>
                </c:pt>
                <c:pt idx="17">
                  <c:v>409405</c:v>
                </c:pt>
                <c:pt idx="18">
                  <c:v>416618</c:v>
                </c:pt>
                <c:pt idx="19">
                  <c:v>425089</c:v>
                </c:pt>
                <c:pt idx="20">
                  <c:v>426706</c:v>
                </c:pt>
                <c:pt idx="21">
                  <c:v>415559</c:v>
                </c:pt>
                <c:pt idx="22">
                  <c:v>391977</c:v>
                </c:pt>
                <c:pt idx="23">
                  <c:v>364553</c:v>
                </c:pt>
                <c:pt idx="24">
                  <c:v>342539</c:v>
                </c:pt>
                <c:pt idx="25">
                  <c:v>325722</c:v>
                </c:pt>
                <c:pt idx="26">
                  <c:v>309659</c:v>
                </c:pt>
                <c:pt idx="27">
                  <c:v>292230</c:v>
                </c:pt>
                <c:pt idx="28">
                  <c:v>277465</c:v>
                </c:pt>
                <c:pt idx="29">
                  <c:v>270898</c:v>
                </c:pt>
                <c:pt idx="30">
                  <c:v>266547</c:v>
                </c:pt>
                <c:pt idx="31">
                  <c:v>263798</c:v>
                </c:pt>
                <c:pt idx="32">
                  <c:v>255732</c:v>
                </c:pt>
                <c:pt idx="33">
                  <c:v>247377</c:v>
                </c:pt>
                <c:pt idx="34">
                  <c:v>239731</c:v>
                </c:pt>
                <c:pt idx="35">
                  <c:v>234868</c:v>
                </c:pt>
                <c:pt idx="36">
                  <c:v>228084</c:v>
                </c:pt>
                <c:pt idx="37">
                  <c:v>222916</c:v>
                </c:pt>
                <c:pt idx="38">
                  <c:v>218677</c:v>
                </c:pt>
                <c:pt idx="39">
                  <c:v>219345</c:v>
                </c:pt>
                <c:pt idx="40">
                  <c:v>219674</c:v>
                </c:pt>
                <c:pt idx="41">
                  <c:v>225421</c:v>
                </c:pt>
                <c:pt idx="42">
                  <c:v>227181</c:v>
                </c:pt>
                <c:pt idx="43" formatCode="_ * #,##0_ ;_ * &quot;△&quot;#,##0_ ;_ * &quot;-&quot;\ ;@">
                  <c:v>232159</c:v>
                </c:pt>
                <c:pt idx="44" formatCode="_ * #,##0_ ;_ * &quot;△&quot;#,##0_ ;_ * &quot;-&quot;?_ ;________@&quot;・・・&quot;">
                  <c:v>232995</c:v>
                </c:pt>
                <c:pt idx="45" formatCode="_ * #,##0_ ;_ * &quot;△&quot;#,##0_ ;_ * &quot;-&quot;?_ ;________@&quot;・・・&quot;">
                  <c:v>236529</c:v>
                </c:pt>
                <c:pt idx="46" formatCode="_ * #,##0_ ;_ * &quot;△&quot;#,##0_ ;_ * &quot;-&quot;?_ ;________@&quot;・・・&quot;">
                  <c:v>236700</c:v>
                </c:pt>
                <c:pt idx="47">
                  <c:v>235580</c:v>
                </c:pt>
                <c:pt idx="48">
                  <c:v>232282</c:v>
                </c:pt>
                <c:pt idx="49">
                  <c:v>226957</c:v>
                </c:pt>
                <c:pt idx="50">
                  <c:v>220504</c:v>
                </c:pt>
                <c:pt idx="51">
                  <c:v>214120</c:v>
                </c:pt>
              </c:numCache>
            </c:numRef>
          </c:val>
          <c:smooth val="0"/>
          <c:extLst>
            <c:ext xmlns:c16="http://schemas.microsoft.com/office/drawing/2014/chart" uri="{C3380CC4-5D6E-409C-BE32-E72D297353CC}">
              <c16:uniqueId val="{00000002-F7FA-48BE-89AA-6A47846FC5AF}"/>
            </c:ext>
          </c:extLst>
        </c:ser>
        <c:ser>
          <c:idx val="2"/>
          <c:order val="1"/>
          <c:tx>
            <c:strRef>
              <c:f>Sheet1!$D$1</c:f>
              <c:strCache>
                <c:ptCount val="1"/>
                <c:pt idx="0">
                  <c:v>府立</c:v>
                </c:pt>
              </c:strCache>
            </c:strRef>
          </c:tx>
          <c:dLbls>
            <c:dLbl>
              <c:idx val="65"/>
              <c:layout>
                <c:manualLayout>
                  <c:x val="-7.339453782823839E-2"/>
                  <c:y val="-4.055776221842497E-2"/>
                </c:manualLayout>
              </c:layout>
              <c:spPr>
                <a:noFill/>
                <a:ln>
                  <a:solidFill>
                    <a:schemeClr val="accent1"/>
                  </a:solidFill>
                </a:ln>
                <a:effectLst/>
              </c:spPr>
              <c:txPr>
                <a:bodyPr wrap="square" lIns="38100" tIns="19050" rIns="38100" bIns="19050" anchor="ctr">
                  <a:spAutoFit/>
                </a:bodyPr>
                <a:lstStyle/>
                <a:p>
                  <a:pPr>
                    <a:defRPr sz="1400">
                      <a:solidFill>
                        <a:srgbClr val="FF0000"/>
                      </a:solidFill>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05-48E5-9634-A687C72173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Sheet1!$A$16:$A$67</c:f>
              <c:strCache>
                <c:ptCount val="52"/>
                <c:pt idx="0">
                  <c:v>44</c:v>
                </c:pt>
                <c:pt idx="1">
                  <c:v>45</c:v>
                </c:pt>
                <c:pt idx="2">
                  <c:v>46</c:v>
                </c:pt>
                <c:pt idx="3">
                  <c:v>47</c:v>
                </c:pt>
                <c:pt idx="4">
                  <c:v>48</c:v>
                </c:pt>
                <c:pt idx="5">
                  <c:v>49</c:v>
                </c:pt>
                <c:pt idx="6">
                  <c:v>50</c:v>
                </c:pt>
                <c:pt idx="7">
                  <c:v>51</c:v>
                </c:pt>
                <c:pt idx="8">
                  <c:v>52</c:v>
                </c:pt>
                <c:pt idx="9">
                  <c:v>53</c:v>
                </c:pt>
                <c:pt idx="10">
                  <c:v>54</c:v>
                </c:pt>
                <c:pt idx="11">
                  <c:v>55</c:v>
                </c:pt>
                <c:pt idx="12">
                  <c:v>56</c:v>
                </c:pt>
                <c:pt idx="13">
                  <c:v>57</c:v>
                </c:pt>
                <c:pt idx="14">
                  <c:v>58</c:v>
                </c:pt>
                <c:pt idx="15">
                  <c:v>59</c:v>
                </c:pt>
                <c:pt idx="16">
                  <c:v>60</c:v>
                </c:pt>
                <c:pt idx="17">
                  <c:v>61</c:v>
                </c:pt>
                <c:pt idx="18">
                  <c:v>62</c:v>
                </c:pt>
                <c:pt idx="19">
                  <c:v>63</c:v>
                </c:pt>
                <c:pt idx="20">
                  <c:v>H元</c:v>
                </c:pt>
                <c:pt idx="21">
                  <c:v>2</c:v>
                </c:pt>
                <c:pt idx="22">
                  <c:v>3</c:v>
                </c:pt>
                <c:pt idx="23">
                  <c:v>4</c:v>
                </c:pt>
                <c:pt idx="24">
                  <c:v>5</c:v>
                </c:pt>
                <c:pt idx="25">
                  <c:v>6</c:v>
                </c:pt>
                <c:pt idx="26">
                  <c:v>7</c:v>
                </c:pt>
                <c:pt idx="27">
                  <c:v>8</c:v>
                </c:pt>
                <c:pt idx="28">
                  <c:v>9</c:v>
                </c:pt>
                <c:pt idx="29">
                  <c:v>10</c:v>
                </c:pt>
                <c:pt idx="30">
                  <c:v>11</c:v>
                </c:pt>
                <c:pt idx="31">
                  <c:v>12</c:v>
                </c:pt>
                <c:pt idx="32">
                  <c:v>13</c:v>
                </c:pt>
                <c:pt idx="33">
                  <c:v>14</c:v>
                </c:pt>
                <c:pt idx="34">
                  <c:v>15</c:v>
                </c:pt>
                <c:pt idx="35">
                  <c:v>16</c:v>
                </c:pt>
                <c:pt idx="36">
                  <c:v>17</c:v>
                </c:pt>
                <c:pt idx="37">
                  <c:v>18</c:v>
                </c:pt>
                <c:pt idx="38">
                  <c:v>19</c:v>
                </c:pt>
                <c:pt idx="39">
                  <c:v>20</c:v>
                </c:pt>
                <c:pt idx="40">
                  <c:v>21</c:v>
                </c:pt>
                <c:pt idx="41">
                  <c:v>22</c:v>
                </c:pt>
                <c:pt idx="42">
                  <c:v>23</c:v>
                </c:pt>
                <c:pt idx="43">
                  <c:v>24</c:v>
                </c:pt>
                <c:pt idx="44">
                  <c:v>25</c:v>
                </c:pt>
                <c:pt idx="45">
                  <c:v>26</c:v>
                </c:pt>
                <c:pt idx="46">
                  <c:v>27</c:v>
                </c:pt>
                <c:pt idx="47">
                  <c:v>28</c:v>
                </c:pt>
                <c:pt idx="48">
                  <c:v>29</c:v>
                </c:pt>
                <c:pt idx="49">
                  <c:v>30</c:v>
                </c:pt>
                <c:pt idx="50">
                  <c:v>R1</c:v>
                </c:pt>
                <c:pt idx="51">
                  <c:v>R2</c:v>
                </c:pt>
              </c:strCache>
            </c:strRef>
          </c:cat>
          <c:val>
            <c:numRef>
              <c:f>Sheet1!$D$16:$D$67</c:f>
              <c:numCache>
                <c:formatCode>#,##0_);[Red]\(#,##0\)</c:formatCode>
                <c:ptCount val="52"/>
                <c:pt idx="0">
                  <c:v>99434</c:v>
                </c:pt>
                <c:pt idx="1">
                  <c:v>99077</c:v>
                </c:pt>
                <c:pt idx="2">
                  <c:v>99334</c:v>
                </c:pt>
                <c:pt idx="3">
                  <c:v>101087</c:v>
                </c:pt>
                <c:pt idx="4">
                  <c:v>104837</c:v>
                </c:pt>
                <c:pt idx="5">
                  <c:v>115437</c:v>
                </c:pt>
                <c:pt idx="6">
                  <c:v>126295</c:v>
                </c:pt>
                <c:pt idx="7">
                  <c:v>136959</c:v>
                </c:pt>
                <c:pt idx="8">
                  <c:v>145883</c:v>
                </c:pt>
                <c:pt idx="9">
                  <c:v>159287</c:v>
                </c:pt>
                <c:pt idx="10">
                  <c:v>173774</c:v>
                </c:pt>
                <c:pt idx="11">
                  <c:v>189636</c:v>
                </c:pt>
                <c:pt idx="12">
                  <c:v>199125</c:v>
                </c:pt>
                <c:pt idx="13">
                  <c:v>200834</c:v>
                </c:pt>
                <c:pt idx="14">
                  <c:v>209021</c:v>
                </c:pt>
                <c:pt idx="15">
                  <c:v>220213</c:v>
                </c:pt>
                <c:pt idx="16">
                  <c:v>237566</c:v>
                </c:pt>
                <c:pt idx="17">
                  <c:v>245445</c:v>
                </c:pt>
                <c:pt idx="18">
                  <c:v>251175</c:v>
                </c:pt>
                <c:pt idx="19">
                  <c:v>255515</c:v>
                </c:pt>
                <c:pt idx="20">
                  <c:v>255061</c:v>
                </c:pt>
                <c:pt idx="21">
                  <c:v>245902</c:v>
                </c:pt>
                <c:pt idx="22">
                  <c:v>229623</c:v>
                </c:pt>
                <c:pt idx="23">
                  <c:v>209325</c:v>
                </c:pt>
                <c:pt idx="24">
                  <c:v>193653</c:v>
                </c:pt>
                <c:pt idx="25">
                  <c:v>180965</c:v>
                </c:pt>
                <c:pt idx="26">
                  <c:v>170166</c:v>
                </c:pt>
                <c:pt idx="27">
                  <c:v>159631</c:v>
                </c:pt>
                <c:pt idx="28">
                  <c:v>150406</c:v>
                </c:pt>
                <c:pt idx="29">
                  <c:v>146408</c:v>
                </c:pt>
                <c:pt idx="30">
                  <c:v>143274</c:v>
                </c:pt>
                <c:pt idx="31">
                  <c:v>141059</c:v>
                </c:pt>
                <c:pt idx="32">
                  <c:v>136476</c:v>
                </c:pt>
                <c:pt idx="33">
                  <c:v>132293</c:v>
                </c:pt>
                <c:pt idx="34">
                  <c:v>128563</c:v>
                </c:pt>
                <c:pt idx="35">
                  <c:v>126261</c:v>
                </c:pt>
                <c:pt idx="36">
                  <c:v>122930</c:v>
                </c:pt>
                <c:pt idx="37">
                  <c:v>119634</c:v>
                </c:pt>
                <c:pt idx="38">
                  <c:v>116492</c:v>
                </c:pt>
                <c:pt idx="39">
                  <c:v>117246</c:v>
                </c:pt>
                <c:pt idx="40">
                  <c:v>118220</c:v>
                </c:pt>
                <c:pt idx="41">
                  <c:v>123388</c:v>
                </c:pt>
                <c:pt idx="42">
                  <c:v>123276</c:v>
                </c:pt>
                <c:pt idx="43">
                  <c:v>122710</c:v>
                </c:pt>
                <c:pt idx="44">
                  <c:v>119681</c:v>
                </c:pt>
                <c:pt idx="45">
                  <c:v>121785</c:v>
                </c:pt>
                <c:pt idx="46">
                  <c:v>122922</c:v>
                </c:pt>
                <c:pt idx="47">
                  <c:v>122616</c:v>
                </c:pt>
                <c:pt idx="48">
                  <c:v>120004</c:v>
                </c:pt>
                <c:pt idx="49">
                  <c:v>115947</c:v>
                </c:pt>
                <c:pt idx="50">
                  <c:v>111112</c:v>
                </c:pt>
                <c:pt idx="51">
                  <c:v>106495</c:v>
                </c:pt>
              </c:numCache>
            </c:numRef>
          </c:val>
          <c:smooth val="0"/>
          <c:extLst>
            <c:ext xmlns:c16="http://schemas.microsoft.com/office/drawing/2014/chart" uri="{C3380CC4-5D6E-409C-BE32-E72D297353CC}">
              <c16:uniqueId val="{00000000-66A8-48E0-9F41-B3ABF0BF342C}"/>
            </c:ext>
          </c:extLst>
        </c:ser>
        <c:dLbls>
          <c:showLegendKey val="0"/>
          <c:showVal val="0"/>
          <c:showCatName val="0"/>
          <c:showSerName val="0"/>
          <c:showPercent val="0"/>
          <c:showBubbleSize val="0"/>
        </c:dLbls>
        <c:marker val="1"/>
        <c:smooth val="0"/>
        <c:axId val="311653120"/>
        <c:axId val="311654656"/>
      </c:lineChart>
      <c:catAx>
        <c:axId val="311653120"/>
        <c:scaling>
          <c:orientation val="minMax"/>
        </c:scaling>
        <c:delete val="0"/>
        <c:axPos val="b"/>
        <c:numFmt formatCode="General" sourceLinked="0"/>
        <c:majorTickMark val="out"/>
        <c:minorTickMark val="none"/>
        <c:tickLblPos val="nextTo"/>
        <c:txPr>
          <a:bodyPr/>
          <a:lstStyle/>
          <a:p>
            <a:pPr>
              <a:defRPr sz="1200" baseline="0">
                <a:latin typeface="+mn-ea"/>
                <a:ea typeface="+mn-ea"/>
              </a:defRPr>
            </a:pPr>
            <a:endParaRPr lang="ja-JP"/>
          </a:p>
        </c:txPr>
        <c:crossAx val="311654656"/>
        <c:crossesAt val="0"/>
        <c:auto val="1"/>
        <c:lblAlgn val="ctr"/>
        <c:lblOffset val="100"/>
        <c:tickLblSkip val="3"/>
        <c:tickMarkSkip val="3"/>
        <c:noMultiLvlLbl val="0"/>
      </c:catAx>
      <c:valAx>
        <c:axId val="311654656"/>
        <c:scaling>
          <c:orientation val="minMax"/>
        </c:scaling>
        <c:delete val="0"/>
        <c:axPos val="l"/>
        <c:majorGridlines>
          <c:spPr>
            <a:ln>
              <a:prstDash val="dash"/>
            </a:ln>
          </c:spPr>
        </c:majorGridlines>
        <c:numFmt formatCode="#,##0_);[Red]\(#,##0\)" sourceLinked="0"/>
        <c:majorTickMark val="out"/>
        <c:minorTickMark val="none"/>
        <c:tickLblPos val="nextTo"/>
        <c:txPr>
          <a:bodyPr/>
          <a:lstStyle/>
          <a:p>
            <a:pPr>
              <a:defRPr sz="1200"/>
            </a:pPr>
            <a:endParaRPr lang="ja-JP"/>
          </a:p>
        </c:txPr>
        <c:crossAx val="311653120"/>
        <c:crosses val="autoZero"/>
        <c:crossBetween val="between"/>
      </c:valAx>
    </c:plotArea>
    <c:legend>
      <c:legendPos val="r"/>
      <c:layout>
        <c:manualLayout>
          <c:xMode val="edge"/>
          <c:yMode val="edge"/>
          <c:x val="0.22211899523180512"/>
          <c:y val="0.71951405075675257"/>
          <c:w val="0.200348295512111"/>
          <c:h val="9.7866500152537769E-2"/>
        </c:manualLayout>
      </c:layout>
      <c:overlay val="1"/>
      <c:spPr>
        <a:solidFill>
          <a:schemeClr val="bg1"/>
        </a:solidFill>
        <a:ln>
          <a:solidFill>
            <a:schemeClr val="tx1">
              <a:tint val="75000"/>
              <a:shade val="95000"/>
              <a:satMod val="105000"/>
            </a:schemeClr>
          </a:solidFill>
        </a:ln>
      </c:spPr>
      <c:txPr>
        <a:bodyPr/>
        <a:lstStyle/>
        <a:p>
          <a:pPr>
            <a:defRPr sz="120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24054714366291"/>
          <c:y val="6.6073649011671995E-2"/>
          <c:w val="0.78123169783447377"/>
          <c:h val="0.80039992956689165"/>
        </c:manualLayout>
      </c:layout>
      <c:lineChart>
        <c:grouping val="standard"/>
        <c:varyColors val="0"/>
        <c:ser>
          <c:idx val="0"/>
          <c:order val="0"/>
          <c:tx>
            <c:strRef>
              <c:f>Sheet1!$B$1</c:f>
              <c:strCache>
                <c:ptCount val="1"/>
                <c:pt idx="0">
                  <c:v>小・中学校</c:v>
                </c:pt>
              </c:strCache>
            </c:strRef>
          </c:tx>
          <c:spPr>
            <a:ln>
              <a:solidFill>
                <a:srgbClr val="FF0000"/>
              </a:solidFill>
            </a:ln>
          </c:spPr>
          <c:marker>
            <c:symbol val="triangle"/>
            <c:size val="7"/>
            <c:spPr>
              <a:solidFill>
                <a:srgbClr val="FF0000"/>
              </a:solidFill>
              <a:ln>
                <a:solidFill>
                  <a:srgbClr val="FF0000"/>
                </a:solidFill>
              </a:ln>
            </c:spPr>
          </c:marker>
          <c:dLbls>
            <c:dLbl>
              <c:idx val="0"/>
              <c:layout>
                <c:manualLayout>
                  <c:x val="-7.8483112487263848E-2"/>
                  <c:y val="-2.2042321200789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C5-42C1-8F1A-121E0D80D8FD}"/>
                </c:ext>
              </c:extLst>
            </c:dLbl>
            <c:dLbl>
              <c:idx val="1"/>
              <c:layout>
                <c:manualLayout>
                  <c:x val="-1.697111707816611E-2"/>
                  <c:y val="3.259012039350679E-2"/>
                </c:manualLayout>
              </c:layout>
              <c:tx>
                <c:rich>
                  <a:bodyPr/>
                  <a:lstStyle/>
                  <a:p>
                    <a:r>
                      <a:rPr lang="en-US" altLang="en-US" dirty="0" smtClean="0"/>
                      <a:t>100</a:t>
                    </a:r>
                    <a:endParaRPr lang="en-US" alt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C5-42C1-8F1A-121E0D80D8FD}"/>
                </c:ext>
              </c:extLst>
            </c:dLbl>
            <c:dLbl>
              <c:idx val="2"/>
              <c:layout>
                <c:manualLayout>
                  <c:x val="-5.4029190017538746E-2"/>
                  <c:y val="3.3239683514232968E-2"/>
                </c:manualLayout>
              </c:layout>
              <c:tx>
                <c:rich>
                  <a:bodyPr/>
                  <a:lstStyle/>
                  <a:p>
                    <a:r>
                      <a:rPr lang="en-US" altLang="ja-JP" dirty="0" smtClean="0"/>
                      <a:t>10</a:t>
                    </a:r>
                    <a:r>
                      <a:rPr lang="en-US" altLang="en-US" dirty="0" smtClean="0"/>
                      <a:t>0</a:t>
                    </a:r>
                    <a:endParaRPr lang="en-US" alt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C5-42C1-8F1A-121E0D80D8FD}"/>
                </c:ext>
              </c:extLst>
            </c:dLbl>
            <c:dLbl>
              <c:idx val="3"/>
              <c:layout>
                <c:manualLayout>
                  <c:x val="-1.0796166486961674E-2"/>
                  <c:y val="-6.7049922242219855E-3"/>
                </c:manualLayout>
              </c:layout>
              <c:tx>
                <c:rich>
                  <a:bodyPr/>
                  <a:lstStyle/>
                  <a:p>
                    <a:r>
                      <a:rPr lang="en-US" altLang="ja-JP" dirty="0" smtClean="0"/>
                      <a:t>100</a:t>
                    </a:r>
                    <a:endParaRPr lang="en-US" altLang="ja-JP"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C5-42C1-8F1A-121E0D80D8FD}"/>
                </c:ext>
              </c:extLst>
            </c:dLbl>
            <c:spPr>
              <a:noFill/>
              <a:ln>
                <a:noFill/>
              </a:ln>
              <a:effectLst/>
            </c:spPr>
            <c:txPr>
              <a:bodyPr/>
              <a:lstStyle/>
              <a:p>
                <a:pPr>
                  <a:defRPr sz="13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Sheet1!$A$8:$A$11</c:f>
              <c:strCache>
                <c:ptCount val="4"/>
                <c:pt idx="0">
                  <c:v>H28</c:v>
                </c:pt>
                <c:pt idx="1">
                  <c:v>H29</c:v>
                </c:pt>
                <c:pt idx="2">
                  <c:v>H30</c:v>
                </c:pt>
                <c:pt idx="3">
                  <c:v>R1</c:v>
                </c:pt>
              </c:strCache>
            </c:strRef>
          </c:cat>
          <c:val>
            <c:numRef>
              <c:f>Sheet1!$B$8:$B$11</c:f>
              <c:numCache>
                <c:formatCode>0.0_);[Red]\(0.0\)</c:formatCode>
                <c:ptCount val="4"/>
                <c:pt idx="0">
                  <c:v>96.5</c:v>
                </c:pt>
                <c:pt idx="1">
                  <c:v>100</c:v>
                </c:pt>
                <c:pt idx="2">
                  <c:v>100</c:v>
                </c:pt>
                <c:pt idx="3">
                  <c:v>100</c:v>
                </c:pt>
              </c:numCache>
            </c:numRef>
          </c:val>
          <c:smooth val="0"/>
          <c:extLst>
            <c:ext xmlns:c16="http://schemas.microsoft.com/office/drawing/2014/chart" uri="{C3380CC4-5D6E-409C-BE32-E72D297353CC}">
              <c16:uniqueId val="{00000004-68C5-42C1-8F1A-121E0D80D8FD}"/>
            </c:ext>
          </c:extLst>
        </c:ser>
        <c:ser>
          <c:idx val="1"/>
          <c:order val="1"/>
          <c:tx>
            <c:strRef>
              <c:f>Sheet1!$C$1</c:f>
              <c:strCache>
                <c:ptCount val="1"/>
                <c:pt idx="0">
                  <c:v>府立高校(※1)</c:v>
                </c:pt>
              </c:strCache>
            </c:strRef>
          </c:tx>
          <c:spPr>
            <a:ln>
              <a:solidFill>
                <a:schemeClr val="accent1"/>
              </a:solidFill>
              <a:prstDash val="solid"/>
            </a:ln>
          </c:spPr>
          <c:marker>
            <c:symbol val="circle"/>
            <c:size val="7"/>
          </c:marker>
          <c:dLbls>
            <c:dLbl>
              <c:idx val="0"/>
              <c:layout>
                <c:manualLayout>
                  <c:x val="-6.836013428937357E-2"/>
                  <c:y val="4.5581435985252203E-2"/>
                </c:manualLayout>
              </c:layout>
              <c:numFmt formatCode="#,##0.0_);[Red]\(#,##0.0\)" sourceLinked="0"/>
              <c:spPr/>
              <c:txPr>
                <a:bodyPr/>
                <a:lstStyle/>
                <a:p>
                  <a:pPr>
                    <a:defRPr sz="1300"/>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0.11262802872248534"/>
                      <c:h val="0.12631428122105923"/>
                    </c:manualLayout>
                  </c15:layout>
                </c:ext>
                <c:ext xmlns:c16="http://schemas.microsoft.com/office/drawing/2014/chart" uri="{C3380CC4-5D6E-409C-BE32-E72D297353CC}">
                  <c16:uniqueId val="{00000005-68C5-42C1-8F1A-121E0D80D8FD}"/>
                </c:ext>
              </c:extLst>
            </c:dLbl>
            <c:dLbl>
              <c:idx val="1"/>
              <c:layout>
                <c:manualLayout>
                  <c:x val="-5.0953984395898565E-2"/>
                  <c:y val="-6.5376295234933338E-2"/>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8C5-42C1-8F1A-121E0D80D8FD}"/>
                </c:ext>
              </c:extLst>
            </c:dLbl>
            <c:dLbl>
              <c:idx val="2"/>
              <c:layout>
                <c:manualLayout>
                  <c:x val="-4.8906202055489817E-2"/>
                  <c:y val="5.0019745234059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C5-42C1-8F1A-121E0D80D8FD}"/>
                </c:ext>
              </c:extLst>
            </c:dLbl>
            <c:dLbl>
              <c:idx val="3"/>
              <c:layout>
                <c:manualLayout>
                  <c:x val="-2.8611389120406536E-2"/>
                  <c:y val="4.8522951650387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C5-42C1-8F1A-121E0D80D8FD}"/>
                </c:ext>
              </c:extLst>
            </c:dLbl>
            <c:spPr>
              <a:noFill/>
              <a:ln>
                <a:noFill/>
              </a:ln>
              <a:effectLst/>
            </c:spPr>
            <c:txPr>
              <a:bodyPr/>
              <a:lstStyle/>
              <a:p>
                <a:pPr>
                  <a:defRPr sz="1300"/>
                </a:pPr>
                <a:endParaRPr lang="ja-JP"/>
              </a:p>
            </c:txPr>
            <c:dLblPos val="t"/>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Sheet1!$A$8:$A$11</c:f>
              <c:strCache>
                <c:ptCount val="4"/>
                <c:pt idx="0">
                  <c:v>H28</c:v>
                </c:pt>
                <c:pt idx="1">
                  <c:v>H29</c:v>
                </c:pt>
                <c:pt idx="2">
                  <c:v>H30</c:v>
                </c:pt>
                <c:pt idx="3">
                  <c:v>R1</c:v>
                </c:pt>
              </c:strCache>
            </c:strRef>
          </c:cat>
          <c:val>
            <c:numRef>
              <c:f>Sheet1!$C$8:$C$11</c:f>
              <c:numCache>
                <c:formatCode>General</c:formatCode>
                <c:ptCount val="4"/>
                <c:pt idx="2" formatCode="0.0_);[Red]\(0.0\)">
                  <c:v>93.1</c:v>
                </c:pt>
                <c:pt idx="3" formatCode="0.0_);[Red]\(0.0\)">
                  <c:v>97.6</c:v>
                </c:pt>
              </c:numCache>
            </c:numRef>
          </c:val>
          <c:smooth val="0"/>
          <c:extLst>
            <c:ext xmlns:c16="http://schemas.microsoft.com/office/drawing/2014/chart" uri="{C3380CC4-5D6E-409C-BE32-E72D297353CC}">
              <c16:uniqueId val="{00000009-68C5-42C1-8F1A-121E0D80D8FD}"/>
            </c:ext>
          </c:extLst>
        </c:ser>
        <c:ser>
          <c:idx val="2"/>
          <c:order val="2"/>
          <c:tx>
            <c:strRef>
              <c:f>Sheet1!$D$1</c:f>
              <c:strCache>
                <c:ptCount val="1"/>
                <c:pt idx="0">
                  <c:v>府立高校(※2)</c:v>
                </c:pt>
              </c:strCache>
            </c:strRef>
          </c:tx>
          <c:spPr>
            <a:ln>
              <a:solidFill>
                <a:schemeClr val="accent1">
                  <a:lumMod val="75000"/>
                </a:schemeClr>
              </a:solidFill>
              <a:prstDash val="sysDash"/>
            </a:ln>
          </c:spPr>
          <c:marker>
            <c:symbol val="circle"/>
            <c:size val="7"/>
            <c:spPr>
              <a:solidFill>
                <a:schemeClr val="accent2"/>
              </a:solidFill>
            </c:spPr>
          </c:marker>
          <c:dLbls>
            <c:dLbl>
              <c:idx val="0"/>
              <c:layout>
                <c:manualLayout>
                  <c:x val="-4.0955646808176489E-2"/>
                  <c:y val="5.7698020234496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BC-432E-AE3B-FC210A6FDB8F}"/>
                </c:ext>
              </c:extLst>
            </c:dLbl>
            <c:dLbl>
              <c:idx val="1"/>
              <c:layout>
                <c:manualLayout>
                  <c:x val="-3.2764517446541269E-2"/>
                  <c:y val="4.8821401736881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BC-432E-AE3B-FC210A6FDB8F}"/>
                </c:ext>
              </c:extLst>
            </c:dLbl>
            <c:dLbl>
              <c:idx val="2"/>
              <c:layout>
                <c:manualLayout>
                  <c:x val="-4.3003429148585313E-2"/>
                  <c:y val="6.6574638732111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BC-432E-AE3B-FC210A6FDB8F}"/>
                </c:ext>
              </c:extLst>
            </c:dLbl>
            <c:dLbl>
              <c:idx val="3"/>
              <c:layout>
                <c:manualLayout>
                  <c:x val="-4.0955646808176489E-2"/>
                  <c:y val="4.8821401736881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BC-432E-AE3B-FC210A6FDB8F}"/>
                </c:ext>
              </c:extLst>
            </c:dLbl>
            <c:spPr>
              <a:noFill/>
              <a:ln>
                <a:noFill/>
              </a:ln>
              <a:effectLst/>
            </c:spPr>
            <c:txPr>
              <a:bodyPr wrap="square" lIns="38100" tIns="19050" rIns="38100" bIns="19050" anchor="ctr">
                <a:spAutoFit/>
              </a:bodyPr>
              <a:lstStyle/>
              <a:p>
                <a:pPr>
                  <a:defRPr sz="13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Sheet1!$A$8:$A$11</c:f>
              <c:strCache>
                <c:ptCount val="4"/>
                <c:pt idx="0">
                  <c:v>H28</c:v>
                </c:pt>
                <c:pt idx="1">
                  <c:v>H29</c:v>
                </c:pt>
                <c:pt idx="2">
                  <c:v>H30</c:v>
                </c:pt>
                <c:pt idx="3">
                  <c:v>R1</c:v>
                </c:pt>
              </c:strCache>
            </c:strRef>
          </c:cat>
          <c:val>
            <c:numRef>
              <c:f>Sheet1!$D$8:$D$11</c:f>
              <c:numCache>
                <c:formatCode>0.0_ </c:formatCode>
                <c:ptCount val="4"/>
                <c:pt idx="0">
                  <c:v>66.7</c:v>
                </c:pt>
                <c:pt idx="1">
                  <c:v>71</c:v>
                </c:pt>
                <c:pt idx="2">
                  <c:v>73.400000000000006</c:v>
                </c:pt>
                <c:pt idx="3">
                  <c:v>60.7</c:v>
                </c:pt>
              </c:numCache>
            </c:numRef>
          </c:val>
          <c:smooth val="0"/>
          <c:extLst>
            <c:ext xmlns:c16="http://schemas.microsoft.com/office/drawing/2014/chart" uri="{C3380CC4-5D6E-409C-BE32-E72D297353CC}">
              <c16:uniqueId val="{00000000-01BC-432E-AE3B-FC210A6FDB8F}"/>
            </c:ext>
          </c:extLst>
        </c:ser>
        <c:dLbls>
          <c:showLegendKey val="0"/>
          <c:showVal val="0"/>
          <c:showCatName val="0"/>
          <c:showSerName val="0"/>
          <c:showPercent val="0"/>
          <c:showBubbleSize val="0"/>
        </c:dLbls>
        <c:marker val="1"/>
        <c:smooth val="0"/>
        <c:axId val="310719232"/>
        <c:axId val="310720768"/>
      </c:lineChart>
      <c:catAx>
        <c:axId val="310719232"/>
        <c:scaling>
          <c:orientation val="minMax"/>
        </c:scaling>
        <c:delete val="0"/>
        <c:axPos val="b"/>
        <c:numFmt formatCode="General" sourceLinked="0"/>
        <c:majorTickMark val="none"/>
        <c:minorTickMark val="none"/>
        <c:tickLblPos val="nextTo"/>
        <c:txPr>
          <a:bodyPr/>
          <a:lstStyle/>
          <a:p>
            <a:pPr>
              <a:defRPr sz="1400"/>
            </a:pPr>
            <a:endParaRPr lang="ja-JP"/>
          </a:p>
        </c:txPr>
        <c:crossAx val="310720768"/>
        <c:crosses val="autoZero"/>
        <c:auto val="1"/>
        <c:lblAlgn val="ctr"/>
        <c:lblOffset val="100"/>
        <c:noMultiLvlLbl val="0"/>
      </c:catAx>
      <c:valAx>
        <c:axId val="310720768"/>
        <c:scaling>
          <c:orientation val="minMax"/>
          <c:max val="100"/>
          <c:min val="20"/>
        </c:scaling>
        <c:delete val="0"/>
        <c:axPos val="l"/>
        <c:majorGridlines>
          <c:spPr>
            <a:ln>
              <a:prstDash val="dash"/>
            </a:ln>
          </c:spPr>
        </c:majorGridlines>
        <c:numFmt formatCode="#,##0_);[Red]\(#,##0\)" sourceLinked="0"/>
        <c:majorTickMark val="none"/>
        <c:minorTickMark val="none"/>
        <c:tickLblPos val="nextTo"/>
        <c:txPr>
          <a:bodyPr/>
          <a:lstStyle/>
          <a:p>
            <a:pPr>
              <a:defRPr sz="1600"/>
            </a:pPr>
            <a:endParaRPr lang="ja-JP"/>
          </a:p>
        </c:txPr>
        <c:crossAx val="310719232"/>
        <c:crosses val="autoZero"/>
        <c:crossBetween val="between"/>
      </c:valAx>
    </c:plotArea>
    <c:legend>
      <c:legendPos val="r"/>
      <c:layout>
        <c:manualLayout>
          <c:xMode val="edge"/>
          <c:yMode val="edge"/>
          <c:x val="0.36609172355712372"/>
          <c:y val="0.50825630362228935"/>
          <c:w val="0.31780566094109952"/>
          <c:h val="0.31426060214227058"/>
        </c:manualLayout>
      </c:layout>
      <c:overlay val="0"/>
      <c:spPr>
        <a:solidFill>
          <a:schemeClr val="bg1"/>
        </a:solidFill>
        <a:ln>
          <a:solidFill>
            <a:schemeClr val="bg1">
              <a:lumMod val="65000"/>
            </a:schemeClr>
          </a:solidFill>
        </a:ln>
      </c:spPr>
      <c:txPr>
        <a:bodyPr/>
        <a:lstStyle/>
        <a:p>
          <a:pPr>
            <a:defRPr sz="11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0"/>
              <c:layout>
                <c:manualLayout>
                  <c:x val="-2.8909126708011452E-2"/>
                  <c:y val="-4.3799263507756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9E-41E9-B9B7-E04874B4A2A1}"/>
                </c:ext>
              </c:extLst>
            </c:dLbl>
            <c:dLbl>
              <c:idx val="1"/>
              <c:layout>
                <c:manualLayout>
                  <c:x val="-3.4509916422479424E-3"/>
                  <c:y val="-5.139340545442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9E-41E9-B9B7-E04874B4A2A1}"/>
                </c:ext>
              </c:extLst>
            </c:dLbl>
            <c:dLbl>
              <c:idx val="2"/>
              <c:layout>
                <c:manualLayout>
                  <c:x val="-1.1937036664169164E-2"/>
                  <c:y val="-6.6581689347770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9E-41E9-B9B7-E04874B4A2A1}"/>
                </c:ext>
              </c:extLst>
            </c:dLbl>
            <c:dLbl>
              <c:idx val="3"/>
              <c:layout>
                <c:manualLayout>
                  <c:x val="-7.699671516556475E-2"/>
                  <c:y val="4.98618205011934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E-41E9-B9B7-E04874B4A2A1}"/>
                </c:ext>
              </c:extLst>
            </c:dLbl>
            <c:dLbl>
              <c:idx val="4"/>
              <c:layout>
                <c:manualLayout>
                  <c:x val="-7.4168033491591026E-2"/>
                  <c:y val="-5.3924786103318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9E-41E9-B9B7-E04874B4A2A1}"/>
                </c:ext>
              </c:extLst>
            </c:dLbl>
            <c:dLbl>
              <c:idx val="5"/>
              <c:layout>
                <c:manualLayout>
                  <c:x val="-2.8909126708011452E-2"/>
                  <c:y val="-7.6707211943332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9E-41E9-B9B7-E04874B4A2A1}"/>
                </c:ext>
              </c:extLst>
            </c:dLbl>
            <c:dLbl>
              <c:idx val="6"/>
              <c:layout>
                <c:manualLayout>
                  <c:x val="-6.2796733162217688E-3"/>
                  <c:y val="-4.3799263507756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9E-41E9-B9B7-E04874B4A2A1}"/>
                </c:ext>
              </c:extLst>
            </c:dLbl>
            <c:dLbl>
              <c:idx val="7"/>
              <c:layout>
                <c:manualLayout>
                  <c:x val="-2.3251763360064005E-2"/>
                  <c:y val="-7.92385925922235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9E-41E9-B9B7-E04874B4A2A1}"/>
                </c:ext>
              </c:extLst>
            </c:dLbl>
            <c:dLbl>
              <c:idx val="8"/>
              <c:layout>
                <c:manualLayout>
                  <c:x val="-4.0223853403906343E-2"/>
                  <c:y val="-4.1267882858865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9E-41E9-B9B7-E04874B4A2A1}"/>
                </c:ext>
              </c:extLst>
            </c:dLbl>
            <c:dLbl>
              <c:idx val="9"/>
              <c:layout>
                <c:manualLayout>
                  <c:x val="-3.4566490055958896E-2"/>
                  <c:y val="-4.1267882858865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9E-41E9-B9B7-E04874B4A2A1}"/>
                </c:ext>
              </c:extLst>
            </c:dLbl>
            <c:dLbl>
              <c:idx val="10"/>
              <c:layout>
                <c:manualLayout>
                  <c:x val="-2.0423081686090385E-2"/>
                  <c:y val="-4.63306441566467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9E-41E9-B9B7-E04874B4A2A1}"/>
                </c:ext>
              </c:extLst>
            </c:dLbl>
            <c:dLbl>
              <c:idx val="11"/>
              <c:layout>
                <c:manualLayout>
                  <c:x val="-7.8873667958208563E-2"/>
                  <c:y val="4.29696882116393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9E-41E9-B9B7-E04874B4A2A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④推計一覧!$A$26:$A$37</c:f>
              <c:strCache>
                <c:ptCount val="12"/>
                <c:pt idx="0">
                  <c:v>H30</c:v>
                </c:pt>
                <c:pt idx="1">
                  <c:v>H31</c:v>
                </c:pt>
                <c:pt idx="2">
                  <c:v>R02</c:v>
                </c:pt>
                <c:pt idx="3">
                  <c:v>R03</c:v>
                </c:pt>
                <c:pt idx="4">
                  <c:v>R04</c:v>
                </c:pt>
                <c:pt idx="5">
                  <c:v>R05</c:v>
                </c:pt>
                <c:pt idx="6">
                  <c:v>R06</c:v>
                </c:pt>
                <c:pt idx="7">
                  <c:v>R07</c:v>
                </c:pt>
                <c:pt idx="8">
                  <c:v>R08</c:v>
                </c:pt>
                <c:pt idx="9">
                  <c:v>R09</c:v>
                </c:pt>
                <c:pt idx="10">
                  <c:v>R10</c:v>
                </c:pt>
                <c:pt idx="11">
                  <c:v>R11</c:v>
                </c:pt>
              </c:strCache>
            </c:strRef>
          </c:cat>
          <c:val>
            <c:numRef>
              <c:f>④推計一覧!$B$26:$B$37</c:f>
              <c:numCache>
                <c:formatCode>#,##0_ </c:formatCode>
                <c:ptCount val="12"/>
                <c:pt idx="0">
                  <c:v>71929</c:v>
                </c:pt>
                <c:pt idx="1">
                  <c:v>69913</c:v>
                </c:pt>
                <c:pt idx="2">
                  <c:v>68590</c:v>
                </c:pt>
                <c:pt idx="3">
                  <c:v>65560</c:v>
                </c:pt>
                <c:pt idx="4">
                  <c:v>67130</c:v>
                </c:pt>
                <c:pt idx="5">
                  <c:v>66980</c:v>
                </c:pt>
                <c:pt idx="6">
                  <c:v>66790</c:v>
                </c:pt>
                <c:pt idx="7">
                  <c:v>65510</c:v>
                </c:pt>
                <c:pt idx="8">
                  <c:v>65320</c:v>
                </c:pt>
                <c:pt idx="9">
                  <c:v>64160</c:v>
                </c:pt>
                <c:pt idx="10">
                  <c:v>63140</c:v>
                </c:pt>
                <c:pt idx="11">
                  <c:v>61760</c:v>
                </c:pt>
              </c:numCache>
            </c:numRef>
          </c:val>
          <c:smooth val="0"/>
          <c:extLst>
            <c:ext xmlns:c16="http://schemas.microsoft.com/office/drawing/2014/chart" uri="{C3380CC4-5D6E-409C-BE32-E72D297353CC}">
              <c16:uniqueId val="{00000000-679E-41E9-B9B7-E04874B4A2A1}"/>
            </c:ext>
          </c:extLst>
        </c:ser>
        <c:dLbls>
          <c:showLegendKey val="0"/>
          <c:showVal val="0"/>
          <c:showCatName val="0"/>
          <c:showSerName val="0"/>
          <c:showPercent val="0"/>
          <c:showBubbleSize val="0"/>
        </c:dLbls>
        <c:marker val="1"/>
        <c:smooth val="0"/>
        <c:axId val="400450047"/>
        <c:axId val="400442559"/>
      </c:lineChart>
      <c:catAx>
        <c:axId val="400450047"/>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00442559"/>
        <c:crosses val="autoZero"/>
        <c:auto val="1"/>
        <c:lblAlgn val="ctr"/>
        <c:lblOffset val="100"/>
        <c:noMultiLvlLbl val="0"/>
      </c:catAx>
      <c:valAx>
        <c:axId val="400442559"/>
        <c:scaling>
          <c:orientation val="minMax"/>
          <c:min val="60000"/>
        </c:scaling>
        <c:delete val="0"/>
        <c:axPos val="l"/>
        <c:majorGridlines>
          <c:spPr>
            <a:ln w="9525" cap="flat" cmpd="sng" algn="ctr">
              <a:solidFill>
                <a:sysClr val="windowText" lastClr="000000"/>
              </a:solidFill>
              <a:prstDash val="dash"/>
              <a:round/>
            </a:ln>
            <a:effectLst/>
          </c:spPr>
        </c:majorGridlines>
        <c:numFmt formatCode="#,##0_ "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400450047"/>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ＭＳ Ｐゴシック" panose="020B0600070205080204" pitchFamily="50" charset="-128"/>
          <a:ea typeface="ＭＳ Ｐゴシック" panose="020B060007020508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39135387598239E-2"/>
          <c:y val="3.8010138535555044E-2"/>
          <c:w val="0.86649878463750984"/>
          <c:h val="0.88126410565870306"/>
        </c:manualLayout>
      </c:layout>
      <c:barChart>
        <c:barDir val="col"/>
        <c:grouping val="stacked"/>
        <c:varyColors val="0"/>
        <c:ser>
          <c:idx val="0"/>
          <c:order val="0"/>
          <c:tx>
            <c:strRef>
              <c:f>Sheet1!$A$2</c:f>
              <c:strCache>
                <c:ptCount val="1"/>
              </c:strCache>
            </c:strRef>
          </c:tx>
          <c:spPr>
            <a:solidFill>
              <a:schemeClr val="accent2"/>
            </a:solidFill>
          </c:spPr>
          <c:invertIfNegative val="0"/>
          <c:dLbls>
            <c:dLbl>
              <c:idx val="0"/>
              <c:layout>
                <c:manualLayout>
                  <c:x val="-1.098560141937761E-3"/>
                  <c:y val="-0.216837897950846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AA-41FF-BAAF-306C74543E86}"/>
                </c:ext>
              </c:extLst>
            </c:dLbl>
            <c:dLbl>
              <c:idx val="1"/>
              <c:layout>
                <c:manualLayout>
                  <c:x val="1.5380672420949985E-3"/>
                  <c:y val="-0.216837897950846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AA-41FF-BAAF-306C74543E86}"/>
                </c:ext>
              </c:extLst>
            </c:dLbl>
            <c:dLbl>
              <c:idx val="2"/>
              <c:layout>
                <c:manualLayout>
                  <c:x val="1.5380672420950226E-3"/>
                  <c:y val="-0.2644364609156664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AA-41FF-BAAF-306C74543E86}"/>
                </c:ext>
              </c:extLst>
            </c:dLbl>
            <c:dLbl>
              <c:idx val="3"/>
              <c:layout>
                <c:manualLayout>
                  <c:x val="1.647892115020482E-3"/>
                  <c:y val="-0.3146793884896430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AA-41FF-BAAF-306C74543E86}"/>
                </c:ext>
              </c:extLst>
            </c:dLbl>
            <c:dLbl>
              <c:idx val="4"/>
              <c:layout>
                <c:manualLayout>
                  <c:x val="2.8563809341114084E-3"/>
                  <c:y val="-0.335834305362896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AA-41FF-BAAF-306C74543E86}"/>
                </c:ext>
              </c:extLst>
            </c:dLbl>
            <c:dLbl>
              <c:idx val="5"/>
              <c:layout>
                <c:manualLayout>
                  <c:x val="-3.8451162031237942E-3"/>
                  <c:y val="-0.3384786699720531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AA-41FF-BAAF-306C74543E86}"/>
                </c:ext>
              </c:extLst>
            </c:dLbl>
            <c:dLbl>
              <c:idx val="6"/>
              <c:layout>
                <c:manualLayout>
                  <c:x val="4.2845194990532532E-3"/>
                  <c:y val="-0.32790121153542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AA-41FF-BAAF-306C74543E86}"/>
                </c:ext>
              </c:extLst>
            </c:dLbl>
            <c:dLbl>
              <c:idx val="7"/>
              <c:layout>
                <c:manualLayout>
                  <c:x val="-2.307048961028675E-3"/>
                  <c:y val="-0.354344857626993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AA-41FF-BAAF-306C74543E86}"/>
                </c:ext>
              </c:extLst>
            </c:dLbl>
            <c:dLbl>
              <c:idx val="8"/>
              <c:layout>
                <c:manualLayout>
                  <c:x val="-4.174798430355512E-3"/>
                  <c:y val="-0.35170049301783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CAA-41FF-BAAF-306C74543E86}"/>
                </c:ext>
              </c:extLst>
            </c:dLbl>
            <c:dLbl>
              <c:idx val="9"/>
              <c:layout>
                <c:manualLayout>
                  <c:x val="-1.5380672420950226E-3"/>
                  <c:y val="-0.370211045281932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AA-41FF-BAAF-306C74543E86}"/>
                </c:ext>
              </c:extLst>
            </c:dLbl>
            <c:dLbl>
              <c:idx val="10"/>
              <c:layout>
                <c:manualLayout>
                  <c:x val="-1.3183136920162891E-3"/>
                  <c:y val="-0.3834328683277163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28-4EB6-8510-FD6452FE52E9}"/>
                </c:ext>
              </c:extLst>
            </c:dLbl>
            <c:dLbl>
              <c:idx val="11"/>
              <c:layout>
                <c:manualLayout>
                  <c:x val="0"/>
                  <c:y val="-0.409876514419282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4D-46A1-9697-B58175700D29}"/>
                </c:ext>
              </c:extLst>
            </c:dLbl>
            <c:dLbl>
              <c:idx val="12"/>
              <c:layout>
                <c:manualLayout>
                  <c:x val="-1.318313692016579E-3"/>
                  <c:y val="-0.436320160510849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28-4EB6-8510-FD6452FE52E9}"/>
                </c:ext>
              </c:extLst>
            </c:dLbl>
            <c:spPr>
              <a:noFill/>
              <a:ln>
                <a:noFill/>
              </a:ln>
              <a:effectLst/>
            </c:spPr>
            <c:txPr>
              <a:bodyPr/>
              <a:lstStyle/>
              <a:p>
                <a:pPr>
                  <a:defRPr sz="14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13"/>
                <c:pt idx="0">
                  <c:v>H20</c:v>
                </c:pt>
                <c:pt idx="1">
                  <c:v>21</c:v>
                </c:pt>
                <c:pt idx="2">
                  <c:v>22</c:v>
                </c:pt>
                <c:pt idx="3">
                  <c:v>23</c:v>
                </c:pt>
                <c:pt idx="4">
                  <c:v>24</c:v>
                </c:pt>
                <c:pt idx="5">
                  <c:v>25</c:v>
                </c:pt>
                <c:pt idx="6">
                  <c:v>26</c:v>
                </c:pt>
                <c:pt idx="7">
                  <c:v>27</c:v>
                </c:pt>
                <c:pt idx="8">
                  <c:v>28</c:v>
                </c:pt>
                <c:pt idx="9">
                  <c:v>29</c:v>
                </c:pt>
                <c:pt idx="10">
                  <c:v>30</c:v>
                </c:pt>
                <c:pt idx="11">
                  <c:v>R01</c:v>
                </c:pt>
                <c:pt idx="12">
                  <c:v>02</c:v>
                </c:pt>
              </c:strCache>
            </c:strRef>
          </c:cat>
          <c:val>
            <c:numRef>
              <c:f>Sheet1!$B$2:$N$2</c:f>
              <c:numCache>
                <c:formatCode>#,##0_ </c:formatCode>
                <c:ptCount val="13"/>
                <c:pt idx="0">
                  <c:v>1439</c:v>
                </c:pt>
                <c:pt idx="1">
                  <c:v>1558</c:v>
                </c:pt>
                <c:pt idx="2">
                  <c:v>1943</c:v>
                </c:pt>
                <c:pt idx="3">
                  <c:v>2146</c:v>
                </c:pt>
                <c:pt idx="4">
                  <c:v>2418</c:v>
                </c:pt>
                <c:pt idx="5">
                  <c:v>2377</c:v>
                </c:pt>
                <c:pt idx="6">
                  <c:v>2266</c:v>
                </c:pt>
                <c:pt idx="7">
                  <c:v>2503</c:v>
                </c:pt>
                <c:pt idx="8" formatCode="General">
                  <c:v>2513</c:v>
                </c:pt>
                <c:pt idx="9" formatCode="General">
                  <c:v>2735</c:v>
                </c:pt>
                <c:pt idx="10" formatCode="General">
                  <c:v>2861</c:v>
                </c:pt>
                <c:pt idx="11" formatCode="General">
                  <c:v>3020</c:v>
                </c:pt>
                <c:pt idx="12" formatCode="General">
                  <c:v>3174</c:v>
                </c:pt>
              </c:numCache>
            </c:numRef>
          </c:val>
          <c:extLst>
            <c:ext xmlns:c16="http://schemas.microsoft.com/office/drawing/2014/chart" uri="{C3380CC4-5D6E-409C-BE32-E72D297353CC}">
              <c16:uniqueId val="{0000000A-4CAA-41FF-BAAF-306C74543E86}"/>
            </c:ext>
          </c:extLst>
        </c:ser>
        <c:dLbls>
          <c:showLegendKey val="0"/>
          <c:showVal val="0"/>
          <c:showCatName val="0"/>
          <c:showSerName val="0"/>
          <c:showPercent val="0"/>
          <c:showBubbleSize val="0"/>
        </c:dLbls>
        <c:gapWidth val="150"/>
        <c:overlap val="100"/>
        <c:axId val="310178944"/>
        <c:axId val="310180480"/>
      </c:barChart>
      <c:catAx>
        <c:axId val="310178944"/>
        <c:scaling>
          <c:orientation val="minMax"/>
        </c:scaling>
        <c:delete val="0"/>
        <c:axPos val="b"/>
        <c:numFmt formatCode="General" sourceLinked="0"/>
        <c:majorTickMark val="out"/>
        <c:minorTickMark val="none"/>
        <c:tickLblPos val="nextTo"/>
        <c:txPr>
          <a:bodyPr/>
          <a:lstStyle/>
          <a:p>
            <a:pPr>
              <a:defRPr sz="1600"/>
            </a:pPr>
            <a:endParaRPr lang="ja-JP"/>
          </a:p>
        </c:txPr>
        <c:crossAx val="310180480"/>
        <c:crosses val="autoZero"/>
        <c:auto val="1"/>
        <c:lblAlgn val="ctr"/>
        <c:lblOffset val="100"/>
        <c:noMultiLvlLbl val="0"/>
      </c:catAx>
      <c:valAx>
        <c:axId val="310180480"/>
        <c:scaling>
          <c:orientation val="minMax"/>
        </c:scaling>
        <c:delete val="0"/>
        <c:axPos val="l"/>
        <c:majorGridlines>
          <c:spPr>
            <a:ln>
              <a:solidFill>
                <a:schemeClr val="bg1">
                  <a:lumMod val="75000"/>
                </a:schemeClr>
              </a:solidFill>
              <a:prstDash val="dash"/>
            </a:ln>
          </c:spPr>
        </c:majorGridlines>
        <c:numFmt formatCode="#,##0_ " sourceLinked="1"/>
        <c:majorTickMark val="out"/>
        <c:minorTickMark val="none"/>
        <c:tickLblPos val="nextTo"/>
        <c:txPr>
          <a:bodyPr/>
          <a:lstStyle/>
          <a:p>
            <a:pPr>
              <a:defRPr sz="1600"/>
            </a:pPr>
            <a:endParaRPr lang="ja-JP"/>
          </a:p>
        </c:txPr>
        <c:crossAx val="31017894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68504594820378E-2"/>
          <c:y val="6.9561304836895391E-2"/>
          <c:w val="0.87450183823529415"/>
          <c:h val="0.80478512613343078"/>
        </c:manualLayout>
      </c:layout>
      <c:lineChart>
        <c:grouping val="standard"/>
        <c:varyColors val="0"/>
        <c:ser>
          <c:idx val="0"/>
          <c:order val="0"/>
          <c:tx>
            <c:strRef>
              <c:f>Sheet1!$C$1</c:f>
              <c:strCache>
                <c:ptCount val="1"/>
                <c:pt idx="0">
                  <c:v>高等学校・高等専門学校</c:v>
                </c:pt>
              </c:strCache>
            </c:strRef>
          </c:tx>
          <c:marker>
            <c:symbol val="none"/>
          </c:marker>
          <c:dLbls>
            <c:dLbl>
              <c:idx val="0"/>
              <c:layout>
                <c:manualLayout>
                  <c:x val="-3.448203842940685E-2"/>
                  <c:y val="-1.31665569453587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6C-4AAB-A35F-F8E21D71CD0F}"/>
                </c:ext>
              </c:extLst>
            </c:dLbl>
            <c:dLbl>
              <c:idx val="1"/>
              <c:delete val="1"/>
              <c:extLst>
                <c:ext xmlns:c15="http://schemas.microsoft.com/office/drawing/2012/chart" uri="{CE6537A1-D6FC-4f65-9D91-7224C49458BB}"/>
                <c:ext xmlns:c16="http://schemas.microsoft.com/office/drawing/2014/chart" uri="{C3380CC4-5D6E-409C-BE32-E72D297353CC}">
                  <c16:uniqueId val="{00000000-6358-4095-B793-EB8B4328CD5B}"/>
                </c:ext>
              </c:extLst>
            </c:dLbl>
            <c:dLbl>
              <c:idx val="2"/>
              <c:layout>
                <c:manualLayout>
                  <c:x val="-5.5701754385964912E-2"/>
                  <c:y val="4.4766293614219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358-4095-B793-EB8B4328CD5B}"/>
                </c:ext>
              </c:extLst>
            </c:dLbl>
            <c:dLbl>
              <c:idx val="3"/>
              <c:delete val="1"/>
              <c:extLst>
                <c:ext xmlns:c15="http://schemas.microsoft.com/office/drawing/2012/chart" uri="{CE6537A1-D6FC-4f65-9D91-7224C49458BB}"/>
                <c:ext xmlns:c16="http://schemas.microsoft.com/office/drawing/2014/chart" uri="{C3380CC4-5D6E-409C-BE32-E72D297353CC}">
                  <c16:uniqueId val="{00000001-6358-4095-B793-EB8B4328CD5B}"/>
                </c:ext>
              </c:extLst>
            </c:dLbl>
            <c:dLbl>
              <c:idx val="4"/>
              <c:layout>
                <c:manualLayout>
                  <c:x val="-7.4269005847953221E-2"/>
                  <c:y val="-1.8433179723502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358-4095-B793-EB8B4328CD5B}"/>
                </c:ext>
              </c:extLst>
            </c:dLbl>
            <c:dLbl>
              <c:idx val="5"/>
              <c:delete val="1"/>
              <c:extLst>
                <c:ext xmlns:c15="http://schemas.microsoft.com/office/drawing/2012/chart" uri="{CE6537A1-D6FC-4f65-9D91-7224C49458BB}"/>
                <c:ext xmlns:c16="http://schemas.microsoft.com/office/drawing/2014/chart" uri="{C3380CC4-5D6E-409C-BE32-E72D297353CC}">
                  <c16:uniqueId val="{00000002-6358-4095-B793-EB8B4328CD5B}"/>
                </c:ext>
              </c:extLst>
            </c:dLbl>
            <c:dLbl>
              <c:idx val="6"/>
              <c:layout>
                <c:manualLayout>
                  <c:x val="-5.30492898913952E-2"/>
                  <c:y val="1.5799868334430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358-4095-B793-EB8B4328CD5B}"/>
                </c:ext>
              </c:extLst>
            </c:dLbl>
            <c:dLbl>
              <c:idx val="7"/>
              <c:delete val="1"/>
              <c:extLst>
                <c:ext xmlns:c15="http://schemas.microsoft.com/office/drawing/2012/chart" uri="{CE6537A1-D6FC-4f65-9D91-7224C49458BB}"/>
                <c:ext xmlns:c16="http://schemas.microsoft.com/office/drawing/2014/chart" uri="{C3380CC4-5D6E-409C-BE32-E72D297353CC}">
                  <c16:uniqueId val="{00000004-6358-4095-B793-EB8B4328CD5B}"/>
                </c:ext>
              </c:extLst>
            </c:dLbl>
            <c:dLbl>
              <c:idx val="8"/>
              <c:layout>
                <c:manualLayout>
                  <c:x val="-2.3872180451127867E-2"/>
                  <c:y val="-1.8433179723502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6C-4AAB-A35F-F8E21D71CD0F}"/>
                </c:ext>
              </c:extLst>
            </c:dLbl>
            <c:dLbl>
              <c:idx val="9"/>
              <c:delete val="1"/>
              <c:extLst>
                <c:ext xmlns:c15="http://schemas.microsoft.com/office/drawing/2012/chart" uri="{CE6537A1-D6FC-4f65-9D91-7224C49458BB}"/>
                <c:ext xmlns:c16="http://schemas.microsoft.com/office/drawing/2014/chart" uri="{C3380CC4-5D6E-409C-BE32-E72D297353CC}">
                  <c16:uniqueId val="{00000005-6358-4095-B793-EB8B4328CD5B}"/>
                </c:ext>
              </c:extLst>
            </c:dLbl>
            <c:dLbl>
              <c:idx val="10"/>
              <c:layout>
                <c:manualLayout>
                  <c:x val="2.6524644945696606E-3"/>
                  <c:y val="2.1066491112574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6C-4AAB-A35F-F8E21D71CD0F}"/>
                </c:ext>
              </c:extLst>
            </c:dLbl>
            <c:dLbl>
              <c:idx val="11"/>
              <c:delete val="1"/>
              <c:extLst>
                <c:ext xmlns:c15="http://schemas.microsoft.com/office/drawing/2012/chart" uri="{CE6537A1-D6FC-4f65-9D91-7224C49458BB}"/>
                <c:ext xmlns:c16="http://schemas.microsoft.com/office/drawing/2014/chart" uri="{C3380CC4-5D6E-409C-BE32-E72D297353CC}">
                  <c16:uniqueId val="{00000006-6358-4095-B793-EB8B4328CD5B}"/>
                </c:ext>
              </c:extLst>
            </c:dLbl>
            <c:dLbl>
              <c:idx val="12"/>
              <c:layout>
                <c:manualLayout>
                  <c:x val="-2.3872180451127916E-2"/>
                  <c:y val="-3.4233048057932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6C-4AAB-A35F-F8E21D71CD0F}"/>
                </c:ext>
              </c:extLst>
            </c:dLbl>
            <c:dLbl>
              <c:idx val="13"/>
              <c:delete val="1"/>
              <c:extLst>
                <c:ext xmlns:c15="http://schemas.microsoft.com/office/drawing/2012/chart" uri="{CE6537A1-D6FC-4f65-9D91-7224C49458BB}"/>
                <c:ext xmlns:c16="http://schemas.microsoft.com/office/drawing/2014/chart" uri="{C3380CC4-5D6E-409C-BE32-E72D297353CC}">
                  <c16:uniqueId val="{00000007-6358-4095-B793-EB8B4328CD5B}"/>
                </c:ext>
              </c:extLst>
            </c:dLbl>
            <c:dLbl>
              <c:idx val="14"/>
              <c:layout>
                <c:manualLayout>
                  <c:x val="0"/>
                  <c:y val="-9.655363553679415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6C-4AAB-A35F-F8E21D71CD0F}"/>
                </c:ext>
              </c:extLst>
            </c:dLbl>
            <c:dLbl>
              <c:idx val="15"/>
              <c:delete val="1"/>
              <c:extLst>
                <c:ext xmlns:c15="http://schemas.microsoft.com/office/drawing/2012/chart" uri="{CE6537A1-D6FC-4f65-9D91-7224C49458BB}"/>
                <c:ext xmlns:c16="http://schemas.microsoft.com/office/drawing/2014/chart" uri="{C3380CC4-5D6E-409C-BE32-E72D297353CC}">
                  <c16:uniqueId val="{00000008-6358-4095-B793-EB8B4328CD5B}"/>
                </c:ext>
              </c:extLst>
            </c:dLbl>
            <c:dLbl>
              <c:idx val="17"/>
              <c:delete val="1"/>
              <c:extLst>
                <c:ext xmlns:c15="http://schemas.microsoft.com/office/drawing/2012/chart" uri="{CE6537A1-D6FC-4f65-9D91-7224C49458BB}"/>
                <c:ext xmlns:c16="http://schemas.microsoft.com/office/drawing/2014/chart" uri="{C3380CC4-5D6E-409C-BE32-E72D297353CC}">
                  <c16:uniqueId val="{00000009-6358-4095-B793-EB8B4328CD5B}"/>
                </c:ext>
              </c:extLst>
            </c:dLbl>
            <c:dLbl>
              <c:idx val="18"/>
              <c:layout>
                <c:manualLayout>
                  <c:x val="-2.1219715956557965E-2"/>
                  <c:y val="1.053324555628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6C-4AAB-A35F-F8E21D71CD0F}"/>
                </c:ext>
              </c:extLst>
            </c:dLbl>
            <c:dLbl>
              <c:idx val="19"/>
              <c:delete val="1"/>
              <c:extLst>
                <c:ext xmlns:c15="http://schemas.microsoft.com/office/drawing/2012/chart" uri="{CE6537A1-D6FC-4f65-9D91-7224C49458BB}"/>
                <c:ext xmlns:c16="http://schemas.microsoft.com/office/drawing/2014/chart" uri="{C3380CC4-5D6E-409C-BE32-E72D297353CC}">
                  <c16:uniqueId val="{0000000A-6358-4095-B793-EB8B4328CD5B}"/>
                </c:ext>
              </c:extLst>
            </c:dLbl>
            <c:dLbl>
              <c:idx val="20"/>
              <c:layout>
                <c:manualLayout>
                  <c:x val="0"/>
                  <c:y val="1.053324555628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6C-4AAB-A35F-F8E21D71CD0F}"/>
                </c:ext>
              </c:extLst>
            </c:dLbl>
            <c:spPr>
              <a:noFill/>
              <a:ln>
                <a:noFill/>
              </a:ln>
              <a:effectLst/>
            </c:spPr>
            <c:txPr>
              <a:bodyPr/>
              <a:lstStyle/>
              <a:p>
                <a:pPr>
                  <a:defRPr sz="1200">
                    <a:latin typeface="Arial" panose="020B0604020202020204" pitchFamily="34" charset="0"/>
                    <a:ea typeface="HGｺﾞｼｯｸM" panose="020B0609000000000000" pitchFamily="49"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Sheet1!$B$2:$B$22</c:f>
              <c:strCache>
                <c:ptCount val="21"/>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pt idx="19">
                  <c:v>H29</c:v>
                </c:pt>
                <c:pt idx="20">
                  <c:v>H30</c:v>
                </c:pt>
              </c:strCache>
            </c:strRef>
          </c:cat>
          <c:val>
            <c:numRef>
              <c:f>Sheet1!$C$2:$C$22</c:f>
              <c:numCache>
                <c:formatCode>0.0_ </c:formatCode>
                <c:ptCount val="21"/>
                <c:pt idx="0">
                  <c:v>27.690651906519065</c:v>
                </c:pt>
                <c:pt idx="1">
                  <c:v>24.517576664173525</c:v>
                </c:pt>
                <c:pt idx="2">
                  <c:v>27.371956339210747</c:v>
                </c:pt>
                <c:pt idx="3">
                  <c:v>23.902577173605209</c:v>
                </c:pt>
                <c:pt idx="4">
                  <c:v>26.885448916408667</c:v>
                </c:pt>
                <c:pt idx="5">
                  <c:v>29.643678160919539</c:v>
                </c:pt>
                <c:pt idx="6">
                  <c:v>27.124563445867288</c:v>
                </c:pt>
                <c:pt idx="7">
                  <c:v>28.246859639541235</c:v>
                </c:pt>
                <c:pt idx="8">
                  <c:v>27.508842849924203</c:v>
                </c:pt>
                <c:pt idx="9">
                  <c:v>24.330181245074861</c:v>
                </c:pt>
                <c:pt idx="10">
                  <c:v>24.854386603567526</c:v>
                </c:pt>
                <c:pt idx="11">
                  <c:v>24.988138541831407</c:v>
                </c:pt>
                <c:pt idx="12">
                  <c:v>28.148818957059845</c:v>
                </c:pt>
                <c:pt idx="13">
                  <c:v>29.025682837342032</c:v>
                </c:pt>
                <c:pt idx="14">
                  <c:v>30.453635757171448</c:v>
                </c:pt>
                <c:pt idx="15">
                  <c:v>32.602034563059199</c:v>
                </c:pt>
                <c:pt idx="16">
                  <c:v>34.792747624322274</c:v>
                </c:pt>
                <c:pt idx="17">
                  <c:v>37.95207455069891</c:v>
                </c:pt>
                <c:pt idx="18">
                  <c:v>41.503284360427216</c:v>
                </c:pt>
                <c:pt idx="19">
                  <c:v>46.805562192383043</c:v>
                </c:pt>
                <c:pt idx="20">
                  <c:v>49.264223451120067</c:v>
                </c:pt>
              </c:numCache>
            </c:numRef>
          </c:val>
          <c:smooth val="0"/>
          <c:extLst>
            <c:ext xmlns:c16="http://schemas.microsoft.com/office/drawing/2014/chart" uri="{C3380CC4-5D6E-409C-BE32-E72D297353CC}">
              <c16:uniqueId val="{00000000-C2E3-4F21-9851-85445494A38B}"/>
            </c:ext>
          </c:extLst>
        </c:ser>
        <c:ser>
          <c:idx val="1"/>
          <c:order val="1"/>
          <c:tx>
            <c:strRef>
              <c:f>Sheet1!$D$1</c:f>
              <c:strCache>
                <c:ptCount val="1"/>
                <c:pt idx="0">
                  <c:v>支援学校</c:v>
                </c:pt>
              </c:strCache>
            </c:strRef>
          </c:tx>
          <c:spPr>
            <a:ln>
              <a:prstDash val="sysDash"/>
            </a:ln>
          </c:spPr>
          <c:marker>
            <c:symbol val="none"/>
          </c:marker>
          <c:dLbls>
            <c:dLbl>
              <c:idx val="0"/>
              <c:layout>
                <c:manualLayout>
                  <c:x val="-3.713450292397661E-2"/>
                  <c:y val="1.5799868334430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6C-4AAB-A35F-F8E21D71CD0F}"/>
                </c:ext>
              </c:extLst>
            </c:dLbl>
            <c:dLbl>
              <c:idx val="1"/>
              <c:delete val="1"/>
              <c:extLst>
                <c:ext xmlns:c15="http://schemas.microsoft.com/office/drawing/2012/chart" uri="{CE6537A1-D6FC-4f65-9D91-7224C49458BB}"/>
                <c:ext xmlns:c16="http://schemas.microsoft.com/office/drawing/2014/chart" uri="{C3380CC4-5D6E-409C-BE32-E72D297353CC}">
                  <c16:uniqueId val="{0000000B-6358-4095-B793-EB8B4328CD5B}"/>
                </c:ext>
              </c:extLst>
            </c:dLbl>
            <c:dLbl>
              <c:idx val="2"/>
              <c:layout>
                <c:manualLayout>
                  <c:x val="-2.6524644945697576E-2"/>
                  <c:y val="1.8433179723502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358-4095-B793-EB8B4328CD5B}"/>
                </c:ext>
              </c:extLst>
            </c:dLbl>
            <c:dLbl>
              <c:idx val="3"/>
              <c:delete val="1"/>
              <c:extLst>
                <c:ext xmlns:c15="http://schemas.microsoft.com/office/drawing/2012/chart" uri="{CE6537A1-D6FC-4f65-9D91-7224C49458BB}"/>
                <c:ext xmlns:c16="http://schemas.microsoft.com/office/drawing/2014/chart" uri="{C3380CC4-5D6E-409C-BE32-E72D297353CC}">
                  <c16:uniqueId val="{0000000C-6358-4095-B793-EB8B4328CD5B}"/>
                </c:ext>
              </c:extLst>
            </c:dLbl>
            <c:dLbl>
              <c:idx val="4"/>
              <c:layout>
                <c:manualLayout>
                  <c:x val="-7.957393483709321E-3"/>
                  <c:y val="-2.6333113890717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6C-4AAB-A35F-F8E21D71CD0F}"/>
                </c:ext>
              </c:extLst>
            </c:dLbl>
            <c:dLbl>
              <c:idx val="5"/>
              <c:delete val="1"/>
              <c:extLst>
                <c:ext xmlns:c15="http://schemas.microsoft.com/office/drawing/2012/chart" uri="{CE6537A1-D6FC-4f65-9D91-7224C49458BB}"/>
                <c:ext xmlns:c16="http://schemas.microsoft.com/office/drawing/2014/chart" uri="{C3380CC4-5D6E-409C-BE32-E72D297353CC}">
                  <c16:uniqueId val="{0000000D-6358-4095-B793-EB8B4328CD5B}"/>
                </c:ext>
              </c:extLst>
            </c:dLbl>
            <c:dLbl>
              <c:idx val="6"/>
              <c:layout>
                <c:manualLayout>
                  <c:x val="0"/>
                  <c:y val="2.6333113890717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358-4095-B793-EB8B4328CD5B}"/>
                </c:ext>
              </c:extLst>
            </c:dLbl>
            <c:dLbl>
              <c:idx val="7"/>
              <c:delete val="1"/>
              <c:extLst>
                <c:ext xmlns:c15="http://schemas.microsoft.com/office/drawing/2012/chart" uri="{CE6537A1-D6FC-4f65-9D91-7224C49458BB}"/>
                <c:ext xmlns:c16="http://schemas.microsoft.com/office/drawing/2014/chart" uri="{C3380CC4-5D6E-409C-BE32-E72D297353CC}">
                  <c16:uniqueId val="{0000000E-6358-4095-B793-EB8B4328CD5B}"/>
                </c:ext>
              </c:extLst>
            </c:dLbl>
            <c:dLbl>
              <c:idx val="9"/>
              <c:delete val="1"/>
              <c:extLst>
                <c:ext xmlns:c15="http://schemas.microsoft.com/office/drawing/2012/chart" uri="{CE6537A1-D6FC-4f65-9D91-7224C49458BB}"/>
                <c:ext xmlns:c16="http://schemas.microsoft.com/office/drawing/2014/chart" uri="{C3380CC4-5D6E-409C-BE32-E72D297353CC}">
                  <c16:uniqueId val="{0000000F-6358-4095-B793-EB8B4328CD5B}"/>
                </c:ext>
              </c:extLst>
            </c:dLbl>
            <c:dLbl>
              <c:idx val="10"/>
              <c:layout>
                <c:manualLayout>
                  <c:x val="2.6524644945696606E-3"/>
                  <c:y val="-1.4483212639894667E-2"/>
                </c:manualLayout>
              </c:layout>
              <c:showLegendKey val="0"/>
              <c:showVal val="1"/>
              <c:showCatName val="0"/>
              <c:showSerName val="0"/>
              <c:showPercent val="0"/>
              <c:showBubbleSize val="0"/>
              <c:extLst>
                <c:ext xmlns:c15="http://schemas.microsoft.com/office/drawing/2012/chart" uri="{CE6537A1-D6FC-4f65-9D91-7224C49458BB}">
                  <c15:layout>
                    <c:manualLayout>
                      <c:w val="8.1748955722639932E-2"/>
                      <c:h val="4.5003291639236338E-2"/>
                    </c:manualLayout>
                  </c15:layout>
                </c:ext>
                <c:ext xmlns:c16="http://schemas.microsoft.com/office/drawing/2014/chart" uri="{C3380CC4-5D6E-409C-BE32-E72D297353CC}">
                  <c16:uniqueId val="{0000001B-6358-4095-B793-EB8B4328CD5B}"/>
                </c:ext>
              </c:extLst>
            </c:dLbl>
            <c:dLbl>
              <c:idx val="11"/>
              <c:delete val="1"/>
              <c:extLst>
                <c:ext xmlns:c15="http://schemas.microsoft.com/office/drawing/2012/chart" uri="{CE6537A1-D6FC-4f65-9D91-7224C49458BB}"/>
                <c:ext xmlns:c16="http://schemas.microsoft.com/office/drawing/2014/chart" uri="{C3380CC4-5D6E-409C-BE32-E72D297353CC}">
                  <c16:uniqueId val="{00000010-6358-4095-B793-EB8B4328CD5B}"/>
                </c:ext>
              </c:extLst>
            </c:dLbl>
            <c:dLbl>
              <c:idx val="12"/>
              <c:layout>
                <c:manualLayout>
                  <c:x val="-2.3872180451127916E-2"/>
                  <c:y val="2.8966425279789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6C-4AAB-A35F-F8E21D71CD0F}"/>
                </c:ext>
              </c:extLst>
            </c:dLbl>
            <c:dLbl>
              <c:idx val="13"/>
              <c:delete val="1"/>
              <c:extLst>
                <c:ext xmlns:c15="http://schemas.microsoft.com/office/drawing/2012/chart" uri="{CE6537A1-D6FC-4f65-9D91-7224C49458BB}"/>
                <c:ext xmlns:c16="http://schemas.microsoft.com/office/drawing/2014/chart" uri="{C3380CC4-5D6E-409C-BE32-E72D297353CC}">
                  <c16:uniqueId val="{00000011-6358-4095-B793-EB8B4328CD5B}"/>
                </c:ext>
              </c:extLst>
            </c:dLbl>
            <c:dLbl>
              <c:idx val="15"/>
              <c:delete val="1"/>
              <c:extLst>
                <c:ext xmlns:c15="http://schemas.microsoft.com/office/drawing/2012/chart" uri="{CE6537A1-D6FC-4f65-9D91-7224C49458BB}"/>
                <c:ext xmlns:c16="http://schemas.microsoft.com/office/drawing/2014/chart" uri="{C3380CC4-5D6E-409C-BE32-E72D297353CC}">
                  <c16:uniqueId val="{00000012-6358-4095-B793-EB8B4328CD5B}"/>
                </c:ext>
              </c:extLst>
            </c:dLbl>
            <c:dLbl>
              <c:idx val="16"/>
              <c:layout>
                <c:manualLayout>
                  <c:x val="-6.3659147869674179E-2"/>
                  <c:y val="2.6333113890717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6C-4AAB-A35F-F8E21D71CD0F}"/>
                </c:ext>
              </c:extLst>
            </c:dLbl>
            <c:dLbl>
              <c:idx val="17"/>
              <c:delete val="1"/>
              <c:extLst>
                <c:ext xmlns:c15="http://schemas.microsoft.com/office/drawing/2012/chart" uri="{CE6537A1-D6FC-4f65-9D91-7224C49458BB}"/>
                <c:ext xmlns:c16="http://schemas.microsoft.com/office/drawing/2014/chart" uri="{C3380CC4-5D6E-409C-BE32-E72D297353CC}">
                  <c16:uniqueId val="{00000013-6358-4095-B793-EB8B4328CD5B}"/>
                </c:ext>
              </c:extLst>
            </c:dLbl>
            <c:dLbl>
              <c:idx val="18"/>
              <c:layout>
                <c:manualLayout>
                  <c:x val="-2.3872180451127819E-2"/>
                  <c:y val="-1.0533141882610297E-2"/>
                </c:manualLayout>
              </c:layout>
              <c:showLegendKey val="0"/>
              <c:showVal val="1"/>
              <c:showCatName val="0"/>
              <c:showSerName val="0"/>
              <c:showPercent val="0"/>
              <c:showBubbleSize val="0"/>
              <c:extLst>
                <c:ext xmlns:c15="http://schemas.microsoft.com/office/drawing/2012/chart" uri="{CE6537A1-D6FC-4f65-9D91-7224C49458BB}">
                  <c15:layout>
                    <c:manualLayout>
                      <c:w val="7.9573934837092727E-2"/>
                      <c:h val="4.8992862067356785E-2"/>
                    </c:manualLayout>
                  </c15:layout>
                </c:ext>
                <c:ext xmlns:c16="http://schemas.microsoft.com/office/drawing/2014/chart" uri="{C3380CC4-5D6E-409C-BE32-E72D297353CC}">
                  <c16:uniqueId val="{00000009-526C-4AAB-A35F-F8E21D71CD0F}"/>
                </c:ext>
              </c:extLst>
            </c:dLbl>
            <c:dLbl>
              <c:idx val="19"/>
              <c:delete val="1"/>
              <c:extLst>
                <c:ext xmlns:c15="http://schemas.microsoft.com/office/drawing/2012/chart" uri="{CE6537A1-D6FC-4f65-9D91-7224C49458BB}"/>
                <c:ext xmlns:c16="http://schemas.microsoft.com/office/drawing/2014/chart" uri="{C3380CC4-5D6E-409C-BE32-E72D297353CC}">
                  <c16:uniqueId val="{00000014-6358-4095-B793-EB8B4328CD5B}"/>
                </c:ext>
              </c:extLst>
            </c:dLbl>
            <c:dLbl>
              <c:idx val="20"/>
              <c:layout>
                <c:manualLayout>
                  <c:x val="-5.3049289891395155E-3"/>
                  <c:y val="-2.8966425279789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358-4095-B793-EB8B4328CD5B}"/>
                </c:ext>
              </c:extLst>
            </c:dLbl>
            <c:spPr>
              <a:noFill/>
              <a:ln>
                <a:noFill/>
              </a:ln>
              <a:effectLst/>
            </c:spPr>
            <c:txPr>
              <a:bodyPr/>
              <a:lstStyle/>
              <a:p>
                <a:pPr>
                  <a:defRPr sz="1200">
                    <a:latin typeface="HGｺﾞｼｯｸM" panose="020B0609000000000000" pitchFamily="49" charset="-128"/>
                    <a:ea typeface="HGｺﾞｼｯｸM" panose="020B0609000000000000" pitchFamily="49"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Sheet1!$B$2:$B$22</c:f>
              <c:strCache>
                <c:ptCount val="21"/>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pt idx="19">
                  <c:v>H29</c:v>
                </c:pt>
                <c:pt idx="20">
                  <c:v>H30</c:v>
                </c:pt>
              </c:strCache>
            </c:strRef>
          </c:cat>
          <c:val>
            <c:numRef>
              <c:f>Sheet1!$D$2:$D$22</c:f>
              <c:numCache>
                <c:formatCode>0.0_ </c:formatCode>
                <c:ptCount val="21"/>
                <c:pt idx="0">
                  <c:v>72.309348093480935</c:v>
                </c:pt>
                <c:pt idx="1">
                  <c:v>75.482423335826482</c:v>
                </c:pt>
                <c:pt idx="2">
                  <c:v>72.62804366078926</c:v>
                </c:pt>
                <c:pt idx="3">
                  <c:v>76.097422826394791</c:v>
                </c:pt>
                <c:pt idx="4">
                  <c:v>73.114551083591323</c:v>
                </c:pt>
                <c:pt idx="5">
                  <c:v>70.356321839080465</c:v>
                </c:pt>
                <c:pt idx="6">
                  <c:v>72.875436554132705</c:v>
                </c:pt>
                <c:pt idx="7">
                  <c:v>71.753140360458772</c:v>
                </c:pt>
                <c:pt idx="8">
                  <c:v>72.491157150075793</c:v>
                </c:pt>
                <c:pt idx="9">
                  <c:v>75.669818754925132</c:v>
                </c:pt>
                <c:pt idx="10">
                  <c:v>75.145613396432481</c:v>
                </c:pt>
                <c:pt idx="11">
                  <c:v>75.011861458168596</c:v>
                </c:pt>
                <c:pt idx="12">
                  <c:v>71.851181042940155</c:v>
                </c:pt>
                <c:pt idx="13">
                  <c:v>70.974317162657968</c:v>
                </c:pt>
                <c:pt idx="14">
                  <c:v>69.546364242828545</c:v>
                </c:pt>
                <c:pt idx="15">
                  <c:v>67.397965436940794</c:v>
                </c:pt>
                <c:pt idx="16">
                  <c:v>65.207252375677726</c:v>
                </c:pt>
                <c:pt idx="17">
                  <c:v>62.04792544930109</c:v>
                </c:pt>
                <c:pt idx="18">
                  <c:v>58.496715639572784</c:v>
                </c:pt>
                <c:pt idx="19">
                  <c:v>53.194437807616957</c:v>
                </c:pt>
                <c:pt idx="20">
                  <c:v>50.735776548879926</c:v>
                </c:pt>
              </c:numCache>
            </c:numRef>
          </c:val>
          <c:smooth val="0"/>
          <c:extLst>
            <c:ext xmlns:c16="http://schemas.microsoft.com/office/drawing/2014/chart" uri="{C3380CC4-5D6E-409C-BE32-E72D297353CC}">
              <c16:uniqueId val="{00000001-C2E3-4F21-9851-85445494A38B}"/>
            </c:ext>
          </c:extLst>
        </c:ser>
        <c:dLbls>
          <c:showLegendKey val="0"/>
          <c:showVal val="0"/>
          <c:showCatName val="0"/>
          <c:showSerName val="0"/>
          <c:showPercent val="0"/>
          <c:showBubbleSize val="0"/>
        </c:dLbls>
        <c:smooth val="0"/>
        <c:axId val="189559168"/>
        <c:axId val="189561472"/>
      </c:lineChart>
      <c:catAx>
        <c:axId val="189559168"/>
        <c:scaling>
          <c:orientation val="minMax"/>
        </c:scaling>
        <c:delete val="0"/>
        <c:axPos val="b"/>
        <c:numFmt formatCode="General" sourceLinked="0"/>
        <c:majorTickMark val="none"/>
        <c:minorTickMark val="none"/>
        <c:tickLblPos val="nextTo"/>
        <c:txPr>
          <a:bodyPr/>
          <a:lstStyle/>
          <a:p>
            <a:pPr>
              <a:defRPr sz="1200"/>
            </a:pPr>
            <a:endParaRPr lang="ja-JP"/>
          </a:p>
        </c:txPr>
        <c:crossAx val="189561472"/>
        <c:crosses val="autoZero"/>
        <c:auto val="1"/>
        <c:lblAlgn val="ctr"/>
        <c:lblOffset val="100"/>
        <c:tickLblSkip val="2"/>
        <c:tickMarkSkip val="1"/>
        <c:noMultiLvlLbl val="0"/>
      </c:catAx>
      <c:valAx>
        <c:axId val="189561472"/>
        <c:scaling>
          <c:orientation val="minMax"/>
          <c:max val="90"/>
        </c:scaling>
        <c:delete val="0"/>
        <c:axPos val="l"/>
        <c:majorGridlines>
          <c:spPr>
            <a:ln>
              <a:prstDash val="dash"/>
            </a:ln>
          </c:spPr>
        </c:majorGridlines>
        <c:numFmt formatCode="General" sourceLinked="0"/>
        <c:majorTickMark val="none"/>
        <c:minorTickMark val="none"/>
        <c:tickLblPos val="nextTo"/>
        <c:spPr>
          <a:ln w="9525">
            <a:noFill/>
          </a:ln>
        </c:spPr>
        <c:txPr>
          <a:bodyPr/>
          <a:lstStyle/>
          <a:p>
            <a:pPr>
              <a:defRPr sz="1200"/>
            </a:pPr>
            <a:endParaRPr lang="ja-JP"/>
          </a:p>
        </c:txPr>
        <c:crossAx val="18955916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85253267973853E-2"/>
          <c:y val="7.7461257914018505E-2"/>
          <c:w val="0.87450183823529415"/>
          <c:h val="0.80478512613343078"/>
        </c:manualLayout>
      </c:layout>
      <c:lineChart>
        <c:grouping val="standard"/>
        <c:varyColors val="0"/>
        <c:ser>
          <c:idx val="0"/>
          <c:order val="0"/>
          <c:tx>
            <c:strRef>
              <c:f>Sheet1!$C$1</c:f>
              <c:strCache>
                <c:ptCount val="1"/>
                <c:pt idx="0">
                  <c:v>高等学校・高等専門学校</c:v>
                </c:pt>
              </c:strCache>
            </c:strRef>
          </c:tx>
          <c:marker>
            <c:symbol val="none"/>
          </c:marker>
          <c:dLbls>
            <c:dLbl>
              <c:idx val="0"/>
              <c:layout>
                <c:manualLayout>
                  <c:x val="-4.5091896407685884E-2"/>
                  <c:y val="-1.575470625329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00-4D49-84C0-932EFE97CADA}"/>
                </c:ext>
              </c:extLst>
            </c:dLbl>
            <c:dLbl>
              <c:idx val="1"/>
              <c:delete val="1"/>
              <c:extLst>
                <c:ext xmlns:c15="http://schemas.microsoft.com/office/drawing/2012/chart" uri="{CE6537A1-D6FC-4f65-9D91-7224C49458BB}"/>
                <c:ext xmlns:c16="http://schemas.microsoft.com/office/drawing/2014/chart" uri="{C3380CC4-5D6E-409C-BE32-E72D297353CC}">
                  <c16:uniqueId val="{00000000-3DD8-4F9F-BEA5-A7DC001B0673}"/>
                </c:ext>
              </c:extLst>
            </c:dLbl>
            <c:dLbl>
              <c:idx val="2"/>
              <c:layout>
                <c:manualLayout>
                  <c:x val="-5.5701754385964912E-2"/>
                  <c:y val="2.1006275004393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00-4D49-84C0-932EFE97CADA}"/>
                </c:ext>
              </c:extLst>
            </c:dLbl>
            <c:dLbl>
              <c:idx val="3"/>
              <c:delete val="1"/>
              <c:extLst>
                <c:ext xmlns:c15="http://schemas.microsoft.com/office/drawing/2012/chart" uri="{CE6537A1-D6FC-4f65-9D91-7224C49458BB}"/>
                <c:ext xmlns:c16="http://schemas.microsoft.com/office/drawing/2014/chart" uri="{C3380CC4-5D6E-409C-BE32-E72D297353CC}">
                  <c16:uniqueId val="{00000001-3DD8-4F9F-BEA5-A7DC001B0673}"/>
                </c:ext>
              </c:extLst>
            </c:dLbl>
            <c:dLbl>
              <c:idx val="4"/>
              <c:layout>
                <c:manualLayout>
                  <c:x val="-6.6311612364243988E-2"/>
                  <c:y val="-1.8380490628844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DD8-4F9F-BEA5-A7DC001B0673}"/>
                </c:ext>
              </c:extLst>
            </c:dLbl>
            <c:dLbl>
              <c:idx val="5"/>
              <c:delete val="1"/>
              <c:extLst>
                <c:ext xmlns:c15="http://schemas.microsoft.com/office/drawing/2012/chart" uri="{CE6537A1-D6FC-4f65-9D91-7224C49458BB}"/>
                <c:ext xmlns:c16="http://schemas.microsoft.com/office/drawing/2014/chart" uri="{C3380CC4-5D6E-409C-BE32-E72D297353CC}">
                  <c16:uniqueId val="{00000002-3DD8-4F9F-BEA5-A7DC001B0673}"/>
                </c:ext>
              </c:extLst>
            </c:dLbl>
            <c:dLbl>
              <c:idx val="6"/>
              <c:layout>
                <c:manualLayout>
                  <c:x val="-9.2836257309941522E-2"/>
                  <c:y val="1.0734289229115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363-42BD-884D-5F6685ECF267}"/>
                </c:ext>
              </c:extLst>
            </c:dLbl>
            <c:dLbl>
              <c:idx val="7"/>
              <c:delete val="1"/>
              <c:extLst>
                <c:ext xmlns:c15="http://schemas.microsoft.com/office/drawing/2012/chart" uri="{CE6537A1-D6FC-4f65-9D91-7224C49458BB}"/>
                <c:ext xmlns:c16="http://schemas.microsoft.com/office/drawing/2014/chart" uri="{C3380CC4-5D6E-409C-BE32-E72D297353CC}">
                  <c16:uniqueId val="{00000003-3DD8-4F9F-BEA5-A7DC001B0673}"/>
                </c:ext>
              </c:extLst>
            </c:dLbl>
            <c:dLbl>
              <c:idx val="8"/>
              <c:layout>
                <c:manualLayout>
                  <c:x val="-4.5091896407685982E-2"/>
                  <c:y val="2.1006275004393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00-4D49-84C0-932EFE97CADA}"/>
                </c:ext>
              </c:extLst>
            </c:dLbl>
            <c:dLbl>
              <c:idx val="9"/>
              <c:delete val="1"/>
              <c:extLst>
                <c:ext xmlns:c15="http://schemas.microsoft.com/office/drawing/2012/chart" uri="{CE6537A1-D6FC-4f65-9D91-7224C49458BB}"/>
                <c:ext xmlns:c16="http://schemas.microsoft.com/office/drawing/2014/chart" uri="{C3380CC4-5D6E-409C-BE32-E72D297353CC}">
                  <c16:uniqueId val="{00000004-3DD8-4F9F-BEA5-A7DC001B0673}"/>
                </c:ext>
              </c:extLst>
            </c:dLbl>
            <c:dLbl>
              <c:idx val="10"/>
              <c:layout>
                <c:manualLayout>
                  <c:x val="-3.9786967418546461E-2"/>
                  <c:y val="-2.363205937994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00-4D49-84C0-932EFE97CADA}"/>
                </c:ext>
              </c:extLst>
            </c:dLbl>
            <c:dLbl>
              <c:idx val="11"/>
              <c:delete val="1"/>
              <c:extLst>
                <c:ext xmlns:c15="http://schemas.microsoft.com/office/drawing/2012/chart" uri="{CE6537A1-D6FC-4f65-9D91-7224C49458BB}"/>
                <c:ext xmlns:c16="http://schemas.microsoft.com/office/drawing/2014/chart" uri="{C3380CC4-5D6E-409C-BE32-E72D297353CC}">
                  <c16:uniqueId val="{00000005-3DD8-4F9F-BEA5-A7DC001B0673}"/>
                </c:ext>
              </c:extLst>
            </c:dLbl>
            <c:dLbl>
              <c:idx val="12"/>
              <c:layout>
                <c:manualLayout>
                  <c:x val="-1.06098579782790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DD8-4F9F-BEA5-A7DC001B0673}"/>
                </c:ext>
              </c:extLst>
            </c:dLbl>
            <c:dLbl>
              <c:idx val="13"/>
              <c:delete val="1"/>
              <c:extLst>
                <c:ext xmlns:c15="http://schemas.microsoft.com/office/drawing/2012/chart" uri="{CE6537A1-D6FC-4f65-9D91-7224C49458BB}"/>
                <c:ext xmlns:c16="http://schemas.microsoft.com/office/drawing/2014/chart" uri="{C3380CC4-5D6E-409C-BE32-E72D297353CC}">
                  <c16:uniqueId val="{00000006-3DD8-4F9F-BEA5-A7DC001B0673}"/>
                </c:ext>
              </c:extLst>
            </c:dLbl>
            <c:dLbl>
              <c:idx val="14"/>
              <c:layout>
                <c:manualLayout>
                  <c:x val="-6.6311612364244044E-2"/>
                  <c:y val="-1.8380490628844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00-4D49-84C0-932EFE97CADA}"/>
                </c:ext>
              </c:extLst>
            </c:dLbl>
            <c:dLbl>
              <c:idx val="15"/>
              <c:delete val="1"/>
              <c:extLst>
                <c:ext xmlns:c15="http://schemas.microsoft.com/office/drawing/2012/chart" uri="{CE6537A1-D6FC-4f65-9D91-7224C49458BB}"/>
                <c:ext xmlns:c16="http://schemas.microsoft.com/office/drawing/2014/chart" uri="{C3380CC4-5D6E-409C-BE32-E72D297353CC}">
                  <c16:uniqueId val="{00000007-3DD8-4F9F-BEA5-A7DC001B0673}"/>
                </c:ext>
              </c:extLst>
            </c:dLbl>
            <c:dLbl>
              <c:idx val="16"/>
              <c:layout>
                <c:manualLayout>
                  <c:x val="-1.8567251461988305E-2"/>
                  <c:y val="2.100627500439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00-4D49-84C0-932EFE97CADA}"/>
                </c:ext>
              </c:extLst>
            </c:dLbl>
            <c:dLbl>
              <c:idx val="17"/>
              <c:delete val="1"/>
              <c:extLst>
                <c:ext xmlns:c15="http://schemas.microsoft.com/office/drawing/2012/chart" uri="{CE6537A1-D6FC-4f65-9D91-7224C49458BB}"/>
                <c:ext xmlns:c16="http://schemas.microsoft.com/office/drawing/2014/chart" uri="{C3380CC4-5D6E-409C-BE32-E72D297353CC}">
                  <c16:uniqueId val="{00000008-3DD8-4F9F-BEA5-A7DC001B0673}"/>
                </c:ext>
              </c:extLst>
            </c:dLbl>
            <c:dLbl>
              <c:idx val="18"/>
              <c:layout>
                <c:manualLayout>
                  <c:x val="-2.3872180451127819E-2"/>
                  <c:y val="2.1006275004393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00-4D49-84C0-932EFE97CADA}"/>
                </c:ext>
              </c:extLst>
            </c:dLbl>
            <c:dLbl>
              <c:idx val="19"/>
              <c:delete val="1"/>
              <c:extLst>
                <c:ext xmlns:c15="http://schemas.microsoft.com/office/drawing/2012/chart" uri="{CE6537A1-D6FC-4f65-9D91-7224C49458BB}"/>
                <c:ext xmlns:c16="http://schemas.microsoft.com/office/drawing/2014/chart" uri="{C3380CC4-5D6E-409C-BE32-E72D297353CC}">
                  <c16:uniqueId val="{00000009-3DD8-4F9F-BEA5-A7DC001B0673}"/>
                </c:ext>
              </c:extLst>
            </c:dLbl>
            <c:dLbl>
              <c:idx val="20"/>
              <c:layout>
                <c:manualLayout>
                  <c:x val="-7.161654135338355E-2"/>
                  <c:y val="-5.25156875109838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00-4D49-84C0-932EFE97CADA}"/>
                </c:ext>
              </c:extLst>
            </c:dLbl>
            <c:spPr>
              <a:noFill/>
              <a:ln>
                <a:noFill/>
              </a:ln>
              <a:effectLst/>
            </c:spPr>
            <c:txPr>
              <a:bodyPr wrap="square" lIns="38100" tIns="19050" rIns="38100" bIns="19050" anchor="ctr">
                <a:spAutoFit/>
              </a:bodyPr>
              <a:lstStyle/>
              <a:p>
                <a:pPr>
                  <a:defRPr sz="1200">
                    <a:latin typeface="Arial" panose="020B0604020202020204" pitchFamily="34" charset="0"/>
                    <a:ea typeface="HGｺﾞｼｯｸM" panose="020B0609000000000000" pitchFamily="49"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Sheet1!$B$2:$B$22</c:f>
              <c:strCache>
                <c:ptCount val="21"/>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pt idx="19">
                  <c:v>H29</c:v>
                </c:pt>
                <c:pt idx="20">
                  <c:v>H30</c:v>
                </c:pt>
              </c:strCache>
            </c:strRef>
          </c:cat>
          <c:val>
            <c:numRef>
              <c:f>Sheet1!$C$2:$C$22</c:f>
              <c:numCache>
                <c:formatCode>0.0_ </c:formatCode>
                <c:ptCount val="21"/>
                <c:pt idx="0">
                  <c:v>31.73996175908222</c:v>
                </c:pt>
                <c:pt idx="1">
                  <c:v>28.807339449541285</c:v>
                </c:pt>
                <c:pt idx="2">
                  <c:v>26.475849731663686</c:v>
                </c:pt>
                <c:pt idx="3">
                  <c:v>31.365313653136536</c:v>
                </c:pt>
                <c:pt idx="4">
                  <c:v>39.669421487603309</c:v>
                </c:pt>
                <c:pt idx="5">
                  <c:v>35.923753665689148</c:v>
                </c:pt>
                <c:pt idx="6">
                  <c:v>48.787061994609168</c:v>
                </c:pt>
                <c:pt idx="7">
                  <c:v>45.121951219512198</c:v>
                </c:pt>
                <c:pt idx="8">
                  <c:v>36.435124508519003</c:v>
                </c:pt>
                <c:pt idx="9">
                  <c:v>42.579750346740639</c:v>
                </c:pt>
                <c:pt idx="10">
                  <c:v>40.625</c:v>
                </c:pt>
                <c:pt idx="11">
                  <c:v>39.238095238095241</c:v>
                </c:pt>
                <c:pt idx="12">
                  <c:v>45.454545454545453</c:v>
                </c:pt>
                <c:pt idx="13">
                  <c:v>53.474320241691842</c:v>
                </c:pt>
                <c:pt idx="14">
                  <c:v>56.802973977695167</c:v>
                </c:pt>
                <c:pt idx="15">
                  <c:v>58.170813718897108</c:v>
                </c:pt>
                <c:pt idx="16">
                  <c:v>59.559748427672957</c:v>
                </c:pt>
                <c:pt idx="17">
                  <c:v>68.278965129358824</c:v>
                </c:pt>
                <c:pt idx="18">
                  <c:v>69.783057851239676</c:v>
                </c:pt>
                <c:pt idx="19">
                  <c:v>74.849187935034806</c:v>
                </c:pt>
                <c:pt idx="20">
                  <c:v>77.722152690863581</c:v>
                </c:pt>
              </c:numCache>
            </c:numRef>
          </c:val>
          <c:smooth val="0"/>
          <c:extLst>
            <c:ext xmlns:c16="http://schemas.microsoft.com/office/drawing/2014/chart" uri="{C3380CC4-5D6E-409C-BE32-E72D297353CC}">
              <c16:uniqueId val="{00000000-E363-42BD-884D-5F6685ECF267}"/>
            </c:ext>
          </c:extLst>
        </c:ser>
        <c:ser>
          <c:idx val="1"/>
          <c:order val="1"/>
          <c:tx>
            <c:strRef>
              <c:f>Sheet1!$D$1</c:f>
              <c:strCache>
                <c:ptCount val="1"/>
                <c:pt idx="0">
                  <c:v>支援学校</c:v>
                </c:pt>
              </c:strCache>
            </c:strRef>
          </c:tx>
          <c:spPr>
            <a:ln>
              <a:prstDash val="sysDash"/>
            </a:ln>
          </c:spPr>
          <c:marker>
            <c:symbol val="none"/>
          </c:marker>
          <c:dLbls>
            <c:dLbl>
              <c:idx val="0"/>
              <c:layout>
                <c:manualLayout>
                  <c:x val="-4.5091896407685884E-2"/>
                  <c:y val="1.8380490628844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00-4D49-84C0-932EFE97CADA}"/>
                </c:ext>
              </c:extLst>
            </c:dLbl>
            <c:dLbl>
              <c:idx val="1"/>
              <c:delete val="1"/>
              <c:extLst>
                <c:ext xmlns:c15="http://schemas.microsoft.com/office/drawing/2012/chart" uri="{CE6537A1-D6FC-4f65-9D91-7224C49458BB}"/>
                <c:ext xmlns:c16="http://schemas.microsoft.com/office/drawing/2014/chart" uri="{C3380CC4-5D6E-409C-BE32-E72D297353CC}">
                  <c16:uniqueId val="{0000000A-3DD8-4F9F-BEA5-A7DC001B0673}"/>
                </c:ext>
              </c:extLst>
            </c:dLbl>
            <c:dLbl>
              <c:idx val="2"/>
              <c:layout>
                <c:manualLayout>
                  <c:x val="-1.5914786967418545E-2"/>
                  <c:y val="-7.87735312664757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00-4D49-84C0-932EFE97CADA}"/>
                </c:ext>
              </c:extLst>
            </c:dLbl>
            <c:dLbl>
              <c:idx val="3"/>
              <c:delete val="1"/>
              <c:extLst>
                <c:ext xmlns:c15="http://schemas.microsoft.com/office/drawing/2012/chart" uri="{CE6537A1-D6FC-4f65-9D91-7224C49458BB}"/>
                <c:ext xmlns:c16="http://schemas.microsoft.com/office/drawing/2014/chart" uri="{C3380CC4-5D6E-409C-BE32-E72D297353CC}">
                  <c16:uniqueId val="{0000000B-3DD8-4F9F-BEA5-A7DC001B0673}"/>
                </c:ext>
              </c:extLst>
            </c:dLbl>
            <c:dLbl>
              <c:idx val="4"/>
              <c:layout>
                <c:manualLayout>
                  <c:x val="-7.1616541353383481E-2"/>
                  <c:y val="2.363205937994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DD8-4F9F-BEA5-A7DC001B0673}"/>
                </c:ext>
              </c:extLst>
            </c:dLbl>
            <c:dLbl>
              <c:idx val="5"/>
              <c:delete val="1"/>
              <c:extLst>
                <c:ext xmlns:c15="http://schemas.microsoft.com/office/drawing/2012/chart" uri="{CE6537A1-D6FC-4f65-9D91-7224C49458BB}"/>
                <c:ext xmlns:c16="http://schemas.microsoft.com/office/drawing/2014/chart" uri="{C3380CC4-5D6E-409C-BE32-E72D297353CC}">
                  <c16:uniqueId val="{0000000C-3DD8-4F9F-BEA5-A7DC001B0673}"/>
                </c:ext>
              </c:extLst>
            </c:dLbl>
            <c:dLbl>
              <c:idx val="6"/>
              <c:layout>
                <c:manualLayout>
                  <c:x val="-4.8627953979504936E-17"/>
                  <c:y val="-2.62578437554924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00-4D49-84C0-932EFE97CADA}"/>
                </c:ext>
              </c:extLst>
            </c:dLbl>
            <c:dLbl>
              <c:idx val="7"/>
              <c:delete val="1"/>
              <c:extLst>
                <c:ext xmlns:c15="http://schemas.microsoft.com/office/drawing/2012/chart" uri="{CE6537A1-D6FC-4f65-9D91-7224C49458BB}"/>
                <c:ext xmlns:c16="http://schemas.microsoft.com/office/drawing/2014/chart" uri="{C3380CC4-5D6E-409C-BE32-E72D297353CC}">
                  <c16:uniqueId val="{0000000D-3DD8-4F9F-BEA5-A7DC001B0673}"/>
                </c:ext>
              </c:extLst>
            </c:dLbl>
            <c:dLbl>
              <c:idx val="8"/>
              <c:layout>
                <c:manualLayout>
                  <c:x val="-4.5091896407685982E-2"/>
                  <c:y val="-2.1006275004393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600-4D49-84C0-932EFE97CADA}"/>
                </c:ext>
              </c:extLst>
            </c:dLbl>
            <c:dLbl>
              <c:idx val="9"/>
              <c:delete val="1"/>
              <c:extLst>
                <c:ext xmlns:c15="http://schemas.microsoft.com/office/drawing/2012/chart" uri="{CE6537A1-D6FC-4f65-9D91-7224C49458BB}"/>
                <c:ext xmlns:c16="http://schemas.microsoft.com/office/drawing/2014/chart" uri="{C3380CC4-5D6E-409C-BE32-E72D297353CC}">
                  <c16:uniqueId val="{0000000E-3DD8-4F9F-BEA5-A7DC001B0673}"/>
                </c:ext>
              </c:extLst>
            </c:dLbl>
            <c:dLbl>
              <c:idx val="10"/>
              <c:layout>
                <c:manualLayout>
                  <c:x val="-2.9177109440267336E-2"/>
                  <c:y val="-3.15094125065903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DD8-4F9F-BEA5-A7DC001B0673}"/>
                </c:ext>
              </c:extLst>
            </c:dLbl>
            <c:dLbl>
              <c:idx val="11"/>
              <c:delete val="1"/>
              <c:extLst>
                <c:ext xmlns:c15="http://schemas.microsoft.com/office/drawing/2012/chart" uri="{CE6537A1-D6FC-4f65-9D91-7224C49458BB}"/>
                <c:ext xmlns:c16="http://schemas.microsoft.com/office/drawing/2014/chart" uri="{C3380CC4-5D6E-409C-BE32-E72D297353CC}">
                  <c16:uniqueId val="{0000000F-3DD8-4F9F-BEA5-A7DC001B0673}"/>
                </c:ext>
              </c:extLst>
            </c:dLbl>
            <c:dLbl>
              <c:idx val="12"/>
              <c:layout>
                <c:manualLayout>
                  <c:x val="-8.4878863826232248E-2"/>
                  <c:y val="1.5754706253295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600-4D49-84C0-932EFE97CADA}"/>
                </c:ext>
              </c:extLst>
            </c:dLbl>
            <c:dLbl>
              <c:idx val="13"/>
              <c:delete val="1"/>
              <c:extLst>
                <c:ext xmlns:c15="http://schemas.microsoft.com/office/drawing/2012/chart" uri="{CE6537A1-D6FC-4f65-9D91-7224C49458BB}"/>
                <c:ext xmlns:c16="http://schemas.microsoft.com/office/drawing/2014/chart" uri="{C3380CC4-5D6E-409C-BE32-E72D297353CC}">
                  <c16:uniqueId val="{00000010-3DD8-4F9F-BEA5-A7DC001B0673}"/>
                </c:ext>
              </c:extLst>
            </c:dLbl>
            <c:dLbl>
              <c:idx val="14"/>
              <c:layout>
                <c:manualLayout>
                  <c:x val="-2.1219715956558062E-2"/>
                  <c:y val="-1.0503137502196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DD8-4F9F-BEA5-A7DC001B0673}"/>
                </c:ext>
              </c:extLst>
            </c:dLbl>
            <c:dLbl>
              <c:idx val="15"/>
              <c:delete val="1"/>
              <c:extLst>
                <c:ext xmlns:c15="http://schemas.microsoft.com/office/drawing/2012/chart" uri="{CE6537A1-D6FC-4f65-9D91-7224C49458BB}"/>
                <c:ext xmlns:c16="http://schemas.microsoft.com/office/drawing/2014/chart" uri="{C3380CC4-5D6E-409C-BE32-E72D297353CC}">
                  <c16:uniqueId val="{00000011-3DD8-4F9F-BEA5-A7DC001B0673}"/>
                </c:ext>
              </c:extLst>
            </c:dLbl>
            <c:dLbl>
              <c:idx val="16"/>
              <c:layout>
                <c:manualLayout>
                  <c:x val="-1.3262322472848788E-2"/>
                  <c:y val="2.62578437554909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600-4D49-84C0-932EFE97CADA}"/>
                </c:ext>
              </c:extLst>
            </c:dLbl>
            <c:dLbl>
              <c:idx val="17"/>
              <c:delete val="1"/>
              <c:extLst>
                <c:ext xmlns:c15="http://schemas.microsoft.com/office/drawing/2012/chart" uri="{CE6537A1-D6FC-4f65-9D91-7224C49458BB}"/>
                <c:ext xmlns:c16="http://schemas.microsoft.com/office/drawing/2014/chart" uri="{C3380CC4-5D6E-409C-BE32-E72D297353CC}">
                  <c16:uniqueId val="{00000012-3DD8-4F9F-BEA5-A7DC001B0673}"/>
                </c:ext>
              </c:extLst>
            </c:dLbl>
            <c:dLbl>
              <c:idx val="19"/>
              <c:delete val="1"/>
              <c:extLst>
                <c:ext xmlns:c15="http://schemas.microsoft.com/office/drawing/2012/chart" uri="{CE6537A1-D6FC-4f65-9D91-7224C49458BB}"/>
                <c:ext xmlns:c16="http://schemas.microsoft.com/office/drawing/2014/chart" uri="{C3380CC4-5D6E-409C-BE32-E72D297353CC}">
                  <c16:uniqueId val="{00000013-3DD8-4F9F-BEA5-A7DC001B0673}"/>
                </c:ext>
              </c:extLst>
            </c:dLbl>
            <c:dLbl>
              <c:idx val="20"/>
              <c:layout>
                <c:manualLayout>
                  <c:x val="0"/>
                  <c:y val="1.5754706253295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600-4D49-84C0-932EFE97CADA}"/>
                </c:ext>
              </c:extLst>
            </c:dLbl>
            <c:spPr>
              <a:noFill/>
              <a:ln>
                <a:noFill/>
              </a:ln>
              <a:effectLst/>
            </c:spPr>
            <c:txPr>
              <a:bodyPr wrap="square" lIns="38100" tIns="19050" rIns="38100" bIns="19050" anchor="ctr">
                <a:spAutoFit/>
              </a:bodyPr>
              <a:lstStyle/>
              <a:p>
                <a:pPr>
                  <a:defRPr sz="1200">
                    <a:latin typeface="HGｺﾞｼｯｸM" panose="020B0609000000000000" pitchFamily="49" charset="-128"/>
                    <a:ea typeface="HGｺﾞｼｯｸM" panose="020B0609000000000000" pitchFamily="49"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Sheet1!$B$2:$B$22</c:f>
              <c:strCache>
                <c:ptCount val="21"/>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pt idx="19">
                  <c:v>H29</c:v>
                </c:pt>
                <c:pt idx="20">
                  <c:v>H30</c:v>
                </c:pt>
              </c:strCache>
            </c:strRef>
          </c:cat>
          <c:val>
            <c:numRef>
              <c:f>Sheet1!$D$2:$D$22</c:f>
              <c:numCache>
                <c:formatCode>0.0_ </c:formatCode>
                <c:ptCount val="21"/>
                <c:pt idx="0">
                  <c:v>68.26003824091778</c:v>
                </c:pt>
                <c:pt idx="1">
                  <c:v>71.192660550458726</c:v>
                </c:pt>
                <c:pt idx="2">
                  <c:v>73.524150268336314</c:v>
                </c:pt>
                <c:pt idx="3">
                  <c:v>68.634686346863475</c:v>
                </c:pt>
                <c:pt idx="4">
                  <c:v>60.330578512396691</c:v>
                </c:pt>
                <c:pt idx="5">
                  <c:v>64.076246334310852</c:v>
                </c:pt>
                <c:pt idx="6">
                  <c:v>51.212938005390839</c:v>
                </c:pt>
                <c:pt idx="7">
                  <c:v>54.878048780487809</c:v>
                </c:pt>
                <c:pt idx="8">
                  <c:v>63.564875491480997</c:v>
                </c:pt>
                <c:pt idx="9">
                  <c:v>57.420249653259361</c:v>
                </c:pt>
                <c:pt idx="10">
                  <c:v>59.375</c:v>
                </c:pt>
                <c:pt idx="11">
                  <c:v>60.761904761904759</c:v>
                </c:pt>
                <c:pt idx="12">
                  <c:v>54.54545454545454</c:v>
                </c:pt>
                <c:pt idx="13">
                  <c:v>46.525679758308158</c:v>
                </c:pt>
                <c:pt idx="14">
                  <c:v>43.197026022304833</c:v>
                </c:pt>
                <c:pt idx="15">
                  <c:v>41.829186281102892</c:v>
                </c:pt>
                <c:pt idx="16">
                  <c:v>40.440251572327043</c:v>
                </c:pt>
                <c:pt idx="17">
                  <c:v>31.721034870641169</c:v>
                </c:pt>
                <c:pt idx="18">
                  <c:v>30.216942148760328</c:v>
                </c:pt>
                <c:pt idx="19">
                  <c:v>25.150812064965194</c:v>
                </c:pt>
                <c:pt idx="20">
                  <c:v>22.277847309136419</c:v>
                </c:pt>
              </c:numCache>
            </c:numRef>
          </c:val>
          <c:smooth val="0"/>
          <c:extLst>
            <c:ext xmlns:c16="http://schemas.microsoft.com/office/drawing/2014/chart" uri="{C3380CC4-5D6E-409C-BE32-E72D297353CC}">
              <c16:uniqueId val="{00000001-E363-42BD-884D-5F6685ECF267}"/>
            </c:ext>
          </c:extLst>
        </c:ser>
        <c:dLbls>
          <c:showLegendKey val="0"/>
          <c:showVal val="0"/>
          <c:showCatName val="0"/>
          <c:showSerName val="0"/>
          <c:showPercent val="0"/>
          <c:showBubbleSize val="0"/>
        </c:dLbls>
        <c:smooth val="0"/>
        <c:axId val="189559168"/>
        <c:axId val="189561472"/>
      </c:lineChart>
      <c:catAx>
        <c:axId val="189559168"/>
        <c:scaling>
          <c:orientation val="minMax"/>
        </c:scaling>
        <c:delete val="0"/>
        <c:axPos val="b"/>
        <c:numFmt formatCode="General" sourceLinked="0"/>
        <c:majorTickMark val="none"/>
        <c:minorTickMark val="none"/>
        <c:tickLblPos val="nextTo"/>
        <c:txPr>
          <a:bodyPr/>
          <a:lstStyle/>
          <a:p>
            <a:pPr>
              <a:defRPr sz="1200"/>
            </a:pPr>
            <a:endParaRPr lang="ja-JP"/>
          </a:p>
        </c:txPr>
        <c:crossAx val="189561472"/>
        <c:crosses val="autoZero"/>
        <c:auto val="1"/>
        <c:lblAlgn val="ctr"/>
        <c:lblOffset val="100"/>
        <c:tickLblSkip val="2"/>
        <c:tickMarkSkip val="1"/>
        <c:noMultiLvlLbl val="0"/>
      </c:catAx>
      <c:valAx>
        <c:axId val="189561472"/>
        <c:scaling>
          <c:orientation val="minMax"/>
        </c:scaling>
        <c:delete val="0"/>
        <c:axPos val="l"/>
        <c:majorGridlines>
          <c:spPr>
            <a:ln>
              <a:prstDash val="dash"/>
            </a:ln>
          </c:spPr>
        </c:majorGridlines>
        <c:numFmt formatCode="General" sourceLinked="0"/>
        <c:majorTickMark val="none"/>
        <c:minorTickMark val="none"/>
        <c:tickLblPos val="nextTo"/>
        <c:spPr>
          <a:ln w="9525">
            <a:noFill/>
          </a:ln>
        </c:spPr>
        <c:txPr>
          <a:bodyPr/>
          <a:lstStyle/>
          <a:p>
            <a:pPr>
              <a:defRPr sz="1200"/>
            </a:pPr>
            <a:endParaRPr lang="ja-JP"/>
          </a:p>
        </c:txPr>
        <c:crossAx val="189559168"/>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55185480260213"/>
          <c:y val="3.346971853046108E-2"/>
          <c:w val="0.7700228186588296"/>
          <c:h val="0.78147242556458063"/>
        </c:manualLayout>
      </c:layout>
      <c:barChart>
        <c:barDir val="col"/>
        <c:grouping val="clustered"/>
        <c:varyColors val="0"/>
        <c:ser>
          <c:idx val="0"/>
          <c:order val="0"/>
          <c:tx>
            <c:strRef>
              <c:f>Sheet1!$B$1</c:f>
              <c:strCache>
                <c:ptCount val="1"/>
                <c:pt idx="0">
                  <c:v>学級数(小)</c:v>
                </c:pt>
              </c:strCache>
            </c:strRef>
          </c:tx>
          <c:spPr>
            <a:pattFill prst="dkUpDiag">
              <a:fgClr>
                <a:schemeClr val="accent1"/>
              </a:fgClr>
              <a:bgClr>
                <a:schemeClr val="bg1"/>
              </a:bgClr>
            </a:pattFill>
          </c:spPr>
          <c:invertIfNegative val="0"/>
          <c:dLbls>
            <c:dLbl>
              <c:idx val="0"/>
              <c:layout>
                <c:manualLayout>
                  <c:x val="-2.2739631415615415E-3"/>
                  <c:y val="0.113104204776653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63-4D41-9F88-9529F9210ADD}"/>
                </c:ext>
              </c:extLst>
            </c:dLbl>
            <c:dLbl>
              <c:idx val="1"/>
              <c:layout>
                <c:manualLayout>
                  <c:x val="-4.7545791781387018E-3"/>
                  <c:y val="2.89210031421695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63-4D41-9F88-9529F9210ADD}"/>
                </c:ext>
              </c:extLst>
            </c:dLbl>
            <c:dLbl>
              <c:idx val="2"/>
              <c:layout>
                <c:manualLayout>
                  <c:x val="-4.9612320731543666E-3"/>
                  <c:y val="0.1131042047766536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63-4D41-9F88-9529F9210ADD}"/>
                </c:ext>
              </c:extLst>
            </c:dLbl>
            <c:dLbl>
              <c:idx val="3"/>
              <c:layout>
                <c:manualLayout>
                  <c:x val="-7.4418481097315607E-3"/>
                  <c:y val="1.53430673946721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0B-4D00-AAFF-FB0F900F8AAA}"/>
                </c:ext>
              </c:extLst>
            </c:dLbl>
            <c:dLbl>
              <c:idx val="4"/>
              <c:layout>
                <c:manualLayout>
                  <c:x val="-1.4469609133042273E-3"/>
                  <c:y val="0.1212509662251521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63-4D41-9F88-9529F9210ADD}"/>
                </c:ext>
              </c:extLst>
            </c:dLbl>
            <c:dLbl>
              <c:idx val="5"/>
              <c:layout>
                <c:manualLayout>
                  <c:x val="-8.2686550138914953E-3"/>
                  <c:y val="1.26274802451725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63-4D41-9F88-9529F9210ADD}"/>
                </c:ext>
              </c:extLst>
            </c:dLbl>
            <c:dLbl>
              <c:idx val="6"/>
              <c:layout>
                <c:manualLayout>
                  <c:x val="1.8190923836102813E-2"/>
                  <c:y val="0.1076730304776546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63-4D41-9F88-9529F9210ADD}"/>
                </c:ext>
              </c:extLst>
            </c:dLbl>
            <c:dLbl>
              <c:idx val="7"/>
              <c:layout>
                <c:manualLayout>
                  <c:x val="-4.547730959025692E-3"/>
                  <c:y val="1.53430673946720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63-4D41-9F88-9529F9210ADD}"/>
                </c:ext>
              </c:extLst>
            </c:dLbl>
            <c:dLbl>
              <c:idx val="8"/>
              <c:layout>
                <c:manualLayout>
                  <c:x val="2.0665289501555059E-4"/>
                  <c:y val="9.952626902915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63-4D41-9F88-9529F9210ADD}"/>
                </c:ext>
              </c:extLst>
            </c:dLbl>
            <c:dLbl>
              <c:idx val="9"/>
              <c:layout>
                <c:manualLayout>
                  <c:x val="0"/>
                  <c:y val="1.53430673946721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63-4D41-9F88-9529F9210ADD}"/>
                </c:ext>
              </c:extLst>
            </c:dLbl>
            <c:dLbl>
              <c:idx val="10"/>
              <c:layout>
                <c:manualLayout>
                  <c:x val="-5.3746683417010997E-3"/>
                  <c:y val="9.952626902915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63-4D41-9F88-9529F9210ADD}"/>
                </c:ext>
              </c:extLst>
            </c:dLbl>
            <c:dLbl>
              <c:idx val="11"/>
              <c:layout>
                <c:manualLayout>
                  <c:x val="-9.7158112512930449E-3"/>
                  <c:y val="2.34898288431705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63-4D41-9F88-9529F9210ADD}"/>
                </c:ext>
              </c:extLst>
            </c:dLbl>
            <c:dLbl>
              <c:idx val="12"/>
              <c:layout>
                <c:manualLayout>
                  <c:x val="-2.8941171507058231E-3"/>
                  <c:y val="0.1144621052642832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515954853569431E-2"/>
                      <c:h val="5.5696692436234478E-2"/>
                    </c:manualLayout>
                  </c15:layout>
                </c:ext>
                <c:ext xmlns:c16="http://schemas.microsoft.com/office/drawing/2014/chart" uri="{C3380CC4-5D6E-409C-BE32-E72D297353CC}">
                  <c16:uniqueId val="{0000000B-0963-4D41-9F88-9529F9210ADD}"/>
                </c:ext>
              </c:extLst>
            </c:dLbl>
            <c:dLbl>
              <c:idx val="13"/>
              <c:layout>
                <c:manualLayout>
                  <c:x val="-4.5477309590257831E-3"/>
                  <c:y val="1.8058654544171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63-4D41-9F88-9529F9210ADD}"/>
                </c:ext>
              </c:extLst>
            </c:dLbl>
            <c:dLbl>
              <c:idx val="14"/>
              <c:layout>
                <c:manualLayout>
                  <c:x val="8.2680690415993445E-4"/>
                  <c:y val="9.952626902915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63-4D41-9F88-9529F9210ADD}"/>
                </c:ext>
              </c:extLst>
            </c:dLbl>
            <c:dLbl>
              <c:idx val="15"/>
              <c:layout>
                <c:manualLayout>
                  <c:x val="-1.7364312256040203E-2"/>
                  <c:y val="1.53430673946720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63-4D41-9F88-9529F9210ADD}"/>
                </c:ext>
              </c:extLst>
            </c:dLbl>
            <c:dLbl>
              <c:idx val="16"/>
              <c:layout>
                <c:manualLayout>
                  <c:x val="7.4418481097316067E-3"/>
                  <c:y val="0.104577261127225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C2-4870-8C73-AF07E4296861}"/>
                </c:ext>
              </c:extLst>
            </c:dLbl>
            <c:dLbl>
              <c:idx val="17"/>
              <c:layout>
                <c:manualLayout>
                  <c:x val="-2.9767392438926062E-2"/>
                  <c:y val="3.66875823897380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C2-4870-8C73-AF07E4296861}"/>
                </c:ext>
              </c:extLst>
            </c:dLbl>
            <c:dLbl>
              <c:idx val="18"/>
              <c:layout>
                <c:manualLayout>
                  <c:x val="-2.7286776402348979E-2"/>
                  <c:y val="2.3109646642240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C2-4870-8C73-AF07E4296861}"/>
                </c:ext>
              </c:extLst>
            </c:dLbl>
            <c:spPr>
              <a:noFill/>
              <a:ln>
                <a:noFill/>
              </a:ln>
              <a:effectLst/>
            </c:spPr>
            <c:txPr>
              <a:bodyPr/>
              <a:lstStyle/>
              <a:p>
                <a:pPr>
                  <a:defRPr sz="1000" baseline="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Sheet1!$B$2:$B$24</c:f>
              <c:numCache>
                <c:formatCode>#,##0_);[Red]\(#,##0\)</c:formatCode>
                <c:ptCount val="19"/>
                <c:pt idx="0">
                  <c:v>1546</c:v>
                </c:pt>
                <c:pt idx="1">
                  <c:v>1644</c:v>
                </c:pt>
                <c:pt idx="2">
                  <c:v>1753</c:v>
                </c:pt>
                <c:pt idx="3">
                  <c:v>1885</c:v>
                </c:pt>
                <c:pt idx="4">
                  <c:v>2012</c:v>
                </c:pt>
                <c:pt idx="5">
                  <c:v>2146</c:v>
                </c:pt>
                <c:pt idx="6">
                  <c:v>2275</c:v>
                </c:pt>
                <c:pt idx="7">
                  <c:v>2435</c:v>
                </c:pt>
                <c:pt idx="8">
                  <c:v>2604</c:v>
                </c:pt>
                <c:pt idx="9">
                  <c:v>2811</c:v>
                </c:pt>
                <c:pt idx="10">
                  <c:v>2992</c:v>
                </c:pt>
                <c:pt idx="11">
                  <c:v>3247</c:v>
                </c:pt>
                <c:pt idx="12">
                  <c:v>3480</c:v>
                </c:pt>
                <c:pt idx="13">
                  <c:v>3708</c:v>
                </c:pt>
                <c:pt idx="14">
                  <c:v>3930</c:v>
                </c:pt>
                <c:pt idx="15">
                  <c:v>4257</c:v>
                </c:pt>
                <c:pt idx="16">
                  <c:v>4618</c:v>
                </c:pt>
                <c:pt idx="17">
                  <c:v>4936</c:v>
                </c:pt>
                <c:pt idx="18">
                  <c:v>5245</c:v>
                </c:pt>
              </c:numCache>
            </c:numRef>
          </c:val>
          <c:extLst>
            <c:ext xmlns:c16="http://schemas.microsoft.com/office/drawing/2014/chart" uri="{C3380CC4-5D6E-409C-BE32-E72D297353CC}">
              <c16:uniqueId val="{0000000F-0963-4D41-9F88-9529F9210ADD}"/>
            </c:ext>
          </c:extLst>
        </c:ser>
        <c:ser>
          <c:idx val="1"/>
          <c:order val="1"/>
          <c:tx>
            <c:strRef>
              <c:f>Sheet1!$C$1</c:f>
              <c:strCache>
                <c:ptCount val="1"/>
                <c:pt idx="0">
                  <c:v>学級数(中)</c:v>
                </c:pt>
              </c:strCache>
            </c:strRef>
          </c:tx>
          <c:spPr>
            <a:solidFill>
              <a:schemeClr val="accent2"/>
            </a:solidFill>
          </c:spPr>
          <c:invertIfNegative val="0"/>
          <c:dLbls>
            <c:dLbl>
              <c:idx val="0"/>
              <c:layout>
                <c:manualLayout>
                  <c:x val="-2.2738717655684011E-17"/>
                  <c:y val="4.7549930987736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C2-4870-8C73-AF07E4296861}"/>
                </c:ext>
              </c:extLst>
            </c:dLbl>
            <c:dLbl>
              <c:idx val="1"/>
              <c:layout>
                <c:manualLayout>
                  <c:x val="1.7364312256040178E-2"/>
                  <c:y val="8.01369767817298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C2-4870-8C73-AF07E4296861}"/>
                </c:ext>
              </c:extLst>
            </c:dLbl>
            <c:dLbl>
              <c:idx val="2"/>
              <c:layout>
                <c:manualLayout>
                  <c:x val="7.4418481097315156E-3"/>
                  <c:y val="2.85408209412396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C2-4870-8C73-AF07E4296861}"/>
                </c:ext>
              </c:extLst>
            </c:dLbl>
            <c:dLbl>
              <c:idx val="4"/>
              <c:layout>
                <c:manualLayout>
                  <c:x val="-4.9612320731543891E-3"/>
                  <c:y val="2.03940594927410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C2-4870-8C73-AF07E4296861}"/>
                </c:ext>
              </c:extLst>
            </c:dLbl>
            <c:dLbl>
              <c:idx val="6"/>
              <c:layout>
                <c:manualLayout>
                  <c:x val="-4.9611344111056598E-3"/>
                  <c:y val="2.3109646642240637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1097572980895729E-2"/>
                      <c:h val="6.6559041034232436E-2"/>
                    </c:manualLayout>
                  </c15:layout>
                </c:ext>
                <c:ext xmlns:c16="http://schemas.microsoft.com/office/drawing/2014/chart" uri="{C3380CC4-5D6E-409C-BE32-E72D297353CC}">
                  <c16:uniqueId val="{00000006-9DC2-4870-8C73-AF07E4296861}"/>
                </c:ext>
              </c:extLst>
            </c:dLbl>
            <c:dLbl>
              <c:idx val="7"/>
              <c:layout>
                <c:manualLayout>
                  <c:x val="-9.0954870622736045E-17"/>
                  <c:y val="0.112724022575723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C2-4870-8C73-AF07E4296861}"/>
                </c:ext>
              </c:extLst>
            </c:dLbl>
            <c:dLbl>
              <c:idx val="8"/>
              <c:layout>
                <c:manualLayout>
                  <c:x val="-1.240308018288586E-2"/>
                  <c:y val="1.95659123250237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963-4D41-9F88-9529F9210ADD}"/>
                </c:ext>
              </c:extLst>
            </c:dLbl>
            <c:dLbl>
              <c:idx val="9"/>
              <c:layout>
                <c:manualLayout>
                  <c:x val="-2.4806160365772626E-3"/>
                  <c:y val="0.1037491139595079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63-4D41-9F88-9529F9210ADD}"/>
                </c:ext>
              </c:extLst>
            </c:dLbl>
            <c:dLbl>
              <c:idx val="10"/>
              <c:layout>
                <c:manualLayout>
                  <c:x val="-5.3747331872830862E-3"/>
                  <c:y val="1.68503251755242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963-4D41-9F88-9529F9210ADD}"/>
                </c:ext>
              </c:extLst>
            </c:dLbl>
            <c:dLbl>
              <c:idx val="11"/>
              <c:layout>
                <c:manualLayout>
                  <c:x val="-1.0749271050468622E-2"/>
                  <c:y val="0.10646470110900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63-4D41-9F88-9529F9210ADD}"/>
                </c:ext>
              </c:extLst>
            </c:dLbl>
            <c:dLbl>
              <c:idx val="12"/>
              <c:layout>
                <c:manualLayout>
                  <c:x val="-1.8191119160200227E-2"/>
                  <c:y val="1.68503251755241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963-4D41-9F88-9529F9210ADD}"/>
                </c:ext>
              </c:extLst>
            </c:dLbl>
            <c:dLbl>
              <c:idx val="13"/>
              <c:layout>
                <c:manualLayout>
                  <c:x val="-7.6485010047471569E-3"/>
                  <c:y val="0.1091802882585067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963-4D41-9F88-9529F9210ADD}"/>
                </c:ext>
              </c:extLst>
            </c:dLbl>
            <c:dLbl>
              <c:idx val="14"/>
              <c:layout>
                <c:manualLayout>
                  <c:x val="-4.7547745022360702E-3"/>
                  <c:y val="1.41347380260246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963-4D41-9F88-9529F9210ADD}"/>
                </c:ext>
              </c:extLst>
            </c:dLbl>
            <c:dLbl>
              <c:idx val="15"/>
              <c:layout>
                <c:manualLayout>
                  <c:x val="-7.6485010047470658E-3"/>
                  <c:y val="8.20244167635118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963-4D41-9F88-9529F9210ADD}"/>
                </c:ext>
              </c:extLst>
            </c:dLbl>
            <c:dLbl>
              <c:idx val="16"/>
              <c:layout>
                <c:manualLayout>
                  <c:x val="-4.9612320731543431E-3"/>
                  <c:y val="2.22814994745230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0B-4D00-AAFF-FB0F900F8AAA}"/>
                </c:ext>
              </c:extLst>
            </c:dLbl>
            <c:dLbl>
              <c:idx val="17"/>
              <c:layout>
                <c:manualLayout>
                  <c:x val="-1.8190974124547209E-16"/>
                  <c:y val="8.55681510807287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C2-4870-8C73-AF07E4296861}"/>
                </c:ext>
              </c:extLst>
            </c:dLbl>
            <c:dLbl>
              <c:idx val="18"/>
              <c:layout>
                <c:manualLayout>
                  <c:x val="-7.4418481097316969E-3"/>
                  <c:y val="2.49970866240226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0B-4D00-AAFF-FB0F900F8AAA}"/>
                </c:ext>
              </c:extLst>
            </c:dLbl>
            <c:spPr>
              <a:noFill/>
              <a:ln>
                <a:noFill/>
              </a:ln>
              <a:effectLst/>
            </c:spPr>
            <c:txPr>
              <a:bodyPr/>
              <a:lstStyle/>
              <a:p>
                <a:pPr>
                  <a:defRPr sz="1000" baseline="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Sheet1!$C$2:$C$24</c:f>
              <c:numCache>
                <c:formatCode>#,##0_);[Red]\(#,##0\)</c:formatCode>
                <c:ptCount val="19"/>
                <c:pt idx="0">
                  <c:v>647</c:v>
                </c:pt>
                <c:pt idx="1">
                  <c:v>670</c:v>
                </c:pt>
                <c:pt idx="2">
                  <c:v>686</c:v>
                </c:pt>
                <c:pt idx="3">
                  <c:v>702</c:v>
                </c:pt>
                <c:pt idx="4">
                  <c:v>751</c:v>
                </c:pt>
                <c:pt idx="5">
                  <c:v>819</c:v>
                </c:pt>
                <c:pt idx="6">
                  <c:v>896</c:v>
                </c:pt>
                <c:pt idx="7">
                  <c:v>957</c:v>
                </c:pt>
                <c:pt idx="8">
                  <c:v>1025</c:v>
                </c:pt>
                <c:pt idx="9">
                  <c:v>1096</c:v>
                </c:pt>
                <c:pt idx="10">
                  <c:v>1167</c:v>
                </c:pt>
                <c:pt idx="11">
                  <c:v>1299</c:v>
                </c:pt>
                <c:pt idx="12">
                  <c:v>1402</c:v>
                </c:pt>
                <c:pt idx="13">
                  <c:v>1501</c:v>
                </c:pt>
                <c:pt idx="14">
                  <c:v>1574</c:v>
                </c:pt>
                <c:pt idx="15">
                  <c:v>1655</c:v>
                </c:pt>
                <c:pt idx="16">
                  <c:v>1750</c:v>
                </c:pt>
                <c:pt idx="17">
                  <c:v>1886</c:v>
                </c:pt>
                <c:pt idx="18">
                  <c:v>2016</c:v>
                </c:pt>
              </c:numCache>
            </c:numRef>
          </c:val>
          <c:extLst>
            <c:ext xmlns:c16="http://schemas.microsoft.com/office/drawing/2014/chart" uri="{C3380CC4-5D6E-409C-BE32-E72D297353CC}">
              <c16:uniqueId val="{00000018-0963-4D41-9F88-9529F9210ADD}"/>
            </c:ext>
          </c:extLst>
        </c:ser>
        <c:dLbls>
          <c:showLegendKey val="0"/>
          <c:showVal val="0"/>
          <c:showCatName val="0"/>
          <c:showSerName val="0"/>
          <c:showPercent val="0"/>
          <c:showBubbleSize val="0"/>
        </c:dLbls>
        <c:gapWidth val="150"/>
        <c:axId val="220239360"/>
        <c:axId val="220240896"/>
      </c:barChart>
      <c:lineChart>
        <c:grouping val="standard"/>
        <c:varyColors val="0"/>
        <c:ser>
          <c:idx val="2"/>
          <c:order val="2"/>
          <c:tx>
            <c:strRef>
              <c:f>Sheet1!$D$1</c:f>
              <c:strCache>
                <c:ptCount val="1"/>
                <c:pt idx="0">
                  <c:v>設置率(小)</c:v>
                </c:pt>
              </c:strCache>
            </c:strRef>
          </c:tx>
          <c:spPr>
            <a:ln>
              <a:solidFill>
                <a:srgbClr val="00B0F0"/>
              </a:solidFill>
            </a:ln>
          </c:spPr>
          <c:marker>
            <c:spPr>
              <a:solidFill>
                <a:srgbClr val="00B0F0"/>
              </a:solidFill>
              <a:ln>
                <a:solidFill>
                  <a:srgbClr val="00B0F0"/>
                </a:solidFill>
              </a:ln>
            </c:spPr>
          </c:marker>
          <c:dLbls>
            <c:dLbl>
              <c:idx val="17"/>
              <c:layout>
                <c:manualLayout>
                  <c:x val="-2.7286776402348889E-2"/>
                  <c:y val="-2.4440284345495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45-433C-B58D-36FBD2ABD988}"/>
                </c:ext>
              </c:extLst>
            </c:dLbl>
            <c:spPr>
              <a:noFill/>
              <a:ln>
                <a:noFill/>
              </a:ln>
              <a:effectLst/>
            </c:spPr>
            <c:txPr>
              <a:bodyPr wrap="square" lIns="38100" tIns="19050" rIns="38100" bIns="19050" anchor="ctr">
                <a:spAutoFit/>
              </a:bodyPr>
              <a:lstStyle/>
              <a:p>
                <a:pPr>
                  <a:defRPr sz="12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Sheet1!$D$2:$D$24</c:f>
              <c:numCache>
                <c:formatCode>0.0%</c:formatCode>
                <c:ptCount val="19"/>
                <c:pt idx="0">
                  <c:v>0.94799999999999995</c:v>
                </c:pt>
                <c:pt idx="1">
                  <c:v>0.95599999999999996</c:v>
                </c:pt>
                <c:pt idx="2">
                  <c:v>0.96099999999999997</c:v>
                </c:pt>
                <c:pt idx="3">
                  <c:v>0.96799999999999997</c:v>
                </c:pt>
                <c:pt idx="4">
                  <c:v>0.97599999999999998</c:v>
                </c:pt>
                <c:pt idx="5">
                  <c:v>0.98199999999999998</c:v>
                </c:pt>
                <c:pt idx="6">
                  <c:v>0.98299999999999998</c:v>
                </c:pt>
                <c:pt idx="7">
                  <c:v>0.98499999999999999</c:v>
                </c:pt>
                <c:pt idx="8">
                  <c:v>0.98899999999999999</c:v>
                </c:pt>
                <c:pt idx="9">
                  <c:v>0.99</c:v>
                </c:pt>
                <c:pt idx="10">
                  <c:v>0.99099999999999999</c:v>
                </c:pt>
                <c:pt idx="11">
                  <c:v>0.99099999999999999</c:v>
                </c:pt>
                <c:pt idx="12">
                  <c:v>0.99099999999999999</c:v>
                </c:pt>
                <c:pt idx="13">
                  <c:v>0.99099999999999999</c:v>
                </c:pt>
                <c:pt idx="14">
                  <c:v>0.995</c:v>
                </c:pt>
                <c:pt idx="15">
                  <c:v>0.995</c:v>
                </c:pt>
                <c:pt idx="16">
                  <c:v>0.995</c:v>
                </c:pt>
                <c:pt idx="17">
                  <c:v>0.995</c:v>
                </c:pt>
                <c:pt idx="18">
                  <c:v>0.995</c:v>
                </c:pt>
              </c:numCache>
            </c:numRef>
          </c:val>
          <c:smooth val="0"/>
          <c:extLst>
            <c:ext xmlns:c16="http://schemas.microsoft.com/office/drawing/2014/chart" uri="{C3380CC4-5D6E-409C-BE32-E72D297353CC}">
              <c16:uniqueId val="{0000001A-0963-4D41-9F88-9529F9210ADD}"/>
            </c:ext>
          </c:extLst>
        </c:ser>
        <c:ser>
          <c:idx val="3"/>
          <c:order val="3"/>
          <c:tx>
            <c:strRef>
              <c:f>Sheet1!$E$1</c:f>
              <c:strCache>
                <c:ptCount val="1"/>
                <c:pt idx="0">
                  <c:v>設置率(中)</c:v>
                </c:pt>
              </c:strCache>
            </c:strRef>
          </c:tx>
          <c:spPr>
            <a:ln>
              <a:solidFill>
                <a:schemeClr val="accent6"/>
              </a:solidFill>
              <a:prstDash val="dashDot"/>
            </a:ln>
          </c:spPr>
          <c:marker>
            <c:symbol val="circle"/>
            <c:size val="7"/>
            <c:spPr>
              <a:solidFill>
                <a:schemeClr val="accent6"/>
              </a:solidFill>
              <a:ln>
                <a:solidFill>
                  <a:schemeClr val="accent6"/>
                </a:solidFill>
              </a:ln>
            </c:spPr>
          </c:marker>
          <c:dLbls>
            <c:dLbl>
              <c:idx val="18"/>
              <c:layout>
                <c:manualLayout>
                  <c:x val="-1.4883696219463213E-2"/>
                  <c:y val="1.6293522896996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0B-4D00-AAFF-FB0F900F8AAA}"/>
                </c:ext>
              </c:extLst>
            </c:dLbl>
            <c:spPr>
              <a:noFill/>
              <a:ln>
                <a:noFill/>
              </a:ln>
              <a:effectLst/>
            </c:spPr>
            <c:txPr>
              <a:bodyPr wrap="square" lIns="38100" tIns="19050" rIns="38100" bIns="19050" anchor="ctr">
                <a:spAutoFit/>
              </a:bodyPr>
              <a:lstStyle/>
              <a:p>
                <a:pPr>
                  <a:defRPr sz="12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Sheet1!$E$2:$E$24</c:f>
              <c:numCache>
                <c:formatCode>0.0%</c:formatCode>
                <c:ptCount val="19"/>
                <c:pt idx="0">
                  <c:v>0.94799999999999995</c:v>
                </c:pt>
                <c:pt idx="1">
                  <c:v>0.95699999999999996</c:v>
                </c:pt>
                <c:pt idx="2">
                  <c:v>0.96499999999999997</c:v>
                </c:pt>
                <c:pt idx="3">
                  <c:v>0.97399999999999998</c:v>
                </c:pt>
                <c:pt idx="4">
                  <c:v>0.97799999999999998</c:v>
                </c:pt>
                <c:pt idx="5">
                  <c:v>0.98099999999999998</c:v>
                </c:pt>
                <c:pt idx="6">
                  <c:v>0.98299999999999998</c:v>
                </c:pt>
                <c:pt idx="7">
                  <c:v>0.98699999999999999</c:v>
                </c:pt>
                <c:pt idx="8">
                  <c:v>0.98699999999999999</c:v>
                </c:pt>
                <c:pt idx="9">
                  <c:v>0.98499999999999999</c:v>
                </c:pt>
                <c:pt idx="10">
                  <c:v>0.99099999999999999</c:v>
                </c:pt>
                <c:pt idx="11">
                  <c:v>0.99099999999999999</c:v>
                </c:pt>
                <c:pt idx="12">
                  <c:v>0.99099999999999999</c:v>
                </c:pt>
                <c:pt idx="13">
                  <c:v>0.99199999999999999</c:v>
                </c:pt>
                <c:pt idx="14">
                  <c:v>0.98899999999999999</c:v>
                </c:pt>
                <c:pt idx="15">
                  <c:v>0.99299999999999999</c:v>
                </c:pt>
                <c:pt idx="16">
                  <c:v>0.99099999999999999</c:v>
                </c:pt>
                <c:pt idx="17">
                  <c:v>0.98699999999999999</c:v>
                </c:pt>
                <c:pt idx="18">
                  <c:v>0.98899999999999999</c:v>
                </c:pt>
              </c:numCache>
            </c:numRef>
          </c:val>
          <c:smooth val="0"/>
          <c:extLst>
            <c:ext xmlns:c16="http://schemas.microsoft.com/office/drawing/2014/chart" uri="{C3380CC4-5D6E-409C-BE32-E72D297353CC}">
              <c16:uniqueId val="{0000001C-0963-4D41-9F88-9529F9210ADD}"/>
            </c:ext>
          </c:extLst>
        </c:ser>
        <c:dLbls>
          <c:showLegendKey val="0"/>
          <c:showVal val="0"/>
          <c:showCatName val="0"/>
          <c:showSerName val="0"/>
          <c:showPercent val="0"/>
          <c:showBubbleSize val="0"/>
        </c:dLbls>
        <c:marker val="1"/>
        <c:smooth val="0"/>
        <c:axId val="220137728"/>
        <c:axId val="220136192"/>
      </c:lineChart>
      <c:catAx>
        <c:axId val="220239360"/>
        <c:scaling>
          <c:orientation val="minMax"/>
        </c:scaling>
        <c:delete val="0"/>
        <c:axPos val="b"/>
        <c:numFmt formatCode="General" sourceLinked="0"/>
        <c:majorTickMark val="out"/>
        <c:minorTickMark val="none"/>
        <c:tickLblPos val="nextTo"/>
        <c:txPr>
          <a:bodyPr/>
          <a:lstStyle/>
          <a:p>
            <a:pPr>
              <a:defRPr sz="950" baseline="0"/>
            </a:pPr>
            <a:endParaRPr lang="ja-JP"/>
          </a:p>
        </c:txPr>
        <c:crossAx val="220240896"/>
        <c:crosses val="autoZero"/>
        <c:auto val="1"/>
        <c:lblAlgn val="ctr"/>
        <c:lblOffset val="100"/>
        <c:noMultiLvlLbl val="0"/>
      </c:catAx>
      <c:valAx>
        <c:axId val="220240896"/>
        <c:scaling>
          <c:orientation val="minMax"/>
        </c:scaling>
        <c:delete val="0"/>
        <c:axPos val="l"/>
        <c:majorGridlines>
          <c:spPr>
            <a:ln>
              <a:solidFill>
                <a:schemeClr val="bg1">
                  <a:lumMod val="75000"/>
                </a:schemeClr>
              </a:solidFill>
              <a:prstDash val="dash"/>
            </a:ln>
          </c:spPr>
        </c:majorGridlines>
        <c:numFmt formatCode="#,##0_);[Red]\(#,##0\)" sourceLinked="1"/>
        <c:majorTickMark val="out"/>
        <c:minorTickMark val="none"/>
        <c:tickLblPos val="nextTo"/>
        <c:txPr>
          <a:bodyPr/>
          <a:lstStyle/>
          <a:p>
            <a:pPr>
              <a:defRPr sz="1200"/>
            </a:pPr>
            <a:endParaRPr lang="ja-JP"/>
          </a:p>
        </c:txPr>
        <c:crossAx val="220239360"/>
        <c:crosses val="autoZero"/>
        <c:crossBetween val="between"/>
      </c:valAx>
      <c:valAx>
        <c:axId val="220136192"/>
        <c:scaling>
          <c:orientation val="minMax"/>
          <c:max val="1"/>
          <c:min val="0.8"/>
        </c:scaling>
        <c:delete val="0"/>
        <c:axPos val="r"/>
        <c:numFmt formatCode="0%" sourceLinked="0"/>
        <c:majorTickMark val="out"/>
        <c:minorTickMark val="none"/>
        <c:tickLblPos val="nextTo"/>
        <c:txPr>
          <a:bodyPr/>
          <a:lstStyle/>
          <a:p>
            <a:pPr>
              <a:defRPr sz="1200" i="1"/>
            </a:pPr>
            <a:endParaRPr lang="ja-JP"/>
          </a:p>
        </c:txPr>
        <c:crossAx val="220137728"/>
        <c:crosses val="max"/>
        <c:crossBetween val="between"/>
        <c:majorUnit val="5.0000000000000024E-2"/>
      </c:valAx>
      <c:catAx>
        <c:axId val="220137728"/>
        <c:scaling>
          <c:orientation val="minMax"/>
        </c:scaling>
        <c:delete val="1"/>
        <c:axPos val="b"/>
        <c:numFmt formatCode="General" sourceLinked="1"/>
        <c:majorTickMark val="out"/>
        <c:minorTickMark val="none"/>
        <c:tickLblPos val="none"/>
        <c:crossAx val="220136192"/>
        <c:crosses val="autoZero"/>
        <c:auto val="1"/>
        <c:lblAlgn val="ctr"/>
        <c:lblOffset val="100"/>
        <c:noMultiLvlLbl val="0"/>
      </c:catAx>
    </c:plotArea>
    <c:legend>
      <c:legendPos val="b"/>
      <c:layout>
        <c:manualLayout>
          <c:xMode val="edge"/>
          <c:yMode val="edge"/>
          <c:x val="0.14656397567355561"/>
          <c:y val="0.88710448916491413"/>
          <c:w val="0.71680068423336862"/>
          <c:h val="9.3374703622340946E-2"/>
        </c:manualLayout>
      </c:layout>
      <c:overlay val="0"/>
      <c:spPr>
        <a:ln>
          <a:solidFill>
            <a:schemeClr val="bg1">
              <a:lumMod val="65000"/>
            </a:schemeClr>
          </a:solidFill>
        </a:ln>
      </c:spPr>
      <c:txPr>
        <a:bodyPr/>
        <a:lstStyle/>
        <a:p>
          <a:pPr>
            <a:defRPr sz="1200">
              <a:latin typeface="+mn-ea"/>
              <a:ea typeface="+mn-e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13584644820558"/>
          <c:y val="2.0084064291976716E-2"/>
          <c:w val="0.82567835220106134"/>
          <c:h val="0.9009326134662331"/>
        </c:manualLayout>
      </c:layout>
      <c:lineChart>
        <c:grouping val="standard"/>
        <c:varyColors val="0"/>
        <c:ser>
          <c:idx val="1"/>
          <c:order val="1"/>
          <c:tx>
            <c:strRef>
              <c:f>Sheet1!$C$1</c:f>
              <c:strCache>
                <c:ptCount val="1"/>
                <c:pt idx="0">
                  <c:v>中学校</c:v>
                </c:pt>
              </c:strCache>
            </c:strRef>
          </c:tx>
          <c:spPr>
            <a:ln>
              <a:solidFill>
                <a:schemeClr val="accent2"/>
              </a:solidFill>
            </a:ln>
          </c:spPr>
          <c:marker>
            <c:spPr>
              <a:solidFill>
                <a:schemeClr val="accent2"/>
              </a:solidFill>
            </c:spPr>
          </c:marker>
          <c:dLbls>
            <c:dLbl>
              <c:idx val="0"/>
              <c:layout>
                <c:manualLayout>
                  <c:x val="-6.1280710208429429E-2"/>
                  <c:y val="-2.8542523625675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71-4217-9D75-38118C7F3E24}"/>
                </c:ext>
              </c:extLst>
            </c:dLbl>
            <c:dLbl>
              <c:idx val="1"/>
              <c:layout>
                <c:manualLayout>
                  <c:x val="-5.5821404176498071E-2"/>
                  <c:y val="2.8542523625675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71-4217-9D75-38118C7F3E24}"/>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71-4217-9D75-38118C7F3E24}"/>
                </c:ext>
              </c:extLst>
            </c:dLbl>
            <c:dLbl>
              <c:idx val="5"/>
              <c:layout>
                <c:manualLayout>
                  <c:x val="-5.3091751160532448E-2"/>
                  <c:y val="2.8542523625675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71-4217-9D75-38118C7F3E24}"/>
                </c:ext>
              </c:extLst>
            </c:dLbl>
            <c:dLbl>
              <c:idx val="7"/>
              <c:layout>
                <c:manualLayout>
                  <c:x val="-6.1280710208429477E-2"/>
                  <c:y val="2.8542523625675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71-4217-9D75-38118C7F3E24}"/>
                </c:ext>
              </c:extLst>
            </c:dLbl>
            <c:dLbl>
              <c:idx val="8"/>
              <c:layout>
                <c:manualLayout>
                  <c:x val="-6.6740016240360883E-2"/>
                  <c:y val="-3.4026197713221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71-4217-9D75-38118C7F3E24}"/>
                </c:ext>
              </c:extLst>
            </c:dLbl>
            <c:dLbl>
              <c:idx val="9"/>
              <c:layout>
                <c:manualLayout>
                  <c:x val="-5.0362098144566721E-2"/>
                  <c:y val="3.6768034756994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71-4217-9D75-38118C7F3E24}"/>
                </c:ext>
              </c:extLst>
            </c:dLbl>
            <c:dLbl>
              <c:idx val="11"/>
              <c:layout>
                <c:manualLayout>
                  <c:x val="-5.0362098144566825E-2"/>
                  <c:y val="3.1284360669448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71-4217-9D75-38118C7F3E24}"/>
                </c:ext>
              </c:extLst>
            </c:dLbl>
            <c:dLbl>
              <c:idx val="12"/>
              <c:layout>
                <c:manualLayout>
                  <c:x val="-6.1280710208429526E-2"/>
                  <c:y val="-3.9509871800767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71-4217-9D75-38118C7F3E24}"/>
                </c:ext>
              </c:extLst>
            </c:dLbl>
            <c:dLbl>
              <c:idx val="13"/>
              <c:layout>
                <c:manualLayout>
                  <c:x val="-4.490279211263537E-2"/>
                  <c:y val="2.3058849538129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71-4217-9D75-38118C7F3E24}"/>
                </c:ext>
              </c:extLst>
            </c:dLbl>
            <c:dLbl>
              <c:idx val="14"/>
              <c:layout>
                <c:manualLayout>
                  <c:x val="-6.9469669256326458E-2"/>
                  <c:y val="-2.5800686581902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D71-4217-9D75-38118C7F3E24}"/>
                </c:ext>
              </c:extLst>
            </c:dLbl>
            <c:dLbl>
              <c:idx val="15"/>
              <c:layout>
                <c:manualLayout>
                  <c:x val="-2.0335914968944286E-2"/>
                  <c:y val="2.3552380206009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71-4217-9D75-38118C7F3E24}"/>
                </c:ext>
              </c:extLst>
            </c:dLbl>
            <c:dLbl>
              <c:idx val="16"/>
              <c:layout>
                <c:manualLayout>
                  <c:x val="-8.5847587352120516E-2"/>
                  <c:y val="-3.4026197713221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D71-4217-9D75-38118C7F3E24}"/>
                </c:ext>
              </c:extLst>
            </c:dLbl>
            <c:dLbl>
              <c:idx val="17"/>
              <c:layout>
                <c:manualLayout>
                  <c:x val="-6.6876498891159063E-3"/>
                  <c:y val="1.8068706118463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D71-4217-9D75-38118C7F3E24}"/>
                </c:ext>
              </c:extLst>
            </c:dLbl>
            <c:dLbl>
              <c:idx val="18"/>
              <c:layout>
                <c:manualLayout>
                  <c:x val="-5.4593060319313522E-3"/>
                  <c:y val="-2.8117430937550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D71-4217-9D75-38118C7F3E24}"/>
                </c:ext>
              </c:extLst>
            </c:dLbl>
            <c:numFmt formatCode="#,##0_);[Red]\(#,##0\)" sourceLinked="0"/>
            <c:spPr>
              <a:noFill/>
              <a:ln>
                <a:noFill/>
              </a:ln>
              <a:effectLst/>
            </c:spPr>
            <c:txPr>
              <a:bodyPr/>
              <a:lstStyle/>
              <a:p>
                <a:pPr>
                  <a:defRPr sz="100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Sheet1!$C$2:$C$24</c:f>
              <c:numCache>
                <c:formatCode>#,##0_);[Red]\(#,##0\)</c:formatCode>
                <c:ptCount val="19"/>
                <c:pt idx="0">
                  <c:v>1950</c:v>
                </c:pt>
                <c:pt idx="1">
                  <c:v>2081</c:v>
                </c:pt>
                <c:pt idx="2">
                  <c:v>2174</c:v>
                </c:pt>
                <c:pt idx="3">
                  <c:v>2261</c:v>
                </c:pt>
                <c:pt idx="4">
                  <c:v>2476</c:v>
                </c:pt>
                <c:pt idx="5">
                  <c:v>2800</c:v>
                </c:pt>
                <c:pt idx="6">
                  <c:v>3169</c:v>
                </c:pt>
                <c:pt idx="7">
                  <c:v>3619</c:v>
                </c:pt>
                <c:pt idx="8">
                  <c:v>3924</c:v>
                </c:pt>
                <c:pt idx="9">
                  <c:v>4353</c:v>
                </c:pt>
                <c:pt idx="10">
                  <c:v>4692</c:v>
                </c:pt>
                <c:pt idx="11">
                  <c:v>5093</c:v>
                </c:pt>
                <c:pt idx="12">
                  <c:v>5585</c:v>
                </c:pt>
                <c:pt idx="13">
                  <c:v>6176</c:v>
                </c:pt>
                <c:pt idx="14">
                  <c:v>6792</c:v>
                </c:pt>
                <c:pt idx="15">
                  <c:v>7372</c:v>
                </c:pt>
                <c:pt idx="16">
                  <c:v>8018</c:v>
                </c:pt>
                <c:pt idx="17">
                  <c:v>8789</c:v>
                </c:pt>
                <c:pt idx="18">
                  <c:v>9694</c:v>
                </c:pt>
              </c:numCache>
            </c:numRef>
          </c:val>
          <c:smooth val="0"/>
          <c:extLst>
            <c:ext xmlns:c16="http://schemas.microsoft.com/office/drawing/2014/chart" uri="{C3380CC4-5D6E-409C-BE32-E72D297353CC}">
              <c16:uniqueId val="{0000000F-CD71-4217-9D75-38118C7F3E24}"/>
            </c:ext>
          </c:extLst>
        </c:ser>
        <c:dLbls>
          <c:showLegendKey val="0"/>
          <c:showVal val="0"/>
          <c:showCatName val="0"/>
          <c:showSerName val="0"/>
          <c:showPercent val="0"/>
          <c:showBubbleSize val="0"/>
        </c:dLbls>
        <c:marker val="1"/>
        <c:smooth val="0"/>
        <c:axId val="220006272"/>
        <c:axId val="220007808"/>
      </c:lineChart>
      <c:lineChart>
        <c:grouping val="standard"/>
        <c:varyColors val="0"/>
        <c:ser>
          <c:idx val="0"/>
          <c:order val="0"/>
          <c:tx>
            <c:strRef>
              <c:f>Sheet1!$B$1</c:f>
              <c:strCache>
                <c:ptCount val="1"/>
                <c:pt idx="0">
                  <c:v>小学校</c:v>
                </c:pt>
              </c:strCache>
            </c:strRef>
          </c:tx>
          <c:spPr>
            <a:ln>
              <a:solidFill>
                <a:schemeClr val="accent1"/>
              </a:solidFill>
            </a:ln>
          </c:spPr>
          <c:marker>
            <c:spPr>
              <a:solidFill>
                <a:schemeClr val="accent1"/>
              </a:solidFill>
            </c:spPr>
          </c:marker>
          <c:dLbls>
            <c:dLbl>
              <c:idx val="0"/>
              <c:layout>
                <c:manualLayout>
                  <c:x val="-3.8597293645754684E-2"/>
                  <c:y val="2.629421724978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71-4217-9D75-38118C7F3E24}"/>
                </c:ext>
              </c:extLst>
            </c:dLbl>
            <c:dLbl>
              <c:idx val="1"/>
              <c:layout>
                <c:manualLayout>
                  <c:x val="-6.3164170789445737E-2"/>
                  <c:y val="-3.6768034756994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D71-4217-9D75-38118C7F3E24}"/>
                </c:ext>
              </c:extLst>
            </c:dLbl>
            <c:dLbl>
              <c:idx val="2"/>
              <c:layout>
                <c:manualLayout>
                  <c:x val="-3.8597293645754684E-2"/>
                  <c:y val="2.0810543162236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D71-4217-9D75-38118C7F3E24}"/>
                </c:ext>
              </c:extLst>
            </c:dLbl>
            <c:dLbl>
              <c:idx val="3"/>
              <c:layout>
                <c:manualLayout>
                  <c:x val="-7.1353129837342766E-2"/>
                  <c:y val="-3.4026197713221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D71-4217-9D75-38118C7F3E24}"/>
                </c:ext>
              </c:extLst>
            </c:dLbl>
            <c:dLbl>
              <c:idx val="4"/>
              <c:layout>
                <c:manualLayout>
                  <c:x val="-2.7678681581891955E-2"/>
                  <c:y val="2.629421724978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D71-4217-9D75-38118C7F3E24}"/>
                </c:ext>
              </c:extLst>
            </c:dLbl>
            <c:dLbl>
              <c:idx val="5"/>
              <c:layout>
                <c:manualLayout>
                  <c:x val="-8.5001394917171152E-2"/>
                  <c:y val="-3.1284360669448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D71-4217-9D75-38118C7F3E24}"/>
                </c:ext>
              </c:extLst>
            </c:dLbl>
            <c:dLbl>
              <c:idx val="6"/>
              <c:layout>
                <c:manualLayout>
                  <c:x val="-1.9489722533994877E-2"/>
                  <c:y val="1.80687061184632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D71-4217-9D75-38118C7F3E24}"/>
                </c:ext>
              </c:extLst>
            </c:dLbl>
            <c:dLbl>
              <c:idx val="7"/>
              <c:layout>
                <c:manualLayout>
                  <c:x val="-9.22622719396399E-2"/>
                  <c:y val="-2.5800686581902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D71-4217-9D75-38118C7F3E24}"/>
                </c:ext>
              </c:extLst>
            </c:dLbl>
            <c:dLbl>
              <c:idx val="8"/>
              <c:layout>
                <c:manualLayout>
                  <c:x val="-2.6750599556463625E-2"/>
                  <c:y val="1.5326869074690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D71-4217-9D75-38118C7F3E24}"/>
                </c:ext>
              </c:extLst>
            </c:dLbl>
            <c:dLbl>
              <c:idx val="9"/>
              <c:layout>
                <c:manualLayout>
                  <c:x val="-0.10591053701946823"/>
                  <c:y val="-2.3058849538129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D71-4217-9D75-38118C7F3E24}"/>
                </c:ext>
              </c:extLst>
            </c:dLbl>
            <c:dLbl>
              <c:idx val="10"/>
              <c:layout>
                <c:manualLayout>
                  <c:x val="-3.7669211620326326E-2"/>
                  <c:y val="1.8068706118463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D71-4217-9D75-38118C7F3E24}"/>
                </c:ext>
              </c:extLst>
            </c:dLbl>
            <c:dLbl>
              <c:idx val="11"/>
              <c:layout>
                <c:manualLayout>
                  <c:x val="-0.11955880209929672"/>
                  <c:y val="-2.85425236256758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D71-4217-9D75-38118C7F3E24}"/>
                </c:ext>
              </c:extLst>
            </c:dLbl>
            <c:dLbl>
              <c:idx val="12"/>
              <c:layout>
                <c:manualLayout>
                  <c:x val="-1.5831987492600921E-2"/>
                  <c:y val="2.4676533393956E-4"/>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536889218644347"/>
                      <c:h val="5.8497201275234889E-2"/>
                    </c:manualLayout>
                  </c15:layout>
                </c:ext>
                <c:ext xmlns:c16="http://schemas.microsoft.com/office/drawing/2014/chart" uri="{C3380CC4-5D6E-409C-BE32-E72D297353CC}">
                  <c16:uniqueId val="{0000001C-CD71-4217-9D75-38118C7F3E24}"/>
                </c:ext>
              </c:extLst>
            </c:dLbl>
            <c:dLbl>
              <c:idx val="13"/>
              <c:layout>
                <c:manualLayout>
                  <c:x val="-0.14412567924298769"/>
                  <c:y val="-1.2091501363038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D71-4217-9D75-38118C7F3E24}"/>
                </c:ext>
              </c:extLst>
            </c:dLbl>
            <c:dLbl>
              <c:idx val="14"/>
              <c:layout>
                <c:manualLayout>
                  <c:x val="-2.402094654049805E-2"/>
                  <c:y val="1.2585032030917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D71-4217-9D75-38118C7F3E24}"/>
                </c:ext>
              </c:extLst>
            </c:dLbl>
            <c:dLbl>
              <c:idx val="15"/>
              <c:layout>
                <c:manualLayout>
                  <c:x val="-0.13593672019509076"/>
                  <c:y val="1.61768385582595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D71-4217-9D75-38118C7F3E24}"/>
                </c:ext>
              </c:extLst>
            </c:dLbl>
            <c:dLbl>
              <c:idx val="16"/>
              <c:layout>
                <c:manualLayout>
                  <c:x val="-0.12228845511526229"/>
                  <c:y val="-9.34966431926555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D71-4217-9D75-38118C7F3E24}"/>
                </c:ext>
              </c:extLst>
            </c:dLbl>
            <c:dLbl>
              <c:idx val="17"/>
              <c:layout>
                <c:manualLayout>
                  <c:x val="-7.582245305104289E-2"/>
                  <c:y val="-6.6078272754926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D71-4217-9D75-38118C7F3E24}"/>
                </c:ext>
              </c:extLst>
            </c:dLbl>
            <c:dLbl>
              <c:idx val="18"/>
              <c:layout>
                <c:manualLayout>
                  <c:x val="-2.9636079220978623E-2"/>
                  <c:y val="-1.7575175450584218E-2"/>
                </c:manualLayout>
              </c:layout>
              <c:tx>
                <c:rich>
                  <a:bodyPr/>
                  <a:lstStyle/>
                  <a:p>
                    <a:pPr>
                      <a:defRPr sz="1050" baseline="0">
                        <a:solidFill>
                          <a:schemeClr val="tx1"/>
                        </a:solidFill>
                      </a:defRPr>
                    </a:pPr>
                    <a:fld id="{AFFF68D4-8A0E-4D02-B150-1CD481175691}" type="VALUE">
                      <a:rPr lang="en-US" altLang="ja-JP">
                        <a:solidFill>
                          <a:schemeClr val="tx1"/>
                        </a:solidFill>
                      </a:rPr>
                      <a:pPr>
                        <a:defRPr sz="1050" baseline="0">
                          <a:solidFill>
                            <a:schemeClr val="tx1"/>
                          </a:solidFill>
                        </a:defRPr>
                      </a:pPr>
                      <a:t>[値]</a:t>
                    </a:fld>
                    <a:endParaRPr lang="ja-JP" alt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CD71-4217-9D75-38118C7F3E24}"/>
                </c:ext>
              </c:extLst>
            </c:dLbl>
            <c:spPr>
              <a:noFill/>
              <a:ln>
                <a:noFill/>
              </a:ln>
              <a:effectLst/>
            </c:spPr>
            <c:txPr>
              <a:bodyPr/>
              <a:lstStyle/>
              <a:p>
                <a:pPr>
                  <a:defRPr sz="105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19"/>
                <c:pt idx="0">
                  <c:v>H14</c:v>
                </c:pt>
                <c:pt idx="1">
                  <c:v>15</c:v>
                </c:pt>
                <c:pt idx="2">
                  <c:v>16</c:v>
                </c:pt>
                <c:pt idx="3">
                  <c:v>17</c:v>
                </c:pt>
                <c:pt idx="4">
                  <c:v>18</c:v>
                </c:pt>
                <c:pt idx="5">
                  <c:v>19</c:v>
                </c:pt>
                <c:pt idx="6">
                  <c:v>20</c:v>
                </c:pt>
                <c:pt idx="7">
                  <c:v>21</c:v>
                </c:pt>
                <c:pt idx="8">
                  <c:v>22</c:v>
                </c:pt>
                <c:pt idx="9">
                  <c:v>23</c:v>
                </c:pt>
                <c:pt idx="10">
                  <c:v>24</c:v>
                </c:pt>
                <c:pt idx="11">
                  <c:v>25</c:v>
                </c:pt>
                <c:pt idx="12">
                  <c:v>26</c:v>
                </c:pt>
                <c:pt idx="13">
                  <c:v>27</c:v>
                </c:pt>
                <c:pt idx="14">
                  <c:v>28</c:v>
                </c:pt>
                <c:pt idx="15">
                  <c:v>29</c:v>
                </c:pt>
                <c:pt idx="16">
                  <c:v>30</c:v>
                </c:pt>
                <c:pt idx="17">
                  <c:v>R1</c:v>
                </c:pt>
                <c:pt idx="18">
                  <c:v>R2</c:v>
                </c:pt>
              </c:strCache>
            </c:strRef>
          </c:cat>
          <c:val>
            <c:numRef>
              <c:f>Sheet1!$B$2:$B$24</c:f>
              <c:numCache>
                <c:formatCode>#,##0_);[Red]\(#,##0\)</c:formatCode>
                <c:ptCount val="19"/>
                <c:pt idx="0">
                  <c:v>5944</c:v>
                </c:pt>
                <c:pt idx="1">
                  <c:v>6406</c:v>
                </c:pt>
                <c:pt idx="2">
                  <c:v>6866</c:v>
                </c:pt>
                <c:pt idx="3">
                  <c:v>7548</c:v>
                </c:pt>
                <c:pt idx="4">
                  <c:v>8065</c:v>
                </c:pt>
                <c:pt idx="5">
                  <c:v>8718</c:v>
                </c:pt>
                <c:pt idx="6">
                  <c:v>9615</c:v>
                </c:pt>
                <c:pt idx="7">
                  <c:v>10440</c:v>
                </c:pt>
                <c:pt idx="8">
                  <c:v>11523</c:v>
                </c:pt>
                <c:pt idx="9">
                  <c:v>12350</c:v>
                </c:pt>
                <c:pt idx="10">
                  <c:v>13352</c:v>
                </c:pt>
                <c:pt idx="11">
                  <c:v>14287</c:v>
                </c:pt>
                <c:pt idx="12">
                  <c:v>15686</c:v>
                </c:pt>
                <c:pt idx="13">
                  <c:v>17214</c:v>
                </c:pt>
                <c:pt idx="14">
                  <c:v>18881</c:v>
                </c:pt>
                <c:pt idx="15">
                  <c:v>21303</c:v>
                </c:pt>
                <c:pt idx="16">
                  <c:v>23630</c:v>
                </c:pt>
                <c:pt idx="17">
                  <c:v>25907</c:v>
                </c:pt>
                <c:pt idx="18">
                  <c:v>28078</c:v>
                </c:pt>
              </c:numCache>
            </c:numRef>
          </c:val>
          <c:smooth val="0"/>
          <c:extLst>
            <c:ext xmlns:c16="http://schemas.microsoft.com/office/drawing/2014/chart" uri="{C3380CC4-5D6E-409C-BE32-E72D297353CC}">
              <c16:uniqueId val="{00000023-CD71-4217-9D75-38118C7F3E24}"/>
            </c:ext>
          </c:extLst>
        </c:ser>
        <c:dLbls>
          <c:showLegendKey val="0"/>
          <c:showVal val="0"/>
          <c:showCatName val="0"/>
          <c:showSerName val="0"/>
          <c:showPercent val="0"/>
          <c:showBubbleSize val="0"/>
        </c:dLbls>
        <c:marker val="1"/>
        <c:smooth val="0"/>
        <c:axId val="220056192"/>
        <c:axId val="220054656"/>
      </c:lineChart>
      <c:catAx>
        <c:axId val="220006272"/>
        <c:scaling>
          <c:orientation val="minMax"/>
        </c:scaling>
        <c:delete val="0"/>
        <c:axPos val="b"/>
        <c:numFmt formatCode="General" sourceLinked="1"/>
        <c:majorTickMark val="out"/>
        <c:minorTickMark val="none"/>
        <c:tickLblPos val="nextTo"/>
        <c:txPr>
          <a:bodyPr rot="0" vert="horz"/>
          <a:lstStyle/>
          <a:p>
            <a:pPr>
              <a:defRPr sz="950" baseline="0"/>
            </a:pPr>
            <a:endParaRPr lang="ja-JP"/>
          </a:p>
        </c:txPr>
        <c:crossAx val="220007808"/>
        <c:crosses val="autoZero"/>
        <c:auto val="1"/>
        <c:lblAlgn val="ctr"/>
        <c:lblOffset val="100"/>
        <c:tickLblSkip val="1"/>
        <c:noMultiLvlLbl val="0"/>
      </c:catAx>
      <c:valAx>
        <c:axId val="220007808"/>
        <c:scaling>
          <c:orientation val="minMax"/>
        </c:scaling>
        <c:delete val="0"/>
        <c:axPos val="l"/>
        <c:majorGridlines>
          <c:spPr>
            <a:ln>
              <a:solidFill>
                <a:schemeClr val="bg1">
                  <a:lumMod val="65000"/>
                </a:schemeClr>
              </a:solidFill>
              <a:prstDash val="dash"/>
            </a:ln>
          </c:spPr>
        </c:majorGridlines>
        <c:numFmt formatCode="#,##0_);[Red]\(#,##0\)" sourceLinked="1"/>
        <c:majorTickMark val="out"/>
        <c:minorTickMark val="none"/>
        <c:tickLblPos val="nextTo"/>
        <c:txPr>
          <a:bodyPr/>
          <a:lstStyle/>
          <a:p>
            <a:pPr>
              <a:defRPr sz="1200"/>
            </a:pPr>
            <a:endParaRPr lang="ja-JP"/>
          </a:p>
        </c:txPr>
        <c:crossAx val="220006272"/>
        <c:crosses val="autoZero"/>
        <c:crossBetween val="between"/>
      </c:valAx>
      <c:valAx>
        <c:axId val="220054656"/>
        <c:scaling>
          <c:orientation val="minMax"/>
        </c:scaling>
        <c:delete val="1"/>
        <c:axPos val="r"/>
        <c:numFmt formatCode="0_ " sourceLinked="0"/>
        <c:majorTickMark val="out"/>
        <c:minorTickMark val="none"/>
        <c:tickLblPos val="none"/>
        <c:crossAx val="220056192"/>
        <c:crosses val="max"/>
        <c:crossBetween val="between"/>
      </c:valAx>
      <c:catAx>
        <c:axId val="220056192"/>
        <c:scaling>
          <c:orientation val="minMax"/>
        </c:scaling>
        <c:delete val="1"/>
        <c:axPos val="b"/>
        <c:numFmt formatCode="General" sourceLinked="1"/>
        <c:majorTickMark val="out"/>
        <c:minorTickMark val="none"/>
        <c:tickLblPos val="none"/>
        <c:crossAx val="220054656"/>
        <c:crosses val="autoZero"/>
        <c:auto val="1"/>
        <c:lblAlgn val="ctr"/>
        <c:lblOffset val="100"/>
        <c:noMultiLvlLbl val="0"/>
      </c:catAx>
    </c:plotArea>
    <c:legend>
      <c:legendPos val="b"/>
      <c:layout>
        <c:manualLayout>
          <c:xMode val="edge"/>
          <c:yMode val="edge"/>
          <c:x val="0.22940025439506376"/>
          <c:y val="0.41405474304345208"/>
          <c:w val="0.31168089695400075"/>
          <c:h val="9.9155454100649063E-2"/>
        </c:manualLayout>
      </c:layout>
      <c:overlay val="0"/>
      <c:spPr>
        <a:solidFill>
          <a:schemeClr val="bg1"/>
        </a:solidFill>
        <a:ln>
          <a:solidFill>
            <a:schemeClr val="bg1">
              <a:lumMod val="65000"/>
            </a:schemeClr>
          </a:solidFill>
        </a:ln>
      </c:spPr>
      <c:txPr>
        <a:bodyPr/>
        <a:lstStyle/>
        <a:p>
          <a:pPr>
            <a:defRPr sz="1400"/>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968664612823534E-2"/>
          <c:y val="6.1913470351829654E-2"/>
          <c:w val="0.9470312806988378"/>
          <c:h val="0.86174779109394817"/>
        </c:manualLayout>
      </c:layout>
      <c:barChart>
        <c:barDir val="col"/>
        <c:grouping val="clustered"/>
        <c:varyColors val="0"/>
        <c:ser>
          <c:idx val="1"/>
          <c:order val="1"/>
          <c:tx>
            <c:strRef>
              <c:f>Sheet1!$A$3</c:f>
              <c:strCache>
                <c:ptCount val="1"/>
                <c:pt idx="0">
                  <c:v>実績</c:v>
                </c:pt>
              </c:strCache>
            </c:strRef>
          </c:tx>
          <c:spPr>
            <a:solidFill>
              <a:schemeClr val="bg1">
                <a:lumMod val="95000"/>
              </a:schemeClr>
            </a:solidFill>
            <a:ln>
              <a:solidFill>
                <a:schemeClr val="tx1">
                  <a:alpha val="98000"/>
                </a:schemeClr>
              </a:solidFill>
            </a:ln>
            <a:effectLst/>
          </c:spPr>
          <c:invertIfNegative val="0"/>
          <c:dPt>
            <c:idx val="5"/>
            <c:invertIfNegative val="0"/>
            <c:bubble3D val="0"/>
            <c:spPr>
              <a:solidFill>
                <a:schemeClr val="bg1">
                  <a:lumMod val="95000"/>
                </a:schemeClr>
              </a:solidFill>
              <a:ln w="28575" cap="rnd">
                <a:solidFill>
                  <a:schemeClr val="tx1">
                    <a:alpha val="98000"/>
                  </a:schemeClr>
                </a:solidFill>
                <a:prstDash val="sysDash"/>
                <a:round/>
              </a:ln>
              <a:effectLst/>
            </c:spPr>
            <c:extLst>
              <c:ext xmlns:c16="http://schemas.microsoft.com/office/drawing/2014/chart" uri="{C3380CC4-5D6E-409C-BE32-E72D297353CC}">
                <c16:uniqueId val="{00000001-0BD2-4616-BDD2-74D4705AE58D}"/>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D2-4616-BDD2-74D4705AE58D}"/>
                </c:ext>
              </c:extLst>
            </c:dLbl>
            <c:dLbl>
              <c:idx val="1"/>
              <c:tx>
                <c:rich>
                  <a:bodyPr/>
                  <a:lstStyle/>
                  <a:p>
                    <a:fld id="{ADB5D2FD-3EC6-461E-91C8-F5646E248181}" type="VALUE">
                      <a:rPr lang="en-US" altLang="ja-JP"/>
                      <a:pPr/>
                      <a:t>[値]</a:t>
                    </a:fld>
                    <a:endParaRPr lang="en-US" altLang="ja-JP"/>
                  </a:p>
                  <a:p>
                    <a:r>
                      <a:rPr lang="en-US" altLang="ja-JP"/>
                      <a:t>(1.04)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BD2-4616-BDD2-74D4705AE58D}"/>
                </c:ext>
              </c:extLst>
            </c:dLbl>
            <c:dLbl>
              <c:idx val="2"/>
              <c:tx>
                <c:rich>
                  <a:bodyPr/>
                  <a:lstStyle/>
                  <a:p>
                    <a:fld id="{752DBA3A-F981-446A-959B-4C37C9ACDEA1}" type="VALUE">
                      <a:rPr lang="en-US" altLang="ja-JP"/>
                      <a:pPr/>
                      <a:t>[値]</a:t>
                    </a:fld>
                    <a:endParaRPr lang="en-US" altLang="ja-JP"/>
                  </a:p>
                  <a:p>
                    <a:r>
                      <a:rPr lang="en-US" altLang="ja-JP"/>
                      <a:t>(1.02)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BD2-4616-BDD2-74D4705AE58D}"/>
                </c:ext>
              </c:extLst>
            </c:dLbl>
            <c:dLbl>
              <c:idx val="3"/>
              <c:tx>
                <c:rich>
                  <a:bodyPr/>
                  <a:lstStyle/>
                  <a:p>
                    <a:fld id="{C6046887-2557-4E1A-B379-C44B2E6EBF64}" type="VALUE">
                      <a:rPr lang="en-US" altLang="ja-JP"/>
                      <a:pPr/>
                      <a:t>[値]</a:t>
                    </a:fld>
                    <a:endParaRPr lang="en-US" altLang="ja-JP"/>
                  </a:p>
                  <a:p>
                    <a:r>
                      <a:rPr lang="en-US" altLang="ja-JP"/>
                      <a:t>(1.02)</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BD2-4616-BDD2-74D4705AE58D}"/>
                </c:ext>
              </c:extLst>
            </c:dLbl>
            <c:dLbl>
              <c:idx val="4"/>
              <c:tx>
                <c:rich>
                  <a:bodyPr/>
                  <a:lstStyle/>
                  <a:p>
                    <a:fld id="{311DF00D-E733-4507-8200-D945864EF855}" type="VALUE">
                      <a:rPr lang="en-US" altLang="ja-JP"/>
                      <a:pPr/>
                      <a:t>[値]</a:t>
                    </a:fld>
                    <a:endParaRPr lang="en-US" altLang="ja-JP"/>
                  </a:p>
                  <a:p>
                    <a:r>
                      <a:rPr lang="en-US" altLang="ja-JP"/>
                      <a:t>(1.01)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BD2-4616-BDD2-74D4705AE58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Sheet1!$K$1:$U$1</c:f>
              <c:strCache>
                <c:ptCount val="11"/>
                <c:pt idx="0">
                  <c:v>H28</c:v>
                </c:pt>
                <c:pt idx="1">
                  <c:v>H29</c:v>
                </c:pt>
                <c:pt idx="2">
                  <c:v>H30</c:v>
                </c:pt>
                <c:pt idx="3">
                  <c:v>R1</c:v>
                </c:pt>
                <c:pt idx="4">
                  <c:v>R2</c:v>
                </c:pt>
                <c:pt idx="5">
                  <c:v>R3</c:v>
                </c:pt>
                <c:pt idx="6">
                  <c:v>R4</c:v>
                </c:pt>
                <c:pt idx="7">
                  <c:v>R5</c:v>
                </c:pt>
                <c:pt idx="8">
                  <c:v>R6</c:v>
                </c:pt>
                <c:pt idx="9">
                  <c:v>R7</c:v>
                </c:pt>
                <c:pt idx="10">
                  <c:v>R8</c:v>
                </c:pt>
              </c:strCache>
            </c:strRef>
          </c:cat>
          <c:val>
            <c:numRef>
              <c:f>Sheet1!$K$3:$U$3</c:f>
              <c:numCache>
                <c:formatCode>#,##0_ </c:formatCode>
                <c:ptCount val="11"/>
                <c:pt idx="0">
                  <c:v>6658</c:v>
                </c:pt>
                <c:pt idx="1">
                  <c:v>6919</c:v>
                </c:pt>
                <c:pt idx="2">
                  <c:v>7089</c:v>
                </c:pt>
                <c:pt idx="3">
                  <c:v>7244</c:v>
                </c:pt>
                <c:pt idx="4">
                  <c:v>7348</c:v>
                </c:pt>
              </c:numCache>
            </c:numRef>
          </c:val>
          <c:extLst>
            <c:ext xmlns:c16="http://schemas.microsoft.com/office/drawing/2014/chart" uri="{C3380CC4-5D6E-409C-BE32-E72D297353CC}">
              <c16:uniqueId val="{00000007-0BD2-4616-BDD2-74D4705AE58D}"/>
            </c:ext>
          </c:extLst>
        </c:ser>
        <c:dLbls>
          <c:showLegendKey val="0"/>
          <c:showVal val="0"/>
          <c:showCatName val="0"/>
          <c:showSerName val="0"/>
          <c:showPercent val="0"/>
          <c:showBubbleSize val="0"/>
        </c:dLbls>
        <c:gapWidth val="150"/>
        <c:axId val="412786048"/>
        <c:axId val="412788224"/>
      </c:barChart>
      <c:lineChart>
        <c:grouping val="standard"/>
        <c:varyColors val="0"/>
        <c:ser>
          <c:idx val="0"/>
          <c:order val="0"/>
          <c:tx>
            <c:strRef>
              <c:f>Sheet1!$A$2</c:f>
              <c:strCache>
                <c:ptCount val="1"/>
                <c:pt idx="0">
                  <c:v>H28推計</c:v>
                </c:pt>
              </c:strCache>
            </c:strRef>
          </c:tx>
          <c:spPr>
            <a:ln w="28575" cap="rnd" cmpd="dbl">
              <a:solidFill>
                <a:schemeClr val="tx1"/>
              </a:solidFill>
              <a:prstDash val="dash"/>
              <a:round/>
            </a:ln>
            <a:effectLst/>
          </c:spPr>
          <c:marker>
            <c:symbol val="circle"/>
            <c:size val="5"/>
            <c:spPr>
              <a:solidFill>
                <a:schemeClr val="accent1"/>
              </a:solidFill>
              <a:ln w="9525">
                <a:solidFill>
                  <a:schemeClr val="accent1"/>
                </a:solidFill>
              </a:ln>
              <a:effectLst/>
            </c:spPr>
          </c:marker>
          <c:dPt>
            <c:idx val="9"/>
            <c:marker>
              <c:symbol val="square"/>
              <c:size val="6"/>
            </c:marker>
            <c:bubble3D val="0"/>
            <c:extLst>
              <c:ext xmlns:c16="http://schemas.microsoft.com/office/drawing/2014/chart" uri="{C3380CC4-5D6E-409C-BE32-E72D297353CC}">
                <c16:uniqueId val="{00000008-0BD2-4616-BDD2-74D4705AE58D}"/>
              </c:ext>
            </c:extLst>
          </c:dPt>
          <c:dPt>
            <c:idx val="10"/>
            <c:marker>
              <c:symbol val="square"/>
              <c:size val="6"/>
            </c:marker>
            <c:bubble3D val="0"/>
            <c:extLst>
              <c:ext xmlns:c16="http://schemas.microsoft.com/office/drawing/2014/chart" uri="{C3380CC4-5D6E-409C-BE32-E72D297353CC}">
                <c16:uniqueId val="{00000009-0BD2-4616-BDD2-74D4705AE58D}"/>
              </c:ext>
            </c:extLst>
          </c:dPt>
          <c:dPt>
            <c:idx val="11"/>
            <c:marker>
              <c:symbol val="square"/>
              <c:size val="6"/>
            </c:marker>
            <c:bubble3D val="0"/>
            <c:extLst>
              <c:ext xmlns:c16="http://schemas.microsoft.com/office/drawing/2014/chart" uri="{C3380CC4-5D6E-409C-BE32-E72D297353CC}">
                <c16:uniqueId val="{0000000A-0BD2-4616-BDD2-74D4705AE58D}"/>
              </c:ext>
            </c:extLst>
          </c:dPt>
          <c:dPt>
            <c:idx val="12"/>
            <c:marker>
              <c:symbol val="square"/>
              <c:size val="6"/>
            </c:marker>
            <c:bubble3D val="0"/>
            <c:extLst>
              <c:ext xmlns:c16="http://schemas.microsoft.com/office/drawing/2014/chart" uri="{C3380CC4-5D6E-409C-BE32-E72D297353CC}">
                <c16:uniqueId val="{0000000B-0BD2-4616-BDD2-74D4705AE58D}"/>
              </c:ext>
            </c:extLst>
          </c:dPt>
          <c:dPt>
            <c:idx val="13"/>
            <c:marker>
              <c:symbol val="square"/>
              <c:size val="6"/>
            </c:marker>
            <c:bubble3D val="0"/>
            <c:extLst>
              <c:ext xmlns:c16="http://schemas.microsoft.com/office/drawing/2014/chart" uri="{C3380CC4-5D6E-409C-BE32-E72D297353CC}">
                <c16:uniqueId val="{0000000C-0BD2-4616-BDD2-74D4705AE58D}"/>
              </c:ext>
            </c:extLst>
          </c:dPt>
          <c:dPt>
            <c:idx val="14"/>
            <c:marker>
              <c:symbol val="square"/>
              <c:size val="6"/>
            </c:marker>
            <c:bubble3D val="0"/>
            <c:extLst>
              <c:ext xmlns:c16="http://schemas.microsoft.com/office/drawing/2014/chart" uri="{C3380CC4-5D6E-409C-BE32-E72D297353CC}">
                <c16:uniqueId val="{0000000D-0BD2-4616-BDD2-74D4705AE58D}"/>
              </c:ext>
            </c:extLst>
          </c:dPt>
          <c:dPt>
            <c:idx val="15"/>
            <c:marker>
              <c:symbol val="square"/>
              <c:size val="6"/>
            </c:marker>
            <c:bubble3D val="0"/>
            <c:extLst>
              <c:ext xmlns:c16="http://schemas.microsoft.com/office/drawing/2014/chart" uri="{C3380CC4-5D6E-409C-BE32-E72D297353CC}">
                <c16:uniqueId val="{0000000E-0BD2-4616-BDD2-74D4705AE58D}"/>
              </c:ext>
            </c:extLst>
          </c:dPt>
          <c:dPt>
            <c:idx val="16"/>
            <c:marker>
              <c:symbol val="square"/>
              <c:size val="6"/>
            </c:marker>
            <c:bubble3D val="0"/>
            <c:extLst>
              <c:ext xmlns:c16="http://schemas.microsoft.com/office/drawing/2014/chart" uri="{C3380CC4-5D6E-409C-BE32-E72D297353CC}">
                <c16:uniqueId val="{0000000F-0BD2-4616-BDD2-74D4705AE58D}"/>
              </c:ext>
            </c:extLst>
          </c:dPt>
          <c:dPt>
            <c:idx val="17"/>
            <c:marker>
              <c:symbol val="square"/>
              <c:size val="6"/>
            </c:marker>
            <c:bubble3D val="0"/>
            <c:extLst>
              <c:ext xmlns:c16="http://schemas.microsoft.com/office/drawing/2014/chart" uri="{C3380CC4-5D6E-409C-BE32-E72D297353CC}">
                <c16:uniqueId val="{00000010-0BD2-4616-BDD2-74D4705AE58D}"/>
              </c:ext>
            </c:extLst>
          </c:dPt>
          <c:dPt>
            <c:idx val="18"/>
            <c:marker>
              <c:symbol val="square"/>
              <c:size val="6"/>
            </c:marker>
            <c:bubble3D val="0"/>
            <c:extLst>
              <c:ext xmlns:c16="http://schemas.microsoft.com/office/drawing/2014/chart" uri="{C3380CC4-5D6E-409C-BE32-E72D297353CC}">
                <c16:uniqueId val="{00000011-0BD2-4616-BDD2-74D4705AE58D}"/>
              </c:ext>
            </c:extLst>
          </c:dPt>
          <c:dLbls>
            <c:dLbl>
              <c:idx val="0"/>
              <c:layout>
                <c:manualLayout>
                  <c:x val="-3.9643105393301979E-2"/>
                  <c:y val="3.0265343363376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BD2-4616-BDD2-74D4705AE58D}"/>
                </c:ext>
              </c:extLst>
            </c:dLbl>
            <c:dLbl>
              <c:idx val="1"/>
              <c:layout>
                <c:manualLayout>
                  <c:x val="-4.3497645345288521E-2"/>
                  <c:y val="7.5994561274113748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C419670E-BB3A-4A98-A7C2-70B02DCE07E0}" type="VALUE">
                      <a:rPr lang="en-US" altLang="ja-JP" sz="1050" b="0">
                        <a:solidFill>
                          <a:schemeClr val="tx1"/>
                        </a:solidFill>
                      </a:rPr>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t>[値]</a:t>
                    </a:fld>
                    <a:endParaRPr lang="en-US" altLang="ja-JP" sz="1050" b="0">
                      <a:solidFill>
                        <a:schemeClr val="tx1"/>
                      </a:solidFill>
                    </a:endParaRPr>
                  </a:p>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1050" b="0">
                        <a:solidFill>
                          <a:schemeClr val="tx1"/>
                        </a:solidFill>
                      </a:rPr>
                      <a:t>(1.02)</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9.265755706358958E-2"/>
                      <c:h val="0.14191952623853646"/>
                    </c:manualLayout>
                  </c15:layout>
                  <c15:dlblFieldTable/>
                  <c15:showDataLabelsRange val="0"/>
                </c:ext>
                <c:ext xmlns:c16="http://schemas.microsoft.com/office/drawing/2014/chart" uri="{C3380CC4-5D6E-409C-BE32-E72D297353CC}">
                  <c16:uniqueId val="{00000013-0BD2-4616-BDD2-74D4705AE58D}"/>
                </c:ext>
              </c:extLst>
            </c:dLbl>
            <c:dLbl>
              <c:idx val="2"/>
              <c:tx>
                <c:rich>
                  <a:bodyPr/>
                  <a:lstStyle/>
                  <a:p>
                    <a:fld id="{C7C8ED57-C220-4482-9770-0C9AE6637753}" type="VALUE">
                      <a:rPr lang="en-US" altLang="ja-JP" sz="1050"/>
                      <a:pPr/>
                      <a:t>[値]</a:t>
                    </a:fld>
                    <a:endParaRPr lang="en-US" altLang="ja-JP" sz="1050"/>
                  </a:p>
                  <a:p>
                    <a:r>
                      <a:rPr lang="en-US" altLang="ja-JP" sz="1050"/>
                      <a:t>(1.02)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BD2-4616-BDD2-74D4705AE58D}"/>
                </c:ext>
              </c:extLst>
            </c:dLbl>
            <c:dLbl>
              <c:idx val="3"/>
              <c:tx>
                <c:rich>
                  <a:bodyPr/>
                  <a:lstStyle/>
                  <a:p>
                    <a:fld id="{CF6F8806-714A-4258-ABCF-C77AF79446FD}" type="VALUE">
                      <a:rPr lang="en-US" altLang="ja-JP"/>
                      <a:pPr/>
                      <a:t>[値]</a:t>
                    </a:fld>
                    <a:endParaRPr lang="en-US" altLang="ja-JP"/>
                  </a:p>
                  <a:p>
                    <a:r>
                      <a:rPr lang="en-US" altLang="ja-JP"/>
                      <a:t>(1.02)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0BD2-4616-BDD2-74D4705AE58D}"/>
                </c:ext>
              </c:extLst>
            </c:dLbl>
            <c:dLbl>
              <c:idx val="4"/>
              <c:tx>
                <c:rich>
                  <a:bodyPr/>
                  <a:lstStyle/>
                  <a:p>
                    <a:fld id="{D86A744B-505D-45FC-A502-026389D36888}" type="VALUE">
                      <a:rPr lang="en-US" altLang="ja-JP"/>
                      <a:pPr/>
                      <a:t>[値]</a:t>
                    </a:fld>
                    <a:endParaRPr lang="en-US" altLang="ja-JP"/>
                  </a:p>
                  <a:p>
                    <a:r>
                      <a:rPr lang="en-US" altLang="ja-JP"/>
                      <a:t>(1.02)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0BD2-4616-BDD2-74D4705AE58D}"/>
                </c:ext>
              </c:extLst>
            </c:dLbl>
            <c:dLbl>
              <c:idx val="5"/>
              <c:tx>
                <c:rich>
                  <a:bodyPr/>
                  <a:lstStyle/>
                  <a:p>
                    <a:fld id="{69CDFFE8-74EB-4B4D-87F7-D2CD8E97C855}" type="VALUE">
                      <a:rPr lang="en-US" altLang="ja-JP"/>
                      <a:pPr/>
                      <a:t>[値]</a:t>
                    </a:fld>
                    <a:endParaRPr lang="en-US" altLang="ja-JP"/>
                  </a:p>
                  <a:p>
                    <a:r>
                      <a:rPr lang="en-US" altLang="ja-JP"/>
                      <a:t>(1.02)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0BD2-4616-BDD2-74D4705AE58D}"/>
                </c:ext>
              </c:extLst>
            </c:dLbl>
            <c:dLbl>
              <c:idx val="6"/>
              <c:tx>
                <c:rich>
                  <a:bodyPr/>
                  <a:lstStyle/>
                  <a:p>
                    <a:fld id="{7C2CF0AC-73C7-46EB-9876-2C8EA601F965}" type="VALUE">
                      <a:rPr lang="en-US" altLang="ja-JP"/>
                      <a:pPr/>
                      <a:t>[値]</a:t>
                    </a:fld>
                    <a:endParaRPr lang="en-US" altLang="ja-JP"/>
                  </a:p>
                  <a:p>
                    <a:r>
                      <a:rPr lang="en-US" altLang="ja-JP"/>
                      <a:t>(1.02)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0BD2-4616-BDD2-74D4705AE58D}"/>
                </c:ext>
              </c:extLst>
            </c:dLbl>
            <c:dLbl>
              <c:idx val="7"/>
              <c:tx>
                <c:rich>
                  <a:bodyPr/>
                  <a:lstStyle/>
                  <a:p>
                    <a:fld id="{A8F0111B-C344-4CE3-AA27-5FBF46FD95EF}" type="VALUE">
                      <a:rPr lang="en-US" altLang="ja-JP"/>
                      <a:pPr/>
                      <a:t>[値]</a:t>
                    </a:fld>
                    <a:endParaRPr lang="en-US" altLang="ja-JP"/>
                  </a:p>
                  <a:p>
                    <a:r>
                      <a:rPr lang="en-US" altLang="ja-JP"/>
                      <a:t>(1.02)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0BD2-4616-BDD2-74D4705AE58D}"/>
                </c:ext>
              </c:extLst>
            </c:dLbl>
            <c:dLbl>
              <c:idx val="8"/>
              <c:tx>
                <c:rich>
                  <a:bodyPr/>
                  <a:lstStyle/>
                  <a:p>
                    <a:fld id="{EC99B794-5340-4DF5-A321-0920C754F390}" type="VALUE">
                      <a:rPr lang="en-US" altLang="ja-JP"/>
                      <a:pPr/>
                      <a:t>[値]</a:t>
                    </a:fld>
                    <a:endParaRPr lang="en-US" altLang="ja-JP"/>
                  </a:p>
                  <a:p>
                    <a:r>
                      <a:rPr lang="en-US" altLang="ja-JP"/>
                      <a:t>(1.02)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0BD2-4616-BDD2-74D4705AE58D}"/>
                </c:ext>
              </c:extLst>
            </c:dLbl>
            <c:dLbl>
              <c:idx val="9"/>
              <c:tx>
                <c:rich>
                  <a:bodyPr/>
                  <a:lstStyle/>
                  <a:p>
                    <a:fld id="{8EF48A16-3D42-4566-83D8-0B789022DC20}" type="VALUE">
                      <a:rPr lang="en-US" altLang="ja-JP"/>
                      <a:pPr/>
                      <a:t>[値]</a:t>
                    </a:fld>
                    <a:endParaRPr lang="en-US" altLang="ja-JP"/>
                  </a:p>
                  <a:p>
                    <a:r>
                      <a:rPr lang="en-US" altLang="ja-JP"/>
                      <a:t>(1.02)</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BD2-4616-BDD2-74D4705AE58D}"/>
                </c:ext>
              </c:extLst>
            </c:dLbl>
            <c:dLbl>
              <c:idx val="10"/>
              <c:tx>
                <c:rich>
                  <a:bodyPr/>
                  <a:lstStyle/>
                  <a:p>
                    <a:fld id="{EBAF627F-9340-4EE8-AAAF-17EC0B1552DA}" type="VALUE">
                      <a:rPr lang="en-US" altLang="ja-JP"/>
                      <a:pPr/>
                      <a:t>[値]</a:t>
                    </a:fld>
                    <a:endParaRPr lang="en-US" altLang="ja-JP"/>
                  </a:p>
                  <a:p>
                    <a:r>
                      <a:rPr lang="en-US" altLang="ja-JP"/>
                      <a:t>(1.01)</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BD2-4616-BDD2-74D4705AE58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Sheet1!$K$1:$U$1</c:f>
              <c:strCache>
                <c:ptCount val="11"/>
                <c:pt idx="0">
                  <c:v>H28</c:v>
                </c:pt>
                <c:pt idx="1">
                  <c:v>H29</c:v>
                </c:pt>
                <c:pt idx="2">
                  <c:v>H30</c:v>
                </c:pt>
                <c:pt idx="3">
                  <c:v>R1</c:v>
                </c:pt>
                <c:pt idx="4">
                  <c:v>R2</c:v>
                </c:pt>
                <c:pt idx="5">
                  <c:v>R3</c:v>
                </c:pt>
                <c:pt idx="6">
                  <c:v>R4</c:v>
                </c:pt>
                <c:pt idx="7">
                  <c:v>R5</c:v>
                </c:pt>
                <c:pt idx="8">
                  <c:v>R6</c:v>
                </c:pt>
                <c:pt idx="9">
                  <c:v>R7</c:v>
                </c:pt>
                <c:pt idx="10">
                  <c:v>R8</c:v>
                </c:pt>
              </c:strCache>
            </c:strRef>
          </c:cat>
          <c:val>
            <c:numRef>
              <c:f>Sheet1!$K$2:$U$2</c:f>
              <c:numCache>
                <c:formatCode>#,##0_ </c:formatCode>
                <c:ptCount val="11"/>
                <c:pt idx="1">
                  <c:v>6791</c:v>
                </c:pt>
                <c:pt idx="2">
                  <c:v>6957</c:v>
                </c:pt>
                <c:pt idx="3">
                  <c:v>7112</c:v>
                </c:pt>
                <c:pt idx="4">
                  <c:v>7261</c:v>
                </c:pt>
                <c:pt idx="5">
                  <c:v>7417</c:v>
                </c:pt>
                <c:pt idx="6">
                  <c:v>7561</c:v>
                </c:pt>
                <c:pt idx="7">
                  <c:v>7701</c:v>
                </c:pt>
                <c:pt idx="8">
                  <c:v>7834</c:v>
                </c:pt>
                <c:pt idx="9">
                  <c:v>7957</c:v>
                </c:pt>
                <c:pt idx="10">
                  <c:v>8070</c:v>
                </c:pt>
              </c:numCache>
            </c:numRef>
          </c:val>
          <c:smooth val="0"/>
          <c:extLst>
            <c:ext xmlns:c16="http://schemas.microsoft.com/office/drawing/2014/chart" uri="{C3380CC4-5D6E-409C-BE32-E72D297353CC}">
              <c16:uniqueId val="{0000001B-0BD2-4616-BDD2-74D4705AE58D}"/>
            </c:ext>
          </c:extLst>
        </c:ser>
        <c:ser>
          <c:idx val="2"/>
          <c:order val="2"/>
          <c:tx>
            <c:strRef>
              <c:f>Sheet1!$A$4</c:f>
              <c:strCache>
                <c:ptCount val="1"/>
                <c:pt idx="0">
                  <c:v>R2推計</c:v>
                </c:pt>
              </c:strCache>
            </c:strRef>
          </c:tx>
          <c:spPr>
            <a:ln w="38100" cap="sq" cmpd="sng">
              <a:solidFill>
                <a:schemeClr val="tx1"/>
              </a:solidFill>
              <a:prstDash val="solid"/>
              <a:miter lim="800000"/>
              <a:headEnd type="none"/>
              <a:tailEnd type="none"/>
            </a:ln>
            <a:effectLst/>
          </c:spPr>
          <c:marker>
            <c:symbol val="circle"/>
            <c:size val="5"/>
            <c:spPr>
              <a:solidFill>
                <a:schemeClr val="accent3"/>
              </a:solidFill>
              <a:ln w="9525">
                <a:solidFill>
                  <a:schemeClr val="accent3"/>
                </a:solidFill>
              </a:ln>
              <a:effectLst/>
            </c:spPr>
          </c:marker>
          <c:dLbls>
            <c:dLbl>
              <c:idx val="0"/>
              <c:spPr>
                <a:noFill/>
                <a:ln>
                  <a:solidFill>
                    <a:schemeClr val="accent3">
                      <a:alpha val="96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l"/>
              <c:showLegendKey val="0"/>
              <c:showVal val="1"/>
              <c:showCatName val="0"/>
              <c:showSerName val="0"/>
              <c:showPercent val="0"/>
              <c:showBubbleSize val="0"/>
              <c:extLst>
                <c:ext xmlns:c16="http://schemas.microsoft.com/office/drawing/2014/chart" uri="{C3380CC4-5D6E-409C-BE32-E72D297353CC}">
                  <c16:uniqueId val="{0000001C-0BD2-4616-BDD2-74D4705AE58D}"/>
                </c:ext>
              </c:extLst>
            </c:dLbl>
            <c:dLbl>
              <c:idx val="1"/>
              <c:delete val="1"/>
              <c:extLst>
                <c:ext xmlns:c15="http://schemas.microsoft.com/office/drawing/2012/chart" uri="{CE6537A1-D6FC-4f65-9D91-7224C49458BB}"/>
                <c:ext xmlns:c16="http://schemas.microsoft.com/office/drawing/2014/chart" uri="{C3380CC4-5D6E-409C-BE32-E72D297353CC}">
                  <c16:uniqueId val="{0000001D-0BD2-4616-BDD2-74D4705AE58D}"/>
                </c:ext>
              </c:extLst>
            </c:dLbl>
            <c:dLbl>
              <c:idx val="2"/>
              <c:delete val="1"/>
              <c:extLst>
                <c:ext xmlns:c15="http://schemas.microsoft.com/office/drawing/2012/chart" uri="{CE6537A1-D6FC-4f65-9D91-7224C49458BB}"/>
                <c:ext xmlns:c16="http://schemas.microsoft.com/office/drawing/2014/chart" uri="{C3380CC4-5D6E-409C-BE32-E72D297353CC}">
                  <c16:uniqueId val="{0000001E-0BD2-4616-BDD2-74D4705AE58D}"/>
                </c:ext>
              </c:extLst>
            </c:dLbl>
            <c:dLbl>
              <c:idx val="3"/>
              <c:delete val="1"/>
              <c:extLst>
                <c:ext xmlns:c15="http://schemas.microsoft.com/office/drawing/2012/chart" uri="{CE6537A1-D6FC-4f65-9D91-7224C49458BB}"/>
                <c:ext xmlns:c16="http://schemas.microsoft.com/office/drawing/2014/chart" uri="{C3380CC4-5D6E-409C-BE32-E72D297353CC}">
                  <c16:uniqueId val="{0000001F-0BD2-4616-BDD2-74D4705AE58D}"/>
                </c:ext>
              </c:extLst>
            </c:dLbl>
            <c:dLbl>
              <c:idx val="4"/>
              <c:delete val="1"/>
              <c:extLst>
                <c:ext xmlns:c15="http://schemas.microsoft.com/office/drawing/2012/chart" uri="{CE6537A1-D6FC-4f65-9D91-7224C49458BB}"/>
                <c:ext xmlns:c16="http://schemas.microsoft.com/office/drawing/2014/chart" uri="{C3380CC4-5D6E-409C-BE32-E72D297353CC}">
                  <c16:uniqueId val="{00000020-0BD2-4616-BDD2-74D4705AE58D}"/>
                </c:ext>
              </c:extLst>
            </c:dLbl>
            <c:dLbl>
              <c:idx val="5"/>
              <c:layout>
                <c:manualLayout>
                  <c:x val="-5.9990352146647441E-2"/>
                  <c:y val="-7.0481624433629805E-2"/>
                </c:manualLayout>
              </c:layout>
              <c:tx>
                <c:rich>
                  <a:bodyPr/>
                  <a:lstStyle/>
                  <a:p>
                    <a:fld id="{9E38F83C-A5C6-4A82-8DE1-45DCC8B8CB4B}" type="VALUE">
                      <a:rPr lang="en-US" altLang="ja-JP"/>
                      <a:pPr/>
                      <a:t>[値]</a:t>
                    </a:fld>
                    <a:endParaRPr lang="en-US" altLang="ja-JP"/>
                  </a:p>
                  <a:p>
                    <a:r>
                      <a:rPr lang="en-US" altLang="ja-JP"/>
                      <a:t>(1.03</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0BD2-4616-BDD2-74D4705AE58D}"/>
                </c:ext>
              </c:extLst>
            </c:dLbl>
            <c:dLbl>
              <c:idx val="6"/>
              <c:layout>
                <c:manualLayout>
                  <c:x val="-5.9990352146647372E-2"/>
                  <c:y val="-8.0550427924148349E-2"/>
                </c:manualLayout>
              </c:layout>
              <c:tx>
                <c:rich>
                  <a:bodyPr/>
                  <a:lstStyle/>
                  <a:p>
                    <a:fld id="{0E72B812-4E8E-4CA5-8437-1469DACC4411}" type="VALUE">
                      <a:rPr lang="en-US" altLang="ja-JP"/>
                      <a:pPr/>
                      <a:t>[値]</a:t>
                    </a:fld>
                    <a:endParaRPr lang="en-US" altLang="ja-JP"/>
                  </a:p>
                  <a:p>
                    <a:r>
                      <a:rPr lang="en-US" altLang="ja-JP"/>
                      <a:t>(1.02)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0BD2-4616-BDD2-74D4705AE58D}"/>
                </c:ext>
              </c:extLst>
            </c:dLbl>
            <c:dLbl>
              <c:idx val="7"/>
              <c:layout>
                <c:manualLayout>
                  <c:x val="-6.1919922817173109E-2"/>
                  <c:y val="-8.3906695754321206E-2"/>
                </c:manualLayout>
              </c:layout>
              <c:tx>
                <c:rich>
                  <a:bodyPr/>
                  <a:lstStyle/>
                  <a:p>
                    <a:fld id="{57D78391-6798-4671-9D59-870F0CC81B35}" type="VALUE">
                      <a:rPr lang="en-US" altLang="ja-JP"/>
                      <a:pPr/>
                      <a:t>[値]</a:t>
                    </a:fld>
                    <a:endParaRPr lang="en-US" altLang="ja-JP"/>
                  </a:p>
                  <a:p>
                    <a:r>
                      <a:rPr lang="en-US" altLang="ja-JP"/>
                      <a:t>(1.02</a:t>
                    </a:r>
                    <a:r>
                      <a:rPr lang="ja-JP" altLang="en-US"/>
                      <a: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0BD2-4616-BDD2-74D4705AE58D}"/>
                </c:ext>
              </c:extLst>
            </c:dLbl>
            <c:dLbl>
              <c:idx val="8"/>
              <c:layout>
                <c:manualLayout>
                  <c:x val="-5.9990352146647372E-2"/>
                  <c:y val="-7.3837892263802649E-2"/>
                </c:manualLayout>
              </c:layout>
              <c:tx>
                <c:rich>
                  <a:bodyPr/>
                  <a:lstStyle/>
                  <a:p>
                    <a:fld id="{8EB54A3F-3424-4345-88D1-0896344AE5FF}" type="VALUE">
                      <a:rPr lang="en-US" altLang="ja-JP"/>
                      <a:pPr/>
                      <a:t>[値]</a:t>
                    </a:fld>
                    <a:endParaRPr lang="en-US" altLang="ja-JP"/>
                  </a:p>
                  <a:p>
                    <a:r>
                      <a:rPr lang="en-US" altLang="ja-JP"/>
                      <a:t>(1.02)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0BD2-4616-BDD2-74D4705AE58D}"/>
                </c:ext>
              </c:extLst>
            </c:dLbl>
            <c:dLbl>
              <c:idx val="9"/>
              <c:layout>
                <c:manualLayout>
                  <c:x val="-5.8060781476121565E-2"/>
                  <c:y val="-6.0412820943111262E-2"/>
                </c:manualLayout>
              </c:layout>
              <c:tx>
                <c:rich>
                  <a:bodyPr/>
                  <a:lstStyle/>
                  <a:p>
                    <a:fld id="{1DD3849D-8939-4FB4-A1AC-66883DEA7F02}" type="VALUE">
                      <a:rPr lang="en-US" altLang="ja-JP"/>
                      <a:pPr/>
                      <a:t>[値]</a:t>
                    </a:fld>
                    <a:endParaRPr lang="en-US" altLang="ja-JP"/>
                  </a:p>
                  <a:p>
                    <a:r>
                      <a:rPr lang="en-US" altLang="ja-JP"/>
                      <a:t>(1.02)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0BD2-4616-BDD2-74D4705AE58D}"/>
                </c:ext>
              </c:extLst>
            </c:dLbl>
            <c:dLbl>
              <c:idx val="10"/>
              <c:layout>
                <c:manualLayout>
                  <c:x val="-1.9092927653578975E-2"/>
                  <c:y val="-5.2692347841483737E-2"/>
                </c:manualLayout>
              </c:layout>
              <c:tx>
                <c:rich>
                  <a:bodyPr/>
                  <a:lstStyle/>
                  <a:p>
                    <a:fld id="{81264808-0F15-4E66-8374-8FC821C4FB56}" type="VALUE">
                      <a:rPr lang="en-US" altLang="ja-JP"/>
                      <a:pPr/>
                      <a:t>[値]</a:t>
                    </a:fld>
                    <a:endParaRPr lang="en-US" altLang="ja-JP"/>
                  </a:p>
                  <a:p>
                    <a:r>
                      <a:rPr lang="en-US" altLang="ja-JP"/>
                      <a:t>(1.02)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0BD2-4616-BDD2-74D4705AE58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Sheet1!$K$1:$U$1</c:f>
              <c:strCache>
                <c:ptCount val="11"/>
                <c:pt idx="0">
                  <c:v>H28</c:v>
                </c:pt>
                <c:pt idx="1">
                  <c:v>H29</c:v>
                </c:pt>
                <c:pt idx="2">
                  <c:v>H30</c:v>
                </c:pt>
                <c:pt idx="3">
                  <c:v>R1</c:v>
                </c:pt>
                <c:pt idx="4">
                  <c:v>R2</c:v>
                </c:pt>
                <c:pt idx="5">
                  <c:v>R3</c:v>
                </c:pt>
                <c:pt idx="6">
                  <c:v>R4</c:v>
                </c:pt>
                <c:pt idx="7">
                  <c:v>R5</c:v>
                </c:pt>
                <c:pt idx="8">
                  <c:v>R6</c:v>
                </c:pt>
                <c:pt idx="9">
                  <c:v>R7</c:v>
                </c:pt>
                <c:pt idx="10">
                  <c:v>R8</c:v>
                </c:pt>
              </c:strCache>
            </c:strRef>
          </c:cat>
          <c:val>
            <c:numRef>
              <c:f>Sheet1!$K$4:$U$4</c:f>
              <c:numCache>
                <c:formatCode>General</c:formatCode>
                <c:ptCount val="11"/>
                <c:pt idx="5" formatCode="#,##0_ ">
                  <c:v>7546</c:v>
                </c:pt>
                <c:pt idx="6" formatCode="#,##0_ ">
                  <c:v>7700</c:v>
                </c:pt>
                <c:pt idx="7" formatCode="#,##0_ ">
                  <c:v>7849</c:v>
                </c:pt>
                <c:pt idx="8" formatCode="#,##0_ ">
                  <c:v>7987</c:v>
                </c:pt>
                <c:pt idx="9" formatCode="#,##0_ ">
                  <c:v>8114</c:v>
                </c:pt>
                <c:pt idx="10" formatCode="#,##0_ ">
                  <c:v>8248</c:v>
                </c:pt>
              </c:numCache>
            </c:numRef>
          </c:val>
          <c:smooth val="0"/>
          <c:extLst>
            <c:ext xmlns:c16="http://schemas.microsoft.com/office/drawing/2014/chart" uri="{C3380CC4-5D6E-409C-BE32-E72D297353CC}">
              <c16:uniqueId val="{00000027-0BD2-4616-BDD2-74D4705AE58D}"/>
            </c:ext>
          </c:extLst>
        </c:ser>
        <c:ser>
          <c:idx val="3"/>
          <c:order val="3"/>
          <c:tx>
            <c:strRef>
              <c:f>Sheet1!$A$5</c:f>
              <c:strCache>
                <c:ptCount val="1"/>
                <c:pt idx="0">
                  <c:v>回帰直線</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Sheet1!$K$1:$U$1</c:f>
              <c:strCache>
                <c:ptCount val="11"/>
                <c:pt idx="0">
                  <c:v>H28</c:v>
                </c:pt>
                <c:pt idx="1">
                  <c:v>H29</c:v>
                </c:pt>
                <c:pt idx="2">
                  <c:v>H30</c:v>
                </c:pt>
                <c:pt idx="3">
                  <c:v>R1</c:v>
                </c:pt>
                <c:pt idx="4">
                  <c:v>R2</c:v>
                </c:pt>
                <c:pt idx="5">
                  <c:v>R3</c:v>
                </c:pt>
                <c:pt idx="6">
                  <c:v>R4</c:v>
                </c:pt>
                <c:pt idx="7">
                  <c:v>R5</c:v>
                </c:pt>
                <c:pt idx="8">
                  <c:v>R6</c:v>
                </c:pt>
                <c:pt idx="9">
                  <c:v>R7</c:v>
                </c:pt>
                <c:pt idx="10">
                  <c:v>R8</c:v>
                </c:pt>
              </c:strCache>
            </c:strRef>
          </c:cat>
          <c:val>
            <c:numRef>
              <c:f>Sheet1!$K$5:$U$5</c:f>
              <c:numCache>
                <c:formatCode>General</c:formatCode>
                <c:ptCount val="11"/>
              </c:numCache>
            </c:numRef>
          </c:val>
          <c:smooth val="0"/>
          <c:extLst>
            <c:ext xmlns:c16="http://schemas.microsoft.com/office/drawing/2014/chart" uri="{C3380CC4-5D6E-409C-BE32-E72D297353CC}">
              <c16:uniqueId val="{00000028-0BD2-4616-BDD2-74D4705AE58D}"/>
            </c:ext>
          </c:extLst>
        </c:ser>
        <c:dLbls>
          <c:showLegendKey val="0"/>
          <c:showVal val="0"/>
          <c:showCatName val="0"/>
          <c:showSerName val="0"/>
          <c:showPercent val="0"/>
          <c:showBubbleSize val="0"/>
        </c:dLbls>
        <c:marker val="1"/>
        <c:smooth val="0"/>
        <c:axId val="412786048"/>
        <c:axId val="412788224"/>
      </c:lineChart>
      <c:catAx>
        <c:axId val="412786048"/>
        <c:scaling>
          <c:orientation val="minMax"/>
        </c:scaling>
        <c:delete val="0"/>
        <c:axPos val="b"/>
        <c:minorGridlines>
          <c:spPr>
            <a:ln w="3175" cap="flat" cmpd="sng" algn="ctr">
              <a:solidFill>
                <a:sysClr val="window" lastClr="FFFFFF"/>
              </a:solidFill>
              <a:prstDash val="sysDot"/>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12788224"/>
        <c:crosses val="autoZero"/>
        <c:auto val="1"/>
        <c:lblAlgn val="ctr"/>
        <c:lblOffset val="100"/>
        <c:noMultiLvlLbl val="0"/>
      </c:catAx>
      <c:valAx>
        <c:axId val="412788224"/>
        <c:scaling>
          <c:orientation val="minMax"/>
          <c:max val="8500"/>
          <c:min val="6500"/>
        </c:scaling>
        <c:delete val="0"/>
        <c:axPos val="l"/>
        <c:majorGridlines>
          <c:spPr>
            <a:ln w="9525" cap="flat" cmpd="sng" algn="ctr">
              <a:noFill/>
              <a:round/>
            </a:ln>
            <a:effectLst/>
          </c:spPr>
        </c:majorGridlines>
        <c:numFmt formatCode="#,##0_ "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12786048"/>
        <c:crosses val="autoZero"/>
        <c:crossBetween val="between"/>
        <c:majorUnit val="1000"/>
      </c:valAx>
      <c:spPr>
        <a:solidFill>
          <a:schemeClr val="accent1">
            <a:lumMod val="40000"/>
            <a:lumOff val="60000"/>
          </a:schemeClr>
        </a:solidFill>
        <a:ln>
          <a:solidFill>
            <a:srgbClr val="4F81BD">
              <a:alpha val="97000"/>
            </a:srgbClr>
          </a:solid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74732275062709"/>
          <c:y val="3.5634971349556357E-2"/>
          <c:w val="0.65893598956299959"/>
          <c:h val="0.64858616700228655"/>
        </c:manualLayout>
      </c:layout>
      <c:barChart>
        <c:barDir val="bar"/>
        <c:grouping val="percentStacked"/>
        <c:varyColors val="0"/>
        <c:ser>
          <c:idx val="0"/>
          <c:order val="0"/>
          <c:tx>
            <c:strRef>
              <c:f>Sheet1!$B$1</c:f>
              <c:strCache>
                <c:ptCount val="1"/>
                <c:pt idx="0">
                  <c:v>大学短大</c:v>
                </c:pt>
              </c:strCache>
            </c:strRef>
          </c:tx>
          <c:spPr>
            <a:pattFill prst="dotDmnd">
              <a:fgClr>
                <a:schemeClr val="tx1"/>
              </a:fgClr>
              <a:bgClr>
                <a:schemeClr val="bg1"/>
              </a:bgClr>
            </a:pattFill>
            <a:ln>
              <a:solidFill>
                <a:schemeClr val="tx1"/>
              </a:solidFill>
            </a:ln>
            <a:effectLst/>
          </c:spPr>
          <c:invertIfNegative val="0"/>
          <c:cat>
            <c:strRef>
              <c:f>Sheet1!$A$2:$A$5</c:f>
              <c:strCache>
                <c:ptCount val="4"/>
                <c:pt idx="0">
                  <c:v>H30</c:v>
                </c:pt>
                <c:pt idx="1">
                  <c:v>H28</c:v>
                </c:pt>
                <c:pt idx="2">
                  <c:v>H26</c:v>
                </c:pt>
                <c:pt idx="3">
                  <c:v>H24</c:v>
                </c:pt>
              </c:strCache>
            </c:strRef>
          </c:cat>
          <c:val>
            <c:numRef>
              <c:f>Sheet1!$B$2:$B$5</c:f>
              <c:numCache>
                <c:formatCode>General</c:formatCode>
                <c:ptCount val="4"/>
                <c:pt idx="0">
                  <c:v>102</c:v>
                </c:pt>
                <c:pt idx="1">
                  <c:v>115</c:v>
                </c:pt>
                <c:pt idx="2">
                  <c:v>385</c:v>
                </c:pt>
                <c:pt idx="3">
                  <c:v>241</c:v>
                </c:pt>
              </c:numCache>
            </c:numRef>
          </c:val>
          <c:extLst>
            <c:ext xmlns:c16="http://schemas.microsoft.com/office/drawing/2014/chart" uri="{C3380CC4-5D6E-409C-BE32-E72D297353CC}">
              <c16:uniqueId val="{00000000-9AC0-44C2-BF3C-3CBB7003D735}"/>
            </c:ext>
          </c:extLst>
        </c:ser>
        <c:ser>
          <c:idx val="1"/>
          <c:order val="1"/>
          <c:tx>
            <c:strRef>
              <c:f>Sheet1!$C$1</c:f>
              <c:strCache>
                <c:ptCount val="1"/>
                <c:pt idx="0">
                  <c:v>専修学校等</c:v>
                </c:pt>
              </c:strCache>
            </c:strRef>
          </c:tx>
          <c:spPr>
            <a:pattFill prst="dkUpDiag">
              <a:fgClr>
                <a:schemeClr val="accent1"/>
              </a:fgClr>
              <a:bgClr>
                <a:schemeClr val="bg1"/>
              </a:bgClr>
            </a:pattFill>
            <a:ln>
              <a:solidFill>
                <a:schemeClr val="tx1"/>
              </a:solidFill>
            </a:ln>
            <a:effectLst/>
          </c:spPr>
          <c:invertIfNegative val="0"/>
          <c:cat>
            <c:strRef>
              <c:f>Sheet1!$A$2:$A$5</c:f>
              <c:strCache>
                <c:ptCount val="4"/>
                <c:pt idx="0">
                  <c:v>H30</c:v>
                </c:pt>
                <c:pt idx="1">
                  <c:v>H28</c:v>
                </c:pt>
                <c:pt idx="2">
                  <c:v>H26</c:v>
                </c:pt>
                <c:pt idx="3">
                  <c:v>H24</c:v>
                </c:pt>
              </c:strCache>
            </c:strRef>
          </c:cat>
          <c:val>
            <c:numRef>
              <c:f>Sheet1!$C$2:$C$5</c:f>
              <c:numCache>
                <c:formatCode>General</c:formatCode>
                <c:ptCount val="4"/>
                <c:pt idx="0">
                  <c:v>97</c:v>
                </c:pt>
                <c:pt idx="1">
                  <c:v>120</c:v>
                </c:pt>
                <c:pt idx="2">
                  <c:v>267</c:v>
                </c:pt>
                <c:pt idx="3">
                  <c:v>299</c:v>
                </c:pt>
              </c:numCache>
            </c:numRef>
          </c:val>
          <c:extLst>
            <c:ext xmlns:c16="http://schemas.microsoft.com/office/drawing/2014/chart" uri="{C3380CC4-5D6E-409C-BE32-E72D297353CC}">
              <c16:uniqueId val="{00000001-9AC0-44C2-BF3C-3CBB7003D735}"/>
            </c:ext>
          </c:extLst>
        </c:ser>
        <c:ser>
          <c:idx val="2"/>
          <c:order val="2"/>
          <c:tx>
            <c:strRef>
              <c:f>Sheet1!$D$1</c:f>
              <c:strCache>
                <c:ptCount val="1"/>
                <c:pt idx="0">
                  <c:v>正規就職</c:v>
                </c:pt>
              </c:strCache>
            </c:strRef>
          </c:tx>
          <c:spPr>
            <a:pattFill prst="smCheck">
              <a:fgClr>
                <a:schemeClr val="accent1"/>
              </a:fgClr>
              <a:bgClr>
                <a:schemeClr val="bg1"/>
              </a:bgClr>
            </a:pattFill>
            <a:ln>
              <a:solidFill>
                <a:schemeClr val="tx1"/>
              </a:solidFill>
            </a:ln>
            <a:effectLst/>
          </c:spPr>
          <c:invertIfNegative val="0"/>
          <c:cat>
            <c:strRef>
              <c:f>Sheet1!$A$2:$A$5</c:f>
              <c:strCache>
                <c:ptCount val="4"/>
                <c:pt idx="0">
                  <c:v>H30</c:v>
                </c:pt>
                <c:pt idx="1">
                  <c:v>H28</c:v>
                </c:pt>
                <c:pt idx="2">
                  <c:v>H26</c:v>
                </c:pt>
                <c:pt idx="3">
                  <c:v>H24</c:v>
                </c:pt>
              </c:strCache>
            </c:strRef>
          </c:cat>
          <c:val>
            <c:numRef>
              <c:f>Sheet1!$D$2:$D$5</c:f>
              <c:numCache>
                <c:formatCode>General</c:formatCode>
                <c:ptCount val="4"/>
                <c:pt idx="0">
                  <c:v>238</c:v>
                </c:pt>
                <c:pt idx="1">
                  <c:v>306</c:v>
                </c:pt>
                <c:pt idx="2">
                  <c:v>371</c:v>
                </c:pt>
                <c:pt idx="3">
                  <c:v>555</c:v>
                </c:pt>
              </c:numCache>
            </c:numRef>
          </c:val>
          <c:extLst>
            <c:ext xmlns:c16="http://schemas.microsoft.com/office/drawing/2014/chart" uri="{C3380CC4-5D6E-409C-BE32-E72D297353CC}">
              <c16:uniqueId val="{00000002-9AC0-44C2-BF3C-3CBB7003D735}"/>
            </c:ext>
          </c:extLst>
        </c:ser>
        <c:ser>
          <c:idx val="3"/>
          <c:order val="3"/>
          <c:tx>
            <c:strRef>
              <c:f>Sheet1!$E$1</c:f>
              <c:strCache>
                <c:ptCount val="1"/>
                <c:pt idx="0">
                  <c:v>その他</c:v>
                </c:pt>
              </c:strCache>
            </c:strRef>
          </c:tx>
          <c:spPr>
            <a:solidFill>
              <a:schemeClr val="accent1">
                <a:lumMod val="60000"/>
                <a:lumOff val="40000"/>
              </a:schemeClr>
            </a:solidFill>
            <a:ln>
              <a:solidFill>
                <a:schemeClr val="tx1"/>
              </a:solidFill>
            </a:ln>
            <a:effectLst/>
          </c:spPr>
          <c:invertIfNegative val="0"/>
          <c:cat>
            <c:strRef>
              <c:f>Sheet1!$A$2:$A$5</c:f>
              <c:strCache>
                <c:ptCount val="4"/>
                <c:pt idx="0">
                  <c:v>H30</c:v>
                </c:pt>
                <c:pt idx="1">
                  <c:v>H28</c:v>
                </c:pt>
                <c:pt idx="2">
                  <c:v>H26</c:v>
                </c:pt>
                <c:pt idx="3">
                  <c:v>H24</c:v>
                </c:pt>
              </c:strCache>
            </c:strRef>
          </c:cat>
          <c:val>
            <c:numRef>
              <c:f>Sheet1!$E$2:$E$5</c:f>
              <c:numCache>
                <c:formatCode>General</c:formatCode>
                <c:ptCount val="4"/>
                <c:pt idx="0">
                  <c:v>219</c:v>
                </c:pt>
                <c:pt idx="1">
                  <c:v>328</c:v>
                </c:pt>
                <c:pt idx="2">
                  <c:v>415</c:v>
                </c:pt>
                <c:pt idx="3">
                  <c:v>707</c:v>
                </c:pt>
              </c:numCache>
            </c:numRef>
          </c:val>
          <c:extLst>
            <c:ext xmlns:c16="http://schemas.microsoft.com/office/drawing/2014/chart" uri="{C3380CC4-5D6E-409C-BE32-E72D297353CC}">
              <c16:uniqueId val="{00000003-9AC0-44C2-BF3C-3CBB7003D735}"/>
            </c:ext>
          </c:extLst>
        </c:ser>
        <c:dLbls>
          <c:showLegendKey val="0"/>
          <c:showVal val="0"/>
          <c:showCatName val="0"/>
          <c:showSerName val="0"/>
          <c:showPercent val="0"/>
          <c:showBubbleSize val="0"/>
        </c:dLbls>
        <c:gapWidth val="55"/>
        <c:overlap val="100"/>
        <c:axId val="446147648"/>
        <c:axId val="443586912"/>
      </c:barChart>
      <c:catAx>
        <c:axId val="446147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43586912"/>
        <c:crosses val="autoZero"/>
        <c:auto val="1"/>
        <c:lblAlgn val="ctr"/>
        <c:lblOffset val="100"/>
        <c:noMultiLvlLbl val="0"/>
      </c:catAx>
      <c:valAx>
        <c:axId val="443586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446147648"/>
        <c:crosses val="autoZero"/>
        <c:crossBetween val="between"/>
      </c:valAx>
      <c:spPr>
        <a:noFill/>
        <a:ln>
          <a:noFill/>
        </a:ln>
        <a:effectLst/>
      </c:spPr>
    </c:plotArea>
    <c:legend>
      <c:legendPos val="r"/>
      <c:layout>
        <c:manualLayout>
          <c:xMode val="edge"/>
          <c:yMode val="edge"/>
          <c:x val="0.79902655342517359"/>
          <c:y val="2.4653834191729739E-2"/>
          <c:w val="0.18567169729989585"/>
          <c:h val="0.668896748334092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0.89591</cdr:x>
      <cdr:y>0.82823</cdr:y>
    </cdr:from>
    <cdr:to>
      <cdr:x>1</cdr:x>
      <cdr:y>1</cdr:y>
    </cdr:to>
    <cdr:sp macro="" textlink="">
      <cdr:nvSpPr>
        <cdr:cNvPr id="2" name="テキスト ボックス 1"/>
        <cdr:cNvSpPr txBox="1"/>
      </cdr:nvSpPr>
      <cdr:spPr>
        <a:xfrm xmlns:a="http://schemas.openxmlformats.org/drawingml/2006/main">
          <a:off x="7870576" y="44088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0.80055</cdr:x>
      <cdr:y>0.92865</cdr:y>
    </cdr:from>
    <cdr:to>
      <cdr:x>1</cdr:x>
      <cdr:y>0.9829</cdr:y>
    </cdr:to>
    <cdr:sp macro="" textlink="">
      <cdr:nvSpPr>
        <cdr:cNvPr id="2" name="テキスト ボックス 23"/>
        <cdr:cNvSpPr txBox="1"/>
      </cdr:nvSpPr>
      <cdr:spPr>
        <a:xfrm xmlns:a="http://schemas.openxmlformats.org/drawingml/2006/main">
          <a:off x="3833028" y="4478735"/>
          <a:ext cx="954972" cy="261610"/>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sz="1050" dirty="0" smtClean="0">
              <a:solidFill>
                <a:prstClr val="black"/>
              </a:solidFill>
            </a:rPr>
            <a:t>（卒年度）</a:t>
          </a:r>
          <a:endParaRPr lang="ja-JP" altLang="en-US" sz="1050" dirty="0">
            <a:solidFill>
              <a:prstClr val="black"/>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0.2997</cdr:x>
      <cdr:y>0.05702</cdr:y>
    </cdr:from>
    <cdr:to>
      <cdr:x>0.94115</cdr:x>
      <cdr:y>0.15248</cdr:y>
    </cdr:to>
    <cdr:sp macro="" textlink="">
      <cdr:nvSpPr>
        <cdr:cNvPr id="3" name="テキスト ボックス 2"/>
        <cdr:cNvSpPr txBox="1"/>
      </cdr:nvSpPr>
      <cdr:spPr>
        <a:xfrm xmlns:a="http://schemas.openxmlformats.org/drawingml/2006/main">
          <a:off x="1434957" y="275806"/>
          <a:ext cx="3071278" cy="461665"/>
        </a:xfrm>
        <a:prstGeom xmlns:a="http://schemas.openxmlformats.org/drawingml/2006/main" prst="rect">
          <a:avLst/>
        </a:prstGeom>
        <a:solidFill xmlns:a="http://schemas.openxmlformats.org/drawingml/2006/main">
          <a:schemeClr val="lt1"/>
        </a:solidFill>
        <a:ln xmlns:a="http://schemas.openxmlformats.org/drawingml/2006/main" w="6350">
          <a:solidFill>
            <a:schemeClr val="tx1"/>
          </a:solid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200" dirty="0" smtClean="0"/>
            <a:t>　　　　　高等学校等への進学割合</a:t>
          </a:r>
          <a:endParaRPr kumimoji="1" lang="en-US" altLang="ja-JP" sz="1200" dirty="0" smtClean="0"/>
        </a:p>
        <a:p xmlns:a="http://schemas.openxmlformats.org/drawingml/2006/main">
          <a:r>
            <a:rPr lang="ja-JP" altLang="en-US" sz="1200" dirty="0" smtClean="0"/>
            <a:t>　　　　　支援学校高等部への進学割合</a:t>
          </a:r>
          <a:endParaRPr kumimoji="1" lang="en-US" altLang="ja-JP" sz="1200" dirty="0" smtClean="0"/>
        </a:p>
      </cdr:txBody>
    </cdr:sp>
  </cdr:relSizeAnchor>
  <cdr:relSizeAnchor xmlns:cdr="http://schemas.openxmlformats.org/drawingml/2006/chartDrawing">
    <cdr:from>
      <cdr:x>0.33419</cdr:x>
      <cdr:y>0.08176</cdr:y>
    </cdr:from>
    <cdr:to>
      <cdr:x>0.4169</cdr:x>
      <cdr:y>0.08176</cdr:y>
    </cdr:to>
    <cdr:cxnSp macro="">
      <cdr:nvCxnSpPr>
        <cdr:cNvPr id="4" name="直線コネクタ 3"/>
        <cdr:cNvCxnSpPr/>
      </cdr:nvCxnSpPr>
      <cdr:spPr>
        <a:xfrm xmlns:a="http://schemas.openxmlformats.org/drawingml/2006/main">
          <a:off x="1600095" y="395468"/>
          <a:ext cx="396000" cy="0"/>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0.33419</cdr:x>
      <cdr:y>0.12015</cdr:y>
    </cdr:from>
    <cdr:to>
      <cdr:x>0.4169</cdr:x>
      <cdr:y>0.12015</cdr:y>
    </cdr:to>
    <cdr:cxnSp macro="">
      <cdr:nvCxnSpPr>
        <cdr:cNvPr id="5" name="直線コネクタ 4"/>
        <cdr:cNvCxnSpPr/>
      </cdr:nvCxnSpPr>
      <cdr:spPr>
        <a:xfrm xmlns:a="http://schemas.openxmlformats.org/drawingml/2006/main">
          <a:off x="1600095" y="581127"/>
          <a:ext cx="396000" cy="0"/>
        </a:xfrm>
        <a:prstGeom xmlns:a="http://schemas.openxmlformats.org/drawingml/2006/main" prst="line">
          <a:avLst/>
        </a:prstGeom>
        <a:ln xmlns:a="http://schemas.openxmlformats.org/drawingml/2006/main" w="25400">
          <a:solidFill>
            <a:schemeClr val="accent2"/>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20FBF9F-B0E7-4041-8F81-2969BE08A8F0}" type="datetimeFigureOut">
              <a:rPr kumimoji="1" lang="ja-JP" altLang="en-US" smtClean="0"/>
              <a:t>2021/1/21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493970A-40F3-43C9-B9BF-54335277DE1B}" type="slidenum">
              <a:rPr kumimoji="1" lang="ja-JP" altLang="en-US" smtClean="0"/>
              <a:t>‹#›</a:t>
            </a:fld>
            <a:endParaRPr kumimoji="1" lang="ja-JP" altLang="en-US"/>
          </a:p>
        </p:txBody>
      </p:sp>
    </p:spTree>
    <p:extLst>
      <p:ext uri="{BB962C8B-B14F-4D97-AF65-F5344CB8AC3E}">
        <p14:creationId xmlns:p14="http://schemas.microsoft.com/office/powerpoint/2010/main" val="40343024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3496C84-371E-473D-B3B9-73680C06C036}"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96719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C63C76-1940-43E2-8E9B-67E9E60B32F3}" type="datetime1">
              <a:rPr kumimoji="1" lang="ja-JP" altLang="en-US" smtClean="0"/>
              <a:t>2021/1/21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267439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2A3705-B6CE-4F73-9E55-C1BA14B8D1CC}" type="datetime1">
              <a:rPr kumimoji="1" lang="ja-JP" altLang="en-US" smtClean="0"/>
              <a:t>2021/1/21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420507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E109E6-67E9-425D-A817-B70360399705}" type="datetime1">
              <a:rPr kumimoji="1" lang="ja-JP" altLang="en-US" smtClean="0"/>
              <a:t>2021/1/21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99552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EF4ABF-D401-4817-BA7A-63951FA16EDC}" type="datetime1">
              <a:rPr kumimoji="1" lang="ja-JP" altLang="en-US" smtClean="0"/>
              <a:t>2021/1/21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60649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DC8148-6F65-43E2-B889-FB0F23527579}" type="datetime1">
              <a:rPr kumimoji="1" lang="ja-JP" altLang="en-US" smtClean="0"/>
              <a:t>2021/1/21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55675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CC53C5-B5C3-489C-9B02-7B0A52517503}" type="datetime1">
              <a:rPr kumimoji="1" lang="ja-JP" altLang="en-US" smtClean="0"/>
              <a:t>2021/1/21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84585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DF6BB9-D44D-40CB-83E4-C7140B1F348A}" type="datetime1">
              <a:rPr kumimoji="1" lang="ja-JP" altLang="en-US" smtClean="0"/>
              <a:t>2021/1/21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15494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C3773E-9984-4238-9672-F3FED0F01C35}" type="datetime1">
              <a:rPr kumimoji="1" lang="ja-JP" altLang="en-US" smtClean="0"/>
              <a:t>2021/1/21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43598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8FC3-5BC1-4701-A450-C050B775FB1E}" type="datetime1">
              <a:rPr kumimoji="1" lang="ja-JP" altLang="en-US" smtClean="0"/>
              <a:t>2021/1/21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103009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C7949D-219A-4FF6-A9CD-7D45A5BD8EBA}" type="datetime1">
              <a:rPr kumimoji="1" lang="ja-JP" altLang="en-US" smtClean="0"/>
              <a:t>2021/1/21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26484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56DD39-2170-463A-BE63-2BC5B8C3B4CB}" type="datetime1">
              <a:rPr kumimoji="1" lang="ja-JP" altLang="en-US" smtClean="0"/>
              <a:t>2021/1/21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89229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9D6CD-E476-455E-92D9-E75429621647}" type="datetime1">
              <a:rPr kumimoji="1" lang="ja-JP" altLang="en-US" smtClean="0"/>
              <a:t>2021/1/21</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07042-D53A-4E69-917E-B6250902E102}" type="slidenum">
              <a:rPr kumimoji="1" lang="ja-JP" altLang="en-US" smtClean="0"/>
              <a:t>‹#›</a:t>
            </a:fld>
            <a:endParaRPr kumimoji="1" lang="ja-JP" altLang="en-US" dirty="0"/>
          </a:p>
        </p:txBody>
      </p:sp>
    </p:spTree>
    <p:extLst>
      <p:ext uri="{BB962C8B-B14F-4D97-AF65-F5344CB8AC3E}">
        <p14:creationId xmlns:p14="http://schemas.microsoft.com/office/powerpoint/2010/main" val="3161197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951032" y="5624173"/>
            <a:ext cx="2654894" cy="338554"/>
          </a:xfrm>
          <a:prstGeom prst="rect">
            <a:avLst/>
          </a:prstGeom>
        </p:spPr>
        <p:txBody>
          <a:bodyPr wrap="none">
            <a:spAutoFit/>
          </a:bodyPr>
          <a:lstStyle/>
          <a:p>
            <a:pPr algn="r"/>
            <a:r>
              <a:rPr lang="ja-JP" altLang="ja-JP" sz="1600" kern="100" dirty="0">
                <a:ea typeface="MS UI Gothic" panose="020B0600070205080204" pitchFamily="50" charset="-128"/>
                <a:cs typeface="Times New Roman" panose="02020603050405020304" pitchFamily="18" charset="0"/>
              </a:rPr>
              <a:t>令和</a:t>
            </a:r>
            <a:r>
              <a:rPr lang="ja-JP" altLang="en-US" sz="1600" kern="100" dirty="0">
                <a:ea typeface="MS UI Gothic" panose="020B0600070205080204" pitchFamily="50" charset="-128"/>
                <a:cs typeface="Times New Roman" panose="02020603050405020304" pitchFamily="18" charset="0"/>
              </a:rPr>
              <a:t>３</a:t>
            </a:r>
            <a:r>
              <a:rPr lang="ja-JP" altLang="ja-JP" sz="1600" kern="100" dirty="0">
                <a:ea typeface="MS UI Gothic" panose="020B0600070205080204" pitchFamily="50" charset="-128"/>
                <a:cs typeface="Times New Roman" panose="02020603050405020304" pitchFamily="18" charset="0"/>
              </a:rPr>
              <a:t>年</a:t>
            </a:r>
            <a:r>
              <a:rPr lang="ja-JP" altLang="en-US" sz="1600" kern="100" dirty="0">
                <a:ea typeface="MS UI Gothic" panose="020B0600070205080204" pitchFamily="50" charset="-128"/>
                <a:cs typeface="Times New Roman" panose="02020603050405020304" pitchFamily="18" charset="0"/>
              </a:rPr>
              <a:t>１月</a:t>
            </a:r>
            <a:r>
              <a:rPr lang="ja-JP" altLang="ja-JP" sz="1600" kern="100" dirty="0">
                <a:ea typeface="MS UI Gothic" panose="020B0600070205080204" pitchFamily="50" charset="-128"/>
                <a:cs typeface="Times New Roman" panose="02020603050405020304" pitchFamily="18" charset="0"/>
              </a:rPr>
              <a:t>　大阪府教育庁</a:t>
            </a:r>
          </a:p>
        </p:txBody>
      </p:sp>
      <p:sp>
        <p:nvSpPr>
          <p:cNvPr id="8" name="正方形/長方形 7"/>
          <p:cNvSpPr/>
          <p:nvPr/>
        </p:nvSpPr>
        <p:spPr>
          <a:xfrm>
            <a:off x="1050699" y="2622625"/>
            <a:ext cx="7326044" cy="2308324"/>
          </a:xfrm>
          <a:prstGeom prst="rect">
            <a:avLst/>
          </a:prstGeom>
        </p:spPr>
        <p:txBody>
          <a:bodyPr wrap="none">
            <a:spAutoFit/>
          </a:bodyPr>
          <a:lstStyle/>
          <a:p>
            <a:r>
              <a:rPr lang="ja-JP" altLang="en-US" sz="2400" b="1" dirty="0"/>
              <a:t>１．これからの審議予定</a:t>
            </a:r>
            <a:endParaRPr lang="en-US" altLang="ja-JP" sz="2400" b="1" dirty="0"/>
          </a:p>
          <a:p>
            <a:endParaRPr lang="en-US" altLang="ja-JP" sz="2400" b="1" dirty="0"/>
          </a:p>
          <a:p>
            <a:r>
              <a:rPr lang="ja-JP" altLang="en-US" sz="2400" b="1" dirty="0"/>
              <a:t>２．府立高校等の現状と課題認識</a:t>
            </a:r>
            <a:endParaRPr lang="en-US" altLang="ja-JP" sz="2400" b="1" dirty="0"/>
          </a:p>
          <a:p>
            <a:r>
              <a:rPr lang="ja-JP" altLang="en-US" sz="2400" dirty="0"/>
              <a:t>　　①　府立高校等の現状</a:t>
            </a:r>
            <a:endParaRPr lang="en-US" altLang="ja-JP" sz="2400" dirty="0"/>
          </a:p>
          <a:p>
            <a:r>
              <a:rPr lang="ja-JP" altLang="en-US" sz="2400" dirty="0"/>
              <a:t>　　②　府立高校等のこれまでの取組の成果</a:t>
            </a:r>
            <a:endParaRPr lang="en-US" altLang="ja-JP" sz="2400" dirty="0"/>
          </a:p>
          <a:p>
            <a:r>
              <a:rPr lang="ja-JP" altLang="en-US" sz="2400" dirty="0"/>
              <a:t>　　③　府立高校のあり方等に係る審議に向けた課題認識</a:t>
            </a:r>
            <a:endParaRPr lang="en-US" altLang="ja-JP" sz="2400" dirty="0"/>
          </a:p>
        </p:txBody>
      </p:sp>
      <p:cxnSp>
        <p:nvCxnSpPr>
          <p:cNvPr id="7" name="直線コネクタ 6">
            <a:extLst>
              <a:ext uri="{FF2B5EF4-FFF2-40B4-BE49-F238E27FC236}">
                <a16:creationId xmlns:a16="http://schemas.microsoft.com/office/drawing/2014/main" id="{5BFAD1CC-12BB-4AB2-9F04-F1BCBE5E9BAF}"/>
              </a:ext>
            </a:extLst>
          </p:cNvPr>
          <p:cNvCxnSpPr/>
          <p:nvPr/>
        </p:nvCxnSpPr>
        <p:spPr>
          <a:xfrm flipV="1">
            <a:off x="1050698" y="2359389"/>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9" name="正方形/長方形 8">
            <a:extLst>
              <a:ext uri="{FF2B5EF4-FFF2-40B4-BE49-F238E27FC236}">
                <a16:creationId xmlns:a16="http://schemas.microsoft.com/office/drawing/2014/main" id="{E40B16A4-F2A4-4F32-992F-9FF4291EFB9D}"/>
              </a:ext>
            </a:extLst>
          </p:cNvPr>
          <p:cNvSpPr/>
          <p:nvPr/>
        </p:nvSpPr>
        <p:spPr>
          <a:xfrm>
            <a:off x="8317477" y="469784"/>
            <a:ext cx="872355" cy="400110"/>
          </a:xfrm>
          <a:prstGeom prst="rect">
            <a:avLst/>
          </a:prstGeom>
        </p:spPr>
        <p:txBody>
          <a:bodyPr wrap="none">
            <a:spAutoFit/>
          </a:bodyPr>
          <a:lstStyle/>
          <a:p>
            <a:pPr>
              <a:defRPr/>
            </a:pPr>
            <a:r>
              <a:rPr lang="ja-JP" altLang="en-US" sz="2000" dirty="0">
                <a:latin typeface="ＭＳ Ｐゴシック" panose="020B0600070205080204" pitchFamily="50" charset="-128"/>
                <a:ea typeface="ＭＳ Ｐゴシック" panose="020B0600070205080204" pitchFamily="50" charset="-128"/>
              </a:rPr>
              <a:t>資料２</a:t>
            </a:r>
          </a:p>
        </p:txBody>
      </p:sp>
      <p:sp>
        <p:nvSpPr>
          <p:cNvPr id="10" name="正方形/長方形 9">
            <a:extLst>
              <a:ext uri="{FF2B5EF4-FFF2-40B4-BE49-F238E27FC236}">
                <a16:creationId xmlns:a16="http://schemas.microsoft.com/office/drawing/2014/main" id="{85C03CDC-570D-472D-B0CD-626EC835F9F6}"/>
              </a:ext>
            </a:extLst>
          </p:cNvPr>
          <p:cNvSpPr/>
          <p:nvPr/>
        </p:nvSpPr>
        <p:spPr>
          <a:xfrm>
            <a:off x="1050699" y="1798510"/>
            <a:ext cx="8036416" cy="461665"/>
          </a:xfrm>
          <a:prstGeom prst="rect">
            <a:avLst/>
          </a:prstGeom>
        </p:spPr>
        <p:txBody>
          <a:bodyPr wrap="square">
            <a:spAutoFit/>
          </a:bodyPr>
          <a:lstStyle/>
          <a:p>
            <a:r>
              <a:rPr lang="ja-JP" altLang="en-US" sz="2400" b="1" dirty="0" smtClean="0"/>
              <a:t>第</a:t>
            </a:r>
            <a:r>
              <a:rPr lang="en-US" altLang="ja-JP" sz="2400" b="1" smtClean="0"/>
              <a:t>31</a:t>
            </a:r>
            <a:r>
              <a:rPr lang="ja-JP" altLang="en-US" sz="2400" b="1" dirty="0" smtClean="0"/>
              <a:t>回大阪府</a:t>
            </a:r>
            <a:r>
              <a:rPr lang="ja-JP" altLang="en-US" sz="2400" b="1" dirty="0"/>
              <a:t>学校教育審議会　</a:t>
            </a:r>
            <a:r>
              <a:rPr lang="ja-JP" altLang="en-US" sz="2400" b="1" dirty="0" smtClean="0"/>
              <a:t>資料</a:t>
            </a:r>
            <a:endParaRPr lang="en-US" altLang="ja-JP" sz="2400" b="1" dirty="0"/>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1</a:t>
            </a:fld>
            <a:endParaRPr kumimoji="1" lang="ja-JP" altLang="en-US" dirty="0"/>
          </a:p>
        </p:txBody>
      </p:sp>
      <p:sp>
        <p:nvSpPr>
          <p:cNvPr id="12" name="正方形/長方形 11"/>
          <p:cNvSpPr/>
          <p:nvPr/>
        </p:nvSpPr>
        <p:spPr>
          <a:xfrm>
            <a:off x="8140390" y="414127"/>
            <a:ext cx="1226530" cy="511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380561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495300" y="696380"/>
            <a:ext cx="5050705" cy="366492"/>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rPr>
              <a:t>⑸</a:t>
            </a:r>
            <a:r>
              <a:rPr lang="ja-JP" altLang="en-US" sz="1400" b="1" dirty="0" smtClean="0">
                <a:solidFill>
                  <a:prstClr val="black"/>
                </a:solidFill>
              </a:rPr>
              <a:t>　中学校（支援学級）卒業後の進路状況（大阪府・全国）</a:t>
            </a:r>
            <a:endParaRPr lang="ja-JP" altLang="en-US" sz="1400" b="1" dirty="0">
              <a:solidFill>
                <a:prstClr val="black"/>
              </a:solidFill>
            </a:endParaRPr>
          </a:p>
        </p:txBody>
      </p:sp>
      <p:sp>
        <p:nvSpPr>
          <p:cNvPr id="2" name="スライド番号プレースホルダー 1"/>
          <p:cNvSpPr>
            <a:spLocks noGrp="1"/>
          </p:cNvSpPr>
          <p:nvPr>
            <p:ph type="sldNum" sz="quarter" idx="12"/>
          </p:nvPr>
        </p:nvSpPr>
        <p:spPr>
          <a:xfrm>
            <a:off x="7594600" y="6490446"/>
            <a:ext cx="2311400" cy="365125"/>
          </a:xfrm>
        </p:spPr>
        <p:txBody>
          <a:bodyPr/>
          <a:lstStyle/>
          <a:p>
            <a:fld id="{AC1F0867-EFB9-42FF-BF2D-7B625E83DED1}" type="slidenum">
              <a:rPr lang="ja-JP" altLang="en-US" smtClean="0">
                <a:solidFill>
                  <a:prstClr val="black">
                    <a:tint val="75000"/>
                  </a:prstClr>
                </a:solidFill>
              </a:rPr>
              <a:pPr/>
              <a:t>10</a:t>
            </a:fld>
            <a:endParaRPr lang="ja-JP" altLang="en-US" dirty="0">
              <a:solidFill>
                <a:prstClr val="black">
                  <a:tint val="75000"/>
                </a:prstClr>
              </a:solidFill>
            </a:endParaRPr>
          </a:p>
        </p:txBody>
      </p:sp>
      <p:sp>
        <p:nvSpPr>
          <p:cNvPr id="15" name="テキスト ボックス 14"/>
          <p:cNvSpPr txBox="1"/>
          <p:nvPr/>
        </p:nvSpPr>
        <p:spPr>
          <a:xfrm>
            <a:off x="735840" y="1109929"/>
            <a:ext cx="8298922" cy="338554"/>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400" dirty="0" smtClean="0"/>
              <a:t>支援学級から高等学校へ</a:t>
            </a:r>
            <a:r>
              <a:rPr lang="ja-JP" altLang="en-US" sz="1400" dirty="0"/>
              <a:t>の</a:t>
            </a:r>
            <a:r>
              <a:rPr lang="ja-JP" altLang="en-US" sz="1400" dirty="0" smtClean="0"/>
              <a:t>進学割合が全国的に増加。大阪府は、その傾向がさらに顕著。</a:t>
            </a:r>
            <a:r>
              <a:rPr lang="ja-JP" altLang="en-US" sz="1600" dirty="0"/>
              <a:t>　</a:t>
            </a:r>
            <a:endParaRPr lang="en-US" altLang="ja-JP" sz="1600" dirty="0" smtClean="0"/>
          </a:p>
        </p:txBody>
      </p:sp>
      <p:sp>
        <p:nvSpPr>
          <p:cNvPr id="17" name="テキスト ボックス 16"/>
          <p:cNvSpPr txBox="1"/>
          <p:nvPr/>
        </p:nvSpPr>
        <p:spPr>
          <a:xfrm>
            <a:off x="3428034" y="6490446"/>
            <a:ext cx="5982666" cy="276999"/>
          </a:xfrm>
          <a:prstGeom prst="rect">
            <a:avLst/>
          </a:prstGeom>
          <a:noFill/>
        </p:spPr>
        <p:txBody>
          <a:bodyPr wrap="square" rtlCol="0">
            <a:spAutoFit/>
          </a:bodyPr>
          <a:lstStyle/>
          <a:p>
            <a:pPr algn="r"/>
            <a:r>
              <a:rPr lang="ja-JP" altLang="en-US" sz="1200" dirty="0" smtClean="0">
                <a:solidFill>
                  <a:prstClr val="black"/>
                </a:solidFill>
              </a:rPr>
              <a:t>出典：文部科学省「学校基本調査」</a:t>
            </a:r>
            <a:endParaRPr lang="ja-JP" altLang="en-US" sz="1200" dirty="0">
              <a:solidFill>
                <a:prstClr val="black"/>
              </a:solidFill>
            </a:endParaRPr>
          </a:p>
        </p:txBody>
      </p:sp>
      <p:graphicFrame>
        <p:nvGraphicFramePr>
          <p:cNvPr id="18" name="グラフ 17"/>
          <p:cNvGraphicFramePr/>
          <p:nvPr>
            <p:extLst/>
          </p:nvPr>
        </p:nvGraphicFramePr>
        <p:xfrm>
          <a:off x="5044095" y="1581594"/>
          <a:ext cx="4788000" cy="4822825"/>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651817" y="1508078"/>
            <a:ext cx="867195" cy="276999"/>
          </a:xfrm>
          <a:prstGeom prst="rect">
            <a:avLst/>
          </a:prstGeom>
          <a:noFill/>
        </p:spPr>
        <p:txBody>
          <a:bodyPr wrap="square" rtlCol="0">
            <a:spAutoFit/>
          </a:bodyPr>
          <a:lstStyle/>
          <a:p>
            <a:pPr algn="ctr"/>
            <a:r>
              <a:rPr lang="en-US" altLang="ja-JP" sz="1200" b="1" dirty="0">
                <a:solidFill>
                  <a:prstClr val="black"/>
                </a:solidFill>
              </a:rPr>
              <a:t>【</a:t>
            </a:r>
            <a:r>
              <a:rPr lang="ja-JP" altLang="en-US" sz="1200" b="1" dirty="0" smtClean="0">
                <a:solidFill>
                  <a:prstClr val="black"/>
                </a:solidFill>
              </a:rPr>
              <a:t>大阪府</a:t>
            </a:r>
            <a:r>
              <a:rPr lang="en-US" altLang="ja-JP" sz="1200" b="1" dirty="0" smtClean="0">
                <a:solidFill>
                  <a:prstClr val="black"/>
                </a:solidFill>
              </a:rPr>
              <a:t>】</a:t>
            </a:r>
            <a:endParaRPr lang="ja-JP" altLang="en-US" sz="1200" b="1" dirty="0">
              <a:solidFill>
                <a:prstClr val="black"/>
              </a:solidFill>
            </a:endParaRPr>
          </a:p>
        </p:txBody>
      </p:sp>
      <p:sp>
        <p:nvSpPr>
          <p:cNvPr id="24" name="テキスト ボックス 23"/>
          <p:cNvSpPr txBox="1"/>
          <p:nvPr/>
        </p:nvSpPr>
        <p:spPr>
          <a:xfrm>
            <a:off x="4438429" y="6055018"/>
            <a:ext cx="954972" cy="261610"/>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50" dirty="0" smtClean="0">
                <a:solidFill>
                  <a:prstClr val="black"/>
                </a:solidFill>
              </a:rPr>
              <a:t>（卒年度）</a:t>
            </a:r>
            <a:endParaRPr lang="ja-JP" altLang="en-US" sz="1050" dirty="0">
              <a:solidFill>
                <a:prstClr val="black"/>
              </a:solidFill>
            </a:endParaRPr>
          </a:p>
        </p:txBody>
      </p:sp>
      <p:sp>
        <p:nvSpPr>
          <p:cNvPr id="25" name="テキスト ボックス 24"/>
          <p:cNvSpPr txBox="1"/>
          <p:nvPr/>
        </p:nvSpPr>
        <p:spPr>
          <a:xfrm>
            <a:off x="5460008" y="1493468"/>
            <a:ext cx="867195" cy="276999"/>
          </a:xfrm>
          <a:prstGeom prst="rect">
            <a:avLst/>
          </a:prstGeom>
          <a:noFill/>
        </p:spPr>
        <p:txBody>
          <a:bodyPr wrap="square" rtlCol="0">
            <a:spAutoFit/>
          </a:bodyPr>
          <a:lstStyle/>
          <a:p>
            <a:pPr algn="ctr"/>
            <a:r>
              <a:rPr lang="en-US" altLang="ja-JP" sz="1200" b="1" dirty="0" smtClean="0">
                <a:solidFill>
                  <a:prstClr val="black"/>
                </a:solidFill>
              </a:rPr>
              <a:t>【</a:t>
            </a:r>
            <a:r>
              <a:rPr lang="ja-JP" altLang="en-US" sz="1200" b="1" dirty="0" smtClean="0">
                <a:solidFill>
                  <a:prstClr val="black"/>
                </a:solidFill>
              </a:rPr>
              <a:t>全国</a:t>
            </a:r>
            <a:r>
              <a:rPr lang="en-US" altLang="ja-JP" sz="1200" b="1" dirty="0" smtClean="0">
                <a:solidFill>
                  <a:prstClr val="black"/>
                </a:solidFill>
              </a:rPr>
              <a:t>】</a:t>
            </a:r>
            <a:endParaRPr lang="ja-JP" altLang="en-US" sz="1200" b="1" dirty="0">
              <a:solidFill>
                <a:prstClr val="black"/>
              </a:solidFill>
            </a:endParaRPr>
          </a:p>
        </p:txBody>
      </p:sp>
      <p:graphicFrame>
        <p:nvGraphicFramePr>
          <p:cNvPr id="12" name="グラフ 11"/>
          <p:cNvGraphicFramePr/>
          <p:nvPr>
            <p:extLst/>
          </p:nvPr>
        </p:nvGraphicFramePr>
        <p:xfrm>
          <a:off x="225538" y="1539021"/>
          <a:ext cx="4788000" cy="483665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5"/>
          <p:cNvSpPr txBox="1"/>
          <p:nvPr/>
        </p:nvSpPr>
        <p:spPr>
          <a:xfrm>
            <a:off x="471790" y="6289501"/>
            <a:ext cx="738301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高等学校等：高等学校及び中</a:t>
            </a:r>
            <a:r>
              <a:rPr lang="ja-JP" altLang="en-US" dirty="0">
                <a:solidFill>
                  <a:prstClr val="black"/>
                </a:solidFill>
                <a:latin typeface="ＭＳ Ｐ明朝" pitchFamily="18" charset="-128"/>
                <a:ea typeface="ＭＳ Ｐ明朝" pitchFamily="18" charset="-128"/>
              </a:rPr>
              <a:t>等教育</a:t>
            </a:r>
            <a:r>
              <a:rPr lang="ja-JP" altLang="en-US" dirty="0" smtClean="0">
                <a:solidFill>
                  <a:prstClr val="black"/>
                </a:solidFill>
                <a:latin typeface="ＭＳ Ｐ明朝" pitchFamily="18" charset="-128"/>
                <a:ea typeface="ＭＳ Ｐ明朝" pitchFamily="18" charset="-128"/>
              </a:rPr>
              <a:t>学校後期課程、高等</a:t>
            </a:r>
            <a:r>
              <a:rPr lang="ja-JP" altLang="en-US" dirty="0">
                <a:solidFill>
                  <a:prstClr val="black"/>
                </a:solidFill>
                <a:latin typeface="ＭＳ Ｐ明朝" pitchFamily="18" charset="-128"/>
                <a:ea typeface="ＭＳ Ｐ明朝" pitchFamily="18" charset="-128"/>
              </a:rPr>
              <a:t>専門学校</a:t>
            </a:r>
            <a:endParaRPr lang="en-US" altLang="ja-JP" dirty="0" smtClean="0">
              <a:solidFill>
                <a:prstClr val="black"/>
              </a:solidFill>
              <a:latin typeface="ＭＳ Ｐ明朝" pitchFamily="18" charset="-128"/>
              <a:ea typeface="ＭＳ Ｐ明朝" pitchFamily="18" charset="-128"/>
            </a:endParaRPr>
          </a:p>
          <a:p>
            <a:r>
              <a:rPr lang="en-US"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平成</a:t>
            </a:r>
            <a:r>
              <a:rPr lang="en-US" altLang="ja-JP" dirty="0" smtClean="0">
                <a:solidFill>
                  <a:prstClr val="black"/>
                </a:solidFill>
                <a:latin typeface="ＭＳ Ｐ明朝" pitchFamily="18" charset="-128"/>
                <a:ea typeface="ＭＳ Ｐ明朝" pitchFamily="18" charset="-128"/>
              </a:rPr>
              <a:t>28</a:t>
            </a:r>
            <a:r>
              <a:rPr lang="ja-JP" altLang="en-US" dirty="0" smtClean="0">
                <a:solidFill>
                  <a:prstClr val="black"/>
                </a:solidFill>
                <a:latin typeface="ＭＳ Ｐ明朝" pitchFamily="18" charset="-128"/>
                <a:ea typeface="ＭＳ Ｐ明朝" pitchFamily="18" charset="-128"/>
              </a:rPr>
              <a:t>年度以降は、義務教育学校（後期課程）に設置された支援学級の状況を含む。</a:t>
            </a:r>
            <a:endParaRPr lang="ja-JP" altLang="en-US" dirty="0">
              <a:solidFill>
                <a:prstClr val="black"/>
              </a:solidFill>
              <a:latin typeface="ＭＳ Ｐ明朝" pitchFamily="18" charset="-128"/>
              <a:ea typeface="ＭＳ Ｐ明朝" pitchFamily="18" charset="-128"/>
            </a:endParaRPr>
          </a:p>
        </p:txBody>
      </p:sp>
      <p:sp>
        <p:nvSpPr>
          <p:cNvPr id="3" name="テキスト ボックス 2"/>
          <p:cNvSpPr txBox="1"/>
          <p:nvPr/>
        </p:nvSpPr>
        <p:spPr>
          <a:xfrm>
            <a:off x="6315676" y="1816020"/>
            <a:ext cx="3071278" cy="461665"/>
          </a:xfrm>
          <a:prstGeom prst="rect">
            <a:avLst/>
          </a:prstGeom>
          <a:solidFill>
            <a:schemeClr val="lt1"/>
          </a:solidFill>
          <a:ln w="6350">
            <a:solidFill>
              <a:schemeClr val="tx1"/>
            </a:solidFill>
          </a:ln>
        </p:spPr>
        <p:txBody>
          <a:bodyPr wrap="square" rtlCol="0">
            <a:spAutoFit/>
          </a:bodyPr>
          <a:lstStyle/>
          <a:p>
            <a:r>
              <a:rPr kumimoji="1" lang="ja-JP" altLang="en-US" sz="1200" dirty="0" smtClean="0"/>
              <a:t>　　　　　高等学校等への進学割合</a:t>
            </a:r>
            <a:endParaRPr kumimoji="1" lang="en-US" altLang="ja-JP" sz="1200" dirty="0" smtClean="0"/>
          </a:p>
          <a:p>
            <a:r>
              <a:rPr lang="ja-JP" altLang="en-US" sz="1200" dirty="0" smtClean="0"/>
              <a:t>　　　　　支援学校高等部への進学割合</a:t>
            </a:r>
            <a:endParaRPr kumimoji="1" lang="en-US" altLang="ja-JP" sz="1200" dirty="0" smtClean="0"/>
          </a:p>
        </p:txBody>
      </p:sp>
      <p:cxnSp>
        <p:nvCxnSpPr>
          <p:cNvPr id="5" name="直線コネクタ 4"/>
          <p:cNvCxnSpPr/>
          <p:nvPr/>
        </p:nvCxnSpPr>
        <p:spPr>
          <a:xfrm>
            <a:off x="6449749" y="1951995"/>
            <a:ext cx="396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449749" y="2137654"/>
            <a:ext cx="396000" cy="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0" y="1562104"/>
            <a:ext cx="660704" cy="253916"/>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50" dirty="0" smtClean="0">
                <a:solidFill>
                  <a:prstClr val="black"/>
                </a:solidFill>
              </a:rPr>
              <a:t>（</a:t>
            </a:r>
            <a:r>
              <a:rPr lang="en-US" altLang="ja-JP" sz="1050" dirty="0" smtClean="0">
                <a:solidFill>
                  <a:prstClr val="black"/>
                </a:solidFill>
              </a:rPr>
              <a:t>%</a:t>
            </a:r>
            <a:r>
              <a:rPr lang="ja-JP" altLang="en-US" sz="1050" dirty="0" smtClean="0">
                <a:solidFill>
                  <a:prstClr val="black"/>
                </a:solidFill>
              </a:rPr>
              <a:t>）</a:t>
            </a:r>
            <a:endParaRPr lang="ja-JP" altLang="en-US" sz="1050" dirty="0">
              <a:solidFill>
                <a:prstClr val="black"/>
              </a:solidFill>
            </a:endParaRPr>
          </a:p>
        </p:txBody>
      </p:sp>
      <p:sp>
        <p:nvSpPr>
          <p:cNvPr id="23" name="テキスト ボックス 22"/>
          <p:cNvSpPr txBox="1"/>
          <p:nvPr/>
        </p:nvSpPr>
        <p:spPr>
          <a:xfrm>
            <a:off x="4885301" y="1562104"/>
            <a:ext cx="660704" cy="253916"/>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050" dirty="0" smtClean="0">
                <a:solidFill>
                  <a:prstClr val="black"/>
                </a:solidFill>
              </a:rPr>
              <a:t>（</a:t>
            </a:r>
            <a:r>
              <a:rPr lang="en-US" altLang="ja-JP" sz="1050" dirty="0" smtClean="0">
                <a:solidFill>
                  <a:prstClr val="black"/>
                </a:solidFill>
              </a:rPr>
              <a:t>%</a:t>
            </a:r>
            <a:r>
              <a:rPr lang="ja-JP" altLang="en-US" sz="1050" dirty="0" smtClean="0">
                <a:solidFill>
                  <a:prstClr val="black"/>
                </a:solidFill>
              </a:rPr>
              <a:t>）</a:t>
            </a:r>
            <a:endParaRPr lang="ja-JP" altLang="en-US" sz="1050" dirty="0">
              <a:solidFill>
                <a:prstClr val="black"/>
              </a:solidFill>
            </a:endParaRPr>
          </a:p>
        </p:txBody>
      </p:sp>
      <p:cxnSp>
        <p:nvCxnSpPr>
          <p:cNvPr id="21" name="直線コネクタ 20"/>
          <p:cNvCxnSpPr/>
          <p:nvPr/>
        </p:nvCxnSpPr>
        <p:spPr>
          <a:xfrm flipV="1">
            <a:off x="471790" y="618545"/>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grpSp>
        <p:nvGrpSpPr>
          <p:cNvPr id="27" name="グループ化 26"/>
          <p:cNvGrpSpPr/>
          <p:nvPr/>
        </p:nvGrpSpPr>
        <p:grpSpPr>
          <a:xfrm>
            <a:off x="471790" y="249213"/>
            <a:ext cx="8748000" cy="400110"/>
            <a:chOff x="463636" y="158701"/>
            <a:chExt cx="8748000" cy="400110"/>
          </a:xfrm>
        </p:grpSpPr>
        <p:cxnSp>
          <p:nvCxnSpPr>
            <p:cNvPr id="28" name="直線コネクタ 27"/>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29" name="正方形/長方形 28"/>
            <p:cNvSpPr/>
            <p:nvPr/>
          </p:nvSpPr>
          <p:spPr>
            <a:xfrm>
              <a:off x="463637" y="158701"/>
              <a:ext cx="3124573" cy="400110"/>
            </a:xfrm>
            <a:prstGeom prst="rect">
              <a:avLst/>
            </a:prstGeom>
          </p:spPr>
          <p:txBody>
            <a:bodyPr wrap="none">
              <a:spAutoFit/>
            </a:bodyPr>
            <a:lstStyle/>
            <a:p>
              <a:r>
                <a:rPr lang="ja-JP" altLang="en-US" sz="2000" b="1" dirty="0"/>
                <a:t>２ー①　府立高校等の現状</a:t>
              </a:r>
            </a:p>
          </p:txBody>
        </p:sp>
      </p:grpSp>
    </p:spTree>
    <p:extLst>
      <p:ext uri="{BB962C8B-B14F-4D97-AF65-F5344CB8AC3E}">
        <p14:creationId xmlns:p14="http://schemas.microsoft.com/office/powerpoint/2010/main" val="2616114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875903" y="1528580"/>
            <a:ext cx="3510390" cy="307777"/>
          </a:xfrm>
          <a:prstGeom prst="rect">
            <a:avLst/>
          </a:prstGeom>
          <a:noFill/>
        </p:spPr>
        <p:txBody>
          <a:bodyPr wrap="square" rtlCol="0">
            <a:spAutoFit/>
          </a:bodyPr>
          <a:lstStyle/>
          <a:p>
            <a:pPr algn="ctr"/>
            <a:r>
              <a:rPr lang="ja-JP" altLang="en-US" sz="1400" b="1" dirty="0" smtClean="0">
                <a:solidFill>
                  <a:prstClr val="black"/>
                </a:solidFill>
              </a:rPr>
              <a:t>支援学級の児童生徒数</a:t>
            </a:r>
            <a:endParaRPr lang="ja-JP" altLang="en-US" sz="1400" b="1" dirty="0">
              <a:solidFill>
                <a:prstClr val="black"/>
              </a:solidFill>
            </a:endParaRPr>
          </a:p>
        </p:txBody>
      </p:sp>
      <p:sp>
        <p:nvSpPr>
          <p:cNvPr id="13" name="テキスト ボックス 12"/>
          <p:cNvSpPr txBox="1"/>
          <p:nvPr/>
        </p:nvSpPr>
        <p:spPr>
          <a:xfrm>
            <a:off x="6196857" y="1528580"/>
            <a:ext cx="2496277" cy="307777"/>
          </a:xfrm>
          <a:prstGeom prst="rect">
            <a:avLst/>
          </a:prstGeom>
          <a:noFill/>
        </p:spPr>
        <p:txBody>
          <a:bodyPr wrap="square" rtlCol="0">
            <a:spAutoFit/>
          </a:bodyPr>
          <a:lstStyle/>
          <a:p>
            <a:pPr algn="ctr"/>
            <a:r>
              <a:rPr lang="ja-JP" altLang="en-US" sz="1400" b="1" dirty="0" smtClean="0">
                <a:solidFill>
                  <a:prstClr val="black"/>
                </a:solidFill>
              </a:rPr>
              <a:t>支援学級の学級数・設置率</a:t>
            </a:r>
            <a:endParaRPr lang="ja-JP" altLang="en-US" sz="1400" b="1" dirty="0">
              <a:solidFill>
                <a:prstClr val="black"/>
              </a:solidFill>
            </a:endParaRPr>
          </a:p>
        </p:txBody>
      </p:sp>
      <p:graphicFrame>
        <p:nvGraphicFramePr>
          <p:cNvPr id="4" name="グラフ 3"/>
          <p:cNvGraphicFramePr/>
          <p:nvPr>
            <p:extLst>
              <p:ext uri="{D42A27DB-BD31-4B8C-83A1-F6EECF244321}">
                <p14:modId xmlns:p14="http://schemas.microsoft.com/office/powerpoint/2010/main" val="1383528968"/>
              </p:ext>
            </p:extLst>
          </p:nvPr>
        </p:nvGraphicFramePr>
        <p:xfrm>
          <a:off x="4795198" y="1813279"/>
          <a:ext cx="5119696" cy="4676705"/>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6694290" y="2492901"/>
            <a:ext cx="1321514" cy="646331"/>
          </a:xfrm>
          <a:prstGeom prst="rect">
            <a:avLst/>
          </a:prstGeom>
          <a:solidFill>
            <a:schemeClr val="bg1"/>
          </a:solidFill>
          <a:ln>
            <a:solidFill>
              <a:schemeClr val="accent1">
                <a:shade val="50000"/>
              </a:schemeClr>
            </a:solidFill>
            <a:prstDash val="dash"/>
          </a:ln>
        </p:spPr>
        <p:txBody>
          <a:bodyPr wrap="square" rtlCol="0">
            <a:spAutoFit/>
          </a:bodyPr>
          <a:lstStyle/>
          <a:p>
            <a:r>
              <a:rPr lang="en-US" altLang="ja-JP" sz="1200" dirty="0" smtClean="0">
                <a:solidFill>
                  <a:prstClr val="black"/>
                </a:solidFill>
                <a:latin typeface="ＭＳ Ｐゴシック"/>
              </a:rPr>
              <a:t>&lt;</a:t>
            </a:r>
            <a:r>
              <a:rPr lang="ja-JP" altLang="en-US" sz="1200" dirty="0" smtClean="0">
                <a:solidFill>
                  <a:prstClr val="black"/>
                </a:solidFill>
                <a:latin typeface="ＭＳ Ｐゴシック"/>
              </a:rPr>
              <a:t>全国</a:t>
            </a:r>
            <a:r>
              <a:rPr lang="en-US" altLang="ja-JP" sz="1200" dirty="0" smtClean="0">
                <a:solidFill>
                  <a:prstClr val="black"/>
                </a:solidFill>
                <a:latin typeface="ＭＳ Ｐゴシック"/>
              </a:rPr>
              <a:t>&gt;R1</a:t>
            </a:r>
            <a:r>
              <a:rPr lang="ja-JP" altLang="en-US" sz="1200" dirty="0" smtClean="0">
                <a:solidFill>
                  <a:prstClr val="black"/>
                </a:solidFill>
                <a:latin typeface="ＭＳ Ｐゴシック"/>
              </a:rPr>
              <a:t>年度</a:t>
            </a:r>
            <a:endParaRPr lang="en-US" altLang="ja-JP" sz="1200" dirty="0" smtClean="0">
              <a:solidFill>
                <a:prstClr val="black"/>
              </a:solidFill>
              <a:latin typeface="ＭＳ Ｐゴシック"/>
            </a:endParaRPr>
          </a:p>
          <a:p>
            <a:r>
              <a:rPr lang="en-US" altLang="ja-JP" sz="1200" dirty="0">
                <a:solidFill>
                  <a:prstClr val="black"/>
                </a:solidFill>
                <a:latin typeface="ＭＳ Ｐゴシック"/>
              </a:rPr>
              <a:t> </a:t>
            </a:r>
            <a:r>
              <a:rPr lang="ja-JP" altLang="en-US" sz="1200" dirty="0" smtClean="0">
                <a:solidFill>
                  <a:prstClr val="black"/>
                </a:solidFill>
                <a:latin typeface="ＭＳ Ｐゴシック"/>
              </a:rPr>
              <a:t>小学校：</a:t>
            </a:r>
            <a:r>
              <a:rPr lang="en-US" altLang="ja-JP" sz="1200" dirty="0" smtClean="0">
                <a:solidFill>
                  <a:prstClr val="black"/>
                </a:solidFill>
                <a:latin typeface="ＭＳ Ｐゴシック"/>
              </a:rPr>
              <a:t>83.4%</a:t>
            </a:r>
          </a:p>
          <a:p>
            <a:r>
              <a:rPr lang="ja-JP" altLang="en-US" sz="1200" dirty="0" smtClean="0">
                <a:solidFill>
                  <a:prstClr val="black"/>
                </a:solidFill>
                <a:latin typeface="ＭＳ Ｐゴシック"/>
              </a:rPr>
              <a:t> 中学校：</a:t>
            </a:r>
            <a:r>
              <a:rPr lang="en-US" altLang="ja-JP" sz="1200" dirty="0" smtClean="0">
                <a:solidFill>
                  <a:prstClr val="black"/>
                </a:solidFill>
                <a:latin typeface="ＭＳ Ｐゴシック"/>
              </a:rPr>
              <a:t>77.8%</a:t>
            </a:r>
            <a:endParaRPr lang="ja-JP" altLang="en-US" sz="1200" dirty="0">
              <a:solidFill>
                <a:prstClr val="black"/>
              </a:solidFill>
              <a:latin typeface="ＭＳ Ｐゴシック"/>
            </a:endParaRPr>
          </a:p>
        </p:txBody>
      </p:sp>
      <p:sp>
        <p:nvSpPr>
          <p:cNvPr id="5" name="スライド番号プレースホルダー 4"/>
          <p:cNvSpPr>
            <a:spLocks noGrp="1"/>
          </p:cNvSpPr>
          <p:nvPr>
            <p:ph type="sldNum" sz="quarter" idx="12"/>
          </p:nvPr>
        </p:nvSpPr>
        <p:spPr>
          <a:xfrm>
            <a:off x="7594600" y="6553947"/>
            <a:ext cx="2311400" cy="365125"/>
          </a:xfrm>
        </p:spPr>
        <p:txBody>
          <a:bodyPr/>
          <a:lstStyle/>
          <a:p>
            <a:fld id="{AC1F0867-EFB9-42FF-BF2D-7B625E83DED1}"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11" name="テキスト ボックス 10"/>
          <p:cNvSpPr txBox="1"/>
          <p:nvPr/>
        </p:nvSpPr>
        <p:spPr>
          <a:xfrm>
            <a:off x="4917913" y="1654250"/>
            <a:ext cx="954972"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rPr>
              <a:t>（学級数）</a:t>
            </a:r>
            <a:endParaRPr lang="ja-JP" altLang="en-US" sz="1200" dirty="0">
              <a:solidFill>
                <a:prstClr val="black"/>
              </a:solidFill>
            </a:endParaRPr>
          </a:p>
        </p:txBody>
      </p:sp>
      <p:sp>
        <p:nvSpPr>
          <p:cNvPr id="12" name="テキスト ボックス 11"/>
          <p:cNvSpPr txBox="1"/>
          <p:nvPr/>
        </p:nvSpPr>
        <p:spPr>
          <a:xfrm>
            <a:off x="6840798" y="6590677"/>
            <a:ext cx="2663501" cy="276999"/>
          </a:xfrm>
          <a:prstGeom prst="rect">
            <a:avLst/>
          </a:prstGeom>
          <a:noFill/>
        </p:spPr>
        <p:txBody>
          <a:bodyPr wrap="square" rtlCol="0">
            <a:spAutoFit/>
          </a:bodyPr>
          <a:lstStyle/>
          <a:p>
            <a:pPr algn="r"/>
            <a:r>
              <a:rPr lang="ja-JP" altLang="en-US" sz="1200" dirty="0" smtClean="0">
                <a:solidFill>
                  <a:prstClr val="black"/>
                </a:solidFill>
              </a:rPr>
              <a:t>大阪府教育庁調べ</a:t>
            </a:r>
            <a:endParaRPr lang="ja-JP" altLang="en-US" sz="1200" dirty="0">
              <a:solidFill>
                <a:prstClr val="black"/>
              </a:solidFill>
            </a:endParaRPr>
          </a:p>
        </p:txBody>
      </p:sp>
      <p:sp>
        <p:nvSpPr>
          <p:cNvPr id="14" name="テキスト ボックス 5"/>
          <p:cNvSpPr txBox="1"/>
          <p:nvPr/>
        </p:nvSpPr>
        <p:spPr>
          <a:xfrm>
            <a:off x="533575" y="6289501"/>
            <a:ext cx="738301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各年</a:t>
            </a:r>
            <a:r>
              <a:rPr lang="en-US" altLang="ja-JP" dirty="0" smtClean="0">
                <a:solidFill>
                  <a:prstClr val="black"/>
                </a:solidFill>
                <a:latin typeface="ＭＳ Ｐ明朝" pitchFamily="18" charset="-128"/>
                <a:ea typeface="ＭＳ Ｐ明朝" pitchFamily="18" charset="-128"/>
              </a:rPr>
              <a:t>5</a:t>
            </a:r>
            <a:r>
              <a:rPr lang="ja-JP" altLang="en-US" dirty="0" smtClean="0">
                <a:solidFill>
                  <a:prstClr val="black"/>
                </a:solidFill>
                <a:latin typeface="ＭＳ Ｐ明朝" pitchFamily="18" charset="-128"/>
                <a:ea typeface="ＭＳ Ｐ明朝" pitchFamily="18" charset="-128"/>
              </a:rPr>
              <a:t>月</a:t>
            </a:r>
            <a:r>
              <a:rPr lang="en-US" altLang="ja-JP" dirty="0" smtClean="0">
                <a:solidFill>
                  <a:prstClr val="black"/>
                </a:solidFill>
                <a:latin typeface="ＭＳ Ｐ明朝" pitchFamily="18" charset="-128"/>
                <a:ea typeface="ＭＳ Ｐ明朝" pitchFamily="18" charset="-128"/>
              </a:rPr>
              <a:t>1</a:t>
            </a:r>
            <a:r>
              <a:rPr lang="ja-JP" altLang="en-US" dirty="0" smtClean="0">
                <a:solidFill>
                  <a:prstClr val="black"/>
                </a:solidFill>
                <a:latin typeface="ＭＳ Ｐ明朝" pitchFamily="18" charset="-128"/>
                <a:ea typeface="ＭＳ Ｐ明朝" pitchFamily="18" charset="-128"/>
              </a:rPr>
              <a:t>日現在</a:t>
            </a:r>
            <a:endParaRPr lang="en-US" altLang="ja-JP" dirty="0" smtClean="0">
              <a:solidFill>
                <a:prstClr val="black"/>
              </a:solidFill>
              <a:latin typeface="ＭＳ Ｐ明朝" pitchFamily="18" charset="-128"/>
              <a:ea typeface="ＭＳ Ｐ明朝" pitchFamily="18" charset="-128"/>
            </a:endParaRPr>
          </a:p>
          <a:p>
            <a:r>
              <a:rPr lang="en-US" altLang="ja-JP" dirty="0" smtClean="0">
                <a:solidFill>
                  <a:prstClr val="black"/>
                </a:solidFill>
                <a:latin typeface="ＭＳ Ｐ明朝" pitchFamily="18" charset="-128"/>
                <a:ea typeface="ＭＳ Ｐ明朝" pitchFamily="18" charset="-128"/>
              </a:rPr>
              <a:t>※</a:t>
            </a:r>
            <a:r>
              <a:rPr lang="ja-JP" altLang="en-US" dirty="0" smtClean="0">
                <a:solidFill>
                  <a:prstClr val="black"/>
                </a:solidFill>
                <a:latin typeface="ＭＳ Ｐ明朝" pitchFamily="18" charset="-128"/>
                <a:ea typeface="ＭＳ Ｐ明朝" pitchFamily="18" charset="-128"/>
              </a:rPr>
              <a:t>平成</a:t>
            </a:r>
            <a:r>
              <a:rPr lang="en-US" altLang="ja-JP" dirty="0" smtClean="0">
                <a:solidFill>
                  <a:prstClr val="black"/>
                </a:solidFill>
                <a:latin typeface="ＭＳ Ｐ明朝" pitchFamily="18" charset="-128"/>
                <a:ea typeface="ＭＳ Ｐ明朝" pitchFamily="18" charset="-128"/>
              </a:rPr>
              <a:t>28</a:t>
            </a:r>
            <a:r>
              <a:rPr lang="ja-JP" altLang="en-US" dirty="0" smtClean="0">
                <a:solidFill>
                  <a:prstClr val="black"/>
                </a:solidFill>
                <a:latin typeface="ＭＳ Ｐ明朝" pitchFamily="18" charset="-128"/>
                <a:ea typeface="ＭＳ Ｐ明朝" pitchFamily="18" charset="-128"/>
              </a:rPr>
              <a:t>年度より小学校には、義務教育学校（前期課程）を、</a:t>
            </a:r>
            <a:r>
              <a:rPr lang="en-US" altLang="ja-JP" dirty="0" smtClean="0">
                <a:solidFill>
                  <a:prstClr val="black"/>
                </a:solidFill>
                <a:latin typeface="ＭＳ Ｐ明朝" pitchFamily="18" charset="-128"/>
                <a:ea typeface="ＭＳ Ｐ明朝" pitchFamily="18" charset="-128"/>
              </a:rPr>
              <a:t> </a:t>
            </a:r>
            <a:r>
              <a:rPr lang="ja-JP" altLang="en-US" dirty="0" smtClean="0">
                <a:solidFill>
                  <a:prstClr val="black"/>
                </a:solidFill>
                <a:latin typeface="ＭＳ Ｐ明朝" pitchFamily="18" charset="-128"/>
                <a:ea typeface="ＭＳ Ｐ明朝" pitchFamily="18" charset="-128"/>
              </a:rPr>
              <a:t>中学校には、義務教育学校（後期課程）をそれぞれ含む。</a:t>
            </a:r>
            <a:endParaRPr lang="ja-JP" altLang="en-US" dirty="0">
              <a:solidFill>
                <a:prstClr val="black"/>
              </a:solidFill>
              <a:latin typeface="ＭＳ Ｐ明朝" pitchFamily="18" charset="-128"/>
              <a:ea typeface="ＭＳ Ｐ明朝" pitchFamily="18" charset="-128"/>
            </a:endParaRPr>
          </a:p>
        </p:txBody>
      </p:sp>
      <p:sp>
        <p:nvSpPr>
          <p:cNvPr id="15" name="テキスト ボックス 14"/>
          <p:cNvSpPr txBox="1"/>
          <p:nvPr/>
        </p:nvSpPr>
        <p:spPr>
          <a:xfrm>
            <a:off x="350153" y="1559358"/>
            <a:ext cx="758434"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smtClean="0">
                <a:solidFill>
                  <a:prstClr val="black"/>
                </a:solidFill>
              </a:rPr>
              <a:t>（人）</a:t>
            </a:r>
            <a:endParaRPr lang="ja-JP" altLang="en-US" sz="1200" dirty="0">
              <a:solidFill>
                <a:prstClr val="black"/>
              </a:solidFill>
            </a:endParaRPr>
          </a:p>
        </p:txBody>
      </p:sp>
      <p:sp>
        <p:nvSpPr>
          <p:cNvPr id="17" name="テキスト ボックス 16"/>
          <p:cNvSpPr txBox="1"/>
          <p:nvPr/>
        </p:nvSpPr>
        <p:spPr>
          <a:xfrm>
            <a:off x="4545392" y="6142213"/>
            <a:ext cx="758434" cy="261610"/>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smtClean="0">
                <a:solidFill>
                  <a:prstClr val="black"/>
                </a:solidFill>
              </a:rPr>
              <a:t>（年度）</a:t>
            </a:r>
            <a:endParaRPr lang="ja-JP" altLang="en-US" dirty="0">
              <a:solidFill>
                <a:prstClr val="black"/>
              </a:solidFill>
            </a:endParaRPr>
          </a:p>
        </p:txBody>
      </p:sp>
      <p:sp>
        <p:nvSpPr>
          <p:cNvPr id="18" name="テキスト ボックス 17"/>
          <p:cNvSpPr txBox="1"/>
          <p:nvPr/>
        </p:nvSpPr>
        <p:spPr>
          <a:xfrm>
            <a:off x="9156460" y="5768255"/>
            <a:ext cx="758434" cy="261610"/>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dirty="0" smtClean="0">
                <a:solidFill>
                  <a:prstClr val="black"/>
                </a:solidFill>
              </a:rPr>
              <a:t>（年度）</a:t>
            </a:r>
            <a:endParaRPr lang="ja-JP" altLang="en-US" dirty="0">
              <a:solidFill>
                <a:prstClr val="black"/>
              </a:solidFill>
            </a:endParaRPr>
          </a:p>
        </p:txBody>
      </p:sp>
      <p:cxnSp>
        <p:nvCxnSpPr>
          <p:cNvPr id="20" name="直線コネクタ 19"/>
          <p:cNvCxnSpPr/>
          <p:nvPr/>
        </p:nvCxnSpPr>
        <p:spPr>
          <a:xfrm flipV="1">
            <a:off x="482128" y="520824"/>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24" name="正方形/長方形 23"/>
          <p:cNvSpPr/>
          <p:nvPr/>
        </p:nvSpPr>
        <p:spPr>
          <a:xfrm>
            <a:off x="471790" y="141226"/>
            <a:ext cx="3124573" cy="400110"/>
          </a:xfrm>
          <a:prstGeom prst="rect">
            <a:avLst/>
          </a:prstGeom>
        </p:spPr>
        <p:txBody>
          <a:bodyPr wrap="none">
            <a:spAutoFit/>
          </a:bodyPr>
          <a:lstStyle/>
          <a:p>
            <a:r>
              <a:rPr lang="ja-JP" altLang="en-US" sz="2000" b="1" dirty="0"/>
              <a:t>２ー①　府立高校等の現状</a:t>
            </a:r>
          </a:p>
        </p:txBody>
      </p:sp>
      <p:sp>
        <p:nvSpPr>
          <p:cNvPr id="19" name="額縁 18"/>
          <p:cNvSpPr/>
          <p:nvPr/>
        </p:nvSpPr>
        <p:spPr>
          <a:xfrm>
            <a:off x="471790" y="561846"/>
            <a:ext cx="4535108" cy="421635"/>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rPr>
              <a:t>⑹</a:t>
            </a:r>
            <a:r>
              <a:rPr lang="ja-JP" altLang="en-US" sz="1400" b="1" dirty="0" smtClean="0">
                <a:solidFill>
                  <a:prstClr val="black"/>
                </a:solidFill>
              </a:rPr>
              <a:t>　支援学級数及びその</a:t>
            </a:r>
            <a:r>
              <a:rPr lang="ja-JP" altLang="en-US" sz="1400" b="1" dirty="0" smtClean="0">
                <a:solidFill>
                  <a:schemeClr val="tx1"/>
                </a:solidFill>
              </a:rPr>
              <a:t>児童生徒数・設置率（</a:t>
            </a:r>
            <a:r>
              <a:rPr lang="ja-JP" altLang="en-US" sz="1400" b="1" dirty="0" smtClean="0">
                <a:solidFill>
                  <a:prstClr val="black"/>
                </a:solidFill>
              </a:rPr>
              <a:t>大阪府）</a:t>
            </a:r>
            <a:endParaRPr lang="ja-JP" altLang="en-US" sz="1400" b="1" dirty="0">
              <a:solidFill>
                <a:prstClr val="black"/>
              </a:solidFill>
            </a:endParaRPr>
          </a:p>
        </p:txBody>
      </p:sp>
      <p:sp>
        <p:nvSpPr>
          <p:cNvPr id="21" name="テキスト ボックス 20"/>
          <p:cNvSpPr txBox="1"/>
          <p:nvPr/>
        </p:nvSpPr>
        <p:spPr>
          <a:xfrm>
            <a:off x="1046802" y="1003969"/>
            <a:ext cx="7956884" cy="523220"/>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400" dirty="0" smtClean="0">
                <a:solidFill>
                  <a:prstClr val="black"/>
                </a:solidFill>
                <a:latin typeface="ＭＳ Ｐゴシック"/>
              </a:rPr>
              <a:t>　府内の小・中学校における支援学級の児童生徒・学</a:t>
            </a:r>
            <a:r>
              <a:rPr lang="ja-JP" altLang="en-US" sz="1400" dirty="0" smtClean="0">
                <a:latin typeface="ＭＳ Ｐゴシック"/>
              </a:rPr>
              <a:t>級数は、</a:t>
            </a:r>
            <a:r>
              <a:rPr lang="ja-JP" altLang="en-US" sz="1400" dirty="0" smtClean="0">
                <a:solidFill>
                  <a:prstClr val="black"/>
                </a:solidFill>
                <a:latin typeface="ＭＳ Ｐゴシック"/>
              </a:rPr>
              <a:t>急増。</a:t>
            </a:r>
            <a:endParaRPr lang="en-US" altLang="ja-JP" sz="1400" dirty="0" smtClean="0">
              <a:solidFill>
                <a:prstClr val="black"/>
              </a:solidFill>
              <a:latin typeface="ＭＳ Ｐゴシック"/>
            </a:endParaRPr>
          </a:p>
          <a:p>
            <a:pPr marL="180975" indent="-180975">
              <a:buFont typeface="Wingdings" pitchFamily="2" charset="2"/>
              <a:buChar char="Ø"/>
            </a:pPr>
            <a:r>
              <a:rPr lang="ja-JP" altLang="en-US" sz="1400" dirty="0">
                <a:solidFill>
                  <a:prstClr val="black"/>
                </a:solidFill>
                <a:latin typeface="ＭＳ Ｐゴシック"/>
              </a:rPr>
              <a:t>　</a:t>
            </a:r>
            <a:r>
              <a:rPr lang="ja-JP" altLang="en-US" sz="1400" dirty="0" smtClean="0">
                <a:solidFill>
                  <a:prstClr val="black"/>
                </a:solidFill>
                <a:latin typeface="ＭＳ Ｐゴシック"/>
              </a:rPr>
              <a:t>支援学級設置率は、全国平均を大きく上回る。</a:t>
            </a:r>
            <a:endParaRPr lang="en-US" altLang="ja-JP" sz="1400" dirty="0" smtClean="0">
              <a:solidFill>
                <a:prstClr val="black"/>
              </a:solidFill>
              <a:latin typeface="ＭＳ Ｐゴシック"/>
            </a:endParaRPr>
          </a:p>
        </p:txBody>
      </p:sp>
      <p:graphicFrame>
        <p:nvGraphicFramePr>
          <p:cNvPr id="22" name="グラフ 21"/>
          <p:cNvGraphicFramePr/>
          <p:nvPr>
            <p:extLst>
              <p:ext uri="{D42A27DB-BD31-4B8C-83A1-F6EECF244321}">
                <p14:modId xmlns:p14="http://schemas.microsoft.com/office/powerpoint/2010/main" val="3853700562"/>
              </p:ext>
            </p:extLst>
          </p:nvPr>
        </p:nvGraphicFramePr>
        <p:xfrm>
          <a:off x="31284" y="1757593"/>
          <a:ext cx="4652606" cy="46319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9894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額縁 2"/>
          <p:cNvSpPr/>
          <p:nvPr/>
        </p:nvSpPr>
        <p:spPr>
          <a:xfrm>
            <a:off x="167268" y="719038"/>
            <a:ext cx="9634654" cy="383190"/>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j-ea"/>
                <a:ea typeface="+mj-ea"/>
              </a:rPr>
              <a:t>⑺</a:t>
            </a:r>
            <a:r>
              <a:rPr lang="ja-JP" altLang="en-US" sz="1400" b="1" dirty="0" smtClean="0">
                <a:solidFill>
                  <a:prstClr val="black"/>
                </a:solidFill>
                <a:latin typeface="+mj-ea"/>
                <a:ea typeface="+mj-ea"/>
              </a:rPr>
              <a:t>　府立支援学校における知的障がいのある児童生徒の</a:t>
            </a:r>
            <a:r>
              <a:rPr lang="ja-JP" altLang="en-US" sz="1400" b="1" dirty="0">
                <a:solidFill>
                  <a:prstClr val="black"/>
                </a:solidFill>
                <a:latin typeface="+mj-ea"/>
                <a:ea typeface="+mj-ea"/>
              </a:rPr>
              <a:t>将来</a:t>
            </a:r>
            <a:r>
              <a:rPr lang="ja-JP" altLang="en-US" sz="1400" b="1" dirty="0" smtClean="0">
                <a:solidFill>
                  <a:prstClr val="black"/>
                </a:solidFill>
                <a:latin typeface="+mj-ea"/>
                <a:ea typeface="+mj-ea"/>
              </a:rPr>
              <a:t>推計</a:t>
            </a:r>
            <a:r>
              <a:rPr lang="ja-JP" altLang="en-US" sz="1000" dirty="0" smtClean="0">
                <a:solidFill>
                  <a:prstClr val="black"/>
                </a:solidFill>
              </a:rPr>
              <a:t>（「知的障がいのある児童生徒等の教育環境に関する基本方針（</a:t>
            </a:r>
            <a:r>
              <a:rPr lang="en-US" altLang="ja-JP" sz="1000" dirty="0">
                <a:solidFill>
                  <a:prstClr val="black"/>
                </a:solidFill>
              </a:rPr>
              <a:t>R</a:t>
            </a:r>
            <a:r>
              <a:rPr lang="ja-JP" altLang="en-US" sz="1000" dirty="0" smtClean="0">
                <a:solidFill>
                  <a:prstClr val="black"/>
                </a:solidFill>
              </a:rPr>
              <a:t>２</a:t>
            </a:r>
            <a:r>
              <a:rPr lang="en-US" altLang="ja-JP" sz="1000" dirty="0" smtClean="0">
                <a:solidFill>
                  <a:prstClr val="black"/>
                </a:solidFill>
              </a:rPr>
              <a:t>.10</a:t>
            </a:r>
            <a:r>
              <a:rPr lang="ja-JP" altLang="en-US" sz="1000" dirty="0" smtClean="0">
                <a:solidFill>
                  <a:prstClr val="black"/>
                </a:solidFill>
              </a:rPr>
              <a:t>）」抜粋）</a:t>
            </a:r>
            <a:endParaRPr lang="ja-JP" altLang="en-US" sz="1000" dirty="0">
              <a:solidFill>
                <a:prstClr val="black"/>
              </a:solidFill>
            </a:endParaRPr>
          </a:p>
        </p:txBody>
      </p:sp>
      <p:sp>
        <p:nvSpPr>
          <p:cNvPr id="4" name="スライド番号プレースホルダー 3"/>
          <p:cNvSpPr>
            <a:spLocks noGrp="1"/>
          </p:cNvSpPr>
          <p:nvPr>
            <p:ph type="sldNum" sz="quarter" idx="12"/>
          </p:nvPr>
        </p:nvSpPr>
        <p:spPr>
          <a:xfrm>
            <a:off x="7594600" y="6490868"/>
            <a:ext cx="2311400" cy="365125"/>
          </a:xfrm>
        </p:spPr>
        <p:txBody>
          <a:bodyPr/>
          <a:lstStyle/>
          <a:p>
            <a:fld id="{AC1F0867-EFB9-42FF-BF2D-7B625E83DED1}"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14" name="テキスト ボックス 13"/>
          <p:cNvSpPr txBox="1"/>
          <p:nvPr/>
        </p:nvSpPr>
        <p:spPr>
          <a:xfrm>
            <a:off x="6974010" y="6449695"/>
            <a:ext cx="2663501" cy="276999"/>
          </a:xfrm>
          <a:prstGeom prst="rect">
            <a:avLst/>
          </a:prstGeom>
          <a:noFill/>
        </p:spPr>
        <p:txBody>
          <a:bodyPr wrap="square" rtlCol="0">
            <a:spAutoFit/>
          </a:bodyPr>
          <a:lstStyle/>
          <a:p>
            <a:pPr algn="r"/>
            <a:r>
              <a:rPr lang="ja-JP" altLang="en-US" sz="1200" dirty="0" smtClean="0">
                <a:solidFill>
                  <a:prstClr val="black"/>
                </a:solidFill>
              </a:rPr>
              <a:t>大阪府教育庁調べ</a:t>
            </a:r>
            <a:endParaRPr lang="ja-JP" altLang="en-US" sz="1200" dirty="0">
              <a:solidFill>
                <a:prstClr val="black"/>
              </a:solidFill>
            </a:endParaRPr>
          </a:p>
        </p:txBody>
      </p:sp>
      <p:graphicFrame>
        <p:nvGraphicFramePr>
          <p:cNvPr id="15" name="グラフ 14"/>
          <p:cNvGraphicFramePr/>
          <p:nvPr>
            <p:extLst>
              <p:ext uri="{D42A27DB-BD31-4B8C-83A1-F6EECF244321}">
                <p14:modId xmlns:p14="http://schemas.microsoft.com/office/powerpoint/2010/main" val="3065781960"/>
              </p:ext>
            </p:extLst>
          </p:nvPr>
        </p:nvGraphicFramePr>
        <p:xfrm>
          <a:off x="638353" y="1482105"/>
          <a:ext cx="8111947" cy="4538560"/>
        </p:xfrm>
        <a:graphic>
          <a:graphicData uri="http://schemas.openxmlformats.org/drawingml/2006/chart">
            <c:chart xmlns:c="http://schemas.openxmlformats.org/drawingml/2006/chart" xmlns:r="http://schemas.openxmlformats.org/officeDocument/2006/relationships" r:id="rId2"/>
          </a:graphicData>
        </a:graphic>
      </p:graphicFrame>
      <p:sp>
        <p:nvSpPr>
          <p:cNvPr id="16" name="右矢印 15"/>
          <p:cNvSpPr/>
          <p:nvPr/>
        </p:nvSpPr>
        <p:spPr>
          <a:xfrm rot="20033895">
            <a:off x="5925386" y="4064248"/>
            <a:ext cx="2599690" cy="307340"/>
          </a:xfrm>
          <a:prstGeom prst="rightArrow">
            <a:avLst/>
          </a:prstGeom>
          <a:solidFill>
            <a:srgbClr val="FFFF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7" name="正方形/長方形 16"/>
          <p:cNvSpPr/>
          <p:nvPr/>
        </p:nvSpPr>
        <p:spPr>
          <a:xfrm>
            <a:off x="5093494" y="4456681"/>
            <a:ext cx="4068000" cy="1040184"/>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2000"/>
              </a:lnSpc>
              <a:spcAft>
                <a:spcPts val="0"/>
              </a:spcAft>
            </a:pPr>
            <a:r>
              <a:rPr lang="ja-JP" sz="1600" b="1" kern="100" dirty="0">
                <a:solidFill>
                  <a:srgbClr val="000000"/>
                </a:solidFill>
                <a:effectLst/>
                <a:latin typeface="+mn-ea"/>
                <a:cs typeface="Times New Roman" panose="02020603050405020304" pitchFamily="18" charset="0"/>
              </a:rPr>
              <a:t>■</a:t>
            </a:r>
            <a:r>
              <a:rPr lang="en-US" sz="1600" b="1" kern="100" dirty="0">
                <a:solidFill>
                  <a:srgbClr val="000000"/>
                </a:solidFill>
                <a:effectLst/>
                <a:latin typeface="+mn-ea"/>
                <a:cs typeface="Times New Roman" panose="02020603050405020304" pitchFamily="18" charset="0"/>
              </a:rPr>
              <a:t>H29</a:t>
            </a:r>
            <a:r>
              <a:rPr lang="ja-JP" sz="1600" b="1" kern="100" dirty="0">
                <a:solidFill>
                  <a:srgbClr val="000000"/>
                </a:solidFill>
                <a:effectLst/>
                <a:latin typeface="+mn-ea"/>
                <a:cs typeface="Times New Roman" panose="02020603050405020304" pitchFamily="18" charset="0"/>
              </a:rPr>
              <a:t>～</a:t>
            </a:r>
            <a:r>
              <a:rPr lang="en-US" sz="1600" b="1" kern="100" dirty="0">
                <a:solidFill>
                  <a:srgbClr val="000000"/>
                </a:solidFill>
                <a:effectLst/>
                <a:latin typeface="+mn-ea"/>
                <a:cs typeface="Times New Roman" panose="02020603050405020304" pitchFamily="18" charset="0"/>
              </a:rPr>
              <a:t>R8</a:t>
            </a:r>
            <a:r>
              <a:rPr lang="ja-JP" sz="1600" b="1" kern="100" dirty="0">
                <a:solidFill>
                  <a:srgbClr val="000000"/>
                </a:solidFill>
                <a:effectLst/>
                <a:latin typeface="+mn-ea"/>
                <a:cs typeface="Times New Roman" panose="02020603050405020304" pitchFamily="18" charset="0"/>
              </a:rPr>
              <a:t>年度</a:t>
            </a:r>
            <a:r>
              <a:rPr lang="en-US" sz="1600" b="1" kern="100" dirty="0">
                <a:solidFill>
                  <a:srgbClr val="000000"/>
                </a:solidFill>
                <a:effectLst/>
                <a:latin typeface="+mn-ea"/>
                <a:cs typeface="Times New Roman" panose="02020603050405020304" pitchFamily="18" charset="0"/>
              </a:rPr>
              <a:t>10</a:t>
            </a:r>
            <a:r>
              <a:rPr lang="ja-JP" sz="1600" b="1" kern="100" dirty="0">
                <a:solidFill>
                  <a:srgbClr val="000000"/>
                </a:solidFill>
                <a:effectLst/>
                <a:latin typeface="+mn-ea"/>
                <a:cs typeface="Times New Roman" panose="02020603050405020304" pitchFamily="18" charset="0"/>
              </a:rPr>
              <a:t>年間の増加数</a:t>
            </a:r>
            <a:endParaRPr lang="ja-JP" sz="1600" kern="100" dirty="0">
              <a:effectLst/>
              <a:latin typeface="+mn-ea"/>
              <a:cs typeface="Times New Roman" panose="02020603050405020304" pitchFamily="18" charset="0"/>
            </a:endParaRPr>
          </a:p>
          <a:p>
            <a:pPr algn="just">
              <a:lnSpc>
                <a:spcPts val="2000"/>
              </a:lnSpc>
              <a:spcAft>
                <a:spcPts val="0"/>
              </a:spcAft>
            </a:pPr>
            <a:r>
              <a:rPr lang="ja-JP" sz="1600" b="1" kern="100" dirty="0">
                <a:solidFill>
                  <a:srgbClr val="000000"/>
                </a:solidFill>
                <a:effectLst/>
                <a:latin typeface="+mn-ea"/>
                <a:cs typeface="Times New Roman" panose="02020603050405020304" pitchFamily="18" charset="0"/>
              </a:rPr>
              <a:t>　 </a:t>
            </a:r>
            <a:r>
              <a:rPr lang="en-US" sz="1600" b="1" kern="100" dirty="0">
                <a:solidFill>
                  <a:srgbClr val="000000"/>
                </a:solidFill>
                <a:effectLst/>
                <a:latin typeface="+mn-ea"/>
                <a:cs typeface="Times New Roman" panose="02020603050405020304" pitchFamily="18" charset="0"/>
              </a:rPr>
              <a:t>H28</a:t>
            </a:r>
            <a:r>
              <a:rPr lang="ja-JP" sz="1600" b="1" kern="100" dirty="0" smtClean="0">
                <a:solidFill>
                  <a:srgbClr val="000000"/>
                </a:solidFill>
                <a:effectLst/>
                <a:latin typeface="+mn-ea"/>
                <a:cs typeface="Times New Roman" panose="02020603050405020304" pitchFamily="18" charset="0"/>
              </a:rPr>
              <a:t>推計値</a:t>
            </a:r>
            <a:r>
              <a:rPr lang="ja-JP" altLang="en-US" sz="1600" b="1" kern="100" dirty="0">
                <a:solidFill>
                  <a:srgbClr val="000000"/>
                </a:solidFill>
                <a:latin typeface="+mn-ea"/>
                <a:cs typeface="Times New Roman" panose="02020603050405020304" pitchFamily="18" charset="0"/>
              </a:rPr>
              <a:t>：</a:t>
            </a:r>
            <a:r>
              <a:rPr lang="ja-JP" sz="1600" b="1" kern="100" dirty="0">
                <a:solidFill>
                  <a:srgbClr val="000000"/>
                </a:solidFill>
                <a:effectLst/>
                <a:latin typeface="+mn-ea"/>
                <a:cs typeface="Times New Roman" panose="02020603050405020304" pitchFamily="18" charset="0"/>
              </a:rPr>
              <a:t>　</a:t>
            </a:r>
            <a:r>
              <a:rPr lang="en-US" sz="1600" b="1" kern="100" dirty="0">
                <a:solidFill>
                  <a:srgbClr val="000000"/>
                </a:solidFill>
                <a:effectLst/>
                <a:latin typeface="+mn-ea"/>
                <a:cs typeface="Times New Roman" panose="02020603050405020304" pitchFamily="18" charset="0"/>
              </a:rPr>
              <a:t>1,400</a:t>
            </a:r>
            <a:r>
              <a:rPr lang="ja-JP" sz="1600" b="1" kern="100" dirty="0">
                <a:solidFill>
                  <a:srgbClr val="000000"/>
                </a:solidFill>
                <a:effectLst/>
                <a:latin typeface="+mn-ea"/>
                <a:cs typeface="Times New Roman" panose="02020603050405020304" pitchFamily="18" charset="0"/>
              </a:rPr>
              <a:t>人</a:t>
            </a:r>
            <a:endParaRPr lang="ja-JP" sz="1600" kern="100" dirty="0">
              <a:effectLst/>
              <a:latin typeface="+mn-ea"/>
              <a:cs typeface="Times New Roman" panose="02020603050405020304" pitchFamily="18" charset="0"/>
            </a:endParaRPr>
          </a:p>
          <a:p>
            <a:pPr algn="just">
              <a:lnSpc>
                <a:spcPts val="2000"/>
              </a:lnSpc>
              <a:spcAft>
                <a:spcPts val="0"/>
              </a:spcAft>
            </a:pPr>
            <a:r>
              <a:rPr lang="ja-JP" sz="1600" b="1" kern="100" dirty="0">
                <a:solidFill>
                  <a:srgbClr val="000000"/>
                </a:solidFill>
                <a:effectLst/>
                <a:latin typeface="+mn-ea"/>
                <a:cs typeface="Times New Roman" panose="02020603050405020304" pitchFamily="18" charset="0"/>
              </a:rPr>
              <a:t>　 今回</a:t>
            </a:r>
            <a:r>
              <a:rPr lang="ja-JP" sz="1600" b="1" kern="100" dirty="0" smtClean="0">
                <a:solidFill>
                  <a:srgbClr val="000000"/>
                </a:solidFill>
                <a:effectLst/>
                <a:latin typeface="+mn-ea"/>
                <a:cs typeface="Times New Roman" panose="02020603050405020304" pitchFamily="18" charset="0"/>
              </a:rPr>
              <a:t>推計値</a:t>
            </a:r>
            <a:r>
              <a:rPr lang="ja-JP" altLang="en-US" sz="1600" b="1" kern="100" dirty="0">
                <a:solidFill>
                  <a:srgbClr val="000000"/>
                </a:solidFill>
                <a:latin typeface="+mn-ea"/>
                <a:cs typeface="Times New Roman" panose="02020603050405020304" pitchFamily="18" charset="0"/>
              </a:rPr>
              <a:t>　</a:t>
            </a:r>
            <a:r>
              <a:rPr lang="en-US" sz="1600" b="1" kern="100" dirty="0" smtClean="0">
                <a:solidFill>
                  <a:srgbClr val="000000"/>
                </a:solidFill>
                <a:effectLst/>
                <a:latin typeface="+mn-ea"/>
                <a:cs typeface="Times New Roman" panose="02020603050405020304" pitchFamily="18" charset="0"/>
              </a:rPr>
              <a:t>:</a:t>
            </a:r>
            <a:r>
              <a:rPr lang="ja-JP" sz="1600" b="1" kern="100" dirty="0">
                <a:solidFill>
                  <a:srgbClr val="000000"/>
                </a:solidFill>
                <a:effectLst/>
                <a:latin typeface="+mn-ea"/>
                <a:cs typeface="Times New Roman" panose="02020603050405020304" pitchFamily="18" charset="0"/>
              </a:rPr>
              <a:t>　</a:t>
            </a:r>
            <a:r>
              <a:rPr lang="en-US" sz="1600" b="1" kern="100" dirty="0">
                <a:solidFill>
                  <a:srgbClr val="000000"/>
                </a:solidFill>
                <a:effectLst/>
                <a:latin typeface="+mn-ea"/>
                <a:cs typeface="Times New Roman" panose="02020603050405020304" pitchFamily="18" charset="0"/>
              </a:rPr>
              <a:t>1,590</a:t>
            </a:r>
            <a:r>
              <a:rPr lang="ja-JP" sz="1600" b="1" kern="100" dirty="0">
                <a:solidFill>
                  <a:srgbClr val="000000"/>
                </a:solidFill>
                <a:effectLst/>
                <a:latin typeface="+mn-ea"/>
                <a:cs typeface="Times New Roman" panose="02020603050405020304" pitchFamily="18" charset="0"/>
              </a:rPr>
              <a:t>人（＋約</a:t>
            </a:r>
            <a:r>
              <a:rPr lang="en-US" sz="1600" b="1" kern="100" dirty="0">
                <a:solidFill>
                  <a:srgbClr val="000000"/>
                </a:solidFill>
                <a:effectLst/>
                <a:latin typeface="+mn-ea"/>
                <a:cs typeface="Times New Roman" panose="02020603050405020304" pitchFamily="18" charset="0"/>
              </a:rPr>
              <a:t>200</a:t>
            </a:r>
            <a:r>
              <a:rPr lang="ja-JP" sz="1600" b="1" kern="100" dirty="0" smtClean="0">
                <a:solidFill>
                  <a:srgbClr val="000000"/>
                </a:solidFill>
                <a:effectLst/>
                <a:latin typeface="+mn-ea"/>
                <a:cs typeface="Times New Roman" panose="02020603050405020304" pitchFamily="18" charset="0"/>
              </a:rPr>
              <a:t>人</a:t>
            </a:r>
            <a:r>
              <a:rPr lang="ja-JP" altLang="en-US" sz="1600" b="1" kern="100" dirty="0">
                <a:solidFill>
                  <a:srgbClr val="000000"/>
                </a:solidFill>
                <a:latin typeface="+mn-ea"/>
                <a:cs typeface="Times New Roman" panose="02020603050405020304" pitchFamily="18" charset="0"/>
              </a:rPr>
              <a:t>）</a:t>
            </a:r>
            <a:r>
              <a:rPr lang="en-US" sz="1200" b="1" kern="100" dirty="0">
                <a:solidFill>
                  <a:srgbClr val="000000"/>
                </a:solidFill>
                <a:effectLst/>
                <a:latin typeface="Meiryo UI" panose="020B0604030504040204" pitchFamily="50"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正方形/長方形 17"/>
          <p:cNvSpPr/>
          <p:nvPr/>
        </p:nvSpPr>
        <p:spPr>
          <a:xfrm>
            <a:off x="1138240" y="1717127"/>
            <a:ext cx="2304256" cy="1417955"/>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800"/>
              </a:lnSpc>
              <a:spcAft>
                <a:spcPts val="0"/>
              </a:spcAft>
            </a:pPr>
            <a:r>
              <a:rPr lang="ja-JP" sz="1400" b="1" kern="100" dirty="0">
                <a:solidFill>
                  <a:srgbClr val="000000"/>
                </a:solidFill>
                <a:effectLst/>
                <a:latin typeface="+mn-ea"/>
                <a:cs typeface="Times New Roman" panose="02020603050405020304" pitchFamily="18" charset="0"/>
              </a:rPr>
              <a:t>○点線：</a:t>
            </a:r>
            <a:r>
              <a:rPr lang="en-US" sz="1400" b="1" kern="100" dirty="0">
                <a:solidFill>
                  <a:srgbClr val="000000"/>
                </a:solidFill>
                <a:effectLst/>
                <a:latin typeface="+mn-ea"/>
                <a:cs typeface="Times New Roman" panose="02020603050405020304" pitchFamily="18" charset="0"/>
              </a:rPr>
              <a:t>H28</a:t>
            </a:r>
            <a:r>
              <a:rPr lang="ja-JP" sz="1400" b="1" kern="100" dirty="0">
                <a:solidFill>
                  <a:srgbClr val="000000"/>
                </a:solidFill>
                <a:effectLst/>
                <a:latin typeface="+mn-ea"/>
                <a:cs typeface="Times New Roman" panose="02020603050405020304" pitchFamily="18" charset="0"/>
              </a:rPr>
              <a:t>推計値</a:t>
            </a:r>
            <a:endParaRPr lang="ja-JP" sz="1200" kern="100" dirty="0">
              <a:effectLst/>
              <a:latin typeface="+mn-ea"/>
              <a:cs typeface="Times New Roman" panose="02020603050405020304" pitchFamily="18" charset="0"/>
            </a:endParaRPr>
          </a:p>
          <a:p>
            <a:pPr algn="just">
              <a:lnSpc>
                <a:spcPts val="1800"/>
              </a:lnSpc>
              <a:spcAft>
                <a:spcPts val="0"/>
              </a:spcAft>
            </a:pPr>
            <a:r>
              <a:rPr lang="ja-JP" sz="1400" b="1" kern="100" dirty="0">
                <a:solidFill>
                  <a:srgbClr val="000000"/>
                </a:solidFill>
                <a:effectLst/>
                <a:latin typeface="+mn-ea"/>
                <a:cs typeface="Times New Roman" panose="02020603050405020304" pitchFamily="18" charset="0"/>
              </a:rPr>
              <a:t>○棒グラフ：実績値</a:t>
            </a:r>
            <a:endParaRPr lang="ja-JP" sz="1200" kern="100" dirty="0">
              <a:effectLst/>
              <a:latin typeface="+mn-ea"/>
              <a:cs typeface="Times New Roman" panose="02020603050405020304" pitchFamily="18" charset="0"/>
            </a:endParaRPr>
          </a:p>
          <a:p>
            <a:pPr algn="just">
              <a:lnSpc>
                <a:spcPts val="1800"/>
              </a:lnSpc>
              <a:spcAft>
                <a:spcPts val="0"/>
              </a:spcAft>
            </a:pPr>
            <a:r>
              <a:rPr lang="ja-JP" sz="1400" b="1" kern="100" dirty="0">
                <a:solidFill>
                  <a:srgbClr val="000000"/>
                </a:solidFill>
                <a:effectLst/>
                <a:latin typeface="+mn-ea"/>
                <a:cs typeface="Times New Roman" panose="02020603050405020304" pitchFamily="18" charset="0"/>
              </a:rPr>
              <a:t>○実線：今回推計値</a:t>
            </a:r>
            <a:endParaRPr lang="ja-JP" sz="1200" kern="100" dirty="0">
              <a:effectLst/>
              <a:latin typeface="+mn-ea"/>
              <a:cs typeface="Times New Roman" panose="02020603050405020304" pitchFamily="18" charset="0"/>
            </a:endParaRPr>
          </a:p>
          <a:p>
            <a:pPr indent="139700" algn="just">
              <a:lnSpc>
                <a:spcPts val="1800"/>
              </a:lnSpc>
              <a:spcAft>
                <a:spcPts val="0"/>
              </a:spcAft>
            </a:pPr>
            <a:r>
              <a:rPr lang="ja-JP" sz="1400" b="1" kern="100" dirty="0" smtClean="0">
                <a:solidFill>
                  <a:srgbClr val="000000"/>
                </a:solidFill>
                <a:effectLst/>
                <a:latin typeface="+mn-ea"/>
                <a:cs typeface="Times New Roman" panose="02020603050405020304" pitchFamily="18" charset="0"/>
              </a:rPr>
              <a:t>（</a:t>
            </a:r>
            <a:r>
              <a:rPr lang="ja-JP" sz="1400" b="1" kern="100" dirty="0">
                <a:solidFill>
                  <a:srgbClr val="000000"/>
                </a:solidFill>
                <a:effectLst/>
                <a:latin typeface="+mn-ea"/>
                <a:cs typeface="Times New Roman" panose="02020603050405020304" pitchFamily="18" charset="0"/>
              </a:rPr>
              <a:t>　）内は前年度比</a:t>
            </a:r>
            <a:endParaRPr lang="ja-JP" sz="1200" kern="100" dirty="0">
              <a:effectLst/>
              <a:latin typeface="+mn-ea"/>
              <a:cs typeface="Times New Roman" panose="02020603050405020304" pitchFamily="18" charset="0"/>
            </a:endParaRPr>
          </a:p>
        </p:txBody>
      </p:sp>
      <p:sp>
        <p:nvSpPr>
          <p:cNvPr id="22" name="テキスト ボックス 21"/>
          <p:cNvSpPr txBox="1"/>
          <p:nvPr/>
        </p:nvSpPr>
        <p:spPr>
          <a:xfrm>
            <a:off x="679551" y="5920474"/>
            <a:ext cx="8827887" cy="769441"/>
          </a:xfrm>
          <a:prstGeom prst="rect">
            <a:avLst/>
          </a:prstGeom>
          <a:noFill/>
        </p:spPr>
        <p:txBody>
          <a:bodyPr wrap="square" rtlCol="0">
            <a:spAutoFit/>
          </a:bodyPr>
          <a:lstStyle/>
          <a:p>
            <a:r>
              <a:rPr lang="en-US" altLang="ja-JP" sz="1100" dirty="0" smtClean="0">
                <a:solidFill>
                  <a:prstClr val="black"/>
                </a:solidFill>
                <a:latin typeface="ＭＳ Ｐ明朝" panose="02020600040205080304" pitchFamily="18" charset="-128"/>
                <a:ea typeface="ＭＳ Ｐ明朝" panose="02020600040205080304" pitchFamily="18" charset="-128"/>
              </a:rPr>
              <a:t>※</a:t>
            </a:r>
            <a:r>
              <a:rPr lang="ja-JP" altLang="en-US" sz="1100" dirty="0" smtClean="0">
                <a:solidFill>
                  <a:prstClr val="black"/>
                </a:solidFill>
                <a:latin typeface="ＭＳ Ｐ明朝" panose="02020600040205080304" pitchFamily="18" charset="-128"/>
                <a:ea typeface="ＭＳ Ｐ明朝" panose="02020600040205080304" pitchFamily="18" charset="-128"/>
              </a:rPr>
              <a:t> 平成</a:t>
            </a:r>
            <a:r>
              <a:rPr lang="en-US" altLang="ja-JP" sz="1100" dirty="0" smtClean="0">
                <a:solidFill>
                  <a:prstClr val="black"/>
                </a:solidFill>
                <a:latin typeface="ＭＳ Ｐ明朝" panose="02020600040205080304" pitchFamily="18" charset="-128"/>
                <a:ea typeface="ＭＳ Ｐ明朝" panose="02020600040205080304" pitchFamily="18" charset="-128"/>
              </a:rPr>
              <a:t>28</a:t>
            </a:r>
            <a:r>
              <a:rPr lang="ja-JP" altLang="en-US" sz="1100" dirty="0" smtClean="0">
                <a:solidFill>
                  <a:prstClr val="black"/>
                </a:solidFill>
                <a:latin typeface="ＭＳ Ｐ明朝" panose="02020600040205080304" pitchFamily="18" charset="-128"/>
                <a:ea typeface="ＭＳ Ｐ明朝" panose="02020600040205080304" pitchFamily="18" charset="-128"/>
              </a:rPr>
              <a:t>年度に行った推計を同じ方法により再推計したもの。</a:t>
            </a:r>
            <a:endParaRPr lang="en-US" altLang="ja-JP" sz="1100" dirty="0" smtClean="0">
              <a:solidFill>
                <a:prstClr val="black"/>
              </a:solidFill>
              <a:latin typeface="ＭＳ Ｐ明朝" panose="02020600040205080304" pitchFamily="18" charset="-128"/>
              <a:ea typeface="ＭＳ Ｐ明朝" panose="02020600040205080304" pitchFamily="18" charset="-128"/>
            </a:endParaRPr>
          </a:p>
          <a:p>
            <a:r>
              <a:rPr lang="ja-JP" altLang="en-US" sz="1100" dirty="0">
                <a:solidFill>
                  <a:prstClr val="black"/>
                </a:solidFill>
                <a:latin typeface="ＭＳ Ｐ明朝" panose="02020600040205080304" pitchFamily="18" charset="-128"/>
                <a:ea typeface="ＭＳ Ｐ明朝" panose="02020600040205080304" pitchFamily="18" charset="-128"/>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　府内</a:t>
            </a:r>
            <a:r>
              <a:rPr lang="ja-JP" altLang="en-US" sz="1100" dirty="0">
                <a:solidFill>
                  <a:prstClr val="black"/>
                </a:solidFill>
                <a:latin typeface="ＭＳ Ｐ明朝" panose="02020600040205080304" pitchFamily="18" charset="-128"/>
                <a:ea typeface="ＭＳ Ｐ明朝" panose="02020600040205080304" pitchFamily="18" charset="-128"/>
              </a:rPr>
              <a:t>を①大阪市内、②豊能・三島、③北河内、④中・南河内、⑤泉北・泉南の５つの地域に分け、それぞれに過去</a:t>
            </a:r>
            <a:r>
              <a:rPr lang="en-US" altLang="ja-JP" sz="1100" dirty="0">
                <a:solidFill>
                  <a:prstClr val="black"/>
                </a:solidFill>
                <a:latin typeface="ＭＳ Ｐ明朝" panose="02020600040205080304" pitchFamily="18" charset="-128"/>
                <a:ea typeface="ＭＳ Ｐ明朝" panose="02020600040205080304" pitchFamily="18" charset="-128"/>
              </a:rPr>
              <a:t>5</a:t>
            </a:r>
            <a:r>
              <a:rPr lang="ja-JP" altLang="en-US" sz="1100" dirty="0">
                <a:solidFill>
                  <a:prstClr val="black"/>
                </a:solidFill>
                <a:latin typeface="ＭＳ Ｐ明朝" panose="02020600040205080304" pitchFamily="18" charset="-128"/>
                <a:ea typeface="ＭＳ Ｐ明朝" panose="02020600040205080304" pitchFamily="18" charset="-128"/>
              </a:rPr>
              <a:t>年間の</a:t>
            </a:r>
            <a:r>
              <a:rPr lang="ja-JP" altLang="en-US" sz="1100" dirty="0" smtClean="0">
                <a:solidFill>
                  <a:prstClr val="black"/>
                </a:solidFill>
                <a:latin typeface="ＭＳ Ｐ明朝" panose="02020600040205080304" pitchFamily="18" charset="-128"/>
                <a:ea typeface="ＭＳ Ｐ明朝" panose="02020600040205080304" pitchFamily="18" charset="-128"/>
              </a:rPr>
              <a:t>在籍率</a:t>
            </a:r>
            <a:endParaRPr lang="en-US" altLang="ja-JP" sz="1100" dirty="0" smtClean="0">
              <a:solidFill>
                <a:prstClr val="black"/>
              </a:solidFill>
              <a:latin typeface="ＭＳ Ｐ明朝" panose="02020600040205080304" pitchFamily="18" charset="-128"/>
              <a:ea typeface="ＭＳ Ｐ明朝" panose="02020600040205080304" pitchFamily="18" charset="-128"/>
            </a:endParaRPr>
          </a:p>
          <a:p>
            <a:r>
              <a:rPr lang="ja-JP" altLang="en-US" sz="1100" dirty="0">
                <a:solidFill>
                  <a:prstClr val="black"/>
                </a:solidFill>
                <a:latin typeface="ＭＳ Ｐ明朝" panose="02020600040205080304" pitchFamily="18" charset="-128"/>
                <a:ea typeface="ＭＳ Ｐ明朝" panose="02020600040205080304" pitchFamily="18" charset="-128"/>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　（</a:t>
            </a:r>
            <a:r>
              <a:rPr lang="ja-JP" altLang="en-US" sz="1100" dirty="0">
                <a:solidFill>
                  <a:prstClr val="black"/>
                </a:solidFill>
                <a:latin typeface="ＭＳ Ｐ明朝" panose="02020600040205080304" pitchFamily="18" charset="-128"/>
                <a:ea typeface="ＭＳ Ｐ明朝" panose="02020600040205080304" pitchFamily="18" charset="-128"/>
              </a:rPr>
              <a:t>各学部の</a:t>
            </a:r>
            <a:r>
              <a:rPr lang="ja-JP" altLang="en-US" sz="1100" dirty="0" smtClean="0">
                <a:solidFill>
                  <a:prstClr val="black"/>
                </a:solidFill>
                <a:latin typeface="ＭＳ Ｐ明朝" panose="02020600040205080304" pitchFamily="18" charset="-128"/>
                <a:ea typeface="ＭＳ Ｐ明朝" panose="02020600040205080304" pitchFamily="18" charset="-128"/>
              </a:rPr>
              <a:t>在籍数</a:t>
            </a:r>
            <a:r>
              <a:rPr lang="en-US" altLang="ja-JP" sz="1100" dirty="0" smtClean="0">
                <a:solidFill>
                  <a:prstClr val="black"/>
                </a:solidFill>
                <a:latin typeface="ＭＳ Ｐ明朝" panose="02020600040205080304" pitchFamily="18" charset="-128"/>
                <a:ea typeface="ＭＳ Ｐ明朝" panose="02020600040205080304" pitchFamily="18" charset="-128"/>
              </a:rPr>
              <a:t>÷</a:t>
            </a:r>
            <a:r>
              <a:rPr lang="ja-JP" altLang="en-US" sz="1100" dirty="0">
                <a:solidFill>
                  <a:prstClr val="black"/>
                </a:solidFill>
                <a:latin typeface="ＭＳ Ｐ明朝" panose="02020600040205080304" pitchFamily="18" charset="-128"/>
                <a:ea typeface="ＭＳ Ｐ明朝" panose="02020600040205080304" pitchFamily="18" charset="-128"/>
              </a:rPr>
              <a:t>対象年齢人口）を平均化し、今後も同様の在籍率で推移するものとして回帰分析（最小二乗法）を用い、</a:t>
            </a:r>
            <a:r>
              <a:rPr lang="ja-JP" altLang="en-US" sz="1100" dirty="0" smtClean="0">
                <a:solidFill>
                  <a:prstClr val="black"/>
                </a:solidFill>
                <a:latin typeface="ＭＳ Ｐ明朝" panose="02020600040205080304" pitchFamily="18" charset="-128"/>
                <a:ea typeface="ＭＳ Ｐ明朝" panose="02020600040205080304" pitchFamily="18" charset="-128"/>
              </a:rPr>
              <a:t>国立</a:t>
            </a:r>
            <a:endParaRPr lang="en-US" altLang="ja-JP" sz="1100" dirty="0" smtClean="0">
              <a:solidFill>
                <a:prstClr val="black"/>
              </a:solidFill>
              <a:latin typeface="ＭＳ Ｐ明朝" panose="02020600040205080304" pitchFamily="18" charset="-128"/>
              <a:ea typeface="ＭＳ Ｐ明朝" panose="02020600040205080304" pitchFamily="18" charset="-128"/>
            </a:endParaRPr>
          </a:p>
          <a:p>
            <a:r>
              <a:rPr lang="ja-JP" altLang="en-US" sz="1100" dirty="0">
                <a:solidFill>
                  <a:prstClr val="black"/>
                </a:solidFill>
                <a:latin typeface="ＭＳ Ｐ明朝" panose="02020600040205080304" pitchFamily="18" charset="-128"/>
                <a:ea typeface="ＭＳ Ｐ明朝" panose="02020600040205080304" pitchFamily="18" charset="-128"/>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　社会</a:t>
            </a:r>
            <a:r>
              <a:rPr lang="ja-JP" altLang="en-US" sz="1100" dirty="0">
                <a:solidFill>
                  <a:prstClr val="black"/>
                </a:solidFill>
                <a:latin typeface="ＭＳ Ｐ明朝" panose="02020600040205080304" pitchFamily="18" charset="-128"/>
                <a:ea typeface="ＭＳ Ｐ明朝" panose="02020600040205080304" pitchFamily="18" charset="-128"/>
              </a:rPr>
              <a:t>保障・人口問題研究所</a:t>
            </a:r>
            <a:r>
              <a:rPr lang="ja-JP" altLang="en-US" sz="1100" dirty="0" smtClean="0">
                <a:solidFill>
                  <a:prstClr val="black"/>
                </a:solidFill>
                <a:latin typeface="ＭＳ Ｐ明朝" panose="02020600040205080304" pitchFamily="18" charset="-128"/>
                <a:ea typeface="ＭＳ Ｐ明朝" panose="02020600040205080304" pitchFamily="18" charset="-128"/>
              </a:rPr>
              <a:t>の将来推計</a:t>
            </a:r>
            <a:r>
              <a:rPr lang="ja-JP" altLang="en-US" sz="1100" dirty="0">
                <a:solidFill>
                  <a:prstClr val="black"/>
                </a:solidFill>
                <a:latin typeface="ＭＳ Ｐ明朝" panose="02020600040205080304" pitchFamily="18" charset="-128"/>
                <a:ea typeface="ＭＳ Ｐ明朝" panose="02020600040205080304" pitchFamily="18" charset="-128"/>
              </a:rPr>
              <a:t>人口をベースに算出。</a:t>
            </a:r>
          </a:p>
        </p:txBody>
      </p:sp>
      <p:grpSp>
        <p:nvGrpSpPr>
          <p:cNvPr id="11" name="グループ化 10"/>
          <p:cNvGrpSpPr/>
          <p:nvPr/>
        </p:nvGrpSpPr>
        <p:grpSpPr>
          <a:xfrm>
            <a:off x="528389" y="254373"/>
            <a:ext cx="8748000" cy="400110"/>
            <a:chOff x="463636" y="158701"/>
            <a:chExt cx="8748000" cy="400110"/>
          </a:xfrm>
        </p:grpSpPr>
        <p:cxnSp>
          <p:nvCxnSpPr>
            <p:cNvPr id="12" name="直線コネクタ 11"/>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1"/>
              <a:ext cx="4693914" cy="400110"/>
            </a:xfrm>
            <a:prstGeom prst="rect">
              <a:avLst/>
            </a:prstGeom>
          </p:spPr>
          <p:txBody>
            <a:bodyPr wrap="none">
              <a:spAutoFit/>
            </a:bodyPr>
            <a:lstStyle/>
            <a:p>
              <a:r>
                <a:rPr lang="ja-JP" altLang="en-US" sz="2000" b="1" dirty="0" smtClean="0"/>
                <a:t>２－</a:t>
              </a:r>
              <a:r>
                <a:rPr lang="ja-JP" altLang="en-US" sz="2000" b="1" dirty="0"/>
                <a:t>①　府立</a:t>
              </a:r>
              <a:r>
                <a:rPr lang="ja-JP" altLang="en-US" sz="2000" b="1" dirty="0" smtClean="0"/>
                <a:t>高校等の現状（支援学校）</a:t>
              </a:r>
              <a:endParaRPr lang="ja-JP" altLang="en-US" sz="2000" b="1" dirty="0"/>
            </a:p>
          </p:txBody>
        </p:sp>
      </p:grpSp>
      <p:sp>
        <p:nvSpPr>
          <p:cNvPr id="20" name="テキスト ボックス 19"/>
          <p:cNvSpPr txBox="1"/>
          <p:nvPr/>
        </p:nvSpPr>
        <p:spPr>
          <a:xfrm>
            <a:off x="974558" y="1148068"/>
            <a:ext cx="7956884" cy="523220"/>
          </a:xfrm>
          <a:prstGeom prst="rect">
            <a:avLst/>
          </a:prstGeom>
          <a:noFill/>
          <a:ln>
            <a:solidFill>
              <a:schemeClr val="accent1"/>
            </a:solidFill>
          </a:ln>
        </p:spPr>
        <p:txBody>
          <a:bodyPr wrap="square" rtlCol="0">
            <a:spAutoFit/>
          </a:bodyPr>
          <a:lstStyle/>
          <a:p>
            <a:pPr marL="180975" indent="-180975">
              <a:buFont typeface="Wingdings" pitchFamily="2" charset="2"/>
              <a:buChar char="Ø"/>
            </a:pPr>
            <a:r>
              <a:rPr lang="ja-JP" altLang="en-US" sz="1400" dirty="0" smtClean="0">
                <a:solidFill>
                  <a:prstClr val="black"/>
                </a:solidFill>
                <a:latin typeface="ＭＳ Ｐゴシック"/>
              </a:rPr>
              <a:t>　</a:t>
            </a:r>
            <a:r>
              <a:rPr lang="ja-JP" altLang="en-US" sz="1400" dirty="0" smtClean="0">
                <a:solidFill>
                  <a:prstClr val="black"/>
                </a:solidFill>
                <a:latin typeface="+mn-ea"/>
              </a:rPr>
              <a:t>平成</a:t>
            </a:r>
            <a:r>
              <a:rPr lang="en-US" altLang="ja-JP" sz="1400" dirty="0" smtClean="0">
                <a:solidFill>
                  <a:prstClr val="black"/>
                </a:solidFill>
                <a:latin typeface="+mn-ea"/>
              </a:rPr>
              <a:t>29</a:t>
            </a:r>
            <a:r>
              <a:rPr lang="ja-JP" altLang="en-US" sz="1400" dirty="0" smtClean="0">
                <a:solidFill>
                  <a:prstClr val="black"/>
                </a:solidFill>
                <a:latin typeface="+mn-ea"/>
              </a:rPr>
              <a:t>年度～令和２年度のいずれの年度においても、</a:t>
            </a:r>
            <a:r>
              <a:rPr lang="ja-JP" altLang="en-US" sz="1400" dirty="0" smtClean="0">
                <a:latin typeface="+mn-ea"/>
              </a:rPr>
              <a:t>実績が推計を</a:t>
            </a:r>
            <a:r>
              <a:rPr lang="ja-JP" altLang="en-US" sz="1400" dirty="0" smtClean="0">
                <a:solidFill>
                  <a:prstClr val="black"/>
                </a:solidFill>
                <a:latin typeface="+mn-ea"/>
              </a:rPr>
              <a:t>上回った。</a:t>
            </a:r>
            <a:endParaRPr lang="en-US" altLang="ja-JP" sz="1400" dirty="0" smtClean="0">
              <a:solidFill>
                <a:prstClr val="black"/>
              </a:solidFill>
              <a:latin typeface="+mn-ea"/>
            </a:endParaRPr>
          </a:p>
          <a:p>
            <a:pPr marL="180975" indent="-180975">
              <a:buFont typeface="Wingdings" pitchFamily="2" charset="2"/>
              <a:buChar char="Ø"/>
            </a:pPr>
            <a:r>
              <a:rPr lang="ja-JP" altLang="en-US" sz="1400" dirty="0">
                <a:solidFill>
                  <a:prstClr val="black"/>
                </a:solidFill>
                <a:latin typeface="ＭＳ Ｐゴシック"/>
              </a:rPr>
              <a:t>　</a:t>
            </a:r>
            <a:r>
              <a:rPr lang="ja-JP" altLang="en-US" sz="1400" dirty="0" smtClean="0">
                <a:solidFill>
                  <a:prstClr val="black"/>
                </a:solidFill>
                <a:latin typeface="+mn-ea"/>
              </a:rPr>
              <a:t>前回推計から約</a:t>
            </a:r>
            <a:r>
              <a:rPr lang="en-US" altLang="ja-JP" sz="1400" dirty="0" smtClean="0">
                <a:solidFill>
                  <a:prstClr val="black"/>
                </a:solidFill>
                <a:latin typeface="+mn-ea"/>
              </a:rPr>
              <a:t>200</a:t>
            </a:r>
            <a:r>
              <a:rPr lang="ja-JP" altLang="en-US" sz="1400" dirty="0" smtClean="0">
                <a:solidFill>
                  <a:prstClr val="black"/>
                </a:solidFill>
                <a:latin typeface="+mn-ea"/>
              </a:rPr>
              <a:t>人増。</a:t>
            </a:r>
            <a:endParaRPr lang="en-US" altLang="ja-JP" sz="1400" dirty="0" smtClean="0">
              <a:solidFill>
                <a:prstClr val="black"/>
              </a:solidFill>
              <a:latin typeface="+mn-ea"/>
            </a:endParaRPr>
          </a:p>
        </p:txBody>
      </p:sp>
    </p:spTree>
    <p:extLst>
      <p:ext uri="{BB962C8B-B14F-4D97-AF65-F5344CB8AC3E}">
        <p14:creationId xmlns:p14="http://schemas.microsoft.com/office/powerpoint/2010/main" val="191891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3792" y="668897"/>
            <a:ext cx="3831462" cy="338554"/>
          </a:xfrm>
          <a:prstGeom prst="rect">
            <a:avLst/>
          </a:prstGeom>
          <a:noFill/>
        </p:spPr>
        <p:txBody>
          <a:bodyPr wrap="square" rtlCol="0">
            <a:spAutoFit/>
          </a:bodyPr>
          <a:lstStyle/>
          <a:p>
            <a:r>
              <a:rPr kumimoji="1" lang="ja-JP" altLang="en-US" sz="1600" b="1" dirty="0"/>
              <a:t>⑻　</a:t>
            </a:r>
            <a:r>
              <a:rPr kumimoji="1" lang="en-US" altLang="ja-JP" sz="1600" b="1" dirty="0"/>
              <a:t>2</a:t>
            </a:r>
            <a:r>
              <a:rPr kumimoji="1" lang="ja-JP" altLang="en-US" sz="1600" b="1" dirty="0"/>
              <a:t>年以上定員に満たない府立高校</a:t>
            </a:r>
          </a:p>
        </p:txBody>
      </p:sp>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1"/>
            <a:ext cx="3155031" cy="400110"/>
          </a:xfrm>
          <a:prstGeom prst="rect">
            <a:avLst/>
          </a:prstGeom>
        </p:spPr>
        <p:txBody>
          <a:bodyPr wrap="none">
            <a:spAutoFit/>
          </a:bodyPr>
          <a:lstStyle/>
          <a:p>
            <a:r>
              <a:rPr lang="ja-JP" altLang="en-US" sz="2000" b="1" dirty="0"/>
              <a:t>２－①　府立高校等の現状</a:t>
            </a:r>
          </a:p>
        </p:txBody>
      </p:sp>
      <p:pic>
        <p:nvPicPr>
          <p:cNvPr id="3" name="図 2"/>
          <p:cNvPicPr>
            <a:picLocks noChangeAspect="1"/>
          </p:cNvPicPr>
          <p:nvPr/>
        </p:nvPicPr>
        <p:blipFill>
          <a:blip r:embed="rId2"/>
          <a:stretch>
            <a:fillRect/>
          </a:stretch>
        </p:blipFill>
        <p:spPr>
          <a:xfrm>
            <a:off x="5085685" y="558811"/>
            <a:ext cx="4820315" cy="6299189"/>
          </a:xfrm>
          <a:prstGeom prst="rect">
            <a:avLst/>
          </a:prstGeom>
        </p:spPr>
      </p:pic>
      <p:pic>
        <p:nvPicPr>
          <p:cNvPr id="2" name="図 1"/>
          <p:cNvPicPr>
            <a:picLocks noChangeAspect="1"/>
          </p:cNvPicPr>
          <p:nvPr/>
        </p:nvPicPr>
        <p:blipFill>
          <a:blip r:embed="rId3"/>
          <a:stretch>
            <a:fillRect/>
          </a:stretch>
        </p:blipFill>
        <p:spPr>
          <a:xfrm>
            <a:off x="84950" y="1091096"/>
            <a:ext cx="5000735" cy="5766904"/>
          </a:xfrm>
          <a:prstGeom prst="rect">
            <a:avLst/>
          </a:prstGeom>
        </p:spPr>
      </p:pic>
      <p:sp>
        <p:nvSpPr>
          <p:cNvPr id="4" name="スライド番号プレースホルダー 3"/>
          <p:cNvSpPr>
            <a:spLocks noGrp="1"/>
          </p:cNvSpPr>
          <p:nvPr>
            <p:ph type="sldNum" sz="quarter" idx="12"/>
          </p:nvPr>
        </p:nvSpPr>
        <p:spPr>
          <a:xfrm>
            <a:off x="7352953" y="6378654"/>
            <a:ext cx="2228850" cy="365125"/>
          </a:xfrm>
        </p:spPr>
        <p:txBody>
          <a:bodyPr/>
          <a:lstStyle/>
          <a:p>
            <a:fld id="{20607042-D53A-4E69-917E-B6250902E102}" type="slidenum">
              <a:rPr kumimoji="1" lang="ja-JP" altLang="en-US" smtClean="0"/>
              <a:t>13</a:t>
            </a:fld>
            <a:endParaRPr kumimoji="1" lang="ja-JP" altLang="en-US" dirty="0"/>
          </a:p>
        </p:txBody>
      </p:sp>
      <p:sp>
        <p:nvSpPr>
          <p:cNvPr id="5" name="正方形/長方形 4"/>
          <p:cNvSpPr/>
          <p:nvPr/>
        </p:nvSpPr>
        <p:spPr bwMode="white">
          <a:xfrm>
            <a:off x="1059366" y="5675971"/>
            <a:ext cx="1483112" cy="289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140390" y="299466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161470" y="289560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161470" y="308991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704520" y="299466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938960" y="358140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946524" y="166116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938960" y="234696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40390" y="480441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161470" y="519303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938960" y="537591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946524" y="547878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704520" y="2430780"/>
            <a:ext cx="646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40390" y="5675971"/>
            <a:ext cx="6464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59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14</a:t>
            </a:fld>
            <a:endParaRPr kumimoji="1" lang="ja-JP" altLang="en-US" dirty="0"/>
          </a:p>
        </p:txBody>
      </p:sp>
    </p:spTree>
    <p:extLst>
      <p:ext uri="{BB962C8B-B14F-4D97-AF65-F5344CB8AC3E}">
        <p14:creationId xmlns:p14="http://schemas.microsoft.com/office/powerpoint/2010/main" val="74464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28684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050700" y="1455850"/>
            <a:ext cx="5397631" cy="830997"/>
          </a:xfrm>
          <a:prstGeom prst="rect">
            <a:avLst/>
          </a:prstGeom>
        </p:spPr>
        <p:txBody>
          <a:bodyPr wrap="none">
            <a:spAutoFit/>
          </a:bodyPr>
          <a:lstStyle/>
          <a:p>
            <a:r>
              <a:rPr lang="ja-JP" altLang="en-US" sz="2400" dirty="0"/>
              <a:t>２．府立高校等の現状と課題認識</a:t>
            </a:r>
            <a:endParaRPr lang="en-US" altLang="ja-JP" sz="2400" dirty="0"/>
          </a:p>
          <a:p>
            <a:r>
              <a:rPr lang="ja-JP" altLang="en-US" sz="2400" dirty="0"/>
              <a:t>　②　府立高校等のこれまでの取組の成果</a:t>
            </a:r>
            <a:endParaRPr lang="en-US" altLang="ja-JP" sz="2400" dirty="0"/>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15</a:t>
            </a:fld>
            <a:endParaRPr kumimoji="1" lang="ja-JP" altLang="en-US" dirty="0"/>
          </a:p>
        </p:txBody>
      </p:sp>
    </p:spTree>
    <p:extLst>
      <p:ext uri="{BB962C8B-B14F-4D97-AF65-F5344CB8AC3E}">
        <p14:creationId xmlns:p14="http://schemas.microsoft.com/office/powerpoint/2010/main" val="121545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26406925"/>
              </p:ext>
            </p:extLst>
          </p:nvPr>
        </p:nvGraphicFramePr>
        <p:xfrm>
          <a:off x="212104" y="1183082"/>
          <a:ext cx="1833349" cy="2037065"/>
        </p:xfrm>
        <a:graphic>
          <a:graphicData uri="http://schemas.openxmlformats.org/drawingml/2006/table">
            <a:tbl>
              <a:tblPr firstRow="1" bandRow="1">
                <a:tableStyleId>{5940675A-B579-460E-94D1-54222C63F5DA}</a:tableStyleId>
              </a:tblPr>
              <a:tblGrid>
                <a:gridCol w="283330">
                  <a:extLst>
                    <a:ext uri="{9D8B030D-6E8A-4147-A177-3AD203B41FA5}">
                      <a16:colId xmlns:a16="http://schemas.microsoft.com/office/drawing/2014/main" val="2767305246"/>
                    </a:ext>
                  </a:extLst>
                </a:gridCol>
                <a:gridCol w="1014761">
                  <a:extLst>
                    <a:ext uri="{9D8B030D-6E8A-4147-A177-3AD203B41FA5}">
                      <a16:colId xmlns:a16="http://schemas.microsoft.com/office/drawing/2014/main" val="1399300845"/>
                    </a:ext>
                  </a:extLst>
                </a:gridCol>
                <a:gridCol w="535258">
                  <a:extLst>
                    <a:ext uri="{9D8B030D-6E8A-4147-A177-3AD203B41FA5}">
                      <a16:colId xmlns:a16="http://schemas.microsoft.com/office/drawing/2014/main" val="1261828311"/>
                    </a:ext>
                  </a:extLst>
                </a:gridCol>
              </a:tblGrid>
              <a:tr h="427169">
                <a:tc rowSpan="2">
                  <a:txBody>
                    <a:bodyPr/>
                    <a:lstStyle/>
                    <a:p>
                      <a:r>
                        <a:rPr kumimoji="1" lang="ja-JP" altLang="en-US" sz="1050" dirty="0"/>
                        <a:t>普通科高校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t>普通科のみ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050" dirty="0"/>
                        <a:t>117</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568289"/>
                  </a:ext>
                </a:extLst>
              </a:tr>
              <a:tr h="49836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t>専門学科併置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1050" dirty="0"/>
                        <a:t>19</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6640847"/>
                  </a:ext>
                </a:extLst>
              </a:tr>
              <a:tr h="293076">
                <a:tc gridSpan="2">
                  <a:txBody>
                    <a:bodyPr/>
                    <a:lstStyle/>
                    <a:p>
                      <a:r>
                        <a:rPr kumimoji="1" lang="ja-JP" altLang="en-US" sz="1050" dirty="0"/>
                        <a:t>総合学科高校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r"/>
                      <a:r>
                        <a:rPr kumimoji="1" lang="en-US" altLang="ja-JP" sz="1050" dirty="0"/>
                        <a:t>3</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513954"/>
                  </a:ext>
                </a:extLst>
              </a:tr>
              <a:tr h="278629">
                <a:tc gridSpan="2">
                  <a:txBody>
                    <a:bodyPr/>
                    <a:lstStyle/>
                    <a:p>
                      <a:r>
                        <a:rPr kumimoji="1" lang="ja-JP" altLang="en-US" sz="1050" dirty="0"/>
                        <a:t>専門高校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r"/>
                      <a:r>
                        <a:rPr kumimoji="1" lang="en-US" altLang="ja-JP" sz="1050" dirty="0"/>
                        <a:t>16</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709861"/>
                  </a:ext>
                </a:extLst>
              </a:tr>
              <a:tr h="278781">
                <a:tc gridSpan="2">
                  <a:txBody>
                    <a:bodyPr/>
                    <a:lstStyle/>
                    <a:p>
                      <a:r>
                        <a:rPr kumimoji="1" lang="ja-JP" altLang="en-US" sz="1050" dirty="0"/>
                        <a:t>夜間定時制高校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r"/>
                      <a:r>
                        <a:rPr kumimoji="1" lang="en-US" altLang="ja-JP" sz="1050" dirty="0"/>
                        <a:t>29</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3246099"/>
                  </a:ext>
                </a:extLst>
              </a:tr>
              <a:tr h="261047">
                <a:tc gridSpan="2">
                  <a:txBody>
                    <a:bodyPr/>
                    <a:lstStyle/>
                    <a:p>
                      <a:r>
                        <a:rPr kumimoji="1" lang="ja-JP" altLang="en-US" sz="1050" dirty="0"/>
                        <a:t>通信制高校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r"/>
                      <a:r>
                        <a:rPr kumimoji="1" lang="en-US" altLang="ja-JP" sz="1050" dirty="0"/>
                        <a:t>1</a:t>
                      </a:r>
                      <a:r>
                        <a:rPr kumimoji="1" lang="ja-JP" altLang="en-US" sz="1050" dirty="0"/>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5005135"/>
                  </a:ext>
                </a:extLst>
              </a:tr>
            </a:tbl>
          </a:graphicData>
        </a:graphic>
      </p:graphicFrame>
      <p:graphicFrame>
        <p:nvGraphicFramePr>
          <p:cNvPr id="2" name="表 1"/>
          <p:cNvGraphicFramePr>
            <a:graphicFrameLocks noGrp="1"/>
          </p:cNvGraphicFramePr>
          <p:nvPr/>
        </p:nvGraphicFramePr>
        <p:xfrm>
          <a:off x="2568960" y="889124"/>
          <a:ext cx="2999680" cy="4777740"/>
        </p:xfrm>
        <a:graphic>
          <a:graphicData uri="http://schemas.openxmlformats.org/drawingml/2006/table">
            <a:tbl>
              <a:tblPr firstRow="1" bandRow="1">
                <a:tableStyleId>{5940675A-B579-460E-94D1-54222C63F5DA}</a:tableStyleId>
              </a:tblPr>
              <a:tblGrid>
                <a:gridCol w="819615">
                  <a:extLst>
                    <a:ext uri="{9D8B030D-6E8A-4147-A177-3AD203B41FA5}">
                      <a16:colId xmlns:a16="http://schemas.microsoft.com/office/drawing/2014/main" val="4284928165"/>
                    </a:ext>
                  </a:extLst>
                </a:gridCol>
                <a:gridCol w="696952">
                  <a:extLst>
                    <a:ext uri="{9D8B030D-6E8A-4147-A177-3AD203B41FA5}">
                      <a16:colId xmlns:a16="http://schemas.microsoft.com/office/drawing/2014/main" val="109812185"/>
                    </a:ext>
                  </a:extLst>
                </a:gridCol>
                <a:gridCol w="127991">
                  <a:extLst>
                    <a:ext uri="{9D8B030D-6E8A-4147-A177-3AD203B41FA5}">
                      <a16:colId xmlns:a16="http://schemas.microsoft.com/office/drawing/2014/main" val="1773712459"/>
                    </a:ext>
                  </a:extLst>
                </a:gridCol>
                <a:gridCol w="819615">
                  <a:extLst>
                    <a:ext uri="{9D8B030D-6E8A-4147-A177-3AD203B41FA5}">
                      <a16:colId xmlns:a16="http://schemas.microsoft.com/office/drawing/2014/main" val="541901206"/>
                    </a:ext>
                  </a:extLst>
                </a:gridCol>
                <a:gridCol w="535507">
                  <a:extLst>
                    <a:ext uri="{9D8B030D-6E8A-4147-A177-3AD203B41FA5}">
                      <a16:colId xmlns:a16="http://schemas.microsoft.com/office/drawing/2014/main" val="2243397982"/>
                    </a:ext>
                  </a:extLst>
                </a:gridCol>
              </a:tblGrid>
              <a:tr h="225998">
                <a:tc rowSpan="10">
                  <a:txBody>
                    <a:bodyPr/>
                    <a:lstStyle/>
                    <a:p>
                      <a:r>
                        <a:rPr kumimoji="1" lang="ja-JP" altLang="en-US" sz="1050" dirty="0"/>
                        <a:t>普通科</a:t>
                      </a:r>
                      <a:endParaRPr kumimoji="1" lang="en-US" altLang="ja-JP" sz="1050" dirty="0"/>
                    </a:p>
                    <a:p>
                      <a:r>
                        <a:rPr kumimoji="1" lang="ja-JP" altLang="en-US" sz="1050" dirty="0"/>
                        <a:t>高校</a:t>
                      </a:r>
                      <a:endParaRPr kumimoji="1" lang="en-US" altLang="ja-JP" sz="1050" dirty="0"/>
                    </a:p>
                    <a:p>
                      <a:r>
                        <a:rPr kumimoji="1" lang="en-US" altLang="ja-JP" sz="1050" dirty="0"/>
                        <a:t>(108</a:t>
                      </a:r>
                      <a:r>
                        <a:rPr kumimoji="1" lang="ja-JP" altLang="en-US" sz="1050" dirty="0"/>
                        <a:t>校）</a:t>
                      </a:r>
                      <a:endParaRPr kumimoji="1" lang="en-US" altLang="ja-JP" sz="1050" dirty="0"/>
                    </a:p>
                    <a:p>
                      <a:r>
                        <a:rPr kumimoji="1" lang="en-US" altLang="ja-JP" sz="1050" dirty="0"/>
                        <a:t>※</a:t>
                      </a:r>
                      <a:r>
                        <a:rPr kumimoji="1" lang="ja-JP" altLang="en-US" sz="1050" dirty="0"/>
                        <a:t>募集停止校含む</a:t>
                      </a:r>
                    </a:p>
                  </a:txBody>
                  <a:tcPr/>
                </a:tc>
                <a:tc gridSpan="3">
                  <a:txBody>
                    <a:bodyPr/>
                    <a:lstStyle/>
                    <a:p>
                      <a:r>
                        <a:rPr kumimoji="1" lang="ja-JP" altLang="en-US" sz="1050" dirty="0"/>
                        <a:t>普通科のみ</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36</a:t>
                      </a:r>
                      <a:r>
                        <a:rPr kumimoji="1" lang="ja-JP" altLang="en-US" sz="1050" dirty="0"/>
                        <a:t>校</a:t>
                      </a:r>
                      <a:endParaRPr kumimoji="1" lang="en-US" altLang="ja-JP" sz="1050" dirty="0"/>
                    </a:p>
                  </a:txBody>
                  <a:tcPr/>
                </a:tc>
                <a:extLst>
                  <a:ext uri="{0D108BD9-81ED-4DB2-BD59-A6C34878D82A}">
                    <a16:rowId xmlns:a16="http://schemas.microsoft.com/office/drawing/2014/main" val="541913744"/>
                  </a:ext>
                </a:extLst>
              </a:tr>
              <a:tr h="225827">
                <a:tc vMerge="1">
                  <a:txBody>
                    <a:bodyPr/>
                    <a:lstStyle/>
                    <a:p>
                      <a:endParaRPr kumimoji="1" lang="ja-JP" altLang="en-US"/>
                    </a:p>
                  </a:txBody>
                  <a:tcPr/>
                </a:tc>
                <a:tc gridSpan="3">
                  <a:txBody>
                    <a:bodyPr/>
                    <a:lstStyle/>
                    <a:p>
                      <a:r>
                        <a:rPr kumimoji="1" lang="ja-JP" altLang="en-US" sz="1050" dirty="0"/>
                        <a:t>専門コース設置</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28</a:t>
                      </a:r>
                      <a:r>
                        <a:rPr kumimoji="1" lang="ja-JP" altLang="en-US" sz="1050" dirty="0"/>
                        <a:t>校</a:t>
                      </a:r>
                    </a:p>
                  </a:txBody>
                  <a:tcPr/>
                </a:tc>
                <a:extLst>
                  <a:ext uri="{0D108BD9-81ED-4DB2-BD59-A6C34878D82A}">
                    <a16:rowId xmlns:a16="http://schemas.microsoft.com/office/drawing/2014/main" val="2152015614"/>
                  </a:ext>
                </a:extLst>
              </a:tr>
              <a:tr h="225827">
                <a:tc vMerge="1">
                  <a:txBody>
                    <a:bodyPr/>
                    <a:lstStyle/>
                    <a:p>
                      <a:endParaRPr kumimoji="1" lang="ja-JP" altLang="en-US"/>
                    </a:p>
                  </a:txBody>
                  <a:tcPr/>
                </a:tc>
                <a:tc rowSpan="5">
                  <a:txBody>
                    <a:bodyPr/>
                    <a:lstStyle/>
                    <a:p>
                      <a:r>
                        <a:rPr kumimoji="1" lang="ja-JP" altLang="en-US" sz="1050" dirty="0"/>
                        <a:t>専門学科併置</a:t>
                      </a:r>
                      <a:endParaRPr kumimoji="1" lang="en-US" altLang="ja-JP" sz="1050" dirty="0"/>
                    </a:p>
                    <a:p>
                      <a:r>
                        <a:rPr kumimoji="1" lang="en-US" altLang="ja-JP" sz="1050" dirty="0"/>
                        <a:t>20</a:t>
                      </a:r>
                      <a:r>
                        <a:rPr kumimoji="1" lang="ja-JP" altLang="en-US" sz="1050" dirty="0"/>
                        <a:t>校</a:t>
                      </a:r>
                    </a:p>
                  </a:txBody>
                  <a:tcPr/>
                </a:tc>
                <a:tc gridSpan="2">
                  <a:txBody>
                    <a:bodyPr/>
                    <a:lstStyle/>
                    <a:p>
                      <a:r>
                        <a:rPr kumimoji="1" lang="ja-JP" altLang="en-US" sz="1050" dirty="0"/>
                        <a:t>文理学科</a:t>
                      </a:r>
                    </a:p>
                  </a:txBody>
                  <a:tcPr/>
                </a:tc>
                <a:tc hMerge="1">
                  <a:txBody>
                    <a:bodyPr/>
                    <a:lstStyle/>
                    <a:p>
                      <a:endParaRPr kumimoji="1" lang="ja-JP" altLang="en-US" sz="1050" dirty="0"/>
                    </a:p>
                  </a:txBody>
                  <a:tcPr/>
                </a:tc>
                <a:tc>
                  <a:txBody>
                    <a:bodyPr/>
                    <a:lstStyle/>
                    <a:p>
                      <a:pPr algn="r"/>
                      <a:r>
                        <a:rPr kumimoji="1" lang="en-US" altLang="ja-JP" sz="1050" dirty="0"/>
                        <a:t>10</a:t>
                      </a:r>
                      <a:r>
                        <a:rPr kumimoji="1" lang="ja-JP" altLang="en-US" sz="1050" dirty="0"/>
                        <a:t>校</a:t>
                      </a:r>
                    </a:p>
                  </a:txBody>
                  <a:tcPr/>
                </a:tc>
                <a:extLst>
                  <a:ext uri="{0D108BD9-81ED-4DB2-BD59-A6C34878D82A}">
                    <a16:rowId xmlns:a16="http://schemas.microsoft.com/office/drawing/2014/main" val="3496496987"/>
                  </a:ext>
                </a:extLst>
              </a:tr>
              <a:tr h="225827">
                <a:tc vMerge="1">
                  <a:txBody>
                    <a:bodyPr/>
                    <a:lstStyle/>
                    <a:p>
                      <a:endParaRPr kumimoji="1" lang="ja-JP" altLang="en-US"/>
                    </a:p>
                  </a:txBody>
                  <a:tcPr/>
                </a:tc>
                <a:tc vMerge="1">
                  <a:txBody>
                    <a:bodyPr/>
                    <a:lstStyle/>
                    <a:p>
                      <a:endParaRPr kumimoji="1" lang="ja-JP" altLang="en-US" sz="1050" dirty="0"/>
                    </a:p>
                  </a:txBody>
                  <a:tcPr/>
                </a:tc>
                <a:tc gridSpan="2">
                  <a:txBody>
                    <a:bodyPr/>
                    <a:lstStyle/>
                    <a:p>
                      <a:r>
                        <a:rPr kumimoji="1" lang="ja-JP" altLang="en-US" sz="1050"/>
                        <a:t>国際教養科</a:t>
                      </a:r>
                      <a:endParaRPr kumimoji="1" lang="ja-JP" altLang="en-US" sz="1050" dirty="0"/>
                    </a:p>
                  </a:txBody>
                  <a:tcPr/>
                </a:tc>
                <a:tc hMerge="1">
                  <a:txBody>
                    <a:bodyPr/>
                    <a:lstStyle/>
                    <a:p>
                      <a:endParaRPr kumimoji="1" lang="ja-JP" altLang="en-US" sz="1050" dirty="0"/>
                    </a:p>
                  </a:txBody>
                  <a:tcPr/>
                </a:tc>
                <a:tc>
                  <a:txBody>
                    <a:bodyPr/>
                    <a:lstStyle/>
                    <a:p>
                      <a:pPr algn="r"/>
                      <a:r>
                        <a:rPr kumimoji="1" lang="en-US" altLang="ja-JP" sz="1050" dirty="0"/>
                        <a:t>6</a:t>
                      </a:r>
                      <a:r>
                        <a:rPr kumimoji="1" lang="ja-JP" altLang="en-US" sz="1050" dirty="0"/>
                        <a:t>校</a:t>
                      </a:r>
                    </a:p>
                  </a:txBody>
                  <a:tcPr/>
                </a:tc>
                <a:extLst>
                  <a:ext uri="{0D108BD9-81ED-4DB2-BD59-A6C34878D82A}">
                    <a16:rowId xmlns:a16="http://schemas.microsoft.com/office/drawing/2014/main" val="92606164"/>
                  </a:ext>
                </a:extLst>
              </a:tr>
              <a:tr h="225827">
                <a:tc vMerge="1">
                  <a:txBody>
                    <a:bodyPr/>
                    <a:lstStyle/>
                    <a:p>
                      <a:endParaRPr kumimoji="1" lang="ja-JP" altLang="en-US"/>
                    </a:p>
                  </a:txBody>
                  <a:tcPr/>
                </a:tc>
                <a:tc vMerge="1">
                  <a:txBody>
                    <a:bodyPr/>
                    <a:lstStyle/>
                    <a:p>
                      <a:endParaRPr kumimoji="1" lang="ja-JP" altLang="en-US" sz="1050"/>
                    </a:p>
                  </a:txBody>
                  <a:tcPr/>
                </a:tc>
                <a:tc gridSpan="2">
                  <a:txBody>
                    <a:bodyPr/>
                    <a:lstStyle/>
                    <a:p>
                      <a:r>
                        <a:rPr kumimoji="1" lang="ja-JP" altLang="en-US" sz="1050" dirty="0"/>
                        <a:t>体育科</a:t>
                      </a:r>
                    </a:p>
                  </a:txBody>
                  <a:tcPr/>
                </a:tc>
                <a:tc hMerge="1">
                  <a:txBody>
                    <a:bodyPr/>
                    <a:lstStyle/>
                    <a:p>
                      <a:endParaRPr kumimoji="1" lang="ja-JP" altLang="en-US" sz="1050" dirty="0"/>
                    </a:p>
                  </a:txBody>
                  <a:tcPr/>
                </a:tc>
                <a:tc>
                  <a:txBody>
                    <a:bodyPr/>
                    <a:lstStyle/>
                    <a:p>
                      <a:pPr algn="r"/>
                      <a:r>
                        <a:rPr kumimoji="1" lang="en-US" altLang="ja-JP" sz="1050" dirty="0"/>
                        <a:t>2</a:t>
                      </a:r>
                      <a:r>
                        <a:rPr kumimoji="1" lang="ja-JP" altLang="en-US" sz="1050" dirty="0"/>
                        <a:t>校</a:t>
                      </a:r>
                    </a:p>
                  </a:txBody>
                  <a:tcPr/>
                </a:tc>
                <a:extLst>
                  <a:ext uri="{0D108BD9-81ED-4DB2-BD59-A6C34878D82A}">
                    <a16:rowId xmlns:a16="http://schemas.microsoft.com/office/drawing/2014/main" val="2060683831"/>
                  </a:ext>
                </a:extLst>
              </a:tr>
              <a:tr h="225827">
                <a:tc vMerge="1">
                  <a:txBody>
                    <a:bodyPr/>
                    <a:lstStyle/>
                    <a:p>
                      <a:endParaRPr kumimoji="1" lang="ja-JP" altLang="en-US"/>
                    </a:p>
                  </a:txBody>
                  <a:tcPr/>
                </a:tc>
                <a:tc vMerge="1">
                  <a:txBody>
                    <a:bodyPr/>
                    <a:lstStyle/>
                    <a:p>
                      <a:endParaRPr kumimoji="1" lang="ja-JP" altLang="en-US" sz="1050"/>
                    </a:p>
                  </a:txBody>
                  <a:tcPr/>
                </a:tc>
                <a:tc gridSpan="2">
                  <a:txBody>
                    <a:bodyPr/>
                    <a:lstStyle/>
                    <a:p>
                      <a:r>
                        <a:rPr kumimoji="1" lang="ja-JP" altLang="en-US" sz="1050" dirty="0"/>
                        <a:t>芸能文化科</a:t>
                      </a:r>
                    </a:p>
                  </a:txBody>
                  <a:tcPr/>
                </a:tc>
                <a:tc hMerge="1">
                  <a:txBody>
                    <a:bodyPr/>
                    <a:lstStyle/>
                    <a:p>
                      <a:endParaRPr kumimoji="1" lang="ja-JP" altLang="en-US" sz="1050" dirty="0"/>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2086042875"/>
                  </a:ext>
                </a:extLst>
              </a:tr>
              <a:tr h="225827">
                <a:tc vMerge="1">
                  <a:txBody>
                    <a:bodyPr/>
                    <a:lstStyle/>
                    <a:p>
                      <a:endParaRPr kumimoji="1" lang="ja-JP" altLang="en-US"/>
                    </a:p>
                  </a:txBody>
                  <a:tcPr/>
                </a:tc>
                <a:tc vMerge="1">
                  <a:txBody>
                    <a:bodyPr/>
                    <a:lstStyle/>
                    <a:p>
                      <a:endParaRPr kumimoji="1" lang="ja-JP" altLang="en-US" sz="1050"/>
                    </a:p>
                  </a:txBody>
                  <a:tcPr/>
                </a:tc>
                <a:tc gridSpan="2">
                  <a:txBody>
                    <a:bodyPr/>
                    <a:lstStyle/>
                    <a:p>
                      <a:r>
                        <a:rPr kumimoji="1" lang="ja-JP" altLang="en-US" sz="1050" dirty="0"/>
                        <a:t>音楽科</a:t>
                      </a:r>
                    </a:p>
                  </a:txBody>
                  <a:tcPr/>
                </a:tc>
                <a:tc hMerge="1">
                  <a:txBody>
                    <a:bodyPr/>
                    <a:lstStyle/>
                    <a:p>
                      <a:endParaRPr kumimoji="1" lang="ja-JP" altLang="en-US" sz="1050" dirty="0"/>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3593081681"/>
                  </a:ext>
                </a:extLst>
              </a:tr>
              <a:tr h="225827">
                <a:tc vMerge="1">
                  <a:txBody>
                    <a:bodyPr/>
                    <a:lstStyle/>
                    <a:p>
                      <a:endParaRPr kumimoji="1" lang="ja-JP" altLang="en-US" sz="1050" dirty="0"/>
                    </a:p>
                  </a:txBody>
                  <a:tcPr/>
                </a:tc>
                <a:tc gridSpan="3">
                  <a:txBody>
                    <a:bodyPr/>
                    <a:lstStyle/>
                    <a:p>
                      <a:r>
                        <a:rPr kumimoji="1" lang="ja-JP" altLang="en-US" sz="1050" dirty="0"/>
                        <a:t>総合選択制</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19</a:t>
                      </a:r>
                      <a:r>
                        <a:rPr kumimoji="1" lang="ja-JP" altLang="en-US" sz="1050" dirty="0"/>
                        <a:t>校</a:t>
                      </a:r>
                    </a:p>
                  </a:txBody>
                  <a:tcPr/>
                </a:tc>
                <a:extLst>
                  <a:ext uri="{0D108BD9-81ED-4DB2-BD59-A6C34878D82A}">
                    <a16:rowId xmlns:a16="http://schemas.microsoft.com/office/drawing/2014/main" val="2341658159"/>
                  </a:ext>
                </a:extLst>
              </a:tr>
              <a:tr h="225827">
                <a:tc vMerge="1">
                  <a:txBody>
                    <a:bodyPr/>
                    <a:lstStyle/>
                    <a:p>
                      <a:endParaRPr kumimoji="1" lang="ja-JP" altLang="en-US" sz="1050" dirty="0"/>
                    </a:p>
                  </a:txBody>
                  <a:tcPr/>
                </a:tc>
                <a:tc gridSpan="3">
                  <a:txBody>
                    <a:bodyPr/>
                    <a:lstStyle/>
                    <a:p>
                      <a:r>
                        <a:rPr kumimoji="1" lang="ja-JP" altLang="en-US" sz="1050" dirty="0"/>
                        <a:t>単位制</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4</a:t>
                      </a:r>
                      <a:r>
                        <a:rPr kumimoji="1" lang="ja-JP" altLang="en-US" sz="1050" dirty="0"/>
                        <a:t>校</a:t>
                      </a:r>
                    </a:p>
                  </a:txBody>
                  <a:tcPr/>
                </a:tc>
                <a:extLst>
                  <a:ext uri="{0D108BD9-81ED-4DB2-BD59-A6C34878D82A}">
                    <a16:rowId xmlns:a16="http://schemas.microsoft.com/office/drawing/2014/main" val="1003214143"/>
                  </a:ext>
                </a:extLst>
              </a:tr>
              <a:tr h="225827">
                <a:tc vMerge="1">
                  <a:txBody>
                    <a:bodyPr/>
                    <a:lstStyle/>
                    <a:p>
                      <a:endParaRPr kumimoji="1" lang="ja-JP" altLang="en-US" sz="1050" dirty="0"/>
                    </a:p>
                  </a:txBody>
                  <a:tcPr/>
                </a:tc>
                <a:tc gridSpan="3">
                  <a:txBody>
                    <a:bodyPr/>
                    <a:lstStyle/>
                    <a:p>
                      <a:r>
                        <a:rPr kumimoji="1" lang="ja-JP" altLang="en-US" sz="1050" dirty="0"/>
                        <a:t>教育センター附属校</a:t>
                      </a:r>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1023305473"/>
                  </a:ext>
                </a:extLst>
              </a:tr>
              <a:tr h="225827">
                <a:tc gridSpan="4">
                  <a:txBody>
                    <a:bodyPr/>
                    <a:lstStyle/>
                    <a:p>
                      <a:r>
                        <a:rPr kumimoji="1" lang="ja-JP" altLang="en-US" sz="1050" dirty="0"/>
                        <a:t>総合学科高校</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10</a:t>
                      </a:r>
                      <a:r>
                        <a:rPr kumimoji="1" lang="ja-JP" altLang="en-US" sz="1050" dirty="0"/>
                        <a:t>校</a:t>
                      </a:r>
                    </a:p>
                  </a:txBody>
                  <a:tcPr/>
                </a:tc>
                <a:extLst>
                  <a:ext uri="{0D108BD9-81ED-4DB2-BD59-A6C34878D82A}">
                    <a16:rowId xmlns:a16="http://schemas.microsoft.com/office/drawing/2014/main" val="3821970144"/>
                  </a:ext>
                </a:extLst>
              </a:tr>
              <a:tr h="225827">
                <a:tc rowSpan="4" gridSpan="3">
                  <a:txBody>
                    <a:bodyPr/>
                    <a:lstStyle/>
                    <a:p>
                      <a:r>
                        <a:rPr kumimoji="1" lang="ja-JP" altLang="en-US" sz="1050" dirty="0"/>
                        <a:t>専門高校</a:t>
                      </a:r>
                      <a:endParaRPr kumimoji="1" lang="en-US" altLang="ja-JP" sz="1050" dirty="0"/>
                    </a:p>
                    <a:p>
                      <a:r>
                        <a:rPr kumimoji="1" lang="en-US" altLang="ja-JP" sz="1050" dirty="0"/>
                        <a:t>(15</a:t>
                      </a:r>
                      <a:r>
                        <a:rPr kumimoji="1" lang="ja-JP" altLang="en-US" sz="1050" dirty="0"/>
                        <a:t>校）</a:t>
                      </a:r>
                    </a:p>
                  </a:txBody>
                  <a:tcPr/>
                </a:tc>
                <a:tc rowSpan="4" hMerge="1">
                  <a:txBody>
                    <a:bodyPr/>
                    <a:lstStyle/>
                    <a:p>
                      <a:endParaRPr kumimoji="1" lang="ja-JP" altLang="en-US" sz="1050" dirty="0"/>
                    </a:p>
                  </a:txBody>
                  <a:tcPr/>
                </a:tc>
                <a:tc rowSpan="4" hMerge="1">
                  <a:txBody>
                    <a:bodyPr/>
                    <a:lstStyle/>
                    <a:p>
                      <a:endParaRPr kumimoji="1" lang="ja-JP" altLang="en-US"/>
                    </a:p>
                  </a:txBody>
                  <a:tcPr/>
                </a:tc>
                <a:tc>
                  <a:txBody>
                    <a:bodyPr/>
                    <a:lstStyle/>
                    <a:p>
                      <a:r>
                        <a:rPr kumimoji="1" lang="ja-JP" altLang="en-US" sz="1050" dirty="0"/>
                        <a:t>農業</a:t>
                      </a:r>
                      <a:endParaRPr kumimoji="1" lang="en-US" altLang="ja-JP" sz="1050" dirty="0"/>
                    </a:p>
                  </a:txBody>
                  <a:tcPr/>
                </a:tc>
                <a:tc>
                  <a:txBody>
                    <a:bodyPr/>
                    <a:lstStyle/>
                    <a:p>
                      <a:pPr algn="r"/>
                      <a:r>
                        <a:rPr kumimoji="1" lang="en-US" altLang="ja-JP" sz="1050" dirty="0"/>
                        <a:t>2</a:t>
                      </a:r>
                      <a:r>
                        <a:rPr kumimoji="1" lang="ja-JP" altLang="en-US" sz="1050" dirty="0"/>
                        <a:t>校</a:t>
                      </a:r>
                    </a:p>
                  </a:txBody>
                  <a:tcPr/>
                </a:tc>
                <a:extLst>
                  <a:ext uri="{0D108BD9-81ED-4DB2-BD59-A6C34878D82A}">
                    <a16:rowId xmlns:a16="http://schemas.microsoft.com/office/drawing/2014/main" val="1048483130"/>
                  </a:ext>
                </a:extLst>
              </a:tr>
              <a:tr h="225827">
                <a:tc gridSpan="3" vMerge="1">
                  <a:txBody>
                    <a:bodyPr/>
                    <a:lstStyle/>
                    <a:p>
                      <a:endParaRPr kumimoji="1" lang="ja-JP" altLang="en-US" sz="1050" dirty="0"/>
                    </a:p>
                  </a:txBody>
                  <a:tcPr/>
                </a:tc>
                <a:tc hMerge="1" vMerge="1">
                  <a:txBody>
                    <a:bodyPr/>
                    <a:lstStyle/>
                    <a:p>
                      <a:endParaRPr kumimoji="1" lang="ja-JP" altLang="en-US" sz="1050" dirty="0"/>
                    </a:p>
                  </a:txBody>
                  <a:tcPr/>
                </a:tc>
                <a:tc hMerge="1" vMerge="1">
                  <a:txBody>
                    <a:bodyPr/>
                    <a:lstStyle/>
                    <a:p>
                      <a:endParaRPr kumimoji="1" lang="ja-JP" altLang="en-US"/>
                    </a:p>
                  </a:txBody>
                  <a:tcPr/>
                </a:tc>
                <a:tc>
                  <a:txBody>
                    <a:bodyPr/>
                    <a:lstStyle/>
                    <a:p>
                      <a:r>
                        <a:rPr kumimoji="1" lang="ja-JP" altLang="en-US" sz="1050" dirty="0"/>
                        <a:t>工科</a:t>
                      </a:r>
                    </a:p>
                  </a:txBody>
                  <a:tcPr/>
                </a:tc>
                <a:tc>
                  <a:txBody>
                    <a:bodyPr/>
                    <a:lstStyle/>
                    <a:p>
                      <a:pPr algn="r"/>
                      <a:r>
                        <a:rPr kumimoji="1" lang="en-US" altLang="ja-JP" sz="1050" dirty="0"/>
                        <a:t>9</a:t>
                      </a:r>
                      <a:r>
                        <a:rPr kumimoji="1" lang="ja-JP" altLang="en-US" sz="1050" dirty="0"/>
                        <a:t>校</a:t>
                      </a:r>
                    </a:p>
                  </a:txBody>
                  <a:tcPr/>
                </a:tc>
                <a:extLst>
                  <a:ext uri="{0D108BD9-81ED-4DB2-BD59-A6C34878D82A}">
                    <a16:rowId xmlns:a16="http://schemas.microsoft.com/office/drawing/2014/main" val="3547050038"/>
                  </a:ext>
                </a:extLst>
              </a:tr>
              <a:tr h="225827">
                <a:tc gridSpan="3" vMerge="1">
                  <a:txBody>
                    <a:bodyPr/>
                    <a:lstStyle/>
                    <a:p>
                      <a:endParaRPr kumimoji="1" lang="ja-JP" altLang="en-US" sz="1050" dirty="0"/>
                    </a:p>
                  </a:txBody>
                  <a:tcPr/>
                </a:tc>
                <a:tc hMerge="1" vMerge="1">
                  <a:txBody>
                    <a:bodyPr/>
                    <a:lstStyle/>
                    <a:p>
                      <a:endParaRPr kumimoji="1" lang="ja-JP" altLang="en-US" sz="1050" dirty="0"/>
                    </a:p>
                  </a:txBody>
                  <a:tcPr/>
                </a:tc>
                <a:tc hMerge="1" vMerge="1">
                  <a:txBody>
                    <a:bodyPr/>
                    <a:lstStyle/>
                    <a:p>
                      <a:endParaRPr kumimoji="1" lang="ja-JP" altLang="en-US"/>
                    </a:p>
                  </a:txBody>
                  <a:tcPr/>
                </a:tc>
                <a:tc>
                  <a:txBody>
                    <a:bodyPr/>
                    <a:lstStyle/>
                    <a:p>
                      <a:r>
                        <a:rPr kumimoji="1" lang="ja-JP" altLang="en-US" sz="1050" dirty="0"/>
                        <a:t>国際・科学</a:t>
                      </a:r>
                    </a:p>
                  </a:txBody>
                  <a:tcPr/>
                </a:tc>
                <a:tc>
                  <a:txBody>
                    <a:bodyPr/>
                    <a:lstStyle/>
                    <a:p>
                      <a:pPr algn="r"/>
                      <a:r>
                        <a:rPr kumimoji="1" lang="en-US" altLang="ja-JP" sz="1050" dirty="0"/>
                        <a:t>3</a:t>
                      </a:r>
                      <a:r>
                        <a:rPr kumimoji="1" lang="ja-JP" altLang="en-US" sz="1050" dirty="0"/>
                        <a:t>校</a:t>
                      </a:r>
                    </a:p>
                  </a:txBody>
                  <a:tcPr/>
                </a:tc>
                <a:extLst>
                  <a:ext uri="{0D108BD9-81ED-4DB2-BD59-A6C34878D82A}">
                    <a16:rowId xmlns:a16="http://schemas.microsoft.com/office/drawing/2014/main" val="3676265103"/>
                  </a:ext>
                </a:extLst>
              </a:tr>
              <a:tr h="225827">
                <a:tc gridSpan="3" vMerge="1">
                  <a:txBody>
                    <a:bodyPr/>
                    <a:lstStyle/>
                    <a:p>
                      <a:endParaRPr kumimoji="1" lang="ja-JP" altLang="en-US" sz="1050" dirty="0"/>
                    </a:p>
                  </a:txBody>
                  <a:tcPr/>
                </a:tc>
                <a:tc hMerge="1" vMerge="1">
                  <a:txBody>
                    <a:bodyPr/>
                    <a:lstStyle/>
                    <a:p>
                      <a:endParaRPr kumimoji="1" lang="ja-JP" altLang="en-US" sz="1050" dirty="0"/>
                    </a:p>
                  </a:txBody>
                  <a:tcPr/>
                </a:tc>
                <a:tc hMerge="1" vMerge="1">
                  <a:txBody>
                    <a:bodyPr/>
                    <a:lstStyle/>
                    <a:p>
                      <a:endParaRPr kumimoji="1" lang="ja-JP" altLang="en-US"/>
                    </a:p>
                  </a:txBody>
                  <a:tcPr/>
                </a:tc>
                <a:tc>
                  <a:txBody>
                    <a:bodyPr/>
                    <a:lstStyle/>
                    <a:p>
                      <a:r>
                        <a:rPr kumimoji="1" lang="ja-JP" altLang="en-US" sz="1050" dirty="0"/>
                        <a:t>総合造形</a:t>
                      </a:r>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1269072888"/>
                  </a:ext>
                </a:extLst>
              </a:tr>
              <a:tr h="225827">
                <a:tc gridSpan="4">
                  <a:txBody>
                    <a:bodyPr/>
                    <a:lstStyle/>
                    <a:p>
                      <a:r>
                        <a:rPr kumimoji="1" lang="ja-JP" altLang="en-US" sz="1050" dirty="0"/>
                        <a:t>クリエイティブスクール</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6</a:t>
                      </a:r>
                      <a:r>
                        <a:rPr kumimoji="1" lang="ja-JP" altLang="en-US" sz="1050" dirty="0"/>
                        <a:t>校</a:t>
                      </a:r>
                    </a:p>
                  </a:txBody>
                  <a:tcPr/>
                </a:tc>
                <a:extLst>
                  <a:ext uri="{0D108BD9-81ED-4DB2-BD59-A6C34878D82A}">
                    <a16:rowId xmlns:a16="http://schemas.microsoft.com/office/drawing/2014/main" val="3224835436"/>
                  </a:ext>
                </a:extLst>
              </a:tr>
              <a:tr h="225827">
                <a:tc gridSpan="4">
                  <a:txBody>
                    <a:bodyPr/>
                    <a:lstStyle/>
                    <a:p>
                      <a:r>
                        <a:rPr kumimoji="1" lang="ja-JP" altLang="en-US" sz="1050" dirty="0"/>
                        <a:t>夜間定時制高校</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15</a:t>
                      </a:r>
                      <a:r>
                        <a:rPr kumimoji="1" lang="ja-JP" altLang="en-US" sz="1050" dirty="0"/>
                        <a:t>校</a:t>
                      </a:r>
                    </a:p>
                  </a:txBody>
                  <a:tcPr/>
                </a:tc>
                <a:extLst>
                  <a:ext uri="{0D108BD9-81ED-4DB2-BD59-A6C34878D82A}">
                    <a16:rowId xmlns:a16="http://schemas.microsoft.com/office/drawing/2014/main" val="358918162"/>
                  </a:ext>
                </a:extLst>
              </a:tr>
              <a:tr h="225827">
                <a:tc gridSpan="4">
                  <a:txBody>
                    <a:bodyPr/>
                    <a:lstStyle/>
                    <a:p>
                      <a:r>
                        <a:rPr kumimoji="1" lang="ja-JP" altLang="en-US" sz="1050" dirty="0"/>
                        <a:t>通信制高校</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1</a:t>
                      </a:r>
                      <a:r>
                        <a:rPr kumimoji="1" lang="ja-JP" altLang="en-US" sz="1050" dirty="0"/>
                        <a:t>校</a:t>
                      </a:r>
                    </a:p>
                  </a:txBody>
                  <a:tcPr/>
                </a:tc>
                <a:extLst>
                  <a:ext uri="{0D108BD9-81ED-4DB2-BD59-A6C34878D82A}">
                    <a16:rowId xmlns:a16="http://schemas.microsoft.com/office/drawing/2014/main" val="17926754"/>
                  </a:ext>
                </a:extLst>
              </a:tr>
              <a:tr h="225827">
                <a:tc gridSpan="4">
                  <a:txBody>
                    <a:bodyPr/>
                    <a:lstStyle/>
                    <a:p>
                      <a:r>
                        <a:rPr kumimoji="1" lang="ja-JP" altLang="en-US" sz="1050" dirty="0"/>
                        <a:t>連携型中高一貫校</a:t>
                      </a:r>
                    </a:p>
                  </a:txBody>
                  <a:tcPr/>
                </a:tc>
                <a:tc hMerge="1">
                  <a:txBody>
                    <a:bodyPr/>
                    <a:lstStyle/>
                    <a:p>
                      <a:endParaRPr kumimoji="1" lang="ja-JP" altLang="en-US" sz="1050" dirty="0"/>
                    </a:p>
                  </a:txBody>
                  <a:tcPr/>
                </a:tc>
                <a:tc hMerge="1">
                  <a:txBody>
                    <a:bodyPr/>
                    <a:lstStyle/>
                    <a:p>
                      <a:endParaRPr kumimoji="1" lang="ja-JP" altLang="en-US"/>
                    </a:p>
                  </a:txBody>
                  <a:tcPr/>
                </a:tc>
                <a:tc hMerge="1">
                  <a:txBody>
                    <a:bodyPr/>
                    <a:lstStyle/>
                    <a:p>
                      <a:endParaRPr kumimoji="1" lang="ja-JP" altLang="en-US" sz="1050" dirty="0"/>
                    </a:p>
                  </a:txBody>
                  <a:tcPr/>
                </a:tc>
                <a:tc>
                  <a:txBody>
                    <a:bodyPr/>
                    <a:lstStyle/>
                    <a:p>
                      <a:pPr algn="r"/>
                      <a:r>
                        <a:rPr kumimoji="1" lang="en-US" altLang="ja-JP" sz="1050" dirty="0"/>
                        <a:t>2</a:t>
                      </a:r>
                      <a:r>
                        <a:rPr kumimoji="1" lang="ja-JP" altLang="en-US" sz="1050" dirty="0"/>
                        <a:t>校</a:t>
                      </a:r>
                    </a:p>
                  </a:txBody>
                  <a:tcPr/>
                </a:tc>
                <a:extLst>
                  <a:ext uri="{0D108BD9-81ED-4DB2-BD59-A6C34878D82A}">
                    <a16:rowId xmlns:a16="http://schemas.microsoft.com/office/drawing/2014/main" val="810147320"/>
                  </a:ext>
                </a:extLst>
              </a:tr>
            </a:tbl>
          </a:graphicData>
        </a:graphic>
      </p:graphicFrame>
      <p:sp>
        <p:nvSpPr>
          <p:cNvPr id="10" name="正方形/長方形 9"/>
          <p:cNvSpPr/>
          <p:nvPr/>
        </p:nvSpPr>
        <p:spPr>
          <a:xfrm>
            <a:off x="404113" y="943833"/>
            <a:ext cx="1390738" cy="260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a:t>
            </a:r>
            <a:r>
              <a:rPr kumimoji="1" lang="ja-JP" altLang="en-US" sz="1400" b="1" dirty="0">
                <a:solidFill>
                  <a:schemeClr val="tx1"/>
                </a:solidFill>
              </a:rPr>
              <a:t>平成</a:t>
            </a:r>
            <a:r>
              <a:rPr kumimoji="1" lang="en-US" altLang="ja-JP" sz="1400" b="1" dirty="0">
                <a:solidFill>
                  <a:schemeClr val="tx1"/>
                </a:solidFill>
              </a:rPr>
              <a:t>11</a:t>
            </a:r>
            <a:r>
              <a:rPr kumimoji="1" lang="ja-JP" altLang="en-US" sz="1400" b="1" dirty="0">
                <a:solidFill>
                  <a:schemeClr val="tx1"/>
                </a:solidFill>
              </a:rPr>
              <a:t>年度</a:t>
            </a:r>
            <a:r>
              <a:rPr kumimoji="1" lang="en-US" altLang="ja-JP" sz="1400" b="1" dirty="0">
                <a:solidFill>
                  <a:schemeClr val="tx1"/>
                </a:solidFill>
              </a:rPr>
              <a:t>】</a:t>
            </a:r>
            <a:endParaRPr kumimoji="1" lang="ja-JP" altLang="en-US" sz="1400" b="1" dirty="0">
              <a:solidFill>
                <a:schemeClr val="tx1"/>
              </a:solidFill>
            </a:endParaRPr>
          </a:p>
        </p:txBody>
      </p:sp>
      <p:sp>
        <p:nvSpPr>
          <p:cNvPr id="11" name="正方形/長方形 10"/>
          <p:cNvSpPr/>
          <p:nvPr/>
        </p:nvSpPr>
        <p:spPr>
          <a:xfrm>
            <a:off x="3373431" y="604797"/>
            <a:ext cx="1390738" cy="260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a:t>
            </a:r>
            <a:r>
              <a:rPr kumimoji="1" lang="ja-JP" altLang="en-US" sz="1400" b="1" dirty="0">
                <a:solidFill>
                  <a:schemeClr val="tx1"/>
                </a:solidFill>
              </a:rPr>
              <a:t>平成</a:t>
            </a:r>
            <a:r>
              <a:rPr kumimoji="1" lang="en-US" altLang="ja-JP" sz="1400" b="1" dirty="0">
                <a:solidFill>
                  <a:schemeClr val="tx1"/>
                </a:solidFill>
              </a:rPr>
              <a:t>24</a:t>
            </a:r>
            <a:r>
              <a:rPr kumimoji="1" lang="ja-JP" altLang="en-US" sz="1400" b="1" dirty="0">
                <a:solidFill>
                  <a:schemeClr val="tx1"/>
                </a:solidFill>
              </a:rPr>
              <a:t>年度</a:t>
            </a:r>
            <a:r>
              <a:rPr kumimoji="1" lang="en-US" altLang="ja-JP" sz="1400" b="1" dirty="0">
                <a:solidFill>
                  <a:schemeClr val="tx1"/>
                </a:solidFill>
              </a:rPr>
              <a:t>】</a:t>
            </a:r>
            <a:endParaRPr kumimoji="1" lang="ja-JP" altLang="en-US" sz="1400" b="1" dirty="0">
              <a:solidFill>
                <a:schemeClr val="tx1"/>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914807236"/>
              </p:ext>
            </p:extLst>
          </p:nvPr>
        </p:nvGraphicFramePr>
        <p:xfrm>
          <a:off x="6091708" y="805153"/>
          <a:ext cx="3168202" cy="5162220"/>
        </p:xfrm>
        <a:graphic>
          <a:graphicData uri="http://schemas.openxmlformats.org/drawingml/2006/table">
            <a:tbl>
              <a:tblPr firstRow="1" bandRow="1">
                <a:tableStyleId>{5940675A-B579-460E-94D1-54222C63F5DA}</a:tableStyleId>
              </a:tblPr>
              <a:tblGrid>
                <a:gridCol w="1120461">
                  <a:extLst>
                    <a:ext uri="{9D8B030D-6E8A-4147-A177-3AD203B41FA5}">
                      <a16:colId xmlns:a16="http://schemas.microsoft.com/office/drawing/2014/main" val="4284928165"/>
                    </a:ext>
                  </a:extLst>
                </a:gridCol>
                <a:gridCol w="412477">
                  <a:extLst>
                    <a:ext uri="{9D8B030D-6E8A-4147-A177-3AD203B41FA5}">
                      <a16:colId xmlns:a16="http://schemas.microsoft.com/office/drawing/2014/main" val="109812185"/>
                    </a:ext>
                  </a:extLst>
                </a:gridCol>
                <a:gridCol w="1094351">
                  <a:extLst>
                    <a:ext uri="{9D8B030D-6E8A-4147-A177-3AD203B41FA5}">
                      <a16:colId xmlns:a16="http://schemas.microsoft.com/office/drawing/2014/main" val="1773712459"/>
                    </a:ext>
                  </a:extLst>
                </a:gridCol>
                <a:gridCol w="540913">
                  <a:extLst>
                    <a:ext uri="{9D8B030D-6E8A-4147-A177-3AD203B41FA5}">
                      <a16:colId xmlns:a16="http://schemas.microsoft.com/office/drawing/2014/main" val="2243397982"/>
                    </a:ext>
                  </a:extLst>
                </a:gridCol>
              </a:tblGrid>
              <a:tr h="225998">
                <a:tc rowSpan="10">
                  <a:txBody>
                    <a:bodyPr/>
                    <a:lstStyle/>
                    <a:p>
                      <a:r>
                        <a:rPr kumimoji="1" lang="ja-JP" altLang="en-US" sz="1050" dirty="0"/>
                        <a:t>普通科</a:t>
                      </a:r>
                      <a:endParaRPr kumimoji="1" lang="en-US" altLang="ja-JP" sz="1050" dirty="0"/>
                    </a:p>
                    <a:p>
                      <a:r>
                        <a:rPr kumimoji="1" lang="ja-JP" altLang="en-US" sz="1050" dirty="0"/>
                        <a:t>高校</a:t>
                      </a:r>
                      <a:endParaRPr kumimoji="1" lang="en-US" altLang="ja-JP" sz="1050" dirty="0"/>
                    </a:p>
                    <a:p>
                      <a:r>
                        <a:rPr kumimoji="1" lang="en-US" altLang="ja-JP" sz="1050" dirty="0"/>
                        <a:t>(84</a:t>
                      </a:r>
                      <a:r>
                        <a:rPr kumimoji="1" lang="ja-JP" altLang="en-US" sz="1050" dirty="0"/>
                        <a:t>校）</a:t>
                      </a:r>
                      <a:endParaRPr kumimoji="1" lang="en-US" altLang="ja-JP" sz="1050" dirty="0"/>
                    </a:p>
                    <a:p>
                      <a:r>
                        <a:rPr kumimoji="1" lang="en-US" altLang="ja-JP" sz="1050" dirty="0"/>
                        <a:t>※</a:t>
                      </a:r>
                      <a:r>
                        <a:rPr kumimoji="1" lang="ja-JP" altLang="en-US" sz="1050" dirty="0"/>
                        <a:t>募集停止校含む</a:t>
                      </a:r>
                    </a:p>
                  </a:txBody>
                  <a:tcPr>
                    <a:lnR w="12700" cap="flat" cmpd="sng" algn="ctr">
                      <a:solidFill>
                        <a:schemeClr val="tx1"/>
                      </a:solidFill>
                      <a:prstDash val="solid"/>
                      <a:round/>
                      <a:headEnd type="none" w="med" len="med"/>
                      <a:tailEnd type="none" w="med" len="med"/>
                    </a:lnR>
                  </a:tcPr>
                </a:tc>
                <a:tc gridSpan="2">
                  <a:txBody>
                    <a:bodyPr/>
                    <a:lstStyle/>
                    <a:p>
                      <a:r>
                        <a:rPr kumimoji="1" lang="ja-JP" altLang="en-US" sz="900" dirty="0"/>
                        <a:t>普通科のみ</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en-US" altLang="ja-JP" sz="900" dirty="0"/>
                        <a:t>32</a:t>
                      </a:r>
                      <a:r>
                        <a:rPr kumimoji="1" lang="ja-JP" altLang="en-US" sz="900" dirty="0"/>
                        <a:t>校</a:t>
                      </a:r>
                      <a:endParaRPr kumimoji="1" lang="en-US" altLang="ja-JP" sz="900" dirty="0"/>
                    </a:p>
                  </a:txBody>
                  <a:tcPr/>
                </a:tc>
                <a:extLst>
                  <a:ext uri="{0D108BD9-81ED-4DB2-BD59-A6C34878D82A}">
                    <a16:rowId xmlns:a16="http://schemas.microsoft.com/office/drawing/2014/main" val="541913744"/>
                  </a:ext>
                </a:extLst>
              </a:tr>
              <a:tr h="225827">
                <a:tc vMerge="1">
                  <a:txBody>
                    <a:bodyPr/>
                    <a:lstStyle/>
                    <a:p>
                      <a:endParaRPr kumimoji="1" lang="ja-JP" altLang="en-US"/>
                    </a:p>
                  </a:txBody>
                  <a:tcPr/>
                </a:tc>
                <a:tc gridSpan="2">
                  <a:txBody>
                    <a:bodyPr/>
                    <a:lstStyle/>
                    <a:p>
                      <a:r>
                        <a:rPr kumimoji="1" lang="ja-JP" altLang="en-US" sz="900" dirty="0"/>
                        <a:t>専門コース設置</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en-US" altLang="ja-JP" sz="900" dirty="0"/>
                        <a:t>36</a:t>
                      </a:r>
                      <a:r>
                        <a:rPr kumimoji="1" lang="ja-JP" altLang="en-US" sz="900" dirty="0"/>
                        <a:t>校</a:t>
                      </a:r>
                    </a:p>
                  </a:txBody>
                  <a:tcPr/>
                </a:tc>
                <a:extLst>
                  <a:ext uri="{0D108BD9-81ED-4DB2-BD59-A6C34878D82A}">
                    <a16:rowId xmlns:a16="http://schemas.microsoft.com/office/drawing/2014/main" val="2152015614"/>
                  </a:ext>
                </a:extLst>
              </a:tr>
              <a:tr h="225827">
                <a:tc vMerge="1">
                  <a:txBody>
                    <a:bodyPr/>
                    <a:lstStyle/>
                    <a:p>
                      <a:endParaRPr kumimoji="1" lang="ja-JP" altLang="en-US"/>
                    </a:p>
                  </a:txBody>
                  <a:tcPr/>
                </a:tc>
                <a:tc rowSpan="5">
                  <a:txBody>
                    <a:bodyPr/>
                    <a:lstStyle/>
                    <a:p>
                      <a:r>
                        <a:rPr kumimoji="1" lang="ja-JP" altLang="en-US" sz="900" dirty="0"/>
                        <a:t>専門学科併置</a:t>
                      </a:r>
                      <a:endParaRPr kumimoji="1" lang="en-US" altLang="ja-JP" sz="900" dirty="0"/>
                    </a:p>
                    <a:p>
                      <a:r>
                        <a:rPr kumimoji="1" lang="en-US" altLang="ja-JP" sz="900" dirty="0"/>
                        <a:t>11</a:t>
                      </a:r>
                      <a:r>
                        <a:rPr kumimoji="1" lang="ja-JP" altLang="en-US" sz="900" dirty="0"/>
                        <a:t>校</a:t>
                      </a:r>
                    </a:p>
                  </a:txBody>
                  <a:tcPr>
                    <a:lnL w="12700" cap="flat" cmpd="sng" algn="ctr">
                      <a:solidFill>
                        <a:schemeClr val="tx1"/>
                      </a:solidFill>
                      <a:prstDash val="solid"/>
                      <a:round/>
                      <a:headEnd type="none" w="med" len="med"/>
                      <a:tailEnd type="none" w="med" len="med"/>
                    </a:lnL>
                  </a:tcPr>
                </a:tc>
                <a:tc>
                  <a:txBody>
                    <a:bodyPr/>
                    <a:lstStyle/>
                    <a:p>
                      <a:r>
                        <a:rPr kumimoji="1" lang="ja-JP" altLang="en-US" sz="900" dirty="0"/>
                        <a:t>国際科</a:t>
                      </a:r>
                      <a:r>
                        <a:rPr kumimoji="1" lang="ja-JP" altLang="en-US" sz="600" dirty="0"/>
                        <a:t>（グローバル科）</a:t>
                      </a:r>
                    </a:p>
                  </a:txBody>
                  <a:tcPr/>
                </a:tc>
                <a:tc>
                  <a:txBody>
                    <a:bodyPr/>
                    <a:lstStyle/>
                    <a:p>
                      <a:pPr algn="r"/>
                      <a:r>
                        <a:rPr kumimoji="1" lang="ja-JP" altLang="en-US" sz="900" dirty="0"/>
                        <a:t>２校</a:t>
                      </a:r>
                    </a:p>
                  </a:txBody>
                  <a:tcPr/>
                </a:tc>
                <a:extLst>
                  <a:ext uri="{0D108BD9-81ED-4DB2-BD59-A6C34878D82A}">
                    <a16:rowId xmlns:a16="http://schemas.microsoft.com/office/drawing/2014/main" val="3496496987"/>
                  </a:ext>
                </a:extLst>
              </a:tr>
              <a:tr h="225827">
                <a:tc vMerge="1">
                  <a:txBody>
                    <a:bodyPr/>
                    <a:lstStyle/>
                    <a:p>
                      <a:endParaRPr kumimoji="1" lang="ja-JP" altLang="en-US"/>
                    </a:p>
                  </a:txBody>
                  <a:tcPr/>
                </a:tc>
                <a:tc vMerge="1">
                  <a:txBody>
                    <a:bodyPr/>
                    <a:lstStyle/>
                    <a:p>
                      <a:endParaRPr kumimoji="1" lang="ja-JP" altLang="en-US" sz="1050" dirty="0"/>
                    </a:p>
                  </a:txBody>
                  <a:tcPr/>
                </a:tc>
                <a:tc>
                  <a:txBody>
                    <a:bodyPr/>
                    <a:lstStyle/>
                    <a:p>
                      <a:r>
                        <a:rPr kumimoji="1" lang="ja-JP" altLang="en-US" sz="900" dirty="0"/>
                        <a:t>国際教養科</a:t>
                      </a:r>
                    </a:p>
                  </a:txBody>
                  <a:tcPr/>
                </a:tc>
                <a:tc>
                  <a:txBody>
                    <a:bodyPr/>
                    <a:lstStyle/>
                    <a:p>
                      <a:pPr algn="r"/>
                      <a:r>
                        <a:rPr kumimoji="1" lang="ja-JP" altLang="en-US" sz="900" dirty="0"/>
                        <a:t>５校</a:t>
                      </a:r>
                    </a:p>
                  </a:txBody>
                  <a:tcPr/>
                </a:tc>
                <a:extLst>
                  <a:ext uri="{0D108BD9-81ED-4DB2-BD59-A6C34878D82A}">
                    <a16:rowId xmlns:a16="http://schemas.microsoft.com/office/drawing/2014/main" val="92606164"/>
                  </a:ext>
                </a:extLst>
              </a:tr>
              <a:tr h="225827">
                <a:tc vMerge="1">
                  <a:txBody>
                    <a:bodyPr/>
                    <a:lstStyle/>
                    <a:p>
                      <a:endParaRPr kumimoji="1" lang="ja-JP" altLang="en-US"/>
                    </a:p>
                  </a:txBody>
                  <a:tcPr/>
                </a:tc>
                <a:tc vMerge="1">
                  <a:txBody>
                    <a:bodyPr/>
                    <a:lstStyle/>
                    <a:p>
                      <a:endParaRPr kumimoji="1" lang="ja-JP" altLang="en-US" sz="1050"/>
                    </a:p>
                  </a:txBody>
                  <a:tcPr/>
                </a:tc>
                <a:tc>
                  <a:txBody>
                    <a:bodyPr/>
                    <a:lstStyle/>
                    <a:p>
                      <a:r>
                        <a:rPr kumimoji="1" lang="ja-JP" altLang="en-US" sz="900" dirty="0"/>
                        <a:t>体育科</a:t>
                      </a:r>
                    </a:p>
                  </a:txBody>
                  <a:tcPr/>
                </a:tc>
                <a:tc>
                  <a:txBody>
                    <a:bodyPr/>
                    <a:lstStyle/>
                    <a:p>
                      <a:pPr algn="r"/>
                      <a:r>
                        <a:rPr kumimoji="1" lang="ja-JP" altLang="en-US" sz="900" dirty="0"/>
                        <a:t>２校</a:t>
                      </a:r>
                    </a:p>
                  </a:txBody>
                  <a:tcPr/>
                </a:tc>
                <a:extLst>
                  <a:ext uri="{0D108BD9-81ED-4DB2-BD59-A6C34878D82A}">
                    <a16:rowId xmlns:a16="http://schemas.microsoft.com/office/drawing/2014/main" val="2060683831"/>
                  </a:ext>
                </a:extLst>
              </a:tr>
              <a:tr h="225827">
                <a:tc vMerge="1">
                  <a:txBody>
                    <a:bodyPr/>
                    <a:lstStyle/>
                    <a:p>
                      <a:endParaRPr kumimoji="1" lang="ja-JP" altLang="en-US"/>
                    </a:p>
                  </a:txBody>
                  <a:tcPr/>
                </a:tc>
                <a:tc vMerge="1">
                  <a:txBody>
                    <a:bodyPr/>
                    <a:lstStyle/>
                    <a:p>
                      <a:endParaRPr kumimoji="1" lang="ja-JP" altLang="en-US" sz="1050"/>
                    </a:p>
                  </a:txBody>
                  <a:tcPr/>
                </a:tc>
                <a:tc>
                  <a:txBody>
                    <a:bodyPr/>
                    <a:lstStyle/>
                    <a:p>
                      <a:r>
                        <a:rPr kumimoji="1" lang="ja-JP" altLang="en-US" sz="900" dirty="0"/>
                        <a:t>芸能文化科</a:t>
                      </a:r>
                    </a:p>
                  </a:txBody>
                  <a:tcPr/>
                </a:tc>
                <a:tc>
                  <a:txBody>
                    <a:bodyPr/>
                    <a:lstStyle/>
                    <a:p>
                      <a:pPr algn="r"/>
                      <a:r>
                        <a:rPr kumimoji="1" lang="ja-JP" altLang="en-US" sz="900" dirty="0"/>
                        <a:t>１校</a:t>
                      </a:r>
                    </a:p>
                  </a:txBody>
                  <a:tcPr/>
                </a:tc>
                <a:extLst>
                  <a:ext uri="{0D108BD9-81ED-4DB2-BD59-A6C34878D82A}">
                    <a16:rowId xmlns:a16="http://schemas.microsoft.com/office/drawing/2014/main" val="2086042875"/>
                  </a:ext>
                </a:extLst>
              </a:tr>
              <a:tr h="225827">
                <a:tc vMerge="1">
                  <a:txBody>
                    <a:bodyPr/>
                    <a:lstStyle/>
                    <a:p>
                      <a:endParaRPr kumimoji="1" lang="ja-JP" altLang="en-US"/>
                    </a:p>
                  </a:txBody>
                  <a:tcPr/>
                </a:tc>
                <a:tc vMerge="1">
                  <a:txBody>
                    <a:bodyPr/>
                    <a:lstStyle/>
                    <a:p>
                      <a:endParaRPr kumimoji="1" lang="ja-JP" altLang="en-US" sz="1050"/>
                    </a:p>
                  </a:txBody>
                  <a:tcPr/>
                </a:tc>
                <a:tc>
                  <a:txBody>
                    <a:bodyPr/>
                    <a:lstStyle/>
                    <a:p>
                      <a:r>
                        <a:rPr kumimoji="1" lang="ja-JP" altLang="en-US" sz="900" dirty="0"/>
                        <a:t>音楽科</a:t>
                      </a:r>
                    </a:p>
                  </a:txBody>
                  <a:tcPr/>
                </a:tc>
                <a:tc>
                  <a:txBody>
                    <a:bodyPr/>
                    <a:lstStyle/>
                    <a:p>
                      <a:pPr algn="r"/>
                      <a:r>
                        <a:rPr kumimoji="1" lang="ja-JP" altLang="en-US" sz="900" dirty="0"/>
                        <a:t>１校</a:t>
                      </a:r>
                    </a:p>
                  </a:txBody>
                  <a:tcPr/>
                </a:tc>
                <a:extLst>
                  <a:ext uri="{0D108BD9-81ED-4DB2-BD59-A6C34878D82A}">
                    <a16:rowId xmlns:a16="http://schemas.microsoft.com/office/drawing/2014/main" val="3593081681"/>
                  </a:ext>
                </a:extLst>
              </a:tr>
              <a:tr h="225827">
                <a:tc vMerge="1">
                  <a:txBody>
                    <a:bodyPr/>
                    <a:lstStyle/>
                    <a:p>
                      <a:endParaRPr kumimoji="1" lang="ja-JP" altLang="en-US" sz="1050" dirty="0"/>
                    </a:p>
                  </a:txBody>
                  <a:tcPr/>
                </a:tc>
                <a:tc gridSpan="2">
                  <a:txBody>
                    <a:bodyPr/>
                    <a:lstStyle/>
                    <a:p>
                      <a:r>
                        <a:rPr kumimoji="1" lang="ja-JP" altLang="en-US" sz="900" dirty="0"/>
                        <a:t>総合学科併置</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ja-JP" altLang="en-US" sz="900" dirty="0"/>
                        <a:t>１校</a:t>
                      </a:r>
                    </a:p>
                  </a:txBody>
                  <a:tcPr/>
                </a:tc>
                <a:extLst>
                  <a:ext uri="{0D108BD9-81ED-4DB2-BD59-A6C34878D82A}">
                    <a16:rowId xmlns:a16="http://schemas.microsoft.com/office/drawing/2014/main" val="2341658159"/>
                  </a:ext>
                </a:extLst>
              </a:tr>
              <a:tr h="225827">
                <a:tc vMerge="1">
                  <a:txBody>
                    <a:bodyPr/>
                    <a:lstStyle/>
                    <a:p>
                      <a:endParaRPr kumimoji="1" lang="ja-JP" altLang="en-US" sz="1050" dirty="0"/>
                    </a:p>
                  </a:txBody>
                  <a:tcPr/>
                </a:tc>
                <a:tc gridSpan="2">
                  <a:txBody>
                    <a:bodyPr/>
                    <a:lstStyle/>
                    <a:p>
                      <a:r>
                        <a:rPr kumimoji="1" lang="ja-JP" altLang="en-US" sz="900" dirty="0"/>
                        <a:t>単位制</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ja-JP" altLang="en-US" sz="900" dirty="0"/>
                        <a:t>３校</a:t>
                      </a:r>
                    </a:p>
                  </a:txBody>
                  <a:tcPr/>
                </a:tc>
                <a:extLst>
                  <a:ext uri="{0D108BD9-81ED-4DB2-BD59-A6C34878D82A}">
                    <a16:rowId xmlns:a16="http://schemas.microsoft.com/office/drawing/2014/main" val="1003214143"/>
                  </a:ext>
                </a:extLst>
              </a:tr>
              <a:tr h="225827">
                <a:tc vMerge="1">
                  <a:txBody>
                    <a:bodyPr/>
                    <a:lstStyle/>
                    <a:p>
                      <a:endParaRPr kumimoji="1" lang="ja-JP" altLang="en-US" sz="1050" dirty="0"/>
                    </a:p>
                  </a:txBody>
                  <a:tcPr/>
                </a:tc>
                <a:tc gridSpan="2">
                  <a:txBody>
                    <a:bodyPr/>
                    <a:lstStyle/>
                    <a:p>
                      <a:r>
                        <a:rPr kumimoji="1" lang="ja-JP" altLang="en-US" sz="900" dirty="0"/>
                        <a:t>教育センター附属校</a:t>
                      </a:r>
                    </a:p>
                  </a:txBody>
                  <a:tcP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a:r>
                        <a:rPr kumimoji="1" lang="ja-JP" altLang="en-US" sz="900" dirty="0"/>
                        <a:t>１校</a:t>
                      </a:r>
                    </a:p>
                  </a:txBody>
                  <a:tcPr/>
                </a:tc>
                <a:extLst>
                  <a:ext uri="{0D108BD9-81ED-4DB2-BD59-A6C34878D82A}">
                    <a16:rowId xmlns:a16="http://schemas.microsoft.com/office/drawing/2014/main" val="1023305473"/>
                  </a:ext>
                </a:extLst>
              </a:tr>
              <a:tr h="231016">
                <a:tc rowSpan="3">
                  <a:txBody>
                    <a:bodyPr/>
                    <a:lstStyle/>
                    <a:p>
                      <a:r>
                        <a:rPr kumimoji="1" lang="ja-JP" altLang="en-US" sz="1050" dirty="0"/>
                        <a:t>総合学科高校</a:t>
                      </a:r>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050" dirty="0"/>
                        <a:t>①　下記②③以外</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1050" dirty="0"/>
                        <a:t>15</a:t>
                      </a:r>
                      <a:r>
                        <a:rPr kumimoji="1" lang="ja-JP" altLang="en-US" sz="1050" dirty="0"/>
                        <a:t>校</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1970144"/>
                  </a:ext>
                </a:extLst>
              </a:tr>
              <a:tr h="196726">
                <a:tc vMerge="1">
                  <a:txBody>
                    <a:bodyPr/>
                    <a:lstStyle/>
                    <a:p>
                      <a:endParaRPr kumimoji="1" lang="ja-JP" altLang="en-US"/>
                    </a:p>
                  </a:txBody>
                  <a:tcPr/>
                </a:tc>
                <a:tc gridSpan="2">
                  <a:txBody>
                    <a:bodyPr/>
                    <a:lstStyle/>
                    <a:p>
                      <a:r>
                        <a:rPr kumimoji="1" lang="ja-JP" altLang="en-US" sz="800" dirty="0"/>
                        <a:t>②　エンパワメントスクール</a:t>
                      </a:r>
                      <a:endParaRPr kumimoji="1" lang="en-US" altLang="ja-JP" sz="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1050" dirty="0"/>
                        <a:t>8</a:t>
                      </a:r>
                      <a:r>
                        <a:rPr kumimoji="1" lang="ja-JP" altLang="en-US" sz="1050" dirty="0"/>
                        <a:t>校</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202882"/>
                  </a:ext>
                </a:extLst>
              </a:tr>
              <a:tr h="214754">
                <a:tc vMerge="1">
                  <a:txBody>
                    <a:bodyPr/>
                    <a:lstStyle/>
                    <a:p>
                      <a:endParaRPr kumimoji="1" lang="ja-JP" altLang="en-US" sz="105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r>
                        <a:rPr kumimoji="1" lang="ja-JP" altLang="en-US" sz="800" dirty="0"/>
                        <a:t>③　クリエィティブスクール</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algn="r"/>
                      <a:r>
                        <a:rPr kumimoji="1" lang="en-US" altLang="ja-JP" sz="1050" dirty="0"/>
                        <a:t>1</a:t>
                      </a:r>
                      <a:r>
                        <a:rPr kumimoji="1" lang="ja-JP" altLang="en-US" sz="1050" dirty="0"/>
                        <a:t>校</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62522880"/>
                  </a:ext>
                </a:extLst>
              </a:tr>
              <a:tr h="225827">
                <a:tc>
                  <a:txBody>
                    <a:bodyPr/>
                    <a:lstStyle/>
                    <a:p>
                      <a:r>
                        <a:rPr kumimoji="1" lang="ja-JP" altLang="en-US" sz="900" dirty="0"/>
                        <a:t>多部制単位制</a:t>
                      </a:r>
                    </a:p>
                  </a:txBody>
                  <a:tcPr/>
                </a:tc>
                <a:tc gridSpan="2">
                  <a:txBody>
                    <a:bodyPr/>
                    <a:lstStyle/>
                    <a:p>
                      <a:r>
                        <a:rPr kumimoji="1" lang="ja-JP" altLang="en-US" sz="900" dirty="0"/>
                        <a:t>クリエイティブスクール</a:t>
                      </a:r>
                    </a:p>
                  </a:txBody>
                  <a:tcPr/>
                </a:tc>
                <a:tc hMerge="1">
                  <a:txBody>
                    <a:bodyPr/>
                    <a:lstStyle/>
                    <a:p>
                      <a:endParaRPr kumimoji="1" lang="ja-JP" altLang="en-US"/>
                    </a:p>
                  </a:txBody>
                  <a:tcPr/>
                </a:tc>
                <a:tc>
                  <a:txBody>
                    <a:bodyPr/>
                    <a:lstStyle/>
                    <a:p>
                      <a:pPr algn="r"/>
                      <a:r>
                        <a:rPr kumimoji="1" lang="en-US" altLang="ja-JP" sz="900" dirty="0"/>
                        <a:t>2</a:t>
                      </a:r>
                      <a:r>
                        <a:rPr kumimoji="1" lang="ja-JP" altLang="en-US" sz="900" dirty="0"/>
                        <a:t>校</a:t>
                      </a:r>
                    </a:p>
                  </a:txBody>
                  <a:tcPr/>
                </a:tc>
                <a:extLst>
                  <a:ext uri="{0D108BD9-81ED-4DB2-BD59-A6C34878D82A}">
                    <a16:rowId xmlns:a16="http://schemas.microsoft.com/office/drawing/2014/main" val="1979677755"/>
                  </a:ext>
                </a:extLst>
              </a:tr>
              <a:tr h="225827">
                <a:tc rowSpan="5">
                  <a:txBody>
                    <a:bodyPr/>
                    <a:lstStyle/>
                    <a:p>
                      <a:r>
                        <a:rPr kumimoji="1" lang="ja-JP" altLang="en-US" sz="900" dirty="0"/>
                        <a:t>専門高校</a:t>
                      </a:r>
                      <a:endParaRPr kumimoji="1" lang="en-US" altLang="ja-JP" sz="900" dirty="0"/>
                    </a:p>
                    <a:p>
                      <a:r>
                        <a:rPr kumimoji="1" lang="en-US" altLang="ja-JP" sz="900" dirty="0"/>
                        <a:t>(25</a:t>
                      </a:r>
                      <a:r>
                        <a:rPr kumimoji="1" lang="ja-JP" altLang="en-US" sz="900" dirty="0"/>
                        <a:t>校）</a:t>
                      </a:r>
                    </a:p>
                  </a:txBody>
                  <a:tcPr/>
                </a:tc>
                <a:tc gridSpan="2">
                  <a:txBody>
                    <a:bodyPr/>
                    <a:lstStyle/>
                    <a:p>
                      <a:r>
                        <a:rPr kumimoji="1" lang="ja-JP" altLang="en-US" sz="900" dirty="0"/>
                        <a:t>農業</a:t>
                      </a:r>
                      <a:endParaRPr kumimoji="1" lang="en-US" altLang="ja-JP" sz="900" dirty="0"/>
                    </a:p>
                  </a:txBody>
                  <a:tcPr/>
                </a:tc>
                <a:tc hMerge="1">
                  <a:txBody>
                    <a:bodyPr/>
                    <a:lstStyle/>
                    <a:p>
                      <a:endParaRPr kumimoji="1" lang="ja-JP" altLang="en-US"/>
                    </a:p>
                  </a:txBody>
                  <a:tcPr/>
                </a:tc>
                <a:tc>
                  <a:txBody>
                    <a:bodyPr/>
                    <a:lstStyle/>
                    <a:p>
                      <a:pPr algn="r"/>
                      <a:r>
                        <a:rPr kumimoji="1" lang="en-US" altLang="ja-JP" sz="900" dirty="0"/>
                        <a:t>2</a:t>
                      </a:r>
                      <a:r>
                        <a:rPr kumimoji="1" lang="ja-JP" altLang="en-US" sz="900" dirty="0"/>
                        <a:t>校</a:t>
                      </a:r>
                    </a:p>
                  </a:txBody>
                  <a:tcPr/>
                </a:tc>
                <a:extLst>
                  <a:ext uri="{0D108BD9-81ED-4DB2-BD59-A6C34878D82A}">
                    <a16:rowId xmlns:a16="http://schemas.microsoft.com/office/drawing/2014/main" val="1048483130"/>
                  </a:ext>
                </a:extLst>
              </a:tr>
              <a:tr h="225827">
                <a:tc vMerge="1">
                  <a:txBody>
                    <a:bodyPr/>
                    <a:lstStyle/>
                    <a:p>
                      <a:endParaRPr kumimoji="1" lang="ja-JP" altLang="en-US" sz="1050" dirty="0"/>
                    </a:p>
                  </a:txBody>
                  <a:tcPr/>
                </a:tc>
                <a:tc gridSpan="2">
                  <a:txBody>
                    <a:bodyPr/>
                    <a:lstStyle/>
                    <a:p>
                      <a:r>
                        <a:rPr kumimoji="1" lang="ja-JP" altLang="en-US" sz="900" dirty="0"/>
                        <a:t>工科</a:t>
                      </a:r>
                    </a:p>
                  </a:txBody>
                  <a:tcPr/>
                </a:tc>
                <a:tc hMerge="1">
                  <a:txBody>
                    <a:bodyPr/>
                    <a:lstStyle/>
                    <a:p>
                      <a:endParaRPr kumimoji="1" lang="ja-JP" altLang="en-US"/>
                    </a:p>
                  </a:txBody>
                  <a:tcPr/>
                </a:tc>
                <a:tc>
                  <a:txBody>
                    <a:bodyPr/>
                    <a:lstStyle/>
                    <a:p>
                      <a:pPr algn="r"/>
                      <a:r>
                        <a:rPr kumimoji="1" lang="en-US" altLang="ja-JP" sz="900" dirty="0"/>
                        <a:t>9</a:t>
                      </a:r>
                      <a:r>
                        <a:rPr kumimoji="1" lang="ja-JP" altLang="en-US" sz="900" dirty="0"/>
                        <a:t>校</a:t>
                      </a:r>
                    </a:p>
                  </a:txBody>
                  <a:tcPr/>
                </a:tc>
                <a:extLst>
                  <a:ext uri="{0D108BD9-81ED-4DB2-BD59-A6C34878D82A}">
                    <a16:rowId xmlns:a16="http://schemas.microsoft.com/office/drawing/2014/main" val="3547050038"/>
                  </a:ext>
                </a:extLst>
              </a:tr>
              <a:tr h="225827">
                <a:tc vMerge="1">
                  <a:txBody>
                    <a:bodyPr/>
                    <a:lstStyle/>
                    <a:p>
                      <a:endParaRPr kumimoji="1" lang="ja-JP" altLang="en-US" sz="1050" dirty="0"/>
                    </a:p>
                  </a:txBody>
                  <a:tcPr/>
                </a:tc>
                <a:tc gridSpan="2">
                  <a:txBody>
                    <a:bodyPr/>
                    <a:lstStyle/>
                    <a:p>
                      <a:r>
                        <a:rPr kumimoji="1" lang="ja-JP" altLang="en-US" sz="900" dirty="0"/>
                        <a:t>総合造形</a:t>
                      </a:r>
                    </a:p>
                  </a:txBody>
                  <a:tcPr/>
                </a:tc>
                <a:tc hMerge="1">
                  <a:txBody>
                    <a:bodyPr/>
                    <a:lstStyle/>
                    <a:p>
                      <a:endParaRPr kumimoji="1" lang="ja-JP" altLang="en-US"/>
                    </a:p>
                  </a:txBody>
                  <a:tcPr/>
                </a:tc>
                <a:tc>
                  <a:txBody>
                    <a:bodyPr/>
                    <a:lstStyle/>
                    <a:p>
                      <a:pPr algn="r"/>
                      <a:r>
                        <a:rPr kumimoji="1" lang="en-US" altLang="ja-JP" sz="900" dirty="0"/>
                        <a:t>1</a:t>
                      </a:r>
                      <a:r>
                        <a:rPr kumimoji="1" lang="ja-JP" altLang="en-US" sz="900" dirty="0"/>
                        <a:t>校</a:t>
                      </a:r>
                    </a:p>
                  </a:txBody>
                  <a:tcPr/>
                </a:tc>
                <a:extLst>
                  <a:ext uri="{0D108BD9-81ED-4DB2-BD59-A6C34878D82A}">
                    <a16:rowId xmlns:a16="http://schemas.microsoft.com/office/drawing/2014/main" val="3676265103"/>
                  </a:ext>
                </a:extLst>
              </a:tr>
              <a:tr h="260820">
                <a:tc vMerge="1">
                  <a:txBody>
                    <a:bodyPr/>
                    <a:lstStyle/>
                    <a:p>
                      <a:endParaRPr kumimoji="1" lang="ja-JP" altLang="en-US" sz="1050" dirty="0"/>
                    </a:p>
                  </a:txBody>
                  <a:tcPr/>
                </a:tc>
                <a:tc gridSpan="2">
                  <a:txBody>
                    <a:bodyPr/>
                    <a:lstStyle/>
                    <a:p>
                      <a:r>
                        <a:rPr kumimoji="1" lang="ja-JP" altLang="en-US" sz="900" dirty="0"/>
                        <a:t>文理学科（</a:t>
                      </a:r>
                      <a:r>
                        <a:rPr kumimoji="1" lang="en-US" altLang="ja-JP" sz="900" dirty="0"/>
                        <a:t>GLHS</a:t>
                      </a:r>
                      <a:r>
                        <a:rPr kumimoji="1" lang="ja-JP" altLang="en-US" sz="900" dirty="0"/>
                        <a:t>校）</a:t>
                      </a:r>
                    </a:p>
                  </a:txBody>
                  <a:tcP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900" dirty="0"/>
                        <a:t>10</a:t>
                      </a:r>
                      <a:r>
                        <a:rPr kumimoji="1" lang="ja-JP" altLang="en-US" sz="900" dirty="0"/>
                        <a:t>校</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072888"/>
                  </a:ext>
                </a:extLst>
              </a:tr>
              <a:tr h="260820">
                <a:tc vMerge="1">
                  <a:txBody>
                    <a:bodyPr/>
                    <a:lstStyle/>
                    <a:p>
                      <a:endParaRPr kumimoji="1" lang="ja-JP" altLang="en-US"/>
                    </a:p>
                  </a:txBody>
                  <a:tcPr/>
                </a:tc>
                <a:tc gridSpan="2">
                  <a:txBody>
                    <a:bodyPr/>
                    <a:lstStyle/>
                    <a:p>
                      <a:r>
                        <a:rPr kumimoji="1" lang="ja-JP" altLang="en-US" sz="900" dirty="0"/>
                        <a:t>国際文化科・総合科学科</a:t>
                      </a:r>
                    </a:p>
                  </a:txBody>
                  <a:tcP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algn="r"/>
                      <a:r>
                        <a:rPr kumimoji="1" lang="en-US" altLang="ja-JP" sz="900" dirty="0"/>
                        <a:t>3</a:t>
                      </a:r>
                      <a:r>
                        <a:rPr kumimoji="1" lang="ja-JP" altLang="en-US" sz="900" dirty="0"/>
                        <a:t>校</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37213651"/>
                  </a:ext>
                </a:extLst>
              </a:tr>
              <a:tr h="225827">
                <a:tc gridSpan="3">
                  <a:txBody>
                    <a:bodyPr/>
                    <a:lstStyle/>
                    <a:p>
                      <a:r>
                        <a:rPr kumimoji="1" lang="ja-JP" altLang="en-US" sz="900" dirty="0"/>
                        <a:t>定時制高校</a:t>
                      </a:r>
                    </a:p>
                  </a:txBody>
                  <a:tcPr/>
                </a:tc>
                <a:tc hMerge="1">
                  <a:txBody>
                    <a:bodyPr/>
                    <a:lstStyle/>
                    <a:p>
                      <a:endParaRPr kumimoji="1" lang="ja-JP" altLang="en-US" sz="1050" dirty="0"/>
                    </a:p>
                  </a:txBody>
                  <a:tcPr/>
                </a:tc>
                <a:tc hMerge="1">
                  <a:txBody>
                    <a:bodyPr/>
                    <a:lstStyle/>
                    <a:p>
                      <a:endParaRPr kumimoji="1" lang="ja-JP" altLang="en-US"/>
                    </a:p>
                  </a:txBody>
                  <a:tcPr/>
                </a:tc>
                <a:tc>
                  <a:txBody>
                    <a:bodyPr/>
                    <a:lstStyle/>
                    <a:p>
                      <a:pPr algn="r"/>
                      <a:r>
                        <a:rPr kumimoji="1" lang="en-US" altLang="ja-JP" sz="900" dirty="0"/>
                        <a:t>15</a:t>
                      </a:r>
                      <a:r>
                        <a:rPr kumimoji="1" lang="ja-JP" altLang="en-US" sz="900" dirty="0"/>
                        <a:t>校</a:t>
                      </a:r>
                    </a:p>
                  </a:txBody>
                  <a:tcPr/>
                </a:tc>
                <a:extLst>
                  <a:ext uri="{0D108BD9-81ED-4DB2-BD59-A6C34878D82A}">
                    <a16:rowId xmlns:a16="http://schemas.microsoft.com/office/drawing/2014/main" val="358918162"/>
                  </a:ext>
                </a:extLst>
              </a:tr>
              <a:tr h="225827">
                <a:tc gridSpan="3">
                  <a:txBody>
                    <a:bodyPr/>
                    <a:lstStyle/>
                    <a:p>
                      <a:r>
                        <a:rPr kumimoji="1" lang="ja-JP" altLang="en-US" sz="900" dirty="0"/>
                        <a:t>通信制高校</a:t>
                      </a:r>
                    </a:p>
                  </a:txBody>
                  <a:tcPr/>
                </a:tc>
                <a:tc hMerge="1">
                  <a:txBody>
                    <a:bodyPr/>
                    <a:lstStyle/>
                    <a:p>
                      <a:endParaRPr kumimoji="1" lang="ja-JP" altLang="en-US" sz="1050" dirty="0"/>
                    </a:p>
                  </a:txBody>
                  <a:tcPr/>
                </a:tc>
                <a:tc hMerge="1">
                  <a:txBody>
                    <a:bodyPr/>
                    <a:lstStyle/>
                    <a:p>
                      <a:endParaRPr kumimoji="1" lang="ja-JP" altLang="en-US"/>
                    </a:p>
                  </a:txBody>
                  <a:tcPr/>
                </a:tc>
                <a:tc>
                  <a:txBody>
                    <a:bodyPr/>
                    <a:lstStyle/>
                    <a:p>
                      <a:pPr algn="r"/>
                      <a:r>
                        <a:rPr kumimoji="1" lang="en-US" altLang="ja-JP" sz="900" dirty="0"/>
                        <a:t>1</a:t>
                      </a:r>
                      <a:r>
                        <a:rPr kumimoji="1" lang="ja-JP" altLang="en-US" sz="900" dirty="0"/>
                        <a:t>校</a:t>
                      </a:r>
                    </a:p>
                  </a:txBody>
                  <a:tcPr/>
                </a:tc>
                <a:extLst>
                  <a:ext uri="{0D108BD9-81ED-4DB2-BD59-A6C34878D82A}">
                    <a16:rowId xmlns:a16="http://schemas.microsoft.com/office/drawing/2014/main" val="17926754"/>
                  </a:ext>
                </a:extLst>
              </a:tr>
              <a:tr h="225827">
                <a:tc gridSpan="3">
                  <a:txBody>
                    <a:bodyPr/>
                    <a:lstStyle/>
                    <a:p>
                      <a:r>
                        <a:rPr kumimoji="1" lang="ja-JP" altLang="en-US" sz="900" dirty="0"/>
                        <a:t>連携型中高一貫校</a:t>
                      </a:r>
                    </a:p>
                  </a:txBody>
                  <a:tcPr/>
                </a:tc>
                <a:tc hMerge="1">
                  <a:txBody>
                    <a:bodyPr/>
                    <a:lstStyle/>
                    <a:p>
                      <a:endParaRPr kumimoji="1" lang="ja-JP" altLang="en-US" sz="1050" dirty="0"/>
                    </a:p>
                  </a:txBody>
                  <a:tcPr/>
                </a:tc>
                <a:tc hMerge="1">
                  <a:txBody>
                    <a:bodyPr/>
                    <a:lstStyle/>
                    <a:p>
                      <a:endParaRPr kumimoji="1" lang="ja-JP" altLang="en-US"/>
                    </a:p>
                  </a:txBody>
                  <a:tcPr/>
                </a:tc>
                <a:tc>
                  <a:txBody>
                    <a:bodyPr/>
                    <a:lstStyle/>
                    <a:p>
                      <a:pPr algn="r"/>
                      <a:r>
                        <a:rPr kumimoji="1" lang="en-US" altLang="ja-JP" sz="900" dirty="0"/>
                        <a:t>2</a:t>
                      </a:r>
                      <a:r>
                        <a:rPr kumimoji="1" lang="ja-JP" altLang="en-US" sz="900" dirty="0"/>
                        <a:t>校</a:t>
                      </a:r>
                    </a:p>
                  </a:txBody>
                  <a:tcPr/>
                </a:tc>
                <a:extLst>
                  <a:ext uri="{0D108BD9-81ED-4DB2-BD59-A6C34878D82A}">
                    <a16:rowId xmlns:a16="http://schemas.microsoft.com/office/drawing/2014/main" val="810147320"/>
                  </a:ext>
                </a:extLst>
              </a:tr>
            </a:tbl>
          </a:graphicData>
        </a:graphic>
      </p:graphicFrame>
      <p:sp>
        <p:nvSpPr>
          <p:cNvPr id="13" name="正方形/長方形 12"/>
          <p:cNvSpPr/>
          <p:nvPr/>
        </p:nvSpPr>
        <p:spPr>
          <a:xfrm>
            <a:off x="6980440" y="508598"/>
            <a:ext cx="1390738" cy="260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rPr>
              <a:t>【</a:t>
            </a:r>
            <a:r>
              <a:rPr kumimoji="1" lang="ja-JP" altLang="en-US" sz="1400" b="1" dirty="0">
                <a:solidFill>
                  <a:schemeClr val="tx1"/>
                </a:solidFill>
              </a:rPr>
              <a:t>令和２年度</a:t>
            </a:r>
            <a:r>
              <a:rPr kumimoji="1" lang="en-US" altLang="ja-JP" sz="1400" b="1" dirty="0">
                <a:solidFill>
                  <a:schemeClr val="tx1"/>
                </a:solidFill>
              </a:rPr>
              <a:t>】</a:t>
            </a:r>
            <a:endParaRPr kumimoji="1" lang="ja-JP" altLang="en-US" sz="1400" b="1" dirty="0">
              <a:solidFill>
                <a:schemeClr val="tx1"/>
              </a:solidFill>
            </a:endParaRPr>
          </a:p>
        </p:txBody>
      </p:sp>
      <p:sp>
        <p:nvSpPr>
          <p:cNvPr id="3" name="右矢印 2"/>
          <p:cNvSpPr/>
          <p:nvPr/>
        </p:nvSpPr>
        <p:spPr>
          <a:xfrm>
            <a:off x="2090992" y="1310384"/>
            <a:ext cx="415620" cy="140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630549" y="1204711"/>
            <a:ext cx="415620" cy="140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ext uri="{D42A27DB-BD31-4B8C-83A1-F6EECF244321}">
                <p14:modId xmlns:p14="http://schemas.microsoft.com/office/powerpoint/2010/main" val="80733942"/>
              </p:ext>
            </p:extLst>
          </p:nvPr>
        </p:nvGraphicFramePr>
        <p:xfrm>
          <a:off x="6091708" y="5967373"/>
          <a:ext cx="3168202" cy="709542"/>
        </p:xfrm>
        <a:graphic>
          <a:graphicData uri="http://schemas.openxmlformats.org/drawingml/2006/table">
            <a:tbl>
              <a:tblPr firstRow="1" bandRow="1">
                <a:tableStyleId>{5940675A-B579-460E-94D1-54222C63F5DA}</a:tableStyleId>
              </a:tblPr>
              <a:tblGrid>
                <a:gridCol w="2622600">
                  <a:extLst>
                    <a:ext uri="{9D8B030D-6E8A-4147-A177-3AD203B41FA5}">
                      <a16:colId xmlns:a16="http://schemas.microsoft.com/office/drawing/2014/main" val="4284928165"/>
                    </a:ext>
                  </a:extLst>
                </a:gridCol>
                <a:gridCol w="545602">
                  <a:extLst>
                    <a:ext uri="{9D8B030D-6E8A-4147-A177-3AD203B41FA5}">
                      <a16:colId xmlns:a16="http://schemas.microsoft.com/office/drawing/2014/main" val="2243397982"/>
                    </a:ext>
                  </a:extLst>
                </a:gridCol>
              </a:tblGrid>
              <a:tr h="225847">
                <a:tc>
                  <a:txBody>
                    <a:bodyPr/>
                    <a:lstStyle/>
                    <a:p>
                      <a:r>
                        <a:rPr kumimoji="1" lang="ja-JP" altLang="en-US" sz="900" dirty="0" smtClean="0"/>
                        <a:t>自立支援推進校</a:t>
                      </a:r>
                      <a:endParaRPr kumimoji="1" lang="ja-JP" altLang="en-US" sz="900" dirty="0"/>
                    </a:p>
                  </a:txBody>
                  <a:tcPr>
                    <a:solidFill>
                      <a:srgbClr val="FFFF00"/>
                    </a:solidFill>
                  </a:tcPr>
                </a:tc>
                <a:tc>
                  <a:txBody>
                    <a:bodyPr/>
                    <a:lstStyle/>
                    <a:p>
                      <a:pPr algn="r"/>
                      <a:r>
                        <a:rPr kumimoji="1" lang="en-US" altLang="ja-JP" sz="900" dirty="0"/>
                        <a:t>9</a:t>
                      </a:r>
                      <a:r>
                        <a:rPr kumimoji="1" lang="ja-JP" altLang="en-US" sz="900" dirty="0"/>
                        <a:t>校</a:t>
                      </a:r>
                    </a:p>
                  </a:txBody>
                  <a:tcPr>
                    <a:solidFill>
                      <a:srgbClr val="FFFF00"/>
                    </a:solidFill>
                  </a:tcPr>
                </a:tc>
                <a:extLst>
                  <a:ext uri="{0D108BD9-81ED-4DB2-BD59-A6C34878D82A}">
                    <a16:rowId xmlns:a16="http://schemas.microsoft.com/office/drawing/2014/main" val="541913744"/>
                  </a:ext>
                </a:extLst>
              </a:tr>
              <a:tr h="240471">
                <a:tc>
                  <a:txBody>
                    <a:bodyPr/>
                    <a:lstStyle/>
                    <a:p>
                      <a:r>
                        <a:rPr kumimoji="1" lang="ja-JP" altLang="en-US" sz="900" dirty="0" smtClean="0"/>
                        <a:t>共生推進校</a:t>
                      </a:r>
                      <a:endParaRPr kumimoji="1" lang="ja-JP" altLang="en-US" sz="900" dirty="0"/>
                    </a:p>
                  </a:txBody>
                  <a:tcPr>
                    <a:solidFill>
                      <a:srgbClr val="FFFF00"/>
                    </a:solidFill>
                  </a:tcPr>
                </a:tc>
                <a:tc>
                  <a:txBody>
                    <a:bodyPr/>
                    <a:lstStyle/>
                    <a:p>
                      <a:pPr algn="r"/>
                      <a:r>
                        <a:rPr kumimoji="1" lang="en-US" altLang="ja-JP" sz="900" dirty="0"/>
                        <a:t>10</a:t>
                      </a:r>
                      <a:r>
                        <a:rPr kumimoji="1" lang="ja-JP" altLang="en-US" sz="900" dirty="0"/>
                        <a:t>校</a:t>
                      </a:r>
                    </a:p>
                  </a:txBody>
                  <a:tcPr>
                    <a:solidFill>
                      <a:srgbClr val="FFFF00"/>
                    </a:solidFill>
                  </a:tcPr>
                </a:tc>
                <a:extLst>
                  <a:ext uri="{0D108BD9-81ED-4DB2-BD59-A6C34878D82A}">
                    <a16:rowId xmlns:a16="http://schemas.microsoft.com/office/drawing/2014/main" val="2152015614"/>
                  </a:ext>
                </a:extLst>
              </a:tr>
              <a:tr h="240471">
                <a:tc>
                  <a:txBody>
                    <a:bodyPr/>
                    <a:lstStyle/>
                    <a:p>
                      <a:r>
                        <a:rPr kumimoji="1" lang="ja-JP" altLang="en-US" sz="900" dirty="0"/>
                        <a:t>通級指導</a:t>
                      </a:r>
                      <a:r>
                        <a:rPr kumimoji="1" lang="ja-JP" altLang="en-US" sz="900" dirty="0" smtClean="0"/>
                        <a:t>教室設置校</a:t>
                      </a:r>
                      <a:endParaRPr kumimoji="1" lang="ja-JP" altLang="en-US" sz="900" dirty="0"/>
                    </a:p>
                  </a:txBody>
                  <a:tcPr>
                    <a:solidFill>
                      <a:srgbClr val="FFFF00"/>
                    </a:solidFill>
                  </a:tcPr>
                </a:tc>
                <a:tc>
                  <a:txBody>
                    <a:bodyPr/>
                    <a:lstStyle/>
                    <a:p>
                      <a:pPr algn="r"/>
                      <a:r>
                        <a:rPr kumimoji="1" lang="en-US" altLang="ja-JP" sz="900" dirty="0"/>
                        <a:t>4</a:t>
                      </a:r>
                      <a:r>
                        <a:rPr kumimoji="1" lang="ja-JP" altLang="en-US" sz="900" dirty="0"/>
                        <a:t>校</a:t>
                      </a:r>
                    </a:p>
                  </a:txBody>
                  <a:tcPr>
                    <a:solidFill>
                      <a:srgbClr val="FFFF00"/>
                    </a:solidFill>
                  </a:tcPr>
                </a:tc>
                <a:extLst>
                  <a:ext uri="{0D108BD9-81ED-4DB2-BD59-A6C34878D82A}">
                    <a16:rowId xmlns:a16="http://schemas.microsoft.com/office/drawing/2014/main" val="3496496987"/>
                  </a:ext>
                </a:extLst>
              </a:tr>
            </a:tbl>
          </a:graphicData>
        </a:graphic>
      </p:graphicFrame>
      <p:grpSp>
        <p:nvGrpSpPr>
          <p:cNvPr id="15" name="グループ化 14"/>
          <p:cNvGrpSpPr/>
          <p:nvPr/>
        </p:nvGrpSpPr>
        <p:grpSpPr>
          <a:xfrm>
            <a:off x="404113" y="80858"/>
            <a:ext cx="8855797" cy="400110"/>
            <a:chOff x="355839" y="135970"/>
            <a:chExt cx="8855797" cy="400110"/>
          </a:xfrm>
        </p:grpSpPr>
        <p:cxnSp>
          <p:nvCxnSpPr>
            <p:cNvPr id="17" name="直線コネクタ 16"/>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8" name="正方形/長方形 17"/>
            <p:cNvSpPr/>
            <p:nvPr/>
          </p:nvSpPr>
          <p:spPr>
            <a:xfrm>
              <a:off x="355839" y="135970"/>
              <a:ext cx="4974439" cy="400110"/>
            </a:xfrm>
            <a:prstGeom prst="rect">
              <a:avLst/>
            </a:prstGeom>
          </p:spPr>
          <p:txBody>
            <a:bodyPr wrap="none">
              <a:spAutoFit/>
            </a:bodyPr>
            <a:lstStyle/>
            <a:p>
              <a:r>
                <a:rPr lang="ja-JP" altLang="en-US" sz="2000" b="1" dirty="0"/>
                <a:t>２－②　府立高校等のこれまでの取組の成果</a:t>
              </a:r>
            </a:p>
          </p:txBody>
        </p:sp>
      </p:grpSp>
      <p:sp>
        <p:nvSpPr>
          <p:cNvPr id="19" name="テキスト ボックス 18"/>
          <p:cNvSpPr txBox="1"/>
          <p:nvPr/>
        </p:nvSpPr>
        <p:spPr>
          <a:xfrm>
            <a:off x="442570" y="508944"/>
            <a:ext cx="27193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a:ea typeface="Meiryo UI"/>
              </a:rPr>
              <a:t>⑴　府立学校の学科等別学校数</a:t>
            </a:r>
            <a:endParaRPr kumimoji="1" lang="ja-JP" altLang="en-US" sz="1400" b="1" i="0" u="none" strike="noStrike" kern="1200" cap="none" spc="0" normalizeH="0" baseline="0" noProof="0" dirty="0">
              <a:ln>
                <a:noFill/>
              </a:ln>
              <a:effectLst/>
              <a:uLnTx/>
              <a:uFillTx/>
              <a:latin typeface="Meiryo UI"/>
              <a:ea typeface="Meiryo UI"/>
            </a:endParaRPr>
          </a:p>
        </p:txBody>
      </p:sp>
      <p:graphicFrame>
        <p:nvGraphicFramePr>
          <p:cNvPr id="20" name="表 19"/>
          <p:cNvGraphicFramePr>
            <a:graphicFrameLocks noGrp="1"/>
          </p:cNvGraphicFramePr>
          <p:nvPr>
            <p:extLst>
              <p:ext uri="{D42A27DB-BD31-4B8C-83A1-F6EECF244321}">
                <p14:modId xmlns:p14="http://schemas.microsoft.com/office/powerpoint/2010/main" val="3599539170"/>
              </p:ext>
            </p:extLst>
          </p:nvPr>
        </p:nvGraphicFramePr>
        <p:xfrm>
          <a:off x="2568961" y="5666864"/>
          <a:ext cx="2999679" cy="502920"/>
        </p:xfrm>
        <a:graphic>
          <a:graphicData uri="http://schemas.openxmlformats.org/drawingml/2006/table">
            <a:tbl>
              <a:tblPr firstRow="1" bandRow="1">
                <a:tableStyleId>{5940675A-B579-460E-94D1-54222C63F5DA}</a:tableStyleId>
              </a:tblPr>
              <a:tblGrid>
                <a:gridCol w="2460239">
                  <a:extLst>
                    <a:ext uri="{9D8B030D-6E8A-4147-A177-3AD203B41FA5}">
                      <a16:colId xmlns:a16="http://schemas.microsoft.com/office/drawing/2014/main" val="4284928165"/>
                    </a:ext>
                  </a:extLst>
                </a:gridCol>
                <a:gridCol w="539440">
                  <a:extLst>
                    <a:ext uri="{9D8B030D-6E8A-4147-A177-3AD203B41FA5}">
                      <a16:colId xmlns:a16="http://schemas.microsoft.com/office/drawing/2014/main" val="2243397982"/>
                    </a:ext>
                  </a:extLst>
                </a:gridCol>
              </a:tblGrid>
              <a:tr h="163644">
                <a:tc>
                  <a:txBody>
                    <a:bodyPr/>
                    <a:lstStyle/>
                    <a:p>
                      <a:r>
                        <a:rPr kumimoji="1" lang="ja-JP" altLang="en-US" sz="1050" dirty="0"/>
                        <a:t>自立</a:t>
                      </a:r>
                      <a:r>
                        <a:rPr kumimoji="1" lang="ja-JP" altLang="en-US" sz="1050" dirty="0" smtClean="0"/>
                        <a:t>支援推進校</a:t>
                      </a:r>
                      <a:endParaRPr kumimoji="1" lang="ja-JP" altLang="en-US" sz="1050" dirty="0"/>
                    </a:p>
                  </a:txBody>
                  <a:tcPr>
                    <a:solidFill>
                      <a:srgbClr val="FFFF00"/>
                    </a:solidFill>
                  </a:tcPr>
                </a:tc>
                <a:tc>
                  <a:txBody>
                    <a:bodyPr/>
                    <a:lstStyle/>
                    <a:p>
                      <a:pPr algn="r"/>
                      <a:r>
                        <a:rPr kumimoji="1" lang="en-US" altLang="ja-JP" sz="1050" dirty="0"/>
                        <a:t>9</a:t>
                      </a:r>
                      <a:r>
                        <a:rPr kumimoji="1" lang="ja-JP" altLang="en-US" sz="1050" dirty="0"/>
                        <a:t>校</a:t>
                      </a:r>
                    </a:p>
                  </a:txBody>
                  <a:tcPr>
                    <a:solidFill>
                      <a:srgbClr val="FFFF00"/>
                    </a:solidFill>
                  </a:tcPr>
                </a:tc>
                <a:extLst>
                  <a:ext uri="{0D108BD9-81ED-4DB2-BD59-A6C34878D82A}">
                    <a16:rowId xmlns:a16="http://schemas.microsoft.com/office/drawing/2014/main" val="541913744"/>
                  </a:ext>
                </a:extLst>
              </a:tr>
              <a:tr h="240471">
                <a:tc>
                  <a:txBody>
                    <a:bodyPr/>
                    <a:lstStyle/>
                    <a:p>
                      <a:r>
                        <a:rPr kumimoji="1" lang="ja-JP" altLang="en-US" sz="1050" dirty="0" smtClean="0"/>
                        <a:t>共生推進校</a:t>
                      </a:r>
                      <a:endParaRPr kumimoji="1" lang="ja-JP" altLang="en-US" sz="1050" dirty="0"/>
                    </a:p>
                  </a:txBody>
                  <a:tcPr>
                    <a:solidFill>
                      <a:srgbClr val="FFFF00"/>
                    </a:solidFill>
                  </a:tcPr>
                </a:tc>
                <a:tc>
                  <a:txBody>
                    <a:bodyPr/>
                    <a:lstStyle/>
                    <a:p>
                      <a:pPr algn="r"/>
                      <a:r>
                        <a:rPr kumimoji="1" lang="en-US" altLang="ja-JP" sz="1050" dirty="0"/>
                        <a:t>4</a:t>
                      </a:r>
                      <a:r>
                        <a:rPr kumimoji="1" lang="ja-JP" altLang="en-US" sz="1050" dirty="0"/>
                        <a:t>校</a:t>
                      </a:r>
                    </a:p>
                  </a:txBody>
                  <a:tcPr>
                    <a:solidFill>
                      <a:srgbClr val="FFFF00"/>
                    </a:solidFill>
                  </a:tcPr>
                </a:tc>
                <a:extLst>
                  <a:ext uri="{0D108BD9-81ED-4DB2-BD59-A6C34878D82A}">
                    <a16:rowId xmlns:a16="http://schemas.microsoft.com/office/drawing/2014/main" val="2152015614"/>
                  </a:ext>
                </a:extLst>
              </a:tr>
            </a:tbl>
          </a:graphicData>
        </a:graphic>
      </p:graphicFrame>
      <p:sp>
        <p:nvSpPr>
          <p:cNvPr id="4" name="スライド番号プレースホルダー 3"/>
          <p:cNvSpPr>
            <a:spLocks noGrp="1"/>
          </p:cNvSpPr>
          <p:nvPr>
            <p:ph type="sldNum" sz="quarter" idx="12"/>
          </p:nvPr>
        </p:nvSpPr>
        <p:spPr>
          <a:xfrm>
            <a:off x="7441883" y="6356628"/>
            <a:ext cx="2228850" cy="365125"/>
          </a:xfrm>
        </p:spPr>
        <p:txBody>
          <a:bodyPr/>
          <a:lstStyle/>
          <a:p>
            <a:fld id="{20607042-D53A-4E69-917E-B6250902E102}" type="slidenum">
              <a:rPr kumimoji="1" lang="ja-JP" altLang="en-US" smtClean="0"/>
              <a:t>16</a:t>
            </a:fld>
            <a:endParaRPr kumimoji="1" lang="ja-JP" altLang="en-US" dirty="0"/>
          </a:p>
        </p:txBody>
      </p:sp>
    </p:spTree>
    <p:extLst>
      <p:ext uri="{BB962C8B-B14F-4D97-AF65-F5344CB8AC3E}">
        <p14:creationId xmlns:p14="http://schemas.microsoft.com/office/powerpoint/2010/main" val="117192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3792" y="510862"/>
            <a:ext cx="614611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effectLst/>
                <a:uLnTx/>
                <a:uFillTx/>
                <a:latin typeface="Meiryo UI"/>
                <a:ea typeface="Meiryo UI"/>
                <a:cs typeface="+mn-cs"/>
              </a:rPr>
              <a:t>　⑵　</a:t>
            </a:r>
            <a:r>
              <a:rPr kumimoji="1" lang="ja-JP" altLang="en-US" sz="1400" b="1" dirty="0" smtClean="0">
                <a:latin typeface="Meiryo UI"/>
                <a:ea typeface="Meiryo UI"/>
              </a:rPr>
              <a:t>グローバルリーダーズハイスクール（ＧＬＨＳ）について</a:t>
            </a:r>
            <a:endParaRPr kumimoji="1" lang="ja-JP" altLang="en-US" sz="1400" b="1" i="0" u="none" strike="noStrike" kern="1200" cap="none" spc="0" normalizeH="0" baseline="0" noProof="0" dirty="0">
              <a:ln>
                <a:noFill/>
              </a:ln>
              <a:effectLst/>
              <a:uLnTx/>
              <a:uFillTx/>
              <a:latin typeface="Meiryo UI"/>
              <a:ea typeface="Meiryo UI"/>
              <a:cs typeface="+mn-cs"/>
            </a:endParaRPr>
          </a:p>
        </p:txBody>
      </p:sp>
      <p:sp>
        <p:nvSpPr>
          <p:cNvPr id="16" name="下矢印 15"/>
          <p:cNvSpPr/>
          <p:nvPr/>
        </p:nvSpPr>
        <p:spPr>
          <a:xfrm>
            <a:off x="2267530" y="3514557"/>
            <a:ext cx="5230368" cy="366231"/>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a:ea typeface="Meiryo UI"/>
              <a:cs typeface="+mn-cs"/>
            </a:endParaRPr>
          </a:p>
        </p:txBody>
      </p:sp>
      <p:sp>
        <p:nvSpPr>
          <p:cNvPr id="17" name="正方形/長方形 16"/>
          <p:cNvSpPr/>
          <p:nvPr/>
        </p:nvSpPr>
        <p:spPr>
          <a:xfrm>
            <a:off x="553792" y="3880788"/>
            <a:ext cx="8706118" cy="286144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dirty="0" smtClean="0">
                <a:solidFill>
                  <a:prstClr val="black"/>
                </a:solidFill>
                <a:latin typeface="Meiryo UI"/>
                <a:ea typeface="Meiryo UI"/>
              </a:rPr>
              <a:t>【</a:t>
            </a:r>
            <a:r>
              <a:rPr kumimoji="1" lang="ja-JP" altLang="en-US" sz="1400" b="1" dirty="0" smtClean="0">
                <a:solidFill>
                  <a:prstClr val="black"/>
                </a:solidFill>
                <a:latin typeface="Meiryo UI"/>
                <a:ea typeface="Meiryo UI"/>
              </a:rPr>
              <a:t>成果</a:t>
            </a:r>
            <a:r>
              <a:rPr kumimoji="1" lang="en-US" altLang="ja-JP" sz="1400" b="1" dirty="0" smtClean="0">
                <a:solidFill>
                  <a:prstClr val="black"/>
                </a:solidFill>
                <a:latin typeface="Meiryo UI"/>
                <a:ea typeface="Meiryo UI"/>
              </a:rPr>
              <a:t>】</a:t>
            </a:r>
            <a:r>
              <a:rPr kumimoji="1" lang="ja-JP" altLang="en-US" sz="1400" b="1" dirty="0">
                <a:solidFill>
                  <a:prstClr val="black"/>
                </a:solidFill>
                <a:latin typeface="Meiryo UI"/>
                <a:ea typeface="Meiryo UI"/>
              </a:rPr>
              <a:t>　</a:t>
            </a:r>
            <a:endParaRPr kumimoji="1" lang="en-US" altLang="ja-JP" sz="1400" b="1" dirty="0" smtClean="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prstClr val="black"/>
                </a:solidFill>
                <a:latin typeface="Meiryo UI"/>
                <a:ea typeface="Meiryo UI"/>
              </a:rPr>
              <a:t>　　</a:t>
            </a:r>
            <a:r>
              <a:rPr kumimoji="1" lang="ja-JP" altLang="en-US" sz="1400" dirty="0" smtClean="0">
                <a:solidFill>
                  <a:prstClr val="black"/>
                </a:solidFill>
                <a:latin typeface="Meiryo UI"/>
                <a:ea typeface="Meiryo UI"/>
              </a:rPr>
              <a:t>生徒が学校外のコンテストや発表会等に出かけたり、学識など学校外の方が講演や指導助言等で学校に来るなど、</a:t>
            </a:r>
            <a:endParaRPr kumimoji="1" lang="en-US" altLang="ja-JP" sz="1400" dirty="0" smtClean="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smtClean="0">
                <a:solidFill>
                  <a:prstClr val="black"/>
                </a:solidFill>
                <a:latin typeface="Meiryo UI"/>
                <a:ea typeface="Meiryo UI"/>
              </a:rPr>
              <a:t>　　学校外と接する質と量が圧倒的に多く、それが生徒の意欲を刺激している。</a:t>
            </a:r>
            <a:endParaRPr kumimoji="1" lang="en-US" altLang="ja-JP" sz="1400" i="0" u="none" strike="noStrike" kern="1200" cap="none" spc="0" normalizeH="0" baseline="0" noProof="0" dirty="0">
              <a:ln>
                <a:noFill/>
              </a:ln>
              <a:solidFill>
                <a:prstClr val="black"/>
              </a:solidFill>
              <a:effectLst/>
              <a:uLnTx/>
              <a:uFillTx/>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a:ea typeface="Meiryo UI"/>
              </a:rPr>
              <a:t>　</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〇　</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難関大学や国公立大学への合格者の増加</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難関大学　　　　　　　　　　　　　　　　　</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665</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名（</a:t>
            </a:r>
            <a:r>
              <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rPr>
              <a:t>H25</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dirty="0">
                <a:solidFill>
                  <a:prstClr val="black"/>
                </a:solidFill>
                <a:latin typeface="Meiryo UI"/>
                <a:ea typeface="Meiryo UI"/>
              </a:rPr>
              <a:t>　</a:t>
            </a:r>
            <a:r>
              <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rPr>
              <a:t>785</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名（</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H31</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　国</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公立大学（現役）</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00" dirty="0">
                <a:solidFill>
                  <a:schemeClr val="tx1"/>
                </a:solidFill>
                <a:latin typeface="Meiryo UI"/>
                <a:ea typeface="Meiryo UI"/>
              </a:rPr>
              <a:t>1,270</a:t>
            </a:r>
            <a:r>
              <a:rPr kumimoji="1" lang="ja-JP" altLang="en-US" sz="1400" b="0" i="0" u="none" strike="noStrike" kern="1200" cap="none" spc="0" normalizeH="0" baseline="0" noProof="0" dirty="0" smtClean="0">
                <a:ln>
                  <a:noFill/>
                </a:ln>
                <a:solidFill>
                  <a:schemeClr val="tx1"/>
                </a:solidFill>
                <a:effectLst/>
                <a:uLnTx/>
                <a:uFillTx/>
                <a:latin typeface="Meiryo UI"/>
                <a:ea typeface="Meiryo UI"/>
                <a:cs typeface="+mn-cs"/>
              </a:rPr>
              <a:t>名</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H25</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00" dirty="0">
                <a:solidFill>
                  <a:prstClr val="black"/>
                </a:solidFill>
                <a:latin typeface="Meiryo UI"/>
                <a:ea typeface="Meiryo UI"/>
              </a:rPr>
              <a:t>1,497</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名</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H31</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　〇　国際科学オリンピックへの出場・表彰</a:t>
            </a:r>
            <a:endParaRPr kumimoji="1" lang="en-US" altLang="ja-JP" sz="1400" b="1" i="0" u="none" strike="noStrike" kern="1200" cap="none" spc="0" normalizeH="0" baseline="0" noProof="0" dirty="0" smtClean="0">
              <a:ln>
                <a:noFill/>
              </a:ln>
              <a:solidFill>
                <a:prstClr val="black"/>
              </a:solidFill>
              <a:effectLst/>
              <a:uLnTx/>
              <a:uFillTx/>
              <a:latin typeface="Meiryo UI"/>
              <a:ea typeface="Meiryo UI"/>
              <a:cs typeface="+mn-cs"/>
            </a:endParaRPr>
          </a:p>
          <a:p>
            <a:pPr lvl="0">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400" noProof="0" dirty="0" smtClean="0">
                <a:solidFill>
                  <a:prstClr val="black"/>
                </a:solidFill>
                <a:latin typeface="Meiryo UI"/>
                <a:ea typeface="Meiryo UI"/>
              </a:rPr>
              <a:t> </a:t>
            </a:r>
            <a:r>
              <a:rPr kumimoji="1" lang="en-US" altLang="ja-JP" sz="1400" noProof="0" dirty="0" smtClean="0">
                <a:solidFill>
                  <a:prstClr val="black"/>
                </a:solidFill>
                <a:latin typeface="Meiryo UI"/>
                <a:ea typeface="Meiryo UI"/>
              </a:rPr>
              <a:t>GLHS</a:t>
            </a:r>
            <a:r>
              <a:rPr kumimoji="1" lang="ja-JP" altLang="en-US" sz="1400" noProof="0" dirty="0" smtClean="0">
                <a:solidFill>
                  <a:prstClr val="black"/>
                </a:solidFill>
                <a:latin typeface="Meiryo UI"/>
                <a:ea typeface="Meiryo UI"/>
              </a:rPr>
              <a:t>指定前　</a:t>
            </a:r>
            <a:r>
              <a:rPr kumimoji="1" lang="en-US" altLang="ja-JP" sz="1400" noProof="0" dirty="0" smtClean="0">
                <a:solidFill>
                  <a:prstClr val="black"/>
                </a:solidFill>
                <a:latin typeface="Meiryo UI"/>
                <a:ea typeface="Meiryo UI"/>
              </a:rPr>
              <a:t>0</a:t>
            </a:r>
            <a:r>
              <a:rPr kumimoji="1" lang="ja-JP" altLang="en-US" sz="1400" noProof="0" dirty="0" smtClean="0">
                <a:solidFill>
                  <a:prstClr val="black"/>
                </a:solidFill>
                <a:latin typeface="Meiryo UI"/>
                <a:ea typeface="Meiryo UI"/>
              </a:rPr>
              <a:t>名　</a:t>
            </a:r>
            <a:r>
              <a:rPr kumimoji="1" lang="ja-JP" altLang="en-US" sz="1400" dirty="0">
                <a:solidFill>
                  <a:prstClr val="black"/>
                </a:solidFill>
              </a:rPr>
              <a:t> ➡ </a:t>
            </a:r>
            <a:r>
              <a:rPr kumimoji="1" lang="ja-JP" altLang="en-US" sz="1400" dirty="0" smtClean="0">
                <a:solidFill>
                  <a:prstClr val="black"/>
                </a:solidFill>
              </a:rPr>
              <a:t>　指定後　３名</a:t>
            </a:r>
            <a:endParaRPr kumimoji="1" lang="en-US" altLang="ja-JP" sz="1400" dirty="0" smtClean="0">
              <a:solidFill>
                <a:prstClr val="black"/>
              </a:solidFill>
            </a:endParaRPr>
          </a:p>
          <a:p>
            <a:pPr lvl="0">
              <a:defRPr/>
            </a:pPr>
            <a:r>
              <a:rPr kumimoji="1" lang="ja-JP" altLang="en-US" sz="1400" noProof="0" dirty="0" smtClean="0">
                <a:solidFill>
                  <a:prstClr val="black"/>
                </a:solidFill>
                <a:latin typeface="Meiryo UI"/>
                <a:ea typeface="Meiryo UI"/>
              </a:rPr>
              <a:t>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国際</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情報オリンピック（</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H26</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茨木：</a:t>
            </a:r>
            <a:r>
              <a:rPr kumimoji="1" lang="ja-JP" altLang="en-US" sz="1400" dirty="0" smtClean="0">
                <a:solidFill>
                  <a:prstClr val="black"/>
                </a:solidFill>
                <a:latin typeface="Meiryo UI"/>
                <a:ea typeface="Meiryo UI"/>
              </a:rPr>
              <a:t>銅</a:t>
            </a:r>
            <a:r>
              <a:rPr kumimoji="1" lang="ja-JP" altLang="en-US" sz="1400" dirty="0">
                <a:solidFill>
                  <a:prstClr val="black"/>
                </a:solidFill>
                <a:latin typeface="Meiryo UI"/>
                <a:ea typeface="Meiryo UI"/>
              </a:rPr>
              <a:t>メダル</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　 国際</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物理オリンピック（</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H29</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北野：銀メダル、</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R1</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天王寺：銀メダル）</a:t>
            </a:r>
            <a:endPar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endParaRPr>
          </a:p>
          <a:p>
            <a:pPr lvl="0">
              <a:defRPr/>
            </a:pPr>
            <a:r>
              <a:rPr kumimoji="1" lang="en-US" altLang="ja-JP" sz="1400" b="1" dirty="0" smtClean="0">
                <a:solidFill>
                  <a:prstClr val="black"/>
                </a:solidFill>
                <a:latin typeface="Meiryo UI"/>
                <a:ea typeface="Meiryo UI"/>
              </a:rPr>
              <a:t>【</a:t>
            </a:r>
            <a:r>
              <a:rPr kumimoji="1" lang="ja-JP" altLang="en-US" sz="1400" b="1" dirty="0" smtClean="0">
                <a:solidFill>
                  <a:prstClr val="black"/>
                </a:solidFill>
                <a:latin typeface="Meiryo UI"/>
                <a:ea typeface="Meiryo UI"/>
              </a:rPr>
              <a:t>課題</a:t>
            </a:r>
            <a:r>
              <a:rPr kumimoji="1" lang="en-US" altLang="ja-JP" sz="1400" b="1" dirty="0" smtClean="0">
                <a:solidFill>
                  <a:prstClr val="black"/>
                </a:solidFill>
                <a:latin typeface="Meiryo UI"/>
                <a:ea typeface="Meiryo UI"/>
              </a:rPr>
              <a:t>】</a:t>
            </a:r>
          </a:p>
          <a:p>
            <a:pPr lvl="0">
              <a:defRPr/>
            </a:pPr>
            <a:r>
              <a:rPr kumimoji="1" lang="ja-JP" altLang="en-US" sz="1400" b="1" dirty="0">
                <a:solidFill>
                  <a:prstClr val="black"/>
                </a:solidFill>
                <a:latin typeface="Meiryo UI"/>
                <a:ea typeface="Meiryo UI"/>
              </a:rPr>
              <a:t>　</a:t>
            </a:r>
            <a:r>
              <a:rPr kumimoji="1" lang="ja-JP" altLang="en-US" sz="1400" b="1" dirty="0" smtClean="0">
                <a:solidFill>
                  <a:prstClr val="black"/>
                </a:solidFill>
                <a:latin typeface="Meiryo UI"/>
                <a:ea typeface="Meiryo UI"/>
              </a:rPr>
              <a:t>　</a:t>
            </a:r>
            <a:r>
              <a:rPr kumimoji="1" lang="ja-JP" altLang="en-US" sz="1400" b="1" dirty="0" smtClean="0">
                <a:solidFill>
                  <a:prstClr val="black"/>
                </a:solidFill>
              </a:rPr>
              <a:t> </a:t>
            </a:r>
            <a:r>
              <a:rPr kumimoji="1" lang="ja-JP" altLang="en-US" sz="1400" dirty="0">
                <a:solidFill>
                  <a:prstClr val="black"/>
                </a:solidFill>
              </a:rPr>
              <a:t>「卓越性」追求の観点からは一定の成果。</a:t>
            </a:r>
            <a:r>
              <a:rPr kumimoji="1" lang="en-US" altLang="ja-JP" sz="1400" dirty="0">
                <a:solidFill>
                  <a:prstClr val="black"/>
                </a:solidFill>
              </a:rPr>
              <a:t>10</a:t>
            </a:r>
            <a:r>
              <a:rPr kumimoji="1" lang="ja-JP" altLang="en-US" sz="1400" dirty="0">
                <a:solidFill>
                  <a:prstClr val="black"/>
                </a:solidFill>
              </a:rPr>
              <a:t>校以外への広がりが課題</a:t>
            </a:r>
            <a:endParaRPr kumimoji="1" lang="en-US" altLang="ja-JP" sz="1400" i="0" u="none" strike="noStrike" kern="1200" cap="none" spc="0" normalizeH="0" baseline="0" noProof="0" dirty="0">
              <a:ln>
                <a:noFill/>
              </a:ln>
              <a:solidFill>
                <a:prstClr val="black"/>
              </a:solidFill>
              <a:effectLst/>
              <a:uLnTx/>
              <a:uFillTx/>
              <a:latin typeface="Meiryo UI"/>
              <a:ea typeface="Meiryo U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角丸四角形 13"/>
          <p:cNvSpPr/>
          <p:nvPr/>
        </p:nvSpPr>
        <p:spPr>
          <a:xfrm>
            <a:off x="553792" y="1023999"/>
            <a:ext cx="8706118" cy="2488364"/>
          </a:xfrm>
          <a:prstGeom prst="roundRect">
            <a:avLst>
              <a:gd name="adj" fmla="val 10606"/>
            </a:avLst>
          </a:prstGeom>
        </p:spPr>
        <p:style>
          <a:lnRef idx="2">
            <a:schemeClr val="dk1"/>
          </a:lnRef>
          <a:fillRef idx="1">
            <a:schemeClr val="lt1"/>
          </a:fillRef>
          <a:effectRef idx="0">
            <a:schemeClr val="dk1"/>
          </a:effectRef>
          <a:fontRef idx="minor">
            <a:schemeClr val="dk1"/>
          </a:fontRef>
        </p:style>
        <p:txBody>
          <a:bodyPr rtlCol="0" anchor="b"/>
          <a:lstStyle/>
          <a:p>
            <a:pPr>
              <a:defRPr/>
            </a:pPr>
            <a:r>
              <a:rPr kumimoji="1" lang="ja-JP" altLang="en-US" sz="1400" b="1" dirty="0">
                <a:solidFill>
                  <a:prstClr val="black"/>
                </a:solidFill>
                <a:latin typeface="Meiryo UI"/>
                <a:ea typeface="Meiryo UI"/>
              </a:rPr>
              <a:t>　</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〇</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グローバルリーダーズハイスクール（ＧＬＨＳ）の指定</a:t>
            </a:r>
            <a:r>
              <a:rPr kumimoji="1" lang="ja-JP" altLang="en-US" sz="1400" b="1" dirty="0">
                <a:solidFill>
                  <a:srgbClr val="FF0000"/>
                </a:solidFill>
              </a:rPr>
              <a:t>　</a:t>
            </a:r>
            <a:endParaRPr kumimoji="1" lang="en-US" altLang="ja-JP" sz="1400" b="1" dirty="0" smtClean="0">
              <a:solidFill>
                <a:srgbClr val="FF0000"/>
              </a:solidFill>
            </a:endParaRPr>
          </a:p>
          <a:p>
            <a:pPr>
              <a:defRPr/>
            </a:pPr>
            <a:r>
              <a:rPr kumimoji="1" lang="ja-JP" altLang="en-US" sz="1400" b="1" dirty="0">
                <a:solidFill>
                  <a:srgbClr val="FF0000"/>
                </a:solidFill>
              </a:rPr>
              <a:t>　</a:t>
            </a:r>
            <a:r>
              <a:rPr kumimoji="1" lang="ja-JP" altLang="en-US" sz="1400" b="1" dirty="0" smtClean="0">
                <a:solidFill>
                  <a:srgbClr val="FF0000"/>
                </a:solidFill>
              </a:rPr>
              <a:t>　</a:t>
            </a:r>
            <a:r>
              <a:rPr kumimoji="1" lang="ja-JP" altLang="en-US" sz="1400" dirty="0" smtClean="0">
                <a:solidFill>
                  <a:schemeClr val="tx1"/>
                </a:solidFill>
              </a:rPr>
              <a:t>（</a:t>
            </a:r>
            <a:r>
              <a:rPr kumimoji="1" lang="ja-JP" altLang="en-US" sz="1400" dirty="0">
                <a:solidFill>
                  <a:schemeClr val="tx1"/>
                </a:solidFill>
              </a:rPr>
              <a:t>北野</a:t>
            </a:r>
            <a:r>
              <a:rPr kumimoji="1" lang="ja-JP" altLang="en-US" sz="1400" dirty="0" smtClean="0">
                <a:solidFill>
                  <a:schemeClr val="tx1"/>
                </a:solidFill>
              </a:rPr>
              <a:t>・豊中・茨木</a:t>
            </a:r>
            <a:r>
              <a:rPr kumimoji="1" lang="ja-JP" altLang="en-US" sz="1400" dirty="0">
                <a:solidFill>
                  <a:schemeClr val="tx1"/>
                </a:solidFill>
              </a:rPr>
              <a:t>・大手前・</a:t>
            </a:r>
            <a:r>
              <a:rPr kumimoji="1" lang="ja-JP" altLang="en-US" sz="1400" dirty="0" smtClean="0">
                <a:solidFill>
                  <a:schemeClr val="tx1"/>
                </a:solidFill>
              </a:rPr>
              <a:t>四條畷</a:t>
            </a:r>
            <a:r>
              <a:rPr kumimoji="1" lang="ja-JP" altLang="en-US" sz="1400" dirty="0">
                <a:solidFill>
                  <a:schemeClr val="tx1"/>
                </a:solidFill>
              </a:rPr>
              <a:t>・高津・天王寺・生野・三国丘・岸和田</a:t>
            </a:r>
            <a:r>
              <a:rPr kumimoji="1" lang="ja-JP" altLang="en-US" sz="1400" dirty="0" smtClean="0">
                <a:solidFill>
                  <a:schemeClr val="tx1"/>
                </a:solidFill>
              </a:rPr>
              <a:t>）</a:t>
            </a:r>
            <a:endParaRPr kumimoji="1" lang="en-US" altLang="ja-JP" sz="1400" i="0" u="none" strike="noStrike" kern="1200" cap="none" spc="0" normalizeH="0" baseline="0" noProof="0" dirty="0" smtClean="0">
              <a:ln>
                <a:noFill/>
              </a:ln>
              <a:solidFill>
                <a:schemeClr val="tx1"/>
              </a:solidFill>
              <a:effectLst/>
              <a:uLnTx/>
              <a:uFillTx/>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a:ea typeface="Meiryo UI"/>
              </a:rPr>
              <a:t>　</a:t>
            </a:r>
            <a:r>
              <a:rPr kumimoji="1" lang="ja-JP" altLang="en-US" sz="1400" dirty="0" smtClean="0">
                <a:solidFill>
                  <a:prstClr val="black"/>
                </a:solidFill>
                <a:latin typeface="Meiryo UI"/>
                <a:ea typeface="Meiryo UI"/>
              </a:rPr>
              <a:t>　　　</a:t>
            </a:r>
            <a:r>
              <a:rPr kumimoji="1" lang="en-US" altLang="ja-JP" sz="1400" i="0" u="none" strike="noStrike" kern="1200" cap="none" spc="0" normalizeH="0" baseline="0" noProof="0" dirty="0" smtClean="0">
                <a:ln>
                  <a:noFill/>
                </a:ln>
                <a:solidFill>
                  <a:prstClr val="black"/>
                </a:solidFill>
                <a:effectLst/>
                <a:uLnTx/>
                <a:uFillTx/>
                <a:latin typeface="Meiryo UI"/>
                <a:ea typeface="Meiryo UI"/>
              </a:rPr>
              <a:t>H23</a:t>
            </a:r>
            <a:r>
              <a:rPr kumimoji="1" lang="ja-JP" altLang="en-US" sz="1400" i="0" u="none" strike="noStrike" kern="1200" cap="none" spc="0" normalizeH="0" baseline="0" noProof="0" dirty="0" smtClean="0">
                <a:ln>
                  <a:noFill/>
                </a:ln>
                <a:solidFill>
                  <a:prstClr val="black"/>
                </a:solidFill>
                <a:effectLst/>
                <a:uLnTx/>
                <a:uFillTx/>
                <a:latin typeface="Meiryo UI"/>
                <a:ea typeface="Meiryo UI"/>
              </a:rPr>
              <a:t>～</a:t>
            </a:r>
            <a:r>
              <a:rPr kumimoji="1" lang="en-US" altLang="ja-JP" sz="1400" i="0" u="none" strike="noStrike" kern="1200" cap="none" spc="0" normalizeH="0" baseline="0" noProof="0" dirty="0" smtClean="0">
                <a:ln>
                  <a:noFill/>
                </a:ln>
                <a:solidFill>
                  <a:prstClr val="black"/>
                </a:solidFill>
                <a:effectLst/>
                <a:uLnTx/>
                <a:uFillTx/>
                <a:latin typeface="Meiryo UI"/>
                <a:ea typeface="Meiryo UI"/>
              </a:rPr>
              <a:t>10</a:t>
            </a:r>
            <a:r>
              <a:rPr kumimoji="1" lang="ja-JP" altLang="en-US" sz="1400" i="0" u="none" strike="noStrike" kern="1200" cap="none" spc="0" normalizeH="0" baseline="0" noProof="0" dirty="0" smtClean="0">
                <a:ln>
                  <a:noFill/>
                </a:ln>
                <a:solidFill>
                  <a:prstClr val="black"/>
                </a:solidFill>
                <a:effectLst/>
                <a:uLnTx/>
                <a:uFillTx/>
                <a:latin typeface="Meiryo UI"/>
                <a:ea typeface="Meiryo UI"/>
              </a:rPr>
              <a:t>校を指定し文理学科を設置（普通科と併置）</a:t>
            </a:r>
            <a:endParaRPr kumimoji="1" lang="en-US" altLang="ja-JP" sz="1400" noProof="0" dirty="0" err="1">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dirty="0" smtClean="0">
                <a:ln>
                  <a:noFill/>
                </a:ln>
                <a:solidFill>
                  <a:prstClr val="black"/>
                </a:solidFill>
                <a:effectLst/>
                <a:uLnTx/>
                <a:uFillTx/>
                <a:latin typeface="Meiryo UI"/>
                <a:ea typeface="Meiryo UI"/>
              </a:rPr>
              <a:t>　　　　</a:t>
            </a:r>
            <a:r>
              <a:rPr kumimoji="1" lang="en-US" altLang="ja-JP" sz="1400" i="0" u="none" strike="noStrike" kern="1200" cap="none" spc="0" normalizeH="0" baseline="0" noProof="0" dirty="0" smtClean="0">
                <a:ln>
                  <a:noFill/>
                </a:ln>
                <a:solidFill>
                  <a:prstClr val="black"/>
                </a:solidFill>
                <a:effectLst/>
                <a:uLnTx/>
                <a:uFillTx/>
                <a:latin typeface="Meiryo UI"/>
                <a:ea typeface="Meiryo UI"/>
              </a:rPr>
              <a:t>H28</a:t>
            </a:r>
            <a:r>
              <a:rPr kumimoji="1" lang="ja-JP" altLang="en-US" sz="1400" i="0" u="none" strike="noStrike" kern="1200" cap="none" spc="0" normalizeH="0" baseline="0" noProof="0" dirty="0" smtClean="0">
                <a:ln>
                  <a:noFill/>
                </a:ln>
                <a:solidFill>
                  <a:prstClr val="black"/>
                </a:solidFill>
                <a:effectLst/>
                <a:uLnTx/>
                <a:uFillTx/>
                <a:latin typeface="Meiryo UI"/>
                <a:ea typeface="Meiryo UI"/>
              </a:rPr>
              <a:t>入学生より北野・天王寺は文理学科のみ募集</a:t>
            </a:r>
            <a:r>
              <a:rPr kumimoji="1" lang="ja-JP" altLang="en-US" sz="1400" dirty="0">
                <a:solidFill>
                  <a:prstClr val="black"/>
                </a:solidFill>
                <a:latin typeface="Meiryo UI"/>
                <a:ea typeface="Meiryo UI"/>
              </a:rPr>
              <a:t>、</a:t>
            </a:r>
            <a:r>
              <a:rPr kumimoji="1" lang="en-US" altLang="ja-JP" sz="1400" i="0" u="none" strike="noStrike" kern="1200" cap="none" spc="0" normalizeH="0" baseline="0" noProof="0" dirty="0" smtClean="0">
                <a:ln>
                  <a:noFill/>
                </a:ln>
                <a:solidFill>
                  <a:prstClr val="black"/>
                </a:solidFill>
                <a:effectLst/>
                <a:uLnTx/>
                <a:uFillTx/>
                <a:latin typeface="Meiryo UI"/>
                <a:ea typeface="Meiryo UI"/>
              </a:rPr>
              <a:t>H30</a:t>
            </a:r>
            <a:r>
              <a:rPr kumimoji="1" lang="ja-JP" altLang="en-US" sz="1400" i="0" u="none" strike="noStrike" kern="1200" cap="none" spc="0" normalizeH="0" baseline="0" noProof="0" dirty="0" smtClean="0">
                <a:ln>
                  <a:noFill/>
                </a:ln>
                <a:solidFill>
                  <a:prstClr val="black"/>
                </a:solidFill>
                <a:effectLst/>
                <a:uLnTx/>
                <a:uFillTx/>
                <a:latin typeface="Meiryo UI"/>
                <a:ea typeface="Meiryo UI"/>
              </a:rPr>
              <a:t>入学生より８校も文理学科のみ募集</a:t>
            </a:r>
            <a:endParaRPr kumimoji="1" lang="en-US" altLang="ja-JP" sz="1400" i="0" u="none" strike="noStrike" kern="1200" cap="none" spc="0" normalizeH="0" baseline="0" noProof="0" dirty="0" smtClean="0">
              <a:ln>
                <a:noFill/>
              </a:ln>
              <a:solidFill>
                <a:prstClr val="black"/>
              </a:solidFill>
              <a:effectLst/>
              <a:uLnTx/>
              <a:uFillTx/>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Meiryo UI"/>
                <a:ea typeface="Meiryo UI"/>
              </a:rPr>
              <a:t>　</a:t>
            </a:r>
            <a:r>
              <a:rPr kumimoji="1" lang="ja-JP" altLang="en-US" sz="1400" b="1" dirty="0" smtClean="0">
                <a:solidFill>
                  <a:prstClr val="black"/>
                </a:solidFill>
                <a:latin typeface="Meiryo UI"/>
                <a:ea typeface="Meiryo UI"/>
              </a:rPr>
              <a:t>　　　</a:t>
            </a:r>
            <a:r>
              <a:rPr kumimoji="1" lang="ja-JP" altLang="en-US" sz="1400" dirty="0" smtClean="0">
                <a:solidFill>
                  <a:prstClr val="black"/>
                </a:solidFill>
                <a:latin typeface="Meiryo UI"/>
                <a:ea typeface="Meiryo UI"/>
              </a:rPr>
              <a:t>幅広い教養と高い専門性、高い志と豊かな人間性、英語運用能力を身に付</a:t>
            </a:r>
            <a:r>
              <a:rPr kumimoji="1" lang="ja-JP" altLang="en-US" sz="1400" dirty="0" smtClean="0">
                <a:solidFill>
                  <a:schemeClr val="tx1"/>
                </a:solidFill>
                <a:latin typeface="Meiryo UI"/>
                <a:ea typeface="Meiryo UI"/>
              </a:rPr>
              <a:t>けた</a:t>
            </a:r>
            <a:r>
              <a:rPr kumimoji="1" lang="ja-JP" altLang="en-US" sz="1400" dirty="0" smtClean="0">
                <a:solidFill>
                  <a:prstClr val="black"/>
                </a:solidFill>
                <a:latin typeface="Meiryo UI"/>
                <a:ea typeface="Meiryo UI"/>
              </a:rPr>
              <a:t>グローバル社会のリーダーを育成</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　</a:t>
            </a:r>
            <a:r>
              <a:rPr kumimoji="1" lang="ja-JP" altLang="en-US" sz="1400" b="0" i="0" u="none" strike="noStrike" kern="1200" cap="none" spc="0" normalizeH="0" baseline="0" noProof="0" dirty="0" smtClean="0">
                <a:ln>
                  <a:noFill/>
                </a:ln>
                <a:solidFill>
                  <a:prstClr val="black"/>
                </a:solidFill>
                <a:effectLst/>
                <a:uLnTx/>
                <a:uFillTx/>
                <a:latin typeface="Meiryo UI"/>
                <a:ea typeface="Meiryo UI"/>
                <a:cs typeface="+mn-cs"/>
              </a:rPr>
              <a:t>学習意欲の喚起（スタディツアー、大学との連携事業、勉強合宿等）</a:t>
            </a:r>
            <a:endPar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endParaRPr>
          </a:p>
          <a:p>
            <a:pPr lvl="0">
              <a:defRPr/>
            </a:pPr>
            <a:r>
              <a:rPr kumimoji="1" lang="ja-JP" altLang="en-US" sz="1400" dirty="0">
                <a:solidFill>
                  <a:prstClr val="black"/>
                </a:solidFill>
              </a:rPr>
              <a:t>　　</a:t>
            </a:r>
            <a:r>
              <a:rPr kumimoji="1" lang="ja-JP" altLang="en-US" sz="1400" dirty="0" smtClean="0">
                <a:solidFill>
                  <a:prstClr val="black"/>
                </a:solidFill>
              </a:rPr>
              <a:t>　</a:t>
            </a:r>
            <a:r>
              <a:rPr kumimoji="1" lang="ja-JP" altLang="en-US" sz="1400" dirty="0">
                <a:solidFill>
                  <a:prstClr val="black"/>
                </a:solidFill>
              </a:rPr>
              <a:t>　・　</a:t>
            </a:r>
            <a:r>
              <a:rPr kumimoji="1" lang="ja-JP" altLang="en-US" sz="1400" dirty="0" smtClean="0">
                <a:solidFill>
                  <a:prstClr val="black"/>
                </a:solidFill>
              </a:rPr>
              <a:t>国際感覚の醸成（イングリッシュキャンプ、海外研修等）</a:t>
            </a:r>
            <a:endParaRPr kumimoji="1" lang="ja-JP" altLang="en-US" sz="1400" dirty="0">
              <a:solidFill>
                <a:prstClr val="black"/>
              </a:solidFill>
            </a:endParaRPr>
          </a:p>
          <a:p>
            <a:pPr lvl="0">
              <a:defRPr/>
            </a:pPr>
            <a:r>
              <a:rPr kumimoji="1" lang="ja-JP" altLang="en-US" sz="1400" b="1" dirty="0">
                <a:solidFill>
                  <a:prstClr val="black"/>
                </a:solidFill>
              </a:rPr>
              <a:t>　</a:t>
            </a:r>
            <a:r>
              <a:rPr kumimoji="1" lang="ja-JP" altLang="en-US" sz="1400" b="1" dirty="0" smtClean="0">
                <a:solidFill>
                  <a:prstClr val="black"/>
                </a:solidFill>
              </a:rPr>
              <a:t>　 </a:t>
            </a:r>
            <a:r>
              <a:rPr kumimoji="1" lang="ja-JP" altLang="en-US" sz="1400" b="1" dirty="0">
                <a:solidFill>
                  <a:prstClr val="black"/>
                </a:solidFill>
              </a:rPr>
              <a:t>　</a:t>
            </a:r>
            <a:r>
              <a:rPr kumimoji="1" lang="ja-JP" altLang="en-US" sz="1400" dirty="0">
                <a:solidFill>
                  <a:prstClr val="black"/>
                </a:solidFill>
              </a:rPr>
              <a:t> ・　</a:t>
            </a:r>
            <a:r>
              <a:rPr kumimoji="1" lang="ja-JP" altLang="en-US" sz="1400" dirty="0" smtClean="0">
                <a:solidFill>
                  <a:prstClr val="black"/>
                </a:solidFill>
              </a:rPr>
              <a:t>社会貢献意識の涵養（ボランティア体験活動等）</a:t>
            </a:r>
            <a:endParaRPr kumimoji="1" lang="en-US" altLang="ja-JP" sz="1400" dirty="0" smtClean="0">
              <a:solidFill>
                <a:prstClr val="black"/>
              </a:solidFill>
            </a:endParaRPr>
          </a:p>
          <a:p>
            <a:pPr>
              <a:defRPr/>
            </a:pPr>
            <a:r>
              <a:rPr kumimoji="1" lang="ja-JP" altLang="en-US" sz="1400" dirty="0">
                <a:solidFill>
                  <a:prstClr val="black"/>
                </a:solidFill>
              </a:rPr>
              <a:t>　</a:t>
            </a:r>
            <a:r>
              <a:rPr kumimoji="1" lang="ja-JP" altLang="en-US" sz="1400" dirty="0" smtClean="0">
                <a:solidFill>
                  <a:prstClr val="black"/>
                </a:solidFill>
              </a:rPr>
              <a:t>　</a:t>
            </a:r>
            <a:r>
              <a:rPr kumimoji="1" lang="ja-JP" altLang="en-US" sz="1400" dirty="0">
                <a:solidFill>
                  <a:prstClr val="black"/>
                </a:solidFill>
              </a:rPr>
              <a:t>　　・　課題研究活動の</a:t>
            </a:r>
            <a:r>
              <a:rPr kumimoji="1" lang="ja-JP" altLang="en-US" sz="1400" dirty="0" smtClean="0">
                <a:solidFill>
                  <a:prstClr val="black"/>
                </a:solidFill>
              </a:rPr>
              <a:t>実施（文理学科では課題研究を必修）</a:t>
            </a:r>
            <a:endParaRPr kumimoji="1" lang="en-US" altLang="ja-JP" sz="1400" dirty="0">
              <a:solidFill>
                <a:prstClr val="black"/>
              </a:solidFill>
            </a:endParaRPr>
          </a:p>
          <a:p>
            <a:pPr lvl="0">
              <a:defRPr/>
            </a:pPr>
            <a:r>
              <a:rPr kumimoji="1" lang="ja-JP" altLang="en-US" sz="1400" dirty="0">
                <a:solidFill>
                  <a:prstClr val="black"/>
                </a:solidFill>
              </a:rPr>
              <a:t>　</a:t>
            </a:r>
            <a:r>
              <a:rPr kumimoji="1" lang="ja-JP" altLang="en-US" sz="1400" dirty="0" smtClean="0">
                <a:solidFill>
                  <a:prstClr val="black"/>
                </a:solidFill>
              </a:rPr>
              <a:t>　</a:t>
            </a:r>
            <a:r>
              <a:rPr kumimoji="1" lang="ja-JP" altLang="en-US" sz="1400" dirty="0">
                <a:solidFill>
                  <a:prstClr val="black"/>
                </a:solidFill>
              </a:rPr>
              <a:t>　　・　</a:t>
            </a:r>
            <a:r>
              <a:rPr kumimoji="1" lang="en-US" altLang="ja-JP" sz="1400" dirty="0" smtClean="0">
                <a:solidFill>
                  <a:prstClr val="black"/>
                </a:solidFill>
              </a:rPr>
              <a:t>10</a:t>
            </a:r>
            <a:r>
              <a:rPr kumimoji="1" lang="ja-JP" altLang="en-US" sz="1400" dirty="0" smtClean="0">
                <a:solidFill>
                  <a:prstClr val="black"/>
                </a:solidFill>
              </a:rPr>
              <a:t>校合同課題研究発表会・授業スキルアップ研修の実施</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角丸四角形 14"/>
          <p:cNvSpPr/>
          <p:nvPr/>
        </p:nvSpPr>
        <p:spPr>
          <a:xfrm>
            <a:off x="511910" y="799626"/>
            <a:ext cx="2304000" cy="366321"/>
          </a:xfrm>
          <a:prstGeom prst="roundRect">
            <a:avLst>
              <a:gd name="adj" fmla="val 47147"/>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これまでの取組み</a:t>
            </a:r>
          </a:p>
        </p:txBody>
      </p:sp>
      <p:grpSp>
        <p:nvGrpSpPr>
          <p:cNvPr id="9" name="グループ化 8"/>
          <p:cNvGrpSpPr/>
          <p:nvPr/>
        </p:nvGrpSpPr>
        <p:grpSpPr>
          <a:xfrm>
            <a:off x="404113" y="80858"/>
            <a:ext cx="8855797" cy="400110"/>
            <a:chOff x="355839" y="135970"/>
            <a:chExt cx="8855797" cy="400110"/>
          </a:xfrm>
        </p:grpSpPr>
        <p:cxnSp>
          <p:nvCxnSpPr>
            <p:cNvPr id="10" name="直線コネクタ 9"/>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1" name="正方形/長方形 10"/>
            <p:cNvSpPr/>
            <p:nvPr/>
          </p:nvSpPr>
          <p:spPr>
            <a:xfrm>
              <a:off x="355839" y="135970"/>
              <a:ext cx="4580482" cy="400110"/>
            </a:xfrm>
            <a:prstGeom prst="rect">
              <a:avLst/>
            </a:prstGeom>
          </p:spPr>
          <p:txBody>
            <a:bodyPr wrap="square">
              <a:spAutoFit/>
            </a:bodyPr>
            <a:lstStyle/>
            <a:p>
              <a:r>
                <a:rPr lang="ja-JP" altLang="en-US" sz="2000" b="1" dirty="0"/>
                <a:t>　</a:t>
              </a:r>
              <a:endParaRPr lang="en-US" altLang="ja-JP" sz="2000" b="1" dirty="0" smtClean="0"/>
            </a:p>
          </p:txBody>
        </p:sp>
      </p:grpSp>
      <p:sp>
        <p:nvSpPr>
          <p:cNvPr id="12" name="角丸四角形 11"/>
          <p:cNvSpPr/>
          <p:nvPr/>
        </p:nvSpPr>
        <p:spPr>
          <a:xfrm>
            <a:off x="511910" y="3695433"/>
            <a:ext cx="2304000" cy="366321"/>
          </a:xfrm>
          <a:prstGeom prst="roundRect">
            <a:avLst>
              <a:gd name="adj" fmla="val 47147"/>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prstClr val="white"/>
                </a:solidFill>
                <a:latin typeface="Meiryo UI"/>
                <a:ea typeface="Meiryo UI"/>
              </a:rPr>
              <a:t>ＧＬＨＳの成果・課題</a:t>
            </a:r>
            <a:endParaRPr kumimoji="1" lang="ja-JP" altLang="en-US" sz="1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8" name="スライド番号プレースホルダー 1"/>
          <p:cNvSpPr>
            <a:spLocks noGrp="1"/>
          </p:cNvSpPr>
          <p:nvPr>
            <p:ph type="sldNum" sz="quarter" idx="12"/>
          </p:nvPr>
        </p:nvSpPr>
        <p:spPr>
          <a:xfrm>
            <a:off x="7497898" y="6356352"/>
            <a:ext cx="2228850" cy="365125"/>
          </a:xfrm>
        </p:spPr>
        <p:txBody>
          <a:bodyPr/>
          <a:lstStyle/>
          <a:p>
            <a:fld id="{20607042-D53A-4E69-917E-B6250902E102}" type="slidenum">
              <a:rPr kumimoji="1" lang="ja-JP" altLang="en-US" smtClean="0"/>
              <a:t>17</a:t>
            </a:fld>
            <a:endParaRPr kumimoji="1" lang="ja-JP" altLang="en-US" dirty="0"/>
          </a:p>
        </p:txBody>
      </p:sp>
      <p:sp>
        <p:nvSpPr>
          <p:cNvPr id="19" name="正方形/長方形 18"/>
          <p:cNvSpPr/>
          <p:nvPr/>
        </p:nvSpPr>
        <p:spPr>
          <a:xfrm>
            <a:off x="511910" y="91422"/>
            <a:ext cx="4974439" cy="400110"/>
          </a:xfrm>
          <a:prstGeom prst="rect">
            <a:avLst/>
          </a:prstGeom>
        </p:spPr>
        <p:txBody>
          <a:bodyPr wrap="none">
            <a:spAutoFit/>
          </a:bodyPr>
          <a:lstStyle/>
          <a:p>
            <a:r>
              <a:rPr lang="ja-JP" altLang="en-US" sz="2000" b="1" dirty="0"/>
              <a:t>２－②　府立高校等のこれまでの取組の成果</a:t>
            </a:r>
          </a:p>
        </p:txBody>
      </p:sp>
    </p:spTree>
    <p:extLst>
      <p:ext uri="{BB962C8B-B14F-4D97-AF65-F5344CB8AC3E}">
        <p14:creationId xmlns:p14="http://schemas.microsoft.com/office/powerpoint/2010/main" val="584744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7624" y="509455"/>
            <a:ext cx="371246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a:ea typeface="Meiryo UI"/>
              </a:rPr>
              <a:t>⑶　総合学科について</a:t>
            </a:r>
            <a:endParaRPr kumimoji="1" lang="ja-JP" altLang="en-US" sz="1400" b="1" i="0" u="none" strike="noStrike" kern="1200" cap="none" spc="0" normalizeH="0" baseline="0" noProof="0" dirty="0">
              <a:ln>
                <a:noFill/>
              </a:ln>
              <a:effectLst/>
              <a:uLnTx/>
              <a:uFillTx/>
              <a:latin typeface="Meiryo UI"/>
              <a:ea typeface="Meiryo UI"/>
            </a:endParaRPr>
          </a:p>
        </p:txBody>
      </p:sp>
      <p:sp>
        <p:nvSpPr>
          <p:cNvPr id="16" name="下矢印 15"/>
          <p:cNvSpPr/>
          <p:nvPr/>
        </p:nvSpPr>
        <p:spPr>
          <a:xfrm>
            <a:off x="2267530" y="3936093"/>
            <a:ext cx="5230368" cy="405755"/>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a:ea typeface="Meiryo UI"/>
              <a:cs typeface="+mn-cs"/>
            </a:endParaRPr>
          </a:p>
        </p:txBody>
      </p:sp>
      <p:sp>
        <p:nvSpPr>
          <p:cNvPr id="17" name="正方形/長方形 16"/>
          <p:cNvSpPr/>
          <p:nvPr/>
        </p:nvSpPr>
        <p:spPr>
          <a:xfrm>
            <a:off x="553792" y="4341848"/>
            <a:ext cx="8657844" cy="23796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成果</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p>
          <a:p>
            <a:pPr>
              <a:defRPr/>
            </a:pPr>
            <a:r>
              <a:rPr kumimoji="1" lang="ja-JP" altLang="en-US" sz="1400" b="1" dirty="0" smtClean="0">
                <a:solidFill>
                  <a:prstClr val="black"/>
                </a:solidFill>
              </a:rPr>
              <a:t>　〇</a:t>
            </a:r>
            <a:r>
              <a:rPr kumimoji="1" lang="ja-JP" altLang="en-US" sz="1400" b="1" dirty="0">
                <a:solidFill>
                  <a:prstClr val="black"/>
                </a:solidFill>
              </a:rPr>
              <a:t>　総合学科設置校の拡充</a:t>
            </a:r>
            <a:endParaRPr kumimoji="1" lang="en-US" altLang="ja-JP" sz="1400" b="1" dirty="0">
              <a:solidFill>
                <a:prstClr val="black"/>
              </a:solidFill>
            </a:endParaRPr>
          </a:p>
          <a:p>
            <a:pPr>
              <a:defRPr/>
            </a:pPr>
            <a:r>
              <a:rPr kumimoji="1" lang="ja-JP" altLang="en-US" sz="1400" b="1" dirty="0">
                <a:solidFill>
                  <a:prstClr val="black"/>
                </a:solidFill>
              </a:rPr>
              <a:t>　　　　</a:t>
            </a:r>
            <a:r>
              <a:rPr kumimoji="1" lang="ja-JP" altLang="en-US" sz="1400" dirty="0">
                <a:solidFill>
                  <a:prstClr val="black"/>
                </a:solidFill>
              </a:rPr>
              <a:t>・　</a:t>
            </a:r>
            <a:r>
              <a:rPr kumimoji="1" lang="en-US" altLang="ja-JP" sz="1400" dirty="0">
                <a:solidFill>
                  <a:prstClr val="black"/>
                </a:solidFill>
              </a:rPr>
              <a:t>H</a:t>
            </a:r>
            <a:r>
              <a:rPr kumimoji="1" lang="ja-JP" altLang="en-US" sz="1400" dirty="0">
                <a:solidFill>
                  <a:prstClr val="black"/>
                </a:solidFill>
              </a:rPr>
              <a:t>８　３校　→　　</a:t>
            </a:r>
            <a:r>
              <a:rPr kumimoji="1" lang="en-US" altLang="ja-JP" sz="1400" dirty="0">
                <a:solidFill>
                  <a:prstClr val="black"/>
                </a:solidFill>
              </a:rPr>
              <a:t>H20</a:t>
            </a:r>
            <a:r>
              <a:rPr kumimoji="1" lang="ja-JP" altLang="en-US" sz="1400" dirty="0">
                <a:solidFill>
                  <a:prstClr val="black"/>
                </a:solidFill>
              </a:rPr>
              <a:t>　</a:t>
            </a:r>
            <a:r>
              <a:rPr kumimoji="1" lang="en-US" altLang="ja-JP" sz="1400" dirty="0">
                <a:solidFill>
                  <a:prstClr val="black"/>
                </a:solidFill>
              </a:rPr>
              <a:t>10</a:t>
            </a:r>
            <a:r>
              <a:rPr kumimoji="1" lang="ja-JP" altLang="en-US" sz="1400" dirty="0">
                <a:solidFill>
                  <a:prstClr val="black"/>
                </a:solidFill>
              </a:rPr>
              <a:t>校　→　</a:t>
            </a:r>
            <a:r>
              <a:rPr kumimoji="1" lang="en-US" altLang="ja-JP" sz="1400" dirty="0">
                <a:solidFill>
                  <a:prstClr val="black"/>
                </a:solidFill>
              </a:rPr>
              <a:t>R</a:t>
            </a:r>
            <a:r>
              <a:rPr kumimoji="1" lang="ja-JP" altLang="en-US" sz="1400" dirty="0">
                <a:solidFill>
                  <a:prstClr val="black"/>
                </a:solidFill>
              </a:rPr>
              <a:t>２　</a:t>
            </a:r>
            <a:r>
              <a:rPr kumimoji="1" lang="en-US" altLang="ja-JP" sz="1400" dirty="0">
                <a:solidFill>
                  <a:prstClr val="black"/>
                </a:solidFill>
              </a:rPr>
              <a:t>24</a:t>
            </a:r>
            <a:r>
              <a:rPr kumimoji="1" lang="ja-JP" altLang="en-US" sz="1400" dirty="0">
                <a:solidFill>
                  <a:prstClr val="black"/>
                </a:solidFill>
              </a:rPr>
              <a:t>校</a:t>
            </a:r>
            <a:endParaRPr kumimoji="1" lang="en-US" altLang="ja-JP" sz="1400" dirty="0">
              <a:solidFill>
                <a:prstClr val="black"/>
              </a:solidFill>
            </a:endParaRPr>
          </a:p>
          <a:p>
            <a:pPr>
              <a:defRPr/>
            </a:pPr>
            <a:r>
              <a:rPr kumimoji="1" lang="ja-JP" altLang="en-US" sz="1400" dirty="0">
                <a:solidFill>
                  <a:prstClr val="black"/>
                </a:solidFill>
              </a:rPr>
              <a:t>　　　　・　総合学科の学校が増えることにより、専門性の高い多様な科目が増え、生徒のより興味・関心、進路に沿った</a:t>
            </a:r>
            <a:endParaRPr kumimoji="1" lang="en-US" altLang="ja-JP" sz="1400" dirty="0">
              <a:solidFill>
                <a:prstClr val="black"/>
              </a:solidFill>
            </a:endParaRPr>
          </a:p>
          <a:p>
            <a:pPr>
              <a:defRPr/>
            </a:pPr>
            <a:r>
              <a:rPr kumimoji="1" lang="ja-JP" altLang="en-US" sz="1400" dirty="0">
                <a:solidFill>
                  <a:prstClr val="black"/>
                </a:solidFill>
              </a:rPr>
              <a:t>　　　　　　選択が可能となった。</a:t>
            </a:r>
            <a:endParaRPr kumimoji="1" lang="en-US" altLang="ja-JP" sz="1400"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　〇</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全日制総合学科満足度アンケート（平成</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28</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年度）</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Meiryo UI"/>
                <a:ea typeface="Meiryo UI"/>
              </a:rPr>
              <a:t>　　　　</a:t>
            </a:r>
            <a:r>
              <a:rPr kumimoji="1" lang="ja-JP" altLang="en-US" sz="1400" dirty="0">
                <a:solidFill>
                  <a:prstClr val="black"/>
                </a:solidFill>
                <a:latin typeface="Meiryo UI"/>
                <a:ea typeface="Meiryo UI"/>
              </a:rPr>
              <a:t>・　「総合学科で学んでよかった」と</a:t>
            </a:r>
            <a:r>
              <a:rPr kumimoji="1" lang="en-US" altLang="ja-JP" sz="1400" dirty="0">
                <a:solidFill>
                  <a:prstClr val="black"/>
                </a:solidFill>
                <a:latin typeface="Meiryo UI"/>
                <a:ea typeface="Meiryo UI"/>
              </a:rPr>
              <a:t>80</a:t>
            </a:r>
            <a:r>
              <a:rPr kumimoji="1" lang="ja-JP" altLang="en-US" sz="1400" dirty="0">
                <a:solidFill>
                  <a:prstClr val="black"/>
                </a:solidFill>
                <a:latin typeface="Meiryo UI"/>
                <a:ea typeface="Meiryo UI"/>
              </a:rPr>
              <a:t>％以上が回答した学校　</a:t>
            </a:r>
            <a:r>
              <a:rPr kumimoji="1" lang="en-US" altLang="ja-JP" sz="1400" dirty="0">
                <a:solidFill>
                  <a:prstClr val="black"/>
                </a:solidFill>
                <a:latin typeface="Meiryo UI"/>
                <a:ea typeface="Meiryo UI"/>
              </a:rPr>
              <a:t>12</a:t>
            </a:r>
            <a:r>
              <a:rPr kumimoji="1" lang="ja-JP" altLang="en-US" sz="1400" dirty="0">
                <a:solidFill>
                  <a:prstClr val="black"/>
                </a:solidFill>
                <a:latin typeface="Meiryo UI"/>
                <a:ea typeface="Meiryo UI"/>
              </a:rPr>
              <a:t>校</a:t>
            </a:r>
            <a:endParaRPr kumimoji="1" lang="en-US" altLang="ja-JP" sz="1400"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a:ea typeface="Meiryo UI"/>
              </a:rPr>
              <a:t>　　　　・　「選択した科目で、自分の進路選択につながるものが十分あった」と</a:t>
            </a:r>
            <a:r>
              <a:rPr kumimoji="1" lang="en-US" altLang="ja-JP" sz="1400" i="0" u="none" strike="noStrike" kern="1200" cap="none" spc="0" normalizeH="0" baseline="0" noProof="0" dirty="0">
                <a:ln>
                  <a:noFill/>
                </a:ln>
                <a:solidFill>
                  <a:prstClr val="black"/>
                </a:solidFill>
                <a:effectLst/>
                <a:uLnTx/>
                <a:uFillTx/>
                <a:latin typeface="Meiryo UI"/>
                <a:ea typeface="Meiryo UI"/>
              </a:rPr>
              <a:t>80</a:t>
            </a:r>
            <a:r>
              <a:rPr kumimoji="1" lang="ja-JP" altLang="en-US" sz="1400" i="0" u="none" strike="noStrike" kern="1200" cap="none" spc="0" normalizeH="0" baseline="0" noProof="0" dirty="0">
                <a:ln>
                  <a:noFill/>
                </a:ln>
                <a:solidFill>
                  <a:prstClr val="black"/>
                </a:solidFill>
                <a:effectLst/>
                <a:uLnTx/>
                <a:uFillTx/>
                <a:latin typeface="Meiryo UI"/>
                <a:ea typeface="Meiryo UI"/>
              </a:rPr>
              <a:t>％以上が回答した学校　　</a:t>
            </a:r>
            <a:r>
              <a:rPr kumimoji="1" lang="en-US" altLang="ja-JP" sz="1400" i="0" u="none" strike="noStrike" kern="1200" cap="none" spc="0" normalizeH="0" baseline="0" noProof="0" dirty="0">
                <a:ln>
                  <a:noFill/>
                </a:ln>
                <a:solidFill>
                  <a:prstClr val="black"/>
                </a:solidFill>
                <a:effectLst/>
                <a:uLnTx/>
                <a:uFillTx/>
                <a:latin typeface="Meiryo UI"/>
                <a:ea typeface="Meiryo UI"/>
              </a:rPr>
              <a:t>12</a:t>
            </a:r>
            <a:r>
              <a:rPr kumimoji="1" lang="ja-JP" altLang="en-US" sz="1400" i="0" u="none" strike="noStrike" kern="1200" cap="none" spc="0" normalizeH="0" baseline="0" noProof="0" dirty="0" smtClean="0">
                <a:ln>
                  <a:noFill/>
                </a:ln>
                <a:solidFill>
                  <a:prstClr val="black"/>
                </a:solidFill>
                <a:effectLst/>
                <a:uLnTx/>
                <a:uFillTx/>
                <a:latin typeface="Meiryo UI"/>
                <a:ea typeface="Meiryo UI"/>
              </a:rPr>
              <a:t>校</a:t>
            </a:r>
            <a:endParaRPr kumimoji="1" lang="en-US" altLang="ja-JP" sz="1400" b="1"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tx1"/>
                </a:solidFill>
                <a:effectLst/>
                <a:uLnTx/>
                <a:uFillTx/>
                <a:latin typeface="Meiryo UI"/>
                <a:ea typeface="Meiryo UI"/>
                <a:cs typeface="+mn-cs"/>
              </a:rPr>
              <a:t>【</a:t>
            </a:r>
            <a:r>
              <a:rPr kumimoji="1" lang="ja-JP" altLang="en-US" sz="1400" b="1" i="0" u="none" strike="noStrike" kern="1200" cap="none" spc="0" normalizeH="0" baseline="0" noProof="0" dirty="0" smtClean="0">
                <a:ln>
                  <a:noFill/>
                </a:ln>
                <a:solidFill>
                  <a:schemeClr val="tx1"/>
                </a:solidFill>
                <a:effectLst/>
                <a:uLnTx/>
                <a:uFillTx/>
                <a:latin typeface="Meiryo UI"/>
                <a:ea typeface="Meiryo UI"/>
                <a:cs typeface="+mn-cs"/>
              </a:rPr>
              <a:t>課題</a:t>
            </a:r>
            <a:r>
              <a:rPr kumimoji="1" lang="en-US" altLang="ja-JP" sz="1400" b="1" i="0" u="none" strike="noStrike" kern="1200" cap="none" spc="0" normalizeH="0" baseline="0" noProof="0" dirty="0" smtClean="0">
                <a:ln>
                  <a:noFill/>
                </a:ln>
                <a:solidFill>
                  <a:schemeClr val="tx1"/>
                </a:solidFill>
                <a:effectLst/>
                <a:uLnTx/>
                <a:uFillTx/>
                <a:latin typeface="Meiryo UI"/>
                <a:ea typeface="Meiryo UI"/>
                <a:cs typeface="+mn-cs"/>
              </a:rPr>
              <a:t>】</a:t>
            </a: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　</a:t>
            </a:r>
            <a:endParaRPr kumimoji="1" lang="en-US" altLang="ja-JP" sz="1400" b="1" i="0" u="none" strike="noStrike" kern="1200" cap="none" spc="0" normalizeH="0" baseline="0" noProof="0" dirty="0" smtClean="0">
              <a:ln>
                <a:noFill/>
              </a:ln>
              <a:solidFill>
                <a:schemeClr val="tx1"/>
              </a:solidFill>
              <a:effectLst/>
              <a:uLnTx/>
              <a:uFillTx/>
              <a:latin typeface="Meiryo UI"/>
              <a:ea typeface="Meiryo UI"/>
              <a:cs typeface="+mn-cs"/>
            </a:endParaRPr>
          </a:p>
          <a:p>
            <a:pPr>
              <a:defRPr/>
            </a:pPr>
            <a:r>
              <a:rPr kumimoji="1" lang="ja-JP" altLang="en-US" sz="1400" b="1" i="0" u="none" strike="noStrike" kern="1200" cap="none" spc="0" normalizeH="0" baseline="0" noProof="0" dirty="0" smtClean="0">
                <a:ln>
                  <a:noFill/>
                </a:ln>
                <a:solidFill>
                  <a:schemeClr val="tx1"/>
                </a:solidFill>
                <a:effectLst/>
                <a:uLnTx/>
                <a:uFillTx/>
                <a:latin typeface="Meiryo UI"/>
                <a:ea typeface="Meiryo UI"/>
                <a:cs typeface="+mn-cs"/>
              </a:rPr>
              <a:t>　</a:t>
            </a:r>
            <a:r>
              <a:rPr kumimoji="1" lang="ja-JP" altLang="en-US" sz="1400" b="1" dirty="0">
                <a:solidFill>
                  <a:prstClr val="black"/>
                </a:solidFill>
              </a:rPr>
              <a:t>〇</a:t>
            </a:r>
            <a:r>
              <a:rPr kumimoji="1" lang="ja-JP" altLang="en-US" sz="1400" dirty="0">
                <a:solidFill>
                  <a:schemeClr val="tx1"/>
                </a:solidFill>
              </a:rPr>
              <a:t>　</a:t>
            </a:r>
            <a:r>
              <a:rPr kumimoji="1" lang="ja-JP" altLang="en-US" sz="1400" dirty="0" smtClean="0">
                <a:solidFill>
                  <a:schemeClr val="tx1"/>
                </a:solidFill>
              </a:rPr>
              <a:t>将来</a:t>
            </a:r>
            <a:r>
              <a:rPr kumimoji="1" lang="ja-JP" altLang="en-US" sz="1400" dirty="0">
                <a:solidFill>
                  <a:schemeClr val="tx1"/>
                </a:solidFill>
              </a:rPr>
              <a:t>の進路を考えるための様々な体験活動やガイダンス等のキャリア教育の一層の充実</a:t>
            </a:r>
            <a:endParaRPr kumimoji="1" lang="en-US" altLang="ja-JP" sz="140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srgbClr val="FF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角丸四角形 13"/>
          <p:cNvSpPr/>
          <p:nvPr/>
        </p:nvSpPr>
        <p:spPr>
          <a:xfrm>
            <a:off x="553792" y="1035093"/>
            <a:ext cx="8657844" cy="2925719"/>
          </a:xfrm>
          <a:prstGeom prst="roundRect">
            <a:avLst>
              <a:gd name="adj" fmla="val 10606"/>
            </a:avLst>
          </a:prstGeom>
        </p:spPr>
        <p:style>
          <a:lnRef idx="2">
            <a:schemeClr val="dk1"/>
          </a:lnRef>
          <a:fillRef idx="1">
            <a:schemeClr val="lt1"/>
          </a:fillRef>
          <a:effectRef idx="0">
            <a:schemeClr val="dk1"/>
          </a:effectRef>
          <a:fontRef idx="minor">
            <a:schemeClr val="dk1"/>
          </a:fontRef>
        </p:style>
        <p:txBody>
          <a:bodyPr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Meiryo UI"/>
                <a:ea typeface="Meiryo UI"/>
              </a:rPr>
              <a:t>　 </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〇　</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H</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６　文科省導入　</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Meiryo UI"/>
                <a:ea typeface="Meiryo UI"/>
              </a:rPr>
              <a:t>　　　</a:t>
            </a:r>
            <a:r>
              <a:rPr kumimoji="1" lang="ja-JP" altLang="en-US" sz="1400" dirty="0">
                <a:solidFill>
                  <a:prstClr val="black"/>
                </a:solidFill>
                <a:latin typeface="Meiryo UI"/>
                <a:ea typeface="Meiryo UI"/>
              </a:rPr>
              <a:t>・　普通教育と専門教育を総合的に施す第３の学科</a:t>
            </a:r>
            <a:endParaRPr kumimoji="1" lang="en-US" altLang="ja-JP" sz="1400" dirty="0">
              <a:solidFill>
                <a:prstClr val="black"/>
              </a:solidFill>
              <a:latin typeface="Meiryo UI"/>
              <a:ea typeface="Meiryo UI"/>
            </a:endParaRPr>
          </a:p>
          <a:p>
            <a:pPr lvl="0">
              <a:defRPr/>
            </a:pPr>
            <a:r>
              <a:rPr kumimoji="1" lang="ja-JP" altLang="en-US" sz="1400" dirty="0">
                <a:solidFill>
                  <a:prstClr val="black"/>
                </a:solidFill>
                <a:latin typeface="Meiryo UI"/>
                <a:ea typeface="Meiryo UI"/>
              </a:rPr>
              <a:t>　　　・　</a:t>
            </a:r>
            <a:r>
              <a:rPr lang="ja-JP" altLang="ja-JP" sz="1400" kern="100" dirty="0">
                <a:ea typeface="Meiryo UI" panose="020B0604030504040204" pitchFamily="50" charset="-128"/>
                <a:cs typeface="Times New Roman" panose="02020603050405020304" pitchFamily="18" charset="0"/>
              </a:rPr>
              <a:t>主体的な学習や将来の職業を視野に入れた自己の進路への自覚を深めさせる学習を重視</a:t>
            </a:r>
            <a:endParaRPr lang="en-US" altLang="ja-JP" sz="1400" kern="100" dirty="0">
              <a:ea typeface="Meiryo UI" panose="020B0604030504040204" pitchFamily="50" charset="-128"/>
              <a:cs typeface="Times New Roman" panose="02020603050405020304" pitchFamily="18" charset="0"/>
            </a:endParaRPr>
          </a:p>
          <a:p>
            <a:pPr lvl="0">
              <a:defRPr/>
            </a:pPr>
            <a:r>
              <a:rPr kumimoji="1"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400" b="1" dirty="0">
                <a:solidFill>
                  <a:prstClr val="black"/>
                </a:solidFill>
              </a:rPr>
              <a:t> </a:t>
            </a:r>
            <a:r>
              <a:rPr kumimoji="1" lang="ja-JP" altLang="en-US" sz="1400" b="1" dirty="0">
                <a:solidFill>
                  <a:prstClr val="black"/>
                </a:solidFill>
              </a:rPr>
              <a:t>〇　</a:t>
            </a:r>
            <a:r>
              <a:rPr kumimoji="1" lang="en-US" altLang="ja-JP" sz="1400" b="1" dirty="0">
                <a:solidFill>
                  <a:prstClr val="black"/>
                </a:solidFill>
              </a:rPr>
              <a:t>H</a:t>
            </a:r>
            <a:r>
              <a:rPr kumimoji="1" lang="ja-JP" altLang="en-US" sz="1400" b="1" dirty="0">
                <a:solidFill>
                  <a:prstClr val="black"/>
                </a:solidFill>
              </a:rPr>
              <a:t>８　大阪府立高校設置</a:t>
            </a:r>
            <a:endParaRPr kumimoji="1" lang="en-US" altLang="ja-JP" sz="1400" b="1" dirty="0">
              <a:solidFill>
                <a:prstClr val="black"/>
              </a:solidFill>
            </a:endParaRPr>
          </a:p>
          <a:p>
            <a:pPr lvl="0">
              <a:defRPr/>
            </a:pPr>
            <a:r>
              <a:rPr kumimoji="1" lang="ja-JP" altLang="en-US" sz="1400" b="1" dirty="0">
                <a:solidFill>
                  <a:prstClr val="black"/>
                </a:solidFill>
                <a:latin typeface="Meiryo UI"/>
                <a:ea typeface="Meiryo UI"/>
              </a:rPr>
              <a:t>　　　・  </a:t>
            </a:r>
            <a:r>
              <a:rPr lang="ja-JP" altLang="ja-JP" sz="1400" kern="100" dirty="0">
                <a:ea typeface="Meiryo UI" panose="020B0604030504040204" pitchFamily="50" charset="-128"/>
                <a:cs typeface="Times New Roman" panose="02020603050405020304" pitchFamily="18" charset="0"/>
              </a:rPr>
              <a:t>未来を築く人材の育成をめざし、国際理解や環境、芸術、福祉等の</a:t>
            </a:r>
            <a:r>
              <a:rPr lang="ja-JP" altLang="en-US" sz="1400" kern="100" dirty="0">
                <a:ea typeface="Meiryo UI" panose="020B0604030504040204" pitchFamily="50" charset="-128"/>
                <a:cs typeface="Times New Roman" panose="02020603050405020304" pitchFamily="18" charset="0"/>
              </a:rPr>
              <a:t>テーマ</a:t>
            </a:r>
            <a:r>
              <a:rPr lang="ja-JP" altLang="ja-JP" sz="1400" kern="100" dirty="0">
                <a:ea typeface="Meiryo UI" panose="020B0604030504040204" pitchFamily="50" charset="-128"/>
                <a:cs typeface="Times New Roman" panose="02020603050405020304" pitchFamily="18" charset="0"/>
              </a:rPr>
              <a:t>を設定し、</a:t>
            </a:r>
            <a:r>
              <a:rPr lang="ja-JP" altLang="en-US" sz="1400" kern="100" dirty="0">
                <a:ea typeface="Meiryo UI" panose="020B0604030504040204" pitchFamily="50" charset="-128"/>
                <a:cs typeface="Times New Roman" panose="02020603050405020304" pitchFamily="18" charset="0"/>
              </a:rPr>
              <a:t>キャリア教育が充実</a:t>
            </a:r>
            <a:r>
              <a:rPr lang="ja-JP" altLang="ja-JP" sz="1400" kern="100" dirty="0">
                <a:ea typeface="Meiryo UI" panose="020B0604030504040204" pitchFamily="50" charset="-128"/>
                <a:cs typeface="Times New Roman" panose="02020603050405020304" pitchFamily="18" charset="0"/>
              </a:rPr>
              <a:t>した特</a:t>
            </a:r>
            <a:endParaRPr lang="en-US" altLang="ja-JP" sz="1400" kern="100" dirty="0">
              <a:ea typeface="Meiryo UI" panose="020B0604030504040204" pitchFamily="50" charset="-128"/>
              <a:cs typeface="Times New Roman" panose="02020603050405020304" pitchFamily="18" charset="0"/>
            </a:endParaRPr>
          </a:p>
          <a:p>
            <a:pPr lvl="0">
              <a:defRPr/>
            </a:pPr>
            <a:r>
              <a:rPr lang="ja-JP" altLang="en-US" sz="1400" kern="100" dirty="0">
                <a:ea typeface="Meiryo UI" panose="020B0604030504040204" pitchFamily="50" charset="-128"/>
                <a:cs typeface="Times New Roman" panose="02020603050405020304" pitchFamily="18" charset="0"/>
              </a:rPr>
              <a:t>　　　　　</a:t>
            </a:r>
            <a:r>
              <a:rPr lang="ja-JP" altLang="ja-JP" sz="1400" kern="100" dirty="0">
                <a:ea typeface="Meiryo UI" panose="020B0604030504040204" pitchFamily="50" charset="-128"/>
                <a:cs typeface="Times New Roman" panose="02020603050405020304" pitchFamily="18" charset="0"/>
              </a:rPr>
              <a:t>色ある総合学科</a:t>
            </a:r>
            <a:r>
              <a:rPr lang="ja-JP" altLang="en-US" sz="1400" kern="100" dirty="0">
                <a:ea typeface="Meiryo UI" panose="020B0604030504040204" pitchFamily="50" charset="-128"/>
                <a:cs typeface="Times New Roman" panose="02020603050405020304" pitchFamily="18" charset="0"/>
              </a:rPr>
              <a:t>として設置</a:t>
            </a:r>
            <a:endParaRPr lang="en-US" altLang="ja-JP" sz="1400" kern="100" dirty="0">
              <a:ea typeface="Meiryo UI" panose="020B0604030504040204" pitchFamily="50" charset="-128"/>
              <a:cs typeface="Times New Roman" panose="02020603050405020304" pitchFamily="18" charset="0"/>
            </a:endParaRPr>
          </a:p>
          <a:p>
            <a:pPr lvl="0">
              <a:defRPr/>
            </a:pPr>
            <a:r>
              <a:rPr kumimoji="1" lang="ja-JP" altLang="en-US" sz="14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　多様な選択科目を設置し、選択の目安として「系列」</a:t>
            </a:r>
            <a:r>
              <a:rPr lang="ja-JP" altLang="en-US" sz="1400" kern="100" dirty="0">
                <a:ea typeface="Meiryo UI" panose="020B0604030504040204" pitchFamily="50" charset="-128"/>
                <a:cs typeface="Times New Roman" panose="02020603050405020304" pitchFamily="18" charset="0"/>
              </a:rPr>
              <a:t> （体系性や専門性等において相互に関連する科目</a:t>
            </a:r>
            <a:endParaRPr lang="en-US" altLang="ja-JP" sz="1400" kern="100" dirty="0">
              <a:ea typeface="Meiryo UI" panose="020B0604030504040204" pitchFamily="50" charset="-128"/>
              <a:cs typeface="Times New Roman" panose="02020603050405020304" pitchFamily="18" charset="0"/>
            </a:endParaRPr>
          </a:p>
          <a:p>
            <a:pPr lvl="0">
              <a:defRPr/>
            </a:pPr>
            <a:r>
              <a:rPr lang="ja-JP" altLang="en-US" sz="1400" kern="100" dirty="0">
                <a:ea typeface="Meiryo UI" panose="020B0604030504040204" pitchFamily="50" charset="-128"/>
                <a:cs typeface="Times New Roman" panose="02020603050405020304" pitchFamily="18" charset="0"/>
              </a:rPr>
              <a:t>　　　　　群）を設定</a:t>
            </a:r>
            <a:endParaRPr kumimoji="1" lang="en-US" altLang="ja-JP" sz="1400"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a:ea typeface="Meiryo UI"/>
              </a:rPr>
              <a:t>　　　・  原則履修科目 「産業社会と人間」（体験活動やディベート、テーマ学習、発表などを通して自己や社会につい</a:t>
            </a:r>
            <a:endParaRPr kumimoji="1" lang="en-US" altLang="ja-JP" sz="1400"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a:ea typeface="Meiryo UI"/>
              </a:rPr>
              <a:t>　　　　　いて学ぶ科目）を中心とするキャリア教育の充実</a:t>
            </a:r>
            <a:endParaRPr kumimoji="1" lang="en-US" altLang="ja-JP" sz="1400" dirty="0">
              <a:solidFill>
                <a:prstClr val="black"/>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a:ea typeface="Meiryo UI"/>
              </a:rPr>
              <a:t>　　　・　年一回の大阪府高等学校総合学科教育研究大会の開催</a:t>
            </a:r>
            <a:endParaRPr kumimoji="1" lang="en-US" altLang="ja-JP" sz="1400" dirty="0">
              <a:solidFill>
                <a:prstClr val="black"/>
              </a:solidFill>
              <a:latin typeface="Meiryo UI"/>
              <a:ea typeface="Meiryo UI"/>
            </a:endParaRPr>
          </a:p>
          <a:p>
            <a:pPr>
              <a:defRPr/>
            </a:pPr>
            <a:r>
              <a:rPr kumimoji="1" lang="ja-JP" altLang="en-US" sz="1400" dirty="0">
                <a:solidFill>
                  <a:prstClr val="black"/>
                </a:solidFill>
                <a:latin typeface="Meiryo UI"/>
                <a:ea typeface="Meiryo UI"/>
              </a:rPr>
              <a:t>　　</a:t>
            </a:r>
            <a:r>
              <a:rPr kumimoji="1" lang="ja-JP" altLang="en-US" sz="1400" b="1" dirty="0">
                <a:solidFill>
                  <a:prstClr val="black"/>
                </a:solidFill>
              </a:rPr>
              <a:t>〇　</a:t>
            </a:r>
            <a:r>
              <a:rPr kumimoji="1" lang="en-US" altLang="ja-JP" sz="1400" b="1" dirty="0">
                <a:solidFill>
                  <a:prstClr val="black"/>
                </a:solidFill>
              </a:rPr>
              <a:t>H27</a:t>
            </a:r>
            <a:r>
              <a:rPr kumimoji="1" lang="ja-JP" altLang="en-US" sz="1400" b="1" dirty="0">
                <a:solidFill>
                  <a:prstClr val="black"/>
                </a:solidFill>
              </a:rPr>
              <a:t>　エンパワメントスクール設置　</a:t>
            </a:r>
            <a:endParaRPr kumimoji="1" lang="en-US" altLang="ja-JP" sz="1400" dirty="0">
              <a:solidFill>
                <a:prstClr val="black"/>
              </a:solidFill>
              <a:latin typeface="Meiryo UI"/>
              <a:ea typeface="Meiryo UI"/>
            </a:endParaRPr>
          </a:p>
        </p:txBody>
      </p:sp>
      <p:sp>
        <p:nvSpPr>
          <p:cNvPr id="15" name="角丸四角形 14"/>
          <p:cNvSpPr/>
          <p:nvPr/>
        </p:nvSpPr>
        <p:spPr>
          <a:xfrm>
            <a:off x="511910" y="856934"/>
            <a:ext cx="2304000" cy="366321"/>
          </a:xfrm>
          <a:prstGeom prst="roundRect">
            <a:avLst>
              <a:gd name="adj" fmla="val 47147"/>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これまでの取組み</a:t>
            </a:r>
          </a:p>
        </p:txBody>
      </p:sp>
      <p:grpSp>
        <p:nvGrpSpPr>
          <p:cNvPr id="7" name="グループ化 6"/>
          <p:cNvGrpSpPr/>
          <p:nvPr/>
        </p:nvGrpSpPr>
        <p:grpSpPr>
          <a:xfrm>
            <a:off x="404113" y="80858"/>
            <a:ext cx="8855797" cy="400110"/>
            <a:chOff x="355839" y="135970"/>
            <a:chExt cx="8855797" cy="400110"/>
          </a:xfrm>
        </p:grpSpPr>
        <p:cxnSp>
          <p:nvCxnSpPr>
            <p:cNvPr id="8" name="直線コネクタ 7"/>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9" name="正方形/長方形 8"/>
            <p:cNvSpPr/>
            <p:nvPr/>
          </p:nvSpPr>
          <p:spPr>
            <a:xfrm>
              <a:off x="355839" y="135970"/>
              <a:ext cx="4974439" cy="400110"/>
            </a:xfrm>
            <a:prstGeom prst="rect">
              <a:avLst/>
            </a:prstGeom>
          </p:spPr>
          <p:txBody>
            <a:bodyPr wrap="none">
              <a:spAutoFit/>
            </a:bodyPr>
            <a:lstStyle/>
            <a:p>
              <a:r>
                <a:rPr lang="ja-JP" altLang="en-US" sz="2000" b="1" dirty="0"/>
                <a:t>２－②　府立高校等のこれまでの取組の成果</a:t>
              </a:r>
            </a:p>
          </p:txBody>
        </p:sp>
      </p:grpSp>
      <p:sp>
        <p:nvSpPr>
          <p:cNvPr id="2" name="スライド番号プレースホルダー 1"/>
          <p:cNvSpPr>
            <a:spLocks noGrp="1"/>
          </p:cNvSpPr>
          <p:nvPr>
            <p:ph type="sldNum" sz="quarter" idx="12"/>
          </p:nvPr>
        </p:nvSpPr>
        <p:spPr>
          <a:xfrm>
            <a:off x="7297176" y="6491087"/>
            <a:ext cx="2228850" cy="365125"/>
          </a:xfrm>
        </p:spPr>
        <p:txBody>
          <a:bodyPr/>
          <a:lstStyle/>
          <a:p>
            <a:fld id="{20607042-D53A-4E69-917E-B6250902E102}" type="slidenum">
              <a:rPr kumimoji="1" lang="ja-JP" altLang="en-US" smtClean="0"/>
              <a:t>18</a:t>
            </a:fld>
            <a:endParaRPr kumimoji="1" lang="ja-JP" altLang="en-US" dirty="0"/>
          </a:p>
        </p:txBody>
      </p:sp>
      <p:sp>
        <p:nvSpPr>
          <p:cNvPr id="11" name="角丸四角形 10"/>
          <p:cNvSpPr/>
          <p:nvPr/>
        </p:nvSpPr>
        <p:spPr>
          <a:xfrm>
            <a:off x="553792" y="4171146"/>
            <a:ext cx="2304000" cy="366321"/>
          </a:xfrm>
          <a:prstGeom prst="roundRect">
            <a:avLst>
              <a:gd name="adj" fmla="val 47147"/>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prstClr val="white"/>
                </a:solidFill>
                <a:latin typeface="Meiryo UI"/>
                <a:ea typeface="Meiryo UI"/>
              </a:rPr>
              <a:t>総合学科の成果・課題</a:t>
            </a:r>
            <a:endParaRPr kumimoji="1" lang="ja-JP" altLang="en-US" sz="1400" b="1" i="0" u="none" strike="noStrike" kern="1200" cap="none" spc="0" normalizeH="0" baseline="0" noProof="0" dirty="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346514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528034" y="2932952"/>
            <a:ext cx="9042616" cy="3484403"/>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lvl="0">
              <a:defRPr/>
            </a:pPr>
            <a:endParaRPr kumimoji="1" lang="en-US" altLang="ja-JP" sz="1400" b="1" i="0" u="none" strike="noStrike" kern="1200" cap="none" spc="0" normalizeH="0" baseline="0" noProof="0" dirty="0" smtClean="0">
              <a:ln>
                <a:noFill/>
              </a:ln>
              <a:solidFill>
                <a:prstClr val="black"/>
              </a:solidFill>
              <a:effectLst/>
              <a:uLnTx/>
              <a:uFillTx/>
              <a:latin typeface="Meiryo UI"/>
              <a:ea typeface="Meiryo UI"/>
              <a:cs typeface="+mn-cs"/>
            </a:endParaRPr>
          </a:p>
          <a:p>
            <a:pPr lvl="0">
              <a:defRPr/>
            </a:pPr>
            <a:r>
              <a:rPr kumimoji="1" lang="en-US" altLang="ja-JP" sz="1400"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smtClean="0">
                <a:ln>
                  <a:noFill/>
                </a:ln>
                <a:solidFill>
                  <a:prstClr val="black"/>
                </a:solidFill>
                <a:effectLst/>
                <a:uLnTx/>
                <a:uFillTx/>
                <a:latin typeface="Meiryo UI"/>
                <a:ea typeface="Meiryo UI"/>
                <a:cs typeface="+mn-cs"/>
              </a:rPr>
              <a:t>成果</a:t>
            </a:r>
            <a:r>
              <a:rPr kumimoji="1" lang="en-US" altLang="ja-JP" sz="1400" b="1"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lvl="0">
              <a:defRPr/>
            </a:pPr>
            <a:r>
              <a:rPr kumimoji="1" lang="ja-JP" altLang="en-US" sz="1400" dirty="0">
                <a:solidFill>
                  <a:prstClr val="black"/>
                </a:solidFill>
                <a:latin typeface="Meiryo UI"/>
                <a:ea typeface="Meiryo UI"/>
              </a:rPr>
              <a:t>　　</a:t>
            </a:r>
            <a:r>
              <a:rPr kumimoji="1" lang="ja-JP" altLang="en-US" sz="1400" b="1" dirty="0">
                <a:solidFill>
                  <a:schemeClr val="tx1"/>
                </a:solidFill>
              </a:rPr>
              <a:t>〇</a:t>
            </a:r>
            <a:r>
              <a:rPr kumimoji="1" lang="ja-JP" altLang="en-US" sz="1400" dirty="0">
                <a:solidFill>
                  <a:prstClr val="black"/>
                </a:solidFill>
                <a:latin typeface="Meiryo UI"/>
                <a:ea typeface="Meiryo UI"/>
              </a:rPr>
              <a:t>　令和２年度英語以外の外国語の開設状況</a:t>
            </a:r>
            <a:endParaRPr kumimoji="1" lang="en-US" altLang="ja-JP" sz="1400" dirty="0">
              <a:solidFill>
                <a:prstClr val="black"/>
              </a:solidFill>
              <a:latin typeface="Meiryo UI"/>
              <a:ea typeface="Meiryo UI"/>
            </a:endParaRPr>
          </a:p>
          <a:p>
            <a:pPr lvl="0">
              <a:defRPr/>
            </a:pPr>
            <a:r>
              <a:rPr kumimoji="1" lang="ja-JP" altLang="en-US" sz="1400" dirty="0">
                <a:solidFill>
                  <a:prstClr val="black"/>
                </a:solidFill>
                <a:latin typeface="Meiryo UI"/>
                <a:ea typeface="Meiryo UI"/>
              </a:rPr>
              <a:t>　</a:t>
            </a:r>
            <a:r>
              <a:rPr kumimoji="1" lang="ja-JP" altLang="en-US" sz="1400" dirty="0" smtClean="0">
                <a:solidFill>
                  <a:prstClr val="black"/>
                </a:solidFill>
                <a:latin typeface="Meiryo UI"/>
                <a:ea typeface="Meiryo UI"/>
              </a:rPr>
              <a:t>　</a:t>
            </a:r>
            <a:r>
              <a:rPr kumimoji="1" lang="ja-JP" altLang="en-US" sz="1400" dirty="0">
                <a:solidFill>
                  <a:prstClr val="black"/>
                </a:solidFill>
                <a:latin typeface="Meiryo UI"/>
                <a:ea typeface="Meiryo UI"/>
              </a:rPr>
              <a:t>　・　英語以外の第二外国語を開設する学校の割合：国際教養科および国際文化科 </a:t>
            </a:r>
            <a:r>
              <a:rPr kumimoji="1" lang="en-US" altLang="ja-JP" sz="1400" dirty="0">
                <a:solidFill>
                  <a:prstClr val="black"/>
                </a:solidFill>
                <a:latin typeface="Meiryo UI"/>
                <a:ea typeface="Meiryo UI"/>
              </a:rPr>
              <a:t>100</a:t>
            </a:r>
            <a:r>
              <a:rPr kumimoji="1" lang="ja-JP" altLang="en-US" sz="1400" dirty="0">
                <a:solidFill>
                  <a:prstClr val="black"/>
                </a:solidFill>
                <a:latin typeface="Meiryo UI"/>
                <a:ea typeface="Meiryo UI"/>
              </a:rPr>
              <a:t>％　（府立高校 </a:t>
            </a:r>
            <a:r>
              <a:rPr kumimoji="1" lang="en-US" altLang="ja-JP" sz="1400" dirty="0">
                <a:solidFill>
                  <a:prstClr val="black"/>
                </a:solidFill>
                <a:latin typeface="Meiryo UI"/>
                <a:ea typeface="Meiryo UI"/>
              </a:rPr>
              <a:t>36.5</a:t>
            </a:r>
            <a:r>
              <a:rPr kumimoji="1" lang="ja-JP" altLang="en-US" sz="1400" dirty="0">
                <a:solidFill>
                  <a:prstClr val="black"/>
                </a:solidFill>
                <a:latin typeface="Meiryo UI"/>
                <a:ea typeface="Meiryo UI"/>
              </a:rPr>
              <a:t>％）</a:t>
            </a:r>
            <a:endParaRPr kumimoji="1" lang="en-US" altLang="ja-JP" sz="1400" dirty="0">
              <a:solidFill>
                <a:prstClr val="black"/>
              </a:solidFill>
              <a:latin typeface="Meiryo UI"/>
              <a:ea typeface="Meiryo UI"/>
            </a:endParaRPr>
          </a:p>
          <a:p>
            <a:pPr lvl="0">
              <a:defRPr/>
            </a:pPr>
            <a:r>
              <a:rPr kumimoji="1" lang="ja-JP" altLang="en-US" sz="1400" dirty="0">
                <a:solidFill>
                  <a:prstClr val="black"/>
                </a:solidFill>
                <a:latin typeface="Meiryo UI"/>
                <a:ea typeface="Meiryo UI"/>
              </a:rPr>
              <a:t>　　</a:t>
            </a:r>
            <a:r>
              <a:rPr kumimoji="1" lang="ja-JP" altLang="en-US" sz="1400" dirty="0" smtClean="0">
                <a:solidFill>
                  <a:prstClr val="black"/>
                </a:solidFill>
                <a:latin typeface="Meiryo UI"/>
                <a:ea typeface="Meiryo UI"/>
              </a:rPr>
              <a:t>　・</a:t>
            </a:r>
            <a:r>
              <a:rPr kumimoji="1" lang="ja-JP" altLang="en-US" sz="1400" dirty="0">
                <a:solidFill>
                  <a:prstClr val="black"/>
                </a:solidFill>
                <a:latin typeface="Meiryo UI"/>
                <a:ea typeface="Meiryo UI"/>
              </a:rPr>
              <a:t>　英語以外の第二外国語の開設言語数の平均：国際教養科および国際文化科 </a:t>
            </a:r>
            <a:r>
              <a:rPr kumimoji="1" lang="en-US" altLang="ja-JP" sz="1400" dirty="0">
                <a:solidFill>
                  <a:prstClr val="black"/>
                </a:solidFill>
                <a:latin typeface="Meiryo UI"/>
                <a:ea typeface="Meiryo UI"/>
              </a:rPr>
              <a:t>4.25</a:t>
            </a:r>
            <a:r>
              <a:rPr kumimoji="1" lang="ja-JP" altLang="en-US" sz="1400" dirty="0">
                <a:solidFill>
                  <a:prstClr val="black"/>
                </a:solidFill>
                <a:latin typeface="Meiryo UI"/>
                <a:ea typeface="Meiryo UI"/>
              </a:rPr>
              <a:t>言語　（府立高校 </a:t>
            </a:r>
            <a:r>
              <a:rPr kumimoji="1" lang="en-US" altLang="ja-JP" sz="1400" dirty="0" smtClean="0">
                <a:solidFill>
                  <a:prstClr val="black"/>
                </a:solidFill>
                <a:latin typeface="Meiryo UI"/>
                <a:ea typeface="Meiryo UI"/>
              </a:rPr>
              <a:t>2.46</a:t>
            </a:r>
            <a:r>
              <a:rPr kumimoji="1" lang="ja-JP" altLang="en-US" sz="1400" dirty="0" smtClean="0">
                <a:solidFill>
                  <a:prstClr val="black"/>
                </a:solidFill>
                <a:latin typeface="Meiryo UI"/>
                <a:ea typeface="Meiryo UI"/>
              </a:rPr>
              <a:t>％）</a:t>
            </a:r>
            <a:endParaRPr kumimoji="1" lang="en-US" altLang="ja-JP" sz="1400" dirty="0">
              <a:solidFill>
                <a:prstClr val="black"/>
              </a:solidFill>
              <a:latin typeface="Meiryo UI"/>
              <a:ea typeface="Meiryo UI"/>
            </a:endParaRPr>
          </a:p>
          <a:p>
            <a:pPr lvl="0">
              <a:defRPr/>
            </a:pPr>
            <a:r>
              <a:rPr kumimoji="1" lang="ja-JP" altLang="en-US" sz="1400" i="0" u="none" strike="noStrike" kern="1200" cap="none" spc="0" normalizeH="0" baseline="0" noProof="0" dirty="0">
                <a:ln>
                  <a:noFill/>
                </a:ln>
                <a:solidFill>
                  <a:prstClr val="black"/>
                </a:solidFill>
                <a:effectLst/>
                <a:uLnTx/>
                <a:uFillTx/>
                <a:latin typeface="Meiryo UI"/>
                <a:ea typeface="Meiryo UI"/>
              </a:rPr>
              <a:t>　　</a:t>
            </a:r>
            <a:r>
              <a:rPr kumimoji="1" lang="ja-JP" altLang="en-US" sz="1400" b="1" dirty="0">
                <a:solidFill>
                  <a:schemeClr val="tx1"/>
                </a:solidFill>
              </a:rPr>
              <a:t>〇</a:t>
            </a:r>
            <a:r>
              <a:rPr kumimoji="1" lang="ja-JP" altLang="en-US" sz="1400" i="0" u="none" strike="noStrike" kern="1200" cap="none" spc="0" normalizeH="0" baseline="0" noProof="0" dirty="0">
                <a:ln>
                  <a:noFill/>
                </a:ln>
                <a:solidFill>
                  <a:prstClr val="black"/>
                </a:solidFill>
                <a:effectLst/>
                <a:uLnTx/>
                <a:uFillTx/>
                <a:latin typeface="Meiryo UI"/>
                <a:ea typeface="Meiryo UI"/>
              </a:rPr>
              <a:t>　令和元年度</a:t>
            </a:r>
            <a:r>
              <a:rPr kumimoji="1" lang="ja-JP" altLang="en-US" sz="1400" dirty="0">
                <a:solidFill>
                  <a:prstClr val="black"/>
                </a:solidFill>
              </a:rPr>
              <a:t>英語教育実施状況調査より</a:t>
            </a:r>
            <a:endParaRPr kumimoji="1" lang="en-US" altLang="ja-JP" sz="1400" dirty="0">
              <a:solidFill>
                <a:prstClr val="black"/>
              </a:solidFill>
            </a:endParaRPr>
          </a:p>
          <a:p>
            <a:pPr lvl="0">
              <a:defRPr/>
            </a:pPr>
            <a:r>
              <a:rPr kumimoji="1" lang="ja-JP" altLang="en-US" sz="1400" dirty="0">
                <a:solidFill>
                  <a:prstClr val="black"/>
                </a:solidFill>
              </a:rPr>
              <a:t>　　</a:t>
            </a:r>
            <a:r>
              <a:rPr kumimoji="1" lang="ja-JP" altLang="en-US" sz="1400" dirty="0" smtClean="0">
                <a:solidFill>
                  <a:prstClr val="black"/>
                </a:solidFill>
              </a:rPr>
              <a:t>　・</a:t>
            </a:r>
            <a:r>
              <a:rPr kumimoji="1" lang="ja-JP" altLang="en-US" sz="1400" dirty="0">
                <a:solidFill>
                  <a:prstClr val="black"/>
                </a:solidFill>
              </a:rPr>
              <a:t>　</a:t>
            </a:r>
            <a:r>
              <a:rPr kumimoji="1" lang="en-US" altLang="ja-JP" sz="1400" dirty="0">
                <a:solidFill>
                  <a:prstClr val="black"/>
                </a:solidFill>
              </a:rPr>
              <a:t>CEFR</a:t>
            </a:r>
            <a:r>
              <a:rPr kumimoji="1" lang="ja-JP" altLang="en-US" sz="1400" dirty="0">
                <a:solidFill>
                  <a:prstClr val="black"/>
                </a:solidFill>
              </a:rPr>
              <a:t> </a:t>
            </a:r>
            <a:r>
              <a:rPr kumimoji="1" lang="en-US" altLang="ja-JP" sz="1400" dirty="0">
                <a:solidFill>
                  <a:prstClr val="black"/>
                </a:solidFill>
              </a:rPr>
              <a:t>A2</a:t>
            </a:r>
            <a:r>
              <a:rPr kumimoji="1" lang="ja-JP" altLang="en-US" sz="1400" dirty="0">
                <a:solidFill>
                  <a:prstClr val="black"/>
                </a:solidFill>
              </a:rPr>
              <a:t>レベル（英検準２級相当）以上の英語力を有する高校３年生の割合：</a:t>
            </a:r>
            <a:endParaRPr kumimoji="1" lang="en-US" altLang="ja-JP" sz="1400" dirty="0">
              <a:solidFill>
                <a:prstClr val="black"/>
              </a:solidFill>
            </a:endParaRPr>
          </a:p>
          <a:p>
            <a:pPr lvl="0">
              <a:defRPr/>
            </a:pPr>
            <a:r>
              <a:rPr kumimoji="1" lang="ja-JP" altLang="en-US" sz="1400" dirty="0">
                <a:solidFill>
                  <a:prstClr val="black"/>
                </a:solidFill>
              </a:rPr>
              <a:t>　　</a:t>
            </a:r>
            <a:r>
              <a:rPr kumimoji="1" lang="ja-JP" altLang="en-US" sz="1400" dirty="0" smtClean="0">
                <a:solidFill>
                  <a:prstClr val="black"/>
                </a:solidFill>
              </a:rPr>
              <a:t>　</a:t>
            </a:r>
            <a:r>
              <a:rPr kumimoji="1" lang="ja-JP" altLang="en-US" sz="1400" dirty="0">
                <a:solidFill>
                  <a:prstClr val="black"/>
                </a:solidFill>
              </a:rPr>
              <a:t>　　                                                                    </a:t>
            </a:r>
            <a:r>
              <a:rPr kumimoji="1" lang="ja-JP" altLang="en-US" sz="1200" dirty="0">
                <a:solidFill>
                  <a:prstClr val="black"/>
                </a:solidFill>
              </a:rPr>
              <a:t> </a:t>
            </a:r>
            <a:r>
              <a:rPr kumimoji="1" lang="ja-JP" altLang="en-US" sz="500" dirty="0">
                <a:solidFill>
                  <a:prstClr val="black"/>
                </a:solidFill>
              </a:rPr>
              <a:t> </a:t>
            </a:r>
            <a:r>
              <a:rPr kumimoji="1" lang="ja-JP" altLang="en-US" sz="1400" dirty="0">
                <a:solidFill>
                  <a:prstClr val="black"/>
                </a:solidFill>
              </a:rPr>
              <a:t>国際関係学科 </a:t>
            </a:r>
            <a:r>
              <a:rPr kumimoji="1" lang="en-US" altLang="ja-JP" sz="1400" dirty="0">
                <a:solidFill>
                  <a:prstClr val="black"/>
                </a:solidFill>
              </a:rPr>
              <a:t>96.1</a:t>
            </a:r>
            <a:r>
              <a:rPr kumimoji="1" lang="ja-JP" altLang="en-US" sz="1400" dirty="0">
                <a:solidFill>
                  <a:prstClr val="black"/>
                </a:solidFill>
              </a:rPr>
              <a:t>％ （全国平均 </a:t>
            </a:r>
            <a:r>
              <a:rPr kumimoji="1" lang="en-US" altLang="ja-JP" sz="1400" dirty="0">
                <a:solidFill>
                  <a:prstClr val="black"/>
                </a:solidFill>
              </a:rPr>
              <a:t>43.6</a:t>
            </a:r>
            <a:r>
              <a:rPr kumimoji="1" lang="ja-JP" altLang="en-US" sz="1400" dirty="0">
                <a:solidFill>
                  <a:prstClr val="black"/>
                </a:solidFill>
              </a:rPr>
              <a:t>％）</a:t>
            </a:r>
            <a:endParaRPr kumimoji="1" lang="en-US" altLang="ja-JP" sz="1400" dirty="0">
              <a:solidFill>
                <a:prstClr val="black"/>
              </a:solidFill>
            </a:endParaRPr>
          </a:p>
          <a:p>
            <a:pPr lvl="0">
              <a:defRPr/>
            </a:pPr>
            <a:r>
              <a:rPr kumimoji="1" lang="ja-JP" altLang="en-US" sz="1400" dirty="0">
                <a:solidFill>
                  <a:prstClr val="black"/>
                </a:solidFill>
              </a:rPr>
              <a:t>　　</a:t>
            </a:r>
            <a:r>
              <a:rPr kumimoji="1" lang="ja-JP" altLang="en-US" sz="1400" dirty="0" smtClean="0">
                <a:solidFill>
                  <a:prstClr val="black"/>
                </a:solidFill>
              </a:rPr>
              <a:t>　・</a:t>
            </a:r>
            <a:r>
              <a:rPr kumimoji="1" lang="ja-JP" altLang="en-US" sz="1400" dirty="0">
                <a:solidFill>
                  <a:prstClr val="black"/>
                </a:solidFill>
              </a:rPr>
              <a:t>　英語による発話を授業の半分以上行っている教員の割合：国際関係学科 </a:t>
            </a:r>
            <a:r>
              <a:rPr kumimoji="1" lang="en-US" altLang="ja-JP" sz="1400" dirty="0">
                <a:solidFill>
                  <a:prstClr val="black"/>
                </a:solidFill>
              </a:rPr>
              <a:t>93.3</a:t>
            </a:r>
            <a:r>
              <a:rPr kumimoji="1" lang="ja-JP" altLang="en-US" sz="1400" dirty="0">
                <a:solidFill>
                  <a:prstClr val="black"/>
                </a:solidFill>
              </a:rPr>
              <a:t>％ （全国平均 </a:t>
            </a:r>
            <a:r>
              <a:rPr kumimoji="1" lang="en-US" altLang="ja-JP" sz="1400" dirty="0">
                <a:solidFill>
                  <a:prstClr val="black"/>
                </a:solidFill>
              </a:rPr>
              <a:t>53.1</a:t>
            </a:r>
            <a:r>
              <a:rPr kumimoji="1" lang="ja-JP" altLang="en-US" sz="1400" dirty="0">
                <a:solidFill>
                  <a:prstClr val="black"/>
                </a:solidFill>
              </a:rPr>
              <a:t>％）</a:t>
            </a:r>
            <a:endParaRPr kumimoji="1" lang="en-US" altLang="ja-JP" sz="1400" dirty="0">
              <a:solidFill>
                <a:prstClr val="black"/>
              </a:solidFill>
            </a:endParaRPr>
          </a:p>
          <a:p>
            <a:pPr lvl="0">
              <a:defRPr/>
            </a:pPr>
            <a:r>
              <a:rPr kumimoji="1" lang="ja-JP" altLang="en-US" sz="1400" b="1" dirty="0">
                <a:solidFill>
                  <a:prstClr val="black"/>
                </a:solidFill>
              </a:rPr>
              <a:t>　</a:t>
            </a:r>
            <a:r>
              <a:rPr kumimoji="1" lang="ja-JP" altLang="en-US" sz="1400" dirty="0" smtClean="0">
                <a:solidFill>
                  <a:prstClr val="black"/>
                </a:solidFill>
              </a:rPr>
              <a:t>　</a:t>
            </a:r>
            <a:r>
              <a:rPr kumimoji="1" lang="ja-JP" altLang="en-US" sz="1400" b="1" dirty="0">
                <a:solidFill>
                  <a:schemeClr val="tx1"/>
                </a:solidFill>
              </a:rPr>
              <a:t>〇</a:t>
            </a:r>
            <a:r>
              <a:rPr kumimoji="1" lang="ja-JP" altLang="en-US" sz="1400" dirty="0">
                <a:solidFill>
                  <a:prstClr val="black"/>
                </a:solidFill>
              </a:rPr>
              <a:t>　</a:t>
            </a:r>
            <a:r>
              <a:rPr kumimoji="1" lang="ja-JP" altLang="en-US" sz="1400" dirty="0" smtClean="0">
                <a:solidFill>
                  <a:prstClr val="black"/>
                </a:solidFill>
              </a:rPr>
              <a:t>令和</a:t>
            </a:r>
            <a:r>
              <a:rPr kumimoji="1" lang="ja-JP" altLang="en-US" sz="1400" dirty="0">
                <a:solidFill>
                  <a:prstClr val="black"/>
                </a:solidFill>
              </a:rPr>
              <a:t>３年度</a:t>
            </a:r>
            <a:r>
              <a:rPr kumimoji="1" lang="ja-JP" altLang="en-US" sz="1400" dirty="0" smtClean="0">
                <a:solidFill>
                  <a:prstClr val="black"/>
                </a:solidFill>
              </a:rPr>
              <a:t>よりの</a:t>
            </a:r>
            <a:r>
              <a:rPr kumimoji="1" lang="ja-JP" altLang="en-US" sz="1400" dirty="0">
                <a:solidFill>
                  <a:prstClr val="black"/>
                </a:solidFill>
              </a:rPr>
              <a:t>特色ある取組み　</a:t>
            </a:r>
          </a:p>
          <a:p>
            <a:pPr lvl="0">
              <a:defRPr/>
            </a:pPr>
            <a:r>
              <a:rPr kumimoji="1" lang="ja-JP" altLang="en-US" sz="1400" dirty="0">
                <a:solidFill>
                  <a:prstClr val="black"/>
                </a:solidFill>
              </a:rPr>
              <a:t>　　</a:t>
            </a:r>
            <a:r>
              <a:rPr kumimoji="1" lang="ja-JP" altLang="en-US" sz="1400" dirty="0" smtClean="0">
                <a:solidFill>
                  <a:prstClr val="black"/>
                </a:solidFill>
              </a:rPr>
              <a:t>　・　国際</a:t>
            </a:r>
            <a:r>
              <a:rPr kumimoji="1" lang="ja-JP" altLang="en-US" sz="1400" dirty="0">
                <a:solidFill>
                  <a:prstClr val="black"/>
                </a:solidFill>
              </a:rPr>
              <a:t>文化科（８校：旭、枚方、花園、長野、佐野、千里、住吉、泉北）</a:t>
            </a:r>
          </a:p>
          <a:p>
            <a:pPr lvl="0">
              <a:defRPr/>
            </a:pPr>
            <a:r>
              <a:rPr kumimoji="1" lang="ja-JP" altLang="en-US" sz="1400" dirty="0">
                <a:solidFill>
                  <a:prstClr val="black"/>
                </a:solidFill>
              </a:rPr>
              <a:t>　　</a:t>
            </a:r>
            <a:r>
              <a:rPr kumimoji="1" lang="ja-JP" altLang="en-US" sz="1400" dirty="0" smtClean="0">
                <a:solidFill>
                  <a:prstClr val="black"/>
                </a:solidFill>
              </a:rPr>
              <a:t>　</a:t>
            </a:r>
            <a:r>
              <a:rPr kumimoji="1" lang="ja-JP" altLang="en-US" sz="1400" dirty="0">
                <a:solidFill>
                  <a:prstClr val="black"/>
                </a:solidFill>
              </a:rPr>
              <a:t>　⇒</a:t>
            </a:r>
            <a:r>
              <a:rPr kumimoji="1" lang="ja-JP" altLang="en-US" sz="1400" dirty="0" smtClean="0">
                <a:solidFill>
                  <a:prstClr val="black"/>
                </a:solidFill>
              </a:rPr>
              <a:t>第二</a:t>
            </a:r>
            <a:r>
              <a:rPr kumimoji="1" lang="ja-JP" altLang="en-US" sz="1400" dirty="0">
                <a:solidFill>
                  <a:prstClr val="black"/>
                </a:solidFill>
              </a:rPr>
              <a:t>外国語は原則全員が</a:t>
            </a:r>
            <a:r>
              <a:rPr kumimoji="1" lang="ja-JP" altLang="en-US" sz="1400" dirty="0" smtClean="0">
                <a:solidFill>
                  <a:prstClr val="black"/>
                </a:solidFill>
              </a:rPr>
              <a:t>履修、</a:t>
            </a:r>
            <a:r>
              <a:rPr kumimoji="1" lang="en-US" altLang="ja-JP" sz="1400" dirty="0" smtClean="0">
                <a:solidFill>
                  <a:prstClr val="black"/>
                </a:solidFill>
              </a:rPr>
              <a:t>ICT</a:t>
            </a:r>
            <a:r>
              <a:rPr kumimoji="1" lang="ja-JP" altLang="en-US" sz="1400" dirty="0">
                <a:solidFill>
                  <a:prstClr val="black"/>
                </a:solidFill>
              </a:rPr>
              <a:t>等を活用し、リアルタイムで海外の高校生と</a:t>
            </a:r>
            <a:r>
              <a:rPr kumimoji="1" lang="ja-JP" altLang="en-US" sz="1400" dirty="0" smtClean="0">
                <a:solidFill>
                  <a:prstClr val="black"/>
                </a:solidFill>
              </a:rPr>
              <a:t>交流</a:t>
            </a:r>
            <a:endParaRPr kumimoji="1" lang="ja-JP" altLang="en-US" sz="1400" dirty="0">
              <a:solidFill>
                <a:prstClr val="black"/>
              </a:solidFill>
            </a:endParaRPr>
          </a:p>
          <a:p>
            <a:pPr lvl="0">
              <a:defRPr/>
            </a:pPr>
            <a:r>
              <a:rPr kumimoji="1" lang="ja-JP" altLang="en-US" sz="1400" dirty="0">
                <a:solidFill>
                  <a:schemeClr val="tx1"/>
                </a:solidFill>
              </a:rPr>
              <a:t>　　</a:t>
            </a:r>
            <a:r>
              <a:rPr kumimoji="1" lang="ja-JP" altLang="en-US" sz="1400" dirty="0" smtClean="0">
                <a:solidFill>
                  <a:schemeClr val="tx1"/>
                </a:solidFill>
              </a:rPr>
              <a:t>　・グローバル科</a:t>
            </a:r>
            <a:r>
              <a:rPr kumimoji="1" lang="ja-JP" altLang="en-US" sz="1400" dirty="0">
                <a:solidFill>
                  <a:schemeClr val="tx1"/>
                </a:solidFill>
              </a:rPr>
              <a:t>（２校：箕面、和泉）</a:t>
            </a:r>
          </a:p>
          <a:p>
            <a:pPr lvl="0">
              <a:defRPr/>
            </a:pPr>
            <a:r>
              <a:rPr kumimoji="1" lang="ja-JP" altLang="en-US" sz="1400" dirty="0">
                <a:solidFill>
                  <a:schemeClr val="tx1"/>
                </a:solidFill>
              </a:rPr>
              <a:t>　　</a:t>
            </a:r>
            <a:r>
              <a:rPr kumimoji="1" lang="ja-JP" altLang="en-US" sz="1400" dirty="0" smtClean="0">
                <a:solidFill>
                  <a:schemeClr val="tx1"/>
                </a:solidFill>
              </a:rPr>
              <a:t>　　⇒英語</a:t>
            </a:r>
            <a:r>
              <a:rPr kumimoji="1" lang="ja-JP" altLang="en-US" sz="1400" dirty="0">
                <a:solidFill>
                  <a:schemeClr val="tx1"/>
                </a:solidFill>
              </a:rPr>
              <a:t>の少人数授業の</a:t>
            </a:r>
            <a:r>
              <a:rPr kumimoji="1" lang="ja-JP" altLang="en-US" sz="1400" dirty="0" smtClean="0">
                <a:solidFill>
                  <a:schemeClr val="tx1"/>
                </a:solidFill>
              </a:rPr>
              <a:t>拡充、海外</a:t>
            </a:r>
            <a:r>
              <a:rPr kumimoji="1" lang="ja-JP" altLang="en-US" sz="1400" dirty="0">
                <a:solidFill>
                  <a:schemeClr val="tx1"/>
                </a:solidFill>
              </a:rPr>
              <a:t>大学進学講座、海外留学希望者向けのサポート講座等を</a:t>
            </a:r>
            <a:r>
              <a:rPr kumimoji="1" lang="ja-JP" altLang="en-US" sz="1400" dirty="0" smtClean="0">
                <a:solidFill>
                  <a:schemeClr val="tx1"/>
                </a:solidFill>
              </a:rPr>
              <a:t>実施</a:t>
            </a:r>
            <a:endParaRPr kumimoji="1" lang="en-US" altLang="ja-JP" sz="1400" dirty="0" smtClean="0">
              <a:solidFill>
                <a:schemeClr val="tx1"/>
              </a:solidFill>
            </a:endParaRPr>
          </a:p>
          <a:p>
            <a:pPr lvl="0">
              <a:defRPr/>
            </a:pPr>
            <a:r>
              <a:rPr kumimoji="1" lang="en-US" altLang="ja-JP" sz="1400" b="1" dirty="0" smtClean="0">
                <a:solidFill>
                  <a:schemeClr val="tx1"/>
                </a:solidFill>
              </a:rPr>
              <a:t>【</a:t>
            </a:r>
            <a:r>
              <a:rPr kumimoji="1" lang="ja-JP" altLang="en-US" sz="1400" b="1" dirty="0" smtClean="0">
                <a:solidFill>
                  <a:schemeClr val="tx1"/>
                </a:solidFill>
              </a:rPr>
              <a:t>課題</a:t>
            </a:r>
            <a:r>
              <a:rPr kumimoji="1" lang="en-US" altLang="ja-JP" sz="1400" b="1" dirty="0" smtClean="0">
                <a:solidFill>
                  <a:schemeClr val="tx1"/>
                </a:solidFill>
              </a:rPr>
              <a:t>】</a:t>
            </a:r>
            <a:endParaRPr kumimoji="1" lang="en-US" altLang="ja-JP" sz="1400" b="1" dirty="0">
              <a:solidFill>
                <a:schemeClr val="tx1"/>
              </a:solidFill>
            </a:endParaRPr>
          </a:p>
          <a:p>
            <a:pPr lvl="0">
              <a:defRPr/>
            </a:pPr>
            <a:r>
              <a:rPr kumimoji="1" lang="ja-JP" altLang="en-US" sz="1400" dirty="0">
                <a:solidFill>
                  <a:schemeClr val="tx1"/>
                </a:solidFill>
              </a:rPr>
              <a:t>　　</a:t>
            </a:r>
            <a:r>
              <a:rPr kumimoji="1" lang="ja-JP" altLang="en-US" sz="1400" b="1" dirty="0" smtClean="0">
                <a:solidFill>
                  <a:schemeClr val="tx1"/>
                </a:solidFill>
              </a:rPr>
              <a:t>〇</a:t>
            </a:r>
            <a:r>
              <a:rPr kumimoji="1" lang="ja-JP" altLang="en-US" sz="1400" dirty="0">
                <a:solidFill>
                  <a:schemeClr val="tx1"/>
                </a:solidFill>
              </a:rPr>
              <a:t>　国際的な社会貢献活動への参加促進　　　　</a:t>
            </a:r>
            <a:r>
              <a:rPr kumimoji="1" lang="ja-JP" altLang="en-US" sz="1400" b="1" dirty="0">
                <a:solidFill>
                  <a:schemeClr val="tx1"/>
                </a:solidFill>
              </a:rPr>
              <a:t>〇</a:t>
            </a:r>
            <a:r>
              <a:rPr kumimoji="1" lang="ja-JP" altLang="en-US" sz="1400" dirty="0">
                <a:solidFill>
                  <a:schemeClr val="tx1"/>
                </a:solidFill>
              </a:rPr>
              <a:t>　海外大学への進学促進　　　　</a:t>
            </a:r>
            <a:r>
              <a:rPr kumimoji="1" lang="ja-JP" altLang="en-US" sz="1400" b="1" dirty="0">
                <a:solidFill>
                  <a:schemeClr val="tx1"/>
                </a:solidFill>
              </a:rPr>
              <a:t>〇</a:t>
            </a:r>
            <a:r>
              <a:rPr kumimoji="1" lang="ja-JP" altLang="en-US" sz="1400" dirty="0">
                <a:solidFill>
                  <a:schemeClr val="tx1"/>
                </a:solidFill>
              </a:rPr>
              <a:t>　生徒の英語力の向上</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prstClr val="black"/>
              </a:solidFill>
              <a:effectLst/>
              <a:uLnTx/>
              <a:uFillTx/>
              <a:latin typeface="Meiryo UI"/>
              <a:ea typeface="Meiryo UI"/>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角丸四角形 13"/>
          <p:cNvSpPr/>
          <p:nvPr/>
        </p:nvSpPr>
        <p:spPr>
          <a:xfrm>
            <a:off x="603686" y="935826"/>
            <a:ext cx="8845114" cy="1795751"/>
          </a:xfrm>
          <a:prstGeom prst="roundRect">
            <a:avLst>
              <a:gd name="adj" fmla="val 10606"/>
            </a:avLst>
          </a:prstGeom>
        </p:spPr>
        <p:style>
          <a:lnRef idx="2">
            <a:schemeClr val="dk1"/>
          </a:lnRef>
          <a:fillRef idx="1">
            <a:schemeClr val="lt1"/>
          </a:fillRef>
          <a:effectRef idx="0">
            <a:schemeClr val="dk1"/>
          </a:effectRef>
          <a:fontRef idx="minor">
            <a:schemeClr val="dk1"/>
          </a:fontRef>
        </p:style>
        <p:txBody>
          <a:bodyPr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1" i="0" u="none" strike="noStrike" kern="1200" cap="none" spc="0" normalizeH="0" baseline="0" noProof="0" dirty="0">
                <a:ln>
                  <a:noFill/>
                </a:ln>
                <a:solidFill>
                  <a:schemeClr val="tx1"/>
                </a:solidFill>
                <a:effectLst/>
                <a:uLnTx/>
                <a:uFillTx/>
                <a:latin typeface="Meiryo UI"/>
                <a:ea typeface="Meiryo UI"/>
              </a:rPr>
              <a:t>〇　国際教養科</a:t>
            </a:r>
            <a:r>
              <a:rPr kumimoji="1" lang="ja-JP" altLang="en-US" sz="1400" i="0" u="none" strike="noStrike" kern="1200" cap="none" spc="0" normalizeH="0" baseline="0" noProof="0" dirty="0">
                <a:ln>
                  <a:noFill/>
                </a:ln>
                <a:solidFill>
                  <a:schemeClr val="tx1"/>
                </a:solidFill>
                <a:effectLst/>
                <a:uLnTx/>
                <a:uFillTx/>
                <a:latin typeface="Meiryo UI"/>
                <a:ea typeface="Meiryo UI"/>
              </a:rPr>
              <a:t>（５校：旭、枚方、花園、長野、佐野）</a:t>
            </a:r>
            <a:endParaRPr kumimoji="1" lang="en-US" altLang="ja-JP" sz="1400" i="0" u="none" strike="noStrike" kern="1200" cap="none" spc="0" normalizeH="0" baseline="0" noProof="0" dirty="0">
              <a:ln>
                <a:noFill/>
              </a:ln>
              <a:solidFill>
                <a:schemeClr val="tx1"/>
              </a:solidFill>
              <a:effectLst/>
              <a:uLnTx/>
              <a:uFillTx/>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　第二外国語の授業を実施　　　・　</a:t>
            </a:r>
            <a:r>
              <a:rPr kumimoji="1" lang="ja-JP" altLang="en-US" sz="1400" i="0" u="none" strike="noStrike" kern="1200" cap="none" spc="0" normalizeH="0" baseline="0" noProof="0" dirty="0">
                <a:ln>
                  <a:noFill/>
                </a:ln>
                <a:solidFill>
                  <a:schemeClr val="tx1"/>
                </a:solidFill>
                <a:effectLst/>
                <a:uLnTx/>
                <a:uFillTx/>
                <a:latin typeface="Meiryo UI"/>
                <a:ea typeface="Meiryo UI"/>
              </a:rPr>
              <a:t>世界各国の文化や伝統に触れる異文化理解教育を実施</a:t>
            </a:r>
            <a:endParaRPr kumimoji="1" lang="en-US" altLang="ja-JP" sz="1400" i="0" u="none" strike="noStrike" kern="1200" cap="none" spc="0" normalizeH="0" baseline="0" noProof="0" dirty="0">
              <a:ln>
                <a:noFill/>
              </a:ln>
              <a:solidFill>
                <a:schemeClr val="tx1"/>
              </a:solidFill>
              <a:effectLst/>
              <a:uLnTx/>
              <a:uFillTx/>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a:t>
            </a:r>
            <a:r>
              <a:rPr kumimoji="1" lang="ja-JP" altLang="en-US" sz="1400" b="1" dirty="0">
                <a:solidFill>
                  <a:schemeClr val="tx1"/>
                </a:solidFill>
                <a:latin typeface="Meiryo UI"/>
                <a:ea typeface="Meiryo UI"/>
              </a:rPr>
              <a:t>〇　国際文化科</a:t>
            </a:r>
            <a:r>
              <a:rPr kumimoji="1" lang="ja-JP" altLang="en-US" sz="1400" dirty="0">
                <a:solidFill>
                  <a:schemeClr val="tx1"/>
                </a:solidFill>
                <a:latin typeface="Meiryo UI"/>
                <a:ea typeface="Meiryo UI"/>
              </a:rPr>
              <a:t>（３校：千里、住吉、泉北）</a:t>
            </a:r>
            <a:endParaRPr kumimoji="1" lang="en-US" altLang="ja-JP" sz="1400" dirty="0">
              <a:solidFill>
                <a:schemeClr val="tx1"/>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　第二外国語の授業を実施　　　・　コミュニケーション能力やプレゼンテーション力を身に着ける授業を実施</a:t>
            </a:r>
            <a:endParaRPr kumimoji="1" lang="en-US" altLang="ja-JP" sz="1400" dirty="0">
              <a:solidFill>
                <a:schemeClr val="tx1"/>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Meiryo UI"/>
                <a:ea typeface="Meiryo UI"/>
              </a:rPr>
              <a:t>　〇　国際科（グローバル科）</a:t>
            </a:r>
            <a:r>
              <a:rPr kumimoji="1" lang="ja-JP" altLang="en-US" sz="1400" dirty="0">
                <a:solidFill>
                  <a:schemeClr val="tx1"/>
                </a:solidFill>
                <a:latin typeface="Meiryo UI"/>
                <a:ea typeface="Meiryo UI"/>
              </a:rPr>
              <a:t>（２校：箕面、和泉）</a:t>
            </a:r>
            <a:endParaRPr kumimoji="1" lang="en-US" altLang="ja-JP" sz="1400" dirty="0">
              <a:solidFill>
                <a:schemeClr val="tx1"/>
              </a:solidFill>
              <a:latin typeface="Meiryo UI"/>
              <a:ea typeface="Meiryo UI"/>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a:ea typeface="Meiryo UI"/>
              </a:rPr>
              <a:t>　　・　課題解決型の授業や</a:t>
            </a:r>
            <a:r>
              <a:rPr kumimoji="1" lang="en-US" altLang="ja-JP" sz="1400" dirty="0">
                <a:solidFill>
                  <a:schemeClr val="tx1"/>
                </a:solidFill>
                <a:latin typeface="Meiryo UI"/>
                <a:ea typeface="Meiryo UI"/>
              </a:rPr>
              <a:t>TOEFL</a:t>
            </a:r>
            <a:r>
              <a:rPr kumimoji="1" lang="ja-JP" altLang="en-US" sz="1400" dirty="0">
                <a:solidFill>
                  <a:schemeClr val="tx1"/>
                </a:solidFill>
                <a:latin typeface="Meiryo UI"/>
                <a:ea typeface="Meiryo UI"/>
              </a:rPr>
              <a:t>を活用した授業など英語に特化した専門教育を実施</a:t>
            </a:r>
            <a:endParaRPr kumimoji="1" lang="ja-JP" altLang="en-US" sz="1400" dirty="0">
              <a:solidFill>
                <a:srgbClr val="FF0000"/>
              </a:solidFill>
            </a:endParaRPr>
          </a:p>
        </p:txBody>
      </p:sp>
      <p:sp>
        <p:nvSpPr>
          <p:cNvPr id="15" name="角丸四角形 14"/>
          <p:cNvSpPr/>
          <p:nvPr/>
        </p:nvSpPr>
        <p:spPr>
          <a:xfrm>
            <a:off x="528034" y="879084"/>
            <a:ext cx="2304000" cy="366321"/>
          </a:xfrm>
          <a:prstGeom prst="roundRect">
            <a:avLst>
              <a:gd name="adj" fmla="val 47147"/>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これまでの取組み</a:t>
            </a:r>
          </a:p>
        </p:txBody>
      </p:sp>
      <p:sp>
        <p:nvSpPr>
          <p:cNvPr id="2" name="テキスト ボックス 1"/>
          <p:cNvSpPr txBox="1"/>
          <p:nvPr/>
        </p:nvSpPr>
        <p:spPr>
          <a:xfrm>
            <a:off x="528034" y="494811"/>
            <a:ext cx="3374264" cy="307777"/>
          </a:xfrm>
          <a:prstGeom prst="rect">
            <a:avLst/>
          </a:prstGeom>
          <a:noFill/>
        </p:spPr>
        <p:txBody>
          <a:bodyPr wrap="square" rtlCol="0">
            <a:spAutoFit/>
          </a:bodyPr>
          <a:lstStyle/>
          <a:p>
            <a:r>
              <a:rPr kumimoji="1" lang="ja-JP" altLang="en-US" sz="1400" b="1" dirty="0"/>
              <a:t>⑷　国際関係学科について</a:t>
            </a:r>
          </a:p>
        </p:txBody>
      </p:sp>
      <p:grpSp>
        <p:nvGrpSpPr>
          <p:cNvPr id="7" name="グループ化 6"/>
          <p:cNvGrpSpPr/>
          <p:nvPr/>
        </p:nvGrpSpPr>
        <p:grpSpPr>
          <a:xfrm>
            <a:off x="404113" y="19448"/>
            <a:ext cx="8855797" cy="400110"/>
            <a:chOff x="355839" y="135970"/>
            <a:chExt cx="8855797" cy="400110"/>
          </a:xfrm>
        </p:grpSpPr>
        <p:cxnSp>
          <p:nvCxnSpPr>
            <p:cNvPr id="8" name="直線コネクタ 7"/>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9" name="正方形/長方形 8"/>
            <p:cNvSpPr/>
            <p:nvPr/>
          </p:nvSpPr>
          <p:spPr>
            <a:xfrm>
              <a:off x="355839" y="135970"/>
              <a:ext cx="4974439" cy="400110"/>
            </a:xfrm>
            <a:prstGeom prst="rect">
              <a:avLst/>
            </a:prstGeom>
          </p:spPr>
          <p:txBody>
            <a:bodyPr wrap="none">
              <a:spAutoFit/>
            </a:bodyPr>
            <a:lstStyle/>
            <a:p>
              <a:r>
                <a:rPr lang="ja-JP" altLang="en-US" sz="2000" b="1" dirty="0"/>
                <a:t>２－②　府立高校等のこれまでの取組の成果</a:t>
              </a:r>
            </a:p>
          </p:txBody>
        </p:sp>
      </p:grpSp>
      <p:sp>
        <p:nvSpPr>
          <p:cNvPr id="3" name="スライド番号プレースホルダー 2"/>
          <p:cNvSpPr>
            <a:spLocks noGrp="1"/>
          </p:cNvSpPr>
          <p:nvPr>
            <p:ph type="sldNum" sz="quarter" idx="12"/>
          </p:nvPr>
        </p:nvSpPr>
        <p:spPr>
          <a:xfrm>
            <a:off x="7341800" y="6379425"/>
            <a:ext cx="2228850" cy="365125"/>
          </a:xfrm>
        </p:spPr>
        <p:txBody>
          <a:bodyPr/>
          <a:lstStyle/>
          <a:p>
            <a:fld id="{20607042-D53A-4E69-917E-B6250902E102}" type="slidenum">
              <a:rPr kumimoji="1" lang="ja-JP" altLang="en-US" smtClean="0"/>
              <a:t>19</a:t>
            </a:fld>
            <a:endParaRPr kumimoji="1" lang="ja-JP" altLang="en-US" dirty="0"/>
          </a:p>
        </p:txBody>
      </p:sp>
      <p:sp>
        <p:nvSpPr>
          <p:cNvPr id="11" name="角丸四角形 10"/>
          <p:cNvSpPr/>
          <p:nvPr/>
        </p:nvSpPr>
        <p:spPr>
          <a:xfrm>
            <a:off x="510290" y="2788319"/>
            <a:ext cx="2484370" cy="366321"/>
          </a:xfrm>
          <a:prstGeom prst="roundRect">
            <a:avLst>
              <a:gd name="adj" fmla="val 47147"/>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smtClean="0">
                <a:solidFill>
                  <a:prstClr val="white"/>
                </a:solidFill>
                <a:latin typeface="Meiryo UI"/>
                <a:ea typeface="Meiryo UI"/>
              </a:rPr>
              <a:t>国際</a:t>
            </a:r>
            <a:r>
              <a:rPr kumimoji="1" lang="ja-JP" altLang="en-US" sz="1400" b="1" dirty="0">
                <a:solidFill>
                  <a:prstClr val="white"/>
                </a:solidFill>
                <a:latin typeface="Meiryo UI"/>
                <a:ea typeface="Meiryo UI"/>
              </a:rPr>
              <a:t>関係</a:t>
            </a:r>
            <a:r>
              <a:rPr kumimoji="1" lang="ja-JP" altLang="en-US" sz="1400" b="1" dirty="0" smtClean="0">
                <a:solidFill>
                  <a:prstClr val="white"/>
                </a:solidFill>
                <a:latin typeface="Meiryo UI"/>
                <a:ea typeface="Meiryo UI"/>
              </a:rPr>
              <a:t>学科の成果・課題</a:t>
            </a:r>
            <a:endParaRPr kumimoji="1" lang="ja-JP" altLang="en-US" sz="1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6" name="下矢印 15"/>
          <p:cNvSpPr/>
          <p:nvPr/>
        </p:nvSpPr>
        <p:spPr>
          <a:xfrm>
            <a:off x="3107850" y="2693766"/>
            <a:ext cx="3357342" cy="693378"/>
          </a:xfrm>
          <a:prstGeom prst="downArrow">
            <a:avLst>
              <a:gd name="adj1" fmla="val 42328"/>
              <a:gd name="adj2" fmla="val 500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53481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2</a:t>
            </a:fld>
            <a:endParaRPr kumimoji="1" lang="ja-JP" altLang="en-US" dirty="0"/>
          </a:p>
        </p:txBody>
      </p:sp>
    </p:spTree>
    <p:extLst>
      <p:ext uri="{BB962C8B-B14F-4D97-AF65-F5344CB8AC3E}">
        <p14:creationId xmlns:p14="http://schemas.microsoft.com/office/powerpoint/2010/main" val="371274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73733" y="4881649"/>
            <a:ext cx="2774547" cy="15332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508809" y="527101"/>
            <a:ext cx="4816698" cy="3267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⑸　エンパワメントスクールについて</a:t>
            </a:r>
          </a:p>
        </p:txBody>
      </p:sp>
      <p:sp>
        <p:nvSpPr>
          <p:cNvPr id="5" name="正方形/長方形 4"/>
          <p:cNvSpPr/>
          <p:nvPr/>
        </p:nvSpPr>
        <p:spPr>
          <a:xfrm>
            <a:off x="673733" y="969715"/>
            <a:ext cx="8756706" cy="37308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200" dirty="0">
              <a:latin typeface="Meiryo UI" panose="020B0604030504040204" pitchFamily="50" charset="-128"/>
              <a:ea typeface="Meiryo UI" panose="020B0604030504040204" pitchFamily="50" charset="-128"/>
            </a:endParaRPr>
          </a:p>
        </p:txBody>
      </p:sp>
      <p:sp>
        <p:nvSpPr>
          <p:cNvPr id="6" name="角丸四角形 5"/>
          <p:cNvSpPr/>
          <p:nvPr/>
        </p:nvSpPr>
        <p:spPr>
          <a:xfrm>
            <a:off x="606693" y="900014"/>
            <a:ext cx="2696313" cy="26151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latin typeface="Meiryo UI" panose="020B0604030504040204" pitchFamily="50" charset="-128"/>
                <a:ea typeface="Meiryo UI" panose="020B0604030504040204" pitchFamily="50" charset="-128"/>
              </a:rPr>
              <a:t>エンパワメントスクールの概要</a:t>
            </a:r>
          </a:p>
        </p:txBody>
      </p:sp>
      <p:sp>
        <p:nvSpPr>
          <p:cNvPr id="7" name="テキスト ボックス 6"/>
          <p:cNvSpPr txBox="1"/>
          <p:nvPr/>
        </p:nvSpPr>
        <p:spPr>
          <a:xfrm>
            <a:off x="673733" y="1163417"/>
            <a:ext cx="4555089" cy="1754326"/>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教育課程等</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◆生徒の「わかる喜び」や「学ぶ意欲」を引き出すため、義務教育段階</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からの「学び直し」のカリキュラムを設定</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◆学習リズムを確立し、基礎学力を身に付けるため、１年次の国語・</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数学・英語は毎日各</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分のモジュール授業を実施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◆国語・数学・英語の３教科の授業は、３学年を通じて、習熟度別・</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進路希望別で実施</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◆社会人基礎力を身に付けるための「エンパワメントタイム」では、「正解</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が１つでない問題」について考える授業を実施</a:t>
            </a:r>
            <a:endParaRPr kumimoji="1" lang="en-US" altLang="ja-JP"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73733" y="2953463"/>
            <a:ext cx="4449653" cy="1754326"/>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特色</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◆学校規模は、１学年６学級</a:t>
            </a:r>
            <a:r>
              <a:rPr kumimoji="1" lang="en-US" altLang="ja-JP" sz="1200" dirty="0">
                <a:latin typeface="Meiryo UI" panose="020B0604030504040204" pitchFamily="50" charset="-128"/>
                <a:ea typeface="Meiryo UI" panose="020B0604030504040204" pitchFamily="50" charset="-128"/>
              </a:rPr>
              <a:t>35</a:t>
            </a:r>
            <a:r>
              <a:rPr kumimoji="1" lang="ja-JP" altLang="en-US" sz="1200" dirty="0">
                <a:latin typeface="Meiryo UI" panose="020B0604030504040204" pitchFamily="50" charset="-128"/>
                <a:ea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◆入学者選抜においては、募集定員の最大</a:t>
            </a:r>
            <a:r>
              <a:rPr kumimoji="1" lang="en-US" altLang="ja-JP" sz="1200" dirty="0">
                <a:latin typeface="Meiryo UI" panose="020B0604030504040204" pitchFamily="50" charset="-128"/>
                <a:ea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rPr>
              <a:t>％を面接、自己申告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書、調査書中の活動・行動の記録を資料として選抜する独自の手順</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を設け、生徒の意欲を積極的に評価</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◆教育効果を高めるため、電子黒板やタブレット端末等の教具を整備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◆スクールカウンセラーやスクールソーシャルワーカー・キャリア教育コーディ</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ネーターを配置し、生徒の学校生活を支援するとともに、卒業後の社</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会的自立に向けたキャリア教育を推進</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622388" y="1134929"/>
            <a:ext cx="219282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１年次の時間割イメージ</a:t>
            </a:r>
            <a:r>
              <a:rPr kumimoji="1" lang="en-US" altLang="ja-JP" sz="1200" dirty="0">
                <a:latin typeface="Meiryo UI" panose="020B0604030504040204" pitchFamily="50" charset="-128"/>
                <a:ea typeface="Meiryo UI" panose="020B0604030504040204" pitchFamily="50" charset="-128"/>
              </a:rPr>
              <a:t>】</a:t>
            </a:r>
          </a:p>
        </p:txBody>
      </p:sp>
      <p:pic>
        <p:nvPicPr>
          <p:cNvPr id="11" name="図 10"/>
          <p:cNvPicPr>
            <a:picLocks noChangeAspect="1"/>
          </p:cNvPicPr>
          <p:nvPr/>
        </p:nvPicPr>
        <p:blipFill>
          <a:blip r:embed="rId2"/>
          <a:stretch>
            <a:fillRect/>
          </a:stretch>
        </p:blipFill>
        <p:spPr>
          <a:xfrm>
            <a:off x="5622388" y="1470751"/>
            <a:ext cx="3309049" cy="3182813"/>
          </a:xfrm>
          <a:prstGeom prst="rect">
            <a:avLst/>
          </a:prstGeom>
        </p:spPr>
      </p:pic>
      <p:sp>
        <p:nvSpPr>
          <p:cNvPr id="12" name="角丸四角形 11"/>
          <p:cNvSpPr/>
          <p:nvPr/>
        </p:nvSpPr>
        <p:spPr>
          <a:xfrm>
            <a:off x="551384" y="4818244"/>
            <a:ext cx="2696313" cy="25483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latin typeface="Meiryo UI" panose="020B0604030504040204" pitchFamily="50" charset="-128"/>
                <a:ea typeface="Meiryo UI" panose="020B0604030504040204" pitchFamily="50" charset="-128"/>
              </a:rPr>
              <a:t>エンパワメントスクールの開校状況</a:t>
            </a:r>
          </a:p>
        </p:txBody>
      </p:sp>
      <p:sp>
        <p:nvSpPr>
          <p:cNvPr id="16" name="正方形/長方形 15"/>
          <p:cNvSpPr/>
          <p:nvPr/>
        </p:nvSpPr>
        <p:spPr>
          <a:xfrm>
            <a:off x="3773571" y="4881650"/>
            <a:ext cx="5656868" cy="15332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kumimoji="1" lang="en-US" altLang="ja-JP" sz="1200" dirty="0">
              <a:latin typeface="Meiryo UI" panose="020B0604030504040204" pitchFamily="50" charset="-128"/>
              <a:ea typeface="Meiryo UI" panose="020B0604030504040204" pitchFamily="50" charset="-128"/>
            </a:endParaRPr>
          </a:p>
        </p:txBody>
      </p:sp>
      <p:sp>
        <p:nvSpPr>
          <p:cNvPr id="17" name="角丸四角形 16"/>
          <p:cNvSpPr/>
          <p:nvPr/>
        </p:nvSpPr>
        <p:spPr>
          <a:xfrm>
            <a:off x="3624123" y="4818243"/>
            <a:ext cx="2696313" cy="25483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latin typeface="Meiryo UI" panose="020B0604030504040204" pitchFamily="50" charset="-128"/>
                <a:ea typeface="Meiryo UI" panose="020B0604030504040204" pitchFamily="50" charset="-128"/>
              </a:rPr>
              <a:t>エンパワメントスクールの成果・課題</a:t>
            </a:r>
          </a:p>
        </p:txBody>
      </p:sp>
      <p:sp>
        <p:nvSpPr>
          <p:cNvPr id="18" name="テキスト ボックス 17"/>
          <p:cNvSpPr txBox="1"/>
          <p:nvPr/>
        </p:nvSpPr>
        <p:spPr>
          <a:xfrm>
            <a:off x="3841241" y="5116942"/>
            <a:ext cx="5589198" cy="120032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成果</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◆欠席及び遅刻者数の減少、中途退学者数の減少、基礎学力の定着</a:t>
            </a:r>
            <a:r>
              <a:rPr kumimoji="1" lang="ja-JP" altLang="en-US" sz="1200" dirty="0" smtClean="0">
                <a:latin typeface="Meiryo UI" panose="020B0604030504040204" pitchFamily="50" charset="-128"/>
                <a:ea typeface="Meiryo UI" panose="020B0604030504040204" pitchFamily="50" charset="-128"/>
              </a:rPr>
              <a:t>並びに進路決定</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率の</a:t>
            </a:r>
            <a:r>
              <a:rPr kumimoji="1" lang="ja-JP" altLang="en-US" sz="1200" dirty="0">
                <a:latin typeface="Meiryo UI" panose="020B0604030504040204" pitchFamily="50" charset="-128"/>
                <a:ea typeface="Meiryo UI" panose="020B0604030504040204" pitchFamily="50" charset="-128"/>
              </a:rPr>
              <a:t>上昇において着実な成果が見られる。</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課題</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◆１年次の「学び直し」のための基礎科目と２年次の必履修科目の難易度に大きな開き</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を感じて、学習意欲が低下する生徒がいる。</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323576" y="4876065"/>
            <a:ext cx="3106863"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大阪府立高等学校・大阪市立高等学校再編整備計画（平成</a:t>
            </a:r>
            <a:r>
              <a:rPr kumimoji="1" lang="en-US" altLang="ja-JP" sz="1000" dirty="0">
                <a:latin typeface="Meiryo UI" panose="020B0604030504040204" pitchFamily="50" charset="-128"/>
                <a:ea typeface="Meiryo UI" panose="020B0604030504040204" pitchFamily="50" charset="-128"/>
              </a:rPr>
              <a:t>30</a:t>
            </a:r>
            <a:r>
              <a:rPr kumimoji="1" lang="ja-JP" altLang="en-US" sz="1000" dirty="0">
                <a:latin typeface="Meiryo UI" panose="020B0604030504040204" pitchFamily="50" charset="-128"/>
                <a:ea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rPr>
              <a:t>11</a:t>
            </a:r>
            <a:r>
              <a:rPr kumimoji="1" lang="ja-JP" altLang="en-US" sz="1000" dirty="0">
                <a:latin typeface="Meiryo UI" panose="020B0604030504040204" pitchFamily="50" charset="-128"/>
                <a:ea typeface="Meiryo UI" panose="020B0604030504040204" pitchFamily="50" charset="-128"/>
              </a:rPr>
              <a:t>月９日）より抜粋</a:t>
            </a:r>
            <a:endParaRPr kumimoji="1" lang="en-US" altLang="ja-JP" sz="1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819006" y="5136486"/>
            <a:ext cx="2484000" cy="1195542"/>
          </a:xfrm>
          <a:prstGeom prst="rect">
            <a:avLst/>
          </a:prstGeom>
        </p:spPr>
      </p:pic>
      <p:grpSp>
        <p:nvGrpSpPr>
          <p:cNvPr id="20" name="グループ化 19"/>
          <p:cNvGrpSpPr/>
          <p:nvPr/>
        </p:nvGrpSpPr>
        <p:grpSpPr>
          <a:xfrm>
            <a:off x="404113" y="80858"/>
            <a:ext cx="8855797" cy="400110"/>
            <a:chOff x="355839" y="135970"/>
            <a:chExt cx="8855797" cy="400110"/>
          </a:xfrm>
        </p:grpSpPr>
        <p:cxnSp>
          <p:nvCxnSpPr>
            <p:cNvPr id="21" name="直線コネクタ 2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22" name="正方形/長方形 21"/>
            <p:cNvSpPr/>
            <p:nvPr/>
          </p:nvSpPr>
          <p:spPr>
            <a:xfrm>
              <a:off x="355839" y="135970"/>
              <a:ext cx="4974439" cy="400110"/>
            </a:xfrm>
            <a:prstGeom prst="rect">
              <a:avLst/>
            </a:prstGeom>
          </p:spPr>
          <p:txBody>
            <a:bodyPr wrap="none">
              <a:spAutoFit/>
            </a:bodyPr>
            <a:lstStyle/>
            <a:p>
              <a:r>
                <a:rPr lang="ja-JP" altLang="en-US" sz="2000" b="1" dirty="0"/>
                <a:t>２－②　府立高校等のこれまでの取組の成果</a:t>
              </a:r>
            </a:p>
          </p:txBody>
        </p:sp>
      </p:grpSp>
      <p:sp>
        <p:nvSpPr>
          <p:cNvPr id="3" name="スライド番号プレースホルダー 2"/>
          <p:cNvSpPr>
            <a:spLocks noGrp="1"/>
          </p:cNvSpPr>
          <p:nvPr>
            <p:ph type="sldNum" sz="quarter" idx="12"/>
          </p:nvPr>
        </p:nvSpPr>
        <p:spPr>
          <a:xfrm>
            <a:off x="7351037" y="6361133"/>
            <a:ext cx="2228850" cy="365125"/>
          </a:xfrm>
        </p:spPr>
        <p:txBody>
          <a:bodyPr/>
          <a:lstStyle/>
          <a:p>
            <a:fld id="{20607042-D53A-4E69-917E-B6250902E102}" type="slidenum">
              <a:rPr kumimoji="1" lang="ja-JP" altLang="en-US" smtClean="0"/>
              <a:t>20</a:t>
            </a:fld>
            <a:endParaRPr kumimoji="1" lang="ja-JP" altLang="en-US" dirty="0"/>
          </a:p>
        </p:txBody>
      </p:sp>
    </p:spTree>
    <p:extLst>
      <p:ext uri="{BB962C8B-B14F-4D97-AF65-F5344CB8AC3E}">
        <p14:creationId xmlns:p14="http://schemas.microsoft.com/office/powerpoint/2010/main" val="114958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61602" y="1068334"/>
            <a:ext cx="9499618" cy="2751721"/>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endParaRPr lang="en-US" altLang="ja-JP" sz="1138" dirty="0">
              <a:latin typeface="HG丸ｺﾞｼｯｸM-PRO" panose="020F0600000000000000" pitchFamily="50" charset="-128"/>
              <a:ea typeface="HG丸ｺﾞｼｯｸM-PRO" panose="020F0600000000000000" pitchFamily="50" charset="-128"/>
            </a:endParaRPr>
          </a:p>
          <a:p>
            <a:endParaRPr lang="en-US" altLang="ja-JP" sz="650" dirty="0">
              <a:latin typeface="HG丸ｺﾞｼｯｸM-PRO" panose="020F0600000000000000" pitchFamily="50" charset="-128"/>
              <a:ea typeface="HG丸ｺﾞｼｯｸM-PRO" panose="020F0600000000000000" pitchFamily="50" charset="-128"/>
            </a:endParaRPr>
          </a:p>
          <a:p>
            <a:r>
              <a:rPr lang="ja-JP" altLang="en-US" sz="1138" dirty="0">
                <a:latin typeface="HG丸ｺﾞｼｯｸM-PRO" panose="020F0600000000000000" pitchFamily="50" charset="-128"/>
                <a:ea typeface="HG丸ｺﾞｼｯｸM-PRO" panose="020F0600000000000000" pitchFamily="50" charset="-128"/>
              </a:rPr>
              <a:t>　</a:t>
            </a:r>
            <a:r>
              <a:rPr lang="ja-JP" altLang="en-US" sz="1138" dirty="0">
                <a:latin typeface="Meiryo UI" panose="020B0604030504040204" pitchFamily="50" charset="-128"/>
                <a:ea typeface="Meiryo UI" panose="020B0604030504040204" pitchFamily="50" charset="-128"/>
              </a:rPr>
              <a:t>工科高校９校は、府内の産業の集積状況を踏まえた地域バランス、生徒の通学の利便性などを考慮して配置している。また、それぞれが時代に応じた人材を育成するという点で大きな役割を果たしていくことが、大阪の産業界からも求められている。</a:t>
            </a:r>
          </a:p>
          <a:p>
            <a:r>
              <a:rPr lang="ja-JP" altLang="en-US" sz="1138" dirty="0">
                <a:latin typeface="Meiryo UI" panose="020B0604030504040204" pitchFamily="50" charset="-128"/>
                <a:ea typeface="Meiryo UI" panose="020B0604030504040204" pitchFamily="50" charset="-128"/>
              </a:rPr>
              <a:t>　平成</a:t>
            </a:r>
            <a:r>
              <a:rPr lang="en-US" altLang="ja-JP" sz="1138" dirty="0">
                <a:latin typeface="Meiryo UI" panose="020B0604030504040204" pitchFamily="50" charset="-128"/>
                <a:ea typeface="Meiryo UI" panose="020B0604030504040204" pitchFamily="50" charset="-128"/>
              </a:rPr>
              <a:t>24</a:t>
            </a:r>
            <a:r>
              <a:rPr lang="ja-JP" altLang="en-US" sz="1138" dirty="0">
                <a:latin typeface="Meiryo UI" panose="020B0604030504040204" pitchFamily="50" charset="-128"/>
                <a:ea typeface="Meiryo UI" panose="020B0604030504040204" pitchFamily="50" charset="-128"/>
              </a:rPr>
              <a:t>年「ものづくり教育コンソーシアム大阪」の提言を受け、府におけるものづくり教育の活性化に向け、工科高校９校がそれぞれの持つ強みを活かせるよう、平成</a:t>
            </a:r>
            <a:r>
              <a:rPr lang="en-US" altLang="ja-JP" sz="1138" dirty="0">
                <a:latin typeface="Meiryo UI" panose="020B0604030504040204" pitchFamily="50" charset="-128"/>
                <a:ea typeface="Meiryo UI" panose="020B0604030504040204" pitchFamily="50" charset="-128"/>
              </a:rPr>
              <a:t>26</a:t>
            </a:r>
            <a:r>
              <a:rPr lang="ja-JP" altLang="en-US" sz="1138" dirty="0">
                <a:latin typeface="Meiryo UI" panose="020B0604030504040204" pitchFamily="50" charset="-128"/>
                <a:ea typeface="Meiryo UI" panose="020B0604030504040204" pitchFamily="50" charset="-128"/>
              </a:rPr>
              <a:t>年度より各校を</a:t>
            </a:r>
            <a:r>
              <a:rPr lang="en-US" altLang="ja-JP" sz="1138" dirty="0">
                <a:latin typeface="Meiryo UI" panose="020B0604030504040204" pitchFamily="50" charset="-128"/>
                <a:ea typeface="Meiryo UI" panose="020B0604030504040204" pitchFamily="50" charset="-128"/>
              </a:rPr>
              <a:t>3</a:t>
            </a:r>
            <a:r>
              <a:rPr lang="ja-JP" altLang="en-US" sz="1138" dirty="0" err="1">
                <a:latin typeface="Meiryo UI" panose="020B0604030504040204" pitchFamily="50" charset="-128"/>
                <a:ea typeface="Meiryo UI" panose="020B0604030504040204" pitchFamily="50" charset="-128"/>
              </a:rPr>
              <a:t>つの</a:t>
            </a:r>
            <a:r>
              <a:rPr lang="ja-JP" altLang="en-US" sz="1138" dirty="0">
                <a:latin typeface="Meiryo UI" panose="020B0604030504040204" pitchFamily="50" charset="-128"/>
                <a:ea typeface="Meiryo UI" panose="020B0604030504040204" pitchFamily="50" charset="-128"/>
              </a:rPr>
              <a:t>重点型に分類し、人材育成の重点化を図った。</a:t>
            </a:r>
          </a:p>
        </p:txBody>
      </p:sp>
      <p:sp>
        <p:nvSpPr>
          <p:cNvPr id="6" name="正方形/長方形 5"/>
          <p:cNvSpPr/>
          <p:nvPr/>
        </p:nvSpPr>
        <p:spPr>
          <a:xfrm>
            <a:off x="1347928" y="3677522"/>
            <a:ext cx="7220545" cy="1464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74295" tIns="37148" rIns="74295" bIns="37148" numCol="1" spcCol="0" rtlCol="0" fromWordArt="0" anchor="ctr" anchorCtr="0" forceAA="0" compatLnSpc="1">
            <a:prstTxWarp prst="textNoShape">
              <a:avLst/>
            </a:prstTxWarp>
            <a:noAutofit/>
          </a:bodyPr>
          <a:lstStyle/>
          <a:p>
            <a:pPr marL="279638" indent="-279638"/>
            <a:r>
              <a:rPr lang="ja-JP" altLang="en-US" sz="731" b="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73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731" kern="1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731" kern="100">
                <a:latin typeface="Meiryo UI" panose="020B0604030504040204" pitchFamily="50" charset="-128"/>
                <a:ea typeface="Meiryo UI" panose="020B0604030504040204" pitchFamily="50" charset="-128"/>
                <a:cs typeface="Times New Roman" panose="02020603050405020304" pitchFamily="18" charset="0"/>
              </a:rPr>
              <a:t>　</a:t>
            </a:r>
            <a:r>
              <a:rPr lang="ja-JP" altLang="en-US" sz="731" kern="100" smtClean="0">
                <a:latin typeface="Meiryo UI" panose="020B0604030504040204" pitchFamily="50" charset="-128"/>
                <a:ea typeface="Meiryo UI" panose="020B0604030504040204" pitchFamily="50" charset="-128"/>
                <a:cs typeface="Times New Roman" panose="02020603050405020304" pitchFamily="18" charset="0"/>
              </a:rPr>
              <a:t>高大連携重点型</a:t>
            </a:r>
            <a:r>
              <a:rPr lang="ja-JP" altLang="en-US" sz="731" kern="100" dirty="0">
                <a:latin typeface="Meiryo UI" panose="020B0604030504040204" pitchFamily="50" charset="-128"/>
                <a:ea typeface="Meiryo UI" panose="020B0604030504040204" pitchFamily="50" charset="-128"/>
                <a:cs typeface="Times New Roman" panose="02020603050405020304" pitchFamily="18" charset="0"/>
              </a:rPr>
              <a:t>工科高校に工学系大学進学専科を設置した（各校</a:t>
            </a:r>
            <a:r>
              <a:rPr lang="en-US" sz="731"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731" kern="100" dirty="0">
                <a:latin typeface="Meiryo UI" panose="020B0604030504040204" pitchFamily="50" charset="-128"/>
                <a:ea typeface="Meiryo UI" panose="020B0604030504040204" pitchFamily="50" charset="-128"/>
                <a:cs typeface="Times New Roman" panose="02020603050405020304" pitchFamily="18" charset="0"/>
              </a:rPr>
              <a:t>学級）</a:t>
            </a:r>
            <a:endParaRPr lang="ja-JP" altLang="en-US" sz="853"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正方形/長方形 14"/>
          <p:cNvSpPr/>
          <p:nvPr/>
        </p:nvSpPr>
        <p:spPr>
          <a:xfrm>
            <a:off x="345715" y="607275"/>
            <a:ext cx="2004426" cy="311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⑹　工科高校について</a:t>
            </a:r>
          </a:p>
        </p:txBody>
      </p:sp>
      <p:graphicFrame>
        <p:nvGraphicFramePr>
          <p:cNvPr id="5" name="表 4"/>
          <p:cNvGraphicFramePr>
            <a:graphicFrameLocks noGrp="1"/>
          </p:cNvGraphicFramePr>
          <p:nvPr/>
        </p:nvGraphicFramePr>
        <p:xfrm>
          <a:off x="673725" y="2128838"/>
          <a:ext cx="8675371" cy="1548684"/>
        </p:xfrm>
        <a:graphic>
          <a:graphicData uri="http://schemas.openxmlformats.org/drawingml/2006/table">
            <a:tbl>
              <a:tblPr firstRow="1" firstCol="1" bandRow="1">
                <a:tableStyleId>{5940675A-B579-460E-94D1-54222C63F5DA}</a:tableStyleId>
              </a:tblPr>
              <a:tblGrid>
                <a:gridCol w="732638">
                  <a:extLst>
                    <a:ext uri="{9D8B030D-6E8A-4147-A177-3AD203B41FA5}">
                      <a16:colId xmlns:a16="http://schemas.microsoft.com/office/drawing/2014/main" val="932769553"/>
                    </a:ext>
                  </a:extLst>
                </a:gridCol>
                <a:gridCol w="927128">
                  <a:extLst>
                    <a:ext uri="{9D8B030D-6E8A-4147-A177-3AD203B41FA5}">
                      <a16:colId xmlns:a16="http://schemas.microsoft.com/office/drawing/2014/main" val="3941873819"/>
                    </a:ext>
                  </a:extLst>
                </a:gridCol>
                <a:gridCol w="868970">
                  <a:extLst>
                    <a:ext uri="{9D8B030D-6E8A-4147-A177-3AD203B41FA5}">
                      <a16:colId xmlns:a16="http://schemas.microsoft.com/office/drawing/2014/main" val="1325948050"/>
                    </a:ext>
                  </a:extLst>
                </a:gridCol>
                <a:gridCol w="755708">
                  <a:extLst>
                    <a:ext uri="{9D8B030D-6E8A-4147-A177-3AD203B41FA5}">
                      <a16:colId xmlns:a16="http://schemas.microsoft.com/office/drawing/2014/main" val="3130996479"/>
                    </a:ext>
                  </a:extLst>
                </a:gridCol>
                <a:gridCol w="842516">
                  <a:extLst>
                    <a:ext uri="{9D8B030D-6E8A-4147-A177-3AD203B41FA5}">
                      <a16:colId xmlns:a16="http://schemas.microsoft.com/office/drawing/2014/main" val="1832333433"/>
                    </a:ext>
                  </a:extLst>
                </a:gridCol>
                <a:gridCol w="843111">
                  <a:extLst>
                    <a:ext uri="{9D8B030D-6E8A-4147-A177-3AD203B41FA5}">
                      <a16:colId xmlns:a16="http://schemas.microsoft.com/office/drawing/2014/main" val="3477060313"/>
                    </a:ext>
                  </a:extLst>
                </a:gridCol>
                <a:gridCol w="926946">
                  <a:extLst>
                    <a:ext uri="{9D8B030D-6E8A-4147-A177-3AD203B41FA5}">
                      <a16:colId xmlns:a16="http://schemas.microsoft.com/office/drawing/2014/main" val="626917694"/>
                    </a:ext>
                  </a:extLst>
                </a:gridCol>
                <a:gridCol w="842516">
                  <a:extLst>
                    <a:ext uri="{9D8B030D-6E8A-4147-A177-3AD203B41FA5}">
                      <a16:colId xmlns:a16="http://schemas.microsoft.com/office/drawing/2014/main" val="714004715"/>
                    </a:ext>
                  </a:extLst>
                </a:gridCol>
                <a:gridCol w="958011">
                  <a:extLst>
                    <a:ext uri="{9D8B030D-6E8A-4147-A177-3AD203B41FA5}">
                      <a16:colId xmlns:a16="http://schemas.microsoft.com/office/drawing/2014/main" val="3699433436"/>
                    </a:ext>
                  </a:extLst>
                </a:gridCol>
                <a:gridCol w="977827">
                  <a:extLst>
                    <a:ext uri="{9D8B030D-6E8A-4147-A177-3AD203B41FA5}">
                      <a16:colId xmlns:a16="http://schemas.microsoft.com/office/drawing/2014/main" val="1921431691"/>
                    </a:ext>
                  </a:extLst>
                </a:gridCol>
              </a:tblGrid>
              <a:tr h="328662">
                <a:tc rowSpan="2">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人材育成の</a:t>
                      </a:r>
                    </a:p>
                    <a:p>
                      <a:pPr algn="ctr">
                        <a:spcAft>
                          <a:spcPts val="0"/>
                        </a:spcAft>
                      </a:pPr>
                      <a:r>
                        <a:rPr lang="ja-JP" sz="1100" kern="100" dirty="0">
                          <a:effectLst/>
                          <a:latin typeface="Meiryo UI" panose="020B0604030504040204" pitchFamily="50" charset="-128"/>
                          <a:ea typeface="Meiryo UI" panose="020B0604030504040204" pitchFamily="50" charset="-128"/>
                        </a:rPr>
                        <a:t>重点化</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gridSpan="3">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高大</a:t>
                      </a:r>
                      <a:r>
                        <a:rPr lang="ja-JP" altLang="en-US" sz="1100" kern="100" dirty="0">
                          <a:effectLst/>
                          <a:latin typeface="Meiryo UI" panose="020B0604030504040204" pitchFamily="50" charset="-128"/>
                          <a:ea typeface="Meiryo UI" panose="020B0604030504040204" pitchFamily="50" charset="-128"/>
                        </a:rPr>
                        <a:t>連携</a:t>
                      </a:r>
                      <a:r>
                        <a:rPr lang="ja-JP" sz="1100" kern="100" dirty="0">
                          <a:effectLst/>
                          <a:latin typeface="Meiryo UI" panose="020B0604030504040204" pitchFamily="50" charset="-128"/>
                          <a:ea typeface="Meiryo UI" panose="020B0604030504040204" pitchFamily="50" charset="-128"/>
                        </a:rPr>
                        <a:t>重点型（※１）</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100" kern="100">
                          <a:effectLst/>
                          <a:latin typeface="Meiryo UI" panose="020B0604030504040204" pitchFamily="50" charset="-128"/>
                          <a:ea typeface="Meiryo UI" panose="020B0604030504040204" pitchFamily="50" charset="-128"/>
                        </a:rPr>
                        <a:t>実践的技能養成重点型</a:t>
                      </a:r>
                      <a:endParaRPr lang="ja-JP" sz="1100" b="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地域産業連携重点型</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78356070"/>
                  </a:ext>
                </a:extLst>
              </a:tr>
              <a:tr h="875897">
                <a:tc vMerge="1">
                  <a:txBody>
                    <a:bodyPr/>
                    <a:lstStyle/>
                    <a:p>
                      <a:endParaRPr kumimoji="1" lang="ja-JP" altLang="en-US"/>
                    </a:p>
                  </a:txBody>
                  <a:tcPr/>
                </a:tc>
                <a:tc gridSpan="3">
                  <a:txBody>
                    <a:bodyPr/>
                    <a:lstStyle/>
                    <a:p>
                      <a:pPr algn="l">
                        <a:spcAft>
                          <a:spcPts val="0"/>
                        </a:spcAft>
                      </a:pPr>
                      <a:r>
                        <a:rPr lang="ja-JP" sz="1100" kern="0" dirty="0">
                          <a:effectLst/>
                          <a:latin typeface="Meiryo UI" panose="020B0604030504040204" pitchFamily="50" charset="-128"/>
                          <a:ea typeface="Meiryo UI" panose="020B0604030504040204" pitchFamily="50" charset="-128"/>
                        </a:rPr>
                        <a:t>工業技術の理論を学ぶ工学系大学への進学を視野に入れ、技術と理論を兼ね備えた「将来の高度技術者」の育成に重点を置いた取組み</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hMerge="1">
                  <a:txBody>
                    <a:bodyPr/>
                    <a:lstStyle/>
                    <a:p>
                      <a:endParaRPr kumimoji="1" lang="ja-JP" altLang="en-US"/>
                    </a:p>
                  </a:txBody>
                  <a:tcPr/>
                </a:tc>
                <a:tc hMerge="1">
                  <a:txBody>
                    <a:bodyPr/>
                    <a:lstStyle/>
                    <a:p>
                      <a:endParaRPr kumimoji="1" lang="ja-JP" altLang="en-US"/>
                    </a:p>
                  </a:txBody>
                  <a:tcPr/>
                </a:tc>
                <a:tc gridSpan="3">
                  <a:txBody>
                    <a:bodyPr/>
                    <a:lstStyle/>
                    <a:p>
                      <a:pPr algn="l">
                        <a:spcAft>
                          <a:spcPts val="0"/>
                        </a:spcAft>
                      </a:pPr>
                      <a:r>
                        <a:rPr lang="ja-JP" sz="1100" kern="100" dirty="0">
                          <a:effectLst/>
                          <a:latin typeface="Meiryo UI" panose="020B0604030504040204" pitchFamily="50" charset="-128"/>
                          <a:ea typeface="Meiryo UI" panose="020B0604030504040204" pitchFamily="50" charset="-128"/>
                        </a:rPr>
                        <a:t>高度な職業資格取得をめざし、「高い付加価値を生み出す技術・技能力を持つ人材」の育成に重点を置いた取組み</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hMerge="1">
                  <a:txBody>
                    <a:bodyPr/>
                    <a:lstStyle/>
                    <a:p>
                      <a:endParaRPr kumimoji="1" lang="ja-JP" altLang="en-US"/>
                    </a:p>
                  </a:txBody>
                  <a:tcPr/>
                </a:tc>
                <a:tc hMerge="1">
                  <a:txBody>
                    <a:bodyPr/>
                    <a:lstStyle/>
                    <a:p>
                      <a:endParaRPr kumimoji="1" lang="ja-JP" altLang="en-US"/>
                    </a:p>
                  </a:txBody>
                  <a:tcPr/>
                </a:tc>
                <a:tc gridSpan="3">
                  <a:txBody>
                    <a:bodyPr/>
                    <a:lstStyle/>
                    <a:p>
                      <a:pPr algn="l">
                        <a:spcAft>
                          <a:spcPts val="0"/>
                        </a:spcAft>
                      </a:pPr>
                      <a:r>
                        <a:rPr lang="ja-JP" sz="1100" kern="100" dirty="0">
                          <a:effectLst/>
                          <a:latin typeface="Meiryo UI" panose="020B0604030504040204" pitchFamily="50" charset="-128"/>
                          <a:ea typeface="Meiryo UI" panose="020B0604030504040204" pitchFamily="50" charset="-128"/>
                        </a:rPr>
                        <a:t>実習や授業における企業連携を一層進め、「ものづくり現場を支えて指導・管理・改善を推進する現場のリーダーとなる人材」の育成に重点を置いた取組み</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59668263"/>
                  </a:ext>
                </a:extLst>
              </a:tr>
              <a:tr h="344125">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工科高校</a:t>
                      </a:r>
                      <a:endParaRPr lang="ja-JP" sz="11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淀川工科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今宮工科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茨木工科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西野田工科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r">
                        <a:spcAft>
                          <a:spcPts val="0"/>
                        </a:spcAft>
                      </a:pPr>
                      <a:r>
                        <a:rPr lang="ja-JP" sz="1100" kern="100" dirty="0">
                          <a:effectLst/>
                          <a:latin typeface="Meiryo UI" panose="020B0604030504040204" pitchFamily="50" charset="-128"/>
                          <a:ea typeface="Meiryo UI" panose="020B0604030504040204" pitchFamily="50" charset="-128"/>
                        </a:rPr>
                        <a:t>藤井寺工科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堺工科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城東工科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布施工科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佐野工科</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721" marR="55721" marT="0" marB="0" anchor="ctr"/>
                </a:tc>
                <a:extLst>
                  <a:ext uri="{0D108BD9-81ED-4DB2-BD59-A6C34878D82A}">
                    <a16:rowId xmlns:a16="http://schemas.microsoft.com/office/drawing/2014/main" val="2661153930"/>
                  </a:ext>
                </a:extLst>
              </a:tr>
            </a:tbl>
          </a:graphicData>
        </a:graphic>
      </p:graphicFrame>
      <p:sp>
        <p:nvSpPr>
          <p:cNvPr id="11" name="角丸四角形 10"/>
          <p:cNvSpPr/>
          <p:nvPr/>
        </p:nvSpPr>
        <p:spPr>
          <a:xfrm>
            <a:off x="156961" y="1022340"/>
            <a:ext cx="2364883" cy="3089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ものづくり教育の充実</a:t>
            </a:r>
          </a:p>
        </p:txBody>
      </p:sp>
      <p:grpSp>
        <p:nvGrpSpPr>
          <p:cNvPr id="17" name="グループ化 16"/>
          <p:cNvGrpSpPr/>
          <p:nvPr/>
        </p:nvGrpSpPr>
        <p:grpSpPr>
          <a:xfrm>
            <a:off x="404113" y="80858"/>
            <a:ext cx="8855797" cy="400110"/>
            <a:chOff x="355839" y="135970"/>
            <a:chExt cx="8855797" cy="400110"/>
          </a:xfrm>
        </p:grpSpPr>
        <p:cxnSp>
          <p:nvCxnSpPr>
            <p:cNvPr id="18" name="直線コネクタ 17"/>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355839" y="135970"/>
              <a:ext cx="4974439" cy="400110"/>
            </a:xfrm>
            <a:prstGeom prst="rect">
              <a:avLst/>
            </a:prstGeom>
          </p:spPr>
          <p:txBody>
            <a:bodyPr wrap="none">
              <a:spAutoFit/>
            </a:bodyPr>
            <a:lstStyle/>
            <a:p>
              <a:r>
                <a:rPr lang="ja-JP" altLang="en-US" sz="2000" b="1" dirty="0"/>
                <a:t>２－②　府立高校等のこれまでの取組の成果</a:t>
              </a:r>
            </a:p>
          </p:txBody>
        </p:sp>
      </p:grpSp>
      <p:sp>
        <p:nvSpPr>
          <p:cNvPr id="2" name="スライド番号プレースホルダー 1"/>
          <p:cNvSpPr>
            <a:spLocks noGrp="1"/>
          </p:cNvSpPr>
          <p:nvPr>
            <p:ph type="sldNum" sz="quarter" idx="12"/>
          </p:nvPr>
        </p:nvSpPr>
        <p:spPr>
          <a:xfrm>
            <a:off x="7454048" y="6322788"/>
            <a:ext cx="2228850" cy="365125"/>
          </a:xfrm>
        </p:spPr>
        <p:txBody>
          <a:bodyPr/>
          <a:lstStyle/>
          <a:p>
            <a:fld id="{20607042-D53A-4E69-917E-B6250902E102}" type="slidenum">
              <a:rPr kumimoji="1" lang="ja-JP" altLang="en-US" smtClean="0"/>
              <a:t>21</a:t>
            </a:fld>
            <a:endParaRPr kumimoji="1" lang="ja-JP" altLang="en-US" dirty="0"/>
          </a:p>
        </p:txBody>
      </p:sp>
      <p:sp>
        <p:nvSpPr>
          <p:cNvPr id="23" name="正方形/長方形 22"/>
          <p:cNvSpPr/>
          <p:nvPr/>
        </p:nvSpPr>
        <p:spPr>
          <a:xfrm>
            <a:off x="258561" y="4000502"/>
            <a:ext cx="9499616" cy="2182584"/>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endParaRPr lang="en-US" altLang="ja-JP" sz="1138" dirty="0" smtClean="0">
              <a:solidFill>
                <a:srgbClr val="FF0000"/>
              </a:solidFill>
              <a:latin typeface="Meiryo UI" panose="020B0604030504040204" pitchFamily="50" charset="-128"/>
              <a:ea typeface="Meiryo UI" panose="020B0604030504040204" pitchFamily="50" charset="-128"/>
            </a:endParaRPr>
          </a:p>
          <a:p>
            <a:r>
              <a:rPr lang="en-US" altLang="ja-JP" sz="1140" dirty="0" smtClean="0">
                <a:solidFill>
                  <a:schemeClr val="tx1"/>
                </a:solidFill>
                <a:latin typeface="Meiryo UI" panose="020B0604030504040204" pitchFamily="50" charset="-128"/>
                <a:ea typeface="Meiryo UI" panose="020B0604030504040204" pitchFamily="50" charset="-128"/>
              </a:rPr>
              <a:t>【</a:t>
            </a:r>
            <a:r>
              <a:rPr lang="ja-JP" altLang="en-US" sz="1140" dirty="0" smtClean="0">
                <a:solidFill>
                  <a:schemeClr val="tx1"/>
                </a:solidFill>
                <a:latin typeface="Meiryo UI" panose="020B0604030504040204" pitchFamily="50" charset="-128"/>
                <a:ea typeface="Meiryo UI" panose="020B0604030504040204" pitchFamily="50" charset="-128"/>
              </a:rPr>
              <a:t>成果</a:t>
            </a:r>
            <a:r>
              <a:rPr lang="en-US" altLang="ja-JP" sz="1140" dirty="0" smtClean="0">
                <a:solidFill>
                  <a:schemeClr val="tx1"/>
                </a:solidFill>
                <a:latin typeface="Meiryo UI" panose="020B0604030504040204" pitchFamily="50" charset="-128"/>
                <a:ea typeface="Meiryo UI" panose="020B0604030504040204" pitchFamily="50" charset="-128"/>
              </a:rPr>
              <a:t>】</a:t>
            </a:r>
          </a:p>
          <a:p>
            <a:r>
              <a:rPr lang="ja-JP" altLang="en-US" sz="1140" kern="100" dirty="0" smtClean="0">
                <a:latin typeface="Meiryo UI" panose="020B0604030504040204" pitchFamily="50" charset="-128"/>
                <a:ea typeface="Meiryo UI" panose="020B0604030504040204" pitchFamily="50" charset="-128"/>
              </a:rPr>
              <a:t>◆</a:t>
            </a:r>
            <a:r>
              <a:rPr lang="ja-JP" altLang="ja-JP" sz="1140" kern="100" dirty="0" smtClean="0">
                <a:latin typeface="Meiryo UI" panose="020B0604030504040204" pitchFamily="50" charset="-128"/>
                <a:ea typeface="Meiryo UI" panose="020B0604030504040204" pitchFamily="50" charset="-128"/>
              </a:rPr>
              <a:t>高大</a:t>
            </a:r>
            <a:r>
              <a:rPr lang="ja-JP" altLang="en-US" sz="1140" kern="100" dirty="0">
                <a:latin typeface="Meiryo UI" panose="020B0604030504040204" pitchFamily="50" charset="-128"/>
                <a:ea typeface="Meiryo UI" panose="020B0604030504040204" pitchFamily="50" charset="-128"/>
              </a:rPr>
              <a:t>連携</a:t>
            </a:r>
            <a:r>
              <a:rPr lang="ja-JP" altLang="ja-JP" sz="1140" kern="100" dirty="0" smtClean="0">
                <a:latin typeface="Meiryo UI" panose="020B0604030504040204" pitchFamily="50" charset="-128"/>
                <a:ea typeface="Meiryo UI" panose="020B0604030504040204" pitchFamily="50" charset="-128"/>
              </a:rPr>
              <a:t>重点型</a:t>
            </a:r>
            <a:r>
              <a:rPr lang="ja-JP" altLang="en-US" sz="1140" kern="100" dirty="0" smtClean="0">
                <a:latin typeface="Meiryo UI" panose="020B0604030504040204" pitchFamily="50" charset="-128"/>
                <a:ea typeface="Meiryo UI" panose="020B0604030504040204" pitchFamily="50" charset="-128"/>
              </a:rPr>
              <a:t>　　　　 ：</a:t>
            </a:r>
            <a:r>
              <a:rPr lang="ja-JP" altLang="en-US" sz="1140" kern="100" dirty="0">
                <a:latin typeface="Meiryo UI" panose="020B0604030504040204" pitchFamily="50" charset="-128"/>
                <a:ea typeface="Meiryo UI" panose="020B0604030504040204" pitchFamily="50" charset="-128"/>
              </a:rPr>
              <a:t>大学教員による出前実験や大学の研究室訪問、大学見学会の実施とともに、進学に必要な数学、理科、英語の学力</a:t>
            </a:r>
            <a:r>
              <a:rPr lang="ja-JP" altLang="en-US" sz="1140" kern="100" dirty="0" smtClean="0">
                <a:latin typeface="Meiryo UI" panose="020B0604030504040204" pitchFamily="50" charset="-128"/>
                <a:ea typeface="Meiryo UI" panose="020B0604030504040204" pitchFamily="50" charset="-128"/>
              </a:rPr>
              <a:t>向上を図った</a:t>
            </a:r>
            <a:r>
              <a:rPr lang="en-US" altLang="ja-JP" sz="1140" kern="100" dirty="0" smtClean="0">
                <a:latin typeface="Meiryo UI" panose="020B0604030504040204" pitchFamily="50" charset="-128"/>
                <a:ea typeface="Meiryo UI" panose="020B0604030504040204" pitchFamily="50" charset="-128"/>
              </a:rPr>
              <a:t/>
            </a:r>
            <a:br>
              <a:rPr lang="en-US" altLang="ja-JP" sz="1140" kern="100" dirty="0" smtClean="0">
                <a:latin typeface="Meiryo UI" panose="020B0604030504040204" pitchFamily="50" charset="-128"/>
                <a:ea typeface="Meiryo UI" panose="020B0604030504040204" pitchFamily="50" charset="-128"/>
              </a:rPr>
            </a:br>
            <a:r>
              <a:rPr lang="en-US" altLang="ja-JP" sz="1140" kern="100" dirty="0" smtClean="0">
                <a:latin typeface="Meiryo UI" panose="020B0604030504040204" pitchFamily="50" charset="-128"/>
                <a:ea typeface="Meiryo UI" panose="020B0604030504040204" pitchFamily="50" charset="-128"/>
              </a:rPr>
              <a:t>                                  </a:t>
            </a:r>
            <a:r>
              <a:rPr lang="ja-JP" altLang="en-US" sz="1140" kern="100" dirty="0" smtClean="0">
                <a:latin typeface="Meiryo UI" panose="020B0604030504040204" pitchFamily="50" charset="-128"/>
                <a:ea typeface="Meiryo UI" panose="020B0604030504040204" pitchFamily="50" charset="-128"/>
              </a:rPr>
              <a:t>結果</a:t>
            </a:r>
            <a:r>
              <a:rPr lang="ja-JP" altLang="en-US" sz="1140" kern="100" dirty="0">
                <a:latin typeface="Meiryo UI" panose="020B0604030504040204" pitchFamily="50" charset="-128"/>
                <a:ea typeface="Meiryo UI" panose="020B0604030504040204" pitchFamily="50" charset="-128"/>
              </a:rPr>
              <a:t>、大学進学者が増加</a:t>
            </a:r>
            <a:r>
              <a:rPr lang="ja-JP" altLang="en-US" sz="1140" kern="100" dirty="0" smtClean="0">
                <a:latin typeface="Meiryo UI" panose="020B0604030504040204" pitchFamily="50" charset="-128"/>
                <a:ea typeface="Meiryo UI" panose="020B0604030504040204" pitchFamily="50" charset="-128"/>
              </a:rPr>
              <a:t>した</a:t>
            </a:r>
            <a:r>
              <a:rPr lang="ja-JP" altLang="en-US" sz="1140" kern="100" dirty="0">
                <a:latin typeface="Meiryo UI" panose="020B0604030504040204" pitchFamily="50" charset="-128"/>
                <a:ea typeface="Meiryo UI" panose="020B0604030504040204" pitchFamily="50" charset="-128"/>
              </a:rPr>
              <a:t>。</a:t>
            </a:r>
            <a:endParaRPr lang="en-US" altLang="ja-JP" sz="1140" kern="100" dirty="0" smtClean="0">
              <a:latin typeface="Meiryo UI" panose="020B0604030504040204" pitchFamily="50" charset="-128"/>
              <a:ea typeface="Meiryo UI" panose="020B0604030504040204" pitchFamily="50" charset="-128"/>
            </a:endParaRPr>
          </a:p>
          <a:p>
            <a:r>
              <a:rPr lang="ja-JP" altLang="en-US" sz="1140" kern="100" dirty="0" smtClean="0">
                <a:latin typeface="Meiryo UI" panose="020B0604030504040204" pitchFamily="50" charset="-128"/>
                <a:ea typeface="Meiryo UI" panose="020B0604030504040204" pitchFamily="50" charset="-128"/>
              </a:rPr>
              <a:t>◆</a:t>
            </a:r>
            <a:r>
              <a:rPr lang="ja-JP" altLang="ja-JP" sz="1140" kern="100" dirty="0" smtClean="0">
                <a:latin typeface="Meiryo UI" panose="020B0604030504040204" pitchFamily="50" charset="-128"/>
                <a:ea typeface="Meiryo UI" panose="020B0604030504040204" pitchFamily="50" charset="-128"/>
              </a:rPr>
              <a:t>実践的</a:t>
            </a:r>
            <a:r>
              <a:rPr lang="ja-JP" altLang="ja-JP" sz="1140" kern="100" dirty="0">
                <a:latin typeface="Meiryo UI" panose="020B0604030504040204" pitchFamily="50" charset="-128"/>
                <a:ea typeface="Meiryo UI" panose="020B0604030504040204" pitchFamily="50" charset="-128"/>
              </a:rPr>
              <a:t>技能養成</a:t>
            </a:r>
            <a:r>
              <a:rPr lang="ja-JP" altLang="ja-JP" sz="1140" kern="100" dirty="0" smtClean="0">
                <a:latin typeface="Meiryo UI" panose="020B0604030504040204" pitchFamily="50" charset="-128"/>
                <a:ea typeface="Meiryo UI" panose="020B0604030504040204" pitchFamily="50" charset="-128"/>
              </a:rPr>
              <a:t>重点型</a:t>
            </a:r>
            <a:r>
              <a:rPr lang="ja-JP" altLang="en-US" sz="1140" kern="100" dirty="0" smtClean="0">
                <a:latin typeface="Meiryo UI" panose="020B0604030504040204" pitchFamily="50" charset="-128"/>
                <a:ea typeface="Meiryo UI" panose="020B0604030504040204" pitchFamily="50" charset="-128"/>
              </a:rPr>
              <a:t>：</a:t>
            </a:r>
            <a:r>
              <a:rPr lang="ja-JP" altLang="en-US" sz="1140" kern="100" dirty="0">
                <a:latin typeface="Meiryo UI" panose="020B0604030504040204" pitchFamily="50" charset="-128"/>
                <a:ea typeface="Meiryo UI" panose="020B0604030504040204" pitchFamily="50" charset="-128"/>
              </a:rPr>
              <a:t>電気工事士など就職に役立つ職業資格の取得者が増加した。</a:t>
            </a:r>
            <a:endParaRPr lang="ja-JP" altLang="ja-JP" sz="114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140" kern="100" dirty="0" smtClean="0">
                <a:latin typeface="Meiryo UI" panose="020B0604030504040204" pitchFamily="50" charset="-128"/>
                <a:ea typeface="Meiryo UI" panose="020B0604030504040204" pitchFamily="50" charset="-128"/>
              </a:rPr>
              <a:t>◆</a:t>
            </a:r>
            <a:r>
              <a:rPr lang="ja-JP" altLang="ja-JP" sz="1140" kern="100" dirty="0" smtClean="0">
                <a:latin typeface="Meiryo UI" panose="020B0604030504040204" pitchFamily="50" charset="-128"/>
                <a:ea typeface="Meiryo UI" panose="020B0604030504040204" pitchFamily="50" charset="-128"/>
              </a:rPr>
              <a:t>地域</a:t>
            </a:r>
            <a:r>
              <a:rPr lang="ja-JP" altLang="ja-JP" sz="1140" kern="100" dirty="0">
                <a:latin typeface="Meiryo UI" panose="020B0604030504040204" pitchFamily="50" charset="-128"/>
                <a:ea typeface="Meiryo UI" panose="020B0604030504040204" pitchFamily="50" charset="-128"/>
              </a:rPr>
              <a:t>産業連携</a:t>
            </a:r>
            <a:r>
              <a:rPr lang="ja-JP" altLang="ja-JP" sz="1140" kern="100" dirty="0" smtClean="0">
                <a:latin typeface="Meiryo UI" panose="020B0604030504040204" pitchFamily="50" charset="-128"/>
                <a:ea typeface="Meiryo UI" panose="020B0604030504040204" pitchFamily="50" charset="-128"/>
              </a:rPr>
              <a:t>重点型</a:t>
            </a:r>
            <a:r>
              <a:rPr lang="ja-JP" altLang="en-US" sz="1140" kern="100" dirty="0" smtClean="0">
                <a:latin typeface="Meiryo UI" panose="020B0604030504040204" pitchFamily="50" charset="-128"/>
                <a:ea typeface="Meiryo UI" panose="020B0604030504040204" pitchFamily="50" charset="-128"/>
              </a:rPr>
              <a:t>　 ：</a:t>
            </a:r>
            <a:r>
              <a:rPr lang="ja-JP" altLang="en-US" sz="1140" kern="100" dirty="0">
                <a:latin typeface="Meiryo UI" panose="020B0604030504040204" pitchFamily="50" charset="-128"/>
                <a:ea typeface="Meiryo UI" panose="020B0604030504040204" pitchFamily="50" charset="-128"/>
              </a:rPr>
              <a:t>インターンシップ協力企業数、インターンシップ参加生徒数が増加するなど現場実習が充実した</a:t>
            </a:r>
            <a:r>
              <a:rPr lang="ja-JP" altLang="en-US" sz="1140" kern="100" dirty="0" smtClean="0">
                <a:latin typeface="Meiryo UI" panose="020B0604030504040204" pitchFamily="50" charset="-128"/>
                <a:ea typeface="Meiryo UI" panose="020B0604030504040204" pitchFamily="50" charset="-128"/>
              </a:rPr>
              <a:t>。</a:t>
            </a:r>
            <a:r>
              <a:rPr lang="en-US" altLang="ja-JP" sz="1140" kern="100" dirty="0" smtClean="0">
                <a:latin typeface="Meiryo UI" panose="020B0604030504040204" pitchFamily="50" charset="-128"/>
                <a:ea typeface="Meiryo UI" panose="020B0604030504040204" pitchFamily="50" charset="-128"/>
              </a:rPr>
              <a:t> </a:t>
            </a:r>
            <a:r>
              <a:rPr lang="ja-JP" altLang="en-US" sz="1140" kern="100" dirty="0" smtClean="0">
                <a:latin typeface="Meiryo UI" panose="020B0604030504040204" pitchFamily="50" charset="-128"/>
                <a:ea typeface="Meiryo UI" panose="020B0604030504040204" pitchFamily="50" charset="-128"/>
              </a:rPr>
              <a:t>企業</a:t>
            </a:r>
            <a:r>
              <a:rPr lang="ja-JP" altLang="en-US" sz="1140" kern="100" dirty="0">
                <a:latin typeface="Meiryo UI" panose="020B0604030504040204" pitchFamily="50" charset="-128"/>
                <a:ea typeface="Meiryo UI" panose="020B0604030504040204" pitchFamily="50" charset="-128"/>
              </a:rPr>
              <a:t>と共同で商品開発</a:t>
            </a:r>
            <a:r>
              <a:rPr lang="ja-JP" altLang="en-US" sz="1140" kern="100" dirty="0" smtClean="0">
                <a:latin typeface="Meiryo UI" panose="020B0604030504040204" pitchFamily="50" charset="-128"/>
                <a:ea typeface="Meiryo UI" panose="020B0604030504040204" pitchFamily="50" charset="-128"/>
              </a:rPr>
              <a:t>に取り組む</a:t>
            </a:r>
            <a:r>
              <a:rPr lang="en-US" altLang="ja-JP" sz="1140" kern="100" dirty="0" smtClean="0">
                <a:latin typeface="Meiryo UI" panose="020B0604030504040204" pitchFamily="50" charset="-128"/>
                <a:ea typeface="Meiryo UI" panose="020B0604030504040204" pitchFamily="50" charset="-128"/>
              </a:rPr>
              <a:t/>
            </a:r>
            <a:br>
              <a:rPr lang="en-US" altLang="ja-JP" sz="1140" kern="100" dirty="0" smtClean="0">
                <a:latin typeface="Meiryo UI" panose="020B0604030504040204" pitchFamily="50" charset="-128"/>
                <a:ea typeface="Meiryo UI" panose="020B0604030504040204" pitchFamily="50" charset="-128"/>
              </a:rPr>
            </a:br>
            <a:r>
              <a:rPr lang="en-US" altLang="ja-JP" sz="1140" kern="100" dirty="0" smtClean="0">
                <a:latin typeface="Meiryo UI" panose="020B0604030504040204" pitchFamily="50" charset="-128"/>
                <a:ea typeface="Meiryo UI" panose="020B0604030504040204" pitchFamily="50" charset="-128"/>
              </a:rPr>
              <a:t>                                  </a:t>
            </a:r>
            <a:r>
              <a:rPr lang="ja-JP" altLang="en-US" sz="1140" kern="100" dirty="0" smtClean="0">
                <a:latin typeface="Meiryo UI" panose="020B0604030504040204" pitchFamily="50" charset="-128"/>
                <a:ea typeface="Meiryo UI" panose="020B0604030504040204" pitchFamily="50" charset="-128"/>
              </a:rPr>
              <a:t>など</a:t>
            </a:r>
            <a:r>
              <a:rPr lang="ja-JP" altLang="en-US" sz="1140" kern="100" dirty="0">
                <a:latin typeface="Meiryo UI" panose="020B0604030504040204" pitchFamily="50" charset="-128"/>
                <a:ea typeface="Meiryo UI" panose="020B0604030504040204" pitchFamily="50" charset="-128"/>
              </a:rPr>
              <a:t>企業との連携が進んだ</a:t>
            </a:r>
            <a:r>
              <a:rPr lang="ja-JP" altLang="en-US" sz="1140" kern="100" dirty="0" smtClean="0">
                <a:latin typeface="Meiryo UI" panose="020B0604030504040204" pitchFamily="50" charset="-128"/>
                <a:ea typeface="Meiryo UI" panose="020B0604030504040204" pitchFamily="50" charset="-128"/>
              </a:rPr>
              <a:t>。</a:t>
            </a:r>
            <a:endParaRPr lang="en-US" altLang="ja-JP" sz="1140" dirty="0" smtClean="0">
              <a:latin typeface="Meiryo UI" panose="020B0604030504040204" pitchFamily="50" charset="-128"/>
              <a:ea typeface="Meiryo UI" panose="020B0604030504040204" pitchFamily="50" charset="-128"/>
            </a:endParaRPr>
          </a:p>
          <a:p>
            <a:r>
              <a:rPr lang="en-US" altLang="ja-JP" sz="1140" dirty="0" smtClean="0">
                <a:latin typeface="Meiryo UI" panose="020B0604030504040204" pitchFamily="50" charset="-128"/>
                <a:ea typeface="Meiryo UI" panose="020B0604030504040204" pitchFamily="50" charset="-128"/>
              </a:rPr>
              <a:t>【</a:t>
            </a:r>
            <a:r>
              <a:rPr lang="ja-JP" altLang="en-US" sz="1140" dirty="0" smtClean="0">
                <a:latin typeface="Meiryo UI" panose="020B0604030504040204" pitchFamily="50" charset="-128"/>
                <a:ea typeface="Meiryo UI" panose="020B0604030504040204" pitchFamily="50" charset="-128"/>
              </a:rPr>
              <a:t>課題</a:t>
            </a:r>
            <a:r>
              <a:rPr lang="en-US" altLang="ja-JP" sz="1140" dirty="0" smtClean="0">
                <a:latin typeface="Meiryo UI" panose="020B0604030504040204" pitchFamily="50" charset="-128"/>
                <a:ea typeface="Meiryo UI" panose="020B0604030504040204" pitchFamily="50" charset="-128"/>
              </a:rPr>
              <a:t>】</a:t>
            </a:r>
          </a:p>
          <a:p>
            <a:r>
              <a:rPr lang="ja-JP" altLang="en-US" sz="1140" dirty="0" smtClean="0">
                <a:latin typeface="Meiryo UI" panose="020B0604030504040204" pitchFamily="50" charset="-128"/>
                <a:ea typeface="Meiryo UI" panose="020B0604030504040204" pitchFamily="50" charset="-128"/>
              </a:rPr>
              <a:t>◆　</a:t>
            </a:r>
            <a:r>
              <a:rPr lang="ja-JP" altLang="ja-JP" sz="1140" dirty="0" smtClean="0">
                <a:latin typeface="Meiryo UI" panose="020B0604030504040204" pitchFamily="50" charset="-128"/>
                <a:ea typeface="Meiryo UI" panose="020B0604030504040204" pitchFamily="50" charset="-128"/>
              </a:rPr>
              <a:t>大阪</a:t>
            </a:r>
            <a:r>
              <a:rPr lang="ja-JP" altLang="ja-JP" sz="1140" dirty="0">
                <a:latin typeface="Meiryo UI" panose="020B0604030504040204" pitchFamily="50" charset="-128"/>
                <a:ea typeface="Meiryo UI" panose="020B0604030504040204" pitchFamily="50" charset="-128"/>
              </a:rPr>
              <a:t>の産業基盤を支える人材を育成する観点から、工科高校のさらなる魅力づくり、教育内容の充実を図るとともに、中学生・保護者・中学校教員</a:t>
            </a:r>
            <a:r>
              <a:rPr lang="ja-JP" altLang="ja-JP" sz="1140" dirty="0" smtClean="0">
                <a:latin typeface="Meiryo UI" panose="020B0604030504040204" pitchFamily="50" charset="-128"/>
                <a:ea typeface="Meiryo UI" panose="020B0604030504040204" pitchFamily="50" charset="-128"/>
              </a:rPr>
              <a:t>等に対する</a:t>
            </a:r>
            <a:r>
              <a:rPr lang="en-US" altLang="ja-JP" sz="1140" dirty="0" smtClean="0">
                <a:latin typeface="Meiryo UI" panose="020B0604030504040204" pitchFamily="50" charset="-128"/>
                <a:ea typeface="Meiryo UI" panose="020B0604030504040204" pitchFamily="50" charset="-128"/>
              </a:rPr>
              <a:t/>
            </a:r>
            <a:br>
              <a:rPr lang="en-US" altLang="ja-JP" sz="1140" dirty="0" smtClean="0">
                <a:latin typeface="Meiryo UI" panose="020B0604030504040204" pitchFamily="50" charset="-128"/>
                <a:ea typeface="Meiryo UI" panose="020B0604030504040204" pitchFamily="50" charset="-128"/>
              </a:rPr>
            </a:br>
            <a:r>
              <a:rPr lang="en-US" altLang="ja-JP" sz="1140" dirty="0" smtClean="0">
                <a:latin typeface="Meiryo UI" panose="020B0604030504040204" pitchFamily="50" charset="-128"/>
                <a:ea typeface="Meiryo UI" panose="020B0604030504040204" pitchFamily="50" charset="-128"/>
              </a:rPr>
              <a:t>    </a:t>
            </a:r>
            <a:r>
              <a:rPr lang="ja-JP" altLang="en-US" sz="1140" dirty="0">
                <a:latin typeface="Meiryo UI" panose="020B0604030504040204" pitchFamily="50" charset="-128"/>
                <a:ea typeface="Meiryo UI" panose="020B0604030504040204" pitchFamily="50" charset="-128"/>
              </a:rPr>
              <a:t> </a:t>
            </a:r>
            <a:r>
              <a:rPr lang="ja-JP" altLang="ja-JP" sz="1140" dirty="0" smtClean="0">
                <a:latin typeface="Meiryo UI" panose="020B0604030504040204" pitchFamily="50" charset="-128"/>
                <a:ea typeface="Meiryo UI" panose="020B0604030504040204" pitchFamily="50" charset="-128"/>
              </a:rPr>
              <a:t>広報</a:t>
            </a:r>
            <a:r>
              <a:rPr lang="ja-JP" altLang="ja-JP" sz="1140" dirty="0">
                <a:latin typeface="Meiryo UI" panose="020B0604030504040204" pitchFamily="50" charset="-128"/>
                <a:ea typeface="Meiryo UI" panose="020B0604030504040204" pitchFamily="50" charset="-128"/>
              </a:rPr>
              <a:t>活動の充実</a:t>
            </a:r>
            <a:r>
              <a:rPr lang="ja-JP" altLang="ja-JP" sz="1140" dirty="0" smtClean="0">
                <a:latin typeface="Meiryo UI" panose="020B0604030504040204" pitchFamily="50" charset="-128"/>
                <a:ea typeface="Meiryo UI" panose="020B0604030504040204" pitchFamily="50" charset="-128"/>
              </a:rPr>
              <a:t>が</a:t>
            </a:r>
            <a:r>
              <a:rPr lang="ja-JP" altLang="en-US" sz="1140" dirty="0">
                <a:latin typeface="Meiryo UI" panose="020B0604030504040204" pitchFamily="50" charset="-128"/>
                <a:ea typeface="Meiryo UI" panose="020B0604030504040204" pitchFamily="50" charset="-128"/>
              </a:rPr>
              <a:t>必要</a:t>
            </a:r>
            <a:r>
              <a:rPr lang="ja-JP" altLang="ja-JP" sz="1140" dirty="0" smtClean="0">
                <a:latin typeface="Meiryo UI" panose="020B0604030504040204" pitchFamily="50" charset="-128"/>
                <a:ea typeface="Meiryo UI" panose="020B0604030504040204" pitchFamily="50" charset="-128"/>
              </a:rPr>
              <a:t>で</a:t>
            </a:r>
            <a:r>
              <a:rPr lang="ja-JP" altLang="ja-JP" sz="1140" dirty="0">
                <a:latin typeface="Meiryo UI" panose="020B0604030504040204" pitchFamily="50" charset="-128"/>
                <a:ea typeface="Meiryo UI" panose="020B0604030504040204" pitchFamily="50" charset="-128"/>
              </a:rPr>
              <a:t>ある。</a:t>
            </a:r>
          </a:p>
          <a:p>
            <a:pPr marL="232172" indent="-232172">
              <a:buFont typeface="Wingdings" panose="05000000000000000000" pitchFamily="2" charset="2"/>
              <a:buChar char="u"/>
            </a:pPr>
            <a:r>
              <a:rPr lang="ja-JP" altLang="ja-JP" sz="1140" dirty="0">
                <a:latin typeface="Meiryo UI" panose="020B0604030504040204" pitchFamily="50" charset="-128"/>
                <a:ea typeface="Meiryo UI" panose="020B0604030504040204" pitchFamily="50" charset="-128"/>
              </a:rPr>
              <a:t>最新技術の習得と技能の向上、実習における安全性の確保を図るため、老朽化した施設・設備の計画的な更新や技術の進展に応じた新規整備を進める</a:t>
            </a:r>
            <a:r>
              <a:rPr lang="ja-JP" altLang="ja-JP" sz="1140" dirty="0" smtClean="0">
                <a:latin typeface="Meiryo UI" panose="020B0604030504040204" pitchFamily="50" charset="-128"/>
                <a:ea typeface="Meiryo UI" panose="020B0604030504040204" pitchFamily="50" charset="-128"/>
              </a:rPr>
              <a:t>必要が</a:t>
            </a:r>
            <a:r>
              <a:rPr lang="ja-JP" altLang="ja-JP" sz="1140" dirty="0">
                <a:latin typeface="Meiryo UI" panose="020B0604030504040204" pitchFamily="50" charset="-128"/>
                <a:ea typeface="Meiryo UI" panose="020B0604030504040204" pitchFamily="50" charset="-128"/>
              </a:rPr>
              <a:t>ある。</a:t>
            </a:r>
          </a:p>
        </p:txBody>
      </p:sp>
      <p:sp>
        <p:nvSpPr>
          <p:cNvPr id="24" name="角丸四角形 23"/>
          <p:cNvSpPr/>
          <p:nvPr/>
        </p:nvSpPr>
        <p:spPr>
          <a:xfrm>
            <a:off x="156960" y="3860800"/>
            <a:ext cx="2666250" cy="3102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工科高校全体</a:t>
            </a:r>
            <a:r>
              <a:rPr lang="ja-JP" altLang="en-US" sz="1463" b="1" dirty="0" smtClean="0">
                <a:latin typeface="Meiryo UI" panose="020B0604030504040204" pitchFamily="50" charset="-128"/>
                <a:ea typeface="Meiryo UI" panose="020B0604030504040204" pitchFamily="50" charset="-128"/>
              </a:rPr>
              <a:t>の</a:t>
            </a:r>
            <a:r>
              <a:rPr lang="ja-JP" altLang="en-US" sz="1463" b="1" dirty="0" smtClean="0">
                <a:solidFill>
                  <a:schemeClr val="bg1"/>
                </a:solidFill>
                <a:latin typeface="Meiryo UI" panose="020B0604030504040204" pitchFamily="50" charset="-128"/>
                <a:ea typeface="Meiryo UI" panose="020B0604030504040204" pitchFamily="50" charset="-128"/>
              </a:rPr>
              <a:t>成果</a:t>
            </a:r>
            <a:r>
              <a:rPr lang="ja-JP" altLang="en-US" sz="1463" b="1" dirty="0" smtClean="0">
                <a:latin typeface="Meiryo UI" panose="020B0604030504040204" pitchFamily="50" charset="-128"/>
                <a:ea typeface="Meiryo UI" panose="020B0604030504040204" pitchFamily="50" charset="-128"/>
              </a:rPr>
              <a:t>・課題</a:t>
            </a:r>
            <a:endParaRPr lang="ja-JP" altLang="en-US" sz="1463"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71116" y="6213477"/>
            <a:ext cx="7753710" cy="267766"/>
          </a:xfrm>
          <a:prstGeom prst="rect">
            <a:avLst/>
          </a:prstGeom>
          <a:noFill/>
        </p:spPr>
        <p:txBody>
          <a:bodyPr wrap="square" rtlCol="0">
            <a:spAutoFit/>
          </a:bodyPr>
          <a:lstStyle/>
          <a:p>
            <a:r>
              <a:rPr lang="en-US" altLang="ja-JP" sz="1140" dirty="0" smtClean="0">
                <a:latin typeface="Meiryo UI" panose="020B0604030504040204" pitchFamily="50" charset="-128"/>
                <a:ea typeface="Meiryo UI" panose="020B0604030504040204" pitchFamily="50" charset="-128"/>
              </a:rPr>
              <a:t>※</a:t>
            </a:r>
            <a:r>
              <a:rPr lang="ja-JP" altLang="en-US" sz="1140">
                <a:latin typeface="Meiryo UI" panose="020B0604030504040204" pitchFamily="50" charset="-128"/>
                <a:ea typeface="Meiryo UI" panose="020B0604030504040204" pitchFamily="50" charset="-128"/>
              </a:rPr>
              <a:t>令和</a:t>
            </a:r>
            <a:r>
              <a:rPr lang="ja-JP" altLang="en-US" sz="1140" smtClean="0">
                <a:latin typeface="Meiryo UI" panose="020B0604030504040204" pitchFamily="50" charset="-128"/>
                <a:ea typeface="Meiryo UI" panose="020B0604030504040204" pitchFamily="50" charset="-128"/>
              </a:rPr>
              <a:t>元年度</a:t>
            </a:r>
            <a:r>
              <a:rPr lang="ja-JP" altLang="en-US" sz="1140" dirty="0" smtClean="0">
                <a:latin typeface="Meiryo UI" panose="020B0604030504040204" pitchFamily="50" charset="-128"/>
                <a:ea typeface="Meiryo UI" panose="020B0604030504040204" pitchFamily="50" charset="-128"/>
              </a:rPr>
              <a:t>以降の取組み：各工科高校が持つものづくり教育の特色化を推進するとともに、</a:t>
            </a:r>
            <a:r>
              <a:rPr lang="en-US" altLang="ja-JP" sz="1140" dirty="0" smtClean="0">
                <a:latin typeface="Meiryo UI" panose="020B0604030504040204" pitchFamily="50" charset="-128"/>
                <a:ea typeface="Meiryo UI" panose="020B0604030504040204" pitchFamily="50" charset="-128"/>
              </a:rPr>
              <a:t>PBL</a:t>
            </a:r>
            <a:r>
              <a:rPr lang="ja-JP" altLang="en-US" sz="1140" dirty="0" smtClean="0">
                <a:latin typeface="Meiryo UI" panose="020B0604030504040204" pitchFamily="50" charset="-128"/>
                <a:ea typeface="Meiryo UI" panose="020B0604030504040204" pitchFamily="50" charset="-128"/>
              </a:rPr>
              <a:t>（</a:t>
            </a:r>
            <a:r>
              <a:rPr lang="ja-JP" altLang="en-US" sz="1140" dirty="0">
                <a:latin typeface="Meiryo UI" panose="020B0604030504040204" pitchFamily="50" charset="-128"/>
                <a:ea typeface="Meiryo UI" panose="020B0604030504040204" pitchFamily="50" charset="-128"/>
              </a:rPr>
              <a:t>課題解決型学習</a:t>
            </a:r>
            <a:r>
              <a:rPr lang="ja-JP" altLang="en-US" sz="1140" dirty="0" smtClean="0">
                <a:latin typeface="Meiryo UI" panose="020B0604030504040204" pitchFamily="50" charset="-128"/>
                <a:ea typeface="Meiryo UI" panose="020B0604030504040204" pitchFamily="50" charset="-128"/>
              </a:rPr>
              <a:t>）を導入。</a:t>
            </a:r>
            <a:endParaRPr lang="en-US" altLang="ja-JP" sz="114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06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74401" y="1353141"/>
            <a:ext cx="9250517" cy="2474772"/>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0"/>
          <a:lstStyle/>
          <a:p>
            <a:endParaRPr lang="en-US" altLang="ja-JP" sz="1138"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274401" y="4103630"/>
            <a:ext cx="9250517" cy="1034128"/>
          </a:xfrm>
          <a:prstGeom prst="rect">
            <a:avLst/>
          </a:prstGeom>
          <a:ln w="12700"/>
        </p:spPr>
        <p:style>
          <a:lnRef idx="2">
            <a:schemeClr val="dk1"/>
          </a:lnRef>
          <a:fillRef idx="1">
            <a:schemeClr val="lt1"/>
          </a:fillRef>
          <a:effectRef idx="0">
            <a:schemeClr val="dk1"/>
          </a:effectRef>
          <a:fontRef idx="minor">
            <a:schemeClr val="dk1"/>
          </a:fontRef>
        </p:style>
        <p:txBody>
          <a:bodyPr rtlCol="0" anchor="t" anchorCtr="0"/>
          <a:lstStyle/>
          <a:p>
            <a:endParaRPr lang="en-US" altLang="ja-JP" sz="1138" dirty="0">
              <a:latin typeface="HG丸ｺﾞｼｯｸM-PRO" panose="020F0600000000000000" pitchFamily="50" charset="-128"/>
              <a:ea typeface="HG丸ｺﾞｼｯｸM-PRO" panose="020F0600000000000000" pitchFamily="50" charset="-128"/>
            </a:endParaRPr>
          </a:p>
          <a:p>
            <a:r>
              <a:rPr lang="ja-JP" altLang="en-US" sz="1138" dirty="0">
                <a:latin typeface="Meiryo UI" panose="020B0604030504040204" pitchFamily="50" charset="-128"/>
                <a:ea typeface="Meiryo UI" panose="020B0604030504040204" pitchFamily="50" charset="-128"/>
              </a:rPr>
              <a:t>◆　ＳＳＷの配置</a:t>
            </a:r>
            <a:endParaRPr lang="en-US" altLang="ja-JP" sz="1138" dirty="0">
              <a:latin typeface="Meiryo UI" panose="020B0604030504040204" pitchFamily="50" charset="-128"/>
              <a:ea typeface="Meiryo UI" panose="020B0604030504040204" pitchFamily="50" charset="-128"/>
            </a:endParaRPr>
          </a:p>
          <a:p>
            <a:pPr marL="146250"/>
            <a:r>
              <a:rPr lang="ja-JP" altLang="en-US" sz="1138" dirty="0">
                <a:latin typeface="Meiryo UI" panose="020B0604030504040204" pitchFamily="50" charset="-128"/>
                <a:ea typeface="Meiryo UI" panose="020B0604030504040204" pitchFamily="50" charset="-128"/>
              </a:rPr>
              <a:t>　多様な課題を抱える生徒を支援するため、</a:t>
            </a:r>
            <a:r>
              <a:rPr lang="en-US" altLang="ja-JP" sz="1138" dirty="0">
                <a:latin typeface="Meiryo UI" panose="020B0604030504040204" pitchFamily="50" charset="-128"/>
                <a:ea typeface="Meiryo UI" panose="020B0604030504040204" pitchFamily="50" charset="-128"/>
              </a:rPr>
              <a:t>H26</a:t>
            </a:r>
            <a:r>
              <a:rPr lang="ja-JP" altLang="en-US" sz="1138" dirty="0">
                <a:latin typeface="Meiryo UI" panose="020B0604030504040204" pitchFamily="50" charset="-128"/>
                <a:ea typeface="Meiryo UI" panose="020B0604030504040204" pitchFamily="50" charset="-128"/>
              </a:rPr>
              <a:t>年度よりＳＳＷの配置を開始。</a:t>
            </a:r>
            <a:r>
              <a:rPr lang="en-US" altLang="ja-JP" sz="1138" dirty="0">
                <a:latin typeface="Meiryo UI" panose="020B0604030504040204" pitchFamily="50" charset="-128"/>
                <a:ea typeface="Meiryo UI" panose="020B0604030504040204" pitchFamily="50" charset="-128"/>
              </a:rPr>
              <a:t>R</a:t>
            </a:r>
            <a:r>
              <a:rPr lang="ja-JP" altLang="en-US" sz="1138" dirty="0">
                <a:latin typeface="Meiryo UI" panose="020B0604030504040204" pitchFamily="50" charset="-128"/>
                <a:ea typeface="Meiryo UI" panose="020B0604030504040204" pitchFamily="50" charset="-128"/>
              </a:rPr>
              <a:t>２年度は全ての定時制・通信制高校</a:t>
            </a:r>
            <a:r>
              <a:rPr lang="en-US" altLang="ja-JP" sz="1138" dirty="0">
                <a:latin typeface="Meiryo UI" panose="020B0604030504040204" pitchFamily="50" charset="-128"/>
                <a:ea typeface="Meiryo UI" panose="020B0604030504040204" pitchFamily="50" charset="-128"/>
              </a:rPr>
              <a:t>16</a:t>
            </a:r>
            <a:r>
              <a:rPr lang="ja-JP" altLang="en-US" sz="1138" dirty="0">
                <a:latin typeface="Meiryo UI" panose="020B0604030504040204" pitchFamily="50" charset="-128"/>
                <a:ea typeface="Meiryo UI" panose="020B0604030504040204" pitchFamily="50" charset="-128"/>
              </a:rPr>
              <a:t>校にＳＳＷを配置。</a:t>
            </a:r>
            <a:endParaRPr lang="en-US" altLang="ja-JP" sz="1138" dirty="0">
              <a:latin typeface="Meiryo UI" panose="020B0604030504040204" pitchFamily="50" charset="-128"/>
              <a:ea typeface="Meiryo UI" panose="020B0604030504040204" pitchFamily="50" charset="-128"/>
            </a:endParaRPr>
          </a:p>
          <a:p>
            <a:r>
              <a:rPr lang="ja-JP" altLang="en-US" sz="1138" dirty="0">
                <a:latin typeface="Meiryo UI" panose="020B0604030504040204" pitchFamily="50" charset="-128"/>
                <a:ea typeface="Meiryo UI" panose="020B0604030504040204" pitchFamily="50" charset="-128"/>
              </a:rPr>
              <a:t>◆　居場所の設置</a:t>
            </a:r>
            <a:endParaRPr lang="en-US" altLang="ja-JP" sz="1138" dirty="0">
              <a:latin typeface="Meiryo UI" panose="020B0604030504040204" pitchFamily="50" charset="-128"/>
              <a:ea typeface="Meiryo UI" panose="020B0604030504040204" pitchFamily="50" charset="-128"/>
            </a:endParaRPr>
          </a:p>
          <a:p>
            <a:pPr marL="146250"/>
            <a:r>
              <a:rPr lang="ja-JP" altLang="en-US" sz="1138" dirty="0">
                <a:latin typeface="Meiryo UI" panose="020B0604030504040204" pitchFamily="50" charset="-128"/>
                <a:ea typeface="Meiryo UI" panose="020B0604030504040204" pitchFamily="50" charset="-128"/>
              </a:rPr>
              <a:t>　</a:t>
            </a:r>
            <a:r>
              <a:rPr lang="en-US" altLang="ja-JP" sz="1138" dirty="0">
                <a:latin typeface="Meiryo UI" panose="020B0604030504040204" pitchFamily="50" charset="-128"/>
                <a:ea typeface="Meiryo UI" panose="020B0604030504040204" pitchFamily="50" charset="-128"/>
              </a:rPr>
              <a:t>NPO</a:t>
            </a:r>
            <a:r>
              <a:rPr lang="ja-JP" altLang="en-US" sz="1138" dirty="0">
                <a:latin typeface="Meiryo UI" panose="020B0604030504040204" pitchFamily="50" charset="-128"/>
                <a:ea typeface="Meiryo UI" panose="020B0604030504040204" pitchFamily="50" charset="-128"/>
              </a:rPr>
              <a:t>等と連携して学校に居場所を設置し、支援が必要な生徒を早期発見し、登校の動機づけを行う。</a:t>
            </a:r>
            <a:r>
              <a:rPr lang="en-US" altLang="ja-JP" sz="1138" dirty="0">
                <a:latin typeface="Meiryo UI" panose="020B0604030504040204" pitchFamily="50" charset="-128"/>
                <a:ea typeface="Meiryo UI" panose="020B0604030504040204" pitchFamily="50" charset="-128"/>
              </a:rPr>
              <a:t>R</a:t>
            </a:r>
            <a:r>
              <a:rPr lang="ja-JP" altLang="en-US" sz="1138" dirty="0">
                <a:latin typeface="Meiryo UI" panose="020B0604030504040204" pitchFamily="50" charset="-128"/>
                <a:ea typeface="Meiryo UI" panose="020B0604030504040204" pitchFamily="50" charset="-128"/>
              </a:rPr>
              <a:t>２年度は定時制４校に設置。</a:t>
            </a:r>
            <a:endParaRPr lang="en-US" altLang="ja-JP" sz="1138" dirty="0">
              <a:latin typeface="Meiryo UI" panose="020B0604030504040204" pitchFamily="50" charset="-128"/>
              <a:ea typeface="Meiryo UI" panose="020B0604030504040204" pitchFamily="50" charset="-128"/>
            </a:endParaRPr>
          </a:p>
        </p:txBody>
      </p:sp>
      <p:sp>
        <p:nvSpPr>
          <p:cNvPr id="11" name="角丸四角形 10"/>
          <p:cNvSpPr/>
          <p:nvPr/>
        </p:nvSpPr>
        <p:spPr>
          <a:xfrm>
            <a:off x="261604" y="1114750"/>
            <a:ext cx="2364883" cy="3089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現　　　　状</a:t>
            </a:r>
          </a:p>
        </p:txBody>
      </p:sp>
      <p:sp>
        <p:nvSpPr>
          <p:cNvPr id="26" name="角丸四角形 25"/>
          <p:cNvSpPr/>
          <p:nvPr/>
        </p:nvSpPr>
        <p:spPr>
          <a:xfrm>
            <a:off x="261604" y="3987074"/>
            <a:ext cx="1678874" cy="3089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昨今の取組み</a:t>
            </a:r>
          </a:p>
        </p:txBody>
      </p:sp>
      <p:sp>
        <p:nvSpPr>
          <p:cNvPr id="3" name="テキスト ボックス 2"/>
          <p:cNvSpPr txBox="1"/>
          <p:nvPr/>
        </p:nvSpPr>
        <p:spPr>
          <a:xfrm>
            <a:off x="261604" y="1562661"/>
            <a:ext cx="4669971" cy="792781"/>
          </a:xfrm>
          <a:prstGeom prst="rect">
            <a:avLst/>
          </a:prstGeom>
          <a:noFill/>
          <a:ln>
            <a:noFill/>
          </a:ln>
        </p:spPr>
        <p:txBody>
          <a:bodyPr wrap="square" rtlCol="0">
            <a:spAutoFit/>
          </a:bodyPr>
          <a:lstStyle/>
          <a:p>
            <a:r>
              <a:rPr lang="ja-JP" altLang="en-US" sz="1138" dirty="0">
                <a:latin typeface="Meiryo UI" panose="020B0604030504040204" pitchFamily="50" charset="-128"/>
                <a:ea typeface="Meiryo UI" panose="020B0604030504040204" pitchFamily="50" charset="-128"/>
              </a:rPr>
              <a:t>◆　定時制・通信制高校の役割</a:t>
            </a:r>
            <a:endParaRPr lang="en-US" altLang="ja-JP" sz="1138" dirty="0">
              <a:latin typeface="Meiryo UI" panose="020B0604030504040204" pitchFamily="50" charset="-128"/>
              <a:ea typeface="Meiryo UI" panose="020B0604030504040204" pitchFamily="50" charset="-128"/>
            </a:endParaRPr>
          </a:p>
          <a:p>
            <a:pPr marL="146250"/>
            <a:r>
              <a:rPr lang="ja-JP" altLang="en-US" sz="1138" dirty="0">
                <a:latin typeface="Meiryo UI" panose="020B0604030504040204" pitchFamily="50" charset="-128"/>
                <a:ea typeface="Meiryo UI" panose="020B0604030504040204" pitchFamily="50" charset="-128"/>
              </a:rPr>
              <a:t>　中学校を卒業して昼間に仕事をしている・不登校など様々な理由で全日制の高校に進学することが困難な青少年に対して夜間や通信により高校教育を受ける機会を設け、セーフティーネットの役割を担っている。</a:t>
            </a:r>
            <a:endParaRPr kumimoji="1" lang="ja-JP" altLang="en-US" sz="1463" dirty="0"/>
          </a:p>
        </p:txBody>
      </p:sp>
      <p:sp>
        <p:nvSpPr>
          <p:cNvPr id="14" name="テキスト ボックス 13"/>
          <p:cNvSpPr txBox="1"/>
          <p:nvPr/>
        </p:nvSpPr>
        <p:spPr>
          <a:xfrm>
            <a:off x="261604" y="2377000"/>
            <a:ext cx="4669971" cy="792781"/>
          </a:xfrm>
          <a:prstGeom prst="rect">
            <a:avLst/>
          </a:prstGeom>
          <a:noFill/>
          <a:ln>
            <a:noFill/>
          </a:ln>
        </p:spPr>
        <p:txBody>
          <a:bodyPr wrap="square" rtlCol="0">
            <a:spAutoFit/>
          </a:bodyPr>
          <a:lstStyle/>
          <a:p>
            <a:r>
              <a:rPr lang="ja-JP" altLang="en-US" sz="1138" dirty="0">
                <a:latin typeface="Meiryo UI" panose="020B0604030504040204" pitchFamily="50" charset="-128"/>
                <a:ea typeface="Meiryo UI" panose="020B0604030504040204" pitchFamily="50" charset="-128"/>
              </a:rPr>
              <a:t>◆　特色</a:t>
            </a:r>
            <a:endParaRPr lang="en-US" altLang="ja-JP" sz="1138" dirty="0">
              <a:latin typeface="Meiryo UI" panose="020B0604030504040204" pitchFamily="50" charset="-128"/>
              <a:ea typeface="Meiryo UI" panose="020B0604030504040204" pitchFamily="50" charset="-128"/>
            </a:endParaRPr>
          </a:p>
          <a:p>
            <a:pPr marL="146250"/>
            <a:r>
              <a:rPr lang="ja-JP" altLang="en-US" sz="1138" dirty="0">
                <a:latin typeface="Meiryo UI" panose="020B0604030504040204" pitchFamily="50" charset="-128"/>
                <a:ea typeface="Meiryo UI" panose="020B0604030504040204" pitchFamily="50" charset="-128"/>
              </a:rPr>
              <a:t>○　多様な選択科目を開設し、学習意欲を高める。</a:t>
            </a:r>
            <a:endParaRPr lang="en-US" altLang="ja-JP" sz="1138" dirty="0">
              <a:latin typeface="Meiryo UI" panose="020B0604030504040204" pitchFamily="50" charset="-128"/>
              <a:ea typeface="Meiryo UI" panose="020B0604030504040204" pitchFamily="50" charset="-128"/>
            </a:endParaRPr>
          </a:p>
          <a:p>
            <a:pPr marL="146250"/>
            <a:r>
              <a:rPr lang="ja-JP" altLang="en-US" sz="1138" dirty="0">
                <a:latin typeface="Meiryo UI" panose="020B0604030504040204" pitchFamily="50" charset="-128"/>
                <a:ea typeface="Meiryo UI" panose="020B0604030504040204" pitchFamily="50" charset="-128"/>
              </a:rPr>
              <a:t>○　ガイダンス機能やカウンセリング機能の充実を高める。</a:t>
            </a:r>
            <a:endParaRPr lang="en-US" altLang="ja-JP" sz="1138" dirty="0">
              <a:latin typeface="Meiryo UI" panose="020B0604030504040204" pitchFamily="50" charset="-128"/>
              <a:ea typeface="Meiryo UI" panose="020B0604030504040204" pitchFamily="50" charset="-128"/>
            </a:endParaRPr>
          </a:p>
          <a:p>
            <a:pPr marL="146250"/>
            <a:r>
              <a:rPr lang="ja-JP" altLang="en-US" sz="1138" dirty="0">
                <a:latin typeface="Meiryo UI" panose="020B0604030504040204" pitchFamily="50" charset="-128"/>
                <a:ea typeface="Meiryo UI" panose="020B0604030504040204" pitchFamily="50" charset="-128"/>
              </a:rPr>
              <a:t>○　単位制を導入し、単位修得を支援する。</a:t>
            </a:r>
            <a:endParaRPr kumimoji="1" lang="ja-JP" altLang="en-US" sz="1463" dirty="0"/>
          </a:p>
        </p:txBody>
      </p:sp>
      <p:sp>
        <p:nvSpPr>
          <p:cNvPr id="17" name="テキスト ボックス 16"/>
          <p:cNvSpPr txBox="1"/>
          <p:nvPr/>
        </p:nvSpPr>
        <p:spPr>
          <a:xfrm>
            <a:off x="261604" y="3291284"/>
            <a:ext cx="4938130" cy="442557"/>
          </a:xfrm>
          <a:prstGeom prst="rect">
            <a:avLst/>
          </a:prstGeom>
          <a:noFill/>
          <a:ln>
            <a:noFill/>
          </a:ln>
        </p:spPr>
        <p:txBody>
          <a:bodyPr wrap="square" rtlCol="0">
            <a:spAutoFit/>
          </a:bodyPr>
          <a:lstStyle/>
          <a:p>
            <a:r>
              <a:rPr lang="ja-JP" altLang="en-US" sz="1138" dirty="0">
                <a:latin typeface="Meiryo UI" panose="020B0604030504040204" pitchFamily="50" charset="-128"/>
                <a:ea typeface="Meiryo UI" panose="020B0604030504040204" pitchFamily="50" charset="-128"/>
              </a:rPr>
              <a:t>◆　学校数の変遷</a:t>
            </a:r>
            <a:endParaRPr lang="en-US" altLang="ja-JP" sz="1138" dirty="0">
              <a:latin typeface="Meiryo UI" panose="020B0604030504040204" pitchFamily="50" charset="-128"/>
              <a:ea typeface="Meiryo UI" panose="020B0604030504040204" pitchFamily="50" charset="-128"/>
            </a:endParaRPr>
          </a:p>
          <a:p>
            <a:r>
              <a:rPr lang="ja-JP" altLang="en-US" sz="1138" dirty="0">
                <a:latin typeface="Meiryo UI" panose="020B0604030504040204" pitchFamily="50" charset="-128"/>
                <a:ea typeface="Meiryo UI" panose="020B0604030504040204" pitchFamily="50" charset="-128"/>
              </a:rPr>
              <a:t>　　</a:t>
            </a:r>
            <a:r>
              <a:rPr lang="en-US" altLang="ja-JP" sz="1138" dirty="0">
                <a:latin typeface="Meiryo UI" panose="020B0604030504040204" pitchFamily="50" charset="-128"/>
                <a:ea typeface="Meiryo UI" panose="020B0604030504040204" pitchFamily="50" charset="-128"/>
              </a:rPr>
              <a:t>29</a:t>
            </a:r>
            <a:r>
              <a:rPr lang="ja-JP" altLang="en-US" sz="1138" dirty="0">
                <a:latin typeface="Meiryo UI" panose="020B0604030504040204" pitchFamily="50" charset="-128"/>
                <a:ea typeface="Meiryo UI" panose="020B0604030504040204" pitchFamily="50" charset="-128"/>
              </a:rPr>
              <a:t>校（</a:t>
            </a:r>
            <a:r>
              <a:rPr lang="en-US" altLang="ja-JP" sz="1138" dirty="0">
                <a:latin typeface="Meiryo UI" panose="020B0604030504040204" pitchFamily="50" charset="-128"/>
                <a:ea typeface="Meiryo UI" panose="020B0604030504040204" pitchFamily="50" charset="-128"/>
              </a:rPr>
              <a:t>H12</a:t>
            </a:r>
            <a:r>
              <a:rPr lang="ja-JP" altLang="en-US" sz="1138" dirty="0">
                <a:latin typeface="Meiryo UI" panose="020B0604030504040204" pitchFamily="50" charset="-128"/>
                <a:ea typeface="Meiryo UI" panose="020B0604030504040204" pitchFamily="50" charset="-128"/>
              </a:rPr>
              <a:t>）⇒　</a:t>
            </a:r>
            <a:r>
              <a:rPr lang="en-US" altLang="ja-JP" sz="1138" dirty="0">
                <a:latin typeface="Meiryo UI" panose="020B0604030504040204" pitchFamily="50" charset="-128"/>
                <a:ea typeface="Meiryo UI" panose="020B0604030504040204" pitchFamily="50" charset="-128"/>
              </a:rPr>
              <a:t>28</a:t>
            </a:r>
            <a:r>
              <a:rPr lang="ja-JP" altLang="en-US" sz="1138" dirty="0">
                <a:latin typeface="Meiryo UI" panose="020B0604030504040204" pitchFamily="50" charset="-128"/>
                <a:ea typeface="Meiryo UI" panose="020B0604030504040204" pitchFamily="50" charset="-128"/>
              </a:rPr>
              <a:t>校（</a:t>
            </a:r>
            <a:r>
              <a:rPr lang="en-US" altLang="ja-JP" sz="1138" dirty="0">
                <a:latin typeface="Meiryo UI" panose="020B0604030504040204" pitchFamily="50" charset="-128"/>
                <a:ea typeface="Meiryo UI" panose="020B0604030504040204" pitchFamily="50" charset="-128"/>
              </a:rPr>
              <a:t>H20</a:t>
            </a:r>
            <a:r>
              <a:rPr lang="ja-JP" altLang="en-US" sz="1138" dirty="0">
                <a:latin typeface="Meiryo UI" panose="020B0604030504040204" pitchFamily="50" charset="-128"/>
                <a:ea typeface="Meiryo UI" panose="020B0604030504040204" pitchFamily="50" charset="-128"/>
              </a:rPr>
              <a:t>）⇒　</a:t>
            </a:r>
            <a:r>
              <a:rPr lang="en-US" altLang="ja-JP" sz="1138" dirty="0">
                <a:latin typeface="Meiryo UI" panose="020B0604030504040204" pitchFamily="50" charset="-128"/>
                <a:ea typeface="Meiryo UI" panose="020B0604030504040204" pitchFamily="50" charset="-128"/>
              </a:rPr>
              <a:t>16</a:t>
            </a:r>
            <a:r>
              <a:rPr lang="ja-JP" altLang="en-US" sz="1138" dirty="0">
                <a:latin typeface="Meiryo UI" panose="020B0604030504040204" pitchFamily="50" charset="-128"/>
                <a:ea typeface="Meiryo UI" panose="020B0604030504040204" pitchFamily="50" charset="-128"/>
              </a:rPr>
              <a:t>校（</a:t>
            </a:r>
            <a:r>
              <a:rPr lang="en-US" altLang="ja-JP" sz="1138" dirty="0">
                <a:latin typeface="Meiryo UI" panose="020B0604030504040204" pitchFamily="50" charset="-128"/>
                <a:ea typeface="Meiryo UI" panose="020B0604030504040204" pitchFamily="50" charset="-128"/>
              </a:rPr>
              <a:t>H21</a:t>
            </a:r>
            <a:r>
              <a:rPr lang="ja-JP" altLang="en-US" sz="1138" dirty="0">
                <a:latin typeface="Meiryo UI" panose="020B0604030504040204" pitchFamily="50" charset="-128"/>
                <a:ea typeface="Meiryo UI" panose="020B0604030504040204" pitchFamily="50" charset="-128"/>
              </a:rPr>
              <a:t>）⇒　</a:t>
            </a:r>
            <a:r>
              <a:rPr lang="en-US" altLang="ja-JP" sz="1138" dirty="0">
                <a:latin typeface="Meiryo UI" panose="020B0604030504040204" pitchFamily="50" charset="-128"/>
                <a:ea typeface="Meiryo UI" panose="020B0604030504040204" pitchFamily="50" charset="-128"/>
              </a:rPr>
              <a:t>15</a:t>
            </a:r>
            <a:r>
              <a:rPr lang="ja-JP" altLang="en-US" sz="1138" dirty="0">
                <a:latin typeface="Meiryo UI" panose="020B0604030504040204" pitchFamily="50" charset="-128"/>
                <a:ea typeface="Meiryo UI" panose="020B0604030504040204" pitchFamily="50" charset="-128"/>
              </a:rPr>
              <a:t>校（</a:t>
            </a:r>
            <a:r>
              <a:rPr lang="en-US" altLang="ja-JP" sz="1138" dirty="0">
                <a:latin typeface="Meiryo UI" panose="020B0604030504040204" pitchFamily="50" charset="-128"/>
                <a:ea typeface="Meiryo UI" panose="020B0604030504040204" pitchFamily="50" charset="-128"/>
              </a:rPr>
              <a:t>H22</a:t>
            </a:r>
            <a:r>
              <a:rPr lang="ja-JP" altLang="en-US" sz="1138" dirty="0">
                <a:latin typeface="Meiryo UI" panose="020B0604030504040204" pitchFamily="50" charset="-128"/>
                <a:ea typeface="Meiryo UI" panose="020B0604030504040204" pitchFamily="50" charset="-128"/>
              </a:rPr>
              <a:t>）</a:t>
            </a:r>
            <a:endParaRPr kumimoji="1" lang="ja-JP" altLang="en-US" sz="1463" dirty="0"/>
          </a:p>
        </p:txBody>
      </p:sp>
      <p:sp>
        <p:nvSpPr>
          <p:cNvPr id="20" name="テキスト ボックス 19"/>
          <p:cNvSpPr txBox="1"/>
          <p:nvPr/>
        </p:nvSpPr>
        <p:spPr>
          <a:xfrm>
            <a:off x="4931574" y="1562661"/>
            <a:ext cx="4593344" cy="792781"/>
          </a:xfrm>
          <a:prstGeom prst="rect">
            <a:avLst/>
          </a:prstGeom>
          <a:noFill/>
          <a:ln>
            <a:noFill/>
          </a:ln>
        </p:spPr>
        <p:txBody>
          <a:bodyPr wrap="square" rtlCol="0">
            <a:spAutoFit/>
          </a:bodyPr>
          <a:lstStyle/>
          <a:p>
            <a:r>
              <a:rPr lang="ja-JP" altLang="en-US" sz="1138" dirty="0">
                <a:latin typeface="Meiryo UI" panose="020B0604030504040204" pitchFamily="50" charset="-128"/>
                <a:ea typeface="Meiryo UI" panose="020B0604030504040204" pitchFamily="50" charset="-128"/>
              </a:rPr>
              <a:t>◆　昨今の特徴</a:t>
            </a:r>
          </a:p>
          <a:p>
            <a:pPr marL="146250"/>
            <a:r>
              <a:rPr lang="ja-JP" altLang="en-US" sz="1138" dirty="0">
                <a:latin typeface="Meiryo UI" panose="020B0604030504040204" pitchFamily="50" charset="-128"/>
                <a:ea typeface="Meiryo UI" panose="020B0604030504040204" pitchFamily="50" charset="-128"/>
              </a:rPr>
              <a:t>　勤労青少年に加えて、全日制の課程から編・転入学をする生徒、不登校経験者や中途退学者、障がいのある生徒など、多様な動機や学習歴を持つ生徒の入学が増えている。</a:t>
            </a:r>
            <a:endParaRPr kumimoji="1" lang="ja-JP" altLang="en-US" sz="1463" dirty="0"/>
          </a:p>
        </p:txBody>
      </p:sp>
      <p:sp>
        <p:nvSpPr>
          <p:cNvPr id="21" name="テキスト ボックス 20"/>
          <p:cNvSpPr txBox="1"/>
          <p:nvPr/>
        </p:nvSpPr>
        <p:spPr>
          <a:xfrm>
            <a:off x="237984" y="660792"/>
            <a:ext cx="2886018" cy="307777"/>
          </a:xfrm>
          <a:prstGeom prst="rect">
            <a:avLst/>
          </a:prstGeom>
          <a:noFill/>
          <a:ln>
            <a:noFill/>
          </a:ln>
        </p:spPr>
        <p:txBody>
          <a:bodyPr wrap="square" rtlCol="0">
            <a:spAutoFit/>
          </a:bodyPr>
          <a:lstStyle/>
          <a:p>
            <a:pPr marL="146250" algn="ctr"/>
            <a:r>
              <a:rPr lang="ja-JP" altLang="en-US" sz="1400" b="1" dirty="0">
                <a:latin typeface="Meiryo UI" panose="020B0604030504040204" pitchFamily="50" charset="-128"/>
                <a:ea typeface="Meiryo UI" panose="020B0604030504040204" pitchFamily="50" charset="-128"/>
              </a:rPr>
              <a:t>⑺　定時制・通信制高校について</a:t>
            </a:r>
            <a:endParaRPr kumimoji="1" lang="ja-JP" altLang="en-US" sz="1400" b="1" dirty="0"/>
          </a:p>
        </p:txBody>
      </p:sp>
      <p:grpSp>
        <p:nvGrpSpPr>
          <p:cNvPr id="15" name="グループ化 14"/>
          <p:cNvGrpSpPr/>
          <p:nvPr/>
        </p:nvGrpSpPr>
        <p:grpSpPr>
          <a:xfrm>
            <a:off x="404113" y="120219"/>
            <a:ext cx="8855797" cy="400110"/>
            <a:chOff x="355839" y="135970"/>
            <a:chExt cx="8855797" cy="400110"/>
          </a:xfrm>
        </p:grpSpPr>
        <p:cxnSp>
          <p:nvCxnSpPr>
            <p:cNvPr id="18" name="直線コネクタ 17"/>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22" name="正方形/長方形 21"/>
            <p:cNvSpPr/>
            <p:nvPr/>
          </p:nvSpPr>
          <p:spPr>
            <a:xfrm>
              <a:off x="355839" y="135970"/>
              <a:ext cx="4974439" cy="400110"/>
            </a:xfrm>
            <a:prstGeom prst="rect">
              <a:avLst/>
            </a:prstGeom>
          </p:spPr>
          <p:txBody>
            <a:bodyPr wrap="none">
              <a:spAutoFit/>
            </a:bodyPr>
            <a:lstStyle/>
            <a:p>
              <a:r>
                <a:rPr lang="ja-JP" altLang="en-US" sz="2000" b="1" dirty="0"/>
                <a:t>２－②　府立高校等のこれまでの取組の成果</a:t>
              </a:r>
            </a:p>
          </p:txBody>
        </p:sp>
      </p:grpSp>
      <p:sp>
        <p:nvSpPr>
          <p:cNvPr id="23" name="テキスト ボックス 22"/>
          <p:cNvSpPr txBox="1"/>
          <p:nvPr/>
        </p:nvSpPr>
        <p:spPr>
          <a:xfrm>
            <a:off x="4931574" y="2355442"/>
            <a:ext cx="4549950" cy="1493229"/>
          </a:xfrm>
          <a:prstGeom prst="rect">
            <a:avLst/>
          </a:prstGeom>
          <a:noFill/>
          <a:ln>
            <a:noFill/>
          </a:ln>
        </p:spPr>
        <p:txBody>
          <a:bodyPr wrap="square" rtlCol="0">
            <a:spAutoFit/>
          </a:bodyPr>
          <a:lstStyle/>
          <a:p>
            <a:r>
              <a:rPr lang="ja-JP" altLang="en-US" sz="1138" dirty="0">
                <a:latin typeface="Meiryo UI" panose="020B0604030504040204" pitchFamily="50" charset="-128"/>
                <a:ea typeface="Meiryo UI" panose="020B0604030504040204" pitchFamily="50" charset="-128"/>
              </a:rPr>
              <a:t>◆　卒業後の進路状況（府立・定時制）</a:t>
            </a:r>
            <a:endParaRPr lang="en-US" altLang="ja-JP" sz="1138" dirty="0">
              <a:latin typeface="Meiryo UI" panose="020B0604030504040204" pitchFamily="50" charset="-128"/>
              <a:ea typeface="Meiryo UI" panose="020B0604030504040204" pitchFamily="50" charset="-128"/>
            </a:endParaRPr>
          </a:p>
          <a:p>
            <a:endParaRPr lang="en-US" altLang="ja-JP" sz="1138" dirty="0">
              <a:latin typeface="Meiryo UI" panose="020B0604030504040204" pitchFamily="50" charset="-128"/>
              <a:ea typeface="Meiryo UI" panose="020B0604030504040204" pitchFamily="50" charset="-128"/>
            </a:endParaRPr>
          </a:p>
          <a:p>
            <a:endParaRPr lang="en-US" altLang="ja-JP" sz="1138" dirty="0">
              <a:latin typeface="Meiryo UI" panose="020B0604030504040204" pitchFamily="50" charset="-128"/>
              <a:ea typeface="Meiryo UI" panose="020B0604030504040204" pitchFamily="50" charset="-128"/>
            </a:endParaRPr>
          </a:p>
          <a:p>
            <a:endParaRPr lang="en-US" altLang="ja-JP" sz="1138" dirty="0">
              <a:latin typeface="Meiryo UI" panose="020B0604030504040204" pitchFamily="50" charset="-128"/>
              <a:ea typeface="Meiryo UI" panose="020B0604030504040204" pitchFamily="50" charset="-128"/>
            </a:endParaRPr>
          </a:p>
          <a:p>
            <a:endParaRPr lang="en-US" altLang="ja-JP" sz="1138" dirty="0">
              <a:latin typeface="Meiryo UI" panose="020B0604030504040204" pitchFamily="50" charset="-128"/>
              <a:ea typeface="Meiryo UI" panose="020B0604030504040204" pitchFamily="50" charset="-128"/>
            </a:endParaRPr>
          </a:p>
          <a:p>
            <a:endParaRPr lang="en-US" altLang="ja-JP" sz="1138" dirty="0">
              <a:latin typeface="Meiryo UI" panose="020B0604030504040204" pitchFamily="50" charset="-128"/>
              <a:ea typeface="Meiryo UI" panose="020B0604030504040204" pitchFamily="50" charset="-128"/>
            </a:endParaRPr>
          </a:p>
          <a:p>
            <a:endParaRPr kumimoji="1" lang="en-US" altLang="ja-JP" sz="1138" dirty="0">
              <a:latin typeface="Meiryo UI" panose="020B0604030504040204" pitchFamily="50" charset="-128"/>
              <a:ea typeface="Meiryo UI" panose="020B0604030504040204" pitchFamily="50" charset="-128"/>
            </a:endParaRPr>
          </a:p>
          <a:p>
            <a:r>
              <a:rPr lang="ja-JP" altLang="en-US" sz="1138" dirty="0">
                <a:latin typeface="Meiryo UI" panose="020B0604030504040204" pitchFamily="50" charset="-128"/>
                <a:ea typeface="Meiryo UI" panose="020B0604030504040204" pitchFamily="50" charset="-128"/>
              </a:rPr>
              <a:t>　　　「その他」（非正規就職など）の生徒が３～４割存在する。</a:t>
            </a:r>
            <a:endParaRPr kumimoji="1" lang="ja-JP" altLang="en-US" sz="1463" dirty="0"/>
          </a:p>
        </p:txBody>
      </p:sp>
      <p:graphicFrame>
        <p:nvGraphicFramePr>
          <p:cNvPr id="27" name="グラフ 26"/>
          <p:cNvGraphicFramePr/>
          <p:nvPr>
            <p:extLst>
              <p:ext uri="{D42A27DB-BD31-4B8C-83A1-F6EECF244321}">
                <p14:modId xmlns:p14="http://schemas.microsoft.com/office/powerpoint/2010/main" val="4222557112"/>
              </p:ext>
            </p:extLst>
          </p:nvPr>
        </p:nvGraphicFramePr>
        <p:xfrm>
          <a:off x="5114827" y="2637850"/>
          <a:ext cx="4226837" cy="1068477"/>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22</a:t>
            </a:fld>
            <a:endParaRPr kumimoji="1" lang="ja-JP" altLang="en-US" dirty="0"/>
          </a:p>
        </p:txBody>
      </p:sp>
      <p:grpSp>
        <p:nvGrpSpPr>
          <p:cNvPr id="19" name="グループ化 18"/>
          <p:cNvGrpSpPr/>
          <p:nvPr/>
        </p:nvGrpSpPr>
        <p:grpSpPr>
          <a:xfrm>
            <a:off x="274401" y="5228248"/>
            <a:ext cx="9250517" cy="1493229"/>
            <a:chOff x="237331" y="5293559"/>
            <a:chExt cx="9407535" cy="1493229"/>
          </a:xfrm>
        </p:grpSpPr>
        <p:sp>
          <p:nvSpPr>
            <p:cNvPr id="28" name="正方形/長方形 27"/>
            <p:cNvSpPr/>
            <p:nvPr/>
          </p:nvSpPr>
          <p:spPr>
            <a:xfrm>
              <a:off x="237331" y="5460100"/>
              <a:ext cx="9407535" cy="1326688"/>
            </a:xfrm>
            <a:prstGeom prst="rect">
              <a:avLst/>
            </a:prstGeom>
            <a:ln w="12700"/>
          </p:spPr>
          <p:style>
            <a:lnRef idx="2">
              <a:schemeClr val="dk1"/>
            </a:lnRef>
            <a:fillRef idx="1">
              <a:schemeClr val="lt1"/>
            </a:fillRef>
            <a:effectRef idx="0">
              <a:schemeClr val="dk1"/>
            </a:effectRef>
            <a:fontRef idx="minor">
              <a:schemeClr val="dk1"/>
            </a:fontRef>
          </p:style>
          <p:txBody>
            <a:bodyPr tIns="180000" rtlCol="0" anchor="t" anchorCtr="0"/>
            <a:lstStyle/>
            <a:p>
              <a:r>
                <a:rPr lang="en-US" altLang="ja-JP" sz="1138"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138" dirty="0" smtClean="0">
                  <a:solidFill>
                    <a:schemeClr val="tx1"/>
                  </a:solidFill>
                  <a:latin typeface="HG丸ｺﾞｼｯｸM-PRO" panose="020F0600000000000000" pitchFamily="50" charset="-128"/>
                  <a:ea typeface="HG丸ｺﾞｼｯｸM-PRO" panose="020F0600000000000000" pitchFamily="50" charset="-128"/>
                </a:rPr>
                <a:t>成果</a:t>
              </a:r>
              <a:r>
                <a:rPr lang="en-US" altLang="ja-JP" sz="1138" dirty="0" smtClean="0">
                  <a:solidFill>
                    <a:schemeClr val="tx1"/>
                  </a:solidFill>
                  <a:latin typeface="HG丸ｺﾞｼｯｸM-PRO" panose="020F0600000000000000" pitchFamily="50" charset="-128"/>
                  <a:ea typeface="HG丸ｺﾞｼｯｸM-PRO" panose="020F0600000000000000" pitchFamily="50" charset="-128"/>
                </a:rPr>
                <a:t>】</a:t>
              </a:r>
            </a:p>
            <a:p>
              <a:r>
                <a:rPr lang="ja-JP" altLang="en-US" sz="1138" dirty="0" smtClean="0">
                  <a:solidFill>
                    <a:schemeClr val="tx1"/>
                  </a:solidFill>
                  <a:latin typeface="Meiryo UI" panose="020B0604030504040204" pitchFamily="50" charset="-128"/>
                  <a:ea typeface="Meiryo UI" panose="020B0604030504040204" pitchFamily="50" charset="-128"/>
                </a:rPr>
                <a:t>　◆　ＳＳＷの配置などの取組みにより、社会</a:t>
              </a:r>
              <a:r>
                <a:rPr lang="ja-JP" altLang="en-US" sz="1138" dirty="0">
                  <a:solidFill>
                    <a:schemeClr val="tx1"/>
                  </a:solidFill>
                  <a:latin typeface="Meiryo UI" panose="020B0604030504040204" pitchFamily="50" charset="-128"/>
                  <a:ea typeface="Meiryo UI" panose="020B0604030504040204" pitchFamily="50" charset="-128"/>
                </a:rPr>
                <a:t>資源（福祉機関や医療</a:t>
              </a:r>
              <a:r>
                <a:rPr lang="ja-JP" altLang="en-US" sz="1138" dirty="0" smtClean="0">
                  <a:solidFill>
                    <a:schemeClr val="tx1"/>
                  </a:solidFill>
                  <a:latin typeface="Meiryo UI" panose="020B0604030504040204" pitchFamily="50" charset="-128"/>
                  <a:ea typeface="Meiryo UI" panose="020B0604030504040204" pitchFamily="50" charset="-128"/>
                </a:rPr>
                <a:t>機関など）との連携が進み、生徒が安心して安全に学習できる環境が整い、中退率は</a:t>
              </a:r>
              <a:endParaRPr lang="en-US" altLang="ja-JP" sz="1138" dirty="0" smtClean="0">
                <a:solidFill>
                  <a:schemeClr val="tx1"/>
                </a:solidFill>
                <a:latin typeface="Meiryo UI" panose="020B0604030504040204" pitchFamily="50" charset="-128"/>
                <a:ea typeface="Meiryo UI" panose="020B0604030504040204" pitchFamily="50" charset="-128"/>
              </a:endParaRPr>
            </a:p>
            <a:p>
              <a:r>
                <a:rPr lang="ja-JP" altLang="en-US" sz="1138" dirty="0">
                  <a:solidFill>
                    <a:schemeClr val="tx1"/>
                  </a:solidFill>
                  <a:latin typeface="Meiryo UI" panose="020B0604030504040204" pitchFamily="50" charset="-128"/>
                  <a:ea typeface="Meiryo UI" panose="020B0604030504040204" pitchFamily="50" charset="-128"/>
                </a:rPr>
                <a:t>　</a:t>
              </a:r>
              <a:r>
                <a:rPr lang="ja-JP" altLang="en-US" sz="1138" dirty="0" smtClean="0">
                  <a:solidFill>
                    <a:schemeClr val="tx1"/>
                  </a:solidFill>
                  <a:latin typeface="Meiryo UI" panose="020B0604030504040204" pitchFamily="50" charset="-128"/>
                  <a:ea typeface="Meiryo UI" panose="020B0604030504040204" pitchFamily="50" charset="-128"/>
                </a:rPr>
                <a:t>　　減少傾向にある。</a:t>
              </a:r>
              <a:endParaRPr lang="en-US" altLang="ja-JP" sz="1138" dirty="0">
                <a:solidFill>
                  <a:schemeClr val="tx1"/>
                </a:solidFill>
                <a:latin typeface="Meiryo UI" panose="020B0604030504040204" pitchFamily="50" charset="-128"/>
                <a:ea typeface="Meiryo UI" panose="020B0604030504040204" pitchFamily="50" charset="-128"/>
              </a:endParaRPr>
            </a:p>
            <a:p>
              <a:r>
                <a:rPr lang="en-US" altLang="ja-JP" sz="1138" dirty="0" smtClean="0">
                  <a:latin typeface="HG丸ｺﾞｼｯｸM-PRO" panose="020F0600000000000000" pitchFamily="50" charset="-128"/>
                  <a:ea typeface="HG丸ｺﾞｼｯｸM-PRO" panose="020F0600000000000000" pitchFamily="50" charset="-128"/>
                </a:rPr>
                <a:t>【</a:t>
              </a:r>
              <a:r>
                <a:rPr lang="ja-JP" altLang="en-US" sz="1138" dirty="0" smtClean="0">
                  <a:latin typeface="HG丸ｺﾞｼｯｸM-PRO" panose="020F0600000000000000" pitchFamily="50" charset="-128"/>
                  <a:ea typeface="HG丸ｺﾞｼｯｸM-PRO" panose="020F0600000000000000" pitchFamily="50" charset="-128"/>
                </a:rPr>
                <a:t>課題</a:t>
              </a:r>
              <a:r>
                <a:rPr lang="en-US" altLang="ja-JP" sz="1138" dirty="0" smtClean="0">
                  <a:latin typeface="HG丸ｺﾞｼｯｸM-PRO" panose="020F0600000000000000" pitchFamily="50" charset="-128"/>
                  <a:ea typeface="HG丸ｺﾞｼｯｸM-PRO" panose="020F0600000000000000" pitchFamily="50" charset="-128"/>
                </a:rPr>
                <a:t>】</a:t>
              </a:r>
              <a:endParaRPr lang="en-US" altLang="ja-JP" sz="1138" dirty="0">
                <a:latin typeface="HG丸ｺﾞｼｯｸM-PRO" panose="020F0600000000000000" pitchFamily="50" charset="-128"/>
                <a:ea typeface="HG丸ｺﾞｼｯｸM-PRO" panose="020F0600000000000000" pitchFamily="50" charset="-128"/>
              </a:endParaRPr>
            </a:p>
            <a:p>
              <a:r>
                <a:rPr lang="ja-JP" altLang="en-US" sz="1138" dirty="0" smtClean="0">
                  <a:latin typeface="Meiryo UI" panose="020B0604030504040204" pitchFamily="50" charset="-128"/>
                  <a:ea typeface="Meiryo UI" panose="020B0604030504040204" pitchFamily="50" charset="-128"/>
                </a:rPr>
                <a:t>　◆</a:t>
              </a:r>
              <a:r>
                <a:rPr lang="ja-JP" altLang="en-US" sz="1138" dirty="0">
                  <a:latin typeface="Meiryo UI" panose="020B0604030504040204" pitchFamily="50" charset="-128"/>
                  <a:ea typeface="Meiryo UI" panose="020B0604030504040204" pitchFamily="50" charset="-128"/>
                </a:rPr>
                <a:t>　卒業後の進路について明確な目標を持つことが難しい生徒が一定数おり、将来のことを見据えたキャリア教育を充実させていくことが重要である。</a:t>
              </a:r>
              <a:endParaRPr lang="en-US" altLang="ja-JP" sz="1138" dirty="0">
                <a:latin typeface="Meiryo UI" panose="020B0604030504040204" pitchFamily="50" charset="-128"/>
                <a:ea typeface="Meiryo UI" panose="020B0604030504040204" pitchFamily="50" charset="-128"/>
              </a:endParaRPr>
            </a:p>
            <a:p>
              <a:r>
                <a:rPr lang="ja-JP" altLang="en-US" sz="1138" dirty="0" smtClean="0">
                  <a:latin typeface="Meiryo UI" panose="020B0604030504040204" pitchFamily="50" charset="-128"/>
                  <a:ea typeface="Meiryo UI" panose="020B0604030504040204" pitchFamily="50" charset="-128"/>
                </a:rPr>
                <a:t>　◆</a:t>
              </a:r>
              <a:r>
                <a:rPr lang="ja-JP" altLang="en-US" sz="1138" dirty="0">
                  <a:latin typeface="Meiryo UI" panose="020B0604030504040204" pitchFamily="50" charset="-128"/>
                  <a:ea typeface="Meiryo UI" panose="020B0604030504040204" pitchFamily="50" charset="-128"/>
                </a:rPr>
                <a:t>　経験年数の少ない教員が増加しており、様々な課題を抱えた生徒に対する支援のノウハウを次の世代の教員へ引き継いでいくことが必要である</a:t>
              </a:r>
              <a:r>
                <a:rPr lang="ja-JP" altLang="en-US" sz="1138" dirty="0" smtClean="0">
                  <a:latin typeface="Meiryo UI" panose="020B0604030504040204" pitchFamily="50" charset="-128"/>
                  <a:ea typeface="Meiryo UI" panose="020B0604030504040204" pitchFamily="50" charset="-128"/>
                </a:rPr>
                <a:t>。</a:t>
              </a:r>
              <a:endParaRPr lang="en-US" altLang="ja-JP" sz="1138" dirty="0" smtClean="0">
                <a:latin typeface="Meiryo UI" panose="020B0604030504040204" pitchFamily="50" charset="-128"/>
                <a:ea typeface="Meiryo UI" panose="020B0604030504040204" pitchFamily="50" charset="-128"/>
              </a:endParaRPr>
            </a:p>
            <a:p>
              <a:endParaRPr lang="ja-JP" altLang="en-US" sz="1138" dirty="0">
                <a:latin typeface="Meiryo UI" panose="020B0604030504040204" pitchFamily="50" charset="-128"/>
                <a:ea typeface="Meiryo UI" panose="020B0604030504040204" pitchFamily="50" charset="-128"/>
              </a:endParaRPr>
            </a:p>
          </p:txBody>
        </p:sp>
        <p:sp>
          <p:nvSpPr>
            <p:cNvPr id="29" name="角丸四角形 28"/>
            <p:cNvSpPr/>
            <p:nvPr/>
          </p:nvSpPr>
          <p:spPr>
            <a:xfrm>
              <a:off x="237983" y="5293559"/>
              <a:ext cx="3132499" cy="30898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定時制・通信制高校</a:t>
              </a:r>
              <a:r>
                <a:rPr lang="ja-JP" altLang="en-US" sz="1463" b="1" dirty="0" smtClean="0">
                  <a:latin typeface="Meiryo UI" panose="020B0604030504040204" pitchFamily="50" charset="-128"/>
                  <a:ea typeface="Meiryo UI" panose="020B0604030504040204" pitchFamily="50" charset="-128"/>
                </a:rPr>
                <a:t>の</a:t>
              </a:r>
              <a:r>
                <a:rPr lang="ja-JP" altLang="en-US" sz="1463" b="1" dirty="0" smtClean="0">
                  <a:solidFill>
                    <a:schemeClr val="bg1"/>
                  </a:solidFill>
                  <a:latin typeface="Meiryo UI" panose="020B0604030504040204" pitchFamily="50" charset="-128"/>
                  <a:ea typeface="Meiryo UI" panose="020B0604030504040204" pitchFamily="50" charset="-128"/>
                </a:rPr>
                <a:t>成果・課題</a:t>
              </a:r>
              <a:endParaRPr lang="ja-JP" altLang="en-US" sz="1463" b="1" dirty="0">
                <a:solidFill>
                  <a:schemeClr val="bg1"/>
                </a:solidFill>
                <a:latin typeface="Meiryo UI" panose="020B0604030504040204" pitchFamily="50" charset="-128"/>
                <a:ea typeface="Meiryo UI" panose="020B0604030504040204" pitchFamily="50" charset="-128"/>
              </a:endParaRPr>
            </a:p>
          </p:txBody>
        </p:sp>
      </p:grpSp>
      <p:sp>
        <p:nvSpPr>
          <p:cNvPr id="30" name="スライド番号プレースホルダー 14"/>
          <p:cNvSpPr txBox="1">
            <a:spLocks/>
          </p:cNvSpPr>
          <p:nvPr/>
        </p:nvSpPr>
        <p:spPr>
          <a:xfrm>
            <a:off x="7677150" y="640043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07042-D53A-4E69-917E-B6250902E102}" type="slidenum">
              <a:rPr kumimoji="1" lang="ja-JP" altLang="en-US" smtClean="0"/>
              <a:pPr/>
              <a:t>22</a:t>
            </a:fld>
            <a:endParaRPr kumimoji="1" lang="ja-JP" altLang="en-US" dirty="0"/>
          </a:p>
        </p:txBody>
      </p:sp>
    </p:spTree>
    <p:extLst>
      <p:ext uri="{BB962C8B-B14F-4D97-AF65-F5344CB8AC3E}">
        <p14:creationId xmlns:p14="http://schemas.microsoft.com/office/powerpoint/2010/main" val="153722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93341" y="499631"/>
            <a:ext cx="3529179" cy="335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⑻　自立</a:t>
            </a:r>
            <a:r>
              <a:rPr kumimoji="1" lang="ja-JP" altLang="en-US" sz="1400" b="1" dirty="0">
                <a:solidFill>
                  <a:schemeClr val="tx1"/>
                </a:solidFill>
                <a:latin typeface="Meiryo UI" panose="020B0604030504040204" pitchFamily="50" charset="-128"/>
                <a:ea typeface="Meiryo UI" panose="020B0604030504040204" pitchFamily="50" charset="-128"/>
              </a:rPr>
              <a:t>支援推進校・共生</a:t>
            </a:r>
            <a:r>
              <a:rPr kumimoji="1" lang="ja-JP" altLang="en-US" sz="1400" b="1" dirty="0" smtClean="0">
                <a:solidFill>
                  <a:schemeClr val="tx1"/>
                </a:solidFill>
                <a:latin typeface="Meiryo UI" panose="020B0604030504040204" pitchFamily="50" charset="-128"/>
                <a:ea typeface="Meiryo UI" panose="020B0604030504040204" pitchFamily="50" charset="-128"/>
              </a:rPr>
              <a:t>推進校につい</a:t>
            </a:r>
            <a:r>
              <a:rPr kumimoji="1" lang="ja-JP" altLang="en-US" sz="1400" b="1" dirty="0">
                <a:solidFill>
                  <a:schemeClr val="tx1"/>
                </a:solidFill>
                <a:latin typeface="Meiryo UI" panose="020B0604030504040204" pitchFamily="50" charset="-128"/>
                <a:ea typeface="Meiryo UI" panose="020B0604030504040204" pitchFamily="50" charset="-128"/>
              </a:rPr>
              <a:t>て</a:t>
            </a:r>
          </a:p>
        </p:txBody>
      </p:sp>
      <p:sp>
        <p:nvSpPr>
          <p:cNvPr id="6" name="正方形/長方形 5"/>
          <p:cNvSpPr/>
          <p:nvPr/>
        </p:nvSpPr>
        <p:spPr>
          <a:xfrm>
            <a:off x="663259" y="811219"/>
            <a:ext cx="8668557" cy="8501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➢府立高等学校における「ともに学び、ともに育つ」教育の推進</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■大阪府では、すべての児童生徒等が「ともに学び、ともに育つ」教育を基本に、一人ひとりの障がいの状況に応じた教育を推進。</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■このような中、高等学校における知的障がいのある生徒の学習機会の充実を図るため、「自立支援推進校」、「共生推進校」を</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平成</a:t>
            </a:r>
            <a:r>
              <a:rPr kumimoji="1" lang="en-US" altLang="ja-JP" sz="1100" dirty="0">
                <a:solidFill>
                  <a:schemeClr val="tx1"/>
                </a:solidFill>
                <a:latin typeface="ＭＳ ゴシック" panose="020B0609070205080204" pitchFamily="49" charset="-128"/>
                <a:ea typeface="ＭＳ ゴシック" panose="020B0609070205080204" pitchFamily="49" charset="-128"/>
              </a:rPr>
              <a:t>18</a:t>
            </a:r>
            <a:r>
              <a:rPr kumimoji="1" lang="ja-JP" altLang="en-US" sz="1100" dirty="0">
                <a:solidFill>
                  <a:schemeClr val="tx1"/>
                </a:solidFill>
                <a:latin typeface="ＭＳ ゴシック" panose="020B0609070205080204" pitchFamily="49" charset="-128"/>
                <a:ea typeface="ＭＳ ゴシック" panose="020B0609070205080204" pitchFamily="49" charset="-128"/>
              </a:rPr>
              <a:t>年度から制度化。</a:t>
            </a:r>
          </a:p>
        </p:txBody>
      </p:sp>
      <p:grpSp>
        <p:nvGrpSpPr>
          <p:cNvPr id="2" name="グループ化 1"/>
          <p:cNvGrpSpPr/>
          <p:nvPr/>
        </p:nvGrpSpPr>
        <p:grpSpPr>
          <a:xfrm>
            <a:off x="663259" y="1699490"/>
            <a:ext cx="8668559" cy="1830502"/>
            <a:chOff x="282258" y="1673732"/>
            <a:chExt cx="8668559" cy="1830502"/>
          </a:xfrm>
        </p:grpSpPr>
        <p:sp>
          <p:nvSpPr>
            <p:cNvPr id="11" name="角丸四角形 10"/>
            <p:cNvSpPr/>
            <p:nvPr/>
          </p:nvSpPr>
          <p:spPr>
            <a:xfrm>
              <a:off x="4675031" y="1733221"/>
              <a:ext cx="4275786" cy="1771013"/>
            </a:xfrm>
            <a:prstGeom prst="roundRect">
              <a:avLst>
                <a:gd name="adj" fmla="val 46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・職業学科を設置する知的障がい高等支援学校の共生</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推進教室</a:t>
              </a:r>
              <a:r>
                <a:rPr kumimoji="1" lang="ja-JP" altLang="en-US" sz="1100" dirty="0">
                  <a:solidFill>
                    <a:schemeClr val="tx1"/>
                  </a:solidFill>
                  <a:latin typeface="ＭＳ ゴシック" panose="020B0609070205080204" pitchFamily="49" charset="-128"/>
                  <a:ea typeface="ＭＳ ゴシック" panose="020B0609070205080204" pitchFamily="49" charset="-128"/>
                </a:rPr>
                <a:t>を</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設</a:t>
              </a:r>
              <a:endParaRPr kumimoji="1"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a:t>
              </a:r>
              <a:r>
                <a:rPr kumimoji="1" lang="ja-JP" altLang="en-US" sz="1100" dirty="0" err="1" smtClean="0">
                  <a:solidFill>
                    <a:schemeClr val="tx1"/>
                  </a:solidFill>
                  <a:latin typeface="ＭＳ ゴシック" panose="020B0609070205080204" pitchFamily="49" charset="-128"/>
                  <a:ea typeface="ＭＳ ゴシック" panose="020B0609070205080204" pitchFamily="49" charset="-128"/>
                </a:rPr>
                <a:t>置</a:t>
              </a:r>
              <a:r>
                <a:rPr kumimoji="1" lang="ja-JP" altLang="en-US" sz="1100" dirty="0" err="1">
                  <a:solidFill>
                    <a:schemeClr val="tx1"/>
                  </a:solidFill>
                  <a:latin typeface="ＭＳ ゴシック" panose="020B0609070205080204" pitchFamily="49" charset="-128"/>
                  <a:ea typeface="ＭＳ ゴシック" panose="020B0609070205080204" pitchFamily="49" charset="-128"/>
                </a:rPr>
                <a:t>して</a:t>
              </a:r>
              <a:r>
                <a:rPr kumimoji="1" lang="ja-JP" altLang="en-US" sz="1100" dirty="0">
                  <a:solidFill>
                    <a:schemeClr val="tx1"/>
                  </a:solidFill>
                  <a:latin typeface="ＭＳ ゴシック" panose="020B0609070205080204" pitchFamily="49" charset="-128"/>
                  <a:ea typeface="ＭＳ ゴシック" panose="020B0609070205080204" pitchFamily="49" charset="-128"/>
                </a:rPr>
                <a:t>いる高校。</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・週１回、高等支援学校で職業に関する専門教科を学ぶなど、両校</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の連携協力のもと、高等支援学校の生徒が高校の生徒とともに</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学び、交友を深めていくことをめざす。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400"/>
                </a:lnSpc>
              </a:pP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200" b="1" dirty="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a:solidFill>
                    <a:schemeClr val="tx1"/>
                  </a:solidFill>
                  <a:latin typeface="ＭＳ ゴシック" panose="020B0609070205080204" pitchFamily="49" charset="-128"/>
                  <a:ea typeface="ＭＳ ゴシック" panose="020B0609070205080204" pitchFamily="49" charset="-128"/>
                </a:rPr>
                <a:t>府立高校</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１０校に設置</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2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100" dirty="0">
                  <a:solidFill>
                    <a:schemeClr val="tx1"/>
                  </a:solidFill>
                  <a:latin typeface="ＭＳ ゴシック" panose="020B0609070205080204" pitchFamily="49" charset="-128"/>
                  <a:ea typeface="ＭＳ ゴシック" panose="020B0609070205080204" pitchFamily="49" charset="-128"/>
                </a:rPr>
                <a:t>千里青雲、北摂つばさ、芦間、緑風冠、枚岡樟風、金剛、</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信太、久米田、東住吉、今宮</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282259" y="1731836"/>
              <a:ext cx="4328376" cy="1771013"/>
            </a:xfrm>
            <a:prstGeom prst="roundRect">
              <a:avLst>
                <a:gd name="adj" fmla="val 46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・知的障がい生徒自立支援コースを設置している高校。</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・高等学校のカリキュラムや授業内容を工夫し、知的障がいのある</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生徒がいきいきと学び、障がいのあるなしに関わらず、ともに</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高校生活を送り、交友を深めていくことをめざす。</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pPr>
                <a:lnSpc>
                  <a:spcPts val="800"/>
                </a:lnSpc>
              </a:pPr>
              <a:endParaRPr kumimoji="1" lang="en-US" altLang="ja-JP" sz="1200" b="1" dirty="0">
                <a:solidFill>
                  <a:schemeClr val="tx1"/>
                </a:solidFill>
                <a:latin typeface="ＭＳ ゴシック" panose="020B0609070205080204" pitchFamily="49" charset="-128"/>
                <a:ea typeface="ＭＳ ゴシック" panose="020B0609070205080204" pitchFamily="49" charset="-128"/>
              </a:endParaRPr>
            </a:p>
            <a:p>
              <a:r>
                <a:rPr kumimoji="1" lang="en-US" altLang="ja-JP" sz="1200" b="1" dirty="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a:solidFill>
                    <a:schemeClr val="tx1"/>
                  </a:solidFill>
                  <a:latin typeface="ＭＳ ゴシック" panose="020B0609070205080204" pitchFamily="49" charset="-128"/>
                  <a:ea typeface="ＭＳ ゴシック" panose="020B0609070205080204" pitchFamily="49" charset="-128"/>
                </a:rPr>
                <a:t>府立高校</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９校に設置</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200" b="1"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100" dirty="0">
                  <a:solidFill>
                    <a:schemeClr val="tx1"/>
                  </a:solidFill>
                  <a:latin typeface="ＭＳ ゴシック" panose="020B0609070205080204" pitchFamily="49" charset="-128"/>
                  <a:ea typeface="ＭＳ ゴシック" panose="020B0609070205080204" pitchFamily="49" charset="-128"/>
                </a:rPr>
                <a:t>園芸、阿武野、柴島、枚方なぎさ、</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八尾翠翔、西成、松原、堺東、貝塚</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
          <p:nvSpPr>
            <p:cNvPr id="9" name="正方形/長方形 8"/>
            <p:cNvSpPr/>
            <p:nvPr/>
          </p:nvSpPr>
          <p:spPr>
            <a:xfrm>
              <a:off x="282258" y="1677585"/>
              <a:ext cx="2549748" cy="2028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自立支援推進校</a:t>
              </a:r>
            </a:p>
          </p:txBody>
        </p:sp>
        <p:sp>
          <p:nvSpPr>
            <p:cNvPr id="10" name="正方形/長方形 9"/>
            <p:cNvSpPr/>
            <p:nvPr/>
          </p:nvSpPr>
          <p:spPr>
            <a:xfrm>
              <a:off x="4675031" y="1673732"/>
              <a:ext cx="2549748" cy="2067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共生推進校</a:t>
              </a:r>
            </a:p>
          </p:txBody>
        </p:sp>
      </p:grpSp>
      <p:grpSp>
        <p:nvGrpSpPr>
          <p:cNvPr id="16" name="グループ化 15"/>
          <p:cNvGrpSpPr/>
          <p:nvPr/>
        </p:nvGrpSpPr>
        <p:grpSpPr>
          <a:xfrm>
            <a:off x="651455" y="3587323"/>
            <a:ext cx="8680361" cy="1711886"/>
            <a:chOff x="270454" y="3535807"/>
            <a:chExt cx="8680361" cy="1711886"/>
          </a:xfrm>
        </p:grpSpPr>
        <p:sp>
          <p:nvSpPr>
            <p:cNvPr id="8" name="正方形/長方形 7"/>
            <p:cNvSpPr/>
            <p:nvPr/>
          </p:nvSpPr>
          <p:spPr>
            <a:xfrm>
              <a:off x="270454" y="3573310"/>
              <a:ext cx="8680361" cy="16743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82258" y="3535807"/>
              <a:ext cx="3929134" cy="2723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自立支援推進校・共生推進校</a:t>
              </a: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の成果・課題</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327873" y="3881475"/>
              <a:ext cx="4282762" cy="1259319"/>
            </a:xfrm>
            <a:prstGeom prst="rect">
              <a:avLst/>
            </a:prstGeom>
            <a:noFill/>
            <a:ln>
              <a:solidFill>
                <a:schemeClr val="tx1"/>
              </a:solidFill>
            </a:ln>
          </p:spPr>
          <p:txBody>
            <a:bodyPr wrap="square" rtlCol="0">
              <a:spAutoFit/>
            </a:bodyPr>
            <a:lstStyle/>
            <a:p>
              <a:pPr>
                <a:lnSpc>
                  <a:spcPts val="1300"/>
                </a:lnSpc>
              </a:pPr>
              <a:r>
                <a:rPr kumimoji="1" lang="en-US" altLang="ja-JP" sz="1100" b="1" dirty="0" smtClean="0">
                  <a:latin typeface="ＭＳ ゴシック" panose="020B0609070205080204" pitchFamily="49" charset="-128"/>
                  <a:ea typeface="ＭＳ ゴシック" panose="020B0609070205080204" pitchFamily="49" charset="-128"/>
                </a:rPr>
                <a:t>【</a:t>
              </a:r>
              <a:r>
                <a:rPr kumimoji="1" lang="ja-JP" altLang="en-US" sz="1100" b="1" dirty="0" smtClean="0">
                  <a:latin typeface="ＭＳ ゴシック" panose="020B0609070205080204" pitchFamily="49" charset="-128"/>
                  <a:ea typeface="ＭＳ ゴシック" panose="020B0609070205080204" pitchFamily="49" charset="-128"/>
                </a:rPr>
                <a:t>成果</a:t>
              </a:r>
              <a:r>
                <a:rPr kumimoji="1" lang="en-US" altLang="ja-JP" sz="1100" b="1" dirty="0">
                  <a:latin typeface="ＭＳ ゴシック" panose="020B0609070205080204" pitchFamily="49" charset="-128"/>
                  <a:ea typeface="ＭＳ ゴシック" panose="020B0609070205080204" pitchFamily="49" charset="-128"/>
                </a:rPr>
                <a:t>】</a:t>
              </a:r>
            </a:p>
            <a:p>
              <a:pPr>
                <a:lnSpc>
                  <a:spcPts val="1300"/>
                </a:lnSpc>
              </a:pPr>
              <a:r>
                <a:rPr kumimoji="1" lang="ja-JP" altLang="en-US" sz="1100" dirty="0">
                  <a:latin typeface="ＭＳ ゴシック" panose="020B0609070205080204" pitchFamily="49" charset="-128"/>
                  <a:ea typeface="ＭＳ ゴシック" panose="020B0609070205080204" pitchFamily="49" charset="-128"/>
                </a:rPr>
                <a:t>■それぞれの生徒は、それ以外の生徒との交流を通じ、自立心や</a:t>
              </a:r>
              <a:endParaRPr kumimoji="1" lang="en-US" altLang="ja-JP" sz="11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100" dirty="0">
                  <a:latin typeface="ＭＳ ゴシック" panose="020B0609070205080204" pitchFamily="49" charset="-128"/>
                  <a:ea typeface="ＭＳ ゴシック" panose="020B0609070205080204" pitchFamily="49" charset="-128"/>
                </a:rPr>
                <a:t>　社会性等、集団の中で生活する力を付けている。</a:t>
              </a:r>
              <a:endParaRPr kumimoji="1" lang="en-US" altLang="ja-JP" sz="11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100" dirty="0">
                  <a:latin typeface="ＭＳ ゴシック" panose="020B0609070205080204" pitchFamily="49" charset="-128"/>
                  <a:ea typeface="ＭＳ ゴシック" panose="020B0609070205080204" pitchFamily="49" charset="-128"/>
                </a:rPr>
                <a:t>■生徒たちがともに学ぶ中で、互いを尊重し、支え合う姿勢を</a:t>
              </a:r>
              <a:endParaRPr kumimoji="1" lang="en-US" altLang="ja-JP" sz="11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100" dirty="0">
                  <a:latin typeface="ＭＳ ゴシック" panose="020B0609070205080204" pitchFamily="49" charset="-128"/>
                  <a:ea typeface="ＭＳ ゴシック" panose="020B0609070205080204" pitchFamily="49" charset="-128"/>
                </a:rPr>
                <a:t>　育んでおり、卒業生が母校の学習サポーターになるなど、　　　</a:t>
              </a:r>
              <a:endParaRPr kumimoji="1" lang="en-US" altLang="ja-JP" sz="11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100" dirty="0">
                  <a:latin typeface="ＭＳ ゴシック" panose="020B0609070205080204" pitchFamily="49" charset="-128"/>
                  <a:ea typeface="ＭＳ ゴシック" panose="020B0609070205080204" pitchFamily="49" charset="-128"/>
                </a:rPr>
                <a:t>　次代の共生社会を担う人材が育っている。</a:t>
              </a:r>
              <a:endParaRPr kumimoji="1" lang="en-US" altLang="ja-JP" sz="11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100" dirty="0">
                  <a:latin typeface="ＭＳ ゴシック" panose="020B0609070205080204" pitchFamily="49" charset="-128"/>
                  <a:ea typeface="ＭＳ ゴシック" panose="020B0609070205080204" pitchFamily="49" charset="-128"/>
                </a:rPr>
                <a:t>■教員の多様な生徒への理解や指導力の向上につながっている。</a:t>
              </a:r>
              <a:endParaRPr kumimoji="1" lang="en-US" altLang="ja-JP" sz="1100" dirty="0">
                <a:latin typeface="ＭＳ ゴシック" panose="020B0609070205080204" pitchFamily="49" charset="-128"/>
                <a:ea typeface="ＭＳ ゴシック" panose="020B0609070205080204" pitchFamily="49" charset="-128"/>
              </a:endParaRPr>
            </a:p>
          </p:txBody>
        </p:sp>
      </p:grpSp>
      <p:sp>
        <p:nvSpPr>
          <p:cNvPr id="4" name="二等辺三角形 3"/>
          <p:cNvSpPr/>
          <p:nvPr/>
        </p:nvSpPr>
        <p:spPr>
          <a:xfrm>
            <a:off x="4727620" y="5321023"/>
            <a:ext cx="656823" cy="187523"/>
          </a:xfrm>
          <a:prstGeom prst="triangl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a:xfrm flipV="1">
            <a:off x="501138" y="44278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20" name="正方形/長方形 19"/>
          <p:cNvSpPr/>
          <p:nvPr/>
        </p:nvSpPr>
        <p:spPr>
          <a:xfrm>
            <a:off x="393341" y="50720"/>
            <a:ext cx="4974439" cy="400110"/>
          </a:xfrm>
          <a:prstGeom prst="rect">
            <a:avLst/>
          </a:prstGeom>
        </p:spPr>
        <p:txBody>
          <a:bodyPr wrap="none">
            <a:spAutoFit/>
          </a:bodyPr>
          <a:lstStyle/>
          <a:p>
            <a:r>
              <a:rPr lang="ja-JP" altLang="en-US" sz="2000" b="1" dirty="0"/>
              <a:t>２－②　府立高校等のこれまでの取組の成果</a:t>
            </a:r>
          </a:p>
        </p:txBody>
      </p:sp>
      <p:sp>
        <p:nvSpPr>
          <p:cNvPr id="19" name="テキスト ボックス 18"/>
          <p:cNvSpPr txBox="1"/>
          <p:nvPr/>
        </p:nvSpPr>
        <p:spPr>
          <a:xfrm>
            <a:off x="5056032" y="3939402"/>
            <a:ext cx="4193106" cy="1246495"/>
          </a:xfrm>
          <a:prstGeom prst="rect">
            <a:avLst/>
          </a:prstGeom>
          <a:noFill/>
          <a:ln>
            <a:solidFill>
              <a:schemeClr val="tx1"/>
            </a:solidFill>
          </a:ln>
        </p:spPr>
        <p:txBody>
          <a:bodyPr wrap="square" rtlCol="0">
            <a:spAutoFit/>
          </a:bodyPr>
          <a:lstStyle/>
          <a:p>
            <a:pPr>
              <a:lnSpc>
                <a:spcPts val="1300"/>
              </a:lnSpc>
            </a:pPr>
            <a:r>
              <a:rPr kumimoji="1" lang="en-US" altLang="ja-JP" sz="1100" b="1" dirty="0" smtClean="0">
                <a:latin typeface="ＭＳ ゴシック" panose="020B0609070205080204" pitchFamily="49" charset="-128"/>
                <a:ea typeface="ＭＳ ゴシック" panose="020B0609070205080204" pitchFamily="49" charset="-128"/>
              </a:rPr>
              <a:t>【</a:t>
            </a:r>
            <a:r>
              <a:rPr kumimoji="1" lang="ja-JP" altLang="en-US" sz="1100" b="1" dirty="0" smtClean="0">
                <a:latin typeface="ＭＳ ゴシック" panose="020B0609070205080204" pitchFamily="49" charset="-128"/>
                <a:ea typeface="ＭＳ ゴシック" panose="020B0609070205080204" pitchFamily="49" charset="-128"/>
              </a:rPr>
              <a:t>課題</a:t>
            </a:r>
            <a:r>
              <a:rPr kumimoji="1" lang="en-US" altLang="ja-JP" sz="1100" b="1" dirty="0" smtClean="0">
                <a:latin typeface="ＭＳ ゴシック" panose="020B0609070205080204" pitchFamily="49" charset="-128"/>
                <a:ea typeface="ＭＳ ゴシック" panose="020B0609070205080204" pitchFamily="49" charset="-128"/>
              </a:rPr>
              <a:t>】</a:t>
            </a:r>
            <a:endParaRPr kumimoji="1" lang="en-US" altLang="ja-JP" sz="1100" b="1" dirty="0">
              <a:latin typeface="ＭＳ ゴシック" panose="020B0609070205080204" pitchFamily="49" charset="-128"/>
              <a:ea typeface="ＭＳ ゴシック" panose="020B0609070205080204" pitchFamily="49" charset="-128"/>
            </a:endParaRPr>
          </a:p>
          <a:p>
            <a:pPr>
              <a:lnSpc>
                <a:spcPts val="1300"/>
              </a:lnSpc>
            </a:pPr>
            <a:r>
              <a:rPr kumimoji="1" lang="ja-JP" altLang="en-US" sz="1100" dirty="0" smtClean="0">
                <a:latin typeface="ＭＳ ゴシック" panose="020B0609070205080204" pitchFamily="49" charset="-128"/>
                <a:ea typeface="ＭＳ ゴシック" panose="020B0609070205080204" pitchFamily="49" charset="-128"/>
              </a:rPr>
              <a:t>■自立支援コースの受入人数が少ない（倍率２～３倍で推移）</a:t>
            </a:r>
            <a:endParaRPr kumimoji="1" lang="en-US" altLang="ja-JP" sz="1100" dirty="0" smtClean="0">
              <a:latin typeface="ＭＳ ゴシック" panose="020B0609070205080204" pitchFamily="49" charset="-128"/>
              <a:ea typeface="ＭＳ ゴシック" panose="020B0609070205080204" pitchFamily="49" charset="-128"/>
            </a:endParaRPr>
          </a:p>
          <a:p>
            <a:pPr>
              <a:lnSpc>
                <a:spcPts val="1300"/>
              </a:lnSpc>
            </a:pPr>
            <a:r>
              <a:rPr kumimoji="1" lang="ja-JP" altLang="en-US" sz="1100" dirty="0" smtClean="0">
                <a:latin typeface="ＭＳ ゴシック" panose="020B0609070205080204" pitchFamily="49" charset="-128"/>
                <a:ea typeface="ＭＳ ゴシック" panose="020B0609070205080204" pitchFamily="49" charset="-128"/>
              </a:rPr>
              <a:t>■教員の専門性の向上・校内支援体制の構築等。</a:t>
            </a:r>
            <a:endParaRPr kumimoji="1" lang="en-US" altLang="ja-JP" sz="1100" dirty="0" smtClean="0">
              <a:latin typeface="ＭＳ ゴシック" panose="020B0609070205080204" pitchFamily="49" charset="-128"/>
              <a:ea typeface="ＭＳ ゴシック" panose="020B0609070205080204" pitchFamily="49" charset="-128"/>
            </a:endParaRPr>
          </a:p>
          <a:p>
            <a:pPr>
              <a:lnSpc>
                <a:spcPts val="1300"/>
              </a:lnSpc>
            </a:pPr>
            <a:r>
              <a:rPr kumimoji="1" lang="ja-JP" altLang="en-US" sz="1100" dirty="0" smtClean="0">
                <a:latin typeface="ＭＳ Ｐゴシック" panose="020B0600070205080204" pitchFamily="50" charset="-128"/>
                <a:ea typeface="ＭＳ Ｐゴシック" panose="020B0600070205080204" pitchFamily="50" charset="-128"/>
              </a:rPr>
              <a:t>➢府立高校のインクルーシブ教育推進体制・仕組みの構築が必要。</a:t>
            </a:r>
            <a:endParaRPr kumimoji="1" lang="en-US" altLang="ja-JP" sz="1100" dirty="0" smtClean="0">
              <a:latin typeface="ＭＳ Ｐゴシック" panose="020B0600070205080204" pitchFamily="50" charset="-128"/>
              <a:ea typeface="ＭＳ Ｐゴシック" panose="020B0600070205080204" pitchFamily="50" charset="-128"/>
            </a:endParaRPr>
          </a:p>
          <a:p>
            <a:pPr>
              <a:lnSpc>
                <a:spcPts val="1300"/>
              </a:lnSpc>
            </a:pPr>
            <a:r>
              <a:rPr kumimoji="1" lang="ja-JP" altLang="en-US" sz="1100" dirty="0" smtClean="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その際、それぞれのニーズや課題等を踏まえた拡充等の検討が</a:t>
            </a:r>
            <a:endParaRPr kumimoji="1" lang="en-US" altLang="ja-JP" sz="1100" dirty="0">
              <a:latin typeface="ＭＳ Ｐゴシック" panose="020B0600070205080204" pitchFamily="50" charset="-128"/>
              <a:ea typeface="ＭＳ Ｐゴシック" panose="020B0600070205080204" pitchFamily="50" charset="-128"/>
            </a:endParaRPr>
          </a:p>
          <a:p>
            <a:pPr>
              <a:lnSpc>
                <a:spcPts val="1300"/>
              </a:lnSpc>
            </a:pPr>
            <a:r>
              <a:rPr kumimoji="1" lang="ja-JP" altLang="en-US" sz="1100" dirty="0">
                <a:latin typeface="ＭＳ Ｐゴシック" panose="020B0600070205080204" pitchFamily="50" charset="-128"/>
                <a:ea typeface="ＭＳ Ｐゴシック" panose="020B0600070205080204" pitchFamily="50" charset="-128"/>
              </a:rPr>
              <a:t>　 必要。</a:t>
            </a:r>
            <a:endParaRPr kumimoji="1" lang="en-US" altLang="ja-JP" sz="1100" dirty="0">
              <a:latin typeface="ＭＳ Ｐゴシック" panose="020B0600070205080204" pitchFamily="50" charset="-128"/>
              <a:ea typeface="ＭＳ Ｐゴシック" panose="020B0600070205080204" pitchFamily="50" charset="-128"/>
            </a:endParaRPr>
          </a:p>
          <a:p>
            <a:pPr>
              <a:lnSpc>
                <a:spcPts val="1200"/>
              </a:lnSpc>
            </a:pPr>
            <a:endParaRPr kumimoji="1" lang="en-US" altLang="ja-JP" sz="800" dirty="0">
              <a:latin typeface="ＭＳ ゴシック" panose="020B0609070205080204" pitchFamily="49" charset="-128"/>
              <a:ea typeface="ＭＳ ゴシック" panose="020B0609070205080204" pitchFamily="49" charset="-128"/>
            </a:endParaRPr>
          </a:p>
        </p:txBody>
      </p:sp>
      <p:sp>
        <p:nvSpPr>
          <p:cNvPr id="21" name="正方形/長方形 20"/>
          <p:cNvSpPr/>
          <p:nvPr/>
        </p:nvSpPr>
        <p:spPr>
          <a:xfrm>
            <a:off x="663259" y="5581875"/>
            <a:ext cx="8668556" cy="1038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　支援教育サポート校が府立高校等を支援</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■自立支援推進校・共生推進校から</a:t>
            </a: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４校（枚方なぎさ、松原、柴島、堺東）を</a:t>
            </a:r>
            <a:r>
              <a:rPr kumimoji="1" lang="ja-JP" altLang="en-US" sz="1100" dirty="0">
                <a:solidFill>
                  <a:schemeClr val="tx1"/>
                </a:solidFill>
                <a:latin typeface="ＭＳ ゴシック" panose="020B0609070205080204" pitchFamily="49" charset="-128"/>
                <a:ea typeface="ＭＳ ゴシック" panose="020B0609070205080204" pitchFamily="49" charset="-128"/>
              </a:rPr>
              <a:t>支援教育サポート校に位置付け（平成</a:t>
            </a:r>
            <a:r>
              <a:rPr kumimoji="1" lang="en-US" altLang="ja-JP" sz="1100" dirty="0">
                <a:solidFill>
                  <a:schemeClr val="tx1"/>
                </a:solidFill>
                <a:latin typeface="ＭＳ ゴシック" panose="020B0609070205080204" pitchFamily="49" charset="-128"/>
                <a:ea typeface="ＭＳ ゴシック" panose="020B0609070205080204" pitchFamily="49" charset="-128"/>
              </a:rPr>
              <a:t>24</a:t>
            </a:r>
            <a:r>
              <a:rPr kumimoji="1" lang="ja-JP" altLang="en-US" sz="1100" dirty="0">
                <a:solidFill>
                  <a:schemeClr val="tx1"/>
                </a:solidFill>
                <a:latin typeface="ＭＳ ゴシック" panose="020B0609070205080204" pitchFamily="49" charset="-128"/>
                <a:ea typeface="ＭＳ ゴシック" panose="020B0609070205080204" pitchFamily="49" charset="-128"/>
              </a:rPr>
              <a:t>年度～）。</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■校内支援体制や集団形成、教科指導のノウハウ等に関する訪問・来校相談等により、府立高校における支援教育力の充実を支援。</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＜主な取組み＞　①　訪問・来校相談（校内支援体制・仲間づくり、教育課程の編成の工夫など）</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②　研究授業・公開授業の実施、情報提供（教材・教具、授業モデル案など）</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p:txBody>
      </p:sp>
      <p:sp>
        <p:nvSpPr>
          <p:cNvPr id="15" name="スライド番号プレースホルダー 14"/>
          <p:cNvSpPr>
            <a:spLocks noGrp="1"/>
          </p:cNvSpPr>
          <p:nvPr>
            <p:ph type="sldNum" sz="quarter" idx="12"/>
          </p:nvPr>
        </p:nvSpPr>
        <p:spPr>
          <a:xfrm>
            <a:off x="7397557" y="6538259"/>
            <a:ext cx="2228850" cy="365125"/>
          </a:xfrm>
        </p:spPr>
        <p:txBody>
          <a:bodyPr/>
          <a:lstStyle/>
          <a:p>
            <a:fld id="{20607042-D53A-4E69-917E-B6250902E102}" type="slidenum">
              <a:rPr kumimoji="1" lang="ja-JP" altLang="en-US" smtClean="0"/>
              <a:t>23</a:t>
            </a:fld>
            <a:endParaRPr kumimoji="1" lang="ja-JP" altLang="en-US" dirty="0"/>
          </a:p>
        </p:txBody>
      </p:sp>
    </p:spTree>
    <p:extLst>
      <p:ext uri="{BB962C8B-B14F-4D97-AF65-F5344CB8AC3E}">
        <p14:creationId xmlns:p14="http://schemas.microsoft.com/office/powerpoint/2010/main" val="1562822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85421" y="506420"/>
            <a:ext cx="3706333" cy="451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⑼　高等学校における「通級による指導」の概要</a:t>
            </a:r>
          </a:p>
        </p:txBody>
      </p:sp>
      <p:sp>
        <p:nvSpPr>
          <p:cNvPr id="6" name="正方形/長方形 5"/>
          <p:cNvSpPr/>
          <p:nvPr/>
        </p:nvSpPr>
        <p:spPr>
          <a:xfrm>
            <a:off x="754487" y="965915"/>
            <a:ext cx="8474298" cy="24727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　高等学校における「通級による指導」</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dirty="0">
                <a:solidFill>
                  <a:schemeClr val="tx1"/>
                </a:solidFill>
                <a:latin typeface="ＭＳ ゴシック" panose="020B0609070205080204" pitchFamily="49" charset="-128"/>
                <a:ea typeface="ＭＳ ゴシック" panose="020B0609070205080204" pitchFamily="49" charset="-128"/>
              </a:rPr>
              <a:t>通級による指導」とは、通常の学級に在籍する</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障がいの</a:t>
            </a:r>
            <a:r>
              <a:rPr kumimoji="1" lang="ja-JP" altLang="en-US" sz="1200" dirty="0">
                <a:solidFill>
                  <a:schemeClr val="tx1"/>
                </a:solidFill>
                <a:latin typeface="ＭＳ ゴシック" panose="020B0609070205080204" pitchFamily="49" charset="-128"/>
                <a:ea typeface="ＭＳ ゴシック" panose="020B0609070205080204" pitchFamily="49" charset="-128"/>
              </a:rPr>
              <a:t>ある生徒が、各教科等の大部分の授業を在籍する通常の</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学級で受けながら、一部の授業について、</a:t>
            </a:r>
            <a:r>
              <a:rPr kumimoji="1" lang="ja-JP" altLang="en-US" sz="1200" dirty="0" err="1" smtClean="0">
                <a:solidFill>
                  <a:schemeClr val="tx1"/>
                </a:solidFill>
                <a:latin typeface="ＭＳ ゴシック" panose="020B0609070205080204" pitchFamily="49" charset="-128"/>
                <a:ea typeface="ＭＳ ゴシック" panose="020B0609070205080204" pitchFamily="49" charset="-128"/>
              </a:rPr>
              <a:t>障がいに</a:t>
            </a:r>
            <a:r>
              <a:rPr kumimoji="1" lang="ja-JP" altLang="en-US" sz="1200" dirty="0">
                <a:solidFill>
                  <a:schemeClr val="tx1"/>
                </a:solidFill>
                <a:latin typeface="ＭＳ ゴシック" panose="020B0609070205080204" pitchFamily="49" charset="-128"/>
                <a:ea typeface="ＭＳ ゴシック" panose="020B0609070205080204" pitchFamily="49" charset="-128"/>
              </a:rPr>
              <a:t>応じた特別の指導を「通級指導教室」といった特別な場で</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受ける</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指導の</a:t>
            </a:r>
            <a:r>
              <a:rPr kumimoji="1" lang="ja-JP" altLang="en-US" sz="1200" dirty="0">
                <a:solidFill>
                  <a:schemeClr val="tx1"/>
                </a:solidFill>
                <a:latin typeface="ＭＳ ゴシック" panose="020B0609070205080204" pitchFamily="49" charset="-128"/>
                <a:ea typeface="ＭＳ ゴシック" panose="020B0609070205080204" pitchFamily="49" charset="-128"/>
              </a:rPr>
              <a:t>形態</a:t>
            </a:r>
            <a:r>
              <a:rPr kumimoji="1" lang="en-US" altLang="ja-JP" sz="1200" dirty="0">
                <a:solidFill>
                  <a:schemeClr val="tx1"/>
                </a:solidFill>
                <a:latin typeface="ＭＳ ゴシック" panose="020B0609070205080204" pitchFamily="49" charset="-128"/>
                <a:ea typeface="ＭＳ ゴシック" panose="020B0609070205080204" pitchFamily="49" charset="-128"/>
              </a:rPr>
              <a:t>』</a:t>
            </a:r>
            <a:r>
              <a:rPr kumimoji="1" lang="ja-JP" altLang="en-US" sz="1200" dirty="0">
                <a:solidFill>
                  <a:schemeClr val="tx1"/>
                </a:solidFill>
                <a:latin typeface="ＭＳ ゴシック" panose="020B0609070205080204" pitchFamily="49" charset="-128"/>
                <a:ea typeface="ＭＳ ゴシック" panose="020B0609070205080204" pitchFamily="49" charset="-128"/>
              </a:rPr>
              <a:t>を言う。</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学校教育法施行規則等の改正により、平成</a:t>
            </a:r>
            <a:r>
              <a:rPr kumimoji="1" lang="en-US" altLang="ja-JP" sz="1200" dirty="0">
                <a:solidFill>
                  <a:schemeClr val="tx1"/>
                </a:solidFill>
                <a:latin typeface="ＭＳ ゴシック" panose="020B0609070205080204" pitchFamily="49" charset="-128"/>
                <a:ea typeface="ＭＳ ゴシック" panose="020B0609070205080204" pitchFamily="49" charset="-128"/>
              </a:rPr>
              <a:t>30</a:t>
            </a:r>
            <a:r>
              <a:rPr kumimoji="1" lang="ja-JP" altLang="en-US" sz="1200" dirty="0">
                <a:solidFill>
                  <a:schemeClr val="tx1"/>
                </a:solidFill>
                <a:latin typeface="ＭＳ ゴシック" panose="020B0609070205080204" pitchFamily="49" charset="-128"/>
                <a:ea typeface="ＭＳ ゴシック" panose="020B0609070205080204" pitchFamily="49" charset="-128"/>
              </a:rPr>
              <a:t>年度から高等学校等においても「通級による指導」が実施可能となった。</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a:t>
            </a:r>
            <a:r>
              <a:rPr kumimoji="1" lang="en-US" altLang="ja-JP" sz="1200" dirty="0">
                <a:solidFill>
                  <a:schemeClr val="tx1"/>
                </a:solidFill>
                <a:latin typeface="ＭＳ ゴシック" panose="020B0609070205080204" pitchFamily="49" charset="-128"/>
                <a:ea typeface="ＭＳ ゴシック" panose="020B0609070205080204" pitchFamily="49" charset="-128"/>
              </a:rPr>
              <a:t>『</a:t>
            </a:r>
            <a:r>
              <a:rPr kumimoji="1" lang="ja-JP" altLang="en-US" sz="1200" dirty="0">
                <a:solidFill>
                  <a:schemeClr val="tx1"/>
                </a:solidFill>
                <a:latin typeface="ＭＳ ゴシック" panose="020B0609070205080204" pitchFamily="49" charset="-128"/>
                <a:ea typeface="ＭＳ ゴシック" panose="020B0609070205080204" pitchFamily="49" charset="-128"/>
              </a:rPr>
              <a:t>「通級による指導」では、通常の学級で教科等の学習をしながら、障害による学習上又は生活上の困難を改善し、</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又は克服する</a:t>
            </a:r>
            <a:r>
              <a:rPr kumimoji="1" lang="en-US" altLang="ja-JP" sz="1200" dirty="0">
                <a:solidFill>
                  <a:schemeClr val="tx1"/>
                </a:solidFill>
                <a:latin typeface="ＭＳ ゴシック" panose="020B0609070205080204" pitchFamily="49" charset="-128"/>
                <a:ea typeface="ＭＳ ゴシック" panose="020B0609070205080204" pitchFamily="49" charset="-128"/>
              </a:rPr>
              <a:t>』</a:t>
            </a:r>
            <a:r>
              <a:rPr kumimoji="1" lang="ja-JP" altLang="en-US" sz="1200" dirty="0">
                <a:solidFill>
                  <a:schemeClr val="tx1"/>
                </a:solidFill>
                <a:latin typeface="ＭＳ ゴシック" panose="020B0609070205080204" pitchFamily="49" charset="-128"/>
                <a:ea typeface="ＭＳ ゴシック" panose="020B0609070205080204" pitchFamily="49" charset="-128"/>
              </a:rPr>
              <a:t>ために、支援学校の教育課程において設けられた指導領域である「自立活動」に相当する指導を行う</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ことをもって高等学校の教育課程に加え、又は選択教科・科目の一部に替えることができる</a:t>
            </a:r>
            <a:r>
              <a:rPr kumimoji="1" lang="ja-JP" altLang="en-US" sz="1200" baseline="300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a:solidFill>
                  <a:schemeClr val="tx1"/>
                </a:solidFill>
                <a:latin typeface="ＭＳ ゴシック" panose="020B0609070205080204" pitchFamily="49" charset="-128"/>
                <a:ea typeface="ＭＳ ゴシック" panose="020B0609070205080204" pitchFamily="49" charset="-128"/>
              </a:rPr>
              <a:t>。また、年間７単位まで</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卒業認定単位に含めることができる。</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pPr>
              <a:lnSpc>
                <a:spcPts val="400"/>
              </a:lnSpc>
            </a:pP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a:lnSpc>
                <a:spcPts val="300"/>
              </a:lnSpc>
            </a:pP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en-US" altLang="ja-JP" sz="1100" dirty="0">
                <a:solidFill>
                  <a:schemeClr val="tx1"/>
                </a:solidFill>
                <a:latin typeface="ＭＳ ゴシック" panose="020B0609070205080204" pitchFamily="49" charset="-128"/>
                <a:ea typeface="ＭＳ ゴシック" panose="020B0609070205080204" pitchFamily="49" charset="-128"/>
              </a:rPr>
              <a:t>  </a:t>
            </a:r>
            <a:r>
              <a:rPr kumimoji="1" lang="ja-JP" altLang="en-US" sz="1100" dirty="0">
                <a:solidFill>
                  <a:schemeClr val="tx1"/>
                </a:solidFill>
                <a:latin typeface="ＭＳ ゴシック" panose="020B0609070205080204" pitchFamily="49" charset="-128"/>
                <a:ea typeface="ＭＳ ゴシック" panose="020B0609070205080204" pitchFamily="49" charset="-128"/>
              </a:rPr>
              <a:t>＊高等学校学習指導要領（平成</a:t>
            </a:r>
            <a:r>
              <a:rPr kumimoji="1" lang="en-US" altLang="ja-JP" sz="1100" dirty="0">
                <a:solidFill>
                  <a:schemeClr val="tx1"/>
                </a:solidFill>
                <a:latin typeface="ＭＳ ゴシック" panose="020B0609070205080204" pitchFamily="49" charset="-128"/>
                <a:ea typeface="ＭＳ ゴシック" panose="020B0609070205080204" pitchFamily="49" charset="-128"/>
              </a:rPr>
              <a:t>21</a:t>
            </a:r>
            <a:r>
              <a:rPr kumimoji="1" lang="ja-JP" altLang="en-US" sz="1100" dirty="0">
                <a:solidFill>
                  <a:schemeClr val="tx1"/>
                </a:solidFill>
                <a:latin typeface="ＭＳ ゴシック" panose="020B0609070205080204" pitchFamily="49" charset="-128"/>
                <a:ea typeface="ＭＳ ゴシック" panose="020B0609070205080204" pitchFamily="49" charset="-128"/>
              </a:rPr>
              <a:t>年文部科学省告示第</a:t>
            </a:r>
            <a:r>
              <a:rPr kumimoji="1" lang="en-US" altLang="ja-JP" sz="1100" dirty="0">
                <a:solidFill>
                  <a:schemeClr val="tx1"/>
                </a:solidFill>
                <a:latin typeface="ＭＳ ゴシック" panose="020B0609070205080204" pitchFamily="49" charset="-128"/>
                <a:ea typeface="ＭＳ ゴシック" panose="020B0609070205080204" pitchFamily="49" charset="-128"/>
              </a:rPr>
              <a:t>34</a:t>
            </a:r>
            <a:r>
              <a:rPr kumimoji="1" lang="ja-JP" altLang="en-US" sz="1100" dirty="0">
                <a:solidFill>
                  <a:schemeClr val="tx1"/>
                </a:solidFill>
                <a:latin typeface="ＭＳ ゴシック" panose="020B0609070205080204" pitchFamily="49" charset="-128"/>
                <a:ea typeface="ＭＳ ゴシック" panose="020B0609070205080204" pitchFamily="49" charset="-128"/>
              </a:rPr>
              <a:t>号）第１章第</a:t>
            </a:r>
            <a:r>
              <a:rPr kumimoji="1" lang="en-US" altLang="ja-JP" sz="1100" dirty="0">
                <a:solidFill>
                  <a:schemeClr val="tx1"/>
                </a:solidFill>
                <a:latin typeface="ＭＳ ゴシック" panose="020B0609070205080204" pitchFamily="49" charset="-128"/>
                <a:ea typeface="ＭＳ ゴシック" panose="020B0609070205080204" pitchFamily="49" charset="-128"/>
              </a:rPr>
              <a:t>3</a:t>
            </a:r>
            <a:r>
              <a:rPr kumimoji="1" lang="ja-JP" altLang="en-US" sz="1100" dirty="0">
                <a:solidFill>
                  <a:schemeClr val="tx1"/>
                </a:solidFill>
                <a:latin typeface="ＭＳ ゴシック" panose="020B0609070205080204" pitchFamily="49" charset="-128"/>
                <a:ea typeface="ＭＳ ゴシック" panose="020B0609070205080204" pitchFamily="49" charset="-128"/>
              </a:rPr>
              <a:t>款の</a:t>
            </a:r>
            <a:r>
              <a:rPr kumimoji="1" lang="en-US" altLang="ja-JP" sz="1100" dirty="0">
                <a:solidFill>
                  <a:schemeClr val="tx1"/>
                </a:solidFill>
                <a:latin typeface="ＭＳ ゴシック" panose="020B0609070205080204" pitchFamily="49" charset="-128"/>
                <a:ea typeface="ＭＳ ゴシック" panose="020B0609070205080204" pitchFamily="49" charset="-128"/>
              </a:rPr>
              <a:t>1</a:t>
            </a:r>
            <a:r>
              <a:rPr kumimoji="1" lang="ja-JP" altLang="en-US" sz="1100" dirty="0" err="1">
                <a:solidFill>
                  <a:schemeClr val="tx1"/>
                </a:solidFill>
                <a:latin typeface="ＭＳ ゴシック" panose="020B0609070205080204" pitchFamily="49" charset="-128"/>
                <a:ea typeface="ＭＳ ゴシック" panose="020B0609070205080204" pitchFamily="49" charset="-128"/>
              </a:rPr>
              <a:t>の必</a:t>
            </a:r>
            <a:r>
              <a:rPr kumimoji="1" lang="ja-JP" altLang="en-US" sz="1100" dirty="0">
                <a:solidFill>
                  <a:schemeClr val="tx1"/>
                </a:solidFill>
                <a:latin typeface="ＭＳ ゴシック" panose="020B0609070205080204" pitchFamily="49" charset="-128"/>
                <a:ea typeface="ＭＳ ゴシック" panose="020B0609070205080204" pitchFamily="49" charset="-128"/>
              </a:rPr>
              <a:t>履修教科・科目及び総合的な学習の時間、</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同款の</a:t>
            </a:r>
            <a:r>
              <a:rPr kumimoji="1" lang="en-US" altLang="ja-JP" sz="1100" dirty="0">
                <a:solidFill>
                  <a:schemeClr val="tx1"/>
                </a:solidFill>
                <a:latin typeface="ＭＳ ゴシック" panose="020B0609070205080204" pitchFamily="49" charset="-128"/>
                <a:ea typeface="ＭＳ ゴシック" panose="020B0609070205080204" pitchFamily="49" charset="-128"/>
              </a:rPr>
              <a:t>2</a:t>
            </a:r>
            <a:r>
              <a:rPr kumimoji="1" lang="ja-JP" altLang="en-US" sz="1100" dirty="0">
                <a:solidFill>
                  <a:schemeClr val="tx1"/>
                </a:solidFill>
                <a:latin typeface="ＭＳ ゴシック" panose="020B0609070205080204" pitchFamily="49" charset="-128"/>
                <a:ea typeface="ＭＳ ゴシック" panose="020B0609070205080204" pitchFamily="49" charset="-128"/>
              </a:rPr>
              <a:t>に規定する専門学科においてすべての生徒に履修させる専門教科・科目、同款の</a:t>
            </a:r>
            <a:r>
              <a:rPr kumimoji="1" lang="en-US" altLang="ja-JP" sz="1100" dirty="0">
                <a:solidFill>
                  <a:schemeClr val="tx1"/>
                </a:solidFill>
                <a:latin typeface="ＭＳ ゴシック" panose="020B0609070205080204" pitchFamily="49" charset="-128"/>
                <a:ea typeface="ＭＳ ゴシック" panose="020B0609070205080204" pitchFamily="49" charset="-128"/>
              </a:rPr>
              <a:t>3</a:t>
            </a:r>
            <a:r>
              <a:rPr kumimoji="1" lang="ja-JP" altLang="en-US" sz="1100" dirty="0">
                <a:solidFill>
                  <a:schemeClr val="tx1"/>
                </a:solidFill>
                <a:latin typeface="ＭＳ ゴシック" panose="020B0609070205080204" pitchFamily="49" charset="-128"/>
                <a:ea typeface="ＭＳ ゴシック" panose="020B0609070205080204" pitchFamily="49" charset="-128"/>
              </a:rPr>
              <a:t>に規定する総合学科における「産業</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社会と人間」、同章第</a:t>
            </a:r>
            <a:r>
              <a:rPr kumimoji="1" lang="en-US" altLang="ja-JP" sz="1100" dirty="0">
                <a:solidFill>
                  <a:schemeClr val="tx1"/>
                </a:solidFill>
                <a:latin typeface="ＭＳ ゴシック" panose="020B0609070205080204" pitchFamily="49" charset="-128"/>
                <a:ea typeface="ＭＳ ゴシック" panose="020B0609070205080204" pitchFamily="49" charset="-128"/>
              </a:rPr>
              <a:t>4</a:t>
            </a:r>
            <a:r>
              <a:rPr kumimoji="1" lang="ja-JP" altLang="en-US" sz="1100" dirty="0">
                <a:solidFill>
                  <a:schemeClr val="tx1"/>
                </a:solidFill>
                <a:latin typeface="ＭＳ ゴシック" panose="020B0609070205080204" pitchFamily="49" charset="-128"/>
                <a:ea typeface="ＭＳ ゴシック" panose="020B0609070205080204" pitchFamily="49" charset="-128"/>
              </a:rPr>
              <a:t>款の</a:t>
            </a:r>
            <a:r>
              <a:rPr kumimoji="1" lang="en-US" altLang="ja-JP" sz="1100" dirty="0">
                <a:solidFill>
                  <a:schemeClr val="tx1"/>
                </a:solidFill>
                <a:latin typeface="ＭＳ ゴシック" panose="020B0609070205080204" pitchFamily="49" charset="-128"/>
                <a:ea typeface="ＭＳ ゴシック" panose="020B0609070205080204" pitchFamily="49" charset="-128"/>
              </a:rPr>
              <a:t>4</a:t>
            </a:r>
            <a:r>
              <a:rPr kumimoji="1" lang="ja-JP" altLang="en-US" sz="1100" dirty="0" err="1">
                <a:solidFill>
                  <a:schemeClr val="tx1"/>
                </a:solidFill>
                <a:latin typeface="ＭＳ ゴシック" panose="020B0609070205080204" pitchFamily="49" charset="-128"/>
                <a:ea typeface="ＭＳ ゴシック" panose="020B0609070205080204" pitchFamily="49" charset="-128"/>
              </a:rPr>
              <a:t>、</a:t>
            </a:r>
            <a:r>
              <a:rPr kumimoji="1" lang="en-US" altLang="ja-JP" sz="1100" dirty="0">
                <a:solidFill>
                  <a:schemeClr val="tx1"/>
                </a:solidFill>
                <a:latin typeface="ＭＳ ゴシック" panose="020B0609070205080204" pitchFamily="49" charset="-128"/>
                <a:ea typeface="ＭＳ ゴシック" panose="020B0609070205080204" pitchFamily="49" charset="-128"/>
              </a:rPr>
              <a:t>5</a:t>
            </a:r>
            <a:r>
              <a:rPr kumimoji="1" lang="ja-JP" altLang="en-US" sz="1100" dirty="0">
                <a:solidFill>
                  <a:schemeClr val="tx1"/>
                </a:solidFill>
                <a:latin typeface="ＭＳ ゴシック" panose="020B0609070205080204" pitchFamily="49" charset="-128"/>
                <a:ea typeface="ＭＳ ゴシック" panose="020B0609070205080204" pitchFamily="49" charset="-128"/>
              </a:rPr>
              <a:t>及び</a:t>
            </a:r>
            <a:r>
              <a:rPr kumimoji="1" lang="en-US" altLang="ja-JP" sz="1100" dirty="0">
                <a:solidFill>
                  <a:schemeClr val="tx1"/>
                </a:solidFill>
                <a:latin typeface="ＭＳ ゴシック" panose="020B0609070205080204" pitchFamily="49" charset="-128"/>
                <a:ea typeface="ＭＳ ゴシック" panose="020B0609070205080204" pitchFamily="49" charset="-128"/>
              </a:rPr>
              <a:t>6</a:t>
            </a:r>
            <a:r>
              <a:rPr kumimoji="1" lang="ja-JP" altLang="en-US" sz="1100" dirty="0">
                <a:solidFill>
                  <a:schemeClr val="tx1"/>
                </a:solidFill>
                <a:latin typeface="ＭＳ ゴシック" panose="020B0609070205080204" pitchFamily="49" charset="-128"/>
                <a:ea typeface="ＭＳ ゴシック" panose="020B0609070205080204" pitchFamily="49" charset="-128"/>
              </a:rPr>
              <a:t>・同章第</a:t>
            </a:r>
            <a:r>
              <a:rPr kumimoji="1" lang="en-US" altLang="ja-JP" sz="1100" dirty="0">
                <a:solidFill>
                  <a:schemeClr val="tx1"/>
                </a:solidFill>
                <a:latin typeface="ＭＳ ゴシック" panose="020B0609070205080204" pitchFamily="49" charset="-128"/>
                <a:ea typeface="ＭＳ ゴシック" panose="020B0609070205080204" pitchFamily="49" charset="-128"/>
              </a:rPr>
              <a:t>7</a:t>
            </a:r>
            <a:r>
              <a:rPr kumimoji="1" lang="ja-JP" altLang="en-US" sz="1100" dirty="0">
                <a:solidFill>
                  <a:schemeClr val="tx1"/>
                </a:solidFill>
                <a:latin typeface="ＭＳ ゴシック" panose="020B0609070205080204" pitchFamily="49" charset="-128"/>
                <a:ea typeface="ＭＳ ゴシック" panose="020B0609070205080204" pitchFamily="49" charset="-128"/>
              </a:rPr>
              <a:t>款の</a:t>
            </a:r>
            <a:r>
              <a:rPr kumimoji="1" lang="en-US" altLang="ja-JP" sz="1100" dirty="0">
                <a:solidFill>
                  <a:schemeClr val="tx1"/>
                </a:solidFill>
                <a:latin typeface="ＭＳ ゴシック" panose="020B0609070205080204" pitchFamily="49" charset="-128"/>
                <a:ea typeface="ＭＳ ゴシック" panose="020B0609070205080204" pitchFamily="49" charset="-128"/>
              </a:rPr>
              <a:t>5</a:t>
            </a:r>
            <a:r>
              <a:rPr kumimoji="1" lang="ja-JP" altLang="en-US" sz="1100" dirty="0">
                <a:solidFill>
                  <a:schemeClr val="tx1"/>
                </a:solidFill>
                <a:latin typeface="ＭＳ ゴシック" panose="020B0609070205080204" pitchFamily="49" charset="-128"/>
                <a:ea typeface="ＭＳ ゴシック" panose="020B0609070205080204" pitchFamily="49" charset="-128"/>
              </a:rPr>
              <a:t>の規定により行う特別活動に替えることはできない。</a:t>
            </a:r>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741607" y="3686979"/>
            <a:ext cx="8487176" cy="837837"/>
          </a:xfrm>
          <a:prstGeom prst="roundRect">
            <a:avLst>
              <a:gd name="adj" fmla="val 46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en-US" altLang="ja-JP" sz="11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1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a:solidFill>
                  <a:schemeClr val="tx1"/>
                </a:solidFill>
                <a:latin typeface="ＭＳ ゴシック" panose="020B0609070205080204" pitchFamily="49" charset="-128"/>
                <a:ea typeface="ＭＳ ゴシック" panose="020B0609070205080204" pitchFamily="49" charset="-128"/>
              </a:rPr>
              <a:t>■ 府立高校４校に通級指導教室を設置（柴島、大手前（全日制の課程）、松原、岬）。指導生徒数は、２０人。</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国の加配による担当教員（各１人ずつ）を配置。</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 当面の間、発達障がいやその特性のある生徒を対象とした自校通級を基本としている。</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741608" y="3515931"/>
            <a:ext cx="3193961" cy="3029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府立高校における「通級による指導」の状況</a:t>
            </a:r>
          </a:p>
        </p:txBody>
      </p:sp>
      <p:sp>
        <p:nvSpPr>
          <p:cNvPr id="9" name="正方形/長方形 8"/>
          <p:cNvSpPr/>
          <p:nvPr/>
        </p:nvSpPr>
        <p:spPr>
          <a:xfrm>
            <a:off x="747566" y="4735159"/>
            <a:ext cx="8532735" cy="15883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741608" y="4558524"/>
            <a:ext cx="3193961" cy="3116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「通級による指導」</a:t>
            </a: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の成果</a:t>
            </a:r>
            <a:r>
              <a:rPr kumimoji="1" lang="ja-JP" altLang="en-US" sz="120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課題</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824841" y="4961868"/>
            <a:ext cx="4166794" cy="1259319"/>
          </a:xfrm>
          <a:prstGeom prst="rect">
            <a:avLst/>
          </a:prstGeom>
          <a:noFill/>
          <a:ln>
            <a:solidFill>
              <a:schemeClr val="tx1"/>
            </a:solidFill>
          </a:ln>
        </p:spPr>
        <p:txBody>
          <a:bodyPr wrap="square" rtlCol="0">
            <a:spAutoFit/>
          </a:bodyPr>
          <a:lstStyle/>
          <a:p>
            <a:pPr>
              <a:lnSpc>
                <a:spcPts val="1300"/>
              </a:lnSpc>
            </a:pP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成果</a:t>
            </a:r>
            <a:r>
              <a:rPr kumimoji="1" lang="en-US" altLang="ja-JP" sz="1200" dirty="0">
                <a:latin typeface="ＭＳ ゴシック" panose="020B0609070205080204" pitchFamily="49" charset="-128"/>
                <a:ea typeface="ＭＳ ゴシック" panose="020B0609070205080204" pitchFamily="49" charset="-128"/>
              </a:rPr>
              <a:t>】</a:t>
            </a:r>
          </a:p>
          <a:p>
            <a:pPr>
              <a:lnSpc>
                <a:spcPts val="1300"/>
              </a:lnSpc>
            </a:pPr>
            <a:r>
              <a:rPr kumimoji="1" lang="ja-JP" altLang="en-US" sz="1200" dirty="0">
                <a:latin typeface="ＭＳ ゴシック" panose="020B0609070205080204" pitchFamily="49" charset="-128"/>
                <a:ea typeface="ＭＳ ゴシック" panose="020B0609070205080204" pitchFamily="49" charset="-128"/>
              </a:rPr>
              <a:t>■「通級による指導」を受けた生徒が、通常の学級に</a:t>
            </a:r>
            <a:endParaRPr kumimoji="1" lang="en-US" altLang="ja-JP" sz="12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latin typeface="ＭＳ ゴシック" panose="020B0609070205080204" pitchFamily="49" charset="-128"/>
                <a:ea typeface="ＭＳ ゴシック" panose="020B0609070205080204" pitchFamily="49" charset="-128"/>
              </a:rPr>
              <a:t>　おいてクラスメイトと積極的なコミュニケーションを</a:t>
            </a:r>
            <a:endParaRPr kumimoji="1" lang="en-US" altLang="ja-JP" sz="12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latin typeface="ＭＳ ゴシック" panose="020B0609070205080204" pitchFamily="49" charset="-128"/>
                <a:ea typeface="ＭＳ ゴシック" panose="020B0609070205080204" pitchFamily="49" charset="-128"/>
              </a:rPr>
              <a:t>　図る姿が見られたり、高校卒業後の進路に向けて主体的</a:t>
            </a:r>
            <a:endParaRPr kumimoji="1" lang="en-US" altLang="ja-JP" sz="12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latin typeface="ＭＳ ゴシック" panose="020B0609070205080204" pitchFamily="49" charset="-128"/>
                <a:ea typeface="ＭＳ ゴシック" panose="020B0609070205080204" pitchFamily="49" charset="-128"/>
              </a:rPr>
              <a:t>　に取り組むようになるなど、学校生活における困難の</a:t>
            </a:r>
            <a:endParaRPr kumimoji="1" lang="en-US" altLang="ja-JP" sz="12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latin typeface="ＭＳ ゴシック" panose="020B0609070205080204" pitchFamily="49" charset="-128"/>
                <a:ea typeface="ＭＳ ゴシック" panose="020B0609070205080204" pitchFamily="49" charset="-128"/>
              </a:rPr>
              <a:t>　軽減や自己肯定感の高まりなどが見られている。</a:t>
            </a:r>
          </a:p>
          <a:p>
            <a:pPr>
              <a:lnSpc>
                <a:spcPts val="1300"/>
              </a:lnSpc>
            </a:pPr>
            <a:endParaRPr kumimoji="1" lang="en-US" altLang="ja-JP" sz="1100" dirty="0">
              <a:latin typeface="ＭＳ ゴシック" panose="020B0609070205080204" pitchFamily="49" charset="-128"/>
              <a:ea typeface="ＭＳ ゴシック" panose="020B0609070205080204" pitchFamily="49" charset="-128"/>
            </a:endParaRPr>
          </a:p>
        </p:txBody>
      </p:sp>
      <p:grpSp>
        <p:nvGrpSpPr>
          <p:cNvPr id="10" name="グループ化 9"/>
          <p:cNvGrpSpPr/>
          <p:nvPr/>
        </p:nvGrpSpPr>
        <p:grpSpPr>
          <a:xfrm>
            <a:off x="404113" y="80858"/>
            <a:ext cx="8855797" cy="400110"/>
            <a:chOff x="355839" y="135970"/>
            <a:chExt cx="8855797" cy="400110"/>
          </a:xfrm>
        </p:grpSpPr>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2" name="正方形/長方形 11"/>
            <p:cNvSpPr/>
            <p:nvPr/>
          </p:nvSpPr>
          <p:spPr>
            <a:xfrm>
              <a:off x="355839" y="135970"/>
              <a:ext cx="4974439" cy="400110"/>
            </a:xfrm>
            <a:prstGeom prst="rect">
              <a:avLst/>
            </a:prstGeom>
          </p:spPr>
          <p:txBody>
            <a:bodyPr wrap="none">
              <a:spAutoFit/>
            </a:bodyPr>
            <a:lstStyle/>
            <a:p>
              <a:r>
                <a:rPr lang="ja-JP" altLang="en-US" sz="2000" b="1" dirty="0"/>
                <a:t>２－②　府立高校等のこれまでの取組の成果</a:t>
              </a:r>
            </a:p>
          </p:txBody>
        </p:sp>
      </p:grpSp>
      <p:sp>
        <p:nvSpPr>
          <p:cNvPr id="13" name="テキスト ボックス 12"/>
          <p:cNvSpPr txBox="1"/>
          <p:nvPr/>
        </p:nvSpPr>
        <p:spPr>
          <a:xfrm>
            <a:off x="5049111" y="4948989"/>
            <a:ext cx="4185633" cy="1259319"/>
          </a:xfrm>
          <a:prstGeom prst="rect">
            <a:avLst/>
          </a:prstGeom>
          <a:noFill/>
          <a:ln>
            <a:solidFill>
              <a:schemeClr val="tx1"/>
            </a:solidFill>
          </a:ln>
        </p:spPr>
        <p:txBody>
          <a:bodyPr wrap="square" rtlCol="0">
            <a:spAutoFit/>
          </a:bodyPr>
          <a:lstStyle/>
          <a:p>
            <a:pPr>
              <a:lnSpc>
                <a:spcPts val="1300"/>
              </a:lnSpc>
            </a:pP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課題</a:t>
            </a:r>
            <a:r>
              <a:rPr kumimoji="1" lang="en-US" altLang="ja-JP" sz="1200" dirty="0" smtClean="0">
                <a:latin typeface="ＭＳ ゴシック" panose="020B0609070205080204" pitchFamily="49" charset="-128"/>
                <a:ea typeface="ＭＳ ゴシック" panose="020B0609070205080204" pitchFamily="49" charset="-128"/>
              </a:rPr>
              <a:t>】</a:t>
            </a:r>
            <a:endParaRPr kumimoji="1" lang="en-US" altLang="ja-JP" sz="12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latin typeface="ＭＳ ゴシック" panose="020B0609070205080204" pitchFamily="49" charset="-128"/>
                <a:ea typeface="ＭＳ ゴシック" panose="020B0609070205080204" pitchFamily="49" charset="-128"/>
              </a:rPr>
              <a:t>■通級指導教室の数的な不足。</a:t>
            </a:r>
            <a:endParaRPr kumimoji="1" lang="en-US" altLang="ja-JP" sz="12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latin typeface="ＭＳ ゴシック" panose="020B0609070205080204" pitchFamily="49" charset="-128"/>
                <a:ea typeface="ＭＳ ゴシック" panose="020B0609070205080204" pitchFamily="49" charset="-128"/>
              </a:rPr>
              <a:t>■教員１人当たり生徒数や、他校通級の有効性等の検証。</a:t>
            </a:r>
            <a:endParaRPr kumimoji="1" lang="en-US" altLang="ja-JP" sz="12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smtClean="0">
                <a:latin typeface="ＭＳ ゴシック" panose="020B0609070205080204" pitchFamily="49" charset="-128"/>
                <a:ea typeface="ＭＳ ゴシック" panose="020B0609070205080204" pitchFamily="49" charset="-128"/>
              </a:rPr>
              <a:t>■教員の専門性の向上・</a:t>
            </a:r>
            <a:r>
              <a:rPr kumimoji="1" lang="ja-JP" altLang="en-US" sz="1200" dirty="0">
                <a:latin typeface="ＭＳ ゴシック" panose="020B0609070205080204" pitchFamily="49" charset="-128"/>
                <a:ea typeface="ＭＳ ゴシック" panose="020B0609070205080204" pitchFamily="49" charset="-128"/>
              </a:rPr>
              <a:t>校内支援体制</a:t>
            </a:r>
            <a:r>
              <a:rPr kumimoji="1" lang="ja-JP" altLang="en-US" sz="1200" dirty="0" smtClean="0">
                <a:latin typeface="ＭＳ ゴシック" panose="020B0609070205080204" pitchFamily="49" charset="-128"/>
                <a:ea typeface="ＭＳ ゴシック" panose="020B0609070205080204" pitchFamily="49" charset="-128"/>
              </a:rPr>
              <a:t>の構築等</a:t>
            </a:r>
            <a:r>
              <a:rPr kumimoji="1" lang="ja-JP" altLang="en-US" sz="1200" dirty="0">
                <a:latin typeface="ＭＳ ゴシック" panose="020B0609070205080204" pitchFamily="49" charset="-128"/>
                <a:ea typeface="ＭＳ ゴシック" panose="020B0609070205080204" pitchFamily="49" charset="-128"/>
              </a:rPr>
              <a:t>。</a:t>
            </a:r>
            <a:endParaRPr kumimoji="1" lang="en-US" altLang="ja-JP" sz="1200" dirty="0">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latin typeface="ＭＳ Ｐゴシック" panose="020B0600070205080204" pitchFamily="50" charset="-128"/>
                <a:ea typeface="ＭＳ Ｐゴシック" panose="020B0600070205080204" pitchFamily="50" charset="-128"/>
              </a:rPr>
              <a:t>➢本来はすべての学校にあるべきもの（東京都は令和３年度　</a:t>
            </a:r>
            <a:endParaRPr kumimoji="1" lang="en-US" altLang="ja-JP" sz="1200" dirty="0">
              <a:latin typeface="ＭＳ Ｐゴシック" panose="020B0600070205080204" pitchFamily="50" charset="-128"/>
              <a:ea typeface="ＭＳ Ｐゴシック" panose="020B0600070205080204" pitchFamily="50" charset="-128"/>
            </a:endParaRPr>
          </a:p>
          <a:p>
            <a:pPr>
              <a:lnSpc>
                <a:spcPts val="1300"/>
              </a:lnSpc>
            </a:pPr>
            <a:r>
              <a:rPr kumimoji="1" lang="ja-JP" altLang="en-US" sz="1200" dirty="0">
                <a:latin typeface="ＭＳ Ｐゴシック" panose="020B0600070205080204" pitchFamily="50" charset="-128"/>
                <a:ea typeface="ＭＳ Ｐゴシック" panose="020B0600070205080204" pitchFamily="50" charset="-128"/>
              </a:rPr>
              <a:t>　 からすべての都立高校に設置する見込み）。</a:t>
            </a:r>
            <a:endParaRPr kumimoji="1" lang="en-US" altLang="ja-JP" sz="1200" dirty="0">
              <a:latin typeface="ＭＳ Ｐゴシック" panose="020B0600070205080204" pitchFamily="50" charset="-128"/>
              <a:ea typeface="ＭＳ Ｐゴシック" panose="020B0600070205080204" pitchFamily="50" charset="-128"/>
            </a:endParaRPr>
          </a:p>
          <a:p>
            <a:pPr>
              <a:lnSpc>
                <a:spcPts val="1300"/>
              </a:lnSpc>
            </a:pPr>
            <a:r>
              <a:rPr kumimoji="1" lang="ja-JP" altLang="en-US" sz="1200" dirty="0">
                <a:latin typeface="ＭＳ Ｐゴシック" panose="020B0600070205080204" pitchFamily="50" charset="-128"/>
                <a:ea typeface="ＭＳ Ｐゴシック" panose="020B0600070205080204" pitchFamily="50" charset="-128"/>
              </a:rPr>
              <a:t>➢これまでの取組み成果等を踏まえた拡充の検討が必要。</a:t>
            </a:r>
            <a:endParaRPr kumimoji="1" lang="en-US" altLang="ja-JP" sz="8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263743" y="6351308"/>
            <a:ext cx="2228850" cy="365125"/>
          </a:xfrm>
        </p:spPr>
        <p:txBody>
          <a:bodyPr/>
          <a:lstStyle/>
          <a:p>
            <a:fld id="{20607042-D53A-4E69-917E-B6250902E102}" type="slidenum">
              <a:rPr kumimoji="1" lang="ja-JP" altLang="en-US" smtClean="0"/>
              <a:t>24</a:t>
            </a:fld>
            <a:endParaRPr kumimoji="1" lang="ja-JP" altLang="en-US" dirty="0"/>
          </a:p>
        </p:txBody>
      </p:sp>
    </p:spTree>
    <p:extLst>
      <p:ext uri="{BB962C8B-B14F-4D97-AF65-F5344CB8AC3E}">
        <p14:creationId xmlns:p14="http://schemas.microsoft.com/office/powerpoint/2010/main" val="28796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749364" y="814071"/>
            <a:ext cx="8510399" cy="1674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　支援学校における取組み状況</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r>
              <a:rPr kumimoji="1" lang="ja-JP" altLang="en-US" sz="1200" dirty="0">
                <a:solidFill>
                  <a:schemeClr val="tx1"/>
                </a:solidFill>
                <a:latin typeface="ＭＳ ゴシック" panose="020B0609070205080204" pitchFamily="49" charset="-128"/>
                <a:ea typeface="ＭＳ ゴシック" panose="020B0609070205080204" pitchFamily="49" charset="-128"/>
              </a:rPr>
              <a:t>■支援学校においては、アセスメントに基づき個別の教育支援計画</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等を作成し、必要</a:t>
            </a:r>
            <a:r>
              <a:rPr kumimoji="1" lang="ja-JP" altLang="en-US" sz="1200" dirty="0">
                <a:solidFill>
                  <a:schemeClr val="tx1"/>
                </a:solidFill>
                <a:latin typeface="ＭＳ ゴシック" panose="020B0609070205080204" pitchFamily="49" charset="-128"/>
                <a:ea typeface="ＭＳ ゴシック" panose="020B0609070205080204" pitchFamily="49" charset="-128"/>
              </a:rPr>
              <a:t>に応じて、ＰＴ・ＯＴ・ＳＴ等</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を</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活用して指導</a:t>
            </a:r>
            <a:r>
              <a:rPr kumimoji="1" lang="ja-JP" altLang="en-US" sz="1200" dirty="0">
                <a:solidFill>
                  <a:schemeClr val="tx1"/>
                </a:solidFill>
                <a:latin typeface="ＭＳ ゴシック" panose="020B0609070205080204" pitchFamily="49" charset="-128"/>
                <a:ea typeface="ＭＳ ゴシック" panose="020B0609070205080204" pitchFamily="49" charset="-128"/>
              </a:rPr>
              <a:t>するなど、専門性の高い自立</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活動を基盤とした教育</a:t>
            </a:r>
            <a:r>
              <a:rPr kumimoji="1" lang="ja-JP" altLang="en-US" sz="1200" dirty="0">
                <a:solidFill>
                  <a:schemeClr val="tx1"/>
                </a:solidFill>
                <a:latin typeface="ＭＳ ゴシック" panose="020B0609070205080204" pitchFamily="49" charset="-128"/>
                <a:ea typeface="ＭＳ ゴシック" panose="020B0609070205080204" pitchFamily="49" charset="-128"/>
              </a:rPr>
              <a:t>を展開している</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a:p>
            <a:pPr>
              <a:lnSpc>
                <a:spcPct val="150000"/>
              </a:lnSpc>
            </a:pP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511910" y="498664"/>
            <a:ext cx="6491056" cy="279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⑽　支援学校における取組と障がいのある児童生徒等一人ひとりに応じた教育について</a:t>
            </a:r>
          </a:p>
        </p:txBody>
      </p:sp>
      <p:grpSp>
        <p:nvGrpSpPr>
          <p:cNvPr id="12" name="グループ化 11"/>
          <p:cNvGrpSpPr/>
          <p:nvPr/>
        </p:nvGrpSpPr>
        <p:grpSpPr>
          <a:xfrm>
            <a:off x="1269649" y="1384289"/>
            <a:ext cx="7521255" cy="1049731"/>
            <a:chOff x="592431" y="1757779"/>
            <a:chExt cx="7521255" cy="1049731"/>
          </a:xfrm>
        </p:grpSpPr>
        <p:sp>
          <p:nvSpPr>
            <p:cNvPr id="4" name="角丸四角形 3"/>
            <p:cNvSpPr/>
            <p:nvPr/>
          </p:nvSpPr>
          <p:spPr>
            <a:xfrm>
              <a:off x="592431" y="1757779"/>
              <a:ext cx="1867436" cy="695460"/>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個別の教育支援計画等</a:t>
              </a:r>
              <a:r>
                <a:rPr kumimoji="1" lang="ja-JP" altLang="en-US" sz="1200" dirty="0" smtClean="0">
                  <a:solidFill>
                    <a:schemeClr val="tx1"/>
                  </a:solidFill>
                </a:rPr>
                <a:t>の作成</a:t>
              </a:r>
              <a:endParaRPr kumimoji="1" lang="ja-JP" altLang="en-US" sz="1200" dirty="0">
                <a:solidFill>
                  <a:schemeClr val="tx1"/>
                </a:solidFill>
              </a:endParaRPr>
            </a:p>
          </p:txBody>
        </p:sp>
        <p:sp>
          <p:nvSpPr>
            <p:cNvPr id="5" name="右矢印 4"/>
            <p:cNvSpPr/>
            <p:nvPr/>
          </p:nvSpPr>
          <p:spPr>
            <a:xfrm>
              <a:off x="2562896" y="1893101"/>
              <a:ext cx="553793" cy="425003"/>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219718" y="1757873"/>
              <a:ext cx="2266681" cy="695460"/>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計画に基づく自立活動の実施（必要に応じてＰＴ・ＯＴ</a:t>
              </a:r>
              <a:r>
                <a:rPr kumimoji="1" lang="ja-JP" altLang="en-US" sz="1200" dirty="0" smtClean="0">
                  <a:solidFill>
                    <a:schemeClr val="tx1"/>
                  </a:solidFill>
                </a:rPr>
                <a:t>・</a:t>
              </a:r>
              <a:endParaRPr kumimoji="1" lang="en-US" altLang="ja-JP" sz="1200" dirty="0" smtClean="0">
                <a:solidFill>
                  <a:schemeClr val="tx1"/>
                </a:solidFill>
              </a:endParaRPr>
            </a:p>
            <a:p>
              <a:r>
                <a:rPr kumimoji="1" lang="ja-JP" altLang="en-US" sz="1200" dirty="0">
                  <a:solidFill>
                    <a:schemeClr val="tx1"/>
                  </a:solidFill>
                </a:rPr>
                <a:t>　</a:t>
              </a:r>
              <a:r>
                <a:rPr kumimoji="1" lang="ja-JP" altLang="en-US" sz="1200" dirty="0" smtClean="0">
                  <a:solidFill>
                    <a:schemeClr val="tx1"/>
                  </a:solidFill>
                </a:rPr>
                <a:t> ＳＴ</a:t>
              </a:r>
              <a:r>
                <a:rPr kumimoji="1" lang="ja-JP" altLang="en-US" sz="1200" dirty="0">
                  <a:solidFill>
                    <a:schemeClr val="tx1"/>
                  </a:solidFill>
                </a:rPr>
                <a:t>等を</a:t>
              </a:r>
              <a:r>
                <a:rPr kumimoji="1" lang="ja-JP" altLang="en-US" sz="1200" dirty="0" smtClean="0">
                  <a:solidFill>
                    <a:schemeClr val="tx1"/>
                  </a:solidFill>
                </a:rPr>
                <a:t>活用）</a:t>
              </a:r>
              <a:endParaRPr kumimoji="1" lang="en-US" altLang="ja-JP" sz="1200" dirty="0">
                <a:solidFill>
                  <a:schemeClr val="tx1"/>
                </a:solidFill>
              </a:endParaRPr>
            </a:p>
          </p:txBody>
        </p:sp>
        <p:sp>
          <p:nvSpPr>
            <p:cNvPr id="7" name="右矢印 6"/>
            <p:cNvSpPr/>
            <p:nvPr/>
          </p:nvSpPr>
          <p:spPr>
            <a:xfrm>
              <a:off x="5589428" y="1893100"/>
              <a:ext cx="553793" cy="425003"/>
            </a:xfrm>
            <a:prstGeom prst="rightArrow">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246250" y="1757779"/>
              <a:ext cx="1867436" cy="695460"/>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学習活動の評価</a:t>
              </a:r>
            </a:p>
          </p:txBody>
        </p:sp>
        <p:sp>
          <p:nvSpPr>
            <p:cNvPr id="9" name="U ターン矢印 8"/>
            <p:cNvSpPr/>
            <p:nvPr/>
          </p:nvSpPr>
          <p:spPr>
            <a:xfrm rot="10800000">
              <a:off x="1468192" y="2466212"/>
              <a:ext cx="5807922" cy="263830"/>
            </a:xfrm>
            <a:prstGeom prst="uturnArrow">
              <a:avLst>
                <a:gd name="adj1" fmla="val 38425"/>
                <a:gd name="adj2" fmla="val 25000"/>
                <a:gd name="adj3" fmla="val 41415"/>
                <a:gd name="adj4" fmla="val 43750"/>
                <a:gd name="adj5" fmla="val 100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sp>
          <p:nvSpPr>
            <p:cNvPr id="10" name="テキスト ボックス 9"/>
            <p:cNvSpPr txBox="1"/>
            <p:nvPr/>
          </p:nvSpPr>
          <p:spPr>
            <a:xfrm>
              <a:off x="6246249" y="2520619"/>
              <a:ext cx="1867437" cy="286891"/>
            </a:xfrm>
            <a:prstGeom prst="rect">
              <a:avLst/>
            </a:prstGeom>
            <a:solidFill>
              <a:schemeClr val="bg1"/>
            </a:solidFill>
            <a:ln w="22225">
              <a:solidFill>
                <a:schemeClr val="tx1"/>
              </a:solidFill>
            </a:ln>
          </p:spPr>
          <p:txBody>
            <a:bodyPr wrap="square" rtlCol="0">
              <a:spAutoFit/>
            </a:bodyPr>
            <a:lstStyle/>
            <a:p>
              <a:pPr algn="ctr"/>
              <a:r>
                <a:rPr kumimoji="1" lang="ja-JP" altLang="en-US" sz="1200" dirty="0"/>
                <a:t>評価のフィードバック</a:t>
              </a:r>
            </a:p>
          </p:txBody>
        </p:sp>
      </p:grpSp>
      <p:sp>
        <p:nvSpPr>
          <p:cNvPr id="11" name="正方形/長方形 10"/>
          <p:cNvSpPr/>
          <p:nvPr/>
        </p:nvSpPr>
        <p:spPr>
          <a:xfrm>
            <a:off x="749365" y="2591546"/>
            <a:ext cx="8510398" cy="7632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300"/>
              </a:lnSpc>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　小・中学校、高等学校における状況</a:t>
            </a:r>
            <a:endParaRPr kumimoji="1" lang="en-US" altLang="ja-JP" sz="1200" b="1"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r>
              <a:rPr kumimoji="1" lang="ja-JP" altLang="en-US" sz="1200" dirty="0">
                <a:solidFill>
                  <a:schemeClr val="tx1"/>
                </a:solidFill>
                <a:latin typeface="ＭＳ ゴシック" panose="020B0609070205080204" pitchFamily="49" charset="-128"/>
                <a:ea typeface="ＭＳ ゴシック" panose="020B0609070205080204" pitchFamily="49" charset="-128"/>
              </a:rPr>
              <a:t>■小学校及び</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中学校学習指導要領（</a:t>
            </a:r>
            <a:r>
              <a:rPr kumimoji="1" lang="en-US" altLang="ja-JP" sz="1200" dirty="0">
                <a:solidFill>
                  <a:schemeClr val="tx1"/>
                </a:solidFill>
                <a:latin typeface="ＭＳ ゴシック" panose="020B0609070205080204" pitchFamily="49" charset="-128"/>
                <a:ea typeface="ＭＳ ゴシック" panose="020B0609070205080204" pitchFamily="49" charset="-128"/>
              </a:rPr>
              <a:t>H29</a:t>
            </a:r>
            <a:r>
              <a:rPr kumimoji="1" lang="ja-JP" altLang="en-US" sz="1200" dirty="0">
                <a:solidFill>
                  <a:schemeClr val="tx1"/>
                </a:solidFill>
                <a:latin typeface="ＭＳ ゴシック" panose="020B0609070205080204" pitchFamily="49" charset="-128"/>
                <a:ea typeface="ＭＳ ゴシック" panose="020B0609070205080204" pitchFamily="49" charset="-128"/>
              </a:rPr>
              <a:t>年</a:t>
            </a:r>
            <a:r>
              <a:rPr kumimoji="1" lang="en-US" altLang="ja-JP" sz="1200" dirty="0">
                <a:solidFill>
                  <a:schemeClr val="tx1"/>
                </a:solidFill>
                <a:latin typeface="ＭＳ ゴシック" panose="020B0609070205080204" pitchFamily="49" charset="-128"/>
                <a:ea typeface="ＭＳ ゴシック" panose="020B0609070205080204" pitchFamily="49" charset="-128"/>
              </a:rPr>
              <a:t>3</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月告示）</a:t>
            </a:r>
            <a:r>
              <a:rPr kumimoji="1" lang="ja-JP" altLang="en-US" sz="1200" dirty="0">
                <a:solidFill>
                  <a:schemeClr val="tx1"/>
                </a:solidFill>
                <a:latin typeface="ＭＳ ゴシック" panose="020B0609070205080204" pitchFamily="49" charset="-128"/>
                <a:ea typeface="ＭＳ ゴシック" panose="020B0609070205080204" pitchFamily="49" charset="-128"/>
              </a:rPr>
              <a:t>、</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高等学校学習指導要領（</a:t>
            </a:r>
            <a:r>
              <a:rPr kumimoji="1" lang="en-US" altLang="ja-JP" sz="1200" dirty="0">
                <a:solidFill>
                  <a:schemeClr val="tx1"/>
                </a:solidFill>
                <a:latin typeface="ＭＳ ゴシック" panose="020B0609070205080204" pitchFamily="49" charset="-128"/>
                <a:ea typeface="ＭＳ ゴシック" panose="020B0609070205080204" pitchFamily="49" charset="-128"/>
              </a:rPr>
              <a:t>H</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1200" dirty="0">
                <a:solidFill>
                  <a:schemeClr val="tx1"/>
                </a:solidFill>
                <a:latin typeface="ＭＳ ゴシック" panose="020B0609070205080204" pitchFamily="49" charset="-128"/>
                <a:ea typeface="ＭＳ ゴシック" panose="020B0609070205080204" pitchFamily="49" charset="-128"/>
              </a:rPr>
              <a:t>年</a:t>
            </a:r>
            <a:r>
              <a:rPr kumimoji="1" lang="en-US" altLang="ja-JP" sz="1200" dirty="0">
                <a:solidFill>
                  <a:schemeClr val="tx1"/>
                </a:solidFill>
                <a:latin typeface="ＭＳ ゴシック" panose="020B0609070205080204" pitchFamily="49" charset="-128"/>
                <a:ea typeface="ＭＳ ゴシック" panose="020B0609070205080204" pitchFamily="49" charset="-128"/>
              </a:rPr>
              <a:t>3</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月告示）</a:t>
            </a:r>
            <a:r>
              <a:rPr kumimoji="1" lang="ja-JP" altLang="en-US" sz="1200" dirty="0">
                <a:solidFill>
                  <a:schemeClr val="tx1"/>
                </a:solidFill>
                <a:latin typeface="ＭＳ ゴシック" panose="020B0609070205080204" pitchFamily="49" charset="-128"/>
                <a:ea typeface="ＭＳ ゴシック" panose="020B0609070205080204" pitchFamily="49" charset="-128"/>
              </a:rPr>
              <a:t>の改正施行により、個別</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の</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pPr>
              <a:lnSpc>
                <a:spcPts val="1300"/>
              </a:lnSpc>
            </a:pPr>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教育支援計画等の作成</a:t>
            </a:r>
            <a:r>
              <a:rPr kumimoji="1" lang="ja-JP" altLang="en-US" sz="1200" dirty="0">
                <a:solidFill>
                  <a:schemeClr val="tx1"/>
                </a:solidFill>
                <a:latin typeface="ＭＳ ゴシック" panose="020B0609070205080204" pitchFamily="49" charset="-128"/>
                <a:ea typeface="ＭＳ ゴシック" panose="020B0609070205080204" pitchFamily="49" charset="-128"/>
              </a:rPr>
              <a:t>・活用や自立</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活動の導入等が</a:t>
            </a:r>
            <a:r>
              <a:rPr kumimoji="1" lang="ja-JP" altLang="en-US" sz="1200" dirty="0">
                <a:solidFill>
                  <a:schemeClr val="tx1"/>
                </a:solidFill>
                <a:latin typeface="ＭＳ ゴシック" panose="020B0609070205080204" pitchFamily="49" charset="-128"/>
                <a:ea typeface="ＭＳ ゴシック" panose="020B0609070205080204" pitchFamily="49" charset="-128"/>
              </a:rPr>
              <a:t>明確に位置付けられた。</a:t>
            </a:r>
          </a:p>
          <a:p>
            <a:pPr>
              <a:lnSpc>
                <a:spcPts val="1300"/>
              </a:lnSpc>
            </a:pPr>
            <a:r>
              <a:rPr kumimoji="1" lang="ja-JP" altLang="en-US" sz="1200" dirty="0">
                <a:solidFill>
                  <a:schemeClr val="tx1"/>
                </a:solidFill>
                <a:latin typeface="ＭＳ ゴシック" panose="020B0609070205080204" pitchFamily="49" charset="-128"/>
                <a:ea typeface="ＭＳ ゴシック" panose="020B0609070205080204" pitchFamily="49" charset="-128"/>
              </a:rPr>
              <a:t>■併せて、支援学校の助言等を活用することも明記されており、支援学校のセンター的機能との連携も求められる。</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6436847" y="3883222"/>
            <a:ext cx="2993118" cy="1692771"/>
          </a:xfrm>
          <a:prstGeom prst="rect">
            <a:avLst/>
          </a:prstGeom>
          <a:noFill/>
          <a:ln>
            <a:solidFill>
              <a:schemeClr val="tx1"/>
            </a:solidFill>
          </a:ln>
        </p:spPr>
        <p:txBody>
          <a:bodyPr wrap="square" rtlCol="0">
            <a:spAutoFit/>
          </a:bodyPr>
          <a:lstStyle/>
          <a:p>
            <a:pPr marL="180975" indent="-180975">
              <a:buFont typeface="Wingdings" pitchFamily="2" charset="2"/>
              <a:buChar char="Ø"/>
            </a:pPr>
            <a:r>
              <a:rPr lang="ja-JP" altLang="en-US" sz="1400" dirty="0">
                <a:solidFill>
                  <a:prstClr val="black"/>
                </a:solidFill>
                <a:latin typeface="ＭＳ Ｐゴシック"/>
              </a:rPr>
              <a:t>　</a:t>
            </a:r>
            <a:r>
              <a:rPr lang="ja-JP" altLang="en-US" sz="1200" dirty="0">
                <a:solidFill>
                  <a:prstClr val="black"/>
                </a:solidFill>
                <a:latin typeface="ＭＳ Ｐゴシック"/>
              </a:rPr>
              <a:t>小・中学校の通常の学級</a:t>
            </a:r>
            <a:r>
              <a:rPr lang="ja-JP" altLang="en-US" sz="1200" dirty="0" smtClean="0">
                <a:solidFill>
                  <a:prstClr val="black"/>
                </a:solidFill>
                <a:latin typeface="ＭＳ Ｐゴシック"/>
              </a:rPr>
              <a:t>における</a:t>
            </a:r>
            <a:r>
              <a:rPr lang="ja-JP" altLang="en-US" sz="1200" dirty="0">
                <a:solidFill>
                  <a:prstClr val="black"/>
                </a:solidFill>
                <a:latin typeface="ＭＳ Ｐゴシック"/>
              </a:rPr>
              <a:t>「個別の教育支援計画</a:t>
            </a:r>
            <a:r>
              <a:rPr lang="ja-JP" altLang="en-US" sz="1200" dirty="0" smtClean="0">
                <a:solidFill>
                  <a:prstClr val="black"/>
                </a:solidFill>
                <a:latin typeface="ＭＳ Ｐゴシック"/>
              </a:rPr>
              <a:t>」を</a:t>
            </a:r>
            <a:r>
              <a:rPr lang="ja-JP" altLang="en-US" sz="1200" dirty="0" smtClean="0">
                <a:latin typeface="ＭＳ Ｐゴシック"/>
              </a:rPr>
              <a:t>作成している学校の割合は、</a:t>
            </a:r>
            <a:r>
              <a:rPr lang="en-US" altLang="ja-JP" sz="1200" dirty="0">
                <a:latin typeface="ＭＳ Ｐゴシック"/>
              </a:rPr>
              <a:t>100</a:t>
            </a:r>
            <a:r>
              <a:rPr lang="ja-JP" altLang="en-US" sz="1200" dirty="0">
                <a:latin typeface="ＭＳ Ｐゴシック"/>
              </a:rPr>
              <a:t>％を維持</a:t>
            </a:r>
            <a:r>
              <a:rPr lang="ja-JP" altLang="en-US" sz="1200" dirty="0" smtClean="0">
                <a:latin typeface="ＭＳ Ｐゴシック"/>
              </a:rPr>
              <a:t>している。</a:t>
            </a:r>
            <a:endParaRPr lang="en-US" altLang="ja-JP" sz="1200" dirty="0" smtClean="0">
              <a:latin typeface="ＭＳ Ｐゴシック"/>
            </a:endParaRPr>
          </a:p>
          <a:p>
            <a:pPr marL="180975" indent="-180975">
              <a:buFont typeface="Wingdings" pitchFamily="2" charset="2"/>
              <a:buChar char="Ø"/>
            </a:pPr>
            <a:r>
              <a:rPr lang="ja-JP" altLang="en-US" sz="1200" dirty="0">
                <a:latin typeface="ＭＳ Ｐゴシック"/>
              </a:rPr>
              <a:t>　</a:t>
            </a:r>
            <a:r>
              <a:rPr lang="ja-JP" altLang="en-US" sz="1200" dirty="0" smtClean="0">
                <a:latin typeface="ＭＳ Ｐゴシック"/>
              </a:rPr>
              <a:t>小・中学校の支援学級においても</a:t>
            </a:r>
            <a:r>
              <a:rPr lang="en-US" altLang="ja-JP" sz="1200" dirty="0" smtClean="0">
                <a:latin typeface="ＭＳ Ｐゴシック"/>
              </a:rPr>
              <a:t>100</a:t>
            </a:r>
            <a:r>
              <a:rPr lang="ja-JP" altLang="en-US" sz="1200" dirty="0" smtClean="0">
                <a:latin typeface="ＭＳ Ｐゴシック"/>
              </a:rPr>
              <a:t>％を維持している。</a:t>
            </a:r>
            <a:endParaRPr lang="en-US" altLang="ja-JP" sz="1200" dirty="0" smtClean="0">
              <a:latin typeface="ＭＳ Ｐゴシック"/>
            </a:endParaRPr>
          </a:p>
          <a:p>
            <a:pPr marL="180975" indent="-180975">
              <a:buFont typeface="Wingdings" pitchFamily="2" charset="2"/>
              <a:buChar char="Ø"/>
            </a:pPr>
            <a:endParaRPr lang="en-US" altLang="ja-JP" sz="1400" dirty="0">
              <a:latin typeface="ＭＳ Ｐゴシック"/>
            </a:endParaRPr>
          </a:p>
          <a:p>
            <a:pPr marL="180975" indent="-180975">
              <a:buFont typeface="Wingdings" pitchFamily="2" charset="2"/>
              <a:buChar char="Ø"/>
            </a:pPr>
            <a:endParaRPr lang="en-US" altLang="ja-JP" sz="1400" dirty="0" smtClean="0">
              <a:latin typeface="ＭＳ Ｐゴシック"/>
            </a:endParaRPr>
          </a:p>
          <a:p>
            <a:endParaRPr lang="en-US" altLang="ja-JP" sz="1400" dirty="0">
              <a:latin typeface="ＭＳ Ｐゴシック"/>
            </a:endParaRPr>
          </a:p>
        </p:txBody>
      </p:sp>
      <p:sp>
        <p:nvSpPr>
          <p:cNvPr id="16" name="テキスト ボックス 15"/>
          <p:cNvSpPr txBox="1"/>
          <p:nvPr/>
        </p:nvSpPr>
        <p:spPr>
          <a:xfrm>
            <a:off x="4885764" y="6432707"/>
            <a:ext cx="3121466" cy="276999"/>
          </a:xfrm>
          <a:prstGeom prst="rect">
            <a:avLst/>
          </a:prstGeom>
          <a:noFill/>
        </p:spPr>
        <p:txBody>
          <a:bodyPr wrap="square" rtlCol="0">
            <a:spAutoFit/>
          </a:bodyPr>
          <a:lstStyle/>
          <a:p>
            <a:pPr algn="r"/>
            <a:r>
              <a:rPr lang="ja-JP" altLang="en-US" sz="1200" dirty="0" smtClean="0">
                <a:solidFill>
                  <a:prstClr val="black"/>
                </a:solidFill>
              </a:rPr>
              <a:t>（年度）　　大阪府</a:t>
            </a:r>
            <a:r>
              <a:rPr lang="ja-JP" altLang="en-US" sz="1200" dirty="0">
                <a:solidFill>
                  <a:prstClr val="black"/>
                </a:solidFill>
              </a:rPr>
              <a:t>教育庁調べ</a:t>
            </a:r>
          </a:p>
        </p:txBody>
      </p:sp>
      <p:grpSp>
        <p:nvGrpSpPr>
          <p:cNvPr id="17" name="グループ化 16"/>
          <p:cNvGrpSpPr/>
          <p:nvPr/>
        </p:nvGrpSpPr>
        <p:grpSpPr>
          <a:xfrm>
            <a:off x="403967" y="31268"/>
            <a:ext cx="8855797" cy="400110"/>
            <a:chOff x="355839" y="135970"/>
            <a:chExt cx="8855797" cy="400110"/>
          </a:xfrm>
        </p:grpSpPr>
        <p:cxnSp>
          <p:nvCxnSpPr>
            <p:cNvPr id="18" name="直線コネクタ 17"/>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355839" y="135970"/>
              <a:ext cx="6513322" cy="400110"/>
            </a:xfrm>
            <a:prstGeom prst="rect">
              <a:avLst/>
            </a:prstGeom>
          </p:spPr>
          <p:txBody>
            <a:bodyPr wrap="none">
              <a:spAutoFit/>
            </a:bodyPr>
            <a:lstStyle/>
            <a:p>
              <a:r>
                <a:rPr lang="ja-JP" altLang="en-US" sz="2000" b="1" dirty="0"/>
                <a:t>２－②　府立高校等のこれまでの取組の</a:t>
              </a:r>
              <a:r>
                <a:rPr lang="ja-JP" altLang="en-US" sz="2000" b="1" dirty="0" smtClean="0"/>
                <a:t>成果（支援学校）</a:t>
              </a:r>
              <a:endParaRPr lang="ja-JP" altLang="en-US" sz="2000" b="1" dirty="0"/>
            </a:p>
          </p:txBody>
        </p:sp>
      </p:grpSp>
      <p:sp>
        <p:nvSpPr>
          <p:cNvPr id="13" name="スライド番号プレースホルダー 12"/>
          <p:cNvSpPr>
            <a:spLocks noGrp="1"/>
          </p:cNvSpPr>
          <p:nvPr>
            <p:ph type="sldNum" sz="quarter" idx="12"/>
          </p:nvPr>
        </p:nvSpPr>
        <p:spPr>
          <a:xfrm>
            <a:off x="7176417" y="6250144"/>
            <a:ext cx="2228850" cy="365125"/>
          </a:xfrm>
        </p:spPr>
        <p:txBody>
          <a:bodyPr/>
          <a:lstStyle/>
          <a:p>
            <a:fld id="{20607042-D53A-4E69-917E-B6250902E102}" type="slidenum">
              <a:rPr kumimoji="1" lang="ja-JP" altLang="en-US" smtClean="0"/>
              <a:t>25</a:t>
            </a:fld>
            <a:endParaRPr kumimoji="1" lang="ja-JP" altLang="en-US" dirty="0"/>
          </a:p>
        </p:txBody>
      </p:sp>
      <p:sp>
        <p:nvSpPr>
          <p:cNvPr id="22" name="テキスト ボックス 21"/>
          <p:cNvSpPr txBox="1"/>
          <p:nvPr/>
        </p:nvSpPr>
        <p:spPr>
          <a:xfrm>
            <a:off x="616411" y="3722598"/>
            <a:ext cx="733468" cy="276999"/>
          </a:xfrm>
          <a:prstGeom prst="rect">
            <a:avLst/>
          </a:prstGeom>
          <a:noFill/>
        </p:spPr>
        <p:txBody>
          <a:bodyPr wrap="square" rtlCol="0">
            <a:spAutoFit/>
          </a:bodyPr>
          <a:lstStyle/>
          <a:p>
            <a:pPr algn="r"/>
            <a:r>
              <a:rPr lang="ja-JP" altLang="en-US" sz="1200" dirty="0" smtClean="0">
                <a:solidFill>
                  <a:prstClr val="black"/>
                </a:solidFill>
              </a:rPr>
              <a:t>（％）</a:t>
            </a:r>
            <a:endParaRPr lang="ja-JP" altLang="en-US" sz="1200" dirty="0">
              <a:solidFill>
                <a:prstClr val="black"/>
              </a:solidFill>
            </a:endParaRPr>
          </a:p>
        </p:txBody>
      </p:sp>
      <p:sp>
        <p:nvSpPr>
          <p:cNvPr id="23" name="テキスト ボックス 22"/>
          <p:cNvSpPr txBox="1"/>
          <p:nvPr/>
        </p:nvSpPr>
        <p:spPr>
          <a:xfrm>
            <a:off x="403967" y="3490252"/>
            <a:ext cx="8538997" cy="461665"/>
          </a:xfrm>
          <a:prstGeom prst="rect">
            <a:avLst/>
          </a:prstGeom>
          <a:noFill/>
        </p:spPr>
        <p:txBody>
          <a:bodyPr wrap="square" rtlCol="0">
            <a:spAutoFit/>
          </a:bodyPr>
          <a:lstStyle/>
          <a:p>
            <a:pPr algn="ct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参考</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公立小・中学校の通常の学級・府立高校における「個別の教育支援計画」の作成に取り組む学校の割合推移</a:t>
            </a:r>
          </a:p>
          <a:p>
            <a:pPr algn="ctr"/>
            <a:endParaRPr lang="ja-JP" altLang="en-US" sz="1200" b="1" dirty="0">
              <a:latin typeface="Meiryo UI" panose="020B0604030504040204" pitchFamily="50" charset="-128"/>
              <a:ea typeface="Meiryo UI" panose="020B0604030504040204" pitchFamily="50" charset="-128"/>
            </a:endParaRPr>
          </a:p>
        </p:txBody>
      </p:sp>
      <p:graphicFrame>
        <p:nvGraphicFramePr>
          <p:cNvPr id="24" name="グラフ 23"/>
          <p:cNvGraphicFramePr/>
          <p:nvPr>
            <p:extLst/>
          </p:nvPr>
        </p:nvGraphicFramePr>
        <p:xfrm>
          <a:off x="244666" y="3902746"/>
          <a:ext cx="6201831" cy="2861450"/>
        </p:xfrm>
        <a:graphic>
          <a:graphicData uri="http://schemas.openxmlformats.org/drawingml/2006/chart">
            <c:chart xmlns:c="http://schemas.openxmlformats.org/drawingml/2006/chart" xmlns:r="http://schemas.openxmlformats.org/officeDocument/2006/relationships" r:id="rId2"/>
          </a:graphicData>
        </a:graphic>
      </p:graphicFrame>
      <p:sp>
        <p:nvSpPr>
          <p:cNvPr id="25" name="テキスト ボックス 24"/>
          <p:cNvSpPr txBox="1"/>
          <p:nvPr/>
        </p:nvSpPr>
        <p:spPr>
          <a:xfrm>
            <a:off x="6300078" y="5780156"/>
            <a:ext cx="3414303" cy="577081"/>
          </a:xfrm>
          <a:prstGeom prst="rect">
            <a:avLst/>
          </a:prstGeom>
          <a:noFill/>
        </p:spPr>
        <p:txBody>
          <a:bodyPr wrap="square" rtlCol="0">
            <a:spAutoFit/>
          </a:bodyPr>
          <a:lstStyle/>
          <a:p>
            <a:r>
              <a:rPr lang="en-US" altLang="ja-JP" sz="1050" dirty="0" smtClean="0">
                <a:solidFill>
                  <a:prstClr val="black"/>
                </a:solidFill>
              </a:rPr>
              <a:t>(※1)</a:t>
            </a:r>
            <a:r>
              <a:rPr lang="ja-JP" altLang="en-US" sz="1050" dirty="0" err="1" smtClean="0">
                <a:solidFill>
                  <a:prstClr val="black"/>
                </a:solidFill>
              </a:rPr>
              <a:t>障がいに</a:t>
            </a:r>
            <a:r>
              <a:rPr lang="ja-JP" altLang="en-US" sz="1050" dirty="0" smtClean="0">
                <a:solidFill>
                  <a:prstClr val="black"/>
                </a:solidFill>
              </a:rPr>
              <a:t>より配慮を要する生徒が在籍するとしている</a:t>
            </a:r>
            <a:endParaRPr lang="en-US" altLang="ja-JP" sz="1050" dirty="0" smtClean="0">
              <a:solidFill>
                <a:prstClr val="black"/>
              </a:solidFill>
            </a:endParaRPr>
          </a:p>
          <a:p>
            <a:r>
              <a:rPr lang="ja-JP" altLang="en-US" sz="1050" dirty="0">
                <a:solidFill>
                  <a:prstClr val="black"/>
                </a:solidFill>
              </a:rPr>
              <a:t>　</a:t>
            </a:r>
            <a:r>
              <a:rPr lang="ja-JP" altLang="en-US" sz="1050" dirty="0" smtClean="0">
                <a:solidFill>
                  <a:prstClr val="black"/>
                </a:solidFill>
              </a:rPr>
              <a:t>　　 高校に占める割合</a:t>
            </a:r>
            <a:endParaRPr lang="en-US" altLang="ja-JP" sz="1050" dirty="0" smtClean="0">
              <a:solidFill>
                <a:prstClr val="black"/>
              </a:solidFill>
            </a:endParaRPr>
          </a:p>
          <a:p>
            <a:r>
              <a:rPr lang="en-US" altLang="ja-JP" sz="1050" dirty="0" smtClean="0">
                <a:solidFill>
                  <a:prstClr val="black"/>
                </a:solidFill>
              </a:rPr>
              <a:t>(※2)</a:t>
            </a:r>
            <a:r>
              <a:rPr lang="ja-JP" altLang="en-US" sz="1050" dirty="0">
                <a:solidFill>
                  <a:prstClr val="black"/>
                </a:solidFill>
              </a:rPr>
              <a:t>全</a:t>
            </a:r>
            <a:r>
              <a:rPr lang="ja-JP" altLang="en-US" sz="1050" dirty="0" smtClean="0">
                <a:solidFill>
                  <a:prstClr val="black"/>
                </a:solidFill>
              </a:rPr>
              <a:t>て</a:t>
            </a:r>
            <a:r>
              <a:rPr lang="ja-JP" altLang="en-US" sz="1050" dirty="0">
                <a:solidFill>
                  <a:prstClr val="black"/>
                </a:solidFill>
              </a:rPr>
              <a:t>の</a:t>
            </a:r>
            <a:r>
              <a:rPr lang="ja-JP" altLang="en-US" sz="1050" dirty="0" smtClean="0">
                <a:solidFill>
                  <a:prstClr val="black"/>
                </a:solidFill>
              </a:rPr>
              <a:t>府立高校に占める割合</a:t>
            </a:r>
            <a:endParaRPr lang="ja-JP" altLang="en-US" sz="1050" dirty="0">
              <a:solidFill>
                <a:prstClr val="black"/>
              </a:solidFill>
            </a:endParaRPr>
          </a:p>
        </p:txBody>
      </p:sp>
      <p:sp>
        <p:nvSpPr>
          <p:cNvPr id="26" name="テキスト ボックス 25"/>
          <p:cNvSpPr txBox="1"/>
          <p:nvPr/>
        </p:nvSpPr>
        <p:spPr>
          <a:xfrm>
            <a:off x="6755611" y="4903771"/>
            <a:ext cx="2958770" cy="577081"/>
          </a:xfrm>
          <a:prstGeom prst="rect">
            <a:avLst/>
          </a:prstGeom>
          <a:noFill/>
        </p:spPr>
        <p:txBody>
          <a:bodyPr wrap="square" rtlCol="0">
            <a:spAutoFit/>
          </a:bodyPr>
          <a:lstStyle/>
          <a:p>
            <a:r>
              <a:rPr lang="ja-JP" altLang="en-US" sz="1050" dirty="0">
                <a:solidFill>
                  <a:prstClr val="black"/>
                </a:solidFill>
              </a:rPr>
              <a:t>　</a:t>
            </a:r>
            <a:r>
              <a:rPr lang="en-US" altLang="ja-JP" sz="1050" dirty="0" smtClean="0"/>
              <a:t>※</a:t>
            </a:r>
            <a:r>
              <a:rPr lang="ja-JP" altLang="en-US" sz="1050" dirty="0" smtClean="0"/>
              <a:t>支援学級設置率（</a:t>
            </a:r>
            <a:r>
              <a:rPr lang="en-US" altLang="ja-JP" sz="1050" dirty="0" smtClean="0"/>
              <a:t>R2</a:t>
            </a:r>
            <a:r>
              <a:rPr lang="ja-JP" altLang="en-US" sz="1050" dirty="0" smtClean="0"/>
              <a:t>年度）</a:t>
            </a:r>
            <a:endParaRPr lang="en-US" altLang="ja-JP" sz="1050" dirty="0" smtClean="0"/>
          </a:p>
          <a:p>
            <a:r>
              <a:rPr lang="ja-JP" altLang="en-US" sz="1050" dirty="0"/>
              <a:t>　</a:t>
            </a:r>
            <a:r>
              <a:rPr lang="ja-JP" altLang="en-US" sz="1050" dirty="0" smtClean="0"/>
              <a:t>　　　小学校：</a:t>
            </a:r>
            <a:r>
              <a:rPr lang="en-US" altLang="ja-JP" sz="1050" dirty="0" smtClean="0"/>
              <a:t>99.5%</a:t>
            </a:r>
          </a:p>
          <a:p>
            <a:r>
              <a:rPr lang="ja-JP" altLang="en-US" sz="1050" dirty="0"/>
              <a:t>　</a:t>
            </a:r>
            <a:r>
              <a:rPr lang="ja-JP" altLang="en-US" sz="1050" dirty="0" smtClean="0"/>
              <a:t>　　　中学校：</a:t>
            </a:r>
            <a:r>
              <a:rPr lang="en-US" altLang="ja-JP" sz="1050" dirty="0" smtClean="0"/>
              <a:t>98.9%</a:t>
            </a:r>
            <a:endParaRPr lang="ja-JP" altLang="en-US" sz="1050" dirty="0"/>
          </a:p>
        </p:txBody>
      </p:sp>
    </p:spTree>
    <p:extLst>
      <p:ext uri="{BB962C8B-B14F-4D97-AF65-F5344CB8AC3E}">
        <p14:creationId xmlns:p14="http://schemas.microsoft.com/office/powerpoint/2010/main" val="35905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174533" y="6378655"/>
            <a:ext cx="2228850" cy="365125"/>
          </a:xfrm>
        </p:spPr>
        <p:txBody>
          <a:bodyPr/>
          <a:lstStyle/>
          <a:p>
            <a:fld id="{20607042-D53A-4E69-917E-B6250902E102}" type="slidenum">
              <a:rPr kumimoji="1" lang="ja-JP" altLang="en-US" smtClean="0"/>
              <a:t>26</a:t>
            </a:fld>
            <a:endParaRPr kumimoji="1" lang="ja-JP" altLang="en-US" dirty="0"/>
          </a:p>
        </p:txBody>
      </p:sp>
    </p:spTree>
    <p:extLst>
      <p:ext uri="{BB962C8B-B14F-4D97-AF65-F5344CB8AC3E}">
        <p14:creationId xmlns:p14="http://schemas.microsoft.com/office/powerpoint/2010/main" val="4211513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28684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175391" y="1455850"/>
            <a:ext cx="7120860" cy="830997"/>
          </a:xfrm>
          <a:prstGeom prst="rect">
            <a:avLst/>
          </a:prstGeom>
        </p:spPr>
        <p:txBody>
          <a:bodyPr wrap="none">
            <a:spAutoFit/>
          </a:bodyPr>
          <a:lstStyle/>
          <a:p>
            <a:r>
              <a:rPr lang="ja-JP" altLang="en-US" sz="2400" dirty="0"/>
              <a:t>２．府立高校等の現状と課題認識</a:t>
            </a:r>
            <a:endParaRPr lang="en-US" altLang="ja-JP" sz="2400" dirty="0"/>
          </a:p>
          <a:p>
            <a:r>
              <a:rPr lang="ja-JP" altLang="en-US" sz="2400" dirty="0"/>
              <a:t>　③　府立高校のあり方等に係る審議に向けた課題認識</a:t>
            </a:r>
            <a:endParaRPr lang="en-US" altLang="ja-JP" sz="2400" dirty="0"/>
          </a:p>
        </p:txBody>
      </p:sp>
      <p:sp>
        <p:nvSpPr>
          <p:cNvPr id="2" name="スライド番号プレースホルダー 1"/>
          <p:cNvSpPr>
            <a:spLocks noGrp="1"/>
          </p:cNvSpPr>
          <p:nvPr>
            <p:ph type="sldNum" sz="quarter" idx="12"/>
          </p:nvPr>
        </p:nvSpPr>
        <p:spPr>
          <a:xfrm>
            <a:off x="7085323" y="6356352"/>
            <a:ext cx="2228850" cy="365125"/>
          </a:xfrm>
        </p:spPr>
        <p:txBody>
          <a:bodyPr/>
          <a:lstStyle/>
          <a:p>
            <a:fld id="{20607042-D53A-4E69-917E-B6250902E102}" type="slidenum">
              <a:rPr kumimoji="1" lang="ja-JP" altLang="en-US" smtClean="0"/>
              <a:t>27</a:t>
            </a:fld>
            <a:endParaRPr kumimoji="1" lang="ja-JP" altLang="en-US" dirty="0"/>
          </a:p>
        </p:txBody>
      </p:sp>
    </p:spTree>
    <p:extLst>
      <p:ext uri="{BB962C8B-B14F-4D97-AF65-F5344CB8AC3E}">
        <p14:creationId xmlns:p14="http://schemas.microsoft.com/office/powerpoint/2010/main" val="3618211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463636" y="49406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6" y="124731"/>
            <a:ext cx="6463629" cy="369332"/>
          </a:xfrm>
          <a:prstGeom prst="rect">
            <a:avLst/>
          </a:prstGeom>
        </p:spPr>
        <p:txBody>
          <a:bodyPr wrap="none">
            <a:spAutoFit/>
          </a:bodyPr>
          <a:lstStyle/>
          <a:p>
            <a:r>
              <a:rPr lang="ja-JP" altLang="en-US" b="1" dirty="0" smtClean="0"/>
              <a:t>２－③</a:t>
            </a:r>
            <a:r>
              <a:rPr lang="ja-JP" altLang="en-US" b="1" dirty="0"/>
              <a:t>　今後の府立高校の</a:t>
            </a:r>
            <a:r>
              <a:rPr lang="ja-JP" altLang="en-US" b="1" dirty="0" smtClean="0"/>
              <a:t>あり方等に係る審議に向けた課題認識</a:t>
            </a:r>
            <a:endParaRPr lang="ja-JP" altLang="en-US" b="1" dirty="0"/>
          </a:p>
        </p:txBody>
      </p:sp>
      <p:sp>
        <p:nvSpPr>
          <p:cNvPr id="12" name="正方形/長方形 11"/>
          <p:cNvSpPr/>
          <p:nvPr/>
        </p:nvSpPr>
        <p:spPr>
          <a:xfrm>
            <a:off x="538235" y="1105426"/>
            <a:ext cx="8674180" cy="3323987"/>
          </a:xfrm>
          <a:prstGeom prst="rect">
            <a:avLst/>
          </a:prstGeom>
          <a:ln w="12700">
            <a:solidFill>
              <a:schemeClr val="tx1"/>
            </a:solidFill>
          </a:ln>
        </p:spPr>
        <p:txBody>
          <a:bodyPr wrap="square">
            <a:spAutoFit/>
          </a:bodyPr>
          <a:lstStyle/>
          <a:p>
            <a:pPr>
              <a:spcAft>
                <a:spcPts val="0"/>
              </a:spcAft>
            </a:pPr>
            <a:r>
              <a:rPr lang="ja-JP" altLang="ja-JP" sz="1400" b="1" kern="100" dirty="0" smtClean="0">
                <a:latin typeface="+mn-ea"/>
                <a:cs typeface="Times New Roman" panose="02020603050405020304" pitchFamily="18" charset="0"/>
              </a:rPr>
              <a:t>〇</a:t>
            </a:r>
            <a:r>
              <a:rPr lang="ja-JP" altLang="en-US" sz="1400" b="1" kern="100" dirty="0" smtClean="0">
                <a:latin typeface="+mn-ea"/>
                <a:cs typeface="Times New Roman" panose="02020603050405020304" pitchFamily="18" charset="0"/>
              </a:rPr>
              <a:t>　さまざまな配慮を要する生徒</a:t>
            </a:r>
            <a:endParaRPr lang="en-US" altLang="ja-JP" sz="1400" b="1"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a:t>
            </a:r>
            <a:r>
              <a:rPr lang="ja-JP" altLang="en-US" sz="1400" kern="100" dirty="0">
                <a:latin typeface="+mn-ea"/>
                <a:cs typeface="Times New Roman" panose="02020603050405020304" pitchFamily="18" charset="0"/>
              </a:rPr>
              <a:t>知的</a:t>
            </a:r>
            <a:r>
              <a:rPr lang="ja-JP" altLang="en-US" sz="1400" kern="100" dirty="0" err="1">
                <a:latin typeface="+mn-ea"/>
                <a:cs typeface="Times New Roman" panose="02020603050405020304" pitchFamily="18" charset="0"/>
              </a:rPr>
              <a:t>障がい</a:t>
            </a:r>
            <a:r>
              <a:rPr lang="ja-JP" altLang="en-US" sz="1400" kern="100" dirty="0">
                <a:latin typeface="+mn-ea"/>
                <a:cs typeface="Times New Roman" panose="02020603050405020304" pitchFamily="18" charset="0"/>
              </a:rPr>
              <a:t>」「</a:t>
            </a:r>
            <a:r>
              <a:rPr lang="ja-JP" altLang="en-US" sz="1400" kern="100" dirty="0" err="1">
                <a:latin typeface="+mn-ea"/>
                <a:cs typeface="Times New Roman" panose="02020603050405020304" pitchFamily="18" charset="0"/>
              </a:rPr>
              <a:t>発達障がい</a:t>
            </a:r>
            <a:r>
              <a:rPr lang="ja-JP" altLang="en-US" sz="1400" kern="100" dirty="0">
                <a:latin typeface="+mn-ea"/>
                <a:cs typeface="Times New Roman" panose="02020603050405020304" pitchFamily="18" charset="0"/>
              </a:rPr>
              <a:t>」</a:t>
            </a:r>
            <a:r>
              <a:rPr lang="ja-JP" altLang="en-US" sz="1400" kern="100" dirty="0" smtClean="0">
                <a:latin typeface="+mn-ea"/>
                <a:cs typeface="Times New Roman" panose="02020603050405020304" pitchFamily="18" charset="0"/>
              </a:rPr>
              <a:t>など、「さまざまな配慮を要する生徒」が、近年増加している。</a:t>
            </a:r>
            <a:r>
              <a:rPr lang="en-US" altLang="ja-JP" sz="1400" kern="100" dirty="0" smtClean="0">
                <a:latin typeface="+mn-ea"/>
                <a:cs typeface="Times New Roman" panose="02020603050405020304" pitchFamily="18" charset="0"/>
              </a:rPr>
              <a:t/>
            </a:r>
            <a:br>
              <a:rPr lang="en-US" altLang="ja-JP" sz="1400" kern="100" dirty="0" smtClean="0">
                <a:latin typeface="+mn-ea"/>
                <a:cs typeface="Times New Roman" panose="02020603050405020304" pitchFamily="18" charset="0"/>
              </a:rPr>
            </a:br>
            <a:r>
              <a:rPr lang="ja-JP" altLang="en-US" sz="1400" kern="100" dirty="0" smtClean="0">
                <a:latin typeface="+mn-ea"/>
                <a:cs typeface="Times New Roman" panose="02020603050405020304" pitchFamily="18" charset="0"/>
              </a:rPr>
              <a:t>　　</a:t>
            </a:r>
            <a:r>
              <a:rPr lang="en-US" altLang="ja-JP" sz="1400" kern="100" dirty="0">
                <a:latin typeface="+mn-ea"/>
                <a:cs typeface="Times New Roman" panose="02020603050405020304" pitchFamily="18" charset="0"/>
              </a:rPr>
              <a:t>※H24</a:t>
            </a:r>
            <a:r>
              <a:rPr lang="ja-JP" altLang="en-US" sz="1400" kern="100" dirty="0">
                <a:latin typeface="+mn-ea"/>
                <a:cs typeface="Times New Roman" panose="02020603050405020304" pitchFamily="18" charset="0"/>
              </a:rPr>
              <a:t>年文科省</a:t>
            </a:r>
            <a:r>
              <a:rPr lang="ja-JP" altLang="en-US" sz="1400" kern="100" dirty="0" smtClean="0">
                <a:latin typeface="+mn-ea"/>
                <a:cs typeface="Times New Roman" panose="02020603050405020304" pitchFamily="18" charset="0"/>
              </a:rPr>
              <a:t>調査は、公立</a:t>
            </a:r>
            <a:r>
              <a:rPr lang="ja-JP" altLang="en-US" sz="1400" kern="100" dirty="0">
                <a:latin typeface="+mn-ea"/>
                <a:cs typeface="Times New Roman" panose="02020603050405020304" pitchFamily="18" charset="0"/>
              </a:rPr>
              <a:t>小中学校の通常の学級において、「学習面・行動面で著しい困難を示す児童生徒」</a:t>
            </a:r>
            <a:r>
              <a:rPr lang="ja-JP" altLang="en-US" sz="1400" kern="100" dirty="0" smtClean="0">
                <a:latin typeface="+mn-ea"/>
                <a:cs typeface="Times New Roman" panose="02020603050405020304" pitchFamily="18" charset="0"/>
              </a:rPr>
              <a:t>の</a:t>
            </a:r>
            <a:endParaRPr lang="en-US" altLang="ja-JP" sz="1400"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割合</a:t>
            </a:r>
            <a:r>
              <a:rPr lang="ja-JP" altLang="en-US" sz="1400" kern="100" dirty="0">
                <a:latin typeface="+mn-ea"/>
                <a:cs typeface="Times New Roman" panose="02020603050405020304" pitchFamily="18" charset="0"/>
              </a:rPr>
              <a:t>を</a:t>
            </a:r>
            <a:r>
              <a:rPr lang="en-US" altLang="ja-JP" sz="1400" kern="100" dirty="0" smtClean="0">
                <a:latin typeface="+mn-ea"/>
                <a:cs typeface="Times New Roman" panose="02020603050405020304" pitchFamily="18" charset="0"/>
              </a:rPr>
              <a:t>6.5</a:t>
            </a:r>
            <a:r>
              <a:rPr lang="ja-JP" altLang="en-US" sz="1400" kern="100" dirty="0" smtClean="0">
                <a:latin typeface="+mn-ea"/>
                <a:cs typeface="Times New Roman" panose="02020603050405020304" pitchFamily="18" charset="0"/>
              </a:rPr>
              <a:t>％と推定する。</a:t>
            </a:r>
            <a:endParaRPr lang="ja-JP" altLang="en-US" sz="1400" kern="100" dirty="0">
              <a:latin typeface="+mn-ea"/>
              <a:cs typeface="Times New Roman" panose="02020603050405020304" pitchFamily="18" charset="0"/>
            </a:endParaRPr>
          </a:p>
          <a:p>
            <a:pPr>
              <a:spcAft>
                <a:spcPts val="0"/>
              </a:spcAft>
            </a:pPr>
            <a:endParaRPr lang="ja-JP" altLang="en-US" sz="1400"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　</a:t>
            </a:r>
            <a:r>
              <a:rPr lang="ja-JP" altLang="en-US" sz="1400" kern="100" dirty="0" smtClean="0">
                <a:latin typeface="+mn-ea"/>
                <a:cs typeface="Times New Roman" panose="02020603050405020304" pitchFamily="18" charset="0"/>
              </a:rPr>
              <a:t>府教育委員会は、府立</a:t>
            </a:r>
            <a:r>
              <a:rPr lang="ja-JP" altLang="en-US" sz="1400" kern="100" dirty="0">
                <a:latin typeface="+mn-ea"/>
                <a:cs typeface="Times New Roman" panose="02020603050405020304" pitchFamily="18" charset="0"/>
              </a:rPr>
              <a:t>支援</a:t>
            </a:r>
            <a:r>
              <a:rPr lang="ja-JP" altLang="en-US" sz="1400" kern="100" dirty="0" smtClean="0">
                <a:latin typeface="+mn-ea"/>
                <a:cs typeface="Times New Roman" panose="02020603050405020304" pitchFamily="18" charset="0"/>
              </a:rPr>
              <a:t>学校の知的</a:t>
            </a:r>
            <a:r>
              <a:rPr lang="ja-JP" altLang="en-US" sz="1400" kern="100" dirty="0">
                <a:latin typeface="+mn-ea"/>
                <a:cs typeface="Times New Roman" panose="02020603050405020304" pitchFamily="18" charset="0"/>
              </a:rPr>
              <a:t>障</a:t>
            </a:r>
            <a:r>
              <a:rPr lang="ja-JP" altLang="en-US" sz="1400" kern="100" dirty="0" smtClean="0">
                <a:latin typeface="+mn-ea"/>
                <a:cs typeface="Times New Roman" panose="02020603050405020304" pitchFamily="18" charset="0"/>
              </a:rPr>
              <a:t>がいのある児童生徒は、</a:t>
            </a:r>
            <a:r>
              <a:rPr lang="en-US" altLang="ja-JP" sz="1400" kern="100" dirty="0" smtClean="0">
                <a:latin typeface="+mn-ea"/>
                <a:cs typeface="Times New Roman" panose="02020603050405020304" pitchFamily="18" charset="0"/>
              </a:rPr>
              <a:t/>
            </a:r>
            <a:br>
              <a:rPr lang="en-US" altLang="ja-JP" sz="1400" kern="100" dirty="0" smtClean="0">
                <a:latin typeface="+mn-ea"/>
                <a:cs typeface="Times New Roman" panose="02020603050405020304" pitchFamily="18" charset="0"/>
              </a:rPr>
            </a:br>
            <a:r>
              <a:rPr lang="ja-JP" altLang="en-US" sz="1400" kern="100" dirty="0" smtClean="0">
                <a:latin typeface="+mn-ea"/>
                <a:cs typeface="Times New Roman" panose="02020603050405020304" pitchFamily="18" charset="0"/>
              </a:rPr>
              <a:t>　　Ｈ</a:t>
            </a:r>
            <a:r>
              <a:rPr lang="en-US" altLang="ja-JP" sz="1400" kern="100" dirty="0" smtClean="0">
                <a:latin typeface="+mn-ea"/>
                <a:cs typeface="Times New Roman" panose="02020603050405020304" pitchFamily="18" charset="0"/>
              </a:rPr>
              <a:t>28</a:t>
            </a:r>
            <a:r>
              <a:rPr lang="ja-JP" altLang="en-US" sz="1400" kern="100" dirty="0" smtClean="0">
                <a:latin typeface="+mn-ea"/>
                <a:cs typeface="Times New Roman" panose="02020603050405020304" pitchFamily="18" charset="0"/>
              </a:rPr>
              <a:t>（</a:t>
            </a:r>
            <a:r>
              <a:rPr lang="en-US" altLang="ja-JP" sz="1400" kern="100" dirty="0" smtClean="0">
                <a:latin typeface="+mn-ea"/>
                <a:cs typeface="Times New Roman" panose="02020603050405020304" pitchFamily="18" charset="0"/>
              </a:rPr>
              <a:t>2016</a:t>
            </a:r>
            <a:r>
              <a:rPr lang="ja-JP" altLang="en-US" sz="1400" kern="100" dirty="0" smtClean="0">
                <a:latin typeface="+mn-ea"/>
                <a:cs typeface="Times New Roman" panose="02020603050405020304" pitchFamily="18" charset="0"/>
              </a:rPr>
              <a:t>）年度</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6,658</a:t>
            </a:r>
            <a:r>
              <a:rPr lang="ja-JP" altLang="en-US" sz="1400" kern="100" dirty="0">
                <a:latin typeface="+mn-ea"/>
                <a:cs typeface="Times New Roman" panose="02020603050405020304" pitchFamily="18" charset="0"/>
              </a:rPr>
              <a:t>人）</a:t>
            </a:r>
            <a:r>
              <a:rPr lang="ja-JP" altLang="en-US" sz="1400" kern="100" dirty="0" smtClean="0">
                <a:latin typeface="+mn-ea"/>
                <a:cs typeface="Times New Roman" panose="02020603050405020304" pitchFamily="18" charset="0"/>
              </a:rPr>
              <a:t>から</a:t>
            </a:r>
            <a:endParaRPr lang="en-US" altLang="ja-JP" sz="1400"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Ｒ８（</a:t>
            </a:r>
            <a:r>
              <a:rPr lang="en-US" altLang="ja-JP" sz="1400" kern="100" dirty="0" smtClean="0">
                <a:latin typeface="+mn-ea"/>
                <a:cs typeface="Times New Roman" panose="02020603050405020304" pitchFamily="18" charset="0"/>
              </a:rPr>
              <a:t>2026</a:t>
            </a:r>
            <a:r>
              <a:rPr lang="ja-JP" altLang="en-US" sz="1400" kern="100" dirty="0" smtClean="0">
                <a:latin typeface="+mn-ea"/>
                <a:cs typeface="Times New Roman" panose="02020603050405020304" pitchFamily="18" charset="0"/>
              </a:rPr>
              <a:t>）年度</a:t>
            </a:r>
            <a:r>
              <a:rPr lang="ja-JP" altLang="en-US" sz="1400" kern="100" dirty="0">
                <a:latin typeface="+mn-ea"/>
                <a:cs typeface="Times New Roman" panose="02020603050405020304" pitchFamily="18" charset="0"/>
              </a:rPr>
              <a:t>（</a:t>
            </a:r>
            <a:r>
              <a:rPr lang="en-US" altLang="ja-JP" sz="1400" kern="100" dirty="0" smtClean="0">
                <a:latin typeface="+mn-ea"/>
                <a:cs typeface="Times New Roman" panose="02020603050405020304" pitchFamily="18" charset="0"/>
              </a:rPr>
              <a:t>8,248</a:t>
            </a:r>
            <a:r>
              <a:rPr lang="ja-JP" altLang="en-US" sz="1400" kern="100" dirty="0">
                <a:latin typeface="+mn-ea"/>
                <a:cs typeface="Times New Roman" panose="02020603050405020304" pitchFamily="18" charset="0"/>
              </a:rPr>
              <a:t>人）まで</a:t>
            </a:r>
            <a:r>
              <a:rPr lang="ja-JP" altLang="en-US" sz="1400" kern="100" dirty="0" smtClean="0">
                <a:latin typeface="+mn-ea"/>
                <a:cs typeface="Times New Roman" panose="02020603050405020304" pitchFamily="18" charset="0"/>
              </a:rPr>
              <a:t>の</a:t>
            </a:r>
            <a:r>
              <a:rPr lang="en-US" altLang="ja-JP" sz="1400" kern="100" dirty="0" smtClean="0">
                <a:latin typeface="+mn-ea"/>
                <a:cs typeface="Times New Roman" panose="02020603050405020304" pitchFamily="18" charset="0"/>
              </a:rPr>
              <a:t>10</a:t>
            </a:r>
            <a:r>
              <a:rPr lang="ja-JP" altLang="en-US" sz="1400" kern="100" dirty="0">
                <a:latin typeface="+mn-ea"/>
                <a:cs typeface="Times New Roman" panose="02020603050405020304" pitchFamily="18" charset="0"/>
              </a:rPr>
              <a:t>年間</a:t>
            </a:r>
            <a:r>
              <a:rPr lang="ja-JP" altLang="en-US" sz="1400" kern="100" dirty="0" smtClean="0">
                <a:latin typeface="+mn-ea"/>
                <a:cs typeface="Times New Roman" panose="02020603050405020304" pitchFamily="18" charset="0"/>
              </a:rPr>
              <a:t>で</a:t>
            </a:r>
            <a:endParaRPr lang="en-US" altLang="ja-JP" sz="1400"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en-US" altLang="ja-JP" sz="1400" kern="100" dirty="0" smtClean="0">
                <a:latin typeface="+mn-ea"/>
                <a:cs typeface="Times New Roman" panose="02020603050405020304" pitchFamily="18" charset="0"/>
              </a:rPr>
              <a:t>1,590</a:t>
            </a:r>
            <a:r>
              <a:rPr lang="ja-JP" altLang="en-US" sz="1400" kern="100" dirty="0">
                <a:latin typeface="+mn-ea"/>
                <a:cs typeface="Times New Roman" panose="02020603050405020304" pitchFamily="18" charset="0"/>
              </a:rPr>
              <a:t>人増加すると</a:t>
            </a:r>
            <a:r>
              <a:rPr lang="ja-JP" altLang="en-US" sz="1400" kern="100" dirty="0" smtClean="0">
                <a:latin typeface="+mn-ea"/>
                <a:cs typeface="Times New Roman" panose="02020603050405020304" pitchFamily="18" charset="0"/>
              </a:rPr>
              <a:t>推計した（再掲）。</a:t>
            </a:r>
            <a:endParaRPr lang="en-US" altLang="ja-JP" sz="1400" kern="100" dirty="0" smtClean="0">
              <a:latin typeface="+mn-ea"/>
              <a:cs typeface="Times New Roman" panose="02020603050405020304" pitchFamily="18" charset="0"/>
            </a:endParaRPr>
          </a:p>
          <a:p>
            <a:pPr>
              <a:spcAft>
                <a:spcPts val="0"/>
              </a:spcAft>
            </a:pPr>
            <a:endParaRPr lang="en-US" altLang="ja-JP" sz="1400" kern="100" dirty="0" smtClean="0">
              <a:latin typeface="+mn-ea"/>
              <a:cs typeface="Times New Roman" panose="02020603050405020304" pitchFamily="18" charset="0"/>
            </a:endParaRPr>
          </a:p>
          <a:p>
            <a:pPr>
              <a:spcAft>
                <a:spcPts val="0"/>
              </a:spcAft>
            </a:pPr>
            <a:r>
              <a:rPr lang="ja-JP" altLang="en-US" sz="1400" b="1" kern="100" dirty="0" smtClean="0">
                <a:latin typeface="+mn-ea"/>
                <a:cs typeface="Times New Roman" panose="02020603050405020304" pitchFamily="18" charset="0"/>
              </a:rPr>
              <a:t>〇　府立高校に在籍する障がいのある生徒の増加</a:t>
            </a:r>
            <a:endParaRPr lang="en-US" altLang="ja-JP" sz="1400" b="1"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府内</a:t>
            </a:r>
            <a:r>
              <a:rPr lang="ja-JP" altLang="en-US" sz="1400" kern="100" dirty="0">
                <a:latin typeface="+mn-ea"/>
                <a:cs typeface="Times New Roman" panose="02020603050405020304" pitchFamily="18" charset="0"/>
              </a:rPr>
              <a:t>市町村中学校</a:t>
            </a:r>
            <a:r>
              <a:rPr lang="ja-JP" altLang="en-US" sz="1400" kern="100" dirty="0" smtClean="0">
                <a:latin typeface="+mn-ea"/>
                <a:cs typeface="Times New Roman" panose="02020603050405020304" pitchFamily="18" charset="0"/>
              </a:rPr>
              <a:t>で支援学級に在籍する生徒数は、中学校はこの</a:t>
            </a:r>
            <a:r>
              <a:rPr lang="en-US" altLang="ja-JP" sz="1400" kern="100" dirty="0" smtClean="0">
                <a:latin typeface="+mn-ea"/>
                <a:cs typeface="Times New Roman" panose="02020603050405020304" pitchFamily="18" charset="0"/>
              </a:rPr>
              <a:t>10</a:t>
            </a:r>
            <a:r>
              <a:rPr lang="ja-JP" altLang="en-US" sz="1400" kern="100" dirty="0" smtClean="0">
                <a:latin typeface="+mn-ea"/>
                <a:cs typeface="Times New Roman" panose="02020603050405020304" pitchFamily="18" charset="0"/>
              </a:rPr>
              <a:t>年間でほぼ倍増。</a:t>
            </a:r>
            <a:r>
              <a:rPr lang="en-US" altLang="ja-JP" sz="1400" kern="100" dirty="0" smtClean="0">
                <a:latin typeface="+mn-ea"/>
                <a:cs typeface="Times New Roman" panose="02020603050405020304" pitchFamily="18" charset="0"/>
              </a:rPr>
              <a:t/>
            </a:r>
            <a:br>
              <a:rPr lang="en-US" altLang="ja-JP" sz="1400" kern="100" dirty="0" smtClean="0">
                <a:latin typeface="+mn-ea"/>
                <a:cs typeface="Times New Roman" panose="02020603050405020304" pitchFamily="18" charset="0"/>
              </a:rPr>
            </a:br>
            <a:r>
              <a:rPr lang="ja-JP" altLang="en-US" sz="1400" kern="100" dirty="0" smtClean="0">
                <a:latin typeface="+mn-ea"/>
                <a:cs typeface="Times New Roman" panose="02020603050405020304" pitchFamily="18" charset="0"/>
              </a:rPr>
              <a:t>　（知的障がいのある生徒：約２</a:t>
            </a:r>
            <a:r>
              <a:rPr lang="en-US" altLang="ja-JP" sz="1400" kern="100" dirty="0" smtClean="0">
                <a:latin typeface="+mn-ea"/>
                <a:cs typeface="Times New Roman" panose="02020603050405020304" pitchFamily="18" charset="0"/>
              </a:rPr>
              <a:t>.4</a:t>
            </a:r>
            <a:r>
              <a:rPr lang="ja-JP" altLang="en-US" sz="1400" kern="100" dirty="0" smtClean="0">
                <a:latin typeface="+mn-ea"/>
                <a:cs typeface="Times New Roman" panose="02020603050405020304" pitchFamily="18" charset="0"/>
              </a:rPr>
              <a:t>倍</a:t>
            </a:r>
            <a:r>
              <a:rPr lang="ja-JP" altLang="en-US" sz="1400" kern="100" dirty="0">
                <a:latin typeface="+mn-ea"/>
                <a:cs typeface="Times New Roman" panose="02020603050405020304" pitchFamily="18" charset="0"/>
              </a:rPr>
              <a:t>、自閉症・情緒障</a:t>
            </a:r>
            <a:r>
              <a:rPr lang="ja-JP" altLang="en-US" sz="1400" kern="100" dirty="0" smtClean="0">
                <a:latin typeface="+mn-ea"/>
                <a:cs typeface="Times New Roman" panose="02020603050405020304" pitchFamily="18" charset="0"/>
              </a:rPr>
              <a:t>がいのある生徒：約３</a:t>
            </a:r>
            <a:r>
              <a:rPr lang="en-US" altLang="ja-JP" sz="1400" kern="100" dirty="0" smtClean="0">
                <a:latin typeface="+mn-ea"/>
                <a:cs typeface="Times New Roman" panose="02020603050405020304" pitchFamily="18" charset="0"/>
              </a:rPr>
              <a:t>.0</a:t>
            </a:r>
            <a:r>
              <a:rPr lang="ja-JP" altLang="en-US" sz="1400" kern="100" dirty="0" smtClean="0">
                <a:latin typeface="+mn-ea"/>
                <a:cs typeface="Times New Roman" panose="02020603050405020304" pitchFamily="18" charset="0"/>
              </a:rPr>
              <a:t>倍）。</a:t>
            </a:r>
            <a:endParaRPr lang="ja-JP" altLang="en-US" sz="1400"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大阪</a:t>
            </a:r>
            <a:r>
              <a:rPr lang="ja-JP" altLang="en-US" sz="1400" kern="100" dirty="0">
                <a:latin typeface="+mn-ea"/>
                <a:cs typeface="Times New Roman" panose="02020603050405020304" pitchFamily="18" charset="0"/>
              </a:rPr>
              <a:t>では、府内</a:t>
            </a:r>
            <a:r>
              <a:rPr lang="ja-JP" altLang="en-US" sz="1400" kern="100" dirty="0" smtClean="0">
                <a:latin typeface="+mn-ea"/>
                <a:cs typeface="Times New Roman" panose="02020603050405020304" pitchFamily="18" charset="0"/>
              </a:rPr>
              <a:t>中学校の支援学級を卒業した生徒の約</a:t>
            </a:r>
            <a:r>
              <a:rPr lang="en-US" altLang="ja-JP" sz="1400" kern="100" dirty="0" smtClean="0">
                <a:latin typeface="+mn-ea"/>
                <a:cs typeface="Times New Roman" panose="02020603050405020304" pitchFamily="18" charset="0"/>
              </a:rPr>
              <a:t>2</a:t>
            </a:r>
            <a:r>
              <a:rPr lang="ja-JP" altLang="en-US" sz="1400" kern="100" dirty="0" smtClean="0">
                <a:latin typeface="+mn-ea"/>
                <a:cs typeface="Times New Roman" panose="02020603050405020304" pitchFamily="18" charset="0"/>
              </a:rPr>
              <a:t>割が</a:t>
            </a:r>
            <a:r>
              <a:rPr lang="ja-JP" altLang="en-US" sz="1400" kern="100" dirty="0">
                <a:latin typeface="+mn-ea"/>
                <a:cs typeface="Times New Roman" panose="02020603050405020304" pitchFamily="18" charset="0"/>
              </a:rPr>
              <a:t>支援学校高等部に進学し</a:t>
            </a:r>
            <a:r>
              <a:rPr lang="ja-JP" altLang="en-US" sz="1400" kern="100" dirty="0" smtClean="0">
                <a:latin typeface="+mn-ea"/>
                <a:cs typeface="Times New Roman" panose="02020603050405020304" pitchFamily="18" charset="0"/>
              </a:rPr>
              <a:t>、約</a:t>
            </a:r>
            <a:r>
              <a:rPr lang="en-US" altLang="ja-JP" sz="1400" kern="100" dirty="0">
                <a:latin typeface="+mn-ea"/>
                <a:cs typeface="Times New Roman" panose="02020603050405020304" pitchFamily="18" charset="0"/>
              </a:rPr>
              <a:t>3</a:t>
            </a:r>
            <a:r>
              <a:rPr lang="ja-JP" altLang="en-US" sz="1400" kern="100" dirty="0" smtClean="0">
                <a:latin typeface="+mn-ea"/>
                <a:cs typeface="Times New Roman" panose="02020603050405020304" pitchFamily="18" charset="0"/>
              </a:rPr>
              <a:t>割が公立高校、約</a:t>
            </a:r>
            <a:r>
              <a:rPr lang="en-US" altLang="ja-JP" sz="1400" kern="100" dirty="0" smtClean="0">
                <a:latin typeface="+mn-ea"/>
                <a:cs typeface="Times New Roman" panose="02020603050405020304" pitchFamily="18" charset="0"/>
              </a:rPr>
              <a:t>4</a:t>
            </a:r>
            <a:r>
              <a:rPr lang="ja-JP" altLang="en-US" sz="1400" kern="100" smtClean="0">
                <a:latin typeface="+mn-ea"/>
                <a:cs typeface="Times New Roman" panose="02020603050405020304" pitchFamily="18" charset="0"/>
              </a:rPr>
              <a:t>割が私立高校の</a:t>
            </a:r>
            <a:r>
              <a:rPr lang="ja-JP" altLang="en-US" sz="1400" kern="100" dirty="0" smtClean="0">
                <a:latin typeface="+mn-ea"/>
                <a:cs typeface="Times New Roman" panose="02020603050405020304" pitchFamily="18" charset="0"/>
              </a:rPr>
              <a:t>進路</a:t>
            </a:r>
            <a:r>
              <a:rPr lang="ja-JP" altLang="en-US" sz="1400" kern="100" smtClean="0">
                <a:latin typeface="+mn-ea"/>
                <a:cs typeface="Times New Roman" panose="02020603050405020304" pitchFamily="18" charset="0"/>
              </a:rPr>
              <a:t>を選択。</a:t>
            </a:r>
            <a:r>
              <a:rPr lang="ja-JP" altLang="en-US" sz="1400" kern="100" dirty="0" smtClean="0">
                <a:latin typeface="+mn-ea"/>
                <a:cs typeface="Times New Roman" panose="02020603050405020304" pitchFamily="18" charset="0"/>
              </a:rPr>
              <a:t>　</a:t>
            </a:r>
            <a:endParaRPr lang="en-US" altLang="ja-JP" sz="1400" b="1" kern="100" dirty="0" smtClean="0">
              <a:latin typeface="+mn-ea"/>
              <a:cs typeface="Times New Roman" panose="02020603050405020304" pitchFamily="18" charset="0"/>
            </a:endParaRPr>
          </a:p>
        </p:txBody>
      </p:sp>
      <p:sp>
        <p:nvSpPr>
          <p:cNvPr id="22" name="テキスト ボックス 21"/>
          <p:cNvSpPr txBox="1"/>
          <p:nvPr/>
        </p:nvSpPr>
        <p:spPr>
          <a:xfrm>
            <a:off x="463636" y="787298"/>
            <a:ext cx="7620401" cy="338554"/>
          </a:xfrm>
          <a:prstGeom prst="rect">
            <a:avLst/>
          </a:prstGeom>
          <a:noFill/>
        </p:spPr>
        <p:txBody>
          <a:bodyPr wrap="square" rtlCol="0">
            <a:spAutoFit/>
          </a:bodyPr>
          <a:lstStyle/>
          <a:p>
            <a:pPr lvl="0"/>
            <a:r>
              <a:rPr kumimoji="1" lang="ja-JP" altLang="en-US" sz="1600" b="1" dirty="0"/>
              <a:t>①</a:t>
            </a:r>
            <a:r>
              <a:rPr kumimoji="1" lang="ja-JP" altLang="en-US" sz="1600" b="1" dirty="0" smtClean="0"/>
              <a:t>　配慮を要する生徒の増加　～　府立高校における機能強化</a:t>
            </a:r>
            <a:r>
              <a:rPr kumimoji="1" lang="ja-JP" altLang="en-US" sz="1600" b="1" dirty="0"/>
              <a:t>等</a:t>
            </a:r>
            <a:r>
              <a:rPr kumimoji="1" lang="ja-JP" altLang="en-US" sz="1600" b="1" dirty="0" smtClean="0"/>
              <a:t>の必要性⓵</a:t>
            </a:r>
            <a:endParaRPr kumimoji="1" lang="ja-JP" altLang="en-US" sz="1600" dirty="0"/>
          </a:p>
        </p:txBody>
      </p:sp>
      <p:pic>
        <p:nvPicPr>
          <p:cNvPr id="2" name="図 1"/>
          <p:cNvPicPr>
            <a:picLocks noChangeAspect="1"/>
          </p:cNvPicPr>
          <p:nvPr/>
        </p:nvPicPr>
        <p:blipFill>
          <a:blip r:embed="rId2"/>
          <a:stretch>
            <a:fillRect/>
          </a:stretch>
        </p:blipFill>
        <p:spPr>
          <a:xfrm>
            <a:off x="5578431" y="1872104"/>
            <a:ext cx="3442905" cy="1654746"/>
          </a:xfrm>
          <a:prstGeom prst="rect">
            <a:avLst/>
          </a:prstGeom>
        </p:spPr>
      </p:pic>
      <p:sp>
        <p:nvSpPr>
          <p:cNvPr id="9" name="テキスト ボックス 8"/>
          <p:cNvSpPr txBox="1"/>
          <p:nvPr/>
        </p:nvSpPr>
        <p:spPr>
          <a:xfrm>
            <a:off x="463636" y="4438415"/>
            <a:ext cx="8396192" cy="584775"/>
          </a:xfrm>
          <a:prstGeom prst="rect">
            <a:avLst/>
          </a:prstGeom>
          <a:noFill/>
        </p:spPr>
        <p:txBody>
          <a:bodyPr wrap="square" rtlCol="0">
            <a:spAutoFit/>
          </a:bodyPr>
          <a:lstStyle/>
          <a:p>
            <a:pPr lvl="0"/>
            <a:r>
              <a:rPr kumimoji="1" lang="ja-JP" altLang="en-US" sz="1600" b="1" dirty="0" smtClean="0"/>
              <a:t>②</a:t>
            </a:r>
            <a:r>
              <a:rPr kumimoji="1" lang="ja-JP" altLang="en-US" sz="1600" b="1" dirty="0"/>
              <a:t>　</a:t>
            </a:r>
            <a:r>
              <a:rPr kumimoji="1" lang="ja-JP" altLang="en-US" sz="1600" b="1" dirty="0" smtClean="0"/>
              <a:t>府立</a:t>
            </a:r>
            <a:r>
              <a:rPr kumimoji="1" lang="ja-JP" altLang="en-US" sz="1600" b="1" dirty="0"/>
              <a:t>高校</a:t>
            </a:r>
            <a:r>
              <a:rPr kumimoji="1" lang="ja-JP" altLang="en-US" sz="1600" b="1" dirty="0" smtClean="0"/>
              <a:t>における</a:t>
            </a:r>
            <a:r>
              <a:rPr kumimoji="1" lang="ja-JP" altLang="en-US" sz="1600" b="1" dirty="0"/>
              <a:t>配慮</a:t>
            </a:r>
            <a:r>
              <a:rPr kumimoji="1" lang="ja-JP" altLang="en-US" sz="1600" b="1" dirty="0" smtClean="0"/>
              <a:t>を要する生徒の現状　～</a:t>
            </a:r>
            <a:r>
              <a:rPr kumimoji="1" lang="ja-JP" altLang="en-US" sz="1600" b="1" dirty="0"/>
              <a:t>　</a:t>
            </a:r>
            <a:r>
              <a:rPr kumimoji="1" lang="ja-JP" altLang="en-US" sz="1600" b="1" dirty="0" smtClean="0"/>
              <a:t>府立高校における機能強化</a:t>
            </a:r>
            <a:r>
              <a:rPr kumimoji="1" lang="ja-JP" altLang="en-US" sz="1600" b="1" dirty="0"/>
              <a:t>等</a:t>
            </a:r>
            <a:r>
              <a:rPr kumimoji="1" lang="ja-JP" altLang="en-US" sz="1600" b="1" dirty="0" smtClean="0"/>
              <a:t>の必要性②</a:t>
            </a:r>
            <a:endParaRPr kumimoji="1" lang="ja-JP" altLang="en-US" sz="1600" b="1" dirty="0"/>
          </a:p>
          <a:p>
            <a:pPr lvl="0"/>
            <a:r>
              <a:rPr kumimoji="1" lang="ja-JP" altLang="en-US" sz="1600" b="1" dirty="0" smtClean="0">
                <a:solidFill>
                  <a:prstClr val="black"/>
                </a:solidFill>
              </a:rPr>
              <a:t>　　</a:t>
            </a:r>
            <a:endParaRPr kumimoji="1" lang="ja-JP" altLang="en-US" sz="1600" dirty="0">
              <a:solidFill>
                <a:prstClr val="black"/>
              </a:solidFill>
            </a:endParaRPr>
          </a:p>
        </p:txBody>
      </p:sp>
      <p:sp>
        <p:nvSpPr>
          <p:cNvPr id="10" name="正方形/長方形 9"/>
          <p:cNvSpPr/>
          <p:nvPr/>
        </p:nvSpPr>
        <p:spPr>
          <a:xfrm>
            <a:off x="538235" y="4730803"/>
            <a:ext cx="8674180" cy="2031325"/>
          </a:xfrm>
          <a:prstGeom prst="rect">
            <a:avLst/>
          </a:prstGeom>
          <a:ln w="12700">
            <a:solidFill>
              <a:schemeClr val="tx1"/>
            </a:solidFill>
          </a:ln>
        </p:spPr>
        <p:txBody>
          <a:bodyPr wrap="square">
            <a:spAutoFit/>
          </a:bodyPr>
          <a:lstStyle/>
          <a:p>
            <a:pPr>
              <a:spcAft>
                <a:spcPts val="0"/>
              </a:spcAft>
            </a:pPr>
            <a:r>
              <a:rPr lang="ja-JP" altLang="ja-JP" sz="1400" b="1" kern="100" dirty="0" smtClean="0">
                <a:latin typeface="+mn-ea"/>
                <a:cs typeface="Times New Roman" panose="02020603050405020304" pitchFamily="18" charset="0"/>
              </a:rPr>
              <a:t>〇</a:t>
            </a:r>
            <a:r>
              <a:rPr lang="ja-JP" altLang="en-US" sz="1400" b="1" kern="100" dirty="0" smtClean="0">
                <a:latin typeface="+mn-ea"/>
                <a:cs typeface="Times New Roman" panose="02020603050405020304" pitchFamily="18" charset="0"/>
              </a:rPr>
              <a:t>　「ともに学び、ともに育つ」教育</a:t>
            </a:r>
            <a:r>
              <a:rPr lang="ja-JP" altLang="en-US" sz="1400" kern="100" dirty="0">
                <a:latin typeface="+mn-ea"/>
                <a:cs typeface="Times New Roman" panose="02020603050405020304" pitchFamily="18" charset="0"/>
              </a:rPr>
              <a:t>　　</a:t>
            </a:r>
            <a:endParaRPr lang="en-US" altLang="ja-JP" sz="1400" kern="100" dirty="0" smtClean="0">
              <a:latin typeface="+mn-ea"/>
              <a:cs typeface="Times New Roman" panose="02020603050405020304" pitchFamily="18" charset="0"/>
            </a:endParaRPr>
          </a:p>
          <a:p>
            <a:pPr>
              <a:spcAft>
                <a:spcPts val="0"/>
              </a:spcAft>
            </a:pPr>
            <a:r>
              <a:rPr lang="ja-JP" altLang="en-US" sz="1400" kern="100" dirty="0" smtClean="0">
                <a:latin typeface="+mn-ea"/>
                <a:cs typeface="Times New Roman" panose="02020603050405020304" pitchFamily="18" charset="0"/>
              </a:rPr>
              <a:t>　府教育委員会では、「ともに学び、ともに育つ」教育の柱のひとつとして、府立高校において、自立支援推進校や</a:t>
            </a:r>
            <a:r>
              <a:rPr lang="ja-JP" altLang="en-US" sz="1400" kern="100" smtClean="0">
                <a:latin typeface="+mn-ea"/>
                <a:cs typeface="Times New Roman" panose="02020603050405020304" pitchFamily="18" charset="0"/>
              </a:rPr>
              <a:t>共生推進</a:t>
            </a:r>
            <a:r>
              <a:rPr lang="ja-JP" altLang="en-US" sz="1400" kern="100">
                <a:latin typeface="+mn-ea"/>
                <a:cs typeface="Times New Roman" panose="02020603050405020304" pitchFamily="18" charset="0"/>
              </a:rPr>
              <a:t>校</a:t>
            </a:r>
            <a:r>
              <a:rPr lang="ja-JP" altLang="en-US" sz="1400" kern="100" smtClean="0">
                <a:latin typeface="+mn-ea"/>
                <a:cs typeface="Times New Roman" panose="02020603050405020304" pitchFamily="18" charset="0"/>
              </a:rPr>
              <a:t>など</a:t>
            </a:r>
            <a:r>
              <a:rPr lang="ja-JP" altLang="en-US" sz="1400" kern="100" dirty="0" smtClean="0">
                <a:latin typeface="+mn-ea"/>
                <a:cs typeface="Times New Roman" panose="02020603050405020304" pitchFamily="18" charset="0"/>
              </a:rPr>
              <a:t>の設置などの取組みを進めてきた。</a:t>
            </a:r>
            <a:endParaRPr lang="en-US" altLang="ja-JP" sz="1400" kern="100" dirty="0" smtClean="0">
              <a:latin typeface="+mn-ea"/>
              <a:cs typeface="Times New Roman" panose="02020603050405020304" pitchFamily="18" charset="0"/>
            </a:endParaRPr>
          </a:p>
          <a:p>
            <a:pPr>
              <a:spcAft>
                <a:spcPts val="0"/>
              </a:spcAft>
            </a:pPr>
            <a:r>
              <a:rPr lang="ja-JP" altLang="en-US" sz="1400" kern="100" dirty="0" smtClean="0">
                <a:latin typeface="+mn-ea"/>
                <a:cs typeface="Times New Roman" panose="02020603050405020304" pitchFamily="18" charset="0"/>
              </a:rPr>
              <a:t>　　　自立支援推進校　</a:t>
            </a:r>
            <a:r>
              <a:rPr lang="en-US" altLang="ja-JP" sz="1400" kern="100" dirty="0" smtClean="0">
                <a:latin typeface="+mn-ea"/>
                <a:cs typeface="Times New Roman" panose="02020603050405020304" pitchFamily="18" charset="0"/>
              </a:rPr>
              <a:t>9</a:t>
            </a:r>
            <a:r>
              <a:rPr lang="ja-JP" altLang="en-US" sz="1400" kern="100" dirty="0" smtClean="0">
                <a:latin typeface="+mn-ea"/>
                <a:cs typeface="Times New Roman" panose="02020603050405020304" pitchFamily="18" charset="0"/>
              </a:rPr>
              <a:t>校　</a:t>
            </a:r>
            <a:r>
              <a:rPr lang="en-US" altLang="ja-JP" sz="1400" kern="100" dirty="0" smtClean="0">
                <a:latin typeface="+mn-ea"/>
                <a:cs typeface="Times New Roman" panose="02020603050405020304" pitchFamily="18" charset="0"/>
              </a:rPr>
              <a:t>90</a:t>
            </a:r>
            <a:r>
              <a:rPr lang="ja-JP" altLang="en-US" sz="1400" kern="100" dirty="0" smtClean="0">
                <a:latin typeface="+mn-ea"/>
                <a:cs typeface="Times New Roman" panose="02020603050405020304" pitchFamily="18" charset="0"/>
              </a:rPr>
              <a:t>人、共生推進校　</a:t>
            </a:r>
            <a:r>
              <a:rPr lang="en-US" altLang="ja-JP" sz="1400" kern="100" dirty="0" smtClean="0">
                <a:latin typeface="+mn-ea"/>
                <a:cs typeface="Times New Roman" panose="02020603050405020304" pitchFamily="18" charset="0"/>
              </a:rPr>
              <a:t>10</a:t>
            </a:r>
            <a:r>
              <a:rPr lang="ja-JP" altLang="en-US" sz="1400" kern="100" dirty="0" smtClean="0">
                <a:latin typeface="+mn-ea"/>
                <a:cs typeface="Times New Roman" panose="02020603050405020304" pitchFamily="18" charset="0"/>
              </a:rPr>
              <a:t>校　</a:t>
            </a:r>
            <a:r>
              <a:rPr lang="en-US" altLang="ja-JP" sz="1400" kern="100" dirty="0" smtClean="0">
                <a:latin typeface="+mn-ea"/>
                <a:cs typeface="Times New Roman" panose="02020603050405020304" pitchFamily="18" charset="0"/>
              </a:rPr>
              <a:t>75</a:t>
            </a:r>
            <a:r>
              <a:rPr lang="ja-JP" altLang="en-US" sz="1400" kern="100" dirty="0" smtClean="0">
                <a:latin typeface="+mn-ea"/>
                <a:cs typeface="Times New Roman" panose="02020603050405020304" pitchFamily="18" charset="0"/>
              </a:rPr>
              <a:t>人、通級指導教室設置校</a:t>
            </a:r>
            <a:r>
              <a:rPr lang="ja-JP" altLang="en-US" sz="1400" kern="100" dirty="0">
                <a:latin typeface="+mn-ea"/>
                <a:cs typeface="Times New Roman" panose="02020603050405020304" pitchFamily="18" charset="0"/>
              </a:rPr>
              <a:t>　</a:t>
            </a:r>
            <a:r>
              <a:rPr lang="en-US" altLang="ja-JP" sz="1400" kern="100" dirty="0" smtClean="0">
                <a:latin typeface="+mn-ea"/>
                <a:cs typeface="Times New Roman" panose="02020603050405020304" pitchFamily="18" charset="0"/>
              </a:rPr>
              <a:t>4</a:t>
            </a:r>
            <a:r>
              <a:rPr lang="ja-JP" altLang="en-US" sz="1400" kern="100" dirty="0" smtClean="0">
                <a:latin typeface="+mn-ea"/>
                <a:cs typeface="Times New Roman" panose="02020603050405020304" pitchFamily="18" charset="0"/>
              </a:rPr>
              <a:t>校　</a:t>
            </a:r>
            <a:r>
              <a:rPr lang="en-US" altLang="ja-JP" sz="1400" kern="100" dirty="0" smtClean="0">
                <a:latin typeface="+mn-ea"/>
                <a:cs typeface="Times New Roman" panose="02020603050405020304" pitchFamily="18" charset="0"/>
              </a:rPr>
              <a:t>20</a:t>
            </a:r>
            <a:r>
              <a:rPr lang="ja-JP" altLang="en-US" sz="1400" kern="100" dirty="0" smtClean="0">
                <a:latin typeface="+mn-ea"/>
                <a:cs typeface="Times New Roman" panose="02020603050405020304" pitchFamily="18" charset="0"/>
              </a:rPr>
              <a:t>人</a:t>
            </a:r>
            <a:endParaRPr lang="en-US" altLang="ja-JP" sz="1400" kern="100" dirty="0" smtClean="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ja-JP" altLang="en-US" sz="1400" kern="100" dirty="0" smtClean="0">
                <a:latin typeface="+mn-ea"/>
                <a:cs typeface="Times New Roman" panose="02020603050405020304" pitchFamily="18" charset="0"/>
              </a:rPr>
              <a:t>　　　　　　　　　　　　　　</a:t>
            </a:r>
            <a:r>
              <a:rPr lang="ja-JP" altLang="en-US" sz="1400" kern="100" dirty="0">
                <a:latin typeface="+mn-ea"/>
                <a:cs typeface="Times New Roman" panose="02020603050405020304" pitchFamily="18" charset="0"/>
              </a:rPr>
              <a:t>　</a:t>
            </a:r>
            <a:endParaRPr lang="ja-JP" altLang="en-US" sz="1050" kern="100" dirty="0">
              <a:latin typeface="+mn-ea"/>
              <a:cs typeface="Times New Roman" panose="02020603050405020304" pitchFamily="18" charset="0"/>
            </a:endParaRPr>
          </a:p>
          <a:p>
            <a:pPr>
              <a:spcAft>
                <a:spcPts val="0"/>
              </a:spcAft>
            </a:pPr>
            <a:r>
              <a:rPr lang="ja-JP" altLang="en-US" sz="1400" b="1" kern="100" dirty="0" smtClean="0">
                <a:latin typeface="+mn-ea"/>
                <a:cs typeface="Times New Roman" panose="02020603050405020304" pitchFamily="18" charset="0"/>
              </a:rPr>
              <a:t>〇　高校生活支援カード</a:t>
            </a:r>
            <a:endParaRPr lang="en-US" altLang="ja-JP" sz="1400" b="1" kern="100" dirty="0" smtClean="0">
              <a:latin typeface="+mn-ea"/>
              <a:cs typeface="Times New Roman" panose="02020603050405020304" pitchFamily="18" charset="0"/>
            </a:endParaRPr>
          </a:p>
          <a:p>
            <a:pPr>
              <a:spcAft>
                <a:spcPts val="0"/>
              </a:spcAft>
            </a:pPr>
            <a:r>
              <a:rPr lang="ja-JP" altLang="en-US" sz="1400" kern="100" dirty="0" smtClean="0">
                <a:latin typeface="+mn-ea"/>
                <a:cs typeface="Times New Roman" panose="02020603050405020304" pitchFamily="18" charset="0"/>
              </a:rPr>
              <a:t>　</a:t>
            </a:r>
            <a:r>
              <a:rPr lang="ja-JP" altLang="en-US" sz="1400" kern="100" dirty="0">
                <a:latin typeface="+mn-ea"/>
                <a:cs typeface="Times New Roman" panose="02020603050405020304" pitchFamily="18" charset="0"/>
              </a:rPr>
              <a:t>入学時に生徒・保護者が記載した「高校生活支援カード」を活用して、生徒の状況や本人・保護者のニーズを把握。　</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　　・　全府立高校</a:t>
            </a:r>
            <a:r>
              <a:rPr lang="ja-JP" altLang="ja-JP" sz="1400" kern="100" dirty="0">
                <a:latin typeface="+mn-ea"/>
                <a:cs typeface="Times New Roman" panose="02020603050405020304" pitchFamily="18" charset="0"/>
              </a:rPr>
              <a:t>（全日制・定時制・通信制）に在籍する生徒数</a:t>
            </a:r>
            <a:r>
              <a:rPr lang="en-US" altLang="ja-JP" sz="1400" kern="100" dirty="0">
                <a:latin typeface="+mn-ea"/>
                <a:cs typeface="Times New Roman" panose="02020603050405020304" pitchFamily="18" charset="0"/>
              </a:rPr>
              <a:t>108,458</a:t>
            </a:r>
            <a:r>
              <a:rPr lang="ja-JP" altLang="ja-JP" sz="1400" kern="100" dirty="0">
                <a:latin typeface="+mn-ea"/>
                <a:cs typeface="Times New Roman" panose="02020603050405020304" pitchFamily="18" charset="0"/>
              </a:rPr>
              <a:t>人</a:t>
            </a:r>
            <a:r>
              <a:rPr lang="ja-JP" altLang="en-US" sz="1400" kern="100" dirty="0">
                <a:latin typeface="+mn-ea"/>
                <a:cs typeface="Times New Roman" panose="02020603050405020304" pitchFamily="18" charset="0"/>
              </a:rPr>
              <a:t>（令和２年度）の</a:t>
            </a:r>
            <a:r>
              <a:rPr lang="ja-JP" altLang="ja-JP" sz="1400" kern="100" dirty="0">
                <a:latin typeface="+mn-ea"/>
                <a:cs typeface="Times New Roman" panose="02020603050405020304" pitchFamily="18" charset="0"/>
              </a:rPr>
              <a:t>うち</a:t>
            </a:r>
            <a:endParaRPr lang="en-US" altLang="ja-JP" sz="1400" kern="100" dirty="0">
              <a:latin typeface="+mn-ea"/>
              <a:cs typeface="Times New Roman" panose="02020603050405020304" pitchFamily="18" charset="0"/>
            </a:endParaRPr>
          </a:p>
          <a:p>
            <a:r>
              <a:rPr lang="ja-JP" altLang="en-US" sz="1400" kern="100" dirty="0">
                <a:latin typeface="+mn-ea"/>
                <a:cs typeface="Times New Roman" panose="02020603050405020304" pitchFamily="18" charset="0"/>
              </a:rPr>
              <a:t>　　　　</a:t>
            </a:r>
            <a:r>
              <a:rPr lang="ja-JP" altLang="en-US" sz="1400" kern="100" dirty="0" err="1" smtClean="0">
                <a:latin typeface="+mn-ea"/>
                <a:cs typeface="Times New Roman" panose="02020603050405020304" pitchFamily="18" charset="0"/>
              </a:rPr>
              <a:t>障</a:t>
            </a:r>
            <a:r>
              <a:rPr lang="ja-JP" altLang="en-US" sz="1400" kern="100" dirty="0" err="1">
                <a:latin typeface="+mn-ea"/>
                <a:cs typeface="Times New Roman" panose="02020603050405020304" pitchFamily="18" charset="0"/>
              </a:rPr>
              <a:t>がいに</a:t>
            </a:r>
            <a:r>
              <a:rPr lang="ja-JP" altLang="en-US" sz="1400" kern="100" dirty="0">
                <a:latin typeface="+mn-ea"/>
                <a:cs typeface="Times New Roman" panose="02020603050405020304" pitchFamily="18" charset="0"/>
              </a:rPr>
              <a:t>より配慮を</a:t>
            </a:r>
            <a:r>
              <a:rPr lang="ja-JP" altLang="en-US" sz="1400" kern="100" dirty="0" smtClean="0">
                <a:latin typeface="+mn-ea"/>
                <a:cs typeface="Times New Roman" panose="02020603050405020304" pitchFamily="18" charset="0"/>
              </a:rPr>
              <a:t>要する生徒数</a:t>
            </a:r>
            <a:r>
              <a:rPr lang="ja-JP" altLang="en-US" sz="1400" kern="100" dirty="0">
                <a:latin typeface="+mn-ea"/>
                <a:cs typeface="Times New Roman" panose="02020603050405020304" pitchFamily="18" charset="0"/>
              </a:rPr>
              <a:t>　</a:t>
            </a:r>
            <a:r>
              <a:rPr lang="en-US" altLang="ja-JP" sz="1400" kern="100" dirty="0" smtClean="0">
                <a:latin typeface="+mn-ea"/>
                <a:cs typeface="Times New Roman" panose="02020603050405020304" pitchFamily="18" charset="0"/>
              </a:rPr>
              <a:t>3,174</a:t>
            </a:r>
            <a:r>
              <a:rPr lang="ja-JP" altLang="ja-JP" sz="1400" kern="100" dirty="0">
                <a:latin typeface="+mn-ea"/>
                <a:cs typeface="Times New Roman" panose="02020603050405020304" pitchFamily="18" charset="0"/>
              </a:rPr>
              <a:t>人</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3.04</a:t>
            </a:r>
            <a:r>
              <a:rPr lang="ja-JP"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平成</a:t>
            </a:r>
            <a:r>
              <a:rPr lang="en-US" altLang="ja-JP" sz="1400" kern="100" dirty="0">
                <a:latin typeface="+mn-ea"/>
                <a:cs typeface="Times New Roman" panose="02020603050405020304" pitchFamily="18" charset="0"/>
              </a:rPr>
              <a:t>26</a:t>
            </a:r>
            <a:r>
              <a:rPr lang="ja-JP" altLang="en-US" sz="1400" kern="100" dirty="0">
                <a:latin typeface="+mn-ea"/>
                <a:cs typeface="Times New Roman" panose="02020603050405020304" pitchFamily="18" charset="0"/>
              </a:rPr>
              <a:t>年度より人数比</a:t>
            </a:r>
            <a:r>
              <a:rPr lang="en-US" altLang="ja-JP" sz="1400" kern="100" dirty="0">
                <a:latin typeface="+mn-ea"/>
                <a:cs typeface="Times New Roman" panose="02020603050405020304" pitchFamily="18" charset="0"/>
              </a:rPr>
              <a:t>40</a:t>
            </a:r>
            <a:r>
              <a:rPr lang="ja-JP" altLang="en-US" sz="1400" kern="100" dirty="0">
                <a:latin typeface="+mn-ea"/>
                <a:cs typeface="Times New Roman" panose="02020603050405020304" pitchFamily="18" charset="0"/>
              </a:rPr>
              <a:t>％</a:t>
            </a:r>
            <a:r>
              <a:rPr lang="ja-JP" altLang="en-US" sz="1400" kern="100" dirty="0" smtClean="0">
                <a:latin typeface="+mn-ea"/>
                <a:cs typeface="Times New Roman" panose="02020603050405020304" pitchFamily="18" charset="0"/>
              </a:rPr>
              <a:t>増</a:t>
            </a:r>
            <a:endParaRPr lang="en-US" altLang="ja-JP" sz="1400" kern="100" dirty="0">
              <a:latin typeface="+mn-ea"/>
              <a:cs typeface="Times New Roman" panose="02020603050405020304" pitchFamily="18" charset="0"/>
            </a:endParaRPr>
          </a:p>
        </p:txBody>
      </p:sp>
      <p:sp>
        <p:nvSpPr>
          <p:cNvPr id="13" name="テキスト ボックス 12"/>
          <p:cNvSpPr txBox="1"/>
          <p:nvPr/>
        </p:nvSpPr>
        <p:spPr>
          <a:xfrm>
            <a:off x="463636" y="494063"/>
            <a:ext cx="3712464" cy="338554"/>
          </a:xfrm>
          <a:prstGeom prst="rect">
            <a:avLst/>
          </a:prstGeom>
          <a:noFill/>
        </p:spPr>
        <p:txBody>
          <a:bodyPr wrap="square" rtlCol="0">
            <a:spAutoFit/>
          </a:bodyPr>
          <a:lstStyle/>
          <a:p>
            <a:r>
              <a:rPr kumimoji="1" lang="ja-JP" altLang="en-US" sz="1600" b="1" dirty="0"/>
              <a:t>⑴</a:t>
            </a:r>
            <a:r>
              <a:rPr kumimoji="1" lang="ja-JP" altLang="en-US" sz="1600" b="1" dirty="0" smtClean="0"/>
              <a:t>　「公平性」追求にあたっての課題</a:t>
            </a:r>
            <a:endParaRPr kumimoji="1" lang="ja-JP" altLang="en-US" sz="1600" b="1" dirty="0"/>
          </a:p>
        </p:txBody>
      </p:sp>
      <p:sp>
        <p:nvSpPr>
          <p:cNvPr id="3" name="スライド番号プレースホルダー 2"/>
          <p:cNvSpPr>
            <a:spLocks noGrp="1"/>
          </p:cNvSpPr>
          <p:nvPr>
            <p:ph type="sldNum" sz="quarter" idx="12"/>
          </p:nvPr>
        </p:nvSpPr>
        <p:spPr>
          <a:xfrm>
            <a:off x="7408237" y="6397003"/>
            <a:ext cx="2228850" cy="365125"/>
          </a:xfrm>
        </p:spPr>
        <p:txBody>
          <a:bodyPr/>
          <a:lstStyle/>
          <a:p>
            <a:fld id="{20607042-D53A-4E69-917E-B6250902E102}" type="slidenum">
              <a:rPr kumimoji="1" lang="ja-JP" altLang="en-US" smtClean="0"/>
              <a:t>28</a:t>
            </a:fld>
            <a:endParaRPr kumimoji="1" lang="ja-JP" altLang="en-US" dirty="0"/>
          </a:p>
        </p:txBody>
      </p:sp>
    </p:spTree>
    <p:extLst>
      <p:ext uri="{BB962C8B-B14F-4D97-AF65-F5344CB8AC3E}">
        <p14:creationId xmlns:p14="http://schemas.microsoft.com/office/powerpoint/2010/main" val="2479150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63635" y="529831"/>
            <a:ext cx="3712464" cy="307777"/>
          </a:xfrm>
          <a:prstGeom prst="rect">
            <a:avLst/>
          </a:prstGeom>
          <a:noFill/>
        </p:spPr>
        <p:txBody>
          <a:bodyPr wrap="square" rtlCol="0">
            <a:spAutoFit/>
          </a:bodyPr>
          <a:lstStyle/>
          <a:p>
            <a:r>
              <a:rPr kumimoji="1" lang="ja-JP" altLang="en-US" sz="1400" b="1" dirty="0"/>
              <a:t>（⑴「公平性」追求にあたっての課題）</a:t>
            </a:r>
          </a:p>
        </p:txBody>
      </p:sp>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1"/>
            <a:ext cx="6463629" cy="369332"/>
          </a:xfrm>
          <a:prstGeom prst="rect">
            <a:avLst/>
          </a:prstGeom>
        </p:spPr>
        <p:txBody>
          <a:bodyPr wrap="none">
            <a:spAutoFit/>
          </a:bodyPr>
          <a:lstStyle/>
          <a:p>
            <a:r>
              <a:rPr lang="ja-JP" altLang="en-US" b="1" dirty="0"/>
              <a:t>２－③　今後の府立高校のあり方等に係る審議に向けた課題認識</a:t>
            </a:r>
          </a:p>
        </p:txBody>
      </p:sp>
      <p:sp>
        <p:nvSpPr>
          <p:cNvPr id="12" name="正方形/長方形 11"/>
          <p:cNvSpPr/>
          <p:nvPr/>
        </p:nvSpPr>
        <p:spPr>
          <a:xfrm>
            <a:off x="791792" y="1217143"/>
            <a:ext cx="8419844" cy="3108543"/>
          </a:xfrm>
          <a:prstGeom prst="rect">
            <a:avLst/>
          </a:prstGeom>
          <a:ln w="12700">
            <a:solidFill>
              <a:schemeClr val="tx1"/>
            </a:solidFill>
          </a:ln>
        </p:spPr>
        <p:txBody>
          <a:bodyPr wrap="square">
            <a:spAutoFit/>
          </a:bodyPr>
          <a:lstStyle/>
          <a:p>
            <a:pPr>
              <a:spcAft>
                <a:spcPts val="0"/>
              </a:spcAft>
            </a:pPr>
            <a:r>
              <a:rPr lang="ja-JP" altLang="en-US" sz="1400" b="1" kern="100" dirty="0">
                <a:latin typeface="+mn-ea"/>
                <a:cs typeface="Times New Roman" panose="02020603050405020304" pitchFamily="18" charset="0"/>
              </a:rPr>
              <a:t>府立学校条例（平成</a:t>
            </a:r>
            <a:r>
              <a:rPr lang="en-US" altLang="ja-JP" sz="1400" b="1" kern="100" dirty="0">
                <a:latin typeface="+mn-ea"/>
                <a:cs typeface="Times New Roman" panose="02020603050405020304" pitchFamily="18" charset="0"/>
              </a:rPr>
              <a:t>24</a:t>
            </a:r>
            <a:r>
              <a:rPr lang="ja-JP" altLang="en-US" sz="1400" b="1" kern="100" dirty="0">
                <a:latin typeface="+mn-ea"/>
                <a:cs typeface="Times New Roman" panose="02020603050405020304" pitchFamily="18" charset="0"/>
              </a:rPr>
              <a:t>年</a:t>
            </a:r>
            <a:r>
              <a:rPr lang="en-US" altLang="ja-JP" sz="1400" b="1" kern="100" dirty="0">
                <a:latin typeface="+mn-ea"/>
                <a:cs typeface="Times New Roman" panose="02020603050405020304" pitchFamily="18" charset="0"/>
              </a:rPr>
              <a:t>4</a:t>
            </a:r>
            <a:r>
              <a:rPr lang="ja-JP" altLang="en-US" sz="1400" b="1" kern="100" dirty="0">
                <a:latin typeface="+mn-ea"/>
                <a:cs typeface="Times New Roman" panose="02020603050405020304" pitchFamily="18" charset="0"/>
              </a:rPr>
              <a:t>月</a:t>
            </a:r>
            <a:r>
              <a:rPr lang="en-US" altLang="ja-JP" sz="1400" b="1" kern="100" dirty="0">
                <a:latin typeface="+mn-ea"/>
                <a:cs typeface="Times New Roman" panose="02020603050405020304" pitchFamily="18" charset="0"/>
              </a:rPr>
              <a:t>1</a:t>
            </a:r>
            <a:r>
              <a:rPr lang="ja-JP" altLang="en-US" sz="1400" b="1" kern="100" dirty="0">
                <a:latin typeface="+mn-ea"/>
                <a:cs typeface="Times New Roman" panose="02020603050405020304" pitchFamily="18" charset="0"/>
              </a:rPr>
              <a:t>日施行）</a:t>
            </a:r>
            <a:endParaRPr lang="en-US" altLang="ja-JP" sz="1400" b="1" kern="100" dirty="0">
              <a:latin typeface="+mn-ea"/>
              <a:cs typeface="Times New Roman" panose="02020603050405020304" pitchFamily="18" charset="0"/>
            </a:endParaRPr>
          </a:p>
          <a:p>
            <a:pPr>
              <a:spcAft>
                <a:spcPts val="0"/>
              </a:spcAft>
            </a:pPr>
            <a:r>
              <a:rPr lang="ja-JP" altLang="ja-JP" sz="1400" b="1" kern="100" dirty="0">
                <a:latin typeface="+mn-ea"/>
                <a:cs typeface="Times New Roman" panose="02020603050405020304" pitchFamily="18" charset="0"/>
              </a:rPr>
              <a:t>〇</a:t>
            </a:r>
            <a:r>
              <a:rPr lang="ja-JP" altLang="en-US" sz="1400" b="1" kern="100" dirty="0">
                <a:latin typeface="+mn-ea"/>
                <a:cs typeface="Times New Roman" panose="02020603050405020304" pitchFamily="18" charset="0"/>
              </a:rPr>
              <a:t>　</a:t>
            </a:r>
            <a:r>
              <a:rPr lang="ja-JP" altLang="ja-JP" sz="1400" b="1" kern="100" dirty="0">
                <a:latin typeface="+mn-ea"/>
                <a:cs typeface="Times New Roman" panose="02020603050405020304" pitchFamily="18" charset="0"/>
              </a:rPr>
              <a:t>第</a:t>
            </a:r>
            <a:r>
              <a:rPr lang="en-US" altLang="ja-JP" sz="1400" b="1" kern="100" dirty="0">
                <a:latin typeface="+mn-ea"/>
                <a:cs typeface="Times New Roman" panose="02020603050405020304" pitchFamily="18" charset="0"/>
              </a:rPr>
              <a:t>2</a:t>
            </a:r>
            <a:r>
              <a:rPr lang="ja-JP" altLang="ja-JP" sz="1400" b="1" kern="100" dirty="0">
                <a:latin typeface="+mn-ea"/>
                <a:cs typeface="Times New Roman" panose="02020603050405020304" pitchFamily="18" charset="0"/>
              </a:rPr>
              <a:t>条第</a:t>
            </a:r>
            <a:r>
              <a:rPr lang="en-US" altLang="ja-JP" sz="1400" b="1" kern="100" dirty="0">
                <a:latin typeface="+mn-ea"/>
                <a:cs typeface="Times New Roman" panose="02020603050405020304" pitchFamily="18" charset="0"/>
              </a:rPr>
              <a:t>2</a:t>
            </a:r>
            <a:r>
              <a:rPr lang="ja-JP" altLang="ja-JP" sz="1400" b="1" kern="100" dirty="0">
                <a:latin typeface="+mn-ea"/>
                <a:cs typeface="Times New Roman" panose="02020603050405020304" pitchFamily="18" charset="0"/>
              </a:rPr>
              <a:t>項</a:t>
            </a:r>
            <a:endParaRPr lang="en-US" altLang="ja-JP" sz="1400" b="1"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　</a:t>
            </a:r>
            <a:r>
              <a:rPr lang="ja-JP" altLang="ja-JP" sz="1400" kern="100" dirty="0">
                <a:latin typeface="+mn-ea"/>
                <a:cs typeface="Times New Roman" panose="02020603050405020304" pitchFamily="18" charset="0"/>
              </a:rPr>
              <a:t>「入学を志願する者の数が三年連続して定員に満たない高等学校で、その後も改善する見込みがないと</a:t>
            </a:r>
            <a:r>
              <a:rPr lang="en-US" altLang="ja-JP" sz="1400" kern="100" dirty="0">
                <a:latin typeface="+mn-ea"/>
                <a:cs typeface="Times New Roman" panose="02020603050405020304" pitchFamily="18" charset="0"/>
              </a:rPr>
              <a:t/>
            </a:r>
            <a:br>
              <a:rPr lang="en-US" altLang="ja-JP" sz="1400" kern="100" dirty="0">
                <a:latin typeface="+mn-ea"/>
                <a:cs typeface="Times New Roman" panose="02020603050405020304" pitchFamily="18" charset="0"/>
              </a:rPr>
            </a:br>
            <a:r>
              <a:rPr lang="ja-JP" altLang="en-US"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認められるものは、再編整備の対象とする」</a:t>
            </a:r>
            <a:endParaRPr lang="en-US" altLang="ja-JP" sz="1400" kern="100" dirty="0">
              <a:latin typeface="+mn-ea"/>
              <a:cs typeface="Times New Roman" panose="02020603050405020304" pitchFamily="18" charset="0"/>
            </a:endParaRPr>
          </a:p>
          <a:p>
            <a:pPr>
              <a:spcAft>
                <a:spcPts val="0"/>
              </a:spcAft>
            </a:pPr>
            <a:r>
              <a:rPr lang="en-US" altLang="ja-JP" sz="1400" kern="100" dirty="0">
                <a:latin typeface="+mn-ea"/>
                <a:cs typeface="Times New Roman" panose="02020603050405020304" pitchFamily="18" charset="0"/>
              </a:rPr>
              <a:t> </a:t>
            </a:r>
            <a:endParaRPr lang="ja-JP" altLang="ja-JP" sz="1400" kern="100" dirty="0">
              <a:latin typeface="+mn-ea"/>
              <a:cs typeface="Times New Roman" panose="02020603050405020304" pitchFamily="18" charset="0"/>
            </a:endParaRPr>
          </a:p>
          <a:p>
            <a:pPr>
              <a:spcAft>
                <a:spcPts val="0"/>
              </a:spcAft>
            </a:pPr>
            <a:r>
              <a:rPr lang="ja-JP" altLang="ja-JP" sz="1400" b="1" kern="100" dirty="0">
                <a:latin typeface="+mn-ea"/>
                <a:cs typeface="Times New Roman" panose="02020603050405020304" pitchFamily="18" charset="0"/>
              </a:rPr>
              <a:t>〇</a:t>
            </a:r>
            <a:r>
              <a:rPr lang="ja-JP" altLang="en-US" sz="1400" b="1" kern="100" dirty="0">
                <a:latin typeface="+mn-ea"/>
                <a:cs typeface="Times New Roman" panose="02020603050405020304" pitchFamily="18" charset="0"/>
              </a:rPr>
              <a:t>　</a:t>
            </a:r>
            <a:r>
              <a:rPr lang="ja-JP" altLang="ja-JP" sz="1400" b="1" kern="100" dirty="0">
                <a:latin typeface="+mn-ea"/>
                <a:cs typeface="Times New Roman" panose="02020603050405020304" pitchFamily="18" charset="0"/>
              </a:rPr>
              <a:t>条例に基づく募集停止校</a:t>
            </a:r>
          </a:p>
          <a:p>
            <a:pPr>
              <a:spcAft>
                <a:spcPts val="0"/>
              </a:spcAft>
            </a:pPr>
            <a:r>
              <a:rPr lang="ja-JP"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2015</a:t>
            </a:r>
            <a:r>
              <a:rPr lang="ja-JP" altLang="ja-JP" sz="1400" kern="100" dirty="0">
                <a:latin typeface="+mn-ea"/>
                <a:cs typeface="Times New Roman" panose="02020603050405020304" pitchFamily="18" charset="0"/>
              </a:rPr>
              <a:t>年</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西淀川</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2017</a:t>
            </a:r>
            <a:r>
              <a:rPr lang="ja-JP" altLang="ja-JP" sz="1400" kern="100" dirty="0">
                <a:latin typeface="+mn-ea"/>
                <a:cs typeface="Times New Roman" panose="02020603050405020304" pitchFamily="18" charset="0"/>
              </a:rPr>
              <a:t>年募集停止、</a:t>
            </a:r>
            <a:r>
              <a:rPr lang="en-US" altLang="ja-JP" sz="1400" kern="100" dirty="0">
                <a:latin typeface="+mn-ea"/>
                <a:cs typeface="Times New Roman" panose="02020603050405020304" pitchFamily="18" charset="0"/>
              </a:rPr>
              <a:t>2019</a:t>
            </a:r>
            <a:r>
              <a:rPr lang="ja-JP" altLang="ja-JP" sz="1400" kern="100" dirty="0">
                <a:latin typeface="+mn-ea"/>
                <a:cs typeface="Times New Roman" panose="02020603050405020304" pitchFamily="18" charset="0"/>
              </a:rPr>
              <a:t>年閉校）</a:t>
            </a:r>
          </a:p>
          <a:p>
            <a:pPr>
              <a:spcAft>
                <a:spcPts val="0"/>
              </a:spcAft>
            </a:pPr>
            <a:r>
              <a:rPr lang="ja-JP"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2016</a:t>
            </a:r>
            <a:r>
              <a:rPr lang="ja-JP" altLang="ja-JP" sz="1400" kern="100" dirty="0">
                <a:latin typeface="+mn-ea"/>
                <a:cs typeface="Times New Roman" panose="02020603050405020304" pitchFamily="18" charset="0"/>
              </a:rPr>
              <a:t>年</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大正</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2018</a:t>
            </a:r>
            <a:r>
              <a:rPr lang="ja-JP" altLang="ja-JP" sz="1400" kern="100" dirty="0">
                <a:latin typeface="+mn-ea"/>
                <a:cs typeface="Times New Roman" panose="02020603050405020304" pitchFamily="18" charset="0"/>
              </a:rPr>
              <a:t>年募集停止、</a:t>
            </a:r>
            <a:r>
              <a:rPr lang="en-US" altLang="ja-JP" sz="1400" kern="100" dirty="0">
                <a:latin typeface="+mn-ea"/>
                <a:cs typeface="Times New Roman" panose="02020603050405020304" pitchFamily="18" charset="0"/>
              </a:rPr>
              <a:t>2020</a:t>
            </a:r>
            <a:r>
              <a:rPr lang="ja-JP" altLang="ja-JP" sz="1400" kern="100" dirty="0">
                <a:latin typeface="+mn-ea"/>
                <a:cs typeface="Times New Roman" panose="02020603050405020304" pitchFamily="18" charset="0"/>
              </a:rPr>
              <a:t>年閉校）</a:t>
            </a:r>
          </a:p>
          <a:p>
            <a:pPr>
              <a:spcAft>
                <a:spcPts val="0"/>
              </a:spcAft>
            </a:pPr>
            <a:r>
              <a:rPr lang="ja-JP"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2017</a:t>
            </a:r>
            <a:r>
              <a:rPr lang="ja-JP" altLang="ja-JP" sz="1400" kern="100" dirty="0">
                <a:latin typeface="+mn-ea"/>
                <a:cs typeface="Times New Roman" panose="02020603050405020304" pitchFamily="18" charset="0"/>
              </a:rPr>
              <a:t>年</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柏原東・長野北</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2019</a:t>
            </a:r>
            <a:r>
              <a:rPr lang="ja-JP" altLang="ja-JP" sz="1400" kern="100" dirty="0">
                <a:latin typeface="+mn-ea"/>
                <a:cs typeface="Times New Roman" panose="02020603050405020304" pitchFamily="18" charset="0"/>
              </a:rPr>
              <a:t>年募集停止、</a:t>
            </a:r>
            <a:r>
              <a:rPr lang="en-US" altLang="ja-JP" sz="1400" kern="100" dirty="0">
                <a:latin typeface="+mn-ea"/>
                <a:cs typeface="Times New Roman" panose="02020603050405020304" pitchFamily="18" charset="0"/>
              </a:rPr>
              <a:t>2021</a:t>
            </a:r>
            <a:r>
              <a:rPr lang="ja-JP" altLang="ja-JP" sz="1400" kern="100" dirty="0">
                <a:latin typeface="+mn-ea"/>
                <a:cs typeface="Times New Roman" panose="02020603050405020304" pitchFamily="18" charset="0"/>
              </a:rPr>
              <a:t>年閉校</a:t>
            </a:r>
            <a:r>
              <a:rPr lang="ja-JP" altLang="en-US" sz="1400" kern="100" dirty="0">
                <a:latin typeface="+mn-ea"/>
                <a:cs typeface="Times New Roman" panose="02020603050405020304" pitchFamily="18" charset="0"/>
              </a:rPr>
              <a:t>）</a:t>
            </a:r>
            <a:endParaRPr lang="en-US" altLang="ja-JP" sz="1400" kern="100" dirty="0">
              <a:latin typeface="+mn-ea"/>
              <a:cs typeface="Times New Roman" panose="02020603050405020304" pitchFamily="18" charset="0"/>
            </a:endParaRPr>
          </a:p>
          <a:p>
            <a:pPr>
              <a:spcAft>
                <a:spcPts val="0"/>
              </a:spcAft>
            </a:pPr>
            <a:r>
              <a:rPr lang="en-US" altLang="ja-JP" sz="1400" kern="100" dirty="0">
                <a:latin typeface="+mn-ea"/>
                <a:cs typeface="Times New Roman" panose="02020603050405020304" pitchFamily="18" charset="0"/>
              </a:rPr>
              <a:t> </a:t>
            </a:r>
            <a:endParaRPr lang="ja-JP" altLang="ja-JP" sz="1400" kern="100" dirty="0">
              <a:latin typeface="+mn-ea"/>
              <a:cs typeface="Times New Roman" panose="02020603050405020304" pitchFamily="18" charset="0"/>
            </a:endParaRPr>
          </a:p>
          <a:p>
            <a:pPr>
              <a:spcAft>
                <a:spcPts val="0"/>
              </a:spcAft>
            </a:pPr>
            <a:r>
              <a:rPr lang="ja-JP" altLang="ja-JP" sz="1400" b="1" kern="100" dirty="0">
                <a:latin typeface="+mn-ea"/>
                <a:cs typeface="Times New Roman" panose="02020603050405020304" pitchFamily="18" charset="0"/>
              </a:rPr>
              <a:t>〇</a:t>
            </a:r>
            <a:r>
              <a:rPr lang="ja-JP" altLang="en-US" sz="1400" b="1" kern="100" dirty="0">
                <a:latin typeface="+mn-ea"/>
                <a:cs typeface="Times New Roman" panose="02020603050405020304" pitchFamily="18" charset="0"/>
              </a:rPr>
              <a:t>　現状</a:t>
            </a:r>
            <a:endParaRPr lang="en-US" altLang="ja-JP" sz="1400" b="1"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3</a:t>
            </a:r>
            <a:r>
              <a:rPr lang="ja-JP" altLang="en-US" sz="1400" kern="100" dirty="0">
                <a:latin typeface="+mn-ea"/>
                <a:cs typeface="Times New Roman" panose="02020603050405020304" pitchFamily="18" charset="0"/>
              </a:rPr>
              <a:t>年連続</a:t>
            </a:r>
            <a:r>
              <a:rPr lang="en-US" altLang="ja-JP" sz="1400" kern="100" dirty="0">
                <a:latin typeface="+mn-ea"/>
                <a:cs typeface="Times New Roman" panose="02020603050405020304" pitchFamily="18" charset="0"/>
              </a:rPr>
              <a:t>	</a:t>
            </a:r>
            <a:r>
              <a:rPr lang="ja-JP" altLang="en-US" sz="1400" kern="100" dirty="0">
                <a:latin typeface="+mn-ea"/>
                <a:cs typeface="Times New Roman" panose="02020603050405020304" pitchFamily="18" charset="0"/>
              </a:rPr>
              <a:t>岬、枚岡樟風（</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a:t>
            </a:r>
            <a:r>
              <a:rPr lang="en-US" altLang="ja-JP" sz="1400" kern="100" dirty="0">
                <a:latin typeface="+mn-ea"/>
                <a:cs typeface="Times New Roman" panose="02020603050405020304" pitchFamily="18" charset="0"/>
              </a:rPr>
              <a:t>	</a:t>
            </a:r>
            <a:endParaRPr lang="ja-JP" altLang="ja-JP" sz="1400" kern="100" dirty="0">
              <a:latin typeface="+mn-ea"/>
              <a:cs typeface="Times New Roman" panose="02020603050405020304" pitchFamily="18" charset="0"/>
            </a:endParaRPr>
          </a:p>
          <a:p>
            <a:pPr>
              <a:spcAft>
                <a:spcPts val="0"/>
              </a:spcAft>
            </a:pP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2</a:t>
            </a:r>
            <a:r>
              <a:rPr lang="ja-JP" altLang="ja-JP" sz="1400" kern="100" dirty="0">
                <a:latin typeface="+mn-ea"/>
                <a:cs typeface="Times New Roman" panose="02020603050405020304" pitchFamily="18" charset="0"/>
              </a:rPr>
              <a:t>年連続</a:t>
            </a:r>
            <a:r>
              <a:rPr lang="en-US" altLang="ja-JP" sz="1400" kern="100" dirty="0">
                <a:latin typeface="+mn-ea"/>
                <a:cs typeface="Times New Roman" panose="02020603050405020304" pitchFamily="18" charset="0"/>
              </a:rPr>
              <a:t>	</a:t>
            </a:r>
            <a:r>
              <a:rPr lang="ja-JP" altLang="ja-JP" sz="1400" kern="100" dirty="0">
                <a:latin typeface="+mn-ea"/>
                <a:cs typeface="Times New Roman" panose="02020603050405020304" pitchFamily="18" charset="0"/>
              </a:rPr>
              <a:t>福井、島本、野崎、かわち野、泉鳥取、箕面東、美原、茨田、平野、</a:t>
            </a:r>
            <a:r>
              <a:rPr lang="ja-JP" altLang="ja-JP" sz="1400" kern="100" dirty="0" smtClean="0">
                <a:latin typeface="+mn-ea"/>
                <a:cs typeface="Times New Roman" panose="02020603050405020304" pitchFamily="18" charset="0"/>
              </a:rPr>
              <a:t>大正白</a:t>
            </a:r>
            <a:r>
              <a:rPr lang="ja-JP" altLang="en-US" sz="1400" kern="100" dirty="0" smtClean="0">
                <a:latin typeface="+mn-ea"/>
                <a:cs typeface="Times New Roman" panose="02020603050405020304" pitchFamily="18" charset="0"/>
              </a:rPr>
              <a:t>稜</a:t>
            </a:r>
            <a:r>
              <a:rPr lang="ja-JP" altLang="ja-JP" sz="1400" kern="100" dirty="0" smtClean="0">
                <a:latin typeface="+mn-ea"/>
                <a:cs typeface="Times New Roman" panose="02020603050405020304" pitchFamily="18" charset="0"/>
              </a:rPr>
              <a:t>、</a:t>
            </a:r>
            <a:r>
              <a:rPr lang="ja-JP" altLang="ja-JP" sz="1400" kern="100" dirty="0">
                <a:latin typeface="+mn-ea"/>
                <a:cs typeface="Times New Roman" panose="02020603050405020304" pitchFamily="18" charset="0"/>
              </a:rPr>
              <a:t>西成</a:t>
            </a:r>
          </a:p>
          <a:p>
            <a:pPr>
              <a:spcAft>
                <a:spcPts val="0"/>
              </a:spcAft>
            </a:pPr>
            <a:r>
              <a:rPr lang="ja-JP" altLang="en-US" sz="1400" kern="100" dirty="0">
                <a:latin typeface="+mn-ea"/>
                <a:cs typeface="Times New Roman" panose="02020603050405020304" pitchFamily="18" charset="0"/>
              </a:rPr>
              <a:t>　　　　　　　</a:t>
            </a:r>
            <a:r>
              <a:rPr lang="en-US" altLang="ja-JP" sz="1400" kern="100" dirty="0">
                <a:latin typeface="+mn-ea"/>
                <a:cs typeface="Times New Roman" panose="02020603050405020304" pitchFamily="18" charset="0"/>
              </a:rPr>
              <a:t>※</a:t>
            </a:r>
            <a:r>
              <a:rPr lang="ja-JP" altLang="en-US" sz="1400" kern="100" dirty="0">
                <a:latin typeface="+mn-ea"/>
                <a:cs typeface="Times New Roman" panose="02020603050405020304" pitchFamily="18" charset="0"/>
              </a:rPr>
              <a:t>　今年度は、コロナによる受験生等の不安を避ける観点から、</a:t>
            </a:r>
            <a:r>
              <a:rPr lang="en-US" altLang="ja-JP" sz="1400" kern="100" dirty="0">
                <a:latin typeface="+mn-ea"/>
                <a:cs typeface="Times New Roman" panose="02020603050405020304" pitchFamily="18" charset="0"/>
              </a:rPr>
              <a:t>1</a:t>
            </a:r>
            <a:r>
              <a:rPr lang="ja-JP" altLang="en-US" sz="1400" kern="100" dirty="0">
                <a:latin typeface="+mn-ea"/>
                <a:cs typeface="Times New Roman" panose="02020603050405020304" pitchFamily="18" charset="0"/>
              </a:rPr>
              <a:t>年間判断を保留</a:t>
            </a:r>
            <a:endParaRPr lang="en-US" altLang="ja-JP" sz="1400" u="sng" kern="100" dirty="0">
              <a:latin typeface="+mn-ea"/>
              <a:cs typeface="Times New Roman" panose="02020603050405020304" pitchFamily="18" charset="0"/>
            </a:endParaRPr>
          </a:p>
        </p:txBody>
      </p:sp>
      <p:sp>
        <p:nvSpPr>
          <p:cNvPr id="4" name="テキスト ボックス 3"/>
          <p:cNvSpPr txBox="1"/>
          <p:nvPr/>
        </p:nvSpPr>
        <p:spPr>
          <a:xfrm>
            <a:off x="553792" y="893503"/>
            <a:ext cx="8657844" cy="338554"/>
          </a:xfrm>
          <a:prstGeom prst="rect">
            <a:avLst/>
          </a:prstGeom>
          <a:noFill/>
        </p:spPr>
        <p:txBody>
          <a:bodyPr wrap="square" rtlCol="0">
            <a:spAutoFit/>
          </a:bodyPr>
          <a:lstStyle/>
          <a:p>
            <a:pPr lvl="0"/>
            <a:r>
              <a:rPr kumimoji="1" lang="ja-JP" altLang="en-US" sz="1600" b="1" dirty="0">
                <a:solidFill>
                  <a:prstClr val="black"/>
                </a:solidFill>
              </a:rPr>
              <a:t>③　再編整備の状況　～　郊外部に位置する生徒の受け皿の減少　</a:t>
            </a:r>
            <a:endParaRPr kumimoji="1" lang="ja-JP" altLang="en-US" sz="1600" dirty="0">
              <a:solidFill>
                <a:prstClr val="black"/>
              </a:solidFill>
            </a:endParaRPr>
          </a:p>
        </p:txBody>
      </p:sp>
      <p:sp>
        <p:nvSpPr>
          <p:cNvPr id="9" name="テキスト ボックス 8"/>
          <p:cNvSpPr txBox="1"/>
          <p:nvPr/>
        </p:nvSpPr>
        <p:spPr>
          <a:xfrm>
            <a:off x="553792" y="4443832"/>
            <a:ext cx="8657844" cy="338554"/>
          </a:xfrm>
          <a:prstGeom prst="rect">
            <a:avLst/>
          </a:prstGeom>
          <a:noFill/>
        </p:spPr>
        <p:txBody>
          <a:bodyPr wrap="square" rtlCol="0">
            <a:spAutoFit/>
          </a:bodyPr>
          <a:lstStyle/>
          <a:p>
            <a:pPr lvl="0"/>
            <a:r>
              <a:rPr kumimoji="1" lang="ja-JP" altLang="en-US" sz="1600" b="1" dirty="0">
                <a:solidFill>
                  <a:prstClr val="black"/>
                </a:solidFill>
              </a:rPr>
              <a:t>④　生徒の地元志向　～　府立高校における「地域性」</a:t>
            </a:r>
            <a:endParaRPr kumimoji="1" lang="ja-JP" altLang="en-US" sz="1600" dirty="0">
              <a:solidFill>
                <a:prstClr val="black"/>
              </a:solidFill>
            </a:endParaRPr>
          </a:p>
        </p:txBody>
      </p:sp>
      <p:sp>
        <p:nvSpPr>
          <p:cNvPr id="10" name="正方形/長方形 9"/>
          <p:cNvSpPr/>
          <p:nvPr/>
        </p:nvSpPr>
        <p:spPr>
          <a:xfrm>
            <a:off x="791792" y="4752558"/>
            <a:ext cx="8419844" cy="2031325"/>
          </a:xfrm>
          <a:prstGeom prst="rect">
            <a:avLst/>
          </a:prstGeom>
          <a:ln w="12700">
            <a:solidFill>
              <a:schemeClr val="tx1"/>
            </a:solidFill>
          </a:ln>
        </p:spPr>
        <p:txBody>
          <a:bodyPr wrap="square">
            <a:spAutoFit/>
          </a:bodyPr>
          <a:lstStyle/>
          <a:p>
            <a:pPr>
              <a:spcAft>
                <a:spcPts val="0"/>
              </a:spcAft>
            </a:pPr>
            <a:r>
              <a:rPr lang="ja-JP" altLang="en-US" sz="1300" b="1" kern="100" dirty="0" smtClean="0">
                <a:latin typeface="+mn-ea"/>
                <a:cs typeface="Times New Roman" panose="02020603050405020304" pitchFamily="18" charset="0"/>
              </a:rPr>
              <a:t>〇　旧の通学</a:t>
            </a:r>
            <a:r>
              <a:rPr lang="ja-JP" altLang="en-US" sz="1300" b="1" kern="100" dirty="0">
                <a:latin typeface="+mn-ea"/>
                <a:cs typeface="Times New Roman" panose="02020603050405020304" pitchFamily="18" charset="0"/>
              </a:rPr>
              <a:t>区域</a:t>
            </a:r>
            <a:r>
              <a:rPr lang="ja-JP" altLang="en-US" sz="1300" b="1" kern="100" dirty="0" smtClean="0">
                <a:latin typeface="+mn-ea"/>
                <a:cs typeface="Times New Roman" panose="02020603050405020304" pitchFamily="18" charset="0"/>
              </a:rPr>
              <a:t>ごとの</a:t>
            </a:r>
            <a:r>
              <a:rPr lang="ja-JP" altLang="en-US" sz="1300" b="1" kern="100" dirty="0">
                <a:latin typeface="+mn-ea"/>
                <a:cs typeface="Times New Roman" panose="02020603050405020304" pitchFamily="18" charset="0"/>
              </a:rPr>
              <a:t>志願者</a:t>
            </a:r>
            <a:r>
              <a:rPr lang="ja-JP" altLang="en-US" sz="1300" b="1" kern="100" dirty="0" smtClean="0">
                <a:latin typeface="+mn-ea"/>
                <a:cs typeface="Times New Roman" panose="02020603050405020304" pitchFamily="18" charset="0"/>
              </a:rPr>
              <a:t>の</a:t>
            </a:r>
            <a:r>
              <a:rPr lang="ja-JP" altLang="en-US" sz="1300" b="1" kern="100" dirty="0">
                <a:latin typeface="+mn-ea"/>
                <a:cs typeface="Times New Roman" panose="02020603050405020304" pitchFamily="18" charset="0"/>
              </a:rPr>
              <a:t>割合</a:t>
            </a:r>
            <a:endParaRPr lang="en-US" altLang="ja-JP" sz="1300" b="1" kern="100" dirty="0" smtClean="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a:p>
            <a:pPr>
              <a:spcAft>
                <a:spcPts val="0"/>
              </a:spcAft>
            </a:pPr>
            <a:endParaRPr lang="en-US" altLang="ja-JP" sz="1400" kern="100" dirty="0" smtClean="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a:p>
            <a:pPr>
              <a:spcAft>
                <a:spcPts val="0"/>
              </a:spcAft>
            </a:pPr>
            <a:endParaRPr lang="en-US" altLang="ja-JP" sz="1400" kern="100" dirty="0" smtClean="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a:p>
            <a:pPr>
              <a:spcAft>
                <a:spcPts val="0"/>
              </a:spcAft>
            </a:pPr>
            <a:endParaRPr lang="en-US" altLang="ja-JP" sz="1400" kern="100" dirty="0" smtClean="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a:p>
            <a:pPr>
              <a:spcAft>
                <a:spcPts val="0"/>
              </a:spcAft>
            </a:pPr>
            <a:endParaRPr lang="en-US" altLang="ja-JP" sz="1400" kern="100" dirty="0">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7418889" y="6435198"/>
            <a:ext cx="2228850" cy="365125"/>
          </a:xfrm>
        </p:spPr>
        <p:txBody>
          <a:bodyPr/>
          <a:lstStyle/>
          <a:p>
            <a:fld id="{20607042-D53A-4E69-917E-B6250902E102}" type="slidenum">
              <a:rPr kumimoji="1" lang="ja-JP" altLang="en-US" smtClean="0"/>
              <a:t>29</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014506010"/>
              </p:ext>
            </p:extLst>
          </p:nvPr>
        </p:nvGraphicFramePr>
        <p:xfrm>
          <a:off x="1227895" y="5044122"/>
          <a:ext cx="7309638" cy="1706880"/>
        </p:xfrm>
        <a:graphic>
          <a:graphicData uri="http://schemas.openxmlformats.org/drawingml/2006/table">
            <a:tbl>
              <a:tblPr firstRow="1" bandRow="1">
                <a:tableStyleId>{5C22544A-7EE6-4342-B048-85BDC9FD1C3A}</a:tableStyleId>
              </a:tblPr>
              <a:tblGrid>
                <a:gridCol w="1248936">
                  <a:extLst>
                    <a:ext uri="{9D8B030D-6E8A-4147-A177-3AD203B41FA5}">
                      <a16:colId xmlns:a16="http://schemas.microsoft.com/office/drawing/2014/main" val="4241809287"/>
                    </a:ext>
                  </a:extLst>
                </a:gridCol>
                <a:gridCol w="957979">
                  <a:extLst>
                    <a:ext uri="{9D8B030D-6E8A-4147-A177-3AD203B41FA5}">
                      <a16:colId xmlns:a16="http://schemas.microsoft.com/office/drawing/2014/main" val="826945482"/>
                    </a:ext>
                  </a:extLst>
                </a:gridCol>
                <a:gridCol w="965526">
                  <a:extLst>
                    <a:ext uri="{9D8B030D-6E8A-4147-A177-3AD203B41FA5}">
                      <a16:colId xmlns:a16="http://schemas.microsoft.com/office/drawing/2014/main" val="2709715526"/>
                    </a:ext>
                  </a:extLst>
                </a:gridCol>
                <a:gridCol w="1004495">
                  <a:extLst>
                    <a:ext uri="{9D8B030D-6E8A-4147-A177-3AD203B41FA5}">
                      <a16:colId xmlns:a16="http://schemas.microsoft.com/office/drawing/2014/main" val="2235444130"/>
                    </a:ext>
                  </a:extLst>
                </a:gridCol>
                <a:gridCol w="1044234">
                  <a:extLst>
                    <a:ext uri="{9D8B030D-6E8A-4147-A177-3AD203B41FA5}">
                      <a16:colId xmlns:a16="http://schemas.microsoft.com/office/drawing/2014/main" val="956201524"/>
                    </a:ext>
                  </a:extLst>
                </a:gridCol>
                <a:gridCol w="1044234">
                  <a:extLst>
                    <a:ext uri="{9D8B030D-6E8A-4147-A177-3AD203B41FA5}">
                      <a16:colId xmlns:a16="http://schemas.microsoft.com/office/drawing/2014/main" val="3129872324"/>
                    </a:ext>
                  </a:extLst>
                </a:gridCol>
                <a:gridCol w="1044234">
                  <a:extLst>
                    <a:ext uri="{9D8B030D-6E8A-4147-A177-3AD203B41FA5}">
                      <a16:colId xmlns:a16="http://schemas.microsoft.com/office/drawing/2014/main" val="1090345434"/>
                    </a:ext>
                  </a:extLst>
                </a:gridCol>
              </a:tblGrid>
              <a:tr h="227204">
                <a:tc rowSpan="2">
                  <a:txBody>
                    <a:bodyPr/>
                    <a:lstStyle/>
                    <a:p>
                      <a:pPr algn="ctr"/>
                      <a:endParaRPr kumimoji="1" lang="ja-JP" altLang="en-US" sz="1000" dirty="0"/>
                    </a:p>
                  </a:txBody>
                  <a:tcPr/>
                </a:tc>
                <a:tc gridSpan="6">
                  <a:txBody>
                    <a:bodyPr/>
                    <a:lstStyle/>
                    <a:p>
                      <a:pPr algn="ctr"/>
                      <a:r>
                        <a:rPr kumimoji="1" lang="ja-JP" altLang="en-US" sz="1000" dirty="0" smtClean="0"/>
                        <a:t>志願者の比率</a:t>
                      </a:r>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tc hMerge="1">
                  <a:txBody>
                    <a:bodyPr/>
                    <a:lstStyle/>
                    <a:p>
                      <a:endParaRPr kumimoji="1" lang="ja-JP" altLang="en-US" sz="1000" dirty="0"/>
                    </a:p>
                  </a:txBody>
                  <a:tcPr/>
                </a:tc>
                <a:extLst>
                  <a:ext uri="{0D108BD9-81ED-4DB2-BD59-A6C34878D82A}">
                    <a16:rowId xmlns:a16="http://schemas.microsoft.com/office/drawing/2014/main" val="2306895523"/>
                  </a:ext>
                </a:extLst>
              </a:tr>
              <a:tr h="227204">
                <a:tc vMerge="1">
                  <a:txBody>
                    <a:bodyPr/>
                    <a:lstStyle/>
                    <a:p>
                      <a:endParaRPr kumimoji="1" lang="ja-JP" altLang="en-US" sz="1000"/>
                    </a:p>
                  </a:txBody>
                  <a:tcPr/>
                </a:tc>
                <a:tc>
                  <a:txBody>
                    <a:bodyPr/>
                    <a:lstStyle/>
                    <a:p>
                      <a:pPr algn="ctr"/>
                      <a:r>
                        <a:rPr kumimoji="1" lang="ja-JP" altLang="en-US" sz="1000" dirty="0" smtClean="0"/>
                        <a:t>旧</a:t>
                      </a:r>
                      <a:r>
                        <a:rPr kumimoji="1" lang="en-US" altLang="ja-JP" sz="1000" dirty="0" smtClean="0"/>
                        <a:t>1</a:t>
                      </a:r>
                      <a:r>
                        <a:rPr kumimoji="1" lang="ja-JP" altLang="en-US" sz="1000" dirty="0" smtClean="0"/>
                        <a:t>区</a:t>
                      </a:r>
                      <a:endParaRPr kumimoji="1" lang="ja-JP" altLang="en-US" sz="1000" dirty="0"/>
                    </a:p>
                  </a:txBody>
                  <a:tcPr/>
                </a:tc>
                <a:tc>
                  <a:txBody>
                    <a:bodyPr/>
                    <a:lstStyle/>
                    <a:p>
                      <a:pPr algn="ctr"/>
                      <a:r>
                        <a:rPr kumimoji="1" lang="ja-JP" altLang="en-US" sz="1000" dirty="0" smtClean="0"/>
                        <a:t>旧２区</a:t>
                      </a:r>
                      <a:endParaRPr kumimoji="1" lang="ja-JP" altLang="en-US" sz="1000" dirty="0"/>
                    </a:p>
                  </a:txBody>
                  <a:tcPr/>
                </a:tc>
                <a:tc>
                  <a:txBody>
                    <a:bodyPr/>
                    <a:lstStyle/>
                    <a:p>
                      <a:pPr algn="ctr"/>
                      <a:r>
                        <a:rPr kumimoji="1" lang="ja-JP" altLang="en-US" sz="1000" dirty="0" smtClean="0"/>
                        <a:t>旧</a:t>
                      </a:r>
                      <a:r>
                        <a:rPr kumimoji="1" lang="en-US" altLang="ja-JP" sz="1000" dirty="0" smtClean="0"/>
                        <a:t>3</a:t>
                      </a:r>
                      <a:r>
                        <a:rPr kumimoji="1" lang="ja-JP" altLang="en-US" sz="1000" dirty="0" smtClean="0"/>
                        <a:t>区</a:t>
                      </a:r>
                      <a:endParaRPr kumimoji="1" lang="ja-JP" altLang="en-US" sz="1000" dirty="0"/>
                    </a:p>
                  </a:txBody>
                  <a:tcPr/>
                </a:tc>
                <a:tc>
                  <a:txBody>
                    <a:bodyPr/>
                    <a:lstStyle/>
                    <a:p>
                      <a:pPr algn="ctr"/>
                      <a:r>
                        <a:rPr kumimoji="1" lang="ja-JP" altLang="en-US" sz="1000" dirty="0" smtClean="0"/>
                        <a:t>旧</a:t>
                      </a:r>
                      <a:r>
                        <a:rPr kumimoji="1" lang="en-US" altLang="ja-JP" sz="1000" dirty="0" smtClean="0"/>
                        <a:t>4</a:t>
                      </a:r>
                      <a:r>
                        <a:rPr kumimoji="1" lang="ja-JP" altLang="en-US" sz="1000" dirty="0" smtClean="0"/>
                        <a:t>区</a:t>
                      </a:r>
                      <a:endParaRPr kumimoji="1" lang="ja-JP" altLang="en-US" sz="1000" dirty="0"/>
                    </a:p>
                  </a:txBody>
                  <a:tcPr/>
                </a:tc>
                <a:tc>
                  <a:txBody>
                    <a:bodyPr/>
                    <a:lstStyle/>
                    <a:p>
                      <a:pPr algn="ctr"/>
                      <a:r>
                        <a:rPr kumimoji="1" lang="ja-JP" altLang="en-US" sz="1000" dirty="0" smtClean="0"/>
                        <a:t>その他</a:t>
                      </a:r>
                      <a:endParaRPr kumimoji="1" lang="ja-JP" altLang="en-US" sz="1000" dirty="0"/>
                    </a:p>
                  </a:txBody>
                  <a:tcPr/>
                </a:tc>
                <a:tc>
                  <a:txBody>
                    <a:bodyPr/>
                    <a:lstStyle/>
                    <a:p>
                      <a:pPr algn="ctr"/>
                      <a:r>
                        <a:rPr kumimoji="1" lang="ja-JP" altLang="en-US" sz="1000" dirty="0" smtClean="0"/>
                        <a:t>合計</a:t>
                      </a:r>
                      <a:endParaRPr kumimoji="1" lang="ja-JP" altLang="en-US" sz="1000" dirty="0"/>
                    </a:p>
                  </a:txBody>
                  <a:tcPr/>
                </a:tc>
                <a:extLst>
                  <a:ext uri="{0D108BD9-81ED-4DB2-BD59-A6C34878D82A}">
                    <a16:rowId xmlns:a16="http://schemas.microsoft.com/office/drawing/2014/main" val="2469858203"/>
                  </a:ext>
                </a:extLst>
              </a:tr>
              <a:tr h="227204">
                <a:tc>
                  <a:txBody>
                    <a:bodyPr/>
                    <a:lstStyle/>
                    <a:p>
                      <a:pPr algn="ctr"/>
                      <a:r>
                        <a:rPr kumimoji="1" lang="ja-JP" altLang="en-US" sz="1000" dirty="0" smtClean="0"/>
                        <a:t>旧１区の高等学校</a:t>
                      </a:r>
                      <a:endParaRPr kumimoji="1" lang="ja-JP" altLang="en-US" sz="1000" dirty="0"/>
                    </a:p>
                  </a:txBody>
                  <a:tcPr/>
                </a:tc>
                <a:tc>
                  <a:txBody>
                    <a:bodyPr/>
                    <a:lstStyle/>
                    <a:p>
                      <a:pPr algn="r"/>
                      <a:r>
                        <a:rPr kumimoji="1" lang="en-US" altLang="ja-JP" sz="1000" b="1" dirty="0" smtClean="0"/>
                        <a:t>96.2</a:t>
                      </a:r>
                      <a:r>
                        <a:rPr kumimoji="1" lang="ja-JP" altLang="en-US" sz="1000" b="1" dirty="0" smtClean="0"/>
                        <a:t>％</a:t>
                      </a:r>
                      <a:endParaRPr kumimoji="1" lang="ja-JP" altLang="en-US" sz="1000" b="1" dirty="0"/>
                    </a:p>
                  </a:txBody>
                  <a:tcPr/>
                </a:tc>
                <a:tc>
                  <a:txBody>
                    <a:bodyPr/>
                    <a:lstStyle/>
                    <a:p>
                      <a:pPr algn="r"/>
                      <a:r>
                        <a:rPr kumimoji="1" lang="en-US" altLang="ja-JP" sz="1000" dirty="0" smtClean="0"/>
                        <a:t>2.6</a:t>
                      </a:r>
                      <a:r>
                        <a:rPr kumimoji="1" lang="ja-JP" altLang="en-US" sz="1000" dirty="0" smtClean="0"/>
                        <a:t>％</a:t>
                      </a:r>
                      <a:endParaRPr kumimoji="1" lang="ja-JP" altLang="en-US" sz="1000" dirty="0"/>
                    </a:p>
                  </a:txBody>
                  <a:tcPr/>
                </a:tc>
                <a:tc>
                  <a:txBody>
                    <a:bodyPr/>
                    <a:lstStyle/>
                    <a:p>
                      <a:pPr algn="r"/>
                      <a:r>
                        <a:rPr kumimoji="1" lang="en-US" altLang="ja-JP" sz="1000" dirty="0" smtClean="0"/>
                        <a:t>0.3</a:t>
                      </a:r>
                      <a:r>
                        <a:rPr kumimoji="1" lang="ja-JP" altLang="en-US" sz="1000" dirty="0" smtClean="0"/>
                        <a:t>％</a:t>
                      </a:r>
                      <a:endParaRPr kumimoji="1" lang="ja-JP" altLang="en-US" sz="1000" dirty="0"/>
                    </a:p>
                  </a:txBody>
                  <a:tcPr/>
                </a:tc>
                <a:tc>
                  <a:txBody>
                    <a:bodyPr/>
                    <a:lstStyle/>
                    <a:p>
                      <a:pPr algn="r"/>
                      <a:r>
                        <a:rPr kumimoji="1" lang="en-US" altLang="ja-JP" sz="1000" dirty="0" smtClean="0"/>
                        <a:t>0.1</a:t>
                      </a:r>
                      <a:r>
                        <a:rPr kumimoji="1" lang="ja-JP" altLang="en-US" sz="1000" dirty="0" smtClean="0"/>
                        <a:t>％</a:t>
                      </a:r>
                      <a:endParaRPr kumimoji="1" lang="ja-JP" altLang="en-US" sz="1000" dirty="0"/>
                    </a:p>
                  </a:txBody>
                  <a:tcPr/>
                </a:tc>
                <a:tc>
                  <a:txBody>
                    <a:bodyPr/>
                    <a:lstStyle/>
                    <a:p>
                      <a:pPr algn="r"/>
                      <a:r>
                        <a:rPr kumimoji="1" lang="en-US" altLang="ja-JP" sz="1000" dirty="0" smtClean="0"/>
                        <a:t>0.9</a:t>
                      </a:r>
                      <a:r>
                        <a:rPr kumimoji="1" lang="ja-JP" altLang="en-US" sz="1000" dirty="0" smtClean="0"/>
                        <a:t>％</a:t>
                      </a:r>
                      <a:endParaRPr kumimoji="1" lang="ja-JP" altLang="en-US" sz="1000" dirty="0"/>
                    </a:p>
                  </a:txBody>
                  <a:tcPr/>
                </a:tc>
                <a:tc>
                  <a:txBody>
                    <a:bodyPr/>
                    <a:lstStyle/>
                    <a:p>
                      <a:pPr algn="r"/>
                      <a:r>
                        <a:rPr kumimoji="1" lang="en-US" altLang="ja-JP" sz="1000" dirty="0" smtClean="0"/>
                        <a:t>100.0</a:t>
                      </a:r>
                      <a:r>
                        <a:rPr kumimoji="1" lang="ja-JP" altLang="en-US" sz="1000" dirty="0" smtClean="0"/>
                        <a:t>％</a:t>
                      </a:r>
                      <a:endParaRPr kumimoji="1" lang="ja-JP" altLang="en-US" sz="1000" dirty="0"/>
                    </a:p>
                  </a:txBody>
                  <a:tcPr/>
                </a:tc>
                <a:extLst>
                  <a:ext uri="{0D108BD9-81ED-4DB2-BD59-A6C34878D82A}">
                    <a16:rowId xmlns:a16="http://schemas.microsoft.com/office/drawing/2014/main" val="2896296505"/>
                  </a:ext>
                </a:extLst>
              </a:tr>
              <a:tr h="227204">
                <a:tc>
                  <a:txBody>
                    <a:bodyPr/>
                    <a:lstStyle/>
                    <a:p>
                      <a:pPr algn="ctr"/>
                      <a:r>
                        <a:rPr kumimoji="1" lang="ja-JP" altLang="en-US" sz="1000" dirty="0" smtClean="0"/>
                        <a:t>旧２区の高等学校</a:t>
                      </a:r>
                      <a:endParaRPr kumimoji="1" lang="ja-JP" altLang="en-US" sz="1000" dirty="0"/>
                    </a:p>
                  </a:txBody>
                  <a:tcPr/>
                </a:tc>
                <a:tc>
                  <a:txBody>
                    <a:bodyPr/>
                    <a:lstStyle/>
                    <a:p>
                      <a:pPr algn="r"/>
                      <a:r>
                        <a:rPr kumimoji="1" lang="en-US" altLang="ja-JP" sz="1000" dirty="0" smtClean="0"/>
                        <a:t>4.2</a:t>
                      </a:r>
                      <a:r>
                        <a:rPr kumimoji="1" lang="ja-JP" altLang="en-US" sz="1000" dirty="0" smtClean="0"/>
                        <a:t>％</a:t>
                      </a:r>
                      <a:endParaRPr kumimoji="1" lang="ja-JP" altLang="en-US" sz="1000" dirty="0"/>
                    </a:p>
                  </a:txBody>
                  <a:tcPr/>
                </a:tc>
                <a:tc>
                  <a:txBody>
                    <a:bodyPr/>
                    <a:lstStyle/>
                    <a:p>
                      <a:pPr algn="r"/>
                      <a:r>
                        <a:rPr kumimoji="1" lang="en-US" altLang="ja-JP" sz="1000" b="1" dirty="0" smtClean="0"/>
                        <a:t>85.3</a:t>
                      </a:r>
                      <a:r>
                        <a:rPr kumimoji="1" lang="ja-JP" altLang="en-US" sz="1000" b="1" dirty="0" smtClean="0"/>
                        <a:t>％</a:t>
                      </a:r>
                      <a:endParaRPr kumimoji="1" lang="ja-JP" altLang="en-US" sz="1000" b="1" dirty="0"/>
                    </a:p>
                  </a:txBody>
                  <a:tcPr/>
                </a:tc>
                <a:tc>
                  <a:txBody>
                    <a:bodyPr/>
                    <a:lstStyle/>
                    <a:p>
                      <a:pPr algn="r"/>
                      <a:r>
                        <a:rPr kumimoji="1" lang="en-US" altLang="ja-JP" sz="1000" dirty="0" smtClean="0"/>
                        <a:t>8.7</a:t>
                      </a:r>
                      <a:r>
                        <a:rPr kumimoji="1" lang="ja-JP" altLang="en-US" sz="1000" dirty="0" smtClean="0"/>
                        <a:t>％</a:t>
                      </a:r>
                      <a:endParaRPr kumimoji="1" lang="ja-JP" altLang="en-US" sz="1000" dirty="0"/>
                    </a:p>
                  </a:txBody>
                  <a:tcPr/>
                </a:tc>
                <a:tc>
                  <a:txBody>
                    <a:bodyPr/>
                    <a:lstStyle/>
                    <a:p>
                      <a:pPr algn="r"/>
                      <a:r>
                        <a:rPr kumimoji="1" lang="en-US" altLang="ja-JP" sz="1000" dirty="0" smtClean="0"/>
                        <a:t>0.9</a:t>
                      </a:r>
                      <a:r>
                        <a:rPr kumimoji="1" lang="ja-JP" altLang="en-US" sz="1000" dirty="0" smtClean="0"/>
                        <a:t>％</a:t>
                      </a:r>
                      <a:endParaRPr kumimoji="1" lang="ja-JP" altLang="en-US" sz="1000" dirty="0"/>
                    </a:p>
                  </a:txBody>
                  <a:tcPr/>
                </a:tc>
                <a:tc>
                  <a:txBody>
                    <a:bodyPr/>
                    <a:lstStyle/>
                    <a:p>
                      <a:pPr algn="r"/>
                      <a:r>
                        <a:rPr kumimoji="1" lang="en-US" altLang="ja-JP" sz="1000" dirty="0" smtClean="0"/>
                        <a:t>0.8</a:t>
                      </a:r>
                      <a:r>
                        <a:rPr kumimoji="1" lang="ja-JP" altLang="en-US" sz="1000" dirty="0" smtClean="0"/>
                        <a:t>％</a:t>
                      </a:r>
                      <a:endParaRPr kumimoji="1" lang="ja-JP" altLang="en-US" sz="1000" dirty="0"/>
                    </a:p>
                  </a:txBody>
                  <a:tcPr/>
                </a:tc>
                <a:tc>
                  <a:txBody>
                    <a:bodyPr/>
                    <a:lstStyle/>
                    <a:p>
                      <a:pPr algn="r"/>
                      <a:r>
                        <a:rPr kumimoji="1" lang="en-US" altLang="ja-JP" sz="1000" dirty="0" smtClean="0"/>
                        <a:t>100.0</a:t>
                      </a:r>
                      <a:r>
                        <a:rPr kumimoji="1" lang="ja-JP" altLang="en-US" sz="1000" dirty="0" smtClean="0"/>
                        <a:t>％</a:t>
                      </a:r>
                      <a:endParaRPr kumimoji="1" lang="ja-JP" altLang="en-US" sz="1000" dirty="0"/>
                    </a:p>
                  </a:txBody>
                  <a:tcPr/>
                </a:tc>
                <a:extLst>
                  <a:ext uri="{0D108BD9-81ED-4DB2-BD59-A6C34878D82A}">
                    <a16:rowId xmlns:a16="http://schemas.microsoft.com/office/drawing/2014/main" val="1931963582"/>
                  </a:ext>
                </a:extLst>
              </a:tr>
              <a:tr h="227204">
                <a:tc>
                  <a:txBody>
                    <a:bodyPr/>
                    <a:lstStyle/>
                    <a:p>
                      <a:pPr algn="ctr"/>
                      <a:r>
                        <a:rPr kumimoji="1" lang="ja-JP" altLang="en-US" sz="1000" dirty="0" smtClean="0"/>
                        <a:t>旧３区の高等学校</a:t>
                      </a:r>
                      <a:endParaRPr kumimoji="1" lang="ja-JP" altLang="en-US" sz="1000" dirty="0"/>
                    </a:p>
                  </a:txBody>
                  <a:tcPr/>
                </a:tc>
                <a:tc>
                  <a:txBody>
                    <a:bodyPr/>
                    <a:lstStyle/>
                    <a:p>
                      <a:pPr algn="r"/>
                      <a:r>
                        <a:rPr kumimoji="1" lang="en-US" altLang="ja-JP" sz="1000" dirty="0" smtClean="0"/>
                        <a:t>0.8</a:t>
                      </a:r>
                      <a:r>
                        <a:rPr kumimoji="1" lang="ja-JP" altLang="en-US" sz="1000" dirty="0" smtClean="0"/>
                        <a:t>％</a:t>
                      </a:r>
                      <a:endParaRPr kumimoji="1" lang="ja-JP" altLang="en-US" sz="1000" dirty="0"/>
                    </a:p>
                  </a:txBody>
                  <a:tcPr/>
                </a:tc>
                <a:tc>
                  <a:txBody>
                    <a:bodyPr/>
                    <a:lstStyle/>
                    <a:p>
                      <a:pPr algn="r"/>
                      <a:r>
                        <a:rPr kumimoji="1" lang="en-US" altLang="ja-JP" sz="1000" dirty="0" smtClean="0"/>
                        <a:t>6.3</a:t>
                      </a:r>
                      <a:r>
                        <a:rPr kumimoji="1" lang="ja-JP" altLang="en-US" sz="1000" dirty="0" smtClean="0"/>
                        <a:t>％</a:t>
                      </a:r>
                      <a:endParaRPr kumimoji="1" lang="ja-JP" altLang="en-US" sz="1000" dirty="0"/>
                    </a:p>
                  </a:txBody>
                  <a:tcPr/>
                </a:tc>
                <a:tc>
                  <a:txBody>
                    <a:bodyPr/>
                    <a:lstStyle/>
                    <a:p>
                      <a:pPr algn="r"/>
                      <a:r>
                        <a:rPr kumimoji="1" lang="en-US" altLang="ja-JP" sz="1000" b="1" dirty="0" smtClean="0"/>
                        <a:t>86.7</a:t>
                      </a:r>
                      <a:r>
                        <a:rPr kumimoji="1" lang="ja-JP" altLang="en-US" sz="1000" b="1" dirty="0" smtClean="0"/>
                        <a:t>％</a:t>
                      </a:r>
                      <a:endParaRPr kumimoji="1" lang="ja-JP" altLang="en-US" sz="1000" b="1" dirty="0"/>
                    </a:p>
                  </a:txBody>
                  <a:tcPr/>
                </a:tc>
                <a:tc>
                  <a:txBody>
                    <a:bodyPr/>
                    <a:lstStyle/>
                    <a:p>
                      <a:pPr algn="r"/>
                      <a:r>
                        <a:rPr kumimoji="1" lang="en-US" altLang="ja-JP" sz="1000" dirty="0" smtClean="0"/>
                        <a:t>5.4</a:t>
                      </a:r>
                      <a:r>
                        <a:rPr kumimoji="1" lang="ja-JP" altLang="en-US" sz="1000" dirty="0" smtClean="0"/>
                        <a:t>％</a:t>
                      </a:r>
                      <a:endParaRPr kumimoji="1" lang="ja-JP" altLang="en-US" sz="1000" dirty="0"/>
                    </a:p>
                  </a:txBody>
                  <a:tcPr/>
                </a:tc>
                <a:tc>
                  <a:txBody>
                    <a:bodyPr/>
                    <a:lstStyle/>
                    <a:p>
                      <a:pPr algn="r"/>
                      <a:r>
                        <a:rPr kumimoji="1" lang="en-US" altLang="ja-JP" sz="1000" dirty="0" smtClean="0"/>
                        <a:t>0.8</a:t>
                      </a:r>
                      <a:r>
                        <a:rPr kumimoji="1" lang="ja-JP" altLang="en-US" sz="1000" dirty="0" smtClean="0"/>
                        <a:t>％</a:t>
                      </a:r>
                      <a:endParaRPr kumimoji="1" lang="ja-JP" altLang="en-US" sz="1000" dirty="0"/>
                    </a:p>
                  </a:txBody>
                  <a:tcPr/>
                </a:tc>
                <a:tc>
                  <a:txBody>
                    <a:bodyPr/>
                    <a:lstStyle/>
                    <a:p>
                      <a:pPr algn="r"/>
                      <a:r>
                        <a:rPr kumimoji="1" lang="en-US" altLang="ja-JP" sz="1000" dirty="0" smtClean="0"/>
                        <a:t>100.0</a:t>
                      </a:r>
                      <a:r>
                        <a:rPr kumimoji="1" lang="ja-JP" altLang="en-US" sz="1000" dirty="0" smtClean="0"/>
                        <a:t>％</a:t>
                      </a:r>
                      <a:endParaRPr kumimoji="1" lang="ja-JP" altLang="en-US" sz="1000" dirty="0"/>
                    </a:p>
                  </a:txBody>
                  <a:tcPr/>
                </a:tc>
                <a:extLst>
                  <a:ext uri="{0D108BD9-81ED-4DB2-BD59-A6C34878D82A}">
                    <a16:rowId xmlns:a16="http://schemas.microsoft.com/office/drawing/2014/main" val="1231578940"/>
                  </a:ext>
                </a:extLst>
              </a:tr>
              <a:tr h="227204">
                <a:tc>
                  <a:txBody>
                    <a:bodyPr/>
                    <a:lstStyle/>
                    <a:p>
                      <a:pPr algn="ctr"/>
                      <a:r>
                        <a:rPr kumimoji="1" lang="ja-JP" altLang="en-US" sz="1000" dirty="0" smtClean="0"/>
                        <a:t>旧４区の高等学校</a:t>
                      </a:r>
                      <a:endParaRPr kumimoji="1" lang="ja-JP" altLang="en-US" sz="1000" dirty="0"/>
                    </a:p>
                  </a:txBody>
                  <a:tcPr/>
                </a:tc>
                <a:tc>
                  <a:txBody>
                    <a:bodyPr/>
                    <a:lstStyle/>
                    <a:p>
                      <a:pPr algn="r"/>
                      <a:r>
                        <a:rPr kumimoji="1" lang="en-US" altLang="ja-JP" sz="1000" dirty="0" smtClean="0"/>
                        <a:t>0.1</a:t>
                      </a:r>
                      <a:r>
                        <a:rPr kumimoji="1" lang="ja-JP" altLang="en-US" sz="1000" dirty="0" smtClean="0"/>
                        <a:t>％</a:t>
                      </a:r>
                      <a:endParaRPr kumimoji="1" lang="ja-JP" altLang="en-US" sz="1000" dirty="0"/>
                    </a:p>
                  </a:txBody>
                  <a:tcPr/>
                </a:tc>
                <a:tc>
                  <a:txBody>
                    <a:bodyPr/>
                    <a:lstStyle/>
                    <a:p>
                      <a:pPr algn="r"/>
                      <a:r>
                        <a:rPr kumimoji="1" lang="en-US" altLang="ja-JP" sz="1000" dirty="0" smtClean="0"/>
                        <a:t>0.1</a:t>
                      </a:r>
                      <a:r>
                        <a:rPr kumimoji="1" lang="ja-JP" altLang="en-US" sz="1000" dirty="0" smtClean="0"/>
                        <a:t>％</a:t>
                      </a:r>
                      <a:endParaRPr kumimoji="1" lang="ja-JP" altLang="en-US" sz="1000" dirty="0"/>
                    </a:p>
                  </a:txBody>
                  <a:tcPr/>
                </a:tc>
                <a:tc>
                  <a:txBody>
                    <a:bodyPr/>
                    <a:lstStyle/>
                    <a:p>
                      <a:pPr algn="r"/>
                      <a:r>
                        <a:rPr kumimoji="1" lang="en-US" altLang="ja-JP" sz="1000" dirty="0" smtClean="0"/>
                        <a:t>6.0</a:t>
                      </a:r>
                      <a:r>
                        <a:rPr kumimoji="1" lang="ja-JP" altLang="en-US" sz="1000" dirty="0" smtClean="0"/>
                        <a:t>％</a:t>
                      </a:r>
                      <a:endParaRPr kumimoji="1" lang="ja-JP" altLang="en-US" sz="1000" dirty="0"/>
                    </a:p>
                  </a:txBody>
                  <a:tcPr/>
                </a:tc>
                <a:tc>
                  <a:txBody>
                    <a:bodyPr/>
                    <a:lstStyle/>
                    <a:p>
                      <a:pPr algn="r"/>
                      <a:r>
                        <a:rPr kumimoji="1" lang="en-US" altLang="ja-JP" sz="1000" b="1" dirty="0" smtClean="0"/>
                        <a:t>93.4</a:t>
                      </a:r>
                      <a:r>
                        <a:rPr kumimoji="1" lang="ja-JP" altLang="en-US" sz="1000" b="1" dirty="0" smtClean="0"/>
                        <a:t>％</a:t>
                      </a:r>
                      <a:endParaRPr kumimoji="1" lang="ja-JP" altLang="en-US" sz="1000" b="1" dirty="0"/>
                    </a:p>
                  </a:txBody>
                  <a:tcPr/>
                </a:tc>
                <a:tc>
                  <a:txBody>
                    <a:bodyPr/>
                    <a:lstStyle/>
                    <a:p>
                      <a:pPr algn="r"/>
                      <a:r>
                        <a:rPr kumimoji="1" lang="en-US" altLang="ja-JP" sz="1000" dirty="0" smtClean="0"/>
                        <a:t>0.3</a:t>
                      </a:r>
                      <a:r>
                        <a:rPr kumimoji="1" lang="ja-JP" altLang="en-US" sz="1000" dirty="0" smtClean="0"/>
                        <a:t>％</a:t>
                      </a:r>
                      <a:endParaRPr kumimoji="1" lang="ja-JP" altLang="en-US" sz="1000" dirty="0"/>
                    </a:p>
                  </a:txBody>
                  <a:tcPr/>
                </a:tc>
                <a:tc>
                  <a:txBody>
                    <a:bodyPr/>
                    <a:lstStyle/>
                    <a:p>
                      <a:pPr algn="r"/>
                      <a:r>
                        <a:rPr kumimoji="1" lang="en-US" altLang="ja-JP" sz="1000" dirty="0" smtClean="0"/>
                        <a:t>100.0</a:t>
                      </a:r>
                      <a:r>
                        <a:rPr kumimoji="1" lang="ja-JP" altLang="en-US" sz="1000" dirty="0" smtClean="0"/>
                        <a:t>％</a:t>
                      </a:r>
                      <a:endParaRPr kumimoji="1" lang="ja-JP" altLang="en-US" sz="1000" dirty="0"/>
                    </a:p>
                  </a:txBody>
                  <a:tcPr/>
                </a:tc>
                <a:extLst>
                  <a:ext uri="{0D108BD9-81ED-4DB2-BD59-A6C34878D82A}">
                    <a16:rowId xmlns:a16="http://schemas.microsoft.com/office/drawing/2014/main" val="4200982670"/>
                  </a:ext>
                </a:extLst>
              </a:tr>
              <a:tr h="227204">
                <a:tc>
                  <a:txBody>
                    <a:bodyPr/>
                    <a:lstStyle/>
                    <a:p>
                      <a:pPr algn="ctr"/>
                      <a:r>
                        <a:rPr kumimoji="1" lang="ja-JP" altLang="en-US" sz="1000" dirty="0" smtClean="0"/>
                        <a:t>全体</a:t>
                      </a:r>
                      <a:endParaRPr kumimoji="1" lang="ja-JP" altLang="en-US" sz="1000" dirty="0"/>
                    </a:p>
                  </a:txBody>
                  <a:tcPr/>
                </a:tc>
                <a:tc gridSpan="6">
                  <a:txBody>
                    <a:bodyPr/>
                    <a:lstStyle/>
                    <a:p>
                      <a:pPr algn="ctr"/>
                      <a:r>
                        <a:rPr kumimoji="1" lang="ja-JP" altLang="en-US" sz="1000" dirty="0" smtClean="0"/>
                        <a:t>旧の通学区域内にある公立中学校出身者の割合</a:t>
                      </a:r>
                      <a:r>
                        <a:rPr kumimoji="1" lang="en-US" altLang="ja-JP" sz="1000" b="1" dirty="0" smtClean="0"/>
                        <a:t>90.7</a:t>
                      </a:r>
                      <a:r>
                        <a:rPr kumimoji="1" lang="ja-JP" altLang="en-US" sz="1000" b="1" dirty="0" smtClean="0"/>
                        <a:t>％</a:t>
                      </a:r>
                      <a:endParaRPr kumimoji="1" lang="ja-JP" altLang="en-US" sz="1000" b="1" dirty="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a:p>
                  </a:txBody>
                  <a:tcPr/>
                </a:tc>
                <a:tc hMerge="1">
                  <a:txBody>
                    <a:bodyPr/>
                    <a:lstStyle/>
                    <a:p>
                      <a:endParaRPr kumimoji="1" lang="ja-JP" altLang="en-US" sz="1000" dirty="0"/>
                    </a:p>
                  </a:txBody>
                  <a:tcPr/>
                </a:tc>
                <a:tc hMerge="1">
                  <a:txBody>
                    <a:bodyPr/>
                    <a:lstStyle/>
                    <a:p>
                      <a:endParaRPr kumimoji="1" lang="ja-JP" altLang="en-US" sz="1000" dirty="0"/>
                    </a:p>
                  </a:txBody>
                  <a:tcPr/>
                </a:tc>
                <a:extLst>
                  <a:ext uri="{0D108BD9-81ED-4DB2-BD59-A6C34878D82A}">
                    <a16:rowId xmlns:a16="http://schemas.microsoft.com/office/drawing/2014/main" val="3325257186"/>
                  </a:ext>
                </a:extLst>
              </a:tr>
            </a:tbl>
          </a:graphicData>
        </a:graphic>
      </p:graphicFrame>
    </p:spTree>
    <p:extLst>
      <p:ext uri="{BB962C8B-B14F-4D97-AF65-F5344CB8AC3E}">
        <p14:creationId xmlns:p14="http://schemas.microsoft.com/office/powerpoint/2010/main" val="161486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28684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050700" y="1825182"/>
            <a:ext cx="3233578" cy="461665"/>
          </a:xfrm>
          <a:prstGeom prst="rect">
            <a:avLst/>
          </a:prstGeom>
        </p:spPr>
        <p:txBody>
          <a:bodyPr wrap="none">
            <a:spAutoFit/>
          </a:bodyPr>
          <a:lstStyle/>
          <a:p>
            <a:r>
              <a:rPr lang="ja-JP" altLang="en-US" sz="2400" dirty="0"/>
              <a:t>１．これからの審議予定</a:t>
            </a:r>
            <a:endParaRPr lang="en-US" altLang="ja-JP" sz="2400" dirty="0"/>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3</a:t>
            </a:fld>
            <a:endParaRPr kumimoji="1" lang="ja-JP" altLang="en-US" dirty="0"/>
          </a:p>
        </p:txBody>
      </p:sp>
    </p:spTree>
    <p:extLst>
      <p:ext uri="{BB962C8B-B14F-4D97-AF65-F5344CB8AC3E}">
        <p14:creationId xmlns:p14="http://schemas.microsoft.com/office/powerpoint/2010/main" val="19029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3791" y="606739"/>
            <a:ext cx="8211067" cy="338554"/>
          </a:xfrm>
          <a:prstGeom prst="rect">
            <a:avLst/>
          </a:prstGeom>
          <a:noFill/>
        </p:spPr>
        <p:txBody>
          <a:bodyPr wrap="square" rtlCol="0">
            <a:spAutoFit/>
          </a:bodyPr>
          <a:lstStyle/>
          <a:p>
            <a:pPr lvl="0">
              <a:defRPr/>
            </a:pPr>
            <a:r>
              <a:rPr kumimoji="1" lang="ja-JP" altLang="en-US" sz="1600" b="1" noProof="0" dirty="0">
                <a:solidFill>
                  <a:prstClr val="black"/>
                </a:solidFill>
                <a:latin typeface="Meiryo UI"/>
                <a:ea typeface="Meiryo UI"/>
              </a:rPr>
              <a:t>⑵</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600" b="1"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卓越性」追求にあたっての</a:t>
            </a:r>
            <a:r>
              <a:rPr kumimoji="1" lang="ja-JP" altLang="en-US" sz="1600" b="1" dirty="0" smtClean="0">
                <a:solidFill>
                  <a:prstClr val="black"/>
                </a:solidFill>
              </a:rPr>
              <a:t>課題　　</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1"/>
            <a:ext cx="6463629" cy="369332"/>
          </a:xfrm>
          <a:prstGeom prst="rect">
            <a:avLst/>
          </a:prstGeom>
        </p:spPr>
        <p:txBody>
          <a:bodyPr wrap="none">
            <a:spAutoFit/>
          </a:bodyPr>
          <a:lstStyle/>
          <a:p>
            <a:pPr>
              <a:defRPr/>
            </a:pPr>
            <a:r>
              <a:rPr lang="ja-JP" altLang="en-US" b="1" dirty="0"/>
              <a:t>２－③　今後の府立高校のあり方等に係る審議に向けた課題認識</a:t>
            </a:r>
          </a:p>
        </p:txBody>
      </p:sp>
      <p:sp>
        <p:nvSpPr>
          <p:cNvPr id="10" name="正方形/長方形 9"/>
          <p:cNvSpPr/>
          <p:nvPr/>
        </p:nvSpPr>
        <p:spPr>
          <a:xfrm>
            <a:off x="671249" y="2503659"/>
            <a:ext cx="8294331" cy="3524042"/>
          </a:xfrm>
          <a:prstGeom prst="rect">
            <a:avLst/>
          </a:prstGeom>
          <a:ln w="12700">
            <a:solidFill>
              <a:schemeClr val="tx1"/>
            </a:solidFill>
          </a:ln>
        </p:spPr>
        <p:txBody>
          <a:bodyPr wrap="square">
            <a:spAutoFit/>
          </a:bodyPr>
          <a:lstStyle/>
          <a:p>
            <a:r>
              <a:rPr lang="ja-JP" altLang="en-US" sz="1400" dirty="0" smtClean="0"/>
              <a:t>〇</a:t>
            </a:r>
            <a:r>
              <a:rPr lang="en-US" altLang="ja-JP" sz="1400" b="1" dirty="0"/>
              <a:t>STEAM</a:t>
            </a:r>
            <a:r>
              <a:rPr lang="ja-JP" altLang="en-US" sz="1400" b="1" dirty="0" smtClean="0"/>
              <a:t>教育</a:t>
            </a:r>
            <a:r>
              <a:rPr lang="en-US" altLang="ja-JP" sz="1400" b="1" dirty="0" smtClean="0"/>
              <a:t>※</a:t>
            </a:r>
            <a:r>
              <a:rPr lang="ja-JP" altLang="en-US" sz="1400" b="1" dirty="0" smtClean="0"/>
              <a:t>等</a:t>
            </a:r>
            <a:r>
              <a:rPr lang="ja-JP" altLang="en-US" sz="1400" b="1" dirty="0"/>
              <a:t>の教科等横断的な学習の推進による資質・能力の育成</a:t>
            </a:r>
            <a:endParaRPr lang="ja-JP" altLang="en-US" sz="1400" dirty="0"/>
          </a:p>
          <a:p>
            <a:r>
              <a:rPr lang="ja-JP" altLang="en-US" sz="1400" dirty="0"/>
              <a:t>　　　⇒文理の枠を</a:t>
            </a:r>
            <a:r>
              <a:rPr lang="ja-JP" altLang="en-US" sz="1400" dirty="0" smtClean="0"/>
              <a:t>超えた教科</a:t>
            </a:r>
            <a:r>
              <a:rPr lang="ja-JP" altLang="en-US" sz="1400" dirty="0"/>
              <a:t>等横断的な</a:t>
            </a:r>
            <a:r>
              <a:rPr lang="ja-JP" altLang="en-US" sz="1400" dirty="0" smtClean="0"/>
              <a:t>視点による教育の必要性</a:t>
            </a:r>
            <a:endParaRPr lang="en-US" altLang="ja-JP" sz="1400" dirty="0" smtClean="0"/>
          </a:p>
          <a:p>
            <a:r>
              <a:rPr lang="en-US" altLang="ja-JP" sz="1600" dirty="0"/>
              <a:t> </a:t>
            </a:r>
            <a:r>
              <a:rPr lang="ja-JP" altLang="en-US" sz="1600" dirty="0" smtClean="0"/>
              <a:t>　　</a:t>
            </a:r>
            <a:r>
              <a:rPr lang="en-US" altLang="ja-JP" sz="1050" dirty="0"/>
              <a:t>※STEAM</a:t>
            </a:r>
            <a:r>
              <a:rPr lang="ja-JP" altLang="en-US" sz="1050" dirty="0"/>
              <a:t>教育： </a:t>
            </a:r>
            <a:r>
              <a:rPr lang="en-US" altLang="ja-JP" sz="1050" dirty="0"/>
              <a:t>Science</a:t>
            </a:r>
            <a:r>
              <a:rPr lang="ja-JP" altLang="en-US" sz="1050" dirty="0"/>
              <a:t>（科学）、 </a:t>
            </a:r>
            <a:r>
              <a:rPr lang="en-US" altLang="ja-JP" sz="1050" dirty="0"/>
              <a:t>Technology</a:t>
            </a:r>
            <a:r>
              <a:rPr lang="ja-JP" altLang="en-US" sz="1050" dirty="0"/>
              <a:t>（技術）、 </a:t>
            </a:r>
            <a:r>
              <a:rPr lang="en-US" altLang="ja-JP" sz="1050" dirty="0"/>
              <a:t>Engineering</a:t>
            </a:r>
            <a:r>
              <a:rPr lang="ja-JP" altLang="en-US" sz="1050" dirty="0"/>
              <a:t>（工学）、</a:t>
            </a:r>
            <a:r>
              <a:rPr lang="en-US" altLang="ja-JP" sz="1050" dirty="0"/>
              <a:t>Mathematics</a:t>
            </a:r>
            <a:r>
              <a:rPr lang="ja-JP" altLang="en-US" sz="1050" dirty="0"/>
              <a:t>（数学）を統合的に学習</a:t>
            </a:r>
            <a:r>
              <a:rPr lang="ja-JP" altLang="en-US" sz="1050" dirty="0" smtClean="0"/>
              <a:t>する　　</a:t>
            </a:r>
            <a:endParaRPr lang="en-US" altLang="ja-JP" sz="1050" dirty="0" smtClean="0"/>
          </a:p>
          <a:p>
            <a:r>
              <a:rPr lang="ja-JP" altLang="en-US" sz="1050" dirty="0"/>
              <a:t>　</a:t>
            </a:r>
            <a:r>
              <a:rPr lang="ja-JP" altLang="en-US" sz="1050" dirty="0" smtClean="0"/>
              <a:t>　　　　「</a:t>
            </a:r>
            <a:r>
              <a:rPr lang="en-US" altLang="ja-JP" sz="1050" dirty="0"/>
              <a:t>STEM</a:t>
            </a:r>
            <a:r>
              <a:rPr lang="ja-JP" altLang="en-US" sz="1050" dirty="0" smtClean="0"/>
              <a:t>教育」</a:t>
            </a:r>
            <a:r>
              <a:rPr lang="ja-JP" altLang="en-US" sz="1050" dirty="0"/>
              <a:t>に、 さらに</a:t>
            </a:r>
            <a:r>
              <a:rPr lang="en-US" altLang="ja-JP" sz="1050" dirty="0"/>
              <a:t>Arts</a:t>
            </a:r>
            <a:r>
              <a:rPr lang="ja-JP" altLang="en-US" sz="1050" dirty="0"/>
              <a:t>（人文科学・リベラルアーツ）を統合する</a:t>
            </a:r>
            <a:r>
              <a:rPr lang="ja-JP" altLang="en-US" sz="1050" dirty="0" smtClean="0"/>
              <a:t>教育手法</a:t>
            </a:r>
            <a:endParaRPr lang="en-US" altLang="ja-JP" sz="1050" dirty="0" smtClean="0"/>
          </a:p>
          <a:p>
            <a:endParaRPr lang="en-US" altLang="ja-JP" sz="1050" dirty="0" smtClean="0"/>
          </a:p>
          <a:p>
            <a:r>
              <a:rPr lang="ja-JP" altLang="en-US" sz="1400" dirty="0" smtClean="0"/>
              <a:t>〇</a:t>
            </a:r>
            <a:r>
              <a:rPr lang="ja-JP" altLang="en-US" sz="1400" b="1" dirty="0" smtClean="0"/>
              <a:t>課題の発見と解決に必要な知識・技能と主体的・協働的に取り組む資質・能力</a:t>
            </a:r>
            <a:r>
              <a:rPr lang="ja-JP" altLang="en-US" sz="1400" b="1" dirty="0"/>
              <a:t>の育成</a:t>
            </a:r>
            <a:endParaRPr lang="en-US" altLang="ja-JP" sz="1400" b="1" dirty="0"/>
          </a:p>
          <a:p>
            <a:r>
              <a:rPr lang="ja-JP" altLang="en-US" sz="1400" b="1" dirty="0"/>
              <a:t>　　　⇒</a:t>
            </a:r>
            <a:r>
              <a:rPr lang="ja-JP" altLang="en-US" sz="1400" dirty="0"/>
              <a:t>国内外の大学、企業、地域等の関係機関との</a:t>
            </a:r>
            <a:r>
              <a:rPr lang="ja-JP" altLang="en-US" sz="1400" dirty="0" smtClean="0"/>
              <a:t>連携</a:t>
            </a:r>
            <a:endParaRPr lang="en-US" altLang="ja-JP" sz="1400" dirty="0" smtClean="0"/>
          </a:p>
          <a:p>
            <a:endParaRPr lang="en-US" altLang="ja-JP" sz="1600" dirty="0"/>
          </a:p>
          <a:p>
            <a:r>
              <a:rPr lang="ja-JP" altLang="en-US" sz="1400" dirty="0" smtClean="0"/>
              <a:t>〇</a:t>
            </a:r>
            <a:r>
              <a:rPr lang="en-US" altLang="ja-JP" sz="1400" b="1" dirty="0"/>
              <a:t>GIGA</a:t>
            </a:r>
            <a:r>
              <a:rPr lang="ja-JP" altLang="en-US" sz="1400" b="1" dirty="0"/>
              <a:t>スクール構想の実現による</a:t>
            </a:r>
            <a:r>
              <a:rPr lang="en-US" altLang="ja-JP" sz="1400" b="1" dirty="0" smtClean="0"/>
              <a:t>ICT</a:t>
            </a:r>
            <a:r>
              <a:rPr lang="ja-JP" altLang="en-US" sz="1400" b="1" dirty="0" smtClean="0"/>
              <a:t>を活用した「</a:t>
            </a:r>
            <a:r>
              <a:rPr lang="ja-JP" altLang="en-US" sz="1400" b="1" dirty="0"/>
              <a:t>主体的・対話的で深い学び」の実現</a:t>
            </a:r>
            <a:endParaRPr lang="en-US" altLang="ja-JP" sz="1400" b="1" dirty="0"/>
          </a:p>
          <a:p>
            <a:r>
              <a:rPr lang="ja-JP" altLang="en-US" sz="1400" dirty="0"/>
              <a:t>　　</a:t>
            </a:r>
            <a:r>
              <a:rPr lang="ja-JP" altLang="en-US" sz="1400" dirty="0" smtClean="0"/>
              <a:t>　⇒一斉学習、個別学習及び協働学習を組み合わせることによる学びの深化</a:t>
            </a:r>
            <a:endParaRPr lang="en-US" altLang="ja-JP" sz="1400" dirty="0" smtClean="0"/>
          </a:p>
          <a:p>
            <a:endParaRPr lang="en-US" altLang="ja-JP" sz="1400" u="dbl" dirty="0"/>
          </a:p>
          <a:p>
            <a:r>
              <a:rPr lang="ja-JP" altLang="en-US" sz="1400" dirty="0" smtClean="0"/>
              <a:t>〇</a:t>
            </a:r>
            <a:r>
              <a:rPr lang="en-US" altLang="ja-JP" sz="1400" b="1" dirty="0" smtClean="0"/>
              <a:t>AI</a:t>
            </a:r>
            <a:r>
              <a:rPr lang="ja-JP" altLang="en-US" sz="1400" b="1" dirty="0" err="1" smtClean="0"/>
              <a:t>、</a:t>
            </a:r>
            <a:r>
              <a:rPr lang="ja-JP" altLang="en-US" sz="1400" b="1" dirty="0" smtClean="0"/>
              <a:t>ロボティクス、ビッグデータ、</a:t>
            </a:r>
            <a:r>
              <a:rPr lang="en-US" altLang="ja-JP" sz="1400" b="1" dirty="0" smtClean="0"/>
              <a:t>I</a:t>
            </a:r>
            <a:r>
              <a:rPr lang="ja-JP" altLang="en-US" sz="1400" b="1" dirty="0" smtClean="0"/>
              <a:t>ｏ</a:t>
            </a:r>
            <a:r>
              <a:rPr lang="en-US" altLang="ja-JP" sz="1400" b="1" dirty="0" smtClean="0"/>
              <a:t>T</a:t>
            </a:r>
            <a:r>
              <a:rPr lang="ja-JP" altLang="en-US" sz="1400" b="1" dirty="0" smtClean="0"/>
              <a:t>といった技術の高度な発達</a:t>
            </a:r>
            <a:endParaRPr lang="en-US" altLang="ja-JP" sz="1400" b="1" dirty="0" smtClean="0"/>
          </a:p>
          <a:p>
            <a:r>
              <a:rPr lang="ja-JP" altLang="en-US" sz="1400" dirty="0"/>
              <a:t>　</a:t>
            </a:r>
            <a:r>
              <a:rPr lang="ja-JP" altLang="en-US" sz="1400" dirty="0" smtClean="0"/>
              <a:t>　　⇒情報活用能力、データリテラシーの向上</a:t>
            </a:r>
            <a:endParaRPr lang="en-US" altLang="ja-JP" sz="1400" dirty="0" smtClean="0"/>
          </a:p>
          <a:p>
            <a:endParaRPr lang="en-US" altLang="ja-JP" sz="1600" dirty="0"/>
          </a:p>
          <a:p>
            <a:r>
              <a:rPr lang="ja-JP" altLang="en-US" sz="1400" dirty="0" smtClean="0"/>
              <a:t>〇</a:t>
            </a:r>
            <a:r>
              <a:rPr lang="ja-JP" altLang="en-US" sz="1400" b="1" dirty="0" smtClean="0"/>
              <a:t>個々の</a:t>
            </a:r>
            <a:r>
              <a:rPr lang="ja-JP" altLang="en-US" sz="1400" b="1" dirty="0"/>
              <a:t>能力</a:t>
            </a:r>
            <a:r>
              <a:rPr lang="ja-JP" altLang="en-US" sz="1400" b="1" dirty="0" smtClean="0"/>
              <a:t>を</a:t>
            </a:r>
            <a:r>
              <a:rPr lang="ja-JP" altLang="en-US" sz="1400" b="1" dirty="0"/>
              <a:t>存分に伸ばせる高度な学びの機会など新たな学びへの対応</a:t>
            </a:r>
            <a:endParaRPr lang="ja-JP" altLang="en-US" sz="1400" dirty="0"/>
          </a:p>
          <a:p>
            <a:r>
              <a:rPr lang="ja-JP" altLang="en-US" sz="1400" dirty="0" smtClean="0"/>
              <a:t>　　　⇒大学</a:t>
            </a:r>
            <a:r>
              <a:rPr lang="ja-JP" altLang="en-US" sz="1400" dirty="0"/>
              <a:t>や研究機関等</a:t>
            </a:r>
            <a:r>
              <a:rPr lang="ja-JP" altLang="en-US" sz="1400" dirty="0" smtClean="0"/>
              <a:t>の多様</a:t>
            </a:r>
            <a:r>
              <a:rPr lang="ja-JP" altLang="en-US" sz="1400" dirty="0"/>
              <a:t>な人材・リソースを活用した</a:t>
            </a:r>
            <a:r>
              <a:rPr lang="ja-JP" altLang="en-US" sz="1400" dirty="0" smtClean="0"/>
              <a:t>アカデミックな知見</a:t>
            </a:r>
            <a:r>
              <a:rPr lang="ja-JP" altLang="en-US" sz="1400" dirty="0"/>
              <a:t>を用いた</a:t>
            </a:r>
            <a:r>
              <a:rPr lang="ja-JP" altLang="en-US" sz="1400" dirty="0" smtClean="0"/>
              <a:t>指導の推進</a:t>
            </a:r>
            <a:endParaRPr kumimoji="1" lang="en-US" altLang="ja-JP" sz="1400" dirty="0">
              <a:solidFill>
                <a:prstClr val="black"/>
              </a:solidFill>
            </a:endParaRPr>
          </a:p>
        </p:txBody>
      </p:sp>
      <p:sp>
        <p:nvSpPr>
          <p:cNvPr id="12" name="テキスト ボックス 11"/>
          <p:cNvSpPr txBox="1"/>
          <p:nvPr/>
        </p:nvSpPr>
        <p:spPr>
          <a:xfrm>
            <a:off x="671249" y="1428650"/>
            <a:ext cx="8553714" cy="800219"/>
          </a:xfrm>
          <a:prstGeom prst="rect">
            <a:avLst/>
          </a:prstGeom>
          <a:noFill/>
        </p:spPr>
        <p:txBody>
          <a:bodyPr wrap="square" rtlCol="0">
            <a:spAutoFit/>
          </a:bodyPr>
          <a:lstStyle/>
          <a:p>
            <a:pPr lvl="0"/>
            <a:r>
              <a:rPr kumimoji="1" lang="ja-JP" altLang="en-US" b="1" dirty="0">
                <a:solidFill>
                  <a:prstClr val="black"/>
                </a:solidFill>
              </a:rPr>
              <a:t>　</a:t>
            </a:r>
            <a:r>
              <a:rPr kumimoji="1" lang="en-US" altLang="ja-JP" sz="1400" b="1" dirty="0">
                <a:solidFill>
                  <a:prstClr val="black"/>
                </a:solidFill>
              </a:rPr>
              <a:t>Society5.0</a:t>
            </a:r>
            <a:r>
              <a:rPr kumimoji="1" lang="ja-JP" altLang="en-US" sz="1400" b="1" dirty="0">
                <a:solidFill>
                  <a:prstClr val="black"/>
                </a:solidFill>
              </a:rPr>
              <a:t>時代の到来に向け、グローバル化や情報化などが加速度的に進展する社会においては、ＳＤＧｓ（持続可能な開発目標）の視点も踏まえた、国際的な視野</a:t>
            </a:r>
            <a:r>
              <a:rPr kumimoji="1" lang="ja-JP" altLang="en-US" sz="1400" b="1" dirty="0" smtClean="0">
                <a:solidFill>
                  <a:prstClr val="black"/>
                </a:solidFill>
              </a:rPr>
              <a:t>や課題発見</a:t>
            </a:r>
            <a:r>
              <a:rPr kumimoji="1" lang="ja-JP" altLang="en-US" sz="1400" b="1" dirty="0">
                <a:solidFill>
                  <a:prstClr val="black"/>
                </a:solidFill>
              </a:rPr>
              <a:t>・解決能力、論理的思考力、探究力</a:t>
            </a:r>
            <a:r>
              <a:rPr kumimoji="1" lang="ja-JP" altLang="en-US" sz="1400" b="1" dirty="0" smtClean="0">
                <a:solidFill>
                  <a:prstClr val="black"/>
                </a:solidFill>
              </a:rPr>
              <a:t>、</a:t>
            </a:r>
            <a:endParaRPr kumimoji="1" lang="en-US" altLang="ja-JP" sz="1400" b="1" dirty="0" smtClean="0">
              <a:solidFill>
                <a:prstClr val="black"/>
              </a:solidFill>
            </a:endParaRPr>
          </a:p>
          <a:p>
            <a:pPr lvl="0"/>
            <a:r>
              <a:rPr kumimoji="1" lang="ja-JP" altLang="en-US" sz="1400" b="1" dirty="0" smtClean="0">
                <a:solidFill>
                  <a:prstClr val="black"/>
                </a:solidFill>
              </a:rPr>
              <a:t>　コミュニケーション</a:t>
            </a:r>
            <a:r>
              <a:rPr kumimoji="1" lang="ja-JP" altLang="en-US" sz="1400" b="1" dirty="0">
                <a:solidFill>
                  <a:prstClr val="black"/>
                </a:solidFill>
              </a:rPr>
              <a:t>能力を育てることが</a:t>
            </a:r>
            <a:r>
              <a:rPr kumimoji="1" lang="ja-JP" altLang="en-US" sz="1400" b="1" dirty="0" smtClean="0">
                <a:solidFill>
                  <a:prstClr val="black"/>
                </a:solidFill>
              </a:rPr>
              <a:t>必要。そのため、さらなる高度な学びの機会の創出が求められる。</a:t>
            </a:r>
            <a:endParaRPr kumimoji="1" lang="ja-JP" altLang="en-US" dirty="0">
              <a:solidFill>
                <a:prstClr val="black"/>
              </a:solidFill>
            </a:endParaRP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30</a:t>
            </a:fld>
            <a:endParaRPr kumimoji="1" lang="ja-JP" altLang="en-US" dirty="0"/>
          </a:p>
        </p:txBody>
      </p:sp>
      <p:sp>
        <p:nvSpPr>
          <p:cNvPr id="16" name="テキスト ボックス 15"/>
          <p:cNvSpPr txBox="1"/>
          <p:nvPr/>
        </p:nvSpPr>
        <p:spPr>
          <a:xfrm>
            <a:off x="553791" y="1086002"/>
            <a:ext cx="8211067" cy="338554"/>
          </a:xfrm>
          <a:prstGeom prst="rect">
            <a:avLst/>
          </a:prstGeom>
          <a:noFill/>
        </p:spPr>
        <p:txBody>
          <a:bodyPr wrap="square" rtlCol="0">
            <a:spAutoFit/>
          </a:bodyPr>
          <a:lstStyle/>
          <a:p>
            <a:pPr lvl="0">
              <a:defRPr/>
            </a:pPr>
            <a:r>
              <a:rPr kumimoji="1" lang="ja-JP" altLang="en-US" sz="1600" b="1" dirty="0" smtClean="0">
                <a:solidFill>
                  <a:prstClr val="black"/>
                </a:solidFill>
                <a:latin typeface="Meiryo UI"/>
                <a:ea typeface="Meiryo UI"/>
              </a:rPr>
              <a:t>■　未来</a:t>
            </a:r>
            <a:r>
              <a:rPr kumimoji="1" lang="ja-JP" altLang="en-US" sz="1600" b="1" dirty="0">
                <a:solidFill>
                  <a:prstClr val="black"/>
                </a:solidFill>
                <a:latin typeface="Meiryo UI"/>
                <a:ea typeface="Meiryo UI"/>
              </a:rPr>
              <a:t>社会</a:t>
            </a:r>
            <a:r>
              <a:rPr kumimoji="1" lang="ja-JP" altLang="en-US" sz="1600" b="1" dirty="0" smtClean="0">
                <a:solidFill>
                  <a:prstClr val="black"/>
                </a:solidFill>
                <a:latin typeface="Meiryo UI"/>
                <a:ea typeface="Meiryo UI"/>
              </a:rPr>
              <a:t>を創造する教育の実現</a:t>
            </a:r>
            <a:r>
              <a:rPr kumimoji="1" lang="ja-JP" altLang="en-US" sz="1600" b="1" dirty="0" smtClean="0">
                <a:solidFill>
                  <a:prstClr val="black"/>
                </a:solidFill>
              </a:rPr>
              <a:t>　～将来</a:t>
            </a:r>
            <a:r>
              <a:rPr kumimoji="1" lang="ja-JP" altLang="en-US" sz="1600" b="1" dirty="0">
                <a:solidFill>
                  <a:prstClr val="black"/>
                </a:solidFill>
              </a:rPr>
              <a:t>を見据えた高度な学びの機会の</a:t>
            </a:r>
            <a:r>
              <a:rPr kumimoji="1" lang="ja-JP" altLang="en-US" sz="1600" b="1" dirty="0" smtClean="0">
                <a:solidFill>
                  <a:prstClr val="black"/>
                </a:solidFill>
              </a:rPr>
              <a:t>創出の必要性～</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23475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3792" y="668897"/>
            <a:ext cx="3831462" cy="338554"/>
          </a:xfrm>
          <a:prstGeom prst="rect">
            <a:avLst/>
          </a:prstGeom>
          <a:noFill/>
        </p:spPr>
        <p:txBody>
          <a:bodyPr wrap="square" rtlCol="0">
            <a:spAutoFit/>
          </a:bodyPr>
          <a:lstStyle/>
          <a:p>
            <a:r>
              <a:rPr kumimoji="1" lang="ja-JP" altLang="en-US" sz="1600" b="1" dirty="0"/>
              <a:t>〇　学校教育審議会スケジュール</a:t>
            </a:r>
          </a:p>
        </p:txBody>
      </p:sp>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7" name="正方形/長方形 6"/>
          <p:cNvSpPr/>
          <p:nvPr/>
        </p:nvSpPr>
        <p:spPr>
          <a:xfrm>
            <a:off x="349087" y="189479"/>
            <a:ext cx="2440092" cy="369332"/>
          </a:xfrm>
          <a:prstGeom prst="rect">
            <a:avLst/>
          </a:prstGeom>
        </p:spPr>
        <p:txBody>
          <a:bodyPr wrap="none">
            <a:spAutoFit/>
          </a:bodyPr>
          <a:lstStyle/>
          <a:p>
            <a:pPr>
              <a:defRPr/>
            </a:pPr>
            <a:r>
              <a:rPr lang="ja-JP" altLang="en-US" b="1" dirty="0"/>
              <a:t>１　これからの審議予定</a:t>
            </a:r>
          </a:p>
        </p:txBody>
      </p:sp>
      <p:graphicFrame>
        <p:nvGraphicFramePr>
          <p:cNvPr id="2" name="表 1"/>
          <p:cNvGraphicFramePr>
            <a:graphicFrameLocks noGrp="1"/>
          </p:cNvGraphicFramePr>
          <p:nvPr>
            <p:extLst>
              <p:ext uri="{D42A27DB-BD31-4B8C-83A1-F6EECF244321}">
                <p14:modId xmlns:p14="http://schemas.microsoft.com/office/powerpoint/2010/main" val="607329383"/>
              </p:ext>
            </p:extLst>
          </p:nvPr>
        </p:nvGraphicFramePr>
        <p:xfrm>
          <a:off x="611548" y="2168704"/>
          <a:ext cx="8452176" cy="2519680"/>
        </p:xfrm>
        <a:graphic>
          <a:graphicData uri="http://schemas.openxmlformats.org/drawingml/2006/table">
            <a:tbl>
              <a:tblPr firstRow="1" bandRow="1">
                <a:tableStyleId>{5C22544A-7EE6-4342-B048-85BDC9FD1C3A}</a:tableStyleId>
              </a:tblPr>
              <a:tblGrid>
                <a:gridCol w="1880870">
                  <a:extLst>
                    <a:ext uri="{9D8B030D-6E8A-4147-A177-3AD203B41FA5}">
                      <a16:colId xmlns:a16="http://schemas.microsoft.com/office/drawing/2014/main" val="885175056"/>
                    </a:ext>
                  </a:extLst>
                </a:gridCol>
                <a:gridCol w="6571306">
                  <a:extLst>
                    <a:ext uri="{9D8B030D-6E8A-4147-A177-3AD203B41FA5}">
                      <a16:colId xmlns:a16="http://schemas.microsoft.com/office/drawing/2014/main" val="4275763531"/>
                    </a:ext>
                  </a:extLst>
                </a:gridCol>
              </a:tblGrid>
              <a:tr h="370840">
                <a:tc>
                  <a:txBody>
                    <a:bodyPr/>
                    <a:lstStyle/>
                    <a:p>
                      <a:pPr algn="ctr"/>
                      <a:r>
                        <a:rPr kumimoji="1" lang="ja-JP" altLang="en-US" dirty="0"/>
                        <a:t>審議会回数</a:t>
                      </a:r>
                    </a:p>
                  </a:txBody>
                  <a:tcPr/>
                </a:tc>
                <a:tc>
                  <a:txBody>
                    <a:bodyPr/>
                    <a:lstStyle/>
                    <a:p>
                      <a:pPr algn="ctr"/>
                      <a:r>
                        <a:rPr kumimoji="1" lang="ja-JP" altLang="en-US" dirty="0"/>
                        <a:t>審議内容</a:t>
                      </a:r>
                    </a:p>
                  </a:txBody>
                  <a:tcPr/>
                </a:tc>
                <a:extLst>
                  <a:ext uri="{0D108BD9-81ED-4DB2-BD59-A6C34878D82A}">
                    <a16:rowId xmlns:a16="http://schemas.microsoft.com/office/drawing/2014/main" val="204991332"/>
                  </a:ext>
                </a:extLst>
              </a:tr>
              <a:tr h="370840">
                <a:tc>
                  <a:txBody>
                    <a:bodyPr/>
                    <a:lstStyle/>
                    <a:p>
                      <a:r>
                        <a:rPr kumimoji="1" lang="ja-JP" altLang="en-US" sz="1400" dirty="0">
                          <a:latin typeface="+mn-lt"/>
                        </a:rPr>
                        <a:t>第</a:t>
                      </a:r>
                      <a:r>
                        <a:rPr kumimoji="1" lang="en-US" altLang="ja-JP" sz="1400" dirty="0">
                          <a:latin typeface="+mn-lt"/>
                        </a:rPr>
                        <a:t>1</a:t>
                      </a:r>
                      <a:r>
                        <a:rPr kumimoji="1" lang="ja-JP" altLang="en-US" sz="1400" dirty="0">
                          <a:latin typeface="+mn-lt"/>
                        </a:rPr>
                        <a:t>～</a:t>
                      </a:r>
                      <a:r>
                        <a:rPr kumimoji="1" lang="en-US" altLang="ja-JP" sz="1400" dirty="0">
                          <a:latin typeface="+mn-lt"/>
                        </a:rPr>
                        <a:t>2</a:t>
                      </a:r>
                      <a:r>
                        <a:rPr kumimoji="1" lang="ja-JP" altLang="en-US" sz="1400" dirty="0">
                          <a:latin typeface="+mn-lt"/>
                        </a:rPr>
                        <a:t>回</a:t>
                      </a:r>
                    </a:p>
                  </a:txBody>
                  <a:tcPr/>
                </a:tc>
                <a:tc>
                  <a:txBody>
                    <a:bodyPr/>
                    <a:lstStyle/>
                    <a:p>
                      <a:r>
                        <a:rPr kumimoji="1" lang="ja-JP" altLang="en-US" sz="1400" dirty="0" smtClean="0">
                          <a:latin typeface="+mn-lt"/>
                        </a:rPr>
                        <a:t>府立高校の</a:t>
                      </a:r>
                      <a:r>
                        <a:rPr kumimoji="1" lang="ja-JP" altLang="en-US" sz="1400" dirty="0">
                          <a:latin typeface="+mn-lt"/>
                        </a:rPr>
                        <a:t>役割について</a:t>
                      </a:r>
                      <a:endParaRPr kumimoji="1" lang="en-US" altLang="ja-JP" sz="1400" dirty="0">
                        <a:latin typeface="+mn-lt"/>
                      </a:endParaRPr>
                    </a:p>
                    <a:p>
                      <a:r>
                        <a:rPr kumimoji="1" lang="ja-JP" altLang="en-US" sz="1400" dirty="0">
                          <a:latin typeface="+mn-lt"/>
                        </a:rPr>
                        <a:t>（第</a:t>
                      </a:r>
                      <a:r>
                        <a:rPr kumimoji="1" lang="en-US" altLang="ja-JP" sz="1400" dirty="0">
                          <a:latin typeface="+mn-lt"/>
                        </a:rPr>
                        <a:t>2</a:t>
                      </a:r>
                      <a:r>
                        <a:rPr kumimoji="1" lang="ja-JP" altLang="en-US" sz="1400" dirty="0">
                          <a:latin typeface="+mn-lt"/>
                        </a:rPr>
                        <a:t>回にはゲストスピーカーの招聘を予定）</a:t>
                      </a:r>
                    </a:p>
                  </a:txBody>
                  <a:tcPr/>
                </a:tc>
                <a:extLst>
                  <a:ext uri="{0D108BD9-81ED-4DB2-BD59-A6C34878D82A}">
                    <a16:rowId xmlns:a16="http://schemas.microsoft.com/office/drawing/2014/main" val="2014334522"/>
                  </a:ext>
                </a:extLst>
              </a:tr>
              <a:tr h="370840">
                <a:tc>
                  <a:txBody>
                    <a:bodyPr/>
                    <a:lstStyle/>
                    <a:p>
                      <a:r>
                        <a:rPr kumimoji="1" lang="ja-JP" altLang="en-US" sz="1400" dirty="0">
                          <a:latin typeface="+mn-lt"/>
                        </a:rPr>
                        <a:t>第</a:t>
                      </a:r>
                      <a:r>
                        <a:rPr kumimoji="1" lang="en-US" altLang="ja-JP" sz="1400" dirty="0">
                          <a:latin typeface="+mn-lt"/>
                        </a:rPr>
                        <a:t>3</a:t>
                      </a:r>
                      <a:r>
                        <a:rPr kumimoji="1" lang="ja-JP" altLang="en-US" sz="1400" dirty="0">
                          <a:latin typeface="+mn-lt"/>
                        </a:rPr>
                        <a:t>～</a:t>
                      </a:r>
                      <a:r>
                        <a:rPr kumimoji="1" lang="en-US" altLang="ja-JP" sz="1400" dirty="0">
                          <a:latin typeface="+mn-lt"/>
                        </a:rPr>
                        <a:t>6</a:t>
                      </a:r>
                      <a:r>
                        <a:rPr kumimoji="1" lang="ja-JP" altLang="en-US" sz="1400" dirty="0">
                          <a:latin typeface="+mn-lt"/>
                        </a:rPr>
                        <a:t>回</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n-lt"/>
                        </a:rPr>
                        <a:t>・多様な生徒の就学機会の保障と学びのサポート等について</a:t>
                      </a:r>
                      <a:endParaRPr kumimoji="1" lang="en-US" altLang="ja-JP" sz="1400" dirty="0">
                        <a:solidFill>
                          <a:schemeClr val="tx1"/>
                        </a:solidFill>
                        <a:latin typeface="+mn-lt"/>
                      </a:endParaRPr>
                    </a:p>
                    <a:p>
                      <a:r>
                        <a:rPr kumimoji="1" lang="ja-JP" altLang="en-US" sz="1400" dirty="0">
                          <a:latin typeface="+mn-lt"/>
                        </a:rPr>
                        <a:t>・高い公平性を実現する今後の府立高校のあり方等について</a:t>
                      </a:r>
                    </a:p>
                  </a:txBody>
                  <a:tcPr/>
                </a:tc>
                <a:extLst>
                  <a:ext uri="{0D108BD9-81ED-4DB2-BD59-A6C34878D82A}">
                    <a16:rowId xmlns:a16="http://schemas.microsoft.com/office/drawing/2014/main" val="2721613297"/>
                  </a:ext>
                </a:extLst>
              </a:tr>
              <a:tr h="370840">
                <a:tc>
                  <a:txBody>
                    <a:bodyPr/>
                    <a:lstStyle/>
                    <a:p>
                      <a:r>
                        <a:rPr kumimoji="1" lang="ja-JP" altLang="en-US" sz="1400" dirty="0">
                          <a:latin typeface="+mn-lt"/>
                        </a:rPr>
                        <a:t>第７回</a:t>
                      </a:r>
                    </a:p>
                  </a:txBody>
                  <a:tcPr/>
                </a:tc>
                <a:tc>
                  <a:txBody>
                    <a:bodyPr/>
                    <a:lstStyle/>
                    <a:p>
                      <a:r>
                        <a:rPr kumimoji="1" lang="ja-JP" altLang="en-US" sz="1400" dirty="0">
                          <a:latin typeface="+mn-lt"/>
                        </a:rPr>
                        <a:t>中間報告</a:t>
                      </a:r>
                    </a:p>
                  </a:txBody>
                  <a:tcPr/>
                </a:tc>
                <a:extLst>
                  <a:ext uri="{0D108BD9-81ED-4DB2-BD59-A6C34878D82A}">
                    <a16:rowId xmlns:a16="http://schemas.microsoft.com/office/drawing/2014/main" val="1413104659"/>
                  </a:ext>
                </a:extLst>
              </a:tr>
              <a:tr h="370840">
                <a:tc>
                  <a:txBody>
                    <a:bodyPr/>
                    <a:lstStyle/>
                    <a:p>
                      <a:r>
                        <a:rPr kumimoji="1" lang="ja-JP" altLang="en-US" sz="1400" dirty="0">
                          <a:latin typeface="+mn-lt"/>
                        </a:rPr>
                        <a:t>第８回以降</a:t>
                      </a:r>
                    </a:p>
                  </a:txBody>
                  <a:tcPr/>
                </a:tc>
                <a:tc>
                  <a:txBody>
                    <a:bodyPr/>
                    <a:lstStyle/>
                    <a:p>
                      <a:r>
                        <a:rPr kumimoji="1" lang="ja-JP" altLang="en-US" sz="1400" dirty="0">
                          <a:latin typeface="+mn-lt"/>
                        </a:rPr>
                        <a:t>「卓越性」「多様性」の観点からの府立高校等のあり方等について</a:t>
                      </a:r>
                    </a:p>
                  </a:txBody>
                  <a:tcPr/>
                </a:tc>
                <a:extLst>
                  <a:ext uri="{0D108BD9-81ED-4DB2-BD59-A6C34878D82A}">
                    <a16:rowId xmlns:a16="http://schemas.microsoft.com/office/drawing/2014/main" val="1484079922"/>
                  </a:ext>
                </a:extLst>
              </a:tr>
              <a:tr h="370840">
                <a:tc>
                  <a:txBody>
                    <a:bodyPr/>
                    <a:lstStyle/>
                    <a:p>
                      <a:r>
                        <a:rPr kumimoji="1" lang="ja-JP" altLang="en-US" sz="1400" dirty="0">
                          <a:latin typeface="+mn-lt"/>
                        </a:rPr>
                        <a:t>令和</a:t>
                      </a:r>
                      <a:r>
                        <a:rPr kumimoji="1" lang="en-US" altLang="ja-JP" sz="1400" dirty="0">
                          <a:latin typeface="+mn-lt"/>
                        </a:rPr>
                        <a:t>3</a:t>
                      </a:r>
                      <a:r>
                        <a:rPr kumimoji="1" lang="ja-JP" altLang="en-US" sz="1400" dirty="0">
                          <a:latin typeface="+mn-lt"/>
                        </a:rPr>
                        <a:t>年</a:t>
                      </a:r>
                      <a:r>
                        <a:rPr kumimoji="1" lang="en-US" altLang="ja-JP" sz="1400" dirty="0">
                          <a:latin typeface="+mn-lt"/>
                        </a:rPr>
                        <a:t>12</a:t>
                      </a:r>
                      <a:r>
                        <a:rPr kumimoji="1" lang="ja-JP" altLang="en-US" sz="1400" dirty="0">
                          <a:latin typeface="+mn-lt"/>
                        </a:rPr>
                        <a:t>月頃</a:t>
                      </a:r>
                    </a:p>
                  </a:txBody>
                  <a:tcPr/>
                </a:tc>
                <a:tc>
                  <a:txBody>
                    <a:bodyPr/>
                    <a:lstStyle/>
                    <a:p>
                      <a:r>
                        <a:rPr kumimoji="1" lang="ja-JP" altLang="en-US" sz="1400" dirty="0">
                          <a:latin typeface="+mn-lt"/>
                        </a:rPr>
                        <a:t>答申</a:t>
                      </a:r>
                    </a:p>
                  </a:txBody>
                  <a:tcPr/>
                </a:tc>
                <a:extLst>
                  <a:ext uri="{0D108BD9-81ED-4DB2-BD59-A6C34878D82A}">
                    <a16:rowId xmlns:a16="http://schemas.microsoft.com/office/drawing/2014/main" val="2422913989"/>
                  </a:ext>
                </a:extLst>
              </a:tr>
            </a:tbl>
          </a:graphicData>
        </a:graphic>
      </p:graphicFrame>
      <p:sp>
        <p:nvSpPr>
          <p:cNvPr id="10" name="テキスト ボックス 9"/>
          <p:cNvSpPr txBox="1"/>
          <p:nvPr/>
        </p:nvSpPr>
        <p:spPr>
          <a:xfrm>
            <a:off x="717622" y="979037"/>
            <a:ext cx="8346102" cy="738664"/>
          </a:xfrm>
          <a:prstGeom prst="rect">
            <a:avLst/>
          </a:prstGeom>
          <a:noFill/>
        </p:spPr>
        <p:txBody>
          <a:bodyPr wrap="square" rtlCol="0">
            <a:spAutoFit/>
          </a:bodyPr>
          <a:lstStyle/>
          <a:p>
            <a:r>
              <a:rPr kumimoji="1" lang="ja-JP" altLang="en-US" sz="1400" dirty="0"/>
              <a:t>　月</a:t>
            </a:r>
            <a:r>
              <a:rPr kumimoji="1" lang="en-US" altLang="ja-JP" sz="1400" dirty="0"/>
              <a:t>1</a:t>
            </a:r>
            <a:r>
              <a:rPr kumimoji="1" lang="ja-JP" altLang="en-US" sz="1400" dirty="0"/>
              <a:t>回程度の開催を予定している。</a:t>
            </a:r>
            <a:endParaRPr kumimoji="1" lang="en-US" altLang="ja-JP" sz="1400" dirty="0"/>
          </a:p>
          <a:p>
            <a:r>
              <a:rPr kumimoji="1" lang="ja-JP" altLang="en-US" sz="1400" dirty="0"/>
              <a:t>　前半は、府立高校の「公平性」等を中心にご審議いただき、夏ごろに中間報告をいただく予定。</a:t>
            </a:r>
            <a:endParaRPr kumimoji="1" lang="en-US" altLang="ja-JP" sz="1400" dirty="0"/>
          </a:p>
          <a:p>
            <a:r>
              <a:rPr kumimoji="1" lang="ja-JP" altLang="en-US" sz="1400" dirty="0"/>
              <a:t>　後半は、府立高校の「卓越性」「多様性」等を中心にご審議いただき、年末に答申をいただく予定。</a:t>
            </a:r>
          </a:p>
        </p:txBody>
      </p:sp>
      <p:sp>
        <p:nvSpPr>
          <p:cNvPr id="12" name="テキスト ボックス 11"/>
          <p:cNvSpPr txBox="1"/>
          <p:nvPr/>
        </p:nvSpPr>
        <p:spPr>
          <a:xfrm>
            <a:off x="553792" y="1830150"/>
            <a:ext cx="3831462" cy="338554"/>
          </a:xfrm>
          <a:prstGeom prst="rect">
            <a:avLst/>
          </a:prstGeom>
          <a:noFill/>
        </p:spPr>
        <p:txBody>
          <a:bodyPr wrap="square" rtlCol="0">
            <a:spAutoFit/>
          </a:bodyPr>
          <a:lstStyle/>
          <a:p>
            <a:r>
              <a:rPr kumimoji="1" lang="ja-JP" altLang="en-US" sz="1600" dirty="0" smtClean="0"/>
              <a:t>（今回の諮問の審議予定）</a:t>
            </a:r>
            <a:endParaRPr kumimoji="1" lang="ja-JP" altLang="en-US" sz="1600" dirty="0"/>
          </a:p>
        </p:txBody>
      </p:sp>
      <p:sp>
        <p:nvSpPr>
          <p:cNvPr id="14" name="テキスト ボックス 13"/>
          <p:cNvSpPr txBox="1"/>
          <p:nvPr/>
        </p:nvSpPr>
        <p:spPr>
          <a:xfrm>
            <a:off x="717622" y="4688384"/>
            <a:ext cx="8346102" cy="307777"/>
          </a:xfrm>
          <a:prstGeom prst="rect">
            <a:avLst/>
          </a:prstGeom>
          <a:noFill/>
        </p:spPr>
        <p:txBody>
          <a:bodyPr wrap="square" rtlCol="0">
            <a:spAutoFit/>
          </a:bodyPr>
          <a:lstStyle/>
          <a:p>
            <a:r>
              <a:rPr kumimoji="1" lang="en-US" altLang="ja-JP" sz="1400" dirty="0"/>
              <a:t>※</a:t>
            </a:r>
            <a:r>
              <a:rPr kumimoji="1" lang="ja-JP" altLang="en-US" sz="1400" dirty="0"/>
              <a:t>第</a:t>
            </a:r>
            <a:r>
              <a:rPr kumimoji="1" lang="en-US" altLang="ja-JP" sz="1400" dirty="0"/>
              <a:t>2</a:t>
            </a:r>
            <a:r>
              <a:rPr kumimoji="1" lang="ja-JP" altLang="en-US" sz="1400" dirty="0"/>
              <a:t>回会議のほかにも随時ゲストスピーカーを招聘予定。</a:t>
            </a:r>
            <a:endParaRPr kumimoji="1" lang="en-US" altLang="ja-JP" sz="1400" dirty="0"/>
          </a:p>
        </p:txBody>
      </p:sp>
      <p:sp>
        <p:nvSpPr>
          <p:cNvPr id="3" name="スライド番号プレースホルダー 2"/>
          <p:cNvSpPr>
            <a:spLocks noGrp="1"/>
          </p:cNvSpPr>
          <p:nvPr>
            <p:ph type="sldNum" sz="quarter" idx="12"/>
          </p:nvPr>
        </p:nvSpPr>
        <p:spPr/>
        <p:txBody>
          <a:bodyPr/>
          <a:lstStyle/>
          <a:p>
            <a:fld id="{20607042-D53A-4E69-917E-B6250902E102}" type="slidenum">
              <a:rPr kumimoji="1" lang="ja-JP" altLang="en-US" smtClean="0"/>
              <a:t>4</a:t>
            </a:fld>
            <a:endParaRPr kumimoji="1" lang="ja-JP" altLang="en-US" dirty="0"/>
          </a:p>
        </p:txBody>
      </p:sp>
    </p:spTree>
    <p:extLst>
      <p:ext uri="{BB962C8B-B14F-4D97-AF65-F5344CB8AC3E}">
        <p14:creationId xmlns:p14="http://schemas.microsoft.com/office/powerpoint/2010/main" val="222836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V="1">
            <a:off x="1050700" y="2286847"/>
            <a:ext cx="8036417"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8" name="正方形/長方形 7"/>
          <p:cNvSpPr/>
          <p:nvPr/>
        </p:nvSpPr>
        <p:spPr>
          <a:xfrm>
            <a:off x="1050700" y="1455850"/>
            <a:ext cx="8036416" cy="830997"/>
          </a:xfrm>
          <a:prstGeom prst="rect">
            <a:avLst/>
          </a:prstGeom>
        </p:spPr>
        <p:txBody>
          <a:bodyPr wrap="square">
            <a:spAutoFit/>
          </a:bodyPr>
          <a:lstStyle/>
          <a:p>
            <a:r>
              <a:rPr lang="ja-JP" altLang="en-US" sz="2400" dirty="0"/>
              <a:t>２．府立高校等の現状と課題認識</a:t>
            </a:r>
            <a:endParaRPr lang="en-US" altLang="ja-JP" sz="2400" dirty="0"/>
          </a:p>
          <a:p>
            <a:r>
              <a:rPr lang="ja-JP" altLang="en-US" sz="2400" dirty="0"/>
              <a:t>　①　府立高校等の現状</a:t>
            </a:r>
            <a:endParaRPr lang="en-US" altLang="ja-JP" sz="2400" dirty="0"/>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5</a:t>
            </a:fld>
            <a:endParaRPr kumimoji="1" lang="ja-JP" altLang="en-US" dirty="0"/>
          </a:p>
        </p:txBody>
      </p:sp>
    </p:spTree>
    <p:extLst>
      <p:ext uri="{BB962C8B-B14F-4D97-AF65-F5344CB8AC3E}">
        <p14:creationId xmlns:p14="http://schemas.microsoft.com/office/powerpoint/2010/main" val="176438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53792" y="617661"/>
            <a:ext cx="8657844" cy="4310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t>これまで府立高校がめざしてきたもの　➡　「卓越性」「公平性」の両立と「多様性」の追求</a:t>
            </a:r>
          </a:p>
        </p:txBody>
      </p:sp>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4" name="角丸四角形 13"/>
          <p:cNvSpPr/>
          <p:nvPr/>
        </p:nvSpPr>
        <p:spPr>
          <a:xfrm>
            <a:off x="508714" y="1443771"/>
            <a:ext cx="8657844" cy="2741863"/>
          </a:xfrm>
          <a:prstGeom prst="roundRect">
            <a:avLst>
              <a:gd name="adj" fmla="val 10606"/>
            </a:avLst>
          </a:prstGeom>
        </p:spPr>
        <p:style>
          <a:lnRef idx="2">
            <a:schemeClr val="dk1"/>
          </a:lnRef>
          <a:fillRef idx="1">
            <a:schemeClr val="lt1"/>
          </a:fillRef>
          <a:effectRef idx="0">
            <a:schemeClr val="dk1"/>
          </a:effectRef>
          <a:fontRef idx="minor">
            <a:schemeClr val="dk1"/>
          </a:fontRef>
        </p:style>
        <p:txBody>
          <a:bodyPr rtlCol="0" anchor="b"/>
          <a:lstStyle/>
          <a:p>
            <a:endParaRPr kumimoji="1" lang="en-US" altLang="ja-JP" sz="1400" dirty="0"/>
          </a:p>
          <a:p>
            <a:r>
              <a:rPr kumimoji="1" lang="ja-JP" altLang="en-US" sz="1400" b="1" dirty="0">
                <a:solidFill>
                  <a:prstClr val="black"/>
                </a:solidFill>
              </a:rPr>
              <a:t>〇　「「大阪の教育力」向上プラン</a:t>
            </a:r>
            <a:r>
              <a:rPr kumimoji="1" lang="ja-JP" altLang="en-US" sz="1400" b="1" dirty="0">
                <a:solidFill>
                  <a:schemeClr val="tx1"/>
                </a:solidFill>
              </a:rPr>
              <a:t>（</a:t>
            </a:r>
            <a:r>
              <a:rPr kumimoji="1" lang="en-US" altLang="ja-JP" sz="1400" b="1" dirty="0" smtClean="0">
                <a:solidFill>
                  <a:schemeClr val="tx1"/>
                </a:solidFill>
              </a:rPr>
              <a:t>H21.</a:t>
            </a:r>
            <a:r>
              <a:rPr kumimoji="1" lang="ja-JP" altLang="en-US" sz="1400" b="1" dirty="0" smtClean="0">
                <a:solidFill>
                  <a:schemeClr val="tx1"/>
                </a:solidFill>
              </a:rPr>
              <a:t>１）</a:t>
            </a:r>
            <a:r>
              <a:rPr kumimoji="1" lang="ja-JP" altLang="en-US" sz="1400" b="1" dirty="0">
                <a:solidFill>
                  <a:prstClr val="black"/>
                </a:solidFill>
              </a:rPr>
              <a:t>」</a:t>
            </a:r>
            <a:endParaRPr kumimoji="1" lang="en-US" altLang="ja-JP" sz="1400" b="1" dirty="0">
              <a:solidFill>
                <a:prstClr val="black"/>
              </a:solidFill>
            </a:endParaRPr>
          </a:p>
          <a:p>
            <a:r>
              <a:rPr kumimoji="1" lang="ja-JP" altLang="en-US" sz="1400" b="1" dirty="0">
                <a:solidFill>
                  <a:prstClr val="black"/>
                </a:solidFill>
              </a:rPr>
              <a:t>・</a:t>
            </a:r>
            <a:r>
              <a:rPr kumimoji="1" lang="ja-JP" altLang="en-US" sz="1400" dirty="0"/>
              <a:t>教育は「国家百年の計」といわれる。同じく将来の大阪を担う子どもたちの教育は「大阪創造百年の計」。たとえ財政難の中にあっても、今の子どもたちへ必要な教育条件を整えることは、いわば未来への投資であり、必ず実を結び大阪の貴重な財産となる。今それを怠ることは、大阪の未来に「負債」を残すことに他ならない。</a:t>
            </a:r>
            <a:endParaRPr kumimoji="1" lang="en-US" altLang="ja-JP" sz="1400" dirty="0"/>
          </a:p>
          <a:p>
            <a:r>
              <a:rPr kumimoji="1" lang="ja-JP" altLang="en-US" sz="1400" dirty="0"/>
              <a:t>・</a:t>
            </a:r>
            <a:r>
              <a:rPr kumimoji="1" lang="ja-JP" altLang="en-US" sz="1400" u="sng" dirty="0"/>
              <a:t>府立高校は、「卓越性（</a:t>
            </a:r>
            <a:r>
              <a:rPr kumimoji="1" lang="en-US" altLang="ja-JP" sz="1400" u="sng" dirty="0"/>
              <a:t>Excellence)</a:t>
            </a:r>
            <a:r>
              <a:rPr kumimoji="1" lang="ja-JP" altLang="en-US" sz="1400" u="sng" dirty="0"/>
              <a:t>」と「公平性（</a:t>
            </a:r>
            <a:r>
              <a:rPr kumimoji="1" lang="en-US" altLang="ja-JP" sz="1400" u="sng" dirty="0"/>
              <a:t>Equity)</a:t>
            </a:r>
            <a:r>
              <a:rPr kumimoji="1" lang="ja-JP" altLang="en-US" sz="1400" u="sng" dirty="0"/>
              <a:t>」を高い水準で両立させることをめざす。</a:t>
            </a:r>
            <a:r>
              <a:rPr kumimoji="1" lang="ja-JP" altLang="en-US" sz="1400" dirty="0"/>
              <a:t>（「卓越性」とは、生徒の持つ能力を最大限に伸ばす、伸びる生徒をとことん伸ばすこと。「公平性」とは、課題を抱える生徒、支援を要する生徒を含むすべての生徒の「学び」を保障すること。誰一人取り残さないこと。）</a:t>
            </a:r>
            <a:endParaRPr kumimoji="1" lang="en-US" altLang="ja-JP" sz="1400" dirty="0"/>
          </a:p>
          <a:p>
            <a:pPr lvl="0">
              <a:defRPr/>
            </a:pPr>
            <a:r>
              <a:rPr kumimoji="1" lang="ja-JP" altLang="en-US" sz="1400" dirty="0">
                <a:solidFill>
                  <a:prstClr val="black"/>
                </a:solidFill>
              </a:rPr>
              <a:t>①　「教育改革プログラム」で取り組んだ特色づくり、再編整備のさらなる推進。進学指導特色校や新たな専門学科、</a:t>
            </a:r>
            <a:endParaRPr kumimoji="1" lang="en-US" altLang="ja-JP" sz="1400" dirty="0">
              <a:solidFill>
                <a:prstClr val="black"/>
              </a:solidFill>
            </a:endParaRPr>
          </a:p>
          <a:p>
            <a:pPr lvl="0">
              <a:defRPr/>
            </a:pPr>
            <a:r>
              <a:rPr kumimoji="1" lang="ja-JP" altLang="en-US" sz="1400" dirty="0">
                <a:solidFill>
                  <a:prstClr val="black"/>
                </a:solidFill>
              </a:rPr>
              <a:t>　　専門コースの設置など</a:t>
            </a:r>
            <a:endParaRPr kumimoji="1" lang="en-US" altLang="ja-JP" sz="1400" dirty="0">
              <a:solidFill>
                <a:prstClr val="black"/>
              </a:solidFill>
            </a:endParaRPr>
          </a:p>
          <a:p>
            <a:pPr>
              <a:defRPr/>
            </a:pPr>
            <a:r>
              <a:rPr kumimoji="1" lang="ja-JP" altLang="en-US" sz="1400" dirty="0">
                <a:solidFill>
                  <a:prstClr val="black"/>
                </a:solidFill>
              </a:rPr>
              <a:t>②　生徒の自立・自己実現の支援策として中退防止や相談体制の強化、キャリア教育の推進など</a:t>
            </a:r>
            <a:endParaRPr kumimoji="1" lang="en-US" altLang="ja-JP" sz="1400" dirty="0">
              <a:solidFill>
                <a:prstClr val="black"/>
              </a:solidFill>
            </a:endParaRPr>
          </a:p>
        </p:txBody>
      </p:sp>
      <p:sp>
        <p:nvSpPr>
          <p:cNvPr id="15" name="角丸四角形 14"/>
          <p:cNvSpPr/>
          <p:nvPr/>
        </p:nvSpPr>
        <p:spPr>
          <a:xfrm>
            <a:off x="463636" y="1260610"/>
            <a:ext cx="3876540" cy="366321"/>
          </a:xfrm>
          <a:prstGeom prst="roundRect">
            <a:avLst>
              <a:gd name="adj" fmla="val 4714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b="1" dirty="0"/>
              <a:t>大阪府学校教育審議会答申（</a:t>
            </a:r>
            <a:r>
              <a:rPr kumimoji="1" lang="en-US" altLang="ja-JP" sz="1400" b="1" dirty="0"/>
              <a:t>H20.7)</a:t>
            </a:r>
          </a:p>
        </p:txBody>
      </p:sp>
      <p:sp>
        <p:nvSpPr>
          <p:cNvPr id="21" name="角丸四角形 20"/>
          <p:cNvSpPr/>
          <p:nvPr/>
        </p:nvSpPr>
        <p:spPr>
          <a:xfrm>
            <a:off x="463636" y="4474534"/>
            <a:ext cx="8702922" cy="2106569"/>
          </a:xfrm>
          <a:prstGeom prst="roundRect">
            <a:avLst>
              <a:gd name="adj" fmla="val 10606"/>
            </a:avLst>
          </a:prstGeom>
        </p:spPr>
        <p:style>
          <a:lnRef idx="2">
            <a:schemeClr val="dk1"/>
          </a:lnRef>
          <a:fillRef idx="1">
            <a:schemeClr val="lt1"/>
          </a:fillRef>
          <a:effectRef idx="0">
            <a:schemeClr val="dk1"/>
          </a:effectRef>
          <a:fontRef idx="minor">
            <a:schemeClr val="dk1"/>
          </a:fontRef>
        </p:style>
        <p:txBody>
          <a:bodyPr rtlCol="0" anchor="b"/>
          <a:lstStyle/>
          <a:p>
            <a:r>
              <a:rPr kumimoji="1" lang="ja-JP" altLang="en-US" sz="1400" b="1" dirty="0"/>
              <a:t>〇　「大阪府教育振興基本計画</a:t>
            </a:r>
            <a:r>
              <a:rPr kumimoji="1" lang="ja-JP" altLang="en-US" sz="1400" b="1" dirty="0" smtClean="0"/>
              <a:t>（</a:t>
            </a:r>
            <a:r>
              <a:rPr kumimoji="1" lang="en-US" altLang="ja-JP" sz="1400" b="1" dirty="0" smtClean="0">
                <a:solidFill>
                  <a:schemeClr val="tx1"/>
                </a:solidFill>
              </a:rPr>
              <a:t>H25</a:t>
            </a:r>
            <a:r>
              <a:rPr kumimoji="1" lang="en-US" altLang="ja-JP" sz="1400" b="1" dirty="0">
                <a:solidFill>
                  <a:schemeClr val="tx1"/>
                </a:solidFill>
              </a:rPr>
              <a:t>.</a:t>
            </a:r>
            <a:r>
              <a:rPr kumimoji="1" lang="ja-JP" altLang="en-US" sz="1400" b="1" dirty="0" smtClean="0">
                <a:solidFill>
                  <a:schemeClr val="tx1"/>
                </a:solidFill>
              </a:rPr>
              <a:t>３</a:t>
            </a:r>
            <a:r>
              <a:rPr kumimoji="1" lang="en-US" altLang="ja-JP" sz="1400" b="1" dirty="0" smtClean="0"/>
              <a:t>)</a:t>
            </a:r>
            <a:r>
              <a:rPr kumimoji="1" lang="ja-JP" altLang="en-US" sz="1400" b="1" dirty="0" smtClean="0"/>
              <a:t> </a:t>
            </a:r>
            <a:r>
              <a:rPr kumimoji="1" lang="ja-JP" altLang="en-US" sz="1400" b="1" dirty="0"/>
              <a:t>」</a:t>
            </a:r>
            <a:endParaRPr kumimoji="1" lang="en-US" altLang="ja-JP" sz="1400" b="1" dirty="0"/>
          </a:p>
          <a:p>
            <a:r>
              <a:rPr kumimoji="1" lang="ja-JP" altLang="en-US" sz="1400" dirty="0"/>
              <a:t>・改正「教育基本法」及び「大阪府教育基本条例」に基づくもの。大阪の教育の全体像。</a:t>
            </a:r>
            <a:r>
              <a:rPr kumimoji="1" lang="en-US" altLang="ja-JP" sz="1400" dirty="0"/>
              <a:t>10</a:t>
            </a:r>
            <a:r>
              <a:rPr kumimoji="1" lang="ja-JP" altLang="en-US" sz="1400" dirty="0"/>
              <a:t>の基本方針に基づく施策を</a:t>
            </a:r>
            <a:r>
              <a:rPr kumimoji="1" lang="en-US" altLang="ja-JP" sz="1400" dirty="0"/>
              <a:t>PDCA</a:t>
            </a:r>
            <a:r>
              <a:rPr kumimoji="1" lang="ja-JP" altLang="en-US" sz="1400" dirty="0"/>
              <a:t>サイクルに基づき計画的に推進。</a:t>
            </a:r>
            <a:endParaRPr kumimoji="1" lang="en-US" altLang="ja-JP" sz="1400" dirty="0"/>
          </a:p>
          <a:p>
            <a:r>
              <a:rPr kumimoji="1" lang="ja-JP" altLang="en-US" sz="1400" dirty="0"/>
              <a:t>・高校教育の分野では、①公私の切磋琢磨と協調による高校の教育力向上、②活力あふれる府立高校づくり、③特色・魅力ある私立高校づくり支援の三本柱とする施策を推進。</a:t>
            </a:r>
            <a:endParaRPr kumimoji="1" lang="en-US" altLang="ja-JP" sz="1400" dirty="0"/>
          </a:p>
          <a:p>
            <a:r>
              <a:rPr kumimoji="1" lang="ja-JP" altLang="en-US" sz="1400" dirty="0"/>
              <a:t>・　府立高校については、前プランの理念を受け継ぎ</a:t>
            </a:r>
            <a:r>
              <a:rPr kumimoji="1" lang="ja-JP" altLang="en-US" sz="1400" u="sng" dirty="0"/>
              <a:t>、「</a:t>
            </a:r>
            <a:r>
              <a:rPr kumimoji="1" lang="ja-JP" altLang="en-US" sz="1400" u="sng" dirty="0" smtClean="0"/>
              <a:t>卓越性」</a:t>
            </a:r>
            <a:r>
              <a:rPr kumimoji="1" lang="ja-JP" altLang="en-US" sz="1400" u="sng" dirty="0"/>
              <a:t>「</a:t>
            </a:r>
            <a:r>
              <a:rPr kumimoji="1" lang="ja-JP" altLang="en-US" sz="1400" u="sng" dirty="0" smtClean="0"/>
              <a:t>公平性」</a:t>
            </a:r>
            <a:r>
              <a:rPr kumimoji="1" lang="ja-JP" altLang="en-US" sz="1400" u="sng" dirty="0"/>
              <a:t>の両立と「</a:t>
            </a:r>
            <a:r>
              <a:rPr kumimoji="1" lang="ja-JP" altLang="en-US" sz="1400" u="sng" dirty="0" smtClean="0"/>
              <a:t>多様性」</a:t>
            </a:r>
            <a:r>
              <a:rPr kumimoji="1" lang="ja-JP" altLang="en-US" sz="1400" u="sng" dirty="0"/>
              <a:t>の追求。</a:t>
            </a:r>
            <a:r>
              <a:rPr kumimoji="1" lang="ja-JP" altLang="en-US" sz="1400" dirty="0"/>
              <a:t>「</a:t>
            </a:r>
            <a:r>
              <a:rPr kumimoji="1" lang="ja-JP" altLang="en-US" sz="1400" dirty="0" smtClean="0"/>
              <a:t>府立高等</a:t>
            </a:r>
            <a:r>
              <a:rPr kumimoji="1" lang="ja-JP" altLang="en-US" sz="1400" dirty="0"/>
              <a:t>学校</a:t>
            </a:r>
            <a:r>
              <a:rPr kumimoji="1" lang="ja-JP" altLang="en-US" sz="1400" dirty="0" smtClean="0"/>
              <a:t>再編</a:t>
            </a:r>
            <a:r>
              <a:rPr kumimoji="1" lang="ja-JP" altLang="en-US" sz="1400" dirty="0"/>
              <a:t>整備方針」と「</a:t>
            </a:r>
            <a:r>
              <a:rPr kumimoji="1" lang="ja-JP" altLang="en-US" sz="1400" dirty="0" smtClean="0"/>
              <a:t>府立高等学校・市立高等学校再編</a:t>
            </a:r>
            <a:r>
              <a:rPr kumimoji="1" lang="ja-JP" altLang="en-US" sz="1400" dirty="0"/>
              <a:t>整備計画」の推進。</a:t>
            </a:r>
            <a:endParaRPr kumimoji="1" lang="en-US" altLang="ja-JP" sz="1400" dirty="0"/>
          </a:p>
        </p:txBody>
      </p:sp>
      <p:sp>
        <p:nvSpPr>
          <p:cNvPr id="22" name="角丸四角形 21"/>
          <p:cNvSpPr/>
          <p:nvPr/>
        </p:nvSpPr>
        <p:spPr>
          <a:xfrm>
            <a:off x="463636" y="4322150"/>
            <a:ext cx="4314422" cy="366321"/>
          </a:xfrm>
          <a:prstGeom prst="roundRect">
            <a:avLst>
              <a:gd name="adj" fmla="val 4714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1400" b="1" dirty="0"/>
              <a:t>大阪府教育振興基本計画審議会答申（</a:t>
            </a:r>
            <a:r>
              <a:rPr kumimoji="1" lang="en-US" altLang="ja-JP" sz="1400" b="1" dirty="0"/>
              <a:t>H25.3)</a:t>
            </a:r>
          </a:p>
        </p:txBody>
      </p:sp>
      <p:sp>
        <p:nvSpPr>
          <p:cNvPr id="10" name="正方形/長方形 9"/>
          <p:cNvSpPr/>
          <p:nvPr/>
        </p:nvSpPr>
        <p:spPr>
          <a:xfrm>
            <a:off x="463636" y="158701"/>
            <a:ext cx="3876539" cy="400110"/>
          </a:xfrm>
          <a:prstGeom prst="rect">
            <a:avLst/>
          </a:prstGeom>
        </p:spPr>
        <p:txBody>
          <a:bodyPr wrap="square">
            <a:spAutoFit/>
          </a:bodyPr>
          <a:lstStyle/>
          <a:p>
            <a:r>
              <a:rPr lang="ja-JP" altLang="en-US" sz="2000" b="1" dirty="0"/>
              <a:t>２ー①　府立高校等の現状</a:t>
            </a:r>
          </a:p>
        </p:txBody>
      </p:sp>
      <p:sp>
        <p:nvSpPr>
          <p:cNvPr id="3" name="スライド番号プレースホルダー 2"/>
          <p:cNvSpPr>
            <a:spLocks noGrp="1"/>
          </p:cNvSpPr>
          <p:nvPr>
            <p:ph type="sldNum" sz="quarter" idx="12"/>
          </p:nvPr>
        </p:nvSpPr>
        <p:spPr>
          <a:xfrm>
            <a:off x="7219137" y="6368362"/>
            <a:ext cx="2228850" cy="365125"/>
          </a:xfrm>
        </p:spPr>
        <p:txBody>
          <a:bodyPr/>
          <a:lstStyle/>
          <a:p>
            <a:fld id="{20607042-D53A-4E69-917E-B6250902E102}" type="slidenum">
              <a:rPr kumimoji="1" lang="ja-JP" altLang="en-US" smtClean="0"/>
              <a:t>6</a:t>
            </a:fld>
            <a:endParaRPr kumimoji="1" lang="ja-JP" altLang="en-US" dirty="0"/>
          </a:p>
        </p:txBody>
      </p:sp>
    </p:spTree>
    <p:extLst>
      <p:ext uri="{BB962C8B-B14F-4D97-AF65-F5344CB8AC3E}">
        <p14:creationId xmlns:p14="http://schemas.microsoft.com/office/powerpoint/2010/main" val="314077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0"/>
            <a:ext cx="3526472" cy="400110"/>
          </a:xfrm>
          <a:prstGeom prst="rect">
            <a:avLst/>
          </a:prstGeom>
        </p:spPr>
        <p:txBody>
          <a:bodyPr wrap="square">
            <a:spAutoFit/>
          </a:bodyPr>
          <a:lstStyle/>
          <a:p>
            <a:r>
              <a:rPr lang="ja-JP" altLang="en-US" sz="2000" b="1" dirty="0"/>
              <a:t>２ー①　府立高校等の現状</a:t>
            </a:r>
          </a:p>
        </p:txBody>
      </p:sp>
      <p:graphicFrame>
        <p:nvGraphicFramePr>
          <p:cNvPr id="16" name="表 15"/>
          <p:cNvGraphicFramePr>
            <a:graphicFrameLocks noGrp="1"/>
          </p:cNvGraphicFramePr>
          <p:nvPr>
            <p:extLst>
              <p:ext uri="{D42A27DB-BD31-4B8C-83A1-F6EECF244321}">
                <p14:modId xmlns:p14="http://schemas.microsoft.com/office/powerpoint/2010/main" val="2365418271"/>
              </p:ext>
            </p:extLst>
          </p:nvPr>
        </p:nvGraphicFramePr>
        <p:xfrm>
          <a:off x="704751" y="1309915"/>
          <a:ext cx="3058125" cy="2733277"/>
        </p:xfrm>
        <a:graphic>
          <a:graphicData uri="http://schemas.openxmlformats.org/drawingml/2006/table">
            <a:tbl>
              <a:tblPr/>
              <a:tblGrid>
                <a:gridCol w="190946">
                  <a:extLst>
                    <a:ext uri="{9D8B030D-6E8A-4147-A177-3AD203B41FA5}">
                      <a16:colId xmlns:a16="http://schemas.microsoft.com/office/drawing/2014/main" val="20000"/>
                    </a:ext>
                  </a:extLst>
                </a:gridCol>
                <a:gridCol w="160395">
                  <a:extLst>
                    <a:ext uri="{9D8B030D-6E8A-4147-A177-3AD203B41FA5}">
                      <a16:colId xmlns:a16="http://schemas.microsoft.com/office/drawing/2014/main" val="20001"/>
                    </a:ext>
                  </a:extLst>
                </a:gridCol>
                <a:gridCol w="2181925">
                  <a:extLst>
                    <a:ext uri="{9D8B030D-6E8A-4147-A177-3AD203B41FA5}">
                      <a16:colId xmlns:a16="http://schemas.microsoft.com/office/drawing/2014/main" val="20002"/>
                    </a:ext>
                  </a:extLst>
                </a:gridCol>
                <a:gridCol w="524859">
                  <a:extLst>
                    <a:ext uri="{9D8B030D-6E8A-4147-A177-3AD203B41FA5}">
                      <a16:colId xmlns:a16="http://schemas.microsoft.com/office/drawing/2014/main" val="20003"/>
                    </a:ext>
                  </a:extLst>
                </a:gridCol>
              </a:tblGrid>
              <a:tr h="182504">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100" b="0" i="0" u="none" strike="noStrike" dirty="0">
                          <a:solidFill>
                            <a:schemeClr val="tx1"/>
                          </a:solidFill>
                          <a:effectLst/>
                          <a:latin typeface="HGPｺﾞｼｯｸM" pitchFamily="50" charset="-128"/>
                          <a:ea typeface="HGPｺﾞｼｯｸM" pitchFamily="50" charset="-128"/>
                        </a:rPr>
                        <a:t>府立高等学校</a:t>
                      </a: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1100" b="0" i="0" u="none" strike="noStrike" dirty="0">
                        <a:effectLst/>
                        <a:latin typeface="ＭＳ Ｐゴシック" pitchFamily="50" charset="-128"/>
                        <a:ea typeface="ＭＳ Ｐゴシック" pitchFamily="50" charset="-128"/>
                      </a:endParaRP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1100" b="0" i="0" u="none" strike="noStrike" dirty="0">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134(1)</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2504">
                <a:tc rowSpan="10">
                  <a:txBody>
                    <a:bodyPr/>
                    <a:lstStyle/>
                    <a:p>
                      <a:pPr algn="ctr" fontAlgn="ctr"/>
                      <a:endParaRPr lang="zh-CN"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昼間の高校</a:t>
                      </a:r>
                      <a:endParaRPr lang="zh-CN" altLang="en-US" sz="1100" b="0" i="0" u="none" strike="noStrike" dirty="0">
                        <a:solidFill>
                          <a:schemeClr val="tx1"/>
                        </a:solidFill>
                        <a:effectLst/>
                        <a:latin typeface="HGPｺﾞｼｯｸM" pitchFamily="50" charset="-128"/>
                        <a:ea typeface="HGPｺﾞｼｯｸM" pitchFamily="50" charset="-128"/>
                      </a:endParaRPr>
                    </a:p>
                  </a:txBody>
                  <a:tcPr marL="4914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CN" altLang="en-US" sz="1100" b="0" i="0" u="none" strike="noStrike" dirty="0">
                        <a:effectLst/>
                        <a:latin typeface="ＭＳ Ｐゴシック" pitchFamily="50" charset="-128"/>
                        <a:ea typeface="ＭＳ Ｐゴシック" pitchFamily="50" charset="-128"/>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134(1)</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2504">
                <a:tc vMerge="1">
                  <a:txBody>
                    <a:bodyPr/>
                    <a:lstStyle/>
                    <a:p>
                      <a:pPr algn="ctr" fontAlgn="ctr"/>
                      <a:endParaRPr lang="zh-CN" altLang="en-US" sz="1100" b="0" i="0" u="none" strike="noStrike" dirty="0">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100" b="0" i="0" u="none" strike="noStrike" dirty="0">
                          <a:solidFill>
                            <a:schemeClr val="tx1"/>
                          </a:solidFill>
                          <a:effectLst/>
                          <a:latin typeface="HGPｺﾞｼｯｸM" pitchFamily="50" charset="-128"/>
                          <a:ea typeface="HGPｺﾞｼｯｸM" pitchFamily="50" charset="-128"/>
                        </a:rPr>
                        <a:t>全日制普通科（単独校）</a:t>
                      </a: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68</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2504">
                <a:tc vMerge="1">
                  <a:txBody>
                    <a:bodyPr/>
                    <a:lstStyle/>
                    <a:p>
                      <a:pPr algn="ctr" fontAlgn="ctr"/>
                      <a:endParaRPr lang="zh-CN" altLang="en-US" sz="1100" b="0" i="0" u="none" strike="noStrike" dirty="0">
                        <a:effectLst/>
                        <a:latin typeface="ＭＳ Ｐゴシック" pitchFamily="50" charset="-128"/>
                        <a:ea typeface="ＭＳ Ｐゴシック" pitchFamily="50" charset="-128"/>
                      </a:endParaRP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100" b="0" i="0" u="none" strike="noStrike" dirty="0">
                          <a:solidFill>
                            <a:schemeClr val="tx1"/>
                          </a:solidFill>
                          <a:effectLst/>
                          <a:latin typeface="HGPｺﾞｼｯｸM" pitchFamily="50" charset="-128"/>
                          <a:ea typeface="HGPｺﾞｼｯｸM" pitchFamily="50" charset="-128"/>
                        </a:rPr>
                        <a:t>全日制普通科（専門学科併置）</a:t>
                      </a: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11 </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2504">
                <a:tc vMerge="1">
                  <a:txBody>
                    <a:bodyPr/>
                    <a:lstStyle/>
                    <a:p>
                      <a:endParaRPr kumimoji="1" lang="ja-JP" altLang="en-US" dirty="0"/>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TW"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全日制普通科（総合学科併置）</a:t>
                      </a:r>
                      <a:endParaRPr lang="zh-TW" altLang="en-US" sz="1100" b="0" i="0" u="none" strike="noStrike" dirty="0">
                        <a:solidFill>
                          <a:schemeClr val="tx1"/>
                        </a:solidFill>
                        <a:effectLst/>
                        <a:latin typeface="HGPｺﾞｼｯｸM" pitchFamily="50" charset="-128"/>
                        <a:ea typeface="HGPｺﾞｼｯｸM" pitchFamily="50" charset="-128"/>
                      </a:endParaRP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2504">
                <a:tc vMerge="1">
                  <a:txBody>
                    <a:bodyPr/>
                    <a:lstStyle/>
                    <a:p>
                      <a:endParaRPr kumimoji="1" lang="ja-JP" altLang="en-US" dirty="0"/>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全日制普通科単位制</a:t>
                      </a: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4 </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0101">
                <a:tc vMerge="1">
                  <a:txBody>
                    <a:bodyPr/>
                    <a:lstStyle/>
                    <a:p>
                      <a:endParaRPr kumimoji="1" lang="ja-JP" altLang="en-US" dirty="0"/>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全日制総合学科</a:t>
                      </a:r>
                      <a:endParaRPr lang="en-US" altLang="ja-JP" sz="800" b="0" i="0" u="none" strike="noStrike" dirty="0">
                        <a:solidFill>
                          <a:schemeClr val="tx1"/>
                        </a:solidFill>
                        <a:effectLst/>
                        <a:latin typeface="HGPｺﾞｼｯｸM" pitchFamily="50" charset="-128"/>
                        <a:ea typeface="HGPｺﾞｼｯｸM" pitchFamily="50" charset="-128"/>
                      </a:endParaRPr>
                    </a:p>
                    <a:p>
                      <a:pPr algn="l" fontAlgn="ctr"/>
                      <a:r>
                        <a:rPr lang="ja-JP" altLang="en-US" sz="800" b="0" i="0" u="none" strike="noStrike" dirty="0">
                          <a:solidFill>
                            <a:schemeClr val="tx1"/>
                          </a:solidFill>
                          <a:effectLst/>
                          <a:latin typeface="HGPｺﾞｼｯｸM" pitchFamily="50" charset="-128"/>
                          <a:ea typeface="HGPｺﾞｼｯｸM" pitchFamily="50" charset="-128"/>
                        </a:rPr>
                        <a:t>（ｴﾝﾊﾟﾜﾒﾝﾄｽｸｰﾙ及びｸﾘｴｲﾃｨﾌﾞｽｸｰﾙを除く）</a:t>
                      </a:r>
                      <a:endParaRPr lang="ja-JP" altLang="en-US" sz="1000" b="0" i="0" u="none" strike="noStrike" dirty="0">
                        <a:solidFill>
                          <a:schemeClr val="tx1"/>
                        </a:solidFill>
                        <a:effectLst/>
                        <a:latin typeface="HGPｺﾞｼｯｸM" pitchFamily="50" charset="-128"/>
                        <a:ea typeface="HGPｺﾞｼｯｸM" pitchFamily="50" charset="-128"/>
                      </a:endParaRP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14(1) </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1159">
                <a:tc vMerge="1">
                  <a:txBody>
                    <a:bodyPr/>
                    <a:lstStyle/>
                    <a:p>
                      <a:endParaRPr kumimoji="1" lang="ja-JP" altLang="en-US" dirty="0"/>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専門高校</a:t>
                      </a: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25 </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1159">
                <a:tc vMerge="1">
                  <a:txBody>
                    <a:bodyPr/>
                    <a:lstStyle/>
                    <a:p>
                      <a:endParaRPr kumimoji="1" lang="ja-JP" altLang="en-US"/>
                    </a:p>
                  </a:txBody>
                  <a:tcPr/>
                </a:tc>
                <a:tc>
                  <a:txBody>
                    <a:bodyPr/>
                    <a:lstStyle/>
                    <a:p>
                      <a:pPr algn="l"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全日制総合学科</a:t>
                      </a:r>
                      <a:r>
                        <a:rPr lang="ja-JP" altLang="en-US" sz="800" b="0" i="0" u="none" strike="noStrike" dirty="0">
                          <a:solidFill>
                            <a:schemeClr val="tx1"/>
                          </a:solidFill>
                          <a:effectLst/>
                          <a:latin typeface="HGPｺﾞｼｯｸM" pitchFamily="50" charset="-128"/>
                          <a:ea typeface="HGPｺﾞｼｯｸM" pitchFamily="50" charset="-128"/>
                        </a:rPr>
                        <a:t>（エンパワメントスクール）</a:t>
                      </a: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8</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1159">
                <a:tc vMerge="1">
                  <a:txBody>
                    <a:bodyPr/>
                    <a:lstStyle/>
                    <a:p>
                      <a:endParaRPr kumimoji="1" lang="ja-JP" altLang="en-US" dirty="0"/>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全日制総合学科</a:t>
                      </a:r>
                      <a:r>
                        <a:rPr lang="ja-JP" altLang="en-US" sz="800" b="0" i="0" u="none" strike="noStrike" dirty="0">
                          <a:solidFill>
                            <a:schemeClr val="tx1"/>
                          </a:solidFill>
                          <a:effectLst/>
                          <a:latin typeface="HGPｺﾞｼｯｸM" pitchFamily="50" charset="-128"/>
                          <a:ea typeface="HGPｺﾞｼｯｸM" pitchFamily="50" charset="-128"/>
                        </a:rPr>
                        <a:t>（クリエイティブスクール）</a:t>
                      </a:r>
                      <a:endParaRPr lang="ja-JP" altLang="en-US" sz="1000" b="0" i="0" u="none" strike="noStrike" dirty="0">
                        <a:solidFill>
                          <a:schemeClr val="tx1"/>
                        </a:solidFill>
                        <a:effectLst/>
                        <a:latin typeface="HGPｺﾞｼｯｸM" pitchFamily="50" charset="-128"/>
                        <a:ea typeface="HGPｺﾞｼｯｸM" pitchFamily="50" charset="-128"/>
                      </a:endParaRP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 </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1159">
                <a:tc vMerge="1">
                  <a:txBody>
                    <a:bodyPr/>
                    <a:lstStyle/>
                    <a:p>
                      <a:endParaRPr kumimoji="1" lang="ja-JP" altLang="en-US" dirty="0"/>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ys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多部制単位制</a:t>
                      </a:r>
                      <a:r>
                        <a:rPr lang="ja-JP" altLang="en-US" sz="800" b="0" i="0" u="none" strike="noStrike" dirty="0">
                          <a:solidFill>
                            <a:schemeClr val="tx1"/>
                          </a:solidFill>
                          <a:effectLst/>
                          <a:latin typeface="HGPｺﾞｼｯｸM" pitchFamily="50" charset="-128"/>
                          <a:ea typeface="HGPｺﾞｼｯｸM" pitchFamily="50" charset="-128"/>
                        </a:rPr>
                        <a:t>（クリエイティブスクール）</a:t>
                      </a:r>
                      <a:endParaRPr lang="ja-JP" altLang="en-US" sz="1000" b="0" i="0" u="none" strike="noStrike" dirty="0">
                        <a:solidFill>
                          <a:schemeClr val="tx1"/>
                        </a:solidFill>
                        <a:effectLst/>
                        <a:latin typeface="HGPｺﾞｼｯｸM" pitchFamily="50" charset="-128"/>
                        <a:ea typeface="HGPｺﾞｼｯｸM" pitchFamily="50" charset="-128"/>
                      </a:endParaRPr>
                    </a:p>
                  </a:txBody>
                  <a:tcPr marL="4914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77990">
                <a:tc>
                  <a:txBody>
                    <a:bodyPr/>
                    <a:lstStyle/>
                    <a:p>
                      <a:pPr algn="l"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定時制</a:t>
                      </a:r>
                      <a:endParaRPr lang="en-US" altLang="ja-JP" sz="1100" b="0" i="0" u="none" strike="noStrike" dirty="0">
                        <a:solidFill>
                          <a:schemeClr val="tx1"/>
                        </a:solidFill>
                        <a:effectLst/>
                        <a:latin typeface="HGPｺﾞｼｯｸM" pitchFamily="50" charset="-128"/>
                        <a:ea typeface="HGPｺﾞｼｯｸM"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HGPｺﾞｼｯｸM" pitchFamily="50" charset="-128"/>
                          <a:ea typeface="HGPｺﾞｼｯｸM" pitchFamily="50" charset="-128"/>
                        </a:rPr>
                        <a:t>（多部制単位制</a:t>
                      </a:r>
                      <a:r>
                        <a:rPr lang="en-US" altLang="ja-JP" sz="800" b="0" i="0" u="none" strike="noStrike" dirty="0">
                          <a:solidFill>
                            <a:schemeClr val="tx1"/>
                          </a:solidFill>
                          <a:effectLst/>
                          <a:latin typeface="HGPｺﾞｼｯｸM" pitchFamily="50" charset="-128"/>
                          <a:ea typeface="HGPｺﾞｼｯｸM" pitchFamily="50" charset="-128"/>
                        </a:rPr>
                        <a:t>Ⅲ</a:t>
                      </a:r>
                      <a:r>
                        <a:rPr lang="ja-JP" altLang="en-US" sz="800" b="0" i="0" u="none" strike="noStrike" dirty="0">
                          <a:solidFill>
                            <a:schemeClr val="tx1"/>
                          </a:solidFill>
                          <a:effectLst/>
                          <a:latin typeface="HGPｺﾞｼｯｸM" pitchFamily="50" charset="-128"/>
                          <a:ea typeface="HGPｺﾞｼｯｸM" pitchFamily="50" charset="-128"/>
                        </a:rPr>
                        <a:t>部（クリエイティブスクール）を含む）</a:t>
                      </a:r>
                    </a:p>
                  </a:txBody>
                  <a:tcPr marL="4914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15 </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4497">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　</a:t>
                      </a:r>
                    </a:p>
                  </a:txBody>
                  <a:tcPr marL="4914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通信制</a:t>
                      </a:r>
                    </a:p>
                  </a:txBody>
                  <a:tcPr marL="4914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ja-JP" altLang="en-US" sz="1100" b="0" i="0" u="none" strike="noStrike" dirty="0">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 </a:t>
                      </a:r>
                    </a:p>
                  </a:txBody>
                  <a:tcPr marL="0" marR="4914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17" name="テキスト ボックス 16"/>
          <p:cNvSpPr txBox="1"/>
          <p:nvPr/>
        </p:nvSpPr>
        <p:spPr>
          <a:xfrm>
            <a:off x="783336" y="4084115"/>
            <a:ext cx="3347220" cy="138499"/>
          </a:xfrm>
          <a:prstGeom prst="rect">
            <a:avLst/>
          </a:prstGeom>
          <a:noFill/>
        </p:spPr>
        <p:txBody>
          <a:bodyPr wrap="square" lIns="0" tIns="0" rIns="0" bIns="0" rtlCol="0">
            <a:spAutoFit/>
          </a:bodyPr>
          <a:lstStyle/>
          <a:p>
            <a:r>
              <a:rPr lang="en-US" altLang="ja-JP" sz="900" dirty="0">
                <a:latin typeface="HGPｺﾞｼｯｸM" pitchFamily="50" charset="-128"/>
                <a:ea typeface="HGPｺﾞｼｯｸM" pitchFamily="50" charset="-128"/>
              </a:rPr>
              <a:t>※</a:t>
            </a:r>
            <a:r>
              <a:rPr lang="ja-JP" altLang="en-US" sz="900" dirty="0">
                <a:latin typeface="HGPｺﾞｼｯｸM" pitchFamily="50" charset="-128"/>
                <a:ea typeface="HGPｺﾞｼｯｸM" pitchFamily="50" charset="-128"/>
              </a:rPr>
              <a:t>（　）は分校で外数　　</a:t>
            </a:r>
            <a:endParaRPr lang="en-US" altLang="ja-JP" sz="900" dirty="0">
              <a:latin typeface="HGPｺﾞｼｯｸM" pitchFamily="50" charset="-128"/>
              <a:ea typeface="HGPｺﾞｼｯｸM"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808936863"/>
              </p:ext>
            </p:extLst>
          </p:nvPr>
        </p:nvGraphicFramePr>
        <p:xfrm>
          <a:off x="4130556" y="1336006"/>
          <a:ext cx="1662925" cy="1067640"/>
        </p:xfrm>
        <a:graphic>
          <a:graphicData uri="http://schemas.openxmlformats.org/drawingml/2006/table">
            <a:tbl>
              <a:tblPr/>
              <a:tblGrid>
                <a:gridCol w="179526">
                  <a:extLst>
                    <a:ext uri="{9D8B030D-6E8A-4147-A177-3AD203B41FA5}">
                      <a16:colId xmlns:a16="http://schemas.microsoft.com/office/drawing/2014/main" val="20000"/>
                    </a:ext>
                  </a:extLst>
                </a:gridCol>
                <a:gridCol w="1030074">
                  <a:extLst>
                    <a:ext uri="{9D8B030D-6E8A-4147-A177-3AD203B41FA5}">
                      <a16:colId xmlns:a16="http://schemas.microsoft.com/office/drawing/2014/main" val="20001"/>
                    </a:ext>
                  </a:extLst>
                </a:gridCol>
                <a:gridCol w="453325">
                  <a:extLst>
                    <a:ext uri="{9D8B030D-6E8A-4147-A177-3AD203B41FA5}">
                      <a16:colId xmlns:a16="http://schemas.microsoft.com/office/drawing/2014/main" val="20002"/>
                    </a:ext>
                  </a:extLst>
                </a:gridCol>
              </a:tblGrid>
              <a:tr h="167640">
                <a:tc gridSpan="2">
                  <a:txBody>
                    <a:bodyPr/>
                    <a:lstStyle/>
                    <a:p>
                      <a:pPr marL="0" marR="0" indent="0" algn="l" defTabSz="956166" rtl="0" eaLnBrk="1" fontAlgn="ctr" latinLnBrk="0" hangingPunct="1">
                        <a:lnSpc>
                          <a:spcPct val="100000"/>
                        </a:lnSpc>
                        <a:spcBef>
                          <a:spcPts val="0"/>
                        </a:spcBef>
                        <a:spcAft>
                          <a:spcPts val="0"/>
                        </a:spcAft>
                        <a:buClrTx/>
                        <a:buSzTx/>
                        <a:buFontTx/>
                        <a:buNone/>
                        <a:tabLst/>
                        <a:defRPr/>
                      </a:pPr>
                      <a:r>
                        <a:rPr lang="zh-CN" altLang="en-US" sz="1100" b="0" i="0" u="none" strike="noStrike" dirty="0">
                          <a:solidFill>
                            <a:schemeClr val="tx1"/>
                          </a:solidFill>
                          <a:effectLst/>
                          <a:latin typeface="HGPｺﾞｼｯｸM" pitchFamily="50" charset="-128"/>
                          <a:ea typeface="HGPｺﾞｼｯｸM" pitchFamily="50" charset="-128"/>
                        </a:rPr>
                        <a:t>府立支援学校</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algn="r" fontAlgn="ctr"/>
                      <a:endParaRPr lang="ja-JP" altLang="en-US" sz="1100" b="0" i="0" u="none" strike="noStrike" dirty="0">
                        <a:effectLst/>
                        <a:latin typeface="ＭＳ Ｐゴシック" pitchFamily="50" charset="-128"/>
                        <a:ea typeface="ＭＳ Ｐゴシック" pitchFamily="50" charset="-128"/>
                      </a:endParaRP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44(2)</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0000">
                <a:tc rowSpan="5">
                  <a:txBody>
                    <a:bodyPr/>
                    <a:lstStyle/>
                    <a:p>
                      <a:pPr algn="ctr" fontAlgn="ctr"/>
                      <a:endParaRPr lang="zh-CN"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err="1">
                          <a:solidFill>
                            <a:schemeClr val="tx1"/>
                          </a:solidFill>
                          <a:effectLst/>
                          <a:latin typeface="HGPｺﾞｼｯｸM" pitchFamily="50" charset="-128"/>
                          <a:ea typeface="HGPｺﾞｼｯｸM" pitchFamily="50" charset="-128"/>
                        </a:rPr>
                        <a:t>視覚障がい</a:t>
                      </a: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0000">
                <a:tc vMerge="1">
                  <a:txBody>
                    <a:bodyPr/>
                    <a:lstStyle/>
                    <a:p>
                      <a:endParaRPr kumimoji="1" lang="ja-JP" altLang="en-US"/>
                    </a:p>
                  </a:txBody>
                  <a:tcPr/>
                </a:tc>
                <a:tc>
                  <a:txBody>
                    <a:bodyPr/>
                    <a:lstStyle/>
                    <a:p>
                      <a:pPr algn="l" fontAlgn="ctr"/>
                      <a:r>
                        <a:rPr lang="ja-JP" altLang="en-US" sz="1100" b="0" i="0" u="none" strike="noStrike" dirty="0" err="1">
                          <a:solidFill>
                            <a:schemeClr val="tx1"/>
                          </a:solidFill>
                          <a:effectLst/>
                          <a:latin typeface="HGPｺﾞｼｯｸM" pitchFamily="50" charset="-128"/>
                          <a:ea typeface="HGPｺﾞｼｯｸM" pitchFamily="50" charset="-128"/>
                        </a:rPr>
                        <a:t>聴覚障がい</a:t>
                      </a: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4</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80000">
                <a:tc v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知的</a:t>
                      </a:r>
                      <a:r>
                        <a:rPr lang="ja-JP" altLang="en-US" sz="1100" b="0" i="0" u="none" strike="noStrike" dirty="0" err="1">
                          <a:solidFill>
                            <a:schemeClr val="tx1"/>
                          </a:solidFill>
                          <a:effectLst/>
                          <a:latin typeface="HGPｺﾞｼｯｸM" pitchFamily="50" charset="-128"/>
                          <a:ea typeface="HGPｺﾞｼｯｸM" pitchFamily="50" charset="-128"/>
                        </a:rPr>
                        <a:t>障がい</a:t>
                      </a: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24(1)</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80000">
                <a:tc v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肢体不自由</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12(1)</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80000">
                <a:tc v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病弱</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0" name="テキスト ボックス 19"/>
          <p:cNvSpPr txBox="1"/>
          <p:nvPr/>
        </p:nvSpPr>
        <p:spPr>
          <a:xfrm>
            <a:off x="4194964" y="2404284"/>
            <a:ext cx="1285343" cy="138499"/>
          </a:xfrm>
          <a:prstGeom prst="rect">
            <a:avLst/>
          </a:prstGeom>
          <a:noFill/>
        </p:spPr>
        <p:txBody>
          <a:bodyPr wrap="square" lIns="0" tIns="0" rIns="0" bIns="0" rtlCol="0">
            <a:spAutoFit/>
          </a:bodyPr>
          <a:lstStyle/>
          <a:p>
            <a:r>
              <a:rPr lang="en-US" altLang="ja-JP" sz="900" dirty="0">
                <a:latin typeface="HGPｺﾞｼｯｸM" pitchFamily="50" charset="-128"/>
                <a:ea typeface="HGPｺﾞｼｯｸM" pitchFamily="50" charset="-128"/>
              </a:rPr>
              <a:t>※</a:t>
            </a:r>
            <a:r>
              <a:rPr lang="ja-JP" altLang="en-US" sz="900" dirty="0">
                <a:latin typeface="HGPｺﾞｼｯｸM" pitchFamily="50" charset="-128"/>
                <a:ea typeface="HGPｺﾞｼｯｸM" pitchFamily="50" charset="-128"/>
              </a:rPr>
              <a:t>（　　）は分校で外数</a:t>
            </a:r>
          </a:p>
        </p:txBody>
      </p:sp>
      <p:sp>
        <p:nvSpPr>
          <p:cNvPr id="26" name="テキスト ボックス 25"/>
          <p:cNvSpPr txBox="1"/>
          <p:nvPr/>
        </p:nvSpPr>
        <p:spPr>
          <a:xfrm>
            <a:off x="704751" y="1065709"/>
            <a:ext cx="2843743" cy="184666"/>
          </a:xfrm>
          <a:prstGeom prst="rect">
            <a:avLst/>
          </a:prstGeom>
          <a:noFill/>
        </p:spPr>
        <p:txBody>
          <a:bodyPr wrap="square" lIns="0" tIns="0" rIns="0" bIns="0" rtlCol="0">
            <a:spAutoFit/>
          </a:bodyPr>
          <a:lstStyle/>
          <a:p>
            <a:r>
              <a:rPr lang="ja-JP" altLang="en-US" sz="1200" dirty="0">
                <a:latin typeface="HGPｺﾞｼｯｸM" pitchFamily="50" charset="-128"/>
                <a:ea typeface="HGPｺﾞｼｯｸM" pitchFamily="50" charset="-128"/>
              </a:rPr>
              <a:t>■府立高等学校数 </a:t>
            </a:r>
            <a:r>
              <a:rPr lang="ja-JP" altLang="en-US" sz="1100" dirty="0">
                <a:latin typeface="HGPｺﾞｼｯｸM" pitchFamily="50" charset="-128"/>
                <a:ea typeface="HGPｺﾞｼｯｸM" pitchFamily="50" charset="-128"/>
              </a:rPr>
              <a:t>≪</a:t>
            </a:r>
            <a:r>
              <a:rPr lang="en-US" altLang="ja-JP" sz="1100" dirty="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R</a:t>
            </a:r>
            <a:r>
              <a:rPr lang="en-US" altLang="ja-JP" sz="1100" dirty="0">
                <a:latin typeface="HGPｺﾞｼｯｸM" pitchFamily="50" charset="-128"/>
                <a:ea typeface="HGPｺﾞｼｯｸM" pitchFamily="50" charset="-128"/>
              </a:rPr>
              <a:t>2</a:t>
            </a:r>
            <a:r>
              <a:rPr lang="zh-TW" altLang="en-US" sz="1100" dirty="0" smtClean="0">
                <a:latin typeface="HGPｺﾞｼｯｸM" pitchFamily="50" charset="-128"/>
                <a:ea typeface="HGPｺﾞｼｯｸM" pitchFamily="50" charset="-128"/>
              </a:rPr>
              <a:t>年</a:t>
            </a:r>
            <a:r>
              <a:rPr lang="en-US" altLang="ja-JP" sz="1100" dirty="0">
                <a:latin typeface="HGPｺﾞｼｯｸM" pitchFamily="50" charset="-128"/>
                <a:ea typeface="HGPｺﾞｼｯｸM" pitchFamily="50" charset="-128"/>
              </a:rPr>
              <a:t>5</a:t>
            </a:r>
            <a:r>
              <a:rPr lang="ja-JP" altLang="en-US" sz="1100" dirty="0">
                <a:latin typeface="HGPｺﾞｼｯｸM" pitchFamily="50" charset="-128"/>
                <a:ea typeface="HGPｺﾞｼｯｸM" pitchFamily="50" charset="-128"/>
              </a:rPr>
              <a:t>月</a:t>
            </a:r>
            <a:r>
              <a:rPr lang="en-US" altLang="ja-JP" sz="1100" dirty="0">
                <a:latin typeface="HGPｺﾞｼｯｸM" pitchFamily="50" charset="-128"/>
                <a:ea typeface="HGPｺﾞｼｯｸM" pitchFamily="50" charset="-128"/>
              </a:rPr>
              <a:t>1</a:t>
            </a:r>
            <a:r>
              <a:rPr lang="ja-JP" altLang="en-US" sz="1100" dirty="0">
                <a:latin typeface="HGPｺﾞｼｯｸM" pitchFamily="50" charset="-128"/>
                <a:ea typeface="HGPｺﾞｼｯｸM" pitchFamily="50" charset="-128"/>
              </a:rPr>
              <a:t>日現在≫</a:t>
            </a:r>
          </a:p>
        </p:txBody>
      </p:sp>
      <p:sp>
        <p:nvSpPr>
          <p:cNvPr id="27" name="テキスト ボックス 26"/>
          <p:cNvSpPr txBox="1"/>
          <p:nvPr/>
        </p:nvSpPr>
        <p:spPr>
          <a:xfrm>
            <a:off x="4130556" y="1103271"/>
            <a:ext cx="2843743" cy="184666"/>
          </a:xfrm>
          <a:prstGeom prst="rect">
            <a:avLst/>
          </a:prstGeom>
          <a:noFill/>
        </p:spPr>
        <p:txBody>
          <a:bodyPr wrap="square" lIns="0" tIns="0" rIns="0" bIns="0" rtlCol="0">
            <a:spAutoFit/>
          </a:bodyPr>
          <a:lstStyle/>
          <a:p>
            <a:r>
              <a:rPr lang="ja-JP" altLang="en-US" sz="1200" dirty="0">
                <a:latin typeface="HGPｺﾞｼｯｸM" pitchFamily="50" charset="-128"/>
                <a:ea typeface="HGPｺﾞｼｯｸM" pitchFamily="50" charset="-128"/>
              </a:rPr>
              <a:t>■府立支援学校数 </a:t>
            </a:r>
            <a:r>
              <a:rPr lang="ja-JP" altLang="en-US" sz="1100" dirty="0">
                <a:latin typeface="HGPｺﾞｼｯｸM" pitchFamily="50" charset="-128"/>
                <a:ea typeface="HGPｺﾞｼｯｸM" pitchFamily="50" charset="-128"/>
              </a:rPr>
              <a:t>≪</a:t>
            </a:r>
            <a:r>
              <a:rPr lang="en-US" altLang="ja-JP" sz="1100" dirty="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R</a:t>
            </a:r>
            <a:r>
              <a:rPr lang="en-US" altLang="ja-JP" sz="1100" dirty="0">
                <a:latin typeface="HGPｺﾞｼｯｸM" pitchFamily="50" charset="-128"/>
                <a:ea typeface="HGPｺﾞｼｯｸM" pitchFamily="50" charset="-128"/>
              </a:rPr>
              <a:t>2</a:t>
            </a:r>
            <a:r>
              <a:rPr lang="zh-TW" altLang="en-US" sz="1100" dirty="0" smtClean="0">
                <a:latin typeface="HGPｺﾞｼｯｸM" pitchFamily="50" charset="-128"/>
                <a:ea typeface="HGPｺﾞｼｯｸM" pitchFamily="50" charset="-128"/>
              </a:rPr>
              <a:t>年</a:t>
            </a:r>
            <a:r>
              <a:rPr lang="en-US" altLang="ja-JP" sz="1100" dirty="0">
                <a:latin typeface="HGPｺﾞｼｯｸM" pitchFamily="50" charset="-128"/>
                <a:ea typeface="HGPｺﾞｼｯｸM" pitchFamily="50" charset="-128"/>
              </a:rPr>
              <a:t>5</a:t>
            </a:r>
            <a:r>
              <a:rPr lang="ja-JP" altLang="en-US" sz="1100" dirty="0">
                <a:latin typeface="HGPｺﾞｼｯｸM" pitchFamily="50" charset="-128"/>
                <a:ea typeface="HGPｺﾞｼｯｸM" pitchFamily="50" charset="-128"/>
              </a:rPr>
              <a:t>月</a:t>
            </a:r>
            <a:r>
              <a:rPr lang="en-US" altLang="ja-JP" sz="1100" dirty="0">
                <a:latin typeface="HGPｺﾞｼｯｸM" pitchFamily="50" charset="-128"/>
                <a:ea typeface="HGPｺﾞｼｯｸM" pitchFamily="50" charset="-128"/>
              </a:rPr>
              <a:t>1</a:t>
            </a:r>
            <a:r>
              <a:rPr lang="ja-JP" altLang="en-US" sz="1100" dirty="0">
                <a:latin typeface="HGPｺﾞｼｯｸM" pitchFamily="50" charset="-128"/>
                <a:ea typeface="HGPｺﾞｼｯｸM" pitchFamily="50" charset="-128"/>
              </a:rPr>
              <a:t>日現在≫</a:t>
            </a:r>
          </a:p>
        </p:txBody>
      </p:sp>
      <p:sp>
        <p:nvSpPr>
          <p:cNvPr id="29" name="テキスト ボックス 28"/>
          <p:cNvSpPr txBox="1"/>
          <p:nvPr/>
        </p:nvSpPr>
        <p:spPr>
          <a:xfrm>
            <a:off x="7029612" y="1123093"/>
            <a:ext cx="2843743" cy="184666"/>
          </a:xfrm>
          <a:prstGeom prst="rect">
            <a:avLst/>
          </a:prstGeom>
          <a:noFill/>
        </p:spPr>
        <p:txBody>
          <a:bodyPr wrap="square" lIns="0" tIns="0" rIns="0" bIns="0" rtlCol="0">
            <a:spAutoFit/>
          </a:bodyPr>
          <a:lstStyle/>
          <a:p>
            <a:r>
              <a:rPr lang="ja-JP" altLang="en-US" sz="1200" dirty="0">
                <a:latin typeface="HGPｺﾞｼｯｸM" pitchFamily="50" charset="-128"/>
                <a:ea typeface="HGPｺﾞｼｯｸM" pitchFamily="50" charset="-128"/>
              </a:rPr>
              <a:t>■私立高校数</a:t>
            </a:r>
            <a:r>
              <a:rPr lang="ja-JP" altLang="en-US" sz="1100" dirty="0">
                <a:latin typeface="HGPｺﾞｼｯｸM" pitchFamily="50" charset="-128"/>
                <a:ea typeface="HGPｺﾞｼｯｸM" pitchFamily="50" charset="-128"/>
              </a:rPr>
              <a:t>　≪</a:t>
            </a:r>
            <a:r>
              <a:rPr lang="en-US" altLang="ja-JP" sz="1100" dirty="0">
                <a:latin typeface="HGPｺﾞｼｯｸM" pitchFamily="50" charset="-128"/>
                <a:ea typeface="HGPｺﾞｼｯｸM" pitchFamily="50" charset="-128"/>
              </a:rPr>
              <a:t> R2</a:t>
            </a:r>
            <a:r>
              <a:rPr lang="zh-TW" altLang="en-US" sz="1100" dirty="0">
                <a:latin typeface="HGPｺﾞｼｯｸM" pitchFamily="50" charset="-128"/>
                <a:ea typeface="HGPｺﾞｼｯｸM" pitchFamily="50" charset="-128"/>
              </a:rPr>
              <a:t>年</a:t>
            </a:r>
            <a:r>
              <a:rPr lang="en-US" altLang="ja-JP" sz="1100" dirty="0">
                <a:latin typeface="HGPｺﾞｼｯｸM" pitchFamily="50" charset="-128"/>
                <a:ea typeface="HGPｺﾞｼｯｸM" pitchFamily="50" charset="-128"/>
              </a:rPr>
              <a:t>5</a:t>
            </a:r>
            <a:r>
              <a:rPr lang="ja-JP" altLang="en-US" sz="1100" dirty="0">
                <a:latin typeface="HGPｺﾞｼｯｸM" pitchFamily="50" charset="-128"/>
                <a:ea typeface="HGPｺﾞｼｯｸM" pitchFamily="50" charset="-128"/>
              </a:rPr>
              <a:t>月</a:t>
            </a:r>
            <a:r>
              <a:rPr lang="en-US" altLang="ja-JP" sz="1100" dirty="0">
                <a:latin typeface="HGPｺﾞｼｯｸM" pitchFamily="50" charset="-128"/>
                <a:ea typeface="HGPｺﾞｼｯｸM" pitchFamily="50" charset="-128"/>
              </a:rPr>
              <a:t>1</a:t>
            </a:r>
            <a:r>
              <a:rPr lang="ja-JP" altLang="en-US" sz="1100" dirty="0">
                <a:latin typeface="HGPｺﾞｼｯｸM" pitchFamily="50" charset="-128"/>
                <a:ea typeface="HGPｺﾞｼｯｸM" pitchFamily="50" charset="-128"/>
              </a:rPr>
              <a:t>日現在≫</a:t>
            </a:r>
          </a:p>
        </p:txBody>
      </p:sp>
      <p:graphicFrame>
        <p:nvGraphicFramePr>
          <p:cNvPr id="30" name="表 29"/>
          <p:cNvGraphicFramePr>
            <a:graphicFrameLocks noGrp="1"/>
          </p:cNvGraphicFramePr>
          <p:nvPr>
            <p:extLst>
              <p:ext uri="{D42A27DB-BD31-4B8C-83A1-F6EECF244321}">
                <p14:modId xmlns:p14="http://schemas.microsoft.com/office/powerpoint/2010/main" val="2764745956"/>
              </p:ext>
            </p:extLst>
          </p:nvPr>
        </p:nvGraphicFramePr>
        <p:xfrm>
          <a:off x="7029612" y="1367374"/>
          <a:ext cx="1772803" cy="540000"/>
        </p:xfrm>
        <a:graphic>
          <a:graphicData uri="http://schemas.openxmlformats.org/drawingml/2006/table">
            <a:tbl>
              <a:tblPr/>
              <a:tblGrid>
                <a:gridCol w="703118">
                  <a:extLst>
                    <a:ext uri="{9D8B030D-6E8A-4147-A177-3AD203B41FA5}">
                      <a16:colId xmlns:a16="http://schemas.microsoft.com/office/drawing/2014/main" val="20000"/>
                    </a:ext>
                  </a:extLst>
                </a:gridCol>
                <a:gridCol w="542780">
                  <a:extLst>
                    <a:ext uri="{9D8B030D-6E8A-4147-A177-3AD203B41FA5}">
                      <a16:colId xmlns:a16="http://schemas.microsoft.com/office/drawing/2014/main" val="20002"/>
                    </a:ext>
                  </a:extLst>
                </a:gridCol>
                <a:gridCol w="526905">
                  <a:extLst>
                    <a:ext uri="{9D8B030D-6E8A-4147-A177-3AD203B41FA5}">
                      <a16:colId xmlns:a16="http://schemas.microsoft.com/office/drawing/2014/main" val="20003"/>
                    </a:ext>
                  </a:extLst>
                </a:gridCol>
              </a:tblGrid>
              <a:tr h="180000">
                <a:tc rowSpan="2">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高等学校</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chemeClr val="tx1"/>
                          </a:solidFill>
                          <a:effectLst/>
                          <a:latin typeface="HGPｺﾞｼｯｸM" pitchFamily="50" charset="-128"/>
                          <a:ea typeface="HGPｺﾞｼｯｸM" pitchFamily="50" charset="-128"/>
                        </a:rPr>
                        <a:t>全日制</a:t>
                      </a:r>
                      <a:endParaRPr lang="en-US" altLang="ja-JP" sz="105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HGPｺﾞｼｯｸM" pitchFamily="50" charset="-128"/>
                          <a:ea typeface="HGPｺﾞｼｯｸM" pitchFamily="50" charset="-128"/>
                        </a:rPr>
                        <a:t>96</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5"/>
                  </a:ext>
                </a:extLst>
              </a:tr>
              <a:tr h="180000">
                <a:tc vMerge="1">
                  <a:txBody>
                    <a:bodyPr/>
                    <a:lstStyle/>
                    <a:p>
                      <a:endParaRPr kumimoji="1" lang="ja-JP" altLang="en-US"/>
                    </a:p>
                  </a:txBody>
                  <a:tcPr/>
                </a:tc>
                <a:tc>
                  <a:txBody>
                    <a:bodyPr/>
                    <a:lstStyle/>
                    <a:p>
                      <a:pPr algn="l" fontAlgn="ctr"/>
                      <a:r>
                        <a:rPr lang="ja-JP" altLang="en-US" sz="1050" b="0" i="0" u="none" strike="noStrike" dirty="0">
                          <a:solidFill>
                            <a:schemeClr val="tx1"/>
                          </a:solidFill>
                          <a:effectLst/>
                          <a:latin typeface="HGPｺﾞｼｯｸM" pitchFamily="50" charset="-128"/>
                          <a:ea typeface="HGPｺﾞｼｯｸM" pitchFamily="50" charset="-128"/>
                        </a:rPr>
                        <a:t>通信制</a:t>
                      </a:r>
                      <a:endParaRPr lang="en-US" altLang="ja-JP" sz="105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baseline="0" dirty="0">
                          <a:solidFill>
                            <a:schemeClr val="tx1"/>
                          </a:solidFill>
                          <a:effectLst/>
                          <a:latin typeface="HGPｺﾞｼｯｸM" pitchFamily="50" charset="-128"/>
                          <a:ea typeface="HGPｺﾞｼｯｸM" pitchFamily="50" charset="-128"/>
                        </a:rPr>
                        <a:t>12</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80000">
                <a:tc gridSpan="2">
                  <a:txBody>
                    <a:bodyPr/>
                    <a:lstStyle/>
                    <a:p>
                      <a:pPr algn="l" fontAlgn="ctr"/>
                      <a:r>
                        <a:rPr lang="ja-JP" altLang="en-US" sz="1100" b="0" i="0" u="none" strike="noStrike" dirty="0">
                          <a:solidFill>
                            <a:schemeClr val="tx1"/>
                          </a:solidFill>
                          <a:effectLst/>
                          <a:latin typeface="HGPｺﾞｼｯｸM" pitchFamily="50" charset="-128"/>
                          <a:ea typeface="HGPｺﾞｼｯｸM" pitchFamily="50" charset="-128"/>
                        </a:rPr>
                        <a:t>中等教育学校</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altLang="ja-JP" sz="1100" b="0" i="0" u="none" strike="noStrike" dirty="0">
                        <a:effectLst/>
                        <a:latin typeface="+mn-ea"/>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baseline="0" dirty="0">
                          <a:solidFill>
                            <a:schemeClr val="tx1"/>
                          </a:solidFill>
                          <a:effectLst/>
                          <a:latin typeface="HGPｺﾞｼｯｸM" pitchFamily="50" charset="-128"/>
                          <a:ea typeface="HGPｺﾞｼｯｸM" pitchFamily="50" charset="-128"/>
                        </a:rPr>
                        <a:t>1</a:t>
                      </a:r>
                    </a:p>
                  </a:txBody>
                  <a:tcPr marL="49140" marR="4914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1" name="テキスト ボックス 30"/>
          <p:cNvSpPr txBox="1"/>
          <p:nvPr/>
        </p:nvSpPr>
        <p:spPr>
          <a:xfrm>
            <a:off x="4130556" y="2669700"/>
            <a:ext cx="3201384" cy="184666"/>
          </a:xfrm>
          <a:prstGeom prst="rect">
            <a:avLst/>
          </a:prstGeom>
          <a:noFill/>
        </p:spPr>
        <p:txBody>
          <a:bodyPr wrap="square" lIns="0" tIns="0" rIns="0" bIns="0" rtlCol="0">
            <a:spAutoFit/>
          </a:bodyPr>
          <a:lstStyle/>
          <a:p>
            <a:r>
              <a:rPr lang="ja-JP" altLang="en-US" sz="1200" dirty="0">
                <a:latin typeface="HGPｺﾞｼｯｸM" pitchFamily="50" charset="-128"/>
                <a:ea typeface="HGPｺﾞｼｯｸM" pitchFamily="50" charset="-128"/>
              </a:rPr>
              <a:t>■市立</a:t>
            </a:r>
            <a:r>
              <a:rPr lang="ja-JP" altLang="en-US" sz="1200" dirty="0" smtClean="0">
                <a:latin typeface="HGPｺﾞｼｯｸM" pitchFamily="50" charset="-128"/>
                <a:ea typeface="HGPｺﾞｼｯｸM" pitchFamily="50" charset="-128"/>
              </a:rPr>
              <a:t>高等学校数 </a:t>
            </a:r>
            <a:r>
              <a:rPr lang="ja-JP" altLang="en-US" sz="1100" dirty="0">
                <a:latin typeface="HGPｺﾞｼｯｸM" pitchFamily="50" charset="-128"/>
                <a:ea typeface="HGPｺﾞｼｯｸM" pitchFamily="50" charset="-128"/>
              </a:rPr>
              <a:t>≪</a:t>
            </a:r>
            <a:r>
              <a:rPr lang="en-US" altLang="ja-JP" sz="1100" dirty="0">
                <a:latin typeface="HGPｺﾞｼｯｸM" pitchFamily="50" charset="-128"/>
                <a:ea typeface="HGPｺﾞｼｯｸM" pitchFamily="50" charset="-128"/>
              </a:rPr>
              <a:t> </a:t>
            </a:r>
            <a:r>
              <a:rPr lang="en-US" altLang="ja-JP" sz="1100" dirty="0" smtClean="0">
                <a:latin typeface="HGPｺﾞｼｯｸM" pitchFamily="50" charset="-128"/>
                <a:ea typeface="HGPｺﾞｼｯｸM" pitchFamily="50" charset="-128"/>
              </a:rPr>
              <a:t>R</a:t>
            </a:r>
            <a:r>
              <a:rPr lang="en-US" altLang="ja-JP" sz="1100" dirty="0">
                <a:latin typeface="HGPｺﾞｼｯｸM" pitchFamily="50" charset="-128"/>
                <a:ea typeface="HGPｺﾞｼｯｸM" pitchFamily="50" charset="-128"/>
              </a:rPr>
              <a:t>2</a:t>
            </a:r>
            <a:r>
              <a:rPr lang="zh-TW" altLang="en-US" sz="1100" dirty="0" smtClean="0">
                <a:latin typeface="HGPｺﾞｼｯｸM" pitchFamily="50" charset="-128"/>
                <a:ea typeface="HGPｺﾞｼｯｸM" pitchFamily="50" charset="-128"/>
              </a:rPr>
              <a:t>年</a:t>
            </a:r>
            <a:r>
              <a:rPr lang="en-US" altLang="ja-JP" sz="1100" dirty="0">
                <a:latin typeface="HGPｺﾞｼｯｸM" pitchFamily="50" charset="-128"/>
                <a:ea typeface="HGPｺﾞｼｯｸM" pitchFamily="50" charset="-128"/>
              </a:rPr>
              <a:t>5</a:t>
            </a:r>
            <a:r>
              <a:rPr lang="ja-JP" altLang="en-US" sz="1100" dirty="0">
                <a:latin typeface="HGPｺﾞｼｯｸM" pitchFamily="50" charset="-128"/>
                <a:ea typeface="HGPｺﾞｼｯｸM" pitchFamily="50" charset="-128"/>
              </a:rPr>
              <a:t>月</a:t>
            </a:r>
            <a:r>
              <a:rPr lang="en-US" altLang="ja-JP" sz="1100" dirty="0">
                <a:latin typeface="HGPｺﾞｼｯｸM" pitchFamily="50" charset="-128"/>
                <a:ea typeface="HGPｺﾞｼｯｸM" pitchFamily="50" charset="-128"/>
              </a:rPr>
              <a:t>1</a:t>
            </a:r>
            <a:r>
              <a:rPr lang="ja-JP" altLang="en-US" sz="1100" dirty="0">
                <a:latin typeface="HGPｺﾞｼｯｸM" pitchFamily="50" charset="-128"/>
                <a:ea typeface="HGPｺﾞｼｯｸM" pitchFamily="50" charset="-128"/>
              </a:rPr>
              <a:t>日現在≫</a:t>
            </a:r>
            <a:endParaRPr lang="en-US" altLang="ja-JP" sz="1200" dirty="0">
              <a:latin typeface="HGPｺﾞｼｯｸM" pitchFamily="50" charset="-128"/>
              <a:ea typeface="HGPｺﾞｼｯｸM"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4068348366"/>
              </p:ext>
            </p:extLst>
          </p:nvPr>
        </p:nvGraphicFramePr>
        <p:xfrm>
          <a:off x="4130556" y="2870102"/>
          <a:ext cx="3196724" cy="987424"/>
        </p:xfrm>
        <a:graphic>
          <a:graphicData uri="http://schemas.openxmlformats.org/drawingml/2006/table">
            <a:tbl>
              <a:tblPr/>
              <a:tblGrid>
                <a:gridCol w="157261">
                  <a:extLst>
                    <a:ext uri="{9D8B030D-6E8A-4147-A177-3AD203B41FA5}">
                      <a16:colId xmlns:a16="http://schemas.microsoft.com/office/drawing/2014/main" val="20000"/>
                    </a:ext>
                  </a:extLst>
                </a:gridCol>
                <a:gridCol w="471781">
                  <a:extLst>
                    <a:ext uri="{9D8B030D-6E8A-4147-A177-3AD203B41FA5}">
                      <a16:colId xmlns:a16="http://schemas.microsoft.com/office/drawing/2014/main" val="20001"/>
                    </a:ext>
                  </a:extLst>
                </a:gridCol>
                <a:gridCol w="528396">
                  <a:extLst>
                    <a:ext uri="{9D8B030D-6E8A-4147-A177-3AD203B41FA5}">
                      <a16:colId xmlns:a16="http://schemas.microsoft.com/office/drawing/2014/main" val="20002"/>
                    </a:ext>
                  </a:extLst>
                </a:gridCol>
                <a:gridCol w="528396">
                  <a:extLst>
                    <a:ext uri="{9D8B030D-6E8A-4147-A177-3AD203B41FA5}">
                      <a16:colId xmlns:a16="http://schemas.microsoft.com/office/drawing/2014/main" val="20003"/>
                    </a:ext>
                  </a:extLst>
                </a:gridCol>
                <a:gridCol w="408430">
                  <a:extLst>
                    <a:ext uri="{9D8B030D-6E8A-4147-A177-3AD203B41FA5}">
                      <a16:colId xmlns:a16="http://schemas.microsoft.com/office/drawing/2014/main" val="20004"/>
                    </a:ext>
                  </a:extLst>
                </a:gridCol>
                <a:gridCol w="551230">
                  <a:extLst>
                    <a:ext uri="{9D8B030D-6E8A-4147-A177-3AD203B41FA5}">
                      <a16:colId xmlns:a16="http://schemas.microsoft.com/office/drawing/2014/main" val="20005"/>
                    </a:ext>
                  </a:extLst>
                </a:gridCol>
                <a:gridCol w="551230">
                  <a:extLst>
                    <a:ext uri="{9D8B030D-6E8A-4147-A177-3AD203B41FA5}">
                      <a16:colId xmlns:a16="http://schemas.microsoft.com/office/drawing/2014/main" val="20006"/>
                    </a:ext>
                  </a:extLst>
                </a:gridCol>
              </a:tblGrid>
              <a:tr h="180000">
                <a:tc gridSpan="2">
                  <a:txBody>
                    <a:bodyPr/>
                    <a:lstStyle/>
                    <a:p>
                      <a:pPr algn="l" fontAlgn="ctr"/>
                      <a:endParaRPr lang="ja-JP" altLang="en-US" sz="1100" b="0" i="0" u="none" strike="noStrike" dirty="0">
                        <a:effectLst/>
                        <a:latin typeface="HGPｺﾞｼｯｸM" pitchFamily="50" charset="-128"/>
                        <a:ea typeface="HGPｺﾞｼｯｸM"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sz="1100" dirty="0"/>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府全体</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大阪市</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堺市</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50" b="0" i="0" u="none" strike="noStrike" dirty="0">
                          <a:solidFill>
                            <a:schemeClr val="tx1"/>
                          </a:solidFill>
                          <a:effectLst/>
                          <a:latin typeface="HGPｺﾞｼｯｸM" pitchFamily="50" charset="-128"/>
                          <a:ea typeface="HGPｺﾞｼｯｸM" pitchFamily="50" charset="-128"/>
                        </a:rPr>
                        <a:t>東大阪市</a:t>
                      </a:r>
                      <a:endParaRPr lang="en-US" altLang="ja-JP" sz="105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50" b="0" i="0" u="none" strike="noStrike" dirty="0">
                          <a:solidFill>
                            <a:schemeClr val="tx1"/>
                          </a:solidFill>
                          <a:effectLst/>
                          <a:latin typeface="HGPｺﾞｼｯｸM" pitchFamily="50" charset="-128"/>
                          <a:ea typeface="HGPｺﾞｼｯｸM" pitchFamily="50" charset="-128"/>
                        </a:rPr>
                        <a:t>岸和田市</a:t>
                      </a:r>
                      <a:endParaRPr lang="en-US" altLang="ja-JP" sz="105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5944">
                <a:tc gridSpan="2">
                  <a:txBody>
                    <a:bodyPr/>
                    <a:lstStyle/>
                    <a:p>
                      <a:pPr marL="0" marR="0" indent="0" algn="ctr" defTabSz="956166"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高等学校</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24</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a:r>
                        <a:rPr lang="ja-JP" altLang="en-US" sz="1100" dirty="0">
                          <a:solidFill>
                            <a:schemeClr val="tx1"/>
                          </a:solidFill>
                          <a:latin typeface="HGPｺﾞｼｯｸM" pitchFamily="50" charset="-128"/>
                          <a:ea typeface="HGPｺﾞｼｯｸM" pitchFamily="50" charset="-128"/>
                        </a:rPr>
                        <a:t>１</a:t>
                      </a:r>
                    </a:p>
                  </a:txBody>
                  <a:tcPr marL="0" marR="0" marT="0"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a:r>
                        <a:rPr lang="ja-JP" altLang="en-US" sz="1100" dirty="0">
                          <a:solidFill>
                            <a:schemeClr val="tx1"/>
                          </a:solidFill>
                          <a:latin typeface="HGPｺﾞｼｯｸM" pitchFamily="50" charset="-128"/>
                          <a:ea typeface="HGPｺﾞｼｯｸM" pitchFamily="50" charset="-128"/>
                        </a:rPr>
                        <a:t>１</a:t>
                      </a:r>
                    </a:p>
                  </a:txBody>
                  <a:tcPr marL="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1"/>
                  </a:ext>
                </a:extLst>
              </a:tr>
              <a:tr h="180000">
                <a:tc>
                  <a:txBody>
                    <a:bodyPr/>
                    <a:lstStyle/>
                    <a:p>
                      <a:pPr algn="l" fontAlgn="ctr"/>
                      <a:endParaRPr lang="ja-JP" altLang="en-US" sz="1100" b="0" i="0" u="none" strike="noStrike" dirty="0">
                        <a:effectLst/>
                        <a:latin typeface="HGPｺﾞｼｯｸM" pitchFamily="50" charset="-128"/>
                        <a:ea typeface="HGPｺﾞｼｯｸM"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全日制</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21</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a:r>
                        <a:rPr lang="ja-JP" altLang="en-US" sz="1100" dirty="0">
                          <a:solidFill>
                            <a:schemeClr val="tx1"/>
                          </a:solidFill>
                          <a:latin typeface="HGPｺﾞｼｯｸM" pitchFamily="50" charset="-128"/>
                          <a:ea typeface="HGPｺﾞｼｯｸM" pitchFamily="50" charset="-128"/>
                        </a:rPr>
                        <a:t>１</a:t>
                      </a:r>
                    </a:p>
                  </a:txBody>
                  <a:tcPr marL="0" marR="0" marT="0"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a:r>
                        <a:rPr lang="ja-JP" altLang="en-US" sz="1100" dirty="0">
                          <a:solidFill>
                            <a:schemeClr val="tx1"/>
                          </a:solidFill>
                          <a:latin typeface="HGPｺﾞｼｯｸM" pitchFamily="50" charset="-128"/>
                          <a:ea typeface="HGPｺﾞｼｯｸM" pitchFamily="50" charset="-128"/>
                        </a:rPr>
                        <a:t>１</a:t>
                      </a:r>
                      <a:endParaRPr lang="en-US" altLang="ja-JP" sz="1100" dirty="0">
                        <a:solidFill>
                          <a:schemeClr val="tx1"/>
                        </a:solidFill>
                        <a:latin typeface="HGPｺﾞｼｯｸM" pitchFamily="50" charset="-128"/>
                        <a:ea typeface="HGPｺﾞｼｯｸM" pitchFamily="50" charset="-128"/>
                      </a:endParaRPr>
                    </a:p>
                  </a:txBody>
                  <a:tcPr marL="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2"/>
                  </a:ext>
                </a:extLst>
              </a:tr>
              <a:tr h="90000">
                <a:tc rowSpan="2">
                  <a:txBody>
                    <a:bodyPr/>
                    <a:lstStyle/>
                    <a:p>
                      <a:pPr algn="l" fontAlgn="ctr"/>
                      <a:endParaRPr lang="ja-JP" altLang="en-US" sz="1100" b="0" i="0" u="none" strike="noStrike" dirty="0">
                        <a:effectLst/>
                        <a:latin typeface="HGPｺﾞｼｯｸM" pitchFamily="50" charset="-128"/>
                        <a:ea typeface="HGPｺﾞｼｯｸM"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chemeClr val="tx1"/>
                          </a:solidFill>
                          <a:effectLst/>
                          <a:latin typeface="HGPｺﾞｼｯｸM" pitchFamily="50" charset="-128"/>
                          <a:ea typeface="HGPｺﾞｼｯｸM" pitchFamily="50" charset="-128"/>
                        </a:rPr>
                        <a:t>　昼夜間</a:t>
                      </a:r>
                      <a:endParaRPr lang="en-US" altLang="ja-JP" sz="800" b="0" i="0" u="none" strike="noStrike" dirty="0">
                        <a:solidFill>
                          <a:schemeClr val="tx1"/>
                        </a:solidFill>
                        <a:effectLst/>
                        <a:latin typeface="HGPｺﾞｼｯｸM" pitchFamily="50" charset="-128"/>
                        <a:ea typeface="HGPｺﾞｼｯｸM" pitchFamily="50" charset="-128"/>
                      </a:endParaRPr>
                    </a:p>
                    <a:p>
                      <a:pPr algn="ctr" fontAlgn="ctr"/>
                      <a:r>
                        <a:rPr lang="ja-JP" altLang="en-US" sz="800" b="0" i="0" u="none" strike="noStrike" dirty="0">
                          <a:solidFill>
                            <a:schemeClr val="tx1"/>
                          </a:solidFill>
                          <a:effectLst/>
                          <a:latin typeface="HGPｺﾞｼｯｸM" pitchFamily="50" charset="-128"/>
                          <a:ea typeface="HGPｺﾞｼｯｸM" pitchFamily="50" charset="-128"/>
                        </a:rPr>
                        <a:t>　単位制</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ja-JP" altLang="en-US" sz="1100" b="0" i="0" u="none" strike="noStrike" dirty="0">
                          <a:solidFill>
                            <a:schemeClr val="tx1"/>
                          </a:solidFill>
                          <a:effectLst/>
                          <a:latin typeface="HGPｺﾞｼｯｸM" pitchFamily="50" charset="-128"/>
                          <a:ea typeface="HGPｺﾞｼｯｸM" pitchFamily="50" charset="-128"/>
                        </a:rPr>
                        <a:t>１</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ja-JP" altLang="en-US" sz="1100" b="0" i="0" u="none" strike="noStrike" dirty="0">
                          <a:solidFill>
                            <a:schemeClr val="tx1"/>
                          </a:solidFill>
                          <a:effectLst/>
                          <a:latin typeface="HGPｺﾞｼｯｸM" pitchFamily="50" charset="-128"/>
                          <a:ea typeface="HGPｺﾞｼｯｸM" pitchFamily="50" charset="-128"/>
                        </a:rPr>
                        <a:t>１</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a:r>
                        <a:rPr lang="en-US" altLang="ja-JP" sz="1100" dirty="0">
                          <a:solidFill>
                            <a:schemeClr val="tx1"/>
                          </a:solidFill>
                          <a:latin typeface="HGPｺﾞｼｯｸM" pitchFamily="50" charset="-128"/>
                          <a:ea typeface="HGPｺﾞｼｯｸM" pitchFamily="50" charset="-128"/>
                        </a:rPr>
                        <a:t>0</a:t>
                      </a:r>
                      <a:endParaRPr lang="ja-JP" altLang="en-US" sz="1100" dirty="0">
                        <a:solidFill>
                          <a:schemeClr val="tx1"/>
                        </a:solidFill>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a:r>
                        <a:rPr lang="en-US" altLang="ja-JP" sz="1100" dirty="0">
                          <a:solidFill>
                            <a:schemeClr val="tx1"/>
                          </a:solidFill>
                          <a:latin typeface="HGPｺﾞｼｯｸM" pitchFamily="50" charset="-128"/>
                          <a:ea typeface="HGPｺﾞｼｯｸM" pitchFamily="50" charset="-128"/>
                        </a:rPr>
                        <a:t>0</a:t>
                      </a:r>
                      <a:endParaRPr lang="ja-JP" altLang="en-US" sz="1100" dirty="0">
                        <a:solidFill>
                          <a:schemeClr val="tx1"/>
                        </a:solidFill>
                        <a:latin typeface="HGPｺﾞｼｯｸM" pitchFamily="50" charset="-128"/>
                        <a:ea typeface="HGPｺﾞｼｯｸM" pitchFamily="50" charset="-128"/>
                      </a:endParaRPr>
                    </a:p>
                  </a:txBody>
                  <a:tcPr marL="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定時制</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5</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ja-JP" altLang="en-US" sz="1100" dirty="0">
                          <a:solidFill>
                            <a:schemeClr val="tx1"/>
                          </a:solidFill>
                          <a:latin typeface="HGPｺﾞｼｯｸM" pitchFamily="50" charset="-128"/>
                          <a:ea typeface="HGPｺﾞｼｯｸM" pitchFamily="50" charset="-128"/>
                        </a:rPr>
                        <a:t>　１</a:t>
                      </a:r>
                    </a:p>
                  </a:txBody>
                  <a:tcPr marL="0" marR="0" marT="0" marB="0" anchor="ctr">
                    <a:lnL w="6350" cap="flat" cmpd="sng" algn="ctr">
                      <a:solidFill>
                        <a:srgbClr val="000000"/>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ja-JP" altLang="en-US" sz="1100" dirty="0">
                          <a:solidFill>
                            <a:schemeClr val="tx1"/>
                          </a:solidFill>
                          <a:latin typeface="HGPｺﾞｼｯｸM" pitchFamily="50" charset="-128"/>
                          <a:ea typeface="HGPｺﾞｼｯｸM" pitchFamily="50" charset="-128"/>
                        </a:rPr>
                        <a:t>１</a:t>
                      </a:r>
                    </a:p>
                  </a:txBody>
                  <a:tcPr marL="0" marR="0" marT="0" marB="0" anchor="ctr">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3" name="テキスト ボックス 32"/>
          <p:cNvSpPr txBox="1"/>
          <p:nvPr/>
        </p:nvSpPr>
        <p:spPr>
          <a:xfrm>
            <a:off x="4130556" y="3873262"/>
            <a:ext cx="3347220" cy="276999"/>
          </a:xfrm>
          <a:prstGeom prst="rect">
            <a:avLst/>
          </a:prstGeom>
          <a:noFill/>
        </p:spPr>
        <p:txBody>
          <a:bodyPr wrap="square" lIns="0" tIns="0" rIns="0" bIns="0" rtlCol="0">
            <a:spAutoFit/>
          </a:bodyPr>
          <a:lstStyle/>
          <a:p>
            <a:r>
              <a:rPr lang="en-US" altLang="ja-JP" sz="900" dirty="0">
                <a:latin typeface="HGPｺﾞｼｯｸM" pitchFamily="50" charset="-128"/>
                <a:ea typeface="HGPｺﾞｼｯｸM" pitchFamily="50" charset="-128"/>
              </a:rPr>
              <a:t>※</a:t>
            </a:r>
            <a:r>
              <a:rPr lang="ja-JP" altLang="en-US" sz="900" dirty="0">
                <a:latin typeface="HGPｺﾞｼｯｸM" pitchFamily="50" charset="-128"/>
                <a:ea typeface="HGPｺﾞｼｯｸM" pitchFamily="50" charset="-128"/>
              </a:rPr>
              <a:t>堺市、東大阪市、岸和田市の高等学校は、全日制・定時制併置</a:t>
            </a:r>
            <a:endParaRPr lang="en-US" altLang="ja-JP" sz="900" dirty="0">
              <a:latin typeface="HGPｺﾞｼｯｸM" pitchFamily="50" charset="-128"/>
              <a:ea typeface="HGPｺﾞｼｯｸM" pitchFamily="50" charset="-128"/>
            </a:endParaRPr>
          </a:p>
          <a:p>
            <a:r>
              <a:rPr lang="en-US" altLang="ja-JP" sz="900" dirty="0">
                <a:latin typeface="HGPｺﾞｼｯｸM" pitchFamily="50" charset="-128"/>
                <a:ea typeface="HGPｺﾞｼｯｸM" pitchFamily="50" charset="-128"/>
              </a:rPr>
              <a:t>※</a:t>
            </a:r>
            <a:r>
              <a:rPr lang="ja-JP" altLang="en-US" sz="900" dirty="0">
                <a:latin typeface="HGPｺﾞｼｯｸM" pitchFamily="50" charset="-128"/>
                <a:ea typeface="HGPｺﾞｼｯｸM" pitchFamily="50" charset="-128"/>
              </a:rPr>
              <a:t>大阪市の高等学校については公設民営学校</a:t>
            </a:r>
            <a:r>
              <a:rPr lang="en-US" altLang="ja-JP" sz="900" dirty="0">
                <a:latin typeface="HGPｺﾞｼｯｸM" pitchFamily="50" charset="-128"/>
                <a:ea typeface="HGPｺﾞｼｯｸM" pitchFamily="50" charset="-128"/>
              </a:rPr>
              <a:t>1</a:t>
            </a:r>
            <a:r>
              <a:rPr lang="ja-JP" altLang="en-US" sz="900" dirty="0">
                <a:latin typeface="HGPｺﾞｼｯｸM" pitchFamily="50" charset="-128"/>
                <a:ea typeface="HGPｺﾞｼｯｸM" pitchFamily="50" charset="-128"/>
              </a:rPr>
              <a:t>校を含む　　</a:t>
            </a:r>
            <a:endParaRPr lang="en-US" altLang="ja-JP" sz="900" dirty="0">
              <a:latin typeface="HGPｺﾞｼｯｸM" pitchFamily="50" charset="-128"/>
              <a:ea typeface="HGPｺﾞｼｯｸM" pitchFamily="50" charset="-128"/>
            </a:endParaRPr>
          </a:p>
        </p:txBody>
      </p:sp>
      <p:sp>
        <p:nvSpPr>
          <p:cNvPr id="21" name="額縁 20"/>
          <p:cNvSpPr/>
          <p:nvPr/>
        </p:nvSpPr>
        <p:spPr>
          <a:xfrm>
            <a:off x="545631" y="601876"/>
            <a:ext cx="1684822" cy="395557"/>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rPr>
              <a:t>⑴　基礎データ</a:t>
            </a: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t>7</a:t>
            </a:fld>
            <a:endParaRPr kumimoji="1" lang="ja-JP" altLang="en-US" dirty="0"/>
          </a:p>
        </p:txBody>
      </p:sp>
      <p:sp>
        <p:nvSpPr>
          <p:cNvPr id="22" name="テキスト ボックス 21"/>
          <p:cNvSpPr txBox="1"/>
          <p:nvPr/>
        </p:nvSpPr>
        <p:spPr>
          <a:xfrm>
            <a:off x="704751" y="4492088"/>
            <a:ext cx="5993761" cy="184666"/>
          </a:xfrm>
          <a:prstGeom prst="rect">
            <a:avLst/>
          </a:prstGeom>
          <a:noFill/>
        </p:spPr>
        <p:txBody>
          <a:bodyPr wrap="square" lIns="0" tIns="0" rIns="0" bIns="0" rtlCol="0">
            <a:spAutoFit/>
          </a:bodyPr>
          <a:lstStyle/>
          <a:p>
            <a:r>
              <a:rPr lang="ja-JP" altLang="en-US" sz="1200" dirty="0">
                <a:latin typeface="HGPｺﾞｼｯｸM" pitchFamily="50" charset="-128"/>
                <a:ea typeface="HGPｺﾞｼｯｸM" pitchFamily="50" charset="-128"/>
              </a:rPr>
              <a:t>■高等学校・支援学校の</a:t>
            </a:r>
            <a:r>
              <a:rPr lang="ja-JP" altLang="en-US" sz="1200" dirty="0" smtClean="0">
                <a:latin typeface="HGPｺﾞｼｯｸM" pitchFamily="50" charset="-128"/>
                <a:ea typeface="HGPｺﾞｼｯｸM" pitchFamily="50" charset="-128"/>
              </a:rPr>
              <a:t>児童生徒数及び教員数</a:t>
            </a:r>
            <a:r>
              <a:rPr lang="zh-TW" altLang="en-US" sz="1100" dirty="0" smtClean="0">
                <a:latin typeface="HGPｺﾞｼｯｸM" pitchFamily="50" charset="-128"/>
                <a:ea typeface="HGPｺﾞｼｯｸM" pitchFamily="50" charset="-128"/>
              </a:rPr>
              <a:t>≪</a:t>
            </a:r>
            <a:r>
              <a:rPr lang="en-US" altLang="ja-JP" sz="1100" dirty="0">
                <a:latin typeface="HGPｺﾞｼｯｸM" pitchFamily="50" charset="-128"/>
                <a:ea typeface="HGPｺﾞｼｯｸM" pitchFamily="50" charset="-128"/>
              </a:rPr>
              <a:t>R2</a:t>
            </a:r>
            <a:r>
              <a:rPr lang="zh-TW" altLang="en-US" sz="1100" dirty="0">
                <a:latin typeface="HGPｺﾞｼｯｸM" pitchFamily="50" charset="-128"/>
                <a:ea typeface="HGPｺﾞｼｯｸM" pitchFamily="50" charset="-128"/>
              </a:rPr>
              <a:t>年</a:t>
            </a:r>
            <a:r>
              <a:rPr lang="en-US" altLang="zh-TW" sz="1100" dirty="0">
                <a:latin typeface="HGPｺﾞｼｯｸM" pitchFamily="50" charset="-128"/>
                <a:ea typeface="HGPｺﾞｼｯｸM" pitchFamily="50" charset="-128"/>
              </a:rPr>
              <a:t>5</a:t>
            </a:r>
            <a:r>
              <a:rPr lang="zh-TW" altLang="en-US" sz="1100" dirty="0">
                <a:latin typeface="HGPｺﾞｼｯｸM" pitchFamily="50" charset="-128"/>
                <a:ea typeface="HGPｺﾞｼｯｸM" pitchFamily="50" charset="-128"/>
              </a:rPr>
              <a:t>月</a:t>
            </a:r>
            <a:r>
              <a:rPr lang="en-US" altLang="zh-TW" sz="1100" dirty="0">
                <a:latin typeface="HGPｺﾞｼｯｸM" pitchFamily="50" charset="-128"/>
                <a:ea typeface="HGPｺﾞｼｯｸM" pitchFamily="50" charset="-128"/>
              </a:rPr>
              <a:t>1</a:t>
            </a:r>
            <a:r>
              <a:rPr lang="zh-TW" altLang="en-US" sz="1100" dirty="0">
                <a:latin typeface="HGPｺﾞｼｯｸM" pitchFamily="50" charset="-128"/>
                <a:ea typeface="HGPｺﾞｼｯｸM" pitchFamily="50" charset="-128"/>
              </a:rPr>
              <a:t>日現在≫</a:t>
            </a:r>
            <a:endParaRPr lang="ja-JP" altLang="en-US" sz="1100" dirty="0">
              <a:latin typeface="HGPｺﾞｼｯｸM" pitchFamily="50" charset="-128"/>
              <a:ea typeface="HGPｺﾞｼｯｸM"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499884335"/>
              </p:ext>
            </p:extLst>
          </p:nvPr>
        </p:nvGraphicFramePr>
        <p:xfrm>
          <a:off x="694864" y="4775680"/>
          <a:ext cx="6279435" cy="1852266"/>
        </p:xfrm>
        <a:graphic>
          <a:graphicData uri="http://schemas.openxmlformats.org/drawingml/2006/table">
            <a:tbl>
              <a:tblPr/>
              <a:tblGrid>
                <a:gridCol w="127309">
                  <a:extLst>
                    <a:ext uri="{9D8B030D-6E8A-4147-A177-3AD203B41FA5}">
                      <a16:colId xmlns:a16="http://schemas.microsoft.com/office/drawing/2014/main" val="20000"/>
                    </a:ext>
                  </a:extLst>
                </a:gridCol>
                <a:gridCol w="545323">
                  <a:extLst>
                    <a:ext uri="{9D8B030D-6E8A-4147-A177-3AD203B41FA5}">
                      <a16:colId xmlns:a16="http://schemas.microsoft.com/office/drawing/2014/main" val="20001"/>
                    </a:ext>
                  </a:extLst>
                </a:gridCol>
                <a:gridCol w="534883">
                  <a:extLst>
                    <a:ext uri="{9D8B030D-6E8A-4147-A177-3AD203B41FA5}">
                      <a16:colId xmlns:a16="http://schemas.microsoft.com/office/drawing/2014/main" val="20002"/>
                    </a:ext>
                  </a:extLst>
                </a:gridCol>
                <a:gridCol w="601745">
                  <a:extLst>
                    <a:ext uri="{9D8B030D-6E8A-4147-A177-3AD203B41FA5}">
                      <a16:colId xmlns:a16="http://schemas.microsoft.com/office/drawing/2014/main" val="20003"/>
                    </a:ext>
                  </a:extLst>
                </a:gridCol>
                <a:gridCol w="468023">
                  <a:extLst>
                    <a:ext uri="{9D8B030D-6E8A-4147-A177-3AD203B41FA5}">
                      <a16:colId xmlns:a16="http://schemas.microsoft.com/office/drawing/2014/main" val="20004"/>
                    </a:ext>
                  </a:extLst>
                </a:gridCol>
                <a:gridCol w="534883">
                  <a:extLst>
                    <a:ext uri="{9D8B030D-6E8A-4147-A177-3AD203B41FA5}">
                      <a16:colId xmlns:a16="http://schemas.microsoft.com/office/drawing/2014/main" val="20005"/>
                    </a:ext>
                  </a:extLst>
                </a:gridCol>
                <a:gridCol w="560954">
                  <a:extLst>
                    <a:ext uri="{9D8B030D-6E8A-4147-A177-3AD203B41FA5}">
                      <a16:colId xmlns:a16="http://schemas.microsoft.com/office/drawing/2014/main" val="20006"/>
                    </a:ext>
                  </a:extLst>
                </a:gridCol>
                <a:gridCol w="441952">
                  <a:extLst>
                    <a:ext uri="{9D8B030D-6E8A-4147-A177-3AD203B41FA5}">
                      <a16:colId xmlns:a16="http://schemas.microsoft.com/office/drawing/2014/main" val="20007"/>
                    </a:ext>
                  </a:extLst>
                </a:gridCol>
                <a:gridCol w="134112">
                  <a:extLst>
                    <a:ext uri="{9D8B030D-6E8A-4147-A177-3AD203B41FA5}">
                      <a16:colId xmlns:a16="http://schemas.microsoft.com/office/drawing/2014/main" val="20008"/>
                    </a:ext>
                  </a:extLst>
                </a:gridCol>
                <a:gridCol w="609789">
                  <a:extLst>
                    <a:ext uri="{9D8B030D-6E8A-4147-A177-3AD203B41FA5}">
                      <a16:colId xmlns:a16="http://schemas.microsoft.com/office/drawing/2014/main" val="20009"/>
                    </a:ext>
                  </a:extLst>
                </a:gridCol>
                <a:gridCol w="516972">
                  <a:extLst>
                    <a:ext uri="{9D8B030D-6E8A-4147-A177-3AD203B41FA5}">
                      <a16:colId xmlns:a16="http://schemas.microsoft.com/office/drawing/2014/main" val="20010"/>
                    </a:ext>
                  </a:extLst>
                </a:gridCol>
                <a:gridCol w="601745">
                  <a:extLst>
                    <a:ext uri="{9D8B030D-6E8A-4147-A177-3AD203B41FA5}">
                      <a16:colId xmlns:a16="http://schemas.microsoft.com/office/drawing/2014/main" val="20011"/>
                    </a:ext>
                  </a:extLst>
                </a:gridCol>
                <a:gridCol w="601745">
                  <a:extLst>
                    <a:ext uri="{9D8B030D-6E8A-4147-A177-3AD203B41FA5}">
                      <a16:colId xmlns:a16="http://schemas.microsoft.com/office/drawing/2014/main" val="20012"/>
                    </a:ext>
                  </a:extLst>
                </a:gridCol>
              </a:tblGrid>
              <a:tr h="31404">
                <a:tc rowSpan="3" gridSpan="2">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高等学校</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dot"/>
                      <a:round/>
                      <a:headEnd type="none" w="med" len="med"/>
                      <a:tailEnd type="none" w="med" len="med"/>
                    </a:lnB>
                  </a:tcPr>
                </a:tc>
                <a:tc rowSpan="3" hMerge="1">
                  <a:txBody>
                    <a:bodyPr/>
                    <a:lstStyle/>
                    <a:p>
                      <a:endParaRPr kumimoji="1" lang="ja-JP" altLang="en-US"/>
                    </a:p>
                  </a:txBody>
                  <a:tcPr/>
                </a:tc>
                <a:tc gridSpan="5">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生徒数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教員数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43389">
                <a:tc gridSpan="2" vMerge="1">
                  <a:txBody>
                    <a:bodyPr/>
                    <a:lstStyle/>
                    <a:p>
                      <a:pPr algn="l" fontAlgn="ctr"/>
                      <a:endParaRPr lang="ja-JP" altLang="en-US" sz="1100" b="0" i="0" u="none" strike="noStrike" dirty="0">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a:txBody>
                    <a:bodyPr/>
                    <a:lstStyle/>
                    <a:p>
                      <a:pPr algn="l"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府立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市立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私立</a:t>
                      </a:r>
                    </a:p>
                  </a:txBody>
                  <a:tcPr marL="0" marR="0" marT="0" marB="0" anchor="ctr">
                    <a:lnL w="6350" cap="flat" cmpd="sng" algn="ctr">
                      <a:solidFill>
                        <a:srgbClr val="000000"/>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国立</a:t>
                      </a:r>
                    </a:p>
                  </a:txBody>
                  <a:tcPr marL="0" marR="0" marT="0" marB="0" anchor="ctr">
                    <a:lnL w="3175"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gridSpan="2">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chemeClr val="tx1"/>
                      </a:solidFill>
                      <a:prstDash val="dot"/>
                      <a:round/>
                      <a:headEnd type="none" w="med" len="med"/>
                      <a:tailEnd type="none" w="med" len="med"/>
                    </a:lnB>
                  </a:tcPr>
                </a:tc>
                <a:tc hMerge="1">
                  <a:txBody>
                    <a:bodyPr/>
                    <a:lstStyle/>
                    <a:p>
                      <a:pPr algn="ctr"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府立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市立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私立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国立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1"/>
                  </a:ext>
                </a:extLst>
              </a:tr>
              <a:tr h="258066">
                <a:tc gridSpan="2"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effectLst/>
                        <a:latin typeface="ＭＳ Ｐゴシック" pitchFamily="50" charset="-128"/>
                        <a:ea typeface="ＭＳ Ｐゴシック"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tcPr>
                </a:tc>
                <a:tc hMerge="1"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effectLst/>
                        <a:latin typeface="ＭＳ Ｐゴシック" pitchFamily="50" charset="-128"/>
                        <a:ea typeface="ＭＳ Ｐゴシック" pitchFamily="50" charset="-128"/>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231,268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108,458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14,561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106,919</a:t>
                      </a:r>
                    </a:p>
                  </a:txBody>
                  <a:tcPr marL="9525" marR="9525" marT="9525" marB="0" anchor="ctr">
                    <a:lnL w="6350" cap="flat" cmpd="sng" algn="ctr">
                      <a:solidFill>
                        <a:srgbClr val="000000"/>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0" marR="0" indent="0" algn="r" defTabSz="956166"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HGPｺﾞｼｯｸM" pitchFamily="50" charset="-128"/>
                          <a:ea typeface="HGPｺﾞｼｯｸM" pitchFamily="50" charset="-128"/>
                        </a:rPr>
                        <a:t>1,330</a:t>
                      </a:r>
                    </a:p>
                  </a:txBody>
                  <a:tcPr marL="9525" marR="9525" marT="9525" marB="0" anchor="ctr">
                    <a:lnL w="3175"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gridSpan="2">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14,777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hMerge="1">
                  <a:txBody>
                    <a:bodyPr/>
                    <a:lstStyle/>
                    <a:p>
                      <a:pPr algn="r" fontAlgn="ctr"/>
                      <a:endParaRPr lang="en-US" altLang="ja-JP" sz="1100" b="0" i="0" u="none" strike="noStrike" dirty="0">
                        <a:solidFill>
                          <a:schemeClr val="tx1"/>
                        </a:solidFill>
                        <a:effectLst/>
                        <a:latin typeface="HGPｺﾞｼｯｸM" pitchFamily="50" charset="-128"/>
                        <a:ea typeface="HGPｺﾞｼｯｸM"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7,811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1,341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5,574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0" marR="0" indent="0" algn="r" defTabSz="956166" rtl="0" eaLnBrk="1" fontAlgn="auto" latinLnBrk="0" hangingPunct="1">
                        <a:lnSpc>
                          <a:spcPct val="100000"/>
                        </a:lnSpc>
                        <a:spcBef>
                          <a:spcPts val="0"/>
                        </a:spcBef>
                        <a:spcAft>
                          <a:spcPts val="0"/>
                        </a:spcAft>
                        <a:buClrTx/>
                        <a:buSzTx/>
                        <a:buFontTx/>
                        <a:buNone/>
                        <a:tabLst/>
                        <a:defRPr/>
                      </a:pPr>
                      <a:r>
                        <a:rPr kumimoji="1" lang="en-US" altLang="ja-JP" sz="1100" b="0" i="0" u="none" strike="noStrike" dirty="0">
                          <a:solidFill>
                            <a:schemeClr val="tx1"/>
                          </a:solidFill>
                          <a:effectLst/>
                          <a:latin typeface="HGPｺﾞｼｯｸM" pitchFamily="50" charset="-128"/>
                          <a:ea typeface="HGPｺﾞｼｯｸM" pitchFamily="50" charset="-128"/>
                        </a:rPr>
                        <a:t>84</a:t>
                      </a:r>
                      <a:endParaRPr kumimoji="1" lang="ja-JP" altLang="en-US" sz="1100" dirty="0">
                        <a:solidFill>
                          <a:schemeClr val="tx1"/>
                        </a:solidFill>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2"/>
                  </a:ext>
                </a:extLst>
              </a:tr>
              <a:tr h="252000">
                <a:tc>
                  <a:txBody>
                    <a:bodyPr/>
                    <a:lstStyle/>
                    <a:p>
                      <a:pPr algn="r"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rgbClr val="000000"/>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全日制</a:t>
                      </a:r>
                    </a:p>
                  </a:txBody>
                  <a:tcPr marL="49140" marR="49140" marT="0"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210,938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row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HGPｺﾞｼｯｸM" pitchFamily="50" charset="-128"/>
                          <a:ea typeface="HGPｺﾞｼｯｸM" pitchFamily="50" charset="-128"/>
                        </a:rPr>
                        <a:t>106,494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13,524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91,734</a:t>
                      </a:r>
                    </a:p>
                  </a:txBody>
                  <a:tcPr marL="0" marR="0" marT="0" marB="0" anchor="ctr">
                    <a:lnL w="6350" cap="flat" cmpd="sng" algn="ctr">
                      <a:solidFill>
                        <a:srgbClr val="000000"/>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1,330</a:t>
                      </a:r>
                    </a:p>
                  </a:txBody>
                  <a:tcPr marL="0" marR="0" marT="0" marB="0" anchor="ctr">
                    <a:lnL w="3175"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rowSpan="2" gridSpan="2">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14,451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rowSpan="2" hMerge="1">
                  <a:txBody>
                    <a:bodyPr/>
                    <a:lstStyle/>
                    <a:p>
                      <a:pPr algn="r" fontAlgn="ctr"/>
                      <a:endParaRPr lang="en-US" altLang="ja-JP" sz="1100" b="0" i="0" u="none" strike="noStrike" dirty="0">
                        <a:solidFill>
                          <a:schemeClr val="tx1"/>
                        </a:solidFill>
                        <a:effectLst/>
                        <a:latin typeface="HGPｺﾞｼｯｸM" pitchFamily="50" charset="-128"/>
                        <a:ea typeface="HGPｺﾞｼｯｸM"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rowSpan="2">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7,766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row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HGPｺﾞｼｯｸM" pitchFamily="50" charset="-128"/>
                          <a:ea typeface="HGPｺﾞｼｯｸM" pitchFamily="50" charset="-128"/>
                        </a:rPr>
                        <a:t>1,308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HGPｺﾞｼｯｸM" pitchFamily="50" charset="-128"/>
                          <a:ea typeface="HGPｺﾞｼｯｸM" pitchFamily="50" charset="-128"/>
                        </a:rPr>
                        <a:t>5,293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a:r>
                        <a:rPr kumimoji="1" lang="en-US" altLang="ja-JP" sz="1100" b="0" i="0" u="none" strike="noStrike" dirty="0">
                          <a:solidFill>
                            <a:schemeClr val="tx1"/>
                          </a:solidFill>
                          <a:effectLst/>
                          <a:latin typeface="HGPｺﾞｼｯｸM" pitchFamily="50" charset="-128"/>
                          <a:ea typeface="HGPｺﾞｼｯｸM" pitchFamily="50" charset="-128"/>
                        </a:rPr>
                        <a:t>84</a:t>
                      </a:r>
                      <a:endParaRPr kumimoji="1" lang="ja-JP" altLang="en-US" sz="1100" dirty="0">
                        <a:solidFill>
                          <a:schemeClr val="tx1"/>
                        </a:solidFill>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3"/>
                  </a:ext>
                </a:extLst>
              </a:tr>
              <a:tr h="252000">
                <a:tc>
                  <a:txBody>
                    <a:bodyPr/>
                    <a:lstStyle/>
                    <a:p>
                      <a:pPr algn="r"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rgbClr val="000000"/>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定時制</a:t>
                      </a:r>
                    </a:p>
                  </a:txBody>
                  <a:tcPr marL="49140" marR="49140" marT="0"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3,182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v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a:solidFill>
                          <a:srgbClr val="FF0000"/>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1,037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0" marR="0" indent="0" algn="ctr" defTabSz="956166"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a:t>
                      </a:r>
                      <a:endParaRPr kumimoji="1" lang="ja-JP" altLang="en-US" sz="1100" dirty="0">
                        <a:solidFill>
                          <a:schemeClr val="tx1"/>
                        </a:solidFill>
                      </a:endParaRPr>
                    </a:p>
                  </a:txBody>
                  <a:tcPr marL="0" marR="0" marT="0" marB="0" anchor="ctr">
                    <a:lnL w="3175"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gridSpan="2" vMerge="1">
                  <a:txBody>
                    <a:bodyPr/>
                    <a:lstStyle/>
                    <a:p>
                      <a:pPr algn="r" fontAlgn="ctr"/>
                      <a:endParaRPr lang="en-US" altLang="ja-JP" sz="1100" b="0" i="0" u="none" strike="noStrike" dirty="0">
                        <a:solidFill>
                          <a:schemeClr val="tx1"/>
                        </a:solidFill>
                        <a:effectLst/>
                        <a:latin typeface="HGPｺﾞｼｯｸM" pitchFamily="50" charset="-128"/>
                        <a:ea typeface="HGPｺﾞｼｯｸM"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hMerge="1" vMerge="1">
                  <a:txBody>
                    <a:bodyPr/>
                    <a:lstStyle/>
                    <a:p>
                      <a:endParaRPr kumimoji="1" lang="ja-JP" altLang="en-US"/>
                    </a:p>
                  </a:txBody>
                  <a:tcPr/>
                </a:tc>
                <a:tc vMerge="1">
                  <a:txBody>
                    <a:bodyPr/>
                    <a:lstStyle/>
                    <a:p>
                      <a:pPr algn="r" fontAlgn="ctr"/>
                      <a:endParaRPr lang="en-US" altLang="ja-JP" sz="1100" b="0" i="0" u="none" strike="noStrike" dirty="0">
                        <a:solidFill>
                          <a:schemeClr val="tx1"/>
                        </a:solidFill>
                        <a:effectLst/>
                        <a:latin typeface="HGPｺﾞｼｯｸM" pitchFamily="50" charset="-128"/>
                        <a:ea typeface="HGPｺﾞｼｯｸM" pitchFamily="50"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v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algn="ctr"/>
                      <a:r>
                        <a:rPr kumimoji="1" lang="en-US" altLang="ja-JP" sz="1100" dirty="0">
                          <a:solidFill>
                            <a:schemeClr val="tx1"/>
                          </a:solidFill>
                          <a:latin typeface="HGPｺﾞｼｯｸM" panose="020B0600000000000000" pitchFamily="50" charset="-128"/>
                          <a:ea typeface="HGPｺﾞｼｯｸM" panose="020B0600000000000000" pitchFamily="50" charset="-128"/>
                        </a:rPr>
                        <a:t>―</a:t>
                      </a:r>
                      <a:endParaRPr kumimoji="1" lang="ja-JP" altLang="en-US" sz="1100" dirty="0">
                        <a:solidFill>
                          <a:schemeClr val="tx1"/>
                        </a:solidFill>
                        <a:latin typeface="HGPｺﾞｼｯｸM" panose="020B0600000000000000" pitchFamily="50" charset="-128"/>
                        <a:ea typeface="HGPｺﾞｼｯｸM" panose="020B0600000000000000"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tc>
                  <a:txBody>
                    <a:bodyPr/>
                    <a:lstStyle/>
                    <a:p>
                      <a:pPr marL="0" marR="0" indent="0" algn="ctr" defTabSz="956166"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a:t>
                      </a:r>
                      <a:endParaRPr kumimoji="1" lang="ja-JP" altLang="en-US" sz="1100" dirty="0">
                        <a:solidFill>
                          <a:schemeClr val="tx1"/>
                        </a:solidFill>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0004"/>
                  </a:ext>
                </a:extLst>
              </a:tr>
              <a:tr h="252000">
                <a:tc>
                  <a:txBody>
                    <a:bodyPr/>
                    <a:lstStyle/>
                    <a:p>
                      <a:pPr algn="r" fontAlgn="ctr"/>
                      <a:endParaRPr lang="ja-JP" altLang="en-US" sz="1100" b="0" i="0" u="none" strike="noStrike" dirty="0">
                        <a:solidFill>
                          <a:schemeClr val="tx1"/>
                        </a:solidFill>
                        <a:effectLst/>
                        <a:latin typeface="HGPｺﾞｼｯｸM" pitchFamily="50" charset="-128"/>
                        <a:ea typeface="HGPｺﾞｼｯｸM" pitchFamily="50" charset="-128"/>
                      </a:endParaRPr>
                    </a:p>
                  </a:txBody>
                  <a:tcPr marL="49140" marR="49140" marT="0" marB="0" anchor="ctr">
                    <a:lnL w="6350" cap="flat" cmpd="sng" algn="ctr">
                      <a:solidFill>
                        <a:srgbClr val="000000"/>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通信制</a:t>
                      </a:r>
                    </a:p>
                  </a:txBody>
                  <a:tcPr marL="49140" marR="49140" marT="0" marB="0" anchor="ctr">
                    <a:lnL w="6350"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17,148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1,963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15,185</a:t>
                      </a:r>
                    </a:p>
                  </a:txBody>
                  <a:tcPr marL="0" marR="0" marT="0" marB="0" anchor="ctr">
                    <a:lnL w="6350" cap="flat" cmpd="sng" algn="ctr">
                      <a:solidFill>
                        <a:srgbClr val="000000"/>
                      </a:solidFill>
                      <a:prstDash val="dot"/>
                      <a:round/>
                      <a:headEnd type="none" w="med" len="med"/>
                      <a:tailEnd type="none" w="med" len="med"/>
                    </a:lnL>
                    <a:lnR w="3175"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56166"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a:t>
                      </a:r>
                      <a:endParaRPr kumimoji="1" lang="ja-JP" altLang="en-US" sz="1100" dirty="0">
                        <a:solidFill>
                          <a:schemeClr val="tx1"/>
                        </a:solidFill>
                      </a:endParaRPr>
                    </a:p>
                  </a:txBody>
                  <a:tcPr marL="0" marR="0" marT="0" marB="0" anchor="ctr">
                    <a:lnL w="3175" cap="flat" cmpd="sng" algn="ctr">
                      <a:solidFill>
                        <a:schemeClr val="tx1"/>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r" fontAlgn="ct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45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56166"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281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56166"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a:t>
                      </a:r>
                      <a:endParaRPr kumimoji="1" lang="ja-JP" altLang="en-US" sz="1100" dirty="0">
                        <a:solidFill>
                          <a:schemeClr val="tx1"/>
                        </a:solidFill>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143389">
                <a:tc rowSpan="3" gridSpan="2">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支援学校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児童生徒数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教員数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0">
                <a:tc gridSpan="2" vMerge="1">
                  <a:txBody>
                    <a:bodyPr/>
                    <a:lstStyle/>
                    <a:p>
                      <a:pPr algn="ctr" fontAlgn="ctr"/>
                      <a:endParaRPr lang="ja-JP" altLang="en-US" sz="1100" b="0" i="0" u="none" strike="noStrike" dirty="0">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a:txBody>
                    <a:bodyPr/>
                    <a:lstStyle/>
                    <a:p>
                      <a:pPr algn="r" fontAlgn="ct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府立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marL="0" marR="0" indent="0" algn="ctr" defTabSz="956166"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市立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私立</a:t>
                      </a:r>
                    </a:p>
                  </a:txBody>
                  <a:tcPr marL="0" marR="0" marT="0" marB="0" anchor="ctr">
                    <a:lnL w="6350" cap="flat" cmpd="sng" algn="ctr">
                      <a:solidFill>
                        <a:srgbClr val="000000"/>
                      </a:solidFill>
                      <a:prstDash val="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国立</a:t>
                      </a:r>
                    </a:p>
                  </a:txBody>
                  <a:tcPr marL="0" marR="0" marT="0" marB="0" anchor="ctr">
                    <a:lnL w="3175"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dot"/>
                      <a:round/>
                      <a:headEnd type="none" w="med" len="med"/>
                      <a:tailEnd type="none" w="med" len="med"/>
                    </a:lnB>
                  </a:tcPr>
                </a:tc>
                <a:tc gridSpan="2">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府立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hMerge="1">
                  <a:txBody>
                    <a:bodyPr/>
                    <a:lstStyle/>
                    <a:p>
                      <a:endParaRPr kumimoji="1" lang="ja-JP" altLang="en-US"/>
                    </a:p>
                  </a:txBody>
                  <a:tcPr/>
                </a:tc>
                <a:tc>
                  <a:txBody>
                    <a:bodyPr/>
                    <a:lstStyle/>
                    <a:p>
                      <a:pPr marL="0" marR="0" indent="0" algn="ctr" defTabSz="956166"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HGPｺﾞｼｯｸM" pitchFamily="50" charset="-128"/>
                          <a:ea typeface="HGPｺﾞｼｯｸM" pitchFamily="50" charset="-128"/>
                        </a:rPr>
                        <a:t>市立</a:t>
                      </a:r>
                      <a:endParaRPr kumimoji="1" lang="ja-JP" altLang="en-US" dirty="0">
                        <a:solidFill>
                          <a:schemeClr val="tx1"/>
                        </a:solidFill>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私立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国立</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0007"/>
                  </a:ext>
                </a:extLst>
              </a:tr>
              <a:tr h="145544">
                <a:tc gridSpan="2" vMerge="1">
                  <a:txBody>
                    <a:bodyPr/>
                    <a:lstStyle/>
                    <a:p>
                      <a:pPr algn="ctr" fontAlgn="ctr"/>
                      <a:endParaRPr lang="ja-JP" altLang="en-US" sz="1100" b="0" i="0" u="none" strike="noStrike" dirty="0">
                        <a:effectLst/>
                        <a:latin typeface="ＭＳ Ｐゴシック" pitchFamily="50" charset="-128"/>
                        <a:ea typeface="ＭＳ Ｐゴシック"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tc>
                  <a:txBody>
                    <a:bodyPr/>
                    <a:lstStyle/>
                    <a:p>
                      <a:pPr algn="r" fontAlgn="ctr"/>
                      <a:r>
                        <a:rPr lang="en-US" altLang="ja-JP" sz="1100" b="0" i="0" u="none" strike="noStrike" dirty="0" smtClean="0">
                          <a:solidFill>
                            <a:schemeClr val="tx1"/>
                          </a:solidFill>
                          <a:effectLst/>
                          <a:latin typeface="HGPｺﾞｼｯｸM" pitchFamily="50" charset="-128"/>
                          <a:ea typeface="HGPｺﾞｼｯｸM" pitchFamily="50" charset="-128"/>
                        </a:rPr>
                        <a:t>9,553</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HGPｺﾞｼｯｸM" pitchFamily="50" charset="-128"/>
                          <a:ea typeface="HGPｺﾞｼｯｸM" pitchFamily="50" charset="-128"/>
                        </a:rPr>
                        <a:t>9,155</a:t>
                      </a:r>
                      <a:endParaRPr lang="en-US" altLang="ja-JP"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HGPｺﾞｼｯｸM" pitchFamily="50" charset="-128"/>
                          <a:ea typeface="HGPｺﾞｼｯｸM" pitchFamily="50" charset="-128"/>
                        </a:rPr>
                        <a:t>339</a:t>
                      </a:r>
                      <a:endParaRPr lang="ja-JP" altLang="en-US" sz="1100" b="0" i="0" u="none" strike="noStrike" dirty="0">
                        <a:solidFill>
                          <a:schemeClr val="tx1"/>
                        </a:solidFill>
                        <a:effectLst/>
                        <a:latin typeface="HGPｺﾞｼｯｸM" pitchFamily="50" charset="-128"/>
                        <a:ea typeface="HGPｺﾞｼｯｸM" pitchFamily="50"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a:t>
                      </a:r>
                    </a:p>
                  </a:txBody>
                  <a:tcPr marL="0" marR="0" marT="0" marB="0" anchor="ctr">
                    <a:lnL w="6350" cap="flat" cmpd="sng" algn="ctr">
                      <a:solidFill>
                        <a:srgbClr val="000000"/>
                      </a:solidFill>
                      <a:prstDash val="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59</a:t>
                      </a:r>
                      <a:endParaRPr lang="ja-JP" altLang="en-US" sz="1100" b="0" i="0" u="none" strike="noStrike" dirty="0">
                        <a:solidFill>
                          <a:schemeClr val="tx1"/>
                        </a:solidFill>
                        <a:effectLst/>
                        <a:latin typeface="HGPｺﾞｼｯｸM" pitchFamily="50" charset="-128"/>
                        <a:ea typeface="HGPｺﾞｼｯｸM" pitchFamily="50" charset="-128"/>
                      </a:endParaRPr>
                    </a:p>
                  </a:txBody>
                  <a:tcPr marL="0" marR="0" marT="0" marB="0" anchor="ctr">
                    <a:lnL w="3175"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HGPｺﾞｼｯｸM" pitchFamily="50" charset="-128"/>
                          <a:ea typeface="HGPｺﾞｼｯｸM" pitchFamily="50" charset="-128"/>
                        </a:rPr>
                        <a:t>5,414</a:t>
                      </a:r>
                    </a:p>
                  </a:txBody>
                  <a:tcPr marL="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r" defTabSz="956166"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HGPｺﾞｼｯｸM" pitchFamily="50" charset="-128"/>
                          <a:ea typeface="HGPｺﾞｼｯｸM" pitchFamily="50" charset="-128"/>
                        </a:rPr>
                        <a:t>5,190</a:t>
                      </a:r>
                    </a:p>
                  </a:txBody>
                  <a:tcPr marL="0" marR="0" marT="0" marB="0" anchor="ctr">
                    <a:lnL w="6350" cap="flat" cmpd="sng" algn="ctr">
                      <a:solidFill>
                        <a:schemeClr val="tx1"/>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r" defTabSz="956166" rtl="0" eaLnBrk="1" fontAlgn="auto"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HGPｺﾞｼｯｸM" pitchFamily="50" charset="-128"/>
                          <a:ea typeface="HGPｺﾞｼｯｸM" pitchFamily="50" charset="-128"/>
                        </a:rPr>
                        <a:t>190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100" b="0" i="0" u="none" strike="noStrike" dirty="0">
                          <a:solidFill>
                            <a:schemeClr val="tx1"/>
                          </a:solidFill>
                          <a:effectLst/>
                          <a:latin typeface="HGPｺﾞｼｯｸM" pitchFamily="50" charset="-128"/>
                          <a:ea typeface="HGPｺﾞｼｯｸM" pitchFamily="50" charset="-128"/>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56166"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HGPｺﾞｼｯｸM" pitchFamily="50" charset="-128"/>
                          <a:ea typeface="HGPｺﾞｼｯｸM"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1889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nvPr>
        </p:nvGraphicFramePr>
        <p:xfrm>
          <a:off x="128464" y="1146403"/>
          <a:ext cx="4708071" cy="5577315"/>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2686277" y="1532487"/>
            <a:ext cx="2296293" cy="307777"/>
          </a:xfrm>
          <a:prstGeom prst="rect">
            <a:avLst/>
          </a:prstGeom>
          <a:noFill/>
          <a:ln>
            <a:solidFill>
              <a:schemeClr val="tx1"/>
            </a:solidFill>
          </a:ln>
        </p:spPr>
        <p:txBody>
          <a:bodyPr wrap="square" rtlCol="0">
            <a:spAutoFit/>
          </a:bodyPr>
          <a:lstStyle/>
          <a:p>
            <a:pPr algn="ctr"/>
            <a:r>
              <a:rPr lang="ja-JP" altLang="en-US" sz="1400" dirty="0" smtClean="0">
                <a:solidFill>
                  <a:prstClr val="black"/>
                </a:solidFill>
              </a:rPr>
              <a:t>ﾋﾟｰｸ：</a:t>
            </a:r>
            <a:r>
              <a:rPr lang="en-US" altLang="ja-JP" sz="1400" dirty="0" smtClean="0">
                <a:solidFill>
                  <a:prstClr val="black"/>
                </a:solidFill>
              </a:rPr>
              <a:t>426,706</a:t>
            </a:r>
            <a:r>
              <a:rPr lang="ja-JP" altLang="en-US" sz="1400" dirty="0" smtClean="0">
                <a:solidFill>
                  <a:prstClr val="black"/>
                </a:solidFill>
              </a:rPr>
              <a:t>（</a:t>
            </a:r>
            <a:r>
              <a:rPr lang="en-US" altLang="ja-JP" sz="1400" dirty="0" smtClean="0">
                <a:solidFill>
                  <a:prstClr val="black"/>
                </a:solidFill>
              </a:rPr>
              <a:t>H</a:t>
            </a:r>
            <a:r>
              <a:rPr lang="ja-JP" altLang="en-US" sz="1400" dirty="0" smtClean="0">
                <a:solidFill>
                  <a:prstClr val="black"/>
                </a:solidFill>
              </a:rPr>
              <a:t>元）</a:t>
            </a:r>
            <a:endParaRPr lang="en-US" altLang="ja-JP" sz="1400" dirty="0" smtClean="0">
              <a:solidFill>
                <a:prstClr val="black"/>
              </a:solidFill>
            </a:endParaRPr>
          </a:p>
        </p:txBody>
      </p:sp>
      <p:sp>
        <p:nvSpPr>
          <p:cNvPr id="17" name="テキスト ボックス 16"/>
          <p:cNvSpPr txBox="1"/>
          <p:nvPr/>
        </p:nvSpPr>
        <p:spPr>
          <a:xfrm>
            <a:off x="402044" y="6276929"/>
            <a:ext cx="3432381" cy="430887"/>
          </a:xfrm>
          <a:prstGeom prst="rect">
            <a:avLst/>
          </a:prstGeom>
          <a:noFill/>
          <a:ln>
            <a:noFill/>
          </a:ln>
        </p:spPr>
        <p:txBody>
          <a:bodyPr wrap="square" rtlCol="0">
            <a:spAutoFit/>
          </a:bodyPr>
          <a:lstStyle/>
          <a:p>
            <a:r>
              <a:rPr lang="en-US" altLang="ja-JP" sz="1100" dirty="0" smtClean="0">
                <a:solidFill>
                  <a:prstClr val="black"/>
                </a:solidFill>
                <a:latin typeface="ＭＳ Ｐ明朝" pitchFamily="18" charset="-128"/>
                <a:ea typeface="ＭＳ Ｐ明朝" pitchFamily="18" charset="-128"/>
              </a:rPr>
              <a:t>※</a:t>
            </a:r>
            <a:r>
              <a:rPr lang="ja-JP" altLang="en-US" sz="1100" dirty="0" smtClean="0">
                <a:solidFill>
                  <a:prstClr val="black"/>
                </a:solidFill>
                <a:latin typeface="ＭＳ Ｐ明朝" pitchFamily="18" charset="-128"/>
                <a:ea typeface="ＭＳ Ｐ明朝" pitchFamily="18" charset="-128"/>
              </a:rPr>
              <a:t>国立・公立・私立の計（全日制</a:t>
            </a:r>
            <a:r>
              <a:rPr lang="ja-JP" altLang="en-US" sz="1100" dirty="0">
                <a:solidFill>
                  <a:prstClr val="black"/>
                </a:solidFill>
                <a:latin typeface="ＭＳ Ｐ明朝" pitchFamily="18" charset="-128"/>
                <a:ea typeface="ＭＳ Ｐ明朝" pitchFamily="18" charset="-128"/>
              </a:rPr>
              <a:t>・定時制</a:t>
            </a:r>
            <a:r>
              <a:rPr lang="ja-JP" altLang="en-US" sz="1100" dirty="0" smtClean="0">
                <a:solidFill>
                  <a:prstClr val="black"/>
                </a:solidFill>
                <a:latin typeface="ＭＳ Ｐ明朝" pitchFamily="18" charset="-128"/>
                <a:ea typeface="ＭＳ Ｐ明朝" pitchFamily="18" charset="-128"/>
              </a:rPr>
              <a:t>のみ）</a:t>
            </a:r>
            <a:endParaRPr lang="en-US" altLang="ja-JP" sz="1100" dirty="0" smtClean="0">
              <a:solidFill>
                <a:prstClr val="black"/>
              </a:solidFill>
              <a:latin typeface="ＭＳ Ｐ明朝" pitchFamily="18" charset="-128"/>
              <a:ea typeface="ＭＳ Ｐ明朝" pitchFamily="18" charset="-128"/>
            </a:endParaRPr>
          </a:p>
          <a:p>
            <a:r>
              <a:rPr lang="en-US" altLang="ja-JP" sz="1100" dirty="0" smtClean="0">
                <a:solidFill>
                  <a:prstClr val="black"/>
                </a:solidFill>
                <a:latin typeface="ＭＳ Ｐ明朝" pitchFamily="18" charset="-128"/>
                <a:ea typeface="ＭＳ Ｐ明朝" pitchFamily="18" charset="-128"/>
              </a:rPr>
              <a:t>※</a:t>
            </a:r>
            <a:r>
              <a:rPr lang="ja-JP" altLang="en-US" sz="1100" dirty="0" smtClean="0">
                <a:solidFill>
                  <a:prstClr val="black"/>
                </a:solidFill>
                <a:latin typeface="ＭＳ Ｐ明朝" pitchFamily="18" charset="-128"/>
                <a:ea typeface="ＭＳ Ｐ明朝" pitchFamily="18" charset="-128"/>
              </a:rPr>
              <a:t>各年</a:t>
            </a:r>
            <a:r>
              <a:rPr lang="en-US" altLang="ja-JP" sz="1100" dirty="0" smtClean="0">
                <a:solidFill>
                  <a:prstClr val="black"/>
                </a:solidFill>
                <a:latin typeface="ＭＳ Ｐ明朝" pitchFamily="18" charset="-128"/>
                <a:ea typeface="ＭＳ Ｐ明朝" pitchFamily="18" charset="-128"/>
              </a:rPr>
              <a:t>5</a:t>
            </a:r>
            <a:r>
              <a:rPr lang="ja-JP" altLang="en-US" sz="1100" dirty="0" smtClean="0">
                <a:solidFill>
                  <a:prstClr val="black"/>
                </a:solidFill>
                <a:latin typeface="ＭＳ Ｐ明朝" pitchFamily="18" charset="-128"/>
                <a:ea typeface="ＭＳ Ｐ明朝" pitchFamily="18" charset="-128"/>
              </a:rPr>
              <a:t>月</a:t>
            </a:r>
            <a:r>
              <a:rPr lang="en-US" altLang="ja-JP" sz="1100" dirty="0" smtClean="0">
                <a:solidFill>
                  <a:prstClr val="black"/>
                </a:solidFill>
                <a:latin typeface="ＭＳ Ｐ明朝" pitchFamily="18" charset="-128"/>
                <a:ea typeface="ＭＳ Ｐ明朝" pitchFamily="18" charset="-128"/>
              </a:rPr>
              <a:t>1</a:t>
            </a:r>
            <a:r>
              <a:rPr lang="ja-JP" altLang="en-US" sz="1100" dirty="0" smtClean="0">
                <a:solidFill>
                  <a:prstClr val="black"/>
                </a:solidFill>
                <a:latin typeface="ＭＳ Ｐ明朝" pitchFamily="18" charset="-128"/>
                <a:ea typeface="ＭＳ Ｐ明朝" pitchFamily="18" charset="-128"/>
              </a:rPr>
              <a:t>日現在（</a:t>
            </a:r>
            <a:r>
              <a:rPr lang="en-US" altLang="ja-JP" sz="1100" dirty="0" smtClean="0">
                <a:solidFill>
                  <a:prstClr val="black"/>
                </a:solidFill>
                <a:latin typeface="ＭＳ Ｐ明朝" pitchFamily="18" charset="-128"/>
                <a:ea typeface="ＭＳ Ｐ明朝" pitchFamily="18" charset="-128"/>
              </a:rPr>
              <a:t>R02</a:t>
            </a:r>
            <a:r>
              <a:rPr lang="ja-JP" altLang="en-US" sz="1100" dirty="0" smtClean="0">
                <a:solidFill>
                  <a:prstClr val="black"/>
                </a:solidFill>
                <a:latin typeface="ＭＳ Ｐ明朝" pitchFamily="18" charset="-128"/>
                <a:ea typeface="ＭＳ Ｐ明朝" pitchFamily="18" charset="-128"/>
              </a:rPr>
              <a:t>年度は速報値）</a:t>
            </a:r>
            <a:endParaRPr lang="en-US" altLang="ja-JP" sz="1100" dirty="0" smtClean="0">
              <a:solidFill>
                <a:prstClr val="black"/>
              </a:solidFill>
              <a:latin typeface="ＭＳ Ｐ明朝" pitchFamily="18" charset="-128"/>
              <a:ea typeface="ＭＳ Ｐ明朝" pitchFamily="18" charset="-128"/>
            </a:endParaRPr>
          </a:p>
        </p:txBody>
      </p:sp>
      <p:sp>
        <p:nvSpPr>
          <p:cNvPr id="13" name="額縁 12"/>
          <p:cNvSpPr/>
          <p:nvPr/>
        </p:nvSpPr>
        <p:spPr>
          <a:xfrm>
            <a:off x="902294" y="678359"/>
            <a:ext cx="3822631" cy="395557"/>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rPr>
              <a:t>⑵　大阪府の高等学校の生徒数の推移</a:t>
            </a:r>
            <a:endParaRPr lang="ja-JP" altLang="en-US" sz="1400" b="1" dirty="0">
              <a:solidFill>
                <a:prstClr val="black"/>
              </a:solidFill>
            </a:endParaRPr>
          </a:p>
        </p:txBody>
      </p:sp>
      <p:sp>
        <p:nvSpPr>
          <p:cNvPr id="2" name="スライド番号プレースホルダー 1"/>
          <p:cNvSpPr>
            <a:spLocks noGrp="1"/>
          </p:cNvSpPr>
          <p:nvPr>
            <p:ph type="sldNum" sz="quarter" idx="12"/>
          </p:nvPr>
        </p:nvSpPr>
        <p:spPr>
          <a:xfrm>
            <a:off x="7594600" y="6520259"/>
            <a:ext cx="2311400" cy="365125"/>
          </a:xfrm>
        </p:spPr>
        <p:txBody>
          <a:bodyPr/>
          <a:lstStyle/>
          <a:p>
            <a:fld id="{AC1F0867-EFB9-42FF-BF2D-7B625E83DED1}" type="slidenum">
              <a:rPr lang="ja-JP" altLang="en-US" smtClean="0">
                <a:solidFill>
                  <a:prstClr val="black">
                    <a:tint val="75000"/>
                  </a:prstClr>
                </a:solidFill>
              </a:rPr>
              <a:pPr/>
              <a:t>8</a:t>
            </a:fld>
            <a:endParaRPr lang="ja-JP" altLang="en-US" dirty="0">
              <a:solidFill>
                <a:prstClr val="black">
                  <a:tint val="75000"/>
                </a:prstClr>
              </a:solidFill>
            </a:endParaRPr>
          </a:p>
        </p:txBody>
      </p:sp>
      <p:sp>
        <p:nvSpPr>
          <p:cNvPr id="15" name="テキスト ボックス 6"/>
          <p:cNvSpPr txBox="1"/>
          <p:nvPr/>
        </p:nvSpPr>
        <p:spPr>
          <a:xfrm>
            <a:off x="182778" y="869354"/>
            <a:ext cx="719516" cy="2770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rPr>
              <a:t>（人）</a:t>
            </a:r>
            <a:endParaRPr lang="ja-JP" altLang="en-US" sz="1200" dirty="0">
              <a:solidFill>
                <a:prstClr val="black"/>
              </a:solidFill>
            </a:endParaRPr>
          </a:p>
        </p:txBody>
      </p:sp>
      <p:sp>
        <p:nvSpPr>
          <p:cNvPr id="21" name="テキスト ボックス 6"/>
          <p:cNvSpPr txBox="1"/>
          <p:nvPr/>
        </p:nvSpPr>
        <p:spPr>
          <a:xfrm>
            <a:off x="4250028" y="6209551"/>
            <a:ext cx="95748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rPr>
              <a:t>（年度）</a:t>
            </a:r>
            <a:endParaRPr lang="ja-JP" altLang="en-US" sz="1200" dirty="0">
              <a:solidFill>
                <a:prstClr val="black"/>
              </a:solidFill>
            </a:endParaRPr>
          </a:p>
        </p:txBody>
      </p:sp>
      <p:sp>
        <p:nvSpPr>
          <p:cNvPr id="18" name="テキスト ボックス 17"/>
          <p:cNvSpPr txBox="1"/>
          <p:nvPr/>
        </p:nvSpPr>
        <p:spPr>
          <a:xfrm>
            <a:off x="2927573" y="3904708"/>
            <a:ext cx="2182542" cy="307777"/>
          </a:xfrm>
          <a:prstGeom prst="rect">
            <a:avLst/>
          </a:prstGeom>
          <a:noFill/>
          <a:ln>
            <a:solidFill>
              <a:schemeClr val="tx1"/>
            </a:solidFill>
          </a:ln>
        </p:spPr>
        <p:txBody>
          <a:bodyPr wrap="square" rtlCol="0">
            <a:spAutoFit/>
          </a:bodyPr>
          <a:lstStyle/>
          <a:p>
            <a:pPr algn="ctr"/>
            <a:r>
              <a:rPr lang="ja-JP" altLang="en-US" sz="1400" dirty="0" smtClean="0">
                <a:solidFill>
                  <a:prstClr val="black"/>
                </a:solidFill>
              </a:rPr>
              <a:t>ﾋﾟｰｸ：</a:t>
            </a:r>
            <a:r>
              <a:rPr lang="en-US" altLang="ja-JP" sz="1400" dirty="0" smtClean="0">
                <a:solidFill>
                  <a:prstClr val="black"/>
                </a:solidFill>
              </a:rPr>
              <a:t>255,515</a:t>
            </a:r>
            <a:r>
              <a:rPr lang="ja-JP" altLang="en-US" sz="1400" dirty="0" smtClean="0">
                <a:solidFill>
                  <a:prstClr val="black"/>
                </a:solidFill>
              </a:rPr>
              <a:t>（</a:t>
            </a:r>
            <a:r>
              <a:rPr lang="en-US" altLang="ja-JP" sz="1400" dirty="0" smtClean="0">
                <a:solidFill>
                  <a:prstClr val="black"/>
                </a:solidFill>
              </a:rPr>
              <a:t>S63</a:t>
            </a:r>
            <a:r>
              <a:rPr lang="ja-JP" altLang="en-US" sz="1400" dirty="0" smtClean="0">
                <a:solidFill>
                  <a:prstClr val="black"/>
                </a:solidFill>
              </a:rPr>
              <a:t>）</a:t>
            </a:r>
            <a:endParaRPr lang="en-US" altLang="ja-JP" sz="1400" dirty="0" smtClean="0">
              <a:solidFill>
                <a:prstClr val="black"/>
              </a:solidFill>
            </a:endParaRPr>
          </a:p>
        </p:txBody>
      </p:sp>
      <p:sp>
        <p:nvSpPr>
          <p:cNvPr id="20" name="額縁 19"/>
          <p:cNvSpPr/>
          <p:nvPr/>
        </p:nvSpPr>
        <p:spPr>
          <a:xfrm>
            <a:off x="5792593" y="678359"/>
            <a:ext cx="3807246" cy="395558"/>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sz="1440" b="0" i="0" u="none" strike="noStrike" kern="1200" spc="0" baseline="0">
                <a:solidFill>
                  <a:prstClr val="black">
                    <a:lumMod val="65000"/>
                    <a:lumOff val="35000"/>
                  </a:prstClr>
                </a:solidFill>
                <a:latin typeface="ＭＳ Ｐゴシック" panose="020B0600070205080204" pitchFamily="50" charset="-128"/>
                <a:ea typeface="ＭＳ Ｐゴシック" panose="020B0600070205080204" pitchFamily="50" charset="-128"/>
                <a:cs typeface="+mn-cs"/>
              </a:defRPr>
            </a:pPr>
            <a:r>
              <a:rPr lang="ja-JP" altLang="en-US" sz="1400" b="1" dirty="0" smtClean="0">
                <a:solidFill>
                  <a:schemeClr val="tx1"/>
                </a:solidFill>
                <a:latin typeface="Meiryo UI" panose="020B0604030504040204" pitchFamily="50" charset="-128"/>
                <a:ea typeface="Meiryo UI" panose="020B0604030504040204" pitchFamily="50" charset="-128"/>
              </a:rPr>
              <a:t>⑶　大阪府の</a:t>
            </a:r>
            <a:r>
              <a:rPr lang="ja-JP" altLang="ja-JP" sz="1400" b="1" dirty="0" smtClean="0">
                <a:solidFill>
                  <a:schemeClr val="tx1"/>
                </a:solidFill>
                <a:latin typeface="Meiryo UI" panose="020B0604030504040204" pitchFamily="50" charset="-128"/>
                <a:ea typeface="Meiryo UI" panose="020B0604030504040204" pitchFamily="50" charset="-128"/>
              </a:rPr>
              <a:t>公立</a:t>
            </a:r>
            <a:r>
              <a:rPr lang="ja-JP" altLang="ja-JP" sz="1400" b="1" dirty="0">
                <a:solidFill>
                  <a:schemeClr val="tx1"/>
                </a:solidFill>
                <a:latin typeface="Meiryo UI" panose="020B0604030504040204" pitchFamily="50" charset="-128"/>
                <a:ea typeface="Meiryo UI" panose="020B0604030504040204" pitchFamily="50" charset="-128"/>
              </a:rPr>
              <a:t>中学校卒業者数推計</a:t>
            </a:r>
          </a:p>
        </p:txBody>
      </p:sp>
      <p:graphicFrame>
        <p:nvGraphicFramePr>
          <p:cNvPr id="23" name="グラフ 22"/>
          <p:cNvGraphicFramePr>
            <a:graphicFrameLocks noGrp="1"/>
          </p:cNvGraphicFramePr>
          <p:nvPr>
            <p:extLst/>
          </p:nvPr>
        </p:nvGraphicFramePr>
        <p:xfrm>
          <a:off x="5110115" y="1192526"/>
          <a:ext cx="4489724" cy="5017025"/>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5110115" y="6389454"/>
            <a:ext cx="3798879" cy="261610"/>
          </a:xfrm>
          <a:prstGeom prst="rect">
            <a:avLst/>
          </a:prstGeom>
          <a:noFill/>
          <a:ln>
            <a:noFill/>
          </a:ln>
        </p:spPr>
        <p:txBody>
          <a:bodyPr wrap="square" rtlCol="0">
            <a:spAutoFit/>
          </a:bodyPr>
          <a:lstStyle/>
          <a:p>
            <a:r>
              <a:rPr lang="en-US" altLang="ja-JP" sz="1100" dirty="0" smtClean="0">
                <a:solidFill>
                  <a:prstClr val="black"/>
                </a:solidFill>
                <a:latin typeface="ＭＳ Ｐ明朝" pitchFamily="18" charset="-128"/>
                <a:ea typeface="ＭＳ Ｐ明朝" pitchFamily="18" charset="-128"/>
              </a:rPr>
              <a:t>※</a:t>
            </a:r>
            <a:r>
              <a:rPr lang="ja-JP" altLang="en-US" sz="1100" dirty="0" smtClean="0">
                <a:solidFill>
                  <a:prstClr val="black"/>
                </a:solidFill>
                <a:latin typeface="ＭＳ Ｐ明朝" pitchFamily="18" charset="-128"/>
                <a:ea typeface="ＭＳ Ｐ明朝" pitchFamily="18" charset="-128"/>
              </a:rPr>
              <a:t>令和２年５月１日現在の小・中学校在籍生徒数より推計</a:t>
            </a:r>
            <a:endParaRPr lang="en-US" altLang="ja-JP" sz="1100" dirty="0" smtClean="0">
              <a:solidFill>
                <a:prstClr val="black"/>
              </a:solidFill>
              <a:latin typeface="ＭＳ Ｐ明朝" pitchFamily="18" charset="-128"/>
              <a:ea typeface="ＭＳ Ｐ明朝" pitchFamily="18" charset="-128"/>
            </a:endParaRPr>
          </a:p>
        </p:txBody>
      </p:sp>
      <p:sp>
        <p:nvSpPr>
          <p:cNvPr id="25" name="テキスト ボックス 6"/>
          <p:cNvSpPr txBox="1"/>
          <p:nvPr/>
        </p:nvSpPr>
        <p:spPr>
          <a:xfrm>
            <a:off x="8958099" y="6209551"/>
            <a:ext cx="9153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rPr>
              <a:t>（年度）</a:t>
            </a:r>
            <a:endParaRPr lang="ja-JP" altLang="en-US" sz="1200" dirty="0">
              <a:solidFill>
                <a:prstClr val="black"/>
              </a:solidFill>
            </a:endParaRPr>
          </a:p>
        </p:txBody>
      </p:sp>
      <p:sp>
        <p:nvSpPr>
          <p:cNvPr id="26" name="テキスト ボックス 6"/>
          <p:cNvSpPr txBox="1"/>
          <p:nvPr/>
        </p:nvSpPr>
        <p:spPr>
          <a:xfrm>
            <a:off x="5077829" y="869354"/>
            <a:ext cx="71476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rPr>
              <a:t>（人）</a:t>
            </a:r>
            <a:endParaRPr lang="ja-JP" altLang="en-US" sz="1200" dirty="0">
              <a:solidFill>
                <a:prstClr val="black"/>
              </a:solidFill>
            </a:endParaRPr>
          </a:p>
        </p:txBody>
      </p:sp>
      <p:grpSp>
        <p:nvGrpSpPr>
          <p:cNvPr id="4" name="グループ化 3"/>
          <p:cNvGrpSpPr/>
          <p:nvPr/>
        </p:nvGrpSpPr>
        <p:grpSpPr>
          <a:xfrm>
            <a:off x="463636" y="158701"/>
            <a:ext cx="8748000" cy="400110"/>
            <a:chOff x="463636" y="158701"/>
            <a:chExt cx="8748000" cy="400110"/>
          </a:xfrm>
        </p:grpSpPr>
        <p:cxnSp>
          <p:nvCxnSpPr>
            <p:cNvPr id="16" name="直線コネクタ 15"/>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463637" y="158701"/>
              <a:ext cx="2642070" cy="400110"/>
            </a:xfrm>
            <a:prstGeom prst="rect">
              <a:avLst/>
            </a:prstGeom>
          </p:spPr>
          <p:txBody>
            <a:bodyPr wrap="none">
              <a:spAutoFit/>
            </a:bodyPr>
            <a:lstStyle/>
            <a:p>
              <a:r>
                <a:rPr lang="ja-JP" altLang="en-US" sz="2000" b="1" dirty="0"/>
                <a:t>２　府立</a:t>
              </a:r>
              <a:r>
                <a:rPr lang="ja-JP" altLang="en-US" sz="2000" b="1" dirty="0" smtClean="0"/>
                <a:t>高校等の現状</a:t>
              </a:r>
              <a:endParaRPr lang="ja-JP" altLang="en-US" sz="2000" b="1" dirty="0"/>
            </a:p>
          </p:txBody>
        </p:sp>
      </p:grpSp>
    </p:spTree>
    <p:extLst>
      <p:ext uri="{BB962C8B-B14F-4D97-AF65-F5344CB8AC3E}">
        <p14:creationId xmlns:p14="http://schemas.microsoft.com/office/powerpoint/2010/main" val="4099491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p:cNvGraphicFramePr/>
          <p:nvPr/>
        </p:nvGraphicFramePr>
        <p:xfrm>
          <a:off x="84145" y="1713082"/>
          <a:ext cx="9633519" cy="4802666"/>
        </p:xfrm>
        <a:graphic>
          <a:graphicData uri="http://schemas.openxmlformats.org/drawingml/2006/chart">
            <c:chart xmlns:c="http://schemas.openxmlformats.org/drawingml/2006/chart" xmlns:r="http://schemas.openxmlformats.org/officeDocument/2006/relationships" r:id="rId2"/>
          </a:graphicData>
        </a:graphic>
      </p:graphicFrame>
      <p:sp>
        <p:nvSpPr>
          <p:cNvPr id="8" name="額縁 7"/>
          <p:cNvSpPr/>
          <p:nvPr/>
        </p:nvSpPr>
        <p:spPr>
          <a:xfrm>
            <a:off x="443205" y="645103"/>
            <a:ext cx="5210463"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rPr>
              <a:t>⑷　府立高校に在籍する</a:t>
            </a:r>
            <a:r>
              <a:rPr lang="ja-JP" altLang="en-US" sz="1400" b="1" dirty="0" err="1">
                <a:solidFill>
                  <a:prstClr val="black"/>
                </a:solidFill>
              </a:rPr>
              <a:t>障</a:t>
            </a:r>
            <a:r>
              <a:rPr lang="ja-JP" altLang="en-US" sz="1400" b="1" dirty="0" err="1" smtClean="0">
                <a:solidFill>
                  <a:schemeClr val="tx1"/>
                </a:solidFill>
              </a:rPr>
              <a:t>がい</a:t>
            </a:r>
            <a:r>
              <a:rPr lang="ja-JP" altLang="en-US" sz="1400" b="1" dirty="0" smtClean="0">
                <a:solidFill>
                  <a:schemeClr val="tx1"/>
                </a:solidFill>
              </a:rPr>
              <a:t>等により配慮を要する生徒</a:t>
            </a:r>
            <a:r>
              <a:rPr lang="ja-JP" altLang="en-US" sz="1400" b="1" dirty="0">
                <a:solidFill>
                  <a:prstClr val="black"/>
                </a:solidFill>
              </a:rPr>
              <a:t>の状況</a:t>
            </a:r>
          </a:p>
        </p:txBody>
      </p:sp>
      <p:sp>
        <p:nvSpPr>
          <p:cNvPr id="12" name="テキスト ボックス 10"/>
          <p:cNvSpPr txBox="1"/>
          <p:nvPr/>
        </p:nvSpPr>
        <p:spPr>
          <a:xfrm>
            <a:off x="9009452" y="6143658"/>
            <a:ext cx="896549" cy="276999"/>
          </a:xfrm>
          <a:prstGeom prst="rect">
            <a:avLst/>
          </a:prstGeom>
          <a:noFill/>
        </p:spPr>
        <p:txBody>
          <a:bodyPr vert="horz"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dirty="0">
                <a:solidFill>
                  <a:prstClr val="black"/>
                </a:solidFill>
              </a:rPr>
              <a:t>（年度）</a:t>
            </a:r>
          </a:p>
        </p:txBody>
      </p:sp>
      <p:sp>
        <p:nvSpPr>
          <p:cNvPr id="13" name="スライド番号プレースホルダー 2"/>
          <p:cNvSpPr>
            <a:spLocks noGrp="1"/>
          </p:cNvSpPr>
          <p:nvPr>
            <p:ph type="sldNum" sz="quarter" idx="12"/>
          </p:nvPr>
        </p:nvSpPr>
        <p:spPr>
          <a:xfrm>
            <a:off x="7594600" y="6492880"/>
            <a:ext cx="2311400" cy="365125"/>
          </a:xfrm>
        </p:spPr>
        <p:txBody>
          <a:bodyPr/>
          <a:lstStyle/>
          <a:p>
            <a:fld id="{AC1F0867-EFB9-42FF-BF2D-7B625E83DED1}"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14" name="テキスト ボックス 13"/>
          <p:cNvSpPr txBox="1"/>
          <p:nvPr/>
        </p:nvSpPr>
        <p:spPr>
          <a:xfrm>
            <a:off x="532420" y="1243786"/>
            <a:ext cx="8826184" cy="33855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ＭＳ Ｐゴシック"/>
              </a:rPr>
              <a:t>　</a:t>
            </a:r>
            <a:r>
              <a:rPr lang="ja-JP" altLang="en-US" sz="1600" dirty="0" err="1">
                <a:latin typeface="ＭＳ Ｐゴシック"/>
              </a:rPr>
              <a:t>障</a:t>
            </a:r>
            <a:r>
              <a:rPr lang="ja-JP" altLang="en-US" sz="1600" dirty="0" err="1" smtClean="0">
                <a:latin typeface="ＭＳ Ｐゴシック"/>
              </a:rPr>
              <a:t>がい</a:t>
            </a:r>
            <a:r>
              <a:rPr lang="ja-JP" altLang="en-US" sz="1600" dirty="0" smtClean="0">
                <a:latin typeface="ＭＳ Ｐゴシック"/>
              </a:rPr>
              <a:t>等により</a:t>
            </a:r>
            <a:r>
              <a:rPr lang="ja-JP" altLang="en-US" sz="1600" dirty="0">
                <a:latin typeface="ＭＳ Ｐゴシック"/>
              </a:rPr>
              <a:t>修学</a:t>
            </a:r>
            <a:r>
              <a:rPr lang="ja-JP" altLang="en-US" sz="1600" dirty="0" smtClean="0">
                <a:latin typeface="ＭＳ Ｐゴシック"/>
              </a:rPr>
              <a:t>上の配慮</a:t>
            </a:r>
            <a:r>
              <a:rPr lang="ja-JP" altLang="en-US" sz="1600" dirty="0">
                <a:latin typeface="ＭＳ Ｐゴシック"/>
              </a:rPr>
              <a:t>を</a:t>
            </a:r>
            <a:r>
              <a:rPr lang="ja-JP" altLang="en-US" sz="1600" dirty="0" smtClean="0">
                <a:latin typeface="ＭＳ Ｐゴシック"/>
              </a:rPr>
              <a:t>要する生徒数</a:t>
            </a:r>
            <a:r>
              <a:rPr lang="ja-JP" altLang="en-US" sz="1600" dirty="0">
                <a:latin typeface="ＭＳ Ｐゴシック"/>
              </a:rPr>
              <a:t>は増加している</a:t>
            </a:r>
            <a:r>
              <a:rPr lang="ja-JP" altLang="en-US" sz="1600" dirty="0">
                <a:solidFill>
                  <a:srgbClr val="C00000"/>
                </a:solidFill>
                <a:latin typeface="ＭＳ Ｐゴシック"/>
              </a:rPr>
              <a:t>。</a:t>
            </a:r>
            <a:endParaRPr lang="en-US" altLang="ja-JP" sz="1600" dirty="0">
              <a:solidFill>
                <a:srgbClr val="C00000"/>
              </a:solidFill>
              <a:latin typeface="ＭＳ Ｐゴシック"/>
            </a:endParaRPr>
          </a:p>
        </p:txBody>
      </p:sp>
      <p:sp>
        <p:nvSpPr>
          <p:cNvPr id="15" name="テキスト ボックス 14"/>
          <p:cNvSpPr txBox="1"/>
          <p:nvPr/>
        </p:nvSpPr>
        <p:spPr>
          <a:xfrm>
            <a:off x="584516" y="1650890"/>
            <a:ext cx="780087" cy="276999"/>
          </a:xfrm>
          <a:prstGeom prst="rect">
            <a:avLst/>
          </a:prstGeom>
          <a:noFill/>
        </p:spPr>
        <p:txBody>
          <a:bodyPr wrap="square" rtlCol="0">
            <a:spAutoFit/>
          </a:bodyPr>
          <a:lstStyle/>
          <a:p>
            <a:pPr algn="ctr"/>
            <a:r>
              <a:rPr lang="ja-JP" altLang="en-US" sz="1200" dirty="0">
                <a:solidFill>
                  <a:prstClr val="black"/>
                </a:solidFill>
              </a:rPr>
              <a:t>（人）</a:t>
            </a:r>
          </a:p>
        </p:txBody>
      </p:sp>
      <p:sp>
        <p:nvSpPr>
          <p:cNvPr id="16" name="テキスト ボックス 15"/>
          <p:cNvSpPr txBox="1"/>
          <p:nvPr/>
        </p:nvSpPr>
        <p:spPr>
          <a:xfrm>
            <a:off x="6749795" y="6453341"/>
            <a:ext cx="2663501" cy="276999"/>
          </a:xfrm>
          <a:prstGeom prst="rect">
            <a:avLst/>
          </a:prstGeom>
          <a:noFill/>
        </p:spPr>
        <p:txBody>
          <a:bodyPr wrap="square" rtlCol="0">
            <a:spAutoFit/>
          </a:bodyPr>
          <a:lstStyle/>
          <a:p>
            <a:pPr algn="r"/>
            <a:r>
              <a:rPr lang="ja-JP" altLang="en-US" sz="1200" dirty="0">
                <a:solidFill>
                  <a:prstClr val="black"/>
                </a:solidFill>
              </a:rPr>
              <a:t>大阪府教育庁調べ</a:t>
            </a:r>
          </a:p>
        </p:txBody>
      </p:sp>
      <p:grpSp>
        <p:nvGrpSpPr>
          <p:cNvPr id="10" name="グループ化 9"/>
          <p:cNvGrpSpPr/>
          <p:nvPr/>
        </p:nvGrpSpPr>
        <p:grpSpPr>
          <a:xfrm>
            <a:off x="463636" y="158701"/>
            <a:ext cx="8748000" cy="400110"/>
            <a:chOff x="463636" y="158701"/>
            <a:chExt cx="8748000" cy="400110"/>
          </a:xfrm>
        </p:grpSpPr>
        <p:cxnSp>
          <p:nvCxnSpPr>
            <p:cNvPr id="11" name="直線コネクタ 10"/>
            <p:cNvCxnSpPr/>
            <p:nvPr/>
          </p:nvCxnSpPr>
          <p:spPr>
            <a:xfrm flipV="1">
              <a:off x="463636" y="528033"/>
              <a:ext cx="8748000" cy="0"/>
            </a:xfrm>
            <a:prstGeom prst="line">
              <a:avLst/>
            </a:prstGeom>
            <a:ln w="57150">
              <a:solidFill>
                <a:srgbClr val="92D050"/>
              </a:solidFill>
            </a:ln>
          </p:spPr>
          <p:style>
            <a:lnRef idx="3">
              <a:schemeClr val="accent5"/>
            </a:lnRef>
            <a:fillRef idx="0">
              <a:schemeClr val="accent5"/>
            </a:fillRef>
            <a:effectRef idx="2">
              <a:schemeClr val="accent5"/>
            </a:effectRef>
            <a:fontRef idx="minor">
              <a:schemeClr val="tx1"/>
            </a:fontRef>
          </p:style>
        </p:cxnSp>
        <p:sp>
          <p:nvSpPr>
            <p:cNvPr id="18" name="正方形/長方形 17"/>
            <p:cNvSpPr/>
            <p:nvPr/>
          </p:nvSpPr>
          <p:spPr>
            <a:xfrm>
              <a:off x="463637" y="158701"/>
              <a:ext cx="3155031" cy="400110"/>
            </a:xfrm>
            <a:prstGeom prst="rect">
              <a:avLst/>
            </a:prstGeom>
          </p:spPr>
          <p:txBody>
            <a:bodyPr wrap="none">
              <a:spAutoFit/>
            </a:bodyPr>
            <a:lstStyle/>
            <a:p>
              <a:r>
                <a:rPr lang="ja-JP" altLang="en-US" sz="2000" b="1" dirty="0"/>
                <a:t>２－①　府立高校等の現状</a:t>
              </a:r>
            </a:p>
          </p:txBody>
        </p:sp>
      </p:grpSp>
    </p:spTree>
    <p:extLst>
      <p:ext uri="{BB962C8B-B14F-4D97-AF65-F5344CB8AC3E}">
        <p14:creationId xmlns:p14="http://schemas.microsoft.com/office/powerpoint/2010/main" val="1393975862"/>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明朝"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3368</TotalTime>
  <Words>8014</Words>
  <Application>Microsoft Office PowerPoint</Application>
  <PresentationFormat>A4 210 x 297 mm</PresentationFormat>
  <Paragraphs>894</Paragraphs>
  <Slides>30</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30</vt:i4>
      </vt:variant>
    </vt:vector>
  </HeadingPairs>
  <TitlesOfParts>
    <vt:vector size="43" baseType="lpstr">
      <vt:lpstr>HGPｺﾞｼｯｸM</vt:lpstr>
      <vt:lpstr>HG丸ｺﾞｼｯｸM-PRO</vt:lpstr>
      <vt:lpstr>Meiryo UI</vt:lpstr>
      <vt:lpstr>ＭＳ Ｐゴシック</vt:lpstr>
      <vt:lpstr>ＭＳ Ｐ明朝</vt:lpstr>
      <vt:lpstr>MS UI Gothic</vt:lpstr>
      <vt:lpstr>ＭＳ ゴシック</vt:lpstr>
      <vt:lpstr>游ゴシック</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仲谷　元伸</dc:creator>
  <cp:lastModifiedBy>染矢　美抄</cp:lastModifiedBy>
  <cp:revision>284</cp:revision>
  <cp:lastPrinted>2021-01-21T06:18:05Z</cp:lastPrinted>
  <dcterms:created xsi:type="dcterms:W3CDTF">2020-09-11T02:37:53Z</dcterms:created>
  <dcterms:modified xsi:type="dcterms:W3CDTF">2021-01-21T06:18:53Z</dcterms:modified>
</cp:coreProperties>
</file>