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drawings/drawing3.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590" r:id="rId5"/>
    <p:sldId id="904" r:id="rId6"/>
    <p:sldId id="601" r:id="rId7"/>
    <p:sldId id="602" r:id="rId8"/>
    <p:sldId id="860" r:id="rId9"/>
    <p:sldId id="807" r:id="rId10"/>
    <p:sldId id="808" r:id="rId11"/>
    <p:sldId id="809" r:id="rId12"/>
    <p:sldId id="810" r:id="rId13"/>
    <p:sldId id="811" r:id="rId14"/>
    <p:sldId id="870" r:id="rId15"/>
    <p:sldId id="606" r:id="rId16"/>
    <p:sldId id="798" r:id="rId17"/>
    <p:sldId id="799" r:id="rId18"/>
    <p:sldId id="873" r:id="rId19"/>
    <p:sldId id="893" r:id="rId20"/>
    <p:sldId id="896" r:id="rId21"/>
    <p:sldId id="897" r:id="rId22"/>
    <p:sldId id="898" r:id="rId23"/>
    <p:sldId id="899" r:id="rId24"/>
    <p:sldId id="640" r:id="rId25"/>
    <p:sldId id="878" r:id="rId26"/>
    <p:sldId id="879" r:id="rId27"/>
    <p:sldId id="907" r:id="rId28"/>
    <p:sldId id="905" r:id="rId29"/>
    <p:sldId id="906" r:id="rId30"/>
    <p:sldId id="903" r:id="rId31"/>
    <p:sldId id="863" r:id="rId32"/>
    <p:sldId id="865" r:id="rId33"/>
    <p:sldId id="908" r:id="rId34"/>
    <p:sldId id="909" r:id="rId35"/>
    <p:sldId id="910" r:id="rId36"/>
    <p:sldId id="911" r:id="rId37"/>
    <p:sldId id="912" r:id="rId38"/>
    <p:sldId id="913" r:id="rId39"/>
    <p:sldId id="914" r:id="rId40"/>
    <p:sldId id="915" r:id="rId41"/>
    <p:sldId id="916" r:id="rId42"/>
    <p:sldId id="917" r:id="rId43"/>
    <p:sldId id="918" r:id="rId44"/>
    <p:sldId id="919" r:id="rId45"/>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村　和俊" initials="志村　和俊" lastIdx="1" clrIdx="0">
    <p:extLst>
      <p:ext uri="{19B8F6BF-5375-455C-9EA6-DF929625EA0E}">
        <p15:presenceInfo xmlns:p15="http://schemas.microsoft.com/office/powerpoint/2012/main" userId="S-1-5-21-161959346-1900351369-444732941-136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8364" autoAdjust="0"/>
  </p:normalViewPr>
  <p:slideViewPr>
    <p:cSldViewPr>
      <p:cViewPr varScale="1">
        <p:scale>
          <a:sx n="86" d="100"/>
          <a:sy n="86" d="100"/>
        </p:scale>
        <p:origin x="552" y="6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610" y="-8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784993238745E-2"/>
          <c:y val="2.8545901824230991E-2"/>
          <c:w val="0.89977490527872384"/>
          <c:h val="0.83052144716684995"/>
        </c:manualLayout>
      </c:layout>
      <c:lineChart>
        <c:grouping val="standard"/>
        <c:varyColors val="0"/>
        <c:ser>
          <c:idx val="0"/>
          <c:order val="0"/>
          <c:tx>
            <c:strRef>
              <c:f>Sheet1!$B$1</c:f>
              <c:strCache>
                <c:ptCount val="1"/>
                <c:pt idx="0">
                  <c:v>大阪府</c:v>
                </c:pt>
              </c:strCache>
            </c:strRef>
          </c:tx>
          <c:dLbls>
            <c:dLbl>
              <c:idx val="60"/>
              <c:delete val="1"/>
              <c:extLst>
                <c:ext xmlns:c15="http://schemas.microsoft.com/office/drawing/2012/chart" uri="{CE6537A1-D6FC-4f65-9D91-7224C49458BB}"/>
                <c:ext xmlns:c16="http://schemas.microsoft.com/office/drawing/2014/chart" uri="{C3380CC4-5D6E-409C-BE32-E72D297353CC}">
                  <c16:uniqueId val="{00000000-F7FA-48BE-89AA-6A47846FC5AF}"/>
                </c:ext>
              </c:extLst>
            </c:dLbl>
            <c:dLbl>
              <c:idx val="62"/>
              <c:layout>
                <c:manualLayout>
                  <c:x val="-3.69110854713776E-2"/>
                  <c:y val="-3.9472151714208856E-2"/>
                </c:manualLayout>
              </c:layout>
              <c:tx>
                <c:rich>
                  <a:bodyPr/>
                  <a:lstStyle/>
                  <a:p>
                    <a:r>
                      <a:rPr lang="en-US" altLang="en-US" dirty="0">
                        <a:solidFill>
                          <a:schemeClr val="tx1"/>
                        </a:solidFill>
                      </a:rPr>
                      <a:t>21</a:t>
                    </a:r>
                    <a:r>
                      <a:rPr lang="en-US" altLang="ja-JP" dirty="0">
                        <a:solidFill>
                          <a:schemeClr val="tx1"/>
                        </a:solidFill>
                      </a:rPr>
                      <a:t>4</a:t>
                    </a:r>
                    <a:r>
                      <a:rPr lang="en-US" altLang="en-US" dirty="0">
                        <a:solidFill>
                          <a:schemeClr val="tx1"/>
                        </a:solidFill>
                      </a:rPr>
                      <a:t>,120</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FA-48BE-89AA-6A47846FC5AF}"/>
                </c:ext>
              </c:extLst>
            </c:dLbl>
            <c:spPr>
              <a:solidFill>
                <a:schemeClr val="bg1"/>
              </a:solidFill>
              <a:ln>
                <a:solidFill>
                  <a:schemeClr val="accent1"/>
                </a:solidFill>
              </a:ln>
            </c:spPr>
            <c:txPr>
              <a:bodyPr/>
              <a:lstStyle/>
              <a:p>
                <a:pPr>
                  <a:defRPr sz="1400">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Sheet1!$B$2:$B$67</c:f>
              <c:numCache>
                <c:formatCode>#,###;[Red]"△"#,###;\-</c:formatCode>
                <c:ptCount val="66"/>
                <c:pt idx="0">
                  <c:v>137573</c:v>
                </c:pt>
                <c:pt idx="1">
                  <c:v>147392</c:v>
                </c:pt>
                <c:pt idx="2">
                  <c:v>165791</c:v>
                </c:pt>
                <c:pt idx="3">
                  <c:v>178660</c:v>
                </c:pt>
                <c:pt idx="4">
                  <c:v>190972</c:v>
                </c:pt>
                <c:pt idx="5">
                  <c:v>190461</c:v>
                </c:pt>
                <c:pt idx="6">
                  <c:v>184168</c:v>
                </c:pt>
                <c:pt idx="7">
                  <c:v>194248</c:v>
                </c:pt>
                <c:pt idx="8">
                  <c:v>238987</c:v>
                </c:pt>
                <c:pt idx="9">
                  <c:v>288697</c:v>
                </c:pt>
                <c:pt idx="10">
                  <c:v>313407</c:v>
                </c:pt>
                <c:pt idx="11">
                  <c:v>302358</c:v>
                </c:pt>
                <c:pt idx="12">
                  <c:v>285556</c:v>
                </c:pt>
                <c:pt idx="13">
                  <c:v>267134</c:v>
                </c:pt>
                <c:pt idx="14">
                  <c:v>257670</c:v>
                </c:pt>
                <c:pt idx="15">
                  <c:v>252182</c:v>
                </c:pt>
                <c:pt idx="16">
                  <c:v>250813</c:v>
                </c:pt>
                <c:pt idx="17">
                  <c:v>251430</c:v>
                </c:pt>
                <c:pt idx="18">
                  <c:v>254095</c:v>
                </c:pt>
                <c:pt idx="19">
                  <c:v>261762</c:v>
                </c:pt>
                <c:pt idx="20">
                  <c:v>271182</c:v>
                </c:pt>
                <c:pt idx="21">
                  <c:v>282285</c:v>
                </c:pt>
                <c:pt idx="22">
                  <c:v>289360</c:v>
                </c:pt>
                <c:pt idx="23">
                  <c:v>301367</c:v>
                </c:pt>
                <c:pt idx="24">
                  <c:v>313536</c:v>
                </c:pt>
                <c:pt idx="25">
                  <c:v>331865</c:v>
                </c:pt>
                <c:pt idx="26">
                  <c:v>343158</c:v>
                </c:pt>
                <c:pt idx="27">
                  <c:v>341962</c:v>
                </c:pt>
                <c:pt idx="28">
                  <c:v>356275</c:v>
                </c:pt>
                <c:pt idx="29">
                  <c:v>374245</c:v>
                </c:pt>
                <c:pt idx="30">
                  <c:v>401197</c:v>
                </c:pt>
                <c:pt idx="31">
                  <c:v>409405</c:v>
                </c:pt>
                <c:pt idx="32">
                  <c:v>416618</c:v>
                </c:pt>
                <c:pt idx="33">
                  <c:v>425089</c:v>
                </c:pt>
                <c:pt idx="34">
                  <c:v>426706</c:v>
                </c:pt>
                <c:pt idx="35">
                  <c:v>415559</c:v>
                </c:pt>
                <c:pt idx="36">
                  <c:v>391977</c:v>
                </c:pt>
                <c:pt idx="37">
                  <c:v>364553</c:v>
                </c:pt>
                <c:pt idx="38">
                  <c:v>342539</c:v>
                </c:pt>
                <c:pt idx="39">
                  <c:v>325722</c:v>
                </c:pt>
                <c:pt idx="40">
                  <c:v>309659</c:v>
                </c:pt>
                <c:pt idx="41">
                  <c:v>292230</c:v>
                </c:pt>
                <c:pt idx="42">
                  <c:v>277465</c:v>
                </c:pt>
                <c:pt idx="43">
                  <c:v>270898</c:v>
                </c:pt>
                <c:pt idx="44">
                  <c:v>266547</c:v>
                </c:pt>
                <c:pt idx="45">
                  <c:v>263798</c:v>
                </c:pt>
                <c:pt idx="46">
                  <c:v>255732</c:v>
                </c:pt>
                <c:pt idx="47">
                  <c:v>247377</c:v>
                </c:pt>
                <c:pt idx="48">
                  <c:v>239731</c:v>
                </c:pt>
                <c:pt idx="49">
                  <c:v>234868</c:v>
                </c:pt>
                <c:pt idx="50">
                  <c:v>228084</c:v>
                </c:pt>
                <c:pt idx="51">
                  <c:v>222916</c:v>
                </c:pt>
                <c:pt idx="52">
                  <c:v>218677</c:v>
                </c:pt>
                <c:pt idx="53">
                  <c:v>219345</c:v>
                </c:pt>
                <c:pt idx="54">
                  <c:v>219674</c:v>
                </c:pt>
                <c:pt idx="55">
                  <c:v>225421</c:v>
                </c:pt>
                <c:pt idx="56">
                  <c:v>227181</c:v>
                </c:pt>
                <c:pt idx="57" formatCode="_ * #,##0_ ;_ * &quot;△&quot;#,##0_ ;_ * &quot;-&quot;\ ;@">
                  <c:v>232159</c:v>
                </c:pt>
                <c:pt idx="58" formatCode="_ * #,##0_ ;_ * &quot;△&quot;#,##0_ ;_ * &quot;-&quot;?_ ;________@&quot;・・・&quot;">
                  <c:v>232995</c:v>
                </c:pt>
                <c:pt idx="59" formatCode="_ * #,##0_ ;_ * &quot;△&quot;#,##0_ ;_ * &quot;-&quot;?_ ;________@&quot;・・・&quot;">
                  <c:v>236529</c:v>
                </c:pt>
                <c:pt idx="60" formatCode="_ * #,##0_ ;_ * &quot;△&quot;#,##0_ ;_ * &quot;-&quot;?_ ;________@&quot;・・・&quot;">
                  <c:v>236700</c:v>
                </c:pt>
                <c:pt idx="61">
                  <c:v>235580</c:v>
                </c:pt>
                <c:pt idx="62">
                  <c:v>232282</c:v>
                </c:pt>
                <c:pt idx="63">
                  <c:v>226957</c:v>
                </c:pt>
                <c:pt idx="64">
                  <c:v>220504</c:v>
                </c:pt>
                <c:pt idx="65">
                  <c:v>213908</c:v>
                </c:pt>
              </c:numCache>
            </c:numRef>
          </c:val>
          <c:smooth val="0"/>
          <c:extLst>
            <c:ext xmlns:c16="http://schemas.microsoft.com/office/drawing/2014/chart" uri="{C3380CC4-5D6E-409C-BE32-E72D297353CC}">
              <c16:uniqueId val="{00000002-F7FA-48BE-89AA-6A47846FC5AF}"/>
            </c:ext>
          </c:extLst>
        </c:ser>
        <c:dLbls>
          <c:showLegendKey val="0"/>
          <c:showVal val="0"/>
          <c:showCatName val="0"/>
          <c:showSerName val="0"/>
          <c:showPercent val="0"/>
          <c:showBubbleSize val="0"/>
        </c:dLbls>
        <c:marker val="1"/>
        <c:smooth val="0"/>
        <c:axId val="311653120"/>
        <c:axId val="311654656"/>
      </c:lineChart>
      <c:lineChart>
        <c:grouping val="standard"/>
        <c:varyColors val="0"/>
        <c:ser>
          <c:idx val="1"/>
          <c:order val="1"/>
          <c:tx>
            <c:strRef>
              <c:f>Sheet1!$C$1</c:f>
              <c:strCache>
                <c:ptCount val="1"/>
                <c:pt idx="0">
                  <c:v>全国
&lt;右目盛&gt;</c:v>
                </c:pt>
              </c:strCache>
            </c:strRef>
          </c:tx>
          <c:spPr>
            <a:ln>
              <a:prstDash val="sysDash"/>
            </a:ln>
          </c:spPr>
          <c:marker>
            <c:symbol val="square"/>
            <c:size val="5"/>
          </c:marker>
          <c:dLbls>
            <c:dLbl>
              <c:idx val="62"/>
              <c:tx>
                <c:rich>
                  <a:bodyPr/>
                  <a:lstStyle/>
                  <a:p>
                    <a:r>
                      <a:rPr lang="en-US" altLang="en-US" dirty="0">
                        <a:solidFill>
                          <a:schemeClr val="tx1"/>
                        </a:solidFill>
                      </a:rPr>
                      <a:t>3,092,351</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FA-48BE-89AA-6A47846FC5AF}"/>
                </c:ext>
              </c:extLst>
            </c:dLbl>
            <c:spPr>
              <a:solidFill>
                <a:schemeClr val="bg1"/>
              </a:solidFill>
              <a:ln>
                <a:solidFill>
                  <a:schemeClr val="accent1"/>
                </a:solidFill>
                <a:prstDash val="dashDot"/>
              </a:ln>
            </c:spPr>
            <c:txPr>
              <a:bodyPr/>
              <a:lstStyle/>
              <a:p>
                <a:pPr>
                  <a:defRPr sz="1400" i="1">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Sheet1!$C$2:$C$67</c:f>
              <c:numCache>
                <c:formatCode>#,##0;0;"－"</c:formatCode>
                <c:ptCount val="66"/>
                <c:pt idx="0">
                  <c:v>2592001</c:v>
                </c:pt>
                <c:pt idx="1">
                  <c:v>2702604</c:v>
                </c:pt>
                <c:pt idx="2">
                  <c:v>2897646</c:v>
                </c:pt>
                <c:pt idx="3">
                  <c:v>3057190</c:v>
                </c:pt>
                <c:pt idx="4">
                  <c:v>3216152</c:v>
                </c:pt>
                <c:pt idx="5">
                  <c:v>3239416</c:v>
                </c:pt>
                <c:pt idx="6">
                  <c:v>3118896</c:v>
                </c:pt>
                <c:pt idx="7">
                  <c:v>3281522</c:v>
                </c:pt>
                <c:pt idx="8">
                  <c:v>3896682</c:v>
                </c:pt>
                <c:pt idx="9">
                  <c:v>4634407</c:v>
                </c:pt>
                <c:pt idx="10">
                  <c:v>5073882</c:v>
                </c:pt>
                <c:pt idx="11">
                  <c:v>4997385</c:v>
                </c:pt>
                <c:pt idx="12">
                  <c:v>4780628</c:v>
                </c:pt>
                <c:pt idx="13">
                  <c:v>4521956</c:v>
                </c:pt>
                <c:pt idx="14">
                  <c:v>4337772</c:v>
                </c:pt>
                <c:pt idx="15">
                  <c:v>4231542</c:v>
                </c:pt>
                <c:pt idx="16">
                  <c:v>4178327</c:v>
                </c:pt>
                <c:pt idx="17">
                  <c:v>4154647</c:v>
                </c:pt>
                <c:pt idx="18">
                  <c:v>4201223</c:v>
                </c:pt>
                <c:pt idx="19">
                  <c:v>4270943</c:v>
                </c:pt>
                <c:pt idx="20">
                  <c:v>4333079</c:v>
                </c:pt>
                <c:pt idx="21">
                  <c:v>4386218</c:v>
                </c:pt>
                <c:pt idx="22">
                  <c:v>4381137</c:v>
                </c:pt>
                <c:pt idx="23">
                  <c:v>4414896</c:v>
                </c:pt>
                <c:pt idx="24">
                  <c:v>4484870</c:v>
                </c:pt>
                <c:pt idx="25">
                  <c:v>4621930</c:v>
                </c:pt>
                <c:pt idx="26">
                  <c:v>4682827</c:v>
                </c:pt>
                <c:pt idx="27">
                  <c:v>4600551</c:v>
                </c:pt>
                <c:pt idx="28">
                  <c:v>4716105</c:v>
                </c:pt>
                <c:pt idx="29">
                  <c:v>4891917</c:v>
                </c:pt>
                <c:pt idx="30">
                  <c:v>5177681</c:v>
                </c:pt>
                <c:pt idx="31">
                  <c:v>5259307</c:v>
                </c:pt>
                <c:pt idx="32">
                  <c:v>5375107</c:v>
                </c:pt>
                <c:pt idx="33">
                  <c:v>5533393</c:v>
                </c:pt>
                <c:pt idx="34">
                  <c:v>5644376</c:v>
                </c:pt>
                <c:pt idx="35">
                  <c:v>5623336</c:v>
                </c:pt>
                <c:pt idx="36">
                  <c:v>5454929</c:v>
                </c:pt>
                <c:pt idx="37">
                  <c:v>5218497</c:v>
                </c:pt>
                <c:pt idx="38">
                  <c:v>5010472</c:v>
                </c:pt>
                <c:pt idx="39">
                  <c:v>4862725</c:v>
                </c:pt>
                <c:pt idx="40">
                  <c:v>4724945</c:v>
                </c:pt>
                <c:pt idx="41">
                  <c:v>4547497</c:v>
                </c:pt>
                <c:pt idx="42">
                  <c:v>4371360</c:v>
                </c:pt>
                <c:pt idx="43">
                  <c:v>4258385</c:v>
                </c:pt>
                <c:pt idx="44">
                  <c:v>4211826</c:v>
                </c:pt>
                <c:pt idx="45">
                  <c:v>4165434</c:v>
                </c:pt>
                <c:pt idx="46">
                  <c:v>4061756</c:v>
                </c:pt>
                <c:pt idx="47">
                  <c:v>3929352</c:v>
                </c:pt>
                <c:pt idx="48">
                  <c:v>3809827</c:v>
                </c:pt>
                <c:pt idx="49">
                  <c:v>3719048</c:v>
                </c:pt>
                <c:pt idx="50">
                  <c:v>3605242</c:v>
                </c:pt>
                <c:pt idx="51">
                  <c:v>3494513</c:v>
                </c:pt>
                <c:pt idx="52">
                  <c:v>3406561</c:v>
                </c:pt>
                <c:pt idx="53">
                  <c:v>3367489</c:v>
                </c:pt>
                <c:pt idx="54">
                  <c:v>3347311</c:v>
                </c:pt>
                <c:pt idx="55">
                  <c:v>3368693</c:v>
                </c:pt>
                <c:pt idx="56">
                  <c:v>3349255</c:v>
                </c:pt>
                <c:pt idx="57">
                  <c:v>3355609</c:v>
                </c:pt>
                <c:pt idx="58" formatCode="#,###;[Red]&quot;△&quot;#,###;\-">
                  <c:v>3319640</c:v>
                </c:pt>
                <c:pt idx="59" formatCode="#,###;[Red]&quot;△&quot;#,###;\-">
                  <c:v>3334019</c:v>
                </c:pt>
                <c:pt idx="60" formatCode="#,###;[Red]&quot;△&quot;#,###;\-">
                  <c:v>3319114</c:v>
                </c:pt>
                <c:pt idx="61" formatCode="#,###;[Red]&quot;△&quot;#,###;\-">
                  <c:v>3260686</c:v>
                </c:pt>
                <c:pt idx="62" formatCode="#,###;[Red]&quot;△&quot;#,###;\-">
                  <c:v>3280307</c:v>
                </c:pt>
                <c:pt idx="63" formatCode="#,###;[Red]&quot;△&quot;#,###;\-">
                  <c:v>3236141</c:v>
                </c:pt>
                <c:pt idx="64" formatCode="#,###;[Red]&quot;△&quot;#,###;\-">
                  <c:v>3168262</c:v>
                </c:pt>
                <c:pt idx="65" formatCode="#,###;[Red]&quot;△&quot;#,###;\-">
                  <c:v>3092351</c:v>
                </c:pt>
              </c:numCache>
            </c:numRef>
          </c:val>
          <c:smooth val="0"/>
          <c:extLst>
            <c:ext xmlns:c16="http://schemas.microsoft.com/office/drawing/2014/chart" uri="{C3380CC4-5D6E-409C-BE32-E72D297353CC}">
              <c16:uniqueId val="{00000004-F7FA-48BE-89AA-6A47846FC5AF}"/>
            </c:ext>
          </c:extLst>
        </c:ser>
        <c:dLbls>
          <c:showLegendKey val="0"/>
          <c:showVal val="0"/>
          <c:showCatName val="0"/>
          <c:showSerName val="0"/>
          <c:showPercent val="0"/>
          <c:showBubbleSize val="0"/>
        </c:dLbls>
        <c:marker val="1"/>
        <c:smooth val="0"/>
        <c:axId val="311666176"/>
        <c:axId val="311664640"/>
      </c:lineChart>
      <c:catAx>
        <c:axId val="311653120"/>
        <c:scaling>
          <c:orientation val="minMax"/>
        </c:scaling>
        <c:delete val="0"/>
        <c:axPos val="b"/>
        <c:numFmt formatCode="General" sourceLinked="0"/>
        <c:majorTickMark val="out"/>
        <c:minorTickMark val="none"/>
        <c:tickLblPos val="nextTo"/>
        <c:txPr>
          <a:bodyPr/>
          <a:lstStyle/>
          <a:p>
            <a:pPr>
              <a:defRPr sz="1000" baseline="0">
                <a:latin typeface="+mn-ea"/>
                <a:ea typeface="+mn-ea"/>
              </a:defRPr>
            </a:pPr>
            <a:endParaRPr lang="ja-JP"/>
          </a:p>
        </c:txPr>
        <c:crossAx val="311654656"/>
        <c:crossesAt val="0"/>
        <c:auto val="1"/>
        <c:lblAlgn val="ctr"/>
        <c:lblOffset val="100"/>
        <c:tickLblSkip val="3"/>
        <c:tickMarkSkip val="3"/>
        <c:noMultiLvlLbl val="0"/>
      </c:catAx>
      <c:valAx>
        <c:axId val="311654656"/>
        <c:scaling>
          <c:orientation val="minMax"/>
          <c:max val="600000"/>
        </c:scaling>
        <c:delete val="0"/>
        <c:axPos val="l"/>
        <c:majorGridlines>
          <c:spPr>
            <a:ln>
              <a:prstDash val="dash"/>
            </a:ln>
          </c:spPr>
        </c:majorGridlines>
        <c:numFmt formatCode="#,##0_);[Red]\(#,##0\)" sourceLinked="0"/>
        <c:majorTickMark val="out"/>
        <c:minorTickMark val="none"/>
        <c:tickLblPos val="nextTo"/>
        <c:txPr>
          <a:bodyPr/>
          <a:lstStyle/>
          <a:p>
            <a:pPr>
              <a:defRPr sz="1400"/>
            </a:pPr>
            <a:endParaRPr lang="ja-JP"/>
          </a:p>
        </c:txPr>
        <c:crossAx val="311653120"/>
        <c:crosses val="autoZero"/>
        <c:crossBetween val="between"/>
        <c:majorUnit val="100000"/>
      </c:valAx>
      <c:valAx>
        <c:axId val="311664640"/>
        <c:scaling>
          <c:orientation val="minMax"/>
          <c:min val="0"/>
        </c:scaling>
        <c:delete val="0"/>
        <c:axPos val="r"/>
        <c:numFmt formatCode="#,##0;0;&quot;－&quot;" sourceLinked="1"/>
        <c:majorTickMark val="out"/>
        <c:minorTickMark val="none"/>
        <c:tickLblPos val="nextTo"/>
        <c:txPr>
          <a:bodyPr/>
          <a:lstStyle/>
          <a:p>
            <a:pPr>
              <a:defRPr sz="1300" i="1"/>
            </a:pPr>
            <a:endParaRPr lang="ja-JP"/>
          </a:p>
        </c:txPr>
        <c:crossAx val="311666176"/>
        <c:crosses val="max"/>
        <c:crossBetween val="between"/>
      </c:valAx>
      <c:catAx>
        <c:axId val="311666176"/>
        <c:scaling>
          <c:orientation val="minMax"/>
        </c:scaling>
        <c:delete val="1"/>
        <c:axPos val="b"/>
        <c:numFmt formatCode="General" sourceLinked="1"/>
        <c:majorTickMark val="out"/>
        <c:minorTickMark val="none"/>
        <c:tickLblPos val="none"/>
        <c:crossAx val="311664640"/>
        <c:crosses val="autoZero"/>
        <c:auto val="1"/>
        <c:lblAlgn val="ctr"/>
        <c:lblOffset val="100"/>
        <c:noMultiLvlLbl val="0"/>
      </c:catAx>
    </c:plotArea>
    <c:legend>
      <c:legendPos val="r"/>
      <c:layout>
        <c:manualLayout>
          <c:xMode val="edge"/>
          <c:yMode val="edge"/>
          <c:x val="0.17554663780527202"/>
          <c:y val="0.66225603350721163"/>
          <c:w val="0.12143459469894965"/>
          <c:h val="0.14804823048681445"/>
        </c:manualLayout>
      </c:layout>
      <c:overlay val="1"/>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7655653437025E-2"/>
          <c:y val="4.0680073023025322E-2"/>
          <c:w val="0.49281580062217573"/>
          <c:h val="0.8698411217690406"/>
        </c:manualLayout>
      </c:layout>
      <c:lineChart>
        <c:grouping val="standard"/>
        <c:varyColors val="0"/>
        <c:ser>
          <c:idx val="0"/>
          <c:order val="0"/>
          <c:tx>
            <c:strRef>
              <c:f>Sheet1!$B$1</c:f>
              <c:strCache>
                <c:ptCount val="1"/>
                <c:pt idx="0">
                  <c:v>一般選抜</c:v>
                </c:pt>
              </c:strCache>
            </c:strRef>
          </c:tx>
          <c:spPr>
            <a:ln w="38100"/>
          </c:spPr>
          <c:marker>
            <c:symbol val="triangle"/>
            <c:size val="9"/>
            <c:spPr>
              <a:solidFill>
                <a:schemeClr val="accent1"/>
              </a:solidFill>
            </c:spPr>
          </c:marker>
          <c:dLbls>
            <c:dLbl>
              <c:idx val="0"/>
              <c:layout>
                <c:manualLayout>
                  <c:x val="-8.5825390607485799E-2"/>
                  <c:y val="-3.7867776145112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CE-470E-9DD3-A46EBB1CBFBD}"/>
                </c:ext>
              </c:extLst>
            </c:dLbl>
            <c:dLbl>
              <c:idx val="1"/>
              <c:layout>
                <c:manualLayout>
                  <c:x val="-9.3317786121015753E-2"/>
                  <c:y val="4.8799220723472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CE-470E-9DD3-A46EBB1CBFBD}"/>
                </c:ext>
              </c:extLst>
            </c:dLbl>
            <c:dLbl>
              <c:idx val="2"/>
              <c:layout>
                <c:manualLayout>
                  <c:x val="-8.5825390607485855E-2"/>
                  <c:y val="4.041220206156054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545781486349681"/>
                      <c:h val="5.6165805389995979E-2"/>
                    </c:manualLayout>
                  </c15:layout>
                </c:ext>
                <c:ext xmlns:c16="http://schemas.microsoft.com/office/drawing/2014/chart" uri="{C3380CC4-5D6E-409C-BE32-E72D297353CC}">
                  <c16:uniqueId val="{00000002-EECE-470E-9DD3-A46EBB1CBFBD}"/>
                </c:ext>
              </c:extLst>
            </c:dLbl>
            <c:dLbl>
              <c:idx val="3"/>
              <c:layout>
                <c:manualLayout>
                  <c:x val="-3.7124819769540997E-2"/>
                  <c:y val="3.482067284144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1E-4708-BDA6-6F9F786FCE2A}"/>
                </c:ext>
              </c:extLst>
            </c:dLbl>
            <c:dLbl>
              <c:idx val="4"/>
              <c:layout>
                <c:manualLayout>
                  <c:x val="-3.5339349008367514E-2"/>
                  <c:y val="5.7186349452690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3C-4E49-A9D3-89B4026D27A0}"/>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Sheet1!$B$2:$B$6</c:f>
              <c:numCache>
                <c:formatCode>0.00_ </c:formatCode>
                <c:ptCount val="5"/>
                <c:pt idx="0">
                  <c:v>1.1599999999999999</c:v>
                </c:pt>
                <c:pt idx="1">
                  <c:v>1.17</c:v>
                </c:pt>
                <c:pt idx="2">
                  <c:v>1.17</c:v>
                </c:pt>
                <c:pt idx="3">
                  <c:v>1.1399999999999999</c:v>
                </c:pt>
                <c:pt idx="4">
                  <c:v>1.1299999999999999</c:v>
                </c:pt>
              </c:numCache>
            </c:numRef>
          </c:val>
          <c:smooth val="0"/>
          <c:extLst>
            <c:ext xmlns:c16="http://schemas.microsoft.com/office/drawing/2014/chart" uri="{C3380CC4-5D6E-409C-BE32-E72D297353CC}">
              <c16:uniqueId val="{00000000-0E69-4A97-90F9-3BEFDBC5ADE9}"/>
            </c:ext>
          </c:extLst>
        </c:ser>
        <c:ser>
          <c:idx val="1"/>
          <c:order val="1"/>
          <c:tx>
            <c:strRef>
              <c:f>Sheet1!$C$1</c:f>
              <c:strCache>
                <c:ptCount val="1"/>
                <c:pt idx="0">
                  <c:v>特別選抜</c:v>
                </c:pt>
              </c:strCache>
            </c:strRef>
          </c:tx>
          <c:spPr>
            <a:ln w="38100"/>
          </c:spPr>
          <c:marker>
            <c:symbol val="diamond"/>
            <c:size val="9"/>
            <c:spPr>
              <a:ln>
                <a:solidFill>
                  <a:schemeClr val="accent2"/>
                </a:solidFill>
              </a:ln>
            </c:spPr>
          </c:marker>
          <c:dPt>
            <c:idx val="0"/>
            <c:marker>
              <c:spPr>
                <a:solidFill>
                  <a:schemeClr val="accent2"/>
                </a:solidFill>
                <a:ln>
                  <a:solidFill>
                    <a:schemeClr val="accent2"/>
                  </a:solidFill>
                </a:ln>
              </c:spPr>
            </c:marker>
            <c:bubble3D val="0"/>
            <c:extLst>
              <c:ext xmlns:c16="http://schemas.microsoft.com/office/drawing/2014/chart" uri="{C3380CC4-5D6E-409C-BE32-E72D297353CC}">
                <c16:uniqueId val="{00000001-0E69-4A97-90F9-3BEFDBC5ADE9}"/>
              </c:ext>
            </c:extLst>
          </c:dPt>
          <c:dLbls>
            <c:dLbl>
              <c:idx val="1"/>
              <c:layout>
                <c:manualLayout>
                  <c:x val="-9.264288057239542E-2"/>
                  <c:y val="-4.380194488929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69-4A97-90F9-3BEFDBC5ADE9}"/>
                </c:ext>
              </c:extLst>
            </c:dLbl>
            <c:dLbl>
              <c:idx val="2"/>
              <c:layout>
                <c:manualLayout>
                  <c:x val="-8.5825390607485855E-2"/>
                  <c:y val="-3.7867776145112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CE-470E-9DD3-A46EBB1CBFBD}"/>
                </c:ext>
              </c:extLst>
            </c:dLbl>
            <c:dLbl>
              <c:idx val="3"/>
              <c:layout>
                <c:manualLayout>
                  <c:x val="-8.9908746162359693E-2"/>
                  <c:y val="-4.75270627989015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5666599018791164"/>
                      <c:h val="6.4552934119213895E-2"/>
                    </c:manualLayout>
                  </c15:layout>
                </c:ext>
                <c:ext xmlns:c16="http://schemas.microsoft.com/office/drawing/2014/chart" uri="{C3380CC4-5D6E-409C-BE32-E72D297353CC}">
                  <c16:uniqueId val="{00000002-FB1E-4708-BDA6-6F9F786FCE2A}"/>
                </c:ext>
              </c:extLst>
            </c:dLbl>
            <c:dLbl>
              <c:idx val="4"/>
              <c:layout>
                <c:manualLayout>
                  <c:x val="-3.5339349008367514E-2"/>
                  <c:y val="-6.3029162332766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3C-4E49-A9D3-89B4026D27A0}"/>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Sheet1!$C$2:$C$6</c:f>
              <c:numCache>
                <c:formatCode>0.00_ </c:formatCode>
                <c:ptCount val="5"/>
                <c:pt idx="0">
                  <c:v>1.44</c:v>
                </c:pt>
                <c:pt idx="1">
                  <c:v>1.23</c:v>
                </c:pt>
                <c:pt idx="2">
                  <c:v>1.22</c:v>
                </c:pt>
                <c:pt idx="3">
                  <c:v>1.17</c:v>
                </c:pt>
                <c:pt idx="4">
                  <c:v>1.1200000000000001</c:v>
                </c:pt>
              </c:numCache>
            </c:numRef>
          </c:val>
          <c:smooth val="0"/>
          <c:extLst>
            <c:ext xmlns:c16="http://schemas.microsoft.com/office/drawing/2014/chart" uri="{C3380CC4-5D6E-409C-BE32-E72D297353CC}">
              <c16:uniqueId val="{00000003-0E69-4A97-90F9-3BEFDBC5ADE9}"/>
            </c:ext>
          </c:extLst>
        </c:ser>
        <c:ser>
          <c:idx val="2"/>
          <c:order val="2"/>
          <c:tx>
            <c:strRef>
              <c:f>Sheet1!$D$1</c:f>
              <c:strCache>
                <c:ptCount val="1"/>
                <c:pt idx="0">
                  <c:v>一般選抜（定）</c:v>
                </c:pt>
              </c:strCache>
            </c:strRef>
          </c:tx>
          <c:spPr>
            <a:ln w="38100">
              <a:solidFill>
                <a:srgbClr val="7030A0"/>
              </a:solidFill>
            </a:ln>
          </c:spPr>
          <c:marker>
            <c:symbol val="x"/>
            <c:size val="9"/>
            <c:spPr>
              <a:ln>
                <a:solidFill>
                  <a:srgbClr val="7030A0"/>
                </a:solidFill>
              </a:ln>
            </c:spPr>
          </c:marker>
          <c:dLbls>
            <c:dLbl>
              <c:idx val="0"/>
              <c:layout>
                <c:manualLayout>
                  <c:x val="-0.12696197336098458"/>
                  <c:y val="-2.92981567435115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69-4A97-90F9-3BEFDBC5ADE9}"/>
                </c:ext>
              </c:extLst>
            </c:dLbl>
            <c:dLbl>
              <c:idx val="1"/>
              <c:layout>
                <c:manualLayout>
                  <c:x val="-8.4858241059635353E-2"/>
                  <c:y val="-3.3364536973058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69-4A97-90F9-3BEFDBC5ADE9}"/>
                </c:ext>
              </c:extLst>
            </c:dLbl>
            <c:dLbl>
              <c:idx val="5"/>
              <c:layout>
                <c:manualLayout>
                  <c:x val="-2.5309482676901831E-2"/>
                  <c:y val="3.0624989002364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69-4A97-90F9-3BEFDBC5ADE9}"/>
                </c:ext>
              </c:extLst>
            </c:dLbl>
            <c:dLbl>
              <c:idx val="6"/>
              <c:layout>
                <c:manualLayout>
                  <c:x val="-3.2987362269482352E-2"/>
                  <c:y val="3.33594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69-4A97-90F9-3BEFDBC5ADE9}"/>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69-4A97-90F9-3BEFDBC5ADE9}"/>
                </c:ext>
              </c:extLst>
            </c:dLbl>
            <c:dLbl>
              <c:idx val="8"/>
              <c:layout>
                <c:manualLayout>
                  <c:x val="-3.2987362269482352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69-4A97-90F9-3BEFDBC5ADE9}"/>
                </c:ext>
              </c:extLst>
            </c:dLbl>
            <c:dLbl>
              <c:idx val="9"/>
              <c:layout>
                <c:manualLayout>
                  <c:x val="-3.6108942664187814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69-4A97-90F9-3BEFDBC5ADE9}"/>
                </c:ext>
              </c:extLst>
            </c:dLbl>
            <c:dLbl>
              <c:idx val="10"/>
              <c:layout>
                <c:manualLayout>
                  <c:x val="-2.5966389765356125E-2"/>
                  <c:y val="4.594825284752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E69-4A97-90F9-3BEFDBC5ADE9}"/>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69-4A97-90F9-3BEFDBC5ADE9}"/>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H28</c:v>
                </c:pt>
                <c:pt idx="1">
                  <c:v>H29</c:v>
                </c:pt>
                <c:pt idx="2">
                  <c:v>H30</c:v>
                </c:pt>
                <c:pt idx="3">
                  <c:v>H31</c:v>
                </c:pt>
                <c:pt idx="4">
                  <c:v>R2</c:v>
                </c:pt>
              </c:strCache>
            </c:strRef>
          </c:cat>
          <c:val>
            <c:numRef>
              <c:f>Sheet1!$D$2:$D$6</c:f>
              <c:numCache>
                <c:formatCode>0.00_ </c:formatCode>
                <c:ptCount val="5"/>
                <c:pt idx="0">
                  <c:v>0.38</c:v>
                </c:pt>
                <c:pt idx="1">
                  <c:v>0.37</c:v>
                </c:pt>
                <c:pt idx="2">
                  <c:v>0.36</c:v>
                </c:pt>
                <c:pt idx="3">
                  <c:v>0.35</c:v>
                </c:pt>
                <c:pt idx="4">
                  <c:v>0.35</c:v>
                </c:pt>
              </c:numCache>
            </c:numRef>
          </c:val>
          <c:smooth val="0"/>
          <c:extLst>
            <c:ext xmlns:c16="http://schemas.microsoft.com/office/drawing/2014/chart" uri="{C3380CC4-5D6E-409C-BE32-E72D297353CC}">
              <c16:uniqueId val="{0000000D-0E69-4A97-90F9-3BEFDBC5ADE9}"/>
            </c:ext>
          </c:extLst>
        </c:ser>
        <c:dLbls>
          <c:showLegendKey val="0"/>
          <c:showVal val="1"/>
          <c:showCatName val="0"/>
          <c:showSerName val="0"/>
          <c:showPercent val="0"/>
          <c:showBubbleSize val="0"/>
        </c:dLbls>
        <c:marker val="1"/>
        <c:smooth val="0"/>
        <c:axId val="313307136"/>
        <c:axId val="313308672"/>
      </c:lineChart>
      <c:catAx>
        <c:axId val="313307136"/>
        <c:scaling>
          <c:orientation val="minMax"/>
        </c:scaling>
        <c:delete val="0"/>
        <c:axPos val="b"/>
        <c:numFmt formatCode="General" sourceLinked="1"/>
        <c:majorTickMark val="out"/>
        <c:minorTickMark val="none"/>
        <c:tickLblPos val="nextTo"/>
        <c:txPr>
          <a:bodyPr/>
          <a:lstStyle/>
          <a:p>
            <a:pPr>
              <a:defRPr sz="1400"/>
            </a:pPr>
            <a:endParaRPr lang="ja-JP"/>
          </a:p>
        </c:txPr>
        <c:crossAx val="313308672"/>
        <c:crosses val="autoZero"/>
        <c:auto val="1"/>
        <c:lblAlgn val="ctr"/>
        <c:lblOffset val="100"/>
        <c:noMultiLvlLbl val="0"/>
      </c:catAx>
      <c:valAx>
        <c:axId val="313308672"/>
        <c:scaling>
          <c:orientation val="minMax"/>
          <c:max val="2.2999999999999998"/>
          <c:min val="0.30000000000000032"/>
        </c:scaling>
        <c:delete val="0"/>
        <c:axPos val="l"/>
        <c:majorGridlines>
          <c:spPr>
            <a:ln>
              <a:prstDash val="dash"/>
            </a:ln>
          </c:spPr>
        </c:majorGridlines>
        <c:numFmt formatCode="0.0_ " sourceLinked="0"/>
        <c:majorTickMark val="out"/>
        <c:minorTickMark val="none"/>
        <c:tickLblPos val="nextTo"/>
        <c:txPr>
          <a:bodyPr/>
          <a:lstStyle/>
          <a:p>
            <a:pPr>
              <a:defRPr sz="1600"/>
            </a:pPr>
            <a:endParaRPr lang="ja-JP"/>
          </a:p>
        </c:txPr>
        <c:crossAx val="313307136"/>
        <c:crosses val="autoZero"/>
        <c:crossBetween val="between"/>
        <c:majorUnit val="0.2"/>
      </c:valAx>
    </c:plotArea>
    <c:legend>
      <c:legendPos val="l"/>
      <c:legendEntry>
        <c:idx val="2"/>
        <c:txPr>
          <a:bodyPr/>
          <a:lstStyle/>
          <a:p>
            <a:pPr>
              <a:defRPr sz="120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33039538027987964"/>
          <c:y val="7.8813254305007505E-2"/>
          <c:w val="0.42109215133710148"/>
          <c:h val="0.24968284105730654"/>
        </c:manualLayout>
      </c:layout>
      <c:overlay val="0"/>
      <c:spPr>
        <a:solidFill>
          <a:schemeClr val="bg1"/>
        </a:solidFill>
        <a:ln>
          <a:solidFill>
            <a:schemeClr val="tx1">
              <a:tint val="75000"/>
              <a:shade val="95000"/>
              <a:satMod val="105000"/>
            </a:schemeClr>
          </a:solidFill>
        </a:ln>
      </c:spPr>
      <c:txPr>
        <a:bodyPr/>
        <a:lstStyle/>
        <a:p>
          <a:pPr>
            <a:defRPr sz="12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txPr>
    <a:bodyPr/>
    <a:lstStyle/>
    <a:p>
      <a:pPr>
        <a:defRPr sz="18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30684985370706E-2"/>
          <c:y val="4.2328001968503934E-2"/>
          <c:w val="0.85946639836241856"/>
          <c:h val="0.8329793307086617"/>
        </c:manualLayout>
      </c:layout>
      <c:barChart>
        <c:barDir val="col"/>
        <c:grouping val="clustered"/>
        <c:varyColors val="0"/>
        <c:ser>
          <c:idx val="0"/>
          <c:order val="0"/>
          <c:tx>
            <c:strRef>
              <c:f>Sheet1!$B$1</c:f>
              <c:strCache>
                <c:ptCount val="1"/>
                <c:pt idx="0">
                  <c:v>学校数</c:v>
                </c:pt>
              </c:strCache>
            </c:strRef>
          </c:tx>
          <c:invertIfNegative val="0"/>
          <c:dLbls>
            <c:spPr>
              <a:noFill/>
              <a:ln>
                <a:noFill/>
              </a:ln>
              <a:effectLst/>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H15</c:v>
                </c:pt>
                <c:pt idx="1">
                  <c:v>H16</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pt idx="16">
                  <c:v>H31</c:v>
                </c:pt>
                <c:pt idx="17">
                  <c:v>R2</c:v>
                </c:pt>
              </c:strCache>
            </c:strRef>
          </c:cat>
          <c:val>
            <c:numRef>
              <c:f>Sheet1!$B$2:$B$19</c:f>
              <c:numCache>
                <c:formatCode>General</c:formatCode>
                <c:ptCount val="18"/>
                <c:pt idx="0">
                  <c:v>1</c:v>
                </c:pt>
                <c:pt idx="1">
                  <c:v>5</c:v>
                </c:pt>
                <c:pt idx="2">
                  <c:v>17</c:v>
                </c:pt>
                <c:pt idx="3">
                  <c:v>9</c:v>
                </c:pt>
                <c:pt idx="4">
                  <c:v>3</c:v>
                </c:pt>
                <c:pt idx="5">
                  <c:v>3</c:v>
                </c:pt>
                <c:pt idx="6">
                  <c:v>1</c:v>
                </c:pt>
                <c:pt idx="7">
                  <c:v>7</c:v>
                </c:pt>
                <c:pt idx="8">
                  <c:v>49</c:v>
                </c:pt>
                <c:pt idx="9">
                  <c:v>18</c:v>
                </c:pt>
                <c:pt idx="10">
                  <c:v>9</c:v>
                </c:pt>
                <c:pt idx="11">
                  <c:v>10</c:v>
                </c:pt>
                <c:pt idx="12">
                  <c:v>23</c:v>
                </c:pt>
                <c:pt idx="13">
                  <c:v>28</c:v>
                </c:pt>
                <c:pt idx="14">
                  <c:v>24</c:v>
                </c:pt>
                <c:pt idx="15">
                  <c:v>27</c:v>
                </c:pt>
                <c:pt idx="16">
                  <c:v>38</c:v>
                </c:pt>
                <c:pt idx="17">
                  <c:v>43</c:v>
                </c:pt>
              </c:numCache>
            </c:numRef>
          </c:val>
          <c:extLst>
            <c:ext xmlns:c16="http://schemas.microsoft.com/office/drawing/2014/chart" uri="{C3380CC4-5D6E-409C-BE32-E72D297353CC}">
              <c16:uniqueId val="{00000000-253F-4EB0-99BC-6CDC6716BA1C}"/>
            </c:ext>
          </c:extLst>
        </c:ser>
        <c:dLbls>
          <c:showLegendKey val="0"/>
          <c:showVal val="0"/>
          <c:showCatName val="0"/>
          <c:showSerName val="0"/>
          <c:showPercent val="0"/>
          <c:showBubbleSize val="0"/>
        </c:dLbls>
        <c:gapWidth val="150"/>
        <c:axId val="313434112"/>
        <c:axId val="313435648"/>
      </c:barChart>
      <c:lineChart>
        <c:grouping val="standard"/>
        <c:varyColors val="0"/>
        <c:ser>
          <c:idx val="1"/>
          <c:order val="1"/>
          <c:tx>
            <c:strRef>
              <c:f>Sheet1!$C$1</c:f>
              <c:strCache>
                <c:ptCount val="1"/>
                <c:pt idx="0">
                  <c:v>未満数</c:v>
                </c:pt>
              </c:strCache>
            </c:strRef>
          </c:tx>
          <c:marker>
            <c:symbol val="diamond"/>
            <c:size val="7"/>
          </c:marker>
          <c:dLbls>
            <c:dLbl>
              <c:idx val="10"/>
              <c:layout>
                <c:manualLayout>
                  <c:x val="-2.6688922846632105E-3"/>
                  <c:y val="-3.9531048274329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0A-4D5C-B221-7DCD58F8AC53}"/>
                </c:ext>
              </c:extLst>
            </c:dLbl>
            <c:dLbl>
              <c:idx val="14"/>
              <c:layout>
                <c:manualLayout>
                  <c:x val="-4.0033384269949138E-3"/>
                  <c:y val="5.16944477433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0A-4D5C-B221-7DCD58F8AC53}"/>
                </c:ext>
              </c:extLst>
            </c:dLbl>
            <c:dLbl>
              <c:idx val="16"/>
              <c:layout>
                <c:manualLayout>
                  <c:x val="-2.9357815131295414E-2"/>
                  <c:y val="2.4326798938048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26-4EA7-9169-F8BB5223C1AA}"/>
                </c:ext>
              </c:extLst>
            </c:dLbl>
            <c:dLbl>
              <c:idx val="17"/>
              <c:layout>
                <c:manualLayout>
                  <c:x val="-2.9357815131295414E-2"/>
                  <c:y val="3.9531048274329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26-4EA7-9169-F8BB5223C1AA}"/>
                </c:ext>
              </c:extLst>
            </c:dLbl>
            <c:spPr>
              <a:noFill/>
              <a:ln>
                <a:noFill/>
              </a:ln>
              <a:effectLst/>
            </c:spPr>
            <c:txPr>
              <a:bodyPr/>
              <a:lstStyle/>
              <a:p>
                <a:pPr>
                  <a:defRPr sz="1400" i="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H15</c:v>
                </c:pt>
                <c:pt idx="1">
                  <c:v>H16</c:v>
                </c:pt>
                <c:pt idx="2">
                  <c:v>H17</c:v>
                </c:pt>
                <c:pt idx="3">
                  <c:v>H18</c:v>
                </c:pt>
                <c:pt idx="4">
                  <c:v>H19</c:v>
                </c:pt>
                <c:pt idx="5">
                  <c:v>H20</c:v>
                </c:pt>
                <c:pt idx="6">
                  <c:v>H21</c:v>
                </c:pt>
                <c:pt idx="7">
                  <c:v>H22</c:v>
                </c:pt>
                <c:pt idx="8">
                  <c:v>H23</c:v>
                </c:pt>
                <c:pt idx="9">
                  <c:v>H24</c:v>
                </c:pt>
                <c:pt idx="10">
                  <c:v>H25</c:v>
                </c:pt>
                <c:pt idx="11">
                  <c:v>H26</c:v>
                </c:pt>
                <c:pt idx="12">
                  <c:v>H27</c:v>
                </c:pt>
                <c:pt idx="13">
                  <c:v>H28</c:v>
                </c:pt>
                <c:pt idx="14">
                  <c:v>H29</c:v>
                </c:pt>
                <c:pt idx="15">
                  <c:v>H30</c:v>
                </c:pt>
                <c:pt idx="16">
                  <c:v>H31</c:v>
                </c:pt>
                <c:pt idx="17">
                  <c:v>R2</c:v>
                </c:pt>
              </c:strCache>
            </c:strRef>
          </c:cat>
          <c:val>
            <c:numRef>
              <c:f>Sheet1!$C$2:$C$19</c:f>
              <c:numCache>
                <c:formatCode>#,##0_ </c:formatCode>
                <c:ptCount val="18"/>
                <c:pt idx="0">
                  <c:v>8</c:v>
                </c:pt>
                <c:pt idx="1">
                  <c:v>41</c:v>
                </c:pt>
                <c:pt idx="2">
                  <c:v>153</c:v>
                </c:pt>
                <c:pt idx="3">
                  <c:v>142</c:v>
                </c:pt>
                <c:pt idx="4">
                  <c:v>31</c:v>
                </c:pt>
                <c:pt idx="5">
                  <c:v>60</c:v>
                </c:pt>
                <c:pt idx="6">
                  <c:v>4</c:v>
                </c:pt>
                <c:pt idx="7">
                  <c:v>83</c:v>
                </c:pt>
                <c:pt idx="8">
                  <c:v>1498</c:v>
                </c:pt>
                <c:pt idx="9">
                  <c:v>348</c:v>
                </c:pt>
                <c:pt idx="10">
                  <c:v>142</c:v>
                </c:pt>
                <c:pt idx="11">
                  <c:v>130</c:v>
                </c:pt>
                <c:pt idx="12">
                  <c:v>540</c:v>
                </c:pt>
                <c:pt idx="13">
                  <c:v>687</c:v>
                </c:pt>
                <c:pt idx="14">
                  <c:v>567</c:v>
                </c:pt>
                <c:pt idx="15">
                  <c:v>549</c:v>
                </c:pt>
                <c:pt idx="16">
                  <c:v>1067</c:v>
                </c:pt>
                <c:pt idx="17">
                  <c:v>1177</c:v>
                </c:pt>
              </c:numCache>
            </c:numRef>
          </c:val>
          <c:smooth val="0"/>
          <c:extLst>
            <c:ext xmlns:c16="http://schemas.microsoft.com/office/drawing/2014/chart" uri="{C3380CC4-5D6E-409C-BE32-E72D297353CC}">
              <c16:uniqueId val="{00000001-253F-4EB0-99BC-6CDC6716BA1C}"/>
            </c:ext>
          </c:extLst>
        </c:ser>
        <c:dLbls>
          <c:showLegendKey val="0"/>
          <c:showVal val="0"/>
          <c:showCatName val="0"/>
          <c:showSerName val="0"/>
          <c:showPercent val="0"/>
          <c:showBubbleSize val="0"/>
        </c:dLbls>
        <c:marker val="1"/>
        <c:smooth val="0"/>
        <c:axId val="313447168"/>
        <c:axId val="313437184"/>
      </c:lineChart>
      <c:catAx>
        <c:axId val="313434112"/>
        <c:scaling>
          <c:orientation val="minMax"/>
        </c:scaling>
        <c:delete val="0"/>
        <c:axPos val="b"/>
        <c:numFmt formatCode="General" sourceLinked="0"/>
        <c:majorTickMark val="out"/>
        <c:minorTickMark val="none"/>
        <c:tickLblPos val="nextTo"/>
        <c:txPr>
          <a:bodyPr/>
          <a:lstStyle/>
          <a:p>
            <a:pPr>
              <a:defRPr sz="1400"/>
            </a:pPr>
            <a:endParaRPr lang="ja-JP"/>
          </a:p>
        </c:txPr>
        <c:crossAx val="313435648"/>
        <c:crosses val="autoZero"/>
        <c:auto val="1"/>
        <c:lblAlgn val="ctr"/>
        <c:lblOffset val="100"/>
        <c:noMultiLvlLbl val="0"/>
      </c:catAx>
      <c:valAx>
        <c:axId val="313435648"/>
        <c:scaling>
          <c:orientation val="minMax"/>
        </c:scaling>
        <c:delete val="0"/>
        <c:axPos val="l"/>
        <c:majorGridlines>
          <c:spPr>
            <a:ln>
              <a:solidFill>
                <a:schemeClr val="bg1">
                  <a:lumMod val="75000"/>
                </a:schemeClr>
              </a:solidFill>
              <a:prstDash val="dash"/>
            </a:ln>
          </c:spPr>
        </c:majorGridlines>
        <c:numFmt formatCode="General" sourceLinked="1"/>
        <c:majorTickMark val="out"/>
        <c:minorTickMark val="none"/>
        <c:tickLblPos val="nextTo"/>
        <c:txPr>
          <a:bodyPr/>
          <a:lstStyle/>
          <a:p>
            <a:pPr>
              <a:defRPr sz="1400"/>
            </a:pPr>
            <a:endParaRPr lang="ja-JP"/>
          </a:p>
        </c:txPr>
        <c:crossAx val="313434112"/>
        <c:crosses val="autoZero"/>
        <c:crossBetween val="between"/>
      </c:valAx>
      <c:valAx>
        <c:axId val="313437184"/>
        <c:scaling>
          <c:orientation val="minMax"/>
          <c:max val="1800"/>
          <c:min val="0"/>
        </c:scaling>
        <c:delete val="0"/>
        <c:axPos val="r"/>
        <c:numFmt formatCode="#,##0_ " sourceLinked="1"/>
        <c:majorTickMark val="out"/>
        <c:minorTickMark val="none"/>
        <c:tickLblPos val="nextTo"/>
        <c:txPr>
          <a:bodyPr/>
          <a:lstStyle/>
          <a:p>
            <a:pPr>
              <a:defRPr sz="1400" i="1"/>
            </a:pPr>
            <a:endParaRPr lang="ja-JP"/>
          </a:p>
        </c:txPr>
        <c:crossAx val="313447168"/>
        <c:crosses val="max"/>
        <c:crossBetween val="between"/>
      </c:valAx>
      <c:catAx>
        <c:axId val="313447168"/>
        <c:scaling>
          <c:orientation val="minMax"/>
        </c:scaling>
        <c:delete val="1"/>
        <c:axPos val="b"/>
        <c:numFmt formatCode="General" sourceLinked="1"/>
        <c:majorTickMark val="out"/>
        <c:minorTickMark val="none"/>
        <c:tickLblPos val="none"/>
        <c:crossAx val="313437184"/>
        <c:crosses val="autoZero"/>
        <c:auto val="1"/>
        <c:lblAlgn val="ctr"/>
        <c:lblOffset val="100"/>
        <c:noMultiLvlLbl val="0"/>
      </c:catAx>
    </c:plotArea>
    <c:legend>
      <c:legendPos val="r"/>
      <c:layout>
        <c:manualLayout>
          <c:xMode val="edge"/>
          <c:yMode val="edge"/>
          <c:x val="0.17708333333333393"/>
          <c:y val="0.27837819881889903"/>
          <c:w val="0.11743126052518126"/>
          <c:h val="0.20020332989821057"/>
        </c:manualLayout>
      </c:layout>
      <c:overlay val="0"/>
      <c:spPr>
        <a:solidFill>
          <a:schemeClr val="bg1"/>
        </a:solidFill>
        <a:ln>
          <a:solidFill>
            <a:schemeClr val="bg1">
              <a:lumMod val="50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40387139107607E-2"/>
          <c:y val="0.10148941929133826"/>
          <c:w val="0.85614402887139163"/>
          <c:h val="0.80813877952755908"/>
        </c:manualLayout>
      </c:layout>
      <c:barChart>
        <c:barDir val="bar"/>
        <c:grouping val="percentStacked"/>
        <c:varyColors val="0"/>
        <c:ser>
          <c:idx val="0"/>
          <c:order val="0"/>
          <c:tx>
            <c:strRef>
              <c:f>Sheet1!$B$1</c:f>
              <c:strCache>
                <c:ptCount val="1"/>
                <c:pt idx="0">
                  <c:v>公立</c:v>
                </c:pt>
              </c:strCache>
            </c:strRef>
          </c:tx>
          <c:spPr>
            <a:solidFill>
              <a:schemeClr val="tx2">
                <a:lumMod val="60000"/>
                <a:lumOff val="40000"/>
              </a:schemeClr>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Sheet1!$B$2:$B$24</c:f>
              <c:numCache>
                <c:formatCode>General</c:formatCode>
                <c:ptCount val="21"/>
                <c:pt idx="0">
                  <c:v>70.2</c:v>
                </c:pt>
                <c:pt idx="1">
                  <c:v>70.599999999999994</c:v>
                </c:pt>
                <c:pt idx="2">
                  <c:v>71.099999999999994</c:v>
                </c:pt>
                <c:pt idx="3">
                  <c:v>70.8</c:v>
                </c:pt>
                <c:pt idx="4">
                  <c:v>70.5</c:v>
                </c:pt>
                <c:pt idx="5">
                  <c:v>71.3</c:v>
                </c:pt>
                <c:pt idx="6">
                  <c:v>70.8</c:v>
                </c:pt>
                <c:pt idx="7">
                  <c:v>70.8</c:v>
                </c:pt>
                <c:pt idx="8">
                  <c:v>70.5</c:v>
                </c:pt>
                <c:pt idx="9">
                  <c:v>71.5</c:v>
                </c:pt>
                <c:pt idx="10">
                  <c:v>72.599999999999994</c:v>
                </c:pt>
                <c:pt idx="11">
                  <c:v>67.8</c:v>
                </c:pt>
                <c:pt idx="12">
                  <c:v>65.7</c:v>
                </c:pt>
                <c:pt idx="13">
                  <c:v>66.400000000000006</c:v>
                </c:pt>
                <c:pt idx="14">
                  <c:v>67.099999999999994</c:v>
                </c:pt>
                <c:pt idx="15">
                  <c:v>67.099999999999994</c:v>
                </c:pt>
                <c:pt idx="16">
                  <c:v>66.900000000000006</c:v>
                </c:pt>
                <c:pt idx="17">
                  <c:v>65.8</c:v>
                </c:pt>
                <c:pt idx="18">
                  <c:v>65.5</c:v>
                </c:pt>
                <c:pt idx="19">
                  <c:v>64.900000000000006</c:v>
                </c:pt>
                <c:pt idx="20">
                  <c:v>63.9</c:v>
                </c:pt>
              </c:numCache>
            </c:numRef>
          </c:val>
          <c:extLst>
            <c:ext xmlns:c16="http://schemas.microsoft.com/office/drawing/2014/chart" uri="{C3380CC4-5D6E-409C-BE32-E72D297353CC}">
              <c16:uniqueId val="{00000000-3427-4F05-BE23-C64A0AE21609}"/>
            </c:ext>
          </c:extLst>
        </c:ser>
        <c:ser>
          <c:idx val="1"/>
          <c:order val="1"/>
          <c:tx>
            <c:strRef>
              <c:f>Sheet1!$C$1</c:f>
              <c:strCache>
                <c:ptCount val="1"/>
                <c:pt idx="0">
                  <c:v>私立</c:v>
                </c:pt>
              </c:strCache>
            </c:strRef>
          </c:tx>
          <c:spPr>
            <a:solidFill>
              <a:schemeClr val="accent2"/>
            </a:solidFill>
          </c:spPr>
          <c:invertIfNegative val="0"/>
          <c:dLbls>
            <c:dLbl>
              <c:idx val="19"/>
              <c:tx>
                <c:rich>
                  <a:bodyPr/>
                  <a:lstStyle/>
                  <a:p>
                    <a:r>
                      <a:rPr lang="en-US" altLang="ja-JP"/>
                      <a:t>35.1</a:t>
                    </a:r>
                    <a:endParaRPr lang="en-US" altLang="ja-JP"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A6-42C5-9394-0F4BB84D8C6B}"/>
                </c:ext>
              </c:extLst>
            </c:dLbl>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Sheet1!$C$2:$C$24</c:f>
              <c:numCache>
                <c:formatCode>General</c:formatCode>
                <c:ptCount val="21"/>
                <c:pt idx="0">
                  <c:v>29.8</c:v>
                </c:pt>
                <c:pt idx="1">
                  <c:v>29.4</c:v>
                </c:pt>
                <c:pt idx="2">
                  <c:v>28.9</c:v>
                </c:pt>
                <c:pt idx="3">
                  <c:v>29.2</c:v>
                </c:pt>
                <c:pt idx="4">
                  <c:v>29.5</c:v>
                </c:pt>
                <c:pt idx="5">
                  <c:v>28.7</c:v>
                </c:pt>
                <c:pt idx="6">
                  <c:v>29.2</c:v>
                </c:pt>
                <c:pt idx="7">
                  <c:v>29.2</c:v>
                </c:pt>
                <c:pt idx="8">
                  <c:v>29.5</c:v>
                </c:pt>
                <c:pt idx="9">
                  <c:v>28.5</c:v>
                </c:pt>
                <c:pt idx="10">
                  <c:v>27.4</c:v>
                </c:pt>
                <c:pt idx="11">
                  <c:v>32.200000000000003</c:v>
                </c:pt>
                <c:pt idx="12">
                  <c:v>34.299999999999997</c:v>
                </c:pt>
                <c:pt idx="13">
                  <c:v>33.6</c:v>
                </c:pt>
                <c:pt idx="14">
                  <c:v>32.9</c:v>
                </c:pt>
                <c:pt idx="15">
                  <c:v>32.9</c:v>
                </c:pt>
                <c:pt idx="16">
                  <c:v>33.1</c:v>
                </c:pt>
                <c:pt idx="17">
                  <c:v>34.200000000000003</c:v>
                </c:pt>
                <c:pt idx="18">
                  <c:v>34.5</c:v>
                </c:pt>
                <c:pt idx="19">
                  <c:v>34.1</c:v>
                </c:pt>
                <c:pt idx="20">
                  <c:v>36.1</c:v>
                </c:pt>
              </c:numCache>
            </c:numRef>
          </c:val>
          <c:extLst>
            <c:ext xmlns:c16="http://schemas.microsoft.com/office/drawing/2014/chart" uri="{C3380CC4-5D6E-409C-BE32-E72D297353CC}">
              <c16:uniqueId val="{00000001-3427-4F05-BE23-C64A0AE21609}"/>
            </c:ext>
          </c:extLst>
        </c:ser>
        <c:dLbls>
          <c:showLegendKey val="0"/>
          <c:showVal val="0"/>
          <c:showCatName val="0"/>
          <c:showSerName val="0"/>
          <c:showPercent val="0"/>
          <c:showBubbleSize val="0"/>
        </c:dLbls>
        <c:gapWidth val="75"/>
        <c:overlap val="100"/>
        <c:axId val="304025600"/>
        <c:axId val="304027136"/>
      </c:barChart>
      <c:catAx>
        <c:axId val="304025600"/>
        <c:scaling>
          <c:orientation val="maxMin"/>
        </c:scaling>
        <c:delete val="0"/>
        <c:axPos val="l"/>
        <c:numFmt formatCode="General" sourceLinked="0"/>
        <c:majorTickMark val="none"/>
        <c:minorTickMark val="none"/>
        <c:tickLblPos val="nextTo"/>
        <c:txPr>
          <a:bodyPr/>
          <a:lstStyle/>
          <a:p>
            <a:pPr>
              <a:defRPr sz="1400"/>
            </a:pPr>
            <a:endParaRPr lang="ja-JP"/>
          </a:p>
        </c:txPr>
        <c:crossAx val="304027136"/>
        <c:crosses val="autoZero"/>
        <c:auto val="1"/>
        <c:lblAlgn val="ctr"/>
        <c:lblOffset val="100"/>
        <c:noMultiLvlLbl val="0"/>
      </c:catAx>
      <c:valAx>
        <c:axId val="304027136"/>
        <c:scaling>
          <c:orientation val="minMax"/>
        </c:scaling>
        <c:delete val="0"/>
        <c:axPos val="t"/>
        <c:majorGridlines>
          <c:spPr>
            <a:ln>
              <a:prstDash val="dash"/>
            </a:ln>
          </c:spPr>
        </c:majorGridlines>
        <c:numFmt formatCode="0%" sourceLinked="1"/>
        <c:majorTickMark val="none"/>
        <c:minorTickMark val="none"/>
        <c:tickLblPos val="nextTo"/>
        <c:spPr>
          <a:ln w="9525">
            <a:noFill/>
          </a:ln>
        </c:spPr>
        <c:txPr>
          <a:bodyPr/>
          <a:lstStyle/>
          <a:p>
            <a:pPr>
              <a:defRPr sz="1400"/>
            </a:pPr>
            <a:endParaRPr lang="ja-JP"/>
          </a:p>
        </c:txPr>
        <c:crossAx val="304025600"/>
        <c:crosses val="autoZero"/>
        <c:crossBetween val="between"/>
      </c:valAx>
    </c:plotArea>
    <c:legend>
      <c:legendPos val="b"/>
      <c:overlay val="0"/>
      <c:spPr>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5511651570668"/>
          <c:y val="0.10148941929133826"/>
          <c:w val="0.80117184040848965"/>
          <c:h val="0.80813877952755908"/>
        </c:manualLayout>
      </c:layout>
      <c:barChart>
        <c:barDir val="bar"/>
        <c:grouping val="percentStacked"/>
        <c:varyColors val="0"/>
        <c:ser>
          <c:idx val="0"/>
          <c:order val="0"/>
          <c:tx>
            <c:strRef>
              <c:f>Sheet1!$B$1</c:f>
              <c:strCache>
                <c:ptCount val="1"/>
                <c:pt idx="0">
                  <c:v>公立</c:v>
                </c:pt>
              </c:strCache>
            </c:strRef>
          </c:tx>
          <c:spPr>
            <a:solidFill>
              <a:schemeClr val="tx2">
                <a:lumMod val="60000"/>
                <a:lumOff val="40000"/>
              </a:schemeClr>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Sheet1!$B$2:$B$24</c:f>
              <c:numCache>
                <c:formatCode>#,##0_ </c:formatCode>
                <c:ptCount val="21"/>
                <c:pt idx="0">
                  <c:v>153382</c:v>
                </c:pt>
                <c:pt idx="1">
                  <c:v>148494</c:v>
                </c:pt>
                <c:pt idx="2">
                  <c:v>144064</c:v>
                </c:pt>
                <c:pt idx="3">
                  <c:v>140012</c:v>
                </c:pt>
                <c:pt idx="4">
                  <c:v>137268</c:v>
                </c:pt>
                <c:pt idx="5">
                  <c:v>133005</c:v>
                </c:pt>
                <c:pt idx="6">
                  <c:v>129477</c:v>
                </c:pt>
                <c:pt idx="7">
                  <c:v>126446</c:v>
                </c:pt>
                <c:pt idx="8">
                  <c:v>126496</c:v>
                </c:pt>
                <c:pt idx="9">
                  <c:v>126727</c:v>
                </c:pt>
                <c:pt idx="10">
                  <c:v>131154</c:v>
                </c:pt>
                <c:pt idx="11">
                  <c:v>131005</c:v>
                </c:pt>
                <c:pt idx="12">
                  <c:v>131522</c:v>
                </c:pt>
                <c:pt idx="13">
                  <c:v>129398</c:v>
                </c:pt>
                <c:pt idx="14">
                  <c:v>132100</c:v>
                </c:pt>
                <c:pt idx="15">
                  <c:v>133839</c:v>
                </c:pt>
                <c:pt idx="16">
                  <c:v>133883</c:v>
                </c:pt>
                <c:pt idx="17">
                  <c:v>131589</c:v>
                </c:pt>
                <c:pt idx="18">
                  <c:v>131447</c:v>
                </c:pt>
                <c:pt idx="19">
                  <c:v>126320</c:v>
                </c:pt>
                <c:pt idx="20">
                  <c:v>117874</c:v>
                </c:pt>
              </c:numCache>
            </c:numRef>
          </c:val>
          <c:extLst>
            <c:ext xmlns:c16="http://schemas.microsoft.com/office/drawing/2014/chart" uri="{C3380CC4-5D6E-409C-BE32-E72D297353CC}">
              <c16:uniqueId val="{00000000-E209-4C52-A1BB-412359AC178C}"/>
            </c:ext>
          </c:extLst>
        </c:ser>
        <c:ser>
          <c:idx val="1"/>
          <c:order val="1"/>
          <c:tx>
            <c:strRef>
              <c:f>Sheet1!$C$1</c:f>
              <c:strCache>
                <c:ptCount val="1"/>
                <c:pt idx="0">
                  <c:v>私立</c:v>
                </c:pt>
              </c:strCache>
            </c:strRef>
          </c:tx>
          <c:spPr>
            <a:solidFill>
              <a:schemeClr val="accent2"/>
            </a:solidFill>
          </c:spPr>
          <c:invertIfNegative val="0"/>
          <c:dLbls>
            <c:spPr>
              <a:noFill/>
              <a:ln>
                <a:noFill/>
              </a:ln>
            </c:spPr>
            <c:txPr>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Sheet1!$C$2:$C$24</c:f>
              <c:numCache>
                <c:formatCode>#,##0_ </c:formatCode>
                <c:ptCount val="21"/>
                <c:pt idx="0">
                  <c:v>99802</c:v>
                </c:pt>
                <c:pt idx="1">
                  <c:v>96437</c:v>
                </c:pt>
                <c:pt idx="2">
                  <c:v>92446</c:v>
                </c:pt>
                <c:pt idx="3">
                  <c:v>88854</c:v>
                </c:pt>
                <c:pt idx="4">
                  <c:v>86754</c:v>
                </c:pt>
                <c:pt idx="5">
                  <c:v>84153</c:v>
                </c:pt>
                <c:pt idx="6">
                  <c:v>82568</c:v>
                </c:pt>
                <c:pt idx="7">
                  <c:v>81315</c:v>
                </c:pt>
                <c:pt idx="8">
                  <c:v>82264</c:v>
                </c:pt>
                <c:pt idx="9">
                  <c:v>81919</c:v>
                </c:pt>
                <c:pt idx="10">
                  <c:v>82836</c:v>
                </c:pt>
                <c:pt idx="11">
                  <c:v>85203</c:v>
                </c:pt>
                <c:pt idx="12">
                  <c:v>91037</c:v>
                </c:pt>
                <c:pt idx="13">
                  <c:v>95189</c:v>
                </c:pt>
                <c:pt idx="14">
                  <c:v>96725</c:v>
                </c:pt>
                <c:pt idx="15">
                  <c:v>96002</c:v>
                </c:pt>
                <c:pt idx="16">
                  <c:v>95534</c:v>
                </c:pt>
                <c:pt idx="17">
                  <c:v>95173</c:v>
                </c:pt>
                <c:pt idx="18">
                  <c:v>94166</c:v>
                </c:pt>
                <c:pt idx="19">
                  <c:v>92846</c:v>
                </c:pt>
                <c:pt idx="20">
                  <c:v>91734</c:v>
                </c:pt>
              </c:numCache>
            </c:numRef>
          </c:val>
          <c:extLst>
            <c:ext xmlns:c16="http://schemas.microsoft.com/office/drawing/2014/chart" uri="{C3380CC4-5D6E-409C-BE32-E72D297353CC}">
              <c16:uniqueId val="{00000001-E209-4C52-A1BB-412359AC178C}"/>
            </c:ext>
          </c:extLst>
        </c:ser>
        <c:ser>
          <c:idx val="2"/>
          <c:order val="2"/>
          <c:tx>
            <c:strRef>
              <c:f>Sheet1!$D$1</c:f>
              <c:strCache>
                <c:ptCount val="1"/>
                <c:pt idx="0">
                  <c:v>国立</c:v>
                </c:pt>
              </c:strCache>
            </c:strRef>
          </c:tx>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1"/>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R2</c:v>
                </c:pt>
              </c:strCache>
            </c:strRef>
          </c:cat>
          <c:val>
            <c:numRef>
              <c:f>Sheet1!$D$2:$D$24</c:f>
              <c:numCache>
                <c:formatCode>#,##0_ </c:formatCode>
                <c:ptCount val="21"/>
                <c:pt idx="0">
                  <c:v>1354</c:v>
                </c:pt>
                <c:pt idx="1">
                  <c:v>1352</c:v>
                </c:pt>
                <c:pt idx="2">
                  <c:v>1357</c:v>
                </c:pt>
                <c:pt idx="3">
                  <c:v>1345</c:v>
                </c:pt>
                <c:pt idx="4">
                  <c:v>1342</c:v>
                </c:pt>
                <c:pt idx="5">
                  <c:v>1345</c:v>
                </c:pt>
                <c:pt idx="6">
                  <c:v>1354</c:v>
                </c:pt>
                <c:pt idx="7">
                  <c:v>1346</c:v>
                </c:pt>
                <c:pt idx="8">
                  <c:v>1351</c:v>
                </c:pt>
                <c:pt idx="9">
                  <c:v>1341</c:v>
                </c:pt>
                <c:pt idx="10">
                  <c:v>1346</c:v>
                </c:pt>
                <c:pt idx="11">
                  <c:v>1336</c:v>
                </c:pt>
                <c:pt idx="12">
                  <c:v>1330</c:v>
                </c:pt>
                <c:pt idx="13">
                  <c:v>1327</c:v>
                </c:pt>
                <c:pt idx="14">
                  <c:v>1336</c:v>
                </c:pt>
                <c:pt idx="15">
                  <c:v>1336</c:v>
                </c:pt>
                <c:pt idx="16">
                  <c:v>1338</c:v>
                </c:pt>
                <c:pt idx="17">
                  <c:v>1334</c:v>
                </c:pt>
                <c:pt idx="18">
                  <c:v>1334</c:v>
                </c:pt>
                <c:pt idx="19">
                  <c:v>1338</c:v>
                </c:pt>
                <c:pt idx="20">
                  <c:v>1330</c:v>
                </c:pt>
              </c:numCache>
            </c:numRef>
          </c:val>
          <c:extLst>
            <c:ext xmlns:c16="http://schemas.microsoft.com/office/drawing/2014/chart" uri="{C3380CC4-5D6E-409C-BE32-E72D297353CC}">
              <c16:uniqueId val="{00000002-E209-4C52-A1BB-412359AC178C}"/>
            </c:ext>
          </c:extLst>
        </c:ser>
        <c:dLbls>
          <c:showLegendKey val="0"/>
          <c:showVal val="0"/>
          <c:showCatName val="0"/>
          <c:showSerName val="0"/>
          <c:showPercent val="0"/>
          <c:showBubbleSize val="0"/>
        </c:dLbls>
        <c:gapWidth val="75"/>
        <c:overlap val="100"/>
        <c:axId val="304547328"/>
        <c:axId val="304796032"/>
      </c:barChart>
      <c:catAx>
        <c:axId val="304547328"/>
        <c:scaling>
          <c:orientation val="maxMin"/>
        </c:scaling>
        <c:delete val="0"/>
        <c:axPos val="l"/>
        <c:numFmt formatCode="General" sourceLinked="1"/>
        <c:majorTickMark val="none"/>
        <c:minorTickMark val="none"/>
        <c:tickLblPos val="nextTo"/>
        <c:txPr>
          <a:bodyPr/>
          <a:lstStyle/>
          <a:p>
            <a:pPr>
              <a:defRPr sz="1400"/>
            </a:pPr>
            <a:endParaRPr lang="ja-JP"/>
          </a:p>
        </c:txPr>
        <c:crossAx val="304796032"/>
        <c:crosses val="autoZero"/>
        <c:auto val="1"/>
        <c:lblAlgn val="ctr"/>
        <c:lblOffset val="100"/>
        <c:noMultiLvlLbl val="0"/>
      </c:catAx>
      <c:valAx>
        <c:axId val="304796032"/>
        <c:scaling>
          <c:orientation val="minMax"/>
        </c:scaling>
        <c:delete val="0"/>
        <c:axPos val="t"/>
        <c:majorGridlines>
          <c:spPr>
            <a:ln>
              <a:prstDash val="dash"/>
            </a:ln>
          </c:spPr>
        </c:majorGridlines>
        <c:numFmt formatCode="0%" sourceLinked="1"/>
        <c:majorTickMark val="none"/>
        <c:minorTickMark val="none"/>
        <c:tickLblPos val="nextTo"/>
        <c:spPr>
          <a:ln w="9525">
            <a:noFill/>
          </a:ln>
        </c:spPr>
        <c:txPr>
          <a:bodyPr/>
          <a:lstStyle/>
          <a:p>
            <a:pPr>
              <a:defRPr sz="1400"/>
            </a:pPr>
            <a:endParaRPr lang="ja-JP"/>
          </a:p>
        </c:txPr>
        <c:crossAx val="304547328"/>
        <c:crosses val="autoZero"/>
        <c:crossBetween val="between"/>
      </c:valAx>
    </c:plotArea>
    <c:legend>
      <c:legendPos val="b"/>
      <c:layout>
        <c:manualLayout>
          <c:xMode val="edge"/>
          <c:yMode val="edge"/>
          <c:x val="0.25005176376598076"/>
          <c:y val="0.91641147736229056"/>
          <c:w val="0.38237248087825276"/>
          <c:h val="6.6245891651343924E-2"/>
        </c:manualLayout>
      </c:layout>
      <c:overlay val="0"/>
      <c:spPr>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003541600188024E-2"/>
          <c:y val="3.2444156287775652E-2"/>
          <c:w val="0.91758619611765468"/>
          <c:h val="0.89914926533867923"/>
        </c:manualLayout>
      </c:layout>
      <c:lineChart>
        <c:grouping val="standard"/>
        <c:varyColors val="0"/>
        <c:ser>
          <c:idx val="0"/>
          <c:order val="0"/>
          <c:tx>
            <c:strRef>
              <c:f>Sheet1!$B$1</c:f>
              <c:strCache>
                <c:ptCount val="1"/>
                <c:pt idx="0">
                  <c:v>進学率
（大阪府）</c:v>
                </c:pt>
              </c:strCache>
            </c:strRef>
          </c:tx>
          <c:marker>
            <c:symbol val="diamond"/>
            <c:size val="5"/>
          </c:marker>
          <c:dLbls>
            <c:dLbl>
              <c:idx val="60"/>
              <c:delete val="1"/>
              <c:extLst>
                <c:ext xmlns:c15="http://schemas.microsoft.com/office/drawing/2012/chart" uri="{CE6537A1-D6FC-4f65-9D91-7224C49458BB}"/>
                <c:ext xmlns:c16="http://schemas.microsoft.com/office/drawing/2014/chart" uri="{C3380CC4-5D6E-409C-BE32-E72D297353CC}">
                  <c16:uniqueId val="{00000000-D819-47B8-AF23-117C2B1B8FDC}"/>
                </c:ext>
              </c:extLst>
            </c:dLbl>
            <c:dLbl>
              <c:idx val="62"/>
              <c:layout>
                <c:manualLayout>
                  <c:x val="-4.5112119601819827E-3"/>
                  <c:y val="-3.6893794901075479E-2"/>
                </c:manualLayout>
              </c:layout>
              <c:tx>
                <c:rich>
                  <a:bodyPr/>
                  <a:lstStyle/>
                  <a:p>
                    <a:r>
                      <a:rPr lang="en-US" altLang="en-US" dirty="0"/>
                      <a:t>59.</a:t>
                    </a:r>
                    <a:r>
                      <a:rPr lang="en-US" altLang="ja-JP" dirty="0"/>
                      <a:t>6</a:t>
                    </a:r>
                    <a:r>
                      <a:rPr lang="en-US" altLang="en-US" dirty="0"/>
                      <a:t>%</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9-47B8-AF23-117C2B1B8FDC}"/>
                </c:ext>
              </c:extLst>
            </c:dLbl>
            <c:spPr>
              <a:ln>
                <a:solidFill>
                  <a:schemeClr val="tx1"/>
                </a:solidFill>
              </a:ln>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Sheet1!$B$2:$B$66</c:f>
              <c:numCache>
                <c:formatCode>0.00%</c:formatCode>
                <c:ptCount val="65"/>
                <c:pt idx="0">
                  <c:v>0.20758026791409739</c:v>
                </c:pt>
                <c:pt idx="1">
                  <c:v>0.22046384720327419</c:v>
                </c:pt>
                <c:pt idx="2">
                  <c:v>0.1883568867327568</c:v>
                </c:pt>
                <c:pt idx="3">
                  <c:v>0.18790079757280437</c:v>
                </c:pt>
                <c:pt idx="4">
                  <c:v>0.2003189401373896</c:v>
                </c:pt>
                <c:pt idx="5">
                  <c:v>0.20304505400795908</c:v>
                </c:pt>
                <c:pt idx="6">
                  <c:v>0.20597942147155895</c:v>
                </c:pt>
                <c:pt idx="7">
                  <c:v>0.23193027210884354</c:v>
                </c:pt>
                <c:pt idx="8">
                  <c:v>0.24544028759229561</c:v>
                </c:pt>
                <c:pt idx="9">
                  <c:v>0.27772700178819787</c:v>
                </c:pt>
                <c:pt idx="10">
                  <c:v>0.31391809828782435</c:v>
                </c:pt>
                <c:pt idx="11">
                  <c:v>0.29995240657203159</c:v>
                </c:pt>
                <c:pt idx="12">
                  <c:v>0.27982707769383053</c:v>
                </c:pt>
                <c:pt idx="13">
                  <c:v>0.27708261102530968</c:v>
                </c:pt>
                <c:pt idx="14">
                  <c:v>0.28425839363826277</c:v>
                </c:pt>
                <c:pt idx="15">
                  <c:v>0.30449407965554359</c:v>
                </c:pt>
                <c:pt idx="16">
                  <c:v>0.34194790458097996</c:v>
                </c:pt>
                <c:pt idx="17">
                  <c:v>0.37250647075740539</c:v>
                </c:pt>
                <c:pt idx="18">
                  <c:v>0.39152126147085431</c:v>
                </c:pt>
                <c:pt idx="19">
                  <c:v>0.40952064170302044</c:v>
                </c:pt>
                <c:pt idx="20">
                  <c:v>0.43787940621333471</c:v>
                </c:pt>
                <c:pt idx="21">
                  <c:v>0.42251563585823493</c:v>
                </c:pt>
                <c:pt idx="22">
                  <c:v>0.41446594552206101</c:v>
                </c:pt>
                <c:pt idx="23">
                  <c:v>0.40883518586005829</c:v>
                </c:pt>
                <c:pt idx="24">
                  <c:v>0.38599615120883007</c:v>
                </c:pt>
                <c:pt idx="25">
                  <c:v>0.38920033507313617</c:v>
                </c:pt>
                <c:pt idx="26">
                  <c:v>0.36871631947237193</c:v>
                </c:pt>
                <c:pt idx="27">
                  <c:v>0.3615555707972839</c:v>
                </c:pt>
                <c:pt idx="28">
                  <c:v>0.34287404979744179</c:v>
                </c:pt>
                <c:pt idx="29">
                  <c:v>0.32822626569406405</c:v>
                </c:pt>
                <c:pt idx="30">
                  <c:v>0.34239066135583862</c:v>
                </c:pt>
                <c:pt idx="31">
                  <c:v>0.33763461883115825</c:v>
                </c:pt>
                <c:pt idx="32">
                  <c:v>0.33930105092209428</c:v>
                </c:pt>
                <c:pt idx="33">
                  <c:v>0.33320569825504615</c:v>
                </c:pt>
                <c:pt idx="34">
                  <c:v>0.32380361899513183</c:v>
                </c:pt>
                <c:pt idx="35">
                  <c:v>0.3146786552686362</c:v>
                </c:pt>
                <c:pt idx="36">
                  <c:v>0.33470047136755604</c:v>
                </c:pt>
                <c:pt idx="37">
                  <c:v>0.35263106068065958</c:v>
                </c:pt>
                <c:pt idx="38">
                  <c:v>0.3704890334098444</c:v>
                </c:pt>
                <c:pt idx="39">
                  <c:v>0.38385331048231963</c:v>
                </c:pt>
                <c:pt idx="40">
                  <c:v>0.40124660589151917</c:v>
                </c:pt>
                <c:pt idx="41">
                  <c:v>0.42172627563185505</c:v>
                </c:pt>
                <c:pt idx="42">
                  <c:v>0.44461788083550702</c:v>
                </c:pt>
                <c:pt idx="43">
                  <c:v>0.47321802819387154</c:v>
                </c:pt>
                <c:pt idx="44">
                  <c:v>0.48889713470703511</c:v>
                </c:pt>
                <c:pt idx="45">
                  <c:v>0.50517233044907428</c:v>
                </c:pt>
                <c:pt idx="46">
                  <c:v>0.49690017492295063</c:v>
                </c:pt>
                <c:pt idx="47">
                  <c:v>0.48607728179581644</c:v>
                </c:pt>
                <c:pt idx="48">
                  <c:v>0.48054216181328063</c:v>
                </c:pt>
                <c:pt idx="49">
                  <c:v>0.49002519949601009</c:v>
                </c:pt>
                <c:pt idx="50">
                  <c:v>0.51054592233269902</c:v>
                </c:pt>
                <c:pt idx="51">
                  <c:v>0.54052178739938939</c:v>
                </c:pt>
                <c:pt idx="52">
                  <c:v>0.55611456199999998</c:v>
                </c:pt>
                <c:pt idx="53">
                  <c:v>0.57078801329999995</c:v>
                </c:pt>
                <c:pt idx="54">
                  <c:v>0.58241708989999996</c:v>
                </c:pt>
                <c:pt idx="55">
                  <c:v>0.59171265829999997</c:v>
                </c:pt>
                <c:pt idx="56">
                  <c:v>0.58732210302586407</c:v>
                </c:pt>
                <c:pt idx="57" formatCode="0.0%">
                  <c:v>0.58099999999999996</c:v>
                </c:pt>
                <c:pt idx="58" formatCode="0.0%">
                  <c:v>0.57699999999999996</c:v>
                </c:pt>
                <c:pt idx="59" formatCode="0.0%">
                  <c:v>0.58299999999999996</c:v>
                </c:pt>
                <c:pt idx="60" formatCode="0.0%">
                  <c:v>0.59399999999999997</c:v>
                </c:pt>
                <c:pt idx="61" formatCode="0.0%">
                  <c:v>0.60499999999999998</c:v>
                </c:pt>
                <c:pt idx="62" formatCode="0.0%">
                  <c:v>0.59706293337551741</c:v>
                </c:pt>
                <c:pt idx="63" formatCode="0.0%">
                  <c:v>0.59499999999999997</c:v>
                </c:pt>
                <c:pt idx="64" formatCode="0.0%">
                  <c:v>0.59636457218708094</c:v>
                </c:pt>
              </c:numCache>
            </c:numRef>
          </c:val>
          <c:smooth val="0"/>
          <c:extLst>
            <c:ext xmlns:c16="http://schemas.microsoft.com/office/drawing/2014/chart" uri="{C3380CC4-5D6E-409C-BE32-E72D297353CC}">
              <c16:uniqueId val="{00000002-D819-47B8-AF23-117C2B1B8FDC}"/>
            </c:ext>
          </c:extLst>
        </c:ser>
        <c:ser>
          <c:idx val="1"/>
          <c:order val="1"/>
          <c:tx>
            <c:strRef>
              <c:f>Sheet1!$C$1</c:f>
              <c:strCache>
                <c:ptCount val="1"/>
                <c:pt idx="0">
                  <c:v>就職率
（大阪府）</c:v>
                </c:pt>
              </c:strCache>
            </c:strRef>
          </c:tx>
          <c:marker>
            <c:symbol val="square"/>
            <c:size val="5"/>
          </c:marker>
          <c:dLbls>
            <c:dLbl>
              <c:idx val="60"/>
              <c:delete val="1"/>
              <c:extLst>
                <c:ext xmlns:c15="http://schemas.microsoft.com/office/drawing/2012/chart" uri="{CE6537A1-D6FC-4f65-9D91-7224C49458BB}"/>
                <c:ext xmlns:c16="http://schemas.microsoft.com/office/drawing/2014/chart" uri="{C3380CC4-5D6E-409C-BE32-E72D297353CC}">
                  <c16:uniqueId val="{00000003-D819-47B8-AF23-117C2B1B8FDC}"/>
                </c:ext>
              </c:extLst>
            </c:dLbl>
            <c:dLbl>
              <c:idx val="62"/>
              <c:layout>
                <c:manualLayout>
                  <c:x val="-4.5112119601819827E-3"/>
                  <c:y val="5.4385170313711866E-2"/>
                </c:manualLayout>
              </c:layout>
              <c:tx>
                <c:rich>
                  <a:bodyPr/>
                  <a:lstStyle/>
                  <a:p>
                    <a:r>
                      <a:rPr lang="en-US" altLang="en-US" dirty="0"/>
                      <a:t>11.</a:t>
                    </a:r>
                    <a:r>
                      <a:rPr lang="en-US" altLang="ja-JP" dirty="0"/>
                      <a:t>2</a:t>
                    </a:r>
                    <a:r>
                      <a:rPr lang="en-US" altLang="en-US" dirty="0"/>
                      <a:t>%</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19-47B8-AF23-117C2B1B8FDC}"/>
                </c:ext>
              </c:extLst>
            </c:dLbl>
            <c:spPr>
              <a:ln>
                <a:solidFill>
                  <a:schemeClr val="tx1"/>
                </a:solidFill>
              </a:ln>
            </c:spPr>
            <c:txPr>
              <a:bodyPr/>
              <a:lstStyle/>
              <a:p>
                <a:pPr>
                  <a:defRPr sz="16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Sheet1!$C$2:$C$66</c:f>
              <c:numCache>
                <c:formatCode>0.00%</c:formatCode>
                <c:ptCount val="65"/>
                <c:pt idx="0">
                  <c:v>0.48503614714012339</c:v>
                </c:pt>
                <c:pt idx="1">
                  <c:v>0.52888503038571255</c:v>
                </c:pt>
                <c:pt idx="2">
                  <c:v>0.59934612950854249</c:v>
                </c:pt>
                <c:pt idx="3">
                  <c:v>0.57949295515664145</c:v>
                </c:pt>
                <c:pt idx="4">
                  <c:v>0.57460336931632316</c:v>
                </c:pt>
                <c:pt idx="5">
                  <c:v>0.60186895963615694</c:v>
                </c:pt>
                <c:pt idx="6">
                  <c:v>0.61850302677326552</c:v>
                </c:pt>
                <c:pt idx="7">
                  <c:v>0.60040554683411829</c:v>
                </c:pt>
                <c:pt idx="8">
                  <c:v>0.58699138280437735</c:v>
                </c:pt>
                <c:pt idx="9">
                  <c:v>0.57677329624478446</c:v>
                </c:pt>
                <c:pt idx="10">
                  <c:v>0.53697693539313684</c:v>
                </c:pt>
                <c:pt idx="11">
                  <c:v>0.50630095600711833</c:v>
                </c:pt>
                <c:pt idx="12">
                  <c:v>0.52581713870146662</c:v>
                </c:pt>
                <c:pt idx="13">
                  <c:v>0.52215253044199994</c:v>
                </c:pt>
                <c:pt idx="14">
                  <c:v>0.51687960943180633</c:v>
                </c:pt>
                <c:pt idx="15">
                  <c:v>0.50285008317839319</c:v>
                </c:pt>
                <c:pt idx="16">
                  <c:v>0.46713755689569436</c:v>
                </c:pt>
                <c:pt idx="17">
                  <c:v>0.44177625558838135</c:v>
                </c:pt>
                <c:pt idx="18">
                  <c:v>0.41885743828357247</c:v>
                </c:pt>
                <c:pt idx="19">
                  <c:v>0.38305167142144386</c:v>
                </c:pt>
                <c:pt idx="20">
                  <c:v>0.34124878845074735</c:v>
                </c:pt>
                <c:pt idx="21">
                  <c:v>0.31895887295470338</c:v>
                </c:pt>
                <c:pt idx="22">
                  <c:v>0.3161657863782088</c:v>
                </c:pt>
                <c:pt idx="23">
                  <c:v>0.32382015306122447</c:v>
                </c:pt>
                <c:pt idx="24">
                  <c:v>0.32851865778937822</c:v>
                </c:pt>
                <c:pt idx="25">
                  <c:v>0.33063771291105526</c:v>
                </c:pt>
                <c:pt idx="26">
                  <c:v>0.34375251347221103</c:v>
                </c:pt>
                <c:pt idx="27">
                  <c:v>0.34484954781058014</c:v>
                </c:pt>
                <c:pt idx="28">
                  <c:v>0.33691110200737401</c:v>
                </c:pt>
                <c:pt idx="29">
                  <c:v>0.3358461913930092</c:v>
                </c:pt>
                <c:pt idx="30">
                  <c:v>0.33671175612256976</c:v>
                </c:pt>
                <c:pt idx="31">
                  <c:v>0.32372875832966747</c:v>
                </c:pt>
                <c:pt idx="32">
                  <c:v>0.3020112743796749</c:v>
                </c:pt>
                <c:pt idx="33">
                  <c:v>0.29639990935304644</c:v>
                </c:pt>
                <c:pt idx="34">
                  <c:v>0.29447965463396714</c:v>
                </c:pt>
                <c:pt idx="35">
                  <c:v>0.29752993459420352</c:v>
                </c:pt>
                <c:pt idx="36">
                  <c:v>0.29325110834077145</c:v>
                </c:pt>
                <c:pt idx="37">
                  <c:v>0.27910376536710624</c:v>
                </c:pt>
                <c:pt idx="38">
                  <c:v>0.2566947207345065</c:v>
                </c:pt>
                <c:pt idx="39">
                  <c:v>0.22786016578643628</c:v>
                </c:pt>
                <c:pt idx="40">
                  <c:v>0.21043006037080927</c:v>
                </c:pt>
                <c:pt idx="41">
                  <c:v>0.2002479732951836</c:v>
                </c:pt>
                <c:pt idx="42">
                  <c:v>0.19039208034669022</c:v>
                </c:pt>
                <c:pt idx="43">
                  <c:v>0.17699485980277527</c:v>
                </c:pt>
                <c:pt idx="44">
                  <c:v>0.15160194343626435</c:v>
                </c:pt>
                <c:pt idx="45">
                  <c:v>0.13603954174119012</c:v>
                </c:pt>
                <c:pt idx="46">
                  <c:v>0.12759855777812154</c:v>
                </c:pt>
                <c:pt idx="47">
                  <c:v>0.11899487154379995</c:v>
                </c:pt>
                <c:pt idx="48">
                  <c:v>0.11363377501044079</c:v>
                </c:pt>
                <c:pt idx="49">
                  <c:v>0.1129777404451911</c:v>
                </c:pt>
                <c:pt idx="50">
                  <c:v>0.11699675716238309</c:v>
                </c:pt>
                <c:pt idx="51">
                  <c:v>0.12224535109630864</c:v>
                </c:pt>
                <c:pt idx="52">
                  <c:v>0.12497540680000001</c:v>
                </c:pt>
                <c:pt idx="53">
                  <c:v>0.12887902330000001</c:v>
                </c:pt>
                <c:pt idx="54">
                  <c:v>0.1223782492</c:v>
                </c:pt>
                <c:pt idx="55">
                  <c:v>0.10680872409999999</c:v>
                </c:pt>
                <c:pt idx="56">
                  <c:v>0.10739926309999999</c:v>
                </c:pt>
                <c:pt idx="57" formatCode="0.0%">
                  <c:v>0.113</c:v>
                </c:pt>
                <c:pt idx="58" formatCode="0.0%">
                  <c:v>0.112</c:v>
                </c:pt>
                <c:pt idx="59" formatCode="0.0%">
                  <c:v>0.11600000000000001</c:v>
                </c:pt>
                <c:pt idx="60" formatCode="0.0%">
                  <c:v>0.11700000000000001</c:v>
                </c:pt>
                <c:pt idx="61" formatCode="0.0%">
                  <c:v>0.11600000000000001</c:v>
                </c:pt>
                <c:pt idx="62" formatCode="0.0%">
                  <c:v>0.11774631548419415</c:v>
                </c:pt>
                <c:pt idx="63" formatCode="0.0%">
                  <c:v>0.11600000000000001</c:v>
                </c:pt>
                <c:pt idx="64" formatCode="0.0%">
                  <c:v>0.11151444554307928</c:v>
                </c:pt>
              </c:numCache>
            </c:numRef>
          </c:val>
          <c:smooth val="0"/>
          <c:extLst>
            <c:ext xmlns:c16="http://schemas.microsoft.com/office/drawing/2014/chart" uri="{C3380CC4-5D6E-409C-BE32-E72D297353CC}">
              <c16:uniqueId val="{00000005-D819-47B8-AF23-117C2B1B8FDC}"/>
            </c:ext>
          </c:extLst>
        </c:ser>
        <c:ser>
          <c:idx val="2"/>
          <c:order val="2"/>
          <c:tx>
            <c:strRef>
              <c:f>Sheet1!$D$1</c:f>
              <c:strCache>
                <c:ptCount val="1"/>
                <c:pt idx="0">
                  <c:v>進学率
（全国）</c:v>
                </c:pt>
              </c:strCache>
            </c:strRef>
          </c:tx>
          <c:spPr>
            <a:ln>
              <a:prstDash val="sysDash"/>
            </a:ln>
          </c:spPr>
          <c:marker>
            <c:symbol val="triangle"/>
            <c:size val="5"/>
          </c:marker>
          <c:dLbls>
            <c:dLbl>
              <c:idx val="6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19-47B8-AF23-117C2B1B8FDC}"/>
                </c:ext>
              </c:extLst>
            </c:dLbl>
            <c:spPr>
              <a:noFill/>
              <a:ln>
                <a:noFill/>
              </a:ln>
              <a:effectLst/>
            </c:spPr>
            <c:txPr>
              <a:bodyPr/>
              <a:lstStyle/>
              <a:p>
                <a:pPr>
                  <a:defRPr sz="16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Sheet1!$D$2:$D$66</c:f>
              <c:numCache>
                <c:formatCode>0.00%</c:formatCode>
                <c:ptCount val="65"/>
                <c:pt idx="0">
                  <c:v>0.184</c:v>
                </c:pt>
                <c:pt idx="1">
                  <c:v>0.16</c:v>
                </c:pt>
                <c:pt idx="2">
                  <c:v>0.161</c:v>
                </c:pt>
                <c:pt idx="3">
                  <c:v>0.16500000000000001</c:v>
                </c:pt>
                <c:pt idx="4">
                  <c:v>0.16899999999999998</c:v>
                </c:pt>
                <c:pt idx="5">
                  <c:v>0.17199999999999999</c:v>
                </c:pt>
                <c:pt idx="6">
                  <c:v>0.17899999999999999</c:v>
                </c:pt>
                <c:pt idx="7">
                  <c:v>0.193</c:v>
                </c:pt>
                <c:pt idx="8">
                  <c:v>0.20899999999999999</c:v>
                </c:pt>
                <c:pt idx="9">
                  <c:v>0.23399999999999999</c:v>
                </c:pt>
                <c:pt idx="10">
                  <c:v>0.254</c:v>
                </c:pt>
                <c:pt idx="11">
                  <c:v>0.245</c:v>
                </c:pt>
                <c:pt idx="12">
                  <c:v>0.23699999999999999</c:v>
                </c:pt>
                <c:pt idx="13">
                  <c:v>0.23100000000000001</c:v>
                </c:pt>
                <c:pt idx="14">
                  <c:v>0.23199999999999998</c:v>
                </c:pt>
                <c:pt idx="15">
                  <c:v>0.24199999999999999</c:v>
                </c:pt>
                <c:pt idx="16">
                  <c:v>0.26800000000000002</c:v>
                </c:pt>
                <c:pt idx="17">
                  <c:v>0.29199999999999998</c:v>
                </c:pt>
                <c:pt idx="18">
                  <c:v>0.312</c:v>
                </c:pt>
                <c:pt idx="19">
                  <c:v>0.32200000000000001</c:v>
                </c:pt>
                <c:pt idx="20">
                  <c:v>0.34200000000000003</c:v>
                </c:pt>
                <c:pt idx="21">
                  <c:v>0.33899999999999997</c:v>
                </c:pt>
                <c:pt idx="22">
                  <c:v>0.33200000000000002</c:v>
                </c:pt>
                <c:pt idx="23">
                  <c:v>0.32799999999999996</c:v>
                </c:pt>
                <c:pt idx="24">
                  <c:v>0.31900000000000001</c:v>
                </c:pt>
                <c:pt idx="25">
                  <c:v>0.31900000000000001</c:v>
                </c:pt>
                <c:pt idx="26">
                  <c:v>0.314</c:v>
                </c:pt>
                <c:pt idx="27">
                  <c:v>0.309</c:v>
                </c:pt>
                <c:pt idx="28">
                  <c:v>0.30099999999999999</c:v>
                </c:pt>
                <c:pt idx="29">
                  <c:v>0.29600000000000004</c:v>
                </c:pt>
                <c:pt idx="30">
                  <c:v>0.30499999999999999</c:v>
                </c:pt>
                <c:pt idx="31">
                  <c:v>0.30299999999999999</c:v>
                </c:pt>
                <c:pt idx="32">
                  <c:v>0.31</c:v>
                </c:pt>
                <c:pt idx="33">
                  <c:v>0.309</c:v>
                </c:pt>
                <c:pt idx="34">
                  <c:v>0.307</c:v>
                </c:pt>
                <c:pt idx="35">
                  <c:v>0.30599999999999999</c:v>
                </c:pt>
                <c:pt idx="36">
                  <c:v>0.317</c:v>
                </c:pt>
                <c:pt idx="37">
                  <c:v>0.32700000000000001</c:v>
                </c:pt>
                <c:pt idx="38">
                  <c:v>0.34499999999999997</c:v>
                </c:pt>
                <c:pt idx="39">
                  <c:v>0.36099999999999999</c:v>
                </c:pt>
                <c:pt idx="40">
                  <c:v>0.376</c:v>
                </c:pt>
                <c:pt idx="41">
                  <c:v>0.39</c:v>
                </c:pt>
                <c:pt idx="42">
                  <c:v>0.40700000000000003</c:v>
                </c:pt>
                <c:pt idx="43">
                  <c:v>0.42499999999999999</c:v>
                </c:pt>
                <c:pt idx="44">
                  <c:v>0.442</c:v>
                </c:pt>
                <c:pt idx="45">
                  <c:v>0.45100000000000001</c:v>
                </c:pt>
                <c:pt idx="46">
                  <c:v>0.45100000000000001</c:v>
                </c:pt>
                <c:pt idx="47">
                  <c:v>0.44900000000000001</c:v>
                </c:pt>
                <c:pt idx="48">
                  <c:v>0.44600000000000001</c:v>
                </c:pt>
                <c:pt idx="49">
                  <c:v>0.45330891101610538</c:v>
                </c:pt>
                <c:pt idx="50">
                  <c:v>0.47264452720172268</c:v>
                </c:pt>
                <c:pt idx="51">
                  <c:v>0.49361055891612421</c:v>
                </c:pt>
                <c:pt idx="52">
                  <c:v>0.51204148999999999</c:v>
                </c:pt>
                <c:pt idx="53">
                  <c:v>0.52840089000000001</c:v>
                </c:pt>
                <c:pt idx="54">
                  <c:v>0.53878078000000007</c:v>
                </c:pt>
                <c:pt idx="55">
                  <c:v>0.54303831000000002</c:v>
                </c:pt>
                <c:pt idx="56">
                  <c:v>0.53863638999999996</c:v>
                </c:pt>
                <c:pt idx="57" formatCode="0.0%">
                  <c:v>0.53300000000000003</c:v>
                </c:pt>
                <c:pt idx="58" formatCode="0.0%">
                  <c:v>0.53200000000000003</c:v>
                </c:pt>
                <c:pt idx="59" formatCode="0.0%">
                  <c:v>0.53800000000000003</c:v>
                </c:pt>
                <c:pt idx="60" formatCode="0.0%">
                  <c:v>0.54500000000000004</c:v>
                </c:pt>
                <c:pt idx="61" formatCode="0.0%">
                  <c:v>0.54900000000000004</c:v>
                </c:pt>
                <c:pt idx="62" formatCode="0.0%">
                  <c:v>0.5471218286261369</c:v>
                </c:pt>
                <c:pt idx="63" formatCode="0.0%">
                  <c:v>0.54700000000000004</c:v>
                </c:pt>
                <c:pt idx="64" formatCode="0.0%">
                  <c:v>0.54667984467955166</c:v>
                </c:pt>
              </c:numCache>
            </c:numRef>
          </c:val>
          <c:smooth val="0"/>
          <c:extLst>
            <c:ext xmlns:c16="http://schemas.microsoft.com/office/drawing/2014/chart" uri="{C3380CC4-5D6E-409C-BE32-E72D297353CC}">
              <c16:uniqueId val="{00000007-D819-47B8-AF23-117C2B1B8FDC}"/>
            </c:ext>
          </c:extLst>
        </c:ser>
        <c:ser>
          <c:idx val="3"/>
          <c:order val="3"/>
          <c:tx>
            <c:strRef>
              <c:f>Sheet1!$E$1</c:f>
              <c:strCache>
                <c:ptCount val="1"/>
                <c:pt idx="0">
                  <c:v>就職率
（全国）</c:v>
                </c:pt>
              </c:strCache>
            </c:strRef>
          </c:tx>
          <c:spPr>
            <a:ln>
              <a:prstDash val="sysDash"/>
            </a:ln>
          </c:spPr>
          <c:marker>
            <c:symbol val="x"/>
            <c:size val="5"/>
          </c:marker>
          <c:dLbls>
            <c:dLbl>
              <c:idx val="60"/>
              <c:delete val="1"/>
              <c:extLst>
                <c:ext xmlns:c15="http://schemas.microsoft.com/office/drawing/2012/chart" uri="{CE6537A1-D6FC-4f65-9D91-7224C49458BB}"/>
                <c:ext xmlns:c16="http://schemas.microsoft.com/office/drawing/2014/chart" uri="{C3380CC4-5D6E-409C-BE32-E72D297353CC}">
                  <c16:uniqueId val="{00000008-D819-47B8-AF23-117C2B1B8FDC}"/>
                </c:ext>
              </c:extLst>
            </c:dLbl>
            <c:dLbl>
              <c:idx val="62"/>
              <c:layout>
                <c:manualLayout>
                  <c:x val="0"/>
                  <c:y val="-2.6898835665949666E-2"/>
                </c:manualLayout>
              </c:layout>
              <c:tx>
                <c:rich>
                  <a:bodyPr/>
                  <a:lstStyle/>
                  <a:p>
                    <a:r>
                      <a:rPr lang="en-US" altLang="en-US" dirty="0"/>
                      <a:t>17.6%</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19-47B8-AF23-117C2B1B8FDC}"/>
                </c:ext>
              </c:extLst>
            </c:dLbl>
            <c:spPr>
              <a:noFill/>
              <a:ln>
                <a:noFill/>
              </a:ln>
              <a:effectLst/>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Sheet1!$A$2:$A$66</c:f>
              <c:strCache>
                <c:ptCount val="65"/>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31</c:v>
                </c:pt>
              </c:strCache>
            </c:strRef>
          </c:cat>
          <c:val>
            <c:numRef>
              <c:f>Sheet1!$E$2:$E$66</c:f>
              <c:numCache>
                <c:formatCode>0.00%</c:formatCode>
                <c:ptCount val="65"/>
                <c:pt idx="0">
                  <c:v>0.47600000000000003</c:v>
                </c:pt>
                <c:pt idx="1">
                  <c:v>0.51700000000000002</c:v>
                </c:pt>
                <c:pt idx="2">
                  <c:v>0.58399999999999996</c:v>
                </c:pt>
                <c:pt idx="3">
                  <c:v>0.57600000000000007</c:v>
                </c:pt>
                <c:pt idx="4">
                  <c:v>0.58099999999999996</c:v>
                </c:pt>
                <c:pt idx="5">
                  <c:v>0.61299999999999999</c:v>
                </c:pt>
                <c:pt idx="6">
                  <c:v>0.64</c:v>
                </c:pt>
                <c:pt idx="7">
                  <c:v>0.63900000000000001</c:v>
                </c:pt>
                <c:pt idx="8">
                  <c:v>0.63400000000000001</c:v>
                </c:pt>
                <c:pt idx="9">
                  <c:v>0.63900000000000001</c:v>
                </c:pt>
                <c:pt idx="10">
                  <c:v>0.60399999999999998</c:v>
                </c:pt>
                <c:pt idx="11">
                  <c:v>0.57999999999999996</c:v>
                </c:pt>
                <c:pt idx="12">
                  <c:v>0.58700000000000008</c:v>
                </c:pt>
                <c:pt idx="13">
                  <c:v>0.58899999999999997</c:v>
                </c:pt>
                <c:pt idx="14">
                  <c:v>0.58899999999999997</c:v>
                </c:pt>
                <c:pt idx="15">
                  <c:v>0.58200000000000007</c:v>
                </c:pt>
                <c:pt idx="16">
                  <c:v>0.55899999999999994</c:v>
                </c:pt>
                <c:pt idx="17">
                  <c:v>0.53</c:v>
                </c:pt>
                <c:pt idx="18">
                  <c:v>0.504</c:v>
                </c:pt>
                <c:pt idx="19">
                  <c:v>0.48</c:v>
                </c:pt>
                <c:pt idx="20">
                  <c:v>0.44600000000000001</c:v>
                </c:pt>
                <c:pt idx="21">
                  <c:v>0.42200000000000004</c:v>
                </c:pt>
                <c:pt idx="22">
                  <c:v>0.42499999999999999</c:v>
                </c:pt>
                <c:pt idx="23">
                  <c:v>0.42799999999999999</c:v>
                </c:pt>
                <c:pt idx="24">
                  <c:v>0.42700000000000005</c:v>
                </c:pt>
                <c:pt idx="25">
                  <c:v>0.42899999999999999</c:v>
                </c:pt>
                <c:pt idx="26">
                  <c:v>0.43099999999999999</c:v>
                </c:pt>
                <c:pt idx="27">
                  <c:v>0.42899999999999999</c:v>
                </c:pt>
                <c:pt idx="28">
                  <c:v>0.41499999999999998</c:v>
                </c:pt>
                <c:pt idx="29">
                  <c:v>0.41</c:v>
                </c:pt>
                <c:pt idx="30">
                  <c:v>0.41100000000000003</c:v>
                </c:pt>
                <c:pt idx="31">
                  <c:v>0.39500000000000002</c:v>
                </c:pt>
                <c:pt idx="32">
                  <c:v>0.36599999999999999</c:v>
                </c:pt>
                <c:pt idx="33">
                  <c:v>0.35899999999999999</c:v>
                </c:pt>
                <c:pt idx="34">
                  <c:v>0.35600000000000004</c:v>
                </c:pt>
                <c:pt idx="35">
                  <c:v>0.35200000000000004</c:v>
                </c:pt>
                <c:pt idx="36">
                  <c:v>0.34399999999999997</c:v>
                </c:pt>
                <c:pt idx="37">
                  <c:v>0.33100000000000002</c:v>
                </c:pt>
                <c:pt idx="38">
                  <c:v>0.30499999999999999</c:v>
                </c:pt>
                <c:pt idx="39">
                  <c:v>0.27699999999999997</c:v>
                </c:pt>
                <c:pt idx="40">
                  <c:v>0.25600000000000001</c:v>
                </c:pt>
                <c:pt idx="41">
                  <c:v>0.24299999999999999</c:v>
                </c:pt>
                <c:pt idx="42">
                  <c:v>0.23499999999999999</c:v>
                </c:pt>
                <c:pt idx="43">
                  <c:v>0.22699999999999998</c:v>
                </c:pt>
                <c:pt idx="44">
                  <c:v>0.20199999999999999</c:v>
                </c:pt>
                <c:pt idx="45">
                  <c:v>0.18600000000000003</c:v>
                </c:pt>
                <c:pt idx="46">
                  <c:v>0.184</c:v>
                </c:pt>
                <c:pt idx="47">
                  <c:v>0.17100000000000001</c:v>
                </c:pt>
                <c:pt idx="48">
                  <c:v>0.16600000000000001</c:v>
                </c:pt>
                <c:pt idx="49">
                  <c:v>0.16899999999999998</c:v>
                </c:pt>
                <c:pt idx="50">
                  <c:v>0.17357233365371505</c:v>
                </c:pt>
                <c:pt idx="51">
                  <c:v>0.18</c:v>
                </c:pt>
                <c:pt idx="52">
                  <c:v>0.1853274</c:v>
                </c:pt>
                <c:pt idx="53">
                  <c:v>0.18984901000000001</c:v>
                </c:pt>
                <c:pt idx="54">
                  <c:v>0.18199177999999999</c:v>
                </c:pt>
                <c:pt idx="55">
                  <c:v>0.15776673999999999</c:v>
                </c:pt>
                <c:pt idx="56">
                  <c:v>0.16345504999999999</c:v>
                </c:pt>
                <c:pt idx="57" formatCode="0.0%">
                  <c:v>0.16800000000000001</c:v>
                </c:pt>
                <c:pt idx="58" formatCode="0.0%">
                  <c:v>0.17</c:v>
                </c:pt>
                <c:pt idx="59" formatCode="0.0%">
                  <c:v>0.17499999999999999</c:v>
                </c:pt>
                <c:pt idx="60" formatCode="0.0%">
                  <c:v>0.17799999999999999</c:v>
                </c:pt>
                <c:pt idx="61" formatCode="0.0%">
                  <c:v>0.17799999999999999</c:v>
                </c:pt>
                <c:pt idx="62" formatCode="0.0%">
                  <c:v>0.17728559567975108</c:v>
                </c:pt>
                <c:pt idx="63" formatCode="0.0%">
                  <c:v>0.17599999999999999</c:v>
                </c:pt>
                <c:pt idx="64" formatCode="0.0%">
                  <c:v>0.17607201359149047</c:v>
                </c:pt>
              </c:numCache>
            </c:numRef>
          </c:val>
          <c:smooth val="0"/>
          <c:extLst>
            <c:ext xmlns:c16="http://schemas.microsoft.com/office/drawing/2014/chart" uri="{C3380CC4-5D6E-409C-BE32-E72D297353CC}">
              <c16:uniqueId val="{0000000A-D819-47B8-AF23-117C2B1B8FDC}"/>
            </c:ext>
          </c:extLst>
        </c:ser>
        <c:dLbls>
          <c:showLegendKey val="0"/>
          <c:showVal val="0"/>
          <c:showCatName val="0"/>
          <c:showSerName val="0"/>
          <c:showPercent val="0"/>
          <c:showBubbleSize val="0"/>
        </c:dLbls>
        <c:marker val="1"/>
        <c:smooth val="0"/>
        <c:axId val="305807744"/>
        <c:axId val="305809280"/>
      </c:lineChart>
      <c:catAx>
        <c:axId val="305807744"/>
        <c:scaling>
          <c:orientation val="minMax"/>
        </c:scaling>
        <c:delete val="0"/>
        <c:axPos val="b"/>
        <c:numFmt formatCode="General" sourceLinked="0"/>
        <c:majorTickMark val="out"/>
        <c:minorTickMark val="none"/>
        <c:tickLblPos val="nextTo"/>
        <c:txPr>
          <a:bodyPr/>
          <a:lstStyle/>
          <a:p>
            <a:pPr>
              <a:defRPr sz="1100"/>
            </a:pPr>
            <a:endParaRPr lang="ja-JP"/>
          </a:p>
        </c:txPr>
        <c:crossAx val="305809280"/>
        <c:crosses val="autoZero"/>
        <c:auto val="1"/>
        <c:lblAlgn val="ctr"/>
        <c:lblOffset val="100"/>
        <c:tickLblSkip val="3"/>
        <c:noMultiLvlLbl val="0"/>
      </c:catAx>
      <c:valAx>
        <c:axId val="305809280"/>
        <c:scaling>
          <c:orientation val="minMax"/>
          <c:min val="0"/>
        </c:scaling>
        <c:delete val="0"/>
        <c:axPos val="l"/>
        <c:majorGridlines>
          <c:spPr>
            <a:ln>
              <a:prstDash val="dash"/>
            </a:ln>
          </c:spPr>
        </c:majorGridlines>
        <c:numFmt formatCode="0%" sourceLinked="0"/>
        <c:majorTickMark val="out"/>
        <c:minorTickMark val="none"/>
        <c:tickLblPos val="nextTo"/>
        <c:txPr>
          <a:bodyPr/>
          <a:lstStyle/>
          <a:p>
            <a:pPr>
              <a:defRPr sz="1200"/>
            </a:pPr>
            <a:endParaRPr lang="ja-JP"/>
          </a:p>
        </c:txPr>
        <c:crossAx val="305807744"/>
        <c:crosses val="autoZero"/>
        <c:crossBetween val="between"/>
        <c:majorUnit val="0.1"/>
      </c:valAx>
    </c:plotArea>
    <c:legend>
      <c:legendPos val="r"/>
      <c:layout>
        <c:manualLayout>
          <c:xMode val="edge"/>
          <c:yMode val="edge"/>
          <c:x val="0.84557493916376103"/>
          <c:y val="0.33199708521769744"/>
          <c:w val="0.14991389845572808"/>
          <c:h val="0.31065637355073938"/>
        </c:manualLayout>
      </c:layout>
      <c:overlay val="1"/>
      <c:spPr>
        <a:solidFill>
          <a:schemeClr val="bg1"/>
        </a:solidFill>
        <a:ln>
          <a:solidFill>
            <a:schemeClr val="bg1">
              <a:lumMod val="75000"/>
            </a:schemeClr>
          </a:solidFill>
        </a:ln>
      </c:spPr>
      <c:txPr>
        <a:bodyPr/>
        <a:lstStyle/>
        <a:p>
          <a:pPr>
            <a:defRPr sz="1200">
              <a:latin typeface="ＭＳ Ｐゴシック" pitchFamily="50" charset="-128"/>
              <a:ea typeface="ＭＳ Ｐゴシック"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大学等進学者</c:v>
                </c:pt>
              </c:strCache>
            </c:strRef>
          </c:tx>
          <c:marker>
            <c:symbol val="diamond"/>
            <c:size val="5"/>
          </c:marker>
          <c:dLbls>
            <c:dLbl>
              <c:idx val="37"/>
              <c:layout>
                <c:manualLayout>
                  <c:x val="-3.0783110933519188E-2"/>
                  <c:y val="-4.7052922676499312E-2"/>
                </c:manualLayout>
              </c:layout>
              <c:tx>
                <c:rich>
                  <a:bodyPr/>
                  <a:lstStyle/>
                  <a:p>
                    <a:pPr>
                      <a:defRPr sz="1600"/>
                    </a:pPr>
                    <a:r>
                      <a:rPr lang="en-US" altLang="en-US" dirty="0"/>
                      <a:t>46,554(H4) </a:t>
                    </a:r>
                  </a:p>
                </c:rich>
              </c:tx>
              <c:spPr>
                <a:ln>
                  <a:solidFill>
                    <a:schemeClr val="tx1"/>
                  </a:solidFill>
                  <a:prstDash val="dashDot"/>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EF-49DA-A634-A3B817348C27}"/>
                </c:ext>
              </c:extLst>
            </c:dLbl>
            <c:dLbl>
              <c:idx val="60"/>
              <c:layout>
                <c:manualLayout>
                  <c:x val="-8.0189326094031138E-4"/>
                  <c:y val="-6.0296105044505437E-2"/>
                </c:manualLayout>
              </c:layout>
              <c:tx>
                <c:rich>
                  <a:bodyPr/>
                  <a:lstStyle/>
                  <a:p>
                    <a:r>
                      <a:rPr lang="en-US" altLang="en-US" dirty="0"/>
                      <a:t>44,</a:t>
                    </a:r>
                    <a:r>
                      <a:rPr lang="en-US" altLang="ja-JP" dirty="0"/>
                      <a:t>029</a:t>
                    </a:r>
                    <a:endParaRPr lang="en-US"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EF-49DA-A634-A3B817348C27}"/>
                </c:ext>
              </c:extLst>
            </c:dLbl>
            <c:spPr>
              <a:noFill/>
              <a:ln>
                <a:noFill/>
              </a:ln>
              <a:effectLst/>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Sheet1!$A$2:$A$65</c:f>
              <c:strCache>
                <c:ptCount val="64"/>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strCache>
            </c:strRef>
          </c:cat>
          <c:val>
            <c:numRef>
              <c:f>Sheet1!$B$2:$B$65</c:f>
              <c:numCache>
                <c:formatCode>#,##0_ </c:formatCode>
                <c:ptCount val="64"/>
                <c:pt idx="0">
                  <c:v>7810</c:v>
                </c:pt>
                <c:pt idx="1">
                  <c:v>8888</c:v>
                </c:pt>
                <c:pt idx="2">
                  <c:v>7144</c:v>
                </c:pt>
                <c:pt idx="3">
                  <c:v>8175</c:v>
                </c:pt>
                <c:pt idx="4">
                  <c:v>9798</c:v>
                </c:pt>
                <c:pt idx="5">
                  <c:v>11429</c:v>
                </c:pt>
                <c:pt idx="6">
                  <c:v>11671</c:v>
                </c:pt>
                <c:pt idx="7">
                  <c:v>14183</c:v>
                </c:pt>
                <c:pt idx="8">
                  <c:v>13928</c:v>
                </c:pt>
                <c:pt idx="9">
                  <c:v>13978</c:v>
                </c:pt>
                <c:pt idx="10">
                  <c:v>21763</c:v>
                </c:pt>
                <c:pt idx="11">
                  <c:v>28991</c:v>
                </c:pt>
                <c:pt idx="12">
                  <c:v>27704</c:v>
                </c:pt>
                <c:pt idx="13">
                  <c:v>26373</c:v>
                </c:pt>
                <c:pt idx="14">
                  <c:v>24629</c:v>
                </c:pt>
                <c:pt idx="15">
                  <c:v>24893</c:v>
                </c:pt>
                <c:pt idx="16">
                  <c:v>26820</c:v>
                </c:pt>
                <c:pt idx="17">
                  <c:v>28496</c:v>
                </c:pt>
                <c:pt idx="18">
                  <c:v>30292</c:v>
                </c:pt>
                <c:pt idx="19">
                  <c:v>32011</c:v>
                </c:pt>
                <c:pt idx="20">
                  <c:v>34335</c:v>
                </c:pt>
                <c:pt idx="21">
                  <c:v>33440</c:v>
                </c:pt>
                <c:pt idx="22">
                  <c:v>35940</c:v>
                </c:pt>
                <c:pt idx="23">
                  <c:v>35899</c:v>
                </c:pt>
                <c:pt idx="24">
                  <c:v>34901</c:v>
                </c:pt>
                <c:pt idx="25">
                  <c:v>36240</c:v>
                </c:pt>
                <c:pt idx="26">
                  <c:v>36674</c:v>
                </c:pt>
                <c:pt idx="27">
                  <c:v>36900</c:v>
                </c:pt>
                <c:pt idx="28">
                  <c:v>37663</c:v>
                </c:pt>
                <c:pt idx="29">
                  <c:v>36312</c:v>
                </c:pt>
                <c:pt idx="30">
                  <c:v>34728</c:v>
                </c:pt>
                <c:pt idx="31">
                  <c:v>41446</c:v>
                </c:pt>
                <c:pt idx="32">
                  <c:v>43457</c:v>
                </c:pt>
                <c:pt idx="33">
                  <c:v>42640</c:v>
                </c:pt>
                <c:pt idx="34">
                  <c:v>42303</c:v>
                </c:pt>
                <c:pt idx="35">
                  <c:v>42627</c:v>
                </c:pt>
                <c:pt idx="36">
                  <c:v>45373</c:v>
                </c:pt>
                <c:pt idx="37">
                  <c:v>46554</c:v>
                </c:pt>
                <c:pt idx="38">
                  <c:v>46486</c:v>
                </c:pt>
                <c:pt idx="39">
                  <c:v>43899</c:v>
                </c:pt>
                <c:pt idx="40">
                  <c:v>43002</c:v>
                </c:pt>
                <c:pt idx="41">
                  <c:v>44218</c:v>
                </c:pt>
                <c:pt idx="42">
                  <c:v>43296</c:v>
                </c:pt>
                <c:pt idx="43">
                  <c:v>42901</c:v>
                </c:pt>
                <c:pt idx="44">
                  <c:v>42162</c:v>
                </c:pt>
                <c:pt idx="45">
                  <c:v>41802</c:v>
                </c:pt>
                <c:pt idx="46">
                  <c:v>41758</c:v>
                </c:pt>
                <c:pt idx="47">
                  <c:v>39713</c:v>
                </c:pt>
                <c:pt idx="48">
                  <c:v>37971</c:v>
                </c:pt>
                <c:pt idx="49">
                  <c:v>37336</c:v>
                </c:pt>
                <c:pt idx="50">
                  <c:v>38100</c:v>
                </c:pt>
                <c:pt idx="51">
                  <c:v>38950</c:v>
                </c:pt>
                <c:pt idx="52">
                  <c:v>39572</c:v>
                </c:pt>
                <c:pt idx="53">
                  <c:v>38571</c:v>
                </c:pt>
                <c:pt idx="54">
                  <c:v>38987</c:v>
                </c:pt>
                <c:pt idx="55">
                  <c:v>40098</c:v>
                </c:pt>
                <c:pt idx="56">
                  <c:v>40897</c:v>
                </c:pt>
                <c:pt idx="57">
                  <c:v>39863</c:v>
                </c:pt>
                <c:pt idx="58">
                  <c:v>41805</c:v>
                </c:pt>
                <c:pt idx="59">
                  <c:v>41669</c:v>
                </c:pt>
                <c:pt idx="60">
                  <c:v>43896</c:v>
                </c:pt>
                <c:pt idx="61">
                  <c:v>45013</c:v>
                </c:pt>
                <c:pt idx="62">
                  <c:v>45292</c:v>
                </c:pt>
                <c:pt idx="63">
                  <c:v>44653</c:v>
                </c:pt>
              </c:numCache>
            </c:numRef>
          </c:val>
          <c:smooth val="0"/>
          <c:extLst>
            <c:ext xmlns:c16="http://schemas.microsoft.com/office/drawing/2014/chart" uri="{C3380CC4-5D6E-409C-BE32-E72D297353CC}">
              <c16:uniqueId val="{00000002-CFEF-49DA-A634-A3B817348C27}"/>
            </c:ext>
          </c:extLst>
        </c:ser>
        <c:ser>
          <c:idx val="1"/>
          <c:order val="1"/>
          <c:tx>
            <c:strRef>
              <c:f>Sheet1!$C$1</c:f>
              <c:strCache>
                <c:ptCount val="1"/>
                <c:pt idx="0">
                  <c:v>専門学校等進学者</c:v>
                </c:pt>
              </c:strCache>
            </c:strRef>
          </c:tx>
          <c:marker>
            <c:symbol val="square"/>
            <c:size val="5"/>
          </c:marker>
          <c:dLbls>
            <c:dLbl>
              <c:idx val="35"/>
              <c:layout>
                <c:manualLayout>
                  <c:x val="-0.10933414027759794"/>
                  <c:y val="-3.6458376782094522E-2"/>
                </c:manualLayout>
              </c:layout>
              <c:tx>
                <c:rich>
                  <a:bodyPr/>
                  <a:lstStyle/>
                  <a:p>
                    <a:r>
                      <a:rPr lang="en-US" altLang="en-US" dirty="0"/>
                      <a:t>44,225(H2) </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EF-49DA-A634-A3B817348C27}"/>
                </c:ext>
              </c:extLst>
            </c:dLbl>
            <c:dLbl>
              <c:idx val="60"/>
              <c:tx>
                <c:rich>
                  <a:bodyPr/>
                  <a:lstStyle/>
                  <a:p>
                    <a:pPr>
                      <a:defRPr sz="1600"/>
                    </a:pPr>
                    <a:r>
                      <a:rPr lang="en-US" altLang="ja-JP" dirty="0"/>
                      <a:t>15,805</a:t>
                    </a:r>
                    <a:endParaRPr lang="en-US" altLang="en-US" dirty="0"/>
                  </a:p>
                </c:rich>
              </c:tx>
              <c:spPr>
                <a:ln>
                  <a:noFill/>
                  <a:prstDash val="dashDot"/>
                </a:ln>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EF-49DA-A634-A3B817348C27}"/>
                </c:ext>
              </c:extLst>
            </c:dLbl>
            <c:spPr>
              <a:ln>
                <a:solidFill>
                  <a:schemeClr val="tx1"/>
                </a:solidFill>
                <a:prstDash val="dashDot"/>
              </a:ln>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Sheet1!$A$2:$A$65</c:f>
              <c:strCache>
                <c:ptCount val="64"/>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strCache>
            </c:strRef>
          </c:cat>
          <c:val>
            <c:numRef>
              <c:f>Sheet1!$C$2:$C$65</c:f>
              <c:numCache>
                <c:formatCode>General</c:formatCode>
                <c:ptCount val="64"/>
                <c:pt idx="21" formatCode="#,##0_ ">
                  <c:v>5846</c:v>
                </c:pt>
                <c:pt idx="22" formatCode="#,##0_ ">
                  <c:v>8957</c:v>
                </c:pt>
                <c:pt idx="23" formatCode="#,##0_ ">
                  <c:v>11614</c:v>
                </c:pt>
                <c:pt idx="24" formatCode="#,##0_ ">
                  <c:v>19481</c:v>
                </c:pt>
                <c:pt idx="25" formatCode="#,##0_ ">
                  <c:v>20815</c:v>
                </c:pt>
                <c:pt idx="26" formatCode="#,##0_ ">
                  <c:v>22920</c:v>
                </c:pt>
                <c:pt idx="27" formatCode="#,##0_ ">
                  <c:v>24067</c:v>
                </c:pt>
                <c:pt idx="28" formatCode="#,##0_ ">
                  <c:v>29082</c:v>
                </c:pt>
                <c:pt idx="29" formatCode="#,##0_ ">
                  <c:v>30147</c:v>
                </c:pt>
                <c:pt idx="30" formatCode="#,##0_ ">
                  <c:v>26879</c:v>
                </c:pt>
                <c:pt idx="31" formatCode="#,##0_ ">
                  <c:v>33687</c:v>
                </c:pt>
                <c:pt idx="32" formatCode="#,##0_ ">
                  <c:v>36564</c:v>
                </c:pt>
                <c:pt idx="33" formatCode="#,##0_ ">
                  <c:v>37132</c:v>
                </c:pt>
                <c:pt idx="34" formatCode="#,##0_ ">
                  <c:v>40284</c:v>
                </c:pt>
                <c:pt idx="35" formatCode="#,##0_ ">
                  <c:v>44225</c:v>
                </c:pt>
                <c:pt idx="36" formatCode="#,##0_ ">
                  <c:v>42219</c:v>
                </c:pt>
                <c:pt idx="37" formatCode="#,##0_ ">
                  <c:v>40349</c:v>
                </c:pt>
                <c:pt idx="38" formatCode="#,##0_ ">
                  <c:v>38280</c:v>
                </c:pt>
                <c:pt idx="39" formatCode="#,##0_ ">
                  <c:v>34360</c:v>
                </c:pt>
                <c:pt idx="40" formatCode="#,##0_ ">
                  <c:v>31943</c:v>
                </c:pt>
                <c:pt idx="41" formatCode="#,##0_ ">
                  <c:v>30574</c:v>
                </c:pt>
                <c:pt idx="42" formatCode="#,##0_ ">
                  <c:v>27214</c:v>
                </c:pt>
                <c:pt idx="43" formatCode="#,##0_ ">
                  <c:v>23936</c:v>
                </c:pt>
                <c:pt idx="44" formatCode="#,##0_ ">
                  <c:v>21621</c:v>
                </c:pt>
                <c:pt idx="45" formatCode="#,##0_ ">
                  <c:v>20090</c:v>
                </c:pt>
                <c:pt idx="46" formatCode="#,##0_ ">
                  <c:v>21703</c:v>
                </c:pt>
                <c:pt idx="47" formatCode="#,##0_ ">
                  <c:v>21631</c:v>
                </c:pt>
                <c:pt idx="48" formatCode="#,##0_ ">
                  <c:v>21765</c:v>
                </c:pt>
                <c:pt idx="49" formatCode="#,##0_ ">
                  <c:v>20193</c:v>
                </c:pt>
                <c:pt idx="50" formatCode="#,##0_ ">
                  <c:v>19105</c:v>
                </c:pt>
                <c:pt idx="51" formatCode="#,##0_ ">
                  <c:v>17106</c:v>
                </c:pt>
                <c:pt idx="52" formatCode="#,##0_ ">
                  <c:v>15666</c:v>
                </c:pt>
                <c:pt idx="53" formatCode="#,##0_ ">
                  <c:v>14161</c:v>
                </c:pt>
                <c:pt idx="54" formatCode="#,##0_ ">
                  <c:v>13393</c:v>
                </c:pt>
                <c:pt idx="55" formatCode="#,##0_ ">
                  <c:v>13820</c:v>
                </c:pt>
                <c:pt idx="56" formatCode="#,##0_ ">
                  <c:v>14774</c:v>
                </c:pt>
                <c:pt idx="57" formatCode="#,##0_ ">
                  <c:v>14994</c:v>
                </c:pt>
                <c:pt idx="58" formatCode="#,##0_ ">
                  <c:v>15763</c:v>
                </c:pt>
                <c:pt idx="59" formatCode="#,##0_ ">
                  <c:v>15835</c:v>
                </c:pt>
                <c:pt idx="60" formatCode="#,##0_ ">
                  <c:v>15747</c:v>
                </c:pt>
                <c:pt idx="61" formatCode="#,##0_ ">
                  <c:v>15676</c:v>
                </c:pt>
                <c:pt idx="62" formatCode="#,##0_ ">
                  <c:v>15965</c:v>
                </c:pt>
                <c:pt idx="63" formatCode="#,##0_ ">
                  <c:v>15976</c:v>
                </c:pt>
              </c:numCache>
            </c:numRef>
          </c:val>
          <c:smooth val="0"/>
          <c:extLst>
            <c:ext xmlns:c16="http://schemas.microsoft.com/office/drawing/2014/chart" uri="{C3380CC4-5D6E-409C-BE32-E72D297353CC}">
              <c16:uniqueId val="{00000005-CFEF-49DA-A634-A3B817348C27}"/>
            </c:ext>
          </c:extLst>
        </c:ser>
        <c:ser>
          <c:idx val="2"/>
          <c:order val="2"/>
          <c:tx>
            <c:strRef>
              <c:f>Sheet1!$D$1</c:f>
              <c:strCache>
                <c:ptCount val="1"/>
                <c:pt idx="0">
                  <c:v>就職者</c:v>
                </c:pt>
              </c:strCache>
            </c:strRef>
          </c:tx>
          <c:marker>
            <c:symbol val="triangle"/>
            <c:size val="5"/>
          </c:marker>
          <c:dLbls>
            <c:dLbl>
              <c:idx val="12"/>
              <c:tx>
                <c:rich>
                  <a:bodyPr/>
                  <a:lstStyle/>
                  <a:p>
                    <a:pPr>
                      <a:defRPr sz="1600"/>
                    </a:pPr>
                    <a:r>
                      <a:rPr lang="en-US" altLang="en-US" dirty="0"/>
                      <a:t>50,871(S</a:t>
                    </a:r>
                    <a:r>
                      <a:rPr lang="en-US" altLang="ja-JP" dirty="0"/>
                      <a:t>42</a:t>
                    </a:r>
                    <a:r>
                      <a:rPr lang="en-US" altLang="en-US" dirty="0"/>
                      <a:t>) </a:t>
                    </a:r>
                  </a:p>
                </c:rich>
              </c:tx>
              <c:spPr>
                <a:ln>
                  <a:solidFill>
                    <a:schemeClr val="tx1"/>
                  </a:solidFill>
                  <a:prstDash val="dashDot"/>
                </a:ln>
              </c:sp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EF-49DA-A634-A3B817348C27}"/>
                </c:ext>
              </c:extLst>
            </c:dLbl>
            <c:dLbl>
              <c:idx val="60"/>
              <c:tx>
                <c:rich>
                  <a:bodyPr/>
                  <a:lstStyle/>
                  <a:p>
                    <a:r>
                      <a:rPr lang="en-US" altLang="en-US" dirty="0"/>
                      <a:t>8,</a:t>
                    </a:r>
                    <a:r>
                      <a:rPr lang="en-US" altLang="ja-JP" dirty="0"/>
                      <a:t>233</a:t>
                    </a:r>
                    <a:r>
                      <a:rPr lang="en-US" altLang="en-US" dirty="0"/>
                      <a:t> </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F-49DA-A634-A3B817348C27}"/>
                </c:ext>
              </c:extLst>
            </c:dLbl>
            <c:spPr>
              <a:noFill/>
              <a:ln>
                <a:noFill/>
              </a:ln>
              <a:effectLst/>
            </c:spPr>
            <c:txPr>
              <a:bodyPr/>
              <a:lstStyle/>
              <a:p>
                <a:pPr>
                  <a:defRPr sz="16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Sheet1!$A$2:$A$65</c:f>
              <c:strCache>
                <c:ptCount val="64"/>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strCache>
            </c:strRef>
          </c:cat>
          <c:val>
            <c:numRef>
              <c:f>Sheet1!$D$2:$D$65</c:f>
              <c:numCache>
                <c:formatCode>#,##0_ </c:formatCode>
                <c:ptCount val="64"/>
                <c:pt idx="0">
                  <c:v>17469</c:v>
                </c:pt>
                <c:pt idx="1">
                  <c:v>20628</c:v>
                </c:pt>
                <c:pt idx="2">
                  <c:v>22126</c:v>
                </c:pt>
                <c:pt idx="3">
                  <c:v>24730</c:v>
                </c:pt>
                <c:pt idx="4">
                  <c:v>27620</c:v>
                </c:pt>
                <c:pt idx="5">
                  <c:v>33318</c:v>
                </c:pt>
                <c:pt idx="6">
                  <c:v>34425</c:v>
                </c:pt>
                <c:pt idx="7">
                  <c:v>35975</c:v>
                </c:pt>
                <c:pt idx="8">
                  <c:v>32669</c:v>
                </c:pt>
                <c:pt idx="9">
                  <c:v>28309</c:v>
                </c:pt>
                <c:pt idx="10">
                  <c:v>36346</c:v>
                </c:pt>
                <c:pt idx="11">
                  <c:v>47809</c:v>
                </c:pt>
                <c:pt idx="12">
                  <c:v>50871</c:v>
                </c:pt>
                <c:pt idx="13">
                  <c:v>48556</c:v>
                </c:pt>
                <c:pt idx="14">
                  <c:v>43775</c:v>
                </c:pt>
                <c:pt idx="15">
                  <c:v>40124</c:v>
                </c:pt>
                <c:pt idx="16">
                  <c:v>35652</c:v>
                </c:pt>
                <c:pt idx="17">
                  <c:v>32729</c:v>
                </c:pt>
                <c:pt idx="18">
                  <c:v>31464</c:v>
                </c:pt>
                <c:pt idx="19">
                  <c:v>29129</c:v>
                </c:pt>
                <c:pt idx="20">
                  <c:v>25987</c:v>
                </c:pt>
                <c:pt idx="21">
                  <c:v>24659</c:v>
                </c:pt>
                <c:pt idx="22">
                  <c:v>26774</c:v>
                </c:pt>
                <c:pt idx="23">
                  <c:v>27784</c:v>
                </c:pt>
                <c:pt idx="24">
                  <c:v>29064</c:v>
                </c:pt>
                <c:pt idx="25">
                  <c:v>30126</c:v>
                </c:pt>
                <c:pt idx="26">
                  <c:v>33416</c:v>
                </c:pt>
                <c:pt idx="27">
                  <c:v>34491</c:v>
                </c:pt>
                <c:pt idx="28">
                  <c:v>36271</c:v>
                </c:pt>
                <c:pt idx="29">
                  <c:v>36485</c:v>
                </c:pt>
                <c:pt idx="30">
                  <c:v>33510</c:v>
                </c:pt>
                <c:pt idx="31">
                  <c:v>38991</c:v>
                </c:pt>
                <c:pt idx="32">
                  <c:v>38015</c:v>
                </c:pt>
                <c:pt idx="33">
                  <c:v>37302</c:v>
                </c:pt>
                <c:pt idx="34">
                  <c:v>37830</c:v>
                </c:pt>
                <c:pt idx="35">
                  <c:v>39756</c:v>
                </c:pt>
                <c:pt idx="36">
                  <c:v>39248</c:v>
                </c:pt>
                <c:pt idx="37">
                  <c:v>36307</c:v>
                </c:pt>
                <c:pt idx="38">
                  <c:v>31596</c:v>
                </c:pt>
                <c:pt idx="39">
                  <c:v>25612</c:v>
                </c:pt>
                <c:pt idx="40">
                  <c:v>22139</c:v>
                </c:pt>
                <c:pt idx="41">
                  <c:v>20605</c:v>
                </c:pt>
                <c:pt idx="42">
                  <c:v>18212</c:v>
                </c:pt>
                <c:pt idx="43">
                  <c:v>15800</c:v>
                </c:pt>
                <c:pt idx="44">
                  <c:v>12859</c:v>
                </c:pt>
                <c:pt idx="45">
                  <c:v>11055</c:v>
                </c:pt>
                <c:pt idx="46">
                  <c:v>10580</c:v>
                </c:pt>
                <c:pt idx="47">
                  <c:v>9603</c:v>
                </c:pt>
                <c:pt idx="48">
                  <c:v>8892</c:v>
                </c:pt>
                <c:pt idx="49">
                  <c:v>8551</c:v>
                </c:pt>
                <c:pt idx="50">
                  <c:v>8672</c:v>
                </c:pt>
                <c:pt idx="51">
                  <c:v>8778</c:v>
                </c:pt>
                <c:pt idx="52">
                  <c:v>8893</c:v>
                </c:pt>
                <c:pt idx="53">
                  <c:v>8709</c:v>
                </c:pt>
                <c:pt idx="54">
                  <c:v>8192</c:v>
                </c:pt>
                <c:pt idx="55">
                  <c:v>7238</c:v>
                </c:pt>
                <c:pt idx="56">
                  <c:v>7375</c:v>
                </c:pt>
                <c:pt idx="57">
                  <c:v>7738</c:v>
                </c:pt>
                <c:pt idx="58">
                  <c:v>8105</c:v>
                </c:pt>
                <c:pt idx="59">
                  <c:v>8285</c:v>
                </c:pt>
                <c:pt idx="60">
                  <c:v>8607</c:v>
                </c:pt>
                <c:pt idx="61">
                  <c:v>8608</c:v>
                </c:pt>
                <c:pt idx="62">
                  <c:v>8932</c:v>
                </c:pt>
                <c:pt idx="63">
                  <c:v>8490</c:v>
                </c:pt>
              </c:numCache>
            </c:numRef>
          </c:val>
          <c:smooth val="0"/>
          <c:extLst>
            <c:ext xmlns:c16="http://schemas.microsoft.com/office/drawing/2014/chart" uri="{C3380CC4-5D6E-409C-BE32-E72D297353CC}">
              <c16:uniqueId val="{00000008-CFEF-49DA-A634-A3B817348C27}"/>
            </c:ext>
          </c:extLst>
        </c:ser>
        <c:ser>
          <c:idx val="3"/>
          <c:order val="3"/>
          <c:tx>
            <c:strRef>
              <c:f>Sheet1!$E$1</c:f>
              <c:strCache>
                <c:ptCount val="1"/>
                <c:pt idx="0">
                  <c:v>その他</c:v>
                </c:pt>
              </c:strCache>
            </c:strRef>
          </c:tx>
          <c:marker>
            <c:symbol val="x"/>
            <c:size val="5"/>
          </c:marker>
          <c:dLbls>
            <c:dLbl>
              <c:idx val="60"/>
              <c:tx>
                <c:rich>
                  <a:bodyPr/>
                  <a:lstStyle/>
                  <a:p>
                    <a:r>
                      <a:rPr lang="en-US" altLang="en-US" dirty="0"/>
                      <a:t>5,762 </a:t>
                    </a:r>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EF-49DA-A634-A3B817348C27}"/>
                </c:ext>
              </c:extLst>
            </c:dLbl>
            <c:spPr>
              <a:noFill/>
              <a:ln>
                <a:noFill/>
              </a:ln>
              <a:effectLst/>
            </c:spPr>
            <c:txPr>
              <a:bodyPr/>
              <a:lstStyle/>
              <a:p>
                <a:pPr>
                  <a:defRPr sz="16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Sheet1!$A$2:$A$65</c:f>
              <c:strCache>
                <c:ptCount val="64"/>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strCache>
            </c:strRef>
          </c:cat>
          <c:val>
            <c:numRef>
              <c:f>Sheet1!$E$2:$E$65</c:f>
              <c:numCache>
                <c:formatCode>#,##0_ </c:formatCode>
                <c:ptCount val="64"/>
                <c:pt idx="0">
                  <c:v>12345</c:v>
                </c:pt>
                <c:pt idx="1">
                  <c:v>10799</c:v>
                </c:pt>
                <c:pt idx="2">
                  <c:v>8658</c:v>
                </c:pt>
                <c:pt idx="3">
                  <c:v>10602</c:v>
                </c:pt>
                <c:pt idx="4">
                  <c:v>11494</c:v>
                </c:pt>
                <c:pt idx="5">
                  <c:v>11541</c:v>
                </c:pt>
                <c:pt idx="6">
                  <c:v>10565</c:v>
                </c:pt>
                <c:pt idx="7">
                  <c:v>10994</c:v>
                </c:pt>
                <c:pt idx="8">
                  <c:v>10150</c:v>
                </c:pt>
                <c:pt idx="9">
                  <c:v>8043</c:v>
                </c:pt>
                <c:pt idx="10">
                  <c:v>11218</c:v>
                </c:pt>
                <c:pt idx="11">
                  <c:v>19852</c:v>
                </c:pt>
                <c:pt idx="12">
                  <c:v>20429</c:v>
                </c:pt>
                <c:pt idx="13">
                  <c:v>20252</c:v>
                </c:pt>
                <c:pt idx="14">
                  <c:v>18239</c:v>
                </c:pt>
                <c:pt idx="15">
                  <c:v>16735</c:v>
                </c:pt>
                <c:pt idx="16">
                  <c:v>15961</c:v>
                </c:pt>
                <c:pt idx="17">
                  <c:v>15273</c:v>
                </c:pt>
                <c:pt idx="18">
                  <c:v>15614</c:v>
                </c:pt>
                <c:pt idx="19">
                  <c:v>17027</c:v>
                </c:pt>
                <c:pt idx="20">
                  <c:v>18090</c:v>
                </c:pt>
                <c:pt idx="21">
                  <c:v>15200</c:v>
                </c:pt>
                <c:pt idx="22">
                  <c:v>15043</c:v>
                </c:pt>
                <c:pt idx="23">
                  <c:v>12511</c:v>
                </c:pt>
                <c:pt idx="24">
                  <c:v>6972</c:v>
                </c:pt>
                <c:pt idx="25">
                  <c:v>5933</c:v>
                </c:pt>
                <c:pt idx="26">
                  <c:v>6454</c:v>
                </c:pt>
                <c:pt idx="27">
                  <c:v>6601</c:v>
                </c:pt>
                <c:pt idx="28">
                  <c:v>6829</c:v>
                </c:pt>
                <c:pt idx="29">
                  <c:v>7687</c:v>
                </c:pt>
                <c:pt idx="30">
                  <c:v>6311</c:v>
                </c:pt>
                <c:pt idx="31">
                  <c:v>8630</c:v>
                </c:pt>
                <c:pt idx="32">
                  <c:v>10042</c:v>
                </c:pt>
                <c:pt idx="33">
                  <c:v>10895</c:v>
                </c:pt>
                <c:pt idx="34">
                  <c:v>10227</c:v>
                </c:pt>
                <c:pt idx="35">
                  <c:v>8854</c:v>
                </c:pt>
                <c:pt idx="36">
                  <c:v>8723</c:v>
                </c:pt>
                <c:pt idx="37">
                  <c:v>8809</c:v>
                </c:pt>
                <c:pt idx="38">
                  <c:v>9110</c:v>
                </c:pt>
                <c:pt idx="39">
                  <c:v>10493</c:v>
                </c:pt>
                <c:pt idx="40">
                  <c:v>10087</c:v>
                </c:pt>
                <c:pt idx="41">
                  <c:v>9453</c:v>
                </c:pt>
                <c:pt idx="42">
                  <c:v>8656</c:v>
                </c:pt>
                <c:pt idx="43">
                  <c:v>8021</c:v>
                </c:pt>
                <c:pt idx="44">
                  <c:v>9597</c:v>
                </c:pt>
                <c:pt idx="45">
                  <c:v>9801</c:v>
                </c:pt>
                <c:pt idx="46">
                  <c:v>9996</c:v>
                </c:pt>
                <c:pt idx="47">
                  <c:v>10754</c:v>
                </c:pt>
                <c:pt idx="48">
                  <c:v>10389</c:v>
                </c:pt>
                <c:pt idx="49">
                  <c:v>10112</c:v>
                </c:pt>
                <c:pt idx="50">
                  <c:v>8749</c:v>
                </c:pt>
                <c:pt idx="51">
                  <c:v>7226</c:v>
                </c:pt>
                <c:pt idx="52">
                  <c:v>7027</c:v>
                </c:pt>
                <c:pt idx="53">
                  <c:v>6134</c:v>
                </c:pt>
                <c:pt idx="54">
                  <c:v>6368</c:v>
                </c:pt>
                <c:pt idx="55">
                  <c:v>6610</c:v>
                </c:pt>
                <c:pt idx="56">
                  <c:v>6587</c:v>
                </c:pt>
                <c:pt idx="57">
                  <c:v>5961</c:v>
                </c:pt>
                <c:pt idx="58">
                  <c:v>6833</c:v>
                </c:pt>
                <c:pt idx="59">
                  <c:v>5633</c:v>
                </c:pt>
                <c:pt idx="60">
                  <c:v>5602</c:v>
                </c:pt>
                <c:pt idx="61">
                  <c:v>5116</c:v>
                </c:pt>
                <c:pt idx="62">
                  <c:v>5669</c:v>
                </c:pt>
                <c:pt idx="63">
                  <c:v>5759</c:v>
                </c:pt>
              </c:numCache>
            </c:numRef>
          </c:val>
          <c:smooth val="0"/>
          <c:extLst>
            <c:ext xmlns:c16="http://schemas.microsoft.com/office/drawing/2014/chart" uri="{C3380CC4-5D6E-409C-BE32-E72D297353CC}">
              <c16:uniqueId val="{0000000A-CFEF-49DA-A634-A3B817348C27}"/>
            </c:ext>
          </c:extLst>
        </c:ser>
        <c:dLbls>
          <c:showLegendKey val="0"/>
          <c:showVal val="0"/>
          <c:showCatName val="0"/>
          <c:showSerName val="0"/>
          <c:showPercent val="0"/>
          <c:showBubbleSize val="0"/>
        </c:dLbls>
        <c:marker val="1"/>
        <c:smooth val="0"/>
        <c:axId val="308360320"/>
        <c:axId val="308362240"/>
      </c:lineChart>
      <c:catAx>
        <c:axId val="308360320"/>
        <c:scaling>
          <c:orientation val="minMax"/>
        </c:scaling>
        <c:delete val="0"/>
        <c:axPos val="b"/>
        <c:numFmt formatCode="General" sourceLinked="0"/>
        <c:majorTickMark val="out"/>
        <c:minorTickMark val="none"/>
        <c:tickLblPos val="nextTo"/>
        <c:txPr>
          <a:bodyPr/>
          <a:lstStyle/>
          <a:p>
            <a:pPr>
              <a:defRPr sz="1200"/>
            </a:pPr>
            <a:endParaRPr lang="ja-JP"/>
          </a:p>
        </c:txPr>
        <c:crossAx val="308362240"/>
        <c:crosses val="autoZero"/>
        <c:auto val="1"/>
        <c:lblAlgn val="ctr"/>
        <c:lblOffset val="100"/>
        <c:tickLblSkip val="3"/>
        <c:noMultiLvlLbl val="0"/>
      </c:catAx>
      <c:valAx>
        <c:axId val="308362240"/>
        <c:scaling>
          <c:orientation val="minMax"/>
        </c:scaling>
        <c:delete val="0"/>
        <c:axPos val="l"/>
        <c:majorGridlines>
          <c:spPr>
            <a:ln>
              <a:prstDash val="dash"/>
            </a:ln>
          </c:spPr>
        </c:majorGridlines>
        <c:numFmt formatCode="#,##0_);[Red]\(#,##0\)" sourceLinked="0"/>
        <c:majorTickMark val="out"/>
        <c:minorTickMark val="none"/>
        <c:tickLblPos val="nextTo"/>
        <c:txPr>
          <a:bodyPr/>
          <a:lstStyle/>
          <a:p>
            <a:pPr>
              <a:defRPr sz="1200"/>
            </a:pPr>
            <a:endParaRPr lang="ja-JP"/>
          </a:p>
        </c:txPr>
        <c:crossAx val="308360320"/>
        <c:crosses val="autoZero"/>
        <c:crossBetween val="between"/>
      </c:valAx>
    </c:plotArea>
    <c:legend>
      <c:legendPos val="r"/>
      <c:layout>
        <c:manualLayout>
          <c:xMode val="edge"/>
          <c:yMode val="edge"/>
          <c:x val="0.78348169064315065"/>
          <c:y val="0.38645856004517887"/>
          <c:w val="0.18674395655384757"/>
          <c:h val="0.18091520530659624"/>
        </c:manualLayout>
      </c:layout>
      <c:overlay val="1"/>
      <c:spPr>
        <a:solidFill>
          <a:schemeClr val="bg1"/>
        </a:solidFill>
        <a:ln>
          <a:solidFill>
            <a:schemeClr val="tx1">
              <a:tint val="75000"/>
              <a:shade val="95000"/>
              <a:satMod val="105000"/>
            </a:schemeClr>
          </a:solidFill>
        </a:ln>
      </c:spPr>
      <c:txPr>
        <a:bodyPr/>
        <a:lstStyle/>
        <a:p>
          <a:pPr>
            <a:defRPr sz="1200">
              <a:latin typeface="ＭＳ Ｐゴシック" pitchFamily="50" charset="-128"/>
              <a:ea typeface="ＭＳ Ｐゴシック"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751612382276313E-2"/>
          <c:y val="3.8684405099056636E-2"/>
          <c:w val="0.9122085355875541"/>
          <c:h val="0.87960624905102369"/>
        </c:manualLayout>
      </c:layout>
      <c:lineChart>
        <c:grouping val="standard"/>
        <c:varyColors val="0"/>
        <c:ser>
          <c:idx val="0"/>
          <c:order val="0"/>
          <c:tx>
            <c:strRef>
              <c:f>Sheet1!$B$1</c:f>
              <c:strCache>
                <c:ptCount val="1"/>
                <c:pt idx="0">
                  <c:v>大阪府</c:v>
                </c:pt>
              </c:strCache>
            </c:strRef>
          </c:tx>
          <c:dLbls>
            <c:spPr>
              <a:noFill/>
              <a:ln>
                <a:noFill/>
              </a:ln>
              <a:effectLst/>
            </c:spPr>
            <c:txPr>
              <a:bodyPr/>
              <a:lstStyle/>
              <a:p>
                <a:pPr>
                  <a:defRPr sz="16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R01</c:v>
                </c:pt>
              </c:strCache>
            </c:strRef>
          </c:cat>
          <c:val>
            <c:numRef>
              <c:f>Sheet1!$B$2:$B$21</c:f>
              <c:numCache>
                <c:formatCode>General</c:formatCode>
                <c:ptCount val="20"/>
                <c:pt idx="2" formatCode="0.0_ ">
                  <c:v>77.2</c:v>
                </c:pt>
                <c:pt idx="3" formatCode="0.0_ ">
                  <c:v>80.599999999999994</c:v>
                </c:pt>
                <c:pt idx="4" formatCode="0.0_ ">
                  <c:v>84.6</c:v>
                </c:pt>
                <c:pt idx="5" formatCode="0.0_ ">
                  <c:v>88.4</c:v>
                </c:pt>
                <c:pt idx="6" formatCode="0.0_ ">
                  <c:v>90.6</c:v>
                </c:pt>
                <c:pt idx="7" formatCode="0.0_ ">
                  <c:v>90.1</c:v>
                </c:pt>
                <c:pt idx="8" formatCode="0.0_ ">
                  <c:v>88.3</c:v>
                </c:pt>
                <c:pt idx="9" formatCode="0.0_ ">
                  <c:v>86.2</c:v>
                </c:pt>
                <c:pt idx="10" formatCode="0.0_ ">
                  <c:v>87.9</c:v>
                </c:pt>
                <c:pt idx="11" formatCode="#,##0.0_);[Red]\(#,##0.0\)">
                  <c:v>90.5</c:v>
                </c:pt>
                <c:pt idx="12" formatCode="#,##0.0_);[Red]\(#,##0.0\)">
                  <c:v>93.3</c:v>
                </c:pt>
                <c:pt idx="13" formatCode="#,##0.0_);[Red]\(#,##0.0\)">
                  <c:v>93</c:v>
                </c:pt>
                <c:pt idx="14" formatCode="#,##0.0_);[Red]\(#,##0.0\)">
                  <c:v>94.7</c:v>
                </c:pt>
                <c:pt idx="15" formatCode="#,##0.0_);[Red]\(#,##0.0\)">
                  <c:v>94.5</c:v>
                </c:pt>
                <c:pt idx="16">
                  <c:v>95.1</c:v>
                </c:pt>
                <c:pt idx="17">
                  <c:v>94.9</c:v>
                </c:pt>
                <c:pt idx="18">
                  <c:v>95.2</c:v>
                </c:pt>
                <c:pt idx="19">
                  <c:v>94.3</c:v>
                </c:pt>
              </c:numCache>
            </c:numRef>
          </c:val>
          <c:smooth val="0"/>
          <c:extLst>
            <c:ext xmlns:c16="http://schemas.microsoft.com/office/drawing/2014/chart" uri="{C3380CC4-5D6E-409C-BE32-E72D297353CC}">
              <c16:uniqueId val="{00000000-8F5E-400F-B385-89153AF5C8ED}"/>
            </c:ext>
          </c:extLst>
        </c:ser>
        <c:ser>
          <c:idx val="1"/>
          <c:order val="1"/>
          <c:tx>
            <c:strRef>
              <c:f>Sheet1!$C$1</c:f>
              <c:strCache>
                <c:ptCount val="1"/>
                <c:pt idx="0">
                  <c:v>全国</c:v>
                </c:pt>
              </c:strCache>
            </c:strRef>
          </c:tx>
          <c:spPr>
            <a:ln>
              <a:prstDash val="dash"/>
            </a:ln>
          </c:spPr>
          <c:dLbls>
            <c:spPr>
              <a:noFill/>
              <a:ln>
                <a:noFill/>
              </a:ln>
              <a:effectLst/>
            </c:spPr>
            <c:txPr>
              <a:bodyPr/>
              <a:lstStyle/>
              <a:p>
                <a:pPr>
                  <a:defRPr sz="16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H12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R01</c:v>
                </c:pt>
              </c:strCache>
            </c:strRef>
          </c:cat>
          <c:val>
            <c:numRef>
              <c:f>Sheet1!$C$2:$C$21</c:f>
              <c:numCache>
                <c:formatCode>0.0_ </c:formatCode>
                <c:ptCount val="20"/>
                <c:pt idx="0">
                  <c:v>89.2</c:v>
                </c:pt>
                <c:pt idx="1">
                  <c:v>86.3</c:v>
                </c:pt>
                <c:pt idx="2">
                  <c:v>86.7</c:v>
                </c:pt>
                <c:pt idx="3">
                  <c:v>89</c:v>
                </c:pt>
                <c:pt idx="4">
                  <c:v>91.2</c:v>
                </c:pt>
                <c:pt idx="5">
                  <c:v>92.8</c:v>
                </c:pt>
                <c:pt idx="6">
                  <c:v>93.9</c:v>
                </c:pt>
                <c:pt idx="7">
                  <c:v>94.7</c:v>
                </c:pt>
                <c:pt idx="8">
                  <c:v>93.2</c:v>
                </c:pt>
                <c:pt idx="9">
                  <c:v>91.6</c:v>
                </c:pt>
                <c:pt idx="10">
                  <c:v>93.2</c:v>
                </c:pt>
                <c:pt idx="11" formatCode="#,##0.0_);[Red]\(#,##0.0\)">
                  <c:v>94.8</c:v>
                </c:pt>
                <c:pt idx="12" formatCode="#,##0.0_);[Red]\(#,##0.0\)">
                  <c:v>95.8</c:v>
                </c:pt>
                <c:pt idx="13" formatCode="#,##0.0_);[Red]\(#,##0.0\)">
                  <c:v>96.6</c:v>
                </c:pt>
                <c:pt idx="14" formatCode="#,##0.0_);[Red]\(#,##0.0\)">
                  <c:v>97.5</c:v>
                </c:pt>
                <c:pt idx="15" formatCode="#,##0.0_);[Red]\(#,##0.0\)">
                  <c:v>97.7</c:v>
                </c:pt>
                <c:pt idx="16">
                  <c:v>98</c:v>
                </c:pt>
                <c:pt idx="17" formatCode="General">
                  <c:v>98.1</c:v>
                </c:pt>
                <c:pt idx="18" formatCode="General">
                  <c:v>98.2</c:v>
                </c:pt>
                <c:pt idx="19" formatCode="General">
                  <c:v>98.1</c:v>
                </c:pt>
              </c:numCache>
            </c:numRef>
          </c:val>
          <c:smooth val="0"/>
          <c:extLst>
            <c:ext xmlns:c16="http://schemas.microsoft.com/office/drawing/2014/chart" uri="{C3380CC4-5D6E-409C-BE32-E72D297353CC}">
              <c16:uniqueId val="{00000001-8F5E-400F-B385-89153AF5C8ED}"/>
            </c:ext>
          </c:extLst>
        </c:ser>
        <c:dLbls>
          <c:showLegendKey val="0"/>
          <c:showVal val="0"/>
          <c:showCatName val="0"/>
          <c:showSerName val="0"/>
          <c:showPercent val="0"/>
          <c:showBubbleSize val="0"/>
        </c:dLbls>
        <c:marker val="1"/>
        <c:smooth val="0"/>
        <c:axId val="309430912"/>
        <c:axId val="309555584"/>
      </c:lineChart>
      <c:catAx>
        <c:axId val="309430912"/>
        <c:scaling>
          <c:orientation val="minMax"/>
        </c:scaling>
        <c:delete val="0"/>
        <c:axPos val="b"/>
        <c:numFmt formatCode="General" sourceLinked="0"/>
        <c:majorTickMark val="out"/>
        <c:minorTickMark val="none"/>
        <c:tickLblPos val="nextTo"/>
        <c:txPr>
          <a:bodyPr/>
          <a:lstStyle/>
          <a:p>
            <a:pPr>
              <a:defRPr sz="1600"/>
            </a:pPr>
            <a:endParaRPr lang="ja-JP"/>
          </a:p>
        </c:txPr>
        <c:crossAx val="309555584"/>
        <c:crosses val="autoZero"/>
        <c:auto val="1"/>
        <c:lblAlgn val="ctr"/>
        <c:lblOffset val="100"/>
        <c:noMultiLvlLbl val="0"/>
      </c:catAx>
      <c:valAx>
        <c:axId val="309555584"/>
        <c:scaling>
          <c:orientation val="minMax"/>
          <c:max val="100"/>
          <c:min val="70"/>
        </c:scaling>
        <c:delete val="0"/>
        <c:axPos val="l"/>
        <c:majorGridlines>
          <c:spPr>
            <a:ln>
              <a:prstDash val="dash"/>
            </a:ln>
          </c:spPr>
        </c:majorGridlines>
        <c:numFmt formatCode="General" sourceLinked="1"/>
        <c:majorTickMark val="out"/>
        <c:minorTickMark val="none"/>
        <c:tickLblPos val="nextTo"/>
        <c:txPr>
          <a:bodyPr/>
          <a:lstStyle/>
          <a:p>
            <a:pPr>
              <a:defRPr sz="1600"/>
            </a:pPr>
            <a:endParaRPr lang="ja-JP"/>
          </a:p>
        </c:txPr>
        <c:crossAx val="309430912"/>
        <c:crosses val="autoZero"/>
        <c:crossBetween val="between"/>
      </c:valAx>
    </c:plotArea>
    <c:legend>
      <c:legendPos val="b"/>
      <c:layout>
        <c:manualLayout>
          <c:xMode val="edge"/>
          <c:yMode val="edge"/>
          <c:x val="0.7915363774616283"/>
          <c:y val="0.59394955291072571"/>
          <c:w val="0.13879734017301909"/>
          <c:h val="0.16112752123705182"/>
        </c:manualLayout>
      </c:layout>
      <c:overlay val="0"/>
      <c:spPr>
        <a:solidFill>
          <a:schemeClr val="bg1"/>
        </a:solidFill>
        <a:ln>
          <a:solidFill>
            <a:schemeClr val="tx1">
              <a:tint val="75000"/>
              <a:shade val="95000"/>
              <a:satMod val="10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50739150380987"/>
          <c:y val="4.2328048856019686E-2"/>
          <c:w val="0.82056571903533349"/>
          <c:h val="0.85618257874015746"/>
        </c:manualLayout>
      </c:layout>
      <c:barChart>
        <c:barDir val="col"/>
        <c:grouping val="stacked"/>
        <c:varyColors val="0"/>
        <c:ser>
          <c:idx val="0"/>
          <c:order val="0"/>
          <c:tx>
            <c:strRef>
              <c:f>Sheet1!$B$1</c:f>
              <c:strCache>
                <c:ptCount val="1"/>
                <c:pt idx="0">
                  <c:v>運動部（大阪府）</c:v>
                </c:pt>
              </c:strCache>
            </c:strRef>
          </c:tx>
          <c:spPr>
            <a:solidFill>
              <a:schemeClr val="tx2">
                <a:lumMod val="60000"/>
                <a:lumOff val="40000"/>
              </a:schemeClr>
            </a:solidFill>
          </c:spPr>
          <c:invertIfNegative val="0"/>
          <c:dLbls>
            <c:spPr>
              <a:noFill/>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1"/>
                <c:pt idx="0">
                  <c:v>H21</c:v>
                </c:pt>
                <c:pt idx="1">
                  <c:v>22</c:v>
                </c:pt>
                <c:pt idx="2">
                  <c:v>23</c:v>
                </c:pt>
                <c:pt idx="3">
                  <c:v>24</c:v>
                </c:pt>
                <c:pt idx="4">
                  <c:v>25</c:v>
                </c:pt>
                <c:pt idx="5">
                  <c:v>26</c:v>
                </c:pt>
                <c:pt idx="6">
                  <c:v>27</c:v>
                </c:pt>
                <c:pt idx="7">
                  <c:v>28</c:v>
                </c:pt>
                <c:pt idx="8">
                  <c:v>29</c:v>
                </c:pt>
                <c:pt idx="9">
                  <c:v>30</c:v>
                </c:pt>
                <c:pt idx="10">
                  <c:v>R1</c:v>
                </c:pt>
              </c:strCache>
            </c:strRef>
          </c:cat>
          <c:val>
            <c:numRef>
              <c:f>Sheet1!$B$2:$B$16</c:f>
              <c:numCache>
                <c:formatCode>0.0_ </c:formatCode>
                <c:ptCount val="11"/>
                <c:pt idx="0">
                  <c:v>39.799999999999997</c:v>
                </c:pt>
                <c:pt idx="1">
                  <c:v>37.700000000000003</c:v>
                </c:pt>
                <c:pt idx="2">
                  <c:v>37.200000000000003</c:v>
                </c:pt>
                <c:pt idx="3">
                  <c:v>36.700000000000003</c:v>
                </c:pt>
                <c:pt idx="4">
                  <c:v>38.299999999999997</c:v>
                </c:pt>
                <c:pt idx="5">
                  <c:v>38.9</c:v>
                </c:pt>
                <c:pt idx="6">
                  <c:v>38.700000000000003</c:v>
                </c:pt>
                <c:pt idx="7">
                  <c:v>38.9</c:v>
                </c:pt>
                <c:pt idx="8">
                  <c:v>38.9</c:v>
                </c:pt>
                <c:pt idx="9">
                  <c:v>37</c:v>
                </c:pt>
                <c:pt idx="10">
                  <c:v>38.299999999999997</c:v>
                </c:pt>
              </c:numCache>
            </c:numRef>
          </c:val>
          <c:extLst>
            <c:ext xmlns:c16="http://schemas.microsoft.com/office/drawing/2014/chart" uri="{C3380CC4-5D6E-409C-BE32-E72D297353CC}">
              <c16:uniqueId val="{00000000-37C8-4B62-AB85-F7CD07BEE408}"/>
            </c:ext>
          </c:extLst>
        </c:ser>
        <c:ser>
          <c:idx val="1"/>
          <c:order val="1"/>
          <c:tx>
            <c:strRef>
              <c:f>Sheet1!$C$1</c:f>
              <c:strCache>
                <c:ptCount val="1"/>
                <c:pt idx="0">
                  <c:v>文化部（大阪府）</c:v>
                </c:pt>
              </c:strCache>
            </c:strRef>
          </c:tx>
          <c:spPr>
            <a:solidFill>
              <a:srgbClr val="C00000"/>
            </a:solidFill>
          </c:spPr>
          <c:invertIfNegative val="0"/>
          <c:dLbls>
            <c:dLbl>
              <c:idx val="0"/>
              <c:layout>
                <c:manualLayout>
                  <c:x val="-3.0327633966950045E-3"/>
                  <c:y val="-3.07977069045945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C8-4B62-AB85-F7CD07BEE408}"/>
                </c:ext>
              </c:extLst>
            </c:dLbl>
            <c:spPr>
              <a:noFill/>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1"/>
                <c:pt idx="0">
                  <c:v>H21</c:v>
                </c:pt>
                <c:pt idx="1">
                  <c:v>22</c:v>
                </c:pt>
                <c:pt idx="2">
                  <c:v>23</c:v>
                </c:pt>
                <c:pt idx="3">
                  <c:v>24</c:v>
                </c:pt>
                <c:pt idx="4">
                  <c:v>25</c:v>
                </c:pt>
                <c:pt idx="5">
                  <c:v>26</c:v>
                </c:pt>
                <c:pt idx="6">
                  <c:v>27</c:v>
                </c:pt>
                <c:pt idx="7">
                  <c:v>28</c:v>
                </c:pt>
                <c:pt idx="8">
                  <c:v>29</c:v>
                </c:pt>
                <c:pt idx="9">
                  <c:v>30</c:v>
                </c:pt>
                <c:pt idx="10">
                  <c:v>R1</c:v>
                </c:pt>
              </c:strCache>
            </c:strRef>
          </c:cat>
          <c:val>
            <c:numRef>
              <c:f>Sheet1!$C$2:$C$16</c:f>
              <c:numCache>
                <c:formatCode>0.0_ </c:formatCode>
                <c:ptCount val="11"/>
                <c:pt idx="0">
                  <c:v>22.2</c:v>
                </c:pt>
                <c:pt idx="1">
                  <c:v>23</c:v>
                </c:pt>
                <c:pt idx="2">
                  <c:v>24.7</c:v>
                </c:pt>
                <c:pt idx="3">
                  <c:v>25.9</c:v>
                </c:pt>
                <c:pt idx="4">
                  <c:v>27.2</c:v>
                </c:pt>
                <c:pt idx="5">
                  <c:v>27.5</c:v>
                </c:pt>
                <c:pt idx="6">
                  <c:v>27.2</c:v>
                </c:pt>
                <c:pt idx="7">
                  <c:v>26.6</c:v>
                </c:pt>
                <c:pt idx="8">
                  <c:v>26.5</c:v>
                </c:pt>
                <c:pt idx="9">
                  <c:v>25.9</c:v>
                </c:pt>
                <c:pt idx="10">
                  <c:v>27.1</c:v>
                </c:pt>
              </c:numCache>
            </c:numRef>
          </c:val>
          <c:extLst>
            <c:ext xmlns:c16="http://schemas.microsoft.com/office/drawing/2014/chart" uri="{C3380CC4-5D6E-409C-BE32-E72D297353CC}">
              <c16:uniqueId val="{00000002-37C8-4B62-AB85-F7CD07BEE408}"/>
            </c:ext>
          </c:extLst>
        </c:ser>
        <c:dLbls>
          <c:showLegendKey val="0"/>
          <c:showVal val="0"/>
          <c:showCatName val="0"/>
          <c:showSerName val="0"/>
          <c:showPercent val="0"/>
          <c:showBubbleSize val="0"/>
        </c:dLbls>
        <c:gapWidth val="150"/>
        <c:overlap val="100"/>
        <c:axId val="329194496"/>
        <c:axId val="329200384"/>
      </c:barChart>
      <c:catAx>
        <c:axId val="329194496"/>
        <c:scaling>
          <c:orientation val="minMax"/>
        </c:scaling>
        <c:delete val="0"/>
        <c:axPos val="b"/>
        <c:numFmt formatCode="General" sourceLinked="1"/>
        <c:majorTickMark val="out"/>
        <c:minorTickMark val="none"/>
        <c:tickLblPos val="nextTo"/>
        <c:crossAx val="329200384"/>
        <c:crosses val="autoZero"/>
        <c:auto val="1"/>
        <c:lblAlgn val="ctr"/>
        <c:lblOffset val="100"/>
        <c:noMultiLvlLbl val="0"/>
      </c:catAx>
      <c:valAx>
        <c:axId val="329200384"/>
        <c:scaling>
          <c:orientation val="minMax"/>
          <c:max val="100"/>
        </c:scaling>
        <c:delete val="0"/>
        <c:axPos val="l"/>
        <c:majorGridlines>
          <c:spPr>
            <a:ln>
              <a:prstDash val="dash"/>
            </a:ln>
          </c:spPr>
        </c:majorGridlines>
        <c:numFmt formatCode="0_ " sourceLinked="0"/>
        <c:majorTickMark val="out"/>
        <c:minorTickMark val="none"/>
        <c:tickLblPos val="nextTo"/>
        <c:crossAx val="329194496"/>
        <c:crosses val="autoZero"/>
        <c:crossBetween val="between"/>
        <c:majorUnit val="20"/>
      </c:valAx>
    </c:plotArea>
    <c:plotVisOnly val="1"/>
    <c:dispBlanksAs val="gap"/>
    <c:showDLblsOverMax val="0"/>
  </c:chart>
  <c:txPr>
    <a:bodyPr/>
    <a:lstStyle/>
    <a:p>
      <a:pPr>
        <a:defRPr sz="14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30697206009894"/>
          <c:y val="7.2458615709365654E-2"/>
          <c:w val="0.70400545320096464"/>
          <c:h val="0.67146869137214904"/>
        </c:manualLayout>
      </c:layout>
      <c:barChart>
        <c:barDir val="col"/>
        <c:grouping val="clustered"/>
        <c:varyColors val="0"/>
        <c:ser>
          <c:idx val="0"/>
          <c:order val="0"/>
          <c:tx>
            <c:strRef>
              <c:f>Sheet1!$B$1</c:f>
              <c:strCache>
                <c:ptCount val="1"/>
                <c:pt idx="0">
                  <c:v>府立</c:v>
                </c:pt>
              </c:strCache>
            </c:strRef>
          </c:tx>
          <c:invertIfNegative val="0"/>
          <c:dLbls>
            <c:spPr>
              <a:noFill/>
              <a:ln>
                <a:noFill/>
              </a:ln>
              <a:effectLst/>
            </c:spPr>
            <c:txPr>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Sheet1!$B$2:$B$13</c:f>
              <c:numCache>
                <c:formatCode>#,##0_);[Red]\(#,##0\)</c:formatCode>
                <c:ptCount val="12"/>
                <c:pt idx="0">
                  <c:v>156</c:v>
                </c:pt>
                <c:pt idx="1">
                  <c:v>102</c:v>
                </c:pt>
                <c:pt idx="2">
                  <c:v>143</c:v>
                </c:pt>
                <c:pt idx="3">
                  <c:v>101</c:v>
                </c:pt>
                <c:pt idx="4">
                  <c:v>206</c:v>
                </c:pt>
                <c:pt idx="5">
                  <c:v>152</c:v>
                </c:pt>
                <c:pt idx="6">
                  <c:v>133</c:v>
                </c:pt>
                <c:pt idx="7">
                  <c:v>164</c:v>
                </c:pt>
                <c:pt idx="8">
                  <c:v>197</c:v>
                </c:pt>
                <c:pt idx="9">
                  <c:v>391</c:v>
                </c:pt>
                <c:pt idx="10">
                  <c:v>371</c:v>
                </c:pt>
                <c:pt idx="11">
                  <c:v>418</c:v>
                </c:pt>
              </c:numCache>
            </c:numRef>
          </c:val>
          <c:extLst>
            <c:ext xmlns:c16="http://schemas.microsoft.com/office/drawing/2014/chart" uri="{C3380CC4-5D6E-409C-BE32-E72D297353CC}">
              <c16:uniqueId val="{00000000-E638-43DD-9F3C-39D78145EA10}"/>
            </c:ext>
          </c:extLst>
        </c:ser>
        <c:ser>
          <c:idx val="2"/>
          <c:order val="2"/>
          <c:tx>
            <c:strRef>
              <c:f>Sheet1!$D$1</c:f>
              <c:strCache>
                <c:ptCount val="1"/>
                <c:pt idx="0">
                  <c:v>全国（公立）</c:v>
                </c:pt>
              </c:strCache>
            </c:strRef>
          </c:tx>
          <c:invertIfNegative val="0"/>
          <c:dLbls>
            <c:dLbl>
              <c:idx val="0"/>
              <c:layout>
                <c:manualLayout>
                  <c:x val="2.9299580831429841E-3"/>
                  <c:y val="-9.72107654416495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8-43DD-9F3C-39D78145EA10}"/>
                </c:ext>
              </c:extLst>
            </c:dLbl>
            <c:dLbl>
              <c:idx val="1"/>
              <c:layout>
                <c:manualLayout>
                  <c:x val="0"/>
                  <c:y val="-1.6201794240274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38-43DD-9F3C-39D78145EA10}"/>
                </c:ext>
              </c:extLst>
            </c:dLbl>
            <c:dLbl>
              <c:idx val="2"/>
              <c:layout>
                <c:manualLayout>
                  <c:x val="0"/>
                  <c:y val="-9.72107654416495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38-43DD-9F3C-39D78145EA10}"/>
                </c:ext>
              </c:extLst>
            </c:dLbl>
            <c:dLbl>
              <c:idx val="3"/>
              <c:layout>
                <c:manualLayout>
                  <c:x val="-5.3715277667484193E-17"/>
                  <c:y val="-1.29614353922199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38-43DD-9F3C-39D78145EA10}"/>
                </c:ext>
              </c:extLst>
            </c:dLbl>
            <c:dLbl>
              <c:idx val="7"/>
              <c:layout>
                <c:manualLayout>
                  <c:x val="-1.688064321896587E-2"/>
                  <c:y val="-1.94421530883298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38-43DD-9F3C-39D78145EA10}"/>
                </c:ext>
              </c:extLst>
            </c:dLbl>
            <c:dLbl>
              <c:idx val="9"/>
              <c:layout>
                <c:manualLayout>
                  <c:x val="5.6268810729886223E-3"/>
                  <c:y val="-2.59228707844398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38-43DD-9F3C-39D78145EA10}"/>
                </c:ext>
              </c:extLst>
            </c:dLbl>
            <c:dLbl>
              <c:idx val="10"/>
              <c:layout>
                <c:manualLayout>
                  <c:x val="-1.5582127422540358E-2"/>
                  <c:y val="-3.88843061766597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86-4A90-A6EC-10216D223043}"/>
                </c:ext>
              </c:extLst>
            </c:dLbl>
            <c:spPr>
              <a:noFill/>
              <a:ln>
                <a:noFill/>
              </a:ln>
              <a:effectLst/>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Sheet1!$D$2:$D$13</c:f>
              <c:numCache>
                <c:formatCode>#,##0_);[Red]\(#,##0\)</c:formatCode>
                <c:ptCount val="12"/>
                <c:pt idx="0">
                  <c:v>5043</c:v>
                </c:pt>
                <c:pt idx="1">
                  <c:v>4307</c:v>
                </c:pt>
                <c:pt idx="2">
                  <c:v>5474</c:v>
                </c:pt>
                <c:pt idx="3">
                  <c:v>4648</c:v>
                </c:pt>
                <c:pt idx="4">
                  <c:v>13009</c:v>
                </c:pt>
                <c:pt idx="5">
                  <c:v>8933</c:v>
                </c:pt>
                <c:pt idx="6">
                  <c:v>9181</c:v>
                </c:pt>
                <c:pt idx="7">
                  <c:v>9714</c:v>
                </c:pt>
                <c:pt idx="8">
                  <c:v>10017</c:v>
                </c:pt>
                <c:pt idx="9">
                  <c:v>11212</c:v>
                </c:pt>
                <c:pt idx="10">
                  <c:v>13134</c:v>
                </c:pt>
                <c:pt idx="11">
                  <c:v>13918</c:v>
                </c:pt>
              </c:numCache>
            </c:numRef>
          </c:val>
          <c:extLst>
            <c:ext xmlns:c16="http://schemas.microsoft.com/office/drawing/2014/chart" uri="{C3380CC4-5D6E-409C-BE32-E72D297353CC}">
              <c16:uniqueId val="{00000007-E638-43DD-9F3C-39D78145EA10}"/>
            </c:ext>
          </c:extLst>
        </c:ser>
        <c:dLbls>
          <c:showLegendKey val="0"/>
          <c:showVal val="0"/>
          <c:showCatName val="0"/>
          <c:showSerName val="0"/>
          <c:showPercent val="0"/>
          <c:showBubbleSize val="0"/>
        </c:dLbls>
        <c:gapWidth val="80"/>
        <c:axId val="330625408"/>
        <c:axId val="330626944"/>
      </c:barChart>
      <c:lineChart>
        <c:grouping val="standard"/>
        <c:varyColors val="0"/>
        <c:ser>
          <c:idx val="1"/>
          <c:order val="1"/>
          <c:tx>
            <c:strRef>
              <c:f>Sheet1!$C$1</c:f>
              <c:strCache>
                <c:ptCount val="1"/>
                <c:pt idx="0">
                  <c:v>府立（千人率）</c:v>
                </c:pt>
              </c:strCache>
            </c:strRef>
          </c:tx>
          <c:marker>
            <c:symbol val="circle"/>
            <c:size val="7"/>
          </c:marker>
          <c:dLbls>
            <c:dLbl>
              <c:idx val="0"/>
              <c:layout>
                <c:manualLayout>
                  <c:x val="-5.1171833274772378E-2"/>
                  <c:y val="-4.3890533023722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38-43DD-9F3C-39D78145EA10}"/>
                </c:ext>
              </c:extLst>
            </c:dLbl>
            <c:dLbl>
              <c:idx val="1"/>
              <c:layout>
                <c:manualLayout>
                  <c:x val="-5.4101791357915902E-2"/>
                  <c:y val="-3.416945647955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38-43DD-9F3C-39D78145EA10}"/>
                </c:ext>
              </c:extLst>
            </c:dLbl>
            <c:dLbl>
              <c:idx val="2"/>
              <c:layout>
                <c:manualLayout>
                  <c:x val="-5.4101791357915902E-2"/>
                  <c:y val="-4.3890533023722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38-43DD-9F3C-39D78145EA10}"/>
                </c:ext>
              </c:extLst>
            </c:dLbl>
            <c:dLbl>
              <c:idx val="3"/>
              <c:layout>
                <c:manualLayout>
                  <c:x val="-5.4101791357915902E-2"/>
                  <c:y val="-3.416945647955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38-43DD-9F3C-39D78145EA10}"/>
                </c:ext>
              </c:extLst>
            </c:dLbl>
            <c:dLbl>
              <c:idx val="5"/>
              <c:layout>
                <c:manualLayout>
                  <c:x val="-5.1950290271742909E-2"/>
                  <c:y val="-6.0092327263996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38-43DD-9F3C-39D78145EA10}"/>
                </c:ext>
              </c:extLst>
            </c:dLbl>
            <c:spPr>
              <a:noFill/>
              <a:ln>
                <a:noFill/>
              </a:ln>
              <a:effectLst/>
            </c:spPr>
            <c:txPr>
              <a:bodyPr/>
              <a:lstStyle/>
              <a:p>
                <a:pPr>
                  <a:defRPr sz="1400" b="1"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Sheet1!$C$2:$C$13</c:f>
              <c:numCache>
                <c:formatCode>#,##0.0_);[Red]\(#,##0.0\)</c:formatCode>
                <c:ptCount val="12"/>
                <c:pt idx="0">
                  <c:v>1.3</c:v>
                </c:pt>
                <c:pt idx="1">
                  <c:v>0.9</c:v>
                </c:pt>
                <c:pt idx="2">
                  <c:v>1.2</c:v>
                </c:pt>
                <c:pt idx="3">
                  <c:v>0.8</c:v>
                </c:pt>
                <c:pt idx="4">
                  <c:v>1.7</c:v>
                </c:pt>
                <c:pt idx="5">
                  <c:v>1.2</c:v>
                </c:pt>
                <c:pt idx="6">
                  <c:v>1.1000000000000001</c:v>
                </c:pt>
                <c:pt idx="7">
                  <c:v>1.3</c:v>
                </c:pt>
                <c:pt idx="8">
                  <c:v>1.6</c:v>
                </c:pt>
                <c:pt idx="9">
                  <c:v>3.2</c:v>
                </c:pt>
                <c:pt idx="10">
                  <c:v>3.1</c:v>
                </c:pt>
                <c:pt idx="11">
                  <c:v>3.7</c:v>
                </c:pt>
              </c:numCache>
            </c:numRef>
          </c:val>
          <c:smooth val="0"/>
          <c:extLst>
            <c:ext xmlns:c16="http://schemas.microsoft.com/office/drawing/2014/chart" uri="{C3380CC4-5D6E-409C-BE32-E72D297353CC}">
              <c16:uniqueId val="{0000000D-E638-43DD-9F3C-39D78145EA10}"/>
            </c:ext>
          </c:extLst>
        </c:ser>
        <c:ser>
          <c:idx val="3"/>
          <c:order val="3"/>
          <c:tx>
            <c:strRef>
              <c:f>Sheet1!$E$1</c:f>
              <c:strCache>
                <c:ptCount val="1"/>
                <c:pt idx="0">
                  <c:v>国（千人率）</c:v>
                </c:pt>
              </c:strCache>
            </c:strRef>
          </c:tx>
          <c:spPr>
            <a:ln>
              <a:prstDash val="dash"/>
            </a:ln>
          </c:spPr>
          <c:marker>
            <c:symbol val="triangle"/>
            <c:size val="7"/>
          </c:marker>
          <c:dLbls>
            <c:dLbl>
              <c:idx val="0"/>
              <c:layout>
                <c:manualLayout>
                  <c:x val="-5.3801412978053284E-2"/>
                  <c:y val="-3.0929097631501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38-43DD-9F3C-39D78145EA10}"/>
                </c:ext>
              </c:extLst>
            </c:dLbl>
            <c:dLbl>
              <c:idx val="1"/>
              <c:layout>
                <c:manualLayout>
                  <c:x val="-5.3801412978053284E-2"/>
                  <c:y val="-2.1208021087336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38-43DD-9F3C-39D78145EA10}"/>
                </c:ext>
              </c:extLst>
            </c:dLbl>
            <c:dLbl>
              <c:idx val="2"/>
              <c:layout>
                <c:manualLayout>
                  <c:x val="-4.2201608047414671E-2"/>
                  <c:y val="-3.2403588480549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38-43DD-9F3C-39D78145EA10}"/>
                </c:ext>
              </c:extLst>
            </c:dLbl>
            <c:dLbl>
              <c:idx val="3"/>
              <c:layout>
                <c:manualLayout>
                  <c:x val="-4.2201608047414671E-2"/>
                  <c:y val="2.91629744861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38-43DD-9F3C-39D78145EA10}"/>
                </c:ext>
              </c:extLst>
            </c:dLbl>
            <c:dLbl>
              <c:idx val="4"/>
              <c:layout>
                <c:manualLayout>
                  <c:x val="-4.7828489120403342E-2"/>
                  <c:y val="-3.2403588480549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638-43DD-9F3C-39D78145EA10}"/>
                </c:ext>
              </c:extLst>
            </c:dLbl>
            <c:dLbl>
              <c:idx val="5"/>
              <c:layout>
                <c:manualLayout>
                  <c:x val="-5.3801412978053284E-2"/>
                  <c:y val="-4.0650174175666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638-43DD-9F3C-39D78145EA10}"/>
                </c:ext>
              </c:extLst>
            </c:dLbl>
            <c:dLbl>
              <c:idx val="6"/>
              <c:layout>
                <c:manualLayout>
                  <c:x val="-5.3801412978053118E-2"/>
                  <c:y val="-4.3890533023722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638-43DD-9F3C-39D78145EA10}"/>
                </c:ext>
              </c:extLst>
            </c:dLbl>
            <c:dLbl>
              <c:idx val="10"/>
              <c:layout>
                <c:manualLayout>
                  <c:x val="-4.7687853588531323E-2"/>
                  <c:y val="1.1195567393212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86-4A90-A6EC-10216D223043}"/>
                </c:ext>
              </c:extLst>
            </c:dLbl>
            <c:dLbl>
              <c:idx val="11"/>
              <c:layout>
                <c:manualLayout>
                  <c:x val="-3.9896789877261189E-2"/>
                  <c:y val="5.98009501140376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9A-4A85-80EC-7026C95EECEB}"/>
                </c:ext>
              </c:extLst>
            </c:dLbl>
            <c:spPr>
              <a:noFill/>
              <a:ln>
                <a:noFill/>
              </a:ln>
              <a:effectLst/>
            </c:spPr>
            <c:txPr>
              <a:bodyPr/>
              <a:lstStyle/>
              <a:p>
                <a:pPr>
                  <a:defRPr sz="1400" b="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Sheet1!$E$2:$E$13</c:f>
              <c:numCache>
                <c:formatCode>#,##0.0_);[Red]\(#,##0.0\)</c:formatCode>
                <c:ptCount val="12"/>
                <c:pt idx="0">
                  <c:v>2.1</c:v>
                </c:pt>
                <c:pt idx="1">
                  <c:v>1.8</c:v>
                </c:pt>
                <c:pt idx="2">
                  <c:v>2.2999999999999998</c:v>
                </c:pt>
                <c:pt idx="3">
                  <c:v>2</c:v>
                </c:pt>
                <c:pt idx="4">
                  <c:v>5.6</c:v>
                </c:pt>
                <c:pt idx="5">
                  <c:v>3.8</c:v>
                </c:pt>
                <c:pt idx="6">
                  <c:v>3.9</c:v>
                </c:pt>
                <c:pt idx="7">
                  <c:v>4.2</c:v>
                </c:pt>
                <c:pt idx="8">
                  <c:v>4.4000000000000004</c:v>
                </c:pt>
                <c:pt idx="9">
                  <c:v>4.9000000000000004</c:v>
                </c:pt>
                <c:pt idx="10">
                  <c:v>5.9</c:v>
                </c:pt>
                <c:pt idx="11">
                  <c:v>6.4</c:v>
                </c:pt>
              </c:numCache>
            </c:numRef>
          </c:val>
          <c:smooth val="0"/>
          <c:extLst>
            <c:ext xmlns:c16="http://schemas.microsoft.com/office/drawing/2014/chart" uri="{C3380CC4-5D6E-409C-BE32-E72D297353CC}">
              <c16:uniqueId val="{00000015-E638-43DD-9F3C-39D78145EA10}"/>
            </c:ext>
          </c:extLst>
        </c:ser>
        <c:dLbls>
          <c:showLegendKey val="0"/>
          <c:showVal val="0"/>
          <c:showCatName val="0"/>
          <c:showSerName val="0"/>
          <c:showPercent val="0"/>
          <c:showBubbleSize val="0"/>
        </c:dLbls>
        <c:marker val="1"/>
        <c:smooth val="0"/>
        <c:axId val="330327168"/>
        <c:axId val="330628480"/>
      </c:lineChart>
      <c:catAx>
        <c:axId val="330625408"/>
        <c:scaling>
          <c:orientation val="minMax"/>
        </c:scaling>
        <c:delete val="0"/>
        <c:axPos val="b"/>
        <c:numFmt formatCode="General" sourceLinked="0"/>
        <c:majorTickMark val="out"/>
        <c:minorTickMark val="none"/>
        <c:tickLblPos val="nextTo"/>
        <c:txPr>
          <a:bodyPr/>
          <a:lstStyle/>
          <a:p>
            <a:pPr>
              <a:defRPr sz="1400"/>
            </a:pPr>
            <a:endParaRPr lang="ja-JP"/>
          </a:p>
        </c:txPr>
        <c:crossAx val="330626944"/>
        <c:crosses val="autoZero"/>
        <c:auto val="1"/>
        <c:lblAlgn val="ctr"/>
        <c:lblOffset val="100"/>
        <c:noMultiLvlLbl val="0"/>
      </c:catAx>
      <c:valAx>
        <c:axId val="330626944"/>
        <c:scaling>
          <c:orientation val="minMax"/>
          <c:max val="14000"/>
          <c:min val="0"/>
        </c:scaling>
        <c:delete val="0"/>
        <c:axPos val="l"/>
        <c:numFmt formatCode="#,##0_);[Red]\(#,##0\)" sourceLinked="1"/>
        <c:majorTickMark val="out"/>
        <c:minorTickMark val="none"/>
        <c:tickLblPos val="nextTo"/>
        <c:txPr>
          <a:bodyPr/>
          <a:lstStyle/>
          <a:p>
            <a:pPr>
              <a:defRPr sz="1400"/>
            </a:pPr>
            <a:endParaRPr lang="ja-JP"/>
          </a:p>
        </c:txPr>
        <c:crossAx val="330625408"/>
        <c:crosses val="autoZero"/>
        <c:crossBetween val="between"/>
      </c:valAx>
      <c:valAx>
        <c:axId val="330628480"/>
        <c:scaling>
          <c:orientation val="minMax"/>
          <c:max val="7"/>
          <c:min val="0"/>
        </c:scaling>
        <c:delete val="0"/>
        <c:axPos val="r"/>
        <c:numFmt formatCode="#,##0.0_);[Red]\(#,##0.0\)" sourceLinked="1"/>
        <c:majorTickMark val="out"/>
        <c:minorTickMark val="none"/>
        <c:tickLblPos val="nextTo"/>
        <c:txPr>
          <a:bodyPr/>
          <a:lstStyle/>
          <a:p>
            <a:pPr>
              <a:defRPr sz="1400" i="1"/>
            </a:pPr>
            <a:endParaRPr lang="ja-JP"/>
          </a:p>
        </c:txPr>
        <c:crossAx val="330327168"/>
        <c:crosses val="max"/>
        <c:crossBetween val="between"/>
        <c:majorUnit val="1"/>
      </c:valAx>
      <c:catAx>
        <c:axId val="330327168"/>
        <c:scaling>
          <c:orientation val="minMax"/>
        </c:scaling>
        <c:delete val="1"/>
        <c:axPos val="b"/>
        <c:numFmt formatCode="General" sourceLinked="1"/>
        <c:majorTickMark val="out"/>
        <c:minorTickMark val="none"/>
        <c:tickLblPos val="none"/>
        <c:crossAx val="330628480"/>
        <c:crosses val="autoZero"/>
        <c:auto val="1"/>
        <c:lblAlgn val="ctr"/>
        <c:lblOffset val="100"/>
        <c:noMultiLvlLbl val="0"/>
      </c:catAx>
    </c:plotArea>
    <c:legend>
      <c:legendPos val="b"/>
      <c:layout>
        <c:manualLayout>
          <c:xMode val="edge"/>
          <c:yMode val="edge"/>
          <c:x val="0.13847720158088592"/>
          <c:y val="0.83598783360068718"/>
          <c:w val="0.72955956270260258"/>
          <c:h val="0.14367087751724214"/>
        </c:manualLayout>
      </c:layout>
      <c:overlay val="0"/>
      <c:spPr>
        <a:ln>
          <a:solidFill>
            <a:schemeClr val="bg1">
              <a:lumMod val="50000"/>
            </a:schemeClr>
          </a:solidFill>
        </a:ln>
      </c:spPr>
      <c:txPr>
        <a:bodyPr/>
        <a:lstStyle/>
        <a:p>
          <a:pPr>
            <a:defRPr sz="1400">
              <a:latin typeface="ＭＳ Ｐゴシック" pitchFamily="50" charset="-128"/>
              <a:ea typeface="ＭＳ Ｐゴシック"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2961095609792"/>
          <c:y val="7.2458615709365654E-2"/>
          <c:w val="0.72045800524934378"/>
          <c:h val="0.67146869137214904"/>
        </c:manualLayout>
      </c:layout>
      <c:barChart>
        <c:barDir val="col"/>
        <c:grouping val="clustered"/>
        <c:varyColors val="0"/>
        <c:ser>
          <c:idx val="0"/>
          <c:order val="0"/>
          <c:tx>
            <c:strRef>
              <c:f>Sheet1!$B$1</c:f>
              <c:strCache>
                <c:ptCount val="1"/>
                <c:pt idx="0">
                  <c:v>府立</c:v>
                </c:pt>
              </c:strCache>
            </c:strRef>
          </c:tx>
          <c:invertIfNegative val="0"/>
          <c:dLbls>
            <c:spPr>
              <a:noFill/>
              <a:ln>
                <a:noFill/>
              </a:ln>
              <a:effectLst/>
            </c:spPr>
            <c:txPr>
              <a:bodyPr/>
              <a:lstStyle/>
              <a:p>
                <a:pPr>
                  <a:defRPr sz="14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Sheet1!$B$2:$B$13</c:f>
              <c:numCache>
                <c:formatCode>#,##0_);[Red]\(#,##0\)</c:formatCode>
                <c:ptCount val="12"/>
                <c:pt idx="0">
                  <c:v>694</c:v>
                </c:pt>
                <c:pt idx="1">
                  <c:v>556</c:v>
                </c:pt>
                <c:pt idx="2">
                  <c:v>568</c:v>
                </c:pt>
                <c:pt idx="3">
                  <c:v>435</c:v>
                </c:pt>
                <c:pt idx="4">
                  <c:v>532</c:v>
                </c:pt>
                <c:pt idx="5">
                  <c:v>445</c:v>
                </c:pt>
                <c:pt idx="6">
                  <c:v>420</c:v>
                </c:pt>
                <c:pt idx="7">
                  <c:v>432</c:v>
                </c:pt>
                <c:pt idx="8">
                  <c:v>348</c:v>
                </c:pt>
                <c:pt idx="9">
                  <c:v>331</c:v>
                </c:pt>
                <c:pt idx="10">
                  <c:v>357</c:v>
                </c:pt>
                <c:pt idx="11">
                  <c:v>416</c:v>
                </c:pt>
              </c:numCache>
            </c:numRef>
          </c:val>
          <c:extLst>
            <c:ext xmlns:c16="http://schemas.microsoft.com/office/drawing/2014/chart" uri="{C3380CC4-5D6E-409C-BE32-E72D297353CC}">
              <c16:uniqueId val="{00000000-618E-4AE8-B261-CEF0885A2651}"/>
            </c:ext>
          </c:extLst>
        </c:ser>
        <c:ser>
          <c:idx val="2"/>
          <c:order val="2"/>
          <c:tx>
            <c:strRef>
              <c:f>Sheet1!$D$1</c:f>
              <c:strCache>
                <c:ptCount val="1"/>
                <c:pt idx="0">
                  <c:v>全国（公立）</c:v>
                </c:pt>
              </c:strCache>
            </c:strRef>
          </c:tx>
          <c:invertIfNegative val="0"/>
          <c:dLbls>
            <c:dLbl>
              <c:idx val="0"/>
              <c:layout>
                <c:manualLayout>
                  <c:x val="2.7777777777777779E-3"/>
                  <c:y val="6.4807176961099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8E-4AE8-B261-CEF0885A2651}"/>
                </c:ext>
              </c:extLst>
            </c:dLbl>
            <c:dLbl>
              <c:idx val="1"/>
              <c:layout>
                <c:manualLayout>
                  <c:x val="2.7777777777777779E-3"/>
                  <c:y val="-1.94421530883298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8E-4AE8-B261-CEF0885A2651}"/>
                </c:ext>
              </c:extLst>
            </c:dLbl>
            <c:dLbl>
              <c:idx val="2"/>
              <c:layout>
                <c:manualLayout>
                  <c:x val="-5.5555555555555558E-3"/>
                  <c:y val="1.62017942402749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8E-4AE8-B261-CEF0885A2651}"/>
                </c:ext>
              </c:extLst>
            </c:dLbl>
            <c:dLbl>
              <c:idx val="5"/>
              <c:layout>
                <c:manualLayout>
                  <c:x val="0"/>
                  <c:y val="9.7210765441649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8E-4AE8-B261-CEF0885A2651}"/>
                </c:ext>
              </c:extLst>
            </c:dLbl>
            <c:dLbl>
              <c:idx val="9"/>
              <c:layout>
                <c:manualLayout>
                  <c:x val="2.7777777777777779E-3"/>
                  <c:y val="1.94421530883298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8E-4AE8-B261-CEF0885A2651}"/>
                </c:ext>
              </c:extLst>
            </c:dLbl>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Sheet1!$D$2:$D$13</c:f>
              <c:numCache>
                <c:formatCode>#,##0_);[Red]\(#,##0\)</c:formatCode>
                <c:ptCount val="12"/>
                <c:pt idx="0">
                  <c:v>7453</c:v>
                </c:pt>
                <c:pt idx="1">
                  <c:v>7108</c:v>
                </c:pt>
                <c:pt idx="2">
                  <c:v>7249</c:v>
                </c:pt>
                <c:pt idx="3">
                  <c:v>6667</c:v>
                </c:pt>
                <c:pt idx="4">
                  <c:v>6562</c:v>
                </c:pt>
                <c:pt idx="5">
                  <c:v>5605</c:v>
                </c:pt>
                <c:pt idx="6">
                  <c:v>4940</c:v>
                </c:pt>
                <c:pt idx="7">
                  <c:v>4592</c:v>
                </c:pt>
                <c:pt idx="8">
                  <c:v>4498</c:v>
                </c:pt>
                <c:pt idx="9">
                  <c:v>4408</c:v>
                </c:pt>
                <c:pt idx="10">
                  <c:v>4945</c:v>
                </c:pt>
                <c:pt idx="11">
                  <c:v>4564</c:v>
                </c:pt>
              </c:numCache>
            </c:numRef>
          </c:val>
          <c:extLst>
            <c:ext xmlns:c16="http://schemas.microsoft.com/office/drawing/2014/chart" uri="{C3380CC4-5D6E-409C-BE32-E72D297353CC}">
              <c16:uniqueId val="{00000006-618E-4AE8-B261-CEF0885A2651}"/>
            </c:ext>
          </c:extLst>
        </c:ser>
        <c:dLbls>
          <c:showLegendKey val="0"/>
          <c:showVal val="0"/>
          <c:showCatName val="0"/>
          <c:showSerName val="0"/>
          <c:showPercent val="0"/>
          <c:showBubbleSize val="0"/>
        </c:dLbls>
        <c:gapWidth val="80"/>
        <c:axId val="330409856"/>
        <c:axId val="330411392"/>
      </c:barChart>
      <c:lineChart>
        <c:grouping val="standard"/>
        <c:varyColors val="0"/>
        <c:ser>
          <c:idx val="1"/>
          <c:order val="1"/>
          <c:tx>
            <c:strRef>
              <c:f>Sheet1!$C$1</c:f>
              <c:strCache>
                <c:ptCount val="1"/>
                <c:pt idx="0">
                  <c:v>府立（千人率）</c:v>
                </c:pt>
              </c:strCache>
            </c:strRef>
          </c:tx>
          <c:marker>
            <c:symbol val="circle"/>
            <c:size val="7"/>
          </c:marker>
          <c:dLbls>
            <c:spPr>
              <a:noFill/>
              <a:ln>
                <a:noFill/>
              </a:ln>
              <a:effectLst/>
            </c:spPr>
            <c:txPr>
              <a:bodyPr/>
              <a:lstStyle/>
              <a:p>
                <a:pPr>
                  <a:defRPr sz="1400" b="1"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Sheet1!$C$2:$C$13</c:f>
              <c:numCache>
                <c:formatCode>0.0_);[Red]\(0.0\)</c:formatCode>
                <c:ptCount val="12"/>
                <c:pt idx="0">
                  <c:v>5.9</c:v>
                </c:pt>
                <c:pt idx="1">
                  <c:v>4.7</c:v>
                </c:pt>
                <c:pt idx="2">
                  <c:v>4.5999999999999996</c:v>
                </c:pt>
                <c:pt idx="3">
                  <c:v>3.5</c:v>
                </c:pt>
                <c:pt idx="4">
                  <c:v>4.3</c:v>
                </c:pt>
                <c:pt idx="5">
                  <c:v>3.6</c:v>
                </c:pt>
                <c:pt idx="6">
                  <c:v>3.3</c:v>
                </c:pt>
                <c:pt idx="7">
                  <c:v>3.5</c:v>
                </c:pt>
                <c:pt idx="8">
                  <c:v>2.8</c:v>
                </c:pt>
                <c:pt idx="9">
                  <c:v>2.7</c:v>
                </c:pt>
                <c:pt idx="10">
                  <c:v>3</c:v>
                </c:pt>
                <c:pt idx="11">
                  <c:v>3.7</c:v>
                </c:pt>
              </c:numCache>
            </c:numRef>
          </c:val>
          <c:smooth val="0"/>
          <c:extLst>
            <c:ext xmlns:c16="http://schemas.microsoft.com/office/drawing/2014/chart" uri="{C3380CC4-5D6E-409C-BE32-E72D297353CC}">
              <c16:uniqueId val="{00000007-618E-4AE8-B261-CEF0885A2651}"/>
            </c:ext>
          </c:extLst>
        </c:ser>
        <c:ser>
          <c:idx val="3"/>
          <c:order val="3"/>
          <c:tx>
            <c:strRef>
              <c:f>Sheet1!$E$1</c:f>
              <c:strCache>
                <c:ptCount val="1"/>
                <c:pt idx="0">
                  <c:v>国（千人率）</c:v>
                </c:pt>
              </c:strCache>
            </c:strRef>
          </c:tx>
          <c:spPr>
            <a:ln>
              <a:prstDash val="dash"/>
            </a:ln>
          </c:spPr>
          <c:marker>
            <c:symbol val="triangle"/>
            <c:size val="7"/>
          </c:marker>
          <c:dLbls>
            <c:spPr>
              <a:noFill/>
              <a:ln>
                <a:noFill/>
              </a:ln>
              <a:effectLst/>
            </c:spPr>
            <c:txPr>
              <a:bodyPr/>
              <a:lstStyle/>
              <a:p>
                <a:pPr>
                  <a:defRPr sz="1400" b="0" i="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H20</c:v>
                </c:pt>
                <c:pt idx="1">
                  <c:v>21</c:v>
                </c:pt>
                <c:pt idx="2">
                  <c:v>22</c:v>
                </c:pt>
                <c:pt idx="3">
                  <c:v>23</c:v>
                </c:pt>
                <c:pt idx="4">
                  <c:v>24</c:v>
                </c:pt>
                <c:pt idx="5">
                  <c:v>25</c:v>
                </c:pt>
                <c:pt idx="6">
                  <c:v>26</c:v>
                </c:pt>
                <c:pt idx="7">
                  <c:v>27</c:v>
                </c:pt>
                <c:pt idx="8">
                  <c:v>28</c:v>
                </c:pt>
                <c:pt idx="9">
                  <c:v>29</c:v>
                </c:pt>
                <c:pt idx="10">
                  <c:v>30</c:v>
                </c:pt>
                <c:pt idx="11">
                  <c:v>R1</c:v>
                </c:pt>
              </c:strCache>
            </c:strRef>
          </c:cat>
          <c:val>
            <c:numRef>
              <c:f>Sheet1!$E$2:$E$13</c:f>
              <c:numCache>
                <c:formatCode>0.0_);[Red]\(0.0\)</c:formatCode>
                <c:ptCount val="12"/>
                <c:pt idx="0">
                  <c:v>3.2</c:v>
                </c:pt>
                <c:pt idx="1">
                  <c:v>3</c:v>
                </c:pt>
                <c:pt idx="2">
                  <c:v>3.0786545485432768</c:v>
                </c:pt>
                <c:pt idx="3">
                  <c:v>2.848558544778383</c:v>
                </c:pt>
                <c:pt idx="4">
                  <c:v>2.8139648473096019</c:v>
                </c:pt>
                <c:pt idx="5">
                  <c:v>2.4</c:v>
                </c:pt>
                <c:pt idx="6">
                  <c:v>2.1</c:v>
                </c:pt>
                <c:pt idx="7">
                  <c:v>2</c:v>
                </c:pt>
                <c:pt idx="8">
                  <c:v>1.9</c:v>
                </c:pt>
                <c:pt idx="9">
                  <c:v>1.9</c:v>
                </c:pt>
                <c:pt idx="10">
                  <c:v>2.2000000000000002</c:v>
                </c:pt>
                <c:pt idx="11">
                  <c:v>2.1</c:v>
                </c:pt>
              </c:numCache>
            </c:numRef>
          </c:val>
          <c:smooth val="0"/>
          <c:extLst>
            <c:ext xmlns:c16="http://schemas.microsoft.com/office/drawing/2014/chart" uri="{C3380CC4-5D6E-409C-BE32-E72D297353CC}">
              <c16:uniqueId val="{00000008-618E-4AE8-B261-CEF0885A2651}"/>
            </c:ext>
          </c:extLst>
        </c:ser>
        <c:dLbls>
          <c:showLegendKey val="0"/>
          <c:showVal val="0"/>
          <c:showCatName val="0"/>
          <c:showSerName val="0"/>
          <c:showPercent val="0"/>
          <c:showBubbleSize val="0"/>
        </c:dLbls>
        <c:marker val="1"/>
        <c:smooth val="0"/>
        <c:axId val="330443392"/>
        <c:axId val="330441856"/>
      </c:lineChart>
      <c:catAx>
        <c:axId val="330409856"/>
        <c:scaling>
          <c:orientation val="minMax"/>
        </c:scaling>
        <c:delete val="0"/>
        <c:axPos val="b"/>
        <c:numFmt formatCode="General" sourceLinked="0"/>
        <c:majorTickMark val="out"/>
        <c:minorTickMark val="none"/>
        <c:tickLblPos val="nextTo"/>
        <c:txPr>
          <a:bodyPr/>
          <a:lstStyle/>
          <a:p>
            <a:pPr>
              <a:defRPr sz="1400"/>
            </a:pPr>
            <a:endParaRPr lang="ja-JP"/>
          </a:p>
        </c:txPr>
        <c:crossAx val="330411392"/>
        <c:crosses val="autoZero"/>
        <c:auto val="1"/>
        <c:lblAlgn val="ctr"/>
        <c:lblOffset val="100"/>
        <c:noMultiLvlLbl val="0"/>
      </c:catAx>
      <c:valAx>
        <c:axId val="330411392"/>
        <c:scaling>
          <c:orientation val="minMax"/>
          <c:max val="14000"/>
        </c:scaling>
        <c:delete val="0"/>
        <c:axPos val="l"/>
        <c:numFmt formatCode="#,##0_);[Red]\(#,##0\)" sourceLinked="1"/>
        <c:majorTickMark val="out"/>
        <c:minorTickMark val="none"/>
        <c:tickLblPos val="nextTo"/>
        <c:txPr>
          <a:bodyPr/>
          <a:lstStyle/>
          <a:p>
            <a:pPr>
              <a:defRPr sz="1400"/>
            </a:pPr>
            <a:endParaRPr lang="ja-JP"/>
          </a:p>
        </c:txPr>
        <c:crossAx val="330409856"/>
        <c:crosses val="autoZero"/>
        <c:crossBetween val="between"/>
      </c:valAx>
      <c:valAx>
        <c:axId val="330441856"/>
        <c:scaling>
          <c:orientation val="minMax"/>
          <c:max val="7"/>
        </c:scaling>
        <c:delete val="0"/>
        <c:axPos val="r"/>
        <c:numFmt formatCode="#,##0.0_);[Red]\(#,##0.0\)" sourceLinked="0"/>
        <c:majorTickMark val="out"/>
        <c:minorTickMark val="none"/>
        <c:tickLblPos val="nextTo"/>
        <c:txPr>
          <a:bodyPr/>
          <a:lstStyle/>
          <a:p>
            <a:pPr>
              <a:defRPr sz="1400" i="1"/>
            </a:pPr>
            <a:endParaRPr lang="ja-JP"/>
          </a:p>
        </c:txPr>
        <c:crossAx val="330443392"/>
        <c:crosses val="max"/>
        <c:crossBetween val="between"/>
        <c:majorUnit val="1"/>
      </c:valAx>
      <c:catAx>
        <c:axId val="330443392"/>
        <c:scaling>
          <c:orientation val="minMax"/>
        </c:scaling>
        <c:delete val="1"/>
        <c:axPos val="b"/>
        <c:numFmt formatCode="General" sourceLinked="1"/>
        <c:majorTickMark val="out"/>
        <c:minorTickMark val="none"/>
        <c:tickLblPos val="none"/>
        <c:crossAx val="330441856"/>
        <c:crosses val="autoZero"/>
        <c:auto val="1"/>
        <c:lblAlgn val="ctr"/>
        <c:lblOffset val="100"/>
        <c:noMultiLvlLbl val="0"/>
      </c:catAx>
    </c:plotArea>
    <c:legend>
      <c:legendPos val="b"/>
      <c:layout>
        <c:manualLayout>
          <c:xMode val="edge"/>
          <c:yMode val="edge"/>
          <c:x val="0.13554732534272212"/>
          <c:y val="0.84570891014485206"/>
          <c:w val="0.76379277024111558"/>
          <c:h val="0.14132965446293094"/>
        </c:manualLayout>
      </c:layout>
      <c:overlay val="0"/>
      <c:spPr>
        <a:ln>
          <a:solidFill>
            <a:schemeClr val="bg1">
              <a:lumMod val="50000"/>
            </a:schemeClr>
          </a:solidFill>
        </a:ln>
      </c:spPr>
      <c:txPr>
        <a:bodyPr/>
        <a:lstStyle/>
        <a:p>
          <a:pPr>
            <a:defRPr sz="1400">
              <a:latin typeface="ＭＳ Ｐゴシック" pitchFamily="50" charset="-128"/>
              <a:ea typeface="ＭＳ Ｐゴシック"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542790264683415E-2"/>
          <c:y val="4.9403601620022317E-2"/>
          <c:w val="0.92244432132061949"/>
          <c:h val="0.84770917767928822"/>
        </c:manualLayout>
      </c:layout>
      <c:lineChart>
        <c:grouping val="standard"/>
        <c:varyColors val="0"/>
        <c:ser>
          <c:idx val="0"/>
          <c:order val="0"/>
          <c:tx>
            <c:strRef>
              <c:f>Sheet1!$B$1</c:f>
              <c:strCache>
                <c:ptCount val="1"/>
                <c:pt idx="0">
                  <c:v>大阪府</c:v>
                </c:pt>
              </c:strCache>
            </c:strRef>
          </c:tx>
          <c:dLbls>
            <c:dLbl>
              <c:idx val="60"/>
              <c:delete val="1"/>
              <c:extLst>
                <c:ext xmlns:c15="http://schemas.microsoft.com/office/drawing/2012/chart" uri="{CE6537A1-D6FC-4f65-9D91-7224C49458BB}"/>
                <c:ext xmlns:c16="http://schemas.microsoft.com/office/drawing/2014/chart" uri="{C3380CC4-5D6E-409C-BE32-E72D297353CC}">
                  <c16:uniqueId val="{00000000-D8F0-4DC7-B1F2-7BB9A3857AED}"/>
                </c:ext>
              </c:extLst>
            </c:dLbl>
            <c:dLbl>
              <c:idx val="62"/>
              <c:layout>
                <c:manualLayout>
                  <c:x val="-1.581960374890811E-3"/>
                  <c:y val="5.1299135700641305E-2"/>
                </c:manualLayout>
              </c:layout>
              <c:tx>
                <c:rich>
                  <a:bodyPr/>
                  <a:lstStyle/>
                  <a:p>
                    <a:pPr>
                      <a:defRPr sz="1400">
                        <a:solidFill>
                          <a:srgbClr val="FF0000"/>
                        </a:solidFill>
                      </a:defRPr>
                    </a:pPr>
                    <a:r>
                      <a:rPr lang="en-US" altLang="en-US" dirty="0">
                        <a:solidFill>
                          <a:srgbClr val="FF0000"/>
                        </a:solidFill>
                      </a:rPr>
                      <a:t>256</a:t>
                    </a:r>
                  </a:p>
                </c:rich>
              </c:tx>
              <c:spPr>
                <a:solidFill>
                  <a:schemeClr val="bg1"/>
                </a:solidFill>
                <a:ln>
                  <a:noFill/>
                </a:ln>
                <a:effectLst/>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F0-4DC7-B1F2-7BB9A3857AED}"/>
                </c:ext>
              </c:extLst>
            </c:dLbl>
            <c:spPr>
              <a:solidFill>
                <a:srgbClr val="FF0000"/>
              </a:solidFill>
              <a:ln>
                <a:noFill/>
              </a:ln>
              <a:effectLst/>
            </c:spPr>
            <c:txPr>
              <a:bodyPr/>
              <a:lstStyle/>
              <a:p>
                <a:pPr>
                  <a:defRPr sz="1400">
                    <a:solidFill>
                      <a:srgbClr val="FF0000"/>
                    </a:solidFill>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Sheet1!$B$2:$B$67</c:f>
              <c:numCache>
                <c:formatCode>#,###;[Red]"△"#,###;\-</c:formatCode>
                <c:ptCount val="66"/>
                <c:pt idx="0">
                  <c:v>177</c:v>
                </c:pt>
                <c:pt idx="1">
                  <c:v>173</c:v>
                </c:pt>
                <c:pt idx="2">
                  <c:v>173</c:v>
                </c:pt>
                <c:pt idx="3">
                  <c:v>172</c:v>
                </c:pt>
                <c:pt idx="4">
                  <c:v>172</c:v>
                </c:pt>
                <c:pt idx="5">
                  <c:v>174</c:v>
                </c:pt>
                <c:pt idx="6">
                  <c:v>174</c:v>
                </c:pt>
                <c:pt idx="7">
                  <c:v>176</c:v>
                </c:pt>
                <c:pt idx="8">
                  <c:v>190</c:v>
                </c:pt>
                <c:pt idx="9">
                  <c:v>189</c:v>
                </c:pt>
                <c:pt idx="10">
                  <c:v>189</c:v>
                </c:pt>
                <c:pt idx="11">
                  <c:v>188</c:v>
                </c:pt>
                <c:pt idx="12">
                  <c:v>190</c:v>
                </c:pt>
                <c:pt idx="13">
                  <c:v>193</c:v>
                </c:pt>
                <c:pt idx="14">
                  <c:v>195</c:v>
                </c:pt>
                <c:pt idx="15">
                  <c:v>196</c:v>
                </c:pt>
                <c:pt idx="16">
                  <c:v>199</c:v>
                </c:pt>
                <c:pt idx="17">
                  <c:v>202</c:v>
                </c:pt>
                <c:pt idx="18">
                  <c:v>207</c:v>
                </c:pt>
                <c:pt idx="19">
                  <c:v>220</c:v>
                </c:pt>
                <c:pt idx="20">
                  <c:v>223</c:v>
                </c:pt>
                <c:pt idx="21">
                  <c:v>229</c:v>
                </c:pt>
                <c:pt idx="22">
                  <c:v>234</c:v>
                </c:pt>
                <c:pt idx="23">
                  <c:v>244</c:v>
                </c:pt>
                <c:pt idx="24">
                  <c:v>248</c:v>
                </c:pt>
                <c:pt idx="25">
                  <c:v>259</c:v>
                </c:pt>
                <c:pt idx="26">
                  <c:v>258</c:v>
                </c:pt>
                <c:pt idx="27">
                  <c:v>259</c:v>
                </c:pt>
                <c:pt idx="28">
                  <c:v>274</c:v>
                </c:pt>
                <c:pt idx="29">
                  <c:v>282</c:v>
                </c:pt>
                <c:pt idx="30">
                  <c:v>283</c:v>
                </c:pt>
                <c:pt idx="31">
                  <c:v>285</c:v>
                </c:pt>
                <c:pt idx="32">
                  <c:v>286</c:v>
                </c:pt>
                <c:pt idx="33">
                  <c:v>287</c:v>
                </c:pt>
                <c:pt idx="34">
                  <c:v>287</c:v>
                </c:pt>
                <c:pt idx="35">
                  <c:v>287</c:v>
                </c:pt>
                <c:pt idx="36">
                  <c:v>288</c:v>
                </c:pt>
                <c:pt idx="37">
                  <c:v>285</c:v>
                </c:pt>
                <c:pt idx="38">
                  <c:v>285</c:v>
                </c:pt>
                <c:pt idx="39">
                  <c:v>284</c:v>
                </c:pt>
                <c:pt idx="40">
                  <c:v>285</c:v>
                </c:pt>
                <c:pt idx="41">
                  <c:v>284</c:v>
                </c:pt>
                <c:pt idx="42">
                  <c:v>284</c:v>
                </c:pt>
                <c:pt idx="43">
                  <c:v>284</c:v>
                </c:pt>
                <c:pt idx="44">
                  <c:v>282</c:v>
                </c:pt>
                <c:pt idx="45">
                  <c:v>282</c:v>
                </c:pt>
                <c:pt idx="46">
                  <c:v>284</c:v>
                </c:pt>
                <c:pt idx="47">
                  <c:v>286</c:v>
                </c:pt>
                <c:pt idx="48">
                  <c:v>286</c:v>
                </c:pt>
                <c:pt idx="49">
                  <c:v>281</c:v>
                </c:pt>
                <c:pt idx="50">
                  <c:v>287</c:v>
                </c:pt>
                <c:pt idx="51">
                  <c:v>284</c:v>
                </c:pt>
                <c:pt idx="52">
                  <c:v>285</c:v>
                </c:pt>
                <c:pt idx="53" formatCode="General">
                  <c:v>274</c:v>
                </c:pt>
                <c:pt idx="54" formatCode="General">
                  <c:v>272</c:v>
                </c:pt>
                <c:pt idx="55" formatCode="General">
                  <c:v>265</c:v>
                </c:pt>
                <c:pt idx="56" formatCode="General">
                  <c:v>260</c:v>
                </c:pt>
                <c:pt idx="57" formatCode="General">
                  <c:v>261</c:v>
                </c:pt>
                <c:pt idx="58">
                  <c:v>260</c:v>
                </c:pt>
                <c:pt idx="59">
                  <c:v>257</c:v>
                </c:pt>
                <c:pt idx="60">
                  <c:v>257</c:v>
                </c:pt>
                <c:pt idx="61">
                  <c:v>257</c:v>
                </c:pt>
                <c:pt idx="62">
                  <c:v>258</c:v>
                </c:pt>
                <c:pt idx="63">
                  <c:v>259</c:v>
                </c:pt>
                <c:pt idx="64">
                  <c:v>259</c:v>
                </c:pt>
                <c:pt idx="65">
                  <c:v>256</c:v>
                </c:pt>
              </c:numCache>
            </c:numRef>
          </c:val>
          <c:smooth val="0"/>
          <c:extLst>
            <c:ext xmlns:c16="http://schemas.microsoft.com/office/drawing/2014/chart" uri="{C3380CC4-5D6E-409C-BE32-E72D297353CC}">
              <c16:uniqueId val="{00000002-D8F0-4DC7-B1F2-7BB9A3857AED}"/>
            </c:ext>
          </c:extLst>
        </c:ser>
        <c:dLbls>
          <c:showLegendKey val="0"/>
          <c:showVal val="0"/>
          <c:showCatName val="0"/>
          <c:showSerName val="0"/>
          <c:showPercent val="0"/>
          <c:showBubbleSize val="0"/>
        </c:dLbls>
        <c:marker val="1"/>
        <c:smooth val="0"/>
        <c:axId val="311389184"/>
        <c:axId val="311399168"/>
      </c:lineChart>
      <c:lineChart>
        <c:grouping val="standard"/>
        <c:varyColors val="0"/>
        <c:ser>
          <c:idx val="1"/>
          <c:order val="1"/>
          <c:tx>
            <c:strRef>
              <c:f>Sheet1!$C$1</c:f>
              <c:strCache>
                <c:ptCount val="1"/>
                <c:pt idx="0">
                  <c:v>全国
&lt;右目盛&gt;</c:v>
                </c:pt>
              </c:strCache>
            </c:strRef>
          </c:tx>
          <c:spPr>
            <a:ln>
              <a:prstDash val="sysDot"/>
            </a:ln>
          </c:spPr>
          <c:marker>
            <c:symbol val="square"/>
            <c:size val="5"/>
          </c:marker>
          <c:dLbls>
            <c:dLbl>
              <c:idx val="60"/>
              <c:delete val="1"/>
              <c:extLst>
                <c:ext xmlns:c15="http://schemas.microsoft.com/office/drawing/2012/chart" uri="{CE6537A1-D6FC-4f65-9D91-7224C49458BB}"/>
                <c:ext xmlns:c16="http://schemas.microsoft.com/office/drawing/2014/chart" uri="{C3380CC4-5D6E-409C-BE32-E72D297353CC}">
                  <c16:uniqueId val="{00000003-D8F0-4DC7-B1F2-7BB9A3857AED}"/>
                </c:ext>
              </c:extLst>
            </c:dLbl>
            <c:dLbl>
              <c:idx val="62"/>
              <c:layout>
                <c:manualLayout>
                  <c:x val="-1.0647759896137924E-2"/>
                  <c:y val="-7.4920893286381518E-2"/>
                </c:manualLayout>
              </c:layout>
              <c:tx>
                <c:rich>
                  <a:bodyPr/>
                  <a:lstStyle/>
                  <a:p>
                    <a:r>
                      <a:rPr lang="en-US" altLang="en-US" dirty="0"/>
                      <a:t>4874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F0-4DC7-B1F2-7BB9A3857AED}"/>
                </c:ext>
              </c:extLst>
            </c:dLbl>
            <c:spPr>
              <a:solidFill>
                <a:schemeClr val="bg1"/>
              </a:solidFill>
              <a:ln>
                <a:noFill/>
              </a:ln>
              <a:effectLst/>
            </c:spPr>
            <c:txPr>
              <a:bodyPr/>
              <a:lstStyle/>
              <a:p>
                <a:pPr>
                  <a:defRPr sz="1400">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Sheet1!$A$2:$A$67</c:f>
              <c:strCache>
                <c:ptCount val="66"/>
                <c:pt idx="0">
                  <c:v>S30</c:v>
                </c:pt>
                <c:pt idx="1">
                  <c:v>31</c:v>
                </c:pt>
                <c:pt idx="2">
                  <c:v>32</c:v>
                </c:pt>
                <c:pt idx="3">
                  <c:v>33</c:v>
                </c:pt>
                <c:pt idx="4">
                  <c:v>34</c:v>
                </c:pt>
                <c:pt idx="5">
                  <c:v>35</c:v>
                </c:pt>
                <c:pt idx="6">
                  <c:v>36</c:v>
                </c:pt>
                <c:pt idx="7">
                  <c:v>37</c:v>
                </c:pt>
                <c:pt idx="8">
                  <c:v>38</c:v>
                </c:pt>
                <c:pt idx="9">
                  <c:v>39</c:v>
                </c:pt>
                <c:pt idx="10">
                  <c:v>40</c:v>
                </c:pt>
                <c:pt idx="11">
                  <c:v>41</c:v>
                </c:pt>
                <c:pt idx="12">
                  <c:v>42</c:v>
                </c:pt>
                <c:pt idx="13">
                  <c:v>43</c:v>
                </c:pt>
                <c:pt idx="14">
                  <c:v>44</c:v>
                </c:pt>
                <c:pt idx="15">
                  <c:v>45</c:v>
                </c:pt>
                <c:pt idx="16">
                  <c:v>46</c:v>
                </c:pt>
                <c:pt idx="17">
                  <c:v>47</c:v>
                </c:pt>
                <c:pt idx="18">
                  <c:v>48</c:v>
                </c:pt>
                <c:pt idx="19">
                  <c:v>49</c:v>
                </c:pt>
                <c:pt idx="20">
                  <c:v>50</c:v>
                </c:pt>
                <c:pt idx="21">
                  <c:v>51</c:v>
                </c:pt>
                <c:pt idx="22">
                  <c:v>52</c:v>
                </c:pt>
                <c:pt idx="23">
                  <c:v>53</c:v>
                </c:pt>
                <c:pt idx="24">
                  <c:v>54</c:v>
                </c:pt>
                <c:pt idx="25">
                  <c:v>55</c:v>
                </c:pt>
                <c:pt idx="26">
                  <c:v>56</c:v>
                </c:pt>
                <c:pt idx="27">
                  <c:v>57</c:v>
                </c:pt>
                <c:pt idx="28">
                  <c:v>58</c:v>
                </c:pt>
                <c:pt idx="29">
                  <c:v>59</c:v>
                </c:pt>
                <c:pt idx="30">
                  <c:v>60</c:v>
                </c:pt>
                <c:pt idx="31">
                  <c:v>61</c:v>
                </c:pt>
                <c:pt idx="32">
                  <c:v>62</c:v>
                </c:pt>
                <c:pt idx="33">
                  <c:v>63</c:v>
                </c:pt>
                <c:pt idx="34">
                  <c:v>H元</c:v>
                </c:pt>
                <c:pt idx="35">
                  <c:v>2</c:v>
                </c:pt>
                <c:pt idx="36">
                  <c:v>3</c:v>
                </c:pt>
                <c:pt idx="37">
                  <c:v>4</c:v>
                </c:pt>
                <c:pt idx="38">
                  <c:v>5</c:v>
                </c:pt>
                <c:pt idx="39">
                  <c:v>6</c:v>
                </c:pt>
                <c:pt idx="40">
                  <c:v>7</c:v>
                </c:pt>
                <c:pt idx="41">
                  <c:v>8</c:v>
                </c:pt>
                <c:pt idx="42">
                  <c:v>9</c:v>
                </c:pt>
                <c:pt idx="43">
                  <c:v>10</c:v>
                </c:pt>
                <c:pt idx="44">
                  <c:v>11</c:v>
                </c:pt>
                <c:pt idx="45">
                  <c:v>12</c:v>
                </c:pt>
                <c:pt idx="46">
                  <c:v>13</c:v>
                </c:pt>
                <c:pt idx="47">
                  <c:v>14</c:v>
                </c:pt>
                <c:pt idx="48">
                  <c:v>15</c:v>
                </c:pt>
                <c:pt idx="49">
                  <c:v>16</c:v>
                </c:pt>
                <c:pt idx="50">
                  <c:v>17</c:v>
                </c:pt>
                <c:pt idx="51">
                  <c:v>18</c:v>
                </c:pt>
                <c:pt idx="52">
                  <c:v>19</c:v>
                </c:pt>
                <c:pt idx="53">
                  <c:v>20</c:v>
                </c:pt>
                <c:pt idx="54">
                  <c:v>21</c:v>
                </c:pt>
                <c:pt idx="55">
                  <c:v>22</c:v>
                </c:pt>
                <c:pt idx="56">
                  <c:v>23</c:v>
                </c:pt>
                <c:pt idx="57">
                  <c:v>24</c:v>
                </c:pt>
                <c:pt idx="58">
                  <c:v>25</c:v>
                </c:pt>
                <c:pt idx="59">
                  <c:v>26</c:v>
                </c:pt>
                <c:pt idx="60">
                  <c:v>27</c:v>
                </c:pt>
                <c:pt idx="61">
                  <c:v>28</c:v>
                </c:pt>
                <c:pt idx="62">
                  <c:v>29</c:v>
                </c:pt>
                <c:pt idx="63">
                  <c:v>30</c:v>
                </c:pt>
                <c:pt idx="64">
                  <c:v>R1</c:v>
                </c:pt>
                <c:pt idx="65">
                  <c:v>R2</c:v>
                </c:pt>
              </c:strCache>
            </c:strRef>
          </c:cat>
          <c:val>
            <c:numRef>
              <c:f>Sheet1!$C$2:$C$67</c:f>
              <c:numCache>
                <c:formatCode>#,###;[Red]"△"#,###;\-</c:formatCode>
                <c:ptCount val="66"/>
                <c:pt idx="0">
                  <c:v>4607</c:v>
                </c:pt>
                <c:pt idx="1">
                  <c:v>4575</c:v>
                </c:pt>
                <c:pt idx="2">
                  <c:v>4577</c:v>
                </c:pt>
                <c:pt idx="3">
                  <c:v>4586</c:v>
                </c:pt>
                <c:pt idx="4">
                  <c:v>4615</c:v>
                </c:pt>
                <c:pt idx="5">
                  <c:v>4598</c:v>
                </c:pt>
                <c:pt idx="6">
                  <c:v>4602</c:v>
                </c:pt>
                <c:pt idx="7">
                  <c:v>4637</c:v>
                </c:pt>
                <c:pt idx="8">
                  <c:v>4811</c:v>
                </c:pt>
                <c:pt idx="9">
                  <c:v>4847</c:v>
                </c:pt>
                <c:pt idx="10">
                  <c:v>4849</c:v>
                </c:pt>
                <c:pt idx="11">
                  <c:v>4845</c:v>
                </c:pt>
                <c:pt idx="12">
                  <c:v>4827</c:v>
                </c:pt>
                <c:pt idx="13">
                  <c:v>4817</c:v>
                </c:pt>
                <c:pt idx="14">
                  <c:v>4817</c:v>
                </c:pt>
                <c:pt idx="15">
                  <c:v>4798</c:v>
                </c:pt>
                <c:pt idx="16">
                  <c:v>4791</c:v>
                </c:pt>
                <c:pt idx="17">
                  <c:v>4810</c:v>
                </c:pt>
                <c:pt idx="18">
                  <c:v>4862</c:v>
                </c:pt>
                <c:pt idx="19">
                  <c:v>4916</c:v>
                </c:pt>
                <c:pt idx="20">
                  <c:v>4946</c:v>
                </c:pt>
                <c:pt idx="21">
                  <c:v>4978</c:v>
                </c:pt>
                <c:pt idx="22">
                  <c:v>5028</c:v>
                </c:pt>
                <c:pt idx="23">
                  <c:v>5098</c:v>
                </c:pt>
                <c:pt idx="24">
                  <c:v>5135</c:v>
                </c:pt>
                <c:pt idx="25">
                  <c:v>5208</c:v>
                </c:pt>
                <c:pt idx="26">
                  <c:v>5219</c:v>
                </c:pt>
                <c:pt idx="27">
                  <c:v>5213</c:v>
                </c:pt>
                <c:pt idx="28">
                  <c:v>5369</c:v>
                </c:pt>
                <c:pt idx="29">
                  <c:v>5427</c:v>
                </c:pt>
                <c:pt idx="30">
                  <c:v>5453</c:v>
                </c:pt>
                <c:pt idx="31">
                  <c:v>5491</c:v>
                </c:pt>
                <c:pt idx="32">
                  <c:v>5508</c:v>
                </c:pt>
                <c:pt idx="33">
                  <c:v>5512</c:v>
                </c:pt>
                <c:pt idx="34">
                  <c:v>5511</c:v>
                </c:pt>
                <c:pt idx="35">
                  <c:v>5506</c:v>
                </c:pt>
                <c:pt idx="36">
                  <c:v>5503</c:v>
                </c:pt>
                <c:pt idx="37">
                  <c:v>5501</c:v>
                </c:pt>
                <c:pt idx="38">
                  <c:v>5501</c:v>
                </c:pt>
                <c:pt idx="39">
                  <c:v>5497</c:v>
                </c:pt>
                <c:pt idx="40">
                  <c:v>5501</c:v>
                </c:pt>
                <c:pt idx="41">
                  <c:v>5496</c:v>
                </c:pt>
                <c:pt idx="42">
                  <c:v>5496</c:v>
                </c:pt>
                <c:pt idx="43">
                  <c:v>5493</c:v>
                </c:pt>
                <c:pt idx="44">
                  <c:v>5481</c:v>
                </c:pt>
                <c:pt idx="45">
                  <c:v>5478</c:v>
                </c:pt>
                <c:pt idx="46">
                  <c:v>5479</c:v>
                </c:pt>
                <c:pt idx="47">
                  <c:v>5472</c:v>
                </c:pt>
                <c:pt idx="48">
                  <c:v>5450</c:v>
                </c:pt>
                <c:pt idx="49">
                  <c:v>5429</c:v>
                </c:pt>
                <c:pt idx="50">
                  <c:v>5418</c:v>
                </c:pt>
                <c:pt idx="51">
                  <c:v>5385</c:v>
                </c:pt>
                <c:pt idx="52">
                  <c:v>5313</c:v>
                </c:pt>
                <c:pt idx="53" formatCode="#,##0_ ">
                  <c:v>5243</c:v>
                </c:pt>
                <c:pt idx="54" formatCode="#,##0_ ">
                  <c:v>5183</c:v>
                </c:pt>
                <c:pt idx="55" formatCode="#,##0_ ">
                  <c:v>5116</c:v>
                </c:pt>
                <c:pt idx="56" formatCode="#,##0_ ">
                  <c:v>5060</c:v>
                </c:pt>
                <c:pt idx="57" formatCode="#,##0_ ">
                  <c:v>5022</c:v>
                </c:pt>
                <c:pt idx="58" formatCode="#,##0;0;&quot;－&quot;">
                  <c:v>4981</c:v>
                </c:pt>
                <c:pt idx="59" formatCode="#,##0;0;&quot;－&quot;">
                  <c:v>4963</c:v>
                </c:pt>
                <c:pt idx="60" formatCode="#,##0;0;&quot;－&quot;">
                  <c:v>4939</c:v>
                </c:pt>
                <c:pt idx="61" formatCode="General">
                  <c:v>4845</c:v>
                </c:pt>
                <c:pt idx="62" formatCode="General">
                  <c:v>4820</c:v>
                </c:pt>
                <c:pt idx="63" formatCode="General">
                  <c:v>4897</c:v>
                </c:pt>
                <c:pt idx="64" formatCode="General">
                  <c:v>4887</c:v>
                </c:pt>
                <c:pt idx="65" formatCode="General">
                  <c:v>4874</c:v>
                </c:pt>
              </c:numCache>
            </c:numRef>
          </c:val>
          <c:smooth val="0"/>
          <c:extLst>
            <c:ext xmlns:c16="http://schemas.microsoft.com/office/drawing/2014/chart" uri="{C3380CC4-5D6E-409C-BE32-E72D297353CC}">
              <c16:uniqueId val="{00000005-D8F0-4DC7-B1F2-7BB9A3857AED}"/>
            </c:ext>
          </c:extLst>
        </c:ser>
        <c:dLbls>
          <c:showLegendKey val="0"/>
          <c:showVal val="0"/>
          <c:showCatName val="0"/>
          <c:showSerName val="0"/>
          <c:showPercent val="0"/>
          <c:showBubbleSize val="0"/>
        </c:dLbls>
        <c:marker val="1"/>
        <c:smooth val="0"/>
        <c:axId val="311414784"/>
        <c:axId val="311400704"/>
      </c:lineChart>
      <c:catAx>
        <c:axId val="311389184"/>
        <c:scaling>
          <c:orientation val="minMax"/>
        </c:scaling>
        <c:delete val="0"/>
        <c:axPos val="b"/>
        <c:numFmt formatCode="General" sourceLinked="0"/>
        <c:majorTickMark val="out"/>
        <c:minorTickMark val="none"/>
        <c:tickLblPos val="nextTo"/>
        <c:txPr>
          <a:bodyPr/>
          <a:lstStyle/>
          <a:p>
            <a:pPr>
              <a:defRPr sz="1050">
                <a:latin typeface="+mn-ea"/>
                <a:ea typeface="+mn-ea"/>
              </a:defRPr>
            </a:pPr>
            <a:endParaRPr lang="ja-JP"/>
          </a:p>
        </c:txPr>
        <c:crossAx val="311399168"/>
        <c:crosses val="autoZero"/>
        <c:auto val="1"/>
        <c:lblAlgn val="ctr"/>
        <c:lblOffset val="100"/>
        <c:tickLblSkip val="3"/>
        <c:tickMarkSkip val="3"/>
        <c:noMultiLvlLbl val="0"/>
      </c:catAx>
      <c:valAx>
        <c:axId val="311399168"/>
        <c:scaling>
          <c:orientation val="minMax"/>
          <c:max val="350"/>
        </c:scaling>
        <c:delete val="0"/>
        <c:axPos val="l"/>
        <c:majorGridlines>
          <c:spPr>
            <a:ln>
              <a:prstDash val="dash"/>
            </a:ln>
          </c:spPr>
        </c:majorGridlines>
        <c:numFmt formatCode="#,###;[Red]&quot;△&quot;#,###;\-" sourceLinked="1"/>
        <c:majorTickMark val="out"/>
        <c:minorTickMark val="none"/>
        <c:tickLblPos val="nextTo"/>
        <c:txPr>
          <a:bodyPr/>
          <a:lstStyle/>
          <a:p>
            <a:pPr>
              <a:defRPr sz="1400"/>
            </a:pPr>
            <a:endParaRPr lang="ja-JP"/>
          </a:p>
        </c:txPr>
        <c:crossAx val="311389184"/>
        <c:crosses val="autoZero"/>
        <c:crossBetween val="between"/>
        <c:majorUnit val="50"/>
      </c:valAx>
      <c:valAx>
        <c:axId val="311400704"/>
        <c:scaling>
          <c:orientation val="minMax"/>
        </c:scaling>
        <c:delete val="0"/>
        <c:axPos val="r"/>
        <c:numFmt formatCode="#,###;[Red]&quot;△&quot;#,###;\-" sourceLinked="1"/>
        <c:majorTickMark val="out"/>
        <c:minorTickMark val="none"/>
        <c:tickLblPos val="nextTo"/>
        <c:txPr>
          <a:bodyPr/>
          <a:lstStyle/>
          <a:p>
            <a:pPr>
              <a:defRPr sz="1400" i="1"/>
            </a:pPr>
            <a:endParaRPr lang="ja-JP"/>
          </a:p>
        </c:txPr>
        <c:crossAx val="311414784"/>
        <c:crosses val="max"/>
        <c:crossBetween val="between"/>
      </c:valAx>
      <c:catAx>
        <c:axId val="311414784"/>
        <c:scaling>
          <c:orientation val="minMax"/>
        </c:scaling>
        <c:delete val="1"/>
        <c:axPos val="b"/>
        <c:numFmt formatCode="General" sourceLinked="1"/>
        <c:majorTickMark val="out"/>
        <c:minorTickMark val="none"/>
        <c:tickLblPos val="none"/>
        <c:crossAx val="311400704"/>
        <c:crosses val="autoZero"/>
        <c:auto val="1"/>
        <c:lblAlgn val="ctr"/>
        <c:lblOffset val="100"/>
        <c:noMultiLvlLbl val="0"/>
      </c:catAx>
    </c:plotArea>
    <c:legend>
      <c:legendPos val="r"/>
      <c:layout>
        <c:manualLayout>
          <c:xMode val="edge"/>
          <c:yMode val="edge"/>
          <c:x val="0.12727608809749194"/>
          <c:y val="0.55696045046651865"/>
          <c:w val="0.126113594657037"/>
          <c:h val="0.16373699887800841"/>
        </c:manualLayout>
      </c:layout>
      <c:overlay val="1"/>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2961095609792"/>
          <c:y val="7.2458615709365654E-2"/>
          <c:w val="0.68712473068908608"/>
          <c:h val="0.67146869137214904"/>
        </c:manualLayout>
      </c:layout>
      <c:barChart>
        <c:barDir val="col"/>
        <c:grouping val="clustered"/>
        <c:varyColors val="0"/>
        <c:ser>
          <c:idx val="0"/>
          <c:order val="0"/>
          <c:tx>
            <c:strRef>
              <c:f>Sheet1!$B$1</c:f>
              <c:strCache>
                <c:ptCount val="1"/>
                <c:pt idx="0">
                  <c:v>府立</c:v>
                </c:pt>
              </c:strCache>
            </c:strRef>
          </c:tx>
          <c:invertIfNegative val="0"/>
          <c:dLbls>
            <c:spPr>
              <a:noFill/>
              <a:ln>
                <a:noFill/>
              </a:ln>
              <a:effectLst/>
            </c:spPr>
            <c:txPr>
              <a:bodyPr/>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#,##0_);[Red]\(#,##0\)</c:formatCode>
                <c:ptCount val="11"/>
                <c:pt idx="0">
                  <c:v>21</c:v>
                </c:pt>
                <c:pt idx="1">
                  <c:v>22</c:v>
                </c:pt>
                <c:pt idx="2">
                  <c:v>23</c:v>
                </c:pt>
                <c:pt idx="3">
                  <c:v>24</c:v>
                </c:pt>
                <c:pt idx="4">
                  <c:v>25</c:v>
                </c:pt>
                <c:pt idx="5">
                  <c:v>26</c:v>
                </c:pt>
                <c:pt idx="6">
                  <c:v>27</c:v>
                </c:pt>
                <c:pt idx="7">
                  <c:v>28</c:v>
                </c:pt>
                <c:pt idx="8">
                  <c:v>29</c:v>
                </c:pt>
                <c:pt idx="9">
                  <c:v>30</c:v>
                </c:pt>
                <c:pt idx="10">
                  <c:v>1</c:v>
                </c:pt>
              </c:numCache>
            </c:numRef>
          </c:cat>
          <c:val>
            <c:numRef>
              <c:f>Sheet1!$B$2:$B$17</c:f>
              <c:numCache>
                <c:formatCode>#,##0_);[Red]\(#,##0\)</c:formatCode>
                <c:ptCount val="11"/>
                <c:pt idx="0">
                  <c:v>4662</c:v>
                </c:pt>
                <c:pt idx="1">
                  <c:v>5324</c:v>
                </c:pt>
                <c:pt idx="2">
                  <c:v>3254</c:v>
                </c:pt>
                <c:pt idx="3">
                  <c:v>3821</c:v>
                </c:pt>
                <c:pt idx="4">
                  <c:v>3615</c:v>
                </c:pt>
                <c:pt idx="5">
                  <c:v>3690</c:v>
                </c:pt>
                <c:pt idx="6">
                  <c:v>3379</c:v>
                </c:pt>
                <c:pt idx="7">
                  <c:v>3315</c:v>
                </c:pt>
                <c:pt idx="8">
                  <c:v>3160</c:v>
                </c:pt>
                <c:pt idx="9">
                  <c:v>3313</c:v>
                </c:pt>
                <c:pt idx="10">
                  <c:v>3352</c:v>
                </c:pt>
              </c:numCache>
            </c:numRef>
          </c:val>
          <c:extLst>
            <c:ext xmlns:c16="http://schemas.microsoft.com/office/drawing/2014/chart" uri="{C3380CC4-5D6E-409C-BE32-E72D297353CC}">
              <c16:uniqueId val="{00000000-DD92-46B7-8B08-F3D672983986}"/>
            </c:ext>
          </c:extLst>
        </c:ser>
        <c:ser>
          <c:idx val="2"/>
          <c:order val="2"/>
          <c:tx>
            <c:strRef>
              <c:f>Sheet1!$D$1</c:f>
              <c:strCache>
                <c:ptCount val="1"/>
                <c:pt idx="0">
                  <c:v>全国(公立)</c:v>
                </c:pt>
              </c:strCache>
            </c:strRef>
          </c:tx>
          <c:invertIfNegative val="0"/>
          <c:dLbls>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#,##0_);[Red]\(#,##0\)</c:formatCode>
                <c:ptCount val="11"/>
                <c:pt idx="0">
                  <c:v>21</c:v>
                </c:pt>
                <c:pt idx="1">
                  <c:v>22</c:v>
                </c:pt>
                <c:pt idx="2">
                  <c:v>23</c:v>
                </c:pt>
                <c:pt idx="3">
                  <c:v>24</c:v>
                </c:pt>
                <c:pt idx="4">
                  <c:v>25</c:v>
                </c:pt>
                <c:pt idx="5">
                  <c:v>26</c:v>
                </c:pt>
                <c:pt idx="6">
                  <c:v>27</c:v>
                </c:pt>
                <c:pt idx="7">
                  <c:v>28</c:v>
                </c:pt>
                <c:pt idx="8">
                  <c:v>29</c:v>
                </c:pt>
                <c:pt idx="9">
                  <c:v>30</c:v>
                </c:pt>
                <c:pt idx="10">
                  <c:v>1</c:v>
                </c:pt>
              </c:numCache>
            </c:numRef>
          </c:cat>
          <c:val>
            <c:numRef>
              <c:f>Sheet1!$D$2:$D$17</c:f>
              <c:numCache>
                <c:formatCode>#,##0_);[Red]\(#,##0\)</c:formatCode>
                <c:ptCount val="11"/>
                <c:pt idx="0">
                  <c:v>24758</c:v>
                </c:pt>
                <c:pt idx="1">
                  <c:v>26205</c:v>
                </c:pt>
                <c:pt idx="2">
                  <c:v>25933</c:v>
                </c:pt>
                <c:pt idx="3">
                  <c:v>26345</c:v>
                </c:pt>
                <c:pt idx="4">
                  <c:v>25261</c:v>
                </c:pt>
                <c:pt idx="5">
                  <c:v>24387</c:v>
                </c:pt>
                <c:pt idx="6">
                  <c:v>23084</c:v>
                </c:pt>
                <c:pt idx="7">
                  <c:v>22523</c:v>
                </c:pt>
                <c:pt idx="8">
                  <c:v>23767</c:v>
                </c:pt>
                <c:pt idx="9">
                  <c:v>25827</c:v>
                </c:pt>
                <c:pt idx="10">
                  <c:v>24935</c:v>
                </c:pt>
              </c:numCache>
            </c:numRef>
          </c:val>
          <c:extLst>
            <c:ext xmlns:c16="http://schemas.microsoft.com/office/drawing/2014/chart" uri="{C3380CC4-5D6E-409C-BE32-E72D297353CC}">
              <c16:uniqueId val="{00000001-DD92-46B7-8B08-F3D672983986}"/>
            </c:ext>
          </c:extLst>
        </c:ser>
        <c:dLbls>
          <c:showLegendKey val="0"/>
          <c:showVal val="0"/>
          <c:showCatName val="0"/>
          <c:showSerName val="0"/>
          <c:showPercent val="0"/>
          <c:showBubbleSize val="0"/>
        </c:dLbls>
        <c:gapWidth val="80"/>
        <c:axId val="331134848"/>
        <c:axId val="331136384"/>
      </c:barChart>
      <c:lineChart>
        <c:grouping val="standard"/>
        <c:varyColors val="0"/>
        <c:ser>
          <c:idx val="1"/>
          <c:order val="1"/>
          <c:tx>
            <c:strRef>
              <c:f>Sheet1!$C$1</c:f>
              <c:strCache>
                <c:ptCount val="1"/>
                <c:pt idx="0">
                  <c:v>府立（出現率）</c:v>
                </c:pt>
              </c:strCache>
            </c:strRef>
          </c:tx>
          <c:marker>
            <c:symbol val="circle"/>
            <c:size val="7"/>
          </c:marker>
          <c:dLbls>
            <c:spPr>
              <a:noFill/>
              <a:ln>
                <a:noFill/>
              </a:ln>
              <a:effectLst/>
            </c:spPr>
            <c:txPr>
              <a:bodyPr/>
              <a:lstStyle/>
              <a:p>
                <a:pPr>
                  <a:defRPr sz="1400" b="1"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#,##0_);[Red]\(#,##0\)</c:formatCode>
                <c:ptCount val="11"/>
                <c:pt idx="0">
                  <c:v>21</c:v>
                </c:pt>
                <c:pt idx="1">
                  <c:v>22</c:v>
                </c:pt>
                <c:pt idx="2">
                  <c:v>23</c:v>
                </c:pt>
                <c:pt idx="3">
                  <c:v>24</c:v>
                </c:pt>
                <c:pt idx="4">
                  <c:v>25</c:v>
                </c:pt>
                <c:pt idx="5">
                  <c:v>26</c:v>
                </c:pt>
                <c:pt idx="6">
                  <c:v>27</c:v>
                </c:pt>
                <c:pt idx="7">
                  <c:v>28</c:v>
                </c:pt>
                <c:pt idx="8">
                  <c:v>29</c:v>
                </c:pt>
                <c:pt idx="9">
                  <c:v>30</c:v>
                </c:pt>
                <c:pt idx="10">
                  <c:v>1</c:v>
                </c:pt>
              </c:numCache>
            </c:numRef>
          </c:cat>
          <c:val>
            <c:numRef>
              <c:f>Sheet1!$C$2:$C$17</c:f>
              <c:numCache>
                <c:formatCode>0.0_);[Red]\(0.0\)</c:formatCode>
                <c:ptCount val="11"/>
                <c:pt idx="0">
                  <c:v>3.42</c:v>
                </c:pt>
                <c:pt idx="1">
                  <c:v>3.77</c:v>
                </c:pt>
                <c:pt idx="2">
                  <c:v>2.8</c:v>
                </c:pt>
                <c:pt idx="3">
                  <c:v>3.3</c:v>
                </c:pt>
                <c:pt idx="4">
                  <c:v>3.2</c:v>
                </c:pt>
                <c:pt idx="5">
                  <c:v>3.2</c:v>
                </c:pt>
                <c:pt idx="6">
                  <c:v>2.8</c:v>
                </c:pt>
                <c:pt idx="7">
                  <c:v>2.8</c:v>
                </c:pt>
                <c:pt idx="8">
                  <c:v>2.7</c:v>
                </c:pt>
                <c:pt idx="9">
                  <c:v>2.9</c:v>
                </c:pt>
                <c:pt idx="10">
                  <c:v>3.1</c:v>
                </c:pt>
              </c:numCache>
            </c:numRef>
          </c:val>
          <c:smooth val="0"/>
          <c:extLst>
            <c:ext xmlns:c16="http://schemas.microsoft.com/office/drawing/2014/chart" uri="{C3380CC4-5D6E-409C-BE32-E72D297353CC}">
              <c16:uniqueId val="{00000002-DD92-46B7-8B08-F3D672983986}"/>
            </c:ext>
          </c:extLst>
        </c:ser>
        <c:ser>
          <c:idx val="3"/>
          <c:order val="3"/>
          <c:tx>
            <c:strRef>
              <c:f>Sheet1!$E$1</c:f>
              <c:strCache>
                <c:ptCount val="1"/>
                <c:pt idx="0">
                  <c:v>全国（出現率）</c:v>
                </c:pt>
              </c:strCache>
            </c:strRef>
          </c:tx>
          <c:spPr>
            <a:ln>
              <a:prstDash val="dash"/>
            </a:ln>
          </c:spPr>
          <c:marker>
            <c:symbol val="triangle"/>
            <c:size val="7"/>
          </c:marker>
          <c:dLbls>
            <c:spPr>
              <a:noFill/>
              <a:ln>
                <a:noFill/>
              </a:ln>
              <a:effectLst/>
            </c:spPr>
            <c:txPr>
              <a:bodyPr/>
              <a:lstStyle/>
              <a:p>
                <a:pPr>
                  <a:defRPr sz="1400" b="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#,##0_);[Red]\(#,##0\)</c:formatCode>
                <c:ptCount val="11"/>
                <c:pt idx="0">
                  <c:v>21</c:v>
                </c:pt>
                <c:pt idx="1">
                  <c:v>22</c:v>
                </c:pt>
                <c:pt idx="2">
                  <c:v>23</c:v>
                </c:pt>
                <c:pt idx="3">
                  <c:v>24</c:v>
                </c:pt>
                <c:pt idx="4">
                  <c:v>25</c:v>
                </c:pt>
                <c:pt idx="5">
                  <c:v>26</c:v>
                </c:pt>
                <c:pt idx="6">
                  <c:v>27</c:v>
                </c:pt>
                <c:pt idx="7">
                  <c:v>28</c:v>
                </c:pt>
                <c:pt idx="8">
                  <c:v>29</c:v>
                </c:pt>
                <c:pt idx="9">
                  <c:v>30</c:v>
                </c:pt>
                <c:pt idx="10">
                  <c:v>1</c:v>
                </c:pt>
              </c:numCache>
            </c:numRef>
          </c:cat>
          <c:val>
            <c:numRef>
              <c:f>Sheet1!$E$2:$E$17</c:f>
              <c:numCache>
                <c:formatCode>0.0_);[Red]\(0.0\)</c:formatCode>
                <c:ptCount val="11"/>
                <c:pt idx="0">
                  <c:v>1.1000000000000001</c:v>
                </c:pt>
                <c:pt idx="1">
                  <c:v>1.2</c:v>
                </c:pt>
                <c:pt idx="2">
                  <c:v>1.2</c:v>
                </c:pt>
                <c:pt idx="3">
                  <c:v>1.2</c:v>
                </c:pt>
                <c:pt idx="4">
                  <c:v>1.2</c:v>
                </c:pt>
                <c:pt idx="5">
                  <c:v>1.1000000000000001</c:v>
                </c:pt>
                <c:pt idx="6">
                  <c:v>1.1000000000000001</c:v>
                </c:pt>
                <c:pt idx="7">
                  <c:v>1</c:v>
                </c:pt>
                <c:pt idx="8">
                  <c:v>1.1000000000000001</c:v>
                </c:pt>
                <c:pt idx="9">
                  <c:v>1.2</c:v>
                </c:pt>
                <c:pt idx="10">
                  <c:v>1.2</c:v>
                </c:pt>
              </c:numCache>
            </c:numRef>
          </c:val>
          <c:smooth val="0"/>
          <c:extLst>
            <c:ext xmlns:c16="http://schemas.microsoft.com/office/drawing/2014/chart" uri="{C3380CC4-5D6E-409C-BE32-E72D297353CC}">
              <c16:uniqueId val="{00000003-DD92-46B7-8B08-F3D672983986}"/>
            </c:ext>
          </c:extLst>
        </c:ser>
        <c:dLbls>
          <c:showLegendKey val="0"/>
          <c:showVal val="0"/>
          <c:showCatName val="0"/>
          <c:showSerName val="0"/>
          <c:showPercent val="0"/>
          <c:showBubbleSize val="0"/>
        </c:dLbls>
        <c:marker val="1"/>
        <c:smooth val="0"/>
        <c:axId val="331143808"/>
        <c:axId val="331142272"/>
      </c:lineChart>
      <c:catAx>
        <c:axId val="331134848"/>
        <c:scaling>
          <c:orientation val="minMax"/>
        </c:scaling>
        <c:delete val="0"/>
        <c:axPos val="b"/>
        <c:numFmt formatCode="#,##0_);[Red]\(#,##0\)" sourceLinked="1"/>
        <c:majorTickMark val="out"/>
        <c:minorTickMark val="none"/>
        <c:tickLblPos val="nextTo"/>
        <c:txPr>
          <a:bodyPr/>
          <a:lstStyle/>
          <a:p>
            <a:pPr>
              <a:defRPr sz="1400"/>
            </a:pPr>
            <a:endParaRPr lang="ja-JP"/>
          </a:p>
        </c:txPr>
        <c:crossAx val="331136384"/>
        <c:crosses val="autoZero"/>
        <c:auto val="1"/>
        <c:lblAlgn val="ctr"/>
        <c:lblOffset val="100"/>
        <c:noMultiLvlLbl val="0"/>
      </c:catAx>
      <c:valAx>
        <c:axId val="331136384"/>
        <c:scaling>
          <c:orientation val="minMax"/>
        </c:scaling>
        <c:delete val="0"/>
        <c:axPos val="l"/>
        <c:numFmt formatCode="#,##0_);[Red]\(#,##0\)" sourceLinked="1"/>
        <c:majorTickMark val="out"/>
        <c:minorTickMark val="none"/>
        <c:tickLblPos val="nextTo"/>
        <c:txPr>
          <a:bodyPr/>
          <a:lstStyle/>
          <a:p>
            <a:pPr>
              <a:defRPr sz="1400"/>
            </a:pPr>
            <a:endParaRPr lang="ja-JP"/>
          </a:p>
        </c:txPr>
        <c:crossAx val="331134848"/>
        <c:crosses val="autoZero"/>
        <c:crossBetween val="between"/>
      </c:valAx>
      <c:valAx>
        <c:axId val="331142272"/>
        <c:scaling>
          <c:orientation val="minMax"/>
          <c:max val="5"/>
        </c:scaling>
        <c:delete val="0"/>
        <c:axPos val="r"/>
        <c:numFmt formatCode="0.0_);[Red]\(0.0\)" sourceLinked="1"/>
        <c:majorTickMark val="out"/>
        <c:minorTickMark val="none"/>
        <c:tickLblPos val="nextTo"/>
        <c:txPr>
          <a:bodyPr/>
          <a:lstStyle/>
          <a:p>
            <a:pPr>
              <a:defRPr sz="1400" i="1"/>
            </a:pPr>
            <a:endParaRPr lang="ja-JP"/>
          </a:p>
        </c:txPr>
        <c:crossAx val="331143808"/>
        <c:crosses val="max"/>
        <c:crossBetween val="between"/>
        <c:majorUnit val="1"/>
      </c:valAx>
      <c:catAx>
        <c:axId val="331143808"/>
        <c:scaling>
          <c:orientation val="minMax"/>
        </c:scaling>
        <c:delete val="1"/>
        <c:axPos val="b"/>
        <c:numFmt formatCode="#,##0_);[Red]\(#,##0\)" sourceLinked="1"/>
        <c:majorTickMark val="out"/>
        <c:minorTickMark val="none"/>
        <c:tickLblPos val="none"/>
        <c:crossAx val="331142272"/>
        <c:crosses val="autoZero"/>
        <c:auto val="1"/>
        <c:lblAlgn val="ctr"/>
        <c:lblOffset val="100"/>
        <c:noMultiLvlLbl val="0"/>
      </c:catAx>
      <c:spPr>
        <a:noFill/>
        <a:ln w="25400">
          <a:noFill/>
        </a:ln>
      </c:spPr>
    </c:plotArea>
    <c:legend>
      <c:legendPos val="b"/>
      <c:layout>
        <c:manualLayout>
          <c:xMode val="edge"/>
          <c:yMode val="edge"/>
          <c:x val="0.13554727510330944"/>
          <c:y val="0.8521896278409592"/>
          <c:w val="0.73048112499284557"/>
          <c:h val="0.12906043116163868"/>
        </c:manualLayout>
      </c:layout>
      <c:overlay val="0"/>
      <c:spPr>
        <a:ln>
          <a:solidFill>
            <a:schemeClr val="bg1">
              <a:lumMod val="50000"/>
            </a:schemeClr>
          </a:solidFill>
        </a:ln>
      </c:spPr>
      <c:txPr>
        <a:bodyPr/>
        <a:lstStyle/>
        <a:p>
          <a:pPr>
            <a:defRPr sz="14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423108019298"/>
          <c:y val="0.12707327580399239"/>
          <c:w val="0.59681217070891135"/>
          <c:h val="0.58387447994774588"/>
        </c:manualLayout>
      </c:layout>
      <c:barChart>
        <c:barDir val="bar"/>
        <c:grouping val="percentStacked"/>
        <c:varyColors val="0"/>
        <c:ser>
          <c:idx val="0"/>
          <c:order val="0"/>
          <c:tx>
            <c:strRef>
              <c:f>Sheet1!$B$1</c:f>
              <c:strCache>
                <c:ptCount val="1"/>
                <c:pt idx="0">
                  <c:v>学校に係る状況</c:v>
                </c:pt>
              </c:strCache>
            </c:strRef>
          </c:tx>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R01
（府立）</c:v>
                </c:pt>
                <c:pt idx="1">
                  <c:v>R01
（全国(公立)）</c:v>
                </c:pt>
              </c:strCache>
            </c:strRef>
          </c:cat>
          <c:val>
            <c:numRef>
              <c:f>Sheet1!$B$2:$B$3</c:f>
              <c:numCache>
                <c:formatCode>0.0_ </c:formatCode>
                <c:ptCount val="2"/>
                <c:pt idx="0">
                  <c:v>31.7</c:v>
                </c:pt>
                <c:pt idx="1">
                  <c:v>40</c:v>
                </c:pt>
              </c:numCache>
            </c:numRef>
          </c:val>
          <c:extLst>
            <c:ext xmlns:c16="http://schemas.microsoft.com/office/drawing/2014/chart" uri="{C3380CC4-5D6E-409C-BE32-E72D297353CC}">
              <c16:uniqueId val="{00000000-EA19-46FF-BBE5-241BD095D038}"/>
            </c:ext>
          </c:extLst>
        </c:ser>
        <c:ser>
          <c:idx val="1"/>
          <c:order val="1"/>
          <c:tx>
            <c:strRef>
              <c:f>Sheet1!$C$1</c:f>
              <c:strCache>
                <c:ptCount val="1"/>
                <c:pt idx="0">
                  <c:v>家庭に係る状況</c:v>
                </c:pt>
              </c:strCache>
            </c:strRef>
          </c:tx>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R01
（府立）</c:v>
                </c:pt>
                <c:pt idx="1">
                  <c:v>R01
（全国(公立)）</c:v>
                </c:pt>
              </c:strCache>
            </c:strRef>
          </c:cat>
          <c:val>
            <c:numRef>
              <c:f>Sheet1!$C$2:$C$3</c:f>
              <c:numCache>
                <c:formatCode>0.0_ </c:formatCode>
                <c:ptCount val="2"/>
                <c:pt idx="0">
                  <c:v>5.8</c:v>
                </c:pt>
                <c:pt idx="1">
                  <c:v>7.4</c:v>
                </c:pt>
              </c:numCache>
            </c:numRef>
          </c:val>
          <c:extLst>
            <c:ext xmlns:c16="http://schemas.microsoft.com/office/drawing/2014/chart" uri="{C3380CC4-5D6E-409C-BE32-E72D297353CC}">
              <c16:uniqueId val="{00000001-EA19-46FF-BBE5-241BD095D038}"/>
            </c:ext>
          </c:extLst>
        </c:ser>
        <c:ser>
          <c:idx val="2"/>
          <c:order val="2"/>
          <c:tx>
            <c:strRef>
              <c:f>Sheet1!$D$1</c:f>
              <c:strCache>
                <c:ptCount val="1"/>
                <c:pt idx="0">
                  <c:v>本人に係る状況</c:v>
                </c:pt>
              </c:strCache>
            </c:strRef>
          </c:tx>
          <c:invertIfNegative val="0"/>
          <c:dLbls>
            <c:dLbl>
              <c:idx val="2"/>
              <c:spPr>
                <a:noFill/>
              </c:spPr>
              <c:txPr>
                <a:bodyPr/>
                <a:lstStyle/>
                <a:p>
                  <a:pPr>
                    <a:defRPr sz="1400"/>
                  </a:pPr>
                  <a:endParaRPr lang="ja-JP"/>
                </a:p>
              </c:txPr>
              <c:showLegendKey val="0"/>
              <c:showVal val="1"/>
              <c:showCatName val="0"/>
              <c:showSerName val="0"/>
              <c:showPercent val="0"/>
              <c:showBubbleSize val="0"/>
              <c:extLst>
                <c:ext xmlns:c16="http://schemas.microsoft.com/office/drawing/2014/chart" uri="{C3380CC4-5D6E-409C-BE32-E72D297353CC}">
                  <c16:uniqueId val="{00000002-EA19-46FF-BBE5-241BD095D038}"/>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R01
（府立）</c:v>
                </c:pt>
                <c:pt idx="1">
                  <c:v>R01
（全国(公立)）</c:v>
                </c:pt>
              </c:strCache>
            </c:strRef>
          </c:cat>
          <c:val>
            <c:numRef>
              <c:f>Sheet1!$D$2:$D$3</c:f>
              <c:numCache>
                <c:formatCode>0.0_ </c:formatCode>
                <c:ptCount val="2"/>
                <c:pt idx="0">
                  <c:v>57.8</c:v>
                </c:pt>
                <c:pt idx="1">
                  <c:v>45.6</c:v>
                </c:pt>
              </c:numCache>
            </c:numRef>
          </c:val>
          <c:extLst>
            <c:ext xmlns:c16="http://schemas.microsoft.com/office/drawing/2014/chart" uri="{C3380CC4-5D6E-409C-BE32-E72D297353CC}">
              <c16:uniqueId val="{00000003-EA19-46FF-BBE5-241BD095D038}"/>
            </c:ext>
          </c:extLst>
        </c:ser>
        <c:ser>
          <c:idx val="3"/>
          <c:order val="3"/>
          <c:tx>
            <c:strRef>
              <c:f>Sheet1!$E$1</c:f>
              <c:strCache>
                <c:ptCount val="1"/>
                <c:pt idx="0">
                  <c:v>その他</c:v>
                </c:pt>
              </c:strCache>
            </c:strRef>
          </c:tx>
          <c:invertIfNegative val="0"/>
          <c:dLbls>
            <c:dLbl>
              <c:idx val="0"/>
              <c:layout>
                <c:manualLayout>
                  <c:x val="-3.4270701505263201E-3"/>
                  <c:y val="8.732457247193224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19-46FF-BBE5-241BD095D038}"/>
                </c:ext>
              </c:extLst>
            </c:dLbl>
            <c:dLbl>
              <c:idx val="1"/>
              <c:layout>
                <c:manualLayout>
                  <c:x val="-8.8937159085714524E-3"/>
                  <c:y val="2.24829820868097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9-46FF-BBE5-241BD095D038}"/>
                </c:ext>
              </c:extLst>
            </c:dLbl>
            <c:dLbl>
              <c:idx val="2"/>
              <c:layout>
                <c:manualLayout>
                  <c:x val="-1.0705274446879128E-2"/>
                  <c:y val="-5.90237883753149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9-46FF-BBE5-241BD095D038}"/>
                </c:ext>
              </c:extLst>
            </c:dLbl>
            <c:dLbl>
              <c:idx val="3"/>
              <c:layout>
                <c:manualLayout>
                  <c:x val="7.9050929862696973E-4"/>
                  <c:y val="-9.3534200613720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19-46FF-BBE5-241BD095D038}"/>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R01
（府立）</c:v>
                </c:pt>
                <c:pt idx="1">
                  <c:v>R01
（全国(公立)）</c:v>
                </c:pt>
              </c:strCache>
            </c:strRef>
          </c:cat>
          <c:val>
            <c:numRef>
              <c:f>Sheet1!$E$2:$E$3</c:f>
              <c:numCache>
                <c:formatCode>0.0_ </c:formatCode>
                <c:ptCount val="2"/>
                <c:pt idx="0">
                  <c:v>4.8</c:v>
                </c:pt>
                <c:pt idx="1">
                  <c:v>7</c:v>
                </c:pt>
              </c:numCache>
            </c:numRef>
          </c:val>
          <c:extLst>
            <c:ext xmlns:c16="http://schemas.microsoft.com/office/drawing/2014/chart" uri="{C3380CC4-5D6E-409C-BE32-E72D297353CC}">
              <c16:uniqueId val="{00000008-EA19-46FF-BBE5-241BD095D038}"/>
            </c:ext>
          </c:extLst>
        </c:ser>
        <c:dLbls>
          <c:showLegendKey val="0"/>
          <c:showVal val="0"/>
          <c:showCatName val="0"/>
          <c:showSerName val="0"/>
          <c:showPercent val="0"/>
          <c:showBubbleSize val="0"/>
        </c:dLbls>
        <c:gapWidth val="120"/>
        <c:overlap val="100"/>
        <c:axId val="331419648"/>
        <c:axId val="331421184"/>
      </c:barChart>
      <c:catAx>
        <c:axId val="331419648"/>
        <c:scaling>
          <c:orientation val="maxMin"/>
        </c:scaling>
        <c:delete val="0"/>
        <c:axPos val="l"/>
        <c:numFmt formatCode="General" sourceLinked="0"/>
        <c:majorTickMark val="none"/>
        <c:minorTickMark val="none"/>
        <c:tickLblPos val="nextTo"/>
        <c:txPr>
          <a:bodyPr/>
          <a:lstStyle/>
          <a:p>
            <a:pPr algn="just">
              <a:defRPr sz="1400">
                <a:latin typeface="+mn-ea"/>
                <a:ea typeface="+mn-ea"/>
              </a:defRPr>
            </a:pPr>
            <a:endParaRPr lang="ja-JP"/>
          </a:p>
        </c:txPr>
        <c:crossAx val="331421184"/>
        <c:crosses val="autoZero"/>
        <c:auto val="1"/>
        <c:lblAlgn val="ctr"/>
        <c:lblOffset val="100"/>
        <c:noMultiLvlLbl val="0"/>
      </c:catAx>
      <c:valAx>
        <c:axId val="331421184"/>
        <c:scaling>
          <c:orientation val="minMax"/>
        </c:scaling>
        <c:delete val="0"/>
        <c:axPos val="t"/>
        <c:majorGridlines>
          <c:spPr>
            <a:ln>
              <a:prstDash val="dash"/>
            </a:ln>
          </c:spPr>
        </c:majorGridlines>
        <c:numFmt formatCode="0%" sourceLinked="0"/>
        <c:majorTickMark val="none"/>
        <c:minorTickMark val="none"/>
        <c:tickLblPos val="nextTo"/>
        <c:spPr>
          <a:ln w="9525">
            <a:noFill/>
          </a:ln>
        </c:spPr>
        <c:txPr>
          <a:bodyPr/>
          <a:lstStyle/>
          <a:p>
            <a:pPr>
              <a:defRPr sz="1400"/>
            </a:pPr>
            <a:endParaRPr lang="ja-JP"/>
          </a:p>
        </c:txPr>
        <c:crossAx val="331419648"/>
        <c:crosses val="autoZero"/>
        <c:crossBetween val="between"/>
        <c:majorUnit val="0.2"/>
      </c:valAx>
    </c:plotArea>
    <c:legend>
      <c:legendPos val="b"/>
      <c:layout>
        <c:manualLayout>
          <c:xMode val="edge"/>
          <c:yMode val="edge"/>
          <c:x val="0.23001990316428725"/>
          <c:y val="0.75700369682792901"/>
          <c:w val="0.67413846165824998"/>
          <c:h val="0.1362635430456704"/>
        </c:manualLayout>
      </c:layout>
      <c:overlay val="0"/>
      <c:spPr>
        <a:ln>
          <a:solidFill>
            <a:schemeClr val="bg1">
              <a:lumMod val="50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生徒数</c:v>
                </c:pt>
              </c:strCache>
            </c:strRef>
          </c:tx>
          <c:spPr>
            <a:solidFill>
              <a:schemeClr val="accent1">
                <a:lumMod val="60000"/>
                <a:lumOff val="40000"/>
              </a:schemeClr>
            </a:solidFill>
            <a:ln>
              <a:solidFill>
                <a:schemeClr val="tx1"/>
              </a:solidFill>
            </a:ln>
          </c:spPr>
          <c:invertIfNegative val="0"/>
          <c:dPt>
            <c:idx val="26"/>
            <c:invertIfNegative val="0"/>
            <c:bubble3D val="0"/>
            <c:spPr>
              <a:pattFill prst="smCheck">
                <a:fgClr>
                  <a:schemeClr val="accent6"/>
                </a:fgClr>
                <a:bgClr>
                  <a:schemeClr val="bg1"/>
                </a:bgClr>
              </a:pattFill>
              <a:ln>
                <a:solidFill>
                  <a:schemeClr val="tx1"/>
                </a:solidFill>
              </a:ln>
            </c:spPr>
            <c:extLst>
              <c:ext xmlns:c16="http://schemas.microsoft.com/office/drawing/2014/chart" uri="{C3380CC4-5D6E-409C-BE32-E72D297353CC}">
                <c16:uniqueId val="{00000001-10A9-42E4-94ED-D2B9F3336190}"/>
              </c:ext>
            </c:extLst>
          </c:dPt>
          <c:dLbls>
            <c:dLbl>
              <c:idx val="26"/>
              <c:layout>
                <c:manualLayout>
                  <c:x val="-5.5555555555555558E-3"/>
                  <c:y val="0.17029230384705696"/>
                </c:manualLayout>
              </c:layout>
              <c:spPr>
                <a:solidFill>
                  <a:schemeClr val="bg1"/>
                </a:solidFill>
                <a:ln>
                  <a:noFill/>
                </a:ln>
              </c:spPr>
              <c:txPr>
                <a:bodyPr/>
                <a:lstStyle/>
                <a:p>
                  <a:pPr>
                    <a:defRPr sz="1400" b="1"/>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9-42E4-94ED-D2B9F3336190}"/>
                </c:ext>
              </c:extLst>
            </c:dLbl>
            <c:spPr>
              <a:ln>
                <a:noFill/>
              </a:ln>
            </c:spPr>
            <c:txPr>
              <a:bodyPr/>
              <a:lstStyle/>
              <a:p>
                <a:pPr>
                  <a:defRPr sz="1400" b="1"/>
                </a:pPr>
                <a:endParaRPr lang="ja-JP"/>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#,##0;"▲ "#,##0</c:formatCode>
                <c:ptCount val="47"/>
                <c:pt idx="0">
                  <c:v>967</c:v>
                </c:pt>
                <c:pt idx="1">
                  <c:v>230</c:v>
                </c:pt>
                <c:pt idx="2">
                  <c:v>515</c:v>
                </c:pt>
                <c:pt idx="3">
                  <c:v>1531</c:v>
                </c:pt>
                <c:pt idx="4">
                  <c:v>299</c:v>
                </c:pt>
                <c:pt idx="5">
                  <c:v>445</c:v>
                </c:pt>
                <c:pt idx="6">
                  <c:v>434</c:v>
                </c:pt>
                <c:pt idx="7">
                  <c:v>659</c:v>
                </c:pt>
                <c:pt idx="8">
                  <c:v>834</c:v>
                </c:pt>
                <c:pt idx="9">
                  <c:v>857</c:v>
                </c:pt>
                <c:pt idx="10">
                  <c:v>2504</c:v>
                </c:pt>
                <c:pt idx="11">
                  <c:v>2845</c:v>
                </c:pt>
                <c:pt idx="12">
                  <c:v>4226</c:v>
                </c:pt>
                <c:pt idx="13">
                  <c:v>3281</c:v>
                </c:pt>
                <c:pt idx="14">
                  <c:v>1059</c:v>
                </c:pt>
                <c:pt idx="15">
                  <c:v>480</c:v>
                </c:pt>
                <c:pt idx="16">
                  <c:v>512</c:v>
                </c:pt>
                <c:pt idx="17">
                  <c:v>317</c:v>
                </c:pt>
                <c:pt idx="18">
                  <c:v>211</c:v>
                </c:pt>
                <c:pt idx="19">
                  <c:v>726</c:v>
                </c:pt>
                <c:pt idx="20">
                  <c:v>647</c:v>
                </c:pt>
                <c:pt idx="21">
                  <c:v>1356</c:v>
                </c:pt>
                <c:pt idx="22">
                  <c:v>2238</c:v>
                </c:pt>
                <c:pt idx="23">
                  <c:v>904</c:v>
                </c:pt>
                <c:pt idx="24">
                  <c:v>885</c:v>
                </c:pt>
                <c:pt idx="25">
                  <c:v>771</c:v>
                </c:pt>
                <c:pt idx="26">
                  <c:v>5924</c:v>
                </c:pt>
                <c:pt idx="27">
                  <c:v>1559</c:v>
                </c:pt>
                <c:pt idx="28">
                  <c:v>771</c:v>
                </c:pt>
                <c:pt idx="29">
                  <c:v>454</c:v>
                </c:pt>
                <c:pt idx="30">
                  <c:v>217</c:v>
                </c:pt>
                <c:pt idx="31">
                  <c:v>251</c:v>
                </c:pt>
                <c:pt idx="32">
                  <c:v>1131</c:v>
                </c:pt>
                <c:pt idx="33">
                  <c:v>1315</c:v>
                </c:pt>
                <c:pt idx="34">
                  <c:v>310</c:v>
                </c:pt>
                <c:pt idx="35">
                  <c:v>112</c:v>
                </c:pt>
                <c:pt idx="36">
                  <c:v>354</c:v>
                </c:pt>
                <c:pt idx="37">
                  <c:v>416</c:v>
                </c:pt>
                <c:pt idx="38">
                  <c:v>353</c:v>
                </c:pt>
                <c:pt idx="39">
                  <c:v>2493</c:v>
                </c:pt>
                <c:pt idx="40">
                  <c:v>366</c:v>
                </c:pt>
                <c:pt idx="41">
                  <c:v>533</c:v>
                </c:pt>
                <c:pt idx="42">
                  <c:v>633</c:v>
                </c:pt>
                <c:pt idx="43">
                  <c:v>618</c:v>
                </c:pt>
                <c:pt idx="44">
                  <c:v>359</c:v>
                </c:pt>
                <c:pt idx="45">
                  <c:v>974</c:v>
                </c:pt>
                <c:pt idx="46">
                  <c:v>1224</c:v>
                </c:pt>
              </c:numCache>
            </c:numRef>
          </c:val>
          <c:extLst>
            <c:ext xmlns:c16="http://schemas.microsoft.com/office/drawing/2014/chart" uri="{C3380CC4-5D6E-409C-BE32-E72D297353CC}">
              <c16:uniqueId val="{00000002-10A9-42E4-94ED-D2B9F3336190}"/>
            </c:ext>
          </c:extLst>
        </c:ser>
        <c:dLbls>
          <c:showLegendKey val="0"/>
          <c:showVal val="0"/>
          <c:showCatName val="0"/>
          <c:showSerName val="0"/>
          <c:showPercent val="0"/>
          <c:showBubbleSize val="0"/>
        </c:dLbls>
        <c:gapWidth val="0"/>
        <c:axId val="326609152"/>
        <c:axId val="326631424"/>
      </c:barChart>
      <c:lineChart>
        <c:grouping val="standard"/>
        <c:varyColors val="0"/>
        <c:ser>
          <c:idx val="1"/>
          <c:order val="1"/>
          <c:tx>
            <c:strRef>
              <c:f>Sheet1!$C$1</c:f>
              <c:strCache>
                <c:ptCount val="1"/>
                <c:pt idx="0">
                  <c:v>千人率</c:v>
                </c:pt>
              </c:strCache>
            </c:strRef>
          </c:tx>
          <c:spPr>
            <a:ln>
              <a:solidFill>
                <a:schemeClr val="accent2"/>
              </a:solidFill>
            </a:ln>
          </c:spPr>
          <c:marker>
            <c:spPr>
              <a:solidFill>
                <a:schemeClr val="accent2"/>
              </a:solidFill>
              <a:ln>
                <a:solidFill>
                  <a:schemeClr val="accent2"/>
                </a:solidFill>
              </a:ln>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9-42E4-94ED-D2B9F3336190}"/>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A9-42E4-94ED-D2B9F3336190}"/>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A9-42E4-94ED-D2B9F3336190}"/>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A9-42E4-94ED-D2B9F3336190}"/>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A9-42E4-94ED-D2B9F3336190}"/>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A9-42E4-94ED-D2B9F3336190}"/>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A9-42E4-94ED-D2B9F3336190}"/>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A9-42E4-94ED-D2B9F3336190}"/>
                </c:ext>
              </c:extLst>
            </c:dLbl>
            <c:dLbl>
              <c:idx val="2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A9-42E4-94ED-D2B9F3336190}"/>
                </c:ext>
              </c:extLst>
            </c:dLbl>
            <c:dLbl>
              <c:idx val="2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A9-42E4-94ED-D2B9F3336190}"/>
                </c:ext>
              </c:extLst>
            </c:dLbl>
            <c:dLbl>
              <c:idx val="26"/>
              <c:layout>
                <c:manualLayout>
                  <c:x val="-3.1961832895888005E-2"/>
                  <c:y val="-3.3861313161196872E-2"/>
                </c:manualLayout>
              </c:layout>
              <c:spPr>
                <a:ln>
                  <a:solidFill>
                    <a:schemeClr val="tx1"/>
                  </a:solidFill>
                </a:ln>
              </c:spPr>
              <c:txPr>
                <a:bodyPr/>
                <a:lstStyle/>
                <a:p>
                  <a:pPr>
                    <a:defRPr sz="1400" b="1" i="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A9-42E4-94ED-D2B9F3336190}"/>
                </c:ext>
              </c:extLst>
            </c:dLbl>
            <c:dLbl>
              <c:idx val="2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A9-42E4-94ED-D2B9F3336190}"/>
                </c:ext>
              </c:extLst>
            </c:dLbl>
            <c:dLbl>
              <c:idx val="3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A9-42E4-94ED-D2B9F3336190}"/>
                </c:ext>
              </c:extLst>
            </c:dLbl>
            <c:dLbl>
              <c:idx val="3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A9-42E4-94ED-D2B9F3336190}"/>
                </c:ext>
              </c:extLst>
            </c:dLbl>
            <c:dLbl>
              <c:idx val="3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A9-42E4-94ED-D2B9F3336190}"/>
                </c:ext>
              </c:extLst>
            </c:dLbl>
            <c:dLbl>
              <c:idx val="4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A9-42E4-94ED-D2B9F3336190}"/>
                </c:ext>
              </c:extLst>
            </c:dLbl>
            <c:dLbl>
              <c:idx val="4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0A9-42E4-94ED-D2B9F3336190}"/>
                </c:ext>
              </c:extLst>
            </c:dLbl>
            <c:spPr>
              <a:noFill/>
              <a:ln>
                <a:noFill/>
              </a:ln>
              <a:effectLst/>
            </c:spPr>
            <c:txPr>
              <a:bodyPr/>
              <a:lstStyle/>
              <a:p>
                <a:pPr>
                  <a:defRPr sz="140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0.0_ </c:formatCode>
                <c:ptCount val="47"/>
                <c:pt idx="0">
                  <c:v>7.8</c:v>
                </c:pt>
                <c:pt idx="1">
                  <c:v>6.9</c:v>
                </c:pt>
                <c:pt idx="2">
                  <c:v>15.9</c:v>
                </c:pt>
                <c:pt idx="3">
                  <c:v>25.9</c:v>
                </c:pt>
                <c:pt idx="4">
                  <c:v>13</c:v>
                </c:pt>
                <c:pt idx="5">
                  <c:v>15.3</c:v>
                </c:pt>
                <c:pt idx="6">
                  <c:v>8.8000000000000007</c:v>
                </c:pt>
                <c:pt idx="7">
                  <c:v>8.6</c:v>
                </c:pt>
                <c:pt idx="8">
                  <c:v>15.9</c:v>
                </c:pt>
                <c:pt idx="9">
                  <c:v>16.399999999999999</c:v>
                </c:pt>
                <c:pt idx="10">
                  <c:v>14.6</c:v>
                </c:pt>
                <c:pt idx="11">
                  <c:v>19.2</c:v>
                </c:pt>
                <c:pt idx="12">
                  <c:v>13.5</c:v>
                </c:pt>
                <c:pt idx="13">
                  <c:v>16</c:v>
                </c:pt>
                <c:pt idx="14">
                  <c:v>18.7</c:v>
                </c:pt>
                <c:pt idx="15">
                  <c:v>17.5</c:v>
                </c:pt>
                <c:pt idx="16">
                  <c:v>16.3</c:v>
                </c:pt>
                <c:pt idx="17">
                  <c:v>14.6</c:v>
                </c:pt>
                <c:pt idx="18">
                  <c:v>8.8000000000000007</c:v>
                </c:pt>
                <c:pt idx="19">
                  <c:v>12.9</c:v>
                </c:pt>
                <c:pt idx="20">
                  <c:v>11.9</c:v>
                </c:pt>
                <c:pt idx="21">
                  <c:v>14</c:v>
                </c:pt>
                <c:pt idx="22">
                  <c:v>11.6</c:v>
                </c:pt>
                <c:pt idx="23">
                  <c:v>19.2</c:v>
                </c:pt>
                <c:pt idx="24">
                  <c:v>22.8</c:v>
                </c:pt>
                <c:pt idx="25">
                  <c:v>11.2</c:v>
                </c:pt>
                <c:pt idx="26">
                  <c:v>26.9</c:v>
                </c:pt>
                <c:pt idx="27">
                  <c:v>11.4</c:v>
                </c:pt>
                <c:pt idx="28">
                  <c:v>21.7</c:v>
                </c:pt>
                <c:pt idx="29">
                  <c:v>17.8</c:v>
                </c:pt>
                <c:pt idx="30">
                  <c:v>14.7</c:v>
                </c:pt>
                <c:pt idx="31">
                  <c:v>13.9</c:v>
                </c:pt>
                <c:pt idx="32">
                  <c:v>21.5</c:v>
                </c:pt>
                <c:pt idx="33">
                  <c:v>18.5</c:v>
                </c:pt>
                <c:pt idx="34">
                  <c:v>9.4</c:v>
                </c:pt>
                <c:pt idx="35">
                  <c:v>6.1</c:v>
                </c:pt>
                <c:pt idx="36">
                  <c:v>13.8</c:v>
                </c:pt>
                <c:pt idx="37">
                  <c:v>11.9</c:v>
                </c:pt>
                <c:pt idx="38">
                  <c:v>19.600000000000001</c:v>
                </c:pt>
                <c:pt idx="39">
                  <c:v>19.5</c:v>
                </c:pt>
                <c:pt idx="40">
                  <c:v>15.5</c:v>
                </c:pt>
                <c:pt idx="41">
                  <c:v>14.7</c:v>
                </c:pt>
                <c:pt idx="42">
                  <c:v>13.8</c:v>
                </c:pt>
                <c:pt idx="43">
                  <c:v>20.399999999999999</c:v>
                </c:pt>
                <c:pt idx="44">
                  <c:v>11.9</c:v>
                </c:pt>
                <c:pt idx="45">
                  <c:v>22.2</c:v>
                </c:pt>
                <c:pt idx="46">
                  <c:v>27.3</c:v>
                </c:pt>
              </c:numCache>
            </c:numRef>
          </c:val>
          <c:smooth val="0"/>
          <c:extLst>
            <c:ext xmlns:c16="http://schemas.microsoft.com/office/drawing/2014/chart" uri="{C3380CC4-5D6E-409C-BE32-E72D297353CC}">
              <c16:uniqueId val="{00000014-10A9-42E4-94ED-D2B9F3336190}"/>
            </c:ext>
          </c:extLst>
        </c:ser>
        <c:dLbls>
          <c:showLegendKey val="0"/>
          <c:showVal val="0"/>
          <c:showCatName val="0"/>
          <c:showSerName val="0"/>
          <c:showPercent val="0"/>
          <c:showBubbleSize val="0"/>
        </c:dLbls>
        <c:marker val="1"/>
        <c:smooth val="0"/>
        <c:axId val="326634496"/>
        <c:axId val="326632960"/>
      </c:lineChart>
      <c:catAx>
        <c:axId val="326609152"/>
        <c:scaling>
          <c:orientation val="minMax"/>
        </c:scaling>
        <c:delete val="0"/>
        <c:axPos val="b"/>
        <c:numFmt formatCode="General" sourceLinked="0"/>
        <c:majorTickMark val="out"/>
        <c:minorTickMark val="none"/>
        <c:tickLblPos val="nextTo"/>
        <c:txPr>
          <a:bodyPr rot="0" vert="eaVert"/>
          <a:lstStyle/>
          <a:p>
            <a:pPr>
              <a:defRPr sz="1050"/>
            </a:pPr>
            <a:endParaRPr lang="ja-JP"/>
          </a:p>
        </c:txPr>
        <c:crossAx val="326631424"/>
        <c:crosses val="autoZero"/>
        <c:auto val="1"/>
        <c:lblAlgn val="ctr"/>
        <c:lblOffset val="100"/>
        <c:noMultiLvlLbl val="0"/>
      </c:catAx>
      <c:valAx>
        <c:axId val="326631424"/>
        <c:scaling>
          <c:orientation val="minMax"/>
          <c:max val="9000"/>
        </c:scaling>
        <c:delete val="0"/>
        <c:axPos val="l"/>
        <c:numFmt formatCode="#,##0;&quot;▲ &quot;#,##0" sourceLinked="1"/>
        <c:majorTickMark val="out"/>
        <c:minorTickMark val="none"/>
        <c:tickLblPos val="nextTo"/>
        <c:txPr>
          <a:bodyPr/>
          <a:lstStyle/>
          <a:p>
            <a:pPr>
              <a:defRPr sz="1400"/>
            </a:pPr>
            <a:endParaRPr lang="ja-JP"/>
          </a:p>
        </c:txPr>
        <c:crossAx val="326609152"/>
        <c:crosses val="autoZero"/>
        <c:crossBetween val="between"/>
      </c:valAx>
      <c:valAx>
        <c:axId val="326632960"/>
        <c:scaling>
          <c:orientation val="minMax"/>
        </c:scaling>
        <c:delete val="0"/>
        <c:axPos val="r"/>
        <c:numFmt formatCode="0.0_ " sourceLinked="1"/>
        <c:majorTickMark val="out"/>
        <c:minorTickMark val="none"/>
        <c:tickLblPos val="nextTo"/>
        <c:txPr>
          <a:bodyPr/>
          <a:lstStyle/>
          <a:p>
            <a:pPr>
              <a:defRPr sz="1200" i="1"/>
            </a:pPr>
            <a:endParaRPr lang="ja-JP"/>
          </a:p>
        </c:txPr>
        <c:crossAx val="326634496"/>
        <c:crosses val="max"/>
        <c:crossBetween val="between"/>
      </c:valAx>
      <c:catAx>
        <c:axId val="326634496"/>
        <c:scaling>
          <c:orientation val="minMax"/>
        </c:scaling>
        <c:delete val="1"/>
        <c:axPos val="b"/>
        <c:numFmt formatCode="General" sourceLinked="1"/>
        <c:majorTickMark val="out"/>
        <c:minorTickMark val="none"/>
        <c:tickLblPos val="none"/>
        <c:crossAx val="326632960"/>
        <c:crosses val="autoZero"/>
        <c:auto val="1"/>
        <c:lblAlgn val="ctr"/>
        <c:lblOffset val="100"/>
        <c:noMultiLvlLbl val="0"/>
      </c:catAx>
    </c:plotArea>
    <c:legend>
      <c:legendPos val="b"/>
      <c:layout>
        <c:manualLayout>
          <c:xMode val="edge"/>
          <c:yMode val="edge"/>
          <c:x val="0.68111111111111111"/>
          <c:y val="6.3597531531715407E-2"/>
          <c:w val="0.15027777777777776"/>
          <c:h val="0.13744032012894941"/>
        </c:manualLayout>
      </c:layout>
      <c:overlay val="0"/>
      <c:spPr>
        <a:ln>
          <a:solidFill>
            <a:schemeClr val="bg1">
              <a:lumMod val="7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0253842998067"/>
          <c:y val="7.2458615709365654E-2"/>
          <c:w val="0.78269792294734453"/>
          <c:h val="0.65361300740310002"/>
        </c:manualLayout>
      </c:layout>
      <c:barChart>
        <c:barDir val="col"/>
        <c:grouping val="clustered"/>
        <c:varyColors val="0"/>
        <c:ser>
          <c:idx val="0"/>
          <c:order val="0"/>
          <c:tx>
            <c:strRef>
              <c:f>Sheet1!$B$1</c:f>
              <c:strCache>
                <c:ptCount val="1"/>
                <c:pt idx="0">
                  <c:v>中退者数（府立）</c:v>
                </c:pt>
              </c:strCache>
            </c:strRef>
          </c:tx>
          <c:spPr>
            <a:solidFill>
              <a:schemeClr val="accent1">
                <a:lumMod val="60000"/>
                <a:lumOff val="40000"/>
              </a:schemeClr>
            </a:solidFill>
          </c:spPr>
          <c:invertIfNegative val="0"/>
          <c:dLbls>
            <c:dLbl>
              <c:idx val="2"/>
              <c:layout>
                <c:manualLayout>
                  <c:x val="-5.2647549940553874E-3"/>
                  <c:y val="0.186853359746683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E8-4BAD-84B8-F515BA97C7FD}"/>
                </c:ext>
              </c:extLst>
            </c:dLbl>
            <c:dLbl>
              <c:idx val="3"/>
              <c:layout>
                <c:manualLayout>
                  <c:x val="5.2647549940553874E-3"/>
                  <c:y val="0.1913048714961949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E8-4BAD-84B8-F515BA97C7FD}"/>
                </c:ext>
              </c:extLst>
            </c:dLbl>
            <c:dLbl>
              <c:idx val="4"/>
              <c:layout>
                <c:manualLayout>
                  <c:x val="5.2647549940553389E-3"/>
                  <c:y val="0.220519835905424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E8-4BAD-84B8-F515BA97C7FD}"/>
                </c:ext>
              </c:extLst>
            </c:dLbl>
            <c:dLbl>
              <c:idx val="5"/>
              <c:layout>
                <c:manualLayout>
                  <c:x val="-7.8971324910830833E-3"/>
                  <c:y val="0.2037387356038223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E8-4BAD-84B8-F515BA97C7FD}"/>
                </c:ext>
              </c:extLst>
            </c:dLbl>
            <c:dLbl>
              <c:idx val="6"/>
              <c:layout>
                <c:manualLayout>
                  <c:x val="1.3161887485138484E-2"/>
                  <c:y val="0.1714843144960129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E8-4BAD-84B8-F515BA97C7FD}"/>
                </c:ext>
              </c:extLst>
            </c:dLbl>
            <c:dLbl>
              <c:idx val="7"/>
              <c:layout>
                <c:manualLayout>
                  <c:x val="0"/>
                  <c:y val="0.1419623815974503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E8-4BAD-84B8-F515BA97C7FD}"/>
                </c:ext>
              </c:extLst>
            </c:dLbl>
            <c:dLbl>
              <c:idx val="8"/>
              <c:layout>
                <c:manualLayout>
                  <c:x val="2.6323774970276959E-3"/>
                  <c:y val="0.134034627451559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E8-4BAD-84B8-F515BA97C7FD}"/>
                </c:ext>
              </c:extLst>
            </c:dLbl>
            <c:dLbl>
              <c:idx val="9"/>
              <c:layout>
                <c:manualLayout>
                  <c:x val="-5.2647549940553874E-3"/>
                  <c:y val="0.121754481915689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E8-4BAD-84B8-F515BA97C7FD}"/>
                </c:ext>
              </c:extLst>
            </c:dLbl>
            <c:dLbl>
              <c:idx val="10"/>
              <c:layout>
                <c:manualLayout>
                  <c:x val="1.0529509988110884E-2"/>
                  <c:y val="0.1240916603222607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E8-4BAD-84B8-F515BA97C7FD}"/>
                </c:ext>
              </c:extLst>
            </c:dLbl>
            <c:dLbl>
              <c:idx val="11"/>
              <c:layout>
                <c:manualLayout>
                  <c:x val="-2.6325847708463627E-3"/>
                  <c:y val="0.1359361917957868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E8-4BAD-84B8-F515BA97C7FD}"/>
                </c:ext>
              </c:extLst>
            </c:dLbl>
            <c:dLbl>
              <c:idx val="12"/>
              <c:layout>
                <c:manualLayout>
                  <c:x val="1.3161680211319804E-2"/>
                  <c:y val="0.1657304127742007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E8-4BAD-84B8-F515BA97C7FD}"/>
                </c:ext>
              </c:extLst>
            </c:dLbl>
            <c:dLbl>
              <c:idx val="13"/>
              <c:layout>
                <c:manualLayout>
                  <c:x val="-9.6519393224081915E-17"/>
                  <c:y val="0.100036578458919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9E8-4BAD-84B8-F515BA97C7FD}"/>
                </c:ext>
              </c:extLst>
            </c:dLbl>
            <c:spPr>
              <a:noFill/>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H15</c:v>
                </c:pt>
                <c:pt idx="1">
                  <c:v>16 </c:v>
                </c:pt>
                <c:pt idx="2">
                  <c:v>17 </c:v>
                </c:pt>
                <c:pt idx="3">
                  <c:v>18 </c:v>
                </c:pt>
                <c:pt idx="4">
                  <c:v>19 </c:v>
                </c:pt>
                <c:pt idx="5">
                  <c:v>20 </c:v>
                </c:pt>
                <c:pt idx="6">
                  <c:v>21 </c:v>
                </c:pt>
                <c:pt idx="7">
                  <c:v>22 </c:v>
                </c:pt>
                <c:pt idx="8">
                  <c:v>23 </c:v>
                </c:pt>
                <c:pt idx="9">
                  <c:v>24 </c:v>
                </c:pt>
                <c:pt idx="10">
                  <c:v>25 </c:v>
                </c:pt>
                <c:pt idx="11">
                  <c:v>26 </c:v>
                </c:pt>
                <c:pt idx="12">
                  <c:v>27 </c:v>
                </c:pt>
                <c:pt idx="13">
                  <c:v>28 </c:v>
                </c:pt>
                <c:pt idx="14">
                  <c:v>29 </c:v>
                </c:pt>
                <c:pt idx="15">
                  <c:v>30 </c:v>
                </c:pt>
                <c:pt idx="16">
                  <c:v>R1</c:v>
                </c:pt>
              </c:strCache>
            </c:strRef>
          </c:cat>
          <c:val>
            <c:numRef>
              <c:f>Sheet1!$B$2:$B$18</c:f>
              <c:numCache>
                <c:formatCode>#,##0_);[Red]\(#,##0\)</c:formatCode>
                <c:ptCount val="17"/>
                <c:pt idx="0">
                  <c:v>2780</c:v>
                </c:pt>
                <c:pt idx="1">
                  <c:v>2793</c:v>
                </c:pt>
                <c:pt idx="2">
                  <c:v>3003</c:v>
                </c:pt>
                <c:pt idx="3">
                  <c:v>3194</c:v>
                </c:pt>
                <c:pt idx="4">
                  <c:v>3184</c:v>
                </c:pt>
                <c:pt idx="5">
                  <c:v>2712</c:v>
                </c:pt>
                <c:pt idx="6">
                  <c:v>1792</c:v>
                </c:pt>
                <c:pt idx="7">
                  <c:v>1851</c:v>
                </c:pt>
                <c:pt idx="8">
                  <c:v>1924</c:v>
                </c:pt>
                <c:pt idx="9">
                  <c:v>2081</c:v>
                </c:pt>
                <c:pt idx="10">
                  <c:v>1960</c:v>
                </c:pt>
                <c:pt idx="11">
                  <c:v>1795</c:v>
                </c:pt>
                <c:pt idx="12">
                  <c:v>1741</c:v>
                </c:pt>
                <c:pt idx="13">
                  <c:v>1573</c:v>
                </c:pt>
                <c:pt idx="14">
                  <c:v>1657</c:v>
                </c:pt>
                <c:pt idx="15">
                  <c:v>1340</c:v>
                </c:pt>
                <c:pt idx="16">
                  <c:v>1200</c:v>
                </c:pt>
              </c:numCache>
            </c:numRef>
          </c:val>
          <c:extLst>
            <c:ext xmlns:c16="http://schemas.microsoft.com/office/drawing/2014/chart" uri="{C3380CC4-5D6E-409C-BE32-E72D297353CC}">
              <c16:uniqueId val="{0000000C-69E8-4BAD-84B8-F515BA97C7FD}"/>
            </c:ext>
          </c:extLst>
        </c:ser>
        <c:dLbls>
          <c:showLegendKey val="0"/>
          <c:showVal val="0"/>
          <c:showCatName val="0"/>
          <c:showSerName val="0"/>
          <c:showPercent val="0"/>
          <c:showBubbleSize val="0"/>
        </c:dLbls>
        <c:gapWidth val="100"/>
        <c:axId val="326711552"/>
        <c:axId val="326733824"/>
      </c:barChart>
      <c:lineChart>
        <c:grouping val="standard"/>
        <c:varyColors val="0"/>
        <c:ser>
          <c:idx val="1"/>
          <c:order val="1"/>
          <c:tx>
            <c:strRef>
              <c:f>Sheet1!$C$1</c:f>
              <c:strCache>
                <c:ptCount val="1"/>
                <c:pt idx="0">
                  <c:v>中退率（府立）</c:v>
                </c:pt>
              </c:strCache>
            </c:strRef>
          </c:tx>
          <c:marker>
            <c:symbol val="circle"/>
            <c:size val="7"/>
          </c:marker>
          <c:dLbls>
            <c:spPr>
              <a:noFill/>
              <a:ln>
                <a:noFill/>
              </a:ln>
              <a:effectLst/>
            </c:spPr>
            <c:txPr>
              <a:bodyPr/>
              <a:lstStyle/>
              <a:p>
                <a:pPr>
                  <a:defRPr sz="1400" b="1"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H15</c:v>
                </c:pt>
                <c:pt idx="1">
                  <c:v>16 </c:v>
                </c:pt>
                <c:pt idx="2">
                  <c:v>17 </c:v>
                </c:pt>
                <c:pt idx="3">
                  <c:v>18 </c:v>
                </c:pt>
                <c:pt idx="4">
                  <c:v>19 </c:v>
                </c:pt>
                <c:pt idx="5">
                  <c:v>20 </c:v>
                </c:pt>
                <c:pt idx="6">
                  <c:v>21 </c:v>
                </c:pt>
                <c:pt idx="7">
                  <c:v>22 </c:v>
                </c:pt>
                <c:pt idx="8">
                  <c:v>23 </c:v>
                </c:pt>
                <c:pt idx="9">
                  <c:v>24 </c:v>
                </c:pt>
                <c:pt idx="10">
                  <c:v>25 </c:v>
                </c:pt>
                <c:pt idx="11">
                  <c:v>26 </c:v>
                </c:pt>
                <c:pt idx="12">
                  <c:v>27 </c:v>
                </c:pt>
                <c:pt idx="13">
                  <c:v>28 </c:v>
                </c:pt>
                <c:pt idx="14">
                  <c:v>29 </c:v>
                </c:pt>
                <c:pt idx="15">
                  <c:v>30 </c:v>
                </c:pt>
                <c:pt idx="16">
                  <c:v>R1</c:v>
                </c:pt>
              </c:strCache>
            </c:strRef>
          </c:cat>
          <c:val>
            <c:numRef>
              <c:f>Sheet1!$C$2:$C$18</c:f>
              <c:numCache>
                <c:formatCode>#,##0.0_);[Red]\(#,##0.0\)</c:formatCode>
                <c:ptCount val="17"/>
                <c:pt idx="0">
                  <c:v>2.2999999999999998</c:v>
                </c:pt>
                <c:pt idx="1">
                  <c:v>2.2999999999999998</c:v>
                </c:pt>
                <c:pt idx="2">
                  <c:v>2.6</c:v>
                </c:pt>
                <c:pt idx="3">
                  <c:v>2.8</c:v>
                </c:pt>
                <c:pt idx="4">
                  <c:v>2.9</c:v>
                </c:pt>
                <c:pt idx="5">
                  <c:v>2.5</c:v>
                </c:pt>
                <c:pt idx="6">
                  <c:v>1.6</c:v>
                </c:pt>
                <c:pt idx="7">
                  <c:v>1.6</c:v>
                </c:pt>
                <c:pt idx="8">
                  <c:v>1.7</c:v>
                </c:pt>
                <c:pt idx="9">
                  <c:v>1.8</c:v>
                </c:pt>
                <c:pt idx="10">
                  <c:v>1.7</c:v>
                </c:pt>
                <c:pt idx="11">
                  <c:v>1.5</c:v>
                </c:pt>
                <c:pt idx="12">
                  <c:v>1.5</c:v>
                </c:pt>
                <c:pt idx="13">
                  <c:v>1.3</c:v>
                </c:pt>
                <c:pt idx="14">
                  <c:v>1.4</c:v>
                </c:pt>
                <c:pt idx="15">
                  <c:v>1.2</c:v>
                </c:pt>
                <c:pt idx="16">
                  <c:v>1.1000000000000001</c:v>
                </c:pt>
              </c:numCache>
            </c:numRef>
          </c:val>
          <c:smooth val="0"/>
          <c:extLst>
            <c:ext xmlns:c16="http://schemas.microsoft.com/office/drawing/2014/chart" uri="{C3380CC4-5D6E-409C-BE32-E72D297353CC}">
              <c16:uniqueId val="{0000000D-69E8-4BAD-84B8-F515BA97C7FD}"/>
            </c:ext>
          </c:extLst>
        </c:ser>
        <c:ser>
          <c:idx val="2"/>
          <c:order val="2"/>
          <c:tx>
            <c:strRef>
              <c:f>Sheet1!$D$1</c:f>
              <c:strCache>
                <c:ptCount val="1"/>
                <c:pt idx="0">
                  <c:v>中退率（全国(公立)）</c:v>
                </c:pt>
              </c:strCache>
            </c:strRef>
          </c:tx>
          <c:spPr>
            <a:ln>
              <a:solidFill>
                <a:schemeClr val="accent4"/>
              </a:solidFill>
              <a:prstDash val="dash"/>
            </a:ln>
          </c:spPr>
          <c:marker>
            <c:spPr>
              <a:solidFill>
                <a:schemeClr val="accent4"/>
              </a:solidFill>
              <a:ln>
                <a:solidFill>
                  <a:schemeClr val="accent4"/>
                </a:solidFill>
              </a:ln>
            </c:spPr>
          </c:marker>
          <c:dLbls>
            <c:dLbl>
              <c:idx val="6"/>
              <c:layout>
                <c:manualLayout>
                  <c:x val="-5.5420056937909093E-2"/>
                  <c:y val="-3.4169456479556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E8-4BAD-84B8-F515BA97C7FD}"/>
                </c:ext>
              </c:extLst>
            </c:dLbl>
            <c:dLbl>
              <c:idx val="7"/>
              <c:layout>
                <c:manualLayout>
                  <c:x val="-4.5552463994231934E-2"/>
                  <c:y val="-3.416945647955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E8-4BAD-84B8-F515BA97C7FD}"/>
                </c:ext>
              </c:extLst>
            </c:dLbl>
            <c:spPr>
              <a:noFill/>
              <a:ln>
                <a:noFill/>
              </a:ln>
              <a:effectLst/>
            </c:spPr>
            <c:txPr>
              <a:bodyPr/>
              <a:lstStyle/>
              <a:p>
                <a:pPr>
                  <a:defRPr sz="1400" b="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H15</c:v>
                </c:pt>
                <c:pt idx="1">
                  <c:v>16 </c:v>
                </c:pt>
                <c:pt idx="2">
                  <c:v>17 </c:v>
                </c:pt>
                <c:pt idx="3">
                  <c:v>18 </c:v>
                </c:pt>
                <c:pt idx="4">
                  <c:v>19 </c:v>
                </c:pt>
                <c:pt idx="5">
                  <c:v>20 </c:v>
                </c:pt>
                <c:pt idx="6">
                  <c:v>21 </c:v>
                </c:pt>
                <c:pt idx="7">
                  <c:v>22 </c:v>
                </c:pt>
                <c:pt idx="8">
                  <c:v>23 </c:v>
                </c:pt>
                <c:pt idx="9">
                  <c:v>24 </c:v>
                </c:pt>
                <c:pt idx="10">
                  <c:v>25 </c:v>
                </c:pt>
                <c:pt idx="11">
                  <c:v>26 </c:v>
                </c:pt>
                <c:pt idx="12">
                  <c:v>27 </c:v>
                </c:pt>
                <c:pt idx="13">
                  <c:v>28 </c:v>
                </c:pt>
                <c:pt idx="14">
                  <c:v>29 </c:v>
                </c:pt>
                <c:pt idx="15">
                  <c:v>30 </c:v>
                </c:pt>
                <c:pt idx="16">
                  <c:v>R1</c:v>
                </c:pt>
              </c:strCache>
            </c:strRef>
          </c:cat>
          <c:val>
            <c:numRef>
              <c:f>Sheet1!$D$2:$D$18</c:f>
              <c:numCache>
                <c:formatCode>#,##0.0_);[Red]\(#,##0.0\)</c:formatCode>
                <c:ptCount val="17"/>
                <c:pt idx="0">
                  <c:v>1.6</c:v>
                </c:pt>
                <c:pt idx="1">
                  <c:v>1.5</c:v>
                </c:pt>
                <c:pt idx="2">
                  <c:v>1.6</c:v>
                </c:pt>
                <c:pt idx="3">
                  <c:v>1.6</c:v>
                </c:pt>
                <c:pt idx="4">
                  <c:v>1.6</c:v>
                </c:pt>
                <c:pt idx="5">
                  <c:v>1.4</c:v>
                </c:pt>
                <c:pt idx="6">
                  <c:v>1.2</c:v>
                </c:pt>
                <c:pt idx="7">
                  <c:v>1.1000000000000001</c:v>
                </c:pt>
                <c:pt idx="8">
                  <c:v>1.1000000000000001</c:v>
                </c:pt>
                <c:pt idx="9">
                  <c:v>1</c:v>
                </c:pt>
                <c:pt idx="10">
                  <c:v>1</c:v>
                </c:pt>
                <c:pt idx="11">
                  <c:v>0.9</c:v>
                </c:pt>
                <c:pt idx="12">
                  <c:v>0.8</c:v>
                </c:pt>
                <c:pt idx="13">
                  <c:v>0.8</c:v>
                </c:pt>
                <c:pt idx="14">
                  <c:v>0.8</c:v>
                </c:pt>
                <c:pt idx="15">
                  <c:v>0.8</c:v>
                </c:pt>
                <c:pt idx="16">
                  <c:v>0.7</c:v>
                </c:pt>
              </c:numCache>
            </c:numRef>
          </c:val>
          <c:smooth val="0"/>
          <c:extLst>
            <c:ext xmlns:c16="http://schemas.microsoft.com/office/drawing/2014/chart" uri="{C3380CC4-5D6E-409C-BE32-E72D297353CC}">
              <c16:uniqueId val="{00000010-69E8-4BAD-84B8-F515BA97C7FD}"/>
            </c:ext>
          </c:extLst>
        </c:ser>
        <c:dLbls>
          <c:showLegendKey val="0"/>
          <c:showVal val="0"/>
          <c:showCatName val="0"/>
          <c:showSerName val="0"/>
          <c:showPercent val="0"/>
          <c:showBubbleSize val="0"/>
        </c:dLbls>
        <c:marker val="1"/>
        <c:smooth val="0"/>
        <c:axId val="326736896"/>
        <c:axId val="326735360"/>
      </c:lineChart>
      <c:catAx>
        <c:axId val="326711552"/>
        <c:scaling>
          <c:orientation val="minMax"/>
        </c:scaling>
        <c:delete val="0"/>
        <c:axPos val="b"/>
        <c:numFmt formatCode="General" sourceLinked="0"/>
        <c:majorTickMark val="out"/>
        <c:minorTickMark val="none"/>
        <c:tickLblPos val="nextTo"/>
        <c:txPr>
          <a:bodyPr rot="0" vert="horz"/>
          <a:lstStyle/>
          <a:p>
            <a:pPr>
              <a:defRPr sz="1400"/>
            </a:pPr>
            <a:endParaRPr lang="ja-JP"/>
          </a:p>
        </c:txPr>
        <c:crossAx val="326733824"/>
        <c:crosses val="autoZero"/>
        <c:auto val="1"/>
        <c:lblAlgn val="ctr"/>
        <c:lblOffset val="100"/>
        <c:noMultiLvlLbl val="0"/>
      </c:catAx>
      <c:valAx>
        <c:axId val="326733824"/>
        <c:scaling>
          <c:orientation val="minMax"/>
          <c:max val="6000"/>
        </c:scaling>
        <c:delete val="0"/>
        <c:axPos val="l"/>
        <c:numFmt formatCode="#,##0_);[Red]\(#,##0\)" sourceLinked="1"/>
        <c:majorTickMark val="out"/>
        <c:minorTickMark val="none"/>
        <c:tickLblPos val="nextTo"/>
        <c:txPr>
          <a:bodyPr/>
          <a:lstStyle/>
          <a:p>
            <a:pPr>
              <a:defRPr sz="1400"/>
            </a:pPr>
            <a:endParaRPr lang="ja-JP"/>
          </a:p>
        </c:txPr>
        <c:crossAx val="326711552"/>
        <c:crosses val="autoZero"/>
        <c:crossBetween val="between"/>
        <c:majorUnit val="1000"/>
      </c:valAx>
      <c:valAx>
        <c:axId val="326735360"/>
        <c:scaling>
          <c:orientation val="minMax"/>
          <c:max val="3"/>
        </c:scaling>
        <c:delete val="0"/>
        <c:axPos val="r"/>
        <c:numFmt formatCode="#,##0.0_);[Red]\(#,##0.0\)" sourceLinked="1"/>
        <c:majorTickMark val="out"/>
        <c:minorTickMark val="none"/>
        <c:tickLblPos val="nextTo"/>
        <c:txPr>
          <a:bodyPr/>
          <a:lstStyle/>
          <a:p>
            <a:pPr>
              <a:defRPr sz="1400" i="1"/>
            </a:pPr>
            <a:endParaRPr lang="ja-JP"/>
          </a:p>
        </c:txPr>
        <c:crossAx val="326736896"/>
        <c:crosses val="max"/>
        <c:crossBetween val="between"/>
        <c:majorUnit val="0.5"/>
      </c:valAx>
      <c:catAx>
        <c:axId val="326736896"/>
        <c:scaling>
          <c:orientation val="minMax"/>
        </c:scaling>
        <c:delete val="1"/>
        <c:axPos val="b"/>
        <c:numFmt formatCode="General" sourceLinked="1"/>
        <c:majorTickMark val="out"/>
        <c:minorTickMark val="none"/>
        <c:tickLblPos val="none"/>
        <c:crossAx val="326735360"/>
        <c:crosses val="autoZero"/>
        <c:auto val="1"/>
        <c:lblAlgn val="ctr"/>
        <c:lblOffset val="100"/>
        <c:noMultiLvlLbl val="0"/>
      </c:catAx>
    </c:plotArea>
    <c:legend>
      <c:legendPos val="b"/>
      <c:legendEntry>
        <c:idx val="0"/>
        <c:txPr>
          <a:bodyPr/>
          <a:lstStyle/>
          <a:p>
            <a:pPr>
              <a:defRPr sz="1300" baseline="0">
                <a:latin typeface="+mn-ea"/>
                <a:ea typeface="ＭＳ Ｐゴシック" pitchFamily="50" charset="-128"/>
              </a:defRPr>
            </a:pPr>
            <a:endParaRPr lang="ja-JP"/>
          </a:p>
        </c:txPr>
      </c:legendEntry>
      <c:legendEntry>
        <c:idx val="2"/>
        <c:txPr>
          <a:bodyPr/>
          <a:lstStyle/>
          <a:p>
            <a:pPr>
              <a:defRPr sz="1300" baseline="0">
                <a:latin typeface="+mn-ea"/>
                <a:ea typeface="ＭＳ Ｐゴシック" pitchFamily="50" charset="-128"/>
              </a:defRPr>
            </a:pPr>
            <a:endParaRPr lang="ja-JP"/>
          </a:p>
        </c:txPr>
      </c:legendEntry>
      <c:layout>
        <c:manualLayout>
          <c:xMode val="edge"/>
          <c:yMode val="edge"/>
          <c:x val="0.13738150155787004"/>
          <c:y val="0.82540593067808321"/>
          <c:w val="0.51617295424886467"/>
          <c:h val="0.16262768776102574"/>
        </c:manualLayout>
      </c:layout>
      <c:overlay val="0"/>
      <c:spPr>
        <a:ln>
          <a:solidFill>
            <a:schemeClr val="bg1">
              <a:lumMod val="50000"/>
            </a:schemeClr>
          </a:solidFill>
        </a:ln>
      </c:spPr>
      <c:txPr>
        <a:bodyPr/>
        <a:lstStyle/>
        <a:p>
          <a:pPr>
            <a:defRPr sz="13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6292782765884"/>
          <c:y val="8.3561743745868042E-2"/>
          <c:w val="0.77386222306049179"/>
          <c:h val="0.62217796484557897"/>
        </c:manualLayout>
      </c:layout>
      <c:barChart>
        <c:barDir val="bar"/>
        <c:grouping val="percentStacked"/>
        <c:varyColors val="0"/>
        <c:ser>
          <c:idx val="0"/>
          <c:order val="0"/>
          <c:tx>
            <c:strRef>
              <c:f>Sheet1!$B$1</c:f>
              <c:strCache>
                <c:ptCount val="1"/>
                <c:pt idx="0">
                  <c:v>学校生活・学業不適応</c:v>
                </c:pt>
              </c:strCache>
            </c:strRef>
          </c:tx>
          <c:spPr>
            <a:solidFill>
              <a:schemeClr val="tx2">
                <a:lumMod val="60000"/>
                <a:lumOff val="40000"/>
              </a:schemeClr>
            </a:solidFill>
          </c:spPr>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Sheet1!$B$2:$B$5</c:f>
              <c:numCache>
                <c:formatCode>0.0_ </c:formatCode>
                <c:ptCount val="4"/>
                <c:pt idx="0">
                  <c:v>43.2</c:v>
                </c:pt>
                <c:pt idx="1">
                  <c:v>39.799999999999997</c:v>
                </c:pt>
                <c:pt idx="2">
                  <c:v>40.799999999999997</c:v>
                </c:pt>
                <c:pt idx="3">
                  <c:v>41</c:v>
                </c:pt>
              </c:numCache>
            </c:numRef>
          </c:val>
          <c:extLst>
            <c:ext xmlns:c16="http://schemas.microsoft.com/office/drawing/2014/chart" uri="{C3380CC4-5D6E-409C-BE32-E72D297353CC}">
              <c16:uniqueId val="{00000000-C2E3-4F21-9851-85445494A38B}"/>
            </c:ext>
          </c:extLst>
        </c:ser>
        <c:ser>
          <c:idx val="1"/>
          <c:order val="1"/>
          <c:tx>
            <c:strRef>
              <c:f>Sheet1!$C$1</c:f>
              <c:strCache>
                <c:ptCount val="1"/>
                <c:pt idx="0">
                  <c:v>学業不振</c:v>
                </c:pt>
              </c:strCache>
            </c:strRef>
          </c:tx>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Sheet1!$C$2:$C$5</c:f>
              <c:numCache>
                <c:formatCode>0.0_ </c:formatCode>
                <c:ptCount val="4"/>
                <c:pt idx="0">
                  <c:v>10.7</c:v>
                </c:pt>
                <c:pt idx="1">
                  <c:v>14.9</c:v>
                </c:pt>
                <c:pt idx="2">
                  <c:v>17.2</c:v>
                </c:pt>
                <c:pt idx="3">
                  <c:v>7.5</c:v>
                </c:pt>
              </c:numCache>
            </c:numRef>
          </c:val>
          <c:extLst>
            <c:ext xmlns:c16="http://schemas.microsoft.com/office/drawing/2014/chart" uri="{C3380CC4-5D6E-409C-BE32-E72D297353CC}">
              <c16:uniqueId val="{00000001-C2E3-4F21-9851-85445494A38B}"/>
            </c:ext>
          </c:extLst>
        </c:ser>
        <c:ser>
          <c:idx val="2"/>
          <c:order val="2"/>
          <c:tx>
            <c:strRef>
              <c:f>Sheet1!$D$1</c:f>
              <c:strCache>
                <c:ptCount val="1"/>
                <c:pt idx="0">
                  <c:v>進路変更</c:v>
                </c:pt>
              </c:strCache>
            </c:strRef>
          </c:tx>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Sheet1!$D$2:$D$5</c:f>
              <c:numCache>
                <c:formatCode>0.0_ </c:formatCode>
                <c:ptCount val="4"/>
                <c:pt idx="0">
                  <c:v>29.7</c:v>
                </c:pt>
                <c:pt idx="1">
                  <c:v>36.700000000000003</c:v>
                </c:pt>
                <c:pt idx="2">
                  <c:v>33.6</c:v>
                </c:pt>
                <c:pt idx="3">
                  <c:v>35.9</c:v>
                </c:pt>
              </c:numCache>
            </c:numRef>
          </c:val>
          <c:extLst>
            <c:ext xmlns:c16="http://schemas.microsoft.com/office/drawing/2014/chart" uri="{C3380CC4-5D6E-409C-BE32-E72D297353CC}">
              <c16:uniqueId val="{00000002-C2E3-4F21-9851-85445494A38B}"/>
            </c:ext>
          </c:extLst>
        </c:ser>
        <c:ser>
          <c:idx val="3"/>
          <c:order val="3"/>
          <c:tx>
            <c:strRef>
              <c:f>Sheet1!$E$1</c:f>
              <c:strCache>
                <c:ptCount val="1"/>
                <c:pt idx="0">
                  <c:v>病気、けが、死亡</c:v>
                </c:pt>
              </c:strCache>
            </c:strRef>
          </c:tx>
          <c:invertIfNegative val="0"/>
          <c:dLbls>
            <c:dLbl>
              <c:idx val="0"/>
              <c:layout>
                <c:manualLayout>
                  <c:x val="0"/>
                  <c:y val="6.562524606299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E3-4F21-9851-85445494A38B}"/>
                </c:ext>
              </c:extLst>
            </c:dLbl>
            <c:dLbl>
              <c:idx val="1"/>
              <c:layout>
                <c:manualLayout>
                  <c:x val="2.9645412850889774E-3"/>
                  <c:y val="5.9375738188976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E3-4F21-9851-85445494A38B}"/>
                </c:ext>
              </c:extLst>
            </c:dLbl>
            <c:dLbl>
              <c:idx val="2"/>
              <c:layout>
                <c:manualLayout>
                  <c:x val="-5.9290825701779288E-3"/>
                  <c:y val="5.0000492125984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E3-4F21-9851-85445494A38B}"/>
                </c:ext>
              </c:extLst>
            </c:dLbl>
            <c:dLbl>
              <c:idx val="3"/>
              <c:layout>
                <c:manualLayout>
                  <c:x val="5.9290825701779288E-3"/>
                  <c:y val="5.3125246062991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E3-4F21-9851-85445494A38B}"/>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Sheet1!$E$2:$E$5</c:f>
              <c:numCache>
                <c:formatCode>0.0_ </c:formatCode>
                <c:ptCount val="4"/>
                <c:pt idx="0">
                  <c:v>2.2000000000000002</c:v>
                </c:pt>
                <c:pt idx="1">
                  <c:v>2.2000000000000002</c:v>
                </c:pt>
                <c:pt idx="2">
                  <c:v>2.4</c:v>
                </c:pt>
                <c:pt idx="3">
                  <c:v>4.7</c:v>
                </c:pt>
              </c:numCache>
            </c:numRef>
          </c:val>
          <c:extLst>
            <c:ext xmlns:c16="http://schemas.microsoft.com/office/drawing/2014/chart" uri="{C3380CC4-5D6E-409C-BE32-E72D297353CC}">
              <c16:uniqueId val="{00000007-C2E3-4F21-9851-85445494A38B}"/>
            </c:ext>
          </c:extLst>
        </c:ser>
        <c:ser>
          <c:idx val="4"/>
          <c:order val="4"/>
          <c:tx>
            <c:strRef>
              <c:f>Sheet1!$F$1</c:f>
              <c:strCache>
                <c:ptCount val="1"/>
                <c:pt idx="0">
                  <c:v>経済的理由</c:v>
                </c:pt>
              </c:strCache>
            </c:strRef>
          </c:tx>
          <c:spPr>
            <a:pattFill prst="smGrid">
              <a:fgClr>
                <a:schemeClr val="accent5"/>
              </a:fgClr>
              <a:bgClr>
                <a:schemeClr val="bg1"/>
              </a:bgClr>
            </a:pattFill>
          </c:spPr>
          <c:invertIfNegative val="0"/>
          <c:dLbls>
            <c:dLbl>
              <c:idx val="0"/>
              <c:layout>
                <c:manualLayout>
                  <c:x val="0"/>
                  <c:y val="-5.3124261811023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E3-4F21-9851-85445494A38B}"/>
                </c:ext>
              </c:extLst>
            </c:dLbl>
            <c:dLbl>
              <c:idx val="1"/>
              <c:layout>
                <c:manualLayout>
                  <c:x val="0"/>
                  <c:y val="-4.6874753937007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2E3-4F21-9851-85445494A38B}"/>
                </c:ext>
              </c:extLst>
            </c:dLbl>
            <c:dLbl>
              <c:idx val="2"/>
              <c:layout>
                <c:manualLayout>
                  <c:x val="0"/>
                  <c:y val="-5.9374753937008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2E3-4F21-9851-85445494A38B}"/>
                </c:ext>
              </c:extLst>
            </c:dLbl>
            <c:dLbl>
              <c:idx val="3"/>
              <c:layout>
                <c:manualLayout>
                  <c:x val="5.9290825701780372E-3"/>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E3-4F21-9851-85445494A38B}"/>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Sheet1!$F$2:$F$5</c:f>
              <c:numCache>
                <c:formatCode>0.0_ </c:formatCode>
                <c:ptCount val="4"/>
                <c:pt idx="0">
                  <c:v>2.5</c:v>
                </c:pt>
                <c:pt idx="1">
                  <c:v>0.2</c:v>
                </c:pt>
                <c:pt idx="2">
                  <c:v>0.1</c:v>
                </c:pt>
                <c:pt idx="3">
                  <c:v>0.6</c:v>
                </c:pt>
              </c:numCache>
            </c:numRef>
          </c:val>
          <c:extLst>
            <c:ext xmlns:c16="http://schemas.microsoft.com/office/drawing/2014/chart" uri="{C3380CC4-5D6E-409C-BE32-E72D297353CC}">
              <c16:uniqueId val="{0000000C-C2E3-4F21-9851-85445494A38B}"/>
            </c:ext>
          </c:extLst>
        </c:ser>
        <c:ser>
          <c:idx val="5"/>
          <c:order val="5"/>
          <c:tx>
            <c:strRef>
              <c:f>Sheet1!$G$1</c:f>
              <c:strCache>
                <c:ptCount val="1"/>
                <c:pt idx="0">
                  <c:v>家庭の事情</c:v>
                </c:pt>
              </c:strCache>
            </c:strRef>
          </c:tx>
          <c:invertIfNegative val="0"/>
          <c:dLbls>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Sheet1!$G$2:$G$5</c:f>
              <c:numCache>
                <c:formatCode>0.0_ </c:formatCode>
                <c:ptCount val="4"/>
                <c:pt idx="0">
                  <c:v>4.0999999999999996</c:v>
                </c:pt>
                <c:pt idx="1">
                  <c:v>2.7</c:v>
                </c:pt>
                <c:pt idx="2">
                  <c:v>3.2</c:v>
                </c:pt>
                <c:pt idx="3">
                  <c:v>3.6</c:v>
                </c:pt>
              </c:numCache>
            </c:numRef>
          </c:val>
          <c:extLst>
            <c:ext xmlns:c16="http://schemas.microsoft.com/office/drawing/2014/chart" uri="{C3380CC4-5D6E-409C-BE32-E72D297353CC}">
              <c16:uniqueId val="{0000000D-C2E3-4F21-9851-85445494A38B}"/>
            </c:ext>
          </c:extLst>
        </c:ser>
        <c:ser>
          <c:idx val="6"/>
          <c:order val="6"/>
          <c:tx>
            <c:strRef>
              <c:f>Sheet1!$H$1</c:f>
              <c:strCache>
                <c:ptCount val="1"/>
                <c:pt idx="0">
                  <c:v>問題行動等</c:v>
                </c:pt>
              </c:strCache>
            </c:strRef>
          </c:tx>
          <c:spPr>
            <a:pattFill prst="ltUpDiag">
              <a:fgClr>
                <a:schemeClr val="accent5">
                  <a:lumMod val="60000"/>
                  <a:lumOff val="40000"/>
                </a:schemeClr>
              </a:fgClr>
              <a:bgClr>
                <a:schemeClr val="bg1"/>
              </a:bgClr>
            </a:pattFill>
          </c:spPr>
          <c:invertIfNegative val="0"/>
          <c:dLbls>
            <c:dLbl>
              <c:idx val="0"/>
              <c:layout>
                <c:manualLayout>
                  <c:x val="0"/>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2E3-4F21-9851-85445494A38B}"/>
                </c:ext>
              </c:extLst>
            </c:dLbl>
            <c:dLbl>
              <c:idx val="1"/>
              <c:layout>
                <c:manualLayout>
                  <c:x val="1.0869859142452712E-16"/>
                  <c:y val="5.9375246062992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2E3-4F21-9851-85445494A38B}"/>
                </c:ext>
              </c:extLst>
            </c:dLbl>
            <c:dLbl>
              <c:idx val="2"/>
              <c:layout>
                <c:manualLayout>
                  <c:x val="1.7787247710533895E-2"/>
                  <c:y val="5.0000738188976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2E3-4F21-9851-85445494A38B}"/>
                </c:ext>
              </c:extLst>
            </c:dLbl>
            <c:dLbl>
              <c:idx val="3"/>
              <c:layout>
                <c:manualLayout>
                  <c:x val="0"/>
                  <c:y val="5.3125492125984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2E3-4F21-9851-85445494A38B}"/>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Sheet1!$H$2:$H$5</c:f>
              <c:numCache>
                <c:formatCode>0.0_ </c:formatCode>
                <c:ptCount val="4"/>
                <c:pt idx="0">
                  <c:v>3.3</c:v>
                </c:pt>
                <c:pt idx="1">
                  <c:v>1.8</c:v>
                </c:pt>
                <c:pt idx="2">
                  <c:v>1.4</c:v>
                </c:pt>
                <c:pt idx="3">
                  <c:v>4.9000000000000004</c:v>
                </c:pt>
              </c:numCache>
            </c:numRef>
          </c:val>
          <c:extLst>
            <c:ext xmlns:c16="http://schemas.microsoft.com/office/drawing/2014/chart" uri="{C3380CC4-5D6E-409C-BE32-E72D297353CC}">
              <c16:uniqueId val="{00000012-C2E3-4F21-9851-85445494A38B}"/>
            </c:ext>
          </c:extLst>
        </c:ser>
        <c:ser>
          <c:idx val="7"/>
          <c:order val="7"/>
          <c:tx>
            <c:strRef>
              <c:f>Sheet1!$I$1</c:f>
              <c:strCache>
                <c:ptCount val="1"/>
                <c:pt idx="0">
                  <c:v>その他</c:v>
                </c:pt>
              </c:strCache>
            </c:strRef>
          </c:tx>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H21
（府立）</c:v>
                </c:pt>
                <c:pt idx="1">
                  <c:v>H30
（府立）</c:v>
                </c:pt>
                <c:pt idx="2">
                  <c:v>R01
（府立）</c:v>
                </c:pt>
                <c:pt idx="3">
                  <c:v>R01
（全国）</c:v>
                </c:pt>
              </c:strCache>
            </c:strRef>
          </c:cat>
          <c:val>
            <c:numRef>
              <c:f>Sheet1!$I$2:$I$5</c:f>
              <c:numCache>
                <c:formatCode>0.0_ </c:formatCode>
                <c:ptCount val="4"/>
                <c:pt idx="0">
                  <c:v>4.3</c:v>
                </c:pt>
                <c:pt idx="1">
                  <c:v>1.8</c:v>
                </c:pt>
                <c:pt idx="2">
                  <c:v>1.4</c:v>
                </c:pt>
                <c:pt idx="3">
                  <c:v>1.8</c:v>
                </c:pt>
              </c:numCache>
            </c:numRef>
          </c:val>
          <c:extLst>
            <c:ext xmlns:c16="http://schemas.microsoft.com/office/drawing/2014/chart" uri="{C3380CC4-5D6E-409C-BE32-E72D297353CC}">
              <c16:uniqueId val="{00000013-C2E3-4F21-9851-85445494A38B}"/>
            </c:ext>
          </c:extLst>
        </c:ser>
        <c:dLbls>
          <c:showLegendKey val="0"/>
          <c:showVal val="0"/>
          <c:showCatName val="0"/>
          <c:showSerName val="0"/>
          <c:showPercent val="0"/>
          <c:showBubbleSize val="0"/>
        </c:dLbls>
        <c:gapWidth val="120"/>
        <c:overlap val="100"/>
        <c:axId val="331751808"/>
        <c:axId val="331753344"/>
      </c:barChart>
      <c:catAx>
        <c:axId val="331751808"/>
        <c:scaling>
          <c:orientation val="maxMin"/>
        </c:scaling>
        <c:delete val="0"/>
        <c:axPos val="l"/>
        <c:numFmt formatCode="General" sourceLinked="0"/>
        <c:majorTickMark val="none"/>
        <c:minorTickMark val="none"/>
        <c:tickLblPos val="nextTo"/>
        <c:txPr>
          <a:bodyPr/>
          <a:lstStyle/>
          <a:p>
            <a:pPr>
              <a:defRPr sz="1200"/>
            </a:pPr>
            <a:endParaRPr lang="ja-JP"/>
          </a:p>
        </c:txPr>
        <c:crossAx val="331753344"/>
        <c:crosses val="autoZero"/>
        <c:auto val="1"/>
        <c:lblAlgn val="ctr"/>
        <c:lblOffset val="100"/>
        <c:noMultiLvlLbl val="0"/>
      </c:catAx>
      <c:valAx>
        <c:axId val="331753344"/>
        <c:scaling>
          <c:orientation val="minMax"/>
        </c:scaling>
        <c:delete val="0"/>
        <c:axPos val="t"/>
        <c:majorGridlines>
          <c:spPr>
            <a:ln>
              <a:prstDash val="dash"/>
            </a:ln>
          </c:spPr>
        </c:majorGridlines>
        <c:numFmt formatCode="0%" sourceLinked="0"/>
        <c:majorTickMark val="none"/>
        <c:minorTickMark val="none"/>
        <c:tickLblPos val="nextTo"/>
        <c:spPr>
          <a:ln w="9525">
            <a:noFill/>
          </a:ln>
        </c:spPr>
        <c:txPr>
          <a:bodyPr/>
          <a:lstStyle/>
          <a:p>
            <a:pPr>
              <a:defRPr sz="1400"/>
            </a:pPr>
            <a:endParaRPr lang="ja-JP"/>
          </a:p>
        </c:txPr>
        <c:crossAx val="331751808"/>
        <c:crosses val="autoZero"/>
        <c:crossBetween val="between"/>
        <c:majorUnit val="0.2"/>
      </c:valAx>
    </c:plotArea>
    <c:legend>
      <c:legendPos val="b"/>
      <c:layout>
        <c:manualLayout>
          <c:xMode val="edge"/>
          <c:yMode val="edge"/>
          <c:x val="0.13670900436231084"/>
          <c:y val="0.73276820866141734"/>
          <c:w val="0.75409060011652751"/>
          <c:h val="0.25160679133858266"/>
        </c:manualLayout>
      </c:layout>
      <c:overlay val="0"/>
      <c:spPr>
        <a:ln>
          <a:solidFill>
            <a:schemeClr val="bg1">
              <a:lumMod val="50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89260717410314E-2"/>
          <c:y val="3.1162116714104515E-2"/>
          <c:w val="0.87490748031496068"/>
          <c:h val="0.7730743039898802"/>
        </c:manualLayout>
      </c:layout>
      <c:barChart>
        <c:barDir val="col"/>
        <c:grouping val="clustered"/>
        <c:varyColors val="0"/>
        <c:ser>
          <c:idx val="0"/>
          <c:order val="0"/>
          <c:tx>
            <c:strRef>
              <c:f>Sheet1!$B$1</c:f>
              <c:strCache>
                <c:ptCount val="1"/>
                <c:pt idx="0">
                  <c:v>中途退学者数</c:v>
                </c:pt>
              </c:strCache>
            </c:strRef>
          </c:tx>
          <c:spPr>
            <a:solidFill>
              <a:schemeClr val="accent1">
                <a:lumMod val="60000"/>
                <a:lumOff val="40000"/>
              </a:schemeClr>
            </a:solidFill>
            <a:ln>
              <a:solidFill>
                <a:schemeClr val="tx1"/>
              </a:solidFill>
            </a:ln>
          </c:spPr>
          <c:invertIfNegative val="0"/>
          <c:dPt>
            <c:idx val="26"/>
            <c:invertIfNegative val="0"/>
            <c:bubble3D val="0"/>
            <c:spPr>
              <a:pattFill prst="pct75">
                <a:fgClr>
                  <a:schemeClr val="accent6"/>
                </a:fgClr>
                <a:bgClr>
                  <a:schemeClr val="bg1"/>
                </a:bgClr>
              </a:pattFill>
              <a:ln>
                <a:solidFill>
                  <a:schemeClr val="tx1"/>
                </a:solidFill>
              </a:ln>
            </c:spPr>
            <c:extLst>
              <c:ext xmlns:c16="http://schemas.microsoft.com/office/drawing/2014/chart" uri="{C3380CC4-5D6E-409C-BE32-E72D297353CC}">
                <c16:uniqueId val="{00000001-D92C-41E3-BDFB-E19138B6CD90}"/>
              </c:ext>
            </c:extLst>
          </c:dPt>
          <c:dLbls>
            <c:dLbl>
              <c:idx val="12"/>
              <c:layout>
                <c:manualLayout>
                  <c:x val="-1.3888888888888889E-3"/>
                  <c:y val="-2.6991964470923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2C-41E3-BDFB-E19138B6CD90}"/>
                </c:ext>
              </c:extLst>
            </c:dLbl>
            <c:dLbl>
              <c:idx val="26"/>
              <c:layout>
                <c:manualLayout>
                  <c:x val="-2.1370886331525653E-4"/>
                  <c:y val="2.6991964470923489E-3"/>
                </c:manualLayout>
              </c:layout>
              <c:spPr>
                <a:solidFill>
                  <a:schemeClr val="bg1"/>
                </a:solidFill>
                <a:ln>
                  <a:solidFill>
                    <a:schemeClr val="tx1"/>
                  </a:solidFill>
                </a:ln>
              </c:spPr>
              <c:txPr>
                <a:bodyPr/>
                <a:lstStyle/>
                <a:p>
                  <a:pPr>
                    <a:defRPr sz="14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2C-41E3-BDFB-E19138B6CD90}"/>
                </c:ext>
              </c:extLst>
            </c:dLbl>
            <c:spPr>
              <a:solidFill>
                <a:schemeClr val="bg1"/>
              </a:solidFill>
              <a:ln>
                <a:solidFill>
                  <a:schemeClr val="tx1"/>
                </a:solidFill>
              </a:ln>
            </c:spPr>
            <c:txPr>
              <a:bodyPr/>
              <a:lstStyle/>
              <a:p>
                <a:pPr>
                  <a:defRPr sz="14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Sheet1!$B$2:$B$48</c:f>
              <c:numCache>
                <c:formatCode>#,##0_ </c:formatCode>
                <c:ptCount val="47"/>
                <c:pt idx="0">
                  <c:v>2160</c:v>
                </c:pt>
                <c:pt idx="1">
                  <c:v>311</c:v>
                </c:pt>
                <c:pt idx="2">
                  <c:v>315</c:v>
                </c:pt>
                <c:pt idx="3">
                  <c:v>940</c:v>
                </c:pt>
                <c:pt idx="4">
                  <c:v>216</c:v>
                </c:pt>
                <c:pt idx="5">
                  <c:v>356</c:v>
                </c:pt>
                <c:pt idx="6">
                  <c:v>303</c:v>
                </c:pt>
                <c:pt idx="7">
                  <c:v>1450</c:v>
                </c:pt>
                <c:pt idx="8">
                  <c:v>678</c:v>
                </c:pt>
                <c:pt idx="9">
                  <c:v>864</c:v>
                </c:pt>
                <c:pt idx="10">
                  <c:v>1697</c:v>
                </c:pt>
                <c:pt idx="11">
                  <c:v>1697</c:v>
                </c:pt>
                <c:pt idx="12">
                  <c:v>5200</c:v>
                </c:pt>
                <c:pt idx="13">
                  <c:v>3039</c:v>
                </c:pt>
                <c:pt idx="14">
                  <c:v>623</c:v>
                </c:pt>
                <c:pt idx="15">
                  <c:v>306</c:v>
                </c:pt>
                <c:pt idx="16">
                  <c:v>426</c:v>
                </c:pt>
                <c:pt idx="17">
                  <c:v>256</c:v>
                </c:pt>
                <c:pt idx="18">
                  <c:v>386</c:v>
                </c:pt>
                <c:pt idx="19">
                  <c:v>611</c:v>
                </c:pt>
                <c:pt idx="20">
                  <c:v>507</c:v>
                </c:pt>
                <c:pt idx="21">
                  <c:v>1172</c:v>
                </c:pt>
                <c:pt idx="22">
                  <c:v>2004</c:v>
                </c:pt>
                <c:pt idx="23">
                  <c:v>512</c:v>
                </c:pt>
                <c:pt idx="24">
                  <c:v>393</c:v>
                </c:pt>
                <c:pt idx="25">
                  <c:v>824</c:v>
                </c:pt>
                <c:pt idx="26">
                  <c:v>3329</c:v>
                </c:pt>
                <c:pt idx="27">
                  <c:v>1721</c:v>
                </c:pt>
                <c:pt idx="28">
                  <c:v>697</c:v>
                </c:pt>
                <c:pt idx="29">
                  <c:v>386</c:v>
                </c:pt>
                <c:pt idx="30">
                  <c:v>186</c:v>
                </c:pt>
                <c:pt idx="31">
                  <c:v>202</c:v>
                </c:pt>
                <c:pt idx="32">
                  <c:v>804</c:v>
                </c:pt>
                <c:pt idx="33">
                  <c:v>803</c:v>
                </c:pt>
                <c:pt idx="34">
                  <c:v>375</c:v>
                </c:pt>
                <c:pt idx="35">
                  <c:v>122</c:v>
                </c:pt>
                <c:pt idx="36">
                  <c:v>272</c:v>
                </c:pt>
                <c:pt idx="37">
                  <c:v>424</c:v>
                </c:pt>
                <c:pt idx="38">
                  <c:v>271</c:v>
                </c:pt>
                <c:pt idx="39">
                  <c:v>1734</c:v>
                </c:pt>
                <c:pt idx="40">
                  <c:v>273</c:v>
                </c:pt>
                <c:pt idx="41">
                  <c:v>389</c:v>
                </c:pt>
                <c:pt idx="42">
                  <c:v>435</c:v>
                </c:pt>
                <c:pt idx="43">
                  <c:v>330</c:v>
                </c:pt>
                <c:pt idx="44">
                  <c:v>346</c:v>
                </c:pt>
                <c:pt idx="45">
                  <c:v>1115</c:v>
                </c:pt>
                <c:pt idx="46">
                  <c:v>1422</c:v>
                </c:pt>
              </c:numCache>
            </c:numRef>
          </c:val>
          <c:extLst>
            <c:ext xmlns:c16="http://schemas.microsoft.com/office/drawing/2014/chart" uri="{C3380CC4-5D6E-409C-BE32-E72D297353CC}">
              <c16:uniqueId val="{00000003-D92C-41E3-BDFB-E19138B6CD90}"/>
            </c:ext>
          </c:extLst>
        </c:ser>
        <c:dLbls>
          <c:showLegendKey val="0"/>
          <c:showVal val="0"/>
          <c:showCatName val="0"/>
          <c:showSerName val="0"/>
          <c:showPercent val="0"/>
          <c:showBubbleSize val="0"/>
        </c:dLbls>
        <c:gapWidth val="0"/>
        <c:axId val="332180480"/>
        <c:axId val="332186368"/>
      </c:barChart>
      <c:lineChart>
        <c:grouping val="standard"/>
        <c:varyColors val="0"/>
        <c:ser>
          <c:idx val="1"/>
          <c:order val="1"/>
          <c:tx>
            <c:strRef>
              <c:f>Sheet1!$C$1</c:f>
              <c:strCache>
                <c:ptCount val="1"/>
                <c:pt idx="0">
                  <c:v>中退率</c:v>
                </c:pt>
              </c:strCache>
            </c:strRef>
          </c:tx>
          <c:spPr>
            <a:ln>
              <a:solidFill>
                <a:schemeClr val="accent2"/>
              </a:solidFill>
            </a:ln>
          </c:spPr>
          <c:marker>
            <c:spPr>
              <a:solidFill>
                <a:schemeClr val="accent2"/>
              </a:solidFill>
              <a:ln>
                <a:solidFill>
                  <a:schemeClr val="accent2"/>
                </a:solidFill>
              </a:ln>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2C-41E3-BDFB-E19138B6CD9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2C-41E3-BDFB-E19138B6CD9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2C-41E3-BDFB-E19138B6CD9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2C-41E3-BDFB-E19138B6CD90}"/>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2C-41E3-BDFB-E19138B6CD90}"/>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92C-41E3-BDFB-E19138B6CD90}"/>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92C-41E3-BDFB-E19138B6CD90}"/>
                </c:ext>
              </c:extLst>
            </c:dLbl>
            <c:dLbl>
              <c:idx val="26"/>
              <c:layout>
                <c:manualLayout>
                  <c:x val="-4.5467999192408737E-2"/>
                  <c:y val="-2.5763723819919863E-2"/>
                </c:manualLayout>
              </c:layout>
              <c:spPr>
                <a:solidFill>
                  <a:schemeClr val="bg1"/>
                </a:solidFill>
                <a:ln>
                  <a:solidFill>
                    <a:schemeClr val="tx1"/>
                  </a:solidFill>
                </a:ln>
              </c:spPr>
              <c:txPr>
                <a:bodyPr/>
                <a:lstStyle/>
                <a:p>
                  <a:pPr>
                    <a:defRPr sz="1400" b="1" i="1"/>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92C-41E3-BDFB-E19138B6CD90}"/>
                </c:ext>
              </c:extLst>
            </c:dLbl>
            <c:dLbl>
              <c:idx val="2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2C-41E3-BDFB-E19138B6CD90}"/>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2C-41E3-BDFB-E19138B6CD90}"/>
                </c:ext>
              </c:extLst>
            </c:dLbl>
            <c:dLbl>
              <c:idx val="3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92C-41E3-BDFB-E19138B6CD90}"/>
                </c:ext>
              </c:extLst>
            </c:dLbl>
            <c:dLbl>
              <c:idx val="4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92C-41E3-BDFB-E19138B6CD90}"/>
                </c:ext>
              </c:extLst>
            </c:dLbl>
            <c:dLbl>
              <c:idx val="4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2C-41E3-BDFB-E19138B6CD90}"/>
                </c:ext>
              </c:extLst>
            </c:dLbl>
            <c:spPr>
              <a:noFill/>
              <a:ln>
                <a:noFill/>
              </a:ln>
              <a:effectLst/>
            </c:spPr>
            <c:txPr>
              <a:bodyPr/>
              <a:lstStyle/>
              <a:p>
                <a:pPr>
                  <a:defRPr sz="1400" i="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Sheet1!$C$2:$C$48</c:f>
              <c:numCache>
                <c:formatCode>0.0_);[Red]\(0.0\)</c:formatCode>
                <c:ptCount val="47"/>
                <c:pt idx="0">
                  <c:v>1.5</c:v>
                </c:pt>
                <c:pt idx="1">
                  <c:v>0.9</c:v>
                </c:pt>
                <c:pt idx="2">
                  <c:v>0.9</c:v>
                </c:pt>
                <c:pt idx="3">
                  <c:v>1.5</c:v>
                </c:pt>
                <c:pt idx="4">
                  <c:v>0.9</c:v>
                </c:pt>
                <c:pt idx="5">
                  <c:v>1.2</c:v>
                </c:pt>
                <c:pt idx="6">
                  <c:v>0.6</c:v>
                </c:pt>
                <c:pt idx="7">
                  <c:v>1.6</c:v>
                </c:pt>
                <c:pt idx="8">
                  <c:v>1.2</c:v>
                </c:pt>
                <c:pt idx="9">
                  <c:v>1.6</c:v>
                </c:pt>
                <c:pt idx="10">
                  <c:v>1</c:v>
                </c:pt>
                <c:pt idx="11">
                  <c:v>1.1000000000000001</c:v>
                </c:pt>
                <c:pt idx="12">
                  <c:v>1.6</c:v>
                </c:pt>
                <c:pt idx="13">
                  <c:v>1.4</c:v>
                </c:pt>
                <c:pt idx="14">
                  <c:v>1.1000000000000001</c:v>
                </c:pt>
                <c:pt idx="15">
                  <c:v>1.1000000000000001</c:v>
                </c:pt>
                <c:pt idx="16">
                  <c:v>1.3</c:v>
                </c:pt>
                <c:pt idx="17">
                  <c:v>1.1000000000000001</c:v>
                </c:pt>
                <c:pt idx="18">
                  <c:v>1.4</c:v>
                </c:pt>
                <c:pt idx="19">
                  <c:v>1</c:v>
                </c:pt>
                <c:pt idx="20">
                  <c:v>0.9</c:v>
                </c:pt>
                <c:pt idx="21">
                  <c:v>1.2</c:v>
                </c:pt>
                <c:pt idx="22">
                  <c:v>1</c:v>
                </c:pt>
                <c:pt idx="23">
                  <c:v>1</c:v>
                </c:pt>
                <c:pt idx="24">
                  <c:v>1</c:v>
                </c:pt>
                <c:pt idx="25">
                  <c:v>1.2</c:v>
                </c:pt>
                <c:pt idx="26">
                  <c:v>1.4</c:v>
                </c:pt>
                <c:pt idx="27">
                  <c:v>1.2</c:v>
                </c:pt>
                <c:pt idx="28">
                  <c:v>1.7</c:v>
                </c:pt>
                <c:pt idx="29">
                  <c:v>1.4</c:v>
                </c:pt>
                <c:pt idx="30">
                  <c:v>1.2</c:v>
                </c:pt>
                <c:pt idx="31">
                  <c:v>1</c:v>
                </c:pt>
                <c:pt idx="32">
                  <c:v>1.4</c:v>
                </c:pt>
                <c:pt idx="33">
                  <c:v>1.1000000000000001</c:v>
                </c:pt>
                <c:pt idx="34">
                  <c:v>1</c:v>
                </c:pt>
                <c:pt idx="35">
                  <c:v>0.7</c:v>
                </c:pt>
                <c:pt idx="36">
                  <c:v>1</c:v>
                </c:pt>
                <c:pt idx="37">
                  <c:v>1.1000000000000001</c:v>
                </c:pt>
                <c:pt idx="38">
                  <c:v>1.5</c:v>
                </c:pt>
                <c:pt idx="39">
                  <c:v>1.3</c:v>
                </c:pt>
                <c:pt idx="40">
                  <c:v>1.1000000000000001</c:v>
                </c:pt>
                <c:pt idx="41">
                  <c:v>1</c:v>
                </c:pt>
                <c:pt idx="42">
                  <c:v>0.9</c:v>
                </c:pt>
                <c:pt idx="43">
                  <c:v>1.1000000000000001</c:v>
                </c:pt>
                <c:pt idx="44">
                  <c:v>1.1000000000000001</c:v>
                </c:pt>
                <c:pt idx="45">
                  <c:v>2.1</c:v>
                </c:pt>
                <c:pt idx="46">
                  <c:v>2.2999999999999998</c:v>
                </c:pt>
              </c:numCache>
            </c:numRef>
          </c:val>
          <c:smooth val="0"/>
          <c:extLst>
            <c:ext xmlns:c16="http://schemas.microsoft.com/office/drawing/2014/chart" uri="{C3380CC4-5D6E-409C-BE32-E72D297353CC}">
              <c16:uniqueId val="{00000011-D92C-41E3-BDFB-E19138B6CD90}"/>
            </c:ext>
          </c:extLst>
        </c:ser>
        <c:dLbls>
          <c:showLegendKey val="0"/>
          <c:showVal val="0"/>
          <c:showCatName val="0"/>
          <c:showSerName val="0"/>
          <c:showPercent val="0"/>
          <c:showBubbleSize val="0"/>
        </c:dLbls>
        <c:marker val="1"/>
        <c:smooth val="0"/>
        <c:axId val="331890688"/>
        <c:axId val="332187904"/>
      </c:lineChart>
      <c:catAx>
        <c:axId val="332180480"/>
        <c:scaling>
          <c:orientation val="minMax"/>
        </c:scaling>
        <c:delete val="0"/>
        <c:axPos val="b"/>
        <c:numFmt formatCode="General" sourceLinked="0"/>
        <c:majorTickMark val="out"/>
        <c:minorTickMark val="none"/>
        <c:tickLblPos val="nextTo"/>
        <c:txPr>
          <a:bodyPr rot="0" vert="eaVert"/>
          <a:lstStyle/>
          <a:p>
            <a:pPr>
              <a:defRPr sz="1050"/>
            </a:pPr>
            <a:endParaRPr lang="ja-JP"/>
          </a:p>
        </c:txPr>
        <c:crossAx val="332186368"/>
        <c:crosses val="autoZero"/>
        <c:auto val="1"/>
        <c:lblAlgn val="ctr"/>
        <c:lblOffset val="100"/>
        <c:noMultiLvlLbl val="0"/>
      </c:catAx>
      <c:valAx>
        <c:axId val="332186368"/>
        <c:scaling>
          <c:orientation val="minMax"/>
        </c:scaling>
        <c:delete val="0"/>
        <c:axPos val="l"/>
        <c:numFmt formatCode="#,##0_ " sourceLinked="1"/>
        <c:majorTickMark val="out"/>
        <c:minorTickMark val="none"/>
        <c:tickLblPos val="nextTo"/>
        <c:txPr>
          <a:bodyPr/>
          <a:lstStyle/>
          <a:p>
            <a:pPr>
              <a:defRPr sz="1400"/>
            </a:pPr>
            <a:endParaRPr lang="ja-JP"/>
          </a:p>
        </c:txPr>
        <c:crossAx val="332180480"/>
        <c:crosses val="autoZero"/>
        <c:crossBetween val="between"/>
      </c:valAx>
      <c:valAx>
        <c:axId val="332187904"/>
        <c:scaling>
          <c:orientation val="minMax"/>
          <c:max val="3"/>
        </c:scaling>
        <c:delete val="0"/>
        <c:axPos val="r"/>
        <c:numFmt formatCode="0.0_);[Red]\(0.0\)" sourceLinked="1"/>
        <c:majorTickMark val="out"/>
        <c:minorTickMark val="none"/>
        <c:tickLblPos val="nextTo"/>
        <c:txPr>
          <a:bodyPr/>
          <a:lstStyle/>
          <a:p>
            <a:pPr>
              <a:defRPr sz="1200" i="1"/>
            </a:pPr>
            <a:endParaRPr lang="ja-JP"/>
          </a:p>
        </c:txPr>
        <c:crossAx val="331890688"/>
        <c:crosses val="max"/>
        <c:crossBetween val="between"/>
      </c:valAx>
      <c:catAx>
        <c:axId val="331890688"/>
        <c:scaling>
          <c:orientation val="minMax"/>
        </c:scaling>
        <c:delete val="1"/>
        <c:axPos val="b"/>
        <c:numFmt formatCode="General" sourceLinked="1"/>
        <c:majorTickMark val="out"/>
        <c:minorTickMark val="none"/>
        <c:tickLblPos val="none"/>
        <c:crossAx val="332187904"/>
        <c:crosses val="autoZero"/>
        <c:auto val="1"/>
        <c:lblAlgn val="ctr"/>
        <c:lblOffset val="100"/>
        <c:noMultiLvlLbl val="0"/>
      </c:catAx>
    </c:plotArea>
    <c:legend>
      <c:legendPos val="b"/>
      <c:legendEntry>
        <c:idx val="0"/>
        <c:txPr>
          <a:bodyPr/>
          <a:lstStyle/>
          <a:p>
            <a:pPr>
              <a:defRPr sz="1400" baseline="0">
                <a:latin typeface="+mn-ea"/>
                <a:ea typeface="ＭＳ Ｐゴシック" pitchFamily="50" charset="-128"/>
              </a:defRPr>
            </a:pPr>
            <a:endParaRPr lang="ja-JP"/>
          </a:p>
        </c:txPr>
      </c:legendEntry>
      <c:layout>
        <c:manualLayout>
          <c:xMode val="edge"/>
          <c:yMode val="edge"/>
          <c:x val="0.65814102564102561"/>
          <c:y val="6.0898335084622994E-2"/>
          <c:w val="0.26750000000000002"/>
          <c:h val="5.7988516300596121E-2"/>
        </c:manualLayout>
      </c:layout>
      <c:overlay val="0"/>
      <c:spPr>
        <a:ln>
          <a:solidFill>
            <a:schemeClr val="bg1">
              <a:lumMod val="75000"/>
            </a:schemeClr>
          </a:solidFill>
        </a:ln>
      </c:spPr>
      <c:txPr>
        <a:bodyPr/>
        <a:lstStyle/>
        <a:p>
          <a:pPr>
            <a:defRPr sz="14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3633076582036"/>
          <c:y val="8.9639907245932543E-2"/>
          <c:w val="0.82031450132721451"/>
          <c:h val="0.80647088876810535"/>
        </c:manualLayout>
      </c:layout>
      <c:barChart>
        <c:barDir val="bar"/>
        <c:grouping val="stacked"/>
        <c:varyColors val="0"/>
        <c:ser>
          <c:idx val="0"/>
          <c:order val="0"/>
          <c:tx>
            <c:strRef>
              <c:f>Sheet1!$B$1</c:f>
              <c:strCache>
                <c:ptCount val="1"/>
                <c:pt idx="0">
                  <c:v>学校教育費</c:v>
                </c:pt>
              </c:strCache>
            </c:strRef>
          </c:tx>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65-4321-9405-2C4DE3F4A452}"/>
                </c:ext>
              </c:extLst>
            </c:dLbl>
            <c:dLbl>
              <c:idx val="7"/>
              <c:layout>
                <c:manualLayout>
                  <c:x val="-1.16607796562549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65-4321-9405-2C4DE3F4A452}"/>
                </c:ext>
              </c:extLst>
            </c:dLbl>
            <c:spPr>
              <a:noFill/>
              <a:ln>
                <a:noFill/>
              </a:ln>
            </c:spPr>
            <c:txPr>
              <a:bodyPr/>
              <a:lstStyle/>
              <a:p>
                <a:pPr>
                  <a:defRPr sz="15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＜幼稚園＞</c:v>
                </c:pt>
                <c:pt idx="1">
                  <c:v>公立</c:v>
                </c:pt>
                <c:pt idx="2">
                  <c:v>私立</c:v>
                </c:pt>
                <c:pt idx="3">
                  <c:v>＜小学校＞</c:v>
                </c:pt>
                <c:pt idx="4">
                  <c:v>公立</c:v>
                </c:pt>
                <c:pt idx="5">
                  <c:v>私立</c:v>
                </c:pt>
                <c:pt idx="6">
                  <c:v>＜中学校＞</c:v>
                </c:pt>
                <c:pt idx="7">
                  <c:v>公立</c:v>
                </c:pt>
                <c:pt idx="8">
                  <c:v>私立</c:v>
                </c:pt>
                <c:pt idx="9">
                  <c:v>＜高校（全）＞</c:v>
                </c:pt>
                <c:pt idx="10">
                  <c:v>公立</c:v>
                </c:pt>
                <c:pt idx="11">
                  <c:v>私立</c:v>
                </c:pt>
              </c:strCache>
            </c:strRef>
          </c:cat>
          <c:val>
            <c:numRef>
              <c:f>Sheet1!$B$2:$B$13</c:f>
              <c:numCache>
                <c:formatCode>#,##0.0_);[Red]\(#,##0.0\)</c:formatCode>
                <c:ptCount val="12"/>
                <c:pt idx="1">
                  <c:v>12.0738</c:v>
                </c:pt>
                <c:pt idx="2">
                  <c:v>33.1</c:v>
                </c:pt>
                <c:pt idx="4">
                  <c:v>6.3102</c:v>
                </c:pt>
                <c:pt idx="5">
                  <c:v>90.416399999999996</c:v>
                </c:pt>
                <c:pt idx="7">
                  <c:v>13.896100000000001</c:v>
                </c:pt>
                <c:pt idx="8">
                  <c:v>107.1438</c:v>
                </c:pt>
                <c:pt idx="10">
                  <c:v>28.0487</c:v>
                </c:pt>
                <c:pt idx="11">
                  <c:v>71.905100000000004</c:v>
                </c:pt>
              </c:numCache>
            </c:numRef>
          </c:val>
          <c:extLst>
            <c:ext xmlns:c16="http://schemas.microsoft.com/office/drawing/2014/chart" uri="{C3380CC4-5D6E-409C-BE32-E72D297353CC}">
              <c16:uniqueId val="{00000002-8465-4321-9405-2C4DE3F4A452}"/>
            </c:ext>
          </c:extLst>
        </c:ser>
        <c:ser>
          <c:idx val="1"/>
          <c:order val="1"/>
          <c:tx>
            <c:strRef>
              <c:f>Sheet1!$C$1</c:f>
              <c:strCache>
                <c:ptCount val="1"/>
                <c:pt idx="0">
                  <c:v>学校給食費</c:v>
                </c:pt>
              </c:strCache>
            </c:strRef>
          </c:tx>
          <c:spPr>
            <a:solidFill>
              <a:schemeClr val="accent2"/>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65-4321-9405-2C4DE3F4A452}"/>
                </c:ext>
              </c:extLst>
            </c:dLbl>
            <c:dLbl>
              <c:idx val="2"/>
              <c:layout>
                <c:manualLayout>
                  <c:x val="-6.4904404561109434E-3"/>
                  <c:y val="2.038730164684560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65-4321-9405-2C4DE3F4A452}"/>
                </c:ext>
              </c:extLst>
            </c:dLbl>
            <c:dLbl>
              <c:idx val="3"/>
              <c:layout>
                <c:manualLayout>
                  <c:x val="4.3727923710955904E-3"/>
                  <c:y val="4.1426996946390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65-4321-9405-2C4DE3F4A452}"/>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65-4321-9405-2C4DE3F4A452}"/>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65-4321-9405-2C4DE3F4A452}"/>
                </c:ext>
              </c:extLst>
            </c:dLbl>
            <c:dLbl>
              <c:idx val="6"/>
              <c:layout>
                <c:manualLayout>
                  <c:x val="-2.9151949140637265E-3"/>
                  <c:y val="3.883780963724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65-4321-9405-2C4DE3F4A452}"/>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65-4321-9405-2C4DE3F4A452}"/>
                </c:ext>
              </c:extLst>
            </c:dLbl>
            <c:dLbl>
              <c:idx val="9"/>
              <c:layout>
                <c:manualLayout>
                  <c:x val="-1.4575974570318632E-3"/>
                  <c:y val="3.6248622328091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65-4321-9405-2C4DE3F4A452}"/>
                </c:ext>
              </c:extLst>
            </c:dLbl>
            <c:dLbl>
              <c:idx val="10"/>
              <c:layout>
                <c:manualLayout>
                  <c:x val="-1.1477145330959624E-7"/>
                  <c:y val="-5.6962120801286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65-4321-9405-2C4DE3F4A452}"/>
                </c:ext>
              </c:extLst>
            </c:dLbl>
            <c:spPr>
              <a:noFill/>
              <a:ln>
                <a:noFill/>
              </a:ln>
            </c:spPr>
            <c:txPr>
              <a:bodyPr/>
              <a:lstStyle/>
              <a:p>
                <a:pPr>
                  <a:defRPr sz="15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＜幼稚園＞</c:v>
                </c:pt>
                <c:pt idx="1">
                  <c:v>公立</c:v>
                </c:pt>
                <c:pt idx="2">
                  <c:v>私立</c:v>
                </c:pt>
                <c:pt idx="3">
                  <c:v>＜小学校＞</c:v>
                </c:pt>
                <c:pt idx="4">
                  <c:v>公立</c:v>
                </c:pt>
                <c:pt idx="5">
                  <c:v>私立</c:v>
                </c:pt>
                <c:pt idx="6">
                  <c:v>＜中学校＞</c:v>
                </c:pt>
                <c:pt idx="7">
                  <c:v>公立</c:v>
                </c:pt>
                <c:pt idx="8">
                  <c:v>私立</c:v>
                </c:pt>
                <c:pt idx="9">
                  <c:v>＜高校（全）＞</c:v>
                </c:pt>
                <c:pt idx="10">
                  <c:v>公立</c:v>
                </c:pt>
                <c:pt idx="11">
                  <c:v>私立</c:v>
                </c:pt>
              </c:strCache>
            </c:strRef>
          </c:cat>
          <c:val>
            <c:numRef>
              <c:f>Sheet1!$C$2:$C$13</c:f>
              <c:numCache>
                <c:formatCode>#,##0.0_);[Red]\(#,##0.0\)</c:formatCode>
                <c:ptCount val="12"/>
                <c:pt idx="1">
                  <c:v>1.9</c:v>
                </c:pt>
                <c:pt idx="2">
                  <c:v>3.1</c:v>
                </c:pt>
                <c:pt idx="4">
                  <c:v>4.3727999999999998</c:v>
                </c:pt>
                <c:pt idx="5">
                  <c:v>4.7637999999999998</c:v>
                </c:pt>
                <c:pt idx="7">
                  <c:v>4.2945000000000002</c:v>
                </c:pt>
                <c:pt idx="8">
                  <c:v>0.37309999999999999</c:v>
                </c:pt>
              </c:numCache>
            </c:numRef>
          </c:val>
          <c:extLst>
            <c:ext xmlns:c16="http://schemas.microsoft.com/office/drawing/2014/chart" uri="{C3380CC4-5D6E-409C-BE32-E72D297353CC}">
              <c16:uniqueId val="{0000000C-8465-4321-9405-2C4DE3F4A452}"/>
            </c:ext>
          </c:extLst>
        </c:ser>
        <c:ser>
          <c:idx val="2"/>
          <c:order val="2"/>
          <c:tx>
            <c:strRef>
              <c:f>Sheet1!$D$1</c:f>
              <c:strCache>
                <c:ptCount val="1"/>
                <c:pt idx="0">
                  <c:v>学校外活動費</c:v>
                </c:pt>
              </c:strCache>
            </c:strRef>
          </c:tx>
          <c:invertIfNegative val="0"/>
          <c:dLbls>
            <c:dLbl>
              <c:idx val="1"/>
              <c:layout>
                <c:manualLayout>
                  <c:x val="8.41905995752544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65-4321-9405-2C4DE3F4A452}"/>
                </c:ext>
              </c:extLst>
            </c:dLbl>
            <c:spPr>
              <a:noFill/>
              <a:ln>
                <a:noFill/>
              </a:ln>
            </c:spPr>
            <c:txPr>
              <a:bodyPr/>
              <a:lstStyle/>
              <a:p>
                <a:pPr>
                  <a:defRPr sz="15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＜幼稚園＞</c:v>
                </c:pt>
                <c:pt idx="1">
                  <c:v>公立</c:v>
                </c:pt>
                <c:pt idx="2">
                  <c:v>私立</c:v>
                </c:pt>
                <c:pt idx="3">
                  <c:v>＜小学校＞</c:v>
                </c:pt>
                <c:pt idx="4">
                  <c:v>公立</c:v>
                </c:pt>
                <c:pt idx="5">
                  <c:v>私立</c:v>
                </c:pt>
                <c:pt idx="6">
                  <c:v>＜中学校＞</c:v>
                </c:pt>
                <c:pt idx="7">
                  <c:v>公立</c:v>
                </c:pt>
                <c:pt idx="8">
                  <c:v>私立</c:v>
                </c:pt>
                <c:pt idx="9">
                  <c:v>＜高校（全）＞</c:v>
                </c:pt>
                <c:pt idx="10">
                  <c:v>公立</c:v>
                </c:pt>
                <c:pt idx="11">
                  <c:v>私立</c:v>
                </c:pt>
              </c:strCache>
            </c:strRef>
          </c:cat>
          <c:val>
            <c:numRef>
              <c:f>Sheet1!$D$2:$D$13</c:f>
              <c:numCache>
                <c:formatCode>#,##0.0_);[Red]\(#,##0.0\)</c:formatCode>
                <c:ptCount val="12"/>
                <c:pt idx="1">
                  <c:v>8.4</c:v>
                </c:pt>
                <c:pt idx="2">
                  <c:v>16.600000000000001</c:v>
                </c:pt>
                <c:pt idx="4">
                  <c:v>21.4451</c:v>
                </c:pt>
                <c:pt idx="5">
                  <c:v>64.688900000000004</c:v>
                </c:pt>
                <c:pt idx="7">
                  <c:v>30.649100000000001</c:v>
                </c:pt>
                <c:pt idx="8">
                  <c:v>33.126399999999997</c:v>
                </c:pt>
                <c:pt idx="10">
                  <c:v>17.689299999999999</c:v>
                </c:pt>
                <c:pt idx="11">
                  <c:v>25.085999999999999</c:v>
                </c:pt>
              </c:numCache>
            </c:numRef>
          </c:val>
          <c:extLst>
            <c:ext xmlns:c16="http://schemas.microsoft.com/office/drawing/2014/chart" uri="{C3380CC4-5D6E-409C-BE32-E72D297353CC}">
              <c16:uniqueId val="{0000000E-8465-4321-9405-2C4DE3F4A452}"/>
            </c:ext>
          </c:extLst>
        </c:ser>
        <c:dLbls>
          <c:showLegendKey val="0"/>
          <c:showVal val="0"/>
          <c:showCatName val="0"/>
          <c:showSerName val="0"/>
          <c:showPercent val="0"/>
          <c:showBubbleSize val="0"/>
        </c:dLbls>
        <c:gapWidth val="50"/>
        <c:overlap val="100"/>
        <c:axId val="333788672"/>
        <c:axId val="333790208"/>
      </c:barChart>
      <c:catAx>
        <c:axId val="333788672"/>
        <c:scaling>
          <c:orientation val="maxMin"/>
        </c:scaling>
        <c:delete val="0"/>
        <c:axPos val="l"/>
        <c:numFmt formatCode="General" sourceLinked="0"/>
        <c:majorTickMark val="none"/>
        <c:minorTickMark val="none"/>
        <c:tickLblPos val="nextTo"/>
        <c:txPr>
          <a:bodyPr rot="0" vert="horz"/>
          <a:lstStyle/>
          <a:p>
            <a:pPr>
              <a:defRPr sz="1400">
                <a:latin typeface="ＭＳ ゴシック" panose="020B0609070205080204" pitchFamily="49" charset="-128"/>
                <a:ea typeface="ＭＳ ゴシック" panose="020B0609070205080204" pitchFamily="49" charset="-128"/>
              </a:defRPr>
            </a:pPr>
            <a:endParaRPr lang="ja-JP"/>
          </a:p>
        </c:txPr>
        <c:crossAx val="333790208"/>
        <c:crossesAt val="0"/>
        <c:auto val="1"/>
        <c:lblAlgn val="ctr"/>
        <c:lblOffset val="100"/>
        <c:noMultiLvlLbl val="0"/>
      </c:catAx>
      <c:valAx>
        <c:axId val="333790208"/>
        <c:scaling>
          <c:orientation val="minMax"/>
          <c:max val="160"/>
          <c:min val="0"/>
        </c:scaling>
        <c:delete val="0"/>
        <c:axPos val="t"/>
        <c:majorGridlines>
          <c:spPr>
            <a:ln>
              <a:prstDash val="dash"/>
            </a:ln>
          </c:spPr>
        </c:majorGridlines>
        <c:numFmt formatCode="#,##0_);[Red]\(#,##0\)" sourceLinked="0"/>
        <c:majorTickMark val="none"/>
        <c:minorTickMark val="none"/>
        <c:tickLblPos val="nextTo"/>
        <c:spPr>
          <a:ln w="9525">
            <a:solidFill>
              <a:schemeClr val="tx1">
                <a:tint val="75000"/>
                <a:shade val="95000"/>
                <a:satMod val="105000"/>
              </a:schemeClr>
            </a:solidFill>
          </a:ln>
        </c:spPr>
        <c:txPr>
          <a:bodyPr/>
          <a:lstStyle/>
          <a:p>
            <a:pPr>
              <a:defRPr sz="1600"/>
            </a:pPr>
            <a:endParaRPr lang="ja-JP"/>
          </a:p>
        </c:txPr>
        <c:crossAx val="333788672"/>
        <c:crosses val="autoZero"/>
        <c:crossBetween val="between"/>
        <c:majorUnit val="20"/>
      </c:valAx>
    </c:plotArea>
    <c:legend>
      <c:legendPos val="b"/>
      <c:legendEntry>
        <c:idx val="2"/>
        <c:txPr>
          <a:bodyPr/>
          <a:lstStyle/>
          <a:p>
            <a:pPr>
              <a:defRPr sz="1400" baseline="0">
                <a:latin typeface="+mn-ea"/>
                <a:ea typeface="ＭＳ Ｐゴシック" pitchFamily="50" charset="-128"/>
              </a:defRPr>
            </a:pPr>
            <a:endParaRPr lang="ja-JP"/>
          </a:p>
        </c:txPr>
      </c:legendEntry>
      <c:layout>
        <c:manualLayout>
          <c:xMode val="edge"/>
          <c:yMode val="edge"/>
          <c:x val="0.63251649724869874"/>
          <c:y val="0.17425903371529708"/>
          <c:w val="0.1663350536809042"/>
          <c:h val="0.16178180123441033"/>
        </c:manualLayout>
      </c:layout>
      <c:overlay val="0"/>
      <c:spPr>
        <a:solidFill>
          <a:schemeClr val="bg1"/>
        </a:solidFill>
        <a:ln w="9525">
          <a:solidFill>
            <a:schemeClr val="tx1">
              <a:tint val="75000"/>
              <a:shade val="95000"/>
              <a:satMod val="105000"/>
            </a:schemeClr>
          </a:solidFill>
        </a:ln>
      </c:spPr>
      <c:txPr>
        <a:bodyPr/>
        <a:lstStyle/>
        <a:p>
          <a:pPr>
            <a:defRPr sz="14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42610609403192"/>
          <c:y val="2.0950611024897779E-2"/>
          <c:w val="0.87703418171661929"/>
          <c:h val="0.8174943210536294"/>
        </c:manualLayout>
      </c:layout>
      <c:barChart>
        <c:barDir val="col"/>
        <c:grouping val="stacked"/>
        <c:varyColors val="0"/>
        <c:ser>
          <c:idx val="0"/>
          <c:order val="0"/>
          <c:tx>
            <c:strRef>
              <c:f>Sheet1!$A$2</c:f>
              <c:strCache>
                <c:ptCount val="1"/>
                <c:pt idx="0">
                  <c:v>国立</c:v>
                </c:pt>
              </c:strCache>
            </c:strRef>
          </c:tx>
          <c:spPr>
            <a:solidFill>
              <a:schemeClr val="accent2"/>
            </a:solidFill>
            <a:ln w="12700">
              <a:solidFill>
                <a:schemeClr val="accent2"/>
              </a:solidFill>
            </a:ln>
          </c:spPr>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1"/>
                <c:pt idx="0">
                  <c:v>22</c:v>
                </c:pt>
                <c:pt idx="1">
                  <c:v>23</c:v>
                </c:pt>
                <c:pt idx="2">
                  <c:v>24</c:v>
                </c:pt>
                <c:pt idx="3">
                  <c:v>25</c:v>
                </c:pt>
                <c:pt idx="4">
                  <c:v>26</c:v>
                </c:pt>
                <c:pt idx="5">
                  <c:v>27</c:v>
                </c:pt>
                <c:pt idx="6">
                  <c:v>28</c:v>
                </c:pt>
                <c:pt idx="7">
                  <c:v>29</c:v>
                </c:pt>
                <c:pt idx="8">
                  <c:v>30</c:v>
                </c:pt>
                <c:pt idx="9">
                  <c:v>R1</c:v>
                </c:pt>
                <c:pt idx="10">
                  <c:v>R2</c:v>
                </c:pt>
              </c:strCache>
            </c:strRef>
          </c:cat>
          <c:val>
            <c:numRef>
              <c:f>Sheet1!$B$2:$M$2</c:f>
              <c:numCache>
                <c:formatCode>#,##0_ </c:formatCode>
                <c:ptCount val="11"/>
                <c:pt idx="0">
                  <c:v>60</c:v>
                </c:pt>
                <c:pt idx="1">
                  <c:v>59</c:v>
                </c:pt>
                <c:pt idx="2">
                  <c:v>59</c:v>
                </c:pt>
                <c:pt idx="3">
                  <c:v>59</c:v>
                </c:pt>
                <c:pt idx="4">
                  <c:v>60</c:v>
                </c:pt>
                <c:pt idx="5">
                  <c:v>57</c:v>
                </c:pt>
                <c:pt idx="6" formatCode="General">
                  <c:v>55</c:v>
                </c:pt>
                <c:pt idx="7" formatCode="General">
                  <c:v>53</c:v>
                </c:pt>
                <c:pt idx="8" formatCode="General">
                  <c:v>54</c:v>
                </c:pt>
                <c:pt idx="9" formatCode="General">
                  <c:v>57</c:v>
                </c:pt>
                <c:pt idx="10" formatCode="General">
                  <c:v>59</c:v>
                </c:pt>
              </c:numCache>
            </c:numRef>
          </c:val>
          <c:extLst>
            <c:ext xmlns:c16="http://schemas.microsoft.com/office/drawing/2014/chart" uri="{C3380CC4-5D6E-409C-BE32-E72D297353CC}">
              <c16:uniqueId val="{00000000-A6AB-476D-840F-FA818E622AFE}"/>
            </c:ext>
          </c:extLst>
        </c:ser>
        <c:ser>
          <c:idx val="1"/>
          <c:order val="1"/>
          <c:tx>
            <c:strRef>
              <c:f>Sheet1!$A$3</c:f>
              <c:strCache>
                <c:ptCount val="1"/>
                <c:pt idx="0">
                  <c:v>府立</c:v>
                </c:pt>
              </c:strCache>
            </c:strRef>
          </c:tx>
          <c:spPr>
            <a:pattFill prst="dkUpDiag">
              <a:fgClr>
                <a:schemeClr val="accent3"/>
              </a:fgClr>
              <a:bgClr>
                <a:schemeClr val="bg1"/>
              </a:bgClr>
            </a:pattFill>
            <a:ln>
              <a:solidFill>
                <a:schemeClr val="accent3"/>
              </a:solidFill>
            </a:ln>
          </c:spPr>
          <c:invertIfNegative val="0"/>
          <c:dLbls>
            <c:dLbl>
              <c:idx val="1"/>
              <c:layout>
                <c:manualLayout>
                  <c:x val="0"/>
                  <c:y val="-3.92303893423079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B-476D-840F-FA818E622AFE}"/>
                </c:ext>
              </c:extLst>
            </c:dLbl>
            <c:dLbl>
              <c:idx val="3"/>
              <c:layout>
                <c:manualLayout>
                  <c:x val="7.9602763406797696E-3"/>
                  <c:y val="-4.41341880100964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B-476D-840F-FA818E622AFE}"/>
                </c:ext>
              </c:extLst>
            </c:dLbl>
            <c:dLbl>
              <c:idx val="5"/>
              <c:layout>
                <c:manualLayout>
                  <c:x val="1.5920552681359539E-2"/>
                  <c:y val="-4.65860873439906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AB-476D-840F-FA818E622AFE}"/>
                </c:ext>
              </c:extLst>
            </c:dLbl>
            <c:dLbl>
              <c:idx val="7"/>
              <c:layout>
                <c:manualLayout>
                  <c:x val="-3.9801381703398848E-3"/>
                  <c:y val="-3.92303893423079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AB-476D-840F-FA818E622AFE}"/>
                </c:ext>
              </c:extLst>
            </c:dLbl>
            <c:dLbl>
              <c:idx val="9"/>
              <c:layout>
                <c:manualLayout>
                  <c:x val="-1.1940414511019655E-2"/>
                  <c:y val="-2.9422792006730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AB-476D-840F-FA818E622AFE}"/>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1"/>
                <c:pt idx="0">
                  <c:v>22</c:v>
                </c:pt>
                <c:pt idx="1">
                  <c:v>23</c:v>
                </c:pt>
                <c:pt idx="2">
                  <c:v>24</c:v>
                </c:pt>
                <c:pt idx="3">
                  <c:v>25</c:v>
                </c:pt>
                <c:pt idx="4">
                  <c:v>26</c:v>
                </c:pt>
                <c:pt idx="5">
                  <c:v>27</c:v>
                </c:pt>
                <c:pt idx="6">
                  <c:v>28</c:v>
                </c:pt>
                <c:pt idx="7">
                  <c:v>29</c:v>
                </c:pt>
                <c:pt idx="8">
                  <c:v>30</c:v>
                </c:pt>
                <c:pt idx="9">
                  <c:v>R1</c:v>
                </c:pt>
                <c:pt idx="10">
                  <c:v>R2</c:v>
                </c:pt>
              </c:strCache>
            </c:strRef>
          </c:cat>
          <c:val>
            <c:numRef>
              <c:f>Sheet1!$B$3:$M$3</c:f>
              <c:numCache>
                <c:formatCode>#,##0_ </c:formatCode>
                <c:ptCount val="11"/>
                <c:pt idx="0">
                  <c:v>5376</c:v>
                </c:pt>
                <c:pt idx="1">
                  <c:v>5661</c:v>
                </c:pt>
                <c:pt idx="2">
                  <c:v>5937</c:v>
                </c:pt>
                <c:pt idx="3">
                  <c:v>6072</c:v>
                </c:pt>
                <c:pt idx="4">
                  <c:v>6237</c:v>
                </c:pt>
                <c:pt idx="5">
                  <c:v>6391</c:v>
                </c:pt>
                <c:pt idx="6" formatCode="General">
                  <c:v>8814</c:v>
                </c:pt>
                <c:pt idx="7" formatCode="General">
                  <c:v>9010</c:v>
                </c:pt>
                <c:pt idx="8" formatCode="General">
                  <c:v>9047</c:v>
                </c:pt>
                <c:pt idx="9" formatCode="General">
                  <c:v>9164</c:v>
                </c:pt>
                <c:pt idx="10" formatCode="General">
                  <c:v>9155</c:v>
                </c:pt>
              </c:numCache>
            </c:numRef>
          </c:val>
          <c:extLst>
            <c:ext xmlns:c16="http://schemas.microsoft.com/office/drawing/2014/chart" uri="{C3380CC4-5D6E-409C-BE32-E72D297353CC}">
              <c16:uniqueId val="{00000006-A6AB-476D-840F-FA818E622AFE}"/>
            </c:ext>
          </c:extLst>
        </c:ser>
        <c:ser>
          <c:idx val="2"/>
          <c:order val="2"/>
          <c:tx>
            <c:strRef>
              <c:f>Sheet1!$A$4</c:f>
              <c:strCache>
                <c:ptCount val="1"/>
                <c:pt idx="0">
                  <c:v>市立</c:v>
                </c:pt>
              </c:strCache>
            </c:strRef>
          </c:tx>
          <c:spPr>
            <a:pattFill prst="smGrid">
              <a:fgClr>
                <a:schemeClr val="accent1"/>
              </a:fgClr>
              <a:bgClr>
                <a:schemeClr val="bg1"/>
              </a:bgClr>
            </a:pattFill>
            <a:ln>
              <a:solidFill>
                <a:schemeClr val="accent1"/>
              </a:solidFill>
            </a:ln>
          </c:spPr>
          <c:invertIfNegative val="0"/>
          <c:dLbls>
            <c:dLbl>
              <c:idx val="4"/>
              <c:layout>
                <c:manualLayout>
                  <c:x val="-1.1940414511019655E-2"/>
                  <c:y val="-1.22594966694712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AB-476D-840F-FA818E622AFE}"/>
                </c:ext>
              </c:extLst>
            </c:dLbl>
            <c:dLbl>
              <c:idx val="5"/>
              <c:layout>
                <c:manualLayout>
                  <c:x val="1.5920552681359539E-2"/>
                  <c:y val="-7.35569800168273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AB-476D-840F-FA818E622AFE}"/>
                </c:ext>
              </c:extLst>
            </c:dLbl>
            <c:dLbl>
              <c:idx val="6"/>
              <c:layout>
                <c:manualLayout>
                  <c:x val="1.1940414511019582E-2"/>
                  <c:y val="-3.43265906745194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AB-476D-840F-FA818E622AFE}"/>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1"/>
                <c:pt idx="0">
                  <c:v>22</c:v>
                </c:pt>
                <c:pt idx="1">
                  <c:v>23</c:v>
                </c:pt>
                <c:pt idx="2">
                  <c:v>24</c:v>
                </c:pt>
                <c:pt idx="3">
                  <c:v>25</c:v>
                </c:pt>
                <c:pt idx="4">
                  <c:v>26</c:v>
                </c:pt>
                <c:pt idx="5">
                  <c:v>27</c:v>
                </c:pt>
                <c:pt idx="6">
                  <c:v>28</c:v>
                </c:pt>
                <c:pt idx="7">
                  <c:v>29</c:v>
                </c:pt>
                <c:pt idx="8">
                  <c:v>30</c:v>
                </c:pt>
                <c:pt idx="9">
                  <c:v>R1</c:v>
                </c:pt>
                <c:pt idx="10">
                  <c:v>R2</c:v>
                </c:pt>
              </c:strCache>
            </c:strRef>
          </c:cat>
          <c:val>
            <c:numRef>
              <c:f>Sheet1!$B$4:$M$4</c:f>
              <c:numCache>
                <c:formatCode>#,##0_ </c:formatCode>
                <c:ptCount val="11"/>
                <c:pt idx="0">
                  <c:v>2220</c:v>
                </c:pt>
                <c:pt idx="1">
                  <c:v>2351</c:v>
                </c:pt>
                <c:pt idx="2">
                  <c:v>2420</c:v>
                </c:pt>
                <c:pt idx="3">
                  <c:v>2429</c:v>
                </c:pt>
                <c:pt idx="4">
                  <c:v>2534</c:v>
                </c:pt>
                <c:pt idx="5">
                  <c:v>2599</c:v>
                </c:pt>
                <c:pt idx="6" formatCode="General">
                  <c:v>344</c:v>
                </c:pt>
                <c:pt idx="7" formatCode="General">
                  <c:v>330</c:v>
                </c:pt>
                <c:pt idx="8" formatCode="General">
                  <c:v>331</c:v>
                </c:pt>
                <c:pt idx="9" formatCode="General">
                  <c:v>334</c:v>
                </c:pt>
                <c:pt idx="10" formatCode="General">
                  <c:v>339</c:v>
                </c:pt>
              </c:numCache>
            </c:numRef>
          </c:val>
          <c:extLst>
            <c:ext xmlns:c16="http://schemas.microsoft.com/office/drawing/2014/chart" uri="{C3380CC4-5D6E-409C-BE32-E72D297353CC}">
              <c16:uniqueId val="{0000000A-A6AB-476D-840F-FA818E622AFE}"/>
            </c:ext>
          </c:extLst>
        </c:ser>
        <c:dLbls>
          <c:showLegendKey val="0"/>
          <c:showVal val="0"/>
          <c:showCatName val="0"/>
          <c:showSerName val="0"/>
          <c:showPercent val="0"/>
          <c:showBubbleSize val="0"/>
        </c:dLbls>
        <c:gapWidth val="100"/>
        <c:overlap val="100"/>
        <c:axId val="310020736"/>
        <c:axId val="310043008"/>
      </c:barChart>
      <c:lineChart>
        <c:grouping val="standard"/>
        <c:varyColors val="0"/>
        <c:ser>
          <c:idx val="3"/>
          <c:order val="3"/>
          <c:tx>
            <c:strRef>
              <c:f>Sheet1!$A$5</c:f>
              <c:strCache>
                <c:ptCount val="1"/>
                <c:pt idx="0">
                  <c:v>学校数</c:v>
                </c:pt>
              </c:strCache>
            </c:strRef>
          </c:tx>
          <c:spPr>
            <a:ln>
              <a:solidFill>
                <a:schemeClr val="accent6">
                  <a:lumMod val="75000"/>
                </a:schemeClr>
              </a:solidFill>
            </a:ln>
          </c:spPr>
          <c:marker>
            <c:symbol val="star"/>
            <c:size val="6"/>
            <c:spPr>
              <a:noFill/>
              <a:ln>
                <a:solidFill>
                  <a:schemeClr val="accent6">
                    <a:lumMod val="75000"/>
                  </a:schemeClr>
                </a:solidFill>
              </a:ln>
            </c:spPr>
          </c:marker>
          <c:dLbls>
            <c:dLbl>
              <c:idx val="7"/>
              <c:layout>
                <c:manualLayout>
                  <c:x val="-5.3873763359568928E-2"/>
                  <c:y val="-2.4018767262240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AB-476D-840F-FA818E622AFE}"/>
                </c:ext>
              </c:extLst>
            </c:dLbl>
            <c:spPr>
              <a:noFill/>
              <a:ln>
                <a:noFill/>
              </a:ln>
              <a:effectLst/>
            </c:spPr>
            <c:txPr>
              <a:bodyPr/>
              <a:lstStyle/>
              <a:p>
                <a:pPr>
                  <a:defRPr sz="140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1"/>
                <c:pt idx="0">
                  <c:v>22</c:v>
                </c:pt>
                <c:pt idx="1">
                  <c:v>23</c:v>
                </c:pt>
                <c:pt idx="2">
                  <c:v>24</c:v>
                </c:pt>
                <c:pt idx="3">
                  <c:v>25</c:v>
                </c:pt>
                <c:pt idx="4">
                  <c:v>26</c:v>
                </c:pt>
                <c:pt idx="5">
                  <c:v>27</c:v>
                </c:pt>
                <c:pt idx="6">
                  <c:v>28</c:v>
                </c:pt>
                <c:pt idx="7">
                  <c:v>29</c:v>
                </c:pt>
                <c:pt idx="8">
                  <c:v>30</c:v>
                </c:pt>
                <c:pt idx="9">
                  <c:v>R1</c:v>
                </c:pt>
                <c:pt idx="10">
                  <c:v>R2</c:v>
                </c:pt>
              </c:strCache>
            </c:strRef>
          </c:cat>
          <c:val>
            <c:numRef>
              <c:f>Sheet1!$B$5:$M$5</c:f>
              <c:numCache>
                <c:formatCode>General</c:formatCode>
                <c:ptCount val="11"/>
                <c:pt idx="0">
                  <c:v>44</c:v>
                </c:pt>
                <c:pt idx="1">
                  <c:v>44</c:v>
                </c:pt>
                <c:pt idx="2">
                  <c:v>44</c:v>
                </c:pt>
                <c:pt idx="3">
                  <c:v>46</c:v>
                </c:pt>
                <c:pt idx="4">
                  <c:v>47</c:v>
                </c:pt>
                <c:pt idx="5">
                  <c:v>51</c:v>
                </c:pt>
                <c:pt idx="6">
                  <c:v>51</c:v>
                </c:pt>
                <c:pt idx="7">
                  <c:v>51</c:v>
                </c:pt>
                <c:pt idx="8">
                  <c:v>51</c:v>
                </c:pt>
                <c:pt idx="9">
                  <c:v>50</c:v>
                </c:pt>
                <c:pt idx="10">
                  <c:v>50</c:v>
                </c:pt>
              </c:numCache>
            </c:numRef>
          </c:val>
          <c:smooth val="0"/>
          <c:extLst>
            <c:ext xmlns:c16="http://schemas.microsoft.com/office/drawing/2014/chart" uri="{C3380CC4-5D6E-409C-BE32-E72D297353CC}">
              <c16:uniqueId val="{0000000C-A6AB-476D-840F-FA818E622AFE}"/>
            </c:ext>
          </c:extLst>
        </c:ser>
        <c:dLbls>
          <c:showLegendKey val="0"/>
          <c:showVal val="0"/>
          <c:showCatName val="0"/>
          <c:showSerName val="0"/>
          <c:showPercent val="0"/>
          <c:showBubbleSize val="0"/>
        </c:dLbls>
        <c:marker val="1"/>
        <c:smooth val="0"/>
        <c:axId val="310046080"/>
        <c:axId val="310044544"/>
      </c:lineChart>
      <c:catAx>
        <c:axId val="310020736"/>
        <c:scaling>
          <c:orientation val="minMax"/>
        </c:scaling>
        <c:delete val="0"/>
        <c:axPos val="b"/>
        <c:numFmt formatCode="General" sourceLinked="0"/>
        <c:majorTickMark val="out"/>
        <c:minorTickMark val="none"/>
        <c:tickLblPos val="nextTo"/>
        <c:crossAx val="310043008"/>
        <c:crosses val="autoZero"/>
        <c:auto val="1"/>
        <c:lblAlgn val="ctr"/>
        <c:lblOffset val="100"/>
        <c:noMultiLvlLbl val="0"/>
      </c:catAx>
      <c:valAx>
        <c:axId val="310043008"/>
        <c:scaling>
          <c:orientation val="minMax"/>
        </c:scaling>
        <c:delete val="0"/>
        <c:axPos val="l"/>
        <c:majorGridlines>
          <c:spPr>
            <a:ln>
              <a:solidFill>
                <a:schemeClr val="tx1">
                  <a:tint val="75000"/>
                  <a:shade val="95000"/>
                  <a:satMod val="105000"/>
                </a:schemeClr>
              </a:solidFill>
              <a:prstDash val="dash"/>
            </a:ln>
          </c:spPr>
        </c:majorGridlines>
        <c:numFmt formatCode="#,##0_ " sourceLinked="1"/>
        <c:majorTickMark val="out"/>
        <c:minorTickMark val="none"/>
        <c:tickLblPos val="none"/>
        <c:crossAx val="310020736"/>
        <c:crosses val="autoZero"/>
        <c:crossBetween val="between"/>
      </c:valAx>
      <c:valAx>
        <c:axId val="310044544"/>
        <c:scaling>
          <c:orientation val="minMax"/>
          <c:max val="52"/>
          <c:min val="0"/>
        </c:scaling>
        <c:delete val="0"/>
        <c:axPos val="r"/>
        <c:numFmt formatCode="General" sourceLinked="1"/>
        <c:majorTickMark val="none"/>
        <c:minorTickMark val="none"/>
        <c:tickLblPos val="none"/>
        <c:crossAx val="310046080"/>
        <c:crosses val="max"/>
        <c:crossBetween val="between"/>
      </c:valAx>
      <c:catAx>
        <c:axId val="310046080"/>
        <c:scaling>
          <c:orientation val="minMax"/>
        </c:scaling>
        <c:delete val="1"/>
        <c:axPos val="b"/>
        <c:numFmt formatCode="General" sourceLinked="1"/>
        <c:majorTickMark val="out"/>
        <c:minorTickMark val="none"/>
        <c:tickLblPos val="none"/>
        <c:crossAx val="310044544"/>
        <c:crosses val="autoZero"/>
        <c:auto val="1"/>
        <c:lblAlgn val="ctr"/>
        <c:lblOffset val="100"/>
        <c:noMultiLvlLbl val="0"/>
      </c:catAx>
    </c:plotArea>
    <c:legend>
      <c:legendPos val="b"/>
      <c:layout>
        <c:manualLayout>
          <c:xMode val="edge"/>
          <c:yMode val="edge"/>
          <c:x val="8.278906772001389E-2"/>
          <c:y val="0.91049698648057464"/>
          <c:w val="0.89999981196197665"/>
          <c:h val="5.0272624177117503E-2"/>
        </c:manualLayout>
      </c:layout>
      <c:overlay val="0"/>
      <c:spPr>
        <a:ln>
          <a:solidFill>
            <a:schemeClr val="bg1">
              <a:lumMod val="50000"/>
            </a:schemeClr>
          </a:solidFill>
        </a:ln>
      </c:spPr>
    </c:legend>
    <c:plotVisOnly val="1"/>
    <c:dispBlanksAs val="gap"/>
    <c:showDLblsOverMax val="0"/>
  </c:chart>
  <c:txPr>
    <a:bodyPr/>
    <a:lstStyle/>
    <a:p>
      <a:pPr>
        <a:defRPr sz="12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265921246371002E-2"/>
          <c:y val="3.8010096193576814E-2"/>
          <c:w val="0.86649878463750984"/>
          <c:h val="0.88126410565870306"/>
        </c:manualLayout>
      </c:layout>
      <c:barChart>
        <c:barDir val="col"/>
        <c:grouping val="stacked"/>
        <c:varyColors val="0"/>
        <c:ser>
          <c:idx val="0"/>
          <c:order val="0"/>
          <c:tx>
            <c:strRef>
              <c:f>Sheet1!$A$2</c:f>
              <c:strCache>
                <c:ptCount val="1"/>
                <c:pt idx="0">
                  <c:v>視覚</c:v>
                </c:pt>
              </c:strCache>
            </c:strRef>
          </c:tx>
          <c:spPr>
            <a:solidFill>
              <a:schemeClr val="accent2"/>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F7-48C9-9B1F-DA3B46ED6D37}"/>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Sheet1!$B$2:$W$2</c:f>
              <c:numCache>
                <c:formatCode>#,##0_);[Red]\(#,##0\)</c:formatCode>
                <c:ptCount val="17"/>
                <c:pt idx="0">
                  <c:v>168</c:v>
                </c:pt>
                <c:pt idx="1">
                  <c:v>160</c:v>
                </c:pt>
                <c:pt idx="2">
                  <c:v>149</c:v>
                </c:pt>
                <c:pt idx="3">
                  <c:v>144</c:v>
                </c:pt>
                <c:pt idx="4">
                  <c:v>139</c:v>
                </c:pt>
                <c:pt idx="5">
                  <c:v>134</c:v>
                </c:pt>
                <c:pt idx="6">
                  <c:v>132</c:v>
                </c:pt>
                <c:pt idx="7">
                  <c:v>135</c:v>
                </c:pt>
                <c:pt idx="8">
                  <c:v>129</c:v>
                </c:pt>
                <c:pt idx="9">
                  <c:v>128</c:v>
                </c:pt>
                <c:pt idx="10">
                  <c:v>113</c:v>
                </c:pt>
                <c:pt idx="11">
                  <c:v>106</c:v>
                </c:pt>
                <c:pt idx="12">
                  <c:v>204</c:v>
                </c:pt>
                <c:pt idx="13">
                  <c:v>189</c:v>
                </c:pt>
                <c:pt idx="14">
                  <c:v>171</c:v>
                </c:pt>
                <c:pt idx="15">
                  <c:v>162</c:v>
                </c:pt>
                <c:pt idx="16">
                  <c:v>147</c:v>
                </c:pt>
              </c:numCache>
            </c:numRef>
          </c:val>
          <c:extLst>
            <c:ext xmlns:c16="http://schemas.microsoft.com/office/drawing/2014/chart" uri="{C3380CC4-5D6E-409C-BE32-E72D297353CC}">
              <c16:uniqueId val="{00000001-9EF7-48C9-9B1F-DA3B46ED6D37}"/>
            </c:ext>
          </c:extLst>
        </c:ser>
        <c:ser>
          <c:idx val="1"/>
          <c:order val="1"/>
          <c:tx>
            <c:strRef>
              <c:f>Sheet1!$A$3</c:f>
              <c:strCache>
                <c:ptCount val="1"/>
                <c:pt idx="0">
                  <c:v>聴覚</c:v>
                </c:pt>
              </c:strCache>
            </c:strRef>
          </c:tx>
          <c:spPr>
            <a:pattFill prst="dkDnDiag">
              <a:fgClr>
                <a:srgbClr val="FFC000"/>
              </a:fgClr>
              <a:bgClr>
                <a:schemeClr val="bg1"/>
              </a:bgClr>
            </a:pattFill>
          </c:spPr>
          <c:invertIfNegative val="0"/>
          <c:dLbls>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Sheet1!$B$3:$W$3</c:f>
              <c:numCache>
                <c:formatCode>#,##0_);[Red]\(#,##0\)</c:formatCode>
                <c:ptCount val="17"/>
                <c:pt idx="0">
                  <c:v>313</c:v>
                </c:pt>
                <c:pt idx="1">
                  <c:v>312</c:v>
                </c:pt>
                <c:pt idx="2">
                  <c:v>310</c:v>
                </c:pt>
                <c:pt idx="3">
                  <c:v>324</c:v>
                </c:pt>
                <c:pt idx="4">
                  <c:v>322</c:v>
                </c:pt>
                <c:pt idx="5">
                  <c:v>329</c:v>
                </c:pt>
                <c:pt idx="6">
                  <c:v>333</c:v>
                </c:pt>
                <c:pt idx="7">
                  <c:v>327</c:v>
                </c:pt>
                <c:pt idx="8">
                  <c:v>326</c:v>
                </c:pt>
                <c:pt idx="9">
                  <c:v>326</c:v>
                </c:pt>
                <c:pt idx="10">
                  <c:v>313</c:v>
                </c:pt>
                <c:pt idx="11">
                  <c:v>290</c:v>
                </c:pt>
                <c:pt idx="12">
                  <c:v>450</c:v>
                </c:pt>
                <c:pt idx="13">
                  <c:v>443</c:v>
                </c:pt>
                <c:pt idx="14">
                  <c:v>422</c:v>
                </c:pt>
                <c:pt idx="15">
                  <c:v>417</c:v>
                </c:pt>
                <c:pt idx="16">
                  <c:v>395</c:v>
                </c:pt>
              </c:numCache>
            </c:numRef>
          </c:val>
          <c:extLst>
            <c:ext xmlns:c16="http://schemas.microsoft.com/office/drawing/2014/chart" uri="{C3380CC4-5D6E-409C-BE32-E72D297353CC}">
              <c16:uniqueId val="{00000002-9EF7-48C9-9B1F-DA3B46ED6D37}"/>
            </c:ext>
          </c:extLst>
        </c:ser>
        <c:ser>
          <c:idx val="2"/>
          <c:order val="2"/>
          <c:tx>
            <c:strRef>
              <c:f>Sheet1!$A$4</c:f>
              <c:strCache>
                <c:ptCount val="1"/>
                <c:pt idx="0">
                  <c:v>知的</c:v>
                </c:pt>
              </c:strCache>
            </c:strRef>
          </c:tx>
          <c:spPr>
            <a:solidFill>
              <a:schemeClr val="accent3">
                <a:lumMod val="75000"/>
              </a:schemeClr>
            </a:solidFill>
            <a:ln>
              <a:noFill/>
            </a:ln>
          </c:spPr>
          <c:invertIfNegative val="0"/>
          <c:dLbls>
            <c:dLbl>
              <c:idx val="1"/>
              <c:layout>
                <c:manualLayout>
                  <c:x val="1.8691698979772241E-17"/>
                  <c:y val="-4.2309833746506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F7-48C9-9B1F-DA3B46ED6D37}"/>
                </c:ext>
              </c:extLst>
            </c:dLbl>
            <c:dLbl>
              <c:idx val="3"/>
              <c:layout>
                <c:manualLayout>
                  <c:x val="-2.0391179899498777E-3"/>
                  <c:y val="-3.17323753098799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F7-48C9-9B1F-DA3B46ED6D37}"/>
                </c:ext>
              </c:extLst>
            </c:dLbl>
            <c:dLbl>
              <c:idx val="5"/>
              <c:layout>
                <c:manualLayout>
                  <c:x val="2.0391179899498777E-3"/>
                  <c:y val="-3.43767399190366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F7-48C9-9B1F-DA3B46ED6D37}"/>
                </c:ext>
              </c:extLst>
            </c:dLbl>
            <c:dLbl>
              <c:idx val="7"/>
              <c:layout>
                <c:manualLayout>
                  <c:x val="-6.1173539698496336E-3"/>
                  <c:y val="-3.17323753098798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F7-48C9-9B1F-DA3B46ED6D37}"/>
                </c:ext>
              </c:extLst>
            </c:dLbl>
            <c:dLbl>
              <c:idx val="9"/>
              <c:layout>
                <c:manualLayout>
                  <c:x val="-4.0782359798997555E-3"/>
                  <c:y val="-2.3799281482409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F7-48C9-9B1F-DA3B46ED6D37}"/>
                </c:ext>
              </c:extLst>
            </c:dLbl>
            <c:dLbl>
              <c:idx val="11"/>
              <c:layout>
                <c:manualLayout>
                  <c:x val="-4.0782359798997555E-3"/>
                  <c:y val="-4.2309833746506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F7-48C9-9B1F-DA3B46ED6D37}"/>
                </c:ext>
              </c:extLst>
            </c:dLbl>
            <c:dLbl>
              <c:idx val="14"/>
              <c:layout>
                <c:manualLayout>
                  <c:x val="2.0391179899498777E-3"/>
                  <c:y val="-2.64436460915666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F7-48C9-9B1F-DA3B46ED6D37}"/>
                </c:ext>
              </c:extLst>
            </c:dLbl>
            <c:spPr>
              <a:noFill/>
              <a:ln>
                <a:noFill/>
              </a:ln>
              <a:effectLst/>
            </c:spPr>
            <c:txPr>
              <a:bodyPr/>
              <a:lstStyle/>
              <a:p>
                <a:pPr>
                  <a:defRPr sz="13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Sheet1!$B$4:$W$4</c:f>
              <c:numCache>
                <c:formatCode>#,##0_);[Red]\(#,##0\)</c:formatCode>
                <c:ptCount val="17"/>
                <c:pt idx="0">
                  <c:v>2802</c:v>
                </c:pt>
                <c:pt idx="1">
                  <c:v>2887</c:v>
                </c:pt>
                <c:pt idx="2">
                  <c:v>3075</c:v>
                </c:pt>
                <c:pt idx="3">
                  <c:v>3205</c:v>
                </c:pt>
                <c:pt idx="4">
                  <c:v>3357</c:v>
                </c:pt>
                <c:pt idx="5">
                  <c:v>3526</c:v>
                </c:pt>
                <c:pt idx="6">
                  <c:v>3762</c:v>
                </c:pt>
                <c:pt idx="7">
                  <c:v>4030</c:v>
                </c:pt>
                <c:pt idx="8">
                  <c:v>4269</c:v>
                </c:pt>
                <c:pt idx="9">
                  <c:v>4393</c:v>
                </c:pt>
                <c:pt idx="10">
                  <c:v>4589</c:v>
                </c:pt>
                <c:pt idx="11">
                  <c:v>4803</c:v>
                </c:pt>
                <c:pt idx="12">
                  <c:v>6658</c:v>
                </c:pt>
                <c:pt idx="13">
                  <c:v>6919</c:v>
                </c:pt>
                <c:pt idx="14">
                  <c:v>7089</c:v>
                </c:pt>
                <c:pt idx="15">
                  <c:v>7244</c:v>
                </c:pt>
                <c:pt idx="16">
                  <c:v>7348</c:v>
                </c:pt>
              </c:numCache>
            </c:numRef>
          </c:val>
          <c:extLst>
            <c:ext xmlns:c16="http://schemas.microsoft.com/office/drawing/2014/chart" uri="{C3380CC4-5D6E-409C-BE32-E72D297353CC}">
              <c16:uniqueId val="{0000000A-9EF7-48C9-9B1F-DA3B46ED6D37}"/>
            </c:ext>
          </c:extLst>
        </c:ser>
        <c:ser>
          <c:idx val="3"/>
          <c:order val="3"/>
          <c:tx>
            <c:strRef>
              <c:f>Sheet1!$A$5</c:f>
              <c:strCache>
                <c:ptCount val="1"/>
                <c:pt idx="0">
                  <c:v>肢体不自由</c:v>
                </c:pt>
              </c:strCache>
            </c:strRef>
          </c:tx>
          <c:spPr>
            <a:solidFill>
              <a:schemeClr val="accent4">
                <a:lumMod val="60000"/>
                <a:lumOff val="40000"/>
              </a:schemeClr>
            </a:solidFill>
          </c:spPr>
          <c:invertIfNegative val="0"/>
          <c:dLbls>
            <c:dLbl>
              <c:idx val="10"/>
              <c:layout>
                <c:manualLayout>
                  <c:x val="0"/>
                  <c:y val="-1.5866187654939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F7-48C9-9B1F-DA3B46ED6D37}"/>
                </c:ext>
              </c:extLst>
            </c:dLbl>
            <c:dLbl>
              <c:idx val="11"/>
              <c:layout>
                <c:manualLayout>
                  <c:x val="4.0782359798997555E-3"/>
                  <c:y val="1.322182304578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F7-48C9-9B1F-DA3B46ED6D37}"/>
                </c:ext>
              </c:extLst>
            </c:dLbl>
            <c:dLbl>
              <c:idx val="12"/>
              <c:layout>
                <c:manualLayout>
                  <c:x val="-2.0391179899498777E-3"/>
                  <c:y val="-1.5866187654939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F7-48C9-9B1F-DA3B46ED6D37}"/>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Sheet1!$B$5:$W$5</c:f>
              <c:numCache>
                <c:formatCode>#,##0_);[Red]\(#,##0\)</c:formatCode>
                <c:ptCount val="17"/>
                <c:pt idx="0">
                  <c:v>902</c:v>
                </c:pt>
                <c:pt idx="1">
                  <c:v>916</c:v>
                </c:pt>
                <c:pt idx="2">
                  <c:v>958</c:v>
                </c:pt>
                <c:pt idx="3">
                  <c:v>966</c:v>
                </c:pt>
                <c:pt idx="4">
                  <c:v>971</c:v>
                </c:pt>
                <c:pt idx="5">
                  <c:v>1021</c:v>
                </c:pt>
                <c:pt idx="6">
                  <c:v>1029</c:v>
                </c:pt>
                <c:pt idx="7">
                  <c:v>1049</c:v>
                </c:pt>
                <c:pt idx="8">
                  <c:v>1079</c:v>
                </c:pt>
                <c:pt idx="9">
                  <c:v>1082</c:v>
                </c:pt>
                <c:pt idx="10">
                  <c:v>1102</c:v>
                </c:pt>
                <c:pt idx="11">
                  <c:v>1042</c:v>
                </c:pt>
                <c:pt idx="12">
                  <c:v>1352</c:v>
                </c:pt>
                <c:pt idx="13">
                  <c:v>1306</c:v>
                </c:pt>
                <c:pt idx="14">
                  <c:v>1236</c:v>
                </c:pt>
                <c:pt idx="15">
                  <c:v>1211</c:v>
                </c:pt>
                <c:pt idx="16">
                  <c:v>1205</c:v>
                </c:pt>
              </c:numCache>
            </c:numRef>
          </c:val>
          <c:extLst>
            <c:ext xmlns:c16="http://schemas.microsoft.com/office/drawing/2014/chart" uri="{C3380CC4-5D6E-409C-BE32-E72D297353CC}">
              <c16:uniqueId val="{0000000E-9EF7-48C9-9B1F-DA3B46ED6D37}"/>
            </c:ext>
          </c:extLst>
        </c:ser>
        <c:ser>
          <c:idx val="4"/>
          <c:order val="4"/>
          <c:tx>
            <c:strRef>
              <c:f>Sheet1!$A$6</c:f>
              <c:strCache>
                <c:ptCount val="1"/>
                <c:pt idx="0">
                  <c:v>病弱</c:v>
                </c:pt>
              </c:strCache>
            </c:strRef>
          </c:tx>
          <c:spPr>
            <a:solidFill>
              <a:schemeClr val="accent1"/>
            </a:solidFill>
          </c:spPr>
          <c:invertIfNegative val="0"/>
          <c:dLbls>
            <c:dLbl>
              <c:idx val="14"/>
              <c:layout>
                <c:manualLayout>
                  <c:x val="-6.1173539698496336E-3"/>
                  <c:y val="9.13492630967883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F7-48C9-9B1F-DA3B46ED6D37}"/>
                </c:ext>
              </c:extLst>
            </c:dLbl>
            <c:dLbl>
              <c:idx val="15"/>
              <c:layout>
                <c:manualLayout>
                  <c:x val="-8.1564719597995109E-3"/>
                  <c:y val="-2.36785152246688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F7-48C9-9B1F-DA3B46ED6D37}"/>
                </c:ext>
              </c:extLst>
            </c:dLbl>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Sheet1!$B$6:$W$6</c:f>
              <c:numCache>
                <c:formatCode>#,##0_);[Red]\(#,##0\)</c:formatCode>
                <c:ptCount val="17"/>
                <c:pt idx="0">
                  <c:v>140</c:v>
                </c:pt>
                <c:pt idx="1">
                  <c:v>143</c:v>
                </c:pt>
                <c:pt idx="2">
                  <c:v>128</c:v>
                </c:pt>
                <c:pt idx="3">
                  <c:v>118</c:v>
                </c:pt>
                <c:pt idx="4">
                  <c:v>132</c:v>
                </c:pt>
                <c:pt idx="5">
                  <c:v>124</c:v>
                </c:pt>
                <c:pt idx="6">
                  <c:v>120</c:v>
                </c:pt>
                <c:pt idx="7">
                  <c:v>120</c:v>
                </c:pt>
                <c:pt idx="8">
                  <c:v>134</c:v>
                </c:pt>
                <c:pt idx="9">
                  <c:v>143</c:v>
                </c:pt>
                <c:pt idx="10">
                  <c:v>120</c:v>
                </c:pt>
                <c:pt idx="11">
                  <c:v>150</c:v>
                </c:pt>
                <c:pt idx="12">
                  <c:v>150</c:v>
                </c:pt>
                <c:pt idx="13">
                  <c:v>153</c:v>
                </c:pt>
                <c:pt idx="14">
                  <c:v>129</c:v>
                </c:pt>
                <c:pt idx="15">
                  <c:v>130</c:v>
                </c:pt>
                <c:pt idx="16">
                  <c:v>60</c:v>
                </c:pt>
              </c:numCache>
            </c:numRef>
          </c:val>
          <c:extLst>
            <c:ext xmlns:c16="http://schemas.microsoft.com/office/drawing/2014/chart" uri="{C3380CC4-5D6E-409C-BE32-E72D297353CC}">
              <c16:uniqueId val="{00000011-9EF7-48C9-9B1F-DA3B46ED6D37}"/>
            </c:ext>
          </c:extLst>
        </c:ser>
        <c:dLbls>
          <c:showLegendKey val="0"/>
          <c:showVal val="0"/>
          <c:showCatName val="0"/>
          <c:showSerName val="0"/>
          <c:showPercent val="0"/>
          <c:showBubbleSize val="0"/>
        </c:dLbls>
        <c:gapWidth val="150"/>
        <c:overlap val="100"/>
        <c:axId val="309662848"/>
        <c:axId val="309664384"/>
      </c:barChart>
      <c:lineChart>
        <c:grouping val="standard"/>
        <c:varyColors val="0"/>
        <c:ser>
          <c:idx val="5"/>
          <c:order val="5"/>
          <c:tx>
            <c:strRef>
              <c:f>Sheet1!$A$7</c:f>
              <c:strCache>
                <c:ptCount val="1"/>
                <c:pt idx="0">
                  <c:v> 学校数</c:v>
                </c:pt>
              </c:strCache>
            </c:strRef>
          </c:tx>
          <c:spPr>
            <a:ln>
              <a:solidFill>
                <a:schemeClr val="accent6">
                  <a:lumMod val="75000"/>
                </a:schemeClr>
              </a:solidFill>
            </a:ln>
          </c:spPr>
          <c:marker>
            <c:symbol val="star"/>
            <c:size val="6"/>
          </c:marker>
          <c:dLbls>
            <c:dLbl>
              <c:idx val="15"/>
              <c:layout>
                <c:manualLayout>
                  <c:x val="-3.6897920308378865E-2"/>
                  <c:y val="-4.2428726045075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F7-48C9-9B1F-DA3B46ED6D37}"/>
                </c:ext>
              </c:extLst>
            </c:dLbl>
            <c:dLbl>
              <c:idx val="16"/>
              <c:layout>
                <c:manualLayout>
                  <c:x val="-3.0295094348794863E-2"/>
                  <c:y val="-5.30061844817024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EF7-48C9-9B1F-DA3B46ED6D37}"/>
                </c:ext>
              </c:extLst>
            </c:dLbl>
            <c:spPr>
              <a:noFill/>
              <a:ln>
                <a:noFill/>
              </a:ln>
              <a:effectLst/>
            </c:spPr>
            <c:txPr>
              <a:bodyPr/>
              <a:lstStyle/>
              <a:p>
                <a:pPr>
                  <a:defRPr sz="1400" i="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1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R1</c:v>
                </c:pt>
                <c:pt idx="16">
                  <c:v>R2</c:v>
                </c:pt>
              </c:strCache>
            </c:strRef>
          </c:cat>
          <c:val>
            <c:numRef>
              <c:f>Sheet1!$B$7:$W$7</c:f>
              <c:numCache>
                <c:formatCode>#,##0_);[Red]\(#,##0\)</c:formatCode>
                <c:ptCount val="17"/>
                <c:pt idx="0">
                  <c:v>25</c:v>
                </c:pt>
                <c:pt idx="1">
                  <c:v>25</c:v>
                </c:pt>
                <c:pt idx="2">
                  <c:v>26</c:v>
                </c:pt>
                <c:pt idx="3">
                  <c:v>26</c:v>
                </c:pt>
                <c:pt idx="4">
                  <c:v>26</c:v>
                </c:pt>
                <c:pt idx="5">
                  <c:v>26</c:v>
                </c:pt>
                <c:pt idx="6">
                  <c:v>30</c:v>
                </c:pt>
                <c:pt idx="7">
                  <c:v>30</c:v>
                </c:pt>
                <c:pt idx="8">
                  <c:v>30</c:v>
                </c:pt>
                <c:pt idx="9">
                  <c:v>31</c:v>
                </c:pt>
                <c:pt idx="10">
                  <c:v>32</c:v>
                </c:pt>
                <c:pt idx="11">
                  <c:v>34</c:v>
                </c:pt>
                <c:pt idx="12">
                  <c:v>46</c:v>
                </c:pt>
                <c:pt idx="13">
                  <c:v>46</c:v>
                </c:pt>
                <c:pt idx="14">
                  <c:v>46</c:v>
                </c:pt>
                <c:pt idx="15">
                  <c:v>46</c:v>
                </c:pt>
                <c:pt idx="16">
                  <c:v>46</c:v>
                </c:pt>
              </c:numCache>
            </c:numRef>
          </c:val>
          <c:smooth val="0"/>
          <c:extLst>
            <c:ext xmlns:c16="http://schemas.microsoft.com/office/drawing/2014/chart" uri="{C3380CC4-5D6E-409C-BE32-E72D297353CC}">
              <c16:uniqueId val="{00000014-9EF7-48C9-9B1F-DA3B46ED6D37}"/>
            </c:ext>
          </c:extLst>
        </c:ser>
        <c:dLbls>
          <c:showLegendKey val="0"/>
          <c:showVal val="0"/>
          <c:showCatName val="0"/>
          <c:showSerName val="0"/>
          <c:showPercent val="0"/>
          <c:showBubbleSize val="0"/>
        </c:dLbls>
        <c:marker val="1"/>
        <c:smooth val="0"/>
        <c:axId val="309675904"/>
        <c:axId val="309674368"/>
      </c:lineChart>
      <c:catAx>
        <c:axId val="309662848"/>
        <c:scaling>
          <c:orientation val="minMax"/>
        </c:scaling>
        <c:delete val="0"/>
        <c:axPos val="b"/>
        <c:numFmt formatCode="General" sourceLinked="0"/>
        <c:majorTickMark val="out"/>
        <c:minorTickMark val="none"/>
        <c:tickLblPos val="nextTo"/>
        <c:txPr>
          <a:bodyPr/>
          <a:lstStyle/>
          <a:p>
            <a:pPr>
              <a:defRPr sz="1200"/>
            </a:pPr>
            <a:endParaRPr lang="ja-JP"/>
          </a:p>
        </c:txPr>
        <c:crossAx val="309664384"/>
        <c:crosses val="autoZero"/>
        <c:auto val="1"/>
        <c:lblAlgn val="ctr"/>
        <c:lblOffset val="100"/>
        <c:noMultiLvlLbl val="0"/>
      </c:catAx>
      <c:valAx>
        <c:axId val="309664384"/>
        <c:scaling>
          <c:orientation val="minMax"/>
          <c:max val="10000"/>
        </c:scaling>
        <c:delete val="0"/>
        <c:axPos val="l"/>
        <c:majorGridlines>
          <c:spPr>
            <a:ln>
              <a:solidFill>
                <a:schemeClr val="bg1">
                  <a:lumMod val="75000"/>
                </a:schemeClr>
              </a:solidFill>
              <a:prstDash val="dash"/>
            </a:ln>
          </c:spPr>
        </c:majorGridlines>
        <c:numFmt formatCode="#,##0_);[Red]\(#,##0\)" sourceLinked="1"/>
        <c:majorTickMark val="out"/>
        <c:minorTickMark val="none"/>
        <c:tickLblPos val="nextTo"/>
        <c:txPr>
          <a:bodyPr/>
          <a:lstStyle/>
          <a:p>
            <a:pPr>
              <a:defRPr sz="1200"/>
            </a:pPr>
            <a:endParaRPr lang="ja-JP"/>
          </a:p>
        </c:txPr>
        <c:crossAx val="309662848"/>
        <c:crosses val="autoZero"/>
        <c:crossBetween val="between"/>
      </c:valAx>
      <c:valAx>
        <c:axId val="309674368"/>
        <c:scaling>
          <c:orientation val="minMax"/>
          <c:max val="50"/>
        </c:scaling>
        <c:delete val="0"/>
        <c:axPos val="r"/>
        <c:numFmt formatCode="#,##0_);[Red]\(#,##0\)" sourceLinked="1"/>
        <c:majorTickMark val="none"/>
        <c:minorTickMark val="none"/>
        <c:tickLblPos val="none"/>
        <c:txPr>
          <a:bodyPr/>
          <a:lstStyle/>
          <a:p>
            <a:pPr>
              <a:defRPr sz="100"/>
            </a:pPr>
            <a:endParaRPr lang="ja-JP"/>
          </a:p>
        </c:txPr>
        <c:crossAx val="309675904"/>
        <c:crosses val="max"/>
        <c:crossBetween val="between"/>
      </c:valAx>
      <c:catAx>
        <c:axId val="309675904"/>
        <c:scaling>
          <c:orientation val="minMax"/>
        </c:scaling>
        <c:delete val="1"/>
        <c:axPos val="b"/>
        <c:numFmt formatCode="General" sourceLinked="1"/>
        <c:majorTickMark val="out"/>
        <c:minorTickMark val="none"/>
        <c:tickLblPos val="none"/>
        <c:crossAx val="309674368"/>
        <c:crosses val="autoZero"/>
        <c:auto val="1"/>
        <c:lblAlgn val="ctr"/>
        <c:lblOffset val="100"/>
        <c:noMultiLvlLbl val="0"/>
      </c:catAx>
    </c:plotArea>
    <c:legend>
      <c:legendPos val="r"/>
      <c:layout>
        <c:manualLayout>
          <c:xMode val="edge"/>
          <c:yMode val="edge"/>
          <c:x val="0.12780340590506092"/>
          <c:y val="5.6645829628793665E-2"/>
          <c:w val="0.183520619095489"/>
          <c:h val="0.29886941960986046"/>
        </c:manualLayout>
      </c:layout>
      <c:overlay val="0"/>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39135387598239E-2"/>
          <c:y val="3.8010138535555044E-2"/>
          <c:w val="0.86649878463750984"/>
          <c:h val="0.88126410565870306"/>
        </c:manualLayout>
      </c:layout>
      <c:barChart>
        <c:barDir val="col"/>
        <c:grouping val="stacked"/>
        <c:varyColors val="0"/>
        <c:ser>
          <c:idx val="0"/>
          <c:order val="0"/>
          <c:tx>
            <c:strRef>
              <c:f>Sheet1!$A$2</c:f>
              <c:strCache>
                <c:ptCount val="1"/>
              </c:strCache>
            </c:strRef>
          </c:tx>
          <c:spPr>
            <a:solidFill>
              <a:schemeClr val="accent2"/>
            </a:solidFill>
          </c:spPr>
          <c:invertIfNegative val="0"/>
          <c:dLbls>
            <c:dLbl>
              <c:idx val="0"/>
              <c:layout>
                <c:manualLayout>
                  <c:x val="-1.098560141937761E-3"/>
                  <c:y val="-0.21683789795084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2E-4B01-AA9D-604F8C4F9E88}"/>
                </c:ext>
              </c:extLst>
            </c:dLbl>
            <c:dLbl>
              <c:idx val="1"/>
              <c:layout>
                <c:manualLayout>
                  <c:x val="1.5380672420949985E-3"/>
                  <c:y val="-0.21683789795084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2E-4B01-AA9D-604F8C4F9E88}"/>
                </c:ext>
              </c:extLst>
            </c:dLbl>
            <c:dLbl>
              <c:idx val="2"/>
              <c:layout>
                <c:manualLayout>
                  <c:x val="1.5380672420950226E-3"/>
                  <c:y val="-0.264436460915666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2E-4B01-AA9D-604F8C4F9E88}"/>
                </c:ext>
              </c:extLst>
            </c:dLbl>
            <c:dLbl>
              <c:idx val="3"/>
              <c:layout>
                <c:manualLayout>
                  <c:x val="1.647892115020482E-3"/>
                  <c:y val="-0.314679388489643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2E-4B01-AA9D-604F8C4F9E88}"/>
                </c:ext>
              </c:extLst>
            </c:dLbl>
            <c:dLbl>
              <c:idx val="4"/>
              <c:layout>
                <c:manualLayout>
                  <c:x val="2.8563809341114084E-3"/>
                  <c:y val="-0.335834305362896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2E-4B01-AA9D-604F8C4F9E88}"/>
                </c:ext>
              </c:extLst>
            </c:dLbl>
            <c:dLbl>
              <c:idx val="5"/>
              <c:layout>
                <c:manualLayout>
                  <c:x val="-3.8451162031237942E-3"/>
                  <c:y val="-0.338478669972053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2E-4B01-AA9D-604F8C4F9E88}"/>
                </c:ext>
              </c:extLst>
            </c:dLbl>
            <c:dLbl>
              <c:idx val="6"/>
              <c:layout>
                <c:manualLayout>
                  <c:x val="4.2845194990532532E-3"/>
                  <c:y val="-0.32790121153542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2E-4B01-AA9D-604F8C4F9E88}"/>
                </c:ext>
              </c:extLst>
            </c:dLbl>
            <c:dLbl>
              <c:idx val="7"/>
              <c:layout>
                <c:manualLayout>
                  <c:x val="-2.307048961028675E-3"/>
                  <c:y val="-0.354344857626993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2E-4B01-AA9D-604F8C4F9E88}"/>
                </c:ext>
              </c:extLst>
            </c:dLbl>
            <c:dLbl>
              <c:idx val="8"/>
              <c:layout>
                <c:manualLayout>
                  <c:x val="-4.174798430355512E-3"/>
                  <c:y val="-0.35170049301783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2E-4B01-AA9D-604F8C4F9E88}"/>
                </c:ext>
              </c:extLst>
            </c:dLbl>
            <c:dLbl>
              <c:idx val="9"/>
              <c:layout>
                <c:manualLayout>
                  <c:x val="-1.5380672420950226E-3"/>
                  <c:y val="-0.370211045281932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2E-4B01-AA9D-604F8C4F9E88}"/>
                </c:ext>
              </c:extLst>
            </c:dLbl>
            <c:dLbl>
              <c:idx val="10"/>
              <c:layout>
                <c:manualLayout>
                  <c:x val="-1.3183136920162891E-3"/>
                  <c:y val="-0.383432868327716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2E-4B01-AA9D-604F8C4F9E88}"/>
                </c:ext>
              </c:extLst>
            </c:dLbl>
            <c:dLbl>
              <c:idx val="11"/>
              <c:layout>
                <c:manualLayout>
                  <c:x val="0"/>
                  <c:y val="-0.409876514419282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2E-4B01-AA9D-604F8C4F9E88}"/>
                </c:ext>
              </c:extLst>
            </c:dLbl>
            <c:dLbl>
              <c:idx val="12"/>
              <c:layout>
                <c:manualLayout>
                  <c:x val="-1.318313692016579E-3"/>
                  <c:y val="-0.436320160510849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2E-4B01-AA9D-604F8C4F9E88}"/>
                </c:ext>
              </c:extLst>
            </c:dLbl>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H20</c:v>
                </c:pt>
                <c:pt idx="1">
                  <c:v>21</c:v>
                </c:pt>
                <c:pt idx="2">
                  <c:v>22</c:v>
                </c:pt>
                <c:pt idx="3">
                  <c:v>23</c:v>
                </c:pt>
                <c:pt idx="4">
                  <c:v>24</c:v>
                </c:pt>
                <c:pt idx="5">
                  <c:v>25</c:v>
                </c:pt>
                <c:pt idx="6">
                  <c:v>26</c:v>
                </c:pt>
                <c:pt idx="7">
                  <c:v>27</c:v>
                </c:pt>
                <c:pt idx="8">
                  <c:v>28</c:v>
                </c:pt>
                <c:pt idx="9">
                  <c:v>29</c:v>
                </c:pt>
                <c:pt idx="10">
                  <c:v>30</c:v>
                </c:pt>
                <c:pt idx="11">
                  <c:v>R01</c:v>
                </c:pt>
                <c:pt idx="12">
                  <c:v>02</c:v>
                </c:pt>
              </c:strCache>
            </c:strRef>
          </c:cat>
          <c:val>
            <c:numRef>
              <c:f>Sheet1!$B$2:$N$2</c:f>
              <c:numCache>
                <c:formatCode>#,##0_ </c:formatCode>
                <c:ptCount val="13"/>
                <c:pt idx="0">
                  <c:v>1439</c:v>
                </c:pt>
                <c:pt idx="1">
                  <c:v>1558</c:v>
                </c:pt>
                <c:pt idx="2">
                  <c:v>1943</c:v>
                </c:pt>
                <c:pt idx="3">
                  <c:v>2146</c:v>
                </c:pt>
                <c:pt idx="4">
                  <c:v>2418</c:v>
                </c:pt>
                <c:pt idx="5">
                  <c:v>2377</c:v>
                </c:pt>
                <c:pt idx="6">
                  <c:v>2266</c:v>
                </c:pt>
                <c:pt idx="7">
                  <c:v>2503</c:v>
                </c:pt>
                <c:pt idx="8" formatCode="General">
                  <c:v>2513</c:v>
                </c:pt>
                <c:pt idx="9" formatCode="General">
                  <c:v>2735</c:v>
                </c:pt>
                <c:pt idx="10" formatCode="General">
                  <c:v>2861</c:v>
                </c:pt>
                <c:pt idx="11" formatCode="General">
                  <c:v>3020</c:v>
                </c:pt>
                <c:pt idx="12" formatCode="General">
                  <c:v>3174</c:v>
                </c:pt>
              </c:numCache>
            </c:numRef>
          </c:val>
          <c:extLst>
            <c:ext xmlns:c16="http://schemas.microsoft.com/office/drawing/2014/chart" uri="{C3380CC4-5D6E-409C-BE32-E72D297353CC}">
              <c16:uniqueId val="{0000000D-1D2E-4B01-AA9D-604F8C4F9E88}"/>
            </c:ext>
          </c:extLst>
        </c:ser>
        <c:dLbls>
          <c:showLegendKey val="0"/>
          <c:showVal val="0"/>
          <c:showCatName val="0"/>
          <c:showSerName val="0"/>
          <c:showPercent val="0"/>
          <c:showBubbleSize val="0"/>
        </c:dLbls>
        <c:gapWidth val="150"/>
        <c:overlap val="100"/>
        <c:axId val="310178944"/>
        <c:axId val="310180480"/>
      </c:barChart>
      <c:catAx>
        <c:axId val="310178944"/>
        <c:scaling>
          <c:orientation val="minMax"/>
        </c:scaling>
        <c:delete val="0"/>
        <c:axPos val="b"/>
        <c:numFmt formatCode="General" sourceLinked="0"/>
        <c:majorTickMark val="out"/>
        <c:minorTickMark val="none"/>
        <c:tickLblPos val="nextTo"/>
        <c:txPr>
          <a:bodyPr/>
          <a:lstStyle/>
          <a:p>
            <a:pPr>
              <a:defRPr sz="1600"/>
            </a:pPr>
            <a:endParaRPr lang="ja-JP"/>
          </a:p>
        </c:txPr>
        <c:crossAx val="310180480"/>
        <c:crosses val="autoZero"/>
        <c:auto val="1"/>
        <c:lblAlgn val="ctr"/>
        <c:lblOffset val="100"/>
        <c:noMultiLvlLbl val="0"/>
      </c:catAx>
      <c:valAx>
        <c:axId val="310180480"/>
        <c:scaling>
          <c:orientation val="minMax"/>
        </c:scaling>
        <c:delete val="0"/>
        <c:axPos val="l"/>
        <c:majorGridlines>
          <c:spPr>
            <a:ln>
              <a:solidFill>
                <a:schemeClr val="bg1">
                  <a:lumMod val="75000"/>
                </a:schemeClr>
              </a:solidFill>
              <a:prstDash val="dash"/>
            </a:ln>
          </c:spPr>
        </c:majorGridlines>
        <c:numFmt formatCode="#,##0_ " sourceLinked="1"/>
        <c:majorTickMark val="out"/>
        <c:minorTickMark val="none"/>
        <c:tickLblPos val="nextTo"/>
        <c:txPr>
          <a:bodyPr/>
          <a:lstStyle/>
          <a:p>
            <a:pPr>
              <a:defRPr sz="1600"/>
            </a:pPr>
            <a:endParaRPr lang="ja-JP"/>
          </a:p>
        </c:txPr>
        <c:crossAx val="31017894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011519393409162E-2"/>
          <c:y val="8.6950338851238748E-2"/>
          <c:w val="0.84952130411378945"/>
          <c:h val="0.82609932229752492"/>
        </c:manualLayout>
      </c:layout>
      <c:lineChart>
        <c:grouping val="standard"/>
        <c:varyColors val="0"/>
        <c:ser>
          <c:idx val="0"/>
          <c:order val="0"/>
          <c:tx>
            <c:strRef>
              <c:f>Sheet1!$B$1</c:f>
              <c:strCache>
                <c:ptCount val="1"/>
                <c:pt idx="0">
                  <c:v>合計</c:v>
                </c:pt>
              </c:strCache>
            </c:strRef>
          </c:tx>
          <c:dLbls>
            <c:dLbl>
              <c:idx val="9"/>
              <c:layout>
                <c:manualLayout>
                  <c:x val="-3.5546889181448008E-2"/>
                  <c:y val="5.9256778532186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1A-43D8-A14C-E26B0F38E183}"/>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Sheet1!$B$2:$B$13</c:f>
              <c:numCache>
                <c:formatCode>#,##0_ </c:formatCode>
                <c:ptCount val="12"/>
                <c:pt idx="0">
                  <c:v>7255</c:v>
                </c:pt>
                <c:pt idx="1">
                  <c:v>7319</c:v>
                </c:pt>
                <c:pt idx="2">
                  <c:v>7459</c:v>
                </c:pt>
                <c:pt idx="3">
                  <c:v>7440</c:v>
                </c:pt>
                <c:pt idx="4">
                  <c:v>7707</c:v>
                </c:pt>
                <c:pt idx="5">
                  <c:v>7746</c:v>
                </c:pt>
                <c:pt idx="6">
                  <c:v>7631</c:v>
                </c:pt>
                <c:pt idx="7">
                  <c:v>7484</c:v>
                </c:pt>
                <c:pt idx="8">
                  <c:v>7011</c:v>
                </c:pt>
                <c:pt idx="9">
                  <c:v>5448</c:v>
                </c:pt>
                <c:pt idx="10">
                  <c:v>5369</c:v>
                </c:pt>
                <c:pt idx="11">
                  <c:v>5358</c:v>
                </c:pt>
              </c:numCache>
            </c:numRef>
          </c:val>
          <c:smooth val="0"/>
          <c:extLst>
            <c:ext xmlns:c16="http://schemas.microsoft.com/office/drawing/2014/chart" uri="{C3380CC4-5D6E-409C-BE32-E72D297353CC}">
              <c16:uniqueId val="{00000001-E01A-43D8-A14C-E26B0F38E183}"/>
            </c:ext>
          </c:extLst>
        </c:ser>
        <c:ser>
          <c:idx val="1"/>
          <c:order val="1"/>
          <c:tx>
            <c:strRef>
              <c:f>Sheet1!$C$1</c:f>
              <c:strCache>
                <c:ptCount val="1"/>
                <c:pt idx="0">
                  <c:v>普通</c:v>
                </c:pt>
              </c:strCache>
            </c:strRef>
          </c:tx>
          <c:dLbls>
            <c:dLbl>
              <c:idx val="0"/>
              <c:layout>
                <c:manualLayout>
                  <c:x val="-3.0015432098765442E-2"/>
                  <c:y val="-0.127254567194622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1A-43D8-A14C-E26B0F38E183}"/>
                </c:ext>
              </c:extLst>
            </c:dLbl>
            <c:dLbl>
              <c:idx val="1"/>
              <c:layout>
                <c:manualLayout>
                  <c:x val="-3.8580226272616272E-2"/>
                  <c:y val="-0.126618428991072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1A-43D8-A14C-E26B0F38E183}"/>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Sheet1!$C$2:$C$13</c:f>
              <c:numCache>
                <c:formatCode>#,##0_ </c:formatCode>
                <c:ptCount val="12"/>
                <c:pt idx="0">
                  <c:v>3366</c:v>
                </c:pt>
                <c:pt idx="1">
                  <c:v>3586</c:v>
                </c:pt>
                <c:pt idx="2">
                  <c:v>3965</c:v>
                </c:pt>
                <c:pt idx="3">
                  <c:v>4040</c:v>
                </c:pt>
                <c:pt idx="4">
                  <c:v>4318</c:v>
                </c:pt>
                <c:pt idx="5">
                  <c:v>4338</c:v>
                </c:pt>
                <c:pt idx="6">
                  <c:v>4286</c:v>
                </c:pt>
                <c:pt idx="7">
                  <c:v>4182</c:v>
                </c:pt>
                <c:pt idx="8">
                  <c:v>3928</c:v>
                </c:pt>
                <c:pt idx="9">
                  <c:v>4105</c:v>
                </c:pt>
                <c:pt idx="10">
                  <c:v>4033</c:v>
                </c:pt>
                <c:pt idx="11">
                  <c:v>4019</c:v>
                </c:pt>
              </c:numCache>
            </c:numRef>
          </c:val>
          <c:smooth val="0"/>
          <c:extLst>
            <c:ext xmlns:c16="http://schemas.microsoft.com/office/drawing/2014/chart" uri="{C3380CC4-5D6E-409C-BE32-E72D297353CC}">
              <c16:uniqueId val="{00000004-E01A-43D8-A14C-E26B0F38E183}"/>
            </c:ext>
          </c:extLst>
        </c:ser>
        <c:dLbls>
          <c:showLegendKey val="0"/>
          <c:showVal val="1"/>
          <c:showCatName val="0"/>
          <c:showSerName val="0"/>
          <c:showPercent val="0"/>
          <c:showBubbleSize val="0"/>
        </c:dLbls>
        <c:marker val="1"/>
        <c:smooth val="0"/>
        <c:axId val="312242944"/>
        <c:axId val="312244480"/>
      </c:lineChart>
      <c:catAx>
        <c:axId val="312242944"/>
        <c:scaling>
          <c:orientation val="minMax"/>
        </c:scaling>
        <c:delete val="1"/>
        <c:axPos val="b"/>
        <c:numFmt formatCode="General" sourceLinked="0"/>
        <c:majorTickMark val="out"/>
        <c:minorTickMark val="none"/>
        <c:tickLblPos val="none"/>
        <c:crossAx val="312244480"/>
        <c:crosses val="autoZero"/>
        <c:auto val="1"/>
        <c:lblAlgn val="ctr"/>
        <c:lblOffset val="100"/>
        <c:noMultiLvlLbl val="0"/>
      </c:catAx>
      <c:valAx>
        <c:axId val="312244480"/>
        <c:scaling>
          <c:orientation val="minMax"/>
          <c:max val="8000"/>
          <c:min val="3000"/>
        </c:scaling>
        <c:delete val="0"/>
        <c:axPos val="l"/>
        <c:majorGridlines>
          <c:spPr>
            <a:ln>
              <a:solidFill>
                <a:schemeClr val="bg1">
                  <a:lumMod val="75000"/>
                </a:schemeClr>
              </a:solidFill>
              <a:prstDash val="dash"/>
            </a:ln>
          </c:spPr>
        </c:majorGridlines>
        <c:numFmt formatCode="#,##0_ " sourceLinked="1"/>
        <c:majorTickMark val="out"/>
        <c:minorTickMark val="none"/>
        <c:tickLblPos val="nextTo"/>
        <c:spPr>
          <a:ln>
            <a:prstDash val="solid"/>
          </a:ln>
        </c:spPr>
        <c:crossAx val="312242944"/>
        <c:crosses val="autoZero"/>
        <c:crossBetween val="between"/>
        <c:majorUnit val="1000"/>
      </c:valAx>
    </c:plotArea>
    <c:plotVisOnly val="1"/>
    <c:dispBlanksAs val="gap"/>
    <c:showDLblsOverMax val="0"/>
  </c:chart>
  <c:txPr>
    <a:bodyPr/>
    <a:lstStyle/>
    <a:p>
      <a:pPr>
        <a:defRPr sz="12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55185480260213"/>
          <c:y val="3.346971853046108E-2"/>
          <c:w val="0.7700228186588296"/>
          <c:h val="0.78147242556458063"/>
        </c:manualLayout>
      </c:layout>
      <c:barChart>
        <c:barDir val="col"/>
        <c:grouping val="clustered"/>
        <c:varyColors val="0"/>
        <c:ser>
          <c:idx val="0"/>
          <c:order val="0"/>
          <c:tx>
            <c:strRef>
              <c:f>Sheet1!$B$1</c:f>
              <c:strCache>
                <c:ptCount val="1"/>
                <c:pt idx="0">
                  <c:v>学級数(小)</c:v>
                </c:pt>
              </c:strCache>
            </c:strRef>
          </c:tx>
          <c:spPr>
            <a:pattFill prst="dkUpDiag">
              <a:fgClr>
                <a:schemeClr val="accent1"/>
              </a:fgClr>
              <a:bgClr>
                <a:schemeClr val="bg1"/>
              </a:bgClr>
            </a:pattFill>
          </c:spPr>
          <c:invertIfNegative val="0"/>
          <c:dLbls>
            <c:dLbl>
              <c:idx val="0"/>
              <c:layout>
                <c:manualLayout>
                  <c:x val="-2.2739631415615415E-3"/>
                  <c:y val="0.113104204776653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47-436E-8EBC-21ABBE998731}"/>
                </c:ext>
              </c:extLst>
            </c:dLbl>
            <c:dLbl>
              <c:idx val="1"/>
              <c:layout>
                <c:manualLayout>
                  <c:x val="-4.7545791781387018E-3"/>
                  <c:y val="2.89210031421695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47-436E-8EBC-21ABBE998731}"/>
                </c:ext>
              </c:extLst>
            </c:dLbl>
            <c:dLbl>
              <c:idx val="2"/>
              <c:layout>
                <c:manualLayout>
                  <c:x val="-4.9612320731543666E-3"/>
                  <c:y val="0.113104204776653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47-436E-8EBC-21ABBE998731}"/>
                </c:ext>
              </c:extLst>
            </c:dLbl>
            <c:dLbl>
              <c:idx val="3"/>
              <c:layout>
                <c:manualLayout>
                  <c:x val="-7.4418481097315607E-3"/>
                  <c:y val="1.53430673946721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47-436E-8EBC-21ABBE998731}"/>
                </c:ext>
              </c:extLst>
            </c:dLbl>
            <c:dLbl>
              <c:idx val="4"/>
              <c:layout>
                <c:manualLayout>
                  <c:x val="-1.4469609133042273E-3"/>
                  <c:y val="0.121250966225152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47-436E-8EBC-21ABBE998731}"/>
                </c:ext>
              </c:extLst>
            </c:dLbl>
            <c:dLbl>
              <c:idx val="5"/>
              <c:layout>
                <c:manualLayout>
                  <c:x val="-8.2686550138914953E-3"/>
                  <c:y val="1.26274802451725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47-436E-8EBC-21ABBE998731}"/>
                </c:ext>
              </c:extLst>
            </c:dLbl>
            <c:dLbl>
              <c:idx val="6"/>
              <c:layout>
                <c:manualLayout>
                  <c:x val="1.8190923836102813E-2"/>
                  <c:y val="0.107673030477654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47-436E-8EBC-21ABBE998731}"/>
                </c:ext>
              </c:extLst>
            </c:dLbl>
            <c:dLbl>
              <c:idx val="7"/>
              <c:layout>
                <c:manualLayout>
                  <c:x val="-4.547730959025692E-3"/>
                  <c:y val="1.53430673946720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47-436E-8EBC-21ABBE998731}"/>
                </c:ext>
              </c:extLst>
            </c:dLbl>
            <c:dLbl>
              <c:idx val="8"/>
              <c:layout>
                <c:manualLayout>
                  <c:x val="2.0665289501555059E-4"/>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47-436E-8EBC-21ABBE998731}"/>
                </c:ext>
              </c:extLst>
            </c:dLbl>
            <c:dLbl>
              <c:idx val="9"/>
              <c:layout>
                <c:manualLayout>
                  <c:x val="0"/>
                  <c:y val="1.53430673946721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47-436E-8EBC-21ABBE998731}"/>
                </c:ext>
              </c:extLst>
            </c:dLbl>
            <c:dLbl>
              <c:idx val="10"/>
              <c:layout>
                <c:manualLayout>
                  <c:x val="-5.3746683417010997E-3"/>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47-436E-8EBC-21ABBE998731}"/>
                </c:ext>
              </c:extLst>
            </c:dLbl>
            <c:dLbl>
              <c:idx val="11"/>
              <c:layout>
                <c:manualLayout>
                  <c:x val="-9.7158112512930449E-3"/>
                  <c:y val="2.3489828843170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547-436E-8EBC-21ABBE998731}"/>
                </c:ext>
              </c:extLst>
            </c:dLbl>
            <c:dLbl>
              <c:idx val="12"/>
              <c:layout>
                <c:manualLayout>
                  <c:x val="-2.8941171507058231E-3"/>
                  <c:y val="0.1144621052642832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515954853569431E-2"/>
                      <c:h val="5.5696692436234478E-2"/>
                    </c:manualLayout>
                  </c15:layout>
                </c:ext>
                <c:ext xmlns:c16="http://schemas.microsoft.com/office/drawing/2014/chart" uri="{C3380CC4-5D6E-409C-BE32-E72D297353CC}">
                  <c16:uniqueId val="{0000000C-5547-436E-8EBC-21ABBE998731}"/>
                </c:ext>
              </c:extLst>
            </c:dLbl>
            <c:dLbl>
              <c:idx val="13"/>
              <c:layout>
                <c:manualLayout>
                  <c:x val="-4.5477309590257831E-3"/>
                  <c:y val="1.805865454417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47-436E-8EBC-21ABBE998731}"/>
                </c:ext>
              </c:extLst>
            </c:dLbl>
            <c:dLbl>
              <c:idx val="14"/>
              <c:layout>
                <c:manualLayout>
                  <c:x val="8.2680690415993445E-4"/>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47-436E-8EBC-21ABBE998731}"/>
                </c:ext>
              </c:extLst>
            </c:dLbl>
            <c:dLbl>
              <c:idx val="15"/>
              <c:layout>
                <c:manualLayout>
                  <c:x val="-1.7364312256040203E-2"/>
                  <c:y val="1.53430673946720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47-436E-8EBC-21ABBE998731}"/>
                </c:ext>
              </c:extLst>
            </c:dLbl>
            <c:dLbl>
              <c:idx val="16"/>
              <c:layout>
                <c:manualLayout>
                  <c:x val="7.4418481097316067E-3"/>
                  <c:y val="0.10457726112722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47-436E-8EBC-21ABBE998731}"/>
                </c:ext>
              </c:extLst>
            </c:dLbl>
            <c:dLbl>
              <c:idx val="17"/>
              <c:layout>
                <c:manualLayout>
                  <c:x val="-2.9767392438926062E-2"/>
                  <c:y val="3.66875823897380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547-436E-8EBC-21ABBE998731}"/>
                </c:ext>
              </c:extLst>
            </c:dLbl>
            <c:dLbl>
              <c:idx val="18"/>
              <c:layout>
                <c:manualLayout>
                  <c:x val="-2.7286776402348979E-2"/>
                  <c:y val="2.3109646642240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547-436E-8EBC-21ABBE998731}"/>
                </c:ext>
              </c:extLst>
            </c:dLbl>
            <c:spPr>
              <a:noFill/>
              <a:ln>
                <a:noFill/>
              </a:ln>
              <a:effectLst/>
            </c:spPr>
            <c:txPr>
              <a:bodyPr/>
              <a:lstStyle/>
              <a:p>
                <a:pPr>
                  <a:defRPr sz="1000" baseline="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Sheet1!$B$2:$B$24</c:f>
              <c:numCache>
                <c:formatCode>#,##0_);[Red]\(#,##0\)</c:formatCode>
                <c:ptCount val="19"/>
                <c:pt idx="0">
                  <c:v>1546</c:v>
                </c:pt>
                <c:pt idx="1">
                  <c:v>1644</c:v>
                </c:pt>
                <c:pt idx="2">
                  <c:v>1753</c:v>
                </c:pt>
                <c:pt idx="3">
                  <c:v>1885</c:v>
                </c:pt>
                <c:pt idx="4">
                  <c:v>2012</c:v>
                </c:pt>
                <c:pt idx="5">
                  <c:v>2146</c:v>
                </c:pt>
                <c:pt idx="6">
                  <c:v>2275</c:v>
                </c:pt>
                <c:pt idx="7">
                  <c:v>2435</c:v>
                </c:pt>
                <c:pt idx="8">
                  <c:v>2604</c:v>
                </c:pt>
                <c:pt idx="9">
                  <c:v>2811</c:v>
                </c:pt>
                <c:pt idx="10">
                  <c:v>2992</c:v>
                </c:pt>
                <c:pt idx="11">
                  <c:v>3247</c:v>
                </c:pt>
                <c:pt idx="12">
                  <c:v>3480</c:v>
                </c:pt>
                <c:pt idx="13">
                  <c:v>3708</c:v>
                </c:pt>
                <c:pt idx="14">
                  <c:v>3930</c:v>
                </c:pt>
                <c:pt idx="15">
                  <c:v>4257</c:v>
                </c:pt>
                <c:pt idx="16">
                  <c:v>4618</c:v>
                </c:pt>
                <c:pt idx="17">
                  <c:v>4936</c:v>
                </c:pt>
                <c:pt idx="18">
                  <c:v>5245</c:v>
                </c:pt>
              </c:numCache>
            </c:numRef>
          </c:val>
          <c:extLst>
            <c:ext xmlns:c16="http://schemas.microsoft.com/office/drawing/2014/chart" uri="{C3380CC4-5D6E-409C-BE32-E72D297353CC}">
              <c16:uniqueId val="{00000013-5547-436E-8EBC-21ABBE998731}"/>
            </c:ext>
          </c:extLst>
        </c:ser>
        <c:ser>
          <c:idx val="1"/>
          <c:order val="1"/>
          <c:tx>
            <c:strRef>
              <c:f>Sheet1!$C$1</c:f>
              <c:strCache>
                <c:ptCount val="1"/>
                <c:pt idx="0">
                  <c:v>学級数(中)</c:v>
                </c:pt>
              </c:strCache>
            </c:strRef>
          </c:tx>
          <c:spPr>
            <a:solidFill>
              <a:schemeClr val="accent2"/>
            </a:solidFill>
          </c:spPr>
          <c:invertIfNegative val="0"/>
          <c:dLbls>
            <c:dLbl>
              <c:idx val="0"/>
              <c:layout>
                <c:manualLayout>
                  <c:x val="-2.2738717655684011E-17"/>
                  <c:y val="4.7549930987736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47-436E-8EBC-21ABBE998731}"/>
                </c:ext>
              </c:extLst>
            </c:dLbl>
            <c:dLbl>
              <c:idx val="1"/>
              <c:layout>
                <c:manualLayout>
                  <c:x val="1.7364312256040178E-2"/>
                  <c:y val="8.0136976781729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47-436E-8EBC-21ABBE998731}"/>
                </c:ext>
              </c:extLst>
            </c:dLbl>
            <c:dLbl>
              <c:idx val="2"/>
              <c:layout>
                <c:manualLayout>
                  <c:x val="7.4418481097315156E-3"/>
                  <c:y val="2.85408209412396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47-436E-8EBC-21ABBE998731}"/>
                </c:ext>
              </c:extLst>
            </c:dLbl>
            <c:dLbl>
              <c:idx val="4"/>
              <c:layout>
                <c:manualLayout>
                  <c:x val="-4.9612320731543891E-3"/>
                  <c:y val="2.03940594927410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547-436E-8EBC-21ABBE998731}"/>
                </c:ext>
              </c:extLst>
            </c:dLbl>
            <c:dLbl>
              <c:idx val="6"/>
              <c:layout>
                <c:manualLayout>
                  <c:x val="-4.9611344111056598E-3"/>
                  <c:y val="2.310964664224063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1097572980895729E-2"/>
                      <c:h val="6.6559041034232436E-2"/>
                    </c:manualLayout>
                  </c15:layout>
                </c:ext>
                <c:ext xmlns:c16="http://schemas.microsoft.com/office/drawing/2014/chart" uri="{C3380CC4-5D6E-409C-BE32-E72D297353CC}">
                  <c16:uniqueId val="{00000018-5547-436E-8EBC-21ABBE998731}"/>
                </c:ext>
              </c:extLst>
            </c:dLbl>
            <c:dLbl>
              <c:idx val="7"/>
              <c:layout>
                <c:manualLayout>
                  <c:x val="-9.0954870622736045E-17"/>
                  <c:y val="0.112724022575723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547-436E-8EBC-21ABBE998731}"/>
                </c:ext>
              </c:extLst>
            </c:dLbl>
            <c:dLbl>
              <c:idx val="8"/>
              <c:layout>
                <c:manualLayout>
                  <c:x val="-1.240308018288586E-2"/>
                  <c:y val="1.95659123250237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547-436E-8EBC-21ABBE998731}"/>
                </c:ext>
              </c:extLst>
            </c:dLbl>
            <c:dLbl>
              <c:idx val="9"/>
              <c:layout>
                <c:manualLayout>
                  <c:x val="-2.4806160365772626E-3"/>
                  <c:y val="0.103749113959507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547-436E-8EBC-21ABBE998731}"/>
                </c:ext>
              </c:extLst>
            </c:dLbl>
            <c:dLbl>
              <c:idx val="10"/>
              <c:layout>
                <c:manualLayout>
                  <c:x val="-5.3747331872830862E-3"/>
                  <c:y val="1.6850325175524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547-436E-8EBC-21ABBE998731}"/>
                </c:ext>
              </c:extLst>
            </c:dLbl>
            <c:dLbl>
              <c:idx val="11"/>
              <c:layout>
                <c:manualLayout>
                  <c:x val="-1.0749271050468622E-2"/>
                  <c:y val="0.10646470110900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547-436E-8EBC-21ABBE998731}"/>
                </c:ext>
              </c:extLst>
            </c:dLbl>
            <c:dLbl>
              <c:idx val="12"/>
              <c:layout>
                <c:manualLayout>
                  <c:x val="-1.8191119160200227E-2"/>
                  <c:y val="1.6850325175524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547-436E-8EBC-21ABBE998731}"/>
                </c:ext>
              </c:extLst>
            </c:dLbl>
            <c:dLbl>
              <c:idx val="13"/>
              <c:layout>
                <c:manualLayout>
                  <c:x val="-7.6485010047471569E-3"/>
                  <c:y val="0.109180288258506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547-436E-8EBC-21ABBE998731}"/>
                </c:ext>
              </c:extLst>
            </c:dLbl>
            <c:dLbl>
              <c:idx val="14"/>
              <c:layout>
                <c:manualLayout>
                  <c:x val="-4.7547745022360702E-3"/>
                  <c:y val="1.41347380260246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547-436E-8EBC-21ABBE998731}"/>
                </c:ext>
              </c:extLst>
            </c:dLbl>
            <c:dLbl>
              <c:idx val="15"/>
              <c:layout>
                <c:manualLayout>
                  <c:x val="-7.6485010047470658E-3"/>
                  <c:y val="8.2024416763511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5547-436E-8EBC-21ABBE998731}"/>
                </c:ext>
              </c:extLst>
            </c:dLbl>
            <c:dLbl>
              <c:idx val="16"/>
              <c:layout>
                <c:manualLayout>
                  <c:x val="-4.9612320731543431E-3"/>
                  <c:y val="2.22814994745230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547-436E-8EBC-21ABBE998731}"/>
                </c:ext>
              </c:extLst>
            </c:dLbl>
            <c:dLbl>
              <c:idx val="17"/>
              <c:layout>
                <c:manualLayout>
                  <c:x val="-1.8190974124547209E-16"/>
                  <c:y val="8.5568151080728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547-436E-8EBC-21ABBE998731}"/>
                </c:ext>
              </c:extLst>
            </c:dLbl>
            <c:dLbl>
              <c:idx val="18"/>
              <c:layout>
                <c:manualLayout>
                  <c:x val="-7.4418481097316969E-3"/>
                  <c:y val="2.49970866240226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547-436E-8EBC-21ABBE998731}"/>
                </c:ext>
              </c:extLst>
            </c:dLbl>
            <c:spPr>
              <a:noFill/>
              <a:ln>
                <a:noFill/>
              </a:ln>
              <a:effectLst/>
            </c:spPr>
            <c:txPr>
              <a:bodyPr/>
              <a:lstStyle/>
              <a:p>
                <a:pPr>
                  <a:defRPr sz="1000" baseline="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Sheet1!$C$2:$C$24</c:f>
              <c:numCache>
                <c:formatCode>#,##0_);[Red]\(#,##0\)</c:formatCode>
                <c:ptCount val="19"/>
                <c:pt idx="0">
                  <c:v>647</c:v>
                </c:pt>
                <c:pt idx="1">
                  <c:v>670</c:v>
                </c:pt>
                <c:pt idx="2">
                  <c:v>686</c:v>
                </c:pt>
                <c:pt idx="3">
                  <c:v>702</c:v>
                </c:pt>
                <c:pt idx="4">
                  <c:v>751</c:v>
                </c:pt>
                <c:pt idx="5">
                  <c:v>819</c:v>
                </c:pt>
                <c:pt idx="6">
                  <c:v>896</c:v>
                </c:pt>
                <c:pt idx="7">
                  <c:v>957</c:v>
                </c:pt>
                <c:pt idx="8">
                  <c:v>1025</c:v>
                </c:pt>
                <c:pt idx="9">
                  <c:v>1096</c:v>
                </c:pt>
                <c:pt idx="10">
                  <c:v>1167</c:v>
                </c:pt>
                <c:pt idx="11">
                  <c:v>1299</c:v>
                </c:pt>
                <c:pt idx="12">
                  <c:v>1402</c:v>
                </c:pt>
                <c:pt idx="13">
                  <c:v>1501</c:v>
                </c:pt>
                <c:pt idx="14">
                  <c:v>1574</c:v>
                </c:pt>
                <c:pt idx="15">
                  <c:v>1655</c:v>
                </c:pt>
                <c:pt idx="16">
                  <c:v>1750</c:v>
                </c:pt>
                <c:pt idx="17">
                  <c:v>1886</c:v>
                </c:pt>
                <c:pt idx="18">
                  <c:v>2016</c:v>
                </c:pt>
              </c:numCache>
            </c:numRef>
          </c:val>
          <c:extLst>
            <c:ext xmlns:c16="http://schemas.microsoft.com/office/drawing/2014/chart" uri="{C3380CC4-5D6E-409C-BE32-E72D297353CC}">
              <c16:uniqueId val="{00000025-5547-436E-8EBC-21ABBE998731}"/>
            </c:ext>
          </c:extLst>
        </c:ser>
        <c:dLbls>
          <c:showLegendKey val="0"/>
          <c:showVal val="0"/>
          <c:showCatName val="0"/>
          <c:showSerName val="0"/>
          <c:showPercent val="0"/>
          <c:showBubbleSize val="0"/>
        </c:dLbls>
        <c:gapWidth val="150"/>
        <c:axId val="220239360"/>
        <c:axId val="220240896"/>
      </c:barChart>
      <c:lineChart>
        <c:grouping val="standard"/>
        <c:varyColors val="0"/>
        <c:ser>
          <c:idx val="2"/>
          <c:order val="2"/>
          <c:tx>
            <c:strRef>
              <c:f>Sheet1!$D$1</c:f>
              <c:strCache>
                <c:ptCount val="1"/>
                <c:pt idx="0">
                  <c:v>設置率(小)</c:v>
                </c:pt>
              </c:strCache>
            </c:strRef>
          </c:tx>
          <c:spPr>
            <a:ln>
              <a:solidFill>
                <a:srgbClr val="00B0F0"/>
              </a:solidFill>
            </a:ln>
          </c:spPr>
          <c:marker>
            <c:spPr>
              <a:solidFill>
                <a:srgbClr val="00B0F0"/>
              </a:solidFill>
              <a:ln>
                <a:solidFill>
                  <a:srgbClr val="00B0F0"/>
                </a:solidFill>
              </a:ln>
            </c:spPr>
          </c:marker>
          <c:dLbls>
            <c:dLbl>
              <c:idx val="17"/>
              <c:layout>
                <c:manualLayout>
                  <c:x val="-2.7286776402348889E-2"/>
                  <c:y val="-2.444028434549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547-436E-8EBC-21ABBE998731}"/>
                </c:ext>
              </c:extLst>
            </c:dLbl>
            <c:spPr>
              <a:noFill/>
              <a:ln>
                <a:noFill/>
              </a:ln>
              <a:effectLst/>
            </c:spPr>
            <c:txPr>
              <a:bodyPr wrap="square" lIns="38100" tIns="19050" rIns="38100" bIns="19050" anchor="ctr">
                <a:spAutoFit/>
              </a:bodyPr>
              <a:lstStyle/>
              <a:p>
                <a:pPr>
                  <a:defRPr sz="12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Sheet1!$D$2:$D$24</c:f>
              <c:numCache>
                <c:formatCode>0.0%</c:formatCode>
                <c:ptCount val="19"/>
                <c:pt idx="0">
                  <c:v>0.94799999999999995</c:v>
                </c:pt>
                <c:pt idx="1">
                  <c:v>0.95599999999999996</c:v>
                </c:pt>
                <c:pt idx="2">
                  <c:v>0.96099999999999997</c:v>
                </c:pt>
                <c:pt idx="3">
                  <c:v>0.96799999999999997</c:v>
                </c:pt>
                <c:pt idx="4">
                  <c:v>0.97599999999999998</c:v>
                </c:pt>
                <c:pt idx="5">
                  <c:v>0.98199999999999998</c:v>
                </c:pt>
                <c:pt idx="6">
                  <c:v>0.98299999999999998</c:v>
                </c:pt>
                <c:pt idx="7">
                  <c:v>0.98499999999999999</c:v>
                </c:pt>
                <c:pt idx="8">
                  <c:v>0.98899999999999999</c:v>
                </c:pt>
                <c:pt idx="9">
                  <c:v>0.99</c:v>
                </c:pt>
                <c:pt idx="10">
                  <c:v>0.99099999999999999</c:v>
                </c:pt>
                <c:pt idx="11">
                  <c:v>0.99099999999999999</c:v>
                </c:pt>
                <c:pt idx="12">
                  <c:v>0.99099999999999999</c:v>
                </c:pt>
                <c:pt idx="13">
                  <c:v>0.99099999999999999</c:v>
                </c:pt>
                <c:pt idx="14">
                  <c:v>0.995</c:v>
                </c:pt>
                <c:pt idx="15">
                  <c:v>0.995</c:v>
                </c:pt>
                <c:pt idx="16">
                  <c:v>0.995</c:v>
                </c:pt>
                <c:pt idx="17">
                  <c:v>0.995</c:v>
                </c:pt>
                <c:pt idx="18">
                  <c:v>0.995</c:v>
                </c:pt>
              </c:numCache>
            </c:numRef>
          </c:val>
          <c:smooth val="0"/>
          <c:extLst>
            <c:ext xmlns:c16="http://schemas.microsoft.com/office/drawing/2014/chart" uri="{C3380CC4-5D6E-409C-BE32-E72D297353CC}">
              <c16:uniqueId val="{00000027-5547-436E-8EBC-21ABBE998731}"/>
            </c:ext>
          </c:extLst>
        </c:ser>
        <c:ser>
          <c:idx val="3"/>
          <c:order val="3"/>
          <c:tx>
            <c:strRef>
              <c:f>Sheet1!$E$1</c:f>
              <c:strCache>
                <c:ptCount val="1"/>
                <c:pt idx="0">
                  <c:v>設置率(中)</c:v>
                </c:pt>
              </c:strCache>
            </c:strRef>
          </c:tx>
          <c:spPr>
            <a:ln>
              <a:solidFill>
                <a:schemeClr val="accent6"/>
              </a:solidFill>
              <a:prstDash val="dashDot"/>
            </a:ln>
          </c:spPr>
          <c:marker>
            <c:symbol val="circle"/>
            <c:size val="7"/>
            <c:spPr>
              <a:solidFill>
                <a:schemeClr val="accent6"/>
              </a:solidFill>
              <a:ln>
                <a:solidFill>
                  <a:schemeClr val="accent6"/>
                </a:solidFill>
              </a:ln>
            </c:spPr>
          </c:marker>
          <c:dLbls>
            <c:dLbl>
              <c:idx val="18"/>
              <c:layout>
                <c:manualLayout>
                  <c:x val="-1.4883696219463213E-2"/>
                  <c:y val="1.6293522896996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547-436E-8EBC-21ABBE998731}"/>
                </c:ext>
              </c:extLst>
            </c:dLbl>
            <c:spPr>
              <a:noFill/>
              <a:ln>
                <a:noFill/>
              </a:ln>
              <a:effectLst/>
            </c:spPr>
            <c:txPr>
              <a:bodyPr wrap="square" lIns="38100" tIns="19050" rIns="38100" bIns="19050" anchor="ctr">
                <a:spAutoFit/>
              </a:bodyPr>
              <a:lstStyle/>
              <a:p>
                <a:pPr>
                  <a:defRPr sz="12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Sheet1!$E$2:$E$24</c:f>
              <c:numCache>
                <c:formatCode>0.0%</c:formatCode>
                <c:ptCount val="19"/>
                <c:pt idx="0">
                  <c:v>0.94799999999999995</c:v>
                </c:pt>
                <c:pt idx="1">
                  <c:v>0.95699999999999996</c:v>
                </c:pt>
                <c:pt idx="2">
                  <c:v>0.96499999999999997</c:v>
                </c:pt>
                <c:pt idx="3">
                  <c:v>0.97399999999999998</c:v>
                </c:pt>
                <c:pt idx="4">
                  <c:v>0.97799999999999998</c:v>
                </c:pt>
                <c:pt idx="5">
                  <c:v>0.98099999999999998</c:v>
                </c:pt>
                <c:pt idx="6">
                  <c:v>0.98299999999999998</c:v>
                </c:pt>
                <c:pt idx="7">
                  <c:v>0.98699999999999999</c:v>
                </c:pt>
                <c:pt idx="8">
                  <c:v>0.98699999999999999</c:v>
                </c:pt>
                <c:pt idx="9">
                  <c:v>0.98499999999999999</c:v>
                </c:pt>
                <c:pt idx="10">
                  <c:v>0.99099999999999999</c:v>
                </c:pt>
                <c:pt idx="11">
                  <c:v>0.99099999999999999</c:v>
                </c:pt>
                <c:pt idx="12">
                  <c:v>0.99099999999999999</c:v>
                </c:pt>
                <c:pt idx="13">
                  <c:v>0.99199999999999999</c:v>
                </c:pt>
                <c:pt idx="14">
                  <c:v>0.98899999999999999</c:v>
                </c:pt>
                <c:pt idx="15">
                  <c:v>0.99299999999999999</c:v>
                </c:pt>
                <c:pt idx="16">
                  <c:v>0.99099999999999999</c:v>
                </c:pt>
                <c:pt idx="17">
                  <c:v>0.98699999999999999</c:v>
                </c:pt>
                <c:pt idx="18">
                  <c:v>0.98899999999999999</c:v>
                </c:pt>
              </c:numCache>
            </c:numRef>
          </c:val>
          <c:smooth val="0"/>
          <c:extLst>
            <c:ext xmlns:c16="http://schemas.microsoft.com/office/drawing/2014/chart" uri="{C3380CC4-5D6E-409C-BE32-E72D297353CC}">
              <c16:uniqueId val="{00000029-5547-436E-8EBC-21ABBE998731}"/>
            </c:ext>
          </c:extLst>
        </c:ser>
        <c:dLbls>
          <c:showLegendKey val="0"/>
          <c:showVal val="0"/>
          <c:showCatName val="0"/>
          <c:showSerName val="0"/>
          <c:showPercent val="0"/>
          <c:showBubbleSize val="0"/>
        </c:dLbls>
        <c:marker val="1"/>
        <c:smooth val="0"/>
        <c:axId val="220137728"/>
        <c:axId val="220136192"/>
      </c:lineChart>
      <c:catAx>
        <c:axId val="220239360"/>
        <c:scaling>
          <c:orientation val="minMax"/>
        </c:scaling>
        <c:delete val="0"/>
        <c:axPos val="b"/>
        <c:numFmt formatCode="General" sourceLinked="0"/>
        <c:majorTickMark val="out"/>
        <c:minorTickMark val="none"/>
        <c:tickLblPos val="nextTo"/>
        <c:txPr>
          <a:bodyPr/>
          <a:lstStyle/>
          <a:p>
            <a:pPr>
              <a:defRPr sz="950" baseline="0"/>
            </a:pPr>
            <a:endParaRPr lang="ja-JP"/>
          </a:p>
        </c:txPr>
        <c:crossAx val="220240896"/>
        <c:crosses val="autoZero"/>
        <c:auto val="1"/>
        <c:lblAlgn val="ctr"/>
        <c:lblOffset val="100"/>
        <c:noMultiLvlLbl val="0"/>
      </c:catAx>
      <c:valAx>
        <c:axId val="220240896"/>
        <c:scaling>
          <c:orientation val="minMax"/>
        </c:scaling>
        <c:delete val="0"/>
        <c:axPos val="l"/>
        <c:majorGridlines>
          <c:spPr>
            <a:ln>
              <a:solidFill>
                <a:schemeClr val="bg1">
                  <a:lumMod val="75000"/>
                </a:schemeClr>
              </a:solidFill>
              <a:prstDash val="dash"/>
            </a:ln>
          </c:spPr>
        </c:majorGridlines>
        <c:numFmt formatCode="#,##0_);[Red]\(#,##0\)" sourceLinked="1"/>
        <c:majorTickMark val="out"/>
        <c:minorTickMark val="none"/>
        <c:tickLblPos val="nextTo"/>
        <c:txPr>
          <a:bodyPr/>
          <a:lstStyle/>
          <a:p>
            <a:pPr>
              <a:defRPr sz="1200"/>
            </a:pPr>
            <a:endParaRPr lang="ja-JP"/>
          </a:p>
        </c:txPr>
        <c:crossAx val="220239360"/>
        <c:crosses val="autoZero"/>
        <c:crossBetween val="between"/>
      </c:valAx>
      <c:valAx>
        <c:axId val="220136192"/>
        <c:scaling>
          <c:orientation val="minMax"/>
          <c:max val="1"/>
          <c:min val="0.8"/>
        </c:scaling>
        <c:delete val="0"/>
        <c:axPos val="r"/>
        <c:numFmt formatCode="0%" sourceLinked="0"/>
        <c:majorTickMark val="out"/>
        <c:minorTickMark val="none"/>
        <c:tickLblPos val="nextTo"/>
        <c:txPr>
          <a:bodyPr/>
          <a:lstStyle/>
          <a:p>
            <a:pPr>
              <a:defRPr sz="1200" i="1"/>
            </a:pPr>
            <a:endParaRPr lang="ja-JP"/>
          </a:p>
        </c:txPr>
        <c:crossAx val="220137728"/>
        <c:crosses val="max"/>
        <c:crossBetween val="between"/>
        <c:majorUnit val="5.0000000000000024E-2"/>
      </c:valAx>
      <c:catAx>
        <c:axId val="220137728"/>
        <c:scaling>
          <c:orientation val="minMax"/>
        </c:scaling>
        <c:delete val="1"/>
        <c:axPos val="b"/>
        <c:numFmt formatCode="General" sourceLinked="1"/>
        <c:majorTickMark val="out"/>
        <c:minorTickMark val="none"/>
        <c:tickLblPos val="none"/>
        <c:crossAx val="220136192"/>
        <c:crosses val="autoZero"/>
        <c:auto val="1"/>
        <c:lblAlgn val="ctr"/>
        <c:lblOffset val="100"/>
        <c:noMultiLvlLbl val="0"/>
      </c:catAx>
    </c:plotArea>
    <c:legend>
      <c:legendPos val="b"/>
      <c:layout>
        <c:manualLayout>
          <c:xMode val="edge"/>
          <c:yMode val="edge"/>
          <c:x val="0.13912212756382411"/>
          <c:y val="0.8735265534174167"/>
          <c:w val="0.71680068423336862"/>
          <c:h val="9.3374703622340946E-2"/>
        </c:manualLayout>
      </c:layout>
      <c:overlay val="0"/>
      <c:spPr>
        <a:ln>
          <a:solidFill>
            <a:schemeClr val="bg1">
              <a:lumMod val="65000"/>
            </a:schemeClr>
          </a:solidFill>
        </a:ln>
      </c:spPr>
      <c:txPr>
        <a:bodyPr/>
        <a:lstStyle/>
        <a:p>
          <a:pPr>
            <a:defRPr sz="12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13584644820558"/>
          <c:y val="2.0084064291976716E-2"/>
          <c:w val="0.82567835220106134"/>
          <c:h val="0.9009326134662331"/>
        </c:manualLayout>
      </c:layout>
      <c:lineChart>
        <c:grouping val="standard"/>
        <c:varyColors val="0"/>
        <c:ser>
          <c:idx val="1"/>
          <c:order val="1"/>
          <c:tx>
            <c:strRef>
              <c:f>Sheet1!$C$1</c:f>
              <c:strCache>
                <c:ptCount val="1"/>
                <c:pt idx="0">
                  <c:v>中学校</c:v>
                </c:pt>
              </c:strCache>
            </c:strRef>
          </c:tx>
          <c:spPr>
            <a:ln>
              <a:solidFill>
                <a:schemeClr val="accent2"/>
              </a:solidFill>
            </a:ln>
          </c:spPr>
          <c:marker>
            <c:spPr>
              <a:solidFill>
                <a:schemeClr val="accent2"/>
              </a:solidFill>
            </c:spPr>
          </c:marker>
          <c:dLbls>
            <c:dLbl>
              <c:idx val="0"/>
              <c:layout>
                <c:manualLayout>
                  <c:x val="-6.1280710208429429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6-4BA7-897B-6FD731B1834C}"/>
                </c:ext>
              </c:extLst>
            </c:dLbl>
            <c:dLbl>
              <c:idx val="1"/>
              <c:layout>
                <c:manualLayout>
                  <c:x val="-5.5821404176498071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F6-4BA7-897B-6FD731B1834C}"/>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F6-4BA7-897B-6FD731B1834C}"/>
                </c:ext>
              </c:extLst>
            </c:dLbl>
            <c:dLbl>
              <c:idx val="5"/>
              <c:layout>
                <c:manualLayout>
                  <c:x val="-5.3091751160532448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6-4BA7-897B-6FD731B1834C}"/>
                </c:ext>
              </c:extLst>
            </c:dLbl>
            <c:dLbl>
              <c:idx val="7"/>
              <c:layout>
                <c:manualLayout>
                  <c:x val="-6.1280710208429477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F6-4BA7-897B-6FD731B1834C}"/>
                </c:ext>
              </c:extLst>
            </c:dLbl>
            <c:dLbl>
              <c:idx val="8"/>
              <c:layout>
                <c:manualLayout>
                  <c:x val="-6.6740016240360883E-2"/>
                  <c:y val="-3.4026197713221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F6-4BA7-897B-6FD731B1834C}"/>
                </c:ext>
              </c:extLst>
            </c:dLbl>
            <c:dLbl>
              <c:idx val="9"/>
              <c:layout>
                <c:manualLayout>
                  <c:x val="-5.0362098144566721E-2"/>
                  <c:y val="3.6768034756994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F6-4BA7-897B-6FD731B1834C}"/>
                </c:ext>
              </c:extLst>
            </c:dLbl>
            <c:dLbl>
              <c:idx val="11"/>
              <c:layout>
                <c:manualLayout>
                  <c:x val="-5.0362098144566825E-2"/>
                  <c:y val="3.1284360669448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4F6-4BA7-897B-6FD731B1834C}"/>
                </c:ext>
              </c:extLst>
            </c:dLbl>
            <c:dLbl>
              <c:idx val="12"/>
              <c:layout>
                <c:manualLayout>
                  <c:x val="-6.1280710208429526E-2"/>
                  <c:y val="-3.9509871800767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4F6-4BA7-897B-6FD731B1834C}"/>
                </c:ext>
              </c:extLst>
            </c:dLbl>
            <c:dLbl>
              <c:idx val="13"/>
              <c:layout>
                <c:manualLayout>
                  <c:x val="-4.490279211263537E-2"/>
                  <c:y val="2.3058849538129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4F6-4BA7-897B-6FD731B1834C}"/>
                </c:ext>
              </c:extLst>
            </c:dLbl>
            <c:dLbl>
              <c:idx val="14"/>
              <c:layout>
                <c:manualLayout>
                  <c:x val="-6.9469669256326458E-2"/>
                  <c:y val="-2.5800686581902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4F6-4BA7-897B-6FD731B1834C}"/>
                </c:ext>
              </c:extLst>
            </c:dLbl>
            <c:dLbl>
              <c:idx val="15"/>
              <c:layout>
                <c:manualLayout>
                  <c:x val="-2.0335914968944286E-2"/>
                  <c:y val="2.3552380206009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F6-4BA7-897B-6FD731B1834C}"/>
                </c:ext>
              </c:extLst>
            </c:dLbl>
            <c:dLbl>
              <c:idx val="16"/>
              <c:layout>
                <c:manualLayout>
                  <c:x val="-8.5847587352120516E-2"/>
                  <c:y val="-3.4026197713221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F6-4BA7-897B-6FD731B1834C}"/>
                </c:ext>
              </c:extLst>
            </c:dLbl>
            <c:dLbl>
              <c:idx val="17"/>
              <c:layout>
                <c:manualLayout>
                  <c:x val="-6.6876498891159063E-3"/>
                  <c:y val="1.806870611846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F6-4BA7-897B-6FD731B1834C}"/>
                </c:ext>
              </c:extLst>
            </c:dLbl>
            <c:dLbl>
              <c:idx val="18"/>
              <c:layout>
                <c:manualLayout>
                  <c:x val="-5.4593060319313522E-3"/>
                  <c:y val="-2.8117430937550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F6-4BA7-897B-6FD731B1834C}"/>
                </c:ext>
              </c:extLst>
            </c:dLbl>
            <c:numFmt formatCode="#,##0_);[Red]\(#,##0\)" sourceLinked="0"/>
            <c:spPr>
              <a:noFill/>
              <a:ln>
                <a:noFill/>
              </a:ln>
              <a:effectLst/>
            </c:spPr>
            <c:txPr>
              <a:bodyPr/>
              <a:lstStyle/>
              <a:p>
                <a:pPr>
                  <a:defRPr sz="10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Sheet1!$C$2:$C$24</c:f>
              <c:numCache>
                <c:formatCode>#,##0_);[Red]\(#,##0\)</c:formatCode>
                <c:ptCount val="19"/>
                <c:pt idx="0">
                  <c:v>1950</c:v>
                </c:pt>
                <c:pt idx="1">
                  <c:v>2081</c:v>
                </c:pt>
                <c:pt idx="2">
                  <c:v>2174</c:v>
                </c:pt>
                <c:pt idx="3">
                  <c:v>2261</c:v>
                </c:pt>
                <c:pt idx="4">
                  <c:v>2476</c:v>
                </c:pt>
                <c:pt idx="5">
                  <c:v>2800</c:v>
                </c:pt>
                <c:pt idx="6">
                  <c:v>3169</c:v>
                </c:pt>
                <c:pt idx="7">
                  <c:v>3619</c:v>
                </c:pt>
                <c:pt idx="8">
                  <c:v>3924</c:v>
                </c:pt>
                <c:pt idx="9">
                  <c:v>4353</c:v>
                </c:pt>
                <c:pt idx="10">
                  <c:v>4692</c:v>
                </c:pt>
                <c:pt idx="11">
                  <c:v>5093</c:v>
                </c:pt>
                <c:pt idx="12">
                  <c:v>5585</c:v>
                </c:pt>
                <c:pt idx="13">
                  <c:v>6176</c:v>
                </c:pt>
                <c:pt idx="14">
                  <c:v>6792</c:v>
                </c:pt>
                <c:pt idx="15">
                  <c:v>7372</c:v>
                </c:pt>
                <c:pt idx="16">
                  <c:v>8018</c:v>
                </c:pt>
                <c:pt idx="17">
                  <c:v>8789</c:v>
                </c:pt>
                <c:pt idx="18">
                  <c:v>9694</c:v>
                </c:pt>
              </c:numCache>
            </c:numRef>
          </c:val>
          <c:smooth val="0"/>
          <c:extLst>
            <c:ext xmlns:c16="http://schemas.microsoft.com/office/drawing/2014/chart" uri="{C3380CC4-5D6E-409C-BE32-E72D297353CC}">
              <c16:uniqueId val="{0000000F-74F6-4BA7-897B-6FD731B1834C}"/>
            </c:ext>
          </c:extLst>
        </c:ser>
        <c:dLbls>
          <c:showLegendKey val="0"/>
          <c:showVal val="0"/>
          <c:showCatName val="0"/>
          <c:showSerName val="0"/>
          <c:showPercent val="0"/>
          <c:showBubbleSize val="0"/>
        </c:dLbls>
        <c:marker val="1"/>
        <c:smooth val="0"/>
        <c:axId val="220006272"/>
        <c:axId val="220007808"/>
      </c:lineChart>
      <c:lineChart>
        <c:grouping val="standard"/>
        <c:varyColors val="0"/>
        <c:ser>
          <c:idx val="0"/>
          <c:order val="0"/>
          <c:tx>
            <c:strRef>
              <c:f>Sheet1!$B$1</c:f>
              <c:strCache>
                <c:ptCount val="1"/>
                <c:pt idx="0">
                  <c:v>小学校</c:v>
                </c:pt>
              </c:strCache>
            </c:strRef>
          </c:tx>
          <c:spPr>
            <a:ln>
              <a:solidFill>
                <a:schemeClr val="accent1"/>
              </a:solidFill>
            </a:ln>
          </c:spPr>
          <c:marker>
            <c:spPr>
              <a:solidFill>
                <a:schemeClr val="accent1"/>
              </a:solidFill>
            </c:spPr>
          </c:marker>
          <c:dLbls>
            <c:dLbl>
              <c:idx val="0"/>
              <c:layout>
                <c:manualLayout>
                  <c:x val="-3.8597293645754684E-2"/>
                  <c:y val="2.629421724978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4F6-4BA7-897B-6FD731B1834C}"/>
                </c:ext>
              </c:extLst>
            </c:dLbl>
            <c:dLbl>
              <c:idx val="1"/>
              <c:layout>
                <c:manualLayout>
                  <c:x val="-6.3164170789445737E-2"/>
                  <c:y val="-3.6768034756994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4F6-4BA7-897B-6FD731B1834C}"/>
                </c:ext>
              </c:extLst>
            </c:dLbl>
            <c:dLbl>
              <c:idx val="2"/>
              <c:layout>
                <c:manualLayout>
                  <c:x val="-3.8597293645754684E-2"/>
                  <c:y val="2.0810543162236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4F6-4BA7-897B-6FD731B1834C}"/>
                </c:ext>
              </c:extLst>
            </c:dLbl>
            <c:dLbl>
              <c:idx val="3"/>
              <c:layout>
                <c:manualLayout>
                  <c:x val="-7.1353129837342766E-2"/>
                  <c:y val="-3.4026197713221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4F6-4BA7-897B-6FD731B1834C}"/>
                </c:ext>
              </c:extLst>
            </c:dLbl>
            <c:dLbl>
              <c:idx val="4"/>
              <c:layout>
                <c:manualLayout>
                  <c:x val="-2.7678681581891955E-2"/>
                  <c:y val="2.629421724978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4F6-4BA7-897B-6FD731B1834C}"/>
                </c:ext>
              </c:extLst>
            </c:dLbl>
            <c:dLbl>
              <c:idx val="5"/>
              <c:layout>
                <c:manualLayout>
                  <c:x val="-8.5001394917171152E-2"/>
                  <c:y val="-3.1284360669448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4F6-4BA7-897B-6FD731B1834C}"/>
                </c:ext>
              </c:extLst>
            </c:dLbl>
            <c:dLbl>
              <c:idx val="6"/>
              <c:layout>
                <c:manualLayout>
                  <c:x val="-1.9489722533994877E-2"/>
                  <c:y val="1.8068706118463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4F6-4BA7-897B-6FD731B1834C}"/>
                </c:ext>
              </c:extLst>
            </c:dLbl>
            <c:dLbl>
              <c:idx val="7"/>
              <c:layout>
                <c:manualLayout>
                  <c:x val="-9.22622719396399E-2"/>
                  <c:y val="-2.5800686581902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4F6-4BA7-897B-6FD731B1834C}"/>
                </c:ext>
              </c:extLst>
            </c:dLbl>
            <c:dLbl>
              <c:idx val="8"/>
              <c:layout>
                <c:manualLayout>
                  <c:x val="-2.6750599556463625E-2"/>
                  <c:y val="1.5326869074690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4F6-4BA7-897B-6FD731B1834C}"/>
                </c:ext>
              </c:extLst>
            </c:dLbl>
            <c:dLbl>
              <c:idx val="9"/>
              <c:layout>
                <c:manualLayout>
                  <c:x val="-0.10591053701946823"/>
                  <c:y val="-2.3058849538129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4F6-4BA7-897B-6FD731B1834C}"/>
                </c:ext>
              </c:extLst>
            </c:dLbl>
            <c:dLbl>
              <c:idx val="10"/>
              <c:layout>
                <c:manualLayout>
                  <c:x val="-3.7669211620326326E-2"/>
                  <c:y val="1.806870611846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4F6-4BA7-897B-6FD731B1834C}"/>
                </c:ext>
              </c:extLst>
            </c:dLbl>
            <c:dLbl>
              <c:idx val="11"/>
              <c:layout>
                <c:manualLayout>
                  <c:x val="-0.11955880209929672"/>
                  <c:y val="-2.8542523625675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4F6-4BA7-897B-6FD731B1834C}"/>
                </c:ext>
              </c:extLst>
            </c:dLbl>
            <c:dLbl>
              <c:idx val="12"/>
              <c:layout>
                <c:manualLayout>
                  <c:x val="-1.5831987492600921E-2"/>
                  <c:y val="2.4676533393956E-4"/>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536889218644347"/>
                      <c:h val="5.8497201275234889E-2"/>
                    </c:manualLayout>
                  </c15:layout>
                </c:ext>
                <c:ext xmlns:c16="http://schemas.microsoft.com/office/drawing/2014/chart" uri="{C3380CC4-5D6E-409C-BE32-E72D297353CC}">
                  <c16:uniqueId val="{0000001C-74F6-4BA7-897B-6FD731B1834C}"/>
                </c:ext>
              </c:extLst>
            </c:dLbl>
            <c:dLbl>
              <c:idx val="13"/>
              <c:layout>
                <c:manualLayout>
                  <c:x val="-0.14412567924298769"/>
                  <c:y val="-1.2091501363038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4F6-4BA7-897B-6FD731B1834C}"/>
                </c:ext>
              </c:extLst>
            </c:dLbl>
            <c:dLbl>
              <c:idx val="14"/>
              <c:layout>
                <c:manualLayout>
                  <c:x val="-2.402094654049805E-2"/>
                  <c:y val="1.2585032030917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4F6-4BA7-897B-6FD731B1834C}"/>
                </c:ext>
              </c:extLst>
            </c:dLbl>
            <c:dLbl>
              <c:idx val="15"/>
              <c:layout>
                <c:manualLayout>
                  <c:x val="-0.13593672019509076"/>
                  <c:y val="1.61768385582595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4F6-4BA7-897B-6FD731B1834C}"/>
                </c:ext>
              </c:extLst>
            </c:dLbl>
            <c:dLbl>
              <c:idx val="16"/>
              <c:layout>
                <c:manualLayout>
                  <c:x val="-0.12228845511526229"/>
                  <c:y val="-9.34966431926555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4F6-4BA7-897B-6FD731B1834C}"/>
                </c:ext>
              </c:extLst>
            </c:dLbl>
            <c:dLbl>
              <c:idx val="17"/>
              <c:layout>
                <c:manualLayout>
                  <c:x val="-7.582245305104289E-2"/>
                  <c:y val="-6.6078272754926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4F6-4BA7-897B-6FD731B1834C}"/>
                </c:ext>
              </c:extLst>
            </c:dLbl>
            <c:dLbl>
              <c:idx val="18"/>
              <c:layout>
                <c:manualLayout>
                  <c:x val="-2.9636079220978623E-2"/>
                  <c:y val="-1.7575175450584218E-2"/>
                </c:manualLayout>
              </c:layout>
              <c:tx>
                <c:rich>
                  <a:bodyPr/>
                  <a:lstStyle/>
                  <a:p>
                    <a:fld id="{FE52ECF1-D33C-48B6-876B-2E17B6A5AE40}" type="VALUE">
                      <a:rPr lang="en-US" altLang="ja-JP">
                        <a:solidFill>
                          <a:schemeClr val="tx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74F6-4BA7-897B-6FD731B1834C}"/>
                </c:ext>
              </c:extLst>
            </c:dLbl>
            <c:spPr>
              <a:noFill/>
              <a:ln>
                <a:noFill/>
              </a:ln>
              <a:effectLst/>
            </c:spPr>
            <c:txPr>
              <a:bodyPr/>
              <a:lstStyle/>
              <a:p>
                <a:pPr>
                  <a:defRPr sz="105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Sheet1!$B$2:$B$24</c:f>
              <c:numCache>
                <c:formatCode>#,##0_);[Red]\(#,##0\)</c:formatCode>
                <c:ptCount val="19"/>
                <c:pt idx="0">
                  <c:v>5944</c:v>
                </c:pt>
                <c:pt idx="1">
                  <c:v>6406</c:v>
                </c:pt>
                <c:pt idx="2">
                  <c:v>6866</c:v>
                </c:pt>
                <c:pt idx="3">
                  <c:v>7548</c:v>
                </c:pt>
                <c:pt idx="4">
                  <c:v>8065</c:v>
                </c:pt>
                <c:pt idx="5">
                  <c:v>8718</c:v>
                </c:pt>
                <c:pt idx="6">
                  <c:v>9615</c:v>
                </c:pt>
                <c:pt idx="7">
                  <c:v>10440</c:v>
                </c:pt>
                <c:pt idx="8">
                  <c:v>11523</c:v>
                </c:pt>
                <c:pt idx="9">
                  <c:v>12350</c:v>
                </c:pt>
                <c:pt idx="10">
                  <c:v>13352</c:v>
                </c:pt>
                <c:pt idx="11">
                  <c:v>14287</c:v>
                </c:pt>
                <c:pt idx="12">
                  <c:v>15686</c:v>
                </c:pt>
                <c:pt idx="13">
                  <c:v>17214</c:v>
                </c:pt>
                <c:pt idx="14">
                  <c:v>18881</c:v>
                </c:pt>
                <c:pt idx="15">
                  <c:v>21303</c:v>
                </c:pt>
                <c:pt idx="16">
                  <c:v>23630</c:v>
                </c:pt>
                <c:pt idx="17">
                  <c:v>25907</c:v>
                </c:pt>
                <c:pt idx="18">
                  <c:v>28078</c:v>
                </c:pt>
              </c:numCache>
            </c:numRef>
          </c:val>
          <c:smooth val="0"/>
          <c:extLst>
            <c:ext xmlns:c16="http://schemas.microsoft.com/office/drawing/2014/chart" uri="{C3380CC4-5D6E-409C-BE32-E72D297353CC}">
              <c16:uniqueId val="{00000023-74F6-4BA7-897B-6FD731B1834C}"/>
            </c:ext>
          </c:extLst>
        </c:ser>
        <c:dLbls>
          <c:showLegendKey val="0"/>
          <c:showVal val="0"/>
          <c:showCatName val="0"/>
          <c:showSerName val="0"/>
          <c:showPercent val="0"/>
          <c:showBubbleSize val="0"/>
        </c:dLbls>
        <c:marker val="1"/>
        <c:smooth val="0"/>
        <c:axId val="220056192"/>
        <c:axId val="220054656"/>
      </c:lineChart>
      <c:catAx>
        <c:axId val="220006272"/>
        <c:scaling>
          <c:orientation val="minMax"/>
        </c:scaling>
        <c:delete val="0"/>
        <c:axPos val="b"/>
        <c:numFmt formatCode="General" sourceLinked="1"/>
        <c:majorTickMark val="out"/>
        <c:minorTickMark val="none"/>
        <c:tickLblPos val="nextTo"/>
        <c:txPr>
          <a:bodyPr rot="0" vert="horz"/>
          <a:lstStyle/>
          <a:p>
            <a:pPr>
              <a:defRPr sz="950" baseline="0"/>
            </a:pPr>
            <a:endParaRPr lang="ja-JP"/>
          </a:p>
        </c:txPr>
        <c:crossAx val="220007808"/>
        <c:crosses val="autoZero"/>
        <c:auto val="1"/>
        <c:lblAlgn val="ctr"/>
        <c:lblOffset val="100"/>
        <c:tickLblSkip val="1"/>
        <c:noMultiLvlLbl val="0"/>
      </c:catAx>
      <c:valAx>
        <c:axId val="220007808"/>
        <c:scaling>
          <c:orientation val="minMax"/>
        </c:scaling>
        <c:delete val="0"/>
        <c:axPos val="l"/>
        <c:majorGridlines>
          <c:spPr>
            <a:ln>
              <a:solidFill>
                <a:schemeClr val="bg1">
                  <a:lumMod val="65000"/>
                </a:schemeClr>
              </a:solidFill>
              <a:prstDash val="dash"/>
            </a:ln>
          </c:spPr>
        </c:majorGridlines>
        <c:numFmt formatCode="#,##0_);[Red]\(#,##0\)" sourceLinked="1"/>
        <c:majorTickMark val="out"/>
        <c:minorTickMark val="none"/>
        <c:tickLblPos val="nextTo"/>
        <c:txPr>
          <a:bodyPr/>
          <a:lstStyle/>
          <a:p>
            <a:pPr>
              <a:defRPr sz="1200"/>
            </a:pPr>
            <a:endParaRPr lang="ja-JP"/>
          </a:p>
        </c:txPr>
        <c:crossAx val="220006272"/>
        <c:crosses val="autoZero"/>
        <c:crossBetween val="between"/>
      </c:valAx>
      <c:valAx>
        <c:axId val="220054656"/>
        <c:scaling>
          <c:orientation val="minMax"/>
        </c:scaling>
        <c:delete val="1"/>
        <c:axPos val="r"/>
        <c:numFmt formatCode="0_ " sourceLinked="0"/>
        <c:majorTickMark val="out"/>
        <c:minorTickMark val="none"/>
        <c:tickLblPos val="none"/>
        <c:crossAx val="220056192"/>
        <c:crosses val="max"/>
        <c:crossBetween val="between"/>
      </c:valAx>
      <c:catAx>
        <c:axId val="220056192"/>
        <c:scaling>
          <c:orientation val="minMax"/>
        </c:scaling>
        <c:delete val="1"/>
        <c:axPos val="b"/>
        <c:numFmt formatCode="General" sourceLinked="1"/>
        <c:majorTickMark val="out"/>
        <c:minorTickMark val="none"/>
        <c:tickLblPos val="none"/>
        <c:crossAx val="220054656"/>
        <c:crosses val="autoZero"/>
        <c:auto val="1"/>
        <c:lblAlgn val="ctr"/>
        <c:lblOffset val="100"/>
        <c:noMultiLvlLbl val="0"/>
      </c:catAx>
    </c:plotArea>
    <c:legend>
      <c:legendPos val="b"/>
      <c:layout>
        <c:manualLayout>
          <c:xMode val="edge"/>
          <c:yMode val="edge"/>
          <c:x val="0.22940025439506376"/>
          <c:y val="0.41405474304345208"/>
          <c:w val="0.31168089695400075"/>
          <c:h val="9.9155454100649063E-2"/>
        </c:manualLayout>
      </c:layout>
      <c:overlay val="0"/>
      <c:spPr>
        <a:solidFill>
          <a:schemeClr val="bg1"/>
        </a:solidFill>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16120318454064E-2"/>
          <c:y val="3.946591404373874E-2"/>
          <c:w val="0.84142469947999365"/>
          <c:h val="0.87512626802150184"/>
        </c:manualLayout>
      </c:layout>
      <c:barChart>
        <c:barDir val="col"/>
        <c:grouping val="stacked"/>
        <c:varyColors val="0"/>
        <c:ser>
          <c:idx val="0"/>
          <c:order val="0"/>
          <c:tx>
            <c:strRef>
              <c:f>Sheet1!$B$1</c:f>
              <c:strCache>
                <c:ptCount val="1"/>
                <c:pt idx="0">
                  <c:v>小学校・義務教育学校前期課程の教室数</c:v>
                </c:pt>
              </c:strCache>
            </c:strRef>
          </c:tx>
          <c:spPr>
            <a:pattFill prst="dkUpDiag">
              <a:fgClr>
                <a:schemeClr val="accent1"/>
              </a:fgClr>
              <a:bgClr>
                <a:schemeClr val="bg1"/>
              </a:bgClr>
            </a:pattFill>
          </c:spPr>
          <c:invertIfNegative val="0"/>
          <c:dLbls>
            <c:spPr>
              <a:noFill/>
              <a:ln>
                <a:noFill/>
              </a:ln>
              <a:effectLst/>
            </c:spPr>
            <c:txPr>
              <a:bodyPr/>
              <a:lstStyle/>
              <a:p>
                <a:pPr>
                  <a:defRPr sz="1200" i="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Sheet1!$B$2:$B$24</c:f>
              <c:numCache>
                <c:formatCode>General</c:formatCode>
                <c:ptCount val="23"/>
                <c:pt idx="0">
                  <c:v>63</c:v>
                </c:pt>
                <c:pt idx="1">
                  <c:v>67</c:v>
                </c:pt>
                <c:pt idx="2">
                  <c:v>68</c:v>
                </c:pt>
                <c:pt idx="3">
                  <c:v>70</c:v>
                </c:pt>
                <c:pt idx="4">
                  <c:v>71</c:v>
                </c:pt>
                <c:pt idx="5">
                  <c:v>71</c:v>
                </c:pt>
                <c:pt idx="6">
                  <c:v>71</c:v>
                </c:pt>
                <c:pt idx="7">
                  <c:v>71</c:v>
                </c:pt>
                <c:pt idx="8">
                  <c:v>76</c:v>
                </c:pt>
                <c:pt idx="9">
                  <c:v>85</c:v>
                </c:pt>
                <c:pt idx="10">
                  <c:v>90</c:v>
                </c:pt>
                <c:pt idx="11">
                  <c:v>98</c:v>
                </c:pt>
                <c:pt idx="12">
                  <c:v>122</c:v>
                </c:pt>
                <c:pt idx="13">
                  <c:v>122</c:v>
                </c:pt>
                <c:pt idx="14">
                  <c:v>158</c:v>
                </c:pt>
                <c:pt idx="15">
                  <c:v>165</c:v>
                </c:pt>
                <c:pt idx="16">
                  <c:v>165</c:v>
                </c:pt>
                <c:pt idx="17">
                  <c:v>169</c:v>
                </c:pt>
                <c:pt idx="18">
                  <c:v>171</c:v>
                </c:pt>
                <c:pt idx="19">
                  <c:v>193</c:v>
                </c:pt>
                <c:pt idx="20">
                  <c:v>217</c:v>
                </c:pt>
                <c:pt idx="21">
                  <c:v>242</c:v>
                </c:pt>
                <c:pt idx="22">
                  <c:v>277</c:v>
                </c:pt>
              </c:numCache>
            </c:numRef>
          </c:val>
          <c:extLst>
            <c:ext xmlns:c16="http://schemas.microsoft.com/office/drawing/2014/chart" uri="{C3380CC4-5D6E-409C-BE32-E72D297353CC}">
              <c16:uniqueId val="{00000000-6125-45C3-ADCE-3FB82BF4A2FD}"/>
            </c:ext>
          </c:extLst>
        </c:ser>
        <c:ser>
          <c:idx val="1"/>
          <c:order val="1"/>
          <c:tx>
            <c:strRef>
              <c:f>Sheet1!$C$1</c:f>
              <c:strCache>
                <c:ptCount val="1"/>
                <c:pt idx="0">
                  <c:v>中学校・義務教育学校後期課程の教室数</c:v>
                </c:pt>
              </c:strCache>
            </c:strRef>
          </c:tx>
          <c:invertIfNegative val="0"/>
          <c:dLbls>
            <c:dLbl>
              <c:idx val="0"/>
              <c:layout>
                <c:manualLayout>
                  <c:x val="1.7082361929394708E-2"/>
                  <c:y val="8.14012118311636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25-45C3-ADCE-3FB82BF4A2FD}"/>
                </c:ext>
              </c:extLst>
            </c:dLbl>
            <c:dLbl>
              <c:idx val="1"/>
              <c:layout>
                <c:manualLayout>
                  <c:x val="1.5529419935813363E-2"/>
                  <c:y val="1.35668686385274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25-45C3-ADCE-3FB82BF4A2FD}"/>
                </c:ext>
              </c:extLst>
            </c:dLbl>
            <c:dLbl>
              <c:idx val="2"/>
              <c:layout>
                <c:manualLayout>
                  <c:x val="1.39764779422320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25-45C3-ADCE-3FB82BF4A2FD}"/>
                </c:ext>
              </c:extLst>
            </c:dLbl>
            <c:dLbl>
              <c:idx val="3"/>
              <c:layout>
                <c:manualLayout>
                  <c:x val="1.55294199358133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25-45C3-ADCE-3FB82BF4A2FD}"/>
                </c:ext>
              </c:extLst>
            </c:dLbl>
            <c:spPr>
              <a:noFill/>
              <a:ln>
                <a:noFill/>
              </a:ln>
              <a:effectLst/>
            </c:spPr>
            <c:txPr>
              <a:bodyPr/>
              <a:lstStyle/>
              <a:p>
                <a:pPr>
                  <a:defRPr sz="1200" i="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Sheet1!$C$2:$C$24</c:f>
              <c:numCache>
                <c:formatCode>General</c:formatCode>
                <c:ptCount val="23"/>
                <c:pt idx="0">
                  <c:v>5</c:v>
                </c:pt>
                <c:pt idx="1">
                  <c:v>5</c:v>
                </c:pt>
                <c:pt idx="2">
                  <c:v>5</c:v>
                </c:pt>
                <c:pt idx="3">
                  <c:v>5</c:v>
                </c:pt>
                <c:pt idx="4">
                  <c:v>4</c:v>
                </c:pt>
                <c:pt idx="5">
                  <c:v>4</c:v>
                </c:pt>
                <c:pt idx="6">
                  <c:v>4</c:v>
                </c:pt>
                <c:pt idx="7">
                  <c:v>4</c:v>
                </c:pt>
                <c:pt idx="8">
                  <c:v>4</c:v>
                </c:pt>
                <c:pt idx="9">
                  <c:v>6</c:v>
                </c:pt>
                <c:pt idx="10">
                  <c:v>6</c:v>
                </c:pt>
                <c:pt idx="11">
                  <c:v>6</c:v>
                </c:pt>
                <c:pt idx="12">
                  <c:v>43</c:v>
                </c:pt>
                <c:pt idx="13">
                  <c:v>43</c:v>
                </c:pt>
                <c:pt idx="14">
                  <c:v>45</c:v>
                </c:pt>
                <c:pt idx="15">
                  <c:v>48</c:v>
                </c:pt>
                <c:pt idx="16">
                  <c:v>48</c:v>
                </c:pt>
                <c:pt idx="17">
                  <c:v>50</c:v>
                </c:pt>
                <c:pt idx="18">
                  <c:v>51</c:v>
                </c:pt>
                <c:pt idx="19">
                  <c:v>55</c:v>
                </c:pt>
                <c:pt idx="20">
                  <c:v>62</c:v>
                </c:pt>
                <c:pt idx="21">
                  <c:v>76</c:v>
                </c:pt>
                <c:pt idx="22">
                  <c:v>87</c:v>
                </c:pt>
              </c:numCache>
            </c:numRef>
          </c:val>
          <c:extLst>
            <c:ext xmlns:c16="http://schemas.microsoft.com/office/drawing/2014/chart" uri="{C3380CC4-5D6E-409C-BE32-E72D297353CC}">
              <c16:uniqueId val="{00000005-6125-45C3-ADCE-3FB82BF4A2FD}"/>
            </c:ext>
          </c:extLst>
        </c:ser>
        <c:dLbls>
          <c:showLegendKey val="0"/>
          <c:showVal val="0"/>
          <c:showCatName val="0"/>
          <c:showSerName val="0"/>
          <c:showPercent val="0"/>
          <c:showBubbleSize val="0"/>
        </c:dLbls>
        <c:gapWidth val="150"/>
        <c:overlap val="100"/>
        <c:axId val="220687744"/>
        <c:axId val="220686208"/>
      </c:barChart>
      <c:lineChart>
        <c:grouping val="standard"/>
        <c:varyColors val="0"/>
        <c:ser>
          <c:idx val="2"/>
          <c:order val="2"/>
          <c:tx>
            <c:strRef>
              <c:f>Sheet1!$D$1</c:f>
              <c:strCache>
                <c:ptCount val="1"/>
                <c:pt idx="0">
                  <c:v>児童生徒数</c:v>
                </c:pt>
              </c:strCache>
            </c:strRef>
          </c:tx>
          <c:dLbls>
            <c:dLbl>
              <c:idx val="0"/>
              <c:layout>
                <c:manualLayout>
                  <c:x val="-2.8325884941154001E-2"/>
                  <c:y val="-6.9313025048498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25-45C3-ADCE-3FB82BF4A2FD}"/>
                </c:ext>
              </c:extLst>
            </c:dLbl>
            <c:dLbl>
              <c:idx val="1"/>
              <c:layout>
                <c:manualLayout>
                  <c:x val="-3.2681489596047844E-2"/>
                  <c:y val="-6.6599864972268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25-45C3-ADCE-3FB82BF4A2FD}"/>
                </c:ext>
              </c:extLst>
            </c:dLbl>
            <c:dLbl>
              <c:idx val="12"/>
              <c:layout>
                <c:manualLayout>
                  <c:x val="-4.0135118949286314E-2"/>
                  <c:y val="-3.6752540316033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125-45C3-ADCE-3FB82BF4A2FD}"/>
                </c:ext>
              </c:extLst>
            </c:dLbl>
            <c:dLbl>
              <c:idx val="21"/>
              <c:layout>
                <c:manualLayout>
                  <c:x val="-4.9267412322408652E-2"/>
                  <c:y val="-2.71426196901410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25-45C3-ADCE-3FB82BF4A2FD}"/>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Sheet1!$D$2:$D$24</c:f>
              <c:numCache>
                <c:formatCode>#,##0_ </c:formatCode>
                <c:ptCount val="23"/>
                <c:pt idx="0">
                  <c:v>543</c:v>
                </c:pt>
                <c:pt idx="1">
                  <c:v>562</c:v>
                </c:pt>
                <c:pt idx="2">
                  <c:v>699</c:v>
                </c:pt>
                <c:pt idx="3">
                  <c:v>770</c:v>
                </c:pt>
                <c:pt idx="4">
                  <c:v>899</c:v>
                </c:pt>
                <c:pt idx="5">
                  <c:v>988</c:v>
                </c:pt>
                <c:pt idx="6">
                  <c:v>1086</c:v>
                </c:pt>
                <c:pt idx="7">
                  <c:v>1133</c:v>
                </c:pt>
                <c:pt idx="8">
                  <c:v>1293</c:v>
                </c:pt>
                <c:pt idx="9">
                  <c:v>1453</c:v>
                </c:pt>
                <c:pt idx="10">
                  <c:v>1594</c:v>
                </c:pt>
                <c:pt idx="11">
                  <c:v>1710</c:v>
                </c:pt>
                <c:pt idx="12">
                  <c:v>2153</c:v>
                </c:pt>
                <c:pt idx="13">
                  <c:v>2256</c:v>
                </c:pt>
                <c:pt idx="14">
                  <c:v>2658</c:v>
                </c:pt>
                <c:pt idx="15">
                  <c:v>3021</c:v>
                </c:pt>
                <c:pt idx="16">
                  <c:v>3326</c:v>
                </c:pt>
                <c:pt idx="17">
                  <c:v>3503</c:v>
                </c:pt>
                <c:pt idx="18">
                  <c:v>3718</c:v>
                </c:pt>
                <c:pt idx="19">
                  <c:v>3999</c:v>
                </c:pt>
                <c:pt idx="20">
                  <c:v>4573</c:v>
                </c:pt>
                <c:pt idx="21">
                  <c:v>5109</c:v>
                </c:pt>
              </c:numCache>
            </c:numRef>
          </c:val>
          <c:smooth val="0"/>
          <c:extLst>
            <c:ext xmlns:c16="http://schemas.microsoft.com/office/drawing/2014/chart" uri="{C3380CC4-5D6E-409C-BE32-E72D297353CC}">
              <c16:uniqueId val="{0000000A-6125-45C3-ADCE-3FB82BF4A2FD}"/>
            </c:ext>
          </c:extLst>
        </c:ser>
        <c:dLbls>
          <c:showLegendKey val="0"/>
          <c:showVal val="0"/>
          <c:showCatName val="0"/>
          <c:showSerName val="0"/>
          <c:showPercent val="0"/>
          <c:showBubbleSize val="0"/>
        </c:dLbls>
        <c:marker val="1"/>
        <c:smooth val="0"/>
        <c:axId val="220682880"/>
        <c:axId val="220684672"/>
      </c:lineChart>
      <c:catAx>
        <c:axId val="220682880"/>
        <c:scaling>
          <c:orientation val="minMax"/>
        </c:scaling>
        <c:delete val="0"/>
        <c:axPos val="b"/>
        <c:numFmt formatCode="General" sourceLinked="0"/>
        <c:majorTickMark val="out"/>
        <c:minorTickMark val="none"/>
        <c:tickLblPos val="nextTo"/>
        <c:txPr>
          <a:bodyPr/>
          <a:lstStyle/>
          <a:p>
            <a:pPr>
              <a:defRPr sz="1400"/>
            </a:pPr>
            <a:endParaRPr lang="ja-JP"/>
          </a:p>
        </c:txPr>
        <c:crossAx val="220684672"/>
        <c:crosses val="autoZero"/>
        <c:auto val="1"/>
        <c:lblAlgn val="ctr"/>
        <c:lblOffset val="100"/>
        <c:noMultiLvlLbl val="0"/>
      </c:catAx>
      <c:valAx>
        <c:axId val="220684672"/>
        <c:scaling>
          <c:orientation val="minMax"/>
          <c:max val="5500"/>
          <c:min val="0"/>
        </c:scaling>
        <c:delete val="0"/>
        <c:axPos val="l"/>
        <c:majorGridlines>
          <c:spPr>
            <a:ln>
              <a:prstDash val="dash"/>
            </a:ln>
          </c:spPr>
        </c:majorGridlines>
        <c:numFmt formatCode="#,##0_ " sourceLinked="1"/>
        <c:majorTickMark val="out"/>
        <c:minorTickMark val="none"/>
        <c:tickLblPos val="nextTo"/>
        <c:txPr>
          <a:bodyPr/>
          <a:lstStyle/>
          <a:p>
            <a:pPr>
              <a:defRPr sz="1400"/>
            </a:pPr>
            <a:endParaRPr lang="ja-JP"/>
          </a:p>
        </c:txPr>
        <c:crossAx val="220682880"/>
        <c:crosses val="autoZero"/>
        <c:crossBetween val="between"/>
      </c:valAx>
      <c:valAx>
        <c:axId val="220686208"/>
        <c:scaling>
          <c:orientation val="minMax"/>
          <c:max val="450"/>
        </c:scaling>
        <c:delete val="0"/>
        <c:axPos val="r"/>
        <c:numFmt formatCode="General" sourceLinked="1"/>
        <c:majorTickMark val="out"/>
        <c:minorTickMark val="none"/>
        <c:tickLblPos val="nextTo"/>
        <c:txPr>
          <a:bodyPr/>
          <a:lstStyle/>
          <a:p>
            <a:pPr>
              <a:defRPr sz="1400" i="1"/>
            </a:pPr>
            <a:endParaRPr lang="ja-JP"/>
          </a:p>
        </c:txPr>
        <c:crossAx val="220687744"/>
        <c:crosses val="max"/>
        <c:crossBetween val="between"/>
      </c:valAx>
      <c:catAx>
        <c:axId val="220687744"/>
        <c:scaling>
          <c:orientation val="minMax"/>
        </c:scaling>
        <c:delete val="1"/>
        <c:axPos val="b"/>
        <c:numFmt formatCode="General" sourceLinked="1"/>
        <c:majorTickMark val="out"/>
        <c:minorTickMark val="none"/>
        <c:tickLblPos val="none"/>
        <c:crossAx val="220686208"/>
        <c:crosses val="autoZero"/>
        <c:auto val="1"/>
        <c:lblAlgn val="ctr"/>
        <c:lblOffset val="100"/>
        <c:noMultiLvlLbl val="0"/>
      </c:catAx>
    </c:plotArea>
    <c:legend>
      <c:legendPos val="r"/>
      <c:layout>
        <c:manualLayout>
          <c:xMode val="edge"/>
          <c:yMode val="edge"/>
          <c:x val="0.20510273778561083"/>
          <c:y val="0.10824716057190265"/>
          <c:w val="0.39657695420160161"/>
          <c:h val="0.18656324510951772"/>
        </c:manualLayout>
      </c:layout>
      <c:overlay val="0"/>
      <c:spPr>
        <a:solidFill>
          <a:schemeClr val="bg1"/>
        </a:solidFill>
        <a:ln>
          <a:solidFill>
            <a:schemeClr val="bg1">
              <a:lumMod val="50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85258092738417E-2"/>
          <c:y val="2.408772360901448E-2"/>
          <c:w val="0.92765343394575683"/>
          <c:h val="0.85897336013767078"/>
        </c:manualLayout>
      </c:layout>
      <c:barChart>
        <c:barDir val="col"/>
        <c:grouping val="clustered"/>
        <c:varyColors val="0"/>
        <c:ser>
          <c:idx val="0"/>
          <c:order val="0"/>
          <c:tx>
            <c:strRef>
              <c:f>Sheet1!$B$1</c:f>
              <c:strCache>
                <c:ptCount val="1"/>
                <c:pt idx="0">
                  <c:v>対象児童生徒数</c:v>
                </c:pt>
              </c:strCache>
            </c:strRef>
          </c:tx>
          <c:invertIfNegative val="0"/>
          <c:dLbls>
            <c:dLbl>
              <c:idx val="11"/>
              <c:layout>
                <c:manualLayout>
                  <c:x val="-1.9230769230769232E-2"/>
                  <c:y val="1.4094695489098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5F-4CD7-ABD9-63A6F243F198}"/>
                </c:ext>
              </c:extLst>
            </c:dLbl>
            <c:dLbl>
              <c:idx val="26"/>
              <c:layout>
                <c:manualLayout>
                  <c:x val="-2.5000000000000012E-2"/>
                  <c:y val="4.9057530995567221E-2"/>
                </c:manualLayout>
              </c:layout>
              <c:spPr>
                <a:ln>
                  <a:solidFill>
                    <a:schemeClr val="tx1">
                      <a:lumMod val="75000"/>
                      <a:lumOff val="25000"/>
                    </a:schemeClr>
                  </a:solidFill>
                </a:ln>
              </c:spPr>
              <c:txPr>
                <a:bodyPr/>
                <a:lstStyle/>
                <a:p>
                  <a:pPr>
                    <a:defRPr sz="14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9F-419F-BA35-2DEADB536B0D}"/>
                </c:ext>
              </c:extLst>
            </c:dLbl>
            <c:dLbl>
              <c:idx val="32"/>
              <c:layout>
                <c:manualLayout>
                  <c:x val="-5.128205128205128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5F-4CD7-ABD9-63A6F243F198}"/>
                </c:ext>
              </c:extLst>
            </c:dLbl>
            <c:dLbl>
              <c:idx val="33"/>
              <c:layout>
                <c:manualLayout>
                  <c:x val="-8.9743589743589737E-3"/>
                  <c:y val="5.6378781956391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5F-4CD7-ABD9-63A6F243F198}"/>
                </c:ext>
              </c:extLst>
            </c:dLbl>
            <c:dLbl>
              <c:idx val="42"/>
              <c:layout>
                <c:manualLayout>
                  <c:x val="-4.166666666666566E-3"/>
                  <c:y val="8.45681729345889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9F-419F-BA35-2DEADB536B0D}"/>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Sheet1!$A$2:$A$48</c:f>
              <c:strCache>
                <c:ptCount val="47"/>
                <c:pt idx="0">
                  <c:v>北海道</c:v>
                </c:pt>
                <c:pt idx="1">
                  <c:v>青森</c:v>
                </c:pt>
                <c:pt idx="2">
                  <c:v>岩手</c:v>
                </c:pt>
                <c:pt idx="3">
                  <c:v>宮城</c:v>
                </c:pt>
                <c:pt idx="4">
                  <c:v>秋田</c:v>
                </c:pt>
                <c:pt idx="5">
                  <c:v>山形</c:v>
                </c:pt>
                <c:pt idx="6">
                  <c:v>福島</c:v>
                </c:pt>
                <c:pt idx="7">
                  <c:v>茨城</c:v>
                </c:pt>
                <c:pt idx="8">
                  <c:v>栃木</c:v>
                </c:pt>
                <c:pt idx="9">
                  <c:v>群馬</c:v>
                </c:pt>
                <c:pt idx="10">
                  <c:v>埼玉</c:v>
                </c:pt>
                <c:pt idx="11">
                  <c:v>千葉</c:v>
                </c:pt>
                <c:pt idx="12">
                  <c:v>東京</c:v>
                </c:pt>
                <c:pt idx="13">
                  <c:v>神奈川</c:v>
                </c:pt>
                <c:pt idx="14">
                  <c:v>新潟</c:v>
                </c:pt>
                <c:pt idx="15">
                  <c:v>富山</c:v>
                </c:pt>
                <c:pt idx="16">
                  <c:v>石川</c:v>
                </c:pt>
                <c:pt idx="17">
                  <c:v>福井</c:v>
                </c:pt>
                <c:pt idx="18">
                  <c:v>山梨</c:v>
                </c:pt>
                <c:pt idx="19">
                  <c:v>長野</c:v>
                </c:pt>
                <c:pt idx="20">
                  <c:v>岐阜</c:v>
                </c:pt>
                <c:pt idx="21">
                  <c:v>静岡</c:v>
                </c:pt>
                <c:pt idx="22">
                  <c:v>愛知</c:v>
                </c:pt>
                <c:pt idx="23">
                  <c:v>三重</c:v>
                </c:pt>
                <c:pt idx="24">
                  <c:v>滋賀</c:v>
                </c:pt>
                <c:pt idx="25">
                  <c:v>京都</c:v>
                </c:pt>
                <c:pt idx="26">
                  <c:v>大阪</c:v>
                </c:pt>
                <c:pt idx="27">
                  <c:v>兵庫</c:v>
                </c:pt>
                <c:pt idx="28">
                  <c:v>奈良</c:v>
                </c:pt>
                <c:pt idx="29">
                  <c:v>和歌山</c:v>
                </c:pt>
                <c:pt idx="30">
                  <c:v>鳥取</c:v>
                </c:pt>
                <c:pt idx="31">
                  <c:v>島根</c:v>
                </c:pt>
                <c:pt idx="32">
                  <c:v>岡山</c:v>
                </c:pt>
                <c:pt idx="33">
                  <c:v>広島</c:v>
                </c:pt>
                <c:pt idx="34">
                  <c:v>山口</c:v>
                </c:pt>
                <c:pt idx="35">
                  <c:v>徳島</c:v>
                </c:pt>
                <c:pt idx="36">
                  <c:v>香川</c:v>
                </c:pt>
                <c:pt idx="37">
                  <c:v>愛媛</c:v>
                </c:pt>
                <c:pt idx="38">
                  <c:v>高知</c:v>
                </c:pt>
                <c:pt idx="39">
                  <c:v>福岡</c:v>
                </c:pt>
                <c:pt idx="40">
                  <c:v>佐賀</c:v>
                </c:pt>
                <c:pt idx="41">
                  <c:v>長崎</c:v>
                </c:pt>
                <c:pt idx="42">
                  <c:v>熊本</c:v>
                </c:pt>
                <c:pt idx="43">
                  <c:v>大分</c:v>
                </c:pt>
                <c:pt idx="44">
                  <c:v>宮崎</c:v>
                </c:pt>
                <c:pt idx="45">
                  <c:v>鹿児島</c:v>
                </c:pt>
                <c:pt idx="46">
                  <c:v>沖縄</c:v>
                </c:pt>
              </c:strCache>
            </c:strRef>
          </c:cat>
          <c:val>
            <c:numRef>
              <c:f>Sheet1!$B$2:$B$48</c:f>
              <c:numCache>
                <c:formatCode>General</c:formatCode>
                <c:ptCount val="47"/>
                <c:pt idx="0">
                  <c:v>60</c:v>
                </c:pt>
                <c:pt idx="1">
                  <c:v>11</c:v>
                </c:pt>
                <c:pt idx="2">
                  <c:v>7</c:v>
                </c:pt>
                <c:pt idx="3">
                  <c:v>28</c:v>
                </c:pt>
                <c:pt idx="4">
                  <c:v>3</c:v>
                </c:pt>
                <c:pt idx="5">
                  <c:v>3</c:v>
                </c:pt>
                <c:pt idx="6">
                  <c:v>11</c:v>
                </c:pt>
                <c:pt idx="7">
                  <c:v>25</c:v>
                </c:pt>
                <c:pt idx="8">
                  <c:v>16</c:v>
                </c:pt>
                <c:pt idx="9">
                  <c:v>22</c:v>
                </c:pt>
                <c:pt idx="10">
                  <c:v>28</c:v>
                </c:pt>
                <c:pt idx="11">
                  <c:v>50</c:v>
                </c:pt>
                <c:pt idx="12">
                  <c:v>57</c:v>
                </c:pt>
                <c:pt idx="13">
                  <c:v>73</c:v>
                </c:pt>
                <c:pt idx="14">
                  <c:v>22</c:v>
                </c:pt>
                <c:pt idx="15">
                  <c:v>6</c:v>
                </c:pt>
                <c:pt idx="16">
                  <c:v>14</c:v>
                </c:pt>
                <c:pt idx="17">
                  <c:v>3</c:v>
                </c:pt>
                <c:pt idx="18">
                  <c:v>1</c:v>
                </c:pt>
                <c:pt idx="19">
                  <c:v>39</c:v>
                </c:pt>
                <c:pt idx="20">
                  <c:v>6</c:v>
                </c:pt>
                <c:pt idx="21">
                  <c:v>26</c:v>
                </c:pt>
                <c:pt idx="22">
                  <c:v>84</c:v>
                </c:pt>
                <c:pt idx="23">
                  <c:v>34</c:v>
                </c:pt>
                <c:pt idx="24">
                  <c:v>20</c:v>
                </c:pt>
                <c:pt idx="25">
                  <c:v>9</c:v>
                </c:pt>
                <c:pt idx="26">
                  <c:v>206</c:v>
                </c:pt>
                <c:pt idx="27">
                  <c:v>58</c:v>
                </c:pt>
                <c:pt idx="28">
                  <c:v>10</c:v>
                </c:pt>
                <c:pt idx="29">
                  <c:v>9</c:v>
                </c:pt>
                <c:pt idx="30">
                  <c:v>2</c:v>
                </c:pt>
                <c:pt idx="31">
                  <c:v>1</c:v>
                </c:pt>
                <c:pt idx="32">
                  <c:v>11</c:v>
                </c:pt>
                <c:pt idx="33">
                  <c:v>38</c:v>
                </c:pt>
                <c:pt idx="34">
                  <c:v>3</c:v>
                </c:pt>
                <c:pt idx="35">
                  <c:v>0</c:v>
                </c:pt>
                <c:pt idx="36">
                  <c:v>13</c:v>
                </c:pt>
                <c:pt idx="37">
                  <c:v>13</c:v>
                </c:pt>
                <c:pt idx="38">
                  <c:v>8</c:v>
                </c:pt>
                <c:pt idx="39">
                  <c:v>28</c:v>
                </c:pt>
                <c:pt idx="40">
                  <c:v>7</c:v>
                </c:pt>
                <c:pt idx="41">
                  <c:v>11</c:v>
                </c:pt>
                <c:pt idx="42">
                  <c:v>30</c:v>
                </c:pt>
                <c:pt idx="43">
                  <c:v>13</c:v>
                </c:pt>
                <c:pt idx="44">
                  <c:v>1</c:v>
                </c:pt>
                <c:pt idx="45">
                  <c:v>7</c:v>
                </c:pt>
                <c:pt idx="46">
                  <c:v>19</c:v>
                </c:pt>
              </c:numCache>
            </c:numRef>
          </c:val>
          <c:extLst>
            <c:ext xmlns:c16="http://schemas.microsoft.com/office/drawing/2014/chart" uri="{C3380CC4-5D6E-409C-BE32-E72D297353CC}">
              <c16:uniqueId val="{00000002-DB9F-419F-BA35-2DEADB536B0D}"/>
            </c:ext>
          </c:extLst>
        </c:ser>
        <c:ser>
          <c:idx val="1"/>
          <c:order val="1"/>
          <c:tx>
            <c:strRef>
              <c:f>Sheet1!$C$1</c:f>
              <c:strCache>
                <c:ptCount val="1"/>
                <c:pt idx="0">
                  <c:v>看護師配置数</c:v>
                </c:pt>
              </c:strCache>
            </c:strRef>
          </c:tx>
          <c:spPr>
            <a:solidFill>
              <a:schemeClr val="accent2"/>
            </a:solidFill>
            <a:ln>
              <a:noFill/>
            </a:ln>
          </c:spPr>
          <c:invertIfNegative val="0"/>
          <c:dPt>
            <c:idx val="26"/>
            <c:invertIfNegative val="0"/>
            <c:bubble3D val="0"/>
            <c:spPr>
              <a:pattFill prst="dkUpDiag">
                <a:fgClr>
                  <a:schemeClr val="accent2"/>
                </a:fgClr>
                <a:bgClr>
                  <a:schemeClr val="bg1"/>
                </a:bgClr>
              </a:pattFill>
              <a:ln>
                <a:solidFill>
                  <a:schemeClr val="accent2">
                    <a:lumMod val="60000"/>
                    <a:lumOff val="40000"/>
                  </a:schemeClr>
                </a:solidFill>
              </a:ln>
            </c:spPr>
            <c:extLst>
              <c:ext xmlns:c16="http://schemas.microsoft.com/office/drawing/2014/chart" uri="{C3380CC4-5D6E-409C-BE32-E72D297353CC}">
                <c16:uniqueId val="{00000004-DB9F-419F-BA35-2DEADB536B0D}"/>
              </c:ext>
            </c:extLst>
          </c:dPt>
          <c:dLbls>
            <c:dLbl>
              <c:idx val="0"/>
              <c:layout>
                <c:manualLayout>
                  <c:x val="6.4102564102563988E-3"/>
                  <c:y val="2.8189390978195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5F-4CD7-ABD9-63A6F243F198}"/>
                </c:ext>
              </c:extLst>
            </c:dLbl>
            <c:dLbl>
              <c:idx val="3"/>
              <c:layout>
                <c:manualLayout>
                  <c:x val="6.41025641025641E-3"/>
                  <c:y val="5.6378781956392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5F-4CD7-ABD9-63A6F243F198}"/>
                </c:ext>
              </c:extLst>
            </c:dLbl>
            <c:dLbl>
              <c:idx val="7"/>
              <c:tx>
                <c:rich>
                  <a:bodyPr/>
                  <a:lstStyle/>
                  <a:p>
                    <a:r>
                      <a:rPr lang="en-US" altLang="en-US" sz="1400" dirty="0"/>
                      <a:t>2</a:t>
                    </a:r>
                    <a:endParaRPr lang="en-US" alt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9F-419F-BA35-2DEADB536B0D}"/>
                </c:ext>
              </c:extLst>
            </c:dLbl>
            <c:dLbl>
              <c:idx val="11"/>
              <c:layout>
                <c:manualLayout>
                  <c:x val="-2.5641025641026109E-3"/>
                  <c:y val="8.4568172934588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5F-4CD7-ABD9-63A6F243F198}"/>
                </c:ext>
              </c:extLst>
            </c:dLbl>
            <c:dLbl>
              <c:idx val="16"/>
              <c:layout>
                <c:manualLayout>
                  <c:x val="9.7221128608923884E-3"/>
                  <c:y val="2.8189390978196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9F-419F-BA35-2DEADB536B0D}"/>
                </c:ext>
              </c:extLst>
            </c:dLbl>
            <c:dLbl>
              <c:idx val="17"/>
              <c:layout>
                <c:manualLayout>
                  <c:x val="1.388888888888838E-3"/>
                  <c:y val="5.6378781956392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9F-419F-BA35-2DEADB536B0D}"/>
                </c:ext>
              </c:extLst>
            </c:dLbl>
            <c:dLbl>
              <c:idx val="19"/>
              <c:layout>
                <c:manualLayout>
                  <c:x val="6.9444444444444952E-3"/>
                  <c:y val="-1.1275756391278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9F-419F-BA35-2DEADB536B0D}"/>
                </c:ext>
              </c:extLst>
            </c:dLbl>
            <c:dLbl>
              <c:idx val="24"/>
              <c:layout>
                <c:manualLayout>
                  <c:x val="9.7222222222222224E-3"/>
                  <c:y val="-5.6378781956392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9F-419F-BA35-2DEADB536B0D}"/>
                </c:ext>
              </c:extLst>
            </c:dLbl>
            <c:dLbl>
              <c:idx val="25"/>
              <c:layout>
                <c:manualLayout>
                  <c:x val="2.7777777777777779E-3"/>
                  <c:y val="5.6378781956392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9F-419F-BA35-2DEADB536B0D}"/>
                </c:ext>
              </c:extLst>
            </c:dLbl>
            <c:dLbl>
              <c:idx val="26"/>
              <c:layout>
                <c:manualLayout>
                  <c:x val="2.3611111111111135E-2"/>
                  <c:y val="6.8711973454916253E-2"/>
                </c:manualLayout>
              </c:layout>
              <c:spPr>
                <a:ln>
                  <a:solidFill>
                    <a:schemeClr val="tx1">
                      <a:lumMod val="75000"/>
                      <a:lumOff val="25000"/>
                    </a:schemeClr>
                  </a:solidFill>
                </a:ln>
              </c:spPr>
              <c:txPr>
                <a:bodyPr/>
                <a:lstStyle/>
                <a:p>
                  <a:pPr>
                    <a:defRPr sz="1400" b="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9F-419F-BA35-2DEADB536B0D}"/>
                </c:ext>
              </c:extLst>
            </c:dLbl>
            <c:dLbl>
              <c:idx val="27"/>
              <c:layout>
                <c:manualLayout>
                  <c:x val="5.1282051282051282E-3"/>
                  <c:y val="1.127575639127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5F-4CD7-ABD9-63A6F243F198}"/>
                </c:ext>
              </c:extLst>
            </c:dLbl>
            <c:dLbl>
              <c:idx val="28"/>
              <c:layout>
                <c:manualLayout>
                  <c:x val="2.56410256410247E-3"/>
                  <c:y val="1.1275756391278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5F-4CD7-ABD9-63A6F243F198}"/>
                </c:ext>
              </c:extLst>
            </c:dLbl>
            <c:dLbl>
              <c:idx val="32"/>
              <c:layout>
                <c:manualLayout>
                  <c:x val="0"/>
                  <c:y val="1.973257368473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5F-4CD7-ABD9-63A6F243F198}"/>
                </c:ext>
              </c:extLst>
            </c:dLbl>
            <c:dLbl>
              <c:idx val="42"/>
              <c:layout>
                <c:manualLayout>
                  <c:x val="4.166666666666668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9F-419F-BA35-2DEADB536B0D}"/>
                </c:ext>
              </c:extLst>
            </c:dLbl>
            <c:spPr>
              <a:noFill/>
              <a:ln>
                <a:noFill/>
              </a:ln>
              <a:effectLst/>
            </c:spPr>
            <c:txPr>
              <a:bodyPr/>
              <a:lstStyle/>
              <a:p>
                <a:pPr>
                  <a:defRPr sz="14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Sheet1!$A$2:$A$48</c:f>
              <c:strCache>
                <c:ptCount val="47"/>
                <c:pt idx="0">
                  <c:v>北海道</c:v>
                </c:pt>
                <c:pt idx="1">
                  <c:v>青森</c:v>
                </c:pt>
                <c:pt idx="2">
                  <c:v>岩手</c:v>
                </c:pt>
                <c:pt idx="3">
                  <c:v>宮城</c:v>
                </c:pt>
                <c:pt idx="4">
                  <c:v>秋田</c:v>
                </c:pt>
                <c:pt idx="5">
                  <c:v>山形</c:v>
                </c:pt>
                <c:pt idx="6">
                  <c:v>福島</c:v>
                </c:pt>
                <c:pt idx="7">
                  <c:v>茨城</c:v>
                </c:pt>
                <c:pt idx="8">
                  <c:v>栃木</c:v>
                </c:pt>
                <c:pt idx="9">
                  <c:v>群馬</c:v>
                </c:pt>
                <c:pt idx="10">
                  <c:v>埼玉</c:v>
                </c:pt>
                <c:pt idx="11">
                  <c:v>千葉</c:v>
                </c:pt>
                <c:pt idx="12">
                  <c:v>東京</c:v>
                </c:pt>
                <c:pt idx="13">
                  <c:v>神奈川</c:v>
                </c:pt>
                <c:pt idx="14">
                  <c:v>新潟</c:v>
                </c:pt>
                <c:pt idx="15">
                  <c:v>富山</c:v>
                </c:pt>
                <c:pt idx="16">
                  <c:v>石川</c:v>
                </c:pt>
                <c:pt idx="17">
                  <c:v>福井</c:v>
                </c:pt>
                <c:pt idx="18">
                  <c:v>山梨</c:v>
                </c:pt>
                <c:pt idx="19">
                  <c:v>長野</c:v>
                </c:pt>
                <c:pt idx="20">
                  <c:v>岐阜</c:v>
                </c:pt>
                <c:pt idx="21">
                  <c:v>静岡</c:v>
                </c:pt>
                <c:pt idx="22">
                  <c:v>愛知</c:v>
                </c:pt>
                <c:pt idx="23">
                  <c:v>三重</c:v>
                </c:pt>
                <c:pt idx="24">
                  <c:v>滋賀</c:v>
                </c:pt>
                <c:pt idx="25">
                  <c:v>京都</c:v>
                </c:pt>
                <c:pt idx="26">
                  <c:v>大阪</c:v>
                </c:pt>
                <c:pt idx="27">
                  <c:v>兵庫</c:v>
                </c:pt>
                <c:pt idx="28">
                  <c:v>奈良</c:v>
                </c:pt>
                <c:pt idx="29">
                  <c:v>和歌山</c:v>
                </c:pt>
                <c:pt idx="30">
                  <c:v>鳥取</c:v>
                </c:pt>
                <c:pt idx="31">
                  <c:v>島根</c:v>
                </c:pt>
                <c:pt idx="32">
                  <c:v>岡山</c:v>
                </c:pt>
                <c:pt idx="33">
                  <c:v>広島</c:v>
                </c:pt>
                <c:pt idx="34">
                  <c:v>山口</c:v>
                </c:pt>
                <c:pt idx="35">
                  <c:v>徳島</c:v>
                </c:pt>
                <c:pt idx="36">
                  <c:v>香川</c:v>
                </c:pt>
                <c:pt idx="37">
                  <c:v>愛媛</c:v>
                </c:pt>
                <c:pt idx="38">
                  <c:v>高知</c:v>
                </c:pt>
                <c:pt idx="39">
                  <c:v>福岡</c:v>
                </c:pt>
                <c:pt idx="40">
                  <c:v>佐賀</c:v>
                </c:pt>
                <c:pt idx="41">
                  <c:v>長崎</c:v>
                </c:pt>
                <c:pt idx="42">
                  <c:v>熊本</c:v>
                </c:pt>
                <c:pt idx="43">
                  <c:v>大分</c:v>
                </c:pt>
                <c:pt idx="44">
                  <c:v>宮崎</c:v>
                </c:pt>
                <c:pt idx="45">
                  <c:v>鹿児島</c:v>
                </c:pt>
                <c:pt idx="46">
                  <c:v>沖縄</c:v>
                </c:pt>
              </c:strCache>
            </c:strRef>
          </c:cat>
          <c:val>
            <c:numRef>
              <c:f>Sheet1!$C$2:$C$48</c:f>
              <c:numCache>
                <c:formatCode>General</c:formatCode>
                <c:ptCount val="47"/>
                <c:pt idx="0">
                  <c:v>25</c:v>
                </c:pt>
                <c:pt idx="1">
                  <c:v>6</c:v>
                </c:pt>
                <c:pt idx="2">
                  <c:v>4</c:v>
                </c:pt>
                <c:pt idx="3">
                  <c:v>22</c:v>
                </c:pt>
                <c:pt idx="4">
                  <c:v>2</c:v>
                </c:pt>
                <c:pt idx="5">
                  <c:v>1</c:v>
                </c:pt>
                <c:pt idx="6">
                  <c:v>4</c:v>
                </c:pt>
                <c:pt idx="7">
                  <c:v>2</c:v>
                </c:pt>
                <c:pt idx="8">
                  <c:v>15</c:v>
                </c:pt>
                <c:pt idx="9">
                  <c:v>7</c:v>
                </c:pt>
                <c:pt idx="10">
                  <c:v>11</c:v>
                </c:pt>
                <c:pt idx="11">
                  <c:v>47</c:v>
                </c:pt>
                <c:pt idx="12">
                  <c:v>42</c:v>
                </c:pt>
                <c:pt idx="13">
                  <c:v>63</c:v>
                </c:pt>
                <c:pt idx="14">
                  <c:v>8</c:v>
                </c:pt>
                <c:pt idx="15">
                  <c:v>1</c:v>
                </c:pt>
                <c:pt idx="16">
                  <c:v>10</c:v>
                </c:pt>
                <c:pt idx="17">
                  <c:v>1</c:v>
                </c:pt>
                <c:pt idx="18">
                  <c:v>0</c:v>
                </c:pt>
                <c:pt idx="19">
                  <c:v>48</c:v>
                </c:pt>
                <c:pt idx="20">
                  <c:v>1</c:v>
                </c:pt>
                <c:pt idx="21">
                  <c:v>11</c:v>
                </c:pt>
                <c:pt idx="22">
                  <c:v>41</c:v>
                </c:pt>
                <c:pt idx="23">
                  <c:v>35</c:v>
                </c:pt>
                <c:pt idx="24">
                  <c:v>30</c:v>
                </c:pt>
                <c:pt idx="25">
                  <c:v>5</c:v>
                </c:pt>
                <c:pt idx="26">
                  <c:v>262</c:v>
                </c:pt>
                <c:pt idx="27">
                  <c:v>27</c:v>
                </c:pt>
                <c:pt idx="28">
                  <c:v>8</c:v>
                </c:pt>
                <c:pt idx="29">
                  <c:v>4</c:v>
                </c:pt>
                <c:pt idx="30">
                  <c:v>1</c:v>
                </c:pt>
                <c:pt idx="31">
                  <c:v>4</c:v>
                </c:pt>
                <c:pt idx="32">
                  <c:v>13</c:v>
                </c:pt>
                <c:pt idx="33">
                  <c:v>30</c:v>
                </c:pt>
                <c:pt idx="34">
                  <c:v>0</c:v>
                </c:pt>
                <c:pt idx="35">
                  <c:v>0</c:v>
                </c:pt>
                <c:pt idx="36">
                  <c:v>2</c:v>
                </c:pt>
                <c:pt idx="37">
                  <c:v>3</c:v>
                </c:pt>
                <c:pt idx="38">
                  <c:v>4</c:v>
                </c:pt>
                <c:pt idx="39">
                  <c:v>8</c:v>
                </c:pt>
                <c:pt idx="40">
                  <c:v>1</c:v>
                </c:pt>
                <c:pt idx="41">
                  <c:v>6</c:v>
                </c:pt>
                <c:pt idx="42">
                  <c:v>31</c:v>
                </c:pt>
                <c:pt idx="43">
                  <c:v>0</c:v>
                </c:pt>
                <c:pt idx="44">
                  <c:v>0</c:v>
                </c:pt>
                <c:pt idx="45">
                  <c:v>6</c:v>
                </c:pt>
                <c:pt idx="46">
                  <c:v>10</c:v>
                </c:pt>
              </c:numCache>
            </c:numRef>
          </c:val>
          <c:extLst>
            <c:ext xmlns:c16="http://schemas.microsoft.com/office/drawing/2014/chart" uri="{C3380CC4-5D6E-409C-BE32-E72D297353CC}">
              <c16:uniqueId val="{0000000C-DB9F-419F-BA35-2DEADB536B0D}"/>
            </c:ext>
          </c:extLst>
        </c:ser>
        <c:dLbls>
          <c:showLegendKey val="0"/>
          <c:showVal val="1"/>
          <c:showCatName val="0"/>
          <c:showSerName val="0"/>
          <c:showPercent val="0"/>
          <c:showBubbleSize val="0"/>
        </c:dLbls>
        <c:gapWidth val="75"/>
        <c:axId val="310215808"/>
        <c:axId val="310217344"/>
      </c:barChart>
      <c:catAx>
        <c:axId val="310215808"/>
        <c:scaling>
          <c:orientation val="minMax"/>
        </c:scaling>
        <c:delete val="0"/>
        <c:axPos val="b"/>
        <c:numFmt formatCode="General" sourceLinked="0"/>
        <c:majorTickMark val="none"/>
        <c:minorTickMark val="none"/>
        <c:tickLblPos val="nextTo"/>
        <c:txPr>
          <a:bodyPr rot="0" vert="eaVert"/>
          <a:lstStyle/>
          <a:p>
            <a:pPr>
              <a:defRPr sz="1100"/>
            </a:pPr>
            <a:endParaRPr lang="ja-JP"/>
          </a:p>
        </c:txPr>
        <c:crossAx val="310217344"/>
        <c:crosses val="autoZero"/>
        <c:auto val="1"/>
        <c:lblAlgn val="ctr"/>
        <c:lblOffset val="100"/>
        <c:noMultiLvlLbl val="0"/>
      </c:catAx>
      <c:valAx>
        <c:axId val="310217344"/>
        <c:scaling>
          <c:orientation val="minMax"/>
          <c:max val="270"/>
          <c:min val="0"/>
        </c:scaling>
        <c:delete val="0"/>
        <c:axPos val="l"/>
        <c:majorGridlines>
          <c:spPr>
            <a:ln>
              <a:solidFill>
                <a:schemeClr val="bg1">
                  <a:lumMod val="75000"/>
                </a:schemeClr>
              </a:solidFill>
              <a:prstDash val="dash"/>
            </a:ln>
          </c:spPr>
        </c:majorGridlines>
        <c:numFmt formatCode="General" sourceLinked="1"/>
        <c:majorTickMark val="none"/>
        <c:minorTickMark val="none"/>
        <c:tickLblPos val="nextTo"/>
        <c:txPr>
          <a:bodyPr/>
          <a:lstStyle/>
          <a:p>
            <a:pPr>
              <a:defRPr sz="1400"/>
            </a:pPr>
            <a:endParaRPr lang="ja-JP"/>
          </a:p>
        </c:txPr>
        <c:crossAx val="310215808"/>
        <c:crosses val="autoZero"/>
        <c:crossBetween val="between"/>
        <c:majorUnit val="50"/>
      </c:valAx>
    </c:plotArea>
    <c:legend>
      <c:legendPos val="b"/>
      <c:legendEntry>
        <c:idx val="1"/>
        <c:txPr>
          <a:bodyPr/>
          <a:lstStyle/>
          <a:p>
            <a:pPr>
              <a:defRPr sz="1300" baseline="0">
                <a:latin typeface="ＭＳ ゴシック" panose="020B0609070205080204" pitchFamily="49" charset="-128"/>
                <a:ea typeface="ＭＳ ゴシック" panose="020B0609070205080204" pitchFamily="49" charset="-128"/>
              </a:defRPr>
            </a:pPr>
            <a:endParaRPr lang="ja-JP"/>
          </a:p>
        </c:txPr>
      </c:legendEntry>
      <c:layout>
        <c:manualLayout>
          <c:xMode val="edge"/>
          <c:yMode val="edge"/>
          <c:x val="0.7435317147856515"/>
          <c:y val="0.17952779884583325"/>
          <c:w val="0.16710312773403319"/>
          <c:h val="0.15576785439469276"/>
        </c:manualLayout>
      </c:layout>
      <c:overlay val="0"/>
      <c:spPr>
        <a:solidFill>
          <a:schemeClr val="bg1"/>
        </a:solidFill>
        <a:ln>
          <a:solidFill>
            <a:schemeClr val="bg1">
              <a:lumMod val="50000"/>
            </a:schemeClr>
          </a:solidFill>
        </a:ln>
      </c:spPr>
      <c:txPr>
        <a:bodyPr/>
        <a:lstStyle/>
        <a:p>
          <a:pPr>
            <a:defRPr sz="13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87676285144156E-2"/>
          <c:y val="2.3766554319580843E-2"/>
          <c:w val="0.90809656751909151"/>
          <c:h val="0.79020343647631286"/>
        </c:manualLayout>
      </c:layout>
      <c:lineChart>
        <c:grouping val="standard"/>
        <c:varyColors val="0"/>
        <c:ser>
          <c:idx val="0"/>
          <c:order val="0"/>
          <c:tx>
            <c:strRef>
              <c:f>Sheet1!$B$1</c:f>
              <c:strCache>
                <c:ptCount val="1"/>
                <c:pt idx="0">
                  <c:v>小学校</c:v>
                </c:pt>
              </c:strCache>
            </c:strRef>
          </c:tx>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AD-4B59-A61D-8CA3C41E8BF8}"/>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AD-4B59-A61D-8CA3C41E8BF8}"/>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AD-4B59-A61D-8CA3C41E8BF8}"/>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AD-4B59-A61D-8CA3C41E8BF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AD-4B59-A61D-8CA3C41E8BF8}"/>
                </c:ext>
              </c:extLst>
            </c:dLbl>
            <c:dLbl>
              <c:idx val="5"/>
              <c:layout>
                <c:manualLayout>
                  <c:x val="-1.8270356120336909E-2"/>
                  <c:y val="-1.5473231107123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AD-4B59-A61D-8CA3C41E8BF8}"/>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AD-4B59-A61D-8CA3C41E8BF8}"/>
                </c:ext>
              </c:extLst>
            </c:dLbl>
            <c:dLbl>
              <c:idx val="7"/>
              <c:layout>
                <c:manualLayout>
                  <c:x val="-5.621648037026741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AD-4B59-A61D-8CA3C41E8BF8}"/>
                </c:ext>
              </c:extLst>
            </c:dLbl>
            <c:dLbl>
              <c:idx val="17"/>
              <c:layout>
                <c:manualLayout>
                  <c:x val="-2.5554927485166915E-2"/>
                  <c:y val="3.3057182481158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AD-4B59-A61D-8CA3C41E8BF8}"/>
                </c:ext>
              </c:extLst>
            </c:dLbl>
            <c:dLbl>
              <c:idx val="18"/>
              <c:layout>
                <c:manualLayout>
                  <c:x val="-1.2974055872100999E-3"/>
                  <c:y val="-1.198857661692244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AD-4B59-A61D-8CA3C41E8BF8}"/>
                </c:ext>
              </c:extLst>
            </c:dLbl>
            <c:dLbl>
              <c:idx val="19"/>
              <c:layout>
                <c:manualLayout>
                  <c:x val="-4.8465009121473265E-3"/>
                  <c:y val="-1.9644625225226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AD-4B59-A61D-8CA3C41E8BF8}"/>
                </c:ext>
              </c:extLst>
            </c:dLbl>
            <c:dLbl>
              <c:idx val="20"/>
              <c:layout>
                <c:manualLayout>
                  <c:x val="2.711364184026272E-3"/>
                  <c:y val="-3.83393767268073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AD-4B59-A61D-8CA3C41E8BF8}"/>
                </c:ext>
              </c:extLst>
            </c:dLbl>
            <c:dLbl>
              <c:idx val="21"/>
              <c:layout>
                <c:manualLayout>
                  <c:x val="-7.6670633146388844E-3"/>
                  <c:y val="1.436222349296246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21-4C9D-BEFF-01C6DD8200F5}"/>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Sheet1!$B$2:$B$24</c:f>
              <c:numCache>
                <c:formatCode>0.0_ </c:formatCode>
                <c:ptCount val="23"/>
                <c:pt idx="0">
                  <c:v>45.1</c:v>
                </c:pt>
                <c:pt idx="1">
                  <c:v>45.9</c:v>
                </c:pt>
                <c:pt idx="2">
                  <c:v>46.6</c:v>
                </c:pt>
                <c:pt idx="3">
                  <c:v>47.1</c:v>
                </c:pt>
                <c:pt idx="4">
                  <c:v>47.1</c:v>
                </c:pt>
                <c:pt idx="5">
                  <c:v>46.7</c:v>
                </c:pt>
                <c:pt idx="6">
                  <c:v>46</c:v>
                </c:pt>
                <c:pt idx="7">
                  <c:v>45.1</c:v>
                </c:pt>
                <c:pt idx="8">
                  <c:v>44.1</c:v>
                </c:pt>
                <c:pt idx="9">
                  <c:v>43.2</c:v>
                </c:pt>
                <c:pt idx="10">
                  <c:v>42.3</c:v>
                </c:pt>
                <c:pt idx="11">
                  <c:v>41.6</c:v>
                </c:pt>
                <c:pt idx="12">
                  <c:v>41</c:v>
                </c:pt>
                <c:pt idx="13">
                  <c:v>40.200000000000003</c:v>
                </c:pt>
                <c:pt idx="14">
                  <c:v>39.4</c:v>
                </c:pt>
                <c:pt idx="15">
                  <c:v>38.4</c:v>
                </c:pt>
                <c:pt idx="16">
                  <c:v>37.6</c:v>
                </c:pt>
                <c:pt idx="17">
                  <c:v>36.9</c:v>
                </c:pt>
                <c:pt idx="18">
                  <c:v>36.4</c:v>
                </c:pt>
                <c:pt idx="19">
                  <c:v>36.1</c:v>
                </c:pt>
                <c:pt idx="20">
                  <c:v>36.1</c:v>
                </c:pt>
                <c:pt idx="21">
                  <c:v>36.200000000000003</c:v>
                </c:pt>
                <c:pt idx="22">
                  <c:v>36.5</c:v>
                </c:pt>
              </c:numCache>
            </c:numRef>
          </c:val>
          <c:smooth val="0"/>
          <c:extLst>
            <c:ext xmlns:c16="http://schemas.microsoft.com/office/drawing/2014/chart" uri="{C3380CC4-5D6E-409C-BE32-E72D297353CC}">
              <c16:uniqueId val="{0000000C-3CAD-4B59-A61D-8CA3C41E8BF8}"/>
            </c:ext>
          </c:extLst>
        </c:ser>
        <c:ser>
          <c:idx val="1"/>
          <c:order val="1"/>
          <c:tx>
            <c:strRef>
              <c:f>Sheet1!$C$1</c:f>
              <c:strCache>
                <c:ptCount val="1"/>
                <c:pt idx="0">
                  <c:v>中学校</c:v>
                </c:pt>
              </c:strCache>
            </c:strRef>
          </c:tx>
          <c:dLbls>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AD-4B59-A61D-8CA3C41E8BF8}"/>
                </c:ext>
              </c:extLst>
            </c:dLbl>
            <c:dLbl>
              <c:idx val="6"/>
              <c:layout>
                <c:manualLayout>
                  <c:x val="-2.7981753104300611E-2"/>
                  <c:y val="2.2036561498783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AD-4B59-A61D-8CA3C41E8BF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AD-4B59-A61D-8CA3C41E8BF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AD-4B59-A61D-8CA3C41E8BF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AD-4B59-A61D-8CA3C41E8BF8}"/>
                </c:ext>
              </c:extLst>
            </c:dLbl>
            <c:spPr>
              <a:noFill/>
              <a:ln>
                <a:noFill/>
              </a:ln>
              <a:effectLst/>
            </c:spPr>
            <c:txPr>
              <a:bodyPr/>
              <a:lstStyle/>
              <a:p>
                <a:pPr>
                  <a:defRPr sz="14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Sheet1!$C$2:$C$24</c:f>
              <c:numCache>
                <c:formatCode>0.0_ </c:formatCode>
                <c:ptCount val="23"/>
                <c:pt idx="0">
                  <c:v>43.6</c:v>
                </c:pt>
                <c:pt idx="1">
                  <c:v>44.3</c:v>
                </c:pt>
                <c:pt idx="2">
                  <c:v>45</c:v>
                </c:pt>
                <c:pt idx="3">
                  <c:v>45.6</c:v>
                </c:pt>
                <c:pt idx="4">
                  <c:v>46</c:v>
                </c:pt>
                <c:pt idx="5">
                  <c:v>46.1</c:v>
                </c:pt>
                <c:pt idx="6">
                  <c:v>45.9</c:v>
                </c:pt>
                <c:pt idx="7">
                  <c:v>45.6</c:v>
                </c:pt>
                <c:pt idx="8">
                  <c:v>45.2</c:v>
                </c:pt>
                <c:pt idx="9">
                  <c:v>44.7</c:v>
                </c:pt>
                <c:pt idx="10">
                  <c:v>44</c:v>
                </c:pt>
                <c:pt idx="11">
                  <c:v>43.6</c:v>
                </c:pt>
                <c:pt idx="12">
                  <c:v>42.9</c:v>
                </c:pt>
                <c:pt idx="13">
                  <c:v>42.1</c:v>
                </c:pt>
                <c:pt idx="14">
                  <c:v>41.1</c:v>
                </c:pt>
                <c:pt idx="15">
                  <c:v>40.1</c:v>
                </c:pt>
                <c:pt idx="16">
                  <c:v>39.4</c:v>
                </c:pt>
                <c:pt idx="17">
                  <c:v>38.799999999999997</c:v>
                </c:pt>
                <c:pt idx="18">
                  <c:v>38.4</c:v>
                </c:pt>
                <c:pt idx="19">
                  <c:v>38</c:v>
                </c:pt>
                <c:pt idx="20">
                  <c:v>37.799999999999997</c:v>
                </c:pt>
                <c:pt idx="21">
                  <c:v>37.5</c:v>
                </c:pt>
                <c:pt idx="22">
                  <c:v>37.6</c:v>
                </c:pt>
              </c:numCache>
            </c:numRef>
          </c:val>
          <c:smooth val="0"/>
          <c:extLst>
            <c:ext xmlns:c16="http://schemas.microsoft.com/office/drawing/2014/chart" uri="{C3380CC4-5D6E-409C-BE32-E72D297353CC}">
              <c16:uniqueId val="{00000012-3CAD-4B59-A61D-8CA3C41E8BF8}"/>
            </c:ext>
          </c:extLst>
        </c:ser>
        <c:ser>
          <c:idx val="2"/>
          <c:order val="2"/>
          <c:tx>
            <c:strRef>
              <c:f>Sheet1!$D$1</c:f>
              <c:strCache>
                <c:ptCount val="1"/>
                <c:pt idx="0">
                  <c:v>高等学校</c:v>
                </c:pt>
              </c:strCache>
            </c:strRef>
          </c:tx>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AD-4B59-A61D-8CA3C41E8BF8}"/>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AD-4B59-A61D-8CA3C41E8BF8}"/>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AD-4B59-A61D-8CA3C41E8BF8}"/>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CAD-4B59-A61D-8CA3C41E8BF8}"/>
                </c:ext>
              </c:extLst>
            </c:dLbl>
            <c:dLbl>
              <c:idx val="4"/>
              <c:layout>
                <c:manualLayout>
                  <c:x val="-7.0270600462834284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CAD-4B59-A61D-8CA3C41E8BF8}"/>
                </c:ext>
              </c:extLst>
            </c:dLbl>
            <c:dLbl>
              <c:idx val="15"/>
              <c:layout>
                <c:manualLayout>
                  <c:x val="-2.7981753104300552E-2"/>
                  <c:y val="-1.9345014553111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CAD-4B59-A61D-8CA3C41E8BF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Sheet1!$D$2:$D$24</c:f>
              <c:numCache>
                <c:formatCode>0.0_ </c:formatCode>
                <c:ptCount val="23"/>
                <c:pt idx="0">
                  <c:v>44.7</c:v>
                </c:pt>
                <c:pt idx="1">
                  <c:v>45.4</c:v>
                </c:pt>
                <c:pt idx="2">
                  <c:v>46</c:v>
                </c:pt>
                <c:pt idx="3">
                  <c:v>46.6</c:v>
                </c:pt>
                <c:pt idx="4">
                  <c:v>47.1</c:v>
                </c:pt>
                <c:pt idx="5">
                  <c:v>47.4</c:v>
                </c:pt>
                <c:pt idx="6">
                  <c:v>47.8</c:v>
                </c:pt>
                <c:pt idx="7">
                  <c:v>48</c:v>
                </c:pt>
                <c:pt idx="8">
                  <c:v>48.3</c:v>
                </c:pt>
                <c:pt idx="9">
                  <c:v>48.3</c:v>
                </c:pt>
                <c:pt idx="10">
                  <c:v>48.2</c:v>
                </c:pt>
                <c:pt idx="11">
                  <c:v>48.1</c:v>
                </c:pt>
                <c:pt idx="12">
                  <c:v>47.5</c:v>
                </c:pt>
                <c:pt idx="13">
                  <c:v>46.5</c:v>
                </c:pt>
                <c:pt idx="14">
                  <c:v>45.7</c:v>
                </c:pt>
                <c:pt idx="15">
                  <c:v>45.1</c:v>
                </c:pt>
                <c:pt idx="16">
                  <c:v>44.3</c:v>
                </c:pt>
                <c:pt idx="17">
                  <c:v>43.3</c:v>
                </c:pt>
                <c:pt idx="18">
                  <c:v>42.3</c:v>
                </c:pt>
                <c:pt idx="19">
                  <c:v>41.6</c:v>
                </c:pt>
                <c:pt idx="20">
                  <c:v>41.3</c:v>
                </c:pt>
                <c:pt idx="21">
                  <c:v>41.1</c:v>
                </c:pt>
                <c:pt idx="22">
                  <c:v>40.799999999999997</c:v>
                </c:pt>
              </c:numCache>
            </c:numRef>
          </c:val>
          <c:smooth val="0"/>
          <c:extLst>
            <c:ext xmlns:c16="http://schemas.microsoft.com/office/drawing/2014/chart" uri="{C3380CC4-5D6E-409C-BE32-E72D297353CC}">
              <c16:uniqueId val="{00000019-3CAD-4B59-A61D-8CA3C41E8BF8}"/>
            </c:ext>
          </c:extLst>
        </c:ser>
        <c:ser>
          <c:idx val="3"/>
          <c:order val="3"/>
          <c:tx>
            <c:strRef>
              <c:f>Sheet1!$E$1</c:f>
              <c:strCache>
                <c:ptCount val="1"/>
                <c:pt idx="0">
                  <c:v>支援学校</c:v>
                </c:pt>
              </c:strCache>
            </c:strRef>
          </c:tx>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CAD-4B59-A61D-8CA3C41E8BF8}"/>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CAD-4B59-A61D-8CA3C41E8BF8}"/>
                </c:ext>
              </c:extLst>
            </c:dLbl>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CAD-4B59-A61D-8CA3C41E8BF8}"/>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CAD-4B59-A61D-8CA3C41E8BF8}"/>
                </c:ext>
              </c:extLst>
            </c:dLbl>
            <c:dLbl>
              <c:idx val="4"/>
              <c:layout>
                <c:manualLayout>
                  <c:x val="-5.621648037026741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CAD-4B59-A61D-8CA3C41E8BF8}"/>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CAD-4B59-A61D-8CA3C41E8BF8}"/>
                </c:ext>
              </c:extLst>
            </c:dLbl>
            <c:dLbl>
              <c:idx val="6"/>
              <c:layout>
                <c:manualLayout>
                  <c:x val="-3.0792577122814087E-2"/>
                  <c:y val="3.2352048903532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CAD-4B59-A61D-8CA3C41E8BF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CAD-4B59-A61D-8CA3C41E8BF8}"/>
                </c:ext>
              </c:extLst>
            </c:dLbl>
            <c:dLbl>
              <c:idx val="8"/>
              <c:layout>
                <c:manualLayout>
                  <c:x val="-5.621648037026741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CAD-4B59-A61D-8CA3C41E8BF8}"/>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CAD-4B59-A61D-8CA3C41E8BF8}"/>
                </c:ext>
              </c:extLst>
            </c:dLbl>
            <c:dLbl>
              <c:idx val="12"/>
              <c:layout>
                <c:manualLayout>
                  <c:x val="-3.0792577122814087E-2"/>
                  <c:y val="-2.2036358438007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CAD-4B59-A61D-8CA3C41E8BF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Sheet1!$E$2:$E$24</c:f>
              <c:numCache>
                <c:formatCode>0.0_ </c:formatCode>
                <c:ptCount val="23"/>
                <c:pt idx="0">
                  <c:v>44.2</c:v>
                </c:pt>
                <c:pt idx="1">
                  <c:v>44.8</c:v>
                </c:pt>
                <c:pt idx="2">
                  <c:v>45.4</c:v>
                </c:pt>
                <c:pt idx="3">
                  <c:v>46</c:v>
                </c:pt>
                <c:pt idx="4">
                  <c:v>46.3</c:v>
                </c:pt>
                <c:pt idx="5">
                  <c:v>45.6</c:v>
                </c:pt>
                <c:pt idx="6">
                  <c:v>45.1</c:v>
                </c:pt>
                <c:pt idx="7">
                  <c:v>44.9</c:v>
                </c:pt>
                <c:pt idx="8">
                  <c:v>44.6</c:v>
                </c:pt>
                <c:pt idx="9">
                  <c:v>44.5</c:v>
                </c:pt>
                <c:pt idx="10">
                  <c:v>44.2</c:v>
                </c:pt>
                <c:pt idx="11">
                  <c:v>44.1</c:v>
                </c:pt>
                <c:pt idx="12">
                  <c:v>43.5</c:v>
                </c:pt>
                <c:pt idx="13">
                  <c:v>42.3</c:v>
                </c:pt>
                <c:pt idx="14">
                  <c:v>41.4</c:v>
                </c:pt>
                <c:pt idx="15">
                  <c:v>40.6</c:v>
                </c:pt>
                <c:pt idx="16">
                  <c:v>40.1</c:v>
                </c:pt>
                <c:pt idx="17">
                  <c:v>39.9</c:v>
                </c:pt>
                <c:pt idx="18">
                  <c:v>39.299999999999997</c:v>
                </c:pt>
                <c:pt idx="19">
                  <c:v>38.799999999999997</c:v>
                </c:pt>
                <c:pt idx="20">
                  <c:v>38.9</c:v>
                </c:pt>
                <c:pt idx="21">
                  <c:v>38.9</c:v>
                </c:pt>
                <c:pt idx="22">
                  <c:v>39</c:v>
                </c:pt>
              </c:numCache>
            </c:numRef>
          </c:val>
          <c:smooth val="0"/>
          <c:extLst>
            <c:ext xmlns:c16="http://schemas.microsoft.com/office/drawing/2014/chart" uri="{C3380CC4-5D6E-409C-BE32-E72D297353CC}">
              <c16:uniqueId val="{00000025-3CAD-4B59-A61D-8CA3C41E8BF8}"/>
            </c:ext>
          </c:extLst>
        </c:ser>
        <c:ser>
          <c:idx val="4"/>
          <c:order val="4"/>
          <c:tx>
            <c:strRef>
              <c:f>Sheet1!$F$1</c:f>
              <c:strCache>
                <c:ptCount val="1"/>
                <c:pt idx="0">
                  <c:v>小学校
（全国）</c:v>
                </c:pt>
              </c:strCache>
            </c:strRef>
          </c:tx>
          <c:spPr>
            <a:ln>
              <a:noFill/>
              <a:prstDash val="sysDash"/>
            </a:ln>
          </c:spPr>
          <c:marker>
            <c:symbol val="diamond"/>
            <c:size val="7"/>
          </c:marker>
          <c:dLbls>
            <c:dLbl>
              <c:idx val="15"/>
              <c:layout>
                <c:manualLayout>
                  <c:x val="-8.4324720555401592E-3"/>
                  <c:y val="1.8445560076919481E-2"/>
                </c:manualLayout>
              </c:layout>
              <c:spPr/>
              <c:txPr>
                <a:bodyPr/>
                <a:lstStyle/>
                <a:p>
                  <a:pPr>
                    <a:defRPr sz="1400" i="1"/>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CAD-4B59-A61D-8CA3C41E8B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Sheet1!$F$2:$F$24</c:f>
              <c:numCache>
                <c:formatCode>General</c:formatCode>
                <c:ptCount val="23"/>
                <c:pt idx="0" formatCode="0.0_ ">
                  <c:v>41.8</c:v>
                </c:pt>
                <c:pt idx="3" formatCode="0.0_ ">
                  <c:v>43.4</c:v>
                </c:pt>
                <c:pt idx="6" formatCode="0.0_ ">
                  <c:v>44.1</c:v>
                </c:pt>
                <c:pt idx="9" formatCode="0.0_ ">
                  <c:v>44.5</c:v>
                </c:pt>
                <c:pt idx="12" formatCode="0.0_ ">
                  <c:v>44.4</c:v>
                </c:pt>
                <c:pt idx="15" formatCode="0.0_ ">
                  <c:v>44</c:v>
                </c:pt>
                <c:pt idx="18" formatCode="0.0_ ">
                  <c:v>43.4</c:v>
                </c:pt>
              </c:numCache>
            </c:numRef>
          </c:val>
          <c:smooth val="0"/>
          <c:extLst>
            <c:ext xmlns:c16="http://schemas.microsoft.com/office/drawing/2014/chart" uri="{C3380CC4-5D6E-409C-BE32-E72D297353CC}">
              <c16:uniqueId val="{00000027-3CAD-4B59-A61D-8CA3C41E8BF8}"/>
            </c:ext>
          </c:extLst>
        </c:ser>
        <c:ser>
          <c:idx val="5"/>
          <c:order val="5"/>
          <c:tx>
            <c:strRef>
              <c:f>Sheet1!$G$1</c:f>
              <c:strCache>
                <c:ptCount val="1"/>
                <c:pt idx="0">
                  <c:v>中学校
（全国）</c:v>
                </c:pt>
              </c:strCache>
            </c:strRef>
          </c:tx>
          <c:spPr>
            <a:ln>
              <a:noFill/>
              <a:prstDash val="sysDash"/>
            </a:ln>
          </c:spPr>
          <c:marker>
            <c:symbol val="square"/>
            <c:size val="5"/>
          </c:marker>
          <c:dLbls>
            <c:dLbl>
              <c:idx val="15"/>
              <c:layout>
                <c:manualLayout>
                  <c:x val="-5.621648037026741E-3"/>
                  <c:y val="-1.0540320043954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CAD-4B59-A61D-8CA3C41E8BF8}"/>
                </c:ext>
              </c:extLst>
            </c:dLbl>
            <c:spPr>
              <a:noFill/>
              <a:ln>
                <a:noFill/>
              </a:ln>
              <a:effectLst/>
            </c:spPr>
            <c:txPr>
              <a:bodyPr/>
              <a:lstStyle/>
              <a:p>
                <a:pPr>
                  <a:defRPr sz="1400" i="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Sheet1!$G$2:$G$24</c:f>
              <c:numCache>
                <c:formatCode>General</c:formatCode>
                <c:ptCount val="23"/>
                <c:pt idx="0" formatCode="0.0_ ">
                  <c:v>40.4</c:v>
                </c:pt>
                <c:pt idx="3" formatCode="0.0_ ">
                  <c:v>41.8</c:v>
                </c:pt>
                <c:pt idx="6" formatCode="0.0_ ">
                  <c:v>43</c:v>
                </c:pt>
                <c:pt idx="9" formatCode="0.0_ ">
                  <c:v>43.9</c:v>
                </c:pt>
                <c:pt idx="12" formatCode="0.0_ ">
                  <c:v>44.2</c:v>
                </c:pt>
                <c:pt idx="15" formatCode="0.0_ ">
                  <c:v>44.1</c:v>
                </c:pt>
                <c:pt idx="18" formatCode="0.0_ ">
                  <c:v>43.9</c:v>
                </c:pt>
              </c:numCache>
            </c:numRef>
          </c:val>
          <c:smooth val="0"/>
          <c:extLst>
            <c:ext xmlns:c16="http://schemas.microsoft.com/office/drawing/2014/chart" uri="{C3380CC4-5D6E-409C-BE32-E72D297353CC}">
              <c16:uniqueId val="{00000029-3CAD-4B59-A61D-8CA3C41E8BF8}"/>
            </c:ext>
          </c:extLst>
        </c:ser>
        <c:ser>
          <c:idx val="6"/>
          <c:order val="6"/>
          <c:tx>
            <c:strRef>
              <c:f>Sheet1!$H$1</c:f>
              <c:strCache>
                <c:ptCount val="1"/>
                <c:pt idx="0">
                  <c:v>高等学校
（全国）</c:v>
                </c:pt>
              </c:strCache>
            </c:strRef>
          </c:tx>
          <c:spPr>
            <a:ln>
              <a:noFill/>
              <a:prstDash val="sysDash"/>
            </a:ln>
          </c:spPr>
          <c:marker>
            <c:symbol val="triangle"/>
            <c:size val="6"/>
          </c:marker>
          <c:dLbls>
            <c:dLbl>
              <c:idx val="15"/>
              <c:layout>
                <c:manualLayout>
                  <c:x val="-1.1243296074053478E-2"/>
                  <c:y val="-1.844576756353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3CAD-4B59-A61D-8CA3C41E8BF8}"/>
                </c:ext>
              </c:extLst>
            </c:dLbl>
            <c:spPr>
              <a:noFill/>
              <a:ln>
                <a:noFill/>
              </a:ln>
              <a:effectLst/>
            </c:spPr>
            <c:txPr>
              <a:bodyPr/>
              <a:lstStyle/>
              <a:p>
                <a:pPr>
                  <a:defRPr sz="1400" i="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Sheet1!$A$2:$A$24</c:f>
              <c:strCache>
                <c:ptCount val="23"/>
                <c:pt idx="0">
                  <c:v>H10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R1</c:v>
                </c:pt>
                <c:pt idx="22">
                  <c:v>R2</c:v>
                </c:pt>
              </c:strCache>
            </c:strRef>
          </c:cat>
          <c:val>
            <c:numRef>
              <c:f>Sheet1!$H$2:$H$24</c:f>
              <c:numCache>
                <c:formatCode>General</c:formatCode>
                <c:ptCount val="23"/>
                <c:pt idx="0" formatCode="0.0_ ">
                  <c:v>42.7</c:v>
                </c:pt>
                <c:pt idx="3" formatCode="0.0_ ">
                  <c:v>43.6</c:v>
                </c:pt>
                <c:pt idx="6" formatCode="0.0_ ">
                  <c:v>44.2</c:v>
                </c:pt>
                <c:pt idx="9" formatCode="0.0_ ">
                  <c:v>45.3</c:v>
                </c:pt>
                <c:pt idx="12" formatCode="0.0_ ">
                  <c:v>45.8</c:v>
                </c:pt>
                <c:pt idx="15" formatCode="0.0_ ">
                  <c:v>45.8</c:v>
                </c:pt>
                <c:pt idx="18" formatCode="0.0_ ">
                  <c:v>46</c:v>
                </c:pt>
              </c:numCache>
            </c:numRef>
          </c:val>
          <c:smooth val="0"/>
          <c:extLst>
            <c:ext xmlns:c16="http://schemas.microsoft.com/office/drawing/2014/chart" uri="{C3380CC4-5D6E-409C-BE32-E72D297353CC}">
              <c16:uniqueId val="{0000002B-3CAD-4B59-A61D-8CA3C41E8BF8}"/>
            </c:ext>
          </c:extLst>
        </c:ser>
        <c:dLbls>
          <c:showLegendKey val="0"/>
          <c:showVal val="0"/>
          <c:showCatName val="0"/>
          <c:showSerName val="0"/>
          <c:showPercent val="0"/>
          <c:showBubbleSize val="0"/>
        </c:dLbls>
        <c:marker val="1"/>
        <c:smooth val="0"/>
        <c:axId val="323206144"/>
        <c:axId val="323212032"/>
      </c:lineChart>
      <c:catAx>
        <c:axId val="323206144"/>
        <c:scaling>
          <c:orientation val="minMax"/>
        </c:scaling>
        <c:delete val="0"/>
        <c:axPos val="b"/>
        <c:numFmt formatCode="General" sourceLinked="0"/>
        <c:majorTickMark val="out"/>
        <c:minorTickMark val="none"/>
        <c:tickLblPos val="nextTo"/>
        <c:txPr>
          <a:bodyPr/>
          <a:lstStyle/>
          <a:p>
            <a:pPr>
              <a:defRPr sz="1400"/>
            </a:pPr>
            <a:endParaRPr lang="ja-JP"/>
          </a:p>
        </c:txPr>
        <c:crossAx val="323212032"/>
        <c:crosses val="autoZero"/>
        <c:auto val="1"/>
        <c:lblAlgn val="ctr"/>
        <c:lblOffset val="100"/>
        <c:noMultiLvlLbl val="0"/>
      </c:catAx>
      <c:valAx>
        <c:axId val="323212032"/>
        <c:scaling>
          <c:orientation val="minMax"/>
          <c:max val="50"/>
          <c:min val="35"/>
        </c:scaling>
        <c:delete val="0"/>
        <c:axPos val="l"/>
        <c:majorGridlines>
          <c:spPr>
            <a:ln>
              <a:prstDash val="dash"/>
            </a:ln>
          </c:spPr>
        </c:majorGridlines>
        <c:numFmt formatCode="0_ " sourceLinked="0"/>
        <c:majorTickMark val="out"/>
        <c:minorTickMark val="none"/>
        <c:tickLblPos val="nextTo"/>
        <c:txPr>
          <a:bodyPr/>
          <a:lstStyle/>
          <a:p>
            <a:pPr>
              <a:defRPr sz="1400"/>
            </a:pPr>
            <a:endParaRPr lang="ja-JP"/>
          </a:p>
        </c:txPr>
        <c:crossAx val="323206144"/>
        <c:crosses val="autoZero"/>
        <c:crossBetween val="between"/>
        <c:majorUnit val="2"/>
      </c:valAx>
    </c:plotArea>
    <c:legend>
      <c:legendPos val="r"/>
      <c:layout>
        <c:manualLayout>
          <c:xMode val="edge"/>
          <c:yMode val="edge"/>
          <c:x val="7.6644309918357717E-2"/>
          <c:y val="0.88824833160012862"/>
          <c:w val="0.82778767345219029"/>
          <c:h val="9.6278561569993204E-2"/>
        </c:manualLayout>
      </c:layout>
      <c:overlay val="0"/>
      <c:spPr>
        <a:ln>
          <a:solidFill>
            <a:schemeClr val="bg1">
              <a:lumMod val="50000"/>
            </a:schemeClr>
          </a:solidFill>
        </a:ln>
      </c:spPr>
      <c:txPr>
        <a:bodyPr/>
        <a:lstStyle/>
        <a:p>
          <a:pPr>
            <a:defRPr sz="13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0082213087463E-2"/>
          <c:y val="3.2129983491915481E-2"/>
          <c:w val="0.73938729030107764"/>
          <c:h val="0.90742154854764656"/>
        </c:manualLayout>
      </c:layout>
      <c:barChart>
        <c:barDir val="bar"/>
        <c:grouping val="clustered"/>
        <c:varyColors val="0"/>
        <c:ser>
          <c:idx val="0"/>
          <c:order val="0"/>
          <c:tx>
            <c:strRef>
              <c:f>Sheet1!$B$1</c:f>
              <c:strCache>
                <c:ptCount val="1"/>
                <c:pt idx="0">
                  <c:v>府立高校（男性）</c:v>
                </c:pt>
              </c:strCache>
            </c:strRef>
          </c:tx>
          <c:spPr>
            <a:solidFill>
              <a:schemeClr val="accent1">
                <a:lumMod val="40000"/>
                <a:lumOff val="60000"/>
              </a:schemeClr>
            </a:solidFill>
            <a:ln>
              <a:solidFill>
                <a:schemeClr val="tx2"/>
              </a:solidFill>
            </a:ln>
          </c:spPr>
          <c:invertIfNegative val="0"/>
          <c:dLbls>
            <c:spPr>
              <a:noFill/>
              <a:ln>
                <a:noFill/>
              </a:ln>
              <a:effectLst/>
            </c:spPr>
            <c:txPr>
              <a:bodyPr/>
              <a:lstStyle/>
              <a:p>
                <a:pPr>
                  <a:defRPr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Sheet1!$A$2:$A$40</c:f>
              <c:numCache>
                <c:formatCode>General</c:formatCode>
                <c:ptCount val="39"/>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numCache>
            </c:numRef>
          </c:cat>
          <c:val>
            <c:numRef>
              <c:f>Sheet1!$B$2:$B$40</c:f>
              <c:numCache>
                <c:formatCode>General</c:formatCode>
                <c:ptCount val="39"/>
                <c:pt idx="0">
                  <c:v>0</c:v>
                </c:pt>
                <c:pt idx="1">
                  <c:v>22</c:v>
                </c:pt>
                <c:pt idx="2">
                  <c:v>44</c:v>
                </c:pt>
                <c:pt idx="3">
                  <c:v>63</c:v>
                </c:pt>
                <c:pt idx="4">
                  <c:v>98</c:v>
                </c:pt>
                <c:pt idx="5">
                  <c:v>124</c:v>
                </c:pt>
                <c:pt idx="6">
                  <c:v>146</c:v>
                </c:pt>
                <c:pt idx="7">
                  <c:v>124</c:v>
                </c:pt>
                <c:pt idx="8">
                  <c:v>139</c:v>
                </c:pt>
                <c:pt idx="9">
                  <c:v>165</c:v>
                </c:pt>
                <c:pt idx="10">
                  <c:v>189</c:v>
                </c:pt>
                <c:pt idx="11">
                  <c:v>181</c:v>
                </c:pt>
                <c:pt idx="12">
                  <c:v>167</c:v>
                </c:pt>
                <c:pt idx="13">
                  <c:v>147</c:v>
                </c:pt>
                <c:pt idx="14">
                  <c:v>138</c:v>
                </c:pt>
                <c:pt idx="15">
                  <c:v>162</c:v>
                </c:pt>
                <c:pt idx="16">
                  <c:v>123</c:v>
                </c:pt>
                <c:pt idx="17">
                  <c:v>101</c:v>
                </c:pt>
                <c:pt idx="18">
                  <c:v>104</c:v>
                </c:pt>
                <c:pt idx="19">
                  <c:v>102</c:v>
                </c:pt>
                <c:pt idx="20">
                  <c:v>96</c:v>
                </c:pt>
                <c:pt idx="21">
                  <c:v>78</c:v>
                </c:pt>
                <c:pt idx="22">
                  <c:v>52</c:v>
                </c:pt>
                <c:pt idx="23">
                  <c:v>72</c:v>
                </c:pt>
                <c:pt idx="24">
                  <c:v>59</c:v>
                </c:pt>
                <c:pt idx="25">
                  <c:v>46</c:v>
                </c:pt>
                <c:pt idx="26">
                  <c:v>39</c:v>
                </c:pt>
                <c:pt idx="27">
                  <c:v>39</c:v>
                </c:pt>
                <c:pt idx="28">
                  <c:v>32</c:v>
                </c:pt>
                <c:pt idx="29">
                  <c:v>33</c:v>
                </c:pt>
                <c:pt idx="30">
                  <c:v>22</c:v>
                </c:pt>
                <c:pt idx="31">
                  <c:v>33</c:v>
                </c:pt>
                <c:pt idx="32">
                  <c:v>30</c:v>
                </c:pt>
                <c:pt idx="33">
                  <c:v>46</c:v>
                </c:pt>
                <c:pt idx="34">
                  <c:v>55</c:v>
                </c:pt>
                <c:pt idx="35">
                  <c:v>126</c:v>
                </c:pt>
                <c:pt idx="36">
                  <c:v>157</c:v>
                </c:pt>
                <c:pt idx="37">
                  <c:v>189</c:v>
                </c:pt>
                <c:pt idx="38">
                  <c:v>214</c:v>
                </c:pt>
              </c:numCache>
            </c:numRef>
          </c:val>
          <c:extLst>
            <c:ext xmlns:c16="http://schemas.microsoft.com/office/drawing/2014/chart" uri="{C3380CC4-5D6E-409C-BE32-E72D297353CC}">
              <c16:uniqueId val="{00000000-6ED6-4011-958E-3C2CC1678C86}"/>
            </c:ext>
          </c:extLst>
        </c:ser>
        <c:dLbls>
          <c:showLegendKey val="0"/>
          <c:showVal val="0"/>
          <c:showCatName val="0"/>
          <c:showSerName val="0"/>
          <c:showPercent val="0"/>
          <c:showBubbleSize val="0"/>
        </c:dLbls>
        <c:gapWidth val="0"/>
        <c:axId val="212878848"/>
        <c:axId val="212880384"/>
      </c:barChart>
      <c:catAx>
        <c:axId val="212878848"/>
        <c:scaling>
          <c:orientation val="minMax"/>
        </c:scaling>
        <c:delete val="0"/>
        <c:axPos val="r"/>
        <c:numFmt formatCode="General" sourceLinked="1"/>
        <c:majorTickMark val="out"/>
        <c:minorTickMark val="none"/>
        <c:tickLblPos val="nextTo"/>
        <c:txPr>
          <a:bodyPr/>
          <a:lstStyle/>
          <a:p>
            <a:pPr>
              <a:defRPr sz="1200"/>
            </a:pPr>
            <a:endParaRPr lang="ja-JP"/>
          </a:p>
        </c:txPr>
        <c:crossAx val="212880384"/>
        <c:crosses val="autoZero"/>
        <c:auto val="1"/>
        <c:lblAlgn val="ctr"/>
        <c:lblOffset val="100"/>
        <c:noMultiLvlLbl val="0"/>
      </c:catAx>
      <c:valAx>
        <c:axId val="212880384"/>
        <c:scaling>
          <c:orientation val="maxMin"/>
          <c:max val="300"/>
        </c:scaling>
        <c:delete val="0"/>
        <c:axPos val="b"/>
        <c:majorGridlines>
          <c:spPr>
            <a:ln>
              <a:noFill/>
            </a:ln>
          </c:spPr>
        </c:majorGridlines>
        <c:numFmt formatCode="General" sourceLinked="1"/>
        <c:majorTickMark val="out"/>
        <c:minorTickMark val="none"/>
        <c:tickLblPos val="nextTo"/>
        <c:txPr>
          <a:bodyPr/>
          <a:lstStyle/>
          <a:p>
            <a:pPr>
              <a:defRPr sz="1200"/>
            </a:pPr>
            <a:endParaRPr lang="ja-JP"/>
          </a:p>
        </c:txPr>
        <c:crossAx val="212878848"/>
        <c:crosses val="autoZero"/>
        <c:crossBetween val="between"/>
        <c:majorUnit val="100"/>
      </c:valAx>
    </c:plotArea>
    <c:plotVisOnly val="1"/>
    <c:dispBlanksAs val="gap"/>
    <c:showDLblsOverMax val="0"/>
  </c:chart>
  <c:txPr>
    <a:bodyPr/>
    <a:lstStyle/>
    <a:p>
      <a:pPr>
        <a:defRPr sz="1800"/>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22246246143838E-2"/>
          <c:y val="3.2129983491915481E-2"/>
          <c:w val="0.82245491241713964"/>
          <c:h val="0.90742154854764656"/>
        </c:manualLayout>
      </c:layout>
      <c:barChart>
        <c:barDir val="bar"/>
        <c:grouping val="clustered"/>
        <c:varyColors val="0"/>
        <c:ser>
          <c:idx val="0"/>
          <c:order val="0"/>
          <c:tx>
            <c:strRef>
              <c:f>Sheet1!$B$1</c:f>
              <c:strCache>
                <c:ptCount val="1"/>
                <c:pt idx="0">
                  <c:v>府立高校（女性）</c:v>
                </c:pt>
              </c:strCache>
            </c:strRef>
          </c:tx>
          <c:spPr>
            <a:solidFill>
              <a:schemeClr val="accent1">
                <a:lumMod val="40000"/>
                <a:lumOff val="60000"/>
              </a:schemeClr>
            </a:solidFill>
            <a:ln>
              <a:solidFill>
                <a:srgbClr val="002060"/>
              </a:solidFill>
            </a:ln>
          </c:spPr>
          <c:invertIfNegative val="0"/>
          <c:dLbls>
            <c:spPr>
              <a:noFill/>
              <a:ln>
                <a:noFill/>
              </a:ln>
              <a:effectLst/>
            </c:spPr>
            <c:txPr>
              <a:bodyPr/>
              <a:lstStyle/>
              <a:p>
                <a:pPr>
                  <a:defRPr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Sheet1!$A$2:$A$40</c:f>
              <c:numCache>
                <c:formatCode>General</c:formatCode>
                <c:ptCount val="39"/>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numCache>
            </c:numRef>
          </c:cat>
          <c:val>
            <c:numRef>
              <c:f>Sheet1!$B$2:$B$40</c:f>
              <c:numCache>
                <c:formatCode>General</c:formatCode>
                <c:ptCount val="39"/>
                <c:pt idx="0">
                  <c:v>0</c:v>
                </c:pt>
                <c:pt idx="1">
                  <c:v>17</c:v>
                </c:pt>
                <c:pt idx="2">
                  <c:v>21</c:v>
                </c:pt>
                <c:pt idx="3">
                  <c:v>32</c:v>
                </c:pt>
                <c:pt idx="4">
                  <c:v>50</c:v>
                </c:pt>
                <c:pt idx="5">
                  <c:v>80</c:v>
                </c:pt>
                <c:pt idx="6">
                  <c:v>92</c:v>
                </c:pt>
                <c:pt idx="7">
                  <c:v>81</c:v>
                </c:pt>
                <c:pt idx="8">
                  <c:v>87</c:v>
                </c:pt>
                <c:pt idx="9">
                  <c:v>83</c:v>
                </c:pt>
                <c:pt idx="10">
                  <c:v>91</c:v>
                </c:pt>
                <c:pt idx="11">
                  <c:v>100</c:v>
                </c:pt>
                <c:pt idx="12">
                  <c:v>77</c:v>
                </c:pt>
                <c:pt idx="13">
                  <c:v>77</c:v>
                </c:pt>
                <c:pt idx="14">
                  <c:v>93</c:v>
                </c:pt>
                <c:pt idx="15">
                  <c:v>76</c:v>
                </c:pt>
                <c:pt idx="16">
                  <c:v>65</c:v>
                </c:pt>
                <c:pt idx="17">
                  <c:v>73</c:v>
                </c:pt>
                <c:pt idx="18">
                  <c:v>65</c:v>
                </c:pt>
                <c:pt idx="19">
                  <c:v>65</c:v>
                </c:pt>
                <c:pt idx="20">
                  <c:v>56</c:v>
                </c:pt>
                <c:pt idx="21">
                  <c:v>42</c:v>
                </c:pt>
                <c:pt idx="22">
                  <c:v>49</c:v>
                </c:pt>
                <c:pt idx="23">
                  <c:v>44</c:v>
                </c:pt>
                <c:pt idx="24">
                  <c:v>44</c:v>
                </c:pt>
                <c:pt idx="25">
                  <c:v>39</c:v>
                </c:pt>
                <c:pt idx="26">
                  <c:v>51</c:v>
                </c:pt>
                <c:pt idx="27">
                  <c:v>55</c:v>
                </c:pt>
                <c:pt idx="28">
                  <c:v>37</c:v>
                </c:pt>
                <c:pt idx="29">
                  <c:v>30</c:v>
                </c:pt>
                <c:pt idx="30">
                  <c:v>36</c:v>
                </c:pt>
                <c:pt idx="31">
                  <c:v>34</c:v>
                </c:pt>
                <c:pt idx="32">
                  <c:v>37</c:v>
                </c:pt>
                <c:pt idx="33">
                  <c:v>44</c:v>
                </c:pt>
                <c:pt idx="34">
                  <c:v>68</c:v>
                </c:pt>
                <c:pt idx="35">
                  <c:v>65</c:v>
                </c:pt>
                <c:pt idx="36">
                  <c:v>113</c:v>
                </c:pt>
                <c:pt idx="37">
                  <c:v>87</c:v>
                </c:pt>
                <c:pt idx="38">
                  <c:v>100</c:v>
                </c:pt>
              </c:numCache>
            </c:numRef>
          </c:val>
          <c:extLst>
            <c:ext xmlns:c16="http://schemas.microsoft.com/office/drawing/2014/chart" uri="{C3380CC4-5D6E-409C-BE32-E72D297353CC}">
              <c16:uniqueId val="{00000000-37B1-4539-98D7-D671731C5EC2}"/>
            </c:ext>
          </c:extLst>
        </c:ser>
        <c:dLbls>
          <c:showLegendKey val="0"/>
          <c:showVal val="0"/>
          <c:showCatName val="0"/>
          <c:showSerName val="0"/>
          <c:showPercent val="0"/>
          <c:showBubbleSize val="0"/>
        </c:dLbls>
        <c:gapWidth val="0"/>
        <c:axId val="212888192"/>
        <c:axId val="212894080"/>
      </c:barChart>
      <c:catAx>
        <c:axId val="212888192"/>
        <c:scaling>
          <c:orientation val="minMax"/>
        </c:scaling>
        <c:delete val="1"/>
        <c:axPos val="l"/>
        <c:numFmt formatCode="General" sourceLinked="1"/>
        <c:majorTickMark val="out"/>
        <c:minorTickMark val="none"/>
        <c:tickLblPos val="none"/>
        <c:crossAx val="212894080"/>
        <c:crosses val="autoZero"/>
        <c:auto val="1"/>
        <c:lblAlgn val="ctr"/>
        <c:lblOffset val="100"/>
        <c:noMultiLvlLbl val="0"/>
      </c:catAx>
      <c:valAx>
        <c:axId val="212894080"/>
        <c:scaling>
          <c:orientation val="minMax"/>
        </c:scaling>
        <c:delete val="0"/>
        <c:axPos val="b"/>
        <c:majorGridlines>
          <c:spPr>
            <a:ln>
              <a:noFill/>
            </a:ln>
          </c:spPr>
        </c:majorGridlines>
        <c:numFmt formatCode="General" sourceLinked="1"/>
        <c:majorTickMark val="out"/>
        <c:minorTickMark val="none"/>
        <c:tickLblPos val="nextTo"/>
        <c:txPr>
          <a:bodyPr/>
          <a:lstStyle/>
          <a:p>
            <a:pPr>
              <a:defRPr sz="1200"/>
            </a:pPr>
            <a:endParaRPr lang="ja-JP"/>
          </a:p>
        </c:txPr>
        <c:crossAx val="212888192"/>
        <c:crosses val="autoZero"/>
        <c:crossBetween val="between"/>
        <c:majorUnit val="100"/>
      </c:valAx>
    </c:plotArea>
    <c:plotVisOnly val="1"/>
    <c:dispBlanksAs val="gap"/>
    <c:showDLblsOverMax val="0"/>
  </c:chart>
  <c:txPr>
    <a:bodyPr/>
    <a:lstStyle/>
    <a:p>
      <a:pPr>
        <a:defRPr sz="1800"/>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583231492796986E-2"/>
          <c:y val="3.2129983491915481E-2"/>
          <c:w val="0.69558384864926337"/>
          <c:h val="0.90742154854764656"/>
        </c:manualLayout>
      </c:layout>
      <c:barChart>
        <c:barDir val="bar"/>
        <c:grouping val="clustered"/>
        <c:varyColors val="0"/>
        <c:ser>
          <c:idx val="0"/>
          <c:order val="0"/>
          <c:tx>
            <c:strRef>
              <c:f>Sheet1!$B$1</c:f>
              <c:strCache>
                <c:ptCount val="1"/>
                <c:pt idx="0">
                  <c:v>府立支援（男性）</c:v>
                </c:pt>
              </c:strCache>
            </c:strRef>
          </c:tx>
          <c:spPr>
            <a:solidFill>
              <a:schemeClr val="accent1">
                <a:lumMod val="40000"/>
                <a:lumOff val="60000"/>
              </a:schemeClr>
            </a:solidFill>
            <a:ln>
              <a:solidFill>
                <a:schemeClr val="tx2"/>
              </a:solidFill>
            </a:ln>
          </c:spPr>
          <c:invertIfNegative val="0"/>
          <c:dLbls>
            <c:spPr>
              <a:noFill/>
              <a:ln>
                <a:noFill/>
              </a:ln>
              <a:effectLst/>
            </c:spPr>
            <c:txPr>
              <a:bodyPr/>
              <a:lstStyle/>
              <a:p>
                <a:pPr>
                  <a:defRPr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Sheet1!$A$2:$A$40</c:f>
              <c:numCache>
                <c:formatCode>General</c:formatCode>
                <c:ptCount val="39"/>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numCache>
            </c:numRef>
          </c:cat>
          <c:val>
            <c:numRef>
              <c:f>Sheet1!$B$2:$B$40</c:f>
              <c:numCache>
                <c:formatCode>General</c:formatCode>
                <c:ptCount val="39"/>
                <c:pt idx="0">
                  <c:v>0</c:v>
                </c:pt>
                <c:pt idx="1">
                  <c:v>7</c:v>
                </c:pt>
                <c:pt idx="2">
                  <c:v>14</c:v>
                </c:pt>
                <c:pt idx="3">
                  <c:v>16</c:v>
                </c:pt>
                <c:pt idx="4">
                  <c:v>45</c:v>
                </c:pt>
                <c:pt idx="5">
                  <c:v>53</c:v>
                </c:pt>
                <c:pt idx="6">
                  <c:v>71</c:v>
                </c:pt>
                <c:pt idx="7">
                  <c:v>61</c:v>
                </c:pt>
                <c:pt idx="8">
                  <c:v>84</c:v>
                </c:pt>
                <c:pt idx="9">
                  <c:v>62</c:v>
                </c:pt>
                <c:pt idx="10">
                  <c:v>86</c:v>
                </c:pt>
                <c:pt idx="11">
                  <c:v>84</c:v>
                </c:pt>
                <c:pt idx="12">
                  <c:v>76</c:v>
                </c:pt>
                <c:pt idx="13">
                  <c:v>67</c:v>
                </c:pt>
                <c:pt idx="14">
                  <c:v>62</c:v>
                </c:pt>
                <c:pt idx="15">
                  <c:v>65</c:v>
                </c:pt>
                <c:pt idx="16">
                  <c:v>51</c:v>
                </c:pt>
                <c:pt idx="17">
                  <c:v>58</c:v>
                </c:pt>
                <c:pt idx="18">
                  <c:v>55</c:v>
                </c:pt>
                <c:pt idx="19">
                  <c:v>50</c:v>
                </c:pt>
                <c:pt idx="20">
                  <c:v>59</c:v>
                </c:pt>
                <c:pt idx="21">
                  <c:v>38</c:v>
                </c:pt>
                <c:pt idx="22">
                  <c:v>49</c:v>
                </c:pt>
                <c:pt idx="23">
                  <c:v>30</c:v>
                </c:pt>
                <c:pt idx="24">
                  <c:v>29</c:v>
                </c:pt>
                <c:pt idx="25">
                  <c:v>26</c:v>
                </c:pt>
                <c:pt idx="26">
                  <c:v>32</c:v>
                </c:pt>
                <c:pt idx="27">
                  <c:v>26</c:v>
                </c:pt>
                <c:pt idx="28">
                  <c:v>22</c:v>
                </c:pt>
                <c:pt idx="29">
                  <c:v>29</c:v>
                </c:pt>
                <c:pt idx="30">
                  <c:v>22</c:v>
                </c:pt>
                <c:pt idx="31">
                  <c:v>14</c:v>
                </c:pt>
                <c:pt idx="32">
                  <c:v>15</c:v>
                </c:pt>
                <c:pt idx="33">
                  <c:v>21</c:v>
                </c:pt>
                <c:pt idx="34">
                  <c:v>16</c:v>
                </c:pt>
                <c:pt idx="35">
                  <c:v>20</c:v>
                </c:pt>
                <c:pt idx="36">
                  <c:v>29</c:v>
                </c:pt>
                <c:pt idx="37">
                  <c:v>34</c:v>
                </c:pt>
                <c:pt idx="38">
                  <c:v>42</c:v>
                </c:pt>
              </c:numCache>
            </c:numRef>
          </c:val>
          <c:extLst>
            <c:ext xmlns:c16="http://schemas.microsoft.com/office/drawing/2014/chart" uri="{C3380CC4-5D6E-409C-BE32-E72D297353CC}">
              <c16:uniqueId val="{00000000-6812-4826-BF62-E79BB21CB139}"/>
            </c:ext>
          </c:extLst>
        </c:ser>
        <c:dLbls>
          <c:showLegendKey val="0"/>
          <c:showVal val="0"/>
          <c:showCatName val="0"/>
          <c:showSerName val="0"/>
          <c:showPercent val="0"/>
          <c:showBubbleSize val="0"/>
        </c:dLbls>
        <c:gapWidth val="0"/>
        <c:axId val="212963328"/>
        <c:axId val="212964864"/>
      </c:barChart>
      <c:catAx>
        <c:axId val="212963328"/>
        <c:scaling>
          <c:orientation val="minMax"/>
        </c:scaling>
        <c:delete val="0"/>
        <c:axPos val="r"/>
        <c:numFmt formatCode="General" sourceLinked="1"/>
        <c:majorTickMark val="out"/>
        <c:minorTickMark val="none"/>
        <c:tickLblPos val="nextTo"/>
        <c:txPr>
          <a:bodyPr/>
          <a:lstStyle/>
          <a:p>
            <a:pPr>
              <a:defRPr sz="1200"/>
            </a:pPr>
            <a:endParaRPr lang="ja-JP"/>
          </a:p>
        </c:txPr>
        <c:crossAx val="212964864"/>
        <c:crosses val="autoZero"/>
        <c:auto val="1"/>
        <c:lblAlgn val="ctr"/>
        <c:lblOffset val="100"/>
        <c:noMultiLvlLbl val="0"/>
      </c:catAx>
      <c:valAx>
        <c:axId val="212964864"/>
        <c:scaling>
          <c:orientation val="maxMin"/>
        </c:scaling>
        <c:delete val="0"/>
        <c:axPos val="b"/>
        <c:majorGridlines>
          <c:spPr>
            <a:ln>
              <a:noFill/>
            </a:ln>
          </c:spPr>
        </c:majorGridlines>
        <c:numFmt formatCode="General" sourceLinked="1"/>
        <c:majorTickMark val="out"/>
        <c:minorTickMark val="none"/>
        <c:tickLblPos val="nextTo"/>
        <c:txPr>
          <a:bodyPr/>
          <a:lstStyle/>
          <a:p>
            <a:pPr>
              <a:defRPr sz="1200"/>
            </a:pPr>
            <a:endParaRPr lang="ja-JP"/>
          </a:p>
        </c:txPr>
        <c:crossAx val="212963328"/>
        <c:crosses val="autoZero"/>
        <c:crossBetween val="between"/>
        <c:majorUnit val="100"/>
      </c:valAx>
    </c:plotArea>
    <c:plotVisOnly val="1"/>
    <c:dispBlanksAs val="gap"/>
    <c:showDLblsOverMax val="0"/>
  </c:chart>
  <c:txPr>
    <a:bodyPr/>
    <a:lstStyle/>
    <a:p>
      <a:pPr>
        <a:defRPr sz="1800"/>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322246246143838E-2"/>
          <c:y val="3.2129983491915481E-2"/>
          <c:w val="0.86660453643289315"/>
          <c:h val="0.90742154854764656"/>
        </c:manualLayout>
      </c:layout>
      <c:barChart>
        <c:barDir val="bar"/>
        <c:grouping val="clustered"/>
        <c:varyColors val="0"/>
        <c:ser>
          <c:idx val="0"/>
          <c:order val="0"/>
          <c:tx>
            <c:strRef>
              <c:f>Sheet1!$B$1</c:f>
              <c:strCache>
                <c:ptCount val="1"/>
                <c:pt idx="0">
                  <c:v>府立支援（女性）</c:v>
                </c:pt>
              </c:strCache>
            </c:strRef>
          </c:tx>
          <c:spPr>
            <a:solidFill>
              <a:schemeClr val="accent1">
                <a:lumMod val="40000"/>
                <a:lumOff val="60000"/>
              </a:schemeClr>
            </a:solidFill>
            <a:ln>
              <a:solidFill>
                <a:schemeClr val="tx2"/>
              </a:solidFill>
            </a:ln>
          </c:spPr>
          <c:invertIfNegative val="0"/>
          <c:dLbls>
            <c:dLbl>
              <c:idx val="9"/>
              <c:spPr/>
              <c:txPr>
                <a:bodyPr/>
                <a:lstStyle/>
                <a:p>
                  <a:pPr>
                    <a:defRPr sz="8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F39E-43B0-9626-908FFCCF63D7}"/>
                </c:ext>
              </c:extLst>
            </c:dLbl>
            <c:dLbl>
              <c:idx val="10"/>
              <c:spPr/>
              <c:txPr>
                <a:bodyPr/>
                <a:lstStyle/>
                <a:p>
                  <a:pPr>
                    <a:defRPr sz="8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F39E-43B0-9626-908FFCCF63D7}"/>
                </c:ext>
              </c:extLst>
            </c:dLbl>
            <c:spPr>
              <a:noFill/>
              <a:ln>
                <a:noFill/>
              </a:ln>
              <a:effectLst/>
            </c:spPr>
            <c:txPr>
              <a:bodyPr/>
              <a:lstStyle/>
              <a:p>
                <a:pPr>
                  <a:defRPr sz="105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Sheet1!$A$2:$A$40</c:f>
              <c:numCache>
                <c:formatCode>General</c:formatCode>
                <c:ptCount val="39"/>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pt idx="22">
                  <c:v>44</c:v>
                </c:pt>
                <c:pt idx="23">
                  <c:v>45</c:v>
                </c:pt>
                <c:pt idx="24">
                  <c:v>46</c:v>
                </c:pt>
                <c:pt idx="25">
                  <c:v>47</c:v>
                </c:pt>
                <c:pt idx="26">
                  <c:v>48</c:v>
                </c:pt>
                <c:pt idx="27">
                  <c:v>49</c:v>
                </c:pt>
                <c:pt idx="28">
                  <c:v>50</c:v>
                </c:pt>
                <c:pt idx="29">
                  <c:v>51</c:v>
                </c:pt>
                <c:pt idx="30">
                  <c:v>52</c:v>
                </c:pt>
                <c:pt idx="31">
                  <c:v>53</c:v>
                </c:pt>
                <c:pt idx="32">
                  <c:v>54</c:v>
                </c:pt>
                <c:pt idx="33">
                  <c:v>55</c:v>
                </c:pt>
                <c:pt idx="34">
                  <c:v>56</c:v>
                </c:pt>
                <c:pt idx="35">
                  <c:v>57</c:v>
                </c:pt>
                <c:pt idx="36">
                  <c:v>58</c:v>
                </c:pt>
                <c:pt idx="37">
                  <c:v>59</c:v>
                </c:pt>
                <c:pt idx="38">
                  <c:v>60</c:v>
                </c:pt>
              </c:numCache>
            </c:numRef>
          </c:cat>
          <c:val>
            <c:numRef>
              <c:f>Sheet1!$B$2:$B$40</c:f>
              <c:numCache>
                <c:formatCode>General</c:formatCode>
                <c:ptCount val="39"/>
                <c:pt idx="1">
                  <c:v>33</c:v>
                </c:pt>
                <c:pt idx="2">
                  <c:v>46</c:v>
                </c:pt>
                <c:pt idx="3">
                  <c:v>38</c:v>
                </c:pt>
                <c:pt idx="4">
                  <c:v>83</c:v>
                </c:pt>
                <c:pt idx="5">
                  <c:v>74</c:v>
                </c:pt>
                <c:pt idx="6">
                  <c:v>81</c:v>
                </c:pt>
                <c:pt idx="7">
                  <c:v>72</c:v>
                </c:pt>
                <c:pt idx="8">
                  <c:v>65</c:v>
                </c:pt>
                <c:pt idx="9">
                  <c:v>86</c:v>
                </c:pt>
                <c:pt idx="10">
                  <c:v>94</c:v>
                </c:pt>
                <c:pt idx="11">
                  <c:v>110</c:v>
                </c:pt>
                <c:pt idx="12">
                  <c:v>101</c:v>
                </c:pt>
                <c:pt idx="13">
                  <c:v>89</c:v>
                </c:pt>
                <c:pt idx="14">
                  <c:v>105</c:v>
                </c:pt>
                <c:pt idx="15">
                  <c:v>103</c:v>
                </c:pt>
                <c:pt idx="16">
                  <c:v>91</c:v>
                </c:pt>
                <c:pt idx="17">
                  <c:v>72</c:v>
                </c:pt>
                <c:pt idx="18">
                  <c:v>79</c:v>
                </c:pt>
                <c:pt idx="19">
                  <c:v>89</c:v>
                </c:pt>
                <c:pt idx="20">
                  <c:v>76</c:v>
                </c:pt>
                <c:pt idx="21">
                  <c:v>65</c:v>
                </c:pt>
                <c:pt idx="22">
                  <c:v>51</c:v>
                </c:pt>
                <c:pt idx="23">
                  <c:v>78</c:v>
                </c:pt>
                <c:pt idx="24">
                  <c:v>48</c:v>
                </c:pt>
                <c:pt idx="25">
                  <c:v>57</c:v>
                </c:pt>
                <c:pt idx="26">
                  <c:v>56</c:v>
                </c:pt>
                <c:pt idx="27">
                  <c:v>48</c:v>
                </c:pt>
                <c:pt idx="28">
                  <c:v>50</c:v>
                </c:pt>
                <c:pt idx="29">
                  <c:v>27</c:v>
                </c:pt>
                <c:pt idx="30">
                  <c:v>31</c:v>
                </c:pt>
                <c:pt idx="31">
                  <c:v>25</c:v>
                </c:pt>
                <c:pt idx="32">
                  <c:v>22</c:v>
                </c:pt>
                <c:pt idx="33">
                  <c:v>24</c:v>
                </c:pt>
                <c:pt idx="34">
                  <c:v>33</c:v>
                </c:pt>
                <c:pt idx="35">
                  <c:v>49</c:v>
                </c:pt>
                <c:pt idx="36">
                  <c:v>46</c:v>
                </c:pt>
                <c:pt idx="37">
                  <c:v>41</c:v>
                </c:pt>
                <c:pt idx="38">
                  <c:v>45</c:v>
                </c:pt>
              </c:numCache>
            </c:numRef>
          </c:val>
          <c:extLst>
            <c:ext xmlns:c16="http://schemas.microsoft.com/office/drawing/2014/chart" uri="{C3380CC4-5D6E-409C-BE32-E72D297353CC}">
              <c16:uniqueId val="{00000002-F39E-43B0-9626-908FFCCF63D7}"/>
            </c:ext>
          </c:extLst>
        </c:ser>
        <c:dLbls>
          <c:showLegendKey val="0"/>
          <c:showVal val="0"/>
          <c:showCatName val="0"/>
          <c:showSerName val="0"/>
          <c:showPercent val="0"/>
          <c:showBubbleSize val="0"/>
        </c:dLbls>
        <c:gapWidth val="0"/>
        <c:axId val="212993920"/>
        <c:axId val="212995456"/>
      </c:barChart>
      <c:catAx>
        <c:axId val="212993920"/>
        <c:scaling>
          <c:orientation val="minMax"/>
        </c:scaling>
        <c:delete val="1"/>
        <c:axPos val="l"/>
        <c:numFmt formatCode="General" sourceLinked="1"/>
        <c:majorTickMark val="out"/>
        <c:minorTickMark val="none"/>
        <c:tickLblPos val="none"/>
        <c:crossAx val="212995456"/>
        <c:crosses val="autoZero"/>
        <c:auto val="1"/>
        <c:lblAlgn val="ctr"/>
        <c:lblOffset val="100"/>
        <c:noMultiLvlLbl val="0"/>
      </c:catAx>
      <c:valAx>
        <c:axId val="212995456"/>
        <c:scaling>
          <c:orientation val="minMax"/>
        </c:scaling>
        <c:delete val="0"/>
        <c:axPos val="b"/>
        <c:majorGridlines>
          <c:spPr>
            <a:ln>
              <a:noFill/>
            </a:ln>
          </c:spPr>
        </c:majorGridlines>
        <c:numFmt formatCode="General" sourceLinked="1"/>
        <c:majorTickMark val="out"/>
        <c:minorTickMark val="none"/>
        <c:tickLblPos val="nextTo"/>
        <c:txPr>
          <a:bodyPr/>
          <a:lstStyle/>
          <a:p>
            <a:pPr>
              <a:defRPr sz="1200"/>
            </a:pPr>
            <a:endParaRPr lang="ja-JP"/>
          </a:p>
        </c:txPr>
        <c:crossAx val="212993920"/>
        <c:crosses val="autoZero"/>
        <c:crossBetween val="between"/>
        <c:majorUnit val="100"/>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362063896625589E-2"/>
          <c:y val="4.5207043117765432E-2"/>
          <c:w val="0.81056401963679114"/>
          <c:h val="0.86680313800372522"/>
        </c:manualLayout>
      </c:layout>
      <c:lineChart>
        <c:grouping val="standard"/>
        <c:varyColors val="0"/>
        <c:ser>
          <c:idx val="0"/>
          <c:order val="0"/>
          <c:tx>
            <c:strRef>
              <c:f>Sheet1!$B$1</c:f>
              <c:strCache>
                <c:ptCount val="1"/>
                <c:pt idx="0">
                  <c:v>合計</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Sheet1!$B$2:$B$13</c:f>
              <c:numCache>
                <c:formatCode>General</c:formatCode>
                <c:ptCount val="12"/>
              </c:numCache>
            </c:numRef>
          </c:val>
          <c:smooth val="0"/>
          <c:extLst>
            <c:ext xmlns:c16="http://schemas.microsoft.com/office/drawing/2014/chart" uri="{C3380CC4-5D6E-409C-BE32-E72D297353CC}">
              <c16:uniqueId val="{00000000-2CDD-4E53-8CDA-EDB4747C7B5B}"/>
            </c:ext>
          </c:extLst>
        </c:ser>
        <c:ser>
          <c:idx val="1"/>
          <c:order val="1"/>
          <c:tx>
            <c:strRef>
              <c:f>Sheet1!$C$1</c:f>
              <c:strCache>
                <c:ptCount val="1"/>
                <c:pt idx="0">
                  <c:v>普通</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Sheet1!$C$2:$C$13</c:f>
              <c:numCache>
                <c:formatCode>General</c:formatCode>
                <c:ptCount val="12"/>
              </c:numCache>
            </c:numRef>
          </c:val>
          <c:smooth val="0"/>
          <c:extLst>
            <c:ext xmlns:c16="http://schemas.microsoft.com/office/drawing/2014/chart" uri="{C3380CC4-5D6E-409C-BE32-E72D297353CC}">
              <c16:uniqueId val="{00000001-2CDD-4E53-8CDA-EDB4747C7B5B}"/>
            </c:ext>
          </c:extLst>
        </c:ser>
        <c:ser>
          <c:idx val="4"/>
          <c:order val="2"/>
          <c:tx>
            <c:strRef>
              <c:f>Sheet1!$F$1</c:f>
              <c:strCache>
                <c:ptCount val="1"/>
                <c:pt idx="0">
                  <c:v>商業</c:v>
                </c:pt>
              </c:strCache>
            </c:strRef>
          </c:tx>
          <c:dLbls>
            <c:dLbl>
              <c:idx val="4"/>
              <c:layout>
                <c:manualLayout>
                  <c:x val="-2.1409046246408551E-2"/>
                  <c:y val="-4.7652369901286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DD-4E53-8CDA-EDB4747C7B5B}"/>
                </c:ext>
              </c:extLst>
            </c:dLbl>
            <c:dLbl>
              <c:idx val="5"/>
              <c:layout>
                <c:manualLayout>
                  <c:x val="-2.5729595830539308E-2"/>
                  <c:y val="3.16364886564322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DD-4E53-8CDA-EDB4747C7B5B}"/>
                </c:ext>
              </c:extLst>
            </c:dLbl>
            <c:dLbl>
              <c:idx val="7"/>
              <c:layout>
                <c:manualLayout>
                  <c:x val="-3.6194299179011E-2"/>
                  <c:y val="2.7467884226855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DD-4E53-8CDA-EDB4747C7B5B}"/>
                </c:ext>
              </c:extLst>
            </c:dLbl>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Sheet1!$F$2:$F$13</c:f>
              <c:numCache>
                <c:formatCode>General</c:formatCode>
                <c:ptCount val="12"/>
                <c:pt idx="0">
                  <c:v>1201</c:v>
                </c:pt>
                <c:pt idx="1">
                  <c:v>1126</c:v>
                </c:pt>
                <c:pt idx="2">
                  <c:v>1103</c:v>
                </c:pt>
                <c:pt idx="3">
                  <c:v>1083</c:v>
                </c:pt>
                <c:pt idx="4">
                  <c:v>1064</c:v>
                </c:pt>
                <c:pt idx="5">
                  <c:v>1030</c:v>
                </c:pt>
                <c:pt idx="6">
                  <c:v>936</c:v>
                </c:pt>
                <c:pt idx="7">
                  <c:v>819</c:v>
                </c:pt>
                <c:pt idx="8">
                  <c:v>697</c:v>
                </c:pt>
                <c:pt idx="9">
                  <c:v>687</c:v>
                </c:pt>
                <c:pt idx="10">
                  <c:v>657</c:v>
                </c:pt>
                <c:pt idx="11">
                  <c:v>655</c:v>
                </c:pt>
              </c:numCache>
            </c:numRef>
          </c:val>
          <c:smooth val="0"/>
          <c:extLst>
            <c:ext xmlns:c16="http://schemas.microsoft.com/office/drawing/2014/chart" uri="{C3380CC4-5D6E-409C-BE32-E72D297353CC}">
              <c16:uniqueId val="{00000009-2CDD-4E53-8CDA-EDB4747C7B5B}"/>
            </c:ext>
          </c:extLst>
        </c:ser>
        <c:ser>
          <c:idx val="3"/>
          <c:order val="3"/>
          <c:tx>
            <c:strRef>
              <c:f>Sheet1!$E$1</c:f>
              <c:strCache>
                <c:ptCount val="1"/>
                <c:pt idx="0">
                  <c:v>工業</c:v>
                </c:pt>
              </c:strCache>
            </c:strRef>
          </c:tx>
          <c:dLbls>
            <c:dLbl>
              <c:idx val="8"/>
              <c:layout>
                <c:manualLayout>
                  <c:x val="-3.0110344269337043E-2"/>
                  <c:y val="-2.8243582904200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DD-4E53-8CDA-EDB4747C7B5B}"/>
                </c:ext>
              </c:extLst>
            </c:dLbl>
            <c:dLbl>
              <c:idx val="9"/>
              <c:layout>
                <c:manualLayout>
                  <c:x val="-1.5507849473344246E-2"/>
                  <c:y val="-1.4673028442867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DD-4E53-8CDA-EDB4747C7B5B}"/>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Sheet1!$E$2:$E$13</c:f>
              <c:numCache>
                <c:formatCode>General</c:formatCode>
                <c:ptCount val="12"/>
                <c:pt idx="0">
                  <c:v>715</c:v>
                </c:pt>
                <c:pt idx="1">
                  <c:v>736</c:v>
                </c:pt>
                <c:pt idx="2">
                  <c:v>686</c:v>
                </c:pt>
                <c:pt idx="3">
                  <c:v>685</c:v>
                </c:pt>
                <c:pt idx="4">
                  <c:v>690</c:v>
                </c:pt>
                <c:pt idx="5">
                  <c:v>695</c:v>
                </c:pt>
                <c:pt idx="6">
                  <c:v>662</c:v>
                </c:pt>
                <c:pt idx="7">
                  <c:v>635</c:v>
                </c:pt>
                <c:pt idx="8">
                  <c:v>586</c:v>
                </c:pt>
                <c:pt idx="9">
                  <c:v>636</c:v>
                </c:pt>
                <c:pt idx="10">
                  <c:v>624</c:v>
                </c:pt>
                <c:pt idx="11">
                  <c:v>617</c:v>
                </c:pt>
              </c:numCache>
            </c:numRef>
          </c:val>
          <c:smooth val="0"/>
          <c:extLst>
            <c:ext xmlns:c16="http://schemas.microsoft.com/office/drawing/2014/chart" uri="{C3380CC4-5D6E-409C-BE32-E72D297353CC}">
              <c16:uniqueId val="{00000005-2CDD-4E53-8CDA-EDB4747C7B5B}"/>
            </c:ext>
          </c:extLst>
        </c:ser>
        <c:ser>
          <c:idx val="10"/>
          <c:order val="4"/>
          <c:tx>
            <c:strRef>
              <c:f>Sheet1!$L$1</c:f>
              <c:strCache>
                <c:ptCount val="1"/>
                <c:pt idx="0">
                  <c:v>その他</c:v>
                </c:pt>
              </c:strCache>
            </c:strRef>
          </c:tx>
          <c:dLbls>
            <c:dLbl>
              <c:idx val="10"/>
              <c:layout>
                <c:manualLayout>
                  <c:x val="-6.7396129827660065E-3"/>
                  <c:y val="-3.3926386153332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49-44F6-9696-4D3FC0DF0535}"/>
                </c:ext>
              </c:extLst>
            </c:dLbl>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Sheet1!$L$2:$L$13</c:f>
              <c:numCache>
                <c:formatCode>General</c:formatCode>
                <c:ptCount val="12"/>
                <c:pt idx="0">
                  <c:v>283</c:v>
                </c:pt>
                <c:pt idx="1">
                  <c:v>222</c:v>
                </c:pt>
                <c:pt idx="2">
                  <c:v>234</c:v>
                </c:pt>
                <c:pt idx="3">
                  <c:v>261</c:v>
                </c:pt>
                <c:pt idx="4">
                  <c:v>363</c:v>
                </c:pt>
                <c:pt idx="5">
                  <c:v>521</c:v>
                </c:pt>
                <c:pt idx="6">
                  <c:v>607</c:v>
                </c:pt>
                <c:pt idx="7">
                  <c:v>606</c:v>
                </c:pt>
                <c:pt idx="8">
                  <c:v>587</c:v>
                </c:pt>
                <c:pt idx="9">
                  <c:v>571</c:v>
                </c:pt>
                <c:pt idx="10">
                  <c:v>567</c:v>
                </c:pt>
                <c:pt idx="11">
                  <c:v>571</c:v>
                </c:pt>
              </c:numCache>
            </c:numRef>
          </c:val>
          <c:smooth val="0"/>
          <c:extLst>
            <c:ext xmlns:c16="http://schemas.microsoft.com/office/drawing/2014/chart" uri="{C3380CC4-5D6E-409C-BE32-E72D297353CC}">
              <c16:uniqueId val="{00000013-2CDD-4E53-8CDA-EDB4747C7B5B}"/>
            </c:ext>
          </c:extLst>
        </c:ser>
        <c:ser>
          <c:idx val="11"/>
          <c:order val="5"/>
          <c:tx>
            <c:strRef>
              <c:f>Sheet1!$M$1</c:f>
              <c:strCache>
                <c:ptCount val="1"/>
                <c:pt idx="0">
                  <c:v>総合学科</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Sheet1!$M$2:$M$13</c:f>
              <c:numCache>
                <c:formatCode>General</c:formatCode>
                <c:ptCount val="12"/>
                <c:pt idx="5">
                  <c:v>23</c:v>
                </c:pt>
                <c:pt idx="6">
                  <c:v>141</c:v>
                </c:pt>
                <c:pt idx="7">
                  <c:v>277</c:v>
                </c:pt>
                <c:pt idx="8">
                  <c:v>338</c:v>
                </c:pt>
                <c:pt idx="9">
                  <c:v>366</c:v>
                </c:pt>
                <c:pt idx="10">
                  <c:v>384</c:v>
                </c:pt>
                <c:pt idx="11">
                  <c:v>387</c:v>
                </c:pt>
              </c:numCache>
            </c:numRef>
          </c:val>
          <c:smooth val="0"/>
          <c:extLst>
            <c:ext xmlns:c16="http://schemas.microsoft.com/office/drawing/2014/chart" uri="{C3380CC4-5D6E-409C-BE32-E72D297353CC}">
              <c16:uniqueId val="{00000014-2CDD-4E53-8CDA-EDB4747C7B5B}"/>
            </c:ext>
          </c:extLst>
        </c:ser>
        <c:ser>
          <c:idx val="2"/>
          <c:order val="6"/>
          <c:tx>
            <c:strRef>
              <c:f>Sheet1!$D$1</c:f>
              <c:strCache>
                <c:ptCount val="1"/>
                <c:pt idx="0">
                  <c:v>農業</c:v>
                </c:pt>
              </c:strCache>
            </c:strRef>
          </c:tx>
          <c:dLbls>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Sheet1!$D$2:$D$13</c:f>
              <c:numCache>
                <c:formatCode>General</c:formatCode>
                <c:ptCount val="12"/>
                <c:pt idx="0">
                  <c:v>679</c:v>
                </c:pt>
                <c:pt idx="1">
                  <c:v>581</c:v>
                </c:pt>
                <c:pt idx="2">
                  <c:v>492</c:v>
                </c:pt>
                <c:pt idx="3">
                  <c:v>460</c:v>
                </c:pt>
                <c:pt idx="4">
                  <c:v>434</c:v>
                </c:pt>
                <c:pt idx="5">
                  <c:v>411</c:v>
                </c:pt>
                <c:pt idx="6">
                  <c:v>382</c:v>
                </c:pt>
                <c:pt idx="7">
                  <c:v>358</c:v>
                </c:pt>
                <c:pt idx="8">
                  <c:v>332</c:v>
                </c:pt>
                <c:pt idx="9">
                  <c:v>320</c:v>
                </c:pt>
                <c:pt idx="10">
                  <c:v>312</c:v>
                </c:pt>
                <c:pt idx="11">
                  <c:v>312</c:v>
                </c:pt>
              </c:numCache>
            </c:numRef>
          </c:val>
          <c:smooth val="0"/>
          <c:extLst>
            <c:ext xmlns:c16="http://schemas.microsoft.com/office/drawing/2014/chart" uri="{C3380CC4-5D6E-409C-BE32-E72D297353CC}">
              <c16:uniqueId val="{00000002-2CDD-4E53-8CDA-EDB4747C7B5B}"/>
            </c:ext>
          </c:extLst>
        </c:ser>
        <c:ser>
          <c:idx val="6"/>
          <c:order val="7"/>
          <c:tx>
            <c:strRef>
              <c:f>Sheet1!$H$1</c:f>
              <c:strCache>
                <c:ptCount val="1"/>
                <c:pt idx="0">
                  <c:v>家庭</c:v>
                </c:pt>
              </c:strCache>
            </c:strRef>
          </c:tx>
          <c:dLbls>
            <c:dLbl>
              <c:idx val="5"/>
              <c:layout>
                <c:manualLayout>
                  <c:x val="-2.5729595830539308E-2"/>
                  <c:y val="2.8243850041099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DD-4E53-8CDA-EDB4747C7B5B}"/>
                </c:ext>
              </c:extLst>
            </c:dLbl>
            <c:dLbl>
              <c:idx val="7"/>
              <c:layout>
                <c:manualLayout>
                  <c:x val="-2.8801672712709898E-2"/>
                  <c:y val="5.6862766276998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DD-4E53-8CDA-EDB4747C7B5B}"/>
                </c:ext>
              </c:extLst>
            </c:dLbl>
            <c:dLbl>
              <c:idx val="8"/>
              <c:layout>
                <c:manualLayout>
                  <c:x val="-2.7323147419449682E-2"/>
                  <c:y val="4.0532276249141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DD-4E53-8CDA-EDB4747C7B5B}"/>
                </c:ext>
              </c:extLst>
            </c:dLbl>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Sheet1!$H$2:$H$13</c:f>
              <c:numCache>
                <c:formatCode>General</c:formatCode>
                <c:ptCount val="12"/>
                <c:pt idx="0">
                  <c:v>955</c:v>
                </c:pt>
                <c:pt idx="1">
                  <c:v>856</c:v>
                </c:pt>
                <c:pt idx="2">
                  <c:v>768</c:v>
                </c:pt>
                <c:pt idx="3">
                  <c:v>698</c:v>
                </c:pt>
                <c:pt idx="4">
                  <c:v>634</c:v>
                </c:pt>
                <c:pt idx="5">
                  <c:v>536</c:v>
                </c:pt>
                <c:pt idx="6">
                  <c:v>430</c:v>
                </c:pt>
                <c:pt idx="7">
                  <c:v>372</c:v>
                </c:pt>
                <c:pt idx="8">
                  <c:v>319</c:v>
                </c:pt>
                <c:pt idx="9">
                  <c:v>277</c:v>
                </c:pt>
                <c:pt idx="10">
                  <c:v>274</c:v>
                </c:pt>
                <c:pt idx="11">
                  <c:v>275</c:v>
                </c:pt>
              </c:numCache>
            </c:numRef>
          </c:val>
          <c:smooth val="0"/>
          <c:extLst>
            <c:ext xmlns:c16="http://schemas.microsoft.com/office/drawing/2014/chart" uri="{C3380CC4-5D6E-409C-BE32-E72D297353CC}">
              <c16:uniqueId val="{0000000F-2CDD-4E53-8CDA-EDB4747C7B5B}"/>
            </c:ext>
          </c:extLst>
        </c:ser>
        <c:ser>
          <c:idx val="9"/>
          <c:order val="8"/>
          <c:tx>
            <c:strRef>
              <c:f>Sheet1!$K$1</c:f>
              <c:strCache>
                <c:ptCount val="1"/>
                <c:pt idx="0">
                  <c:v>福祉</c:v>
                </c:pt>
              </c:strCache>
            </c:strRef>
          </c:tx>
          <c:dLbls>
            <c:spPr>
              <a:noFill/>
              <a:ln>
                <a:noFill/>
              </a:ln>
              <a:effectLst/>
            </c:spPr>
            <c:txPr>
              <a:bodyPr wrap="square" lIns="38100" tIns="19050" rIns="38100" bIns="19050" anchor="ctr">
                <a:spAutoFit/>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Sheet1!$K$2:$K$13</c:f>
              <c:numCache>
                <c:formatCode>General</c:formatCode>
                <c:ptCount val="12"/>
                <c:pt idx="7">
                  <c:v>68</c:v>
                </c:pt>
                <c:pt idx="8">
                  <c:v>97</c:v>
                </c:pt>
                <c:pt idx="9">
                  <c:v>98</c:v>
                </c:pt>
                <c:pt idx="10">
                  <c:v>98</c:v>
                </c:pt>
                <c:pt idx="11">
                  <c:v>100</c:v>
                </c:pt>
              </c:numCache>
            </c:numRef>
          </c:val>
          <c:smooth val="0"/>
          <c:extLst>
            <c:ext xmlns:c16="http://schemas.microsoft.com/office/drawing/2014/chart" uri="{C3380CC4-5D6E-409C-BE32-E72D297353CC}">
              <c16:uniqueId val="{00000012-2CDD-4E53-8CDA-EDB4747C7B5B}"/>
            </c:ext>
          </c:extLst>
        </c:ser>
        <c:ser>
          <c:idx val="7"/>
          <c:order val="9"/>
          <c:tx>
            <c:strRef>
              <c:f>Sheet1!$I$1</c:f>
              <c:strCache>
                <c:ptCount val="1"/>
                <c:pt idx="0">
                  <c:v>看護</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Sheet1!$I$2:$I$13</c:f>
              <c:numCache>
                <c:formatCode>General</c:formatCode>
                <c:ptCount val="12"/>
                <c:pt idx="9">
                  <c:v>96</c:v>
                </c:pt>
                <c:pt idx="10">
                  <c:v>97</c:v>
                </c:pt>
                <c:pt idx="11">
                  <c:v>96</c:v>
                </c:pt>
              </c:numCache>
            </c:numRef>
          </c:val>
          <c:smooth val="0"/>
          <c:extLst>
            <c:ext xmlns:c16="http://schemas.microsoft.com/office/drawing/2014/chart" uri="{C3380CC4-5D6E-409C-BE32-E72D297353CC}">
              <c16:uniqueId val="{00000010-2CDD-4E53-8CDA-EDB4747C7B5B}"/>
            </c:ext>
          </c:extLst>
        </c:ser>
        <c:ser>
          <c:idx val="5"/>
          <c:order val="10"/>
          <c:tx>
            <c:strRef>
              <c:f>Sheet1!$G$1</c:f>
              <c:strCache>
                <c:ptCount val="1"/>
                <c:pt idx="0">
                  <c:v>水産</c:v>
                </c:pt>
              </c:strCache>
            </c:strRef>
          </c:tx>
          <c:dLbls>
            <c:dLbl>
              <c:idx val="7"/>
              <c:layout>
                <c:manualLayout>
                  <c:x val="-2.9570505865205154E-3"/>
                  <c:y val="2.2862686038999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DD-4E53-8CDA-EDB4747C7B5B}"/>
                </c:ext>
              </c:extLst>
            </c:dLbl>
            <c:spPr>
              <a:noFill/>
              <a:ln>
                <a:noFill/>
              </a:ln>
              <a:effectLst/>
            </c:spPr>
            <c:txPr>
              <a:bodyPr/>
              <a:lstStyle/>
              <a:p>
                <a:pPr>
                  <a:defRPr sz="1200"/>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Sheet1!$G$2:$G$13</c:f>
              <c:numCache>
                <c:formatCode>General</c:formatCode>
                <c:ptCount val="12"/>
                <c:pt idx="0">
                  <c:v>56</c:v>
                </c:pt>
                <c:pt idx="1">
                  <c:v>53</c:v>
                </c:pt>
                <c:pt idx="2">
                  <c:v>52</c:v>
                </c:pt>
                <c:pt idx="3">
                  <c:v>53</c:v>
                </c:pt>
                <c:pt idx="4">
                  <c:v>52</c:v>
                </c:pt>
                <c:pt idx="5">
                  <c:v>52</c:v>
                </c:pt>
                <c:pt idx="6">
                  <c:v>48</c:v>
                </c:pt>
                <c:pt idx="7">
                  <c:v>46</c:v>
                </c:pt>
                <c:pt idx="8">
                  <c:v>44</c:v>
                </c:pt>
                <c:pt idx="9">
                  <c:v>42</c:v>
                </c:pt>
                <c:pt idx="10">
                  <c:v>41</c:v>
                </c:pt>
                <c:pt idx="11">
                  <c:v>41</c:v>
                </c:pt>
              </c:numCache>
            </c:numRef>
          </c:val>
          <c:smooth val="0"/>
          <c:extLst>
            <c:ext xmlns:c16="http://schemas.microsoft.com/office/drawing/2014/chart" uri="{C3380CC4-5D6E-409C-BE32-E72D297353CC}">
              <c16:uniqueId val="{0000000B-2CDD-4E53-8CDA-EDB4747C7B5B}"/>
            </c:ext>
          </c:extLst>
        </c:ser>
        <c:ser>
          <c:idx val="8"/>
          <c:order val="11"/>
          <c:tx>
            <c:strRef>
              <c:f>Sheet1!$J$1</c:f>
              <c:strCache>
                <c:ptCount val="1"/>
                <c:pt idx="0">
                  <c:v>情報</c:v>
                </c:pt>
              </c:strCache>
            </c:strRef>
          </c:tx>
          <c:dLbls>
            <c:spPr>
              <a:noFill/>
              <a:ln>
                <a:noFill/>
              </a:ln>
              <a:effectLst/>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S45</c:v>
                </c:pt>
                <c:pt idx="1">
                  <c:v>S50</c:v>
                </c:pt>
                <c:pt idx="2">
                  <c:v>S55</c:v>
                </c:pt>
                <c:pt idx="3">
                  <c:v>S60</c:v>
                </c:pt>
                <c:pt idx="4">
                  <c:v>H2</c:v>
                </c:pt>
                <c:pt idx="5">
                  <c:v>H7</c:v>
                </c:pt>
                <c:pt idx="6">
                  <c:v>H12</c:v>
                </c:pt>
                <c:pt idx="7">
                  <c:v>H17</c:v>
                </c:pt>
                <c:pt idx="8">
                  <c:v>H22</c:v>
                </c:pt>
                <c:pt idx="9">
                  <c:v>H26</c:v>
                </c:pt>
                <c:pt idx="10">
                  <c:v>H30</c:v>
                </c:pt>
                <c:pt idx="11">
                  <c:v>R1</c:v>
                </c:pt>
              </c:strCache>
            </c:strRef>
          </c:cat>
          <c:val>
            <c:numRef>
              <c:f>Sheet1!$J$2:$J$13</c:f>
              <c:numCache>
                <c:formatCode>General</c:formatCode>
                <c:ptCount val="12"/>
                <c:pt idx="7">
                  <c:v>22</c:v>
                </c:pt>
                <c:pt idx="8">
                  <c:v>24</c:v>
                </c:pt>
                <c:pt idx="9">
                  <c:v>29</c:v>
                </c:pt>
                <c:pt idx="10">
                  <c:v>26</c:v>
                </c:pt>
                <c:pt idx="11">
                  <c:v>25</c:v>
                </c:pt>
              </c:numCache>
            </c:numRef>
          </c:val>
          <c:smooth val="0"/>
          <c:extLst>
            <c:ext xmlns:c16="http://schemas.microsoft.com/office/drawing/2014/chart" uri="{C3380CC4-5D6E-409C-BE32-E72D297353CC}">
              <c16:uniqueId val="{00000011-2CDD-4E53-8CDA-EDB4747C7B5B}"/>
            </c:ext>
          </c:extLst>
        </c:ser>
        <c:dLbls>
          <c:showLegendKey val="0"/>
          <c:showVal val="1"/>
          <c:showCatName val="0"/>
          <c:showSerName val="0"/>
          <c:showPercent val="0"/>
          <c:showBubbleSize val="0"/>
        </c:dLbls>
        <c:marker val="1"/>
        <c:smooth val="0"/>
        <c:axId val="312804864"/>
        <c:axId val="312806400"/>
      </c:lineChart>
      <c:catAx>
        <c:axId val="312804864"/>
        <c:scaling>
          <c:orientation val="minMax"/>
        </c:scaling>
        <c:delete val="0"/>
        <c:axPos val="b"/>
        <c:numFmt formatCode="General" sourceLinked="0"/>
        <c:majorTickMark val="out"/>
        <c:minorTickMark val="none"/>
        <c:tickLblPos val="nextTo"/>
        <c:txPr>
          <a:bodyPr/>
          <a:lstStyle/>
          <a:p>
            <a:pPr>
              <a:defRPr sz="1200"/>
            </a:pPr>
            <a:endParaRPr lang="ja-JP"/>
          </a:p>
        </c:txPr>
        <c:crossAx val="312806400"/>
        <c:crosses val="autoZero"/>
        <c:auto val="1"/>
        <c:lblAlgn val="ctr"/>
        <c:lblOffset val="50"/>
        <c:tickLblSkip val="1"/>
        <c:noMultiLvlLbl val="0"/>
      </c:catAx>
      <c:valAx>
        <c:axId val="312806400"/>
        <c:scaling>
          <c:orientation val="minMax"/>
          <c:max val="1300"/>
        </c:scaling>
        <c:delete val="0"/>
        <c:axPos val="l"/>
        <c:majorGridlines>
          <c:spPr>
            <a:ln>
              <a:solidFill>
                <a:schemeClr val="bg1">
                  <a:lumMod val="75000"/>
                </a:schemeClr>
              </a:solidFill>
              <a:prstDash val="dash"/>
            </a:ln>
          </c:spPr>
        </c:majorGridlines>
        <c:numFmt formatCode="#,##0_);[Red]\(#,##0\)" sourceLinked="0"/>
        <c:majorTickMark val="out"/>
        <c:minorTickMark val="none"/>
        <c:tickLblPos val="nextTo"/>
        <c:txPr>
          <a:bodyPr/>
          <a:lstStyle/>
          <a:p>
            <a:pPr>
              <a:defRPr sz="1200"/>
            </a:pPr>
            <a:endParaRPr lang="ja-JP"/>
          </a:p>
        </c:txPr>
        <c:crossAx val="312804864"/>
        <c:crosses val="autoZero"/>
        <c:crossBetween val="between"/>
        <c:majorUnit val="100"/>
      </c:valAx>
    </c:plotArea>
    <c:legend>
      <c:legendPos val="r"/>
      <c:layout>
        <c:manualLayout>
          <c:xMode val="edge"/>
          <c:yMode val="edge"/>
          <c:x val="0.88858910288427839"/>
          <c:y val="1.3570554461333135E-2"/>
          <c:w val="0.1038777079711897"/>
          <c:h val="0.8347333532973642"/>
        </c:manualLayout>
      </c:layout>
      <c:overlay val="0"/>
      <c:spPr>
        <a:ln>
          <a:solidFill>
            <a:schemeClr val="bg1">
              <a:lumMod val="6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09522751440376"/>
          <c:y val="3.4108027544962047E-2"/>
          <c:w val="0.31376356080555723"/>
          <c:h val="0.8867150354292086"/>
        </c:manualLayout>
      </c:layout>
      <c:barChart>
        <c:barDir val="col"/>
        <c:grouping val="percentStacked"/>
        <c:varyColors val="0"/>
        <c:ser>
          <c:idx val="0"/>
          <c:order val="0"/>
          <c:tx>
            <c:strRef>
              <c:f>Sheet1!$B$1</c:f>
              <c:strCache>
                <c:ptCount val="1"/>
                <c:pt idx="0">
                  <c:v>全日制</c:v>
                </c:pt>
              </c:strCache>
            </c:strRef>
          </c:tx>
          <c:invertIfNegative val="0"/>
          <c:dLbls>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Sheet1!$B$2</c:f>
              <c:numCache>
                <c:formatCode>0.0%</c:formatCode>
                <c:ptCount val="1"/>
                <c:pt idx="0">
                  <c:v>0.9561026561970295</c:v>
                </c:pt>
              </c:numCache>
            </c:numRef>
          </c:val>
          <c:extLst>
            <c:ext xmlns:c16="http://schemas.microsoft.com/office/drawing/2014/chart" uri="{C3380CC4-5D6E-409C-BE32-E72D297353CC}">
              <c16:uniqueId val="{00000000-CD5B-434E-B081-CDAE6E11A576}"/>
            </c:ext>
          </c:extLst>
        </c:ser>
        <c:ser>
          <c:idx val="1"/>
          <c:order val="1"/>
          <c:tx>
            <c:strRef>
              <c:f>Sheet1!$C$1</c:f>
              <c:strCache>
                <c:ptCount val="1"/>
                <c:pt idx="0">
                  <c:v>ｸﾘｴｲﾃｨﾌﾞｽｸｰﾙ</c:v>
                </c:pt>
              </c:strCache>
            </c:strRef>
          </c:tx>
          <c:invertIfNegative val="0"/>
          <c:dLbls>
            <c:dLbl>
              <c:idx val="0"/>
              <c:layout>
                <c:manualLayout>
                  <c:x val="0.17138438213612747"/>
                  <c:y val="6.1883962210826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Sheet1!$C$2</c:f>
              <c:numCache>
                <c:formatCode>0.0%</c:formatCode>
                <c:ptCount val="1"/>
                <c:pt idx="0">
                  <c:v>1.2149421390678114E-2</c:v>
                </c:pt>
              </c:numCache>
            </c:numRef>
          </c:val>
          <c:extLst>
            <c:ext xmlns:c16="http://schemas.microsoft.com/office/drawing/2014/chart" uri="{C3380CC4-5D6E-409C-BE32-E72D297353CC}">
              <c16:uniqueId val="{00000002-CD5B-434E-B081-CDAE6E11A576}"/>
            </c:ext>
          </c:extLst>
        </c:ser>
        <c:ser>
          <c:idx val="2"/>
          <c:order val="2"/>
          <c:tx>
            <c:strRef>
              <c:f>Sheet1!$D$1</c:f>
              <c:strCache>
                <c:ptCount val="1"/>
                <c:pt idx="0">
                  <c:v>定時制</c:v>
                </c:pt>
              </c:strCache>
            </c:strRef>
          </c:tx>
          <c:invertIfNegative val="0"/>
          <c:dLbls>
            <c:dLbl>
              <c:idx val="0"/>
              <c:layout>
                <c:manualLayout>
                  <c:x val="0.17138438213612747"/>
                  <c:y val="-2.7743564891257225E-3"/>
                </c:manualLayout>
              </c:layout>
              <c:tx>
                <c:rich>
                  <a:bodyPr/>
                  <a:lstStyle/>
                  <a:p>
                    <a:r>
                      <a:rPr lang="en-US" altLang="ja-JP" dirty="0"/>
                      <a:t>1</a:t>
                    </a:r>
                    <a:r>
                      <a:rPr lang="en-US" altLang="en-US" dirty="0"/>
                      <a:t>.5%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Sheet1!$D$2</c:f>
              <c:numCache>
                <c:formatCode>0.0%</c:formatCode>
                <c:ptCount val="1"/>
                <c:pt idx="0">
                  <c:v>1.3762014275112011E-2</c:v>
                </c:pt>
              </c:numCache>
            </c:numRef>
          </c:val>
          <c:extLst>
            <c:ext xmlns:c16="http://schemas.microsoft.com/office/drawing/2014/chart" uri="{C3380CC4-5D6E-409C-BE32-E72D297353CC}">
              <c16:uniqueId val="{00000004-CD5B-434E-B081-CDAE6E11A576}"/>
            </c:ext>
          </c:extLst>
        </c:ser>
        <c:ser>
          <c:idx val="3"/>
          <c:order val="3"/>
          <c:tx>
            <c:strRef>
              <c:f>Sheet1!$E$1</c:f>
              <c:strCache>
                <c:ptCount val="1"/>
                <c:pt idx="0">
                  <c:v>通信制</c:v>
                </c:pt>
              </c:strCache>
            </c:strRef>
          </c:tx>
          <c:invertIfNegative val="0"/>
          <c:dLbls>
            <c:dLbl>
              <c:idx val="0"/>
              <c:layout>
                <c:manualLayout>
                  <c:x val="0.17138438213612747"/>
                  <c:y val="-1.8245099203536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5B-434E-B081-CDAE6E11A576}"/>
                </c:ext>
              </c:extLst>
            </c:dLbl>
            <c:spPr>
              <a:noFill/>
              <a:ln>
                <a:noFill/>
              </a:ln>
              <a:effectLst/>
            </c:spPr>
            <c:txPr>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課程別</c:v>
                </c:pt>
              </c:strCache>
            </c:strRef>
          </c:cat>
          <c:val>
            <c:numRef>
              <c:f>Sheet1!$E$2</c:f>
              <c:numCache>
                <c:formatCode>0.0%</c:formatCode>
                <c:ptCount val="1"/>
                <c:pt idx="0">
                  <c:v>1.7985908137180345E-2</c:v>
                </c:pt>
              </c:numCache>
            </c:numRef>
          </c:val>
          <c:extLst>
            <c:ext xmlns:c16="http://schemas.microsoft.com/office/drawing/2014/chart" uri="{C3380CC4-5D6E-409C-BE32-E72D297353CC}">
              <c16:uniqueId val="{00000006-CD5B-434E-B081-CDAE6E11A576}"/>
            </c:ext>
          </c:extLst>
        </c:ser>
        <c:dLbls>
          <c:showLegendKey val="0"/>
          <c:showVal val="1"/>
          <c:showCatName val="0"/>
          <c:showSerName val="0"/>
          <c:showPercent val="0"/>
          <c:showBubbleSize val="0"/>
        </c:dLbls>
        <c:gapWidth val="150"/>
        <c:overlap val="100"/>
        <c:axId val="312654848"/>
        <c:axId val="312677120"/>
      </c:barChart>
      <c:catAx>
        <c:axId val="312654848"/>
        <c:scaling>
          <c:orientation val="minMax"/>
        </c:scaling>
        <c:delete val="0"/>
        <c:axPos val="b"/>
        <c:numFmt formatCode="General" sourceLinked="1"/>
        <c:majorTickMark val="out"/>
        <c:minorTickMark val="none"/>
        <c:tickLblPos val="nextTo"/>
        <c:txPr>
          <a:bodyPr/>
          <a:lstStyle/>
          <a:p>
            <a:pPr>
              <a:defRPr sz="1050">
                <a:latin typeface="+mn-ea"/>
                <a:ea typeface="+mn-ea"/>
              </a:defRPr>
            </a:pPr>
            <a:endParaRPr lang="ja-JP"/>
          </a:p>
        </c:txPr>
        <c:crossAx val="312677120"/>
        <c:crosses val="autoZero"/>
        <c:auto val="1"/>
        <c:lblAlgn val="ctr"/>
        <c:lblOffset val="100"/>
        <c:noMultiLvlLbl val="0"/>
      </c:catAx>
      <c:valAx>
        <c:axId val="312677120"/>
        <c:scaling>
          <c:orientation val="minMax"/>
          <c:min val="0"/>
        </c:scaling>
        <c:delete val="0"/>
        <c:axPos val="l"/>
        <c:majorGridlines>
          <c:spPr>
            <a:ln>
              <a:prstDash val="dash"/>
            </a:ln>
          </c:spPr>
        </c:majorGridlines>
        <c:numFmt formatCode="0%" sourceLinked="1"/>
        <c:majorTickMark val="out"/>
        <c:minorTickMark val="none"/>
        <c:tickLblPos val="nextTo"/>
        <c:txPr>
          <a:bodyPr/>
          <a:lstStyle/>
          <a:p>
            <a:pPr>
              <a:defRPr sz="1200"/>
            </a:pPr>
            <a:endParaRPr lang="ja-JP"/>
          </a:p>
        </c:txPr>
        <c:crossAx val="312654848"/>
        <c:crosses val="autoZero"/>
        <c:crossBetween val="between"/>
      </c:valAx>
    </c:plotArea>
    <c:legend>
      <c:legendPos val="r"/>
      <c:layout>
        <c:manualLayout>
          <c:xMode val="edge"/>
          <c:yMode val="edge"/>
          <c:x val="0.53325418797310808"/>
          <c:y val="0.20418939937604541"/>
          <c:w val="0.31857533847590508"/>
          <c:h val="0.31795174523654723"/>
        </c:manualLayout>
      </c:layout>
      <c:overlay val="0"/>
      <c:spPr>
        <a:ln>
          <a:solidFill>
            <a:schemeClr val="bg1">
              <a:lumMod val="65000"/>
            </a:schemeClr>
          </a:solidFill>
        </a:ln>
      </c:spPr>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26944228419063E-2"/>
          <c:y val="2.7451921310256432E-2"/>
          <c:w val="0.45139255360515496"/>
          <c:h val="0.90562375304511189"/>
        </c:manualLayout>
      </c:layout>
      <c:barChart>
        <c:barDir val="col"/>
        <c:grouping val="percentStacked"/>
        <c:varyColors val="0"/>
        <c:ser>
          <c:idx val="0"/>
          <c:order val="0"/>
          <c:tx>
            <c:strRef>
              <c:f>Sheet1!$B$1</c:f>
              <c:strCache>
                <c:ptCount val="1"/>
                <c:pt idx="0">
                  <c:v>普通</c:v>
                </c:pt>
              </c:strCache>
            </c:strRef>
          </c:tx>
          <c:spPr>
            <a:solidFill>
              <a:schemeClr val="accent1"/>
            </a:solidFill>
          </c:spPr>
          <c:invertIfNegative val="0"/>
          <c:dLbls>
            <c:dLbl>
              <c:idx val="0"/>
              <c:layout>
                <c:manualLayout>
                  <c:x val="0.18286760490125323"/>
                  <c:y val="-2.59361521369765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Sheet1!$B$2</c:f>
              <c:numCache>
                <c:formatCode>0.0%</c:formatCode>
                <c:ptCount val="1"/>
                <c:pt idx="0">
                  <c:v>0.6313176808816483</c:v>
                </c:pt>
              </c:numCache>
            </c:numRef>
          </c:val>
          <c:extLst>
            <c:ext xmlns:c16="http://schemas.microsoft.com/office/drawing/2014/chart" uri="{C3380CC4-5D6E-409C-BE32-E72D297353CC}">
              <c16:uniqueId val="{00000001-CC9D-4897-9981-53B975F6C976}"/>
            </c:ext>
          </c:extLst>
        </c:ser>
        <c:ser>
          <c:idx val="1"/>
          <c:order val="1"/>
          <c:tx>
            <c:strRef>
              <c:f>Sheet1!$C$1</c:f>
              <c:strCache>
                <c:ptCount val="1"/>
                <c:pt idx="0">
                  <c:v>農業</c:v>
                </c:pt>
              </c:strCache>
            </c:strRef>
          </c:tx>
          <c:invertIfNegative val="0"/>
          <c:dLbls>
            <c:dLbl>
              <c:idx val="0"/>
              <c:layout>
                <c:manualLayout>
                  <c:x val="0.1994919326195489"/>
                  <c:y val="4.1497843419160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Sheet1!$C$2</c:f>
              <c:numCache>
                <c:formatCode>0.0%</c:formatCode>
                <c:ptCount val="1"/>
                <c:pt idx="0">
                  <c:v>1.1049353138476282E-2</c:v>
                </c:pt>
              </c:numCache>
            </c:numRef>
          </c:val>
          <c:extLst>
            <c:ext xmlns:c16="http://schemas.microsoft.com/office/drawing/2014/chart" uri="{C3380CC4-5D6E-409C-BE32-E72D297353CC}">
              <c16:uniqueId val="{00000003-CC9D-4897-9981-53B975F6C976}"/>
            </c:ext>
          </c:extLst>
        </c:ser>
        <c:ser>
          <c:idx val="2"/>
          <c:order val="2"/>
          <c:tx>
            <c:strRef>
              <c:f>Sheet1!$D$1</c:f>
              <c:strCache>
                <c:ptCount val="1"/>
                <c:pt idx="0">
                  <c:v>工業</c:v>
                </c:pt>
              </c:strCache>
            </c:strRef>
          </c:tx>
          <c:invertIfNegative val="0"/>
          <c:dLbls>
            <c:dLbl>
              <c:idx val="0"/>
              <c:layout>
                <c:manualLayout>
                  <c:x val="0.1994919326195489"/>
                  <c:y val="4.40914586328584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Sheet1!$D$2</c:f>
              <c:numCache>
                <c:formatCode>0.0%</c:formatCode>
                <c:ptCount val="1"/>
                <c:pt idx="0">
                  <c:v>5.7901293723047434E-2</c:v>
                </c:pt>
              </c:numCache>
            </c:numRef>
          </c:val>
          <c:extLst>
            <c:ext xmlns:c16="http://schemas.microsoft.com/office/drawing/2014/chart" uri="{C3380CC4-5D6E-409C-BE32-E72D297353CC}">
              <c16:uniqueId val="{00000005-CC9D-4897-9981-53B975F6C976}"/>
            </c:ext>
          </c:extLst>
        </c:ser>
        <c:ser>
          <c:idx val="3"/>
          <c:order val="3"/>
          <c:tx>
            <c:strRef>
              <c:f>Sheet1!$E$1</c:f>
              <c:strCache>
                <c:ptCount val="1"/>
                <c:pt idx="0">
                  <c:v>国際教養</c:v>
                </c:pt>
              </c:strCache>
            </c:strRef>
          </c:tx>
          <c:invertIfNegative val="0"/>
          <c:dLbls>
            <c:dLbl>
              <c:idx val="0"/>
              <c:layout>
                <c:manualLayout>
                  <c:x val="0.1994919326195489"/>
                  <c:y val="5.44659194876486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Sheet1!$E$2</c:f>
              <c:numCache>
                <c:formatCode>0.0%</c:formatCode>
                <c:ptCount val="1"/>
                <c:pt idx="0">
                  <c:v>1.1001437470052708E-2</c:v>
                </c:pt>
              </c:numCache>
            </c:numRef>
          </c:val>
          <c:extLst>
            <c:ext xmlns:c16="http://schemas.microsoft.com/office/drawing/2014/chart" uri="{C3380CC4-5D6E-409C-BE32-E72D297353CC}">
              <c16:uniqueId val="{00000007-CC9D-4897-9981-53B975F6C976}"/>
            </c:ext>
          </c:extLst>
        </c:ser>
        <c:ser>
          <c:idx val="4"/>
          <c:order val="4"/>
          <c:tx>
            <c:strRef>
              <c:f>Sheet1!$F$1</c:f>
              <c:strCache>
                <c:ptCount val="1"/>
                <c:pt idx="0">
                  <c:v>国際文化</c:v>
                </c:pt>
              </c:strCache>
            </c:strRef>
          </c:tx>
          <c:invertIfNegative val="0"/>
          <c:dLbls>
            <c:dLbl>
              <c:idx val="0"/>
              <c:layout>
                <c:manualLayout>
                  <c:x val="0.1994919326195489"/>
                  <c:y val="3.890422820546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Sheet1!$F$2</c:f>
              <c:numCache>
                <c:formatCode>0.0%</c:formatCode>
                <c:ptCount val="1"/>
                <c:pt idx="0">
                  <c:v>1.3780546238620029E-2</c:v>
                </c:pt>
              </c:numCache>
            </c:numRef>
          </c:val>
          <c:extLst>
            <c:ext xmlns:c16="http://schemas.microsoft.com/office/drawing/2014/chart" uri="{C3380CC4-5D6E-409C-BE32-E72D297353CC}">
              <c16:uniqueId val="{00000009-CC9D-4897-9981-53B975F6C976}"/>
            </c:ext>
          </c:extLst>
        </c:ser>
        <c:ser>
          <c:idx val="5"/>
          <c:order val="5"/>
          <c:tx>
            <c:strRef>
              <c:f>Sheet1!$G$1</c:f>
              <c:strCache>
                <c:ptCount val="1"/>
                <c:pt idx="0">
                  <c:v>ｸﾞﾛｰﾊﾞﾙ</c:v>
                </c:pt>
              </c:strCache>
            </c:strRef>
          </c:tx>
          <c:invertIfNegative val="0"/>
          <c:dLbls>
            <c:dLbl>
              <c:idx val="0"/>
              <c:layout>
                <c:manualLayout>
                  <c:x val="0.1994919326195489"/>
                  <c:y val="2.33425369232780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Sheet1!$G$2</c:f>
              <c:numCache>
                <c:formatCode>0.0%</c:formatCode>
                <c:ptCount val="1"/>
                <c:pt idx="0">
                  <c:v>4.5615716339242936E-3</c:v>
                </c:pt>
              </c:numCache>
            </c:numRef>
          </c:val>
          <c:extLst>
            <c:ext xmlns:c16="http://schemas.microsoft.com/office/drawing/2014/chart" uri="{C3380CC4-5D6E-409C-BE32-E72D297353CC}">
              <c16:uniqueId val="{0000000B-CC9D-4897-9981-53B975F6C976}"/>
            </c:ext>
          </c:extLst>
        </c:ser>
        <c:ser>
          <c:idx val="6"/>
          <c:order val="6"/>
          <c:tx>
            <c:strRef>
              <c:f>Sheet1!$H$1</c:f>
              <c:strCache>
                <c:ptCount val="1"/>
                <c:pt idx="0">
                  <c:v>体育</c:v>
                </c:pt>
              </c:strCache>
            </c:strRef>
          </c:tx>
          <c:invertIfNegative val="0"/>
          <c:dLbls>
            <c:dLbl>
              <c:idx val="0"/>
              <c:layout>
                <c:manualLayout>
                  <c:x val="0.1994919326195489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Sheet1!$H$2</c:f>
              <c:numCache>
                <c:formatCode>0.0%</c:formatCode>
                <c:ptCount val="1"/>
                <c:pt idx="0">
                  <c:v>4.4082414949688552E-3</c:v>
                </c:pt>
              </c:numCache>
            </c:numRef>
          </c:val>
          <c:extLst>
            <c:ext xmlns:c16="http://schemas.microsoft.com/office/drawing/2014/chart" uri="{C3380CC4-5D6E-409C-BE32-E72D297353CC}">
              <c16:uniqueId val="{0000000D-CC9D-4897-9981-53B975F6C976}"/>
            </c:ext>
          </c:extLst>
        </c:ser>
        <c:ser>
          <c:idx val="7"/>
          <c:order val="7"/>
          <c:tx>
            <c:strRef>
              <c:f>Sheet1!$I$1</c:f>
              <c:strCache>
                <c:ptCount val="1"/>
                <c:pt idx="0">
                  <c:v>総合科学</c:v>
                </c:pt>
              </c:strCache>
            </c:strRef>
          </c:tx>
          <c:invertIfNegative val="0"/>
          <c:dLbls>
            <c:dLbl>
              <c:idx val="0"/>
              <c:layout>
                <c:manualLayout>
                  <c:x val="0.19949193261954898"/>
                  <c:y val="-1.55616912821853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Sheet1!$I$2</c:f>
              <c:numCache>
                <c:formatCode>0.0%</c:formatCode>
                <c:ptCount val="1"/>
                <c:pt idx="0">
                  <c:v>1.0608528988979396E-2</c:v>
                </c:pt>
              </c:numCache>
            </c:numRef>
          </c:val>
          <c:extLst>
            <c:ext xmlns:c16="http://schemas.microsoft.com/office/drawing/2014/chart" uri="{C3380CC4-5D6E-409C-BE32-E72D297353CC}">
              <c16:uniqueId val="{0000000F-CC9D-4897-9981-53B975F6C976}"/>
            </c:ext>
          </c:extLst>
        </c:ser>
        <c:ser>
          <c:idx val="8"/>
          <c:order val="8"/>
          <c:tx>
            <c:strRef>
              <c:f>Sheet1!$J$1</c:f>
              <c:strCache>
                <c:ptCount val="1"/>
                <c:pt idx="0">
                  <c:v>文理学</c:v>
                </c:pt>
              </c:strCache>
            </c:strRef>
          </c:tx>
          <c:invertIfNegative val="0"/>
          <c:dLbls>
            <c:dLbl>
              <c:idx val="0"/>
              <c:layout>
                <c:manualLayout>
                  <c:x val="0.19949193261954898"/>
                  <c:y val="5.1872304273950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Sheet1!$J$2</c:f>
              <c:numCache>
                <c:formatCode>0.0%</c:formatCode>
                <c:ptCount val="1"/>
                <c:pt idx="0">
                  <c:v>9.9568758984187836E-2</c:v>
                </c:pt>
              </c:numCache>
            </c:numRef>
          </c:val>
          <c:extLst>
            <c:ext xmlns:c16="http://schemas.microsoft.com/office/drawing/2014/chart" uri="{C3380CC4-5D6E-409C-BE32-E72D297353CC}">
              <c16:uniqueId val="{00000011-CC9D-4897-9981-53B975F6C976}"/>
            </c:ext>
          </c:extLst>
        </c:ser>
        <c:ser>
          <c:idx val="9"/>
          <c:order val="9"/>
          <c:tx>
            <c:strRef>
              <c:f>Sheet1!$K$1</c:f>
              <c:strCache>
                <c:ptCount val="1"/>
                <c:pt idx="0">
                  <c:v>芸能文化</c:v>
                </c:pt>
              </c:strCache>
            </c:strRef>
          </c:tx>
          <c:invertIfNegative val="0"/>
          <c:dLbls>
            <c:dLbl>
              <c:idx val="0"/>
              <c:layout>
                <c:manualLayout>
                  <c:x val="0.19949193261954898"/>
                  <c:y val="1.2968076068487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Sheet1!$K$2</c:f>
              <c:numCache>
                <c:formatCode>0.0%</c:formatCode>
                <c:ptCount val="1"/>
                <c:pt idx="0">
                  <c:v>1.0541447053186391E-3</c:v>
                </c:pt>
              </c:numCache>
            </c:numRef>
          </c:val>
          <c:extLst>
            <c:ext xmlns:c16="http://schemas.microsoft.com/office/drawing/2014/chart" uri="{C3380CC4-5D6E-409C-BE32-E72D297353CC}">
              <c16:uniqueId val="{00000013-CC9D-4897-9981-53B975F6C976}"/>
            </c:ext>
          </c:extLst>
        </c:ser>
        <c:ser>
          <c:idx val="10"/>
          <c:order val="10"/>
          <c:tx>
            <c:strRef>
              <c:f>Sheet1!$L$1</c:f>
              <c:strCache>
                <c:ptCount val="1"/>
                <c:pt idx="0">
                  <c:v>音楽</c:v>
                </c:pt>
              </c:strCache>
            </c:strRef>
          </c:tx>
          <c:invertIfNegative val="0"/>
          <c:dLbls>
            <c:dLbl>
              <c:idx val="0"/>
              <c:layout>
                <c:manualLayout>
                  <c:x val="0.19949193261954898"/>
                  <c:y val="-1.55616912821853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Sheet1!$L$2</c:f>
              <c:numCache>
                <c:formatCode>0.0%</c:formatCode>
                <c:ptCount val="1"/>
                <c:pt idx="0">
                  <c:v>1.1212266411116435E-3</c:v>
                </c:pt>
              </c:numCache>
            </c:numRef>
          </c:val>
          <c:extLst>
            <c:ext xmlns:c16="http://schemas.microsoft.com/office/drawing/2014/chart" uri="{C3380CC4-5D6E-409C-BE32-E72D297353CC}">
              <c16:uniqueId val="{00000015-CC9D-4897-9981-53B975F6C976}"/>
            </c:ext>
          </c:extLst>
        </c:ser>
        <c:ser>
          <c:idx val="11"/>
          <c:order val="11"/>
          <c:tx>
            <c:strRef>
              <c:f>Sheet1!$M$1</c:f>
              <c:strCache>
                <c:ptCount val="1"/>
                <c:pt idx="0">
                  <c:v>総合造形</c:v>
                </c:pt>
              </c:strCache>
            </c:strRef>
          </c:tx>
          <c:invertIfNegative val="0"/>
          <c:dLbls>
            <c:dLbl>
              <c:idx val="0"/>
              <c:layout>
                <c:manualLayout>
                  <c:x val="0.19949193261954898"/>
                  <c:y val="-5.70595347013462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40-48BA-8F48-A83FDA352FB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Sheet1!$M$2</c:f>
              <c:numCache>
                <c:formatCode>0.0%</c:formatCode>
                <c:ptCount val="1"/>
                <c:pt idx="0">
                  <c:v>5.6157163392429321E-3</c:v>
                </c:pt>
              </c:numCache>
            </c:numRef>
          </c:val>
          <c:extLst>
            <c:ext xmlns:c16="http://schemas.microsoft.com/office/drawing/2014/chart" uri="{C3380CC4-5D6E-409C-BE32-E72D297353CC}">
              <c16:uniqueId val="{00000016-CC9D-4897-9981-53B975F6C976}"/>
            </c:ext>
          </c:extLst>
        </c:ser>
        <c:ser>
          <c:idx val="12"/>
          <c:order val="12"/>
          <c:tx>
            <c:strRef>
              <c:f>Sheet1!$N$1</c:f>
              <c:strCache>
                <c:ptCount val="1"/>
                <c:pt idx="0">
                  <c:v>総合学</c:v>
                </c:pt>
              </c:strCache>
            </c:strRef>
          </c:tx>
          <c:invertIfNegative val="0"/>
          <c:dLbls>
            <c:dLbl>
              <c:idx val="0"/>
              <c:layout>
                <c:manualLayout>
                  <c:x val="0.21057481776507939"/>
                  <c:y val="-3.3716997778068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C9D-4897-9981-53B975F6C9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学科別（全日制）</c:v>
                </c:pt>
              </c:strCache>
            </c:strRef>
          </c:cat>
          <c:val>
            <c:numRef>
              <c:f>Sheet1!$N$2</c:f>
              <c:numCache>
                <c:formatCode>0.0%</c:formatCode>
                <c:ptCount val="1"/>
                <c:pt idx="0">
                  <c:v>0.14801149976042166</c:v>
                </c:pt>
              </c:numCache>
            </c:numRef>
          </c:val>
          <c:extLst>
            <c:ext xmlns:c16="http://schemas.microsoft.com/office/drawing/2014/chart" uri="{C3380CC4-5D6E-409C-BE32-E72D297353CC}">
              <c16:uniqueId val="{00000018-CC9D-4897-9981-53B975F6C976}"/>
            </c:ext>
          </c:extLst>
        </c:ser>
        <c:dLbls>
          <c:dLblPos val="ctr"/>
          <c:showLegendKey val="0"/>
          <c:showVal val="1"/>
          <c:showCatName val="0"/>
          <c:showSerName val="0"/>
          <c:showPercent val="0"/>
          <c:showBubbleSize val="0"/>
        </c:dLbls>
        <c:gapWidth val="150"/>
        <c:overlap val="100"/>
        <c:axId val="312962432"/>
        <c:axId val="312968320"/>
      </c:barChart>
      <c:catAx>
        <c:axId val="312962432"/>
        <c:scaling>
          <c:orientation val="minMax"/>
        </c:scaling>
        <c:delete val="0"/>
        <c:axPos val="b"/>
        <c:numFmt formatCode="General" sourceLinked="0"/>
        <c:majorTickMark val="out"/>
        <c:minorTickMark val="none"/>
        <c:tickLblPos val="nextTo"/>
        <c:crossAx val="312968320"/>
        <c:crosses val="autoZero"/>
        <c:auto val="1"/>
        <c:lblAlgn val="ctr"/>
        <c:lblOffset val="100"/>
        <c:noMultiLvlLbl val="0"/>
      </c:catAx>
      <c:valAx>
        <c:axId val="312968320"/>
        <c:scaling>
          <c:orientation val="minMax"/>
        </c:scaling>
        <c:delete val="1"/>
        <c:axPos val="l"/>
        <c:majorGridlines>
          <c:spPr>
            <a:ln>
              <a:prstDash val="dash"/>
            </a:ln>
          </c:spPr>
        </c:majorGridlines>
        <c:numFmt formatCode="0%" sourceLinked="1"/>
        <c:majorTickMark val="out"/>
        <c:minorTickMark val="none"/>
        <c:tickLblPos val="none"/>
        <c:crossAx val="312962432"/>
        <c:crosses val="autoZero"/>
        <c:crossBetween val="between"/>
      </c:valAx>
    </c:plotArea>
    <c:legend>
      <c:legendPos val="r"/>
      <c:overlay val="0"/>
      <c:spPr>
        <a:ln>
          <a:solidFill>
            <a:schemeClr val="bg1">
              <a:lumMod val="65000"/>
            </a:schemeClr>
          </a:solidFill>
        </a:ln>
      </c:spPr>
    </c:legend>
    <c:plotVisOnly val="1"/>
    <c:dispBlanksAs val="gap"/>
    <c:showDLblsOverMax val="0"/>
  </c:chart>
  <c:txPr>
    <a:bodyPr/>
    <a:lstStyle/>
    <a:p>
      <a:pPr>
        <a:defRPr sz="11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21891707980945E-2"/>
          <c:y val="3.2485500734081831E-2"/>
          <c:w val="0.90095156508214247"/>
          <c:h val="0.88973477002156576"/>
        </c:manualLayout>
      </c:layout>
      <c:lineChart>
        <c:grouping val="standard"/>
        <c:varyColors val="0"/>
        <c:ser>
          <c:idx val="0"/>
          <c:order val="0"/>
          <c:tx>
            <c:strRef>
              <c:f>Sheet1!$A$2</c:f>
              <c:strCache>
                <c:ptCount val="1"/>
                <c:pt idx="0">
                  <c:v>１０以上</c:v>
                </c:pt>
              </c:strCache>
            </c:strRef>
          </c:tx>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13-4112-A250-C92A8650738D}"/>
                </c:ext>
              </c:extLst>
            </c:dLbl>
            <c:dLbl>
              <c:idx val="34"/>
              <c:layout>
                <c:manualLayout>
                  <c:x val="1.541906695108977E-2"/>
                  <c:y val="-1.9017885583351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Sheet1!$B$2:$AJ$2</c:f>
              <c:numCache>
                <c:formatCode>General</c:formatCode>
                <c:ptCount val="35"/>
                <c:pt idx="0">
                  <c:v>139</c:v>
                </c:pt>
                <c:pt idx="1">
                  <c:v>139</c:v>
                </c:pt>
                <c:pt idx="2">
                  <c:v>139</c:v>
                </c:pt>
                <c:pt idx="3">
                  <c:v>136</c:v>
                </c:pt>
                <c:pt idx="4">
                  <c:v>132</c:v>
                </c:pt>
                <c:pt idx="5">
                  <c:v>97</c:v>
                </c:pt>
                <c:pt idx="6">
                  <c:v>81</c:v>
                </c:pt>
                <c:pt idx="7">
                  <c:v>93</c:v>
                </c:pt>
                <c:pt idx="8">
                  <c:v>72</c:v>
                </c:pt>
                <c:pt idx="9">
                  <c:v>44</c:v>
                </c:pt>
                <c:pt idx="10">
                  <c:v>36</c:v>
                </c:pt>
                <c:pt idx="11">
                  <c:v>4</c:v>
                </c:pt>
                <c:pt idx="12">
                  <c:v>13</c:v>
                </c:pt>
                <c:pt idx="13">
                  <c:v>2</c:v>
                </c:pt>
                <c:pt idx="14">
                  <c:v>0</c:v>
                </c:pt>
                <c:pt idx="15">
                  <c:v>0</c:v>
                </c:pt>
                <c:pt idx="16">
                  <c:v>0</c:v>
                </c:pt>
                <c:pt idx="17">
                  <c:v>0</c:v>
                </c:pt>
                <c:pt idx="18">
                  <c:v>0</c:v>
                </c:pt>
                <c:pt idx="19">
                  <c:v>0</c:v>
                </c:pt>
                <c:pt idx="20">
                  <c:v>0</c:v>
                </c:pt>
                <c:pt idx="21">
                  <c:v>0</c:v>
                </c:pt>
                <c:pt idx="22">
                  <c:v>0</c:v>
                </c:pt>
                <c:pt idx="23">
                  <c:v>0</c:v>
                </c:pt>
                <c:pt idx="24">
                  <c:v>7</c:v>
                </c:pt>
                <c:pt idx="25">
                  <c:v>1</c:v>
                </c:pt>
                <c:pt idx="26">
                  <c:v>4</c:v>
                </c:pt>
                <c:pt idx="27">
                  <c:v>4</c:v>
                </c:pt>
                <c:pt idx="28">
                  <c:v>8</c:v>
                </c:pt>
                <c:pt idx="29">
                  <c:v>8</c:v>
                </c:pt>
                <c:pt idx="30">
                  <c:v>16</c:v>
                </c:pt>
                <c:pt idx="31">
                  <c:v>7</c:v>
                </c:pt>
                <c:pt idx="32">
                  <c:v>2</c:v>
                </c:pt>
                <c:pt idx="33">
                  <c:v>0</c:v>
                </c:pt>
                <c:pt idx="34">
                  <c:v>0</c:v>
                </c:pt>
              </c:numCache>
            </c:numRef>
          </c:val>
          <c:smooth val="0"/>
          <c:extLst>
            <c:ext xmlns:c16="http://schemas.microsoft.com/office/drawing/2014/chart" uri="{C3380CC4-5D6E-409C-BE32-E72D297353CC}">
              <c16:uniqueId val="{00000001-F8CD-4A87-A525-423CD015C78F}"/>
            </c:ext>
          </c:extLst>
        </c:ser>
        <c:ser>
          <c:idx val="1"/>
          <c:order val="1"/>
          <c:tx>
            <c:strRef>
              <c:f>Sheet1!$A$3</c:f>
              <c:strCache>
                <c:ptCount val="1"/>
                <c:pt idx="0">
                  <c:v>８～９</c:v>
                </c:pt>
              </c:strCache>
            </c:strRef>
          </c:tx>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Sheet1!$B$3:$AJ$3</c:f>
              <c:numCache>
                <c:formatCode>General</c:formatCode>
                <c:ptCount val="35"/>
                <c:pt idx="0">
                  <c:v>7</c:v>
                </c:pt>
                <c:pt idx="1">
                  <c:v>9</c:v>
                </c:pt>
                <c:pt idx="2">
                  <c:v>8</c:v>
                </c:pt>
                <c:pt idx="3">
                  <c:v>10</c:v>
                </c:pt>
                <c:pt idx="4">
                  <c:v>14</c:v>
                </c:pt>
                <c:pt idx="5">
                  <c:v>49</c:v>
                </c:pt>
                <c:pt idx="6">
                  <c:v>60</c:v>
                </c:pt>
                <c:pt idx="7">
                  <c:v>49</c:v>
                </c:pt>
                <c:pt idx="8">
                  <c:v>59</c:v>
                </c:pt>
                <c:pt idx="9">
                  <c:v>76</c:v>
                </c:pt>
                <c:pt idx="10">
                  <c:v>76</c:v>
                </c:pt>
                <c:pt idx="11">
                  <c:v>92</c:v>
                </c:pt>
                <c:pt idx="12">
                  <c:v>83</c:v>
                </c:pt>
                <c:pt idx="13">
                  <c:v>80</c:v>
                </c:pt>
                <c:pt idx="14">
                  <c:v>73</c:v>
                </c:pt>
                <c:pt idx="15">
                  <c:v>63</c:v>
                </c:pt>
                <c:pt idx="16">
                  <c:v>60</c:v>
                </c:pt>
                <c:pt idx="17">
                  <c:v>54</c:v>
                </c:pt>
                <c:pt idx="18">
                  <c:v>57</c:v>
                </c:pt>
                <c:pt idx="19">
                  <c:v>40</c:v>
                </c:pt>
                <c:pt idx="20">
                  <c:v>43</c:v>
                </c:pt>
                <c:pt idx="21">
                  <c:v>57</c:v>
                </c:pt>
                <c:pt idx="22">
                  <c:v>68</c:v>
                </c:pt>
                <c:pt idx="23">
                  <c:v>60</c:v>
                </c:pt>
                <c:pt idx="24">
                  <c:v>74</c:v>
                </c:pt>
                <c:pt idx="25">
                  <c:v>67</c:v>
                </c:pt>
                <c:pt idx="26">
                  <c:v>61</c:v>
                </c:pt>
                <c:pt idx="27">
                  <c:v>63</c:v>
                </c:pt>
                <c:pt idx="28">
                  <c:v>69</c:v>
                </c:pt>
                <c:pt idx="29">
                  <c:v>65</c:v>
                </c:pt>
                <c:pt idx="30">
                  <c:v>53</c:v>
                </c:pt>
                <c:pt idx="31">
                  <c:v>53</c:v>
                </c:pt>
                <c:pt idx="32">
                  <c:v>50</c:v>
                </c:pt>
                <c:pt idx="33">
                  <c:v>45</c:v>
                </c:pt>
                <c:pt idx="34">
                  <c:v>43</c:v>
                </c:pt>
              </c:numCache>
            </c:numRef>
          </c:val>
          <c:smooth val="0"/>
          <c:extLst>
            <c:ext xmlns:c16="http://schemas.microsoft.com/office/drawing/2014/chart" uri="{C3380CC4-5D6E-409C-BE32-E72D297353CC}">
              <c16:uniqueId val="{00000003-F8CD-4A87-A525-423CD015C78F}"/>
            </c:ext>
          </c:extLst>
        </c:ser>
        <c:ser>
          <c:idx val="2"/>
          <c:order val="2"/>
          <c:tx>
            <c:strRef>
              <c:f>Sheet1!$A$4</c:f>
              <c:strCache>
                <c:ptCount val="1"/>
                <c:pt idx="0">
                  <c:v>６～７</c:v>
                </c:pt>
              </c:strCache>
            </c:strRef>
          </c:tx>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Sheet1!$B$4:$AJ$4</c:f>
              <c:numCache>
                <c:formatCode>General</c:formatCode>
                <c:ptCount val="35"/>
                <c:pt idx="0">
                  <c:v>4</c:v>
                </c:pt>
                <c:pt idx="1">
                  <c:v>3</c:v>
                </c:pt>
                <c:pt idx="2">
                  <c:v>4</c:v>
                </c:pt>
                <c:pt idx="3">
                  <c:v>5</c:v>
                </c:pt>
                <c:pt idx="4">
                  <c:v>5</c:v>
                </c:pt>
                <c:pt idx="5">
                  <c:v>4</c:v>
                </c:pt>
                <c:pt idx="6">
                  <c:v>9</c:v>
                </c:pt>
                <c:pt idx="7">
                  <c:v>8</c:v>
                </c:pt>
                <c:pt idx="8">
                  <c:v>18</c:v>
                </c:pt>
                <c:pt idx="9">
                  <c:v>28</c:v>
                </c:pt>
                <c:pt idx="10">
                  <c:v>36</c:v>
                </c:pt>
                <c:pt idx="11">
                  <c:v>52</c:v>
                </c:pt>
                <c:pt idx="12">
                  <c:v>52</c:v>
                </c:pt>
                <c:pt idx="13">
                  <c:v>66</c:v>
                </c:pt>
                <c:pt idx="14">
                  <c:v>71</c:v>
                </c:pt>
                <c:pt idx="15">
                  <c:v>79</c:v>
                </c:pt>
                <c:pt idx="16">
                  <c:v>80</c:v>
                </c:pt>
                <c:pt idx="17">
                  <c:v>82</c:v>
                </c:pt>
                <c:pt idx="18">
                  <c:v>80</c:v>
                </c:pt>
                <c:pt idx="19">
                  <c:v>95</c:v>
                </c:pt>
                <c:pt idx="20">
                  <c:v>91</c:v>
                </c:pt>
                <c:pt idx="21">
                  <c:v>75</c:v>
                </c:pt>
                <c:pt idx="22">
                  <c:v>63</c:v>
                </c:pt>
                <c:pt idx="23">
                  <c:v>71</c:v>
                </c:pt>
                <c:pt idx="24">
                  <c:v>50</c:v>
                </c:pt>
                <c:pt idx="25">
                  <c:v>63</c:v>
                </c:pt>
                <c:pt idx="26">
                  <c:v>59</c:v>
                </c:pt>
                <c:pt idx="27">
                  <c:v>58</c:v>
                </c:pt>
                <c:pt idx="28">
                  <c:v>54</c:v>
                </c:pt>
                <c:pt idx="29">
                  <c:v>53</c:v>
                </c:pt>
                <c:pt idx="30">
                  <c:v>57</c:v>
                </c:pt>
                <c:pt idx="31">
                  <c:v>62</c:v>
                </c:pt>
                <c:pt idx="32">
                  <c:v>67</c:v>
                </c:pt>
                <c:pt idx="33">
                  <c:v>73</c:v>
                </c:pt>
                <c:pt idx="34">
                  <c:v>68</c:v>
                </c:pt>
              </c:numCache>
            </c:numRef>
          </c:val>
          <c:smooth val="0"/>
          <c:extLst>
            <c:ext xmlns:c16="http://schemas.microsoft.com/office/drawing/2014/chart" uri="{C3380CC4-5D6E-409C-BE32-E72D297353CC}">
              <c16:uniqueId val="{00000005-F8CD-4A87-A525-423CD015C78F}"/>
            </c:ext>
          </c:extLst>
        </c:ser>
        <c:ser>
          <c:idx val="3"/>
          <c:order val="3"/>
          <c:tx>
            <c:strRef>
              <c:f>Sheet1!$A$5</c:f>
              <c:strCache>
                <c:ptCount val="1"/>
                <c:pt idx="0">
                  <c:v>４～５</c:v>
                </c:pt>
              </c:strCache>
            </c:strRef>
          </c:tx>
          <c:dLbls>
            <c:dLbl>
              <c:idx val="34"/>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13-4112-A250-C92A865073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Sheet1!$B$5:$AJ$5</c:f>
              <c:numCache>
                <c:formatCode>General</c:formatCode>
                <c:ptCount val="35"/>
                <c:pt idx="0">
                  <c:v>3</c:v>
                </c:pt>
                <c:pt idx="1">
                  <c:v>3</c:v>
                </c:pt>
                <c:pt idx="2">
                  <c:v>3</c:v>
                </c:pt>
                <c:pt idx="3">
                  <c:v>3</c:v>
                </c:pt>
                <c:pt idx="4">
                  <c:v>3</c:v>
                </c:pt>
                <c:pt idx="5">
                  <c:v>4</c:v>
                </c:pt>
                <c:pt idx="6">
                  <c:v>3</c:v>
                </c:pt>
                <c:pt idx="7">
                  <c:v>3</c:v>
                </c:pt>
                <c:pt idx="8">
                  <c:v>4</c:v>
                </c:pt>
                <c:pt idx="9">
                  <c:v>5</c:v>
                </c:pt>
                <c:pt idx="10">
                  <c:v>5</c:v>
                </c:pt>
                <c:pt idx="11">
                  <c:v>5</c:v>
                </c:pt>
                <c:pt idx="12">
                  <c:v>5</c:v>
                </c:pt>
                <c:pt idx="13">
                  <c:v>5</c:v>
                </c:pt>
                <c:pt idx="14">
                  <c:v>9</c:v>
                </c:pt>
                <c:pt idx="15">
                  <c:v>8</c:v>
                </c:pt>
                <c:pt idx="16">
                  <c:v>7</c:v>
                </c:pt>
                <c:pt idx="17">
                  <c:v>10</c:v>
                </c:pt>
                <c:pt idx="18">
                  <c:v>7</c:v>
                </c:pt>
                <c:pt idx="19">
                  <c:v>9</c:v>
                </c:pt>
                <c:pt idx="20">
                  <c:v>9</c:v>
                </c:pt>
                <c:pt idx="21">
                  <c:v>9</c:v>
                </c:pt>
                <c:pt idx="22">
                  <c:v>8</c:v>
                </c:pt>
                <c:pt idx="23">
                  <c:v>6</c:v>
                </c:pt>
                <c:pt idx="24">
                  <c:v>6</c:v>
                </c:pt>
                <c:pt idx="25">
                  <c:v>6</c:v>
                </c:pt>
                <c:pt idx="26">
                  <c:v>13</c:v>
                </c:pt>
                <c:pt idx="27">
                  <c:v>12</c:v>
                </c:pt>
                <c:pt idx="28">
                  <c:v>6</c:v>
                </c:pt>
                <c:pt idx="29">
                  <c:v>11</c:v>
                </c:pt>
                <c:pt idx="30">
                  <c:v>9</c:v>
                </c:pt>
                <c:pt idx="31">
                  <c:v>11</c:v>
                </c:pt>
                <c:pt idx="32">
                  <c:v>13</c:v>
                </c:pt>
                <c:pt idx="33">
                  <c:v>12</c:v>
                </c:pt>
                <c:pt idx="34">
                  <c:v>18</c:v>
                </c:pt>
              </c:numCache>
            </c:numRef>
          </c:val>
          <c:smooth val="0"/>
          <c:extLst>
            <c:ext xmlns:c16="http://schemas.microsoft.com/office/drawing/2014/chart" uri="{C3380CC4-5D6E-409C-BE32-E72D297353CC}">
              <c16:uniqueId val="{00000007-F8CD-4A87-A525-423CD015C78F}"/>
            </c:ext>
          </c:extLst>
        </c:ser>
        <c:ser>
          <c:idx val="4"/>
          <c:order val="4"/>
          <c:tx>
            <c:strRef>
              <c:f>Sheet1!$A$6</c:f>
              <c:strCache>
                <c:ptCount val="1"/>
                <c:pt idx="0">
                  <c:v>３以下</c:v>
                </c:pt>
              </c:strCache>
            </c:strRef>
          </c:tx>
          <c:dLbls>
            <c:dLbl>
              <c:idx val="34"/>
              <c:layout>
                <c:manualLayout>
                  <c:x val="-1.4017333591899791E-2"/>
                  <c:y val="-4.075261196432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3-4112-A250-C92A8650738D}"/>
                </c:ext>
              </c:extLst>
            </c:dLbl>
            <c:spPr>
              <a:noFill/>
              <a:ln>
                <a:noFill/>
              </a:ln>
              <a:effectLst/>
            </c:spPr>
            <c:txPr>
              <a:bodyPr wrap="square" lIns="38100" tIns="19050" rIns="38100" bIns="19050" anchor="ctr">
                <a:spAutoFit/>
              </a:bodyPr>
              <a:lstStyle/>
              <a:p>
                <a:pPr>
                  <a:defRPr>
                    <a:solidFill>
                      <a:srgbClr val="FF0000"/>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Sheet1!$B$1:$AJ$1</c:f>
              <c:strCache>
                <c:ptCount val="35"/>
                <c:pt idx="0">
                  <c:v>S61</c:v>
                </c:pt>
                <c:pt idx="1">
                  <c:v>62</c:v>
                </c:pt>
                <c:pt idx="2">
                  <c:v>63</c:v>
                </c:pt>
                <c:pt idx="3">
                  <c:v>H元</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pt idx="23">
                  <c:v>21</c:v>
                </c:pt>
                <c:pt idx="24">
                  <c:v>22</c:v>
                </c:pt>
                <c:pt idx="25">
                  <c:v>23</c:v>
                </c:pt>
                <c:pt idx="26">
                  <c:v>24</c:v>
                </c:pt>
                <c:pt idx="27">
                  <c:v>25</c:v>
                </c:pt>
                <c:pt idx="28">
                  <c:v>26</c:v>
                </c:pt>
                <c:pt idx="29">
                  <c:v>27</c:v>
                </c:pt>
                <c:pt idx="30">
                  <c:v>28</c:v>
                </c:pt>
                <c:pt idx="31">
                  <c:v>29</c:v>
                </c:pt>
                <c:pt idx="32">
                  <c:v>30</c:v>
                </c:pt>
                <c:pt idx="33">
                  <c:v>R1</c:v>
                </c:pt>
                <c:pt idx="34">
                  <c:v>2 </c:v>
                </c:pt>
              </c:strCache>
            </c:strRef>
          </c:cat>
          <c:val>
            <c:numRef>
              <c:f>Sheet1!$B$6:$AJ$6</c:f>
              <c:numCache>
                <c:formatCode>General</c:formatCode>
                <c:ptCount val="35"/>
                <c:pt idx="0">
                  <c:v>3</c:v>
                </c:pt>
                <c:pt idx="1">
                  <c:v>3</c:v>
                </c:pt>
                <c:pt idx="2">
                  <c:v>3</c:v>
                </c:pt>
                <c:pt idx="3">
                  <c:v>3</c:v>
                </c:pt>
                <c:pt idx="4">
                  <c:v>3</c:v>
                </c:pt>
                <c:pt idx="5">
                  <c:v>3</c:v>
                </c:pt>
                <c:pt idx="6">
                  <c:v>3</c:v>
                </c:pt>
                <c:pt idx="7">
                  <c:v>3</c:v>
                </c:pt>
                <c:pt idx="8">
                  <c:v>3</c:v>
                </c:pt>
                <c:pt idx="9">
                  <c:v>3</c:v>
                </c:pt>
                <c:pt idx="10">
                  <c:v>3</c:v>
                </c:pt>
                <c:pt idx="11">
                  <c:v>2</c:v>
                </c:pt>
                <c:pt idx="12">
                  <c:v>2</c:v>
                </c:pt>
                <c:pt idx="13">
                  <c:v>2</c:v>
                </c:pt>
                <c:pt idx="14">
                  <c:v>2</c:v>
                </c:pt>
                <c:pt idx="15">
                  <c:v>3</c:v>
                </c:pt>
                <c:pt idx="16">
                  <c:v>3</c:v>
                </c:pt>
                <c:pt idx="17">
                  <c:v>2</c:v>
                </c:pt>
                <c:pt idx="18">
                  <c:v>2</c:v>
                </c:pt>
                <c:pt idx="19">
                  <c:v>3</c:v>
                </c:pt>
                <c:pt idx="20">
                  <c:v>1</c:v>
                </c:pt>
                <c:pt idx="21">
                  <c:v>1</c:v>
                </c:pt>
                <c:pt idx="22">
                  <c:v>1</c:v>
                </c:pt>
                <c:pt idx="23">
                  <c:v>1</c:v>
                </c:pt>
                <c:pt idx="24">
                  <c:v>2</c:v>
                </c:pt>
                <c:pt idx="25">
                  <c:v>2</c:v>
                </c:pt>
                <c:pt idx="26">
                  <c:v>1</c:v>
                </c:pt>
                <c:pt idx="27">
                  <c:v>1</c:v>
                </c:pt>
                <c:pt idx="28">
                  <c:v>1</c:v>
                </c:pt>
                <c:pt idx="29">
                  <c:v>1</c:v>
                </c:pt>
                <c:pt idx="30">
                  <c:v>1</c:v>
                </c:pt>
                <c:pt idx="31">
                  <c:v>1</c:v>
                </c:pt>
                <c:pt idx="32">
                  <c:v>1</c:v>
                </c:pt>
                <c:pt idx="33">
                  <c:v>1</c:v>
                </c:pt>
                <c:pt idx="34">
                  <c:v>1</c:v>
                </c:pt>
              </c:numCache>
            </c:numRef>
          </c:val>
          <c:smooth val="0"/>
          <c:extLst>
            <c:ext xmlns:c16="http://schemas.microsoft.com/office/drawing/2014/chart" uri="{C3380CC4-5D6E-409C-BE32-E72D297353CC}">
              <c16:uniqueId val="{00000009-F8CD-4A87-A525-423CD015C78F}"/>
            </c:ext>
          </c:extLst>
        </c:ser>
        <c:dLbls>
          <c:showLegendKey val="0"/>
          <c:showVal val="1"/>
          <c:showCatName val="0"/>
          <c:showSerName val="0"/>
          <c:showPercent val="0"/>
          <c:showBubbleSize val="0"/>
        </c:dLbls>
        <c:marker val="1"/>
        <c:smooth val="0"/>
        <c:axId val="313616256"/>
        <c:axId val="313617792"/>
      </c:lineChart>
      <c:catAx>
        <c:axId val="313616256"/>
        <c:scaling>
          <c:orientation val="minMax"/>
        </c:scaling>
        <c:delete val="0"/>
        <c:axPos val="b"/>
        <c:minorGridlines>
          <c:spPr>
            <a:ln>
              <a:noFill/>
            </a:ln>
          </c:spPr>
        </c:minorGridlines>
        <c:numFmt formatCode="General" sourceLinked="0"/>
        <c:majorTickMark val="none"/>
        <c:minorTickMark val="out"/>
        <c:tickLblPos val="nextTo"/>
        <c:txPr>
          <a:bodyPr/>
          <a:lstStyle/>
          <a:p>
            <a:pPr>
              <a:defRPr sz="1100" baseline="0"/>
            </a:pPr>
            <a:endParaRPr lang="ja-JP"/>
          </a:p>
        </c:txPr>
        <c:crossAx val="313617792"/>
        <c:crosses val="autoZero"/>
        <c:auto val="1"/>
        <c:lblAlgn val="ctr"/>
        <c:lblOffset val="100"/>
        <c:tickMarkSkip val="5"/>
        <c:noMultiLvlLbl val="0"/>
      </c:catAx>
      <c:valAx>
        <c:axId val="313617792"/>
        <c:scaling>
          <c:orientation val="minMax"/>
          <c:max val="150"/>
          <c:min val="0"/>
        </c:scaling>
        <c:delete val="0"/>
        <c:axPos val="l"/>
        <c:majorGridlines>
          <c:spPr>
            <a:ln>
              <a:prstDash val="dash"/>
            </a:ln>
          </c:spPr>
        </c:majorGridlines>
        <c:numFmt formatCode="General" sourceLinked="1"/>
        <c:majorTickMark val="out"/>
        <c:minorTickMark val="none"/>
        <c:tickLblPos val="nextTo"/>
        <c:txPr>
          <a:bodyPr/>
          <a:lstStyle/>
          <a:p>
            <a:pPr>
              <a:defRPr sz="1400"/>
            </a:pPr>
            <a:endParaRPr lang="ja-JP"/>
          </a:p>
        </c:txPr>
        <c:crossAx val="313616256"/>
        <c:crosses val="autoZero"/>
        <c:crossBetween val="between"/>
        <c:majorUnit val="20"/>
      </c:valAx>
    </c:plotArea>
    <c:legend>
      <c:legendPos val="r"/>
      <c:layout>
        <c:manualLayout>
          <c:xMode val="edge"/>
          <c:yMode val="edge"/>
          <c:x val="0.79069938177306676"/>
          <c:y val="0.12430594879033199"/>
          <c:w val="0.10865740740740741"/>
          <c:h val="0.28699963672466738"/>
        </c:manualLayout>
      </c:layout>
      <c:overlay val="0"/>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8214011574471"/>
          <c:y val="3.9192172155185868E-2"/>
          <c:w val="0.83270861318439793"/>
          <c:h val="0.86815028390650173"/>
        </c:manualLayout>
      </c:layout>
      <c:lineChart>
        <c:grouping val="standard"/>
        <c:varyColors val="0"/>
        <c:ser>
          <c:idx val="0"/>
          <c:order val="0"/>
          <c:tx>
            <c:strRef>
              <c:f>Sheet1!$A$2</c:f>
              <c:strCache>
                <c:ptCount val="1"/>
                <c:pt idx="0">
                  <c:v>総計</c:v>
                </c:pt>
              </c:strCache>
            </c:strRef>
          </c:tx>
          <c:dLbls>
            <c:dLbl>
              <c:idx val="0"/>
              <c:layout>
                <c:manualLayout>
                  <c:x val="5.3211450999837831E-2"/>
                  <c:y val="8.921211953559559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00-4952-A9AC-1EDCC21A8496}"/>
                </c:ext>
              </c:extLst>
            </c:dLbl>
            <c:dLbl>
              <c:idx val="29"/>
              <c:delete val="1"/>
              <c:extLst>
                <c:ext xmlns:c15="http://schemas.microsoft.com/office/drawing/2012/chart" uri="{CE6537A1-D6FC-4f65-9D91-7224C49458BB}"/>
                <c:ext xmlns:c16="http://schemas.microsoft.com/office/drawing/2014/chart" uri="{C3380CC4-5D6E-409C-BE32-E72D297353CC}">
                  <c16:uniqueId val="{00000001-8B00-4952-A9AC-1EDCC21A8496}"/>
                </c:ext>
              </c:extLst>
            </c:dLbl>
            <c:dLbl>
              <c:idx val="30"/>
              <c:delete val="1"/>
              <c:extLst>
                <c:ext xmlns:c15="http://schemas.microsoft.com/office/drawing/2012/chart" uri="{CE6537A1-D6FC-4f65-9D91-7224C49458BB}"/>
                <c:ext xmlns:c16="http://schemas.microsoft.com/office/drawing/2014/chart" uri="{C3380CC4-5D6E-409C-BE32-E72D297353CC}">
                  <c16:uniqueId val="{00000002-8B00-4952-A9AC-1EDCC21A8496}"/>
                </c:ext>
              </c:extLst>
            </c:dLbl>
            <c:dLbl>
              <c:idx val="33"/>
              <c:layout>
                <c:manualLayout>
                  <c:x val="-0.12027716304082682"/>
                  <c:y val="2.9299308822188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4D-4F35-9714-CA87F4A57270}"/>
                </c:ext>
              </c:extLst>
            </c:dLbl>
            <c:spPr>
              <a:noFill/>
              <a:ln>
                <a:noFill/>
              </a:ln>
              <a:effectLst/>
            </c:spPr>
            <c:txPr>
              <a:bodyPr/>
              <a:lstStyle/>
              <a:p>
                <a:pPr>
                  <a:defRPr sz="1200">
                    <a:solidFill>
                      <a:schemeClr val="tx1"/>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Sheet1!$B$1:$AR$1</c:f>
              <c:strCache>
                <c:ptCount val="43"/>
                <c:pt idx="0">
                  <c:v>S62</c:v>
                </c:pt>
                <c:pt idx="1">
                  <c:v>63</c:v>
                </c:pt>
                <c:pt idx="2">
                  <c:v>H元</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R2</c:v>
                </c:pt>
                <c:pt idx="34">
                  <c:v>R3 </c:v>
                </c:pt>
                <c:pt idx="35">
                  <c:v>4 </c:v>
                </c:pt>
                <c:pt idx="36">
                  <c:v>5 </c:v>
                </c:pt>
                <c:pt idx="37">
                  <c:v>6 </c:v>
                </c:pt>
                <c:pt idx="38">
                  <c:v>7 </c:v>
                </c:pt>
                <c:pt idx="39">
                  <c:v>8 </c:v>
                </c:pt>
                <c:pt idx="40">
                  <c:v>9 </c:v>
                </c:pt>
                <c:pt idx="41">
                  <c:v>10 </c:v>
                </c:pt>
                <c:pt idx="42">
                  <c:v>11 </c:v>
                </c:pt>
              </c:strCache>
            </c:strRef>
          </c:cat>
          <c:val>
            <c:numRef>
              <c:f>Sheet1!$B$2:$AR$2</c:f>
              <c:numCache>
                <c:formatCode>#,##0_);[Red]\(#,##0\)</c:formatCode>
                <c:ptCount val="43"/>
                <c:pt idx="0">
                  <c:v>147907</c:v>
                </c:pt>
                <c:pt idx="1">
                  <c:v>147478</c:v>
                </c:pt>
                <c:pt idx="2">
                  <c:v>144954</c:v>
                </c:pt>
                <c:pt idx="3">
                  <c:v>135578</c:v>
                </c:pt>
                <c:pt idx="4">
                  <c:v>123670</c:v>
                </c:pt>
                <c:pt idx="5">
                  <c:v>112828</c:v>
                </c:pt>
                <c:pt idx="6">
                  <c:v>109748</c:v>
                </c:pt>
                <c:pt idx="7">
                  <c:v>101989</c:v>
                </c:pt>
                <c:pt idx="8">
                  <c:v>95218</c:v>
                </c:pt>
                <c:pt idx="9">
                  <c:v>91501</c:v>
                </c:pt>
                <c:pt idx="10" formatCode="#,##0_ ">
                  <c:v>87283</c:v>
                </c:pt>
                <c:pt idx="11" formatCode="#,##0_ ">
                  <c:v>88945</c:v>
                </c:pt>
                <c:pt idx="12" formatCode="#,##0_ ">
                  <c:v>86181</c:v>
                </c:pt>
                <c:pt idx="13" formatCode="#,##0_ ">
                  <c:v>83302</c:v>
                </c:pt>
                <c:pt idx="14" formatCode="#,##0_ ">
                  <c:v>80318</c:v>
                </c:pt>
                <c:pt idx="15" formatCode="#,##0_ ">
                  <c:v>78443</c:v>
                </c:pt>
                <c:pt idx="16" formatCode="#,##0_ ">
                  <c:v>75697</c:v>
                </c:pt>
                <c:pt idx="17" formatCode="#,##0_ ">
                  <c:v>75098</c:v>
                </c:pt>
                <c:pt idx="18" formatCode="#,##0_ ">
                  <c:v>71654</c:v>
                </c:pt>
                <c:pt idx="19" formatCode="#,##0_ ">
                  <c:v>71147</c:v>
                </c:pt>
                <c:pt idx="20" formatCode="#,##0_ ">
                  <c:v>71570</c:v>
                </c:pt>
                <c:pt idx="21" formatCode="#,##0_ ">
                  <c:v>72123</c:v>
                </c:pt>
                <c:pt idx="22" formatCode="#,##0_ ">
                  <c:v>70813</c:v>
                </c:pt>
                <c:pt idx="23" formatCode="#,##0_ ">
                  <c:v>74348</c:v>
                </c:pt>
                <c:pt idx="24" formatCode="#,##0_ ">
                  <c:v>72298</c:v>
                </c:pt>
                <c:pt idx="25" formatCode="#,##0_ ">
                  <c:v>74832</c:v>
                </c:pt>
                <c:pt idx="26" formatCode="#,##0_ ">
                  <c:v>75207</c:v>
                </c:pt>
                <c:pt idx="27" formatCode="#,##0_ ">
                  <c:v>77316</c:v>
                </c:pt>
                <c:pt idx="28" formatCode="#,##0_ ">
                  <c:v>75643</c:v>
                </c:pt>
                <c:pt idx="29" formatCode="#,##0_ ">
                  <c:v>74849</c:v>
                </c:pt>
                <c:pt idx="30" formatCode="#,##0_ ">
                  <c:v>74051</c:v>
                </c:pt>
                <c:pt idx="31" formatCode="#,##0_ ">
                  <c:v>71929</c:v>
                </c:pt>
                <c:pt idx="32" formatCode="#,##0_ ">
                  <c:v>69913</c:v>
                </c:pt>
                <c:pt idx="33" formatCode="#,##0_ ">
                  <c:v>68590</c:v>
                </c:pt>
                <c:pt idx="34" formatCode="#,##0_ ">
                  <c:v>65560</c:v>
                </c:pt>
                <c:pt idx="35" formatCode="#,##0_ ">
                  <c:v>67130</c:v>
                </c:pt>
                <c:pt idx="36" formatCode="#,##0_ ">
                  <c:v>66980</c:v>
                </c:pt>
                <c:pt idx="37" formatCode="#,##0_ ">
                  <c:v>66790</c:v>
                </c:pt>
                <c:pt idx="38" formatCode="#,##0_ ">
                  <c:v>65510</c:v>
                </c:pt>
                <c:pt idx="39" formatCode="#,##0_ ">
                  <c:v>65320</c:v>
                </c:pt>
                <c:pt idx="40" formatCode="#,##0_ ">
                  <c:v>64160</c:v>
                </c:pt>
                <c:pt idx="41" formatCode="#,##0_ ">
                  <c:v>63140</c:v>
                </c:pt>
                <c:pt idx="42" formatCode="#,##0_ ">
                  <c:v>61760</c:v>
                </c:pt>
              </c:numCache>
            </c:numRef>
          </c:val>
          <c:smooth val="0"/>
          <c:extLst>
            <c:ext xmlns:c16="http://schemas.microsoft.com/office/drawing/2014/chart" uri="{C3380CC4-5D6E-409C-BE32-E72D297353CC}">
              <c16:uniqueId val="{00000003-8B00-4952-A9AC-1EDCC21A8496}"/>
            </c:ext>
          </c:extLst>
        </c:ser>
        <c:ser>
          <c:idx val="1"/>
          <c:order val="1"/>
          <c:tx>
            <c:strRef>
              <c:f>Sheet1!$A$3</c:f>
              <c:strCache>
                <c:ptCount val="1"/>
              </c:strCache>
            </c:strRef>
          </c:tx>
          <c:cat>
            <c:strRef>
              <c:f>Sheet1!$B$1:$AR$1</c:f>
              <c:strCache>
                <c:ptCount val="43"/>
                <c:pt idx="0">
                  <c:v>S62</c:v>
                </c:pt>
                <c:pt idx="1">
                  <c:v>63</c:v>
                </c:pt>
                <c:pt idx="2">
                  <c:v>H元</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R2</c:v>
                </c:pt>
                <c:pt idx="34">
                  <c:v>R3 </c:v>
                </c:pt>
                <c:pt idx="35">
                  <c:v>4 </c:v>
                </c:pt>
                <c:pt idx="36">
                  <c:v>5 </c:v>
                </c:pt>
                <c:pt idx="37">
                  <c:v>6 </c:v>
                </c:pt>
                <c:pt idx="38">
                  <c:v>7 </c:v>
                </c:pt>
                <c:pt idx="39">
                  <c:v>8 </c:v>
                </c:pt>
                <c:pt idx="40">
                  <c:v>9 </c:v>
                </c:pt>
                <c:pt idx="41">
                  <c:v>10 </c:v>
                </c:pt>
                <c:pt idx="42">
                  <c:v>11 </c:v>
                </c:pt>
              </c:strCache>
            </c:strRef>
          </c:cat>
          <c:val>
            <c:numRef>
              <c:f>Sheet1!$B$3:$AR$3</c:f>
              <c:numCache>
                <c:formatCode>General</c:formatCode>
                <c:ptCount val="43"/>
              </c:numCache>
            </c:numRef>
          </c:val>
          <c:smooth val="0"/>
          <c:extLst>
            <c:ext xmlns:c16="http://schemas.microsoft.com/office/drawing/2014/chart" uri="{C3380CC4-5D6E-409C-BE32-E72D297353CC}">
              <c16:uniqueId val="{00000004-8B00-4952-A9AC-1EDCC21A8496}"/>
            </c:ext>
          </c:extLst>
        </c:ser>
        <c:dLbls>
          <c:showLegendKey val="0"/>
          <c:showVal val="0"/>
          <c:showCatName val="0"/>
          <c:showSerName val="0"/>
          <c:showPercent val="0"/>
          <c:showBubbleSize val="0"/>
        </c:dLbls>
        <c:marker val="1"/>
        <c:smooth val="0"/>
        <c:axId val="313803136"/>
        <c:axId val="313804672"/>
      </c:lineChart>
      <c:catAx>
        <c:axId val="313803136"/>
        <c:scaling>
          <c:orientation val="minMax"/>
        </c:scaling>
        <c:delete val="0"/>
        <c:axPos val="b"/>
        <c:numFmt formatCode="General" sourceLinked="0"/>
        <c:majorTickMark val="out"/>
        <c:minorTickMark val="none"/>
        <c:tickLblPos val="nextTo"/>
        <c:txPr>
          <a:bodyPr/>
          <a:lstStyle/>
          <a:p>
            <a:pPr>
              <a:defRPr sz="1100"/>
            </a:pPr>
            <a:endParaRPr lang="ja-JP"/>
          </a:p>
        </c:txPr>
        <c:crossAx val="313804672"/>
        <c:crosses val="autoZero"/>
        <c:auto val="1"/>
        <c:lblAlgn val="ctr"/>
        <c:lblOffset val="100"/>
        <c:noMultiLvlLbl val="0"/>
      </c:catAx>
      <c:valAx>
        <c:axId val="313804672"/>
        <c:scaling>
          <c:orientation val="minMax"/>
          <c:max val="150000"/>
          <c:min val="60000"/>
        </c:scaling>
        <c:delete val="0"/>
        <c:axPos val="l"/>
        <c:majorGridlines>
          <c:spPr>
            <a:ln>
              <a:prstDash val="dash"/>
            </a:ln>
          </c:spPr>
        </c:majorGridlines>
        <c:numFmt formatCode="#,##0_);[Red]\(#,##0\)" sourceLinked="0"/>
        <c:majorTickMark val="out"/>
        <c:minorTickMark val="none"/>
        <c:tickLblPos val="nextTo"/>
        <c:txPr>
          <a:bodyPr/>
          <a:lstStyle/>
          <a:p>
            <a:pPr>
              <a:defRPr sz="1200"/>
            </a:pPr>
            <a:endParaRPr lang="ja-JP"/>
          </a:p>
        </c:txPr>
        <c:crossAx val="31380313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7655653437025E-2"/>
          <c:y val="4.0680073023025322E-2"/>
          <c:w val="0.78014417774718803"/>
          <c:h val="0.8698411217690406"/>
        </c:manualLayout>
      </c:layout>
      <c:lineChart>
        <c:grouping val="standard"/>
        <c:varyColors val="0"/>
        <c:ser>
          <c:idx val="0"/>
          <c:order val="0"/>
          <c:tx>
            <c:strRef>
              <c:f>Sheet1!$B$1</c:f>
              <c:strCache>
                <c:ptCount val="1"/>
                <c:pt idx="0">
                  <c:v>前期</c:v>
                </c:pt>
              </c:strCache>
            </c:strRef>
          </c:tx>
          <c:spPr>
            <a:ln w="38100"/>
          </c:spPr>
          <c:dLbls>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Sheet1!$B$2:$B$11</c:f>
              <c:numCache>
                <c:formatCode>0.00_ </c:formatCode>
                <c:ptCount val="10"/>
                <c:pt idx="0">
                  <c:v>1.45</c:v>
                </c:pt>
                <c:pt idx="1">
                  <c:v>1.45</c:v>
                </c:pt>
                <c:pt idx="2">
                  <c:v>1.44</c:v>
                </c:pt>
                <c:pt idx="3">
                  <c:v>1.51</c:v>
                </c:pt>
                <c:pt idx="4">
                  <c:v>1.52</c:v>
                </c:pt>
                <c:pt idx="5">
                  <c:v>1.61</c:v>
                </c:pt>
                <c:pt idx="6">
                  <c:v>1.62</c:v>
                </c:pt>
                <c:pt idx="7">
                  <c:v>2.19</c:v>
                </c:pt>
                <c:pt idx="8">
                  <c:v>2.1800000000000002</c:v>
                </c:pt>
                <c:pt idx="9">
                  <c:v>2.06</c:v>
                </c:pt>
              </c:numCache>
            </c:numRef>
          </c:val>
          <c:smooth val="0"/>
          <c:extLst>
            <c:ext xmlns:c16="http://schemas.microsoft.com/office/drawing/2014/chart" uri="{C3380CC4-5D6E-409C-BE32-E72D297353CC}">
              <c16:uniqueId val="{00000000-5C8F-4013-A8A3-BA864A06D1B8}"/>
            </c:ext>
          </c:extLst>
        </c:ser>
        <c:ser>
          <c:idx val="1"/>
          <c:order val="1"/>
          <c:tx>
            <c:strRef>
              <c:f>Sheet1!$C$1</c:f>
              <c:strCache>
                <c:ptCount val="1"/>
                <c:pt idx="0">
                  <c:v>後期（全）</c:v>
                </c:pt>
              </c:strCache>
            </c:strRef>
          </c:tx>
          <c:spPr>
            <a:ln w="38100"/>
          </c:spPr>
          <c:dLbls>
            <c:dLbl>
              <c:idx val="0"/>
              <c:layout>
                <c:manualLayout>
                  <c:x val="-2.5309482676901831E-2"/>
                  <c:y val="-4.0417897890377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F-4013-A8A3-BA864A06D1B8}"/>
                </c:ext>
              </c:extLst>
            </c:dLbl>
            <c:dLbl>
              <c:idx val="2"/>
              <c:layout>
                <c:manualLayout>
                  <c:x val="-3.298736226948235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F-4013-A8A3-BA864A06D1B8}"/>
                </c:ext>
              </c:extLst>
            </c:dLbl>
            <c:dLbl>
              <c:idx val="3"/>
              <c:layout>
                <c:manualLayout>
                  <c:x val="-2.9865781874776946E-2"/>
                  <c:y val="4.2734498031496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F-4013-A8A3-BA864A06D1B8}"/>
                </c:ext>
              </c:extLst>
            </c:dLbl>
            <c:dLbl>
              <c:idx val="4"/>
              <c:layout>
                <c:manualLayout>
                  <c:x val="-3.2987362269482352E-2"/>
                  <c:y val="3.960949803149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8F-4013-A8A3-BA864A06D1B8}"/>
                </c:ext>
              </c:extLst>
            </c:dLbl>
            <c:dLbl>
              <c:idx val="7"/>
              <c:layout>
                <c:manualLayout>
                  <c:x val="-3.1376170172428212E-2"/>
                  <c:y val="-4.0417897890377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8F-4013-A8A3-BA864A06D1B8}"/>
                </c:ext>
              </c:extLst>
            </c:dLbl>
            <c:dLbl>
              <c:idx val="10"/>
              <c:layout>
                <c:manualLayout>
                  <c:x val="-3.8250902960084036E-2"/>
                  <c:y val="-5.9346847033580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Sheet1!$C$2:$C$11</c:f>
              <c:numCache>
                <c:formatCode>0.00_ </c:formatCode>
                <c:ptCount val="10"/>
                <c:pt idx="0">
                  <c:v>1.1399999999999975</c:v>
                </c:pt>
                <c:pt idx="1">
                  <c:v>1.1700000000000021</c:v>
                </c:pt>
                <c:pt idx="2">
                  <c:v>1.1900000000000022</c:v>
                </c:pt>
                <c:pt idx="3">
                  <c:v>1.23</c:v>
                </c:pt>
                <c:pt idx="4">
                  <c:v>1.1399999999999975</c:v>
                </c:pt>
                <c:pt idx="5">
                  <c:v>1.05</c:v>
                </c:pt>
                <c:pt idx="6">
                  <c:v>1.1599999999999975</c:v>
                </c:pt>
                <c:pt idx="7">
                  <c:v>1.25</c:v>
                </c:pt>
                <c:pt idx="8">
                  <c:v>1.23</c:v>
                </c:pt>
                <c:pt idx="9">
                  <c:v>1.21</c:v>
                </c:pt>
              </c:numCache>
            </c:numRef>
          </c:val>
          <c:smooth val="0"/>
          <c:extLst>
            <c:ext xmlns:c16="http://schemas.microsoft.com/office/drawing/2014/chart" uri="{C3380CC4-5D6E-409C-BE32-E72D297353CC}">
              <c16:uniqueId val="{00000007-5C8F-4013-A8A3-BA864A06D1B8}"/>
            </c:ext>
          </c:extLst>
        </c:ser>
        <c:ser>
          <c:idx val="2"/>
          <c:order val="2"/>
          <c:tx>
            <c:strRef>
              <c:f>Sheet1!$D$1</c:f>
              <c:strCache>
                <c:ptCount val="1"/>
                <c:pt idx="0">
                  <c:v>後期（CS）</c:v>
                </c:pt>
              </c:strCache>
            </c:strRef>
          </c:tx>
          <c:spPr>
            <a:ln w="38100"/>
          </c:spPr>
          <c:dLbls>
            <c:dLbl>
              <c:idx val="0"/>
              <c:layout>
                <c:manualLayout>
                  <c:x val="-4.2352103453598813E-2"/>
                  <c:y val="4.7846736836004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8F-4013-A8A3-BA864A06D1B8}"/>
                </c:ext>
              </c:extLst>
            </c:dLbl>
            <c:dLbl>
              <c:idx val="1"/>
              <c:layout>
                <c:manualLayout>
                  <c:x val="-4.0766084490367026E-2"/>
                  <c:y val="7.9597717729662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C8F-4013-A8A3-BA864A06D1B8}"/>
                </c:ext>
              </c:extLst>
            </c:dLbl>
            <c:dLbl>
              <c:idx val="2"/>
              <c:layout>
                <c:manualLayout>
                  <c:x val="-4.7240420120583972E-2"/>
                  <c:y val="-2.35428749941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C8F-4013-A8A3-BA864A06D1B8}"/>
                </c:ext>
              </c:extLst>
            </c:dLbl>
            <c:dLbl>
              <c:idx val="3"/>
              <c:layout>
                <c:manualLayout>
                  <c:x val="-4.9136864123819034E-2"/>
                  <c:y val="2.9053228058110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C8F-4013-A8A3-BA864A06D1B8}"/>
                </c:ext>
              </c:extLst>
            </c:dLbl>
            <c:dLbl>
              <c:idx val="4"/>
              <c:layout>
                <c:manualLayout>
                  <c:x val="-1.1207984059118898E-2"/>
                  <c:y val="-7.01181580234754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C8F-4013-A8A3-BA864A06D1B8}"/>
                </c:ext>
              </c:extLst>
            </c:dLbl>
            <c:dLbl>
              <c:idx val="5"/>
              <c:layout>
                <c:manualLayout>
                  <c:x val="-2.5309482676901831E-2"/>
                  <c:y val="3.0624989002364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C8F-4013-A8A3-BA864A06D1B8}"/>
                </c:ext>
              </c:extLst>
            </c:dLbl>
            <c:dLbl>
              <c:idx val="6"/>
              <c:layout>
                <c:manualLayout>
                  <c:x val="-3.2987362269482352E-2"/>
                  <c:y val="3.33594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C8F-4013-A8A3-BA864A06D1B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C8F-4013-A8A3-BA864A06D1B8}"/>
                </c:ext>
              </c:extLst>
            </c:dLbl>
            <c:dLbl>
              <c:idx val="8"/>
              <c:layout>
                <c:manualLayout>
                  <c:x val="-3.2987362269482352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C8F-4013-A8A3-BA864A06D1B8}"/>
                </c:ext>
              </c:extLst>
            </c:dLbl>
            <c:dLbl>
              <c:idx val="9"/>
              <c:layout>
                <c:manualLayout>
                  <c:x val="-3.6108942664187814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C8F-4013-A8A3-BA864A06D1B8}"/>
                </c:ext>
              </c:extLst>
            </c:dLbl>
            <c:dLbl>
              <c:idx val="10"/>
              <c:layout>
                <c:manualLayout>
                  <c:x val="-2.5966389765356125E-2"/>
                  <c:y val="4.5948252847527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C8F-4013-A8A3-BA864A06D1B8}"/>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Sheet1!$D$2:$D$11</c:f>
              <c:numCache>
                <c:formatCode>0.00_ </c:formatCode>
                <c:ptCount val="10"/>
                <c:pt idx="0">
                  <c:v>1.1900000000000022</c:v>
                </c:pt>
                <c:pt idx="1">
                  <c:v>1.23</c:v>
                </c:pt>
                <c:pt idx="2">
                  <c:v>1.29</c:v>
                </c:pt>
                <c:pt idx="3">
                  <c:v>1.46</c:v>
                </c:pt>
                <c:pt idx="4">
                  <c:v>1.3800000000000001</c:v>
                </c:pt>
                <c:pt idx="5">
                  <c:v>0.96000000000000063</c:v>
                </c:pt>
                <c:pt idx="6">
                  <c:v>1.07</c:v>
                </c:pt>
                <c:pt idx="7">
                  <c:v>1.21</c:v>
                </c:pt>
                <c:pt idx="8">
                  <c:v>1.24</c:v>
                </c:pt>
                <c:pt idx="9">
                  <c:v>1.2</c:v>
                </c:pt>
              </c:numCache>
            </c:numRef>
          </c:val>
          <c:smooth val="0"/>
          <c:extLst>
            <c:ext xmlns:c16="http://schemas.microsoft.com/office/drawing/2014/chart" uri="{C3380CC4-5D6E-409C-BE32-E72D297353CC}">
              <c16:uniqueId val="{00000014-5C8F-4013-A8A3-BA864A06D1B8}"/>
            </c:ext>
          </c:extLst>
        </c:ser>
        <c:ser>
          <c:idx val="3"/>
          <c:order val="3"/>
          <c:tx>
            <c:strRef>
              <c:f>Sheet1!$E$1</c:f>
              <c:strCache>
                <c:ptCount val="1"/>
                <c:pt idx="0">
                  <c:v>後期（定）</c:v>
                </c:pt>
              </c:strCache>
            </c:strRef>
          </c:tx>
          <c:spPr>
            <a:ln w="38100"/>
          </c:spPr>
          <c:dLbls>
            <c:dLbl>
              <c:idx val="0"/>
              <c:layout>
                <c:manualLayout>
                  <c:x val="-3.2987362269482352E-2"/>
                  <c:y val="6.4609498031496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C8F-4013-A8A3-BA864A06D1B8}"/>
                </c:ext>
              </c:extLst>
            </c:dLbl>
            <c:dLbl>
              <c:idx val="1"/>
              <c:layout>
                <c:manualLayout>
                  <c:x val="-3.298736226948235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C8F-4013-A8A3-BA864A06D1B8}"/>
                </c:ext>
              </c:extLst>
            </c:dLbl>
            <c:dLbl>
              <c:idx val="2"/>
              <c:layout>
                <c:manualLayout>
                  <c:x val="-3.2987362269482352E-2"/>
                  <c:y val="5.210949803149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C8F-4013-A8A3-BA864A06D1B8}"/>
                </c:ext>
              </c:extLst>
            </c:dLbl>
            <c:dLbl>
              <c:idx val="3"/>
              <c:layout>
                <c:manualLayout>
                  <c:x val="-2.8242560069530132E-2"/>
                  <c:y val="5.210949803149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C8F-4013-A8A3-BA864A06D1B8}"/>
                </c:ext>
              </c:extLst>
            </c:dLbl>
            <c:dLbl>
              <c:idx val="4"/>
              <c:layout>
                <c:manualLayout>
                  <c:x val="-3.4548152466835048E-2"/>
                  <c:y val="4.898449803149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C8F-4013-A8A3-BA864A06D1B8}"/>
                </c:ext>
              </c:extLst>
            </c:dLbl>
            <c:dLbl>
              <c:idx val="5"/>
              <c:layout>
                <c:manualLayout>
                  <c:x val="-2.8242560069530132E-2"/>
                  <c:y val="5.52344980314961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C8F-4013-A8A3-BA864A06D1B8}"/>
                </c:ext>
              </c:extLst>
            </c:dLbl>
            <c:dLbl>
              <c:idx val="6"/>
              <c:layout>
                <c:manualLayout>
                  <c:x val="-3.2987362269482352E-2"/>
                  <c:y val="6.4609498031496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C8F-4013-A8A3-BA864A06D1B8}"/>
                </c:ext>
              </c:extLst>
            </c:dLbl>
            <c:dLbl>
              <c:idx val="7"/>
              <c:layout>
                <c:manualLayout>
                  <c:x val="-3.6108942664187814E-2"/>
                  <c:y val="5.8359498031496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C8F-4013-A8A3-BA864A06D1B8}"/>
                </c:ext>
              </c:extLst>
            </c:dLbl>
            <c:dLbl>
              <c:idx val="8"/>
              <c:layout>
                <c:manualLayout>
                  <c:x val="-3.1364140464235551E-2"/>
                  <c:y val="5.8359498031496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C8F-4013-A8A3-BA864A06D1B8}"/>
                </c:ext>
              </c:extLst>
            </c:dLbl>
            <c:dLbl>
              <c:idx val="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C8F-4013-A8A3-BA864A06D1B8}"/>
                </c:ext>
              </c:extLst>
            </c:dLbl>
            <c:spPr>
              <a:noFill/>
              <a:ln>
                <a:noFill/>
              </a:ln>
              <a:effectLst/>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Sheet1!$E$2:$E$11</c:f>
              <c:numCache>
                <c:formatCode>0.00_ </c:formatCode>
                <c:ptCount val="10"/>
                <c:pt idx="0">
                  <c:v>0.70000000000000062</c:v>
                </c:pt>
                <c:pt idx="1">
                  <c:v>0.65000000000000135</c:v>
                </c:pt>
                <c:pt idx="2">
                  <c:v>0.70000000000000062</c:v>
                </c:pt>
                <c:pt idx="3">
                  <c:v>0.77000000000000124</c:v>
                </c:pt>
                <c:pt idx="4">
                  <c:v>0.87000000000000111</c:v>
                </c:pt>
                <c:pt idx="5">
                  <c:v>0.60000000000000064</c:v>
                </c:pt>
                <c:pt idx="6">
                  <c:v>0.60000000000000064</c:v>
                </c:pt>
                <c:pt idx="7">
                  <c:v>0.56000000000000005</c:v>
                </c:pt>
                <c:pt idx="8">
                  <c:v>0.62000000000000111</c:v>
                </c:pt>
                <c:pt idx="9">
                  <c:v>0.49000000000000032</c:v>
                </c:pt>
              </c:numCache>
            </c:numRef>
          </c:val>
          <c:smooth val="0"/>
          <c:extLst>
            <c:ext xmlns:c16="http://schemas.microsoft.com/office/drawing/2014/chart" uri="{C3380CC4-5D6E-409C-BE32-E72D297353CC}">
              <c16:uniqueId val="{0000001F-5C8F-4013-A8A3-BA864A06D1B8}"/>
            </c:ext>
          </c:extLst>
        </c:ser>
        <c:dLbls>
          <c:showLegendKey val="0"/>
          <c:showVal val="1"/>
          <c:showCatName val="0"/>
          <c:showSerName val="0"/>
          <c:showPercent val="0"/>
          <c:showBubbleSize val="0"/>
        </c:dLbls>
        <c:marker val="1"/>
        <c:smooth val="0"/>
        <c:axId val="313129984"/>
        <c:axId val="313148160"/>
      </c:lineChart>
      <c:catAx>
        <c:axId val="313129984"/>
        <c:scaling>
          <c:orientation val="minMax"/>
        </c:scaling>
        <c:delete val="0"/>
        <c:axPos val="b"/>
        <c:numFmt formatCode="General" sourceLinked="0"/>
        <c:majorTickMark val="out"/>
        <c:minorTickMark val="none"/>
        <c:tickLblPos val="nextTo"/>
        <c:txPr>
          <a:bodyPr/>
          <a:lstStyle/>
          <a:p>
            <a:pPr>
              <a:defRPr sz="1400"/>
            </a:pPr>
            <a:endParaRPr lang="ja-JP"/>
          </a:p>
        </c:txPr>
        <c:crossAx val="313148160"/>
        <c:crosses val="autoZero"/>
        <c:auto val="1"/>
        <c:lblAlgn val="ctr"/>
        <c:lblOffset val="100"/>
        <c:noMultiLvlLbl val="0"/>
      </c:catAx>
      <c:valAx>
        <c:axId val="313148160"/>
        <c:scaling>
          <c:orientation val="minMax"/>
          <c:min val="0.30000000000000032"/>
        </c:scaling>
        <c:delete val="0"/>
        <c:axPos val="l"/>
        <c:majorGridlines>
          <c:spPr>
            <a:ln>
              <a:prstDash val="dash"/>
            </a:ln>
          </c:spPr>
        </c:majorGridlines>
        <c:numFmt formatCode="0.0_ " sourceLinked="0"/>
        <c:majorTickMark val="out"/>
        <c:minorTickMark val="none"/>
        <c:tickLblPos val="nextTo"/>
        <c:txPr>
          <a:bodyPr/>
          <a:lstStyle/>
          <a:p>
            <a:pPr>
              <a:defRPr sz="1600"/>
            </a:pPr>
            <a:endParaRPr lang="ja-JP"/>
          </a:p>
        </c:txPr>
        <c:crossAx val="313129984"/>
        <c:crosses val="autoZero"/>
        <c:crossBetween val="between"/>
        <c:majorUnit val="0.2"/>
      </c:valAx>
    </c:plotArea>
    <c:legend>
      <c:legendPos val="r"/>
      <c:layout>
        <c:manualLayout>
          <c:xMode val="edge"/>
          <c:yMode val="edge"/>
          <c:x val="0.14546418961578791"/>
          <c:y val="6.4820409132867893E-2"/>
          <c:w val="0.37708886004536202"/>
          <c:h val="0.14067974760847418"/>
        </c:manualLayout>
      </c:layout>
      <c:overlay val="0"/>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spPr>
    <a:ln>
      <a:noFill/>
    </a:ln>
  </c:spPr>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0.89591</cdr:x>
      <cdr:y>0.82823</cdr:y>
    </cdr:from>
    <cdr:to>
      <cdr:x>1</cdr:x>
      <cdr:y>1</cdr:y>
    </cdr:to>
    <cdr:sp macro="" textlink="">
      <cdr:nvSpPr>
        <cdr:cNvPr id="2" name="テキスト ボックス 1"/>
        <cdr:cNvSpPr txBox="1"/>
      </cdr:nvSpPr>
      <cdr:spPr>
        <a:xfrm xmlns:a="http://schemas.openxmlformats.org/drawingml/2006/main">
          <a:off x="7870576" y="4408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0.14634</cdr:x>
      <cdr:y>0.20487</cdr:y>
    </cdr:from>
    <cdr:to>
      <cdr:x>0.41463</cdr:x>
      <cdr:y>0.29442</cdr:y>
    </cdr:to>
    <cdr:sp macro="" textlink="">
      <cdr:nvSpPr>
        <cdr:cNvPr id="2" name="正方形/長方形 1"/>
        <cdr:cNvSpPr/>
      </cdr:nvSpPr>
      <cdr:spPr>
        <a:xfrm xmlns:a="http://schemas.openxmlformats.org/drawingml/2006/main">
          <a:off x="864096" y="944351"/>
          <a:ext cx="1584176" cy="41278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900" dirty="0">
              <a:solidFill>
                <a:schemeClr val="tx1"/>
              </a:solidFill>
              <a:latin typeface="+mn-ea"/>
            </a:rPr>
            <a:t>CS</a:t>
          </a:r>
          <a:r>
            <a:rPr lang="ja-JP" altLang="en-US" sz="900" dirty="0">
              <a:solidFill>
                <a:schemeClr val="tx1"/>
              </a:solidFill>
              <a:latin typeface="+mn-ea"/>
            </a:rPr>
            <a:t>はクリエイティブスクール</a:t>
          </a:r>
          <a:endParaRPr lang="ja-JP" sz="900" dirty="0">
            <a:solidFill>
              <a:schemeClr val="tx1"/>
            </a:solidFill>
            <a:latin typeface="+mn-ea"/>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0.40681</cdr:x>
      <cdr:y>0.06221</cdr:y>
    </cdr:from>
    <cdr:to>
      <cdr:x>0.66292</cdr:x>
      <cdr:y>0.15834</cdr:y>
    </cdr:to>
    <cdr:sp macro="" textlink="">
      <cdr:nvSpPr>
        <cdr:cNvPr id="2" name="テキスト ボックス 4"/>
        <cdr:cNvSpPr txBox="1"/>
      </cdr:nvSpPr>
      <cdr:spPr>
        <a:xfrm xmlns:a="http://schemas.openxmlformats.org/drawingml/2006/main">
          <a:off x="2744833" y="298776"/>
          <a:ext cx="1728000" cy="461665"/>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en-US" altLang="ja-JP" sz="1200" dirty="0" smtClean="0">
              <a:latin typeface="+mn-ea"/>
            </a:rPr>
            <a:t>H28 </a:t>
          </a:r>
          <a:r>
            <a:rPr kumimoji="1" lang="ja-JP" altLang="en-US" sz="1200" dirty="0" smtClean="0">
              <a:latin typeface="+mn-ea"/>
            </a:rPr>
            <a:t>大阪市立特別支援学校</a:t>
          </a:r>
          <a:r>
            <a:rPr kumimoji="1" lang="en-US" altLang="ja-JP" sz="1200" dirty="0" smtClean="0">
              <a:latin typeface="+mn-ea"/>
            </a:rPr>
            <a:t>(12</a:t>
          </a:r>
          <a:r>
            <a:rPr kumimoji="1" lang="ja-JP" altLang="en-US" sz="1200" dirty="0" smtClean="0">
              <a:latin typeface="+mn-ea"/>
            </a:rPr>
            <a:t>校</a:t>
          </a:r>
          <a:r>
            <a:rPr kumimoji="1" lang="en-US" altLang="ja-JP" sz="1200" dirty="0" smtClean="0">
              <a:latin typeface="+mn-ea"/>
            </a:rPr>
            <a:t>)</a:t>
          </a:r>
          <a:r>
            <a:rPr kumimoji="1" lang="ja-JP" altLang="en-US" sz="1200" dirty="0" smtClean="0">
              <a:latin typeface="+mn-ea"/>
            </a:rPr>
            <a:t>を府に移管</a:t>
          </a:r>
          <a:endParaRPr kumimoji="1" lang="ja-JP" altLang="en-US" sz="1200" dirty="0">
            <a:latin typeface="+mn-ea"/>
          </a:endParaRPr>
        </a:p>
      </cdr:txBody>
    </cdr:sp>
  </cdr:relSizeAnchor>
  <cdr:relSizeAnchor xmlns:cdr="http://schemas.openxmlformats.org/drawingml/2006/chartDrawing">
    <cdr:from>
      <cdr:x>0.66292</cdr:x>
      <cdr:y>0.08638</cdr:y>
    </cdr:from>
    <cdr:to>
      <cdr:x>0.69797</cdr:x>
      <cdr:y>0.12593</cdr:y>
    </cdr:to>
    <cdr:cxnSp macro="">
      <cdr:nvCxnSpPr>
        <cdr:cNvPr id="3" name="直線コネクタ 2"/>
        <cdr:cNvCxnSpPr/>
      </cdr:nvCxnSpPr>
      <cdr:spPr>
        <a:xfrm xmlns:a="http://schemas.openxmlformats.org/drawingml/2006/main">
          <a:off x="4472833" y="414854"/>
          <a:ext cx="236513" cy="189940"/>
        </a:xfrm>
        <a:prstGeom xmlns:a="http://schemas.openxmlformats.org/drawingml/2006/main" prst="line">
          <a:avLst/>
        </a:prstGeom>
        <a:ln xmlns:a="http://schemas.openxmlformats.org/drawingml/2006/main" w="63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6967"/>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1" y="3"/>
            <a:ext cx="2949787" cy="496967"/>
          </a:xfrm>
          <a:prstGeom prst="rect">
            <a:avLst/>
          </a:prstGeom>
        </p:spPr>
        <p:txBody>
          <a:bodyPr vert="horz" lIns="91413" tIns="45708" rIns="91413" bIns="45708" rtlCol="0"/>
          <a:lstStyle>
            <a:lvl1pPr algn="r">
              <a:defRPr sz="1200"/>
            </a:lvl1pPr>
          </a:lstStyle>
          <a:p>
            <a:fld id="{895297A8-92C1-4B48-9BC6-9DC134229211}" type="datetimeFigureOut">
              <a:rPr kumimoji="1" lang="ja-JP" altLang="en-US" smtClean="0"/>
              <a:pPr/>
              <a:t>2021/1/25</a:t>
            </a:fld>
            <a:endParaRPr kumimoji="1" lang="ja-JP" altLang="en-US"/>
          </a:p>
        </p:txBody>
      </p:sp>
      <p:sp>
        <p:nvSpPr>
          <p:cNvPr id="4" name="フッター プレースホルダー 3"/>
          <p:cNvSpPr>
            <a:spLocks noGrp="1"/>
          </p:cNvSpPr>
          <p:nvPr>
            <p:ph type="ftr" sz="quarter" idx="2"/>
          </p:nvPr>
        </p:nvSpPr>
        <p:spPr>
          <a:xfrm>
            <a:off x="2" y="9440650"/>
            <a:ext cx="2949787" cy="496967"/>
          </a:xfrm>
          <a:prstGeom prst="rect">
            <a:avLst/>
          </a:prstGeom>
        </p:spPr>
        <p:txBody>
          <a:bodyPr vert="horz" lIns="91413" tIns="45708" rIns="91413"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1" y="9440650"/>
            <a:ext cx="2949787" cy="496967"/>
          </a:xfrm>
          <a:prstGeom prst="rect">
            <a:avLst/>
          </a:prstGeom>
        </p:spPr>
        <p:txBody>
          <a:bodyPr vert="horz" lIns="91413" tIns="45708" rIns="91413" bIns="45708" rtlCol="0" anchor="b"/>
          <a:lstStyle>
            <a:lvl1pPr algn="r">
              <a:defRPr sz="1200"/>
            </a:lvl1pPr>
          </a:lstStyle>
          <a:p>
            <a:fld id="{2C8E3D99-B7C3-4FB6-A54C-62B849FF0F8A}" type="slidenum">
              <a:rPr kumimoji="1" lang="ja-JP" altLang="en-US" smtClean="0"/>
              <a:pPr/>
              <a:t>‹#›</a:t>
            </a:fld>
            <a:endParaRPr kumimoji="1" lang="ja-JP" altLang="en-US"/>
          </a:p>
        </p:txBody>
      </p:sp>
    </p:spTree>
    <p:extLst>
      <p:ext uri="{BB962C8B-B14F-4D97-AF65-F5344CB8AC3E}">
        <p14:creationId xmlns:p14="http://schemas.microsoft.com/office/powerpoint/2010/main" val="1173802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3" tIns="45708" rIns="91413"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3" tIns="45708" rIns="91413" bIns="45708" rtlCol="0"/>
          <a:lstStyle>
            <a:lvl1pPr algn="r">
              <a:defRPr sz="1200"/>
            </a:lvl1pPr>
          </a:lstStyle>
          <a:p>
            <a:fld id="{603F7B7B-408F-4F15-88CE-B774936073AE}" type="datetimeFigureOut">
              <a:rPr kumimoji="1" lang="ja-JP" altLang="en-US" smtClean="0"/>
              <a:pPr/>
              <a:t>2021/1/25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3" tIns="45708" rIns="91413" bIns="45708" rtlCol="0" anchor="ctr"/>
          <a:lstStyle/>
          <a:p>
            <a:endParaRPr lang="ja-JP" altLang="en-US"/>
          </a:p>
        </p:txBody>
      </p:sp>
      <p:sp>
        <p:nvSpPr>
          <p:cNvPr id="5" name="ノート プレースホルダー 4"/>
          <p:cNvSpPr>
            <a:spLocks noGrp="1"/>
          </p:cNvSpPr>
          <p:nvPr>
            <p:ph type="body" sz="quarter" idx="3"/>
          </p:nvPr>
        </p:nvSpPr>
        <p:spPr>
          <a:xfrm>
            <a:off x="681041" y="4721228"/>
            <a:ext cx="5445125" cy="4471988"/>
          </a:xfrm>
          <a:prstGeom prst="rect">
            <a:avLst/>
          </a:prstGeom>
        </p:spPr>
        <p:txBody>
          <a:bodyPr vert="horz" lIns="91413" tIns="45708" rIns="91413"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6"/>
            <a:ext cx="2949575" cy="496887"/>
          </a:xfrm>
          <a:prstGeom prst="rect">
            <a:avLst/>
          </a:prstGeom>
        </p:spPr>
        <p:txBody>
          <a:bodyPr vert="horz" lIns="91413" tIns="45708" rIns="91413"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6887"/>
          </a:xfrm>
          <a:prstGeom prst="rect">
            <a:avLst/>
          </a:prstGeom>
        </p:spPr>
        <p:txBody>
          <a:bodyPr vert="horz" lIns="91413" tIns="45708" rIns="91413" bIns="45708" rtlCol="0" anchor="b"/>
          <a:lstStyle>
            <a:lvl1pPr algn="r">
              <a:defRPr sz="1200"/>
            </a:lvl1pPr>
          </a:lstStyle>
          <a:p>
            <a:fld id="{C3496C84-371E-473D-B3B9-73680C06C036}" type="slidenum">
              <a:rPr kumimoji="1" lang="ja-JP" altLang="en-US" smtClean="0"/>
              <a:pPr/>
              <a:t>‹#›</a:t>
            </a:fld>
            <a:endParaRPr kumimoji="1" lang="ja-JP" altLang="en-US"/>
          </a:p>
        </p:txBody>
      </p:sp>
    </p:spTree>
    <p:extLst>
      <p:ext uri="{BB962C8B-B14F-4D97-AF65-F5344CB8AC3E}">
        <p14:creationId xmlns:p14="http://schemas.microsoft.com/office/powerpoint/2010/main" val="3163771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496C84-371E-473D-B3B9-73680C06C036}" type="slidenum">
              <a:rPr kumimoji="1" lang="ja-JP" altLang="en-US" smtClean="0"/>
              <a:pPr/>
              <a:t>1</a:t>
            </a:fld>
            <a:endParaRPr kumimoji="1" lang="ja-JP" altLang="en-US" dirty="0"/>
          </a:p>
        </p:txBody>
      </p:sp>
    </p:spTree>
    <p:extLst>
      <p:ext uri="{BB962C8B-B14F-4D97-AF65-F5344CB8AC3E}">
        <p14:creationId xmlns:p14="http://schemas.microsoft.com/office/powerpoint/2010/main" val="48684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496C84-371E-473D-B3B9-73680C06C036}"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09654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220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6041FC-E1E9-4F03-94BD-3E578019F6B8}" type="datetime1">
              <a:rPr kumimoji="1" lang="ja-JP" altLang="en-US" smtClean="0"/>
              <a:pPr/>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1326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C6C0FF-459C-4E95-9324-D711D42F3147}" type="datetime1">
              <a:rPr kumimoji="1" lang="ja-JP" altLang="en-US" smtClean="0"/>
              <a:pPr/>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100257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10C978-3EA5-4B95-9FAC-28BD1DB622EB}" type="datetime1">
              <a:rPr kumimoji="1" lang="ja-JP" altLang="en-US" smtClean="0"/>
              <a:pPr/>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97288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87B71C-BE5E-40EB-A8A5-3B0096AC7978}" type="datetime1">
              <a:rPr kumimoji="1" lang="ja-JP" altLang="en-US" smtClean="0"/>
              <a:pPr/>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133125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8"/>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4332F2-3119-4210-9738-152D35DBA27C}" type="datetime1">
              <a:rPr kumimoji="1" lang="ja-JP" altLang="en-US" smtClean="0"/>
              <a:pPr/>
              <a:t>2021/1/25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89363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4DAA5F-AAEB-4369-8F0C-7B79228C7D27}" type="datetime1">
              <a:rPr kumimoji="1" lang="ja-JP" altLang="en-US" smtClean="0"/>
              <a:pPr/>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7052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0C479D-C777-4C33-9122-732BDC680EA2}" type="datetime1">
              <a:rPr kumimoji="1" lang="ja-JP" altLang="en-US" smtClean="0"/>
              <a:pPr/>
              <a:t>2021/1/25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7686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FB9E19-7FA6-4CC2-B42B-ECD2EE9157F4}" type="datetime1">
              <a:rPr kumimoji="1" lang="ja-JP" altLang="en-US" smtClean="0"/>
              <a:pPr/>
              <a:t>2021/1/25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32381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299949-E10F-428F-9B10-647FE2C29BE6}" type="datetime1">
              <a:rPr kumimoji="1" lang="ja-JP" altLang="en-US" smtClean="0"/>
              <a:pPr/>
              <a:t>2021/1/25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4126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4"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4"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96025E-15D3-4BE6-86B7-D7F76EE9BD95}" type="datetime1">
              <a:rPr kumimoji="1" lang="ja-JP" altLang="en-US" smtClean="0"/>
              <a:pPr/>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4319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F98EC4D-6046-42A9-A45D-4BD957B2231D}" type="datetime1">
              <a:rPr kumimoji="1" lang="ja-JP" altLang="en-US" smtClean="0"/>
              <a:pPr/>
              <a:t>2021/1/25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25310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907F-A649-4199-91F7-ED985C50EB9B}" type="datetime1">
              <a:rPr kumimoji="1" lang="ja-JP" altLang="en-US" smtClean="0"/>
              <a:pPr/>
              <a:t>2021/1/25</a:t>
            </a:fld>
            <a:endParaRPr kumimoji="1" lang="ja-JP" altLang="en-US"/>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0867-EFB9-42FF-BF2D-7B625E83DED1}" type="slidenum">
              <a:rPr kumimoji="1" lang="ja-JP" altLang="en-US" smtClean="0"/>
              <a:pPr/>
              <a:t>‹#›</a:t>
            </a:fld>
            <a:endParaRPr kumimoji="1" lang="ja-JP" altLang="en-US"/>
          </a:p>
        </p:txBody>
      </p:sp>
    </p:spTree>
    <p:extLst>
      <p:ext uri="{BB962C8B-B14F-4D97-AF65-F5344CB8AC3E}">
        <p14:creationId xmlns:p14="http://schemas.microsoft.com/office/powerpoint/2010/main" val="2535592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428497" y="2274184"/>
            <a:ext cx="89154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dirty="0"/>
              <a:t>大阪の府立高校等の状況</a:t>
            </a:r>
          </a:p>
        </p:txBody>
      </p:sp>
      <p:sp>
        <p:nvSpPr>
          <p:cNvPr id="5" name="タイトル 3"/>
          <p:cNvSpPr txBox="1">
            <a:spLocks/>
          </p:cNvSpPr>
          <p:nvPr/>
        </p:nvSpPr>
        <p:spPr>
          <a:xfrm>
            <a:off x="428497" y="4437114"/>
            <a:ext cx="8915400"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t>令和３年１月</a:t>
            </a:r>
            <a:endParaRPr lang="en-US" altLang="ja-JP" sz="3200" b="1" dirty="0"/>
          </a:p>
        </p:txBody>
      </p:sp>
      <p:sp>
        <p:nvSpPr>
          <p:cNvPr id="6" name="タイトル 3"/>
          <p:cNvSpPr txBox="1">
            <a:spLocks/>
          </p:cNvSpPr>
          <p:nvPr/>
        </p:nvSpPr>
        <p:spPr>
          <a:xfrm>
            <a:off x="593597" y="3068962"/>
            <a:ext cx="89154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a:t>＜データ集＞</a:t>
            </a:r>
          </a:p>
        </p:txBody>
      </p:sp>
      <p:sp>
        <p:nvSpPr>
          <p:cNvPr id="2" name="正方形/長方形 1"/>
          <p:cNvSpPr/>
          <p:nvPr/>
        </p:nvSpPr>
        <p:spPr>
          <a:xfrm>
            <a:off x="8049344" y="332656"/>
            <a:ext cx="1459653" cy="412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参考資料１</a:t>
            </a:r>
            <a:endParaRPr kumimoji="1" lang="ja-JP" altLang="en-US" sz="2000" dirty="0">
              <a:solidFill>
                <a:schemeClr val="tx1"/>
              </a:solidFill>
            </a:endParaRPr>
          </a:p>
        </p:txBody>
      </p:sp>
      <p:sp>
        <p:nvSpPr>
          <p:cNvPr id="7" name="スライド番号プレースホルダー 2"/>
          <p:cNvSpPr>
            <a:spLocks noGrp="1"/>
          </p:cNvSpPr>
          <p:nvPr>
            <p:ph type="sldNum" sz="quarter" idx="12"/>
          </p:nvPr>
        </p:nvSpPr>
        <p:spPr>
          <a:xfrm>
            <a:off x="7594600" y="6484714"/>
            <a:ext cx="2311400" cy="365125"/>
          </a:xfrm>
        </p:spPr>
        <p:txBody>
          <a:bodyPr/>
          <a:lstStyle/>
          <a:p>
            <a:fld id="{AC1F0867-EFB9-42FF-BF2D-7B625E83DED1}" type="slidenum">
              <a:rPr kumimoji="1" lang="ja-JP" altLang="en-US" smtClean="0"/>
              <a:pPr/>
              <a:t>1</a:t>
            </a:fld>
            <a:endParaRPr kumimoji="1" lang="ja-JP" altLang="en-US" dirty="0"/>
          </a:p>
        </p:txBody>
      </p:sp>
    </p:spTree>
    <p:extLst>
      <p:ext uri="{BB962C8B-B14F-4D97-AF65-F5344CB8AC3E}">
        <p14:creationId xmlns:p14="http://schemas.microsoft.com/office/powerpoint/2010/main" val="292897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517007704"/>
              </p:ext>
            </p:extLst>
          </p:nvPr>
        </p:nvGraphicFramePr>
        <p:xfrm>
          <a:off x="194473" y="2072125"/>
          <a:ext cx="9517057"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2908000" y="1643480"/>
            <a:ext cx="3775393" cy="307777"/>
          </a:xfrm>
          <a:prstGeom prst="rect">
            <a:avLst/>
          </a:prstGeom>
        </p:spPr>
        <p:txBody>
          <a:bodyPr wrap="none">
            <a:spAutoFit/>
          </a:bodyPr>
          <a:lstStyle/>
          <a:p>
            <a:r>
              <a:rPr lang="ja-JP" altLang="en-US" sz="1400" b="1" dirty="0">
                <a:solidFill>
                  <a:prstClr val="black"/>
                </a:solidFill>
              </a:rPr>
              <a:t>府内公立高校（昼間の学校）の志願割れの状況</a:t>
            </a:r>
            <a:endParaRPr lang="ja-JP" altLang="en-US" sz="1400" dirty="0">
              <a:solidFill>
                <a:prstClr val="black"/>
              </a:solidFill>
            </a:endParaRPr>
          </a:p>
        </p:txBody>
      </p:sp>
      <p:sp>
        <p:nvSpPr>
          <p:cNvPr id="7" name="テキスト ボックス 6"/>
          <p:cNvSpPr txBox="1"/>
          <p:nvPr/>
        </p:nvSpPr>
        <p:spPr>
          <a:xfrm>
            <a:off x="8385381" y="1923584"/>
            <a:ext cx="1248139" cy="276999"/>
          </a:xfrm>
          <a:prstGeom prst="rect">
            <a:avLst/>
          </a:prstGeom>
          <a:noFill/>
        </p:spPr>
        <p:txBody>
          <a:bodyPr wrap="square" rtlCol="0">
            <a:spAutoFit/>
          </a:bodyPr>
          <a:lstStyle/>
          <a:p>
            <a:r>
              <a:rPr lang="ja-JP" altLang="en-US" sz="1200" dirty="0">
                <a:solidFill>
                  <a:prstClr val="black"/>
                </a:solidFill>
              </a:rPr>
              <a:t>（未満数：人）</a:t>
            </a:r>
          </a:p>
        </p:txBody>
      </p:sp>
      <p:sp>
        <p:nvSpPr>
          <p:cNvPr id="2" name="テキスト ボックス 1"/>
          <p:cNvSpPr txBox="1"/>
          <p:nvPr/>
        </p:nvSpPr>
        <p:spPr>
          <a:xfrm>
            <a:off x="584517" y="6152095"/>
            <a:ext cx="3354373" cy="261610"/>
          </a:xfrm>
          <a:prstGeom prst="rect">
            <a:avLst/>
          </a:prstGeom>
          <a:noFill/>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校数・未満数とも二次選抜終了時点のデータ</a:t>
            </a:r>
          </a:p>
        </p:txBody>
      </p:sp>
      <p:sp>
        <p:nvSpPr>
          <p:cNvPr id="8" name="額縁 7"/>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公立高校の入学者選抜の状況②（大阪府）</a:t>
            </a:r>
          </a:p>
        </p:txBody>
      </p:sp>
      <p:sp>
        <p:nvSpPr>
          <p:cNvPr id="12" name="テキスト ボックス 10"/>
          <p:cNvSpPr txBox="1"/>
          <p:nvPr/>
        </p:nvSpPr>
        <p:spPr>
          <a:xfrm>
            <a:off x="8847908" y="5794583"/>
            <a:ext cx="1058097"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（年度選抜）</a:t>
            </a:r>
          </a:p>
        </p:txBody>
      </p:sp>
      <p:sp>
        <p:nvSpPr>
          <p:cNvPr id="13" name="スライド番号プレースホルダー 2"/>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14" name="テキスト ボックス 13"/>
          <p:cNvSpPr txBox="1"/>
          <p:nvPr/>
        </p:nvSpPr>
        <p:spPr>
          <a:xfrm>
            <a:off x="1052568" y="903333"/>
            <a:ext cx="7800867"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a:t>
            </a:r>
            <a:r>
              <a:rPr lang="ja-JP" altLang="en-US" sz="1600" dirty="0">
                <a:solidFill>
                  <a:prstClr val="black"/>
                </a:solidFill>
              </a:rPr>
              <a:t>志願倍率が大きく下がった</a:t>
            </a:r>
            <a:r>
              <a:rPr lang="ja-JP" altLang="en-US" sz="1600" dirty="0">
                <a:solidFill>
                  <a:prstClr val="black"/>
                </a:solidFill>
                <a:latin typeface="ＭＳ Ｐゴシック"/>
              </a:rPr>
              <a:t>平成</a:t>
            </a:r>
            <a:r>
              <a:rPr lang="en-US" altLang="ja-JP" sz="1600" dirty="0">
                <a:solidFill>
                  <a:prstClr val="black"/>
                </a:solidFill>
                <a:latin typeface="ＭＳ Ｐゴシック"/>
              </a:rPr>
              <a:t>23</a:t>
            </a:r>
            <a:r>
              <a:rPr lang="ja-JP" altLang="en-US" sz="1600" dirty="0">
                <a:solidFill>
                  <a:prstClr val="black"/>
                </a:solidFill>
                <a:latin typeface="ＭＳ Ｐゴシック"/>
              </a:rPr>
              <a:t>年度選抜は、大幅な定員割れが発生。</a:t>
            </a:r>
          </a:p>
        </p:txBody>
      </p:sp>
      <p:sp>
        <p:nvSpPr>
          <p:cNvPr id="15" name="テキスト ボックス 14"/>
          <p:cNvSpPr txBox="1"/>
          <p:nvPr/>
        </p:nvSpPr>
        <p:spPr>
          <a:xfrm>
            <a:off x="495300" y="1911453"/>
            <a:ext cx="713284" cy="276999"/>
          </a:xfrm>
          <a:prstGeom prst="rect">
            <a:avLst/>
          </a:prstGeom>
          <a:noFill/>
        </p:spPr>
        <p:txBody>
          <a:bodyPr wrap="square" rtlCol="0">
            <a:spAutoFit/>
          </a:bodyPr>
          <a:lstStyle/>
          <a:p>
            <a:pPr algn="ctr"/>
            <a:r>
              <a:rPr lang="ja-JP" altLang="en-US" sz="1200" dirty="0">
                <a:solidFill>
                  <a:prstClr val="black"/>
                </a:solidFill>
              </a:rPr>
              <a:t>（校数）</a:t>
            </a:r>
          </a:p>
        </p:txBody>
      </p:sp>
      <p:sp>
        <p:nvSpPr>
          <p:cNvPr id="16" name="テキスト ボックス 15"/>
          <p:cNvSpPr txBox="1"/>
          <p:nvPr/>
        </p:nvSpPr>
        <p:spPr>
          <a:xfrm>
            <a:off x="6808588" y="6282903"/>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59466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87450" y="1969676"/>
            <a:ext cx="4269872" cy="523220"/>
          </a:xfrm>
          <a:prstGeom prst="rect">
            <a:avLst/>
          </a:prstGeom>
          <a:noFill/>
        </p:spPr>
        <p:txBody>
          <a:bodyPr wrap="square" rtlCol="0">
            <a:spAutoFit/>
          </a:bodyPr>
          <a:lstStyle/>
          <a:p>
            <a:pPr algn="ctr"/>
            <a:r>
              <a:rPr lang="ja-JP" altLang="en-US" sz="1400" b="1" dirty="0">
                <a:solidFill>
                  <a:prstClr val="black"/>
                </a:solidFill>
              </a:rPr>
              <a:t>昼間の高等学校における</a:t>
            </a:r>
            <a:endParaRPr lang="en-US" altLang="ja-JP" sz="1400" b="1" dirty="0">
              <a:solidFill>
                <a:prstClr val="black"/>
              </a:solidFill>
            </a:endParaRPr>
          </a:p>
          <a:p>
            <a:pPr algn="ctr"/>
            <a:r>
              <a:rPr lang="ja-JP" altLang="en-US" sz="1400" b="1" dirty="0">
                <a:solidFill>
                  <a:prstClr val="black"/>
                </a:solidFill>
              </a:rPr>
              <a:t>公立中学校卒業者の公私の受入実績比率の推移</a:t>
            </a:r>
          </a:p>
        </p:txBody>
      </p:sp>
      <p:sp>
        <p:nvSpPr>
          <p:cNvPr id="7" name="額縁 6"/>
          <p:cNvSpPr/>
          <p:nvPr/>
        </p:nvSpPr>
        <p:spPr>
          <a:xfrm>
            <a:off x="479948" y="112276"/>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高等学校生徒の公私比率の推移（大阪府）</a:t>
            </a:r>
          </a:p>
        </p:txBody>
      </p:sp>
      <p:sp>
        <p:nvSpPr>
          <p:cNvPr id="2" name="スライド番号プレースホルダー 1"/>
          <p:cNvSpPr>
            <a:spLocks noGrp="1"/>
          </p:cNvSpPr>
          <p:nvPr>
            <p:ph type="sldNum" sz="quarter" idx="12"/>
          </p:nvPr>
        </p:nvSpPr>
        <p:spPr>
          <a:xfrm>
            <a:off x="7594600" y="6525659"/>
            <a:ext cx="2311400" cy="365125"/>
          </a:xfrm>
        </p:spPr>
        <p:txBody>
          <a:bodyPr/>
          <a:lstStyle/>
          <a:p>
            <a:fld id="{AC1F0867-EFB9-42FF-BF2D-7B625E83DED1}" type="slidenum">
              <a:rPr lang="ja-JP" altLang="en-US" smtClean="0">
                <a:solidFill>
                  <a:prstClr val="black">
                    <a:tint val="75000"/>
                  </a:prstClr>
                </a:solidFill>
              </a:rPr>
              <a:pPr/>
              <a:t>11</a:t>
            </a:fld>
            <a:endParaRPr lang="ja-JP" altLang="en-US" dirty="0">
              <a:solidFill>
                <a:prstClr val="black">
                  <a:tint val="75000"/>
                </a:prstClr>
              </a:solidFill>
            </a:endParaRPr>
          </a:p>
        </p:txBody>
      </p:sp>
      <p:graphicFrame>
        <p:nvGraphicFramePr>
          <p:cNvPr id="3" name="グラフ 2"/>
          <p:cNvGraphicFramePr/>
          <p:nvPr>
            <p:extLst>
              <p:ext uri="{D42A27DB-BD31-4B8C-83A1-F6EECF244321}">
                <p14:modId xmlns:p14="http://schemas.microsoft.com/office/powerpoint/2010/main" val="709191535"/>
              </p:ext>
            </p:extLst>
          </p:nvPr>
        </p:nvGraphicFramePr>
        <p:xfrm>
          <a:off x="158986" y="2316146"/>
          <a:ext cx="4758286" cy="44042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2110855480"/>
              </p:ext>
            </p:extLst>
          </p:nvPr>
        </p:nvGraphicFramePr>
        <p:xfrm>
          <a:off x="4590510" y="2344570"/>
          <a:ext cx="5187026" cy="439379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6938202" y="6545563"/>
            <a:ext cx="2652295" cy="276999"/>
          </a:xfrm>
          <a:prstGeom prst="rect">
            <a:avLst/>
          </a:prstGeom>
          <a:noFill/>
        </p:spPr>
        <p:txBody>
          <a:bodyPr wrap="square" rtlCol="0">
            <a:spAutoFit/>
          </a:bodyPr>
          <a:lstStyle/>
          <a:p>
            <a:pPr algn="r"/>
            <a:r>
              <a:rPr lang="ja-JP" altLang="en-US" sz="1200" dirty="0">
                <a:solidFill>
                  <a:prstClr val="black"/>
                </a:solidFill>
              </a:rPr>
              <a:t>出典：大阪府教育庁調べ</a:t>
            </a:r>
          </a:p>
        </p:txBody>
      </p:sp>
      <p:sp>
        <p:nvSpPr>
          <p:cNvPr id="11" name="テキスト ボックス 10"/>
          <p:cNvSpPr txBox="1"/>
          <p:nvPr/>
        </p:nvSpPr>
        <p:spPr>
          <a:xfrm>
            <a:off x="5097016" y="2113111"/>
            <a:ext cx="4269872" cy="307777"/>
          </a:xfrm>
          <a:prstGeom prst="rect">
            <a:avLst/>
          </a:prstGeom>
          <a:noFill/>
        </p:spPr>
        <p:txBody>
          <a:bodyPr wrap="square" rtlCol="0">
            <a:spAutoFit/>
          </a:bodyPr>
          <a:lstStyle/>
          <a:p>
            <a:pPr algn="ctr"/>
            <a:r>
              <a:rPr lang="ja-JP" altLang="en-US" sz="1400" b="1" dirty="0">
                <a:solidFill>
                  <a:prstClr val="black"/>
                </a:solidFill>
              </a:rPr>
              <a:t>高等学校（全日制）の公私生徒比率の推移</a:t>
            </a:r>
          </a:p>
        </p:txBody>
      </p:sp>
      <p:sp>
        <p:nvSpPr>
          <p:cNvPr id="12" name="テキスト ボックス 10"/>
          <p:cNvSpPr txBox="1"/>
          <p:nvPr/>
        </p:nvSpPr>
        <p:spPr>
          <a:xfrm>
            <a:off x="194471" y="6216291"/>
            <a:ext cx="858095"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3" name="テキスト ボックス 12"/>
          <p:cNvSpPr txBox="1"/>
          <p:nvPr/>
        </p:nvSpPr>
        <p:spPr>
          <a:xfrm>
            <a:off x="623521" y="757734"/>
            <a:ext cx="8541949" cy="1231106"/>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dirty="0">
                <a:solidFill>
                  <a:prstClr val="black"/>
                </a:solidFill>
              </a:rPr>
              <a:t>　</a:t>
            </a:r>
            <a:r>
              <a:rPr lang="ja-JP" altLang="en-US" sz="1400" dirty="0">
                <a:solidFill>
                  <a:prstClr val="black"/>
                </a:solidFill>
              </a:rPr>
              <a:t>昼間の高等学校の募集人員については、私立高校授業料無償化制度の実施とあわせて、公私分担比率（７：３）の設定を廃止。</a:t>
            </a:r>
            <a:endParaRPr lang="en-US" altLang="ja-JP" sz="1400" dirty="0">
              <a:solidFill>
                <a:prstClr val="black"/>
              </a:solidFill>
            </a:endParaRPr>
          </a:p>
          <a:p>
            <a:pPr marL="180975" indent="-180975">
              <a:buFont typeface="Wingdings" pitchFamily="2" charset="2"/>
              <a:buChar char="Ø"/>
            </a:pPr>
            <a:r>
              <a:rPr lang="ja-JP" altLang="en-US" sz="1400" dirty="0">
                <a:solidFill>
                  <a:prstClr val="black"/>
                </a:solidFill>
              </a:rPr>
              <a:t>　平成２３年度選抜において、初めて７割を下回わり、</a:t>
            </a:r>
            <a:r>
              <a:rPr lang="ja-JP" altLang="en-US" sz="1400" dirty="0"/>
              <a:t>平成２５年度選抜～平成２７年度選抜は若干上昇した　　</a:t>
            </a:r>
            <a:endParaRPr lang="en-US" altLang="ja-JP" sz="1400" dirty="0"/>
          </a:p>
          <a:p>
            <a:r>
              <a:rPr lang="ja-JP" altLang="en-US" sz="1400" dirty="0"/>
              <a:t>　　ものの、その後は公立が低下する傾向。</a:t>
            </a:r>
            <a:endParaRPr lang="en-US" altLang="ja-JP" sz="1400" dirty="0"/>
          </a:p>
          <a:p>
            <a:pPr marL="180975" indent="-180975">
              <a:buFont typeface="Wingdings" pitchFamily="2" charset="2"/>
              <a:buChar char="Ø"/>
            </a:pPr>
            <a:r>
              <a:rPr lang="ja-JP" altLang="en-US" sz="1400" dirty="0">
                <a:solidFill>
                  <a:prstClr val="black"/>
                </a:solidFill>
              </a:rPr>
              <a:t>　公私の生徒数は、概ね６：４で推移。</a:t>
            </a:r>
          </a:p>
        </p:txBody>
      </p:sp>
      <p:sp>
        <p:nvSpPr>
          <p:cNvPr id="14" name="テキスト ボックス 10"/>
          <p:cNvSpPr txBox="1"/>
          <p:nvPr/>
        </p:nvSpPr>
        <p:spPr>
          <a:xfrm>
            <a:off x="4972510" y="6216292"/>
            <a:ext cx="858095"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Tree>
    <p:extLst>
      <p:ext uri="{BB962C8B-B14F-4D97-AF65-F5344CB8AC3E}">
        <p14:creationId xmlns:p14="http://schemas.microsoft.com/office/powerpoint/2010/main" val="35045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1198727372"/>
              </p:ext>
            </p:extLst>
          </p:nvPr>
        </p:nvGraphicFramePr>
        <p:xfrm>
          <a:off x="474952" y="1484784"/>
          <a:ext cx="9149426" cy="5082562"/>
        </p:xfrm>
        <a:graphic>
          <a:graphicData uri="http://schemas.openxmlformats.org/drawingml/2006/chart">
            <c:chart xmlns:c="http://schemas.openxmlformats.org/drawingml/2006/chart" xmlns:r="http://schemas.openxmlformats.org/officeDocument/2006/relationships" r:id="rId2"/>
          </a:graphicData>
        </a:graphic>
      </p:graphicFrame>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高等学校（全・定）卒業後の進学率・就職率の推移（全国・大阪府）</a:t>
            </a:r>
          </a:p>
        </p:txBody>
      </p:sp>
      <p:sp>
        <p:nvSpPr>
          <p:cNvPr id="2" name="スライド番号プレースホルダー 1"/>
          <p:cNvSpPr>
            <a:spLocks noGrp="1"/>
          </p:cNvSpPr>
          <p:nvPr>
            <p:ph type="sldNum" sz="quarter" idx="12"/>
          </p:nvPr>
        </p:nvSpPr>
        <p:spPr>
          <a:xfrm>
            <a:off x="7589943" y="6492880"/>
            <a:ext cx="2311400" cy="365125"/>
          </a:xfrm>
        </p:spPr>
        <p:txBody>
          <a:bodyPr/>
          <a:lstStyle/>
          <a:p>
            <a:fld id="{AC1F0867-EFB9-42FF-BF2D-7B625E83DED1}"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8" name="テキスト ボックス 10"/>
          <p:cNvSpPr txBox="1"/>
          <p:nvPr/>
        </p:nvSpPr>
        <p:spPr>
          <a:xfrm>
            <a:off x="9254305" y="6100470"/>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7" name="テキスト ボックス 6"/>
          <p:cNvSpPr txBox="1"/>
          <p:nvPr/>
        </p:nvSpPr>
        <p:spPr>
          <a:xfrm>
            <a:off x="740533" y="6584143"/>
            <a:ext cx="4290477" cy="261610"/>
          </a:xfrm>
          <a:prstGeom prst="rect">
            <a:avLst/>
          </a:prstGeom>
          <a:noFill/>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進学率：大学・短大等への進学率（専門学校は含まず）</a:t>
            </a:r>
          </a:p>
        </p:txBody>
      </p:sp>
      <p:sp>
        <p:nvSpPr>
          <p:cNvPr id="9" name="テキスト ボックス 8"/>
          <p:cNvSpPr txBox="1"/>
          <p:nvPr/>
        </p:nvSpPr>
        <p:spPr>
          <a:xfrm>
            <a:off x="6981225" y="6568756"/>
            <a:ext cx="2652295" cy="276999"/>
          </a:xfrm>
          <a:prstGeom prst="rect">
            <a:avLst/>
          </a:prstGeom>
          <a:noFill/>
        </p:spPr>
        <p:txBody>
          <a:bodyPr wrap="square" rtlCol="0">
            <a:spAutoFit/>
          </a:bodyPr>
          <a:lstStyle/>
          <a:p>
            <a:pPr algn="r"/>
            <a:r>
              <a:rPr lang="ja-JP" altLang="en-US" sz="1200" dirty="0">
                <a:solidFill>
                  <a:prstClr val="black"/>
                </a:solidFill>
              </a:rPr>
              <a:t>出典：文部科学省「学校基本調査」</a:t>
            </a:r>
          </a:p>
        </p:txBody>
      </p:sp>
      <p:sp>
        <p:nvSpPr>
          <p:cNvPr id="10" name="テキスト ボックス 9"/>
          <p:cNvSpPr txBox="1"/>
          <p:nvPr/>
        </p:nvSpPr>
        <p:spPr>
          <a:xfrm>
            <a:off x="788972" y="885195"/>
            <a:ext cx="8185882" cy="615553"/>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rPr>
              <a:t>　全体的な傾向は、全国、大阪府ともほぼ同じような増減傾向にあり、大阪府が全国に比べ進学率が高く、就職率が低い傾向にある。</a:t>
            </a:r>
            <a:r>
              <a:rPr lang="ja-JP" altLang="en-US" dirty="0">
                <a:solidFill>
                  <a:prstClr val="black"/>
                </a:solidFill>
              </a:rPr>
              <a:t>　　</a:t>
            </a:r>
            <a:r>
              <a:rPr lang="ja-JP" altLang="en-US" sz="1600" dirty="0">
                <a:solidFill>
                  <a:prstClr val="black"/>
                </a:solidFill>
              </a:rPr>
              <a:t>　</a:t>
            </a:r>
            <a:endParaRPr lang="en-US" altLang="ja-JP" sz="1600" dirty="0">
              <a:solidFill>
                <a:prstClr val="black"/>
              </a:solidFill>
            </a:endParaRPr>
          </a:p>
        </p:txBody>
      </p:sp>
    </p:spTree>
    <p:extLst>
      <p:ext uri="{BB962C8B-B14F-4D97-AF65-F5344CB8AC3E}">
        <p14:creationId xmlns:p14="http://schemas.microsoft.com/office/powerpoint/2010/main" val="166200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270346126"/>
              </p:ext>
            </p:extLst>
          </p:nvPr>
        </p:nvGraphicFramePr>
        <p:xfrm>
          <a:off x="127670" y="1889677"/>
          <a:ext cx="9283031" cy="479492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928665" y="1748281"/>
            <a:ext cx="6264696" cy="338554"/>
          </a:xfrm>
          <a:prstGeom prst="rect">
            <a:avLst/>
          </a:prstGeom>
          <a:noFill/>
        </p:spPr>
        <p:txBody>
          <a:bodyPr wrap="square" rtlCol="0">
            <a:spAutoFit/>
          </a:bodyPr>
          <a:lstStyle/>
          <a:p>
            <a:pPr algn="ctr"/>
            <a:r>
              <a:rPr lang="ja-JP" altLang="en-US" sz="1600" b="1" dirty="0">
                <a:solidFill>
                  <a:prstClr val="black"/>
                </a:solidFill>
              </a:rPr>
              <a:t>大阪府における高等学校</a:t>
            </a:r>
            <a:r>
              <a:rPr lang="ja-JP" altLang="en-US" sz="1600" b="1" dirty="0" smtClean="0">
                <a:solidFill>
                  <a:prstClr val="black"/>
                </a:solidFill>
              </a:rPr>
              <a:t>卒業者</a:t>
            </a:r>
            <a:r>
              <a:rPr lang="ja-JP" altLang="en-US" sz="1600" b="1" dirty="0">
                <a:solidFill>
                  <a:prstClr val="black"/>
                </a:solidFill>
              </a:rPr>
              <a:t>（</a:t>
            </a:r>
            <a:r>
              <a:rPr lang="ja-JP" altLang="en-US" sz="1600" b="1" dirty="0" smtClean="0">
                <a:solidFill>
                  <a:prstClr val="black"/>
                </a:solidFill>
              </a:rPr>
              <a:t>全日制</a:t>
            </a:r>
            <a:r>
              <a:rPr lang="ja-JP" altLang="en-US" sz="1600" b="1" dirty="0">
                <a:solidFill>
                  <a:prstClr val="black"/>
                </a:solidFill>
              </a:rPr>
              <a:t>、定時制）の進路の推移</a:t>
            </a:r>
          </a:p>
        </p:txBody>
      </p:sp>
      <p:sp>
        <p:nvSpPr>
          <p:cNvPr id="7" name="額縁 6"/>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高等学校卒業者の進路（大阪府）</a:t>
            </a:r>
          </a:p>
        </p:txBody>
      </p:sp>
      <p:sp>
        <p:nvSpPr>
          <p:cNvPr id="2" name="スライド番号プレースホルダー 1"/>
          <p:cNvSpPr>
            <a:spLocks noGrp="1"/>
          </p:cNvSpPr>
          <p:nvPr>
            <p:ph type="sldNum" sz="quarter" idx="12"/>
          </p:nvPr>
        </p:nvSpPr>
        <p:spPr>
          <a:xfrm>
            <a:off x="7617895" y="6506780"/>
            <a:ext cx="2311400" cy="365125"/>
          </a:xfrm>
        </p:spPr>
        <p:txBody>
          <a:bodyPr/>
          <a:lstStyle/>
          <a:p>
            <a:fld id="{AC1F0867-EFB9-42FF-BF2D-7B625E83DED1}"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9" name="テキスト ボックス 10"/>
          <p:cNvSpPr txBox="1"/>
          <p:nvPr/>
        </p:nvSpPr>
        <p:spPr>
          <a:xfrm>
            <a:off x="9147569" y="6219549"/>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（年卒）</a:t>
            </a:r>
          </a:p>
        </p:txBody>
      </p:sp>
      <p:sp>
        <p:nvSpPr>
          <p:cNvPr id="10" name="テキスト ボックス 10"/>
          <p:cNvSpPr txBox="1"/>
          <p:nvPr/>
        </p:nvSpPr>
        <p:spPr>
          <a:xfrm>
            <a:off x="504746" y="174498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（人）</a:t>
            </a:r>
          </a:p>
        </p:txBody>
      </p:sp>
      <p:sp>
        <p:nvSpPr>
          <p:cNvPr id="11" name="テキスト ボックス 10"/>
          <p:cNvSpPr txBox="1"/>
          <p:nvPr/>
        </p:nvSpPr>
        <p:spPr>
          <a:xfrm>
            <a:off x="6881873" y="6579164"/>
            <a:ext cx="2652295" cy="276999"/>
          </a:xfrm>
          <a:prstGeom prst="rect">
            <a:avLst/>
          </a:prstGeom>
          <a:noFill/>
        </p:spPr>
        <p:txBody>
          <a:bodyPr wrap="square" rtlCol="0">
            <a:spAutoFit/>
          </a:bodyPr>
          <a:lstStyle/>
          <a:p>
            <a:pPr algn="r"/>
            <a:r>
              <a:rPr lang="ja-JP" altLang="en-US" sz="1200" dirty="0">
                <a:solidFill>
                  <a:prstClr val="black"/>
                </a:solidFill>
              </a:rPr>
              <a:t>出典：大阪府「大阪の学校統計」</a:t>
            </a:r>
          </a:p>
        </p:txBody>
      </p:sp>
      <p:sp>
        <p:nvSpPr>
          <p:cNvPr id="12" name="テキスト ボックス 11"/>
          <p:cNvSpPr txBox="1"/>
          <p:nvPr/>
        </p:nvSpPr>
        <p:spPr>
          <a:xfrm>
            <a:off x="818542" y="836627"/>
            <a:ext cx="8268919" cy="830997"/>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rPr>
              <a:t>　専門学校等進学者は昭和５０年頃から急速に増え、その後平成２年をピークに、平成</a:t>
            </a:r>
            <a:r>
              <a:rPr lang="en-US" altLang="ja-JP" sz="1600" dirty="0">
                <a:solidFill>
                  <a:prstClr val="black"/>
                </a:solidFill>
              </a:rPr>
              <a:t>31</a:t>
            </a:r>
            <a:r>
              <a:rPr lang="ja-JP" altLang="en-US" sz="1600" dirty="0">
                <a:solidFill>
                  <a:prstClr val="black"/>
                </a:solidFill>
              </a:rPr>
              <a:t>年にはピーク時の３５．５％まで減少。</a:t>
            </a:r>
          </a:p>
          <a:p>
            <a:pPr marL="180975" indent="-180975">
              <a:buFont typeface="Wingdings" pitchFamily="2" charset="2"/>
              <a:buChar char="Ø"/>
            </a:pPr>
            <a:r>
              <a:rPr lang="ja-JP" altLang="en-US" sz="1600" dirty="0">
                <a:solidFill>
                  <a:prstClr val="black"/>
                </a:solidFill>
              </a:rPr>
              <a:t>　就職者は昭和４２年をピークに、平成３０年にはピーク時の１５．９％まで減少。</a:t>
            </a:r>
            <a:endParaRPr lang="en-US" altLang="ja-JP" sz="1600" dirty="0">
              <a:solidFill>
                <a:prstClr val="black"/>
              </a:solidFill>
            </a:endParaRPr>
          </a:p>
        </p:txBody>
      </p:sp>
    </p:spTree>
    <p:extLst>
      <p:ext uri="{BB962C8B-B14F-4D97-AF65-F5344CB8AC3E}">
        <p14:creationId xmlns:p14="http://schemas.microsoft.com/office/powerpoint/2010/main" val="126718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520952" y="6435388"/>
            <a:ext cx="5645760" cy="276999"/>
          </a:xfrm>
          <a:prstGeom prst="rect">
            <a:avLst/>
          </a:prstGeom>
          <a:noFill/>
        </p:spPr>
        <p:txBody>
          <a:bodyPr wrap="square" rtlCol="0">
            <a:spAutoFit/>
          </a:bodyPr>
          <a:lstStyle/>
          <a:p>
            <a:r>
              <a:rPr lang="ja-JP" altLang="en-US" sz="1200" dirty="0">
                <a:solidFill>
                  <a:prstClr val="black"/>
                </a:solidFill>
              </a:rPr>
              <a:t>出典：文部科学省「高等学校卒業（予定）者の就職（内定）状況に関する調査」</a:t>
            </a:r>
          </a:p>
        </p:txBody>
      </p:sp>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高等学校卒業者の就職率の推移（全国・大阪府）</a:t>
            </a:r>
          </a:p>
        </p:txBody>
      </p:sp>
      <p:graphicFrame>
        <p:nvGraphicFramePr>
          <p:cNvPr id="5" name="グラフ 4"/>
          <p:cNvGraphicFramePr/>
          <p:nvPr>
            <p:extLst>
              <p:ext uri="{D42A27DB-BD31-4B8C-83A1-F6EECF244321}">
                <p14:modId xmlns:p14="http://schemas.microsoft.com/office/powerpoint/2010/main" val="3866416870"/>
              </p:ext>
            </p:extLst>
          </p:nvPr>
        </p:nvGraphicFramePr>
        <p:xfrm>
          <a:off x="272482" y="1866018"/>
          <a:ext cx="8881630" cy="417210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8962397" y="5710949"/>
            <a:ext cx="1014113" cy="276999"/>
          </a:xfrm>
          <a:prstGeom prst="rect">
            <a:avLst/>
          </a:prstGeom>
          <a:noFill/>
        </p:spPr>
        <p:txBody>
          <a:bodyPr wrap="square" rtlCol="0">
            <a:spAutoFit/>
          </a:bodyPr>
          <a:lstStyle/>
          <a:p>
            <a:pPr algn="ctr"/>
            <a:r>
              <a:rPr lang="ja-JP" altLang="en-US" sz="1200" dirty="0">
                <a:solidFill>
                  <a:prstClr val="black"/>
                </a:solidFill>
              </a:rPr>
              <a:t>（卒年度）</a:t>
            </a:r>
          </a:p>
        </p:txBody>
      </p:sp>
      <p:sp>
        <p:nvSpPr>
          <p:cNvPr id="2" name="スライド番号プレースホルダー 1"/>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9" name="テキスト ボックス 10"/>
          <p:cNvSpPr txBox="1"/>
          <p:nvPr/>
        </p:nvSpPr>
        <p:spPr>
          <a:xfrm>
            <a:off x="495302" y="176730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a:t>
            </a:r>
          </a:p>
        </p:txBody>
      </p:sp>
      <p:sp>
        <p:nvSpPr>
          <p:cNvPr id="11" name="テキスト ボックス 10"/>
          <p:cNvSpPr txBox="1"/>
          <p:nvPr/>
        </p:nvSpPr>
        <p:spPr>
          <a:xfrm>
            <a:off x="1052568" y="908724"/>
            <a:ext cx="7800867"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高卒生の就職率は、全国では平成４年３月以来の高水準。</a:t>
            </a:r>
            <a:endParaRPr lang="en-US" altLang="ja-JP" sz="1600" dirty="0">
              <a:solidFill>
                <a:prstClr val="black"/>
              </a:solidFill>
              <a:latin typeface="ＭＳ Ｐゴシック"/>
            </a:endParaRPr>
          </a:p>
          <a:p>
            <a:pPr marL="180975" indent="-180975">
              <a:buFont typeface="Wingdings" pitchFamily="2" charset="2"/>
              <a:buChar char="Ø"/>
            </a:pPr>
            <a:r>
              <a:rPr lang="ja-JP" altLang="en-US" sz="1600" dirty="0">
                <a:solidFill>
                  <a:prstClr val="black"/>
                </a:solidFill>
                <a:latin typeface="ＭＳ Ｐゴシック"/>
              </a:rPr>
              <a:t>　大阪府も上昇傾向だが、依然として全国平均を下回っている。</a:t>
            </a:r>
            <a:endParaRPr lang="en-US" altLang="ja-JP" sz="1600" dirty="0">
              <a:solidFill>
                <a:prstClr val="black"/>
              </a:solidFill>
              <a:latin typeface="ＭＳ Ｐゴシック"/>
            </a:endParaRPr>
          </a:p>
        </p:txBody>
      </p:sp>
      <p:sp>
        <p:nvSpPr>
          <p:cNvPr id="12" name="テキスト ボックス 11"/>
          <p:cNvSpPr txBox="1"/>
          <p:nvPr/>
        </p:nvSpPr>
        <p:spPr>
          <a:xfrm>
            <a:off x="767487" y="6127673"/>
            <a:ext cx="4497549" cy="261610"/>
          </a:xfrm>
          <a:prstGeom prst="rect">
            <a:avLst/>
          </a:prstGeom>
          <a:noFill/>
          <a:ln>
            <a:noFill/>
          </a:ln>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国立・公立・私立の計（全日制・定時制のみ）</a:t>
            </a:r>
            <a:endParaRPr lang="en-US" altLang="ja-JP" sz="1100" dirty="0">
              <a:solidFill>
                <a:prstClr val="black"/>
              </a:solidFill>
              <a:latin typeface="ＭＳ Ｐ明朝" pitchFamily="18" charset="-128"/>
              <a:ea typeface="ＭＳ Ｐ明朝" pitchFamily="18" charset="-128"/>
            </a:endParaRPr>
          </a:p>
        </p:txBody>
      </p:sp>
    </p:spTree>
    <p:extLst>
      <p:ext uri="{BB962C8B-B14F-4D97-AF65-F5344CB8AC3E}">
        <p14:creationId xmlns:p14="http://schemas.microsoft.com/office/powerpoint/2010/main" val="230095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1243851105"/>
              </p:ext>
            </p:extLst>
          </p:nvPr>
        </p:nvGraphicFramePr>
        <p:xfrm>
          <a:off x="896549" y="2193845"/>
          <a:ext cx="8479330" cy="4052561"/>
        </p:xfrm>
        <a:graphic>
          <a:graphicData uri="http://schemas.openxmlformats.org/drawingml/2006/chart">
            <c:chart xmlns:c="http://schemas.openxmlformats.org/drawingml/2006/chart" xmlns:r="http://schemas.openxmlformats.org/officeDocument/2006/relationships" r:id="rId2"/>
          </a:graphicData>
        </a:graphic>
      </p:graphicFrame>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部活動の状況（全国・大阪府）</a:t>
            </a:r>
          </a:p>
        </p:txBody>
      </p:sp>
      <p:sp>
        <p:nvSpPr>
          <p:cNvPr id="13" name="テキスト ボックス 12"/>
          <p:cNvSpPr txBox="1"/>
          <p:nvPr/>
        </p:nvSpPr>
        <p:spPr>
          <a:xfrm>
            <a:off x="495300" y="1863276"/>
            <a:ext cx="3030274" cy="307777"/>
          </a:xfrm>
          <a:prstGeom prst="rect">
            <a:avLst/>
          </a:prstGeom>
          <a:noFill/>
        </p:spPr>
        <p:txBody>
          <a:bodyPr wrap="square" rtlCol="0">
            <a:spAutoFit/>
          </a:bodyPr>
          <a:lstStyle/>
          <a:p>
            <a:pPr algn="ctr"/>
            <a:r>
              <a:rPr lang="en-US" altLang="ja-JP" sz="1400" b="1" dirty="0">
                <a:solidFill>
                  <a:prstClr val="black"/>
                </a:solidFill>
              </a:rPr>
              <a:t>【</a:t>
            </a:r>
            <a:r>
              <a:rPr lang="ja-JP" altLang="en-US" sz="1400" b="1" dirty="0">
                <a:solidFill>
                  <a:prstClr val="black"/>
                </a:solidFill>
              </a:rPr>
              <a:t>府立高校（全日制）</a:t>
            </a:r>
            <a:r>
              <a:rPr lang="en-US" altLang="ja-JP" sz="1400" b="1" dirty="0">
                <a:solidFill>
                  <a:prstClr val="black"/>
                </a:solidFill>
              </a:rPr>
              <a:t>】</a:t>
            </a:r>
            <a:endParaRPr lang="ja-JP" altLang="en-US" sz="1400" b="1" dirty="0">
              <a:solidFill>
                <a:prstClr val="black"/>
              </a:solidFill>
            </a:endParaRPr>
          </a:p>
        </p:txBody>
      </p:sp>
      <p:sp>
        <p:nvSpPr>
          <p:cNvPr id="4" name="スライド番号プレースホルダー 3"/>
          <p:cNvSpPr>
            <a:spLocks noGrp="1"/>
          </p:cNvSpPr>
          <p:nvPr>
            <p:ph type="sldNum" sz="quarter" idx="12"/>
          </p:nvPr>
        </p:nvSpPr>
        <p:spPr>
          <a:xfrm>
            <a:off x="7594600" y="6485165"/>
            <a:ext cx="2311400" cy="365125"/>
          </a:xfrm>
        </p:spPr>
        <p:txBody>
          <a:bodyPr/>
          <a:lstStyle/>
          <a:p>
            <a:fld id="{AC1F0867-EFB9-42FF-BF2D-7B625E83DED1}"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10" name="テキスト ボックス 9"/>
          <p:cNvSpPr txBox="1"/>
          <p:nvPr/>
        </p:nvSpPr>
        <p:spPr>
          <a:xfrm>
            <a:off x="3770381" y="1609518"/>
            <a:ext cx="2389347" cy="307777"/>
          </a:xfrm>
          <a:prstGeom prst="rect">
            <a:avLst/>
          </a:prstGeom>
          <a:noFill/>
        </p:spPr>
        <p:txBody>
          <a:bodyPr wrap="square" rtlCol="0">
            <a:spAutoFit/>
          </a:bodyPr>
          <a:lstStyle/>
          <a:p>
            <a:pPr algn="ctr"/>
            <a:r>
              <a:rPr lang="ja-JP" altLang="en-US" sz="1400" b="1" dirty="0">
                <a:solidFill>
                  <a:prstClr val="black"/>
                </a:solidFill>
              </a:rPr>
              <a:t>部活動の入部率の推移</a:t>
            </a:r>
          </a:p>
        </p:txBody>
      </p:sp>
      <p:sp>
        <p:nvSpPr>
          <p:cNvPr id="15" name="テキスト ボックス 14"/>
          <p:cNvSpPr txBox="1"/>
          <p:nvPr/>
        </p:nvSpPr>
        <p:spPr>
          <a:xfrm>
            <a:off x="8279391" y="2375948"/>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p>
        </p:txBody>
      </p:sp>
      <p:sp>
        <p:nvSpPr>
          <p:cNvPr id="16" name="テキスト ボックス 15"/>
          <p:cNvSpPr txBox="1"/>
          <p:nvPr/>
        </p:nvSpPr>
        <p:spPr>
          <a:xfrm>
            <a:off x="896549" y="940364"/>
            <a:ext cx="8268919"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部活動への入部率は、高校生で概ね６０％程度で推移。</a:t>
            </a:r>
          </a:p>
        </p:txBody>
      </p:sp>
      <p:sp>
        <p:nvSpPr>
          <p:cNvPr id="17" name="テキスト ボックス 16"/>
          <p:cNvSpPr txBox="1"/>
          <p:nvPr/>
        </p:nvSpPr>
        <p:spPr>
          <a:xfrm>
            <a:off x="8467141" y="4201005"/>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文化部</a:t>
            </a:r>
          </a:p>
        </p:txBody>
      </p:sp>
      <p:sp>
        <p:nvSpPr>
          <p:cNvPr id="18" name="テキスト ボックス 17"/>
          <p:cNvSpPr txBox="1"/>
          <p:nvPr/>
        </p:nvSpPr>
        <p:spPr>
          <a:xfrm>
            <a:off x="8633513" y="5902789"/>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9" name="テキスト ボックス 18"/>
          <p:cNvSpPr txBox="1"/>
          <p:nvPr/>
        </p:nvSpPr>
        <p:spPr>
          <a:xfrm>
            <a:off x="6712378" y="6428002"/>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
        <p:nvSpPr>
          <p:cNvPr id="14" name="テキスト ボックス 13"/>
          <p:cNvSpPr txBox="1"/>
          <p:nvPr/>
        </p:nvSpPr>
        <p:spPr>
          <a:xfrm>
            <a:off x="8456825" y="5293239"/>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運動部</a:t>
            </a:r>
          </a:p>
        </p:txBody>
      </p:sp>
    </p:spTree>
    <p:extLst>
      <p:ext uri="{BB962C8B-B14F-4D97-AF65-F5344CB8AC3E}">
        <p14:creationId xmlns:p14="http://schemas.microsoft.com/office/powerpoint/2010/main" val="422231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高等学校の暴力行為・いじめの状況（全国・府立）</a:t>
            </a:r>
          </a:p>
        </p:txBody>
      </p:sp>
      <p:sp>
        <p:nvSpPr>
          <p:cNvPr id="7" name="テキスト ボックス 6"/>
          <p:cNvSpPr txBox="1"/>
          <p:nvPr/>
        </p:nvSpPr>
        <p:spPr>
          <a:xfrm>
            <a:off x="6353728" y="2156681"/>
            <a:ext cx="2340260" cy="307777"/>
          </a:xfrm>
          <a:prstGeom prst="rect">
            <a:avLst/>
          </a:prstGeom>
          <a:noFill/>
        </p:spPr>
        <p:txBody>
          <a:bodyPr wrap="square" rtlCol="0">
            <a:spAutoFit/>
          </a:bodyPr>
          <a:lstStyle/>
          <a:p>
            <a:r>
              <a:rPr lang="ja-JP" altLang="en-US" sz="1400" b="1" dirty="0">
                <a:solidFill>
                  <a:prstClr val="black"/>
                </a:solidFill>
              </a:rPr>
              <a:t>いじめ認知件数の推移</a:t>
            </a:r>
          </a:p>
        </p:txBody>
      </p:sp>
      <p:graphicFrame>
        <p:nvGraphicFramePr>
          <p:cNvPr id="10" name="グラフ 9"/>
          <p:cNvGraphicFramePr/>
          <p:nvPr/>
        </p:nvGraphicFramePr>
        <p:xfrm>
          <a:off x="5015786" y="2462014"/>
          <a:ext cx="4890218" cy="3919319"/>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3728865" y="6512405"/>
            <a:ext cx="5982666" cy="276999"/>
          </a:xfrm>
          <a:prstGeom prst="rect">
            <a:avLst/>
          </a:prstGeom>
          <a:noFill/>
        </p:spPr>
        <p:txBody>
          <a:bodyPr wrap="square" rtlCol="0">
            <a:spAutoFit/>
          </a:bodyPr>
          <a:lstStyle/>
          <a:p>
            <a:pPr algn="r"/>
            <a:r>
              <a:rPr lang="ja-JP" altLang="en-US" sz="1200" dirty="0">
                <a:solidFill>
                  <a:prstClr val="black"/>
                </a:solidFill>
              </a:rPr>
              <a:t>出典：文部科学省「児童生徒の問題行動・不登校等生徒指導上の諸課題に関する調査」</a:t>
            </a:r>
          </a:p>
        </p:txBody>
      </p:sp>
      <p:sp>
        <p:nvSpPr>
          <p:cNvPr id="20" name="テキスト ボックス 19"/>
          <p:cNvSpPr txBox="1"/>
          <p:nvPr/>
        </p:nvSpPr>
        <p:spPr>
          <a:xfrm>
            <a:off x="1442610" y="2156681"/>
            <a:ext cx="2574286" cy="307777"/>
          </a:xfrm>
          <a:prstGeom prst="rect">
            <a:avLst/>
          </a:prstGeom>
          <a:noFill/>
        </p:spPr>
        <p:txBody>
          <a:bodyPr wrap="square" rtlCol="0">
            <a:spAutoFit/>
          </a:bodyPr>
          <a:lstStyle/>
          <a:p>
            <a:pPr algn="ctr"/>
            <a:r>
              <a:rPr lang="ja-JP" altLang="en-US" sz="1400" b="1" dirty="0">
                <a:solidFill>
                  <a:prstClr val="black"/>
                </a:solidFill>
              </a:rPr>
              <a:t>暴力行為発生件数の推移</a:t>
            </a:r>
          </a:p>
        </p:txBody>
      </p:sp>
      <p:graphicFrame>
        <p:nvGraphicFramePr>
          <p:cNvPr id="21" name="グラフ 20"/>
          <p:cNvGraphicFramePr/>
          <p:nvPr/>
        </p:nvGraphicFramePr>
        <p:xfrm>
          <a:off x="0" y="2462013"/>
          <a:ext cx="4953000" cy="3919319"/>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974558" y="980731"/>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府立高校における暴力行為の発生率は、全国平均を上回っている。</a:t>
            </a:r>
            <a:endParaRPr lang="en-US" altLang="ja-JP" sz="1600" dirty="0">
              <a:solidFill>
                <a:prstClr val="black"/>
              </a:solidFill>
              <a:latin typeface="ＭＳ Ｐゴシック"/>
            </a:endParaRPr>
          </a:p>
          <a:p>
            <a:pPr marL="180975" indent="-180975">
              <a:buFont typeface="Wingdings" pitchFamily="2" charset="2"/>
              <a:buChar char="Ø"/>
            </a:pPr>
            <a:r>
              <a:rPr lang="ja-JP" altLang="en-US" sz="1600" dirty="0">
                <a:solidFill>
                  <a:prstClr val="black"/>
                </a:solidFill>
                <a:latin typeface="ＭＳ Ｐゴシック"/>
              </a:rPr>
              <a:t>　いじめの認知件数は、平成２９年度以降増加傾向。</a:t>
            </a:r>
            <a:endParaRPr lang="en-US" altLang="ja-JP" sz="1600" dirty="0">
              <a:solidFill>
                <a:prstClr val="black"/>
              </a:solidFill>
              <a:latin typeface="ＭＳ Ｐゴシック"/>
            </a:endParaRPr>
          </a:p>
        </p:txBody>
      </p:sp>
      <p:sp>
        <p:nvSpPr>
          <p:cNvPr id="2" name="スライド番号プレースホルダー 1"/>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13" name="テキスト ボックス 12"/>
          <p:cNvSpPr txBox="1"/>
          <p:nvPr/>
        </p:nvSpPr>
        <p:spPr>
          <a:xfrm>
            <a:off x="602829" y="2462013"/>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（件）</a:t>
            </a:r>
          </a:p>
        </p:txBody>
      </p:sp>
      <p:sp>
        <p:nvSpPr>
          <p:cNvPr id="14" name="テキスト ボックス 13"/>
          <p:cNvSpPr txBox="1"/>
          <p:nvPr/>
        </p:nvSpPr>
        <p:spPr>
          <a:xfrm>
            <a:off x="5379667" y="2462012"/>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（件）</a:t>
            </a:r>
          </a:p>
        </p:txBody>
      </p:sp>
      <p:sp>
        <p:nvSpPr>
          <p:cNvPr id="15" name="テキスト ボックス 14"/>
          <p:cNvSpPr txBox="1"/>
          <p:nvPr/>
        </p:nvSpPr>
        <p:spPr>
          <a:xfrm>
            <a:off x="3860881" y="2460331"/>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r>
              <a:rPr lang="en-US" altLang="ja-JP" sz="1200" dirty="0">
                <a:solidFill>
                  <a:prstClr val="black"/>
                </a:solidFill>
                <a:latin typeface="ＭＳ Ｐゴシック"/>
              </a:rPr>
              <a:t>‰</a:t>
            </a:r>
            <a:r>
              <a:rPr lang="ja-JP" altLang="en-US" sz="1200" dirty="0">
                <a:solidFill>
                  <a:prstClr val="black"/>
                </a:solidFill>
                <a:latin typeface="ＭＳ Ｐゴシック"/>
              </a:rPr>
              <a:t>）</a:t>
            </a:r>
          </a:p>
        </p:txBody>
      </p:sp>
      <p:sp>
        <p:nvSpPr>
          <p:cNvPr id="16" name="テキスト ボックス 15"/>
          <p:cNvSpPr txBox="1"/>
          <p:nvPr/>
        </p:nvSpPr>
        <p:spPr>
          <a:xfrm>
            <a:off x="8911350" y="2444820"/>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r>
              <a:rPr lang="en-US" altLang="ja-JP" sz="1200" dirty="0">
                <a:solidFill>
                  <a:prstClr val="black"/>
                </a:solidFill>
                <a:latin typeface="ＭＳ Ｐゴシック"/>
              </a:rPr>
              <a:t>‰</a:t>
            </a:r>
            <a:r>
              <a:rPr lang="ja-JP" altLang="en-US" sz="1200" dirty="0">
                <a:solidFill>
                  <a:prstClr val="black"/>
                </a:solidFill>
                <a:latin typeface="ＭＳ Ｐゴシック"/>
              </a:rPr>
              <a:t>）</a:t>
            </a:r>
          </a:p>
        </p:txBody>
      </p:sp>
      <p:sp>
        <p:nvSpPr>
          <p:cNvPr id="17" name="テキスト ボックス 16"/>
          <p:cNvSpPr txBox="1"/>
          <p:nvPr/>
        </p:nvSpPr>
        <p:spPr>
          <a:xfrm>
            <a:off x="9031485" y="5435518"/>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8" name="テキスト ボックス 17"/>
          <p:cNvSpPr txBox="1"/>
          <p:nvPr/>
        </p:nvSpPr>
        <p:spPr>
          <a:xfrm>
            <a:off x="4194569" y="5425831"/>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Tree>
    <p:extLst>
      <p:ext uri="{BB962C8B-B14F-4D97-AF65-F5344CB8AC3E}">
        <p14:creationId xmlns:p14="http://schemas.microsoft.com/office/powerpoint/2010/main" val="697712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高等学校の不登校の状況①（全国・大阪府）</a:t>
            </a:r>
          </a:p>
        </p:txBody>
      </p:sp>
      <p:sp>
        <p:nvSpPr>
          <p:cNvPr id="20" name="テキスト ボックス 19"/>
          <p:cNvSpPr txBox="1"/>
          <p:nvPr/>
        </p:nvSpPr>
        <p:spPr>
          <a:xfrm>
            <a:off x="998561" y="2052053"/>
            <a:ext cx="3666407" cy="307777"/>
          </a:xfrm>
          <a:prstGeom prst="rect">
            <a:avLst/>
          </a:prstGeom>
          <a:noFill/>
        </p:spPr>
        <p:txBody>
          <a:bodyPr wrap="square" rtlCol="0">
            <a:spAutoFit/>
          </a:bodyPr>
          <a:lstStyle/>
          <a:p>
            <a:pPr algn="ctr"/>
            <a:r>
              <a:rPr lang="ja-JP" altLang="en-US" sz="1400" b="1" dirty="0">
                <a:solidFill>
                  <a:prstClr val="black"/>
                </a:solidFill>
              </a:rPr>
              <a:t>不登校生徒数及び出現率の推移（全日制）</a:t>
            </a:r>
          </a:p>
        </p:txBody>
      </p:sp>
      <p:graphicFrame>
        <p:nvGraphicFramePr>
          <p:cNvPr id="21" name="グラフ 20"/>
          <p:cNvGraphicFramePr/>
          <p:nvPr/>
        </p:nvGraphicFramePr>
        <p:xfrm>
          <a:off x="272480" y="2389863"/>
          <a:ext cx="5148572" cy="4052639"/>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6201139" y="2060853"/>
            <a:ext cx="3053544" cy="307777"/>
          </a:xfrm>
          <a:prstGeom prst="rect">
            <a:avLst/>
          </a:prstGeom>
          <a:noFill/>
        </p:spPr>
        <p:txBody>
          <a:bodyPr wrap="square" rtlCol="0">
            <a:spAutoFit/>
          </a:bodyPr>
          <a:lstStyle/>
          <a:p>
            <a:pPr algn="ctr"/>
            <a:r>
              <a:rPr lang="ja-JP" altLang="en-US" sz="1400" b="1">
                <a:solidFill>
                  <a:prstClr val="black"/>
                </a:solidFill>
              </a:rPr>
              <a:t>不登校の要因（</a:t>
            </a:r>
            <a:r>
              <a:rPr lang="ja-JP" altLang="en-US" sz="1400" b="1" dirty="0">
                <a:solidFill>
                  <a:prstClr val="black"/>
                </a:solidFill>
              </a:rPr>
              <a:t>全日制）</a:t>
            </a:r>
          </a:p>
        </p:txBody>
      </p:sp>
      <p:sp>
        <p:nvSpPr>
          <p:cNvPr id="2" name="スライド番号プレースホルダー 1"/>
          <p:cNvSpPr>
            <a:spLocks noGrp="1"/>
          </p:cNvSpPr>
          <p:nvPr>
            <p:ph type="sldNum" sz="quarter" idx="12"/>
          </p:nvPr>
        </p:nvSpPr>
        <p:spPr>
          <a:xfrm>
            <a:off x="7604093" y="6524050"/>
            <a:ext cx="2311400" cy="365125"/>
          </a:xfrm>
        </p:spPr>
        <p:txBody>
          <a:bodyPr/>
          <a:lstStyle/>
          <a:p>
            <a:fld id="{AC1F0867-EFB9-42FF-BF2D-7B625E83DED1}"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13" name="テキスト ボックス 12"/>
          <p:cNvSpPr txBox="1"/>
          <p:nvPr/>
        </p:nvSpPr>
        <p:spPr>
          <a:xfrm>
            <a:off x="602829" y="2292735"/>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（人）</a:t>
            </a:r>
          </a:p>
        </p:txBody>
      </p:sp>
      <p:sp>
        <p:nvSpPr>
          <p:cNvPr id="11" name="テキスト ボックス 10"/>
          <p:cNvSpPr txBox="1"/>
          <p:nvPr/>
        </p:nvSpPr>
        <p:spPr>
          <a:xfrm>
            <a:off x="4209537" y="2310837"/>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p>
        </p:txBody>
      </p:sp>
      <p:sp>
        <p:nvSpPr>
          <p:cNvPr id="15" name="テキスト ボックス 14"/>
          <p:cNvSpPr txBox="1"/>
          <p:nvPr/>
        </p:nvSpPr>
        <p:spPr>
          <a:xfrm>
            <a:off x="974558" y="974835"/>
            <a:ext cx="7956884" cy="830997"/>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rPr>
              <a:t>　不登校生徒数は、全国・大阪府とも概ね横ばい。</a:t>
            </a:r>
            <a:endParaRPr lang="en-US" altLang="ja-JP" sz="1600" dirty="0">
              <a:solidFill>
                <a:prstClr val="black"/>
              </a:solidFill>
            </a:endParaRPr>
          </a:p>
          <a:p>
            <a:pPr marL="180975" indent="-180975">
              <a:buFont typeface="Wingdings" pitchFamily="2" charset="2"/>
              <a:buChar char="Ø"/>
            </a:pPr>
            <a:r>
              <a:rPr lang="ja-JP" altLang="en-US" sz="1600" dirty="0">
                <a:solidFill>
                  <a:prstClr val="black"/>
                </a:solidFill>
              </a:rPr>
              <a:t>　府立高校における不登校生徒数の割合は、全国平均を大きく上回っている。</a:t>
            </a:r>
            <a:endParaRPr lang="en-US" altLang="ja-JP" sz="1600" dirty="0">
              <a:solidFill>
                <a:prstClr val="black"/>
              </a:solidFill>
            </a:endParaRPr>
          </a:p>
          <a:p>
            <a:pPr marL="180975" indent="-180975">
              <a:buFont typeface="Wingdings" pitchFamily="2" charset="2"/>
              <a:buChar char="Ø"/>
            </a:pPr>
            <a:r>
              <a:rPr lang="ja-JP" altLang="en-US" sz="1600" dirty="0">
                <a:solidFill>
                  <a:prstClr val="black"/>
                </a:solidFill>
              </a:rPr>
              <a:t>　不登校のきっかけは、府立高校では「本人に係る状況」の割合が全国より高い。</a:t>
            </a:r>
            <a:endParaRPr lang="en-US" altLang="ja-JP" sz="1600" dirty="0">
              <a:solidFill>
                <a:prstClr val="black"/>
              </a:solidFill>
            </a:endParaRPr>
          </a:p>
        </p:txBody>
      </p:sp>
      <p:sp>
        <p:nvSpPr>
          <p:cNvPr id="16" name="テキスト ボックス 15"/>
          <p:cNvSpPr txBox="1"/>
          <p:nvPr/>
        </p:nvSpPr>
        <p:spPr>
          <a:xfrm>
            <a:off x="4239686" y="5345706"/>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8" name="テキスト ボックス 17"/>
          <p:cNvSpPr txBox="1"/>
          <p:nvPr/>
        </p:nvSpPr>
        <p:spPr>
          <a:xfrm>
            <a:off x="3584848" y="6531126"/>
            <a:ext cx="5982666" cy="276999"/>
          </a:xfrm>
          <a:prstGeom prst="rect">
            <a:avLst/>
          </a:prstGeom>
          <a:noFill/>
        </p:spPr>
        <p:txBody>
          <a:bodyPr wrap="square" rtlCol="0">
            <a:spAutoFit/>
          </a:bodyPr>
          <a:lstStyle/>
          <a:p>
            <a:pPr algn="r"/>
            <a:r>
              <a:rPr lang="ja-JP" altLang="en-US" sz="1200" dirty="0">
                <a:solidFill>
                  <a:prstClr val="black"/>
                </a:solidFill>
              </a:rPr>
              <a:t>出典：文部科学省「児童生徒の問題行動・不登校等生徒指導上の諸課題に関する調査」</a:t>
            </a:r>
          </a:p>
        </p:txBody>
      </p:sp>
      <p:graphicFrame>
        <p:nvGraphicFramePr>
          <p:cNvPr id="19" name="グラフ 18"/>
          <p:cNvGraphicFramePr/>
          <p:nvPr>
            <p:extLst>
              <p:ext uri="{D42A27DB-BD31-4B8C-83A1-F6EECF244321}">
                <p14:modId xmlns:p14="http://schemas.microsoft.com/office/powerpoint/2010/main" val="2148213992"/>
              </p:ext>
            </p:extLst>
          </p:nvPr>
        </p:nvGraphicFramePr>
        <p:xfrm>
          <a:off x="4618905" y="2431230"/>
          <a:ext cx="5287099" cy="4288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58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高等学校の不登校の状況②（都道府県別）</a:t>
            </a:r>
          </a:p>
        </p:txBody>
      </p:sp>
      <p:graphicFrame>
        <p:nvGraphicFramePr>
          <p:cNvPr id="2" name="グラフ 1"/>
          <p:cNvGraphicFramePr/>
          <p:nvPr/>
        </p:nvGraphicFramePr>
        <p:xfrm>
          <a:off x="0" y="1916832"/>
          <a:ext cx="9906000" cy="455302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974558" y="980731"/>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latin typeface="ＭＳ Ｐゴシック"/>
              </a:rPr>
              <a:t>　大阪府の不登校生徒数は全国で最も多い。</a:t>
            </a:r>
            <a:endParaRPr lang="en-US" altLang="ja-JP" sz="1600" dirty="0">
              <a:latin typeface="ＭＳ Ｐゴシック"/>
            </a:endParaRPr>
          </a:p>
          <a:p>
            <a:pPr marL="180975" indent="-180975">
              <a:buFont typeface="Wingdings" pitchFamily="2" charset="2"/>
              <a:buChar char="Ø"/>
            </a:pPr>
            <a:r>
              <a:rPr lang="ja-JP" altLang="en-US" sz="1600" dirty="0">
                <a:latin typeface="ＭＳ Ｐゴシック"/>
              </a:rPr>
              <a:t>　</a:t>
            </a:r>
            <a:r>
              <a:rPr lang="en-US" altLang="ja-JP" sz="1600" dirty="0">
                <a:latin typeface="ＭＳ Ｐゴシック"/>
              </a:rPr>
              <a:t>1000</a:t>
            </a:r>
            <a:r>
              <a:rPr lang="ja-JP" altLang="en-US" sz="1600" dirty="0">
                <a:latin typeface="ＭＳ Ｐゴシック"/>
              </a:rPr>
              <a:t>人当たりの不登校生徒数は沖縄県に次いで多い。（全国平均：</a:t>
            </a:r>
            <a:r>
              <a:rPr lang="en-US" altLang="ja-JP" sz="1600" dirty="0">
                <a:latin typeface="ＭＳ Ｐゴシック"/>
              </a:rPr>
              <a:t>15.8</a:t>
            </a:r>
            <a:r>
              <a:rPr lang="ja-JP" altLang="en-US" sz="1600" dirty="0">
                <a:solidFill>
                  <a:prstClr val="black"/>
                </a:solidFill>
                <a:latin typeface="ＭＳ Ｐゴシック"/>
              </a:rPr>
              <a:t>）</a:t>
            </a:r>
            <a:endParaRPr lang="en-US" altLang="ja-JP" sz="1600" dirty="0">
              <a:solidFill>
                <a:prstClr val="black"/>
              </a:solidFill>
              <a:latin typeface="ＭＳ Ｐゴシック"/>
            </a:endParaRPr>
          </a:p>
        </p:txBody>
      </p:sp>
      <p:sp>
        <p:nvSpPr>
          <p:cNvPr id="8" name="テキスト ボックス 7"/>
          <p:cNvSpPr txBox="1"/>
          <p:nvPr/>
        </p:nvSpPr>
        <p:spPr>
          <a:xfrm>
            <a:off x="3080792" y="1591285"/>
            <a:ext cx="3744416" cy="523220"/>
          </a:xfrm>
          <a:prstGeom prst="rect">
            <a:avLst/>
          </a:prstGeom>
          <a:noFill/>
        </p:spPr>
        <p:txBody>
          <a:bodyPr wrap="square" rtlCol="0">
            <a:spAutoFit/>
          </a:bodyPr>
          <a:lstStyle/>
          <a:p>
            <a:pPr algn="ctr"/>
            <a:r>
              <a:rPr lang="ja-JP" altLang="en-US" sz="1400" b="1" dirty="0">
                <a:solidFill>
                  <a:prstClr val="black"/>
                </a:solidFill>
                <a:latin typeface="ＭＳ Ｐゴシック"/>
              </a:rPr>
              <a:t>不登校生徒数</a:t>
            </a:r>
            <a:endParaRPr lang="en-US" altLang="ja-JP" sz="1400" b="1" dirty="0">
              <a:solidFill>
                <a:prstClr val="black"/>
              </a:solidFill>
              <a:latin typeface="ＭＳ Ｐゴシック"/>
            </a:endParaRPr>
          </a:p>
          <a:p>
            <a:pPr algn="ctr"/>
            <a:r>
              <a:rPr lang="ja-JP" altLang="en-US" sz="1400" b="1" dirty="0">
                <a:solidFill>
                  <a:prstClr val="black"/>
                </a:solidFill>
                <a:latin typeface="ＭＳ Ｐゴシック"/>
              </a:rPr>
              <a:t>（都道府県別</a:t>
            </a:r>
            <a:r>
              <a:rPr lang="ja-JP" altLang="en-US" sz="1400" b="1" dirty="0">
                <a:latin typeface="ＭＳ Ｐゴシック"/>
              </a:rPr>
              <a:t>、令和元年度）</a:t>
            </a:r>
          </a:p>
        </p:txBody>
      </p:sp>
      <p:sp>
        <p:nvSpPr>
          <p:cNvPr id="4" name="スライド番号プレースホルダー 3"/>
          <p:cNvSpPr>
            <a:spLocks noGrp="1"/>
          </p:cNvSpPr>
          <p:nvPr>
            <p:ph type="sldNum" sz="quarter" idx="12"/>
          </p:nvPr>
        </p:nvSpPr>
        <p:spPr>
          <a:xfrm>
            <a:off x="7594600" y="6511920"/>
            <a:ext cx="2311400" cy="365125"/>
          </a:xfrm>
        </p:spPr>
        <p:txBody>
          <a:bodyPr/>
          <a:lstStyle/>
          <a:p>
            <a:fld id="{AC1F0867-EFB9-42FF-BF2D-7B625E83DED1}"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10" name="テキスト ボックス 9"/>
          <p:cNvSpPr txBox="1"/>
          <p:nvPr/>
        </p:nvSpPr>
        <p:spPr>
          <a:xfrm>
            <a:off x="506508" y="1772820"/>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（人）</a:t>
            </a:r>
          </a:p>
        </p:txBody>
      </p:sp>
      <p:sp>
        <p:nvSpPr>
          <p:cNvPr id="11" name="テキスト ボックス 5"/>
          <p:cNvSpPr txBox="1"/>
          <p:nvPr/>
        </p:nvSpPr>
        <p:spPr>
          <a:xfrm>
            <a:off x="584515" y="6249846"/>
            <a:ext cx="466657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国立・公立・私立の計</a:t>
            </a:r>
          </a:p>
        </p:txBody>
      </p:sp>
      <p:sp>
        <p:nvSpPr>
          <p:cNvPr id="13" name="テキスト ボックス 12"/>
          <p:cNvSpPr txBox="1"/>
          <p:nvPr/>
        </p:nvSpPr>
        <p:spPr>
          <a:xfrm>
            <a:off x="8931445" y="1714398"/>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r>
              <a:rPr lang="en-US" altLang="ja-JP" sz="1200" dirty="0">
                <a:solidFill>
                  <a:prstClr val="black"/>
                </a:solidFill>
                <a:latin typeface="ＭＳ Ｐゴシック"/>
              </a:rPr>
              <a:t>‰</a:t>
            </a:r>
            <a:r>
              <a:rPr lang="ja-JP" altLang="en-US" sz="1200" dirty="0">
                <a:solidFill>
                  <a:prstClr val="black"/>
                </a:solidFill>
                <a:latin typeface="ＭＳ Ｐゴシック"/>
              </a:rPr>
              <a:t>）</a:t>
            </a:r>
          </a:p>
        </p:txBody>
      </p:sp>
      <p:sp>
        <p:nvSpPr>
          <p:cNvPr id="12" name="テキスト ボックス 11"/>
          <p:cNvSpPr txBox="1"/>
          <p:nvPr/>
        </p:nvSpPr>
        <p:spPr>
          <a:xfrm>
            <a:off x="3692244" y="6447519"/>
            <a:ext cx="5982666" cy="276999"/>
          </a:xfrm>
          <a:prstGeom prst="rect">
            <a:avLst/>
          </a:prstGeom>
          <a:noFill/>
        </p:spPr>
        <p:txBody>
          <a:bodyPr wrap="square" rtlCol="0">
            <a:spAutoFit/>
          </a:bodyPr>
          <a:lstStyle/>
          <a:p>
            <a:pPr algn="r"/>
            <a:r>
              <a:rPr lang="ja-JP" altLang="en-US" sz="1200" dirty="0">
                <a:solidFill>
                  <a:prstClr val="black"/>
                </a:solidFill>
              </a:rPr>
              <a:t>出典：文部科学省「児童生徒の問題行動・不登校等生徒指導上の諸課題に関する調査」</a:t>
            </a:r>
          </a:p>
        </p:txBody>
      </p:sp>
    </p:spTree>
    <p:extLst>
      <p:ext uri="{BB962C8B-B14F-4D97-AF65-F5344CB8AC3E}">
        <p14:creationId xmlns:p14="http://schemas.microsoft.com/office/powerpoint/2010/main" val="381922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高等学校の中途退学の状況①（全国・大阪府）</a:t>
            </a:r>
          </a:p>
        </p:txBody>
      </p:sp>
      <p:graphicFrame>
        <p:nvGraphicFramePr>
          <p:cNvPr id="9" name="グラフ 8"/>
          <p:cNvGraphicFramePr/>
          <p:nvPr>
            <p:extLst>
              <p:ext uri="{D42A27DB-BD31-4B8C-83A1-F6EECF244321}">
                <p14:modId xmlns:p14="http://schemas.microsoft.com/office/powerpoint/2010/main" val="2282001943"/>
              </p:ext>
            </p:extLst>
          </p:nvPr>
        </p:nvGraphicFramePr>
        <p:xfrm>
          <a:off x="1" y="2234680"/>
          <a:ext cx="5226581" cy="426753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896549" y="1916832"/>
            <a:ext cx="3744416" cy="307777"/>
          </a:xfrm>
          <a:prstGeom prst="rect">
            <a:avLst/>
          </a:prstGeom>
          <a:noFill/>
        </p:spPr>
        <p:txBody>
          <a:bodyPr wrap="square" rtlCol="0">
            <a:spAutoFit/>
          </a:bodyPr>
          <a:lstStyle/>
          <a:p>
            <a:pPr algn="ctr"/>
            <a:r>
              <a:rPr lang="ja-JP" altLang="en-US" sz="1400" b="1" dirty="0">
                <a:solidFill>
                  <a:prstClr val="black"/>
                </a:solidFill>
              </a:rPr>
              <a:t>中途退学者数及び中退率の推移（全日制）</a:t>
            </a:r>
          </a:p>
        </p:txBody>
      </p:sp>
      <p:sp>
        <p:nvSpPr>
          <p:cNvPr id="10" name="テキスト ボックス 9"/>
          <p:cNvSpPr txBox="1"/>
          <p:nvPr/>
        </p:nvSpPr>
        <p:spPr>
          <a:xfrm>
            <a:off x="6357160" y="1916832"/>
            <a:ext cx="3053545" cy="307777"/>
          </a:xfrm>
          <a:prstGeom prst="rect">
            <a:avLst/>
          </a:prstGeom>
          <a:noFill/>
        </p:spPr>
        <p:txBody>
          <a:bodyPr wrap="square" rtlCol="0">
            <a:spAutoFit/>
          </a:bodyPr>
          <a:lstStyle/>
          <a:p>
            <a:pPr algn="ctr"/>
            <a:r>
              <a:rPr lang="ja-JP" altLang="en-US" sz="1400" b="1" dirty="0">
                <a:solidFill>
                  <a:prstClr val="black"/>
                </a:solidFill>
              </a:rPr>
              <a:t>中退事由の割合の推移（全日制）</a:t>
            </a:r>
          </a:p>
        </p:txBody>
      </p:sp>
      <p:sp>
        <p:nvSpPr>
          <p:cNvPr id="2" name="スライド番号プレースホルダー 1"/>
          <p:cNvSpPr>
            <a:spLocks noGrp="1"/>
          </p:cNvSpPr>
          <p:nvPr>
            <p:ph type="sldNum" sz="quarter" idx="12"/>
          </p:nvPr>
        </p:nvSpPr>
        <p:spPr>
          <a:xfrm>
            <a:off x="7594600" y="6453336"/>
            <a:ext cx="2311400" cy="365125"/>
          </a:xfrm>
        </p:spPr>
        <p:txBody>
          <a:bodyPr/>
          <a:lstStyle/>
          <a:p>
            <a:fld id="{AC1F0867-EFB9-42FF-BF2D-7B625E83DED1}"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4" name="テキスト ボックス 13"/>
          <p:cNvSpPr txBox="1"/>
          <p:nvPr/>
        </p:nvSpPr>
        <p:spPr>
          <a:xfrm>
            <a:off x="602829" y="2245023"/>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（人）</a:t>
            </a:r>
          </a:p>
        </p:txBody>
      </p:sp>
      <p:sp>
        <p:nvSpPr>
          <p:cNvPr id="11" name="テキスト ボックス 10"/>
          <p:cNvSpPr txBox="1"/>
          <p:nvPr/>
        </p:nvSpPr>
        <p:spPr>
          <a:xfrm>
            <a:off x="4484951" y="2263125"/>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p>
        </p:txBody>
      </p:sp>
      <p:sp>
        <p:nvSpPr>
          <p:cNvPr id="15" name="テキスト ボックス 14"/>
          <p:cNvSpPr txBox="1"/>
          <p:nvPr/>
        </p:nvSpPr>
        <p:spPr>
          <a:xfrm>
            <a:off x="974558" y="980731"/>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t>　中退率は、ピーク時（平成</a:t>
            </a:r>
            <a:r>
              <a:rPr lang="en-US" altLang="ja-JP" sz="1600" dirty="0"/>
              <a:t>19</a:t>
            </a:r>
            <a:r>
              <a:rPr lang="ja-JP" altLang="en-US" sz="1600" dirty="0"/>
              <a:t>年度）と比較して半分以下</a:t>
            </a:r>
            <a:r>
              <a:rPr lang="ja-JP" altLang="en-US" sz="1600" dirty="0">
                <a:latin typeface="+mn-ea"/>
              </a:rPr>
              <a:t>。</a:t>
            </a:r>
            <a:endParaRPr lang="en-US" altLang="ja-JP" sz="1600" dirty="0">
              <a:latin typeface="+mn-ea"/>
            </a:endParaRPr>
          </a:p>
          <a:p>
            <a:pPr marL="180975" indent="-180975">
              <a:buFont typeface="Wingdings" pitchFamily="2" charset="2"/>
              <a:buChar char="Ø"/>
            </a:pPr>
            <a:r>
              <a:rPr lang="ja-JP" altLang="en-US" sz="1600" dirty="0"/>
              <a:t>　中退事由は、府立高校では、「学業不振」の割合が全国と比べて大きい。</a:t>
            </a:r>
            <a:endParaRPr lang="en-US" altLang="ja-JP" sz="1600" dirty="0"/>
          </a:p>
        </p:txBody>
      </p:sp>
      <p:sp>
        <p:nvSpPr>
          <p:cNvPr id="16" name="テキスト ボックス 15"/>
          <p:cNvSpPr txBox="1"/>
          <p:nvPr/>
        </p:nvSpPr>
        <p:spPr>
          <a:xfrm>
            <a:off x="4640967" y="543649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7" name="テキスト ボックス 16"/>
          <p:cNvSpPr txBox="1"/>
          <p:nvPr/>
        </p:nvSpPr>
        <p:spPr>
          <a:xfrm>
            <a:off x="3728865" y="6475295"/>
            <a:ext cx="5982666" cy="276999"/>
          </a:xfrm>
          <a:prstGeom prst="rect">
            <a:avLst/>
          </a:prstGeom>
          <a:noFill/>
        </p:spPr>
        <p:txBody>
          <a:bodyPr wrap="square" rtlCol="0">
            <a:spAutoFit/>
          </a:bodyPr>
          <a:lstStyle/>
          <a:p>
            <a:pPr algn="r"/>
            <a:r>
              <a:rPr lang="ja-JP" altLang="en-US" sz="1200" dirty="0">
                <a:solidFill>
                  <a:prstClr val="black"/>
                </a:solidFill>
              </a:rPr>
              <a:t>出典：文部科学省「児童生徒の問題行動・不登校等生徒指導上の諸課題に関する調査」</a:t>
            </a:r>
          </a:p>
        </p:txBody>
      </p:sp>
      <p:graphicFrame>
        <p:nvGraphicFramePr>
          <p:cNvPr id="18" name="グラフ 17"/>
          <p:cNvGraphicFramePr/>
          <p:nvPr>
            <p:extLst>
              <p:ext uri="{D42A27DB-BD31-4B8C-83A1-F6EECF244321}">
                <p14:modId xmlns:p14="http://schemas.microsoft.com/office/powerpoint/2010/main" val="3649833234"/>
              </p:ext>
            </p:extLst>
          </p:nvPr>
        </p:nvGraphicFramePr>
        <p:xfrm>
          <a:off x="5265036" y="2224905"/>
          <a:ext cx="4640965" cy="4250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08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97116" y="340271"/>
            <a:ext cx="1452576" cy="369332"/>
          </a:xfrm>
          <a:prstGeom prst="rect">
            <a:avLst/>
          </a:prstGeom>
          <a:noFill/>
        </p:spPr>
        <p:txBody>
          <a:bodyPr wrap="square" rtlCol="0">
            <a:spAutoFit/>
          </a:bodyPr>
          <a:lstStyle/>
          <a:p>
            <a:pPr algn="ctr"/>
            <a:r>
              <a:rPr lang="ja-JP" altLang="en-US" b="1" dirty="0"/>
              <a:t>＜目次＞</a:t>
            </a:r>
            <a:endParaRPr kumimoji="1" lang="ja-JP" altLang="en-US" b="1" dirty="0"/>
          </a:p>
        </p:txBody>
      </p:sp>
      <p:sp>
        <p:nvSpPr>
          <p:cNvPr id="4" name="テキスト ボックス 3"/>
          <p:cNvSpPr txBox="1"/>
          <p:nvPr/>
        </p:nvSpPr>
        <p:spPr>
          <a:xfrm>
            <a:off x="0" y="558021"/>
            <a:ext cx="5118936" cy="6447919"/>
          </a:xfrm>
          <a:prstGeom prst="rect">
            <a:avLst/>
          </a:prstGeom>
          <a:noFill/>
        </p:spPr>
        <p:txBody>
          <a:bodyPr wrap="square" rtlCol="0">
            <a:spAutoFit/>
          </a:bodyPr>
          <a:lstStyle/>
          <a:p>
            <a:r>
              <a:rPr lang="ja-JP" altLang="en-US" sz="1300" dirty="0">
                <a:latin typeface="+mn-ea"/>
              </a:rPr>
              <a:t>　</a:t>
            </a:r>
            <a:endParaRPr lang="en-US" altLang="ja-JP" sz="1300" dirty="0">
              <a:latin typeface="+mn-ea"/>
            </a:endParaRPr>
          </a:p>
          <a:p>
            <a:pPr>
              <a:spcBef>
                <a:spcPts val="600"/>
              </a:spcBef>
            </a:pPr>
            <a:r>
              <a:rPr lang="ja-JP" altLang="en-US" sz="1300" dirty="0">
                <a:latin typeface="+mn-ea"/>
              </a:rPr>
              <a:t>　</a:t>
            </a:r>
            <a:r>
              <a:rPr lang="en-US" altLang="ja-JP" sz="1300" dirty="0">
                <a:latin typeface="+mn-ea"/>
              </a:rPr>
              <a:t>【</a:t>
            </a:r>
            <a:r>
              <a:rPr lang="ja-JP" altLang="en-US" sz="1300" dirty="0">
                <a:latin typeface="+mn-ea"/>
              </a:rPr>
              <a:t>高等学校</a:t>
            </a:r>
            <a:r>
              <a:rPr lang="en-US" altLang="ja-JP" sz="1300" dirty="0">
                <a:latin typeface="+mn-ea"/>
              </a:rPr>
              <a:t>】</a:t>
            </a:r>
          </a:p>
          <a:p>
            <a:pPr fontAlgn="ctr"/>
            <a:r>
              <a:rPr lang="ja-JP" altLang="en-US" sz="1300" dirty="0">
                <a:latin typeface="+mn-ea"/>
              </a:rPr>
              <a:t>　　</a:t>
            </a:r>
            <a:r>
              <a:rPr lang="ja-JP" altLang="en-US" sz="1300" dirty="0" smtClean="0">
                <a:latin typeface="+mn-ea"/>
              </a:rPr>
              <a:t>①高等学校の生徒数の推移（</a:t>
            </a:r>
            <a:r>
              <a:rPr lang="ja-JP" altLang="en-US" sz="1300" dirty="0">
                <a:latin typeface="+mn-ea"/>
              </a:rPr>
              <a:t>全国・大阪府）</a:t>
            </a:r>
          </a:p>
          <a:p>
            <a:pPr fontAlgn="ctr"/>
            <a:r>
              <a:rPr lang="ja-JP" altLang="en-US" sz="1300" dirty="0">
                <a:latin typeface="+mn-ea"/>
              </a:rPr>
              <a:t>　　</a:t>
            </a:r>
            <a:r>
              <a:rPr lang="ja-JP" altLang="en-US" sz="1300" dirty="0" smtClean="0">
                <a:latin typeface="+mn-ea"/>
              </a:rPr>
              <a:t>②高等学校の学校数の推移（</a:t>
            </a:r>
            <a:r>
              <a:rPr lang="ja-JP" altLang="en-US" sz="1300" dirty="0">
                <a:latin typeface="+mn-ea"/>
              </a:rPr>
              <a:t>全国・大阪府）</a:t>
            </a:r>
          </a:p>
          <a:p>
            <a:pPr fontAlgn="ctr"/>
            <a:r>
              <a:rPr lang="ja-JP" altLang="en-US" sz="1300" dirty="0">
                <a:latin typeface="+mn-ea"/>
              </a:rPr>
              <a:t>　　③</a:t>
            </a:r>
            <a:r>
              <a:rPr lang="ja-JP" altLang="en-US" sz="1300" dirty="0" smtClean="0">
                <a:latin typeface="+mn-ea"/>
              </a:rPr>
              <a:t>学科数の推移（</a:t>
            </a:r>
            <a:r>
              <a:rPr lang="ja-JP" altLang="en-US" sz="1300" dirty="0">
                <a:latin typeface="+mn-ea"/>
              </a:rPr>
              <a:t>全国）</a:t>
            </a:r>
            <a:endParaRPr lang="en-US" altLang="zh-CN" sz="1300" dirty="0">
              <a:latin typeface="+mn-ea"/>
            </a:endParaRPr>
          </a:p>
          <a:p>
            <a:pPr fontAlgn="ctr"/>
            <a:r>
              <a:rPr lang="ja-JP" altLang="en-US" sz="1300" dirty="0">
                <a:latin typeface="+mn-ea"/>
              </a:rPr>
              <a:t>　　④府立高校の課程・学科別生徒数</a:t>
            </a:r>
            <a:endParaRPr lang="en-US" altLang="ja-JP" sz="1300" dirty="0">
              <a:latin typeface="+mn-ea"/>
            </a:endParaRPr>
          </a:p>
          <a:p>
            <a:pPr fontAlgn="ctr"/>
            <a:r>
              <a:rPr lang="ja-JP" altLang="en-US" sz="1300" dirty="0">
                <a:latin typeface="+mn-ea"/>
              </a:rPr>
              <a:t>　　⑤府立高校の学級</a:t>
            </a:r>
            <a:r>
              <a:rPr lang="ja-JP" altLang="en-US" sz="1300" dirty="0" smtClean="0">
                <a:latin typeface="+mn-ea"/>
              </a:rPr>
              <a:t>規模の推移（大阪府）</a:t>
            </a:r>
            <a:endParaRPr lang="ja-JP" altLang="en-US" sz="1300" dirty="0">
              <a:latin typeface="+mn-ea"/>
            </a:endParaRPr>
          </a:p>
          <a:p>
            <a:pPr fontAlgn="ctr"/>
            <a:r>
              <a:rPr lang="ja-JP" altLang="en-US" sz="1300" dirty="0">
                <a:latin typeface="+mn-ea"/>
              </a:rPr>
              <a:t>　　⑥公立中学校卒業者数の推移と将来推計（大阪府）</a:t>
            </a:r>
          </a:p>
          <a:p>
            <a:pPr fontAlgn="ctr"/>
            <a:r>
              <a:rPr lang="ja-JP" altLang="en-US" sz="1300" dirty="0">
                <a:latin typeface="+mn-ea"/>
              </a:rPr>
              <a:t>　　⑦公立</a:t>
            </a:r>
            <a:r>
              <a:rPr lang="ja-JP" altLang="en-US" sz="1300" dirty="0" smtClean="0">
                <a:latin typeface="+mn-ea"/>
              </a:rPr>
              <a:t>高校の入学者選抜の状況（</a:t>
            </a:r>
            <a:r>
              <a:rPr lang="ja-JP" altLang="en-US" sz="1300" dirty="0">
                <a:latin typeface="+mn-ea"/>
              </a:rPr>
              <a:t>大阪府）</a:t>
            </a:r>
          </a:p>
          <a:p>
            <a:pPr fontAlgn="ctr"/>
            <a:r>
              <a:rPr lang="ja-JP" altLang="en-US" sz="1300" dirty="0">
                <a:latin typeface="+mn-ea"/>
              </a:rPr>
              <a:t>　　⑧高等学校生徒の公私</a:t>
            </a:r>
            <a:r>
              <a:rPr lang="ja-JP" altLang="en-US" sz="1300" dirty="0" smtClean="0">
                <a:latin typeface="+mn-ea"/>
              </a:rPr>
              <a:t>比率の推移（</a:t>
            </a:r>
            <a:r>
              <a:rPr lang="ja-JP" altLang="en-US" sz="1300" dirty="0">
                <a:latin typeface="+mn-ea"/>
              </a:rPr>
              <a:t>大阪府）</a:t>
            </a:r>
          </a:p>
          <a:p>
            <a:pPr fontAlgn="ctr"/>
            <a:r>
              <a:rPr lang="ja-JP" altLang="en-US" sz="1300" dirty="0">
                <a:latin typeface="+mn-ea"/>
              </a:rPr>
              <a:t>　　⑨</a:t>
            </a:r>
            <a:r>
              <a:rPr lang="ja-JP" altLang="en-US" sz="1300" spc="-150" dirty="0">
                <a:latin typeface="+mn-ea"/>
              </a:rPr>
              <a:t>高等</a:t>
            </a:r>
            <a:r>
              <a:rPr lang="ja-JP" altLang="en-US" sz="1300" spc="-150" dirty="0" smtClean="0">
                <a:latin typeface="+mn-ea"/>
              </a:rPr>
              <a:t>学校（全・定）卒業後</a:t>
            </a:r>
            <a:r>
              <a:rPr lang="ja-JP" altLang="en-US" sz="1300" spc="-150" dirty="0">
                <a:latin typeface="+mn-ea"/>
              </a:rPr>
              <a:t>の進学率、</a:t>
            </a:r>
            <a:r>
              <a:rPr lang="ja-JP" altLang="en-US" sz="1300" spc="-150" dirty="0" smtClean="0">
                <a:latin typeface="+mn-ea"/>
              </a:rPr>
              <a:t>就職率の推移（全国・大阪府）</a:t>
            </a:r>
            <a:endParaRPr lang="en-US" altLang="ja-JP" sz="1300" spc="-150" dirty="0" smtClean="0">
              <a:latin typeface="+mn-ea"/>
            </a:endParaRPr>
          </a:p>
          <a:p>
            <a:pPr fontAlgn="ctr"/>
            <a:endParaRPr lang="ja-JP" altLang="en-US" sz="1300" spc="-150" dirty="0">
              <a:latin typeface="+mn-ea"/>
            </a:endParaRPr>
          </a:p>
          <a:p>
            <a:r>
              <a:rPr lang="ja-JP" altLang="en-US" sz="1300" dirty="0">
                <a:latin typeface="+mn-ea"/>
              </a:rPr>
              <a:t>　　⑩高等学校卒業者の進路（大阪府）　　</a:t>
            </a:r>
            <a:endParaRPr lang="en-US" altLang="ja-JP" sz="1300" dirty="0">
              <a:latin typeface="+mn-ea"/>
            </a:endParaRPr>
          </a:p>
          <a:p>
            <a:pPr fontAlgn="ctr"/>
            <a:r>
              <a:rPr lang="ja-JP" altLang="en-US" sz="1300" dirty="0">
                <a:latin typeface="+mn-ea"/>
              </a:rPr>
              <a:t>　　⑪高等学校卒業者の</a:t>
            </a:r>
            <a:r>
              <a:rPr lang="ja-JP" altLang="en-US" sz="1300" dirty="0" smtClean="0">
                <a:latin typeface="+mn-ea"/>
              </a:rPr>
              <a:t>就職率の推移（</a:t>
            </a:r>
            <a:r>
              <a:rPr lang="ja-JP" altLang="en-US" sz="1300" dirty="0">
                <a:latin typeface="+mn-ea"/>
              </a:rPr>
              <a:t>全国・大阪府）</a:t>
            </a:r>
            <a:endParaRPr lang="en-US" altLang="ja-JP" sz="1300" dirty="0">
              <a:latin typeface="+mn-ea"/>
            </a:endParaRPr>
          </a:p>
          <a:p>
            <a:pPr fontAlgn="ctr"/>
            <a:r>
              <a:rPr lang="ja-JP" altLang="en-US" sz="1300" dirty="0"/>
              <a:t>　　⑫</a:t>
            </a:r>
            <a:r>
              <a:rPr lang="ja-JP" altLang="en-US" sz="1300" dirty="0" smtClean="0"/>
              <a:t>部活動の状況（</a:t>
            </a:r>
            <a:r>
              <a:rPr lang="ja-JP" altLang="en-US" sz="1300" dirty="0"/>
              <a:t>全国・大阪府）</a:t>
            </a:r>
            <a:endParaRPr lang="ja-JP" altLang="en-US" sz="1300" dirty="0">
              <a:latin typeface="HG丸ｺﾞｼｯｸM-PRO"/>
            </a:endParaRPr>
          </a:p>
          <a:p>
            <a:pPr fontAlgn="ctr"/>
            <a:r>
              <a:rPr lang="ja-JP" altLang="en-US" sz="1300" dirty="0"/>
              <a:t>　　⑬高等学校の暴力行為・</a:t>
            </a:r>
            <a:r>
              <a:rPr lang="ja-JP" altLang="en-US" sz="1300" dirty="0" smtClean="0"/>
              <a:t>いじめの状況（</a:t>
            </a:r>
            <a:r>
              <a:rPr lang="ja-JP" altLang="en-US" sz="1300" dirty="0"/>
              <a:t>全国・大阪府）</a:t>
            </a:r>
            <a:endParaRPr lang="ja-JP" altLang="en-US" sz="1300" dirty="0">
              <a:latin typeface="HG丸ｺﾞｼｯｸM-PRO"/>
            </a:endParaRPr>
          </a:p>
          <a:p>
            <a:pPr fontAlgn="ctr"/>
            <a:r>
              <a:rPr lang="ja-JP" altLang="en-US" sz="1300" dirty="0"/>
              <a:t>　　⑭高等学校の</a:t>
            </a:r>
            <a:r>
              <a:rPr lang="ja-JP" altLang="en-US" sz="1300" dirty="0" smtClean="0"/>
              <a:t>不登校の状況</a:t>
            </a:r>
            <a:r>
              <a:rPr lang="ja-JP" altLang="en-US" sz="1300" spc="-150" dirty="0" smtClean="0"/>
              <a:t>（</a:t>
            </a:r>
            <a:r>
              <a:rPr lang="ja-JP" altLang="en-US" sz="1300" spc="-150" dirty="0"/>
              <a:t>全国・大阪府、都道府県別）</a:t>
            </a:r>
            <a:endParaRPr lang="ja-JP" altLang="en-US" sz="1300" spc="-150" dirty="0">
              <a:latin typeface="HG丸ｺﾞｼｯｸM-PRO"/>
            </a:endParaRPr>
          </a:p>
          <a:p>
            <a:pPr fontAlgn="ctr"/>
            <a:r>
              <a:rPr lang="ja-JP" altLang="en-US" sz="1300" dirty="0"/>
              <a:t>　　⑮高等学校の中途</a:t>
            </a:r>
            <a:r>
              <a:rPr lang="ja-JP" altLang="en-US" sz="1300" dirty="0" smtClean="0"/>
              <a:t>退学の状況</a:t>
            </a:r>
            <a:r>
              <a:rPr lang="ja-JP" altLang="en-US" sz="1300" spc="-150" dirty="0" smtClean="0"/>
              <a:t>（</a:t>
            </a:r>
            <a:r>
              <a:rPr lang="ja-JP" altLang="en-US" sz="1300" spc="-150" dirty="0"/>
              <a:t>全国・大阪府、都道府県別）</a:t>
            </a:r>
            <a:endParaRPr lang="ja-JP" altLang="en-US" sz="1300" spc="-150" dirty="0">
              <a:latin typeface="HG丸ｺﾞｼｯｸM-PRO"/>
            </a:endParaRPr>
          </a:p>
          <a:p>
            <a:pPr fontAlgn="ctr"/>
            <a:r>
              <a:rPr lang="ja-JP" altLang="en-US" sz="1300" dirty="0"/>
              <a:t>　　⑯</a:t>
            </a:r>
            <a:r>
              <a:rPr lang="ja-JP" altLang="en-US" sz="1300" dirty="0" smtClean="0"/>
              <a:t>学習費の状況（</a:t>
            </a:r>
            <a:r>
              <a:rPr lang="ja-JP" altLang="en-US" sz="1300" dirty="0"/>
              <a:t>全国）　</a:t>
            </a:r>
            <a:endParaRPr lang="en-US" altLang="ja-JP" sz="1300" dirty="0"/>
          </a:p>
          <a:p>
            <a:pPr fontAlgn="ctr"/>
            <a:endParaRPr lang="en-US" altLang="ja-JP" sz="1300" dirty="0">
              <a:latin typeface="+mn-ea"/>
            </a:endParaRPr>
          </a:p>
          <a:p>
            <a:pPr>
              <a:spcBef>
                <a:spcPts val="600"/>
              </a:spcBef>
            </a:pPr>
            <a:r>
              <a:rPr lang="ja-JP" altLang="en-US" sz="1300" dirty="0"/>
              <a:t> </a:t>
            </a:r>
            <a:r>
              <a:rPr lang="en-US" altLang="ja-JP" sz="1300" dirty="0"/>
              <a:t>【</a:t>
            </a:r>
            <a:r>
              <a:rPr lang="ja-JP" altLang="en-US" sz="1300" dirty="0"/>
              <a:t>支援教育</a:t>
            </a:r>
            <a:r>
              <a:rPr lang="en-US" altLang="ja-JP" sz="1300" dirty="0"/>
              <a:t>】</a:t>
            </a:r>
          </a:p>
          <a:p>
            <a:pPr fontAlgn="ctr"/>
            <a:r>
              <a:rPr lang="ja-JP" altLang="en-US" sz="1300" dirty="0"/>
              <a:t>　　①支援学校の在籍者・学校数の推移（</a:t>
            </a:r>
            <a:r>
              <a:rPr lang="ja-JP" altLang="en-US" sz="1300" dirty="0" smtClean="0"/>
              <a:t>全国・大阪府）</a:t>
            </a:r>
            <a:endParaRPr lang="en-US" altLang="ja-JP" sz="1300" dirty="0" smtClean="0"/>
          </a:p>
          <a:p>
            <a:pPr fontAlgn="ctr"/>
            <a:r>
              <a:rPr lang="ja-JP" altLang="en-US" sz="1300" dirty="0">
                <a:latin typeface="HG丸ｺﾞｼｯｸM-PRO"/>
              </a:rPr>
              <a:t>　　</a:t>
            </a:r>
            <a:r>
              <a:rPr lang="ja-JP" altLang="en-US" sz="1300" dirty="0"/>
              <a:t>②</a:t>
            </a:r>
            <a:r>
              <a:rPr lang="ja-JP" altLang="en-US" sz="1300" spc="-150" dirty="0"/>
              <a:t>府立高校に在籍する</a:t>
            </a:r>
            <a:r>
              <a:rPr lang="ja-JP" altLang="en-US" sz="1300" spc="-150" dirty="0" err="1"/>
              <a:t>障</a:t>
            </a:r>
            <a:r>
              <a:rPr lang="ja-JP" altLang="en-US" sz="1300" spc="-150" dirty="0" err="1" smtClean="0"/>
              <a:t>がい</a:t>
            </a:r>
            <a:r>
              <a:rPr lang="ja-JP" altLang="en-US" sz="1300" spc="-150" dirty="0" smtClean="0"/>
              <a:t>等により配慮を要する生徒の状況</a:t>
            </a:r>
            <a:r>
              <a:rPr lang="ja-JP" altLang="en-US" sz="1300" spc="-150" dirty="0" smtClean="0"/>
              <a:t>（大阪府）</a:t>
            </a:r>
            <a:endParaRPr lang="en-US" altLang="ja-JP" sz="1300" spc="-150" dirty="0"/>
          </a:p>
          <a:p>
            <a:pPr fontAlgn="ctr"/>
            <a:r>
              <a:rPr lang="ja-JP" altLang="en-US" sz="1300" dirty="0"/>
              <a:t>　</a:t>
            </a:r>
            <a:r>
              <a:rPr lang="ja-JP" altLang="en-US" sz="1300" dirty="0" smtClean="0"/>
              <a:t>　</a:t>
            </a:r>
            <a:endParaRPr lang="en-US" altLang="ja-JP" sz="1300" dirty="0" smtClean="0"/>
          </a:p>
          <a:p>
            <a:pPr fontAlgn="ctr"/>
            <a:r>
              <a:rPr lang="ja-JP" altLang="en-US" sz="1300" dirty="0" smtClean="0"/>
              <a:t>　　③</a:t>
            </a:r>
            <a:r>
              <a:rPr lang="ja-JP" altLang="en-US" sz="1300" dirty="0" smtClean="0"/>
              <a:t>支援学級の児童生徒・学級数（大阪府）</a:t>
            </a:r>
            <a:endParaRPr lang="ja-JP" altLang="en-US" sz="1300" dirty="0" smtClean="0">
              <a:latin typeface="HG丸ｺﾞｼｯｸM-PRO"/>
            </a:endParaRPr>
          </a:p>
          <a:p>
            <a:pPr fontAlgn="ctr"/>
            <a:r>
              <a:rPr lang="ja-JP" altLang="en-US" sz="1300" dirty="0"/>
              <a:t>　　</a:t>
            </a:r>
            <a:r>
              <a:rPr lang="ja-JP" altLang="en-US" sz="1300" dirty="0" smtClean="0"/>
              <a:t>④小・中学校の通級</a:t>
            </a:r>
            <a:r>
              <a:rPr lang="ja-JP" altLang="en-US" sz="1300" dirty="0"/>
              <a:t>指導</a:t>
            </a:r>
            <a:r>
              <a:rPr lang="ja-JP" altLang="en-US" sz="1300" dirty="0" smtClean="0"/>
              <a:t>教室数及びその児童生徒数</a:t>
            </a:r>
            <a:r>
              <a:rPr lang="ja-JP" altLang="en-US" sz="1300" dirty="0"/>
              <a:t>（大阪府）</a:t>
            </a:r>
          </a:p>
          <a:p>
            <a:pPr fontAlgn="ctr"/>
            <a:r>
              <a:rPr lang="ja-JP" altLang="en-US" sz="1300" dirty="0" smtClean="0">
                <a:latin typeface="HG丸ｺﾞｼｯｸM-PRO"/>
              </a:rPr>
              <a:t>　　</a:t>
            </a:r>
            <a:endParaRPr lang="en-US" altLang="ja-JP" sz="1300" dirty="0" smtClean="0">
              <a:latin typeface="HG丸ｺﾞｼｯｸM-PRO"/>
            </a:endParaRPr>
          </a:p>
          <a:p>
            <a:pPr fontAlgn="ctr"/>
            <a:r>
              <a:rPr lang="ja-JP" altLang="en-US" sz="1300" dirty="0">
                <a:latin typeface="HG丸ｺﾞｼｯｸM-PRO"/>
              </a:rPr>
              <a:t>　</a:t>
            </a:r>
            <a:r>
              <a:rPr lang="ja-JP" altLang="en-US" sz="1300" dirty="0" smtClean="0">
                <a:latin typeface="HG丸ｺﾞｼｯｸM-PRO"/>
              </a:rPr>
              <a:t>　⑤医療的</a:t>
            </a:r>
            <a:r>
              <a:rPr lang="ja-JP" altLang="en-US" sz="1300" dirty="0">
                <a:latin typeface="HG丸ｺﾞｼｯｸM-PRO"/>
              </a:rPr>
              <a:t>ケアの状況（都道府県別）</a:t>
            </a:r>
          </a:p>
          <a:p>
            <a:pPr fontAlgn="ctr"/>
            <a:r>
              <a:rPr lang="ja-JP" altLang="en-US" sz="1300" dirty="0"/>
              <a:t>　</a:t>
            </a:r>
            <a:endParaRPr lang="zh-CN" altLang="en-US" sz="1300" dirty="0">
              <a:latin typeface="HG丸ｺﾞｼｯｸM-PRO"/>
            </a:endParaRPr>
          </a:p>
          <a:p>
            <a:pPr fontAlgn="ctr"/>
            <a:r>
              <a:rPr lang="ja-JP" altLang="en-US" sz="1300" dirty="0"/>
              <a:t>　　</a:t>
            </a:r>
            <a:r>
              <a:rPr lang="ja-JP" altLang="en-US" sz="1300" dirty="0">
                <a:latin typeface="HG丸ｺﾞｼｯｸM-PRO"/>
              </a:rPr>
              <a:t>　</a:t>
            </a:r>
            <a:endParaRPr lang="en-US" altLang="ja-JP" sz="1300" dirty="0">
              <a:latin typeface="+mn-ea"/>
            </a:endParaRPr>
          </a:p>
          <a:p>
            <a:pPr fontAlgn="ctr"/>
            <a:r>
              <a:rPr lang="ja-JP" altLang="en-US" sz="1300" dirty="0">
                <a:latin typeface="+mn-ea"/>
              </a:rPr>
              <a:t>　　</a:t>
            </a:r>
            <a:endParaRPr kumimoji="1" lang="en-US" altLang="ja-JP" sz="1300" dirty="0">
              <a:latin typeface="+mn-ea"/>
            </a:endParaRPr>
          </a:p>
        </p:txBody>
      </p:sp>
      <p:sp>
        <p:nvSpPr>
          <p:cNvPr id="5" name="テキスト ボックス 4"/>
          <p:cNvSpPr txBox="1"/>
          <p:nvPr/>
        </p:nvSpPr>
        <p:spPr>
          <a:xfrm>
            <a:off x="4736976" y="663794"/>
            <a:ext cx="4720075" cy="2492990"/>
          </a:xfrm>
          <a:prstGeom prst="rect">
            <a:avLst/>
          </a:prstGeom>
          <a:noFill/>
        </p:spPr>
        <p:txBody>
          <a:bodyPr wrap="square" rtlCol="0">
            <a:spAutoFit/>
          </a:bodyPr>
          <a:lstStyle/>
          <a:p>
            <a:pPr>
              <a:spcBef>
                <a:spcPts val="600"/>
              </a:spcBef>
            </a:pPr>
            <a:endParaRPr lang="ja-JP" altLang="en-US" sz="1300" dirty="0">
              <a:latin typeface="HG丸ｺﾞｼｯｸM-PRO"/>
            </a:endParaRPr>
          </a:p>
          <a:p>
            <a:pPr fontAlgn="ctr"/>
            <a:r>
              <a:rPr lang="ja-JP" altLang="en-US" sz="1300" dirty="0">
                <a:latin typeface="HG丸ｺﾞｼｯｸM-PRO"/>
              </a:rPr>
              <a:t>　</a:t>
            </a:r>
            <a:r>
              <a:rPr lang="en-US" altLang="ja-JP" sz="1300" dirty="0" smtClean="0"/>
              <a:t>【</a:t>
            </a:r>
            <a:r>
              <a:rPr lang="ja-JP" altLang="en-US" sz="1300" dirty="0"/>
              <a:t>教職員</a:t>
            </a:r>
            <a:r>
              <a:rPr lang="en-US" altLang="ja-JP" sz="1300" dirty="0"/>
              <a:t>】</a:t>
            </a:r>
          </a:p>
          <a:p>
            <a:pPr fontAlgn="ctr"/>
            <a:r>
              <a:rPr lang="ja-JP" altLang="en-US" sz="1300" dirty="0"/>
              <a:t>　　</a:t>
            </a:r>
            <a:r>
              <a:rPr lang="ja-JP" altLang="en-US" sz="1300" dirty="0" smtClean="0"/>
              <a:t>①教諭の平均年齢の推移（全国・大阪府）</a:t>
            </a:r>
            <a:endParaRPr lang="ja-JP" altLang="en-US" sz="1300" dirty="0">
              <a:latin typeface="+mn-ea"/>
            </a:endParaRPr>
          </a:p>
          <a:p>
            <a:pPr fontAlgn="ctr"/>
            <a:r>
              <a:rPr lang="ja-JP" altLang="en-US" sz="1300" dirty="0">
                <a:latin typeface="+mn-ea"/>
              </a:rPr>
              <a:t>　　</a:t>
            </a:r>
            <a:r>
              <a:rPr lang="ja-JP" altLang="en-US" sz="1300" dirty="0" smtClean="0">
                <a:latin typeface="+mn-ea"/>
              </a:rPr>
              <a:t>②教諭の年齢構成（大阪府）</a:t>
            </a:r>
            <a:endParaRPr lang="ja-JP" altLang="en-US" sz="1300" dirty="0">
              <a:latin typeface="+mn-ea"/>
            </a:endParaRPr>
          </a:p>
          <a:p>
            <a:pPr fontAlgn="ctr"/>
            <a:r>
              <a:rPr lang="ja-JP" altLang="en-US" sz="1300" dirty="0">
                <a:latin typeface="+mn-ea"/>
              </a:rPr>
              <a:t>　</a:t>
            </a:r>
            <a:endParaRPr lang="en-US" altLang="ja-JP" sz="1300" dirty="0">
              <a:latin typeface="+mn-ea"/>
            </a:endParaRPr>
          </a:p>
          <a:p>
            <a:pPr fontAlgn="ctr"/>
            <a:r>
              <a:rPr lang="ja-JP" altLang="en-US" sz="1300" dirty="0" smtClean="0">
                <a:latin typeface="+mn-ea"/>
              </a:rPr>
              <a:t>　</a:t>
            </a:r>
            <a:r>
              <a:rPr lang="en-US" altLang="ja-JP" sz="1300" dirty="0" smtClean="0">
                <a:latin typeface="+mn-ea"/>
              </a:rPr>
              <a:t>【</a:t>
            </a:r>
            <a:r>
              <a:rPr lang="ja-JP" altLang="en-US" sz="1300" dirty="0">
                <a:latin typeface="+mn-ea"/>
              </a:rPr>
              <a:t>その他</a:t>
            </a:r>
            <a:r>
              <a:rPr lang="en-US" altLang="ja-JP" sz="1300" dirty="0">
                <a:latin typeface="+mn-ea"/>
              </a:rPr>
              <a:t>】</a:t>
            </a:r>
          </a:p>
          <a:p>
            <a:pPr fontAlgn="ctr"/>
            <a:r>
              <a:rPr lang="ja-JP" altLang="en-US" sz="1300" dirty="0">
                <a:latin typeface="+mn-ea"/>
              </a:rPr>
              <a:t>　　①国における教育改革等の動き</a:t>
            </a:r>
            <a:endParaRPr lang="ja-JP" altLang="en-US" sz="1200" dirty="0">
              <a:latin typeface="HG丸ｺﾞｼｯｸM-PRO"/>
            </a:endParaRPr>
          </a:p>
          <a:p>
            <a:pPr fontAlgn="ctr"/>
            <a:r>
              <a:rPr lang="ja-JP" altLang="en-US" sz="1300" dirty="0" smtClean="0">
                <a:latin typeface="+mn-ea"/>
              </a:rPr>
              <a:t>　　②「</a:t>
            </a:r>
            <a:r>
              <a:rPr lang="ja-JP" altLang="en-US" sz="1300" dirty="0">
                <a:latin typeface="+mn-ea"/>
              </a:rPr>
              <a:t>令和の日本型学校教育」の構築を目指して～全ての</a:t>
            </a:r>
            <a:r>
              <a:rPr lang="ja-JP" altLang="en-US" sz="1300" dirty="0" smtClean="0">
                <a:latin typeface="+mn-ea"/>
              </a:rPr>
              <a:t>子供　　　</a:t>
            </a:r>
            <a:endParaRPr lang="en-US" altLang="ja-JP" sz="1300" dirty="0" smtClean="0">
              <a:latin typeface="+mn-ea"/>
            </a:endParaRPr>
          </a:p>
          <a:p>
            <a:pPr fontAlgn="ctr"/>
            <a:r>
              <a:rPr lang="ja-JP" altLang="en-US" sz="1300" dirty="0">
                <a:latin typeface="+mn-ea"/>
              </a:rPr>
              <a:t>　</a:t>
            </a:r>
            <a:r>
              <a:rPr lang="ja-JP" altLang="en-US" sz="1300" dirty="0" smtClean="0">
                <a:latin typeface="+mn-ea"/>
              </a:rPr>
              <a:t>　　　たち</a:t>
            </a:r>
            <a:r>
              <a:rPr lang="ja-JP" altLang="en-US" sz="1300" dirty="0">
                <a:latin typeface="+mn-ea"/>
              </a:rPr>
              <a:t>の可能性を引き出す、個別最適な学びと協働的な</a:t>
            </a:r>
            <a:r>
              <a:rPr lang="ja-JP" altLang="en-US" sz="1300" dirty="0" smtClean="0">
                <a:latin typeface="+mn-ea"/>
              </a:rPr>
              <a:t>学び</a:t>
            </a:r>
            <a:endParaRPr lang="en-US" altLang="ja-JP" sz="1300" dirty="0" smtClean="0">
              <a:latin typeface="+mn-ea"/>
            </a:endParaRPr>
          </a:p>
          <a:p>
            <a:pPr fontAlgn="ctr"/>
            <a:r>
              <a:rPr lang="ja-JP" altLang="en-US" sz="1300" dirty="0">
                <a:latin typeface="+mn-ea"/>
              </a:rPr>
              <a:t>　</a:t>
            </a:r>
            <a:r>
              <a:rPr lang="ja-JP" altLang="en-US" sz="1300" dirty="0" smtClean="0">
                <a:latin typeface="+mn-ea"/>
              </a:rPr>
              <a:t>　　　の</a:t>
            </a:r>
            <a:r>
              <a:rPr lang="ja-JP" altLang="en-US" sz="1300" dirty="0">
                <a:latin typeface="+mn-ea"/>
              </a:rPr>
              <a:t>実現～（中間</a:t>
            </a:r>
            <a:r>
              <a:rPr lang="ja-JP" altLang="en-US" sz="1300" dirty="0" smtClean="0">
                <a:latin typeface="+mn-ea"/>
              </a:rPr>
              <a:t>まとめ概要）</a:t>
            </a:r>
            <a:endParaRPr lang="ja-JP" altLang="en-US" sz="1300" dirty="0">
              <a:latin typeface="+mn-ea"/>
            </a:endParaRPr>
          </a:p>
          <a:p>
            <a:pPr fontAlgn="ctr"/>
            <a:endParaRPr lang="ja-JP" altLang="en-US" sz="1300" dirty="0">
              <a:latin typeface="+mn-ea"/>
            </a:endParaRPr>
          </a:p>
          <a:p>
            <a:pPr fontAlgn="ctr"/>
            <a:r>
              <a:rPr lang="ja-JP" altLang="en-US" sz="1300" dirty="0">
                <a:latin typeface="+mn-ea"/>
              </a:rPr>
              <a:t>　　</a:t>
            </a:r>
            <a:endParaRPr lang="ja-JP" altLang="en-US" sz="1300" dirty="0">
              <a:solidFill>
                <a:srgbClr val="000000"/>
              </a:solidFill>
              <a:latin typeface="HG丸ｺﾞｼｯｸM-PRO"/>
            </a:endParaRPr>
          </a:p>
        </p:txBody>
      </p:sp>
      <p:sp>
        <p:nvSpPr>
          <p:cNvPr id="3" name="スライド番号プレースホルダー 2"/>
          <p:cNvSpPr>
            <a:spLocks noGrp="1"/>
          </p:cNvSpPr>
          <p:nvPr>
            <p:ph type="sldNum" sz="quarter" idx="12"/>
          </p:nvPr>
        </p:nvSpPr>
        <p:spPr>
          <a:xfrm>
            <a:off x="7594600" y="6484714"/>
            <a:ext cx="2311400" cy="365125"/>
          </a:xfrm>
        </p:spPr>
        <p:txBody>
          <a:bodyPr/>
          <a:lstStyle/>
          <a:p>
            <a:fld id="{AC1F0867-EFB9-42FF-BF2D-7B625E83DED1}" type="slidenum">
              <a:rPr kumimoji="1" lang="ja-JP" altLang="en-US" smtClean="0"/>
              <a:pPr/>
              <a:t>2</a:t>
            </a:fld>
            <a:endParaRPr kumimoji="1" lang="ja-JP" altLang="en-US" dirty="0"/>
          </a:p>
        </p:txBody>
      </p:sp>
      <p:sp>
        <p:nvSpPr>
          <p:cNvPr id="6" name="テキスト ボックス 5"/>
          <p:cNvSpPr txBox="1"/>
          <p:nvPr/>
        </p:nvSpPr>
        <p:spPr>
          <a:xfrm>
            <a:off x="4134506" y="1042513"/>
            <a:ext cx="780088" cy="3493264"/>
          </a:xfrm>
          <a:prstGeom prst="rect">
            <a:avLst/>
          </a:prstGeom>
          <a:noFill/>
        </p:spPr>
        <p:txBody>
          <a:bodyPr wrap="square" rtlCol="0">
            <a:spAutoFit/>
          </a:bodyPr>
          <a:lstStyle/>
          <a:p>
            <a:r>
              <a:rPr lang="ja-JP" altLang="en-US" sz="1300" dirty="0">
                <a:latin typeface="+mn-ea"/>
              </a:rPr>
              <a:t>・・・  </a:t>
            </a:r>
            <a:r>
              <a:rPr lang="en-US" altLang="ja-JP" sz="1300" dirty="0">
                <a:latin typeface="+mn-ea"/>
              </a:rPr>
              <a:t>3</a:t>
            </a:r>
          </a:p>
          <a:p>
            <a:r>
              <a:rPr lang="ja-JP" altLang="en-US" sz="1300" dirty="0">
                <a:latin typeface="+mn-ea"/>
              </a:rPr>
              <a:t>・・・  </a:t>
            </a:r>
            <a:r>
              <a:rPr lang="en-US" altLang="ja-JP" sz="1300" dirty="0">
                <a:latin typeface="+mn-ea"/>
              </a:rPr>
              <a:t>4</a:t>
            </a:r>
          </a:p>
          <a:p>
            <a:r>
              <a:rPr lang="ja-JP" altLang="en-US" sz="1300" dirty="0">
                <a:latin typeface="+mn-ea"/>
              </a:rPr>
              <a:t>・・・  </a:t>
            </a:r>
            <a:r>
              <a:rPr lang="en-US" altLang="ja-JP" sz="1300" dirty="0">
                <a:latin typeface="+mn-ea"/>
              </a:rPr>
              <a:t>5</a:t>
            </a:r>
          </a:p>
          <a:p>
            <a:r>
              <a:rPr lang="ja-JP" altLang="en-US" sz="1300" dirty="0">
                <a:latin typeface="+mn-ea"/>
              </a:rPr>
              <a:t>・・・  </a:t>
            </a:r>
            <a:r>
              <a:rPr lang="en-US" altLang="ja-JP" sz="1300" dirty="0">
                <a:latin typeface="+mn-ea"/>
              </a:rPr>
              <a:t>6</a:t>
            </a:r>
          </a:p>
          <a:p>
            <a:r>
              <a:rPr lang="ja-JP" altLang="en-US" sz="1300" dirty="0">
                <a:latin typeface="+mn-ea"/>
              </a:rPr>
              <a:t>・・・  </a:t>
            </a:r>
            <a:r>
              <a:rPr lang="en-US" altLang="ja-JP" sz="1300" dirty="0">
                <a:latin typeface="+mn-ea"/>
              </a:rPr>
              <a:t>7</a:t>
            </a:r>
          </a:p>
          <a:p>
            <a:r>
              <a:rPr lang="ja-JP" altLang="en-US" sz="1300" dirty="0">
                <a:latin typeface="+mn-ea"/>
              </a:rPr>
              <a:t>・・・  </a:t>
            </a:r>
            <a:r>
              <a:rPr lang="en-US" altLang="ja-JP" sz="1300" dirty="0">
                <a:latin typeface="+mn-ea"/>
              </a:rPr>
              <a:t>8</a:t>
            </a:r>
          </a:p>
          <a:p>
            <a:r>
              <a:rPr lang="ja-JP" altLang="en-US" sz="1300" dirty="0">
                <a:latin typeface="+mn-ea"/>
              </a:rPr>
              <a:t>・・・  </a:t>
            </a:r>
            <a:r>
              <a:rPr lang="en-US" altLang="ja-JP" sz="1300" dirty="0">
                <a:latin typeface="+mn-ea"/>
              </a:rPr>
              <a:t>9</a:t>
            </a:r>
          </a:p>
          <a:p>
            <a:r>
              <a:rPr lang="ja-JP" altLang="en-US" sz="1300" dirty="0">
                <a:latin typeface="+mn-ea"/>
              </a:rPr>
              <a:t>・・・ </a:t>
            </a:r>
            <a:r>
              <a:rPr lang="en-US" altLang="ja-JP" sz="1300" dirty="0" smtClean="0">
                <a:latin typeface="+mn-ea"/>
              </a:rPr>
              <a:t>11</a:t>
            </a:r>
          </a:p>
          <a:p>
            <a:endParaRPr lang="en-US" altLang="ja-JP" sz="1300" dirty="0">
              <a:latin typeface="+mn-ea"/>
            </a:endParaRPr>
          </a:p>
          <a:p>
            <a:r>
              <a:rPr lang="ja-JP" altLang="en-US" sz="1300" dirty="0">
                <a:latin typeface="+mn-ea"/>
              </a:rPr>
              <a:t>・・・ </a:t>
            </a:r>
            <a:r>
              <a:rPr lang="en-US" altLang="ja-JP" sz="1300" dirty="0">
                <a:latin typeface="+mn-ea"/>
              </a:rPr>
              <a:t>12</a:t>
            </a:r>
          </a:p>
          <a:p>
            <a:r>
              <a:rPr lang="ja-JP" altLang="en-US" sz="1300" dirty="0">
                <a:latin typeface="+mn-ea"/>
              </a:rPr>
              <a:t>・・・ </a:t>
            </a:r>
            <a:r>
              <a:rPr lang="en-US" altLang="ja-JP" sz="1300" dirty="0">
                <a:latin typeface="+mn-ea"/>
              </a:rPr>
              <a:t>13</a:t>
            </a:r>
          </a:p>
          <a:p>
            <a:r>
              <a:rPr lang="ja-JP" altLang="en-US" sz="1300" dirty="0">
                <a:latin typeface="+mn-ea"/>
              </a:rPr>
              <a:t>・・・ </a:t>
            </a:r>
            <a:r>
              <a:rPr lang="en-US" altLang="ja-JP" sz="1300" dirty="0">
                <a:latin typeface="+mn-ea"/>
              </a:rPr>
              <a:t>14</a:t>
            </a:r>
          </a:p>
          <a:p>
            <a:r>
              <a:rPr lang="ja-JP" altLang="en-US" sz="1300" dirty="0">
                <a:latin typeface="+mn-ea"/>
              </a:rPr>
              <a:t>・・・ </a:t>
            </a:r>
            <a:r>
              <a:rPr lang="en-US" altLang="ja-JP" sz="1300" dirty="0">
                <a:latin typeface="+mn-ea"/>
              </a:rPr>
              <a:t>15</a:t>
            </a:r>
          </a:p>
          <a:p>
            <a:r>
              <a:rPr lang="ja-JP" altLang="en-US" sz="1300" dirty="0">
                <a:latin typeface="+mn-ea"/>
              </a:rPr>
              <a:t>・・・ </a:t>
            </a:r>
            <a:r>
              <a:rPr lang="en-US" altLang="ja-JP" sz="1300" dirty="0">
                <a:latin typeface="+mn-ea"/>
              </a:rPr>
              <a:t>16</a:t>
            </a:r>
          </a:p>
          <a:p>
            <a:r>
              <a:rPr lang="ja-JP" altLang="en-US" sz="1300" dirty="0">
                <a:latin typeface="+mn-ea"/>
              </a:rPr>
              <a:t>・・・ </a:t>
            </a:r>
            <a:r>
              <a:rPr lang="en-US" altLang="ja-JP" sz="1300" dirty="0">
                <a:latin typeface="+mn-ea"/>
              </a:rPr>
              <a:t>17</a:t>
            </a:r>
          </a:p>
          <a:p>
            <a:r>
              <a:rPr lang="ja-JP" altLang="en-US" sz="1300" dirty="0">
                <a:latin typeface="+mn-ea"/>
              </a:rPr>
              <a:t>・・・ </a:t>
            </a:r>
            <a:r>
              <a:rPr lang="en-US" altLang="ja-JP" sz="1300" dirty="0">
                <a:latin typeface="+mn-ea"/>
              </a:rPr>
              <a:t>19</a:t>
            </a:r>
          </a:p>
          <a:p>
            <a:r>
              <a:rPr lang="ja-JP" altLang="en-US" sz="1300" dirty="0">
                <a:latin typeface="+mn-ea"/>
              </a:rPr>
              <a:t>・・・ </a:t>
            </a:r>
            <a:r>
              <a:rPr lang="en-US" altLang="ja-JP" sz="1300" dirty="0" smtClean="0">
                <a:latin typeface="+mn-ea"/>
              </a:rPr>
              <a:t>21</a:t>
            </a:r>
            <a:endParaRPr lang="en-US" altLang="ja-JP" sz="1300" dirty="0">
              <a:latin typeface="+mn-ea"/>
            </a:endParaRPr>
          </a:p>
        </p:txBody>
      </p:sp>
      <p:sp>
        <p:nvSpPr>
          <p:cNvPr id="7" name="テキスト ボックス 6"/>
          <p:cNvSpPr txBox="1"/>
          <p:nvPr/>
        </p:nvSpPr>
        <p:spPr>
          <a:xfrm>
            <a:off x="9002258" y="663794"/>
            <a:ext cx="938370" cy="892552"/>
          </a:xfrm>
          <a:prstGeom prst="rect">
            <a:avLst/>
          </a:prstGeom>
          <a:noFill/>
        </p:spPr>
        <p:txBody>
          <a:bodyPr wrap="square" rtlCol="0">
            <a:spAutoFit/>
          </a:bodyPr>
          <a:lstStyle/>
          <a:p>
            <a:endParaRPr lang="en-US" altLang="ja-JP" sz="1300" dirty="0">
              <a:latin typeface="+mn-ea"/>
            </a:endParaRPr>
          </a:p>
          <a:p>
            <a:endParaRPr lang="en-US" altLang="ja-JP" sz="1300" dirty="0">
              <a:latin typeface="+mn-ea"/>
            </a:endParaRPr>
          </a:p>
          <a:p>
            <a:r>
              <a:rPr lang="ja-JP" altLang="en-US" sz="1300" dirty="0">
                <a:latin typeface="+mn-ea"/>
              </a:rPr>
              <a:t>・・</a:t>
            </a:r>
            <a:r>
              <a:rPr lang="ja-JP" altLang="en-US" sz="1300" dirty="0" smtClean="0">
                <a:latin typeface="+mn-ea"/>
              </a:rPr>
              <a:t>・</a:t>
            </a:r>
            <a:r>
              <a:rPr lang="en-US" altLang="ja-JP" sz="1300" dirty="0" smtClean="0">
                <a:latin typeface="+mn-ea"/>
              </a:rPr>
              <a:t>28</a:t>
            </a:r>
            <a:endParaRPr lang="en-US" altLang="ja-JP" sz="1300" dirty="0">
              <a:latin typeface="+mn-ea"/>
            </a:endParaRPr>
          </a:p>
          <a:p>
            <a:r>
              <a:rPr lang="ja-JP" altLang="en-US" sz="1300" dirty="0">
                <a:latin typeface="+mn-ea"/>
              </a:rPr>
              <a:t>・・</a:t>
            </a:r>
            <a:r>
              <a:rPr lang="ja-JP" altLang="en-US" sz="1300" dirty="0" smtClean="0">
                <a:latin typeface="+mn-ea"/>
              </a:rPr>
              <a:t>・</a:t>
            </a:r>
            <a:r>
              <a:rPr lang="en-US" altLang="ja-JP" sz="1300" dirty="0" smtClean="0">
                <a:latin typeface="+mn-ea"/>
              </a:rPr>
              <a:t>29</a:t>
            </a:r>
            <a:endParaRPr lang="en-US" altLang="ja-JP" sz="1300" dirty="0">
              <a:latin typeface="+mn-ea"/>
            </a:endParaRPr>
          </a:p>
        </p:txBody>
      </p:sp>
      <p:sp>
        <p:nvSpPr>
          <p:cNvPr id="8" name="テキスト ボックス 7"/>
          <p:cNvSpPr txBox="1"/>
          <p:nvPr/>
        </p:nvSpPr>
        <p:spPr>
          <a:xfrm>
            <a:off x="4125975" y="4863898"/>
            <a:ext cx="780088" cy="1692771"/>
          </a:xfrm>
          <a:prstGeom prst="rect">
            <a:avLst/>
          </a:prstGeom>
          <a:noFill/>
        </p:spPr>
        <p:txBody>
          <a:bodyPr wrap="square" rtlCol="0">
            <a:spAutoFit/>
          </a:bodyPr>
          <a:lstStyle/>
          <a:p>
            <a:r>
              <a:rPr lang="ja-JP" altLang="en-US" sz="1300" dirty="0" smtClean="0">
                <a:latin typeface="+mn-ea"/>
              </a:rPr>
              <a:t>・</a:t>
            </a:r>
            <a:r>
              <a:rPr lang="ja-JP" altLang="en-US" sz="1300" dirty="0">
                <a:latin typeface="+mn-ea"/>
              </a:rPr>
              <a:t>・・ </a:t>
            </a:r>
            <a:r>
              <a:rPr lang="en-US" altLang="ja-JP" sz="1300" dirty="0">
                <a:latin typeface="+mn-ea"/>
              </a:rPr>
              <a:t>22</a:t>
            </a:r>
          </a:p>
          <a:p>
            <a:endParaRPr lang="en-US" altLang="ja-JP" sz="1300" dirty="0" smtClean="0">
              <a:latin typeface="+mn-ea"/>
            </a:endParaRPr>
          </a:p>
          <a:p>
            <a:r>
              <a:rPr lang="ja-JP" altLang="en-US" sz="1300" dirty="0" smtClean="0">
                <a:latin typeface="+mn-ea"/>
              </a:rPr>
              <a:t>・</a:t>
            </a:r>
            <a:r>
              <a:rPr lang="ja-JP" altLang="en-US" sz="1300" dirty="0">
                <a:latin typeface="+mn-ea"/>
              </a:rPr>
              <a:t>・・ </a:t>
            </a:r>
            <a:r>
              <a:rPr lang="en-US" altLang="ja-JP" sz="1300" dirty="0" smtClean="0">
                <a:latin typeface="+mn-ea"/>
              </a:rPr>
              <a:t>24</a:t>
            </a:r>
          </a:p>
          <a:p>
            <a:r>
              <a:rPr lang="ja-JP" altLang="en-US" sz="1300" dirty="0" smtClean="0">
                <a:latin typeface="+mn-ea"/>
              </a:rPr>
              <a:t>・</a:t>
            </a:r>
            <a:r>
              <a:rPr lang="ja-JP" altLang="en-US" sz="1300" dirty="0">
                <a:latin typeface="+mn-ea"/>
              </a:rPr>
              <a:t>・・ </a:t>
            </a:r>
            <a:r>
              <a:rPr lang="en-US" altLang="ja-JP" sz="1300" dirty="0">
                <a:latin typeface="+mn-ea"/>
              </a:rPr>
              <a:t>25</a:t>
            </a:r>
          </a:p>
          <a:p>
            <a:endParaRPr lang="en-US" altLang="ja-JP" sz="1300" dirty="0">
              <a:latin typeface="+mn-ea"/>
            </a:endParaRPr>
          </a:p>
          <a:p>
            <a:r>
              <a:rPr lang="ja-JP" altLang="en-US" sz="1300" dirty="0">
                <a:latin typeface="+mn-ea"/>
              </a:rPr>
              <a:t>・・・ </a:t>
            </a:r>
            <a:r>
              <a:rPr lang="en-US" altLang="ja-JP" sz="1300" dirty="0" smtClean="0">
                <a:latin typeface="+mn-ea"/>
              </a:rPr>
              <a:t>26</a:t>
            </a:r>
          </a:p>
          <a:p>
            <a:r>
              <a:rPr lang="ja-JP" altLang="en-US" sz="1300" dirty="0">
                <a:latin typeface="+mn-ea"/>
              </a:rPr>
              <a:t>・・・ </a:t>
            </a:r>
            <a:r>
              <a:rPr lang="en-US" altLang="ja-JP" sz="1300" dirty="0" smtClean="0">
                <a:latin typeface="+mn-ea"/>
              </a:rPr>
              <a:t>27</a:t>
            </a:r>
            <a:endParaRPr lang="en-US" altLang="ja-JP" sz="1300" dirty="0">
              <a:latin typeface="+mn-ea"/>
            </a:endParaRPr>
          </a:p>
          <a:p>
            <a:endParaRPr lang="en-US" altLang="ja-JP" sz="1300" dirty="0">
              <a:latin typeface="+mn-ea"/>
            </a:endParaRPr>
          </a:p>
        </p:txBody>
      </p:sp>
      <p:sp>
        <p:nvSpPr>
          <p:cNvPr id="9" name="テキスト ボックス 8"/>
          <p:cNvSpPr txBox="1"/>
          <p:nvPr/>
        </p:nvSpPr>
        <p:spPr>
          <a:xfrm>
            <a:off x="8997805" y="1832337"/>
            <a:ext cx="938370" cy="1092607"/>
          </a:xfrm>
          <a:prstGeom prst="rect">
            <a:avLst/>
          </a:prstGeom>
          <a:noFill/>
        </p:spPr>
        <p:txBody>
          <a:bodyPr wrap="square" rtlCol="0">
            <a:spAutoFit/>
          </a:bodyPr>
          <a:lstStyle/>
          <a:p>
            <a:r>
              <a:rPr lang="ja-JP" altLang="en-US" sz="1300" dirty="0" smtClean="0">
                <a:latin typeface="+mn-ea"/>
              </a:rPr>
              <a:t>・</a:t>
            </a:r>
            <a:r>
              <a:rPr lang="ja-JP" altLang="en-US" sz="1300" dirty="0">
                <a:latin typeface="+mn-ea"/>
              </a:rPr>
              <a:t>・</a:t>
            </a:r>
            <a:r>
              <a:rPr lang="ja-JP" altLang="en-US" sz="1300" dirty="0" smtClean="0">
                <a:latin typeface="+mn-ea"/>
              </a:rPr>
              <a:t>・</a:t>
            </a:r>
            <a:r>
              <a:rPr lang="en-US" altLang="ja-JP" sz="1300" dirty="0" smtClean="0">
                <a:latin typeface="+mn-ea"/>
              </a:rPr>
              <a:t>30</a:t>
            </a:r>
          </a:p>
          <a:p>
            <a:endParaRPr lang="en-US" altLang="ja-JP" sz="1300" dirty="0">
              <a:latin typeface="+mn-ea"/>
            </a:endParaRPr>
          </a:p>
          <a:p>
            <a:endParaRPr lang="en-US" altLang="ja-JP" sz="1300" dirty="0" smtClean="0">
              <a:latin typeface="+mn-ea"/>
            </a:endParaRPr>
          </a:p>
          <a:p>
            <a:endParaRPr lang="en-US" altLang="ja-JP" sz="1300" dirty="0">
              <a:latin typeface="+mn-ea"/>
            </a:endParaRPr>
          </a:p>
          <a:p>
            <a:r>
              <a:rPr lang="ja-JP" altLang="en-US" sz="1300" dirty="0" smtClean="0">
                <a:latin typeface="+mn-ea"/>
              </a:rPr>
              <a:t>・・・</a:t>
            </a:r>
            <a:r>
              <a:rPr lang="en-US" altLang="ja-JP" sz="1300" dirty="0" smtClean="0">
                <a:latin typeface="+mn-ea"/>
              </a:rPr>
              <a:t>31</a:t>
            </a:r>
            <a:endParaRPr lang="en-US" altLang="ja-JP" sz="1300" dirty="0">
              <a:latin typeface="+mn-ea"/>
            </a:endParaRPr>
          </a:p>
        </p:txBody>
      </p:sp>
    </p:spTree>
    <p:extLst>
      <p:ext uri="{BB962C8B-B14F-4D97-AF65-F5344CB8AC3E}">
        <p14:creationId xmlns:p14="http://schemas.microsoft.com/office/powerpoint/2010/main" val="354484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高等学校の中途退学の状況②（都道府県別）</a:t>
            </a:r>
          </a:p>
        </p:txBody>
      </p:sp>
      <p:graphicFrame>
        <p:nvGraphicFramePr>
          <p:cNvPr id="2" name="グラフ 1"/>
          <p:cNvGraphicFramePr/>
          <p:nvPr/>
        </p:nvGraphicFramePr>
        <p:xfrm>
          <a:off x="0" y="1844824"/>
          <a:ext cx="9906000" cy="470510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974558" y="980731"/>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latin typeface="ＭＳ Ｐゴシック"/>
              </a:rPr>
              <a:t>　大阪府の中途退学者数は東京に次に多い。</a:t>
            </a:r>
            <a:endParaRPr lang="en-US" altLang="ja-JP" sz="1600" dirty="0">
              <a:latin typeface="ＭＳ Ｐゴシック"/>
            </a:endParaRPr>
          </a:p>
          <a:p>
            <a:pPr marL="180975" indent="-180975">
              <a:buFont typeface="Wingdings" pitchFamily="2" charset="2"/>
              <a:buChar char="Ø"/>
            </a:pPr>
            <a:r>
              <a:rPr lang="ja-JP" altLang="en-US" sz="1600" dirty="0">
                <a:latin typeface="ＭＳ Ｐゴシック"/>
              </a:rPr>
              <a:t>　中退率は全国で</a:t>
            </a:r>
            <a:r>
              <a:rPr lang="en-US" altLang="ja-JP" sz="1600" dirty="0">
                <a:latin typeface="ＭＳ Ｐゴシック"/>
              </a:rPr>
              <a:t>10</a:t>
            </a:r>
            <a:r>
              <a:rPr lang="ja-JP" altLang="en-US" sz="1600" dirty="0">
                <a:latin typeface="ＭＳ Ｐゴシック"/>
              </a:rPr>
              <a:t>番目（同率５県）に高い。（全国平均：</a:t>
            </a:r>
            <a:r>
              <a:rPr lang="en-US" altLang="ja-JP" sz="1600" dirty="0">
                <a:latin typeface="ＭＳ Ｐゴシック"/>
              </a:rPr>
              <a:t>1.3</a:t>
            </a:r>
            <a:r>
              <a:rPr lang="ja-JP" altLang="en-US" sz="1600" dirty="0">
                <a:latin typeface="ＭＳ Ｐゴシック"/>
              </a:rPr>
              <a:t>％）</a:t>
            </a:r>
            <a:endParaRPr lang="en-US" altLang="ja-JP" sz="1600" dirty="0">
              <a:latin typeface="ＭＳ Ｐゴシック"/>
            </a:endParaRPr>
          </a:p>
        </p:txBody>
      </p:sp>
      <p:sp>
        <p:nvSpPr>
          <p:cNvPr id="8" name="テキスト ボックス 7"/>
          <p:cNvSpPr txBox="1"/>
          <p:nvPr/>
        </p:nvSpPr>
        <p:spPr>
          <a:xfrm>
            <a:off x="3080792" y="1670981"/>
            <a:ext cx="3744416" cy="523220"/>
          </a:xfrm>
          <a:prstGeom prst="rect">
            <a:avLst/>
          </a:prstGeom>
          <a:noFill/>
        </p:spPr>
        <p:txBody>
          <a:bodyPr wrap="square" rtlCol="0">
            <a:spAutoFit/>
          </a:bodyPr>
          <a:lstStyle/>
          <a:p>
            <a:pPr algn="ctr"/>
            <a:r>
              <a:rPr lang="ja-JP" altLang="en-US" sz="1400" b="1" dirty="0">
                <a:solidFill>
                  <a:prstClr val="black"/>
                </a:solidFill>
                <a:latin typeface="ＭＳ Ｐゴシック"/>
              </a:rPr>
              <a:t>中途退学者数</a:t>
            </a:r>
            <a:endParaRPr lang="en-US" altLang="ja-JP" sz="1400" b="1" dirty="0">
              <a:solidFill>
                <a:prstClr val="black"/>
              </a:solidFill>
              <a:latin typeface="ＭＳ Ｐゴシック"/>
            </a:endParaRPr>
          </a:p>
          <a:p>
            <a:pPr algn="ctr"/>
            <a:r>
              <a:rPr lang="ja-JP" altLang="en-US" sz="1400" b="1" dirty="0">
                <a:solidFill>
                  <a:prstClr val="black"/>
                </a:solidFill>
                <a:latin typeface="ＭＳ Ｐゴシック"/>
              </a:rPr>
              <a:t>（都道府県別、</a:t>
            </a:r>
            <a:r>
              <a:rPr lang="ja-JP" altLang="en-US" sz="1400" b="1" dirty="0">
                <a:latin typeface="ＭＳ Ｐゴシック"/>
              </a:rPr>
              <a:t>令和元年度）</a:t>
            </a:r>
          </a:p>
        </p:txBody>
      </p:sp>
      <p:sp>
        <p:nvSpPr>
          <p:cNvPr id="9" name="テキスト ボックス 5"/>
          <p:cNvSpPr txBox="1"/>
          <p:nvPr/>
        </p:nvSpPr>
        <p:spPr>
          <a:xfrm>
            <a:off x="584515" y="6249846"/>
            <a:ext cx="466657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国立・公立・私立の計</a:t>
            </a:r>
          </a:p>
        </p:txBody>
      </p:sp>
      <p:sp>
        <p:nvSpPr>
          <p:cNvPr id="4" name="スライド番号プレースホルダー 3"/>
          <p:cNvSpPr>
            <a:spLocks noGrp="1"/>
          </p:cNvSpPr>
          <p:nvPr>
            <p:ph type="sldNum" sz="quarter" idx="12"/>
          </p:nvPr>
        </p:nvSpPr>
        <p:spPr>
          <a:xfrm>
            <a:off x="7594600" y="6511461"/>
            <a:ext cx="2311400" cy="365125"/>
          </a:xfrm>
        </p:spPr>
        <p:txBody>
          <a:bodyPr/>
          <a:lstStyle/>
          <a:p>
            <a:fld id="{AC1F0867-EFB9-42FF-BF2D-7B625E83DED1}"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10" name="テキスト ボックス 9"/>
          <p:cNvSpPr txBox="1"/>
          <p:nvPr/>
        </p:nvSpPr>
        <p:spPr>
          <a:xfrm>
            <a:off x="464245" y="1686371"/>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（人）</a:t>
            </a:r>
          </a:p>
        </p:txBody>
      </p:sp>
      <p:sp>
        <p:nvSpPr>
          <p:cNvPr id="11" name="テキスト ボックス 10"/>
          <p:cNvSpPr txBox="1"/>
          <p:nvPr/>
        </p:nvSpPr>
        <p:spPr>
          <a:xfrm>
            <a:off x="9162537" y="1705700"/>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a:t>
            </a:r>
          </a:p>
        </p:txBody>
      </p:sp>
      <p:sp>
        <p:nvSpPr>
          <p:cNvPr id="12" name="テキスト ボックス 11"/>
          <p:cNvSpPr txBox="1"/>
          <p:nvPr/>
        </p:nvSpPr>
        <p:spPr>
          <a:xfrm>
            <a:off x="3728865" y="6512405"/>
            <a:ext cx="5982666" cy="276999"/>
          </a:xfrm>
          <a:prstGeom prst="rect">
            <a:avLst/>
          </a:prstGeom>
          <a:noFill/>
        </p:spPr>
        <p:txBody>
          <a:bodyPr wrap="square" rtlCol="0">
            <a:spAutoFit/>
          </a:bodyPr>
          <a:lstStyle/>
          <a:p>
            <a:pPr algn="r"/>
            <a:r>
              <a:rPr lang="ja-JP" altLang="en-US" sz="1200" dirty="0">
                <a:solidFill>
                  <a:prstClr val="black"/>
                </a:solidFill>
              </a:rPr>
              <a:t>出典：文部科学省「児童生徒の問題行動・不登校等生徒指導上の諸課題に関する調査」</a:t>
            </a:r>
          </a:p>
        </p:txBody>
      </p:sp>
    </p:spTree>
    <p:extLst>
      <p:ext uri="{BB962C8B-B14F-4D97-AF65-F5344CB8AC3E}">
        <p14:creationId xmlns:p14="http://schemas.microsoft.com/office/powerpoint/2010/main" val="303657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0534" y="854130"/>
            <a:ext cx="8359914" cy="553998"/>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学習費総額は、全ての学校種で私立が公立を上回っている。</a:t>
            </a:r>
            <a:endParaRPr lang="en-US" altLang="ja-JP" sz="1600" dirty="0">
              <a:solidFill>
                <a:prstClr val="black"/>
              </a:solidFill>
              <a:latin typeface="ＭＳ Ｐゴシック"/>
            </a:endParaRPr>
          </a:p>
          <a:p>
            <a:r>
              <a:rPr lang="ja-JP" altLang="en-US" sz="1400" dirty="0">
                <a:solidFill>
                  <a:prstClr val="black"/>
                </a:solidFill>
                <a:latin typeface="ＭＳ Ｐゴシック"/>
              </a:rPr>
              <a:t>　　　（幼稚園：約</a:t>
            </a:r>
            <a:r>
              <a:rPr lang="en-US" altLang="ja-JP" sz="1400" dirty="0">
                <a:solidFill>
                  <a:prstClr val="black"/>
                </a:solidFill>
                <a:latin typeface="ＭＳ Ｐゴシック"/>
              </a:rPr>
              <a:t>2.4</a:t>
            </a:r>
            <a:r>
              <a:rPr lang="ja-JP" altLang="en-US" sz="1400" dirty="0">
                <a:solidFill>
                  <a:prstClr val="black"/>
                </a:solidFill>
                <a:latin typeface="ＭＳ Ｐゴシック"/>
              </a:rPr>
              <a:t>倍、小学校：約</a:t>
            </a:r>
            <a:r>
              <a:rPr lang="en-US" altLang="ja-JP" sz="1400" dirty="0">
                <a:solidFill>
                  <a:prstClr val="black"/>
                </a:solidFill>
                <a:latin typeface="ＭＳ Ｐゴシック"/>
              </a:rPr>
              <a:t>5.0</a:t>
            </a:r>
            <a:r>
              <a:rPr lang="ja-JP" altLang="en-US" sz="1400" dirty="0">
                <a:solidFill>
                  <a:prstClr val="black"/>
                </a:solidFill>
                <a:latin typeface="ＭＳ Ｐゴシック"/>
              </a:rPr>
              <a:t>倍、中学校：約</a:t>
            </a:r>
            <a:r>
              <a:rPr lang="en-US" altLang="ja-JP" sz="1400" dirty="0">
                <a:solidFill>
                  <a:prstClr val="black"/>
                </a:solidFill>
                <a:latin typeface="ＭＳ Ｐゴシック"/>
              </a:rPr>
              <a:t>2.9</a:t>
            </a:r>
            <a:r>
              <a:rPr lang="ja-JP" altLang="en-US" sz="1400" dirty="0">
                <a:solidFill>
                  <a:prstClr val="black"/>
                </a:solidFill>
                <a:latin typeface="ＭＳ Ｐゴシック"/>
              </a:rPr>
              <a:t>倍、高等学校：約</a:t>
            </a:r>
            <a:r>
              <a:rPr lang="en-US" altLang="ja-JP" sz="1400" dirty="0">
                <a:solidFill>
                  <a:prstClr val="black"/>
                </a:solidFill>
                <a:latin typeface="ＭＳ Ｐゴシック"/>
              </a:rPr>
              <a:t>2.1</a:t>
            </a:r>
            <a:r>
              <a:rPr lang="ja-JP" altLang="en-US" sz="1400" dirty="0">
                <a:solidFill>
                  <a:prstClr val="black"/>
                </a:solidFill>
                <a:latin typeface="ＭＳ Ｐゴシック"/>
              </a:rPr>
              <a:t>倍）</a:t>
            </a:r>
            <a:endParaRPr lang="en-US" altLang="ja-JP" sz="1400" dirty="0">
              <a:solidFill>
                <a:prstClr val="black"/>
              </a:solidFill>
              <a:latin typeface="ＭＳ Ｐゴシック"/>
            </a:endParaRPr>
          </a:p>
        </p:txBody>
      </p:sp>
      <p:sp>
        <p:nvSpPr>
          <p:cNvPr id="10" name="テキスト ボックス 9"/>
          <p:cNvSpPr txBox="1"/>
          <p:nvPr/>
        </p:nvSpPr>
        <p:spPr>
          <a:xfrm>
            <a:off x="5655079" y="6533819"/>
            <a:ext cx="4056451" cy="276999"/>
          </a:xfrm>
          <a:prstGeom prst="rect">
            <a:avLst/>
          </a:prstGeom>
          <a:noFill/>
        </p:spPr>
        <p:txBody>
          <a:bodyPr wrap="square" rtlCol="0">
            <a:spAutoFit/>
          </a:bodyPr>
          <a:lstStyle/>
          <a:p>
            <a:r>
              <a:rPr lang="ja-JP" altLang="en-US" sz="1200" dirty="0">
                <a:solidFill>
                  <a:prstClr val="black"/>
                </a:solidFill>
                <a:latin typeface="+mj-ea"/>
                <a:ea typeface="+mj-ea"/>
              </a:rPr>
              <a:t>出典：文部科学省「平成</a:t>
            </a:r>
            <a:r>
              <a:rPr lang="en-US" altLang="ja-JP" sz="1200" dirty="0">
                <a:solidFill>
                  <a:prstClr val="black"/>
                </a:solidFill>
                <a:latin typeface="+mj-ea"/>
                <a:ea typeface="+mj-ea"/>
              </a:rPr>
              <a:t>30</a:t>
            </a:r>
            <a:r>
              <a:rPr lang="ja-JP" altLang="en-US" sz="1200" dirty="0">
                <a:solidFill>
                  <a:prstClr val="black"/>
                </a:solidFill>
                <a:latin typeface="+mj-ea"/>
                <a:ea typeface="+mj-ea"/>
              </a:rPr>
              <a:t>年度子どもの学習費調査」</a:t>
            </a:r>
          </a:p>
        </p:txBody>
      </p:sp>
      <p:sp>
        <p:nvSpPr>
          <p:cNvPr id="3" name="額縁 2"/>
          <p:cNvSpPr/>
          <p:nvPr/>
        </p:nvSpPr>
        <p:spPr>
          <a:xfrm>
            <a:off x="488661" y="230337"/>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学習費の状況</a:t>
            </a:r>
          </a:p>
        </p:txBody>
      </p:sp>
      <p:graphicFrame>
        <p:nvGraphicFramePr>
          <p:cNvPr id="4" name="グラフ 3"/>
          <p:cNvGraphicFramePr/>
          <p:nvPr>
            <p:extLst>
              <p:ext uri="{D42A27DB-BD31-4B8C-83A1-F6EECF244321}">
                <p14:modId xmlns:p14="http://schemas.microsoft.com/office/powerpoint/2010/main" val="1542890919"/>
              </p:ext>
            </p:extLst>
          </p:nvPr>
        </p:nvGraphicFramePr>
        <p:xfrm>
          <a:off x="200966" y="1880082"/>
          <a:ext cx="9571972" cy="4905014"/>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a:xfrm>
            <a:off x="7594600" y="6521215"/>
            <a:ext cx="2311400" cy="365125"/>
          </a:xfrm>
        </p:spPr>
        <p:txBody>
          <a:bodyPr/>
          <a:lstStyle/>
          <a:p>
            <a:fld id="{AC1F0867-EFB9-42FF-BF2D-7B625E83DED1}"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9" name="テキスト ボックス 10"/>
          <p:cNvSpPr txBox="1"/>
          <p:nvPr/>
        </p:nvSpPr>
        <p:spPr>
          <a:xfrm>
            <a:off x="8916645" y="2287910"/>
            <a:ext cx="104009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（万円／年）</a:t>
            </a:r>
          </a:p>
        </p:txBody>
      </p:sp>
      <p:sp>
        <p:nvSpPr>
          <p:cNvPr id="11" name="テキスト ボックス 10"/>
          <p:cNvSpPr txBox="1"/>
          <p:nvPr/>
        </p:nvSpPr>
        <p:spPr>
          <a:xfrm>
            <a:off x="3768159" y="1621809"/>
            <a:ext cx="2418269" cy="307777"/>
          </a:xfrm>
          <a:prstGeom prst="rect">
            <a:avLst/>
          </a:prstGeom>
          <a:noFill/>
        </p:spPr>
        <p:txBody>
          <a:bodyPr wrap="square" rtlCol="0">
            <a:spAutoFit/>
          </a:bodyPr>
          <a:lstStyle/>
          <a:p>
            <a:pPr algn="ctr"/>
            <a:r>
              <a:rPr lang="ja-JP" altLang="en-US" sz="1400" b="1" dirty="0">
                <a:solidFill>
                  <a:prstClr val="black"/>
                </a:solidFill>
              </a:rPr>
              <a:t>学校種別の学習費総額</a:t>
            </a:r>
          </a:p>
        </p:txBody>
      </p:sp>
      <p:grpSp>
        <p:nvGrpSpPr>
          <p:cNvPr id="5" name="グループ化 4"/>
          <p:cNvGrpSpPr/>
          <p:nvPr/>
        </p:nvGrpSpPr>
        <p:grpSpPr>
          <a:xfrm>
            <a:off x="2935489" y="2636915"/>
            <a:ext cx="6837449" cy="3662259"/>
            <a:chOff x="2709680" y="2636912"/>
            <a:chExt cx="6311490" cy="3662258"/>
          </a:xfrm>
        </p:grpSpPr>
        <p:sp>
          <p:nvSpPr>
            <p:cNvPr id="12" name="テキスト ボックス 10"/>
            <p:cNvSpPr txBox="1"/>
            <p:nvPr/>
          </p:nvSpPr>
          <p:spPr>
            <a:xfrm>
              <a:off x="2709680" y="2636912"/>
              <a:ext cx="504056"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22.4</a:t>
              </a:r>
              <a:endParaRPr lang="ja-JP" altLang="en-US" sz="1400" dirty="0">
                <a:solidFill>
                  <a:prstClr val="black"/>
                </a:solidFill>
                <a:latin typeface="+mn-ea"/>
              </a:endParaRPr>
            </a:p>
          </p:txBody>
        </p:sp>
        <p:sp>
          <p:nvSpPr>
            <p:cNvPr id="13" name="テキスト ボックス 10"/>
            <p:cNvSpPr txBox="1"/>
            <p:nvPr/>
          </p:nvSpPr>
          <p:spPr>
            <a:xfrm>
              <a:off x="4067944" y="3062802"/>
              <a:ext cx="504056"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52.8</a:t>
              </a:r>
              <a:endParaRPr lang="ja-JP" altLang="en-US" sz="1400" dirty="0">
                <a:solidFill>
                  <a:prstClr val="black"/>
                </a:solidFill>
                <a:latin typeface="+mn-ea"/>
              </a:endParaRPr>
            </a:p>
          </p:txBody>
        </p:sp>
        <p:sp>
          <p:nvSpPr>
            <p:cNvPr id="14" name="テキスト ボックス 10"/>
            <p:cNvSpPr txBox="1"/>
            <p:nvPr/>
          </p:nvSpPr>
          <p:spPr>
            <a:xfrm>
              <a:off x="3131840" y="3717032"/>
              <a:ext cx="504056"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32.1</a:t>
              </a:r>
              <a:endParaRPr lang="ja-JP" altLang="en-US" sz="1400" dirty="0">
                <a:solidFill>
                  <a:prstClr val="black"/>
                </a:solidFill>
                <a:latin typeface="+mn-ea"/>
              </a:endParaRPr>
            </a:p>
          </p:txBody>
        </p:sp>
        <p:sp>
          <p:nvSpPr>
            <p:cNvPr id="15" name="テキスト ボックス 10"/>
            <p:cNvSpPr txBox="1"/>
            <p:nvPr/>
          </p:nvSpPr>
          <p:spPr>
            <a:xfrm>
              <a:off x="8400411" y="4024809"/>
              <a:ext cx="620759"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159.9</a:t>
              </a:r>
              <a:endParaRPr lang="ja-JP" altLang="en-US" sz="1400" dirty="0">
                <a:solidFill>
                  <a:prstClr val="black"/>
                </a:solidFill>
                <a:latin typeface="+mn-ea"/>
              </a:endParaRPr>
            </a:p>
          </p:txBody>
        </p:sp>
        <p:sp>
          <p:nvSpPr>
            <p:cNvPr id="16" name="テキスト ボックス 10"/>
            <p:cNvSpPr txBox="1"/>
            <p:nvPr/>
          </p:nvSpPr>
          <p:spPr>
            <a:xfrm>
              <a:off x="3793888" y="4653136"/>
              <a:ext cx="504056"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48.8</a:t>
              </a:r>
              <a:endParaRPr lang="ja-JP" altLang="en-US" sz="1400" dirty="0">
                <a:solidFill>
                  <a:prstClr val="black"/>
                </a:solidFill>
                <a:latin typeface="+mn-ea"/>
              </a:endParaRPr>
            </a:p>
          </p:txBody>
        </p:sp>
        <p:sp>
          <p:nvSpPr>
            <p:cNvPr id="17" name="テキスト ボックス 10"/>
            <p:cNvSpPr txBox="1"/>
            <p:nvPr/>
          </p:nvSpPr>
          <p:spPr>
            <a:xfrm>
              <a:off x="7740351" y="5003297"/>
              <a:ext cx="620759"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140.6</a:t>
              </a:r>
              <a:endParaRPr lang="ja-JP" altLang="en-US" sz="1400" dirty="0">
                <a:solidFill>
                  <a:prstClr val="black"/>
                </a:solidFill>
                <a:latin typeface="+mn-ea"/>
              </a:endParaRPr>
            </a:p>
          </p:txBody>
        </p:sp>
        <p:sp>
          <p:nvSpPr>
            <p:cNvPr id="19" name="テキスト ボックス 10"/>
            <p:cNvSpPr txBox="1"/>
            <p:nvPr/>
          </p:nvSpPr>
          <p:spPr>
            <a:xfrm>
              <a:off x="3541860" y="5654879"/>
              <a:ext cx="504056"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45.7</a:t>
              </a:r>
              <a:endParaRPr lang="ja-JP" altLang="en-US" sz="1400" dirty="0">
                <a:solidFill>
                  <a:prstClr val="black"/>
                </a:solidFill>
                <a:latin typeface="+mn-ea"/>
              </a:endParaRPr>
            </a:p>
          </p:txBody>
        </p:sp>
        <p:sp>
          <p:nvSpPr>
            <p:cNvPr id="20" name="テキスト ボックス 10"/>
            <p:cNvSpPr txBox="1"/>
            <p:nvPr/>
          </p:nvSpPr>
          <p:spPr>
            <a:xfrm>
              <a:off x="6228184" y="5991393"/>
              <a:ext cx="648072" cy="307777"/>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dirty="0">
                  <a:solidFill>
                    <a:prstClr val="black"/>
                  </a:solidFill>
                  <a:latin typeface="+mn-ea"/>
                </a:rPr>
                <a:t>97.0</a:t>
              </a:r>
              <a:endParaRPr lang="ja-JP" altLang="en-US" sz="1400" dirty="0">
                <a:solidFill>
                  <a:prstClr val="black"/>
                </a:solidFill>
                <a:latin typeface="+mn-ea"/>
              </a:endParaRPr>
            </a:p>
          </p:txBody>
        </p:sp>
      </p:grpSp>
    </p:spTree>
    <p:extLst>
      <p:ext uri="{BB962C8B-B14F-4D97-AF65-F5344CB8AC3E}">
        <p14:creationId xmlns:p14="http://schemas.microsoft.com/office/powerpoint/2010/main" val="343558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718977" y="6381333"/>
            <a:ext cx="483571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出典：文部科学省「学校基本調査」</a:t>
            </a:r>
          </a:p>
        </p:txBody>
      </p:sp>
      <p:sp>
        <p:nvSpPr>
          <p:cNvPr id="3" name="額縁 2"/>
          <p:cNvSpPr/>
          <p:nvPr/>
        </p:nvSpPr>
        <p:spPr>
          <a:xfrm>
            <a:off x="495300" y="25371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支援学校の</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在籍者・</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学校数の</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推移①（</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a:t>
            </a:r>
          </a:p>
        </p:txBody>
      </p:sp>
      <p:sp>
        <p:nvSpPr>
          <p:cNvPr id="4" name="スライド番号プレースホルダー 3"/>
          <p:cNvSpPr>
            <a:spLocks noGrp="1"/>
          </p:cNvSpPr>
          <p:nvPr>
            <p:ph type="sldNum" sz="quarter" idx="12"/>
          </p:nvPr>
        </p:nvSpPr>
        <p:spPr>
          <a:xfrm>
            <a:off x="7594600" y="6502912"/>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F0867-EFB9-42FF-BF2D-7B625E83DED1}"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テキスト ボックス 10"/>
          <p:cNvSpPr txBox="1"/>
          <p:nvPr/>
        </p:nvSpPr>
        <p:spPr>
          <a:xfrm>
            <a:off x="200472" y="112474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a:t>
            </a:r>
          </a:p>
        </p:txBody>
      </p:sp>
      <p:sp>
        <p:nvSpPr>
          <p:cNvPr id="9" name="テキスト ボックス 10"/>
          <p:cNvSpPr txBox="1"/>
          <p:nvPr/>
        </p:nvSpPr>
        <p:spPr>
          <a:xfrm>
            <a:off x="9163118" y="1116152"/>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（校）</a:t>
            </a:r>
          </a:p>
        </p:txBody>
      </p:sp>
      <p:sp>
        <p:nvSpPr>
          <p:cNvPr id="12" name="テキスト ボックス 10"/>
          <p:cNvSpPr txBox="1"/>
          <p:nvPr/>
        </p:nvSpPr>
        <p:spPr>
          <a:xfrm>
            <a:off x="9136317" y="6042809"/>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p>
        </p:txBody>
      </p:sp>
      <p:pic>
        <p:nvPicPr>
          <p:cNvPr id="5" name="図 4"/>
          <p:cNvPicPr>
            <a:picLocks noChangeAspect="1"/>
          </p:cNvPicPr>
          <p:nvPr/>
        </p:nvPicPr>
        <p:blipFill>
          <a:blip r:embed="rId2"/>
          <a:stretch>
            <a:fillRect/>
          </a:stretch>
        </p:blipFill>
        <p:spPr>
          <a:xfrm>
            <a:off x="42246" y="1326156"/>
            <a:ext cx="9821507" cy="5127180"/>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2449968951"/>
              </p:ext>
            </p:extLst>
          </p:nvPr>
        </p:nvGraphicFramePr>
        <p:xfrm>
          <a:off x="1345272" y="2714769"/>
          <a:ext cx="2506772" cy="1434311"/>
        </p:xfrm>
        <a:graphic>
          <a:graphicData uri="http://schemas.openxmlformats.org/drawingml/2006/table">
            <a:tbl>
              <a:tblPr firstRow="1">
                <a:tableStyleId>{5C22544A-7EE6-4342-B048-85BDC9FD1C3A}</a:tableStyleId>
              </a:tblPr>
              <a:tblGrid>
                <a:gridCol w="1018462">
                  <a:extLst>
                    <a:ext uri="{9D8B030D-6E8A-4147-A177-3AD203B41FA5}">
                      <a16:colId xmlns:a16="http://schemas.microsoft.com/office/drawing/2014/main" val="20000"/>
                    </a:ext>
                  </a:extLst>
                </a:gridCol>
                <a:gridCol w="743296">
                  <a:extLst>
                    <a:ext uri="{9D8B030D-6E8A-4147-A177-3AD203B41FA5}">
                      <a16:colId xmlns:a16="http://schemas.microsoft.com/office/drawing/2014/main" val="20001"/>
                    </a:ext>
                  </a:extLst>
                </a:gridCol>
                <a:gridCol w="745014">
                  <a:extLst>
                    <a:ext uri="{9D8B030D-6E8A-4147-A177-3AD203B41FA5}">
                      <a16:colId xmlns:a16="http://schemas.microsoft.com/office/drawing/2014/main" val="20002"/>
                    </a:ext>
                  </a:extLst>
                </a:gridCol>
              </a:tblGrid>
              <a:tr h="337031">
                <a:tc>
                  <a:txBody>
                    <a:bodyPr/>
                    <a:lstStyle/>
                    <a:p>
                      <a:pPr algn="ctr"/>
                      <a:r>
                        <a:rPr kumimoji="1" lang="en-US" altLang="ja-JP" sz="1200" dirty="0" smtClean="0"/>
                        <a:t>R02</a:t>
                      </a:r>
                      <a:r>
                        <a:rPr kumimoji="1" lang="ja-JP" altLang="en-US" sz="1200" dirty="0" smtClean="0"/>
                        <a:t>学校数</a:t>
                      </a:r>
                      <a:endParaRPr kumimoji="1" lang="ja-JP" altLang="en-US" sz="1200" dirty="0">
                        <a:latin typeface="+mn-ea"/>
                        <a:ea typeface="+mn-ea"/>
                      </a:endParaRPr>
                    </a:p>
                  </a:txBody>
                  <a:tcPr marL="99060" marR="99060" anchor="ctr"/>
                </a:tc>
                <a:tc>
                  <a:txBody>
                    <a:bodyPr/>
                    <a:lstStyle/>
                    <a:p>
                      <a:pPr algn="ctr"/>
                      <a:r>
                        <a:rPr kumimoji="1" lang="ja-JP" altLang="en-US" sz="1200" dirty="0" smtClean="0"/>
                        <a:t>全国</a:t>
                      </a:r>
                      <a:endParaRPr kumimoji="1" lang="ja-JP" altLang="en-US" sz="1200" dirty="0">
                        <a:latin typeface="+mn-ea"/>
                        <a:ea typeface="+mn-ea"/>
                      </a:endParaRPr>
                    </a:p>
                  </a:txBody>
                  <a:tcPr marL="99060" marR="99060" anchor="ctr"/>
                </a:tc>
                <a:tc>
                  <a:txBody>
                    <a:bodyPr/>
                    <a:lstStyle/>
                    <a:p>
                      <a:pPr algn="ctr"/>
                      <a:r>
                        <a:rPr kumimoji="1" lang="ja-JP" altLang="en-US" sz="1200" dirty="0" smtClean="0"/>
                        <a:t>大阪府</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0"/>
                  </a:ext>
                </a:extLst>
              </a:tr>
              <a:tr h="1440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国　立</a:t>
                      </a:r>
                      <a:endParaRPr kumimoji="1" lang="ja-JP" altLang="en-US" sz="1200" dirty="0" smtClean="0">
                        <a:latin typeface="+mn-ea"/>
                        <a:ea typeface="+mn-ea"/>
                      </a:endParaRPr>
                    </a:p>
                  </a:txBody>
                  <a:tcPr marL="99060" marR="99060" anchor="ctr"/>
                </a:tc>
                <a:tc>
                  <a:txBody>
                    <a:bodyPr/>
                    <a:lstStyle/>
                    <a:p>
                      <a:pPr algn="r"/>
                      <a:r>
                        <a:rPr kumimoji="1" lang="en-US" altLang="ja-JP" sz="1200" dirty="0" smtClean="0">
                          <a:solidFill>
                            <a:schemeClr val="tx1"/>
                          </a:solidFill>
                        </a:rPr>
                        <a:t>45</a:t>
                      </a:r>
                      <a:endParaRPr kumimoji="1" lang="ja-JP" altLang="en-US" sz="1200" dirty="0">
                        <a:solidFill>
                          <a:schemeClr val="tx1"/>
                        </a:solidFill>
                        <a:latin typeface="+mn-ea"/>
                        <a:ea typeface="+mn-ea"/>
                      </a:endParaRPr>
                    </a:p>
                  </a:txBody>
                  <a:tcPr marL="99060" marR="99060" anchor="ctr"/>
                </a:tc>
                <a:tc>
                  <a:txBody>
                    <a:bodyPr/>
                    <a:lstStyle/>
                    <a:p>
                      <a:pPr algn="r"/>
                      <a:r>
                        <a:rPr kumimoji="1" lang="en-US" altLang="ja-JP" sz="1200" dirty="0" smtClean="0"/>
                        <a:t>1</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1"/>
                  </a:ext>
                </a:extLst>
              </a:tr>
              <a:tr h="229736">
                <a:tc>
                  <a:txBody>
                    <a:bodyPr/>
                    <a:lstStyle/>
                    <a:p>
                      <a:pPr algn="ctr"/>
                      <a:r>
                        <a:rPr kumimoji="1" lang="ja-JP" altLang="en-US" sz="1200" dirty="0" smtClean="0"/>
                        <a:t>公　立</a:t>
                      </a:r>
                      <a:endParaRPr kumimoji="1" lang="ja-JP" altLang="en-US" sz="1200" dirty="0">
                        <a:latin typeface="+mn-ea"/>
                        <a:ea typeface="+mn-ea"/>
                      </a:endParaRPr>
                    </a:p>
                  </a:txBody>
                  <a:tcPr marL="99060" marR="99060" anchor="ctr"/>
                </a:tc>
                <a:tc>
                  <a:txBody>
                    <a:bodyPr/>
                    <a:lstStyle/>
                    <a:p>
                      <a:pPr algn="r"/>
                      <a:r>
                        <a:rPr kumimoji="1" lang="en-US" altLang="ja-JP" sz="1200" dirty="0" smtClean="0">
                          <a:solidFill>
                            <a:schemeClr val="tx1"/>
                          </a:solidFill>
                        </a:rPr>
                        <a:t>1,090</a:t>
                      </a:r>
                      <a:endParaRPr kumimoji="1" lang="ja-JP" altLang="en-US" sz="1200" dirty="0">
                        <a:solidFill>
                          <a:schemeClr val="tx1"/>
                        </a:solidFill>
                        <a:latin typeface="+mn-ea"/>
                        <a:ea typeface="+mn-ea"/>
                      </a:endParaRPr>
                    </a:p>
                  </a:txBody>
                  <a:tcPr marL="99060" marR="99060" anchor="ctr"/>
                </a:tc>
                <a:tc>
                  <a:txBody>
                    <a:bodyPr/>
                    <a:lstStyle/>
                    <a:p>
                      <a:pPr algn="r"/>
                      <a:r>
                        <a:rPr kumimoji="1" lang="en-US" altLang="ja-JP" sz="1200" dirty="0" smtClean="0"/>
                        <a:t>49</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2"/>
                  </a:ext>
                </a:extLst>
              </a:tr>
              <a:tr h="274320">
                <a:tc>
                  <a:txBody>
                    <a:bodyPr/>
                    <a:lstStyle/>
                    <a:p>
                      <a:pPr algn="ctr"/>
                      <a:r>
                        <a:rPr kumimoji="1" lang="ja-JP" altLang="en-US" sz="1200" dirty="0" smtClean="0"/>
                        <a:t>私　立</a:t>
                      </a:r>
                      <a:endParaRPr kumimoji="1" lang="ja-JP" altLang="en-US" sz="1200" dirty="0">
                        <a:latin typeface="+mn-ea"/>
                        <a:ea typeface="+mn-ea"/>
                      </a:endParaRPr>
                    </a:p>
                  </a:txBody>
                  <a:tcPr marL="99060" marR="99060" anchor="ctr"/>
                </a:tc>
                <a:tc>
                  <a:txBody>
                    <a:bodyPr/>
                    <a:lstStyle/>
                    <a:p>
                      <a:pPr algn="r"/>
                      <a:r>
                        <a:rPr kumimoji="1" lang="en-US" altLang="ja-JP" sz="1200" dirty="0" smtClean="0">
                          <a:solidFill>
                            <a:schemeClr val="tx1"/>
                          </a:solidFill>
                        </a:rPr>
                        <a:t>14</a:t>
                      </a:r>
                      <a:endParaRPr kumimoji="1" lang="ja-JP" altLang="en-US" sz="1200" dirty="0">
                        <a:solidFill>
                          <a:schemeClr val="tx1"/>
                        </a:solidFill>
                        <a:latin typeface="+mn-ea"/>
                        <a:ea typeface="+mn-ea"/>
                      </a:endParaRPr>
                    </a:p>
                  </a:txBody>
                  <a:tcPr marL="99060" marR="99060" anchor="ctr"/>
                </a:tc>
                <a:tc>
                  <a:txBody>
                    <a:bodyPr/>
                    <a:lstStyle/>
                    <a:p>
                      <a:pPr algn="r"/>
                      <a:r>
                        <a:rPr kumimoji="1" lang="en-US" altLang="ja-JP" sz="1200" dirty="0" smtClean="0">
                          <a:latin typeface="+mn-lt"/>
                          <a:ea typeface="+mn-ea"/>
                        </a:rPr>
                        <a:t>0</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3"/>
                  </a:ext>
                </a:extLst>
              </a:tr>
              <a:tr h="257160">
                <a:tc>
                  <a:txBody>
                    <a:bodyPr/>
                    <a:lstStyle/>
                    <a:p>
                      <a:pPr algn="ctr"/>
                      <a:r>
                        <a:rPr kumimoji="1" lang="ja-JP" altLang="en-US" sz="1200" dirty="0" smtClean="0"/>
                        <a:t>合計</a:t>
                      </a:r>
                      <a:endParaRPr kumimoji="1" lang="en-US" altLang="ja-JP" sz="1200" dirty="0" smtClean="0">
                        <a:latin typeface="+mn-ea"/>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1,149</a:t>
                      </a: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n-ea"/>
                          <a:ea typeface="+mn-ea"/>
                        </a:rPr>
                        <a:t>50</a:t>
                      </a:r>
                      <a:endParaRPr kumimoji="1" lang="ja-JP" altLang="en-US" sz="1200" dirty="0" smtClean="0">
                        <a:latin typeface="+mn-ea"/>
                        <a:ea typeface="+mn-ea"/>
                      </a:endParaRPr>
                    </a:p>
                  </a:txBody>
                  <a:tcPr marL="99060" marR="99060" anchor="ctr"/>
                </a:tc>
                <a:extLst>
                  <a:ext uri="{0D108BD9-81ED-4DB2-BD59-A6C34878D82A}">
                    <a16:rowId xmlns:a16="http://schemas.microsoft.com/office/drawing/2014/main" val="10004"/>
                  </a:ext>
                </a:extLst>
              </a:tr>
            </a:tbl>
          </a:graphicData>
        </a:graphic>
      </p:graphicFrame>
      <p:sp>
        <p:nvSpPr>
          <p:cNvPr id="15" name="テキスト ボックス 14"/>
          <p:cNvSpPr txBox="1"/>
          <p:nvPr/>
        </p:nvSpPr>
        <p:spPr>
          <a:xfrm>
            <a:off x="1052566" y="908723"/>
            <a:ext cx="8220913" cy="584775"/>
          </a:xfrm>
          <a:prstGeom prst="rect">
            <a:avLst/>
          </a:prstGeom>
          <a:noFill/>
          <a:ln>
            <a:solidFill>
              <a:schemeClr val="accent1"/>
            </a:solidFill>
          </a:ln>
        </p:spPr>
        <p:txBody>
          <a:bodyPr wrap="square" rtlCol="0">
            <a:spAutoFit/>
          </a:bodyPr>
          <a:lstStyle/>
          <a:p>
            <a:pPr marL="180975" marR="0" lvl="0" indent="-180975"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　全国的に</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、支援</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学校の</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在籍者、</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学</a:t>
            </a:r>
            <a:r>
              <a:rPr kumimoji="1" lang="ja-JP" altLang="en-US" sz="1600" b="0" i="0" u="none" strike="noStrike" kern="1200" cap="none" spc="0" normalizeH="0" baseline="0" noProof="0" dirty="0" smtClean="0">
                <a:ln>
                  <a:noFill/>
                </a:ln>
                <a:solidFill>
                  <a:prstClr val="black"/>
                </a:solidFill>
                <a:effectLst/>
                <a:uLnTx/>
                <a:uFillTx/>
                <a:latin typeface="ＭＳ Ｐゴシック"/>
                <a:ea typeface="ＭＳ Ｐゴシック" panose="020B0600070205080204" pitchFamily="50" charset="-128"/>
                <a:cs typeface="+mn-cs"/>
              </a:rPr>
              <a:t>校数のいずれもが増加している。</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　　（平成</a:t>
            </a:r>
            <a:r>
              <a:rPr kumimoji="1" lang="ja-JP" altLang="en-US" sz="1600" b="0" i="0" u="none" strike="noStrike" kern="1200" cap="none" spc="0" normalizeH="0" baseline="0" noProof="0" dirty="0" smtClean="0">
                <a:ln>
                  <a:noFill/>
                </a:ln>
                <a:effectLst/>
                <a:uLnTx/>
                <a:uFillTx/>
                <a:latin typeface="ＭＳ Ｐゴシック"/>
                <a:ea typeface="ＭＳ Ｐゴシック" panose="020B0600070205080204" pitchFamily="50" charset="-128"/>
                <a:cs typeface="+mn-cs"/>
              </a:rPr>
              <a:t>２８年度は、震災を受けて熊本県が調査対象外となったため</a:t>
            </a:r>
            <a:r>
              <a:rPr kumimoji="1" lang="ja-JP" altLang="en-US" sz="1600"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、総数は減少している</a:t>
            </a:r>
            <a:r>
              <a:rPr kumimoji="1" lang="ja-JP" altLang="en-US"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16" name="テキスト ボックス 5"/>
          <p:cNvSpPr txBox="1"/>
          <p:nvPr/>
        </p:nvSpPr>
        <p:spPr>
          <a:xfrm>
            <a:off x="756923" y="6227440"/>
            <a:ext cx="1883413" cy="4770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国立・公立・私立の計</a:t>
            </a:r>
            <a:endPar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各年</a:t>
            </a: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日現在</a:t>
            </a:r>
            <a:endPar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令和</a:t>
            </a:r>
            <a:r>
              <a:rPr kumimoji="1" lang="en-US" altLang="ja-JP" sz="1050" b="0" i="0" u="none" strike="noStrike" kern="1200" cap="none" spc="0" normalizeH="0" baseline="0" noProof="0" dirty="0" smtClean="0">
                <a:ln>
                  <a:noFill/>
                </a:ln>
                <a:solidFill>
                  <a:srgbClr val="FF0000"/>
                </a:solidFill>
                <a:effectLst/>
                <a:uLnTx/>
                <a:uFillTx/>
                <a:latin typeface="ＭＳ Ｐ明朝" pitchFamily="18" charset="-128"/>
                <a:ea typeface="ＭＳ Ｐ明朝" pitchFamily="18" charset="-128"/>
                <a:cs typeface="+mn-cs"/>
              </a:rPr>
              <a:t>2</a:t>
            </a:r>
            <a:r>
              <a:rPr kumimoji="1" lang="ja-JP" altLang="en-US" sz="105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年度</a:t>
            </a:r>
            <a:r>
              <a:rPr kumimoji="1" lang="ja-JP" altLang="en-US"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は速報値</a:t>
            </a:r>
          </a:p>
        </p:txBody>
      </p:sp>
    </p:spTree>
    <p:extLst>
      <p:ext uri="{BB962C8B-B14F-4D97-AF65-F5344CB8AC3E}">
        <p14:creationId xmlns:p14="http://schemas.microsoft.com/office/powerpoint/2010/main" val="265806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支援学校の</a:t>
            </a:r>
            <a:r>
              <a:rPr lang="ja-JP" altLang="en-US" sz="2400" b="1" dirty="0" smtClean="0">
                <a:solidFill>
                  <a:prstClr val="black"/>
                </a:solidFill>
              </a:rPr>
              <a:t>在籍者・</a:t>
            </a:r>
            <a:r>
              <a:rPr lang="ja-JP" altLang="en-US" sz="2400" b="1" dirty="0">
                <a:solidFill>
                  <a:prstClr val="black"/>
                </a:solidFill>
              </a:rPr>
              <a:t>学校数の</a:t>
            </a:r>
            <a:r>
              <a:rPr lang="ja-JP" altLang="en-US" sz="2400" b="1" dirty="0" smtClean="0">
                <a:solidFill>
                  <a:prstClr val="black"/>
                </a:solidFill>
              </a:rPr>
              <a:t>推移②（</a:t>
            </a:r>
            <a:r>
              <a:rPr lang="ja-JP" altLang="en-US" sz="2400" b="1" dirty="0">
                <a:solidFill>
                  <a:prstClr val="black"/>
                </a:solidFill>
              </a:rPr>
              <a:t>大阪府）</a:t>
            </a:r>
          </a:p>
        </p:txBody>
      </p:sp>
      <p:sp>
        <p:nvSpPr>
          <p:cNvPr id="13" name="テキスト ボックス 12"/>
          <p:cNvSpPr txBox="1"/>
          <p:nvPr/>
        </p:nvSpPr>
        <p:spPr>
          <a:xfrm>
            <a:off x="6433891" y="1167454"/>
            <a:ext cx="3666571" cy="292388"/>
          </a:xfrm>
          <a:prstGeom prst="rect">
            <a:avLst/>
          </a:prstGeom>
          <a:noFill/>
        </p:spPr>
        <p:txBody>
          <a:bodyPr wrap="square" rtlCol="0">
            <a:spAutoFit/>
          </a:bodyPr>
          <a:lstStyle/>
          <a:p>
            <a:pPr algn="ctr"/>
            <a:r>
              <a:rPr lang="ja-JP" altLang="en-US" sz="1300" b="1" dirty="0">
                <a:solidFill>
                  <a:prstClr val="black"/>
                </a:solidFill>
              </a:rPr>
              <a:t>＜参考＞府内の特別支援学校の状況</a:t>
            </a:r>
          </a:p>
        </p:txBody>
      </p:sp>
      <p:sp>
        <p:nvSpPr>
          <p:cNvPr id="4" name="スライド番号プレースホルダー 3"/>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12" name="テキスト ボックス 5"/>
          <p:cNvSpPr txBox="1"/>
          <p:nvPr/>
        </p:nvSpPr>
        <p:spPr>
          <a:xfrm>
            <a:off x="740536" y="6381328"/>
            <a:ext cx="286830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各年</a:t>
            </a:r>
            <a:r>
              <a:rPr lang="en-US" altLang="ja-JP" dirty="0">
                <a:solidFill>
                  <a:prstClr val="black"/>
                </a:solidFill>
                <a:latin typeface="ＭＳ Ｐ明朝" pitchFamily="18" charset="-128"/>
                <a:ea typeface="ＭＳ Ｐ明朝" pitchFamily="18" charset="-128"/>
              </a:rPr>
              <a:t>5</a:t>
            </a:r>
            <a:r>
              <a:rPr lang="ja-JP" altLang="en-US" dirty="0">
                <a:solidFill>
                  <a:prstClr val="black"/>
                </a:solidFill>
                <a:latin typeface="ＭＳ Ｐ明朝" pitchFamily="18" charset="-128"/>
                <a:ea typeface="ＭＳ Ｐ明朝" pitchFamily="18" charset="-128"/>
              </a:rPr>
              <a:t>月</a:t>
            </a:r>
            <a:r>
              <a:rPr lang="en-US" altLang="ja-JP" dirty="0">
                <a:solidFill>
                  <a:prstClr val="black"/>
                </a:solidFill>
                <a:latin typeface="ＭＳ Ｐ明朝" pitchFamily="18" charset="-128"/>
                <a:ea typeface="ＭＳ Ｐ明朝" pitchFamily="18" charset="-128"/>
              </a:rPr>
              <a:t>1</a:t>
            </a:r>
            <a:r>
              <a:rPr lang="ja-JP" altLang="en-US" dirty="0">
                <a:solidFill>
                  <a:prstClr val="black"/>
                </a:solidFill>
                <a:latin typeface="ＭＳ Ｐ明朝" pitchFamily="18" charset="-128"/>
                <a:ea typeface="ＭＳ Ｐ明朝" pitchFamily="18" charset="-128"/>
              </a:rPr>
              <a:t>日現在</a:t>
            </a:r>
          </a:p>
        </p:txBody>
      </p:sp>
      <p:sp>
        <p:nvSpPr>
          <p:cNvPr id="14" name="テキスト ボックス 13"/>
          <p:cNvSpPr txBox="1"/>
          <p:nvPr/>
        </p:nvSpPr>
        <p:spPr>
          <a:xfrm>
            <a:off x="350492" y="1217439"/>
            <a:ext cx="492443" cy="276999"/>
          </a:xfrm>
          <a:prstGeom prst="rect">
            <a:avLst/>
          </a:prstGeom>
          <a:noFill/>
        </p:spPr>
        <p:txBody>
          <a:bodyPr wrap="none" rtlCol="0">
            <a:spAutoFit/>
          </a:bodyPr>
          <a:lstStyle/>
          <a:p>
            <a:r>
              <a:rPr lang="ja-JP" altLang="en-US" sz="1200" dirty="0">
                <a:solidFill>
                  <a:prstClr val="black"/>
                </a:solidFill>
              </a:rPr>
              <a:t>（人）</a:t>
            </a:r>
          </a:p>
        </p:txBody>
      </p:sp>
      <p:graphicFrame>
        <p:nvGraphicFramePr>
          <p:cNvPr id="8" name="グラフ 7"/>
          <p:cNvGraphicFramePr/>
          <p:nvPr/>
        </p:nvGraphicFramePr>
        <p:xfrm>
          <a:off x="6357158" y="1511920"/>
          <a:ext cx="3456748" cy="5179658"/>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6243116" y="5820166"/>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5" name="テキスト ボックス 14"/>
          <p:cNvSpPr txBox="1"/>
          <p:nvPr/>
        </p:nvSpPr>
        <p:spPr>
          <a:xfrm>
            <a:off x="1052567" y="828900"/>
            <a:ext cx="7956884"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府内及び府立の支援学校の</a:t>
            </a:r>
            <a:r>
              <a:rPr lang="ja-JP" altLang="en-US" sz="1600" dirty="0" smtClean="0">
                <a:solidFill>
                  <a:prstClr val="black"/>
                </a:solidFill>
                <a:latin typeface="ＭＳ Ｐゴシック"/>
              </a:rPr>
              <a:t>在籍者、</a:t>
            </a:r>
            <a:r>
              <a:rPr lang="ja-JP" altLang="en-US" sz="1600" dirty="0">
                <a:solidFill>
                  <a:prstClr val="black"/>
                </a:solidFill>
                <a:latin typeface="ＭＳ Ｐゴシック"/>
              </a:rPr>
              <a:t>学</a:t>
            </a:r>
            <a:r>
              <a:rPr lang="ja-JP" altLang="en-US" sz="1600" dirty="0" smtClean="0">
                <a:solidFill>
                  <a:prstClr val="black"/>
                </a:solidFill>
                <a:latin typeface="ＭＳ Ｐゴシック"/>
              </a:rPr>
              <a:t>校数のいずれもが増加</a:t>
            </a:r>
            <a:r>
              <a:rPr lang="ja-JP" altLang="en-US" sz="1600" dirty="0">
                <a:solidFill>
                  <a:prstClr val="black"/>
                </a:solidFill>
                <a:latin typeface="ＭＳ Ｐゴシック"/>
              </a:rPr>
              <a:t>傾向。</a:t>
            </a:r>
            <a:endParaRPr lang="en-US" altLang="ja-JP" sz="1600" dirty="0">
              <a:solidFill>
                <a:prstClr val="black"/>
              </a:solidFill>
              <a:latin typeface="ＭＳ Ｐゴシック"/>
            </a:endParaRPr>
          </a:p>
        </p:txBody>
      </p:sp>
      <p:sp>
        <p:nvSpPr>
          <p:cNvPr id="16" name="テキスト ボックス 15"/>
          <p:cNvSpPr txBox="1"/>
          <p:nvPr/>
        </p:nvSpPr>
        <p:spPr>
          <a:xfrm>
            <a:off x="6749795" y="6515974"/>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
        <p:nvSpPr>
          <p:cNvPr id="17" name="テキスト ボックス 16"/>
          <p:cNvSpPr txBox="1"/>
          <p:nvPr/>
        </p:nvSpPr>
        <p:spPr>
          <a:xfrm>
            <a:off x="1110721" y="1193301"/>
            <a:ext cx="4290477" cy="307777"/>
          </a:xfrm>
          <a:prstGeom prst="rect">
            <a:avLst/>
          </a:prstGeom>
          <a:noFill/>
        </p:spPr>
        <p:txBody>
          <a:bodyPr wrap="square" rtlCol="0">
            <a:spAutoFit/>
          </a:bodyPr>
          <a:lstStyle/>
          <a:p>
            <a:pPr algn="ctr"/>
            <a:r>
              <a:rPr lang="ja-JP" altLang="en-US" sz="1400" b="1" dirty="0">
                <a:solidFill>
                  <a:prstClr val="black"/>
                </a:solidFill>
              </a:rPr>
              <a:t>府立支援学校</a:t>
            </a:r>
            <a:r>
              <a:rPr lang="ja-JP" altLang="en-US" sz="1400" b="1" dirty="0" smtClean="0">
                <a:solidFill>
                  <a:prstClr val="black"/>
                </a:solidFill>
              </a:rPr>
              <a:t>の</a:t>
            </a:r>
            <a:r>
              <a:rPr lang="ja-JP" altLang="en-US" sz="1400" b="1" dirty="0" smtClean="0"/>
              <a:t>在籍者・</a:t>
            </a:r>
            <a:r>
              <a:rPr lang="ja-JP" altLang="en-US" sz="1400" b="1" dirty="0">
                <a:solidFill>
                  <a:prstClr val="black"/>
                </a:solidFill>
              </a:rPr>
              <a:t>学</a:t>
            </a:r>
            <a:r>
              <a:rPr lang="ja-JP" altLang="en-US" sz="1400" b="1" dirty="0" smtClean="0">
                <a:solidFill>
                  <a:prstClr val="black"/>
                </a:solidFill>
              </a:rPr>
              <a:t>校数</a:t>
            </a:r>
            <a:endParaRPr lang="ja-JP" altLang="en-US" sz="1400" b="1" dirty="0">
              <a:solidFill>
                <a:prstClr val="black"/>
              </a:solidFill>
            </a:endParaRPr>
          </a:p>
        </p:txBody>
      </p:sp>
      <p:graphicFrame>
        <p:nvGraphicFramePr>
          <p:cNvPr id="19" name="グラフ 18"/>
          <p:cNvGraphicFramePr/>
          <p:nvPr>
            <p:extLst>
              <p:ext uri="{D42A27DB-BD31-4B8C-83A1-F6EECF244321}">
                <p14:modId xmlns:p14="http://schemas.microsoft.com/office/powerpoint/2010/main" val="2036183124"/>
              </p:ext>
            </p:extLst>
          </p:nvPr>
        </p:nvGraphicFramePr>
        <p:xfrm>
          <a:off x="0" y="1481434"/>
          <a:ext cx="6747198" cy="4802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662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4516" y="6509025"/>
            <a:ext cx="4134459" cy="261610"/>
          </a:xfrm>
          <a:prstGeom prst="rect">
            <a:avLst/>
          </a:prstGeom>
          <a:noFill/>
        </p:spPr>
        <p:txBody>
          <a:bodyPr wrap="square" rtlCol="0">
            <a:spAutoFit/>
          </a:bodyPr>
          <a:lstStyle/>
          <a:p>
            <a:endParaRPr lang="ja-JP" altLang="en-US" sz="1100" dirty="0">
              <a:solidFill>
                <a:prstClr val="black"/>
              </a:solidFill>
              <a:latin typeface="ＭＳ Ｐ明朝" pitchFamily="18" charset="-128"/>
              <a:ea typeface="ＭＳ Ｐ明朝" pitchFamily="18" charset="-128"/>
            </a:endParaRPr>
          </a:p>
        </p:txBody>
      </p:sp>
      <p:sp>
        <p:nvSpPr>
          <p:cNvPr id="8" name="額縁 7"/>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solidFill>
                  <a:prstClr val="black"/>
                </a:solidFill>
              </a:rPr>
              <a:t>府立高校に在籍する</a:t>
            </a:r>
            <a:r>
              <a:rPr lang="ja-JP" altLang="en-US" sz="2000" b="1" dirty="0" err="1">
                <a:solidFill>
                  <a:prstClr val="black"/>
                </a:solidFill>
              </a:rPr>
              <a:t>障</a:t>
            </a:r>
            <a:r>
              <a:rPr lang="ja-JP" altLang="en-US" sz="2000" b="1" dirty="0" err="1" smtClean="0">
                <a:solidFill>
                  <a:prstClr val="black"/>
                </a:solidFill>
              </a:rPr>
              <a:t>がい</a:t>
            </a:r>
            <a:r>
              <a:rPr lang="ja-JP" altLang="en-US" sz="2000" b="1" dirty="0" smtClean="0">
                <a:solidFill>
                  <a:prstClr val="black"/>
                </a:solidFill>
              </a:rPr>
              <a:t>等により配慮を要する生徒</a:t>
            </a:r>
            <a:r>
              <a:rPr lang="ja-JP" altLang="en-US" sz="2000" b="1" dirty="0">
                <a:solidFill>
                  <a:prstClr val="black"/>
                </a:solidFill>
              </a:rPr>
              <a:t>の状況（大阪府）</a:t>
            </a:r>
          </a:p>
        </p:txBody>
      </p:sp>
      <p:sp>
        <p:nvSpPr>
          <p:cNvPr id="13" name="スライド番号プレースホルダー 2"/>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4" name="テキスト ボックス 13"/>
          <p:cNvSpPr txBox="1"/>
          <p:nvPr/>
        </p:nvSpPr>
        <p:spPr>
          <a:xfrm>
            <a:off x="584516" y="903336"/>
            <a:ext cx="8826184"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latin typeface="ＭＳ Ｐゴシック"/>
              </a:rPr>
              <a:t>　</a:t>
            </a:r>
            <a:r>
              <a:rPr lang="ja-JP" altLang="en-US" sz="1600" dirty="0" err="1" smtClean="0">
                <a:latin typeface="ＭＳ Ｐゴシック"/>
              </a:rPr>
              <a:t>障がい</a:t>
            </a:r>
            <a:r>
              <a:rPr lang="ja-JP" altLang="en-US" sz="1600" dirty="0" smtClean="0">
                <a:latin typeface="ＭＳ Ｐゴシック"/>
              </a:rPr>
              <a:t>等により修学上の配慮</a:t>
            </a:r>
            <a:r>
              <a:rPr lang="ja-JP" altLang="en-US" sz="1600" dirty="0">
                <a:latin typeface="ＭＳ Ｐゴシック"/>
              </a:rPr>
              <a:t>を</a:t>
            </a:r>
            <a:r>
              <a:rPr lang="ja-JP" altLang="en-US" sz="1600" dirty="0" smtClean="0">
                <a:latin typeface="ＭＳ Ｐゴシック"/>
              </a:rPr>
              <a:t>要する生徒数</a:t>
            </a:r>
            <a:r>
              <a:rPr lang="ja-JP" altLang="en-US" sz="1600" dirty="0">
                <a:latin typeface="ＭＳ Ｐゴシック"/>
              </a:rPr>
              <a:t>は増加している。</a:t>
            </a:r>
          </a:p>
        </p:txBody>
      </p:sp>
      <p:sp>
        <p:nvSpPr>
          <p:cNvPr id="16" name="テキスト ボックス 15"/>
          <p:cNvSpPr txBox="1"/>
          <p:nvPr/>
        </p:nvSpPr>
        <p:spPr>
          <a:xfrm>
            <a:off x="6749795" y="6453341"/>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graphicFrame>
        <p:nvGraphicFramePr>
          <p:cNvPr id="11" name="グラフ 10"/>
          <p:cNvGraphicFramePr/>
          <p:nvPr>
            <p:extLst/>
          </p:nvPr>
        </p:nvGraphicFramePr>
        <p:xfrm>
          <a:off x="180848" y="1457980"/>
          <a:ext cx="9633519" cy="4802666"/>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625156" y="1386730"/>
            <a:ext cx="780087" cy="276999"/>
          </a:xfrm>
          <a:prstGeom prst="rect">
            <a:avLst/>
          </a:prstGeom>
          <a:noFill/>
        </p:spPr>
        <p:txBody>
          <a:bodyPr wrap="square" rtlCol="0">
            <a:spAutoFit/>
          </a:bodyPr>
          <a:lstStyle/>
          <a:p>
            <a:pPr algn="ctr"/>
            <a:r>
              <a:rPr lang="ja-JP" altLang="en-US" sz="1200" dirty="0">
                <a:solidFill>
                  <a:prstClr val="black"/>
                </a:solidFill>
              </a:rPr>
              <a:t>（人）</a:t>
            </a:r>
          </a:p>
        </p:txBody>
      </p:sp>
      <p:sp>
        <p:nvSpPr>
          <p:cNvPr id="19" name="テキスト ボックス 10"/>
          <p:cNvSpPr txBox="1"/>
          <p:nvPr/>
        </p:nvSpPr>
        <p:spPr>
          <a:xfrm>
            <a:off x="9009451" y="5921726"/>
            <a:ext cx="896549"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Tree>
    <p:extLst>
      <p:ext uri="{BB962C8B-B14F-4D97-AF65-F5344CB8AC3E}">
        <p14:creationId xmlns:p14="http://schemas.microsoft.com/office/powerpoint/2010/main" val="2597258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支援学級の児童</a:t>
            </a:r>
            <a:r>
              <a:rPr lang="ja-JP" altLang="en-US" sz="2400" b="1" dirty="0" smtClean="0">
                <a:solidFill>
                  <a:prstClr val="black"/>
                </a:solidFill>
              </a:rPr>
              <a:t>生徒</a:t>
            </a:r>
            <a:r>
              <a:rPr lang="ja-JP" altLang="en-US" sz="2400" b="1" dirty="0" smtClean="0">
                <a:solidFill>
                  <a:srgbClr val="FF0000"/>
                </a:solidFill>
              </a:rPr>
              <a:t>・</a:t>
            </a:r>
            <a:r>
              <a:rPr lang="ja-JP" altLang="en-US" sz="2400" b="1" dirty="0" smtClean="0">
                <a:solidFill>
                  <a:prstClr val="black"/>
                </a:solidFill>
              </a:rPr>
              <a:t>学級数（</a:t>
            </a:r>
            <a:r>
              <a:rPr lang="ja-JP" altLang="en-US" sz="2400" b="1" dirty="0">
                <a:solidFill>
                  <a:prstClr val="black"/>
                </a:solidFill>
              </a:rPr>
              <a:t>大阪府）</a:t>
            </a:r>
          </a:p>
        </p:txBody>
      </p:sp>
      <p:sp>
        <p:nvSpPr>
          <p:cNvPr id="5" name="スライド番号プレースホルダー 4"/>
          <p:cNvSpPr>
            <a:spLocks noGrp="1"/>
          </p:cNvSpPr>
          <p:nvPr>
            <p:ph type="sldNum" sz="quarter" idx="12"/>
          </p:nvPr>
        </p:nvSpPr>
        <p:spPr>
          <a:xfrm>
            <a:off x="7594600" y="6553947"/>
            <a:ext cx="2311400" cy="365125"/>
          </a:xfrm>
        </p:spPr>
        <p:txBody>
          <a:bodyPr/>
          <a:lstStyle/>
          <a:p>
            <a:fld id="{AC1F0867-EFB9-42FF-BF2D-7B625E83DED1}"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12" name="テキスト ボックス 11"/>
          <p:cNvSpPr txBox="1"/>
          <p:nvPr/>
        </p:nvSpPr>
        <p:spPr>
          <a:xfrm>
            <a:off x="6779013" y="6590677"/>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
        <p:nvSpPr>
          <p:cNvPr id="16" name="テキスト ボックス 15"/>
          <p:cNvSpPr txBox="1"/>
          <p:nvPr/>
        </p:nvSpPr>
        <p:spPr>
          <a:xfrm>
            <a:off x="1052567" y="836712"/>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大阪府内の小・中学校における支援学級の児童</a:t>
            </a:r>
            <a:r>
              <a:rPr lang="ja-JP" altLang="en-US" sz="1600" dirty="0" smtClean="0">
                <a:solidFill>
                  <a:prstClr val="black"/>
                </a:solidFill>
                <a:latin typeface="ＭＳ Ｐゴシック"/>
              </a:rPr>
              <a:t>生徒・</a:t>
            </a:r>
            <a:r>
              <a:rPr lang="ja-JP" altLang="en-US" sz="1600" dirty="0">
                <a:solidFill>
                  <a:prstClr val="black"/>
                </a:solidFill>
                <a:latin typeface="ＭＳ Ｐゴシック"/>
              </a:rPr>
              <a:t>学級数は、急増</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marL="180975" indent="-180975">
              <a:buFont typeface="Wingdings" pitchFamily="2" charset="2"/>
              <a:buChar char="Ø"/>
            </a:pPr>
            <a:r>
              <a:rPr lang="ja-JP" altLang="en-US" sz="1600" dirty="0">
                <a:solidFill>
                  <a:prstClr val="black"/>
                </a:solidFill>
                <a:latin typeface="ＭＳ Ｐゴシック"/>
              </a:rPr>
              <a:t>　支援学級設置率は、全国平均を大きく上回る</a:t>
            </a:r>
            <a:r>
              <a:rPr lang="ja-JP" altLang="en-US" sz="1600" dirty="0" smtClean="0">
                <a:solidFill>
                  <a:prstClr val="black"/>
                </a:solidFill>
                <a:latin typeface="ＭＳ Ｐゴシック"/>
              </a:rPr>
              <a:t>。</a:t>
            </a:r>
            <a:endParaRPr lang="en-US" altLang="ja-JP" sz="1600" dirty="0">
              <a:solidFill>
                <a:prstClr val="black"/>
              </a:solidFill>
              <a:latin typeface="ＭＳ Ｐゴシック"/>
            </a:endParaRPr>
          </a:p>
        </p:txBody>
      </p:sp>
      <p:sp>
        <p:nvSpPr>
          <p:cNvPr id="19" name="テキスト ボックス 18"/>
          <p:cNvSpPr txBox="1"/>
          <p:nvPr/>
        </p:nvSpPr>
        <p:spPr>
          <a:xfrm>
            <a:off x="814118" y="1528580"/>
            <a:ext cx="3510390" cy="307777"/>
          </a:xfrm>
          <a:prstGeom prst="rect">
            <a:avLst/>
          </a:prstGeom>
          <a:noFill/>
        </p:spPr>
        <p:txBody>
          <a:bodyPr wrap="square" rtlCol="0">
            <a:spAutoFit/>
          </a:bodyPr>
          <a:lstStyle/>
          <a:p>
            <a:pPr algn="ctr"/>
            <a:r>
              <a:rPr lang="ja-JP" altLang="en-US" sz="1400" b="1" dirty="0" smtClean="0">
                <a:solidFill>
                  <a:prstClr val="black"/>
                </a:solidFill>
              </a:rPr>
              <a:t>支援学級の児童生徒数</a:t>
            </a:r>
            <a:endParaRPr lang="ja-JP" altLang="en-US" sz="1400" b="1" dirty="0">
              <a:solidFill>
                <a:prstClr val="black"/>
              </a:solidFill>
            </a:endParaRPr>
          </a:p>
        </p:txBody>
      </p:sp>
      <p:sp>
        <p:nvSpPr>
          <p:cNvPr id="21" name="テキスト ボックス 20"/>
          <p:cNvSpPr txBox="1"/>
          <p:nvPr/>
        </p:nvSpPr>
        <p:spPr>
          <a:xfrm>
            <a:off x="6135072" y="1541459"/>
            <a:ext cx="2496277" cy="307777"/>
          </a:xfrm>
          <a:prstGeom prst="rect">
            <a:avLst/>
          </a:prstGeom>
          <a:noFill/>
        </p:spPr>
        <p:txBody>
          <a:bodyPr wrap="square" rtlCol="0">
            <a:spAutoFit/>
          </a:bodyPr>
          <a:lstStyle/>
          <a:p>
            <a:pPr algn="ctr"/>
            <a:r>
              <a:rPr lang="ja-JP" altLang="en-US" sz="1400" b="1" dirty="0" smtClean="0">
                <a:solidFill>
                  <a:prstClr val="black"/>
                </a:solidFill>
              </a:rPr>
              <a:t>支援学級の学級数・設置率</a:t>
            </a:r>
            <a:endParaRPr lang="ja-JP" altLang="en-US" sz="1400" b="1" dirty="0">
              <a:solidFill>
                <a:prstClr val="black"/>
              </a:solidFill>
            </a:endParaRPr>
          </a:p>
        </p:txBody>
      </p:sp>
      <p:graphicFrame>
        <p:nvGraphicFramePr>
          <p:cNvPr id="22" name="グラフ 21"/>
          <p:cNvGraphicFramePr/>
          <p:nvPr>
            <p:extLst/>
          </p:nvPr>
        </p:nvGraphicFramePr>
        <p:xfrm>
          <a:off x="4733413" y="1813279"/>
          <a:ext cx="5119696" cy="4676705"/>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6684135" y="2351165"/>
            <a:ext cx="1493950" cy="692497"/>
          </a:xfrm>
          <a:prstGeom prst="rect">
            <a:avLst/>
          </a:prstGeom>
          <a:noFill/>
          <a:ln>
            <a:solidFill>
              <a:schemeClr val="accent1">
                <a:shade val="50000"/>
              </a:schemeClr>
            </a:solidFill>
            <a:prstDash val="dash"/>
          </a:ln>
        </p:spPr>
        <p:txBody>
          <a:bodyPr wrap="square" rtlCol="0">
            <a:spAutoFit/>
          </a:bodyPr>
          <a:lstStyle/>
          <a:p>
            <a:r>
              <a:rPr lang="en-US" altLang="ja-JP" sz="1200" b="1" dirty="0">
                <a:solidFill>
                  <a:prstClr val="black"/>
                </a:solidFill>
                <a:latin typeface="ＭＳ Ｐゴシック"/>
              </a:rPr>
              <a:t>【</a:t>
            </a:r>
            <a:r>
              <a:rPr lang="ja-JP" altLang="en-US" sz="1200" b="1" dirty="0" smtClean="0">
                <a:solidFill>
                  <a:prstClr val="black"/>
                </a:solidFill>
                <a:latin typeface="ＭＳ Ｐゴシック"/>
              </a:rPr>
              <a:t>全国</a:t>
            </a:r>
            <a:r>
              <a:rPr lang="ja-JP" altLang="en-US" sz="1200" b="1" dirty="0">
                <a:solidFill>
                  <a:prstClr val="black"/>
                </a:solidFill>
                <a:latin typeface="ＭＳ Ｐゴシック"/>
              </a:rPr>
              <a:t>（</a:t>
            </a:r>
            <a:r>
              <a:rPr lang="en-US" altLang="ja-JP" sz="1200" b="1" dirty="0" smtClean="0">
                <a:solidFill>
                  <a:prstClr val="black"/>
                </a:solidFill>
                <a:latin typeface="ＭＳ Ｐゴシック"/>
              </a:rPr>
              <a:t>R1</a:t>
            </a:r>
            <a:r>
              <a:rPr lang="ja-JP" altLang="en-US" sz="1200" b="1" dirty="0" smtClean="0">
                <a:solidFill>
                  <a:prstClr val="black"/>
                </a:solidFill>
                <a:latin typeface="ＭＳ Ｐゴシック"/>
              </a:rPr>
              <a:t>年度）</a:t>
            </a:r>
            <a:r>
              <a:rPr lang="en-US" altLang="ja-JP" sz="1200" b="1" dirty="0" smtClean="0">
                <a:solidFill>
                  <a:prstClr val="black"/>
                </a:solidFill>
                <a:latin typeface="ＭＳ Ｐゴシック"/>
              </a:rPr>
              <a:t>】</a:t>
            </a:r>
          </a:p>
          <a:p>
            <a:endParaRPr lang="en-US" altLang="ja-JP" sz="300" dirty="0" smtClean="0">
              <a:solidFill>
                <a:prstClr val="black"/>
              </a:solidFill>
              <a:latin typeface="ＭＳ Ｐゴシック"/>
            </a:endParaRPr>
          </a:p>
          <a:p>
            <a:r>
              <a:rPr lang="en-US" altLang="ja-JP" sz="1200" dirty="0">
                <a:solidFill>
                  <a:prstClr val="black"/>
                </a:solidFill>
                <a:latin typeface="ＭＳ Ｐゴシック"/>
              </a:rPr>
              <a:t> </a:t>
            </a: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小学校 ： </a:t>
            </a:r>
            <a:r>
              <a:rPr lang="en-US" altLang="ja-JP" sz="1200" dirty="0" smtClean="0">
                <a:solidFill>
                  <a:prstClr val="black"/>
                </a:solidFill>
                <a:latin typeface="ＭＳ Ｐゴシック"/>
              </a:rPr>
              <a:t>83.4%</a:t>
            </a:r>
          </a:p>
          <a:p>
            <a:r>
              <a:rPr lang="ja-JP" altLang="en-US" sz="1200" dirty="0" smtClean="0">
                <a:solidFill>
                  <a:prstClr val="black"/>
                </a:solidFill>
                <a:latin typeface="ＭＳ Ｐゴシック"/>
              </a:rPr>
              <a:t>   中学校 ： </a:t>
            </a:r>
            <a:r>
              <a:rPr lang="en-US" altLang="ja-JP" sz="1200" dirty="0" smtClean="0">
                <a:solidFill>
                  <a:prstClr val="black"/>
                </a:solidFill>
                <a:latin typeface="ＭＳ Ｐゴシック"/>
              </a:rPr>
              <a:t>77.8%</a:t>
            </a:r>
            <a:endParaRPr lang="ja-JP" altLang="en-US" sz="1200" dirty="0">
              <a:solidFill>
                <a:prstClr val="black"/>
              </a:solidFill>
              <a:latin typeface="ＭＳ Ｐゴシック"/>
            </a:endParaRPr>
          </a:p>
        </p:txBody>
      </p:sp>
      <p:sp>
        <p:nvSpPr>
          <p:cNvPr id="24" name="テキスト ボックス 23"/>
          <p:cNvSpPr txBox="1"/>
          <p:nvPr/>
        </p:nvSpPr>
        <p:spPr>
          <a:xfrm>
            <a:off x="4856128" y="1654250"/>
            <a:ext cx="954972"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rPr>
              <a:t>（学級数）</a:t>
            </a:r>
            <a:endParaRPr lang="ja-JP" altLang="en-US" sz="1200" dirty="0">
              <a:solidFill>
                <a:prstClr val="black"/>
              </a:solidFill>
            </a:endParaRPr>
          </a:p>
        </p:txBody>
      </p:sp>
      <p:sp>
        <p:nvSpPr>
          <p:cNvPr id="25" name="テキスト ボックス 5"/>
          <p:cNvSpPr txBox="1"/>
          <p:nvPr/>
        </p:nvSpPr>
        <p:spPr>
          <a:xfrm>
            <a:off x="471790" y="6289501"/>
            <a:ext cx="738301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各年</a:t>
            </a:r>
            <a:r>
              <a:rPr lang="en-US" altLang="ja-JP" dirty="0" smtClean="0">
                <a:solidFill>
                  <a:prstClr val="black"/>
                </a:solidFill>
                <a:latin typeface="ＭＳ Ｐ明朝" pitchFamily="18" charset="-128"/>
                <a:ea typeface="ＭＳ Ｐ明朝" pitchFamily="18" charset="-128"/>
              </a:rPr>
              <a:t>5</a:t>
            </a:r>
            <a:r>
              <a:rPr lang="ja-JP" altLang="en-US" dirty="0" smtClean="0">
                <a:solidFill>
                  <a:prstClr val="black"/>
                </a:solidFill>
                <a:latin typeface="ＭＳ Ｐ明朝" pitchFamily="18" charset="-128"/>
                <a:ea typeface="ＭＳ Ｐ明朝" pitchFamily="18" charset="-128"/>
              </a:rPr>
              <a:t>月</a:t>
            </a:r>
            <a:r>
              <a:rPr lang="en-US" altLang="ja-JP" dirty="0" smtClean="0">
                <a:solidFill>
                  <a:prstClr val="black"/>
                </a:solidFill>
                <a:latin typeface="ＭＳ Ｐ明朝" pitchFamily="18" charset="-128"/>
                <a:ea typeface="ＭＳ Ｐ明朝" pitchFamily="18" charset="-128"/>
              </a:rPr>
              <a:t>1</a:t>
            </a:r>
            <a:r>
              <a:rPr lang="ja-JP" altLang="en-US" dirty="0" smtClean="0">
                <a:solidFill>
                  <a:prstClr val="black"/>
                </a:solidFill>
                <a:latin typeface="ＭＳ Ｐ明朝" pitchFamily="18" charset="-128"/>
                <a:ea typeface="ＭＳ Ｐ明朝" pitchFamily="18" charset="-128"/>
              </a:rPr>
              <a:t>日現在</a:t>
            </a:r>
            <a:endParaRPr lang="en-US" altLang="ja-JP" dirty="0" smtClean="0">
              <a:solidFill>
                <a:prstClr val="black"/>
              </a:solidFill>
              <a:latin typeface="ＭＳ Ｐ明朝" pitchFamily="18" charset="-128"/>
              <a:ea typeface="ＭＳ Ｐ明朝" pitchFamily="18" charset="-128"/>
            </a:endParaRPr>
          </a:p>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平成</a:t>
            </a:r>
            <a:r>
              <a:rPr lang="en-US" altLang="ja-JP" dirty="0" smtClean="0">
                <a:solidFill>
                  <a:prstClr val="black"/>
                </a:solidFill>
                <a:latin typeface="ＭＳ Ｐ明朝" pitchFamily="18" charset="-128"/>
                <a:ea typeface="ＭＳ Ｐ明朝" pitchFamily="18" charset="-128"/>
              </a:rPr>
              <a:t>28</a:t>
            </a:r>
            <a:r>
              <a:rPr lang="ja-JP" altLang="en-US" dirty="0" smtClean="0">
                <a:solidFill>
                  <a:prstClr val="black"/>
                </a:solidFill>
                <a:latin typeface="ＭＳ Ｐ明朝" pitchFamily="18" charset="-128"/>
                <a:ea typeface="ＭＳ Ｐ明朝" pitchFamily="18" charset="-128"/>
              </a:rPr>
              <a:t>年度より小学校には、義務教育学校（前期課程）を、</a:t>
            </a:r>
            <a:r>
              <a:rPr lang="en-US" altLang="ja-JP" dirty="0" smtClean="0">
                <a:solidFill>
                  <a:prstClr val="black"/>
                </a:solidFill>
                <a:latin typeface="ＭＳ Ｐ明朝" pitchFamily="18" charset="-128"/>
                <a:ea typeface="ＭＳ Ｐ明朝" pitchFamily="18" charset="-128"/>
              </a:rPr>
              <a:t> </a:t>
            </a:r>
            <a:r>
              <a:rPr lang="ja-JP" altLang="en-US" dirty="0" smtClean="0">
                <a:solidFill>
                  <a:prstClr val="black"/>
                </a:solidFill>
                <a:latin typeface="ＭＳ Ｐ明朝" pitchFamily="18" charset="-128"/>
                <a:ea typeface="ＭＳ Ｐ明朝" pitchFamily="18" charset="-128"/>
              </a:rPr>
              <a:t>中学校には、義務教育学校（後期課程）をそれぞれ含む。</a:t>
            </a:r>
            <a:endParaRPr lang="ja-JP" altLang="en-US" dirty="0">
              <a:solidFill>
                <a:prstClr val="black"/>
              </a:solidFill>
              <a:latin typeface="ＭＳ Ｐ明朝" pitchFamily="18" charset="-128"/>
              <a:ea typeface="ＭＳ Ｐ明朝" pitchFamily="18" charset="-128"/>
            </a:endParaRPr>
          </a:p>
        </p:txBody>
      </p:sp>
      <p:sp>
        <p:nvSpPr>
          <p:cNvPr id="26" name="テキスト ボックス 25"/>
          <p:cNvSpPr txBox="1"/>
          <p:nvPr/>
        </p:nvSpPr>
        <p:spPr>
          <a:xfrm>
            <a:off x="288368" y="1559358"/>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rPr>
              <a:t>（人）</a:t>
            </a:r>
            <a:endParaRPr lang="ja-JP" altLang="en-US" sz="1200" dirty="0">
              <a:solidFill>
                <a:prstClr val="black"/>
              </a:solidFill>
            </a:endParaRPr>
          </a:p>
        </p:txBody>
      </p:sp>
      <p:graphicFrame>
        <p:nvGraphicFramePr>
          <p:cNvPr id="14" name="グラフ 13"/>
          <p:cNvGraphicFramePr/>
          <p:nvPr>
            <p:extLst>
              <p:ext uri="{D42A27DB-BD31-4B8C-83A1-F6EECF244321}">
                <p14:modId xmlns:p14="http://schemas.microsoft.com/office/powerpoint/2010/main" val="2242707389"/>
              </p:ext>
            </p:extLst>
          </p:nvPr>
        </p:nvGraphicFramePr>
        <p:xfrm>
          <a:off x="-30501" y="1757593"/>
          <a:ext cx="4652606" cy="4631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31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smtClean="0">
                <a:solidFill>
                  <a:schemeClr val="tx1"/>
                </a:solidFill>
              </a:rPr>
              <a:t>小・中学校の通級</a:t>
            </a:r>
            <a:r>
              <a:rPr lang="ja-JP" altLang="en-US" sz="2400" b="1" dirty="0">
                <a:solidFill>
                  <a:schemeClr val="tx1"/>
                </a:solidFill>
              </a:rPr>
              <a:t>指導</a:t>
            </a:r>
            <a:r>
              <a:rPr lang="ja-JP" altLang="en-US" sz="2400" b="1" dirty="0" smtClean="0">
                <a:solidFill>
                  <a:schemeClr val="tx1"/>
                </a:solidFill>
              </a:rPr>
              <a:t>教室数及びその児童生徒数</a:t>
            </a:r>
            <a:r>
              <a:rPr lang="ja-JP" altLang="en-US" sz="2400" b="1" dirty="0" smtClean="0">
                <a:solidFill>
                  <a:prstClr val="black"/>
                </a:solidFill>
              </a:rPr>
              <a:t>（</a:t>
            </a:r>
            <a:r>
              <a:rPr lang="ja-JP" altLang="en-US" sz="2400" b="1" dirty="0">
                <a:solidFill>
                  <a:prstClr val="black"/>
                </a:solidFill>
              </a:rPr>
              <a:t>大阪府）</a:t>
            </a:r>
          </a:p>
        </p:txBody>
      </p:sp>
      <p:sp>
        <p:nvSpPr>
          <p:cNvPr id="8" name="テキスト ボックス 5"/>
          <p:cNvSpPr txBox="1"/>
          <p:nvPr/>
        </p:nvSpPr>
        <p:spPr>
          <a:xfrm>
            <a:off x="155429" y="6311196"/>
            <a:ext cx="8081544"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「通級による指導」とは、小・中学校の通常の学級に在籍する障がいがある児童生徒に対し、各教科等の大部分の指導を</a:t>
            </a:r>
            <a:endParaRPr lang="en-US" altLang="ja-JP" dirty="0">
              <a:solidFill>
                <a:prstClr val="black"/>
              </a:solidFill>
              <a:latin typeface="ＭＳ Ｐ明朝" pitchFamily="18" charset="-128"/>
              <a:ea typeface="ＭＳ Ｐ明朝" pitchFamily="18" charset="-128"/>
            </a:endParaRPr>
          </a:p>
          <a:p>
            <a:r>
              <a:rPr lang="ja-JP" altLang="en-US" dirty="0">
                <a:solidFill>
                  <a:prstClr val="black"/>
                </a:solidFill>
                <a:latin typeface="ＭＳ Ｐ明朝" pitchFamily="18" charset="-128"/>
                <a:ea typeface="ＭＳ Ｐ明朝" pitchFamily="18" charset="-128"/>
              </a:rPr>
              <a:t>　</a:t>
            </a:r>
            <a:r>
              <a:rPr lang="ja-JP" altLang="en-US">
                <a:solidFill>
                  <a:prstClr val="black"/>
                </a:solidFill>
                <a:latin typeface="ＭＳ Ｐ明朝" pitchFamily="18" charset="-128"/>
                <a:ea typeface="ＭＳ Ｐ明朝" pitchFamily="18" charset="-128"/>
              </a:rPr>
              <a:t>通常</a:t>
            </a:r>
            <a:r>
              <a:rPr lang="ja-JP" altLang="en-US" dirty="0">
                <a:solidFill>
                  <a:prstClr val="black"/>
                </a:solidFill>
                <a:latin typeface="ＭＳ Ｐ明朝" pitchFamily="18" charset="-128"/>
                <a:ea typeface="ＭＳ Ｐ明朝" pitchFamily="18" charset="-128"/>
              </a:rPr>
              <a:t>の学級で行いつつ、一部の授業について、障がいの特性に応じた特別の指導を特別な場（通級指導教室）で行うもの。</a:t>
            </a:r>
          </a:p>
        </p:txBody>
      </p:sp>
      <p:sp>
        <p:nvSpPr>
          <p:cNvPr id="4" name="スライド番号プレースホルダー 3"/>
          <p:cNvSpPr>
            <a:spLocks noGrp="1"/>
          </p:cNvSpPr>
          <p:nvPr>
            <p:ph type="sldNum" sz="quarter" idx="12"/>
          </p:nvPr>
        </p:nvSpPr>
        <p:spPr>
          <a:xfrm>
            <a:off x="7594600" y="6490868"/>
            <a:ext cx="2311400" cy="365125"/>
          </a:xfrm>
        </p:spPr>
        <p:txBody>
          <a:bodyPr/>
          <a:lstStyle/>
          <a:p>
            <a:fld id="{AC1F0867-EFB9-42FF-BF2D-7B625E83DED1}"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9" name="テキスト ボックス 10"/>
          <p:cNvSpPr txBox="1"/>
          <p:nvPr/>
        </p:nvSpPr>
        <p:spPr>
          <a:xfrm>
            <a:off x="353478" y="1570583"/>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（人）</a:t>
            </a:r>
          </a:p>
        </p:txBody>
      </p:sp>
      <p:sp>
        <p:nvSpPr>
          <p:cNvPr id="11" name="テキスト ボックス 10"/>
          <p:cNvSpPr txBox="1"/>
          <p:nvPr/>
        </p:nvSpPr>
        <p:spPr>
          <a:xfrm>
            <a:off x="8625408" y="1432084"/>
            <a:ext cx="872806"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（教室数）</a:t>
            </a:r>
          </a:p>
        </p:txBody>
      </p:sp>
      <p:sp>
        <p:nvSpPr>
          <p:cNvPr id="13" name="テキスト ボックス 12"/>
          <p:cNvSpPr txBox="1"/>
          <p:nvPr/>
        </p:nvSpPr>
        <p:spPr>
          <a:xfrm>
            <a:off x="945508" y="857605"/>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latin typeface="ＭＳ Ｐゴシック"/>
              </a:rPr>
              <a:t>　</a:t>
            </a:r>
            <a:r>
              <a:rPr lang="ja-JP" altLang="en-US" sz="1600" dirty="0" smtClean="0">
                <a:latin typeface="ＭＳ Ｐゴシック"/>
              </a:rPr>
              <a:t>府内</a:t>
            </a:r>
            <a:r>
              <a:rPr lang="ja-JP" altLang="en-US" sz="1600" dirty="0">
                <a:latin typeface="ＭＳ Ｐゴシック"/>
              </a:rPr>
              <a:t>の通級指導教室</a:t>
            </a:r>
            <a:r>
              <a:rPr lang="ja-JP" altLang="en-US" sz="1600" dirty="0" smtClean="0">
                <a:latin typeface="ＭＳ Ｐゴシック"/>
              </a:rPr>
              <a:t>の教室及び児童生徒は、</a:t>
            </a:r>
            <a:r>
              <a:rPr lang="ja-JP" altLang="en-US" sz="1600" dirty="0">
                <a:latin typeface="ＭＳ Ｐゴシック"/>
              </a:rPr>
              <a:t>年々増加</a:t>
            </a:r>
            <a:r>
              <a:rPr lang="ja-JP" altLang="en-US" sz="1600" dirty="0" smtClean="0">
                <a:latin typeface="ＭＳ Ｐゴシック"/>
              </a:rPr>
              <a:t>。</a:t>
            </a:r>
            <a:endParaRPr lang="en-US" altLang="ja-JP" sz="1600" dirty="0" smtClean="0">
              <a:latin typeface="ＭＳ Ｐゴシック"/>
            </a:endParaRPr>
          </a:p>
          <a:p>
            <a:pPr marL="180975" indent="-180975">
              <a:buFont typeface="Wingdings" pitchFamily="2" charset="2"/>
              <a:buChar char="Ø"/>
            </a:pPr>
            <a:r>
              <a:rPr lang="ja-JP" altLang="en-US" sz="1600" dirty="0">
                <a:latin typeface="ＭＳ Ｐゴシック"/>
              </a:rPr>
              <a:t>　</a:t>
            </a:r>
            <a:r>
              <a:rPr lang="ja-JP" altLang="en-US" sz="1600" dirty="0" smtClean="0">
                <a:latin typeface="ＭＳ Ｐゴシック"/>
              </a:rPr>
              <a:t>平成</a:t>
            </a:r>
            <a:r>
              <a:rPr lang="en-US" altLang="ja-JP" sz="1600" dirty="0">
                <a:latin typeface="ＭＳ Ｐゴシック"/>
              </a:rPr>
              <a:t>29</a:t>
            </a:r>
            <a:r>
              <a:rPr lang="ja-JP" altLang="en-US" sz="1600" dirty="0">
                <a:latin typeface="ＭＳ Ｐゴシック"/>
              </a:rPr>
              <a:t>年度の担当教員の基礎定数化以降</a:t>
            </a:r>
            <a:r>
              <a:rPr lang="ja-JP" altLang="en-US" sz="1600" dirty="0" smtClean="0">
                <a:latin typeface="ＭＳ Ｐゴシック"/>
              </a:rPr>
              <a:t>は教室・児童生徒とも、さらに増加。</a:t>
            </a:r>
            <a:endParaRPr lang="en-US" altLang="ja-JP" sz="1600" dirty="0">
              <a:latin typeface="ＭＳ Ｐゴシック"/>
            </a:endParaRPr>
          </a:p>
        </p:txBody>
      </p:sp>
      <p:sp>
        <p:nvSpPr>
          <p:cNvPr id="10" name="テキスト ボックス 9"/>
          <p:cNvSpPr txBox="1"/>
          <p:nvPr/>
        </p:nvSpPr>
        <p:spPr>
          <a:xfrm>
            <a:off x="8552227" y="6172696"/>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4" name="テキスト ボックス 13"/>
          <p:cNvSpPr txBox="1"/>
          <p:nvPr/>
        </p:nvSpPr>
        <p:spPr>
          <a:xfrm>
            <a:off x="6974010" y="6449695"/>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
        <p:nvSpPr>
          <p:cNvPr id="12" name="テキスト ボックス 1"/>
          <p:cNvSpPr txBox="1"/>
          <p:nvPr/>
        </p:nvSpPr>
        <p:spPr>
          <a:xfrm>
            <a:off x="8380118" y="1484784"/>
            <a:ext cx="389306" cy="1152157"/>
          </a:xfrm>
          <a:prstGeom prst="rect">
            <a:avLst/>
          </a:prstGeom>
          <a:ln>
            <a:solidFill>
              <a:schemeClr val="tx1"/>
            </a:solidFill>
            <a:prstDash val="solid"/>
          </a:ln>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solidFill>
                  <a:prstClr val="black"/>
                </a:solidFill>
              </a:rPr>
              <a:t>今年度の児童生徒数は</a:t>
            </a:r>
            <a:endParaRPr lang="en-US" altLang="ja-JP" sz="800" dirty="0">
              <a:solidFill>
                <a:prstClr val="black"/>
              </a:solidFill>
            </a:endParaRPr>
          </a:p>
          <a:p>
            <a:pPr algn="ctr"/>
            <a:r>
              <a:rPr lang="ja-JP" altLang="en-US" sz="800" dirty="0">
                <a:solidFill>
                  <a:prstClr val="black"/>
                </a:solidFill>
              </a:rPr>
              <a:t>政令市分が未確認</a:t>
            </a:r>
          </a:p>
        </p:txBody>
      </p:sp>
      <p:graphicFrame>
        <p:nvGraphicFramePr>
          <p:cNvPr id="15" name="グラフ 14"/>
          <p:cNvGraphicFramePr/>
          <p:nvPr>
            <p:extLst/>
          </p:nvPr>
        </p:nvGraphicFramePr>
        <p:xfrm>
          <a:off x="347894" y="1639244"/>
          <a:ext cx="9062806" cy="4831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235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97152" y="1023704"/>
            <a:ext cx="8312303"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大阪府の医療的ケアを要する児童生徒・看護師は、全国最多。</a:t>
            </a:r>
            <a:endParaRPr lang="en-US" altLang="ja-JP" sz="1600" dirty="0">
              <a:solidFill>
                <a:prstClr val="black"/>
              </a:solidFill>
              <a:latin typeface="ＭＳ Ｐゴシック"/>
            </a:endParaRPr>
          </a:p>
        </p:txBody>
      </p:sp>
      <p:sp>
        <p:nvSpPr>
          <p:cNvPr id="3" name="額縁 2"/>
          <p:cNvSpPr/>
          <p:nvPr/>
        </p:nvSpPr>
        <p:spPr>
          <a:xfrm>
            <a:off x="495300" y="240063"/>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医療的ケアの状況（都道府県別）</a:t>
            </a:r>
          </a:p>
        </p:txBody>
      </p:sp>
      <p:graphicFrame>
        <p:nvGraphicFramePr>
          <p:cNvPr id="8" name="グラフ 7"/>
          <p:cNvGraphicFramePr/>
          <p:nvPr/>
        </p:nvGraphicFramePr>
        <p:xfrm>
          <a:off x="0" y="1971800"/>
          <a:ext cx="9906000" cy="4505241"/>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697152" y="1628805"/>
            <a:ext cx="9014381" cy="307777"/>
          </a:xfrm>
          <a:prstGeom prst="rect">
            <a:avLst/>
          </a:prstGeom>
          <a:noFill/>
        </p:spPr>
        <p:txBody>
          <a:bodyPr wrap="square" rtlCol="0">
            <a:spAutoFit/>
          </a:bodyPr>
          <a:lstStyle/>
          <a:p>
            <a:pPr algn="ctr"/>
            <a:r>
              <a:rPr lang="ja-JP" altLang="en-US" sz="1400" b="1" dirty="0">
                <a:solidFill>
                  <a:prstClr val="black"/>
                </a:solidFill>
              </a:rPr>
              <a:t>医療的ケアが必要な児童生徒数及び配置されている看護師数（都道府県別、令和元年度）</a:t>
            </a:r>
          </a:p>
        </p:txBody>
      </p:sp>
      <p:sp>
        <p:nvSpPr>
          <p:cNvPr id="2" name="スライド番号プレースホルダー 1"/>
          <p:cNvSpPr>
            <a:spLocks noGrp="1"/>
          </p:cNvSpPr>
          <p:nvPr>
            <p:ph type="sldNum" sz="quarter" idx="12"/>
          </p:nvPr>
        </p:nvSpPr>
        <p:spPr>
          <a:xfrm>
            <a:off x="7594600" y="6512597"/>
            <a:ext cx="2311400" cy="365125"/>
          </a:xfrm>
        </p:spPr>
        <p:txBody>
          <a:bodyPr/>
          <a:lstStyle/>
          <a:p>
            <a:r>
              <a:rPr lang="en-US" altLang="ja-JP" dirty="0">
                <a:solidFill>
                  <a:prstClr val="black">
                    <a:tint val="75000"/>
                  </a:prstClr>
                </a:solidFill>
              </a:rPr>
              <a:t>27</a:t>
            </a:r>
            <a:endParaRPr lang="ja-JP" altLang="en-US" dirty="0">
              <a:solidFill>
                <a:prstClr val="black">
                  <a:tint val="75000"/>
                </a:prstClr>
              </a:solidFill>
            </a:endParaRPr>
          </a:p>
        </p:txBody>
      </p:sp>
      <p:sp>
        <p:nvSpPr>
          <p:cNvPr id="19" name="テキスト ボックス 18"/>
          <p:cNvSpPr txBox="1"/>
          <p:nvPr/>
        </p:nvSpPr>
        <p:spPr>
          <a:xfrm>
            <a:off x="180464" y="1915049"/>
            <a:ext cx="743465" cy="276999"/>
          </a:xfrm>
          <a:prstGeom prst="rect">
            <a:avLst/>
          </a:prstGeom>
          <a:noFill/>
        </p:spPr>
        <p:txBody>
          <a:bodyPr wrap="square" rtlCol="0">
            <a:spAutoFit/>
          </a:bodyPr>
          <a:lstStyle/>
          <a:p>
            <a:pPr algn="ctr"/>
            <a:r>
              <a:rPr lang="ja-JP" altLang="en-US" sz="1200" dirty="0">
                <a:solidFill>
                  <a:prstClr val="black"/>
                </a:solidFill>
                <a:latin typeface="ＭＳ Ｐゴシック"/>
              </a:rPr>
              <a:t>（人）</a:t>
            </a:r>
          </a:p>
        </p:txBody>
      </p:sp>
      <p:sp>
        <p:nvSpPr>
          <p:cNvPr id="22" name="テキスト ボックス 21"/>
          <p:cNvSpPr txBox="1"/>
          <p:nvPr/>
        </p:nvSpPr>
        <p:spPr>
          <a:xfrm>
            <a:off x="4088904" y="6530284"/>
            <a:ext cx="5396402" cy="276999"/>
          </a:xfrm>
          <a:prstGeom prst="rect">
            <a:avLst/>
          </a:prstGeom>
          <a:noFill/>
        </p:spPr>
        <p:txBody>
          <a:bodyPr wrap="square" rtlCol="0">
            <a:spAutoFit/>
          </a:bodyPr>
          <a:lstStyle/>
          <a:p>
            <a:pPr algn="r"/>
            <a:r>
              <a:rPr lang="ja-JP" altLang="en-US" sz="1200" dirty="0">
                <a:solidFill>
                  <a:prstClr val="black"/>
                </a:solidFill>
              </a:rPr>
              <a:t>文部科学省「令和元年度公立学校等における医療的ケアに関する実態調査」</a:t>
            </a:r>
          </a:p>
        </p:txBody>
      </p:sp>
      <p:sp>
        <p:nvSpPr>
          <p:cNvPr id="23" name="テキスト ボックス 22"/>
          <p:cNvSpPr txBox="1"/>
          <p:nvPr/>
        </p:nvSpPr>
        <p:spPr>
          <a:xfrm>
            <a:off x="552197" y="6453341"/>
            <a:ext cx="4368485" cy="430887"/>
          </a:xfrm>
          <a:prstGeom prst="rect">
            <a:avLst/>
          </a:prstGeom>
          <a:noFill/>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対象校：公立の小・中学校（指定都市を含む）</a:t>
            </a:r>
            <a:endParaRPr lang="en-US" altLang="ja-JP" sz="1100" dirty="0">
              <a:solidFill>
                <a:prstClr val="black"/>
              </a:solidFill>
              <a:latin typeface="ＭＳ Ｐ明朝" pitchFamily="18" charset="-128"/>
              <a:ea typeface="ＭＳ Ｐ明朝" pitchFamily="18" charset="-128"/>
            </a:endParaRPr>
          </a:p>
          <a:p>
            <a:r>
              <a:rPr lang="en-US" altLang="ja-JP" sz="1100" dirty="0">
                <a:solidFill>
                  <a:prstClr val="black"/>
                </a:solidFill>
                <a:latin typeface="ＭＳ Ｐ明朝" pitchFamily="18" charset="-128"/>
                <a:ea typeface="ＭＳ Ｐ明朝" pitchFamily="18" charset="-128"/>
              </a:rPr>
              <a:t>※</a:t>
            </a:r>
            <a:r>
              <a:rPr lang="ja-JP" altLang="en-US" sz="1100" dirty="0">
                <a:latin typeface="ＭＳ Ｐ明朝" pitchFamily="18" charset="-128"/>
                <a:ea typeface="ＭＳ Ｐ明朝" pitchFamily="18" charset="-128"/>
              </a:rPr>
              <a:t>令和元年</a:t>
            </a:r>
            <a:r>
              <a:rPr lang="en-US" altLang="ja-JP" sz="1100" dirty="0">
                <a:solidFill>
                  <a:prstClr val="black"/>
                </a:solidFill>
                <a:latin typeface="ＭＳ Ｐ明朝" pitchFamily="18" charset="-128"/>
                <a:ea typeface="ＭＳ Ｐ明朝" pitchFamily="18" charset="-128"/>
              </a:rPr>
              <a:t>5</a:t>
            </a:r>
            <a:r>
              <a:rPr lang="ja-JP" altLang="en-US" sz="1100" dirty="0">
                <a:solidFill>
                  <a:prstClr val="black"/>
                </a:solidFill>
                <a:latin typeface="ＭＳ Ｐ明朝" pitchFamily="18" charset="-128"/>
                <a:ea typeface="ＭＳ Ｐ明朝" pitchFamily="18" charset="-128"/>
              </a:rPr>
              <a:t>月</a:t>
            </a:r>
            <a:r>
              <a:rPr lang="en-US" altLang="ja-JP" sz="1100" dirty="0">
                <a:solidFill>
                  <a:prstClr val="black"/>
                </a:solidFill>
                <a:latin typeface="ＭＳ Ｐ明朝" pitchFamily="18" charset="-128"/>
                <a:ea typeface="ＭＳ Ｐ明朝" pitchFamily="18" charset="-128"/>
              </a:rPr>
              <a:t>1</a:t>
            </a:r>
            <a:r>
              <a:rPr lang="ja-JP" altLang="en-US" sz="1100" dirty="0">
                <a:solidFill>
                  <a:prstClr val="black"/>
                </a:solidFill>
                <a:latin typeface="ＭＳ Ｐ明朝" pitchFamily="18" charset="-128"/>
                <a:ea typeface="ＭＳ Ｐ明朝" pitchFamily="18" charset="-128"/>
              </a:rPr>
              <a:t>日現在</a:t>
            </a:r>
          </a:p>
        </p:txBody>
      </p:sp>
      <p:graphicFrame>
        <p:nvGraphicFramePr>
          <p:cNvPr id="4" name="表 3"/>
          <p:cNvGraphicFramePr>
            <a:graphicFrameLocks noGrp="1"/>
          </p:cNvGraphicFramePr>
          <p:nvPr/>
        </p:nvGraphicFramePr>
        <p:xfrm>
          <a:off x="1520622" y="2636913"/>
          <a:ext cx="2864485" cy="793615"/>
        </p:xfrm>
        <a:graphic>
          <a:graphicData uri="http://schemas.openxmlformats.org/drawingml/2006/table">
            <a:tbl>
              <a:tblPr firstRow="1" bandRow="1">
                <a:tableStyleId>{5C22544A-7EE6-4342-B048-85BDC9FD1C3A}</a:tableStyleId>
              </a:tblPr>
              <a:tblGrid>
                <a:gridCol w="1133687">
                  <a:extLst>
                    <a:ext uri="{9D8B030D-6E8A-4147-A177-3AD203B41FA5}">
                      <a16:colId xmlns:a16="http://schemas.microsoft.com/office/drawing/2014/main" val="20000"/>
                    </a:ext>
                  </a:extLst>
                </a:gridCol>
                <a:gridCol w="954828">
                  <a:extLst>
                    <a:ext uri="{9D8B030D-6E8A-4147-A177-3AD203B41FA5}">
                      <a16:colId xmlns:a16="http://schemas.microsoft.com/office/drawing/2014/main" val="20001"/>
                    </a:ext>
                  </a:extLst>
                </a:gridCol>
                <a:gridCol w="775970">
                  <a:extLst>
                    <a:ext uri="{9D8B030D-6E8A-4147-A177-3AD203B41FA5}">
                      <a16:colId xmlns:a16="http://schemas.microsoft.com/office/drawing/2014/main" val="20002"/>
                    </a:ext>
                  </a:extLst>
                </a:gridCol>
              </a:tblGrid>
              <a:tr h="504055">
                <a:tc>
                  <a:txBody>
                    <a:bodyPr/>
                    <a:lstStyle/>
                    <a:p>
                      <a:endParaRPr kumimoji="1" lang="ja-JP" altLang="en-US" sz="1300" dirty="0"/>
                    </a:p>
                  </a:txBody>
                  <a:tcPr marL="99060" marR="99060"/>
                </a:tc>
                <a:tc>
                  <a:txBody>
                    <a:bodyPr/>
                    <a:lstStyle/>
                    <a:p>
                      <a:pPr algn="ctr"/>
                      <a:r>
                        <a:rPr kumimoji="1" lang="ja-JP" altLang="en-US" sz="1300" dirty="0"/>
                        <a:t>対象児童</a:t>
                      </a:r>
                      <a:endParaRPr kumimoji="1" lang="en-US" altLang="ja-JP" sz="1300" dirty="0"/>
                    </a:p>
                    <a:p>
                      <a:pPr algn="ctr"/>
                      <a:r>
                        <a:rPr kumimoji="1" lang="ja-JP" altLang="en-US" sz="1300" dirty="0"/>
                        <a:t>生徒数</a:t>
                      </a:r>
                    </a:p>
                  </a:txBody>
                  <a:tcPr marL="99060" marR="99060"/>
                </a:tc>
                <a:tc>
                  <a:txBody>
                    <a:bodyPr/>
                    <a:lstStyle/>
                    <a:p>
                      <a:pPr algn="ctr"/>
                      <a:r>
                        <a:rPr kumimoji="1" lang="ja-JP" altLang="en-US" sz="1300" dirty="0"/>
                        <a:t>看護師</a:t>
                      </a:r>
                      <a:endParaRPr kumimoji="1" lang="en-US" altLang="ja-JP" sz="1300" dirty="0"/>
                    </a:p>
                    <a:p>
                      <a:pPr algn="ctr"/>
                      <a:r>
                        <a:rPr kumimoji="1" lang="ja-JP" altLang="en-US" sz="1300" dirty="0"/>
                        <a:t>配置数</a:t>
                      </a:r>
                    </a:p>
                  </a:txBody>
                  <a:tcPr marL="99060" marR="99060"/>
                </a:tc>
                <a:extLst>
                  <a:ext uri="{0D108BD9-81ED-4DB2-BD59-A6C34878D82A}">
                    <a16:rowId xmlns:a16="http://schemas.microsoft.com/office/drawing/2014/main" val="10000"/>
                  </a:ext>
                </a:extLst>
              </a:tr>
              <a:tr h="288032">
                <a:tc>
                  <a:txBody>
                    <a:bodyPr/>
                    <a:lstStyle/>
                    <a:p>
                      <a:r>
                        <a:rPr kumimoji="1" lang="ja-JP" altLang="en-US" sz="1300" dirty="0"/>
                        <a:t>都道府県計</a:t>
                      </a:r>
                    </a:p>
                  </a:txBody>
                  <a:tcPr marL="99060" marR="99060"/>
                </a:tc>
                <a:tc>
                  <a:txBody>
                    <a:bodyPr/>
                    <a:lstStyle/>
                    <a:p>
                      <a:pPr algn="r"/>
                      <a:r>
                        <a:rPr kumimoji="1" lang="en-US" altLang="ja-JP" sz="1300" dirty="0"/>
                        <a:t>1146</a:t>
                      </a:r>
                      <a:endParaRPr kumimoji="1" lang="ja-JP" altLang="en-US" sz="1300" dirty="0"/>
                    </a:p>
                  </a:txBody>
                  <a:tcPr marL="99060" marR="99060"/>
                </a:tc>
                <a:tc>
                  <a:txBody>
                    <a:bodyPr/>
                    <a:lstStyle/>
                    <a:p>
                      <a:pPr algn="r"/>
                      <a:r>
                        <a:rPr kumimoji="1" lang="en-US" altLang="ja-JP" sz="1300" dirty="0"/>
                        <a:t>862</a:t>
                      </a:r>
                      <a:endParaRPr kumimoji="1" lang="ja-JP" altLang="en-US" sz="1300" dirty="0"/>
                    </a:p>
                  </a:txBody>
                  <a:tcPr marL="99060" marR="99060"/>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6766464" y="2001676"/>
            <a:ext cx="2880319" cy="276999"/>
          </a:xfrm>
          <a:prstGeom prst="rect">
            <a:avLst/>
          </a:prstGeom>
          <a:noFill/>
          <a:ln>
            <a:solidFill>
              <a:schemeClr val="tx1"/>
            </a:solidFill>
            <a:prstDash val="dash"/>
          </a:ln>
        </p:spPr>
        <p:txBody>
          <a:bodyPr wrap="square" rtlCol="0">
            <a:spAutoFit/>
          </a:bodyPr>
          <a:lstStyle/>
          <a:p>
            <a:r>
              <a:rPr kumimoji="1" lang="en-US" altLang="ja-JP" sz="1200" dirty="0"/>
              <a:t>※</a:t>
            </a:r>
            <a:r>
              <a:rPr kumimoji="1" lang="ja-JP" altLang="en-US" sz="1200" dirty="0"/>
              <a:t>令和</a:t>
            </a:r>
            <a:r>
              <a:rPr kumimoji="1" lang="en-US" altLang="ja-JP" sz="1200" dirty="0"/>
              <a:t>2</a:t>
            </a:r>
            <a:r>
              <a:rPr kumimoji="1" lang="ja-JP" altLang="en-US" sz="1200" dirty="0"/>
              <a:t>年度の文科省調査は実施されず</a:t>
            </a:r>
          </a:p>
        </p:txBody>
      </p:sp>
    </p:spTree>
    <p:extLst>
      <p:ext uri="{BB962C8B-B14F-4D97-AF65-F5344CB8AC3E}">
        <p14:creationId xmlns:p14="http://schemas.microsoft.com/office/powerpoint/2010/main" val="64033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58233" y="1525983"/>
          <a:ext cx="9789537" cy="4819588"/>
        </p:xfrm>
        <a:graphic>
          <a:graphicData uri="http://schemas.openxmlformats.org/drawingml/2006/chart">
            <c:chart xmlns:c="http://schemas.openxmlformats.org/drawingml/2006/chart" xmlns:r="http://schemas.openxmlformats.org/officeDocument/2006/relationships" r:id="rId2"/>
          </a:graphicData>
        </a:graphic>
      </p:graphicFrame>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教諭の平均年齢の推移（全国・大阪府）</a:t>
            </a:r>
          </a:p>
        </p:txBody>
      </p:sp>
      <p:sp>
        <p:nvSpPr>
          <p:cNvPr id="8" name="テキスト ボックス 7"/>
          <p:cNvSpPr txBox="1"/>
          <p:nvPr/>
        </p:nvSpPr>
        <p:spPr>
          <a:xfrm>
            <a:off x="3008915" y="1393673"/>
            <a:ext cx="4076383" cy="307777"/>
          </a:xfrm>
          <a:prstGeom prst="rect">
            <a:avLst/>
          </a:prstGeom>
          <a:noFill/>
        </p:spPr>
        <p:txBody>
          <a:bodyPr wrap="square" rtlCol="0">
            <a:spAutoFit/>
          </a:bodyPr>
          <a:lstStyle/>
          <a:p>
            <a:pPr algn="ctr"/>
            <a:r>
              <a:rPr lang="ja-JP" altLang="en-US" sz="1400" b="1" dirty="0">
                <a:solidFill>
                  <a:prstClr val="black"/>
                </a:solidFill>
              </a:rPr>
              <a:t>教諭の平均年齢の推移（公立）</a:t>
            </a:r>
          </a:p>
        </p:txBody>
      </p:sp>
      <p:sp>
        <p:nvSpPr>
          <p:cNvPr id="2" name="スライド番号プレースホルダー 1"/>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9" name="テキスト ボックス 5"/>
          <p:cNvSpPr txBox="1"/>
          <p:nvPr/>
        </p:nvSpPr>
        <p:spPr>
          <a:xfrm>
            <a:off x="374923" y="6273258"/>
            <a:ext cx="6084676" cy="6001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小・中・高校</a:t>
            </a:r>
            <a:r>
              <a:rPr lang="ja-JP" altLang="en-US" dirty="0">
                <a:latin typeface="ＭＳ Ｐ明朝" pitchFamily="18" charset="-128"/>
                <a:ea typeface="ＭＳ Ｐ明朝" pitchFamily="18" charset="-128"/>
              </a:rPr>
              <a:t>は、大阪市を除き、</a:t>
            </a:r>
            <a:r>
              <a:rPr lang="en-US" altLang="ja-JP" dirty="0">
                <a:latin typeface="ＭＳ Ｐ明朝" pitchFamily="18" charset="-128"/>
                <a:ea typeface="ＭＳ Ｐ明朝" pitchFamily="18" charset="-128"/>
              </a:rPr>
              <a:t>18</a:t>
            </a:r>
            <a:r>
              <a:rPr lang="ja-JP" altLang="en-US" dirty="0">
                <a:latin typeface="ＭＳ Ｐ明朝" pitchFamily="18" charset="-128"/>
                <a:ea typeface="ＭＳ Ｐ明朝" pitchFamily="18" charset="-128"/>
              </a:rPr>
              <a:t>年度以降は堺市を除き、</a:t>
            </a:r>
            <a:r>
              <a:rPr lang="en-US" altLang="ja-JP" dirty="0">
                <a:latin typeface="ＭＳ Ｐ明朝" pitchFamily="18" charset="-128"/>
                <a:ea typeface="ＭＳ Ｐ明朝" pitchFamily="18" charset="-128"/>
              </a:rPr>
              <a:t>24</a:t>
            </a:r>
            <a:r>
              <a:rPr lang="ja-JP" altLang="en-US" dirty="0">
                <a:latin typeface="ＭＳ Ｐ明朝" pitchFamily="18" charset="-128"/>
                <a:ea typeface="ＭＳ Ｐ明朝" pitchFamily="18" charset="-128"/>
              </a:rPr>
              <a:t>年度以降は豊能地区を除く</a:t>
            </a:r>
            <a:endParaRPr lang="en-US" altLang="ja-JP" dirty="0">
              <a:latin typeface="ＭＳ Ｐ明朝" pitchFamily="18" charset="-128"/>
              <a:ea typeface="ＭＳ Ｐ明朝" pitchFamily="18" charset="-128"/>
            </a:endParaRPr>
          </a:p>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支援学校は、</a:t>
            </a:r>
            <a:r>
              <a:rPr lang="en-US" altLang="ja-JP" dirty="0">
                <a:solidFill>
                  <a:prstClr val="black"/>
                </a:solidFill>
                <a:latin typeface="ＭＳ Ｐ明朝" pitchFamily="18" charset="-128"/>
                <a:ea typeface="ＭＳ Ｐ明朝" pitchFamily="18" charset="-128"/>
              </a:rPr>
              <a:t>13</a:t>
            </a:r>
            <a:r>
              <a:rPr lang="ja-JP" altLang="en-US" dirty="0">
                <a:solidFill>
                  <a:prstClr val="black"/>
                </a:solidFill>
                <a:latin typeface="ＭＳ Ｐ明朝" pitchFamily="18" charset="-128"/>
                <a:ea typeface="ＭＳ Ｐ明朝" pitchFamily="18" charset="-128"/>
              </a:rPr>
              <a:t>年度以降は府立のみ</a:t>
            </a:r>
            <a:endParaRPr lang="en-US" altLang="ja-JP" dirty="0">
              <a:solidFill>
                <a:prstClr val="black"/>
              </a:solidFill>
              <a:latin typeface="ＭＳ Ｐ明朝" pitchFamily="18" charset="-128"/>
              <a:ea typeface="ＭＳ Ｐ明朝" pitchFamily="18" charset="-128"/>
            </a:endParaRPr>
          </a:p>
          <a:p>
            <a:r>
              <a:rPr lang="en-US" altLang="ja-JP" dirty="0">
                <a:solidFill>
                  <a:prstClr val="black"/>
                </a:solidFill>
                <a:latin typeface="ＭＳ Ｐ明朝" pitchFamily="18" charset="-128"/>
                <a:ea typeface="ＭＳ Ｐ明朝" pitchFamily="18" charset="-128"/>
              </a:rPr>
              <a:t>※</a:t>
            </a:r>
            <a:r>
              <a:rPr lang="ja-JP" altLang="en-US" dirty="0">
                <a:solidFill>
                  <a:prstClr val="black"/>
                </a:solidFill>
                <a:latin typeface="ＭＳ Ｐ明朝" pitchFamily="18" charset="-128"/>
                <a:ea typeface="ＭＳ Ｐ明朝" pitchFamily="18" charset="-128"/>
              </a:rPr>
              <a:t>各年</a:t>
            </a:r>
            <a:r>
              <a:rPr lang="en-US" altLang="ja-JP" dirty="0">
                <a:solidFill>
                  <a:prstClr val="black"/>
                </a:solidFill>
                <a:latin typeface="ＭＳ Ｐ明朝" pitchFamily="18" charset="-128"/>
                <a:ea typeface="ＭＳ Ｐ明朝" pitchFamily="18" charset="-128"/>
              </a:rPr>
              <a:t>5</a:t>
            </a:r>
            <a:r>
              <a:rPr lang="ja-JP" altLang="en-US" dirty="0">
                <a:solidFill>
                  <a:prstClr val="black"/>
                </a:solidFill>
                <a:latin typeface="ＭＳ Ｐ明朝" pitchFamily="18" charset="-128"/>
                <a:ea typeface="ＭＳ Ｐ明朝" pitchFamily="18" charset="-128"/>
              </a:rPr>
              <a:t>月</a:t>
            </a:r>
            <a:r>
              <a:rPr lang="en-US" altLang="ja-JP" dirty="0">
                <a:solidFill>
                  <a:prstClr val="black"/>
                </a:solidFill>
                <a:latin typeface="ＭＳ Ｐ明朝" pitchFamily="18" charset="-128"/>
                <a:ea typeface="ＭＳ Ｐ明朝" pitchFamily="18" charset="-128"/>
              </a:rPr>
              <a:t>1</a:t>
            </a:r>
            <a:r>
              <a:rPr lang="ja-JP" altLang="en-US" dirty="0">
                <a:solidFill>
                  <a:prstClr val="black"/>
                </a:solidFill>
                <a:latin typeface="ＭＳ Ｐ明朝" pitchFamily="18" charset="-128"/>
                <a:ea typeface="ＭＳ Ｐ明朝" pitchFamily="18" charset="-128"/>
              </a:rPr>
              <a:t>日現在</a:t>
            </a:r>
          </a:p>
        </p:txBody>
      </p:sp>
      <p:sp>
        <p:nvSpPr>
          <p:cNvPr id="11" name="テキスト ボックス 10"/>
          <p:cNvSpPr txBox="1"/>
          <p:nvPr/>
        </p:nvSpPr>
        <p:spPr>
          <a:xfrm>
            <a:off x="138117" y="1434616"/>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（歳）</a:t>
            </a:r>
          </a:p>
        </p:txBody>
      </p:sp>
      <p:sp>
        <p:nvSpPr>
          <p:cNvPr id="12" name="テキスト ボックス 11"/>
          <p:cNvSpPr txBox="1"/>
          <p:nvPr/>
        </p:nvSpPr>
        <p:spPr>
          <a:xfrm>
            <a:off x="4988339" y="6477881"/>
            <a:ext cx="4694321" cy="276999"/>
          </a:xfrm>
          <a:prstGeom prst="rect">
            <a:avLst/>
          </a:prstGeom>
          <a:noFill/>
        </p:spPr>
        <p:txBody>
          <a:bodyPr wrap="square" rtlCol="0">
            <a:spAutoFit/>
          </a:bodyPr>
          <a:lstStyle/>
          <a:p>
            <a:pPr algn="r"/>
            <a:r>
              <a:rPr lang="ja-JP" altLang="en-US" sz="1200" dirty="0">
                <a:solidFill>
                  <a:prstClr val="black"/>
                </a:solidFill>
              </a:rPr>
              <a:t>出典：文部科学省「学校教員統計調査」、大阪府教育庁調べ</a:t>
            </a:r>
          </a:p>
        </p:txBody>
      </p:sp>
      <p:sp>
        <p:nvSpPr>
          <p:cNvPr id="10" name="テキスト ボックス 9"/>
          <p:cNvSpPr txBox="1"/>
          <p:nvPr/>
        </p:nvSpPr>
        <p:spPr>
          <a:xfrm>
            <a:off x="896553" y="934289"/>
            <a:ext cx="7903819"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ＭＳ Ｐゴシック"/>
              </a:rPr>
              <a:t>　平均年齢は上昇傾向だったが、大量退職・大量採用により、近年は低下傾向。</a:t>
            </a:r>
            <a:endParaRPr lang="en-US" altLang="ja-JP" sz="1600" dirty="0">
              <a:solidFill>
                <a:prstClr val="black"/>
              </a:solidFill>
              <a:latin typeface="ＭＳ Ｐゴシック"/>
            </a:endParaRPr>
          </a:p>
        </p:txBody>
      </p:sp>
      <p:sp>
        <p:nvSpPr>
          <p:cNvPr id="13" name="テキスト ボックス 12"/>
          <p:cNvSpPr txBox="1"/>
          <p:nvPr/>
        </p:nvSpPr>
        <p:spPr>
          <a:xfrm>
            <a:off x="9303443" y="5445229"/>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Tree>
    <p:extLst>
      <p:ext uri="{BB962C8B-B14F-4D97-AF65-F5344CB8AC3E}">
        <p14:creationId xmlns:p14="http://schemas.microsoft.com/office/powerpoint/2010/main" val="1989496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教諭の年齢構成（大阪府）</a:t>
            </a:r>
          </a:p>
        </p:txBody>
      </p:sp>
      <p:sp>
        <p:nvSpPr>
          <p:cNvPr id="2" name="スライド番号プレースホルダー 1"/>
          <p:cNvSpPr>
            <a:spLocks noGrp="1"/>
          </p:cNvSpPr>
          <p:nvPr>
            <p:ph type="sldNum" sz="quarter" idx="12"/>
          </p:nvPr>
        </p:nvSpPr>
        <p:spPr>
          <a:xfrm>
            <a:off x="7630704" y="6492880"/>
            <a:ext cx="2311400" cy="365125"/>
          </a:xfrm>
        </p:spPr>
        <p:txBody>
          <a:bodyPr/>
          <a:lstStyle/>
          <a:p>
            <a:fld id="{AC1F0867-EFB9-42FF-BF2D-7B625E83DED1}" type="slidenum">
              <a:rPr lang="ja-JP" altLang="en-US" smtClean="0">
                <a:solidFill>
                  <a:prstClr val="black">
                    <a:tint val="75000"/>
                  </a:prstClr>
                </a:solidFill>
              </a:rPr>
              <a:pPr/>
              <a:t>29</a:t>
            </a:fld>
            <a:endParaRPr lang="ja-JP" altLang="en-US">
              <a:solidFill>
                <a:prstClr val="black">
                  <a:tint val="75000"/>
                </a:prstClr>
              </a:solidFill>
            </a:endParaRPr>
          </a:p>
        </p:txBody>
      </p:sp>
      <p:graphicFrame>
        <p:nvGraphicFramePr>
          <p:cNvPr id="4" name="グラフ 3"/>
          <p:cNvGraphicFramePr/>
          <p:nvPr>
            <p:extLst>
              <p:ext uri="{D42A27DB-BD31-4B8C-83A1-F6EECF244321}">
                <p14:modId xmlns:p14="http://schemas.microsoft.com/office/powerpoint/2010/main" val="3325794135"/>
              </p:ext>
            </p:extLst>
          </p:nvPr>
        </p:nvGraphicFramePr>
        <p:xfrm>
          <a:off x="495304" y="1535982"/>
          <a:ext cx="2763957" cy="4175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1748338011"/>
              </p:ext>
            </p:extLst>
          </p:nvPr>
        </p:nvGraphicFramePr>
        <p:xfrm>
          <a:off x="3064235" y="1590215"/>
          <a:ext cx="1716191" cy="4134852"/>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2138274" y="1336167"/>
            <a:ext cx="1638182" cy="276999"/>
          </a:xfrm>
          <a:prstGeom prst="rect">
            <a:avLst/>
          </a:prstGeom>
          <a:noFill/>
        </p:spPr>
        <p:txBody>
          <a:bodyPr wrap="square" rtlCol="0">
            <a:spAutoFit/>
          </a:bodyPr>
          <a:lstStyle/>
          <a:p>
            <a:pPr algn="ctr"/>
            <a:r>
              <a:rPr lang="en-US" altLang="ja-JP" sz="1200" b="1" dirty="0">
                <a:solidFill>
                  <a:prstClr val="black"/>
                </a:solidFill>
              </a:rPr>
              <a:t>【</a:t>
            </a:r>
            <a:r>
              <a:rPr lang="ja-JP" altLang="en-US" sz="1200" b="1" dirty="0">
                <a:solidFill>
                  <a:prstClr val="black"/>
                </a:solidFill>
              </a:rPr>
              <a:t>府立高等学校</a:t>
            </a:r>
            <a:r>
              <a:rPr lang="en-US" altLang="ja-JP" sz="1200" b="1" dirty="0">
                <a:solidFill>
                  <a:prstClr val="black"/>
                </a:solidFill>
              </a:rPr>
              <a:t>】</a:t>
            </a:r>
            <a:endParaRPr lang="ja-JP" altLang="en-US" sz="1200" b="1" dirty="0">
              <a:solidFill>
                <a:prstClr val="black"/>
              </a:solidFill>
            </a:endParaRPr>
          </a:p>
        </p:txBody>
      </p:sp>
      <p:graphicFrame>
        <p:nvGraphicFramePr>
          <p:cNvPr id="12" name="グラフ 11"/>
          <p:cNvGraphicFramePr/>
          <p:nvPr>
            <p:extLst>
              <p:ext uri="{D42A27DB-BD31-4B8C-83A1-F6EECF244321}">
                <p14:modId xmlns:p14="http://schemas.microsoft.com/office/powerpoint/2010/main" val="1105638225"/>
              </p:ext>
            </p:extLst>
          </p:nvPr>
        </p:nvGraphicFramePr>
        <p:xfrm>
          <a:off x="6677990" y="1526397"/>
          <a:ext cx="1413051" cy="42068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p:nvPr>
            <p:extLst>
              <p:ext uri="{D42A27DB-BD31-4B8C-83A1-F6EECF244321}">
                <p14:modId xmlns:p14="http://schemas.microsoft.com/office/powerpoint/2010/main" val="70171463"/>
              </p:ext>
            </p:extLst>
          </p:nvPr>
        </p:nvGraphicFramePr>
        <p:xfrm>
          <a:off x="8022956" y="1586410"/>
          <a:ext cx="1229320" cy="4134852"/>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p:cNvSpPr txBox="1"/>
          <p:nvPr/>
        </p:nvSpPr>
        <p:spPr>
          <a:xfrm>
            <a:off x="7203862" y="1340773"/>
            <a:ext cx="1638182" cy="276999"/>
          </a:xfrm>
          <a:prstGeom prst="rect">
            <a:avLst/>
          </a:prstGeom>
          <a:noFill/>
        </p:spPr>
        <p:txBody>
          <a:bodyPr wrap="square" rtlCol="0">
            <a:spAutoFit/>
          </a:bodyPr>
          <a:lstStyle/>
          <a:p>
            <a:pPr algn="ctr"/>
            <a:r>
              <a:rPr lang="en-US" altLang="ja-JP" sz="1200" b="1" dirty="0">
                <a:solidFill>
                  <a:prstClr val="black"/>
                </a:solidFill>
              </a:rPr>
              <a:t>【</a:t>
            </a:r>
            <a:r>
              <a:rPr lang="ja-JP" altLang="en-US" sz="1200" b="1" dirty="0">
                <a:solidFill>
                  <a:prstClr val="black"/>
                </a:solidFill>
              </a:rPr>
              <a:t>府立支援学校</a:t>
            </a:r>
            <a:r>
              <a:rPr lang="en-US" altLang="ja-JP" sz="1200" b="1" dirty="0">
                <a:solidFill>
                  <a:prstClr val="black"/>
                </a:solidFill>
              </a:rPr>
              <a:t>】</a:t>
            </a:r>
            <a:endParaRPr lang="ja-JP" altLang="en-US" sz="1200" b="1" dirty="0">
              <a:solidFill>
                <a:prstClr val="black"/>
              </a:solidFill>
            </a:endParaRPr>
          </a:p>
        </p:txBody>
      </p:sp>
      <p:sp>
        <p:nvSpPr>
          <p:cNvPr id="16" name="テキスト ボックス 5"/>
          <p:cNvSpPr txBox="1"/>
          <p:nvPr/>
        </p:nvSpPr>
        <p:spPr>
          <a:xfrm>
            <a:off x="350490" y="6519709"/>
            <a:ext cx="335437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ＭＳ Ｐ明朝" pitchFamily="18" charset="-128"/>
                <a:ea typeface="ＭＳ Ｐ明朝" pitchFamily="18" charset="-128"/>
              </a:rPr>
              <a:t>※</a:t>
            </a:r>
            <a:r>
              <a:rPr lang="ja-JP" altLang="en-US" dirty="0">
                <a:latin typeface="ＭＳ Ｐ明朝" pitchFamily="18" charset="-128"/>
                <a:ea typeface="ＭＳ Ｐ明朝" pitchFamily="18" charset="-128"/>
              </a:rPr>
              <a:t>令和</a:t>
            </a:r>
            <a:r>
              <a:rPr lang="en-US" altLang="ja-JP" dirty="0">
                <a:latin typeface="ＭＳ Ｐ明朝" pitchFamily="18" charset="-128"/>
                <a:ea typeface="ＭＳ Ｐ明朝" pitchFamily="18" charset="-128"/>
              </a:rPr>
              <a:t>2</a:t>
            </a:r>
            <a:r>
              <a:rPr lang="ja-JP" altLang="en-US" dirty="0">
                <a:latin typeface="ＭＳ Ｐ明朝" pitchFamily="18" charset="-128"/>
                <a:ea typeface="ＭＳ Ｐ明朝" pitchFamily="18" charset="-128"/>
              </a:rPr>
              <a:t>年</a:t>
            </a:r>
            <a:r>
              <a:rPr lang="en-US" altLang="ja-JP" dirty="0">
                <a:latin typeface="ＭＳ Ｐ明朝" pitchFamily="18" charset="-128"/>
                <a:ea typeface="ＭＳ Ｐ明朝" pitchFamily="18" charset="-128"/>
              </a:rPr>
              <a:t>5</a:t>
            </a:r>
            <a:r>
              <a:rPr lang="ja-JP" altLang="en-US" dirty="0">
                <a:latin typeface="ＭＳ Ｐ明朝" pitchFamily="18" charset="-128"/>
                <a:ea typeface="ＭＳ Ｐ明朝" pitchFamily="18" charset="-128"/>
              </a:rPr>
              <a:t>月</a:t>
            </a:r>
            <a:r>
              <a:rPr lang="en-US" altLang="ja-JP" dirty="0">
                <a:latin typeface="ＭＳ Ｐ明朝" pitchFamily="18" charset="-128"/>
                <a:ea typeface="ＭＳ Ｐ明朝" pitchFamily="18" charset="-128"/>
              </a:rPr>
              <a:t>1</a:t>
            </a:r>
            <a:r>
              <a:rPr lang="ja-JP" altLang="en-US" dirty="0">
                <a:latin typeface="ＭＳ Ｐ明朝" pitchFamily="18" charset="-128"/>
                <a:ea typeface="ＭＳ Ｐ明朝" pitchFamily="18" charset="-128"/>
              </a:rPr>
              <a:t>日現在（年齢は、令和</a:t>
            </a:r>
            <a:r>
              <a:rPr lang="en-US" altLang="ja-JP" dirty="0">
                <a:latin typeface="ＭＳ Ｐ明朝" pitchFamily="18" charset="-128"/>
                <a:ea typeface="ＭＳ Ｐ明朝" pitchFamily="18" charset="-128"/>
              </a:rPr>
              <a:t>2</a:t>
            </a:r>
            <a:r>
              <a:rPr lang="ja-JP" altLang="en-US" dirty="0">
                <a:latin typeface="ＭＳ Ｐ明朝" pitchFamily="18" charset="-128"/>
                <a:ea typeface="ＭＳ Ｐ明朝" pitchFamily="18" charset="-128"/>
              </a:rPr>
              <a:t>年度末年齢）</a:t>
            </a:r>
          </a:p>
        </p:txBody>
      </p:sp>
      <p:graphicFrame>
        <p:nvGraphicFramePr>
          <p:cNvPr id="5" name="表 4"/>
          <p:cNvGraphicFramePr>
            <a:graphicFrameLocks noGrp="1"/>
          </p:cNvGraphicFramePr>
          <p:nvPr/>
        </p:nvGraphicFramePr>
        <p:xfrm>
          <a:off x="4094909" y="2433075"/>
          <a:ext cx="2743640" cy="1860022"/>
        </p:xfrm>
        <a:graphic>
          <a:graphicData uri="http://schemas.openxmlformats.org/drawingml/2006/table">
            <a:tbl>
              <a:tblPr firstRow="1" bandRow="1">
                <a:tableStyleId>{5C22544A-7EE6-4342-B048-85BDC9FD1C3A}</a:tableStyleId>
              </a:tblPr>
              <a:tblGrid>
                <a:gridCol w="908396">
                  <a:extLst>
                    <a:ext uri="{9D8B030D-6E8A-4147-A177-3AD203B41FA5}">
                      <a16:colId xmlns:a16="http://schemas.microsoft.com/office/drawing/2014/main" val="20000"/>
                    </a:ext>
                  </a:extLst>
                </a:gridCol>
                <a:gridCol w="917622">
                  <a:extLst>
                    <a:ext uri="{9D8B030D-6E8A-4147-A177-3AD203B41FA5}">
                      <a16:colId xmlns:a16="http://schemas.microsoft.com/office/drawing/2014/main" val="20001"/>
                    </a:ext>
                  </a:extLst>
                </a:gridCol>
                <a:gridCol w="917622">
                  <a:extLst>
                    <a:ext uri="{9D8B030D-6E8A-4147-A177-3AD203B41FA5}">
                      <a16:colId xmlns:a16="http://schemas.microsoft.com/office/drawing/2014/main" val="20002"/>
                    </a:ext>
                  </a:extLst>
                </a:gridCol>
              </a:tblGrid>
              <a:tr h="457200">
                <a:tc>
                  <a:txBody>
                    <a:bodyPr/>
                    <a:lstStyle/>
                    <a:p>
                      <a:pPr algn="ctr"/>
                      <a:endParaRPr kumimoji="1" lang="ja-JP" altLang="en-US" sz="1200" dirty="0">
                        <a:latin typeface="+mn-ea"/>
                        <a:ea typeface="+mn-ea"/>
                      </a:endParaRPr>
                    </a:p>
                  </a:txBody>
                  <a:tcPr marL="99060" marR="99060"/>
                </a:tc>
                <a:tc>
                  <a:txBody>
                    <a:bodyPr/>
                    <a:lstStyle/>
                    <a:p>
                      <a:pPr algn="ctr"/>
                      <a:r>
                        <a:rPr kumimoji="1" lang="ja-JP" altLang="en-US" sz="1200" dirty="0">
                          <a:latin typeface="+mn-ea"/>
                          <a:ea typeface="+mn-ea"/>
                        </a:rPr>
                        <a:t>高等学校</a:t>
                      </a:r>
                    </a:p>
                  </a:txBody>
                  <a:tcPr marL="99060" marR="99060"/>
                </a:tc>
                <a:tc>
                  <a:txBody>
                    <a:bodyPr/>
                    <a:lstStyle/>
                    <a:p>
                      <a:pPr algn="ctr"/>
                      <a:r>
                        <a:rPr kumimoji="1" lang="ja-JP" altLang="en-US" sz="1200" dirty="0">
                          <a:latin typeface="+mn-ea"/>
                          <a:ea typeface="+mn-ea"/>
                        </a:rPr>
                        <a:t>支援学校</a:t>
                      </a:r>
                    </a:p>
                  </a:txBody>
                  <a:tcPr marL="99060" marR="99060"/>
                </a:tc>
                <a:extLst>
                  <a:ext uri="{0D108BD9-81ED-4DB2-BD59-A6C34878D82A}">
                    <a16:rowId xmlns:a16="http://schemas.microsoft.com/office/drawing/2014/main" val="10000"/>
                  </a:ext>
                </a:extLst>
              </a:tr>
              <a:tr h="262878">
                <a:tc>
                  <a:txBody>
                    <a:bodyPr/>
                    <a:lstStyle/>
                    <a:p>
                      <a:pPr algn="ctr"/>
                      <a:r>
                        <a:rPr kumimoji="1" lang="en-US" altLang="ja-JP" sz="1200" dirty="0">
                          <a:latin typeface="+mn-ea"/>
                          <a:ea typeface="+mn-ea"/>
                        </a:rPr>
                        <a:t>50</a:t>
                      </a:r>
                      <a:r>
                        <a:rPr kumimoji="1" lang="ja-JP" altLang="en-US" sz="1200" dirty="0">
                          <a:latin typeface="+mn-ea"/>
                          <a:ea typeface="+mn-ea"/>
                        </a:rPr>
                        <a:t>～</a:t>
                      </a:r>
                      <a:r>
                        <a:rPr kumimoji="1" lang="en-US" altLang="ja-JP" sz="1200" dirty="0">
                          <a:latin typeface="+mn-ea"/>
                          <a:ea typeface="+mn-ea"/>
                        </a:rPr>
                        <a:t>60</a:t>
                      </a:r>
                      <a:r>
                        <a:rPr kumimoji="1" lang="ja-JP" altLang="en-US" sz="1200" dirty="0">
                          <a:latin typeface="+mn-ea"/>
                          <a:ea typeface="+mn-ea"/>
                        </a:rPr>
                        <a:t>歳</a:t>
                      </a:r>
                    </a:p>
                  </a:txBody>
                  <a:tcPr marL="99060" marR="99060"/>
                </a:tc>
                <a:tc>
                  <a:txBody>
                    <a:bodyPr/>
                    <a:lstStyle/>
                    <a:p>
                      <a:pPr algn="r"/>
                      <a:r>
                        <a:rPr kumimoji="1" lang="ja-JP" altLang="en-US" sz="1200" dirty="0">
                          <a:solidFill>
                            <a:schemeClr val="tx1"/>
                          </a:solidFill>
                          <a:latin typeface="+mn-ea"/>
                          <a:ea typeface="+mn-ea"/>
                        </a:rPr>
                        <a:t>２６％</a:t>
                      </a:r>
                    </a:p>
                  </a:txBody>
                  <a:tcPr marL="99060" marR="99060"/>
                </a:tc>
                <a:tc>
                  <a:txBody>
                    <a:bodyPr/>
                    <a:lstStyle/>
                    <a:p>
                      <a:pPr algn="r"/>
                      <a:r>
                        <a:rPr kumimoji="1" lang="ja-JP" altLang="en-US" sz="1200" dirty="0">
                          <a:solidFill>
                            <a:schemeClr val="tx1"/>
                          </a:solidFill>
                          <a:latin typeface="+mn-ea"/>
                          <a:ea typeface="+mn-ea"/>
                        </a:rPr>
                        <a:t>１６％</a:t>
                      </a:r>
                    </a:p>
                  </a:txBody>
                  <a:tcPr marL="99060" marR="99060"/>
                </a:tc>
                <a:extLst>
                  <a:ext uri="{0D108BD9-81ED-4DB2-BD59-A6C34878D82A}">
                    <a16:rowId xmlns:a16="http://schemas.microsoft.com/office/drawing/2014/main" val="10001"/>
                  </a:ext>
                </a:extLst>
              </a:tr>
              <a:tr h="276590">
                <a:tc>
                  <a:txBody>
                    <a:bodyPr/>
                    <a:lstStyle/>
                    <a:p>
                      <a:pPr algn="ctr"/>
                      <a:r>
                        <a:rPr kumimoji="1" lang="en-US" altLang="ja-JP" sz="1200" dirty="0">
                          <a:latin typeface="+mn-ea"/>
                          <a:ea typeface="+mn-ea"/>
                        </a:rPr>
                        <a:t>40</a:t>
                      </a:r>
                      <a:r>
                        <a:rPr kumimoji="1" lang="ja-JP" altLang="en-US" sz="1200" dirty="0">
                          <a:latin typeface="+mn-ea"/>
                          <a:ea typeface="+mn-ea"/>
                        </a:rPr>
                        <a:t>～</a:t>
                      </a:r>
                      <a:r>
                        <a:rPr kumimoji="1" lang="en-US" altLang="ja-JP" sz="1200" dirty="0">
                          <a:latin typeface="+mn-ea"/>
                          <a:ea typeface="+mn-ea"/>
                        </a:rPr>
                        <a:t>49</a:t>
                      </a:r>
                      <a:r>
                        <a:rPr kumimoji="1" lang="ja-JP" altLang="en-US" sz="1200" dirty="0">
                          <a:latin typeface="+mn-ea"/>
                          <a:ea typeface="+mn-ea"/>
                        </a:rPr>
                        <a:t>歳</a:t>
                      </a:r>
                    </a:p>
                  </a:txBody>
                  <a:tcPr marL="99060" marR="99060"/>
                </a:tc>
                <a:tc>
                  <a:txBody>
                    <a:bodyPr/>
                    <a:lstStyle/>
                    <a:p>
                      <a:pPr algn="r"/>
                      <a:r>
                        <a:rPr kumimoji="1" lang="ja-JP" altLang="en-US" sz="1200" dirty="0">
                          <a:solidFill>
                            <a:schemeClr val="tx1"/>
                          </a:solidFill>
                          <a:latin typeface="+mn-ea"/>
                          <a:ea typeface="+mn-ea"/>
                        </a:rPr>
                        <a:t>２０％</a:t>
                      </a:r>
                    </a:p>
                  </a:txBody>
                  <a:tcPr marL="99060" marR="99060"/>
                </a:tc>
                <a:tc>
                  <a:txBody>
                    <a:bodyPr/>
                    <a:lstStyle/>
                    <a:p>
                      <a:pPr algn="r"/>
                      <a:r>
                        <a:rPr kumimoji="1" lang="ja-JP" altLang="en-US" sz="1200" dirty="0">
                          <a:solidFill>
                            <a:schemeClr val="tx1"/>
                          </a:solidFill>
                          <a:latin typeface="+mn-ea"/>
                          <a:ea typeface="+mn-ea"/>
                        </a:rPr>
                        <a:t>２６％</a:t>
                      </a:r>
                    </a:p>
                  </a:txBody>
                  <a:tcPr marL="99060" marR="99060"/>
                </a:tc>
                <a:extLst>
                  <a:ext uri="{0D108BD9-81ED-4DB2-BD59-A6C34878D82A}">
                    <a16:rowId xmlns:a16="http://schemas.microsoft.com/office/drawing/2014/main" val="10002"/>
                  </a:ext>
                </a:extLst>
              </a:tr>
              <a:tr h="288032">
                <a:tc>
                  <a:txBody>
                    <a:bodyPr/>
                    <a:lstStyle/>
                    <a:p>
                      <a:pPr algn="ctr"/>
                      <a:r>
                        <a:rPr kumimoji="1" lang="en-US" altLang="ja-JP" sz="1200" dirty="0">
                          <a:latin typeface="+mn-ea"/>
                          <a:ea typeface="+mn-ea"/>
                        </a:rPr>
                        <a:t>30</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歳</a:t>
                      </a:r>
                    </a:p>
                  </a:txBody>
                  <a:tcPr marL="99060" marR="99060"/>
                </a:tc>
                <a:tc>
                  <a:txBody>
                    <a:bodyPr/>
                    <a:lstStyle/>
                    <a:p>
                      <a:pPr algn="r"/>
                      <a:r>
                        <a:rPr kumimoji="1" lang="ja-JP" altLang="en-US" sz="1200" dirty="0">
                          <a:solidFill>
                            <a:schemeClr val="tx1"/>
                          </a:solidFill>
                          <a:latin typeface="+mn-ea"/>
                          <a:ea typeface="+mn-ea"/>
                        </a:rPr>
                        <a:t>３８％</a:t>
                      </a:r>
                    </a:p>
                  </a:txBody>
                  <a:tcPr marL="99060" marR="99060"/>
                </a:tc>
                <a:tc>
                  <a:txBody>
                    <a:bodyPr/>
                    <a:lstStyle/>
                    <a:p>
                      <a:pPr algn="r"/>
                      <a:r>
                        <a:rPr kumimoji="1" lang="ja-JP" altLang="en-US" sz="1200" dirty="0">
                          <a:solidFill>
                            <a:schemeClr val="tx1"/>
                          </a:solidFill>
                          <a:latin typeface="+mn-ea"/>
                          <a:ea typeface="+mn-ea"/>
                        </a:rPr>
                        <a:t>４０％</a:t>
                      </a:r>
                    </a:p>
                  </a:txBody>
                  <a:tcPr marL="99060" marR="99060"/>
                </a:tc>
                <a:extLst>
                  <a:ext uri="{0D108BD9-81ED-4DB2-BD59-A6C34878D82A}">
                    <a16:rowId xmlns:a16="http://schemas.microsoft.com/office/drawing/2014/main" val="10003"/>
                  </a:ext>
                </a:extLst>
              </a:tr>
              <a:tr h="216024">
                <a:tc>
                  <a:txBody>
                    <a:bodyPr/>
                    <a:lstStyle/>
                    <a:p>
                      <a:pPr algn="ctr"/>
                      <a:r>
                        <a:rPr kumimoji="1" lang="en-US" altLang="ja-JP" sz="1200" dirty="0">
                          <a:latin typeface="+mn-ea"/>
                          <a:ea typeface="+mn-ea"/>
                        </a:rPr>
                        <a:t>20</a:t>
                      </a:r>
                      <a:r>
                        <a:rPr kumimoji="1" lang="ja-JP" altLang="en-US" sz="1200" dirty="0">
                          <a:latin typeface="+mn-ea"/>
                          <a:ea typeface="+mn-ea"/>
                        </a:rPr>
                        <a:t>～</a:t>
                      </a:r>
                      <a:r>
                        <a:rPr kumimoji="1" lang="en-US" altLang="ja-JP" sz="1200" dirty="0">
                          <a:latin typeface="+mn-ea"/>
                          <a:ea typeface="+mn-ea"/>
                        </a:rPr>
                        <a:t>29</a:t>
                      </a:r>
                      <a:r>
                        <a:rPr kumimoji="1" lang="ja-JP" altLang="en-US" sz="1200" dirty="0">
                          <a:latin typeface="+mn-ea"/>
                          <a:ea typeface="+mn-ea"/>
                        </a:rPr>
                        <a:t>歳</a:t>
                      </a:r>
                    </a:p>
                  </a:txBody>
                  <a:tcPr marL="99060" marR="99060"/>
                </a:tc>
                <a:tc>
                  <a:txBody>
                    <a:bodyPr/>
                    <a:lstStyle/>
                    <a:p>
                      <a:pPr algn="r"/>
                      <a:r>
                        <a:rPr kumimoji="1" lang="ja-JP" altLang="en-US" sz="1200" dirty="0">
                          <a:solidFill>
                            <a:schemeClr val="tx1"/>
                          </a:solidFill>
                          <a:latin typeface="+mn-ea"/>
                          <a:ea typeface="+mn-ea"/>
                        </a:rPr>
                        <a:t>１６％</a:t>
                      </a:r>
                    </a:p>
                  </a:txBody>
                  <a:tcPr marL="99060" marR="99060"/>
                </a:tc>
                <a:tc>
                  <a:txBody>
                    <a:bodyPr/>
                    <a:lstStyle/>
                    <a:p>
                      <a:pPr algn="r"/>
                      <a:r>
                        <a:rPr kumimoji="1" lang="ja-JP" altLang="en-US" sz="1200" dirty="0">
                          <a:solidFill>
                            <a:schemeClr val="tx1"/>
                          </a:solidFill>
                          <a:latin typeface="+mn-ea"/>
                          <a:ea typeface="+mn-ea"/>
                        </a:rPr>
                        <a:t>１８％</a:t>
                      </a:r>
                    </a:p>
                  </a:txBody>
                  <a:tcPr marL="99060" marR="99060"/>
                </a:tc>
                <a:extLst>
                  <a:ext uri="{0D108BD9-81ED-4DB2-BD59-A6C34878D82A}">
                    <a16:rowId xmlns:a16="http://schemas.microsoft.com/office/drawing/2014/main" val="10004"/>
                  </a:ext>
                </a:extLst>
              </a:tr>
              <a:tr h="229736">
                <a:tc>
                  <a:txBody>
                    <a:bodyPr/>
                    <a:lstStyle/>
                    <a:p>
                      <a:pPr algn="ctr"/>
                      <a:r>
                        <a:rPr kumimoji="1" lang="ja-JP" altLang="en-US" sz="1200" dirty="0">
                          <a:latin typeface="+mn-ea"/>
                          <a:ea typeface="+mn-ea"/>
                        </a:rPr>
                        <a:t>平均</a:t>
                      </a:r>
                    </a:p>
                  </a:txBody>
                  <a:tcPr marL="99060" marR="99060"/>
                </a:tc>
                <a:tc>
                  <a:txBody>
                    <a:bodyPr/>
                    <a:lstStyle/>
                    <a:p>
                      <a:pPr algn="r"/>
                      <a:r>
                        <a:rPr kumimoji="1" lang="en-US" altLang="ja-JP" sz="1300" dirty="0">
                          <a:solidFill>
                            <a:schemeClr val="tx1"/>
                          </a:solidFill>
                          <a:latin typeface="+mn-ea"/>
                          <a:ea typeface="+mn-ea"/>
                        </a:rPr>
                        <a:t>40.8</a:t>
                      </a:r>
                      <a:r>
                        <a:rPr kumimoji="1" lang="ja-JP" altLang="en-US" sz="1300" dirty="0">
                          <a:solidFill>
                            <a:schemeClr val="tx1"/>
                          </a:solidFill>
                          <a:latin typeface="+mn-ea"/>
                          <a:ea typeface="+mn-ea"/>
                        </a:rPr>
                        <a:t>歳</a:t>
                      </a:r>
                    </a:p>
                  </a:txBody>
                  <a:tcPr marL="99060" marR="99060"/>
                </a:tc>
                <a:tc>
                  <a:txBody>
                    <a:bodyPr/>
                    <a:lstStyle/>
                    <a:p>
                      <a:pPr algn="r"/>
                      <a:r>
                        <a:rPr kumimoji="1" lang="en-US" altLang="ja-JP" sz="1300" dirty="0">
                          <a:solidFill>
                            <a:schemeClr val="tx1"/>
                          </a:solidFill>
                          <a:latin typeface="+mn-ea"/>
                          <a:ea typeface="+mn-ea"/>
                        </a:rPr>
                        <a:t>39.0</a:t>
                      </a:r>
                      <a:r>
                        <a:rPr kumimoji="1" lang="ja-JP" altLang="en-US" sz="1300" dirty="0">
                          <a:solidFill>
                            <a:schemeClr val="tx1"/>
                          </a:solidFill>
                          <a:latin typeface="+mn-ea"/>
                          <a:ea typeface="+mn-ea"/>
                        </a:rPr>
                        <a:t>歳</a:t>
                      </a:r>
                    </a:p>
                  </a:txBody>
                  <a:tcPr marL="99060" marR="99060"/>
                </a:tc>
                <a:extLst>
                  <a:ext uri="{0D108BD9-81ED-4DB2-BD59-A6C34878D82A}">
                    <a16:rowId xmlns:a16="http://schemas.microsoft.com/office/drawing/2014/main" val="10005"/>
                  </a:ext>
                </a:extLst>
              </a:tr>
            </a:tbl>
          </a:graphicData>
        </a:graphic>
      </p:graphicFrame>
      <p:graphicFrame>
        <p:nvGraphicFramePr>
          <p:cNvPr id="20" name="表 19"/>
          <p:cNvGraphicFramePr>
            <a:graphicFrameLocks noGrp="1"/>
          </p:cNvGraphicFramePr>
          <p:nvPr/>
        </p:nvGraphicFramePr>
        <p:xfrm>
          <a:off x="1139538" y="5743692"/>
          <a:ext cx="1696402" cy="822960"/>
        </p:xfrm>
        <a:graphic>
          <a:graphicData uri="http://schemas.openxmlformats.org/drawingml/2006/table">
            <a:tbl>
              <a:tblPr firstRow="1" bandRow="1">
                <a:tableStyleId>{5C22544A-7EE6-4342-B048-85BDC9FD1C3A}</a:tableStyleId>
              </a:tblPr>
              <a:tblGrid>
                <a:gridCol w="731255">
                  <a:extLst>
                    <a:ext uri="{9D8B030D-6E8A-4147-A177-3AD203B41FA5}">
                      <a16:colId xmlns:a16="http://schemas.microsoft.com/office/drawing/2014/main" val="20000"/>
                    </a:ext>
                  </a:extLst>
                </a:gridCol>
                <a:gridCol w="965147">
                  <a:extLst>
                    <a:ext uri="{9D8B030D-6E8A-4147-A177-3AD203B41FA5}">
                      <a16:colId xmlns:a16="http://schemas.microsoft.com/office/drawing/2014/main" val="20001"/>
                    </a:ext>
                  </a:extLst>
                </a:gridCol>
              </a:tblGrid>
              <a:tr h="274320">
                <a:tc gridSpan="2">
                  <a:txBody>
                    <a:bodyPr/>
                    <a:lstStyle/>
                    <a:p>
                      <a:pPr algn="ctr"/>
                      <a:r>
                        <a:rPr kumimoji="1" lang="ja-JP" altLang="en-US" sz="1200" dirty="0"/>
                        <a:t>男性教諭</a:t>
                      </a:r>
                    </a:p>
                  </a:txBody>
                  <a:tcPr marL="99060" marR="99060"/>
                </a:tc>
                <a:tc hMerge="1">
                  <a:txBody>
                    <a:bodyPr/>
                    <a:lstStyle/>
                    <a:p>
                      <a:endParaRPr kumimoji="1" lang="ja-JP" altLang="en-US" sz="1200"/>
                    </a:p>
                  </a:txBody>
                  <a:tcPr/>
                </a:tc>
                <a:extLst>
                  <a:ext uri="{0D108BD9-81ED-4DB2-BD59-A6C34878D82A}">
                    <a16:rowId xmlns:a16="http://schemas.microsoft.com/office/drawing/2014/main" val="10000"/>
                  </a:ext>
                </a:extLst>
              </a:tr>
              <a:tr h="197975">
                <a:tc>
                  <a:txBody>
                    <a:bodyPr/>
                    <a:lstStyle/>
                    <a:p>
                      <a:pPr algn="ctr"/>
                      <a:r>
                        <a:rPr kumimoji="1" lang="ja-JP" altLang="en-US" sz="1200" dirty="0"/>
                        <a:t>人数</a:t>
                      </a:r>
                    </a:p>
                  </a:txBody>
                  <a:tcPr marL="99060" marR="99060"/>
                </a:tc>
                <a:tc>
                  <a:txBody>
                    <a:bodyPr/>
                    <a:lstStyle/>
                    <a:p>
                      <a:pPr algn="r"/>
                      <a:r>
                        <a:rPr kumimoji="1" lang="ja-JP" altLang="en-US" sz="1200" dirty="0">
                          <a:solidFill>
                            <a:schemeClr val="tx1"/>
                          </a:solidFill>
                        </a:rPr>
                        <a:t>３，７５７人</a:t>
                      </a:r>
                    </a:p>
                  </a:txBody>
                  <a:tcPr marL="99060" marR="99060"/>
                </a:tc>
                <a:extLst>
                  <a:ext uri="{0D108BD9-81ED-4DB2-BD59-A6C34878D82A}">
                    <a16:rowId xmlns:a16="http://schemas.microsoft.com/office/drawing/2014/main" val="10001"/>
                  </a:ext>
                </a:extLst>
              </a:tr>
              <a:tr h="211687">
                <a:tc>
                  <a:txBody>
                    <a:bodyPr/>
                    <a:lstStyle/>
                    <a:p>
                      <a:pPr algn="ctr"/>
                      <a:r>
                        <a:rPr kumimoji="1" lang="ja-JP" altLang="en-US" sz="1200" dirty="0"/>
                        <a:t>男性率</a:t>
                      </a:r>
                    </a:p>
                  </a:txBody>
                  <a:tcPr marL="99060" marR="99060"/>
                </a:tc>
                <a:tc>
                  <a:txBody>
                    <a:bodyPr/>
                    <a:lstStyle/>
                    <a:p>
                      <a:pPr algn="r"/>
                      <a:r>
                        <a:rPr kumimoji="1" lang="ja-JP" altLang="en-US" sz="1200" dirty="0">
                          <a:solidFill>
                            <a:schemeClr val="tx1"/>
                          </a:solidFill>
                        </a:rPr>
                        <a:t>約６１％</a:t>
                      </a:r>
                    </a:p>
                  </a:txBody>
                  <a:tcPr marL="99060" marR="99060"/>
                </a:tc>
                <a:extLst>
                  <a:ext uri="{0D108BD9-81ED-4DB2-BD59-A6C34878D82A}">
                    <a16:rowId xmlns:a16="http://schemas.microsoft.com/office/drawing/2014/main" val="10002"/>
                  </a:ext>
                </a:extLst>
              </a:tr>
            </a:tbl>
          </a:graphicData>
        </a:graphic>
      </p:graphicFrame>
      <p:graphicFrame>
        <p:nvGraphicFramePr>
          <p:cNvPr id="21" name="表 20"/>
          <p:cNvGraphicFramePr>
            <a:graphicFrameLocks noGrp="1"/>
          </p:cNvGraphicFramePr>
          <p:nvPr/>
        </p:nvGraphicFramePr>
        <p:xfrm>
          <a:off x="3100580" y="5696749"/>
          <a:ext cx="1696402" cy="822960"/>
        </p:xfrm>
        <a:graphic>
          <a:graphicData uri="http://schemas.openxmlformats.org/drawingml/2006/table">
            <a:tbl>
              <a:tblPr firstRow="1" bandRow="1">
                <a:tableStyleId>{5C22544A-7EE6-4342-B048-85BDC9FD1C3A}</a:tableStyleId>
              </a:tblPr>
              <a:tblGrid>
                <a:gridCol w="731255">
                  <a:extLst>
                    <a:ext uri="{9D8B030D-6E8A-4147-A177-3AD203B41FA5}">
                      <a16:colId xmlns:a16="http://schemas.microsoft.com/office/drawing/2014/main" val="20000"/>
                    </a:ext>
                  </a:extLst>
                </a:gridCol>
                <a:gridCol w="965147">
                  <a:extLst>
                    <a:ext uri="{9D8B030D-6E8A-4147-A177-3AD203B41FA5}">
                      <a16:colId xmlns:a16="http://schemas.microsoft.com/office/drawing/2014/main" val="20001"/>
                    </a:ext>
                  </a:extLst>
                </a:gridCol>
              </a:tblGrid>
              <a:tr h="274320">
                <a:tc gridSpan="2">
                  <a:txBody>
                    <a:bodyPr/>
                    <a:lstStyle/>
                    <a:p>
                      <a:pPr algn="ctr"/>
                      <a:r>
                        <a:rPr kumimoji="1" lang="ja-JP" altLang="en-US" sz="1200" dirty="0"/>
                        <a:t>女性教諭</a:t>
                      </a:r>
                    </a:p>
                  </a:txBody>
                  <a:tcPr marL="99060" marR="99060"/>
                </a:tc>
                <a:tc hMerge="1">
                  <a:txBody>
                    <a:bodyPr/>
                    <a:lstStyle/>
                    <a:p>
                      <a:endParaRPr kumimoji="1" lang="ja-JP" altLang="en-US" sz="1200"/>
                    </a:p>
                  </a:txBody>
                  <a:tcPr/>
                </a:tc>
                <a:extLst>
                  <a:ext uri="{0D108BD9-81ED-4DB2-BD59-A6C34878D82A}">
                    <a16:rowId xmlns:a16="http://schemas.microsoft.com/office/drawing/2014/main" val="10000"/>
                  </a:ext>
                </a:extLst>
              </a:tr>
              <a:tr h="269983">
                <a:tc>
                  <a:txBody>
                    <a:bodyPr/>
                    <a:lstStyle/>
                    <a:p>
                      <a:pPr algn="ctr"/>
                      <a:r>
                        <a:rPr kumimoji="1" lang="ja-JP" altLang="en-US" sz="1200" dirty="0"/>
                        <a:t>人数</a:t>
                      </a:r>
                    </a:p>
                  </a:txBody>
                  <a:tcPr marL="99060" marR="99060"/>
                </a:tc>
                <a:tc>
                  <a:txBody>
                    <a:bodyPr/>
                    <a:lstStyle/>
                    <a:p>
                      <a:pPr algn="r"/>
                      <a:r>
                        <a:rPr kumimoji="1" lang="ja-JP" altLang="en-US" sz="1200" dirty="0">
                          <a:solidFill>
                            <a:schemeClr val="tx1"/>
                          </a:solidFill>
                        </a:rPr>
                        <a:t>２，３５６人</a:t>
                      </a:r>
                    </a:p>
                  </a:txBody>
                  <a:tcPr marL="99060" marR="99060"/>
                </a:tc>
                <a:extLst>
                  <a:ext uri="{0D108BD9-81ED-4DB2-BD59-A6C34878D82A}">
                    <a16:rowId xmlns:a16="http://schemas.microsoft.com/office/drawing/2014/main" val="10001"/>
                  </a:ext>
                </a:extLst>
              </a:tr>
              <a:tr h="211687">
                <a:tc>
                  <a:txBody>
                    <a:bodyPr/>
                    <a:lstStyle/>
                    <a:p>
                      <a:pPr algn="ctr"/>
                      <a:r>
                        <a:rPr kumimoji="1" lang="ja-JP" altLang="en-US" sz="1200" dirty="0"/>
                        <a:t>女性率</a:t>
                      </a:r>
                    </a:p>
                  </a:txBody>
                  <a:tcPr marL="99060" marR="99060"/>
                </a:tc>
                <a:tc>
                  <a:txBody>
                    <a:bodyPr/>
                    <a:lstStyle/>
                    <a:p>
                      <a:pPr algn="r"/>
                      <a:r>
                        <a:rPr kumimoji="1" lang="ja-JP" altLang="en-US" sz="1200" dirty="0">
                          <a:solidFill>
                            <a:schemeClr val="tx1"/>
                          </a:solidFill>
                        </a:rPr>
                        <a:t>約３９％</a:t>
                      </a:r>
                    </a:p>
                  </a:txBody>
                  <a:tcPr marL="99060" marR="99060"/>
                </a:tc>
                <a:extLst>
                  <a:ext uri="{0D108BD9-81ED-4DB2-BD59-A6C34878D82A}">
                    <a16:rowId xmlns:a16="http://schemas.microsoft.com/office/drawing/2014/main" val="10002"/>
                  </a:ext>
                </a:extLst>
              </a:tr>
            </a:tbl>
          </a:graphicData>
        </a:graphic>
      </p:graphicFrame>
      <p:graphicFrame>
        <p:nvGraphicFramePr>
          <p:cNvPr id="22" name="表 21"/>
          <p:cNvGraphicFramePr>
            <a:graphicFrameLocks noGrp="1"/>
          </p:cNvGraphicFramePr>
          <p:nvPr/>
        </p:nvGraphicFramePr>
        <p:xfrm>
          <a:off x="6131472" y="5742874"/>
          <a:ext cx="1696402" cy="822960"/>
        </p:xfrm>
        <a:graphic>
          <a:graphicData uri="http://schemas.openxmlformats.org/drawingml/2006/table">
            <a:tbl>
              <a:tblPr firstRow="1" bandRow="1">
                <a:tableStyleId>{5C22544A-7EE6-4342-B048-85BDC9FD1C3A}</a:tableStyleId>
              </a:tblPr>
              <a:tblGrid>
                <a:gridCol w="731255">
                  <a:extLst>
                    <a:ext uri="{9D8B030D-6E8A-4147-A177-3AD203B41FA5}">
                      <a16:colId xmlns:a16="http://schemas.microsoft.com/office/drawing/2014/main" val="20000"/>
                    </a:ext>
                  </a:extLst>
                </a:gridCol>
                <a:gridCol w="965147">
                  <a:extLst>
                    <a:ext uri="{9D8B030D-6E8A-4147-A177-3AD203B41FA5}">
                      <a16:colId xmlns:a16="http://schemas.microsoft.com/office/drawing/2014/main" val="20001"/>
                    </a:ext>
                  </a:extLst>
                </a:gridCol>
              </a:tblGrid>
              <a:tr h="274320">
                <a:tc gridSpan="2">
                  <a:txBody>
                    <a:bodyPr/>
                    <a:lstStyle/>
                    <a:p>
                      <a:pPr algn="ctr"/>
                      <a:r>
                        <a:rPr kumimoji="1" lang="ja-JP" altLang="en-US" sz="1200" dirty="0"/>
                        <a:t>男性教諭</a:t>
                      </a:r>
                    </a:p>
                  </a:txBody>
                  <a:tcPr marL="99060" marR="99060"/>
                </a:tc>
                <a:tc hMerge="1">
                  <a:txBody>
                    <a:bodyPr/>
                    <a:lstStyle/>
                    <a:p>
                      <a:endParaRPr kumimoji="1" lang="ja-JP" altLang="en-US" sz="1200"/>
                    </a:p>
                  </a:txBody>
                  <a:tcPr/>
                </a:tc>
                <a:extLst>
                  <a:ext uri="{0D108BD9-81ED-4DB2-BD59-A6C34878D82A}">
                    <a16:rowId xmlns:a16="http://schemas.microsoft.com/office/drawing/2014/main" val="10000"/>
                  </a:ext>
                </a:extLst>
              </a:tr>
              <a:tr h="266245">
                <a:tc>
                  <a:txBody>
                    <a:bodyPr/>
                    <a:lstStyle/>
                    <a:p>
                      <a:pPr algn="ctr"/>
                      <a:r>
                        <a:rPr kumimoji="1" lang="ja-JP" altLang="en-US" sz="1200" dirty="0"/>
                        <a:t>人数</a:t>
                      </a:r>
                    </a:p>
                  </a:txBody>
                  <a:tcPr marL="99060" marR="99060"/>
                </a:tc>
                <a:tc>
                  <a:txBody>
                    <a:bodyPr/>
                    <a:lstStyle/>
                    <a:p>
                      <a:pPr algn="r"/>
                      <a:r>
                        <a:rPr kumimoji="1" lang="ja-JP" altLang="en-US" sz="1200" dirty="0">
                          <a:solidFill>
                            <a:schemeClr val="tx1"/>
                          </a:solidFill>
                        </a:rPr>
                        <a:t>１，６２０人</a:t>
                      </a:r>
                    </a:p>
                  </a:txBody>
                  <a:tcPr marL="99060" marR="99060"/>
                </a:tc>
                <a:extLst>
                  <a:ext uri="{0D108BD9-81ED-4DB2-BD59-A6C34878D82A}">
                    <a16:rowId xmlns:a16="http://schemas.microsoft.com/office/drawing/2014/main" val="10001"/>
                  </a:ext>
                </a:extLst>
              </a:tr>
              <a:tr h="207949">
                <a:tc>
                  <a:txBody>
                    <a:bodyPr/>
                    <a:lstStyle/>
                    <a:p>
                      <a:pPr algn="ctr"/>
                      <a:r>
                        <a:rPr kumimoji="1" lang="ja-JP" altLang="en-US" sz="1200" dirty="0"/>
                        <a:t>男性率</a:t>
                      </a:r>
                    </a:p>
                  </a:txBody>
                  <a:tcPr marL="99060" marR="99060"/>
                </a:tc>
                <a:tc>
                  <a:txBody>
                    <a:bodyPr/>
                    <a:lstStyle/>
                    <a:p>
                      <a:pPr algn="r"/>
                      <a:r>
                        <a:rPr kumimoji="1" lang="ja-JP" altLang="en-US" sz="1200" dirty="0">
                          <a:solidFill>
                            <a:schemeClr val="tx1"/>
                          </a:solidFill>
                        </a:rPr>
                        <a:t>約４０％</a:t>
                      </a:r>
                    </a:p>
                  </a:txBody>
                  <a:tcPr marL="99060" marR="99060"/>
                </a:tc>
                <a:extLst>
                  <a:ext uri="{0D108BD9-81ED-4DB2-BD59-A6C34878D82A}">
                    <a16:rowId xmlns:a16="http://schemas.microsoft.com/office/drawing/2014/main" val="10002"/>
                  </a:ext>
                </a:extLst>
              </a:tr>
            </a:tbl>
          </a:graphicData>
        </a:graphic>
      </p:graphicFrame>
      <p:graphicFrame>
        <p:nvGraphicFramePr>
          <p:cNvPr id="23" name="表 22"/>
          <p:cNvGraphicFramePr>
            <a:graphicFrameLocks noGrp="1"/>
          </p:cNvGraphicFramePr>
          <p:nvPr/>
        </p:nvGraphicFramePr>
        <p:xfrm>
          <a:off x="8081546" y="5696747"/>
          <a:ext cx="1696402" cy="828597"/>
        </p:xfrm>
        <a:graphic>
          <a:graphicData uri="http://schemas.openxmlformats.org/drawingml/2006/table">
            <a:tbl>
              <a:tblPr firstRow="1" bandRow="1">
                <a:tableStyleId>{5C22544A-7EE6-4342-B048-85BDC9FD1C3A}</a:tableStyleId>
              </a:tblPr>
              <a:tblGrid>
                <a:gridCol w="731255">
                  <a:extLst>
                    <a:ext uri="{9D8B030D-6E8A-4147-A177-3AD203B41FA5}">
                      <a16:colId xmlns:a16="http://schemas.microsoft.com/office/drawing/2014/main" val="20000"/>
                    </a:ext>
                  </a:extLst>
                </a:gridCol>
                <a:gridCol w="965147">
                  <a:extLst>
                    <a:ext uri="{9D8B030D-6E8A-4147-A177-3AD203B41FA5}">
                      <a16:colId xmlns:a16="http://schemas.microsoft.com/office/drawing/2014/main" val="20001"/>
                    </a:ext>
                  </a:extLst>
                </a:gridCol>
              </a:tblGrid>
              <a:tr h="274320">
                <a:tc gridSpan="2">
                  <a:txBody>
                    <a:bodyPr/>
                    <a:lstStyle/>
                    <a:p>
                      <a:pPr algn="ctr"/>
                      <a:r>
                        <a:rPr kumimoji="1" lang="ja-JP" altLang="en-US" sz="1200" dirty="0"/>
                        <a:t>女性教諭</a:t>
                      </a:r>
                    </a:p>
                  </a:txBody>
                  <a:tcPr marL="99060" marR="99060"/>
                </a:tc>
                <a:tc hMerge="1">
                  <a:txBody>
                    <a:bodyPr/>
                    <a:lstStyle/>
                    <a:p>
                      <a:endParaRPr kumimoji="1" lang="ja-JP" altLang="en-US" sz="1200"/>
                    </a:p>
                  </a:txBody>
                  <a:tcPr/>
                </a:tc>
                <a:extLst>
                  <a:ext uri="{0D108BD9-81ED-4DB2-BD59-A6C34878D82A}">
                    <a16:rowId xmlns:a16="http://schemas.microsoft.com/office/drawing/2014/main" val="10000"/>
                  </a:ext>
                </a:extLst>
              </a:tr>
              <a:tr h="266245">
                <a:tc>
                  <a:txBody>
                    <a:bodyPr/>
                    <a:lstStyle/>
                    <a:p>
                      <a:pPr algn="ctr"/>
                      <a:r>
                        <a:rPr kumimoji="1" lang="ja-JP" altLang="en-US" sz="1200" dirty="0"/>
                        <a:t>人数</a:t>
                      </a:r>
                    </a:p>
                  </a:txBody>
                  <a:tcPr marL="99060" marR="99060"/>
                </a:tc>
                <a:tc>
                  <a:txBody>
                    <a:bodyPr/>
                    <a:lstStyle/>
                    <a:p>
                      <a:pPr algn="r"/>
                      <a:r>
                        <a:rPr kumimoji="1" lang="ja-JP" altLang="en-US" sz="1200" dirty="0">
                          <a:solidFill>
                            <a:schemeClr val="tx1"/>
                          </a:solidFill>
                        </a:rPr>
                        <a:t>２，３８３人</a:t>
                      </a:r>
                    </a:p>
                  </a:txBody>
                  <a:tcPr marL="99060" marR="99060"/>
                </a:tc>
                <a:extLst>
                  <a:ext uri="{0D108BD9-81ED-4DB2-BD59-A6C34878D82A}">
                    <a16:rowId xmlns:a16="http://schemas.microsoft.com/office/drawing/2014/main" val="10001"/>
                  </a:ext>
                </a:extLst>
              </a:tr>
              <a:tr h="279957">
                <a:tc>
                  <a:txBody>
                    <a:bodyPr/>
                    <a:lstStyle/>
                    <a:p>
                      <a:pPr algn="ctr"/>
                      <a:r>
                        <a:rPr kumimoji="1" lang="ja-JP" altLang="en-US" sz="1200" dirty="0"/>
                        <a:t>女性率</a:t>
                      </a:r>
                    </a:p>
                  </a:txBody>
                  <a:tcPr marL="99060" marR="99060"/>
                </a:tc>
                <a:tc>
                  <a:txBody>
                    <a:bodyPr/>
                    <a:lstStyle/>
                    <a:p>
                      <a:pPr algn="r"/>
                      <a:r>
                        <a:rPr kumimoji="1" lang="ja-JP" altLang="en-US" sz="1200" dirty="0">
                          <a:solidFill>
                            <a:schemeClr val="tx1"/>
                          </a:solidFill>
                        </a:rPr>
                        <a:t>約６０％</a:t>
                      </a:r>
                    </a:p>
                  </a:txBody>
                  <a:tcPr marL="99060" marR="99060"/>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662523" y="814922"/>
            <a:ext cx="8502945" cy="553998"/>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500" dirty="0">
                <a:solidFill>
                  <a:prstClr val="black"/>
                </a:solidFill>
                <a:latin typeface="ＭＳ Ｐゴシック"/>
              </a:rPr>
              <a:t>　高校では、</a:t>
            </a:r>
            <a:r>
              <a:rPr lang="en-US" altLang="ja-JP" sz="1500" dirty="0">
                <a:solidFill>
                  <a:prstClr val="black"/>
                </a:solidFill>
                <a:latin typeface="ＭＳ Ｐゴシック"/>
              </a:rPr>
              <a:t>50</a:t>
            </a:r>
            <a:r>
              <a:rPr lang="ja-JP" altLang="en-US" sz="1500" dirty="0">
                <a:solidFill>
                  <a:prstClr val="black"/>
                </a:solidFill>
                <a:latin typeface="ＭＳ Ｐゴシック"/>
              </a:rPr>
              <a:t>歳代の教諭が約３分の１を占め、今後</a:t>
            </a:r>
            <a:r>
              <a:rPr lang="en-US" altLang="ja-JP" sz="1500" dirty="0">
                <a:solidFill>
                  <a:prstClr val="black"/>
                </a:solidFill>
                <a:latin typeface="ＭＳ Ｐゴシック"/>
              </a:rPr>
              <a:t>10</a:t>
            </a:r>
            <a:r>
              <a:rPr lang="ja-JP" altLang="en-US" sz="1500" dirty="0">
                <a:solidFill>
                  <a:prstClr val="black"/>
                </a:solidFill>
                <a:latin typeface="ＭＳ Ｐゴシック"/>
              </a:rPr>
              <a:t>年間で大量退職が発生する見込み。</a:t>
            </a:r>
            <a:endParaRPr lang="en-US" altLang="ja-JP" sz="1500" dirty="0">
              <a:solidFill>
                <a:prstClr val="black"/>
              </a:solidFill>
              <a:latin typeface="ＭＳ Ｐゴシック"/>
            </a:endParaRPr>
          </a:p>
          <a:p>
            <a:pPr marL="180975" indent="-180975">
              <a:buFont typeface="Wingdings" pitchFamily="2" charset="2"/>
              <a:buChar char="Ø"/>
            </a:pPr>
            <a:r>
              <a:rPr lang="ja-JP" altLang="en-US" sz="1500" dirty="0">
                <a:solidFill>
                  <a:prstClr val="black"/>
                </a:solidFill>
                <a:latin typeface="ＭＳ Ｐゴシック"/>
              </a:rPr>
              <a:t>　支援学校では、</a:t>
            </a:r>
            <a:r>
              <a:rPr lang="en-US" altLang="ja-JP" sz="1500" dirty="0">
                <a:solidFill>
                  <a:prstClr val="black"/>
                </a:solidFill>
                <a:latin typeface="ＭＳ Ｐゴシック"/>
              </a:rPr>
              <a:t>30</a:t>
            </a:r>
            <a:r>
              <a:rPr lang="ja-JP" altLang="en-US" sz="1500" dirty="0">
                <a:solidFill>
                  <a:prstClr val="black"/>
                </a:solidFill>
                <a:latin typeface="ＭＳ Ｐゴシック"/>
              </a:rPr>
              <a:t>歳代以下の教諭が半数を占めている。</a:t>
            </a:r>
            <a:endParaRPr lang="en-US" altLang="ja-JP" sz="1500" dirty="0">
              <a:solidFill>
                <a:prstClr val="black"/>
              </a:solidFill>
              <a:latin typeface="ＭＳ Ｐゴシック"/>
            </a:endParaRPr>
          </a:p>
        </p:txBody>
      </p:sp>
      <p:sp>
        <p:nvSpPr>
          <p:cNvPr id="19" name="テキスト ボックス 18"/>
          <p:cNvSpPr txBox="1"/>
          <p:nvPr/>
        </p:nvSpPr>
        <p:spPr>
          <a:xfrm>
            <a:off x="2456723" y="1474661"/>
            <a:ext cx="758434" cy="261610"/>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prstClr val="black"/>
                </a:solidFill>
              </a:rPr>
              <a:t>（歳）</a:t>
            </a:r>
          </a:p>
        </p:txBody>
      </p:sp>
      <p:sp>
        <p:nvSpPr>
          <p:cNvPr id="24" name="テキスト ボックス 23"/>
          <p:cNvSpPr txBox="1"/>
          <p:nvPr/>
        </p:nvSpPr>
        <p:spPr>
          <a:xfrm>
            <a:off x="4484948" y="5229205"/>
            <a:ext cx="624069"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（人）</a:t>
            </a:r>
          </a:p>
        </p:txBody>
      </p:sp>
      <p:sp>
        <p:nvSpPr>
          <p:cNvPr id="25" name="テキスト ボックス 24"/>
          <p:cNvSpPr txBox="1"/>
          <p:nvPr/>
        </p:nvSpPr>
        <p:spPr>
          <a:xfrm>
            <a:off x="9017618" y="5243105"/>
            <a:ext cx="624069"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（人）</a:t>
            </a:r>
          </a:p>
        </p:txBody>
      </p:sp>
      <p:sp>
        <p:nvSpPr>
          <p:cNvPr id="26" name="テキスト ボックス 25"/>
          <p:cNvSpPr txBox="1"/>
          <p:nvPr/>
        </p:nvSpPr>
        <p:spPr>
          <a:xfrm>
            <a:off x="7449279" y="1483339"/>
            <a:ext cx="758434" cy="261610"/>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a:solidFill>
                  <a:prstClr val="black"/>
                </a:solidFill>
              </a:rPr>
              <a:t>（歳）</a:t>
            </a:r>
          </a:p>
        </p:txBody>
      </p:sp>
      <p:sp>
        <p:nvSpPr>
          <p:cNvPr id="27" name="テキスト ボックス 26"/>
          <p:cNvSpPr txBox="1"/>
          <p:nvPr/>
        </p:nvSpPr>
        <p:spPr>
          <a:xfrm>
            <a:off x="6749795" y="6515974"/>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146827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1015380528"/>
              </p:ext>
            </p:extLst>
          </p:nvPr>
        </p:nvGraphicFramePr>
        <p:xfrm>
          <a:off x="388944" y="1534728"/>
          <a:ext cx="9517057" cy="5323272"/>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4506915" y="2698536"/>
            <a:ext cx="1813703" cy="307777"/>
          </a:xfrm>
          <a:prstGeom prst="rect">
            <a:avLst/>
          </a:prstGeom>
          <a:noFill/>
          <a:ln>
            <a:solidFill>
              <a:schemeClr val="tx1"/>
            </a:solidFill>
          </a:ln>
        </p:spPr>
        <p:txBody>
          <a:bodyPr wrap="square" rtlCol="0">
            <a:spAutoFit/>
          </a:bodyPr>
          <a:lstStyle/>
          <a:p>
            <a:pPr algn="ctr"/>
            <a:r>
              <a:rPr lang="ja-JP" altLang="en-US" sz="1400" dirty="0">
                <a:solidFill>
                  <a:prstClr val="black"/>
                </a:solidFill>
              </a:rPr>
              <a:t>ﾋﾟｰｸ：</a:t>
            </a:r>
            <a:r>
              <a:rPr lang="en-US" altLang="ja-JP" sz="1400" dirty="0">
                <a:solidFill>
                  <a:prstClr val="black"/>
                </a:solidFill>
              </a:rPr>
              <a:t>426,706</a:t>
            </a:r>
            <a:r>
              <a:rPr lang="ja-JP" altLang="en-US" sz="1400" dirty="0">
                <a:solidFill>
                  <a:prstClr val="black"/>
                </a:solidFill>
              </a:rPr>
              <a:t>（</a:t>
            </a:r>
            <a:r>
              <a:rPr lang="en-US" altLang="ja-JP" sz="1400" dirty="0">
                <a:solidFill>
                  <a:prstClr val="black"/>
                </a:solidFill>
              </a:rPr>
              <a:t>H</a:t>
            </a:r>
            <a:r>
              <a:rPr lang="ja-JP" altLang="en-US" sz="1400" dirty="0">
                <a:solidFill>
                  <a:prstClr val="black"/>
                </a:solidFill>
              </a:rPr>
              <a:t>元）</a:t>
            </a:r>
            <a:endParaRPr lang="en-US" altLang="ja-JP" sz="1400" dirty="0">
              <a:solidFill>
                <a:prstClr val="black"/>
              </a:solidFill>
            </a:endParaRPr>
          </a:p>
        </p:txBody>
      </p:sp>
      <p:sp>
        <p:nvSpPr>
          <p:cNvPr id="8" name="テキスト ボックス 7"/>
          <p:cNvSpPr txBox="1"/>
          <p:nvPr/>
        </p:nvSpPr>
        <p:spPr>
          <a:xfrm>
            <a:off x="4562958" y="1679644"/>
            <a:ext cx="2028225" cy="307777"/>
          </a:xfrm>
          <a:prstGeom prst="rect">
            <a:avLst/>
          </a:prstGeom>
          <a:noFill/>
          <a:ln>
            <a:solidFill>
              <a:schemeClr val="tx1"/>
            </a:solidFill>
            <a:prstDash val="dashDot"/>
          </a:ln>
        </p:spPr>
        <p:txBody>
          <a:bodyPr wrap="square" rtlCol="0">
            <a:spAutoFit/>
          </a:bodyPr>
          <a:lstStyle/>
          <a:p>
            <a:pPr algn="ctr"/>
            <a:r>
              <a:rPr lang="ja-JP" altLang="en-US" sz="1400" i="1" dirty="0">
                <a:solidFill>
                  <a:prstClr val="black"/>
                </a:solidFill>
              </a:rPr>
              <a:t>ﾋﾟｰｸ：</a:t>
            </a:r>
            <a:r>
              <a:rPr lang="en-US" altLang="ja-JP" sz="1400" i="1" dirty="0">
                <a:solidFill>
                  <a:prstClr val="black"/>
                </a:solidFill>
              </a:rPr>
              <a:t>5,644,376</a:t>
            </a:r>
            <a:r>
              <a:rPr lang="ja-JP" altLang="en-US" sz="1400" i="1" dirty="0">
                <a:solidFill>
                  <a:prstClr val="black"/>
                </a:solidFill>
              </a:rPr>
              <a:t>（</a:t>
            </a:r>
            <a:r>
              <a:rPr lang="en-US" altLang="ja-JP" sz="1400" i="1" dirty="0">
                <a:solidFill>
                  <a:prstClr val="black"/>
                </a:solidFill>
              </a:rPr>
              <a:t>H</a:t>
            </a:r>
            <a:r>
              <a:rPr lang="ja-JP" altLang="en-US" sz="1400" i="1" dirty="0">
                <a:solidFill>
                  <a:prstClr val="black"/>
                </a:solidFill>
              </a:rPr>
              <a:t>元）</a:t>
            </a:r>
            <a:endParaRPr lang="en-US" altLang="ja-JP" sz="1400" i="1" dirty="0">
              <a:solidFill>
                <a:prstClr val="black"/>
              </a:solidFill>
            </a:endParaRPr>
          </a:p>
        </p:txBody>
      </p:sp>
      <p:sp>
        <p:nvSpPr>
          <p:cNvPr id="16" name="テキスト ボックス 15"/>
          <p:cNvSpPr txBox="1"/>
          <p:nvPr/>
        </p:nvSpPr>
        <p:spPr>
          <a:xfrm>
            <a:off x="4250924" y="6570767"/>
            <a:ext cx="5226581" cy="276999"/>
          </a:xfrm>
          <a:prstGeom prst="rect">
            <a:avLst/>
          </a:prstGeom>
          <a:noFill/>
        </p:spPr>
        <p:txBody>
          <a:bodyPr wrap="square" rtlCol="0">
            <a:spAutoFit/>
          </a:bodyPr>
          <a:lstStyle/>
          <a:p>
            <a:pPr algn="r"/>
            <a:r>
              <a:rPr lang="ja-JP" altLang="en-US" sz="1200" dirty="0">
                <a:solidFill>
                  <a:prstClr val="black"/>
                </a:solidFill>
              </a:rPr>
              <a:t>出典：文部</a:t>
            </a:r>
            <a:r>
              <a:rPr lang="ja-JP" altLang="en-US" sz="1200" dirty="0">
                <a:solidFill>
                  <a:prstClr val="black"/>
                </a:solidFill>
                <a:latin typeface="ＭＳ Ｐゴシック"/>
              </a:rPr>
              <a:t>科学省「学校基本調査」、大阪府「大阪の学校統計」</a:t>
            </a:r>
            <a:endParaRPr lang="ja-JP" altLang="en-US" sz="1200" dirty="0">
              <a:solidFill>
                <a:prstClr val="black"/>
              </a:solidFill>
            </a:endParaRPr>
          </a:p>
        </p:txBody>
      </p:sp>
      <p:sp>
        <p:nvSpPr>
          <p:cNvPr id="17" name="テキスト ボックス 16"/>
          <p:cNvSpPr txBox="1"/>
          <p:nvPr/>
        </p:nvSpPr>
        <p:spPr>
          <a:xfrm>
            <a:off x="662525" y="6411211"/>
            <a:ext cx="3432381" cy="430887"/>
          </a:xfrm>
          <a:prstGeom prst="rect">
            <a:avLst/>
          </a:prstGeom>
          <a:noFill/>
          <a:ln>
            <a:noFill/>
          </a:ln>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国立・公立・私立の計（全日制・定時制のみ）</a:t>
            </a:r>
            <a:endParaRPr lang="en-US" altLang="ja-JP" sz="1100" dirty="0">
              <a:solidFill>
                <a:prstClr val="black"/>
              </a:solidFill>
              <a:latin typeface="ＭＳ Ｐ明朝" pitchFamily="18" charset="-128"/>
              <a:ea typeface="ＭＳ Ｐ明朝" pitchFamily="18" charset="-128"/>
            </a:endParaRPr>
          </a:p>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各年</a:t>
            </a:r>
            <a:r>
              <a:rPr lang="en-US" altLang="ja-JP" sz="1100" dirty="0">
                <a:solidFill>
                  <a:prstClr val="black"/>
                </a:solidFill>
                <a:latin typeface="ＭＳ Ｐ明朝" pitchFamily="18" charset="-128"/>
                <a:ea typeface="ＭＳ Ｐ明朝" pitchFamily="18" charset="-128"/>
              </a:rPr>
              <a:t>5</a:t>
            </a:r>
            <a:r>
              <a:rPr lang="ja-JP" altLang="en-US" sz="1100" dirty="0">
                <a:solidFill>
                  <a:prstClr val="black"/>
                </a:solidFill>
                <a:latin typeface="ＭＳ Ｐ明朝" pitchFamily="18" charset="-128"/>
                <a:ea typeface="ＭＳ Ｐ明朝" pitchFamily="18" charset="-128"/>
              </a:rPr>
              <a:t>月</a:t>
            </a:r>
            <a:r>
              <a:rPr lang="en-US" altLang="ja-JP" sz="1100" dirty="0">
                <a:solidFill>
                  <a:prstClr val="black"/>
                </a:solidFill>
                <a:latin typeface="ＭＳ Ｐ明朝" pitchFamily="18" charset="-128"/>
                <a:ea typeface="ＭＳ Ｐ明朝" pitchFamily="18" charset="-128"/>
              </a:rPr>
              <a:t>1</a:t>
            </a:r>
            <a:r>
              <a:rPr lang="ja-JP" altLang="en-US" sz="1100" dirty="0">
                <a:solidFill>
                  <a:prstClr val="black"/>
                </a:solidFill>
                <a:latin typeface="ＭＳ Ｐ明朝" pitchFamily="18" charset="-128"/>
                <a:ea typeface="ＭＳ Ｐ明朝" pitchFamily="18" charset="-128"/>
              </a:rPr>
              <a:t>日現在（</a:t>
            </a:r>
            <a:r>
              <a:rPr lang="en-US" altLang="ja-JP" sz="1100" dirty="0">
                <a:solidFill>
                  <a:prstClr val="black"/>
                </a:solidFill>
                <a:latin typeface="ＭＳ Ｐ明朝" pitchFamily="18" charset="-128"/>
                <a:ea typeface="ＭＳ Ｐ明朝" pitchFamily="18" charset="-128"/>
              </a:rPr>
              <a:t>R02</a:t>
            </a:r>
            <a:r>
              <a:rPr lang="ja-JP" altLang="en-US" sz="1100" dirty="0">
                <a:solidFill>
                  <a:prstClr val="black"/>
                </a:solidFill>
                <a:latin typeface="ＭＳ Ｐ明朝" pitchFamily="18" charset="-128"/>
                <a:ea typeface="ＭＳ Ｐ明朝" pitchFamily="18" charset="-128"/>
              </a:rPr>
              <a:t>年度は速報値）</a:t>
            </a:r>
            <a:endParaRPr lang="en-US" altLang="ja-JP" sz="1100" dirty="0">
              <a:solidFill>
                <a:prstClr val="black"/>
              </a:solidFill>
              <a:latin typeface="ＭＳ Ｐ明朝" pitchFamily="18" charset="-128"/>
              <a:ea typeface="ＭＳ Ｐ明朝" pitchFamily="18" charset="-128"/>
            </a:endParaRPr>
          </a:p>
        </p:txBody>
      </p:sp>
      <p:sp>
        <p:nvSpPr>
          <p:cNvPr id="13" name="額縁 12"/>
          <p:cNvSpPr/>
          <p:nvPr/>
        </p:nvSpPr>
        <p:spPr>
          <a:xfrm>
            <a:off x="495300" y="25371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高等学校の生徒数の推移（全国・大阪府）</a:t>
            </a:r>
          </a:p>
        </p:txBody>
      </p:sp>
      <p:sp>
        <p:nvSpPr>
          <p:cNvPr id="2" name="スライド番号プレースホルダー 1"/>
          <p:cNvSpPr>
            <a:spLocks noGrp="1"/>
          </p:cNvSpPr>
          <p:nvPr>
            <p:ph type="sldNum" sz="quarter" idx="12"/>
          </p:nvPr>
        </p:nvSpPr>
        <p:spPr>
          <a:xfrm>
            <a:off x="7594600" y="6520259"/>
            <a:ext cx="2311400" cy="365125"/>
          </a:xfrm>
        </p:spPr>
        <p:txBody>
          <a:bodyPr/>
          <a:lstStyle/>
          <a:p>
            <a:fld id="{AC1F0867-EFB9-42FF-BF2D-7B625E83DED1}"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15" name="テキスト ボックス 6"/>
          <p:cNvSpPr txBox="1"/>
          <p:nvPr/>
        </p:nvSpPr>
        <p:spPr>
          <a:xfrm>
            <a:off x="155243" y="1332369"/>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rPr>
              <a:t>（人）</a:t>
            </a:r>
          </a:p>
        </p:txBody>
      </p:sp>
      <p:sp>
        <p:nvSpPr>
          <p:cNvPr id="19" name="テキスト ボックス 6"/>
          <p:cNvSpPr txBox="1"/>
          <p:nvPr/>
        </p:nvSpPr>
        <p:spPr>
          <a:xfrm>
            <a:off x="8949743" y="1365415"/>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rPr>
              <a:t>（人）</a:t>
            </a:r>
          </a:p>
        </p:txBody>
      </p:sp>
      <p:graphicFrame>
        <p:nvGraphicFramePr>
          <p:cNvPr id="12" name="表 11"/>
          <p:cNvGraphicFramePr>
            <a:graphicFrameLocks noGrp="1"/>
          </p:cNvGraphicFramePr>
          <p:nvPr>
            <p:extLst>
              <p:ext uri="{D42A27DB-BD31-4B8C-83A1-F6EECF244321}">
                <p14:modId xmlns:p14="http://schemas.microsoft.com/office/powerpoint/2010/main" val="261138501"/>
              </p:ext>
            </p:extLst>
          </p:nvPr>
        </p:nvGraphicFramePr>
        <p:xfrm>
          <a:off x="3768823" y="4098427"/>
          <a:ext cx="2760262" cy="1922862"/>
        </p:xfrm>
        <a:graphic>
          <a:graphicData uri="http://schemas.openxmlformats.org/drawingml/2006/table">
            <a:tbl>
              <a:tblPr firstRow="1">
                <a:tableStyleId>{5C22544A-7EE6-4342-B048-85BDC9FD1C3A}</a:tableStyleId>
              </a:tblPr>
              <a:tblGrid>
                <a:gridCol w="263810">
                  <a:extLst>
                    <a:ext uri="{9D8B030D-6E8A-4147-A177-3AD203B41FA5}">
                      <a16:colId xmlns:a16="http://schemas.microsoft.com/office/drawing/2014/main" val="20000"/>
                    </a:ext>
                  </a:extLst>
                </a:gridCol>
                <a:gridCol w="578196">
                  <a:extLst>
                    <a:ext uri="{9D8B030D-6E8A-4147-A177-3AD203B41FA5}">
                      <a16:colId xmlns:a16="http://schemas.microsoft.com/office/drawing/2014/main" val="20001"/>
                    </a:ext>
                  </a:extLst>
                </a:gridCol>
                <a:gridCol w="910114">
                  <a:extLst>
                    <a:ext uri="{9D8B030D-6E8A-4147-A177-3AD203B41FA5}">
                      <a16:colId xmlns:a16="http://schemas.microsoft.com/office/drawing/2014/main" val="20002"/>
                    </a:ext>
                  </a:extLst>
                </a:gridCol>
                <a:gridCol w="1008142">
                  <a:extLst>
                    <a:ext uri="{9D8B030D-6E8A-4147-A177-3AD203B41FA5}">
                      <a16:colId xmlns:a16="http://schemas.microsoft.com/office/drawing/2014/main" val="20003"/>
                    </a:ext>
                  </a:extLst>
                </a:gridCol>
              </a:tblGrid>
              <a:tr h="537550">
                <a:tc gridSpan="2">
                  <a:txBody>
                    <a:bodyPr/>
                    <a:lstStyle/>
                    <a:p>
                      <a:pPr algn="ctr"/>
                      <a:r>
                        <a:rPr kumimoji="1" lang="en-US" altLang="ja-JP" sz="1200" dirty="0">
                          <a:solidFill>
                            <a:schemeClr val="bg1"/>
                          </a:solidFill>
                        </a:rPr>
                        <a:t>R02</a:t>
                      </a:r>
                      <a:r>
                        <a:rPr kumimoji="1" lang="ja-JP" altLang="en-US" sz="1200" dirty="0">
                          <a:solidFill>
                            <a:schemeClr val="bg1"/>
                          </a:solidFill>
                        </a:rPr>
                        <a:t>大阪</a:t>
                      </a:r>
                      <a:endParaRPr kumimoji="1" lang="ja-JP" altLang="en-US" sz="1200" dirty="0">
                        <a:solidFill>
                          <a:schemeClr val="bg1"/>
                        </a:solidFill>
                        <a:latin typeface="+mn-ea"/>
                        <a:ea typeface="+mn-ea"/>
                      </a:endParaRPr>
                    </a:p>
                  </a:txBody>
                  <a:tcPr marL="99060" marR="99060" anchor="ctr"/>
                </a:tc>
                <a:tc hMerge="1">
                  <a:txBody>
                    <a:bodyPr/>
                    <a:lstStyle/>
                    <a:p>
                      <a:endParaRPr kumimoji="1" lang="ja-JP" altLang="en-US"/>
                    </a:p>
                  </a:txBody>
                  <a:tcPr/>
                </a:tc>
                <a:tc>
                  <a:txBody>
                    <a:bodyPr/>
                    <a:lstStyle/>
                    <a:p>
                      <a:pPr algn="r"/>
                      <a:r>
                        <a:rPr kumimoji="1" lang="ja-JP" altLang="en-US" sz="1200" dirty="0"/>
                        <a:t>高等学校</a:t>
                      </a:r>
                      <a:endParaRPr kumimoji="1" lang="ja-JP" altLang="en-US" sz="1200" dirty="0">
                        <a:latin typeface="+mn-ea"/>
                        <a:ea typeface="+mn-ea"/>
                      </a:endParaRPr>
                    </a:p>
                  </a:txBody>
                  <a:tcPr marL="99060" marR="99060" anchor="ctr"/>
                </a:tc>
                <a:tc>
                  <a:txBody>
                    <a:bodyPr/>
                    <a:lstStyle/>
                    <a:p>
                      <a:pPr algn="l"/>
                      <a:r>
                        <a:rPr kumimoji="1" lang="en-US" altLang="ja-JP" sz="900" dirty="0"/>
                        <a:t>(</a:t>
                      </a:r>
                      <a:r>
                        <a:rPr kumimoji="1" lang="ja-JP" altLang="en-US" sz="900" dirty="0"/>
                        <a:t>参考</a:t>
                      </a:r>
                      <a:r>
                        <a:rPr kumimoji="1" lang="en-US" altLang="ja-JP" sz="900" dirty="0"/>
                        <a:t>) </a:t>
                      </a:r>
                      <a:r>
                        <a:rPr kumimoji="1" lang="ja-JP" altLang="en-US" sz="900" dirty="0"/>
                        <a:t>中等教育学校</a:t>
                      </a:r>
                      <a:r>
                        <a:rPr kumimoji="1" lang="en-US" altLang="ja-JP" sz="900" dirty="0"/>
                        <a:t>(</a:t>
                      </a:r>
                      <a:r>
                        <a:rPr kumimoji="1" lang="ja-JP" altLang="en-US" sz="900" dirty="0"/>
                        <a:t>後期課程</a:t>
                      </a:r>
                      <a:r>
                        <a:rPr kumimoji="1" lang="en-US" altLang="ja-JP" sz="900" dirty="0"/>
                        <a:t>)</a:t>
                      </a:r>
                      <a:endParaRPr kumimoji="1" lang="ja-JP" altLang="en-US" sz="900" dirty="0">
                        <a:latin typeface="+mn-ea"/>
                        <a:ea typeface="+mn-ea"/>
                      </a:endParaRPr>
                    </a:p>
                  </a:txBody>
                  <a:tcPr marL="99060" marR="99060" anchor="ctr"/>
                </a:tc>
                <a:extLst>
                  <a:ext uri="{0D108BD9-81ED-4DB2-BD59-A6C34878D82A}">
                    <a16:rowId xmlns:a16="http://schemas.microsoft.com/office/drawing/2014/main" val="10000"/>
                  </a:ext>
                </a:extLst>
              </a:tr>
              <a:tr h="216024">
                <a:tc gridSpan="2">
                  <a:txBody>
                    <a:bodyPr/>
                    <a:lstStyle/>
                    <a:p>
                      <a:pPr algn="ctr"/>
                      <a:r>
                        <a:rPr kumimoji="1" lang="ja-JP" altLang="en-US" sz="1200" dirty="0"/>
                        <a:t>国　立</a:t>
                      </a:r>
                      <a:endParaRPr kumimoji="1" lang="ja-JP" altLang="en-US" sz="1200" dirty="0">
                        <a:latin typeface="+mn-ea"/>
                        <a:ea typeface="+mn-ea"/>
                      </a:endParaRPr>
                    </a:p>
                  </a:txBody>
                  <a:tcPr marL="99060" marR="99060" anchor="ctr"/>
                </a:tc>
                <a:tc hMerge="1">
                  <a:txBody>
                    <a:bodyPr/>
                    <a:lstStyle/>
                    <a:p>
                      <a:endParaRPr kumimoji="1" lang="ja-JP" altLang="en-US" dirty="0"/>
                    </a:p>
                  </a:txBody>
                  <a:tcPr/>
                </a:tc>
                <a:tc>
                  <a:txBody>
                    <a:bodyPr/>
                    <a:lstStyle/>
                    <a:p>
                      <a:pPr algn="r"/>
                      <a:r>
                        <a:rPr kumimoji="1" lang="en-US" altLang="ja-JP" sz="1200" dirty="0">
                          <a:solidFill>
                            <a:schemeClr val="tx1"/>
                          </a:solidFill>
                          <a:latin typeface="+mj-lt"/>
                        </a:rPr>
                        <a:t>1,330</a:t>
                      </a:r>
                      <a:endParaRPr kumimoji="1" lang="ja-JP" altLang="en-US" sz="1200" dirty="0">
                        <a:solidFill>
                          <a:schemeClr val="tx1"/>
                        </a:solidFill>
                        <a:latin typeface="+mj-lt"/>
                        <a:ea typeface="+mn-ea"/>
                      </a:endParaRPr>
                    </a:p>
                  </a:txBody>
                  <a:tcPr marL="99060" marR="99060" anchor="ctr"/>
                </a:tc>
                <a:tc>
                  <a:txBody>
                    <a:bodyPr/>
                    <a:lstStyle/>
                    <a:p>
                      <a:pPr algn="ctr"/>
                      <a:r>
                        <a:rPr kumimoji="1" lang="en-US" altLang="ja-JP" sz="1200" dirty="0">
                          <a:latin typeface="+mj-lt"/>
                          <a:ea typeface="+mn-ea"/>
                        </a:rPr>
                        <a:t>-</a:t>
                      </a:r>
                      <a:endParaRPr kumimoji="1" lang="ja-JP" altLang="en-US" sz="1200" dirty="0">
                        <a:latin typeface="+mj-lt"/>
                        <a:ea typeface="+mn-ea"/>
                      </a:endParaRPr>
                    </a:p>
                  </a:txBody>
                  <a:tcPr marL="99060" marR="99060" anchor="ctr"/>
                </a:tc>
                <a:extLst>
                  <a:ext uri="{0D108BD9-81ED-4DB2-BD59-A6C34878D82A}">
                    <a16:rowId xmlns:a16="http://schemas.microsoft.com/office/drawing/2014/main" val="10001"/>
                  </a:ext>
                </a:extLst>
              </a:tr>
              <a:tr h="288032">
                <a:tc rowSpan="2">
                  <a:txBody>
                    <a:bodyPr/>
                    <a:lstStyle/>
                    <a:p>
                      <a:pPr algn="ctr"/>
                      <a:r>
                        <a:rPr kumimoji="1" lang="ja-JP" altLang="en-US" sz="1200" dirty="0"/>
                        <a:t>公立</a:t>
                      </a:r>
                      <a:endParaRPr kumimoji="1" lang="ja-JP" altLang="en-US" sz="1200" dirty="0">
                        <a:latin typeface="+mn-ea"/>
                        <a:ea typeface="+mn-ea"/>
                      </a:endParaRPr>
                    </a:p>
                  </a:txBody>
                  <a:tcPr marL="99060" marR="99060" vert="ea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府立</a:t>
                      </a:r>
                      <a:endParaRPr kumimoji="1" lang="ja-JP" altLang="en-US" sz="1200" dirty="0">
                        <a:latin typeface="+mn-ea"/>
                        <a:ea typeface="+mn-ea"/>
                      </a:endParaRPr>
                    </a:p>
                  </a:txBody>
                  <a:tcPr marL="99060" marR="99060" anchor="ctr"/>
                </a:tc>
                <a:tc>
                  <a:txBody>
                    <a:bodyPr/>
                    <a:lstStyle/>
                    <a:p>
                      <a:pPr algn="r"/>
                      <a:r>
                        <a:rPr kumimoji="1" lang="en-US" altLang="ja-JP" sz="1200" dirty="0">
                          <a:solidFill>
                            <a:schemeClr val="tx1"/>
                          </a:solidFill>
                          <a:latin typeface="+mj-lt"/>
                          <a:ea typeface="+mn-ea"/>
                        </a:rPr>
                        <a:t>106,495</a:t>
                      </a:r>
                      <a:endParaRPr kumimoji="1" lang="ja-JP" altLang="en-US" sz="1200" dirty="0">
                        <a:solidFill>
                          <a:schemeClr val="tx1"/>
                        </a:solidFill>
                        <a:latin typeface="+mj-lt"/>
                        <a:ea typeface="+mn-ea"/>
                      </a:endParaRPr>
                    </a:p>
                  </a:txBody>
                  <a:tcPr marL="99060" marR="99060" anchor="ctr"/>
                </a:tc>
                <a:tc>
                  <a:txBody>
                    <a:bodyPr/>
                    <a:lstStyle/>
                    <a:p>
                      <a:pPr algn="ctr"/>
                      <a:r>
                        <a:rPr kumimoji="1" lang="en-US" altLang="ja-JP" sz="1200" dirty="0">
                          <a:latin typeface="+mj-lt"/>
                          <a:ea typeface="+mn-ea"/>
                        </a:rPr>
                        <a:t>-</a:t>
                      </a:r>
                      <a:endParaRPr kumimoji="1" lang="ja-JP" altLang="en-US" sz="1200" dirty="0">
                        <a:latin typeface="+mj-lt"/>
                        <a:ea typeface="+mn-ea"/>
                      </a:endParaRPr>
                    </a:p>
                  </a:txBody>
                  <a:tcPr marL="99060" marR="99060" anchor="ctr"/>
                </a:tc>
                <a:extLst>
                  <a:ext uri="{0D108BD9-81ED-4DB2-BD59-A6C34878D82A}">
                    <a16:rowId xmlns:a16="http://schemas.microsoft.com/office/drawing/2014/main" val="10002"/>
                  </a:ext>
                </a:extLst>
              </a:tr>
              <a:tr h="157728">
                <a:tc vMerge="1">
                  <a:txBody>
                    <a:bodyPr/>
                    <a:lstStyle/>
                    <a:p>
                      <a:endParaRPr kumimoji="1" lang="ja-JP" altLang="en-US" dirty="0"/>
                    </a:p>
                  </a:txBody>
                  <a:tcPr/>
                </a:tc>
                <a:tc>
                  <a:txBody>
                    <a:bodyPr/>
                    <a:lstStyle/>
                    <a:p>
                      <a:r>
                        <a:rPr kumimoji="1" lang="ja-JP" altLang="en-US" sz="1200" dirty="0"/>
                        <a:t>市立</a:t>
                      </a:r>
                      <a:endParaRPr kumimoji="1" lang="ja-JP" altLang="en-US" sz="1200" dirty="0">
                        <a:latin typeface="+mn-ea"/>
                        <a:ea typeface="+mn-ea"/>
                      </a:endParaRPr>
                    </a:p>
                  </a:txBody>
                  <a:tcPr marL="99060" marR="99060" anchor="ctr"/>
                </a:tc>
                <a:tc>
                  <a:txBody>
                    <a:bodyPr/>
                    <a:lstStyle/>
                    <a:p>
                      <a:pPr algn="r"/>
                      <a:r>
                        <a:rPr kumimoji="1" lang="en-US" altLang="ja-JP" sz="1200" dirty="0">
                          <a:solidFill>
                            <a:schemeClr val="tx1"/>
                          </a:solidFill>
                          <a:latin typeface="+mj-lt"/>
                          <a:ea typeface="+mn-ea"/>
                        </a:rPr>
                        <a:t>14,561</a:t>
                      </a:r>
                      <a:endParaRPr kumimoji="1" lang="ja-JP" altLang="en-US" sz="1200" dirty="0">
                        <a:solidFill>
                          <a:schemeClr val="tx1"/>
                        </a:solidFill>
                        <a:latin typeface="+mj-lt"/>
                        <a:ea typeface="+mn-ea"/>
                      </a:endParaRPr>
                    </a:p>
                  </a:txBody>
                  <a:tcPr marL="99060" marR="99060" anchor="ctr"/>
                </a:tc>
                <a:tc>
                  <a:txBody>
                    <a:bodyPr/>
                    <a:lstStyle/>
                    <a:p>
                      <a:pPr algn="ctr"/>
                      <a:r>
                        <a:rPr kumimoji="1" lang="en-US" altLang="ja-JP" sz="1200" dirty="0">
                          <a:solidFill>
                            <a:schemeClr val="tx1"/>
                          </a:solidFill>
                          <a:latin typeface="+mj-lt"/>
                          <a:ea typeface="+mn-ea"/>
                        </a:rPr>
                        <a:t>-</a:t>
                      </a:r>
                      <a:endParaRPr kumimoji="1" lang="ja-JP" altLang="en-US" sz="1200" dirty="0">
                        <a:solidFill>
                          <a:schemeClr val="tx1"/>
                        </a:solidFill>
                        <a:latin typeface="+mj-lt"/>
                        <a:ea typeface="+mn-ea"/>
                      </a:endParaRPr>
                    </a:p>
                  </a:txBody>
                  <a:tcPr marL="99060" marR="99060" anchor="ctr"/>
                </a:tc>
                <a:extLst>
                  <a:ext uri="{0D108BD9-81ED-4DB2-BD59-A6C34878D82A}">
                    <a16:rowId xmlns:a16="http://schemas.microsoft.com/office/drawing/2014/main" val="10003"/>
                  </a:ext>
                </a:extLst>
              </a:tr>
              <a:tr h="243448">
                <a:tc gridSpan="2">
                  <a:txBody>
                    <a:bodyPr/>
                    <a:lstStyle/>
                    <a:p>
                      <a:pPr algn="ctr"/>
                      <a:r>
                        <a:rPr kumimoji="1" lang="ja-JP" altLang="en-US" sz="1200" dirty="0"/>
                        <a:t>私　立</a:t>
                      </a:r>
                      <a:endParaRPr kumimoji="1" lang="ja-JP" altLang="en-US" sz="1200" dirty="0">
                        <a:latin typeface="+mn-ea"/>
                        <a:ea typeface="+mn-ea"/>
                      </a:endParaRPr>
                    </a:p>
                  </a:txBody>
                  <a:tcPr marL="99060" marR="99060" anchor="ctr"/>
                </a:tc>
                <a:tc hMerge="1">
                  <a:txBody>
                    <a:bodyPr/>
                    <a:lstStyle/>
                    <a:p>
                      <a:endParaRPr kumimoji="1" lang="ja-JP" altLang="en-US" sz="1200" dirty="0"/>
                    </a:p>
                  </a:txBody>
                  <a:tcPr/>
                </a:tc>
                <a:tc>
                  <a:txBody>
                    <a:bodyPr/>
                    <a:lstStyle/>
                    <a:p>
                      <a:pPr algn="r"/>
                      <a:r>
                        <a:rPr kumimoji="1" lang="en-US" altLang="ja-JP" sz="1200" dirty="0">
                          <a:solidFill>
                            <a:schemeClr val="tx1"/>
                          </a:solidFill>
                          <a:latin typeface="+mj-lt"/>
                          <a:ea typeface="+mn-ea"/>
                        </a:rPr>
                        <a:t>91,734</a:t>
                      </a:r>
                      <a:endParaRPr kumimoji="1" lang="ja-JP" altLang="en-US" sz="1200" dirty="0">
                        <a:solidFill>
                          <a:schemeClr val="tx1"/>
                        </a:solidFill>
                        <a:latin typeface="+mj-lt"/>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j-lt"/>
                          <a:ea typeface="+mn-ea"/>
                        </a:rPr>
                        <a:t>155</a:t>
                      </a:r>
                      <a:endParaRPr kumimoji="1" lang="ja-JP" altLang="en-US" sz="1200" dirty="0">
                        <a:solidFill>
                          <a:schemeClr val="tx1"/>
                        </a:solidFill>
                        <a:latin typeface="+mj-lt"/>
                        <a:ea typeface="+mn-ea"/>
                      </a:endParaRPr>
                    </a:p>
                  </a:txBody>
                  <a:tcPr marL="99060" marR="99060" anchor="ctr"/>
                </a:tc>
                <a:extLst>
                  <a:ext uri="{0D108BD9-81ED-4DB2-BD59-A6C34878D82A}">
                    <a16:rowId xmlns:a16="http://schemas.microsoft.com/office/drawing/2014/main" val="10004"/>
                  </a:ext>
                </a:extLst>
              </a:tr>
              <a:tr h="185152">
                <a:tc gridSpan="2">
                  <a:txBody>
                    <a:bodyPr/>
                    <a:lstStyle/>
                    <a:p>
                      <a:pPr algn="ctr"/>
                      <a:r>
                        <a:rPr kumimoji="1" lang="ja-JP" altLang="en-US" sz="1200" dirty="0"/>
                        <a:t>合計</a:t>
                      </a:r>
                      <a:endParaRPr kumimoji="1" lang="en-US" altLang="ja-JP" sz="1200" dirty="0">
                        <a:latin typeface="+mn-ea"/>
                        <a:ea typeface="+mn-ea"/>
                      </a:endParaRPr>
                    </a:p>
                  </a:txBody>
                  <a:tcPr marL="99060" marR="99060"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j-lt"/>
                          <a:ea typeface="+mn-ea"/>
                        </a:rPr>
                        <a:t>214,120</a:t>
                      </a:r>
                      <a:endParaRPr kumimoji="1" lang="ja-JP" altLang="en-US" sz="1200" dirty="0">
                        <a:solidFill>
                          <a:schemeClr val="tx1"/>
                        </a:solidFill>
                        <a:latin typeface="+mj-lt"/>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j-lt"/>
                          <a:ea typeface="+mn-ea"/>
                        </a:rPr>
                        <a:t>155</a:t>
                      </a:r>
                      <a:endParaRPr kumimoji="1" lang="ja-JP" altLang="en-US" sz="1200" dirty="0">
                        <a:solidFill>
                          <a:schemeClr val="tx1"/>
                        </a:solidFill>
                        <a:latin typeface="+mj-lt"/>
                        <a:ea typeface="+mn-ea"/>
                      </a:endParaRPr>
                    </a:p>
                  </a:txBody>
                  <a:tcPr marL="99060" marR="99060" anchor="ctr"/>
                </a:tc>
                <a:extLst>
                  <a:ext uri="{0D108BD9-81ED-4DB2-BD59-A6C34878D82A}">
                    <a16:rowId xmlns:a16="http://schemas.microsoft.com/office/drawing/2014/main" val="10005"/>
                  </a:ext>
                </a:extLst>
              </a:tr>
            </a:tbl>
          </a:graphicData>
        </a:graphic>
      </p:graphicFrame>
      <p:sp>
        <p:nvSpPr>
          <p:cNvPr id="14" name="テキスト ボックス 13"/>
          <p:cNvSpPr txBox="1"/>
          <p:nvPr/>
        </p:nvSpPr>
        <p:spPr>
          <a:xfrm>
            <a:off x="974560" y="826166"/>
            <a:ext cx="8326560" cy="523220"/>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400" dirty="0">
                <a:solidFill>
                  <a:prstClr val="black"/>
                </a:solidFill>
              </a:rPr>
              <a:t>　全国・大阪府とも同じような増減傾向で推移。</a:t>
            </a:r>
            <a:endParaRPr lang="en-US" altLang="ja-JP" sz="1400" dirty="0">
              <a:solidFill>
                <a:prstClr val="black"/>
              </a:solidFill>
            </a:endParaRPr>
          </a:p>
          <a:p>
            <a:pPr marL="180975" indent="-180975">
              <a:buFont typeface="Wingdings" pitchFamily="2" charset="2"/>
              <a:buChar char="Ø"/>
            </a:pPr>
            <a:r>
              <a:rPr lang="ja-JP" altLang="en-US" sz="1400" dirty="0">
                <a:solidFill>
                  <a:prstClr val="black"/>
                </a:solidFill>
              </a:rPr>
              <a:t>　大阪府では、平成元年をピークに減少し、近年はやや増加傾向であったが、</a:t>
            </a:r>
            <a:r>
              <a:rPr lang="en-US" altLang="ja-JP" sz="1400" dirty="0">
                <a:solidFill>
                  <a:prstClr val="black"/>
                </a:solidFill>
              </a:rPr>
              <a:t>27</a:t>
            </a:r>
            <a:r>
              <a:rPr lang="ja-JP" altLang="en-US" sz="1400" dirty="0">
                <a:solidFill>
                  <a:prstClr val="black"/>
                </a:solidFill>
              </a:rPr>
              <a:t>年度からは減少している。</a:t>
            </a:r>
            <a:endParaRPr lang="en-US" altLang="ja-JP" sz="1400" dirty="0">
              <a:solidFill>
                <a:prstClr val="black"/>
              </a:solidFill>
            </a:endParaRPr>
          </a:p>
        </p:txBody>
      </p:sp>
      <p:sp>
        <p:nvSpPr>
          <p:cNvPr id="21" name="テキスト ボックス 6"/>
          <p:cNvSpPr txBox="1"/>
          <p:nvPr/>
        </p:nvSpPr>
        <p:spPr>
          <a:xfrm>
            <a:off x="9033946" y="6017743"/>
            <a:ext cx="75351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rPr>
              <a:t>（年度）</a:t>
            </a:r>
          </a:p>
        </p:txBody>
      </p:sp>
    </p:spTree>
    <p:extLst>
      <p:ext uri="{BB962C8B-B14F-4D97-AF65-F5344CB8AC3E}">
        <p14:creationId xmlns:p14="http://schemas.microsoft.com/office/powerpoint/2010/main" val="367555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468551" y="69092"/>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国における教育改革等の</a:t>
            </a:r>
            <a:r>
              <a:rPr lang="ja-JP" altLang="en-US" sz="2400" b="1" dirty="0" smtClean="0">
                <a:solidFill>
                  <a:prstClr val="black"/>
                </a:solidFill>
              </a:rPr>
              <a:t>動き</a:t>
            </a:r>
            <a:endParaRPr lang="ja-JP" altLang="en-US" sz="2400" b="1" dirty="0">
              <a:solidFill>
                <a:prstClr val="black"/>
              </a:solidFill>
            </a:endParaRPr>
          </a:p>
        </p:txBody>
      </p:sp>
      <p:sp>
        <p:nvSpPr>
          <p:cNvPr id="2" name="スライド番号プレースホルダー 1"/>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30</a:t>
            </a:fld>
            <a:endParaRPr lang="ja-JP" altLang="en-US" dirty="0">
              <a:solidFill>
                <a:prstClr val="black">
                  <a:tint val="75000"/>
                </a:prstClr>
              </a:solidFill>
            </a:endParaRPr>
          </a:p>
        </p:txBody>
      </p:sp>
      <p:graphicFrame>
        <p:nvGraphicFramePr>
          <p:cNvPr id="6" name="表 5"/>
          <p:cNvGraphicFramePr>
            <a:graphicFrameLocks noGrp="1"/>
          </p:cNvGraphicFramePr>
          <p:nvPr>
            <p:extLst>
              <p:ext uri="{D42A27DB-BD31-4B8C-83A1-F6EECF244321}">
                <p14:modId xmlns:p14="http://schemas.microsoft.com/office/powerpoint/2010/main" val="468311742"/>
              </p:ext>
            </p:extLst>
          </p:nvPr>
        </p:nvGraphicFramePr>
        <p:xfrm>
          <a:off x="206727" y="723329"/>
          <a:ext cx="9439049" cy="3752434"/>
        </p:xfrm>
        <a:graphic>
          <a:graphicData uri="http://schemas.openxmlformats.org/drawingml/2006/table">
            <a:tbl>
              <a:tblPr firstRow="1">
                <a:tableStyleId>{10A1B5D5-9B99-4C35-A422-299274C87663}</a:tableStyleId>
              </a:tblPr>
              <a:tblGrid>
                <a:gridCol w="9439049">
                  <a:extLst>
                    <a:ext uri="{9D8B030D-6E8A-4147-A177-3AD203B41FA5}">
                      <a16:colId xmlns:a16="http://schemas.microsoft.com/office/drawing/2014/main" val="20000"/>
                    </a:ext>
                  </a:extLst>
                </a:gridCol>
              </a:tblGrid>
              <a:tr h="281727">
                <a:tc>
                  <a:txBody>
                    <a:bodyPr/>
                    <a:lstStyle/>
                    <a:p>
                      <a:r>
                        <a:rPr kumimoji="1" lang="en-US" altLang="zh-TW" sz="1300" dirty="0">
                          <a:latin typeface="+mj-ea"/>
                          <a:ea typeface="+mj-ea"/>
                        </a:rPr>
                        <a:t>【</a:t>
                      </a:r>
                      <a:r>
                        <a:rPr kumimoji="1" lang="ja-JP" altLang="en-US" sz="1300" dirty="0">
                          <a:latin typeface="+mj-ea"/>
                          <a:ea typeface="+mj-ea"/>
                        </a:rPr>
                        <a:t>新しい時代の初等中等教育の</a:t>
                      </a:r>
                      <a:r>
                        <a:rPr kumimoji="1" lang="ja-JP" altLang="en-US" sz="1300" dirty="0" smtClean="0">
                          <a:latin typeface="+mj-ea"/>
                          <a:ea typeface="+mj-ea"/>
                        </a:rPr>
                        <a:t>在り方：中央教育審議会初等中等教育分科会 </a:t>
                      </a:r>
                      <a:r>
                        <a:rPr kumimoji="1" lang="en-US" altLang="zh-TW" sz="1300" dirty="0" smtClean="0">
                          <a:latin typeface="+mj-ea"/>
                          <a:ea typeface="+mj-ea"/>
                        </a:rPr>
                        <a:t>】</a:t>
                      </a:r>
                      <a:r>
                        <a:rPr kumimoji="1" lang="ja-JP" altLang="en-US" sz="1300" dirty="0" smtClean="0">
                          <a:latin typeface="+mj-ea"/>
                          <a:ea typeface="+mj-ea"/>
                        </a:rPr>
                        <a:t>（概要については次ページ以降に添付）</a:t>
                      </a:r>
                      <a:endParaRPr kumimoji="1" lang="en-US" altLang="zh-TW" sz="1300" dirty="0">
                        <a:latin typeface="+mj-ea"/>
                        <a:ea typeface="+mj-ea"/>
                      </a:endParaRPr>
                    </a:p>
                  </a:txBody>
                  <a:tcPr marL="99060" marR="99060"/>
                </a:tc>
                <a:extLst>
                  <a:ext uri="{0D108BD9-81ED-4DB2-BD59-A6C34878D82A}">
                    <a16:rowId xmlns:a16="http://schemas.microsoft.com/office/drawing/2014/main" val="10000"/>
                  </a:ext>
                </a:extLst>
              </a:tr>
              <a:tr h="3462874">
                <a:tc>
                  <a:txBody>
                    <a:bodyPr/>
                    <a:lstStyle/>
                    <a:p>
                      <a:pPr marL="182563" indent="-182563"/>
                      <a:r>
                        <a:rPr kumimoji="1" lang="ja-JP" altLang="en-US" sz="1300" b="1" dirty="0" smtClean="0">
                          <a:latin typeface="HG丸ｺﾞｼｯｸM-PRO" panose="020F0600000000000000" pitchFamily="50" charset="-128"/>
                          <a:ea typeface="HG丸ｺﾞｼｯｸM-PRO" panose="020F0600000000000000" pitchFamily="50" charset="-128"/>
                        </a:rPr>
                        <a:t>◆「令和の日本型学校教育」の構築を目指して～全ての子供たちの可能性を引き出す、個別最適な学びと協働的な学びの実現～（中間まとめ）</a:t>
                      </a:r>
                      <a:endParaRPr kumimoji="1" lang="en-US" altLang="ja-JP" sz="1300" b="1"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b="1" dirty="0" smtClean="0">
                          <a:latin typeface="HG丸ｺﾞｼｯｸM-PRO" panose="020F0600000000000000" pitchFamily="50" charset="-128"/>
                          <a:ea typeface="HG丸ｺﾞｼｯｸM-PRO" panose="020F0600000000000000" pitchFamily="50" charset="-128"/>
                        </a:rPr>
                        <a:t>第</a:t>
                      </a:r>
                      <a:r>
                        <a:rPr kumimoji="1" lang="en-US" altLang="ja-JP" sz="1300" b="1" dirty="0" smtClean="0">
                          <a:latin typeface="HG丸ｺﾞｼｯｸM-PRO" panose="020F0600000000000000" pitchFamily="50" charset="-128"/>
                          <a:ea typeface="HG丸ｺﾞｼｯｸM-PRO" panose="020F0600000000000000" pitchFamily="50" charset="-128"/>
                        </a:rPr>
                        <a:t>Ⅰ</a:t>
                      </a:r>
                      <a:r>
                        <a:rPr kumimoji="1" lang="ja-JP" altLang="en-US" sz="1300" b="1" dirty="0" smtClean="0">
                          <a:latin typeface="HG丸ｺﾞｼｯｸM-PRO" panose="020F0600000000000000" pitchFamily="50" charset="-128"/>
                          <a:ea typeface="HG丸ｺﾞｼｯｸM-PRO" panose="020F0600000000000000" pitchFamily="50" charset="-128"/>
                        </a:rPr>
                        <a:t>部　総論</a:t>
                      </a:r>
                      <a:endParaRPr kumimoji="1" lang="en-US" altLang="ja-JP" sz="1300" b="1"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1.</a:t>
                      </a:r>
                      <a:r>
                        <a:rPr kumimoji="1" lang="ja-JP" altLang="en-US" sz="1300" i="0" dirty="0" smtClean="0">
                          <a:latin typeface="HG丸ｺﾞｼｯｸM-PRO" panose="020F0600000000000000" pitchFamily="50" charset="-128"/>
                          <a:ea typeface="HG丸ｺﾞｼｯｸM-PRO" panose="020F0600000000000000" pitchFamily="50" charset="-128"/>
                        </a:rPr>
                        <a:t>　急激に変化する時代の中で育むべき資質・能力</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2.</a:t>
                      </a:r>
                      <a:r>
                        <a:rPr kumimoji="1" lang="ja-JP" altLang="en-US" sz="1300" i="0" dirty="0" smtClean="0">
                          <a:latin typeface="HG丸ｺﾞｼｯｸM-PRO" panose="020F0600000000000000" pitchFamily="50" charset="-128"/>
                          <a:ea typeface="HG丸ｺﾞｼｯｸM-PRO" panose="020F0600000000000000" pitchFamily="50" charset="-128"/>
                        </a:rPr>
                        <a:t>　日本型学校教育の成り立ちと成果、直面する課題と新たな動きについて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3.</a:t>
                      </a:r>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2020</a:t>
                      </a:r>
                      <a:r>
                        <a:rPr kumimoji="1" lang="ja-JP" altLang="en-US" sz="1300" i="0" dirty="0" smtClean="0">
                          <a:latin typeface="HG丸ｺﾞｼｯｸM-PRO" panose="020F0600000000000000" pitchFamily="50" charset="-128"/>
                          <a:ea typeface="HG丸ｺﾞｼｯｸM-PRO" panose="020F0600000000000000" pitchFamily="50" charset="-128"/>
                        </a:rPr>
                        <a:t>年代を通じて実現すべき「令和の日本型教育」の姿</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4.</a:t>
                      </a:r>
                      <a:r>
                        <a:rPr kumimoji="1" lang="ja-JP" altLang="en-US" sz="1300" i="0" dirty="0" smtClean="0">
                          <a:latin typeface="HG丸ｺﾞｼｯｸM-PRO" panose="020F0600000000000000" pitchFamily="50" charset="-128"/>
                          <a:ea typeface="HG丸ｺﾞｼｯｸM-PRO" panose="020F0600000000000000" pitchFamily="50" charset="-128"/>
                        </a:rPr>
                        <a:t>　「令和の日本型教育」の構築に向けた今後の方向性</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b="1" i="0" dirty="0" smtClean="0">
                          <a:latin typeface="HG丸ｺﾞｼｯｸM-PRO" panose="020F0600000000000000" pitchFamily="50" charset="-128"/>
                          <a:ea typeface="HG丸ｺﾞｼｯｸM-PRO" panose="020F0600000000000000" pitchFamily="50" charset="-128"/>
                        </a:rPr>
                        <a:t>第</a:t>
                      </a:r>
                      <a:r>
                        <a:rPr kumimoji="1" lang="en-US" altLang="ja-JP" sz="1300" b="1" i="0" dirty="0" smtClean="0">
                          <a:latin typeface="HG丸ｺﾞｼｯｸM-PRO" panose="020F0600000000000000" pitchFamily="50" charset="-128"/>
                          <a:ea typeface="HG丸ｺﾞｼｯｸM-PRO" panose="020F0600000000000000" pitchFamily="50" charset="-128"/>
                        </a:rPr>
                        <a:t>Ⅱ</a:t>
                      </a:r>
                      <a:r>
                        <a:rPr kumimoji="1" lang="ja-JP" altLang="en-US" sz="1300" b="1" i="0" dirty="0" smtClean="0">
                          <a:latin typeface="HG丸ｺﾞｼｯｸM-PRO" panose="020F0600000000000000" pitchFamily="50" charset="-128"/>
                          <a:ea typeface="HG丸ｺﾞｼｯｸM-PRO" panose="020F0600000000000000" pitchFamily="50" charset="-128"/>
                        </a:rPr>
                        <a:t>部　各論</a:t>
                      </a:r>
                      <a:endParaRPr kumimoji="1" lang="en-US" altLang="ja-JP" sz="1300" b="1"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1.</a:t>
                      </a:r>
                      <a:r>
                        <a:rPr kumimoji="1" lang="ja-JP" altLang="en-US" sz="1300" i="0" dirty="0" smtClean="0">
                          <a:latin typeface="HG丸ｺﾞｼｯｸM-PRO" panose="020F0600000000000000" pitchFamily="50" charset="-128"/>
                          <a:ea typeface="HG丸ｺﾞｼｯｸM-PRO" panose="020F0600000000000000" pitchFamily="50" charset="-128"/>
                        </a:rPr>
                        <a:t>　幼児教育の質的向上について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2.</a:t>
                      </a:r>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9</a:t>
                      </a:r>
                      <a:r>
                        <a:rPr kumimoji="1" lang="ja-JP" altLang="en-US" sz="1300" i="0" dirty="0" smtClean="0">
                          <a:latin typeface="HG丸ｺﾞｼｯｸM-PRO" panose="020F0600000000000000" pitchFamily="50" charset="-128"/>
                          <a:ea typeface="HG丸ｺﾞｼｯｸM-PRO" panose="020F0600000000000000" pitchFamily="50" charset="-128"/>
                        </a:rPr>
                        <a:t>年を見通した新時代の義務教育の在り方について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3.</a:t>
                      </a:r>
                      <a:r>
                        <a:rPr kumimoji="1" lang="ja-JP" altLang="en-US" sz="1300" i="0" dirty="0" smtClean="0">
                          <a:latin typeface="HG丸ｺﾞｼｯｸM-PRO" panose="020F0600000000000000" pitchFamily="50" charset="-128"/>
                          <a:ea typeface="HG丸ｺﾞｼｯｸM-PRO" panose="020F0600000000000000" pitchFamily="50" charset="-128"/>
                        </a:rPr>
                        <a:t>　新時代に対応した高等学校教育の在り方について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4.</a:t>
                      </a:r>
                      <a:r>
                        <a:rPr kumimoji="1" lang="ja-JP" altLang="en-US" sz="1300" i="0" dirty="0" smtClean="0">
                          <a:latin typeface="HG丸ｺﾞｼｯｸM-PRO" panose="020F0600000000000000" pitchFamily="50" charset="-128"/>
                          <a:ea typeface="HG丸ｺﾞｼｯｸM-PRO" panose="020F0600000000000000" pitchFamily="50" charset="-128"/>
                        </a:rPr>
                        <a:t>　新時代の特別支援教育の在り方について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5.</a:t>
                      </a:r>
                      <a:r>
                        <a:rPr kumimoji="1" lang="ja-JP" altLang="en-US" sz="1300" i="0" dirty="0" smtClean="0">
                          <a:latin typeface="HG丸ｺﾞｼｯｸM-PRO" panose="020F0600000000000000" pitchFamily="50" charset="-128"/>
                          <a:ea typeface="HG丸ｺﾞｼｯｸM-PRO" panose="020F0600000000000000" pitchFamily="50" charset="-128"/>
                        </a:rPr>
                        <a:t>　増加する外国人児童生徒等への教育の在り方について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6.</a:t>
                      </a:r>
                      <a:r>
                        <a:rPr kumimoji="1" lang="ja-JP" altLang="en-US" sz="1300" i="0" dirty="0" smtClean="0">
                          <a:latin typeface="HG丸ｺﾞｼｯｸM-PRO" panose="020F0600000000000000" pitchFamily="50" charset="-128"/>
                          <a:ea typeface="HG丸ｺﾞｼｯｸM-PRO" panose="020F0600000000000000" pitchFamily="50" charset="-128"/>
                        </a:rPr>
                        <a:t>　遠隔・オンライン教育を含む</a:t>
                      </a:r>
                      <a:r>
                        <a:rPr kumimoji="1" lang="en-US" altLang="ja-JP" sz="1300" i="0" dirty="0" smtClean="0">
                          <a:latin typeface="HG丸ｺﾞｼｯｸM-PRO" panose="020F0600000000000000" pitchFamily="50" charset="-128"/>
                          <a:ea typeface="HG丸ｺﾞｼｯｸM-PRO" panose="020F0600000000000000" pitchFamily="50" charset="-128"/>
                        </a:rPr>
                        <a:t>ICT</a:t>
                      </a:r>
                      <a:r>
                        <a:rPr kumimoji="1" lang="ja-JP" altLang="en-US" sz="1300" i="0" dirty="0" smtClean="0">
                          <a:latin typeface="HG丸ｺﾞｼｯｸM-PRO" panose="020F0600000000000000" pitchFamily="50" charset="-128"/>
                          <a:ea typeface="HG丸ｺﾞｼｯｸM-PRO" panose="020F0600000000000000" pitchFamily="50" charset="-128"/>
                        </a:rPr>
                        <a:t>を活用した学びの在り方について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7.</a:t>
                      </a:r>
                      <a:r>
                        <a:rPr kumimoji="1" lang="ja-JP" altLang="en-US" sz="1300" i="0" dirty="0" smtClean="0">
                          <a:latin typeface="HG丸ｺﾞｼｯｸM-PRO" panose="020F0600000000000000" pitchFamily="50" charset="-128"/>
                          <a:ea typeface="HG丸ｺﾞｼｯｸM-PRO" panose="020F0600000000000000" pitchFamily="50" charset="-128"/>
                        </a:rPr>
                        <a:t>　新時代の学びを支える環境整備について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8.</a:t>
                      </a:r>
                      <a:r>
                        <a:rPr kumimoji="1" lang="ja-JP" altLang="en-US" sz="1300" i="0" dirty="0" smtClean="0">
                          <a:latin typeface="HG丸ｺﾞｼｯｸM-PRO" panose="020F0600000000000000" pitchFamily="50" charset="-128"/>
                          <a:ea typeface="HG丸ｺﾞｼｯｸM-PRO" panose="020F0600000000000000" pitchFamily="50" charset="-128"/>
                        </a:rPr>
                        <a:t>　人口動態等を踏まえた学校運営や学校施設の在り方について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p>
                      <a:pPr marL="182563" indent="-182563"/>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9.</a:t>
                      </a:r>
                      <a:r>
                        <a:rPr kumimoji="1" lang="ja-JP" altLang="en-US" sz="1300" i="0" dirty="0" smtClean="0">
                          <a:latin typeface="HG丸ｺﾞｼｯｸM-PRO" panose="020F0600000000000000" pitchFamily="50" charset="-128"/>
                          <a:ea typeface="HG丸ｺﾞｼｯｸM-PRO" panose="020F0600000000000000" pitchFamily="50" charset="-128"/>
                        </a:rPr>
                        <a:t>　</a:t>
                      </a:r>
                      <a:r>
                        <a:rPr kumimoji="1" lang="en-US" altLang="ja-JP" sz="1300" i="0" dirty="0" smtClean="0">
                          <a:latin typeface="HG丸ｺﾞｼｯｸM-PRO" panose="020F0600000000000000" pitchFamily="50" charset="-128"/>
                          <a:ea typeface="HG丸ｺﾞｼｯｸM-PRO" panose="020F0600000000000000" pitchFamily="50" charset="-128"/>
                        </a:rPr>
                        <a:t>Society5.0</a:t>
                      </a:r>
                      <a:r>
                        <a:rPr kumimoji="1" lang="ja-JP" altLang="en-US" sz="1300" i="0" dirty="0" smtClean="0">
                          <a:latin typeface="HG丸ｺﾞｼｯｸM-PRO" panose="020F0600000000000000" pitchFamily="50" charset="-128"/>
                          <a:ea typeface="HG丸ｺﾞｼｯｸM-PRO" panose="020F0600000000000000" pitchFamily="50" charset="-128"/>
                        </a:rPr>
                        <a:t>時代における教師及び教員組織の在り方について</a:t>
                      </a:r>
                      <a:endParaRPr kumimoji="1" lang="en-US" altLang="ja-JP" sz="1300" i="0" dirty="0" smtClean="0">
                        <a:latin typeface="HG丸ｺﾞｼｯｸM-PRO" panose="020F0600000000000000" pitchFamily="50" charset="-128"/>
                        <a:ea typeface="HG丸ｺﾞｼｯｸM-PRO" panose="020F0600000000000000" pitchFamily="50" charset="-128"/>
                      </a:endParaRPr>
                    </a:p>
                  </a:txBody>
                  <a:tcPr marL="99060" marR="99060"/>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814033098"/>
              </p:ext>
            </p:extLst>
          </p:nvPr>
        </p:nvGraphicFramePr>
        <p:xfrm>
          <a:off x="206727" y="4451437"/>
          <a:ext cx="9439049" cy="2316480"/>
        </p:xfrm>
        <a:graphic>
          <a:graphicData uri="http://schemas.openxmlformats.org/drawingml/2006/table">
            <a:tbl>
              <a:tblPr firstRow="1">
                <a:tableStyleId>{10A1B5D5-9B99-4C35-A422-299274C87663}</a:tableStyleId>
              </a:tblPr>
              <a:tblGrid>
                <a:gridCol w="9439049">
                  <a:extLst>
                    <a:ext uri="{9D8B030D-6E8A-4147-A177-3AD203B41FA5}">
                      <a16:colId xmlns:a16="http://schemas.microsoft.com/office/drawing/2014/main" val="20000"/>
                    </a:ext>
                  </a:extLst>
                </a:gridCol>
              </a:tblGrid>
              <a:tr h="259856">
                <a:tc>
                  <a:txBody>
                    <a:bodyPr/>
                    <a:lstStyle/>
                    <a:p>
                      <a:r>
                        <a:rPr kumimoji="1" lang="en-US" altLang="ja-JP" sz="1300" dirty="0" smtClean="0">
                          <a:latin typeface="+mj-ea"/>
                          <a:ea typeface="+mj-ea"/>
                        </a:rPr>
                        <a:t>【</a:t>
                      </a:r>
                      <a:r>
                        <a:rPr kumimoji="1" lang="ja-JP" altLang="en-US" sz="1300" dirty="0" smtClean="0">
                          <a:latin typeface="+mj-ea"/>
                          <a:ea typeface="+mj-ea"/>
                        </a:rPr>
                        <a:t>ＧＩＧＡスクール構想</a:t>
                      </a:r>
                      <a:r>
                        <a:rPr kumimoji="1" lang="en-US" altLang="ja-JP" sz="1300" dirty="0" smtClean="0">
                          <a:latin typeface="+mj-ea"/>
                          <a:ea typeface="+mj-ea"/>
                        </a:rPr>
                        <a:t>】</a:t>
                      </a:r>
                      <a:endParaRPr kumimoji="1" lang="ja-JP" altLang="en-US" sz="1300" dirty="0">
                        <a:latin typeface="+mj-ea"/>
                        <a:ea typeface="+mj-ea"/>
                      </a:endParaRPr>
                    </a:p>
                  </a:txBody>
                  <a:tcPr marL="99060" marR="99060"/>
                </a:tc>
                <a:extLst>
                  <a:ext uri="{0D108BD9-81ED-4DB2-BD59-A6C34878D82A}">
                    <a16:rowId xmlns:a16="http://schemas.microsoft.com/office/drawing/2014/main" val="10000"/>
                  </a:ext>
                </a:extLst>
              </a:tr>
              <a:tr h="625759">
                <a:tc>
                  <a:txBody>
                    <a:bodyPr/>
                    <a:lstStyle/>
                    <a:p>
                      <a:r>
                        <a:rPr kumimoji="1" lang="ja-JP" altLang="en-US" sz="1300" dirty="0" smtClean="0">
                          <a:latin typeface="HG丸ｺﾞｼｯｸM-PRO" panose="020F0600000000000000" pitchFamily="50" charset="-128"/>
                          <a:ea typeface="HG丸ｺﾞｼｯｸM-PRO" panose="020F0600000000000000" pitchFamily="50" charset="-128"/>
                        </a:rPr>
                        <a:t>◆１人１台端末と高速大容量の通信ネットワークを一体的に整備することで、特別な支援を必要とする子どもを含め、多様</a:t>
                      </a:r>
                      <a:endParaRPr kumimoji="1" lang="en-US" altLang="ja-JP" sz="1300" dirty="0" smtClean="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　な子供たちを誰一人取り残すことなく、公正に個別最適化され、資質・能力が一層確実に育成できる教育環境を実現</a:t>
                      </a:r>
                      <a:endParaRPr kumimoji="1" lang="en-US" altLang="ja-JP" sz="1300" dirty="0" smtClean="0">
                        <a:latin typeface="HG丸ｺﾞｼｯｸM-PRO" panose="020F0600000000000000" pitchFamily="50" charset="-128"/>
                        <a:ea typeface="HG丸ｺﾞｼｯｸM-PRO" panose="020F0600000000000000" pitchFamily="50" charset="-128"/>
                      </a:endParaRPr>
                    </a:p>
                    <a:p>
                      <a:endParaRPr kumimoji="1" lang="en-US" altLang="ja-JP" sz="500" dirty="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◆令和２年度における主な整備事項</a:t>
                      </a:r>
                      <a:r>
                        <a:rPr kumimoji="1" lang="en-US" altLang="ja-JP" sz="1300" dirty="0" smtClean="0">
                          <a:latin typeface="HG丸ｺﾞｼｯｸM-PRO" panose="020F0600000000000000" pitchFamily="50" charset="-128"/>
                          <a:ea typeface="HG丸ｺﾞｼｯｸM-PRO" panose="020F0600000000000000" pitchFamily="50" charset="-128"/>
                        </a:rPr>
                        <a:t>【</a:t>
                      </a:r>
                      <a:r>
                        <a:rPr kumimoji="1" lang="ja-JP" altLang="en-US" sz="1300" dirty="0" smtClean="0">
                          <a:latin typeface="HG丸ｺﾞｼｯｸM-PRO" panose="020F0600000000000000" pitchFamily="50" charset="-128"/>
                          <a:ea typeface="HG丸ｺﾞｼｯｸM-PRO" panose="020F0600000000000000" pitchFamily="50" charset="-128"/>
                        </a:rPr>
                        <a:t>令和元年度補正予算 </a:t>
                      </a:r>
                      <a:r>
                        <a:rPr kumimoji="1" lang="en-US" altLang="ja-JP" sz="1300" dirty="0" smtClean="0">
                          <a:latin typeface="HG丸ｺﾞｼｯｸM-PRO" panose="020F0600000000000000" pitchFamily="50" charset="-128"/>
                          <a:ea typeface="HG丸ｺﾞｼｯｸM-PRO" panose="020F0600000000000000" pitchFamily="50" charset="-128"/>
                        </a:rPr>
                        <a:t>2,318</a:t>
                      </a:r>
                      <a:r>
                        <a:rPr kumimoji="1" lang="ja-JP" altLang="en-US" sz="1300" dirty="0" smtClean="0">
                          <a:latin typeface="HG丸ｺﾞｼｯｸM-PRO" panose="020F0600000000000000" pitchFamily="50" charset="-128"/>
                          <a:ea typeface="HG丸ｺﾞｼｯｸM-PRO" panose="020F0600000000000000" pitchFamily="50" charset="-128"/>
                        </a:rPr>
                        <a:t>億円　令和２年度補正予算 </a:t>
                      </a:r>
                      <a:r>
                        <a:rPr kumimoji="1" lang="en-US" altLang="ja-JP" sz="1300" dirty="0" smtClean="0">
                          <a:latin typeface="HG丸ｺﾞｼｯｸM-PRO" panose="020F0600000000000000" pitchFamily="50" charset="-128"/>
                          <a:ea typeface="HG丸ｺﾞｼｯｸM-PRO" panose="020F0600000000000000" pitchFamily="50" charset="-128"/>
                        </a:rPr>
                        <a:t>2,292</a:t>
                      </a:r>
                      <a:r>
                        <a:rPr kumimoji="1" lang="ja-JP" altLang="en-US" sz="1300" dirty="0" smtClean="0">
                          <a:latin typeface="HG丸ｺﾞｼｯｸM-PRO" panose="020F0600000000000000" pitchFamily="50" charset="-128"/>
                          <a:ea typeface="HG丸ｺﾞｼｯｸM-PRO" panose="020F0600000000000000" pitchFamily="50" charset="-128"/>
                        </a:rPr>
                        <a:t>億円</a:t>
                      </a:r>
                      <a:r>
                        <a:rPr kumimoji="1" lang="en-US" altLang="ja-JP" sz="1300" dirty="0" smtClean="0">
                          <a:latin typeface="HG丸ｺﾞｼｯｸM-PRO" panose="020F0600000000000000" pitchFamily="50" charset="-128"/>
                          <a:ea typeface="HG丸ｺﾞｼｯｸM-PRO" panose="020F0600000000000000" pitchFamily="50" charset="-128"/>
                        </a:rPr>
                        <a:t>】</a:t>
                      </a:r>
                    </a:p>
                    <a:p>
                      <a:r>
                        <a:rPr kumimoji="1" lang="ja-JP" altLang="en-US" sz="1300" dirty="0" smtClean="0">
                          <a:latin typeface="HG丸ｺﾞｼｯｸM-PRO" panose="020F0600000000000000" pitchFamily="50" charset="-128"/>
                          <a:ea typeface="HG丸ｺﾞｼｯｸM-PRO" panose="020F0600000000000000" pitchFamily="50" charset="-128"/>
                        </a:rPr>
                        <a:t>　・児童生徒の１人１台端末の整備（小・中・特支）　</a:t>
                      </a:r>
                      <a:r>
                        <a:rPr kumimoji="1" lang="en-US" altLang="ja-JP" sz="1300" dirty="0" smtClean="0">
                          <a:latin typeface="HG丸ｺﾞｼｯｸM-PRO" panose="020F0600000000000000" pitchFamily="50" charset="-128"/>
                          <a:ea typeface="HG丸ｺﾞｼｯｸM-PRO" panose="020F0600000000000000" pitchFamily="50" charset="-128"/>
                        </a:rPr>
                        <a:t>※</a:t>
                      </a:r>
                      <a:r>
                        <a:rPr kumimoji="1" lang="ja-JP" altLang="en-US" sz="1300" dirty="0" smtClean="0">
                          <a:latin typeface="HG丸ｺﾞｼｯｸM-PRO" panose="020F0600000000000000" pitchFamily="50" charset="-128"/>
                          <a:ea typeface="HG丸ｺﾞｼｯｸM-PRO" panose="020F0600000000000000" pitchFamily="50" charset="-128"/>
                        </a:rPr>
                        <a:t>令和</a:t>
                      </a:r>
                      <a:r>
                        <a:rPr kumimoji="1" lang="en-US" altLang="ja-JP" sz="1300" dirty="0" smtClean="0">
                          <a:latin typeface="HG丸ｺﾞｼｯｸM-PRO" panose="020F0600000000000000" pitchFamily="50" charset="-128"/>
                          <a:ea typeface="HG丸ｺﾞｼｯｸM-PRO" panose="020F0600000000000000" pitchFamily="50" charset="-128"/>
                        </a:rPr>
                        <a:t>5</a:t>
                      </a:r>
                      <a:r>
                        <a:rPr kumimoji="1" lang="ja-JP" altLang="en-US" sz="1300" dirty="0" smtClean="0">
                          <a:latin typeface="HG丸ｺﾞｼｯｸM-PRO" panose="020F0600000000000000" pitchFamily="50" charset="-128"/>
                          <a:ea typeface="HG丸ｺﾞｼｯｸM-PRO" panose="020F0600000000000000" pitchFamily="50" charset="-128"/>
                        </a:rPr>
                        <a:t>年度の達成予定を前倒し</a:t>
                      </a:r>
                      <a:endParaRPr kumimoji="1" lang="en-US" altLang="ja-JP" sz="1300" dirty="0" smtClean="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　・校内通信ネットワークの整備（小・中・特支・高）</a:t>
                      </a:r>
                      <a:endParaRPr kumimoji="1" lang="en-US" altLang="ja-JP" sz="1300" dirty="0" smtClean="0">
                        <a:latin typeface="HG丸ｺﾞｼｯｸM-PRO" panose="020F0600000000000000" pitchFamily="50" charset="-128"/>
                        <a:ea typeface="HG丸ｺﾞｼｯｸM-PRO" panose="020F0600000000000000" pitchFamily="50" charset="-128"/>
                      </a:endParaRPr>
                    </a:p>
                    <a:p>
                      <a:endParaRPr kumimoji="1" lang="en-US" altLang="ja-JP" sz="500" dirty="0" smtClean="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◆ＧＩＧＡスクール構想の拡充</a:t>
                      </a:r>
                      <a:r>
                        <a:rPr kumimoji="1" lang="en-US" altLang="ja-JP" sz="1300" dirty="0" smtClean="0">
                          <a:latin typeface="HG丸ｺﾞｼｯｸM-PRO" panose="020F0600000000000000" pitchFamily="50" charset="-128"/>
                          <a:ea typeface="HG丸ｺﾞｼｯｸM-PRO" panose="020F0600000000000000" pitchFamily="50" charset="-128"/>
                        </a:rPr>
                        <a:t>【</a:t>
                      </a:r>
                      <a:r>
                        <a:rPr kumimoji="1" lang="ja-JP" altLang="en-US" sz="1300" dirty="0" smtClean="0">
                          <a:latin typeface="HG丸ｺﾞｼｯｸM-PRO" panose="020F0600000000000000" pitchFamily="50" charset="-128"/>
                          <a:ea typeface="HG丸ｺﾞｼｯｸM-PRO" panose="020F0600000000000000" pitchFamily="50" charset="-128"/>
                        </a:rPr>
                        <a:t>令和２年度第３次予算案 </a:t>
                      </a:r>
                      <a:r>
                        <a:rPr kumimoji="1" lang="en-US" altLang="ja-JP" sz="1300" dirty="0" smtClean="0">
                          <a:latin typeface="HG丸ｺﾞｼｯｸM-PRO" panose="020F0600000000000000" pitchFamily="50" charset="-128"/>
                          <a:ea typeface="HG丸ｺﾞｼｯｸM-PRO" panose="020F0600000000000000" pitchFamily="50" charset="-128"/>
                        </a:rPr>
                        <a:t>209</a:t>
                      </a:r>
                      <a:r>
                        <a:rPr kumimoji="1" lang="ja-JP" altLang="en-US" sz="1300" dirty="0" smtClean="0">
                          <a:latin typeface="HG丸ｺﾞｼｯｸM-PRO" panose="020F0600000000000000" pitchFamily="50" charset="-128"/>
                          <a:ea typeface="HG丸ｺﾞｼｯｸM-PRO" panose="020F0600000000000000" pitchFamily="50" charset="-128"/>
                        </a:rPr>
                        <a:t>億円</a:t>
                      </a:r>
                      <a:r>
                        <a:rPr kumimoji="1" lang="en-US" altLang="ja-JP" sz="1300" dirty="0" smtClean="0">
                          <a:latin typeface="HG丸ｺﾞｼｯｸM-PRO" panose="020F0600000000000000" pitchFamily="50" charset="-128"/>
                          <a:ea typeface="HG丸ｺﾞｼｯｸM-PRO" panose="020F0600000000000000" pitchFamily="50" charset="-128"/>
                        </a:rPr>
                        <a:t>】</a:t>
                      </a:r>
                    </a:p>
                    <a:p>
                      <a:r>
                        <a:rPr kumimoji="1" lang="ja-JP" altLang="en-US" sz="1300" dirty="0">
                          <a:latin typeface="HG丸ｺﾞｼｯｸM-PRO" panose="020F0600000000000000" pitchFamily="50" charset="-128"/>
                          <a:ea typeface="HG丸ｺﾞｼｯｸM-PRO" panose="020F0600000000000000" pitchFamily="50" charset="-128"/>
                        </a:rPr>
                        <a:t>　</a:t>
                      </a:r>
                      <a:r>
                        <a:rPr kumimoji="1" lang="ja-JP" altLang="en-US" sz="1300" dirty="0" smtClean="0">
                          <a:latin typeface="HG丸ｺﾞｼｯｸM-PRO" panose="020F0600000000000000" pitchFamily="50" charset="-128"/>
                          <a:ea typeface="HG丸ｺﾞｼｯｸM-PRO" panose="020F0600000000000000" pitchFamily="50" charset="-128"/>
                        </a:rPr>
                        <a:t>・高等学校段階の低所得世帯等の生徒が使用するＰＣ端末整備</a:t>
                      </a:r>
                      <a:endParaRPr kumimoji="1" lang="en-US" altLang="ja-JP" sz="1300" dirty="0" smtClean="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　・学習系ネットワークにおける通信環境の円滑化</a:t>
                      </a:r>
                      <a:endParaRPr kumimoji="1" lang="en-US" altLang="ja-JP" sz="1300" dirty="0" smtClean="0">
                        <a:latin typeface="HG丸ｺﾞｼｯｸM-PRO" panose="020F0600000000000000" pitchFamily="50" charset="-128"/>
                        <a:ea typeface="HG丸ｺﾞｼｯｸM-PRO" panose="020F0600000000000000" pitchFamily="50" charset="-128"/>
                      </a:endParaRPr>
                    </a:p>
                    <a:p>
                      <a:r>
                        <a:rPr kumimoji="1" lang="ja-JP" altLang="en-US" sz="1300" dirty="0" smtClean="0">
                          <a:latin typeface="HG丸ｺﾞｼｯｸM-PRO" panose="020F0600000000000000" pitchFamily="50" charset="-128"/>
                          <a:ea typeface="HG丸ｺﾞｼｯｸM-PRO" panose="020F0600000000000000" pitchFamily="50" charset="-128"/>
                        </a:rPr>
                        <a:t>　・家庭学習のための通信機器（モバイルルータ）整備支援　など</a:t>
                      </a:r>
                      <a:endParaRPr kumimoji="1" lang="en-US" altLang="ja-JP" sz="1300" dirty="0">
                        <a:latin typeface="HG丸ｺﾞｼｯｸM-PRO" panose="020F0600000000000000" pitchFamily="50" charset="-128"/>
                        <a:ea typeface="HG丸ｺﾞｼｯｸM-PRO" panose="020F0600000000000000" pitchFamily="50" charset="-128"/>
                      </a:endParaRPr>
                    </a:p>
                  </a:txBody>
                  <a:tcPr marL="99060" marR="990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6971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31</a:t>
            </a:fld>
            <a:endParaRPr kumimoji="1" lang="ja-JP" altLang="en-US"/>
          </a:p>
        </p:txBody>
      </p:sp>
      <p:grpSp>
        <p:nvGrpSpPr>
          <p:cNvPr id="6" name="グループ化 5"/>
          <p:cNvGrpSpPr/>
          <p:nvPr/>
        </p:nvGrpSpPr>
        <p:grpSpPr>
          <a:xfrm>
            <a:off x="273000" y="189000"/>
            <a:ext cx="9409555" cy="6552368"/>
            <a:chOff x="273000" y="189000"/>
            <a:chExt cx="9409555" cy="6552368"/>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3" name="テキスト ボックス 2"/>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kumimoji="1" lang="en-US" altLang="ja-JP" sz="1400" dirty="0" smtClean="0"/>
                <a:t>31</a:t>
              </a:r>
              <a:endParaRPr kumimoji="1" lang="ja-JP" altLang="en-US" dirty="0"/>
            </a:p>
          </p:txBody>
        </p:sp>
      </p:grpSp>
    </p:spTree>
    <p:extLst>
      <p:ext uri="{BB962C8B-B14F-4D97-AF65-F5344CB8AC3E}">
        <p14:creationId xmlns:p14="http://schemas.microsoft.com/office/powerpoint/2010/main" val="2059805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32</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32</a:t>
              </a:r>
              <a:endParaRPr kumimoji="1" lang="ja-JP" altLang="en-US" dirty="0"/>
            </a:p>
          </p:txBody>
        </p:sp>
      </p:grpSp>
    </p:spTree>
    <p:extLst>
      <p:ext uri="{BB962C8B-B14F-4D97-AF65-F5344CB8AC3E}">
        <p14:creationId xmlns:p14="http://schemas.microsoft.com/office/powerpoint/2010/main" val="4195594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33</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33</a:t>
              </a:r>
              <a:endParaRPr kumimoji="1" lang="ja-JP" altLang="en-US" dirty="0"/>
            </a:p>
          </p:txBody>
        </p:sp>
      </p:grpSp>
    </p:spTree>
    <p:extLst>
      <p:ext uri="{BB962C8B-B14F-4D97-AF65-F5344CB8AC3E}">
        <p14:creationId xmlns:p14="http://schemas.microsoft.com/office/powerpoint/2010/main" val="419006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34</a:t>
            </a:fld>
            <a:endParaRPr kumimoji="1" lang="ja-JP" altLang="en-US"/>
          </a:p>
        </p:txBody>
      </p:sp>
      <p:grpSp>
        <p:nvGrpSpPr>
          <p:cNvPr id="5" name="グループ化 4"/>
          <p:cNvGrpSpPr/>
          <p:nvPr/>
        </p:nvGrpSpPr>
        <p:grpSpPr>
          <a:xfrm>
            <a:off x="273000" y="189000"/>
            <a:ext cx="9409555" cy="6552368"/>
            <a:chOff x="273000" y="189000"/>
            <a:chExt cx="9409555" cy="6552368"/>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6" name="テキスト ボックス 5"/>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34</a:t>
              </a:r>
              <a:endParaRPr kumimoji="1" lang="ja-JP" altLang="en-US" dirty="0"/>
            </a:p>
          </p:txBody>
        </p:sp>
      </p:grpSp>
    </p:spTree>
    <p:extLst>
      <p:ext uri="{BB962C8B-B14F-4D97-AF65-F5344CB8AC3E}">
        <p14:creationId xmlns:p14="http://schemas.microsoft.com/office/powerpoint/2010/main" val="147677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35</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35</a:t>
              </a:r>
              <a:endParaRPr kumimoji="1" lang="ja-JP" altLang="en-US" dirty="0"/>
            </a:p>
          </p:txBody>
        </p:sp>
      </p:grpSp>
    </p:spTree>
    <p:extLst>
      <p:ext uri="{BB962C8B-B14F-4D97-AF65-F5344CB8AC3E}">
        <p14:creationId xmlns:p14="http://schemas.microsoft.com/office/powerpoint/2010/main" val="249535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36</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36</a:t>
              </a:r>
              <a:endParaRPr kumimoji="1" lang="ja-JP" altLang="en-US" dirty="0"/>
            </a:p>
          </p:txBody>
        </p:sp>
      </p:grpSp>
    </p:spTree>
    <p:extLst>
      <p:ext uri="{BB962C8B-B14F-4D97-AF65-F5344CB8AC3E}">
        <p14:creationId xmlns:p14="http://schemas.microsoft.com/office/powerpoint/2010/main" val="517644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37</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37</a:t>
              </a:r>
              <a:endParaRPr kumimoji="1" lang="ja-JP" altLang="en-US" dirty="0"/>
            </a:p>
          </p:txBody>
        </p:sp>
      </p:grpSp>
    </p:spTree>
    <p:extLst>
      <p:ext uri="{BB962C8B-B14F-4D97-AF65-F5344CB8AC3E}">
        <p14:creationId xmlns:p14="http://schemas.microsoft.com/office/powerpoint/2010/main" val="1150710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38</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38</a:t>
              </a:r>
              <a:endParaRPr kumimoji="1" lang="ja-JP" altLang="en-US" dirty="0"/>
            </a:p>
          </p:txBody>
        </p:sp>
      </p:grpSp>
    </p:spTree>
    <p:extLst>
      <p:ext uri="{BB962C8B-B14F-4D97-AF65-F5344CB8AC3E}">
        <p14:creationId xmlns:p14="http://schemas.microsoft.com/office/powerpoint/2010/main" val="3326501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39</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smtClean="0"/>
                <a:t>39</a:t>
              </a:r>
              <a:endParaRPr kumimoji="1" lang="ja-JP" altLang="en-US" dirty="0"/>
            </a:p>
          </p:txBody>
        </p:sp>
      </p:grpSp>
    </p:spTree>
    <p:extLst>
      <p:ext uri="{BB962C8B-B14F-4D97-AF65-F5344CB8AC3E}">
        <p14:creationId xmlns:p14="http://schemas.microsoft.com/office/powerpoint/2010/main" val="486877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1706304394"/>
              </p:ext>
            </p:extLst>
          </p:nvPr>
        </p:nvGraphicFramePr>
        <p:xfrm>
          <a:off x="361695" y="1602163"/>
          <a:ext cx="9172164" cy="483871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4723058" y="2757378"/>
            <a:ext cx="1716191" cy="307777"/>
          </a:xfrm>
          <a:prstGeom prst="rect">
            <a:avLst/>
          </a:prstGeom>
          <a:noFill/>
          <a:ln>
            <a:solidFill>
              <a:schemeClr val="tx1"/>
            </a:solidFill>
          </a:ln>
        </p:spPr>
        <p:txBody>
          <a:bodyPr wrap="square" rtlCol="0">
            <a:spAutoFit/>
          </a:bodyPr>
          <a:lstStyle/>
          <a:p>
            <a:pPr algn="ctr"/>
            <a:r>
              <a:rPr lang="ja-JP" altLang="en-US" sz="1400" dirty="0">
                <a:solidFill>
                  <a:prstClr val="black"/>
                </a:solidFill>
              </a:rPr>
              <a:t>ﾋﾟｰｸ：</a:t>
            </a:r>
            <a:r>
              <a:rPr lang="en-US" altLang="ja-JP" sz="1400" dirty="0">
                <a:solidFill>
                  <a:prstClr val="black"/>
                </a:solidFill>
              </a:rPr>
              <a:t>288</a:t>
            </a:r>
            <a:r>
              <a:rPr lang="ja-JP" altLang="en-US" sz="1400" dirty="0">
                <a:solidFill>
                  <a:prstClr val="black"/>
                </a:solidFill>
              </a:rPr>
              <a:t>校（</a:t>
            </a:r>
            <a:r>
              <a:rPr lang="en-US" altLang="ja-JP" sz="1400" dirty="0">
                <a:solidFill>
                  <a:prstClr val="black"/>
                </a:solidFill>
              </a:rPr>
              <a:t>H3</a:t>
            </a:r>
            <a:r>
              <a:rPr lang="ja-JP" altLang="en-US" sz="1400" dirty="0">
                <a:solidFill>
                  <a:prstClr val="black"/>
                </a:solidFill>
              </a:rPr>
              <a:t>）</a:t>
            </a:r>
            <a:endParaRPr lang="en-US" altLang="ja-JP" sz="1400" dirty="0">
              <a:solidFill>
                <a:prstClr val="black"/>
              </a:solidFill>
            </a:endParaRPr>
          </a:p>
        </p:txBody>
      </p:sp>
      <p:sp>
        <p:nvSpPr>
          <p:cNvPr id="9" name="テキスト ボックス 8"/>
          <p:cNvSpPr txBox="1"/>
          <p:nvPr/>
        </p:nvSpPr>
        <p:spPr>
          <a:xfrm>
            <a:off x="4139958" y="1812301"/>
            <a:ext cx="1894734" cy="307777"/>
          </a:xfrm>
          <a:prstGeom prst="rect">
            <a:avLst/>
          </a:prstGeom>
          <a:solidFill>
            <a:schemeClr val="bg1"/>
          </a:solidFill>
          <a:ln>
            <a:solidFill>
              <a:schemeClr val="tx1"/>
            </a:solidFill>
            <a:prstDash val="dashDot"/>
          </a:ln>
        </p:spPr>
        <p:txBody>
          <a:bodyPr wrap="square" rtlCol="0">
            <a:spAutoFit/>
          </a:bodyPr>
          <a:lstStyle/>
          <a:p>
            <a:pPr algn="ctr"/>
            <a:r>
              <a:rPr lang="ja-JP" altLang="en-US" sz="1400" i="1" dirty="0">
                <a:solidFill>
                  <a:prstClr val="black"/>
                </a:solidFill>
              </a:rPr>
              <a:t>ﾋﾟｰｸ：</a:t>
            </a:r>
            <a:r>
              <a:rPr lang="en-US" altLang="ja-JP" sz="1400" i="1" dirty="0">
                <a:solidFill>
                  <a:prstClr val="black"/>
                </a:solidFill>
              </a:rPr>
              <a:t>5,512</a:t>
            </a:r>
            <a:r>
              <a:rPr lang="ja-JP" altLang="en-US" sz="1400" i="1" dirty="0">
                <a:solidFill>
                  <a:prstClr val="black"/>
                </a:solidFill>
              </a:rPr>
              <a:t>校（</a:t>
            </a:r>
            <a:r>
              <a:rPr lang="en-US" altLang="ja-JP" sz="1400" i="1" dirty="0">
                <a:solidFill>
                  <a:prstClr val="black"/>
                </a:solidFill>
              </a:rPr>
              <a:t>S63</a:t>
            </a:r>
            <a:r>
              <a:rPr lang="ja-JP" altLang="en-US" sz="1400" i="1" dirty="0">
                <a:solidFill>
                  <a:prstClr val="black"/>
                </a:solidFill>
              </a:rPr>
              <a:t>）</a:t>
            </a:r>
            <a:endParaRPr lang="en-US" altLang="ja-JP" sz="1400" i="1" dirty="0">
              <a:solidFill>
                <a:prstClr val="black"/>
              </a:solidFill>
            </a:endParaRPr>
          </a:p>
        </p:txBody>
      </p:sp>
      <p:sp>
        <p:nvSpPr>
          <p:cNvPr id="13" name="テキスト ボックス 12"/>
          <p:cNvSpPr txBox="1"/>
          <p:nvPr/>
        </p:nvSpPr>
        <p:spPr>
          <a:xfrm>
            <a:off x="4723061" y="6440881"/>
            <a:ext cx="4687643" cy="276999"/>
          </a:xfrm>
          <a:prstGeom prst="rect">
            <a:avLst/>
          </a:prstGeom>
          <a:noFill/>
        </p:spPr>
        <p:txBody>
          <a:bodyPr wrap="square" rtlCol="0">
            <a:spAutoFit/>
          </a:bodyPr>
          <a:lstStyle/>
          <a:p>
            <a:pPr algn="r"/>
            <a:r>
              <a:rPr lang="ja-JP" altLang="en-US" sz="1200" dirty="0">
                <a:solidFill>
                  <a:prstClr val="black"/>
                </a:solidFill>
              </a:rPr>
              <a:t>出典：文部科学省「学校基本調査</a:t>
            </a:r>
            <a:r>
              <a:rPr lang="ja-JP" altLang="en-US" sz="1200" dirty="0">
                <a:solidFill>
                  <a:prstClr val="black"/>
                </a:solidFill>
                <a:latin typeface="ＭＳ Ｐゴシック"/>
              </a:rPr>
              <a:t>」、大阪府「大阪の学校統計」</a:t>
            </a:r>
            <a:endParaRPr lang="ja-JP" altLang="en-US" sz="1200" dirty="0">
              <a:solidFill>
                <a:prstClr val="black"/>
              </a:solidFill>
            </a:endParaRPr>
          </a:p>
        </p:txBody>
      </p:sp>
      <p:sp>
        <p:nvSpPr>
          <p:cNvPr id="14" name="テキスト ボックス 13"/>
          <p:cNvSpPr txBox="1"/>
          <p:nvPr/>
        </p:nvSpPr>
        <p:spPr>
          <a:xfrm>
            <a:off x="662523" y="6415448"/>
            <a:ext cx="3588399" cy="430887"/>
          </a:xfrm>
          <a:prstGeom prst="rect">
            <a:avLst/>
          </a:prstGeom>
          <a:noFill/>
          <a:ln>
            <a:noFill/>
          </a:ln>
        </p:spPr>
        <p:txBody>
          <a:bodyPr wrap="square" rtlCol="0">
            <a:spAutoFit/>
          </a:bodyPr>
          <a:lstStyle/>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国立・公立・私立の計（全日制・定時制のみ）</a:t>
            </a:r>
            <a:endParaRPr lang="en-US" altLang="ja-JP" sz="1100" dirty="0">
              <a:solidFill>
                <a:prstClr val="black"/>
              </a:solidFill>
              <a:latin typeface="ＭＳ Ｐ明朝" pitchFamily="18" charset="-128"/>
              <a:ea typeface="ＭＳ Ｐ明朝" pitchFamily="18" charset="-128"/>
            </a:endParaRPr>
          </a:p>
          <a:p>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各年</a:t>
            </a:r>
            <a:r>
              <a:rPr lang="en-US" altLang="ja-JP" sz="1100" dirty="0">
                <a:solidFill>
                  <a:prstClr val="black"/>
                </a:solidFill>
                <a:latin typeface="ＭＳ Ｐ明朝" pitchFamily="18" charset="-128"/>
                <a:ea typeface="ＭＳ Ｐ明朝" pitchFamily="18" charset="-128"/>
              </a:rPr>
              <a:t>5</a:t>
            </a:r>
            <a:r>
              <a:rPr lang="ja-JP" altLang="en-US" sz="1100" dirty="0">
                <a:solidFill>
                  <a:prstClr val="black"/>
                </a:solidFill>
                <a:latin typeface="ＭＳ Ｐ明朝" pitchFamily="18" charset="-128"/>
                <a:ea typeface="ＭＳ Ｐ明朝" pitchFamily="18" charset="-128"/>
              </a:rPr>
              <a:t>月</a:t>
            </a:r>
            <a:r>
              <a:rPr lang="en-US" altLang="ja-JP" sz="1100" dirty="0">
                <a:solidFill>
                  <a:prstClr val="black"/>
                </a:solidFill>
                <a:latin typeface="ＭＳ Ｐ明朝" pitchFamily="18" charset="-128"/>
                <a:ea typeface="ＭＳ Ｐ明朝" pitchFamily="18" charset="-128"/>
              </a:rPr>
              <a:t>1</a:t>
            </a:r>
            <a:r>
              <a:rPr lang="ja-JP" altLang="en-US" sz="1100" dirty="0">
                <a:solidFill>
                  <a:prstClr val="black"/>
                </a:solidFill>
                <a:latin typeface="ＭＳ Ｐ明朝" pitchFamily="18" charset="-128"/>
                <a:ea typeface="ＭＳ Ｐ明朝" pitchFamily="18" charset="-128"/>
              </a:rPr>
              <a:t>日現在</a:t>
            </a:r>
            <a:endParaRPr lang="en-US" altLang="ja-JP" sz="1100" dirty="0">
              <a:solidFill>
                <a:prstClr val="black"/>
              </a:solidFill>
              <a:latin typeface="ＭＳ Ｐ明朝" pitchFamily="18" charset="-128"/>
              <a:ea typeface="ＭＳ Ｐ明朝" pitchFamily="18" charset="-128"/>
            </a:endParaRPr>
          </a:p>
        </p:txBody>
      </p:sp>
      <p:sp>
        <p:nvSpPr>
          <p:cNvPr id="12" name="額縁 11"/>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高等学校の学校数の推移（全国・大阪府）</a:t>
            </a:r>
          </a:p>
        </p:txBody>
      </p:sp>
      <p:graphicFrame>
        <p:nvGraphicFramePr>
          <p:cNvPr id="15" name="表 14"/>
          <p:cNvGraphicFramePr>
            <a:graphicFrameLocks noGrp="1"/>
          </p:cNvGraphicFramePr>
          <p:nvPr>
            <p:extLst>
              <p:ext uri="{D42A27DB-BD31-4B8C-83A1-F6EECF244321}">
                <p14:modId xmlns:p14="http://schemas.microsoft.com/office/powerpoint/2010/main" val="1054418047"/>
              </p:ext>
            </p:extLst>
          </p:nvPr>
        </p:nvGraphicFramePr>
        <p:xfrm>
          <a:off x="5581154" y="3645024"/>
          <a:ext cx="2428344" cy="1944216"/>
        </p:xfrm>
        <a:graphic>
          <a:graphicData uri="http://schemas.openxmlformats.org/drawingml/2006/table">
            <a:tbl>
              <a:tblPr firstRow="1">
                <a:tableStyleId>{5C22544A-7EE6-4342-B048-85BDC9FD1C3A}</a:tableStyleId>
              </a:tblPr>
              <a:tblGrid>
                <a:gridCol w="263810">
                  <a:extLst>
                    <a:ext uri="{9D8B030D-6E8A-4147-A177-3AD203B41FA5}">
                      <a16:colId xmlns:a16="http://schemas.microsoft.com/office/drawing/2014/main" val="20000"/>
                    </a:ext>
                  </a:extLst>
                </a:gridCol>
                <a:gridCol w="578196">
                  <a:extLst>
                    <a:ext uri="{9D8B030D-6E8A-4147-A177-3AD203B41FA5}">
                      <a16:colId xmlns:a16="http://schemas.microsoft.com/office/drawing/2014/main" val="20001"/>
                    </a:ext>
                  </a:extLst>
                </a:gridCol>
                <a:gridCol w="578196">
                  <a:extLst>
                    <a:ext uri="{9D8B030D-6E8A-4147-A177-3AD203B41FA5}">
                      <a16:colId xmlns:a16="http://schemas.microsoft.com/office/drawing/2014/main" val="20002"/>
                    </a:ext>
                  </a:extLst>
                </a:gridCol>
                <a:gridCol w="1008142">
                  <a:extLst>
                    <a:ext uri="{9D8B030D-6E8A-4147-A177-3AD203B41FA5}">
                      <a16:colId xmlns:a16="http://schemas.microsoft.com/office/drawing/2014/main" val="20003"/>
                    </a:ext>
                  </a:extLst>
                </a:gridCol>
              </a:tblGrid>
              <a:tr h="504056">
                <a:tc gridSpan="2">
                  <a:txBody>
                    <a:bodyPr/>
                    <a:lstStyle/>
                    <a:p>
                      <a:pPr algn="ctr"/>
                      <a:r>
                        <a:rPr kumimoji="1" lang="en-US" altLang="ja-JP" sz="1200" dirty="0">
                          <a:solidFill>
                            <a:schemeClr val="bg1"/>
                          </a:solidFill>
                        </a:rPr>
                        <a:t>R02</a:t>
                      </a:r>
                      <a:r>
                        <a:rPr kumimoji="1" lang="ja-JP" altLang="en-US" sz="1200" dirty="0">
                          <a:solidFill>
                            <a:schemeClr val="bg1"/>
                          </a:solidFill>
                        </a:rPr>
                        <a:t>大阪</a:t>
                      </a:r>
                      <a:endParaRPr kumimoji="1" lang="ja-JP" altLang="en-US" sz="1200" dirty="0">
                        <a:solidFill>
                          <a:schemeClr val="bg1"/>
                        </a:solidFill>
                        <a:latin typeface="+mn-ea"/>
                        <a:ea typeface="+mn-ea"/>
                      </a:endParaRPr>
                    </a:p>
                  </a:txBody>
                  <a:tcPr marL="99060" marR="99060" anchor="ctr"/>
                </a:tc>
                <a:tc hMerge="1">
                  <a:txBody>
                    <a:bodyPr/>
                    <a:lstStyle/>
                    <a:p>
                      <a:endParaRPr kumimoji="1" lang="ja-JP" altLang="en-US"/>
                    </a:p>
                  </a:txBody>
                  <a:tcPr/>
                </a:tc>
                <a:tc>
                  <a:txBody>
                    <a:bodyPr/>
                    <a:lstStyle/>
                    <a:p>
                      <a:pPr algn="r"/>
                      <a:r>
                        <a:rPr kumimoji="1" lang="ja-JP" altLang="en-US" sz="1200" dirty="0"/>
                        <a:t>高等</a:t>
                      </a:r>
                      <a:endParaRPr kumimoji="1" lang="en-US" altLang="ja-JP" sz="1200" dirty="0"/>
                    </a:p>
                    <a:p>
                      <a:pPr algn="r"/>
                      <a:r>
                        <a:rPr kumimoji="1" lang="ja-JP" altLang="en-US" sz="1200" dirty="0"/>
                        <a:t>学校</a:t>
                      </a:r>
                      <a:endParaRPr kumimoji="1" lang="ja-JP" altLang="en-US" sz="1200" dirty="0">
                        <a:latin typeface="+mn-ea"/>
                        <a:ea typeface="+mn-ea"/>
                      </a:endParaRPr>
                    </a:p>
                  </a:txBody>
                  <a:tcPr marL="99060" marR="99060" anchor="ctr"/>
                </a:tc>
                <a:tc>
                  <a:txBody>
                    <a:bodyPr/>
                    <a:lstStyle/>
                    <a:p>
                      <a:pPr algn="r"/>
                      <a:r>
                        <a:rPr kumimoji="1" lang="en-US" altLang="ja-JP" sz="1200" dirty="0"/>
                        <a:t>(</a:t>
                      </a:r>
                      <a:r>
                        <a:rPr kumimoji="1" lang="ja-JP" altLang="en-US" sz="1200" dirty="0"/>
                        <a:t>参考</a:t>
                      </a:r>
                      <a:r>
                        <a:rPr kumimoji="1" lang="en-US" altLang="ja-JP" sz="1200" dirty="0"/>
                        <a:t>) </a:t>
                      </a:r>
                      <a:r>
                        <a:rPr kumimoji="1" lang="ja-JP" altLang="en-US" sz="1200" dirty="0"/>
                        <a:t>中等</a:t>
                      </a:r>
                      <a:endParaRPr kumimoji="1" lang="en-US" altLang="ja-JP" sz="1200" dirty="0"/>
                    </a:p>
                    <a:p>
                      <a:pPr algn="r"/>
                      <a:r>
                        <a:rPr kumimoji="1" lang="ja-JP" altLang="en-US" sz="1200" dirty="0"/>
                        <a:t>教育学校</a:t>
                      </a:r>
                      <a:endParaRPr kumimoji="1" lang="ja-JP" altLang="en-US" sz="1200" dirty="0">
                        <a:latin typeface="+mn-ea"/>
                        <a:ea typeface="+mn-ea"/>
                      </a:endParaRPr>
                    </a:p>
                  </a:txBody>
                  <a:tcPr marL="99060" marR="99060" anchor="ctr"/>
                </a:tc>
                <a:extLst>
                  <a:ext uri="{0D108BD9-81ED-4DB2-BD59-A6C34878D82A}">
                    <a16:rowId xmlns:a16="http://schemas.microsoft.com/office/drawing/2014/main" val="10000"/>
                  </a:ext>
                </a:extLst>
              </a:tr>
              <a:tr h="288032">
                <a:tc gridSpan="2">
                  <a:txBody>
                    <a:bodyPr/>
                    <a:lstStyle/>
                    <a:p>
                      <a:pPr algn="ctr"/>
                      <a:r>
                        <a:rPr kumimoji="1" lang="ja-JP" altLang="en-US" sz="1200" dirty="0"/>
                        <a:t>国　立</a:t>
                      </a:r>
                      <a:endParaRPr kumimoji="1" lang="ja-JP" altLang="en-US" sz="1200" dirty="0">
                        <a:latin typeface="+mn-ea"/>
                        <a:ea typeface="+mn-ea"/>
                      </a:endParaRPr>
                    </a:p>
                  </a:txBody>
                  <a:tcPr marL="99060" marR="99060" anchor="ctr"/>
                </a:tc>
                <a:tc hMerge="1">
                  <a:txBody>
                    <a:bodyPr/>
                    <a:lstStyle/>
                    <a:p>
                      <a:endParaRPr kumimoji="1" lang="ja-JP" altLang="en-US" dirty="0"/>
                    </a:p>
                  </a:txBody>
                  <a:tcPr/>
                </a:tc>
                <a:tc>
                  <a:txBody>
                    <a:bodyPr/>
                    <a:lstStyle/>
                    <a:p>
                      <a:pPr algn="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1"/>
                  </a:ext>
                </a:extLst>
              </a:tr>
              <a:tr h="216024">
                <a:tc rowSpan="2">
                  <a:txBody>
                    <a:bodyPr/>
                    <a:lstStyle/>
                    <a:p>
                      <a:pPr algn="ctr"/>
                      <a:r>
                        <a:rPr kumimoji="1" lang="ja-JP" altLang="en-US" sz="1200" dirty="0"/>
                        <a:t>公立</a:t>
                      </a:r>
                      <a:endParaRPr kumimoji="1" lang="ja-JP" altLang="en-US" sz="1200" dirty="0">
                        <a:latin typeface="+mn-ea"/>
                        <a:ea typeface="+mn-ea"/>
                      </a:endParaRPr>
                    </a:p>
                  </a:txBody>
                  <a:tcPr marL="99060" marR="99060" vert="ea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府立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rPr>
                        <a:t>135</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2"/>
                  </a:ext>
                </a:extLst>
              </a:tr>
              <a:tr h="301744">
                <a:tc vMerge="1">
                  <a:txBody>
                    <a:bodyPr/>
                    <a:lstStyle/>
                    <a:p>
                      <a:endParaRPr kumimoji="1" lang="ja-JP" altLang="en-US" dirty="0"/>
                    </a:p>
                  </a:txBody>
                  <a:tcPr/>
                </a:tc>
                <a:tc>
                  <a:txBody>
                    <a:bodyPr/>
                    <a:lstStyle/>
                    <a:p>
                      <a:r>
                        <a:rPr kumimoji="1" lang="ja-JP" altLang="en-US" sz="1200" dirty="0"/>
                        <a:t>市立</a:t>
                      </a:r>
                      <a:endParaRPr kumimoji="1" lang="ja-JP" altLang="en-US" sz="1200" dirty="0">
                        <a:latin typeface="+mn-ea"/>
                        <a:ea typeface="+mn-ea"/>
                      </a:endParaRPr>
                    </a:p>
                  </a:txBody>
                  <a:tcPr marL="99060" marR="99060" anchor="ctr"/>
                </a:tc>
                <a:tc>
                  <a:txBody>
                    <a:bodyPr/>
                    <a:lstStyle/>
                    <a:p>
                      <a:pPr algn="r"/>
                      <a:r>
                        <a:rPr kumimoji="1" lang="en-US" altLang="ja-JP" sz="1200" dirty="0">
                          <a:solidFill>
                            <a:srgbClr val="FF0000"/>
                          </a:solidFill>
                        </a:rPr>
                        <a:t>24</a:t>
                      </a:r>
                      <a:endParaRPr kumimoji="1" lang="ja-JP" altLang="en-US" sz="1200" dirty="0">
                        <a:solidFill>
                          <a:srgbClr val="FF0000"/>
                        </a:solidFill>
                        <a:latin typeface="+mn-ea"/>
                        <a:ea typeface="+mn-ea"/>
                      </a:endParaRPr>
                    </a:p>
                  </a:txBody>
                  <a:tcPr marL="99060" marR="99060" anchor="ctr"/>
                </a:tc>
                <a:tc>
                  <a:txBody>
                    <a:bodyPr/>
                    <a:lstStyle/>
                    <a:p>
                      <a:pPr algn="ctr"/>
                      <a:r>
                        <a:rPr kumimoji="1" lang="en-US" altLang="ja-JP" sz="1200" dirty="0">
                          <a:solidFill>
                            <a:srgbClr val="FF0000"/>
                          </a:solidFill>
                          <a:latin typeface="+mn-ea"/>
                          <a:ea typeface="+mn-ea"/>
                        </a:rPr>
                        <a:t>-</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3"/>
                  </a:ext>
                </a:extLst>
              </a:tr>
              <a:tr h="288032">
                <a:tc gridSpan="2">
                  <a:txBody>
                    <a:bodyPr/>
                    <a:lstStyle/>
                    <a:p>
                      <a:pPr algn="ctr"/>
                      <a:r>
                        <a:rPr kumimoji="1" lang="ja-JP" altLang="en-US" sz="1200" dirty="0"/>
                        <a:t>私　立</a:t>
                      </a:r>
                      <a:endParaRPr kumimoji="1" lang="ja-JP" altLang="en-US" sz="1200" dirty="0">
                        <a:latin typeface="+mn-ea"/>
                        <a:ea typeface="+mn-ea"/>
                      </a:endParaRPr>
                    </a:p>
                  </a:txBody>
                  <a:tcPr marL="99060" marR="99060" anchor="ctr"/>
                </a:tc>
                <a:tc hMerge="1">
                  <a:txBody>
                    <a:bodyPr/>
                    <a:lstStyle/>
                    <a:p>
                      <a:endParaRPr kumimoji="1" lang="ja-JP" altLang="en-US" sz="1200" dirty="0"/>
                    </a:p>
                  </a:txBody>
                  <a:tcPr/>
                </a:tc>
                <a:tc>
                  <a:txBody>
                    <a:bodyPr/>
                    <a:lstStyle/>
                    <a:p>
                      <a:pPr algn="r"/>
                      <a:r>
                        <a:rPr kumimoji="1" lang="en-US" altLang="ja-JP" sz="1200" dirty="0">
                          <a:solidFill>
                            <a:srgbClr val="FF0000"/>
                          </a:solidFill>
                        </a:rPr>
                        <a:t>96</a:t>
                      </a:r>
                      <a:endParaRPr kumimoji="1" lang="ja-JP" altLang="en-US" sz="1200" dirty="0">
                        <a:solidFill>
                          <a:srgbClr val="FF0000"/>
                        </a:solidFill>
                        <a:latin typeface="+mn-ea"/>
                        <a:ea typeface="+mn-ea"/>
                      </a:endParaRPr>
                    </a:p>
                  </a:txBody>
                  <a:tcPr marL="99060" marR="99060" anchor="ctr"/>
                </a:tc>
                <a:tc>
                  <a:txBody>
                    <a:bodyPr/>
                    <a:lstStyle/>
                    <a:p>
                      <a:pPr algn="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4"/>
                  </a:ext>
                </a:extLst>
              </a:tr>
              <a:tr h="288032">
                <a:tc gridSpan="2">
                  <a:txBody>
                    <a:bodyPr/>
                    <a:lstStyle/>
                    <a:p>
                      <a:pPr algn="ctr"/>
                      <a:r>
                        <a:rPr kumimoji="1" lang="ja-JP" altLang="en-US" sz="1200" dirty="0"/>
                        <a:t>合計</a:t>
                      </a:r>
                      <a:endParaRPr kumimoji="1" lang="en-US" altLang="ja-JP" sz="1200" dirty="0">
                        <a:latin typeface="+mn-ea"/>
                        <a:ea typeface="+mn-ea"/>
                      </a:endParaRPr>
                    </a:p>
                  </a:txBody>
                  <a:tcPr marL="99060" marR="99060" anchor="ct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256</a:t>
                      </a:r>
                      <a:endParaRPr kumimoji="1" lang="ja-JP" altLang="en-US" sz="1200" dirty="0">
                        <a:solidFill>
                          <a:srgbClr val="FF0000"/>
                        </a:solidFill>
                        <a:latin typeface="+mn-ea"/>
                        <a:ea typeface="+mn-ea"/>
                      </a:endParaRPr>
                    </a:p>
                  </a:txBody>
                  <a:tcPr marL="99060" marR="990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rPr>
                        <a:t>1</a:t>
                      </a:r>
                      <a:endParaRPr kumimoji="1" lang="ja-JP" altLang="en-US" sz="1200" dirty="0">
                        <a:solidFill>
                          <a:srgbClr val="FF0000"/>
                        </a:solidFill>
                        <a:latin typeface="+mn-ea"/>
                        <a:ea typeface="+mn-ea"/>
                      </a:endParaRPr>
                    </a:p>
                  </a:txBody>
                  <a:tcPr marL="99060" marR="99060" anchor="ct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a:xfrm>
            <a:off x="7594600" y="6503705"/>
            <a:ext cx="2311400" cy="365125"/>
          </a:xfrm>
        </p:spPr>
        <p:txBody>
          <a:bodyPr/>
          <a:lstStyle/>
          <a:p>
            <a:fld id="{AC1F0867-EFB9-42FF-BF2D-7B625E83DED1}"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16" name="テキスト ボックス 6"/>
          <p:cNvSpPr txBox="1"/>
          <p:nvPr/>
        </p:nvSpPr>
        <p:spPr>
          <a:xfrm>
            <a:off x="567969" y="1565508"/>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rPr>
              <a:t>（校）</a:t>
            </a:r>
          </a:p>
        </p:txBody>
      </p:sp>
      <p:sp>
        <p:nvSpPr>
          <p:cNvPr id="18" name="テキスト ボックス 17"/>
          <p:cNvSpPr txBox="1"/>
          <p:nvPr/>
        </p:nvSpPr>
        <p:spPr>
          <a:xfrm>
            <a:off x="974558" y="980731"/>
            <a:ext cx="7956884" cy="584775"/>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rPr>
              <a:t>　全国・大阪府とも同じような増減傾向。</a:t>
            </a:r>
            <a:endParaRPr lang="en-US" altLang="ja-JP" sz="1600" dirty="0">
              <a:solidFill>
                <a:prstClr val="black"/>
              </a:solidFill>
            </a:endParaRPr>
          </a:p>
          <a:p>
            <a:pPr marL="180975" indent="-180975">
              <a:buFont typeface="Wingdings" pitchFamily="2" charset="2"/>
              <a:buChar char="Ø"/>
            </a:pPr>
            <a:r>
              <a:rPr lang="ja-JP" altLang="en-US" sz="1600" dirty="0">
                <a:solidFill>
                  <a:prstClr val="black"/>
                </a:solidFill>
              </a:rPr>
              <a:t>　昭和６０年頃からはほぼ横ばいだったが、近年は減少傾向で推移。</a:t>
            </a:r>
            <a:endParaRPr lang="en-US" altLang="ja-JP" sz="1600" dirty="0">
              <a:solidFill>
                <a:prstClr val="black"/>
              </a:solidFill>
            </a:endParaRPr>
          </a:p>
        </p:txBody>
      </p:sp>
      <p:sp>
        <p:nvSpPr>
          <p:cNvPr id="19" name="テキスト ボックス 6"/>
          <p:cNvSpPr txBox="1"/>
          <p:nvPr/>
        </p:nvSpPr>
        <p:spPr>
          <a:xfrm>
            <a:off x="8803488" y="5740744"/>
            <a:ext cx="75351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rPr>
              <a:t>（年度）</a:t>
            </a:r>
          </a:p>
        </p:txBody>
      </p:sp>
    </p:spTree>
    <p:extLst>
      <p:ext uri="{BB962C8B-B14F-4D97-AF65-F5344CB8AC3E}">
        <p14:creationId xmlns:p14="http://schemas.microsoft.com/office/powerpoint/2010/main" val="2949258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40</a:t>
            </a:fld>
            <a:endParaRPr kumimoji="1" lang="ja-JP" altLang="en-US"/>
          </a:p>
        </p:txBody>
      </p:sp>
      <p:grpSp>
        <p:nvGrpSpPr>
          <p:cNvPr id="4" name="グループ化 3"/>
          <p:cNvGrpSpPr/>
          <p:nvPr/>
        </p:nvGrpSpPr>
        <p:grpSpPr>
          <a:xfrm>
            <a:off x="273000" y="189000"/>
            <a:ext cx="9409555" cy="6552368"/>
            <a:chOff x="273000" y="189000"/>
            <a:chExt cx="9409555" cy="6552368"/>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73480" y="6433591"/>
              <a:ext cx="409075" cy="307777"/>
            </a:xfrm>
            <a:prstGeom prst="rect">
              <a:avLst/>
            </a:prstGeom>
            <a:solidFill>
              <a:schemeClr val="bg1"/>
            </a:solidFill>
            <a:ln>
              <a:noFill/>
            </a:ln>
          </p:spPr>
          <p:txBody>
            <a:bodyPr wrap="square" rtlCol="0">
              <a:spAutoFit/>
            </a:bodyPr>
            <a:lstStyle/>
            <a:p>
              <a:pPr algn="ctr"/>
              <a:r>
                <a:rPr lang="en-US" altLang="ja-JP" sz="1400" dirty="0"/>
                <a:t>4</a:t>
              </a:r>
              <a:r>
                <a:rPr kumimoji="1" lang="en-US" altLang="ja-JP" sz="1400" dirty="0" smtClean="0"/>
                <a:t>0</a:t>
              </a:r>
              <a:endParaRPr kumimoji="1" lang="ja-JP" altLang="en-US" dirty="0"/>
            </a:p>
          </p:txBody>
        </p:sp>
      </p:grpSp>
    </p:spTree>
    <p:extLst>
      <p:ext uri="{BB962C8B-B14F-4D97-AF65-F5344CB8AC3E}">
        <p14:creationId xmlns:p14="http://schemas.microsoft.com/office/powerpoint/2010/main" val="271960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C1F0867-EFB9-42FF-BF2D-7B625E83DED1}" type="slidenum">
              <a:rPr kumimoji="1" lang="ja-JP" altLang="en-US" smtClean="0"/>
              <a:pPr/>
              <a:t>41</a:t>
            </a:fld>
            <a:endParaRPr kumimoji="1" lang="ja-JP" altLang="en-US"/>
          </a:p>
        </p:txBody>
      </p:sp>
      <p:grpSp>
        <p:nvGrpSpPr>
          <p:cNvPr id="4" name="グループ化 3"/>
          <p:cNvGrpSpPr/>
          <p:nvPr/>
        </p:nvGrpSpPr>
        <p:grpSpPr>
          <a:xfrm>
            <a:off x="273000" y="189000"/>
            <a:ext cx="9397198" cy="6540011"/>
            <a:chOff x="273000" y="189000"/>
            <a:chExt cx="9397198" cy="6540011"/>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000" y="189000"/>
              <a:ext cx="9360000" cy="6480000"/>
            </a:xfrm>
            <a:prstGeom prst="rect">
              <a:avLst/>
            </a:prstGeom>
          </p:spPr>
        </p:pic>
        <p:sp>
          <p:nvSpPr>
            <p:cNvPr id="5" name="テキスト ボックス 4"/>
            <p:cNvSpPr txBox="1"/>
            <p:nvPr/>
          </p:nvSpPr>
          <p:spPr bwMode="white">
            <a:xfrm>
              <a:off x="9261123" y="6421234"/>
              <a:ext cx="409075" cy="307777"/>
            </a:xfrm>
            <a:prstGeom prst="rect">
              <a:avLst/>
            </a:prstGeom>
            <a:solidFill>
              <a:schemeClr val="bg1"/>
            </a:solidFill>
            <a:ln>
              <a:noFill/>
            </a:ln>
          </p:spPr>
          <p:txBody>
            <a:bodyPr wrap="square" rtlCol="0">
              <a:spAutoFit/>
            </a:bodyPr>
            <a:lstStyle/>
            <a:p>
              <a:pPr algn="ctr"/>
              <a:r>
                <a:rPr lang="en-US" altLang="ja-JP" sz="1400" dirty="0"/>
                <a:t>4</a:t>
              </a:r>
              <a:r>
                <a:rPr kumimoji="1" lang="en-US" altLang="ja-JP" sz="1400" dirty="0" smtClean="0"/>
                <a:t>1</a:t>
              </a:r>
              <a:endParaRPr kumimoji="1" lang="ja-JP" altLang="en-US" dirty="0"/>
            </a:p>
          </p:txBody>
        </p:sp>
      </p:grpSp>
    </p:spTree>
    <p:extLst>
      <p:ext uri="{BB962C8B-B14F-4D97-AF65-F5344CB8AC3E}">
        <p14:creationId xmlns:p14="http://schemas.microsoft.com/office/powerpoint/2010/main" val="164299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495300" y="1367540"/>
          <a:ext cx="8788592" cy="11884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2620732475"/>
              </p:ext>
            </p:extLst>
          </p:nvPr>
        </p:nvGraphicFramePr>
        <p:xfrm>
          <a:off x="416496" y="2521798"/>
          <a:ext cx="9361040" cy="374339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84516" y="6231034"/>
            <a:ext cx="6396711" cy="577081"/>
          </a:xfrm>
          <a:prstGeom prst="rect">
            <a:avLst/>
          </a:prstGeom>
          <a:noFill/>
          <a:ln>
            <a:noFill/>
          </a:ln>
        </p:spPr>
        <p:txBody>
          <a:bodyPr wrap="square" rtlCol="0">
            <a:spAutoFit/>
          </a:bodyPr>
          <a:lstStyle/>
          <a:p>
            <a:r>
              <a:rPr lang="en-US" altLang="ja-JP" sz="1050" dirty="0">
                <a:solidFill>
                  <a:prstClr val="black"/>
                </a:solidFill>
                <a:latin typeface="ＭＳ Ｐ明朝" pitchFamily="18" charset="-128"/>
                <a:ea typeface="ＭＳ Ｐ明朝" pitchFamily="18" charset="-128"/>
              </a:rPr>
              <a:t>※</a:t>
            </a:r>
            <a:r>
              <a:rPr lang="ja-JP" altLang="en-US" sz="1050" dirty="0">
                <a:solidFill>
                  <a:prstClr val="black"/>
                </a:solidFill>
                <a:latin typeface="ＭＳ Ｐ明朝" pitchFamily="18" charset="-128"/>
                <a:ea typeface="ＭＳ Ｐ明朝" pitchFamily="18" charset="-128"/>
              </a:rPr>
              <a:t>全日制・定時制のみ</a:t>
            </a:r>
            <a:endParaRPr lang="en-US" altLang="ja-JP" sz="1050" dirty="0">
              <a:solidFill>
                <a:prstClr val="black"/>
              </a:solidFill>
              <a:latin typeface="ＭＳ Ｐ明朝" pitchFamily="18" charset="-128"/>
              <a:ea typeface="ＭＳ Ｐ明朝" pitchFamily="18" charset="-128"/>
            </a:endParaRPr>
          </a:p>
          <a:p>
            <a:r>
              <a:rPr lang="en-US" altLang="ja-JP" sz="1050" dirty="0">
                <a:solidFill>
                  <a:prstClr val="black"/>
                </a:solidFill>
                <a:latin typeface="ＭＳ Ｐ明朝" pitchFamily="18" charset="-128"/>
                <a:ea typeface="ＭＳ Ｐ明朝" pitchFamily="18" charset="-128"/>
              </a:rPr>
              <a:t>※</a:t>
            </a:r>
            <a:r>
              <a:rPr lang="ja-JP" altLang="en-US" sz="1050" dirty="0">
                <a:solidFill>
                  <a:prstClr val="black"/>
                </a:solidFill>
                <a:latin typeface="ＭＳ Ｐ明朝" pitchFamily="18" charset="-128"/>
                <a:ea typeface="ＭＳ Ｐ明朝" pitchFamily="18" charset="-128"/>
              </a:rPr>
              <a:t>学科数について、同一の学科が全日制・定時制の両方に設置している場合は１として計上。</a:t>
            </a:r>
            <a:endParaRPr lang="en-US" altLang="ja-JP" sz="1050" dirty="0">
              <a:solidFill>
                <a:prstClr val="black"/>
              </a:solidFill>
              <a:latin typeface="ＭＳ Ｐ明朝" pitchFamily="18" charset="-128"/>
              <a:ea typeface="ＭＳ Ｐ明朝" pitchFamily="18" charset="-128"/>
            </a:endParaRPr>
          </a:p>
          <a:p>
            <a:r>
              <a:rPr lang="en-US" altLang="ja-JP" sz="1050" dirty="0">
                <a:solidFill>
                  <a:prstClr val="black"/>
                </a:solidFill>
                <a:latin typeface="ＭＳ Ｐ明朝" pitchFamily="18" charset="-128"/>
                <a:ea typeface="ＭＳ Ｐ明朝" pitchFamily="18" charset="-128"/>
              </a:rPr>
              <a:t>※</a:t>
            </a:r>
            <a:r>
              <a:rPr lang="ja-JP" altLang="en-US" sz="1050" dirty="0">
                <a:solidFill>
                  <a:prstClr val="black"/>
                </a:solidFill>
                <a:latin typeface="ＭＳ Ｐ明朝" pitchFamily="18" charset="-128"/>
                <a:ea typeface="ＭＳ Ｐ明朝" pitchFamily="18" charset="-128"/>
              </a:rPr>
              <a:t>「その他」には、理数、体育、音楽、美術、外国語、国際関係等の学科がある。</a:t>
            </a:r>
            <a:endParaRPr lang="en-US" altLang="ja-JP" sz="1050" dirty="0">
              <a:solidFill>
                <a:prstClr val="black"/>
              </a:solidFill>
              <a:latin typeface="ＭＳ Ｐ明朝" pitchFamily="18" charset="-128"/>
              <a:ea typeface="ＭＳ Ｐ明朝" pitchFamily="18" charset="-128"/>
            </a:endParaRPr>
          </a:p>
        </p:txBody>
      </p:sp>
      <p:sp>
        <p:nvSpPr>
          <p:cNvPr id="10" name="額縁 9"/>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学科数の推移（全国）</a:t>
            </a:r>
          </a:p>
        </p:txBody>
      </p:sp>
      <p:sp>
        <p:nvSpPr>
          <p:cNvPr id="2" name="スライド番号プレースホルダー 1"/>
          <p:cNvSpPr>
            <a:spLocks noGrp="1"/>
          </p:cNvSpPr>
          <p:nvPr>
            <p:ph type="sldNum" sz="quarter" idx="12"/>
          </p:nvPr>
        </p:nvSpPr>
        <p:spPr>
          <a:xfrm>
            <a:off x="7589943" y="6492880"/>
            <a:ext cx="2311400" cy="365125"/>
          </a:xfrm>
        </p:spPr>
        <p:txBody>
          <a:bodyPr/>
          <a:lstStyle/>
          <a:p>
            <a:fld id="{AC1F0867-EFB9-42FF-BF2D-7B625E83DED1}" type="slidenum">
              <a:rPr lang="ja-JP" altLang="en-US" smtClean="0">
                <a:solidFill>
                  <a:prstClr val="black">
                    <a:tint val="75000"/>
                  </a:prstClr>
                </a:solidFill>
              </a:rPr>
              <a:pPr/>
              <a:t>5</a:t>
            </a:fld>
            <a:endParaRPr lang="ja-JP" altLang="en-US" dirty="0">
              <a:solidFill>
                <a:prstClr val="black">
                  <a:tint val="75000"/>
                </a:prstClr>
              </a:solidFill>
            </a:endParaRPr>
          </a:p>
        </p:txBody>
      </p:sp>
      <p:sp>
        <p:nvSpPr>
          <p:cNvPr id="11" name="テキスト ボックス 10"/>
          <p:cNvSpPr txBox="1"/>
          <p:nvPr/>
        </p:nvSpPr>
        <p:spPr>
          <a:xfrm>
            <a:off x="8718803" y="5921438"/>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2" name="テキスト ボックス 11"/>
          <p:cNvSpPr txBox="1"/>
          <p:nvPr/>
        </p:nvSpPr>
        <p:spPr>
          <a:xfrm>
            <a:off x="6300803" y="6464369"/>
            <a:ext cx="3410728" cy="261610"/>
          </a:xfrm>
          <a:prstGeom prst="rect">
            <a:avLst/>
          </a:prstGeom>
          <a:noFill/>
        </p:spPr>
        <p:txBody>
          <a:bodyPr wrap="square" rtlCol="0">
            <a:spAutoFit/>
          </a:bodyPr>
          <a:lstStyle/>
          <a:p>
            <a:pPr algn="r"/>
            <a:r>
              <a:rPr lang="ja-JP" altLang="en-US" sz="1100" dirty="0">
                <a:solidFill>
                  <a:prstClr val="black"/>
                </a:solidFill>
              </a:rPr>
              <a:t>出典：文部科学省「学校基本</a:t>
            </a:r>
            <a:r>
              <a:rPr lang="ja-JP" altLang="en-US" sz="1100" dirty="0">
                <a:solidFill>
                  <a:prstClr val="black"/>
                </a:solidFill>
                <a:latin typeface="ＭＳ Ｐゴシック"/>
              </a:rPr>
              <a:t>調査」</a:t>
            </a:r>
            <a:endParaRPr lang="ja-JP" altLang="en-US" sz="1000" dirty="0">
              <a:solidFill>
                <a:prstClr val="black"/>
              </a:solidFill>
            </a:endParaRPr>
          </a:p>
        </p:txBody>
      </p:sp>
      <p:sp>
        <p:nvSpPr>
          <p:cNvPr id="13" name="テキスト ボックス 6"/>
          <p:cNvSpPr txBox="1"/>
          <p:nvPr/>
        </p:nvSpPr>
        <p:spPr>
          <a:xfrm>
            <a:off x="311471" y="1177012"/>
            <a:ext cx="113113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solidFill>
                  <a:prstClr val="black"/>
                </a:solidFill>
              </a:rPr>
              <a:t>（学科数）</a:t>
            </a:r>
          </a:p>
        </p:txBody>
      </p:sp>
      <p:sp>
        <p:nvSpPr>
          <p:cNvPr id="14" name="テキスト ボックス 13"/>
          <p:cNvSpPr txBox="1"/>
          <p:nvPr/>
        </p:nvSpPr>
        <p:spPr>
          <a:xfrm>
            <a:off x="740532" y="849414"/>
            <a:ext cx="8424936"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rPr>
              <a:t>　商業科が大きく減少している一方、総合学科が増加傾向で推移。</a:t>
            </a:r>
            <a:endParaRPr lang="en-US" altLang="ja-JP" sz="1600" dirty="0">
              <a:solidFill>
                <a:prstClr val="black"/>
              </a:solidFill>
            </a:endParaRPr>
          </a:p>
        </p:txBody>
      </p:sp>
    </p:spTree>
    <p:extLst>
      <p:ext uri="{BB962C8B-B14F-4D97-AF65-F5344CB8AC3E}">
        <p14:creationId xmlns:p14="http://schemas.microsoft.com/office/powerpoint/2010/main" val="279376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43381011"/>
              </p:ext>
            </p:extLst>
          </p:nvPr>
        </p:nvGraphicFramePr>
        <p:xfrm>
          <a:off x="4953000" y="2132856"/>
          <a:ext cx="2262251" cy="4018439"/>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24946">
                <a:tc gridSpan="2">
                  <a:txBody>
                    <a:bodyPr/>
                    <a:lstStyle/>
                    <a:p>
                      <a:pPr algn="ctr"/>
                      <a:r>
                        <a:rPr kumimoji="1" lang="ja-JP" altLang="en-US" sz="1200" dirty="0"/>
                        <a:t>全日制の課程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03965">
                <a:tc>
                  <a:txBody>
                    <a:bodyPr/>
                    <a:lstStyle/>
                    <a:p>
                      <a:pPr algn="ctr"/>
                      <a:r>
                        <a:rPr kumimoji="1" lang="ja-JP" altLang="en-US" sz="1100" dirty="0"/>
                        <a:t>普通科</a:t>
                      </a:r>
                    </a:p>
                  </a:txBody>
                  <a:tcPr marL="99060" marR="99060"/>
                </a:tc>
                <a:tc>
                  <a:txBody>
                    <a:bodyPr/>
                    <a:lstStyle/>
                    <a:p>
                      <a:pPr algn="r"/>
                      <a:r>
                        <a:rPr kumimoji="1" lang="en-US" altLang="ja-JP" sz="1200" dirty="0">
                          <a:solidFill>
                            <a:schemeClr val="tx1"/>
                          </a:solidFill>
                        </a:rPr>
                        <a:t>65,878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17677">
                <a:tc>
                  <a:txBody>
                    <a:bodyPr/>
                    <a:lstStyle/>
                    <a:p>
                      <a:pPr algn="ctr"/>
                      <a:r>
                        <a:rPr kumimoji="1" lang="ja-JP" altLang="en-US" sz="1100" dirty="0"/>
                        <a:t>農業に関する学科</a:t>
                      </a:r>
                    </a:p>
                  </a:txBody>
                  <a:tcPr marL="99060" marR="99060"/>
                </a:tc>
                <a:tc>
                  <a:txBody>
                    <a:bodyPr/>
                    <a:lstStyle/>
                    <a:p>
                      <a:pPr algn="r"/>
                      <a:r>
                        <a:rPr kumimoji="1" lang="en-US" altLang="ja-JP" sz="1200" dirty="0">
                          <a:solidFill>
                            <a:schemeClr val="tx1"/>
                          </a:solidFill>
                        </a:rPr>
                        <a:t>1,153</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31389">
                <a:tc>
                  <a:txBody>
                    <a:bodyPr/>
                    <a:lstStyle/>
                    <a:p>
                      <a:pPr algn="ctr"/>
                      <a:r>
                        <a:rPr kumimoji="1" lang="ja-JP" altLang="en-US" sz="1100" dirty="0"/>
                        <a:t>工業に関する学科</a:t>
                      </a:r>
                    </a:p>
                  </a:txBody>
                  <a:tcPr marL="99060" marR="99060"/>
                </a:tc>
                <a:tc>
                  <a:txBody>
                    <a:bodyPr/>
                    <a:lstStyle/>
                    <a:p>
                      <a:pPr algn="r"/>
                      <a:r>
                        <a:rPr kumimoji="1" lang="en-US" altLang="ja-JP" sz="1200" dirty="0">
                          <a:solidFill>
                            <a:schemeClr val="tx1"/>
                          </a:solidFill>
                        </a:rPr>
                        <a:t>6,042</a:t>
                      </a:r>
                    </a:p>
                  </a:txBody>
                  <a:tcPr marL="80486" marR="80486" marT="37148" marB="37148"/>
                </a:tc>
                <a:extLst>
                  <a:ext uri="{0D108BD9-81ED-4DB2-BD59-A6C34878D82A}">
                    <a16:rowId xmlns:a16="http://schemas.microsoft.com/office/drawing/2014/main" val="10003"/>
                  </a:ext>
                </a:extLst>
              </a:tr>
              <a:tr h="245101">
                <a:tc>
                  <a:txBody>
                    <a:bodyPr/>
                    <a:lstStyle/>
                    <a:p>
                      <a:pPr algn="ctr"/>
                      <a:r>
                        <a:rPr kumimoji="1" lang="ja-JP" altLang="en-US" sz="1100" dirty="0"/>
                        <a:t>国際教養科</a:t>
                      </a:r>
                    </a:p>
                  </a:txBody>
                  <a:tcPr marL="99060" marR="99060"/>
                </a:tc>
                <a:tc>
                  <a:txBody>
                    <a:bodyPr/>
                    <a:lstStyle/>
                    <a:p>
                      <a:pPr algn="r"/>
                      <a:r>
                        <a:rPr kumimoji="1" lang="en-US" altLang="ja-JP" sz="1200" dirty="0">
                          <a:solidFill>
                            <a:schemeClr val="tx1"/>
                          </a:solidFill>
                        </a:rPr>
                        <a:t>1,148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4"/>
                  </a:ext>
                </a:extLst>
              </a:tr>
              <a:tr h="258813">
                <a:tc>
                  <a:txBody>
                    <a:bodyPr/>
                    <a:lstStyle/>
                    <a:p>
                      <a:pPr algn="ctr"/>
                      <a:r>
                        <a:rPr kumimoji="1" lang="ja-JP" altLang="en-US" sz="1100" dirty="0"/>
                        <a:t>国際文化科</a:t>
                      </a:r>
                    </a:p>
                  </a:txBody>
                  <a:tcPr marL="99060" marR="99060"/>
                </a:tc>
                <a:tc>
                  <a:txBody>
                    <a:bodyPr/>
                    <a:lstStyle/>
                    <a:p>
                      <a:pPr algn="r"/>
                      <a:r>
                        <a:rPr kumimoji="1" lang="en-US" altLang="ja-JP" sz="1200" dirty="0">
                          <a:solidFill>
                            <a:schemeClr val="tx1"/>
                          </a:solidFill>
                        </a:rPr>
                        <a:t>1,438</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5"/>
                  </a:ext>
                </a:extLst>
              </a:tr>
              <a:tr h="128509">
                <a:tc>
                  <a:txBody>
                    <a:bodyPr/>
                    <a:lstStyle/>
                    <a:p>
                      <a:pPr algn="ctr"/>
                      <a:r>
                        <a:rPr kumimoji="1" lang="ja-JP" altLang="en-US" sz="1100" dirty="0"/>
                        <a:t>グローバル科</a:t>
                      </a:r>
                    </a:p>
                  </a:txBody>
                  <a:tcPr marL="99060" marR="99060"/>
                </a:tc>
                <a:tc>
                  <a:txBody>
                    <a:bodyPr/>
                    <a:lstStyle/>
                    <a:p>
                      <a:pPr algn="r"/>
                      <a:r>
                        <a:rPr kumimoji="1" lang="en-US" altLang="ja-JP" sz="1200" dirty="0">
                          <a:solidFill>
                            <a:schemeClr val="tx1"/>
                          </a:solidFill>
                        </a:rPr>
                        <a:t>476</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6"/>
                  </a:ext>
                </a:extLst>
              </a:tr>
              <a:tr h="142221">
                <a:tc>
                  <a:txBody>
                    <a:bodyPr/>
                    <a:lstStyle/>
                    <a:p>
                      <a:pPr algn="ctr"/>
                      <a:r>
                        <a:rPr kumimoji="1" lang="ja-JP" altLang="en-US" sz="1100" dirty="0"/>
                        <a:t>体育科</a:t>
                      </a:r>
                    </a:p>
                  </a:txBody>
                  <a:tcPr marL="99060" marR="99060"/>
                </a:tc>
                <a:tc>
                  <a:txBody>
                    <a:bodyPr/>
                    <a:lstStyle/>
                    <a:p>
                      <a:pPr algn="r"/>
                      <a:r>
                        <a:rPr kumimoji="1" lang="en-US" altLang="ja-JP" sz="1200" dirty="0">
                          <a:solidFill>
                            <a:schemeClr val="tx1"/>
                          </a:solidFill>
                        </a:rPr>
                        <a:t>460</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7"/>
                  </a:ext>
                </a:extLst>
              </a:tr>
              <a:tr h="155933">
                <a:tc>
                  <a:txBody>
                    <a:bodyPr/>
                    <a:lstStyle/>
                    <a:p>
                      <a:pPr algn="ctr"/>
                      <a:r>
                        <a:rPr kumimoji="1" lang="ja-JP" altLang="en-US" sz="1100" dirty="0"/>
                        <a:t>総合科学科</a:t>
                      </a:r>
                    </a:p>
                  </a:txBody>
                  <a:tcPr marL="99060" marR="99060"/>
                </a:tc>
                <a:tc>
                  <a:txBody>
                    <a:bodyPr/>
                    <a:lstStyle/>
                    <a:p>
                      <a:pPr algn="r"/>
                      <a:r>
                        <a:rPr kumimoji="1" lang="en-US" altLang="ja-JP" sz="1200" dirty="0">
                          <a:solidFill>
                            <a:schemeClr val="tx1"/>
                          </a:solidFill>
                        </a:rPr>
                        <a:t>1,107</a:t>
                      </a:r>
                    </a:p>
                  </a:txBody>
                  <a:tcPr marL="80486" marR="80486" marT="37148" marB="37148"/>
                </a:tc>
                <a:extLst>
                  <a:ext uri="{0D108BD9-81ED-4DB2-BD59-A6C34878D82A}">
                    <a16:rowId xmlns:a16="http://schemas.microsoft.com/office/drawing/2014/main" val="10008"/>
                  </a:ext>
                </a:extLst>
              </a:tr>
              <a:tr h="241653">
                <a:tc>
                  <a:txBody>
                    <a:bodyPr/>
                    <a:lstStyle/>
                    <a:p>
                      <a:pPr algn="ctr"/>
                      <a:r>
                        <a:rPr kumimoji="1" lang="ja-JP" altLang="en-US" sz="1100" dirty="0"/>
                        <a:t>文理学科</a:t>
                      </a:r>
                    </a:p>
                  </a:txBody>
                  <a:tcPr marL="99060" marR="99060"/>
                </a:tc>
                <a:tc>
                  <a:txBody>
                    <a:bodyPr/>
                    <a:lstStyle/>
                    <a:p>
                      <a:pPr algn="r"/>
                      <a:r>
                        <a:rPr kumimoji="1" lang="en-US" altLang="ja-JP" sz="1200" dirty="0">
                          <a:solidFill>
                            <a:schemeClr val="tx1"/>
                          </a:solidFill>
                        </a:rPr>
                        <a:t>10,390</a:t>
                      </a:r>
                    </a:p>
                  </a:txBody>
                  <a:tcPr marL="80486" marR="80486" marT="37148" marB="37148"/>
                </a:tc>
                <a:extLst>
                  <a:ext uri="{0D108BD9-81ED-4DB2-BD59-A6C34878D82A}">
                    <a16:rowId xmlns:a16="http://schemas.microsoft.com/office/drawing/2014/main" val="10009"/>
                  </a:ext>
                </a:extLst>
              </a:tr>
              <a:tr h="255365">
                <a:tc>
                  <a:txBody>
                    <a:bodyPr/>
                    <a:lstStyle/>
                    <a:p>
                      <a:pPr algn="ctr"/>
                      <a:r>
                        <a:rPr kumimoji="1" lang="ja-JP" altLang="en-US" sz="1100" dirty="0"/>
                        <a:t>芸能文化科</a:t>
                      </a:r>
                      <a:endParaRPr kumimoji="1" lang="en-US" altLang="ja-JP" sz="1100" dirty="0"/>
                    </a:p>
                  </a:txBody>
                  <a:tcPr marL="99060" marR="99060"/>
                </a:tc>
                <a:tc>
                  <a:txBody>
                    <a:bodyPr/>
                    <a:lstStyle/>
                    <a:p>
                      <a:pPr algn="r"/>
                      <a:r>
                        <a:rPr kumimoji="1" lang="en-US" altLang="ja-JP" sz="1200" dirty="0">
                          <a:solidFill>
                            <a:schemeClr val="tx1"/>
                          </a:solidFill>
                        </a:rPr>
                        <a:t>110</a:t>
                      </a:r>
                    </a:p>
                  </a:txBody>
                  <a:tcPr marL="80486" marR="80486" marT="37148" marB="37148"/>
                </a:tc>
                <a:extLst>
                  <a:ext uri="{0D108BD9-81ED-4DB2-BD59-A6C34878D82A}">
                    <a16:rowId xmlns:a16="http://schemas.microsoft.com/office/drawing/2014/main" val="10010"/>
                  </a:ext>
                </a:extLst>
              </a:tr>
              <a:tr h="197069">
                <a:tc>
                  <a:txBody>
                    <a:bodyPr/>
                    <a:lstStyle/>
                    <a:p>
                      <a:pPr algn="ctr"/>
                      <a:r>
                        <a:rPr kumimoji="1" lang="ja-JP" altLang="en-US" sz="1100" dirty="0"/>
                        <a:t>音楽科</a:t>
                      </a:r>
                    </a:p>
                  </a:txBody>
                  <a:tcPr marL="99060" marR="99060"/>
                </a:tc>
                <a:tc>
                  <a:txBody>
                    <a:bodyPr/>
                    <a:lstStyle/>
                    <a:p>
                      <a:pPr algn="r"/>
                      <a:r>
                        <a:rPr kumimoji="1" lang="en-US" altLang="ja-JP" sz="1200" dirty="0">
                          <a:solidFill>
                            <a:schemeClr val="tx1"/>
                          </a:solidFill>
                        </a:rPr>
                        <a:t>117</a:t>
                      </a:r>
                    </a:p>
                  </a:txBody>
                  <a:tcPr marL="80486" marR="80486" marT="37148" marB="37148"/>
                </a:tc>
                <a:extLst>
                  <a:ext uri="{0D108BD9-81ED-4DB2-BD59-A6C34878D82A}">
                    <a16:rowId xmlns:a16="http://schemas.microsoft.com/office/drawing/2014/main" val="10011"/>
                  </a:ext>
                </a:extLst>
              </a:tr>
              <a:tr h="210781">
                <a:tc>
                  <a:txBody>
                    <a:bodyPr/>
                    <a:lstStyle/>
                    <a:p>
                      <a:pPr algn="ctr"/>
                      <a:r>
                        <a:rPr kumimoji="1" lang="ja-JP" altLang="en-US" sz="1100" dirty="0"/>
                        <a:t>総合造形科</a:t>
                      </a:r>
                    </a:p>
                  </a:txBody>
                  <a:tcPr marL="99060" marR="99060"/>
                </a:tc>
                <a:tc>
                  <a:txBody>
                    <a:bodyPr/>
                    <a:lstStyle/>
                    <a:p>
                      <a:pPr algn="r"/>
                      <a:r>
                        <a:rPr kumimoji="1" lang="en-US" altLang="ja-JP" sz="1200" dirty="0">
                          <a:solidFill>
                            <a:schemeClr val="tx1"/>
                          </a:solidFill>
                        </a:rPr>
                        <a:t>586</a:t>
                      </a:r>
                    </a:p>
                  </a:txBody>
                  <a:tcPr marL="80486" marR="80486" marT="37148" marB="37148"/>
                </a:tc>
                <a:extLst>
                  <a:ext uri="{0D108BD9-81ED-4DB2-BD59-A6C34878D82A}">
                    <a16:rowId xmlns:a16="http://schemas.microsoft.com/office/drawing/2014/main" val="10012"/>
                  </a:ext>
                </a:extLst>
              </a:tr>
              <a:tr h="296501">
                <a:tc>
                  <a:txBody>
                    <a:bodyPr/>
                    <a:lstStyle/>
                    <a:p>
                      <a:pPr algn="ctr"/>
                      <a:r>
                        <a:rPr kumimoji="1" lang="ja-JP" altLang="en-US" sz="1100" dirty="0"/>
                        <a:t>総合学科</a:t>
                      </a:r>
                    </a:p>
                  </a:txBody>
                  <a:tcPr marL="99060" marR="99060"/>
                </a:tc>
                <a:tc>
                  <a:txBody>
                    <a:bodyPr/>
                    <a:lstStyle/>
                    <a:p>
                      <a:pPr algn="r"/>
                      <a:r>
                        <a:rPr kumimoji="1" lang="en-US" altLang="ja-JP" sz="1200" dirty="0">
                          <a:solidFill>
                            <a:schemeClr val="tx1"/>
                          </a:solidFill>
                        </a:rPr>
                        <a:t>15,445</a:t>
                      </a:r>
                    </a:p>
                  </a:txBody>
                  <a:tcPr marL="80486" marR="80486" marT="37148" marB="37148"/>
                </a:tc>
                <a:extLst>
                  <a:ext uri="{0D108BD9-81ED-4DB2-BD59-A6C34878D82A}">
                    <a16:rowId xmlns:a16="http://schemas.microsoft.com/office/drawing/2014/main" val="10013"/>
                  </a:ext>
                </a:extLst>
              </a:tr>
              <a:tr h="28803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104,350</a:t>
                      </a:r>
                    </a:p>
                  </a:txBody>
                  <a:tcPr marL="80486" marR="80486" marT="37148" marB="37148"/>
                </a:tc>
                <a:extLst>
                  <a:ext uri="{0D108BD9-81ED-4DB2-BD59-A6C34878D82A}">
                    <a16:rowId xmlns:a16="http://schemas.microsoft.com/office/drawing/2014/main" val="1001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227925924"/>
              </p:ext>
            </p:extLst>
          </p:nvPr>
        </p:nvGraphicFramePr>
        <p:xfrm>
          <a:off x="7304466" y="2124571"/>
          <a:ext cx="2106234" cy="2198841"/>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457200">
                <a:tc gridSpan="2">
                  <a:txBody>
                    <a:bodyPr/>
                    <a:lstStyle/>
                    <a:p>
                      <a:pPr algn="ctr"/>
                      <a:r>
                        <a:rPr kumimoji="1" lang="ja-JP" altLang="en-US" sz="1200" dirty="0"/>
                        <a:t>クリエイティブスクール</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69473">
                <a:tc>
                  <a:txBody>
                    <a:bodyPr/>
                    <a:lstStyle/>
                    <a:p>
                      <a:pPr algn="r"/>
                      <a:r>
                        <a:rPr kumimoji="1" lang="ja-JP" altLang="en-US" sz="1100" dirty="0"/>
                        <a:t>全日制総合学科</a:t>
                      </a:r>
                      <a:endParaRPr kumimoji="1" lang="en-US" altLang="ja-JP" sz="1100" dirty="0"/>
                    </a:p>
                    <a:p>
                      <a:pPr algn="r"/>
                      <a:r>
                        <a:rPr kumimoji="1" lang="ja-JP" altLang="en-US" sz="1100" dirty="0">
                          <a:solidFill>
                            <a:schemeClr val="tx1"/>
                          </a:solidFill>
                        </a:rPr>
                        <a:t>（全日制の課程</a:t>
                      </a:r>
                      <a:endParaRPr kumimoji="1" lang="en-US" altLang="ja-JP" sz="1100" dirty="0">
                        <a:solidFill>
                          <a:schemeClr val="tx1"/>
                        </a:solidFill>
                      </a:endParaRPr>
                    </a:p>
                    <a:p>
                      <a:pPr algn="r"/>
                      <a:r>
                        <a:rPr kumimoji="1" lang="ja-JP" altLang="en-US" sz="1100" dirty="0">
                          <a:solidFill>
                            <a:schemeClr val="tx1"/>
                          </a:solidFill>
                        </a:rPr>
                        <a:t>総合学科再掲）</a:t>
                      </a:r>
                    </a:p>
                  </a:txBody>
                  <a:tcPr marL="99060" marR="9906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684</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83185">
                <a:tc>
                  <a:txBody>
                    <a:bodyPr/>
                    <a:lstStyle/>
                    <a:p>
                      <a:pPr algn="r"/>
                      <a:r>
                        <a:rPr kumimoji="1" lang="en-US" altLang="ja-JP" sz="1100" dirty="0"/>
                        <a:t>Ⅰ</a:t>
                      </a:r>
                      <a:r>
                        <a:rPr kumimoji="1" lang="ja-JP" altLang="en-US" sz="1100" dirty="0"/>
                        <a:t>部（普通科）</a:t>
                      </a:r>
                    </a:p>
                  </a:txBody>
                  <a:tcPr marL="99060" marR="99060"/>
                </a:tc>
                <a:tc>
                  <a:txBody>
                    <a:bodyPr/>
                    <a:lstStyle/>
                    <a:p>
                      <a:pPr algn="r"/>
                      <a:r>
                        <a:rPr kumimoji="1" lang="en-US" altLang="ja-JP" sz="1200" dirty="0">
                          <a:solidFill>
                            <a:schemeClr val="tx1"/>
                          </a:solidFill>
                        </a:rPr>
                        <a:t>402</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88032">
                <a:tc>
                  <a:txBody>
                    <a:bodyPr/>
                    <a:lstStyle/>
                    <a:p>
                      <a:pPr algn="r"/>
                      <a:r>
                        <a:rPr kumimoji="1" lang="en-US" altLang="ja-JP" sz="1100" dirty="0"/>
                        <a:t>Ⅱ</a:t>
                      </a:r>
                      <a:r>
                        <a:rPr kumimoji="1" lang="ja-JP" altLang="en-US" sz="1100" dirty="0"/>
                        <a:t>部（普通科）</a:t>
                      </a:r>
                    </a:p>
                  </a:txBody>
                  <a:tcPr marL="99060" marR="99060"/>
                </a:tc>
                <a:tc>
                  <a:txBody>
                    <a:bodyPr/>
                    <a:lstStyle/>
                    <a:p>
                      <a:pPr algn="r"/>
                      <a:r>
                        <a:rPr kumimoji="1" lang="en-US" altLang="ja-JP" sz="1200" dirty="0">
                          <a:solidFill>
                            <a:schemeClr val="tx1"/>
                          </a:solidFill>
                        </a:rPr>
                        <a:t>134</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3"/>
                  </a:ext>
                </a:extLst>
              </a:tr>
              <a:tr h="288032">
                <a:tc>
                  <a:txBody>
                    <a:bodyPr/>
                    <a:lstStyle/>
                    <a:p>
                      <a:pPr algn="r"/>
                      <a:r>
                        <a:rPr kumimoji="1" lang="en-US" altLang="ja-JP" sz="1100" dirty="0"/>
                        <a:t>Ⅲ</a:t>
                      </a:r>
                      <a:r>
                        <a:rPr kumimoji="1" lang="ja-JP" altLang="en-US" sz="1100" dirty="0"/>
                        <a:t>部（普通科）</a:t>
                      </a:r>
                    </a:p>
                  </a:txBody>
                  <a:tcPr marL="99060" marR="99060"/>
                </a:tc>
                <a:tc>
                  <a:txBody>
                    <a:bodyPr/>
                    <a:lstStyle/>
                    <a:p>
                      <a:pPr algn="r"/>
                      <a:r>
                        <a:rPr kumimoji="1" lang="en-US" altLang="ja-JP" sz="1200" dirty="0">
                          <a:solidFill>
                            <a:schemeClr val="tx1"/>
                          </a:solidFill>
                        </a:rPr>
                        <a:t>106</a:t>
                      </a:r>
                    </a:p>
                  </a:txBody>
                  <a:tcPr marL="80486" marR="80486" marT="37148" marB="37148"/>
                </a:tc>
                <a:extLst>
                  <a:ext uri="{0D108BD9-81ED-4DB2-BD59-A6C34878D82A}">
                    <a16:rowId xmlns:a16="http://schemas.microsoft.com/office/drawing/2014/main" val="10004"/>
                  </a:ext>
                </a:extLst>
              </a:tr>
              <a:tr h="28803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1,326</a:t>
                      </a:r>
                    </a:p>
                  </a:txBody>
                  <a:tcPr marL="80486" marR="80486" marT="37148" marB="37148"/>
                </a:tc>
                <a:extLst>
                  <a:ext uri="{0D108BD9-81ED-4DB2-BD59-A6C34878D82A}">
                    <a16:rowId xmlns:a16="http://schemas.microsoft.com/office/drawing/2014/main" val="1000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429836"/>
              </p:ext>
            </p:extLst>
          </p:nvPr>
        </p:nvGraphicFramePr>
        <p:xfrm>
          <a:off x="7311262" y="4406240"/>
          <a:ext cx="2106234" cy="1095752"/>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288032">
                <a:tc gridSpan="2">
                  <a:txBody>
                    <a:bodyPr/>
                    <a:lstStyle/>
                    <a:p>
                      <a:pPr algn="ctr"/>
                      <a:r>
                        <a:rPr kumimoji="1" lang="ja-JP" altLang="en-US" sz="1200" dirty="0"/>
                        <a:t>定時制の課程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74320">
                <a:tc>
                  <a:txBody>
                    <a:bodyPr/>
                    <a:lstStyle/>
                    <a:p>
                      <a:pPr algn="ctr"/>
                      <a:r>
                        <a:rPr kumimoji="1" lang="ja-JP" altLang="en-US" sz="1100" dirty="0"/>
                        <a:t>普通科</a:t>
                      </a:r>
                    </a:p>
                  </a:txBody>
                  <a:tcPr marL="99060" marR="99060"/>
                </a:tc>
                <a:tc>
                  <a:txBody>
                    <a:bodyPr/>
                    <a:lstStyle/>
                    <a:p>
                      <a:pPr algn="r"/>
                      <a:r>
                        <a:rPr kumimoji="1" lang="en-US" altLang="ja-JP" sz="1200" dirty="0">
                          <a:solidFill>
                            <a:schemeClr val="tx1"/>
                          </a:solidFill>
                        </a:rPr>
                        <a:t>832</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1"/>
                  </a:ext>
                </a:extLst>
              </a:tr>
              <a:tr h="274320">
                <a:tc>
                  <a:txBody>
                    <a:bodyPr/>
                    <a:lstStyle/>
                    <a:p>
                      <a:pPr algn="ctr"/>
                      <a:r>
                        <a:rPr kumimoji="1" lang="ja-JP" altLang="en-US" sz="1100" dirty="0"/>
                        <a:t>総合学科</a:t>
                      </a:r>
                    </a:p>
                  </a:txBody>
                  <a:tcPr marL="99060" marR="99060"/>
                </a:tc>
                <a:tc>
                  <a:txBody>
                    <a:bodyPr/>
                    <a:lstStyle/>
                    <a:p>
                      <a:pPr algn="r"/>
                      <a:r>
                        <a:rPr kumimoji="1" lang="en-US" altLang="ja-JP" sz="1200" dirty="0">
                          <a:solidFill>
                            <a:schemeClr val="tx1"/>
                          </a:solidFill>
                        </a:rPr>
                        <a:t>670</a:t>
                      </a:r>
                      <a:endParaRPr kumimoji="1" lang="ja-JP" altLang="en-US" sz="1200" dirty="0">
                        <a:solidFill>
                          <a:schemeClr val="tx1"/>
                        </a:solidFill>
                      </a:endParaRPr>
                    </a:p>
                  </a:txBody>
                  <a:tcPr marL="80486" marR="80486" marT="37148" marB="37148"/>
                </a:tc>
                <a:extLst>
                  <a:ext uri="{0D108BD9-81ED-4DB2-BD59-A6C34878D82A}">
                    <a16:rowId xmlns:a16="http://schemas.microsoft.com/office/drawing/2014/main" val="10002"/>
                  </a:ext>
                </a:extLst>
              </a:tr>
              <a:tr h="243448">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1,502</a:t>
                      </a:r>
                    </a:p>
                  </a:txBody>
                  <a:tcPr marL="80486" marR="80486" marT="37148" marB="37148"/>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783807193"/>
              </p:ext>
            </p:extLst>
          </p:nvPr>
        </p:nvGraphicFramePr>
        <p:xfrm>
          <a:off x="7329264" y="5674960"/>
          <a:ext cx="2106234" cy="562352"/>
        </p:xfrm>
        <a:graphic>
          <a:graphicData uri="http://schemas.openxmlformats.org/drawingml/2006/table">
            <a:tbl>
              <a:tblPr firstRow="1" bandRow="1">
                <a:tableStyleId>{5C22544A-7EE6-4342-B048-85BDC9FD1C3A}</a:tableStyleId>
              </a:tblPr>
              <a:tblGrid>
                <a:gridCol w="1326147">
                  <a:extLst>
                    <a:ext uri="{9D8B030D-6E8A-4147-A177-3AD203B41FA5}">
                      <a16:colId xmlns:a16="http://schemas.microsoft.com/office/drawing/2014/main" val="20000"/>
                    </a:ext>
                  </a:extLst>
                </a:gridCol>
                <a:gridCol w="780087">
                  <a:extLst>
                    <a:ext uri="{9D8B030D-6E8A-4147-A177-3AD203B41FA5}">
                      <a16:colId xmlns:a16="http://schemas.microsoft.com/office/drawing/2014/main" val="20001"/>
                    </a:ext>
                  </a:extLst>
                </a:gridCol>
              </a:tblGrid>
              <a:tr h="288032">
                <a:tc gridSpan="2">
                  <a:txBody>
                    <a:bodyPr/>
                    <a:lstStyle/>
                    <a:p>
                      <a:pPr algn="ctr"/>
                      <a:r>
                        <a:rPr kumimoji="1" lang="ja-JP" altLang="en-US" sz="1200" dirty="0"/>
                        <a:t>通信制の課程</a:t>
                      </a:r>
                    </a:p>
                  </a:txBody>
                  <a:tcPr marL="99060" marR="99060"/>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16022">
                <a:tc>
                  <a:txBody>
                    <a:bodyPr/>
                    <a:lstStyle/>
                    <a:p>
                      <a:pPr algn="ctr"/>
                      <a:r>
                        <a:rPr kumimoji="1" lang="ja-JP" altLang="en-US" sz="1100" dirty="0"/>
                        <a:t>合計</a:t>
                      </a:r>
                    </a:p>
                  </a:txBody>
                  <a:tcPr marL="99060" marR="99060"/>
                </a:tc>
                <a:tc>
                  <a:txBody>
                    <a:bodyPr/>
                    <a:lstStyle/>
                    <a:p>
                      <a:pPr algn="r"/>
                      <a:r>
                        <a:rPr kumimoji="1" lang="en-US" altLang="ja-JP" sz="1200" dirty="0">
                          <a:solidFill>
                            <a:schemeClr val="tx1"/>
                          </a:solidFill>
                        </a:rPr>
                        <a:t>1,963</a:t>
                      </a:r>
                    </a:p>
                  </a:txBody>
                  <a:tcPr marL="99060" marR="99060"/>
                </a:tc>
                <a:extLst>
                  <a:ext uri="{0D108BD9-81ED-4DB2-BD59-A6C34878D82A}">
                    <a16:rowId xmlns:a16="http://schemas.microsoft.com/office/drawing/2014/main" val="10001"/>
                  </a:ext>
                </a:extLst>
              </a:tr>
            </a:tbl>
          </a:graphicData>
        </a:graphic>
      </p:graphicFrame>
      <p:graphicFrame>
        <p:nvGraphicFramePr>
          <p:cNvPr id="11" name="グラフ 10"/>
          <p:cNvGraphicFramePr/>
          <p:nvPr>
            <p:extLst>
              <p:ext uri="{D42A27DB-BD31-4B8C-83A1-F6EECF244321}">
                <p14:modId xmlns:p14="http://schemas.microsoft.com/office/powerpoint/2010/main" val="2839651510"/>
              </p:ext>
            </p:extLst>
          </p:nvPr>
        </p:nvGraphicFramePr>
        <p:xfrm>
          <a:off x="194471" y="1686268"/>
          <a:ext cx="2886321" cy="5014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p:nvPr>
            <p:extLst>
              <p:ext uri="{D42A27DB-BD31-4B8C-83A1-F6EECF244321}">
                <p14:modId xmlns:p14="http://schemas.microsoft.com/office/powerpoint/2010/main" val="1707735561"/>
              </p:ext>
            </p:extLst>
          </p:nvPr>
        </p:nvGraphicFramePr>
        <p:xfrm>
          <a:off x="2427152" y="1761204"/>
          <a:ext cx="2291822" cy="4896640"/>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495302" y="6596390"/>
            <a:ext cx="1542410" cy="261610"/>
          </a:xfrm>
          <a:prstGeom prst="rect">
            <a:avLst/>
          </a:prstGeom>
        </p:spPr>
        <p:txBody>
          <a:bodyPr wrap="none">
            <a:spAutoFit/>
          </a:bodyPr>
          <a:lstStyle/>
          <a:p>
            <a:r>
              <a:rPr lang="en-US" altLang="ja-JP" sz="1100" dirty="0">
                <a:solidFill>
                  <a:prstClr val="black"/>
                </a:solidFill>
                <a:latin typeface="ＭＳ Ｐ明朝" panose="02020600040205080304" pitchFamily="18" charset="-128"/>
                <a:ea typeface="ＭＳ Ｐ明朝" panose="02020600040205080304" pitchFamily="18" charset="-128"/>
              </a:rPr>
              <a:t>※</a:t>
            </a:r>
            <a:r>
              <a:rPr lang="ja-JP" altLang="en-US" sz="1100" dirty="0">
                <a:solidFill>
                  <a:prstClr val="black"/>
                </a:solidFill>
                <a:latin typeface="ＭＳ Ｐ明朝" panose="02020600040205080304" pitchFamily="18" charset="-128"/>
                <a:ea typeface="ＭＳ Ｐ明朝" panose="02020600040205080304" pitchFamily="18" charset="-128"/>
              </a:rPr>
              <a:t>令和２年</a:t>
            </a:r>
            <a:r>
              <a:rPr lang="en-US" altLang="ja-JP" sz="1100" dirty="0">
                <a:solidFill>
                  <a:prstClr val="black"/>
                </a:solidFill>
                <a:latin typeface="ＭＳ Ｐ明朝" panose="02020600040205080304" pitchFamily="18" charset="-128"/>
                <a:ea typeface="ＭＳ Ｐ明朝" panose="02020600040205080304" pitchFamily="18" charset="-128"/>
              </a:rPr>
              <a:t>5</a:t>
            </a:r>
            <a:r>
              <a:rPr lang="ja-JP" altLang="en-US" sz="1100" dirty="0">
                <a:solidFill>
                  <a:prstClr val="black"/>
                </a:solidFill>
                <a:latin typeface="ＭＳ Ｐ明朝" panose="02020600040205080304" pitchFamily="18" charset="-128"/>
                <a:ea typeface="ＭＳ Ｐ明朝" panose="02020600040205080304" pitchFamily="18" charset="-128"/>
              </a:rPr>
              <a:t>月</a:t>
            </a:r>
            <a:r>
              <a:rPr lang="en-US" altLang="ja-JP" sz="1100" dirty="0">
                <a:solidFill>
                  <a:prstClr val="black"/>
                </a:solidFill>
                <a:latin typeface="ＭＳ Ｐ明朝" panose="02020600040205080304" pitchFamily="18" charset="-128"/>
                <a:ea typeface="ＭＳ Ｐ明朝" panose="02020600040205080304" pitchFamily="18" charset="-128"/>
              </a:rPr>
              <a:t>1</a:t>
            </a:r>
            <a:r>
              <a:rPr lang="ja-JP" altLang="en-US" sz="1100" dirty="0">
                <a:solidFill>
                  <a:prstClr val="black"/>
                </a:solidFill>
                <a:latin typeface="ＭＳ Ｐ明朝" panose="02020600040205080304" pitchFamily="18" charset="-128"/>
                <a:ea typeface="ＭＳ Ｐ明朝" panose="02020600040205080304" pitchFamily="18" charset="-128"/>
              </a:rPr>
              <a:t>日現在</a:t>
            </a:r>
            <a:endParaRPr lang="en-US" altLang="ja-JP" sz="1100" dirty="0">
              <a:solidFill>
                <a:prstClr val="black"/>
              </a:solidFill>
              <a:latin typeface="ＭＳ Ｐ明朝" panose="02020600040205080304" pitchFamily="18" charset="-128"/>
              <a:ea typeface="ＭＳ Ｐ明朝" panose="02020600040205080304" pitchFamily="18" charset="-128"/>
            </a:endParaRPr>
          </a:p>
        </p:txBody>
      </p:sp>
      <p:sp>
        <p:nvSpPr>
          <p:cNvPr id="15" name="テキスト ボックス 14"/>
          <p:cNvSpPr txBox="1"/>
          <p:nvPr/>
        </p:nvSpPr>
        <p:spPr>
          <a:xfrm>
            <a:off x="5889105" y="1686270"/>
            <a:ext cx="2652295" cy="338554"/>
          </a:xfrm>
          <a:prstGeom prst="rect">
            <a:avLst/>
          </a:prstGeom>
          <a:noFill/>
        </p:spPr>
        <p:txBody>
          <a:bodyPr wrap="square" rtlCol="0">
            <a:spAutoFit/>
          </a:bodyPr>
          <a:lstStyle/>
          <a:p>
            <a:r>
              <a:rPr lang="en-US" altLang="ja-JP" sz="1600" b="1" dirty="0">
                <a:solidFill>
                  <a:prstClr val="black"/>
                </a:solidFill>
              </a:rPr>
              <a:t>【</a:t>
            </a:r>
            <a:r>
              <a:rPr lang="ja-JP" altLang="en-US" sz="1600" b="1" dirty="0">
                <a:solidFill>
                  <a:prstClr val="black"/>
                </a:solidFill>
              </a:rPr>
              <a:t>課程・学科別生徒数</a:t>
            </a:r>
            <a:r>
              <a:rPr lang="en-US" altLang="ja-JP" sz="1600" b="1" dirty="0">
                <a:solidFill>
                  <a:prstClr val="black"/>
                </a:solidFill>
              </a:rPr>
              <a:t>】</a:t>
            </a:r>
            <a:endParaRPr lang="ja-JP" altLang="en-US" sz="1600" b="1" dirty="0">
              <a:solidFill>
                <a:prstClr val="black"/>
              </a:solidFill>
            </a:endParaRPr>
          </a:p>
        </p:txBody>
      </p:sp>
      <p:sp>
        <p:nvSpPr>
          <p:cNvPr id="12" name="額縁 11"/>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府立高校の課程・学科別生徒数</a:t>
            </a:r>
          </a:p>
        </p:txBody>
      </p:sp>
      <p:sp>
        <p:nvSpPr>
          <p:cNvPr id="2" name="スライド番号プレースホルダー 1"/>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3" name="正方形/長方形 2"/>
          <p:cNvSpPr/>
          <p:nvPr/>
        </p:nvSpPr>
        <p:spPr>
          <a:xfrm>
            <a:off x="7376844" y="3174149"/>
            <a:ext cx="174203" cy="8513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rPr>
              <a:t>多部制単位制</a:t>
            </a:r>
          </a:p>
        </p:txBody>
      </p:sp>
      <p:sp>
        <p:nvSpPr>
          <p:cNvPr id="18" name="テキスト ボックス 17"/>
          <p:cNvSpPr txBox="1"/>
          <p:nvPr/>
        </p:nvSpPr>
        <p:spPr>
          <a:xfrm>
            <a:off x="740532" y="855276"/>
            <a:ext cx="8424936" cy="830997"/>
          </a:xfrm>
          <a:prstGeom prst="rect">
            <a:avLst/>
          </a:prstGeom>
          <a:noFill/>
          <a:ln>
            <a:solidFill>
              <a:schemeClr val="accent1"/>
            </a:solidFill>
          </a:ln>
        </p:spPr>
        <p:txBody>
          <a:bodyPr wrap="square" rtlCol="0">
            <a:spAutoFit/>
          </a:bodyPr>
          <a:lstStyle/>
          <a:p>
            <a:pPr marL="147042" indent="-147042">
              <a:buFont typeface="Wingdings" pitchFamily="2" charset="2"/>
              <a:buChar char="Ø"/>
            </a:pPr>
            <a:r>
              <a:rPr lang="ja-JP" altLang="en-US" sz="1600" dirty="0">
                <a:solidFill>
                  <a:prstClr val="black"/>
                </a:solidFill>
                <a:latin typeface="+mn-ea"/>
              </a:rPr>
              <a:t>　</a:t>
            </a:r>
            <a:r>
              <a:rPr lang="ja-JP" altLang="en-US" sz="1600" dirty="0">
                <a:solidFill>
                  <a:prstClr val="black"/>
                </a:solidFill>
                <a:latin typeface="ＭＳ Ｐゴシック" panose="020B0600070205080204" pitchFamily="50" charset="-128"/>
              </a:rPr>
              <a:t>府立高校において、全日制の課程の生徒数は府立全体の</a:t>
            </a:r>
            <a:r>
              <a:rPr lang="en-US" altLang="ja-JP" sz="1600" dirty="0">
                <a:solidFill>
                  <a:prstClr val="black"/>
                </a:solidFill>
                <a:latin typeface="ＭＳ Ｐゴシック" panose="020B0600070205080204" pitchFamily="50" charset="-128"/>
              </a:rPr>
              <a:t>96.2</a:t>
            </a:r>
            <a:r>
              <a:rPr lang="ja-JP" altLang="en-US" sz="1600" dirty="0">
                <a:solidFill>
                  <a:prstClr val="black"/>
                </a:solidFill>
                <a:latin typeface="ＭＳ Ｐゴシック" panose="020B0600070205080204" pitchFamily="50" charset="-128"/>
              </a:rPr>
              <a:t>％を占める。</a:t>
            </a:r>
            <a:endParaRPr lang="en-US" altLang="ja-JP" sz="1600" dirty="0">
              <a:solidFill>
                <a:prstClr val="black"/>
              </a:solidFill>
              <a:latin typeface="ＭＳ Ｐゴシック" panose="020B0600070205080204" pitchFamily="50" charset="-128"/>
            </a:endParaRPr>
          </a:p>
          <a:p>
            <a:pPr marL="147042" indent="-147042">
              <a:buFont typeface="Wingdings" pitchFamily="2" charset="2"/>
              <a:buChar char="Ø"/>
            </a:pPr>
            <a:r>
              <a:rPr lang="ja-JP" altLang="en-US" sz="1600" dirty="0">
                <a:solidFill>
                  <a:prstClr val="black"/>
                </a:solidFill>
                <a:latin typeface="ＭＳ Ｐゴシック" panose="020B0600070205080204" pitchFamily="50" charset="-128"/>
              </a:rPr>
              <a:t>　全日制の課程の生徒のうち、普通科が約</a:t>
            </a:r>
            <a:r>
              <a:rPr lang="en-US" altLang="ja-JP" sz="1600" dirty="0">
                <a:solidFill>
                  <a:prstClr val="black"/>
                </a:solidFill>
                <a:latin typeface="ＭＳ Ｐゴシック" panose="020B0600070205080204" pitchFamily="50" charset="-128"/>
              </a:rPr>
              <a:t>63.1</a:t>
            </a:r>
            <a:r>
              <a:rPr lang="ja-JP" altLang="en-US" sz="1600" dirty="0">
                <a:solidFill>
                  <a:prstClr val="black"/>
                </a:solidFill>
                <a:latin typeface="ＭＳ Ｐゴシック" panose="020B0600070205080204" pitchFamily="50" charset="-128"/>
              </a:rPr>
              <a:t>％。次いで、エンパワメントスクール開校により総合学科が</a:t>
            </a:r>
            <a:r>
              <a:rPr lang="en-US" altLang="ja-JP" sz="1600" dirty="0">
                <a:solidFill>
                  <a:prstClr val="black"/>
                </a:solidFill>
                <a:latin typeface="ＭＳ Ｐゴシック" panose="020B0600070205080204" pitchFamily="50" charset="-128"/>
              </a:rPr>
              <a:t>14.8</a:t>
            </a:r>
            <a:r>
              <a:rPr lang="ja-JP" altLang="en-US" sz="1600" dirty="0">
                <a:solidFill>
                  <a:prstClr val="black"/>
                </a:solidFill>
                <a:latin typeface="ＭＳ Ｐゴシック" panose="020B0600070205080204" pitchFamily="50" charset="-128"/>
              </a:rPr>
              <a:t>％、文理学科が</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％、工業に関する学科が</a:t>
            </a:r>
            <a:r>
              <a:rPr lang="en-US" altLang="ja-JP" sz="1600" dirty="0">
                <a:solidFill>
                  <a:prstClr val="black"/>
                </a:solidFill>
                <a:latin typeface="ＭＳ Ｐゴシック" panose="020B0600070205080204" pitchFamily="50" charset="-128"/>
              </a:rPr>
              <a:t>5.8</a:t>
            </a:r>
            <a:r>
              <a:rPr lang="ja-JP" altLang="en-US" sz="1600" dirty="0">
                <a:solidFill>
                  <a:prstClr val="black"/>
                </a:solidFill>
                <a:latin typeface="ＭＳ Ｐゴシック" panose="020B0600070205080204" pitchFamily="50" charset="-128"/>
              </a:rPr>
              <a:t>％を占める。</a:t>
            </a:r>
            <a:endParaRPr lang="en-US" altLang="ja-JP" sz="1600" dirty="0">
              <a:solidFill>
                <a:prstClr val="black"/>
              </a:solidFill>
              <a:latin typeface="ＭＳ Ｐゴシック" panose="020B0600070205080204" pitchFamily="50" charset="-128"/>
            </a:endParaRPr>
          </a:p>
        </p:txBody>
      </p:sp>
      <p:sp>
        <p:nvSpPr>
          <p:cNvPr id="19" name="テキスト ボックス 18"/>
          <p:cNvSpPr txBox="1"/>
          <p:nvPr/>
        </p:nvSpPr>
        <p:spPr>
          <a:xfrm>
            <a:off x="6749795" y="6515974"/>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238616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2269050488"/>
              </p:ext>
            </p:extLst>
          </p:nvPr>
        </p:nvGraphicFramePr>
        <p:xfrm>
          <a:off x="350490" y="1844828"/>
          <a:ext cx="9060211" cy="4674547"/>
        </p:xfrm>
        <a:graphic>
          <a:graphicData uri="http://schemas.openxmlformats.org/drawingml/2006/chart">
            <c:chart xmlns:c="http://schemas.openxmlformats.org/drawingml/2006/chart" xmlns:r="http://schemas.openxmlformats.org/officeDocument/2006/relationships" r:id="rId2"/>
          </a:graphicData>
        </a:graphic>
      </p:graphicFrame>
      <p:sp>
        <p:nvSpPr>
          <p:cNvPr id="6" name="額縁 5"/>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府立高校の学級規模の推移（大阪府）</a:t>
            </a:r>
          </a:p>
        </p:txBody>
      </p:sp>
      <p:sp>
        <p:nvSpPr>
          <p:cNvPr id="2" name="スライド番号プレースホルダー 1"/>
          <p:cNvSpPr>
            <a:spLocks noGrp="1"/>
          </p:cNvSpPr>
          <p:nvPr>
            <p:ph type="sldNum" sz="quarter" idx="12"/>
          </p:nvPr>
        </p:nvSpPr>
        <p:spPr>
          <a:xfrm>
            <a:off x="7574999" y="6508136"/>
            <a:ext cx="2311400" cy="365125"/>
          </a:xfrm>
        </p:spPr>
        <p:txBody>
          <a:bodyPr/>
          <a:lstStyle/>
          <a:p>
            <a:fld id="{AC1F0867-EFB9-42FF-BF2D-7B625E83DED1}"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7" name="テキスト ボックス 10"/>
          <p:cNvSpPr txBox="1"/>
          <p:nvPr/>
        </p:nvSpPr>
        <p:spPr>
          <a:xfrm>
            <a:off x="9009145" y="623134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9" name="テキスト ボックス 6"/>
          <p:cNvSpPr txBox="1"/>
          <p:nvPr/>
        </p:nvSpPr>
        <p:spPr>
          <a:xfrm>
            <a:off x="662523" y="1844829"/>
            <a:ext cx="58507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prstClr val="black"/>
                </a:solidFill>
              </a:rPr>
              <a:t>（校）</a:t>
            </a:r>
          </a:p>
        </p:txBody>
      </p:sp>
      <p:sp>
        <p:nvSpPr>
          <p:cNvPr id="10" name="テキスト ボックス 9"/>
          <p:cNvSpPr txBox="1"/>
          <p:nvPr/>
        </p:nvSpPr>
        <p:spPr>
          <a:xfrm>
            <a:off x="662524" y="890721"/>
            <a:ext cx="8748176" cy="73866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400" dirty="0">
                <a:solidFill>
                  <a:prstClr val="black"/>
                </a:solidFill>
              </a:rPr>
              <a:t>　平成２年度頃までは、ほとんどの府立高校が１学年あたり１０学級以上の規模。その後、学級規模の減少が進んでいる。</a:t>
            </a:r>
            <a:endParaRPr lang="en-US" altLang="ja-JP" sz="1400" dirty="0">
              <a:solidFill>
                <a:prstClr val="black"/>
              </a:solidFill>
            </a:endParaRPr>
          </a:p>
          <a:p>
            <a:pPr marL="180975" indent="-180975">
              <a:buFont typeface="Wingdings" pitchFamily="2" charset="2"/>
              <a:buChar char="Ø"/>
            </a:pPr>
            <a:r>
              <a:rPr lang="ja-JP" altLang="en-US" sz="1400" dirty="0">
                <a:solidFill>
                  <a:prstClr val="black"/>
                </a:solidFill>
              </a:rPr>
              <a:t>　平成２７年度以降、８～９学級規模の学校が減少傾向にある一方、６～７学級規模の学校が増加傾向にある。</a:t>
            </a:r>
            <a:endParaRPr lang="en-US" altLang="ja-JP" sz="1400" dirty="0">
              <a:solidFill>
                <a:prstClr val="black"/>
              </a:solidFill>
            </a:endParaRPr>
          </a:p>
        </p:txBody>
      </p:sp>
      <p:sp>
        <p:nvSpPr>
          <p:cNvPr id="11" name="テキスト ボックス 10"/>
          <p:cNvSpPr txBox="1"/>
          <p:nvPr/>
        </p:nvSpPr>
        <p:spPr>
          <a:xfrm>
            <a:off x="6749795" y="6515974"/>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206569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p:nvPr>
            <p:extLst>
              <p:ext uri="{D42A27DB-BD31-4B8C-83A1-F6EECF244321}">
                <p14:modId xmlns:p14="http://schemas.microsoft.com/office/powerpoint/2010/main" val="3940338515"/>
              </p:ext>
            </p:extLst>
          </p:nvPr>
        </p:nvGraphicFramePr>
        <p:xfrm>
          <a:off x="297366" y="1592199"/>
          <a:ext cx="6567398" cy="4627174"/>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629061" y="6293607"/>
            <a:ext cx="5159690" cy="430887"/>
          </a:xfrm>
          <a:prstGeom prst="rect">
            <a:avLst/>
          </a:prstGeom>
          <a:noFill/>
        </p:spPr>
        <p:txBody>
          <a:bodyPr wrap="square" rtlCol="0">
            <a:spAutoFit/>
          </a:bodyPr>
          <a:lstStyle/>
          <a:p>
            <a:pPr fontAlgn="base">
              <a:spcBef>
                <a:spcPct val="0"/>
              </a:spcBef>
              <a:spcAft>
                <a:spcPct val="0"/>
              </a:spcAft>
            </a:pPr>
            <a:r>
              <a:rPr lang="en-US" altLang="ja-JP" sz="1100" dirty="0">
                <a:solidFill>
                  <a:prstClr val="black"/>
                </a:solidFill>
                <a:latin typeface="ＭＳ Ｐ明朝" pitchFamily="18" charset="-128"/>
                <a:ea typeface="ＭＳ Ｐ明朝" pitchFamily="18" charset="-128"/>
              </a:rPr>
              <a:t>※</a:t>
            </a:r>
            <a:r>
              <a:rPr lang="ja-JP" altLang="en-US" sz="1100" dirty="0">
                <a:solidFill>
                  <a:prstClr val="black"/>
                </a:solidFill>
                <a:latin typeface="ＭＳ Ｐ明朝" pitchFamily="18" charset="-128"/>
                <a:ea typeface="ＭＳ Ｐ明朝" pitchFamily="18" charset="-128"/>
              </a:rPr>
              <a:t>令和３年度以降は、学校基本調査（令和２年</a:t>
            </a:r>
            <a:r>
              <a:rPr lang="en-US" altLang="ja-JP" sz="1100" dirty="0">
                <a:solidFill>
                  <a:prstClr val="black"/>
                </a:solidFill>
                <a:latin typeface="ＭＳ Ｐ明朝" pitchFamily="18" charset="-128"/>
                <a:ea typeface="ＭＳ Ｐ明朝" pitchFamily="18" charset="-128"/>
              </a:rPr>
              <a:t>5</a:t>
            </a:r>
            <a:r>
              <a:rPr lang="ja-JP" altLang="en-US" sz="1100" dirty="0">
                <a:solidFill>
                  <a:prstClr val="black"/>
                </a:solidFill>
                <a:latin typeface="ＭＳ Ｐ明朝" pitchFamily="18" charset="-128"/>
                <a:ea typeface="ＭＳ Ｐ明朝" pitchFamily="18" charset="-128"/>
              </a:rPr>
              <a:t>月</a:t>
            </a:r>
            <a:r>
              <a:rPr lang="en-US" altLang="ja-JP" sz="1100" dirty="0">
                <a:solidFill>
                  <a:prstClr val="black"/>
                </a:solidFill>
                <a:latin typeface="ＭＳ Ｐ明朝" pitchFamily="18" charset="-128"/>
                <a:ea typeface="ＭＳ Ｐ明朝" pitchFamily="18" charset="-128"/>
              </a:rPr>
              <a:t>1</a:t>
            </a:r>
            <a:r>
              <a:rPr lang="ja-JP" altLang="en-US" sz="1100" dirty="0">
                <a:solidFill>
                  <a:prstClr val="black"/>
                </a:solidFill>
                <a:latin typeface="ＭＳ Ｐ明朝" pitchFamily="18" charset="-128"/>
                <a:ea typeface="ＭＳ Ｐ明朝" pitchFamily="18" charset="-128"/>
              </a:rPr>
              <a:t>日現在）における</a:t>
            </a:r>
          </a:p>
          <a:p>
            <a:pPr fontAlgn="base">
              <a:spcBef>
                <a:spcPct val="0"/>
              </a:spcBef>
              <a:spcAft>
                <a:spcPct val="0"/>
              </a:spcAft>
            </a:pPr>
            <a:r>
              <a:rPr lang="ja-JP" altLang="en-US" sz="1100" dirty="0">
                <a:solidFill>
                  <a:prstClr val="black"/>
                </a:solidFill>
                <a:latin typeface="ＭＳ Ｐ明朝" pitchFamily="18" charset="-128"/>
                <a:ea typeface="ＭＳ Ｐ明朝" pitchFamily="18" charset="-128"/>
              </a:rPr>
              <a:t>　　府内公立小・中学校在籍児童・生徒数から推計。</a:t>
            </a:r>
          </a:p>
        </p:txBody>
      </p:sp>
      <p:cxnSp>
        <p:nvCxnSpPr>
          <p:cNvPr id="11" name="直線コネクタ 10"/>
          <p:cNvCxnSpPr/>
          <p:nvPr/>
        </p:nvCxnSpPr>
        <p:spPr>
          <a:xfrm>
            <a:off x="5351140" y="1772816"/>
            <a:ext cx="0" cy="396044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4906741" y="4667156"/>
            <a:ext cx="858095"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06247" y="4528661"/>
            <a:ext cx="738677" cy="276999"/>
          </a:xfrm>
          <a:prstGeom prst="rect">
            <a:avLst/>
          </a:prstGeom>
          <a:solidFill>
            <a:schemeClr val="bg1"/>
          </a:solidFill>
          <a:ln>
            <a:solidFill>
              <a:schemeClr val="accent1"/>
            </a:solidFill>
          </a:ln>
        </p:spPr>
        <p:txBody>
          <a:bodyPr wrap="square" rtlCol="0">
            <a:spAutoFit/>
          </a:bodyPr>
          <a:lstStyle/>
          <a:p>
            <a:pPr algn="ctr" fontAlgn="base">
              <a:spcBef>
                <a:spcPct val="0"/>
              </a:spcBef>
              <a:spcAft>
                <a:spcPct val="0"/>
              </a:spcAft>
            </a:pPr>
            <a:r>
              <a:rPr lang="ja-JP" altLang="en-US" sz="1200" dirty="0">
                <a:solidFill>
                  <a:prstClr val="black"/>
                </a:solidFill>
                <a:latin typeface="Arial" charset="0"/>
              </a:rPr>
              <a:t>推計値</a:t>
            </a:r>
            <a:endParaRPr lang="en-US" altLang="ja-JP" sz="1200" dirty="0">
              <a:solidFill>
                <a:prstClr val="black"/>
              </a:solidFill>
              <a:latin typeface="Arial" charset="0"/>
            </a:endParaRPr>
          </a:p>
        </p:txBody>
      </p:sp>
      <p:sp>
        <p:nvSpPr>
          <p:cNvPr id="21" name="テキスト ボックス 20"/>
          <p:cNvSpPr txBox="1"/>
          <p:nvPr/>
        </p:nvSpPr>
        <p:spPr>
          <a:xfrm>
            <a:off x="4048646" y="4528661"/>
            <a:ext cx="821496" cy="276999"/>
          </a:xfrm>
          <a:prstGeom prst="rect">
            <a:avLst/>
          </a:prstGeom>
          <a:solidFill>
            <a:schemeClr val="bg1"/>
          </a:solidFill>
          <a:ln>
            <a:solidFill>
              <a:schemeClr val="accent1"/>
            </a:solidFill>
          </a:ln>
        </p:spPr>
        <p:txBody>
          <a:bodyPr wrap="square" rtlCol="0">
            <a:spAutoFit/>
          </a:bodyPr>
          <a:lstStyle/>
          <a:p>
            <a:pPr algn="ctr" fontAlgn="base">
              <a:spcBef>
                <a:spcPct val="0"/>
              </a:spcBef>
              <a:spcAft>
                <a:spcPct val="0"/>
              </a:spcAft>
            </a:pPr>
            <a:r>
              <a:rPr lang="ja-JP" altLang="en-US" sz="1200" dirty="0">
                <a:solidFill>
                  <a:prstClr val="black"/>
                </a:solidFill>
                <a:latin typeface="Arial" charset="0"/>
              </a:rPr>
              <a:t>実績値</a:t>
            </a:r>
            <a:endParaRPr lang="en-US" altLang="ja-JP" sz="1200" dirty="0">
              <a:solidFill>
                <a:prstClr val="black"/>
              </a:solidFill>
              <a:latin typeface="Arial" charset="0"/>
            </a:endParaRPr>
          </a:p>
        </p:txBody>
      </p:sp>
      <p:sp>
        <p:nvSpPr>
          <p:cNvPr id="15" name="テキスト ボックス 6"/>
          <p:cNvSpPr txBox="1"/>
          <p:nvPr/>
        </p:nvSpPr>
        <p:spPr>
          <a:xfrm>
            <a:off x="462610" y="1495817"/>
            <a:ext cx="58507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ja-JP" altLang="en-US" sz="1200" dirty="0">
                <a:solidFill>
                  <a:prstClr val="black"/>
                </a:solidFill>
              </a:rPr>
              <a:t>（人）</a:t>
            </a:r>
          </a:p>
        </p:txBody>
      </p:sp>
      <p:sp>
        <p:nvSpPr>
          <p:cNvPr id="13" name="スライド番号プレースホルダー 1"/>
          <p:cNvSpPr>
            <a:spLocks noGrp="1"/>
          </p:cNvSpPr>
          <p:nvPr>
            <p:ph type="sldNum" sz="quarter" idx="12"/>
          </p:nvPr>
        </p:nvSpPr>
        <p:spPr>
          <a:xfrm>
            <a:off x="7608709" y="6520869"/>
            <a:ext cx="2311400" cy="365125"/>
          </a:xfrm>
        </p:spPr>
        <p:txBody>
          <a:bodyPr/>
          <a:lstStyle/>
          <a:p>
            <a:fld id="{AC1F0867-EFB9-42FF-BF2D-7B625E83DED1}"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14" name="額縁 13"/>
          <p:cNvSpPr/>
          <p:nvPr/>
        </p:nvSpPr>
        <p:spPr>
          <a:xfrm>
            <a:off x="495300" y="168896"/>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ja-JP" altLang="en-US" sz="2400" b="1" dirty="0">
                <a:solidFill>
                  <a:prstClr val="black"/>
                </a:solidFill>
              </a:rPr>
              <a:t>公立中学校卒業者数の推移と将来推計（大阪府）</a:t>
            </a:r>
          </a:p>
        </p:txBody>
      </p:sp>
      <p:sp>
        <p:nvSpPr>
          <p:cNvPr id="19" name="テキスト ボックス 18"/>
          <p:cNvSpPr txBox="1"/>
          <p:nvPr/>
        </p:nvSpPr>
        <p:spPr>
          <a:xfrm>
            <a:off x="857547" y="922580"/>
            <a:ext cx="5967663" cy="615553"/>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dirty="0">
                <a:solidFill>
                  <a:prstClr val="black"/>
                </a:solidFill>
              </a:rPr>
              <a:t>　</a:t>
            </a:r>
            <a:r>
              <a:rPr lang="ja-JP" altLang="en-US" sz="1600" dirty="0">
                <a:solidFill>
                  <a:prstClr val="black"/>
                </a:solidFill>
              </a:rPr>
              <a:t>平成２９年は、ピーク時（昭和６２年）の約半</a:t>
            </a:r>
            <a:r>
              <a:rPr lang="ja-JP" altLang="en-US" sz="1600" dirty="0">
                <a:solidFill>
                  <a:prstClr val="black"/>
                </a:solidFill>
                <a:latin typeface="+mn-ea"/>
              </a:rPr>
              <a:t>数（</a:t>
            </a:r>
            <a:r>
              <a:rPr lang="en-US" altLang="ja-JP" sz="1600" dirty="0">
                <a:solidFill>
                  <a:prstClr val="black"/>
                </a:solidFill>
                <a:latin typeface="+mn-ea"/>
              </a:rPr>
              <a:t>50</a:t>
            </a:r>
            <a:r>
              <a:rPr lang="ja-JP" altLang="en-US" sz="1600" dirty="0">
                <a:solidFill>
                  <a:prstClr val="black"/>
                </a:solidFill>
                <a:latin typeface="+mn-ea"/>
              </a:rPr>
              <a:t>％</a:t>
            </a:r>
            <a:r>
              <a:rPr lang="ja-JP" altLang="en-US" sz="1600" dirty="0">
                <a:solidFill>
                  <a:prstClr val="black"/>
                </a:solidFill>
              </a:rPr>
              <a:t>）。</a:t>
            </a:r>
            <a:endParaRPr lang="en-US" altLang="ja-JP" sz="1600" dirty="0">
              <a:solidFill>
                <a:prstClr val="black"/>
              </a:solidFill>
            </a:endParaRPr>
          </a:p>
          <a:p>
            <a:pPr marL="180975" indent="-180975">
              <a:buFont typeface="Wingdings" pitchFamily="2" charset="2"/>
              <a:buChar char="Ø"/>
            </a:pPr>
            <a:r>
              <a:rPr lang="ja-JP" altLang="en-US" sz="1600" dirty="0">
                <a:solidFill>
                  <a:prstClr val="black"/>
                </a:solidFill>
              </a:rPr>
              <a:t>　今後、生徒数の減少傾向が続くと予測される。</a:t>
            </a:r>
            <a:endParaRPr lang="en-US" altLang="ja-JP" sz="1600" dirty="0">
              <a:solidFill>
                <a:prstClr val="black"/>
              </a:solidFill>
            </a:endParaRPr>
          </a:p>
        </p:txBody>
      </p:sp>
      <p:graphicFrame>
        <p:nvGraphicFramePr>
          <p:cNvPr id="7" name="表 6"/>
          <p:cNvGraphicFramePr>
            <a:graphicFrameLocks noGrp="1"/>
          </p:cNvGraphicFramePr>
          <p:nvPr>
            <p:extLst>
              <p:ext uri="{D42A27DB-BD31-4B8C-83A1-F6EECF244321}">
                <p14:modId xmlns:p14="http://schemas.microsoft.com/office/powerpoint/2010/main" val="4273984140"/>
              </p:ext>
            </p:extLst>
          </p:nvPr>
        </p:nvGraphicFramePr>
        <p:xfrm>
          <a:off x="6927608" y="796311"/>
          <a:ext cx="2917514" cy="5453908"/>
        </p:xfrm>
        <a:graphic>
          <a:graphicData uri="http://schemas.openxmlformats.org/drawingml/2006/table">
            <a:tbl>
              <a:tblPr firstRow="1" bandRow="1">
                <a:tableStyleId>{5C22544A-7EE6-4342-B048-85BDC9FD1C3A}</a:tableStyleId>
              </a:tblPr>
              <a:tblGrid>
                <a:gridCol w="820685">
                  <a:extLst>
                    <a:ext uri="{9D8B030D-6E8A-4147-A177-3AD203B41FA5}">
                      <a16:colId xmlns:a16="http://schemas.microsoft.com/office/drawing/2014/main" val="20000"/>
                    </a:ext>
                  </a:extLst>
                </a:gridCol>
                <a:gridCol w="1195315">
                  <a:extLst>
                    <a:ext uri="{9D8B030D-6E8A-4147-A177-3AD203B41FA5}">
                      <a16:colId xmlns:a16="http://schemas.microsoft.com/office/drawing/2014/main" val="20001"/>
                    </a:ext>
                  </a:extLst>
                </a:gridCol>
                <a:gridCol w="901514">
                  <a:extLst>
                    <a:ext uri="{9D8B030D-6E8A-4147-A177-3AD203B41FA5}">
                      <a16:colId xmlns:a16="http://schemas.microsoft.com/office/drawing/2014/main" val="20002"/>
                    </a:ext>
                  </a:extLst>
                </a:gridCol>
              </a:tblGrid>
              <a:tr h="288032">
                <a:tc>
                  <a:txBody>
                    <a:bodyPr/>
                    <a:lstStyle/>
                    <a:p>
                      <a:pPr algn="ctr"/>
                      <a:r>
                        <a:rPr kumimoji="1" lang="ja-JP" altLang="en-US" sz="1100" dirty="0"/>
                        <a:t>選抜年度</a:t>
                      </a:r>
                    </a:p>
                  </a:txBody>
                  <a:tcPr marL="99060" marR="99060"/>
                </a:tc>
                <a:tc>
                  <a:txBody>
                    <a:bodyPr/>
                    <a:lstStyle/>
                    <a:p>
                      <a:pPr algn="ctr"/>
                      <a:r>
                        <a:rPr kumimoji="1" lang="ja-JP" altLang="en-US" sz="1100" dirty="0"/>
                        <a:t>卒業者数</a:t>
                      </a:r>
                    </a:p>
                  </a:txBody>
                  <a:tcPr marL="99060" marR="99060"/>
                </a:tc>
                <a:tc>
                  <a:txBody>
                    <a:bodyPr/>
                    <a:lstStyle/>
                    <a:p>
                      <a:pPr algn="ctr"/>
                      <a:r>
                        <a:rPr kumimoji="1" lang="ja-JP" altLang="en-US" sz="1100" dirty="0"/>
                        <a:t>対ピーク時</a:t>
                      </a:r>
                    </a:p>
                  </a:txBody>
                  <a:tcPr marL="99060" marR="99060"/>
                </a:tc>
                <a:extLst>
                  <a:ext uri="{0D108BD9-81ED-4DB2-BD59-A6C34878D82A}">
                    <a16:rowId xmlns:a16="http://schemas.microsoft.com/office/drawing/2014/main" val="10000"/>
                  </a:ext>
                </a:extLst>
              </a:tr>
              <a:tr h="216024">
                <a:tc>
                  <a:txBody>
                    <a:bodyPr/>
                    <a:lstStyle/>
                    <a:p>
                      <a:r>
                        <a:rPr kumimoji="1" lang="ja-JP" altLang="en-US" sz="1100" dirty="0">
                          <a:latin typeface="ＭＳ Ｐゴシック" pitchFamily="50" charset="-128"/>
                          <a:ea typeface="ＭＳ Ｐゴシック" pitchFamily="50" charset="-128"/>
                        </a:rPr>
                        <a:t>昭和</a:t>
                      </a:r>
                      <a:r>
                        <a:rPr kumimoji="1" lang="en-US" altLang="ja-JP" sz="1100" dirty="0">
                          <a:latin typeface="ＭＳ Ｐゴシック" pitchFamily="50" charset="-128"/>
                          <a:ea typeface="ＭＳ Ｐゴシック" pitchFamily="50" charset="-128"/>
                        </a:rPr>
                        <a:t>62</a:t>
                      </a:r>
                      <a:r>
                        <a:rPr kumimoji="1" lang="ja-JP" altLang="en-US" sz="1100" dirty="0">
                          <a:latin typeface="ＭＳ Ｐゴシック" pitchFamily="50" charset="-128"/>
                          <a:ea typeface="ＭＳ Ｐゴシック" pitchFamily="50" charset="-128"/>
                        </a:rPr>
                        <a:t>年</a:t>
                      </a:r>
                    </a:p>
                  </a:txBody>
                  <a:tcPr marL="99060" marR="99060"/>
                </a:tc>
                <a:tc>
                  <a:txBody>
                    <a:bodyPr/>
                    <a:lstStyle/>
                    <a:p>
                      <a:r>
                        <a:rPr kumimoji="1" lang="en-US" altLang="ja-JP" sz="1100" dirty="0">
                          <a:latin typeface="ＭＳ Ｐゴシック" pitchFamily="50" charset="-128"/>
                          <a:ea typeface="ＭＳ Ｐゴシック" pitchFamily="50" charset="-128"/>
                        </a:rPr>
                        <a:t>147,907</a:t>
                      </a:r>
                      <a:r>
                        <a:rPr kumimoji="1" lang="ja-JP" altLang="en-US" sz="1100" dirty="0">
                          <a:latin typeface="ＭＳ Ｐゴシック" pitchFamily="50" charset="-128"/>
                          <a:ea typeface="ＭＳ Ｐゴシック" pitchFamily="50" charset="-128"/>
                        </a:rPr>
                        <a:t>　（実績）</a:t>
                      </a:r>
                    </a:p>
                  </a:txBody>
                  <a:tcPr marL="99060" marR="99060"/>
                </a:tc>
                <a:tc>
                  <a:txBody>
                    <a:bodyPr/>
                    <a:lstStyle/>
                    <a:p>
                      <a:pPr algn="r"/>
                      <a:r>
                        <a:rPr kumimoji="1" lang="en-US" altLang="ja-JP" sz="1100" dirty="0">
                          <a:latin typeface="ＭＳ Ｐゴシック" pitchFamily="50" charset="-128"/>
                          <a:ea typeface="ＭＳ Ｐゴシック" pitchFamily="50" charset="-128"/>
                        </a:rPr>
                        <a:t>100%</a:t>
                      </a:r>
                      <a:endParaRPr kumimoji="1" lang="ja-JP" altLang="en-US" sz="1100" dirty="0">
                        <a:latin typeface="ＭＳ Ｐゴシック" pitchFamily="50" charset="-128"/>
                        <a:ea typeface="ＭＳ Ｐゴシック" pitchFamily="50" charset="-128"/>
                      </a:endParaRPr>
                    </a:p>
                  </a:txBody>
                  <a:tcPr marL="99060" marR="99060"/>
                </a:tc>
                <a:extLst>
                  <a:ext uri="{0D108BD9-81ED-4DB2-BD59-A6C34878D82A}">
                    <a16:rowId xmlns:a16="http://schemas.microsoft.com/office/drawing/2014/main" val="10001"/>
                  </a:ext>
                </a:extLst>
              </a:tr>
              <a:tr h="244976">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tc>
                  <a:txBody>
                    <a:bodyPr/>
                    <a:lstStyle/>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p>
                      <a:pPr algn="ctr"/>
                      <a:r>
                        <a:rPr kumimoji="1" lang="ja-JP" altLang="en-US" sz="600" dirty="0">
                          <a:latin typeface="ＭＳ Ｐゴシック" pitchFamily="50" charset="-128"/>
                          <a:ea typeface="ＭＳ Ｐゴシック" pitchFamily="50" charset="-128"/>
                        </a:rPr>
                        <a:t>・</a:t>
                      </a:r>
                      <a:endParaRPr kumimoji="1" lang="en-US" altLang="ja-JP" sz="600" dirty="0">
                        <a:latin typeface="ＭＳ Ｐゴシック" pitchFamily="50" charset="-128"/>
                        <a:ea typeface="ＭＳ Ｐゴシック" pitchFamily="50" charset="-128"/>
                      </a:endParaRPr>
                    </a:p>
                  </a:txBody>
                  <a:tcPr marL="99060" marR="99060"/>
                </a:tc>
                <a:extLst>
                  <a:ext uri="{0D108BD9-81ED-4DB2-BD59-A6C34878D82A}">
                    <a16:rowId xmlns:a16="http://schemas.microsoft.com/office/drawing/2014/main" val="10002"/>
                  </a:ext>
                </a:extLst>
              </a:tr>
              <a:tr h="258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平成</a:t>
                      </a:r>
                      <a:r>
                        <a:rPr kumimoji="1" lang="en-US" altLang="ja-JP"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23</a:t>
                      </a:r>
                      <a:r>
                        <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mn-ea"/>
                          <a:cs typeface="+mn-cs"/>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72,298</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48.9%</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3"/>
                  </a:ext>
                </a:extLst>
              </a:tr>
              <a:tr h="287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24</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74,832</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50.6%</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4"/>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25</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75,207</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50.8%</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5"/>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26</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77,316</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52.3%</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6"/>
                  </a:ext>
                </a:extLst>
              </a:tr>
              <a:tr h="244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27</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75,643</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51.1%</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7"/>
                  </a:ext>
                </a:extLst>
              </a:tr>
              <a:tr h="20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28</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ＭＳ Ｐゴシック" pitchFamily="50" charset="-128"/>
                          <a:ea typeface="ＭＳ Ｐゴシック" pitchFamily="50" charset="-128"/>
                        </a:rPr>
                        <a:t>74,849  </a:t>
                      </a:r>
                      <a:r>
                        <a:rPr kumimoji="1" lang="ja-JP" altLang="en-US" sz="1050" dirty="0">
                          <a:latin typeface="ＭＳ Ｐゴシック" pitchFamily="50" charset="-128"/>
                          <a:ea typeface="ＭＳ Ｐゴシック" pitchFamily="50" charset="-128"/>
                        </a:rPr>
                        <a:t>（実績）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50.6%</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8"/>
                  </a:ext>
                </a:extLst>
              </a:tr>
              <a:tr h="158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29</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latin typeface="ＭＳ Ｐゴシック" pitchFamily="50" charset="-128"/>
                          <a:ea typeface="ＭＳ Ｐゴシック" pitchFamily="50" charset="-128"/>
                        </a:rPr>
                        <a:t>74,051</a:t>
                      </a:r>
                      <a:r>
                        <a:rPr kumimoji="1" lang="ja-JP" altLang="en-US" sz="1050" dirty="0">
                          <a:latin typeface="ＭＳ Ｐゴシック" pitchFamily="50" charset="-128"/>
                          <a:ea typeface="ＭＳ Ｐゴシック" pitchFamily="50" charset="-128"/>
                        </a:rPr>
                        <a:t>　（実績）</a:t>
                      </a:r>
                    </a:p>
                  </a:txBody>
                  <a:tcPr marL="80486" marR="80486" marT="37148" marB="37148"/>
                </a:tc>
                <a:tc>
                  <a:txBody>
                    <a:bodyPr/>
                    <a:lstStyle/>
                    <a:p>
                      <a:pPr algn="r"/>
                      <a:r>
                        <a:rPr kumimoji="1" lang="en-US" altLang="ja-JP" sz="1050" dirty="0">
                          <a:latin typeface="ＭＳ Ｐゴシック" pitchFamily="50" charset="-128"/>
                          <a:ea typeface="ＭＳ Ｐゴシック" pitchFamily="50" charset="-128"/>
                        </a:rPr>
                        <a:t>50.1%</a:t>
                      </a:r>
                      <a:endParaRPr kumimoji="1" lang="ja-JP" altLang="en-US" sz="1050" dirty="0">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30</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71,929</a:t>
                      </a:r>
                      <a:r>
                        <a:rPr kumimoji="1" lang="ja-JP" altLang="en-US" sz="1050" dirty="0">
                          <a:solidFill>
                            <a:schemeClr val="tx1"/>
                          </a:solidFill>
                          <a:latin typeface="ＭＳ Ｐゴシック" pitchFamily="50" charset="-128"/>
                          <a:ea typeface="ＭＳ Ｐゴシック" pitchFamily="50" charset="-128"/>
                        </a:rPr>
                        <a:t>　（実績）</a:t>
                      </a:r>
                      <a:endParaRPr kumimoji="1" lang="en-US" altLang="ja-JP"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48.6%</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0"/>
                  </a:ext>
                </a:extLst>
              </a:tr>
              <a:tr h="216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平成</a:t>
                      </a:r>
                      <a:r>
                        <a:rPr kumimoji="1" lang="en-US" altLang="ja-JP" sz="1050" dirty="0">
                          <a:latin typeface="ＭＳ Ｐゴシック" pitchFamily="50" charset="-128"/>
                          <a:ea typeface="ＭＳ Ｐゴシック" pitchFamily="50" charset="-128"/>
                        </a:rPr>
                        <a:t>31</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69,913</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（実績）</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47.3%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1"/>
                  </a:ext>
                </a:extLst>
              </a:tr>
              <a:tr h="245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令和２年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68,590  </a:t>
                      </a:r>
                      <a:r>
                        <a:rPr kumimoji="1" lang="ja-JP" altLang="en-US" sz="1050" dirty="0">
                          <a:solidFill>
                            <a:schemeClr val="tx1"/>
                          </a:solidFill>
                          <a:latin typeface="ＭＳ Ｐゴシック" pitchFamily="50" charset="-128"/>
                          <a:ea typeface="ＭＳ Ｐゴシック" pitchFamily="50" charset="-128"/>
                        </a:rPr>
                        <a:t>（速報値）</a:t>
                      </a:r>
                    </a:p>
                  </a:txBody>
                  <a:tcPr marL="80486" marR="80486" marT="37148" marB="37148"/>
                </a:tc>
                <a:tc>
                  <a:txBody>
                    <a:bodyPr/>
                    <a:lstStyle/>
                    <a:p>
                      <a:pPr algn="r"/>
                      <a:r>
                        <a:rPr kumimoji="1" lang="en-US" altLang="ja-JP" sz="1050" dirty="0">
                          <a:solidFill>
                            <a:schemeClr val="tx1"/>
                          </a:solidFill>
                          <a:latin typeface="ＭＳ Ｐゴシック" pitchFamily="50" charset="-128"/>
                          <a:ea typeface="ＭＳ Ｐゴシック" pitchFamily="50" charset="-128"/>
                        </a:rPr>
                        <a:t>46.4%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2"/>
                  </a:ext>
                </a:extLst>
              </a:tr>
              <a:tr h="202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令和３年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65,560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3"/>
                  </a:ext>
                </a:extLst>
              </a:tr>
              <a:tr h="231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令和４年</a:t>
                      </a:r>
                    </a:p>
                  </a:txBody>
                  <a:tcPr marL="80486" marR="80486" marT="37148" marB="37148"/>
                </a:tc>
                <a:tc>
                  <a:txBody>
                    <a:bodyPr/>
                    <a:lstStyle/>
                    <a:p>
                      <a:r>
                        <a:rPr kumimoji="1" lang="en-US" altLang="ja-JP" sz="1050" dirty="0">
                          <a:solidFill>
                            <a:schemeClr val="tx1"/>
                          </a:solidFill>
                          <a:latin typeface="ＭＳ Ｐゴシック" pitchFamily="50" charset="-128"/>
                          <a:ea typeface="ＭＳ Ｐゴシック" pitchFamily="50" charset="-128"/>
                        </a:rPr>
                        <a:t>67,130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4"/>
                  </a:ext>
                </a:extLst>
              </a:tr>
              <a:tr h="188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令和５年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66.980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5"/>
                  </a:ext>
                </a:extLst>
              </a:tr>
              <a:tr h="145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令和６年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66,790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45.2%</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令和７年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65.510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44.3%</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令和８年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65,320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44.2%</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8"/>
                  </a:ext>
                </a:extLst>
              </a:tr>
              <a:tr h="160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令和９年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64,160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43.4%</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19"/>
                  </a:ext>
                </a:extLst>
              </a:tr>
              <a:tr h="261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a:t>
                      </a:r>
                      <a:r>
                        <a:rPr kumimoji="1" lang="en-US" altLang="ja-JP" sz="1050" dirty="0">
                          <a:latin typeface="ＭＳ Ｐゴシック" pitchFamily="50" charset="-128"/>
                          <a:ea typeface="ＭＳ Ｐゴシック" pitchFamily="50" charset="-128"/>
                        </a:rPr>
                        <a:t>10</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63,140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42.7%</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20"/>
                  </a:ext>
                </a:extLst>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ＭＳ Ｐゴシック" pitchFamily="50" charset="-128"/>
                          <a:ea typeface="ＭＳ Ｐゴシック" pitchFamily="50" charset="-128"/>
                        </a:rPr>
                        <a:t>令和</a:t>
                      </a:r>
                      <a:r>
                        <a:rPr kumimoji="1" lang="en-US" altLang="ja-JP" sz="1050" dirty="0">
                          <a:latin typeface="ＭＳ Ｐゴシック" pitchFamily="50" charset="-128"/>
                          <a:ea typeface="ＭＳ Ｐゴシック" pitchFamily="50" charset="-128"/>
                        </a:rPr>
                        <a:t>11</a:t>
                      </a:r>
                      <a:r>
                        <a:rPr kumimoji="1" lang="ja-JP" altLang="en-US" sz="1050" dirty="0">
                          <a:latin typeface="ＭＳ Ｐゴシック" pitchFamily="50" charset="-128"/>
                          <a:ea typeface="ＭＳ Ｐゴシック" pitchFamily="50" charset="-128"/>
                        </a:rPr>
                        <a:t>年</a:t>
                      </a:r>
                    </a:p>
                  </a:txBody>
                  <a:tcPr marL="80486" marR="80486" marT="37148" marB="371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61,760</a:t>
                      </a:r>
                      <a:r>
                        <a:rPr kumimoji="1" lang="ja-JP" altLang="en-US" sz="1050" dirty="0">
                          <a:solidFill>
                            <a:schemeClr val="tx1"/>
                          </a:solidFill>
                          <a:latin typeface="ＭＳ Ｐゴシック" pitchFamily="50" charset="-128"/>
                          <a:ea typeface="ＭＳ Ｐゴシック" pitchFamily="50" charset="-128"/>
                        </a:rPr>
                        <a:t>　</a:t>
                      </a:r>
                      <a:r>
                        <a:rPr kumimoji="1" lang="ja-JP" altLang="en-US" sz="1050" dirty="0">
                          <a:solidFill>
                            <a:schemeClr val="tx1"/>
                          </a:solidFill>
                          <a:latin typeface="ＭＳ Ｐゴシック" pitchFamily="50" charset="-128"/>
                          <a:ea typeface="+mn-ea"/>
                        </a:rPr>
                        <a:t>（推計）</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ＭＳ Ｐゴシック" pitchFamily="50" charset="-128"/>
                          <a:ea typeface="ＭＳ Ｐゴシック" pitchFamily="50" charset="-128"/>
                        </a:rPr>
                        <a:t>41.8%</a:t>
                      </a:r>
                      <a:endParaRPr kumimoji="1" lang="ja-JP" altLang="en-US" sz="1050" dirty="0">
                        <a:solidFill>
                          <a:schemeClr val="tx1"/>
                        </a:solidFill>
                        <a:latin typeface="ＭＳ Ｐゴシック" pitchFamily="50" charset="-128"/>
                        <a:ea typeface="ＭＳ Ｐゴシック" pitchFamily="50" charset="-128"/>
                      </a:endParaRPr>
                    </a:p>
                  </a:txBody>
                  <a:tcPr marL="80486" marR="80486" marT="37148" marB="37148"/>
                </a:tc>
                <a:extLst>
                  <a:ext uri="{0D108BD9-81ED-4DB2-BD59-A6C34878D82A}">
                    <a16:rowId xmlns:a16="http://schemas.microsoft.com/office/drawing/2014/main" val="10021"/>
                  </a:ext>
                </a:extLst>
              </a:tr>
            </a:tbl>
          </a:graphicData>
        </a:graphic>
      </p:graphicFrame>
      <p:sp>
        <p:nvSpPr>
          <p:cNvPr id="22" name="テキスト ボックス 10"/>
          <p:cNvSpPr txBox="1"/>
          <p:nvPr/>
        </p:nvSpPr>
        <p:spPr>
          <a:xfrm>
            <a:off x="6241957" y="6119340"/>
            <a:ext cx="817283" cy="461665"/>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endParaRPr lang="en-US" altLang="ja-JP" sz="1200" dirty="0">
              <a:solidFill>
                <a:prstClr val="black"/>
              </a:solidFill>
            </a:endParaRPr>
          </a:p>
          <a:p>
            <a:pPr algn="ctr"/>
            <a:r>
              <a:rPr lang="ja-JP" altLang="en-US" sz="1200" dirty="0">
                <a:solidFill>
                  <a:prstClr val="black"/>
                </a:solidFill>
              </a:rPr>
              <a:t>選抜）</a:t>
            </a:r>
          </a:p>
        </p:txBody>
      </p:sp>
      <p:sp>
        <p:nvSpPr>
          <p:cNvPr id="20" name="テキスト ボックス 19"/>
          <p:cNvSpPr txBox="1"/>
          <p:nvPr/>
        </p:nvSpPr>
        <p:spPr>
          <a:xfrm>
            <a:off x="6749795" y="6608385"/>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82346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06246" y="1840097"/>
            <a:ext cx="3722494" cy="307777"/>
          </a:xfrm>
          <a:prstGeom prst="rect">
            <a:avLst/>
          </a:prstGeom>
        </p:spPr>
        <p:txBody>
          <a:bodyPr wrap="none">
            <a:spAutoFit/>
          </a:bodyPr>
          <a:lstStyle/>
          <a:p>
            <a:r>
              <a:rPr lang="ja-JP" altLang="en-US" sz="1400" b="1" dirty="0">
                <a:solidFill>
                  <a:prstClr val="black"/>
                </a:solidFill>
              </a:rPr>
              <a:t>公立高校入学者選抜における競争倍率の推移</a:t>
            </a:r>
            <a:endParaRPr lang="ja-JP" altLang="en-US" sz="1400" dirty="0">
              <a:solidFill>
                <a:prstClr val="black"/>
              </a:solidFill>
            </a:endParaRPr>
          </a:p>
        </p:txBody>
      </p:sp>
      <p:graphicFrame>
        <p:nvGraphicFramePr>
          <p:cNvPr id="4" name="グラフ 3"/>
          <p:cNvGraphicFramePr/>
          <p:nvPr>
            <p:extLst>
              <p:ext uri="{D42A27DB-BD31-4B8C-83A1-F6EECF244321}">
                <p14:modId xmlns:p14="http://schemas.microsoft.com/office/powerpoint/2010/main" val="3185786562"/>
              </p:ext>
            </p:extLst>
          </p:nvPr>
        </p:nvGraphicFramePr>
        <p:xfrm>
          <a:off x="272482" y="2098901"/>
          <a:ext cx="5931251" cy="4563207"/>
        </p:xfrm>
        <a:graphic>
          <a:graphicData uri="http://schemas.openxmlformats.org/drawingml/2006/chart">
            <c:chart xmlns:c="http://schemas.openxmlformats.org/drawingml/2006/chart" xmlns:r="http://schemas.openxmlformats.org/officeDocument/2006/relationships" r:id="rId2"/>
          </a:graphicData>
        </a:graphic>
      </p:graphicFrame>
      <p:sp>
        <p:nvSpPr>
          <p:cNvPr id="5" name="額縁 4"/>
          <p:cNvSpPr/>
          <p:nvPr/>
        </p:nvSpPr>
        <p:spPr>
          <a:xfrm>
            <a:off x="495300" y="188640"/>
            <a:ext cx="8915400" cy="58042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prstClr val="black"/>
                </a:solidFill>
              </a:rPr>
              <a:t>公立高校の入学者選抜の状況①（大阪府）</a:t>
            </a:r>
          </a:p>
        </p:txBody>
      </p:sp>
      <p:sp>
        <p:nvSpPr>
          <p:cNvPr id="3" name="スライド番号プレースホルダー 2"/>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9" name="テキスト ボックス 10"/>
          <p:cNvSpPr txBox="1"/>
          <p:nvPr/>
        </p:nvSpPr>
        <p:spPr>
          <a:xfrm>
            <a:off x="6203733" y="6577838"/>
            <a:ext cx="1092121"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（年度選抜）</a:t>
            </a:r>
          </a:p>
        </p:txBody>
      </p:sp>
      <p:sp>
        <p:nvSpPr>
          <p:cNvPr id="10" name="テキスト ボックス 10"/>
          <p:cNvSpPr txBox="1"/>
          <p:nvPr/>
        </p:nvSpPr>
        <p:spPr>
          <a:xfrm>
            <a:off x="662819" y="1960404"/>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（倍）</a:t>
            </a:r>
          </a:p>
        </p:txBody>
      </p:sp>
      <p:sp>
        <p:nvSpPr>
          <p:cNvPr id="11" name="テキスト ボックス 10"/>
          <p:cNvSpPr txBox="1"/>
          <p:nvPr/>
        </p:nvSpPr>
        <p:spPr>
          <a:xfrm>
            <a:off x="662814" y="929630"/>
            <a:ext cx="8575302" cy="830997"/>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600" dirty="0">
                <a:solidFill>
                  <a:prstClr val="black"/>
                </a:solidFill>
                <a:latin typeface="+mn-ea"/>
              </a:rPr>
              <a:t>　平成</a:t>
            </a:r>
            <a:r>
              <a:rPr lang="en-US" altLang="ja-JP" sz="1600" dirty="0">
                <a:solidFill>
                  <a:prstClr val="black"/>
                </a:solidFill>
                <a:latin typeface="+mn-ea"/>
              </a:rPr>
              <a:t>23</a:t>
            </a:r>
            <a:r>
              <a:rPr lang="ja-JP" altLang="en-US" sz="1600" dirty="0">
                <a:solidFill>
                  <a:prstClr val="black"/>
                </a:solidFill>
                <a:latin typeface="+mn-ea"/>
              </a:rPr>
              <a:t>年度選抜は、私立高校の授業料無償化拡大等の影響により公私間の流動化が起こり、新たに設置された文理学科を含む前期選抜以外は大きく倍率を下げた。</a:t>
            </a:r>
            <a:endParaRPr lang="en-US" altLang="ja-JP" sz="1600" dirty="0">
              <a:solidFill>
                <a:prstClr val="black"/>
              </a:solidFill>
              <a:latin typeface="+mn-ea"/>
            </a:endParaRPr>
          </a:p>
          <a:p>
            <a:pPr marL="180975" indent="-180975">
              <a:buFont typeface="Wingdings" pitchFamily="2" charset="2"/>
              <a:buChar char="Ø"/>
            </a:pPr>
            <a:r>
              <a:rPr lang="ja-JP" altLang="en-US" sz="1600" dirty="0">
                <a:solidFill>
                  <a:prstClr val="black"/>
                </a:solidFill>
                <a:latin typeface="+mn-ea"/>
              </a:rPr>
              <a:t>　平成</a:t>
            </a:r>
            <a:r>
              <a:rPr lang="en-US" altLang="ja-JP" sz="1600" dirty="0">
                <a:solidFill>
                  <a:prstClr val="black"/>
                </a:solidFill>
                <a:latin typeface="+mn-ea"/>
              </a:rPr>
              <a:t>25</a:t>
            </a:r>
            <a:r>
              <a:rPr lang="ja-JP" altLang="en-US" sz="1600" dirty="0">
                <a:solidFill>
                  <a:prstClr val="black"/>
                </a:solidFill>
                <a:latin typeface="+mn-ea"/>
              </a:rPr>
              <a:t>年度選抜は、選抜日程の前倒しや前期実施校の拡大により、倍率は上がった。</a:t>
            </a:r>
          </a:p>
        </p:txBody>
      </p:sp>
      <p:graphicFrame>
        <p:nvGraphicFramePr>
          <p:cNvPr id="15" name="グラフ 14"/>
          <p:cNvGraphicFramePr/>
          <p:nvPr>
            <p:extLst>
              <p:ext uri="{D42A27DB-BD31-4B8C-83A1-F6EECF244321}">
                <p14:modId xmlns:p14="http://schemas.microsoft.com/office/powerpoint/2010/main" val="1399843744"/>
              </p:ext>
            </p:extLst>
          </p:nvPr>
        </p:nvGraphicFramePr>
        <p:xfrm>
          <a:off x="5673080" y="2150365"/>
          <a:ext cx="3920757" cy="4542675"/>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8396587" y="4285464"/>
            <a:ext cx="1014113" cy="830997"/>
          </a:xfrm>
          <a:prstGeom prst="rect">
            <a:avLst/>
          </a:prstGeom>
          <a:solidFill>
            <a:srgbClr val="FFFF00"/>
          </a:solidFill>
          <a:ln cmpd="dbl">
            <a:solidFill>
              <a:schemeClr val="tx1"/>
            </a:solidFill>
            <a:prstDash val="sysDash"/>
          </a:ln>
        </p:spPr>
        <p:txBody>
          <a:bodyPr wrap="square" rtlCol="0">
            <a:spAutoFit/>
          </a:bodyPr>
          <a:lstStyle/>
          <a:p>
            <a:r>
              <a:rPr kumimoji="1" lang="en-US" altLang="ja-JP" sz="1200" dirty="0"/>
              <a:t>※</a:t>
            </a:r>
            <a:r>
              <a:rPr lang="ja-JP" altLang="en-US" sz="1200" dirty="0"/>
              <a:t>Ｈ</a:t>
            </a:r>
            <a:r>
              <a:rPr lang="en-US" altLang="ja-JP" sz="1200" dirty="0"/>
              <a:t>28</a:t>
            </a:r>
            <a:r>
              <a:rPr lang="ja-JP" altLang="en-US" sz="1200" dirty="0"/>
              <a:t>年度選抜より</a:t>
            </a:r>
            <a:endParaRPr lang="en-US" altLang="ja-JP" sz="1200" dirty="0"/>
          </a:p>
          <a:p>
            <a:r>
              <a:rPr lang="ja-JP" altLang="en-US" sz="1200" dirty="0"/>
              <a:t>入試制度が改定</a:t>
            </a:r>
            <a:endParaRPr kumimoji="1" lang="en-US" altLang="ja-JP" sz="1200" dirty="0"/>
          </a:p>
        </p:txBody>
      </p:sp>
      <p:sp>
        <p:nvSpPr>
          <p:cNvPr id="13" name="テキスト ボックス 12"/>
          <p:cNvSpPr txBox="1"/>
          <p:nvPr/>
        </p:nvSpPr>
        <p:spPr>
          <a:xfrm>
            <a:off x="6749795" y="6515974"/>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spTree>
    <p:extLst>
      <p:ext uri="{BB962C8B-B14F-4D97-AF65-F5344CB8AC3E}">
        <p14:creationId xmlns:p14="http://schemas.microsoft.com/office/powerpoint/2010/main" val="604022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ug xmlns="6fa64f9e-af68-49bd-936f-d921ab551e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75A7C16A0D0154D96FD6FD90941E130" ma:contentTypeVersion="3" ma:contentTypeDescription="新しいドキュメントを作成します。" ma:contentTypeScope="" ma:versionID="bbf8c4beb39962a7cf105ad4f8d7242c">
  <xsd:schema xmlns:xsd="http://www.w3.org/2001/XMLSchema" xmlns:xs="http://www.w3.org/2001/XMLSchema" xmlns:p="http://schemas.microsoft.com/office/2006/metadata/properties" xmlns:ns2="6fa64f9e-af68-49bd-936f-d921ab551ec6" targetNamespace="http://schemas.microsoft.com/office/2006/metadata/properties" ma:root="true" ma:fieldsID="718c4b80abe6804bb22e67f197ab439f" ns2:_="">
    <xsd:import namespace="6fa64f9e-af68-49bd-936f-d921ab551ec6"/>
    <xsd:element name="properties">
      <xsd:complexType>
        <xsd:sequence>
          <xsd:element name="documentManagement">
            <xsd:complexType>
              <xsd:all>
                <xsd:element ref="ns2:puu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a64f9e-af68-49bd-936f-d921ab551ec6" elementFormDefault="qualified">
    <xsd:import namespace="http://schemas.microsoft.com/office/2006/documentManagement/types"/>
    <xsd:import namespace="http://schemas.microsoft.com/office/infopath/2007/PartnerControls"/>
    <xsd:element name="puug" ma:index="8" nillable="true" ma:displayName="日付と時刻" ma:format="DateTime" ma:internalName="puug">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166D60-9C85-4722-BF33-8CC5404D465A}">
  <ds:schemaRefs>
    <ds:schemaRef ds:uri="http://www.w3.org/XML/1998/namespace"/>
    <ds:schemaRef ds:uri="6fa64f9e-af68-49bd-936f-d921ab551ec6"/>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5A24149-4CA6-496F-BDE8-558EB1A132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a64f9e-af68-49bd-936f-d921ab551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18C4E7-8164-41DE-87E6-B1E7EB7D5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42295</TotalTime>
  <Words>4112</Words>
  <Application>Microsoft Office PowerPoint</Application>
  <PresentationFormat>A4 210 x 297 mm</PresentationFormat>
  <Paragraphs>653</Paragraphs>
  <Slides>41</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HG丸ｺﾞｼｯｸM-PRO</vt:lpstr>
      <vt:lpstr>ＭＳ Ｐゴシック</vt:lpstr>
      <vt:lpstr>ＭＳ Ｐ明朝</vt:lpstr>
      <vt:lpstr>新細明體</vt:lpstr>
      <vt:lpstr>宋体</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染矢　美抄</cp:lastModifiedBy>
  <cp:revision>3465</cp:revision>
  <cp:lastPrinted>2021-01-25T04:06:01Z</cp:lastPrinted>
  <dcterms:created xsi:type="dcterms:W3CDTF">2012-04-23T00:34:55Z</dcterms:created>
  <dcterms:modified xsi:type="dcterms:W3CDTF">2021-01-25T04:07:15Z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0x010100B75A7C16A0D0154D96FD6FD90941E130</vt:lpwstr>
  </property>
</Properties>
</file>