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72" r:id="rId1"/>
  </p:sldMasterIdLst>
  <p:notesMasterIdLst>
    <p:notesMasterId r:id="rId3"/>
  </p:notesMasterIdLst>
  <p:sldIdLst>
    <p:sldId id="294" r:id="rId2"/>
  </p:sldIdLst>
  <p:sldSz cx="9144000" cy="6858000" type="screen4x3"/>
  <p:notesSz cx="6807200" cy="9939338"/>
  <p:defaultTextStyle>
    <a:defPPr>
      <a:defRPr lang="ja-JP"/>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サンプル付テンプレート" id="{904C887E-53EA-4C42-9EAB-FC2A6F55A982}">
          <p14:sldIdLst/>
        </p14:section>
        <p14:section name="テンプレートのみ" id="{8163CD68-3A70-40BC-BD85-6F1049C5C9EC}">
          <p14:sldIdLst>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6C0A"/>
    <a:srgbClr val="CCFFFF"/>
    <a:srgbClr val="FFCCFF"/>
    <a:srgbClr val="D9D9D9"/>
    <a:srgbClr val="DDDDDD"/>
    <a:srgbClr val="CC0000"/>
    <a:srgbClr val="000000"/>
    <a:srgbClr val="EAEAEA"/>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736" autoAdjust="0"/>
  </p:normalViewPr>
  <p:slideViewPr>
    <p:cSldViewPr>
      <p:cViewPr varScale="1">
        <p:scale>
          <a:sx n="100" d="100"/>
          <a:sy n="100" d="100"/>
        </p:scale>
        <p:origin x="88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a:lvl1pPr>
          </a:lstStyle>
          <a:p>
            <a:pPr>
              <a:defRPr/>
            </a:pPr>
            <a:endParaRPr lang="en-US" altLang="ja-JP"/>
          </a:p>
        </p:txBody>
      </p:sp>
      <p:sp>
        <p:nvSpPr>
          <p:cNvPr id="49155" name="Rectangle 3"/>
          <p:cNvSpPr>
            <a:spLocks noGrp="1" noChangeArrowheads="1"/>
          </p:cNvSpPr>
          <p:nvPr>
            <p:ph type="dt" idx="1"/>
          </p:nvPr>
        </p:nvSpPr>
        <p:spPr bwMode="auto">
          <a:xfrm>
            <a:off x="3857413" y="0"/>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p:cNvSpPr>
            <a:spLocks noGrp="1" noChangeArrowheads="1"/>
          </p:cNvSpPr>
          <p:nvPr>
            <p:ph type="body" sz="quarter" idx="3"/>
          </p:nvPr>
        </p:nvSpPr>
        <p:spPr bwMode="auto">
          <a:xfrm>
            <a:off x="907627" y="4721186"/>
            <a:ext cx="4991947"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9158" name="Rectangle 6"/>
          <p:cNvSpPr>
            <a:spLocks noGrp="1" noChangeArrowheads="1"/>
          </p:cNvSpPr>
          <p:nvPr>
            <p:ph type="ftr" sz="quarter" idx="4"/>
          </p:nvPr>
        </p:nvSpPr>
        <p:spPr bwMode="auto">
          <a:xfrm>
            <a:off x="0" y="9442371"/>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a:lvl1pPr>
          </a:lstStyle>
          <a:p>
            <a:pPr>
              <a:defRPr/>
            </a:pPr>
            <a:endParaRPr lang="en-US" altLang="ja-JP"/>
          </a:p>
        </p:txBody>
      </p:sp>
      <p:sp>
        <p:nvSpPr>
          <p:cNvPr id="49159" name="Rectangle 7"/>
          <p:cNvSpPr>
            <a:spLocks noGrp="1" noChangeArrowheads="1"/>
          </p:cNvSpPr>
          <p:nvPr>
            <p:ph type="sldNum" sz="quarter" idx="5"/>
          </p:nvPr>
        </p:nvSpPr>
        <p:spPr bwMode="auto">
          <a:xfrm>
            <a:off x="3857413" y="9442371"/>
            <a:ext cx="294978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D22D9A-5FA7-447E-A017-62D3DEDD90C8}" type="slidenum">
              <a:rPr lang="en-US" altLang="ja-JP"/>
              <a:pPr>
                <a:defRPr/>
              </a:pPr>
              <a:t>‹#›</a:t>
            </a:fld>
            <a:endParaRPr lang="en-US" altLang="ja-JP"/>
          </a:p>
        </p:txBody>
      </p:sp>
    </p:spTree>
    <p:extLst>
      <p:ext uri="{BB962C8B-B14F-4D97-AF65-F5344CB8AC3E}">
        <p14:creationId xmlns:p14="http://schemas.microsoft.com/office/powerpoint/2010/main" val="2660653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FF957087-B313-44D4-AB7D-77AA478FCDE4}" type="datetimeFigureOut">
              <a:rPr lang="ja-JP" altLang="en-US"/>
              <a:pPr>
                <a:defRPr/>
              </a:pPr>
              <a:t>2024/6/21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2842EF0-C5B8-4710-8830-B9EEC30CA5C5}" type="slidenum">
              <a:rPr lang="en-US" altLang="ja-JP"/>
              <a:pPr>
                <a:defRPr/>
              </a:pPr>
              <a:t>‹#›</a:t>
            </a:fld>
            <a:endParaRPr lang="en-US" altLang="ja-JP"/>
          </a:p>
        </p:txBody>
      </p:sp>
    </p:spTree>
    <p:extLst>
      <p:ext uri="{BB962C8B-B14F-4D97-AF65-F5344CB8AC3E}">
        <p14:creationId xmlns:p14="http://schemas.microsoft.com/office/powerpoint/2010/main" val="223090368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0B2B999-C709-4170-B603-CA690DD13E5D}" type="datetimeFigureOut">
              <a:rPr lang="ja-JP" altLang="en-US"/>
              <a:pPr>
                <a:defRPr/>
              </a:pPr>
              <a:t>2024/6/21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CD6F97B-5B42-4B82-A6BD-A2562A2CE0C9}" type="slidenum">
              <a:rPr lang="en-US" altLang="ja-JP"/>
              <a:pPr>
                <a:defRPr/>
              </a:pPr>
              <a:t>‹#›</a:t>
            </a:fld>
            <a:endParaRPr lang="en-US" altLang="ja-JP"/>
          </a:p>
        </p:txBody>
      </p:sp>
    </p:spTree>
    <p:extLst>
      <p:ext uri="{BB962C8B-B14F-4D97-AF65-F5344CB8AC3E}">
        <p14:creationId xmlns:p14="http://schemas.microsoft.com/office/powerpoint/2010/main" val="3809679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A3EC80E1-87CC-46FB-9F8C-E392A1E0AACB}" type="datetimeFigureOut">
              <a:rPr lang="ja-JP" altLang="en-US"/>
              <a:pPr>
                <a:defRPr/>
              </a:pPr>
              <a:t>2024/6/21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49F36A-E06D-4EE7-9332-E6053608401B}" type="slidenum">
              <a:rPr lang="en-US" altLang="ja-JP"/>
              <a:pPr>
                <a:defRPr/>
              </a:pPr>
              <a:t>‹#›</a:t>
            </a:fld>
            <a:endParaRPr lang="en-US" altLang="ja-JP"/>
          </a:p>
        </p:txBody>
      </p:sp>
    </p:spTree>
    <p:extLst>
      <p:ext uri="{BB962C8B-B14F-4D97-AF65-F5344CB8AC3E}">
        <p14:creationId xmlns:p14="http://schemas.microsoft.com/office/powerpoint/2010/main" val="2125434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B9AE3F4-36AD-4FFE-A2F8-97527CD7ECFB}" type="datetimeFigureOut">
              <a:rPr lang="ja-JP" altLang="en-US"/>
              <a:pPr>
                <a:defRPr/>
              </a:pPr>
              <a:t>2024/6/21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3CACC96-6DBC-4CB2-B8D6-598884022C14}" type="slidenum">
              <a:rPr lang="en-US" altLang="ja-JP"/>
              <a:pPr>
                <a:defRPr/>
              </a:pPr>
              <a:t>‹#›</a:t>
            </a:fld>
            <a:endParaRPr lang="en-US" altLang="ja-JP"/>
          </a:p>
        </p:txBody>
      </p:sp>
    </p:spTree>
    <p:extLst>
      <p:ext uri="{BB962C8B-B14F-4D97-AF65-F5344CB8AC3E}">
        <p14:creationId xmlns:p14="http://schemas.microsoft.com/office/powerpoint/2010/main" val="3809734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EBAA4BDA-7CC0-4755-A2CC-F72B69CF5446}" type="datetimeFigureOut">
              <a:rPr lang="ja-JP" altLang="en-US"/>
              <a:pPr>
                <a:defRPr/>
              </a:pPr>
              <a:t>2024/6/21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7F43FC0-D4E6-4F34-863B-F7F13E888757}" type="slidenum">
              <a:rPr lang="en-US" altLang="ja-JP"/>
              <a:pPr>
                <a:defRPr/>
              </a:pPr>
              <a:t>‹#›</a:t>
            </a:fld>
            <a:endParaRPr lang="en-US" altLang="ja-JP"/>
          </a:p>
        </p:txBody>
      </p:sp>
    </p:spTree>
    <p:extLst>
      <p:ext uri="{BB962C8B-B14F-4D97-AF65-F5344CB8AC3E}">
        <p14:creationId xmlns:p14="http://schemas.microsoft.com/office/powerpoint/2010/main" val="313427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48A8A560-D190-4B4E-8679-B13D20462B8A}" type="datetimeFigureOut">
              <a:rPr lang="ja-JP" altLang="en-US"/>
              <a:pPr>
                <a:defRPr/>
              </a:pPr>
              <a:t>2024/6/21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BF5A62F-35DF-4043-9A3B-A7F65E2ED1A7}" type="slidenum">
              <a:rPr lang="en-US" altLang="ja-JP"/>
              <a:pPr>
                <a:defRPr/>
              </a:pPr>
              <a:t>‹#›</a:t>
            </a:fld>
            <a:endParaRPr lang="en-US" altLang="ja-JP"/>
          </a:p>
        </p:txBody>
      </p:sp>
    </p:spTree>
    <p:extLst>
      <p:ext uri="{BB962C8B-B14F-4D97-AF65-F5344CB8AC3E}">
        <p14:creationId xmlns:p14="http://schemas.microsoft.com/office/powerpoint/2010/main" val="292953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D25CAD56-B9EF-4D0C-80D3-7B335818CFD0}" type="datetimeFigureOut">
              <a:rPr lang="ja-JP" altLang="en-US"/>
              <a:pPr>
                <a:defRPr/>
              </a:pPr>
              <a:t>2024/6/21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9EB2CE83-4437-4441-8699-F029EBAF3D6C}" type="slidenum">
              <a:rPr lang="en-US" altLang="ja-JP"/>
              <a:pPr>
                <a:defRPr/>
              </a:pPr>
              <a:t>‹#›</a:t>
            </a:fld>
            <a:endParaRPr lang="en-US" altLang="ja-JP"/>
          </a:p>
        </p:txBody>
      </p:sp>
    </p:spTree>
    <p:extLst>
      <p:ext uri="{BB962C8B-B14F-4D97-AF65-F5344CB8AC3E}">
        <p14:creationId xmlns:p14="http://schemas.microsoft.com/office/powerpoint/2010/main" val="625734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9B3EBAB-219D-4734-A330-76237BA006DD}" type="datetimeFigureOut">
              <a:rPr lang="ja-JP" altLang="en-US"/>
              <a:pPr>
                <a:defRPr/>
              </a:pPr>
              <a:t>2024/6/21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6FEF4D85-B84F-4AE6-B90C-3CBCA8BF71E0}" type="slidenum">
              <a:rPr lang="en-US" altLang="ja-JP"/>
              <a:pPr>
                <a:defRPr/>
              </a:pPr>
              <a:t>‹#›</a:t>
            </a:fld>
            <a:endParaRPr lang="en-US" altLang="ja-JP"/>
          </a:p>
        </p:txBody>
      </p:sp>
    </p:spTree>
    <p:extLst>
      <p:ext uri="{BB962C8B-B14F-4D97-AF65-F5344CB8AC3E}">
        <p14:creationId xmlns:p14="http://schemas.microsoft.com/office/powerpoint/2010/main" val="56035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90170477-4EE9-466F-A537-2573A10EB465}" type="datetimeFigureOut">
              <a:rPr lang="ja-JP" altLang="en-US"/>
              <a:pPr>
                <a:defRPr/>
              </a:pPr>
              <a:t>2024/6/21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4793F47-B609-4382-A49F-0508BBC18B79}" type="slidenum">
              <a:rPr lang="en-US" altLang="ja-JP"/>
              <a:pPr>
                <a:defRPr/>
              </a:pPr>
              <a:t>‹#›</a:t>
            </a:fld>
            <a:endParaRPr lang="en-US" altLang="ja-JP"/>
          </a:p>
        </p:txBody>
      </p:sp>
    </p:spTree>
    <p:extLst>
      <p:ext uri="{BB962C8B-B14F-4D97-AF65-F5344CB8AC3E}">
        <p14:creationId xmlns:p14="http://schemas.microsoft.com/office/powerpoint/2010/main" val="488978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B23C1C9-396B-437C-A248-5768BECD27E5}" type="datetimeFigureOut">
              <a:rPr lang="ja-JP" altLang="en-US"/>
              <a:pPr>
                <a:defRPr/>
              </a:pPr>
              <a:t>2024/6/21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E4C644-481A-40A0-9C10-F7D0320D6156}" type="slidenum">
              <a:rPr lang="en-US" altLang="ja-JP"/>
              <a:pPr>
                <a:defRPr/>
              </a:pPr>
              <a:t>‹#›</a:t>
            </a:fld>
            <a:endParaRPr lang="en-US" altLang="ja-JP"/>
          </a:p>
        </p:txBody>
      </p:sp>
    </p:spTree>
    <p:extLst>
      <p:ext uri="{BB962C8B-B14F-4D97-AF65-F5344CB8AC3E}">
        <p14:creationId xmlns:p14="http://schemas.microsoft.com/office/powerpoint/2010/main" val="177836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ED6D21E-837B-4960-AA0A-6630F6AE222F}" type="datetimeFigureOut">
              <a:rPr lang="ja-JP" altLang="en-US"/>
              <a:pPr>
                <a:defRPr/>
              </a:pPr>
              <a:t>2024/6/21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FD7FE69-8C5A-4A13-9896-44A87251B6FE}" type="slidenum">
              <a:rPr lang="en-US" altLang="ja-JP"/>
              <a:pPr>
                <a:defRPr/>
              </a:pPr>
              <a:t>‹#›</a:t>
            </a:fld>
            <a:endParaRPr lang="en-US" altLang="ja-JP"/>
          </a:p>
        </p:txBody>
      </p:sp>
    </p:spTree>
    <p:extLst>
      <p:ext uri="{BB962C8B-B14F-4D97-AF65-F5344CB8AC3E}">
        <p14:creationId xmlns:p14="http://schemas.microsoft.com/office/powerpoint/2010/main" val="217440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AEEF263-F9AF-4128-8EB3-394123D99D29}" type="datetimeFigureOut">
              <a:rPr lang="ja-JP" altLang="en-US"/>
              <a:pPr>
                <a:defRPr/>
              </a:pPr>
              <a:t>2024/6/21</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E5149EC-B695-408E-90CA-E15453CD66D6}" type="slidenum">
              <a:rPr lang="en-US" altLang="ja-JP"/>
              <a:pPr>
                <a:defRPr/>
              </a:pPr>
              <a:t>‹#›</a:t>
            </a:fld>
            <a:endParaRPr lang="en-US" altLang="ja-JP"/>
          </a:p>
        </p:txBody>
      </p:sp>
      <p:sp>
        <p:nvSpPr>
          <p:cNvPr id="7" name="正方形/長方形 1"/>
          <p:cNvSpPr>
            <a:spLocks noChangeArrowheads="1"/>
          </p:cNvSpPr>
          <p:nvPr userDrawn="1"/>
        </p:nvSpPr>
        <p:spPr bwMode="auto">
          <a:xfrm>
            <a:off x="0" y="0"/>
            <a:ext cx="9144000" cy="620713"/>
          </a:xfrm>
          <a:prstGeom prst="rect">
            <a:avLst/>
          </a:prstGeom>
          <a:solidFill>
            <a:schemeClr val="accent6">
              <a:lumMod val="20000"/>
              <a:lumOff val="80000"/>
            </a:schemeClr>
          </a:solidFill>
          <a:ln>
            <a:noFill/>
          </a:ln>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algn="ctr"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algn="ctr"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algn="ctr"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algn="ctr"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defRPr/>
            </a:pPr>
            <a:endParaRPr lang="ja-JP" altLang="en-US"/>
          </a:p>
        </p:txBody>
      </p:sp>
      <p:sp>
        <p:nvSpPr>
          <p:cNvPr id="8" name="正方形/長方形 7"/>
          <p:cNvSpPr/>
          <p:nvPr userDrawn="1"/>
        </p:nvSpPr>
        <p:spPr bwMode="auto">
          <a:xfrm>
            <a:off x="0" y="0"/>
            <a:ext cx="131763" cy="620713"/>
          </a:xfrm>
          <a:prstGeom prst="rect">
            <a:avLst/>
          </a:prstGeom>
          <a:solidFill>
            <a:schemeClr val="accent6">
              <a:lumMod val="75000"/>
            </a:schemeClr>
          </a:solidFill>
          <a:ln w="9525" cap="flat" cmpd="sng" algn="ctr">
            <a:noFill/>
            <a:prstDash val="solid"/>
            <a:round/>
            <a:headEnd type="none" w="med" len="med"/>
            <a:tailEnd type="none" w="med" len="med"/>
          </a:ln>
          <a:effectLst/>
        </p:spPr>
        <p:txBody>
          <a:bodyPr/>
          <a:lstStyle/>
          <a:p>
            <a:pPr algn="ctr" eaLnBrk="1" hangingPunct="1">
              <a:defRPr/>
            </a:pPr>
            <a:endParaRPr lang="ja-JP" altLang="en-US"/>
          </a:p>
        </p:txBody>
      </p:sp>
      <p:sp>
        <p:nvSpPr>
          <p:cNvPr id="9" name="Rectangle 8"/>
          <p:cNvSpPr txBox="1">
            <a:spLocks noChangeArrowheads="1"/>
          </p:cNvSpPr>
          <p:nvPr userDrawn="1"/>
        </p:nvSpPr>
        <p:spPr bwMode="auto">
          <a:xfrm>
            <a:off x="107950" y="87313"/>
            <a:ext cx="90360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algn="ctr"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algn="ctr"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algn="ctr"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algn="ctr"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defRPr/>
            </a:pPr>
            <a:endParaRPr lang="en-US" altLang="ja-JP" sz="3200">
              <a:solidFill>
                <a:srgbClr val="7F7F7F"/>
              </a:solidFill>
              <a:latin typeface="メイリオ" pitchFamily="50" charset="-128"/>
              <a:ea typeface="メイリオ" pitchFamily="50" charset="-128"/>
              <a:cs typeface="メイリオ" pitchFamily="50" charset="-128"/>
            </a:endParaRPr>
          </a:p>
        </p:txBody>
      </p:sp>
    </p:spTree>
  </p:cSld>
  <p:clrMap bg1="lt1" tx1="dk1" bg2="lt2" tx2="dk2" accent1="accent1" accent2="accent2" accent3="accent3" accent4="accent4" accent5="accent5" accent6="accent6" hlink="hlink" folHlink="folHlink"/>
  <p:sldLayoutIdLst>
    <p:sldLayoutId id="2147484373" r:id="rId1"/>
    <p:sldLayoutId id="2147484374" r:id="rId2"/>
    <p:sldLayoutId id="2147484375" r:id="rId3"/>
    <p:sldLayoutId id="2147484376" r:id="rId4"/>
    <p:sldLayoutId id="2147484377" r:id="rId5"/>
    <p:sldLayoutId id="2147484378" r:id="rId6"/>
    <p:sldLayoutId id="2147484379" r:id="rId7"/>
    <p:sldLayoutId id="2147484380" r:id="rId8"/>
    <p:sldLayoutId id="2147484381" r:id="rId9"/>
    <p:sldLayoutId id="2147484382" r:id="rId10"/>
    <p:sldLayoutId id="2147484383" r:id="rId11"/>
  </p:sldLayoutIdLst>
  <p:hf hdr="0" ftr="0" dt="0"/>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eaLnBrk="1" fontAlgn="base" hangingPunct="1">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1" fontAlgn="base" hangingPunct="1">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8"/>
          <p:cNvSpPr txBox="1">
            <a:spLocks noChangeArrowheads="1"/>
          </p:cNvSpPr>
          <p:nvPr/>
        </p:nvSpPr>
        <p:spPr>
          <a:xfrm>
            <a:off x="755576" y="164098"/>
            <a:ext cx="9036050" cy="533400"/>
          </a:xfrm>
          <a:prstGeom prst="rect">
            <a:avLst/>
          </a:prstGeom>
        </p:spPr>
        <p:txBody>
          <a:bodyPr anchor="ctr"/>
          <a:lstStyle>
            <a:lvl1pPr algn="l" rtl="0" fontAlgn="base">
              <a:spcBef>
                <a:spcPct val="0"/>
              </a:spcBef>
              <a:spcAft>
                <a:spcPct val="0"/>
              </a:spcAft>
              <a:defRPr kumimoji="1" sz="24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2pPr>
            <a:lvl3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3pPr>
            <a:lvl4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4pPr>
            <a:lvl5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5pPr>
            <a:lvl6pPr marL="4572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9pPr>
          </a:lstStyle>
          <a:p>
            <a:pPr eaLnBrk="1" hangingPunct="1">
              <a:defRPr/>
            </a:pPr>
            <a:r>
              <a:rPr lang="ja-JP" altLang="en-US" sz="2800" kern="0" dirty="0">
                <a:solidFill>
                  <a:schemeClr val="accent6">
                    <a:lumMod val="75000"/>
                  </a:schemeClr>
                </a:solidFill>
                <a:effectLst>
                  <a:outerShdw blurRad="38100" dist="38100" dir="2700000" algn="tl">
                    <a:srgbClr val="000000">
                      <a:alpha val="43137"/>
                    </a:srgbClr>
                  </a:outerShdw>
                </a:effectLst>
              </a:rPr>
              <a:t>ボランティア募集説明会</a:t>
            </a:r>
          </a:p>
        </p:txBody>
      </p:sp>
      <p:sp>
        <p:nvSpPr>
          <p:cNvPr id="18" name="Rectangle 8">
            <a:extLst>
              <a:ext uri="{FF2B5EF4-FFF2-40B4-BE49-F238E27FC236}">
                <a16:creationId xmlns:a16="http://schemas.microsoft.com/office/drawing/2014/main" id="{CE369295-6126-43A2-8F64-C30E0F50E463}"/>
              </a:ext>
            </a:extLst>
          </p:cNvPr>
          <p:cNvSpPr txBox="1">
            <a:spLocks noChangeArrowheads="1"/>
          </p:cNvSpPr>
          <p:nvPr/>
        </p:nvSpPr>
        <p:spPr>
          <a:xfrm>
            <a:off x="306549" y="50096"/>
            <a:ext cx="2638425" cy="187126"/>
          </a:xfrm>
          <a:prstGeom prst="rect">
            <a:avLst/>
          </a:prstGeom>
        </p:spPr>
        <p:txBody>
          <a:bodyPr anchor="ctr"/>
          <a:lstStyle>
            <a:lvl1pPr algn="l" rtl="0" fontAlgn="base">
              <a:spcBef>
                <a:spcPct val="0"/>
              </a:spcBef>
              <a:spcAft>
                <a:spcPct val="0"/>
              </a:spcAft>
              <a:defRPr kumimoji="1" sz="2400" b="1">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2pPr>
            <a:lvl3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3pPr>
            <a:lvl4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4pPr>
            <a:lvl5pPr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5pPr>
            <a:lvl6pPr marL="4572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6pPr>
            <a:lvl7pPr marL="9144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7pPr>
            <a:lvl8pPr marL="13716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8pPr>
            <a:lvl9pPr marL="1828800" algn="l" rtl="0" fontAlgn="base">
              <a:spcBef>
                <a:spcPct val="0"/>
              </a:spcBef>
              <a:spcAft>
                <a:spcPct val="0"/>
              </a:spcAft>
              <a:defRPr kumimoji="1" sz="2400" b="1">
                <a:solidFill>
                  <a:schemeClr val="tx2"/>
                </a:solidFill>
                <a:latin typeface="ＭＳ Ｐゴシック" pitchFamily="50" charset="-128"/>
                <a:ea typeface="ＭＳ Ｐゴシック" pitchFamily="50" charset="-128"/>
              </a:defRPr>
            </a:lvl9pPr>
          </a:lstStyle>
          <a:p>
            <a:pPr eaLnBrk="1" hangingPunct="1">
              <a:defRPr/>
            </a:pPr>
            <a:r>
              <a:rPr lang="ja-JP" altLang="en-US" sz="1200" kern="0" dirty="0">
                <a:solidFill>
                  <a:schemeClr val="accent6">
                    <a:lumMod val="75000"/>
                  </a:schemeClr>
                </a:solidFill>
              </a:rPr>
              <a:t>学校支援活動・おおさか元気広場</a:t>
            </a:r>
          </a:p>
        </p:txBody>
      </p:sp>
      <p:sp>
        <p:nvSpPr>
          <p:cNvPr id="5" name="正方形/長方形 4">
            <a:extLst>
              <a:ext uri="{FF2B5EF4-FFF2-40B4-BE49-F238E27FC236}">
                <a16:creationId xmlns:a16="http://schemas.microsoft.com/office/drawing/2014/main" id="{5067C039-A603-40CB-AA9B-DE2912386AF1}"/>
              </a:ext>
            </a:extLst>
          </p:cNvPr>
          <p:cNvSpPr/>
          <p:nvPr/>
        </p:nvSpPr>
        <p:spPr>
          <a:xfrm>
            <a:off x="5772830" y="37639"/>
            <a:ext cx="3240360" cy="533400"/>
          </a:xfrm>
          <a:prstGeom prst="rect">
            <a:avLst/>
          </a:prstGeom>
          <a:solidFill>
            <a:schemeClr val="accent6">
              <a:alpha val="33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altLang="ja-JP" sz="1200" b="1" kern="0" dirty="0">
                <a:solidFill>
                  <a:schemeClr val="accent6">
                    <a:lumMod val="75000"/>
                  </a:schemeClr>
                </a:solidFill>
                <a:latin typeface="メイリオ" panose="020B0604030504040204" pitchFamily="50" charset="-128"/>
                <a:ea typeface="メイリオ" panose="020B0604030504040204" pitchFamily="50" charset="-128"/>
              </a:rPr>
              <a:t>2024.5.23(Thu)16:30</a:t>
            </a:r>
            <a:r>
              <a:rPr lang="ja-JP" altLang="en-US" sz="1200" b="1" kern="0" dirty="0">
                <a:solidFill>
                  <a:schemeClr val="accent6">
                    <a:lumMod val="75000"/>
                  </a:schemeClr>
                </a:solidFill>
                <a:latin typeface="メイリオ" panose="020B0604030504040204" pitchFamily="50" charset="-128"/>
                <a:ea typeface="メイリオ" panose="020B0604030504040204" pitchFamily="50" charset="-128"/>
              </a:rPr>
              <a:t>～</a:t>
            </a:r>
            <a:r>
              <a:rPr lang="en-US" altLang="ja-JP" sz="1200" b="1" kern="0" dirty="0">
                <a:solidFill>
                  <a:schemeClr val="accent6">
                    <a:lumMod val="75000"/>
                  </a:schemeClr>
                </a:solidFill>
                <a:latin typeface="メイリオ" panose="020B0604030504040204" pitchFamily="50" charset="-128"/>
                <a:ea typeface="メイリオ" panose="020B0604030504040204" pitchFamily="50" charset="-128"/>
              </a:rPr>
              <a:t>17:15</a:t>
            </a:r>
          </a:p>
          <a:p>
            <a:pPr algn="ctr"/>
            <a:r>
              <a:rPr lang="en-US" altLang="ja-JP" sz="1200" b="1" kern="0" dirty="0">
                <a:solidFill>
                  <a:schemeClr val="accent6">
                    <a:lumMod val="75000"/>
                  </a:schemeClr>
                </a:solidFill>
                <a:latin typeface="メイリオ" panose="020B0604030504040204" pitchFamily="50" charset="-128"/>
                <a:ea typeface="メイリオ" panose="020B0604030504040204" pitchFamily="50" charset="-128"/>
              </a:rPr>
              <a:t>at</a:t>
            </a:r>
            <a:r>
              <a:rPr lang="ja-JP" altLang="en-US" sz="1200" b="1" kern="0" dirty="0">
                <a:solidFill>
                  <a:schemeClr val="accent6">
                    <a:lumMod val="75000"/>
                  </a:schemeClr>
                </a:solidFill>
                <a:latin typeface="メイリオ" panose="020B0604030504040204" pitchFamily="50" charset="-128"/>
                <a:ea typeface="メイリオ" panose="020B0604030504040204" pitchFamily="50" charset="-128"/>
              </a:rPr>
              <a:t>　国立大学法人 和歌山大学</a:t>
            </a:r>
            <a:endParaRPr lang="en-US" altLang="ja-JP" sz="1200" b="1" kern="0"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14" name="吹き出し: 角を丸めた四角形 13">
            <a:extLst>
              <a:ext uri="{FF2B5EF4-FFF2-40B4-BE49-F238E27FC236}">
                <a16:creationId xmlns:a16="http://schemas.microsoft.com/office/drawing/2014/main" id="{5BC858BA-CF13-1239-76EE-919C4CE82569}"/>
              </a:ext>
            </a:extLst>
          </p:cNvPr>
          <p:cNvSpPr/>
          <p:nvPr/>
        </p:nvSpPr>
        <p:spPr>
          <a:xfrm>
            <a:off x="3981399" y="3308037"/>
            <a:ext cx="1298420" cy="492155"/>
          </a:xfrm>
          <a:prstGeom prst="wedgeRoundRectCallout">
            <a:avLst>
              <a:gd name="adj1" fmla="val 2159"/>
              <a:gd name="adj2" fmla="val -87873"/>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ts val="900"/>
              </a:lnSpc>
            </a:pPr>
            <a:r>
              <a:rPr lang="ja-JP" altLang="en-US" sz="800" dirty="0"/>
              <a:t>「近隣に住む学生に、</a:t>
            </a:r>
            <a:r>
              <a:rPr lang="ja-JP" altLang="en-US" sz="800" b="1" dirty="0">
                <a:solidFill>
                  <a:srgbClr val="FF0000"/>
                </a:solidFill>
              </a:rPr>
              <a:t>直接</a:t>
            </a:r>
            <a:r>
              <a:rPr lang="ja-JP" altLang="en-US" sz="800" dirty="0">
                <a:solidFill>
                  <a:schemeClr val="tx1"/>
                </a:solidFill>
              </a:rPr>
              <a:t>ボランティアの</a:t>
            </a:r>
            <a:r>
              <a:rPr lang="ja-JP" altLang="en-US" sz="800" b="1" dirty="0">
                <a:solidFill>
                  <a:srgbClr val="FF0000"/>
                </a:solidFill>
              </a:rPr>
              <a:t>案内をできる機会</a:t>
            </a:r>
            <a:r>
              <a:rPr lang="ja-JP" altLang="en-US" sz="800" dirty="0"/>
              <a:t>がなかったので、とても良かった。」</a:t>
            </a:r>
          </a:p>
        </p:txBody>
      </p:sp>
      <p:sp>
        <p:nvSpPr>
          <p:cNvPr id="52" name="スクロール: 横 51">
            <a:extLst>
              <a:ext uri="{FF2B5EF4-FFF2-40B4-BE49-F238E27FC236}">
                <a16:creationId xmlns:a16="http://schemas.microsoft.com/office/drawing/2014/main" id="{AB869B27-8456-4054-5738-5BAEAFB9410B}"/>
              </a:ext>
            </a:extLst>
          </p:cNvPr>
          <p:cNvSpPr/>
          <p:nvPr/>
        </p:nvSpPr>
        <p:spPr>
          <a:xfrm>
            <a:off x="125700" y="622569"/>
            <a:ext cx="8887490" cy="422407"/>
          </a:xfrm>
          <a:prstGeom prst="horizontalScrol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2000"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関係者の「熱意」</a:t>
            </a:r>
            <a:r>
              <a:rPr lang="en-US" altLang="ja-JP" sz="2000" b="1" dirty="0">
                <a:solidFill>
                  <a:srgbClr val="FF0000"/>
                </a:solidFill>
                <a:latin typeface="HGP創英角ﾎﾟｯﾌﾟ体" panose="040B0A00000000000000" pitchFamily="50" charset="-128"/>
                <a:ea typeface="HGP創英角ﾎﾟｯﾌﾟ体" panose="040B0A00000000000000" pitchFamily="50" charset="-128"/>
              </a:rPr>
              <a:t>×</a:t>
            </a:r>
            <a:r>
              <a:rPr lang="ja-JP" altLang="en-US" sz="2000"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大学生との「出会い」</a:t>
            </a:r>
            <a:r>
              <a:rPr lang="ja-JP" altLang="en-US" sz="2000" dirty="0">
                <a:solidFill>
                  <a:srgbClr val="FF0000"/>
                </a:solidFill>
                <a:latin typeface="HGP創英角ﾎﾟｯﾌﾟ体" panose="040B0A00000000000000" pitchFamily="50" charset="-128"/>
                <a:ea typeface="HGP創英角ﾎﾟｯﾌﾟ体" panose="040B0A00000000000000" pitchFamily="50" charset="-128"/>
              </a:rPr>
              <a:t>＝</a:t>
            </a:r>
            <a:r>
              <a:rPr lang="ja-JP" altLang="en-US" sz="2000"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地域の子どもに広がるボランティア</a:t>
            </a:r>
            <a:endParaRPr kumimoji="1" lang="en-US" altLang="ja-JP" sz="2000"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p:txBody>
      </p:sp>
      <p:grpSp>
        <p:nvGrpSpPr>
          <p:cNvPr id="3" name="グループ化 2">
            <a:extLst>
              <a:ext uri="{FF2B5EF4-FFF2-40B4-BE49-F238E27FC236}">
                <a16:creationId xmlns:a16="http://schemas.microsoft.com/office/drawing/2014/main" id="{D3716313-2A4F-4265-8566-1E4526D551F0}"/>
              </a:ext>
            </a:extLst>
          </p:cNvPr>
          <p:cNvGrpSpPr/>
          <p:nvPr/>
        </p:nvGrpSpPr>
        <p:grpSpPr>
          <a:xfrm>
            <a:off x="31505" y="1071609"/>
            <a:ext cx="8778876" cy="5845824"/>
            <a:chOff x="31505" y="1071609"/>
            <a:chExt cx="8778876" cy="5845824"/>
          </a:xfrm>
        </p:grpSpPr>
        <p:grpSp>
          <p:nvGrpSpPr>
            <p:cNvPr id="51" name="グループ化 50">
              <a:extLst>
                <a:ext uri="{FF2B5EF4-FFF2-40B4-BE49-F238E27FC236}">
                  <a16:creationId xmlns:a16="http://schemas.microsoft.com/office/drawing/2014/main" id="{D2C0141F-F502-2EA0-F7FC-8709AF52BE8C}"/>
                </a:ext>
              </a:extLst>
            </p:cNvPr>
            <p:cNvGrpSpPr/>
            <p:nvPr/>
          </p:nvGrpSpPr>
          <p:grpSpPr>
            <a:xfrm>
              <a:off x="31505" y="1071609"/>
              <a:ext cx="8778876" cy="5845824"/>
              <a:chOff x="31505" y="1071609"/>
              <a:chExt cx="8778876" cy="5845824"/>
            </a:xfrm>
          </p:grpSpPr>
          <p:grpSp>
            <p:nvGrpSpPr>
              <p:cNvPr id="49" name="グループ化 48">
                <a:extLst>
                  <a:ext uri="{FF2B5EF4-FFF2-40B4-BE49-F238E27FC236}">
                    <a16:creationId xmlns:a16="http://schemas.microsoft.com/office/drawing/2014/main" id="{F7DDEA78-BB91-933F-138A-A7C0FE256168}"/>
                  </a:ext>
                </a:extLst>
              </p:cNvPr>
              <p:cNvGrpSpPr/>
              <p:nvPr/>
            </p:nvGrpSpPr>
            <p:grpSpPr>
              <a:xfrm>
                <a:off x="31505" y="1071609"/>
                <a:ext cx="8778876" cy="5845824"/>
                <a:chOff x="31505" y="1071609"/>
                <a:chExt cx="8778876" cy="5845824"/>
              </a:xfrm>
            </p:grpSpPr>
            <p:grpSp>
              <p:nvGrpSpPr>
                <p:cNvPr id="19" name="グループ化 18">
                  <a:extLst>
                    <a:ext uri="{FF2B5EF4-FFF2-40B4-BE49-F238E27FC236}">
                      <a16:creationId xmlns:a16="http://schemas.microsoft.com/office/drawing/2014/main" id="{3D24FCC9-15BC-2025-2027-D5420DD07C16}"/>
                    </a:ext>
                  </a:extLst>
                </p:cNvPr>
                <p:cNvGrpSpPr/>
                <p:nvPr/>
              </p:nvGrpSpPr>
              <p:grpSpPr>
                <a:xfrm>
                  <a:off x="31505" y="1071609"/>
                  <a:ext cx="8778876" cy="5845824"/>
                  <a:chOff x="31505" y="1071609"/>
                  <a:chExt cx="8778876" cy="5845824"/>
                </a:xfrm>
              </p:grpSpPr>
              <p:grpSp>
                <p:nvGrpSpPr>
                  <p:cNvPr id="16" name="グループ化 15">
                    <a:extLst>
                      <a:ext uri="{FF2B5EF4-FFF2-40B4-BE49-F238E27FC236}">
                        <a16:creationId xmlns:a16="http://schemas.microsoft.com/office/drawing/2014/main" id="{6E927B7E-24A8-8A89-3386-F9788210DA01}"/>
                      </a:ext>
                    </a:extLst>
                  </p:cNvPr>
                  <p:cNvGrpSpPr/>
                  <p:nvPr/>
                </p:nvGrpSpPr>
                <p:grpSpPr>
                  <a:xfrm>
                    <a:off x="31505" y="1071609"/>
                    <a:ext cx="8778876" cy="5845824"/>
                    <a:chOff x="215872" y="1071609"/>
                    <a:chExt cx="8778876" cy="5845824"/>
                  </a:xfrm>
                </p:grpSpPr>
                <p:grpSp>
                  <p:nvGrpSpPr>
                    <p:cNvPr id="48" name="グループ化 47">
                      <a:extLst>
                        <a:ext uri="{FF2B5EF4-FFF2-40B4-BE49-F238E27FC236}">
                          <a16:creationId xmlns:a16="http://schemas.microsoft.com/office/drawing/2014/main" id="{927B407D-CFD9-4E71-85ED-7BB527FE0F5B}"/>
                        </a:ext>
                      </a:extLst>
                    </p:cNvPr>
                    <p:cNvGrpSpPr/>
                    <p:nvPr/>
                  </p:nvGrpSpPr>
                  <p:grpSpPr>
                    <a:xfrm>
                      <a:off x="215872" y="1071609"/>
                      <a:ext cx="8778876" cy="5845824"/>
                      <a:chOff x="-57392" y="1089690"/>
                      <a:chExt cx="8778876" cy="5845824"/>
                    </a:xfrm>
                  </p:grpSpPr>
                  <p:grpSp>
                    <p:nvGrpSpPr>
                      <p:cNvPr id="10" name="グループ化 9">
                        <a:extLst>
                          <a:ext uri="{FF2B5EF4-FFF2-40B4-BE49-F238E27FC236}">
                            <a16:creationId xmlns:a16="http://schemas.microsoft.com/office/drawing/2014/main" id="{6F1607EF-10F6-403C-BE25-2EFCF7EF7245}"/>
                          </a:ext>
                        </a:extLst>
                      </p:cNvPr>
                      <p:cNvGrpSpPr/>
                      <p:nvPr/>
                    </p:nvGrpSpPr>
                    <p:grpSpPr>
                      <a:xfrm>
                        <a:off x="207560" y="1089690"/>
                        <a:ext cx="8513924" cy="5689600"/>
                        <a:chOff x="306550" y="1052513"/>
                        <a:chExt cx="8513924" cy="5689600"/>
                      </a:xfrm>
                    </p:grpSpPr>
                    <p:sp>
                      <p:nvSpPr>
                        <p:cNvPr id="13" name="角丸四角形 12"/>
                        <p:cNvSpPr/>
                        <p:nvPr/>
                      </p:nvSpPr>
                      <p:spPr bwMode="auto">
                        <a:xfrm>
                          <a:off x="3232001" y="1052513"/>
                          <a:ext cx="2581574" cy="5689600"/>
                        </a:xfrm>
                        <a:prstGeom prst="roundRect">
                          <a:avLst>
                            <a:gd name="adj" fmla="val 8431"/>
                          </a:avLst>
                        </a:prstGeom>
                        <a:solidFill>
                          <a:schemeClr val="accent6">
                            <a:lumMod val="60000"/>
                            <a:lumOff val="40000"/>
                          </a:schemeClr>
                        </a:solidFill>
                        <a:ln>
                          <a:no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b"/>
                        <a:lstStyle/>
                        <a:p>
                          <a:pPr algn="r" eaLnBrk="1" hangingPunct="1">
                            <a:defRPr/>
                          </a:pPr>
                          <a:endParaRPr lang="ja-JP" altLang="en-US" sz="20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bwMode="auto">
                        <a:xfrm rot="16200000">
                          <a:off x="3693555" y="-349331"/>
                          <a:ext cx="1739914" cy="8513924"/>
                        </a:xfrm>
                        <a:prstGeom prst="roundRect">
                          <a:avLst>
                            <a:gd name="adj" fmla="val 8431"/>
                          </a:avLst>
                        </a:prstGeom>
                        <a:solidFill>
                          <a:schemeClr val="accent6">
                            <a:lumMod val="60000"/>
                            <a:lumOff val="40000"/>
                          </a:schemeClr>
                        </a:solidFill>
                        <a:ln>
                          <a:no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b"/>
                        <a:lstStyle/>
                        <a:p>
                          <a:pPr algn="r" eaLnBrk="1" hangingPunct="1">
                            <a:defRPr/>
                          </a:pPr>
                          <a:endParaRPr lang="ja-JP" altLang="en-US" sz="20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右矢印 1"/>
                        <p:cNvSpPr/>
                        <p:nvPr/>
                      </p:nvSpPr>
                      <p:spPr bwMode="auto">
                        <a:xfrm>
                          <a:off x="2859251" y="3583042"/>
                          <a:ext cx="360363" cy="576263"/>
                        </a:xfrm>
                        <a:prstGeom prst="rightArrow">
                          <a:avLst/>
                        </a:prstGeom>
                        <a:solidFill>
                          <a:schemeClr val="accent6">
                            <a:lumMod val="75000"/>
                          </a:schemeClr>
                        </a:solidFill>
                        <a:ln>
                          <a:no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eaLnBrk="1" hangingPunct="1">
                            <a:defRPr/>
                          </a:pPr>
                          <a:endParaRPr 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右矢印 31"/>
                        <p:cNvSpPr/>
                        <p:nvPr/>
                      </p:nvSpPr>
                      <p:spPr bwMode="auto">
                        <a:xfrm rot="5400000">
                          <a:off x="4358481" y="2656682"/>
                          <a:ext cx="307975" cy="576262"/>
                        </a:xfrm>
                        <a:prstGeom prst="rightArrow">
                          <a:avLst/>
                        </a:prstGeom>
                        <a:solidFill>
                          <a:schemeClr val="accent6">
                            <a:lumMod val="75000"/>
                          </a:schemeClr>
                        </a:solidFill>
                        <a:ln>
                          <a:no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eaLnBrk="1" hangingPunct="1">
                            <a:defRPr/>
                          </a:pPr>
                          <a:endParaRPr 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bwMode="auto">
                        <a:xfrm>
                          <a:off x="6227961" y="3098800"/>
                          <a:ext cx="2376487" cy="1584325"/>
                        </a:xfrm>
                        <a:prstGeom prst="roundRect">
                          <a:avLst>
                            <a:gd name="adj" fmla="val 8431"/>
                          </a:avLst>
                        </a:prstGeom>
                        <a:solidFill>
                          <a:schemeClr val="accent6">
                            <a:lumMod val="20000"/>
                            <a:lumOff val="80000"/>
                          </a:schemeClr>
                        </a:solidFill>
                        <a:ln>
                          <a:solidFill>
                            <a:schemeClr val="accent6">
                              <a:lumMod val="75000"/>
                            </a:schemeClr>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b"/>
                        <a:lstStyle/>
                        <a:p>
                          <a:pPr algn="r" eaLnBrk="1" hangingPunct="1">
                            <a:defRPr/>
                          </a:pPr>
                          <a:endParaRPr lang="en-US" altLang="ja-JP" sz="14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r" eaLnBrk="1" hangingPunct="1">
                            <a:defRPr/>
                          </a:pPr>
                          <a:r>
                            <a:rPr lang="ja-JP" altLang="en-US" sz="14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情報発信など学生を</a:t>
                          </a:r>
                          <a:endParaRPr lang="en-US" altLang="ja-JP" sz="14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r" eaLnBrk="1" hangingPunct="1">
                            <a:defRPr/>
                          </a:pPr>
                          <a:r>
                            <a:rPr lang="ja-JP" altLang="en-US"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「サポートする」</a:t>
                          </a:r>
                          <a:endParaRPr lang="en-US" altLang="ja-JP"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角丸四角形 22"/>
                        <p:cNvSpPr/>
                        <p:nvPr/>
                      </p:nvSpPr>
                      <p:spPr bwMode="auto">
                        <a:xfrm>
                          <a:off x="483087" y="3098800"/>
                          <a:ext cx="2376487" cy="1584325"/>
                        </a:xfrm>
                        <a:prstGeom prst="roundRect">
                          <a:avLst>
                            <a:gd name="adj" fmla="val 8431"/>
                          </a:avLst>
                        </a:prstGeom>
                        <a:solidFill>
                          <a:schemeClr val="accent6">
                            <a:lumMod val="20000"/>
                            <a:lumOff val="80000"/>
                          </a:schemeClr>
                        </a:solidFill>
                        <a:ln>
                          <a:solidFill>
                            <a:schemeClr val="accent6">
                              <a:lumMod val="75000"/>
                            </a:schemeClr>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b"/>
                        <a:lstStyle/>
                        <a:p>
                          <a:pPr algn="r" eaLnBrk="1" hangingPunct="1">
                            <a:defRPr/>
                          </a:pPr>
                          <a:r>
                            <a:rPr lang="ja-JP" altLang="en-US" sz="1400" b="1" dirty="0">
                              <a:solidFill>
                                <a:schemeClr val="accent6">
                                  <a:lumMod val="75000"/>
                                </a:schemeClr>
                              </a:solidFill>
                              <a:latin typeface="メイリオ" panose="020B0604030504040204" pitchFamily="50" charset="-128"/>
                              <a:ea typeface="メイリオ" panose="020B0604030504040204" pitchFamily="50" charset="-128"/>
                            </a:rPr>
                            <a:t>人材を求める現場の声を</a:t>
                          </a:r>
                          <a:r>
                            <a:rPr lang="ja-JP" altLang="en-US"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「とどける」</a:t>
                          </a:r>
                          <a:endParaRPr lang="en-US" altLang="ja-JP"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4" name="角丸四角形 23"/>
                        <p:cNvSpPr/>
                        <p:nvPr/>
                      </p:nvSpPr>
                      <p:spPr bwMode="auto">
                        <a:xfrm>
                          <a:off x="3324225" y="1198563"/>
                          <a:ext cx="2376488" cy="1584325"/>
                        </a:xfrm>
                        <a:prstGeom prst="roundRect">
                          <a:avLst>
                            <a:gd name="adj" fmla="val 8431"/>
                          </a:avLst>
                        </a:prstGeom>
                        <a:solidFill>
                          <a:schemeClr val="accent6">
                            <a:lumMod val="20000"/>
                            <a:lumOff val="80000"/>
                          </a:schemeClr>
                        </a:solidFill>
                        <a:ln>
                          <a:solidFill>
                            <a:schemeClr val="accent6">
                              <a:lumMod val="75000"/>
                            </a:schemeClr>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b"/>
                        <a:lstStyle/>
                        <a:p>
                          <a:pPr algn="r" eaLnBrk="1" hangingPunct="1">
                            <a:defRPr/>
                          </a:pPr>
                          <a:r>
                            <a:rPr lang="ja-JP" altLang="en-US" sz="1400" b="1" dirty="0">
                              <a:solidFill>
                                <a:schemeClr val="accent6">
                                  <a:lumMod val="75000"/>
                                </a:schemeClr>
                              </a:solidFill>
                              <a:latin typeface="メイリオ" panose="020B0604030504040204" pitchFamily="50" charset="-128"/>
                              <a:ea typeface="メイリオ" panose="020B0604030504040204" pitchFamily="50" charset="-128"/>
                            </a:rPr>
                            <a:t>役に立ちたい想いを</a:t>
                          </a:r>
                          <a:endParaRPr lang="en-US" altLang="ja-JP" sz="1400" b="1" dirty="0">
                            <a:solidFill>
                              <a:schemeClr val="accent6">
                                <a:lumMod val="75000"/>
                              </a:schemeClr>
                            </a:solidFill>
                            <a:latin typeface="メイリオ" panose="020B0604030504040204" pitchFamily="50" charset="-128"/>
                            <a:ea typeface="メイリオ" panose="020B0604030504040204" pitchFamily="50" charset="-128"/>
                          </a:endParaRPr>
                        </a:p>
                        <a:p>
                          <a:pPr algn="r" eaLnBrk="1" hangingPunct="1">
                            <a:defRPr/>
                          </a:pPr>
                          <a:r>
                            <a:rPr lang="ja-JP" altLang="en-US"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「行動に移す」</a:t>
                          </a:r>
                          <a:endParaRPr lang="en-US" altLang="ja-JP"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25" name="角丸四角形 24"/>
                        <p:cNvSpPr/>
                        <p:nvPr/>
                      </p:nvSpPr>
                      <p:spPr bwMode="auto">
                        <a:xfrm>
                          <a:off x="3324225" y="5014913"/>
                          <a:ext cx="2376488" cy="1584325"/>
                        </a:xfrm>
                        <a:prstGeom prst="roundRect">
                          <a:avLst>
                            <a:gd name="adj" fmla="val 8431"/>
                          </a:avLst>
                        </a:prstGeom>
                        <a:solidFill>
                          <a:schemeClr val="accent6">
                            <a:lumMod val="20000"/>
                            <a:lumOff val="80000"/>
                          </a:schemeClr>
                        </a:solidFill>
                        <a:ln>
                          <a:solidFill>
                            <a:schemeClr val="accent6">
                              <a:lumMod val="75000"/>
                            </a:schemeClr>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nchor="b"/>
                        <a:lstStyle/>
                        <a:p>
                          <a:pPr algn="r" eaLnBrk="1" hangingPunct="1">
                            <a:defRPr/>
                          </a:pPr>
                          <a:r>
                            <a:rPr lang="ja-JP" altLang="en-US" sz="14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市町村担当者と大学を</a:t>
                          </a:r>
                          <a:endParaRPr lang="en-US" altLang="ja-JP" sz="14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r" eaLnBrk="1" hangingPunct="1">
                            <a:defRPr/>
                          </a:pPr>
                          <a:r>
                            <a:rPr lang="ja-JP" altLang="en-US"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「つなぐ」</a:t>
                          </a:r>
                          <a:endParaRPr lang="en-US" altLang="ja-JP" sz="1400" b="1"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a:extLst>
                            <a:ext uri="{FF2B5EF4-FFF2-40B4-BE49-F238E27FC236}">
                              <a16:creationId xmlns:a16="http://schemas.microsoft.com/office/drawing/2014/main" id="{6D24B756-32A4-46C7-89F4-D271F1262B82}"/>
                            </a:ext>
                          </a:extLst>
                        </p:cNvPr>
                        <p:cNvSpPr txBox="1"/>
                        <p:nvPr/>
                      </p:nvSpPr>
                      <p:spPr>
                        <a:xfrm>
                          <a:off x="3327181" y="1258827"/>
                          <a:ext cx="1152128" cy="830997"/>
                        </a:xfrm>
                        <a:prstGeom prst="rect">
                          <a:avLst/>
                        </a:prstGeom>
                        <a:noFill/>
                      </p:spPr>
                      <p:txBody>
                        <a:bodyPr wrap="square" rtlCol="0">
                          <a:spAutoFit/>
                        </a:bodyPr>
                        <a:lstStyle/>
                        <a:p>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学生の</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皆さん</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フローチャート: 結合子 8">
                          <a:extLst>
                            <a:ext uri="{FF2B5EF4-FFF2-40B4-BE49-F238E27FC236}">
                              <a16:creationId xmlns:a16="http://schemas.microsoft.com/office/drawing/2014/main" id="{719D6744-7CC6-4C2E-A343-74CC6B8B665C}"/>
                            </a:ext>
                          </a:extLst>
                        </p:cNvPr>
                        <p:cNvSpPr/>
                        <p:nvPr/>
                      </p:nvSpPr>
                      <p:spPr>
                        <a:xfrm>
                          <a:off x="3115272" y="3098800"/>
                          <a:ext cx="2815032" cy="1666996"/>
                        </a:xfrm>
                        <a:prstGeom prst="flowChartConnector">
                          <a:avLst/>
                        </a:prstGeom>
                        <a:solidFill>
                          <a:srgbClr val="FFFF00"/>
                        </a:solidFill>
                        <a:ln>
                          <a:solidFill>
                            <a:srgbClr val="FFFF00"/>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右矢印 32"/>
                        <p:cNvSpPr/>
                        <p:nvPr/>
                      </p:nvSpPr>
                      <p:spPr bwMode="auto">
                        <a:xfrm rot="16200000">
                          <a:off x="4359275" y="4571851"/>
                          <a:ext cx="306387" cy="576262"/>
                        </a:xfrm>
                        <a:prstGeom prst="rightArrow">
                          <a:avLst/>
                        </a:prstGeom>
                        <a:solidFill>
                          <a:schemeClr val="accent6">
                            <a:lumMod val="75000"/>
                          </a:schemeClr>
                        </a:solidFill>
                        <a:ln>
                          <a:no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eaLnBrk="1" hangingPunct="1">
                            <a:defRPr/>
                          </a:pPr>
                          <a:endParaRPr 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右矢印 30"/>
                        <p:cNvSpPr/>
                        <p:nvPr/>
                      </p:nvSpPr>
                      <p:spPr bwMode="auto">
                        <a:xfrm rot="10800000">
                          <a:off x="5919986" y="3592513"/>
                          <a:ext cx="307975" cy="574675"/>
                        </a:xfrm>
                        <a:prstGeom prst="rightArrow">
                          <a:avLst/>
                        </a:prstGeom>
                        <a:solidFill>
                          <a:schemeClr val="accent6">
                            <a:lumMod val="75000"/>
                          </a:schemeClr>
                        </a:solidFill>
                        <a:ln>
                          <a:no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eaLnBrk="1" hangingPunct="1">
                            <a:defRPr/>
                          </a:pPr>
                          <a:endParaRPr lang="en-US" sz="12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a:extLst>
                            <a:ext uri="{FF2B5EF4-FFF2-40B4-BE49-F238E27FC236}">
                              <a16:creationId xmlns:a16="http://schemas.microsoft.com/office/drawing/2014/main" id="{9954B80F-90BA-4B42-A762-AE5BF63F5591}"/>
                            </a:ext>
                          </a:extLst>
                        </p:cNvPr>
                        <p:cNvSpPr txBox="1"/>
                        <p:nvPr/>
                      </p:nvSpPr>
                      <p:spPr>
                        <a:xfrm>
                          <a:off x="3150281" y="2654689"/>
                          <a:ext cx="2544525" cy="3154710"/>
                        </a:xfrm>
                        <a:prstGeom prst="rect">
                          <a:avLst/>
                        </a:prstGeom>
                        <a:noFill/>
                      </p:spPr>
                      <p:txBody>
                        <a:bodyPr wrap="square" rtlCol="0">
                          <a:spAutoFit/>
                        </a:bodyPr>
                        <a:lstStyle/>
                        <a:p>
                          <a:r>
                            <a:rPr lang="ja-JP" altLang="en-US" sz="19900" b="1" dirty="0">
                              <a:ln w="9525">
                                <a:solidFill>
                                  <a:schemeClr val="bg1"/>
                                </a:solidFill>
                                <a:prstDash val="solid"/>
                              </a:ln>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9900" b="1" dirty="0">
                            <a:ln w="9525">
                              <a:solidFill>
                                <a:schemeClr val="bg1"/>
                              </a:solidFill>
                              <a:prstDash val="solid"/>
                            </a:ln>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a:extLst>
                            <a:ext uri="{FF2B5EF4-FFF2-40B4-BE49-F238E27FC236}">
                              <a16:creationId xmlns:a16="http://schemas.microsoft.com/office/drawing/2014/main" id="{93CC3FC5-D0E9-43D9-AEF3-F631932F426F}"/>
                            </a:ext>
                          </a:extLst>
                        </p:cNvPr>
                        <p:cNvSpPr txBox="1"/>
                        <p:nvPr/>
                      </p:nvSpPr>
                      <p:spPr>
                        <a:xfrm>
                          <a:off x="6301112" y="3153241"/>
                          <a:ext cx="1152128" cy="830997"/>
                        </a:xfrm>
                        <a:prstGeom prst="rect">
                          <a:avLst/>
                        </a:prstGeom>
                        <a:noFill/>
                      </p:spPr>
                      <p:txBody>
                        <a:bodyPr wrap="square" rtlCol="0">
                          <a:spAutoFit/>
                        </a:bodyPr>
                        <a:lstStyle/>
                        <a:p>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和歌山大学</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a:extLst>
                            <a:ext uri="{FF2B5EF4-FFF2-40B4-BE49-F238E27FC236}">
                              <a16:creationId xmlns:a16="http://schemas.microsoft.com/office/drawing/2014/main" id="{BE6BC7F0-9590-42D7-ACE9-55FF41CF6F7A}"/>
                            </a:ext>
                          </a:extLst>
                        </p:cNvPr>
                        <p:cNvSpPr txBox="1"/>
                        <p:nvPr/>
                      </p:nvSpPr>
                      <p:spPr>
                        <a:xfrm>
                          <a:off x="483467" y="3153241"/>
                          <a:ext cx="1152128" cy="830997"/>
                        </a:xfrm>
                        <a:prstGeom prst="rect">
                          <a:avLst/>
                        </a:prstGeom>
                        <a:noFill/>
                      </p:spPr>
                      <p:txBody>
                        <a:bodyPr wrap="square" rtlCol="0">
                          <a:spAutoFit/>
                        </a:bodyPr>
                        <a:lstStyle/>
                        <a:p>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市町村担当者</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a:extLst>
                            <a:ext uri="{FF2B5EF4-FFF2-40B4-BE49-F238E27FC236}">
                              <a16:creationId xmlns:a16="http://schemas.microsoft.com/office/drawing/2014/main" id="{38489CBD-FF93-4B5E-8C3C-4318363011E3}"/>
                            </a:ext>
                          </a:extLst>
                        </p:cNvPr>
                        <p:cNvSpPr txBox="1"/>
                        <p:nvPr/>
                      </p:nvSpPr>
                      <p:spPr>
                        <a:xfrm>
                          <a:off x="3360340" y="5083802"/>
                          <a:ext cx="1152128" cy="830997"/>
                        </a:xfrm>
                        <a:prstGeom prst="rect">
                          <a:avLst/>
                        </a:prstGeom>
                        <a:noFill/>
                      </p:spPr>
                      <p:txBody>
                        <a:bodyPr wrap="square" rtlCol="0">
                          <a:spAutoFit/>
                        </a:bodyPr>
                        <a:lstStyle/>
                        <a:p>
                          <a:r>
                            <a:rPr lang="ja-JP" altLang="en-US"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大阪府教育庁</a:t>
                          </a:r>
                          <a:endParaRPr lang="en-US" altLang="ja-JP"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a:extLst>
                            <a:ext uri="{FF2B5EF4-FFF2-40B4-BE49-F238E27FC236}">
                              <a16:creationId xmlns:a16="http://schemas.microsoft.com/office/drawing/2014/main" id="{19880214-1D10-4468-B91B-B8CC053CF7F9}"/>
                            </a:ext>
                          </a:extLst>
                        </p:cNvPr>
                        <p:cNvSpPr txBox="1"/>
                        <p:nvPr/>
                      </p:nvSpPr>
                      <p:spPr>
                        <a:xfrm>
                          <a:off x="3727224" y="3802611"/>
                          <a:ext cx="1119252" cy="338554"/>
                        </a:xfrm>
                        <a:prstGeom prst="rect">
                          <a:avLst/>
                        </a:prstGeom>
                        <a:noFill/>
                      </p:spPr>
                      <p:txBody>
                        <a:bodyPr wrap="square" rtlCol="0">
                          <a:spAutoFit/>
                        </a:bodyPr>
                        <a:lstStyle/>
                        <a:p>
                          <a:r>
                            <a:rPr lang="ja-JP" altLang="en-US"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熱意</a:t>
                          </a:r>
                          <a:endParaRPr lang="en-US" altLang="ja-JP" sz="1600" b="1"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9" name="グループ化 38">
                        <a:extLst>
                          <a:ext uri="{FF2B5EF4-FFF2-40B4-BE49-F238E27FC236}">
                            <a16:creationId xmlns:a16="http://schemas.microsoft.com/office/drawing/2014/main" id="{771DEF98-1C9F-4A4B-AA0C-6568FCC1B460}"/>
                          </a:ext>
                        </a:extLst>
                      </p:cNvPr>
                      <p:cNvGrpSpPr/>
                      <p:nvPr/>
                    </p:nvGrpSpPr>
                    <p:grpSpPr>
                      <a:xfrm>
                        <a:off x="6087335" y="1106446"/>
                        <a:ext cx="2412000" cy="1879024"/>
                        <a:chOff x="6179572" y="939107"/>
                        <a:chExt cx="2412000" cy="1879024"/>
                      </a:xfrm>
                    </p:grpSpPr>
                    <p:sp>
                      <p:nvSpPr>
                        <p:cNvPr id="38" name="吹き出し: 2 つ折線 37">
                          <a:extLst>
                            <a:ext uri="{FF2B5EF4-FFF2-40B4-BE49-F238E27FC236}">
                              <a16:creationId xmlns:a16="http://schemas.microsoft.com/office/drawing/2014/main" id="{8862A2D7-0224-4A55-833C-281B15D7CAA4}"/>
                            </a:ext>
                          </a:extLst>
                        </p:cNvPr>
                        <p:cNvSpPr/>
                        <p:nvPr/>
                      </p:nvSpPr>
                      <p:spPr>
                        <a:xfrm rot="10800000" flipV="1">
                          <a:off x="6179572" y="939107"/>
                          <a:ext cx="2412000" cy="1879024"/>
                        </a:xfrm>
                        <a:prstGeom prst="borderCallout3">
                          <a:avLst>
                            <a:gd name="adj1" fmla="val 18142"/>
                            <a:gd name="adj2" fmla="val 268"/>
                            <a:gd name="adj3" fmla="val 17877"/>
                            <a:gd name="adj4" fmla="val -11111"/>
                            <a:gd name="adj5" fmla="val 97819"/>
                            <a:gd name="adj6" fmla="val -10784"/>
                            <a:gd name="adj7" fmla="val 110966"/>
                            <a:gd name="adj8" fmla="val 1482"/>
                          </a:avLst>
                        </a:prstGeom>
                        <a:scene3d>
                          <a:camera prst="orthographicFront">
                            <a:rot lat="0" lon="20999997"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r>
                            <a:rPr kumimoji="1" lang="ja-JP" altLang="en-US" sz="800" dirty="0"/>
                            <a:t>教育ボランティア担当教授の「サポート」</a:t>
                          </a:r>
                          <a:endParaRPr kumimoji="1" lang="en-US" altLang="ja-JP" sz="800" dirty="0"/>
                        </a:p>
                      </p:txBody>
                    </p:sp>
                    <p:pic>
                      <p:nvPicPr>
                        <p:cNvPr id="40" name="図 39">
                          <a:extLst>
                            <a:ext uri="{FF2B5EF4-FFF2-40B4-BE49-F238E27FC236}">
                              <a16:creationId xmlns:a16="http://schemas.microsoft.com/office/drawing/2014/main" id="{62204630-5126-463D-B467-3EB2BE7B58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8533" y="1208959"/>
                          <a:ext cx="2074078" cy="1555387"/>
                        </a:xfrm>
                        <a:prstGeom prst="rect">
                          <a:avLst/>
                        </a:prstGeom>
                      </p:spPr>
                    </p:pic>
                  </p:grpSp>
                  <p:grpSp>
                    <p:nvGrpSpPr>
                      <p:cNvPr id="47" name="グループ化 46">
                        <a:extLst>
                          <a:ext uri="{FF2B5EF4-FFF2-40B4-BE49-F238E27FC236}">
                            <a16:creationId xmlns:a16="http://schemas.microsoft.com/office/drawing/2014/main" id="{73841573-7782-40CB-8C11-F87181042820}"/>
                          </a:ext>
                        </a:extLst>
                      </p:cNvPr>
                      <p:cNvGrpSpPr/>
                      <p:nvPr/>
                    </p:nvGrpSpPr>
                    <p:grpSpPr>
                      <a:xfrm>
                        <a:off x="6148249" y="4893426"/>
                        <a:ext cx="2412000" cy="1885863"/>
                        <a:chOff x="6148249" y="4893426"/>
                        <a:chExt cx="2412000" cy="1885863"/>
                      </a:xfrm>
                    </p:grpSpPr>
                    <p:sp>
                      <p:nvSpPr>
                        <p:cNvPr id="43" name="吹き出し: 2 つ折線 42">
                          <a:extLst>
                            <a:ext uri="{FF2B5EF4-FFF2-40B4-BE49-F238E27FC236}">
                              <a16:creationId xmlns:a16="http://schemas.microsoft.com/office/drawing/2014/main" id="{12B44476-849A-4DA9-BCDB-EBDC45CDA074}"/>
                            </a:ext>
                          </a:extLst>
                        </p:cNvPr>
                        <p:cNvSpPr/>
                        <p:nvPr/>
                      </p:nvSpPr>
                      <p:spPr>
                        <a:xfrm rot="10800000" flipH="1" flipV="1">
                          <a:off x="6148249" y="4893426"/>
                          <a:ext cx="2412000" cy="1885863"/>
                        </a:xfrm>
                        <a:prstGeom prst="borderCallout3">
                          <a:avLst>
                            <a:gd name="adj1" fmla="val 18142"/>
                            <a:gd name="adj2" fmla="val 268"/>
                            <a:gd name="adj3" fmla="val 19622"/>
                            <a:gd name="adj4" fmla="val -11765"/>
                            <a:gd name="adj5" fmla="val 81244"/>
                            <a:gd name="adj6" fmla="val -11765"/>
                            <a:gd name="adj7" fmla="val 81122"/>
                            <a:gd name="adj8" fmla="val -23040"/>
                          </a:avLst>
                        </a:prstGeom>
                        <a:scene3d>
                          <a:camera prst="orthographicFront">
                            <a:rot lat="0" lon="20999997"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800" dirty="0"/>
                            <a:t>学校支援活動やおおさか元気広場を説明する</a:t>
                          </a:r>
                          <a:endParaRPr kumimoji="1" lang="en-US" altLang="ja-JP" sz="800" dirty="0"/>
                        </a:p>
                        <a:p>
                          <a:pPr algn="ctr"/>
                          <a:r>
                            <a:rPr kumimoji="1" lang="ja-JP" altLang="en-US" sz="800" dirty="0"/>
                            <a:t>「全体説明会」</a:t>
                          </a:r>
                        </a:p>
                      </p:txBody>
                    </p:sp>
                    <p:pic>
                      <p:nvPicPr>
                        <p:cNvPr id="12" name="図 11">
                          <a:extLst>
                            <a:ext uri="{FF2B5EF4-FFF2-40B4-BE49-F238E27FC236}">
                              <a16:creationId xmlns:a16="http://schemas.microsoft.com/office/drawing/2014/main" id="{E9F33777-F212-4A17-A1EC-C14AC718D5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99069" y="5204445"/>
                          <a:ext cx="2073091" cy="1555200"/>
                        </a:xfrm>
                        <a:prstGeom prst="rect">
                          <a:avLst/>
                        </a:prstGeom>
                      </p:spPr>
                    </p:pic>
                  </p:grpSp>
                  <p:grpSp>
                    <p:nvGrpSpPr>
                      <p:cNvPr id="45" name="グループ化 44">
                        <a:extLst>
                          <a:ext uri="{FF2B5EF4-FFF2-40B4-BE49-F238E27FC236}">
                            <a16:creationId xmlns:a16="http://schemas.microsoft.com/office/drawing/2014/main" id="{93DF40F3-7D06-4E05-AC70-00B845E8AC5C}"/>
                          </a:ext>
                        </a:extLst>
                      </p:cNvPr>
                      <p:cNvGrpSpPr/>
                      <p:nvPr/>
                    </p:nvGrpSpPr>
                    <p:grpSpPr>
                      <a:xfrm>
                        <a:off x="-57392" y="1089690"/>
                        <a:ext cx="3169765" cy="5845824"/>
                        <a:chOff x="-57392" y="1089690"/>
                        <a:chExt cx="3169765" cy="5845824"/>
                      </a:xfrm>
                    </p:grpSpPr>
                    <p:sp>
                      <p:nvSpPr>
                        <p:cNvPr id="22" name="テキスト ボックス 21"/>
                        <p:cNvSpPr txBox="1"/>
                        <p:nvPr/>
                      </p:nvSpPr>
                      <p:spPr>
                        <a:xfrm>
                          <a:off x="-57392" y="4788772"/>
                          <a:ext cx="3169765" cy="2146742"/>
                        </a:xfrm>
                        <a:prstGeom prst="rect">
                          <a:avLst/>
                        </a:prstGeom>
                      </p:spPr>
                      <p:txBody>
                        <a:bodyPr wrap="square" anchor="ctr">
                          <a:spAutoFit/>
                        </a:bodyPr>
                        <a:lstStyle/>
                        <a:p>
                          <a:pPr eaLnBrk="1" hangingPunct="1">
                            <a:lnSpc>
                              <a:spcPts val="1000"/>
                            </a:lnSpc>
                            <a:defRPr/>
                          </a:pPr>
                          <a:r>
                            <a:rPr lang="ja-JP" altLang="en-US" sz="1000" kern="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国立大学法人 和歌山大学にご協力いただき、府教育庁と</a:t>
                          </a:r>
                          <a:r>
                            <a:rPr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府内８市町村の担当者</a:t>
                          </a: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が集まり、ボランティアに興味のある学生へ、「学校支援活動」「おおさか元気広場」のボランティア募集説明会を実施しました。</a:t>
                          </a:r>
                          <a:endParaRPr lang="en-US" altLang="ja-JP" sz="900" kern="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000"/>
                            </a:lnSpc>
                            <a:defRPr/>
                          </a:pP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　様々な学部から、なんと</a:t>
                          </a:r>
                          <a:r>
                            <a:rPr lang="en-US" altLang="ja-JP" sz="900" b="1" u="sng" kern="0" dirty="0">
                              <a:latin typeface="メイリオ" panose="020B0604030504040204" pitchFamily="50" charset="-128"/>
                              <a:ea typeface="メイリオ" panose="020B0604030504040204" pitchFamily="50" charset="-128"/>
                              <a:cs typeface="メイリオ" panose="020B0604030504040204" pitchFamily="50" charset="-128"/>
                            </a:rPr>
                            <a:t>39</a:t>
                          </a:r>
                          <a:r>
                            <a:rPr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もの学生が集まりました。学生のみなさんは、府教育庁から事業説明を聞いたあと、各市町村のブースに分かれ、担当者からどのような取組みをしているか等の説明を聞きました。</a:t>
                          </a:r>
                          <a:r>
                            <a:rPr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学生の皆さんがひたむきに話を聞いてくださり、担当者の説明にも思わず熱が入りました。</a:t>
                          </a:r>
                          <a:endParaRPr lang="en-US" altLang="ja-JP" sz="900" b="1" u="sng" kern="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000"/>
                            </a:lnSpc>
                            <a:defRPr/>
                          </a:pP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　説明後、</a:t>
                          </a:r>
                          <a:r>
                            <a:rPr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早速ボランティアに登録してくれた学生もいたと市町村担当者から喜びの声</a:t>
                          </a: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がありました。</a:t>
                          </a:r>
                          <a:endParaRPr lang="en-US" altLang="ja-JP" sz="900" kern="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lnSpc>
                              <a:spcPts val="1000"/>
                            </a:lnSpc>
                            <a:defRPr/>
                          </a:pP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　和歌山大学、市町村担当者、府教育庁が学生とその学生を待つ子どもたちのために連携することを通して</a:t>
                          </a:r>
                          <a:r>
                            <a:rPr lang="ja-JP" altLang="en-US" sz="900" ker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u="sng" kern="0">
                              <a:latin typeface="メイリオ" panose="020B0604030504040204" pitchFamily="50" charset="-128"/>
                              <a:ea typeface="メイリオ" panose="020B0604030504040204" pitchFamily="50" charset="-128"/>
                              <a:cs typeface="メイリオ" panose="020B0604030504040204" pitchFamily="50" charset="-128"/>
                            </a:rPr>
                            <a:t>それぞれ</a:t>
                          </a:r>
                          <a:r>
                            <a:rPr lang="ja-JP" altLang="en-US" sz="900" b="1" u="sng" kern="0" dirty="0">
                              <a:latin typeface="メイリオ" panose="020B0604030504040204" pitchFamily="50" charset="-128"/>
                              <a:ea typeface="メイリオ" panose="020B0604030504040204" pitchFamily="50" charset="-128"/>
                              <a:cs typeface="メイリオ" panose="020B0604030504040204" pitchFamily="50" charset="-128"/>
                            </a:rPr>
                            <a:t>の「熱意」が無限の「出会い」を生む</a:t>
                          </a:r>
                          <a:r>
                            <a:rPr lang="ja-JP" altLang="en-US" sz="900" kern="0" dirty="0">
                              <a:latin typeface="メイリオ" panose="020B0604030504040204" pitchFamily="50" charset="-128"/>
                              <a:ea typeface="メイリオ" panose="020B0604030504040204" pitchFamily="50" charset="-128"/>
                              <a:cs typeface="メイリオ" panose="020B0604030504040204" pitchFamily="50" charset="-128"/>
                            </a:rPr>
                            <a:t>ことを実感した、そんなひと時でした。ありがとうございました。</a:t>
                          </a:r>
                          <a:endParaRPr lang="en-US" altLang="ja-JP" sz="900" kern="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吹き出し: 2 つ折線 45">
                          <a:extLst>
                            <a:ext uri="{FF2B5EF4-FFF2-40B4-BE49-F238E27FC236}">
                              <a16:creationId xmlns:a16="http://schemas.microsoft.com/office/drawing/2014/main" id="{455CF5C9-C082-401F-80BF-0700D07A029D}"/>
                            </a:ext>
                          </a:extLst>
                        </p:cNvPr>
                        <p:cNvSpPr/>
                        <p:nvPr/>
                      </p:nvSpPr>
                      <p:spPr>
                        <a:xfrm rot="10800000" flipH="1" flipV="1">
                          <a:off x="348261" y="1089690"/>
                          <a:ext cx="2412000" cy="1845617"/>
                        </a:xfrm>
                        <a:prstGeom prst="borderCallout3">
                          <a:avLst>
                            <a:gd name="adj1" fmla="val 19090"/>
                            <a:gd name="adj2" fmla="val 921"/>
                            <a:gd name="adj3" fmla="val 19097"/>
                            <a:gd name="adj4" fmla="val -10784"/>
                            <a:gd name="adj5" fmla="val 107689"/>
                            <a:gd name="adj6" fmla="val -10458"/>
                            <a:gd name="adj7" fmla="val 115395"/>
                            <a:gd name="adj8" fmla="val 1798"/>
                          </a:avLst>
                        </a:prstGeom>
                        <a:scene3d>
                          <a:camera prst="orthographicFront">
                            <a:rot lat="0" lon="20999997"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900" dirty="0"/>
                            <a:t>市町村による「ブース説明」</a:t>
                          </a:r>
                        </a:p>
                      </p:txBody>
                    </p:sp>
                    <p:pic>
                      <p:nvPicPr>
                        <p:cNvPr id="44" name="図 43">
                          <a:extLst>
                            <a:ext uri="{FF2B5EF4-FFF2-40B4-BE49-F238E27FC236}">
                              <a16:creationId xmlns:a16="http://schemas.microsoft.com/office/drawing/2014/main" id="{8137E712-1F17-4352-A315-06C86A73AA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5956" y="1349401"/>
                          <a:ext cx="2073600" cy="1555200"/>
                        </a:xfrm>
                        <a:prstGeom prst="rect">
                          <a:avLst/>
                        </a:prstGeom>
                      </p:spPr>
                    </p:pic>
                  </p:grpSp>
                </p:grpSp>
                <p:sp>
                  <p:nvSpPr>
                    <p:cNvPr id="8" name="吹き出し: 角を丸めた四角形 7">
                      <a:extLst>
                        <a:ext uri="{FF2B5EF4-FFF2-40B4-BE49-F238E27FC236}">
                          <a16:creationId xmlns:a16="http://schemas.microsoft.com/office/drawing/2014/main" id="{9F269BA4-691D-5C8E-0B6B-6CD30C875EC4}"/>
                        </a:ext>
                      </a:extLst>
                    </p:cNvPr>
                    <p:cNvSpPr/>
                    <p:nvPr/>
                  </p:nvSpPr>
                  <p:spPr>
                    <a:xfrm>
                      <a:off x="221743" y="2499698"/>
                      <a:ext cx="1298420" cy="492155"/>
                    </a:xfrm>
                    <a:prstGeom prst="wedgeRoundRectCallout">
                      <a:avLst>
                        <a:gd name="adj1" fmla="val -1398"/>
                        <a:gd name="adj2" fmla="val -59722"/>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ts val="900"/>
                        </a:lnSpc>
                      </a:pPr>
                      <a:r>
                        <a:rPr lang="ja-JP" altLang="en-US" sz="800" dirty="0"/>
                        <a:t>近隣に住む学生に、</a:t>
                      </a:r>
                      <a:r>
                        <a:rPr lang="ja-JP" altLang="en-US" sz="800" b="1" u="sng" dirty="0">
                          <a:solidFill>
                            <a:srgbClr val="FF0000"/>
                          </a:solidFill>
                        </a:rPr>
                        <a:t>直接</a:t>
                      </a:r>
                      <a:r>
                        <a:rPr lang="ja-JP" altLang="en-US" sz="800" dirty="0">
                          <a:solidFill>
                            <a:schemeClr val="tx1"/>
                          </a:solidFill>
                        </a:rPr>
                        <a:t>ボランティアの</a:t>
                      </a:r>
                      <a:r>
                        <a:rPr lang="ja-JP" altLang="en-US" sz="800" b="1" u="sng" dirty="0">
                          <a:solidFill>
                            <a:srgbClr val="FF0000"/>
                          </a:solidFill>
                        </a:rPr>
                        <a:t>案内をできる機会</a:t>
                      </a:r>
                      <a:r>
                        <a:rPr lang="ja-JP" altLang="en-US" sz="800" dirty="0"/>
                        <a:t>がなかったので、とても良かった。</a:t>
                      </a:r>
                    </a:p>
                  </p:txBody>
                </p:sp>
                <p:sp>
                  <p:nvSpPr>
                    <p:cNvPr id="11" name="吹き出し: 角を丸めた四角形 10">
                      <a:extLst>
                        <a:ext uri="{FF2B5EF4-FFF2-40B4-BE49-F238E27FC236}">
                          <a16:creationId xmlns:a16="http://schemas.microsoft.com/office/drawing/2014/main" id="{1C25D48E-ADD3-506F-4A8F-C98A8A7F077E}"/>
                        </a:ext>
                      </a:extLst>
                    </p:cNvPr>
                    <p:cNvSpPr/>
                    <p:nvPr/>
                  </p:nvSpPr>
                  <p:spPr>
                    <a:xfrm>
                      <a:off x="2058510" y="2521978"/>
                      <a:ext cx="1298420" cy="492155"/>
                    </a:xfrm>
                    <a:prstGeom prst="wedgeRoundRectCallout">
                      <a:avLst>
                        <a:gd name="adj1" fmla="val 25"/>
                        <a:gd name="adj2" fmla="val -74736"/>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ts val="900"/>
                        </a:lnSpc>
                      </a:pPr>
                      <a:r>
                        <a:rPr lang="ja-JP" altLang="en-US" sz="800" dirty="0"/>
                        <a:t>たくさんの市町村がそれぞれ</a:t>
                      </a:r>
                      <a:r>
                        <a:rPr lang="ja-JP" altLang="en-US" sz="800" b="1" u="sng" dirty="0">
                          <a:solidFill>
                            <a:srgbClr val="FF0000"/>
                          </a:solidFill>
                        </a:rPr>
                        <a:t>独自の取り組みをされている</a:t>
                      </a:r>
                      <a:r>
                        <a:rPr lang="ja-JP" altLang="en-US" sz="800" dirty="0"/>
                        <a:t>ことがよくわかった。</a:t>
                      </a:r>
                    </a:p>
                  </p:txBody>
                </p:sp>
              </p:grpSp>
              <p:cxnSp>
                <p:nvCxnSpPr>
                  <p:cNvPr id="4" name="直線コネクタ 3">
                    <a:extLst>
                      <a:ext uri="{FF2B5EF4-FFF2-40B4-BE49-F238E27FC236}">
                        <a16:creationId xmlns:a16="http://schemas.microsoft.com/office/drawing/2014/main" id="{C8548F33-4FAF-449A-52B9-6BB4EB612029}"/>
                      </a:ext>
                    </a:extLst>
                  </p:cNvPr>
                  <p:cNvCxnSpPr>
                    <a:cxnSpLocks/>
                  </p:cNvCxnSpPr>
                  <p:nvPr/>
                </p:nvCxnSpPr>
                <p:spPr>
                  <a:xfrm>
                    <a:off x="2832025" y="1484784"/>
                    <a:ext cx="482107" cy="0"/>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42" name="楕円 41">
                  <a:extLst>
                    <a:ext uri="{FF2B5EF4-FFF2-40B4-BE49-F238E27FC236}">
                      <a16:creationId xmlns:a16="http://schemas.microsoft.com/office/drawing/2014/main" id="{97555331-7365-1DD3-58CD-5D08C442523C}"/>
                    </a:ext>
                  </a:extLst>
                </p:cNvPr>
                <p:cNvSpPr/>
                <p:nvPr/>
              </p:nvSpPr>
              <p:spPr>
                <a:xfrm>
                  <a:off x="1774276" y="2197671"/>
                  <a:ext cx="861143" cy="24132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100" dirty="0"/>
                    <a:t>大学生</a:t>
                  </a:r>
                </a:p>
              </p:txBody>
            </p:sp>
          </p:grpSp>
          <p:sp>
            <p:nvSpPr>
              <p:cNvPr id="50" name="楕円 49">
                <a:extLst>
                  <a:ext uri="{FF2B5EF4-FFF2-40B4-BE49-F238E27FC236}">
                    <a16:creationId xmlns:a16="http://schemas.microsoft.com/office/drawing/2014/main" id="{FD31BB7D-D17B-01CD-72BF-87535FA8C0E0}"/>
                  </a:ext>
                </a:extLst>
              </p:cNvPr>
              <p:cNvSpPr/>
              <p:nvPr/>
            </p:nvSpPr>
            <p:spPr>
              <a:xfrm>
                <a:off x="631428" y="2260280"/>
                <a:ext cx="861143" cy="24132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100" dirty="0"/>
                  <a:t>市町村</a:t>
                </a:r>
              </a:p>
            </p:txBody>
          </p:sp>
        </p:grpSp>
        <p:sp>
          <p:nvSpPr>
            <p:cNvPr id="41" name="吹き出し: 角を丸めた四角形 40">
              <a:extLst>
                <a:ext uri="{FF2B5EF4-FFF2-40B4-BE49-F238E27FC236}">
                  <a16:creationId xmlns:a16="http://schemas.microsoft.com/office/drawing/2014/main" id="{17DF5061-F426-BE40-882E-CBDB6C7622A4}"/>
                </a:ext>
              </a:extLst>
            </p:cNvPr>
            <p:cNvSpPr/>
            <p:nvPr/>
          </p:nvSpPr>
          <p:spPr>
            <a:xfrm>
              <a:off x="5954539" y="2513084"/>
              <a:ext cx="1348043" cy="492155"/>
            </a:xfrm>
            <a:prstGeom prst="wedgeRoundRectCallout">
              <a:avLst>
                <a:gd name="adj1" fmla="val 29190"/>
                <a:gd name="adj2" fmla="val -117900"/>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sz="800" b="1" u="sng" dirty="0">
                  <a:solidFill>
                    <a:srgbClr val="FF0000"/>
                  </a:solidFill>
                </a:rPr>
                <a:t>何か役に立ちたい</a:t>
              </a:r>
              <a:r>
                <a:rPr lang="ja-JP" altLang="en-US" sz="800" dirty="0"/>
                <a:t>と思っている学生の</a:t>
              </a:r>
              <a:r>
                <a:rPr lang="ja-JP" altLang="en-US" sz="800" b="1" u="sng" dirty="0">
                  <a:solidFill>
                    <a:srgbClr val="FF0000"/>
                  </a:solidFill>
                </a:rPr>
                <a:t>新たな存在</a:t>
              </a:r>
              <a:r>
                <a:rPr lang="ja-JP" altLang="en-US" sz="800" dirty="0"/>
                <a:t>に気づきました。</a:t>
              </a:r>
            </a:p>
          </p:txBody>
        </p:sp>
      </p:grpSp>
      <p:sp>
        <p:nvSpPr>
          <p:cNvPr id="53" name="吹き出し: 角を丸めた四角形 52">
            <a:extLst>
              <a:ext uri="{FF2B5EF4-FFF2-40B4-BE49-F238E27FC236}">
                <a16:creationId xmlns:a16="http://schemas.microsoft.com/office/drawing/2014/main" id="{98C89D50-7401-4D77-A6B3-8187F291AF98}"/>
              </a:ext>
            </a:extLst>
          </p:cNvPr>
          <p:cNvSpPr/>
          <p:nvPr/>
        </p:nvSpPr>
        <p:spPr>
          <a:xfrm>
            <a:off x="5825824" y="5326122"/>
            <a:ext cx="1354446" cy="492155"/>
          </a:xfrm>
          <a:prstGeom prst="wedgeRoundRectCallout">
            <a:avLst>
              <a:gd name="adj1" fmla="val 57093"/>
              <a:gd name="adj2" fmla="val 46991"/>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nSpc>
                <a:spcPts val="900"/>
              </a:lnSpc>
            </a:pPr>
            <a:r>
              <a:rPr lang="ja-JP" altLang="en-US" sz="800" dirty="0"/>
              <a:t>各市町村で取組む事業について理解しようと、</a:t>
            </a:r>
            <a:r>
              <a:rPr lang="ja-JP" altLang="en-US" sz="800" b="1" u="sng" dirty="0">
                <a:solidFill>
                  <a:srgbClr val="FF0000"/>
                </a:solidFill>
              </a:rPr>
              <a:t>真剣に聞いてくれました</a:t>
            </a:r>
            <a:r>
              <a:rPr lang="ja-JP" altLang="en-US" sz="800" dirty="0"/>
              <a:t>。</a:t>
            </a:r>
          </a:p>
        </p:txBody>
      </p:sp>
      <p:sp>
        <p:nvSpPr>
          <p:cNvPr id="54" name="テキスト ボックス 53">
            <a:extLst>
              <a:ext uri="{FF2B5EF4-FFF2-40B4-BE49-F238E27FC236}">
                <a16:creationId xmlns:a16="http://schemas.microsoft.com/office/drawing/2014/main" id="{D99757E7-34ED-4519-A0F6-59318161CE12}"/>
              </a:ext>
            </a:extLst>
          </p:cNvPr>
          <p:cNvSpPr txBox="1"/>
          <p:nvPr/>
        </p:nvSpPr>
        <p:spPr>
          <a:xfrm>
            <a:off x="4619298" y="3828455"/>
            <a:ext cx="1119252" cy="338554"/>
          </a:xfrm>
          <a:prstGeom prst="rect">
            <a:avLst/>
          </a:prstGeom>
          <a:noFill/>
        </p:spPr>
        <p:txBody>
          <a:bodyPr wrap="square" rtlCol="0">
            <a:spAutoFit/>
          </a:bodyPr>
          <a:lstStyle/>
          <a:p>
            <a:r>
              <a:rPr lang="ja-JP" altLang="en-US" sz="1600" b="1" spc="-1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出会い</a:t>
            </a:r>
            <a:endParaRPr lang="en-US" altLang="ja-JP" sz="1600" b="1" spc="-100" dirty="0">
              <a:solidFill>
                <a:schemeClr val="accent6">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20099655"/>
      </p:ext>
    </p:extLst>
  </p:cSld>
  <p:clrMapOvr>
    <a:masterClrMapping/>
  </p:clrMapOvr>
</p:sld>
</file>

<file path=ppt/theme/theme1.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kumimoji="1" sz="900" dirty="0" smtClean="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Lst>
    <a:ext uri="{05A4C25C-085E-4340-85A3-A5531E510DB2}">
      <thm15:themeFamily xmlns:thm15="http://schemas.microsoft.com/office/thememl/2012/main" name="131019_framework_sample-5.pptx" id="{AD32CA1E-6841-4B8E-9706-255E3B43536D}" vid="{0CADB317-24F7-404B-B8A8-9CC6D7CC063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戦略フレーム ワーク</Template>
  <TotalTime>0</TotalTime>
  <Words>405</Words>
  <Application>Microsoft Office PowerPoint</Application>
  <PresentationFormat>画面に合わせる (4:3)</PresentationFormat>
  <Paragraphs>36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HGP創英角ﾎﾟｯﾌﾟ体</vt:lpstr>
      <vt:lpstr>メイリオ</vt:lpstr>
      <vt:lpstr>Arial</vt:lpstr>
      <vt:lpstr>Calibri</vt:lpstr>
      <vt:lpstr>Times New Roman</vt:lpstr>
      <vt:lpstr>テーマ1</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2024-05-31T06:12:40Z</dcterms:created>
  <dcterms:modified xsi:type="dcterms:W3CDTF">2024-06-21T09:31:08Z</dcterms:modified>
</cp:coreProperties>
</file>