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56" r:id="rId2"/>
    <p:sldId id="260" r:id="rId3"/>
    <p:sldId id="259" r:id="rId4"/>
    <p:sldId id="261" r:id="rId5"/>
    <p:sldId id="264" r:id="rId6"/>
    <p:sldId id="263" r:id="rId7"/>
    <p:sldId id="266" r:id="rId8"/>
    <p:sldId id="262" r:id="rId9"/>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80" autoAdjust="0"/>
    <p:restoredTop sz="94694"/>
  </p:normalViewPr>
  <p:slideViewPr>
    <p:cSldViewPr snapToGrid="0">
      <p:cViewPr varScale="1">
        <p:scale>
          <a:sx n="83" d="100"/>
          <a:sy n="83" d="100"/>
        </p:scale>
        <p:origin x="106"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C0394-E6F0-9149-943D-22ABAA3D75C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kumimoji="1" lang="ja-JP" altLang="en-US"/>
        </a:p>
      </dgm:t>
    </dgm:pt>
    <dgm:pt modelId="{178464BB-6173-BD44-9484-822C57D46BA9}">
      <dgm:prSet phldrT="[テキスト]"/>
      <dgm:spPr/>
      <dgm:t>
        <a:bodyPr/>
        <a:lstStyle/>
        <a:p>
          <a:pPr>
            <a:buNone/>
          </a:pPr>
          <a:r>
            <a:rPr kumimoji="1" lang="ja-JP" altLang="en-US" b="0" i="0">
              <a:latin typeface="Hiragino Sans W5" panose="020B0400000000000000" pitchFamily="34" charset="-128"/>
              <a:ea typeface="Hiragino Sans W5" panose="020B0400000000000000" pitchFamily="34" charset="-128"/>
            </a:rPr>
            <a:t>健康寿命・平均寿命の関連要因の探索</a:t>
          </a:r>
        </a:p>
      </dgm:t>
    </dgm:pt>
    <dgm:pt modelId="{9044857A-EBA1-174A-9FD9-72B7C7626498}" type="parTrans" cxnId="{1919602E-419B-7E4A-AA7B-CD1D3C6404D7}">
      <dgm:prSet/>
      <dgm:spPr/>
      <dgm:t>
        <a:bodyPr/>
        <a:lstStyle/>
        <a:p>
          <a:endParaRPr kumimoji="1" lang="ja-JP" altLang="en-US" b="0" i="0">
            <a:latin typeface="Hiragino Sans W5" panose="020B0400000000000000" pitchFamily="34" charset="-128"/>
            <a:ea typeface="Hiragino Sans W5" panose="020B0400000000000000" pitchFamily="34" charset="-128"/>
          </a:endParaRPr>
        </a:p>
      </dgm:t>
    </dgm:pt>
    <dgm:pt modelId="{ABB96451-228A-0D48-BFE1-65D18B24225F}" type="sibTrans" cxnId="{1919602E-419B-7E4A-AA7B-CD1D3C6404D7}">
      <dgm:prSet/>
      <dgm:spPr/>
      <dgm:t>
        <a:bodyPr/>
        <a:lstStyle/>
        <a:p>
          <a:endParaRPr kumimoji="1" lang="ja-JP" altLang="en-US" b="0" i="0">
            <a:latin typeface="Hiragino Sans W5" panose="020B0400000000000000" pitchFamily="34" charset="-128"/>
            <a:ea typeface="Hiragino Sans W5" panose="020B0400000000000000" pitchFamily="34" charset="-128"/>
          </a:endParaRPr>
        </a:p>
      </dgm:t>
    </dgm:pt>
    <dgm:pt modelId="{D79175EF-74A4-CB4A-B5A2-4044F5E4543C}">
      <dgm:prSet/>
      <dgm:spPr/>
      <dgm:t>
        <a:bodyPr/>
        <a:lstStyle/>
        <a:p>
          <a:r>
            <a:rPr lang="ja-JP" altLang="en-US" b="0" i="0">
              <a:latin typeface="Hiragino Sans W5" panose="020B0400000000000000" pitchFamily="34" charset="-128"/>
              <a:ea typeface="Hiragino Sans W5" panose="020B0400000000000000" pitchFamily="34" charset="-128"/>
            </a:rPr>
            <a:t>公的統計指標、実態調査など複数のデータセットを利用し、大阪府内の市町村における</a:t>
          </a:r>
          <a:r>
            <a:rPr kumimoji="1" lang="ja-JP" altLang="en-US" b="0" i="0">
              <a:latin typeface="Hiragino Sans W5" panose="020B0400000000000000" pitchFamily="34" charset="-128"/>
              <a:ea typeface="Hiragino Sans W5" panose="020B0400000000000000" pitchFamily="34" charset="-128"/>
            </a:rPr>
            <a:t>健康寿命・平均寿命への要因と</a:t>
          </a:r>
          <a:r>
            <a:rPr lang="ja-JP" altLang="en-US" b="0" i="0">
              <a:latin typeface="Hiragino Sans W5" panose="020B0400000000000000" pitchFamily="34" charset="-128"/>
              <a:ea typeface="Hiragino Sans W5" panose="020B0400000000000000" pitchFamily="34" charset="-128"/>
            </a:rPr>
            <a:t>考えられる</a:t>
          </a:r>
          <a:r>
            <a:rPr kumimoji="1" lang="ja-JP" altLang="en-US" b="0" i="0">
              <a:latin typeface="Hiragino Sans W5" panose="020B0400000000000000" pitchFamily="34" charset="-128"/>
              <a:ea typeface="Hiragino Sans W5" panose="020B0400000000000000" pitchFamily="34" charset="-128"/>
            </a:rPr>
            <a:t>因子を網羅的に探索する。</a:t>
          </a:r>
          <a:endParaRPr kumimoji="1" lang="en-US" altLang="ja-JP" b="0" i="0" dirty="0">
            <a:latin typeface="Hiragino Sans W5" panose="020B0400000000000000" pitchFamily="34" charset="-128"/>
            <a:ea typeface="Hiragino Sans W5" panose="020B0400000000000000" pitchFamily="34" charset="-128"/>
          </a:endParaRPr>
        </a:p>
      </dgm:t>
    </dgm:pt>
    <dgm:pt modelId="{ACDC855B-384F-7042-9AE6-C1BE564FA656}" type="parTrans" cxnId="{FFA4BE5D-CA2F-6748-B603-A0F6FFAB185A}">
      <dgm:prSet/>
      <dgm:spPr/>
      <dgm:t>
        <a:bodyPr/>
        <a:lstStyle/>
        <a:p>
          <a:endParaRPr kumimoji="1" lang="ja-JP" altLang="en-US" b="0" i="0">
            <a:latin typeface="Hiragino Sans W5" panose="020B0400000000000000" pitchFamily="34" charset="-128"/>
            <a:ea typeface="Hiragino Sans W5" panose="020B0400000000000000" pitchFamily="34" charset="-128"/>
          </a:endParaRPr>
        </a:p>
      </dgm:t>
    </dgm:pt>
    <dgm:pt modelId="{993555AF-5808-7544-87F8-AC1773AC644E}" type="sibTrans" cxnId="{FFA4BE5D-CA2F-6748-B603-A0F6FFAB185A}">
      <dgm:prSet/>
      <dgm:spPr/>
      <dgm:t>
        <a:bodyPr/>
        <a:lstStyle/>
        <a:p>
          <a:endParaRPr kumimoji="1" lang="ja-JP" altLang="en-US" b="0" i="0">
            <a:latin typeface="Hiragino Sans W5" panose="020B0400000000000000" pitchFamily="34" charset="-128"/>
            <a:ea typeface="Hiragino Sans W5" panose="020B0400000000000000" pitchFamily="34" charset="-128"/>
          </a:endParaRPr>
        </a:p>
      </dgm:t>
    </dgm:pt>
    <dgm:pt modelId="{E63B9055-BF5D-724D-86F7-BD42CAA0A9D2}">
      <dgm:prSet/>
      <dgm:spPr/>
      <dgm:t>
        <a:bodyPr/>
        <a:lstStyle/>
        <a:p>
          <a:r>
            <a:rPr kumimoji="1" lang="ja-JP" altLang="en-US" b="0" i="0">
              <a:latin typeface="Hiragino Sans W5" panose="020B0400000000000000" pitchFamily="34" charset="-128"/>
              <a:ea typeface="Hiragino Sans W5" panose="020B0400000000000000" pitchFamily="34" charset="-128"/>
            </a:rPr>
            <a:t>健康寿命・平均寿命延伸に向けたの市町村ごとの課題抽出</a:t>
          </a:r>
          <a:endParaRPr kumimoji="1" lang="en-US" altLang="ja-JP" b="0" i="0" dirty="0">
            <a:latin typeface="Hiragino Sans W5" panose="020B0400000000000000" pitchFamily="34" charset="-128"/>
            <a:ea typeface="Hiragino Sans W5" panose="020B0400000000000000" pitchFamily="34" charset="-128"/>
          </a:endParaRPr>
        </a:p>
      </dgm:t>
    </dgm:pt>
    <dgm:pt modelId="{C6874EAE-B184-EF4B-A6AC-8702371AB17A}" type="parTrans" cxnId="{3FF0A30C-FF3E-AB4E-843F-2AC97AB998B2}">
      <dgm:prSet/>
      <dgm:spPr/>
      <dgm:t>
        <a:bodyPr/>
        <a:lstStyle/>
        <a:p>
          <a:endParaRPr kumimoji="1" lang="ja-JP" altLang="en-US" b="0" i="0">
            <a:latin typeface="Hiragino Sans W5" panose="020B0400000000000000" pitchFamily="34" charset="-128"/>
            <a:ea typeface="Hiragino Sans W5" panose="020B0400000000000000" pitchFamily="34" charset="-128"/>
          </a:endParaRPr>
        </a:p>
      </dgm:t>
    </dgm:pt>
    <dgm:pt modelId="{5FE8F847-019F-DA4C-8DF7-92CE578EB670}" type="sibTrans" cxnId="{3FF0A30C-FF3E-AB4E-843F-2AC97AB998B2}">
      <dgm:prSet/>
      <dgm:spPr/>
      <dgm:t>
        <a:bodyPr/>
        <a:lstStyle/>
        <a:p>
          <a:endParaRPr kumimoji="1" lang="ja-JP" altLang="en-US" b="0" i="0">
            <a:latin typeface="Hiragino Sans W5" panose="020B0400000000000000" pitchFamily="34" charset="-128"/>
            <a:ea typeface="Hiragino Sans W5" panose="020B0400000000000000" pitchFamily="34" charset="-128"/>
          </a:endParaRPr>
        </a:p>
      </dgm:t>
    </dgm:pt>
    <dgm:pt modelId="{1FB93C4A-BEA1-804D-9BFA-5833E795587E}">
      <dgm:prSet/>
      <dgm:spPr/>
      <dgm:t>
        <a:bodyPr/>
        <a:lstStyle/>
        <a:p>
          <a:r>
            <a:rPr lang="ja-JP" altLang="en-US" b="0" i="0">
              <a:latin typeface="Hiragino Sans W5" panose="020B0400000000000000" pitchFamily="34" charset="-128"/>
              <a:ea typeface="Hiragino Sans W5" panose="020B0400000000000000" pitchFamily="34" charset="-128"/>
            </a:rPr>
            <a:t>探索した因子から健康寿命・平均寿命への影響度を市町村ごとに把握し、それぞれの課題を可視化させるための指標として提示する。</a:t>
          </a:r>
          <a:endParaRPr kumimoji="1" lang="ja-JP" altLang="en-US" b="0" i="0" dirty="0">
            <a:latin typeface="Hiragino Sans W5" panose="020B0400000000000000" pitchFamily="34" charset="-128"/>
            <a:ea typeface="Hiragino Sans W5" panose="020B0400000000000000" pitchFamily="34" charset="-128"/>
          </a:endParaRPr>
        </a:p>
      </dgm:t>
    </dgm:pt>
    <dgm:pt modelId="{C71951E7-1D96-F043-B916-33057F25F47A}" type="parTrans" cxnId="{7912F587-AB08-9C49-8658-1546F06605AF}">
      <dgm:prSet/>
      <dgm:spPr/>
      <dgm:t>
        <a:bodyPr/>
        <a:lstStyle/>
        <a:p>
          <a:endParaRPr kumimoji="1" lang="ja-JP" altLang="en-US" b="0" i="0">
            <a:latin typeface="Hiragino Sans W5" panose="020B0400000000000000" pitchFamily="34" charset="-128"/>
            <a:ea typeface="Hiragino Sans W5" panose="020B0400000000000000" pitchFamily="34" charset="-128"/>
          </a:endParaRPr>
        </a:p>
      </dgm:t>
    </dgm:pt>
    <dgm:pt modelId="{8F5292EC-888B-744F-B63D-86F8B59F5E68}" type="sibTrans" cxnId="{7912F587-AB08-9C49-8658-1546F06605AF}">
      <dgm:prSet/>
      <dgm:spPr/>
      <dgm:t>
        <a:bodyPr/>
        <a:lstStyle/>
        <a:p>
          <a:endParaRPr kumimoji="1" lang="ja-JP" altLang="en-US" b="0" i="0">
            <a:latin typeface="Hiragino Sans W5" panose="020B0400000000000000" pitchFamily="34" charset="-128"/>
            <a:ea typeface="Hiragino Sans W5" panose="020B0400000000000000" pitchFamily="34" charset="-128"/>
          </a:endParaRPr>
        </a:p>
      </dgm:t>
    </dgm:pt>
    <dgm:pt modelId="{25B50016-A8FB-934E-9AD9-FC92497A9931}" type="pres">
      <dgm:prSet presAssocID="{80AC0394-E6F0-9149-943D-22ABAA3D75CA}" presName="linear" presStyleCnt="0">
        <dgm:presLayoutVars>
          <dgm:dir/>
          <dgm:animLvl val="lvl"/>
          <dgm:resizeHandles val="exact"/>
        </dgm:presLayoutVars>
      </dgm:prSet>
      <dgm:spPr/>
    </dgm:pt>
    <dgm:pt modelId="{F2A51032-4B1A-F949-BAE9-8B8900D565B3}" type="pres">
      <dgm:prSet presAssocID="{178464BB-6173-BD44-9484-822C57D46BA9}" presName="parentLin" presStyleCnt="0"/>
      <dgm:spPr/>
    </dgm:pt>
    <dgm:pt modelId="{E3146902-62D6-DF4F-B278-91803D664AB9}" type="pres">
      <dgm:prSet presAssocID="{178464BB-6173-BD44-9484-822C57D46BA9}" presName="parentLeftMargin" presStyleLbl="node1" presStyleIdx="0" presStyleCnt="2"/>
      <dgm:spPr/>
    </dgm:pt>
    <dgm:pt modelId="{FDDD1D54-B020-CD4B-8C6B-21429FE7A02B}" type="pres">
      <dgm:prSet presAssocID="{178464BB-6173-BD44-9484-822C57D46BA9}" presName="parentText" presStyleLbl="node1" presStyleIdx="0" presStyleCnt="2">
        <dgm:presLayoutVars>
          <dgm:chMax val="0"/>
          <dgm:bulletEnabled val="1"/>
        </dgm:presLayoutVars>
      </dgm:prSet>
      <dgm:spPr/>
    </dgm:pt>
    <dgm:pt modelId="{CDC47857-BB10-2B42-B377-B04DC615AEBD}" type="pres">
      <dgm:prSet presAssocID="{178464BB-6173-BD44-9484-822C57D46BA9}" presName="negativeSpace" presStyleCnt="0"/>
      <dgm:spPr/>
    </dgm:pt>
    <dgm:pt modelId="{7BA0926F-89E4-9A47-BFC9-CE9326CA4E17}" type="pres">
      <dgm:prSet presAssocID="{178464BB-6173-BD44-9484-822C57D46BA9}" presName="childText" presStyleLbl="conFgAcc1" presStyleIdx="0" presStyleCnt="2">
        <dgm:presLayoutVars>
          <dgm:bulletEnabled val="1"/>
        </dgm:presLayoutVars>
      </dgm:prSet>
      <dgm:spPr/>
    </dgm:pt>
    <dgm:pt modelId="{46345406-D927-6344-BAD2-AE3067459840}" type="pres">
      <dgm:prSet presAssocID="{ABB96451-228A-0D48-BFE1-65D18B24225F}" presName="spaceBetweenRectangles" presStyleCnt="0"/>
      <dgm:spPr/>
    </dgm:pt>
    <dgm:pt modelId="{D6793CE0-8F9A-2F44-B60B-81067E34075A}" type="pres">
      <dgm:prSet presAssocID="{E63B9055-BF5D-724D-86F7-BD42CAA0A9D2}" presName="parentLin" presStyleCnt="0"/>
      <dgm:spPr/>
    </dgm:pt>
    <dgm:pt modelId="{F4A60D77-4678-CA4C-ABAC-F54CB3556950}" type="pres">
      <dgm:prSet presAssocID="{E63B9055-BF5D-724D-86F7-BD42CAA0A9D2}" presName="parentLeftMargin" presStyleLbl="node1" presStyleIdx="0" presStyleCnt="2"/>
      <dgm:spPr/>
    </dgm:pt>
    <dgm:pt modelId="{4D44D0C5-494E-0F44-8622-0744675F2053}" type="pres">
      <dgm:prSet presAssocID="{E63B9055-BF5D-724D-86F7-BD42CAA0A9D2}" presName="parentText" presStyleLbl="node1" presStyleIdx="1" presStyleCnt="2">
        <dgm:presLayoutVars>
          <dgm:chMax val="0"/>
          <dgm:bulletEnabled val="1"/>
        </dgm:presLayoutVars>
      </dgm:prSet>
      <dgm:spPr/>
    </dgm:pt>
    <dgm:pt modelId="{298C3195-9B64-8745-AE23-65ABDB992732}" type="pres">
      <dgm:prSet presAssocID="{E63B9055-BF5D-724D-86F7-BD42CAA0A9D2}" presName="negativeSpace" presStyleCnt="0"/>
      <dgm:spPr/>
    </dgm:pt>
    <dgm:pt modelId="{B45E2564-486A-F84C-B88A-C88F8B65EBA5}" type="pres">
      <dgm:prSet presAssocID="{E63B9055-BF5D-724D-86F7-BD42CAA0A9D2}" presName="childText" presStyleLbl="conFgAcc1" presStyleIdx="1" presStyleCnt="2">
        <dgm:presLayoutVars>
          <dgm:bulletEnabled val="1"/>
        </dgm:presLayoutVars>
      </dgm:prSet>
      <dgm:spPr/>
    </dgm:pt>
  </dgm:ptLst>
  <dgm:cxnLst>
    <dgm:cxn modelId="{3FF0A30C-FF3E-AB4E-843F-2AC97AB998B2}" srcId="{80AC0394-E6F0-9149-943D-22ABAA3D75CA}" destId="{E63B9055-BF5D-724D-86F7-BD42CAA0A9D2}" srcOrd="1" destOrd="0" parTransId="{C6874EAE-B184-EF4B-A6AC-8702371AB17A}" sibTransId="{5FE8F847-019F-DA4C-8DF7-92CE578EB670}"/>
    <dgm:cxn modelId="{1919602E-419B-7E4A-AA7B-CD1D3C6404D7}" srcId="{80AC0394-E6F0-9149-943D-22ABAA3D75CA}" destId="{178464BB-6173-BD44-9484-822C57D46BA9}" srcOrd="0" destOrd="0" parTransId="{9044857A-EBA1-174A-9FD9-72B7C7626498}" sibTransId="{ABB96451-228A-0D48-BFE1-65D18B24225F}"/>
    <dgm:cxn modelId="{4A5A5E39-A756-354F-A43C-7EEC6C76C1DB}" type="presOf" srcId="{D79175EF-74A4-CB4A-B5A2-4044F5E4543C}" destId="{7BA0926F-89E4-9A47-BFC9-CE9326CA4E17}" srcOrd="0" destOrd="0" presId="urn:microsoft.com/office/officeart/2005/8/layout/list1"/>
    <dgm:cxn modelId="{BBF0F140-72DC-2B4F-A556-2053065B631F}" type="presOf" srcId="{80AC0394-E6F0-9149-943D-22ABAA3D75CA}" destId="{25B50016-A8FB-934E-9AD9-FC92497A9931}" srcOrd="0" destOrd="0" presId="urn:microsoft.com/office/officeart/2005/8/layout/list1"/>
    <dgm:cxn modelId="{FFA4BE5D-CA2F-6748-B603-A0F6FFAB185A}" srcId="{178464BB-6173-BD44-9484-822C57D46BA9}" destId="{D79175EF-74A4-CB4A-B5A2-4044F5E4543C}" srcOrd="0" destOrd="0" parTransId="{ACDC855B-384F-7042-9AE6-C1BE564FA656}" sibTransId="{993555AF-5808-7544-87F8-AC1773AC644E}"/>
    <dgm:cxn modelId="{B8609380-BFC0-2749-96C2-8C142BF444CE}" type="presOf" srcId="{178464BB-6173-BD44-9484-822C57D46BA9}" destId="{E3146902-62D6-DF4F-B278-91803D664AB9}" srcOrd="0" destOrd="0" presId="urn:microsoft.com/office/officeart/2005/8/layout/list1"/>
    <dgm:cxn modelId="{7912F587-AB08-9C49-8658-1546F06605AF}" srcId="{E63B9055-BF5D-724D-86F7-BD42CAA0A9D2}" destId="{1FB93C4A-BEA1-804D-9BFA-5833E795587E}" srcOrd="0" destOrd="0" parTransId="{C71951E7-1D96-F043-B916-33057F25F47A}" sibTransId="{8F5292EC-888B-744F-B63D-86F8B59F5E68}"/>
    <dgm:cxn modelId="{1220E1A2-0A0D-114E-B29F-CBE94CAB59FD}" type="presOf" srcId="{E63B9055-BF5D-724D-86F7-BD42CAA0A9D2}" destId="{4D44D0C5-494E-0F44-8622-0744675F2053}" srcOrd="1" destOrd="0" presId="urn:microsoft.com/office/officeart/2005/8/layout/list1"/>
    <dgm:cxn modelId="{C41C8CA4-4905-C545-9A3B-BFA5897C6383}" type="presOf" srcId="{178464BB-6173-BD44-9484-822C57D46BA9}" destId="{FDDD1D54-B020-CD4B-8C6B-21429FE7A02B}" srcOrd="1" destOrd="0" presId="urn:microsoft.com/office/officeart/2005/8/layout/list1"/>
    <dgm:cxn modelId="{6E032CB4-06EC-7748-B9CD-3F698BA76B66}" type="presOf" srcId="{E63B9055-BF5D-724D-86F7-BD42CAA0A9D2}" destId="{F4A60D77-4678-CA4C-ABAC-F54CB3556950}" srcOrd="0" destOrd="0" presId="urn:microsoft.com/office/officeart/2005/8/layout/list1"/>
    <dgm:cxn modelId="{6F3D34E3-87D6-5D43-9FF6-2AF51559A81E}" type="presOf" srcId="{1FB93C4A-BEA1-804D-9BFA-5833E795587E}" destId="{B45E2564-486A-F84C-B88A-C88F8B65EBA5}" srcOrd="0" destOrd="0" presId="urn:microsoft.com/office/officeart/2005/8/layout/list1"/>
    <dgm:cxn modelId="{6DFB89DA-24CD-EB47-8F82-3D6DAFBEACBF}" type="presParOf" srcId="{25B50016-A8FB-934E-9AD9-FC92497A9931}" destId="{F2A51032-4B1A-F949-BAE9-8B8900D565B3}" srcOrd="0" destOrd="0" presId="urn:microsoft.com/office/officeart/2005/8/layout/list1"/>
    <dgm:cxn modelId="{5ED49092-BE33-E54F-81F3-2BDF44A52BE4}" type="presParOf" srcId="{F2A51032-4B1A-F949-BAE9-8B8900D565B3}" destId="{E3146902-62D6-DF4F-B278-91803D664AB9}" srcOrd="0" destOrd="0" presId="urn:microsoft.com/office/officeart/2005/8/layout/list1"/>
    <dgm:cxn modelId="{F1E4CF06-6576-6843-9814-F1DDE7DA2319}" type="presParOf" srcId="{F2A51032-4B1A-F949-BAE9-8B8900D565B3}" destId="{FDDD1D54-B020-CD4B-8C6B-21429FE7A02B}" srcOrd="1" destOrd="0" presId="urn:microsoft.com/office/officeart/2005/8/layout/list1"/>
    <dgm:cxn modelId="{BB472EF4-962D-9E4F-989C-4878779D9C2D}" type="presParOf" srcId="{25B50016-A8FB-934E-9AD9-FC92497A9931}" destId="{CDC47857-BB10-2B42-B377-B04DC615AEBD}" srcOrd="1" destOrd="0" presId="urn:microsoft.com/office/officeart/2005/8/layout/list1"/>
    <dgm:cxn modelId="{7735B576-0BE6-8048-86FC-E47FF777DF5F}" type="presParOf" srcId="{25B50016-A8FB-934E-9AD9-FC92497A9931}" destId="{7BA0926F-89E4-9A47-BFC9-CE9326CA4E17}" srcOrd="2" destOrd="0" presId="urn:microsoft.com/office/officeart/2005/8/layout/list1"/>
    <dgm:cxn modelId="{34728B7B-2EFF-8949-9D80-ECEB438E839D}" type="presParOf" srcId="{25B50016-A8FB-934E-9AD9-FC92497A9931}" destId="{46345406-D927-6344-BAD2-AE3067459840}" srcOrd="3" destOrd="0" presId="urn:microsoft.com/office/officeart/2005/8/layout/list1"/>
    <dgm:cxn modelId="{E2DFCA56-7FAD-9E47-9DF5-90E32885E5AF}" type="presParOf" srcId="{25B50016-A8FB-934E-9AD9-FC92497A9931}" destId="{D6793CE0-8F9A-2F44-B60B-81067E34075A}" srcOrd="4" destOrd="0" presId="urn:microsoft.com/office/officeart/2005/8/layout/list1"/>
    <dgm:cxn modelId="{DAB07E66-319D-BB44-97D4-DD77BC86DD43}" type="presParOf" srcId="{D6793CE0-8F9A-2F44-B60B-81067E34075A}" destId="{F4A60D77-4678-CA4C-ABAC-F54CB3556950}" srcOrd="0" destOrd="0" presId="urn:microsoft.com/office/officeart/2005/8/layout/list1"/>
    <dgm:cxn modelId="{E0EEFDE7-EF6B-4C49-BD8E-7285883B1569}" type="presParOf" srcId="{D6793CE0-8F9A-2F44-B60B-81067E34075A}" destId="{4D44D0C5-494E-0F44-8622-0744675F2053}" srcOrd="1" destOrd="0" presId="urn:microsoft.com/office/officeart/2005/8/layout/list1"/>
    <dgm:cxn modelId="{D4B0B016-1712-524F-84E8-20824DB972FD}" type="presParOf" srcId="{25B50016-A8FB-934E-9AD9-FC92497A9931}" destId="{298C3195-9B64-8745-AE23-65ABDB992732}" srcOrd="5" destOrd="0" presId="urn:microsoft.com/office/officeart/2005/8/layout/list1"/>
    <dgm:cxn modelId="{7CC50CAC-07DC-FC4D-9C88-A57E228D50FB}" type="presParOf" srcId="{25B50016-A8FB-934E-9AD9-FC92497A9931}" destId="{B45E2564-486A-F84C-B88A-C88F8B65EBA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C0394-E6F0-9149-943D-22ABAA3D75C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kumimoji="1" lang="ja-JP" altLang="en-US"/>
        </a:p>
      </dgm:t>
    </dgm:pt>
    <dgm:pt modelId="{178464BB-6173-BD44-9484-822C57D46BA9}">
      <dgm:prSet phldrT="[テキスト]" custT="1"/>
      <dgm:spPr/>
      <dgm:t>
        <a:bodyPr/>
        <a:lstStyle/>
        <a:p>
          <a:pPr>
            <a:buNone/>
          </a:pPr>
          <a:r>
            <a:rPr kumimoji="1" lang="ja-JP" altLang="en-US" sz="2000" b="1">
              <a:latin typeface="Yu Gothic" panose="020B0400000000000000" pitchFamily="34" charset="-128"/>
              <a:ea typeface="Yu Gothic" panose="020B0400000000000000" pitchFamily="34" charset="-128"/>
            </a:rPr>
            <a:t>健康寿命・平均寿命の関連要因の探索</a:t>
          </a:r>
          <a:endParaRPr kumimoji="1" lang="ja-JP" altLang="en-US" sz="2000">
            <a:latin typeface="Yu Gothic" panose="020B0400000000000000" pitchFamily="34" charset="-128"/>
            <a:ea typeface="Yu Gothic" panose="020B0400000000000000" pitchFamily="34" charset="-128"/>
          </a:endParaRPr>
        </a:p>
      </dgm:t>
    </dgm:pt>
    <dgm:pt modelId="{9044857A-EBA1-174A-9FD9-72B7C7626498}" type="parTrans" cxnId="{1919602E-419B-7E4A-AA7B-CD1D3C6404D7}">
      <dgm:prSet/>
      <dgm:spPr/>
      <dgm:t>
        <a:bodyPr/>
        <a:lstStyle/>
        <a:p>
          <a:endParaRPr kumimoji="1" lang="ja-JP" altLang="en-US">
            <a:latin typeface="Yu Gothic" panose="020B0400000000000000" pitchFamily="34" charset="-128"/>
            <a:ea typeface="Yu Gothic" panose="020B0400000000000000" pitchFamily="34" charset="-128"/>
          </a:endParaRPr>
        </a:p>
      </dgm:t>
    </dgm:pt>
    <dgm:pt modelId="{ABB96451-228A-0D48-BFE1-65D18B24225F}" type="sibTrans" cxnId="{1919602E-419B-7E4A-AA7B-CD1D3C6404D7}">
      <dgm:prSet/>
      <dgm:spPr/>
      <dgm:t>
        <a:bodyPr/>
        <a:lstStyle/>
        <a:p>
          <a:endParaRPr kumimoji="1" lang="ja-JP" altLang="en-US">
            <a:latin typeface="Yu Gothic" panose="020B0400000000000000" pitchFamily="34" charset="-128"/>
            <a:ea typeface="Yu Gothic" panose="020B0400000000000000" pitchFamily="34" charset="-128"/>
          </a:endParaRPr>
        </a:p>
      </dgm:t>
    </dgm:pt>
    <dgm:pt modelId="{D79175EF-74A4-CB4A-B5A2-4044F5E4543C}">
      <dgm:prSet custT="1"/>
      <dgm:spPr/>
      <dgm:t>
        <a:bodyPr/>
        <a:lstStyle/>
        <a:p>
          <a:r>
            <a:rPr lang="ja-JP" altLang="en-US" sz="1600" b="0" i="0">
              <a:latin typeface="Hiragino Sans W5" panose="020B0400000000000000" pitchFamily="34" charset="-128"/>
              <a:ea typeface="Hiragino Sans W5" panose="020B0400000000000000" pitchFamily="34" charset="-128"/>
            </a:rPr>
            <a:t>公的統計指標、実態調査など複数のデータセットを利用し、大阪府内の市町村における</a:t>
          </a:r>
          <a:r>
            <a:rPr kumimoji="1" lang="ja-JP" altLang="en-US" sz="1600" b="0" i="0">
              <a:latin typeface="Hiragino Sans W5" panose="020B0400000000000000" pitchFamily="34" charset="-128"/>
              <a:ea typeface="Hiragino Sans W5" panose="020B0400000000000000" pitchFamily="34" charset="-128"/>
            </a:rPr>
            <a:t>健康寿命・平均寿命への要因と</a:t>
          </a:r>
          <a:r>
            <a:rPr lang="ja-JP" altLang="en-US" sz="1600" b="0" i="0">
              <a:latin typeface="Hiragino Sans W5" panose="020B0400000000000000" pitchFamily="34" charset="-128"/>
              <a:ea typeface="Hiragino Sans W5" panose="020B0400000000000000" pitchFamily="34" charset="-128"/>
            </a:rPr>
            <a:t>考えられる</a:t>
          </a:r>
          <a:r>
            <a:rPr kumimoji="1" lang="ja-JP" altLang="en-US" sz="1600" b="0" i="0">
              <a:latin typeface="Hiragino Sans W5" panose="020B0400000000000000" pitchFamily="34" charset="-128"/>
              <a:ea typeface="Hiragino Sans W5" panose="020B0400000000000000" pitchFamily="34" charset="-128"/>
            </a:rPr>
            <a:t>因子を網羅的に探索した。</a:t>
          </a:r>
          <a:endParaRPr kumimoji="1" lang="en-US" altLang="ja-JP" sz="1600" b="0" i="0" dirty="0">
            <a:latin typeface="Hiragino Sans W5" panose="020B0400000000000000" pitchFamily="34" charset="-128"/>
            <a:ea typeface="Hiragino Sans W5" panose="020B0400000000000000" pitchFamily="34" charset="-128"/>
          </a:endParaRPr>
        </a:p>
      </dgm:t>
    </dgm:pt>
    <dgm:pt modelId="{ACDC855B-384F-7042-9AE6-C1BE564FA656}" type="parTrans" cxnId="{FFA4BE5D-CA2F-6748-B603-A0F6FFAB185A}">
      <dgm:prSet/>
      <dgm:spPr/>
      <dgm:t>
        <a:bodyPr/>
        <a:lstStyle/>
        <a:p>
          <a:endParaRPr kumimoji="1" lang="ja-JP" altLang="en-US">
            <a:latin typeface="Yu Gothic" panose="020B0400000000000000" pitchFamily="34" charset="-128"/>
            <a:ea typeface="Yu Gothic" panose="020B0400000000000000" pitchFamily="34" charset="-128"/>
          </a:endParaRPr>
        </a:p>
      </dgm:t>
    </dgm:pt>
    <dgm:pt modelId="{993555AF-5808-7544-87F8-AC1773AC644E}" type="sibTrans" cxnId="{FFA4BE5D-CA2F-6748-B603-A0F6FFAB185A}">
      <dgm:prSet/>
      <dgm:spPr/>
      <dgm:t>
        <a:bodyPr/>
        <a:lstStyle/>
        <a:p>
          <a:endParaRPr kumimoji="1" lang="ja-JP" altLang="en-US">
            <a:latin typeface="Yu Gothic" panose="020B0400000000000000" pitchFamily="34" charset="-128"/>
            <a:ea typeface="Yu Gothic" panose="020B0400000000000000" pitchFamily="34" charset="-128"/>
          </a:endParaRPr>
        </a:p>
      </dgm:t>
    </dgm:pt>
    <dgm:pt modelId="{E63B9055-BF5D-724D-86F7-BD42CAA0A9D2}">
      <dgm:prSet custT="1"/>
      <dgm:spPr/>
      <dgm:t>
        <a:bodyPr/>
        <a:lstStyle/>
        <a:p>
          <a:r>
            <a:rPr kumimoji="1" lang="ja-JP" altLang="en-US" sz="2000" b="1">
              <a:latin typeface="Yu Gothic" panose="020B0400000000000000" pitchFamily="34" charset="-128"/>
              <a:ea typeface="Yu Gothic" panose="020B0400000000000000" pitchFamily="34" charset="-128"/>
            </a:rPr>
            <a:t>健康寿命・平均寿命延伸に向けたの市町村ごとの課題抽出</a:t>
          </a:r>
          <a:endParaRPr kumimoji="1" lang="en-US" altLang="ja-JP" sz="2000" b="1" dirty="0">
            <a:latin typeface="Yu Gothic" panose="020B0400000000000000" pitchFamily="34" charset="-128"/>
            <a:ea typeface="Yu Gothic" panose="020B0400000000000000" pitchFamily="34" charset="-128"/>
          </a:endParaRPr>
        </a:p>
      </dgm:t>
    </dgm:pt>
    <dgm:pt modelId="{C6874EAE-B184-EF4B-A6AC-8702371AB17A}" type="parTrans" cxnId="{3FF0A30C-FF3E-AB4E-843F-2AC97AB998B2}">
      <dgm:prSet/>
      <dgm:spPr/>
      <dgm:t>
        <a:bodyPr/>
        <a:lstStyle/>
        <a:p>
          <a:endParaRPr kumimoji="1" lang="ja-JP" altLang="en-US">
            <a:latin typeface="Yu Gothic" panose="020B0400000000000000" pitchFamily="34" charset="-128"/>
            <a:ea typeface="Yu Gothic" panose="020B0400000000000000" pitchFamily="34" charset="-128"/>
          </a:endParaRPr>
        </a:p>
      </dgm:t>
    </dgm:pt>
    <dgm:pt modelId="{5FE8F847-019F-DA4C-8DF7-92CE578EB670}" type="sibTrans" cxnId="{3FF0A30C-FF3E-AB4E-843F-2AC97AB998B2}">
      <dgm:prSet/>
      <dgm:spPr/>
      <dgm:t>
        <a:bodyPr/>
        <a:lstStyle/>
        <a:p>
          <a:endParaRPr kumimoji="1" lang="ja-JP" altLang="en-US">
            <a:latin typeface="Yu Gothic" panose="020B0400000000000000" pitchFamily="34" charset="-128"/>
            <a:ea typeface="Yu Gothic" panose="020B0400000000000000" pitchFamily="34" charset="-128"/>
          </a:endParaRPr>
        </a:p>
      </dgm:t>
    </dgm:pt>
    <dgm:pt modelId="{1FB93C4A-BEA1-804D-9BFA-5833E795587E}">
      <dgm:prSet custT="1"/>
      <dgm:spPr/>
      <dgm:t>
        <a:bodyPr/>
        <a:lstStyle/>
        <a:p>
          <a:r>
            <a:rPr lang="ja-JP" altLang="en-US" sz="1600" b="1" i="0">
              <a:solidFill>
                <a:schemeClr val="tx1"/>
              </a:solidFill>
              <a:latin typeface="Hiragino Sans W6" panose="020B0400000000000000" pitchFamily="34" charset="-128"/>
              <a:ea typeface="Hiragino Sans W6" panose="020B0400000000000000" pitchFamily="34" charset="-128"/>
            </a:rPr>
            <a:t>探索した因子から健康寿命・平均寿命への影響度を市町村ごとに把握し、それぞれの課題を可視化させるための指標として提示した。</a:t>
          </a:r>
          <a:endParaRPr kumimoji="1" lang="ja-JP" altLang="en-US" sz="1600" b="1" i="0" dirty="0">
            <a:solidFill>
              <a:schemeClr val="tx1"/>
            </a:solidFill>
            <a:latin typeface="Hiragino Sans W6" panose="020B0400000000000000" pitchFamily="34" charset="-128"/>
            <a:ea typeface="Hiragino Sans W6" panose="020B0400000000000000" pitchFamily="34" charset="-128"/>
          </a:endParaRPr>
        </a:p>
      </dgm:t>
    </dgm:pt>
    <dgm:pt modelId="{C71951E7-1D96-F043-B916-33057F25F47A}" type="parTrans" cxnId="{7912F587-AB08-9C49-8658-1546F06605AF}">
      <dgm:prSet/>
      <dgm:spPr/>
      <dgm:t>
        <a:bodyPr/>
        <a:lstStyle/>
        <a:p>
          <a:endParaRPr kumimoji="1" lang="ja-JP" altLang="en-US">
            <a:latin typeface="Yu Gothic" panose="020B0400000000000000" pitchFamily="34" charset="-128"/>
            <a:ea typeface="Yu Gothic" panose="020B0400000000000000" pitchFamily="34" charset="-128"/>
          </a:endParaRPr>
        </a:p>
      </dgm:t>
    </dgm:pt>
    <dgm:pt modelId="{8F5292EC-888B-744F-B63D-86F8B59F5E68}" type="sibTrans" cxnId="{7912F587-AB08-9C49-8658-1546F06605AF}">
      <dgm:prSet/>
      <dgm:spPr/>
      <dgm:t>
        <a:bodyPr/>
        <a:lstStyle/>
        <a:p>
          <a:endParaRPr kumimoji="1" lang="ja-JP" altLang="en-US">
            <a:latin typeface="Yu Gothic" panose="020B0400000000000000" pitchFamily="34" charset="-128"/>
            <a:ea typeface="Yu Gothic" panose="020B0400000000000000" pitchFamily="34" charset="-128"/>
          </a:endParaRPr>
        </a:p>
      </dgm:t>
    </dgm:pt>
    <dgm:pt modelId="{52F188D2-6530-B646-9D6F-8E15CB4FB0B4}">
      <dgm:prSet custT="1"/>
      <dgm:spPr/>
      <dgm:t>
        <a:bodyPr/>
        <a:lstStyle/>
        <a:p>
          <a:r>
            <a:rPr kumimoji="1" lang="ja-JP" altLang="en-US" sz="1600" b="0" i="0">
              <a:latin typeface="Hiragino Sans W5" panose="020B0400000000000000" pitchFamily="34" charset="-128"/>
              <a:ea typeface="Hiragino Sans W5" panose="020B0400000000000000" pitchFamily="34" charset="-128"/>
            </a:rPr>
            <a:t>その結果、</a:t>
          </a:r>
          <a:r>
            <a:rPr lang="ja-JP" altLang="en-US" sz="1600" b="0" i="0">
              <a:latin typeface="Hiragino Sans W5" panose="020B0400000000000000" pitchFamily="34" charset="-128"/>
              <a:ea typeface="Hiragino Sans W5" panose="020B0400000000000000" pitchFamily="34" charset="-128"/>
            </a:rPr>
            <a:t>①：高齢者の単身世帯、②：高学歴人口割合、③：朝の孤食、④：地域コミュニティへの参加率、⑤：</a:t>
          </a:r>
          <a:r>
            <a:rPr lang="ja-JP" altLang="ja-JP" sz="1600" b="0" i="0">
              <a:latin typeface="Hiragino Sans W5" panose="020B0400000000000000" pitchFamily="34" charset="-128"/>
              <a:ea typeface="Hiragino Sans W5" panose="020B0400000000000000" pitchFamily="34" charset="-128"/>
            </a:rPr>
            <a:t>健診</a:t>
          </a:r>
          <a:r>
            <a:rPr lang="ja-JP" altLang="en-US" sz="1600" b="0" i="0">
              <a:latin typeface="Hiragino Sans W5" panose="020B0400000000000000" pitchFamily="34" charset="-128"/>
              <a:ea typeface="Hiragino Sans W5" panose="020B0400000000000000" pitchFamily="34" charset="-128"/>
            </a:rPr>
            <a:t>の</a:t>
          </a:r>
          <a:r>
            <a:rPr lang="ja-JP" altLang="ja-JP" sz="1600" b="0" i="0">
              <a:latin typeface="Hiragino Sans W5" panose="020B0400000000000000" pitchFamily="34" charset="-128"/>
              <a:ea typeface="Hiragino Sans W5" panose="020B0400000000000000" pitchFamily="34" charset="-128"/>
            </a:rPr>
            <a:t>受診</a:t>
          </a:r>
          <a:r>
            <a:rPr lang="ja-JP" altLang="en-US" sz="1600" b="0" i="0">
              <a:latin typeface="Hiragino Sans W5" panose="020B0400000000000000" pitchFamily="34" charset="-128"/>
              <a:ea typeface="Hiragino Sans W5" panose="020B0400000000000000" pitchFamily="34" charset="-128"/>
            </a:rPr>
            <a:t>率、⑥：身体機能の維持、⑦：喫煙率が共通する要因として抽出された。</a:t>
          </a:r>
          <a:endParaRPr kumimoji="1" lang="en-US" altLang="ja-JP" sz="1600" b="0" i="0" dirty="0">
            <a:latin typeface="Hiragino Sans W5" panose="020B0400000000000000" pitchFamily="34" charset="-128"/>
            <a:ea typeface="Hiragino Sans W5" panose="020B0400000000000000" pitchFamily="34" charset="-128"/>
          </a:endParaRPr>
        </a:p>
      </dgm:t>
    </dgm:pt>
    <dgm:pt modelId="{952825B5-61B8-834F-9810-C89005CFF74C}" type="parTrans" cxnId="{34D62837-0174-8844-AA05-5C3D05CB7FE9}">
      <dgm:prSet/>
      <dgm:spPr/>
      <dgm:t>
        <a:bodyPr/>
        <a:lstStyle/>
        <a:p>
          <a:endParaRPr kumimoji="1" lang="ja-JP" altLang="en-US"/>
        </a:p>
      </dgm:t>
    </dgm:pt>
    <dgm:pt modelId="{FAC3F1D1-1C47-2B47-8940-A1F4D6EB089B}" type="sibTrans" cxnId="{34D62837-0174-8844-AA05-5C3D05CB7FE9}">
      <dgm:prSet/>
      <dgm:spPr/>
      <dgm:t>
        <a:bodyPr/>
        <a:lstStyle/>
        <a:p>
          <a:endParaRPr kumimoji="1" lang="ja-JP" altLang="en-US"/>
        </a:p>
      </dgm:t>
    </dgm:pt>
    <dgm:pt modelId="{4563EDBC-CE9F-284A-8186-A00F060E10BB}">
      <dgm:prSet custT="1"/>
      <dgm:spPr/>
      <dgm:t>
        <a:bodyPr/>
        <a:lstStyle/>
        <a:p>
          <a:r>
            <a:rPr lang="ja-JP" altLang="en-US" sz="1600" b="1" i="0" dirty="0">
              <a:solidFill>
                <a:schemeClr val="tx1"/>
              </a:solidFill>
              <a:latin typeface="Hiragino Sans W6" panose="020B0400000000000000" pitchFamily="34" charset="-128"/>
              <a:ea typeface="Hiragino Sans W6" panose="020B0400000000000000" pitchFamily="34" charset="-128"/>
            </a:rPr>
            <a:t>その結果、①：</a:t>
          </a:r>
          <a:r>
            <a:rPr lang="ja-JP" altLang="ja-JP" sz="1600" b="1" i="0" dirty="0">
              <a:solidFill>
                <a:schemeClr val="tx1"/>
              </a:solidFill>
              <a:latin typeface="Hiragino Sans W6" panose="020B0400000000000000" pitchFamily="34" charset="-128"/>
              <a:ea typeface="Hiragino Sans W6" panose="020B0400000000000000" pitchFamily="34" charset="-128"/>
            </a:rPr>
            <a:t>大阪府内</a:t>
          </a:r>
          <a:r>
            <a:rPr lang="ja-JP" altLang="en-US" sz="1600" b="1" i="0" dirty="0">
              <a:solidFill>
                <a:schemeClr val="tx1"/>
              </a:solidFill>
              <a:latin typeface="Hiragino Sans W6" panose="020B0400000000000000" pitchFamily="34" charset="-128"/>
              <a:ea typeface="Hiragino Sans W6" panose="020B0400000000000000" pitchFamily="34" charset="-128"/>
            </a:rPr>
            <a:t>全ての市町村で</a:t>
          </a:r>
          <a:r>
            <a:rPr lang="ja-JP" altLang="ja-JP" sz="1600" b="1" i="0" dirty="0">
              <a:solidFill>
                <a:schemeClr val="tx1"/>
              </a:solidFill>
              <a:latin typeface="Hiragino Sans W6" panose="020B0400000000000000" pitchFamily="34" charset="-128"/>
              <a:ea typeface="Hiragino Sans W6" panose="020B0400000000000000" pitchFamily="34" charset="-128"/>
            </a:rPr>
            <a:t>共通する</a:t>
          </a:r>
          <a:r>
            <a:rPr lang="ja-JP" altLang="en-US" sz="1600" b="1" i="0" dirty="0">
              <a:solidFill>
                <a:schemeClr val="tx1"/>
              </a:solidFill>
              <a:latin typeface="Hiragino Sans W6" panose="020B0400000000000000" pitchFamily="34" charset="-128"/>
              <a:ea typeface="Hiragino Sans W6" panose="020B0400000000000000" pitchFamily="34" charset="-128"/>
            </a:rPr>
            <a:t>強み</a:t>
          </a:r>
          <a:r>
            <a:rPr lang="en-US" altLang="ja-JP" sz="1600" b="1" i="0" dirty="0">
              <a:solidFill>
                <a:schemeClr val="tx1"/>
              </a:solidFill>
              <a:latin typeface="Hiragino Sans W6" panose="020B0400000000000000" pitchFamily="34" charset="-128"/>
              <a:ea typeface="Hiragino Sans W6" panose="020B0400000000000000" pitchFamily="34" charset="-128"/>
            </a:rPr>
            <a:t>/</a:t>
          </a:r>
          <a:r>
            <a:rPr lang="ja-JP" altLang="en-US" sz="1600" b="1" i="0" dirty="0">
              <a:solidFill>
                <a:schemeClr val="tx1"/>
              </a:solidFill>
              <a:latin typeface="Hiragino Sans W6" panose="020B0400000000000000" pitchFamily="34" charset="-128"/>
              <a:ea typeface="Hiragino Sans W6" panose="020B0400000000000000" pitchFamily="34" charset="-128"/>
            </a:rPr>
            <a:t>弱点は存在しないこと、②：健康寿命</a:t>
          </a:r>
          <a:r>
            <a:rPr lang="ja-JP" altLang="ja-JP" sz="1600" b="1" i="0" dirty="0">
              <a:solidFill>
                <a:schemeClr val="tx1"/>
              </a:solidFill>
              <a:latin typeface="Hiragino Sans W6" panose="020B0400000000000000" pitchFamily="34" charset="-128"/>
              <a:ea typeface="Hiragino Sans W6" panose="020B0400000000000000" pitchFamily="34" charset="-128"/>
            </a:rPr>
            <a:t>が</a:t>
          </a:r>
          <a:r>
            <a:rPr lang="ja-JP" altLang="en-US" sz="1600" b="1" i="0" dirty="0">
              <a:solidFill>
                <a:schemeClr val="tx1"/>
              </a:solidFill>
              <a:latin typeface="Hiragino Sans W6" panose="020B0400000000000000" pitchFamily="34" charset="-128"/>
              <a:ea typeface="Hiragino Sans W6" panose="020B0400000000000000" pitchFamily="34" charset="-128"/>
            </a:rPr>
            <a:t>比較的長い</a:t>
          </a:r>
          <a:r>
            <a:rPr lang="ja-JP" altLang="ja-JP" sz="1600" b="1" i="0" dirty="0">
              <a:solidFill>
                <a:schemeClr val="tx1"/>
              </a:solidFill>
              <a:latin typeface="Hiragino Sans W6" panose="020B0400000000000000" pitchFamily="34" charset="-128"/>
              <a:ea typeface="Hiragino Sans W6" panose="020B0400000000000000" pitchFamily="34" charset="-128"/>
            </a:rPr>
            <a:t>自治体</a:t>
          </a:r>
          <a:r>
            <a:rPr lang="ja-JP" altLang="en-US" sz="1600" b="1" i="0" dirty="0">
              <a:solidFill>
                <a:schemeClr val="tx1"/>
              </a:solidFill>
              <a:latin typeface="Hiragino Sans W6" panose="020B0400000000000000" pitchFamily="34" charset="-128"/>
              <a:ea typeface="Hiragino Sans W6" panose="020B0400000000000000" pitchFamily="34" charset="-128"/>
            </a:rPr>
            <a:t>間でもその要因は異なること、③：健康寿命が比較的短い</a:t>
          </a:r>
          <a:r>
            <a:rPr lang="ja-JP" altLang="ja-JP" sz="1600" b="1" i="0" dirty="0">
              <a:solidFill>
                <a:schemeClr val="tx1"/>
              </a:solidFill>
              <a:latin typeface="Hiragino Sans W6" panose="020B0400000000000000" pitchFamily="34" charset="-128"/>
              <a:ea typeface="Hiragino Sans W6" panose="020B0400000000000000" pitchFamily="34" charset="-128"/>
            </a:rPr>
            <a:t>自治体</a:t>
          </a:r>
          <a:r>
            <a:rPr lang="ja-JP" altLang="en-US" sz="1600" b="1" i="0" dirty="0">
              <a:solidFill>
                <a:schemeClr val="tx1"/>
              </a:solidFill>
              <a:latin typeface="Hiragino Sans W6" panose="020B0400000000000000" pitchFamily="34" charset="-128"/>
              <a:ea typeface="Hiragino Sans W6" panose="020B0400000000000000" pitchFamily="34" charset="-128"/>
            </a:rPr>
            <a:t>でもその要因は異なること、が明らかとなり、市町村</a:t>
          </a:r>
          <a:r>
            <a:rPr lang="ja-JP" altLang="ja-JP" sz="1600" b="1" i="0" dirty="0">
              <a:solidFill>
                <a:schemeClr val="tx1"/>
              </a:solidFill>
              <a:latin typeface="Hiragino Sans W6" panose="020B0400000000000000" pitchFamily="34" charset="-128"/>
              <a:ea typeface="Hiragino Sans W6" panose="020B0400000000000000" pitchFamily="34" charset="-128"/>
            </a:rPr>
            <a:t>それぞれ</a:t>
          </a:r>
          <a:r>
            <a:rPr lang="ja-JP" altLang="en-US" sz="1600" b="1" i="0" dirty="0">
              <a:solidFill>
                <a:schemeClr val="tx1"/>
              </a:solidFill>
              <a:latin typeface="Hiragino Sans W6" panose="020B0400000000000000" pitchFamily="34" charset="-128"/>
              <a:ea typeface="Hiragino Sans W6" panose="020B0400000000000000" pitchFamily="34" charset="-128"/>
            </a:rPr>
            <a:t>で</a:t>
          </a:r>
          <a:r>
            <a:rPr lang="ja-JP" altLang="ja-JP" sz="1600" b="1" i="0" dirty="0">
              <a:solidFill>
                <a:schemeClr val="tx1"/>
              </a:solidFill>
              <a:latin typeface="Hiragino Sans W6" panose="020B0400000000000000" pitchFamily="34" charset="-128"/>
              <a:ea typeface="Hiragino Sans W6" panose="020B0400000000000000" pitchFamily="34" charset="-128"/>
            </a:rPr>
            <a:t>異なる</a:t>
          </a:r>
          <a:r>
            <a:rPr lang="ja-JP" altLang="en-US" sz="1600" b="1" i="0" dirty="0">
              <a:solidFill>
                <a:schemeClr val="tx1"/>
              </a:solidFill>
              <a:latin typeface="Hiragino Sans W6" panose="020B0400000000000000" pitchFamily="34" charset="-128"/>
              <a:ea typeface="Hiragino Sans W6" panose="020B0400000000000000" pitchFamily="34" charset="-128"/>
            </a:rPr>
            <a:t>課題が存在していることが示された。</a:t>
          </a:r>
          <a:endParaRPr lang="en-US" altLang="ja-JP" sz="1600" b="1" i="0" dirty="0">
            <a:solidFill>
              <a:schemeClr val="tx1"/>
            </a:solidFill>
            <a:latin typeface="Hiragino Sans W6" panose="020B0400000000000000" pitchFamily="34" charset="-128"/>
            <a:ea typeface="Hiragino Sans W6" panose="020B0400000000000000" pitchFamily="34" charset="-128"/>
          </a:endParaRPr>
        </a:p>
      </dgm:t>
    </dgm:pt>
    <dgm:pt modelId="{8189E8AE-D3AF-094E-99F1-45263A607CEF}" type="parTrans" cxnId="{702A4E7F-01B9-5D4A-8AA9-75D7C0EA2773}">
      <dgm:prSet/>
      <dgm:spPr/>
      <dgm:t>
        <a:bodyPr/>
        <a:lstStyle/>
        <a:p>
          <a:endParaRPr kumimoji="1" lang="ja-JP" altLang="en-US"/>
        </a:p>
      </dgm:t>
    </dgm:pt>
    <dgm:pt modelId="{3D6E8E7E-0CE8-3B47-96CD-4BAADF3FDBAE}" type="sibTrans" cxnId="{702A4E7F-01B9-5D4A-8AA9-75D7C0EA2773}">
      <dgm:prSet/>
      <dgm:spPr/>
      <dgm:t>
        <a:bodyPr/>
        <a:lstStyle/>
        <a:p>
          <a:endParaRPr kumimoji="1" lang="ja-JP" altLang="en-US"/>
        </a:p>
      </dgm:t>
    </dgm:pt>
    <dgm:pt modelId="{1E656D25-CC5B-AF46-90AB-68744992DFE1}">
      <dgm:prSet custT="1"/>
      <dgm:spPr/>
      <dgm:t>
        <a:bodyPr/>
        <a:lstStyle/>
        <a:p>
          <a:r>
            <a:rPr lang="ja-JP" altLang="en-US" sz="1600" b="1" i="0">
              <a:solidFill>
                <a:schemeClr val="tx1"/>
              </a:solidFill>
              <a:latin typeface="Hiragino Sans W6" panose="020B0400000000000000" pitchFamily="34" charset="-128"/>
              <a:ea typeface="Hiragino Sans W6" panose="020B0400000000000000" pitchFamily="34" charset="-128"/>
            </a:rPr>
            <a:t>その結果として、市町村別の健康カルテに今回の指標と課題抽出のまとめを記載し、それぞれの市町村が独自に施策を立案する際の基礎資料として提示した。</a:t>
          </a:r>
          <a:endParaRPr lang="en-US" altLang="ja-JP" sz="1600" b="1" i="0" dirty="0">
            <a:solidFill>
              <a:schemeClr val="tx1"/>
            </a:solidFill>
            <a:latin typeface="Hiragino Sans W6" panose="020B0400000000000000" pitchFamily="34" charset="-128"/>
            <a:ea typeface="Hiragino Sans W6" panose="020B0400000000000000" pitchFamily="34" charset="-128"/>
          </a:endParaRPr>
        </a:p>
      </dgm:t>
    </dgm:pt>
    <dgm:pt modelId="{E0E79CCE-3B55-4D47-A515-78356E29CD5A}" type="parTrans" cxnId="{16378D53-671F-A24F-8D4D-69259DAE9EBD}">
      <dgm:prSet/>
      <dgm:spPr/>
      <dgm:t>
        <a:bodyPr/>
        <a:lstStyle/>
        <a:p>
          <a:endParaRPr kumimoji="1" lang="ja-JP" altLang="en-US"/>
        </a:p>
      </dgm:t>
    </dgm:pt>
    <dgm:pt modelId="{0981F949-6236-3E49-B1FD-894295B95E49}" type="sibTrans" cxnId="{16378D53-671F-A24F-8D4D-69259DAE9EBD}">
      <dgm:prSet/>
      <dgm:spPr/>
      <dgm:t>
        <a:bodyPr/>
        <a:lstStyle/>
        <a:p>
          <a:endParaRPr kumimoji="1" lang="ja-JP" altLang="en-US"/>
        </a:p>
      </dgm:t>
    </dgm:pt>
    <dgm:pt modelId="{25B50016-A8FB-934E-9AD9-FC92497A9931}" type="pres">
      <dgm:prSet presAssocID="{80AC0394-E6F0-9149-943D-22ABAA3D75CA}" presName="linear" presStyleCnt="0">
        <dgm:presLayoutVars>
          <dgm:dir/>
          <dgm:animLvl val="lvl"/>
          <dgm:resizeHandles val="exact"/>
        </dgm:presLayoutVars>
      </dgm:prSet>
      <dgm:spPr/>
    </dgm:pt>
    <dgm:pt modelId="{F2A51032-4B1A-F949-BAE9-8B8900D565B3}" type="pres">
      <dgm:prSet presAssocID="{178464BB-6173-BD44-9484-822C57D46BA9}" presName="parentLin" presStyleCnt="0"/>
      <dgm:spPr/>
    </dgm:pt>
    <dgm:pt modelId="{E3146902-62D6-DF4F-B278-91803D664AB9}" type="pres">
      <dgm:prSet presAssocID="{178464BB-6173-BD44-9484-822C57D46BA9}" presName="parentLeftMargin" presStyleLbl="node1" presStyleIdx="0" presStyleCnt="2"/>
      <dgm:spPr/>
    </dgm:pt>
    <dgm:pt modelId="{FDDD1D54-B020-CD4B-8C6B-21429FE7A02B}" type="pres">
      <dgm:prSet presAssocID="{178464BB-6173-BD44-9484-822C57D46BA9}" presName="parentText" presStyleLbl="node1" presStyleIdx="0" presStyleCnt="2">
        <dgm:presLayoutVars>
          <dgm:chMax val="0"/>
          <dgm:bulletEnabled val="1"/>
        </dgm:presLayoutVars>
      </dgm:prSet>
      <dgm:spPr/>
    </dgm:pt>
    <dgm:pt modelId="{CDC47857-BB10-2B42-B377-B04DC615AEBD}" type="pres">
      <dgm:prSet presAssocID="{178464BB-6173-BD44-9484-822C57D46BA9}" presName="negativeSpace" presStyleCnt="0"/>
      <dgm:spPr/>
    </dgm:pt>
    <dgm:pt modelId="{7BA0926F-89E4-9A47-BFC9-CE9326CA4E17}" type="pres">
      <dgm:prSet presAssocID="{178464BB-6173-BD44-9484-822C57D46BA9}" presName="childText" presStyleLbl="conFgAcc1" presStyleIdx="0" presStyleCnt="2">
        <dgm:presLayoutVars>
          <dgm:bulletEnabled val="1"/>
        </dgm:presLayoutVars>
      </dgm:prSet>
      <dgm:spPr/>
    </dgm:pt>
    <dgm:pt modelId="{46345406-D927-6344-BAD2-AE3067459840}" type="pres">
      <dgm:prSet presAssocID="{ABB96451-228A-0D48-BFE1-65D18B24225F}" presName="spaceBetweenRectangles" presStyleCnt="0"/>
      <dgm:spPr/>
    </dgm:pt>
    <dgm:pt modelId="{D6793CE0-8F9A-2F44-B60B-81067E34075A}" type="pres">
      <dgm:prSet presAssocID="{E63B9055-BF5D-724D-86F7-BD42CAA0A9D2}" presName="parentLin" presStyleCnt="0"/>
      <dgm:spPr/>
    </dgm:pt>
    <dgm:pt modelId="{F4A60D77-4678-CA4C-ABAC-F54CB3556950}" type="pres">
      <dgm:prSet presAssocID="{E63B9055-BF5D-724D-86F7-BD42CAA0A9D2}" presName="parentLeftMargin" presStyleLbl="node1" presStyleIdx="0" presStyleCnt="2"/>
      <dgm:spPr/>
    </dgm:pt>
    <dgm:pt modelId="{4D44D0C5-494E-0F44-8622-0744675F2053}" type="pres">
      <dgm:prSet presAssocID="{E63B9055-BF5D-724D-86F7-BD42CAA0A9D2}" presName="parentText" presStyleLbl="node1" presStyleIdx="1" presStyleCnt="2">
        <dgm:presLayoutVars>
          <dgm:chMax val="0"/>
          <dgm:bulletEnabled val="1"/>
        </dgm:presLayoutVars>
      </dgm:prSet>
      <dgm:spPr/>
    </dgm:pt>
    <dgm:pt modelId="{298C3195-9B64-8745-AE23-65ABDB992732}" type="pres">
      <dgm:prSet presAssocID="{E63B9055-BF5D-724D-86F7-BD42CAA0A9D2}" presName="negativeSpace" presStyleCnt="0"/>
      <dgm:spPr/>
    </dgm:pt>
    <dgm:pt modelId="{B45E2564-486A-F84C-B88A-C88F8B65EBA5}" type="pres">
      <dgm:prSet presAssocID="{E63B9055-BF5D-724D-86F7-BD42CAA0A9D2}" presName="childText" presStyleLbl="conFgAcc1" presStyleIdx="1" presStyleCnt="2">
        <dgm:presLayoutVars>
          <dgm:bulletEnabled val="1"/>
        </dgm:presLayoutVars>
      </dgm:prSet>
      <dgm:spPr/>
    </dgm:pt>
  </dgm:ptLst>
  <dgm:cxnLst>
    <dgm:cxn modelId="{3FF0A30C-FF3E-AB4E-843F-2AC97AB998B2}" srcId="{80AC0394-E6F0-9149-943D-22ABAA3D75CA}" destId="{E63B9055-BF5D-724D-86F7-BD42CAA0A9D2}" srcOrd="1" destOrd="0" parTransId="{C6874EAE-B184-EF4B-A6AC-8702371AB17A}" sibTransId="{5FE8F847-019F-DA4C-8DF7-92CE578EB670}"/>
    <dgm:cxn modelId="{1919602E-419B-7E4A-AA7B-CD1D3C6404D7}" srcId="{80AC0394-E6F0-9149-943D-22ABAA3D75CA}" destId="{178464BB-6173-BD44-9484-822C57D46BA9}" srcOrd="0" destOrd="0" parTransId="{9044857A-EBA1-174A-9FD9-72B7C7626498}" sibTransId="{ABB96451-228A-0D48-BFE1-65D18B24225F}"/>
    <dgm:cxn modelId="{34D62837-0174-8844-AA05-5C3D05CB7FE9}" srcId="{178464BB-6173-BD44-9484-822C57D46BA9}" destId="{52F188D2-6530-B646-9D6F-8E15CB4FB0B4}" srcOrd="1" destOrd="0" parTransId="{952825B5-61B8-834F-9810-C89005CFF74C}" sibTransId="{FAC3F1D1-1C47-2B47-8940-A1F4D6EB089B}"/>
    <dgm:cxn modelId="{4A5A5E39-A756-354F-A43C-7EEC6C76C1DB}" type="presOf" srcId="{D79175EF-74A4-CB4A-B5A2-4044F5E4543C}" destId="{7BA0926F-89E4-9A47-BFC9-CE9326CA4E17}" srcOrd="0" destOrd="0" presId="urn:microsoft.com/office/officeart/2005/8/layout/list1"/>
    <dgm:cxn modelId="{BBF0F140-72DC-2B4F-A556-2053065B631F}" type="presOf" srcId="{80AC0394-E6F0-9149-943D-22ABAA3D75CA}" destId="{25B50016-A8FB-934E-9AD9-FC92497A9931}" srcOrd="0" destOrd="0" presId="urn:microsoft.com/office/officeart/2005/8/layout/list1"/>
    <dgm:cxn modelId="{FFA4BE5D-CA2F-6748-B603-A0F6FFAB185A}" srcId="{178464BB-6173-BD44-9484-822C57D46BA9}" destId="{D79175EF-74A4-CB4A-B5A2-4044F5E4543C}" srcOrd="0" destOrd="0" parTransId="{ACDC855B-384F-7042-9AE6-C1BE564FA656}" sibTransId="{993555AF-5808-7544-87F8-AC1773AC644E}"/>
    <dgm:cxn modelId="{16378D53-671F-A24F-8D4D-69259DAE9EBD}" srcId="{E63B9055-BF5D-724D-86F7-BD42CAA0A9D2}" destId="{1E656D25-CC5B-AF46-90AB-68744992DFE1}" srcOrd="2" destOrd="0" parTransId="{E0E79CCE-3B55-4D47-A515-78356E29CD5A}" sibTransId="{0981F949-6236-3E49-B1FD-894295B95E49}"/>
    <dgm:cxn modelId="{54F72E7F-279A-F04B-B3B6-2CECBC07D5FB}" type="presOf" srcId="{1E656D25-CC5B-AF46-90AB-68744992DFE1}" destId="{B45E2564-486A-F84C-B88A-C88F8B65EBA5}" srcOrd="0" destOrd="2" presId="urn:microsoft.com/office/officeart/2005/8/layout/list1"/>
    <dgm:cxn modelId="{702A4E7F-01B9-5D4A-8AA9-75D7C0EA2773}" srcId="{E63B9055-BF5D-724D-86F7-BD42CAA0A9D2}" destId="{4563EDBC-CE9F-284A-8186-A00F060E10BB}" srcOrd="1" destOrd="0" parTransId="{8189E8AE-D3AF-094E-99F1-45263A607CEF}" sibTransId="{3D6E8E7E-0CE8-3B47-96CD-4BAADF3FDBAE}"/>
    <dgm:cxn modelId="{B8609380-BFC0-2749-96C2-8C142BF444CE}" type="presOf" srcId="{178464BB-6173-BD44-9484-822C57D46BA9}" destId="{E3146902-62D6-DF4F-B278-91803D664AB9}" srcOrd="0" destOrd="0" presId="urn:microsoft.com/office/officeart/2005/8/layout/list1"/>
    <dgm:cxn modelId="{7912F587-AB08-9C49-8658-1546F06605AF}" srcId="{E63B9055-BF5D-724D-86F7-BD42CAA0A9D2}" destId="{1FB93C4A-BEA1-804D-9BFA-5833E795587E}" srcOrd="0" destOrd="0" parTransId="{C71951E7-1D96-F043-B916-33057F25F47A}" sibTransId="{8F5292EC-888B-744F-B63D-86F8B59F5E68}"/>
    <dgm:cxn modelId="{1220E1A2-0A0D-114E-B29F-CBE94CAB59FD}" type="presOf" srcId="{E63B9055-BF5D-724D-86F7-BD42CAA0A9D2}" destId="{4D44D0C5-494E-0F44-8622-0744675F2053}" srcOrd="1" destOrd="0" presId="urn:microsoft.com/office/officeart/2005/8/layout/list1"/>
    <dgm:cxn modelId="{C41C8CA4-4905-C545-9A3B-BFA5897C6383}" type="presOf" srcId="{178464BB-6173-BD44-9484-822C57D46BA9}" destId="{FDDD1D54-B020-CD4B-8C6B-21429FE7A02B}" srcOrd="1" destOrd="0" presId="urn:microsoft.com/office/officeart/2005/8/layout/list1"/>
    <dgm:cxn modelId="{6E032CB4-06EC-7748-B9CD-3F698BA76B66}" type="presOf" srcId="{E63B9055-BF5D-724D-86F7-BD42CAA0A9D2}" destId="{F4A60D77-4678-CA4C-ABAC-F54CB3556950}" srcOrd="0" destOrd="0" presId="urn:microsoft.com/office/officeart/2005/8/layout/list1"/>
    <dgm:cxn modelId="{5B02AFBA-1396-6B46-962E-E8FD1ABFBF02}" type="presOf" srcId="{52F188D2-6530-B646-9D6F-8E15CB4FB0B4}" destId="{7BA0926F-89E4-9A47-BFC9-CE9326CA4E17}" srcOrd="0" destOrd="1" presId="urn:microsoft.com/office/officeart/2005/8/layout/list1"/>
    <dgm:cxn modelId="{B1DF4DDE-246A-7C4F-8999-8935ABCA1B9F}" type="presOf" srcId="{4563EDBC-CE9F-284A-8186-A00F060E10BB}" destId="{B45E2564-486A-F84C-B88A-C88F8B65EBA5}" srcOrd="0" destOrd="1" presId="urn:microsoft.com/office/officeart/2005/8/layout/list1"/>
    <dgm:cxn modelId="{6F3D34E3-87D6-5D43-9FF6-2AF51559A81E}" type="presOf" srcId="{1FB93C4A-BEA1-804D-9BFA-5833E795587E}" destId="{B45E2564-486A-F84C-B88A-C88F8B65EBA5}" srcOrd="0" destOrd="0" presId="urn:microsoft.com/office/officeart/2005/8/layout/list1"/>
    <dgm:cxn modelId="{6DFB89DA-24CD-EB47-8F82-3D6DAFBEACBF}" type="presParOf" srcId="{25B50016-A8FB-934E-9AD9-FC92497A9931}" destId="{F2A51032-4B1A-F949-BAE9-8B8900D565B3}" srcOrd="0" destOrd="0" presId="urn:microsoft.com/office/officeart/2005/8/layout/list1"/>
    <dgm:cxn modelId="{5ED49092-BE33-E54F-81F3-2BDF44A52BE4}" type="presParOf" srcId="{F2A51032-4B1A-F949-BAE9-8B8900D565B3}" destId="{E3146902-62D6-DF4F-B278-91803D664AB9}" srcOrd="0" destOrd="0" presId="urn:microsoft.com/office/officeart/2005/8/layout/list1"/>
    <dgm:cxn modelId="{F1E4CF06-6576-6843-9814-F1DDE7DA2319}" type="presParOf" srcId="{F2A51032-4B1A-F949-BAE9-8B8900D565B3}" destId="{FDDD1D54-B020-CD4B-8C6B-21429FE7A02B}" srcOrd="1" destOrd="0" presId="urn:microsoft.com/office/officeart/2005/8/layout/list1"/>
    <dgm:cxn modelId="{BB472EF4-962D-9E4F-989C-4878779D9C2D}" type="presParOf" srcId="{25B50016-A8FB-934E-9AD9-FC92497A9931}" destId="{CDC47857-BB10-2B42-B377-B04DC615AEBD}" srcOrd="1" destOrd="0" presId="urn:microsoft.com/office/officeart/2005/8/layout/list1"/>
    <dgm:cxn modelId="{7735B576-0BE6-8048-86FC-E47FF777DF5F}" type="presParOf" srcId="{25B50016-A8FB-934E-9AD9-FC92497A9931}" destId="{7BA0926F-89E4-9A47-BFC9-CE9326CA4E17}" srcOrd="2" destOrd="0" presId="urn:microsoft.com/office/officeart/2005/8/layout/list1"/>
    <dgm:cxn modelId="{34728B7B-2EFF-8949-9D80-ECEB438E839D}" type="presParOf" srcId="{25B50016-A8FB-934E-9AD9-FC92497A9931}" destId="{46345406-D927-6344-BAD2-AE3067459840}" srcOrd="3" destOrd="0" presId="urn:microsoft.com/office/officeart/2005/8/layout/list1"/>
    <dgm:cxn modelId="{E2DFCA56-7FAD-9E47-9DF5-90E32885E5AF}" type="presParOf" srcId="{25B50016-A8FB-934E-9AD9-FC92497A9931}" destId="{D6793CE0-8F9A-2F44-B60B-81067E34075A}" srcOrd="4" destOrd="0" presId="urn:microsoft.com/office/officeart/2005/8/layout/list1"/>
    <dgm:cxn modelId="{DAB07E66-319D-BB44-97D4-DD77BC86DD43}" type="presParOf" srcId="{D6793CE0-8F9A-2F44-B60B-81067E34075A}" destId="{F4A60D77-4678-CA4C-ABAC-F54CB3556950}" srcOrd="0" destOrd="0" presId="urn:microsoft.com/office/officeart/2005/8/layout/list1"/>
    <dgm:cxn modelId="{E0EEFDE7-EF6B-4C49-BD8E-7285883B1569}" type="presParOf" srcId="{D6793CE0-8F9A-2F44-B60B-81067E34075A}" destId="{4D44D0C5-494E-0F44-8622-0744675F2053}" srcOrd="1" destOrd="0" presId="urn:microsoft.com/office/officeart/2005/8/layout/list1"/>
    <dgm:cxn modelId="{D4B0B016-1712-524F-84E8-20824DB972FD}" type="presParOf" srcId="{25B50016-A8FB-934E-9AD9-FC92497A9931}" destId="{298C3195-9B64-8745-AE23-65ABDB992732}" srcOrd="5" destOrd="0" presId="urn:microsoft.com/office/officeart/2005/8/layout/list1"/>
    <dgm:cxn modelId="{7CC50CAC-07DC-FC4D-9C88-A57E228D50FB}" type="presParOf" srcId="{25B50016-A8FB-934E-9AD9-FC92497A9931}" destId="{B45E2564-486A-F84C-B88A-C88F8B65EBA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0926F-89E4-9A47-BFC9-CE9326CA4E17}">
      <dsp:nvSpPr>
        <dsp:cNvPr id="0" name=""/>
        <dsp:cNvSpPr/>
      </dsp:nvSpPr>
      <dsp:spPr>
        <a:xfrm>
          <a:off x="0" y="535890"/>
          <a:ext cx="10783383" cy="12867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910" tIns="395732" rIns="836910"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b="0" i="0" kern="1200">
              <a:latin typeface="Hiragino Sans W5" panose="020B0400000000000000" pitchFamily="34" charset="-128"/>
              <a:ea typeface="Hiragino Sans W5" panose="020B0400000000000000" pitchFamily="34" charset="-128"/>
            </a:rPr>
            <a:t>公的統計指標、実態調査など複数のデータセットを利用し、大阪府内の市町村における</a:t>
          </a:r>
          <a:r>
            <a:rPr kumimoji="1" lang="ja-JP" altLang="en-US" sz="1900" b="0" i="0" kern="1200">
              <a:latin typeface="Hiragino Sans W5" panose="020B0400000000000000" pitchFamily="34" charset="-128"/>
              <a:ea typeface="Hiragino Sans W5" panose="020B0400000000000000" pitchFamily="34" charset="-128"/>
            </a:rPr>
            <a:t>健康寿命・平均寿命への要因と</a:t>
          </a:r>
          <a:r>
            <a:rPr lang="ja-JP" altLang="en-US" sz="1900" b="0" i="0" kern="1200">
              <a:latin typeface="Hiragino Sans W5" panose="020B0400000000000000" pitchFamily="34" charset="-128"/>
              <a:ea typeface="Hiragino Sans W5" panose="020B0400000000000000" pitchFamily="34" charset="-128"/>
            </a:rPr>
            <a:t>考えられる</a:t>
          </a:r>
          <a:r>
            <a:rPr kumimoji="1" lang="ja-JP" altLang="en-US" sz="1900" b="0" i="0" kern="1200">
              <a:latin typeface="Hiragino Sans W5" panose="020B0400000000000000" pitchFamily="34" charset="-128"/>
              <a:ea typeface="Hiragino Sans W5" panose="020B0400000000000000" pitchFamily="34" charset="-128"/>
            </a:rPr>
            <a:t>因子を網羅的に探索する。</a:t>
          </a:r>
          <a:endParaRPr kumimoji="1" lang="en-US" altLang="ja-JP" sz="1900" b="0" i="0" kern="1200" dirty="0">
            <a:latin typeface="Hiragino Sans W5" panose="020B0400000000000000" pitchFamily="34" charset="-128"/>
            <a:ea typeface="Hiragino Sans W5" panose="020B0400000000000000" pitchFamily="34" charset="-128"/>
          </a:endParaRPr>
        </a:p>
      </dsp:txBody>
      <dsp:txXfrm>
        <a:off x="0" y="535890"/>
        <a:ext cx="10783383" cy="1286775"/>
      </dsp:txXfrm>
    </dsp:sp>
    <dsp:sp modelId="{FDDD1D54-B020-CD4B-8C6B-21429FE7A02B}">
      <dsp:nvSpPr>
        <dsp:cNvPr id="0" name=""/>
        <dsp:cNvSpPr/>
      </dsp:nvSpPr>
      <dsp:spPr>
        <a:xfrm>
          <a:off x="539169" y="255450"/>
          <a:ext cx="754836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310" tIns="0" rIns="285310" bIns="0" numCol="1" spcCol="1270" anchor="ctr" anchorCtr="0">
          <a:noAutofit/>
        </a:bodyPr>
        <a:lstStyle/>
        <a:p>
          <a:pPr marL="0" lvl="0" indent="0" algn="l" defTabSz="844550">
            <a:lnSpc>
              <a:spcPct val="90000"/>
            </a:lnSpc>
            <a:spcBef>
              <a:spcPct val="0"/>
            </a:spcBef>
            <a:spcAft>
              <a:spcPct val="35000"/>
            </a:spcAft>
            <a:buNone/>
          </a:pPr>
          <a:r>
            <a:rPr kumimoji="1" lang="ja-JP" altLang="en-US" sz="1900" b="0" i="0" kern="1200">
              <a:latin typeface="Hiragino Sans W5" panose="020B0400000000000000" pitchFamily="34" charset="-128"/>
              <a:ea typeface="Hiragino Sans W5" panose="020B0400000000000000" pitchFamily="34" charset="-128"/>
            </a:rPr>
            <a:t>健康寿命・平均寿命の関連要因の探索</a:t>
          </a:r>
        </a:p>
      </dsp:txBody>
      <dsp:txXfrm>
        <a:off x="566549" y="282830"/>
        <a:ext cx="7493608" cy="506120"/>
      </dsp:txXfrm>
    </dsp:sp>
    <dsp:sp modelId="{B45E2564-486A-F84C-B88A-C88F8B65EBA5}">
      <dsp:nvSpPr>
        <dsp:cNvPr id="0" name=""/>
        <dsp:cNvSpPr/>
      </dsp:nvSpPr>
      <dsp:spPr>
        <a:xfrm>
          <a:off x="0" y="2205706"/>
          <a:ext cx="10783383" cy="128677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910" tIns="395732" rIns="836910" bIns="135128" numCol="1" spcCol="1270" anchor="t" anchorCtr="0">
          <a:noAutofit/>
        </a:bodyPr>
        <a:lstStyle/>
        <a:p>
          <a:pPr marL="171450" lvl="1" indent="-171450" algn="l" defTabSz="844550">
            <a:lnSpc>
              <a:spcPct val="90000"/>
            </a:lnSpc>
            <a:spcBef>
              <a:spcPct val="0"/>
            </a:spcBef>
            <a:spcAft>
              <a:spcPct val="15000"/>
            </a:spcAft>
            <a:buChar char="•"/>
          </a:pPr>
          <a:r>
            <a:rPr lang="ja-JP" altLang="en-US" sz="1900" b="0" i="0" kern="1200">
              <a:latin typeface="Hiragino Sans W5" panose="020B0400000000000000" pitchFamily="34" charset="-128"/>
              <a:ea typeface="Hiragino Sans W5" panose="020B0400000000000000" pitchFamily="34" charset="-128"/>
            </a:rPr>
            <a:t>探索した因子から健康寿命・平均寿命への影響度を市町村ごとに把握し、それぞれの課題を可視化させるための指標として提示する。</a:t>
          </a:r>
          <a:endParaRPr kumimoji="1" lang="ja-JP" altLang="en-US" sz="1900" b="0" i="0" kern="1200" dirty="0">
            <a:latin typeface="Hiragino Sans W5" panose="020B0400000000000000" pitchFamily="34" charset="-128"/>
            <a:ea typeface="Hiragino Sans W5" panose="020B0400000000000000" pitchFamily="34" charset="-128"/>
          </a:endParaRPr>
        </a:p>
      </dsp:txBody>
      <dsp:txXfrm>
        <a:off x="0" y="2205706"/>
        <a:ext cx="10783383" cy="1286775"/>
      </dsp:txXfrm>
    </dsp:sp>
    <dsp:sp modelId="{4D44D0C5-494E-0F44-8622-0744675F2053}">
      <dsp:nvSpPr>
        <dsp:cNvPr id="0" name=""/>
        <dsp:cNvSpPr/>
      </dsp:nvSpPr>
      <dsp:spPr>
        <a:xfrm>
          <a:off x="539169" y="1925266"/>
          <a:ext cx="7548368"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310" tIns="0" rIns="285310" bIns="0" numCol="1" spcCol="1270" anchor="ctr" anchorCtr="0">
          <a:noAutofit/>
        </a:bodyPr>
        <a:lstStyle/>
        <a:p>
          <a:pPr marL="0" lvl="0" indent="0" algn="l" defTabSz="844550">
            <a:lnSpc>
              <a:spcPct val="90000"/>
            </a:lnSpc>
            <a:spcBef>
              <a:spcPct val="0"/>
            </a:spcBef>
            <a:spcAft>
              <a:spcPct val="35000"/>
            </a:spcAft>
            <a:buNone/>
          </a:pPr>
          <a:r>
            <a:rPr kumimoji="1" lang="ja-JP" altLang="en-US" sz="1900" b="0" i="0" kern="1200">
              <a:latin typeface="Hiragino Sans W5" panose="020B0400000000000000" pitchFamily="34" charset="-128"/>
              <a:ea typeface="Hiragino Sans W5" panose="020B0400000000000000" pitchFamily="34" charset="-128"/>
            </a:rPr>
            <a:t>健康寿命・平均寿命延伸に向けたの市町村ごとの課題抽出</a:t>
          </a:r>
          <a:endParaRPr kumimoji="1" lang="en-US" altLang="ja-JP" sz="1900" b="0" i="0" kern="1200" dirty="0">
            <a:latin typeface="Hiragino Sans W5" panose="020B0400000000000000" pitchFamily="34" charset="-128"/>
            <a:ea typeface="Hiragino Sans W5" panose="020B0400000000000000" pitchFamily="34" charset="-128"/>
          </a:endParaRPr>
        </a:p>
      </dsp:txBody>
      <dsp:txXfrm>
        <a:off x="566549" y="1952646"/>
        <a:ext cx="7493608"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0926F-89E4-9A47-BFC9-CE9326CA4E17}">
      <dsp:nvSpPr>
        <dsp:cNvPr id="0" name=""/>
        <dsp:cNvSpPr/>
      </dsp:nvSpPr>
      <dsp:spPr>
        <a:xfrm>
          <a:off x="0" y="258545"/>
          <a:ext cx="11419609" cy="1748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289" tIns="312420" rIns="886289" bIns="113792" numCol="1" spcCol="1270" anchor="t" anchorCtr="0">
          <a:noAutofit/>
        </a:bodyPr>
        <a:lstStyle/>
        <a:p>
          <a:pPr marL="171450" lvl="1" indent="-171450" algn="l" defTabSz="711200">
            <a:lnSpc>
              <a:spcPct val="90000"/>
            </a:lnSpc>
            <a:spcBef>
              <a:spcPct val="0"/>
            </a:spcBef>
            <a:spcAft>
              <a:spcPct val="15000"/>
            </a:spcAft>
            <a:buChar char="•"/>
          </a:pPr>
          <a:r>
            <a:rPr lang="ja-JP" altLang="en-US" sz="1600" b="0" i="0" kern="1200">
              <a:latin typeface="Hiragino Sans W5" panose="020B0400000000000000" pitchFamily="34" charset="-128"/>
              <a:ea typeface="Hiragino Sans W5" panose="020B0400000000000000" pitchFamily="34" charset="-128"/>
            </a:rPr>
            <a:t>公的統計指標、実態調査など複数のデータセットを利用し、大阪府内の市町村における</a:t>
          </a:r>
          <a:r>
            <a:rPr kumimoji="1" lang="ja-JP" altLang="en-US" sz="1600" b="0" i="0" kern="1200">
              <a:latin typeface="Hiragino Sans W5" panose="020B0400000000000000" pitchFamily="34" charset="-128"/>
              <a:ea typeface="Hiragino Sans W5" panose="020B0400000000000000" pitchFamily="34" charset="-128"/>
            </a:rPr>
            <a:t>健康寿命・平均寿命への要因と</a:t>
          </a:r>
          <a:r>
            <a:rPr lang="ja-JP" altLang="en-US" sz="1600" b="0" i="0" kern="1200">
              <a:latin typeface="Hiragino Sans W5" panose="020B0400000000000000" pitchFamily="34" charset="-128"/>
              <a:ea typeface="Hiragino Sans W5" panose="020B0400000000000000" pitchFamily="34" charset="-128"/>
            </a:rPr>
            <a:t>考えられる</a:t>
          </a:r>
          <a:r>
            <a:rPr kumimoji="1" lang="ja-JP" altLang="en-US" sz="1600" b="0" i="0" kern="1200">
              <a:latin typeface="Hiragino Sans W5" panose="020B0400000000000000" pitchFamily="34" charset="-128"/>
              <a:ea typeface="Hiragino Sans W5" panose="020B0400000000000000" pitchFamily="34" charset="-128"/>
            </a:rPr>
            <a:t>因子を網羅的に探索した。</a:t>
          </a:r>
          <a:endParaRPr kumimoji="1" lang="en-US" altLang="ja-JP" sz="1600" b="0" i="0" kern="1200" dirty="0">
            <a:latin typeface="Hiragino Sans W5" panose="020B0400000000000000" pitchFamily="34" charset="-128"/>
            <a:ea typeface="Hiragino Sans W5" panose="020B0400000000000000" pitchFamily="34" charset="-128"/>
          </a:endParaRPr>
        </a:p>
        <a:p>
          <a:pPr marL="171450" lvl="1" indent="-171450" algn="l" defTabSz="711200">
            <a:lnSpc>
              <a:spcPct val="90000"/>
            </a:lnSpc>
            <a:spcBef>
              <a:spcPct val="0"/>
            </a:spcBef>
            <a:spcAft>
              <a:spcPct val="15000"/>
            </a:spcAft>
            <a:buChar char="•"/>
          </a:pPr>
          <a:r>
            <a:rPr kumimoji="1" lang="ja-JP" altLang="en-US" sz="1600" b="0" i="0" kern="1200">
              <a:latin typeface="Hiragino Sans W5" panose="020B0400000000000000" pitchFamily="34" charset="-128"/>
              <a:ea typeface="Hiragino Sans W5" panose="020B0400000000000000" pitchFamily="34" charset="-128"/>
            </a:rPr>
            <a:t>その結果、</a:t>
          </a:r>
          <a:r>
            <a:rPr lang="ja-JP" altLang="en-US" sz="1600" b="0" i="0" kern="1200">
              <a:latin typeface="Hiragino Sans W5" panose="020B0400000000000000" pitchFamily="34" charset="-128"/>
              <a:ea typeface="Hiragino Sans W5" panose="020B0400000000000000" pitchFamily="34" charset="-128"/>
            </a:rPr>
            <a:t>①：高齢者の単身世帯、②：高学歴人口割合、③：朝の孤食、④：地域コミュニティへの参加率、⑤：</a:t>
          </a:r>
          <a:r>
            <a:rPr lang="ja-JP" altLang="ja-JP" sz="1600" b="0" i="0" kern="1200">
              <a:latin typeface="Hiragino Sans W5" panose="020B0400000000000000" pitchFamily="34" charset="-128"/>
              <a:ea typeface="Hiragino Sans W5" panose="020B0400000000000000" pitchFamily="34" charset="-128"/>
            </a:rPr>
            <a:t>健診</a:t>
          </a:r>
          <a:r>
            <a:rPr lang="ja-JP" altLang="en-US" sz="1600" b="0" i="0" kern="1200">
              <a:latin typeface="Hiragino Sans W5" panose="020B0400000000000000" pitchFamily="34" charset="-128"/>
              <a:ea typeface="Hiragino Sans W5" panose="020B0400000000000000" pitchFamily="34" charset="-128"/>
            </a:rPr>
            <a:t>の</a:t>
          </a:r>
          <a:r>
            <a:rPr lang="ja-JP" altLang="ja-JP" sz="1600" b="0" i="0" kern="1200">
              <a:latin typeface="Hiragino Sans W5" panose="020B0400000000000000" pitchFamily="34" charset="-128"/>
              <a:ea typeface="Hiragino Sans W5" panose="020B0400000000000000" pitchFamily="34" charset="-128"/>
            </a:rPr>
            <a:t>受診</a:t>
          </a:r>
          <a:r>
            <a:rPr lang="ja-JP" altLang="en-US" sz="1600" b="0" i="0" kern="1200">
              <a:latin typeface="Hiragino Sans W5" panose="020B0400000000000000" pitchFamily="34" charset="-128"/>
              <a:ea typeface="Hiragino Sans W5" panose="020B0400000000000000" pitchFamily="34" charset="-128"/>
            </a:rPr>
            <a:t>率、⑥：身体機能の維持、⑦：喫煙率が共通する要因として抽出された。</a:t>
          </a:r>
          <a:endParaRPr kumimoji="1" lang="en-US" altLang="ja-JP" sz="1600" b="0" i="0" kern="1200" dirty="0">
            <a:latin typeface="Hiragino Sans W5" panose="020B0400000000000000" pitchFamily="34" charset="-128"/>
            <a:ea typeface="Hiragino Sans W5" panose="020B0400000000000000" pitchFamily="34" charset="-128"/>
          </a:endParaRPr>
        </a:p>
      </dsp:txBody>
      <dsp:txXfrm>
        <a:off x="0" y="258545"/>
        <a:ext cx="11419609" cy="1748250"/>
      </dsp:txXfrm>
    </dsp:sp>
    <dsp:sp modelId="{FDDD1D54-B020-CD4B-8C6B-21429FE7A02B}">
      <dsp:nvSpPr>
        <dsp:cNvPr id="0" name=""/>
        <dsp:cNvSpPr/>
      </dsp:nvSpPr>
      <dsp:spPr>
        <a:xfrm>
          <a:off x="570980" y="37145"/>
          <a:ext cx="7993726"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144" tIns="0" rIns="302144" bIns="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a:latin typeface="Yu Gothic" panose="020B0400000000000000" pitchFamily="34" charset="-128"/>
              <a:ea typeface="Yu Gothic" panose="020B0400000000000000" pitchFamily="34" charset="-128"/>
            </a:rPr>
            <a:t>健康寿命・平均寿命の関連要因の探索</a:t>
          </a:r>
          <a:endParaRPr kumimoji="1" lang="ja-JP" altLang="en-US" sz="2000" kern="1200">
            <a:latin typeface="Yu Gothic" panose="020B0400000000000000" pitchFamily="34" charset="-128"/>
            <a:ea typeface="Yu Gothic" panose="020B0400000000000000" pitchFamily="34" charset="-128"/>
          </a:endParaRPr>
        </a:p>
      </dsp:txBody>
      <dsp:txXfrm>
        <a:off x="592596" y="58761"/>
        <a:ext cx="7950494" cy="399568"/>
      </dsp:txXfrm>
    </dsp:sp>
    <dsp:sp modelId="{B45E2564-486A-F84C-B88A-C88F8B65EBA5}">
      <dsp:nvSpPr>
        <dsp:cNvPr id="0" name=""/>
        <dsp:cNvSpPr/>
      </dsp:nvSpPr>
      <dsp:spPr>
        <a:xfrm>
          <a:off x="0" y="2309195"/>
          <a:ext cx="11419609" cy="2693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6289" tIns="312420" rIns="886289" bIns="113792" numCol="1" spcCol="1270" anchor="t" anchorCtr="0">
          <a:noAutofit/>
        </a:bodyPr>
        <a:lstStyle/>
        <a:p>
          <a:pPr marL="171450" lvl="1" indent="-171450" algn="l" defTabSz="711200">
            <a:lnSpc>
              <a:spcPct val="90000"/>
            </a:lnSpc>
            <a:spcBef>
              <a:spcPct val="0"/>
            </a:spcBef>
            <a:spcAft>
              <a:spcPct val="15000"/>
            </a:spcAft>
            <a:buChar char="•"/>
          </a:pPr>
          <a:r>
            <a:rPr lang="ja-JP" altLang="en-US" sz="1600" b="1" i="0" kern="1200">
              <a:solidFill>
                <a:schemeClr val="tx1"/>
              </a:solidFill>
              <a:latin typeface="Hiragino Sans W6" panose="020B0400000000000000" pitchFamily="34" charset="-128"/>
              <a:ea typeface="Hiragino Sans W6" panose="020B0400000000000000" pitchFamily="34" charset="-128"/>
            </a:rPr>
            <a:t>探索した因子から健康寿命・平均寿命への影響度を市町村ごとに把握し、それぞれの課題を可視化させるための指標として提示した。</a:t>
          </a:r>
          <a:endParaRPr kumimoji="1" lang="ja-JP" altLang="en-US" sz="1600" b="1" i="0" kern="1200" dirty="0">
            <a:solidFill>
              <a:schemeClr val="tx1"/>
            </a:solidFill>
            <a:latin typeface="Hiragino Sans W6" panose="020B0400000000000000" pitchFamily="34" charset="-128"/>
            <a:ea typeface="Hiragino Sans W6" panose="020B0400000000000000" pitchFamily="34" charset="-128"/>
          </a:endParaRPr>
        </a:p>
        <a:p>
          <a:pPr marL="171450" lvl="1" indent="-171450" algn="l" defTabSz="711200">
            <a:lnSpc>
              <a:spcPct val="90000"/>
            </a:lnSpc>
            <a:spcBef>
              <a:spcPct val="0"/>
            </a:spcBef>
            <a:spcAft>
              <a:spcPct val="15000"/>
            </a:spcAft>
            <a:buChar char="•"/>
          </a:pPr>
          <a:r>
            <a:rPr lang="ja-JP" altLang="en-US" sz="1600" b="1" i="0" kern="1200" dirty="0">
              <a:solidFill>
                <a:schemeClr val="tx1"/>
              </a:solidFill>
              <a:latin typeface="Hiragino Sans W6" panose="020B0400000000000000" pitchFamily="34" charset="-128"/>
              <a:ea typeface="Hiragino Sans W6" panose="020B0400000000000000" pitchFamily="34" charset="-128"/>
            </a:rPr>
            <a:t>その結果、①：</a:t>
          </a:r>
          <a:r>
            <a:rPr lang="ja-JP" altLang="ja-JP" sz="1600" b="1" i="0" kern="1200" dirty="0">
              <a:solidFill>
                <a:schemeClr val="tx1"/>
              </a:solidFill>
              <a:latin typeface="Hiragino Sans W6" panose="020B0400000000000000" pitchFamily="34" charset="-128"/>
              <a:ea typeface="Hiragino Sans W6" panose="020B0400000000000000" pitchFamily="34" charset="-128"/>
            </a:rPr>
            <a:t>大阪府内</a:t>
          </a:r>
          <a:r>
            <a:rPr lang="ja-JP" altLang="en-US" sz="1600" b="1" i="0" kern="1200" dirty="0">
              <a:solidFill>
                <a:schemeClr val="tx1"/>
              </a:solidFill>
              <a:latin typeface="Hiragino Sans W6" panose="020B0400000000000000" pitchFamily="34" charset="-128"/>
              <a:ea typeface="Hiragino Sans W6" panose="020B0400000000000000" pitchFamily="34" charset="-128"/>
            </a:rPr>
            <a:t>全ての市町村で</a:t>
          </a:r>
          <a:r>
            <a:rPr lang="ja-JP" altLang="ja-JP" sz="1600" b="1" i="0" kern="1200" dirty="0">
              <a:solidFill>
                <a:schemeClr val="tx1"/>
              </a:solidFill>
              <a:latin typeface="Hiragino Sans W6" panose="020B0400000000000000" pitchFamily="34" charset="-128"/>
              <a:ea typeface="Hiragino Sans W6" panose="020B0400000000000000" pitchFamily="34" charset="-128"/>
            </a:rPr>
            <a:t>共通する</a:t>
          </a:r>
          <a:r>
            <a:rPr lang="ja-JP" altLang="en-US" sz="1600" b="1" i="0" kern="1200" dirty="0">
              <a:solidFill>
                <a:schemeClr val="tx1"/>
              </a:solidFill>
              <a:latin typeface="Hiragino Sans W6" panose="020B0400000000000000" pitchFamily="34" charset="-128"/>
              <a:ea typeface="Hiragino Sans W6" panose="020B0400000000000000" pitchFamily="34" charset="-128"/>
            </a:rPr>
            <a:t>強み</a:t>
          </a:r>
          <a:r>
            <a:rPr lang="en-US" altLang="ja-JP" sz="1600" b="1" i="0" kern="1200" dirty="0">
              <a:solidFill>
                <a:schemeClr val="tx1"/>
              </a:solidFill>
              <a:latin typeface="Hiragino Sans W6" panose="020B0400000000000000" pitchFamily="34" charset="-128"/>
              <a:ea typeface="Hiragino Sans W6" panose="020B0400000000000000" pitchFamily="34" charset="-128"/>
            </a:rPr>
            <a:t>/</a:t>
          </a:r>
          <a:r>
            <a:rPr lang="ja-JP" altLang="en-US" sz="1600" b="1" i="0" kern="1200" dirty="0">
              <a:solidFill>
                <a:schemeClr val="tx1"/>
              </a:solidFill>
              <a:latin typeface="Hiragino Sans W6" panose="020B0400000000000000" pitchFamily="34" charset="-128"/>
              <a:ea typeface="Hiragino Sans W6" panose="020B0400000000000000" pitchFamily="34" charset="-128"/>
            </a:rPr>
            <a:t>弱点は存在しないこと、②：健康寿命</a:t>
          </a:r>
          <a:r>
            <a:rPr lang="ja-JP" altLang="ja-JP" sz="1600" b="1" i="0" kern="1200" dirty="0">
              <a:solidFill>
                <a:schemeClr val="tx1"/>
              </a:solidFill>
              <a:latin typeface="Hiragino Sans W6" panose="020B0400000000000000" pitchFamily="34" charset="-128"/>
              <a:ea typeface="Hiragino Sans W6" panose="020B0400000000000000" pitchFamily="34" charset="-128"/>
            </a:rPr>
            <a:t>が</a:t>
          </a:r>
          <a:r>
            <a:rPr lang="ja-JP" altLang="en-US" sz="1600" b="1" i="0" kern="1200" dirty="0">
              <a:solidFill>
                <a:schemeClr val="tx1"/>
              </a:solidFill>
              <a:latin typeface="Hiragino Sans W6" panose="020B0400000000000000" pitchFamily="34" charset="-128"/>
              <a:ea typeface="Hiragino Sans W6" panose="020B0400000000000000" pitchFamily="34" charset="-128"/>
            </a:rPr>
            <a:t>比較的長い</a:t>
          </a:r>
          <a:r>
            <a:rPr lang="ja-JP" altLang="ja-JP" sz="1600" b="1" i="0" kern="1200" dirty="0">
              <a:solidFill>
                <a:schemeClr val="tx1"/>
              </a:solidFill>
              <a:latin typeface="Hiragino Sans W6" panose="020B0400000000000000" pitchFamily="34" charset="-128"/>
              <a:ea typeface="Hiragino Sans W6" panose="020B0400000000000000" pitchFamily="34" charset="-128"/>
            </a:rPr>
            <a:t>自治体</a:t>
          </a:r>
          <a:r>
            <a:rPr lang="ja-JP" altLang="en-US" sz="1600" b="1" i="0" kern="1200" dirty="0">
              <a:solidFill>
                <a:schemeClr val="tx1"/>
              </a:solidFill>
              <a:latin typeface="Hiragino Sans W6" panose="020B0400000000000000" pitchFamily="34" charset="-128"/>
              <a:ea typeface="Hiragino Sans W6" panose="020B0400000000000000" pitchFamily="34" charset="-128"/>
            </a:rPr>
            <a:t>間でもその要因は異なること、③：健康寿命が比較的短い</a:t>
          </a:r>
          <a:r>
            <a:rPr lang="ja-JP" altLang="ja-JP" sz="1600" b="1" i="0" kern="1200" dirty="0">
              <a:solidFill>
                <a:schemeClr val="tx1"/>
              </a:solidFill>
              <a:latin typeface="Hiragino Sans W6" panose="020B0400000000000000" pitchFamily="34" charset="-128"/>
              <a:ea typeface="Hiragino Sans W6" panose="020B0400000000000000" pitchFamily="34" charset="-128"/>
            </a:rPr>
            <a:t>自治体</a:t>
          </a:r>
          <a:r>
            <a:rPr lang="ja-JP" altLang="en-US" sz="1600" b="1" i="0" kern="1200" dirty="0">
              <a:solidFill>
                <a:schemeClr val="tx1"/>
              </a:solidFill>
              <a:latin typeface="Hiragino Sans W6" panose="020B0400000000000000" pitchFamily="34" charset="-128"/>
              <a:ea typeface="Hiragino Sans W6" panose="020B0400000000000000" pitchFamily="34" charset="-128"/>
            </a:rPr>
            <a:t>でもその要因は異なること、が明らかとなり、市町村</a:t>
          </a:r>
          <a:r>
            <a:rPr lang="ja-JP" altLang="ja-JP" sz="1600" b="1" i="0" kern="1200" dirty="0">
              <a:solidFill>
                <a:schemeClr val="tx1"/>
              </a:solidFill>
              <a:latin typeface="Hiragino Sans W6" panose="020B0400000000000000" pitchFamily="34" charset="-128"/>
              <a:ea typeface="Hiragino Sans W6" panose="020B0400000000000000" pitchFamily="34" charset="-128"/>
            </a:rPr>
            <a:t>それぞれ</a:t>
          </a:r>
          <a:r>
            <a:rPr lang="ja-JP" altLang="en-US" sz="1600" b="1" i="0" kern="1200" dirty="0">
              <a:solidFill>
                <a:schemeClr val="tx1"/>
              </a:solidFill>
              <a:latin typeface="Hiragino Sans W6" panose="020B0400000000000000" pitchFamily="34" charset="-128"/>
              <a:ea typeface="Hiragino Sans W6" panose="020B0400000000000000" pitchFamily="34" charset="-128"/>
            </a:rPr>
            <a:t>で</a:t>
          </a:r>
          <a:r>
            <a:rPr lang="ja-JP" altLang="ja-JP" sz="1600" b="1" i="0" kern="1200" dirty="0">
              <a:solidFill>
                <a:schemeClr val="tx1"/>
              </a:solidFill>
              <a:latin typeface="Hiragino Sans W6" panose="020B0400000000000000" pitchFamily="34" charset="-128"/>
              <a:ea typeface="Hiragino Sans W6" panose="020B0400000000000000" pitchFamily="34" charset="-128"/>
            </a:rPr>
            <a:t>異なる</a:t>
          </a:r>
          <a:r>
            <a:rPr lang="ja-JP" altLang="en-US" sz="1600" b="1" i="0" kern="1200" dirty="0">
              <a:solidFill>
                <a:schemeClr val="tx1"/>
              </a:solidFill>
              <a:latin typeface="Hiragino Sans W6" panose="020B0400000000000000" pitchFamily="34" charset="-128"/>
              <a:ea typeface="Hiragino Sans W6" panose="020B0400000000000000" pitchFamily="34" charset="-128"/>
            </a:rPr>
            <a:t>課題が存在していることが示された。</a:t>
          </a:r>
          <a:endParaRPr lang="en-US" altLang="ja-JP" sz="1600" b="1" i="0" kern="1200" dirty="0">
            <a:solidFill>
              <a:schemeClr val="tx1"/>
            </a:solidFill>
            <a:latin typeface="Hiragino Sans W6" panose="020B0400000000000000" pitchFamily="34" charset="-128"/>
            <a:ea typeface="Hiragino Sans W6" panose="020B0400000000000000" pitchFamily="34" charset="-128"/>
          </a:endParaRPr>
        </a:p>
        <a:p>
          <a:pPr marL="171450" lvl="1" indent="-171450" algn="l" defTabSz="711200">
            <a:lnSpc>
              <a:spcPct val="90000"/>
            </a:lnSpc>
            <a:spcBef>
              <a:spcPct val="0"/>
            </a:spcBef>
            <a:spcAft>
              <a:spcPct val="15000"/>
            </a:spcAft>
            <a:buChar char="•"/>
          </a:pPr>
          <a:r>
            <a:rPr lang="ja-JP" altLang="en-US" sz="1600" b="1" i="0" kern="1200">
              <a:solidFill>
                <a:schemeClr val="tx1"/>
              </a:solidFill>
              <a:latin typeface="Hiragino Sans W6" panose="020B0400000000000000" pitchFamily="34" charset="-128"/>
              <a:ea typeface="Hiragino Sans W6" panose="020B0400000000000000" pitchFamily="34" charset="-128"/>
            </a:rPr>
            <a:t>その結果として、市町村別の健康カルテに今回の指標と課題抽出のまとめを記載し、それぞれの市町村が独自に施策を立案する際の基礎資料として提示した。</a:t>
          </a:r>
          <a:endParaRPr lang="en-US" altLang="ja-JP" sz="1600" b="1" i="0" kern="1200" dirty="0">
            <a:solidFill>
              <a:schemeClr val="tx1"/>
            </a:solidFill>
            <a:latin typeface="Hiragino Sans W6" panose="020B0400000000000000" pitchFamily="34" charset="-128"/>
            <a:ea typeface="Hiragino Sans W6" panose="020B0400000000000000" pitchFamily="34" charset="-128"/>
          </a:endParaRPr>
        </a:p>
      </dsp:txBody>
      <dsp:txXfrm>
        <a:off x="0" y="2309195"/>
        <a:ext cx="11419609" cy="2693250"/>
      </dsp:txXfrm>
    </dsp:sp>
    <dsp:sp modelId="{4D44D0C5-494E-0F44-8622-0744675F2053}">
      <dsp:nvSpPr>
        <dsp:cNvPr id="0" name=""/>
        <dsp:cNvSpPr/>
      </dsp:nvSpPr>
      <dsp:spPr>
        <a:xfrm>
          <a:off x="570980" y="2087795"/>
          <a:ext cx="7993726"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2144" tIns="0" rIns="302144" bIns="0" numCol="1" spcCol="1270" anchor="ctr" anchorCtr="0">
          <a:noAutofit/>
        </a:bodyPr>
        <a:lstStyle/>
        <a:p>
          <a:pPr marL="0" lvl="0" indent="0" algn="l" defTabSz="889000">
            <a:lnSpc>
              <a:spcPct val="90000"/>
            </a:lnSpc>
            <a:spcBef>
              <a:spcPct val="0"/>
            </a:spcBef>
            <a:spcAft>
              <a:spcPct val="35000"/>
            </a:spcAft>
            <a:buNone/>
          </a:pPr>
          <a:r>
            <a:rPr kumimoji="1" lang="ja-JP" altLang="en-US" sz="2000" b="1" kern="1200">
              <a:latin typeface="Yu Gothic" panose="020B0400000000000000" pitchFamily="34" charset="-128"/>
              <a:ea typeface="Yu Gothic" panose="020B0400000000000000" pitchFamily="34" charset="-128"/>
            </a:rPr>
            <a:t>健康寿命・平均寿命延伸に向けたの市町村ごとの課題抽出</a:t>
          </a:r>
          <a:endParaRPr kumimoji="1" lang="en-US" altLang="ja-JP" sz="2000" b="1" kern="1200" dirty="0">
            <a:latin typeface="Yu Gothic" panose="020B0400000000000000" pitchFamily="34" charset="-128"/>
            <a:ea typeface="Yu Gothic" panose="020B0400000000000000" pitchFamily="34" charset="-128"/>
          </a:endParaRPr>
        </a:p>
      </dsp:txBody>
      <dsp:txXfrm>
        <a:off x="592596" y="2109411"/>
        <a:ext cx="7950494"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307" cy="49056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0"/>
            <a:ext cx="2880307" cy="490569"/>
          </a:xfrm>
          <a:prstGeom prst="rect">
            <a:avLst/>
          </a:prstGeom>
        </p:spPr>
        <p:txBody>
          <a:bodyPr vert="horz" lIns="91440" tIns="45720" rIns="91440" bIns="45720" rtlCol="0"/>
          <a:lstStyle>
            <a:lvl1pPr algn="r">
              <a:defRPr sz="1200"/>
            </a:lvl1pPr>
          </a:lstStyle>
          <a:p>
            <a:fld id="{494D97D9-6311-4E4C-97AA-D493726963D5}" type="datetimeFigureOut">
              <a:rPr kumimoji="1" lang="ja-JP" altLang="en-US" smtClean="0"/>
              <a:t>2026/3/25</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64687" y="4705380"/>
            <a:ext cx="5317490" cy="384985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6"/>
            <a:ext cx="2880307" cy="49056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7" cy="490568"/>
          </a:xfrm>
          <a:prstGeom prst="rect">
            <a:avLst/>
          </a:prstGeom>
        </p:spPr>
        <p:txBody>
          <a:bodyPr vert="horz" lIns="91440" tIns="45720" rIns="91440" bIns="45720" rtlCol="0" anchor="b"/>
          <a:lstStyle>
            <a:lvl1pPr algn="r">
              <a:defRPr sz="1200"/>
            </a:lvl1pPr>
          </a:lstStyle>
          <a:p>
            <a:fld id="{BA70BC09-8F86-48DA-BD0B-17C9277714B5}" type="slidenum">
              <a:rPr kumimoji="1" lang="ja-JP" altLang="en-US" smtClean="0"/>
              <a:t>‹#›</a:t>
            </a:fld>
            <a:endParaRPr kumimoji="1" lang="ja-JP" altLang="en-US"/>
          </a:p>
        </p:txBody>
      </p:sp>
    </p:spTree>
    <p:extLst>
      <p:ext uri="{BB962C8B-B14F-4D97-AF65-F5344CB8AC3E}">
        <p14:creationId xmlns:p14="http://schemas.microsoft.com/office/powerpoint/2010/main" val="36384801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70BC09-8F86-48DA-BD0B-17C9277714B5}" type="slidenum">
              <a:rPr kumimoji="1" lang="ja-JP" altLang="en-US" smtClean="0"/>
              <a:t>6</a:t>
            </a:fld>
            <a:endParaRPr kumimoji="1" lang="ja-JP" altLang="en-US"/>
          </a:p>
        </p:txBody>
      </p:sp>
    </p:spTree>
    <p:extLst>
      <p:ext uri="{BB962C8B-B14F-4D97-AF65-F5344CB8AC3E}">
        <p14:creationId xmlns:p14="http://schemas.microsoft.com/office/powerpoint/2010/main" val="260596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D5A53-4D31-C997-D604-74314BE950F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606F484-83AD-1EAA-AB59-BD226159F2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C67E9D-F1B1-0CFA-BD55-A077591B7ABD}"/>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05957733-4387-D559-CF51-079336D64C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B80C799-2891-C6F4-0DB7-ED60F04FFFCF}"/>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83950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D6998D-BD1D-BDB0-84EE-7BF5D5B3C8D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23C49B2-DA17-8F9C-B2AA-2CA9618CBFE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4434AB-1441-3220-E01E-FDAF5CDE3ECF}"/>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C8D1E6BB-DDA2-569C-7FDE-85477B63EE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5964A88-F363-BBE3-F588-F456478DEC37}"/>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212886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A2DC6E8-52FD-C03D-8A54-F5AE34EF07C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7DC8E4-7F7C-ED2C-1BC0-6DE1374CE8D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A86D4D5-7D1A-8E03-1F69-0F3436314754}"/>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51E58668-07C9-9B2C-CF2C-DDFDF20ED9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1C77AF-25EA-E67E-856D-B2A99E2DB2D9}"/>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247708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6394A-4797-685C-BA80-9B23F7BEEA1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6A8D414-4497-A799-13F7-4D17678CB53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8DB0F8-CBE1-6275-A489-FF5BDDB6CAB9}"/>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38B0334D-CDCE-2E19-BE8C-A1C0C3D4A0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3A4D3A-1E9F-0B17-1CAA-074DEA546CF6}"/>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15063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78D9CE-E321-ACD4-D31D-95897BD0939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F30640-840A-253C-F8DA-5F07E99C23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CDA8CD3-ACAF-03C0-5533-50525E6300EC}"/>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CA4AC364-E800-AC6F-EE32-B128A46406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184D14-63BD-DA4F-E069-D582CF7B5232}"/>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415395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AE556-DC04-655A-EBAD-23575F184D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D1DE093-D883-AE8E-7367-6D88DA3BB19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8662A2F-6B85-3F11-DC98-63E1DD4A54B2}"/>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41509A4-D9E6-B7CB-AEDA-7EEA09B62E0A}"/>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6" name="フッター プレースホルダー 5">
            <a:extLst>
              <a:ext uri="{FF2B5EF4-FFF2-40B4-BE49-F238E27FC236}">
                <a16:creationId xmlns:a16="http://schemas.microsoft.com/office/drawing/2014/main" id="{060A2DC1-D952-C988-3021-BAFC967B4A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6E5EDE9-97F4-81F9-E507-8F48DE755BAE}"/>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363089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4998B-57E8-C6A0-AF26-5C1084E8C9D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9EA5AF6-9200-01BD-D58F-CBCCF10738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F180621-3860-36AF-3FA6-5E1179A07B0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77BB17E-651B-D45F-7835-AFB9170AB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146166F-35F6-2C62-5D04-8314234593CF}"/>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20AEEE8-D5C8-9452-D8B1-1D7879990FFF}"/>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8" name="フッター プレースホルダー 7">
            <a:extLst>
              <a:ext uri="{FF2B5EF4-FFF2-40B4-BE49-F238E27FC236}">
                <a16:creationId xmlns:a16="http://schemas.microsoft.com/office/drawing/2014/main" id="{2550E807-EC65-41C0-C988-BC272563353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9DA78A2-8524-6923-D978-4CD215A939E2}"/>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234183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87124-E013-574E-F4AD-94BDFF4CF4C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0D2D6FF-3767-16DD-AE47-D681D1EA164F}"/>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4" name="フッター プレースホルダー 3">
            <a:extLst>
              <a:ext uri="{FF2B5EF4-FFF2-40B4-BE49-F238E27FC236}">
                <a16:creationId xmlns:a16="http://schemas.microsoft.com/office/drawing/2014/main" id="{70ED5F94-6193-FD54-2F9B-29C21680360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674CD3E-70C5-6B42-D8B1-F45972A2BB58}"/>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99123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402F4D1-66F8-3EEF-9ED9-BAE9A578898C}"/>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3" name="フッター プレースホルダー 2">
            <a:extLst>
              <a:ext uri="{FF2B5EF4-FFF2-40B4-BE49-F238E27FC236}">
                <a16:creationId xmlns:a16="http://schemas.microsoft.com/office/drawing/2014/main" id="{1BF8E0A0-F3AC-CB61-B254-4FC8AA1D56E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3CEAEC6-B9A9-179A-D875-F11AE08D1DC3}"/>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215045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2401-5464-31C5-2344-0008688973E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559CDD-2E9B-7001-7423-8EBCDEF42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594122-C8D0-3BFE-079E-826E811F17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70BDD6-C5C3-CB88-324A-58EAAB664E78}"/>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6" name="フッター プレースホルダー 5">
            <a:extLst>
              <a:ext uri="{FF2B5EF4-FFF2-40B4-BE49-F238E27FC236}">
                <a16:creationId xmlns:a16="http://schemas.microsoft.com/office/drawing/2014/main" id="{AA8907C4-ED29-20FC-8FC7-F3D4A766D9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212812-7CD0-2797-77DA-B6A9145B6A4A}"/>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410342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A6979D-2212-50D2-8DD8-4D176EF4BE0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5C7EAC5-ACDB-0568-86B6-BD9A351D2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FB9EDF6-1760-A4FE-3BF8-BFC43ABFA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048B426-7343-5FC2-FB02-B4B73E212B6C}"/>
              </a:ext>
            </a:extLst>
          </p:cNvPr>
          <p:cNvSpPr>
            <a:spLocks noGrp="1"/>
          </p:cNvSpPr>
          <p:nvPr>
            <p:ph type="dt" sz="half" idx="10"/>
          </p:nvPr>
        </p:nvSpPr>
        <p:spPr/>
        <p:txBody>
          <a:bodyPr/>
          <a:lstStyle/>
          <a:p>
            <a:fld id="{5B5CBF44-93D0-461A-B80A-1560F8228B8B}" type="datetimeFigureOut">
              <a:rPr kumimoji="1" lang="ja-JP" altLang="en-US" smtClean="0"/>
              <a:t>2026/3/25</a:t>
            </a:fld>
            <a:endParaRPr kumimoji="1" lang="ja-JP" altLang="en-US"/>
          </a:p>
        </p:txBody>
      </p:sp>
      <p:sp>
        <p:nvSpPr>
          <p:cNvPr id="6" name="フッター プレースホルダー 5">
            <a:extLst>
              <a:ext uri="{FF2B5EF4-FFF2-40B4-BE49-F238E27FC236}">
                <a16:creationId xmlns:a16="http://schemas.microsoft.com/office/drawing/2014/main" id="{8993C477-26D8-AA61-68F2-639DDD4E2CA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1576E28-42EE-C81E-D2E2-399EBAC0CC0D}"/>
              </a:ext>
            </a:extLst>
          </p:cNvPr>
          <p:cNvSpPr>
            <a:spLocks noGrp="1"/>
          </p:cNvSpPr>
          <p:nvPr>
            <p:ph type="sldNum" sz="quarter" idx="12"/>
          </p:nvPr>
        </p:nvSpPr>
        <p:spPr/>
        <p:txBody>
          <a:body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94546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AEC40F6-05ED-589F-215F-E69575544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7E7CA2-D64B-ECFA-27A5-D4FD0FBFD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8FB39D-7B29-B96C-9672-9CDE40412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5CBF44-93D0-461A-B80A-1560F8228B8B}" type="datetimeFigureOut">
              <a:rPr kumimoji="1" lang="ja-JP" altLang="en-US" smtClean="0"/>
              <a:t>2026/3/25</a:t>
            </a:fld>
            <a:endParaRPr kumimoji="1" lang="ja-JP" altLang="en-US"/>
          </a:p>
        </p:txBody>
      </p:sp>
      <p:sp>
        <p:nvSpPr>
          <p:cNvPr id="5" name="フッター プレースホルダー 4">
            <a:extLst>
              <a:ext uri="{FF2B5EF4-FFF2-40B4-BE49-F238E27FC236}">
                <a16:creationId xmlns:a16="http://schemas.microsoft.com/office/drawing/2014/main" id="{1DCED770-3B1D-97B3-EDE1-3121636A42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A418053-F1A5-7AD1-A243-221A8648D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8956D8-4201-4237-9959-8E36A9315B1A}" type="slidenum">
              <a:rPr kumimoji="1" lang="ja-JP" altLang="en-US" smtClean="0"/>
              <a:t>‹#›</a:t>
            </a:fld>
            <a:endParaRPr kumimoji="1" lang="ja-JP" altLang="en-US"/>
          </a:p>
        </p:txBody>
      </p:sp>
    </p:spTree>
    <p:extLst>
      <p:ext uri="{BB962C8B-B14F-4D97-AF65-F5344CB8AC3E}">
        <p14:creationId xmlns:p14="http://schemas.microsoft.com/office/powerpoint/2010/main" val="294609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F3A4D-1841-17BD-B52E-F48655BF3DD9}"/>
              </a:ext>
            </a:extLst>
          </p:cNvPr>
          <p:cNvSpPr>
            <a:spLocks noGrp="1"/>
          </p:cNvSpPr>
          <p:nvPr>
            <p:ph type="ctrTitle"/>
          </p:nvPr>
        </p:nvSpPr>
        <p:spPr>
          <a:xfrm>
            <a:off x="143933" y="1236134"/>
            <a:ext cx="12048067" cy="2887133"/>
          </a:xfrm>
        </p:spPr>
        <p:txBody>
          <a:bodyPr>
            <a:noAutofit/>
          </a:bodyPr>
          <a:lstStyle/>
          <a:p>
            <a:r>
              <a:rPr lang="ja-JP" altLang="ja-JP" sz="3600" dirty="0">
                <a:solidFill>
                  <a:schemeClr val="tx1">
                    <a:lumMod val="85000"/>
                    <a:lumOff val="15000"/>
                  </a:schemeClr>
                </a:solidFill>
                <a:latin typeface="Hiragino Sans W5" panose="020B0400000000000000" pitchFamily="34" charset="-128"/>
                <a:ea typeface="Hiragino Sans W5" panose="020B0400000000000000" pitchFamily="34" charset="-128"/>
              </a:rPr>
              <a:t>健康寿命・平均寿命に関する要因分析</a:t>
            </a:r>
            <a:r>
              <a:rPr lang="ja-JP" altLang="en-US" sz="3600" dirty="0">
                <a:solidFill>
                  <a:schemeClr val="tx1">
                    <a:lumMod val="85000"/>
                    <a:lumOff val="15000"/>
                  </a:schemeClr>
                </a:solidFill>
                <a:latin typeface="Hiragino Sans W5" panose="020B0400000000000000" pitchFamily="34" charset="-128"/>
                <a:ea typeface="Hiragino Sans W5" panose="020B0400000000000000" pitchFamily="34" charset="-128"/>
              </a:rPr>
              <a:t>報告書</a:t>
            </a:r>
            <a:br>
              <a:rPr lang="en-US" altLang="ja-JP" sz="3600" dirty="0">
                <a:solidFill>
                  <a:schemeClr val="tx1">
                    <a:lumMod val="85000"/>
                    <a:lumOff val="15000"/>
                  </a:schemeClr>
                </a:solidFill>
                <a:latin typeface="Hiragino Sans W5" panose="020B0400000000000000" pitchFamily="34" charset="-128"/>
                <a:ea typeface="Hiragino Sans W5" panose="020B0400000000000000" pitchFamily="34" charset="-128"/>
              </a:rPr>
            </a:br>
            <a:br>
              <a:rPr lang="en-US" altLang="ja-JP" sz="3600" dirty="0">
                <a:solidFill>
                  <a:schemeClr val="tx1">
                    <a:lumMod val="85000"/>
                    <a:lumOff val="15000"/>
                  </a:schemeClr>
                </a:solidFill>
                <a:latin typeface="Hiragino Sans W5" panose="020B0400000000000000" pitchFamily="34" charset="-128"/>
                <a:ea typeface="Hiragino Sans W5" panose="020B0400000000000000" pitchFamily="34" charset="-128"/>
              </a:rPr>
            </a:br>
            <a:r>
              <a:rPr kumimoji="1" lang="ja-JP" altLang="en-US" sz="3600" dirty="0">
                <a:latin typeface="Hiragino Sans W5" panose="020B0400000000000000" pitchFamily="34" charset="-128"/>
                <a:ea typeface="Hiragino Sans W5" panose="020B0400000000000000" pitchFamily="34" charset="-128"/>
              </a:rPr>
              <a:t>概要版</a:t>
            </a:r>
          </a:p>
        </p:txBody>
      </p:sp>
      <p:sp>
        <p:nvSpPr>
          <p:cNvPr id="3" name="字幕 2">
            <a:extLst>
              <a:ext uri="{FF2B5EF4-FFF2-40B4-BE49-F238E27FC236}">
                <a16:creationId xmlns:a16="http://schemas.microsoft.com/office/drawing/2014/main" id="{B895F814-3AD7-9D77-A1D2-1125C9671F48}"/>
              </a:ext>
            </a:extLst>
          </p:cNvPr>
          <p:cNvSpPr>
            <a:spLocks noGrp="1"/>
          </p:cNvSpPr>
          <p:nvPr>
            <p:ph type="subTitle" idx="1"/>
          </p:nvPr>
        </p:nvSpPr>
        <p:spPr>
          <a:xfrm>
            <a:off x="1524000" y="5202238"/>
            <a:ext cx="9144000" cy="1655762"/>
          </a:xfrm>
        </p:spPr>
        <p:txBody>
          <a:bodyPr/>
          <a:lstStyle/>
          <a:p>
            <a:r>
              <a:rPr kumimoji="1" lang="en-US" altLang="zh-CN" dirty="0">
                <a:latin typeface="Hiragino Sans W5" panose="020B0400000000000000" pitchFamily="34" charset="-128"/>
                <a:ea typeface="Hiragino Sans W5" panose="020B0400000000000000" pitchFamily="34" charset="-128"/>
              </a:rPr>
              <a:t>2026</a:t>
            </a:r>
            <a:r>
              <a:rPr kumimoji="1" lang="zh-CN" altLang="en-US" dirty="0">
                <a:latin typeface="Hiragino Sans W5" panose="020B0400000000000000" pitchFamily="34" charset="-128"/>
                <a:ea typeface="Hiragino Sans W5" panose="020B0400000000000000" pitchFamily="34" charset="-128"/>
              </a:rPr>
              <a:t>年</a:t>
            </a:r>
            <a:r>
              <a:rPr kumimoji="1" lang="ja-JP" altLang="en-US" dirty="0">
                <a:latin typeface="Hiragino Sans W5" panose="020B0400000000000000" pitchFamily="34" charset="-128"/>
                <a:ea typeface="Hiragino Sans W5" panose="020B0400000000000000" pitchFamily="34" charset="-128"/>
              </a:rPr>
              <a:t>３</a:t>
            </a:r>
            <a:r>
              <a:rPr kumimoji="1" lang="zh-CN" altLang="en-US" dirty="0">
                <a:latin typeface="Hiragino Sans W5" panose="020B0400000000000000" pitchFamily="34" charset="-128"/>
                <a:ea typeface="Hiragino Sans W5" panose="020B0400000000000000" pitchFamily="34" charset="-128"/>
              </a:rPr>
              <a:t>月</a:t>
            </a:r>
          </a:p>
          <a:p>
            <a:r>
              <a:rPr kumimoji="1" lang="zh-CN" altLang="en-US" dirty="0">
                <a:latin typeface="Hiragino Sans W5" panose="020B0400000000000000" pitchFamily="34" charset="-128"/>
                <a:ea typeface="Hiragino Sans W5" panose="020B0400000000000000" pitchFamily="34" charset="-128"/>
              </a:rPr>
              <a:t>大阪大学医学系研究科公衆衛生学 </a:t>
            </a:r>
          </a:p>
        </p:txBody>
      </p:sp>
    </p:spTree>
    <p:extLst>
      <p:ext uri="{BB962C8B-B14F-4D97-AF65-F5344CB8AC3E}">
        <p14:creationId xmlns:p14="http://schemas.microsoft.com/office/powerpoint/2010/main" val="1241325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FBCB1-4191-56C5-35F2-667BABA36861}"/>
              </a:ext>
            </a:extLst>
          </p:cNvPr>
          <p:cNvSpPr>
            <a:spLocks noGrp="1"/>
          </p:cNvSpPr>
          <p:nvPr>
            <p:ph type="title"/>
          </p:nvPr>
        </p:nvSpPr>
        <p:spPr>
          <a:xfrm>
            <a:off x="0" y="11111"/>
            <a:ext cx="12192000" cy="1325563"/>
          </a:xfrm>
        </p:spPr>
        <p:txBody>
          <a:bodyPr>
            <a:normAutofit/>
          </a:bodyPr>
          <a:lstStyle/>
          <a:p>
            <a:pPr algn="ctr"/>
            <a:r>
              <a:rPr kumimoji="1" lang="ja-JP" altLang="en-US" sz="3600" b="1" dirty="0">
                <a:latin typeface="Yu Gothic" panose="020B0400000000000000" pitchFamily="34" charset="-128"/>
                <a:ea typeface="Yu Gothic" panose="020B0400000000000000" pitchFamily="34" charset="-128"/>
              </a:rPr>
              <a:t>目的</a:t>
            </a:r>
          </a:p>
        </p:txBody>
      </p:sp>
      <p:sp>
        <p:nvSpPr>
          <p:cNvPr id="3" name="コンテンツ プレースホルダー 2">
            <a:extLst>
              <a:ext uri="{FF2B5EF4-FFF2-40B4-BE49-F238E27FC236}">
                <a16:creationId xmlns:a16="http://schemas.microsoft.com/office/drawing/2014/main" id="{E5D4DB09-F5E4-88C8-51ED-E4363A132416}"/>
              </a:ext>
            </a:extLst>
          </p:cNvPr>
          <p:cNvSpPr>
            <a:spLocks noGrp="1"/>
          </p:cNvSpPr>
          <p:nvPr>
            <p:ph idx="1"/>
          </p:nvPr>
        </p:nvSpPr>
        <p:spPr>
          <a:xfrm>
            <a:off x="764381" y="1436162"/>
            <a:ext cx="10663238" cy="1325563"/>
          </a:xfrm>
        </p:spPr>
        <p:txBody>
          <a:bodyPr>
            <a:noAutofit/>
          </a:bodyPr>
          <a:lstStyle/>
          <a:p>
            <a:pPr marL="0" indent="0">
              <a:lnSpc>
                <a:spcPct val="110000"/>
              </a:lnSpc>
              <a:buNone/>
            </a:pPr>
            <a:r>
              <a:rPr lang="ja-JP" altLang="ja-JP" sz="2000" b="1" dirty="0">
                <a:latin typeface="Yu Gothic" panose="020B0400000000000000" pitchFamily="34" charset="-128"/>
                <a:ea typeface="Yu Gothic" panose="020B0400000000000000" pitchFamily="34" charset="-128"/>
              </a:rPr>
              <a:t>大阪府の課題と言える健康寿命の延伸および府内市町村間での格差を是正する施策を計画立案し、健康づくりを実現するにあたり、健康寿命に関連する要因を網羅的に探索し、市町村単位で比較することを目的として本</a:t>
            </a:r>
            <a:r>
              <a:rPr lang="ja-JP" altLang="en-US" sz="2000" b="1" dirty="0">
                <a:latin typeface="Yu Gothic" panose="020B0400000000000000" pitchFamily="34" charset="-128"/>
                <a:ea typeface="Yu Gothic" panose="020B0400000000000000" pitchFamily="34" charset="-128"/>
              </a:rPr>
              <a:t>分析</a:t>
            </a:r>
            <a:r>
              <a:rPr lang="ja-JP" altLang="ja-JP" sz="2000" b="1" dirty="0">
                <a:latin typeface="Yu Gothic" panose="020B0400000000000000" pitchFamily="34" charset="-128"/>
                <a:ea typeface="Yu Gothic" panose="020B0400000000000000" pitchFamily="34" charset="-128"/>
              </a:rPr>
              <a:t>を実施した。</a:t>
            </a:r>
          </a:p>
          <a:p>
            <a:pPr marL="0" indent="0">
              <a:lnSpc>
                <a:spcPct val="110000"/>
              </a:lnSpc>
              <a:buNone/>
            </a:pPr>
            <a:endParaRPr kumimoji="1" lang="en-US" altLang="ja-JP" sz="2000" b="1" dirty="0">
              <a:latin typeface="Yu Gothic" panose="020B0400000000000000" pitchFamily="34" charset="-128"/>
              <a:ea typeface="Yu Gothic" panose="020B0400000000000000" pitchFamily="34" charset="-128"/>
            </a:endParaRPr>
          </a:p>
        </p:txBody>
      </p:sp>
      <p:graphicFrame>
        <p:nvGraphicFramePr>
          <p:cNvPr id="4" name="図表 3">
            <a:extLst>
              <a:ext uri="{FF2B5EF4-FFF2-40B4-BE49-F238E27FC236}">
                <a16:creationId xmlns:a16="http://schemas.microsoft.com/office/drawing/2014/main" id="{CEAA3CEE-E168-07D8-C28B-A18874A3F0BE}"/>
              </a:ext>
            </a:extLst>
          </p:cNvPr>
          <p:cNvGraphicFramePr/>
          <p:nvPr>
            <p:extLst>
              <p:ext uri="{D42A27DB-BD31-4B8C-83A1-F6EECF244321}">
                <p14:modId xmlns:p14="http://schemas.microsoft.com/office/powerpoint/2010/main" val="727845099"/>
              </p:ext>
            </p:extLst>
          </p:nvPr>
        </p:nvGraphicFramePr>
        <p:xfrm>
          <a:off x="704308" y="2761725"/>
          <a:ext cx="10783383" cy="3747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796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F1463-B0DD-07EF-0A64-7BA6963AB1D7}"/>
            </a:ext>
          </a:extLst>
        </p:cNvPr>
        <p:cNvGrpSpPr/>
        <p:nvPr/>
      </p:nvGrpSpPr>
      <p:grpSpPr>
        <a:xfrm>
          <a:off x="0" y="0"/>
          <a:ext cx="0" cy="0"/>
          <a:chOff x="0" y="0"/>
          <a:chExt cx="0" cy="0"/>
        </a:xfrm>
      </p:grpSpPr>
      <p:pic>
        <p:nvPicPr>
          <p:cNvPr id="5" name="コンテンツ プレースホルダー 4" descr="グラフ, 棒グラフ, ヒストグラム&#10;&#10;AI 生成コンテンツは誤りを含む可能性があります。">
            <a:extLst>
              <a:ext uri="{FF2B5EF4-FFF2-40B4-BE49-F238E27FC236}">
                <a16:creationId xmlns:a16="http://schemas.microsoft.com/office/drawing/2014/main" id="{0154D497-2EDB-BAC2-E260-5E8339FEAC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2441" y="768900"/>
            <a:ext cx="4757610" cy="2938668"/>
          </a:xfrm>
        </p:spPr>
      </p:pic>
      <p:pic>
        <p:nvPicPr>
          <p:cNvPr id="7" name="図 6" descr="グラフ, 棒グラフ&#10;&#10;AI 生成コンテンツは誤りを含む可能性があります。">
            <a:extLst>
              <a:ext uri="{FF2B5EF4-FFF2-40B4-BE49-F238E27FC236}">
                <a16:creationId xmlns:a16="http://schemas.microsoft.com/office/drawing/2014/main" id="{6B750671-09A4-C2C3-04F7-4FDA8ED66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59" y="753188"/>
            <a:ext cx="4922523" cy="2954380"/>
          </a:xfrm>
          <a:prstGeom prst="rect">
            <a:avLst/>
          </a:prstGeom>
        </p:spPr>
      </p:pic>
      <p:sp>
        <p:nvSpPr>
          <p:cNvPr id="11" name="テキスト ボックス 10">
            <a:extLst>
              <a:ext uri="{FF2B5EF4-FFF2-40B4-BE49-F238E27FC236}">
                <a16:creationId xmlns:a16="http://schemas.microsoft.com/office/drawing/2014/main" id="{91CC6016-2C2E-E3CE-F1DD-91102F366C5C}"/>
              </a:ext>
            </a:extLst>
          </p:cNvPr>
          <p:cNvSpPr txBox="1"/>
          <p:nvPr/>
        </p:nvSpPr>
        <p:spPr>
          <a:xfrm>
            <a:off x="507512" y="3707568"/>
            <a:ext cx="11176978" cy="2585323"/>
          </a:xfrm>
          <a:prstGeom prst="rect">
            <a:avLst/>
          </a:prstGeom>
          <a:noFill/>
        </p:spPr>
        <p:txBody>
          <a:bodyPr wrap="square">
            <a:spAutoFit/>
          </a:bodyPr>
          <a:lstStyle/>
          <a:p>
            <a:r>
              <a:rPr lang="ja-JP" altLang="en-US" b="1">
                <a:latin typeface="Hiragino Sans W5" panose="020B0400000000000000" pitchFamily="34" charset="-128"/>
                <a:ea typeface="Hiragino Sans W5" panose="020B0400000000000000" pitchFamily="34" charset="-128"/>
              </a:rPr>
              <a:t>大阪府</a:t>
            </a:r>
            <a:r>
              <a:rPr lang="ja-JP" altLang="en-US" b="1" dirty="0">
                <a:latin typeface="Hiragino Sans W5" panose="020B0400000000000000" pitchFamily="34" charset="-128"/>
                <a:ea typeface="Hiragino Sans W5" panose="020B0400000000000000" pitchFamily="34" charset="-128"/>
              </a:rPr>
              <a:t>の平均寿命・</a:t>
            </a:r>
            <a:r>
              <a:rPr lang="ja-JP" altLang="en-US" b="1">
                <a:latin typeface="Hiragino Sans W5" panose="020B0400000000000000" pitchFamily="34" charset="-128"/>
                <a:ea typeface="Hiragino Sans W5" panose="020B0400000000000000" pitchFamily="34" charset="-128"/>
              </a:rPr>
              <a:t>健康寿命</a:t>
            </a:r>
            <a:r>
              <a:rPr lang="ja-JP" altLang="en-US">
                <a:latin typeface="Hiragino Sans W5" panose="020B0400000000000000" pitchFamily="34" charset="-128"/>
                <a:ea typeface="Hiragino Sans W5" panose="020B0400000000000000" pitchFamily="34" charset="-128"/>
              </a:rPr>
              <a:t>：男女</a:t>
            </a:r>
            <a:r>
              <a:rPr lang="ja-JP" altLang="en-US" dirty="0">
                <a:latin typeface="Hiragino Sans W5" panose="020B0400000000000000" pitchFamily="34" charset="-128"/>
                <a:ea typeface="Hiragino Sans W5" panose="020B0400000000000000" pitchFamily="34" charset="-128"/>
              </a:rPr>
              <a:t>ともに全国平均と比べて</a:t>
            </a:r>
            <a:r>
              <a:rPr lang="ja-JP" altLang="en-US">
                <a:latin typeface="Hiragino Sans W5" panose="020B0400000000000000" pitchFamily="34" charset="-128"/>
                <a:ea typeface="Hiragino Sans W5" panose="020B0400000000000000" pitchFamily="34" charset="-128"/>
              </a:rPr>
              <a:t>概ね同水準からやや下回っている状況である。</a:t>
            </a:r>
            <a:r>
              <a:rPr lang="ja-JP" altLang="ja-JP">
                <a:latin typeface="Hiragino Sans W5" panose="020B0400000000000000" pitchFamily="34" charset="-128"/>
                <a:ea typeface="Hiragino Sans W5" panose="020B0400000000000000" pitchFamily="34" charset="-128"/>
              </a:rPr>
              <a:t>大阪府の健康寿命の延伸の目標として、男性、女性共に</a:t>
            </a:r>
            <a:r>
              <a:rPr lang="en-US" altLang="ja-JP" dirty="0">
                <a:latin typeface="Hiragino Sans W5" panose="020B0400000000000000" pitchFamily="34" charset="-128"/>
                <a:ea typeface="Hiragino Sans W5" panose="020B0400000000000000" pitchFamily="34" charset="-128"/>
              </a:rPr>
              <a:t>2</a:t>
            </a:r>
            <a:r>
              <a:rPr lang="ja-JP" altLang="ja-JP">
                <a:latin typeface="Hiragino Sans W5" panose="020B0400000000000000" pitchFamily="34" charset="-128"/>
                <a:ea typeface="Hiragino Sans W5" panose="020B0400000000000000" pitchFamily="34" charset="-128"/>
              </a:rPr>
              <a:t>歳以上延伸することと設定された</a:t>
            </a:r>
            <a:r>
              <a:rPr lang="ja-JP" altLang="en-US">
                <a:latin typeface="Hiragino Sans W5" panose="020B0400000000000000" pitchFamily="34" charset="-128"/>
                <a:ea typeface="Hiragino Sans W5" panose="020B0400000000000000" pitchFamily="34" charset="-128"/>
              </a:rPr>
              <a:t>が、</a:t>
            </a:r>
            <a:r>
              <a:rPr lang="ja-JP" altLang="ja-JP">
                <a:latin typeface="Hiragino Sans W5" panose="020B0400000000000000" pitchFamily="34" charset="-128"/>
                <a:ea typeface="Hiragino Sans W5" panose="020B0400000000000000" pitchFamily="34" charset="-128"/>
              </a:rPr>
              <a:t>平成</a:t>
            </a:r>
            <a:r>
              <a:rPr lang="en-US" altLang="ja-JP" dirty="0">
                <a:latin typeface="Hiragino Sans W5" panose="020B0400000000000000" pitchFamily="34" charset="-128"/>
                <a:ea typeface="Hiragino Sans W5" panose="020B0400000000000000" pitchFamily="34" charset="-128"/>
              </a:rPr>
              <a:t>25</a:t>
            </a:r>
            <a:r>
              <a:rPr lang="ja-JP" altLang="ja-JP">
                <a:latin typeface="Hiragino Sans W5" panose="020B0400000000000000" pitchFamily="34" charset="-128"/>
                <a:ea typeface="Hiragino Sans W5" panose="020B0400000000000000" pitchFamily="34" charset="-128"/>
              </a:rPr>
              <a:t>年</a:t>
            </a:r>
            <a:r>
              <a:rPr lang="ja-JP" altLang="en-US">
                <a:latin typeface="Hiragino Sans W5" panose="020B0400000000000000" pitchFamily="34" charset="-128"/>
                <a:ea typeface="Hiragino Sans W5" panose="020B0400000000000000" pitchFamily="34" charset="-128"/>
              </a:rPr>
              <a:t>から</a:t>
            </a:r>
            <a:r>
              <a:rPr lang="ja-JP" altLang="ja-JP">
                <a:latin typeface="Hiragino Sans W5" panose="020B0400000000000000" pitchFamily="34" charset="-128"/>
                <a:ea typeface="Hiragino Sans W5" panose="020B0400000000000000" pitchFamily="34" charset="-128"/>
              </a:rPr>
              <a:t>令和</a:t>
            </a:r>
            <a:r>
              <a:rPr lang="en-US" altLang="ja-JP" dirty="0">
                <a:latin typeface="Hiragino Sans W5" panose="020B0400000000000000" pitchFamily="34" charset="-128"/>
                <a:ea typeface="Hiragino Sans W5" panose="020B0400000000000000" pitchFamily="34" charset="-128"/>
              </a:rPr>
              <a:t>1</a:t>
            </a:r>
            <a:r>
              <a:rPr lang="ja-JP" altLang="ja-JP">
                <a:latin typeface="Hiragino Sans W5" panose="020B0400000000000000" pitchFamily="34" charset="-128"/>
                <a:ea typeface="Hiragino Sans W5" panose="020B0400000000000000" pitchFamily="34" charset="-128"/>
              </a:rPr>
              <a:t>年までに男性では＋</a:t>
            </a:r>
            <a:r>
              <a:rPr lang="en-US" altLang="ja-JP" dirty="0">
                <a:latin typeface="Hiragino Sans W5" panose="020B0400000000000000" pitchFamily="34" charset="-128"/>
                <a:ea typeface="Hiragino Sans W5" panose="020B0400000000000000" pitchFamily="34" charset="-128"/>
              </a:rPr>
              <a:t>1.22</a:t>
            </a:r>
            <a:r>
              <a:rPr lang="ja-JP" altLang="ja-JP">
                <a:latin typeface="Hiragino Sans W5" panose="020B0400000000000000" pitchFamily="34" charset="-128"/>
                <a:ea typeface="Hiragino Sans W5" panose="020B0400000000000000" pitchFamily="34" charset="-128"/>
              </a:rPr>
              <a:t>歳、女性では＋</a:t>
            </a:r>
            <a:r>
              <a:rPr lang="en-US" altLang="ja-JP" dirty="0">
                <a:latin typeface="Hiragino Sans W5" panose="020B0400000000000000" pitchFamily="34" charset="-128"/>
                <a:ea typeface="Hiragino Sans W5" panose="020B0400000000000000" pitchFamily="34" charset="-128"/>
              </a:rPr>
              <a:t>2.29</a:t>
            </a:r>
            <a:r>
              <a:rPr lang="ja-JP" altLang="ja-JP">
                <a:latin typeface="Hiragino Sans W5" panose="020B0400000000000000" pitchFamily="34" charset="-128"/>
                <a:ea typeface="Hiragino Sans W5" panose="020B0400000000000000" pitchFamily="34" charset="-128"/>
              </a:rPr>
              <a:t>歳と女性では目標が達成されたが男性では未達であった。</a:t>
            </a:r>
            <a:endParaRPr lang="en-US" altLang="ja-JP" dirty="0">
              <a:latin typeface="Hiragino Sans W5" panose="020B0400000000000000" pitchFamily="34" charset="-128"/>
              <a:ea typeface="Hiragino Sans W5" panose="020B0400000000000000" pitchFamily="34" charset="-128"/>
            </a:endParaRPr>
          </a:p>
          <a:p>
            <a:r>
              <a:rPr lang="ja-JP" altLang="ja-JP" b="1">
                <a:latin typeface="Hiragino Sans W5" panose="020B0400000000000000" pitchFamily="34" charset="-128"/>
                <a:ea typeface="Hiragino Sans W5" panose="020B0400000000000000" pitchFamily="34" charset="-128"/>
              </a:rPr>
              <a:t>府内市町村の健康寿命</a:t>
            </a:r>
            <a:r>
              <a:rPr lang="ja-JP" altLang="en-US" b="1">
                <a:latin typeface="Hiragino Sans W5" panose="020B0400000000000000" pitchFamily="34" charset="-128"/>
                <a:ea typeface="Hiragino Sans W5" panose="020B0400000000000000" pitchFamily="34" charset="-128"/>
              </a:rPr>
              <a:t>と平均寿命</a:t>
            </a:r>
            <a:r>
              <a:rPr lang="ja-JP" altLang="ja-JP" b="1">
                <a:latin typeface="Hiragino Sans W5" panose="020B0400000000000000" pitchFamily="34" charset="-128"/>
                <a:ea typeface="Hiragino Sans W5" panose="020B0400000000000000" pitchFamily="34" charset="-128"/>
              </a:rPr>
              <a:t>の差</a:t>
            </a:r>
            <a:r>
              <a:rPr lang="ja-JP" altLang="en-US">
                <a:latin typeface="Hiragino Sans W5" panose="020B0400000000000000" pitchFamily="34" charset="-128"/>
                <a:ea typeface="Hiragino Sans W5" panose="020B0400000000000000" pitchFamily="34" charset="-128"/>
              </a:rPr>
              <a:t>：</a:t>
            </a:r>
            <a:r>
              <a:rPr lang="ja-JP" altLang="ja-JP">
                <a:latin typeface="Hiragino Sans W5" panose="020B0400000000000000" pitchFamily="34" charset="-128"/>
                <a:ea typeface="Hiragino Sans W5" panose="020B0400000000000000" pitchFamily="34" charset="-128"/>
              </a:rPr>
              <a:t>平成</a:t>
            </a:r>
            <a:r>
              <a:rPr lang="en-US" altLang="ja-JP" dirty="0">
                <a:latin typeface="Hiragino Sans W5" panose="020B0400000000000000" pitchFamily="34" charset="-128"/>
                <a:ea typeface="Hiragino Sans W5" panose="020B0400000000000000" pitchFamily="34" charset="-128"/>
              </a:rPr>
              <a:t>27</a:t>
            </a:r>
            <a:r>
              <a:rPr lang="ja-JP" altLang="ja-JP">
                <a:latin typeface="Hiragino Sans W5" panose="020B0400000000000000" pitchFamily="34" charset="-128"/>
                <a:ea typeface="Hiragino Sans W5" panose="020B0400000000000000" pitchFamily="34" charset="-128"/>
              </a:rPr>
              <a:t>年時点で</a:t>
            </a:r>
            <a:r>
              <a:rPr lang="ja-JP" altLang="en-US">
                <a:latin typeface="Hiragino Sans W5" panose="020B0400000000000000" pitchFamily="34" charset="-128"/>
                <a:ea typeface="Hiragino Sans W5" panose="020B0400000000000000" pitchFamily="34" charset="-128"/>
              </a:rPr>
              <a:t>健康寿命と平均寿命の差は</a:t>
            </a:r>
            <a:r>
              <a:rPr lang="ja-JP" altLang="ja-JP">
                <a:latin typeface="Hiragino Sans W5" panose="020B0400000000000000" pitchFamily="34" charset="-128"/>
                <a:ea typeface="Hiragino Sans W5" panose="020B0400000000000000" pitchFamily="34" charset="-128"/>
              </a:rPr>
              <a:t>男性</a:t>
            </a:r>
            <a:r>
              <a:rPr lang="en-US" altLang="ja-JP" dirty="0">
                <a:latin typeface="Hiragino Sans W5" panose="020B0400000000000000" pitchFamily="34" charset="-128"/>
                <a:ea typeface="Hiragino Sans W5" panose="020B0400000000000000" pitchFamily="34" charset="-128"/>
              </a:rPr>
              <a:t>4.6</a:t>
            </a:r>
            <a:r>
              <a:rPr lang="ja-JP" altLang="ja-JP">
                <a:latin typeface="Hiragino Sans W5" panose="020B0400000000000000" pitchFamily="34" charset="-128"/>
                <a:ea typeface="Hiragino Sans W5" panose="020B0400000000000000" pitchFamily="34" charset="-128"/>
              </a:rPr>
              <a:t>歳、女性</a:t>
            </a:r>
            <a:r>
              <a:rPr lang="en-US" altLang="ja-JP" dirty="0">
                <a:latin typeface="Hiragino Sans W5" panose="020B0400000000000000" pitchFamily="34" charset="-128"/>
                <a:ea typeface="Hiragino Sans W5" panose="020B0400000000000000" pitchFamily="34" charset="-128"/>
              </a:rPr>
              <a:t>4.0</a:t>
            </a:r>
            <a:r>
              <a:rPr lang="ja-JP" altLang="ja-JP">
                <a:latin typeface="Hiragino Sans W5" panose="020B0400000000000000" pitchFamily="34" charset="-128"/>
                <a:ea typeface="Hiragino Sans W5" panose="020B0400000000000000" pitchFamily="34" charset="-128"/>
              </a:rPr>
              <a:t>歳であったものが、令和</a:t>
            </a:r>
            <a:r>
              <a:rPr lang="en-US" altLang="ja-JP" dirty="0">
                <a:latin typeface="Hiragino Sans W5" panose="020B0400000000000000" pitchFamily="34" charset="-128"/>
                <a:ea typeface="Hiragino Sans W5" panose="020B0400000000000000" pitchFamily="34" charset="-128"/>
              </a:rPr>
              <a:t>2</a:t>
            </a:r>
            <a:r>
              <a:rPr lang="ja-JP" altLang="ja-JP">
                <a:latin typeface="Hiragino Sans W5" panose="020B0400000000000000" pitchFamily="34" charset="-128"/>
                <a:ea typeface="Hiragino Sans W5" panose="020B0400000000000000" pitchFamily="34" charset="-128"/>
              </a:rPr>
              <a:t>年にはそれぞれ</a:t>
            </a:r>
            <a:r>
              <a:rPr lang="en-US" altLang="ja-JP" dirty="0">
                <a:latin typeface="Hiragino Sans W5" panose="020B0400000000000000" pitchFamily="34" charset="-128"/>
                <a:ea typeface="Hiragino Sans W5" panose="020B0400000000000000" pitchFamily="34" charset="-128"/>
              </a:rPr>
              <a:t>5.3</a:t>
            </a:r>
            <a:r>
              <a:rPr lang="ja-JP" altLang="ja-JP">
                <a:latin typeface="Hiragino Sans W5" panose="020B0400000000000000" pitchFamily="34" charset="-128"/>
                <a:ea typeface="Hiragino Sans W5" panose="020B0400000000000000" pitchFamily="34" charset="-128"/>
              </a:rPr>
              <a:t>歳、</a:t>
            </a:r>
            <a:r>
              <a:rPr lang="en-US" altLang="ja-JP" dirty="0">
                <a:latin typeface="Hiragino Sans W5" panose="020B0400000000000000" pitchFamily="34" charset="-128"/>
                <a:ea typeface="Hiragino Sans W5" panose="020B0400000000000000" pitchFamily="34" charset="-128"/>
              </a:rPr>
              <a:t>4.3</a:t>
            </a:r>
            <a:r>
              <a:rPr lang="ja-JP" altLang="ja-JP">
                <a:latin typeface="Hiragino Sans W5" panose="020B0400000000000000" pitchFamily="34" charset="-128"/>
                <a:ea typeface="Hiragino Sans W5" panose="020B0400000000000000" pitchFamily="34" charset="-128"/>
              </a:rPr>
              <a:t>歳とかえって差が広がる方向に悪化していた。特に、</a:t>
            </a:r>
            <a:r>
              <a:rPr lang="en-US" altLang="ja-JP" dirty="0">
                <a:latin typeface="Hiragino Sans W5" panose="020B0400000000000000" pitchFamily="34" charset="-128"/>
                <a:ea typeface="Hiragino Sans W5" panose="020B0400000000000000" pitchFamily="34" charset="-128"/>
              </a:rPr>
              <a:t>﻿</a:t>
            </a:r>
            <a:r>
              <a:rPr lang="ja-JP" altLang="ja-JP">
                <a:latin typeface="Hiragino Sans W5" panose="020B0400000000000000" pitchFamily="34" charset="-128"/>
                <a:ea typeface="Hiragino Sans W5" panose="020B0400000000000000" pitchFamily="34" charset="-128"/>
              </a:rPr>
              <a:t>健康寿命の上位</a:t>
            </a:r>
            <a:r>
              <a:rPr lang="en-US" altLang="ja-JP" dirty="0">
                <a:latin typeface="Hiragino Sans W5" panose="020B0400000000000000" pitchFamily="34" charset="-128"/>
                <a:ea typeface="Hiragino Sans W5" panose="020B0400000000000000" pitchFamily="34" charset="-128"/>
              </a:rPr>
              <a:t>4</a:t>
            </a:r>
            <a:r>
              <a:rPr lang="ja-JP" altLang="ja-JP">
                <a:latin typeface="Hiragino Sans W5" panose="020B0400000000000000" pitchFamily="34" charset="-128"/>
                <a:ea typeface="Hiragino Sans W5" panose="020B0400000000000000" pitchFamily="34" charset="-128"/>
              </a:rPr>
              <a:t>分の１の市町村の平均と下位</a:t>
            </a:r>
            <a:r>
              <a:rPr lang="en-US" altLang="ja-JP" dirty="0">
                <a:latin typeface="Hiragino Sans W5" panose="020B0400000000000000" pitchFamily="34" charset="-128"/>
                <a:ea typeface="Hiragino Sans W5" panose="020B0400000000000000" pitchFamily="34" charset="-128"/>
              </a:rPr>
              <a:t>4</a:t>
            </a:r>
            <a:r>
              <a:rPr lang="ja-JP" altLang="ja-JP">
                <a:latin typeface="Hiragino Sans W5" panose="020B0400000000000000" pitchFamily="34" charset="-128"/>
                <a:ea typeface="Hiragino Sans W5" panose="020B0400000000000000" pitchFamily="34" charset="-128"/>
              </a:rPr>
              <a:t>分の１の市町村の平均の健康寿命の延びは男女いずれも上位の延びが下位の延びを上回っており、差が拡大している。</a:t>
            </a:r>
            <a:endParaRPr lang="en-US" altLang="ja-JP" dirty="0">
              <a:latin typeface="Hiragino Sans W5" panose="020B0400000000000000" pitchFamily="34" charset="-128"/>
              <a:ea typeface="Hiragino Sans W5" panose="020B0400000000000000" pitchFamily="34" charset="-128"/>
            </a:endParaRPr>
          </a:p>
          <a:p>
            <a:endParaRPr lang="en-US" altLang="ja-JP" dirty="0">
              <a:latin typeface="Hiragino Sans W5" panose="020B0400000000000000" pitchFamily="34" charset="-128"/>
              <a:ea typeface="Hiragino Sans W5" panose="020B0400000000000000" pitchFamily="34" charset="-128"/>
            </a:endParaRPr>
          </a:p>
        </p:txBody>
      </p:sp>
      <p:sp>
        <p:nvSpPr>
          <p:cNvPr id="12" name="タイトル 1">
            <a:extLst>
              <a:ext uri="{FF2B5EF4-FFF2-40B4-BE49-F238E27FC236}">
                <a16:creationId xmlns:a16="http://schemas.microsoft.com/office/drawing/2014/main" id="{E05B8290-A526-9D87-DBCD-DD5BA39E3F8C}"/>
              </a:ext>
            </a:extLst>
          </p:cNvPr>
          <p:cNvSpPr txBox="1">
            <a:spLocks/>
          </p:cNvSpPr>
          <p:nvPr/>
        </p:nvSpPr>
        <p:spPr>
          <a:xfrm>
            <a:off x="0" y="11111"/>
            <a:ext cx="120919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a:latin typeface="Hiragino Sans W5" panose="020B0400000000000000" pitchFamily="34" charset="-128"/>
                <a:ea typeface="Hiragino Sans W5" panose="020B0400000000000000" pitchFamily="34" charset="-128"/>
              </a:rPr>
              <a:t>背景：大阪府内における健康</a:t>
            </a:r>
            <a:r>
              <a:rPr lang="ja-JP" altLang="en-US" sz="3600">
                <a:latin typeface="Hiragino Sans W5" panose="020B0400000000000000" pitchFamily="34" charset="-128"/>
                <a:ea typeface="Hiragino Sans W5" panose="020B0400000000000000" pitchFamily="34" charset="-128"/>
              </a:rPr>
              <a:t>寿命格差</a:t>
            </a:r>
            <a:endParaRPr lang="ja-JP" altLang="en-US" sz="3600" dirty="0">
              <a:latin typeface="Hiragino Sans W5" panose="020B0400000000000000" pitchFamily="34" charset="-128"/>
              <a:ea typeface="Hiragino Sans W5" panose="020B0400000000000000" pitchFamily="34" charset="-128"/>
            </a:endParaRPr>
          </a:p>
        </p:txBody>
      </p:sp>
      <p:sp>
        <p:nvSpPr>
          <p:cNvPr id="3" name="テキスト ボックス 2">
            <a:extLst>
              <a:ext uri="{FF2B5EF4-FFF2-40B4-BE49-F238E27FC236}">
                <a16:creationId xmlns:a16="http://schemas.microsoft.com/office/drawing/2014/main" id="{7A2F282A-9405-AD60-0088-DC378B786B28}"/>
              </a:ext>
            </a:extLst>
          </p:cNvPr>
          <p:cNvSpPr txBox="1"/>
          <p:nvPr/>
        </p:nvSpPr>
        <p:spPr>
          <a:xfrm>
            <a:off x="507511" y="6078462"/>
            <a:ext cx="11176978" cy="646331"/>
          </a:xfrm>
          <a:prstGeom prst="rect">
            <a:avLst/>
          </a:prstGeom>
          <a:solidFill>
            <a:schemeClr val="bg1">
              <a:lumMod val="95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iragino Sans W5" panose="020B0400000000000000" pitchFamily="34" charset="-128"/>
                <a:ea typeface="Hiragino Sans W5" panose="020B0400000000000000" pitchFamily="34" charset="-128"/>
                <a:cs typeface="+mn-cs"/>
              </a:rPr>
              <a:t>これらのことを鑑みるに、府内の市町村間での格差が課題であり大阪府では府全体の水準改善と自治体間の格差縮小を同時に進めることが重要な課題であると言える。</a:t>
            </a:r>
          </a:p>
        </p:txBody>
      </p:sp>
    </p:spTree>
    <p:extLst>
      <p:ext uri="{BB962C8B-B14F-4D97-AF65-F5344CB8AC3E}">
        <p14:creationId xmlns:p14="http://schemas.microsoft.com/office/powerpoint/2010/main" val="403549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FE86FB-3402-943D-0D11-7352101FA095}"/>
              </a:ext>
            </a:extLst>
          </p:cNvPr>
          <p:cNvSpPr>
            <a:spLocks noGrp="1"/>
          </p:cNvSpPr>
          <p:nvPr>
            <p:ph type="title"/>
          </p:nvPr>
        </p:nvSpPr>
        <p:spPr>
          <a:xfrm>
            <a:off x="0" y="18255"/>
            <a:ext cx="12192000" cy="1325563"/>
          </a:xfrm>
        </p:spPr>
        <p:txBody>
          <a:bodyPr/>
          <a:lstStyle/>
          <a:p>
            <a:pPr algn="ctr"/>
            <a:r>
              <a:rPr lang="ja-JP" altLang="en-US" sz="3600">
                <a:latin typeface="Hiragino Sans W5" panose="020B0400000000000000" pitchFamily="34" charset="-128"/>
                <a:ea typeface="Hiragino Sans W5" panose="020B0400000000000000" pitchFamily="34" charset="-128"/>
              </a:rPr>
              <a:t>解析の方針</a:t>
            </a:r>
            <a:endParaRPr kumimoji="1" lang="ja-JP" altLang="en-US" dirty="0">
              <a:latin typeface="Hiragino Sans W5" panose="020B0400000000000000" pitchFamily="34" charset="-128"/>
              <a:ea typeface="Hiragino Sans W5" panose="020B0400000000000000" pitchFamily="34" charset="-128"/>
            </a:endParaRPr>
          </a:p>
        </p:txBody>
      </p:sp>
      <p:sp>
        <p:nvSpPr>
          <p:cNvPr id="3" name="コンテンツ プレースホルダー 2">
            <a:extLst>
              <a:ext uri="{FF2B5EF4-FFF2-40B4-BE49-F238E27FC236}">
                <a16:creationId xmlns:a16="http://schemas.microsoft.com/office/drawing/2014/main" id="{014FE5CE-465E-9136-5364-C55588B5F777}"/>
              </a:ext>
            </a:extLst>
          </p:cNvPr>
          <p:cNvSpPr>
            <a:spLocks noGrp="1"/>
          </p:cNvSpPr>
          <p:nvPr>
            <p:ph idx="1"/>
          </p:nvPr>
        </p:nvSpPr>
        <p:spPr>
          <a:xfrm>
            <a:off x="581891" y="1159362"/>
            <a:ext cx="10994834" cy="2366322"/>
          </a:xfrm>
        </p:spPr>
        <p:txBody>
          <a:bodyPr>
            <a:normAutofit/>
          </a:bodyPr>
          <a:lstStyle/>
          <a:p>
            <a:pPr marL="457200" lvl="0" indent="-457200">
              <a:buFont typeface="+mj-lt"/>
              <a:buAutoNum type="arabicPeriod"/>
            </a:pPr>
            <a:r>
              <a:rPr lang="ja-JP" altLang="ja-JP" sz="2000" dirty="0">
                <a:latin typeface="Hiragino Sans W5" panose="020B0400000000000000" pitchFamily="34" charset="-128"/>
                <a:ea typeface="Hiragino Sans W5" panose="020B0400000000000000" pitchFamily="34" charset="-128"/>
              </a:rPr>
              <a:t>平均寿命及び健康寿命に関連すると可能性のある指標を選定し、大阪府内の市町村間の指標の分布をもとに、健康寿命および平均寿命の関連要因を抽出した。</a:t>
            </a:r>
          </a:p>
          <a:p>
            <a:pPr marL="457200" lvl="0" indent="-457200">
              <a:buFont typeface="+mj-lt"/>
              <a:buAutoNum type="arabicPeriod"/>
            </a:pPr>
            <a:r>
              <a:rPr lang="ja-JP" altLang="ja-JP" sz="2000" dirty="0">
                <a:latin typeface="Hiragino Sans W5" panose="020B0400000000000000" pitchFamily="34" charset="-128"/>
                <a:ea typeface="Hiragino Sans W5" panose="020B0400000000000000" pitchFamily="34" charset="-128"/>
              </a:rPr>
              <a:t>解析においては、領域の異なる指標を用いた</a:t>
            </a:r>
            <a:r>
              <a:rPr lang="en-US" altLang="ja-JP" sz="2000" dirty="0">
                <a:latin typeface="Hiragino Sans W5" panose="020B0400000000000000" pitchFamily="34" charset="-128"/>
                <a:ea typeface="Hiragino Sans W5" panose="020B0400000000000000" pitchFamily="34" charset="-128"/>
              </a:rPr>
              <a:t>1</a:t>
            </a:r>
            <a:r>
              <a:rPr lang="ja-JP" altLang="ja-JP" sz="2000" dirty="0">
                <a:latin typeface="Hiragino Sans W5" panose="020B0400000000000000" pitchFamily="34" charset="-128"/>
                <a:ea typeface="Hiragino Sans W5" panose="020B0400000000000000" pitchFamily="34" charset="-128"/>
              </a:rPr>
              <a:t>次スクリーニングによる指標選定と全体を統合的に評価して指標を選定する２次スクリーニングの２段階で実施した。</a:t>
            </a:r>
          </a:p>
          <a:p>
            <a:pPr marL="457200" lvl="0" indent="-457200">
              <a:buFont typeface="+mj-lt"/>
              <a:buAutoNum type="arabicPeriod"/>
            </a:pPr>
            <a:r>
              <a:rPr lang="ja-JP" altLang="ja-JP" sz="2000" dirty="0">
                <a:latin typeface="Hiragino Sans W5" panose="020B0400000000000000" pitchFamily="34" charset="-128"/>
                <a:ea typeface="Hiragino Sans W5" panose="020B0400000000000000" pitchFamily="34" charset="-128"/>
              </a:rPr>
              <a:t>２段階のスクリーニングを経て最終的に選定された要因について、市町村ごとの平均寿命・健康寿命影響度を算定し、自治体ごとの課題を明確化することを試みた。</a:t>
            </a:r>
          </a:p>
        </p:txBody>
      </p:sp>
      <p:graphicFrame>
        <p:nvGraphicFramePr>
          <p:cNvPr id="4" name="表 3">
            <a:extLst>
              <a:ext uri="{FF2B5EF4-FFF2-40B4-BE49-F238E27FC236}">
                <a16:creationId xmlns:a16="http://schemas.microsoft.com/office/drawing/2014/main" id="{7F259987-777D-C6BF-D45E-D4DC34DD5108}"/>
              </a:ext>
            </a:extLst>
          </p:cNvPr>
          <p:cNvGraphicFramePr>
            <a:graphicFrameLocks noGrp="1"/>
          </p:cNvGraphicFramePr>
          <p:nvPr>
            <p:extLst>
              <p:ext uri="{D42A27DB-BD31-4B8C-83A1-F6EECF244321}">
                <p14:modId xmlns:p14="http://schemas.microsoft.com/office/powerpoint/2010/main" val="2994739838"/>
              </p:ext>
            </p:extLst>
          </p:nvPr>
        </p:nvGraphicFramePr>
        <p:xfrm>
          <a:off x="581891" y="4421508"/>
          <a:ext cx="11028218" cy="2366322"/>
        </p:xfrm>
        <a:graphic>
          <a:graphicData uri="http://schemas.openxmlformats.org/drawingml/2006/table">
            <a:tbl>
              <a:tblPr firstRow="1" firstCol="1" bandRow="1">
                <a:tableStyleId>{5C22544A-7EE6-4342-B048-85BDC9FD1C3A}</a:tableStyleId>
              </a:tblPr>
              <a:tblGrid>
                <a:gridCol w="3955835">
                  <a:extLst>
                    <a:ext uri="{9D8B030D-6E8A-4147-A177-3AD203B41FA5}">
                      <a16:colId xmlns:a16="http://schemas.microsoft.com/office/drawing/2014/main" val="3908984467"/>
                    </a:ext>
                  </a:extLst>
                </a:gridCol>
                <a:gridCol w="7072383">
                  <a:extLst>
                    <a:ext uri="{9D8B030D-6E8A-4147-A177-3AD203B41FA5}">
                      <a16:colId xmlns:a16="http://schemas.microsoft.com/office/drawing/2014/main" val="2774009134"/>
                    </a:ext>
                  </a:extLst>
                </a:gridCol>
              </a:tblGrid>
              <a:tr h="314480">
                <a:tc>
                  <a:txBody>
                    <a:bodyPr/>
                    <a:lstStyle/>
                    <a:p>
                      <a:pPr indent="-1270" algn="l">
                        <a:buNone/>
                      </a:pPr>
                      <a:r>
                        <a:rPr lang="ja-JP" sz="1800" b="0" i="0" kern="100">
                          <a:solidFill>
                            <a:schemeClr val="tx1">
                              <a:lumMod val="75000"/>
                              <a:lumOff val="25000"/>
                            </a:schemeClr>
                          </a:solidFill>
                          <a:effectLst/>
                          <a:latin typeface="Hiragino Sans W5" panose="020B0400000000000000" pitchFamily="34" charset="-128"/>
                          <a:ea typeface="Hiragino Sans W5" panose="020B0400000000000000" pitchFamily="34" charset="-128"/>
                        </a:rPr>
                        <a:t>データセット名</a:t>
                      </a:r>
                      <a:endParaRPr lang="ja-JP" sz="1800" b="0" i="0" kern="100">
                        <a:solidFill>
                          <a:schemeClr val="tx1">
                            <a:lumMod val="75000"/>
                            <a:lumOff val="2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8580" marR="68580" marT="0" marB="0" anchor="ctr">
                    <a:solidFill>
                      <a:schemeClr val="bg1">
                        <a:lumMod val="95000"/>
                      </a:schemeClr>
                    </a:solidFill>
                  </a:tcPr>
                </a:tc>
                <a:tc>
                  <a:txBody>
                    <a:bodyPr/>
                    <a:lstStyle/>
                    <a:p>
                      <a:pPr indent="-1270" algn="l">
                        <a:buNone/>
                      </a:pPr>
                      <a:r>
                        <a:rPr lang="ja-JP" sz="1800" b="0" i="0" kern="100">
                          <a:solidFill>
                            <a:schemeClr val="tx1">
                              <a:lumMod val="75000"/>
                              <a:lumOff val="25000"/>
                            </a:schemeClr>
                          </a:solidFill>
                          <a:effectLst/>
                          <a:latin typeface="Hiragino Sans W5" panose="020B0400000000000000" pitchFamily="34" charset="-128"/>
                          <a:ea typeface="Hiragino Sans W5" panose="020B0400000000000000" pitchFamily="34" charset="-128"/>
                        </a:rPr>
                        <a:t>概要</a:t>
                      </a:r>
                      <a:endParaRPr lang="ja-JP" sz="1800" b="0" i="0" kern="100">
                        <a:solidFill>
                          <a:schemeClr val="tx1">
                            <a:lumMod val="75000"/>
                            <a:lumOff val="2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a16="http://schemas.microsoft.com/office/drawing/2014/main" val="613614899"/>
                  </a:ext>
                </a:extLst>
              </a:tr>
              <a:tr h="683047">
                <a:tc>
                  <a:txBody>
                    <a:bodyPr/>
                    <a:lstStyle/>
                    <a:p>
                      <a:pPr indent="-1270" algn="l">
                        <a:buNone/>
                      </a:pPr>
                      <a:r>
                        <a:rPr lang="en-US" sz="1800" b="0" i="0" kern="100" dirty="0">
                          <a:effectLst/>
                          <a:latin typeface="Hiragino Sans W5" panose="020B0400000000000000" pitchFamily="34" charset="-128"/>
                          <a:ea typeface="Hiragino Sans W5" panose="020B0400000000000000" pitchFamily="34" charset="-128"/>
                        </a:rPr>
                        <a:t>e-Stat </a:t>
                      </a:r>
                      <a:r>
                        <a:rPr lang="ja-JP" sz="1800" b="0" i="0" kern="100">
                          <a:effectLst/>
                          <a:latin typeface="Hiragino Sans W5" panose="020B0400000000000000" pitchFamily="34" charset="-128"/>
                          <a:ea typeface="Hiragino Sans W5" panose="020B0400000000000000" pitchFamily="34" charset="-128"/>
                        </a:rPr>
                        <a:t>指標（</a:t>
                      </a:r>
                      <a:r>
                        <a:rPr lang="en-US" sz="1800" b="0" i="0" kern="100" dirty="0">
                          <a:effectLst/>
                          <a:latin typeface="Hiragino Sans W5" panose="020B0400000000000000" pitchFamily="34" charset="-128"/>
                          <a:ea typeface="Hiragino Sans W5" panose="020B0400000000000000" pitchFamily="34" charset="-128"/>
                        </a:rPr>
                        <a:t>A</a:t>
                      </a:r>
                      <a:r>
                        <a:rPr lang="ja-JP" sz="1800" b="0" i="0" kern="100">
                          <a:effectLst/>
                          <a:latin typeface="Hiragino Sans W5" panose="020B0400000000000000" pitchFamily="34" charset="-128"/>
                          <a:ea typeface="Hiragino Sans W5" panose="020B0400000000000000" pitchFamily="34" charset="-128"/>
                        </a:rPr>
                        <a:t>～</a:t>
                      </a:r>
                      <a:r>
                        <a:rPr lang="en-US" sz="1800" b="0" i="0" kern="100" dirty="0">
                          <a:effectLst/>
                          <a:latin typeface="Hiragino Sans W5" panose="020B0400000000000000" pitchFamily="34" charset="-128"/>
                          <a:ea typeface="Hiragino Sans W5" panose="020B0400000000000000" pitchFamily="34" charset="-128"/>
                        </a:rPr>
                        <a:t>K</a:t>
                      </a:r>
                      <a:r>
                        <a:rPr lang="ja-JP" sz="1800" b="0" i="0" kern="100">
                          <a:effectLst/>
                          <a:latin typeface="Hiragino Sans W5" panose="020B0400000000000000" pitchFamily="34" charset="-128"/>
                          <a:ea typeface="Hiragino Sans W5" panose="020B0400000000000000" pitchFamily="34" charset="-128"/>
                        </a:rPr>
                        <a:t>分野）</a:t>
                      </a:r>
                      <a:endParaRPr lang="ja-JP" sz="18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8580" marR="68580" marT="0" marB="0" anchor="ctr"/>
                </a:tc>
                <a:tc>
                  <a:txBody>
                    <a:bodyPr/>
                    <a:lstStyle/>
                    <a:p>
                      <a:pPr indent="-1270" algn="l">
                        <a:buNone/>
                      </a:pPr>
                      <a:r>
                        <a:rPr lang="ja-JP" sz="1800" b="0" i="0" kern="100">
                          <a:effectLst/>
                          <a:latin typeface="Hiragino Sans W5" panose="020B0400000000000000" pitchFamily="34" charset="-128"/>
                          <a:ea typeface="Hiragino Sans W5" panose="020B0400000000000000" pitchFamily="34" charset="-128"/>
                        </a:rPr>
                        <a:t>全国統計に基づく社会・経済・人口等の指標（男女合計値）</a:t>
                      </a:r>
                      <a:endParaRPr lang="en-US" altLang="ja-JP" sz="1800" b="0" i="0" kern="100" dirty="0">
                        <a:effectLst/>
                        <a:latin typeface="Hiragino Sans W5" panose="020B0400000000000000" pitchFamily="34" charset="-128"/>
                        <a:ea typeface="Hiragino Sans W5" panose="020B0400000000000000" pitchFamily="34" charset="-128"/>
                      </a:endParaRPr>
                    </a:p>
                  </a:txBody>
                  <a:tcPr marL="68580" marR="68580" marT="0" marB="0" anchor="ctr"/>
                </a:tc>
                <a:extLst>
                  <a:ext uri="{0D108BD9-81ED-4DB2-BD59-A6C34878D82A}">
                    <a16:rowId xmlns:a16="http://schemas.microsoft.com/office/drawing/2014/main" val="2354200038"/>
                  </a:ext>
                </a:extLst>
              </a:tr>
              <a:tr h="739834">
                <a:tc>
                  <a:txBody>
                    <a:bodyPr/>
                    <a:lstStyle/>
                    <a:p>
                      <a:pPr indent="-1270" algn="l">
                        <a:buNone/>
                      </a:pPr>
                      <a:r>
                        <a:rPr lang="ja-JP" sz="1800" b="0" i="0" kern="100">
                          <a:effectLst/>
                          <a:latin typeface="Hiragino Sans W5" panose="020B0400000000000000" pitchFamily="34" charset="-128"/>
                          <a:ea typeface="Hiragino Sans W5" panose="020B0400000000000000" pitchFamily="34" charset="-128"/>
                        </a:rPr>
                        <a:t>大阪府健康づくり実態調査</a:t>
                      </a:r>
                      <a:endParaRPr lang="ja-JP" sz="18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8580" marR="68580" marT="0" marB="0" anchor="ctr"/>
                </a:tc>
                <a:tc>
                  <a:txBody>
                    <a:bodyPr/>
                    <a:lstStyle/>
                    <a:p>
                      <a:pPr indent="-1270" algn="l">
                        <a:buNone/>
                      </a:pPr>
                      <a:r>
                        <a:rPr lang="ja-JP" sz="1800" b="0" i="0" kern="100" dirty="0">
                          <a:effectLst/>
                          <a:latin typeface="Hiragino Sans W5" panose="020B0400000000000000" pitchFamily="34" charset="-128"/>
                          <a:ea typeface="Hiragino Sans W5" panose="020B0400000000000000" pitchFamily="34" charset="-128"/>
                        </a:rPr>
                        <a:t>大阪府在住者</a:t>
                      </a:r>
                      <a:r>
                        <a:rPr lang="ja-JP" altLang="en-US" sz="1800" b="0" i="0" kern="100" dirty="0">
                          <a:effectLst/>
                          <a:latin typeface="Hiragino Sans W5" panose="020B0400000000000000" pitchFamily="34" charset="-128"/>
                          <a:ea typeface="Hiragino Sans W5" panose="020B0400000000000000" pitchFamily="34" charset="-128"/>
                        </a:rPr>
                        <a:t>計</a:t>
                      </a:r>
                      <a:r>
                        <a:rPr lang="en-US" altLang="ja-JP" sz="1800" b="0" i="0" kern="100" dirty="0">
                          <a:effectLst/>
                          <a:latin typeface="Hiragino Sans W5" panose="020B0400000000000000" pitchFamily="34" charset="-128"/>
                          <a:ea typeface="Hiragino Sans W5" panose="020B0400000000000000" pitchFamily="34" charset="-128"/>
                        </a:rPr>
                        <a:t>2848</a:t>
                      </a:r>
                      <a:r>
                        <a:rPr lang="ja-JP" altLang="en-US" sz="1800" b="0" i="0" kern="100" dirty="0">
                          <a:effectLst/>
                          <a:latin typeface="Hiragino Sans W5" panose="020B0400000000000000" pitchFamily="34" charset="-128"/>
                          <a:ea typeface="Hiragino Sans W5" panose="020B0400000000000000" pitchFamily="34" charset="-128"/>
                        </a:rPr>
                        <a:t>名</a:t>
                      </a:r>
                      <a:r>
                        <a:rPr lang="ja-JP" sz="1800" b="0" i="0" kern="100" dirty="0">
                          <a:effectLst/>
                          <a:latin typeface="Hiragino Sans W5" panose="020B0400000000000000" pitchFamily="34" charset="-128"/>
                          <a:ea typeface="Hiragino Sans W5" panose="020B0400000000000000" pitchFamily="34" charset="-128"/>
                        </a:rPr>
                        <a:t>を対象とした、健康行動・生活習慣等に関するアンケート調査（</a:t>
                      </a:r>
                      <a:r>
                        <a:rPr lang="ja-JP" altLang="en-US" sz="1800" b="0" i="0" kern="100" dirty="0">
                          <a:effectLst/>
                          <a:latin typeface="Hiragino Sans W5" panose="020B0400000000000000" pitchFamily="34" charset="-128"/>
                          <a:ea typeface="Hiragino Sans W5" panose="020B0400000000000000" pitchFamily="34" charset="-128"/>
                        </a:rPr>
                        <a:t>市町村別・</a:t>
                      </a:r>
                      <a:r>
                        <a:rPr lang="ja-JP" sz="1800" b="0" i="0" kern="100" dirty="0">
                          <a:effectLst/>
                          <a:latin typeface="Hiragino Sans W5" panose="020B0400000000000000" pitchFamily="34" charset="-128"/>
                          <a:ea typeface="Hiragino Sans W5" panose="020B0400000000000000" pitchFamily="34" charset="-128"/>
                        </a:rPr>
                        <a:t>男女合計値）</a:t>
                      </a:r>
                    </a:p>
                  </a:txBody>
                  <a:tcPr marL="68580" marR="68580" marT="0" marB="0" anchor="ctr"/>
                </a:tc>
                <a:extLst>
                  <a:ext uri="{0D108BD9-81ED-4DB2-BD59-A6C34878D82A}">
                    <a16:rowId xmlns:a16="http://schemas.microsoft.com/office/drawing/2014/main" val="2433961932"/>
                  </a:ext>
                </a:extLst>
              </a:tr>
              <a:tr h="628961">
                <a:tc>
                  <a:txBody>
                    <a:bodyPr/>
                    <a:lstStyle/>
                    <a:p>
                      <a:pPr indent="-1270" algn="l">
                        <a:buNone/>
                      </a:pPr>
                      <a:r>
                        <a:rPr lang="en-US" sz="1800" b="0" i="0" kern="100" dirty="0">
                          <a:effectLst/>
                          <a:latin typeface="Hiragino Sans W5" panose="020B0400000000000000" pitchFamily="34" charset="-128"/>
                          <a:ea typeface="Hiragino Sans W5" panose="020B0400000000000000" pitchFamily="34" charset="-128"/>
                        </a:rPr>
                        <a:t>NDB</a:t>
                      </a:r>
                      <a:r>
                        <a:rPr lang="ja-JP" sz="1800" b="0" i="0" kern="100">
                          <a:effectLst/>
                          <a:latin typeface="Hiragino Sans W5" panose="020B0400000000000000" pitchFamily="34" charset="-128"/>
                          <a:ea typeface="Hiragino Sans W5" panose="020B0400000000000000" pitchFamily="34" charset="-128"/>
                        </a:rPr>
                        <a:t>特定健康診査関連指標</a:t>
                      </a:r>
                      <a:endParaRPr lang="ja-JP" sz="18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8580" marR="68580" marT="0" marB="0" anchor="ctr"/>
                </a:tc>
                <a:tc>
                  <a:txBody>
                    <a:bodyPr/>
                    <a:lstStyle/>
                    <a:p>
                      <a:pPr indent="-1270" algn="l">
                        <a:buNone/>
                      </a:pPr>
                      <a:r>
                        <a:rPr lang="en-US" sz="1800" b="0" i="0" kern="100" dirty="0">
                          <a:effectLst/>
                          <a:latin typeface="Hiragino Sans W5" panose="020B0400000000000000" pitchFamily="34" charset="-128"/>
                          <a:ea typeface="Hiragino Sans W5" panose="020B0400000000000000" pitchFamily="34" charset="-128"/>
                        </a:rPr>
                        <a:t>NDB</a:t>
                      </a:r>
                      <a:r>
                        <a:rPr lang="ja-JP" sz="1800" b="0" i="0" kern="100" dirty="0">
                          <a:effectLst/>
                          <a:latin typeface="Hiragino Sans W5" panose="020B0400000000000000" pitchFamily="34" charset="-128"/>
                          <a:ea typeface="Hiragino Sans W5" panose="020B0400000000000000" pitchFamily="34" charset="-128"/>
                        </a:rPr>
                        <a:t>特定健康診査データより抽出した生活習慣調査票項目および健診結果値（男女別・保健者別値）</a:t>
                      </a:r>
                      <a:endParaRPr lang="ja-JP" sz="18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88156112"/>
                  </a:ext>
                </a:extLst>
              </a:tr>
            </a:tbl>
          </a:graphicData>
        </a:graphic>
      </p:graphicFrame>
      <p:sp>
        <p:nvSpPr>
          <p:cNvPr id="5" name="Rectangle 1">
            <a:extLst>
              <a:ext uri="{FF2B5EF4-FFF2-40B4-BE49-F238E27FC236}">
                <a16:creationId xmlns:a16="http://schemas.microsoft.com/office/drawing/2014/main" id="{D8B0935F-95A8-0B13-A407-636E2904A556}"/>
              </a:ext>
            </a:extLst>
          </p:cNvPr>
          <p:cNvSpPr>
            <a:spLocks noChangeArrowheads="1"/>
          </p:cNvSpPr>
          <p:nvPr/>
        </p:nvSpPr>
        <p:spPr bwMode="auto">
          <a:xfrm>
            <a:off x="581891" y="3619653"/>
            <a:ext cx="111889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u="none" strike="noStrike" cap="none" normalizeH="0" baseline="0" dirty="0">
                <a:ln>
                  <a:noFill/>
                </a:ln>
                <a:effectLst/>
                <a:latin typeface="Hiragino Sans W5" panose="020B0400000000000000" pitchFamily="34" charset="-128"/>
                <a:ea typeface="Hiragino Sans W5" panose="020B0400000000000000" pitchFamily="34" charset="-128"/>
                <a:cs typeface="Times New Roman" panose="02020603050405020304" pitchFamily="18" charset="0"/>
              </a:rPr>
              <a:t>健康寿命・</a:t>
            </a:r>
            <a:r>
              <a:rPr kumimoji="0" lang="ja-JP" altLang="ja-JP" sz="2000" u="none" strike="noStrike" cap="none" normalizeH="0" baseline="0" dirty="0">
                <a:ln>
                  <a:noFill/>
                </a:ln>
                <a:effectLst/>
                <a:latin typeface="Hiragino Sans W5" panose="020B0400000000000000" pitchFamily="34" charset="-128"/>
                <a:ea typeface="Hiragino Sans W5" panose="020B0400000000000000" pitchFamily="34" charset="-128"/>
                <a:cs typeface="Times New Roman" panose="02020603050405020304" pitchFamily="18" charset="0"/>
              </a:rPr>
              <a:t>平均寿命</a:t>
            </a:r>
            <a:r>
              <a:rPr kumimoji="0" lang="ja-JP" altLang="ja-JP" sz="2000" u="none" strike="noStrike" cap="none" normalizeH="0" baseline="0" dirty="0">
                <a:ln>
                  <a:noFill/>
                </a:ln>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の要因候補として、以下の3つの説明変数データセット（2025年7月時点で入手可能な計210項目）を用いた。</a:t>
            </a:r>
            <a:endParaRPr kumimoji="0" lang="ja-JP" altLang="ja-JP" sz="2000" u="none" strike="noStrike" cap="none" normalizeH="0" baseline="0" dirty="0">
              <a:ln>
                <a:noFill/>
              </a:ln>
              <a:solidFill>
                <a:schemeClr val="tx1"/>
              </a:solidFill>
              <a:effectLst/>
              <a:latin typeface="Hiragino Sans W5" panose="020B0400000000000000" pitchFamily="34" charset="-128"/>
              <a:ea typeface="Hiragino Sans W5" panose="020B0400000000000000" pitchFamily="34" charset="-128"/>
            </a:endParaRPr>
          </a:p>
        </p:txBody>
      </p:sp>
    </p:spTree>
    <p:extLst>
      <p:ext uri="{BB962C8B-B14F-4D97-AF65-F5344CB8AC3E}">
        <p14:creationId xmlns:p14="http://schemas.microsoft.com/office/powerpoint/2010/main" val="39526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3A53C-8F3A-6971-7F74-4ABC3E33E0F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194DB62-D891-0502-FD40-119010D68DEE}"/>
              </a:ext>
            </a:extLst>
          </p:cNvPr>
          <p:cNvSpPr>
            <a:spLocks noGrp="1"/>
          </p:cNvSpPr>
          <p:nvPr>
            <p:ph type="title"/>
          </p:nvPr>
        </p:nvSpPr>
        <p:spPr>
          <a:xfrm>
            <a:off x="0" y="0"/>
            <a:ext cx="12192000" cy="1325563"/>
          </a:xfrm>
        </p:spPr>
        <p:txBody>
          <a:bodyPr>
            <a:normAutofit/>
          </a:bodyPr>
          <a:lstStyle/>
          <a:p>
            <a:pPr algn="ctr"/>
            <a:r>
              <a:rPr lang="ja-JP" altLang="en-US" sz="3200" dirty="0">
                <a:latin typeface="Hiragino Sans W5" panose="020B0400000000000000" pitchFamily="34" charset="-128"/>
                <a:ea typeface="Hiragino Sans W5" panose="020B0400000000000000" pitchFamily="34" charset="-128"/>
              </a:rPr>
              <a:t>分析</a:t>
            </a:r>
            <a:r>
              <a:rPr kumimoji="1" lang="ja-JP" altLang="en-US" sz="3200" dirty="0">
                <a:latin typeface="Hiragino Sans W5" panose="020B0400000000000000" pitchFamily="34" charset="-128"/>
                <a:ea typeface="Hiragino Sans W5" panose="020B0400000000000000" pitchFamily="34" charset="-128"/>
              </a:rPr>
              <a:t>：市町村</a:t>
            </a:r>
            <a:r>
              <a:rPr lang="ja-JP" altLang="en-US" sz="3200" dirty="0">
                <a:latin typeface="Hiragino Sans W5" panose="020B0400000000000000" pitchFamily="34" charset="-128"/>
                <a:ea typeface="Hiragino Sans W5" panose="020B0400000000000000" pitchFamily="34" charset="-128"/>
              </a:rPr>
              <a:t>別の健康寿命・平均寿命に関連する要因の</a:t>
            </a:r>
            <a:r>
              <a:rPr kumimoji="1" lang="ja-JP" altLang="en-US" sz="3200" dirty="0">
                <a:latin typeface="Hiragino Sans W5" panose="020B0400000000000000" pitchFamily="34" charset="-128"/>
                <a:ea typeface="Hiragino Sans W5" panose="020B0400000000000000" pitchFamily="34" charset="-128"/>
              </a:rPr>
              <a:t>影響度</a:t>
            </a:r>
          </a:p>
        </p:txBody>
      </p:sp>
      <p:sp>
        <p:nvSpPr>
          <p:cNvPr id="5" name="テキスト ボックス 4">
            <a:extLst>
              <a:ext uri="{FF2B5EF4-FFF2-40B4-BE49-F238E27FC236}">
                <a16:creationId xmlns:a16="http://schemas.microsoft.com/office/drawing/2014/main" id="{670712A5-8180-368D-CE2A-204303527CD5}"/>
              </a:ext>
            </a:extLst>
          </p:cNvPr>
          <p:cNvSpPr txBox="1"/>
          <p:nvPr/>
        </p:nvSpPr>
        <p:spPr>
          <a:xfrm>
            <a:off x="676036" y="1115911"/>
            <a:ext cx="11178392" cy="5632311"/>
          </a:xfrm>
          <a:prstGeom prst="rect">
            <a:avLst/>
          </a:prstGeom>
          <a:noFill/>
        </p:spPr>
        <p:txBody>
          <a:bodyPr wrap="square" rtlCol="0">
            <a:spAutoFit/>
          </a:bodyPr>
          <a:lstStyle/>
          <a:p>
            <a:r>
              <a:rPr kumimoji="1" lang="ja-JP" altLang="en-US" dirty="0">
                <a:latin typeface="Hiragino Sans W5" panose="020B0400000000000000" pitchFamily="34" charset="-128"/>
                <a:ea typeface="Hiragino Sans W5" panose="020B0400000000000000" pitchFamily="34" charset="-128"/>
              </a:rPr>
              <a:t>抽出された健康寿命６項目・平均寿命５項目</a:t>
            </a:r>
            <a:r>
              <a:rPr lang="ja-JP" altLang="en-US" dirty="0">
                <a:latin typeface="Hiragino Sans W5" panose="020B0400000000000000" pitchFamily="34" charset="-128"/>
                <a:ea typeface="Hiragino Sans W5" panose="020B0400000000000000" pitchFamily="34" charset="-128"/>
              </a:rPr>
              <a:t>について市町村ごとに「影響度」を算出し、各市町村における課題抽出を試みた。</a:t>
            </a:r>
            <a:endParaRPr lang="en-US" altLang="ja-JP" dirty="0">
              <a:latin typeface="Hiragino Sans W5" panose="020B0400000000000000" pitchFamily="34" charset="-128"/>
              <a:ea typeface="Hiragino Sans W5" panose="020B0400000000000000" pitchFamily="34" charset="-128"/>
            </a:endParaRPr>
          </a:p>
          <a:p>
            <a:endParaRPr kumimoji="1" lang="en-US" altLang="ja-JP" dirty="0">
              <a:latin typeface="Hiragino Sans W5" panose="020B0400000000000000" pitchFamily="34" charset="-128"/>
              <a:ea typeface="Hiragino Sans W5" panose="020B0400000000000000" pitchFamily="34" charset="-128"/>
            </a:endParaRPr>
          </a:p>
          <a:p>
            <a:r>
              <a:rPr kumimoji="1" lang="ja-JP" altLang="en-US" dirty="0">
                <a:latin typeface="Hiragino Sans W5" panose="020B0400000000000000" pitchFamily="34" charset="-128"/>
                <a:ea typeface="Hiragino Sans W5" panose="020B0400000000000000" pitchFamily="34" charset="-128"/>
              </a:rPr>
              <a:t>この影響度は健康寿命・平均寿命における「絶対的な相関の強さ」と、各市町村における最終選定項目の「相対的な府内での偏差値」の双方を考慮して算定したものであり、単に相関が強い要因を確認するだけでなく、「その要因が実際に高い（低い）市町村でどの程度健康寿命・平均寿命に寄与している可能性があるのか」を総合的に評価できるようにした指標である。</a:t>
            </a:r>
            <a:endParaRPr kumimoji="1" lang="en-US" altLang="ja-JP" dirty="0">
              <a:latin typeface="Hiragino Sans W5" panose="020B0400000000000000" pitchFamily="34" charset="-128"/>
              <a:ea typeface="Hiragino Sans W5" panose="020B0400000000000000" pitchFamily="34" charset="-128"/>
            </a:endParaRPr>
          </a:p>
          <a:p>
            <a:endParaRPr lang="en-US" altLang="ja-JP" dirty="0">
              <a:latin typeface="Hiragino Sans W5" panose="020B0400000000000000" pitchFamily="34" charset="-128"/>
              <a:ea typeface="Hiragino Sans W5" panose="020B0400000000000000" pitchFamily="34" charset="-128"/>
            </a:endParaRPr>
          </a:p>
          <a:p>
            <a:pPr indent="-1270"/>
            <a:r>
              <a:rPr lang="ja-JP" altLang="ja-JP" kern="100" dirty="0">
                <a:solidFill>
                  <a:srgbClr val="000000"/>
                </a:solidFill>
                <a:latin typeface="Hiragino Sans W5" panose="020B0400000000000000" pitchFamily="34" charset="-128"/>
                <a:ea typeface="Hiragino Sans W5" panose="020B0400000000000000" pitchFamily="34" charset="-128"/>
                <a:cs typeface="Times New Roman" panose="02020603050405020304" pitchFamily="18" charset="0"/>
              </a:rPr>
              <a:t>以下に、影響度算出の方法を示す：</a:t>
            </a:r>
            <a:endParaRPr lang="ja-JP" altLang="ja-JP" kern="100" dirty="0">
              <a:latin typeface="Hiragino Sans W5" panose="020B0400000000000000" pitchFamily="34" charset="-128"/>
              <a:ea typeface="Hiragino Sans W5" panose="020B0400000000000000" pitchFamily="34" charset="-128"/>
              <a:cs typeface="Times New Roman" panose="02020603050405020304" pitchFamily="18" charset="0"/>
            </a:endParaRPr>
          </a:p>
          <a:p>
            <a:pPr indent="-1270"/>
            <a:r>
              <a:rPr lang="en-US" altLang="ja-JP" kern="100" dirty="0">
                <a:solidFill>
                  <a:srgbClr val="000000"/>
                </a:solidFill>
                <a:latin typeface="Hiragino Sans W5" panose="020B0400000000000000" pitchFamily="34" charset="-128"/>
                <a:ea typeface="Hiragino Sans W5" panose="020B0400000000000000" pitchFamily="34" charset="-128"/>
                <a:cs typeface="Times New Roman" panose="02020603050405020304" pitchFamily="18" charset="0"/>
              </a:rPr>
              <a:t> </a:t>
            </a:r>
            <a:endParaRPr lang="ja-JP" altLang="ja-JP" kern="100" dirty="0">
              <a:latin typeface="Hiragino Sans W5" panose="020B0400000000000000" pitchFamily="34" charset="-128"/>
              <a:ea typeface="Hiragino Sans W5" panose="020B0400000000000000" pitchFamily="34" charset="-128"/>
              <a:cs typeface="Times New Roman" panose="02020603050405020304" pitchFamily="18" charset="0"/>
            </a:endParaRPr>
          </a:p>
          <a:p>
            <a:pPr indent="-1270"/>
            <a:r>
              <a:rPr lang="ja-JP" altLang="en-US"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　　</a:t>
            </a:r>
            <a:r>
              <a:rPr lang="ja-JP" altLang="ja-JP"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要因</a:t>
            </a:r>
            <a:r>
              <a:rPr lang="en-US" altLang="ja-JP"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A</a:t>
            </a:r>
            <a:r>
              <a:rPr lang="ja-JP" altLang="ja-JP"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の回帰係数β：大阪府下の市町村における要因</a:t>
            </a:r>
            <a:r>
              <a:rPr lang="en-US" altLang="ja-JP"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A</a:t>
            </a:r>
            <a:r>
              <a:rPr lang="ja-JP" altLang="ja-JP"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と健康寿命・平均寿命の相関の強さ</a:t>
            </a:r>
            <a:endParaRPr lang="ja-JP"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endParaRPr>
          </a:p>
          <a:p>
            <a:pPr indent="-1270"/>
            <a:r>
              <a:rPr lang="ja-JP" altLang="en-US"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rPr>
              <a:t>　　</a:t>
            </a:r>
            <a:r>
              <a:rPr lang="ja-JP"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rPr>
              <a:t>要因</a:t>
            </a:r>
            <a:r>
              <a:rPr lang="en-US"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rPr>
              <a:t>A</a:t>
            </a:r>
            <a:r>
              <a:rPr lang="ja-JP"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rPr>
              <a:t>の</a:t>
            </a:r>
            <a:r>
              <a:rPr lang="en-US"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rPr>
              <a:t>Z-score</a:t>
            </a:r>
            <a:r>
              <a:rPr lang="ja-JP"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rPr>
              <a:t>：市町村ごとの相対的な要因</a:t>
            </a:r>
            <a:r>
              <a:rPr lang="en-US"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rPr>
              <a:t>A</a:t>
            </a:r>
            <a:r>
              <a:rPr lang="ja-JP"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rPr>
              <a:t>の偏差値</a:t>
            </a:r>
          </a:p>
          <a:p>
            <a:pPr indent="-1270"/>
            <a:r>
              <a:rPr lang="en-US"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rPr>
              <a:t> </a:t>
            </a:r>
            <a:endParaRPr lang="ja-JP"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endParaRPr>
          </a:p>
          <a:p>
            <a:pPr marL="1270" indent="-1270"/>
            <a:r>
              <a:rPr lang="en-US" altLang="ja-JP"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	</a:t>
            </a:r>
            <a:r>
              <a:rPr lang="ja-JP" altLang="en-US"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　　</a:t>
            </a:r>
            <a:r>
              <a:rPr lang="ja-JP"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健康寿命影響度</a:t>
            </a:r>
            <a:r>
              <a:rPr lang="en-US"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 = 50.0</a:t>
            </a:r>
            <a:r>
              <a:rPr lang="ja-JP"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a:t>
            </a:r>
            <a:r>
              <a:rPr lang="en-US"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[ 10*</a:t>
            </a:r>
            <a:r>
              <a:rPr lang="ja-JP"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要因</a:t>
            </a:r>
            <a:r>
              <a:rPr lang="en-US"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A</a:t>
            </a:r>
            <a:r>
              <a:rPr lang="ja-JP"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の健康寿命に対する回帰係数β×要因</a:t>
            </a:r>
            <a:r>
              <a:rPr lang="en-US"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A</a:t>
            </a:r>
            <a:r>
              <a:rPr lang="ja-JP"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の</a:t>
            </a:r>
            <a:r>
              <a:rPr lang="en-US"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Z-score]</a:t>
            </a:r>
            <a:endParaRPr lang="ja-JP"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endParaRPr>
          </a:p>
          <a:p>
            <a:pPr marL="1270" indent="-1270"/>
            <a:r>
              <a:rPr lang="en-US" altLang="ja-JP"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	</a:t>
            </a:r>
            <a:r>
              <a:rPr lang="ja-JP" altLang="en-US"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　　</a:t>
            </a:r>
            <a:r>
              <a:rPr lang="ja-JP"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平均寿命影響度</a:t>
            </a:r>
            <a:r>
              <a:rPr lang="en-US"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 = 50.0</a:t>
            </a:r>
            <a:r>
              <a:rPr lang="ja-JP"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a:t>
            </a:r>
            <a:r>
              <a:rPr lang="en-US"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[ 10</a:t>
            </a:r>
            <a:r>
              <a:rPr lang="ja-JP"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＊要因</a:t>
            </a:r>
            <a:r>
              <a:rPr lang="en-US"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A</a:t>
            </a:r>
            <a:r>
              <a:rPr lang="ja-JP"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の平均寿命に対する回帰係数β×要因</a:t>
            </a:r>
            <a:r>
              <a:rPr lang="en-US"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A</a:t>
            </a:r>
            <a:r>
              <a:rPr lang="ja-JP"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の</a:t>
            </a:r>
            <a:r>
              <a:rPr lang="en-US" altLang="ja-JP" u="sng" kern="0" dirty="0">
                <a:solidFill>
                  <a:schemeClr val="tx2">
                    <a:lumMod val="75000"/>
                    <a:lumOff val="25000"/>
                  </a:schemeClr>
                </a:solidFill>
                <a:latin typeface="Hiragino Sans W5" panose="020B0400000000000000" pitchFamily="34" charset="-128"/>
                <a:ea typeface="Hiragino Sans W5" panose="020B0400000000000000" pitchFamily="34" charset="-128"/>
                <a:cs typeface="ＭＳ Ｐゴシック" panose="020B0600070205080204" pitchFamily="34" charset="-128"/>
              </a:rPr>
              <a:t>Z-score] </a:t>
            </a:r>
            <a:endParaRPr lang="ja-JP" altLang="ja-JP" kern="100" dirty="0">
              <a:solidFill>
                <a:schemeClr val="tx2">
                  <a:lumMod val="75000"/>
                  <a:lumOff val="25000"/>
                </a:schemeClr>
              </a:solidFill>
              <a:latin typeface="Hiragino Sans W5" panose="020B0400000000000000" pitchFamily="34" charset="-128"/>
              <a:ea typeface="Hiragino Sans W5" panose="020B0400000000000000" pitchFamily="34" charset="-128"/>
              <a:cs typeface="Times New Roman" panose="02020603050405020304" pitchFamily="18" charset="0"/>
            </a:endParaRPr>
          </a:p>
          <a:p>
            <a:r>
              <a:rPr lang="en-US" altLang="ja-JP" kern="100" dirty="0">
                <a:solidFill>
                  <a:srgbClr val="000000"/>
                </a:solidFill>
                <a:latin typeface="Hiragino Sans W5" panose="020B0400000000000000" pitchFamily="34" charset="-128"/>
                <a:ea typeface="Hiragino Sans W5" panose="020B0400000000000000" pitchFamily="34" charset="-128"/>
                <a:cs typeface="Times New Roman" panose="02020603050405020304" pitchFamily="18" charset="0"/>
              </a:rPr>
              <a:t> </a:t>
            </a:r>
            <a:endParaRPr lang="ja-JP" altLang="ja-JP" kern="100" dirty="0">
              <a:latin typeface="Hiragino Sans W5" panose="020B0400000000000000" pitchFamily="34" charset="-128"/>
              <a:ea typeface="Hiragino Sans W5" panose="020B0400000000000000" pitchFamily="34" charset="-128"/>
              <a:cs typeface="Times New Roman" panose="02020603050405020304" pitchFamily="18" charset="0"/>
            </a:endParaRPr>
          </a:p>
          <a:p>
            <a:pPr indent="-1270"/>
            <a:r>
              <a:rPr lang="ja-JP" altLang="ja-JP" kern="100" dirty="0">
                <a:solidFill>
                  <a:srgbClr val="000000"/>
                </a:solidFill>
                <a:latin typeface="Hiragino Sans W5" panose="020B0400000000000000" pitchFamily="34" charset="-128"/>
                <a:ea typeface="Hiragino Sans W5" panose="020B0400000000000000" pitchFamily="34" charset="-128"/>
                <a:cs typeface="Times New Roman" panose="02020603050405020304" pitchFamily="18" charset="0"/>
              </a:rPr>
              <a:t>これらの影響度の解釈としては、健康寿命影響度「</a:t>
            </a:r>
            <a:r>
              <a:rPr lang="en-US" altLang="ja-JP" kern="100" dirty="0">
                <a:solidFill>
                  <a:srgbClr val="000000"/>
                </a:solidFill>
                <a:latin typeface="Hiragino Sans W5" panose="020B0400000000000000" pitchFamily="34" charset="-128"/>
                <a:ea typeface="Hiragino Sans W5" panose="020B0400000000000000" pitchFamily="34" charset="-128"/>
                <a:cs typeface="Times New Roman" panose="02020603050405020304" pitchFamily="18" charset="0"/>
              </a:rPr>
              <a:t>50.0</a:t>
            </a:r>
            <a:r>
              <a:rPr lang="ja-JP" altLang="ja-JP" kern="100" dirty="0">
                <a:solidFill>
                  <a:srgbClr val="000000"/>
                </a:solidFill>
                <a:latin typeface="Hiragino Sans W5" panose="020B0400000000000000" pitchFamily="34" charset="-128"/>
                <a:ea typeface="Hiragino Sans W5" panose="020B0400000000000000" pitchFamily="34" charset="-128"/>
                <a:cs typeface="Times New Roman" panose="02020603050405020304" pitchFamily="18" charset="0"/>
              </a:rPr>
              <a:t>」ポイントを基準点とし、</a:t>
            </a:r>
            <a:r>
              <a:rPr lang="en-US" altLang="ja-JP" kern="100" dirty="0">
                <a:solidFill>
                  <a:srgbClr val="000000"/>
                </a:solidFill>
                <a:latin typeface="Hiragino Sans W5" panose="020B0400000000000000" pitchFamily="34" charset="-128"/>
                <a:ea typeface="Hiragino Sans W5" panose="020B0400000000000000" pitchFamily="34" charset="-128"/>
                <a:cs typeface="Times New Roman" panose="02020603050405020304" pitchFamily="18" charset="0"/>
              </a:rPr>
              <a:t>50.0</a:t>
            </a:r>
            <a:r>
              <a:rPr lang="ja-JP" altLang="ja-JP" kern="100" dirty="0">
                <a:solidFill>
                  <a:srgbClr val="000000"/>
                </a:solidFill>
                <a:latin typeface="Hiragino Sans W5" panose="020B0400000000000000" pitchFamily="34" charset="-128"/>
                <a:ea typeface="Hiragino Sans W5" panose="020B0400000000000000" pitchFamily="34" charset="-128"/>
                <a:cs typeface="Times New Roman" panose="02020603050405020304" pitchFamily="18" charset="0"/>
              </a:rPr>
              <a:t>ポイントを上回る場合は当該市町村において健康寿命を引き上げている可能性が高い要因となり、逆に、</a:t>
            </a:r>
            <a:r>
              <a:rPr lang="en-US" altLang="ja-JP" kern="100" dirty="0">
                <a:solidFill>
                  <a:srgbClr val="000000"/>
                </a:solidFill>
                <a:latin typeface="Hiragino Sans W5" panose="020B0400000000000000" pitchFamily="34" charset="-128"/>
                <a:ea typeface="Hiragino Sans W5" panose="020B0400000000000000" pitchFamily="34" charset="-128"/>
                <a:cs typeface="Times New Roman" panose="02020603050405020304" pitchFamily="18" charset="0"/>
              </a:rPr>
              <a:t>50.0</a:t>
            </a:r>
            <a:r>
              <a:rPr lang="ja-JP" altLang="ja-JP" kern="100" dirty="0">
                <a:solidFill>
                  <a:srgbClr val="000000"/>
                </a:solidFill>
                <a:latin typeface="Hiragino Sans W5" panose="020B0400000000000000" pitchFamily="34" charset="-128"/>
                <a:ea typeface="Hiragino Sans W5" panose="020B0400000000000000" pitchFamily="34" charset="-128"/>
                <a:cs typeface="Times New Roman" panose="02020603050405020304" pitchFamily="18" charset="0"/>
              </a:rPr>
              <a:t>ポイントを下回る場合は健康寿命を引き下げている可能性が高い要因として解釈できるように設定した。</a:t>
            </a:r>
            <a:endParaRPr lang="ja-JP" altLang="en-US" dirty="0">
              <a:latin typeface="Hiragino Sans W5" panose="020B0400000000000000" pitchFamily="34" charset="-128"/>
              <a:ea typeface="Hiragino Sans W5" panose="020B0400000000000000" pitchFamily="34" charset="-128"/>
            </a:endParaRPr>
          </a:p>
          <a:p>
            <a:endParaRPr kumimoji="1" lang="en-US" altLang="ja-JP" dirty="0">
              <a:latin typeface="Hiragino Sans W5" panose="020B0400000000000000" pitchFamily="34" charset="-128"/>
              <a:ea typeface="Hiragino Sans W5" panose="020B0400000000000000" pitchFamily="34" charset="-128"/>
            </a:endParaRPr>
          </a:p>
        </p:txBody>
      </p:sp>
    </p:spTree>
    <p:extLst>
      <p:ext uri="{BB962C8B-B14F-4D97-AF65-F5344CB8AC3E}">
        <p14:creationId xmlns:p14="http://schemas.microsoft.com/office/powerpoint/2010/main" val="323978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961F24-504D-39D8-7159-26FAB2F09AFB}"/>
              </a:ext>
            </a:extLst>
          </p:cNvPr>
          <p:cNvSpPr>
            <a:spLocks noGrp="1"/>
          </p:cNvSpPr>
          <p:nvPr>
            <p:ph type="title"/>
          </p:nvPr>
        </p:nvSpPr>
        <p:spPr>
          <a:xfrm>
            <a:off x="0" y="0"/>
            <a:ext cx="12192000" cy="1325563"/>
          </a:xfrm>
        </p:spPr>
        <p:txBody>
          <a:bodyPr>
            <a:normAutofit/>
          </a:bodyPr>
          <a:lstStyle/>
          <a:p>
            <a:pPr algn="ctr"/>
            <a:r>
              <a:rPr kumimoji="1" lang="ja-JP" altLang="en-US" sz="3200" dirty="0">
                <a:latin typeface="Hiragino Sans W5" panose="020B0400000000000000" pitchFamily="34" charset="-128"/>
                <a:ea typeface="Hiragino Sans W5" panose="020B0400000000000000" pitchFamily="34" charset="-128"/>
              </a:rPr>
              <a:t>結果</a:t>
            </a:r>
            <a:r>
              <a:rPr kumimoji="1" lang="en-US" altLang="ja-JP" sz="3200" dirty="0">
                <a:latin typeface="Hiragino Sans W5" panose="020B0400000000000000" pitchFamily="34" charset="-128"/>
                <a:ea typeface="Hiragino Sans W5" panose="020B0400000000000000" pitchFamily="34" charset="-128"/>
              </a:rPr>
              <a:t>①</a:t>
            </a:r>
            <a:r>
              <a:rPr kumimoji="1" lang="ja-JP" altLang="en-US" sz="3200" dirty="0">
                <a:latin typeface="Hiragino Sans W5" panose="020B0400000000000000" pitchFamily="34" charset="-128"/>
                <a:ea typeface="Hiragino Sans W5" panose="020B0400000000000000" pitchFamily="34" charset="-128"/>
              </a:rPr>
              <a:t>：男女に共通して健康寿命・平均寿命に関連する要因</a:t>
            </a:r>
          </a:p>
        </p:txBody>
      </p:sp>
      <p:graphicFrame>
        <p:nvGraphicFramePr>
          <p:cNvPr id="4" name="コンテンツ プレースホルダー 3">
            <a:extLst>
              <a:ext uri="{FF2B5EF4-FFF2-40B4-BE49-F238E27FC236}">
                <a16:creationId xmlns:a16="http://schemas.microsoft.com/office/drawing/2014/main" id="{94EBA2AC-1E3F-FE9E-813F-21B8AA15B816}"/>
              </a:ext>
            </a:extLst>
          </p:cNvPr>
          <p:cNvGraphicFramePr>
            <a:graphicFrameLocks noGrp="1"/>
          </p:cNvGraphicFramePr>
          <p:nvPr>
            <p:ph idx="1"/>
            <p:extLst>
              <p:ext uri="{D42A27DB-BD31-4B8C-83A1-F6EECF244321}">
                <p14:modId xmlns:p14="http://schemas.microsoft.com/office/powerpoint/2010/main" val="2382726491"/>
              </p:ext>
            </p:extLst>
          </p:nvPr>
        </p:nvGraphicFramePr>
        <p:xfrm>
          <a:off x="694090" y="2773994"/>
          <a:ext cx="10572124" cy="3478483"/>
        </p:xfrm>
        <a:graphic>
          <a:graphicData uri="http://schemas.openxmlformats.org/drawingml/2006/table">
            <a:tbl>
              <a:tblPr firstRow="1" firstCol="1" bandRow="1">
                <a:tableStyleId>{5C22544A-7EE6-4342-B048-85BDC9FD1C3A}</a:tableStyleId>
              </a:tblPr>
              <a:tblGrid>
                <a:gridCol w="6972638">
                  <a:extLst>
                    <a:ext uri="{9D8B030D-6E8A-4147-A177-3AD203B41FA5}">
                      <a16:colId xmlns:a16="http://schemas.microsoft.com/office/drawing/2014/main" val="2439675569"/>
                    </a:ext>
                  </a:extLst>
                </a:gridCol>
                <a:gridCol w="1799743">
                  <a:extLst>
                    <a:ext uri="{9D8B030D-6E8A-4147-A177-3AD203B41FA5}">
                      <a16:colId xmlns:a16="http://schemas.microsoft.com/office/drawing/2014/main" val="1559905695"/>
                    </a:ext>
                  </a:extLst>
                </a:gridCol>
                <a:gridCol w="1799743">
                  <a:extLst>
                    <a:ext uri="{9D8B030D-6E8A-4147-A177-3AD203B41FA5}">
                      <a16:colId xmlns:a16="http://schemas.microsoft.com/office/drawing/2014/main" val="2695417879"/>
                    </a:ext>
                  </a:extLst>
                </a:gridCol>
              </a:tblGrid>
              <a:tr h="718696">
                <a:tc>
                  <a:txBody>
                    <a:bodyPr/>
                    <a:lstStyle/>
                    <a:p>
                      <a:pPr algn="ctr">
                        <a:buNone/>
                      </a:pP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solidFill>
                      <a:schemeClr val="bg1">
                        <a:lumMod val="95000"/>
                      </a:schemeClr>
                    </a:solidFill>
                  </a:tcPr>
                </a:tc>
                <a:tc>
                  <a:txBody>
                    <a:bodyPr/>
                    <a:lstStyle/>
                    <a:p>
                      <a:pPr algn="ctr">
                        <a:buNone/>
                      </a:pPr>
                      <a:r>
                        <a:rPr lang="ja-JP" altLang="en-US" sz="2000" kern="0">
                          <a:effectLst/>
                        </a:rPr>
                        <a:t>健康寿命</a:t>
                      </a:r>
                      <a:endParaRPr lang="ja-JP" altLang="en-US"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solidFill>
                      <a:schemeClr val="tx1">
                        <a:lumMod val="75000"/>
                        <a:lumOff val="25000"/>
                      </a:schemeClr>
                    </a:solidFill>
                  </a:tcPr>
                </a:tc>
                <a:tc>
                  <a:txBody>
                    <a:bodyPr/>
                    <a:lstStyle/>
                    <a:p>
                      <a:pPr algn="ctr">
                        <a:buNone/>
                      </a:pPr>
                      <a:r>
                        <a:rPr lang="ja-JP" altLang="en-US" sz="2000" kern="0">
                          <a:effectLst/>
                        </a:rPr>
                        <a:t>平均寿命</a:t>
                      </a:r>
                      <a:endParaRPr lang="ja-JP" altLang="en-US"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solidFill>
                      <a:schemeClr val="tx1">
                        <a:lumMod val="75000"/>
                        <a:lumOff val="25000"/>
                      </a:schemeClr>
                    </a:solidFill>
                  </a:tcPr>
                </a:tc>
                <a:extLst>
                  <a:ext uri="{0D108BD9-81ED-4DB2-BD59-A6C34878D82A}">
                    <a16:rowId xmlns:a16="http://schemas.microsoft.com/office/drawing/2014/main" val="981965236"/>
                  </a:ext>
                </a:extLst>
              </a:tr>
              <a:tr h="388095">
                <a:tc>
                  <a:txBody>
                    <a:bodyPr/>
                    <a:lstStyle/>
                    <a:p>
                      <a:pPr>
                        <a:buNone/>
                      </a:pPr>
                      <a:r>
                        <a:rPr lang="en-US" sz="2000" kern="100" dirty="0">
                          <a:effectLst/>
                        </a:rPr>
                        <a:t>65</a:t>
                      </a:r>
                      <a:r>
                        <a:rPr lang="ja-JP" sz="2000" kern="100" dirty="0">
                          <a:effectLst/>
                        </a:rPr>
                        <a:t>歳以上世帯員の非単独世帯の割合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sz="2000" kern="100">
                          <a:effectLst/>
                        </a:rPr>
                        <a:t>－</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3559666711"/>
                  </a:ext>
                </a:extLst>
              </a:tr>
              <a:tr h="388095">
                <a:tc>
                  <a:txBody>
                    <a:bodyPr/>
                    <a:lstStyle/>
                    <a:p>
                      <a:pPr>
                        <a:buNone/>
                      </a:pPr>
                      <a:r>
                        <a:rPr lang="ja-JP" sz="2000" kern="100" dirty="0">
                          <a:effectLst/>
                        </a:rPr>
                        <a:t>最終学歴人口（大学・大学院）の割合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1244918349"/>
                  </a:ext>
                </a:extLst>
              </a:tr>
              <a:tr h="388095">
                <a:tc>
                  <a:txBody>
                    <a:bodyPr/>
                    <a:lstStyle/>
                    <a:p>
                      <a:pPr>
                        <a:buNone/>
                      </a:pPr>
                      <a:r>
                        <a:rPr lang="ja-JP" sz="2000" kern="100">
                          <a:effectLst/>
                        </a:rPr>
                        <a:t>孤食の少なさ（朝食）</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1582050015"/>
                  </a:ext>
                </a:extLst>
              </a:tr>
              <a:tr h="388095">
                <a:tc>
                  <a:txBody>
                    <a:bodyPr/>
                    <a:lstStyle/>
                    <a:p>
                      <a:pPr>
                        <a:buNone/>
                      </a:pPr>
                      <a:r>
                        <a:rPr lang="ja-JP" sz="2000" kern="100" dirty="0">
                          <a:effectLst/>
                        </a:rPr>
                        <a:t>地域コミュニティへの参加割合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sz="2000" kern="100" dirty="0">
                          <a:effectLst/>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3912485394"/>
                  </a:ext>
                </a:extLst>
              </a:tr>
              <a:tr h="388095">
                <a:tc>
                  <a:txBody>
                    <a:bodyPr/>
                    <a:lstStyle/>
                    <a:p>
                      <a:pPr>
                        <a:buNone/>
                      </a:pPr>
                      <a:r>
                        <a:rPr lang="ja-JP" sz="2000" kern="100" dirty="0">
                          <a:effectLst/>
                        </a:rPr>
                        <a:t>健診受診頻度の高さ</a:t>
                      </a:r>
                      <a:r>
                        <a:rPr lang="en-US" altLang="ja-JP" sz="2000" kern="100" dirty="0">
                          <a:effectLst/>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4263585401"/>
                  </a:ext>
                </a:extLst>
              </a:tr>
              <a:tr h="388095">
                <a:tc>
                  <a:txBody>
                    <a:bodyPr/>
                    <a:lstStyle/>
                    <a:p>
                      <a:pPr>
                        <a:buNone/>
                      </a:pPr>
                      <a:r>
                        <a:rPr lang="ja-JP" sz="2000" kern="100" dirty="0">
                          <a:effectLst/>
                        </a:rPr>
                        <a:t>運動制限なしの割合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3607651560"/>
                  </a:ext>
                </a:extLst>
              </a:tr>
              <a:tr h="431217">
                <a:tc>
                  <a:txBody>
                    <a:bodyPr/>
                    <a:lstStyle/>
                    <a:p>
                      <a:pPr>
                        <a:buNone/>
                      </a:pPr>
                      <a:r>
                        <a:rPr lang="ja-JP" altLang="en-US" sz="2000" kern="100" dirty="0">
                          <a:effectLst/>
                          <a:latin typeface="+mn-ea"/>
                          <a:ea typeface="+mn-ea"/>
                        </a:rPr>
                        <a:t>現在喫煙　非該当者（国保）</a:t>
                      </a:r>
                      <a:endParaRPr lang="ja-JP" sz="2000" kern="100" dirty="0">
                        <a:effectLst/>
                        <a:latin typeface="+mn-ea"/>
                        <a:ea typeface="+mn-ea"/>
                        <a:cs typeface="Times New Roman" panose="02020603050405020304" pitchFamily="18" charset="0"/>
                      </a:endParaRPr>
                    </a:p>
                  </a:txBody>
                  <a:tcPr marL="62790" marR="627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281275155"/>
                  </a:ext>
                </a:extLst>
              </a:tr>
            </a:tbl>
          </a:graphicData>
        </a:graphic>
      </p:graphicFrame>
      <p:sp>
        <p:nvSpPr>
          <p:cNvPr id="5" name="テキスト ボックス 4">
            <a:extLst>
              <a:ext uri="{FF2B5EF4-FFF2-40B4-BE49-F238E27FC236}">
                <a16:creationId xmlns:a16="http://schemas.microsoft.com/office/drawing/2014/main" id="{17CABA68-C136-A26E-F807-459AA70DE1D4}"/>
              </a:ext>
            </a:extLst>
          </p:cNvPr>
          <p:cNvSpPr txBox="1"/>
          <p:nvPr/>
        </p:nvSpPr>
        <p:spPr>
          <a:xfrm>
            <a:off x="694091" y="1214638"/>
            <a:ext cx="10803819" cy="1631216"/>
          </a:xfrm>
          <a:prstGeom prst="rect">
            <a:avLst/>
          </a:prstGeom>
          <a:noFill/>
        </p:spPr>
        <p:txBody>
          <a:bodyPr wrap="square" rtlCol="0">
            <a:spAutoFit/>
          </a:bodyPr>
          <a:lstStyle/>
          <a:p>
            <a:pPr lvl="0">
              <a:buNone/>
            </a:pPr>
            <a:r>
              <a:rPr lang="ja-JP" altLang="en-US" sz="2000" dirty="0">
                <a:latin typeface="Hiragino Sans W5" panose="020B0400000000000000" pitchFamily="34" charset="-128"/>
                <a:ea typeface="Hiragino Sans W5" panose="020B0400000000000000" pitchFamily="34" charset="-128"/>
              </a:rPr>
              <a:t>健康寿命・平均寿命の関連要因の探索</a:t>
            </a:r>
          </a:p>
          <a:p>
            <a:r>
              <a:rPr kumimoji="1" lang="en-US" altLang="ja-JP" sz="2000" dirty="0">
                <a:latin typeface="Hiragino Sans W5" panose="020B0400000000000000" pitchFamily="34" charset="-128"/>
                <a:ea typeface="Hiragino Sans W5" panose="020B0400000000000000" pitchFamily="34" charset="-128"/>
              </a:rPr>
              <a:t>210</a:t>
            </a:r>
            <a:r>
              <a:rPr kumimoji="1" lang="ja-JP" altLang="en-US" sz="2000" dirty="0">
                <a:latin typeface="Hiragino Sans W5" panose="020B0400000000000000" pitchFamily="34" charset="-128"/>
                <a:ea typeface="Hiragino Sans W5" panose="020B0400000000000000" pitchFamily="34" charset="-128"/>
              </a:rPr>
              <a:t>項目から機械学習法を用いた統計モデルを用いて解析を行ったところ、健康寿命については６項目</a:t>
            </a:r>
            <a:r>
              <a:rPr lang="ja-JP" altLang="en-US" sz="2000" dirty="0">
                <a:latin typeface="Hiragino Sans W5" panose="020B0400000000000000" pitchFamily="34" charset="-128"/>
                <a:ea typeface="Hiragino Sans W5" panose="020B0400000000000000" pitchFamily="34" charset="-128"/>
              </a:rPr>
              <a:t>、</a:t>
            </a:r>
            <a:r>
              <a:rPr kumimoji="1" lang="ja-JP" altLang="en-US" sz="2000" dirty="0">
                <a:latin typeface="Hiragino Sans W5" panose="020B0400000000000000" pitchFamily="34" charset="-128"/>
                <a:ea typeface="Hiragino Sans W5" panose="020B0400000000000000" pitchFamily="34" charset="-128"/>
              </a:rPr>
              <a:t>平均寿命については５項目の因子が大阪府内の健康寿命</a:t>
            </a:r>
            <a:r>
              <a:rPr lang="ja-JP" altLang="en-US" sz="2000" dirty="0">
                <a:latin typeface="Hiragino Sans W5" panose="020B0400000000000000" pitchFamily="34" charset="-128"/>
                <a:ea typeface="Hiragino Sans W5" panose="020B0400000000000000" pitchFamily="34" charset="-128"/>
              </a:rPr>
              <a:t>あるいは</a:t>
            </a:r>
            <a:r>
              <a:rPr kumimoji="1" lang="ja-JP" altLang="en-US" sz="2000" dirty="0">
                <a:latin typeface="Hiragino Sans W5" panose="020B0400000000000000" pitchFamily="34" charset="-128"/>
                <a:ea typeface="Hiragino Sans W5" panose="020B0400000000000000" pitchFamily="34" charset="-128"/>
              </a:rPr>
              <a:t>平均寿命</a:t>
            </a:r>
            <a:r>
              <a:rPr lang="ja-JP" altLang="en-US" sz="2000" dirty="0">
                <a:latin typeface="Hiragino Sans W5" panose="020B0400000000000000" pitchFamily="34" charset="-128"/>
                <a:ea typeface="Hiragino Sans W5" panose="020B0400000000000000" pitchFamily="34" charset="-128"/>
              </a:rPr>
              <a:t>への関連因子として男女に共通して抽出</a:t>
            </a:r>
            <a:r>
              <a:rPr kumimoji="1" lang="ja-JP" altLang="en-US" sz="2000" dirty="0">
                <a:latin typeface="Hiragino Sans W5" panose="020B0400000000000000" pitchFamily="34" charset="-128"/>
                <a:ea typeface="Hiragino Sans W5" panose="020B0400000000000000" pitchFamily="34" charset="-128"/>
              </a:rPr>
              <a:t>された。健康寿命と平均寿命に共通していた項目は</a:t>
            </a:r>
            <a:r>
              <a:rPr kumimoji="1" lang="en-US" altLang="ja-JP" sz="2000" dirty="0">
                <a:latin typeface="Hiragino Sans W5" panose="020B0400000000000000" pitchFamily="34" charset="-128"/>
                <a:ea typeface="Hiragino Sans W5" panose="020B0400000000000000" pitchFamily="34" charset="-128"/>
              </a:rPr>
              <a:t>4</a:t>
            </a:r>
            <a:r>
              <a:rPr kumimoji="1" lang="ja-JP" altLang="en-US" sz="2000" dirty="0">
                <a:latin typeface="Hiragino Sans W5" panose="020B0400000000000000" pitchFamily="34" charset="-128"/>
                <a:ea typeface="Hiragino Sans W5" panose="020B0400000000000000" pitchFamily="34" charset="-128"/>
              </a:rPr>
              <a:t>項目であった。</a:t>
            </a:r>
          </a:p>
        </p:txBody>
      </p:sp>
      <p:sp>
        <p:nvSpPr>
          <p:cNvPr id="6" name="テキスト ボックス 5">
            <a:extLst>
              <a:ext uri="{FF2B5EF4-FFF2-40B4-BE49-F238E27FC236}">
                <a16:creationId xmlns:a16="http://schemas.microsoft.com/office/drawing/2014/main" id="{60107483-E71F-8D94-DA78-E451B463DEA6}"/>
              </a:ext>
            </a:extLst>
          </p:cNvPr>
          <p:cNvSpPr txBox="1"/>
          <p:nvPr/>
        </p:nvSpPr>
        <p:spPr>
          <a:xfrm>
            <a:off x="747099" y="6252477"/>
            <a:ext cx="11193110" cy="461665"/>
          </a:xfrm>
          <a:prstGeom prst="rect">
            <a:avLst/>
          </a:prstGeom>
          <a:noFill/>
        </p:spPr>
        <p:txBody>
          <a:bodyPr wrap="square">
            <a:spAutoFit/>
          </a:bodyPr>
          <a:lstStyle/>
          <a:p>
            <a:pPr algn="just">
              <a:buNone/>
            </a:pP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　健診受診頻度の高さについて：「どれくらいの頻度で健診等を受けますか。」の問いに対し、</a:t>
            </a:r>
            <a:r>
              <a:rPr lang="en-US"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1</a:t>
            </a: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a:t>
            </a:r>
            <a:r>
              <a:rPr lang="en-US"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1</a:t>
            </a: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年以内に受けた・２．</a:t>
            </a:r>
            <a:r>
              <a:rPr lang="en-US"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2</a:t>
            </a: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年以内に受けた・３．</a:t>
            </a:r>
            <a:r>
              <a:rPr lang="en-US"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3</a:t>
            </a: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年以上受けてない。質問に対しての</a:t>
            </a:r>
            <a:r>
              <a:rPr lang="en-US"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3</a:t>
            </a: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点満点でスコア化。各市町村別に平均点を算出</a:t>
            </a:r>
            <a:endParaRPr lang="ja-JP" altLang="ja-JP" u="sng"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07210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81031FF7-FCA4-DBF0-E800-845F35F90427}"/>
              </a:ext>
            </a:extLst>
          </p:cNvPr>
          <p:cNvGraphicFramePr>
            <a:graphicFrameLocks noGrp="1"/>
          </p:cNvGraphicFramePr>
          <p:nvPr>
            <p:ph idx="1"/>
            <p:extLst>
              <p:ext uri="{D42A27DB-BD31-4B8C-83A1-F6EECF244321}">
                <p14:modId xmlns:p14="http://schemas.microsoft.com/office/powerpoint/2010/main" val="2739932685"/>
              </p:ext>
            </p:extLst>
          </p:nvPr>
        </p:nvGraphicFramePr>
        <p:xfrm>
          <a:off x="508990" y="1099017"/>
          <a:ext cx="11286999" cy="3161557"/>
        </p:xfrm>
        <a:graphic>
          <a:graphicData uri="http://schemas.openxmlformats.org/drawingml/2006/table">
            <a:tbl>
              <a:tblPr firstRow="1" firstCol="1" bandRow="1">
                <a:tableStyleId>{5C22544A-7EE6-4342-B048-85BDC9FD1C3A}</a:tableStyleId>
              </a:tblPr>
              <a:tblGrid>
                <a:gridCol w="4095667">
                  <a:extLst>
                    <a:ext uri="{9D8B030D-6E8A-4147-A177-3AD203B41FA5}">
                      <a16:colId xmlns:a16="http://schemas.microsoft.com/office/drawing/2014/main" val="257054221"/>
                    </a:ext>
                  </a:extLst>
                </a:gridCol>
                <a:gridCol w="925286">
                  <a:extLst>
                    <a:ext uri="{9D8B030D-6E8A-4147-A177-3AD203B41FA5}">
                      <a16:colId xmlns:a16="http://schemas.microsoft.com/office/drawing/2014/main" val="10981957"/>
                    </a:ext>
                  </a:extLst>
                </a:gridCol>
                <a:gridCol w="957943">
                  <a:extLst>
                    <a:ext uri="{9D8B030D-6E8A-4147-A177-3AD203B41FA5}">
                      <a16:colId xmlns:a16="http://schemas.microsoft.com/office/drawing/2014/main" val="322781360"/>
                    </a:ext>
                  </a:extLst>
                </a:gridCol>
                <a:gridCol w="957943">
                  <a:extLst>
                    <a:ext uri="{9D8B030D-6E8A-4147-A177-3AD203B41FA5}">
                      <a16:colId xmlns:a16="http://schemas.microsoft.com/office/drawing/2014/main" val="3207027667"/>
                    </a:ext>
                  </a:extLst>
                </a:gridCol>
                <a:gridCol w="1132114">
                  <a:extLst>
                    <a:ext uri="{9D8B030D-6E8A-4147-A177-3AD203B41FA5}">
                      <a16:colId xmlns:a16="http://schemas.microsoft.com/office/drawing/2014/main" val="4001039705"/>
                    </a:ext>
                  </a:extLst>
                </a:gridCol>
                <a:gridCol w="1121228">
                  <a:extLst>
                    <a:ext uri="{9D8B030D-6E8A-4147-A177-3AD203B41FA5}">
                      <a16:colId xmlns:a16="http://schemas.microsoft.com/office/drawing/2014/main" val="3656379639"/>
                    </a:ext>
                  </a:extLst>
                </a:gridCol>
                <a:gridCol w="1124423">
                  <a:extLst>
                    <a:ext uri="{9D8B030D-6E8A-4147-A177-3AD203B41FA5}">
                      <a16:colId xmlns:a16="http://schemas.microsoft.com/office/drawing/2014/main" val="2708162091"/>
                    </a:ext>
                  </a:extLst>
                </a:gridCol>
                <a:gridCol w="972395">
                  <a:extLst>
                    <a:ext uri="{9D8B030D-6E8A-4147-A177-3AD203B41FA5}">
                      <a16:colId xmlns:a16="http://schemas.microsoft.com/office/drawing/2014/main" val="3406744297"/>
                    </a:ext>
                  </a:extLst>
                </a:gridCol>
              </a:tblGrid>
              <a:tr h="218832">
                <a:tc rowSpan="2">
                  <a:txBody>
                    <a:bodyPr/>
                    <a:lstStyle/>
                    <a:p>
                      <a:pPr algn="just">
                        <a:buNone/>
                      </a:pPr>
                      <a:r>
                        <a:rPr lang="zh-CN" sz="1400" b="0" i="0" kern="100" dirty="0">
                          <a:solidFill>
                            <a:schemeClr val="tx1">
                              <a:lumMod val="85000"/>
                              <a:lumOff val="15000"/>
                            </a:schemeClr>
                          </a:solidFill>
                          <a:effectLst/>
                          <a:latin typeface="Hiragino Sans W5" panose="020B0400000000000000" pitchFamily="34" charset="-128"/>
                          <a:ea typeface="Hiragino Sans W5" panose="020B0400000000000000" pitchFamily="34" charset="-128"/>
                        </a:rPr>
                        <a:t>豊能町</a:t>
                      </a:r>
                      <a:endParaRPr lang="ja-JP" sz="1400" b="0" i="0" kern="100" dirty="0">
                        <a:solidFill>
                          <a:schemeClr val="tx1">
                            <a:lumMod val="85000"/>
                            <a:lumOff val="1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buNone/>
                      </a:pPr>
                      <a:r>
                        <a:rPr lang="ja-JP"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偏差値</a:t>
                      </a:r>
                      <a:endParaRPr lang="ja-JP" sz="1400" b="0" i="0" kern="100">
                        <a:solidFill>
                          <a:schemeClr val="tx1">
                            <a:lumMod val="85000"/>
                            <a:lumOff val="1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just">
                        <a:buNone/>
                      </a:pPr>
                      <a:r>
                        <a:rPr lang="ja-JP"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　</a:t>
                      </a:r>
                    </a:p>
                    <a:p>
                      <a:pPr algn="ctr">
                        <a:buNone/>
                      </a:pPr>
                      <a:r>
                        <a:rPr lang="ja-JP" altLang="en-US"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男性</a:t>
                      </a:r>
                      <a:endParaRPr lang="ja-JP" altLang="en-US" sz="1400" b="0" i="0" kern="100">
                        <a:solidFill>
                          <a:schemeClr val="tx1">
                            <a:lumMod val="85000"/>
                            <a:lumOff val="1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B w="1270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algn="ctr">
                        <a:buNone/>
                      </a:pPr>
                      <a:r>
                        <a:rPr lang="ja-JP"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　</a:t>
                      </a:r>
                    </a:p>
                    <a:p>
                      <a:pPr algn="ctr">
                        <a:buNone/>
                      </a:pPr>
                      <a:r>
                        <a:rPr lang="ja-JP" altLang="en-US"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女性</a:t>
                      </a:r>
                      <a:endParaRPr lang="ja-JP" altLang="en-US" sz="1400" b="0" i="0" kern="100">
                        <a:solidFill>
                          <a:schemeClr val="tx1">
                            <a:lumMod val="85000"/>
                            <a:lumOff val="1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pPr algn="ctr">
                        <a:buNone/>
                      </a:pPr>
                      <a:r>
                        <a:rPr lang="ja-JP"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影響度（男性）</a:t>
                      </a:r>
                      <a:endParaRPr lang="ja-JP" sz="1400" b="0" i="0" kern="100">
                        <a:solidFill>
                          <a:schemeClr val="tx1">
                            <a:lumMod val="85000"/>
                            <a:lumOff val="1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solidFill>
                      <a:schemeClr val="bg1">
                        <a:lumMod val="95000"/>
                      </a:schemeClr>
                    </a:solidFill>
                  </a:tcPr>
                </a:tc>
                <a:tc hMerge="1">
                  <a:txBody>
                    <a:bodyPr/>
                    <a:lstStyle/>
                    <a:p>
                      <a:endParaRPr kumimoji="1" lang="ja-JP" altLang="en-US"/>
                    </a:p>
                  </a:txBody>
                  <a:tcPr/>
                </a:tc>
                <a:tc gridSpan="2">
                  <a:txBody>
                    <a:bodyPr/>
                    <a:lstStyle/>
                    <a:p>
                      <a:pPr algn="ctr">
                        <a:buNone/>
                      </a:pPr>
                      <a:r>
                        <a:rPr lang="ja-JP"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影響度（女性）</a:t>
                      </a:r>
                      <a:endParaRPr lang="ja-JP" sz="1400" b="0" i="0" kern="100">
                        <a:solidFill>
                          <a:schemeClr val="tx1">
                            <a:lumMod val="85000"/>
                            <a:lumOff val="1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2612225641"/>
                  </a:ext>
                </a:extLst>
              </a:tr>
              <a:tr h="385808">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62865" marR="62865" marT="0" marB="0" anchor="ctr">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dirty="0"/>
                    </a:p>
                  </a:txBody>
                  <a:tcPr marL="62865" marR="62865"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ja-JP"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健康寿命</a:t>
                      </a:r>
                      <a:endParaRPr lang="ja-JP" sz="1400" b="0" i="0" kern="100">
                        <a:solidFill>
                          <a:schemeClr val="tx1">
                            <a:lumMod val="85000"/>
                            <a:lumOff val="1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ja-JP"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平均寿命</a:t>
                      </a:r>
                      <a:endParaRPr lang="ja-JP" sz="1400" b="0" i="0" kern="100">
                        <a:solidFill>
                          <a:schemeClr val="tx1">
                            <a:lumMod val="85000"/>
                            <a:lumOff val="1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ja-JP"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健康寿命</a:t>
                      </a:r>
                      <a:endParaRPr lang="ja-JP" sz="1400" b="0" i="0" kern="100">
                        <a:solidFill>
                          <a:schemeClr val="tx1">
                            <a:lumMod val="85000"/>
                            <a:lumOff val="1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buNone/>
                      </a:pPr>
                      <a:r>
                        <a:rPr lang="ja-JP" sz="1400" b="0" i="0" kern="0">
                          <a:solidFill>
                            <a:schemeClr val="tx1">
                              <a:lumMod val="85000"/>
                              <a:lumOff val="15000"/>
                            </a:schemeClr>
                          </a:solidFill>
                          <a:effectLst/>
                          <a:latin typeface="Hiragino Sans W5" panose="020B0400000000000000" pitchFamily="34" charset="-128"/>
                          <a:ea typeface="Hiragino Sans W5" panose="020B0400000000000000" pitchFamily="34" charset="-128"/>
                        </a:rPr>
                        <a:t>平均寿命</a:t>
                      </a:r>
                      <a:endParaRPr lang="ja-JP" sz="1400" b="0" i="0" kern="100">
                        <a:solidFill>
                          <a:schemeClr val="tx1">
                            <a:lumMod val="85000"/>
                            <a:lumOff val="15000"/>
                          </a:schemeClr>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21475566"/>
                  </a:ext>
                </a:extLst>
              </a:tr>
              <a:tr h="385808">
                <a:tc>
                  <a:txBody>
                    <a:bodyPr/>
                    <a:lstStyle/>
                    <a:p>
                      <a:pPr algn="just">
                        <a:buNone/>
                      </a:pPr>
                      <a:r>
                        <a:rPr lang="en-US" sz="1400" b="0" i="0" kern="0" dirty="0">
                          <a:effectLst/>
                          <a:latin typeface="Hiragino Sans W5" panose="020B0400000000000000" pitchFamily="34" charset="-128"/>
                          <a:ea typeface="Hiragino Sans W5" panose="020B0400000000000000" pitchFamily="34" charset="-128"/>
                        </a:rPr>
                        <a:t>65</a:t>
                      </a:r>
                      <a:r>
                        <a:rPr lang="ja-JP" sz="1400" b="0" i="0" kern="0" dirty="0">
                          <a:effectLst/>
                          <a:latin typeface="Hiragino Sans W5" panose="020B0400000000000000" pitchFamily="34" charset="-128"/>
                          <a:ea typeface="Hiragino Sans W5" panose="020B0400000000000000" pitchFamily="34" charset="-128"/>
                        </a:rPr>
                        <a:t>歳以上世帯員の非単独世帯の割合</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T w="12700" cap="flat" cmpd="sng" algn="ctr">
                      <a:solidFill>
                        <a:schemeClr val="tx1"/>
                      </a:solidFill>
                      <a:prstDash val="solid"/>
                      <a:round/>
                      <a:headEnd type="none" w="med" len="med"/>
                      <a:tailEnd type="none" w="med" len="med"/>
                    </a:lnT>
                  </a:tcPr>
                </a:tc>
                <a:tc>
                  <a:txBody>
                    <a:bodyPr/>
                    <a:lstStyle/>
                    <a:p>
                      <a:pPr algn="ctr">
                        <a:buNone/>
                      </a:pPr>
                      <a:r>
                        <a:rPr lang="en-US" sz="1400" b="0" i="0" kern="0" dirty="0">
                          <a:effectLst/>
                          <a:latin typeface="Hiragino Sans W5" panose="020B0400000000000000" pitchFamily="34" charset="-128"/>
                          <a:ea typeface="Hiragino Sans W5" panose="020B0400000000000000" pitchFamily="34" charset="-128"/>
                        </a:rPr>
                        <a:t>51.1</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T w="12700" cap="flat" cmpd="sng" algn="ctr">
                      <a:solidFill>
                        <a:schemeClr val="tx1"/>
                      </a:solidFill>
                      <a:prstDash val="solid"/>
                      <a:round/>
                      <a:headEnd type="none" w="med" len="med"/>
                      <a:tailEnd type="none" w="med" len="med"/>
                    </a:lnT>
                  </a:tcP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T w="12700" cap="flat" cmpd="sng" algn="ctr">
                      <a:solidFill>
                        <a:schemeClr val="tx1"/>
                      </a:solidFill>
                      <a:prstDash val="solid"/>
                      <a:round/>
                      <a:headEnd type="none" w="med" len="med"/>
                      <a:tailEnd type="none" w="med" len="med"/>
                    </a:lnT>
                  </a:tcPr>
                </a:tc>
                <a:tc>
                  <a:txBody>
                    <a:bodyPr/>
                    <a:lstStyle/>
                    <a:p>
                      <a:pPr algn="ctr">
                        <a:buNone/>
                      </a:pPr>
                      <a:r>
                        <a:rPr lang="ja-JP" sz="1400" b="0" i="0" kern="0" dirty="0">
                          <a:effectLst/>
                          <a:latin typeface="Hiragino Sans W5" panose="020B0400000000000000" pitchFamily="34" charset="-128"/>
                          <a:ea typeface="Hiragino Sans W5" panose="020B0400000000000000" pitchFamily="34" charset="-128"/>
                        </a:rPr>
                        <a:t>－</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T w="12700" cap="flat" cmpd="sng" algn="ctr">
                      <a:solidFill>
                        <a:schemeClr val="tx1"/>
                      </a:solidFill>
                      <a:prstDash val="solid"/>
                      <a:round/>
                      <a:headEnd type="none" w="med" len="med"/>
                      <a:tailEnd type="none" w="med" len="med"/>
                    </a:lnT>
                  </a:tcP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50.7</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T w="12700" cap="flat" cmpd="sng" algn="ctr">
                      <a:solidFill>
                        <a:schemeClr val="tx1"/>
                      </a:solidFill>
                      <a:prstDash val="solid"/>
                      <a:round/>
                      <a:headEnd type="none" w="med" len="med"/>
                      <a:tailEnd type="none" w="med" len="med"/>
                    </a:lnT>
                  </a:tcP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T w="12700" cap="flat" cmpd="sng" algn="ctr">
                      <a:solidFill>
                        <a:schemeClr val="tx1"/>
                      </a:solidFill>
                      <a:prstDash val="solid"/>
                      <a:round/>
                      <a:headEnd type="none" w="med" len="med"/>
                      <a:tailEnd type="none" w="med" len="med"/>
                    </a:lnT>
                  </a:tcP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50.3</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T w="12700" cap="flat" cmpd="sng" algn="ctr">
                      <a:solidFill>
                        <a:schemeClr val="tx1"/>
                      </a:solidFill>
                      <a:prstDash val="solid"/>
                      <a:round/>
                      <a:headEnd type="none" w="med" len="med"/>
                      <a:tailEnd type="none" w="med" len="med"/>
                    </a:lnT>
                  </a:tcP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83980492"/>
                  </a:ext>
                </a:extLst>
              </a:tr>
              <a:tr h="385808">
                <a:tc>
                  <a:txBody>
                    <a:bodyPr/>
                    <a:lstStyle/>
                    <a:p>
                      <a:pPr algn="just">
                        <a:buNone/>
                      </a:pPr>
                      <a:r>
                        <a:rPr lang="ja-JP" sz="1400" b="0" i="0" kern="0" dirty="0">
                          <a:effectLst/>
                          <a:latin typeface="Hiragino Sans W5" panose="020B0400000000000000" pitchFamily="34" charset="-128"/>
                          <a:ea typeface="Hiragino Sans W5" panose="020B0400000000000000" pitchFamily="34" charset="-128"/>
                        </a:rPr>
                        <a:t>最終学歴人口（大学・大学院）の割合</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dirty="0">
                          <a:effectLst/>
                          <a:latin typeface="Hiragino Sans W5" panose="020B0400000000000000" pitchFamily="34" charset="-128"/>
                          <a:ea typeface="Hiragino Sans W5" panose="020B0400000000000000" pitchFamily="34" charset="-128"/>
                        </a:rPr>
                        <a:t>69.8</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60.6</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58.9</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56.8</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59.3</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580050456"/>
                  </a:ext>
                </a:extLst>
              </a:tr>
              <a:tr h="295026">
                <a:tc>
                  <a:txBody>
                    <a:bodyPr/>
                    <a:lstStyle/>
                    <a:p>
                      <a:pPr algn="just">
                        <a:buNone/>
                      </a:pPr>
                      <a:r>
                        <a:rPr lang="ja-JP" sz="1400" b="0" i="0" kern="0" dirty="0">
                          <a:effectLst/>
                          <a:latin typeface="Hiragino Sans W5" panose="020B0400000000000000" pitchFamily="34" charset="-128"/>
                          <a:ea typeface="Hiragino Sans W5" panose="020B0400000000000000" pitchFamily="34" charset="-128"/>
                        </a:rPr>
                        <a:t>孤食の少なさ（朝食）</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68.6</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59.3</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54.0</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extLst>
                  <a:ext uri="{0D108BD9-81ED-4DB2-BD59-A6C34878D82A}">
                    <a16:rowId xmlns:a16="http://schemas.microsoft.com/office/drawing/2014/main" val="523976308"/>
                  </a:ext>
                </a:extLst>
              </a:tr>
              <a:tr h="295026">
                <a:tc>
                  <a:txBody>
                    <a:bodyPr/>
                    <a:lstStyle/>
                    <a:p>
                      <a:pPr algn="just">
                        <a:buNone/>
                      </a:pPr>
                      <a:r>
                        <a:rPr lang="ja-JP" sz="1400" b="0" i="0" kern="0" dirty="0">
                          <a:effectLst/>
                          <a:latin typeface="Hiragino Sans W5" panose="020B0400000000000000" pitchFamily="34" charset="-128"/>
                          <a:ea typeface="Hiragino Sans W5" panose="020B0400000000000000" pitchFamily="34" charset="-128"/>
                        </a:rPr>
                        <a:t>地域コミュニティへの参加割合</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dirty="0">
                          <a:effectLst/>
                          <a:latin typeface="Hiragino Sans W5" panose="020B0400000000000000" pitchFamily="34" charset="-128"/>
                          <a:ea typeface="Hiragino Sans W5" panose="020B0400000000000000" pitchFamily="34" charset="-128"/>
                        </a:rPr>
                        <a:t>64.1</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53.2</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52.9</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709082934"/>
                  </a:ext>
                </a:extLst>
              </a:tr>
              <a:tr h="295026">
                <a:tc>
                  <a:txBody>
                    <a:bodyPr/>
                    <a:lstStyle/>
                    <a:p>
                      <a:pPr algn="just">
                        <a:buNone/>
                      </a:pPr>
                      <a:r>
                        <a:rPr lang="ja-JP" sz="1400" b="0" i="0" kern="0" dirty="0">
                          <a:effectLst/>
                          <a:latin typeface="Hiragino Sans W5" panose="020B0400000000000000" pitchFamily="34" charset="-128"/>
                          <a:ea typeface="Hiragino Sans W5" panose="020B0400000000000000" pitchFamily="34" charset="-128"/>
                        </a:rPr>
                        <a:t>健診受診頻度の高</a:t>
                      </a:r>
                      <a:r>
                        <a:rPr lang="ja-JP" altLang="en-US" sz="1400" b="0" i="0" kern="0" dirty="0">
                          <a:effectLst/>
                          <a:latin typeface="Hiragino Sans W5" panose="020B0400000000000000" pitchFamily="34" charset="-128"/>
                          <a:ea typeface="Hiragino Sans W5" panose="020B0400000000000000" pitchFamily="34" charset="-128"/>
                        </a:rPr>
                        <a:t>さ</a:t>
                      </a:r>
                      <a:r>
                        <a:rPr lang="en-US" altLang="ja-JP" sz="1400" b="0" i="0" kern="0" dirty="0">
                          <a:effectLst/>
                          <a:latin typeface="Hiragino Sans W5" panose="020B0400000000000000" pitchFamily="34" charset="-128"/>
                          <a:ea typeface="Hiragino Sans W5" panose="020B0400000000000000" pitchFamily="34" charset="-128"/>
                        </a:rPr>
                        <a:t>※</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60.6</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53.6</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54.7</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52.6</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52.8</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2221414"/>
                  </a:ext>
                </a:extLst>
              </a:tr>
              <a:tr h="295026">
                <a:tc>
                  <a:txBody>
                    <a:bodyPr/>
                    <a:lstStyle/>
                    <a:p>
                      <a:pPr algn="just">
                        <a:buNone/>
                      </a:pPr>
                      <a:r>
                        <a:rPr lang="ja-JP" sz="1400" b="0" i="0" kern="0">
                          <a:effectLst/>
                          <a:latin typeface="Hiragino Sans W5" panose="020B0400000000000000" pitchFamily="34" charset="-128"/>
                          <a:ea typeface="Hiragino Sans W5" panose="020B0400000000000000" pitchFamily="34" charset="-128"/>
                        </a:rPr>
                        <a:t>運動制限なしの割合</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56.0</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52.6</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52.7</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dirty="0">
                          <a:effectLst/>
                          <a:latin typeface="Hiragino Sans W5" panose="020B0400000000000000" pitchFamily="34" charset="-128"/>
                          <a:ea typeface="Hiragino Sans W5" panose="020B0400000000000000" pitchFamily="34" charset="-128"/>
                        </a:rPr>
                        <a:t>51.3</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51.3</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extLst>
                  <a:ext uri="{0D108BD9-81ED-4DB2-BD59-A6C34878D82A}">
                    <a16:rowId xmlns:a16="http://schemas.microsoft.com/office/drawing/2014/main" val="502179981"/>
                  </a:ext>
                </a:extLst>
              </a:tr>
              <a:tr h="295026">
                <a:tc>
                  <a:txBody>
                    <a:bodyPr/>
                    <a:lstStyle/>
                    <a:p>
                      <a:pPr algn="just">
                        <a:buNone/>
                      </a:pPr>
                      <a:r>
                        <a:rPr lang="zh-CN" sz="1400" b="0" i="0" kern="0" dirty="0">
                          <a:effectLst/>
                          <a:latin typeface="Hiragino Sans W5" panose="020B0400000000000000" pitchFamily="34" charset="-128"/>
                          <a:ea typeface="Hiragino Sans W5" panose="020B0400000000000000" pitchFamily="34" charset="-128"/>
                        </a:rPr>
                        <a:t>現在喫煙 非該当者（国保）</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69.3</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dirty="0">
                          <a:effectLst/>
                          <a:latin typeface="Hiragino Sans W5" panose="020B0400000000000000" pitchFamily="34" charset="-128"/>
                          <a:ea typeface="Hiragino Sans W5" panose="020B0400000000000000" pitchFamily="34" charset="-128"/>
                        </a:rPr>
                        <a:t>72.5</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52.7</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dirty="0">
                          <a:effectLst/>
                          <a:latin typeface="Hiragino Sans W5" panose="020B0400000000000000" pitchFamily="34" charset="-128"/>
                          <a:ea typeface="Hiragino Sans W5" panose="020B0400000000000000" pitchFamily="34" charset="-128"/>
                        </a:rPr>
                        <a:t>52.3</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63.2</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dirty="0">
                          <a:effectLst/>
                          <a:latin typeface="Hiragino Sans W5" panose="020B0400000000000000" pitchFamily="34" charset="-128"/>
                          <a:ea typeface="Hiragino Sans W5" panose="020B0400000000000000" pitchFamily="34" charset="-128"/>
                        </a:rPr>
                        <a:t>65.7</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665576761"/>
                  </a:ext>
                </a:extLst>
              </a:tr>
              <a:tr h="310171">
                <a:tc>
                  <a:txBody>
                    <a:bodyPr/>
                    <a:lstStyle/>
                    <a:p>
                      <a:pPr algn="just">
                        <a:buNone/>
                      </a:pPr>
                      <a:r>
                        <a:rPr lang="ja-JP" sz="1400" b="0" i="0" kern="0" dirty="0">
                          <a:effectLst/>
                          <a:latin typeface="Hiragino Sans W5" panose="020B0400000000000000" pitchFamily="34" charset="-128"/>
                          <a:ea typeface="Hiragino Sans W5" panose="020B0400000000000000" pitchFamily="34" charset="-128"/>
                        </a:rPr>
                        <a:t>寿命順位（</a:t>
                      </a:r>
                      <a:r>
                        <a:rPr lang="en-US" sz="1400" b="0" i="0" kern="0" dirty="0">
                          <a:effectLst/>
                          <a:latin typeface="Hiragino Sans W5" panose="020B0400000000000000" pitchFamily="34" charset="-128"/>
                          <a:ea typeface="Hiragino Sans W5" panose="020B0400000000000000" pitchFamily="34" charset="-128"/>
                        </a:rPr>
                        <a:t>R</a:t>
                      </a:r>
                      <a:r>
                        <a:rPr lang="ja-JP" sz="1400" b="0" i="0" kern="0" dirty="0">
                          <a:effectLst/>
                          <a:latin typeface="Hiragino Sans W5" panose="020B0400000000000000" pitchFamily="34" charset="-128"/>
                          <a:ea typeface="Hiragino Sans W5" panose="020B0400000000000000" pitchFamily="34" charset="-128"/>
                        </a:rPr>
                        <a:t>４年度）</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ja-JP" sz="1400" b="0" i="0" kern="0">
                          <a:effectLst/>
                          <a:latin typeface="Hiragino Sans W5" panose="020B0400000000000000" pitchFamily="34" charset="-128"/>
                          <a:ea typeface="Hiragino Sans W5" panose="020B0400000000000000" pitchFamily="34" charset="-128"/>
                        </a:rPr>
                        <a:t>　</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just">
                        <a:buNone/>
                      </a:pPr>
                      <a:r>
                        <a:rPr lang="ja-JP" sz="1400" b="0" i="0" kern="0">
                          <a:effectLst/>
                          <a:latin typeface="Hiragino Sans W5" panose="020B0400000000000000" pitchFamily="34" charset="-128"/>
                          <a:ea typeface="Hiragino Sans W5" panose="020B0400000000000000" pitchFamily="34" charset="-128"/>
                        </a:rPr>
                        <a:t>　</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b"/>
                </a:tc>
                <a:tc>
                  <a:txBody>
                    <a:bodyPr/>
                    <a:lstStyle/>
                    <a:p>
                      <a:pPr algn="just">
                        <a:buNone/>
                      </a:pPr>
                      <a:r>
                        <a:rPr lang="ja-JP" sz="1400" b="0" i="0" kern="0">
                          <a:effectLst/>
                          <a:latin typeface="Hiragino Sans W5" panose="020B0400000000000000" pitchFamily="34" charset="-128"/>
                          <a:ea typeface="Hiragino Sans W5" panose="020B0400000000000000" pitchFamily="34" charset="-128"/>
                        </a:rPr>
                        <a:t>　</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b"/>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1</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1</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a:effectLst/>
                          <a:latin typeface="Hiragino Sans W5" panose="020B0400000000000000" pitchFamily="34" charset="-128"/>
                          <a:ea typeface="Hiragino Sans W5" panose="020B0400000000000000" pitchFamily="34" charset="-128"/>
                        </a:rPr>
                        <a:t>1</a:t>
                      </a:r>
                      <a:endParaRPr lang="ja-JP" sz="1400" b="0" i="0" kern="10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tc>
                  <a:txBody>
                    <a:bodyPr/>
                    <a:lstStyle/>
                    <a:p>
                      <a:pPr algn="ctr">
                        <a:buNone/>
                      </a:pPr>
                      <a:r>
                        <a:rPr lang="en-US" sz="1400" b="0" i="0" kern="0" dirty="0">
                          <a:effectLst/>
                          <a:latin typeface="Hiragino Sans W5" panose="020B0400000000000000" pitchFamily="34" charset="-128"/>
                          <a:ea typeface="Hiragino Sans W5" panose="020B0400000000000000" pitchFamily="34" charset="-128"/>
                        </a:rPr>
                        <a:t>1</a:t>
                      </a:r>
                      <a:endParaRPr lang="ja-JP" sz="1400" b="0" i="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7944016"/>
                  </a:ext>
                </a:extLst>
              </a:tr>
            </a:tbl>
          </a:graphicData>
        </a:graphic>
      </p:graphicFrame>
      <p:sp>
        <p:nvSpPr>
          <p:cNvPr id="6" name="テキスト ボックス 5">
            <a:extLst>
              <a:ext uri="{FF2B5EF4-FFF2-40B4-BE49-F238E27FC236}">
                <a16:creationId xmlns:a16="http://schemas.microsoft.com/office/drawing/2014/main" id="{0F6B8B8F-CC78-6549-12C3-691C1267EA41}"/>
              </a:ext>
            </a:extLst>
          </p:cNvPr>
          <p:cNvSpPr txBox="1"/>
          <p:nvPr/>
        </p:nvSpPr>
        <p:spPr>
          <a:xfrm>
            <a:off x="137390" y="4790916"/>
            <a:ext cx="11658599" cy="2031325"/>
          </a:xfrm>
          <a:prstGeom prst="rect">
            <a:avLst/>
          </a:prstGeom>
          <a:noFill/>
        </p:spPr>
        <p:txBody>
          <a:bodyPr wrap="square">
            <a:spAutoFit/>
          </a:bodyPr>
          <a:lstStyle/>
          <a:p>
            <a:pPr marL="285750" indent="-285750" algn="just">
              <a:buFont typeface="Wingdings" pitchFamily="2" charset="2"/>
              <a:buChar char="ü"/>
            </a:pP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男女ともに健康寿命が府内第</a:t>
            </a:r>
            <a:r>
              <a:rPr lang="en-US"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1</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位である豊能町では、分析対象とした</a:t>
            </a:r>
            <a:r>
              <a:rPr lang="ja-JP" altLang="en-US"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全て</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の項目で健康寿命への影響度が</a:t>
            </a:r>
            <a:r>
              <a:rPr lang="en-US"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50</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ポイントを上回</a:t>
            </a:r>
            <a:r>
              <a:rPr lang="ja-JP" altLang="en-US"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り</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複数の要因が健康寿命を押し上げている</a:t>
            </a:r>
            <a:r>
              <a:rPr lang="ja-JP" altLang="en-US" kern="100" dirty="0">
                <a:latin typeface="Hiragino Sans W5" panose="020B0400000000000000" pitchFamily="34" charset="-128"/>
                <a:ea typeface="Hiragino Sans W5" panose="020B0400000000000000" pitchFamily="34" charset="-128"/>
                <a:cs typeface="Times New Roman" panose="02020603050405020304" pitchFamily="18" charset="0"/>
              </a:rPr>
              <a:t>「バランス型」の構造</a:t>
            </a:r>
            <a:r>
              <a:rPr lang="ja-JP" altLang="ja-JP" sz="1800" kern="100" dirty="0">
                <a:effectLst/>
                <a:latin typeface="Hiragino Sans W5" panose="020B0400000000000000" pitchFamily="34" charset="-128"/>
                <a:ea typeface="Hiragino Sans W5" panose="020B0400000000000000" pitchFamily="34" charset="-128"/>
                <a:cs typeface="Times New Roman" panose="02020603050405020304" pitchFamily="18" charset="0"/>
              </a:rPr>
              <a:t>で</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あることが示唆される。</a:t>
            </a:r>
            <a:endParaRPr lang="en-US"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p>
            <a:pPr marL="285750" indent="-285750" algn="just">
              <a:buFont typeface="Wingdings" pitchFamily="2" charset="2"/>
              <a:buChar char="ü"/>
            </a:pP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項目別にみると、男性では最終学歴人口（大学・大学院）の割合の影響度が特に高く</a:t>
            </a:r>
            <a:r>
              <a:rPr lang="ja-JP" altLang="en-US"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女性では国保現在非喫煙者割合に対する影響度が際立って高い。一方で、</a:t>
            </a:r>
            <a:r>
              <a:rPr lang="en-US"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65</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歳以上世帯員の非単独世帯割合については、男女ともに影響度が</a:t>
            </a:r>
            <a:r>
              <a:rPr lang="en-US"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50.7</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および</a:t>
            </a:r>
            <a:r>
              <a:rPr lang="en-US"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50.3</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と、</a:t>
            </a:r>
            <a:r>
              <a:rPr lang="en-US"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50</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をわずかに上回る水準にとどまっていた。</a:t>
            </a:r>
            <a:endParaRPr lang="en-US"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p>
            <a:pPr marL="285750" indent="-285750" algn="just">
              <a:buFont typeface="Wingdings" pitchFamily="2" charset="2"/>
              <a:buChar char="ü"/>
            </a:pP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このことは、現時点では健康寿命を大きく押し下げる要因ではないものの、今後さらなる健康寿命の延伸を目指す上では、高齢者の社会的つながりや</a:t>
            </a:r>
            <a:r>
              <a:rPr lang="ja-JP" altLang="en-US"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孤立の防止</a:t>
            </a:r>
            <a:r>
              <a:rPr lang="ja-JP" altLang="ja-JP" sz="1800" kern="100" dirty="0">
                <a:solidFill>
                  <a:srgbClr val="000000"/>
                </a:solidFill>
                <a:effectLst/>
                <a:latin typeface="Hiragino Sans W5" panose="020B0400000000000000" pitchFamily="34" charset="-128"/>
                <a:ea typeface="Hiragino Sans W5" panose="020B0400000000000000" pitchFamily="34" charset="-128"/>
                <a:cs typeface="Times New Roman" panose="02020603050405020304" pitchFamily="18" charset="0"/>
              </a:rPr>
              <a:t>が、相対的に重要な課題となる可能性を示唆している。</a:t>
            </a:r>
            <a:endParaRPr lang="ja-JP" altLang="ja-JP" sz="1800" kern="100" dirty="0">
              <a:effectLst/>
              <a:latin typeface="Hiragino Sans W5" panose="020B0400000000000000" pitchFamily="34" charset="-128"/>
              <a:ea typeface="Hiragino Sans W5"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C59A5EA1-D0F4-4676-CB4B-F3B289322EEF}"/>
              </a:ext>
            </a:extLst>
          </p:cNvPr>
          <p:cNvSpPr txBox="1"/>
          <p:nvPr/>
        </p:nvSpPr>
        <p:spPr>
          <a:xfrm>
            <a:off x="555934" y="4294912"/>
            <a:ext cx="11193110" cy="461665"/>
          </a:xfrm>
          <a:prstGeom prst="rect">
            <a:avLst/>
          </a:prstGeom>
          <a:noFill/>
        </p:spPr>
        <p:txBody>
          <a:bodyPr wrap="square">
            <a:spAutoFit/>
          </a:bodyPr>
          <a:lstStyle/>
          <a:p>
            <a:pPr algn="just">
              <a:buNone/>
            </a:pP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　健診受診頻度の高さについて：「どれくらいの頻度で健診等を受けますか。」の問いに対し、</a:t>
            </a:r>
            <a:r>
              <a:rPr lang="en-US"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1</a:t>
            </a: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a:t>
            </a:r>
            <a:r>
              <a:rPr lang="en-US"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1</a:t>
            </a: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年以内に受けた・２．</a:t>
            </a:r>
            <a:r>
              <a:rPr lang="en-US"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2</a:t>
            </a: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年以内に受けた・３．</a:t>
            </a:r>
            <a:r>
              <a:rPr lang="en-US"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3</a:t>
            </a: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年以上受けてない。質問に対しての</a:t>
            </a:r>
            <a:r>
              <a:rPr lang="en-US"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3</a:t>
            </a:r>
            <a:r>
              <a:rPr lang="ja-JP" altLang="ja-JP" sz="1200" u="sng" kern="0" dirty="0">
                <a:solidFill>
                  <a:srgbClr val="000000"/>
                </a:solidFill>
                <a:effectLst/>
                <a:latin typeface="游明朝" panose="02020400000000000000" pitchFamily="18" charset="-128"/>
                <a:ea typeface="Yu Gothic" panose="020B0400000000000000" pitchFamily="50" charset="-128"/>
                <a:cs typeface="ＭＳ Ｐゴシック" panose="020B0600070205080204" pitchFamily="50" charset="-128"/>
              </a:rPr>
              <a:t>点満点でスコア化。各市町村別に平均点を算出</a:t>
            </a:r>
            <a:endParaRPr lang="ja-JP" altLang="ja-JP" u="sng"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タイトル 1">
            <a:extLst>
              <a:ext uri="{FF2B5EF4-FFF2-40B4-BE49-F238E27FC236}">
                <a16:creationId xmlns:a16="http://schemas.microsoft.com/office/drawing/2014/main" id="{9081B03C-4E76-4032-B262-E98AC661E000}"/>
              </a:ext>
            </a:extLst>
          </p:cNvPr>
          <p:cNvSpPr txBox="1">
            <a:spLocks/>
          </p:cNvSpPr>
          <p:nvPr/>
        </p:nvSpPr>
        <p:spPr>
          <a:xfrm>
            <a:off x="0" y="0"/>
            <a:ext cx="12192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a:latin typeface="Hiragino Sans W5" panose="020B0400000000000000" pitchFamily="34" charset="-128"/>
                <a:ea typeface="Hiragino Sans W5" panose="020B0400000000000000" pitchFamily="34" charset="-128"/>
              </a:rPr>
              <a:t>結果②：市町村別の健康寿命・平均寿命に関連する要因の影響度</a:t>
            </a:r>
            <a:endParaRPr lang="en-US" altLang="ja-JP" sz="3200" dirty="0">
              <a:latin typeface="Hiragino Sans W5" panose="020B0400000000000000" pitchFamily="34" charset="-128"/>
              <a:ea typeface="Hiragino Sans W5" panose="020B0400000000000000" pitchFamily="34" charset="-128"/>
            </a:endParaRPr>
          </a:p>
          <a:p>
            <a:pPr algn="ctr"/>
            <a:r>
              <a:rPr lang="ja-JP" altLang="en-US" sz="2800" dirty="0">
                <a:latin typeface="Hiragino Sans W5" panose="020B0400000000000000" pitchFamily="34" charset="-128"/>
                <a:ea typeface="Hiragino Sans W5" panose="020B0400000000000000" pitchFamily="34" charset="-128"/>
              </a:rPr>
              <a:t>（例）豊能町：男性</a:t>
            </a:r>
            <a:r>
              <a:rPr kumimoji="1" lang="ja-JP" altLang="en-US" sz="2800" dirty="0">
                <a:latin typeface="Hiragino Sans W5" panose="020B0400000000000000" pitchFamily="34" charset="-128"/>
                <a:ea typeface="Hiragino Sans W5" panose="020B0400000000000000" pitchFamily="34" charset="-128"/>
              </a:rPr>
              <a:t>・女性健康寿命</a:t>
            </a:r>
            <a:r>
              <a:rPr kumimoji="1" lang="en-US" altLang="ja-JP" sz="2800" dirty="0">
                <a:latin typeface="Hiragino Sans W5" panose="020B0400000000000000" pitchFamily="34" charset="-128"/>
                <a:ea typeface="Hiragino Sans W5" panose="020B0400000000000000" pitchFamily="34" charset="-128"/>
              </a:rPr>
              <a:t>1</a:t>
            </a:r>
            <a:r>
              <a:rPr kumimoji="1" lang="ja-JP" altLang="en-US" sz="2800" dirty="0">
                <a:latin typeface="Hiragino Sans W5" panose="020B0400000000000000" pitchFamily="34" charset="-128"/>
                <a:ea typeface="Hiragino Sans W5" panose="020B0400000000000000" pitchFamily="34" charset="-128"/>
              </a:rPr>
              <a:t>位</a:t>
            </a:r>
            <a:endParaRPr lang="ja-JP" altLang="en-US" sz="2800" dirty="0">
              <a:latin typeface="Hiragino Sans W5" panose="020B0400000000000000" pitchFamily="34" charset="-128"/>
              <a:ea typeface="Hiragino Sans W5" panose="020B0400000000000000" pitchFamily="34" charset="-128"/>
            </a:endParaRPr>
          </a:p>
        </p:txBody>
      </p:sp>
    </p:spTree>
    <p:extLst>
      <p:ext uri="{BB962C8B-B14F-4D97-AF65-F5344CB8AC3E}">
        <p14:creationId xmlns:p14="http://schemas.microsoft.com/office/powerpoint/2010/main" val="742242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1C1F2A-516C-5B17-224F-135CB524509D}"/>
              </a:ext>
            </a:extLst>
          </p:cNvPr>
          <p:cNvSpPr>
            <a:spLocks noGrp="1"/>
          </p:cNvSpPr>
          <p:nvPr>
            <p:ph type="title"/>
          </p:nvPr>
        </p:nvSpPr>
        <p:spPr>
          <a:xfrm>
            <a:off x="0" y="283029"/>
            <a:ext cx="12192000" cy="548244"/>
          </a:xfrm>
        </p:spPr>
        <p:txBody>
          <a:bodyPr>
            <a:normAutofit fontScale="90000"/>
          </a:bodyPr>
          <a:lstStyle/>
          <a:p>
            <a:pPr algn="ctr"/>
            <a:r>
              <a:rPr lang="ja-JP" altLang="en-US" sz="4000">
                <a:latin typeface="Hiragino Sans W5" panose="020B0400000000000000" pitchFamily="34" charset="-128"/>
                <a:ea typeface="Hiragino Sans W5" panose="020B0400000000000000" pitchFamily="34" charset="-128"/>
              </a:rPr>
              <a:t>まとめ</a:t>
            </a:r>
            <a:endParaRPr kumimoji="1" lang="ja-JP" altLang="en-US" sz="4800" dirty="0">
              <a:latin typeface="Hiragino Sans W5" panose="020B0400000000000000" pitchFamily="34" charset="-128"/>
              <a:ea typeface="Hiragino Sans W5" panose="020B0400000000000000" pitchFamily="34" charset="-128"/>
            </a:endParaRPr>
          </a:p>
        </p:txBody>
      </p:sp>
      <p:sp>
        <p:nvSpPr>
          <p:cNvPr id="11" name="テキスト ボックス 10">
            <a:extLst>
              <a:ext uri="{FF2B5EF4-FFF2-40B4-BE49-F238E27FC236}">
                <a16:creationId xmlns:a16="http://schemas.microsoft.com/office/drawing/2014/main" id="{C58D47F8-42D6-0979-18E9-ABDF3927759F}"/>
              </a:ext>
            </a:extLst>
          </p:cNvPr>
          <p:cNvSpPr txBox="1"/>
          <p:nvPr/>
        </p:nvSpPr>
        <p:spPr>
          <a:xfrm>
            <a:off x="0" y="6159714"/>
            <a:ext cx="12192000" cy="646331"/>
          </a:xfrm>
          <a:prstGeom prst="rect">
            <a:avLst/>
          </a:prstGeom>
          <a:solidFill>
            <a:schemeClr val="accent1"/>
          </a:solidFill>
        </p:spPr>
        <p:txBody>
          <a:bodyPr wrap="square">
            <a:spAutoFit/>
          </a:bodyPr>
          <a:lstStyle/>
          <a:p>
            <a:pPr algn="ctr"/>
            <a:r>
              <a:rPr lang="ja-JP" altLang="ja-JP" sz="1800" dirty="0">
                <a:solidFill>
                  <a:schemeClr val="bg1"/>
                </a:solidFill>
                <a:effectLst/>
                <a:latin typeface="Hiragino Sans W5" panose="020B0400000000000000" pitchFamily="34" charset="-128"/>
                <a:ea typeface="Hiragino Sans W5" panose="020B0400000000000000" pitchFamily="34" charset="-128"/>
                <a:cs typeface="Times New Roman" panose="02020603050405020304" pitchFamily="18" charset="0"/>
              </a:rPr>
              <a:t>市町村ごとの特性を踏まえた、きめ細かな対策</a:t>
            </a:r>
            <a:r>
              <a:rPr lang="ja-JP" altLang="en-US" sz="1800" dirty="0">
                <a:solidFill>
                  <a:schemeClr val="bg1"/>
                </a:solidFill>
                <a:effectLst/>
                <a:latin typeface="Hiragino Sans W5" panose="020B0400000000000000" pitchFamily="34" charset="-128"/>
                <a:ea typeface="Hiragino Sans W5" panose="020B0400000000000000" pitchFamily="34" charset="-128"/>
                <a:cs typeface="Times New Roman" panose="02020603050405020304" pitchFamily="18" charset="0"/>
              </a:rPr>
              <a:t>と持続的な</a:t>
            </a:r>
            <a:r>
              <a:rPr lang="ja-JP" altLang="ja-JP" sz="1800" dirty="0">
                <a:solidFill>
                  <a:schemeClr val="bg1"/>
                </a:solidFill>
                <a:effectLst/>
                <a:latin typeface="Hiragino Sans W5" panose="020B0400000000000000" pitchFamily="34" charset="-128"/>
                <a:ea typeface="Hiragino Sans W5" panose="020B0400000000000000" pitchFamily="34" charset="-128"/>
                <a:cs typeface="Times New Roman" panose="02020603050405020304" pitchFamily="18" charset="0"/>
              </a:rPr>
              <a:t>戦略が、</a:t>
            </a:r>
            <a:endParaRPr lang="en-US" altLang="ja-JP" sz="1800" dirty="0">
              <a:solidFill>
                <a:schemeClr val="bg1"/>
              </a:solidFill>
              <a:effectLst/>
              <a:latin typeface="Hiragino Sans W5" panose="020B0400000000000000" pitchFamily="34" charset="-128"/>
              <a:ea typeface="Hiragino Sans W5" panose="020B0400000000000000" pitchFamily="34" charset="-128"/>
              <a:cs typeface="Times New Roman" panose="02020603050405020304" pitchFamily="18" charset="0"/>
            </a:endParaRPr>
          </a:p>
          <a:p>
            <a:pPr algn="ctr"/>
            <a:r>
              <a:rPr lang="ja-JP" altLang="ja-JP" sz="1800" dirty="0">
                <a:solidFill>
                  <a:schemeClr val="bg1"/>
                </a:solidFill>
                <a:effectLst/>
                <a:latin typeface="Hiragino Sans W5" panose="020B0400000000000000" pitchFamily="34" charset="-128"/>
                <a:ea typeface="Hiragino Sans W5" panose="020B0400000000000000" pitchFamily="34" charset="-128"/>
                <a:cs typeface="Times New Roman" panose="02020603050405020304" pitchFamily="18" charset="0"/>
              </a:rPr>
              <a:t>府内格差の縮小</a:t>
            </a:r>
            <a:r>
              <a:rPr lang="ja-JP" altLang="en-US" dirty="0">
                <a:solidFill>
                  <a:schemeClr val="bg1"/>
                </a:solidFill>
                <a:latin typeface="Hiragino Sans W5" panose="020B0400000000000000" pitchFamily="34" charset="-128"/>
                <a:ea typeface="Hiragino Sans W5" panose="020B0400000000000000" pitchFamily="34" charset="-128"/>
                <a:cs typeface="Times New Roman" panose="02020603050405020304" pitchFamily="18" charset="0"/>
              </a:rPr>
              <a:t>・ひいては大阪府全体の</a:t>
            </a:r>
            <a:r>
              <a:rPr lang="ja-JP" altLang="ja-JP" sz="1800" dirty="0">
                <a:solidFill>
                  <a:schemeClr val="bg1"/>
                </a:solidFill>
                <a:effectLst/>
                <a:latin typeface="Hiragino Sans W5" panose="020B0400000000000000" pitchFamily="34" charset="-128"/>
                <a:ea typeface="Hiragino Sans W5" panose="020B0400000000000000" pitchFamily="34" charset="-128"/>
                <a:cs typeface="Times New Roman" panose="02020603050405020304" pitchFamily="18" charset="0"/>
              </a:rPr>
              <a:t>健康寿命</a:t>
            </a:r>
            <a:r>
              <a:rPr lang="ja-JP" altLang="en-US" sz="1800" dirty="0">
                <a:solidFill>
                  <a:schemeClr val="bg1"/>
                </a:solidFill>
                <a:effectLst/>
                <a:latin typeface="Hiragino Sans W5" panose="020B0400000000000000" pitchFamily="34" charset="-128"/>
                <a:ea typeface="Hiragino Sans W5" panose="020B0400000000000000" pitchFamily="34" charset="-128"/>
                <a:cs typeface="Times New Roman" panose="02020603050405020304" pitchFamily="18" charset="0"/>
              </a:rPr>
              <a:t>・平均寿命</a:t>
            </a:r>
            <a:r>
              <a:rPr lang="ja-JP" altLang="ja-JP" sz="1800" dirty="0">
                <a:solidFill>
                  <a:schemeClr val="bg1"/>
                </a:solidFill>
                <a:effectLst/>
                <a:latin typeface="Hiragino Sans W5" panose="020B0400000000000000" pitchFamily="34" charset="-128"/>
                <a:ea typeface="Hiragino Sans W5" panose="020B0400000000000000" pitchFamily="34" charset="-128"/>
                <a:cs typeface="Times New Roman" panose="02020603050405020304" pitchFamily="18" charset="0"/>
              </a:rPr>
              <a:t>の延伸につながるものと考えられる。</a:t>
            </a:r>
            <a:endParaRPr lang="ja-JP" altLang="en-US" dirty="0">
              <a:solidFill>
                <a:schemeClr val="bg1"/>
              </a:solidFill>
              <a:latin typeface="Hiragino Sans W5" panose="020B0400000000000000" pitchFamily="34" charset="-128"/>
              <a:ea typeface="Hiragino Sans W5" panose="020B0400000000000000" pitchFamily="34" charset="-128"/>
            </a:endParaRPr>
          </a:p>
        </p:txBody>
      </p:sp>
      <p:graphicFrame>
        <p:nvGraphicFramePr>
          <p:cNvPr id="4" name="図表 3">
            <a:extLst>
              <a:ext uri="{FF2B5EF4-FFF2-40B4-BE49-F238E27FC236}">
                <a16:creationId xmlns:a16="http://schemas.microsoft.com/office/drawing/2014/main" id="{FC2D25A4-DE2E-7112-66C7-4284E503A183}"/>
              </a:ext>
            </a:extLst>
          </p:cNvPr>
          <p:cNvGraphicFramePr/>
          <p:nvPr>
            <p:extLst>
              <p:ext uri="{D42A27DB-BD31-4B8C-83A1-F6EECF244321}">
                <p14:modId xmlns:p14="http://schemas.microsoft.com/office/powerpoint/2010/main" val="574777841"/>
              </p:ext>
            </p:extLst>
          </p:nvPr>
        </p:nvGraphicFramePr>
        <p:xfrm>
          <a:off x="384464" y="987136"/>
          <a:ext cx="11419609" cy="5039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242217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1939</Words>
  <Application>Microsoft Office PowerPoint</Application>
  <PresentationFormat>ワイド画面</PresentationFormat>
  <Paragraphs>160</Paragraphs>
  <Slides>8</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Hiragino Sans W5</vt:lpstr>
      <vt:lpstr>Hiragino Sans W6</vt:lpstr>
      <vt:lpstr>游ゴシック</vt:lpstr>
      <vt:lpstr>游ゴシック</vt:lpstr>
      <vt:lpstr>游ゴシック Light</vt:lpstr>
      <vt:lpstr>游明朝</vt:lpstr>
      <vt:lpstr>Arial</vt:lpstr>
      <vt:lpstr>Wingdings</vt:lpstr>
      <vt:lpstr>Office テーマ</vt:lpstr>
      <vt:lpstr>健康寿命・平均寿命に関する要因分析報告書  概要版</vt:lpstr>
      <vt:lpstr>目的</vt:lpstr>
      <vt:lpstr>PowerPoint プレゼンテーション</vt:lpstr>
      <vt:lpstr>解析の方針</vt:lpstr>
      <vt:lpstr>分析：市町村別の健康寿命・平均寿命に関連する要因の影響度</vt:lpstr>
      <vt:lpstr>結果①：男女に共通して健康寿命・平均寿命に関連する要因</vt:lpstr>
      <vt:lpstr>PowerPoint プレゼンテーション</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2026-03-25T09:26:45Z</dcterms:created>
  <dcterms:modified xsi:type="dcterms:W3CDTF">2026-03-25T09:27:32Z</dcterms:modified>
</cp:coreProperties>
</file>