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12801600" cy="9601200" type="A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0000FF"/>
    <a:srgbClr val="FFFFFF"/>
    <a:srgbClr val="FF19FF"/>
    <a:srgbClr val="FF63FF"/>
    <a:srgbClr val="E3ECEA"/>
    <a:srgbClr val="F275F3"/>
    <a:srgbClr val="92D050"/>
    <a:srgbClr val="00B0F0"/>
    <a:srgbClr val="F4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43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06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26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5382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9644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73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209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49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564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3084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3957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72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A7670-97E4-421B-B9FA-E1E5CF3B7D42}" type="datetimeFigureOut">
              <a:rPr kumimoji="1" lang="ja-JP" altLang="en-US" smtClean="0"/>
              <a:t>2024/9/30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2CD161-708A-46E9-8B86-01C2269229C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077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18" Type="http://schemas.openxmlformats.org/officeDocument/2006/relationships/image" Target="../media/image17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image" Target="../media/image29.emf"/><Relationship Id="rId3" Type="http://schemas.openxmlformats.org/officeDocument/2006/relationships/image" Target="../media/image19.emf"/><Relationship Id="rId7" Type="http://schemas.openxmlformats.org/officeDocument/2006/relationships/image" Target="../media/image23.emf"/><Relationship Id="rId12" Type="http://schemas.openxmlformats.org/officeDocument/2006/relationships/image" Target="../media/image28.emf"/><Relationship Id="rId2" Type="http://schemas.openxmlformats.org/officeDocument/2006/relationships/image" Target="../media/image18.emf"/><Relationship Id="rId16" Type="http://schemas.openxmlformats.org/officeDocument/2006/relationships/image" Target="../media/image32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2.emf"/><Relationship Id="rId11" Type="http://schemas.openxmlformats.org/officeDocument/2006/relationships/image" Target="../media/image27.emf"/><Relationship Id="rId5" Type="http://schemas.openxmlformats.org/officeDocument/2006/relationships/image" Target="../media/image21.emf"/><Relationship Id="rId15" Type="http://schemas.openxmlformats.org/officeDocument/2006/relationships/image" Target="../media/image31.emf"/><Relationship Id="rId10" Type="http://schemas.openxmlformats.org/officeDocument/2006/relationships/image" Target="../media/image26.emf"/><Relationship Id="rId4" Type="http://schemas.openxmlformats.org/officeDocument/2006/relationships/image" Target="../media/image20.emf"/><Relationship Id="rId9" Type="http://schemas.openxmlformats.org/officeDocument/2006/relationships/image" Target="../media/image25.emf"/><Relationship Id="rId14" Type="http://schemas.openxmlformats.org/officeDocument/2006/relationships/image" Target="../media/image3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図 34">
            <a:extLst>
              <a:ext uri="{FF2B5EF4-FFF2-40B4-BE49-F238E27FC236}">
                <a16:creationId xmlns:a16="http://schemas.microsoft.com/office/drawing/2014/main" id="{F292BF11-84E6-2879-43B6-5F00BD4950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0" y="7264400"/>
            <a:ext cx="3324225" cy="2171700"/>
          </a:xfrm>
          <a:prstGeom prst="rect">
            <a:avLst/>
          </a:prstGeom>
        </p:spPr>
      </p:pic>
      <p:pic>
        <p:nvPicPr>
          <p:cNvPr id="31" name="図 30">
            <a:extLst>
              <a:ext uri="{FF2B5EF4-FFF2-40B4-BE49-F238E27FC236}">
                <a16:creationId xmlns:a16="http://schemas.microsoft.com/office/drawing/2014/main" id="{BB0061D1-F56E-2839-B85D-F17F85D063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540500"/>
            <a:ext cx="2714625" cy="2152650"/>
          </a:xfrm>
          <a:prstGeom prst="rect">
            <a:avLst/>
          </a:prstGeom>
        </p:spPr>
      </p:pic>
      <p:pic>
        <p:nvPicPr>
          <p:cNvPr id="30" name="図 29">
            <a:extLst>
              <a:ext uri="{FF2B5EF4-FFF2-40B4-BE49-F238E27FC236}">
                <a16:creationId xmlns:a16="http://schemas.microsoft.com/office/drawing/2014/main" id="{BF89512D-9D7C-C2BB-8339-00E44DDF88B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48000" y="6540500"/>
            <a:ext cx="2657475" cy="2152650"/>
          </a:xfrm>
          <a:prstGeom prst="rect">
            <a:avLst/>
          </a:prstGeom>
        </p:spPr>
      </p:pic>
      <p:pic>
        <p:nvPicPr>
          <p:cNvPr id="27" name="図 26">
            <a:extLst>
              <a:ext uri="{FF2B5EF4-FFF2-40B4-BE49-F238E27FC236}">
                <a16:creationId xmlns:a16="http://schemas.microsoft.com/office/drawing/2014/main" id="{4406D95E-4853-A5B4-F71C-37662CC068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5900" y="6540500"/>
            <a:ext cx="2667000" cy="2162175"/>
          </a:xfrm>
          <a:prstGeom prst="rect">
            <a:avLst/>
          </a:prstGeom>
        </p:spPr>
      </p:pic>
      <p:pic>
        <p:nvPicPr>
          <p:cNvPr id="23" name="図 22">
            <a:extLst>
              <a:ext uri="{FF2B5EF4-FFF2-40B4-BE49-F238E27FC236}">
                <a16:creationId xmlns:a16="http://schemas.microsoft.com/office/drawing/2014/main" id="{0CEEE8B4-F8CC-86D4-B80E-852B95AFA6E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017000" y="3683000"/>
            <a:ext cx="3609975" cy="2724150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2F4FC61F-A867-DBD8-FD93-CE155483464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43400" y="2540000"/>
            <a:ext cx="2371725" cy="1895475"/>
          </a:xfrm>
          <a:prstGeom prst="rect">
            <a:avLst/>
          </a:prstGeom>
        </p:spPr>
      </p:pic>
      <p:pic>
        <p:nvPicPr>
          <p:cNvPr id="20" name="図 19">
            <a:extLst>
              <a:ext uri="{FF2B5EF4-FFF2-40B4-BE49-F238E27FC236}">
                <a16:creationId xmlns:a16="http://schemas.microsoft.com/office/drawing/2014/main" id="{8DE20F22-07EF-9D2F-C1D3-77E710A02DC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15900" y="2413000"/>
            <a:ext cx="3933825" cy="3790950"/>
          </a:xfrm>
          <a:prstGeom prst="rect">
            <a:avLst/>
          </a:prstGeom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830B34B2-92D0-39C1-3706-75E32DE9AF6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58500" y="317500"/>
            <a:ext cx="1695450" cy="3209925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3E7C2E28-8983-E48B-201D-9891F8B74575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90000" y="317500"/>
            <a:ext cx="1981200" cy="3209925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5E359F06-1019-3885-0867-BCE43118BDC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096000" y="635000"/>
            <a:ext cx="2800350" cy="19145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CBDC5E74-255A-6C97-A1C6-D22CABF6088B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37DD8C70-822F-880C-D452-23B272FFE67D}"/>
              </a:ext>
            </a:extLst>
          </p:cNvPr>
          <p:cNvSpPr txBox="1"/>
          <p:nvPr/>
        </p:nvSpPr>
        <p:spPr>
          <a:xfrm>
            <a:off x="11730792" y="23425"/>
            <a:ext cx="9836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摂津市　</a:t>
            </a:r>
            <a:r>
              <a:rPr lang="en-US" altLang="ja-JP" sz="12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Ⅰ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EFAE7BB-94F1-42B0-AF46-15C2641EF9DD}"/>
              </a:ext>
            </a:extLst>
          </p:cNvPr>
          <p:cNvSpPr txBox="1"/>
          <p:nvPr/>
        </p:nvSpPr>
        <p:spPr>
          <a:xfrm>
            <a:off x="281280" y="40819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A3410FD-BD98-325B-1E81-8211291E3AA3}"/>
              </a:ext>
            </a:extLst>
          </p:cNvPr>
          <p:cNvSpPr txBox="1"/>
          <p:nvPr/>
        </p:nvSpPr>
        <p:spPr>
          <a:xfrm>
            <a:off x="3155774" y="40585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E7E6260-0BF9-9E64-670E-F95D001EE9BF}"/>
              </a:ext>
            </a:extLst>
          </p:cNvPr>
          <p:cNvSpPr txBox="1"/>
          <p:nvPr/>
        </p:nvSpPr>
        <p:spPr>
          <a:xfrm>
            <a:off x="6170946" y="410537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45A229-DA8C-263F-179F-28A13160C06D}"/>
              </a:ext>
            </a:extLst>
          </p:cNvPr>
          <p:cNvSpPr txBox="1"/>
          <p:nvPr/>
        </p:nvSpPr>
        <p:spPr>
          <a:xfrm>
            <a:off x="9183440" y="40818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F8C7414B-ED32-F72F-8635-5D6138FC252E}"/>
              </a:ext>
            </a:extLst>
          </p:cNvPr>
          <p:cNvSpPr txBox="1"/>
          <p:nvPr/>
        </p:nvSpPr>
        <p:spPr>
          <a:xfrm>
            <a:off x="257830" y="2127538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53D746F0-891B-ACB0-F338-F88FF9C32A9B}"/>
              </a:ext>
            </a:extLst>
          </p:cNvPr>
          <p:cNvSpPr txBox="1"/>
          <p:nvPr/>
        </p:nvSpPr>
        <p:spPr>
          <a:xfrm>
            <a:off x="4100246" y="24827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AE0D43A5-53E5-A6E6-F41D-8FEB501B9BA4}"/>
              </a:ext>
            </a:extLst>
          </p:cNvPr>
          <p:cNvSpPr txBox="1"/>
          <p:nvPr/>
        </p:nvSpPr>
        <p:spPr>
          <a:xfrm>
            <a:off x="9167343" y="343994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247F3FD-23AD-3C9C-9567-ADC3E146584B}"/>
              </a:ext>
            </a:extLst>
          </p:cNvPr>
          <p:cNvSpPr txBox="1"/>
          <p:nvPr/>
        </p:nvSpPr>
        <p:spPr>
          <a:xfrm>
            <a:off x="6078177" y="6310773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⑪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5F478EDA-72F0-24B2-90F5-7097695822BA}"/>
              </a:ext>
            </a:extLst>
          </p:cNvPr>
          <p:cNvSpPr txBox="1"/>
          <p:nvPr/>
        </p:nvSpPr>
        <p:spPr>
          <a:xfrm>
            <a:off x="9175223" y="701828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⑫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4208730-E085-8AF2-6997-59AA81D17448}"/>
              </a:ext>
            </a:extLst>
          </p:cNvPr>
          <p:cNvSpPr txBox="1"/>
          <p:nvPr/>
        </p:nvSpPr>
        <p:spPr>
          <a:xfrm>
            <a:off x="4093159" y="443763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2688C63-EFB6-8D44-7381-A98CBF0829CB}"/>
              </a:ext>
            </a:extLst>
          </p:cNvPr>
          <p:cNvSpPr txBox="1"/>
          <p:nvPr/>
        </p:nvSpPr>
        <p:spPr>
          <a:xfrm>
            <a:off x="3023456" y="631431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⑩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69A567A5-BA73-903A-816F-8824ED38B7B9}"/>
              </a:ext>
            </a:extLst>
          </p:cNvPr>
          <p:cNvSpPr txBox="1"/>
          <p:nvPr/>
        </p:nvSpPr>
        <p:spPr>
          <a:xfrm>
            <a:off x="258617" y="631785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B657BB09-F408-325E-1CC1-AD02E5C44C3E}"/>
              </a:ext>
            </a:extLst>
          </p:cNvPr>
          <p:cNvSpPr txBox="1"/>
          <p:nvPr/>
        </p:nvSpPr>
        <p:spPr>
          <a:xfrm>
            <a:off x="333199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zh-TW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zh-TW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　受診率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DC8999E-A9AE-AD7C-DE4E-A00FA3FAEF7F}"/>
              </a:ext>
            </a:extLst>
          </p:cNvPr>
          <p:cNvSpPr txBox="1"/>
          <p:nvPr/>
        </p:nvSpPr>
        <p:spPr>
          <a:xfrm>
            <a:off x="3174824" y="6524648"/>
            <a:ext cx="230842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市町村国保</a:t>
            </a:r>
            <a:r>
              <a:rPr kumimoji="1" lang="en-US" altLang="ja-JP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特定保健指導　実施率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0AF66CE1-1A17-9FCC-586E-C067E6CB0E3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15900" y="635001"/>
            <a:ext cx="2880000" cy="1372017"/>
          </a:xfrm>
          <a:prstGeom prst="rect">
            <a:avLst/>
          </a:prstGeom>
        </p:spPr>
      </p:pic>
      <p:pic>
        <p:nvPicPr>
          <p:cNvPr id="10" name="図 9">
            <a:extLst>
              <a:ext uri="{FF2B5EF4-FFF2-40B4-BE49-F238E27FC236}">
                <a16:creationId xmlns:a16="http://schemas.microsoft.com/office/drawing/2014/main" id="{F2529F7A-9292-EF67-EC23-1DD80FF3AFE5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149600" y="635001"/>
            <a:ext cx="2880000" cy="1411391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9A81DB23-87C6-2606-2BC0-E8FF410B69FC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832600" y="3175000"/>
            <a:ext cx="2160000" cy="2930824"/>
          </a:xfrm>
          <a:prstGeom prst="rect">
            <a:avLst/>
          </a:prstGeom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8232C649-BD58-39AD-A7AC-EBF101BB13D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0160000" y="6502400"/>
            <a:ext cx="1440000" cy="680440"/>
          </a:xfrm>
          <a:prstGeom prst="rect">
            <a:avLst/>
          </a:prstGeom>
        </p:spPr>
      </p:pic>
      <p:pic>
        <p:nvPicPr>
          <p:cNvPr id="15" name="図 14">
            <a:extLst>
              <a:ext uri="{FF2B5EF4-FFF2-40B4-BE49-F238E27FC236}">
                <a16:creationId xmlns:a16="http://schemas.microsoft.com/office/drawing/2014/main" id="{F00C800C-8EA8-870F-B8C2-2B3FEA99616C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032000" y="8763000"/>
            <a:ext cx="1800000" cy="64285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20A614FF-97E1-2671-F387-4E9DC62843E8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350000" y="8763000"/>
            <a:ext cx="2160000" cy="577778"/>
          </a:xfrm>
          <a:prstGeom prst="rect">
            <a:avLst/>
          </a:prstGeom>
        </p:spPr>
      </p:pic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72E0D6B-3AAA-405C-9318-71BE6A39D5A3}"/>
              </a:ext>
            </a:extLst>
          </p:cNvPr>
          <p:cNvSpPr txBox="1"/>
          <p:nvPr/>
        </p:nvSpPr>
        <p:spPr>
          <a:xfrm>
            <a:off x="5671956" y="25682"/>
            <a:ext cx="1781356" cy="276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ja-JP" altLang="en-US" sz="1400" b="1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地域健康カルテ</a:t>
            </a: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119DB084-5D4B-44CC-A955-6FC5FE8475B6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343400" y="4496435"/>
            <a:ext cx="2385060" cy="184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640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図 45">
            <a:extLst>
              <a:ext uri="{FF2B5EF4-FFF2-40B4-BE49-F238E27FC236}">
                <a16:creationId xmlns:a16="http://schemas.microsoft.com/office/drawing/2014/main" id="{96AAE524-605F-9BBD-1344-68BD8F3CCC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1500" y="6223000"/>
            <a:ext cx="3162300" cy="1800225"/>
          </a:xfrm>
          <a:prstGeom prst="rect">
            <a:avLst/>
          </a:prstGeom>
        </p:spPr>
      </p:pic>
      <p:pic>
        <p:nvPicPr>
          <p:cNvPr id="45" name="図 44">
            <a:extLst>
              <a:ext uri="{FF2B5EF4-FFF2-40B4-BE49-F238E27FC236}">
                <a16:creationId xmlns:a16="http://schemas.microsoft.com/office/drawing/2014/main" id="{6822187E-3FCB-DF9B-D4E6-0BED169ED4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1500" y="4445000"/>
            <a:ext cx="3162300" cy="1800225"/>
          </a:xfrm>
          <a:prstGeom prst="rect">
            <a:avLst/>
          </a:prstGeom>
        </p:spPr>
      </p:pic>
      <p:pic>
        <p:nvPicPr>
          <p:cNvPr id="44" name="図 43">
            <a:extLst>
              <a:ext uri="{FF2B5EF4-FFF2-40B4-BE49-F238E27FC236}">
                <a16:creationId xmlns:a16="http://schemas.microsoft.com/office/drawing/2014/main" id="{102636AC-E5A3-A41D-331F-5443CEA8DB0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77000" y="6223000"/>
            <a:ext cx="3162300" cy="1800225"/>
          </a:xfrm>
          <a:prstGeom prst="rect">
            <a:avLst/>
          </a:prstGeom>
        </p:spPr>
      </p:pic>
      <p:pic>
        <p:nvPicPr>
          <p:cNvPr id="43" name="図 42">
            <a:extLst>
              <a:ext uri="{FF2B5EF4-FFF2-40B4-BE49-F238E27FC236}">
                <a16:creationId xmlns:a16="http://schemas.microsoft.com/office/drawing/2014/main" id="{89736056-F688-8320-54C4-35FBF8D4771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77000" y="4445000"/>
            <a:ext cx="3162300" cy="1800225"/>
          </a:xfrm>
          <a:prstGeom prst="rect">
            <a:avLst/>
          </a:prstGeom>
        </p:spPr>
      </p:pic>
      <p:pic>
        <p:nvPicPr>
          <p:cNvPr id="42" name="図 41">
            <a:extLst>
              <a:ext uri="{FF2B5EF4-FFF2-40B4-BE49-F238E27FC236}">
                <a16:creationId xmlns:a16="http://schemas.microsoft.com/office/drawing/2014/main" id="{686F1DF5-03C6-7B40-0F54-C7B07B7DEC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302000" y="6223000"/>
            <a:ext cx="3305175" cy="1809750"/>
          </a:xfrm>
          <a:prstGeom prst="rect">
            <a:avLst/>
          </a:prstGeom>
        </p:spPr>
      </p:pic>
      <p:pic>
        <p:nvPicPr>
          <p:cNvPr id="41" name="図 40">
            <a:extLst>
              <a:ext uri="{FF2B5EF4-FFF2-40B4-BE49-F238E27FC236}">
                <a16:creationId xmlns:a16="http://schemas.microsoft.com/office/drawing/2014/main" id="{0DC94F72-869A-C5A9-D555-FF696D85558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302000" y="4445000"/>
            <a:ext cx="3314700" cy="1809750"/>
          </a:xfrm>
          <a:prstGeom prst="rect">
            <a:avLst/>
          </a:prstGeom>
        </p:spPr>
      </p:pic>
      <p:pic>
        <p:nvPicPr>
          <p:cNvPr id="40" name="図 39">
            <a:extLst>
              <a:ext uri="{FF2B5EF4-FFF2-40B4-BE49-F238E27FC236}">
                <a16:creationId xmlns:a16="http://schemas.microsoft.com/office/drawing/2014/main" id="{C83C0C1C-1A9A-4869-2286-CFAEFD0AC7C8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42900" y="6223000"/>
            <a:ext cx="3209925" cy="1809750"/>
          </a:xfrm>
          <a:prstGeom prst="rect">
            <a:avLst/>
          </a:prstGeom>
        </p:spPr>
      </p:pic>
      <p:pic>
        <p:nvPicPr>
          <p:cNvPr id="36" name="図 35">
            <a:extLst>
              <a:ext uri="{FF2B5EF4-FFF2-40B4-BE49-F238E27FC236}">
                <a16:creationId xmlns:a16="http://schemas.microsoft.com/office/drawing/2014/main" id="{B1D1F6E9-0FDE-B51E-AD8B-5FD07A9B1E40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42900" y="4445000"/>
            <a:ext cx="3209925" cy="1809750"/>
          </a:xfrm>
          <a:prstGeom prst="rect">
            <a:avLst/>
          </a:prstGeom>
        </p:spPr>
      </p:pic>
      <p:pic>
        <p:nvPicPr>
          <p:cNvPr id="35" name="図 34">
            <a:extLst>
              <a:ext uri="{FF2B5EF4-FFF2-40B4-BE49-F238E27FC236}">
                <a16:creationId xmlns:a16="http://schemas.microsoft.com/office/drawing/2014/main" id="{5F667B24-9C65-A128-E5E3-FEA3556922C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398000" y="2514600"/>
            <a:ext cx="3171825" cy="1562100"/>
          </a:xfrm>
          <a:prstGeom prst="rect">
            <a:avLst/>
          </a:prstGeom>
        </p:spPr>
      </p:pic>
      <p:pic>
        <p:nvPicPr>
          <p:cNvPr id="34" name="図 33">
            <a:extLst>
              <a:ext uri="{FF2B5EF4-FFF2-40B4-BE49-F238E27FC236}">
                <a16:creationId xmlns:a16="http://schemas.microsoft.com/office/drawing/2014/main" id="{EFBCF166-8C5E-82B0-E041-143C20F539A8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9398000" y="889000"/>
            <a:ext cx="3171825" cy="1562100"/>
          </a:xfrm>
          <a:prstGeom prst="rect">
            <a:avLst/>
          </a:prstGeom>
        </p:spPr>
      </p:pic>
      <p:pic>
        <p:nvPicPr>
          <p:cNvPr id="33" name="図 32">
            <a:extLst>
              <a:ext uri="{FF2B5EF4-FFF2-40B4-BE49-F238E27FC236}">
                <a16:creationId xmlns:a16="http://schemas.microsoft.com/office/drawing/2014/main" id="{EEE634B6-CEC6-66AC-8F08-E4BB0332231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05500" y="762000"/>
            <a:ext cx="2828925" cy="3248025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EDAE09B2-3D22-6881-6C7B-E762404E958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048000" y="762000"/>
            <a:ext cx="2828925" cy="3248025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4438BDA1-8D70-2659-B4CD-B373C7CB729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215900" y="762000"/>
            <a:ext cx="2828925" cy="3248025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75ACFF7E-3DEB-5E6B-8514-AB9077FF47FC}"/>
              </a:ext>
            </a:extLst>
          </p:cNvPr>
          <p:cNvSpPr/>
          <p:nvPr/>
        </p:nvSpPr>
        <p:spPr>
          <a:xfrm>
            <a:off x="157658" y="356192"/>
            <a:ext cx="12501442" cy="9120909"/>
          </a:xfrm>
          <a:prstGeom prst="roundRect">
            <a:avLst>
              <a:gd name="adj" fmla="val 2385"/>
            </a:avLst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891602">
              <a:defRPr/>
            </a:pPr>
            <a:endParaRPr lang="ja-JP" altLang="en-US" sz="1435" kern="0" dirty="0">
              <a:solidFill>
                <a:prstClr val="white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874E7DB-72D3-2B62-BB60-377496B18E88}"/>
              </a:ext>
            </a:extLst>
          </p:cNvPr>
          <p:cNvSpPr txBox="1"/>
          <p:nvPr/>
        </p:nvSpPr>
        <p:spPr>
          <a:xfrm>
            <a:off x="82842" y="155438"/>
            <a:ext cx="1781356" cy="276102"/>
          </a:xfrm>
          <a:prstGeom prst="rect">
            <a:avLst/>
          </a:prstGeom>
          <a:solidFill>
            <a:sysClr val="window" lastClr="FFFFFF"/>
          </a:solidFill>
          <a:ln>
            <a:solidFill>
              <a:sysClr val="windowText" lastClr="000000"/>
            </a:solidFill>
          </a:ln>
        </p:spPr>
        <p:txBody>
          <a:bodyPr wrap="square" lIns="60072" tIns="30036" rIns="60072" bIns="30036" rtlCol="0">
            <a:spAutoFit/>
          </a:bodyPr>
          <a:lstStyle/>
          <a:p>
            <a:pPr algn="ctr" defTabSz="891602">
              <a:defRPr/>
            </a:pPr>
            <a:r>
              <a:rPr lang="zh-TW" altLang="en-US" sz="1400" b="1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特定健康診査</a:t>
            </a:r>
            <a:endParaRPr lang="ja-JP" altLang="en-US" sz="1400" b="1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8D07F229-CE4B-520D-22EA-302AD6B69082}"/>
              </a:ext>
            </a:extLst>
          </p:cNvPr>
          <p:cNvSpPr txBox="1"/>
          <p:nvPr/>
        </p:nvSpPr>
        <p:spPr>
          <a:xfrm>
            <a:off x="1266397" y="3987034"/>
            <a:ext cx="272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6BB67729-E665-458F-E91E-4B5FB26FB1D6}"/>
              </a:ext>
            </a:extLst>
          </p:cNvPr>
          <p:cNvCxnSpPr>
            <a:cxnSpLocks/>
          </p:cNvCxnSpPr>
          <p:nvPr/>
        </p:nvCxnSpPr>
        <p:spPr>
          <a:xfrm>
            <a:off x="883727" y="4107364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01AEE4EF-5E05-7002-757F-4AAF9875DC99}"/>
              </a:ext>
            </a:extLst>
          </p:cNvPr>
          <p:cNvCxnSpPr>
            <a:cxnSpLocks/>
          </p:cNvCxnSpPr>
          <p:nvPr/>
        </p:nvCxnSpPr>
        <p:spPr>
          <a:xfrm>
            <a:off x="903791" y="4316837"/>
            <a:ext cx="352943" cy="0"/>
          </a:xfrm>
          <a:prstGeom prst="line">
            <a:avLst/>
          </a:prstGeom>
          <a:ln w="28575">
            <a:solidFill>
              <a:srgbClr val="00B050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AED242C-8E5E-0963-8CE6-2B598327993A}"/>
              </a:ext>
            </a:extLst>
          </p:cNvPr>
          <p:cNvSpPr/>
          <p:nvPr/>
        </p:nvSpPr>
        <p:spPr>
          <a:xfrm>
            <a:off x="1666191" y="570108"/>
            <a:ext cx="108000" cy="108000"/>
          </a:xfrm>
          <a:prstGeom prst="rect">
            <a:avLst/>
          </a:prstGeom>
          <a:solidFill>
            <a:srgbClr val="0000FF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8D1E3F4-BA9C-E5E2-885F-B35DC414B560}"/>
              </a:ext>
            </a:extLst>
          </p:cNvPr>
          <p:cNvSpPr/>
          <p:nvPr/>
        </p:nvSpPr>
        <p:spPr>
          <a:xfrm>
            <a:off x="2361463" y="582129"/>
            <a:ext cx="108000" cy="108000"/>
          </a:xfrm>
          <a:prstGeom prst="rect">
            <a:avLst/>
          </a:prstGeom>
          <a:pattFill prst="wdUpDiag">
            <a:fgClr>
              <a:srgbClr val="FF0000"/>
            </a:fgClr>
            <a:bgClr>
              <a:schemeClr val="bg1"/>
            </a:bgClr>
          </a:patt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83E0354A-9F42-17BB-8A52-6AB159397DED}"/>
              </a:ext>
            </a:extLst>
          </p:cNvPr>
          <p:cNvSpPr txBox="1"/>
          <p:nvPr/>
        </p:nvSpPr>
        <p:spPr>
          <a:xfrm>
            <a:off x="1256599" y="4200039"/>
            <a:ext cx="71309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35C576B0-6AC5-D48C-51FF-B6244E84F6CD}"/>
              </a:ext>
            </a:extLst>
          </p:cNvPr>
          <p:cNvSpPr txBox="1"/>
          <p:nvPr/>
        </p:nvSpPr>
        <p:spPr>
          <a:xfrm>
            <a:off x="10317430" y="592823"/>
            <a:ext cx="234258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本地域（大阪府を</a:t>
            </a:r>
            <a:r>
              <a:rPr lang="en-US" altLang="ja-JP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100</a:t>
            </a:r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としたときの比率 ）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997AE617-CA90-82C0-EB90-3C9EED143FBA}"/>
              </a:ext>
            </a:extLst>
          </p:cNvPr>
          <p:cNvCxnSpPr>
            <a:cxnSpLocks/>
          </p:cNvCxnSpPr>
          <p:nvPr/>
        </p:nvCxnSpPr>
        <p:spPr>
          <a:xfrm>
            <a:off x="9765108" y="777128"/>
            <a:ext cx="352943" cy="0"/>
          </a:xfrm>
          <a:prstGeom prst="line">
            <a:avLst/>
          </a:prstGeom>
          <a:ln w="28575">
            <a:solidFill>
              <a:srgbClr val="FF00FF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195D8EBD-5D01-3A5F-B9E5-AAA0F3CBBC91}"/>
              </a:ext>
            </a:extLst>
          </p:cNvPr>
          <p:cNvCxnSpPr>
            <a:cxnSpLocks/>
          </p:cNvCxnSpPr>
          <p:nvPr/>
        </p:nvCxnSpPr>
        <p:spPr>
          <a:xfrm>
            <a:off x="9761978" y="660572"/>
            <a:ext cx="352943" cy="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00000000-0008-0000-0D00-000004000000}"/>
              </a:ext>
            </a:extLst>
          </p:cNvPr>
          <p:cNvCxnSpPr/>
          <p:nvPr/>
        </p:nvCxnSpPr>
        <p:spPr>
          <a:xfrm flipV="1">
            <a:off x="769054" y="5312547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000000-0008-0000-0D00-000005000000}"/>
              </a:ext>
            </a:extLst>
          </p:cNvPr>
          <p:cNvSpPr/>
          <p:nvPr/>
        </p:nvSpPr>
        <p:spPr>
          <a:xfrm>
            <a:off x="3076188" y="4998534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6A8C8E19-D9F9-CC13-E287-EC325A2BDC18}"/>
              </a:ext>
            </a:extLst>
          </p:cNvPr>
          <p:cNvCxnSpPr/>
          <p:nvPr/>
        </p:nvCxnSpPr>
        <p:spPr>
          <a:xfrm flipV="1">
            <a:off x="746532" y="7092080"/>
            <a:ext cx="5400000" cy="1870"/>
          </a:xfrm>
          <a:prstGeom prst="line">
            <a:avLst/>
          </a:prstGeom>
          <a:ln w="9525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5EC04DDF-A047-CA5D-471C-EAD1B98E87DB}"/>
              </a:ext>
            </a:extLst>
          </p:cNvPr>
          <p:cNvSpPr/>
          <p:nvPr/>
        </p:nvSpPr>
        <p:spPr>
          <a:xfrm>
            <a:off x="3075788" y="6778067"/>
            <a:ext cx="992186" cy="602931"/>
          </a:xfrm>
          <a:prstGeom prst="rect">
            <a:avLst/>
          </a:prstGeom>
          <a:noFill/>
          <a:ln w="63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有</a:t>
            </a:r>
          </a:p>
          <a:p>
            <a:pPr algn="ctr"/>
            <a:r>
              <a:rPr kumimoji="1" lang="zh-TW" altLang="en-US" sz="1000" baseline="0">
                <a:solidFill>
                  <a:schemeClr val="tx1">
                    <a:lumMod val="85000"/>
                    <a:lumOff val="15000"/>
                  </a:schemeClr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治療　無</a:t>
            </a:r>
            <a:endParaRPr kumimoji="1" lang="en-US" altLang="ja-JP" sz="1000" dirty="0">
              <a:solidFill>
                <a:schemeClr val="tx1">
                  <a:lumMod val="85000"/>
                  <a:lumOff val="15000"/>
                </a:schemeClr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E713BC48-6AAB-B8DC-3E8F-24991178C4DD}"/>
              </a:ext>
            </a:extLst>
          </p:cNvPr>
          <p:cNvSpPr txBox="1"/>
          <p:nvPr/>
        </p:nvSpPr>
        <p:spPr>
          <a:xfrm>
            <a:off x="2820182" y="486962"/>
            <a:ext cx="6328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ker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大阪府：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492EFAF2-8504-E18F-5387-BEC916D1A674}"/>
              </a:ext>
            </a:extLst>
          </p:cNvPr>
          <p:cNvSpPr txBox="1"/>
          <p:nvPr/>
        </p:nvSpPr>
        <p:spPr>
          <a:xfrm>
            <a:off x="658801" y="489133"/>
            <a:ext cx="62943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本地域：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301EA24A-BE1B-8B0A-276A-02C24C10167D}"/>
              </a:ext>
            </a:extLst>
          </p:cNvPr>
          <p:cNvCxnSpPr>
            <a:cxnSpLocks/>
          </p:cNvCxnSpPr>
          <p:nvPr/>
        </p:nvCxnSpPr>
        <p:spPr>
          <a:xfrm>
            <a:off x="3793896" y="616070"/>
            <a:ext cx="432000" cy="0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70E5E638-FB21-D89C-F240-856A6D009546}"/>
              </a:ext>
            </a:extLst>
          </p:cNvPr>
          <p:cNvCxnSpPr>
            <a:cxnSpLocks/>
          </p:cNvCxnSpPr>
          <p:nvPr/>
        </p:nvCxnSpPr>
        <p:spPr>
          <a:xfrm>
            <a:off x="4677104" y="607982"/>
            <a:ext cx="432000" cy="0"/>
          </a:xfrm>
          <a:prstGeom prst="line">
            <a:avLst/>
          </a:prstGeom>
          <a:ln w="28575">
            <a:solidFill>
              <a:srgbClr val="FF00FF"/>
            </a:solidFill>
            <a:prstDash val="sysDot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B9706E5-EC37-60CB-C455-94D8E84467F7}"/>
              </a:ext>
            </a:extLst>
          </p:cNvPr>
          <p:cNvSpPr txBox="1"/>
          <p:nvPr/>
        </p:nvSpPr>
        <p:spPr>
          <a:xfrm>
            <a:off x="9158848" y="512892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該　当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9F30344A-6B31-F17B-BADF-9DE99F927B2B}"/>
              </a:ext>
            </a:extLst>
          </p:cNvPr>
          <p:cNvSpPr txBox="1"/>
          <p:nvPr/>
        </p:nvSpPr>
        <p:spPr>
          <a:xfrm>
            <a:off x="9160179" y="660660"/>
            <a:ext cx="6104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予備群</a:t>
            </a:r>
          </a:p>
        </p:txBody>
      </p:sp>
      <p:sp>
        <p:nvSpPr>
          <p:cNvPr id="38" name="乗算記号 37">
            <a:extLst>
              <a:ext uri="{FF2B5EF4-FFF2-40B4-BE49-F238E27FC236}">
                <a16:creationId xmlns:a16="http://schemas.microsoft.com/office/drawing/2014/main" id="{CC9632FF-3EB8-1E82-A7CB-04CF5586E53C}"/>
              </a:ext>
            </a:extLst>
          </p:cNvPr>
          <p:cNvSpPr/>
          <p:nvPr/>
        </p:nvSpPr>
        <p:spPr>
          <a:xfrm>
            <a:off x="3935062" y="522223"/>
            <a:ext cx="180000" cy="180000"/>
          </a:xfrm>
          <a:prstGeom prst="mathMultiply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楕円 38">
            <a:extLst>
              <a:ext uri="{FF2B5EF4-FFF2-40B4-BE49-F238E27FC236}">
                <a16:creationId xmlns:a16="http://schemas.microsoft.com/office/drawing/2014/main" id="{D09865FB-195F-0F15-5523-B7C282FF1A8F}"/>
              </a:ext>
            </a:extLst>
          </p:cNvPr>
          <p:cNvSpPr/>
          <p:nvPr/>
        </p:nvSpPr>
        <p:spPr>
          <a:xfrm>
            <a:off x="4851880" y="554919"/>
            <a:ext cx="108000" cy="108000"/>
          </a:xfrm>
          <a:prstGeom prst="ellipse">
            <a:avLst/>
          </a:prstGeom>
          <a:solidFill>
            <a:schemeClr val="bg1"/>
          </a:solidFill>
          <a:ln w="25400">
            <a:solidFill>
              <a:srgbClr val="FF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C9467DE-22C2-4530-6150-E89BC21B14E0}"/>
              </a:ext>
            </a:extLst>
          </p:cNvPr>
          <p:cNvSpPr txBox="1"/>
          <p:nvPr/>
        </p:nvSpPr>
        <p:spPr>
          <a:xfrm>
            <a:off x="3401862" y="48406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719F704F-7067-631C-EEAD-E5BC6C16B28E}"/>
              </a:ext>
            </a:extLst>
          </p:cNvPr>
          <p:cNvSpPr txBox="1"/>
          <p:nvPr/>
        </p:nvSpPr>
        <p:spPr>
          <a:xfrm>
            <a:off x="4286167" y="47590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右中かっこ 19">
            <a:extLst>
              <a:ext uri="{FF2B5EF4-FFF2-40B4-BE49-F238E27FC236}">
                <a16:creationId xmlns:a16="http://schemas.microsoft.com/office/drawing/2014/main" id="{9F91D75E-0698-B6CC-E9A9-0FB2BBC1210C}"/>
              </a:ext>
            </a:extLst>
          </p:cNvPr>
          <p:cNvSpPr/>
          <p:nvPr/>
        </p:nvSpPr>
        <p:spPr>
          <a:xfrm>
            <a:off x="10157006" y="621057"/>
            <a:ext cx="123396" cy="208848"/>
          </a:xfrm>
          <a:prstGeom prst="rightBrac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BE19ACD-BF59-4F1C-B286-9FA926984426}"/>
              </a:ext>
            </a:extLst>
          </p:cNvPr>
          <p:cNvSpPr txBox="1"/>
          <p:nvPr/>
        </p:nvSpPr>
        <p:spPr>
          <a:xfrm>
            <a:off x="11710352" y="55112"/>
            <a:ext cx="948748" cy="276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891602">
              <a:defRPr/>
            </a:pPr>
            <a:r>
              <a:rPr lang="ja-JP" altLang="en-US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摂津市　</a:t>
            </a:r>
            <a:r>
              <a:rPr lang="en-US" altLang="ja-JP" sz="1200" kern="0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Ⅱ</a:t>
            </a:r>
            <a:endParaRPr lang="ja-JP" altLang="en-US" sz="1200" kern="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05F854C-8CB8-B21F-7BAC-D49F5FB4CBD1}"/>
              </a:ext>
            </a:extLst>
          </p:cNvPr>
          <p:cNvSpPr txBox="1"/>
          <p:nvPr/>
        </p:nvSpPr>
        <p:spPr>
          <a:xfrm>
            <a:off x="281280" y="388496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⑬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D867347-2CE7-4EFD-836D-ADDB17A23492}"/>
              </a:ext>
            </a:extLst>
          </p:cNvPr>
          <p:cNvSpPr txBox="1"/>
          <p:nvPr/>
        </p:nvSpPr>
        <p:spPr>
          <a:xfrm>
            <a:off x="8914642" y="386922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⑭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5B36749-4C69-FE3E-E6FD-B9B29EA08EED}"/>
              </a:ext>
            </a:extLst>
          </p:cNvPr>
          <p:cNvSpPr txBox="1"/>
          <p:nvPr/>
        </p:nvSpPr>
        <p:spPr>
          <a:xfrm>
            <a:off x="473111" y="421166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⑮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EE3E799-AF91-5F45-E9DC-0B17E5F5C943}"/>
              </a:ext>
            </a:extLst>
          </p:cNvPr>
          <p:cNvSpPr txBox="1"/>
          <p:nvPr/>
        </p:nvSpPr>
        <p:spPr>
          <a:xfrm>
            <a:off x="3641956" y="4205031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⑯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7732E812-9945-EF92-753D-DD63B0A1BA89}"/>
              </a:ext>
            </a:extLst>
          </p:cNvPr>
          <p:cNvSpPr txBox="1"/>
          <p:nvPr/>
        </p:nvSpPr>
        <p:spPr>
          <a:xfrm>
            <a:off x="6683247" y="4206359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⑰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DCD21750-9E39-EFF4-01FF-CFCEB2DE7302}"/>
              </a:ext>
            </a:extLst>
          </p:cNvPr>
          <p:cNvSpPr txBox="1"/>
          <p:nvPr/>
        </p:nvSpPr>
        <p:spPr>
          <a:xfrm>
            <a:off x="9665564" y="4207690"/>
            <a:ext cx="3236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⑱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A549CABE-8538-F38D-808A-8DC2EC9ADD11}"/>
              </a:ext>
            </a:extLst>
          </p:cNvPr>
          <p:cNvSpPr txBox="1"/>
          <p:nvPr/>
        </p:nvSpPr>
        <p:spPr>
          <a:xfrm>
            <a:off x="180896" y="5154798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DBAB468C-F476-25DF-695E-155B27371254}"/>
              </a:ext>
            </a:extLst>
          </p:cNvPr>
          <p:cNvSpPr txBox="1"/>
          <p:nvPr/>
        </p:nvSpPr>
        <p:spPr>
          <a:xfrm>
            <a:off x="180896" y="6955023"/>
            <a:ext cx="44833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70FF1A93-1E41-34B8-6254-FC051657174E}"/>
              </a:ext>
            </a:extLst>
          </p:cNvPr>
          <p:cNvSpPr txBox="1"/>
          <p:nvPr/>
        </p:nvSpPr>
        <p:spPr>
          <a:xfrm>
            <a:off x="1226619" y="497122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0ED9F2C-880E-857C-9765-74B81F024450}"/>
              </a:ext>
            </a:extLst>
          </p:cNvPr>
          <p:cNvSpPr txBox="1"/>
          <p:nvPr/>
        </p:nvSpPr>
        <p:spPr>
          <a:xfrm>
            <a:off x="1910899" y="488969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555704A-8C06-3BE4-BA32-121A7AA3996A}"/>
              </a:ext>
            </a:extLst>
          </p:cNvPr>
          <p:cNvSpPr txBox="1"/>
          <p:nvPr/>
        </p:nvSpPr>
        <p:spPr>
          <a:xfrm>
            <a:off x="9197175" y="384354"/>
            <a:ext cx="14982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メタボリックシンドローム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EE407316-D788-4728-3B17-117110CD3926}"/>
              </a:ext>
            </a:extLst>
          </p:cNvPr>
          <p:cNvSpPr txBox="1"/>
          <p:nvPr/>
        </p:nvSpPr>
        <p:spPr>
          <a:xfrm>
            <a:off x="8826254" y="1339929"/>
            <a:ext cx="4389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男性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0ACEC908-626B-2839-18A7-57FC2B8B2558}"/>
              </a:ext>
            </a:extLst>
          </p:cNvPr>
          <p:cNvSpPr txBox="1"/>
          <p:nvPr/>
        </p:nvSpPr>
        <p:spPr>
          <a:xfrm>
            <a:off x="8841688" y="2995051"/>
            <a:ext cx="483992" cy="246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女性</a:t>
            </a:r>
            <a:endParaRPr kumimoji="1" lang="ja-JP" altLang="en-US" sz="10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E102C8D8-87F0-233E-AFE7-55710AA805D1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270000" y="8064500"/>
            <a:ext cx="4320000" cy="1324444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5E96A31A-4416-8E05-E64E-78FAEB3C8B3E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350000" y="8064501"/>
            <a:ext cx="6120000" cy="917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3101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2291</TotalTime>
  <Words>89</Words>
  <Application>Microsoft Office PowerPoint</Application>
  <PresentationFormat>A3 297x420 mm</PresentationFormat>
  <Paragraphs>44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>大阪府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宇都宮　剛</dc:creator>
  <cp:lastModifiedBy>髙松　常雄</cp:lastModifiedBy>
  <cp:revision>198</cp:revision>
  <cp:lastPrinted>2023-09-22T04:38:27Z</cp:lastPrinted>
  <dcterms:created xsi:type="dcterms:W3CDTF">2023-09-07T00:25:43Z</dcterms:created>
  <dcterms:modified xsi:type="dcterms:W3CDTF">2024-09-30T06:21:36Z</dcterms:modified>
</cp:coreProperties>
</file>