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3"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岩本　達郎" initials="岩本　達郎" lastIdx="1" clrIdx="0">
    <p:extLst>
      <p:ext uri="{19B8F6BF-5375-455C-9EA6-DF929625EA0E}">
        <p15:presenceInfo xmlns:p15="http://schemas.microsoft.com/office/powerpoint/2012/main" userId="S::IwamotoT@lan.pref.osaka.jp::413a4ec0-ff0a-46d7-a9cc-28140c6b0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E9EDF4"/>
    <a:srgbClr val="4F81BD"/>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3911" autoAdjust="0"/>
  </p:normalViewPr>
  <p:slideViewPr>
    <p:cSldViewPr>
      <p:cViewPr varScale="1">
        <p:scale>
          <a:sx n="49" d="100"/>
          <a:sy n="49" d="100"/>
        </p:scale>
        <p:origin x="1588" y="4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0"/>
            <a:ext cx="2949678" cy="497461"/>
          </a:xfrm>
          <a:prstGeom prst="rect">
            <a:avLst/>
          </a:prstGeom>
        </p:spPr>
        <p:txBody>
          <a:bodyPr vert="horz" lIns="62929" tIns="31465" rIns="62929" bIns="31465"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0"/>
            <a:ext cx="2950765" cy="497461"/>
          </a:xfrm>
          <a:prstGeom prst="rect">
            <a:avLst/>
          </a:prstGeom>
        </p:spPr>
        <p:txBody>
          <a:bodyPr vert="horz" lIns="62929" tIns="31465" rIns="62929" bIns="31465" rtlCol="0"/>
          <a:lstStyle>
            <a:lvl1pPr algn="r">
              <a:defRPr sz="800"/>
            </a:lvl1pPr>
          </a:lstStyle>
          <a:p>
            <a:fld id="{12C35F4C-F7F5-40C3-BF8F-56F867D0C0F3}" type="datetimeFigureOut">
              <a:rPr kumimoji="1" lang="ja-JP" altLang="en-US" smtClean="0"/>
              <a:pPr/>
              <a:t>2024/8/8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62929" tIns="31465" rIns="62929" bIns="31465" rtlCol="0" anchor="ctr"/>
          <a:lstStyle/>
          <a:p>
            <a:endParaRPr lang="ja-JP" altLang="en-US"/>
          </a:p>
        </p:txBody>
      </p:sp>
      <p:sp>
        <p:nvSpPr>
          <p:cNvPr id="5" name="ノート プレースホルダー 4"/>
          <p:cNvSpPr>
            <a:spLocks noGrp="1"/>
          </p:cNvSpPr>
          <p:nvPr>
            <p:ph type="body" sz="quarter" idx="3"/>
          </p:nvPr>
        </p:nvSpPr>
        <p:spPr>
          <a:xfrm>
            <a:off x="680614" y="4720940"/>
            <a:ext cx="5445978" cy="4472758"/>
          </a:xfrm>
          <a:prstGeom prst="rect">
            <a:avLst/>
          </a:prstGeom>
        </p:spPr>
        <p:txBody>
          <a:bodyPr vert="horz" lIns="62929" tIns="31465" rIns="62929" bIns="314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779"/>
            <a:ext cx="2949678" cy="496362"/>
          </a:xfrm>
          <a:prstGeom prst="rect">
            <a:avLst/>
          </a:prstGeom>
        </p:spPr>
        <p:txBody>
          <a:bodyPr vert="horz" lIns="62929" tIns="31465" rIns="62929" bIns="31465"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2"/>
          </a:xfrm>
          <a:prstGeom prst="rect">
            <a:avLst/>
          </a:prstGeom>
        </p:spPr>
        <p:txBody>
          <a:bodyPr vert="horz" lIns="62929" tIns="31465" rIns="62929" bIns="31465"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11961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2024/8/8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1639" y="512892"/>
            <a:ext cx="11917833" cy="1183147"/>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t" anchorCtr="0"/>
          <a:lstStyle/>
          <a:p>
            <a:pPr>
              <a:lnSpc>
                <a:spcPts val="17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1" name="Rectangle 4"/>
          <p:cNvSpPr>
            <a:spLocks noChangeArrowheads="1"/>
          </p:cNvSpPr>
          <p:nvPr/>
        </p:nvSpPr>
        <p:spPr bwMode="auto">
          <a:xfrm>
            <a:off x="0" y="-23812"/>
            <a:ext cx="12801600" cy="44027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lstStyle/>
          <a:p>
            <a:pPr eaLnBrk="1" hangingPunct="1">
              <a:lnSpc>
                <a:spcPts val="1100"/>
              </a:lnSpc>
            </a:pPr>
            <a:r>
              <a:rPr lang="ja-JP" altLang="en-US" sz="1200" b="1" dirty="0">
                <a:solidFill>
                  <a:schemeClr val="bg1"/>
                </a:solidFill>
                <a:latin typeface="BIZ UDPゴシック" panose="020B0400000000000000" pitchFamily="50" charset="-128"/>
                <a:ea typeface="BIZ UDPゴシック" panose="020B0400000000000000" pitchFamily="50" charset="-128"/>
              </a:rPr>
              <a:t>　　　　</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eaLnBrk="1" hangingPunct="1">
              <a:lnSpc>
                <a:spcPts val="1600"/>
              </a:lnSpc>
            </a:pPr>
            <a:r>
              <a:rPr lang="ja-JP" altLang="en-US" sz="1700" b="1" dirty="0">
                <a:solidFill>
                  <a:schemeClr val="bg1"/>
                </a:solidFill>
                <a:latin typeface="BIZ UDPゴシック" panose="020B0400000000000000" pitchFamily="50" charset="-128"/>
                <a:ea typeface="BIZ UDPゴシック" panose="020B0400000000000000" pitchFamily="50" charset="-128"/>
                <a:cs typeface="Meiryo UI" pitchFamily="50" charset="-128"/>
              </a:rPr>
              <a:t>（仮称）令和七年に開催される国際博覧会の準備及び開催時における小型無人機等の飛行の禁止に関する条例案の概要について</a:t>
            </a:r>
          </a:p>
        </p:txBody>
      </p:sp>
      <p:sp>
        <p:nvSpPr>
          <p:cNvPr id="9" name="正方形/長方形 8">
            <a:extLst>
              <a:ext uri="{FF2B5EF4-FFF2-40B4-BE49-F238E27FC236}">
                <a16:creationId xmlns:a16="http://schemas.microsoft.com/office/drawing/2014/main" id="{FF220771-5524-4F14-AD02-789C8F39EF10}"/>
              </a:ext>
            </a:extLst>
          </p:cNvPr>
          <p:cNvSpPr/>
          <p:nvPr/>
        </p:nvSpPr>
        <p:spPr>
          <a:xfrm>
            <a:off x="784176" y="509736"/>
            <a:ext cx="11349689" cy="119452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0000"/>
              </a:lnSpc>
            </a:pPr>
            <a:r>
              <a:rPr lang="ja-JP" altLang="en-US" sz="1500" dirty="0">
                <a:solidFill>
                  <a:schemeClr val="tx1"/>
                </a:solidFill>
                <a:latin typeface="BIZ UDPゴシック" panose="020B0400000000000000" pitchFamily="50" charset="-128"/>
                <a:ea typeface="BIZ UDPゴシック" panose="020B0400000000000000" pitchFamily="50" charset="-128"/>
              </a:rPr>
              <a:t>大阪・関西万博の円滑な準備・運営の確保を目的として、</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500" dirty="0">
                <a:solidFill>
                  <a:schemeClr val="tx1"/>
                </a:solidFill>
                <a:latin typeface="BIZ UDPゴシック" panose="020B0400000000000000" pitchFamily="50" charset="-128"/>
                <a:ea typeface="BIZ UDPゴシック" panose="020B0400000000000000" pitchFamily="50" charset="-128"/>
              </a:rPr>
              <a:t>　・</a:t>
            </a:r>
            <a:r>
              <a:rPr lang="ja-JP" altLang="en-US" sz="1500" b="1" dirty="0">
                <a:solidFill>
                  <a:srgbClr val="FF0000"/>
                </a:solidFill>
                <a:latin typeface="BIZ UDPゴシック" panose="020B0400000000000000" pitchFamily="50" charset="-128"/>
                <a:ea typeface="BIZ UDPゴシック" panose="020B0400000000000000" pitchFamily="50" charset="-128"/>
              </a:rPr>
              <a:t>夢洲</a:t>
            </a:r>
            <a:r>
              <a:rPr lang="ja-JP" altLang="en-US" sz="1500" b="1" dirty="0">
                <a:solidFill>
                  <a:schemeClr val="tx1"/>
                </a:solidFill>
                <a:latin typeface="BIZ UDPゴシック" panose="020B0400000000000000" pitchFamily="50" charset="-128"/>
                <a:ea typeface="BIZ UDPゴシック" panose="020B0400000000000000" pitchFamily="50" charset="-128"/>
              </a:rPr>
              <a:t>（周囲おおむね</a:t>
            </a:r>
            <a:r>
              <a:rPr lang="en-US" altLang="ja-JP" sz="1500" b="1" dirty="0">
                <a:solidFill>
                  <a:srgbClr val="FF0000"/>
                </a:solidFill>
                <a:latin typeface="BIZ UDPゴシック" panose="020B0400000000000000" pitchFamily="50" charset="-128"/>
                <a:ea typeface="BIZ UDPゴシック" panose="020B0400000000000000" pitchFamily="50" charset="-128"/>
              </a:rPr>
              <a:t>1,000</a:t>
            </a:r>
            <a:r>
              <a:rPr lang="ja-JP" altLang="en-US" sz="1500" b="1" dirty="0">
                <a:solidFill>
                  <a:srgbClr val="FF0000"/>
                </a:solidFill>
                <a:latin typeface="BIZ UDPゴシック" panose="020B0400000000000000" pitchFamily="50" charset="-128"/>
                <a:ea typeface="BIZ UDPゴシック" panose="020B0400000000000000" pitchFamily="50" charset="-128"/>
              </a:rPr>
              <a:t>ｍ</a:t>
            </a:r>
            <a:r>
              <a:rPr lang="ja-JP" altLang="en-US" sz="1500" b="1" dirty="0">
                <a:solidFill>
                  <a:schemeClr val="tx1"/>
                </a:solidFill>
                <a:latin typeface="BIZ UDPゴシック" panose="020B0400000000000000" pitchFamily="50" charset="-128"/>
                <a:ea typeface="BIZ UDPゴシック" panose="020B0400000000000000" pitchFamily="50" charset="-128"/>
              </a:rPr>
              <a:t>を含む）</a:t>
            </a:r>
            <a:r>
              <a:rPr lang="ja-JP" altLang="en-US" sz="1500" dirty="0">
                <a:solidFill>
                  <a:schemeClr val="tx1"/>
                </a:solidFill>
                <a:latin typeface="BIZ UDPゴシック" panose="020B0400000000000000" pitchFamily="50" charset="-128"/>
                <a:ea typeface="BIZ UDPゴシック" panose="020B0400000000000000" pitchFamily="50" charset="-128"/>
              </a:rPr>
              <a:t>の上空における</a:t>
            </a:r>
            <a:r>
              <a:rPr lang="ja-JP" altLang="en-US" sz="1500" b="1" dirty="0">
                <a:solidFill>
                  <a:schemeClr val="tx1"/>
                </a:solidFill>
                <a:latin typeface="BIZ UDPゴシック" panose="020B0400000000000000" pitchFamily="50" charset="-128"/>
                <a:ea typeface="BIZ UDPゴシック" panose="020B0400000000000000" pitchFamily="50" charset="-128"/>
              </a:rPr>
              <a:t>小型無人機等（ドローン等）の飛行を原則禁止</a:t>
            </a:r>
            <a:endParaRPr lang="en-US" altLang="ja-JP" sz="1500" b="1"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500" dirty="0">
                <a:solidFill>
                  <a:schemeClr val="tx1"/>
                </a:solidFill>
                <a:latin typeface="BIZ UDPゴシック" panose="020B0400000000000000" pitchFamily="50" charset="-128"/>
                <a:ea typeface="BIZ UDPゴシック" panose="020B0400000000000000" pitchFamily="50" charset="-128"/>
              </a:rPr>
              <a:t>　・</a:t>
            </a:r>
            <a:r>
              <a:rPr lang="ja-JP" altLang="en-US" sz="1500" b="1" dirty="0">
                <a:solidFill>
                  <a:srgbClr val="FF0000"/>
                </a:solidFill>
                <a:latin typeface="BIZ UDPゴシック" panose="020B0400000000000000" pitchFamily="50" charset="-128"/>
                <a:ea typeface="BIZ UDPゴシック" panose="020B0400000000000000" pitchFamily="50" charset="-128"/>
              </a:rPr>
              <a:t>万博会場において</a:t>
            </a:r>
            <a:r>
              <a:rPr lang="ja-JP" altLang="en-US" sz="1500" b="1" dirty="0">
                <a:solidFill>
                  <a:schemeClr val="tx1"/>
                </a:solidFill>
                <a:latin typeface="BIZ UDPゴシック" panose="020B0400000000000000" pitchFamily="50" charset="-128"/>
                <a:ea typeface="BIZ UDPゴシック" panose="020B0400000000000000" pitchFamily="50" charset="-128"/>
              </a:rPr>
              <a:t>ドローン飛行等を行う場合には、原則、博覧会協会の同意</a:t>
            </a:r>
            <a:r>
              <a:rPr lang="ja-JP" altLang="en-US" sz="1500" dirty="0">
                <a:solidFill>
                  <a:schemeClr val="tx1"/>
                </a:solidFill>
                <a:latin typeface="BIZ UDPゴシック" panose="020B0400000000000000" pitchFamily="50" charset="-128"/>
                <a:ea typeface="BIZ UDPゴシック" panose="020B0400000000000000" pitchFamily="50" charset="-128"/>
              </a:rPr>
              <a:t>が必要</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500" dirty="0">
                <a:solidFill>
                  <a:schemeClr val="tx1"/>
                </a:solidFill>
                <a:latin typeface="BIZ UDPゴシック" panose="020B0400000000000000" pitchFamily="50" charset="-128"/>
                <a:ea typeface="BIZ UDPゴシック" panose="020B0400000000000000" pitchFamily="50" charset="-128"/>
              </a:rPr>
              <a:t>　・万博会場外の施設所有者等が、会場外において自社業務でドローン飛行等を行う場合は、各施設所有者等が警察に届出（通報）</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sz="1500" dirty="0">
              <a:solidFill>
                <a:schemeClr val="tx1"/>
              </a:solidFill>
              <a:latin typeface="BIZ UDPゴシック" panose="020B0400000000000000" pitchFamily="50" charset="-128"/>
              <a:ea typeface="BIZ UDPゴシック" panose="020B0400000000000000" pitchFamily="50" charset="-128"/>
            </a:endParaRPr>
          </a:p>
        </p:txBody>
      </p:sp>
      <p:sp>
        <p:nvSpPr>
          <p:cNvPr id="20" name="角丸四角形 2">
            <a:extLst>
              <a:ext uri="{FF2B5EF4-FFF2-40B4-BE49-F238E27FC236}">
                <a16:creationId xmlns:a16="http://schemas.microsoft.com/office/drawing/2014/main" id="{A8CC6C3A-81AC-4F4D-B87D-87C63AFAEDFD}"/>
              </a:ext>
            </a:extLst>
          </p:cNvPr>
          <p:cNvSpPr/>
          <p:nvPr/>
        </p:nvSpPr>
        <p:spPr>
          <a:xfrm>
            <a:off x="516666" y="1895323"/>
            <a:ext cx="11953328" cy="2790958"/>
          </a:xfrm>
          <a:prstGeom prst="roundRect">
            <a:avLst>
              <a:gd name="adj" fmla="val 344"/>
            </a:avLst>
          </a:prstGeom>
          <a:solidFill>
            <a:schemeClr val="accent3">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 name="角丸四角形 2"/>
          <p:cNvSpPr/>
          <p:nvPr/>
        </p:nvSpPr>
        <p:spPr>
          <a:xfrm>
            <a:off x="496143" y="1776264"/>
            <a:ext cx="3858252" cy="347271"/>
          </a:xfrm>
          <a:prstGeom prst="roundRect">
            <a:avLst>
              <a:gd name="adj" fmla="val 0"/>
            </a:avLst>
          </a:prstGeom>
          <a:solidFill>
            <a:schemeClr val="accent3"/>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万博会場におけるドローン等の飛行禁止</a:t>
            </a:r>
          </a:p>
        </p:txBody>
      </p:sp>
      <p:grpSp>
        <p:nvGrpSpPr>
          <p:cNvPr id="63" name="グループ化 62">
            <a:extLst>
              <a:ext uri="{FF2B5EF4-FFF2-40B4-BE49-F238E27FC236}">
                <a16:creationId xmlns:a16="http://schemas.microsoft.com/office/drawing/2014/main" id="{A0D61810-219B-4DB1-A42E-277E06B28B22}"/>
              </a:ext>
            </a:extLst>
          </p:cNvPr>
          <p:cNvGrpSpPr/>
          <p:nvPr/>
        </p:nvGrpSpPr>
        <p:grpSpPr>
          <a:xfrm>
            <a:off x="495882" y="8011264"/>
            <a:ext cx="11989084" cy="1397848"/>
            <a:chOff x="788367" y="1704229"/>
            <a:chExt cx="11989084" cy="1096520"/>
          </a:xfrm>
        </p:grpSpPr>
        <p:sp>
          <p:nvSpPr>
            <p:cNvPr id="64" name="角丸四角形 2">
              <a:extLst>
                <a:ext uri="{FF2B5EF4-FFF2-40B4-BE49-F238E27FC236}">
                  <a16:creationId xmlns:a16="http://schemas.microsoft.com/office/drawing/2014/main" id="{5FB23275-4207-4F10-B3EA-775D6952BA7C}"/>
                </a:ext>
              </a:extLst>
            </p:cNvPr>
            <p:cNvSpPr/>
            <p:nvPr/>
          </p:nvSpPr>
          <p:spPr>
            <a:xfrm>
              <a:off x="824124" y="1894662"/>
              <a:ext cx="11953327" cy="906087"/>
            </a:xfrm>
            <a:prstGeom prst="roundRect">
              <a:avLst>
                <a:gd name="adj" fmla="val 344"/>
              </a:avLst>
            </a:prstGeom>
            <a:solidFill>
              <a:schemeClr val="accent2">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5" name="角丸四角形 2">
              <a:extLst>
                <a:ext uri="{FF2B5EF4-FFF2-40B4-BE49-F238E27FC236}">
                  <a16:creationId xmlns:a16="http://schemas.microsoft.com/office/drawing/2014/main" id="{A56C821E-23F5-4725-86B4-AA234BE1296B}"/>
                </a:ext>
              </a:extLst>
            </p:cNvPr>
            <p:cNvSpPr/>
            <p:nvPr/>
          </p:nvSpPr>
          <p:spPr>
            <a:xfrm>
              <a:off x="788367" y="1704229"/>
              <a:ext cx="2214846" cy="305723"/>
            </a:xfrm>
            <a:prstGeom prst="roundRect">
              <a:avLst>
                <a:gd name="adj" fmla="val 0"/>
              </a:avLst>
            </a:prstGeom>
            <a:solidFill>
              <a:schemeClr val="accent2"/>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違反に対する措置</a:t>
              </a:r>
            </a:p>
          </p:txBody>
        </p:sp>
        <p:grpSp>
          <p:nvGrpSpPr>
            <p:cNvPr id="66" name="グループ化 65">
              <a:extLst>
                <a:ext uri="{FF2B5EF4-FFF2-40B4-BE49-F238E27FC236}">
                  <a16:creationId xmlns:a16="http://schemas.microsoft.com/office/drawing/2014/main" id="{02570AEB-715D-4BA8-AA87-AAB1460043A2}"/>
                </a:ext>
              </a:extLst>
            </p:cNvPr>
            <p:cNvGrpSpPr/>
            <p:nvPr/>
          </p:nvGrpSpPr>
          <p:grpSpPr>
            <a:xfrm>
              <a:off x="788629" y="2043142"/>
              <a:ext cx="11889142" cy="709214"/>
              <a:chOff x="788629" y="2043142"/>
              <a:chExt cx="11889142" cy="709214"/>
            </a:xfrm>
          </p:grpSpPr>
          <p:sp>
            <p:nvSpPr>
              <p:cNvPr id="79" name="正方形/長方形 78">
                <a:extLst>
                  <a:ext uri="{FF2B5EF4-FFF2-40B4-BE49-F238E27FC236}">
                    <a16:creationId xmlns:a16="http://schemas.microsoft.com/office/drawing/2014/main" id="{A32F5DD9-DB6A-4458-8DC3-5FA6ABA9D399}"/>
                  </a:ext>
                </a:extLst>
              </p:cNvPr>
              <p:cNvSpPr/>
              <p:nvPr/>
            </p:nvSpPr>
            <p:spPr>
              <a:xfrm>
                <a:off x="932645" y="2043142"/>
                <a:ext cx="11745126" cy="709214"/>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sp>
            <p:nvSpPr>
              <p:cNvPr id="82" name="正方形/長方形 81">
                <a:extLst>
                  <a:ext uri="{FF2B5EF4-FFF2-40B4-BE49-F238E27FC236}">
                    <a16:creationId xmlns:a16="http://schemas.microsoft.com/office/drawing/2014/main" id="{791EB9B8-A02C-4D8A-BE04-8FBFFA22ED15}"/>
                  </a:ext>
                </a:extLst>
              </p:cNvPr>
              <p:cNvSpPr/>
              <p:nvPr/>
            </p:nvSpPr>
            <p:spPr>
              <a:xfrm>
                <a:off x="788629" y="2048801"/>
                <a:ext cx="11881058" cy="63469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警察官は届出（</a:t>
                </a:r>
                <a:r>
                  <a:rPr lang="ja-JP" altLang="en-US" sz="1400" dirty="0">
                    <a:solidFill>
                      <a:schemeClr val="tx1"/>
                    </a:solidFill>
                    <a:latin typeface="BIZ UDPゴシック" panose="020B0400000000000000" pitchFamily="50" charset="-128"/>
                    <a:ea typeface="BIZ UDPゴシック" panose="020B0400000000000000" pitchFamily="50" charset="-128"/>
                  </a:rPr>
                  <a:t>通報）の無い飛行を行う者等に対し、夢洲周辺の上空からの</a:t>
                </a:r>
                <a:r>
                  <a:rPr lang="ja-JP" altLang="en-US" sz="1400" b="1" dirty="0">
                    <a:solidFill>
                      <a:schemeClr val="tx1"/>
                    </a:solidFill>
                    <a:latin typeface="BIZ UDPゴシック" panose="020B0400000000000000" pitchFamily="50" charset="-128"/>
                    <a:ea typeface="BIZ UDPゴシック" panose="020B0400000000000000" pitchFamily="50" charset="-128"/>
                  </a:rPr>
                  <a:t>ドローン等の退去、その他の必要な措置をとることを命ずる</a:t>
                </a:r>
                <a:r>
                  <a:rPr lang="ja-JP" altLang="en-US" sz="1400" dirty="0">
                    <a:solidFill>
                      <a:schemeClr val="tx1"/>
                    </a:solidFill>
                    <a:latin typeface="BIZ UDPゴシック" panose="020B0400000000000000" pitchFamily="50" charset="-128"/>
                    <a:ea typeface="BIZ UDPゴシック" panose="020B0400000000000000" pitchFamily="50" charset="-128"/>
                  </a:rPr>
                  <a:t>ことができる。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●警察官は</a:t>
                </a:r>
                <a:r>
                  <a:rPr lang="ja-JP" altLang="en-US" sz="1400" b="1" dirty="0">
                    <a:solidFill>
                      <a:schemeClr val="tx1"/>
                    </a:solidFill>
                    <a:latin typeface="BIZ UDPゴシック" panose="020B0400000000000000" pitchFamily="50" charset="-128"/>
                    <a:ea typeface="BIZ UDPゴシック" panose="020B0400000000000000" pitchFamily="50" charset="-128"/>
                  </a:rPr>
                  <a:t>万博の円滑な運営等</a:t>
                </a:r>
                <a:r>
                  <a:rPr lang="ja-JP" altLang="en-US" sz="1400" dirty="0">
                    <a:solidFill>
                      <a:schemeClr val="tx1"/>
                    </a:solidFill>
                    <a:latin typeface="BIZ UDPゴシック" panose="020B0400000000000000" pitchFamily="50" charset="-128"/>
                    <a:ea typeface="BIZ UDPゴシック" panose="020B0400000000000000" pitchFamily="50" charset="-128"/>
                  </a:rPr>
                  <a:t>のためやむを得ない限度において、</a:t>
                </a:r>
                <a:r>
                  <a:rPr lang="ja-JP" altLang="en-US" sz="1400" b="1" dirty="0">
                    <a:solidFill>
                      <a:schemeClr val="tx1"/>
                    </a:solidFill>
                    <a:latin typeface="BIZ UDPゴシック" panose="020B0400000000000000" pitchFamily="50" charset="-128"/>
                    <a:ea typeface="BIZ UDPゴシック" panose="020B0400000000000000" pitchFamily="50" charset="-128"/>
                  </a:rPr>
                  <a:t>ドローン等の飛行妨害や機器の破損、その他の必要な措置</a:t>
                </a:r>
                <a:r>
                  <a:rPr lang="ja-JP" altLang="en-US" sz="1400" dirty="0">
                    <a:solidFill>
                      <a:schemeClr val="tx1"/>
                    </a:solidFill>
                    <a:latin typeface="BIZ UDPゴシック" panose="020B0400000000000000" pitchFamily="50" charset="-128"/>
                    <a:ea typeface="BIZ UDPゴシック" panose="020B0400000000000000" pitchFamily="50" charset="-128"/>
                  </a:rPr>
                  <a:t>をとることができる。</a:t>
                </a:r>
                <a:endParaRPr lang="en-US" altLang="ja-JP" sz="1400"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●罰則　</a:t>
                </a:r>
                <a:r>
                  <a:rPr lang="en-US" altLang="ja-JP" sz="1400" b="1" dirty="0">
                    <a:solidFill>
                      <a:schemeClr val="tx1"/>
                    </a:solidFill>
                    <a:latin typeface="BIZ UDPゴシック" panose="020B0400000000000000" pitchFamily="50" charset="-128"/>
                    <a:ea typeface="BIZ UDPゴシック" panose="020B0400000000000000" pitchFamily="50" charset="-128"/>
                  </a:rPr>
                  <a:t>1</a:t>
                </a:r>
                <a:r>
                  <a:rPr lang="ja-JP" altLang="en-US" sz="1400" b="1" dirty="0">
                    <a:solidFill>
                      <a:schemeClr val="tx1"/>
                    </a:solidFill>
                    <a:latin typeface="BIZ UDPゴシック" panose="020B0400000000000000" pitchFamily="50" charset="-128"/>
                    <a:ea typeface="BIZ UDPゴシック" panose="020B0400000000000000" pitchFamily="50" charset="-128"/>
                  </a:rPr>
                  <a:t>年以下の拘禁刑又は</a:t>
                </a:r>
                <a:r>
                  <a:rPr lang="en-US" altLang="ja-JP" sz="1400" b="1" dirty="0">
                    <a:solidFill>
                      <a:schemeClr val="tx1"/>
                    </a:solidFill>
                    <a:latin typeface="BIZ UDPゴシック" panose="020B0400000000000000" pitchFamily="50" charset="-128"/>
                    <a:ea typeface="BIZ UDPゴシック" panose="020B0400000000000000" pitchFamily="50" charset="-128"/>
                  </a:rPr>
                  <a:t>50</a:t>
                </a:r>
                <a:r>
                  <a:rPr lang="ja-JP" altLang="en-US" sz="1400" b="1" dirty="0">
                    <a:solidFill>
                      <a:schemeClr val="tx1"/>
                    </a:solidFill>
                    <a:latin typeface="BIZ UDPゴシック" panose="020B0400000000000000" pitchFamily="50" charset="-128"/>
                    <a:ea typeface="BIZ UDPゴシック" panose="020B0400000000000000" pitchFamily="50" charset="-128"/>
                  </a:rPr>
                  <a:t>万円以下の罰金</a:t>
                </a:r>
                <a:r>
                  <a:rPr lang="ja-JP" altLang="en-US" sz="1400" dirty="0">
                    <a:solidFill>
                      <a:schemeClr val="tx1"/>
                    </a:solidFill>
                    <a:latin typeface="BIZ UDPゴシック" panose="020B0400000000000000" pitchFamily="50" charset="-128"/>
                    <a:ea typeface="BIZ UDPゴシック" panose="020B0400000000000000" pitchFamily="50" charset="-128"/>
                  </a:rPr>
                  <a:t>（許可なく飛行した者、警察の命令に違反した者に適用）</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pSp>
      </p:grpSp>
      <p:grpSp>
        <p:nvGrpSpPr>
          <p:cNvPr id="27" name="グループ化 26">
            <a:extLst>
              <a:ext uri="{FF2B5EF4-FFF2-40B4-BE49-F238E27FC236}">
                <a16:creationId xmlns:a16="http://schemas.microsoft.com/office/drawing/2014/main" id="{C2324113-F12E-49A4-B6F2-AF8F7158289F}"/>
              </a:ext>
            </a:extLst>
          </p:cNvPr>
          <p:cNvGrpSpPr/>
          <p:nvPr/>
        </p:nvGrpSpPr>
        <p:grpSpPr>
          <a:xfrm>
            <a:off x="818231" y="2179454"/>
            <a:ext cx="5222530" cy="1152720"/>
            <a:chOff x="1086424" y="2136303"/>
            <a:chExt cx="5352756" cy="1039111"/>
          </a:xfrm>
        </p:grpSpPr>
        <p:grpSp>
          <p:nvGrpSpPr>
            <p:cNvPr id="7" name="グループ化 6">
              <a:extLst>
                <a:ext uri="{FF2B5EF4-FFF2-40B4-BE49-F238E27FC236}">
                  <a16:creationId xmlns:a16="http://schemas.microsoft.com/office/drawing/2014/main" id="{C70349FF-1158-4EBB-8733-593A541487CA}"/>
                </a:ext>
              </a:extLst>
            </p:cNvPr>
            <p:cNvGrpSpPr/>
            <p:nvPr/>
          </p:nvGrpSpPr>
          <p:grpSpPr>
            <a:xfrm>
              <a:off x="1086424" y="2136303"/>
              <a:ext cx="5352756" cy="1006476"/>
              <a:chOff x="560539" y="1506548"/>
              <a:chExt cx="5352756" cy="958330"/>
            </a:xfrm>
          </p:grpSpPr>
          <p:sp>
            <p:nvSpPr>
              <p:cNvPr id="26" name="正方形/長方形 25">
                <a:extLst>
                  <a:ext uri="{FF2B5EF4-FFF2-40B4-BE49-F238E27FC236}">
                    <a16:creationId xmlns:a16="http://schemas.microsoft.com/office/drawing/2014/main" id="{1718A930-DA56-49B1-A33E-3D59A4A6129F}"/>
                  </a:ext>
                </a:extLst>
              </p:cNvPr>
              <p:cNvSpPr/>
              <p:nvPr/>
            </p:nvSpPr>
            <p:spPr>
              <a:xfrm>
                <a:off x="598523" y="1506548"/>
                <a:ext cx="5314772" cy="958330"/>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C4CB14E8-464E-42D5-8949-64B0FD2A7261}"/>
                  </a:ext>
                </a:extLst>
              </p:cNvPr>
              <p:cNvSpPr/>
              <p:nvPr/>
            </p:nvSpPr>
            <p:spPr>
              <a:xfrm>
                <a:off x="580368" y="1660322"/>
                <a:ext cx="5230354" cy="3719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50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rgbClr val="FF0000"/>
                    </a:solidFill>
                    <a:latin typeface="BIZ UDPゴシック" panose="020B0400000000000000" pitchFamily="50" charset="-128"/>
                    <a:ea typeface="BIZ UDPゴシック" panose="020B0400000000000000" pitchFamily="50" charset="-128"/>
                  </a:rPr>
                  <a:t>万博会場を含む夢洲</a:t>
                </a:r>
                <a:r>
                  <a:rPr lang="ja-JP" altLang="en-US" sz="1400" b="1" dirty="0">
                    <a:solidFill>
                      <a:schemeClr val="tx1"/>
                    </a:solidFill>
                    <a:latin typeface="BIZ UDPゴシック" panose="020B0400000000000000" pitchFamily="50" charset="-128"/>
                    <a:ea typeface="BIZ UDPゴシック" panose="020B0400000000000000" pitchFamily="50" charset="-128"/>
                  </a:rPr>
                  <a:t>とする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63C9AA40-537C-488B-9895-4F771F98B8B2}"/>
                  </a:ext>
                </a:extLst>
              </p:cNvPr>
              <p:cNvSpPr/>
              <p:nvPr/>
            </p:nvSpPr>
            <p:spPr>
              <a:xfrm>
                <a:off x="560539" y="1506772"/>
                <a:ext cx="2880320" cy="208439"/>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飛行禁止の対象施設</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grpSp>
        <p:sp>
          <p:nvSpPr>
            <p:cNvPr id="88" name="正方形/長方形 87">
              <a:extLst>
                <a:ext uri="{FF2B5EF4-FFF2-40B4-BE49-F238E27FC236}">
                  <a16:creationId xmlns:a16="http://schemas.microsoft.com/office/drawing/2014/main" id="{8165CBEF-F248-49F7-90E9-F84ECB162357}"/>
                </a:ext>
              </a:extLst>
            </p:cNvPr>
            <p:cNvSpPr/>
            <p:nvPr/>
          </p:nvSpPr>
          <p:spPr>
            <a:xfrm>
              <a:off x="1096962" y="2569338"/>
              <a:ext cx="5019417" cy="3719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500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対象施設周辺地域</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sp>
          <p:nvSpPr>
            <p:cNvPr id="89" name="正方形/長方形 88">
              <a:extLst>
                <a:ext uri="{FF2B5EF4-FFF2-40B4-BE49-F238E27FC236}">
                  <a16:creationId xmlns:a16="http://schemas.microsoft.com/office/drawing/2014/main" id="{CF3BBBE1-6ECA-4F29-9AB7-7687A64BA1BB}"/>
                </a:ext>
              </a:extLst>
            </p:cNvPr>
            <p:cNvSpPr/>
            <p:nvPr/>
          </p:nvSpPr>
          <p:spPr>
            <a:xfrm>
              <a:off x="1092841" y="2803502"/>
              <a:ext cx="5019417" cy="3719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50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rgbClr val="FF0000"/>
                  </a:solidFill>
                  <a:latin typeface="BIZ UDPゴシック" panose="020B0400000000000000" pitchFamily="50" charset="-128"/>
                  <a:ea typeface="BIZ UDPゴシック" panose="020B0400000000000000" pitchFamily="50" charset="-128"/>
                </a:rPr>
                <a:t>夢洲の護岸からおおむね</a:t>
              </a:r>
              <a:r>
                <a:rPr lang="en-US" altLang="ja-JP" sz="1400" b="1" dirty="0">
                  <a:solidFill>
                    <a:srgbClr val="FF0000"/>
                  </a:solidFill>
                  <a:latin typeface="BIZ UDPゴシック" panose="020B0400000000000000" pitchFamily="50" charset="-128"/>
                  <a:ea typeface="BIZ UDPゴシック" panose="020B0400000000000000" pitchFamily="50" charset="-128"/>
                </a:rPr>
                <a:t>1,000</a:t>
              </a:r>
              <a:r>
                <a:rPr lang="ja-JP" altLang="en-US" sz="1400" b="1" dirty="0">
                  <a:solidFill>
                    <a:srgbClr val="FF0000"/>
                  </a:solidFill>
                  <a:latin typeface="BIZ UDPゴシック" panose="020B0400000000000000" pitchFamily="50" charset="-128"/>
                  <a:ea typeface="BIZ UDPゴシック" panose="020B0400000000000000" pitchFamily="50" charset="-128"/>
                </a:rPr>
                <a:t>ｍ</a:t>
              </a:r>
              <a:r>
                <a:rPr lang="ja-JP" altLang="en-US" sz="1400" b="1" dirty="0">
                  <a:solidFill>
                    <a:schemeClr val="tx1"/>
                  </a:solidFill>
                  <a:latin typeface="BIZ UDPゴシック" panose="020B0400000000000000" pitchFamily="50" charset="-128"/>
                  <a:ea typeface="BIZ UDPゴシック" panose="020B0400000000000000" pitchFamily="50" charset="-128"/>
                </a:rPr>
                <a:t>とする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24" name="グループ化 23">
            <a:extLst>
              <a:ext uri="{FF2B5EF4-FFF2-40B4-BE49-F238E27FC236}">
                <a16:creationId xmlns:a16="http://schemas.microsoft.com/office/drawing/2014/main" id="{32D892E4-3CEE-812A-B4C1-587B20ABDA54}"/>
              </a:ext>
            </a:extLst>
          </p:cNvPr>
          <p:cNvGrpSpPr/>
          <p:nvPr/>
        </p:nvGrpSpPr>
        <p:grpSpPr>
          <a:xfrm>
            <a:off x="495882" y="4829021"/>
            <a:ext cx="12065015" cy="3067923"/>
            <a:chOff x="496144" y="4368552"/>
            <a:chExt cx="12065015" cy="3067923"/>
          </a:xfrm>
        </p:grpSpPr>
        <p:grpSp>
          <p:nvGrpSpPr>
            <p:cNvPr id="59" name="グループ化 58">
              <a:extLst>
                <a:ext uri="{FF2B5EF4-FFF2-40B4-BE49-F238E27FC236}">
                  <a16:creationId xmlns:a16="http://schemas.microsoft.com/office/drawing/2014/main" id="{A4360143-7656-4F44-A00C-E9736B84085A}"/>
                </a:ext>
              </a:extLst>
            </p:cNvPr>
            <p:cNvGrpSpPr/>
            <p:nvPr/>
          </p:nvGrpSpPr>
          <p:grpSpPr>
            <a:xfrm>
              <a:off x="496144" y="4368552"/>
              <a:ext cx="12065015" cy="3067923"/>
              <a:chOff x="788367" y="4026731"/>
              <a:chExt cx="12065015" cy="3067923"/>
            </a:xfrm>
          </p:grpSpPr>
          <p:sp>
            <p:nvSpPr>
              <p:cNvPr id="29" name="角丸四角形 2">
                <a:extLst>
                  <a:ext uri="{FF2B5EF4-FFF2-40B4-BE49-F238E27FC236}">
                    <a16:creationId xmlns:a16="http://schemas.microsoft.com/office/drawing/2014/main" id="{901C8AE8-50EB-49F8-823E-A8A7D41792C1}"/>
                  </a:ext>
                </a:extLst>
              </p:cNvPr>
              <p:cNvSpPr/>
              <p:nvPr/>
            </p:nvSpPr>
            <p:spPr>
              <a:xfrm>
                <a:off x="788367" y="4137342"/>
                <a:ext cx="11953328" cy="2957312"/>
              </a:xfrm>
              <a:prstGeom prst="roundRect">
                <a:avLst>
                  <a:gd name="adj" fmla="val 344"/>
                </a:avLst>
              </a:prstGeom>
              <a:solidFill>
                <a:schemeClr val="accent1">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grpSp>
            <p:nvGrpSpPr>
              <p:cNvPr id="57" name="グループ化 56">
                <a:extLst>
                  <a:ext uri="{FF2B5EF4-FFF2-40B4-BE49-F238E27FC236}">
                    <a16:creationId xmlns:a16="http://schemas.microsoft.com/office/drawing/2014/main" id="{7BAE07C6-7142-42A9-8112-0C2BA59C8645}"/>
                  </a:ext>
                </a:extLst>
              </p:cNvPr>
              <p:cNvGrpSpPr/>
              <p:nvPr/>
            </p:nvGrpSpPr>
            <p:grpSpPr>
              <a:xfrm>
                <a:off x="788368" y="4026731"/>
                <a:ext cx="12065014" cy="2782058"/>
                <a:chOff x="788368" y="4026731"/>
                <a:chExt cx="12065014" cy="2782058"/>
              </a:xfrm>
            </p:grpSpPr>
            <p:sp>
              <p:nvSpPr>
                <p:cNvPr id="30" name="角丸四角形 2">
                  <a:extLst>
                    <a:ext uri="{FF2B5EF4-FFF2-40B4-BE49-F238E27FC236}">
                      <a16:creationId xmlns:a16="http://schemas.microsoft.com/office/drawing/2014/main" id="{C367749D-A593-4A46-9339-711CA7377EAA}"/>
                    </a:ext>
                  </a:extLst>
                </p:cNvPr>
                <p:cNvSpPr/>
                <p:nvPr/>
              </p:nvSpPr>
              <p:spPr>
                <a:xfrm>
                  <a:off x="788368" y="4026731"/>
                  <a:ext cx="2214846" cy="305723"/>
                </a:xfrm>
                <a:prstGeom prst="roundRect">
                  <a:avLst>
                    <a:gd name="adj" fmla="val 0"/>
                  </a:avLst>
                </a:prstGeom>
                <a:solidFill>
                  <a:schemeClr val="accent1"/>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飛行禁止の対象外</a:t>
                  </a:r>
                </a:p>
              </p:txBody>
            </p:sp>
            <p:grpSp>
              <p:nvGrpSpPr>
                <p:cNvPr id="31" name="グループ化 30">
                  <a:extLst>
                    <a:ext uri="{FF2B5EF4-FFF2-40B4-BE49-F238E27FC236}">
                      <a16:creationId xmlns:a16="http://schemas.microsoft.com/office/drawing/2014/main" id="{6BABD28B-ED26-4FE1-A8AF-BE9DB9874B6F}"/>
                    </a:ext>
                  </a:extLst>
                </p:cNvPr>
                <p:cNvGrpSpPr/>
                <p:nvPr/>
              </p:nvGrpSpPr>
              <p:grpSpPr>
                <a:xfrm>
                  <a:off x="975355" y="4436949"/>
                  <a:ext cx="3769261" cy="2371840"/>
                  <a:chOff x="975355" y="2021324"/>
                  <a:chExt cx="3769261" cy="2174999"/>
                </a:xfrm>
              </p:grpSpPr>
              <p:sp>
                <p:nvSpPr>
                  <p:cNvPr id="32" name="正方形/長方形 31">
                    <a:extLst>
                      <a:ext uri="{FF2B5EF4-FFF2-40B4-BE49-F238E27FC236}">
                        <a16:creationId xmlns:a16="http://schemas.microsoft.com/office/drawing/2014/main" id="{CA62EF81-A5EE-4E59-883E-4D5CFEDFB6B8}"/>
                      </a:ext>
                    </a:extLst>
                  </p:cNvPr>
                  <p:cNvSpPr/>
                  <p:nvPr/>
                </p:nvSpPr>
                <p:spPr>
                  <a:xfrm>
                    <a:off x="975355" y="2021324"/>
                    <a:ext cx="3769261" cy="2174999"/>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sp>
                <p:nvSpPr>
                  <p:cNvPr id="33" name="正方形/長方形 32">
                    <a:extLst>
                      <a:ext uri="{FF2B5EF4-FFF2-40B4-BE49-F238E27FC236}">
                        <a16:creationId xmlns:a16="http://schemas.microsoft.com/office/drawing/2014/main" id="{0EBF7588-0479-47F0-869B-97BEBC746770}"/>
                      </a:ext>
                    </a:extLst>
                  </p:cNvPr>
                  <p:cNvSpPr/>
                  <p:nvPr/>
                </p:nvSpPr>
                <p:spPr>
                  <a:xfrm>
                    <a:off x="1069202" y="2056210"/>
                    <a:ext cx="3577678"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飛行禁止の対象外</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sp>
                <p:nvSpPr>
                  <p:cNvPr id="34" name="正方形/長方形 33">
                    <a:extLst>
                      <a:ext uri="{FF2B5EF4-FFF2-40B4-BE49-F238E27FC236}">
                        <a16:creationId xmlns:a16="http://schemas.microsoft.com/office/drawing/2014/main" id="{70E8B138-8BC6-4775-B16E-79C54ACEB29F}"/>
                      </a:ext>
                    </a:extLst>
                  </p:cNvPr>
                  <p:cNvSpPr/>
                  <p:nvPr/>
                </p:nvSpPr>
                <p:spPr>
                  <a:xfrm>
                    <a:off x="1154687" y="2345382"/>
                    <a:ext cx="3543310" cy="98551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5000"/>
                      </a:lnSpc>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rgbClr val="FF0000"/>
                        </a:solidFill>
                        <a:latin typeface="BIZ UDPゴシック" panose="020B0400000000000000" pitchFamily="50" charset="-128"/>
                        <a:ea typeface="BIZ UDPゴシック" panose="020B0400000000000000" pitchFamily="50" charset="-128"/>
                      </a:rPr>
                      <a:t>博覧会協会</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a:p>
                    <a:pPr>
                      <a:lnSpc>
                        <a:spcPct val="125000"/>
                      </a:lnSpc>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rgbClr val="FF0000"/>
                        </a:solidFill>
                        <a:latin typeface="BIZ UDPゴシック" panose="020B0400000000000000" pitchFamily="50" charset="-128"/>
                        <a:ea typeface="BIZ UDPゴシック" panose="020B0400000000000000" pitchFamily="50" charset="-128"/>
                      </a:rPr>
                      <a:t>博覧会協会の同意を得た</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rgbClr val="FF0000"/>
                        </a:solidFill>
                        <a:latin typeface="BIZ UDPゴシック" panose="020B0400000000000000" pitchFamily="50" charset="-128"/>
                        <a:ea typeface="BIZ UDPゴシック" panose="020B0400000000000000" pitchFamily="50" charset="-128"/>
                      </a:rPr>
                      <a:t>　参加国や催事参加者、報道機関等</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・各施設管理者、土地所有者</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・国や自治体　　　</a:t>
                    </a:r>
                    <a:r>
                      <a:rPr lang="ja-JP" altLang="en-US" sz="1400" dirty="0">
                        <a:solidFill>
                          <a:schemeClr val="tx1"/>
                        </a:solidFill>
                        <a:latin typeface="BIZ UDPゴシック" panose="020B0400000000000000" pitchFamily="50" charset="-128"/>
                        <a:ea typeface="BIZ UDPゴシック" panose="020B0400000000000000" pitchFamily="50" charset="-128"/>
                      </a:rPr>
                      <a:t>などは、</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警察署に届出（通報）したうえでドローン等を飛行させることができる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39" name="グループ化 38">
                  <a:extLst>
                    <a:ext uri="{FF2B5EF4-FFF2-40B4-BE49-F238E27FC236}">
                      <a16:creationId xmlns:a16="http://schemas.microsoft.com/office/drawing/2014/main" id="{E0C509B0-C577-4605-BAD8-AF77B13F44C7}"/>
                    </a:ext>
                  </a:extLst>
                </p:cNvPr>
                <p:cNvGrpSpPr/>
                <p:nvPr/>
              </p:nvGrpSpPr>
              <p:grpSpPr>
                <a:xfrm>
                  <a:off x="5050571" y="4314765"/>
                  <a:ext cx="7475099" cy="1940426"/>
                  <a:chOff x="4938816" y="1908690"/>
                  <a:chExt cx="7014229" cy="1779087"/>
                </a:xfrm>
              </p:grpSpPr>
              <p:sp>
                <p:nvSpPr>
                  <p:cNvPr id="40" name="正方形/長方形 39">
                    <a:extLst>
                      <a:ext uri="{FF2B5EF4-FFF2-40B4-BE49-F238E27FC236}">
                        <a16:creationId xmlns:a16="http://schemas.microsoft.com/office/drawing/2014/main" id="{2A603021-B23C-4465-949B-92C0C33CDB0F}"/>
                      </a:ext>
                    </a:extLst>
                  </p:cNvPr>
                  <p:cNvSpPr/>
                  <p:nvPr/>
                </p:nvSpPr>
                <p:spPr>
                  <a:xfrm>
                    <a:off x="4938816" y="1908690"/>
                    <a:ext cx="7014229" cy="1779087"/>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A7F22FD0-A036-42A7-806B-824A0C45B4B9}"/>
                      </a:ext>
                    </a:extLst>
                  </p:cNvPr>
                  <p:cNvSpPr/>
                  <p:nvPr/>
                </p:nvSpPr>
                <p:spPr>
                  <a:xfrm>
                    <a:off x="4989568" y="1974710"/>
                    <a:ext cx="6355363" cy="279193"/>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万博会場におけるドローン飛行等に関する手続き</a:t>
                    </a:r>
                    <a:r>
                      <a:rPr lang="en-US" altLang="ja-JP" sz="1400" b="1" dirty="0">
                        <a:solidFill>
                          <a:schemeClr val="tx1"/>
                        </a:solidFill>
                        <a:latin typeface="BIZ UDPゴシック" panose="020B0400000000000000" pitchFamily="50" charset="-128"/>
                        <a:ea typeface="BIZ UDPゴシック" panose="020B0400000000000000" pitchFamily="50" charset="-128"/>
                      </a:rPr>
                      <a:t>】</a:t>
                    </a:r>
                    <a:endParaRPr lang="en-US" altLang="ja-JP" sz="1400" b="1"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grpSp>
            <p:grpSp>
              <p:nvGrpSpPr>
                <p:cNvPr id="43" name="グループ化 42">
                  <a:extLst>
                    <a:ext uri="{FF2B5EF4-FFF2-40B4-BE49-F238E27FC236}">
                      <a16:creationId xmlns:a16="http://schemas.microsoft.com/office/drawing/2014/main" id="{869C6810-F223-4E42-9856-349446E18AE1}"/>
                    </a:ext>
                  </a:extLst>
                </p:cNvPr>
                <p:cNvGrpSpPr/>
                <p:nvPr/>
              </p:nvGrpSpPr>
              <p:grpSpPr>
                <a:xfrm>
                  <a:off x="5410154" y="5585344"/>
                  <a:ext cx="1440160" cy="504056"/>
                  <a:chOff x="5410154" y="5441328"/>
                  <a:chExt cx="1440160" cy="504056"/>
                </a:xfrm>
              </p:grpSpPr>
              <p:sp>
                <p:nvSpPr>
                  <p:cNvPr id="28" name="四角形: 角を丸くする 27">
                    <a:extLst>
                      <a:ext uri="{FF2B5EF4-FFF2-40B4-BE49-F238E27FC236}">
                        <a16:creationId xmlns:a16="http://schemas.microsoft.com/office/drawing/2014/main" id="{7C247470-7643-407D-B234-78C16CD82290}"/>
                      </a:ext>
                    </a:extLst>
                  </p:cNvPr>
                  <p:cNvSpPr/>
                  <p:nvPr/>
                </p:nvSpPr>
                <p:spPr>
                  <a:xfrm>
                    <a:off x="5410154" y="5441328"/>
                    <a:ext cx="1440160" cy="504056"/>
                  </a:xfrm>
                  <a:prstGeom prst="roundRect">
                    <a:avLst/>
                  </a:prstGeom>
                  <a:ln w="19050">
                    <a:solidFill>
                      <a:srgbClr val="92D05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E3A6582C-2D36-4190-88BE-76F096A4B38F}"/>
                      </a:ext>
                    </a:extLst>
                  </p:cNvPr>
                  <p:cNvSpPr/>
                  <p:nvPr/>
                </p:nvSpPr>
                <p:spPr>
                  <a:xfrm>
                    <a:off x="5569025" y="5453439"/>
                    <a:ext cx="1231501"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万博会場で</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飛行させる者</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50" name="グループ化 49">
                  <a:extLst>
                    <a:ext uri="{FF2B5EF4-FFF2-40B4-BE49-F238E27FC236}">
                      <a16:creationId xmlns:a16="http://schemas.microsoft.com/office/drawing/2014/main" id="{2E54E432-FF10-47B6-A5ED-7AD60DD9F923}"/>
                    </a:ext>
                  </a:extLst>
                </p:cNvPr>
                <p:cNvGrpSpPr/>
                <p:nvPr/>
              </p:nvGrpSpPr>
              <p:grpSpPr>
                <a:xfrm>
                  <a:off x="7882338" y="5612426"/>
                  <a:ext cx="1440160" cy="504056"/>
                  <a:chOff x="7882338" y="5468410"/>
                  <a:chExt cx="1440160" cy="504056"/>
                </a:xfrm>
              </p:grpSpPr>
              <p:sp>
                <p:nvSpPr>
                  <p:cNvPr id="44" name="四角形: 角を丸くする 43">
                    <a:extLst>
                      <a:ext uri="{FF2B5EF4-FFF2-40B4-BE49-F238E27FC236}">
                        <a16:creationId xmlns:a16="http://schemas.microsoft.com/office/drawing/2014/main" id="{9E9589AA-B555-4AF9-B577-14117B34305E}"/>
                      </a:ext>
                    </a:extLst>
                  </p:cNvPr>
                  <p:cNvSpPr/>
                  <p:nvPr/>
                </p:nvSpPr>
                <p:spPr>
                  <a:xfrm>
                    <a:off x="7882338" y="5468410"/>
                    <a:ext cx="1440160" cy="504056"/>
                  </a:xfrm>
                  <a:prstGeom prst="roundRect">
                    <a:avLst/>
                  </a:prstGeom>
                  <a:ln w="19050">
                    <a:solidFill>
                      <a:srgbClr val="0070C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191D6AD6-A92C-46B4-BBA5-F1B5F0008E5D}"/>
                      </a:ext>
                    </a:extLst>
                  </p:cNvPr>
                  <p:cNvSpPr/>
                  <p:nvPr/>
                </p:nvSpPr>
                <p:spPr>
                  <a:xfrm>
                    <a:off x="8052422" y="5602300"/>
                    <a:ext cx="1267671"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博覧会協会</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51" name="グループ化 50">
                  <a:extLst>
                    <a:ext uri="{FF2B5EF4-FFF2-40B4-BE49-F238E27FC236}">
                      <a16:creationId xmlns:a16="http://schemas.microsoft.com/office/drawing/2014/main" id="{24DD378F-AD17-4FB1-9A46-CA21A537250D}"/>
                    </a:ext>
                  </a:extLst>
                </p:cNvPr>
                <p:cNvGrpSpPr/>
                <p:nvPr/>
              </p:nvGrpSpPr>
              <p:grpSpPr>
                <a:xfrm>
                  <a:off x="10291279" y="5644373"/>
                  <a:ext cx="1440160" cy="504056"/>
                  <a:chOff x="10291279" y="5500357"/>
                  <a:chExt cx="1440160" cy="504056"/>
                </a:xfrm>
              </p:grpSpPr>
              <p:sp>
                <p:nvSpPr>
                  <p:cNvPr id="45" name="四角形: 角を丸くする 44">
                    <a:extLst>
                      <a:ext uri="{FF2B5EF4-FFF2-40B4-BE49-F238E27FC236}">
                        <a16:creationId xmlns:a16="http://schemas.microsoft.com/office/drawing/2014/main" id="{550B396E-88E8-4F4D-BE03-A8144E7EA916}"/>
                      </a:ext>
                    </a:extLst>
                  </p:cNvPr>
                  <p:cNvSpPr/>
                  <p:nvPr/>
                </p:nvSpPr>
                <p:spPr>
                  <a:xfrm>
                    <a:off x="10291279" y="5500357"/>
                    <a:ext cx="1440160" cy="504056"/>
                  </a:xfrm>
                  <a:prstGeom prst="roundRect">
                    <a:avLst/>
                  </a:prstGeom>
                  <a:ln w="19050">
                    <a:solidFill>
                      <a:srgbClr val="00206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a:extLst>
                      <a:ext uri="{FF2B5EF4-FFF2-40B4-BE49-F238E27FC236}">
                        <a16:creationId xmlns:a16="http://schemas.microsoft.com/office/drawing/2014/main" id="{59815375-F4A0-4F71-87FD-5C76AF0095D0}"/>
                      </a:ext>
                    </a:extLst>
                  </p:cNvPr>
                  <p:cNvSpPr/>
                  <p:nvPr/>
                </p:nvSpPr>
                <p:spPr>
                  <a:xfrm>
                    <a:off x="10558493" y="5536334"/>
                    <a:ext cx="1163820"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警察署・</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公安委員会</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sp>
              <p:nvSpPr>
                <p:cNvPr id="49" name="正方形/長方形 48">
                  <a:extLst>
                    <a:ext uri="{FF2B5EF4-FFF2-40B4-BE49-F238E27FC236}">
                      <a16:creationId xmlns:a16="http://schemas.microsoft.com/office/drawing/2014/main" id="{611B020F-9B0D-4E60-8DD9-B6B198B8F7F0}"/>
                    </a:ext>
                  </a:extLst>
                </p:cNvPr>
                <p:cNvSpPr/>
                <p:nvPr/>
              </p:nvSpPr>
              <p:spPr>
                <a:xfrm>
                  <a:off x="5226523" y="4677813"/>
                  <a:ext cx="7626859" cy="87011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①ドローン等を飛行させる者は、</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博覧会協会に申請し、同意を得る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②</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博覧会協会は、</a:t>
                  </a:r>
                  <a:r>
                    <a:rPr lang="ja-JP" altLang="en-US" sz="1400" dirty="0">
                      <a:solidFill>
                        <a:schemeClr val="tx1"/>
                      </a:solidFill>
                      <a:latin typeface="BIZ UDPゴシック" panose="020B0400000000000000" pitchFamily="50" charset="-128"/>
                      <a:ea typeface="BIZ UDPゴシック" panose="020B0400000000000000" pitchFamily="50" charset="-128"/>
                    </a:rPr>
                    <a:t>同意申請のあったドローン等の飛行日時や場所等を取りまとめ、</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飛行の７日前までに警察署（公安委員会）に届出（通報）を行う</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CB5722BA-5AA3-4879-A5E2-5315C91C3B55}"/>
                    </a:ext>
                  </a:extLst>
                </p:cNvPr>
                <p:cNvSpPr/>
                <p:nvPr/>
              </p:nvSpPr>
              <p:spPr>
                <a:xfrm>
                  <a:off x="5313508" y="6311411"/>
                  <a:ext cx="5765498" cy="3029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協会</a:t>
                  </a:r>
                  <a:r>
                    <a:rPr lang="ja-JP" altLang="en-US" sz="1200" dirty="0">
                      <a:solidFill>
                        <a:schemeClr val="tx1"/>
                      </a:solidFill>
                      <a:latin typeface="BIZ UDPゴシック" panose="020B0400000000000000" pitchFamily="50" charset="-128"/>
                      <a:ea typeface="BIZ UDPゴシック" panose="020B0400000000000000" pitchFamily="50" charset="-128"/>
                    </a:rPr>
                    <a:t>において、「（仮称）万博会場内におけるドローン利用に係る指針」を検討中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参加国や催事参加者等にはこうした手続きついて事前に説明する予定</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5" name="矢印: 右 54">
                  <a:extLst>
                    <a:ext uri="{FF2B5EF4-FFF2-40B4-BE49-F238E27FC236}">
                      <a16:creationId xmlns:a16="http://schemas.microsoft.com/office/drawing/2014/main" id="{D0AC9FEC-B114-429F-82A7-93DBD8DA806F}"/>
                    </a:ext>
                  </a:extLst>
                </p:cNvPr>
                <p:cNvSpPr/>
                <p:nvPr/>
              </p:nvSpPr>
              <p:spPr>
                <a:xfrm>
                  <a:off x="9510705" y="5813065"/>
                  <a:ext cx="590490" cy="246124"/>
                </a:xfrm>
                <a:prstGeom prst="rightArrow">
                  <a:avLst/>
                </a:prstGeom>
                <a:ln w="12700">
                  <a:solidFill>
                    <a:srgbClr val="00B05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61A489D2-B5B5-4483-8159-1326A508A028}"/>
                    </a:ext>
                  </a:extLst>
                </p:cNvPr>
                <p:cNvSpPr/>
                <p:nvPr/>
              </p:nvSpPr>
              <p:spPr>
                <a:xfrm>
                  <a:off x="9275276" y="5536481"/>
                  <a:ext cx="1090479" cy="343699"/>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届出（通報）</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4" name="矢印: 左右 53">
                  <a:extLst>
                    <a:ext uri="{FF2B5EF4-FFF2-40B4-BE49-F238E27FC236}">
                      <a16:creationId xmlns:a16="http://schemas.microsoft.com/office/drawing/2014/main" id="{DE507663-D632-4B73-B7B8-834AA3F312F9}"/>
                    </a:ext>
                  </a:extLst>
                </p:cNvPr>
                <p:cNvSpPr/>
                <p:nvPr/>
              </p:nvSpPr>
              <p:spPr>
                <a:xfrm>
                  <a:off x="7027065" y="5813065"/>
                  <a:ext cx="662498" cy="252028"/>
                </a:xfrm>
                <a:prstGeom prst="leftRightArrow">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7D958EDC-A1FC-46E5-908B-415EF9B3965F}"/>
                    </a:ext>
                  </a:extLst>
                </p:cNvPr>
                <p:cNvSpPr/>
                <p:nvPr/>
              </p:nvSpPr>
              <p:spPr>
                <a:xfrm>
                  <a:off x="6929698" y="5518178"/>
                  <a:ext cx="901523" cy="30415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申請・同意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pSp>
        </p:grpSp>
        <p:sp>
          <p:nvSpPr>
            <p:cNvPr id="91" name="正方形/長方形 90">
              <a:extLst>
                <a:ext uri="{FF2B5EF4-FFF2-40B4-BE49-F238E27FC236}">
                  <a16:creationId xmlns:a16="http://schemas.microsoft.com/office/drawing/2014/main" id="{98B63ABA-AABF-4594-B55F-8754E2900411}"/>
                </a:ext>
              </a:extLst>
            </p:cNvPr>
            <p:cNvSpPr/>
            <p:nvPr/>
          </p:nvSpPr>
          <p:spPr>
            <a:xfrm>
              <a:off x="5009396" y="7050795"/>
              <a:ext cx="7272808" cy="30643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夢洲（万博会場以外）の施設所有者等が、万博会場外で飛行を行う場合は、それぞれが警察に届出（通報）</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35" name="グループ化 34">
            <a:extLst>
              <a:ext uri="{FF2B5EF4-FFF2-40B4-BE49-F238E27FC236}">
                <a16:creationId xmlns:a16="http://schemas.microsoft.com/office/drawing/2014/main" id="{3B5894FF-900B-4B70-A591-9163FEBCAF62}"/>
              </a:ext>
            </a:extLst>
          </p:cNvPr>
          <p:cNvGrpSpPr/>
          <p:nvPr/>
        </p:nvGrpSpPr>
        <p:grpSpPr>
          <a:xfrm>
            <a:off x="838060" y="3603123"/>
            <a:ext cx="6350758" cy="909445"/>
            <a:chOff x="838060" y="3365912"/>
            <a:chExt cx="6350758" cy="909445"/>
          </a:xfrm>
        </p:grpSpPr>
        <p:grpSp>
          <p:nvGrpSpPr>
            <p:cNvPr id="5" name="グループ化 4">
              <a:extLst>
                <a:ext uri="{FF2B5EF4-FFF2-40B4-BE49-F238E27FC236}">
                  <a16:creationId xmlns:a16="http://schemas.microsoft.com/office/drawing/2014/main" id="{E2A5C9D3-4900-4D56-B470-59D57D2C7435}"/>
                </a:ext>
              </a:extLst>
            </p:cNvPr>
            <p:cNvGrpSpPr/>
            <p:nvPr/>
          </p:nvGrpSpPr>
          <p:grpSpPr>
            <a:xfrm>
              <a:off x="838060" y="3365912"/>
              <a:ext cx="6350758" cy="909445"/>
              <a:chOff x="370221" y="3470040"/>
              <a:chExt cx="5808516" cy="754629"/>
            </a:xfrm>
          </p:grpSpPr>
          <p:sp>
            <p:nvSpPr>
              <p:cNvPr id="25" name="正方形/長方形 24">
                <a:extLst>
                  <a:ext uri="{FF2B5EF4-FFF2-40B4-BE49-F238E27FC236}">
                    <a16:creationId xmlns:a16="http://schemas.microsoft.com/office/drawing/2014/main" id="{49AA4A15-0A8B-4E11-9224-951CF0FC9B42}"/>
                  </a:ext>
                </a:extLst>
              </p:cNvPr>
              <p:cNvSpPr/>
              <p:nvPr/>
            </p:nvSpPr>
            <p:spPr>
              <a:xfrm>
                <a:off x="377204" y="3470040"/>
                <a:ext cx="5801533" cy="741772"/>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D52A1A3F-CA4C-4C7A-8D78-651DD76B26C2}"/>
                  </a:ext>
                </a:extLst>
              </p:cNvPr>
              <p:cNvSpPr/>
              <p:nvPr/>
            </p:nvSpPr>
            <p:spPr>
              <a:xfrm>
                <a:off x="370221" y="3490866"/>
                <a:ext cx="1728192"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飛行禁止の期間</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sp>
            <p:nvSpPr>
              <p:cNvPr id="18" name="正方形/長方形 17">
                <a:extLst>
                  <a:ext uri="{FF2B5EF4-FFF2-40B4-BE49-F238E27FC236}">
                    <a16:creationId xmlns:a16="http://schemas.microsoft.com/office/drawing/2014/main" id="{ECA2152D-F517-4C9A-90A6-4E925F8B76A1}"/>
                  </a:ext>
                </a:extLst>
              </p:cNvPr>
              <p:cNvSpPr/>
              <p:nvPr/>
            </p:nvSpPr>
            <p:spPr>
              <a:xfrm>
                <a:off x="497807" y="3927104"/>
                <a:ext cx="5537882" cy="297565"/>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400" b="1" dirty="0">
                    <a:solidFill>
                      <a:srgbClr val="FF0000"/>
                    </a:solidFill>
                    <a:latin typeface="BIZ UDPゴシック" panose="020B0400000000000000" pitchFamily="50" charset="-128"/>
                    <a:ea typeface="BIZ UDPゴシック" panose="020B0400000000000000" pitchFamily="50" charset="-128"/>
                  </a:rPr>
                  <a:t>夢洲駅供用開始（令和７年１月下旬予定）～令和</a:t>
                </a:r>
                <a:r>
                  <a:rPr lang="en-US" altLang="ja-JP" sz="1400" b="1" dirty="0">
                    <a:solidFill>
                      <a:srgbClr val="FF0000"/>
                    </a:solidFill>
                    <a:latin typeface="BIZ UDPゴシック" panose="020B0400000000000000" pitchFamily="50" charset="-128"/>
                    <a:ea typeface="BIZ UDPゴシック" panose="020B0400000000000000" pitchFamily="50" charset="-128"/>
                  </a:rPr>
                  <a:t>7</a:t>
                </a:r>
                <a:r>
                  <a:rPr lang="ja-JP" altLang="en-US" sz="1400" b="1" dirty="0">
                    <a:solidFill>
                      <a:srgbClr val="FF0000"/>
                    </a:solidFill>
                    <a:latin typeface="BIZ UDPゴシック" panose="020B0400000000000000" pitchFamily="50" charset="-128"/>
                    <a:ea typeface="BIZ UDPゴシック" panose="020B0400000000000000" pitchFamily="50" charset="-128"/>
                  </a:rPr>
                  <a:t>年</a:t>
                </a:r>
                <a:r>
                  <a:rPr lang="en-US" altLang="ja-JP" sz="1400" b="1" dirty="0">
                    <a:solidFill>
                      <a:srgbClr val="FF0000"/>
                    </a:solidFill>
                    <a:latin typeface="BIZ UDPゴシック" panose="020B0400000000000000" pitchFamily="50" charset="-128"/>
                    <a:ea typeface="BIZ UDPゴシック" panose="020B0400000000000000" pitchFamily="50" charset="-128"/>
                  </a:rPr>
                  <a:t>10</a:t>
                </a:r>
                <a:r>
                  <a:rPr lang="ja-JP" altLang="en-US" sz="1400" b="1" dirty="0">
                    <a:solidFill>
                      <a:srgbClr val="FF0000"/>
                    </a:solidFill>
                    <a:latin typeface="BIZ UDPゴシック" panose="020B0400000000000000" pitchFamily="50" charset="-128"/>
                    <a:ea typeface="BIZ UDPゴシック" panose="020B0400000000000000" pitchFamily="50" charset="-128"/>
                  </a:rPr>
                  <a:t>月</a:t>
                </a:r>
                <a:r>
                  <a:rPr lang="en-US" altLang="ja-JP" sz="1400" b="1" dirty="0">
                    <a:solidFill>
                      <a:srgbClr val="FF0000"/>
                    </a:solidFill>
                    <a:latin typeface="BIZ UDPゴシック" panose="020B0400000000000000" pitchFamily="50" charset="-128"/>
                    <a:ea typeface="BIZ UDPゴシック" panose="020B0400000000000000" pitchFamily="50" charset="-128"/>
                  </a:rPr>
                  <a:t>13</a:t>
                </a:r>
                <a:r>
                  <a:rPr lang="ja-JP" altLang="en-US" sz="1400" b="1" dirty="0">
                    <a:solidFill>
                      <a:srgbClr val="FF0000"/>
                    </a:solidFill>
                    <a:latin typeface="BIZ UDPゴシック" panose="020B0400000000000000" pitchFamily="50" charset="-128"/>
                    <a:ea typeface="BIZ UDPゴシック" panose="020B0400000000000000" pitchFamily="50" charset="-128"/>
                  </a:rPr>
                  <a:t>日</a:t>
                </a:r>
                <a:r>
                  <a:rPr lang="ja-JP" altLang="en-US" sz="1400" b="1" dirty="0">
                    <a:solidFill>
                      <a:schemeClr val="tx1"/>
                    </a:solidFill>
                    <a:latin typeface="BIZ UDPゴシック" panose="020B0400000000000000" pitchFamily="50" charset="-128"/>
                    <a:ea typeface="BIZ UDPゴシック" panose="020B0400000000000000" pitchFamily="50" charset="-128"/>
                  </a:rPr>
                  <a:t>の期間とする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grpSp>
        <p:sp>
          <p:nvSpPr>
            <p:cNvPr id="78" name="正方形/長方形 77">
              <a:extLst>
                <a:ext uri="{FF2B5EF4-FFF2-40B4-BE49-F238E27FC236}">
                  <a16:creationId xmlns:a16="http://schemas.microsoft.com/office/drawing/2014/main" id="{86E64F90-B791-4080-A089-B78906358874}"/>
                </a:ext>
              </a:extLst>
            </p:cNvPr>
            <p:cNvSpPr/>
            <p:nvPr/>
          </p:nvSpPr>
          <p:spPr>
            <a:xfrm>
              <a:off x="900099" y="3645559"/>
              <a:ext cx="6011110" cy="3586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400" b="1" dirty="0">
                  <a:solidFill>
                    <a:schemeClr val="tx1"/>
                  </a:solidFill>
                  <a:latin typeface="BIZ UDPゴシック" panose="020B0400000000000000" pitchFamily="50" charset="-128"/>
                  <a:ea typeface="BIZ UDPゴシック" panose="020B0400000000000000" pitchFamily="50" charset="-128"/>
                </a:rPr>
                <a:t>・万博会場等において不特定多数の者の出入りの増加が想定される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grpSp>
      <p:sp>
        <p:nvSpPr>
          <p:cNvPr id="85" name="フリーフォーム: 図形 84">
            <a:extLst>
              <a:ext uri="{FF2B5EF4-FFF2-40B4-BE49-F238E27FC236}">
                <a16:creationId xmlns:a16="http://schemas.microsoft.com/office/drawing/2014/main" id="{036E4F8F-0741-46F6-994E-19C8474ECCE0}"/>
              </a:ext>
            </a:extLst>
          </p:cNvPr>
          <p:cNvSpPr/>
          <p:nvPr/>
        </p:nvSpPr>
        <p:spPr>
          <a:xfrm rot="171807">
            <a:off x="8519287" y="2569919"/>
            <a:ext cx="1340708" cy="969927"/>
          </a:xfrm>
          <a:custGeom>
            <a:avLst/>
            <a:gdLst>
              <a:gd name="connsiteX0" fmla="*/ 578734 w 2893671"/>
              <a:gd name="connsiteY0" fmla="*/ 0 h 1637818"/>
              <a:gd name="connsiteX1" fmla="*/ 0 w 2893671"/>
              <a:gd name="connsiteY1" fmla="*/ 769717 h 1637818"/>
              <a:gd name="connsiteX2" fmla="*/ 677119 w 2893671"/>
              <a:gd name="connsiteY2" fmla="*/ 1591519 h 1637818"/>
              <a:gd name="connsiteX3" fmla="*/ 1904036 w 2893671"/>
              <a:gd name="connsiteY3" fmla="*/ 1637818 h 1637818"/>
              <a:gd name="connsiteX4" fmla="*/ 2893671 w 2893671"/>
              <a:gd name="connsiteY4" fmla="*/ 561372 h 1637818"/>
              <a:gd name="connsiteX5" fmla="*/ 2361236 w 2893671"/>
              <a:gd name="connsiteY5" fmla="*/ 196770 h 1637818"/>
              <a:gd name="connsiteX6" fmla="*/ 578734 w 2893671"/>
              <a:gd name="connsiteY6" fmla="*/ 0 h 1637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3671" h="1637818">
                <a:moveTo>
                  <a:pt x="578734" y="0"/>
                </a:moveTo>
                <a:lnTo>
                  <a:pt x="0" y="769717"/>
                </a:lnTo>
                <a:lnTo>
                  <a:pt x="677119" y="1591519"/>
                </a:lnTo>
                <a:lnTo>
                  <a:pt x="1904036" y="1637818"/>
                </a:lnTo>
                <a:lnTo>
                  <a:pt x="2893671" y="561372"/>
                </a:lnTo>
                <a:lnTo>
                  <a:pt x="2361236" y="196770"/>
                </a:lnTo>
                <a:lnTo>
                  <a:pt x="578734" y="0"/>
                </a:lnTo>
                <a:close/>
              </a:path>
            </a:pathLst>
          </a:custGeom>
          <a:noFill/>
          <a:ln w="19050">
            <a:solidFill>
              <a:srgbClr val="FF000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a:extLst>
              <a:ext uri="{FF2B5EF4-FFF2-40B4-BE49-F238E27FC236}">
                <a16:creationId xmlns:a16="http://schemas.microsoft.com/office/drawing/2014/main" id="{BEE23163-2262-4389-BBF3-BDAD3BF7A18C}"/>
              </a:ext>
            </a:extLst>
          </p:cNvPr>
          <p:cNvSpPr/>
          <p:nvPr/>
        </p:nvSpPr>
        <p:spPr>
          <a:xfrm>
            <a:off x="7691562" y="2060727"/>
            <a:ext cx="3776760" cy="2504992"/>
          </a:xfrm>
          <a:prstGeom prst="rect">
            <a:avLst/>
          </a:prstGeom>
          <a:noFill/>
          <a:ln w="25400">
            <a:solidFill>
              <a:schemeClr val="tx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a:extLst>
              <a:ext uri="{FF2B5EF4-FFF2-40B4-BE49-F238E27FC236}">
                <a16:creationId xmlns:a16="http://schemas.microsoft.com/office/drawing/2014/main" id="{CF8B9711-9452-4387-920C-A8E4B50F9326}"/>
              </a:ext>
            </a:extLst>
          </p:cNvPr>
          <p:cNvGrpSpPr/>
          <p:nvPr/>
        </p:nvGrpSpPr>
        <p:grpSpPr>
          <a:xfrm>
            <a:off x="7554809" y="1953954"/>
            <a:ext cx="3986608" cy="2649680"/>
            <a:chOff x="7536428" y="1634461"/>
            <a:chExt cx="3986608" cy="2649680"/>
          </a:xfrm>
        </p:grpSpPr>
        <p:grpSp>
          <p:nvGrpSpPr>
            <p:cNvPr id="8" name="グループ化 7">
              <a:extLst>
                <a:ext uri="{FF2B5EF4-FFF2-40B4-BE49-F238E27FC236}">
                  <a16:creationId xmlns:a16="http://schemas.microsoft.com/office/drawing/2014/main" id="{07C3207E-F1E0-4A9C-9968-95B3443A546D}"/>
                </a:ext>
              </a:extLst>
            </p:cNvPr>
            <p:cNvGrpSpPr/>
            <p:nvPr/>
          </p:nvGrpSpPr>
          <p:grpSpPr>
            <a:xfrm>
              <a:off x="7536428" y="1634461"/>
              <a:ext cx="3986608" cy="2649680"/>
              <a:chOff x="7536428" y="1642752"/>
              <a:chExt cx="3986608" cy="2649680"/>
            </a:xfrm>
          </p:grpSpPr>
          <p:sp>
            <p:nvSpPr>
              <p:cNvPr id="84" name="正方形/長方形 83">
                <a:extLst>
                  <a:ext uri="{FF2B5EF4-FFF2-40B4-BE49-F238E27FC236}">
                    <a16:creationId xmlns:a16="http://schemas.microsoft.com/office/drawing/2014/main" id="{CD71BCEC-FBB3-4D3C-A4B6-110D00B5F850}"/>
                  </a:ext>
                </a:extLst>
              </p:cNvPr>
              <p:cNvSpPr/>
              <p:nvPr/>
            </p:nvSpPr>
            <p:spPr>
              <a:xfrm>
                <a:off x="7691562" y="1779745"/>
                <a:ext cx="3758379" cy="2512687"/>
              </a:xfrm>
              <a:prstGeom prst="rect">
                <a:avLst/>
              </a:prstGeom>
              <a:solidFill>
                <a:srgbClr val="A7C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2" name="図 51">
                <a:extLst>
                  <a:ext uri="{FF2B5EF4-FFF2-40B4-BE49-F238E27FC236}">
                    <a16:creationId xmlns:a16="http://schemas.microsoft.com/office/drawing/2014/main" id="{32DD502A-2614-4C86-A6D6-609E5FA4DC40}"/>
                  </a:ext>
                </a:extLst>
              </p:cNvPr>
              <p:cNvPicPr>
                <a:picLocks noChangeAspect="1"/>
              </p:cNvPicPr>
              <p:nvPr/>
            </p:nvPicPr>
            <p:blipFill>
              <a:blip r:embed="rId3"/>
              <a:stretch>
                <a:fillRect/>
              </a:stretch>
            </p:blipFill>
            <p:spPr>
              <a:xfrm>
                <a:off x="8571399" y="1749944"/>
                <a:ext cx="2951637" cy="2512688"/>
              </a:xfrm>
              <a:prstGeom prst="rect">
                <a:avLst/>
              </a:prstGeom>
            </p:spPr>
          </p:pic>
          <p:sp>
            <p:nvSpPr>
              <p:cNvPr id="61" name="テキスト ボックス 60">
                <a:extLst>
                  <a:ext uri="{FF2B5EF4-FFF2-40B4-BE49-F238E27FC236}">
                    <a16:creationId xmlns:a16="http://schemas.microsoft.com/office/drawing/2014/main" id="{EDC5A079-7FAC-44F1-90C4-EFAFCC134FFE}"/>
                  </a:ext>
                </a:extLst>
              </p:cNvPr>
              <p:cNvSpPr txBox="1"/>
              <p:nvPr/>
            </p:nvSpPr>
            <p:spPr>
              <a:xfrm>
                <a:off x="7779696" y="3920377"/>
                <a:ext cx="2034322" cy="253916"/>
              </a:xfrm>
              <a:prstGeom prst="rect">
                <a:avLst/>
              </a:prstGeom>
              <a:solidFill>
                <a:schemeClr val="accent6"/>
              </a:solid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夢洲の周囲</a:t>
                </a:r>
                <a:r>
                  <a:rPr lang="ja-JP" altLang="en-US" sz="1050" dirty="0">
                    <a:latin typeface="BIZ UDPゴシック" panose="020B0400000000000000" pitchFamily="50" charset="-128"/>
                    <a:ea typeface="BIZ UDPゴシック" panose="020B0400000000000000" pitchFamily="50" charset="-128"/>
                  </a:rPr>
                  <a:t>おおむね</a:t>
                </a:r>
                <a:r>
                  <a:rPr lang="en-US" altLang="ja-JP" sz="1050" dirty="0">
                    <a:latin typeface="BIZ UDPゴシック" panose="020B0400000000000000" pitchFamily="50" charset="-128"/>
                    <a:ea typeface="BIZ UDPゴシック" panose="020B0400000000000000" pitchFamily="50" charset="-128"/>
                  </a:rPr>
                  <a:t>1,000</a:t>
                </a:r>
                <a:r>
                  <a:rPr kumimoji="1" lang="ja-JP" altLang="en-US" sz="1050" dirty="0">
                    <a:latin typeface="BIZ UDPゴシック" panose="020B0400000000000000" pitchFamily="50" charset="-128"/>
                    <a:ea typeface="BIZ UDPゴシック" panose="020B0400000000000000" pitchFamily="50" charset="-128"/>
                  </a:rPr>
                  <a:t>ｍ</a:t>
                </a:r>
              </a:p>
            </p:txBody>
          </p:sp>
          <p:sp>
            <p:nvSpPr>
              <p:cNvPr id="23" name="正方形/長方形 22">
                <a:extLst>
                  <a:ext uri="{FF2B5EF4-FFF2-40B4-BE49-F238E27FC236}">
                    <a16:creationId xmlns:a16="http://schemas.microsoft.com/office/drawing/2014/main" id="{A4012687-56DD-4F0F-9F09-CAA6B46A4A6D}"/>
                  </a:ext>
                </a:extLst>
              </p:cNvPr>
              <p:cNvSpPr/>
              <p:nvPr/>
            </p:nvSpPr>
            <p:spPr>
              <a:xfrm>
                <a:off x="7536428" y="1642752"/>
                <a:ext cx="2034323" cy="305794"/>
              </a:xfrm>
              <a:prstGeom prst="rect">
                <a:avLst/>
              </a:prstGeom>
              <a:solidFill>
                <a:schemeClr val="accent3"/>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lnSpc>
                    <a:spcPts val="1600"/>
                  </a:lnSpc>
                </a:pPr>
                <a:r>
                  <a:rPr lang="ja-JP" altLang="en-US" sz="1200" b="1" dirty="0">
                    <a:solidFill>
                      <a:schemeClr val="bg1"/>
                    </a:solidFill>
                    <a:latin typeface="BIZ UDPゴシック" panose="020B0400000000000000" pitchFamily="50" charset="-128"/>
                    <a:ea typeface="BIZ UDPゴシック" panose="020B0400000000000000" pitchFamily="50" charset="-128"/>
                  </a:rPr>
                  <a:t>夢洲における飛行禁止地域</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grpSp>
        <p:sp>
          <p:nvSpPr>
            <p:cNvPr id="14" name="フリーフォーム: 図形 13">
              <a:extLst>
                <a:ext uri="{FF2B5EF4-FFF2-40B4-BE49-F238E27FC236}">
                  <a16:creationId xmlns:a16="http://schemas.microsoft.com/office/drawing/2014/main" id="{06D1DBD9-3B93-45D6-8E1A-80C51D0060F0}"/>
                </a:ext>
              </a:extLst>
            </p:cNvPr>
            <p:cNvSpPr/>
            <p:nvPr/>
          </p:nvSpPr>
          <p:spPr>
            <a:xfrm>
              <a:off x="8200999" y="2097945"/>
              <a:ext cx="2186992" cy="1774144"/>
            </a:xfrm>
            <a:custGeom>
              <a:avLst/>
              <a:gdLst>
                <a:gd name="connsiteX0" fmla="*/ 509516 w 2119952"/>
                <a:gd name="connsiteY0" fmla="*/ 0 h 1592239"/>
                <a:gd name="connsiteX1" fmla="*/ 1828800 w 2119952"/>
                <a:gd name="connsiteY1" fmla="*/ 254759 h 1592239"/>
                <a:gd name="connsiteX2" fmla="*/ 2119952 w 2119952"/>
                <a:gd name="connsiteY2" fmla="*/ 500418 h 1592239"/>
                <a:gd name="connsiteX3" fmla="*/ 1364776 w 2119952"/>
                <a:gd name="connsiteY3" fmla="*/ 1592239 h 1592239"/>
                <a:gd name="connsiteX4" fmla="*/ 345743 w 2119952"/>
                <a:gd name="connsiteY4" fmla="*/ 1487606 h 1592239"/>
                <a:gd name="connsiteX5" fmla="*/ 0 w 2119952"/>
                <a:gd name="connsiteY5" fmla="*/ 709684 h 1592239"/>
                <a:gd name="connsiteX6" fmla="*/ 509516 w 2119952"/>
                <a:gd name="connsiteY6" fmla="*/ 0 h 1592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9952" h="1592239">
                  <a:moveTo>
                    <a:pt x="509516" y="0"/>
                  </a:moveTo>
                  <a:lnTo>
                    <a:pt x="1828800" y="254759"/>
                  </a:lnTo>
                  <a:lnTo>
                    <a:pt x="2119952" y="500418"/>
                  </a:lnTo>
                  <a:lnTo>
                    <a:pt x="1364776" y="1592239"/>
                  </a:lnTo>
                  <a:lnTo>
                    <a:pt x="345743" y="1487606"/>
                  </a:lnTo>
                  <a:lnTo>
                    <a:pt x="0" y="709684"/>
                  </a:lnTo>
                  <a:lnTo>
                    <a:pt x="509516" y="0"/>
                  </a:lnTo>
                  <a:close/>
                </a:path>
              </a:pathLst>
            </a:custGeom>
            <a:noFill/>
            <a:ln w="38100">
              <a:solidFill>
                <a:schemeClr val="accent6"/>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矢印: 左右 18">
              <a:extLst>
                <a:ext uri="{FF2B5EF4-FFF2-40B4-BE49-F238E27FC236}">
                  <a16:creationId xmlns:a16="http://schemas.microsoft.com/office/drawing/2014/main" id="{63F0F055-4DDB-4996-AF99-DB7908986CE5}"/>
                </a:ext>
              </a:extLst>
            </p:cNvPr>
            <p:cNvSpPr/>
            <p:nvPr/>
          </p:nvSpPr>
          <p:spPr>
            <a:xfrm rot="17010331">
              <a:off x="8688378" y="3546194"/>
              <a:ext cx="329430" cy="162673"/>
            </a:xfrm>
            <a:prstGeom prst="leftRightArrow">
              <a:avLst/>
            </a:prstGeom>
            <a:solidFill>
              <a:schemeClr val="accent6">
                <a:alpha val="98000"/>
              </a:schemeClr>
            </a:solidFill>
            <a:ln w="9525">
              <a:solidFill>
                <a:schemeClr val="tx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 name="テキスト ボックス 3">
            <a:extLst>
              <a:ext uri="{FF2B5EF4-FFF2-40B4-BE49-F238E27FC236}">
                <a16:creationId xmlns:a16="http://schemas.microsoft.com/office/drawing/2014/main" id="{FA6ECCE3-3AEB-4D3E-AEDF-9EE70FB4E57A}"/>
              </a:ext>
            </a:extLst>
          </p:cNvPr>
          <p:cNvSpPr txBox="1"/>
          <p:nvPr/>
        </p:nvSpPr>
        <p:spPr>
          <a:xfrm>
            <a:off x="900099" y="3290039"/>
            <a:ext cx="5262979" cy="276999"/>
          </a:xfrm>
          <a:prstGeom prst="rect">
            <a:avLst/>
          </a:prstGeom>
          <a:noFill/>
        </p:spPr>
        <p:txBody>
          <a:bodyPr wrap="non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夢洲以外でも公安委員会から要請があれば、施設及びその周辺地域を指定</a:t>
            </a:r>
          </a:p>
        </p:txBody>
      </p:sp>
      <p:sp>
        <p:nvSpPr>
          <p:cNvPr id="67" name="正方形/長方形 66">
            <a:extLst>
              <a:ext uri="{FF2B5EF4-FFF2-40B4-BE49-F238E27FC236}">
                <a16:creationId xmlns:a16="http://schemas.microsoft.com/office/drawing/2014/main" id="{04B66F3C-F0BC-4577-8385-5C725F9849B1}"/>
              </a:ext>
            </a:extLst>
          </p:cNvPr>
          <p:cNvSpPr/>
          <p:nvPr/>
        </p:nvSpPr>
        <p:spPr>
          <a:xfrm>
            <a:off x="4953376" y="7363144"/>
            <a:ext cx="5765498" cy="3029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951964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3.xml><?xml version="1.0" encoding="utf-8"?>
<ds:datastoreItem xmlns:ds="http://schemas.openxmlformats.org/officeDocument/2006/customXml" ds:itemID="{6F8F60B8-E50E-496A-A400-982829A5F873}">
  <ds:schemaRefs>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585</TotalTime>
  <Words>604</Words>
  <Application>Microsoft Office PowerPoint</Application>
  <PresentationFormat>A3 297x420 mm</PresentationFormat>
  <Paragraphs>45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安江　良介</dc:creator>
  <cp:lastModifiedBy>川崎　泰稔</cp:lastModifiedBy>
  <cp:revision>87</cp:revision>
  <cp:lastPrinted>2024-08-07T03:06:47Z</cp:lastPrinted>
  <dcterms:modified xsi:type="dcterms:W3CDTF">2024-08-08T08:19:18Z</dcterms:modified>
</cp:coreProperties>
</file>