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F187"/>
    <a:srgbClr val="F0F038"/>
    <a:srgbClr val="024A23"/>
    <a:srgbClr val="9EED93"/>
    <a:srgbClr val="006050"/>
    <a:srgbClr val="006B5A"/>
    <a:srgbClr val="CEE95A"/>
    <a:srgbClr val="CBD63E"/>
    <a:srgbClr val="D2D256"/>
    <a:srgbClr val="036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57" autoAdjust="0"/>
    <p:restoredTop sz="94660"/>
  </p:normalViewPr>
  <p:slideViewPr>
    <p:cSldViewPr snapToGrid="0">
      <p:cViewPr varScale="1">
        <p:scale>
          <a:sx n="116" d="100"/>
          <a:sy n="116" d="100"/>
        </p:scale>
        <p:origin x="18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59228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88286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77041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97684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04813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36649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428910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317217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01627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4133386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79528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8B439-4245-441E-BC01-D745CEE9F14D}" type="datetimeFigureOut">
              <a:rPr kumimoji="1" lang="ja-JP" altLang="en-US" smtClean="0"/>
              <a:t>2023/5/12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8547163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47625" y="3570744"/>
            <a:ext cx="9784226" cy="1601331"/>
          </a:xfrm>
          <a:prstGeom prst="rect">
            <a:avLst/>
          </a:prstGeom>
          <a:noFill/>
          <a:ln w="28575">
            <a:solidFill>
              <a:srgbClr val="024A2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47625" y="1324573"/>
            <a:ext cx="9784226" cy="1935813"/>
          </a:xfrm>
          <a:prstGeom prst="rect">
            <a:avLst/>
          </a:prstGeom>
          <a:solidFill>
            <a:schemeClr val="accent6">
              <a:lumMod val="20000"/>
              <a:lumOff val="80000"/>
            </a:schemeClr>
          </a:solidFill>
          <a:ln w="57150">
            <a:solidFill>
              <a:srgbClr val="F0F03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47625" y="5452379"/>
            <a:ext cx="9784226" cy="1331484"/>
          </a:xfrm>
          <a:prstGeom prst="rect">
            <a:avLst/>
          </a:prstGeom>
          <a:noFill/>
          <a:ln>
            <a:solidFill>
              <a:srgbClr val="024A2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90177688"/>
              </p:ext>
            </p:extLst>
          </p:nvPr>
        </p:nvGraphicFramePr>
        <p:xfrm>
          <a:off x="85453" y="4053954"/>
          <a:ext cx="9680607" cy="956079"/>
        </p:xfrm>
        <a:graphic>
          <a:graphicData uri="http://schemas.openxmlformats.org/drawingml/2006/table">
            <a:tbl>
              <a:tblPr firstRow="1" bandRow="1">
                <a:tableStyleId>{BC89EF96-8CEA-46FF-86C4-4CE0E7609802}</a:tableStyleId>
              </a:tblPr>
              <a:tblGrid>
                <a:gridCol w="1635342">
                  <a:extLst>
                    <a:ext uri="{9D8B030D-6E8A-4147-A177-3AD203B41FA5}">
                      <a16:colId xmlns:a16="http://schemas.microsoft.com/office/drawing/2014/main" val="1588747871"/>
                    </a:ext>
                  </a:extLst>
                </a:gridCol>
                <a:gridCol w="8045265">
                  <a:extLst>
                    <a:ext uri="{9D8B030D-6E8A-4147-A177-3AD203B41FA5}">
                      <a16:colId xmlns:a16="http://schemas.microsoft.com/office/drawing/2014/main" val="1949360778"/>
                    </a:ext>
                  </a:extLst>
                </a:gridCol>
              </a:tblGrid>
              <a:tr h="9560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出席停止</a:t>
                      </a: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Wingdings" panose="05000000000000000000" pitchFamily="2" charset="2"/>
                        <a:buChar char="Ø"/>
                      </a:pPr>
                      <a:r>
                        <a:rPr kumimoji="1" lang="ja-JP" altLang="en-US" sz="1000" b="0" u="none" dirty="0" smtClean="0">
                          <a:latin typeface="Meiryo UI" panose="020B0604030504040204" pitchFamily="50" charset="-128"/>
                          <a:ea typeface="Meiryo UI" panose="020B0604030504040204" pitchFamily="50" charset="-128"/>
                        </a:rPr>
                        <a:t>感染が判明した児童生徒等に対しては、出席停止の措置を講じつつ、</a:t>
                      </a:r>
                      <a:r>
                        <a:rPr kumimoji="1" lang="en-US" altLang="ja-JP" sz="1000" b="0" u="none" dirty="0" smtClean="0">
                          <a:latin typeface="Meiryo UI" panose="020B0604030504040204" pitchFamily="50" charset="-128"/>
                          <a:ea typeface="Meiryo UI" panose="020B0604030504040204" pitchFamily="50" charset="-128"/>
                        </a:rPr>
                        <a:t>ICT</a:t>
                      </a:r>
                      <a:r>
                        <a:rPr kumimoji="1" lang="ja-JP" altLang="en-US" sz="1000" b="0" u="none" dirty="0" smtClean="0">
                          <a:latin typeface="Meiryo UI" panose="020B0604030504040204" pitchFamily="50" charset="-128"/>
                          <a:ea typeface="Meiryo UI" panose="020B0604030504040204" pitchFamily="50" charset="-128"/>
                        </a:rPr>
                        <a:t>の活用等により、学習の機会を確保するなど、学びの保障の観点に留意</a:t>
                      </a:r>
                      <a:endParaRPr kumimoji="1" lang="en-US" altLang="ja-JP" sz="1000" b="0" u="none"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000" b="0" u="none" dirty="0" smtClean="0">
                          <a:latin typeface="Meiryo UI" panose="020B0604030504040204" pitchFamily="50" charset="-128"/>
                          <a:ea typeface="Meiryo UI" panose="020B0604030504040204" pitchFamily="50" charset="-128"/>
                        </a:rPr>
                        <a:t>感染不安で休ませたいと相談のあった者等については、次にあげるような場合に、複数の学級閉鎖を実施しているなど、学年に感染拡大が見受けられる状況において、「校長が出席しなくてもよいと認めた日」と扱うことを可能</a:t>
                      </a:r>
                      <a:endParaRPr kumimoji="1" lang="en-US" altLang="ja-JP" sz="1000" b="0" u="none"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b="0" u="none" dirty="0" smtClean="0">
                          <a:latin typeface="Meiryo UI" panose="020B0604030504040204" pitchFamily="50" charset="-128"/>
                          <a:ea typeface="Meiryo UI" panose="020B0604030504040204" pitchFamily="50" charset="-128"/>
                        </a:rPr>
                        <a:t>　　・同居家族に高齢者や基礎疾患がある者がいるなどの事情があって、隔離して生活ができないなど他に手段が</a:t>
                      </a:r>
                      <a:r>
                        <a:rPr kumimoji="1" lang="ja-JP" altLang="en-US" sz="1000" b="0" u="none" smtClean="0">
                          <a:latin typeface="Meiryo UI" panose="020B0604030504040204" pitchFamily="50" charset="-128"/>
                          <a:ea typeface="Meiryo UI" panose="020B0604030504040204" pitchFamily="50" charset="-128"/>
                        </a:rPr>
                        <a:t>ない場合で合理的</a:t>
                      </a:r>
                      <a:r>
                        <a:rPr kumimoji="1" lang="ja-JP" altLang="en-US" sz="1000" b="0" u="none" dirty="0" smtClean="0">
                          <a:latin typeface="Meiryo UI" panose="020B0604030504040204" pitchFamily="50" charset="-128"/>
                          <a:ea typeface="Meiryo UI" panose="020B0604030504040204" pitchFamily="50" charset="-128"/>
                        </a:rPr>
                        <a:t>な理由があると判断した場合</a:t>
                      </a:r>
                      <a:endParaRPr kumimoji="1" lang="en-US" altLang="ja-JP" sz="1000" b="0" u="none"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b="0" u="none" dirty="0" smtClean="0">
                          <a:latin typeface="Meiryo UI" panose="020B0604030504040204" pitchFamily="50" charset="-128"/>
                          <a:ea typeface="Meiryo UI" panose="020B0604030504040204" pitchFamily="50" charset="-128"/>
                        </a:rPr>
                        <a:t>　　・医療的ケア児や基礎疾患児について、主治医の見解を保護者に確認の上、登校すべきでないと判断した場合</a:t>
                      </a:r>
                      <a:endParaRPr kumimoji="1" lang="en-US" altLang="ja-JP" sz="1000" b="0" u="none" dirty="0" smtClean="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3888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29019090"/>
              </p:ext>
            </p:extLst>
          </p:nvPr>
        </p:nvGraphicFramePr>
        <p:xfrm>
          <a:off x="153802" y="1738453"/>
          <a:ext cx="9587544" cy="1462661"/>
        </p:xfrm>
        <a:graphic>
          <a:graphicData uri="http://schemas.openxmlformats.org/drawingml/2006/table">
            <a:tbl>
              <a:tblPr firstRow="1" bandRow="1">
                <a:tableStyleId>{BC89EF96-8CEA-46FF-86C4-4CE0E7609802}</a:tableStyleId>
              </a:tblPr>
              <a:tblGrid>
                <a:gridCol w="1655948">
                  <a:extLst>
                    <a:ext uri="{9D8B030D-6E8A-4147-A177-3AD203B41FA5}">
                      <a16:colId xmlns:a16="http://schemas.microsoft.com/office/drawing/2014/main" val="1265523294"/>
                    </a:ext>
                  </a:extLst>
                </a:gridCol>
                <a:gridCol w="7931596">
                  <a:extLst>
                    <a:ext uri="{9D8B030D-6E8A-4147-A177-3AD203B41FA5}">
                      <a16:colId xmlns:a16="http://schemas.microsoft.com/office/drawing/2014/main" val="629939272"/>
                    </a:ext>
                  </a:extLst>
                </a:gridCol>
              </a:tblGrid>
              <a:tr h="397468">
                <a:tc>
                  <a:txBody>
                    <a:bodyPr/>
                    <a:lstStyle/>
                    <a:p>
                      <a:pPr algn="ctr"/>
                      <a:r>
                        <a:rPr kumimoji="1" lang="ja-JP" altLang="en-US" sz="1000" dirty="0" smtClean="0">
                          <a:solidFill>
                            <a:schemeClr val="bg1"/>
                          </a:solidFill>
                          <a:latin typeface="Meiryo UI" panose="020B0604030504040204" pitchFamily="50" charset="-128"/>
                          <a:ea typeface="Meiryo UI" panose="020B0604030504040204" pitchFamily="50" charset="-128"/>
                        </a:rPr>
                        <a:t>健康観察</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発熱や咽頭痛、咳等の</a:t>
                      </a:r>
                      <a:r>
                        <a:rPr kumimoji="1" lang="ja-JP" altLang="en-US" sz="1000" b="1" u="sng" dirty="0" smtClean="0">
                          <a:latin typeface="Meiryo UI" panose="020B0604030504040204" pitchFamily="50" charset="-128"/>
                          <a:ea typeface="Meiryo UI" panose="020B0604030504040204" pitchFamily="50" charset="-128"/>
                        </a:rPr>
                        <a:t>普段と異なる症状がある場合には、無理をせず、自宅で休養するよう周知・呼び掛け</a:t>
                      </a:r>
                    </a:p>
                    <a:p>
                      <a:pPr marL="171450" indent="-171450">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児童生徒の健康状態を継続的に把握</a:t>
                      </a:r>
                      <a:r>
                        <a:rPr kumimoji="1" lang="ja-JP" altLang="en-US" sz="1000" b="1" dirty="0" smtClean="0">
                          <a:latin typeface="Meiryo UI" panose="020B0604030504040204" pitchFamily="50" charset="-128"/>
                          <a:ea typeface="Meiryo UI" panose="020B0604030504040204" pitchFamily="50" charset="-128"/>
                        </a:rPr>
                        <a:t>（</a:t>
                      </a:r>
                      <a:r>
                        <a:rPr kumimoji="1" lang="ja-JP" altLang="en-US" sz="1000" b="1" u="sng" dirty="0" smtClean="0">
                          <a:latin typeface="Meiryo UI" panose="020B0604030504040204" pitchFamily="50" charset="-128"/>
                          <a:ea typeface="Meiryo UI" panose="020B0604030504040204" pitchFamily="50" charset="-128"/>
                        </a:rPr>
                        <a:t>毎日の体温チェック・提出等は不要</a:t>
                      </a:r>
                      <a:r>
                        <a:rPr kumimoji="1" lang="ja-JP" altLang="en-US" sz="1000" dirty="0" smtClean="0">
                          <a:latin typeface="Meiryo UI" panose="020B0604030504040204" pitchFamily="50" charset="-128"/>
                          <a:ea typeface="Meiryo UI" panose="020B0604030504040204" pitchFamily="50" charset="-128"/>
                        </a:rPr>
                        <a:t>）</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2635636"/>
                  </a:ext>
                </a:extLst>
              </a:tr>
              <a:tr h="395417">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換気の確保</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b="1" u="sng" dirty="0" smtClean="0">
                          <a:latin typeface="Meiryo UI" panose="020B0604030504040204" pitchFamily="50" charset="-128"/>
                          <a:ea typeface="Meiryo UI" panose="020B0604030504040204" pitchFamily="50" charset="-128"/>
                        </a:rPr>
                        <a:t>気候上可能な限り常時</a:t>
                      </a:r>
                      <a:r>
                        <a:rPr kumimoji="1" lang="ja-JP" altLang="en-US" sz="1000" dirty="0" smtClean="0">
                          <a:latin typeface="Meiryo UI" panose="020B0604030504040204" pitchFamily="50" charset="-128"/>
                          <a:ea typeface="Meiryo UI" panose="020B0604030504040204" pitchFamily="50" charset="-128"/>
                        </a:rPr>
                        <a:t>、困難な場合はこまめに、２方向の窓を同時に開けて換気</a:t>
                      </a:r>
                      <a:endParaRPr kumimoji="1" lang="en-US" altLang="ja-JP" sz="10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十分な換気が確保できない場合には、</a:t>
                      </a:r>
                      <a:r>
                        <a:rPr kumimoji="1" lang="ja-JP" altLang="en-US" sz="1000" b="1" u="sng" dirty="0" smtClean="0">
                          <a:latin typeface="Meiryo UI" panose="020B0604030504040204" pitchFamily="50" charset="-128"/>
                          <a:ea typeface="Meiryo UI" panose="020B0604030504040204" pitchFamily="50" charset="-128"/>
                        </a:rPr>
                        <a:t>サーキュレーターや空気清浄機等の導入など、換気のための補完的な措置を検討</a:t>
                      </a:r>
                      <a:endParaRPr kumimoji="1" lang="ja-JP" altLang="en-US" sz="1000" b="1" u="sng"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343238"/>
                  </a:ext>
                </a:extLst>
              </a:tr>
              <a:tr h="296562">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手洗い等の手指衛生</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外から教室に入る時やトイレの後、昼食の前後など、流水と石けんでのこまめな手洗いを指導</a:t>
                      </a:r>
                      <a:endParaRPr kumimoji="1" lang="ja-JP" altLang="en-US" sz="1000"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1356520"/>
                  </a:ext>
                </a:extLst>
              </a:tr>
              <a:tr h="373214">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清掃・消毒</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一時的な消毒の効果を期待するよりも、清掃により清潔な空間を保つことが重要</a:t>
                      </a:r>
                      <a:endParaRPr kumimoji="1" lang="en-US" altLang="ja-JP" sz="10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00" b="1" u="sng" dirty="0" smtClean="0">
                          <a:latin typeface="Meiryo UI" panose="020B0604030504040204" pitchFamily="50" charset="-128"/>
                          <a:ea typeface="Meiryo UI" panose="020B0604030504040204" pitchFamily="50" charset="-128"/>
                        </a:rPr>
                        <a:t>清掃活動とは別に日常的な消毒作業を行うことは不要</a:t>
                      </a:r>
                      <a:endParaRPr kumimoji="1" lang="ja-JP" altLang="en-US" sz="1000" b="1" u="sng"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862267"/>
                  </a:ext>
                </a:extLst>
              </a:tr>
            </a:tbl>
          </a:graphicData>
        </a:graphic>
      </p:graphicFrame>
      <p:sp>
        <p:nvSpPr>
          <p:cNvPr id="10" name="テキスト ボックス 9"/>
          <p:cNvSpPr txBox="1"/>
          <p:nvPr/>
        </p:nvSpPr>
        <p:spPr>
          <a:xfrm>
            <a:off x="0" y="-12432"/>
            <a:ext cx="9906000" cy="369332"/>
          </a:xfrm>
          <a:prstGeom prst="rect">
            <a:avLst/>
          </a:prstGeom>
          <a:solidFill>
            <a:srgbClr val="006050"/>
          </a:solidFill>
          <a:ln>
            <a:noFill/>
          </a:ln>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５</a:t>
            </a:r>
            <a:r>
              <a:rPr kumimoji="1" lang="ja-JP" altLang="en-US" b="1" dirty="0" smtClean="0">
                <a:solidFill>
                  <a:schemeClr val="bg1"/>
                </a:solidFill>
                <a:latin typeface="Meiryo UI" panose="020B0604030504040204" pitchFamily="50" charset="-128"/>
                <a:ea typeface="Meiryo UI" panose="020B0604030504040204" pitchFamily="50" charset="-128"/>
              </a:rPr>
              <a:t>類感染症への移行後の府立</a:t>
            </a:r>
            <a:r>
              <a:rPr kumimoji="1" lang="ja-JP" altLang="en-US" b="1" dirty="0">
                <a:solidFill>
                  <a:schemeClr val="bg1"/>
                </a:solidFill>
                <a:latin typeface="Meiryo UI" panose="020B0604030504040204" pitchFamily="50" charset="-128"/>
                <a:ea typeface="Meiryo UI" panose="020B0604030504040204" pitchFamily="50" charset="-128"/>
              </a:rPr>
              <a:t>学校に</a:t>
            </a:r>
            <a:r>
              <a:rPr kumimoji="1" lang="ja-JP" altLang="en-US" b="1" dirty="0" smtClean="0">
                <a:solidFill>
                  <a:schemeClr val="bg1"/>
                </a:solidFill>
                <a:latin typeface="Meiryo UI" panose="020B0604030504040204" pitchFamily="50" charset="-128"/>
                <a:ea typeface="Meiryo UI" panose="020B0604030504040204" pitchFamily="50" charset="-128"/>
              </a:rPr>
              <a:t>おける</a:t>
            </a:r>
            <a:r>
              <a:rPr kumimoji="1" lang="ja-JP" altLang="en-US" b="1" smtClean="0">
                <a:solidFill>
                  <a:schemeClr val="bg1"/>
                </a:solidFill>
                <a:latin typeface="Meiryo UI" panose="020B0604030504040204" pitchFamily="50" charset="-128"/>
                <a:ea typeface="Meiryo UI" panose="020B0604030504040204" pitchFamily="50" charset="-128"/>
              </a:rPr>
              <a:t>教育活動等に</a:t>
            </a:r>
            <a:r>
              <a:rPr kumimoji="1" lang="ja-JP" altLang="en-US" b="1" dirty="0" smtClean="0">
                <a:solidFill>
                  <a:schemeClr val="bg1"/>
                </a:solidFill>
                <a:latin typeface="Meiryo UI" panose="020B0604030504040204" pitchFamily="50" charset="-128"/>
                <a:ea typeface="Meiryo UI" panose="020B0604030504040204" pitchFamily="50" charset="-128"/>
              </a:rPr>
              <a:t>ついて</a:t>
            </a:r>
            <a:r>
              <a:rPr kumimoji="1" lang="ja-JP" altLang="en-US" b="1" smtClean="0">
                <a:solidFill>
                  <a:schemeClr val="bg1"/>
                </a:solidFill>
                <a:latin typeface="Meiryo UI" panose="020B0604030504040204" pitchFamily="50" charset="-128"/>
                <a:ea typeface="Meiryo UI" panose="020B0604030504040204" pitchFamily="50" charset="-128"/>
              </a:rPr>
              <a:t>（概要版）</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42850147"/>
              </p:ext>
            </p:extLst>
          </p:nvPr>
        </p:nvGraphicFramePr>
        <p:xfrm>
          <a:off x="87134" y="5943643"/>
          <a:ext cx="9678927" cy="728498"/>
        </p:xfrm>
        <a:graphic>
          <a:graphicData uri="http://schemas.openxmlformats.org/drawingml/2006/table">
            <a:tbl>
              <a:tblPr firstRow="1" bandRow="1">
                <a:tableStyleId>{5C22544A-7EE6-4342-B048-85BDC9FD1C3A}</a:tableStyleId>
              </a:tblPr>
              <a:tblGrid>
                <a:gridCol w="1645099">
                  <a:extLst>
                    <a:ext uri="{9D8B030D-6E8A-4147-A177-3AD203B41FA5}">
                      <a16:colId xmlns:a16="http://schemas.microsoft.com/office/drawing/2014/main" val="1588747871"/>
                    </a:ext>
                  </a:extLst>
                </a:gridCol>
                <a:gridCol w="8033828">
                  <a:extLst>
                    <a:ext uri="{9D8B030D-6E8A-4147-A177-3AD203B41FA5}">
                      <a16:colId xmlns:a16="http://schemas.microsoft.com/office/drawing/2014/main" val="498729576"/>
                    </a:ext>
                  </a:extLst>
                </a:gridCol>
              </a:tblGrid>
              <a:tr h="239954">
                <a:tc>
                  <a:txBody>
                    <a:bodyPr/>
                    <a:lstStyle/>
                    <a:p>
                      <a:pPr algn="ctr"/>
                      <a:r>
                        <a:rPr kumimoji="1" lang="ja-JP" altLang="en-US" sz="1000" b="0" dirty="0" smtClean="0">
                          <a:solidFill>
                            <a:schemeClr val="tx1"/>
                          </a:solidFill>
                          <a:latin typeface="Meiryo UI" panose="020B0604030504040204" pitchFamily="50" charset="-128"/>
                          <a:ea typeface="Meiryo UI" panose="020B0604030504040204" pitchFamily="50" charset="-128"/>
                        </a:rPr>
                        <a:t>マスクの着用</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000" b="0" dirty="0" smtClean="0">
                          <a:solidFill>
                            <a:schemeClr val="tx1"/>
                          </a:solidFill>
                          <a:latin typeface="Meiryo UI" panose="020B0604030504040204" pitchFamily="50" charset="-128"/>
                          <a:ea typeface="Meiryo UI" panose="020B0604030504040204" pitchFamily="50" charset="-128"/>
                        </a:rPr>
                        <a:t>教職員が着用する又は児童生徒に着用を促すこと（その場合にも着用を強いることのないようにすること）</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38887"/>
                  </a:ext>
                </a:extLst>
              </a:tr>
              <a:tr h="487547">
                <a:tc>
                  <a:txBody>
                    <a:bodyPr/>
                    <a:lstStyle/>
                    <a:p>
                      <a:pPr algn="ctr"/>
                      <a:r>
                        <a:rPr kumimoji="1" lang="ja-JP" altLang="en-US" sz="1000" dirty="0" smtClean="0">
                          <a:latin typeface="Meiryo UI" panose="020B0604030504040204" pitchFamily="50" charset="-128"/>
                          <a:ea typeface="Meiryo UI" panose="020B0604030504040204" pitchFamily="50" charset="-128"/>
                        </a:rPr>
                        <a:t>活動場面ごとの感染症対策</a:t>
                      </a:r>
                      <a:endParaRPr kumimoji="1" lang="en-US" altLang="ja-JP" sz="1000"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800" dirty="0" smtClean="0">
                          <a:latin typeface="Meiryo UI" panose="020B0604030504040204" pitchFamily="50" charset="-128"/>
                          <a:ea typeface="Meiryo UI" panose="020B0604030504040204" pitchFamily="50" charset="-128"/>
                        </a:rPr>
                        <a:t>　各教科等、儀式的行事等</a:t>
                      </a:r>
                      <a:endParaRPr kumimoji="1" lang="en-US" altLang="ja-JP" sz="800"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800" dirty="0" smtClean="0">
                          <a:latin typeface="Meiryo UI" panose="020B0604030504040204" pitchFamily="50" charset="-128"/>
                          <a:ea typeface="Meiryo UI" panose="020B0604030504040204" pitchFamily="50" charset="-128"/>
                        </a:rPr>
                        <a:t>　部活動、給食、登下校　　　等</a:t>
                      </a:r>
                      <a:endParaRPr kumimoji="1" lang="ja-JP" altLang="en-US" sz="800"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「感染リスクが比較的高い活動」等に当たって活動場面に応じて、</a:t>
                      </a:r>
                      <a:endParaRPr kumimoji="1" lang="en-US" altLang="ja-JP" sz="1000" dirty="0" smtClean="0">
                        <a:latin typeface="Meiryo UI" panose="020B0604030504040204" pitchFamily="50" charset="-128"/>
                        <a:ea typeface="Meiryo UI" panose="020B0604030504040204" pitchFamily="50" charset="-128"/>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latin typeface="Meiryo UI" panose="020B0604030504040204" pitchFamily="50" charset="-128"/>
                          <a:ea typeface="Meiryo UI" panose="020B0604030504040204" pitchFamily="50" charset="-128"/>
                        </a:rPr>
                        <a:t>「近距離」「対面」「大声」での発声や会話を控えること</a:t>
                      </a:r>
                      <a:endParaRPr kumimoji="1" lang="en-US" altLang="ja-JP" sz="1000" dirty="0" smtClean="0">
                        <a:latin typeface="Meiryo UI" panose="020B0604030504040204" pitchFamily="50" charset="-128"/>
                        <a:ea typeface="Meiryo UI" panose="020B0604030504040204" pitchFamily="50" charset="-128"/>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latin typeface="Meiryo UI" panose="020B0604030504040204" pitchFamily="50" charset="-128"/>
                          <a:ea typeface="Meiryo UI" panose="020B0604030504040204" pitchFamily="50" charset="-128"/>
                        </a:rPr>
                        <a:t>児童生徒</a:t>
                      </a:r>
                      <a:r>
                        <a:rPr kumimoji="1" lang="ja-JP" altLang="en-US" sz="1000" dirty="0" smtClean="0">
                          <a:solidFill>
                            <a:schemeClr val="tx1">
                              <a:lumMod val="95000"/>
                              <a:lumOff val="5000"/>
                            </a:schemeClr>
                          </a:solidFill>
                          <a:latin typeface="Meiryo UI" panose="020B0604030504040204" pitchFamily="50" charset="-128"/>
                          <a:ea typeface="Meiryo UI" panose="020B0604030504040204" pitchFamily="50" charset="-128"/>
                        </a:rPr>
                        <a:t>等</a:t>
                      </a:r>
                      <a:r>
                        <a:rPr kumimoji="1" lang="ja-JP" altLang="en-US" sz="1000" dirty="0" smtClean="0">
                          <a:latin typeface="Meiryo UI" panose="020B0604030504040204" pitchFamily="50" charset="-128"/>
                          <a:ea typeface="Meiryo UI" panose="020B0604030504040204" pitchFamily="50" charset="-128"/>
                        </a:rPr>
                        <a:t>間に触れ合わない程度の身体的距離を確保すること等の対策を講じること</a:t>
                      </a:r>
                      <a:endParaRPr kumimoji="1" lang="en-US" altLang="ja-JP" sz="1000" dirty="0" smtClean="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349952"/>
                  </a:ext>
                </a:extLst>
              </a:tr>
            </a:tbl>
          </a:graphicData>
        </a:graphic>
      </p:graphicFrame>
      <p:sp>
        <p:nvSpPr>
          <p:cNvPr id="28" name="テキスト ボックス 27"/>
          <p:cNvSpPr txBox="1"/>
          <p:nvPr/>
        </p:nvSpPr>
        <p:spPr>
          <a:xfrm>
            <a:off x="-39210" y="371377"/>
            <a:ext cx="9945210" cy="769441"/>
          </a:xfrm>
          <a:prstGeom prst="rect">
            <a:avLst/>
          </a:prstGeom>
          <a:noFill/>
        </p:spPr>
        <p:txBody>
          <a:bodyPr wrap="square" rtlCol="0">
            <a:spAutoFit/>
          </a:bodyPr>
          <a:lstStyle/>
          <a:p>
            <a:pPr lvl="0"/>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５類移行後の主な内容</a:t>
            </a:r>
            <a:r>
              <a:rPr lang="en-US" altLang="ja-JP" sz="1100" dirty="0" smtClean="0">
                <a:latin typeface="Meiryo UI" panose="020B0604030504040204" pitchFamily="50" charset="-128"/>
                <a:ea typeface="Meiryo UI" panose="020B0604030504040204" pitchFamily="50" charset="-128"/>
              </a:rPr>
              <a:t>】</a:t>
            </a:r>
          </a:p>
          <a:p>
            <a:pPr marL="171450" lvl="0" indent="-171450">
              <a:buFont typeface="Wingdings" panose="05000000000000000000" pitchFamily="2" charset="2"/>
              <a:buChar char="u"/>
            </a:pPr>
            <a:r>
              <a:rPr lang="ja-JP" altLang="ja-JP" sz="1100" spc="210" dirty="0" smtClean="0">
                <a:latin typeface="Meiryo UI" panose="020B0604030504040204" pitchFamily="50" charset="-128"/>
                <a:ea typeface="Meiryo UI" panose="020B0604030504040204" pitchFamily="50" charset="-128"/>
              </a:rPr>
              <a:t>濃厚接触者</a:t>
            </a:r>
            <a:r>
              <a:rPr lang="ja-JP" altLang="en-US" sz="1100"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特定は行われない</a:t>
            </a:r>
            <a:endParaRPr lang="en-US" altLang="ja-JP" sz="1100" b="1" u="sng" dirty="0">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u"/>
            </a:pPr>
            <a:r>
              <a:rPr lang="ja-JP" altLang="ja-JP" sz="1100" dirty="0" smtClean="0">
                <a:latin typeface="Meiryo UI" panose="020B0604030504040204" pitchFamily="50" charset="-128"/>
                <a:ea typeface="Meiryo UI" panose="020B0604030504040204" pitchFamily="50" charset="-128"/>
              </a:rPr>
              <a:t>出席</a:t>
            </a:r>
            <a:r>
              <a:rPr lang="ja-JP" altLang="ja-JP" sz="1100" dirty="0">
                <a:latin typeface="Meiryo UI" panose="020B0604030504040204" pitchFamily="50" charset="-128"/>
                <a:ea typeface="Meiryo UI" panose="020B0604030504040204" pitchFamily="50" charset="-128"/>
              </a:rPr>
              <a:t>停止</a:t>
            </a:r>
            <a:r>
              <a:rPr lang="ja-JP" altLang="ja-JP" sz="1100" dirty="0" smtClean="0">
                <a:latin typeface="Meiryo UI" panose="020B0604030504040204" pitchFamily="50" charset="-128"/>
                <a:ea typeface="Meiryo UI" panose="020B0604030504040204" pitchFamily="50" charset="-128"/>
              </a:rPr>
              <a:t>期間</a:t>
            </a:r>
            <a:r>
              <a:rPr lang="ja-JP" altLang="en-US" sz="1100" dirty="0" smtClean="0">
                <a:latin typeface="Meiryo UI" panose="020B0604030504040204" pitchFamily="50" charset="-128"/>
                <a:ea typeface="Meiryo UI" panose="020B0604030504040204" pitchFamily="50" charset="-128"/>
              </a:rPr>
              <a:t>：</a:t>
            </a:r>
            <a:r>
              <a:rPr lang="ja-JP" altLang="ja-JP" sz="1100" b="1" u="sng" dirty="0" smtClean="0">
                <a:latin typeface="Meiryo UI" panose="020B0604030504040204" pitchFamily="50" charset="-128"/>
                <a:ea typeface="Meiryo UI" panose="020B0604030504040204" pitchFamily="50" charset="-128"/>
              </a:rPr>
              <a:t>発症</a:t>
            </a:r>
            <a:r>
              <a:rPr lang="ja-JP" altLang="ja-JP" sz="1100" b="1" u="sng" dirty="0">
                <a:latin typeface="Meiryo UI" panose="020B0604030504040204" pitchFamily="50" charset="-128"/>
                <a:ea typeface="Meiryo UI" panose="020B0604030504040204" pitchFamily="50" charset="-128"/>
              </a:rPr>
              <a:t>した後５日を経過し、</a:t>
            </a:r>
            <a:r>
              <a:rPr lang="ja-JP" altLang="ja-JP" sz="1100" b="1" u="sng" dirty="0" smtClean="0">
                <a:latin typeface="Meiryo UI" panose="020B0604030504040204" pitchFamily="50" charset="-128"/>
                <a:ea typeface="Meiryo UI" panose="020B0604030504040204" pitchFamily="50" charset="-128"/>
              </a:rPr>
              <a:t>かつ</a:t>
            </a:r>
            <a:r>
              <a:rPr lang="ja-JP" altLang="en-US" sz="1100" b="1" u="sng" dirty="0" smtClean="0">
                <a:latin typeface="Meiryo UI" panose="020B0604030504040204" pitchFamily="50" charset="-128"/>
                <a:ea typeface="Meiryo UI" panose="020B0604030504040204" pitchFamily="50" charset="-128"/>
              </a:rPr>
              <a:t>、</a:t>
            </a:r>
            <a:r>
              <a:rPr lang="ja-JP" altLang="ja-JP" sz="1100" b="1" u="sng" dirty="0" smtClean="0">
                <a:latin typeface="Meiryo UI" panose="020B0604030504040204" pitchFamily="50" charset="-128"/>
                <a:ea typeface="Meiryo UI" panose="020B0604030504040204" pitchFamily="50" charset="-128"/>
              </a:rPr>
              <a:t>症状</a:t>
            </a:r>
            <a:r>
              <a:rPr lang="ja-JP" altLang="en-US" sz="1100" b="1" u="sng" dirty="0" smtClean="0">
                <a:latin typeface="Meiryo UI" panose="020B0604030504040204" pitchFamily="50" charset="-128"/>
                <a:ea typeface="Meiryo UI" panose="020B0604030504040204" pitchFamily="50" charset="-128"/>
              </a:rPr>
              <a:t>が</a:t>
            </a:r>
            <a:r>
              <a:rPr lang="ja-JP" altLang="ja-JP" sz="1100" b="1" u="sng" dirty="0" smtClean="0">
                <a:latin typeface="Meiryo UI" panose="020B0604030504040204" pitchFamily="50" charset="-128"/>
                <a:ea typeface="Meiryo UI" panose="020B0604030504040204" pitchFamily="50" charset="-128"/>
              </a:rPr>
              <a:t>軽快</a:t>
            </a:r>
            <a:r>
              <a:rPr lang="ja-JP" altLang="en-US" sz="1100" b="1" u="sng" dirty="0" smtClean="0">
                <a:latin typeface="Meiryo UI" panose="020B0604030504040204" pitchFamily="50" charset="-128"/>
                <a:ea typeface="Meiryo UI" panose="020B0604030504040204" pitchFamily="50" charset="-128"/>
              </a:rPr>
              <a:t>した</a:t>
            </a:r>
            <a:r>
              <a:rPr lang="ja-JP" altLang="ja-JP" sz="1100" b="1" u="sng" dirty="0" smtClean="0">
                <a:latin typeface="Meiryo UI" panose="020B0604030504040204" pitchFamily="50" charset="-128"/>
                <a:ea typeface="Meiryo UI" panose="020B0604030504040204" pitchFamily="50" charset="-128"/>
              </a:rPr>
              <a:t>後</a:t>
            </a:r>
            <a:r>
              <a:rPr lang="ja-JP" altLang="en-US" sz="1100" b="1" u="sng" dirty="0" smtClean="0">
                <a:latin typeface="Meiryo UI" panose="020B0604030504040204" pitchFamily="50" charset="-128"/>
                <a:ea typeface="Meiryo UI" panose="020B0604030504040204" pitchFamily="50" charset="-128"/>
              </a:rPr>
              <a:t>１日を</a:t>
            </a:r>
            <a:r>
              <a:rPr lang="ja-JP" altLang="ja-JP" sz="1100" b="1" u="sng" dirty="0" smtClean="0">
                <a:latin typeface="Meiryo UI" panose="020B0604030504040204" pitchFamily="50" charset="-128"/>
                <a:ea typeface="Meiryo UI" panose="020B0604030504040204" pitchFamily="50" charset="-128"/>
              </a:rPr>
              <a:t>経過</a:t>
            </a:r>
            <a:r>
              <a:rPr lang="ja-JP" altLang="ja-JP" sz="1100" b="1" u="sng" dirty="0">
                <a:latin typeface="Meiryo UI" panose="020B0604030504040204" pitchFamily="50" charset="-128"/>
                <a:ea typeface="Meiryo UI" panose="020B0604030504040204" pitchFamily="50" charset="-128"/>
              </a:rPr>
              <a:t>する</a:t>
            </a:r>
            <a:r>
              <a:rPr lang="ja-JP" altLang="ja-JP" sz="1100" b="1" u="sng" dirty="0" smtClean="0">
                <a:latin typeface="Meiryo UI" panose="020B0604030504040204" pitchFamily="50" charset="-128"/>
                <a:ea typeface="Meiryo UI" panose="020B0604030504040204" pitchFamily="50" charset="-128"/>
              </a:rPr>
              <a:t>まで</a:t>
            </a:r>
            <a:endParaRPr lang="en-US" altLang="ja-JP" sz="1100" b="1" u="sng" dirty="0">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u"/>
            </a:pPr>
            <a:r>
              <a:rPr kumimoji="1" lang="ja-JP" altLang="en-US" sz="1100" dirty="0" smtClean="0">
                <a:latin typeface="Meiryo UI" panose="020B0604030504040204" pitchFamily="50" charset="-128"/>
                <a:ea typeface="Meiryo UI" panose="020B0604030504040204" pitchFamily="50" charset="-128"/>
              </a:rPr>
              <a:t>臨　時　休　業：</a:t>
            </a:r>
            <a:r>
              <a:rPr kumimoji="1" lang="ja-JP" altLang="en-US" sz="1100" b="1" u="sng" dirty="0" smtClean="0">
                <a:latin typeface="Meiryo UI" panose="020B0604030504040204" pitchFamily="50" charset="-128"/>
                <a:ea typeface="Meiryo UI" panose="020B0604030504040204" pitchFamily="50" charset="-128"/>
              </a:rPr>
              <a:t>罹患者</a:t>
            </a:r>
            <a:r>
              <a:rPr kumimoji="1" lang="ja-JP" altLang="en-US" sz="1100" b="1" u="sng" dirty="0">
                <a:latin typeface="Meiryo UI" panose="020B0604030504040204" pitchFamily="50" charset="-128"/>
                <a:ea typeface="Meiryo UI" panose="020B0604030504040204" pitchFamily="50" charset="-128"/>
              </a:rPr>
              <a:t>（新型コロナウイルス感染症や類似症状による</a:t>
            </a:r>
            <a:r>
              <a:rPr kumimoji="1" lang="ja-JP" altLang="en-US" sz="1100" b="1" u="sng" dirty="0" smtClean="0">
                <a:latin typeface="Meiryo UI" panose="020B0604030504040204" pitchFamily="50" charset="-128"/>
                <a:ea typeface="Meiryo UI" panose="020B0604030504040204" pitchFamily="50" charset="-128"/>
              </a:rPr>
              <a:t>者）欠席率</a:t>
            </a:r>
            <a:r>
              <a:rPr kumimoji="1" lang="ja-JP" altLang="en-US" sz="1100" b="1" u="sng" dirty="0">
                <a:latin typeface="Meiryo UI" panose="020B0604030504040204" pitchFamily="50" charset="-128"/>
                <a:ea typeface="Meiryo UI" panose="020B0604030504040204" pitchFamily="50" charset="-128"/>
              </a:rPr>
              <a:t>約</a:t>
            </a:r>
            <a:r>
              <a:rPr kumimoji="1" lang="en-US" altLang="ja-JP" sz="1100" b="1" u="sng" dirty="0">
                <a:latin typeface="Meiryo UI" panose="020B0604030504040204" pitchFamily="50" charset="-128"/>
                <a:ea typeface="Meiryo UI" panose="020B0604030504040204" pitchFamily="50" charset="-128"/>
              </a:rPr>
              <a:t>15</a:t>
            </a:r>
            <a:r>
              <a:rPr kumimoji="1" lang="ja-JP" altLang="en-US" sz="1100" b="1" u="sng" dirty="0" smtClean="0">
                <a:latin typeface="Meiryo UI" panose="020B0604030504040204" pitchFamily="50" charset="-128"/>
                <a:ea typeface="Meiryo UI" panose="020B0604030504040204" pitchFamily="50" charset="-128"/>
              </a:rPr>
              <a:t>％を</a:t>
            </a:r>
            <a:r>
              <a:rPr kumimoji="1" lang="ja-JP" altLang="en-US" sz="1100" b="1" u="sng" dirty="0">
                <a:latin typeface="Meiryo UI" panose="020B0604030504040204" pitchFamily="50" charset="-128"/>
                <a:ea typeface="Meiryo UI" panose="020B0604030504040204" pitchFamily="50" charset="-128"/>
              </a:rPr>
              <a:t>基準とし、保健体育課へ一報のうえ、学校医と協議し、学級閉鎖等を</a:t>
            </a:r>
            <a:r>
              <a:rPr kumimoji="1" lang="ja-JP" altLang="en-US" sz="1100" b="1" u="sng" dirty="0" smtClean="0">
                <a:latin typeface="Meiryo UI" panose="020B0604030504040204" pitchFamily="50" charset="-128"/>
                <a:ea typeface="Meiryo UI" panose="020B0604030504040204" pitchFamily="50" charset="-128"/>
              </a:rPr>
              <a:t>実施</a:t>
            </a:r>
            <a:endParaRPr lang="en-US" altLang="ja-JP" sz="1100" b="1" u="sng" dirty="0" smtClean="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78516" y="1150057"/>
            <a:ext cx="1308654"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　 平　　時</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78517" y="5289552"/>
            <a:ext cx="4047494"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感染流行時</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19226" y="5365486"/>
            <a:ext cx="2705100" cy="246221"/>
          </a:xfrm>
          <a:prstGeom prst="rect">
            <a:avLst/>
          </a:prstGeom>
          <a:noFill/>
        </p:spPr>
        <p:txBody>
          <a:bodyPr wrap="square" rtlCol="0">
            <a:spAutoFit/>
          </a:bodyPr>
          <a:lstStyle/>
          <a:p>
            <a:pPr algn="ctr"/>
            <a:r>
              <a:rPr kumimoji="1" lang="ja-JP" altLang="en-US" sz="1000" b="1" u="sng" dirty="0" smtClean="0">
                <a:latin typeface="Meiryo UI" panose="020B0604030504040204" pitchFamily="50" charset="-128"/>
                <a:ea typeface="Meiryo UI" panose="020B0604030504040204" pitchFamily="50" charset="-128"/>
              </a:rPr>
              <a:t>感染</a:t>
            </a:r>
            <a:r>
              <a:rPr kumimoji="1" lang="ja-JP" altLang="en-US" sz="1000" b="1" u="sng" dirty="0">
                <a:latin typeface="Meiryo UI" panose="020B0604030504040204" pitchFamily="50" charset="-128"/>
                <a:ea typeface="Meiryo UI" panose="020B0604030504040204" pitchFamily="50" charset="-128"/>
              </a:rPr>
              <a:t>状況に</a:t>
            </a:r>
            <a:r>
              <a:rPr kumimoji="1" lang="ja-JP" altLang="en-US" sz="1000" b="1" u="sng" dirty="0" smtClean="0">
                <a:latin typeface="Meiryo UI" panose="020B0604030504040204" pitchFamily="50" charset="-128"/>
                <a:ea typeface="Meiryo UI" panose="020B0604030504040204" pitchFamily="50" charset="-128"/>
              </a:rPr>
              <a:t>よって府教育庁から別途注意喚起</a:t>
            </a:r>
            <a:endParaRPr kumimoji="1" lang="en-US" altLang="ja-JP" sz="1000" b="1" u="sng"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0169" y="1508632"/>
            <a:ext cx="2285772" cy="265356"/>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平時</a:t>
            </a:r>
            <a:r>
              <a:rPr kumimoji="1" lang="ja-JP" altLang="en-US" sz="1100" b="1" dirty="0" smtClean="0">
                <a:latin typeface="Meiryo UI" panose="020B0604030504040204" pitchFamily="50" charset="-128"/>
                <a:ea typeface="Meiryo UI" panose="020B0604030504040204" pitchFamily="50" charset="-128"/>
              </a:rPr>
              <a:t>から求められる感染症対策</a:t>
            </a:r>
            <a:endParaRPr kumimoji="1" lang="en-US" altLang="ja-JP" sz="11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82875" y="3369025"/>
            <a:ext cx="4043135"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陽性者が確認された場合の各学校の対応</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87134" y="3801791"/>
            <a:ext cx="3008632"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感染状況に応じて、機動的に講ずべき措置</a:t>
            </a:r>
          </a:p>
        </p:txBody>
      </p:sp>
      <p:sp>
        <p:nvSpPr>
          <p:cNvPr id="19" name="テキスト ボックス 18"/>
          <p:cNvSpPr txBox="1"/>
          <p:nvPr/>
        </p:nvSpPr>
        <p:spPr>
          <a:xfrm>
            <a:off x="87134" y="5690557"/>
            <a:ext cx="3847420"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感染流行時に一時的に検討することが考えられる感染症</a:t>
            </a:r>
            <a:r>
              <a:rPr kumimoji="1" lang="ja-JP" altLang="en-US" sz="1100" dirty="0" smtClean="0">
                <a:latin typeface="Meiryo UI" panose="020B0604030504040204" pitchFamily="50" charset="-128"/>
                <a:ea typeface="Meiryo UI" panose="020B0604030504040204" pitchFamily="50" charset="-128"/>
              </a:rPr>
              <a:t>対策</a:t>
            </a:r>
            <a:endParaRPr kumimoji="1" lang="ja-JP" altLang="en-US" sz="1100" u="sng" dirty="0">
              <a:latin typeface="Meiryo UI" panose="020B0604030504040204" pitchFamily="50" charset="-128"/>
              <a:ea typeface="Meiryo UI" panose="020B0604030504040204" pitchFamily="50" charset="-128"/>
            </a:endParaRPr>
          </a:p>
        </p:txBody>
      </p:sp>
      <p:sp>
        <p:nvSpPr>
          <p:cNvPr id="20" name="テキスト ボックス 3"/>
          <p:cNvSpPr txBox="1"/>
          <p:nvPr/>
        </p:nvSpPr>
        <p:spPr>
          <a:xfrm rot="5400000">
            <a:off x="-169158" y="3275629"/>
            <a:ext cx="558653" cy="275480"/>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２</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3071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1205</TotalTime>
  <Words>624</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メイリオ</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諭史</dc:creator>
  <cp:lastModifiedBy>福井　章人</cp:lastModifiedBy>
  <cp:revision>116</cp:revision>
  <cp:lastPrinted>2023-05-01T02:39:00Z</cp:lastPrinted>
  <dcterms:created xsi:type="dcterms:W3CDTF">2023-04-25T06:02:48Z</dcterms:created>
  <dcterms:modified xsi:type="dcterms:W3CDTF">2023-05-12T04:13:44Z</dcterms:modified>
</cp:coreProperties>
</file>