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74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25A7F6B6-6951-449A-88FB-7AAB6684F913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C113F58-AAA8-4390-8A08-4F68E841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83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19E67C32-A6F0-470F-91E1-215A21FD53ED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02C2471-DF82-45B8-AA09-2DF4E850C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31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9A06-AE02-41C1-9844-C962CA525176}" type="datetime1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7EF66-BD9E-4995-A91B-F68751E5B904}" type="datetime1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0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7069" y="252854"/>
            <a:ext cx="5147489" cy="276034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350" b="1" i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の懲戒処分における状況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50" b="1" i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323501" y="9417496"/>
            <a:ext cx="3201843" cy="251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800" dirty="0" smtClean="0">
                <a:solidFill>
                  <a:schemeClr val="tx1"/>
                </a:solidFill>
              </a:rPr>
              <a:t>※</a:t>
            </a:r>
            <a:r>
              <a:rPr lang="ja-JP" altLang="en-US" sz="800" dirty="0">
                <a:solidFill>
                  <a:schemeClr val="tx1"/>
                </a:solidFill>
              </a:rPr>
              <a:t> （　）内は府費負担教職員数</a:t>
            </a:r>
            <a:r>
              <a:rPr lang="ja-JP" altLang="en-US" sz="800" dirty="0" smtClean="0">
                <a:solidFill>
                  <a:schemeClr val="tx1"/>
                </a:solidFill>
              </a:rPr>
              <a:t>で内数。政令市、</a:t>
            </a:r>
            <a:r>
              <a:rPr lang="ja-JP" altLang="en-US" sz="800" dirty="0">
                <a:solidFill>
                  <a:schemeClr val="tx1"/>
                </a:solidFill>
              </a:rPr>
              <a:t>豊能地区教職員を除く</a:t>
            </a:r>
            <a:r>
              <a:rPr lang="ja-JP" altLang="en-US" sz="800" dirty="0" smtClean="0">
                <a:solidFill>
                  <a:schemeClr val="tx1"/>
                </a:solidFill>
              </a:rPr>
              <a:t>。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580363"/>
              </p:ext>
            </p:extLst>
          </p:nvPr>
        </p:nvGraphicFramePr>
        <p:xfrm>
          <a:off x="253486" y="540825"/>
          <a:ext cx="618316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8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97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207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565493" y="120816"/>
            <a:ext cx="1003284" cy="30008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参考資料２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830257" y="9531995"/>
            <a:ext cx="1057275" cy="304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 smtClean="0">
                <a:latin typeface="ＭＳ 明朝" pitchFamily="17" charset="-128"/>
                <a:ea typeface="ＭＳ 明朝" pitchFamily="17" charset="-128"/>
              </a:rPr>
              <a:t>2-8</a:t>
            </a: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252742" y="5089654"/>
            <a:ext cx="5147489" cy="276034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350" b="1" i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の懲戒処分における状況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0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</a:t>
            </a:r>
            <a:r>
              <a:rPr lang="en-US" altLang="ja-JP" sz="135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929625"/>
              </p:ext>
            </p:extLst>
          </p:nvPr>
        </p:nvGraphicFramePr>
        <p:xfrm>
          <a:off x="253486" y="5386184"/>
          <a:ext cx="618316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8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97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207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193702"/>
              </p:ext>
            </p:extLst>
          </p:nvPr>
        </p:nvGraphicFramePr>
        <p:xfrm>
          <a:off x="253486" y="5961112"/>
          <a:ext cx="6186635" cy="3486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59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2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7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4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8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0766"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02">
                <a:tc rowSpan="9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1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体罰・暴行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221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わいせつ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セクハラ・不適切な行為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8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教職員へのわいせつ行為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1239047"/>
                  </a:ext>
                </a:extLst>
              </a:tr>
              <a:tr h="1938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営利企業従事制限違反</a:t>
                      </a:r>
                      <a:endParaRPr lang="zh-TW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３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3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3082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認定外通勤等</a:t>
                      </a:r>
                      <a:endParaRPr lang="en-US" altLang="ja-JP" sz="11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２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2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64010450"/>
                  </a:ext>
                </a:extLst>
              </a:tr>
              <a:tr h="19331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不適切な会食への参加</a:t>
                      </a:r>
                    </a:p>
                  </a:txBody>
                  <a:tcPr marL="0" marR="0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2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080735"/>
                  </a:ext>
                </a:extLst>
              </a:tr>
              <a:tr h="1938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休暇の虚偽申請</a:t>
                      </a:r>
                      <a:endParaRPr lang="en-US" altLang="ja-JP" sz="11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85245222"/>
                  </a:ext>
                </a:extLst>
              </a:tr>
              <a:tr h="1938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職務専念義務違反</a:t>
                      </a:r>
                    </a:p>
                  </a:txBody>
                  <a:tcPr marL="58643" marR="58643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1</a:t>
                      </a: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３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2225"/>
                  </a:ext>
                </a:extLst>
              </a:tr>
              <a:tr h="1938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管理職の虚偽報告</a:t>
                      </a:r>
                    </a:p>
                  </a:txBody>
                  <a:tcPr marL="58643" marR="58643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 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427915"/>
                  </a:ext>
                </a:extLst>
              </a:tr>
              <a:tr h="193310"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公金公物関係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（着服、手当等不正受給）</a:t>
                      </a:r>
                      <a:endParaRPr lang="ja-JP" altLang="en-US" sz="8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31101" marB="31101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２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11(2)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802">
                <a:tc row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公務外非行</a:t>
                      </a:r>
                      <a:endParaRPr lang="en-US" altLang="zh-TW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58643" marR="58643" marT="31101" marB="31101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窃盗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9006906"/>
                  </a:ext>
                </a:extLst>
              </a:tr>
              <a:tr h="193802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盗撮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193802">
                <a:tc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1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ストーカー規制法違反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</a:t>
                      </a: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802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交通事故・交通法規違反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１</a:t>
                      </a:r>
                      <a:endParaRPr lang="en-US" altLang="ja-JP" sz="120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3(2)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8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10(7)</a:t>
                      </a: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</a:t>
                      </a: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21(5)</a:t>
                      </a:r>
                      <a:r>
                        <a:rPr lang="ja-JP" alt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41(15)</a:t>
                      </a: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 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4880" marR="4880" marT="5175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462032"/>
              </p:ext>
            </p:extLst>
          </p:nvPr>
        </p:nvGraphicFramePr>
        <p:xfrm>
          <a:off x="260646" y="1084516"/>
          <a:ext cx="6176008" cy="394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4">
                  <a:extLst>
                    <a:ext uri="{9D8B030D-6E8A-4147-A177-3AD203B41FA5}">
                      <a16:colId xmlns:a16="http://schemas.microsoft.com/office/drawing/2014/main" val="3170033308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3558556589"/>
                    </a:ext>
                  </a:extLst>
                </a:gridCol>
                <a:gridCol w="70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88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17">
                <a:tc rowSpan="7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0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</a:t>
                      </a:r>
                      <a:r>
                        <a:rPr lang="ja-JP" altLang="en-US" sz="10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体罰・</a:t>
                      </a:r>
                      <a:endParaRPr lang="en-US" altLang="ja-JP" sz="1000" b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不適切な指導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</a:t>
                      </a: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わいせつ・</a:t>
                      </a:r>
                      <a:endParaRPr lang="en-US" altLang="ja-JP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セクハラ・不適切な行為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8(5)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9(5)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教職員へのセクハラ行為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123904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営利企業従事制限違反</a:t>
                      </a:r>
                      <a:endParaRPr lang="zh-TW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244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休暇等の虚偽申請・入力</a:t>
                      </a:r>
                      <a:endParaRPr lang="en-US" altLang="ja-JP" sz="10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5245222"/>
                  </a:ext>
                </a:extLst>
              </a:tr>
              <a:tr h="4009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職務専念義務違反</a:t>
                      </a:r>
                      <a:endParaRPr lang="en-US" altLang="ja-JP" sz="10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・管理職への暴言</a:t>
                      </a: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2225"/>
                  </a:ext>
                </a:extLst>
              </a:tr>
              <a:tr h="249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管理職による不適切な対応</a:t>
                      </a: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427915"/>
                  </a:ext>
                </a:extLst>
              </a:tr>
              <a:tr h="24336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公金公物関係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（着服、手当等不正受給）</a:t>
                      </a:r>
                      <a:endParaRPr lang="ja-JP" altLang="en-US" sz="8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14(2)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467">
                <a:tc rowSpan="4"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公務外非行</a:t>
                      </a:r>
                      <a:endParaRPr lang="en-US" altLang="zh-TW" sz="10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rowSpan="4" h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窃盗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9006906"/>
                  </a:ext>
                </a:extLst>
              </a:tr>
              <a:tr h="182467">
                <a:tc gridSpan="2"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盗撮・児童買春・痴漢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5(2)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27831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大麻取締法違反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3583720"/>
                  </a:ext>
                </a:extLst>
              </a:tr>
              <a:tr h="21989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傷害・暴行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5494060"/>
                  </a:ext>
                </a:extLst>
              </a:tr>
              <a:tr h="256188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交通事故・交通法規違反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467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監督責任</a:t>
                      </a: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32442"/>
                  </a:ext>
                </a:extLst>
              </a:tr>
              <a:tr h="1787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1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１８（８）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７（２）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２２（４）</a:t>
                      </a:r>
                      <a:endParaRPr lang="ja-JP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４（１）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５１（</a:t>
                      </a:r>
                      <a:r>
                        <a:rPr lang="en-US" altLang="ja-JP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6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3150</TotalTime>
  <Words>490</Words>
  <Application>Microsoft Office PowerPoint</Application>
  <PresentationFormat>A4 210 x 297 mm</PresentationFormat>
  <Paragraphs>181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Ｐゴシック</vt:lpstr>
      <vt:lpstr>ＭＳ 明朝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★資料合体版</dc:title>
  <dc:creator>大阪府庁</dc:creator>
  <cp:lastModifiedBy>岡松　由介</cp:lastModifiedBy>
  <cp:revision>254</cp:revision>
  <cp:lastPrinted>2023-04-13T12:26:49Z</cp:lastPrinted>
  <dcterms:created xsi:type="dcterms:W3CDTF">2013-05-07T02:49:03Z</dcterms:created>
  <dcterms:modified xsi:type="dcterms:W3CDTF">2023-04-20T12:33:12Z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★資料合体版</vt:lpwstr>
  </property>
  <property fmtid="{D5CDD505-2E9C-101B-9397-08002B2CF9AE}" pid="3" name="SlideDescription">
    <vt:lpwstr/>
  </property>
</Properties>
</file>