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67" r:id="rId5"/>
    <p:sldId id="264" r:id="rId6"/>
    <p:sldId id="26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6" autoAdjust="0"/>
    <p:restoredTop sz="94660"/>
  </p:normalViewPr>
  <p:slideViewPr>
    <p:cSldViewPr>
      <p:cViewPr>
        <p:scale>
          <a:sx n="90" d="100"/>
          <a:sy n="90" d="100"/>
        </p:scale>
        <p:origin x="1044" y="-3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93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児童生徒数</c:v>
                </c:pt>
              </c:strCache>
            </c:strRef>
          </c:tx>
          <c:spPr>
            <a:ln w="50800">
              <a:solidFill>
                <a:srgbClr val="00B050"/>
              </a:solidFill>
            </a:ln>
            <a:effectLst>
              <a:innerShdw blurRad="63500" dist="50800" dir="5400000">
                <a:prstClr val="black">
                  <a:alpha val="50000"/>
                </a:prstClr>
              </a:innerShdw>
            </a:effectLst>
          </c:spPr>
          <c:marker>
            <c:symbol val="diamond"/>
            <c:size val="14"/>
            <c:spPr>
              <a:solidFill>
                <a:srgbClr val="00B050"/>
              </a:solidFill>
              <a:ln>
                <a:solidFill>
                  <a:srgbClr val="00B050"/>
                </a:solidFill>
              </a:ln>
              <a:effectLst>
                <a:innerShdw blurRad="63500" dist="50800" dir="5400000">
                  <a:prstClr val="black">
                    <a:alpha val="50000"/>
                  </a:prstClr>
                </a:innerShdw>
              </a:effectLst>
            </c:spPr>
          </c:marker>
          <c:dLbls>
            <c:spPr>
              <a:noFill/>
              <a:ln>
                <a:noFill/>
              </a:ln>
              <a:effectLst/>
            </c:spPr>
            <c:txPr>
              <a:bodyPr/>
              <a:lstStyle/>
              <a:p>
                <a:pPr>
                  <a:defRPr sz="1200" baseline="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R4</c:v>
                </c:pt>
                <c:pt idx="1">
                  <c:v>R5</c:v>
                </c:pt>
                <c:pt idx="2">
                  <c:v>R6</c:v>
                </c:pt>
                <c:pt idx="3">
                  <c:v>R7</c:v>
                </c:pt>
                <c:pt idx="4">
                  <c:v>R8</c:v>
                </c:pt>
                <c:pt idx="5">
                  <c:v>R9</c:v>
                </c:pt>
                <c:pt idx="6">
                  <c:v>R10</c:v>
                </c:pt>
                <c:pt idx="7">
                  <c:v>R11</c:v>
                </c:pt>
                <c:pt idx="8">
                  <c:v>R12</c:v>
                </c:pt>
                <c:pt idx="9">
                  <c:v>R13</c:v>
                </c:pt>
                <c:pt idx="10">
                  <c:v>R14</c:v>
                </c:pt>
              </c:strCache>
            </c:strRef>
          </c:cat>
          <c:val>
            <c:numRef>
              <c:f>Sheet1!$B$2:$B$12</c:f>
              <c:numCache>
                <c:formatCode>#,##0_);[Red]\(#,##0\)</c:formatCode>
                <c:ptCount val="11"/>
                <c:pt idx="0">
                  <c:v>448295</c:v>
                </c:pt>
                <c:pt idx="1">
                  <c:v>442607</c:v>
                </c:pt>
                <c:pt idx="2">
                  <c:v>437443</c:v>
                </c:pt>
                <c:pt idx="3">
                  <c:v>431556</c:v>
                </c:pt>
                <c:pt idx="4">
                  <c:v>424063</c:v>
                </c:pt>
                <c:pt idx="5">
                  <c:v>416520</c:v>
                </c:pt>
                <c:pt idx="6">
                  <c:v>409234</c:v>
                </c:pt>
                <c:pt idx="7">
                  <c:v>401640</c:v>
                </c:pt>
                <c:pt idx="8">
                  <c:v>394023</c:v>
                </c:pt>
                <c:pt idx="9">
                  <c:v>385994</c:v>
                </c:pt>
                <c:pt idx="10">
                  <c:v>378907</c:v>
                </c:pt>
              </c:numCache>
            </c:numRef>
          </c:val>
          <c:smooth val="0"/>
          <c:extLst>
            <c:ext xmlns:c16="http://schemas.microsoft.com/office/drawing/2014/chart" uri="{C3380CC4-5D6E-409C-BE32-E72D297353CC}">
              <c16:uniqueId val="{00000000-21E3-478E-AB67-7E0B750880BB}"/>
            </c:ext>
          </c:extLst>
        </c:ser>
        <c:dLbls>
          <c:showLegendKey val="0"/>
          <c:showVal val="0"/>
          <c:showCatName val="0"/>
          <c:showSerName val="0"/>
          <c:showPercent val="0"/>
          <c:showBubbleSize val="0"/>
        </c:dLbls>
        <c:marker val="1"/>
        <c:smooth val="0"/>
        <c:axId val="45440384"/>
        <c:axId val="45458560"/>
      </c:lineChart>
      <c:catAx>
        <c:axId val="45440384"/>
        <c:scaling>
          <c:orientation val="minMax"/>
        </c:scaling>
        <c:delete val="0"/>
        <c:axPos val="b"/>
        <c:numFmt formatCode="General" sourceLinked="0"/>
        <c:majorTickMark val="out"/>
        <c:minorTickMark val="none"/>
        <c:tickLblPos val="none"/>
        <c:crossAx val="45458560"/>
        <c:crosses val="autoZero"/>
        <c:auto val="1"/>
        <c:lblAlgn val="ctr"/>
        <c:lblOffset val="100"/>
        <c:noMultiLvlLbl val="0"/>
      </c:catAx>
      <c:valAx>
        <c:axId val="45458560"/>
        <c:scaling>
          <c:orientation val="minMax"/>
          <c:max val="460000"/>
          <c:min val="360000"/>
        </c:scaling>
        <c:delete val="0"/>
        <c:axPos val="l"/>
        <c:majorGridlines/>
        <c:numFmt formatCode="#,##0_);[Red]\(#,##0\)" sourceLinked="1"/>
        <c:majorTickMark val="out"/>
        <c:minorTickMark val="none"/>
        <c:tickLblPos val="nextTo"/>
        <c:crossAx val="45440384"/>
        <c:crosses val="autoZero"/>
        <c:crossBetween val="between"/>
        <c:majorUnit val="30000"/>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教員定数</c:v>
                </c:pt>
              </c:strCache>
            </c:strRef>
          </c:tx>
          <c:spPr>
            <a:ln w="50800">
              <a:solidFill>
                <a:srgbClr val="FF0000"/>
              </a:solidFill>
            </a:ln>
            <a:effectLst>
              <a:innerShdw blurRad="63500" dist="50800" dir="5400000">
                <a:prstClr val="black">
                  <a:alpha val="50000"/>
                </a:prstClr>
              </a:innerShdw>
            </a:effectLst>
          </c:spPr>
          <c:marker>
            <c:symbol val="square"/>
            <c:size val="11"/>
            <c:spPr>
              <a:solidFill>
                <a:srgbClr val="FF0000"/>
              </a:solidFill>
              <a:ln>
                <a:solidFill>
                  <a:srgbClr val="92D050"/>
                </a:solidFill>
              </a:ln>
              <a:effectLst>
                <a:innerShdw blurRad="63500" dist="50800" dir="5400000">
                  <a:prstClr val="black">
                    <a:alpha val="50000"/>
                  </a:prstClr>
                </a:innerShdw>
              </a:effectLst>
            </c:spPr>
          </c:marker>
          <c:dLbls>
            <c:spPr>
              <a:noFill/>
              <a:ln>
                <a:noFill/>
              </a:ln>
              <a:effectLst/>
            </c:spPr>
            <c:txPr>
              <a:bodyPr/>
              <a:lstStyle/>
              <a:p>
                <a:pPr>
                  <a:defRPr sz="1200" baseline="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R4</c:v>
                </c:pt>
                <c:pt idx="1">
                  <c:v>R5</c:v>
                </c:pt>
                <c:pt idx="2">
                  <c:v>R6</c:v>
                </c:pt>
                <c:pt idx="3">
                  <c:v>R7</c:v>
                </c:pt>
                <c:pt idx="4">
                  <c:v>R8</c:v>
                </c:pt>
                <c:pt idx="5">
                  <c:v>R9</c:v>
                </c:pt>
                <c:pt idx="6">
                  <c:v>R10</c:v>
                </c:pt>
                <c:pt idx="7">
                  <c:v>R11</c:v>
                </c:pt>
                <c:pt idx="8">
                  <c:v>R12</c:v>
                </c:pt>
                <c:pt idx="9">
                  <c:v>R13</c:v>
                </c:pt>
                <c:pt idx="10">
                  <c:v>R14</c:v>
                </c:pt>
              </c:strCache>
            </c:strRef>
          </c:cat>
          <c:val>
            <c:numRef>
              <c:f>Sheet1!$B$2:$B$12</c:f>
              <c:numCache>
                <c:formatCode>#,##0_);[Red]\(#,##0\)</c:formatCode>
                <c:ptCount val="11"/>
                <c:pt idx="0">
                  <c:v>33489</c:v>
                </c:pt>
                <c:pt idx="1">
                  <c:v>33701</c:v>
                </c:pt>
                <c:pt idx="2">
                  <c:v>33350</c:v>
                </c:pt>
                <c:pt idx="3">
                  <c:v>33271</c:v>
                </c:pt>
                <c:pt idx="4">
                  <c:v>32942</c:v>
                </c:pt>
                <c:pt idx="5">
                  <c:v>32594</c:v>
                </c:pt>
                <c:pt idx="6">
                  <c:v>32258</c:v>
                </c:pt>
                <c:pt idx="7">
                  <c:v>31888</c:v>
                </c:pt>
                <c:pt idx="8">
                  <c:v>31518</c:v>
                </c:pt>
                <c:pt idx="9">
                  <c:v>31129</c:v>
                </c:pt>
                <c:pt idx="10">
                  <c:v>30775</c:v>
                </c:pt>
              </c:numCache>
            </c:numRef>
          </c:val>
          <c:smooth val="0"/>
          <c:extLst>
            <c:ext xmlns:c16="http://schemas.microsoft.com/office/drawing/2014/chart" uri="{C3380CC4-5D6E-409C-BE32-E72D297353CC}">
              <c16:uniqueId val="{00000000-CEFE-4A04-BEF7-3920C3418E5C}"/>
            </c:ext>
          </c:extLst>
        </c:ser>
        <c:dLbls>
          <c:showLegendKey val="0"/>
          <c:showVal val="0"/>
          <c:showCatName val="0"/>
          <c:showSerName val="0"/>
          <c:showPercent val="0"/>
          <c:showBubbleSize val="0"/>
        </c:dLbls>
        <c:marker val="1"/>
        <c:smooth val="0"/>
        <c:axId val="62300928"/>
        <c:axId val="62302464"/>
      </c:lineChart>
      <c:catAx>
        <c:axId val="62300928"/>
        <c:scaling>
          <c:orientation val="minMax"/>
        </c:scaling>
        <c:delete val="0"/>
        <c:axPos val="b"/>
        <c:numFmt formatCode="General" sourceLinked="0"/>
        <c:majorTickMark val="out"/>
        <c:minorTickMark val="none"/>
        <c:tickLblPos val="none"/>
        <c:crossAx val="62302464"/>
        <c:crosses val="autoZero"/>
        <c:auto val="1"/>
        <c:lblAlgn val="ctr"/>
        <c:lblOffset val="100"/>
        <c:noMultiLvlLbl val="0"/>
      </c:catAx>
      <c:valAx>
        <c:axId val="62302464"/>
        <c:scaling>
          <c:orientation val="minMax"/>
          <c:max val="34000"/>
          <c:min val="30000"/>
        </c:scaling>
        <c:delete val="0"/>
        <c:axPos val="l"/>
        <c:majorGridlines/>
        <c:numFmt formatCode="#,##0_);[Red]\(#,##0\)" sourceLinked="1"/>
        <c:majorTickMark val="out"/>
        <c:minorTickMark val="none"/>
        <c:tickLblPos val="nextTo"/>
        <c:crossAx val="62300928"/>
        <c:crosses val="autoZero"/>
        <c:crossBetween val="between"/>
        <c:majorUnit val="1000"/>
      </c:valAx>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定数内講師</c:v>
                </c:pt>
              </c:strCache>
            </c:strRef>
          </c:tx>
          <c:spPr>
            <a:ln w="41275">
              <a:solidFill>
                <a:srgbClr val="00B0F0"/>
              </a:solidFill>
            </a:ln>
            <a:effectLst>
              <a:innerShdw blurRad="63500" dist="50800" dir="5400000">
                <a:prstClr val="black">
                  <a:alpha val="50000"/>
                </a:prstClr>
              </a:innerShdw>
            </a:effectLst>
          </c:spPr>
          <c:marker>
            <c:symbol val="triangle"/>
            <c:size val="12"/>
            <c:spPr>
              <a:solidFill>
                <a:srgbClr val="00B0F0"/>
              </a:solidFill>
              <a:effectLst>
                <a:innerShdw blurRad="63500" dist="50800" dir="5400000">
                  <a:prstClr val="black">
                    <a:alpha val="50000"/>
                  </a:prstClr>
                </a:innerShdw>
              </a:effectLst>
            </c:spPr>
          </c:marker>
          <c:dLbls>
            <c:spPr>
              <a:noFill/>
              <a:ln>
                <a:noFill/>
              </a:ln>
              <a:effectLst/>
            </c:spPr>
            <c:txPr>
              <a:bodyPr/>
              <a:lstStyle/>
              <a:p>
                <a:pPr>
                  <a:defRPr sz="1200" baseline="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R4</c:v>
                </c:pt>
                <c:pt idx="1">
                  <c:v>R5</c:v>
                </c:pt>
                <c:pt idx="2">
                  <c:v>R6</c:v>
                </c:pt>
                <c:pt idx="3">
                  <c:v>R7</c:v>
                </c:pt>
                <c:pt idx="4">
                  <c:v>R8</c:v>
                </c:pt>
                <c:pt idx="5">
                  <c:v>R9</c:v>
                </c:pt>
                <c:pt idx="6">
                  <c:v>R10</c:v>
                </c:pt>
                <c:pt idx="7">
                  <c:v>R11</c:v>
                </c:pt>
                <c:pt idx="8">
                  <c:v>R12</c:v>
                </c:pt>
                <c:pt idx="9">
                  <c:v>R13</c:v>
                </c:pt>
                <c:pt idx="10">
                  <c:v>R14</c:v>
                </c:pt>
              </c:strCache>
            </c:strRef>
          </c:cat>
          <c:val>
            <c:numRef>
              <c:f>Sheet1!$B$2:$B$12</c:f>
              <c:numCache>
                <c:formatCode>#,##0_);[Red]\(#,##0\)</c:formatCode>
                <c:ptCount val="11"/>
                <c:pt idx="0">
                  <c:v>2796</c:v>
                </c:pt>
                <c:pt idx="1">
                  <c:v>3007</c:v>
                </c:pt>
                <c:pt idx="2">
                  <c:v>2697</c:v>
                </c:pt>
                <c:pt idx="3">
                  <c:v>2732</c:v>
                </c:pt>
                <c:pt idx="4">
                  <c:v>2375</c:v>
                </c:pt>
                <c:pt idx="5">
                  <c:v>2013</c:v>
                </c:pt>
                <c:pt idx="6">
                  <c:v>1733</c:v>
                </c:pt>
                <c:pt idx="7">
                  <c:v>1544</c:v>
                </c:pt>
                <c:pt idx="8">
                  <c:v>1387</c:v>
                </c:pt>
                <c:pt idx="9">
                  <c:v>1239</c:v>
                </c:pt>
                <c:pt idx="10">
                  <c:v>1107</c:v>
                </c:pt>
              </c:numCache>
            </c:numRef>
          </c:val>
          <c:smooth val="0"/>
          <c:extLst>
            <c:ext xmlns:c16="http://schemas.microsoft.com/office/drawing/2014/chart" uri="{C3380CC4-5D6E-409C-BE32-E72D297353CC}">
              <c16:uniqueId val="{00000000-30C4-4BF2-BC40-BAF5D811A3C5}"/>
            </c:ext>
          </c:extLst>
        </c:ser>
        <c:dLbls>
          <c:showLegendKey val="0"/>
          <c:showVal val="0"/>
          <c:showCatName val="0"/>
          <c:showSerName val="0"/>
          <c:showPercent val="0"/>
          <c:showBubbleSize val="0"/>
        </c:dLbls>
        <c:marker val="1"/>
        <c:smooth val="0"/>
        <c:axId val="175011712"/>
        <c:axId val="175013248"/>
      </c:lineChart>
      <c:catAx>
        <c:axId val="175011712"/>
        <c:scaling>
          <c:orientation val="minMax"/>
        </c:scaling>
        <c:delete val="0"/>
        <c:axPos val="b"/>
        <c:numFmt formatCode="General" sourceLinked="0"/>
        <c:majorTickMark val="out"/>
        <c:minorTickMark val="none"/>
        <c:tickLblPos val="none"/>
        <c:crossAx val="175013248"/>
        <c:crosses val="autoZero"/>
        <c:auto val="1"/>
        <c:lblAlgn val="ctr"/>
        <c:lblOffset val="100"/>
        <c:noMultiLvlLbl val="0"/>
      </c:catAx>
      <c:valAx>
        <c:axId val="175013248"/>
        <c:scaling>
          <c:orientation val="minMax"/>
          <c:max val="3500"/>
          <c:min val="1000"/>
        </c:scaling>
        <c:delete val="0"/>
        <c:axPos val="l"/>
        <c:majorGridlines/>
        <c:numFmt formatCode="#,##0_);[Red]\(#,##0\)" sourceLinked="1"/>
        <c:majorTickMark val="out"/>
        <c:minorTickMark val="none"/>
        <c:tickLblPos val="nextTo"/>
        <c:crossAx val="175011712"/>
        <c:crosses val="autoZero"/>
        <c:crossBetween val="between"/>
        <c:majorUnit val="750"/>
      </c:valAx>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新規採用数</c:v>
                </c:pt>
              </c:strCache>
            </c:strRef>
          </c:tx>
          <c:spPr>
            <a:ln w="50800">
              <a:solidFill>
                <a:srgbClr val="FFC000"/>
              </a:solidFill>
            </a:ln>
            <a:effectLst>
              <a:innerShdw blurRad="63500" dist="50800" dir="5400000">
                <a:schemeClr val="tx1">
                  <a:lumMod val="50000"/>
                  <a:lumOff val="50000"/>
                  <a:alpha val="50000"/>
                </a:schemeClr>
              </a:innerShdw>
            </a:effectLst>
          </c:spPr>
          <c:marker>
            <c:symbol val="circle"/>
            <c:size val="12"/>
            <c:spPr>
              <a:solidFill>
                <a:srgbClr val="FFC000"/>
              </a:solidFill>
              <a:effectLst>
                <a:innerShdw blurRad="63500" dist="50800" dir="5400000">
                  <a:schemeClr val="tx1">
                    <a:lumMod val="50000"/>
                    <a:lumOff val="50000"/>
                    <a:alpha val="50000"/>
                  </a:schemeClr>
                </a:innerShdw>
              </a:effectLst>
            </c:spPr>
          </c:marker>
          <c:dLbls>
            <c:dLbl>
              <c:idx val="7"/>
              <c:layout>
                <c:manualLayout>
                  <c:x val="-3.259259259259259E-2"/>
                  <c:y val="0.1033722590494060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AD-4610-B2B1-20B69918AC3D}"/>
                </c:ext>
              </c:extLst>
            </c:dLbl>
            <c:dLbl>
              <c:idx val="8"/>
              <c:layout>
                <c:manualLayout>
                  <c:x val="-3.2592592592592708E-2"/>
                  <c:y val="9.0307867027120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AD-4610-B2B1-20B69918AC3D}"/>
                </c:ext>
              </c:extLst>
            </c:dLbl>
            <c:dLbl>
              <c:idx val="9"/>
              <c:layout>
                <c:manualLayout>
                  <c:x val="-3.7222222222222337E-2"/>
                  <c:y val="9.0307867027120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AD-4610-B2B1-20B69918AC3D}"/>
                </c:ext>
              </c:extLst>
            </c:dLbl>
            <c:dLbl>
              <c:idx val="10"/>
              <c:layout>
                <c:manualLayout>
                  <c:x val="-3.1049382716049494E-2"/>
                  <c:y val="9.6840063038263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AD-4610-B2B1-20B69918AC3D}"/>
                </c:ext>
              </c:extLst>
            </c:dLbl>
            <c:spPr>
              <a:noFill/>
              <a:ln>
                <a:noFill/>
              </a:ln>
              <a:effectLst/>
            </c:spPr>
            <c:txPr>
              <a:bodyPr/>
              <a:lstStyle/>
              <a:p>
                <a:pPr>
                  <a:defRPr sz="1200" baseline="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R4</c:v>
                </c:pt>
                <c:pt idx="1">
                  <c:v>R5</c:v>
                </c:pt>
                <c:pt idx="2">
                  <c:v>R6</c:v>
                </c:pt>
                <c:pt idx="3">
                  <c:v>R7</c:v>
                </c:pt>
                <c:pt idx="4">
                  <c:v>R8</c:v>
                </c:pt>
                <c:pt idx="5">
                  <c:v>R9</c:v>
                </c:pt>
                <c:pt idx="6">
                  <c:v>R10</c:v>
                </c:pt>
                <c:pt idx="7">
                  <c:v>R11</c:v>
                </c:pt>
                <c:pt idx="8">
                  <c:v>R12</c:v>
                </c:pt>
                <c:pt idx="9">
                  <c:v>R13</c:v>
                </c:pt>
                <c:pt idx="10">
                  <c:v>R14</c:v>
                </c:pt>
              </c:strCache>
            </c:strRef>
          </c:cat>
          <c:val>
            <c:numRef>
              <c:f>Sheet1!$B$2:$B$12</c:f>
              <c:numCache>
                <c:formatCode>#,##0_);[Red]\(#,##0\)</c:formatCode>
                <c:ptCount val="11"/>
                <c:pt idx="0">
                  <c:v>2079</c:v>
                </c:pt>
                <c:pt idx="1">
                  <c:v>1184</c:v>
                </c:pt>
                <c:pt idx="2">
                  <c:v>960</c:v>
                </c:pt>
                <c:pt idx="3">
                  <c:v>960</c:v>
                </c:pt>
                <c:pt idx="4">
                  <c:v>960</c:v>
                </c:pt>
                <c:pt idx="5">
                  <c:v>960</c:v>
                </c:pt>
                <c:pt idx="6">
                  <c:v>790</c:v>
                </c:pt>
                <c:pt idx="7">
                  <c:v>670</c:v>
                </c:pt>
                <c:pt idx="8">
                  <c:v>550</c:v>
                </c:pt>
                <c:pt idx="9">
                  <c:v>530</c:v>
                </c:pt>
                <c:pt idx="10">
                  <c:v>510</c:v>
                </c:pt>
              </c:numCache>
            </c:numRef>
          </c:val>
          <c:smooth val="0"/>
          <c:extLst>
            <c:ext xmlns:c16="http://schemas.microsoft.com/office/drawing/2014/chart" uri="{C3380CC4-5D6E-409C-BE32-E72D297353CC}">
              <c16:uniqueId val="{00000000-92F6-4C45-939D-E2A2DD1404A9}"/>
            </c:ext>
          </c:extLst>
        </c:ser>
        <c:dLbls>
          <c:showLegendKey val="0"/>
          <c:showVal val="0"/>
          <c:showCatName val="0"/>
          <c:showSerName val="0"/>
          <c:showPercent val="0"/>
          <c:showBubbleSize val="0"/>
        </c:dLbls>
        <c:marker val="1"/>
        <c:smooth val="0"/>
        <c:axId val="175041536"/>
        <c:axId val="175043328"/>
      </c:lineChart>
      <c:catAx>
        <c:axId val="175041536"/>
        <c:scaling>
          <c:orientation val="minMax"/>
        </c:scaling>
        <c:delete val="0"/>
        <c:axPos val="b"/>
        <c:numFmt formatCode="General" sourceLinked="0"/>
        <c:majorTickMark val="out"/>
        <c:minorTickMark val="none"/>
        <c:tickLblPos val="low"/>
        <c:txPr>
          <a:bodyPr/>
          <a:lstStyle/>
          <a:p>
            <a:pPr>
              <a:defRPr sz="1200" baseline="0"/>
            </a:pPr>
            <a:endParaRPr lang="ja-JP"/>
          </a:p>
        </c:txPr>
        <c:crossAx val="175043328"/>
        <c:crosses val="autoZero"/>
        <c:auto val="1"/>
        <c:lblAlgn val="ctr"/>
        <c:lblOffset val="100"/>
        <c:noMultiLvlLbl val="0"/>
      </c:catAx>
      <c:valAx>
        <c:axId val="175043328"/>
        <c:scaling>
          <c:orientation val="minMax"/>
          <c:max val="2500"/>
          <c:min val="0"/>
        </c:scaling>
        <c:delete val="0"/>
        <c:axPos val="l"/>
        <c:majorGridlines/>
        <c:numFmt formatCode="#,##0_);[Red]\(#,##0\)" sourceLinked="1"/>
        <c:majorTickMark val="out"/>
        <c:minorTickMark val="none"/>
        <c:tickLblPos val="nextTo"/>
        <c:crossAx val="175041536"/>
        <c:crosses val="autoZero"/>
        <c:crossBetween val="between"/>
        <c:majorUnit val="500"/>
      </c:valAx>
    </c:plotArea>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421E91ED-8809-450D-B537-3428FB30B86B}" type="datetimeFigureOut">
              <a:rPr kumimoji="1" lang="ja-JP" altLang="en-US" smtClean="0"/>
              <a:t>2023/1/23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B9D512B-9496-4BB6-95CF-C0C78E2418C9}" type="slidenum">
              <a:rPr kumimoji="1" lang="ja-JP" altLang="en-US" smtClean="0"/>
              <a:t>‹#›</a:t>
            </a:fld>
            <a:endParaRPr kumimoji="1" lang="ja-JP" altLang="en-US"/>
          </a:p>
        </p:txBody>
      </p:sp>
    </p:spTree>
    <p:extLst>
      <p:ext uri="{BB962C8B-B14F-4D97-AF65-F5344CB8AC3E}">
        <p14:creationId xmlns:p14="http://schemas.microsoft.com/office/powerpoint/2010/main" val="27208202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4ADE181-DEA0-4A15-A972-6DFFF62033D7}" type="datetimeFigureOut">
              <a:rPr kumimoji="1" lang="ja-JP" altLang="en-US" smtClean="0"/>
              <a:t>2023/1/23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E014B4B-45C1-43C2-94F6-19E004CCD275}" type="slidenum">
              <a:rPr kumimoji="1" lang="ja-JP" altLang="en-US" smtClean="0"/>
              <a:t>‹#›</a:t>
            </a:fld>
            <a:endParaRPr kumimoji="1" lang="ja-JP" altLang="en-US"/>
          </a:p>
        </p:txBody>
      </p:sp>
    </p:spTree>
    <p:extLst>
      <p:ext uri="{BB962C8B-B14F-4D97-AF65-F5344CB8AC3E}">
        <p14:creationId xmlns:p14="http://schemas.microsoft.com/office/powerpoint/2010/main" val="2750198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1</a:t>
            </a:fld>
            <a:endParaRPr kumimoji="1" lang="ja-JP" altLang="en-US"/>
          </a:p>
        </p:txBody>
      </p:sp>
    </p:spTree>
    <p:extLst>
      <p:ext uri="{BB962C8B-B14F-4D97-AF65-F5344CB8AC3E}">
        <p14:creationId xmlns:p14="http://schemas.microsoft.com/office/powerpoint/2010/main" val="2125023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2</a:t>
            </a:fld>
            <a:endParaRPr kumimoji="1" lang="ja-JP" altLang="en-US"/>
          </a:p>
        </p:txBody>
      </p:sp>
    </p:spTree>
    <p:extLst>
      <p:ext uri="{BB962C8B-B14F-4D97-AF65-F5344CB8AC3E}">
        <p14:creationId xmlns:p14="http://schemas.microsoft.com/office/powerpoint/2010/main" val="286957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4</a:t>
            </a:fld>
            <a:endParaRPr kumimoji="1" lang="ja-JP" altLang="en-US"/>
          </a:p>
        </p:txBody>
      </p:sp>
    </p:spTree>
    <p:extLst>
      <p:ext uri="{BB962C8B-B14F-4D97-AF65-F5344CB8AC3E}">
        <p14:creationId xmlns:p14="http://schemas.microsoft.com/office/powerpoint/2010/main" val="296785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5</a:t>
            </a:fld>
            <a:endParaRPr kumimoji="1" lang="ja-JP" altLang="en-US"/>
          </a:p>
        </p:txBody>
      </p:sp>
    </p:spTree>
    <p:extLst>
      <p:ext uri="{BB962C8B-B14F-4D97-AF65-F5344CB8AC3E}">
        <p14:creationId xmlns:p14="http://schemas.microsoft.com/office/powerpoint/2010/main" val="2192818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6</a:t>
            </a:fld>
            <a:endParaRPr kumimoji="1" lang="ja-JP" altLang="en-US"/>
          </a:p>
        </p:txBody>
      </p:sp>
    </p:spTree>
    <p:extLst>
      <p:ext uri="{BB962C8B-B14F-4D97-AF65-F5344CB8AC3E}">
        <p14:creationId xmlns:p14="http://schemas.microsoft.com/office/powerpoint/2010/main" val="2192818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3879610-EE9E-4B59-940C-C9B8998688A6}" type="datetime1">
              <a:rPr kumimoji="1" lang="ja-JP" altLang="en-US" smtClean="0"/>
              <a:t>2023/1/23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35945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077A87-E9F4-44E6-ADC2-D7CB8716A0AD}" type="datetime1">
              <a:rPr kumimoji="1" lang="ja-JP" altLang="en-US" smtClean="0"/>
              <a:t>2023/1/23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77901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562A29-A293-4CFE-99CF-672EA51AE03C}" type="datetime1">
              <a:rPr kumimoji="1" lang="ja-JP" altLang="en-US" smtClean="0"/>
              <a:t>2023/1/23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40344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C97243-BC6B-487E-8877-AD716F444254}" type="datetime1">
              <a:rPr kumimoji="1" lang="ja-JP" altLang="en-US" smtClean="0"/>
              <a:t>2023/1/23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77558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00349AA-8712-49C5-B9B4-32A31CC122F7}" type="datetime1">
              <a:rPr kumimoji="1" lang="ja-JP" altLang="en-US" smtClean="0"/>
              <a:t>2023/1/23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22779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C65BA9-1322-4EF1-A339-B109DE353162}" type="datetime1">
              <a:rPr kumimoji="1" lang="ja-JP" altLang="en-US" smtClean="0"/>
              <a:t>2023/1/23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61674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7EF3820-0BBE-436B-B415-EBD7A131CB38}" type="datetime1">
              <a:rPr kumimoji="1" lang="ja-JP" altLang="en-US" smtClean="0"/>
              <a:t>2023/1/23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4099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E137AA-6CC4-47EF-8CAF-8207B66E7E9F}" type="datetime1">
              <a:rPr kumimoji="1" lang="ja-JP" altLang="en-US" smtClean="0"/>
              <a:t>2023/1/23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04522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41FEAA-D9EC-40D3-A690-17D059948EAC}" type="datetime1">
              <a:rPr kumimoji="1" lang="ja-JP" altLang="en-US" smtClean="0"/>
              <a:t>2023/1/23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1950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5AA867-9A29-4F48-A8A3-80299B354082}" type="datetime1">
              <a:rPr kumimoji="1" lang="ja-JP" altLang="en-US" smtClean="0"/>
              <a:t>2023/1/23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6229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5893C2-E931-413B-A146-45EB36FBD2FB}" type="datetime1">
              <a:rPr kumimoji="1" lang="ja-JP" altLang="en-US" smtClean="0"/>
              <a:t>2023/1/23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63649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7AA38-F9EA-472A-9535-BB8C86D9FCAD}" type="datetime1">
              <a:rPr kumimoji="1" lang="ja-JP" altLang="en-US" smtClean="0"/>
              <a:t>2023/1/23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47526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44824" y="2420888"/>
            <a:ext cx="5254352" cy="891530"/>
          </a:xfrm>
          <a:solidFill>
            <a:schemeClr val="accent1">
              <a:lumMod val="40000"/>
              <a:lumOff val="60000"/>
            </a:schemeClr>
          </a:solidFill>
          <a:ln w="63500" cmpd="dbl"/>
        </p:spPr>
        <p:style>
          <a:lnRef idx="2">
            <a:schemeClr val="dk1"/>
          </a:lnRef>
          <a:fillRef idx="1">
            <a:schemeClr val="lt1"/>
          </a:fillRef>
          <a:effectRef idx="0">
            <a:schemeClr val="dk1"/>
          </a:effectRef>
          <a:fontRef idx="minor">
            <a:schemeClr val="dk1"/>
          </a:fontRef>
        </p:style>
        <p:txBody>
          <a:bodyPr>
            <a:normAutofit/>
          </a:bodyPr>
          <a:lstStyle/>
          <a:p>
            <a:r>
              <a:rPr kumimoji="1" lang="ja-JP" altLang="en-US" sz="3200" dirty="0"/>
              <a:t>教職員数管理目標（案）</a:t>
            </a:r>
          </a:p>
        </p:txBody>
      </p:sp>
      <p:sp>
        <p:nvSpPr>
          <p:cNvPr id="3" name="サブタイトル 2"/>
          <p:cNvSpPr>
            <a:spLocks noGrp="1"/>
          </p:cNvSpPr>
          <p:nvPr>
            <p:ph type="subTitle" idx="1"/>
          </p:nvPr>
        </p:nvSpPr>
        <p:spPr>
          <a:xfrm>
            <a:off x="1371600" y="4149080"/>
            <a:ext cx="6400800" cy="1752600"/>
          </a:xfrm>
        </p:spPr>
        <p:txBody>
          <a:bodyPr anchor="ctr">
            <a:normAutofit/>
          </a:bodyPr>
          <a:lstStyle/>
          <a:p>
            <a:r>
              <a:rPr lang="ja-JP" altLang="en-US" sz="2800" dirty="0"/>
              <a:t>令和５（２０２３）年〇月</a:t>
            </a:r>
            <a:endParaRPr lang="en-US" altLang="ja-JP" sz="2800" dirty="0"/>
          </a:p>
          <a:p>
            <a:r>
              <a:rPr lang="ja-JP" altLang="en-US" sz="2800" dirty="0"/>
              <a:t>大阪府教育委員会</a:t>
            </a:r>
            <a:endParaRPr kumimoji="1" lang="ja-JP" altLang="en-US" sz="2800" dirty="0"/>
          </a:p>
        </p:txBody>
      </p:sp>
      <p:sp>
        <p:nvSpPr>
          <p:cNvPr id="4" name="Rectangle 2"/>
          <p:cNvSpPr>
            <a:spLocks noChangeArrowheads="1"/>
          </p:cNvSpPr>
          <p:nvPr/>
        </p:nvSpPr>
        <p:spPr bwMode="auto">
          <a:xfrm>
            <a:off x="395536" y="3143025"/>
            <a:ext cx="365485" cy="57195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2</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99642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a:spLocks noGrp="1"/>
          </p:cNvSpPr>
          <p:nvPr>
            <p:ph idx="1"/>
          </p:nvPr>
        </p:nvSpPr>
        <p:spPr>
          <a:xfrm>
            <a:off x="395536" y="4938839"/>
            <a:ext cx="8398296" cy="1543196"/>
          </a:xfrm>
          <a:noFill/>
          <a:ln>
            <a:noFill/>
          </a:ln>
        </p:spPr>
        <p:style>
          <a:lnRef idx="2">
            <a:schemeClr val="dk1"/>
          </a:lnRef>
          <a:fillRef idx="1">
            <a:schemeClr val="lt1"/>
          </a:fillRef>
          <a:effectRef idx="0">
            <a:schemeClr val="dk1"/>
          </a:effectRef>
          <a:fontRef idx="minor">
            <a:schemeClr val="dk1"/>
          </a:fontRef>
        </p:style>
        <p:txBody>
          <a:bodyPr anchor="ctr">
            <a:noAutofit/>
          </a:bodyPr>
          <a:lstStyle/>
          <a:p>
            <a:pPr marL="0" indent="0">
              <a:lnSpc>
                <a:spcPts val="1600"/>
              </a:lnSpc>
              <a:buNone/>
            </a:pPr>
            <a:r>
              <a:rPr lang="ja-JP" altLang="en-US" sz="1200" dirty="0">
                <a:latin typeface="Meiryo UI" panose="020B0604030504040204" pitchFamily="50" charset="-128"/>
                <a:ea typeface="Meiryo UI" panose="020B0604030504040204" pitchFamily="50" charset="-128"/>
              </a:rPr>
              <a:t>（組織及び定数） </a:t>
            </a:r>
          </a:p>
          <a:p>
            <a:pPr marL="0" indent="0">
              <a:lnSpc>
                <a:spcPts val="1600"/>
              </a:lnSpc>
              <a:buNone/>
            </a:pPr>
            <a:r>
              <a:rPr lang="ja-JP" altLang="en-US" sz="1200" dirty="0">
                <a:latin typeface="Meiryo UI" panose="020B0604030504040204" pitchFamily="50" charset="-128"/>
                <a:ea typeface="Meiryo UI" panose="020B0604030504040204" pitchFamily="50" charset="-128"/>
              </a:rPr>
              <a:t>　　第三条  任命権者は、最少の経費で最大の効果を挙げるため、簡素で効率的な組織の運営に努めるものとする。 </a:t>
            </a:r>
          </a:p>
          <a:p>
            <a:pPr marL="540000" indent="-1080000">
              <a:lnSpc>
                <a:spcPts val="1600"/>
              </a:lnSpc>
              <a:buNone/>
            </a:pPr>
            <a:r>
              <a:rPr lang="ja-JP" altLang="en-US" sz="1200" dirty="0">
                <a:latin typeface="Meiryo UI" panose="020B0604030504040204" pitchFamily="50" charset="-128"/>
                <a:ea typeface="Meiryo UI" panose="020B0604030504040204" pitchFamily="50" charset="-128"/>
              </a:rPr>
              <a:t>　　２  全ての職は、組織運営及び業務の必要性の有無に基づき設置し、適正に管理するものとする。 </a:t>
            </a:r>
            <a:endParaRPr lang="en-US" altLang="ja-JP" sz="1200" dirty="0">
              <a:latin typeface="Meiryo UI" panose="020B0604030504040204" pitchFamily="50" charset="-128"/>
              <a:ea typeface="Meiryo UI" panose="020B0604030504040204" pitchFamily="50" charset="-128"/>
            </a:endParaRPr>
          </a:p>
          <a:p>
            <a:pPr marL="355600" indent="-355600">
              <a:lnSpc>
                <a:spcPts val="1600"/>
              </a:lnSpc>
              <a:buNone/>
            </a:pPr>
            <a:r>
              <a:rPr lang="ja-JP" altLang="en-US" sz="1200" dirty="0">
                <a:latin typeface="Meiryo UI" panose="020B0604030504040204" pitchFamily="50" charset="-128"/>
                <a:ea typeface="Meiryo UI" panose="020B0604030504040204" pitchFamily="50" charset="-128"/>
              </a:rPr>
              <a:t>　　３  任命権者は、五年ごとに職員数の管理目標を定め、これを公表するものとする。ただし、必要があると認めるときは、これを変更することができる。 </a:t>
            </a:r>
          </a:p>
          <a:p>
            <a:pPr marL="540000" indent="-1080000">
              <a:lnSpc>
                <a:spcPts val="1600"/>
              </a:lnSpc>
              <a:buNone/>
            </a:pPr>
            <a:r>
              <a:rPr lang="ja-JP" altLang="en-US" sz="1200" dirty="0">
                <a:latin typeface="Meiryo UI" panose="020B0604030504040204" pitchFamily="50" charset="-128"/>
                <a:ea typeface="Meiryo UI" panose="020B0604030504040204" pitchFamily="50" charset="-128"/>
              </a:rPr>
              <a:t>　　４  前項の目標を設定し、又は変更する場合は、地方公共団体の運営に関し、識見を有する者の意見を聴くものとする。 </a:t>
            </a:r>
            <a:endParaRPr kumimoji="1" lang="ja-JP" altLang="en-US" sz="1200"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252000" y="332656"/>
            <a:ext cx="8640000" cy="612000"/>
          </a:xfrm>
          <a:solidFill>
            <a:schemeClr val="accent1">
              <a:lumMod val="40000"/>
              <a:lumOff val="6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a:normAutofit/>
          </a:bodyPr>
          <a:lstStyle/>
          <a:p>
            <a:r>
              <a:rPr lang="ja-JP" altLang="en-US" sz="2500" dirty="0"/>
              <a:t>教職員数管理目標について</a:t>
            </a:r>
            <a:endParaRPr kumimoji="1" lang="ja-JP" altLang="en-US" sz="2500" dirty="0"/>
          </a:p>
        </p:txBody>
      </p:sp>
      <p:sp>
        <p:nvSpPr>
          <p:cNvPr id="4" name="コンテンツ プレースホルダー 2"/>
          <p:cNvSpPr txBox="1">
            <a:spLocks/>
          </p:cNvSpPr>
          <p:nvPr/>
        </p:nvSpPr>
        <p:spPr>
          <a:xfrm>
            <a:off x="233156" y="982192"/>
            <a:ext cx="8677688" cy="3628434"/>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216000" indent="-457200">
              <a:lnSpc>
                <a:spcPts val="2200"/>
              </a:lnSpc>
              <a:buNone/>
            </a:pPr>
            <a:r>
              <a:rPr lang="ja-JP" altLang="en-US" sz="1600" b="1" dirty="0">
                <a:latin typeface="Meiryo UI" panose="020B0604030504040204" pitchFamily="50" charset="-128"/>
                <a:ea typeface="Meiryo UI" panose="020B0604030504040204" pitchFamily="50" charset="-128"/>
              </a:rPr>
              <a:t>■根拠規定</a:t>
            </a:r>
            <a:endParaRPr lang="en-US" altLang="ja-JP" sz="1600" b="1" dirty="0">
              <a:latin typeface="Meiryo UI" panose="020B0604030504040204" pitchFamily="50" charset="-128"/>
              <a:ea typeface="Meiryo UI" panose="020B0604030504040204" pitchFamily="50" charset="-128"/>
            </a:endParaRPr>
          </a:p>
          <a:p>
            <a:pPr marL="216000" indent="-457200">
              <a:lnSpc>
                <a:spcPts val="2200"/>
              </a:lnSpc>
              <a:buNone/>
            </a:pPr>
            <a:r>
              <a:rPr lang="ja-JP" altLang="en-US" sz="1400" dirty="0">
                <a:latin typeface="Meiryo UI" panose="020B0604030504040204" pitchFamily="50" charset="-128"/>
                <a:ea typeface="Meiryo UI" panose="020B0604030504040204" pitchFamily="50" charset="-128"/>
              </a:rPr>
              <a:t>　　　職員基本条例第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条第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項の規定に基づき、５年ごとに教職員数の管理目標を定め、これを公表する（今回の管理目標は、令和５（</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）年度から令和９（</a:t>
            </a:r>
            <a:r>
              <a:rPr lang="en-US" altLang="ja-JP" sz="1400" dirty="0">
                <a:latin typeface="Meiryo UI" panose="020B0604030504040204" pitchFamily="50" charset="-128"/>
                <a:ea typeface="Meiryo UI" panose="020B0604030504040204" pitchFamily="50" charset="-128"/>
              </a:rPr>
              <a:t>2027</a:t>
            </a:r>
            <a:r>
              <a:rPr lang="ja-JP" altLang="en-US" sz="1400" dirty="0">
                <a:latin typeface="Meiryo UI" panose="020B0604030504040204" pitchFamily="50" charset="-128"/>
                <a:ea typeface="Meiryo UI" panose="020B0604030504040204" pitchFamily="50" charset="-128"/>
              </a:rPr>
              <a:t>）年度までの５年間）</a:t>
            </a:r>
            <a:endParaRPr lang="en-US" altLang="ja-JP" sz="1400" dirty="0">
              <a:latin typeface="Meiryo UI" panose="020B0604030504040204" pitchFamily="50" charset="-128"/>
              <a:ea typeface="Meiryo UI" panose="020B0604030504040204" pitchFamily="50" charset="-128"/>
            </a:endParaRPr>
          </a:p>
          <a:p>
            <a:pPr marL="216000" indent="-457200">
              <a:lnSpc>
                <a:spcPts val="2200"/>
              </a:lnSpc>
              <a:buNone/>
            </a:pPr>
            <a:r>
              <a:rPr lang="ja-JP" altLang="en-US" sz="1600" b="1" dirty="0">
                <a:latin typeface="Meiryo UI" panose="020B0604030504040204" pitchFamily="50" charset="-128"/>
                <a:ea typeface="Meiryo UI" panose="020B0604030504040204" pitchFamily="50" charset="-128"/>
              </a:rPr>
              <a:t>■対象教職員</a:t>
            </a:r>
            <a:endParaRPr lang="en-US" altLang="ja-JP" sz="1600" b="1" dirty="0">
              <a:latin typeface="Meiryo UI" panose="020B0604030504040204" pitchFamily="50" charset="-128"/>
              <a:ea typeface="Meiryo UI" panose="020B0604030504040204" pitchFamily="50" charset="-128"/>
            </a:endParaRPr>
          </a:p>
          <a:p>
            <a:pPr marL="449263" indent="-449263">
              <a:lnSpc>
                <a:spcPts val="2200"/>
              </a:lnSpc>
              <a:spcBef>
                <a:spcPts val="0"/>
              </a:spcBef>
              <a:buNone/>
            </a:pPr>
            <a:r>
              <a:rPr lang="ja-JP" altLang="en-US" sz="1400" dirty="0">
                <a:latin typeface="Meiryo UI" panose="020B0604030504040204" pitchFamily="50" charset="-128"/>
                <a:ea typeface="Meiryo UI" panose="020B0604030504040204" pitchFamily="50" charset="-128"/>
              </a:rPr>
              <a:t>　　○　市町村立学校職員給与負担法第１条及び第２条に規定する教職員（府費負担教職員）のうち、府教育委員会が任命権者である教職員（任命権を移譲している豊中市、池田市、箕面市、豊能町、能勢町が設置する学校の教職員</a:t>
            </a:r>
            <a:r>
              <a:rPr lang="ja-JP" altLang="en-US" sz="1400" dirty="0">
                <a:solidFill>
                  <a:schemeClr val="tx1"/>
                </a:solidFill>
                <a:latin typeface="Meiryo UI" panose="020B0604030504040204" pitchFamily="50" charset="-128"/>
                <a:ea typeface="Meiryo UI" panose="020B0604030504040204" pitchFamily="50" charset="-128"/>
              </a:rPr>
              <a:t>を除く）</a:t>
            </a:r>
            <a:endParaRPr lang="en-US" altLang="ja-JP" sz="1400" dirty="0">
              <a:solidFill>
                <a:schemeClr val="tx1"/>
              </a:solidFill>
              <a:latin typeface="Meiryo UI" panose="020B0604030504040204" pitchFamily="50" charset="-128"/>
              <a:ea typeface="Meiryo UI" panose="020B0604030504040204" pitchFamily="50" charset="-128"/>
            </a:endParaRPr>
          </a:p>
          <a:p>
            <a:pPr marL="449263" indent="-449263">
              <a:lnSpc>
                <a:spcPts val="2200"/>
              </a:lnSpc>
              <a:spcBef>
                <a:spcPts val="0"/>
              </a:spcBef>
              <a:buNone/>
            </a:pPr>
            <a:r>
              <a:rPr lang="ja-JP" altLang="en-US" sz="1400" dirty="0">
                <a:solidFill>
                  <a:schemeClr val="tx1"/>
                </a:solidFill>
                <a:latin typeface="Meiryo UI" panose="020B0604030504040204" pitchFamily="50" charset="-128"/>
                <a:ea typeface="Meiryo UI" panose="020B0604030504040204" pitchFamily="50" charset="-128"/>
              </a:rPr>
              <a:t>　　○　府立学校の教職員（公設民営学校の教職員を除く） </a:t>
            </a:r>
            <a:endParaRPr lang="en-US" altLang="ja-JP" sz="1400" dirty="0">
              <a:solidFill>
                <a:schemeClr val="tx1"/>
              </a:solidFill>
              <a:latin typeface="Meiryo UI" panose="020B0604030504040204" pitchFamily="50" charset="-128"/>
              <a:ea typeface="Meiryo UI" panose="020B0604030504040204" pitchFamily="50" charset="-128"/>
            </a:endParaRPr>
          </a:p>
          <a:p>
            <a:pPr marL="0" indent="0">
              <a:lnSpc>
                <a:spcPts val="2200"/>
              </a:lnSpc>
              <a:spcBef>
                <a:spcPts val="600"/>
              </a:spcBef>
              <a:buNone/>
            </a:pPr>
            <a:r>
              <a:rPr lang="ja-JP" altLang="en-US" sz="1600" b="1" dirty="0">
                <a:latin typeface="Meiryo UI" panose="020B0604030504040204" pitchFamily="50" charset="-128"/>
                <a:ea typeface="Meiryo UI" panose="020B0604030504040204" pitchFamily="50" charset="-128"/>
              </a:rPr>
              <a:t>■教職員数の算出方法 </a:t>
            </a:r>
          </a:p>
          <a:p>
            <a:pPr marL="324000" indent="-457200">
              <a:lnSpc>
                <a:spcPts val="2200"/>
              </a:lnSpc>
              <a:spcBef>
                <a:spcPts val="0"/>
              </a:spcBef>
              <a:buNone/>
            </a:pPr>
            <a:r>
              <a:rPr lang="ja-JP" altLang="en-US" sz="1400" dirty="0">
                <a:latin typeface="Meiryo UI" panose="020B0604030504040204" pitchFamily="50" charset="-128"/>
                <a:ea typeface="Meiryo UI" panose="020B0604030504040204" pitchFamily="50" charset="-128"/>
              </a:rPr>
              <a:t>    ○　現在の児童・生徒数及び既出生者数をもと</a:t>
            </a:r>
            <a:r>
              <a:rPr lang="ja-JP" altLang="en-US" sz="1400" dirty="0">
                <a:solidFill>
                  <a:schemeClr val="tx1"/>
                </a:solidFill>
                <a:latin typeface="Meiryo UI" panose="020B0604030504040204" pitchFamily="50" charset="-128"/>
                <a:ea typeface="Meiryo UI" panose="020B0604030504040204" pitchFamily="50" charset="-128"/>
              </a:rPr>
              <a:t>に、将来の</a:t>
            </a:r>
            <a:r>
              <a:rPr lang="ja-JP" altLang="en-US" sz="1400" dirty="0">
                <a:latin typeface="Meiryo UI" panose="020B0604030504040204" pitchFamily="50" charset="-128"/>
                <a:ea typeface="Meiryo UI" panose="020B0604030504040204" pitchFamily="50" charset="-128"/>
              </a:rPr>
              <a:t>児童生徒数を推計</a:t>
            </a:r>
          </a:p>
          <a:p>
            <a:pPr marL="324000" indent="-457200">
              <a:lnSpc>
                <a:spcPts val="2200"/>
              </a:lnSpc>
              <a:spcBef>
                <a:spcPts val="0"/>
              </a:spcBef>
              <a:buNone/>
            </a:pPr>
            <a:r>
              <a:rPr lang="ja-JP" altLang="en-US" sz="1400" dirty="0">
                <a:latin typeface="Meiryo UI" panose="020B0604030504040204" pitchFamily="50" charset="-128"/>
                <a:ea typeface="Meiryo UI" panose="020B0604030504040204" pitchFamily="50" charset="-128"/>
              </a:rPr>
              <a:t>    ○　教職員数は、児童生徒数の推計をもとに、法令の算定基準等により算出</a:t>
            </a:r>
          </a:p>
          <a:p>
            <a:pPr marL="540000" indent="-1080000">
              <a:lnSpc>
                <a:spcPts val="2200"/>
              </a:lnSpc>
              <a:spcBef>
                <a:spcPts val="0"/>
              </a:spcBef>
              <a:buNone/>
            </a:pPr>
            <a:r>
              <a:rPr lang="ja-JP" altLang="en-US" sz="1400" dirty="0">
                <a:solidFill>
                  <a:schemeClr val="tx1"/>
                </a:solidFill>
                <a:latin typeface="Meiryo UI" panose="020B0604030504040204" pitchFamily="50" charset="-128"/>
                <a:ea typeface="Meiryo UI" panose="020B0604030504040204" pitchFamily="50" charset="-128"/>
              </a:rPr>
              <a:t>    ○　法令改正（定数改善）など算定基準等に変動があった場合は、必要</a:t>
            </a:r>
            <a:r>
              <a:rPr lang="ja-JP" altLang="en-US" sz="1400" dirty="0">
                <a:latin typeface="Meiryo UI" panose="020B0604030504040204" pitchFamily="50" charset="-128"/>
                <a:ea typeface="Meiryo UI" panose="020B0604030504040204" pitchFamily="50" charset="-128"/>
              </a:rPr>
              <a:t>に応じて変更する</a:t>
            </a:r>
          </a:p>
        </p:txBody>
      </p:sp>
      <p:sp>
        <p:nvSpPr>
          <p:cNvPr id="6" name="テキスト ボックス 5"/>
          <p:cNvSpPr txBox="1"/>
          <p:nvPr/>
        </p:nvSpPr>
        <p:spPr>
          <a:xfrm>
            <a:off x="252000" y="4738157"/>
            <a:ext cx="6408712"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a:t>
            </a:r>
            <a:r>
              <a:rPr lang="zh-CN" altLang="en-US" sz="1400" b="1" dirty="0">
                <a:latin typeface="Meiryo UI" panose="020B0604030504040204" pitchFamily="50" charset="-128"/>
                <a:ea typeface="Meiryo UI" panose="020B0604030504040204" pitchFamily="50" charset="-128"/>
              </a:rPr>
              <a:t>職員基本条例（</a:t>
            </a:r>
            <a:r>
              <a:rPr lang="ja-JP" altLang="en-US" sz="1400" b="1" dirty="0">
                <a:latin typeface="Meiryo UI" panose="020B0604030504040204" pitchFamily="50" charset="-128"/>
                <a:ea typeface="Meiryo UI" panose="020B0604030504040204" pitchFamily="50" charset="-128"/>
              </a:rPr>
              <a:t>抄）＞</a:t>
            </a:r>
            <a:endParaRPr kumimoji="1" lang="ja-JP" altLang="en-US" sz="1400" b="1" dirty="0"/>
          </a:p>
        </p:txBody>
      </p:sp>
      <p:sp>
        <p:nvSpPr>
          <p:cNvPr id="3" name="正方形/長方形 2"/>
          <p:cNvSpPr/>
          <p:nvPr/>
        </p:nvSpPr>
        <p:spPr>
          <a:xfrm>
            <a:off x="252000" y="4653136"/>
            <a:ext cx="8640000" cy="1828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2"/>
          <p:cNvSpPr>
            <a:spLocks noChangeArrowheads="1"/>
          </p:cNvSpPr>
          <p:nvPr/>
        </p:nvSpPr>
        <p:spPr bwMode="auto">
          <a:xfrm>
            <a:off x="50413" y="3143025"/>
            <a:ext cx="365485" cy="57195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42919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33155" y="3613663"/>
            <a:ext cx="8640960" cy="1549667"/>
          </a:xfrm>
        </p:spPr>
        <p:txBody>
          <a:bodyPr>
            <a:normAutofit fontScale="92500"/>
          </a:bodyPr>
          <a:lstStyle/>
          <a:p>
            <a:pPr marL="360000" indent="-457200">
              <a:lnSpc>
                <a:spcPts val="2000"/>
              </a:lnSpc>
              <a:spcBef>
                <a:spcPts val="600"/>
              </a:spcBef>
              <a:buNone/>
            </a:pPr>
            <a:r>
              <a:rPr lang="ja-JP" altLang="en-US" sz="1400" b="1" dirty="0">
                <a:latin typeface="Meiryo UI" panose="020B0604030504040204" pitchFamily="50" charset="-128"/>
                <a:ea typeface="Meiryo UI" panose="020B0604030504040204" pitchFamily="50" charset="-128"/>
              </a:rPr>
              <a:t>➣　教育水準の維持向上に向け、国措置定数の確保に努め、教育課題等に対応した重点的な教職員の配置を行う。 </a:t>
            </a:r>
          </a:p>
          <a:p>
            <a:pPr marL="192088" indent="-290513">
              <a:lnSpc>
                <a:spcPts val="2000"/>
              </a:lnSpc>
              <a:spcBef>
                <a:spcPts val="600"/>
              </a:spcBef>
              <a:buNone/>
            </a:pPr>
            <a:r>
              <a:rPr lang="ja-JP" altLang="en-US" sz="1400" b="1" dirty="0">
                <a:latin typeface="Meiryo UI" panose="020B0604030504040204" pitchFamily="50" charset="-128"/>
                <a:ea typeface="Meiryo UI" panose="020B0604030504040204" pitchFamily="50" charset="-128"/>
              </a:rPr>
              <a:t>➣　教職員数は、毎年度、児童生徒数をもとに法令の算定基準等により算出し、府議会での議決を経た上で確定する（地方自治法第</a:t>
            </a:r>
            <a:r>
              <a:rPr lang="en-US" altLang="ja-JP" sz="1400" b="1" dirty="0">
                <a:latin typeface="Meiryo UI" panose="020B0604030504040204" pitchFamily="50" charset="-128"/>
                <a:ea typeface="Meiryo UI" panose="020B0604030504040204" pitchFamily="50" charset="-128"/>
              </a:rPr>
              <a:t>172</a:t>
            </a:r>
            <a:r>
              <a:rPr lang="ja-JP" altLang="en-US" sz="1400" b="1" dirty="0">
                <a:latin typeface="Meiryo UI" panose="020B0604030504040204" pitchFamily="50" charset="-128"/>
                <a:ea typeface="Meiryo UI" panose="020B0604030504040204" pitchFamily="50" charset="-128"/>
              </a:rPr>
              <a:t>条第３項） 。</a:t>
            </a:r>
            <a:endParaRPr lang="en-US" altLang="ja-JP" sz="1400" b="1" dirty="0">
              <a:latin typeface="Meiryo UI" panose="020B0604030504040204" pitchFamily="50" charset="-128"/>
              <a:ea typeface="Meiryo UI" panose="020B0604030504040204" pitchFamily="50" charset="-128"/>
            </a:endParaRPr>
          </a:p>
          <a:p>
            <a:pPr marL="192088" indent="-290513">
              <a:lnSpc>
                <a:spcPts val="2000"/>
              </a:lnSpc>
              <a:spcBef>
                <a:spcPts val="600"/>
              </a:spcBef>
              <a:buNone/>
            </a:pPr>
            <a:r>
              <a:rPr lang="ja-JP" altLang="en-US" sz="1400" b="1" dirty="0">
                <a:latin typeface="Meiryo UI" panose="020B0604030504040204" pitchFamily="50" charset="-128"/>
                <a:ea typeface="Meiryo UI" panose="020B0604030504040204" pitchFamily="50" charset="-128"/>
              </a:rPr>
              <a:t>➣　教員採用にあたっては、</a:t>
            </a:r>
            <a:r>
              <a:rPr lang="ja-JP" altLang="en-US" sz="1400" b="1" i="0" u="none" strike="noStrike" baseline="0" dirty="0">
                <a:latin typeface="Meiryo UI" panose="020B0604030504040204" pitchFamily="50" charset="-128"/>
                <a:ea typeface="Meiryo UI" panose="020B0604030504040204" pitchFamily="50" charset="-128"/>
              </a:rPr>
              <a:t>将来を見据え、教員が有する経験や指導方法の円滑な伝承、学校運営体制の維持、管理職の確保等のため、バランスのとれた年齢構成とする</a:t>
            </a:r>
            <a:r>
              <a:rPr lang="ja-JP" altLang="en-US" sz="1400" b="1" dirty="0">
                <a:latin typeface="Meiryo UI" panose="020B0604030504040204" pitchFamily="50" charset="-128"/>
                <a:ea typeface="Meiryo UI" panose="020B0604030504040204" pitchFamily="50" charset="-128"/>
              </a:rPr>
              <a:t>必要があることから</a:t>
            </a:r>
            <a:r>
              <a:rPr lang="ja-JP" altLang="en-US" sz="1400" b="1" i="0" u="none" strike="noStrike" baseline="0" dirty="0">
                <a:latin typeface="Meiryo UI" panose="020B0604030504040204" pitchFamily="50" charset="-128"/>
                <a:ea typeface="Meiryo UI" panose="020B0604030504040204" pitchFamily="50" charset="-128"/>
              </a:rPr>
              <a:t>、新規採用数をできる限り平準化させる。</a:t>
            </a:r>
            <a:endParaRPr lang="en-US" altLang="ja-JP" sz="1400" b="1" dirty="0">
              <a:latin typeface="Meiryo UI" panose="020B0604030504040204" pitchFamily="50" charset="-128"/>
              <a:ea typeface="Meiryo UI" panose="020B0604030504040204" pitchFamily="50" charset="-128"/>
            </a:endParaRPr>
          </a:p>
          <a:p>
            <a:pPr marL="192088" indent="-290513">
              <a:lnSpc>
                <a:spcPts val="2000"/>
              </a:lnSpc>
              <a:spcBef>
                <a:spcPts val="300"/>
              </a:spcBef>
              <a:buNone/>
            </a:pPr>
            <a:endParaRPr lang="en-US" altLang="ja-JP" sz="1400" b="1" dirty="0">
              <a:latin typeface="Meiryo UI" panose="020B0604030504040204" pitchFamily="50" charset="-128"/>
              <a:ea typeface="Meiryo UI" panose="020B0604030504040204" pitchFamily="50" charset="-128"/>
            </a:endParaRPr>
          </a:p>
          <a:p>
            <a:pPr marL="192088" indent="-290513">
              <a:lnSpc>
                <a:spcPts val="2000"/>
              </a:lnSpc>
              <a:buNone/>
            </a:pPr>
            <a:endParaRPr lang="en-US" altLang="ja-JP" sz="1400" b="1" dirty="0">
              <a:latin typeface="Meiryo UI" panose="020B0604030504040204" pitchFamily="50" charset="-128"/>
              <a:ea typeface="Meiryo UI" panose="020B0604030504040204" pitchFamily="50" charset="-128"/>
            </a:endParaRPr>
          </a:p>
          <a:p>
            <a:pPr marL="192088" indent="-290513">
              <a:lnSpc>
                <a:spcPts val="2000"/>
              </a:lnSpc>
              <a:buNone/>
            </a:pPr>
            <a:endParaRPr lang="en-US" altLang="ja-JP" sz="1400" b="1"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251519" y="286993"/>
            <a:ext cx="8640960" cy="612000"/>
          </a:xfrm>
          <a:solidFill>
            <a:schemeClr val="accent1">
              <a:lumMod val="40000"/>
              <a:lumOff val="6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a:normAutofit/>
          </a:bodyPr>
          <a:lstStyle/>
          <a:p>
            <a:r>
              <a:rPr lang="ja-JP" altLang="en-US" sz="2500" dirty="0">
                <a:latin typeface="ＭＳ Ｐゴシック" panose="020B0600070205080204" pitchFamily="50" charset="-128"/>
                <a:ea typeface="ＭＳ Ｐゴシック" panose="020B0600070205080204" pitchFamily="50" charset="-128"/>
              </a:rPr>
              <a:t>教職員数管理目標（令和５年度～令和９年度）</a:t>
            </a:r>
            <a:r>
              <a:rPr lang="zh-TW" altLang="en-US" sz="250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2500"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32078362"/>
              </p:ext>
            </p:extLst>
          </p:nvPr>
        </p:nvGraphicFramePr>
        <p:xfrm>
          <a:off x="333367" y="1241370"/>
          <a:ext cx="8523109" cy="2093160"/>
        </p:xfrm>
        <a:graphic>
          <a:graphicData uri="http://schemas.openxmlformats.org/drawingml/2006/table">
            <a:tbl>
              <a:tblPr firstRow="1" bandRow="1">
                <a:tableStyleId>{5C22544A-7EE6-4342-B048-85BDC9FD1C3A}</a:tableStyleId>
              </a:tblPr>
              <a:tblGrid>
                <a:gridCol w="1217587">
                  <a:extLst>
                    <a:ext uri="{9D8B030D-6E8A-4147-A177-3AD203B41FA5}">
                      <a16:colId xmlns:a16="http://schemas.microsoft.com/office/drawing/2014/main" val="20000"/>
                    </a:ext>
                  </a:extLst>
                </a:gridCol>
                <a:gridCol w="1217587">
                  <a:extLst>
                    <a:ext uri="{9D8B030D-6E8A-4147-A177-3AD203B41FA5}">
                      <a16:colId xmlns:a16="http://schemas.microsoft.com/office/drawing/2014/main" val="20001"/>
                    </a:ext>
                  </a:extLst>
                </a:gridCol>
                <a:gridCol w="1217587">
                  <a:extLst>
                    <a:ext uri="{9D8B030D-6E8A-4147-A177-3AD203B41FA5}">
                      <a16:colId xmlns:a16="http://schemas.microsoft.com/office/drawing/2014/main" val="20002"/>
                    </a:ext>
                  </a:extLst>
                </a:gridCol>
                <a:gridCol w="1217587">
                  <a:extLst>
                    <a:ext uri="{9D8B030D-6E8A-4147-A177-3AD203B41FA5}">
                      <a16:colId xmlns:a16="http://schemas.microsoft.com/office/drawing/2014/main" val="20003"/>
                    </a:ext>
                  </a:extLst>
                </a:gridCol>
                <a:gridCol w="1217587">
                  <a:extLst>
                    <a:ext uri="{9D8B030D-6E8A-4147-A177-3AD203B41FA5}">
                      <a16:colId xmlns:a16="http://schemas.microsoft.com/office/drawing/2014/main" val="20004"/>
                    </a:ext>
                  </a:extLst>
                </a:gridCol>
                <a:gridCol w="1217587">
                  <a:extLst>
                    <a:ext uri="{9D8B030D-6E8A-4147-A177-3AD203B41FA5}">
                      <a16:colId xmlns:a16="http://schemas.microsoft.com/office/drawing/2014/main" val="20005"/>
                    </a:ext>
                  </a:extLst>
                </a:gridCol>
                <a:gridCol w="1217587">
                  <a:extLst>
                    <a:ext uri="{9D8B030D-6E8A-4147-A177-3AD203B41FA5}">
                      <a16:colId xmlns:a16="http://schemas.microsoft.com/office/drawing/2014/main" val="20006"/>
                    </a:ext>
                  </a:extLst>
                </a:gridCol>
              </a:tblGrid>
              <a:tr h="509084">
                <a:tc>
                  <a:txBody>
                    <a:bodyPr/>
                    <a:lstStyle/>
                    <a:p>
                      <a:endParaRPr kumimoji="1" lang="ja-JP" altLang="en-US" sz="1600" dirty="0"/>
                    </a:p>
                  </a:txBody>
                  <a:tcPr/>
                </a:tc>
                <a:tc>
                  <a:txBody>
                    <a:bodyPr/>
                    <a:lstStyle/>
                    <a:p>
                      <a:pPr algn="ctr"/>
                      <a:r>
                        <a:rPr kumimoji="1" lang="ja-JP" altLang="en-US" sz="1400" dirty="0"/>
                        <a:t>令和４年度</a:t>
                      </a:r>
                      <a:endParaRPr kumimoji="1" lang="en-US" altLang="ja-JP" sz="1400" dirty="0"/>
                    </a:p>
                    <a:p>
                      <a:pPr algn="ctr"/>
                      <a:r>
                        <a:rPr kumimoji="1" lang="ja-JP" altLang="en-US" sz="1400" dirty="0"/>
                        <a:t>（</a:t>
                      </a:r>
                      <a:r>
                        <a:rPr kumimoji="1" lang="en-US" altLang="ja-JP" sz="1400" dirty="0"/>
                        <a:t>2022</a:t>
                      </a:r>
                      <a:r>
                        <a:rPr kumimoji="1" lang="ja-JP" altLang="en-US" sz="1400" dirty="0"/>
                        <a:t>）</a:t>
                      </a:r>
                      <a:endParaRPr kumimoji="1" lang="en-US" altLang="ja-JP" sz="1400" dirty="0"/>
                    </a:p>
                  </a:txBody>
                  <a:tcPr anchor="ctr"/>
                </a:tc>
                <a:tc>
                  <a:txBody>
                    <a:bodyPr/>
                    <a:lstStyle/>
                    <a:p>
                      <a:pPr algn="ctr"/>
                      <a:r>
                        <a:rPr kumimoji="1" lang="ja-JP" altLang="en-US" sz="1400" dirty="0"/>
                        <a:t>令和５年度</a:t>
                      </a:r>
                      <a:endParaRPr kumimoji="1" lang="en-US" altLang="ja-JP" sz="1400" dirty="0"/>
                    </a:p>
                    <a:p>
                      <a:pPr algn="ctr"/>
                      <a:r>
                        <a:rPr kumimoji="1" lang="ja-JP" altLang="en-US" sz="1400" dirty="0"/>
                        <a:t>（</a:t>
                      </a:r>
                      <a:r>
                        <a:rPr kumimoji="1" lang="en-US" altLang="ja-JP" sz="1400" dirty="0"/>
                        <a:t>2023</a:t>
                      </a:r>
                      <a:r>
                        <a:rPr kumimoji="1" lang="ja-JP" altLang="en-US" sz="1400" dirty="0"/>
                        <a:t>）</a:t>
                      </a:r>
                      <a:endParaRPr kumimoji="1" lang="en-US" altLang="ja-JP" sz="1400" dirty="0"/>
                    </a:p>
                  </a:txBody>
                  <a:tcPr anchor="ctr"/>
                </a:tc>
                <a:tc>
                  <a:txBody>
                    <a:bodyPr/>
                    <a:lstStyle/>
                    <a:p>
                      <a:pPr algn="ctr"/>
                      <a:r>
                        <a:rPr kumimoji="1" lang="ja-JP" altLang="en-US" sz="1400" dirty="0"/>
                        <a:t>令和６年度</a:t>
                      </a:r>
                      <a:endParaRPr kumimoji="1" lang="en-US" altLang="ja-JP" sz="1400" dirty="0"/>
                    </a:p>
                    <a:p>
                      <a:pPr algn="ctr"/>
                      <a:r>
                        <a:rPr kumimoji="1" lang="ja-JP" altLang="en-US" sz="1400" dirty="0"/>
                        <a:t>（</a:t>
                      </a:r>
                      <a:r>
                        <a:rPr kumimoji="1" lang="en-US" altLang="ja-JP" sz="1400" dirty="0"/>
                        <a:t>2024</a:t>
                      </a:r>
                      <a:r>
                        <a:rPr kumimoji="1" lang="ja-JP" altLang="en-US" sz="1400" dirty="0"/>
                        <a:t>）</a:t>
                      </a:r>
                    </a:p>
                  </a:txBody>
                  <a:tcPr anchor="ctr"/>
                </a:tc>
                <a:tc>
                  <a:txBody>
                    <a:bodyPr/>
                    <a:lstStyle/>
                    <a:p>
                      <a:pPr algn="ctr"/>
                      <a:r>
                        <a:rPr kumimoji="1" lang="ja-JP" altLang="en-US" sz="1400" dirty="0"/>
                        <a:t>令和７年度</a:t>
                      </a:r>
                      <a:endParaRPr kumimoji="1" lang="en-US" altLang="ja-JP" sz="1400" dirty="0"/>
                    </a:p>
                    <a:p>
                      <a:pPr algn="ctr"/>
                      <a:r>
                        <a:rPr kumimoji="1" lang="ja-JP" altLang="en-US" sz="1400" dirty="0"/>
                        <a:t>（</a:t>
                      </a:r>
                      <a:r>
                        <a:rPr kumimoji="1" lang="en-US" altLang="ja-JP" sz="1400" dirty="0"/>
                        <a:t>2025</a:t>
                      </a:r>
                      <a:r>
                        <a:rPr kumimoji="1" lang="ja-JP" altLang="en-US" sz="1400" dirty="0"/>
                        <a:t>）</a:t>
                      </a:r>
                    </a:p>
                  </a:txBody>
                  <a:tcPr anchor="ctr"/>
                </a:tc>
                <a:tc>
                  <a:txBody>
                    <a:bodyPr/>
                    <a:lstStyle/>
                    <a:p>
                      <a:pPr algn="ctr"/>
                      <a:r>
                        <a:rPr kumimoji="1" lang="ja-JP" altLang="en-US" sz="1400" dirty="0"/>
                        <a:t>令和８年度</a:t>
                      </a:r>
                      <a:endParaRPr kumimoji="1" lang="en-US" altLang="ja-JP" sz="1400" dirty="0"/>
                    </a:p>
                    <a:p>
                      <a:pPr algn="ctr"/>
                      <a:r>
                        <a:rPr kumimoji="1" lang="ja-JP" altLang="en-US" sz="1400" dirty="0"/>
                        <a:t>（</a:t>
                      </a:r>
                      <a:r>
                        <a:rPr kumimoji="1" lang="en-US" altLang="ja-JP" sz="1400" dirty="0"/>
                        <a:t>2026</a:t>
                      </a:r>
                      <a:r>
                        <a:rPr kumimoji="1" lang="ja-JP" altLang="en-US" sz="1400" dirty="0"/>
                        <a:t>）</a:t>
                      </a:r>
                    </a:p>
                  </a:txBody>
                  <a:tcPr anchor="ctr"/>
                </a:tc>
                <a:tc>
                  <a:txBody>
                    <a:bodyPr/>
                    <a:lstStyle/>
                    <a:p>
                      <a:pPr algn="ctr"/>
                      <a:r>
                        <a:rPr kumimoji="1" lang="ja-JP" altLang="en-US" sz="1400" dirty="0"/>
                        <a:t>令和９年度</a:t>
                      </a:r>
                      <a:endParaRPr kumimoji="1" lang="en-US" altLang="ja-JP" sz="1400" dirty="0"/>
                    </a:p>
                    <a:p>
                      <a:pPr algn="ctr"/>
                      <a:r>
                        <a:rPr kumimoji="1" lang="ja-JP" altLang="en-US" sz="1400" dirty="0"/>
                        <a:t>（</a:t>
                      </a:r>
                      <a:r>
                        <a:rPr kumimoji="1" lang="en-US" altLang="ja-JP" sz="1400" dirty="0"/>
                        <a:t>2027</a:t>
                      </a:r>
                      <a:r>
                        <a:rPr kumimoji="1" lang="ja-JP" altLang="en-US" sz="1400" dirty="0"/>
                        <a:t>）</a:t>
                      </a:r>
                    </a:p>
                  </a:txBody>
                  <a:tcPr anchor="ctr"/>
                </a:tc>
                <a:extLst>
                  <a:ext uri="{0D108BD9-81ED-4DB2-BD59-A6C34878D82A}">
                    <a16:rowId xmlns:a16="http://schemas.microsoft.com/office/drawing/2014/main" val="10000"/>
                  </a:ext>
                </a:extLst>
              </a:tr>
              <a:tr h="764957">
                <a:tc>
                  <a:txBody>
                    <a:bodyPr/>
                    <a:lstStyle/>
                    <a:p>
                      <a:pPr algn="ctr"/>
                      <a:r>
                        <a:rPr kumimoji="1" lang="ja-JP" altLang="en-US" sz="1600" b="1" dirty="0">
                          <a:latin typeface="+mn-ea"/>
                          <a:ea typeface="+mn-ea"/>
                        </a:rPr>
                        <a:t>教職員数</a:t>
                      </a:r>
                      <a:endParaRPr kumimoji="1" lang="en-US" altLang="ja-JP" sz="1600" b="1" dirty="0">
                        <a:latin typeface="+mn-ea"/>
                        <a:ea typeface="+mn-ea"/>
                      </a:endParaRPr>
                    </a:p>
                    <a:p>
                      <a:pPr algn="ctr"/>
                      <a:r>
                        <a:rPr kumimoji="1" lang="ja-JP" altLang="en-US" sz="1600" b="1" dirty="0">
                          <a:latin typeface="+mn-ea"/>
                          <a:ea typeface="+mn-ea"/>
                        </a:rPr>
                        <a:t>（対前年度）</a:t>
                      </a:r>
                    </a:p>
                  </a:txBody>
                  <a:tcPr anchor="ctr"/>
                </a:tc>
                <a:tc>
                  <a:txBody>
                    <a:bodyPr/>
                    <a:lstStyle/>
                    <a:p>
                      <a:pPr algn="r"/>
                      <a:r>
                        <a:rPr kumimoji="1" lang="en-US" altLang="ja-JP" sz="2400" b="1" dirty="0"/>
                        <a:t>38,323</a:t>
                      </a:r>
                      <a:endParaRPr kumimoji="1" lang="ja-JP" altLang="en-US" sz="1600" b="1" dirty="0"/>
                    </a:p>
                  </a:txBody>
                  <a:tcPr/>
                </a:tc>
                <a:tc>
                  <a:txBody>
                    <a:bodyPr/>
                    <a:lstStyle/>
                    <a:p>
                      <a:pPr algn="r"/>
                      <a:r>
                        <a:rPr kumimoji="1" lang="en-US" altLang="ja-JP" sz="2400" b="1" dirty="0"/>
                        <a:t>38,516</a:t>
                      </a:r>
                    </a:p>
                    <a:p>
                      <a:pPr algn="r"/>
                      <a:r>
                        <a:rPr kumimoji="1" lang="ja-JP" altLang="en-US" sz="1600" b="1" dirty="0"/>
                        <a:t>（</a:t>
                      </a:r>
                      <a:r>
                        <a:rPr kumimoji="1" lang="en-US" altLang="ja-JP" sz="1600" b="1" dirty="0"/>
                        <a:t>193</a:t>
                      </a:r>
                      <a:r>
                        <a:rPr kumimoji="1" lang="ja-JP" altLang="en-US" sz="1600" b="1" dirty="0"/>
                        <a:t>）</a:t>
                      </a:r>
                    </a:p>
                  </a:txBody>
                  <a:tcPr/>
                </a:tc>
                <a:tc>
                  <a:txBody>
                    <a:bodyPr/>
                    <a:lstStyle/>
                    <a:p>
                      <a:pPr algn="r"/>
                      <a:r>
                        <a:rPr kumimoji="1" lang="en-US" altLang="ja-JP" sz="2400" b="1" dirty="0"/>
                        <a:t>38,165</a:t>
                      </a:r>
                    </a:p>
                    <a:p>
                      <a:pPr algn="r"/>
                      <a:r>
                        <a:rPr kumimoji="1" lang="ja-JP" altLang="en-US" sz="1600" b="1" dirty="0"/>
                        <a:t>（▲</a:t>
                      </a:r>
                      <a:r>
                        <a:rPr kumimoji="1" lang="en-US" altLang="ja-JP" sz="1600" b="1" dirty="0"/>
                        <a:t>351</a:t>
                      </a:r>
                      <a:r>
                        <a:rPr kumimoji="1" lang="ja-JP" altLang="en-US" sz="1600" b="1" dirty="0"/>
                        <a:t>）</a:t>
                      </a:r>
                    </a:p>
                  </a:txBody>
                  <a:tcPr/>
                </a:tc>
                <a:tc>
                  <a:txBody>
                    <a:bodyPr/>
                    <a:lstStyle/>
                    <a:p>
                      <a:pPr algn="r"/>
                      <a:r>
                        <a:rPr kumimoji="1" lang="en-US" altLang="ja-JP" sz="2400" b="1" dirty="0"/>
                        <a:t>38,046</a:t>
                      </a:r>
                    </a:p>
                    <a:p>
                      <a:pPr algn="r"/>
                      <a:r>
                        <a:rPr kumimoji="1" lang="ja-JP" altLang="en-US" sz="1600" b="1" dirty="0"/>
                        <a:t>（▲</a:t>
                      </a:r>
                      <a:r>
                        <a:rPr kumimoji="1" lang="en-US" altLang="ja-JP" sz="1600" b="1" dirty="0"/>
                        <a:t>119</a:t>
                      </a:r>
                      <a:r>
                        <a:rPr kumimoji="1" lang="ja-JP" altLang="en-US" sz="1600" b="1" dirty="0"/>
                        <a:t>）</a:t>
                      </a:r>
                    </a:p>
                  </a:txBody>
                  <a:tcPr/>
                </a:tc>
                <a:tc>
                  <a:txBody>
                    <a:bodyPr/>
                    <a:lstStyle/>
                    <a:p>
                      <a:pPr algn="r"/>
                      <a:r>
                        <a:rPr kumimoji="1" lang="en-US" altLang="ja-JP" sz="2400" b="1" dirty="0"/>
                        <a:t>37,687</a:t>
                      </a:r>
                    </a:p>
                    <a:p>
                      <a:pPr algn="r"/>
                      <a:r>
                        <a:rPr kumimoji="1" lang="ja-JP" altLang="en-US" sz="1600" b="1" dirty="0"/>
                        <a:t>（▲</a:t>
                      </a:r>
                      <a:r>
                        <a:rPr kumimoji="1" lang="en-US" altLang="ja-JP" sz="1600" b="1" dirty="0"/>
                        <a:t>359</a:t>
                      </a:r>
                      <a:r>
                        <a:rPr kumimoji="1" lang="ja-JP" altLang="en-US" sz="1600" b="1" dirty="0"/>
                        <a:t>）</a:t>
                      </a:r>
                    </a:p>
                  </a:txBody>
                  <a:tcPr/>
                </a:tc>
                <a:tc>
                  <a:txBody>
                    <a:bodyPr/>
                    <a:lstStyle/>
                    <a:p>
                      <a:pPr algn="r"/>
                      <a:r>
                        <a:rPr kumimoji="1" lang="en-US" altLang="ja-JP" sz="2400" b="1" dirty="0"/>
                        <a:t>37,312</a:t>
                      </a:r>
                    </a:p>
                    <a:p>
                      <a:pPr algn="r"/>
                      <a:r>
                        <a:rPr kumimoji="1" lang="ja-JP" altLang="en-US" sz="1600" b="1" dirty="0"/>
                        <a:t>（▲</a:t>
                      </a:r>
                      <a:r>
                        <a:rPr kumimoji="1" lang="en-US" altLang="ja-JP" sz="1600" b="1" dirty="0"/>
                        <a:t>375</a:t>
                      </a:r>
                      <a:r>
                        <a:rPr kumimoji="1" lang="ja-JP" altLang="en-US" sz="1600" b="1" dirty="0"/>
                        <a:t>）</a:t>
                      </a:r>
                    </a:p>
                  </a:txBody>
                  <a:tcPr/>
                </a:tc>
                <a:extLst>
                  <a:ext uri="{0D108BD9-81ED-4DB2-BD59-A6C34878D82A}">
                    <a16:rowId xmlns:a16="http://schemas.microsoft.com/office/drawing/2014/main" val="10001"/>
                  </a:ext>
                </a:extLst>
              </a:tr>
              <a:tr h="810043">
                <a:tc>
                  <a:txBody>
                    <a:bodyPr/>
                    <a:lstStyle/>
                    <a:p>
                      <a:pPr algn="ctr"/>
                      <a:r>
                        <a:rPr kumimoji="1" lang="ja-JP" altLang="en-US" sz="1600" dirty="0"/>
                        <a:t>児童生徒数（対前年度）</a:t>
                      </a:r>
                    </a:p>
                  </a:txBody>
                  <a:tcPr anchor="ctr"/>
                </a:tc>
                <a:tc>
                  <a:txBody>
                    <a:bodyPr/>
                    <a:lstStyle/>
                    <a:p>
                      <a:pPr algn="r"/>
                      <a:r>
                        <a:rPr kumimoji="1" lang="en-US" altLang="ja-JP" sz="2400" dirty="0"/>
                        <a:t>448,295</a:t>
                      </a:r>
                    </a:p>
                  </a:txBody>
                  <a:tcPr/>
                </a:tc>
                <a:tc>
                  <a:txBody>
                    <a:bodyPr/>
                    <a:lstStyle/>
                    <a:p>
                      <a:pPr algn="r"/>
                      <a:r>
                        <a:rPr kumimoji="1" lang="en-US" altLang="ja-JP" sz="2400" dirty="0"/>
                        <a:t>442,607</a:t>
                      </a:r>
                    </a:p>
                    <a:p>
                      <a:pPr algn="r"/>
                      <a:r>
                        <a:rPr kumimoji="1" lang="ja-JP" altLang="en-US" sz="1600" dirty="0"/>
                        <a:t>（▲</a:t>
                      </a:r>
                      <a:r>
                        <a:rPr kumimoji="1" lang="en-US" altLang="ja-JP" sz="1600" dirty="0"/>
                        <a:t>5,688</a:t>
                      </a:r>
                      <a:r>
                        <a:rPr kumimoji="1" lang="ja-JP" altLang="en-US" sz="1600" dirty="0"/>
                        <a:t>）</a:t>
                      </a:r>
                    </a:p>
                  </a:txBody>
                  <a:tcPr/>
                </a:tc>
                <a:tc>
                  <a:txBody>
                    <a:bodyPr/>
                    <a:lstStyle/>
                    <a:p>
                      <a:pPr algn="r"/>
                      <a:r>
                        <a:rPr kumimoji="1" lang="en-US" altLang="ja-JP" sz="2400" dirty="0"/>
                        <a:t>437,443</a:t>
                      </a:r>
                    </a:p>
                    <a:p>
                      <a:pPr algn="r"/>
                      <a:r>
                        <a:rPr kumimoji="1" lang="ja-JP" altLang="en-US" sz="1600" dirty="0"/>
                        <a:t>（▲</a:t>
                      </a:r>
                      <a:r>
                        <a:rPr kumimoji="1" lang="en-US" altLang="ja-JP" sz="1600" dirty="0"/>
                        <a:t>5,164</a:t>
                      </a:r>
                      <a:r>
                        <a:rPr kumimoji="1" lang="ja-JP" altLang="en-US" sz="1600" dirty="0"/>
                        <a:t>）</a:t>
                      </a:r>
                    </a:p>
                  </a:txBody>
                  <a:tcPr/>
                </a:tc>
                <a:tc>
                  <a:txBody>
                    <a:bodyPr/>
                    <a:lstStyle/>
                    <a:p>
                      <a:pPr algn="r"/>
                      <a:r>
                        <a:rPr kumimoji="1" lang="en-US" altLang="ja-JP" sz="2400" dirty="0"/>
                        <a:t>431,556</a:t>
                      </a:r>
                    </a:p>
                    <a:p>
                      <a:pPr algn="r"/>
                      <a:r>
                        <a:rPr kumimoji="1" lang="ja-JP" altLang="en-US" sz="1600" dirty="0"/>
                        <a:t>（▲</a:t>
                      </a:r>
                      <a:r>
                        <a:rPr kumimoji="1" lang="en-US" altLang="ja-JP" sz="1600" dirty="0"/>
                        <a:t>5,887</a:t>
                      </a:r>
                      <a:r>
                        <a:rPr kumimoji="1" lang="ja-JP" altLang="en-US" sz="1600" dirty="0"/>
                        <a:t>）</a:t>
                      </a:r>
                    </a:p>
                  </a:txBody>
                  <a:tcPr/>
                </a:tc>
                <a:tc>
                  <a:txBody>
                    <a:bodyPr/>
                    <a:lstStyle/>
                    <a:p>
                      <a:pPr algn="r"/>
                      <a:r>
                        <a:rPr kumimoji="1" lang="en-US" altLang="ja-JP" sz="2400" dirty="0"/>
                        <a:t>424,063</a:t>
                      </a:r>
                    </a:p>
                    <a:p>
                      <a:pPr algn="r"/>
                      <a:r>
                        <a:rPr kumimoji="1" lang="ja-JP" altLang="en-US" sz="1600" dirty="0"/>
                        <a:t>（▲</a:t>
                      </a:r>
                      <a:r>
                        <a:rPr kumimoji="1" lang="en-US" altLang="ja-JP" sz="1600" dirty="0"/>
                        <a:t>7,493</a:t>
                      </a:r>
                      <a:r>
                        <a:rPr kumimoji="1" lang="ja-JP" altLang="en-US" sz="1600" dirty="0"/>
                        <a:t>）</a:t>
                      </a:r>
                    </a:p>
                  </a:txBody>
                  <a:tcPr/>
                </a:tc>
                <a:tc>
                  <a:txBody>
                    <a:bodyPr/>
                    <a:lstStyle/>
                    <a:p>
                      <a:pPr algn="r"/>
                      <a:r>
                        <a:rPr kumimoji="1" lang="en-US" altLang="ja-JP" sz="2400" dirty="0"/>
                        <a:t>416,520</a:t>
                      </a:r>
                    </a:p>
                    <a:p>
                      <a:pPr algn="r"/>
                      <a:r>
                        <a:rPr kumimoji="1" lang="ja-JP" altLang="en-US" sz="1600" dirty="0"/>
                        <a:t>（▲</a:t>
                      </a:r>
                      <a:r>
                        <a:rPr kumimoji="1" lang="en-US" altLang="ja-JP" sz="1600" dirty="0"/>
                        <a:t>7,543</a:t>
                      </a:r>
                      <a:r>
                        <a:rPr kumimoji="1" lang="ja-JP" altLang="en-US" sz="1600" dirty="0"/>
                        <a:t>）</a:t>
                      </a:r>
                    </a:p>
                  </a:txBody>
                  <a:tcPr/>
                </a:tc>
                <a:extLst>
                  <a:ext uri="{0D108BD9-81ED-4DB2-BD59-A6C34878D82A}">
                    <a16:rowId xmlns:a16="http://schemas.microsoft.com/office/drawing/2014/main" val="10002"/>
                  </a:ext>
                </a:extLst>
              </a:tr>
            </a:tbl>
          </a:graphicData>
        </a:graphic>
      </p:graphicFrame>
      <p:sp>
        <p:nvSpPr>
          <p:cNvPr id="6" name="正方形/長方形 5"/>
          <p:cNvSpPr/>
          <p:nvPr/>
        </p:nvSpPr>
        <p:spPr>
          <a:xfrm>
            <a:off x="2749444" y="1201826"/>
            <a:ext cx="6120680" cy="2159999"/>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740352" y="935687"/>
            <a:ext cx="1339784" cy="261610"/>
          </a:xfrm>
          <a:prstGeom prst="rect">
            <a:avLst/>
          </a:prstGeom>
          <a:noFill/>
        </p:spPr>
        <p:txBody>
          <a:bodyPr wrap="square" rtlCol="0" anchor="ctr">
            <a:spAutoFit/>
          </a:bodyPr>
          <a:lstStyle/>
          <a:p>
            <a:pPr algn="ctr"/>
            <a:r>
              <a:rPr lang="ja-JP" altLang="en-US" sz="1100" dirty="0">
                <a:latin typeface="Meiryo UI" panose="020B0604030504040204" pitchFamily="50" charset="-128"/>
                <a:ea typeface="Meiryo UI" panose="020B0604030504040204" pitchFamily="50" charset="-128"/>
              </a:rPr>
              <a:t>（単位：人）</a:t>
            </a:r>
            <a:endParaRPr kumimoji="1" lang="ja-JP" altLang="en-US" sz="1100" dirty="0"/>
          </a:p>
        </p:txBody>
      </p:sp>
      <p:sp>
        <p:nvSpPr>
          <p:cNvPr id="12" name="テキスト ボックス 11"/>
          <p:cNvSpPr txBox="1"/>
          <p:nvPr/>
        </p:nvSpPr>
        <p:spPr>
          <a:xfrm>
            <a:off x="333364" y="5222134"/>
            <a:ext cx="1800200" cy="338554"/>
          </a:xfrm>
          <a:prstGeom prst="rect">
            <a:avLst/>
          </a:prstGeom>
          <a:solidFill>
            <a:srgbClr val="92D050"/>
          </a:solidFill>
          <a:ln w="28575">
            <a:noFill/>
            <a:prstDash val="solid"/>
          </a:ln>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識者の意見</a:t>
            </a:r>
          </a:p>
        </p:txBody>
      </p:sp>
      <p:sp>
        <p:nvSpPr>
          <p:cNvPr id="13" name="テキスト ボックス 12"/>
          <p:cNvSpPr txBox="1"/>
          <p:nvPr/>
        </p:nvSpPr>
        <p:spPr>
          <a:xfrm>
            <a:off x="332377" y="5598334"/>
            <a:ext cx="8416087" cy="1118255"/>
          </a:xfrm>
          <a:prstGeom prst="rect">
            <a:avLst/>
          </a:prstGeom>
          <a:noFill/>
          <a:ln w="28575">
            <a:solidFill>
              <a:srgbClr val="00B050"/>
            </a:solidFill>
            <a:prstDash val="sysDash"/>
          </a:ln>
        </p:spPr>
        <p:txBody>
          <a:bodyPr wrap="square" rtlCol="0">
            <a:spAutoFit/>
          </a:bodyPr>
          <a:lstStyle/>
          <a:p>
            <a:pPr>
              <a:lnSpc>
                <a:spcPts val="2000"/>
              </a:lnSpc>
            </a:pPr>
            <a:r>
              <a:rPr lang="ja-JP" altLang="en-US" sz="1400" dirty="0">
                <a:latin typeface="Meiryo UI" panose="020B0604030504040204" pitchFamily="50" charset="-128"/>
                <a:ea typeface="Meiryo UI" panose="020B0604030504040204" pitchFamily="50" charset="-128"/>
              </a:rPr>
              <a:t>　教育・経済等の分野で本府の教育行政について識見を有する者から意見聴取を行い</a:t>
            </a:r>
            <a:r>
              <a:rPr lang="ja-JP" altLang="en-US" sz="1400" dirty="0" smtClean="0">
                <a:latin typeface="Meiryo UI" panose="020B0604030504040204" pitchFamily="50" charset="-128"/>
                <a:ea typeface="Meiryo UI" panose="020B0604030504040204" pitchFamily="50" charset="-128"/>
              </a:rPr>
              <a:t>、児童生徒数の減少に伴い教員定数の減少が見込まれるなか、毎年一定数の新規採用とするなど、概ね</a:t>
            </a:r>
            <a:r>
              <a:rPr lang="ja-JP" altLang="en-US" sz="1400" dirty="0">
                <a:latin typeface="Meiryo UI" panose="020B0604030504040204" pitchFamily="50" charset="-128"/>
                <a:ea typeface="Meiryo UI" panose="020B0604030504040204" pitchFamily="50" charset="-128"/>
              </a:rPr>
              <a:t>妥当であるとのご意見を頂いた。</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複雑化・多様化する教育課題に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対応するため、熱意ある優秀な教員の計画的</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な</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採用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育成</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や教員定数の確保、外部人材活用の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必要性等のご意見があった。</a:t>
            </a:r>
            <a:endParaRPr kumimoji="1" lang="ja-JP" altLang="en-US" sz="1400" dirty="0">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9BB9F17C-6862-40EB-9A91-FB0ECACFF182}"/>
              </a:ext>
            </a:extLst>
          </p:cNvPr>
          <p:cNvSpPr txBox="1">
            <a:spLocks/>
          </p:cNvSpPr>
          <p:nvPr/>
        </p:nvSpPr>
        <p:spPr>
          <a:xfrm>
            <a:off x="2704456" y="3306853"/>
            <a:ext cx="6464376" cy="3385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0000" indent="-457200">
              <a:lnSpc>
                <a:spcPts val="2000"/>
              </a:lnSpc>
              <a:spcBef>
                <a:spcPts val="600"/>
              </a:spcBef>
              <a:buFont typeface="Arial" panose="020B0604020202020204" pitchFamily="34" charset="0"/>
              <a:buNone/>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教職員数は校長、教員、事務職員、実習教員、技術職員、寄宿舎指導員その他必要な職員の</a:t>
            </a:r>
            <a:r>
              <a:rPr lang="ja-JP" altLang="en-US" sz="1100" dirty="0" smtClean="0">
                <a:latin typeface="Meiryo UI" panose="020B0604030504040204" pitchFamily="50" charset="-128"/>
                <a:ea typeface="Meiryo UI" panose="020B0604030504040204" pitchFamily="50" charset="-128"/>
              </a:rPr>
              <a:t>合計</a:t>
            </a:r>
            <a:endParaRPr lang="en-US" altLang="ja-JP" sz="1100" dirty="0" smtClean="0">
              <a:latin typeface="Meiryo UI" panose="020B0604030504040204" pitchFamily="50" charset="-128"/>
              <a:ea typeface="Meiryo UI" panose="020B0604030504040204" pitchFamily="50" charset="-128"/>
            </a:endParaRPr>
          </a:p>
        </p:txBody>
      </p:sp>
      <p:sp>
        <p:nvSpPr>
          <p:cNvPr id="11" name="Rectangle 2"/>
          <p:cNvSpPr>
            <a:spLocks noChangeArrowheads="1"/>
          </p:cNvSpPr>
          <p:nvPr/>
        </p:nvSpPr>
        <p:spPr bwMode="auto">
          <a:xfrm>
            <a:off x="50413" y="3033985"/>
            <a:ext cx="365485" cy="79003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コンテンツ プレースホルダー 2">
            <a:extLst>
              <a:ext uri="{FF2B5EF4-FFF2-40B4-BE49-F238E27FC236}">
                <a16:creationId xmlns:a16="http://schemas.microsoft.com/office/drawing/2014/main" id="{9BB9F17C-6862-40EB-9A91-FB0ECACFF182}"/>
              </a:ext>
            </a:extLst>
          </p:cNvPr>
          <p:cNvSpPr txBox="1">
            <a:spLocks/>
          </p:cNvSpPr>
          <p:nvPr/>
        </p:nvSpPr>
        <p:spPr>
          <a:xfrm>
            <a:off x="1711524" y="3484606"/>
            <a:ext cx="6464376" cy="3385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0000" indent="-457200">
              <a:lnSpc>
                <a:spcPts val="2000"/>
              </a:lnSpc>
              <a:spcBef>
                <a:spcPts val="600"/>
              </a:spcBef>
              <a:buFont typeface="Arial" panose="020B0604020202020204" pitchFamily="34" charset="0"/>
              <a:buNone/>
            </a:pPr>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67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4071" y="328063"/>
            <a:ext cx="8640000" cy="612000"/>
          </a:xfrm>
          <a:solidFill>
            <a:schemeClr val="accent1">
              <a:lumMod val="40000"/>
              <a:lumOff val="6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a:normAutofit/>
          </a:bodyPr>
          <a:lstStyle/>
          <a:p>
            <a:r>
              <a:rPr lang="ja-JP" altLang="en-US" sz="2200" dirty="0">
                <a:latin typeface="+mn-ea"/>
              </a:rPr>
              <a:t>＜参考＞児童生徒数・教員定数等の将来推計～全校種～ </a:t>
            </a:r>
            <a:endParaRPr kumimoji="1" lang="ja-JP" altLang="en-US" sz="22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150659926"/>
              </p:ext>
            </p:extLst>
          </p:nvPr>
        </p:nvGraphicFramePr>
        <p:xfrm>
          <a:off x="251520" y="1167307"/>
          <a:ext cx="8229600" cy="16127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コンテンツ プレースホルダー 4"/>
          <p:cNvGraphicFramePr>
            <a:graphicFrameLocks/>
          </p:cNvGraphicFramePr>
          <p:nvPr>
            <p:extLst>
              <p:ext uri="{D42A27DB-BD31-4B8C-83A1-F6EECF244321}">
                <p14:modId xmlns:p14="http://schemas.microsoft.com/office/powerpoint/2010/main" val="2836269842"/>
              </p:ext>
            </p:extLst>
          </p:nvPr>
        </p:nvGraphicFramePr>
        <p:xfrm>
          <a:off x="251520" y="2502160"/>
          <a:ext cx="8229600" cy="12961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コンテンツ プレースホルダー 4"/>
          <p:cNvGraphicFramePr>
            <a:graphicFrameLocks/>
          </p:cNvGraphicFramePr>
          <p:nvPr>
            <p:extLst>
              <p:ext uri="{D42A27DB-BD31-4B8C-83A1-F6EECF244321}">
                <p14:modId xmlns:p14="http://schemas.microsoft.com/office/powerpoint/2010/main" val="1394384867"/>
              </p:ext>
            </p:extLst>
          </p:nvPr>
        </p:nvGraphicFramePr>
        <p:xfrm>
          <a:off x="261864" y="3517815"/>
          <a:ext cx="8208912" cy="12241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コンテンツ プレースホルダー 4"/>
          <p:cNvGraphicFramePr>
            <a:graphicFrameLocks/>
          </p:cNvGraphicFramePr>
          <p:nvPr>
            <p:extLst>
              <p:ext uri="{D42A27DB-BD31-4B8C-83A1-F6EECF244321}">
                <p14:modId xmlns:p14="http://schemas.microsoft.com/office/powerpoint/2010/main" val="2398360197"/>
              </p:ext>
            </p:extLst>
          </p:nvPr>
        </p:nvGraphicFramePr>
        <p:xfrm>
          <a:off x="251520" y="4508583"/>
          <a:ext cx="8229600" cy="1944216"/>
        </p:xfrm>
        <a:graphic>
          <a:graphicData uri="http://schemas.openxmlformats.org/drawingml/2006/chart">
            <c:chart xmlns:c="http://schemas.openxmlformats.org/drawingml/2006/chart" xmlns:r="http://schemas.openxmlformats.org/officeDocument/2006/relationships" r:id="rId6"/>
          </a:graphicData>
        </a:graphic>
      </p:graphicFrame>
      <p:sp>
        <p:nvSpPr>
          <p:cNvPr id="3" name="四角形吹き出し 2"/>
          <p:cNvSpPr/>
          <p:nvPr/>
        </p:nvSpPr>
        <p:spPr>
          <a:xfrm>
            <a:off x="6588224" y="1268760"/>
            <a:ext cx="1152128" cy="288000"/>
          </a:xfrm>
          <a:prstGeom prst="wedgeRectCallout">
            <a:avLst>
              <a:gd name="adj1" fmla="val -42215"/>
              <a:gd name="adj2" fmla="val 144968"/>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solidFill>
                  <a:sysClr val="windowText" lastClr="000000"/>
                </a:solidFill>
              </a:rPr>
              <a:t>児童生徒数</a:t>
            </a:r>
          </a:p>
        </p:txBody>
      </p:sp>
      <p:sp>
        <p:nvSpPr>
          <p:cNvPr id="9" name="四角形吹き出し 8"/>
          <p:cNvSpPr/>
          <p:nvPr/>
        </p:nvSpPr>
        <p:spPr>
          <a:xfrm>
            <a:off x="6588224" y="2564904"/>
            <a:ext cx="1152128" cy="288000"/>
          </a:xfrm>
          <a:prstGeom prst="wedgeRectCallout">
            <a:avLst>
              <a:gd name="adj1" fmla="val -32963"/>
              <a:gd name="adj2" fmla="val 95701"/>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solidFill>
                  <a:sysClr val="windowText" lastClr="000000"/>
                </a:solidFill>
              </a:rPr>
              <a:t>教員</a:t>
            </a:r>
            <a:r>
              <a:rPr kumimoji="1" lang="ja-JP" altLang="en-US" sz="1400" dirty="0">
                <a:solidFill>
                  <a:sysClr val="windowText" lastClr="000000"/>
                </a:solidFill>
              </a:rPr>
              <a:t>定数</a:t>
            </a:r>
            <a:endParaRPr kumimoji="1" lang="ja-JP" altLang="en-US" sz="1050" dirty="0">
              <a:solidFill>
                <a:sysClr val="windowText" lastClr="000000"/>
              </a:solidFill>
            </a:endParaRPr>
          </a:p>
        </p:txBody>
      </p:sp>
      <p:sp>
        <p:nvSpPr>
          <p:cNvPr id="11" name="四角形吹き出し 10"/>
          <p:cNvSpPr/>
          <p:nvPr/>
        </p:nvSpPr>
        <p:spPr>
          <a:xfrm>
            <a:off x="6633254" y="4837552"/>
            <a:ext cx="1107740" cy="288000"/>
          </a:xfrm>
          <a:prstGeom prst="wedgeRectCallout">
            <a:avLst>
              <a:gd name="adj1" fmla="val -41268"/>
              <a:gd name="adj2" fmla="val 143430"/>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solidFill>
                  <a:sysClr val="windowText" lastClr="000000"/>
                </a:solidFill>
              </a:rPr>
              <a:t>新規採用数</a:t>
            </a:r>
            <a:endParaRPr kumimoji="1" lang="ja-JP" altLang="en-US" sz="1050" dirty="0">
              <a:solidFill>
                <a:sysClr val="windowText" lastClr="000000"/>
              </a:solidFill>
            </a:endParaRPr>
          </a:p>
        </p:txBody>
      </p:sp>
      <p:sp>
        <p:nvSpPr>
          <p:cNvPr id="13" name="テキスト ボックス 12"/>
          <p:cNvSpPr txBox="1"/>
          <p:nvPr/>
        </p:nvSpPr>
        <p:spPr>
          <a:xfrm>
            <a:off x="1226320" y="6278256"/>
            <a:ext cx="6730056" cy="430887"/>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教員定数は教頭を含み、校長、養護教諭及び栄養教諭を除く。</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R4</a:t>
            </a:r>
            <a:r>
              <a:rPr lang="ja-JP" altLang="en-US" sz="1100" dirty="0">
                <a:latin typeface="Meiryo UI" panose="020B0604030504040204" pitchFamily="50" charset="-128"/>
                <a:ea typeface="Meiryo UI" panose="020B0604030504040204" pitchFamily="50" charset="-128"/>
              </a:rPr>
              <a:t>は高等学校等を大阪市から移管。 </a:t>
            </a:r>
            <a:endParaRPr kumimoji="1" lang="ja-JP" altLang="en-US" sz="11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948804" y="1007150"/>
            <a:ext cx="1195196"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（単位：人）</a:t>
            </a:r>
            <a:endParaRPr kumimoji="1" lang="ja-JP" altLang="en-US" sz="1100" dirty="0">
              <a:latin typeface="Meiryo UI" panose="020B0604030504040204" pitchFamily="50" charset="-128"/>
              <a:ea typeface="Meiryo UI" panose="020B0604030504040204" pitchFamily="50" charset="-128"/>
            </a:endParaRPr>
          </a:p>
        </p:txBody>
      </p:sp>
      <p:sp>
        <p:nvSpPr>
          <p:cNvPr id="15" name="正方形/長方形 14"/>
          <p:cNvSpPr/>
          <p:nvPr/>
        </p:nvSpPr>
        <p:spPr>
          <a:xfrm>
            <a:off x="1930060" y="1386008"/>
            <a:ext cx="3204356" cy="4860000"/>
          </a:xfrm>
          <a:prstGeom prst="rect">
            <a:avLst/>
          </a:prstGeom>
          <a:noFill/>
          <a:ln w="476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1922417" y="931592"/>
            <a:ext cx="3204356" cy="50400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管理目標期間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7" name="四角形吹き出し 16"/>
          <p:cNvSpPr/>
          <p:nvPr/>
        </p:nvSpPr>
        <p:spPr>
          <a:xfrm>
            <a:off x="6623139" y="3658672"/>
            <a:ext cx="1152128" cy="288000"/>
          </a:xfrm>
          <a:prstGeom prst="wedgeRectCallout">
            <a:avLst>
              <a:gd name="adj1" fmla="val -35824"/>
              <a:gd name="adj2" fmla="val 122191"/>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solidFill>
                  <a:sysClr val="windowText" lastClr="000000"/>
                </a:solidFill>
              </a:rPr>
              <a:t>定数内講師</a:t>
            </a:r>
            <a:endParaRPr kumimoji="1" lang="en-US" altLang="ja-JP" sz="1400" dirty="0">
              <a:solidFill>
                <a:sysClr val="windowText" lastClr="000000"/>
              </a:solidFill>
            </a:endParaRPr>
          </a:p>
        </p:txBody>
      </p:sp>
      <p:sp>
        <p:nvSpPr>
          <p:cNvPr id="18" name="Rectangle 2"/>
          <p:cNvSpPr>
            <a:spLocks noChangeArrowheads="1"/>
          </p:cNvSpPr>
          <p:nvPr/>
        </p:nvSpPr>
        <p:spPr bwMode="auto">
          <a:xfrm>
            <a:off x="50413" y="3033985"/>
            <a:ext cx="365485" cy="79003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6823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4877BF50-9CBF-42B3-8901-F0A1D39014D2}"/>
              </a:ext>
            </a:extLst>
          </p:cNvPr>
          <p:cNvSpPr txBox="1">
            <a:spLocks/>
          </p:cNvSpPr>
          <p:nvPr/>
        </p:nvSpPr>
        <p:spPr>
          <a:xfrm>
            <a:off x="287472" y="304492"/>
            <a:ext cx="8584424" cy="6840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000" dirty="0">
                <a:solidFill>
                  <a:schemeClr val="tx1"/>
                </a:solidFill>
                <a:latin typeface="+mn-ea"/>
              </a:rPr>
              <a:t>＜参考＞児童生徒数・教員定数等の将来推計</a:t>
            </a:r>
            <a:r>
              <a:rPr lang="en-US" altLang="ja-JP" sz="2000" dirty="0">
                <a:solidFill>
                  <a:schemeClr val="tx1"/>
                </a:solidFill>
                <a:latin typeface="+mn-ea"/>
              </a:rPr>
              <a:t/>
            </a:r>
            <a:br>
              <a:rPr lang="en-US" altLang="ja-JP" sz="2000" dirty="0">
                <a:solidFill>
                  <a:schemeClr val="tx1"/>
                </a:solidFill>
                <a:latin typeface="+mn-ea"/>
              </a:rPr>
            </a:br>
            <a:r>
              <a:rPr lang="ja-JP" altLang="en-US" sz="2000" dirty="0">
                <a:solidFill>
                  <a:schemeClr val="tx1"/>
                </a:solidFill>
                <a:latin typeface="+mn-ea"/>
              </a:rPr>
              <a:t>～校種別（小学校・中学校）～</a:t>
            </a:r>
          </a:p>
        </p:txBody>
      </p:sp>
      <p:sp>
        <p:nvSpPr>
          <p:cNvPr id="13" name="左右矢印 15">
            <a:extLst>
              <a:ext uri="{FF2B5EF4-FFF2-40B4-BE49-F238E27FC236}">
                <a16:creationId xmlns:a16="http://schemas.microsoft.com/office/drawing/2014/main" id="{930499E2-D879-4D1B-A480-29F1AF66CD61}"/>
              </a:ext>
            </a:extLst>
          </p:cNvPr>
          <p:cNvSpPr/>
          <p:nvPr/>
        </p:nvSpPr>
        <p:spPr>
          <a:xfrm>
            <a:off x="2877195" y="1044096"/>
            <a:ext cx="2952328" cy="50400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管理目標期間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185098" y="1441909"/>
            <a:ext cx="8712000" cy="2596244"/>
          </a:xfrm>
          <a:prstGeom prst="rect">
            <a:avLst/>
          </a:prstGeom>
        </p:spPr>
      </p:pic>
      <p:pic>
        <p:nvPicPr>
          <p:cNvPr id="6" name="図 5"/>
          <p:cNvPicPr>
            <a:picLocks noChangeAspect="1"/>
          </p:cNvPicPr>
          <p:nvPr/>
        </p:nvPicPr>
        <p:blipFill>
          <a:blip r:embed="rId4"/>
          <a:stretch>
            <a:fillRect/>
          </a:stretch>
        </p:blipFill>
        <p:spPr>
          <a:xfrm>
            <a:off x="185098" y="3853041"/>
            <a:ext cx="8697759" cy="2592000"/>
          </a:xfrm>
          <a:prstGeom prst="rect">
            <a:avLst/>
          </a:prstGeom>
        </p:spPr>
      </p:pic>
      <p:sp>
        <p:nvSpPr>
          <p:cNvPr id="14" name="正方形/長方形 13"/>
          <p:cNvSpPr/>
          <p:nvPr/>
        </p:nvSpPr>
        <p:spPr>
          <a:xfrm>
            <a:off x="2877195" y="1573344"/>
            <a:ext cx="2918941" cy="4875941"/>
          </a:xfrm>
          <a:prstGeom prst="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Rectangle 2"/>
          <p:cNvSpPr>
            <a:spLocks noChangeArrowheads="1"/>
          </p:cNvSpPr>
          <p:nvPr/>
        </p:nvSpPr>
        <p:spPr bwMode="auto">
          <a:xfrm>
            <a:off x="50413" y="3033985"/>
            <a:ext cx="365485" cy="79003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コンテンツ プレースホルダー 2">
            <a:extLst>
              <a:ext uri="{FF2B5EF4-FFF2-40B4-BE49-F238E27FC236}">
                <a16:creationId xmlns:a16="http://schemas.microsoft.com/office/drawing/2014/main" id="{9BB9F17C-6862-40EB-9A91-FB0ECACFF182}"/>
              </a:ext>
            </a:extLst>
          </p:cNvPr>
          <p:cNvSpPr txBox="1">
            <a:spLocks/>
          </p:cNvSpPr>
          <p:nvPr/>
        </p:nvSpPr>
        <p:spPr>
          <a:xfrm>
            <a:off x="2771800" y="6445041"/>
            <a:ext cx="5223198" cy="3385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0000" indent="-457200">
              <a:lnSpc>
                <a:spcPts val="2000"/>
              </a:lnSpc>
              <a:spcBef>
                <a:spcPts val="600"/>
              </a:spcBef>
              <a:buNone/>
            </a:pP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小学校には義務教育学校の前期課程、中学校には義務教育学校の後期課程を</a:t>
            </a:r>
            <a:r>
              <a:rPr lang="ja-JP" altLang="en-US" sz="1000" dirty="0" smtClean="0">
                <a:latin typeface="Meiryo UI" panose="020B0604030504040204" pitchFamily="50" charset="-128"/>
                <a:ea typeface="Meiryo UI" panose="020B0604030504040204" pitchFamily="50" charset="-128"/>
              </a:rPr>
              <a:t>含む。</a:t>
            </a:r>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152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472" y="304494"/>
            <a:ext cx="8584424" cy="684000"/>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ja-JP" altLang="en-US" sz="2000" dirty="0">
                <a:solidFill>
                  <a:schemeClr val="tx1"/>
                </a:solidFill>
                <a:latin typeface="+mn-ea"/>
              </a:rPr>
              <a:t>＜参考＞児童生徒数・教員定数等の将来推計</a:t>
            </a:r>
            <a:r>
              <a:rPr lang="en-US" altLang="ja-JP" sz="2000" dirty="0">
                <a:solidFill>
                  <a:schemeClr val="tx1"/>
                </a:solidFill>
                <a:latin typeface="+mn-ea"/>
              </a:rPr>
              <a:t/>
            </a:r>
            <a:br>
              <a:rPr lang="en-US" altLang="ja-JP" sz="2000" dirty="0">
                <a:solidFill>
                  <a:schemeClr val="tx1"/>
                </a:solidFill>
                <a:latin typeface="+mn-ea"/>
              </a:rPr>
            </a:br>
            <a:r>
              <a:rPr lang="ja-JP" altLang="en-US" sz="2000" dirty="0">
                <a:solidFill>
                  <a:schemeClr val="tx1"/>
                </a:solidFill>
                <a:latin typeface="+mn-ea"/>
              </a:rPr>
              <a:t>～校種別（高等学校・支援学校）～</a:t>
            </a:r>
            <a:endParaRPr kumimoji="1" lang="ja-JP" altLang="en-US" sz="2000" dirty="0">
              <a:solidFill>
                <a:schemeClr val="tx1"/>
              </a:solidFill>
              <a:latin typeface="+mn-ea"/>
            </a:endParaRPr>
          </a:p>
        </p:txBody>
      </p:sp>
      <p:sp>
        <p:nvSpPr>
          <p:cNvPr id="8" name="左右矢印 15">
            <a:extLst>
              <a:ext uri="{FF2B5EF4-FFF2-40B4-BE49-F238E27FC236}">
                <a16:creationId xmlns:a16="http://schemas.microsoft.com/office/drawing/2014/main" id="{6C752F45-2F37-40BC-8F1F-88A4FA85A3BF}"/>
              </a:ext>
            </a:extLst>
          </p:cNvPr>
          <p:cNvSpPr/>
          <p:nvPr/>
        </p:nvSpPr>
        <p:spPr>
          <a:xfrm>
            <a:off x="2888503" y="1094560"/>
            <a:ext cx="2952328" cy="50400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管理目標期間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219043" y="1540383"/>
            <a:ext cx="8697759" cy="2592000"/>
          </a:xfrm>
          <a:prstGeom prst="rect">
            <a:avLst/>
          </a:prstGeom>
        </p:spPr>
      </p:pic>
      <p:pic>
        <p:nvPicPr>
          <p:cNvPr id="7" name="図 6"/>
          <p:cNvPicPr>
            <a:picLocks noChangeAspect="1"/>
          </p:cNvPicPr>
          <p:nvPr/>
        </p:nvPicPr>
        <p:blipFill>
          <a:blip r:embed="rId4"/>
          <a:stretch>
            <a:fillRect/>
          </a:stretch>
        </p:blipFill>
        <p:spPr>
          <a:xfrm>
            <a:off x="223684" y="3944210"/>
            <a:ext cx="8712000" cy="2596244"/>
          </a:xfrm>
          <a:prstGeom prst="rect">
            <a:avLst/>
          </a:prstGeom>
        </p:spPr>
      </p:pic>
      <p:sp>
        <p:nvSpPr>
          <p:cNvPr id="14" name="正方形/長方形 13"/>
          <p:cNvSpPr/>
          <p:nvPr/>
        </p:nvSpPr>
        <p:spPr>
          <a:xfrm>
            <a:off x="2900456" y="1628361"/>
            <a:ext cx="2952328" cy="4907849"/>
          </a:xfrm>
          <a:prstGeom prst="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2"/>
          <p:cNvSpPr>
            <a:spLocks noChangeArrowheads="1"/>
          </p:cNvSpPr>
          <p:nvPr/>
        </p:nvSpPr>
        <p:spPr bwMode="auto">
          <a:xfrm>
            <a:off x="50413" y="3033985"/>
            <a:ext cx="365485" cy="790031"/>
          </a:xfrm>
          <a:prstGeom prst="rect">
            <a:avLst/>
          </a:prstGeom>
          <a:noFill/>
          <a:ln>
            <a:noFill/>
          </a:ln>
          <a:extLst/>
        </p:spPr>
        <p:txBody>
          <a:bodyPr rot="0" vert="vert" wrap="square" lIns="74295" tIns="8890" rIns="74295" bIns="8890" anchor="t" anchorCtr="0" upright="1">
            <a:sp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ー</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9513286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4451</TotalTime>
  <Words>906</Words>
  <Application>Microsoft Office PowerPoint</Application>
  <PresentationFormat>画面に合わせる (4:3)</PresentationFormat>
  <Paragraphs>91</Paragraphs>
  <Slides>6</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ＭＳ Ｐゴシック</vt:lpstr>
      <vt:lpstr>Arial</vt:lpstr>
      <vt:lpstr>Calibri</vt:lpstr>
      <vt:lpstr>Times New Roman</vt:lpstr>
      <vt:lpstr>Office ​​テーマ</vt:lpstr>
      <vt:lpstr>教職員数管理目標（案）</vt:lpstr>
      <vt:lpstr>教職員数管理目標について</vt:lpstr>
      <vt:lpstr>教職員数管理目標（令和５年度～令和９年度） </vt:lpstr>
      <vt:lpstr>＜参考＞児童生徒数・教員定数等の将来推計～全校種～ </vt:lpstr>
      <vt:lpstr>PowerPoint プレゼンテーション</vt:lpstr>
      <vt:lpstr>＜参考＞児童生徒数・教員定数等の将来推計 ～校種別（高等学校・支援学校）～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教職員数管理目標について</dc:title>
  <dc:creator>User</dc:creator>
  <cp:lastModifiedBy>一幡　諭子</cp:lastModifiedBy>
  <cp:revision>409</cp:revision>
  <cp:lastPrinted>2023-01-23T00:41:46Z</cp:lastPrinted>
  <dcterms:created xsi:type="dcterms:W3CDTF">2016-12-17T15:38:32Z</dcterms:created>
  <dcterms:modified xsi:type="dcterms:W3CDTF">2023-01-23T00:43:31Z</dcterms:modified>
</cp:coreProperties>
</file>