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handoutMasterIdLst>
    <p:handoutMasterId r:id="rId6"/>
  </p:handoutMasterIdLst>
  <p:sldIdLst>
    <p:sldId id="296" r:id="rId2"/>
    <p:sldId id="294" r:id="rId3"/>
    <p:sldId id="295"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showGuides="1">
      <p:cViewPr varScale="1">
        <p:scale>
          <a:sx n="67" d="100"/>
          <a:sy n="67" d="100"/>
        </p:scale>
        <p:origin x="1416" y="60"/>
      </p:cViewPr>
      <p:guideLst>
        <p:guide orient="horz" pos="2183"/>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1"/>
            <a:ext cx="2949575" cy="498475"/>
          </a:xfrm>
          <a:prstGeom prst="rect">
            <a:avLst/>
          </a:prstGeom>
        </p:spPr>
        <p:txBody>
          <a:bodyPr vert="horz" lIns="91433" tIns="45716" rIns="91433" bIns="45716" rtlCol="0"/>
          <a:lstStyle>
            <a:lvl1pPr algn="r">
              <a:defRPr sz="1200"/>
            </a:lvl1pPr>
          </a:lstStyle>
          <a:p>
            <a:fld id="{61DA2E61-18E7-4004-82BB-D50AF4A5F883}" type="datetimeFigureOut">
              <a:rPr kumimoji="1" lang="ja-JP" altLang="en-US" smtClean="0"/>
              <a:t>2022/12/19</a:t>
            </a:fld>
            <a:endParaRPr kumimoji="1" lang="ja-JP" altLang="en-US"/>
          </a:p>
        </p:txBody>
      </p:sp>
      <p:sp>
        <p:nvSpPr>
          <p:cNvPr id="4" name="フッター プレースホルダー 3"/>
          <p:cNvSpPr>
            <a:spLocks noGrp="1"/>
          </p:cNvSpPr>
          <p:nvPr>
            <p:ph type="ftr" sz="quarter" idx="2"/>
          </p:nvPr>
        </p:nvSpPr>
        <p:spPr>
          <a:xfrm>
            <a:off x="1" y="9440864"/>
            <a:ext cx="2949575" cy="498475"/>
          </a:xfrm>
          <a:prstGeom prst="rect">
            <a:avLst/>
          </a:prstGeom>
        </p:spPr>
        <p:txBody>
          <a:bodyPr vert="horz" lIns="91433" tIns="45716" rIns="91433" bIns="4571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4"/>
            <a:ext cx="2949575" cy="498475"/>
          </a:xfrm>
          <a:prstGeom prst="rect">
            <a:avLst/>
          </a:prstGeom>
        </p:spPr>
        <p:txBody>
          <a:bodyPr vert="horz" lIns="91433" tIns="45716" rIns="91433" bIns="45716" rtlCol="0" anchor="b"/>
          <a:lstStyle>
            <a:lvl1pPr algn="r">
              <a:defRPr sz="1200"/>
            </a:lvl1pPr>
          </a:lstStyle>
          <a:p>
            <a:fld id="{AC4D3D10-80AD-4644-AEA9-BF18518CAFFC}" type="slidenum">
              <a:rPr kumimoji="1" lang="ja-JP" altLang="en-US" smtClean="0"/>
              <a:t>‹#›</a:t>
            </a:fld>
            <a:endParaRPr kumimoji="1" lang="ja-JP" altLang="en-US"/>
          </a:p>
        </p:txBody>
      </p:sp>
    </p:spTree>
    <p:extLst>
      <p:ext uri="{BB962C8B-B14F-4D97-AF65-F5344CB8AC3E}">
        <p14:creationId xmlns:p14="http://schemas.microsoft.com/office/powerpoint/2010/main" val="36989600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3" tIns="45716" rIns="91433" bIns="45716" rtlCol="0"/>
          <a:lstStyle>
            <a:lvl1pPr algn="r">
              <a:defRPr sz="1200"/>
            </a:lvl1pPr>
          </a:lstStyle>
          <a:p>
            <a:fld id="{EB9E8D7C-237A-4FF8-AE3E-2A3E9207E261}" type="datetimeFigureOut">
              <a:rPr kumimoji="1" lang="ja-JP" altLang="en-US" smtClean="0"/>
              <a:t>2022/12/19</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3" tIns="45716" rIns="91433" bIns="45716" rtlCol="0" anchor="b"/>
          <a:lstStyle>
            <a:lvl1pPr algn="r">
              <a:defRPr sz="1200"/>
            </a:lvl1pPr>
          </a:lstStyle>
          <a:p>
            <a:fld id="{41B3A14C-9307-4DA8-A624-B21FD56A70BD}" type="slidenum">
              <a:rPr kumimoji="1" lang="ja-JP" altLang="en-US" smtClean="0"/>
              <a:t>‹#›</a:t>
            </a:fld>
            <a:endParaRPr kumimoji="1" lang="ja-JP" altLang="en-US"/>
          </a:p>
        </p:txBody>
      </p:sp>
    </p:spTree>
    <p:extLst>
      <p:ext uri="{BB962C8B-B14F-4D97-AF65-F5344CB8AC3E}">
        <p14:creationId xmlns:p14="http://schemas.microsoft.com/office/powerpoint/2010/main" val="228081109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2022/12/19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1633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2022/12/19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856579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2022/12/19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100947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2022/12/19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58730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2022/12/19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700354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2022/12/19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07540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DCCC97C-CDBA-4A16-8213-8F17F58AF7A0}" type="datetimeFigureOut">
              <a:rPr kumimoji="1" lang="ja-JP" altLang="en-US" smtClean="0"/>
              <a:t>2022/12/19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15192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DCCC97C-CDBA-4A16-8213-8F17F58AF7A0}" type="datetimeFigureOut">
              <a:rPr kumimoji="1" lang="ja-JP" altLang="en-US" smtClean="0"/>
              <a:t>2022/12/19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831795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CC97C-CDBA-4A16-8213-8F17F58AF7A0}" type="datetimeFigureOut">
              <a:rPr kumimoji="1" lang="ja-JP" altLang="en-US" smtClean="0"/>
              <a:t>2022/12/19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53278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2022/12/19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2587567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2022/12/19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57900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CCC97C-CDBA-4A16-8213-8F17F58AF7A0}" type="datetimeFigureOut">
              <a:rPr kumimoji="1" lang="ja-JP" altLang="en-US" smtClean="0"/>
              <a:t>2022/12/19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387368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601"/>
            <a:ext cx="9144000" cy="49284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2000" b="1" dirty="0" smtClean="0">
                <a:ea typeface="メイリオ" panose="020B0604030504040204" pitchFamily="50" charset="-128"/>
                <a:cs typeface="Times New Roman" panose="02020603050405020304" pitchFamily="18" charset="0"/>
              </a:rPr>
              <a:t>　</a:t>
            </a:r>
            <a:r>
              <a:rPr lang="ja-JP" altLang="ja-JP" sz="2000" b="1" dirty="0">
                <a:latin typeface="メイリオ" panose="020B0604030504040204" pitchFamily="50" charset="-128"/>
                <a:ea typeface="メイリオ" panose="020B0604030504040204" pitchFamily="50" charset="-128"/>
              </a:rPr>
              <a:t>大阪府立中学校入学者選抜における適性検査「英語」について</a:t>
            </a:r>
            <a:r>
              <a:rPr lang="en-US" altLang="ja-JP" sz="2000" b="1"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000" b="1" dirty="0">
                <a:latin typeface="メイリオ" panose="020B0604030504040204" pitchFamily="50" charset="-128"/>
                <a:ea typeface="メイリオ" panose="020B0604030504040204" pitchFamily="50" charset="-128"/>
                <a:cs typeface="Times New Roman" panose="02020603050405020304" pitchFamily="18" charset="0"/>
              </a:rPr>
              <a:t>参考</a:t>
            </a:r>
            <a:r>
              <a:rPr lang="en-US" altLang="ja-JP" sz="2000" b="1" dirty="0">
                <a:latin typeface="メイリオ" panose="020B0604030504040204" pitchFamily="50" charset="-128"/>
                <a:ea typeface="メイリオ" panose="020B0604030504040204" pitchFamily="50" charset="-128"/>
                <a:cs typeface="Times New Roman" panose="02020603050405020304" pitchFamily="18" charset="0"/>
              </a:rPr>
              <a:t>〕</a:t>
            </a:r>
            <a:endParaRPr lang="ja-JP" altLang="en-US" sz="2000" b="1"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250013" y="672417"/>
            <a:ext cx="8661758" cy="338554"/>
          </a:xfrm>
          <a:prstGeom prst="rect">
            <a:avLst/>
          </a:prstGeom>
          <a:solidFill>
            <a:schemeClr val="accent2">
              <a:lumMod val="40000"/>
              <a:lumOff val="60000"/>
            </a:schemeClr>
          </a:solidFill>
        </p:spPr>
        <p:txBody>
          <a:bodyPr wrap="square" rtlCol="0">
            <a:spAutoFit/>
          </a:bodyPr>
          <a:lstStyle/>
          <a:p>
            <a:r>
              <a:rPr kumimoji="1" lang="ja-JP" altLang="en-US" sz="1600" b="1" dirty="0" smtClean="0">
                <a:latin typeface="メイリオ" panose="020B0604030504040204" pitchFamily="50" charset="-128"/>
                <a:ea typeface="メイリオ" panose="020B0604030504040204" pitchFamily="50" charset="-128"/>
              </a:rPr>
              <a:t>１．新小学校学習指導要領に係る国の動きについて</a:t>
            </a:r>
            <a:endParaRPr kumimoji="1" lang="ja-JP" altLang="en-US" sz="1600" b="1" dirty="0">
              <a:latin typeface="メイリオ" panose="020B0604030504040204" pitchFamily="50" charset="-128"/>
              <a:ea typeface="メイリオ"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896076088"/>
              </p:ext>
            </p:extLst>
          </p:nvPr>
        </p:nvGraphicFramePr>
        <p:xfrm>
          <a:off x="331073" y="1255106"/>
          <a:ext cx="8513382" cy="5189237"/>
        </p:xfrm>
        <a:graphic>
          <a:graphicData uri="http://schemas.openxmlformats.org/drawingml/2006/table">
            <a:tbl>
              <a:tblPr firstRow="1" bandRow="1">
                <a:tableStyleId>{5DA37D80-6434-44D0-A028-1B22A696006F}</a:tableStyleId>
              </a:tblPr>
              <a:tblGrid>
                <a:gridCol w="945934">
                  <a:extLst>
                    <a:ext uri="{9D8B030D-6E8A-4147-A177-3AD203B41FA5}">
                      <a16:colId xmlns:a16="http://schemas.microsoft.com/office/drawing/2014/main" val="893579101"/>
                    </a:ext>
                  </a:extLst>
                </a:gridCol>
                <a:gridCol w="1081064">
                  <a:extLst>
                    <a:ext uri="{9D8B030D-6E8A-4147-A177-3AD203B41FA5}">
                      <a16:colId xmlns:a16="http://schemas.microsoft.com/office/drawing/2014/main" val="2141637054"/>
                    </a:ext>
                  </a:extLst>
                </a:gridCol>
                <a:gridCol w="1081064">
                  <a:extLst>
                    <a:ext uri="{9D8B030D-6E8A-4147-A177-3AD203B41FA5}">
                      <a16:colId xmlns:a16="http://schemas.microsoft.com/office/drawing/2014/main" val="674721218"/>
                    </a:ext>
                  </a:extLst>
                </a:gridCol>
                <a:gridCol w="1081064">
                  <a:extLst>
                    <a:ext uri="{9D8B030D-6E8A-4147-A177-3AD203B41FA5}">
                      <a16:colId xmlns:a16="http://schemas.microsoft.com/office/drawing/2014/main" val="218499923"/>
                    </a:ext>
                  </a:extLst>
                </a:gridCol>
                <a:gridCol w="1081064">
                  <a:extLst>
                    <a:ext uri="{9D8B030D-6E8A-4147-A177-3AD203B41FA5}">
                      <a16:colId xmlns:a16="http://schemas.microsoft.com/office/drawing/2014/main" val="552778041"/>
                    </a:ext>
                  </a:extLst>
                </a:gridCol>
                <a:gridCol w="1081064">
                  <a:extLst>
                    <a:ext uri="{9D8B030D-6E8A-4147-A177-3AD203B41FA5}">
                      <a16:colId xmlns:a16="http://schemas.microsoft.com/office/drawing/2014/main" val="1763396766"/>
                    </a:ext>
                  </a:extLst>
                </a:gridCol>
                <a:gridCol w="1081064">
                  <a:extLst>
                    <a:ext uri="{9D8B030D-6E8A-4147-A177-3AD203B41FA5}">
                      <a16:colId xmlns:a16="http://schemas.microsoft.com/office/drawing/2014/main" val="2744035838"/>
                    </a:ext>
                  </a:extLst>
                </a:gridCol>
                <a:gridCol w="1081064">
                  <a:extLst>
                    <a:ext uri="{9D8B030D-6E8A-4147-A177-3AD203B41FA5}">
                      <a16:colId xmlns:a16="http://schemas.microsoft.com/office/drawing/2014/main" val="2690908037"/>
                    </a:ext>
                  </a:extLst>
                </a:gridCol>
              </a:tblGrid>
              <a:tr h="368738">
                <a:tc>
                  <a:txBody>
                    <a:bodyPr/>
                    <a:lstStyle/>
                    <a:p>
                      <a:pPr algn="ctr"/>
                      <a:r>
                        <a:rPr kumimoji="1" lang="en-US" altLang="ja-JP" sz="1500" dirty="0" smtClean="0">
                          <a:latin typeface="メイリオ" panose="020B0604030504040204" pitchFamily="50" charset="-128"/>
                          <a:ea typeface="メイリオ" panose="020B0604030504040204" pitchFamily="50" charset="-128"/>
                        </a:rPr>
                        <a:t>H28</a:t>
                      </a:r>
                      <a:endParaRPr kumimoji="1" lang="ja-JP" altLang="en-US" sz="1500" dirty="0">
                        <a:latin typeface="メイリオ" panose="020B0604030504040204" pitchFamily="50" charset="-128"/>
                        <a:ea typeface="メイリオ" panose="020B0604030504040204" pitchFamily="50" charset="-128"/>
                      </a:endParaRPr>
                    </a:p>
                  </a:txBody>
                  <a:tcPr anchor="ctr"/>
                </a:tc>
                <a:tc>
                  <a:txBody>
                    <a:bodyPr/>
                    <a:lstStyle/>
                    <a:p>
                      <a:pPr algn="ctr"/>
                      <a:r>
                        <a:rPr kumimoji="1" lang="en-US" altLang="ja-JP" sz="1500" dirty="0" smtClean="0">
                          <a:latin typeface="メイリオ" panose="020B0604030504040204" pitchFamily="50" charset="-128"/>
                          <a:ea typeface="メイリオ" panose="020B0604030504040204" pitchFamily="50" charset="-128"/>
                        </a:rPr>
                        <a:t>H29</a:t>
                      </a:r>
                      <a:endParaRPr kumimoji="1" lang="ja-JP" altLang="en-US" sz="1500" dirty="0">
                        <a:latin typeface="メイリオ" panose="020B0604030504040204" pitchFamily="50" charset="-128"/>
                        <a:ea typeface="メイリオ" panose="020B0604030504040204" pitchFamily="50" charset="-128"/>
                      </a:endParaRPr>
                    </a:p>
                  </a:txBody>
                  <a:tcPr anchor="ctr"/>
                </a:tc>
                <a:tc>
                  <a:txBody>
                    <a:bodyPr/>
                    <a:lstStyle/>
                    <a:p>
                      <a:pPr algn="ctr"/>
                      <a:r>
                        <a:rPr kumimoji="1" lang="en-US" altLang="ja-JP" sz="1500" dirty="0" smtClean="0">
                          <a:latin typeface="メイリオ" panose="020B0604030504040204" pitchFamily="50" charset="-128"/>
                          <a:ea typeface="メイリオ" panose="020B0604030504040204" pitchFamily="50" charset="-128"/>
                        </a:rPr>
                        <a:t>H30</a:t>
                      </a:r>
                      <a:endParaRPr kumimoji="1" lang="ja-JP" altLang="en-US" sz="1500" dirty="0">
                        <a:latin typeface="メイリオ" panose="020B0604030504040204" pitchFamily="50" charset="-128"/>
                        <a:ea typeface="メイリオ"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500" dirty="0" smtClean="0">
                          <a:latin typeface="メイリオ" panose="020B0604030504040204" pitchFamily="50" charset="-128"/>
                          <a:ea typeface="メイリオ" panose="020B0604030504040204" pitchFamily="50" charset="-128"/>
                        </a:rPr>
                        <a:t>H31/R</a:t>
                      </a:r>
                      <a:r>
                        <a:rPr kumimoji="1" lang="ja-JP" altLang="en-US" sz="1500" dirty="0" smtClean="0">
                          <a:latin typeface="メイリオ" panose="020B0604030504040204" pitchFamily="50" charset="-128"/>
                          <a:ea typeface="メイリオ" panose="020B0604030504040204" pitchFamily="50" charset="-128"/>
                        </a:rPr>
                        <a:t>１</a:t>
                      </a:r>
                    </a:p>
                  </a:txBody>
                  <a:tcPr anchor="ctr"/>
                </a:tc>
                <a:tc>
                  <a:txBody>
                    <a:bodyPr/>
                    <a:lstStyle/>
                    <a:p>
                      <a:pPr algn="ctr"/>
                      <a:r>
                        <a:rPr kumimoji="1" lang="en-US" altLang="ja-JP" sz="1500" dirty="0" smtClean="0">
                          <a:latin typeface="メイリオ" panose="020B0604030504040204" pitchFamily="50" charset="-128"/>
                          <a:ea typeface="メイリオ" panose="020B0604030504040204" pitchFamily="50" charset="-128"/>
                        </a:rPr>
                        <a:t>R2</a:t>
                      </a:r>
                      <a:endParaRPr kumimoji="1" lang="ja-JP" altLang="en-US" sz="1500" dirty="0">
                        <a:latin typeface="メイリオ" panose="020B0604030504040204" pitchFamily="50" charset="-128"/>
                        <a:ea typeface="メイリオ" panose="020B0604030504040204" pitchFamily="50" charset="-128"/>
                      </a:endParaRPr>
                    </a:p>
                  </a:txBody>
                  <a:tcPr anchor="ctr"/>
                </a:tc>
                <a:tc>
                  <a:txBody>
                    <a:bodyPr/>
                    <a:lstStyle/>
                    <a:p>
                      <a:pPr algn="ctr"/>
                      <a:r>
                        <a:rPr kumimoji="1" lang="en-US" altLang="ja-JP" sz="1500" dirty="0" smtClean="0">
                          <a:latin typeface="メイリオ" panose="020B0604030504040204" pitchFamily="50" charset="-128"/>
                          <a:ea typeface="メイリオ" panose="020B0604030504040204" pitchFamily="50" charset="-128"/>
                        </a:rPr>
                        <a:t>R3</a:t>
                      </a:r>
                      <a:endParaRPr kumimoji="1" lang="ja-JP" altLang="en-US" sz="1500" dirty="0">
                        <a:latin typeface="メイリオ" panose="020B0604030504040204" pitchFamily="50" charset="-128"/>
                        <a:ea typeface="メイリオ" panose="020B0604030504040204" pitchFamily="50" charset="-128"/>
                      </a:endParaRPr>
                    </a:p>
                  </a:txBody>
                  <a:tcPr anchor="ctr"/>
                </a:tc>
                <a:tc>
                  <a:txBody>
                    <a:bodyPr/>
                    <a:lstStyle/>
                    <a:p>
                      <a:pPr algn="ctr"/>
                      <a:r>
                        <a:rPr kumimoji="1" lang="en-US" altLang="ja-JP" sz="1500" dirty="0" smtClean="0">
                          <a:latin typeface="メイリオ" panose="020B0604030504040204" pitchFamily="50" charset="-128"/>
                          <a:ea typeface="メイリオ" panose="020B0604030504040204" pitchFamily="50" charset="-128"/>
                        </a:rPr>
                        <a:t>R4</a:t>
                      </a:r>
                      <a:endParaRPr kumimoji="1" lang="ja-JP" altLang="en-US" sz="1500" dirty="0">
                        <a:latin typeface="メイリオ" panose="020B0604030504040204" pitchFamily="50" charset="-128"/>
                        <a:ea typeface="メイリオ" panose="020B0604030504040204" pitchFamily="50" charset="-128"/>
                      </a:endParaRPr>
                    </a:p>
                  </a:txBody>
                  <a:tcPr anchor="ctr"/>
                </a:tc>
                <a:tc>
                  <a:txBody>
                    <a:bodyPr/>
                    <a:lstStyle/>
                    <a:p>
                      <a:pPr algn="ctr"/>
                      <a:r>
                        <a:rPr kumimoji="1" lang="en-US" altLang="ja-JP" sz="1500" dirty="0" smtClean="0">
                          <a:latin typeface="メイリオ" panose="020B0604030504040204" pitchFamily="50" charset="-128"/>
                          <a:ea typeface="メイリオ" panose="020B0604030504040204" pitchFamily="50" charset="-128"/>
                        </a:rPr>
                        <a:t>R5</a:t>
                      </a:r>
                      <a:endParaRPr kumimoji="1" lang="ja-JP" altLang="en-US" sz="15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474975307"/>
                  </a:ext>
                </a:extLst>
              </a:tr>
              <a:tr h="1308538">
                <a:tc>
                  <a:txBody>
                    <a:bodyPr/>
                    <a:lstStyle/>
                    <a:p>
                      <a:endParaRPr kumimoji="1" lang="ja-JP" altLang="en-US" sz="1400" dirty="0">
                        <a:latin typeface="メイリオ" panose="020B0604030504040204" pitchFamily="50" charset="-128"/>
                        <a:ea typeface="メイリオ" panose="020B0604030504040204" pitchFamily="50" charset="-128"/>
                      </a:endParaRPr>
                    </a:p>
                  </a:txBody>
                  <a:tcPr>
                    <a:solidFill>
                      <a:schemeClr val="accent2">
                        <a:lumMod val="20000"/>
                        <a:lumOff val="80000"/>
                      </a:schemeClr>
                    </a:solidFill>
                  </a:tcPr>
                </a:tc>
                <a:tc>
                  <a:txBody>
                    <a:bodyPr/>
                    <a:lstStyle/>
                    <a:p>
                      <a:endParaRPr kumimoji="1" lang="ja-JP" altLang="en-US" sz="1400" dirty="0">
                        <a:latin typeface="メイリオ" panose="020B0604030504040204" pitchFamily="50" charset="-128"/>
                        <a:ea typeface="メイリオ" panose="020B0604030504040204" pitchFamily="50" charset="-128"/>
                      </a:endParaRPr>
                    </a:p>
                  </a:txBody>
                  <a:tcPr>
                    <a:solidFill>
                      <a:schemeClr val="accent2">
                        <a:lumMod val="20000"/>
                        <a:lumOff val="80000"/>
                      </a:schemeClr>
                    </a:solidFill>
                  </a:tcPr>
                </a:tc>
                <a:tc>
                  <a:txBody>
                    <a:bodyPr/>
                    <a:lstStyle/>
                    <a:p>
                      <a:endParaRPr kumimoji="1" lang="ja-JP" altLang="en-US" sz="1400" dirty="0">
                        <a:latin typeface="メイリオ" panose="020B0604030504040204" pitchFamily="50" charset="-128"/>
                        <a:ea typeface="メイリオ" panose="020B0604030504040204" pitchFamily="50" charset="-128"/>
                      </a:endParaRPr>
                    </a:p>
                  </a:txBody>
                  <a:tcPr>
                    <a:solidFill>
                      <a:schemeClr val="accent2">
                        <a:lumMod val="20000"/>
                        <a:lumOff val="80000"/>
                      </a:schemeClr>
                    </a:solidFill>
                  </a:tcPr>
                </a:tc>
                <a:tc>
                  <a:txBody>
                    <a:bodyPr/>
                    <a:lstStyle/>
                    <a:p>
                      <a:endParaRPr kumimoji="1" lang="ja-JP" altLang="en-US" sz="1400" dirty="0">
                        <a:latin typeface="メイリオ" panose="020B0604030504040204" pitchFamily="50" charset="-128"/>
                        <a:ea typeface="メイリオ" panose="020B0604030504040204" pitchFamily="50" charset="-128"/>
                      </a:endParaRPr>
                    </a:p>
                  </a:txBody>
                  <a:tcPr>
                    <a:solidFill>
                      <a:schemeClr val="accent2">
                        <a:lumMod val="20000"/>
                        <a:lumOff val="80000"/>
                      </a:schemeClr>
                    </a:solidFill>
                  </a:tcPr>
                </a:tc>
                <a:tc>
                  <a:txBody>
                    <a:bodyPr/>
                    <a:lstStyle/>
                    <a:p>
                      <a:endParaRPr kumimoji="1" lang="ja-JP" altLang="en-US" sz="1400" dirty="0">
                        <a:latin typeface="メイリオ" panose="020B0604030504040204" pitchFamily="50" charset="-128"/>
                        <a:ea typeface="メイリオ" panose="020B0604030504040204" pitchFamily="50" charset="-128"/>
                      </a:endParaRPr>
                    </a:p>
                  </a:txBody>
                  <a:tcPr>
                    <a:solidFill>
                      <a:schemeClr val="accent2">
                        <a:lumMod val="20000"/>
                        <a:lumOff val="80000"/>
                      </a:schemeClr>
                    </a:solidFill>
                  </a:tcPr>
                </a:tc>
                <a:tc>
                  <a:txBody>
                    <a:bodyPr/>
                    <a:lstStyle/>
                    <a:p>
                      <a:endParaRPr kumimoji="1" lang="ja-JP" altLang="en-US" sz="1400" dirty="0">
                        <a:latin typeface="メイリオ" panose="020B0604030504040204" pitchFamily="50" charset="-128"/>
                        <a:ea typeface="メイリオ" panose="020B0604030504040204" pitchFamily="50" charset="-128"/>
                      </a:endParaRPr>
                    </a:p>
                  </a:txBody>
                  <a:tcPr>
                    <a:solidFill>
                      <a:schemeClr val="accent2">
                        <a:lumMod val="20000"/>
                        <a:lumOff val="80000"/>
                      </a:schemeClr>
                    </a:solidFill>
                  </a:tcPr>
                </a:tc>
                <a:tc>
                  <a:txBody>
                    <a:bodyPr/>
                    <a:lstStyle/>
                    <a:p>
                      <a:endParaRPr kumimoji="1" lang="ja-JP" altLang="en-US" sz="1400" dirty="0">
                        <a:latin typeface="メイリオ" panose="020B0604030504040204" pitchFamily="50" charset="-128"/>
                        <a:ea typeface="メイリオ" panose="020B0604030504040204" pitchFamily="50" charset="-128"/>
                      </a:endParaRPr>
                    </a:p>
                  </a:txBody>
                  <a:tcPr>
                    <a:solidFill>
                      <a:schemeClr val="accent2">
                        <a:lumMod val="20000"/>
                        <a:lumOff val="80000"/>
                      </a:schemeClr>
                    </a:solidFill>
                  </a:tcPr>
                </a:tc>
                <a:tc>
                  <a:txBody>
                    <a:bodyPr/>
                    <a:lstStyle/>
                    <a:p>
                      <a:endParaRPr kumimoji="1" lang="ja-JP" altLang="en-US" sz="1400" dirty="0">
                        <a:latin typeface="メイリオ" panose="020B0604030504040204" pitchFamily="50" charset="-128"/>
                        <a:ea typeface="メイリオ" panose="020B0604030504040204" pitchFamily="50" charset="-128"/>
                      </a:endParaRPr>
                    </a:p>
                  </a:txBody>
                  <a:tcPr>
                    <a:solidFill>
                      <a:schemeClr val="accent2">
                        <a:lumMod val="20000"/>
                        <a:lumOff val="80000"/>
                      </a:schemeClr>
                    </a:solidFill>
                  </a:tcPr>
                </a:tc>
                <a:extLst>
                  <a:ext uri="{0D108BD9-81ED-4DB2-BD59-A6C34878D82A}">
                    <a16:rowId xmlns:a16="http://schemas.microsoft.com/office/drawing/2014/main" val="2059001356"/>
                  </a:ext>
                </a:extLst>
              </a:tr>
              <a:tr h="530772">
                <a:tc gridSpan="2">
                  <a:txBody>
                    <a:bodyPr/>
                    <a:lstStyle/>
                    <a:p>
                      <a:r>
                        <a:rPr kumimoji="1" lang="ja-JP" altLang="en-US" sz="1400" dirty="0" smtClean="0">
                          <a:latin typeface="メイリオ" panose="020B0604030504040204" pitchFamily="50" charset="-128"/>
                          <a:ea typeface="メイリオ" panose="020B0604030504040204" pitchFamily="50" charset="-128"/>
                        </a:rPr>
                        <a:t>５・６年　</a:t>
                      </a:r>
                      <a:endParaRPr kumimoji="1" lang="en-US" altLang="ja-JP" sz="1400" dirty="0" smtClean="0">
                        <a:latin typeface="メイリオ" panose="020B0604030504040204" pitchFamily="50" charset="-128"/>
                        <a:ea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rPr>
                        <a:t>　外国語活動　</a:t>
                      </a:r>
                      <a:r>
                        <a:rPr kumimoji="1" lang="en-US" altLang="ja-JP" sz="1400" dirty="0" smtClean="0">
                          <a:latin typeface="メイリオ" panose="020B0604030504040204" pitchFamily="50" charset="-128"/>
                          <a:ea typeface="メイリオ" panose="020B0604030504040204" pitchFamily="50" charset="-128"/>
                        </a:rPr>
                        <a:t>35</a:t>
                      </a:r>
                      <a:r>
                        <a:rPr kumimoji="1" lang="ja-JP" altLang="en-US" sz="1400" dirty="0" smtClean="0">
                          <a:latin typeface="メイリオ" panose="020B0604030504040204" pitchFamily="50" charset="-128"/>
                          <a:ea typeface="メイリオ" panose="020B0604030504040204" pitchFamily="50" charset="-128"/>
                        </a:rPr>
                        <a:t>時間</a:t>
                      </a:r>
                      <a:endParaRPr kumimoji="1" lang="ja-JP" altLang="en-US" sz="1400" dirty="0">
                        <a:latin typeface="メイリオ" panose="020B0604030504040204" pitchFamily="50" charset="-128"/>
                        <a:ea typeface="メイリオ" panose="020B0604030504040204" pitchFamily="50" charset="-128"/>
                      </a:endParaRPr>
                    </a:p>
                  </a:txBody>
                  <a:tcPr>
                    <a:solidFill>
                      <a:schemeClr val="accent2">
                        <a:lumMod val="20000"/>
                        <a:lumOff val="80000"/>
                      </a:schemeClr>
                    </a:solidFill>
                  </a:tcPr>
                </a:tc>
                <a:tc hMerge="1">
                  <a:txBody>
                    <a:bodyPr/>
                    <a:lstStyle/>
                    <a:p>
                      <a:pPr algn="ctr"/>
                      <a:endParaRPr kumimoji="1" lang="en-US" altLang="ja-JP" sz="1400" dirty="0" smtClean="0">
                        <a:latin typeface="メイリオ" panose="020B0604030504040204" pitchFamily="50" charset="-128"/>
                        <a:ea typeface="メイリオ" panose="020B0604030504040204" pitchFamily="50" charset="-128"/>
                      </a:endParaRPr>
                    </a:p>
                  </a:txBody>
                  <a:tcPr>
                    <a:solidFill>
                      <a:schemeClr val="accent2">
                        <a:lumMod val="20000"/>
                        <a:lumOff val="80000"/>
                      </a:schemeClr>
                    </a:solidFill>
                  </a:tcPr>
                </a:tc>
                <a:tc gridSpan="2">
                  <a:txBody>
                    <a:bodyPr/>
                    <a:lstStyle/>
                    <a:p>
                      <a:pPr algn="ctr"/>
                      <a:r>
                        <a:rPr kumimoji="1" lang="ja-JP" altLang="en-US" sz="1400" dirty="0" smtClean="0">
                          <a:latin typeface="メイリオ" panose="020B0604030504040204" pitchFamily="50" charset="-128"/>
                          <a:ea typeface="メイリオ" panose="020B0604030504040204" pitchFamily="50" charset="-128"/>
                        </a:rPr>
                        <a:t>３・４年　</a:t>
                      </a:r>
                      <a:r>
                        <a:rPr kumimoji="1" lang="en-US" altLang="ja-JP" sz="1400" dirty="0" smtClean="0">
                          <a:latin typeface="メイリオ" panose="020B0604030504040204" pitchFamily="50" charset="-128"/>
                          <a:ea typeface="メイリオ" panose="020B0604030504040204" pitchFamily="50" charset="-128"/>
                        </a:rPr>
                        <a:t>15</a:t>
                      </a:r>
                      <a:r>
                        <a:rPr kumimoji="1" lang="ja-JP" altLang="en-US" sz="1400" dirty="0" smtClean="0">
                          <a:latin typeface="メイリオ" panose="020B0604030504040204" pitchFamily="50" charset="-128"/>
                          <a:ea typeface="メイリオ" panose="020B0604030504040204" pitchFamily="50" charset="-128"/>
                        </a:rPr>
                        <a:t>時間</a:t>
                      </a:r>
                      <a:endParaRPr kumimoji="1" lang="ja-JP" altLang="en-US" sz="1400" dirty="0">
                        <a:latin typeface="メイリオ" panose="020B0604030504040204" pitchFamily="50" charset="-128"/>
                        <a:ea typeface="メイリオ" panose="020B0604030504040204" pitchFamily="50" charset="-128"/>
                      </a:endParaRPr>
                    </a:p>
                    <a:p>
                      <a:pPr algn="ctr"/>
                      <a:r>
                        <a:rPr kumimoji="1" lang="ja-JP" altLang="en-US" sz="1400" dirty="0" smtClean="0">
                          <a:latin typeface="メイリオ" panose="020B0604030504040204" pitchFamily="50" charset="-128"/>
                          <a:ea typeface="メイリオ" panose="020B0604030504040204" pitchFamily="50" charset="-128"/>
                        </a:rPr>
                        <a:t>５・６年　</a:t>
                      </a:r>
                      <a:r>
                        <a:rPr kumimoji="1" lang="en-US" altLang="ja-JP" sz="1400" dirty="0" smtClean="0">
                          <a:latin typeface="メイリオ" panose="020B0604030504040204" pitchFamily="50" charset="-128"/>
                          <a:ea typeface="メイリオ" panose="020B0604030504040204" pitchFamily="50" charset="-128"/>
                        </a:rPr>
                        <a:t>50</a:t>
                      </a:r>
                      <a:r>
                        <a:rPr kumimoji="1" lang="ja-JP" altLang="en-US" sz="1400" dirty="0" smtClean="0">
                          <a:latin typeface="メイリオ" panose="020B0604030504040204" pitchFamily="50" charset="-128"/>
                          <a:ea typeface="メイリオ" panose="020B0604030504040204" pitchFamily="50" charset="-128"/>
                        </a:rPr>
                        <a:t>時間</a:t>
                      </a:r>
                      <a:endParaRPr kumimoji="1" lang="ja-JP" altLang="en-US" sz="1400" dirty="0">
                        <a:latin typeface="メイリオ" panose="020B0604030504040204" pitchFamily="50" charset="-128"/>
                        <a:ea typeface="メイリオ" panose="020B0604030504040204" pitchFamily="50" charset="-128"/>
                      </a:endParaRPr>
                    </a:p>
                  </a:txBody>
                  <a:tcPr anchor="ctr">
                    <a:solidFill>
                      <a:schemeClr val="accent2">
                        <a:lumMod val="20000"/>
                        <a:lumOff val="80000"/>
                      </a:schemeClr>
                    </a:solidFill>
                  </a:tcPr>
                </a:tc>
                <a:tc h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solidFill>
                      <a:schemeClr val="accent2">
                        <a:lumMod val="20000"/>
                        <a:lumOff val="80000"/>
                      </a:schemeClr>
                    </a:solidFill>
                  </a:tcPr>
                </a:tc>
                <a:tc gridSpan="4">
                  <a:txBody>
                    <a:bodyPr/>
                    <a:lstStyle/>
                    <a:p>
                      <a:pPr algn="ctr"/>
                      <a:r>
                        <a:rPr kumimoji="1" lang="ja-JP" altLang="en-US" sz="1400" dirty="0" smtClean="0">
                          <a:latin typeface="メイリオ" panose="020B0604030504040204" pitchFamily="50" charset="-128"/>
                          <a:ea typeface="メイリオ" panose="020B0604030504040204" pitchFamily="50" charset="-128"/>
                        </a:rPr>
                        <a:t>３・４年　外国語活動　</a:t>
                      </a:r>
                      <a:r>
                        <a:rPr kumimoji="1" lang="en-US" altLang="ja-JP" sz="1400" dirty="0" smtClean="0">
                          <a:latin typeface="メイリオ" panose="020B0604030504040204" pitchFamily="50" charset="-128"/>
                          <a:ea typeface="メイリオ" panose="020B0604030504040204" pitchFamily="50" charset="-128"/>
                        </a:rPr>
                        <a:t>35</a:t>
                      </a:r>
                      <a:r>
                        <a:rPr kumimoji="1" lang="ja-JP" altLang="en-US" sz="1400" dirty="0" smtClean="0">
                          <a:latin typeface="メイリオ" panose="020B0604030504040204" pitchFamily="50" charset="-128"/>
                          <a:ea typeface="メイリオ" panose="020B0604030504040204" pitchFamily="50" charset="-128"/>
                        </a:rPr>
                        <a:t>時間</a:t>
                      </a:r>
                      <a:endParaRPr kumimoji="1" lang="en-US" altLang="ja-JP" sz="1400" dirty="0" smtClean="0">
                        <a:latin typeface="メイリオ" panose="020B0604030504040204" pitchFamily="50" charset="-128"/>
                        <a:ea typeface="メイリオ" panose="020B0604030504040204" pitchFamily="50" charset="-128"/>
                      </a:endParaRPr>
                    </a:p>
                    <a:p>
                      <a:pPr algn="ctr"/>
                      <a:r>
                        <a:rPr kumimoji="1" lang="ja-JP" altLang="en-US" sz="1400" dirty="0" smtClean="0">
                          <a:latin typeface="メイリオ" panose="020B0604030504040204" pitchFamily="50" charset="-128"/>
                          <a:ea typeface="メイリオ" panose="020B0604030504040204" pitchFamily="50" charset="-128"/>
                        </a:rPr>
                        <a:t>５・６年　外国語　　　</a:t>
                      </a:r>
                      <a:r>
                        <a:rPr kumimoji="1" lang="en-US" altLang="ja-JP" sz="1400" dirty="0" smtClean="0">
                          <a:latin typeface="メイリオ" panose="020B0604030504040204" pitchFamily="50" charset="-128"/>
                          <a:ea typeface="メイリオ" panose="020B0604030504040204" pitchFamily="50" charset="-128"/>
                        </a:rPr>
                        <a:t>70</a:t>
                      </a:r>
                      <a:r>
                        <a:rPr kumimoji="1" lang="ja-JP" altLang="en-US" sz="1400" dirty="0" smtClean="0">
                          <a:latin typeface="メイリオ" panose="020B0604030504040204" pitchFamily="50" charset="-128"/>
                          <a:ea typeface="メイリオ" panose="020B0604030504040204" pitchFamily="50" charset="-128"/>
                        </a:rPr>
                        <a:t>時間</a:t>
                      </a:r>
                      <a:endParaRPr kumimoji="1" lang="ja-JP" altLang="en-US" sz="1400" dirty="0">
                        <a:latin typeface="メイリオ" panose="020B0604030504040204" pitchFamily="50" charset="-128"/>
                        <a:ea typeface="メイリオ" panose="020B0604030504040204" pitchFamily="50" charset="-128"/>
                      </a:endParaRPr>
                    </a:p>
                  </a:txBody>
                  <a:tcPr anchor="ctr">
                    <a:solidFill>
                      <a:schemeClr val="accent2">
                        <a:lumMod val="20000"/>
                        <a:lumOff val="80000"/>
                      </a:schemeClr>
                    </a:solidFill>
                  </a:tcPr>
                </a:tc>
                <a:tc h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solidFill>
                      <a:schemeClr val="accent2">
                        <a:lumMod val="20000"/>
                        <a:lumOff val="80000"/>
                      </a:schemeClr>
                    </a:solidFill>
                  </a:tcPr>
                </a:tc>
                <a:tc h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solidFill>
                      <a:schemeClr val="accent2">
                        <a:lumMod val="20000"/>
                        <a:lumOff val="80000"/>
                      </a:schemeClr>
                    </a:solidFill>
                  </a:tcPr>
                </a:tc>
                <a:tc h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solidFill>
                      <a:schemeClr val="accent2">
                        <a:lumMod val="20000"/>
                        <a:lumOff val="80000"/>
                      </a:schemeClr>
                    </a:solidFill>
                  </a:tcPr>
                </a:tc>
                <a:extLst>
                  <a:ext uri="{0D108BD9-81ED-4DB2-BD59-A6C34878D82A}">
                    <a16:rowId xmlns:a16="http://schemas.microsoft.com/office/drawing/2014/main" val="264440398"/>
                  </a:ext>
                </a:extLst>
              </a:tr>
              <a:tr h="2981189">
                <a:tc>
                  <a:txBody>
                    <a:bodyPr/>
                    <a:lstStyle/>
                    <a:p>
                      <a:endParaRPr kumimoji="1" lang="ja-JP" altLang="en-US" sz="1400" dirty="0">
                        <a:latin typeface="メイリオ" panose="020B0604030504040204" pitchFamily="50" charset="-128"/>
                        <a:ea typeface="メイリオ" panose="020B0604030504040204" pitchFamily="50" charset="-128"/>
                      </a:endParaRPr>
                    </a:p>
                  </a:txBody>
                  <a:tcPr>
                    <a:noFill/>
                  </a:tcPr>
                </a:tc>
                <a:tc>
                  <a:txBody>
                    <a:bodyPr/>
                    <a:lstStyle/>
                    <a:p>
                      <a:endParaRPr kumimoji="1" lang="ja-JP" altLang="en-US" sz="1400" dirty="0">
                        <a:latin typeface="メイリオ" panose="020B0604030504040204" pitchFamily="50" charset="-128"/>
                        <a:ea typeface="メイリオ" panose="020B0604030504040204" pitchFamily="50" charset="-128"/>
                      </a:endParaRPr>
                    </a:p>
                  </a:txBody>
                  <a:tcPr>
                    <a:noFill/>
                  </a:tcPr>
                </a:tc>
                <a:tc>
                  <a:txBody>
                    <a:bodyPr/>
                    <a:lstStyle/>
                    <a:p>
                      <a:endParaRPr kumimoji="1" lang="ja-JP" altLang="en-US" sz="1400" dirty="0">
                        <a:latin typeface="メイリオ" panose="020B0604030504040204" pitchFamily="50" charset="-128"/>
                        <a:ea typeface="メイリオ" panose="020B0604030504040204" pitchFamily="50" charset="-128"/>
                      </a:endParaRPr>
                    </a:p>
                  </a:txBody>
                  <a:tcPr>
                    <a:noFill/>
                  </a:tcPr>
                </a:tc>
                <a:tc>
                  <a:txBody>
                    <a:bodyPr/>
                    <a:lstStyle/>
                    <a:p>
                      <a:endParaRPr kumimoji="1" lang="ja-JP" altLang="en-US" sz="1400" dirty="0">
                        <a:latin typeface="メイリオ" panose="020B0604030504040204" pitchFamily="50" charset="-128"/>
                        <a:ea typeface="メイリオ" panose="020B0604030504040204" pitchFamily="50" charset="-128"/>
                      </a:endParaRPr>
                    </a:p>
                  </a:txBody>
                  <a:tcPr>
                    <a:noFill/>
                  </a:tcPr>
                </a:tc>
                <a:tc>
                  <a:txBody>
                    <a:bodyPr/>
                    <a:lstStyle/>
                    <a:p>
                      <a:endParaRPr kumimoji="1" lang="ja-JP" altLang="en-US" sz="1400" dirty="0">
                        <a:latin typeface="メイリオ" panose="020B0604030504040204" pitchFamily="50" charset="-128"/>
                        <a:ea typeface="メイリオ" panose="020B0604030504040204" pitchFamily="50" charset="-128"/>
                      </a:endParaRPr>
                    </a:p>
                  </a:txBody>
                  <a:tcPr>
                    <a:noFill/>
                  </a:tcPr>
                </a:tc>
                <a:tc>
                  <a:txBody>
                    <a:bodyPr/>
                    <a:lstStyle/>
                    <a:p>
                      <a:endParaRPr kumimoji="1" lang="ja-JP" altLang="en-US" sz="1400" dirty="0">
                        <a:latin typeface="メイリオ" panose="020B0604030504040204" pitchFamily="50" charset="-128"/>
                        <a:ea typeface="メイリオ" panose="020B0604030504040204" pitchFamily="50" charset="-128"/>
                      </a:endParaRPr>
                    </a:p>
                  </a:txBody>
                  <a:tcPr>
                    <a:noFill/>
                  </a:tcPr>
                </a:tc>
                <a:tc>
                  <a:txBody>
                    <a:bodyPr/>
                    <a:lstStyle/>
                    <a:p>
                      <a:endParaRPr kumimoji="1" lang="ja-JP" altLang="en-US" sz="1400" dirty="0">
                        <a:latin typeface="メイリオ" panose="020B0604030504040204" pitchFamily="50" charset="-128"/>
                        <a:ea typeface="メイリオ" panose="020B0604030504040204" pitchFamily="50" charset="-128"/>
                      </a:endParaRPr>
                    </a:p>
                  </a:txBody>
                  <a:tcPr>
                    <a:noFill/>
                  </a:tcPr>
                </a:tc>
                <a:tc>
                  <a:txBody>
                    <a:bodyPr/>
                    <a:lstStyle/>
                    <a:p>
                      <a:endParaRPr kumimoji="1" lang="ja-JP" altLang="en-US" sz="1400" dirty="0">
                        <a:latin typeface="メイリオ" panose="020B0604030504040204" pitchFamily="50" charset="-128"/>
                        <a:ea typeface="メイリオ" panose="020B0604030504040204" pitchFamily="50" charset="-128"/>
                      </a:endParaRPr>
                    </a:p>
                  </a:txBody>
                  <a:tcPr>
                    <a:noFill/>
                  </a:tcPr>
                </a:tc>
                <a:extLst>
                  <a:ext uri="{0D108BD9-81ED-4DB2-BD59-A6C34878D82A}">
                    <a16:rowId xmlns:a16="http://schemas.microsoft.com/office/drawing/2014/main" val="2371535656"/>
                  </a:ext>
                </a:extLst>
              </a:tr>
            </a:tbl>
          </a:graphicData>
        </a:graphic>
      </p:graphicFrame>
      <p:sp>
        <p:nvSpPr>
          <p:cNvPr id="5" name="右矢印 4"/>
          <p:cNvSpPr/>
          <p:nvPr/>
        </p:nvSpPr>
        <p:spPr>
          <a:xfrm>
            <a:off x="2349063" y="3626064"/>
            <a:ext cx="3247696" cy="662400"/>
          </a:xfrm>
          <a:prstGeom prst="rightArrow">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右矢印 6"/>
          <p:cNvSpPr/>
          <p:nvPr/>
        </p:nvSpPr>
        <p:spPr>
          <a:xfrm>
            <a:off x="2349061" y="4298727"/>
            <a:ext cx="4319753" cy="662400"/>
          </a:xfrm>
          <a:prstGeom prst="rightArrow">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右矢印 7"/>
          <p:cNvSpPr/>
          <p:nvPr/>
        </p:nvSpPr>
        <p:spPr>
          <a:xfrm>
            <a:off x="3436883" y="4988405"/>
            <a:ext cx="4288219" cy="662400"/>
          </a:xfrm>
          <a:prstGeom prst="rightArrow">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右矢印 8"/>
          <p:cNvSpPr/>
          <p:nvPr/>
        </p:nvSpPr>
        <p:spPr>
          <a:xfrm>
            <a:off x="4508939" y="5653559"/>
            <a:ext cx="4288220" cy="662152"/>
          </a:xfrm>
          <a:prstGeom prst="rightArrow">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4518463" y="5159859"/>
            <a:ext cx="1072056" cy="334800"/>
          </a:xfrm>
          <a:prstGeom prst="rect">
            <a:avLst/>
          </a:prstGeom>
          <a:pattFill prst="wdUpDiag">
            <a:fgClr>
              <a:schemeClr val="accent2"/>
            </a:fgClr>
            <a:bgClr>
              <a:schemeClr val="bg1"/>
            </a:bgClr>
          </a:patt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右矢印 14"/>
          <p:cNvSpPr/>
          <p:nvPr/>
        </p:nvSpPr>
        <p:spPr>
          <a:xfrm>
            <a:off x="4524703" y="1728948"/>
            <a:ext cx="4288221" cy="1140372"/>
          </a:xfrm>
          <a:prstGeom prst="rightArrow">
            <a:avLst>
              <a:gd name="adj1" fmla="val 69355"/>
              <a:gd name="adj2" fmla="val 53681"/>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b="1" dirty="0" smtClean="0"/>
              <a:t>全面実施</a:t>
            </a:r>
            <a:endParaRPr kumimoji="1" lang="ja-JP" altLang="en-US" b="1" dirty="0"/>
          </a:p>
        </p:txBody>
      </p:sp>
      <p:sp>
        <p:nvSpPr>
          <p:cNvPr id="16" name="正方形/長方形 15"/>
          <p:cNvSpPr/>
          <p:nvPr/>
        </p:nvSpPr>
        <p:spPr>
          <a:xfrm>
            <a:off x="1355835" y="1939154"/>
            <a:ext cx="914400" cy="70944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b="1" dirty="0" smtClean="0"/>
              <a:t>告示</a:t>
            </a:r>
            <a:endParaRPr kumimoji="1" lang="ja-JP" altLang="en-US" b="1" dirty="0"/>
          </a:p>
        </p:txBody>
      </p:sp>
      <p:sp>
        <p:nvSpPr>
          <p:cNvPr id="17" name="右矢印 16"/>
          <p:cNvSpPr/>
          <p:nvPr/>
        </p:nvSpPr>
        <p:spPr>
          <a:xfrm>
            <a:off x="2349062" y="1723692"/>
            <a:ext cx="2159880" cy="1140372"/>
          </a:xfrm>
          <a:prstGeom prst="rightArrow">
            <a:avLst>
              <a:gd name="adj1" fmla="val 61060"/>
              <a:gd name="adj2" fmla="val 53681"/>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b="1" dirty="0" smtClean="0"/>
              <a:t>移行期間</a:t>
            </a:r>
            <a:endParaRPr kumimoji="1" lang="en-US" altLang="ja-JP" b="1" dirty="0" smtClean="0"/>
          </a:p>
        </p:txBody>
      </p:sp>
      <p:sp>
        <p:nvSpPr>
          <p:cNvPr id="18" name="正方形/長方形 17"/>
          <p:cNvSpPr/>
          <p:nvPr/>
        </p:nvSpPr>
        <p:spPr>
          <a:xfrm>
            <a:off x="693683" y="3720658"/>
            <a:ext cx="1529254" cy="4887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Ｒ３卒業生</a:t>
            </a:r>
            <a:endParaRPr kumimoji="1" lang="en-US" altLang="ja-JP" dirty="0" smtClean="0"/>
          </a:p>
        </p:txBody>
      </p:sp>
      <p:sp>
        <p:nvSpPr>
          <p:cNvPr id="19" name="正方形/長方形 18"/>
          <p:cNvSpPr/>
          <p:nvPr/>
        </p:nvSpPr>
        <p:spPr>
          <a:xfrm>
            <a:off x="672662" y="4409086"/>
            <a:ext cx="1529254" cy="4887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Ｒ４卒業生</a:t>
            </a:r>
            <a:endParaRPr kumimoji="1" lang="en-US" altLang="ja-JP" dirty="0" smtClean="0"/>
          </a:p>
        </p:txBody>
      </p:sp>
      <p:sp>
        <p:nvSpPr>
          <p:cNvPr id="20" name="正方形/長方形 19"/>
          <p:cNvSpPr/>
          <p:nvPr/>
        </p:nvSpPr>
        <p:spPr>
          <a:xfrm>
            <a:off x="1770993" y="5051468"/>
            <a:ext cx="1529254" cy="4887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Ｒ５卒業生</a:t>
            </a:r>
            <a:endParaRPr kumimoji="1" lang="en-US" altLang="ja-JP" dirty="0" smtClean="0"/>
          </a:p>
        </p:txBody>
      </p:sp>
      <p:sp>
        <p:nvSpPr>
          <p:cNvPr id="21" name="正方形/長方形 20"/>
          <p:cNvSpPr/>
          <p:nvPr/>
        </p:nvSpPr>
        <p:spPr>
          <a:xfrm>
            <a:off x="2874579" y="5769173"/>
            <a:ext cx="1529254" cy="4887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Ｒ６卒業生</a:t>
            </a:r>
            <a:endParaRPr kumimoji="1" lang="en-US" altLang="ja-JP" dirty="0" smtClean="0"/>
          </a:p>
        </p:txBody>
      </p:sp>
      <p:cxnSp>
        <p:nvCxnSpPr>
          <p:cNvPr id="24" name="直線コネクタ 23"/>
          <p:cNvCxnSpPr/>
          <p:nvPr/>
        </p:nvCxnSpPr>
        <p:spPr>
          <a:xfrm>
            <a:off x="5580993" y="5140810"/>
            <a:ext cx="15766" cy="346842"/>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3425386" y="5155584"/>
            <a:ext cx="1098989" cy="334800"/>
          </a:xfrm>
          <a:prstGeom prst="rect">
            <a:avLst/>
          </a:prstGeom>
          <a:pattFill prst="pct25">
            <a:fgClr>
              <a:schemeClr val="accent2"/>
            </a:fgClr>
            <a:bgClr>
              <a:schemeClr val="bg1"/>
            </a:bgClr>
          </a:patt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2352675" y="4467876"/>
            <a:ext cx="2156263" cy="334800"/>
          </a:xfrm>
          <a:prstGeom prst="rect">
            <a:avLst/>
          </a:prstGeom>
          <a:pattFill prst="pct25">
            <a:fgClr>
              <a:schemeClr val="accent2"/>
            </a:fgClr>
            <a:bgClr>
              <a:schemeClr val="bg1"/>
            </a:bgClr>
          </a:patt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4519448" y="5821728"/>
            <a:ext cx="2149366" cy="336332"/>
          </a:xfrm>
          <a:prstGeom prst="rect">
            <a:avLst/>
          </a:prstGeom>
          <a:pattFill prst="wdUpDiag">
            <a:fgClr>
              <a:schemeClr val="accent2"/>
            </a:fgClr>
            <a:bgClr>
              <a:schemeClr val="bg1"/>
            </a:bgClr>
          </a:patt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2352675" y="3787988"/>
            <a:ext cx="2151009" cy="334800"/>
          </a:xfrm>
          <a:prstGeom prst="rect">
            <a:avLst/>
          </a:prstGeom>
          <a:pattFill prst="pct25">
            <a:fgClr>
              <a:schemeClr val="accent2"/>
            </a:fgClr>
            <a:bgClr>
              <a:schemeClr val="bg1"/>
            </a:bgClr>
          </a:patt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4267194" y="6545942"/>
            <a:ext cx="1117599" cy="174171"/>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a:t>外国語活動</a:t>
            </a:r>
          </a:p>
        </p:txBody>
      </p:sp>
      <p:sp>
        <p:nvSpPr>
          <p:cNvPr id="30" name="正方形/長方形 29"/>
          <p:cNvSpPr/>
          <p:nvPr/>
        </p:nvSpPr>
        <p:spPr>
          <a:xfrm>
            <a:off x="3756457" y="6516943"/>
            <a:ext cx="583308" cy="203170"/>
          </a:xfrm>
          <a:prstGeom prst="rect">
            <a:avLst/>
          </a:prstGeom>
          <a:pattFill prst="wdUpDiag">
            <a:fgClr>
              <a:schemeClr val="accent2"/>
            </a:fgClr>
            <a:bgClr>
              <a:schemeClr val="bg1"/>
            </a:bgClr>
          </a:patt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5972622" y="6524172"/>
            <a:ext cx="892629" cy="195941"/>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t>外国語</a:t>
            </a:r>
            <a:endParaRPr kumimoji="1" lang="ja-JP" altLang="en-US" sz="1200" dirty="0"/>
          </a:p>
        </p:txBody>
      </p:sp>
      <p:sp>
        <p:nvSpPr>
          <p:cNvPr id="34" name="正方形/長方形 33"/>
          <p:cNvSpPr/>
          <p:nvPr/>
        </p:nvSpPr>
        <p:spPr>
          <a:xfrm>
            <a:off x="5519941" y="6509687"/>
            <a:ext cx="583308" cy="203170"/>
          </a:xfrm>
          <a:prstGeom prst="rect">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2532736" y="6567714"/>
            <a:ext cx="1117599" cy="174171"/>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a:t>移行期間</a:t>
            </a:r>
            <a:endParaRPr kumimoji="1" lang="en-US" altLang="ja-JP" sz="1200" dirty="0" smtClean="0"/>
          </a:p>
        </p:txBody>
      </p:sp>
      <p:sp>
        <p:nvSpPr>
          <p:cNvPr id="36" name="正方形/長方形 35"/>
          <p:cNvSpPr/>
          <p:nvPr/>
        </p:nvSpPr>
        <p:spPr>
          <a:xfrm>
            <a:off x="2123599" y="6524200"/>
            <a:ext cx="583308" cy="203170"/>
          </a:xfrm>
          <a:prstGeom prst="rect">
            <a:avLst/>
          </a:prstGeom>
          <a:pattFill prst="pct25">
            <a:fgClr>
              <a:schemeClr val="accent2"/>
            </a:fgClr>
            <a:bgClr>
              <a:schemeClr val="bg1"/>
            </a:bgClr>
          </a:patt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152436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601"/>
            <a:ext cx="9144000" cy="49284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2000" b="1" dirty="0" smtClean="0">
                <a:ea typeface="メイリオ" panose="020B0604030504040204" pitchFamily="50" charset="-128"/>
                <a:cs typeface="Times New Roman" panose="02020603050405020304" pitchFamily="18" charset="0"/>
              </a:rPr>
              <a:t>　</a:t>
            </a:r>
            <a:r>
              <a:rPr lang="ja-JP" altLang="ja-JP" sz="2000" b="1" dirty="0">
                <a:latin typeface="メイリオ" panose="020B0604030504040204" pitchFamily="50" charset="-128"/>
                <a:ea typeface="メイリオ" panose="020B0604030504040204" pitchFamily="50" charset="-128"/>
              </a:rPr>
              <a:t>大阪府立中学校入学者選抜における適性検査「英語」について</a:t>
            </a:r>
            <a:r>
              <a:rPr lang="en-US" altLang="ja-JP" sz="2000" b="1"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000" b="1" dirty="0">
                <a:latin typeface="メイリオ" panose="020B0604030504040204" pitchFamily="50" charset="-128"/>
                <a:ea typeface="メイリオ" panose="020B0604030504040204" pitchFamily="50" charset="-128"/>
                <a:cs typeface="Times New Roman" panose="02020603050405020304" pitchFamily="18" charset="0"/>
              </a:rPr>
              <a:t>参考</a:t>
            </a:r>
            <a:r>
              <a:rPr lang="en-US" altLang="ja-JP" sz="2000" b="1" dirty="0">
                <a:latin typeface="メイリオ" panose="020B0604030504040204" pitchFamily="50" charset="-128"/>
                <a:ea typeface="メイリオ" panose="020B0604030504040204" pitchFamily="50" charset="-128"/>
                <a:cs typeface="Times New Roman" panose="02020603050405020304" pitchFamily="18" charset="0"/>
              </a:rPr>
              <a:t>〕</a:t>
            </a:r>
            <a:endParaRPr lang="ja-JP" altLang="en-US" sz="2000" b="1"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250013" y="672418"/>
            <a:ext cx="8661758" cy="343582"/>
          </a:xfrm>
          <a:prstGeom prst="rect">
            <a:avLst/>
          </a:prstGeom>
          <a:solidFill>
            <a:schemeClr val="accent2">
              <a:lumMod val="40000"/>
              <a:lumOff val="60000"/>
            </a:schemeClr>
          </a:solidFill>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２</a:t>
            </a:r>
            <a:r>
              <a:rPr kumimoji="1" lang="ja-JP" altLang="en-US" sz="1600" b="1" dirty="0" smtClean="0">
                <a:latin typeface="メイリオ" panose="020B0604030504040204" pitchFamily="50" charset="-128"/>
                <a:ea typeface="メイリオ" panose="020B0604030504040204" pitchFamily="50" charset="-128"/>
              </a:rPr>
              <a:t>．府内公立小学校における英語教育について</a:t>
            </a:r>
            <a:endParaRPr kumimoji="1" lang="ja-JP" altLang="en-US" sz="1600" b="1"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256003" y="2254075"/>
            <a:ext cx="8718330" cy="3539430"/>
          </a:xfrm>
          <a:prstGeom prst="rect">
            <a:avLst/>
          </a:prstGeom>
          <a:noFill/>
        </p:spPr>
        <p:txBody>
          <a:bodyPr wrap="square" rtlCol="0">
            <a:spAutoFit/>
          </a:bodyPr>
          <a:lstStyle/>
          <a:p>
            <a:r>
              <a:rPr kumimoji="1" lang="ja-JP" altLang="en-US" sz="1400" dirty="0" smtClean="0">
                <a:latin typeface="メイリオ" panose="020B0604030504040204" pitchFamily="50" charset="-128"/>
                <a:ea typeface="メイリオ" panose="020B0604030504040204" pitchFamily="50" charset="-128"/>
              </a:rPr>
              <a:t>○文部</a:t>
            </a:r>
            <a:r>
              <a:rPr kumimoji="1" lang="ja-JP" altLang="en-US" sz="1400" dirty="0">
                <a:latin typeface="メイリオ" panose="020B0604030504040204" pitchFamily="50" charset="-128"/>
                <a:ea typeface="メイリオ" panose="020B0604030504040204" pitchFamily="50" charset="-128"/>
              </a:rPr>
              <a:t>科学省が作成した学習支援</a:t>
            </a:r>
            <a:r>
              <a:rPr kumimoji="1" lang="ja-JP" altLang="en-US" sz="1400" dirty="0" smtClean="0">
                <a:latin typeface="メイリオ" panose="020B0604030504040204" pitchFamily="50" charset="-128"/>
                <a:ea typeface="メイリオ" panose="020B0604030504040204" pitchFamily="50" charset="-128"/>
              </a:rPr>
              <a:t>コンテンツの</a:t>
            </a:r>
            <a:r>
              <a:rPr kumimoji="1" lang="ja-JP" altLang="en-US" sz="1400" dirty="0">
                <a:latin typeface="メイリオ" panose="020B0604030504040204" pitchFamily="50" charset="-128"/>
                <a:ea typeface="メイリオ" panose="020B0604030504040204" pitchFamily="50" charset="-128"/>
              </a:rPr>
              <a:t>活用　</a:t>
            </a:r>
            <a:endParaRPr kumimoji="1" lang="en-US" altLang="ja-JP" sz="1400" dirty="0">
              <a:latin typeface="メイリオ" panose="020B0604030504040204" pitchFamily="50" charset="-128"/>
              <a:ea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rPr>
              <a:t>　「</a:t>
            </a:r>
            <a:r>
              <a:rPr kumimoji="1" lang="en-US" altLang="ja-JP" sz="1400" dirty="0">
                <a:latin typeface="メイリオ" panose="020B0604030504040204" pitchFamily="50" charset="-128"/>
                <a:ea typeface="メイリオ" panose="020B0604030504040204" pitchFamily="50" charset="-128"/>
              </a:rPr>
              <a:t>Let’s Try</a:t>
            </a:r>
            <a:r>
              <a:rPr kumimoji="1" lang="ja-JP" altLang="en-US" sz="1400" dirty="0">
                <a:latin typeface="メイリオ" panose="020B0604030504040204" pitchFamily="50" charset="-128"/>
                <a:ea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３・４年生） </a:t>
            </a:r>
            <a:endParaRPr kumimoji="1" lang="en-US" altLang="ja-JP" sz="1400" dirty="0" smtClean="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rPr>
              <a:t>・テキストを全国の小学校に配付</a:t>
            </a:r>
            <a:endParaRPr kumimoji="1" lang="en-US" altLang="ja-JP" sz="1400" dirty="0" smtClean="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rPr>
              <a:t>・音声はウェブページからダウンロードが可</a:t>
            </a:r>
            <a:endParaRPr kumimoji="1" lang="en-US" altLang="ja-JP" sz="1400" dirty="0" smtClean="0">
              <a:latin typeface="メイリオ" panose="020B0604030504040204" pitchFamily="50" charset="-128"/>
              <a:ea typeface="メイリオ" panose="020B0604030504040204" pitchFamily="50" charset="-128"/>
            </a:endParaRPr>
          </a:p>
          <a:p>
            <a:endParaRPr kumimoji="1" lang="en-US" altLang="ja-JP" sz="1400" dirty="0" smtClean="0">
              <a:latin typeface="メイリオ" panose="020B0604030504040204" pitchFamily="50" charset="-128"/>
              <a:ea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rPr>
              <a:t>○デジタル教科書の活用</a:t>
            </a:r>
            <a:endParaRPr kumimoji="1" lang="en-US" altLang="ja-JP" sz="1400" dirty="0" smtClean="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rPr>
              <a:t>・令和４年度より全国の小学校（５・６年生）で学習者用デジタル教科書を</a:t>
            </a:r>
            <a:r>
              <a:rPr kumimoji="1" lang="ja-JP" altLang="en-US" sz="1400" dirty="0">
                <a:latin typeface="メイリオ" panose="020B0604030504040204" pitchFamily="50" charset="-128"/>
                <a:ea typeface="メイリオ" panose="020B0604030504040204" pitchFamily="50" charset="-128"/>
              </a:rPr>
              <a:t>導入</a:t>
            </a:r>
            <a:endParaRPr kumimoji="1" lang="en-US" altLang="ja-JP" sz="1400" dirty="0" smtClean="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rPr>
              <a:t>・一人一台端末等を活用し、英語の音声を聞くことが可能</a:t>
            </a:r>
            <a:endParaRPr kumimoji="1" lang="en-US" altLang="ja-JP" sz="1400" dirty="0" smtClean="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rPr>
              <a:t>○英語教育における評価</a:t>
            </a:r>
            <a:endParaRPr kumimoji="1" lang="en-US" altLang="ja-JP" sz="1400" dirty="0" smtClean="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rPr>
              <a:t>・話すこと</a:t>
            </a:r>
            <a:r>
              <a:rPr kumimoji="1" lang="ja-JP" altLang="en-US" sz="1400" dirty="0">
                <a:latin typeface="メイリオ" panose="020B0604030504040204" pitchFamily="50" charset="-128"/>
                <a:ea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rPr>
              <a:t>やり取り］、話すこと</a:t>
            </a:r>
            <a:r>
              <a:rPr kumimoji="1" lang="ja-JP" altLang="en-US" sz="1400" dirty="0">
                <a:latin typeface="メイリオ" panose="020B0604030504040204" pitchFamily="50" charset="-128"/>
                <a:ea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rPr>
              <a:t>発表］等を評価するためのパフォーマンステスト等の実施</a:t>
            </a:r>
            <a:endParaRPr kumimoji="1" lang="en-US" altLang="ja-JP" sz="1400" dirty="0" smtClean="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rPr>
              <a:t>・「知識・技能」「思考・判断・表現」「主体的に学習に取り組む態度」の３観点で評価</a:t>
            </a:r>
            <a:endParaRPr kumimoji="1" lang="en-US" altLang="ja-JP" sz="1400" dirty="0" smtClean="0">
              <a:latin typeface="メイリオ" panose="020B0604030504040204" pitchFamily="50" charset="-128"/>
              <a:ea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rPr>
              <a:t>　　　</a:t>
            </a:r>
            <a:endParaRPr kumimoji="1" lang="en-US" altLang="ja-JP" sz="1400" dirty="0" smtClean="0">
              <a:latin typeface="メイリオ" panose="020B0604030504040204" pitchFamily="50" charset="-128"/>
              <a:ea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rPr>
              <a:t>○</a:t>
            </a:r>
            <a:r>
              <a:rPr kumimoji="1" lang="en-US" altLang="ja-JP" sz="1400" dirty="0" smtClean="0">
                <a:latin typeface="メイリオ" panose="020B0604030504040204" pitchFamily="50" charset="-128"/>
                <a:ea typeface="メイリオ" panose="020B0604030504040204" pitchFamily="50" charset="-128"/>
              </a:rPr>
              <a:t>ALT</a:t>
            </a:r>
            <a:r>
              <a:rPr kumimoji="1" lang="ja-JP" altLang="en-US" sz="1400" dirty="0" smtClean="0">
                <a:latin typeface="メイリオ" panose="020B0604030504040204" pitchFamily="50" charset="-128"/>
                <a:ea typeface="メイリオ" panose="020B0604030504040204" pitchFamily="50" charset="-128"/>
              </a:rPr>
              <a:t>（外国語指導助手）の活用</a:t>
            </a:r>
            <a:endParaRPr kumimoji="1" lang="en-US" altLang="ja-JP" sz="1400" dirty="0" smtClean="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rPr>
              <a:t>　府内すべての市町村に</a:t>
            </a:r>
            <a:r>
              <a:rPr kumimoji="1" lang="en-US" altLang="ja-JP" sz="1400" dirty="0" smtClean="0">
                <a:latin typeface="メイリオ" panose="020B0604030504040204" pitchFamily="50" charset="-128"/>
                <a:ea typeface="メイリオ" panose="020B0604030504040204" pitchFamily="50" charset="-128"/>
              </a:rPr>
              <a:t>ALT</a:t>
            </a:r>
            <a:r>
              <a:rPr kumimoji="1" lang="ja-JP" altLang="en-US" sz="1400" dirty="0">
                <a:latin typeface="メイリオ" panose="020B0604030504040204" pitchFamily="50" charset="-128"/>
                <a:ea typeface="メイリオ" panose="020B0604030504040204" pitchFamily="50" charset="-128"/>
              </a:rPr>
              <a:t>が</a:t>
            </a:r>
            <a:r>
              <a:rPr kumimoji="1" lang="ja-JP" altLang="en-US" sz="1400" dirty="0" smtClean="0">
                <a:latin typeface="メイリオ" panose="020B0604030504040204" pitchFamily="50" charset="-128"/>
                <a:ea typeface="メイリオ" panose="020B0604030504040204" pitchFamily="50" charset="-128"/>
              </a:rPr>
              <a:t>配置され、月１～２回以上授業に入っている</a:t>
            </a:r>
            <a:endParaRPr kumimoji="1" lang="en-US" altLang="ja-JP" sz="1400" dirty="0" smtClean="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a:t>
            </a:r>
            <a:endParaRPr kumimoji="1" lang="en-US" altLang="ja-JP" sz="1400" dirty="0" smtClean="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341589" y="1359192"/>
            <a:ext cx="8550163" cy="584775"/>
          </a:xfrm>
          <a:prstGeom prst="rect">
            <a:avLst/>
          </a:prstGeom>
          <a:noFill/>
        </p:spPr>
        <p:txBody>
          <a:bodyPr wrap="square" rtlCol="0">
            <a:spAutoFit/>
          </a:bodyPr>
          <a:lstStyle/>
          <a:p>
            <a:r>
              <a:rPr kumimoji="1" lang="ja-JP" altLang="en-US" sz="1600" dirty="0" smtClean="0">
                <a:latin typeface="メイリオ" panose="020B0604030504040204" pitchFamily="50" charset="-128"/>
                <a:ea typeface="メイリオ" panose="020B0604030504040204" pitchFamily="50" charset="-128"/>
              </a:rPr>
              <a:t>府内公立小学校においては、様々な教材や専門人材を活用しながら、児童に対し、コミュニケーションを図る基礎となる資質・能力を育成するための授業を行っている。</a:t>
            </a:r>
            <a:endParaRPr kumimoji="1" lang="en-US" altLang="ja-JP" sz="1600" dirty="0" smtClean="0">
              <a:latin typeface="メイリオ" panose="020B0604030504040204" pitchFamily="50" charset="-128"/>
              <a:ea typeface="メイリオ" panose="020B0604030504040204" pitchFamily="50" charset="-128"/>
            </a:endParaRPr>
          </a:p>
        </p:txBody>
      </p:sp>
      <p:sp>
        <p:nvSpPr>
          <p:cNvPr id="8" name="正方形/長方形 7"/>
          <p:cNvSpPr/>
          <p:nvPr/>
        </p:nvSpPr>
        <p:spPr>
          <a:xfrm>
            <a:off x="236482" y="1280251"/>
            <a:ext cx="8639504" cy="693689"/>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692643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601"/>
            <a:ext cx="9144000" cy="49284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2000" b="1" dirty="0" smtClean="0">
                <a:ea typeface="メイリオ" panose="020B0604030504040204" pitchFamily="50" charset="-128"/>
                <a:cs typeface="Times New Roman" panose="02020603050405020304" pitchFamily="18" charset="0"/>
              </a:rPr>
              <a:t>　</a:t>
            </a:r>
            <a:r>
              <a:rPr lang="ja-JP" altLang="ja-JP" sz="2000" b="1" dirty="0">
                <a:latin typeface="メイリオ" panose="020B0604030504040204" pitchFamily="50" charset="-128"/>
                <a:ea typeface="メイリオ" panose="020B0604030504040204" pitchFamily="50" charset="-128"/>
              </a:rPr>
              <a:t>大阪府立中学校入学者選抜における適性検査「英語」について</a:t>
            </a:r>
            <a:r>
              <a:rPr lang="en-US" altLang="ja-JP" sz="2000" b="1"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000" b="1" dirty="0">
                <a:latin typeface="メイリオ" panose="020B0604030504040204" pitchFamily="50" charset="-128"/>
                <a:ea typeface="メイリオ" panose="020B0604030504040204" pitchFamily="50" charset="-128"/>
                <a:cs typeface="Times New Roman" panose="02020603050405020304" pitchFamily="18" charset="0"/>
              </a:rPr>
              <a:t>参考</a:t>
            </a:r>
            <a:r>
              <a:rPr lang="en-US" altLang="ja-JP" sz="2000" b="1" dirty="0">
                <a:latin typeface="メイリオ" panose="020B0604030504040204" pitchFamily="50" charset="-128"/>
                <a:ea typeface="メイリオ" panose="020B0604030504040204" pitchFamily="50" charset="-128"/>
                <a:cs typeface="Times New Roman" panose="02020603050405020304" pitchFamily="18" charset="0"/>
              </a:rPr>
              <a:t>〕</a:t>
            </a:r>
            <a:endParaRPr lang="ja-JP" altLang="en-US" sz="2000" b="1"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281544" y="656652"/>
            <a:ext cx="8659256" cy="344833"/>
          </a:xfrm>
          <a:prstGeom prst="rect">
            <a:avLst/>
          </a:prstGeom>
          <a:solidFill>
            <a:schemeClr val="accent2">
              <a:lumMod val="40000"/>
              <a:lumOff val="60000"/>
            </a:schemeClr>
          </a:solidFill>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３</a:t>
            </a:r>
            <a:r>
              <a:rPr kumimoji="1" lang="ja-JP" altLang="en-US" sz="1600" b="1" dirty="0" smtClean="0">
                <a:latin typeface="メイリオ" panose="020B0604030504040204" pitchFamily="50" charset="-128"/>
                <a:ea typeface="メイリオ" panose="020B0604030504040204" pitchFamily="50" charset="-128"/>
              </a:rPr>
              <a:t>．大阪府における英語指導力向上等に向けた取組み</a:t>
            </a:r>
            <a:endParaRPr kumimoji="1" lang="ja-JP" altLang="en-US" sz="1600" b="1"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312179" y="2413441"/>
            <a:ext cx="8376103" cy="3970318"/>
          </a:xfrm>
          <a:prstGeom prst="rect">
            <a:avLst/>
          </a:prstGeom>
          <a:noFill/>
        </p:spPr>
        <p:txBody>
          <a:bodyPr wrap="square" rtlCol="0">
            <a:spAutoFit/>
          </a:bodyPr>
          <a:lstStyle/>
          <a:p>
            <a:r>
              <a:rPr kumimoji="1" lang="ja-JP" altLang="en-US" sz="1400" dirty="0" smtClean="0">
                <a:latin typeface="メイリオ" panose="020B0604030504040204" pitchFamily="50" charset="-128"/>
                <a:ea typeface="メイリオ" panose="020B0604030504040204" pitchFamily="50" charset="-128"/>
              </a:rPr>
              <a:t>○小学校英語教育実践リーダー研修（平成</a:t>
            </a:r>
            <a:r>
              <a:rPr kumimoji="1" lang="en-US" altLang="ja-JP" sz="1400" dirty="0" smtClean="0">
                <a:latin typeface="メイリオ" panose="020B0604030504040204" pitchFamily="50" charset="-128"/>
                <a:ea typeface="メイリオ" panose="020B0604030504040204" pitchFamily="50" charset="-128"/>
              </a:rPr>
              <a:t>30</a:t>
            </a:r>
            <a:r>
              <a:rPr kumimoji="1" lang="ja-JP" altLang="en-US" sz="1400" dirty="0" smtClean="0">
                <a:latin typeface="メイリオ" panose="020B0604030504040204" pitchFamily="50" charset="-128"/>
                <a:ea typeface="メイリオ" panose="020B0604030504040204" pitchFamily="50" charset="-128"/>
              </a:rPr>
              <a:t>年～令和２年）</a:t>
            </a:r>
            <a:endParaRPr kumimoji="1" lang="en-US" altLang="ja-JP" sz="1400" dirty="0" smtClean="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rPr>
              <a:t>・府域全小学校に１人英語実践リーダーを育成するため、小学校外国語教育の授業づくり（指導のポ</a:t>
            </a:r>
            <a:r>
              <a:rPr kumimoji="1" lang="en-US" altLang="ja-JP" sz="1400" dirty="0" smtClean="0">
                <a:latin typeface="メイリオ" panose="020B0604030504040204" pitchFamily="50" charset="-128"/>
                <a:ea typeface="メイリオ" panose="020B0604030504040204" pitchFamily="50" charset="-128"/>
              </a:rPr>
              <a:t/>
            </a:r>
            <a:br>
              <a:rPr kumimoji="1" lang="en-US" altLang="ja-JP" sz="1400" dirty="0" smtClean="0">
                <a:latin typeface="メイリオ" panose="020B0604030504040204" pitchFamily="50" charset="-128"/>
                <a:ea typeface="メイリオ" panose="020B0604030504040204" pitchFamily="50" charset="-128"/>
              </a:rPr>
            </a:br>
            <a:r>
              <a:rPr kumimoji="1" lang="ja-JP" altLang="en-US" sz="1400" dirty="0" smtClean="0">
                <a:latin typeface="メイリオ" panose="020B0604030504040204" pitchFamily="50" charset="-128"/>
                <a:ea typeface="メイリオ" panose="020B0604030504040204" pitchFamily="50" charset="-128"/>
              </a:rPr>
              <a:t>　　イントや評価のあり方</a:t>
            </a:r>
            <a:r>
              <a:rPr kumimoji="1" lang="ja-JP" altLang="en-US" sz="1400" dirty="0">
                <a:latin typeface="メイリオ" panose="020B0604030504040204" pitchFamily="50" charset="-128"/>
                <a:ea typeface="メイリオ" panose="020B0604030504040204" pitchFamily="50" charset="-128"/>
              </a:rPr>
              <a:t>等）に係る</a:t>
            </a:r>
            <a:r>
              <a:rPr kumimoji="1" lang="ja-JP" altLang="en-US" sz="1400" dirty="0" smtClean="0">
                <a:latin typeface="メイリオ" panose="020B0604030504040204" pitchFamily="50" charset="-128"/>
                <a:ea typeface="メイリオ" panose="020B0604030504040204" pitchFamily="50" charset="-128"/>
              </a:rPr>
              <a:t>研修を実施</a:t>
            </a:r>
            <a:endParaRPr kumimoji="1" lang="en-US" altLang="ja-JP" sz="1400" dirty="0">
              <a:latin typeface="メイリオ" panose="020B0604030504040204" pitchFamily="50" charset="-128"/>
              <a:ea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rPr>
              <a:t>　・リーダー教員は各学校・市町村で研修内容を共有し、各学校の外国語教育に活用</a:t>
            </a:r>
            <a:endParaRPr kumimoji="1" lang="en-US" altLang="ja-JP" sz="1400" dirty="0" smtClean="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rPr>
              <a:t>○</a:t>
            </a:r>
            <a:r>
              <a:rPr kumimoji="1" lang="en-US" altLang="ja-JP" sz="1400" dirty="0" smtClean="0">
                <a:latin typeface="メイリオ" panose="020B0604030504040204" pitchFamily="50" charset="-128"/>
                <a:ea typeface="メイリオ" panose="020B0604030504040204" pitchFamily="50" charset="-128"/>
              </a:rPr>
              <a:t>CAN</a:t>
            </a:r>
            <a:r>
              <a:rPr kumimoji="1" lang="ja-JP" altLang="en-US" sz="1400" dirty="0" smtClean="0">
                <a:latin typeface="メイリオ" panose="020B0604030504040204" pitchFamily="50" charset="-128"/>
                <a:ea typeface="メイリオ" panose="020B0604030504040204" pitchFamily="50" charset="-128"/>
              </a:rPr>
              <a:t>－</a:t>
            </a:r>
            <a:r>
              <a:rPr kumimoji="1" lang="en-US" altLang="ja-JP" sz="1400" dirty="0" smtClean="0">
                <a:latin typeface="メイリオ" panose="020B0604030504040204" pitchFamily="50" charset="-128"/>
                <a:ea typeface="メイリオ" panose="020B0604030504040204" pitchFamily="50" charset="-128"/>
              </a:rPr>
              <a:t>DO</a:t>
            </a:r>
            <a:r>
              <a:rPr kumimoji="1" lang="ja-JP" altLang="en-US" sz="1400" dirty="0" smtClean="0">
                <a:latin typeface="メイリオ" panose="020B0604030504040204" pitchFamily="50" charset="-128"/>
                <a:ea typeface="メイリオ" panose="020B0604030504040204" pitchFamily="50" charset="-128"/>
              </a:rPr>
              <a:t>リストの作成</a:t>
            </a:r>
            <a:endParaRPr kumimoji="1" lang="en-US" altLang="ja-JP" sz="1400" dirty="0" smtClean="0">
              <a:latin typeface="メイリオ" panose="020B0604030504040204" pitchFamily="50" charset="-128"/>
              <a:ea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rPr>
              <a:t>　・「聞く・読む・話す</a:t>
            </a:r>
            <a:r>
              <a:rPr kumimoji="1" lang="en-US" altLang="ja-JP" sz="1400" dirty="0" smtClean="0">
                <a:latin typeface="メイリオ" panose="020B0604030504040204" pitchFamily="50" charset="-128"/>
                <a:ea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rPr>
              <a:t>やり取り</a:t>
            </a:r>
            <a:r>
              <a:rPr kumimoji="1" lang="en-US" altLang="ja-JP" sz="1400" dirty="0" smtClean="0">
                <a:latin typeface="メイリオ" panose="020B0604030504040204" pitchFamily="50" charset="-128"/>
                <a:ea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rPr>
              <a:t>・話す</a:t>
            </a:r>
            <a:r>
              <a:rPr kumimoji="1" lang="en-US" altLang="ja-JP" sz="1400" dirty="0" smtClean="0">
                <a:latin typeface="メイリオ" panose="020B0604030504040204" pitchFamily="50" charset="-128"/>
                <a:ea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rPr>
              <a:t>発表</a:t>
            </a:r>
            <a:r>
              <a:rPr kumimoji="1" lang="en-US" altLang="ja-JP" sz="1400" dirty="0" smtClean="0">
                <a:latin typeface="メイリオ" panose="020B0604030504040204" pitchFamily="50" charset="-128"/>
                <a:ea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rPr>
              <a:t>・書く」について、英語を使って何ができるよう</a:t>
            </a:r>
            <a:r>
              <a:rPr kumimoji="1" lang="en-US" altLang="ja-JP" sz="1400" dirty="0" smtClean="0">
                <a:latin typeface="メイリオ" panose="020B0604030504040204" pitchFamily="50" charset="-128"/>
                <a:ea typeface="メイリオ" panose="020B0604030504040204" pitchFamily="50" charset="-128"/>
              </a:rPr>
              <a:t/>
            </a:r>
            <a:br>
              <a:rPr kumimoji="1" lang="en-US" altLang="ja-JP" sz="1400" dirty="0" smtClean="0">
                <a:latin typeface="メイリオ" panose="020B0604030504040204" pitchFamily="50" charset="-128"/>
                <a:ea typeface="メイリオ" panose="020B0604030504040204" pitchFamily="50" charset="-128"/>
              </a:rPr>
            </a:br>
            <a:r>
              <a:rPr kumimoji="1" lang="ja-JP" altLang="en-US" sz="1400" dirty="0" smtClean="0">
                <a:latin typeface="メイリオ" panose="020B0604030504040204" pitchFamily="50" charset="-128"/>
                <a:ea typeface="メイリオ" panose="020B0604030504040204" pitchFamily="50" charset="-128"/>
              </a:rPr>
              <a:t>　　になるのかなどを、学年や学習段階ごとに整理</a:t>
            </a:r>
            <a:endParaRPr kumimoji="1" lang="en-US" altLang="ja-JP" sz="1400" dirty="0" smtClean="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rPr>
              <a:t>・各単元や学期ごとに、子どもたちの学習の到達状況を確認する</a:t>
            </a:r>
            <a:endParaRPr kumimoji="1" lang="en-US" altLang="ja-JP" sz="1400" dirty="0" smtClean="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rPr>
              <a:t>・児童生徒用の</a:t>
            </a:r>
            <a:r>
              <a:rPr kumimoji="1" lang="en-US" altLang="ja-JP" sz="1400" dirty="0" smtClean="0">
                <a:latin typeface="メイリオ" panose="020B0604030504040204" pitchFamily="50" charset="-128"/>
                <a:ea typeface="メイリオ" panose="020B0604030504040204" pitchFamily="50" charset="-128"/>
              </a:rPr>
              <a:t>CAN</a:t>
            </a:r>
            <a:r>
              <a:rPr kumimoji="1" lang="ja-JP" altLang="en-US" sz="1400" dirty="0" smtClean="0">
                <a:latin typeface="メイリオ" panose="020B0604030504040204" pitchFamily="50" charset="-128"/>
                <a:ea typeface="メイリオ" panose="020B0604030504040204" pitchFamily="50" charset="-128"/>
              </a:rPr>
              <a:t>－</a:t>
            </a:r>
            <a:r>
              <a:rPr kumimoji="1" lang="en-US" altLang="ja-JP" sz="1400" dirty="0" smtClean="0">
                <a:latin typeface="メイリオ" panose="020B0604030504040204" pitchFamily="50" charset="-128"/>
                <a:ea typeface="メイリオ" panose="020B0604030504040204" pitchFamily="50" charset="-128"/>
              </a:rPr>
              <a:t>DO</a:t>
            </a:r>
            <a:r>
              <a:rPr kumimoji="1" lang="ja-JP" altLang="en-US" sz="1400" dirty="0" smtClean="0">
                <a:latin typeface="メイリオ" panose="020B0604030504040204" pitchFamily="50" charset="-128"/>
                <a:ea typeface="メイリオ" panose="020B0604030504040204" pitchFamily="50" charset="-128"/>
              </a:rPr>
              <a:t>リストを作成・配付し、子どもたちと目標を共有するとともに、子ども</a:t>
            </a:r>
            <a:r>
              <a:rPr kumimoji="1" lang="ja-JP" altLang="en-US" sz="1400" dirty="0" err="1" smtClean="0">
                <a:latin typeface="メイリオ" panose="020B0604030504040204" pitchFamily="50" charset="-128"/>
                <a:ea typeface="メイリオ" panose="020B0604030504040204" pitchFamily="50" charset="-128"/>
              </a:rPr>
              <a:t>た</a:t>
            </a:r>
            <a:r>
              <a:rPr kumimoji="1" lang="en-US" altLang="ja-JP" sz="1400" dirty="0" smtClean="0">
                <a:latin typeface="メイリオ" panose="020B0604030504040204" pitchFamily="50" charset="-128"/>
                <a:ea typeface="メイリオ" panose="020B0604030504040204" pitchFamily="50" charset="-128"/>
              </a:rPr>
              <a:t/>
            </a:r>
            <a:br>
              <a:rPr kumimoji="1" lang="en-US" altLang="ja-JP" sz="1400" dirty="0" smtClean="0">
                <a:latin typeface="メイリオ" panose="020B0604030504040204" pitchFamily="50" charset="-128"/>
                <a:ea typeface="メイリオ" panose="020B0604030504040204" pitchFamily="50" charset="-128"/>
              </a:rPr>
            </a:br>
            <a:r>
              <a:rPr kumimoji="1" lang="ja-JP" altLang="en-US" sz="1400" dirty="0" smtClean="0">
                <a:latin typeface="メイリオ" panose="020B0604030504040204" pitchFamily="50" charset="-128"/>
                <a:ea typeface="メイリオ" panose="020B0604030504040204" pitchFamily="50" charset="-128"/>
              </a:rPr>
              <a:t>　　</a:t>
            </a:r>
            <a:r>
              <a:rPr kumimoji="1" lang="ja-JP" altLang="en-US" sz="1400" dirty="0" err="1" smtClean="0">
                <a:latin typeface="メイリオ" panose="020B0604030504040204" pitchFamily="50" charset="-128"/>
                <a:ea typeface="メイリオ" panose="020B0604030504040204" pitchFamily="50" charset="-128"/>
              </a:rPr>
              <a:t>ちが</a:t>
            </a:r>
            <a:r>
              <a:rPr kumimoji="1" lang="ja-JP" altLang="en-US" sz="1400" dirty="0" smtClean="0">
                <a:latin typeface="メイリオ" panose="020B0604030504040204" pitchFamily="50" charset="-128"/>
                <a:ea typeface="メイリオ" panose="020B0604030504040204" pitchFamily="50" charset="-128"/>
              </a:rPr>
              <a:t>自分で達成状況を確認できるようにする</a:t>
            </a:r>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smtClean="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a:t>
            </a:r>
            <a:r>
              <a:rPr kumimoji="1" lang="en-US" altLang="ja-JP" sz="1400" dirty="0">
                <a:latin typeface="メイリオ" panose="020B0604030504040204" pitchFamily="50" charset="-128"/>
                <a:ea typeface="メイリオ" panose="020B0604030504040204" pitchFamily="50" charset="-128"/>
              </a:rPr>
              <a:t>DREAM</a:t>
            </a:r>
            <a:r>
              <a:rPr kumimoji="1" lang="ja-JP" altLang="en-US" sz="1400" dirty="0">
                <a:latin typeface="メイリオ" panose="020B0604030504040204" pitchFamily="50" charset="-128"/>
                <a:ea typeface="メイリオ" panose="020B0604030504040204" pitchFamily="50" charset="-128"/>
              </a:rPr>
              <a:t>（大阪府公立小学校英語学習６カ年プログラム</a:t>
            </a:r>
            <a:r>
              <a:rPr kumimoji="1" lang="ja-JP" altLang="en-US" sz="1400" dirty="0" smtClean="0">
                <a:latin typeface="メイリオ" panose="020B0604030504040204" pitchFamily="50" charset="-128"/>
                <a:ea typeface="メイリオ" panose="020B0604030504040204" pitchFamily="50" charset="-128"/>
              </a:rPr>
              <a:t>）の</a:t>
            </a:r>
            <a:r>
              <a:rPr kumimoji="1" lang="ja-JP" altLang="en-US" sz="1400" dirty="0">
                <a:latin typeface="メイリオ" panose="020B0604030504040204" pitchFamily="50" charset="-128"/>
                <a:ea typeface="メイリオ" panose="020B0604030504040204" pitchFamily="50" charset="-128"/>
              </a:rPr>
              <a:t>普及（</a:t>
            </a:r>
            <a:r>
              <a:rPr kumimoji="1" lang="ja-JP" altLang="en-US" sz="1400" dirty="0" smtClean="0">
                <a:latin typeface="メイリオ" panose="020B0604030504040204" pitchFamily="50" charset="-128"/>
                <a:ea typeface="メイリオ" panose="020B0604030504040204" pitchFamily="50" charset="-128"/>
              </a:rPr>
              <a:t>平成</a:t>
            </a:r>
            <a:r>
              <a:rPr kumimoji="1" lang="en-US" altLang="ja-JP" sz="1400" dirty="0" smtClean="0">
                <a:latin typeface="メイリオ" panose="020B0604030504040204" pitchFamily="50" charset="-128"/>
                <a:ea typeface="メイリオ" panose="020B0604030504040204" pitchFamily="50" charset="-128"/>
              </a:rPr>
              <a:t>28</a:t>
            </a:r>
            <a:r>
              <a:rPr kumimoji="1" lang="ja-JP" altLang="en-US" sz="1400" dirty="0" smtClean="0">
                <a:latin typeface="メイリオ" panose="020B0604030504040204" pitchFamily="50" charset="-128"/>
                <a:ea typeface="メイリオ" panose="020B0604030504040204" pitchFamily="50" charset="-128"/>
              </a:rPr>
              <a:t>年）</a:t>
            </a:r>
            <a:endParaRPr kumimoji="1" lang="en-US" altLang="ja-JP" sz="1400" dirty="0" smtClean="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・小学校１年より、</a:t>
            </a:r>
            <a:r>
              <a:rPr lang="ja-JP" altLang="en-US" sz="1400" dirty="0">
                <a:latin typeface="メイリオ" panose="020B0604030504040204" pitchFamily="50" charset="-128"/>
                <a:ea typeface="メイリオ" panose="020B0604030504040204" pitchFamily="50" charset="-128"/>
              </a:rPr>
              <a:t>児童の発達段階を踏まえ、段階的に４技能（聞く・話す・読む・書く）を育成し　　</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a:t>
            </a:r>
            <a:r>
              <a:rPr lang="ja-JP" altLang="en-US" sz="1400" dirty="0" err="1">
                <a:latin typeface="メイリオ" panose="020B0604030504040204" pitchFamily="50" charset="-128"/>
                <a:ea typeface="メイリオ" panose="020B0604030504040204" pitchFamily="50" charset="-128"/>
              </a:rPr>
              <a:t>て</a:t>
            </a:r>
            <a:r>
              <a:rPr lang="ja-JP" altLang="en-US" sz="1400" dirty="0">
                <a:latin typeface="メイリオ" panose="020B0604030504040204" pitchFamily="50" charset="-128"/>
                <a:ea typeface="メイリオ" panose="020B0604030504040204" pitchFamily="50" charset="-128"/>
              </a:rPr>
              <a:t>いくプログラム</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・教員用の手引書として「学びのガイドライン」や「シナリオ案」を作成</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市町村の小学校教員等を対象に支援研修を実施</a:t>
            </a:r>
            <a:endParaRPr lang="en-US" altLang="ja-JP" sz="1400" dirty="0">
              <a:latin typeface="メイリオ" panose="020B0604030504040204" pitchFamily="50" charset="-128"/>
              <a:ea typeface="メイリオ" panose="020B0604030504040204" pitchFamily="50" charset="-128"/>
            </a:endParaRPr>
          </a:p>
          <a:p>
            <a:endParaRPr kumimoji="1" lang="en-US" altLang="ja-JP" sz="1400" dirty="0" smtClean="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373120" y="1342180"/>
            <a:ext cx="8550163" cy="830997"/>
          </a:xfrm>
          <a:prstGeom prst="rect">
            <a:avLst/>
          </a:prstGeom>
          <a:noFill/>
        </p:spPr>
        <p:txBody>
          <a:bodyPr wrap="square" rtlCol="0">
            <a:spAutoFit/>
          </a:bodyPr>
          <a:lstStyle/>
          <a:p>
            <a:r>
              <a:rPr kumimoji="1" lang="ja-JP" altLang="en-US" sz="1600" dirty="0" smtClean="0">
                <a:latin typeface="メイリオ" panose="020B0604030504040204" pitchFamily="50" charset="-128"/>
                <a:ea typeface="メイリオ" panose="020B0604030504040204" pitchFamily="50" charset="-128"/>
              </a:rPr>
              <a:t>大阪府においては、小学校段階から英語４技能（聞く</a:t>
            </a:r>
            <a:r>
              <a:rPr kumimoji="1" lang="ja-JP" altLang="en-US" sz="1600" dirty="0" smtClean="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読む</a:t>
            </a:r>
            <a:r>
              <a:rPr kumimoji="1" lang="ja-JP" altLang="en-US" sz="1600" dirty="0" smtClean="0">
                <a:latin typeface="メイリオ" panose="020B0604030504040204" pitchFamily="50" charset="-128"/>
                <a:ea typeface="メイリオ" panose="020B0604030504040204" pitchFamily="50" charset="-128"/>
              </a:rPr>
              <a:t>・話す</a:t>
            </a:r>
            <a:r>
              <a:rPr kumimoji="1" lang="ja-JP" altLang="en-US" sz="1600" dirty="0" smtClean="0">
                <a:latin typeface="メイリオ" panose="020B0604030504040204" pitchFamily="50" charset="-128"/>
                <a:ea typeface="メイリオ" panose="020B0604030504040204" pitchFamily="50" charset="-128"/>
              </a:rPr>
              <a:t>・</a:t>
            </a:r>
            <a:r>
              <a:rPr kumimoji="1" lang="ja-JP" altLang="en-US" sz="1600" dirty="0" smtClean="0">
                <a:latin typeface="メイリオ" panose="020B0604030504040204" pitchFamily="50" charset="-128"/>
                <a:ea typeface="メイリオ" panose="020B0604030504040204" pitchFamily="50" charset="-128"/>
              </a:rPr>
              <a:t>書く）を身につけることができるよう、小学校英語学習プログラムの開発や教員の英語指導力向上に向けた取組みを実施。</a:t>
            </a:r>
            <a:endParaRPr kumimoji="1" lang="en-US" altLang="ja-JP" sz="1600" dirty="0" smtClean="0">
              <a:latin typeface="メイリオ" panose="020B0604030504040204" pitchFamily="50" charset="-128"/>
              <a:ea typeface="メイリオ" panose="020B0604030504040204" pitchFamily="50" charset="-128"/>
            </a:endParaRPr>
          </a:p>
        </p:txBody>
      </p:sp>
      <p:sp>
        <p:nvSpPr>
          <p:cNvPr id="3" name="正方形/長方形 2"/>
          <p:cNvSpPr/>
          <p:nvPr/>
        </p:nvSpPr>
        <p:spPr>
          <a:xfrm>
            <a:off x="268013" y="1263240"/>
            <a:ext cx="8639504" cy="90846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067557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5372</TotalTime>
  <Words>681</Words>
  <Application>Microsoft Office PowerPoint</Application>
  <PresentationFormat>画面に合わせる (4:3)</PresentationFormat>
  <Paragraphs>62</Paragraphs>
  <Slides>3</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ＭＳ Ｐゴシック</vt:lpstr>
      <vt:lpstr>メイリオ</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鈴木　雅也</dc:creator>
  <cp:lastModifiedBy>笠松　由紀</cp:lastModifiedBy>
  <cp:revision>416</cp:revision>
  <cp:lastPrinted>2022-12-08T01:34:41Z</cp:lastPrinted>
  <dcterms:created xsi:type="dcterms:W3CDTF">2020-03-31T00:25:54Z</dcterms:created>
  <dcterms:modified xsi:type="dcterms:W3CDTF">2022-12-19T00:42:52Z</dcterms:modified>
</cp:coreProperties>
</file>