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56" r:id="rId2"/>
  </p:sldIdLst>
  <p:sldSz cx="15122525" cy="10801350"/>
  <p:notesSz cx="9939338" cy="6807200"/>
  <p:defaultTex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2">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F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664" autoAdjust="0"/>
  </p:normalViewPr>
  <p:slideViewPr>
    <p:cSldViewPr>
      <p:cViewPr varScale="1">
        <p:scale>
          <a:sx n="64" d="100"/>
          <a:sy n="64" d="100"/>
        </p:scale>
        <p:origin x="1291" y="67"/>
      </p:cViewPr>
      <p:guideLst>
        <p:guide orient="horz" pos="3402"/>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6737" cy="340306"/>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6" y="0"/>
            <a:ext cx="4306737" cy="340306"/>
          </a:xfrm>
          <a:prstGeom prst="rect">
            <a:avLst/>
          </a:prstGeom>
        </p:spPr>
        <p:txBody>
          <a:bodyPr vert="horz" lIns="91425" tIns="45714" rIns="91425" bIns="45714" rtlCol="0"/>
          <a:lstStyle>
            <a:lvl1pPr algn="r">
              <a:defRPr sz="1200"/>
            </a:lvl1pPr>
          </a:lstStyle>
          <a:p>
            <a:fld id="{501931E4-B05A-40DA-9851-B8055BA93722}" type="datetimeFigureOut">
              <a:rPr kumimoji="1" lang="ja-JP" altLang="en-US" smtClean="0"/>
              <a:t>2024/3/25</a:t>
            </a:fld>
            <a:endParaRPr kumimoji="1" lang="ja-JP" altLang="en-US"/>
          </a:p>
        </p:txBody>
      </p:sp>
      <p:sp>
        <p:nvSpPr>
          <p:cNvPr id="4" name="フッター プレースホルダー 3"/>
          <p:cNvSpPr>
            <a:spLocks noGrp="1"/>
          </p:cNvSpPr>
          <p:nvPr>
            <p:ph type="ftr" sz="quarter" idx="2"/>
          </p:nvPr>
        </p:nvSpPr>
        <p:spPr>
          <a:xfrm>
            <a:off x="3" y="6465810"/>
            <a:ext cx="4306737" cy="340305"/>
          </a:xfrm>
          <a:prstGeom prst="rect">
            <a:avLst/>
          </a:prstGeom>
        </p:spPr>
        <p:txBody>
          <a:bodyPr vert="horz" lIns="91425" tIns="45714" rIns="91425"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6" y="6465810"/>
            <a:ext cx="4306737" cy="340305"/>
          </a:xfrm>
          <a:prstGeom prst="rect">
            <a:avLst/>
          </a:prstGeom>
        </p:spPr>
        <p:txBody>
          <a:bodyPr vert="horz" lIns="91425" tIns="45714" rIns="91425" bIns="45714" rtlCol="0" anchor="b"/>
          <a:lstStyle>
            <a:lvl1pPr algn="r">
              <a:defRPr sz="1200"/>
            </a:lvl1pPr>
          </a:lstStyle>
          <a:p>
            <a:fld id="{4F6E997F-8629-48F0-880C-71847BBD8ADB}" type="slidenum">
              <a:rPr kumimoji="1" lang="ja-JP" altLang="en-US" smtClean="0"/>
              <a:t>‹#›</a:t>
            </a:fld>
            <a:endParaRPr kumimoji="1" lang="ja-JP" altLang="en-US"/>
          </a:p>
        </p:txBody>
      </p:sp>
    </p:spTree>
    <p:extLst>
      <p:ext uri="{BB962C8B-B14F-4D97-AF65-F5344CB8AC3E}">
        <p14:creationId xmlns:p14="http://schemas.microsoft.com/office/powerpoint/2010/main" val="3818378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6737" cy="340306"/>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6" y="0"/>
            <a:ext cx="4306737" cy="340306"/>
          </a:xfrm>
          <a:prstGeom prst="rect">
            <a:avLst/>
          </a:prstGeom>
        </p:spPr>
        <p:txBody>
          <a:bodyPr vert="horz" lIns="91425" tIns="45714" rIns="91425" bIns="45714" rtlCol="0"/>
          <a:lstStyle>
            <a:lvl1pPr algn="r">
              <a:defRPr sz="1200"/>
            </a:lvl1pPr>
          </a:lstStyle>
          <a:p>
            <a:fld id="{64CB58A3-54AD-4A26-8BFA-6D2375241D74}" type="datetimeFigureOut">
              <a:rPr kumimoji="1" lang="ja-JP" altLang="en-US" smtClean="0"/>
              <a:t>2024/3/25</a:t>
            </a:fld>
            <a:endParaRPr kumimoji="1" lang="ja-JP" altLang="en-US"/>
          </a:p>
        </p:txBody>
      </p:sp>
      <p:sp>
        <p:nvSpPr>
          <p:cNvPr id="4" name="スライド イメージ プレースホルダー 3"/>
          <p:cNvSpPr>
            <a:spLocks noGrp="1" noRot="1" noChangeAspect="1"/>
          </p:cNvSpPr>
          <p:nvPr>
            <p:ph type="sldImg" idx="2"/>
          </p:nvPr>
        </p:nvSpPr>
        <p:spPr>
          <a:xfrm>
            <a:off x="3184525" y="511175"/>
            <a:ext cx="3570288" cy="2551113"/>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994399" y="3233449"/>
            <a:ext cx="7950543" cy="3062751"/>
          </a:xfrm>
          <a:prstGeom prst="rect">
            <a:avLst/>
          </a:prstGeom>
        </p:spPr>
        <p:txBody>
          <a:bodyPr vert="horz" lIns="91425" tIns="45714" rIns="91425"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6465810"/>
            <a:ext cx="4306737" cy="340305"/>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6" y="6465810"/>
            <a:ext cx="4306737" cy="340305"/>
          </a:xfrm>
          <a:prstGeom prst="rect">
            <a:avLst/>
          </a:prstGeom>
        </p:spPr>
        <p:txBody>
          <a:bodyPr vert="horz" lIns="91425" tIns="45714" rIns="91425" bIns="45714" rtlCol="0" anchor="b"/>
          <a:lstStyle>
            <a:lvl1pPr algn="r">
              <a:defRPr sz="1200"/>
            </a:lvl1pPr>
          </a:lstStyle>
          <a:p>
            <a:fld id="{363DA221-24E1-40B4-8DD8-20E00B8AB87A}" type="slidenum">
              <a:rPr kumimoji="1" lang="ja-JP" altLang="en-US" smtClean="0"/>
              <a:t>‹#›</a:t>
            </a:fld>
            <a:endParaRPr kumimoji="1" lang="ja-JP" altLang="en-US"/>
          </a:p>
        </p:txBody>
      </p:sp>
    </p:spTree>
    <p:extLst>
      <p:ext uri="{BB962C8B-B14F-4D97-AF65-F5344CB8AC3E}">
        <p14:creationId xmlns:p14="http://schemas.microsoft.com/office/powerpoint/2010/main" val="17917849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3DA221-24E1-40B4-8DD8-20E00B8AB87A}" type="slidenum">
              <a:rPr kumimoji="1" lang="ja-JP" altLang="en-US" smtClean="0"/>
              <a:t>1</a:t>
            </a:fld>
            <a:endParaRPr kumimoji="1" lang="ja-JP" altLang="en-US"/>
          </a:p>
        </p:txBody>
      </p:sp>
    </p:spTree>
    <p:extLst>
      <p:ext uri="{BB962C8B-B14F-4D97-AF65-F5344CB8AC3E}">
        <p14:creationId xmlns:p14="http://schemas.microsoft.com/office/powerpoint/2010/main" val="1273356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55420"/>
            <a:ext cx="12854146" cy="231528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268379" y="6120765"/>
            <a:ext cx="10585768" cy="2760345"/>
          </a:xfrm>
        </p:spPr>
        <p:txBody>
          <a:bodyPr/>
          <a:lstStyle>
            <a:lvl1pPr marL="0" indent="0" algn="ctr">
              <a:buNone/>
              <a:defRPr>
                <a:solidFill>
                  <a:schemeClr val="tx1">
                    <a:tint val="75000"/>
                  </a:schemeClr>
                </a:solidFill>
              </a:defRPr>
            </a:lvl1pPr>
            <a:lvl2pPr marL="740664" indent="0" algn="ctr">
              <a:buNone/>
              <a:defRPr>
                <a:solidFill>
                  <a:schemeClr val="tx1">
                    <a:tint val="75000"/>
                  </a:schemeClr>
                </a:solidFill>
              </a:defRPr>
            </a:lvl2pPr>
            <a:lvl3pPr marL="1481328" indent="0" algn="ctr">
              <a:buNone/>
              <a:defRPr>
                <a:solidFill>
                  <a:schemeClr val="tx1">
                    <a:tint val="75000"/>
                  </a:schemeClr>
                </a:solidFill>
              </a:defRPr>
            </a:lvl3pPr>
            <a:lvl4pPr marL="2221992" indent="0" algn="ctr">
              <a:buNone/>
              <a:defRPr>
                <a:solidFill>
                  <a:schemeClr val="tx1">
                    <a:tint val="75000"/>
                  </a:schemeClr>
                </a:solidFill>
              </a:defRPr>
            </a:lvl4pPr>
            <a:lvl5pPr marL="2962656" indent="0" algn="ctr">
              <a:buNone/>
              <a:defRPr>
                <a:solidFill>
                  <a:schemeClr val="tx1">
                    <a:tint val="75000"/>
                  </a:schemeClr>
                </a:solidFill>
              </a:defRPr>
            </a:lvl5pPr>
            <a:lvl6pPr marL="3703320" indent="0" algn="ctr">
              <a:buNone/>
              <a:defRPr>
                <a:solidFill>
                  <a:schemeClr val="tx1">
                    <a:tint val="75000"/>
                  </a:schemeClr>
                </a:solidFill>
              </a:defRPr>
            </a:lvl6pPr>
            <a:lvl7pPr marL="4443984" indent="0" algn="ctr">
              <a:buNone/>
              <a:defRPr>
                <a:solidFill>
                  <a:schemeClr val="tx1">
                    <a:tint val="75000"/>
                  </a:schemeClr>
                </a:solidFill>
              </a:defRPr>
            </a:lvl7pPr>
            <a:lvl8pPr marL="5184648" indent="0" algn="ctr">
              <a:buNone/>
              <a:defRPr>
                <a:solidFill>
                  <a:schemeClr val="tx1">
                    <a:tint val="75000"/>
                  </a:schemeClr>
                </a:solidFill>
              </a:defRPr>
            </a:lvl8pPr>
            <a:lvl9pPr marL="592531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2024/3/25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2024/3/25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32556"/>
            <a:ext cx="3402568" cy="921615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756126" y="432556"/>
            <a:ext cx="9955662" cy="921615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2024/3/25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2024/3/25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940868"/>
            <a:ext cx="12854146" cy="2145268"/>
          </a:xfrm>
        </p:spPr>
        <p:txBody>
          <a:bodyPr anchor="t"/>
          <a:lstStyle>
            <a:lvl1pPr algn="l">
              <a:defRPr sz="65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194575" y="4578074"/>
            <a:ext cx="12854146" cy="2362795"/>
          </a:xfrm>
        </p:spPr>
        <p:txBody>
          <a:bodyPr anchor="b"/>
          <a:lstStyle>
            <a:lvl1pPr marL="0" indent="0">
              <a:buNone/>
              <a:defRPr sz="3200">
                <a:solidFill>
                  <a:schemeClr val="tx1">
                    <a:tint val="75000"/>
                  </a:schemeClr>
                </a:solidFill>
              </a:defRPr>
            </a:lvl1pPr>
            <a:lvl2pPr marL="740664" indent="0">
              <a:buNone/>
              <a:defRPr sz="2900">
                <a:solidFill>
                  <a:schemeClr val="tx1">
                    <a:tint val="75000"/>
                  </a:schemeClr>
                </a:solidFill>
              </a:defRPr>
            </a:lvl2pPr>
            <a:lvl3pPr marL="1481328" indent="0">
              <a:buNone/>
              <a:defRPr sz="2600">
                <a:solidFill>
                  <a:schemeClr val="tx1">
                    <a:tint val="75000"/>
                  </a:schemeClr>
                </a:solidFill>
              </a:defRPr>
            </a:lvl3pPr>
            <a:lvl4pPr marL="2221992" indent="0">
              <a:buNone/>
              <a:defRPr sz="2300">
                <a:solidFill>
                  <a:schemeClr val="tx1">
                    <a:tint val="75000"/>
                  </a:schemeClr>
                </a:solidFill>
              </a:defRPr>
            </a:lvl4pPr>
            <a:lvl5pPr marL="2962656" indent="0">
              <a:buNone/>
              <a:defRPr sz="2300">
                <a:solidFill>
                  <a:schemeClr val="tx1">
                    <a:tint val="75000"/>
                  </a:schemeClr>
                </a:solidFill>
              </a:defRPr>
            </a:lvl5pPr>
            <a:lvl6pPr marL="3703320" indent="0">
              <a:buNone/>
              <a:defRPr sz="2300">
                <a:solidFill>
                  <a:schemeClr val="tx1">
                    <a:tint val="75000"/>
                  </a:schemeClr>
                </a:solidFill>
              </a:defRPr>
            </a:lvl6pPr>
            <a:lvl7pPr marL="4443984" indent="0">
              <a:buNone/>
              <a:defRPr sz="2300">
                <a:solidFill>
                  <a:schemeClr val="tx1">
                    <a:tint val="75000"/>
                  </a:schemeClr>
                </a:solidFill>
              </a:defRPr>
            </a:lvl7pPr>
            <a:lvl8pPr marL="5184648" indent="0">
              <a:buNone/>
              <a:defRPr sz="2300">
                <a:solidFill>
                  <a:schemeClr val="tx1">
                    <a:tint val="75000"/>
                  </a:schemeClr>
                </a:solidFill>
              </a:defRPr>
            </a:lvl8pPr>
            <a:lvl9pPr marL="5925312" indent="0">
              <a:buNone/>
              <a:defRPr sz="2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2024/3/25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756126"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7687284"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2024/3/25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56126" y="2417803"/>
            <a:ext cx="6681741"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756126" y="3425428"/>
            <a:ext cx="6681741"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7682034" y="2417803"/>
            <a:ext cx="6684366"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7682034" y="3425428"/>
            <a:ext cx="6684366"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2024/3/25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2024/3/25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2024/3/25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7" y="430054"/>
            <a:ext cx="4975207" cy="1830229"/>
          </a:xfrm>
        </p:spPr>
        <p:txBody>
          <a:bodyPr anchor="b"/>
          <a:lstStyle>
            <a:lvl1pPr algn="l">
              <a:defRPr sz="3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912487" y="430055"/>
            <a:ext cx="8453912" cy="9218653"/>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756127" y="2260283"/>
            <a:ext cx="4975207" cy="7388424"/>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2024/3/25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1" y="7560945"/>
            <a:ext cx="9073515" cy="892612"/>
          </a:xfrm>
        </p:spPr>
        <p:txBody>
          <a:bodyPr anchor="b"/>
          <a:lstStyle>
            <a:lvl1pPr algn="l">
              <a:defRPr sz="3200" b="1"/>
            </a:lvl1pPr>
          </a:lstStyle>
          <a:p>
            <a:r>
              <a:rPr kumimoji="1" lang="ja-JP" altLang="en-US"/>
              <a:t>マスター タイトルの書式設定</a:t>
            </a:r>
          </a:p>
        </p:txBody>
      </p:sp>
      <p:sp>
        <p:nvSpPr>
          <p:cNvPr id="3" name="図プレースホルダー 2"/>
          <p:cNvSpPr>
            <a:spLocks noGrp="1"/>
          </p:cNvSpPr>
          <p:nvPr>
            <p:ph type="pic" idx="1"/>
          </p:nvPr>
        </p:nvSpPr>
        <p:spPr>
          <a:xfrm>
            <a:off x="2964121" y="965121"/>
            <a:ext cx="9073515" cy="6480810"/>
          </a:xfrm>
        </p:spPr>
        <p:txBody>
          <a:bodyPr/>
          <a:lstStyle>
            <a:lvl1pPr marL="0" indent="0">
              <a:buNone/>
              <a:defRPr sz="5200"/>
            </a:lvl1pPr>
            <a:lvl2pPr marL="740664" indent="0">
              <a:buNone/>
              <a:defRPr sz="4500"/>
            </a:lvl2pPr>
            <a:lvl3pPr marL="1481328" indent="0">
              <a:buNone/>
              <a:defRPr sz="3900"/>
            </a:lvl3pPr>
            <a:lvl4pPr marL="2221992" indent="0">
              <a:buNone/>
              <a:defRPr sz="3200"/>
            </a:lvl4pPr>
            <a:lvl5pPr marL="2962656" indent="0">
              <a:buNone/>
              <a:defRPr sz="3200"/>
            </a:lvl5pPr>
            <a:lvl6pPr marL="3703320" indent="0">
              <a:buNone/>
              <a:defRPr sz="3200"/>
            </a:lvl6pPr>
            <a:lvl7pPr marL="4443984" indent="0">
              <a:buNone/>
              <a:defRPr sz="3200"/>
            </a:lvl7pPr>
            <a:lvl8pPr marL="5184648" indent="0">
              <a:buNone/>
              <a:defRPr sz="3200"/>
            </a:lvl8pPr>
            <a:lvl9pPr marL="5925312"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1" y="8453557"/>
            <a:ext cx="9073515" cy="1267658"/>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2024/3/25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32555"/>
            <a:ext cx="13610273" cy="1800225"/>
          </a:xfrm>
          <a:prstGeom prst="rect">
            <a:avLst/>
          </a:prstGeom>
        </p:spPr>
        <p:txBody>
          <a:bodyPr vert="horz" lIns="148133" tIns="74066" rIns="148133" bIns="74066"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756126" y="2520316"/>
            <a:ext cx="13610273" cy="7128392"/>
          </a:xfrm>
          <a:prstGeom prst="rect">
            <a:avLst/>
          </a:prstGeom>
        </p:spPr>
        <p:txBody>
          <a:bodyPr vert="horz" lIns="148133" tIns="74066" rIns="148133" bIns="74066"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756126" y="10011252"/>
            <a:ext cx="3528589" cy="575072"/>
          </a:xfrm>
          <a:prstGeom prst="rect">
            <a:avLst/>
          </a:prstGeom>
        </p:spPr>
        <p:txBody>
          <a:bodyPr vert="horz" lIns="148133" tIns="74066" rIns="148133" bIns="74066" rtlCol="0" anchor="ctr"/>
          <a:lstStyle>
            <a:lvl1pPr algn="l">
              <a:defRPr sz="1900">
                <a:solidFill>
                  <a:schemeClr val="tx1">
                    <a:tint val="75000"/>
                  </a:schemeClr>
                </a:solidFill>
              </a:defRPr>
            </a:lvl1pPr>
          </a:lstStyle>
          <a:p>
            <a:fld id="{F4CFF732-8462-425E-9F4F-46955D65FCC6}" type="datetimeFigureOut">
              <a:rPr kumimoji="1" lang="ja-JP" altLang="en-US" smtClean="0"/>
              <a:t>2024/3/25</a:t>
            </a:fld>
            <a:endParaRPr kumimoji="1" lang="ja-JP" altLang="en-US"/>
          </a:p>
        </p:txBody>
      </p:sp>
      <p:sp>
        <p:nvSpPr>
          <p:cNvPr id="5" name="フッター プレースホルダー 4"/>
          <p:cNvSpPr>
            <a:spLocks noGrp="1"/>
          </p:cNvSpPr>
          <p:nvPr>
            <p:ph type="ftr" sz="quarter" idx="3"/>
          </p:nvPr>
        </p:nvSpPr>
        <p:spPr>
          <a:xfrm>
            <a:off x="5166863" y="10011252"/>
            <a:ext cx="4788800" cy="575072"/>
          </a:xfrm>
          <a:prstGeom prst="rect">
            <a:avLst/>
          </a:prstGeom>
        </p:spPr>
        <p:txBody>
          <a:bodyPr vert="horz" lIns="148133" tIns="74066" rIns="148133" bIns="7406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0" y="10011252"/>
            <a:ext cx="3528589" cy="575072"/>
          </a:xfrm>
          <a:prstGeom prst="rect">
            <a:avLst/>
          </a:prstGeom>
        </p:spPr>
        <p:txBody>
          <a:bodyPr vert="horz" lIns="148133" tIns="74066" rIns="148133" bIns="74066"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328" rtl="0" eaLnBrk="1" latinLnBrk="0" hangingPunct="1">
        <a:spcBef>
          <a:spcPct val="0"/>
        </a:spcBef>
        <a:buNone/>
        <a:defRPr kumimoji="1" sz="7100" kern="1200">
          <a:solidFill>
            <a:schemeClr val="tx1"/>
          </a:solidFill>
          <a:latin typeface="+mj-lt"/>
          <a:ea typeface="+mj-ea"/>
          <a:cs typeface="+mj-cs"/>
        </a:defRPr>
      </a:lvl1pPr>
    </p:titleStyle>
    <p:bodyStyle>
      <a:lvl1pPr marL="555498" indent="-555498" algn="l" defTabSz="1481328"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579" indent="-462915" algn="l" defTabSz="148132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51660" indent="-370332" algn="l" defTabSz="148132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9232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988"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652"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4316"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980"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64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a:extLst>
              <a:ext uri="{FF2B5EF4-FFF2-40B4-BE49-F238E27FC236}">
                <a16:creationId xmlns:a16="http://schemas.microsoft.com/office/drawing/2014/main" id="{A6575CD0-F269-4419-B0ED-F6992D788B02}"/>
              </a:ext>
            </a:extLst>
          </p:cNvPr>
          <p:cNvSpPr/>
          <p:nvPr/>
        </p:nvSpPr>
        <p:spPr>
          <a:xfrm>
            <a:off x="213012" y="8893856"/>
            <a:ext cx="5692066" cy="1715598"/>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8A2E2114-D7B8-430E-B2A0-3CDED62B47C1}"/>
              </a:ext>
            </a:extLst>
          </p:cNvPr>
          <p:cNvSpPr/>
          <p:nvPr/>
        </p:nvSpPr>
        <p:spPr>
          <a:xfrm>
            <a:off x="216446" y="3292825"/>
            <a:ext cx="5643457" cy="823046"/>
          </a:xfrm>
          <a:prstGeom prst="rect">
            <a:avLst/>
          </a:prstGeom>
          <a:solidFill>
            <a:srgbClr val="DCF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3A03E358-77DD-424A-A516-28E858F12470}"/>
              </a:ext>
            </a:extLst>
          </p:cNvPr>
          <p:cNvSpPr/>
          <p:nvPr/>
        </p:nvSpPr>
        <p:spPr>
          <a:xfrm>
            <a:off x="6187052" y="9391475"/>
            <a:ext cx="8793571" cy="128507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40729051-A4EA-485F-9885-A9C3B2E8510B}"/>
              </a:ext>
            </a:extLst>
          </p:cNvPr>
          <p:cNvSpPr/>
          <p:nvPr/>
        </p:nvSpPr>
        <p:spPr>
          <a:xfrm>
            <a:off x="6196741" y="7879217"/>
            <a:ext cx="8783882" cy="144281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DCD34BBC-14DA-4A0B-93AC-727E2E16203F}"/>
              </a:ext>
            </a:extLst>
          </p:cNvPr>
          <p:cNvSpPr/>
          <p:nvPr/>
        </p:nvSpPr>
        <p:spPr>
          <a:xfrm>
            <a:off x="6187052" y="4595030"/>
            <a:ext cx="8783882" cy="319962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7CE6472D-11B1-477A-8987-C95900D8A4C6}"/>
              </a:ext>
            </a:extLst>
          </p:cNvPr>
          <p:cNvSpPr/>
          <p:nvPr/>
        </p:nvSpPr>
        <p:spPr>
          <a:xfrm>
            <a:off x="6187052" y="2887041"/>
            <a:ext cx="8783882" cy="163855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0778DADE-5B4F-4B09-9500-E6F6FF7E301E}"/>
              </a:ext>
            </a:extLst>
          </p:cNvPr>
          <p:cNvSpPr/>
          <p:nvPr/>
        </p:nvSpPr>
        <p:spPr>
          <a:xfrm>
            <a:off x="6197827" y="1102449"/>
            <a:ext cx="8783882" cy="171424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3566586" y="72083"/>
            <a:ext cx="8843596" cy="523389"/>
          </a:xfrm>
          <a:prstGeom prst="round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noFill/>
          </a:ln>
          <a:effectLst>
            <a:glow>
              <a:schemeClr val="accent1">
                <a:alpha val="40000"/>
              </a:scheme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style>
          <a:lnRef idx="2">
            <a:schemeClr val="accent6"/>
          </a:lnRef>
          <a:fillRef idx="1">
            <a:schemeClr val="lt1"/>
          </a:fillRef>
          <a:effectRef idx="0">
            <a:schemeClr val="accent6"/>
          </a:effectRef>
          <a:fontRef idx="minor">
            <a:schemeClr val="dk1"/>
          </a:fontRef>
        </p:style>
        <p:txBody>
          <a:bodyPr wrap="square" rtlCol="0" anchor="ctr">
            <a:noAutofit/>
          </a:bodyPr>
          <a:lstStyle/>
          <a:p>
            <a:pPr algn="dist">
              <a:spcAft>
                <a:spcPts val="0"/>
              </a:spcAft>
            </a:pPr>
            <a:r>
              <a:rPr lang="ja-JP" altLang="en-US" sz="2000" b="1" kern="1200" dirty="0">
                <a:solidFill>
                  <a:srgbClr val="000000"/>
                </a:solidFill>
                <a:effectLst/>
                <a:latin typeface="ＭＳ Ｐゴシック"/>
                <a:ea typeface="Meiryo UI"/>
                <a:cs typeface="ＭＳ Ｐゴシック"/>
              </a:rPr>
              <a:t>第三次大阪府社会的</a:t>
            </a:r>
            <a:r>
              <a:rPr lang="ja-JP" altLang="en-US" sz="2000" b="1" dirty="0">
                <a:solidFill>
                  <a:srgbClr val="000000"/>
                </a:solidFill>
                <a:latin typeface="ＭＳ Ｐゴシック"/>
                <a:ea typeface="Meiryo UI"/>
                <a:cs typeface="ＭＳ Ｐゴシック"/>
              </a:rPr>
              <a:t>養育</a:t>
            </a:r>
            <a:r>
              <a:rPr lang="ja-JP" altLang="en-US" sz="2000" b="1" kern="1200" dirty="0">
                <a:solidFill>
                  <a:srgbClr val="000000"/>
                </a:solidFill>
                <a:effectLst/>
                <a:latin typeface="ＭＳ Ｐゴシック"/>
                <a:ea typeface="Meiryo UI"/>
                <a:cs typeface="ＭＳ Ｐゴシック"/>
              </a:rPr>
              <a:t>体制整備計画の取組状況</a:t>
            </a:r>
            <a:endParaRPr lang="ja-JP" sz="1200" b="1" dirty="0">
              <a:effectLst/>
              <a:latin typeface="ＭＳ Ｐゴシック"/>
              <a:cs typeface="ＭＳ Ｐゴシック"/>
            </a:endParaRPr>
          </a:p>
        </p:txBody>
      </p:sp>
      <p:sp>
        <p:nvSpPr>
          <p:cNvPr id="2" name="Rectangle 2"/>
          <p:cNvSpPr>
            <a:spLocks noChangeArrowheads="1"/>
          </p:cNvSpPr>
          <p:nvPr/>
        </p:nvSpPr>
        <p:spPr bwMode="auto">
          <a:xfrm>
            <a:off x="0" y="0"/>
            <a:ext cx="151225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5" name="角丸四角形 44"/>
          <p:cNvSpPr/>
          <p:nvPr/>
        </p:nvSpPr>
        <p:spPr>
          <a:xfrm>
            <a:off x="6204853" y="895162"/>
            <a:ext cx="8917249" cy="2076533"/>
          </a:xfrm>
          <a:prstGeom prst="roundRect">
            <a:avLst>
              <a:gd name="adj" fmla="val 455"/>
            </a:avLst>
          </a:prstGeom>
          <a:noFill/>
          <a:ln w="6350">
            <a:noFill/>
            <a:prstDash val="sysDot"/>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200" b="1" u="sng" dirty="0">
                <a:latin typeface="Meiryo UI" panose="020B0604030504040204" pitchFamily="50" charset="-128"/>
                <a:ea typeface="Meiryo UI" panose="020B0604030504040204" pitchFamily="50" charset="-128"/>
                <a:cs typeface="ＭＳ Ｐゴシック"/>
              </a:rPr>
              <a:t>①市町村の子ども家庭支援体制の構築（第</a:t>
            </a:r>
            <a:r>
              <a:rPr lang="en-US" altLang="ja-JP" sz="1200" b="1" u="sng" dirty="0">
                <a:latin typeface="Meiryo UI" panose="020B0604030504040204" pitchFamily="50" charset="-128"/>
                <a:ea typeface="Meiryo UI" panose="020B0604030504040204" pitchFamily="50" charset="-128"/>
                <a:cs typeface="ＭＳ Ｐゴシック"/>
              </a:rPr>
              <a:t>4</a:t>
            </a:r>
            <a:r>
              <a:rPr lang="ja-JP" altLang="en-US" sz="1200" b="1" u="sng" dirty="0">
                <a:latin typeface="Meiryo UI" panose="020B0604030504040204" pitchFamily="50" charset="-128"/>
                <a:ea typeface="Meiryo UI" panose="020B0604030504040204" pitchFamily="50" charset="-128"/>
                <a:cs typeface="ＭＳ Ｐゴシック"/>
              </a:rPr>
              <a:t>章） </a:t>
            </a:r>
            <a:r>
              <a:rPr lang="ja-JP" altLang="en-US" sz="1200" u="sng" dirty="0">
                <a:solidFill>
                  <a:srgbClr val="000000"/>
                </a:solidFill>
                <a:latin typeface="Meiryo UI" panose="020B0604030504040204" pitchFamily="50" charset="-128"/>
                <a:ea typeface="Meiryo UI" panose="020B0604030504040204" pitchFamily="50" charset="-128"/>
                <a:cs typeface="Times New Roman"/>
              </a:rPr>
              <a:t>　</a:t>
            </a:r>
            <a:endParaRPr lang="en-US" altLang="ja-JP" sz="1200" u="sng" dirty="0">
              <a:solidFill>
                <a:srgbClr val="000000"/>
              </a:solidFill>
              <a:latin typeface="Meiryo UI" panose="020B0604030504040204" pitchFamily="50" charset="-128"/>
              <a:ea typeface="Meiryo UI" panose="020B0604030504040204" pitchFamily="50" charset="-128"/>
              <a:cs typeface="Times New Roman"/>
            </a:endParaRPr>
          </a:p>
          <a:p>
            <a:pPr>
              <a:lnSpc>
                <a:spcPts val="1100"/>
              </a:lnSpc>
              <a:spcAft>
                <a:spcPts val="0"/>
              </a:spcAft>
            </a:pP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内容</a:t>
            </a: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a:t>
            </a:r>
          </a:p>
          <a:p>
            <a:pPr>
              <a:lnSpc>
                <a:spcPts val="1100"/>
              </a:lnSpc>
              <a:spcAft>
                <a:spcPts val="0"/>
              </a:spcAft>
            </a:pP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妊娠期から子育て期にわたるまでの支援のための「子育て世代包括支援センター」や、子ども等に対する必要な支援を担う「市町村子ども家庭</a:t>
            </a: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100"/>
              </a:lnSpc>
              <a:spcAft>
                <a:spcPts val="0"/>
              </a:spcAft>
            </a:pP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総合支援拠点」など、市町村の家庭支援体制の整備に向けた取組みを支援。</a:t>
            </a:r>
            <a:b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br>
            <a:endParaRPr lang="en-US" altLang="ja-JP" sz="1000" dirty="0">
              <a:effectLst/>
              <a:latin typeface="HG丸ｺﾞｼｯｸM-PRO" panose="020F0600000000000000" pitchFamily="50" charset="-128"/>
              <a:ea typeface="HG丸ｺﾞｼｯｸM-PRO" panose="020F0600000000000000" pitchFamily="50" charset="-128"/>
              <a:cs typeface="ＭＳ Ｐゴシック"/>
            </a:endParaRPr>
          </a:p>
          <a:p>
            <a:pPr marL="133350" indent="-133350">
              <a:lnSpc>
                <a:spcPts val="1100"/>
              </a:lnSpc>
              <a:spcAft>
                <a:spcPts val="0"/>
              </a:spcAft>
            </a:pPr>
            <a:r>
              <a:rPr lang="en-US" altLang="ja-JP" sz="1000" kern="100" dirty="0">
                <a:latin typeface="HG丸ｺﾞｼｯｸM-PRO" panose="020F0600000000000000" pitchFamily="50" charset="-128"/>
                <a:ea typeface="HG丸ｺﾞｼｯｸM-PRO" panose="020F0600000000000000" pitchFamily="50" charset="-128"/>
                <a:cs typeface="Times New Roman"/>
              </a:rPr>
              <a:t>《</a:t>
            </a:r>
            <a:r>
              <a:rPr lang="ja-JP" altLang="en-US" sz="1000" kern="100" dirty="0">
                <a:latin typeface="HG丸ｺﾞｼｯｸM-PRO" panose="020F0600000000000000" pitchFamily="50" charset="-128"/>
                <a:ea typeface="HG丸ｺﾞｼｯｸM-PRO" panose="020F0600000000000000" pitchFamily="50" charset="-128"/>
                <a:cs typeface="Times New Roman"/>
              </a:rPr>
              <a:t>具体的取組（例）</a:t>
            </a:r>
            <a:r>
              <a:rPr lang="en-US" altLang="ja-JP" sz="1000" kern="100" dirty="0">
                <a:latin typeface="HG丸ｺﾞｼｯｸM-PRO" panose="020F0600000000000000" pitchFamily="50" charset="-128"/>
                <a:ea typeface="HG丸ｺﾞｼｯｸM-PRO" panose="020F0600000000000000" pitchFamily="50" charset="-128"/>
                <a:cs typeface="Times New Roman"/>
              </a:rPr>
              <a:t>》</a:t>
            </a:r>
          </a:p>
          <a:p>
            <a:pPr marL="171450" indent="-171450">
              <a:lnSpc>
                <a:spcPts val="1100"/>
              </a:lnSpc>
              <a:spcAft>
                <a:spcPts val="0"/>
              </a:spcAft>
              <a:buFont typeface="Wingdings" panose="05000000000000000000" pitchFamily="2" charset="2"/>
              <a:buChar char="n"/>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府内全市町村において、</a:t>
            </a:r>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「子育て世代包括支援センター」の設置が完了（令和</a:t>
            </a:r>
            <a:r>
              <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rPr>
              <a:t>2</a:t>
            </a:r>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年度末）</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171450" indent="-171450">
              <a:lnSpc>
                <a:spcPts val="1100"/>
              </a:lnSpc>
              <a:spcAft>
                <a:spcPts val="0"/>
              </a:spcAft>
              <a:buFont typeface="Wingdings" panose="05000000000000000000" pitchFamily="2" charset="2"/>
              <a:buChar char="n"/>
            </a:pPr>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市町村子ども家庭総合支援拠点については、 </a:t>
            </a:r>
            <a:r>
              <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rPr>
              <a:t>39</a:t>
            </a:r>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自治体が設置済み（令和</a:t>
            </a:r>
            <a:r>
              <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rPr>
              <a:t>4</a:t>
            </a:r>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年度末時点）</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lnSpc>
                <a:spcPts val="1100"/>
              </a:lnSpc>
              <a:spcAft>
                <a:spcPts val="0"/>
              </a:spcAft>
            </a:pPr>
            <a:b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b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改正法関係</a:t>
            </a: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a:t>
            </a:r>
          </a:p>
          <a:p>
            <a:pPr>
              <a:lnSpc>
                <a:spcPts val="1100"/>
              </a:lnSpc>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　・こども家庭センターの設置（努力義務）　　・子育て世帯訪問支援事業／児童育成支援拠点事業／親子関係形成支援事業の創設</a:t>
            </a:r>
            <a:endParaRPr 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p:txBody>
      </p:sp>
      <p:sp>
        <p:nvSpPr>
          <p:cNvPr id="66" name="テキスト ボックス 65"/>
          <p:cNvSpPr txBox="1"/>
          <p:nvPr/>
        </p:nvSpPr>
        <p:spPr>
          <a:xfrm>
            <a:off x="4875983" y="3115711"/>
            <a:ext cx="1101103" cy="230832"/>
          </a:xfrm>
          <a:prstGeom prst="rect">
            <a:avLst/>
          </a:prstGeom>
          <a:noFill/>
        </p:spPr>
        <p:txBody>
          <a:bodyPr wrap="square" rtlCol="0">
            <a:spAutoFit/>
          </a:bodyPr>
          <a:lstStyle/>
          <a:p>
            <a:r>
              <a:rPr kumimoji="1" lang="ja-JP" altLang="en-US" sz="900" dirty="0">
                <a:latin typeface="游ゴシック Light" panose="020B0300000000000000" pitchFamily="50" charset="-128"/>
                <a:ea typeface="游ゴシック Light" panose="020B0300000000000000" pitchFamily="50" charset="-128"/>
              </a:rPr>
              <a:t>（政令市を除く）</a:t>
            </a:r>
          </a:p>
        </p:txBody>
      </p:sp>
      <p:sp>
        <p:nvSpPr>
          <p:cNvPr id="67" name="角丸四角形 66"/>
          <p:cNvSpPr/>
          <p:nvPr/>
        </p:nvSpPr>
        <p:spPr>
          <a:xfrm>
            <a:off x="6218248" y="2755671"/>
            <a:ext cx="8831846" cy="2027292"/>
          </a:xfrm>
          <a:prstGeom prst="roundRect">
            <a:avLst>
              <a:gd name="adj" fmla="val 455"/>
            </a:avLst>
          </a:prstGeom>
          <a:noFill/>
          <a:ln w="6350">
            <a:no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200" b="1" u="sng" dirty="0">
                <a:latin typeface="Meiryo UI" panose="020B0604030504040204" pitchFamily="50" charset="-128"/>
                <a:ea typeface="Meiryo UI" panose="020B0604030504040204" pitchFamily="50" charset="-128"/>
                <a:cs typeface="ＭＳ Ｐゴシック"/>
              </a:rPr>
              <a:t>②一時保護機能の拡充（第</a:t>
            </a:r>
            <a:r>
              <a:rPr lang="en-US" altLang="ja-JP" sz="1200" b="1" u="sng" dirty="0">
                <a:latin typeface="Meiryo UI" panose="020B0604030504040204" pitchFamily="50" charset="-128"/>
                <a:ea typeface="Meiryo UI" panose="020B0604030504040204" pitchFamily="50" charset="-128"/>
                <a:cs typeface="ＭＳ Ｐゴシック"/>
              </a:rPr>
              <a:t>5</a:t>
            </a:r>
            <a:r>
              <a:rPr lang="ja-JP" altLang="en-US" sz="1200" b="1" u="sng" dirty="0">
                <a:latin typeface="Meiryo UI" panose="020B0604030504040204" pitchFamily="50" charset="-128"/>
                <a:ea typeface="Meiryo UI" panose="020B0604030504040204" pitchFamily="50" charset="-128"/>
                <a:cs typeface="ＭＳ Ｐゴシック"/>
              </a:rPr>
              <a:t>章）</a:t>
            </a:r>
            <a:endParaRPr lang="en-US" altLang="ja-JP" sz="1200" u="sng" dirty="0">
              <a:solidFill>
                <a:srgbClr val="000000"/>
              </a:solidFill>
              <a:latin typeface="Meiryo UI" panose="020B0604030504040204" pitchFamily="50" charset="-128"/>
              <a:ea typeface="Meiryo UI" panose="020B0604030504040204" pitchFamily="50" charset="-128"/>
              <a:cs typeface="Times New Roman"/>
            </a:endParaRPr>
          </a:p>
          <a:p>
            <a:pPr>
              <a:lnSpc>
                <a:spcPts val="1100"/>
              </a:lnSpc>
              <a:spcAft>
                <a:spcPts val="0"/>
              </a:spcAft>
            </a:pP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内容</a:t>
            </a: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a:t>
            </a:r>
          </a:p>
          <a:p>
            <a:pPr>
              <a:lnSpc>
                <a:spcPts val="1100"/>
              </a:lnSpc>
              <a:spcAft>
                <a:spcPts val="0"/>
              </a:spcAft>
            </a:pP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子どもの権利擁護が図られるとともに、一人ひとりの子どもの状況に応じた適切な一時保護ができるよう、緊急保護機能やアセスメント機能の</a:t>
            </a: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100"/>
              </a:lnSpc>
              <a:spcAft>
                <a:spcPts val="0"/>
              </a:spcAft>
            </a:pP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強化に取り組むとともに、一時保護中の環境整備に努める。</a:t>
            </a:r>
            <a:b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b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100"/>
              </a:lnSpc>
              <a:spcAft>
                <a:spcPts val="0"/>
              </a:spcAft>
            </a:pP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具体的取組（例）</a:t>
            </a: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71450" indent="-171450">
              <a:lnSpc>
                <a:spcPts val="1100"/>
              </a:lnSpc>
              <a:spcAft>
                <a:spcPts val="0"/>
              </a:spcAft>
              <a:buFont typeface="Wingdings" panose="05000000000000000000" pitchFamily="2" charset="2"/>
              <a:buChar char="n"/>
            </a:pPr>
            <a:r>
              <a:rPr lang="en-US" altLang="ja-JP" sz="1000" kern="100" dirty="0">
                <a:latin typeface="HG丸ｺﾞｼｯｸM-PRO" panose="020F0600000000000000" pitchFamily="50" charset="-128"/>
                <a:ea typeface="HG丸ｺﾞｼｯｸM-PRO" panose="020F0600000000000000" pitchFamily="50" charset="-128"/>
                <a:cs typeface="ＭＳ 明朝"/>
              </a:rPr>
              <a:t> 3</a:t>
            </a:r>
            <a:r>
              <a:rPr lang="ja-JP" altLang="en-US" sz="1000" kern="100" dirty="0">
                <a:latin typeface="HG丸ｺﾞｼｯｸM-PRO" panose="020F0600000000000000" pitchFamily="50" charset="-128"/>
                <a:ea typeface="HG丸ｺﾞｼｯｸM-PRO" panose="020F0600000000000000" pitchFamily="50" charset="-128"/>
                <a:cs typeface="ＭＳ 明朝"/>
              </a:rPr>
              <a:t>か所目の一時保護所の開設（令和</a:t>
            </a:r>
            <a:r>
              <a:rPr lang="en-US" altLang="ja-JP" sz="1000" kern="100" dirty="0">
                <a:latin typeface="HG丸ｺﾞｼｯｸM-PRO" panose="020F0600000000000000" pitchFamily="50" charset="-128"/>
                <a:ea typeface="HG丸ｺﾞｼｯｸM-PRO" panose="020F0600000000000000" pitchFamily="50" charset="-128"/>
                <a:cs typeface="ＭＳ 明朝"/>
              </a:rPr>
              <a:t>5</a:t>
            </a:r>
            <a:r>
              <a:rPr lang="ja-JP" altLang="en-US" sz="1000" kern="100" dirty="0">
                <a:latin typeface="HG丸ｺﾞｼｯｸM-PRO" panose="020F0600000000000000" pitchFamily="50" charset="-128"/>
                <a:ea typeface="HG丸ｺﾞｼｯｸM-PRO" panose="020F0600000000000000" pitchFamily="50" charset="-128"/>
                <a:cs typeface="ＭＳ 明朝"/>
              </a:rPr>
              <a:t>年</a:t>
            </a:r>
            <a:r>
              <a:rPr lang="en-US" altLang="ja-JP" sz="1000" kern="100" dirty="0">
                <a:latin typeface="HG丸ｺﾞｼｯｸM-PRO" panose="020F0600000000000000" pitchFamily="50" charset="-128"/>
                <a:ea typeface="HG丸ｺﾞｼｯｸM-PRO" panose="020F0600000000000000" pitchFamily="50" charset="-128"/>
                <a:cs typeface="ＭＳ 明朝"/>
              </a:rPr>
              <a:t>10</a:t>
            </a:r>
            <a:r>
              <a:rPr lang="ja-JP" altLang="en-US" sz="1000" kern="100" dirty="0">
                <a:latin typeface="HG丸ｺﾞｼｯｸM-PRO" panose="020F0600000000000000" pitchFamily="50" charset="-128"/>
                <a:ea typeface="HG丸ｺﾞｼｯｸM-PRO" panose="020F0600000000000000" pitchFamily="50" charset="-128"/>
                <a:cs typeface="ＭＳ 明朝"/>
              </a:rPr>
              <a:t>月～）</a:t>
            </a:r>
            <a:endParaRPr lang="en-US" altLang="ja-JP" sz="1000" kern="100" dirty="0">
              <a:latin typeface="HG丸ｺﾞｼｯｸM-PRO" panose="020F0600000000000000" pitchFamily="50" charset="-128"/>
              <a:ea typeface="HG丸ｺﾞｼｯｸM-PRO" panose="020F0600000000000000" pitchFamily="50" charset="-128"/>
              <a:cs typeface="ＭＳ 明朝"/>
            </a:endParaRPr>
          </a:p>
          <a:p>
            <a:pPr>
              <a:lnSpc>
                <a:spcPts val="1100"/>
              </a:lnSpc>
              <a:spcAft>
                <a:spcPts val="0"/>
              </a:spcAft>
            </a:pPr>
            <a:endParaRPr lang="en-US" altLang="ja-JP" sz="1000" kern="100" dirty="0">
              <a:latin typeface="HG丸ｺﾞｼｯｸM-PRO" panose="020F0600000000000000" pitchFamily="50" charset="-128"/>
              <a:ea typeface="HG丸ｺﾞｼｯｸM-PRO" panose="020F0600000000000000" pitchFamily="50" charset="-128"/>
              <a:cs typeface="Times New Roman"/>
            </a:endParaRPr>
          </a:p>
          <a:p>
            <a:pPr>
              <a:lnSpc>
                <a:spcPts val="1100"/>
              </a:lnSpc>
              <a:spcAft>
                <a:spcPts val="0"/>
              </a:spcAft>
            </a:pPr>
            <a:r>
              <a:rPr lang="en-US" altLang="ja-JP" sz="1000" kern="100" dirty="0">
                <a:latin typeface="HG丸ｺﾞｼｯｸM-PRO" panose="020F0600000000000000" pitchFamily="50" charset="-128"/>
                <a:ea typeface="HG丸ｺﾞｼｯｸM-PRO" panose="020F0600000000000000" pitchFamily="50" charset="-128"/>
                <a:cs typeface="Times New Roman"/>
              </a:rPr>
              <a:t>《</a:t>
            </a:r>
            <a:r>
              <a:rPr lang="ja-JP" altLang="en-US" sz="1000" kern="100" dirty="0">
                <a:latin typeface="HG丸ｺﾞｼｯｸM-PRO" panose="020F0600000000000000" pitchFamily="50" charset="-128"/>
                <a:ea typeface="HG丸ｺﾞｼｯｸM-PRO" panose="020F0600000000000000" pitchFamily="50" charset="-128"/>
                <a:cs typeface="Times New Roman"/>
              </a:rPr>
              <a:t>改正法関係</a:t>
            </a:r>
            <a:r>
              <a:rPr lang="en-US" altLang="ja-JP" sz="1000" kern="100" dirty="0">
                <a:latin typeface="HG丸ｺﾞｼｯｸM-PRO" panose="020F0600000000000000" pitchFamily="50" charset="-128"/>
                <a:ea typeface="HG丸ｺﾞｼｯｸM-PRO" panose="020F0600000000000000" pitchFamily="50" charset="-128"/>
                <a:cs typeface="Times New Roman"/>
              </a:rPr>
              <a:t>》</a:t>
            </a:r>
          </a:p>
          <a:p>
            <a:pPr marL="133350" indent="-133350">
              <a:lnSpc>
                <a:spcPts val="1100"/>
              </a:lnSpc>
              <a:spcAft>
                <a:spcPts val="0"/>
              </a:spcAft>
            </a:pPr>
            <a:r>
              <a:rPr lang="ja-JP" altLang="en-US" sz="1000" kern="100" dirty="0">
                <a:latin typeface="HG丸ｺﾞｼｯｸM-PRO" panose="020F0600000000000000" pitchFamily="50" charset="-128"/>
                <a:ea typeface="HG丸ｺﾞｼｯｸM-PRO" panose="020F0600000000000000" pitchFamily="50" charset="-128"/>
                <a:cs typeface="Times New Roman"/>
              </a:rPr>
              <a:t>　・一時保護所の設備・運営基準の制定（令和</a:t>
            </a:r>
            <a:r>
              <a:rPr lang="en-US" altLang="ja-JP" sz="1000" kern="100" dirty="0">
                <a:latin typeface="HG丸ｺﾞｼｯｸM-PRO" panose="020F0600000000000000" pitchFamily="50" charset="-128"/>
                <a:ea typeface="HG丸ｺﾞｼｯｸM-PRO" panose="020F0600000000000000" pitchFamily="50" charset="-128"/>
                <a:cs typeface="Times New Roman"/>
              </a:rPr>
              <a:t>6</a:t>
            </a:r>
            <a:r>
              <a:rPr lang="ja-JP" altLang="en-US" sz="1000" kern="100" dirty="0">
                <a:latin typeface="HG丸ｺﾞｼｯｸM-PRO" panose="020F0600000000000000" pitchFamily="50" charset="-128"/>
                <a:ea typeface="HG丸ｺﾞｼｯｸM-PRO" panose="020F0600000000000000" pitchFamily="50" charset="-128"/>
                <a:cs typeface="Times New Roman"/>
              </a:rPr>
              <a:t>年</a:t>
            </a:r>
            <a:r>
              <a:rPr lang="en-US" altLang="ja-JP" sz="1000" kern="100" dirty="0">
                <a:latin typeface="HG丸ｺﾞｼｯｸM-PRO" panose="020F0600000000000000" pitchFamily="50" charset="-128"/>
                <a:ea typeface="HG丸ｺﾞｼｯｸM-PRO" panose="020F0600000000000000" pitchFamily="50" charset="-128"/>
                <a:cs typeface="Times New Roman"/>
              </a:rPr>
              <a:t>3</a:t>
            </a:r>
            <a:r>
              <a:rPr lang="ja-JP" altLang="en-US" sz="1000" kern="100" dirty="0">
                <a:latin typeface="HG丸ｺﾞｼｯｸM-PRO" panose="020F0600000000000000" pitchFamily="50" charset="-128"/>
                <a:ea typeface="HG丸ｺﾞｼｯｸM-PRO" panose="020F0600000000000000" pitchFamily="50" charset="-128"/>
                <a:cs typeface="Times New Roman"/>
              </a:rPr>
              <a:t>月末府令公布予定）　　・一時保護開始時の判断に関する司法審査の導入</a:t>
            </a:r>
            <a:endParaRPr lang="en-US" altLang="ja-JP" sz="1000" kern="100" dirty="0">
              <a:latin typeface="HG丸ｺﾞｼｯｸM-PRO" panose="020F0600000000000000" pitchFamily="50" charset="-128"/>
              <a:ea typeface="HG丸ｺﾞｼｯｸM-PRO" panose="020F0600000000000000" pitchFamily="50" charset="-128"/>
              <a:cs typeface="Times New Roman"/>
            </a:endParaRPr>
          </a:p>
          <a:p>
            <a:pPr marL="133350" indent="-133350">
              <a:spcAft>
                <a:spcPts val="0"/>
              </a:spcAft>
            </a:pPr>
            <a:endParaRPr lang="ja-JP" sz="1000" kern="100" dirty="0">
              <a:effectLst/>
              <a:latin typeface="HG丸ｺﾞｼｯｸM-PRO" panose="020F0600000000000000" pitchFamily="50" charset="-128"/>
              <a:ea typeface="HG丸ｺﾞｼｯｸM-PRO" panose="020F0600000000000000" pitchFamily="50" charset="-128"/>
              <a:cs typeface="Times New Roman"/>
            </a:endParaRPr>
          </a:p>
        </p:txBody>
      </p:sp>
      <p:sp>
        <p:nvSpPr>
          <p:cNvPr id="68" name="角丸四角形 67"/>
          <p:cNvSpPr/>
          <p:nvPr/>
        </p:nvSpPr>
        <p:spPr>
          <a:xfrm>
            <a:off x="6203819" y="4752603"/>
            <a:ext cx="8702259" cy="2819301"/>
          </a:xfrm>
          <a:prstGeom prst="roundRect">
            <a:avLst>
              <a:gd name="adj" fmla="val 455"/>
            </a:avLst>
          </a:prstGeom>
          <a:noFill/>
          <a:ln w="6350">
            <a:no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200" b="1" u="sng" dirty="0">
                <a:latin typeface="Meiryo UI" panose="020B0604030504040204" pitchFamily="50" charset="-128"/>
                <a:ea typeface="Meiryo UI" panose="020B0604030504040204" pitchFamily="50" charset="-128"/>
              </a:rPr>
              <a:t>③</a:t>
            </a:r>
            <a:r>
              <a:rPr lang="ja-JP" altLang="ja-JP" sz="1200" b="1" u="sng" dirty="0">
                <a:latin typeface="Meiryo UI" panose="020B0604030504040204" pitchFamily="50" charset="-128"/>
                <a:ea typeface="Meiryo UI" panose="020B0604030504040204" pitchFamily="50" charset="-128"/>
              </a:rPr>
              <a:t>「家庭における養育環境と同様の養育環境」と「できるかぎり良好な家庭的環境」の推進</a:t>
            </a:r>
            <a:r>
              <a:rPr lang="ja-JP" altLang="en-US" sz="1200" b="1" u="sng" dirty="0">
                <a:latin typeface="Meiryo UI" panose="020B0604030504040204" pitchFamily="50" charset="-128"/>
                <a:ea typeface="Meiryo UI" panose="020B0604030504040204" pitchFamily="50" charset="-128"/>
                <a:cs typeface="ＭＳ Ｐゴシック"/>
              </a:rPr>
              <a:t>（第</a:t>
            </a:r>
            <a:r>
              <a:rPr lang="en-US" altLang="ja-JP" sz="1200" b="1" u="sng" dirty="0">
                <a:latin typeface="Meiryo UI" panose="020B0604030504040204" pitchFamily="50" charset="-128"/>
                <a:ea typeface="Meiryo UI" panose="020B0604030504040204" pitchFamily="50" charset="-128"/>
                <a:cs typeface="ＭＳ Ｐゴシック"/>
              </a:rPr>
              <a:t>6</a:t>
            </a:r>
            <a:r>
              <a:rPr lang="ja-JP" altLang="en-US" sz="1200" b="1" u="sng" dirty="0">
                <a:latin typeface="Meiryo UI" panose="020B0604030504040204" pitchFamily="50" charset="-128"/>
                <a:ea typeface="Meiryo UI" panose="020B0604030504040204" pitchFamily="50" charset="-128"/>
                <a:cs typeface="ＭＳ Ｐゴシック"/>
              </a:rPr>
              <a:t>・</a:t>
            </a:r>
            <a:r>
              <a:rPr lang="en-US" altLang="ja-JP" sz="1200" b="1" u="sng" dirty="0">
                <a:latin typeface="Meiryo UI" panose="020B0604030504040204" pitchFamily="50" charset="-128"/>
                <a:ea typeface="Meiryo UI" panose="020B0604030504040204" pitchFamily="50" charset="-128"/>
                <a:cs typeface="ＭＳ Ｐゴシック"/>
              </a:rPr>
              <a:t>7</a:t>
            </a:r>
            <a:r>
              <a:rPr lang="ja-JP" altLang="en-US" sz="1200" b="1" u="sng" dirty="0">
                <a:latin typeface="Meiryo UI" panose="020B0604030504040204" pitchFamily="50" charset="-128"/>
                <a:ea typeface="Meiryo UI" panose="020B0604030504040204" pitchFamily="50" charset="-128"/>
                <a:cs typeface="ＭＳ Ｐゴシック"/>
              </a:rPr>
              <a:t>章）</a:t>
            </a:r>
            <a:r>
              <a:rPr lang="ja-JP" altLang="en-US" sz="1200" b="1" u="sng" dirty="0">
                <a:solidFill>
                  <a:srgbClr val="000000"/>
                </a:solidFill>
                <a:latin typeface="Meiryo UI" panose="020B0604030504040204" pitchFamily="50" charset="-128"/>
                <a:ea typeface="Meiryo UI" panose="020B0604030504040204" pitchFamily="50" charset="-128"/>
                <a:cs typeface="Times New Roman"/>
              </a:rPr>
              <a:t>　</a:t>
            </a:r>
            <a:endParaRPr lang="en-US" altLang="ja-JP" sz="1200" b="1" u="sng" dirty="0">
              <a:solidFill>
                <a:srgbClr val="000000"/>
              </a:solidFill>
              <a:latin typeface="Meiryo UI" panose="020B0604030504040204" pitchFamily="50" charset="-128"/>
              <a:ea typeface="Meiryo UI" panose="020B0604030504040204" pitchFamily="50" charset="-128"/>
              <a:cs typeface="Times New Roman"/>
            </a:endParaRPr>
          </a:p>
          <a:p>
            <a:pPr>
              <a:lnSpc>
                <a:spcPts val="1100"/>
              </a:lnSpc>
              <a:spcAft>
                <a:spcPts val="0"/>
              </a:spcAft>
            </a:pP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内容</a:t>
            </a: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a:t>
            </a:r>
          </a:p>
          <a:p>
            <a:pPr>
              <a:lnSpc>
                <a:spcPts val="1100"/>
              </a:lnSpc>
              <a:spcAft>
                <a:spcPts val="0"/>
              </a:spcAft>
            </a:pP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子どもが心身ともに健やかに育成されるため、「家庭と同様の養育環境」である里親やファミリーホームでの養育推進に向け、包括的な里親</a:t>
            </a: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100"/>
              </a:lnSpc>
              <a:spcAft>
                <a:spcPts val="0"/>
              </a:spcAft>
            </a:pP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支援体制の構築に取り組むとともに、児童養護施設等の小規模かつ地域分散化、高機能化及び多機能化・機能転換を図る。</a:t>
            </a:r>
            <a:b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b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100"/>
              </a:lnSpc>
            </a:pP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具体的取組（例）</a:t>
            </a: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a:t>
            </a:r>
          </a:p>
          <a:p>
            <a:pPr>
              <a:lnSpc>
                <a:spcPts val="1100"/>
              </a:lnSpc>
            </a:pP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100"/>
              </a:lnSpc>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100"/>
              </a:lnSpc>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100"/>
              </a:lnSpc>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100"/>
              </a:lnSpc>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100"/>
              </a:lnSpc>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100"/>
              </a:lnSpc>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100"/>
              </a:lnSpc>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lnSpc>
                <a:spcPts val="1100"/>
              </a:lnSpc>
              <a:spcAft>
                <a:spcPts val="0"/>
              </a:spcAft>
            </a:pPr>
            <a:r>
              <a:rPr lang="ja-JP" altLang="en-US" sz="1000" kern="100" dirty="0">
                <a:latin typeface="HG丸ｺﾞｼｯｸM-PRO" panose="020F0600000000000000" pitchFamily="50" charset="-128"/>
                <a:ea typeface="HG丸ｺﾞｼｯｸM-PRO" panose="020F0600000000000000" pitchFamily="50" charset="-128"/>
                <a:cs typeface="ＭＳ 明朝"/>
              </a:rPr>
              <a:t>　</a:t>
            </a:r>
            <a:b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Times New Roman"/>
              </a:rPr>
            </a:br>
            <a:endPar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lnSpc>
                <a:spcPts val="1100"/>
              </a:lnSpc>
              <a:spcAft>
                <a:spcPts val="0"/>
              </a:spcAft>
            </a:pP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en-US" altLang="ja-JP" sz="900" kern="100" dirty="0">
                <a:solidFill>
                  <a:srgbClr val="000000"/>
                </a:solidFill>
                <a:latin typeface="HG丸ｺﾞｼｯｸM-PRO" panose="020F0600000000000000" pitchFamily="50" charset="-128"/>
                <a:ea typeface="HG丸ｺﾞｼｯｸM-PRO" panose="020F0600000000000000" pitchFamily="50" charset="-128"/>
                <a:cs typeface="Times New Roman"/>
              </a:rPr>
              <a:t>※GH</a:t>
            </a:r>
            <a:r>
              <a:rPr lang="ja-JP" altLang="en-US" sz="900" kern="100" dirty="0">
                <a:solidFill>
                  <a:srgbClr val="000000"/>
                </a:solidFill>
                <a:latin typeface="HG丸ｺﾞｼｯｸM-PRO" panose="020F0600000000000000" pitchFamily="50" charset="-128"/>
                <a:ea typeface="HG丸ｺﾞｼｯｸM-PRO" panose="020F0600000000000000" pitchFamily="50" charset="-128"/>
                <a:cs typeface="Times New Roman"/>
              </a:rPr>
              <a:t>は、地域小規模児童養護施設及び分園型小規模グループケアのこと</a:t>
            </a:r>
            <a:endParaRPr lang="en-US" altLang="ja-JP" sz="900"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lnSpc>
                <a:spcPts val="1100"/>
              </a:lnSpc>
              <a:spcAft>
                <a:spcPts val="0"/>
              </a:spcAft>
            </a:pPr>
            <a:r>
              <a:rPr lang="ja-JP" altLang="en-US" sz="900"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en-US" altLang="ja-JP" sz="900" kern="100" dirty="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900" kern="100" dirty="0">
                <a:solidFill>
                  <a:srgbClr val="000000"/>
                </a:solidFill>
                <a:latin typeface="HG丸ｺﾞｼｯｸM-PRO" panose="020F0600000000000000" pitchFamily="50" charset="-128"/>
                <a:ea typeface="HG丸ｺﾞｼｯｸM-PRO" panose="020F0600000000000000" pitchFamily="50" charset="-128"/>
                <a:cs typeface="Times New Roman"/>
              </a:rPr>
              <a:t>施設内ユニット（小規模グループケア）と分園型小規模グループケアは本体定員に含むが、地域小規模児童養護施設は別定員</a:t>
            </a:r>
            <a:endParaRPr lang="en-US" altLang="ja-JP" sz="900"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lnSpc>
                <a:spcPts val="1100"/>
              </a:lnSpc>
              <a:spcAft>
                <a:spcPts val="0"/>
              </a:spcAft>
            </a:pPr>
            <a:endPar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lnSpc>
                <a:spcPts val="1100"/>
              </a:lnSpc>
              <a:spcAft>
                <a:spcPts val="0"/>
              </a:spcAft>
            </a:pP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kern="100" dirty="0">
                <a:solidFill>
                  <a:srgbClr val="000000"/>
                </a:solidFill>
                <a:latin typeface="HG丸ｺﾞｼｯｸM-PRO" panose="020F0600000000000000" pitchFamily="50" charset="-128"/>
                <a:ea typeface="HG丸ｺﾞｼｯｸM-PRO" panose="020F0600000000000000" pitchFamily="50" charset="-128"/>
                <a:cs typeface="Times New Roman"/>
              </a:rPr>
              <a:t>改正法関係</a:t>
            </a: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Times New Roman"/>
              </a:rPr>
              <a:t>》</a:t>
            </a:r>
          </a:p>
          <a:p>
            <a:pPr marL="133350" indent="-133350">
              <a:lnSpc>
                <a:spcPts val="1100"/>
              </a:lnSpc>
              <a:spcAft>
                <a:spcPts val="0"/>
              </a:spcAft>
            </a:pPr>
            <a:r>
              <a:rPr lang="ja-JP" altLang="en-US" sz="1000" kern="100" dirty="0">
                <a:solidFill>
                  <a:srgbClr val="000000"/>
                </a:solidFill>
                <a:latin typeface="HG丸ｺﾞｼｯｸM-PRO" panose="020F0600000000000000" pitchFamily="50" charset="-128"/>
                <a:ea typeface="HG丸ｺﾞｼｯｸM-PRO" panose="020F0600000000000000" pitchFamily="50" charset="-128"/>
                <a:cs typeface="Times New Roman"/>
              </a:rPr>
              <a:t>　・里親支援センターの創設　　・妊産婦等生活援助事業の創設</a:t>
            </a:r>
            <a:endPar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75" name="角丸四角形 74"/>
          <p:cNvSpPr/>
          <p:nvPr/>
        </p:nvSpPr>
        <p:spPr>
          <a:xfrm>
            <a:off x="6222135" y="7656621"/>
            <a:ext cx="8839600" cy="1848510"/>
          </a:xfrm>
          <a:prstGeom prst="roundRect">
            <a:avLst>
              <a:gd name="adj" fmla="val 455"/>
            </a:avLst>
          </a:prstGeom>
          <a:noFill/>
          <a:ln w="6350">
            <a:no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r>
              <a:rPr lang="ja-JP" altLang="en-US" sz="1200" b="1" u="sng" dirty="0">
                <a:latin typeface="Meiryo UI" panose="020B0604030504040204" pitchFamily="50" charset="-128"/>
                <a:ea typeface="Meiryo UI" panose="020B0604030504040204" pitchFamily="50" charset="-128"/>
                <a:cs typeface="ＭＳ Ｐゴシック"/>
              </a:rPr>
              <a:t>④施設退所児童等に対する自立支援の充実（第</a:t>
            </a:r>
            <a:r>
              <a:rPr lang="en-US" altLang="ja-JP" sz="1200" b="1" u="sng" dirty="0">
                <a:latin typeface="Meiryo UI" panose="020B0604030504040204" pitchFamily="50" charset="-128"/>
                <a:ea typeface="Meiryo UI" panose="020B0604030504040204" pitchFamily="50" charset="-128"/>
                <a:cs typeface="ＭＳ Ｐゴシック"/>
              </a:rPr>
              <a:t>7</a:t>
            </a:r>
            <a:r>
              <a:rPr lang="ja-JP" altLang="en-US" sz="1200" b="1" u="sng" dirty="0">
                <a:latin typeface="Meiryo UI" panose="020B0604030504040204" pitchFamily="50" charset="-128"/>
                <a:ea typeface="Meiryo UI" panose="020B0604030504040204" pitchFamily="50" charset="-128"/>
                <a:cs typeface="ＭＳ Ｐゴシック"/>
              </a:rPr>
              <a:t>章） </a:t>
            </a:r>
            <a:r>
              <a:rPr lang="ja-JP" altLang="en-US" sz="1200" b="1" u="sng" dirty="0">
                <a:solidFill>
                  <a:srgbClr val="000000"/>
                </a:solidFill>
                <a:latin typeface="Meiryo UI" panose="020B0604030504040204" pitchFamily="50" charset="-128"/>
                <a:ea typeface="Meiryo UI" panose="020B0604030504040204" pitchFamily="50" charset="-128"/>
                <a:cs typeface="Times New Roman"/>
              </a:rPr>
              <a:t>　</a:t>
            </a:r>
            <a:endParaRPr lang="en-US" altLang="ja-JP" sz="1200" b="1" u="sng" dirty="0">
              <a:solidFill>
                <a:srgbClr val="000000"/>
              </a:solidFill>
              <a:latin typeface="Meiryo UI" panose="020B0604030504040204" pitchFamily="50" charset="-128"/>
              <a:ea typeface="Meiryo UI" panose="020B0604030504040204" pitchFamily="50" charset="-128"/>
              <a:cs typeface="Times New Roman"/>
            </a:endParaRPr>
          </a:p>
          <a:p>
            <a:pPr>
              <a:lnSpc>
                <a:spcPts val="1100"/>
              </a:lnSpc>
              <a:spcAft>
                <a:spcPts val="0"/>
              </a:spcAft>
            </a:pP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内容</a:t>
            </a: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a:t>
            </a:r>
          </a:p>
          <a:p>
            <a:pPr>
              <a:lnSpc>
                <a:spcPts val="1100"/>
              </a:lnSpc>
              <a:spcAft>
                <a:spcPts val="0"/>
              </a:spcAft>
            </a:pP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社会的養護のもとで育った子どもが、施設等を退所後に円滑に社会に巣立つことができるよう、リービングケアとアフターケアを充実させる。</a:t>
            </a:r>
            <a:b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b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100"/>
              </a:lnSpc>
              <a:spcAft>
                <a:spcPts val="0"/>
              </a:spcAft>
            </a:pPr>
            <a:r>
              <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具体的取組（例）</a:t>
            </a:r>
            <a:r>
              <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171450" indent="-171450">
              <a:spcAft>
                <a:spcPts val="0"/>
              </a:spcAft>
              <a:buFont typeface="Wingdings" panose="05000000000000000000" pitchFamily="2" charset="2"/>
              <a:buChar char="n"/>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身元保証人確保対策事業の実績拡大（令和</a:t>
            </a:r>
            <a:r>
              <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4</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年度実績：</a:t>
            </a:r>
            <a:r>
              <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559</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千円）</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lnSpc>
                <a:spcPts val="1100"/>
              </a:lnSpc>
              <a:spcAft>
                <a:spcPts val="0"/>
              </a:spcAft>
            </a:pPr>
            <a:br>
              <a:rPr lang="en-US" altLang="ja-JP" sz="1000" kern="100" dirty="0">
                <a:solidFill>
                  <a:schemeClr val="tx1"/>
                </a:solidFill>
                <a:effectLst/>
                <a:highlight>
                  <a:srgbClr val="FFFF00"/>
                </a:highlight>
                <a:latin typeface="HG丸ｺﾞｼｯｸM-PRO" panose="020F0600000000000000" pitchFamily="50" charset="-128"/>
                <a:ea typeface="HG丸ｺﾞｼｯｸM-PRO" panose="020F0600000000000000" pitchFamily="50" charset="-128"/>
                <a:cs typeface="Times New Roman"/>
              </a:rPr>
            </a:b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改正法関係</a:t>
            </a: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a:t>
            </a:r>
          </a:p>
          <a:p>
            <a:pPr marL="133350" indent="-133350">
              <a:lnSpc>
                <a:spcPts val="1100"/>
              </a:lnSpc>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　・児童自立生活援助事業の見直し　　・社会的養護自立支援拠点事業の創設</a:t>
            </a:r>
            <a:endParaRPr 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p:txBody>
      </p:sp>
      <p:sp>
        <p:nvSpPr>
          <p:cNvPr id="76" name="角丸四角形 75"/>
          <p:cNvSpPr/>
          <p:nvPr/>
        </p:nvSpPr>
        <p:spPr>
          <a:xfrm>
            <a:off x="6197827" y="9308559"/>
            <a:ext cx="8842681" cy="1440000"/>
          </a:xfrm>
          <a:prstGeom prst="roundRect">
            <a:avLst>
              <a:gd name="adj" fmla="val 455"/>
            </a:avLst>
          </a:prstGeom>
          <a:noFill/>
          <a:ln w="6350">
            <a:no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200" b="1" u="sng" dirty="0">
                <a:latin typeface="Meiryo UI" panose="020B0604030504040204" pitchFamily="50" charset="-128"/>
                <a:ea typeface="Meiryo UI" panose="020B0604030504040204" pitchFamily="50" charset="-128"/>
              </a:rPr>
              <a:t>⑤子どもの権利擁護の充実（第</a:t>
            </a:r>
            <a:r>
              <a:rPr lang="en-US" altLang="ja-JP" sz="1200" b="1" u="sng" dirty="0">
                <a:latin typeface="Meiryo UI" panose="020B0604030504040204" pitchFamily="50" charset="-128"/>
                <a:ea typeface="Meiryo UI" panose="020B0604030504040204" pitchFamily="50" charset="-128"/>
              </a:rPr>
              <a:t>9</a:t>
            </a:r>
            <a:r>
              <a:rPr lang="ja-JP" altLang="en-US" sz="1200" b="1" u="sng" dirty="0">
                <a:latin typeface="Meiryo UI" panose="020B0604030504040204" pitchFamily="50" charset="-128"/>
                <a:ea typeface="Meiryo UI" panose="020B0604030504040204" pitchFamily="50" charset="-128"/>
              </a:rPr>
              <a:t>章） </a:t>
            </a:r>
            <a:r>
              <a:rPr lang="ja-JP" altLang="en-US" sz="1200" u="sng" dirty="0">
                <a:solidFill>
                  <a:srgbClr val="000000"/>
                </a:solidFill>
                <a:latin typeface="Meiryo UI" panose="020B0604030504040204" pitchFamily="50" charset="-128"/>
                <a:ea typeface="Meiryo UI" panose="020B0604030504040204" pitchFamily="50" charset="-128"/>
                <a:cs typeface="Times New Roman"/>
              </a:rPr>
              <a:t>　</a:t>
            </a:r>
            <a:endParaRPr lang="en-US" altLang="ja-JP" sz="1200" u="sng" dirty="0">
              <a:solidFill>
                <a:srgbClr val="000000"/>
              </a:solidFill>
              <a:latin typeface="Meiryo UI" panose="020B0604030504040204" pitchFamily="50" charset="-128"/>
              <a:ea typeface="Meiryo UI" panose="020B0604030504040204" pitchFamily="50" charset="-128"/>
              <a:cs typeface="Times New Roman"/>
            </a:endParaRPr>
          </a:p>
          <a:p>
            <a:pPr>
              <a:lnSpc>
                <a:spcPts val="1100"/>
              </a:lnSpc>
              <a:spcAft>
                <a:spcPts val="0"/>
              </a:spcAft>
            </a:pP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子どもが権利の主体であるという改正児童福祉法の理念を念頭に、</a:t>
            </a:r>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子どもが</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意見を表明しやすい環境づくりや苦情解決の仕組み構築に取り組む。</a:t>
            </a: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100"/>
              </a:lnSpc>
            </a:pPr>
            <a:b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b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具体的取組（例）</a:t>
            </a: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a:t>
            </a:r>
          </a:p>
          <a:p>
            <a:pPr marL="171450" indent="-171450">
              <a:lnSpc>
                <a:spcPts val="1100"/>
              </a:lnSpc>
              <a:buFont typeface="Wingdings" panose="05000000000000000000" pitchFamily="2" charset="2"/>
              <a:buChar char="n"/>
            </a:pP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府内の児童養護施設等へのアドボケイトの派遣を実施（令和</a:t>
            </a: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3</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年度～）　</a:t>
            </a: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1100"/>
              </a:lnSpc>
            </a:pPr>
            <a:b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b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改正法関係</a:t>
            </a:r>
            <a:r>
              <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rPr>
              <a:t>》</a:t>
            </a:r>
          </a:p>
          <a:p>
            <a:pPr>
              <a:lnSpc>
                <a:spcPts val="1100"/>
              </a:lnSpc>
            </a:pP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・意見聴取等措置の実施（義務）　　・権利擁護機関の設置（義務）　　・意見表明等支援事業（努力義務）　</a:t>
            </a: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graphicFrame>
        <p:nvGraphicFramePr>
          <p:cNvPr id="17" name="表 16"/>
          <p:cNvGraphicFramePr>
            <a:graphicFrameLocks noGrp="1"/>
          </p:cNvGraphicFramePr>
          <p:nvPr>
            <p:extLst>
              <p:ext uri="{D42A27DB-BD31-4B8C-83A1-F6EECF244321}">
                <p14:modId xmlns:p14="http://schemas.microsoft.com/office/powerpoint/2010/main" val="575629597"/>
              </p:ext>
            </p:extLst>
          </p:nvPr>
        </p:nvGraphicFramePr>
        <p:xfrm>
          <a:off x="294010" y="7245766"/>
          <a:ext cx="5452949" cy="1563238"/>
        </p:xfrm>
        <a:graphic>
          <a:graphicData uri="http://schemas.openxmlformats.org/drawingml/2006/table">
            <a:tbl>
              <a:tblPr firstRow="1" bandRow="1">
                <a:tableStyleId>{5940675A-B579-460E-94D1-54222C63F5DA}</a:tableStyleId>
              </a:tblPr>
              <a:tblGrid>
                <a:gridCol w="360386">
                  <a:extLst>
                    <a:ext uri="{9D8B030D-6E8A-4147-A177-3AD203B41FA5}">
                      <a16:colId xmlns:a16="http://schemas.microsoft.com/office/drawing/2014/main" val="1365817216"/>
                    </a:ext>
                  </a:extLst>
                </a:gridCol>
                <a:gridCol w="2111194">
                  <a:extLst>
                    <a:ext uri="{9D8B030D-6E8A-4147-A177-3AD203B41FA5}">
                      <a16:colId xmlns:a16="http://schemas.microsoft.com/office/drawing/2014/main" val="1318611519"/>
                    </a:ext>
                  </a:extLst>
                </a:gridCol>
                <a:gridCol w="701299">
                  <a:extLst>
                    <a:ext uri="{9D8B030D-6E8A-4147-A177-3AD203B41FA5}">
                      <a16:colId xmlns:a16="http://schemas.microsoft.com/office/drawing/2014/main" val="1758733335"/>
                    </a:ext>
                  </a:extLst>
                </a:gridCol>
                <a:gridCol w="754697">
                  <a:extLst>
                    <a:ext uri="{9D8B030D-6E8A-4147-A177-3AD203B41FA5}">
                      <a16:colId xmlns:a16="http://schemas.microsoft.com/office/drawing/2014/main" val="4178395963"/>
                    </a:ext>
                  </a:extLst>
                </a:gridCol>
                <a:gridCol w="873598">
                  <a:extLst>
                    <a:ext uri="{9D8B030D-6E8A-4147-A177-3AD203B41FA5}">
                      <a16:colId xmlns:a16="http://schemas.microsoft.com/office/drawing/2014/main" val="3798781230"/>
                    </a:ext>
                  </a:extLst>
                </a:gridCol>
                <a:gridCol w="651775">
                  <a:extLst>
                    <a:ext uri="{9D8B030D-6E8A-4147-A177-3AD203B41FA5}">
                      <a16:colId xmlns:a16="http://schemas.microsoft.com/office/drawing/2014/main" val="2416177348"/>
                    </a:ext>
                  </a:extLst>
                </a:gridCol>
              </a:tblGrid>
              <a:tr h="263201">
                <a:tc gridSpan="2">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０～２歳</a:t>
                      </a:r>
                    </a:p>
                  </a:txBody>
                  <a:tcPr anchor="ct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３～５歳</a:t>
                      </a:r>
                    </a:p>
                  </a:txBody>
                  <a:tcPr anchor="ct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６～１７歳</a:t>
                      </a:r>
                    </a:p>
                  </a:txBody>
                  <a:tcPr anchor="ct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全体</a:t>
                      </a:r>
                    </a:p>
                  </a:txBody>
                  <a:tcPr anchor="ctr"/>
                </a:tc>
                <a:extLst>
                  <a:ext uri="{0D108BD9-81ED-4DB2-BD59-A6C34878D82A}">
                    <a16:rowId xmlns:a16="http://schemas.microsoft.com/office/drawing/2014/main" val="2674058372"/>
                  </a:ext>
                </a:extLst>
              </a:tr>
              <a:tr h="415859">
                <a:tc rowSpan="2">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目標値</a:t>
                      </a:r>
                    </a:p>
                  </a:txBody>
                  <a:tcPr vert="eaVert" anchor="ctr"/>
                </a:tc>
                <a:tc>
                  <a:txBody>
                    <a:bodyPr/>
                    <a:lstStyle/>
                    <a:p>
                      <a:pPr algn="ctr"/>
                      <a:r>
                        <a:rPr kumimoji="1" lang="en-US" altLang="ja-JP" sz="1000" dirty="0">
                          <a:latin typeface="HG丸ｺﾞｼｯｸM-PRO" panose="020F0600000000000000" pitchFamily="50" charset="-128"/>
                          <a:ea typeface="HG丸ｺﾞｼｯｸM-PRO" panose="020F0600000000000000" pitchFamily="50" charset="-128"/>
                        </a:rPr>
                        <a:t>10</a:t>
                      </a:r>
                      <a:r>
                        <a:rPr kumimoji="1" lang="ja-JP" altLang="en-US" sz="1000" dirty="0">
                          <a:latin typeface="HG丸ｺﾞｼｯｸM-PRO" panose="020F0600000000000000" pitchFamily="50" charset="-128"/>
                          <a:ea typeface="HG丸ｺﾞｼｯｸM-PRO" panose="020F0600000000000000" pitchFamily="50" charset="-128"/>
                        </a:rPr>
                        <a:t>年後に目指す里親等委託率</a:t>
                      </a:r>
                    </a:p>
                  </a:txBody>
                  <a:tcPr anchor="ctr">
                    <a:lnB w="12700" cap="flat" cmpd="sng" algn="ctr">
                      <a:solidFill>
                        <a:schemeClr val="tx1"/>
                      </a:solidFill>
                      <a:prstDash val="sysDot"/>
                      <a:round/>
                      <a:headEnd type="none" w="med" len="med"/>
                      <a:tailEnd type="none" w="med" len="med"/>
                    </a:lnB>
                  </a:tcPr>
                </a:tc>
                <a:tc>
                  <a:txBody>
                    <a:bodyPr/>
                    <a:lstStyle/>
                    <a:p>
                      <a:pPr algn="ctr"/>
                      <a:r>
                        <a:rPr kumimoji="1" lang="en-US" altLang="ja-JP" sz="1000" b="1" dirty="0">
                          <a:latin typeface="HG丸ｺﾞｼｯｸM-PRO" panose="020F0600000000000000" pitchFamily="50" charset="-128"/>
                          <a:ea typeface="HG丸ｺﾞｼｯｸM-PRO" panose="020F0600000000000000" pitchFamily="50" charset="-128"/>
                        </a:rPr>
                        <a:t>64%</a:t>
                      </a:r>
                      <a:endParaRPr kumimoji="1" lang="ja-JP" altLang="en-US" sz="1000" b="1" dirty="0">
                        <a:latin typeface="HG丸ｺﾞｼｯｸM-PRO" panose="020F0600000000000000" pitchFamily="50" charset="-128"/>
                        <a:ea typeface="HG丸ｺﾞｼｯｸM-PRO" panose="020F0600000000000000" pitchFamily="50" charset="-128"/>
                      </a:endParaRPr>
                    </a:p>
                  </a:txBody>
                  <a:tcPr anchor="ctr">
                    <a:lnB w="12700" cap="flat" cmpd="sng" algn="ctr">
                      <a:solidFill>
                        <a:schemeClr val="tx1"/>
                      </a:solidFill>
                      <a:prstDash val="sysDot"/>
                      <a:round/>
                      <a:headEnd type="none" w="med" len="med"/>
                      <a:tailEnd type="none" w="med" len="med"/>
                    </a:lnB>
                  </a:tcPr>
                </a:tc>
                <a:tc>
                  <a:txBody>
                    <a:bodyPr/>
                    <a:lstStyle/>
                    <a:p>
                      <a:pPr algn="ctr"/>
                      <a:r>
                        <a:rPr kumimoji="1" lang="en-US" altLang="ja-JP" sz="1000" b="1" dirty="0">
                          <a:latin typeface="HG丸ｺﾞｼｯｸM-PRO" panose="020F0600000000000000" pitchFamily="50" charset="-128"/>
                          <a:ea typeface="HG丸ｺﾞｼｯｸM-PRO" panose="020F0600000000000000" pitchFamily="50" charset="-128"/>
                        </a:rPr>
                        <a:t>44%</a:t>
                      </a:r>
                      <a:endParaRPr kumimoji="1" lang="ja-JP" altLang="en-US" sz="1000" b="1" dirty="0">
                        <a:latin typeface="HG丸ｺﾞｼｯｸM-PRO" panose="020F0600000000000000" pitchFamily="50" charset="-128"/>
                        <a:ea typeface="HG丸ｺﾞｼｯｸM-PRO" panose="020F0600000000000000" pitchFamily="50" charset="-128"/>
                      </a:endParaRPr>
                    </a:p>
                  </a:txBody>
                  <a:tcPr anchor="ctr">
                    <a:lnB w="12700" cap="flat" cmpd="sng" algn="ctr">
                      <a:solidFill>
                        <a:schemeClr val="tx1"/>
                      </a:solidFill>
                      <a:prstDash val="sysDot"/>
                      <a:round/>
                      <a:headEnd type="none" w="med" len="med"/>
                      <a:tailEnd type="none" w="med" len="med"/>
                    </a:lnB>
                  </a:tcPr>
                </a:tc>
                <a:tc>
                  <a:txBody>
                    <a:bodyPr/>
                    <a:lstStyle/>
                    <a:p>
                      <a:pPr algn="ctr"/>
                      <a:r>
                        <a:rPr kumimoji="1" lang="en-US" altLang="ja-JP" sz="1000" b="1" dirty="0">
                          <a:latin typeface="HG丸ｺﾞｼｯｸM-PRO" panose="020F0600000000000000" pitchFamily="50" charset="-128"/>
                          <a:ea typeface="HG丸ｺﾞｼｯｸM-PRO" panose="020F0600000000000000" pitchFamily="50" charset="-128"/>
                        </a:rPr>
                        <a:t>38%</a:t>
                      </a:r>
                      <a:endParaRPr kumimoji="1" lang="ja-JP" altLang="en-US" sz="1000" b="1" dirty="0">
                        <a:latin typeface="HG丸ｺﾞｼｯｸM-PRO" panose="020F0600000000000000" pitchFamily="50" charset="-128"/>
                        <a:ea typeface="HG丸ｺﾞｼｯｸM-PRO" panose="020F0600000000000000" pitchFamily="50" charset="-128"/>
                      </a:endParaRPr>
                    </a:p>
                  </a:txBody>
                  <a:tcPr anchor="ctr">
                    <a:lnB w="12700" cap="flat" cmpd="sng" algn="ctr">
                      <a:solidFill>
                        <a:schemeClr val="tx1"/>
                      </a:solidFill>
                      <a:prstDash val="sysDot"/>
                      <a:round/>
                      <a:headEnd type="none" w="med" len="med"/>
                      <a:tailEnd type="none" w="med" len="med"/>
                    </a:lnB>
                  </a:tcPr>
                </a:tc>
                <a:tc>
                  <a:txBody>
                    <a:bodyPr/>
                    <a:lstStyle/>
                    <a:p>
                      <a:pPr algn="ctr"/>
                      <a:r>
                        <a:rPr kumimoji="1" lang="en-US" altLang="ja-JP" sz="1000" b="1" dirty="0">
                          <a:latin typeface="HG丸ｺﾞｼｯｸM-PRO" panose="020F0600000000000000" pitchFamily="50" charset="-128"/>
                          <a:ea typeface="HG丸ｺﾞｼｯｸM-PRO" panose="020F0600000000000000" pitchFamily="50" charset="-128"/>
                        </a:rPr>
                        <a:t>42%</a:t>
                      </a:r>
                      <a:endParaRPr kumimoji="1" lang="ja-JP" altLang="en-US" sz="1000" b="1" dirty="0">
                        <a:latin typeface="HG丸ｺﾞｼｯｸM-PRO" panose="020F0600000000000000" pitchFamily="50" charset="-128"/>
                        <a:ea typeface="HG丸ｺﾞｼｯｸM-PRO" panose="020F0600000000000000" pitchFamily="50" charset="-128"/>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856417503"/>
                  </a:ext>
                </a:extLst>
              </a:tr>
              <a:tr h="438668">
                <a:tc vMerge="1">
                  <a:txBody>
                    <a:bodyPr/>
                    <a:lstStyle/>
                    <a:p>
                      <a:endParaRPr kumimoji="1" lang="ja-JP" altLang="en-US" sz="8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800" dirty="0">
                          <a:latin typeface="HG丸ｺﾞｼｯｸM-PRO" panose="020F0600000000000000" pitchFamily="50" charset="-128"/>
                          <a:ea typeface="HG丸ｺﾞｼｯｸM-PRO" panose="020F0600000000000000" pitchFamily="50" charset="-128"/>
                        </a:rPr>
                        <a:t>（参考）</a:t>
                      </a:r>
                      <a:endParaRPr kumimoji="1" lang="en-US" altLang="ja-JP" sz="800" dirty="0">
                        <a:latin typeface="HG丸ｺﾞｼｯｸM-PRO" panose="020F0600000000000000" pitchFamily="50" charset="-128"/>
                        <a:ea typeface="HG丸ｺﾞｼｯｸM-PRO" panose="020F0600000000000000" pitchFamily="50" charset="-128"/>
                      </a:endParaRPr>
                    </a:p>
                    <a:p>
                      <a:r>
                        <a:rPr kumimoji="1" lang="ja-JP" altLang="en-US" sz="800" dirty="0">
                          <a:latin typeface="HG丸ｺﾞｼｯｸM-PRO" panose="020F0600000000000000" pitchFamily="50" charset="-128"/>
                          <a:ea typeface="HG丸ｺﾞｼｯｸM-PRO" panose="020F0600000000000000" pitchFamily="50" charset="-128"/>
                        </a:rPr>
                        <a:t>国から示された算式に府の状況を当てはめ算出される将来的な目標値</a:t>
                      </a:r>
                    </a:p>
                  </a:txBody>
                  <a:tcPr anchor="ctr">
                    <a:lnT w="12700" cap="flat" cmpd="sng" algn="ctr">
                      <a:solidFill>
                        <a:schemeClr val="tx1"/>
                      </a:solidFill>
                      <a:prstDash val="sysDot"/>
                      <a:round/>
                      <a:headEnd type="none" w="med" len="med"/>
                      <a:tailEnd type="none" w="med" len="med"/>
                    </a:lnT>
                  </a:tcPr>
                </a:tc>
                <a:tc>
                  <a:txBody>
                    <a:bodyPr/>
                    <a:lstStyle/>
                    <a:p>
                      <a:pPr algn="ctr"/>
                      <a:r>
                        <a:rPr kumimoji="1" lang="en-US" altLang="ja-JP" sz="1000" b="0" dirty="0">
                          <a:latin typeface="HG丸ｺﾞｼｯｸM-PRO" panose="020F0600000000000000" pitchFamily="50" charset="-128"/>
                          <a:ea typeface="HG丸ｺﾞｼｯｸM-PRO" panose="020F0600000000000000" pitchFamily="50" charset="-128"/>
                        </a:rPr>
                        <a:t>72.3%</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lnT w="12700" cap="flat" cmpd="sng" algn="ctr">
                      <a:solidFill>
                        <a:schemeClr val="tx1"/>
                      </a:solidFill>
                      <a:prstDash val="sysDot"/>
                      <a:round/>
                      <a:headEnd type="none" w="med" len="med"/>
                      <a:tailEnd type="none" w="med" len="med"/>
                    </a:lnT>
                  </a:tcPr>
                </a:tc>
                <a:tc>
                  <a:txBody>
                    <a:bodyPr/>
                    <a:lstStyle/>
                    <a:p>
                      <a:pPr algn="ctr"/>
                      <a:r>
                        <a:rPr kumimoji="1" lang="en-US" altLang="ja-JP" sz="1000" b="0" dirty="0">
                          <a:latin typeface="HG丸ｺﾞｼｯｸM-PRO" panose="020F0600000000000000" pitchFamily="50" charset="-128"/>
                          <a:ea typeface="HG丸ｺﾞｼｯｸM-PRO" panose="020F0600000000000000" pitchFamily="50" charset="-128"/>
                        </a:rPr>
                        <a:t>53.4%</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lnT w="12700" cap="flat" cmpd="sng" algn="ctr">
                      <a:solidFill>
                        <a:schemeClr val="tx1"/>
                      </a:solidFill>
                      <a:prstDash val="sysDot"/>
                      <a:round/>
                      <a:headEnd type="none" w="med" len="med"/>
                      <a:tailEnd type="none" w="med" len="med"/>
                    </a:lnT>
                  </a:tcPr>
                </a:tc>
                <a:tc>
                  <a:txBody>
                    <a:bodyPr/>
                    <a:lstStyle/>
                    <a:p>
                      <a:pPr algn="ctr"/>
                      <a:r>
                        <a:rPr kumimoji="1" lang="en-US" altLang="ja-JP" sz="1000" b="0" dirty="0">
                          <a:latin typeface="HG丸ｺﾞｼｯｸM-PRO" panose="020F0600000000000000" pitchFamily="50" charset="-128"/>
                          <a:ea typeface="HG丸ｺﾞｼｯｸM-PRO" panose="020F0600000000000000" pitchFamily="50" charset="-128"/>
                        </a:rPr>
                        <a:t>48.0%</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lnT w="12700" cap="flat" cmpd="sng" algn="ctr">
                      <a:solidFill>
                        <a:schemeClr val="tx1"/>
                      </a:solidFill>
                      <a:prstDash val="sysDot"/>
                      <a:round/>
                      <a:headEnd type="none" w="med" len="med"/>
                      <a:tailEnd type="none" w="med" len="med"/>
                    </a:lnT>
                  </a:tcPr>
                </a:tc>
                <a:tc>
                  <a:txBody>
                    <a:bodyPr/>
                    <a:lstStyle/>
                    <a:p>
                      <a:pPr algn="ctr"/>
                      <a:r>
                        <a:rPr kumimoji="1" lang="en-US" altLang="ja-JP" sz="1000" b="0" dirty="0">
                          <a:latin typeface="HG丸ｺﾞｼｯｸM-PRO" panose="020F0600000000000000" pitchFamily="50" charset="-128"/>
                          <a:ea typeface="HG丸ｺﾞｼｯｸM-PRO" panose="020F0600000000000000" pitchFamily="50" charset="-128"/>
                        </a:rPr>
                        <a:t>59.6%</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3290556183"/>
                  </a:ext>
                </a:extLst>
              </a:tr>
              <a:tr h="415859">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実績</a:t>
                      </a:r>
                    </a:p>
                  </a:txBody>
                  <a:tcPr vert="eaVert" anchor="ct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令和４年度末時点の里親等委託率</a:t>
                      </a:r>
                    </a:p>
                  </a:txBody>
                  <a:tcPr anchor="ctr"/>
                </a:tc>
                <a:tc>
                  <a:txBody>
                    <a:bodyPr/>
                    <a:lstStyle/>
                    <a:p>
                      <a:pPr algn="ctr"/>
                      <a:r>
                        <a:rPr kumimoji="1" lang="en-US" altLang="ja-JP" sz="1000" b="0" dirty="0">
                          <a:latin typeface="HG丸ｺﾞｼｯｸM-PRO" panose="020F0600000000000000" pitchFamily="50" charset="-128"/>
                          <a:ea typeface="HG丸ｺﾞｼｯｸM-PRO" panose="020F0600000000000000" pitchFamily="50" charset="-128"/>
                        </a:rPr>
                        <a:t>16.9</a:t>
                      </a:r>
                      <a:r>
                        <a:rPr kumimoji="1" lang="ja-JP" altLang="en-US" sz="1000" b="0" dirty="0">
                          <a:latin typeface="HG丸ｺﾞｼｯｸM-PRO" panose="020F0600000000000000" pitchFamily="50" charset="-128"/>
                          <a:ea typeface="HG丸ｺﾞｼｯｸM-PRO" panose="020F0600000000000000" pitchFamily="50" charset="-128"/>
                        </a:rPr>
                        <a:t>％</a:t>
                      </a:r>
                    </a:p>
                  </a:txBody>
                  <a:tcPr anchor="ctr"/>
                </a:tc>
                <a:tc>
                  <a:txBody>
                    <a:bodyPr/>
                    <a:lstStyle/>
                    <a:p>
                      <a:pPr algn="ctr"/>
                      <a:r>
                        <a:rPr kumimoji="1" lang="en-US" altLang="ja-JP" sz="1000" b="0" dirty="0">
                          <a:latin typeface="HG丸ｺﾞｼｯｸM-PRO" panose="020F0600000000000000" pitchFamily="50" charset="-128"/>
                          <a:ea typeface="HG丸ｺﾞｼｯｸM-PRO" panose="020F0600000000000000" pitchFamily="50" charset="-128"/>
                        </a:rPr>
                        <a:t>13.9</a:t>
                      </a:r>
                      <a:r>
                        <a:rPr kumimoji="1" lang="ja-JP" altLang="en-US" sz="1000" b="0" dirty="0">
                          <a:latin typeface="HG丸ｺﾞｼｯｸM-PRO" panose="020F0600000000000000" pitchFamily="50" charset="-128"/>
                          <a:ea typeface="HG丸ｺﾞｼｯｸM-PRO" panose="020F0600000000000000" pitchFamily="50" charset="-128"/>
                        </a:rPr>
                        <a:t>％</a:t>
                      </a:r>
                    </a:p>
                  </a:txBody>
                  <a:tcPr anchor="ctr"/>
                </a:tc>
                <a:tc>
                  <a:txBody>
                    <a:bodyPr/>
                    <a:lstStyle/>
                    <a:p>
                      <a:pPr algn="ctr"/>
                      <a:r>
                        <a:rPr kumimoji="1" lang="en-US" altLang="ja-JP" sz="1000" b="0" dirty="0">
                          <a:latin typeface="HG丸ｺﾞｼｯｸM-PRO" panose="020F0600000000000000" pitchFamily="50" charset="-128"/>
                          <a:ea typeface="HG丸ｺﾞｼｯｸM-PRO" panose="020F0600000000000000" pitchFamily="50" charset="-128"/>
                        </a:rPr>
                        <a:t>14.5</a:t>
                      </a:r>
                      <a:r>
                        <a:rPr kumimoji="1" lang="ja-JP" altLang="en-US" sz="1000" b="0" dirty="0">
                          <a:latin typeface="HG丸ｺﾞｼｯｸM-PRO" panose="020F0600000000000000" pitchFamily="50" charset="-128"/>
                          <a:ea typeface="HG丸ｺﾞｼｯｸM-PRO" panose="020F0600000000000000" pitchFamily="50" charset="-128"/>
                        </a:rPr>
                        <a:t>％</a:t>
                      </a:r>
                    </a:p>
                  </a:txBody>
                  <a:tcPr anchor="ctr"/>
                </a:tc>
                <a:tc>
                  <a:txBody>
                    <a:bodyPr/>
                    <a:lstStyle/>
                    <a:p>
                      <a:pPr algn="ctr"/>
                      <a:r>
                        <a:rPr kumimoji="1" lang="en-US" altLang="ja-JP" sz="1000" b="0" dirty="0">
                          <a:latin typeface="HG丸ｺﾞｼｯｸM-PRO" panose="020F0600000000000000" pitchFamily="50" charset="-128"/>
                          <a:ea typeface="HG丸ｺﾞｼｯｸM-PRO" panose="020F0600000000000000" pitchFamily="50" charset="-128"/>
                        </a:rPr>
                        <a:t>14.6</a:t>
                      </a:r>
                      <a:r>
                        <a:rPr kumimoji="1" lang="ja-JP" altLang="en-US" sz="1000" b="0" dirty="0">
                          <a:latin typeface="HG丸ｺﾞｼｯｸM-PRO" panose="020F0600000000000000" pitchFamily="50" charset="-128"/>
                          <a:ea typeface="HG丸ｺﾞｼｯｸM-PRO" panose="020F0600000000000000" pitchFamily="50" charset="-128"/>
                        </a:rPr>
                        <a:t>％</a:t>
                      </a:r>
                    </a:p>
                  </a:txBody>
                  <a:tcPr anchor="ctr"/>
                </a:tc>
                <a:extLst>
                  <a:ext uri="{0D108BD9-81ED-4DB2-BD59-A6C34878D82A}">
                    <a16:rowId xmlns:a16="http://schemas.microsoft.com/office/drawing/2014/main" val="2047848585"/>
                  </a:ext>
                </a:extLst>
              </a:tr>
            </a:tbl>
          </a:graphicData>
        </a:graphic>
      </p:graphicFrame>
      <p:graphicFrame>
        <p:nvGraphicFramePr>
          <p:cNvPr id="6" name="表 6">
            <a:extLst>
              <a:ext uri="{FF2B5EF4-FFF2-40B4-BE49-F238E27FC236}">
                <a16:creationId xmlns:a16="http://schemas.microsoft.com/office/drawing/2014/main" id="{3522DA5C-E5D0-4B07-A417-96B7B0AD6707}"/>
              </a:ext>
            </a:extLst>
          </p:cNvPr>
          <p:cNvGraphicFramePr>
            <a:graphicFrameLocks noGrp="1"/>
          </p:cNvGraphicFramePr>
          <p:nvPr>
            <p:extLst>
              <p:ext uri="{D42A27DB-BD31-4B8C-83A1-F6EECF244321}">
                <p14:modId xmlns:p14="http://schemas.microsoft.com/office/powerpoint/2010/main" val="1852699926"/>
              </p:ext>
            </p:extLst>
          </p:nvPr>
        </p:nvGraphicFramePr>
        <p:xfrm>
          <a:off x="261621" y="1027479"/>
          <a:ext cx="5511942" cy="2093924"/>
        </p:xfrm>
        <a:graphic>
          <a:graphicData uri="http://schemas.openxmlformats.org/drawingml/2006/table">
            <a:tbl>
              <a:tblPr firstRow="1" bandRow="1">
                <a:tableStyleId>{5940675A-B579-460E-94D1-54222C63F5DA}</a:tableStyleId>
              </a:tblPr>
              <a:tblGrid>
                <a:gridCol w="739012">
                  <a:extLst>
                    <a:ext uri="{9D8B030D-6E8A-4147-A177-3AD203B41FA5}">
                      <a16:colId xmlns:a16="http://schemas.microsoft.com/office/drawing/2014/main" val="2298197414"/>
                    </a:ext>
                  </a:extLst>
                </a:gridCol>
                <a:gridCol w="1098302">
                  <a:extLst>
                    <a:ext uri="{9D8B030D-6E8A-4147-A177-3AD203B41FA5}">
                      <a16:colId xmlns:a16="http://schemas.microsoft.com/office/drawing/2014/main" val="2552930490"/>
                    </a:ext>
                  </a:extLst>
                </a:gridCol>
                <a:gridCol w="918657">
                  <a:extLst>
                    <a:ext uri="{9D8B030D-6E8A-4147-A177-3AD203B41FA5}">
                      <a16:colId xmlns:a16="http://schemas.microsoft.com/office/drawing/2014/main" val="2062357432"/>
                    </a:ext>
                  </a:extLst>
                </a:gridCol>
                <a:gridCol w="918657">
                  <a:extLst>
                    <a:ext uri="{9D8B030D-6E8A-4147-A177-3AD203B41FA5}">
                      <a16:colId xmlns:a16="http://schemas.microsoft.com/office/drawing/2014/main" val="928998251"/>
                    </a:ext>
                  </a:extLst>
                </a:gridCol>
                <a:gridCol w="918657">
                  <a:extLst>
                    <a:ext uri="{9D8B030D-6E8A-4147-A177-3AD203B41FA5}">
                      <a16:colId xmlns:a16="http://schemas.microsoft.com/office/drawing/2014/main" val="1034210707"/>
                    </a:ext>
                  </a:extLst>
                </a:gridCol>
                <a:gridCol w="918657">
                  <a:extLst>
                    <a:ext uri="{9D8B030D-6E8A-4147-A177-3AD203B41FA5}">
                      <a16:colId xmlns:a16="http://schemas.microsoft.com/office/drawing/2014/main" val="2969657370"/>
                    </a:ext>
                  </a:extLst>
                </a:gridCol>
              </a:tblGrid>
              <a:tr h="255496">
                <a:tc gridSpan="2">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sz="1050" dirty="0"/>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R1</a:t>
                      </a:r>
                      <a:r>
                        <a:rPr kumimoji="1" lang="ja-JP" altLang="en-US" sz="105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R2</a:t>
                      </a:r>
                      <a:r>
                        <a:rPr kumimoji="1" lang="ja-JP" altLang="en-US" sz="105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R3</a:t>
                      </a:r>
                      <a:r>
                        <a:rPr kumimoji="1" lang="ja-JP" altLang="en-US" sz="105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R4</a:t>
                      </a:r>
                      <a:r>
                        <a:rPr kumimoji="1" lang="ja-JP" altLang="en-US" sz="1050" dirty="0">
                          <a:latin typeface="Meiryo UI" panose="020B0604030504040204" pitchFamily="50" charset="-128"/>
                          <a:ea typeface="Meiryo UI" panose="020B0604030504040204" pitchFamily="50" charset="-128"/>
                        </a:rPr>
                        <a:t>年度</a:t>
                      </a:r>
                    </a:p>
                  </a:txBody>
                  <a:tcPr anchor="ctr"/>
                </a:tc>
                <a:extLst>
                  <a:ext uri="{0D108BD9-81ED-4DB2-BD59-A6C34878D82A}">
                    <a16:rowId xmlns:a16="http://schemas.microsoft.com/office/drawing/2014/main" val="2961433688"/>
                  </a:ext>
                </a:extLst>
              </a:tr>
              <a:tr h="408222">
                <a:tc rowSpan="3">
                  <a:txBody>
                    <a:bodyPr/>
                    <a:lstStyle/>
                    <a:p>
                      <a:pPr algn="ctr"/>
                      <a:r>
                        <a:rPr kumimoji="1" lang="ja-JP" altLang="en-US" sz="1050" dirty="0">
                          <a:latin typeface="Meiryo UI" panose="020B0604030504040204" pitchFamily="50" charset="-128"/>
                          <a:ea typeface="Meiryo UI" panose="020B0604030504040204" pitchFamily="50" charset="-128"/>
                        </a:rPr>
                        <a:t>児童</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人口</a:t>
                      </a:r>
                    </a:p>
                  </a:txBody>
                  <a:tcPr anchor="ctr">
                    <a:solidFill>
                      <a:schemeClr val="accent5">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将来推計</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850,478</a:t>
                      </a:r>
                      <a:r>
                        <a:rPr kumimoji="1" lang="ja-JP" altLang="en-US" sz="105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826,782</a:t>
                      </a:r>
                      <a:r>
                        <a:rPr kumimoji="1" lang="ja-JP" altLang="en-US" sz="105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820,266</a:t>
                      </a:r>
                      <a:r>
                        <a:rPr kumimoji="1" lang="ja-JP" altLang="en-US" sz="105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814,741</a:t>
                      </a:r>
                      <a:r>
                        <a:rPr kumimoji="1" lang="ja-JP" altLang="en-US" sz="105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val="1596153773"/>
                  </a:ext>
                </a:extLst>
              </a:tr>
              <a:tr h="255496">
                <a:tc vMerge="1">
                  <a:txBody>
                    <a:bodyPr/>
                    <a:lstStyle/>
                    <a:p>
                      <a:endParaRPr kumimoji="1" lang="ja-JP" altLang="en-US" sz="1050" dirty="0"/>
                    </a:p>
                  </a:txBody>
                  <a:tcPr/>
                </a:tc>
                <a:tc>
                  <a:txBody>
                    <a:bodyPr/>
                    <a:lstStyle/>
                    <a:p>
                      <a:pPr algn="ctr"/>
                      <a:r>
                        <a:rPr kumimoji="1" lang="ja-JP" altLang="en-US" sz="1050" dirty="0">
                          <a:latin typeface="Meiryo UI" panose="020B0604030504040204" pitchFamily="50" charset="-128"/>
                          <a:ea typeface="Meiryo UI" panose="020B0604030504040204" pitchFamily="50" charset="-128"/>
                        </a:rPr>
                        <a:t>実績</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825,339</a:t>
                      </a:r>
                      <a:r>
                        <a:rPr kumimoji="1" lang="ja-JP" altLang="en-US" sz="105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810,551</a:t>
                      </a:r>
                      <a:r>
                        <a:rPr kumimoji="1" lang="ja-JP" altLang="en-US" sz="105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797,812</a:t>
                      </a:r>
                      <a:r>
                        <a:rPr kumimoji="1" lang="ja-JP" altLang="en-US" sz="105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784,255</a:t>
                      </a:r>
                      <a:r>
                        <a:rPr kumimoji="1" lang="ja-JP" altLang="en-US" sz="105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val="995218458"/>
                  </a:ext>
                </a:extLst>
              </a:tr>
              <a:tr h="255496">
                <a:tc vMerge="1">
                  <a:txBody>
                    <a:bodyPr/>
                    <a:lstStyle/>
                    <a:p>
                      <a:endParaRPr kumimoji="1" lang="ja-JP" altLang="en-US" sz="1050" dirty="0"/>
                    </a:p>
                  </a:txBody>
                  <a:tcPr/>
                </a:tc>
                <a:tc>
                  <a:txBody>
                    <a:bodyPr/>
                    <a:lstStyle/>
                    <a:p>
                      <a:pPr algn="ctr"/>
                      <a:r>
                        <a:rPr kumimoji="1" lang="ja-JP" altLang="en-US" sz="1050" dirty="0">
                          <a:latin typeface="Meiryo UI" panose="020B0604030504040204" pitchFamily="50" charset="-128"/>
                          <a:ea typeface="Meiryo UI" panose="020B0604030504040204" pitchFamily="50" charset="-128"/>
                        </a:rPr>
                        <a:t>適合率</a:t>
                      </a:r>
                    </a:p>
                  </a:txBody>
                  <a:tcPr anchor="ctr"/>
                </a:tc>
                <a:tc>
                  <a:txBody>
                    <a:bodyPr/>
                    <a:lstStyle/>
                    <a:p>
                      <a:pPr algn="ctr"/>
                      <a:r>
                        <a:rPr kumimoji="1" lang="ja-JP" altLang="en-US" sz="1050" dirty="0">
                          <a:latin typeface="Meiryo UI" panose="020B0604030504040204" pitchFamily="50" charset="-128"/>
                          <a:ea typeface="Meiryo UI" panose="020B0604030504040204" pitchFamily="50" charset="-128"/>
                        </a:rPr>
                        <a:t>約</a:t>
                      </a:r>
                      <a:r>
                        <a:rPr kumimoji="1" lang="en-US" altLang="ja-JP" sz="1050" dirty="0">
                          <a:latin typeface="Meiryo UI" panose="020B0604030504040204" pitchFamily="50" charset="-128"/>
                          <a:ea typeface="Meiryo UI" panose="020B0604030504040204" pitchFamily="50" charset="-128"/>
                        </a:rPr>
                        <a:t>97%</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約</a:t>
                      </a:r>
                      <a:r>
                        <a:rPr kumimoji="1" lang="en-US" altLang="ja-JP" sz="1050" dirty="0">
                          <a:latin typeface="Meiryo UI" panose="020B0604030504040204" pitchFamily="50" charset="-128"/>
                          <a:ea typeface="Meiryo UI" panose="020B0604030504040204" pitchFamily="50" charset="-128"/>
                        </a:rPr>
                        <a:t>98%</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約</a:t>
                      </a:r>
                      <a:r>
                        <a:rPr kumimoji="1" lang="en-US" altLang="ja-JP" sz="1050" dirty="0">
                          <a:latin typeface="Meiryo UI" panose="020B0604030504040204" pitchFamily="50" charset="-128"/>
                          <a:ea typeface="Meiryo UI" panose="020B0604030504040204" pitchFamily="50" charset="-128"/>
                        </a:rPr>
                        <a:t>97%</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約</a:t>
                      </a:r>
                      <a:r>
                        <a:rPr kumimoji="1" lang="en-US" altLang="ja-JP" sz="1050" dirty="0">
                          <a:latin typeface="Meiryo UI" panose="020B0604030504040204" pitchFamily="50" charset="-128"/>
                          <a:ea typeface="Meiryo UI" panose="020B0604030504040204" pitchFamily="50" charset="-128"/>
                        </a:rPr>
                        <a:t>96%</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12227673"/>
                  </a:ext>
                </a:extLst>
              </a:tr>
              <a:tr h="408222">
                <a:tc rowSpan="3">
                  <a:txBody>
                    <a:bodyPr/>
                    <a:lstStyle/>
                    <a:p>
                      <a:pPr algn="ctr"/>
                      <a:r>
                        <a:rPr kumimoji="1" lang="ja-JP" altLang="en-US" sz="1050" dirty="0">
                          <a:latin typeface="Meiryo UI" panose="020B0604030504040204" pitchFamily="50" charset="-128"/>
                          <a:ea typeface="Meiryo UI" panose="020B0604030504040204" pitchFamily="50" charset="-128"/>
                        </a:rPr>
                        <a:t>要保護</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児童数</a:t>
                      </a:r>
                    </a:p>
                  </a:txBody>
                  <a:tcPr anchor="ctr">
                    <a:solidFill>
                      <a:schemeClr val="accent5">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将来推計</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1,768</a:t>
                      </a:r>
                      <a:r>
                        <a:rPr kumimoji="1" lang="ja-JP" altLang="en-US" sz="105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1,659</a:t>
                      </a:r>
                      <a:r>
                        <a:rPr kumimoji="1" lang="ja-JP" altLang="en-US" sz="105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1,655</a:t>
                      </a:r>
                      <a:r>
                        <a:rPr kumimoji="1" lang="ja-JP" altLang="en-US" sz="105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1,652</a:t>
                      </a:r>
                      <a:r>
                        <a:rPr kumimoji="1" lang="ja-JP" altLang="en-US" sz="105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val="2037139649"/>
                  </a:ext>
                </a:extLst>
              </a:tr>
              <a:tr h="255496">
                <a:tc vMerge="1">
                  <a:txBody>
                    <a:bodyPr/>
                    <a:lstStyle/>
                    <a:p>
                      <a:endParaRPr kumimoji="1" lang="ja-JP" altLang="en-US" sz="1050" dirty="0"/>
                    </a:p>
                  </a:txBody>
                  <a:tcPr/>
                </a:tc>
                <a:tc>
                  <a:txBody>
                    <a:bodyPr/>
                    <a:lstStyle/>
                    <a:p>
                      <a:pPr algn="ctr"/>
                      <a:r>
                        <a:rPr kumimoji="1" lang="ja-JP" altLang="en-US" sz="1050" dirty="0">
                          <a:latin typeface="Meiryo UI" panose="020B0604030504040204" pitchFamily="50" charset="-128"/>
                          <a:ea typeface="Meiryo UI" panose="020B0604030504040204" pitchFamily="50" charset="-128"/>
                        </a:rPr>
                        <a:t>実績</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1,594</a:t>
                      </a:r>
                      <a:r>
                        <a:rPr kumimoji="1" lang="ja-JP" altLang="en-US" sz="105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1,594</a:t>
                      </a:r>
                      <a:r>
                        <a:rPr kumimoji="1" lang="ja-JP" altLang="en-US" sz="105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1,616</a:t>
                      </a:r>
                      <a:r>
                        <a:rPr kumimoji="1" lang="ja-JP" altLang="en-US" sz="105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1,595</a:t>
                      </a:r>
                      <a:r>
                        <a:rPr kumimoji="1" lang="ja-JP" altLang="en-US" sz="105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val="3160912963"/>
                  </a:ext>
                </a:extLst>
              </a:tr>
              <a:tr h="255496">
                <a:tc vMerge="1">
                  <a:txBody>
                    <a:bodyPr/>
                    <a:lstStyle/>
                    <a:p>
                      <a:endParaRPr kumimoji="1" lang="ja-JP" altLang="en-US" sz="1050" dirty="0"/>
                    </a:p>
                  </a:txBody>
                  <a:tcPr/>
                </a:tc>
                <a:tc>
                  <a:txBody>
                    <a:bodyPr/>
                    <a:lstStyle/>
                    <a:p>
                      <a:pPr algn="ctr"/>
                      <a:r>
                        <a:rPr kumimoji="1" lang="ja-JP" altLang="en-US" sz="1050" dirty="0">
                          <a:latin typeface="Meiryo UI" panose="020B0604030504040204" pitchFamily="50" charset="-128"/>
                          <a:ea typeface="Meiryo UI" panose="020B0604030504040204" pitchFamily="50" charset="-128"/>
                        </a:rPr>
                        <a:t>適合率</a:t>
                      </a:r>
                    </a:p>
                  </a:txBody>
                  <a:tcPr anchor="ct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約</a:t>
                      </a:r>
                      <a:r>
                        <a:rPr kumimoji="1" lang="en-US" altLang="ja-JP" sz="1050" dirty="0">
                          <a:latin typeface="Meiryo UI" panose="020B0604030504040204" pitchFamily="50" charset="-128"/>
                          <a:ea typeface="Meiryo UI" panose="020B0604030504040204" pitchFamily="50" charset="-128"/>
                        </a:rPr>
                        <a:t>90%</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約</a:t>
                      </a:r>
                      <a:r>
                        <a:rPr kumimoji="1" lang="en-US" altLang="ja-JP" sz="1050" dirty="0">
                          <a:latin typeface="Meiryo UI" panose="020B0604030504040204" pitchFamily="50" charset="-128"/>
                          <a:ea typeface="Meiryo UI" panose="020B0604030504040204" pitchFamily="50" charset="-128"/>
                        </a:rPr>
                        <a:t>96%</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約</a:t>
                      </a:r>
                      <a:r>
                        <a:rPr kumimoji="1" lang="en-US" altLang="ja-JP" sz="1050" dirty="0">
                          <a:latin typeface="Meiryo UI" panose="020B0604030504040204" pitchFamily="50" charset="-128"/>
                          <a:ea typeface="Meiryo UI" panose="020B0604030504040204" pitchFamily="50" charset="-128"/>
                        </a:rPr>
                        <a:t>98%</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約</a:t>
                      </a:r>
                      <a:r>
                        <a:rPr kumimoji="1" lang="en-US" altLang="ja-JP" sz="1050" dirty="0">
                          <a:latin typeface="Meiryo UI" panose="020B0604030504040204" pitchFamily="50" charset="-128"/>
                          <a:ea typeface="Meiryo UI" panose="020B0604030504040204" pitchFamily="50" charset="-128"/>
                        </a:rPr>
                        <a:t>97%</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55985188"/>
                  </a:ext>
                </a:extLst>
              </a:tr>
            </a:tbl>
          </a:graphicData>
        </a:graphic>
      </p:graphicFrame>
      <p:graphicFrame>
        <p:nvGraphicFramePr>
          <p:cNvPr id="7" name="表 6">
            <a:extLst>
              <a:ext uri="{FF2B5EF4-FFF2-40B4-BE49-F238E27FC236}">
                <a16:creationId xmlns:a16="http://schemas.microsoft.com/office/drawing/2014/main" id="{2934D964-EB9A-4205-B66D-CD75AC54B8A1}"/>
              </a:ext>
            </a:extLst>
          </p:cNvPr>
          <p:cNvGraphicFramePr>
            <a:graphicFrameLocks noGrp="1"/>
          </p:cNvGraphicFramePr>
          <p:nvPr>
            <p:extLst>
              <p:ext uri="{D42A27DB-BD31-4B8C-83A1-F6EECF244321}">
                <p14:modId xmlns:p14="http://schemas.microsoft.com/office/powerpoint/2010/main" val="695643005"/>
              </p:ext>
            </p:extLst>
          </p:nvPr>
        </p:nvGraphicFramePr>
        <p:xfrm>
          <a:off x="302259" y="5008371"/>
          <a:ext cx="5435419" cy="1891746"/>
        </p:xfrm>
        <a:graphic>
          <a:graphicData uri="http://schemas.openxmlformats.org/drawingml/2006/table">
            <a:tbl>
              <a:tblPr firstRow="1" bandRow="1">
                <a:tableStyleId>{5940675A-B579-460E-94D1-54222C63F5DA}</a:tableStyleId>
              </a:tblPr>
              <a:tblGrid>
                <a:gridCol w="1451001">
                  <a:extLst>
                    <a:ext uri="{9D8B030D-6E8A-4147-A177-3AD203B41FA5}">
                      <a16:colId xmlns:a16="http://schemas.microsoft.com/office/drawing/2014/main" val="3890770649"/>
                    </a:ext>
                  </a:extLst>
                </a:gridCol>
                <a:gridCol w="1374632">
                  <a:extLst>
                    <a:ext uri="{9D8B030D-6E8A-4147-A177-3AD203B41FA5}">
                      <a16:colId xmlns:a16="http://schemas.microsoft.com/office/drawing/2014/main" val="3828731042"/>
                    </a:ext>
                  </a:extLst>
                </a:gridCol>
                <a:gridCol w="1693364">
                  <a:extLst>
                    <a:ext uri="{9D8B030D-6E8A-4147-A177-3AD203B41FA5}">
                      <a16:colId xmlns:a16="http://schemas.microsoft.com/office/drawing/2014/main" val="2116359727"/>
                    </a:ext>
                  </a:extLst>
                </a:gridCol>
                <a:gridCol w="916422">
                  <a:extLst>
                    <a:ext uri="{9D8B030D-6E8A-4147-A177-3AD203B41FA5}">
                      <a16:colId xmlns:a16="http://schemas.microsoft.com/office/drawing/2014/main" val="2117552528"/>
                    </a:ext>
                  </a:extLst>
                </a:gridCol>
              </a:tblGrid>
              <a:tr h="423579">
                <a:tc>
                  <a:txBody>
                    <a:bodyPr/>
                    <a:lstStyle/>
                    <a:p>
                      <a:pPr algn="ctr"/>
                      <a:r>
                        <a:rPr kumimoji="1" lang="ja-JP" altLang="en-US" sz="1050" dirty="0">
                          <a:latin typeface="Meiryo UI" panose="020B0604030504040204" pitchFamily="50" charset="-128"/>
                          <a:ea typeface="Meiryo UI" panose="020B0604030504040204" pitchFamily="50" charset="-128"/>
                        </a:rPr>
                        <a:t>種別</a:t>
                      </a:r>
                    </a:p>
                  </a:txBody>
                  <a:tcPr anchor="ctr"/>
                </a:tc>
                <a:tc>
                  <a:txBody>
                    <a:bodyPr/>
                    <a:lstStyle/>
                    <a:p>
                      <a:pPr algn="ctr"/>
                      <a:r>
                        <a:rPr kumimoji="1" lang="ja-JP" altLang="en-US" sz="1050" dirty="0">
                          <a:latin typeface="Meiryo UI" panose="020B0604030504040204" pitchFamily="50" charset="-128"/>
                          <a:ea typeface="Meiryo UI" panose="020B0604030504040204" pitchFamily="50" charset="-128"/>
                        </a:rPr>
                        <a:t>登録里親・</a:t>
                      </a:r>
                      <a:r>
                        <a:rPr kumimoji="1" lang="en-US" altLang="ja-JP" sz="1050" dirty="0">
                          <a:latin typeface="Meiryo UI" panose="020B0604030504040204" pitchFamily="50" charset="-128"/>
                          <a:ea typeface="Meiryo UI" panose="020B0604030504040204" pitchFamily="50" charset="-128"/>
                        </a:rPr>
                        <a:t>FH</a:t>
                      </a:r>
                      <a:r>
                        <a:rPr kumimoji="1" lang="ja-JP" altLang="en-US" sz="1050" dirty="0">
                          <a:latin typeface="Meiryo UI" panose="020B0604030504040204" pitchFamily="50" charset="-128"/>
                          <a:ea typeface="Meiryo UI" panose="020B0604030504040204" pitchFamily="50" charset="-128"/>
                        </a:rPr>
                        <a:t>数</a:t>
                      </a:r>
                    </a:p>
                  </a:txBody>
                  <a:tcPr anchor="ctr"/>
                </a:tc>
                <a:tc>
                  <a:txBody>
                    <a:bodyPr/>
                    <a:lstStyle/>
                    <a:p>
                      <a:pPr algn="ctr"/>
                      <a:r>
                        <a:rPr kumimoji="1" lang="ja-JP" altLang="en-US" sz="1050" dirty="0">
                          <a:latin typeface="Meiryo UI" panose="020B0604030504040204" pitchFamily="50" charset="-128"/>
                          <a:ea typeface="Meiryo UI" panose="020B0604030504040204" pitchFamily="50" charset="-128"/>
                        </a:rPr>
                        <a:t>左記のうち、</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令和４年度新規登録数</a:t>
                      </a:r>
                    </a:p>
                  </a:txBody>
                  <a:tcPr anchor="ctr"/>
                </a:tc>
                <a:tc>
                  <a:txBody>
                    <a:bodyPr/>
                    <a:lstStyle/>
                    <a:p>
                      <a:pPr algn="ctr"/>
                      <a:r>
                        <a:rPr kumimoji="1" lang="ja-JP" altLang="en-US" sz="1050" dirty="0">
                          <a:latin typeface="Meiryo UI" panose="020B0604030504040204" pitchFamily="50" charset="-128"/>
                          <a:ea typeface="Meiryo UI" panose="020B0604030504040204" pitchFamily="50" charset="-128"/>
                        </a:rPr>
                        <a:t>委託児童数</a:t>
                      </a:r>
                    </a:p>
                  </a:txBody>
                  <a:tcPr anchor="ctr"/>
                </a:tc>
                <a:extLst>
                  <a:ext uri="{0D108BD9-81ED-4DB2-BD59-A6C34878D82A}">
                    <a16:rowId xmlns:a16="http://schemas.microsoft.com/office/drawing/2014/main" val="2143543107"/>
                  </a:ext>
                </a:extLst>
              </a:tr>
              <a:tr h="423579">
                <a:tc>
                  <a:txBody>
                    <a:bodyPr/>
                    <a:lstStyle/>
                    <a:p>
                      <a:pPr algn="ctr"/>
                      <a:r>
                        <a:rPr kumimoji="1" lang="ja-JP" altLang="en-US" sz="1050" dirty="0">
                          <a:latin typeface="Meiryo UI" panose="020B0604030504040204" pitchFamily="50" charset="-128"/>
                          <a:ea typeface="Meiryo UI" panose="020B0604030504040204" pitchFamily="50" charset="-128"/>
                        </a:rPr>
                        <a:t>養育里親</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（はぐくみホーム）</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230</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24</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115</a:t>
                      </a:r>
                      <a:r>
                        <a:rPr kumimoji="1" lang="ja-JP" altLang="en-US" sz="105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val="3527001306"/>
                  </a:ext>
                </a:extLst>
              </a:tr>
              <a:tr h="246957">
                <a:tc>
                  <a:txBody>
                    <a:bodyPr/>
                    <a:lstStyle/>
                    <a:p>
                      <a:pPr algn="ctr"/>
                      <a:r>
                        <a:rPr kumimoji="1" lang="ja-JP" altLang="en-US" sz="1050" dirty="0">
                          <a:latin typeface="Meiryo UI" panose="020B0604030504040204" pitchFamily="50" charset="-128"/>
                          <a:ea typeface="Meiryo UI" panose="020B0604030504040204" pitchFamily="50" charset="-128"/>
                        </a:rPr>
                        <a:t>養子縁組里親</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63</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13</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8</a:t>
                      </a:r>
                      <a:r>
                        <a:rPr kumimoji="1" lang="ja-JP" altLang="en-US" sz="105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val="3349935993"/>
                  </a:ext>
                </a:extLst>
              </a:tr>
              <a:tr h="246957">
                <a:tc>
                  <a:txBody>
                    <a:bodyPr/>
                    <a:lstStyle/>
                    <a:p>
                      <a:pPr algn="ctr"/>
                      <a:r>
                        <a:rPr kumimoji="1" lang="ja-JP" altLang="en-US" sz="1050" dirty="0">
                          <a:latin typeface="Meiryo UI" panose="020B0604030504040204" pitchFamily="50" charset="-128"/>
                          <a:ea typeface="Meiryo UI" panose="020B0604030504040204" pitchFamily="50" charset="-128"/>
                        </a:rPr>
                        <a:t>専門里親</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3</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0</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val="3358977304"/>
                  </a:ext>
                </a:extLst>
              </a:tr>
              <a:tr h="290208">
                <a:tc>
                  <a:txBody>
                    <a:bodyPr/>
                    <a:lstStyle/>
                    <a:p>
                      <a:pPr algn="ctr"/>
                      <a:r>
                        <a:rPr kumimoji="1" lang="ja-JP" altLang="en-US" sz="1050" dirty="0">
                          <a:latin typeface="Meiryo UI" panose="020B0604030504040204" pitchFamily="50" charset="-128"/>
                          <a:ea typeface="Meiryo UI" panose="020B0604030504040204" pitchFamily="50" charset="-128"/>
                        </a:rPr>
                        <a:t>親族里親</a:t>
                      </a: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17</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1</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18</a:t>
                      </a:r>
                      <a:r>
                        <a:rPr kumimoji="1" lang="ja-JP" altLang="en-US" sz="105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val="4278587524"/>
                  </a:ext>
                </a:extLst>
              </a:tr>
              <a:tr h="246957">
                <a:tc>
                  <a:txBody>
                    <a:bodyPr/>
                    <a:lstStyle/>
                    <a:p>
                      <a:pPr algn="ctr"/>
                      <a:r>
                        <a:rPr kumimoji="1" lang="en-US" altLang="ja-JP" sz="1050" dirty="0">
                          <a:latin typeface="Meiryo UI" panose="020B0604030504040204" pitchFamily="50" charset="-128"/>
                          <a:ea typeface="Meiryo UI" panose="020B0604030504040204" pitchFamily="50" charset="-128"/>
                        </a:rPr>
                        <a:t>FH</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14</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0</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dirty="0">
                          <a:latin typeface="Meiryo UI" panose="020B0604030504040204" pitchFamily="50" charset="-128"/>
                          <a:ea typeface="Meiryo UI" panose="020B0604030504040204" pitchFamily="50" charset="-128"/>
                        </a:rPr>
                        <a:t>49</a:t>
                      </a:r>
                      <a:r>
                        <a:rPr kumimoji="1" lang="ja-JP" altLang="en-US" sz="105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val="3819491695"/>
                  </a:ext>
                </a:extLst>
              </a:tr>
            </a:tbl>
          </a:graphicData>
        </a:graphic>
      </p:graphicFrame>
      <p:sp>
        <p:nvSpPr>
          <p:cNvPr id="11" name="テキスト ボックス 10">
            <a:extLst>
              <a:ext uri="{FF2B5EF4-FFF2-40B4-BE49-F238E27FC236}">
                <a16:creationId xmlns:a16="http://schemas.microsoft.com/office/drawing/2014/main" id="{41327E4A-1BF3-436E-AB32-DA3BB4765CE3}"/>
              </a:ext>
            </a:extLst>
          </p:cNvPr>
          <p:cNvSpPr txBox="1"/>
          <p:nvPr/>
        </p:nvSpPr>
        <p:spPr>
          <a:xfrm>
            <a:off x="144438" y="4719670"/>
            <a:ext cx="3252814"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＜令和</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年度末時点での里親数・委託児童数＞</a:t>
            </a:r>
          </a:p>
        </p:txBody>
      </p:sp>
      <p:sp>
        <p:nvSpPr>
          <p:cNvPr id="63" name="テキスト ボックス 62">
            <a:extLst>
              <a:ext uri="{FF2B5EF4-FFF2-40B4-BE49-F238E27FC236}">
                <a16:creationId xmlns:a16="http://schemas.microsoft.com/office/drawing/2014/main" id="{BF65B2DB-3782-49F6-BE97-8195220A3136}"/>
              </a:ext>
            </a:extLst>
          </p:cNvPr>
          <p:cNvSpPr txBox="1"/>
          <p:nvPr/>
        </p:nvSpPr>
        <p:spPr>
          <a:xfrm>
            <a:off x="233287" y="7004143"/>
            <a:ext cx="1431340"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＜里親等委託率＞</a:t>
            </a:r>
          </a:p>
        </p:txBody>
      </p:sp>
      <p:sp>
        <p:nvSpPr>
          <p:cNvPr id="12" name="正方形/長方形 11">
            <a:extLst>
              <a:ext uri="{FF2B5EF4-FFF2-40B4-BE49-F238E27FC236}">
                <a16:creationId xmlns:a16="http://schemas.microsoft.com/office/drawing/2014/main" id="{0572D0FA-6FCC-4408-9D78-9EF68B82464D}"/>
              </a:ext>
            </a:extLst>
          </p:cNvPr>
          <p:cNvSpPr/>
          <p:nvPr/>
        </p:nvSpPr>
        <p:spPr>
          <a:xfrm>
            <a:off x="294010" y="8376956"/>
            <a:ext cx="5443668" cy="43204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4A1B7BB1-57CA-48B5-8433-78D4821F1844}"/>
              </a:ext>
            </a:extLst>
          </p:cNvPr>
          <p:cNvSpPr/>
          <p:nvPr/>
        </p:nvSpPr>
        <p:spPr>
          <a:xfrm>
            <a:off x="140816" y="953427"/>
            <a:ext cx="5836270" cy="321274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8C30BAFF-612B-4B13-9B8A-77F2C6F8B16A}"/>
              </a:ext>
            </a:extLst>
          </p:cNvPr>
          <p:cNvSpPr/>
          <p:nvPr/>
        </p:nvSpPr>
        <p:spPr>
          <a:xfrm>
            <a:off x="141126" y="4655764"/>
            <a:ext cx="5836270" cy="609287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C0B9A6DC-194E-4ABC-BAF8-5AD1B61A4DB8}"/>
              </a:ext>
            </a:extLst>
          </p:cNvPr>
          <p:cNvSpPr/>
          <p:nvPr/>
        </p:nvSpPr>
        <p:spPr>
          <a:xfrm>
            <a:off x="6118541" y="992334"/>
            <a:ext cx="8917249" cy="975622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E7C09251-BB8E-42B9-9C03-6404A2D36A1B}"/>
              </a:ext>
            </a:extLst>
          </p:cNvPr>
          <p:cNvSpPr/>
          <p:nvPr/>
        </p:nvSpPr>
        <p:spPr>
          <a:xfrm>
            <a:off x="140815" y="648147"/>
            <a:ext cx="5836270" cy="312576"/>
          </a:xfrm>
          <a:prstGeom prst="rect">
            <a:avLst/>
          </a:prstGeom>
          <a:solidFill>
            <a:srgbClr val="00206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latin typeface="Meiryo UI" panose="020B0604030504040204" pitchFamily="50" charset="-128"/>
                <a:ea typeface="Meiryo UI" panose="020B0604030504040204" pitchFamily="50" charset="-128"/>
              </a:rPr>
              <a:t>代替養育を必要とする子ども数（第３章関係）</a:t>
            </a:r>
          </a:p>
        </p:txBody>
      </p:sp>
      <p:sp>
        <p:nvSpPr>
          <p:cNvPr id="28" name="正方形/長方形 27">
            <a:extLst>
              <a:ext uri="{FF2B5EF4-FFF2-40B4-BE49-F238E27FC236}">
                <a16:creationId xmlns:a16="http://schemas.microsoft.com/office/drawing/2014/main" id="{C15635A3-12F7-4A56-A9F7-6798F90E3AAF}"/>
              </a:ext>
            </a:extLst>
          </p:cNvPr>
          <p:cNvSpPr/>
          <p:nvPr/>
        </p:nvSpPr>
        <p:spPr>
          <a:xfrm>
            <a:off x="140815" y="4359630"/>
            <a:ext cx="5836270" cy="312576"/>
          </a:xfrm>
          <a:prstGeom prst="rect">
            <a:avLst/>
          </a:prstGeom>
          <a:solidFill>
            <a:srgbClr val="00206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latin typeface="Meiryo UI" panose="020B0604030504040204" pitchFamily="50" charset="-128"/>
                <a:ea typeface="Meiryo UI" panose="020B0604030504040204" pitchFamily="50" charset="-128"/>
              </a:rPr>
              <a:t>大阪府における社会的養護の体制整備（第７章関係）</a:t>
            </a:r>
          </a:p>
        </p:txBody>
      </p:sp>
      <p:sp>
        <p:nvSpPr>
          <p:cNvPr id="29" name="正方形/長方形 28">
            <a:extLst>
              <a:ext uri="{FF2B5EF4-FFF2-40B4-BE49-F238E27FC236}">
                <a16:creationId xmlns:a16="http://schemas.microsoft.com/office/drawing/2014/main" id="{5AD81AA0-377D-4DAC-BA20-E1503F31D509}"/>
              </a:ext>
            </a:extLst>
          </p:cNvPr>
          <p:cNvSpPr/>
          <p:nvPr/>
        </p:nvSpPr>
        <p:spPr>
          <a:xfrm>
            <a:off x="6118541" y="667439"/>
            <a:ext cx="8931553" cy="343089"/>
          </a:xfrm>
          <a:prstGeom prst="rect">
            <a:avLst/>
          </a:prstGeom>
          <a:solidFill>
            <a:srgbClr val="00206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latin typeface="Meiryo UI" panose="020B0604030504040204" pitchFamily="50" charset="-128"/>
                <a:ea typeface="Meiryo UI" panose="020B0604030504040204" pitchFamily="50" charset="-128"/>
              </a:rPr>
              <a:t>大阪府における取組み状況（基本的方向性）</a:t>
            </a:r>
          </a:p>
        </p:txBody>
      </p:sp>
      <p:sp>
        <p:nvSpPr>
          <p:cNvPr id="4" name="テキスト ボックス 3">
            <a:extLst>
              <a:ext uri="{FF2B5EF4-FFF2-40B4-BE49-F238E27FC236}">
                <a16:creationId xmlns:a16="http://schemas.microsoft.com/office/drawing/2014/main" id="{98C56754-B056-42C4-A3E5-3F5A3EA5F46F}"/>
              </a:ext>
            </a:extLst>
          </p:cNvPr>
          <p:cNvSpPr txBox="1"/>
          <p:nvPr/>
        </p:nvSpPr>
        <p:spPr>
          <a:xfrm>
            <a:off x="164404" y="3292826"/>
            <a:ext cx="5740674" cy="830997"/>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「第三次大阪府社会的養育体制整備計画」において推計した数値と、令和元年から</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年度</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までの実績値を比較すると、適合率は概ね</a:t>
            </a:r>
            <a:r>
              <a:rPr kumimoji="1" lang="en-US" altLang="ja-JP" sz="1200" dirty="0">
                <a:latin typeface="Meiryo UI" panose="020B0604030504040204" pitchFamily="50" charset="-128"/>
                <a:ea typeface="Meiryo UI" panose="020B0604030504040204" pitchFamily="50" charset="-128"/>
              </a:rPr>
              <a:t>90</a:t>
            </a:r>
            <a:r>
              <a:rPr kumimoji="1" lang="ja-JP" altLang="en-US" sz="1200" dirty="0">
                <a:latin typeface="Meiryo UI" panose="020B0604030504040204" pitchFamily="50" charset="-128"/>
                <a:ea typeface="Meiryo UI" panose="020B0604030504040204" pitchFamily="50" charset="-128"/>
              </a:rPr>
              <a:t>％以上</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lang="ja-JP" altLang="en-US" sz="1200" b="1" u="sng" dirty="0">
                <a:latin typeface="Meiryo UI" panose="020B0604030504040204" pitchFamily="50" charset="-128"/>
                <a:ea typeface="Meiryo UI" panose="020B0604030504040204" pitchFamily="50" charset="-128"/>
              </a:rPr>
              <a:t>⇒次期計画においても、同様の考え方で推計値を算出</a:t>
            </a:r>
            <a:endParaRPr kumimoji="1" lang="ja-JP" altLang="en-US" sz="1200" b="1" u="sng"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A2815D0A-4B2E-4E0C-8B23-35ADFBF57890}"/>
              </a:ext>
            </a:extLst>
          </p:cNvPr>
          <p:cNvSpPr txBox="1"/>
          <p:nvPr/>
        </p:nvSpPr>
        <p:spPr>
          <a:xfrm>
            <a:off x="140815" y="8891447"/>
            <a:ext cx="5889754" cy="1769715"/>
          </a:xfrm>
          <a:prstGeom prst="rect">
            <a:avLst/>
          </a:prstGeom>
          <a:noFill/>
        </p:spPr>
        <p:txBody>
          <a:bodyPr wrap="none" rtlCol="0">
            <a:spAutoFit/>
          </a:bodyPr>
          <a:lstStyle/>
          <a:p>
            <a:pPr marL="171450" indent="-171450">
              <a:buFont typeface="Wingdings" panose="05000000000000000000" pitchFamily="2" charset="2"/>
              <a:buChar char="n"/>
            </a:pPr>
            <a:r>
              <a:rPr lang="ja-JP" altLang="en-US" sz="1300" dirty="0">
                <a:latin typeface="Meiryo UI" panose="020B0604030504040204" pitchFamily="50" charset="-128"/>
                <a:ea typeface="Meiryo UI" panose="020B0604030504040204" pitchFamily="50" charset="-128"/>
              </a:rPr>
              <a:t>府の現状　</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令和</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年度末時点</a:t>
            </a:r>
            <a:endParaRPr lang="en-US" altLang="ja-JP" sz="11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a:t>
            </a:r>
            <a:r>
              <a:rPr lang="ja-JP" altLang="en-US" sz="1200" dirty="0">
                <a:latin typeface="Meiryo UI" panose="020B0604030504040204" pitchFamily="50" charset="-128"/>
                <a:ea typeface="Meiryo UI" panose="020B0604030504040204" pitchFamily="50" charset="-128"/>
              </a:rPr>
              <a:t>型フォスタリング機関は</a:t>
            </a:r>
            <a:r>
              <a:rPr lang="en-US" altLang="ja-JP" sz="1200" dirty="0">
                <a:latin typeface="Meiryo UI" panose="020B0604030504040204" pitchFamily="50" charset="-128"/>
                <a:ea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rPr>
              <a:t>機関</a:t>
            </a:r>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か所設置、</a:t>
            </a:r>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型フォスタリング機関は</a:t>
            </a:r>
            <a:r>
              <a:rPr lang="en-US" altLang="ja-JP" sz="1200" dirty="0">
                <a:latin typeface="Meiryo UI" panose="020B0604030504040204" pitchFamily="50" charset="-128"/>
                <a:ea typeface="Meiryo UI" panose="020B0604030504040204" pitchFamily="50" charset="-128"/>
              </a:rPr>
              <a:t>22</a:t>
            </a:r>
            <a:r>
              <a:rPr lang="ja-JP" altLang="en-US" sz="1200" dirty="0">
                <a:latin typeface="Meiryo UI" panose="020B0604030504040204" pitchFamily="50" charset="-128"/>
                <a:ea typeface="Meiryo UI" panose="020B0604030504040204" pitchFamily="50" charset="-128"/>
              </a:rPr>
              <a:t>施設設置。</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・全子ども家庭センターに、家庭移行推進チームを設置。</a:t>
            </a:r>
            <a:endParaRPr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・計画上、年間</a:t>
            </a:r>
            <a:r>
              <a:rPr kumimoji="1" lang="en-US" altLang="ja-JP" sz="1200" dirty="0">
                <a:latin typeface="Meiryo UI" panose="020B0604030504040204" pitchFamily="50" charset="-128"/>
                <a:ea typeface="Meiryo UI" panose="020B0604030504040204" pitchFamily="50" charset="-128"/>
              </a:rPr>
              <a:t>82</a:t>
            </a:r>
            <a:r>
              <a:rPr kumimoji="1" lang="ja-JP" altLang="en-US" sz="1200" dirty="0">
                <a:latin typeface="Meiryo UI" panose="020B0604030504040204" pitchFamily="50" charset="-128"/>
                <a:ea typeface="Meiryo UI" panose="020B0604030504040204" pitchFamily="50" charset="-128"/>
              </a:rPr>
              <a:t>家庭の新規登録を目標に掲げているが、毎年</a:t>
            </a:r>
            <a:r>
              <a:rPr kumimoji="1" lang="en-US" altLang="ja-JP" sz="1200" dirty="0">
                <a:latin typeface="Meiryo UI" panose="020B0604030504040204" pitchFamily="50" charset="-128"/>
                <a:ea typeface="Meiryo UI" panose="020B0604030504040204" pitchFamily="50" charset="-128"/>
              </a:rPr>
              <a:t>40</a:t>
            </a:r>
            <a:r>
              <a:rPr kumimoji="1" lang="ja-JP" altLang="en-US" sz="1200" dirty="0">
                <a:latin typeface="Meiryo UI" panose="020B0604030504040204" pitchFamily="50" charset="-128"/>
                <a:ea typeface="Meiryo UI" panose="020B0604030504040204" pitchFamily="50" charset="-128"/>
              </a:rPr>
              <a:t>件前後で推移。</a:t>
            </a:r>
            <a:endParaRPr kumimoji="1"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消除件数も毎年</a:t>
            </a:r>
            <a:r>
              <a:rPr kumimoji="1" lang="en-US" altLang="ja-JP" sz="1200" dirty="0">
                <a:latin typeface="Meiryo UI" panose="020B0604030504040204" pitchFamily="50" charset="-128"/>
                <a:ea typeface="Meiryo UI" panose="020B0604030504040204" pitchFamily="50" charset="-128"/>
              </a:rPr>
              <a:t>25</a:t>
            </a:r>
            <a:r>
              <a:rPr kumimoji="1" lang="ja-JP" altLang="en-US" sz="1200" dirty="0">
                <a:latin typeface="Meiryo UI" panose="020B0604030504040204" pitchFamily="50" charset="-128"/>
                <a:ea typeface="Meiryo UI" panose="020B0604030504040204" pitchFamily="50" charset="-128"/>
              </a:rPr>
              <a:t>件前後あり、</a:t>
            </a:r>
            <a:r>
              <a:rPr lang="ja-JP" altLang="en-US" sz="1200" dirty="0">
                <a:latin typeface="Meiryo UI" panose="020B0604030504040204" pitchFamily="50" charset="-128"/>
                <a:ea typeface="Meiryo UI" panose="020B0604030504040204" pitchFamily="50" charset="-128"/>
              </a:rPr>
              <a:t>全体の登録数が伸び悩む。</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・特に、乳幼児の里親委託について、目標値と実績の乖離が大きい。</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kumimoji="1" lang="ja-JP" altLang="en-US" sz="1200" b="1" u="sng" dirty="0">
                <a:latin typeface="Meiryo UI" panose="020B0604030504040204" pitchFamily="50" charset="-128"/>
                <a:ea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rPr>
              <a:t>「第三次大阪府社会的養育体制整備計画」において定めた目標値と、令和</a:t>
            </a:r>
            <a:r>
              <a:rPr lang="en-US" altLang="ja-JP" sz="1200" b="1" u="sng" dirty="0">
                <a:latin typeface="Meiryo UI" panose="020B0604030504040204" pitchFamily="50" charset="-128"/>
                <a:ea typeface="Meiryo UI" panose="020B0604030504040204" pitchFamily="50" charset="-128"/>
              </a:rPr>
              <a:t>4</a:t>
            </a:r>
            <a:r>
              <a:rPr lang="ja-JP" altLang="en-US" sz="1200" b="1" u="sng" dirty="0">
                <a:latin typeface="Meiryo UI" panose="020B0604030504040204" pitchFamily="50" charset="-128"/>
                <a:ea typeface="Meiryo UI" panose="020B0604030504040204" pitchFamily="50" charset="-128"/>
              </a:rPr>
              <a:t>年度末実績</a:t>
            </a:r>
            <a:endParaRPr lang="en-US" altLang="ja-JP" sz="1200" b="1" u="sng"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b="1" u="sng" dirty="0">
                <a:latin typeface="Meiryo UI" panose="020B0604030504040204" pitchFamily="50" charset="-128"/>
                <a:ea typeface="Meiryo UI" panose="020B0604030504040204" pitchFamily="50" charset="-128"/>
              </a:rPr>
              <a:t>には大きな乖離あり</a:t>
            </a:r>
            <a:endParaRPr lang="en-US" altLang="ja-JP" sz="1200" b="1" u="sng" dirty="0">
              <a:latin typeface="Meiryo UI" panose="020B0604030504040204" pitchFamily="50" charset="-128"/>
              <a:ea typeface="Meiryo UI" panose="020B0604030504040204" pitchFamily="50" charset="-128"/>
            </a:endParaRPr>
          </a:p>
        </p:txBody>
      </p:sp>
      <p:graphicFrame>
        <p:nvGraphicFramePr>
          <p:cNvPr id="32" name="表 4">
            <a:extLst>
              <a:ext uri="{FF2B5EF4-FFF2-40B4-BE49-F238E27FC236}">
                <a16:creationId xmlns:a16="http://schemas.microsoft.com/office/drawing/2014/main" id="{E60832C7-AF92-40F7-B842-3A8110DAD228}"/>
              </a:ext>
            </a:extLst>
          </p:cNvPr>
          <p:cNvGraphicFramePr>
            <a:graphicFrameLocks noGrp="1"/>
          </p:cNvGraphicFramePr>
          <p:nvPr>
            <p:extLst>
              <p:ext uri="{D42A27DB-BD31-4B8C-83A1-F6EECF244321}">
                <p14:modId xmlns:p14="http://schemas.microsoft.com/office/powerpoint/2010/main" val="3855410438"/>
              </p:ext>
            </p:extLst>
          </p:nvPr>
        </p:nvGraphicFramePr>
        <p:xfrm>
          <a:off x="6343761" y="5577051"/>
          <a:ext cx="8466807" cy="1767840"/>
        </p:xfrm>
        <a:graphic>
          <a:graphicData uri="http://schemas.openxmlformats.org/drawingml/2006/table">
            <a:tbl>
              <a:tblPr firstRow="1" bandRow="1">
                <a:tableStyleId>{5940675A-B579-460E-94D1-54222C63F5DA}</a:tableStyleId>
              </a:tblPr>
              <a:tblGrid>
                <a:gridCol w="847763">
                  <a:extLst>
                    <a:ext uri="{9D8B030D-6E8A-4147-A177-3AD203B41FA5}">
                      <a16:colId xmlns:a16="http://schemas.microsoft.com/office/drawing/2014/main" val="236350697"/>
                    </a:ext>
                  </a:extLst>
                </a:gridCol>
                <a:gridCol w="729778">
                  <a:extLst>
                    <a:ext uri="{9D8B030D-6E8A-4147-A177-3AD203B41FA5}">
                      <a16:colId xmlns:a16="http://schemas.microsoft.com/office/drawing/2014/main" val="336186924"/>
                    </a:ext>
                  </a:extLst>
                </a:gridCol>
                <a:gridCol w="864096">
                  <a:extLst>
                    <a:ext uri="{9D8B030D-6E8A-4147-A177-3AD203B41FA5}">
                      <a16:colId xmlns:a16="http://schemas.microsoft.com/office/drawing/2014/main" val="3096117408"/>
                    </a:ext>
                  </a:extLst>
                </a:gridCol>
                <a:gridCol w="360040">
                  <a:extLst>
                    <a:ext uri="{9D8B030D-6E8A-4147-A177-3AD203B41FA5}">
                      <a16:colId xmlns:a16="http://schemas.microsoft.com/office/drawing/2014/main" val="3369908941"/>
                    </a:ext>
                  </a:extLst>
                </a:gridCol>
                <a:gridCol w="648072">
                  <a:extLst>
                    <a:ext uri="{9D8B030D-6E8A-4147-A177-3AD203B41FA5}">
                      <a16:colId xmlns:a16="http://schemas.microsoft.com/office/drawing/2014/main" val="2233596303"/>
                    </a:ext>
                  </a:extLst>
                </a:gridCol>
                <a:gridCol w="864096">
                  <a:extLst>
                    <a:ext uri="{9D8B030D-6E8A-4147-A177-3AD203B41FA5}">
                      <a16:colId xmlns:a16="http://schemas.microsoft.com/office/drawing/2014/main" val="2288038632"/>
                    </a:ext>
                  </a:extLst>
                </a:gridCol>
                <a:gridCol w="360040">
                  <a:extLst>
                    <a:ext uri="{9D8B030D-6E8A-4147-A177-3AD203B41FA5}">
                      <a16:colId xmlns:a16="http://schemas.microsoft.com/office/drawing/2014/main" val="496733745"/>
                    </a:ext>
                  </a:extLst>
                </a:gridCol>
                <a:gridCol w="576064">
                  <a:extLst>
                    <a:ext uri="{9D8B030D-6E8A-4147-A177-3AD203B41FA5}">
                      <a16:colId xmlns:a16="http://schemas.microsoft.com/office/drawing/2014/main" val="1594977562"/>
                    </a:ext>
                  </a:extLst>
                </a:gridCol>
                <a:gridCol w="864096">
                  <a:extLst>
                    <a:ext uri="{9D8B030D-6E8A-4147-A177-3AD203B41FA5}">
                      <a16:colId xmlns:a16="http://schemas.microsoft.com/office/drawing/2014/main" val="2297599513"/>
                    </a:ext>
                  </a:extLst>
                </a:gridCol>
                <a:gridCol w="360040">
                  <a:extLst>
                    <a:ext uri="{9D8B030D-6E8A-4147-A177-3AD203B41FA5}">
                      <a16:colId xmlns:a16="http://schemas.microsoft.com/office/drawing/2014/main" val="2552200189"/>
                    </a:ext>
                  </a:extLst>
                </a:gridCol>
                <a:gridCol w="576064">
                  <a:extLst>
                    <a:ext uri="{9D8B030D-6E8A-4147-A177-3AD203B41FA5}">
                      <a16:colId xmlns:a16="http://schemas.microsoft.com/office/drawing/2014/main" val="727658612"/>
                    </a:ext>
                  </a:extLst>
                </a:gridCol>
                <a:gridCol w="998414">
                  <a:extLst>
                    <a:ext uri="{9D8B030D-6E8A-4147-A177-3AD203B41FA5}">
                      <a16:colId xmlns:a16="http://schemas.microsoft.com/office/drawing/2014/main" val="1086630823"/>
                    </a:ext>
                  </a:extLst>
                </a:gridCol>
                <a:gridCol w="418244">
                  <a:extLst>
                    <a:ext uri="{9D8B030D-6E8A-4147-A177-3AD203B41FA5}">
                      <a16:colId xmlns:a16="http://schemas.microsoft.com/office/drawing/2014/main" val="2343182748"/>
                    </a:ext>
                  </a:extLst>
                </a:gridCol>
              </a:tblGrid>
              <a:tr h="0">
                <a:tc rowSpan="3">
                  <a:txBody>
                    <a:bodyPr/>
                    <a:lstStyle/>
                    <a:p>
                      <a:pPr algn="ctr"/>
                      <a:endParaRPr kumimoji="1" lang="ja-JP" altLang="en-US" sz="1050" dirty="0"/>
                    </a:p>
                  </a:txBody>
                  <a:tcPr anchor="ctr">
                    <a:solidFill>
                      <a:schemeClr val="bg1"/>
                    </a:solidFill>
                  </a:tcPr>
                </a:tc>
                <a:tc gridSpan="3">
                  <a:txBody>
                    <a:bodyPr/>
                    <a:lstStyle/>
                    <a:p>
                      <a:pPr algn="ctr"/>
                      <a:r>
                        <a:rPr kumimoji="1" lang="ja-JP" altLang="en-US" sz="800" dirty="0"/>
                        <a:t>平成</a:t>
                      </a:r>
                      <a:r>
                        <a:rPr kumimoji="1" lang="en-US" altLang="ja-JP" sz="800" dirty="0"/>
                        <a:t>31</a:t>
                      </a:r>
                      <a:r>
                        <a:rPr kumimoji="1" lang="ja-JP" altLang="en-US" sz="800" dirty="0"/>
                        <a:t>年度時点</a:t>
                      </a:r>
                    </a:p>
                  </a:txBody>
                  <a:tcPr anchor="ctr">
                    <a:solidFill>
                      <a:schemeClr val="bg1"/>
                    </a:solidFill>
                  </a:tcPr>
                </a:tc>
                <a:tc hMerge="1">
                  <a:txBody>
                    <a:bodyPr/>
                    <a:lstStyle/>
                    <a:p>
                      <a:pPr algn="ctr"/>
                      <a:r>
                        <a:rPr kumimoji="1" lang="ja-JP" altLang="en-US" sz="800" dirty="0"/>
                        <a:t>平成</a:t>
                      </a:r>
                      <a:r>
                        <a:rPr kumimoji="1" lang="en-US" altLang="ja-JP" sz="800" dirty="0"/>
                        <a:t>31</a:t>
                      </a:r>
                      <a:r>
                        <a:rPr kumimoji="1" lang="ja-JP" altLang="en-US" sz="800" dirty="0"/>
                        <a:t>年度時点</a:t>
                      </a:r>
                    </a:p>
                  </a:txBody>
                  <a:tcPr anchor="ctr">
                    <a:solidFill>
                      <a:schemeClr val="bg1"/>
                    </a:solidFill>
                  </a:tcPr>
                </a:tc>
                <a:tc hMerge="1">
                  <a:txBody>
                    <a:bodyPr/>
                    <a:lstStyle/>
                    <a:p>
                      <a:endParaRPr kumimoji="1" lang="ja-JP" altLang="en-US" sz="1050" dirty="0"/>
                    </a:p>
                  </a:txBody>
                  <a:tcPr/>
                </a:tc>
                <a:tc gridSpan="3">
                  <a:txBody>
                    <a:bodyPr/>
                    <a:lstStyle/>
                    <a:p>
                      <a:pPr algn="ctr"/>
                      <a:r>
                        <a:rPr kumimoji="1" lang="ja-JP" altLang="en-US" sz="800" dirty="0"/>
                        <a:t>前期</a:t>
                      </a:r>
                    </a:p>
                  </a:txBody>
                  <a:tcPr anchor="ctr">
                    <a:solidFill>
                      <a:schemeClr val="bg1"/>
                    </a:solidFill>
                  </a:tcPr>
                </a:tc>
                <a:tc hMerge="1">
                  <a:txBody>
                    <a:bodyPr/>
                    <a:lstStyle/>
                    <a:p>
                      <a:pPr algn="ctr"/>
                      <a:r>
                        <a:rPr kumimoji="1" lang="ja-JP" altLang="en-US" sz="800" dirty="0"/>
                        <a:t>前期</a:t>
                      </a:r>
                    </a:p>
                  </a:txBody>
                  <a:tcPr anchor="ctr">
                    <a:solidFill>
                      <a:schemeClr val="bg1"/>
                    </a:solidFill>
                  </a:tcPr>
                </a:tc>
                <a:tc hMerge="1">
                  <a:txBody>
                    <a:bodyPr/>
                    <a:lstStyle/>
                    <a:p>
                      <a:endParaRPr kumimoji="1" lang="ja-JP" altLang="en-US" sz="1050" dirty="0"/>
                    </a:p>
                  </a:txBody>
                  <a:tcPr/>
                </a:tc>
                <a:tc gridSpan="3">
                  <a:txBody>
                    <a:bodyPr/>
                    <a:lstStyle/>
                    <a:p>
                      <a:pPr algn="ctr"/>
                      <a:r>
                        <a:rPr kumimoji="1" lang="ja-JP" altLang="en-US" sz="800" dirty="0"/>
                        <a:t>令和</a:t>
                      </a:r>
                      <a:r>
                        <a:rPr kumimoji="1" lang="en-US" altLang="ja-JP" sz="800" dirty="0"/>
                        <a:t>4</a:t>
                      </a:r>
                      <a:r>
                        <a:rPr kumimoji="1" lang="ja-JP" altLang="en-US" sz="800" dirty="0"/>
                        <a:t>年度末時点</a:t>
                      </a:r>
                    </a:p>
                  </a:txBody>
                  <a:tcPr anchor="ctr">
                    <a:solidFill>
                      <a:schemeClr val="bg1"/>
                    </a:solidFill>
                  </a:tcPr>
                </a:tc>
                <a:tc hMerge="1">
                  <a:txBody>
                    <a:bodyPr/>
                    <a:lstStyle/>
                    <a:p>
                      <a:pPr algn="ctr"/>
                      <a:r>
                        <a:rPr kumimoji="1" lang="ja-JP" altLang="en-US" sz="800" dirty="0"/>
                        <a:t>令和</a:t>
                      </a:r>
                      <a:r>
                        <a:rPr kumimoji="1" lang="en-US" altLang="ja-JP" sz="800" dirty="0"/>
                        <a:t>4</a:t>
                      </a:r>
                      <a:r>
                        <a:rPr kumimoji="1" lang="ja-JP" altLang="en-US" sz="800" dirty="0"/>
                        <a:t>年度末時点</a:t>
                      </a:r>
                    </a:p>
                  </a:txBody>
                  <a:tcPr anchor="ctr">
                    <a:solidFill>
                      <a:schemeClr val="bg1"/>
                    </a:solidFill>
                  </a:tcPr>
                </a:tc>
                <a:tc hMerge="1">
                  <a:txBody>
                    <a:bodyPr/>
                    <a:lstStyle/>
                    <a:p>
                      <a:endParaRPr kumimoji="1" lang="ja-JP" altLang="en-US" sz="1050" dirty="0"/>
                    </a:p>
                  </a:txBody>
                  <a:tcPr/>
                </a:tc>
                <a:tc gridSpan="3">
                  <a:txBody>
                    <a:bodyPr/>
                    <a:lstStyle/>
                    <a:p>
                      <a:pPr algn="ctr"/>
                      <a:r>
                        <a:rPr kumimoji="1" lang="ja-JP" altLang="en-US" sz="800" dirty="0"/>
                        <a:t>後期</a:t>
                      </a:r>
                    </a:p>
                  </a:txBody>
                  <a:tcPr anchor="ctr">
                    <a:solidFill>
                      <a:schemeClr val="bg1"/>
                    </a:solidFill>
                  </a:tcPr>
                </a:tc>
                <a:tc hMerge="1">
                  <a:txBody>
                    <a:bodyPr/>
                    <a:lstStyle/>
                    <a:p>
                      <a:pPr algn="ctr"/>
                      <a:r>
                        <a:rPr kumimoji="1" lang="ja-JP" altLang="en-US" sz="800" dirty="0"/>
                        <a:t>後期</a:t>
                      </a:r>
                    </a:p>
                  </a:txBody>
                  <a:tcPr anchor="ctr">
                    <a:solidFill>
                      <a:schemeClr val="bg1"/>
                    </a:solidFill>
                  </a:tcPr>
                </a:tc>
                <a:tc hMerge="1">
                  <a:txBody>
                    <a:bodyPr/>
                    <a:lstStyle/>
                    <a:p>
                      <a:endParaRPr kumimoji="1" lang="ja-JP" altLang="en-US" sz="1050" dirty="0"/>
                    </a:p>
                  </a:txBody>
                  <a:tcPr/>
                </a:tc>
                <a:extLst>
                  <a:ext uri="{0D108BD9-81ED-4DB2-BD59-A6C34878D82A}">
                    <a16:rowId xmlns:a16="http://schemas.microsoft.com/office/drawing/2014/main" val="2468624069"/>
                  </a:ext>
                </a:extLst>
              </a:tr>
              <a:tr h="0">
                <a:tc vMerge="1">
                  <a:txBody>
                    <a:bodyPr/>
                    <a:lstStyle/>
                    <a:p>
                      <a:endParaRPr kumimoji="1" lang="ja-JP" altLang="en-US"/>
                    </a:p>
                  </a:txBody>
                  <a:tcPr/>
                </a:tc>
                <a:tc gridSpan="3">
                  <a:txBody>
                    <a:bodyPr/>
                    <a:lstStyle/>
                    <a:p>
                      <a:pPr algn="ctr"/>
                      <a:endParaRPr kumimoji="1" lang="ja-JP" altLang="en-US" sz="800" dirty="0"/>
                    </a:p>
                  </a:txBody>
                  <a:tcPr anchor="ctr">
                    <a:lnB w="12700" cmpd="sng">
                      <a:noFill/>
                    </a:lnB>
                    <a:solidFill>
                      <a:schemeClr val="bg1"/>
                    </a:solidFill>
                  </a:tcPr>
                </a:tc>
                <a:tc hMerge="1">
                  <a:txBody>
                    <a:bodyPr/>
                    <a:lstStyle/>
                    <a:p>
                      <a:pPr algn="ctr"/>
                      <a:endParaRPr kumimoji="1" lang="ja-JP" altLang="en-US" sz="800" dirty="0"/>
                    </a:p>
                  </a:txBody>
                  <a:tcPr anchor="ctr">
                    <a:solidFill>
                      <a:schemeClr val="bg1"/>
                    </a:solidFill>
                  </a:tcPr>
                </a:tc>
                <a:tc hMerge="1">
                  <a:txBody>
                    <a:bodyPr/>
                    <a:lstStyle/>
                    <a:p>
                      <a:pPr algn="ctr"/>
                      <a:endParaRPr kumimoji="1" lang="ja-JP" altLang="en-US" sz="800" dirty="0"/>
                    </a:p>
                  </a:txBody>
                  <a:tcPr anchor="ctr">
                    <a:solidFill>
                      <a:schemeClr val="bg1"/>
                    </a:solidFill>
                  </a:tcPr>
                </a:tc>
                <a:tc gridSpan="3">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800" dirty="0"/>
                    </a:p>
                  </a:txBody>
                  <a:tcPr anchor="ctr">
                    <a:lnB w="12700" cmpd="sng">
                      <a:noFill/>
                    </a:lnB>
                    <a:solidFill>
                      <a:schemeClr val="bg1"/>
                    </a:solidFill>
                  </a:tcPr>
                </a:tc>
                <a:tc hMerge="1">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800" dirty="0"/>
                    </a:p>
                  </a:txBody>
                  <a:tcPr anchor="ctr">
                    <a:solidFill>
                      <a:schemeClr val="bg1"/>
                    </a:solidFill>
                  </a:tcPr>
                </a:tc>
                <a:tc hMerge="1">
                  <a:txBody>
                    <a:bodyPr/>
                    <a:lstStyle/>
                    <a:p>
                      <a:pPr algn="ctr"/>
                      <a:endParaRPr kumimoji="1" lang="ja-JP" altLang="en-US" sz="800" dirty="0"/>
                    </a:p>
                  </a:txBody>
                  <a:tcPr anchor="ctr">
                    <a:solidFill>
                      <a:schemeClr val="bg1"/>
                    </a:solidFill>
                  </a:tcPr>
                </a:tc>
                <a:tc gridSpan="3">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800" dirty="0"/>
                    </a:p>
                  </a:txBody>
                  <a:tcPr anchor="ctr">
                    <a:lnB w="12700" cmpd="sng">
                      <a:noFill/>
                    </a:lnB>
                    <a:solidFill>
                      <a:schemeClr val="bg1"/>
                    </a:solidFill>
                  </a:tcPr>
                </a:tc>
                <a:tc hMerge="1">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800" dirty="0"/>
                    </a:p>
                  </a:txBody>
                  <a:tcPr anchor="ctr">
                    <a:solidFill>
                      <a:schemeClr val="bg1"/>
                    </a:solidFill>
                  </a:tcPr>
                </a:tc>
                <a:tc hMerge="1">
                  <a:txBody>
                    <a:bodyPr/>
                    <a:lstStyle/>
                    <a:p>
                      <a:pPr algn="ctr"/>
                      <a:endParaRPr kumimoji="1" lang="ja-JP" altLang="en-US" sz="800" dirty="0"/>
                    </a:p>
                  </a:txBody>
                  <a:tcPr anchor="ctr">
                    <a:solidFill>
                      <a:schemeClr val="bg1"/>
                    </a:solidFill>
                  </a:tcPr>
                </a:tc>
                <a:tc gridSpan="3">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800" dirty="0"/>
                    </a:p>
                  </a:txBody>
                  <a:tcPr anchor="ctr">
                    <a:lnB w="12700" cmpd="sng">
                      <a:noFill/>
                    </a:lnB>
                    <a:solidFill>
                      <a:schemeClr val="bg1"/>
                    </a:solidFill>
                  </a:tcPr>
                </a:tc>
                <a:tc hMerge="1">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800" dirty="0"/>
                    </a:p>
                  </a:txBody>
                  <a:tcPr anchor="ctr">
                    <a:solidFill>
                      <a:schemeClr val="bg1"/>
                    </a:solidFill>
                  </a:tcPr>
                </a:tc>
                <a:tc hMerge="1">
                  <a:txBody>
                    <a:bodyPr/>
                    <a:lstStyle/>
                    <a:p>
                      <a:pPr algn="ctr"/>
                      <a:endParaRPr kumimoji="1" lang="ja-JP" altLang="en-US" sz="800" dirty="0"/>
                    </a:p>
                  </a:txBody>
                  <a:tcPr anchor="ctr">
                    <a:solidFill>
                      <a:schemeClr val="bg1"/>
                    </a:solidFill>
                  </a:tcPr>
                </a:tc>
                <a:extLst>
                  <a:ext uri="{0D108BD9-81ED-4DB2-BD59-A6C34878D82A}">
                    <a16:rowId xmlns:a16="http://schemas.microsoft.com/office/drawing/2014/main" val="1030201011"/>
                  </a:ext>
                </a:extLst>
              </a:tr>
              <a:tr h="150036">
                <a:tc vMerge="1">
                  <a:txBody>
                    <a:bodyPr/>
                    <a:lstStyle/>
                    <a:p>
                      <a:pPr algn="ctr"/>
                      <a:endParaRPr kumimoji="1" lang="ja-JP" altLang="en-US" sz="1050" dirty="0"/>
                    </a:p>
                  </a:txBody>
                  <a:tcPr anchor="ctr"/>
                </a:tc>
                <a:tc>
                  <a:txBody>
                    <a:bodyPr/>
                    <a:lstStyle/>
                    <a:p>
                      <a:pPr algn="ctr"/>
                      <a:r>
                        <a:rPr kumimoji="1" lang="ja-JP" altLang="en-US" sz="800" dirty="0"/>
                        <a:t>定員</a:t>
                      </a:r>
                    </a:p>
                  </a:txBody>
                  <a:tcPr anchor="ctr">
                    <a:lnT w="12700" cmpd="sng">
                      <a:noFill/>
                    </a:lnT>
                    <a:solidFill>
                      <a:schemeClr val="bg1"/>
                    </a:solidFill>
                  </a:tcPr>
                </a:tc>
                <a:tc>
                  <a:txBody>
                    <a:bodyPr/>
                    <a:lstStyle/>
                    <a:p>
                      <a:pPr algn="ctr"/>
                      <a:r>
                        <a:rPr kumimoji="1" lang="ja-JP" altLang="en-US" sz="800" dirty="0"/>
                        <a:t>本体</a:t>
                      </a:r>
                      <a:endParaRPr kumimoji="1" lang="en-US" altLang="ja-JP" sz="800" dirty="0"/>
                    </a:p>
                    <a:p>
                      <a:pPr algn="ctr"/>
                      <a:r>
                        <a:rPr kumimoji="1" lang="en-US" altLang="ja-JP" sz="800" dirty="0"/>
                        <a:t>(</a:t>
                      </a:r>
                      <a:r>
                        <a:rPr kumimoji="1" lang="ja-JP" altLang="en-US" sz="800" dirty="0"/>
                        <a:t>うち小規模</a:t>
                      </a:r>
                      <a:r>
                        <a:rPr kumimoji="1" lang="en-US" altLang="ja-JP" sz="800" dirty="0"/>
                        <a:t>GC)</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GH</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800" dirty="0"/>
                        <a:t>定員</a:t>
                      </a:r>
                    </a:p>
                  </a:txBody>
                  <a:tcPr anchor="ctr">
                    <a:lnT w="12700" cmpd="sng">
                      <a:noFill/>
                    </a:lnT>
                    <a:solidFill>
                      <a:schemeClr val="bg1"/>
                    </a:solidFill>
                  </a:tcPr>
                </a:tc>
                <a:tc>
                  <a:txBody>
                    <a:bodyPr/>
                    <a:lstStyle/>
                    <a:p>
                      <a:pPr algn="ctr"/>
                      <a:r>
                        <a:rPr kumimoji="1" lang="ja-JP" altLang="en-US" sz="800" dirty="0"/>
                        <a:t>本体</a:t>
                      </a:r>
                      <a:endParaRPr kumimoji="1" lang="en-US" altLang="ja-JP" sz="800" dirty="0"/>
                    </a:p>
                    <a:p>
                      <a:pPr marL="0" marR="0" lvl="0" indent="0" algn="ctr" defTabSz="1481328" rtl="0" eaLnBrk="1" fontAlgn="auto" latinLnBrk="0" hangingPunct="1">
                        <a:lnSpc>
                          <a:spcPct val="100000"/>
                        </a:lnSpc>
                        <a:spcBef>
                          <a:spcPts val="0"/>
                        </a:spcBef>
                        <a:spcAft>
                          <a:spcPts val="0"/>
                        </a:spcAft>
                        <a:buClrTx/>
                        <a:buSzTx/>
                        <a:buFontTx/>
                        <a:buNone/>
                        <a:tabLst/>
                        <a:defRPr/>
                      </a:pPr>
                      <a:r>
                        <a:rPr kumimoji="1" lang="en-US" altLang="ja-JP" sz="800" dirty="0"/>
                        <a:t>(</a:t>
                      </a:r>
                      <a:r>
                        <a:rPr kumimoji="1" lang="ja-JP" altLang="en-US" sz="800" dirty="0"/>
                        <a:t>うち小規模</a:t>
                      </a:r>
                      <a:r>
                        <a:rPr kumimoji="1" lang="en-US" altLang="ja-JP" sz="800" dirty="0"/>
                        <a:t>GC)</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GH</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800" dirty="0"/>
                        <a:t>定員</a:t>
                      </a:r>
                    </a:p>
                  </a:txBody>
                  <a:tcPr anchor="ctr">
                    <a:lnT w="12700" cmpd="sng">
                      <a:noFill/>
                    </a:lnT>
                    <a:solidFill>
                      <a:schemeClr val="bg1"/>
                    </a:solidFill>
                  </a:tcPr>
                </a:tc>
                <a:tc>
                  <a:txBody>
                    <a:bodyPr/>
                    <a:lstStyle/>
                    <a:p>
                      <a:pPr algn="ctr"/>
                      <a:r>
                        <a:rPr kumimoji="1" lang="ja-JP" altLang="en-US" sz="800" dirty="0"/>
                        <a:t>本体</a:t>
                      </a:r>
                      <a:endParaRPr kumimoji="1" lang="en-US" altLang="ja-JP" sz="800" dirty="0"/>
                    </a:p>
                    <a:p>
                      <a:pPr marL="0" marR="0" lvl="0" indent="0" algn="ctr" defTabSz="1481328" rtl="0" eaLnBrk="1" fontAlgn="auto" latinLnBrk="0" hangingPunct="1">
                        <a:lnSpc>
                          <a:spcPct val="100000"/>
                        </a:lnSpc>
                        <a:spcBef>
                          <a:spcPts val="0"/>
                        </a:spcBef>
                        <a:spcAft>
                          <a:spcPts val="0"/>
                        </a:spcAft>
                        <a:buClrTx/>
                        <a:buSzTx/>
                        <a:buFontTx/>
                        <a:buNone/>
                        <a:tabLst/>
                        <a:defRPr/>
                      </a:pPr>
                      <a:r>
                        <a:rPr kumimoji="1" lang="en-US" altLang="ja-JP" sz="800" dirty="0"/>
                        <a:t>(</a:t>
                      </a:r>
                      <a:r>
                        <a:rPr kumimoji="1" lang="ja-JP" altLang="en-US" sz="800" dirty="0"/>
                        <a:t>うち小規模</a:t>
                      </a:r>
                      <a:r>
                        <a:rPr kumimoji="1" lang="en-US" altLang="ja-JP" sz="800" dirty="0"/>
                        <a:t>GC)</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GH</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tc>
                  <a:txBody>
                    <a:bodyPr/>
                    <a:lstStyle/>
                    <a:p>
                      <a:pPr marL="0" marR="0" lvl="0" indent="0" algn="ctr" defTabSz="1481328" rtl="0" eaLnBrk="1" fontAlgn="auto" latinLnBrk="0" hangingPunct="1">
                        <a:lnSpc>
                          <a:spcPct val="100000"/>
                        </a:lnSpc>
                        <a:spcBef>
                          <a:spcPts val="0"/>
                        </a:spcBef>
                        <a:spcAft>
                          <a:spcPts val="0"/>
                        </a:spcAft>
                        <a:buClrTx/>
                        <a:buSzTx/>
                        <a:buFontTx/>
                        <a:buNone/>
                        <a:tabLst/>
                        <a:defRPr/>
                      </a:pPr>
                      <a:r>
                        <a:rPr kumimoji="1" lang="ja-JP" altLang="en-US" sz="800" dirty="0"/>
                        <a:t>定員</a:t>
                      </a:r>
                    </a:p>
                  </a:txBody>
                  <a:tcPr anchor="ctr">
                    <a:lnT w="12700" cmpd="sng">
                      <a:noFill/>
                    </a:lnT>
                    <a:solidFill>
                      <a:schemeClr val="bg1"/>
                    </a:solidFill>
                  </a:tcPr>
                </a:tc>
                <a:tc>
                  <a:txBody>
                    <a:bodyPr/>
                    <a:lstStyle/>
                    <a:p>
                      <a:pPr algn="ctr"/>
                      <a:r>
                        <a:rPr kumimoji="1" lang="ja-JP" altLang="en-US" sz="800" dirty="0"/>
                        <a:t>本体</a:t>
                      </a:r>
                      <a:endParaRPr kumimoji="1" lang="en-US" altLang="ja-JP" sz="800" dirty="0"/>
                    </a:p>
                    <a:p>
                      <a:pPr marL="0" marR="0" lvl="0" indent="0" algn="ctr" defTabSz="1481328" rtl="0" eaLnBrk="1" fontAlgn="auto" latinLnBrk="0" hangingPunct="1">
                        <a:lnSpc>
                          <a:spcPct val="100000"/>
                        </a:lnSpc>
                        <a:spcBef>
                          <a:spcPts val="0"/>
                        </a:spcBef>
                        <a:spcAft>
                          <a:spcPts val="0"/>
                        </a:spcAft>
                        <a:buClrTx/>
                        <a:buSzTx/>
                        <a:buFontTx/>
                        <a:buNone/>
                        <a:tabLst/>
                        <a:defRPr/>
                      </a:pPr>
                      <a:r>
                        <a:rPr kumimoji="1" lang="en-US" altLang="ja-JP" sz="800" dirty="0"/>
                        <a:t>(</a:t>
                      </a:r>
                      <a:r>
                        <a:rPr kumimoji="1" lang="ja-JP" altLang="en-US" sz="800" dirty="0"/>
                        <a:t>うち小規模</a:t>
                      </a:r>
                      <a:r>
                        <a:rPr kumimoji="1" lang="en-US" altLang="ja-JP" sz="800" dirty="0"/>
                        <a:t>GC)</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GH</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130691849"/>
                  </a:ext>
                </a:extLst>
              </a:tr>
              <a:tr h="250586">
                <a:tc>
                  <a:txBody>
                    <a:bodyPr/>
                    <a:lstStyle/>
                    <a:p>
                      <a:pPr algn="ctr"/>
                      <a:r>
                        <a:rPr kumimoji="1" lang="ja-JP" altLang="en-US" sz="800" dirty="0"/>
                        <a:t>乳児院</a:t>
                      </a:r>
                    </a:p>
                  </a:txBody>
                  <a:tcPr anchor="ctr">
                    <a:solidFill>
                      <a:schemeClr val="bg1"/>
                    </a:solidFill>
                  </a:tcPr>
                </a:tc>
                <a:tc>
                  <a:txBody>
                    <a:bodyPr/>
                    <a:lstStyle/>
                    <a:p>
                      <a:pPr algn="ctr"/>
                      <a:r>
                        <a:rPr kumimoji="1" lang="en-US" altLang="ja-JP" sz="800" dirty="0"/>
                        <a:t>172</a:t>
                      </a:r>
                      <a:endParaRPr kumimoji="1" lang="ja-JP" altLang="en-US" sz="800" dirty="0"/>
                    </a:p>
                  </a:txBody>
                  <a:tcPr anchor="ctr">
                    <a:solidFill>
                      <a:schemeClr val="bg1"/>
                    </a:solidFill>
                  </a:tcPr>
                </a:tc>
                <a:tc>
                  <a:txBody>
                    <a:bodyPr/>
                    <a:lstStyle/>
                    <a:p>
                      <a:pPr algn="ctr"/>
                      <a:r>
                        <a:rPr kumimoji="1" lang="en-US" altLang="ja-JP" sz="800" dirty="0"/>
                        <a:t>166</a:t>
                      </a:r>
                    </a:p>
                    <a:p>
                      <a:pPr algn="ctr"/>
                      <a:r>
                        <a:rPr kumimoji="1" lang="en-US" altLang="ja-JP" sz="800" dirty="0"/>
                        <a:t>(50)</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6</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tc>
                  <a:txBody>
                    <a:bodyPr/>
                    <a:lstStyle/>
                    <a:p>
                      <a:pPr algn="ctr"/>
                      <a:r>
                        <a:rPr kumimoji="1" lang="en-US" altLang="ja-JP" sz="800" dirty="0"/>
                        <a:t>152</a:t>
                      </a:r>
                      <a:endParaRPr kumimoji="1" lang="ja-JP" altLang="en-US" sz="800" dirty="0"/>
                    </a:p>
                  </a:txBody>
                  <a:tcPr anchor="ctr">
                    <a:solidFill>
                      <a:schemeClr val="bg1"/>
                    </a:solidFill>
                  </a:tcPr>
                </a:tc>
                <a:tc>
                  <a:txBody>
                    <a:bodyPr/>
                    <a:lstStyle/>
                    <a:p>
                      <a:pPr algn="ctr"/>
                      <a:r>
                        <a:rPr kumimoji="1" lang="en-US" altLang="ja-JP" sz="800" dirty="0"/>
                        <a:t>140</a:t>
                      </a:r>
                    </a:p>
                    <a:p>
                      <a:pPr algn="ctr"/>
                      <a:r>
                        <a:rPr kumimoji="1" lang="en-US" altLang="ja-JP" sz="800" dirty="0"/>
                        <a:t>(140)</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12</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tc>
                  <a:txBody>
                    <a:bodyPr/>
                    <a:lstStyle/>
                    <a:p>
                      <a:pPr algn="ctr"/>
                      <a:r>
                        <a:rPr kumimoji="1" lang="en-US" altLang="ja-JP" sz="800" dirty="0"/>
                        <a:t>172</a:t>
                      </a:r>
                      <a:endParaRPr kumimoji="1" lang="ja-JP" altLang="en-US" sz="800" dirty="0"/>
                    </a:p>
                  </a:txBody>
                  <a:tcPr anchor="ctr">
                    <a:solidFill>
                      <a:schemeClr val="bg1"/>
                    </a:solidFill>
                  </a:tcPr>
                </a:tc>
                <a:tc>
                  <a:txBody>
                    <a:bodyPr/>
                    <a:lstStyle/>
                    <a:p>
                      <a:pPr algn="ctr"/>
                      <a:r>
                        <a:rPr kumimoji="1" lang="en-US" altLang="ja-JP" sz="800" dirty="0"/>
                        <a:t>166</a:t>
                      </a:r>
                    </a:p>
                    <a:p>
                      <a:pPr algn="ctr"/>
                      <a:r>
                        <a:rPr kumimoji="1" lang="en-US" altLang="ja-JP" sz="800" dirty="0"/>
                        <a:t>(44)</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6</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tc>
                  <a:txBody>
                    <a:bodyPr/>
                    <a:lstStyle/>
                    <a:p>
                      <a:pPr algn="ctr"/>
                      <a:r>
                        <a:rPr kumimoji="1" lang="en-US" altLang="ja-JP" sz="800" dirty="0"/>
                        <a:t>86</a:t>
                      </a:r>
                      <a:endParaRPr kumimoji="1" lang="ja-JP" altLang="en-US" sz="800" dirty="0"/>
                    </a:p>
                  </a:txBody>
                  <a:tcPr anchor="ctr">
                    <a:solidFill>
                      <a:schemeClr val="bg1"/>
                    </a:solidFill>
                  </a:tcPr>
                </a:tc>
                <a:tc>
                  <a:txBody>
                    <a:bodyPr/>
                    <a:lstStyle/>
                    <a:p>
                      <a:pPr algn="ctr"/>
                      <a:r>
                        <a:rPr kumimoji="1" lang="en-US" altLang="ja-JP" sz="800" dirty="0"/>
                        <a:t>74</a:t>
                      </a:r>
                    </a:p>
                    <a:p>
                      <a:pPr algn="ctr"/>
                      <a:r>
                        <a:rPr kumimoji="1" lang="en-US" altLang="ja-JP" sz="800" dirty="0"/>
                        <a:t>(74)</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12</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2714636437"/>
                  </a:ext>
                </a:extLst>
              </a:tr>
              <a:tr h="250586">
                <a:tc>
                  <a:txBody>
                    <a:bodyPr/>
                    <a:lstStyle/>
                    <a:p>
                      <a:pPr algn="ctr"/>
                      <a:r>
                        <a:rPr kumimoji="1" lang="ja-JP" altLang="en-US" sz="800" dirty="0"/>
                        <a:t>児童養護施設</a:t>
                      </a:r>
                    </a:p>
                  </a:txBody>
                  <a:tcPr anchor="ctr">
                    <a:solidFill>
                      <a:schemeClr val="bg1"/>
                    </a:solidFill>
                  </a:tcPr>
                </a:tc>
                <a:tc>
                  <a:txBody>
                    <a:bodyPr/>
                    <a:lstStyle/>
                    <a:p>
                      <a:pPr algn="ctr"/>
                      <a:r>
                        <a:rPr kumimoji="1" lang="en-US" altLang="ja-JP" sz="800" dirty="0"/>
                        <a:t>1,444</a:t>
                      </a:r>
                      <a:endParaRPr kumimoji="1" lang="ja-JP" altLang="en-US" sz="800" dirty="0"/>
                    </a:p>
                  </a:txBody>
                  <a:tcPr anchor="ctr">
                    <a:solidFill>
                      <a:schemeClr val="bg1"/>
                    </a:solidFill>
                  </a:tcPr>
                </a:tc>
                <a:tc>
                  <a:txBody>
                    <a:bodyPr/>
                    <a:lstStyle/>
                    <a:p>
                      <a:pPr algn="ctr"/>
                      <a:r>
                        <a:rPr kumimoji="1" lang="en-US" altLang="ja-JP" sz="800" dirty="0"/>
                        <a:t>1,234</a:t>
                      </a:r>
                    </a:p>
                    <a:p>
                      <a:pPr algn="ctr"/>
                      <a:r>
                        <a:rPr kumimoji="1" lang="en-US" altLang="ja-JP" sz="800" dirty="0"/>
                        <a:t>(395)</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210</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tc>
                  <a:txBody>
                    <a:bodyPr/>
                    <a:lstStyle/>
                    <a:p>
                      <a:pPr algn="ctr"/>
                      <a:r>
                        <a:rPr kumimoji="1" lang="en-US" altLang="ja-JP" sz="800" dirty="0"/>
                        <a:t>1,346</a:t>
                      </a:r>
                      <a:endParaRPr kumimoji="1" lang="ja-JP" altLang="en-US" sz="800" dirty="0"/>
                    </a:p>
                  </a:txBody>
                  <a:tcPr anchor="ctr">
                    <a:solidFill>
                      <a:schemeClr val="bg1"/>
                    </a:solidFill>
                  </a:tcPr>
                </a:tc>
                <a:tc>
                  <a:txBody>
                    <a:bodyPr/>
                    <a:lstStyle/>
                    <a:p>
                      <a:pPr algn="ctr"/>
                      <a:r>
                        <a:rPr kumimoji="1" lang="en-US" altLang="ja-JP" sz="800" dirty="0"/>
                        <a:t>1,046</a:t>
                      </a:r>
                    </a:p>
                    <a:p>
                      <a:pPr algn="ctr"/>
                      <a:r>
                        <a:rPr kumimoji="1" lang="en-US" altLang="ja-JP" sz="800" dirty="0"/>
                        <a:t>(521)</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300</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tc>
                  <a:txBody>
                    <a:bodyPr/>
                    <a:lstStyle/>
                    <a:p>
                      <a:pPr algn="ctr"/>
                      <a:r>
                        <a:rPr kumimoji="1" lang="en-US" altLang="ja-JP" sz="800" dirty="0"/>
                        <a:t>1,380</a:t>
                      </a:r>
                      <a:endParaRPr kumimoji="1" lang="ja-JP" altLang="en-US" sz="800" dirty="0"/>
                    </a:p>
                  </a:txBody>
                  <a:tcPr anchor="ctr">
                    <a:solidFill>
                      <a:schemeClr val="bg1"/>
                    </a:solidFill>
                  </a:tcPr>
                </a:tc>
                <a:tc>
                  <a:txBody>
                    <a:bodyPr/>
                    <a:lstStyle/>
                    <a:p>
                      <a:pPr algn="ctr"/>
                      <a:r>
                        <a:rPr kumimoji="1" lang="en-US" altLang="ja-JP" sz="800" dirty="0"/>
                        <a:t>1,158</a:t>
                      </a:r>
                    </a:p>
                    <a:p>
                      <a:pPr algn="ctr"/>
                      <a:r>
                        <a:rPr kumimoji="1" lang="en-US" altLang="ja-JP" sz="800" dirty="0"/>
                        <a:t>(433)</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222</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tc>
                  <a:txBody>
                    <a:bodyPr/>
                    <a:lstStyle/>
                    <a:p>
                      <a:pPr algn="ctr"/>
                      <a:r>
                        <a:rPr kumimoji="1" lang="en-US" altLang="ja-JP" sz="800" dirty="0"/>
                        <a:t>1,093</a:t>
                      </a:r>
                      <a:endParaRPr kumimoji="1" lang="ja-JP" altLang="en-US" sz="800" dirty="0"/>
                    </a:p>
                  </a:txBody>
                  <a:tcPr anchor="ctr">
                    <a:solidFill>
                      <a:schemeClr val="bg1"/>
                    </a:solidFill>
                  </a:tcPr>
                </a:tc>
                <a:tc>
                  <a:txBody>
                    <a:bodyPr/>
                    <a:lstStyle/>
                    <a:p>
                      <a:pPr algn="ctr"/>
                      <a:r>
                        <a:rPr kumimoji="1" lang="en-US" altLang="ja-JP" sz="800" dirty="0"/>
                        <a:t>661</a:t>
                      </a:r>
                    </a:p>
                    <a:p>
                      <a:pPr algn="ctr"/>
                      <a:r>
                        <a:rPr kumimoji="1" lang="en-US" altLang="ja-JP" sz="800" dirty="0"/>
                        <a:t>(594)</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432</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3696552832"/>
                  </a:ext>
                </a:extLst>
              </a:tr>
              <a:tr h="250586">
                <a:tc>
                  <a:txBody>
                    <a:bodyPr/>
                    <a:lstStyle/>
                    <a:p>
                      <a:pPr algn="ctr"/>
                      <a:r>
                        <a:rPr kumimoji="1" lang="ja-JP" altLang="en-US" sz="800" dirty="0"/>
                        <a:t>合計</a:t>
                      </a:r>
                    </a:p>
                  </a:txBody>
                  <a:tcPr anchor="ctr">
                    <a:solidFill>
                      <a:schemeClr val="bg1"/>
                    </a:solidFill>
                  </a:tcPr>
                </a:tc>
                <a:tc>
                  <a:txBody>
                    <a:bodyPr/>
                    <a:lstStyle/>
                    <a:p>
                      <a:pPr algn="ctr"/>
                      <a:r>
                        <a:rPr kumimoji="1" lang="en-US" altLang="ja-JP" sz="800" dirty="0"/>
                        <a:t>1,616</a:t>
                      </a:r>
                      <a:endParaRPr kumimoji="1" lang="ja-JP" altLang="en-US" sz="800" dirty="0"/>
                    </a:p>
                  </a:txBody>
                  <a:tcPr anchor="ctr">
                    <a:solidFill>
                      <a:schemeClr val="bg1"/>
                    </a:solidFill>
                  </a:tcPr>
                </a:tc>
                <a:tc>
                  <a:txBody>
                    <a:bodyPr/>
                    <a:lstStyle/>
                    <a:p>
                      <a:pPr algn="ctr"/>
                      <a:r>
                        <a:rPr kumimoji="1" lang="en-US" altLang="ja-JP" sz="800" dirty="0"/>
                        <a:t>1,400</a:t>
                      </a:r>
                    </a:p>
                    <a:p>
                      <a:pPr algn="ctr"/>
                      <a:r>
                        <a:rPr kumimoji="1" lang="en-US" altLang="ja-JP" sz="800" dirty="0"/>
                        <a:t>(445)</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216</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tc>
                  <a:txBody>
                    <a:bodyPr/>
                    <a:lstStyle/>
                    <a:p>
                      <a:pPr algn="ctr"/>
                      <a:r>
                        <a:rPr kumimoji="1" lang="en-US" altLang="ja-JP" sz="800" dirty="0"/>
                        <a:t>1,498</a:t>
                      </a:r>
                      <a:endParaRPr kumimoji="1" lang="ja-JP" altLang="en-US" sz="800" dirty="0"/>
                    </a:p>
                  </a:txBody>
                  <a:tcPr anchor="ctr">
                    <a:solidFill>
                      <a:schemeClr val="bg1"/>
                    </a:solidFill>
                  </a:tcPr>
                </a:tc>
                <a:tc>
                  <a:txBody>
                    <a:bodyPr/>
                    <a:lstStyle/>
                    <a:p>
                      <a:pPr algn="ctr"/>
                      <a:r>
                        <a:rPr kumimoji="1" lang="en-US" altLang="ja-JP" sz="800" dirty="0"/>
                        <a:t>1,186</a:t>
                      </a:r>
                    </a:p>
                    <a:p>
                      <a:pPr algn="ctr"/>
                      <a:r>
                        <a:rPr kumimoji="1" lang="en-US" altLang="ja-JP" sz="800" dirty="0"/>
                        <a:t>(661)</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312</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tc>
                  <a:txBody>
                    <a:bodyPr/>
                    <a:lstStyle/>
                    <a:p>
                      <a:pPr algn="ctr"/>
                      <a:r>
                        <a:rPr kumimoji="1" lang="en-US" altLang="ja-JP" sz="800" dirty="0"/>
                        <a:t>1,552</a:t>
                      </a:r>
                      <a:endParaRPr kumimoji="1" lang="ja-JP" altLang="en-US" sz="800" dirty="0"/>
                    </a:p>
                  </a:txBody>
                  <a:tcPr anchor="ctr">
                    <a:solidFill>
                      <a:schemeClr val="bg1"/>
                    </a:solidFill>
                  </a:tcPr>
                </a:tc>
                <a:tc>
                  <a:txBody>
                    <a:bodyPr/>
                    <a:lstStyle/>
                    <a:p>
                      <a:pPr algn="ctr"/>
                      <a:r>
                        <a:rPr kumimoji="1" lang="en-US" altLang="ja-JP" sz="800" dirty="0"/>
                        <a:t>1,324</a:t>
                      </a:r>
                    </a:p>
                    <a:p>
                      <a:pPr algn="ctr"/>
                      <a:r>
                        <a:rPr kumimoji="1" lang="en-US" altLang="ja-JP" sz="800" dirty="0"/>
                        <a:t>(477)</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228</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tc>
                  <a:txBody>
                    <a:bodyPr/>
                    <a:lstStyle/>
                    <a:p>
                      <a:pPr algn="ctr"/>
                      <a:r>
                        <a:rPr kumimoji="1" lang="en-US" altLang="ja-JP" sz="800" dirty="0"/>
                        <a:t>1,179</a:t>
                      </a:r>
                      <a:endParaRPr kumimoji="1" lang="ja-JP" altLang="en-US" sz="800" dirty="0"/>
                    </a:p>
                  </a:txBody>
                  <a:tcPr anchor="ctr">
                    <a:solidFill>
                      <a:schemeClr val="bg1"/>
                    </a:solidFill>
                  </a:tcPr>
                </a:tc>
                <a:tc>
                  <a:txBody>
                    <a:bodyPr/>
                    <a:lstStyle/>
                    <a:p>
                      <a:pPr algn="ctr"/>
                      <a:r>
                        <a:rPr kumimoji="1" lang="en-US" altLang="ja-JP" sz="800" dirty="0"/>
                        <a:t>735</a:t>
                      </a:r>
                    </a:p>
                    <a:p>
                      <a:pPr algn="ctr"/>
                      <a:r>
                        <a:rPr kumimoji="1" lang="en-US" altLang="ja-JP" sz="800" dirty="0"/>
                        <a:t>(668)</a:t>
                      </a:r>
                      <a:endParaRPr kumimoji="1" lang="ja-JP" altLang="en-US" sz="800" dirty="0"/>
                    </a:p>
                  </a:txBody>
                  <a:tcPr anchor="ctr">
                    <a:lnR w="12700" cap="flat" cmpd="sng" algn="ctr">
                      <a:solidFill>
                        <a:schemeClr val="tx1"/>
                      </a:solidFill>
                      <a:prstDash val="sysDot"/>
                      <a:round/>
                      <a:headEnd type="none" w="med" len="med"/>
                      <a:tailEnd type="none" w="med" len="med"/>
                    </a:lnR>
                    <a:solidFill>
                      <a:schemeClr val="bg1"/>
                    </a:solidFill>
                  </a:tcPr>
                </a:tc>
                <a:tc>
                  <a:txBody>
                    <a:bodyPr/>
                    <a:lstStyle/>
                    <a:p>
                      <a:pPr algn="ctr"/>
                      <a:r>
                        <a:rPr kumimoji="1" lang="en-US" altLang="ja-JP" sz="800" dirty="0"/>
                        <a:t>444</a:t>
                      </a:r>
                      <a:endParaRPr kumimoji="1" lang="ja-JP" altLang="en-US" sz="800" dirty="0"/>
                    </a:p>
                  </a:txBody>
                  <a:tcPr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134404365"/>
                  </a:ext>
                </a:extLst>
              </a:tr>
            </a:tbl>
          </a:graphicData>
        </a:graphic>
      </p:graphicFrame>
      <p:cxnSp>
        <p:nvCxnSpPr>
          <p:cNvPr id="33" name="直線コネクタ 32">
            <a:extLst>
              <a:ext uri="{FF2B5EF4-FFF2-40B4-BE49-F238E27FC236}">
                <a16:creationId xmlns:a16="http://schemas.microsoft.com/office/drawing/2014/main" id="{08607A9D-A4BA-4310-BC0D-452EC51C00B0}"/>
              </a:ext>
            </a:extLst>
          </p:cNvPr>
          <p:cNvCxnSpPr>
            <a:cxnSpLocks/>
          </p:cNvCxnSpPr>
          <p:nvPr/>
        </p:nvCxnSpPr>
        <p:spPr>
          <a:xfrm>
            <a:off x="6356996" y="5579174"/>
            <a:ext cx="844226" cy="753199"/>
          </a:xfrm>
          <a:prstGeom prst="line">
            <a:avLst/>
          </a:prstGeom>
        </p:spPr>
        <p:style>
          <a:lnRef idx="1">
            <a:schemeClr val="dk1"/>
          </a:lnRef>
          <a:fillRef idx="0">
            <a:schemeClr val="dk1"/>
          </a:fillRef>
          <a:effectRef idx="0">
            <a:schemeClr val="dk1"/>
          </a:effectRef>
          <a:fontRef idx="minor">
            <a:schemeClr val="tx1"/>
          </a:fontRef>
        </p:style>
      </p:cxnSp>
      <p:sp>
        <p:nvSpPr>
          <p:cNvPr id="9" name="正方形/長方形 8">
            <a:extLst>
              <a:ext uri="{FF2B5EF4-FFF2-40B4-BE49-F238E27FC236}">
                <a16:creationId xmlns:a16="http://schemas.microsoft.com/office/drawing/2014/main" id="{217DB494-8153-43DF-B893-95F0C932E685}"/>
              </a:ext>
            </a:extLst>
          </p:cNvPr>
          <p:cNvSpPr/>
          <p:nvPr/>
        </p:nvSpPr>
        <p:spPr>
          <a:xfrm>
            <a:off x="13969973" y="96929"/>
            <a:ext cx="1045475" cy="404806"/>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資料５</a:t>
            </a:r>
          </a:p>
        </p:txBody>
      </p:sp>
      <p:sp>
        <p:nvSpPr>
          <p:cNvPr id="10" name="テキスト ボックス 9">
            <a:extLst>
              <a:ext uri="{FF2B5EF4-FFF2-40B4-BE49-F238E27FC236}">
                <a16:creationId xmlns:a16="http://schemas.microsoft.com/office/drawing/2014/main" id="{5A8C3A69-A0A0-4A00-8A5E-DC7B3F55F589}"/>
              </a:ext>
            </a:extLst>
          </p:cNvPr>
          <p:cNvSpPr txBox="1"/>
          <p:nvPr/>
        </p:nvSpPr>
        <p:spPr>
          <a:xfrm>
            <a:off x="9264534" y="3799815"/>
            <a:ext cx="3893103" cy="415498"/>
          </a:xfrm>
          <a:prstGeom prst="rect">
            <a:avLst/>
          </a:prstGeom>
          <a:noFill/>
        </p:spPr>
        <p:txBody>
          <a:bodyPr wrap="square" rtlCol="0">
            <a:spAutoFit/>
          </a:bodyPr>
          <a:lstStyle/>
          <a:p>
            <a:pPr marL="171450" indent="-171450">
              <a:buFont typeface="Wingdings" panose="05000000000000000000" pitchFamily="2" charset="2"/>
              <a:buChar char="n"/>
            </a:pPr>
            <a:r>
              <a:rPr kumimoji="1" lang="ja-JP" altLang="en-US" sz="1000" dirty="0">
                <a:latin typeface="HG丸ｺﾞｼｯｸM-PRO" panose="020F0600000000000000" pitchFamily="50" charset="-128"/>
                <a:ea typeface="HG丸ｺﾞｼｯｸM-PRO" panose="020F0600000000000000" pitchFamily="50" charset="-128"/>
              </a:rPr>
              <a:t>一時保護専用施設の設置</a:t>
            </a:r>
            <a:r>
              <a:rPr lang="ja-JP" altLang="en-US" sz="1000" kern="100" dirty="0">
                <a:latin typeface="HG丸ｺﾞｼｯｸM-PRO" panose="020F0600000000000000" pitchFamily="50" charset="-128"/>
                <a:ea typeface="HG丸ｺﾞｼｯｸM-PRO" panose="020F0600000000000000" pitchFamily="50" charset="-128"/>
                <a:cs typeface="Times New Roman"/>
              </a:rPr>
              <a:t>（令和</a:t>
            </a:r>
            <a:r>
              <a:rPr lang="en-US" altLang="ja-JP" sz="1000" kern="100" dirty="0">
                <a:latin typeface="HG丸ｺﾞｼｯｸM-PRO" panose="020F0600000000000000" pitchFamily="50" charset="-128"/>
                <a:ea typeface="HG丸ｺﾞｼｯｸM-PRO" panose="020F0600000000000000" pitchFamily="50" charset="-128"/>
                <a:cs typeface="Times New Roman"/>
              </a:rPr>
              <a:t>6</a:t>
            </a:r>
            <a:r>
              <a:rPr lang="ja-JP" altLang="en-US" sz="1000" kern="100" dirty="0">
                <a:latin typeface="HG丸ｺﾞｼｯｸM-PRO" panose="020F0600000000000000" pitchFamily="50" charset="-128"/>
                <a:ea typeface="HG丸ｺﾞｼｯｸM-PRO" panose="020F0600000000000000" pitchFamily="50" charset="-128"/>
                <a:cs typeface="Times New Roman"/>
              </a:rPr>
              <a:t>年</a:t>
            </a:r>
            <a:r>
              <a:rPr lang="en-US" altLang="ja-JP" sz="1000" kern="100" dirty="0">
                <a:latin typeface="HG丸ｺﾞｼｯｸM-PRO" panose="020F0600000000000000" pitchFamily="50" charset="-128"/>
                <a:ea typeface="HG丸ｺﾞｼｯｸM-PRO" panose="020F0600000000000000" pitchFamily="50" charset="-128"/>
                <a:cs typeface="Times New Roman"/>
              </a:rPr>
              <a:t>2</a:t>
            </a:r>
            <a:r>
              <a:rPr lang="ja-JP" altLang="en-US" sz="1000" kern="100" dirty="0">
                <a:latin typeface="HG丸ｺﾞｼｯｸM-PRO" panose="020F0600000000000000" pitchFamily="50" charset="-128"/>
                <a:ea typeface="HG丸ｺﾞｼｯｸM-PRO" panose="020F0600000000000000" pitchFamily="50" charset="-128"/>
                <a:cs typeface="Times New Roman"/>
              </a:rPr>
              <a:t>月末時点：</a:t>
            </a:r>
            <a:r>
              <a:rPr lang="en-US" altLang="ja-JP" sz="1000" kern="100" dirty="0">
                <a:latin typeface="HG丸ｺﾞｼｯｸM-PRO" panose="020F0600000000000000" pitchFamily="50" charset="-128"/>
                <a:ea typeface="HG丸ｺﾞｼｯｸM-PRO" panose="020F0600000000000000" pitchFamily="50" charset="-128"/>
                <a:cs typeface="Times New Roman"/>
              </a:rPr>
              <a:t>3</a:t>
            </a:r>
            <a:r>
              <a:rPr lang="ja-JP" altLang="en-US" sz="1000" kern="100" dirty="0">
                <a:latin typeface="HG丸ｺﾞｼｯｸM-PRO" panose="020F0600000000000000" pitchFamily="50" charset="-128"/>
                <a:ea typeface="HG丸ｺﾞｼｯｸM-PRO" panose="020F0600000000000000" pitchFamily="50" charset="-128"/>
                <a:cs typeface="Times New Roman"/>
              </a:rPr>
              <a:t>か所）</a:t>
            </a:r>
            <a:endParaRPr lang="en-US" altLang="ja-JP" sz="1000" kern="100" dirty="0">
              <a:latin typeface="HG丸ｺﾞｼｯｸM-PRO" panose="020F0600000000000000" pitchFamily="50" charset="-128"/>
              <a:ea typeface="HG丸ｺﾞｼｯｸM-PRO" panose="020F0600000000000000" pitchFamily="50" charset="-128"/>
              <a:cs typeface="Times New Roman"/>
            </a:endParaRPr>
          </a:p>
          <a:p>
            <a:pPr marL="171450" indent="-171450">
              <a:buFont typeface="Wingdings" panose="05000000000000000000" pitchFamily="2" charset="2"/>
              <a:buChar char="n"/>
            </a:pPr>
            <a:endParaRPr kumimoji="1" lang="ja-JP" altLang="en-US" sz="1050" dirty="0">
              <a:latin typeface="HG丸ｺﾞｼｯｸM-PRO" panose="020F0600000000000000" pitchFamily="50" charset="-128"/>
              <a:ea typeface="HG丸ｺﾞｼｯｸM-PRO" panose="020F0600000000000000" pitchFamily="50" charset="-128"/>
            </a:endParaRPr>
          </a:p>
        </p:txBody>
      </p:sp>
      <p:sp>
        <p:nvSpPr>
          <p:cNvPr id="34" name="テキスト ボックス 33">
            <a:extLst>
              <a:ext uri="{FF2B5EF4-FFF2-40B4-BE49-F238E27FC236}">
                <a16:creationId xmlns:a16="http://schemas.microsoft.com/office/drawing/2014/main" id="{BC7D98F2-FD6C-4F78-8016-B83EC6258A0F}"/>
              </a:ext>
            </a:extLst>
          </p:cNvPr>
          <p:cNvSpPr txBox="1"/>
          <p:nvPr/>
        </p:nvSpPr>
        <p:spPr>
          <a:xfrm>
            <a:off x="10679748" y="8641035"/>
            <a:ext cx="4148767" cy="400110"/>
          </a:xfrm>
          <a:prstGeom prst="rect">
            <a:avLst/>
          </a:prstGeom>
          <a:noFill/>
        </p:spPr>
        <p:txBody>
          <a:bodyPr wrap="square" rtlCol="0">
            <a:spAutoFit/>
          </a:bodyPr>
          <a:lstStyle/>
          <a:p>
            <a:pPr marL="171450" indent="-171450">
              <a:buFont typeface="Wingdings" panose="05000000000000000000" pitchFamily="2" charset="2"/>
              <a:buChar char="n"/>
            </a:pPr>
            <a:r>
              <a:rPr lang="ja-JP" altLang="en-US" sz="1000" kern="100" dirty="0">
                <a:latin typeface="HG丸ｺﾞｼｯｸM-PRO" panose="020F0600000000000000" pitchFamily="50" charset="-128"/>
                <a:ea typeface="HG丸ｺﾞｼｯｸM-PRO" panose="020F0600000000000000" pitchFamily="50" charset="-128"/>
                <a:cs typeface="Times New Roman"/>
              </a:rPr>
              <a:t>自立支援担当職員の配置促進（令和</a:t>
            </a:r>
            <a:r>
              <a:rPr lang="en-US" altLang="ja-JP" sz="1000" kern="100" dirty="0">
                <a:latin typeface="HG丸ｺﾞｼｯｸM-PRO" panose="020F0600000000000000" pitchFamily="50" charset="-128"/>
                <a:ea typeface="HG丸ｺﾞｼｯｸM-PRO" panose="020F0600000000000000" pitchFamily="50" charset="-128"/>
                <a:cs typeface="Times New Roman"/>
              </a:rPr>
              <a:t>4</a:t>
            </a:r>
            <a:r>
              <a:rPr lang="ja-JP" altLang="en-US" sz="1000" kern="100" dirty="0">
                <a:latin typeface="HG丸ｺﾞｼｯｸM-PRO" panose="020F0600000000000000" pitchFamily="50" charset="-128"/>
                <a:ea typeface="HG丸ｺﾞｼｯｸM-PRO" panose="020F0600000000000000" pitchFamily="50" charset="-128"/>
                <a:cs typeface="Times New Roman"/>
              </a:rPr>
              <a:t>年度：</a:t>
            </a:r>
            <a:r>
              <a:rPr lang="en-US" altLang="ja-JP" sz="1000" kern="100" dirty="0">
                <a:latin typeface="HG丸ｺﾞｼｯｸM-PRO" panose="020F0600000000000000" pitchFamily="50" charset="-128"/>
                <a:ea typeface="HG丸ｺﾞｼｯｸM-PRO" panose="020F0600000000000000" pitchFamily="50" charset="-128"/>
                <a:cs typeface="Times New Roman"/>
              </a:rPr>
              <a:t>13</a:t>
            </a:r>
            <a:r>
              <a:rPr lang="ja-JP" altLang="en-US" sz="1000" kern="100" dirty="0">
                <a:latin typeface="HG丸ｺﾞｼｯｸM-PRO" panose="020F0600000000000000" pitchFamily="50" charset="-128"/>
                <a:ea typeface="HG丸ｺﾞｼｯｸM-PRO" panose="020F0600000000000000" pitchFamily="50" charset="-128"/>
                <a:cs typeface="Times New Roman"/>
              </a:rPr>
              <a:t>施設）</a:t>
            </a:r>
            <a:endParaRPr lang="en-US" altLang="ja-JP" sz="1000" kern="100" dirty="0">
              <a:latin typeface="HG丸ｺﾞｼｯｸM-PRO" panose="020F0600000000000000" pitchFamily="50" charset="-128"/>
              <a:ea typeface="HG丸ｺﾞｼｯｸM-PRO" panose="020F0600000000000000" pitchFamily="50" charset="-128"/>
              <a:cs typeface="Times New Roman"/>
            </a:endParaRPr>
          </a:p>
          <a:p>
            <a:pPr marL="171450" indent="-171450">
              <a:buFont typeface="Wingdings" panose="05000000000000000000" pitchFamily="2" charset="2"/>
              <a:buChar char="n"/>
            </a:pP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36" name="テキスト ボックス 35">
            <a:extLst>
              <a:ext uri="{FF2B5EF4-FFF2-40B4-BE49-F238E27FC236}">
                <a16:creationId xmlns:a16="http://schemas.microsoft.com/office/drawing/2014/main" id="{15807E7E-7D99-43BB-B6EE-E037D44CC672}"/>
              </a:ext>
            </a:extLst>
          </p:cNvPr>
          <p:cNvSpPr txBox="1"/>
          <p:nvPr/>
        </p:nvSpPr>
        <p:spPr>
          <a:xfrm>
            <a:off x="10690978" y="9988409"/>
            <a:ext cx="3893103" cy="400110"/>
          </a:xfrm>
          <a:prstGeom prst="rect">
            <a:avLst/>
          </a:prstGeom>
          <a:noFill/>
        </p:spPr>
        <p:txBody>
          <a:bodyPr wrap="square" rtlCol="0">
            <a:spAutoFit/>
          </a:bodyPr>
          <a:lstStyle/>
          <a:p>
            <a:pPr marL="171450" indent="-171450">
              <a:buFont typeface="Wingdings" panose="05000000000000000000" pitchFamily="2" charset="2"/>
              <a:buChar char="n"/>
            </a:pP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子ども家庭センター職員等に対する研修実施</a:t>
            </a:r>
            <a:endParaRPr lang="en-US" altLang="ja-JP" sz="1000" kern="100" dirty="0">
              <a:latin typeface="HG丸ｺﾞｼｯｸM-PRO" panose="020F0600000000000000" pitchFamily="50" charset="-128"/>
              <a:ea typeface="HG丸ｺﾞｼｯｸM-PRO" panose="020F0600000000000000" pitchFamily="50" charset="-128"/>
              <a:cs typeface="Times New Roman"/>
            </a:endParaRPr>
          </a:p>
          <a:p>
            <a:pPr marL="171450" indent="-171450">
              <a:buFont typeface="Wingdings" panose="05000000000000000000" pitchFamily="2" charset="2"/>
              <a:buChar char="n"/>
            </a:pP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EF9C27AB-8F28-4144-99A1-2C39B4D51874}"/>
              </a:ext>
            </a:extLst>
          </p:cNvPr>
          <p:cNvSpPr txBox="1"/>
          <p:nvPr/>
        </p:nvSpPr>
        <p:spPr>
          <a:xfrm>
            <a:off x="14202039" y="5385867"/>
            <a:ext cx="704039" cy="230832"/>
          </a:xfrm>
          <a:prstGeom prst="rect">
            <a:avLst/>
          </a:prstGeom>
          <a:noFill/>
        </p:spPr>
        <p:txBody>
          <a:bodyPr wrap="none" rtlCol="0">
            <a:spAutoFit/>
          </a:bodyPr>
          <a:lstStyle/>
          <a:p>
            <a:r>
              <a:rPr kumimoji="1" lang="ja-JP" altLang="en-US" sz="900" dirty="0"/>
              <a:t>（単位：人）</a:t>
            </a:r>
          </a:p>
        </p:txBody>
      </p:sp>
      <p:sp>
        <p:nvSpPr>
          <p:cNvPr id="42" name="テキスト ボックス 41">
            <a:extLst>
              <a:ext uri="{FF2B5EF4-FFF2-40B4-BE49-F238E27FC236}">
                <a16:creationId xmlns:a16="http://schemas.microsoft.com/office/drawing/2014/main" id="{3E81FAB3-38DB-4306-8E67-DF42199C0BDE}"/>
              </a:ext>
            </a:extLst>
          </p:cNvPr>
          <p:cNvSpPr txBox="1"/>
          <p:nvPr/>
        </p:nvSpPr>
        <p:spPr>
          <a:xfrm>
            <a:off x="12745838" y="3816499"/>
            <a:ext cx="3893103" cy="246221"/>
          </a:xfrm>
          <a:prstGeom prst="rect">
            <a:avLst/>
          </a:prstGeom>
          <a:noFill/>
        </p:spPr>
        <p:txBody>
          <a:bodyPr wrap="square" rtlCol="0">
            <a:spAutoFit/>
          </a:bodyPr>
          <a:lstStyle/>
          <a:p>
            <a:pPr marL="171450" indent="-171450">
              <a:buFont typeface="Wingdings" panose="05000000000000000000" pitchFamily="2" charset="2"/>
              <a:buChar char="n"/>
            </a:pPr>
            <a:r>
              <a:rPr kumimoji="1" lang="ja-JP" altLang="en-US" sz="1000" dirty="0">
                <a:latin typeface="HG丸ｺﾞｼｯｸM-PRO" panose="020F0600000000000000" pitchFamily="50" charset="-128"/>
                <a:ea typeface="HG丸ｺﾞｼｯｸM-PRO" panose="020F0600000000000000" pitchFamily="50" charset="-128"/>
              </a:rPr>
              <a:t>第</a:t>
            </a:r>
            <a:r>
              <a:rPr kumimoji="1" lang="en-US" altLang="ja-JP" sz="1000" dirty="0">
                <a:latin typeface="HG丸ｺﾞｼｯｸM-PRO" panose="020F0600000000000000" pitchFamily="50" charset="-128"/>
                <a:ea typeface="HG丸ｺﾞｼｯｸM-PRO" panose="020F0600000000000000" pitchFamily="50" charset="-128"/>
              </a:rPr>
              <a:t>3</a:t>
            </a:r>
            <a:r>
              <a:rPr kumimoji="1" lang="ja-JP" altLang="en-US" sz="1000" dirty="0">
                <a:latin typeface="HG丸ｺﾞｼｯｸM-PRO" panose="020F0600000000000000" pitchFamily="50" charset="-128"/>
                <a:ea typeface="HG丸ｺﾞｼｯｸM-PRO" panose="020F0600000000000000" pitchFamily="50" charset="-128"/>
              </a:rPr>
              <a:t>者評価の実施（令和</a:t>
            </a:r>
            <a:r>
              <a:rPr kumimoji="1" lang="en-US" altLang="ja-JP" sz="1000" dirty="0">
                <a:latin typeface="HG丸ｺﾞｼｯｸM-PRO" panose="020F0600000000000000" pitchFamily="50" charset="-128"/>
                <a:ea typeface="HG丸ｺﾞｼｯｸM-PRO" panose="020F0600000000000000" pitchFamily="50" charset="-128"/>
              </a:rPr>
              <a:t>2</a:t>
            </a:r>
            <a:r>
              <a:rPr kumimoji="1" lang="ja-JP" altLang="en-US" sz="1000" dirty="0">
                <a:latin typeface="HG丸ｺﾞｼｯｸM-PRO" panose="020F0600000000000000" pitchFamily="50" charset="-128"/>
                <a:ea typeface="HG丸ｺﾞｼｯｸM-PRO" panose="020F0600000000000000" pitchFamily="50" charset="-128"/>
              </a:rPr>
              <a:t>年度～）</a:t>
            </a:r>
            <a:endParaRPr kumimoji="1" lang="ja-JP" altLang="en-US" sz="1050" dirty="0">
              <a:latin typeface="HG丸ｺﾞｼｯｸM-PRO" panose="020F0600000000000000" pitchFamily="50" charset="-128"/>
              <a:ea typeface="HG丸ｺﾞｼｯｸM-PRO" panose="020F0600000000000000" pitchFamily="50" charset="-128"/>
            </a:endParaRPr>
          </a:p>
        </p:txBody>
      </p:sp>
      <p:sp>
        <p:nvSpPr>
          <p:cNvPr id="43" name="正方形/長方形 42">
            <a:extLst>
              <a:ext uri="{FF2B5EF4-FFF2-40B4-BE49-F238E27FC236}">
                <a16:creationId xmlns:a16="http://schemas.microsoft.com/office/drawing/2014/main" id="{6859DDA8-7075-4277-9C8C-D6133E216FCA}"/>
              </a:ext>
            </a:extLst>
          </p:cNvPr>
          <p:cNvSpPr/>
          <p:nvPr/>
        </p:nvSpPr>
        <p:spPr>
          <a:xfrm>
            <a:off x="11017646" y="5554337"/>
            <a:ext cx="1795529" cy="179055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98B1F145-E7B0-44FC-B491-AF47B92F0D93}"/>
              </a:ext>
            </a:extLst>
          </p:cNvPr>
          <p:cNvCxnSpPr>
            <a:cxnSpLocks/>
          </p:cNvCxnSpPr>
          <p:nvPr/>
        </p:nvCxnSpPr>
        <p:spPr>
          <a:xfrm>
            <a:off x="261621" y="1027479"/>
            <a:ext cx="1827033" cy="238524"/>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195543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1280</Words>
  <Application>Microsoft Office PowerPoint</Application>
  <PresentationFormat>ユーザー設定</PresentationFormat>
  <Paragraphs>234</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ＭＳ Ｐゴシック</vt:lpstr>
      <vt:lpstr>游ゴシック Light</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2020-01-24T02:33:06Z</dcterms:created>
  <dcterms:modified xsi:type="dcterms:W3CDTF">2024-03-25T06:19:23Z</dcterms:modified>
</cp:coreProperties>
</file>