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357" r:id="rId3"/>
    <p:sldId id="369" r:id="rId4"/>
    <p:sldId id="356" r:id="rId5"/>
    <p:sldId id="379" r:id="rId6"/>
    <p:sldId id="370" r:id="rId7"/>
    <p:sldId id="371" r:id="rId8"/>
    <p:sldId id="372" r:id="rId9"/>
    <p:sldId id="373" r:id="rId10"/>
    <p:sldId id="374" r:id="rId11"/>
    <p:sldId id="375" r:id="rId12"/>
    <p:sldId id="368" r:id="rId13"/>
    <p:sldId id="376" r:id="rId14"/>
    <p:sldId id="377" r:id="rId15"/>
  </p:sldIdLst>
  <p:sldSz cx="9906000" cy="6858000" type="A4"/>
  <p:notesSz cx="6807200" cy="9939338"/>
  <p:defaultTextStyle>
    <a:defPPr rtl="0">
      <a:defRPr lang="ja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140" userDrawn="1">
          <p15:clr>
            <a:srgbClr val="A4A3A4"/>
          </p15:clr>
        </p15:guide>
        <p15:guide id="3" pos="6093" userDrawn="1">
          <p15:clr>
            <a:srgbClr val="A4A3A4"/>
          </p15:clr>
        </p15:guide>
        <p15:guide id="4" pos="117" userDrawn="1">
          <p15:clr>
            <a:srgbClr val="A4A3A4"/>
          </p15:clr>
        </p15:guide>
        <p15:guide id="5" orient="horz" pos="624" userDrawn="1">
          <p15:clr>
            <a:srgbClr val="A4A3A4"/>
          </p15:clr>
        </p15:guide>
        <p15:guide id="6" orient="horz" pos="40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3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D8295"/>
    <a:srgbClr val="D1F5FB"/>
    <a:srgbClr val="11AEC7"/>
    <a:srgbClr val="CCE3EB"/>
    <a:srgbClr val="BFBFBF"/>
    <a:srgbClr val="78E2F4"/>
    <a:srgbClr val="E7F2F5"/>
    <a:srgbClr val="8DE4F0"/>
    <a:srgbClr val="11AB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50" autoAdjust="0"/>
    <p:restoredTop sz="94434" autoAdjust="0"/>
  </p:normalViewPr>
  <p:slideViewPr>
    <p:cSldViewPr snapToGrid="0" showGuides="1">
      <p:cViewPr varScale="1">
        <p:scale>
          <a:sx n="65" d="100"/>
          <a:sy n="65" d="100"/>
        </p:scale>
        <p:origin x="1260" y="44"/>
      </p:cViewPr>
      <p:guideLst>
        <p:guide orient="horz" pos="2328"/>
        <p:guide pos="3140"/>
        <p:guide pos="6093"/>
        <p:guide pos="117"/>
        <p:guide orient="horz" pos="624"/>
        <p:guide orient="horz" pos="40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09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>
        <c:manualLayout>
          <c:xMode val="edge"/>
          <c:yMode val="edge"/>
          <c:x val="2.1458113972113207E-2"/>
          <c:y val="1.76002331618753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2571020525543603"/>
          <c:y val="0.281483800081054"/>
          <c:w val="0.36769138000256402"/>
          <c:h val="0.534014784819610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分野別連携件数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3AB-42FA-AAB0-81ABCF5449E0}"/>
              </c:ext>
            </c:extLst>
          </c:dPt>
          <c:dPt>
            <c:idx val="1"/>
            <c:bubble3D val="0"/>
            <c:spPr>
              <a:solidFill>
                <a:schemeClr val="accent3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3AB-42FA-AAB0-81ABCF5449E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3AB-42FA-AAB0-81ABCF5449E0}"/>
              </c:ext>
            </c:extLst>
          </c:dPt>
          <c:dPt>
            <c:idx val="3"/>
            <c:bubble3D val="0"/>
            <c:spPr>
              <a:solidFill>
                <a:schemeClr val="accent3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3AB-42FA-AAB0-81ABCF5449E0}"/>
              </c:ext>
            </c:extLst>
          </c:dPt>
          <c:dPt>
            <c:idx val="4"/>
            <c:bubble3D val="0"/>
            <c:spPr>
              <a:solidFill>
                <a:schemeClr val="accent3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3AB-42FA-AAB0-81ABCF5449E0}"/>
              </c:ext>
            </c:extLst>
          </c:dPt>
          <c:dPt>
            <c:idx val="5"/>
            <c:bubble3D val="0"/>
            <c:spPr>
              <a:solidFill>
                <a:schemeClr val="accent3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3AB-42FA-AAB0-81ABCF5449E0}"/>
              </c:ext>
            </c:extLst>
          </c:dPt>
          <c:dPt>
            <c:idx val="6"/>
            <c:bubble3D val="0"/>
            <c:spPr>
              <a:solidFill>
                <a:schemeClr val="accent3">
                  <a:tint val="6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3AB-42FA-AAB0-81ABCF5449E0}"/>
              </c:ext>
            </c:extLst>
          </c:dPt>
          <c:dPt>
            <c:idx val="7"/>
            <c:bubble3D val="0"/>
            <c:spPr>
              <a:solidFill>
                <a:schemeClr val="accent3">
                  <a:tint val="4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E3AB-42FA-AAB0-81ABCF5449E0}"/>
              </c:ext>
            </c:extLst>
          </c:dPt>
          <c:dLbls>
            <c:dLbl>
              <c:idx val="0"/>
              <c:layout>
                <c:manualLayout>
                  <c:x val="4.7990252385054721E-2"/>
                  <c:y val="0.14766182638217618"/>
                </c:manualLayout>
              </c:layout>
              <c:spPr>
                <a:xfrm>
                  <a:off x="2995942" y="1305825"/>
                  <a:ext cx="1354548" cy="495916"/>
                </a:xfrm>
                <a:solidFill>
                  <a:prstClr val="white"/>
                </a:solidFill>
                <a:ln w="9525" cap="flat" cmpd="sng" algn="ctr">
                  <a:solidFill>
                    <a:srgbClr val="000000">
                      <a:lumMod val="25000"/>
                      <a:lumOff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77589"/>
                        <a:gd name="adj2" fmla="val 5877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7012300181870391"/>
                      <c:h val="0.1395136796927484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3AB-42FA-AAB0-81ABCF5449E0}"/>
                </c:ext>
              </c:extLst>
            </c:dLbl>
            <c:dLbl>
              <c:idx val="1"/>
              <c:layout>
                <c:manualLayout>
                  <c:x val="4.7940497271944008E-2"/>
                  <c:y val="-7.4702667970512809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defRPr>
                    </a:pPr>
                    <a:fld id="{A5A20EA3-63A4-43D0-87C2-C855B7500A86}" type="CATEGORYNAME">
                      <a:rPr lang="ja-JP" altLang="en-US" sz="1050" smtClean="0"/>
                      <a:pPr>
                        <a:defRPr sz="1050"/>
                      </a:pPr>
                      <a:t>[分類名]</a:t>
                    </a:fld>
                    <a:r>
                      <a:rPr lang="ja-JP" altLang="en-US" sz="1050" baseline="0" dirty="0"/>
                      <a:t> </a:t>
                    </a:r>
                  </a:p>
                  <a:p>
                    <a:pPr>
                      <a:defRPr sz="1050"/>
                    </a:pPr>
                    <a:fld id="{2DC11B3F-1C35-46A1-8BBC-572A66DA18E8}" type="PERCENTAGE">
                      <a:rPr lang="en-US" altLang="ja-JP" sz="1050" baseline="0" smtClean="0"/>
                      <a:pPr>
                        <a:defRPr sz="1050"/>
                      </a:pPr>
                      <a:t>[パーセンテージ]</a:t>
                    </a:fld>
                    <a:endParaRPr lang="ja-JP" altLang="en-US"/>
                  </a:p>
                </c:rich>
              </c:tx>
              <c:spPr>
                <a:xfrm>
                  <a:off x="3073422" y="2212215"/>
                  <a:ext cx="1181334" cy="496095"/>
                </a:xfrm>
                <a:solidFill>
                  <a:prstClr val="white"/>
                </a:solidFill>
                <a:ln w="9525" cap="flat" cmpd="sng" algn="ctr">
                  <a:solidFill>
                    <a:srgbClr val="000000">
                      <a:lumMod val="25000"/>
                      <a:lumOff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71458"/>
                        <a:gd name="adj2" fmla="val -7797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3558098816247083"/>
                      <c:h val="0.1395637554816109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3AB-42FA-AAB0-81ABCF5449E0}"/>
                </c:ext>
              </c:extLst>
            </c:dLbl>
            <c:dLbl>
              <c:idx val="2"/>
              <c:layout>
                <c:manualLayout>
                  <c:x val="6.8168094508790356E-2"/>
                  <c:y val="1.0984180551913834E-2"/>
                </c:manualLayout>
              </c:layout>
              <c:spPr>
                <a:xfrm>
                  <a:off x="1682058" y="2924128"/>
                  <a:ext cx="593443" cy="487093"/>
                </a:xfrm>
                <a:solidFill>
                  <a:prstClr val="white"/>
                </a:solidFill>
                <a:ln w="9525" cap="flat" cmpd="sng" algn="ctr">
                  <a:solidFill>
                    <a:srgbClr val="000000">
                      <a:lumMod val="25000"/>
                      <a:lumOff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550"/>
                        <a:gd name="adj2" fmla="val -82385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1834398232347404"/>
                      <c:h val="0.1370315522481778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3AB-42FA-AAB0-81ABCF5449E0}"/>
                </c:ext>
              </c:extLst>
            </c:dLbl>
            <c:dLbl>
              <c:idx val="3"/>
              <c:layout>
                <c:manualLayout>
                  <c:x val="-3.2955433776841833E-2"/>
                  <c:y val="2.73835794173878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051378386139561"/>
                      <c:h val="0.1403534337924926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E3AB-42FA-AAB0-81ABCF5449E0}"/>
                </c:ext>
              </c:extLst>
            </c:dLbl>
            <c:dLbl>
              <c:idx val="4"/>
              <c:layout>
                <c:manualLayout>
                  <c:x val="-2.2059263424906671E-2"/>
                  <c:y val="4.2329514444895818E-3"/>
                </c:manualLayout>
              </c:layout>
              <c:spPr>
                <a:xfrm>
                  <a:off x="270600" y="1248649"/>
                  <a:ext cx="765547" cy="513680"/>
                </a:xfrm>
                <a:solidFill>
                  <a:prstClr val="white"/>
                </a:solidFill>
                <a:ln w="9525" cap="flat" cmpd="sng" algn="ctr">
                  <a:solidFill>
                    <a:srgbClr val="000000">
                      <a:lumMod val="25000"/>
                      <a:lumOff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71117"/>
                        <a:gd name="adj2" fmla="val 23689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266500616594933"/>
                      <c:h val="0.1445109921750051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E3AB-42FA-AAB0-81ABCF5449E0}"/>
                </c:ext>
              </c:extLst>
            </c:dLbl>
            <c:dLbl>
              <c:idx val="5"/>
              <c:layout>
                <c:manualLayout>
                  <c:x val="1.2206853642193932E-2"/>
                  <c:y val="-5.2769472448751416E-3"/>
                </c:manualLayout>
              </c:layout>
              <c:spPr>
                <a:xfrm>
                  <a:off x="23111" y="1133649"/>
                  <a:ext cx="1361391" cy="501097"/>
                </a:xfrm>
                <a:solidFill>
                  <a:prstClr val="white"/>
                </a:solidFill>
                <a:ln w="9525" cap="flat" cmpd="sng" algn="ctr">
                  <a:solidFill>
                    <a:srgbClr val="000000">
                      <a:lumMod val="25000"/>
                      <a:lumOff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39212"/>
                        <a:gd name="adj2" fmla="val 66150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1707507737468493"/>
                      <c:h val="0.1409712227382341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E3AB-42FA-AAB0-81ABCF5449E0}"/>
                </c:ext>
              </c:extLst>
            </c:dLbl>
            <c:dLbl>
              <c:idx val="6"/>
              <c:layout>
                <c:manualLayout>
                  <c:x val="5.7673454899333093E-2"/>
                  <c:y val="-3.756415608792185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324754315433458"/>
                      <c:h val="0.1394478497231202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E3AB-42FA-AAB0-81ABCF5449E0}"/>
                </c:ext>
              </c:extLst>
            </c:dLbl>
            <c:dLbl>
              <c:idx val="7"/>
              <c:layout>
                <c:manualLayout>
                  <c:x val="0.20261935726360797"/>
                  <c:y val="-1.4159407401693349E-2"/>
                </c:manualLayout>
              </c:layout>
              <c:spPr>
                <a:xfrm>
                  <a:off x="2428895" y="464621"/>
                  <a:ext cx="1031401" cy="477095"/>
                </a:xfrm>
                <a:solidFill>
                  <a:prstClr val="white"/>
                </a:solidFill>
                <a:ln w="9525" cap="flat" cmpd="sng" algn="ctr">
                  <a:solidFill>
                    <a:srgbClr val="000000">
                      <a:lumMod val="25000"/>
                      <a:lumOff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92500"/>
                        <a:gd name="adj2" fmla="val 68914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0568125618199803"/>
                      <c:h val="0.1342188683321836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E3AB-42FA-AAB0-81ABCF5449E0}"/>
                </c:ext>
              </c:extLst>
            </c:dLbl>
            <c:spPr>
              <a:solidFill>
                <a:prstClr val="white"/>
              </a:solidFill>
              <a:ln>
                <a:solidFill>
                  <a:srgbClr val="000000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Sheet1!$A$2:$A$9</c:f>
              <c:strCache>
                <c:ptCount val="8"/>
                <c:pt idx="0">
                  <c:v>地域活性化、まちづくり</c:v>
                </c:pt>
                <c:pt idx="1">
                  <c:v>子ども・教育、福祉</c:v>
                </c:pt>
                <c:pt idx="2">
                  <c:v>健康</c:v>
                </c:pt>
                <c:pt idx="3">
                  <c:v>環境</c:v>
                </c:pt>
                <c:pt idx="4">
                  <c:v>安全・安心</c:v>
                </c:pt>
                <c:pt idx="5">
                  <c:v>産業・中小企業振興、雇用</c:v>
                </c:pt>
                <c:pt idx="6">
                  <c:v>その他</c:v>
                </c:pt>
                <c:pt idx="7">
                  <c:v>府内市町村支援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225</c:v>
                </c:pt>
                <c:pt idx="1">
                  <c:v>197</c:v>
                </c:pt>
                <c:pt idx="2">
                  <c:v>154</c:v>
                </c:pt>
                <c:pt idx="3">
                  <c:v>102</c:v>
                </c:pt>
                <c:pt idx="4">
                  <c:v>95</c:v>
                </c:pt>
                <c:pt idx="5">
                  <c:v>75</c:v>
                </c:pt>
                <c:pt idx="6">
                  <c:v>33</c:v>
                </c:pt>
                <c:pt idx="7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3AB-42FA-AAB0-81ABCF5449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>
        <c:manualLayout>
          <c:xMode val="edge"/>
          <c:yMode val="edge"/>
          <c:x val="9.4769820211437466E-3"/>
          <c:y val="7.62208591084426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3204135991622813"/>
          <c:y val="0.33463224435753924"/>
          <c:w val="0.42251745216229958"/>
          <c:h val="0.6133878638120631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内容別連携件数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26B-4458-94D2-8BFA4DA40A0B}"/>
              </c:ext>
            </c:extLst>
          </c:dPt>
          <c:dPt>
            <c:idx val="1"/>
            <c:bubble3D val="0"/>
            <c:spPr>
              <a:solidFill>
                <a:schemeClr val="accent3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26B-4458-94D2-8BFA4DA40A0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526B-4458-94D2-8BFA4DA40A0B}"/>
              </c:ext>
            </c:extLst>
          </c:dPt>
          <c:dPt>
            <c:idx val="3"/>
            <c:bubble3D val="0"/>
            <c:spPr>
              <a:solidFill>
                <a:schemeClr val="accent3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26B-4458-94D2-8BFA4DA40A0B}"/>
              </c:ext>
            </c:extLst>
          </c:dPt>
          <c:dPt>
            <c:idx val="4"/>
            <c:bubble3D val="0"/>
            <c:spPr>
              <a:solidFill>
                <a:schemeClr val="accent3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26B-4458-94D2-8BFA4DA40A0B}"/>
              </c:ext>
            </c:extLst>
          </c:dPt>
          <c:dLbls>
            <c:dLbl>
              <c:idx val="0"/>
              <c:layout>
                <c:manualLayout>
                  <c:x val="-3.7895992338956519E-2"/>
                  <c:y val="-0.19870871328453554"/>
                </c:manualLayout>
              </c:layout>
              <c:spPr>
                <a:xfrm>
                  <a:off x="3224889" y="1143932"/>
                  <a:ext cx="1289100" cy="543867"/>
                </a:xfrm>
                <a:solidFill>
                  <a:prstClr val="white"/>
                </a:solidFill>
                <a:ln w="9525" cap="flat" cmpd="sng" algn="ctr">
                  <a:solidFill>
                    <a:srgbClr val="000000">
                      <a:lumMod val="25000"/>
                      <a:lumOff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61016"/>
                        <a:gd name="adj2" fmla="val 77167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7475669176593259"/>
                      <c:h val="0.1813386263374076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26B-4458-94D2-8BFA4DA40A0B}"/>
                </c:ext>
              </c:extLst>
            </c:dLbl>
            <c:dLbl>
              <c:idx val="1"/>
              <c:layout>
                <c:manualLayout>
                  <c:x val="-1.1667196825021334E-2"/>
                  <c:y val="-9.6951532402700866E-2"/>
                </c:manualLayout>
              </c:layout>
              <c:spPr>
                <a:xfrm>
                  <a:off x="80680" y="2219278"/>
                  <a:ext cx="1278608" cy="489126"/>
                </a:xfrm>
                <a:solidFill>
                  <a:prstClr val="white"/>
                </a:solidFill>
                <a:ln w="9525" cap="flat" cmpd="sng" algn="ctr">
                  <a:solidFill>
                    <a:srgbClr val="000000">
                      <a:lumMod val="25000"/>
                      <a:lumOff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58618"/>
                        <a:gd name="adj2" fmla="val -19607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7252038047378924"/>
                      <c:h val="0.1630866313747862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26B-4458-94D2-8BFA4DA40A0B}"/>
                </c:ext>
              </c:extLst>
            </c:dLbl>
            <c:dLbl>
              <c:idx val="2"/>
              <c:layout>
                <c:manualLayout>
                  <c:x val="1.0827639520873594E-2"/>
                  <c:y val="4.23449217269126E-3"/>
                </c:manualLayout>
              </c:layout>
              <c:spPr>
                <a:xfrm>
                  <a:off x="50800" y="1329722"/>
                  <a:ext cx="1675871" cy="500647"/>
                </a:xfrm>
                <a:solidFill>
                  <a:prstClr val="white"/>
                </a:solidFill>
                <a:ln w="9525" cap="flat" cmpd="sng" algn="ctr">
                  <a:solidFill>
                    <a:srgbClr val="000000">
                      <a:lumMod val="25000"/>
                      <a:lumOff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53036"/>
                        <a:gd name="adj2" fmla="val 79441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5719232045601368"/>
                      <c:h val="0.166928015967036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526B-4458-94D2-8BFA4DA40A0B}"/>
                </c:ext>
              </c:extLst>
            </c:dLbl>
            <c:dLbl>
              <c:idx val="3"/>
              <c:layout>
                <c:manualLayout>
                  <c:x val="-1.002517376633945E-2"/>
                  <c:y val="5.1666472724702289E-2"/>
                </c:manualLayout>
              </c:layout>
              <c:spPr>
                <a:xfrm>
                  <a:off x="1084020" y="690789"/>
                  <a:ext cx="1012671" cy="514613"/>
                </a:xfrm>
                <a:solidFill>
                  <a:prstClr val="white"/>
                </a:solidFill>
                <a:ln w="9525" cap="flat" cmpd="sng" algn="ctr">
                  <a:solidFill>
                    <a:srgbClr val="000000">
                      <a:lumMod val="25000"/>
                      <a:lumOff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52302"/>
                        <a:gd name="adj2" fmla="val 64706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1583906459395802"/>
                      <c:h val="0.171584623658674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526B-4458-94D2-8BFA4DA40A0B}"/>
                </c:ext>
              </c:extLst>
            </c:dLbl>
            <c:dLbl>
              <c:idx val="4"/>
              <c:layout>
                <c:manualLayout>
                  <c:x val="8.4576586884022281E-2"/>
                  <c:y val="-2.540678632385729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293202068421434"/>
                      <c:h val="0.1605579393560704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526B-4458-94D2-8BFA4DA40A0B}"/>
                </c:ext>
              </c:extLst>
            </c:dLbl>
            <c:spPr>
              <a:solidFill>
                <a:prstClr val="white"/>
              </a:solidFill>
              <a:ln>
                <a:solidFill>
                  <a:srgbClr val="000000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Sheet1!$A$2:$A$6</c:f>
              <c:strCache>
                <c:ptCount val="5"/>
                <c:pt idx="0">
                  <c:v>効果的な情報発信</c:v>
                </c:pt>
                <c:pt idx="1">
                  <c:v>効果的な事業の実施</c:v>
                </c:pt>
                <c:pt idx="2">
                  <c:v>協働による相乗効果の発揮</c:v>
                </c:pt>
                <c:pt idx="3">
                  <c:v>協賛・寄附</c:v>
                </c:pt>
                <c:pt idx="4">
                  <c:v>その他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468</c:v>
                </c:pt>
                <c:pt idx="1">
                  <c:v>172</c:v>
                </c:pt>
                <c:pt idx="2">
                  <c:v>147</c:v>
                </c:pt>
                <c:pt idx="3">
                  <c:v>96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26B-4458-94D2-8BFA4DA40A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r>
              <a:rPr lang="zh-TW" altLang="en-US" dirty="0">
                <a:solidFill>
                  <a:schemeClr val="tx1"/>
                </a:solidFill>
              </a:rPr>
              <a:t>効果額</a:t>
            </a:r>
          </a:p>
        </c:rich>
      </c:tx>
      <c:layout>
        <c:manualLayout>
          <c:xMode val="edge"/>
          <c:yMode val="edge"/>
          <c:x val="3.7673589418238965E-2"/>
          <c:y val="0.175888604270957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5876535897249597"/>
          <c:y val="0.17688810926795495"/>
          <c:w val="0.46953035737524912"/>
          <c:h val="0.6798948346430402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直接的効果額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405-4C5E-A762-3F0B5EF861B4}"/>
              </c:ext>
            </c:extLst>
          </c:dPt>
          <c:dPt>
            <c:idx val="1"/>
            <c:bubble3D val="0"/>
            <c:spPr>
              <a:solidFill>
                <a:schemeClr val="accent3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405-4C5E-A762-3F0B5EF861B4}"/>
              </c:ext>
            </c:extLst>
          </c:dPt>
          <c:dLbls>
            <c:dLbl>
              <c:idx val="0"/>
              <c:layout>
                <c:manualLayout>
                  <c:x val="2.0527812731976241E-4"/>
                  <c:y val="-7.1288968171550893E-2"/>
                </c:manualLayout>
              </c:layout>
              <c:spPr>
                <a:xfrm>
                  <a:off x="2981239" y="1329622"/>
                  <a:ext cx="805981" cy="578334"/>
                </a:xfrm>
                <a:solidFill>
                  <a:prstClr val="white"/>
                </a:solidFill>
                <a:ln w="9525" cap="flat" cmpd="sng" algn="ctr">
                  <a:solidFill>
                    <a:srgbClr val="000000">
                      <a:lumMod val="25000"/>
                      <a:lumOff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86952"/>
                        <a:gd name="adj2" fmla="val 7435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0288217962005037"/>
                      <c:h val="0.2108026062490744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9405-4C5E-A762-3F0B5EF861B4}"/>
                </c:ext>
              </c:extLst>
            </c:dLbl>
            <c:dLbl>
              <c:idx val="1"/>
              <c:layout>
                <c:manualLayout>
                  <c:x val="5.3282952299706574E-3"/>
                  <c:y val="3.0612843718345509E-2"/>
                </c:manualLayout>
              </c:layout>
              <c:spPr>
                <a:xfrm>
                  <a:off x="74003" y="1439651"/>
                  <a:ext cx="919285" cy="566874"/>
                </a:xfrm>
                <a:solidFill>
                  <a:prstClr val="white"/>
                </a:solidFill>
                <a:ln w="9525" cap="flat" cmpd="sng" algn="ctr">
                  <a:solidFill>
                    <a:srgbClr val="000000">
                      <a:lumMod val="25000"/>
                      <a:lumOff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72646"/>
                        <a:gd name="adj2" fmla="val -11310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4765801353641639"/>
                      <c:h val="0.227740400869838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405-4C5E-A762-3F0B5EF861B4}"/>
                </c:ext>
              </c:extLst>
            </c:dLbl>
            <c:spPr>
              <a:solidFill>
                <a:prstClr val="white"/>
              </a:solidFill>
              <a:ln>
                <a:solidFill>
                  <a:srgbClr val="000000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Sheet1!$A$2:$A$3</c:f>
              <c:strCache>
                <c:ptCount val="2"/>
                <c:pt idx="0">
                  <c:v>試算可</c:v>
                </c:pt>
                <c:pt idx="1">
                  <c:v>試算不可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483</c:v>
                </c:pt>
                <c:pt idx="1">
                  <c:v>412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05-4C5E-A762-3F0B5EF861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46527B0-0B24-4087-B225-DB4F5C738F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787" cy="498693"/>
          </a:xfrm>
          <a:prstGeom prst="rect">
            <a:avLst/>
          </a:prstGeom>
        </p:spPr>
        <p:txBody>
          <a:bodyPr vert="horz" lIns="91425" tIns="45714" rIns="91425" bIns="45714" rtlCol="0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72798E0-F322-4236-8531-A1882BFE40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40" y="2"/>
            <a:ext cx="2949787" cy="498693"/>
          </a:xfrm>
          <a:prstGeom prst="rect">
            <a:avLst/>
          </a:prstGeom>
        </p:spPr>
        <p:txBody>
          <a:bodyPr vert="horz" lIns="91425" tIns="45714" rIns="91425" bIns="45714" rtlCol="0"/>
          <a:lstStyle>
            <a:lvl1pPr algn="r">
              <a:defRPr sz="1200"/>
            </a:lvl1pPr>
          </a:lstStyle>
          <a:p>
            <a:pPr rtl="0"/>
            <a:fld id="{0DAD2E7F-6AFD-4708-AD9B-83FD676E8A1F}" type="datetime1"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2024/6/17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4E5881F-2FD0-41BC-8E76-C691E59E14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25" tIns="45714" rIns="91425" bIns="45714" rtlCol="0" anchor="b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2CA62C5-8A29-4592-9E3E-4C457F263C0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40" y="9440647"/>
            <a:ext cx="2949787" cy="498692"/>
          </a:xfrm>
          <a:prstGeom prst="rect">
            <a:avLst/>
          </a:prstGeom>
        </p:spPr>
        <p:txBody>
          <a:bodyPr vert="horz" lIns="91425" tIns="45714" rIns="91425" bIns="45714" rtlCol="0" anchor="b"/>
          <a:lstStyle>
            <a:lvl1pPr algn="r">
              <a:defRPr sz="1200"/>
            </a:lvl1pPr>
          </a:lstStyle>
          <a:p>
            <a:pPr rtl="0"/>
            <a:fld id="{B4E85F6F-0FAD-4AD4-850C-7E4CD14D7D70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3274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787" cy="498693"/>
          </a:xfrm>
          <a:prstGeom prst="rect">
            <a:avLst/>
          </a:prstGeom>
        </p:spPr>
        <p:txBody>
          <a:bodyPr vert="horz" lIns="91425" tIns="45714" rIns="91425" bIns="45714" rtlCol="0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2"/>
            <a:ext cx="2949787" cy="498693"/>
          </a:xfrm>
          <a:prstGeom prst="rect">
            <a:avLst/>
          </a:prstGeom>
        </p:spPr>
        <p:txBody>
          <a:bodyPr vert="horz" lIns="91425" tIns="45714" rIns="91425" bIns="45714" rtlCol="0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D08D625A-A493-40A7-837C-B4F8C1FA19DE}" type="datetime1">
              <a:rPr lang="ja-JP" altLang="en-US" smtClean="0"/>
              <a:pPr/>
              <a:t>2024/6/17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4" rIns="91425" bIns="45714" rtlCol="0" anchor="ctr"/>
          <a:lstStyle/>
          <a:p>
            <a:pPr rt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25" tIns="45714" rIns="91425" bIns="45714" rtlCol="0"/>
          <a:lstStyle/>
          <a:p>
            <a:pPr lvl="0" rtl="0"/>
            <a:r>
              <a:rPr lang="ja-JP" altLang="en-US" noProof="0" dirty="0"/>
              <a:t>マスター テキストのスタイルを編集する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25" tIns="45714" rIns="91425" bIns="45714" rtlCol="0" anchor="b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8692"/>
          </a:xfrm>
          <a:prstGeom prst="rect">
            <a:avLst/>
          </a:prstGeom>
        </p:spPr>
        <p:txBody>
          <a:bodyPr vert="horz" lIns="91425" tIns="45714" rIns="91425" bIns="45714" rtlCol="0" anchor="b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BE60DC36-8EFA-4378-9855-E019C55AC47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7705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50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en-US" altLang="ja-JP" smtClean="0"/>
              <a:t>5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64744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50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en-US" altLang="ja-JP" smtClean="0"/>
              <a:t>6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65505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50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en-US" altLang="ja-JP" smtClean="0"/>
              <a:t>7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1324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50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en-US" altLang="ja-JP" smtClean="0"/>
              <a:t>8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2850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50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en-US" altLang="ja-JP" smtClean="0"/>
              <a:t>9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23337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50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en-US" altLang="ja-JP" smtClean="0"/>
              <a:t>10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305889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50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en-US" altLang="ja-JP" smtClean="0"/>
              <a:t>11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435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50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en-US" altLang="ja-JP" smtClean="0"/>
              <a:t>12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6783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0F864C-44C4-4000-952D-01F31BFB3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rtlCol="0" anchor="b"/>
          <a:lstStyle>
            <a:lvl1pPr algn="ctr">
              <a:defRPr sz="4500" i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21392E06-C914-467E-9D4F-BD763EDA2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rtlCol="0"/>
          <a:lstStyle>
            <a:lvl1pPr marL="0" indent="0" algn="ctr">
              <a:buNone/>
              <a:defRPr sz="1800" i="0"/>
            </a:lvl1pPr>
            <a:lvl2pPr marL="342882" indent="0" algn="ctr">
              <a:buNone/>
              <a:defRPr sz="1500"/>
            </a:lvl2pPr>
            <a:lvl3pPr marL="685762" indent="0" algn="ctr">
              <a:buNone/>
              <a:defRPr sz="1350"/>
            </a:lvl3pPr>
            <a:lvl4pPr marL="1028643" indent="0" algn="ctr">
              <a:buNone/>
              <a:defRPr sz="1200"/>
            </a:lvl4pPr>
            <a:lvl5pPr marL="1371524" indent="0" algn="ctr">
              <a:buNone/>
              <a:defRPr sz="1200"/>
            </a:lvl5pPr>
            <a:lvl6pPr marL="1714405" indent="0" algn="ctr">
              <a:buNone/>
              <a:defRPr sz="1200"/>
            </a:lvl6pPr>
            <a:lvl7pPr marL="2057285" indent="0" algn="ctr">
              <a:buNone/>
              <a:defRPr sz="1200"/>
            </a:lvl7pPr>
            <a:lvl8pPr marL="2400166" indent="0" algn="ctr">
              <a:buNone/>
              <a:defRPr sz="1200"/>
            </a:lvl8pPr>
            <a:lvl9pPr marL="2743048" indent="0" algn="ctr">
              <a:buNone/>
              <a:defRPr sz="1200"/>
            </a:lvl9pPr>
          </a:lstStyle>
          <a:p>
            <a:pPr rtl="0"/>
            <a:r>
              <a:rPr lang="ja-JP" altLang="en-US" noProof="0"/>
              <a:t>マスター サブタイトルの書式設定</a:t>
            </a:r>
            <a:endParaRPr lang="ja-JP" altLang="en-US" noProof="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BEFBAF-82E9-49AD-B2CF-7D154E02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B4088F9C-7BA6-47E2-99E2-84DEE266A3C2}" type="datetime1">
              <a:rPr lang="ja-JP" altLang="en-US" smtClean="0"/>
              <a:t>2024/6/17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D8006A-94B1-44F7-972D-56767EDE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i="0"/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E7BFAB-D84B-45E1-A0BD-2516AC14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56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F7B869-BFB2-4C20-8AB1-46704BB3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i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9F007DB-4F12-4428-9C48-5120DF070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 i="0"/>
            </a:lvl1pPr>
            <a:lvl2pPr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FFA8DA-0E31-4CA6-BBFC-2467AAD1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F9B49548-6A45-4914-8B7F-F0DC2DF4983C}" type="datetime1">
              <a:rPr lang="ja-JP" altLang="en-US" smtClean="0"/>
              <a:t>2024/6/17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4974BD-9845-459A-9AAA-12731E250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i="0"/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A71B0A-FDFB-4B2C-A9EC-2334C590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3140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60B5D73-1652-4A8E-B5A3-101523D72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4" y="365125"/>
            <a:ext cx="2135981" cy="5811838"/>
          </a:xfrm>
        </p:spPr>
        <p:txBody>
          <a:bodyPr vert="eaVert" rtlCol="0"/>
          <a:lstStyle>
            <a:lvl1pPr>
              <a:defRPr b="0" i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9B7FB99-7425-444D-B602-01B672BCE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41" y="365125"/>
            <a:ext cx="6284119" cy="5811838"/>
          </a:xfrm>
        </p:spPr>
        <p:txBody>
          <a:bodyPr vert="eaVert" rtlCol="0"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EEA9C5-552A-48A1-AB54-ED54209B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="0" i="0"/>
            </a:lvl1pPr>
          </a:lstStyle>
          <a:p>
            <a:fld id="{17563765-8F05-4D01-B0C7-B2BA185EEC0D}" type="datetime1">
              <a:rPr lang="ja-JP" altLang="en-US" smtClean="0"/>
              <a:t>2024/6/17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83AAA3-4155-48FB-8F00-16DBE0C9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="0" i="0"/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694EAE-CB3C-4DEF-A66D-583C7AAC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="0"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6804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2" indent="0" algn="ctr">
              <a:buNone/>
              <a:defRPr sz="1500"/>
            </a:lvl2pPr>
            <a:lvl3pPr marL="685762" indent="0" algn="ctr">
              <a:buNone/>
              <a:defRPr sz="1350"/>
            </a:lvl3pPr>
            <a:lvl4pPr marL="1028643" indent="0" algn="ctr">
              <a:buNone/>
              <a:defRPr sz="1200"/>
            </a:lvl4pPr>
            <a:lvl5pPr marL="1371524" indent="0" algn="ctr">
              <a:buNone/>
              <a:defRPr sz="1200"/>
            </a:lvl5pPr>
            <a:lvl6pPr marL="1714405" indent="0" algn="ctr">
              <a:buNone/>
              <a:defRPr sz="1200"/>
            </a:lvl6pPr>
            <a:lvl7pPr marL="2057285" indent="0" algn="ctr">
              <a:buNone/>
              <a:defRPr sz="1200"/>
            </a:lvl7pPr>
            <a:lvl8pPr marL="2400166" indent="0" algn="ctr">
              <a:buNone/>
              <a:defRPr sz="1200"/>
            </a:lvl8pPr>
            <a:lvl9pPr marL="2743048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A658-E357-4884-AB5D-F7C959B18CD6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2A86-7F05-41B4-8F07-5B31971C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67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807FBE-061D-452C-A8A6-213063CF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i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33A3535-1708-499D-B5D2-7D8F9FD18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 i="0"/>
            </a:lvl1pPr>
            <a:lvl2pPr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B06063-A112-49AB-80C8-504D99EC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5A47A51A-43EF-44FD-8F3E-B3EC2E64E927}" type="datetime1">
              <a:rPr lang="ja-JP" altLang="en-US" smtClean="0"/>
              <a:t>2024/6/17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C8D5-F898-4318-A76D-1FBD8732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i="0"/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76EC76-E8E8-4FFA-B671-7FA2F3E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928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C2CABF-E3C1-431A-A69C-D4881CC4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80" y="1709748"/>
            <a:ext cx="8543925" cy="2852737"/>
          </a:xfrm>
        </p:spPr>
        <p:txBody>
          <a:bodyPr rtlCol="0" anchor="b"/>
          <a:lstStyle>
            <a:lvl1pPr>
              <a:defRPr sz="4500" i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584226-69DA-4211-B2C8-C29FD05A4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80" y="4589473"/>
            <a:ext cx="8543925" cy="1500187"/>
          </a:xfrm>
        </p:spPr>
        <p:txBody>
          <a:bodyPr rtlCol="0"/>
          <a:lstStyle>
            <a:lvl1pPr marL="0" indent="0">
              <a:buNone/>
              <a:defRPr sz="1800" i="0">
                <a:solidFill>
                  <a:schemeClr val="tx1">
                    <a:tint val="75000"/>
                  </a:schemeClr>
                </a:solidFill>
              </a:defRPr>
            </a:lvl1pPr>
            <a:lvl2pPr marL="3428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2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0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8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FF82DB-B518-40FD-8A66-44B874C0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82DCBF-2ADA-4EC4-A68C-F99AB810DF33}" type="datetime1">
              <a:rPr lang="ja-JP" altLang="en-US" smtClean="0"/>
              <a:t>2024/6/17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C1CCEE-725F-4745-837B-87EFB70E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i="0"/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61522A-E0E6-406B-BF30-A7C7A572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0041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CC9BDC-6F21-4EF5-A8DD-E35E27EA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i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968D5F-2AB6-42D3-A54E-AB3E60325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rtlCol="0"/>
          <a:lstStyle>
            <a:lvl1pPr>
              <a:defRPr i="0"/>
            </a:lvl1pPr>
            <a:lvl2pPr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65AB07F-D5F7-402A-AE4E-027BF1C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rtlCol="0"/>
          <a:lstStyle>
            <a:lvl1pPr>
              <a:defRPr i="0"/>
            </a:lvl1pPr>
            <a:lvl2pPr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5108EDC-3863-43B9-93C7-37465DC7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13E137DE-5E1A-4A55-9AA6-D752A3924CF2}" type="datetime1">
              <a:rPr lang="ja-JP" altLang="en-US" smtClean="0"/>
              <a:t>2024/6/17</a:t>
            </a:fld>
            <a:endParaRPr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777D452-958D-4159-A9A4-16DD2968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i="0"/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9654B6-1460-48B9-AC7E-592F68BA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40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E8C848-926A-4FD3-A311-A100A2662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9" y="365129"/>
            <a:ext cx="8543925" cy="1325563"/>
          </a:xfrm>
        </p:spPr>
        <p:txBody>
          <a:bodyPr rtlCol="0"/>
          <a:lstStyle>
            <a:lvl1pPr>
              <a:defRPr i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8ECD90-B4F0-4DFB-BB3D-F23102078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rtlCol="0" anchor="b"/>
          <a:lstStyle>
            <a:lvl1pPr marL="0" indent="0">
              <a:buNone/>
              <a:defRPr sz="1800" b="1" i="0"/>
            </a:lvl1pPr>
            <a:lvl2pPr marL="342882" indent="0">
              <a:buNone/>
              <a:defRPr sz="1500" b="1"/>
            </a:lvl2pPr>
            <a:lvl3pPr marL="685762" indent="0">
              <a:buNone/>
              <a:defRPr sz="1350" b="1"/>
            </a:lvl3pPr>
            <a:lvl4pPr marL="1028643" indent="0">
              <a:buNone/>
              <a:defRPr sz="1200" b="1"/>
            </a:lvl4pPr>
            <a:lvl5pPr marL="1371524" indent="0">
              <a:buNone/>
              <a:defRPr sz="1200" b="1"/>
            </a:lvl5pPr>
            <a:lvl6pPr marL="1714405" indent="0">
              <a:buNone/>
              <a:defRPr sz="1200" b="1"/>
            </a:lvl6pPr>
            <a:lvl7pPr marL="2057285" indent="0">
              <a:buNone/>
              <a:defRPr sz="1200" b="1"/>
            </a:lvl7pPr>
            <a:lvl8pPr marL="2400166" indent="0">
              <a:buNone/>
              <a:defRPr sz="1200" b="1"/>
            </a:lvl8pPr>
            <a:lvl9pPr marL="2743048" indent="0">
              <a:buNone/>
              <a:defRPr sz="12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5A6C3A-033E-474B-AB97-D8291A04E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rtlCol="0"/>
          <a:lstStyle>
            <a:lvl1pPr>
              <a:defRPr i="0"/>
            </a:lvl1pPr>
            <a:lvl2pPr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532B928-3A23-4FCA-AD1F-E45A467B5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5" y="1681163"/>
            <a:ext cx="4211340" cy="823912"/>
          </a:xfrm>
        </p:spPr>
        <p:txBody>
          <a:bodyPr rtlCol="0" anchor="b"/>
          <a:lstStyle>
            <a:lvl1pPr marL="0" indent="0">
              <a:buNone/>
              <a:defRPr sz="1800" b="1" i="0"/>
            </a:lvl1pPr>
            <a:lvl2pPr marL="342882" indent="0">
              <a:buNone/>
              <a:defRPr sz="1500" b="1"/>
            </a:lvl2pPr>
            <a:lvl3pPr marL="685762" indent="0">
              <a:buNone/>
              <a:defRPr sz="1350" b="1"/>
            </a:lvl3pPr>
            <a:lvl4pPr marL="1028643" indent="0">
              <a:buNone/>
              <a:defRPr sz="1200" b="1"/>
            </a:lvl4pPr>
            <a:lvl5pPr marL="1371524" indent="0">
              <a:buNone/>
              <a:defRPr sz="1200" b="1"/>
            </a:lvl5pPr>
            <a:lvl6pPr marL="1714405" indent="0">
              <a:buNone/>
              <a:defRPr sz="1200" b="1"/>
            </a:lvl6pPr>
            <a:lvl7pPr marL="2057285" indent="0">
              <a:buNone/>
              <a:defRPr sz="1200" b="1"/>
            </a:lvl7pPr>
            <a:lvl8pPr marL="2400166" indent="0">
              <a:buNone/>
              <a:defRPr sz="1200" b="1"/>
            </a:lvl8pPr>
            <a:lvl9pPr marL="2743048" indent="0">
              <a:buNone/>
              <a:defRPr sz="12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DC8376-6FC6-4A11-B0DB-9A148E9C0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5" y="2505075"/>
            <a:ext cx="4211340" cy="3684588"/>
          </a:xfrm>
        </p:spPr>
        <p:txBody>
          <a:bodyPr rtlCol="0"/>
          <a:lstStyle>
            <a:lvl1pPr>
              <a:defRPr i="0"/>
            </a:lvl1pPr>
            <a:lvl2pPr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E80206F-8846-425C-A56E-16FFBA4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83EAC525-530B-45B1-A51C-37A178C40383}" type="datetime1">
              <a:rPr lang="ja-JP" altLang="en-US" smtClean="0"/>
              <a:t>2024/6/17</a:t>
            </a:fld>
            <a:endParaRPr lang="ja-JP" alt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45E89F-12CF-4561-A5F2-1E05783A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i="0"/>
            </a:lvl1pPr>
          </a:lstStyle>
          <a:p>
            <a:endParaRPr lang="ja-JP" alt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EB4DFE4-927C-43B1-A061-5CB97FF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905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60E367-8DA0-4655-BCBC-F4280D86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i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FEF9592-AA3C-4CF8-A5DB-4D010195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AED717A1-44B7-4B10-8110-9730C585BB85}" type="datetime1">
              <a:rPr lang="ja-JP" altLang="en-US" smtClean="0"/>
              <a:t>2024/6/17</a:t>
            </a:fld>
            <a:endParaRPr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C2C9377-F93E-4515-852A-26470775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i="0"/>
            </a:lvl1pPr>
          </a:lstStyle>
          <a:p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AED076D-476B-42BA-8795-14FE6C1E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555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EA599B4-6AB2-4190-82B5-7667EE1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3769C717-2B06-483A-AA07-91CF16426FFF}" type="datetime1">
              <a:rPr lang="ja-JP" altLang="en-US" smtClean="0"/>
              <a:t>2024/6/17</a:t>
            </a:fld>
            <a:endParaRPr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B8FBFB3-AD86-4E39-B8AE-B4EC1452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i="0"/>
            </a:lvl1pPr>
          </a:lstStyle>
          <a:p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9A4AF55-C114-4B60-9A20-56B00A11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820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キャプション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883DA1-5CB8-405D-9613-8A9B7BC5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rtlCol="0" anchor="b"/>
          <a:lstStyle>
            <a:lvl1pPr>
              <a:defRPr sz="2400" i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42BB15-A24D-42E9-9CAE-BB827226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35"/>
            <a:ext cx="5014913" cy="4873625"/>
          </a:xfrm>
        </p:spPr>
        <p:txBody>
          <a:bodyPr rtlCol="0"/>
          <a:lstStyle>
            <a:lvl1pPr>
              <a:defRPr sz="2400" i="0"/>
            </a:lvl1pPr>
            <a:lvl2pPr>
              <a:defRPr sz="2100" i="0"/>
            </a:lvl2pPr>
            <a:lvl3pPr>
              <a:defRPr sz="1800" i="0"/>
            </a:lvl3pPr>
            <a:lvl4pPr>
              <a:defRPr sz="1500" i="0"/>
            </a:lvl4pPr>
            <a:lvl5pPr>
              <a:defRPr sz="1500" i="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8F0849D-D3C3-462A-9751-4EAB0B914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 rtlCol="0"/>
          <a:lstStyle>
            <a:lvl1pPr marL="0" indent="0">
              <a:buNone/>
              <a:defRPr sz="1200" i="0"/>
            </a:lvl1pPr>
            <a:lvl2pPr marL="342882" indent="0">
              <a:buNone/>
              <a:defRPr sz="1050"/>
            </a:lvl2pPr>
            <a:lvl3pPr marL="685762" indent="0">
              <a:buNone/>
              <a:defRPr sz="900"/>
            </a:lvl3pPr>
            <a:lvl4pPr marL="1028643" indent="0">
              <a:buNone/>
              <a:defRPr sz="750"/>
            </a:lvl4pPr>
            <a:lvl5pPr marL="1371524" indent="0">
              <a:buNone/>
              <a:defRPr sz="750"/>
            </a:lvl5pPr>
            <a:lvl6pPr marL="1714405" indent="0">
              <a:buNone/>
              <a:defRPr sz="750"/>
            </a:lvl6pPr>
            <a:lvl7pPr marL="2057285" indent="0">
              <a:buNone/>
              <a:defRPr sz="750"/>
            </a:lvl7pPr>
            <a:lvl8pPr marL="2400166" indent="0">
              <a:buNone/>
              <a:defRPr sz="750"/>
            </a:lvl8pPr>
            <a:lvl9pPr marL="2743048" indent="0">
              <a:buNone/>
              <a:defRPr sz="75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180DD20-7A20-4574-98A4-42779587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FCB10F74-321A-4FBD-BE91-86C6E2856F34}" type="datetime1">
              <a:rPr lang="ja-JP" altLang="en-US" smtClean="0"/>
              <a:t>2024/6/17</a:t>
            </a:fld>
            <a:endParaRPr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4D0ED2B-71C4-421A-9DB0-676E00C1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i="0"/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8C4572A-ADFC-4C53-BCA2-42BDF693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095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キャプション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8F5C67-EEEC-4AB0-9653-0F80D6B1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rtlCol="0" anchor="b"/>
          <a:lstStyle>
            <a:lvl1pPr>
              <a:defRPr sz="2400" i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DD50D6D-5277-4324-AF23-5FAF00783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35"/>
            <a:ext cx="5014913" cy="4873625"/>
          </a:xfrm>
        </p:spPr>
        <p:txBody>
          <a:bodyPr rtlCol="0"/>
          <a:lstStyle>
            <a:lvl1pPr marL="0" indent="0">
              <a:buNone/>
              <a:defRPr sz="2400" i="0"/>
            </a:lvl1pPr>
            <a:lvl2pPr marL="342882" indent="0">
              <a:buNone/>
              <a:defRPr sz="2100"/>
            </a:lvl2pPr>
            <a:lvl3pPr marL="685762" indent="0">
              <a:buNone/>
              <a:defRPr sz="1800"/>
            </a:lvl3pPr>
            <a:lvl4pPr marL="1028643" indent="0">
              <a:buNone/>
              <a:defRPr sz="1500"/>
            </a:lvl4pPr>
            <a:lvl5pPr marL="1371524" indent="0">
              <a:buNone/>
              <a:defRPr sz="1500"/>
            </a:lvl5pPr>
            <a:lvl6pPr marL="1714405" indent="0">
              <a:buNone/>
              <a:defRPr sz="1500"/>
            </a:lvl6pPr>
            <a:lvl7pPr marL="2057285" indent="0">
              <a:buNone/>
              <a:defRPr sz="1500"/>
            </a:lvl7pPr>
            <a:lvl8pPr marL="2400166" indent="0">
              <a:buNone/>
              <a:defRPr sz="1500"/>
            </a:lvl8pPr>
            <a:lvl9pPr marL="2743048" indent="0">
              <a:buNone/>
              <a:defRPr sz="1500"/>
            </a:lvl9pPr>
          </a:lstStyle>
          <a:p>
            <a:pPr rtl="0"/>
            <a:r>
              <a:rPr lang="ja-JP" altLang="en-US" noProof="0"/>
              <a:t>図を追加</a:t>
            </a:r>
            <a:endParaRPr lang="ja-JP" altLang="en-US" noProof="0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275657-2BF9-4761-96B6-50EE3CFCF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 rtlCol="0"/>
          <a:lstStyle>
            <a:lvl1pPr marL="0" indent="0">
              <a:buNone/>
              <a:defRPr sz="1200" i="0"/>
            </a:lvl1pPr>
            <a:lvl2pPr marL="342882" indent="0">
              <a:buNone/>
              <a:defRPr sz="1050"/>
            </a:lvl2pPr>
            <a:lvl3pPr marL="685762" indent="0">
              <a:buNone/>
              <a:defRPr sz="900"/>
            </a:lvl3pPr>
            <a:lvl4pPr marL="1028643" indent="0">
              <a:buNone/>
              <a:defRPr sz="750"/>
            </a:lvl4pPr>
            <a:lvl5pPr marL="1371524" indent="0">
              <a:buNone/>
              <a:defRPr sz="750"/>
            </a:lvl5pPr>
            <a:lvl6pPr marL="1714405" indent="0">
              <a:buNone/>
              <a:defRPr sz="750"/>
            </a:lvl6pPr>
            <a:lvl7pPr marL="2057285" indent="0">
              <a:buNone/>
              <a:defRPr sz="750"/>
            </a:lvl7pPr>
            <a:lvl8pPr marL="2400166" indent="0">
              <a:buNone/>
              <a:defRPr sz="750"/>
            </a:lvl8pPr>
            <a:lvl9pPr marL="2743048" indent="0">
              <a:buNone/>
              <a:defRPr sz="75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C3C3F7B-A4C8-4F9D-8165-BC5186EA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928CA850-D19A-43F8-9944-FFD763D61EA9}" type="datetime1">
              <a:rPr lang="ja-JP" altLang="en-US" smtClean="0"/>
              <a:t>2024/6/17</a:t>
            </a:fld>
            <a:endParaRPr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E696EA5-2FA2-464D-982F-C53E6426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i="0"/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11B398-191B-4AB1-86ED-00D0046E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660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B3445CA-54C1-4DDE-A216-DD2414E3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9" y="365129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306395A-6879-4E93-B24E-067F88AC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ja-JP" altLang="en-US" noProof="0" dirty="0"/>
              <a:t>マスター テキストのスタイルを編集する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50FF5B-A6A6-4F0F-AA5D-3F0F69A43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6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BA5226E7-3222-498D-9612-2B9AD8F3F97D}" type="datetime1">
              <a:rPr lang="ja-JP" altLang="en-US" smtClean="0"/>
              <a:t>2024/6/17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798FAA-76CC-42EF-8BE0-466A41BB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4" y="635636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i="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49FF02-6890-4E10-B958-1097AD32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6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378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685762" rtl="0" eaLnBrk="1" latinLnBrk="0" hangingPunct="1">
        <a:lnSpc>
          <a:spcPct val="90000"/>
        </a:lnSpc>
        <a:spcBef>
          <a:spcPct val="0"/>
        </a:spcBef>
        <a:buNone/>
        <a:defRPr kumimoji="1" sz="3300" i="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171441" indent="-171441" algn="l" defTabSz="685762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i="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514322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i="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857202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i="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200083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i="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1542965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i="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1885845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26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07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88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2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3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24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05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85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66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48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9" y="365129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6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D1DA4-34AA-4729-BD66-042005463291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4" y="635636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6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E2A86-7F05-41B4-8F07-5B31971C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4" y="0"/>
            <a:ext cx="157596" cy="6858000"/>
            <a:chOff x="0" y="2070500"/>
            <a:chExt cx="656713" cy="2743756"/>
          </a:xfrm>
        </p:grpSpPr>
        <p:sp>
          <p:nvSpPr>
            <p:cNvPr id="8" name="正方形/長方形 7"/>
            <p:cNvSpPr/>
            <p:nvPr/>
          </p:nvSpPr>
          <p:spPr>
            <a:xfrm>
              <a:off x="0" y="2070500"/>
              <a:ext cx="656713" cy="914400"/>
            </a:xfrm>
            <a:prstGeom prst="rect">
              <a:avLst/>
            </a:prstGeom>
            <a:solidFill>
              <a:srgbClr val="0238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0" y="2985456"/>
              <a:ext cx="656713" cy="914400"/>
            </a:xfrm>
            <a:prstGeom prst="rect">
              <a:avLst/>
            </a:prstGeom>
            <a:solidFill>
              <a:srgbClr val="B0CE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0" y="3899856"/>
              <a:ext cx="656713" cy="914400"/>
            </a:xfrm>
            <a:prstGeom prst="rect">
              <a:avLst/>
            </a:prstGeom>
            <a:solidFill>
              <a:srgbClr val="7BAD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11" name="正方形/長方形 10"/>
          <p:cNvSpPr/>
          <p:nvPr userDrawn="1"/>
        </p:nvSpPr>
        <p:spPr>
          <a:xfrm>
            <a:off x="2260158" y="3642265"/>
            <a:ext cx="5543290" cy="11118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令和４年２月１７日（木） 知事記者レク資料</a:t>
            </a: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813"/>
          <a:stretch/>
        </p:blipFill>
        <p:spPr>
          <a:xfrm>
            <a:off x="870897" y="412683"/>
            <a:ext cx="1346698" cy="1219370"/>
          </a:xfrm>
          <a:prstGeom prst="rect">
            <a:avLst/>
          </a:prstGeom>
        </p:spPr>
      </p:pic>
      <p:sp>
        <p:nvSpPr>
          <p:cNvPr id="13" name="正方形/長方形 12"/>
          <p:cNvSpPr/>
          <p:nvPr userDrawn="1"/>
        </p:nvSpPr>
        <p:spPr>
          <a:xfrm>
            <a:off x="-1" y="2211484"/>
            <a:ext cx="9906000" cy="15841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sz="4500" b="1" spc="525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令和４年度当初予算案</a:t>
            </a:r>
          </a:p>
        </p:txBody>
      </p:sp>
    </p:spTree>
    <p:extLst>
      <p:ext uri="{BB962C8B-B14F-4D97-AF65-F5344CB8AC3E}">
        <p14:creationId xmlns:p14="http://schemas.microsoft.com/office/powerpoint/2010/main" val="39205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685762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1" indent="-171441" algn="l" defTabSz="685762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2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2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83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65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45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26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07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88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2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3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24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05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85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66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48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655707" y="2515572"/>
            <a:ext cx="8930746" cy="1030539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>
              <a:lnSpc>
                <a:spcPct val="150000"/>
              </a:lnSpc>
            </a:pPr>
            <a:r>
              <a:rPr lang="ja-JP" altLang="en-US" sz="24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参考資料</a:t>
            </a:r>
            <a:endParaRPr lang="en-US" altLang="ja-JP" sz="2400" b="1" spc="6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>
              <a:lnSpc>
                <a:spcPct val="150000"/>
              </a:lnSpc>
            </a:pPr>
            <a:r>
              <a:rPr lang="ja-JP" altLang="en-US" sz="24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 令和５年度包括連携協定締結企業等との公民連携の取組み</a:t>
            </a:r>
            <a:endParaRPr lang="en-US" altLang="ja-JP" sz="2400" b="1" spc="6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655707" y="3777998"/>
            <a:ext cx="8604203" cy="0"/>
          </a:xfrm>
          <a:prstGeom prst="line">
            <a:avLst/>
          </a:prstGeom>
          <a:ln w="38100">
            <a:solidFill>
              <a:srgbClr val="0D82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268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 hidden="1">
            <a:extLst>
              <a:ext uri="{FF2B5EF4-FFF2-40B4-BE49-F238E27FC236}">
                <a16:creationId xmlns:a16="http://schemas.microsoft.com/office/drawing/2014/main" id="{9FDB6406-0CDB-4213-A1B6-DE47D953F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1000" y="1131094"/>
            <a:ext cx="7886700" cy="994172"/>
          </a:xfrm>
        </p:spPr>
        <p:txBody>
          <a:bodyPr rtlCol="0"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プロジェクト分析スライド 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77150" y="6482444"/>
            <a:ext cx="2228850" cy="365125"/>
          </a:xfrm>
        </p:spPr>
        <p:txBody>
          <a:bodyPr/>
          <a:lstStyle/>
          <a:p>
            <a:fld id="{06FEDF93-2BFD-41CA-ABC7-B039102F3792}" type="slidenum">
              <a:rPr lang="en-US" altLang="ja-JP" smtClean="0"/>
              <a:pPr/>
              <a:t>9</a:t>
            </a:fld>
            <a:endParaRPr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FBCD5C2-E3A4-4BBF-AD7D-D3C417CFCB8C}"/>
              </a:ext>
            </a:extLst>
          </p:cNvPr>
          <p:cNvSpPr txBox="1"/>
          <p:nvPr/>
        </p:nvSpPr>
        <p:spPr>
          <a:xfrm>
            <a:off x="394181" y="1042819"/>
            <a:ext cx="19473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卸売業、小売業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2" name="表 2">
            <a:extLst>
              <a:ext uri="{FF2B5EF4-FFF2-40B4-BE49-F238E27FC236}">
                <a16:creationId xmlns:a16="http://schemas.microsoft.com/office/drawing/2014/main" id="{A986CA69-ACCC-41BE-853C-9A592263C0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807414"/>
              </p:ext>
            </p:extLst>
          </p:nvPr>
        </p:nvGraphicFramePr>
        <p:xfrm>
          <a:off x="509911" y="1546181"/>
          <a:ext cx="8941575" cy="3556058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862567">
                  <a:extLst>
                    <a:ext uri="{9D8B030D-6E8A-4147-A177-3AD203B41FA5}">
                      <a16:colId xmlns:a16="http://schemas.microsoft.com/office/drawing/2014/main" val="911289907"/>
                    </a:ext>
                  </a:extLst>
                </a:gridCol>
                <a:gridCol w="6079008">
                  <a:extLst>
                    <a:ext uri="{9D8B030D-6E8A-4147-A177-3AD203B41FA5}">
                      <a16:colId xmlns:a16="http://schemas.microsoft.com/office/drawing/2014/main" val="1977037378"/>
                    </a:ext>
                  </a:extLst>
                </a:gridCol>
              </a:tblGrid>
              <a:tr h="355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50671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大阪地区トヨタ各社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・自動車税の納付期限の啓発のため、ポスター及び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POP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の店頭掲示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・エコドライブ啓発冊子の寄贈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49123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キリン堂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・味の素と連携した、朝食メニューリーフレットの作成及び配架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・おおさかクールオアシスプロジェクトへの府内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154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店舗のドラッグストア、調剤薬局の参画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13834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上新電機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・自転車シミュレータによる啓発キャンペーンの実施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・盗難防止ねじの無償取り付けイベントの実施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21639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セブン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‐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イレブン・ジャパン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・「ロールモデルに学ぶ！働く女性のキャリアアップ研修」への登壇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・令和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年度おおさか元気広場担当者会への登壇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41996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日産大阪販売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・府内小学校への職員の講師派遣による日産わくわくエコスクールの実施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・店舗サイネージやポスター掲示等による府政の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への協力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46593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ファミリーマート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・おおさか３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キャンペーンポスターの掲示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・府政だよりの配架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76547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ローソン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・府政だよりの配架、府ちらしの配架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・大阪産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もん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を使用した商品の販売数に応じた子ども輝く未来基金への寄附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5616582"/>
                  </a:ext>
                </a:extLst>
              </a:tr>
            </a:tbl>
          </a:graphicData>
        </a:graphic>
      </p:graphicFrame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404EF838-A69B-471A-8227-D3433919C043}"/>
              </a:ext>
            </a:extLst>
          </p:cNvPr>
          <p:cNvGrpSpPr/>
          <p:nvPr/>
        </p:nvGrpSpPr>
        <p:grpSpPr>
          <a:xfrm>
            <a:off x="394181" y="465236"/>
            <a:ext cx="9173036" cy="475850"/>
            <a:chOff x="394181" y="465236"/>
            <a:chExt cx="9173036" cy="475850"/>
          </a:xfrm>
        </p:grpSpPr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5475B788-2F15-4475-93DD-4856718D0209}"/>
                </a:ext>
              </a:extLst>
            </p:cNvPr>
            <p:cNvSpPr txBox="1"/>
            <p:nvPr/>
          </p:nvSpPr>
          <p:spPr>
            <a:xfrm>
              <a:off x="474667" y="465236"/>
              <a:ext cx="27638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spc="6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（業種別）主な取組み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373FEF3D-D8CC-46BA-9DBE-A1588AE45F45}"/>
                </a:ext>
              </a:extLst>
            </p:cNvPr>
            <p:cNvCxnSpPr/>
            <p:nvPr/>
          </p:nvCxnSpPr>
          <p:spPr>
            <a:xfrm>
              <a:off x="394181" y="941086"/>
              <a:ext cx="9173036" cy="0"/>
            </a:xfrm>
            <a:prstGeom prst="line">
              <a:avLst/>
            </a:prstGeom>
            <a:ln w="38100">
              <a:solidFill>
                <a:srgbClr val="0D829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86313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 hidden="1">
            <a:extLst>
              <a:ext uri="{FF2B5EF4-FFF2-40B4-BE49-F238E27FC236}">
                <a16:creationId xmlns:a16="http://schemas.microsoft.com/office/drawing/2014/main" id="{9FDB6406-0CDB-4213-A1B6-DE47D953F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1000" y="1131094"/>
            <a:ext cx="7886700" cy="994172"/>
          </a:xfrm>
        </p:spPr>
        <p:txBody>
          <a:bodyPr rtlCol="0"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プロジェクト分析スライド 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77150" y="6482444"/>
            <a:ext cx="2228850" cy="365125"/>
          </a:xfrm>
        </p:spPr>
        <p:txBody>
          <a:bodyPr/>
          <a:lstStyle/>
          <a:p>
            <a:fld id="{06FEDF93-2BFD-41CA-ABC7-B039102F3792}" type="slidenum">
              <a:rPr lang="en-US" altLang="ja-JP" smtClean="0"/>
              <a:pPr/>
              <a:t>10</a:t>
            </a:fld>
            <a:endParaRPr lang="ja-JP" altLang="en-US" dirty="0"/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8149A1CE-A000-4870-A0B1-EEB3DD10AD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302934"/>
              </p:ext>
            </p:extLst>
          </p:nvPr>
        </p:nvGraphicFramePr>
        <p:xfrm>
          <a:off x="509911" y="1415454"/>
          <a:ext cx="8941575" cy="5384858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862567">
                  <a:extLst>
                    <a:ext uri="{9D8B030D-6E8A-4147-A177-3AD203B41FA5}">
                      <a16:colId xmlns:a16="http://schemas.microsoft.com/office/drawing/2014/main" val="911289907"/>
                    </a:ext>
                  </a:extLst>
                </a:gridCol>
                <a:gridCol w="6079008">
                  <a:extLst>
                    <a:ext uri="{9D8B030D-6E8A-4147-A177-3AD203B41FA5}">
                      <a16:colId xmlns:a16="http://schemas.microsoft.com/office/drawing/2014/main" val="1977037378"/>
                    </a:ext>
                  </a:extLst>
                </a:gridCol>
              </a:tblGrid>
              <a:tr h="355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50671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あいおいニッセイ同和損害保険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・中小企業における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BCP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普及啓発・策定支援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OSPF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第２期プロジェクトコーディネーター就任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63900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大阪信用金庫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・店舗のサイネージ放映やちらし配架等による、府政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への協力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・「第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回中学生の主張」大阪大会への協力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09436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住友生命保険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・デジタル技術を活用した府民の健康づくり「次世代スマートヘルス」に関する共同プロジェクトの実施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・がん検診受診推進員養成講座の受講と推進活動の実施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51532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損害保険ジャパン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・障がい者雇用啓発セミナーの実施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・中小企業における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BCP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普及啓発・策定支援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29831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第一生命保険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・がん検診受診推進員養成講座の受講と推進活動の実施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・第一生命主催 ビジネスミーティングのおける府政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ブース出展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530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大同生命保険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・「中小企業の脱炭素経営」支援セミナーの実施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・第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回大阪府障がい者スポーツ大会への協力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61602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東京海上日動火災保険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・食品ロス削減に関する事業連携協定の締結、事業者セミナー（説明会）の実施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・「がん検診を受けましょう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!!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～元気でももしものためですがん検診～」チラシの作成・配布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7689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日本生命保険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・がん検診受診率向上に係るチラシ配布・アンケートの実施（全国）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・共生の森植樹祭　ボランティア参加・寄附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1023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三井住友海上火災保険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・おおさか食品ロス削減パートナーとしての登録・広報協力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・中小企業における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BCP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普及啓発・策定支援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70390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明治安田生命保険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・親子サッカー教室・ウォーキングフットボール体験会における広報、ブース出展協力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・がん検診啓発キャンペーンの実施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18071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りそな銀行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zh-TW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緊急一時避難施設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として「りそな本社ビル」の指定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・「令和５年度一般非公開型セミオープンイノベーション」の共催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02100509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FBCD5C2-E3A4-4BBF-AD7D-D3C417CFCB8C}"/>
              </a:ext>
            </a:extLst>
          </p:cNvPr>
          <p:cNvSpPr txBox="1"/>
          <p:nvPr/>
        </p:nvSpPr>
        <p:spPr>
          <a:xfrm>
            <a:off x="394181" y="1042819"/>
            <a:ext cx="19104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金融業・保険業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25267FB9-5CA7-4231-A5E8-188DFF70C02E}"/>
              </a:ext>
            </a:extLst>
          </p:cNvPr>
          <p:cNvGrpSpPr/>
          <p:nvPr/>
        </p:nvGrpSpPr>
        <p:grpSpPr>
          <a:xfrm>
            <a:off x="394181" y="465236"/>
            <a:ext cx="9173036" cy="475850"/>
            <a:chOff x="394181" y="465236"/>
            <a:chExt cx="9173036" cy="475850"/>
          </a:xfrm>
        </p:grpSpPr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4B0B7674-67DA-477F-981A-8420F6D2D2A0}"/>
                </a:ext>
              </a:extLst>
            </p:cNvPr>
            <p:cNvSpPr txBox="1"/>
            <p:nvPr/>
          </p:nvSpPr>
          <p:spPr>
            <a:xfrm>
              <a:off x="474667" y="465236"/>
              <a:ext cx="27638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spc="6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（業種別）主な取組み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56E2A93B-CD99-4F65-ABCB-B7D16A22B904}"/>
                </a:ext>
              </a:extLst>
            </p:cNvPr>
            <p:cNvCxnSpPr/>
            <p:nvPr/>
          </p:nvCxnSpPr>
          <p:spPr>
            <a:xfrm>
              <a:off x="394181" y="941086"/>
              <a:ext cx="9173036" cy="0"/>
            </a:xfrm>
            <a:prstGeom prst="line">
              <a:avLst/>
            </a:prstGeom>
            <a:ln w="38100">
              <a:solidFill>
                <a:srgbClr val="0D829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51411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 hidden="1">
            <a:extLst>
              <a:ext uri="{FF2B5EF4-FFF2-40B4-BE49-F238E27FC236}">
                <a16:creationId xmlns:a16="http://schemas.microsoft.com/office/drawing/2014/main" id="{9FDB6406-0CDB-4213-A1B6-DE47D953F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1000" y="1131094"/>
            <a:ext cx="7886700" cy="994172"/>
          </a:xfrm>
        </p:spPr>
        <p:txBody>
          <a:bodyPr rtlCol="0"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プロジェクト分析スライド 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77150" y="6482444"/>
            <a:ext cx="2228850" cy="365125"/>
          </a:xfrm>
        </p:spPr>
        <p:txBody>
          <a:bodyPr/>
          <a:lstStyle/>
          <a:p>
            <a:fld id="{06FEDF93-2BFD-41CA-ABC7-B039102F3792}" type="slidenum">
              <a:rPr lang="en-US" altLang="ja-JP" smtClean="0"/>
              <a:pPr/>
              <a:t>11</a:t>
            </a:fld>
            <a:endParaRPr lang="ja-JP" altLang="en-US" dirty="0"/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8149A1CE-A000-4870-A0B1-EEB3DD10AD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154357"/>
              </p:ext>
            </p:extLst>
          </p:nvPr>
        </p:nvGraphicFramePr>
        <p:xfrm>
          <a:off x="509911" y="1559572"/>
          <a:ext cx="8941575" cy="812858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862567">
                  <a:extLst>
                    <a:ext uri="{9D8B030D-6E8A-4147-A177-3AD203B41FA5}">
                      <a16:colId xmlns:a16="http://schemas.microsoft.com/office/drawing/2014/main" val="911289907"/>
                    </a:ext>
                  </a:extLst>
                </a:gridCol>
                <a:gridCol w="6079008">
                  <a:extLst>
                    <a:ext uri="{9D8B030D-6E8A-4147-A177-3AD203B41FA5}">
                      <a16:colId xmlns:a16="http://schemas.microsoft.com/office/drawing/2014/main" val="1977037378"/>
                    </a:ext>
                  </a:extLst>
                </a:gridCol>
              </a:tblGrid>
              <a:tr h="355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50671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三井不動産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・アーバンスポーツイベント開催への協力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・もずやんバースデー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イベント開催への協力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63900581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FBCD5C2-E3A4-4BBF-AD7D-D3C417CFCB8C}"/>
              </a:ext>
            </a:extLst>
          </p:cNvPr>
          <p:cNvSpPr txBox="1"/>
          <p:nvPr/>
        </p:nvSpPr>
        <p:spPr>
          <a:xfrm>
            <a:off x="394181" y="1042819"/>
            <a:ext cx="27398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不動産業</a:t>
            </a:r>
            <a:r>
              <a:rPr lang="ja-JP" altLang="en-US" sz="20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zh-TW" altLang="en-US" sz="20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物品賃貸業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2" name="表 2">
            <a:extLst>
              <a:ext uri="{FF2B5EF4-FFF2-40B4-BE49-F238E27FC236}">
                <a16:creationId xmlns:a16="http://schemas.microsoft.com/office/drawing/2014/main" id="{489B9111-27AC-4E50-802C-80421A6020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536247"/>
              </p:ext>
            </p:extLst>
          </p:nvPr>
        </p:nvGraphicFramePr>
        <p:xfrm>
          <a:off x="509911" y="3036471"/>
          <a:ext cx="8941575" cy="2184458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862567">
                  <a:extLst>
                    <a:ext uri="{9D8B030D-6E8A-4147-A177-3AD203B41FA5}">
                      <a16:colId xmlns:a16="http://schemas.microsoft.com/office/drawing/2014/main" val="911289907"/>
                    </a:ext>
                  </a:extLst>
                </a:gridCol>
                <a:gridCol w="6079008">
                  <a:extLst>
                    <a:ext uri="{9D8B030D-6E8A-4147-A177-3AD203B41FA5}">
                      <a16:colId xmlns:a16="http://schemas.microsoft.com/office/drawing/2014/main" val="1977037378"/>
                    </a:ext>
                  </a:extLst>
                </a:gridCol>
              </a:tblGrid>
              <a:tr h="355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50671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大阪大学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・大阪湾に流入するプラスチックごみ量推計にかかる協力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・大阪湾プラごみゼロを目指す資源循環共創拠点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63900581"/>
                  </a:ext>
                </a:extLst>
              </a:tr>
              <a:tr h="3936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関西大学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・海中の鋼構造施設の非接触による肉厚計測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・子ども向け体験学習の実演等、学生らの防災啓発等の活動支援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21113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近畿大学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・近畿大学放送局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連携した「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V.O.S.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メニュー紹介動画」の協働作成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・健康キャンパス・プロジェクトの協働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0077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立命館大学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・立命館大学主催「</a:t>
                      </a:r>
                      <a:r>
                        <a:rPr kumimoji="1" lang="en-US" altLang="ja-JP" sz="12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AsiaWeek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」「いばらき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立命館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DAY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」への府政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ブース出展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・リレー講義の実施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2949890"/>
                  </a:ext>
                </a:extLst>
              </a:tr>
            </a:tbl>
          </a:graphicData>
        </a:graphic>
      </p:graphicFrame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86F7EE5-358C-4C92-920C-030CA9668877}"/>
              </a:ext>
            </a:extLst>
          </p:cNvPr>
          <p:cNvSpPr txBox="1"/>
          <p:nvPr/>
        </p:nvSpPr>
        <p:spPr>
          <a:xfrm>
            <a:off x="394181" y="2489073"/>
            <a:ext cx="37481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学術研究、専門・技術サービス業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6" name="表 2">
            <a:extLst>
              <a:ext uri="{FF2B5EF4-FFF2-40B4-BE49-F238E27FC236}">
                <a16:creationId xmlns:a16="http://schemas.microsoft.com/office/drawing/2014/main" id="{A78EE97F-08A3-4E21-A1EE-A3E3864927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785625"/>
              </p:ext>
            </p:extLst>
          </p:nvPr>
        </p:nvGraphicFramePr>
        <p:xfrm>
          <a:off x="509911" y="5815181"/>
          <a:ext cx="8941575" cy="812858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862567">
                  <a:extLst>
                    <a:ext uri="{9D8B030D-6E8A-4147-A177-3AD203B41FA5}">
                      <a16:colId xmlns:a16="http://schemas.microsoft.com/office/drawing/2014/main" val="911289907"/>
                    </a:ext>
                  </a:extLst>
                </a:gridCol>
                <a:gridCol w="6079008">
                  <a:extLst>
                    <a:ext uri="{9D8B030D-6E8A-4147-A177-3AD203B41FA5}">
                      <a16:colId xmlns:a16="http://schemas.microsoft.com/office/drawing/2014/main" val="1977037378"/>
                    </a:ext>
                  </a:extLst>
                </a:gridCol>
              </a:tblGrid>
              <a:tr h="355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50671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ハークスレイ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・鶴見商業高校「課題解決型商品開発特別プログラム」の実施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・ほっか食楽における「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V.O.S.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メニュー」の提供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63900581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F0DBD9A-59CA-465B-9F0F-C49C3ECDF161}"/>
              </a:ext>
            </a:extLst>
          </p:cNvPr>
          <p:cNvSpPr txBox="1"/>
          <p:nvPr/>
        </p:nvSpPr>
        <p:spPr>
          <a:xfrm>
            <a:off x="394181" y="5313339"/>
            <a:ext cx="28148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宿泊業、飲食サービス業</a:t>
            </a: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3C97310A-82D7-4B01-B807-1DA21B2E0172}"/>
              </a:ext>
            </a:extLst>
          </p:cNvPr>
          <p:cNvGrpSpPr/>
          <p:nvPr/>
        </p:nvGrpSpPr>
        <p:grpSpPr>
          <a:xfrm>
            <a:off x="394181" y="465236"/>
            <a:ext cx="9173036" cy="475850"/>
            <a:chOff x="394181" y="465236"/>
            <a:chExt cx="9173036" cy="475850"/>
          </a:xfrm>
        </p:grpSpPr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98F0ECF0-9EAB-4215-A390-71FFC558C50A}"/>
                </a:ext>
              </a:extLst>
            </p:cNvPr>
            <p:cNvSpPr txBox="1"/>
            <p:nvPr/>
          </p:nvSpPr>
          <p:spPr>
            <a:xfrm>
              <a:off x="474667" y="465236"/>
              <a:ext cx="27638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spc="6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（業種別）主な取組み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4E22E8C9-367E-490B-A5DA-85E877A81C1E}"/>
                </a:ext>
              </a:extLst>
            </p:cNvPr>
            <p:cNvCxnSpPr/>
            <p:nvPr/>
          </p:nvCxnSpPr>
          <p:spPr>
            <a:xfrm>
              <a:off x="394181" y="941086"/>
              <a:ext cx="9173036" cy="0"/>
            </a:xfrm>
            <a:prstGeom prst="line">
              <a:avLst/>
            </a:prstGeom>
            <a:ln w="38100">
              <a:solidFill>
                <a:srgbClr val="0D829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56134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 hidden="1">
            <a:extLst>
              <a:ext uri="{FF2B5EF4-FFF2-40B4-BE49-F238E27FC236}">
                <a16:creationId xmlns:a16="http://schemas.microsoft.com/office/drawing/2014/main" id="{9FDB6406-0CDB-4213-A1B6-DE47D953F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1000" y="1131094"/>
            <a:ext cx="7886700" cy="994172"/>
          </a:xfrm>
        </p:spPr>
        <p:txBody>
          <a:bodyPr rtlCol="0"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プロジェクト分析スライド 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77150" y="6482444"/>
            <a:ext cx="2228850" cy="365125"/>
          </a:xfrm>
        </p:spPr>
        <p:txBody>
          <a:bodyPr/>
          <a:lstStyle/>
          <a:p>
            <a:fld id="{06FEDF93-2BFD-41CA-ABC7-B039102F3792}" type="slidenum">
              <a:rPr lang="en-US" altLang="ja-JP" smtClean="0"/>
              <a:pPr/>
              <a:t>12</a:t>
            </a:fld>
            <a:endParaRPr lang="ja-JP" altLang="en-US" dirty="0"/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8149A1CE-A000-4870-A0B1-EEB3DD10AD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769889"/>
              </p:ext>
            </p:extLst>
          </p:nvPr>
        </p:nvGraphicFramePr>
        <p:xfrm>
          <a:off x="509911" y="1544661"/>
          <a:ext cx="8941575" cy="2184458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862567">
                  <a:extLst>
                    <a:ext uri="{9D8B030D-6E8A-4147-A177-3AD203B41FA5}">
                      <a16:colId xmlns:a16="http://schemas.microsoft.com/office/drawing/2014/main" val="911289907"/>
                    </a:ext>
                  </a:extLst>
                </a:gridCol>
                <a:gridCol w="6079008">
                  <a:extLst>
                    <a:ext uri="{9D8B030D-6E8A-4147-A177-3AD203B41FA5}">
                      <a16:colId xmlns:a16="http://schemas.microsoft.com/office/drawing/2014/main" val="1977037378"/>
                    </a:ext>
                  </a:extLst>
                </a:gridCol>
              </a:tblGrid>
              <a:tr h="355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50671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FC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・スポーツ体験会への選手派遣、府民無料招待デー等の実施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OSAKA KOUMIN Action Platform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への協力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63900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セレッソ大阪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・ウォーキングフットボール体験会の実施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・親子サッカー教室・ウォーキングフットボール体験会の実施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88430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ダスキン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・吹田市の子ども食堂に通う子どもたちのダスキンミュージアムへの招待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・ダスキンミュージアム来館者へ「介助犬・補助犬」の理解促進のための啓発資材の配布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78264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ユー・エス・ジェイ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・大阪公立大学における「ユー・エス・ジェイ式 観光マーケティング学」プロジェクトの実施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・大阪スマートシティパートナーズフォーラム　プロジェクトコーディネーターへの就任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25229178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FBCD5C2-E3A4-4BBF-AD7D-D3C417CFCB8C}"/>
              </a:ext>
            </a:extLst>
          </p:cNvPr>
          <p:cNvSpPr txBox="1"/>
          <p:nvPr/>
        </p:nvSpPr>
        <p:spPr>
          <a:xfrm>
            <a:off x="394181" y="1042819"/>
            <a:ext cx="33432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生活関連サービス業、娯楽業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D42290A-E060-43D3-ADF4-64CD5278C030}"/>
              </a:ext>
            </a:extLst>
          </p:cNvPr>
          <p:cNvGrpSpPr/>
          <p:nvPr/>
        </p:nvGrpSpPr>
        <p:grpSpPr>
          <a:xfrm>
            <a:off x="394181" y="465236"/>
            <a:ext cx="9173036" cy="475850"/>
            <a:chOff x="394181" y="465236"/>
            <a:chExt cx="9173036" cy="475850"/>
          </a:xfrm>
        </p:grpSpPr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FB3045BD-7453-44BF-8ACE-9E0256F8DD60}"/>
                </a:ext>
              </a:extLst>
            </p:cNvPr>
            <p:cNvSpPr txBox="1"/>
            <p:nvPr/>
          </p:nvSpPr>
          <p:spPr>
            <a:xfrm>
              <a:off x="474667" y="465236"/>
              <a:ext cx="27638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spc="6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（業種別）主な取組み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AEF2CD60-949B-442A-BD32-C78E70814905}"/>
                </a:ext>
              </a:extLst>
            </p:cNvPr>
            <p:cNvCxnSpPr/>
            <p:nvPr/>
          </p:nvCxnSpPr>
          <p:spPr>
            <a:xfrm>
              <a:off x="394181" y="941086"/>
              <a:ext cx="9173036" cy="0"/>
            </a:xfrm>
            <a:prstGeom prst="line">
              <a:avLst/>
            </a:prstGeom>
            <a:ln w="38100">
              <a:solidFill>
                <a:srgbClr val="0D829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10758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655706" y="3210922"/>
            <a:ext cx="5745093" cy="332399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ja-JP" altLang="en-US" sz="24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取組実績の内訳</a:t>
            </a:r>
          </a:p>
        </p:txBody>
      </p:sp>
      <p:cxnSp>
        <p:nvCxnSpPr>
          <p:cNvPr id="7" name="直線コネクタ 6"/>
          <p:cNvCxnSpPr/>
          <p:nvPr/>
        </p:nvCxnSpPr>
        <p:spPr>
          <a:xfrm>
            <a:off x="655707" y="3777998"/>
            <a:ext cx="8604203" cy="0"/>
          </a:xfrm>
          <a:prstGeom prst="line">
            <a:avLst/>
          </a:prstGeom>
          <a:ln w="38100">
            <a:solidFill>
              <a:srgbClr val="0D82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8151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6169CED-48D2-2C99-D8D7-F300E277536E}"/>
              </a:ext>
            </a:extLst>
          </p:cNvPr>
          <p:cNvSpPr/>
          <p:nvPr/>
        </p:nvSpPr>
        <p:spPr>
          <a:xfrm>
            <a:off x="384305" y="944255"/>
            <a:ext cx="9173768" cy="1073599"/>
          </a:xfrm>
          <a:prstGeom prst="rect">
            <a:avLst/>
          </a:prstGeom>
          <a:solidFill>
            <a:srgbClr val="CCE3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効果額（試算ベース）</a:t>
            </a:r>
            <a: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が試算できる連携は、全体の半数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分野別連携件数は、「地域活性化、まちづくり」が最も多く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内容別連携件数は「府政の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PR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」が約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4667" y="465236"/>
            <a:ext cx="22156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取組実績の内訳①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677150" y="6475586"/>
            <a:ext cx="2228850" cy="365125"/>
          </a:xfrm>
        </p:spPr>
        <p:txBody>
          <a:bodyPr/>
          <a:lstStyle/>
          <a:p>
            <a:fld id="{06FEDF93-2BFD-41CA-ABC7-B039102F3792}" type="slidenum">
              <a:rPr lang="en-US" altLang="ja-JP" smtClean="0"/>
              <a:pPr/>
              <a:t>2</a:t>
            </a:fld>
            <a:endParaRPr lang="ja-JP" altLang="en-US" dirty="0"/>
          </a:p>
        </p:txBody>
      </p:sp>
      <p:grpSp>
        <p:nvGrpSpPr>
          <p:cNvPr id="28" name="グループ化 27"/>
          <p:cNvGrpSpPr/>
          <p:nvPr/>
        </p:nvGrpSpPr>
        <p:grpSpPr>
          <a:xfrm>
            <a:off x="5119227" y="2732049"/>
            <a:ext cx="5014560" cy="3554612"/>
            <a:chOff x="4923147" y="1938302"/>
            <a:chExt cx="4839269" cy="3587734"/>
          </a:xfrm>
        </p:grpSpPr>
        <p:graphicFrame>
          <p:nvGraphicFramePr>
            <p:cNvPr id="10" name="グラフ 9"/>
            <p:cNvGraphicFramePr/>
            <p:nvPr>
              <p:extLst>
                <p:ext uri="{D42A27DB-BD31-4B8C-83A1-F6EECF244321}">
                  <p14:modId xmlns:p14="http://schemas.microsoft.com/office/powerpoint/2010/main" val="1831588411"/>
                </p:ext>
              </p:extLst>
            </p:nvPr>
          </p:nvGraphicFramePr>
          <p:xfrm>
            <a:off x="4923147" y="1938302"/>
            <a:ext cx="4839269" cy="358773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8" name="テキスト ボックス 17"/>
            <p:cNvSpPr txBox="1"/>
            <p:nvPr/>
          </p:nvSpPr>
          <p:spPr>
            <a:xfrm>
              <a:off x="7138699" y="4135904"/>
              <a:ext cx="494789" cy="2174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8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197</a:t>
              </a:r>
              <a:r>
                <a:rPr kumimoji="1" lang="ja-JP" altLang="en-US" sz="8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件</a:t>
              </a: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478151" y="4305180"/>
              <a:ext cx="45252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154</a:t>
              </a:r>
              <a:r>
                <a:rPr kumimoji="1" lang="ja-JP" altLang="en-US" sz="8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件</a:t>
              </a: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6129067" y="3996174"/>
              <a:ext cx="45252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102</a:t>
              </a:r>
              <a:r>
                <a:rPr kumimoji="1" lang="ja-JP" altLang="en-US" sz="8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件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6370283" y="3232274"/>
              <a:ext cx="39202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75</a:t>
              </a:r>
              <a:r>
                <a:rPr kumimoji="1" lang="ja-JP" altLang="en-US" sz="8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件</a:t>
              </a: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6129067" y="3541280"/>
              <a:ext cx="39202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95</a:t>
              </a:r>
              <a:r>
                <a:rPr kumimoji="1" lang="ja-JP" altLang="en-US" sz="8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件</a:t>
              </a: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7018825" y="3432554"/>
              <a:ext cx="462852" cy="2174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225</a:t>
              </a:r>
              <a:r>
                <a:rPr kumimoji="1" lang="ja-JP" altLang="en-US" sz="8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件</a:t>
              </a: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6545198" y="3016830"/>
              <a:ext cx="39202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33</a:t>
              </a:r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件</a:t>
              </a: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6692163" y="3124552"/>
              <a:ext cx="39202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14</a:t>
              </a:r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件</a:t>
              </a:r>
            </a:p>
          </p:txBody>
        </p:sp>
      </p:grp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913CA98C-703B-4D83-964F-BAB625C0E2BF}"/>
              </a:ext>
            </a:extLst>
          </p:cNvPr>
          <p:cNvGrpSpPr/>
          <p:nvPr/>
        </p:nvGrpSpPr>
        <p:grpSpPr>
          <a:xfrm>
            <a:off x="457296" y="3946511"/>
            <a:ext cx="4691789" cy="2999179"/>
            <a:chOff x="440812" y="3841532"/>
            <a:chExt cx="4354045" cy="2999179"/>
          </a:xfrm>
        </p:grpSpPr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F2F4480F-DA8F-4B34-8B67-802993182E90}"/>
                </a:ext>
              </a:extLst>
            </p:cNvPr>
            <p:cNvGrpSpPr/>
            <p:nvPr/>
          </p:nvGrpSpPr>
          <p:grpSpPr>
            <a:xfrm>
              <a:off x="440812" y="3841532"/>
              <a:ext cx="4354045" cy="2999179"/>
              <a:chOff x="440812" y="3841532"/>
              <a:chExt cx="4354045" cy="2999179"/>
            </a:xfrm>
          </p:grpSpPr>
          <p:graphicFrame>
            <p:nvGraphicFramePr>
              <p:cNvPr id="9" name="グラフ 8"/>
              <p:cNvGraphicFramePr/>
              <p:nvPr>
                <p:extLst>
                  <p:ext uri="{D42A27DB-BD31-4B8C-83A1-F6EECF244321}">
                    <p14:modId xmlns:p14="http://schemas.microsoft.com/office/powerpoint/2010/main" val="4107236066"/>
                  </p:ext>
                </p:extLst>
              </p:nvPr>
            </p:nvGraphicFramePr>
            <p:xfrm>
              <a:off x="440812" y="3841532"/>
              <a:ext cx="4354045" cy="2999179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334F08C5-A0B1-4C84-8721-54328683748D}"/>
                  </a:ext>
                </a:extLst>
              </p:cNvPr>
              <p:cNvSpPr txBox="1"/>
              <p:nvPr/>
            </p:nvSpPr>
            <p:spPr>
              <a:xfrm>
                <a:off x="2089012" y="5527734"/>
                <a:ext cx="516488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147</a:t>
                </a:r>
                <a:r>
                  <a:rPr kumimoji="1" lang="ja-JP" altLang="en-US" sz="900" dirty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件</a:t>
                </a:r>
              </a:p>
            </p:txBody>
          </p:sp>
        </p:grp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6C44E3D8-870D-4E13-8D39-62029B09D4D3}"/>
                </a:ext>
              </a:extLst>
            </p:cNvPr>
            <p:cNvSpPr txBox="1"/>
            <p:nvPr/>
          </p:nvSpPr>
          <p:spPr>
            <a:xfrm>
              <a:off x="3028581" y="5727169"/>
              <a:ext cx="51648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468</a:t>
              </a:r>
              <a:r>
                <a:rPr kumimoji="1" lang="ja-JP" altLang="en-US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件</a:t>
              </a: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305DB667-BD9F-4F83-AC0E-96BEF9FE1259}"/>
                </a:ext>
              </a:extLst>
            </p:cNvPr>
            <p:cNvSpPr txBox="1"/>
            <p:nvPr/>
          </p:nvSpPr>
          <p:spPr>
            <a:xfrm>
              <a:off x="2258919" y="6066266"/>
              <a:ext cx="51648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172</a:t>
              </a:r>
              <a:r>
                <a:rPr kumimoji="1" lang="ja-JP" altLang="en-US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件</a:t>
              </a: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04C5F5B7-B055-4FB4-84CC-9B6E1BA3FF2C}"/>
                </a:ext>
              </a:extLst>
            </p:cNvPr>
            <p:cNvSpPr txBox="1"/>
            <p:nvPr/>
          </p:nvSpPr>
          <p:spPr>
            <a:xfrm>
              <a:off x="2391092" y="5139345"/>
              <a:ext cx="44435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96</a:t>
              </a:r>
              <a:r>
                <a:rPr kumimoji="1" lang="ja-JP" altLang="en-US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件</a:t>
              </a: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BB9F0C90-8178-4208-9EE5-56A3E712F834}"/>
                </a:ext>
              </a:extLst>
            </p:cNvPr>
            <p:cNvSpPr txBox="1"/>
            <p:nvPr/>
          </p:nvSpPr>
          <p:spPr>
            <a:xfrm>
              <a:off x="2584230" y="4883447"/>
              <a:ext cx="44435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12</a:t>
              </a:r>
              <a:r>
                <a: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件</a:t>
              </a: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519538" y="1652901"/>
            <a:ext cx="3977561" cy="2842407"/>
            <a:chOff x="518593" y="1612094"/>
            <a:chExt cx="3711913" cy="2489126"/>
          </a:xfrm>
        </p:grpSpPr>
        <p:graphicFrame>
          <p:nvGraphicFramePr>
            <p:cNvPr id="5" name="グラフ 4"/>
            <p:cNvGraphicFramePr/>
            <p:nvPr>
              <p:extLst>
                <p:ext uri="{D42A27DB-BD31-4B8C-83A1-F6EECF244321}">
                  <p14:modId xmlns:p14="http://schemas.microsoft.com/office/powerpoint/2010/main" val="1866574680"/>
                </p:ext>
              </p:extLst>
            </p:nvPr>
          </p:nvGraphicFramePr>
          <p:xfrm>
            <a:off x="518593" y="1612094"/>
            <a:ext cx="3711913" cy="248912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3" name="テキスト ボックス 2"/>
            <p:cNvSpPr txBox="1"/>
            <p:nvPr/>
          </p:nvSpPr>
          <p:spPr>
            <a:xfrm>
              <a:off x="2482095" y="2787567"/>
              <a:ext cx="481993" cy="2021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483</a:t>
              </a:r>
              <a:r>
                <a:rPr kumimoji="1" lang="ja-JP" altLang="en-US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件</a:t>
              </a: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723740" y="2772712"/>
              <a:ext cx="481993" cy="2021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412</a:t>
              </a:r>
              <a:r>
                <a:rPr kumimoji="1" lang="ja-JP" altLang="en-US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件</a:t>
              </a:r>
            </a:p>
          </p:txBody>
        </p:sp>
      </p:grp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36AC0B0-43DB-42A5-A8A6-EC4F0BE0D28F}"/>
              </a:ext>
            </a:extLst>
          </p:cNvPr>
          <p:cNvSpPr txBox="1"/>
          <p:nvPr/>
        </p:nvSpPr>
        <p:spPr>
          <a:xfrm>
            <a:off x="3299741" y="2029183"/>
            <a:ext cx="67057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効果額（試算ベース）とは</a:t>
            </a:r>
            <a:r>
              <a:rPr kumimoji="1" lang="ja-JP" altLang="en-US" sz="7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「仮に府が直接実施した場合に必要となる</a:t>
            </a:r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費用</a:t>
            </a:r>
            <a:r>
              <a:rPr kumimoji="1" lang="ja-JP" altLang="en-US" sz="7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」を試算したもの</a:t>
            </a:r>
            <a:endParaRPr kumimoji="1" lang="en-US" altLang="ja-JP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7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7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7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算出方法</a:t>
            </a:r>
            <a:r>
              <a:rPr kumimoji="1" lang="en-US" altLang="ja-JP" sz="7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7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各企業等が設定している単価（会場使用料・広告掲載料・実負担額等）に加え</a:t>
            </a:r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単価未設定なものの</a:t>
            </a:r>
            <a:r>
              <a:rPr kumimoji="1" lang="ja-JP" altLang="en-US" sz="7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一部を共通単価（市場価格等）を用いて算出したもの</a:t>
            </a:r>
          </a:p>
        </p:txBody>
      </p:sp>
    </p:spTree>
    <p:extLst>
      <p:ext uri="{BB962C8B-B14F-4D97-AF65-F5344CB8AC3E}">
        <p14:creationId xmlns:p14="http://schemas.microsoft.com/office/powerpoint/2010/main" val="2701112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118841"/>
              </p:ext>
            </p:extLst>
          </p:nvPr>
        </p:nvGraphicFramePr>
        <p:xfrm>
          <a:off x="280264" y="1415886"/>
          <a:ext cx="9510595" cy="50613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19970">
                  <a:extLst>
                    <a:ext uri="{9D8B030D-6E8A-4147-A177-3AD203B41FA5}">
                      <a16:colId xmlns:a16="http://schemas.microsoft.com/office/drawing/2014/main" val="1862927830"/>
                    </a:ext>
                  </a:extLst>
                </a:gridCol>
                <a:gridCol w="961063">
                  <a:extLst>
                    <a:ext uri="{9D8B030D-6E8A-4147-A177-3AD203B41FA5}">
                      <a16:colId xmlns:a16="http://schemas.microsoft.com/office/drawing/2014/main" val="343284561"/>
                    </a:ext>
                  </a:extLst>
                </a:gridCol>
                <a:gridCol w="687493">
                  <a:extLst>
                    <a:ext uri="{9D8B030D-6E8A-4147-A177-3AD203B41FA5}">
                      <a16:colId xmlns:a16="http://schemas.microsoft.com/office/drawing/2014/main" val="669856415"/>
                    </a:ext>
                  </a:extLst>
                </a:gridCol>
                <a:gridCol w="687493">
                  <a:extLst>
                    <a:ext uri="{9D8B030D-6E8A-4147-A177-3AD203B41FA5}">
                      <a16:colId xmlns:a16="http://schemas.microsoft.com/office/drawing/2014/main" val="3136828764"/>
                    </a:ext>
                  </a:extLst>
                </a:gridCol>
                <a:gridCol w="687493">
                  <a:extLst>
                    <a:ext uri="{9D8B030D-6E8A-4147-A177-3AD203B41FA5}">
                      <a16:colId xmlns:a16="http://schemas.microsoft.com/office/drawing/2014/main" val="3513464660"/>
                    </a:ext>
                  </a:extLst>
                </a:gridCol>
                <a:gridCol w="687493">
                  <a:extLst>
                    <a:ext uri="{9D8B030D-6E8A-4147-A177-3AD203B41FA5}">
                      <a16:colId xmlns:a16="http://schemas.microsoft.com/office/drawing/2014/main" val="2362096077"/>
                    </a:ext>
                  </a:extLst>
                </a:gridCol>
                <a:gridCol w="687493">
                  <a:extLst>
                    <a:ext uri="{9D8B030D-6E8A-4147-A177-3AD203B41FA5}">
                      <a16:colId xmlns:a16="http://schemas.microsoft.com/office/drawing/2014/main" val="2412160230"/>
                    </a:ext>
                  </a:extLst>
                </a:gridCol>
                <a:gridCol w="687493">
                  <a:extLst>
                    <a:ext uri="{9D8B030D-6E8A-4147-A177-3AD203B41FA5}">
                      <a16:colId xmlns:a16="http://schemas.microsoft.com/office/drawing/2014/main" val="321559195"/>
                    </a:ext>
                  </a:extLst>
                </a:gridCol>
                <a:gridCol w="687493">
                  <a:extLst>
                    <a:ext uri="{9D8B030D-6E8A-4147-A177-3AD203B41FA5}">
                      <a16:colId xmlns:a16="http://schemas.microsoft.com/office/drawing/2014/main" val="1925584908"/>
                    </a:ext>
                  </a:extLst>
                </a:gridCol>
                <a:gridCol w="687493">
                  <a:extLst>
                    <a:ext uri="{9D8B030D-6E8A-4147-A177-3AD203B41FA5}">
                      <a16:colId xmlns:a16="http://schemas.microsoft.com/office/drawing/2014/main" val="1317993694"/>
                    </a:ext>
                  </a:extLst>
                </a:gridCol>
                <a:gridCol w="1029618">
                  <a:extLst>
                    <a:ext uri="{9D8B030D-6E8A-4147-A177-3AD203B41FA5}">
                      <a16:colId xmlns:a16="http://schemas.microsoft.com/office/drawing/2014/main" val="904460993"/>
                    </a:ext>
                  </a:extLst>
                </a:gridCol>
              </a:tblGrid>
              <a:tr h="286982"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内容別件数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分野別件数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効果額</a:t>
                      </a:r>
                      <a:endParaRPr kumimoji="1" lang="en-US" altLang="ja-JP" sz="105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試算ベース</a:t>
                      </a:r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)※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21974300"/>
                  </a:ext>
                </a:extLst>
              </a:tr>
              <a:tr h="533686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子ども・</a:t>
                      </a:r>
                      <a:endParaRPr kumimoji="1" lang="en-US" altLang="ja-JP" sz="9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教育、</a:t>
                      </a:r>
                      <a:endParaRPr kumimoji="1" lang="en-US" altLang="ja-JP" sz="9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AE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AE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環境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AE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産業・中小企業振興、雇用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AE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安全・安心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1AE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地域活性化・まちづくり</a:t>
                      </a:r>
                      <a:endParaRPr kumimoji="1" lang="en-US" altLang="ja-JP" sz="9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AE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府内市町村支援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AE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AEC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11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162616"/>
                  </a:ext>
                </a:extLst>
              </a:tr>
              <a:tr h="513708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895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197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154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95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225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７億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4,350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692878"/>
                  </a:ext>
                </a:extLst>
              </a:tr>
              <a:tr h="414111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協働による相乗効果の発揮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・コラボイベント・事業の実施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(141)</a:t>
                      </a:r>
                    </a:p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・コラボ商品の開発・販売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(6)</a:t>
                      </a:r>
                      <a:r>
                        <a:rPr kumimoji="1" lang="en-US" altLang="ja-JP" sz="9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r>
                        <a:rPr kumimoji="1" lang="ja-JP" altLang="en-US" sz="9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</a:t>
                      </a:r>
                      <a:endParaRPr kumimoji="1" lang="en-US" altLang="ja-JP" sz="9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小計　　　   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147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7,040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8500923"/>
                  </a:ext>
                </a:extLst>
              </a:tr>
              <a:tr h="414111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上記のうち金額に試算できるもの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475961"/>
                  </a:ext>
                </a:extLst>
              </a:tr>
              <a:tr h="414111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効果的な情報発信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・イベント会場の提供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(29)</a:t>
                      </a:r>
                    </a:p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・広報媒体等を活用した発信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(439)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　　　　　　　　　等　　　　　　　　　　　　　　　　　　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小計　　　   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468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85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155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F2F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6,620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209347"/>
                  </a:ext>
                </a:extLst>
              </a:tr>
              <a:tr h="414111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上記のうち金額に試算できるもの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6591886"/>
                  </a:ext>
                </a:extLst>
              </a:tr>
              <a:tr h="414111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効果的な事業の実施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・講師・選手の派遣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(78)</a:t>
                      </a:r>
                    </a:p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・府事業への登録・参画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(38)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・府事業への助言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(56)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等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小計       　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172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55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390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921704"/>
                  </a:ext>
                </a:extLst>
              </a:tr>
              <a:tr h="414111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上記のうち金額に試算できるもの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285945"/>
                  </a:ext>
                </a:extLst>
              </a:tr>
              <a:tr h="414111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事業・基金への協賛、寄附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小計　        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042669"/>
                  </a:ext>
                </a:extLst>
              </a:tr>
              <a:tr h="414111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上記のうち金額に試算できるもの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704643"/>
                  </a:ext>
                </a:extLst>
              </a:tr>
              <a:tr h="41411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・府職員向けセミナー　　　等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小計 　       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682404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74667" y="465236"/>
            <a:ext cx="22156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取組実績の内訳②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677150" y="6475586"/>
            <a:ext cx="2228850" cy="365125"/>
          </a:xfrm>
        </p:spPr>
        <p:txBody>
          <a:bodyPr/>
          <a:lstStyle/>
          <a:p>
            <a:fld id="{06FEDF93-2BFD-41CA-ABC7-B039102F3792}" type="slidenum">
              <a:rPr lang="en-US" altLang="ja-JP" smtClean="0"/>
              <a:pPr/>
              <a:t>3</a:t>
            </a:fld>
            <a:endParaRPr lang="ja-JP" altLang="en-US" dirty="0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4A581CF6-5464-4E88-B3EE-DC68ACD05734}"/>
              </a:ext>
            </a:extLst>
          </p:cNvPr>
          <p:cNvCxnSpPr/>
          <p:nvPr/>
        </p:nvCxnSpPr>
        <p:spPr>
          <a:xfrm>
            <a:off x="394181" y="941086"/>
            <a:ext cx="9173036" cy="0"/>
          </a:xfrm>
          <a:prstGeom prst="line">
            <a:avLst/>
          </a:prstGeom>
          <a:ln w="38100">
            <a:solidFill>
              <a:srgbClr val="0D82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280264" y="2528241"/>
            <a:ext cx="77525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( )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は件数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F714E4A-A26E-44DD-9AEE-A658331FED30}"/>
              </a:ext>
            </a:extLst>
          </p:cNvPr>
          <p:cNvSpPr txBox="1"/>
          <p:nvPr/>
        </p:nvSpPr>
        <p:spPr>
          <a:xfrm>
            <a:off x="3538884" y="1109783"/>
            <a:ext cx="67057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効果額（試算ベース）とは</a:t>
            </a:r>
            <a:r>
              <a:rPr kumimoji="1" lang="ja-JP" altLang="en-US" sz="7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「仮に府が直接実施した場合に必要となる費用」を試算したもの</a:t>
            </a:r>
            <a:endParaRPr kumimoji="1" lang="en-US" altLang="ja-JP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7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7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7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算出方法</a:t>
            </a:r>
            <a:r>
              <a:rPr kumimoji="1" lang="en-US" altLang="ja-JP" sz="7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7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各企業等が設定している単価（会場使用料・広告掲載料・実負担額等）に加え</a:t>
            </a:r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単価未設定なものの</a:t>
            </a:r>
            <a:r>
              <a:rPr kumimoji="1" lang="ja-JP" altLang="en-US" sz="7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一部を共通単価（市場価格等）を用いて算出したもの</a:t>
            </a:r>
          </a:p>
        </p:txBody>
      </p:sp>
    </p:spTree>
    <p:extLst>
      <p:ext uri="{BB962C8B-B14F-4D97-AF65-F5344CB8AC3E}">
        <p14:creationId xmlns:p14="http://schemas.microsoft.com/office/powerpoint/2010/main" val="1059636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655706" y="3210922"/>
            <a:ext cx="5745093" cy="332399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ja-JP" altLang="en-US" sz="24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包括連携協定締結企業等の主な取組み</a:t>
            </a:r>
          </a:p>
        </p:txBody>
      </p:sp>
      <p:cxnSp>
        <p:nvCxnSpPr>
          <p:cNvPr id="7" name="直線コネクタ 6"/>
          <p:cNvCxnSpPr/>
          <p:nvPr/>
        </p:nvCxnSpPr>
        <p:spPr>
          <a:xfrm>
            <a:off x="655707" y="3777998"/>
            <a:ext cx="8604203" cy="0"/>
          </a:xfrm>
          <a:prstGeom prst="line">
            <a:avLst/>
          </a:prstGeom>
          <a:ln w="38100">
            <a:solidFill>
              <a:srgbClr val="0D82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6423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 hidden="1">
            <a:extLst>
              <a:ext uri="{FF2B5EF4-FFF2-40B4-BE49-F238E27FC236}">
                <a16:creationId xmlns:a16="http://schemas.microsoft.com/office/drawing/2014/main" id="{9FDB6406-0CDB-4213-A1B6-DE47D953F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1000" y="1131094"/>
            <a:ext cx="7886700" cy="994172"/>
          </a:xfrm>
        </p:spPr>
        <p:txBody>
          <a:bodyPr rtlCol="0"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プロジェクト分析スライド 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</a:p>
        </p:txBody>
      </p:sp>
      <p:grpSp>
        <p:nvGrpSpPr>
          <p:cNvPr id="18" name="グループ化 17"/>
          <p:cNvGrpSpPr/>
          <p:nvPr/>
        </p:nvGrpSpPr>
        <p:grpSpPr>
          <a:xfrm>
            <a:off x="394181" y="465236"/>
            <a:ext cx="9173036" cy="475850"/>
            <a:chOff x="394181" y="465236"/>
            <a:chExt cx="9173036" cy="475850"/>
          </a:xfrm>
        </p:grpSpPr>
        <p:sp>
          <p:nvSpPr>
            <p:cNvPr id="47" name="テキスト ボックス 46"/>
            <p:cNvSpPr txBox="1"/>
            <p:nvPr/>
          </p:nvSpPr>
          <p:spPr>
            <a:xfrm>
              <a:off x="474667" y="465236"/>
              <a:ext cx="27638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spc="6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（業種別）主な取組み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55" name="直線コネクタ 54"/>
            <p:cNvCxnSpPr/>
            <p:nvPr/>
          </p:nvCxnSpPr>
          <p:spPr>
            <a:xfrm>
              <a:off x="394181" y="941086"/>
              <a:ext cx="9173036" cy="0"/>
            </a:xfrm>
            <a:prstGeom prst="line">
              <a:avLst/>
            </a:prstGeom>
            <a:ln w="38100">
              <a:solidFill>
                <a:srgbClr val="0D829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77150" y="6482444"/>
            <a:ext cx="2228850" cy="365125"/>
          </a:xfrm>
        </p:spPr>
        <p:txBody>
          <a:bodyPr/>
          <a:lstStyle/>
          <a:p>
            <a:fld id="{06FEDF93-2BFD-41CA-ABC7-B039102F3792}" type="slidenum">
              <a:rPr lang="en-US" altLang="ja-JP" smtClean="0"/>
              <a:pPr/>
              <a:t>5</a:t>
            </a:fld>
            <a:endParaRPr lang="ja-JP" altLang="en-US" dirty="0"/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8149A1CE-A000-4870-A0B1-EEB3DD10AD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429040"/>
              </p:ext>
            </p:extLst>
          </p:nvPr>
        </p:nvGraphicFramePr>
        <p:xfrm>
          <a:off x="509911" y="1544661"/>
          <a:ext cx="8941575" cy="1270058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862567">
                  <a:extLst>
                    <a:ext uri="{9D8B030D-6E8A-4147-A177-3AD203B41FA5}">
                      <a16:colId xmlns:a16="http://schemas.microsoft.com/office/drawing/2014/main" val="911289907"/>
                    </a:ext>
                  </a:extLst>
                </a:gridCol>
                <a:gridCol w="6079008">
                  <a:extLst>
                    <a:ext uri="{9D8B030D-6E8A-4147-A177-3AD203B41FA5}">
                      <a16:colId xmlns:a16="http://schemas.microsoft.com/office/drawing/2014/main" val="1977037378"/>
                    </a:ext>
                  </a:extLst>
                </a:gridCol>
              </a:tblGrid>
              <a:tr h="355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50671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積水ハウス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・心の輪を広げる体験作文の入選作品の展示等の協力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・北大阪高等技術専門校における業界理解セミナーの実施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63900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大和ハウス工業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・布施工科高校における「課題研究」の授業への協力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・北大阪高等技術専門校における業界理解セミナーの実施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09436375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FBCD5C2-E3A4-4BBF-AD7D-D3C417CFCB8C}"/>
              </a:ext>
            </a:extLst>
          </p:cNvPr>
          <p:cNvSpPr txBox="1"/>
          <p:nvPr/>
        </p:nvSpPr>
        <p:spPr>
          <a:xfrm>
            <a:off x="394181" y="1042819"/>
            <a:ext cx="977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建設業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2" name="表 2">
            <a:extLst>
              <a:ext uri="{FF2B5EF4-FFF2-40B4-BE49-F238E27FC236}">
                <a16:creationId xmlns:a16="http://schemas.microsoft.com/office/drawing/2014/main" id="{A986CA69-ACCC-41BE-853C-9A592263C0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168790"/>
              </p:ext>
            </p:extLst>
          </p:nvPr>
        </p:nvGraphicFramePr>
        <p:xfrm>
          <a:off x="509911" y="3403732"/>
          <a:ext cx="8941575" cy="3012498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862567">
                  <a:extLst>
                    <a:ext uri="{9D8B030D-6E8A-4147-A177-3AD203B41FA5}">
                      <a16:colId xmlns:a16="http://schemas.microsoft.com/office/drawing/2014/main" val="911289907"/>
                    </a:ext>
                  </a:extLst>
                </a:gridCol>
                <a:gridCol w="6079008">
                  <a:extLst>
                    <a:ext uri="{9D8B030D-6E8A-4147-A177-3AD203B41FA5}">
                      <a16:colId xmlns:a16="http://schemas.microsoft.com/office/drawing/2014/main" val="1977037378"/>
                    </a:ext>
                  </a:extLst>
                </a:gridCol>
              </a:tblGrid>
              <a:tr h="355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50671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アース製薬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・府立少年自然の家における「野外のキケンな虫講座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｣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ja-JP" sz="120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ほしだ園地・なるかわ園地での虫ケアステーション</a:t>
                      </a: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の</a:t>
                      </a:r>
                      <a:r>
                        <a:rPr kumimoji="1" lang="ja-JP" altLang="ja-JP" sz="120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設置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04396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アサヒビール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・大学での「適正飲酒セミナー」の実施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89250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アストラゼネカ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・環境教育冊子作成への協力</a:t>
                      </a: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・アストラゼネカ主催高校生向けキャリアセミナーの案内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29747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江崎グリコ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・江崎グリコ主催「秋の防災イベント」への府政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ブース出展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・「新しい育児習慣！新米パパ・ママが知っておきたいミルクセミナー」の実施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00490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大塚製薬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・医師向けアルコール関連問題啓発フォーラムの共催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・熱中症の応急処置マニュアルの作成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63900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カゴメ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・ハルカスべジフェスにおける「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歳若返り」ブースの出展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・食育ワクワク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EXPO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へのブース出展・協賛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24961141"/>
                  </a:ext>
                </a:extLst>
              </a:tr>
            </a:tbl>
          </a:graphicData>
        </a:graphic>
      </p:graphicFrame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6E70F16-F738-49D8-BCCB-C439C70BAC19}"/>
              </a:ext>
            </a:extLst>
          </p:cNvPr>
          <p:cNvSpPr txBox="1"/>
          <p:nvPr/>
        </p:nvSpPr>
        <p:spPr>
          <a:xfrm>
            <a:off x="394181" y="2901890"/>
            <a:ext cx="977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製造業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7864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 hidden="1">
            <a:extLst>
              <a:ext uri="{FF2B5EF4-FFF2-40B4-BE49-F238E27FC236}">
                <a16:creationId xmlns:a16="http://schemas.microsoft.com/office/drawing/2014/main" id="{9FDB6406-0CDB-4213-A1B6-DE47D953F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1000" y="1131094"/>
            <a:ext cx="7886700" cy="994172"/>
          </a:xfrm>
        </p:spPr>
        <p:txBody>
          <a:bodyPr rtlCol="0"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プロジェクト分析スライド 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77150" y="6482444"/>
            <a:ext cx="2228850" cy="365125"/>
          </a:xfrm>
        </p:spPr>
        <p:txBody>
          <a:bodyPr/>
          <a:lstStyle/>
          <a:p>
            <a:fld id="{06FEDF93-2BFD-41CA-ABC7-B039102F3792}" type="slidenum">
              <a:rPr lang="en-US" altLang="ja-JP" smtClean="0"/>
              <a:pPr/>
              <a:t>6</a:t>
            </a:fld>
            <a:endParaRPr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FBCD5C2-E3A4-4BBF-AD7D-D3C417CFCB8C}"/>
              </a:ext>
            </a:extLst>
          </p:cNvPr>
          <p:cNvSpPr txBox="1"/>
          <p:nvPr/>
        </p:nvSpPr>
        <p:spPr>
          <a:xfrm>
            <a:off x="394181" y="1042819"/>
            <a:ext cx="977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製造業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2" name="表 2">
            <a:extLst>
              <a:ext uri="{FF2B5EF4-FFF2-40B4-BE49-F238E27FC236}">
                <a16:creationId xmlns:a16="http://schemas.microsoft.com/office/drawing/2014/main" id="{A986CA69-ACCC-41BE-853C-9A592263C0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002623"/>
              </p:ext>
            </p:extLst>
          </p:nvPr>
        </p:nvGraphicFramePr>
        <p:xfrm>
          <a:off x="509911" y="1546181"/>
          <a:ext cx="8941575" cy="4937818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862567">
                  <a:extLst>
                    <a:ext uri="{9D8B030D-6E8A-4147-A177-3AD203B41FA5}">
                      <a16:colId xmlns:a16="http://schemas.microsoft.com/office/drawing/2014/main" val="911289907"/>
                    </a:ext>
                  </a:extLst>
                </a:gridCol>
                <a:gridCol w="6079008">
                  <a:extLst>
                    <a:ext uri="{9D8B030D-6E8A-4147-A177-3AD203B41FA5}">
                      <a16:colId xmlns:a16="http://schemas.microsoft.com/office/drawing/2014/main" val="1977037378"/>
                    </a:ext>
                  </a:extLst>
                </a:gridCol>
              </a:tblGrid>
              <a:tr h="355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50671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キリン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（キリンビール、キリンビバレッジ、協和キリン）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・グランフロント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周年イベント「お月見キッチン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BY KIRIN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」における大阪産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もん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キッチンカーの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協働実施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OSAKA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しごとフィールドにおける</a:t>
                      </a:r>
                      <a:r>
                        <a:rPr kumimoji="1" lang="ja-JP" altLang="en-US" sz="1200" strike="noStrik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「肌トラブルでお悩みの女性を応援！皮膚疾患セミナー」の実施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76547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グンゼ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・明治安田生命との３者で乳がん検診のリーフレット作成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1496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小林製薬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・感染症対策の啓発チラシの作成（日本語・英語・中国語の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か国語作成）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・公園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周年事業のプロモーションへの助言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71883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ダイドードリンコ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・ダイドードリンコの公式アプリ「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Smile Stand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」における府政情報の発信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・支援学校及び放課後子ども教室へのペーパークラフトキットの寄贈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57268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中西金属工業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・「アニマル ハーモニー大阪のつどい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」へのブース出展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・社員食堂への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V.O.S.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メニューの導入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49203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ネスレ日本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・「アニマル ハーモニー大阪のつどい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」へのブース出展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・狂犬病予防啓発ポスターの作成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92342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不二製油グループ本社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・「大阪産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もん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フェスタ」へのブース出展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・ガストロノミーツーリズムの意見交換への協力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09436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ミズノ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・サプライチェーン全体の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CO2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排出量見える化モデル事業への参画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・防犯防災総合展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2023Well-Being OSAKA Lab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特別セミナー講演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47890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リコージャパン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・健康＠創発ダイアログの運営協力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G7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大阪・堺貿易大臣会合、大阪・関西万博の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協力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05690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ロート製薬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Well-Being OSAKA Lab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実行委員への就任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92946400"/>
                  </a:ext>
                </a:extLst>
              </a:tr>
            </a:tbl>
          </a:graphicData>
        </a:graphic>
      </p:graphicFrame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8A9EA5EE-1D07-4447-AACC-EF3FB785D4CE}"/>
              </a:ext>
            </a:extLst>
          </p:cNvPr>
          <p:cNvGrpSpPr/>
          <p:nvPr/>
        </p:nvGrpSpPr>
        <p:grpSpPr>
          <a:xfrm>
            <a:off x="394181" y="465236"/>
            <a:ext cx="9173036" cy="475850"/>
            <a:chOff x="394181" y="465236"/>
            <a:chExt cx="9173036" cy="475850"/>
          </a:xfrm>
        </p:grpSpPr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F8BB25BD-CA03-43C3-8830-DCE72CC12B40}"/>
                </a:ext>
              </a:extLst>
            </p:cNvPr>
            <p:cNvSpPr txBox="1"/>
            <p:nvPr/>
          </p:nvSpPr>
          <p:spPr>
            <a:xfrm>
              <a:off x="474667" y="465236"/>
              <a:ext cx="27638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spc="6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（業種別）主な取組み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0094166E-9F58-4C62-A247-23909897611E}"/>
                </a:ext>
              </a:extLst>
            </p:cNvPr>
            <p:cNvCxnSpPr/>
            <p:nvPr/>
          </p:nvCxnSpPr>
          <p:spPr>
            <a:xfrm>
              <a:off x="394181" y="941086"/>
              <a:ext cx="9173036" cy="0"/>
            </a:xfrm>
            <a:prstGeom prst="line">
              <a:avLst/>
            </a:prstGeom>
            <a:ln w="38100">
              <a:solidFill>
                <a:srgbClr val="0D829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45636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 hidden="1">
            <a:extLst>
              <a:ext uri="{FF2B5EF4-FFF2-40B4-BE49-F238E27FC236}">
                <a16:creationId xmlns:a16="http://schemas.microsoft.com/office/drawing/2014/main" id="{9FDB6406-0CDB-4213-A1B6-DE47D953F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1000" y="1131094"/>
            <a:ext cx="7886700" cy="994172"/>
          </a:xfrm>
        </p:spPr>
        <p:txBody>
          <a:bodyPr rtlCol="0"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プロジェクト分析スライド 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77150" y="6482444"/>
            <a:ext cx="2228850" cy="365125"/>
          </a:xfrm>
        </p:spPr>
        <p:txBody>
          <a:bodyPr/>
          <a:lstStyle/>
          <a:p>
            <a:fld id="{06FEDF93-2BFD-41CA-ABC7-B039102F3792}" type="slidenum">
              <a:rPr lang="en-US" altLang="ja-JP" smtClean="0"/>
              <a:pPr/>
              <a:t>7</a:t>
            </a:fld>
            <a:endParaRPr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FBCD5C2-E3A4-4BBF-AD7D-D3C417CFCB8C}"/>
              </a:ext>
            </a:extLst>
          </p:cNvPr>
          <p:cNvSpPr txBox="1"/>
          <p:nvPr/>
        </p:nvSpPr>
        <p:spPr>
          <a:xfrm>
            <a:off x="394181" y="1042819"/>
            <a:ext cx="1505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情報通信業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2" name="表 2">
            <a:extLst>
              <a:ext uri="{FF2B5EF4-FFF2-40B4-BE49-F238E27FC236}">
                <a16:creationId xmlns:a16="http://schemas.microsoft.com/office/drawing/2014/main" id="{A986CA69-ACCC-41BE-853C-9A592263C0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828917"/>
              </p:ext>
            </p:extLst>
          </p:nvPr>
        </p:nvGraphicFramePr>
        <p:xfrm>
          <a:off x="509911" y="1546181"/>
          <a:ext cx="8941575" cy="3652578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862567">
                  <a:extLst>
                    <a:ext uri="{9D8B030D-6E8A-4147-A177-3AD203B41FA5}">
                      <a16:colId xmlns:a16="http://schemas.microsoft.com/office/drawing/2014/main" val="911289907"/>
                    </a:ext>
                  </a:extLst>
                </a:gridCol>
                <a:gridCol w="6079008">
                  <a:extLst>
                    <a:ext uri="{9D8B030D-6E8A-4147-A177-3AD203B41FA5}">
                      <a16:colId xmlns:a16="http://schemas.microsoft.com/office/drawing/2014/main" val="1977037378"/>
                    </a:ext>
                  </a:extLst>
                </a:gridCol>
              </a:tblGrid>
              <a:tr h="355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50671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SAP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ジャパン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・大阪ビジネスフロンティア高校における生成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AI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を活用した新ビジネス創造に関する授業の実施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49123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NTT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ドコモ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・スポーツ体験会への選手派遣、コンテンツ提供等の実施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・少年非行・被害防止強調月間の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協力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46593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関西ぱど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・「まみたん」「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DOMO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ぱど」等への府政情報の掲載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・女性向け合同企業説明会の実施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76547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KDDI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・バーチャル大阪「新しい大阪のマチ」のアイデアを募る「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#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大阪を創ろう～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Go to EXPO 2025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～」の実施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・「視覚障がい者向け就労に向けたスマホ操作体験会」の実施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5616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ソフトバンク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MONET Technologies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・スマホ教室の実施</a:t>
                      </a:r>
                      <a:endParaRPr kumimoji="1" lang="en-US" altLang="ja-JP" sz="1200" strike="sngStrik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u="none" strike="noStrik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少年非行・被害防止強調月間の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協力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1496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フェイスブックジャパン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・モバイルワークに係る意見交換の実施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・海外への情報発信の仕組みづくりに向けたヒアリングへの協力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71883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読売新聞大阪本社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・「こども堺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G7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新聞」の企画・制作・配布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・児童福祉施設等への新聞寄贈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57268483"/>
                  </a:ext>
                </a:extLst>
              </a:tr>
            </a:tbl>
          </a:graphicData>
        </a:graphic>
      </p:graphicFrame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F965C437-7512-4AA1-BDE0-DBF687FB3933}"/>
              </a:ext>
            </a:extLst>
          </p:cNvPr>
          <p:cNvGrpSpPr/>
          <p:nvPr/>
        </p:nvGrpSpPr>
        <p:grpSpPr>
          <a:xfrm>
            <a:off x="394181" y="465236"/>
            <a:ext cx="9173036" cy="475850"/>
            <a:chOff x="394181" y="465236"/>
            <a:chExt cx="9173036" cy="475850"/>
          </a:xfrm>
        </p:grpSpPr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AA244437-9C36-4D5D-BDD3-9F497B0DE595}"/>
                </a:ext>
              </a:extLst>
            </p:cNvPr>
            <p:cNvSpPr txBox="1"/>
            <p:nvPr/>
          </p:nvSpPr>
          <p:spPr>
            <a:xfrm>
              <a:off x="474667" y="465236"/>
              <a:ext cx="27638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spc="6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（業種別）主な取組み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B0D2E607-3D21-454B-BBFD-D5CE1E25CB74}"/>
                </a:ext>
              </a:extLst>
            </p:cNvPr>
            <p:cNvCxnSpPr/>
            <p:nvPr/>
          </p:nvCxnSpPr>
          <p:spPr>
            <a:xfrm>
              <a:off x="394181" y="941086"/>
              <a:ext cx="9173036" cy="0"/>
            </a:xfrm>
            <a:prstGeom prst="line">
              <a:avLst/>
            </a:prstGeom>
            <a:ln w="38100">
              <a:solidFill>
                <a:srgbClr val="0D829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50125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 hidden="1">
            <a:extLst>
              <a:ext uri="{FF2B5EF4-FFF2-40B4-BE49-F238E27FC236}">
                <a16:creationId xmlns:a16="http://schemas.microsoft.com/office/drawing/2014/main" id="{9FDB6406-0CDB-4213-A1B6-DE47D953F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1000" y="1131094"/>
            <a:ext cx="7886700" cy="994172"/>
          </a:xfrm>
        </p:spPr>
        <p:txBody>
          <a:bodyPr rtlCol="0"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プロジェクト分析スライド 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77150" y="6482444"/>
            <a:ext cx="2228850" cy="365125"/>
          </a:xfrm>
        </p:spPr>
        <p:txBody>
          <a:bodyPr/>
          <a:lstStyle/>
          <a:p>
            <a:fld id="{06FEDF93-2BFD-41CA-ABC7-B039102F3792}" type="slidenum">
              <a:rPr lang="en-US" altLang="ja-JP" smtClean="0"/>
              <a:pPr/>
              <a:t>8</a:t>
            </a:fld>
            <a:endParaRPr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FBCD5C2-E3A4-4BBF-AD7D-D3C417CFCB8C}"/>
              </a:ext>
            </a:extLst>
          </p:cNvPr>
          <p:cNvSpPr txBox="1"/>
          <p:nvPr/>
        </p:nvSpPr>
        <p:spPr>
          <a:xfrm>
            <a:off x="394181" y="1042819"/>
            <a:ext cx="19473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運輸業、郵便業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2" name="表 2">
            <a:extLst>
              <a:ext uri="{FF2B5EF4-FFF2-40B4-BE49-F238E27FC236}">
                <a16:creationId xmlns:a16="http://schemas.microsoft.com/office/drawing/2014/main" id="{A986CA69-ACCC-41BE-853C-9A592263C0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748728"/>
              </p:ext>
            </p:extLst>
          </p:nvPr>
        </p:nvGraphicFramePr>
        <p:xfrm>
          <a:off x="509911" y="1546181"/>
          <a:ext cx="8941575" cy="2098098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862567">
                  <a:extLst>
                    <a:ext uri="{9D8B030D-6E8A-4147-A177-3AD203B41FA5}">
                      <a16:colId xmlns:a16="http://schemas.microsoft.com/office/drawing/2014/main" val="911289907"/>
                    </a:ext>
                  </a:extLst>
                </a:gridCol>
                <a:gridCol w="6079008">
                  <a:extLst>
                    <a:ext uri="{9D8B030D-6E8A-4147-A177-3AD203B41FA5}">
                      <a16:colId xmlns:a16="http://schemas.microsoft.com/office/drawing/2014/main" val="1977037378"/>
                    </a:ext>
                  </a:extLst>
                </a:gridCol>
              </a:tblGrid>
              <a:tr h="355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50671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佐川急便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zh-TW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大阪府高齢者保健福祉月間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に合わせた「認知症サポーター」の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協力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49123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NEXCO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西日本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・お国じまんデジタルラリー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・府政だよりの配架、府ちらしの配架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46593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南海電気鉄道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・住吉商業高校（観光コース）で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SDGs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やスマートシティに関する授業の実施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・情報誌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『</a:t>
                      </a:r>
                      <a:r>
                        <a:rPr kumimoji="1" lang="en-US" altLang="ja-JP" sz="1200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Natts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』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におけるワッハ上方で開催中の企画展示の紹介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76547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ヤマト運輸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zh-TW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大阪府高齢者保健福祉月間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に合わせた「認知症サポーター」の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協力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G7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大阪・堺貿易大臣会合」の社員への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5616582"/>
                  </a:ext>
                </a:extLst>
              </a:tr>
            </a:tbl>
          </a:graphicData>
        </a:graphic>
      </p:graphicFrame>
      <p:graphicFrame>
        <p:nvGraphicFramePr>
          <p:cNvPr id="13" name="表 2">
            <a:extLst>
              <a:ext uri="{FF2B5EF4-FFF2-40B4-BE49-F238E27FC236}">
                <a16:creationId xmlns:a16="http://schemas.microsoft.com/office/drawing/2014/main" id="{B38E8974-EA33-4AA4-8806-1EA8129C77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846982"/>
              </p:ext>
            </p:extLst>
          </p:nvPr>
        </p:nvGraphicFramePr>
        <p:xfrm>
          <a:off x="509911" y="4318129"/>
          <a:ext cx="8941575" cy="2184458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862567">
                  <a:extLst>
                    <a:ext uri="{9D8B030D-6E8A-4147-A177-3AD203B41FA5}">
                      <a16:colId xmlns:a16="http://schemas.microsoft.com/office/drawing/2014/main" val="911289907"/>
                    </a:ext>
                  </a:extLst>
                </a:gridCol>
                <a:gridCol w="6079008">
                  <a:extLst>
                    <a:ext uri="{9D8B030D-6E8A-4147-A177-3AD203B41FA5}">
                      <a16:colId xmlns:a16="http://schemas.microsoft.com/office/drawing/2014/main" val="1977037378"/>
                    </a:ext>
                  </a:extLst>
                </a:gridCol>
              </a:tblGrid>
              <a:tr h="355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50671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アカカベ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・健康いきいきウォーキングにおける府政の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・府内全小学校への救急バックの寄贈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09523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イオン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・ご当地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WAON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による「大阪ミュージアム基金」への寄附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・税を考える週間　街頭他啓発活動への協力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04396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エイチ・ツー・オー リテイリング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HANKYU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こどもカレッジにおける府政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への協力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・サステナビリティに関する合同勉強会の実施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99714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大阪いずみ市民生活協同組合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・「はじまるばこ」の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歳未満の子どものいる家庭への配布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・大阪産農産物への大阪版カーボンフットプリントラベルの表示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68396100"/>
                  </a:ext>
                </a:extLst>
              </a:tr>
            </a:tbl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2FB0CC0-A333-4359-BC10-7764156050C6}"/>
              </a:ext>
            </a:extLst>
          </p:cNvPr>
          <p:cNvSpPr txBox="1"/>
          <p:nvPr/>
        </p:nvSpPr>
        <p:spPr>
          <a:xfrm>
            <a:off x="394181" y="3835742"/>
            <a:ext cx="19473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卸売業、小売業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5240E257-BC4D-479A-8F47-D51D9C772F2B}"/>
              </a:ext>
            </a:extLst>
          </p:cNvPr>
          <p:cNvGrpSpPr/>
          <p:nvPr/>
        </p:nvGrpSpPr>
        <p:grpSpPr>
          <a:xfrm>
            <a:off x="394181" y="465236"/>
            <a:ext cx="9173036" cy="475850"/>
            <a:chOff x="394181" y="465236"/>
            <a:chExt cx="9173036" cy="475850"/>
          </a:xfrm>
        </p:grpSpPr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59548704-79C9-4167-A687-3FCEEC90E0DF}"/>
                </a:ext>
              </a:extLst>
            </p:cNvPr>
            <p:cNvSpPr txBox="1"/>
            <p:nvPr/>
          </p:nvSpPr>
          <p:spPr>
            <a:xfrm>
              <a:off x="474667" y="465236"/>
              <a:ext cx="27638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spc="6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（業種別）主な取組み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1A4A15DB-8F0C-4F5D-9E41-5711BBC09B85}"/>
                </a:ext>
              </a:extLst>
            </p:cNvPr>
            <p:cNvCxnSpPr/>
            <p:nvPr/>
          </p:nvCxnSpPr>
          <p:spPr>
            <a:xfrm>
              <a:off x="394181" y="941086"/>
              <a:ext cx="9173036" cy="0"/>
            </a:xfrm>
            <a:prstGeom prst="line">
              <a:avLst/>
            </a:prstGeom>
            <a:ln w="38100">
              <a:solidFill>
                <a:srgbClr val="0D829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98761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Custom 73">
      <a:dk1>
        <a:srgbClr val="000000"/>
      </a:dk1>
      <a:lt1>
        <a:sysClr val="window" lastClr="FFFFFF"/>
      </a:lt1>
      <a:dk2>
        <a:srgbClr val="585858"/>
      </a:dk2>
      <a:lt2>
        <a:srgbClr val="E3E3E3"/>
      </a:lt2>
      <a:accent1>
        <a:srgbClr val="E20613"/>
      </a:accent1>
      <a:accent2>
        <a:srgbClr val="A9C038"/>
      </a:accent2>
      <a:accent3>
        <a:srgbClr val="11AEC7"/>
      </a:accent3>
      <a:accent4>
        <a:srgbClr val="F59F26"/>
      </a:accent4>
      <a:accent5>
        <a:srgbClr val="0062A9"/>
      </a:accent5>
      <a:accent6>
        <a:srgbClr val="EB6047"/>
      </a:accent6>
      <a:hlink>
        <a:srgbClr val="8ED9F6"/>
      </a:hlink>
      <a:folHlink>
        <a:srgbClr val="C0000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740481_TF78455520.potx" id="{6979FCD6-F55A-4BC0-AB21-D73A0A1C55DA}" vid="{D577912A-D538-44E8-94F5-74701B60C77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24Slides のプロジェクト分析</Template>
  <TotalTime>0</TotalTime>
  <Words>2430</Words>
  <Application>Microsoft Office PowerPoint</Application>
  <PresentationFormat>A4 210 x 297 mm</PresentationFormat>
  <Paragraphs>424</Paragraphs>
  <Slides>13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13</vt:i4>
      </vt:variant>
    </vt:vector>
  </HeadingPairs>
  <TitlesOfParts>
    <vt:vector size="20" baseType="lpstr">
      <vt:lpstr>BIZ UDゴシック</vt:lpstr>
      <vt:lpstr>Meiryo UI</vt:lpstr>
      <vt:lpstr>游ゴシック</vt:lpstr>
      <vt:lpstr>游ゴシック Light</vt:lpstr>
      <vt:lpstr>Arial</vt:lpstr>
      <vt:lpstr>Office テーマ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プロジェクト分析スライド 3</vt:lpstr>
      <vt:lpstr>プロジェクト分析スライド 3</vt:lpstr>
      <vt:lpstr>プロジェクト分析スライド 3</vt:lpstr>
      <vt:lpstr>プロジェクト分析スライド 3</vt:lpstr>
      <vt:lpstr>プロジェクト分析スライド 3</vt:lpstr>
      <vt:lpstr>プロジェクト分析スライド 3</vt:lpstr>
      <vt:lpstr>プロジェクト分析スライド 3</vt:lpstr>
      <vt:lpstr>プロジェクト分析スライド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2022-02-18T00:49:57Z</dcterms:created>
  <dcterms:modified xsi:type="dcterms:W3CDTF">2024-06-17T06:36:24Z</dcterms:modified>
</cp:coreProperties>
</file>