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6"/>
  </p:notesMasterIdLst>
  <p:sldIdLst>
    <p:sldId id="256" r:id="rId2"/>
    <p:sldId id="257" r:id="rId3"/>
    <p:sldId id="271" r:id="rId4"/>
    <p:sldId id="259" r:id="rId5"/>
    <p:sldId id="260" r:id="rId6"/>
    <p:sldId id="261" r:id="rId7"/>
    <p:sldId id="262" r:id="rId8"/>
    <p:sldId id="263" r:id="rId9"/>
    <p:sldId id="264" r:id="rId10"/>
    <p:sldId id="265" r:id="rId11"/>
    <p:sldId id="266" r:id="rId12"/>
    <p:sldId id="267" r:id="rId13"/>
    <p:sldId id="269" r:id="rId14"/>
    <p:sldId id="272" r:id="rId15"/>
  </p:sldIdLst>
  <p:sldSz cx="7380288" cy="102600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知世" initials="竹本　知世" lastIdx="1" clrIdx="0">
    <p:extLst>
      <p:ext uri="{19B8F6BF-5375-455C-9EA6-DF929625EA0E}">
        <p15:presenceInfo xmlns:p15="http://schemas.microsoft.com/office/powerpoint/2012/main" userId="S-1-5-21-161959346-1900351369-444732941-1022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DF0E7"/>
    <a:srgbClr val="EDCCCB"/>
    <a:srgbClr val="DB9B99"/>
    <a:srgbClr val="E9C2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79" autoAdjust="0"/>
    <p:restoredTop sz="94660"/>
  </p:normalViewPr>
  <p:slideViewPr>
    <p:cSldViewPr snapToGrid="0">
      <p:cViewPr varScale="1">
        <p:scale>
          <a:sx n="50" d="100"/>
          <a:sy n="50" d="100"/>
        </p:scale>
        <p:origin x="18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_____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Sheet1!$A$2</c:f>
              <c:strCache>
                <c:ptCount val="1"/>
                <c:pt idx="0">
                  <c:v>国語A</c:v>
                </c:pt>
              </c:strCache>
            </c:strRef>
          </c:tx>
          <c:spPr>
            <a:ln w="28575" cap="rnd">
              <a:solidFill>
                <a:schemeClr val="tx1"/>
              </a:solidFill>
              <a:round/>
            </a:ln>
            <a:effectLst/>
          </c:spPr>
          <c:marker>
            <c:symbol val="diamond"/>
            <c:size val="7"/>
            <c:spPr>
              <a:solidFill>
                <a:schemeClr val="bg1"/>
              </a:solidFill>
              <a:ln w="9525">
                <a:solidFill>
                  <a:schemeClr val="tx1"/>
                </a:solidFill>
              </a:ln>
              <a:effectLst/>
            </c:spPr>
          </c:marker>
          <c:dLbls>
            <c:dLbl>
              <c:idx val="0"/>
              <c:layout>
                <c:manualLayout>
                  <c:x val="-0.1182064640577081"/>
                  <c:y val="-2.5460049144601211E-3"/>
                </c:manualLayout>
              </c:layout>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6A8-4E90-AE3F-6EE3A23EA208}"/>
                </c:ext>
              </c:extLst>
            </c:dLbl>
            <c:dLbl>
              <c:idx val="1"/>
              <c:layout>
                <c:manualLayout>
                  <c:x val="2.0920502092049696E-3"/>
                  <c:y val="-1.697346402103762E-2"/>
                </c:manualLayout>
              </c:layout>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6A8-4E90-AE3F-6EE3A23EA20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H29.4</c:v>
                </c:pt>
                <c:pt idx="1">
                  <c:v>H30.4</c:v>
                </c:pt>
                <c:pt idx="2">
                  <c:v>H31.4</c:v>
                </c:pt>
                <c:pt idx="3">
                  <c:v>R2</c:v>
                </c:pt>
                <c:pt idx="4">
                  <c:v>R3.5</c:v>
                </c:pt>
                <c:pt idx="5">
                  <c:v>R4.4</c:v>
                </c:pt>
              </c:strCache>
            </c:strRef>
          </c:cat>
          <c:val>
            <c:numRef>
              <c:f>Sheet1!$B$2:$G$2</c:f>
              <c:numCache>
                <c:formatCode>0.000_);[Red]\(0.000\)</c:formatCode>
                <c:ptCount val="6"/>
                <c:pt idx="0">
                  <c:v>0.96399999999999997</c:v>
                </c:pt>
                <c:pt idx="1">
                  <c:v>0.96299999999999997</c:v>
                </c:pt>
              </c:numCache>
            </c:numRef>
          </c:val>
          <c:smooth val="0"/>
          <c:extLst>
            <c:ext xmlns:c16="http://schemas.microsoft.com/office/drawing/2014/chart" uri="{C3380CC4-5D6E-409C-BE32-E72D297353CC}">
              <c16:uniqueId val="{00000002-36A8-4E90-AE3F-6EE3A23EA208}"/>
            </c:ext>
          </c:extLst>
        </c:ser>
        <c:ser>
          <c:idx val="1"/>
          <c:order val="1"/>
          <c:tx>
            <c:strRef>
              <c:f>Sheet1!$A$3</c:f>
              <c:strCache>
                <c:ptCount val="1"/>
                <c:pt idx="0">
                  <c:v>国語B</c:v>
                </c:pt>
              </c:strCache>
            </c:strRef>
          </c:tx>
          <c:spPr>
            <a:ln w="28575" cap="rnd">
              <a:solidFill>
                <a:schemeClr val="tx1"/>
              </a:solidFill>
              <a:round/>
            </a:ln>
            <a:effectLst/>
          </c:spPr>
          <c:marker>
            <c:symbol val="square"/>
            <c:size val="5"/>
            <c:spPr>
              <a:solidFill>
                <a:schemeClr val="bg1"/>
              </a:solidFill>
              <a:ln w="9525">
                <a:solidFill>
                  <a:schemeClr val="tx1"/>
                </a:solidFill>
              </a:ln>
              <a:effectLst/>
            </c:spPr>
          </c:marker>
          <c:dLbls>
            <c:dLbl>
              <c:idx val="0"/>
              <c:layout>
                <c:manualLayout>
                  <c:x val="-0.1099501499924959"/>
                  <c:y val="-2.629472576048560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6A8-4E90-AE3F-6EE3A23EA208}"/>
                </c:ext>
              </c:extLst>
            </c:dLbl>
            <c:dLbl>
              <c:idx val="1"/>
              <c:layout>
                <c:manualLayout>
                  <c:x val="1.0460251046025054E-2"/>
                  <c:y val="-7.410949079607936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6A8-4E90-AE3F-6EE3A23EA208}"/>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H29.4</c:v>
                </c:pt>
                <c:pt idx="1">
                  <c:v>H30.4</c:v>
                </c:pt>
                <c:pt idx="2">
                  <c:v>H31.4</c:v>
                </c:pt>
                <c:pt idx="3">
                  <c:v>R2</c:v>
                </c:pt>
                <c:pt idx="4">
                  <c:v>R3.5</c:v>
                </c:pt>
                <c:pt idx="5">
                  <c:v>R4.4</c:v>
                </c:pt>
              </c:strCache>
            </c:strRef>
          </c:cat>
          <c:val>
            <c:numRef>
              <c:f>Sheet1!$B$3:$G$3</c:f>
              <c:numCache>
                <c:formatCode>0.000_);[Red]\(0.000\)</c:formatCode>
                <c:ptCount val="6"/>
                <c:pt idx="0">
                  <c:v>0.94799999999999995</c:v>
                </c:pt>
                <c:pt idx="1">
                  <c:v>0.95399999999999996</c:v>
                </c:pt>
              </c:numCache>
            </c:numRef>
          </c:val>
          <c:smooth val="0"/>
          <c:extLst>
            <c:ext xmlns:c16="http://schemas.microsoft.com/office/drawing/2014/chart" uri="{C3380CC4-5D6E-409C-BE32-E72D297353CC}">
              <c16:uniqueId val="{00000005-36A8-4E90-AE3F-6EE3A23EA208}"/>
            </c:ext>
          </c:extLst>
        </c:ser>
        <c:ser>
          <c:idx val="2"/>
          <c:order val="2"/>
          <c:tx>
            <c:strRef>
              <c:f>Sheet1!$A$4</c:f>
              <c:strCache>
                <c:ptCount val="1"/>
                <c:pt idx="0">
                  <c:v>算数A</c:v>
                </c:pt>
              </c:strCache>
            </c:strRef>
          </c:tx>
          <c:spPr>
            <a:ln w="28575" cap="rnd">
              <a:solidFill>
                <a:schemeClr val="tx1"/>
              </a:solidFill>
              <a:prstDash val="sysDash"/>
              <a:round/>
            </a:ln>
            <a:effectLst/>
          </c:spPr>
          <c:marker>
            <c:symbol val="triangle"/>
            <c:size val="5"/>
            <c:spPr>
              <a:solidFill>
                <a:sysClr val="windowText" lastClr="000000"/>
              </a:solidFill>
              <a:ln w="9525">
                <a:solidFill>
                  <a:schemeClr val="tx1"/>
                </a:solidFill>
              </a:ln>
              <a:effectLst/>
            </c:spPr>
          </c:marker>
          <c:dLbls>
            <c:dLbl>
              <c:idx val="0"/>
              <c:layout>
                <c:manualLayout>
                  <c:x val="-0.10057449786745772"/>
                  <c:y val="-4.55212362477378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6A8-4E90-AE3F-6EE3A23EA208}"/>
                </c:ext>
              </c:extLst>
            </c:dLbl>
            <c:dLbl>
              <c:idx val="1"/>
              <c:layout>
                <c:manualLayout>
                  <c:x val="4.8814504881449974E-3"/>
                  <c:y val="-7.410949079607936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6A8-4E90-AE3F-6EE3A23EA208}"/>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H29.4</c:v>
                </c:pt>
                <c:pt idx="1">
                  <c:v>H30.4</c:v>
                </c:pt>
                <c:pt idx="2">
                  <c:v>H31.4</c:v>
                </c:pt>
                <c:pt idx="3">
                  <c:v>R2</c:v>
                </c:pt>
                <c:pt idx="4">
                  <c:v>R3.5</c:v>
                </c:pt>
                <c:pt idx="5">
                  <c:v>R4.4</c:v>
                </c:pt>
              </c:strCache>
            </c:strRef>
          </c:cat>
          <c:val>
            <c:numRef>
              <c:f>Sheet1!$B$4:$G$4</c:f>
              <c:numCache>
                <c:formatCode>0.000_);[Red]\(0.000\)</c:formatCode>
                <c:ptCount val="6"/>
                <c:pt idx="0">
                  <c:v>0.99</c:v>
                </c:pt>
                <c:pt idx="1">
                  <c:v>0.998</c:v>
                </c:pt>
              </c:numCache>
            </c:numRef>
          </c:val>
          <c:smooth val="0"/>
          <c:extLst>
            <c:ext xmlns:c16="http://schemas.microsoft.com/office/drawing/2014/chart" uri="{C3380CC4-5D6E-409C-BE32-E72D297353CC}">
              <c16:uniqueId val="{00000008-36A8-4E90-AE3F-6EE3A23EA208}"/>
            </c:ext>
          </c:extLst>
        </c:ser>
        <c:ser>
          <c:idx val="3"/>
          <c:order val="3"/>
          <c:tx>
            <c:strRef>
              <c:f>Sheet1!$A$5</c:f>
              <c:strCache>
                <c:ptCount val="1"/>
                <c:pt idx="0">
                  <c:v>算数B</c:v>
                </c:pt>
              </c:strCache>
            </c:strRef>
          </c:tx>
          <c:spPr>
            <a:ln w="28575" cap="rnd">
              <a:solidFill>
                <a:schemeClr val="tx1"/>
              </a:solidFill>
              <a:prstDash val="sysDash"/>
              <a:round/>
            </a:ln>
            <a:effectLst/>
          </c:spPr>
          <c:marker>
            <c:symbol val="circle"/>
            <c:size val="5"/>
            <c:spPr>
              <a:solidFill>
                <a:sysClr val="windowText" lastClr="000000"/>
              </a:solidFill>
              <a:ln w="9525">
                <a:solidFill>
                  <a:schemeClr val="tx1"/>
                </a:solidFill>
              </a:ln>
              <a:effectLst/>
            </c:spPr>
          </c:marker>
          <c:dLbls>
            <c:dLbl>
              <c:idx val="0"/>
              <c:layout>
                <c:manualLayout>
                  <c:x val="-9.9566974026214769E-2"/>
                  <c:y val="-5.10455410176010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6A8-4E90-AE3F-6EE3A23EA208}"/>
                </c:ext>
              </c:extLst>
            </c:dLbl>
            <c:dLbl>
              <c:idx val="1"/>
              <c:layout>
                <c:manualLayout>
                  <c:x val="2.0920502092050207E-3"/>
                  <c:y val="-1.21922065503227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6A8-4E90-AE3F-6EE3A23EA208}"/>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H29.4</c:v>
                </c:pt>
                <c:pt idx="1">
                  <c:v>H30.4</c:v>
                </c:pt>
                <c:pt idx="2">
                  <c:v>H31.4</c:v>
                </c:pt>
                <c:pt idx="3">
                  <c:v>R2</c:v>
                </c:pt>
                <c:pt idx="4">
                  <c:v>R3.5</c:v>
                </c:pt>
                <c:pt idx="5">
                  <c:v>R4.4</c:v>
                </c:pt>
              </c:strCache>
            </c:strRef>
          </c:cat>
          <c:val>
            <c:numRef>
              <c:f>Sheet1!$B$5:$G$5</c:f>
              <c:numCache>
                <c:formatCode>0.000_);[Red]\(0.000\)</c:formatCode>
                <c:ptCount val="6"/>
                <c:pt idx="0">
                  <c:v>0.97199999999999998</c:v>
                </c:pt>
                <c:pt idx="1">
                  <c:v>0.98299999999999998</c:v>
                </c:pt>
              </c:numCache>
            </c:numRef>
          </c:val>
          <c:smooth val="0"/>
          <c:extLst>
            <c:ext xmlns:c16="http://schemas.microsoft.com/office/drawing/2014/chart" uri="{C3380CC4-5D6E-409C-BE32-E72D297353CC}">
              <c16:uniqueId val="{0000000B-36A8-4E90-AE3F-6EE3A23EA208}"/>
            </c:ext>
          </c:extLst>
        </c:ser>
        <c:ser>
          <c:idx val="4"/>
          <c:order val="4"/>
          <c:tx>
            <c:strRef>
              <c:f>Sheet1!$A$6</c:f>
              <c:strCache>
                <c:ptCount val="1"/>
                <c:pt idx="0">
                  <c:v>理科</c:v>
                </c:pt>
              </c:strCache>
            </c:strRef>
          </c:tx>
          <c:spPr>
            <a:ln w="28575" cap="rnd">
              <a:solidFill>
                <a:schemeClr val="accent5"/>
              </a:solidFill>
              <a:round/>
            </a:ln>
            <a:effectLst/>
          </c:spPr>
          <c:marker>
            <c:symbol val="star"/>
            <c:size val="7"/>
            <c:spPr>
              <a:noFill/>
              <a:ln w="9525">
                <a:solidFill>
                  <a:schemeClr val="tx1"/>
                </a:solidFill>
              </a:ln>
              <a:effectLst/>
            </c:spPr>
          </c:marker>
          <c:dPt>
            <c:idx val="1"/>
            <c:marker>
              <c:symbol val="star"/>
              <c:size val="7"/>
              <c:spPr>
                <a:noFill/>
                <a:ln w="9525">
                  <a:solidFill>
                    <a:schemeClr val="tx1"/>
                  </a:solidFill>
                </a:ln>
                <a:effectLst/>
              </c:spPr>
            </c:marker>
            <c:bubble3D val="0"/>
            <c:spPr>
              <a:ln w="28575" cap="rnd">
                <a:solidFill>
                  <a:schemeClr val="tx1"/>
                </a:solidFill>
                <a:round/>
              </a:ln>
              <a:effectLst/>
            </c:spPr>
            <c:extLst>
              <c:ext xmlns:c16="http://schemas.microsoft.com/office/drawing/2014/chart" uri="{C3380CC4-5D6E-409C-BE32-E72D297353CC}">
                <c16:uniqueId val="{0000000D-36A8-4E90-AE3F-6EE3A23EA208}"/>
              </c:ext>
            </c:extLst>
          </c:dPt>
          <c:dPt>
            <c:idx val="2"/>
            <c:marker>
              <c:symbol val="none"/>
            </c:marker>
            <c:bubble3D val="0"/>
            <c:extLst>
              <c:ext xmlns:c16="http://schemas.microsoft.com/office/drawing/2014/chart" uri="{C3380CC4-5D6E-409C-BE32-E72D297353CC}">
                <c16:uniqueId val="{0000000E-36A8-4E90-AE3F-6EE3A23EA208}"/>
              </c:ext>
            </c:extLst>
          </c:dPt>
          <c:dPt>
            <c:idx val="3"/>
            <c:marker>
              <c:symbol val="none"/>
            </c:marker>
            <c:bubble3D val="0"/>
            <c:extLst>
              <c:ext xmlns:c16="http://schemas.microsoft.com/office/drawing/2014/chart" uri="{C3380CC4-5D6E-409C-BE32-E72D297353CC}">
                <c16:uniqueId val="{0000000F-36A8-4E90-AE3F-6EE3A23EA208}"/>
              </c:ext>
            </c:extLst>
          </c:dPt>
          <c:dPt>
            <c:idx val="4"/>
            <c:marker>
              <c:symbol val="none"/>
            </c:marker>
            <c:bubble3D val="0"/>
            <c:extLst>
              <c:ext xmlns:c16="http://schemas.microsoft.com/office/drawing/2014/chart" uri="{C3380CC4-5D6E-409C-BE32-E72D297353CC}">
                <c16:uniqueId val="{00000010-36A8-4E90-AE3F-6EE3A23EA208}"/>
              </c:ext>
            </c:extLst>
          </c:dPt>
          <c:dLbls>
            <c:dLbl>
              <c:idx val="1"/>
              <c:layout>
                <c:manualLayout>
                  <c:x val="4.2188031935338115E-3"/>
                  <c:y val="4.52664609847507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6A8-4E90-AE3F-6EE3A23EA208}"/>
                </c:ext>
              </c:extLst>
            </c:dLbl>
            <c:dLbl>
              <c:idx val="2"/>
              <c:delete val="1"/>
              <c:extLst>
                <c:ext xmlns:c15="http://schemas.microsoft.com/office/drawing/2012/chart" uri="{CE6537A1-D6FC-4f65-9D91-7224C49458BB}"/>
                <c:ext xmlns:c16="http://schemas.microsoft.com/office/drawing/2014/chart" uri="{C3380CC4-5D6E-409C-BE32-E72D297353CC}">
                  <c16:uniqueId val="{0000000E-36A8-4E90-AE3F-6EE3A23EA208}"/>
                </c:ext>
              </c:extLst>
            </c:dLbl>
            <c:dLbl>
              <c:idx val="3"/>
              <c:delete val="1"/>
              <c:extLst>
                <c:ext xmlns:c15="http://schemas.microsoft.com/office/drawing/2012/chart" uri="{CE6537A1-D6FC-4f65-9D91-7224C49458BB}"/>
                <c:ext xmlns:c16="http://schemas.microsoft.com/office/drawing/2014/chart" uri="{C3380CC4-5D6E-409C-BE32-E72D297353CC}">
                  <c16:uniqueId val="{0000000F-36A8-4E90-AE3F-6EE3A23EA208}"/>
                </c:ext>
              </c:extLst>
            </c:dLbl>
            <c:dLbl>
              <c:idx val="4"/>
              <c:delete val="1"/>
              <c:extLst>
                <c:ext xmlns:c15="http://schemas.microsoft.com/office/drawing/2012/chart" uri="{CE6537A1-D6FC-4f65-9D91-7224C49458BB}"/>
                <c:ext xmlns:c16="http://schemas.microsoft.com/office/drawing/2014/chart" uri="{C3380CC4-5D6E-409C-BE32-E72D297353CC}">
                  <c16:uniqueId val="{00000010-36A8-4E90-AE3F-6EE3A23EA208}"/>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strRef>
              <c:f>Sheet1!$B$1:$G$1</c:f>
              <c:strCache>
                <c:ptCount val="6"/>
                <c:pt idx="0">
                  <c:v>H29.4</c:v>
                </c:pt>
                <c:pt idx="1">
                  <c:v>H30.4</c:v>
                </c:pt>
                <c:pt idx="2">
                  <c:v>H31.4</c:v>
                </c:pt>
                <c:pt idx="3">
                  <c:v>R2</c:v>
                </c:pt>
                <c:pt idx="4">
                  <c:v>R3.5</c:v>
                </c:pt>
                <c:pt idx="5">
                  <c:v>R4.4</c:v>
                </c:pt>
              </c:strCache>
            </c:strRef>
          </c:cat>
          <c:val>
            <c:numRef>
              <c:f>Sheet1!$B$6:$G$6</c:f>
              <c:numCache>
                <c:formatCode>0.000_);[Red]\(0.000\)</c:formatCode>
                <c:ptCount val="6"/>
                <c:pt idx="1">
                  <c:v>0.95199999999999996</c:v>
                </c:pt>
                <c:pt idx="2">
                  <c:v>0.95250000000000001</c:v>
                </c:pt>
                <c:pt idx="3">
                  <c:v>0.95299999999999996</c:v>
                </c:pt>
                <c:pt idx="4">
                  <c:v>0.95350000000000001</c:v>
                </c:pt>
                <c:pt idx="5">
                  <c:v>0.95399999999999996</c:v>
                </c:pt>
              </c:numCache>
            </c:numRef>
          </c:val>
          <c:smooth val="0"/>
          <c:extLst>
            <c:ext xmlns:c16="http://schemas.microsoft.com/office/drawing/2014/chart" uri="{C3380CC4-5D6E-409C-BE32-E72D297353CC}">
              <c16:uniqueId val="{00000011-36A8-4E90-AE3F-6EE3A23EA208}"/>
            </c:ext>
          </c:extLst>
        </c:ser>
        <c:ser>
          <c:idx val="5"/>
          <c:order val="5"/>
          <c:tx>
            <c:strRef>
              <c:f>Sheet1!$A$7</c:f>
              <c:strCache>
                <c:ptCount val="1"/>
                <c:pt idx="0">
                  <c:v>国語</c:v>
                </c:pt>
              </c:strCache>
            </c:strRef>
          </c:tx>
          <c:spPr>
            <a:ln w="28575" cap="rnd">
              <a:solidFill>
                <a:schemeClr val="tx1"/>
              </a:solidFill>
              <a:round/>
            </a:ln>
            <a:effectLst/>
          </c:spPr>
          <c:marker>
            <c:symbol val="square"/>
            <c:size val="5"/>
            <c:spPr>
              <a:solidFill>
                <a:sysClr val="windowText" lastClr="000000"/>
              </a:solidFill>
              <a:ln w="9525">
                <a:solidFill>
                  <a:schemeClr val="tx1"/>
                </a:solidFill>
              </a:ln>
              <a:effectLst/>
            </c:spPr>
          </c:marker>
          <c:dPt>
            <c:idx val="3"/>
            <c:marker>
              <c:symbol val="none"/>
            </c:marker>
            <c:bubble3D val="0"/>
            <c:extLst>
              <c:ext xmlns:c16="http://schemas.microsoft.com/office/drawing/2014/chart" uri="{C3380CC4-5D6E-409C-BE32-E72D297353CC}">
                <c16:uniqueId val="{00000012-36A8-4E90-AE3F-6EE3A23EA208}"/>
              </c:ext>
            </c:extLst>
          </c:dPt>
          <c:dLbls>
            <c:dLbl>
              <c:idx val="2"/>
              <c:layout>
                <c:manualLayout>
                  <c:x val="1.1695930532047981E-2"/>
                  <c:y val="5.4471092446947457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36A8-4E90-AE3F-6EE3A23EA208}"/>
                </c:ext>
              </c:extLst>
            </c:dLbl>
            <c:dLbl>
              <c:idx val="3"/>
              <c:delete val="1"/>
              <c:extLst>
                <c:ext xmlns:c15="http://schemas.microsoft.com/office/drawing/2012/chart" uri="{CE6537A1-D6FC-4f65-9D91-7224C49458BB}"/>
                <c:ext xmlns:c16="http://schemas.microsoft.com/office/drawing/2014/chart" uri="{C3380CC4-5D6E-409C-BE32-E72D297353CC}">
                  <c16:uniqueId val="{00000012-36A8-4E90-AE3F-6EE3A23EA208}"/>
                </c:ext>
              </c:extLst>
            </c:dLbl>
            <c:dLbl>
              <c:idx val="4"/>
              <c:layout>
                <c:manualLayout>
                  <c:x val="-4.8117154811715586E-2"/>
                  <c:y val="4.04016256275400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36A8-4E90-AE3F-6EE3A23EA208}"/>
                </c:ext>
              </c:extLst>
            </c:dLbl>
            <c:dLbl>
              <c:idx val="5"/>
              <c:layout>
                <c:manualLayout>
                  <c:x val="-5.3271028037383317E-2"/>
                  <c:y val="-5.8516620437804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36A8-4E90-AE3F-6EE3A23EA208}"/>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H29.4</c:v>
                </c:pt>
                <c:pt idx="1">
                  <c:v>H30.4</c:v>
                </c:pt>
                <c:pt idx="2">
                  <c:v>H31.4</c:v>
                </c:pt>
                <c:pt idx="3">
                  <c:v>R2</c:v>
                </c:pt>
                <c:pt idx="4">
                  <c:v>R3.5</c:v>
                </c:pt>
                <c:pt idx="5">
                  <c:v>R4.4</c:v>
                </c:pt>
              </c:strCache>
            </c:strRef>
          </c:cat>
          <c:val>
            <c:numRef>
              <c:f>Sheet1!$B$7:$G$7</c:f>
              <c:numCache>
                <c:formatCode>General</c:formatCode>
                <c:ptCount val="6"/>
                <c:pt idx="2" formatCode="0.000_);[Red]\(0.000\)">
                  <c:v>0.94499999999999995</c:v>
                </c:pt>
                <c:pt idx="3" formatCode="0.000_);[Red]\(0.000\)">
                  <c:v>0.96099999999999997</c:v>
                </c:pt>
                <c:pt idx="4" formatCode="0.000_);[Red]\(0.000\)">
                  <c:v>0.97699999999999998</c:v>
                </c:pt>
                <c:pt idx="5" formatCode="0.000_);[Red]\(0.000\)">
                  <c:v>0.97599999999999998</c:v>
                </c:pt>
              </c:numCache>
            </c:numRef>
          </c:val>
          <c:smooth val="0"/>
          <c:extLst>
            <c:ext xmlns:c16="http://schemas.microsoft.com/office/drawing/2014/chart" uri="{C3380CC4-5D6E-409C-BE32-E72D297353CC}">
              <c16:uniqueId val="{00000015-36A8-4E90-AE3F-6EE3A23EA208}"/>
            </c:ext>
          </c:extLst>
        </c:ser>
        <c:ser>
          <c:idx val="6"/>
          <c:order val="6"/>
          <c:tx>
            <c:strRef>
              <c:f>Sheet1!$A$8</c:f>
              <c:strCache>
                <c:ptCount val="1"/>
                <c:pt idx="0">
                  <c:v>算数</c:v>
                </c:pt>
              </c:strCache>
            </c:strRef>
          </c:tx>
          <c:spPr>
            <a:ln w="28575" cap="rnd">
              <a:solidFill>
                <a:schemeClr val="tx1"/>
              </a:solidFill>
              <a:prstDash val="sysDash"/>
              <a:round/>
            </a:ln>
            <a:effectLst/>
          </c:spPr>
          <c:marker>
            <c:symbol val="diamond"/>
            <c:size val="8"/>
            <c:spPr>
              <a:solidFill>
                <a:sysClr val="windowText" lastClr="000000"/>
              </a:solidFill>
              <a:ln w="9525">
                <a:solidFill>
                  <a:schemeClr val="tx1"/>
                </a:solidFill>
                <a:prstDash val="sysDash"/>
              </a:ln>
              <a:effectLst/>
            </c:spPr>
          </c:marker>
          <c:dPt>
            <c:idx val="3"/>
            <c:marker>
              <c:symbol val="none"/>
            </c:marker>
            <c:bubble3D val="0"/>
            <c:extLst>
              <c:ext xmlns:c16="http://schemas.microsoft.com/office/drawing/2014/chart" uri="{C3380CC4-5D6E-409C-BE32-E72D297353CC}">
                <c16:uniqueId val="{00000016-36A8-4E90-AE3F-6EE3A23EA208}"/>
              </c:ext>
            </c:extLst>
          </c:dPt>
          <c:dLbls>
            <c:dLbl>
              <c:idx val="3"/>
              <c:delete val="1"/>
              <c:extLst>
                <c:ext xmlns:c15="http://schemas.microsoft.com/office/drawing/2012/chart" uri="{CE6537A1-D6FC-4f65-9D91-7224C49458BB}"/>
                <c:ext xmlns:c16="http://schemas.microsoft.com/office/drawing/2014/chart" uri="{C3380CC4-5D6E-409C-BE32-E72D297353CC}">
                  <c16:uniqueId val="{00000016-36A8-4E90-AE3F-6EE3A23EA208}"/>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H29.4</c:v>
                </c:pt>
                <c:pt idx="1">
                  <c:v>H30.4</c:v>
                </c:pt>
                <c:pt idx="2">
                  <c:v>H31.4</c:v>
                </c:pt>
                <c:pt idx="3">
                  <c:v>R2</c:v>
                </c:pt>
                <c:pt idx="4">
                  <c:v>R3.5</c:v>
                </c:pt>
                <c:pt idx="5">
                  <c:v>R4.4</c:v>
                </c:pt>
              </c:strCache>
            </c:strRef>
          </c:cat>
          <c:val>
            <c:numRef>
              <c:f>Sheet1!$B$8:$G$8</c:f>
              <c:numCache>
                <c:formatCode>General</c:formatCode>
                <c:ptCount val="6"/>
                <c:pt idx="2" formatCode="0.000_);[Red]\(0.000\)">
                  <c:v>0.997</c:v>
                </c:pt>
                <c:pt idx="3" formatCode="0.000_);[Red]\(0.000\)">
                  <c:v>0.995</c:v>
                </c:pt>
                <c:pt idx="4" formatCode="0.000_);[Red]\(0.000\)">
                  <c:v>0.99299999999999999</c:v>
                </c:pt>
                <c:pt idx="5" formatCode="0.000_);[Red]\(0.000\)">
                  <c:v>0.99099999999999999</c:v>
                </c:pt>
              </c:numCache>
            </c:numRef>
          </c:val>
          <c:smooth val="0"/>
          <c:extLst>
            <c:ext xmlns:c16="http://schemas.microsoft.com/office/drawing/2014/chart" uri="{C3380CC4-5D6E-409C-BE32-E72D297353CC}">
              <c16:uniqueId val="{00000017-36A8-4E90-AE3F-6EE3A23EA208}"/>
            </c:ext>
          </c:extLst>
        </c:ser>
        <c:dLbls>
          <c:dLblPos val="t"/>
          <c:showLegendKey val="0"/>
          <c:showVal val="1"/>
          <c:showCatName val="0"/>
          <c:showSerName val="0"/>
          <c:showPercent val="0"/>
          <c:showBubbleSize val="0"/>
        </c:dLbls>
        <c:marker val="1"/>
        <c:smooth val="0"/>
        <c:axId val="1991952624"/>
        <c:axId val="1991948464"/>
      </c:lineChart>
      <c:catAx>
        <c:axId val="1991952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crossAx val="1991948464"/>
        <c:crosses val="autoZero"/>
        <c:auto val="1"/>
        <c:lblAlgn val="ctr"/>
        <c:lblOffset val="100"/>
        <c:noMultiLvlLbl val="0"/>
      </c:catAx>
      <c:valAx>
        <c:axId val="1991948464"/>
        <c:scaling>
          <c:orientation val="minMax"/>
          <c:max val="1.02"/>
          <c:min val="0.94000000000000006"/>
        </c:scaling>
        <c:delete val="0"/>
        <c:axPos val="l"/>
        <c:majorGridlines>
          <c:spPr>
            <a:ln w="9525" cap="flat" cmpd="sng" algn="ctr">
              <a:solidFill>
                <a:schemeClr val="bg1">
                  <a:lumMod val="75000"/>
                  <a:alpha val="50000"/>
                </a:schemeClr>
              </a:solidFill>
              <a:round/>
            </a:ln>
            <a:effectLst/>
          </c:spPr>
        </c:majorGridlines>
        <c:numFmt formatCode="0.000_);[Red]\(0.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crossAx val="1991952624"/>
        <c:crosses val="autoZero"/>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Sheet1!$A$2</c:f>
              <c:strCache>
                <c:ptCount val="1"/>
                <c:pt idx="0">
                  <c:v>国語A</c:v>
                </c:pt>
              </c:strCache>
            </c:strRef>
          </c:tx>
          <c:spPr>
            <a:ln w="28575" cap="rnd">
              <a:solidFill>
                <a:schemeClr val="tx1"/>
              </a:solidFill>
              <a:round/>
            </a:ln>
            <a:effectLst/>
          </c:spPr>
          <c:marker>
            <c:symbol val="diamond"/>
            <c:size val="7"/>
            <c:spPr>
              <a:solidFill>
                <a:schemeClr val="bg1"/>
              </a:solidFill>
              <a:ln w="9525">
                <a:solidFill>
                  <a:schemeClr val="tx1"/>
                </a:solidFill>
              </a:ln>
              <a:effectLst/>
            </c:spPr>
          </c:marker>
          <c:dLbls>
            <c:dLbl>
              <c:idx val="0"/>
              <c:layout>
                <c:manualLayout>
                  <c:x val="-0.12167390443773518"/>
                  <c:y val="-8.6662178462499316E-3"/>
                </c:manualLayout>
              </c:layout>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900-4D99-B3F6-19BB53823939}"/>
                </c:ext>
              </c:extLst>
            </c:dLbl>
            <c:dLbl>
              <c:idx val="1"/>
              <c:layout>
                <c:manualLayout>
                  <c:x val="-3.4867503486750349E-3"/>
                  <c:y val="-2.6296916088932266E-3"/>
                </c:manualLayout>
              </c:layout>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900-4D99-B3F6-19BB5382393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H29.4</c:v>
                </c:pt>
                <c:pt idx="1">
                  <c:v>H30.4</c:v>
                </c:pt>
                <c:pt idx="2">
                  <c:v>H31.4</c:v>
                </c:pt>
                <c:pt idx="3">
                  <c:v>R2</c:v>
                </c:pt>
                <c:pt idx="4">
                  <c:v>R3.5</c:v>
                </c:pt>
                <c:pt idx="5">
                  <c:v>R4.4</c:v>
                </c:pt>
              </c:strCache>
            </c:strRef>
          </c:cat>
          <c:val>
            <c:numRef>
              <c:f>Sheet1!$B$2:$G$2</c:f>
              <c:numCache>
                <c:formatCode>0.000_);[Red]\(0.000\)</c:formatCode>
                <c:ptCount val="6"/>
                <c:pt idx="0">
                  <c:v>0.97299999999999998</c:v>
                </c:pt>
                <c:pt idx="1">
                  <c:v>0.98199999999999998</c:v>
                </c:pt>
              </c:numCache>
            </c:numRef>
          </c:val>
          <c:smooth val="0"/>
          <c:extLst>
            <c:ext xmlns:c16="http://schemas.microsoft.com/office/drawing/2014/chart" uri="{C3380CC4-5D6E-409C-BE32-E72D297353CC}">
              <c16:uniqueId val="{00000002-8900-4D99-B3F6-19BB53823939}"/>
            </c:ext>
          </c:extLst>
        </c:ser>
        <c:ser>
          <c:idx val="1"/>
          <c:order val="1"/>
          <c:tx>
            <c:strRef>
              <c:f>Sheet1!$A$3</c:f>
              <c:strCache>
                <c:ptCount val="1"/>
                <c:pt idx="0">
                  <c:v>国語B</c:v>
                </c:pt>
              </c:strCache>
            </c:strRef>
          </c:tx>
          <c:spPr>
            <a:ln w="28575" cap="rnd">
              <a:solidFill>
                <a:schemeClr val="tx1"/>
              </a:solidFill>
              <a:round/>
            </a:ln>
            <a:effectLst/>
          </c:spPr>
          <c:marker>
            <c:symbol val="square"/>
            <c:size val="5"/>
            <c:spPr>
              <a:solidFill>
                <a:schemeClr val="bg1"/>
              </a:solidFill>
              <a:ln w="9525">
                <a:solidFill>
                  <a:schemeClr val="tx1"/>
                </a:solidFill>
              </a:ln>
              <a:effectLst/>
            </c:spPr>
          </c:marker>
          <c:dLbls>
            <c:dLbl>
              <c:idx val="0"/>
              <c:layout>
                <c:manualLayout>
                  <c:x val="-0.11725100305825066"/>
                  <c:y val="2.18513215705116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900-4D99-B3F6-19BB53823939}"/>
                </c:ext>
              </c:extLst>
            </c:dLbl>
            <c:dLbl>
              <c:idx val="1"/>
              <c:layout>
                <c:manualLayout>
                  <c:x val="2.0920502092050207E-3"/>
                  <c:y val="6.932823332536457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900-4D99-B3F6-19BB53823939}"/>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H29.4</c:v>
                </c:pt>
                <c:pt idx="1">
                  <c:v>H30.4</c:v>
                </c:pt>
                <c:pt idx="2">
                  <c:v>H31.4</c:v>
                </c:pt>
                <c:pt idx="3">
                  <c:v>R2</c:v>
                </c:pt>
                <c:pt idx="4">
                  <c:v>R3.5</c:v>
                </c:pt>
                <c:pt idx="5">
                  <c:v>R4.4</c:v>
                </c:pt>
              </c:strCache>
            </c:strRef>
          </c:cat>
          <c:val>
            <c:numRef>
              <c:f>Sheet1!$B$3:$G$3</c:f>
              <c:numCache>
                <c:formatCode>0.000_);[Red]\(0.000\)</c:formatCode>
                <c:ptCount val="6"/>
                <c:pt idx="0">
                  <c:v>0.95699999999999996</c:v>
                </c:pt>
                <c:pt idx="1">
                  <c:v>0.97099999999999997</c:v>
                </c:pt>
              </c:numCache>
            </c:numRef>
          </c:val>
          <c:smooth val="0"/>
          <c:extLst>
            <c:ext xmlns:c16="http://schemas.microsoft.com/office/drawing/2014/chart" uri="{C3380CC4-5D6E-409C-BE32-E72D297353CC}">
              <c16:uniqueId val="{00000005-8900-4D99-B3F6-19BB53823939}"/>
            </c:ext>
          </c:extLst>
        </c:ser>
        <c:ser>
          <c:idx val="2"/>
          <c:order val="2"/>
          <c:tx>
            <c:strRef>
              <c:f>Sheet1!$A$4</c:f>
              <c:strCache>
                <c:ptCount val="1"/>
                <c:pt idx="0">
                  <c:v>数学A</c:v>
                </c:pt>
              </c:strCache>
            </c:strRef>
          </c:tx>
          <c:spPr>
            <a:ln w="28575" cap="rnd">
              <a:solidFill>
                <a:schemeClr val="tx1"/>
              </a:solidFill>
              <a:prstDash val="sysDash"/>
              <a:round/>
            </a:ln>
            <a:effectLst/>
          </c:spPr>
          <c:marker>
            <c:symbol val="triangle"/>
            <c:size val="5"/>
            <c:spPr>
              <a:solidFill>
                <a:sysClr val="windowText" lastClr="000000"/>
              </a:solidFill>
              <a:ln w="9525">
                <a:solidFill>
                  <a:schemeClr val="tx1"/>
                </a:solidFill>
              </a:ln>
              <a:effectLst/>
            </c:spPr>
          </c:marker>
          <c:dLbls>
            <c:dLbl>
              <c:idx val="0"/>
              <c:layout>
                <c:manualLayout>
                  <c:x val="-0.11543245571102922"/>
                  <c:y val="-8.7500704795840517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900-4D99-B3F6-19BB53823939}"/>
                </c:ext>
              </c:extLst>
            </c:dLbl>
            <c:dLbl>
              <c:idx val="1"/>
              <c:layout>
                <c:manualLayout>
                  <c:x val="-3.486750348675086E-3"/>
                  <c:y val="-2.65359789624671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900-4D99-B3F6-19BB53823939}"/>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H29.4</c:v>
                </c:pt>
                <c:pt idx="1">
                  <c:v>H30.4</c:v>
                </c:pt>
                <c:pt idx="2">
                  <c:v>H31.4</c:v>
                </c:pt>
                <c:pt idx="3">
                  <c:v>R2</c:v>
                </c:pt>
                <c:pt idx="4">
                  <c:v>R3.5</c:v>
                </c:pt>
                <c:pt idx="5">
                  <c:v>R4.4</c:v>
                </c:pt>
              </c:strCache>
            </c:strRef>
          </c:cat>
          <c:val>
            <c:numRef>
              <c:f>Sheet1!$B$4:$G$4</c:f>
              <c:numCache>
                <c:formatCode>0.000_);[Red]\(0.000\)</c:formatCode>
                <c:ptCount val="6"/>
                <c:pt idx="0">
                  <c:v>0.98599999999999999</c:v>
                </c:pt>
                <c:pt idx="1">
                  <c:v>0.98599999999999999</c:v>
                </c:pt>
              </c:numCache>
            </c:numRef>
          </c:val>
          <c:smooth val="0"/>
          <c:extLst>
            <c:ext xmlns:c16="http://schemas.microsoft.com/office/drawing/2014/chart" uri="{C3380CC4-5D6E-409C-BE32-E72D297353CC}">
              <c16:uniqueId val="{00000008-8900-4D99-B3F6-19BB53823939}"/>
            </c:ext>
          </c:extLst>
        </c:ser>
        <c:ser>
          <c:idx val="3"/>
          <c:order val="3"/>
          <c:tx>
            <c:strRef>
              <c:f>Sheet1!$A$5</c:f>
              <c:strCache>
                <c:ptCount val="1"/>
                <c:pt idx="0">
                  <c:v>数学B</c:v>
                </c:pt>
              </c:strCache>
            </c:strRef>
          </c:tx>
          <c:spPr>
            <a:ln w="28575" cap="rnd">
              <a:solidFill>
                <a:schemeClr val="tx1"/>
              </a:solidFill>
              <a:prstDash val="sysDash"/>
              <a:round/>
            </a:ln>
            <a:effectLst/>
          </c:spPr>
          <c:marker>
            <c:symbol val="circle"/>
            <c:size val="5"/>
            <c:spPr>
              <a:solidFill>
                <a:sysClr val="windowText" lastClr="000000"/>
              </a:solidFill>
              <a:ln w="9525">
                <a:solidFill>
                  <a:schemeClr val="tx1"/>
                </a:solidFill>
              </a:ln>
              <a:effectLst/>
            </c:spPr>
          </c:marker>
          <c:dLbls>
            <c:dLbl>
              <c:idx val="0"/>
              <c:layout>
                <c:manualLayout>
                  <c:x val="-0.11822186218419323"/>
                  <c:y val="-2.04157066584293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900-4D99-B3F6-19BB53823939}"/>
                </c:ext>
              </c:extLst>
            </c:dLbl>
            <c:dLbl>
              <c:idx val="1"/>
              <c:layout>
                <c:manualLayout>
                  <c:x val="2.0920502092050207E-3"/>
                  <c:y val="-1.21922065503227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900-4D99-B3F6-19BB53823939}"/>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H29.4</c:v>
                </c:pt>
                <c:pt idx="1">
                  <c:v>H30.4</c:v>
                </c:pt>
                <c:pt idx="2">
                  <c:v>H31.4</c:v>
                </c:pt>
                <c:pt idx="3">
                  <c:v>R2</c:v>
                </c:pt>
                <c:pt idx="4">
                  <c:v>R3.5</c:v>
                </c:pt>
                <c:pt idx="5">
                  <c:v>R4.4</c:v>
                </c:pt>
              </c:strCache>
            </c:strRef>
          </c:cat>
          <c:val>
            <c:numRef>
              <c:f>Sheet1!$B$5:$G$5</c:f>
              <c:numCache>
                <c:formatCode>0.000_);[Red]\(0.000\)</c:formatCode>
                <c:ptCount val="6"/>
                <c:pt idx="0">
                  <c:v>0.96299999999999997</c:v>
                </c:pt>
                <c:pt idx="1">
                  <c:v>0.97399999999999998</c:v>
                </c:pt>
              </c:numCache>
            </c:numRef>
          </c:val>
          <c:smooth val="0"/>
          <c:extLst>
            <c:ext xmlns:c16="http://schemas.microsoft.com/office/drawing/2014/chart" uri="{C3380CC4-5D6E-409C-BE32-E72D297353CC}">
              <c16:uniqueId val="{0000000B-8900-4D99-B3F6-19BB53823939}"/>
            </c:ext>
          </c:extLst>
        </c:ser>
        <c:ser>
          <c:idx val="4"/>
          <c:order val="4"/>
          <c:tx>
            <c:strRef>
              <c:f>Sheet1!$A$6</c:f>
              <c:strCache>
                <c:ptCount val="1"/>
                <c:pt idx="0">
                  <c:v>理科</c:v>
                </c:pt>
              </c:strCache>
            </c:strRef>
          </c:tx>
          <c:spPr>
            <a:ln w="28575" cap="rnd" cmpd="sng">
              <a:solidFill>
                <a:schemeClr val="accent5"/>
              </a:solidFill>
              <a:round/>
            </a:ln>
            <a:effectLst/>
          </c:spPr>
          <c:marker>
            <c:symbol val="star"/>
            <c:size val="7"/>
            <c:spPr>
              <a:noFill/>
              <a:ln w="9525" cmpd="sng">
                <a:solidFill>
                  <a:schemeClr val="tx1"/>
                </a:solidFill>
              </a:ln>
              <a:effectLst/>
            </c:spPr>
          </c:marker>
          <c:dPt>
            <c:idx val="2"/>
            <c:marker>
              <c:symbol val="none"/>
            </c:marker>
            <c:bubble3D val="0"/>
            <c:spPr>
              <a:ln w="28575" cap="rnd" cmpd="sng">
                <a:solidFill>
                  <a:schemeClr val="accent5"/>
                </a:solidFill>
                <a:round/>
              </a:ln>
              <a:effectLst/>
            </c:spPr>
            <c:extLst>
              <c:ext xmlns:c16="http://schemas.microsoft.com/office/drawing/2014/chart" uri="{C3380CC4-5D6E-409C-BE32-E72D297353CC}">
                <c16:uniqueId val="{0000000D-8900-4D99-B3F6-19BB53823939}"/>
              </c:ext>
            </c:extLst>
          </c:dPt>
          <c:dPt>
            <c:idx val="3"/>
            <c:marker>
              <c:symbol val="none"/>
            </c:marker>
            <c:bubble3D val="0"/>
            <c:extLst>
              <c:ext xmlns:c16="http://schemas.microsoft.com/office/drawing/2014/chart" uri="{C3380CC4-5D6E-409C-BE32-E72D297353CC}">
                <c16:uniqueId val="{0000000E-8900-4D99-B3F6-19BB53823939}"/>
              </c:ext>
            </c:extLst>
          </c:dPt>
          <c:dPt>
            <c:idx val="4"/>
            <c:marker>
              <c:symbol val="none"/>
            </c:marker>
            <c:bubble3D val="0"/>
            <c:extLst>
              <c:ext xmlns:c16="http://schemas.microsoft.com/office/drawing/2014/chart" uri="{C3380CC4-5D6E-409C-BE32-E72D297353CC}">
                <c16:uniqueId val="{0000000F-8900-4D99-B3F6-19BB53823939}"/>
              </c:ext>
            </c:extLst>
          </c:dPt>
          <c:dLbls>
            <c:dLbl>
              <c:idx val="1"/>
              <c:layout>
                <c:manualLayout>
                  <c:x val="4.2188031935338115E-3"/>
                  <c:y val="4.52664609847507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900-4D99-B3F6-19BB53823939}"/>
                </c:ext>
              </c:extLst>
            </c:dLbl>
            <c:dLbl>
              <c:idx val="2"/>
              <c:layout>
                <c:manualLayout>
                  <c:x val="-5.090655509065551E-2"/>
                  <c:y val="-4.566100884532631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900-4D99-B3F6-19BB53823939}"/>
                </c:ext>
              </c:extLst>
            </c:dLbl>
            <c:dLbl>
              <c:idx val="3"/>
              <c:delete val="1"/>
              <c:extLst>
                <c:ext xmlns:c15="http://schemas.microsoft.com/office/drawing/2012/chart" uri="{CE6537A1-D6FC-4f65-9D91-7224C49458BB}"/>
                <c:ext xmlns:c16="http://schemas.microsoft.com/office/drawing/2014/chart" uri="{C3380CC4-5D6E-409C-BE32-E72D297353CC}">
                  <c16:uniqueId val="{0000000E-8900-4D99-B3F6-19BB53823939}"/>
                </c:ext>
              </c:extLst>
            </c:dLbl>
            <c:dLbl>
              <c:idx val="4"/>
              <c:delete val="1"/>
              <c:extLst>
                <c:ext xmlns:c15="http://schemas.microsoft.com/office/drawing/2012/chart" uri="{CE6537A1-D6FC-4f65-9D91-7224C49458BB}"/>
                <c:ext xmlns:c16="http://schemas.microsoft.com/office/drawing/2014/chart" uri="{C3380CC4-5D6E-409C-BE32-E72D297353CC}">
                  <c16:uniqueId val="{0000000F-8900-4D99-B3F6-19BB53823939}"/>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strRef>
              <c:f>Sheet1!$B$1:$G$1</c:f>
              <c:strCache>
                <c:ptCount val="6"/>
                <c:pt idx="0">
                  <c:v>H29.4</c:v>
                </c:pt>
                <c:pt idx="1">
                  <c:v>H30.4</c:v>
                </c:pt>
                <c:pt idx="2">
                  <c:v>H31.4</c:v>
                </c:pt>
                <c:pt idx="3">
                  <c:v>R2</c:v>
                </c:pt>
                <c:pt idx="4">
                  <c:v>R3.5</c:v>
                </c:pt>
                <c:pt idx="5">
                  <c:v>R4.4</c:v>
                </c:pt>
              </c:strCache>
            </c:strRef>
          </c:cat>
          <c:val>
            <c:numRef>
              <c:f>Sheet1!$B$6:$G$6</c:f>
              <c:numCache>
                <c:formatCode>0.000_);[Red]\(0.000\)</c:formatCode>
                <c:ptCount val="6"/>
                <c:pt idx="1">
                  <c:v>0.96799999999999997</c:v>
                </c:pt>
                <c:pt idx="2">
                  <c:v>0.96299999999999997</c:v>
                </c:pt>
                <c:pt idx="3">
                  <c:v>0.95699999999999996</c:v>
                </c:pt>
                <c:pt idx="4">
                  <c:v>0.95099999999999996</c:v>
                </c:pt>
                <c:pt idx="5">
                  <c:v>0.94499999999999995</c:v>
                </c:pt>
              </c:numCache>
            </c:numRef>
          </c:val>
          <c:smooth val="0"/>
          <c:extLst>
            <c:ext xmlns:c16="http://schemas.microsoft.com/office/drawing/2014/chart" uri="{C3380CC4-5D6E-409C-BE32-E72D297353CC}">
              <c16:uniqueId val="{00000011-8900-4D99-B3F6-19BB53823939}"/>
            </c:ext>
          </c:extLst>
        </c:ser>
        <c:ser>
          <c:idx val="5"/>
          <c:order val="5"/>
          <c:tx>
            <c:strRef>
              <c:f>Sheet1!$A$7</c:f>
              <c:strCache>
                <c:ptCount val="1"/>
                <c:pt idx="0">
                  <c:v>国語</c:v>
                </c:pt>
              </c:strCache>
            </c:strRef>
          </c:tx>
          <c:spPr>
            <a:ln w="28575" cap="rnd">
              <a:solidFill>
                <a:schemeClr val="tx1"/>
              </a:solidFill>
              <a:round/>
            </a:ln>
            <a:effectLst/>
          </c:spPr>
          <c:marker>
            <c:symbol val="square"/>
            <c:size val="5"/>
            <c:spPr>
              <a:solidFill>
                <a:sysClr val="windowText" lastClr="000000"/>
              </a:solidFill>
              <a:ln w="9525">
                <a:solidFill>
                  <a:schemeClr val="tx1"/>
                </a:solidFill>
              </a:ln>
              <a:effectLst/>
            </c:spPr>
          </c:marker>
          <c:dPt>
            <c:idx val="3"/>
            <c:marker>
              <c:symbol val="none"/>
            </c:marker>
            <c:bubble3D val="0"/>
            <c:extLst>
              <c:ext xmlns:c16="http://schemas.microsoft.com/office/drawing/2014/chart" uri="{C3380CC4-5D6E-409C-BE32-E72D297353CC}">
                <c16:uniqueId val="{00000012-8900-4D99-B3F6-19BB53823939}"/>
              </c:ext>
            </c:extLst>
          </c:dPt>
          <c:dLbls>
            <c:dLbl>
              <c:idx val="2"/>
              <c:layout>
                <c:manualLayout>
                  <c:x val="-4.8117154811715482E-2"/>
                  <c:y val="4.51828830982547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900-4D99-B3F6-19BB53823939}"/>
                </c:ext>
              </c:extLst>
            </c:dLbl>
            <c:dLbl>
              <c:idx val="3"/>
              <c:delete val="1"/>
              <c:extLst>
                <c:ext xmlns:c15="http://schemas.microsoft.com/office/drawing/2012/chart" uri="{CE6537A1-D6FC-4f65-9D91-7224C49458BB}"/>
                <c:ext xmlns:c16="http://schemas.microsoft.com/office/drawing/2014/chart" uri="{C3380CC4-5D6E-409C-BE32-E72D297353CC}">
                  <c16:uniqueId val="{00000012-8900-4D99-B3F6-19BB53823939}"/>
                </c:ext>
              </c:extLst>
            </c:dLbl>
            <c:dLbl>
              <c:idx val="4"/>
              <c:layout>
                <c:manualLayout>
                  <c:x val="-4.8117154811715586E-2"/>
                  <c:y val="4.04016256275400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8900-4D99-B3F6-19BB53823939}"/>
                </c:ext>
              </c:extLst>
            </c:dLbl>
            <c:dLbl>
              <c:idx val="5"/>
              <c:layout>
                <c:manualLayout>
                  <c:x val="-4.8117154811715482E-2"/>
                  <c:y val="-3.13172364331819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8900-4D99-B3F6-19BB53823939}"/>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H29.4</c:v>
                </c:pt>
                <c:pt idx="1">
                  <c:v>H30.4</c:v>
                </c:pt>
                <c:pt idx="2">
                  <c:v>H31.4</c:v>
                </c:pt>
                <c:pt idx="3">
                  <c:v>R2</c:v>
                </c:pt>
                <c:pt idx="4">
                  <c:v>R3.5</c:v>
                </c:pt>
                <c:pt idx="5">
                  <c:v>R4.4</c:v>
                </c:pt>
              </c:strCache>
            </c:strRef>
          </c:cat>
          <c:val>
            <c:numRef>
              <c:f>Sheet1!$B$7:$G$7</c:f>
              <c:numCache>
                <c:formatCode>General</c:formatCode>
                <c:ptCount val="6"/>
                <c:pt idx="2" formatCode="0.000_);[Red]\(0.000\)">
                  <c:v>0.96199999999999997</c:v>
                </c:pt>
                <c:pt idx="3" formatCode="0.000_);[Red]\(0.000\)">
                  <c:v>0.96099999999999997</c:v>
                </c:pt>
                <c:pt idx="4" formatCode="0.000_);[Red]\(0.000\)">
                  <c:v>0.96</c:v>
                </c:pt>
                <c:pt idx="5" formatCode="0.000_);[Red]\(0.000\)">
                  <c:v>0.97399999999999998</c:v>
                </c:pt>
              </c:numCache>
            </c:numRef>
          </c:val>
          <c:smooth val="0"/>
          <c:extLst>
            <c:ext xmlns:c16="http://schemas.microsoft.com/office/drawing/2014/chart" uri="{C3380CC4-5D6E-409C-BE32-E72D297353CC}">
              <c16:uniqueId val="{00000016-8900-4D99-B3F6-19BB53823939}"/>
            </c:ext>
          </c:extLst>
        </c:ser>
        <c:ser>
          <c:idx val="6"/>
          <c:order val="6"/>
          <c:tx>
            <c:strRef>
              <c:f>Sheet1!$A$8</c:f>
              <c:strCache>
                <c:ptCount val="1"/>
                <c:pt idx="0">
                  <c:v>数学</c:v>
                </c:pt>
              </c:strCache>
            </c:strRef>
          </c:tx>
          <c:spPr>
            <a:ln w="28575" cap="rnd">
              <a:solidFill>
                <a:schemeClr val="tx1"/>
              </a:solidFill>
              <a:prstDash val="sysDash"/>
              <a:round/>
            </a:ln>
            <a:effectLst/>
          </c:spPr>
          <c:marker>
            <c:symbol val="diamond"/>
            <c:size val="8"/>
            <c:spPr>
              <a:solidFill>
                <a:sysClr val="windowText" lastClr="000000"/>
              </a:solidFill>
              <a:ln w="9525">
                <a:solidFill>
                  <a:schemeClr val="tx1"/>
                </a:solidFill>
                <a:prstDash val="sysDash"/>
              </a:ln>
              <a:effectLst/>
            </c:spPr>
          </c:marker>
          <c:dPt>
            <c:idx val="3"/>
            <c:marker>
              <c:symbol val="none"/>
            </c:marker>
            <c:bubble3D val="0"/>
            <c:extLst>
              <c:ext xmlns:c16="http://schemas.microsoft.com/office/drawing/2014/chart" uri="{C3380CC4-5D6E-409C-BE32-E72D297353CC}">
                <c16:uniqueId val="{00000017-8900-4D99-B3F6-19BB53823939}"/>
              </c:ext>
            </c:extLst>
          </c:dPt>
          <c:dLbls>
            <c:dLbl>
              <c:idx val="3"/>
              <c:delete val="1"/>
              <c:extLst>
                <c:ext xmlns:c15="http://schemas.microsoft.com/office/drawing/2012/chart" uri="{CE6537A1-D6FC-4f65-9D91-7224C49458BB}"/>
                <c:ext xmlns:c16="http://schemas.microsoft.com/office/drawing/2014/chart" uri="{C3380CC4-5D6E-409C-BE32-E72D297353CC}">
                  <c16:uniqueId val="{00000017-8900-4D99-B3F6-19BB53823939}"/>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H29.4</c:v>
                </c:pt>
                <c:pt idx="1">
                  <c:v>H30.4</c:v>
                </c:pt>
                <c:pt idx="2">
                  <c:v>H31.4</c:v>
                </c:pt>
                <c:pt idx="3">
                  <c:v>R2</c:v>
                </c:pt>
                <c:pt idx="4">
                  <c:v>R3.5</c:v>
                </c:pt>
                <c:pt idx="5">
                  <c:v>R4.4</c:v>
                </c:pt>
              </c:strCache>
            </c:strRef>
          </c:cat>
          <c:val>
            <c:numRef>
              <c:f>Sheet1!$B$8:$G$8</c:f>
              <c:numCache>
                <c:formatCode>General</c:formatCode>
                <c:ptCount val="6"/>
                <c:pt idx="2" formatCode="0.000_);[Red]\(0.000\)">
                  <c:v>0.97499999999999998</c:v>
                </c:pt>
                <c:pt idx="3" formatCode="0.000_);[Red]\(0.000\)">
                  <c:v>0.97249999999999992</c:v>
                </c:pt>
                <c:pt idx="4" formatCode="0.000_);[Red]\(0.000\)">
                  <c:v>0.97</c:v>
                </c:pt>
                <c:pt idx="5" formatCode="0.000_);[Red]\(0.000\)">
                  <c:v>0.98599999999999999</c:v>
                </c:pt>
              </c:numCache>
            </c:numRef>
          </c:val>
          <c:smooth val="0"/>
          <c:extLst>
            <c:ext xmlns:c16="http://schemas.microsoft.com/office/drawing/2014/chart" uri="{C3380CC4-5D6E-409C-BE32-E72D297353CC}">
              <c16:uniqueId val="{00000018-8900-4D99-B3F6-19BB53823939}"/>
            </c:ext>
          </c:extLst>
        </c:ser>
        <c:ser>
          <c:idx val="7"/>
          <c:order val="7"/>
          <c:tx>
            <c:strRef>
              <c:f>Sheet1!$A$9</c:f>
              <c:strCache>
                <c:ptCount val="1"/>
                <c:pt idx="0">
                  <c:v>英語</c:v>
                </c:pt>
              </c:strCache>
            </c:strRef>
          </c:tx>
          <c:spPr>
            <a:ln w="28575" cap="rnd">
              <a:solidFill>
                <a:schemeClr val="tx1"/>
              </a:solidFill>
              <a:round/>
            </a:ln>
            <a:effectLst/>
          </c:spPr>
          <c:marker>
            <c:symbol val="x"/>
            <c:size val="7"/>
            <c:spPr>
              <a:no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ＭＳ ゴシック" panose="020B0609070205080204" pitchFamily="49" charset="-128"/>
                    <a:ea typeface="ＭＳ ゴシック" panose="020B0609070205080204" pitchFamily="49"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H29.4</c:v>
                </c:pt>
                <c:pt idx="1">
                  <c:v>H30.4</c:v>
                </c:pt>
                <c:pt idx="2">
                  <c:v>H31.4</c:v>
                </c:pt>
                <c:pt idx="3">
                  <c:v>R2</c:v>
                </c:pt>
                <c:pt idx="4">
                  <c:v>R3.5</c:v>
                </c:pt>
                <c:pt idx="5">
                  <c:v>R4.4</c:v>
                </c:pt>
              </c:strCache>
            </c:strRef>
          </c:cat>
          <c:val>
            <c:numRef>
              <c:f>Sheet1!$B$9:$G$9</c:f>
              <c:numCache>
                <c:formatCode>General</c:formatCode>
                <c:ptCount val="6"/>
                <c:pt idx="2" formatCode="0.000_);[Red]\(0.000\)">
                  <c:v>1.002</c:v>
                </c:pt>
              </c:numCache>
            </c:numRef>
          </c:val>
          <c:smooth val="0"/>
          <c:extLst>
            <c:ext xmlns:c16="http://schemas.microsoft.com/office/drawing/2014/chart" uri="{C3380CC4-5D6E-409C-BE32-E72D297353CC}">
              <c16:uniqueId val="{00000019-8900-4D99-B3F6-19BB53823939}"/>
            </c:ext>
          </c:extLst>
        </c:ser>
        <c:dLbls>
          <c:dLblPos val="t"/>
          <c:showLegendKey val="0"/>
          <c:showVal val="1"/>
          <c:showCatName val="0"/>
          <c:showSerName val="0"/>
          <c:showPercent val="0"/>
          <c:showBubbleSize val="0"/>
        </c:dLbls>
        <c:marker val="1"/>
        <c:smooth val="0"/>
        <c:axId val="1991952624"/>
        <c:axId val="1991948464"/>
      </c:lineChart>
      <c:catAx>
        <c:axId val="1991952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crossAx val="1991948464"/>
        <c:crosses val="autoZero"/>
        <c:auto val="1"/>
        <c:lblAlgn val="ctr"/>
        <c:lblOffset val="100"/>
        <c:noMultiLvlLbl val="0"/>
      </c:catAx>
      <c:valAx>
        <c:axId val="1991948464"/>
        <c:scaling>
          <c:orientation val="minMax"/>
          <c:max val="1.02"/>
          <c:min val="0.94000000000000006"/>
        </c:scaling>
        <c:delete val="0"/>
        <c:axPos val="l"/>
        <c:majorGridlines>
          <c:spPr>
            <a:ln w="9525" cap="flat" cmpd="sng" algn="ctr">
              <a:solidFill>
                <a:schemeClr val="bg1">
                  <a:lumMod val="75000"/>
                  <a:alpha val="50000"/>
                </a:schemeClr>
              </a:solidFill>
              <a:round/>
            </a:ln>
            <a:effectLst/>
          </c:spPr>
        </c:majorGridlines>
        <c:numFmt formatCode="0.000_);[Red]\(0.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crossAx val="1991952624"/>
        <c:crosses val="autoZero"/>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0BB0382-10CD-41AA-A4B0-2B7DE76CF719}" type="datetimeFigureOut">
              <a:rPr kumimoji="1" lang="ja-JP" altLang="en-US" smtClean="0"/>
              <a:t>2022/8/26</a:t>
            </a:fld>
            <a:endParaRPr kumimoji="1" lang="ja-JP" altLang="en-US"/>
          </a:p>
        </p:txBody>
      </p:sp>
      <p:sp>
        <p:nvSpPr>
          <p:cNvPr id="4" name="スライド イメージ プレースホルダー 3"/>
          <p:cNvSpPr>
            <a:spLocks noGrp="1" noRot="1" noChangeAspect="1"/>
          </p:cNvSpPr>
          <p:nvPr>
            <p:ph type="sldImg" idx="2"/>
          </p:nvPr>
        </p:nvSpPr>
        <p:spPr>
          <a:xfrm>
            <a:off x="2198688" y="1243013"/>
            <a:ext cx="24098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0E15A7B-6620-49C2-9AA5-FD94CEC8C888}" type="slidenum">
              <a:rPr kumimoji="1" lang="ja-JP" altLang="en-US" smtClean="0"/>
              <a:t>‹#›</a:t>
            </a:fld>
            <a:endParaRPr kumimoji="1" lang="ja-JP" altLang="en-US"/>
          </a:p>
        </p:txBody>
      </p:sp>
    </p:spTree>
    <p:extLst>
      <p:ext uri="{BB962C8B-B14F-4D97-AF65-F5344CB8AC3E}">
        <p14:creationId xmlns:p14="http://schemas.microsoft.com/office/powerpoint/2010/main" val="4012987198"/>
      </p:ext>
    </p:extLst>
  </p:cSld>
  <p:clrMap bg1="lt1" tx1="dk1" bg2="lt2" tx2="dk2" accent1="accent1" accent2="accent2" accent3="accent3" accent4="accent4" accent5="accent5" accent6="accent6" hlink="hlink" folHlink="folHlink"/>
  <p:notesStyle>
    <a:lvl1pPr marL="0" algn="l" defTabSz="962132" rtl="0" eaLnBrk="1" latinLnBrk="0" hangingPunct="1">
      <a:defRPr kumimoji="1" sz="1263" kern="1200">
        <a:solidFill>
          <a:schemeClr val="tx1"/>
        </a:solidFill>
        <a:latin typeface="+mn-lt"/>
        <a:ea typeface="+mn-ea"/>
        <a:cs typeface="+mn-cs"/>
      </a:defRPr>
    </a:lvl1pPr>
    <a:lvl2pPr marL="481066" algn="l" defTabSz="962132" rtl="0" eaLnBrk="1" latinLnBrk="0" hangingPunct="1">
      <a:defRPr kumimoji="1" sz="1263" kern="1200">
        <a:solidFill>
          <a:schemeClr val="tx1"/>
        </a:solidFill>
        <a:latin typeface="+mn-lt"/>
        <a:ea typeface="+mn-ea"/>
        <a:cs typeface="+mn-cs"/>
      </a:defRPr>
    </a:lvl2pPr>
    <a:lvl3pPr marL="962132" algn="l" defTabSz="962132" rtl="0" eaLnBrk="1" latinLnBrk="0" hangingPunct="1">
      <a:defRPr kumimoji="1" sz="1263" kern="1200">
        <a:solidFill>
          <a:schemeClr val="tx1"/>
        </a:solidFill>
        <a:latin typeface="+mn-lt"/>
        <a:ea typeface="+mn-ea"/>
        <a:cs typeface="+mn-cs"/>
      </a:defRPr>
    </a:lvl3pPr>
    <a:lvl4pPr marL="1443198" algn="l" defTabSz="962132" rtl="0" eaLnBrk="1" latinLnBrk="0" hangingPunct="1">
      <a:defRPr kumimoji="1" sz="1263" kern="1200">
        <a:solidFill>
          <a:schemeClr val="tx1"/>
        </a:solidFill>
        <a:latin typeface="+mn-lt"/>
        <a:ea typeface="+mn-ea"/>
        <a:cs typeface="+mn-cs"/>
      </a:defRPr>
    </a:lvl4pPr>
    <a:lvl5pPr marL="1924263" algn="l" defTabSz="962132" rtl="0" eaLnBrk="1" latinLnBrk="0" hangingPunct="1">
      <a:defRPr kumimoji="1" sz="1263" kern="1200">
        <a:solidFill>
          <a:schemeClr val="tx1"/>
        </a:solidFill>
        <a:latin typeface="+mn-lt"/>
        <a:ea typeface="+mn-ea"/>
        <a:cs typeface="+mn-cs"/>
      </a:defRPr>
    </a:lvl5pPr>
    <a:lvl6pPr marL="2405329" algn="l" defTabSz="962132" rtl="0" eaLnBrk="1" latinLnBrk="0" hangingPunct="1">
      <a:defRPr kumimoji="1" sz="1263" kern="1200">
        <a:solidFill>
          <a:schemeClr val="tx1"/>
        </a:solidFill>
        <a:latin typeface="+mn-lt"/>
        <a:ea typeface="+mn-ea"/>
        <a:cs typeface="+mn-cs"/>
      </a:defRPr>
    </a:lvl6pPr>
    <a:lvl7pPr marL="2886395" algn="l" defTabSz="962132" rtl="0" eaLnBrk="1" latinLnBrk="0" hangingPunct="1">
      <a:defRPr kumimoji="1" sz="1263" kern="1200">
        <a:solidFill>
          <a:schemeClr val="tx1"/>
        </a:solidFill>
        <a:latin typeface="+mn-lt"/>
        <a:ea typeface="+mn-ea"/>
        <a:cs typeface="+mn-cs"/>
      </a:defRPr>
    </a:lvl7pPr>
    <a:lvl8pPr marL="3367461" algn="l" defTabSz="962132" rtl="0" eaLnBrk="1" latinLnBrk="0" hangingPunct="1">
      <a:defRPr kumimoji="1" sz="1263" kern="1200">
        <a:solidFill>
          <a:schemeClr val="tx1"/>
        </a:solidFill>
        <a:latin typeface="+mn-lt"/>
        <a:ea typeface="+mn-ea"/>
        <a:cs typeface="+mn-cs"/>
      </a:defRPr>
    </a:lvl8pPr>
    <a:lvl9pPr marL="3848527" algn="l" defTabSz="962132" rtl="0" eaLnBrk="1" latinLnBrk="0" hangingPunct="1">
      <a:defRPr kumimoji="1" sz="126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8688" y="1243013"/>
            <a:ext cx="240982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E15A7B-6620-49C2-9AA5-FD94CEC8C888}" type="slidenum">
              <a:rPr kumimoji="1" lang="ja-JP" altLang="en-US" smtClean="0"/>
              <a:t>10</a:t>
            </a:fld>
            <a:endParaRPr kumimoji="1" lang="ja-JP" altLang="en-US"/>
          </a:p>
        </p:txBody>
      </p:sp>
    </p:spTree>
    <p:extLst>
      <p:ext uri="{BB962C8B-B14F-4D97-AF65-F5344CB8AC3E}">
        <p14:creationId xmlns:p14="http://schemas.microsoft.com/office/powerpoint/2010/main" val="33523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53522" y="1679128"/>
            <a:ext cx="6273245" cy="3572005"/>
          </a:xfrm>
        </p:spPr>
        <p:txBody>
          <a:bodyPr anchor="b"/>
          <a:lstStyle>
            <a:lvl1pPr algn="ctr">
              <a:defRPr sz="4843"/>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22536" y="5388883"/>
            <a:ext cx="5535216" cy="2477127"/>
          </a:xfrm>
        </p:spPr>
        <p:txBody>
          <a:bodyPr/>
          <a:lstStyle>
            <a:lvl1pPr marL="0" indent="0" algn="ctr">
              <a:buNone/>
              <a:defRPr sz="1937"/>
            </a:lvl1pPr>
            <a:lvl2pPr marL="369006" indent="0" algn="ctr">
              <a:buNone/>
              <a:defRPr sz="1614"/>
            </a:lvl2pPr>
            <a:lvl3pPr marL="738012" indent="0" algn="ctr">
              <a:buNone/>
              <a:defRPr sz="1453"/>
            </a:lvl3pPr>
            <a:lvl4pPr marL="1107018" indent="0" algn="ctr">
              <a:buNone/>
              <a:defRPr sz="1291"/>
            </a:lvl4pPr>
            <a:lvl5pPr marL="1476024" indent="0" algn="ctr">
              <a:buNone/>
              <a:defRPr sz="1291"/>
            </a:lvl5pPr>
            <a:lvl6pPr marL="1845031" indent="0" algn="ctr">
              <a:buNone/>
              <a:defRPr sz="1291"/>
            </a:lvl6pPr>
            <a:lvl7pPr marL="2214037" indent="0" algn="ctr">
              <a:buNone/>
              <a:defRPr sz="1291"/>
            </a:lvl7pPr>
            <a:lvl8pPr marL="2583043" indent="0" algn="ctr">
              <a:buNone/>
              <a:defRPr sz="1291"/>
            </a:lvl8pPr>
            <a:lvl9pPr marL="2952049" indent="0" algn="ctr">
              <a:buNone/>
              <a:defRPr sz="1291"/>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26297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04142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81519" y="546251"/>
            <a:ext cx="1591375" cy="869488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07395" y="546251"/>
            <a:ext cx="4681870" cy="869488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65570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485617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03552" y="2557881"/>
            <a:ext cx="6365498" cy="4267880"/>
          </a:xfrm>
        </p:spPr>
        <p:txBody>
          <a:bodyPr anchor="b"/>
          <a:lstStyle>
            <a:lvl1pPr>
              <a:defRPr sz="4843"/>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552" y="6866137"/>
            <a:ext cx="6365498" cy="2244377"/>
          </a:xfrm>
        </p:spPr>
        <p:txBody>
          <a:bodyPr/>
          <a:lstStyle>
            <a:lvl1pPr marL="0" indent="0">
              <a:buNone/>
              <a:defRPr sz="1937">
                <a:solidFill>
                  <a:schemeClr val="tx1"/>
                </a:solidFill>
              </a:defRPr>
            </a:lvl1pPr>
            <a:lvl2pPr marL="369006" indent="0">
              <a:buNone/>
              <a:defRPr sz="1614">
                <a:solidFill>
                  <a:schemeClr val="tx1">
                    <a:tint val="75000"/>
                  </a:schemeClr>
                </a:solidFill>
              </a:defRPr>
            </a:lvl2pPr>
            <a:lvl3pPr marL="738012" indent="0">
              <a:buNone/>
              <a:defRPr sz="1453">
                <a:solidFill>
                  <a:schemeClr val="tx1">
                    <a:tint val="75000"/>
                  </a:schemeClr>
                </a:solidFill>
              </a:defRPr>
            </a:lvl3pPr>
            <a:lvl4pPr marL="1107018" indent="0">
              <a:buNone/>
              <a:defRPr sz="1291">
                <a:solidFill>
                  <a:schemeClr val="tx1">
                    <a:tint val="75000"/>
                  </a:schemeClr>
                </a:solidFill>
              </a:defRPr>
            </a:lvl4pPr>
            <a:lvl5pPr marL="1476024" indent="0">
              <a:buNone/>
              <a:defRPr sz="1291">
                <a:solidFill>
                  <a:schemeClr val="tx1">
                    <a:tint val="75000"/>
                  </a:schemeClr>
                </a:solidFill>
              </a:defRPr>
            </a:lvl5pPr>
            <a:lvl6pPr marL="1845031" indent="0">
              <a:buNone/>
              <a:defRPr sz="1291">
                <a:solidFill>
                  <a:schemeClr val="tx1">
                    <a:tint val="75000"/>
                  </a:schemeClr>
                </a:solidFill>
              </a:defRPr>
            </a:lvl6pPr>
            <a:lvl7pPr marL="2214037" indent="0">
              <a:buNone/>
              <a:defRPr sz="1291">
                <a:solidFill>
                  <a:schemeClr val="tx1">
                    <a:tint val="75000"/>
                  </a:schemeClr>
                </a:solidFill>
              </a:defRPr>
            </a:lvl7pPr>
            <a:lvl8pPr marL="2583043" indent="0">
              <a:buNone/>
              <a:defRPr sz="1291">
                <a:solidFill>
                  <a:schemeClr val="tx1">
                    <a:tint val="75000"/>
                  </a:schemeClr>
                </a:solidFill>
              </a:defRPr>
            </a:lvl8pPr>
            <a:lvl9pPr marL="2952049" indent="0">
              <a:buNone/>
              <a:defRPr sz="1291">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5291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07395" y="2731253"/>
            <a:ext cx="3136622" cy="65098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736271" y="2731253"/>
            <a:ext cx="3136622" cy="65098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56833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08356" y="546253"/>
            <a:ext cx="6365498" cy="198312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8357" y="2515129"/>
            <a:ext cx="3122207" cy="1232626"/>
          </a:xfrm>
        </p:spPr>
        <p:txBody>
          <a:bodyPr anchor="b"/>
          <a:lstStyle>
            <a:lvl1pPr marL="0" indent="0">
              <a:buNone/>
              <a:defRPr sz="1937" b="1"/>
            </a:lvl1pPr>
            <a:lvl2pPr marL="369006" indent="0">
              <a:buNone/>
              <a:defRPr sz="1614" b="1"/>
            </a:lvl2pPr>
            <a:lvl3pPr marL="738012" indent="0">
              <a:buNone/>
              <a:defRPr sz="1453" b="1"/>
            </a:lvl3pPr>
            <a:lvl4pPr marL="1107018" indent="0">
              <a:buNone/>
              <a:defRPr sz="1291" b="1"/>
            </a:lvl4pPr>
            <a:lvl5pPr marL="1476024" indent="0">
              <a:buNone/>
              <a:defRPr sz="1291" b="1"/>
            </a:lvl5pPr>
            <a:lvl6pPr marL="1845031" indent="0">
              <a:buNone/>
              <a:defRPr sz="1291" b="1"/>
            </a:lvl6pPr>
            <a:lvl7pPr marL="2214037" indent="0">
              <a:buNone/>
              <a:defRPr sz="1291" b="1"/>
            </a:lvl7pPr>
            <a:lvl8pPr marL="2583043" indent="0">
              <a:buNone/>
              <a:defRPr sz="1291" b="1"/>
            </a:lvl8pPr>
            <a:lvl9pPr marL="2952049" indent="0">
              <a:buNone/>
              <a:defRPr sz="1291" b="1"/>
            </a:lvl9pPr>
          </a:lstStyle>
          <a:p>
            <a:pPr lvl="0"/>
            <a:r>
              <a:rPr lang="ja-JP" altLang="en-US" smtClean="0"/>
              <a:t>マスター テキストの書式設定</a:t>
            </a:r>
          </a:p>
        </p:txBody>
      </p:sp>
      <p:sp>
        <p:nvSpPr>
          <p:cNvPr id="4" name="Content Placeholder 3"/>
          <p:cNvSpPr>
            <a:spLocks noGrp="1"/>
          </p:cNvSpPr>
          <p:nvPr>
            <p:ph sz="half" idx="2"/>
          </p:nvPr>
        </p:nvSpPr>
        <p:spPr>
          <a:xfrm>
            <a:off x="508357" y="3747755"/>
            <a:ext cx="3122207" cy="55123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736271" y="2515129"/>
            <a:ext cx="3137584" cy="1232626"/>
          </a:xfrm>
        </p:spPr>
        <p:txBody>
          <a:bodyPr anchor="b"/>
          <a:lstStyle>
            <a:lvl1pPr marL="0" indent="0">
              <a:buNone/>
              <a:defRPr sz="1937" b="1"/>
            </a:lvl1pPr>
            <a:lvl2pPr marL="369006" indent="0">
              <a:buNone/>
              <a:defRPr sz="1614" b="1"/>
            </a:lvl2pPr>
            <a:lvl3pPr marL="738012" indent="0">
              <a:buNone/>
              <a:defRPr sz="1453" b="1"/>
            </a:lvl3pPr>
            <a:lvl4pPr marL="1107018" indent="0">
              <a:buNone/>
              <a:defRPr sz="1291" b="1"/>
            </a:lvl4pPr>
            <a:lvl5pPr marL="1476024" indent="0">
              <a:buNone/>
              <a:defRPr sz="1291" b="1"/>
            </a:lvl5pPr>
            <a:lvl6pPr marL="1845031" indent="0">
              <a:buNone/>
              <a:defRPr sz="1291" b="1"/>
            </a:lvl6pPr>
            <a:lvl7pPr marL="2214037" indent="0">
              <a:buNone/>
              <a:defRPr sz="1291" b="1"/>
            </a:lvl7pPr>
            <a:lvl8pPr marL="2583043" indent="0">
              <a:buNone/>
              <a:defRPr sz="1291" b="1"/>
            </a:lvl8pPr>
            <a:lvl9pPr marL="2952049" indent="0">
              <a:buNone/>
              <a:defRPr sz="1291" b="1"/>
            </a:lvl9pPr>
          </a:lstStyle>
          <a:p>
            <a:pPr lvl="0"/>
            <a:r>
              <a:rPr lang="ja-JP" altLang="en-US" smtClean="0"/>
              <a:t>マスター テキストの書式設定</a:t>
            </a:r>
          </a:p>
        </p:txBody>
      </p:sp>
      <p:sp>
        <p:nvSpPr>
          <p:cNvPr id="6" name="Content Placeholder 5"/>
          <p:cNvSpPr>
            <a:spLocks noGrp="1"/>
          </p:cNvSpPr>
          <p:nvPr>
            <p:ph sz="quarter" idx="4"/>
          </p:nvPr>
        </p:nvSpPr>
        <p:spPr>
          <a:xfrm>
            <a:off x="3736271" y="3747755"/>
            <a:ext cx="3137584" cy="55123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185670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554513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419818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8356" y="684001"/>
            <a:ext cx="2380335" cy="2394003"/>
          </a:xfrm>
        </p:spPr>
        <p:txBody>
          <a:bodyPr anchor="b"/>
          <a:lstStyle>
            <a:lvl1pPr>
              <a:defRPr sz="2583"/>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137584" y="1477254"/>
            <a:ext cx="3736271" cy="7291259"/>
          </a:xfrm>
        </p:spPr>
        <p:txBody>
          <a:bodyPr/>
          <a:lstStyle>
            <a:lvl1pPr>
              <a:defRPr sz="2583"/>
            </a:lvl1pPr>
            <a:lvl2pPr>
              <a:defRPr sz="2260"/>
            </a:lvl2pPr>
            <a:lvl3pPr>
              <a:defRPr sz="1937"/>
            </a:lvl3pPr>
            <a:lvl4pPr>
              <a:defRPr sz="1614"/>
            </a:lvl4pPr>
            <a:lvl5pPr>
              <a:defRPr sz="1614"/>
            </a:lvl5pPr>
            <a:lvl6pPr>
              <a:defRPr sz="1614"/>
            </a:lvl6pPr>
            <a:lvl7pPr>
              <a:defRPr sz="1614"/>
            </a:lvl7pPr>
            <a:lvl8pPr>
              <a:defRPr sz="1614"/>
            </a:lvl8pPr>
            <a:lvl9pPr>
              <a:defRPr sz="161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08356" y="3078004"/>
            <a:ext cx="2380335" cy="5702383"/>
          </a:xfrm>
        </p:spPr>
        <p:txBody>
          <a:bodyPr/>
          <a:lstStyle>
            <a:lvl1pPr marL="0" indent="0">
              <a:buNone/>
              <a:defRPr sz="1291"/>
            </a:lvl1pPr>
            <a:lvl2pPr marL="369006" indent="0">
              <a:buNone/>
              <a:defRPr sz="1130"/>
            </a:lvl2pPr>
            <a:lvl3pPr marL="738012" indent="0">
              <a:buNone/>
              <a:defRPr sz="969"/>
            </a:lvl3pPr>
            <a:lvl4pPr marL="1107018" indent="0">
              <a:buNone/>
              <a:defRPr sz="807"/>
            </a:lvl4pPr>
            <a:lvl5pPr marL="1476024" indent="0">
              <a:buNone/>
              <a:defRPr sz="807"/>
            </a:lvl5pPr>
            <a:lvl6pPr marL="1845031" indent="0">
              <a:buNone/>
              <a:defRPr sz="807"/>
            </a:lvl6pPr>
            <a:lvl7pPr marL="2214037" indent="0">
              <a:buNone/>
              <a:defRPr sz="807"/>
            </a:lvl7pPr>
            <a:lvl8pPr marL="2583043" indent="0">
              <a:buNone/>
              <a:defRPr sz="807"/>
            </a:lvl8pPr>
            <a:lvl9pPr marL="2952049" indent="0">
              <a:buNone/>
              <a:defRPr sz="80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95803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8356" y="684001"/>
            <a:ext cx="2380335" cy="2394003"/>
          </a:xfrm>
        </p:spPr>
        <p:txBody>
          <a:bodyPr anchor="b"/>
          <a:lstStyle>
            <a:lvl1pPr>
              <a:defRPr sz="2583"/>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137584" y="1477254"/>
            <a:ext cx="3736271" cy="7291259"/>
          </a:xfrm>
        </p:spPr>
        <p:txBody>
          <a:bodyPr anchor="t"/>
          <a:lstStyle>
            <a:lvl1pPr marL="0" indent="0">
              <a:buNone/>
              <a:defRPr sz="2583"/>
            </a:lvl1pPr>
            <a:lvl2pPr marL="369006" indent="0">
              <a:buNone/>
              <a:defRPr sz="2260"/>
            </a:lvl2pPr>
            <a:lvl3pPr marL="738012" indent="0">
              <a:buNone/>
              <a:defRPr sz="1937"/>
            </a:lvl3pPr>
            <a:lvl4pPr marL="1107018" indent="0">
              <a:buNone/>
              <a:defRPr sz="1614"/>
            </a:lvl4pPr>
            <a:lvl5pPr marL="1476024" indent="0">
              <a:buNone/>
              <a:defRPr sz="1614"/>
            </a:lvl5pPr>
            <a:lvl6pPr marL="1845031" indent="0">
              <a:buNone/>
              <a:defRPr sz="1614"/>
            </a:lvl6pPr>
            <a:lvl7pPr marL="2214037" indent="0">
              <a:buNone/>
              <a:defRPr sz="1614"/>
            </a:lvl7pPr>
            <a:lvl8pPr marL="2583043" indent="0">
              <a:buNone/>
              <a:defRPr sz="1614"/>
            </a:lvl8pPr>
            <a:lvl9pPr marL="2952049" indent="0">
              <a:buNone/>
              <a:defRPr sz="1614"/>
            </a:lvl9pPr>
          </a:lstStyle>
          <a:p>
            <a:r>
              <a:rPr lang="ja-JP" altLang="en-US" smtClean="0"/>
              <a:t>図を追加</a:t>
            </a:r>
            <a:endParaRPr lang="en-US" dirty="0"/>
          </a:p>
        </p:txBody>
      </p:sp>
      <p:sp>
        <p:nvSpPr>
          <p:cNvPr id="4" name="Text Placeholder 3"/>
          <p:cNvSpPr>
            <a:spLocks noGrp="1"/>
          </p:cNvSpPr>
          <p:nvPr>
            <p:ph type="body" sz="half" idx="2"/>
          </p:nvPr>
        </p:nvSpPr>
        <p:spPr>
          <a:xfrm>
            <a:off x="508356" y="3078004"/>
            <a:ext cx="2380335" cy="5702383"/>
          </a:xfrm>
        </p:spPr>
        <p:txBody>
          <a:bodyPr/>
          <a:lstStyle>
            <a:lvl1pPr marL="0" indent="0">
              <a:buNone/>
              <a:defRPr sz="1291"/>
            </a:lvl1pPr>
            <a:lvl2pPr marL="369006" indent="0">
              <a:buNone/>
              <a:defRPr sz="1130"/>
            </a:lvl2pPr>
            <a:lvl3pPr marL="738012" indent="0">
              <a:buNone/>
              <a:defRPr sz="969"/>
            </a:lvl3pPr>
            <a:lvl4pPr marL="1107018" indent="0">
              <a:buNone/>
              <a:defRPr sz="807"/>
            </a:lvl4pPr>
            <a:lvl5pPr marL="1476024" indent="0">
              <a:buNone/>
              <a:defRPr sz="807"/>
            </a:lvl5pPr>
            <a:lvl6pPr marL="1845031" indent="0">
              <a:buNone/>
              <a:defRPr sz="807"/>
            </a:lvl6pPr>
            <a:lvl7pPr marL="2214037" indent="0">
              <a:buNone/>
              <a:defRPr sz="807"/>
            </a:lvl7pPr>
            <a:lvl8pPr marL="2583043" indent="0">
              <a:buNone/>
              <a:defRPr sz="807"/>
            </a:lvl8pPr>
            <a:lvl9pPr marL="2952049" indent="0">
              <a:buNone/>
              <a:defRPr sz="80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2022/8/26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347018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7395" y="546253"/>
            <a:ext cx="6365498" cy="19831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7395" y="2731253"/>
            <a:ext cx="6365498" cy="65098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07395" y="9509514"/>
            <a:ext cx="1660565" cy="546251"/>
          </a:xfrm>
          <a:prstGeom prst="rect">
            <a:avLst/>
          </a:prstGeom>
        </p:spPr>
        <p:txBody>
          <a:bodyPr vert="horz" lIns="91440" tIns="45720" rIns="91440" bIns="45720" rtlCol="0" anchor="ctr"/>
          <a:lstStyle>
            <a:lvl1pPr algn="l">
              <a:defRPr sz="969">
                <a:solidFill>
                  <a:schemeClr val="tx1">
                    <a:tint val="75000"/>
                  </a:schemeClr>
                </a:solidFill>
              </a:defRPr>
            </a:lvl1pPr>
          </a:lstStyle>
          <a:p>
            <a:fld id="{D5591D8F-7179-4F35-9421-AB27E51262F8}" type="datetimeFigureOut">
              <a:rPr kumimoji="1" lang="ja-JP" altLang="en-US" smtClean="0"/>
              <a:t>2022/8/26</a:t>
            </a:fld>
            <a:endParaRPr kumimoji="1" lang="ja-JP" altLang="en-US"/>
          </a:p>
        </p:txBody>
      </p:sp>
      <p:sp>
        <p:nvSpPr>
          <p:cNvPr id="5" name="Footer Placeholder 4"/>
          <p:cNvSpPr>
            <a:spLocks noGrp="1"/>
          </p:cNvSpPr>
          <p:nvPr>
            <p:ph type="ftr" sz="quarter" idx="3"/>
          </p:nvPr>
        </p:nvSpPr>
        <p:spPr>
          <a:xfrm>
            <a:off x="2444721" y="9509514"/>
            <a:ext cx="2490847" cy="546251"/>
          </a:xfrm>
          <a:prstGeom prst="rect">
            <a:avLst/>
          </a:prstGeom>
        </p:spPr>
        <p:txBody>
          <a:bodyPr vert="horz" lIns="91440" tIns="45720" rIns="91440" bIns="45720" rtlCol="0" anchor="ctr"/>
          <a:lstStyle>
            <a:lvl1pPr algn="ctr">
              <a:defRPr sz="96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212328" y="9509514"/>
            <a:ext cx="1660565" cy="546251"/>
          </a:xfrm>
          <a:prstGeom prst="rect">
            <a:avLst/>
          </a:prstGeom>
        </p:spPr>
        <p:txBody>
          <a:bodyPr vert="horz" lIns="91440" tIns="45720" rIns="91440" bIns="45720" rtlCol="0" anchor="ctr"/>
          <a:lstStyle>
            <a:lvl1pPr algn="r">
              <a:defRPr sz="969">
                <a:solidFill>
                  <a:schemeClr val="tx1">
                    <a:tint val="75000"/>
                  </a:schemeClr>
                </a:solidFill>
              </a:defRPr>
            </a:lvl1p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55778446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738012" rtl="0" eaLnBrk="1" latinLnBrk="0" hangingPunct="1">
        <a:lnSpc>
          <a:spcPct val="90000"/>
        </a:lnSpc>
        <a:spcBef>
          <a:spcPct val="0"/>
        </a:spcBef>
        <a:buNone/>
        <a:defRPr kumimoji="1" sz="3551" kern="1200">
          <a:solidFill>
            <a:schemeClr val="tx1"/>
          </a:solidFill>
          <a:latin typeface="+mj-lt"/>
          <a:ea typeface="+mj-ea"/>
          <a:cs typeface="+mj-cs"/>
        </a:defRPr>
      </a:lvl1pPr>
    </p:titleStyle>
    <p:bodyStyle>
      <a:lvl1pPr marL="184503" indent="-184503" algn="l" defTabSz="738012" rtl="0" eaLnBrk="1" latinLnBrk="0" hangingPunct="1">
        <a:lnSpc>
          <a:spcPct val="90000"/>
        </a:lnSpc>
        <a:spcBef>
          <a:spcPts val="807"/>
        </a:spcBef>
        <a:buFont typeface="Arial" panose="020B0604020202020204" pitchFamily="34" charset="0"/>
        <a:buChar char="•"/>
        <a:defRPr kumimoji="1" sz="2260" kern="1200">
          <a:solidFill>
            <a:schemeClr val="tx1"/>
          </a:solidFill>
          <a:latin typeface="+mn-lt"/>
          <a:ea typeface="+mn-ea"/>
          <a:cs typeface="+mn-cs"/>
        </a:defRPr>
      </a:lvl1pPr>
      <a:lvl2pPr marL="553509" indent="-184503" algn="l" defTabSz="738012" rtl="0" eaLnBrk="1" latinLnBrk="0" hangingPunct="1">
        <a:lnSpc>
          <a:spcPct val="90000"/>
        </a:lnSpc>
        <a:spcBef>
          <a:spcPts val="404"/>
        </a:spcBef>
        <a:buFont typeface="Arial" panose="020B0604020202020204" pitchFamily="34" charset="0"/>
        <a:buChar char="•"/>
        <a:defRPr kumimoji="1" sz="1937" kern="1200">
          <a:solidFill>
            <a:schemeClr val="tx1"/>
          </a:solidFill>
          <a:latin typeface="+mn-lt"/>
          <a:ea typeface="+mn-ea"/>
          <a:cs typeface="+mn-cs"/>
        </a:defRPr>
      </a:lvl2pPr>
      <a:lvl3pPr marL="922515" indent="-184503" algn="l" defTabSz="738012" rtl="0" eaLnBrk="1" latinLnBrk="0" hangingPunct="1">
        <a:lnSpc>
          <a:spcPct val="90000"/>
        </a:lnSpc>
        <a:spcBef>
          <a:spcPts val="404"/>
        </a:spcBef>
        <a:buFont typeface="Arial" panose="020B0604020202020204" pitchFamily="34" charset="0"/>
        <a:buChar char="•"/>
        <a:defRPr kumimoji="1" sz="1614" kern="1200">
          <a:solidFill>
            <a:schemeClr val="tx1"/>
          </a:solidFill>
          <a:latin typeface="+mn-lt"/>
          <a:ea typeface="+mn-ea"/>
          <a:cs typeface="+mn-cs"/>
        </a:defRPr>
      </a:lvl3pPr>
      <a:lvl4pPr marL="1291521"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4pPr>
      <a:lvl5pPr marL="1660528"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5pPr>
      <a:lvl6pPr marL="2029534"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6pPr>
      <a:lvl7pPr marL="2398540"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7pPr>
      <a:lvl8pPr marL="2767546"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8pPr>
      <a:lvl9pPr marL="3136552" indent="-184503" algn="l" defTabSz="738012" rtl="0" eaLnBrk="1" latinLnBrk="0" hangingPunct="1">
        <a:lnSpc>
          <a:spcPct val="90000"/>
        </a:lnSpc>
        <a:spcBef>
          <a:spcPts val="404"/>
        </a:spcBef>
        <a:buFont typeface="Arial" panose="020B0604020202020204" pitchFamily="34" charset="0"/>
        <a:buChar char="•"/>
        <a:defRPr kumimoji="1" sz="1453" kern="1200">
          <a:solidFill>
            <a:schemeClr val="tx1"/>
          </a:solidFill>
          <a:latin typeface="+mn-lt"/>
          <a:ea typeface="+mn-ea"/>
          <a:cs typeface="+mn-cs"/>
        </a:defRPr>
      </a:lvl9pPr>
    </p:bodyStyle>
    <p:otherStyle>
      <a:defPPr>
        <a:defRPr lang="en-US"/>
      </a:defPPr>
      <a:lvl1pPr marL="0" algn="l" defTabSz="738012" rtl="0" eaLnBrk="1" latinLnBrk="0" hangingPunct="1">
        <a:defRPr kumimoji="1" sz="1453" kern="1200">
          <a:solidFill>
            <a:schemeClr val="tx1"/>
          </a:solidFill>
          <a:latin typeface="+mn-lt"/>
          <a:ea typeface="+mn-ea"/>
          <a:cs typeface="+mn-cs"/>
        </a:defRPr>
      </a:lvl1pPr>
      <a:lvl2pPr marL="369006" algn="l" defTabSz="738012" rtl="0" eaLnBrk="1" latinLnBrk="0" hangingPunct="1">
        <a:defRPr kumimoji="1" sz="1453" kern="1200">
          <a:solidFill>
            <a:schemeClr val="tx1"/>
          </a:solidFill>
          <a:latin typeface="+mn-lt"/>
          <a:ea typeface="+mn-ea"/>
          <a:cs typeface="+mn-cs"/>
        </a:defRPr>
      </a:lvl2pPr>
      <a:lvl3pPr marL="738012" algn="l" defTabSz="738012" rtl="0" eaLnBrk="1" latinLnBrk="0" hangingPunct="1">
        <a:defRPr kumimoji="1" sz="1453" kern="1200">
          <a:solidFill>
            <a:schemeClr val="tx1"/>
          </a:solidFill>
          <a:latin typeface="+mn-lt"/>
          <a:ea typeface="+mn-ea"/>
          <a:cs typeface="+mn-cs"/>
        </a:defRPr>
      </a:lvl3pPr>
      <a:lvl4pPr marL="1107018" algn="l" defTabSz="738012" rtl="0" eaLnBrk="1" latinLnBrk="0" hangingPunct="1">
        <a:defRPr kumimoji="1" sz="1453" kern="1200">
          <a:solidFill>
            <a:schemeClr val="tx1"/>
          </a:solidFill>
          <a:latin typeface="+mn-lt"/>
          <a:ea typeface="+mn-ea"/>
          <a:cs typeface="+mn-cs"/>
        </a:defRPr>
      </a:lvl4pPr>
      <a:lvl5pPr marL="1476024" algn="l" defTabSz="738012" rtl="0" eaLnBrk="1" latinLnBrk="0" hangingPunct="1">
        <a:defRPr kumimoji="1" sz="1453" kern="1200">
          <a:solidFill>
            <a:schemeClr val="tx1"/>
          </a:solidFill>
          <a:latin typeface="+mn-lt"/>
          <a:ea typeface="+mn-ea"/>
          <a:cs typeface="+mn-cs"/>
        </a:defRPr>
      </a:lvl5pPr>
      <a:lvl6pPr marL="1845031" algn="l" defTabSz="738012" rtl="0" eaLnBrk="1" latinLnBrk="0" hangingPunct="1">
        <a:defRPr kumimoji="1" sz="1453" kern="1200">
          <a:solidFill>
            <a:schemeClr val="tx1"/>
          </a:solidFill>
          <a:latin typeface="+mn-lt"/>
          <a:ea typeface="+mn-ea"/>
          <a:cs typeface="+mn-cs"/>
        </a:defRPr>
      </a:lvl6pPr>
      <a:lvl7pPr marL="2214037" algn="l" defTabSz="738012" rtl="0" eaLnBrk="1" latinLnBrk="0" hangingPunct="1">
        <a:defRPr kumimoji="1" sz="1453" kern="1200">
          <a:solidFill>
            <a:schemeClr val="tx1"/>
          </a:solidFill>
          <a:latin typeface="+mn-lt"/>
          <a:ea typeface="+mn-ea"/>
          <a:cs typeface="+mn-cs"/>
        </a:defRPr>
      </a:lvl7pPr>
      <a:lvl8pPr marL="2583043" algn="l" defTabSz="738012" rtl="0" eaLnBrk="1" latinLnBrk="0" hangingPunct="1">
        <a:defRPr kumimoji="1" sz="1453" kern="1200">
          <a:solidFill>
            <a:schemeClr val="tx1"/>
          </a:solidFill>
          <a:latin typeface="+mn-lt"/>
          <a:ea typeface="+mn-ea"/>
          <a:cs typeface="+mn-cs"/>
        </a:defRPr>
      </a:lvl8pPr>
      <a:lvl9pPr marL="2952049" algn="l" defTabSz="738012" rtl="0" eaLnBrk="1" latinLnBrk="0" hangingPunct="1">
        <a:defRPr kumimoji="1" sz="14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7.e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9"/>
          <p:cNvSpPr>
            <a:spLocks noChangeArrowheads="1"/>
          </p:cNvSpPr>
          <p:nvPr/>
        </p:nvSpPr>
        <p:spPr bwMode="auto">
          <a:xfrm>
            <a:off x="452686" y="59199"/>
            <a:ext cx="6858000" cy="42456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96" b="1" dirty="0">
                <a:solidFill>
                  <a:schemeClr val="bg1"/>
                </a:solidFill>
                <a:latin typeface="Meiryo UI" panose="020B0604030504040204" pitchFamily="50" charset="-128"/>
                <a:ea typeface="Meiryo UI" panose="020B0604030504040204" pitchFamily="50" charset="-128"/>
              </a:rPr>
              <a:t>令和３年度 教育行政に係る点検及び評価報告書（概要）</a:t>
            </a:r>
          </a:p>
        </p:txBody>
      </p:sp>
      <p:sp>
        <p:nvSpPr>
          <p:cNvPr id="6" name="Rectangle 4"/>
          <p:cNvSpPr>
            <a:spLocks noChangeArrowheads="1"/>
          </p:cNvSpPr>
          <p:nvPr/>
        </p:nvSpPr>
        <p:spPr bwMode="auto">
          <a:xfrm>
            <a:off x="619745" y="2221324"/>
            <a:ext cx="6477866" cy="2512447"/>
          </a:xfrm>
          <a:prstGeom prst="rect">
            <a:avLst/>
          </a:prstGeom>
          <a:solidFill>
            <a:schemeClr val="accent1">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≪基本条例≫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第６条　知事及び委員会は、基本計画の進捗を管理するため、毎年、共同してその点検及び評価を行い、その結果に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関する報告書を作成し、これを大阪府議会に提出するとともに、公表しなければならない。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委員会は、地方教育行政法第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条の点検及び評価に当たり、前項の点検及び評価を含めるものとする。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３　第１項の点検及び評価に当たっては、基本計画に定めた目標を達成するために委員会の教育長及び委員が行った</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取組、活動の状況等について、委員会の教育長及び委員が自ら点検及び評価を行わなければならない。</a:t>
            </a:r>
          </a:p>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≪地教行法≫</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　教育委員会は、毎年、その権限に属する事務（前条第１項の規定により教育長に委任された事務その他</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教育長の権限に属する事務（同条第４項の規定により事務局職員等に委任された事務を含む。）を含む。）の</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管理及び執行の状況について点検及び評価を行い、その結果に関する報告書を作成し、これを議会に提出するとともに、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教育委員会は、前項の点検及び評価を行うに当たっては、教育に関し学識経験を有する者の知見の活用を図る</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ものとする。</a:t>
            </a:r>
          </a:p>
        </p:txBody>
      </p:sp>
      <p:sp>
        <p:nvSpPr>
          <p:cNvPr id="10" name="Rectangle 18"/>
          <p:cNvSpPr>
            <a:spLocks noChangeArrowheads="1"/>
          </p:cNvSpPr>
          <p:nvPr/>
        </p:nvSpPr>
        <p:spPr bwMode="auto">
          <a:xfrm>
            <a:off x="619745" y="5424750"/>
            <a:ext cx="6477866" cy="1324773"/>
          </a:xfrm>
          <a:prstGeom prst="roundRect">
            <a:avLst>
              <a:gd name="adj" fmla="val 818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eaLnBrk="1" hangingPunct="1">
              <a:lnSpc>
                <a:spcPts val="1089"/>
              </a:lnSpc>
              <a:spcBef>
                <a:spcPct val="30000"/>
              </a:spcBef>
              <a:spcAft>
                <a:spcPct val="30000"/>
              </a:spcAft>
              <a:defRPr/>
            </a:pPr>
            <a:r>
              <a:rPr lang="ja-JP" altLang="en-US" sz="1089" b="1" dirty="0">
                <a:latin typeface="Meiryo UI" panose="020B0604030504040204" pitchFamily="50" charset="-128"/>
                <a:ea typeface="Meiryo UI" panose="020B0604030504040204" pitchFamily="50" charset="-128"/>
              </a:rPr>
              <a:t>○設置目的</a:t>
            </a:r>
          </a:p>
          <a:p>
            <a:pPr eaLnBrk="1" hangingPunct="1">
              <a:lnSpc>
                <a:spcPts val="1089"/>
              </a:lnSpc>
              <a:spcBef>
                <a:spcPct val="10000"/>
              </a:spcBef>
              <a:spcAft>
                <a:spcPct val="20000"/>
              </a:spcAft>
              <a:defRPr/>
            </a:pPr>
            <a:r>
              <a:rPr lang="ja-JP" altLang="en-US" sz="1089">
                <a:latin typeface="Meiryo UI" panose="020B0604030504040204" pitchFamily="50" charset="-128"/>
                <a:ea typeface="Meiryo UI" panose="020B0604030504040204" pitchFamily="50" charset="-128"/>
              </a:rPr>
              <a:t>　　</a:t>
            </a:r>
            <a:r>
              <a:rPr lang="ja-JP" altLang="en-US" sz="952">
                <a:latin typeface="Meiryo UI" panose="020B0604030504040204" pitchFamily="50" charset="-128"/>
                <a:ea typeface="Meiryo UI" panose="020B0604030504040204" pitchFamily="50" charset="-128"/>
              </a:rPr>
              <a:t>・</a:t>
            </a:r>
            <a:r>
              <a:rPr lang="zh-CN" altLang="en-US" sz="952">
                <a:latin typeface="Meiryo UI" panose="020B0604030504040204" pitchFamily="50" charset="-128"/>
                <a:ea typeface="Meiryo UI" panose="020B0604030504040204" pitchFamily="50" charset="-128"/>
              </a:rPr>
              <a:t>基本</a:t>
            </a:r>
            <a:r>
              <a:rPr lang="zh-CN" altLang="en-US" sz="952" dirty="0">
                <a:latin typeface="Meiryo UI" panose="020B0604030504040204" pitchFamily="50" charset="-128"/>
                <a:ea typeface="Meiryo UI" panose="020B0604030504040204" pitchFamily="50" charset="-128"/>
              </a:rPr>
              <a:t>条例第６条</a:t>
            </a:r>
            <a:r>
              <a:rPr lang="ja-JP" altLang="en-US" sz="952" dirty="0">
                <a:latin typeface="Meiryo UI" panose="020B0604030504040204" pitchFamily="50" charset="-128"/>
                <a:ea typeface="Meiryo UI" panose="020B0604030504040204" pitchFamily="50" charset="-128"/>
              </a:rPr>
              <a:t>に基づき、知事及び教育委員会が実施する大阪府教育振興基本計画（以下「基本計画」という。）</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の進捗を管理するための点検及び評価</a:t>
            </a:r>
          </a:p>
          <a:p>
            <a:pPr eaLnBrk="1" hangingPunct="1">
              <a:lnSpc>
                <a:spcPts val="1089"/>
              </a:lnSpc>
              <a:spcBef>
                <a:spcPct val="10000"/>
              </a:spcBef>
              <a:spcAft>
                <a:spcPct val="20000"/>
              </a:spcAft>
              <a:defRPr/>
            </a:pPr>
            <a:r>
              <a:rPr lang="ja-JP" altLang="en-US" sz="952">
                <a:latin typeface="Meiryo UI" panose="020B0604030504040204" pitchFamily="50" charset="-128"/>
                <a:ea typeface="Meiryo UI" panose="020B0604030504040204" pitchFamily="50" charset="-128"/>
              </a:rPr>
              <a:t>　　・地</a:t>
            </a:r>
            <a:r>
              <a:rPr lang="ja-JP" altLang="en-US" sz="952" dirty="0">
                <a:latin typeface="Meiryo UI" panose="020B0604030504040204" pitchFamily="50" charset="-128"/>
                <a:ea typeface="Meiryo UI" panose="020B0604030504040204" pitchFamily="50" charset="-128"/>
              </a:rPr>
              <a:t>教行法第</a:t>
            </a:r>
            <a:r>
              <a:rPr lang="en-US" altLang="ja-JP" sz="952" dirty="0">
                <a:latin typeface="Meiryo UI" panose="020B0604030504040204" pitchFamily="50" charset="-128"/>
                <a:ea typeface="Meiryo UI" panose="020B0604030504040204" pitchFamily="50" charset="-128"/>
              </a:rPr>
              <a:t>26</a:t>
            </a:r>
            <a:r>
              <a:rPr lang="ja-JP" altLang="en-US" sz="952" dirty="0">
                <a:latin typeface="Meiryo UI" panose="020B0604030504040204" pitchFamily="50" charset="-128"/>
                <a:ea typeface="Meiryo UI" panose="020B0604030504040204" pitchFamily="50" charset="-128"/>
              </a:rPr>
              <a:t>条に基づき、教育委員会が実施する委員会の事務の管理及び執行の状況に関する点検及び評価に当たり、</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ja-JP" altLang="en-US" sz="952" dirty="0">
                <a:latin typeface="Meiryo UI" panose="020B0604030504040204" pitchFamily="50" charset="-128"/>
                <a:ea typeface="Meiryo UI" panose="020B0604030504040204" pitchFamily="50" charset="-128"/>
              </a:rPr>
              <a:t>　　　教育に関する知識及び経験を有する者並びに保護者の意見を聴くために設置する。</a:t>
            </a:r>
          </a:p>
        </p:txBody>
      </p:sp>
      <p:sp>
        <p:nvSpPr>
          <p:cNvPr id="11" name="AutoShape 19"/>
          <p:cNvSpPr>
            <a:spLocks noChangeArrowheads="1"/>
          </p:cNvSpPr>
          <p:nvPr/>
        </p:nvSpPr>
        <p:spPr bwMode="auto">
          <a:xfrm>
            <a:off x="619745" y="5234035"/>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70" dirty="0">
                <a:latin typeface="Meiryo UI" panose="020B0604030504040204" pitchFamily="50" charset="-128"/>
                <a:ea typeface="Meiryo UI" panose="020B0604030504040204" pitchFamily="50" charset="-128"/>
              </a:rPr>
              <a:t>大阪府教育行政評価審議会</a:t>
            </a:r>
          </a:p>
        </p:txBody>
      </p:sp>
      <p:sp>
        <p:nvSpPr>
          <p:cNvPr id="12" name="Rectangle 18"/>
          <p:cNvSpPr>
            <a:spLocks noChangeArrowheads="1"/>
          </p:cNvSpPr>
          <p:nvPr/>
        </p:nvSpPr>
        <p:spPr bwMode="auto">
          <a:xfrm>
            <a:off x="619745" y="6988983"/>
            <a:ext cx="6477867" cy="2328863"/>
          </a:xfrm>
          <a:prstGeom prst="roundRect">
            <a:avLst>
              <a:gd name="adj" fmla="val 4706"/>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360"/>
              </a:lnSpc>
              <a:defRPr/>
            </a:pPr>
            <a:endParaRPr lang="en-US" altLang="ja-JP" sz="1089" b="1" dirty="0">
              <a:latin typeface="Meiryo UI" panose="020B0604030504040204" pitchFamily="50" charset="-128"/>
              <a:ea typeface="Meiryo UI" panose="020B0604030504040204" pitchFamily="50" charset="-128"/>
            </a:endParaRP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○点検及び評価の年次</a:t>
            </a:r>
          </a:p>
          <a:p>
            <a:pPr>
              <a:lnSpc>
                <a:spcPts val="1360"/>
              </a:lnSpc>
              <a:defRPr/>
            </a:pPr>
            <a:r>
              <a:rPr lang="ja-JP" altLang="ja-JP" sz="998" dirty="0">
                <a:latin typeface="Meiryo UI" panose="020B0604030504040204" pitchFamily="50" charset="-128"/>
                <a:ea typeface="Meiryo UI" panose="020B0604030504040204" pitchFamily="50" charset="-128"/>
              </a:rPr>
              <a:t>（１）前年度の基本計画の進捗状況</a:t>
            </a:r>
          </a:p>
          <a:p>
            <a:pPr>
              <a:lnSpc>
                <a:spcPts val="1360"/>
              </a:lnSpc>
              <a:defRPr/>
            </a:pPr>
            <a:r>
              <a:rPr lang="ja-JP" altLang="ja-JP" sz="998" dirty="0">
                <a:latin typeface="Meiryo UI" panose="020B0604030504040204" pitchFamily="50" charset="-128"/>
                <a:ea typeface="Meiryo UI" panose="020B0604030504040204" pitchFamily="50" charset="-128"/>
              </a:rPr>
              <a:t>（２）基本計画に記載のない、前年度の教育委員会の権限に属する事務の管理及び執行の状況</a:t>
            </a: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○点検及び評価の内容</a:t>
            </a:r>
          </a:p>
          <a:p>
            <a:pPr>
              <a:lnSpc>
                <a:spcPts val="1360"/>
              </a:lnSpc>
              <a:defRPr/>
            </a:pPr>
            <a:r>
              <a:rPr lang="ja-JP" altLang="ja-JP" sz="998" dirty="0">
                <a:latin typeface="Meiryo UI" panose="020B0604030504040204" pitchFamily="50" charset="-128"/>
                <a:ea typeface="Meiryo UI" panose="020B0604030504040204" pitchFamily="50" charset="-128"/>
              </a:rPr>
              <a:t>（１）基本条例第</a:t>
            </a:r>
            <a:r>
              <a:rPr lang="ja-JP" altLang="en-US" sz="998" dirty="0">
                <a:latin typeface="Meiryo UI" panose="020B0604030504040204" pitchFamily="50" charset="-128"/>
                <a:ea typeface="Meiryo UI" panose="020B0604030504040204" pitchFamily="50" charset="-128"/>
              </a:rPr>
              <a:t>６</a:t>
            </a:r>
            <a:r>
              <a:rPr lang="ja-JP" altLang="ja-JP" sz="998" dirty="0">
                <a:latin typeface="Meiryo UI" panose="020B0604030504040204" pitchFamily="50" charset="-128"/>
                <a:ea typeface="Meiryo UI" panose="020B0604030504040204" pitchFamily="50" charset="-128"/>
              </a:rPr>
              <a:t>条に基づく知事及び教育委員会の点検及び評価</a:t>
            </a:r>
          </a:p>
          <a:p>
            <a:pPr>
              <a:lnSpc>
                <a:spcPts val="1360"/>
              </a:lnSpc>
              <a:defRPr/>
            </a:pPr>
            <a:r>
              <a:rPr lang="ja-JP" altLang="ja-JP" sz="998" dirty="0">
                <a:latin typeface="Meiryo UI" panose="020B0604030504040204" pitchFamily="50" charset="-128"/>
                <a:ea typeface="Meiryo UI" panose="020B0604030504040204" pitchFamily="50" charset="-128"/>
              </a:rPr>
              <a:t>　　 ・基本計画の事業計画に記載する</a:t>
            </a:r>
            <a:r>
              <a:rPr lang="en-US" altLang="ja-JP" sz="998" dirty="0">
                <a:latin typeface="Meiryo UI" panose="020B0604030504040204" pitchFamily="50" charset="-128"/>
                <a:ea typeface="Meiryo UI" panose="020B0604030504040204" pitchFamily="50" charset="-128"/>
              </a:rPr>
              <a:t>158</a:t>
            </a:r>
            <a:r>
              <a:rPr lang="ja-JP" altLang="ja-JP" sz="998" dirty="0">
                <a:latin typeface="Meiryo UI" panose="020B0604030504040204" pitchFamily="50" charset="-128"/>
                <a:ea typeface="Meiryo UI" panose="020B0604030504040204" pitchFamily="50" charset="-128"/>
              </a:rPr>
              <a:t>の「具体的取組」の進捗状況を点検</a:t>
            </a:r>
          </a:p>
          <a:p>
            <a:pPr>
              <a:lnSpc>
                <a:spcPts val="1360"/>
              </a:lnSpc>
              <a:defRPr/>
            </a:pPr>
            <a:r>
              <a:rPr lang="ja-JP" altLang="ja-JP" sz="998" dirty="0">
                <a:latin typeface="Meiryo UI" panose="020B0604030504040204" pitchFamily="50" charset="-128"/>
                <a:ea typeface="Meiryo UI" panose="020B0604030504040204" pitchFamily="50" charset="-128"/>
              </a:rPr>
              <a:t>　 　・基本計画の</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ごとに設定した「実現をめざす主な指標」を点検</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　　 </a:t>
            </a:r>
            <a:r>
              <a:rPr lang="ja-JP" altLang="ja-JP" sz="998" dirty="0">
                <a:latin typeface="Meiryo UI" panose="020B0604030504040204" pitchFamily="50" charset="-128"/>
                <a:ea typeface="Meiryo UI" panose="020B0604030504040204" pitchFamily="50" charset="-128"/>
              </a:rPr>
              <a:t>・上記点検結果を踏まえ、</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ごとに進捗状況を評価</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ja-JP" sz="998" dirty="0">
                <a:latin typeface="Meiryo UI" panose="020B0604030504040204" pitchFamily="50" charset="-128"/>
                <a:ea typeface="Meiryo UI" panose="020B0604030504040204" pitchFamily="50" charset="-128"/>
              </a:rPr>
              <a:t>（２）地教行法第</a:t>
            </a:r>
            <a:r>
              <a:rPr lang="en-US" altLang="ja-JP" sz="998" dirty="0">
                <a:latin typeface="Meiryo UI" panose="020B0604030504040204" pitchFamily="50" charset="-128"/>
                <a:ea typeface="Meiryo UI" panose="020B0604030504040204" pitchFamily="50" charset="-128"/>
              </a:rPr>
              <a:t>26</a:t>
            </a:r>
            <a:r>
              <a:rPr lang="ja-JP" altLang="ja-JP" sz="998" dirty="0">
                <a:latin typeface="Meiryo UI" panose="020B0604030504040204" pitchFamily="50" charset="-128"/>
                <a:ea typeface="Meiryo UI" panose="020B0604030504040204" pitchFamily="50" charset="-128"/>
              </a:rPr>
              <a:t>条に基づく教育委員会の点検及び評価</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　　 </a:t>
            </a:r>
            <a:r>
              <a:rPr lang="ja-JP" altLang="ja-JP" sz="998" dirty="0">
                <a:latin typeface="Meiryo UI" panose="020B0604030504040204" pitchFamily="50" charset="-128"/>
                <a:ea typeface="Meiryo UI" panose="020B0604030504040204" pitchFamily="50" charset="-128"/>
              </a:rPr>
              <a:t>・基本計画に定めた事務の点検及び</a:t>
            </a:r>
            <a:r>
              <a:rPr lang="ja-JP" altLang="en-US" sz="998" dirty="0">
                <a:latin typeface="Meiryo UI" panose="020B0604030504040204" pitchFamily="50" charset="-128"/>
                <a:ea typeface="Meiryo UI" panose="020B0604030504040204" pitchFamily="50" charset="-128"/>
              </a:rPr>
              <a:t>評価</a:t>
            </a:r>
            <a:r>
              <a:rPr lang="ja-JP" altLang="ja-JP" sz="998" dirty="0">
                <a:latin typeface="Meiryo UI" panose="020B0604030504040204" pitchFamily="50" charset="-128"/>
                <a:ea typeface="Meiryo UI" panose="020B0604030504040204" pitchFamily="50" charset="-128"/>
              </a:rPr>
              <a:t>（（１）をもって充てる）</a:t>
            </a:r>
          </a:p>
          <a:p>
            <a:pPr>
              <a:lnSpc>
                <a:spcPts val="1360"/>
              </a:lnSpc>
              <a:defRPr/>
            </a:pPr>
            <a:r>
              <a:rPr lang="ja-JP" altLang="ja-JP" sz="998" dirty="0">
                <a:latin typeface="Meiryo UI" panose="020B0604030504040204" pitchFamily="50" charset="-128"/>
                <a:ea typeface="Meiryo UI" panose="020B0604030504040204" pitchFamily="50" charset="-128"/>
              </a:rPr>
              <a:t>　　 ・基本計画に記載のない教育委員会の権限に属する事務の</a:t>
            </a:r>
            <a:r>
              <a:rPr lang="ja-JP" altLang="en-US" sz="998" dirty="0">
                <a:latin typeface="Meiryo UI" panose="020B0604030504040204" pitchFamily="50" charset="-128"/>
                <a:ea typeface="Meiryo UI" panose="020B0604030504040204" pitchFamily="50" charset="-128"/>
              </a:rPr>
              <a:t>状況の</a:t>
            </a:r>
            <a:r>
              <a:rPr lang="ja-JP" altLang="ja-JP" sz="998" dirty="0">
                <a:latin typeface="Meiryo UI" panose="020B0604030504040204" pitchFamily="50" charset="-128"/>
                <a:ea typeface="Meiryo UI" panose="020B0604030504040204" pitchFamily="50" charset="-128"/>
              </a:rPr>
              <a:t>点検及び評価</a:t>
            </a:r>
            <a:endParaRPr lang="en-US" altLang="ja-JP" sz="998" dirty="0">
              <a:latin typeface="Meiryo UI" panose="020B0604030504040204" pitchFamily="50" charset="-128"/>
              <a:ea typeface="Meiryo UI" panose="020B0604030504040204" pitchFamily="50" charset="-128"/>
            </a:endParaRPr>
          </a:p>
        </p:txBody>
      </p:sp>
      <p:sp>
        <p:nvSpPr>
          <p:cNvPr id="13" name="AutoShape 15"/>
          <p:cNvSpPr>
            <a:spLocks noChangeArrowheads="1"/>
          </p:cNvSpPr>
          <p:nvPr/>
        </p:nvSpPr>
        <p:spPr bwMode="auto">
          <a:xfrm>
            <a:off x="619744" y="6892915"/>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点検及び評価の手法</a:t>
            </a:r>
          </a:p>
        </p:txBody>
      </p:sp>
      <p:sp>
        <p:nvSpPr>
          <p:cNvPr id="2" name="二等辺三角形 1"/>
          <p:cNvSpPr/>
          <p:nvPr/>
        </p:nvSpPr>
        <p:spPr>
          <a:xfrm rot="10800000">
            <a:off x="2902384" y="4786361"/>
            <a:ext cx="1958606" cy="277696"/>
          </a:xfrm>
          <a:prstGeom prst="triangle">
            <a:avLst/>
          </a:prstGeom>
          <a:solidFill>
            <a:srgbClr val="DB9B99"/>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sz="1601"/>
          </a:p>
        </p:txBody>
      </p:sp>
      <p:sp>
        <p:nvSpPr>
          <p:cNvPr id="3" name="角丸四角形 2"/>
          <p:cNvSpPr/>
          <p:nvPr/>
        </p:nvSpPr>
        <p:spPr>
          <a:xfrm>
            <a:off x="619743" y="725598"/>
            <a:ext cx="6477866" cy="1318619"/>
          </a:xfrm>
          <a:prstGeom prst="roundRect">
            <a:avLst>
              <a:gd name="adj" fmla="val 12012"/>
            </a:avLst>
          </a:prstGeom>
          <a:solidFill>
            <a:schemeClr val="bg1"/>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30"/>
              </a:lnSpc>
              <a:spcBef>
                <a:spcPct val="0"/>
              </a:spcBef>
            </a:pPr>
            <a:r>
              <a:rPr lang="en-US" altLang="ja-JP" sz="1270" b="1" dirty="0">
                <a:solidFill>
                  <a:schemeClr val="tx1"/>
                </a:solidFill>
                <a:latin typeface="Meiryo UI" panose="020B0604030504040204" pitchFamily="50" charset="-128"/>
                <a:ea typeface="Meiryo UI" panose="020B0604030504040204" pitchFamily="50" charset="-128"/>
              </a:rPr>
              <a:t>○</a:t>
            </a:r>
            <a:r>
              <a:rPr lang="ja-JP" altLang="en-US" sz="1270" b="1" dirty="0">
                <a:solidFill>
                  <a:schemeClr val="tx1"/>
                </a:solidFill>
                <a:latin typeface="Meiryo UI" panose="020B0604030504040204" pitchFamily="50" charset="-128"/>
                <a:ea typeface="Meiryo UI" panose="020B0604030504040204" pitchFamily="50" charset="-128"/>
              </a:rPr>
              <a:t>目的</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効果的な教育行政の推進に資するとともに、住民への説明責任を果たす。</a:t>
            </a:r>
            <a:endParaRPr lang="en-US" altLang="ja-JP" sz="1089" dirty="0">
              <a:solidFill>
                <a:schemeClr val="tx1"/>
              </a:solidFill>
              <a:latin typeface="Meiryo UI" panose="020B0604030504040204" pitchFamily="50" charset="-128"/>
              <a:ea typeface="Meiryo UI" panose="020B0604030504040204" pitchFamily="50" charset="-128"/>
            </a:endParaRPr>
          </a:p>
          <a:p>
            <a:pPr>
              <a:lnSpc>
                <a:spcPts val="500"/>
              </a:lnSpc>
              <a:spcBef>
                <a:spcPct val="30000"/>
              </a:spcBef>
            </a:pPr>
            <a:endParaRPr lang="ja-JP" altLang="en-US" sz="105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b="1" dirty="0">
                <a:solidFill>
                  <a:schemeClr val="tx1"/>
                </a:solidFill>
                <a:latin typeface="Meiryo UI" panose="020B0604030504040204" pitchFamily="50" charset="-128"/>
                <a:ea typeface="Meiryo UI" panose="020B0604030504040204" pitchFamily="50" charset="-128"/>
              </a:rPr>
              <a:t>○根拠</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601" dirty="0">
                <a:solidFill>
                  <a:schemeClr val="tx1"/>
                </a:solidFill>
                <a:latin typeface="Meiryo UI" panose="020B0604030504040204" pitchFamily="50" charset="-128"/>
                <a:ea typeface="Meiryo UI" panose="020B0604030504040204" pitchFamily="50" charset="-128"/>
              </a:rPr>
              <a:t>　</a:t>
            </a:r>
            <a:r>
              <a:rPr lang="zh-CN" altLang="en-US" sz="1089" dirty="0">
                <a:solidFill>
                  <a:schemeClr val="tx1"/>
                </a:solidFill>
                <a:latin typeface="Meiryo UI" panose="020B0604030504040204" pitchFamily="50" charset="-128"/>
                <a:ea typeface="Meiryo UI" panose="020B0604030504040204" pitchFamily="50" charset="-128"/>
              </a:rPr>
              <a:t>大阪府教育行政基本条例</a:t>
            </a:r>
            <a:r>
              <a:rPr lang="ja-JP" altLang="en-US" sz="1089" dirty="0">
                <a:solidFill>
                  <a:schemeClr val="tx1"/>
                </a:solidFill>
                <a:latin typeface="Meiryo UI" panose="020B0604030504040204" pitchFamily="50" charset="-128"/>
                <a:ea typeface="Meiryo UI" panose="020B0604030504040204" pitchFamily="50" charset="-128"/>
              </a:rPr>
              <a:t>（以下「基本条例」という。）</a:t>
            </a:r>
            <a:r>
              <a:rPr lang="zh-CN" altLang="en-US" sz="1089" dirty="0">
                <a:solidFill>
                  <a:schemeClr val="tx1"/>
                </a:solidFill>
                <a:latin typeface="Meiryo UI" panose="020B0604030504040204" pitchFamily="50" charset="-128"/>
                <a:ea typeface="Meiryo UI" panose="020B0604030504040204" pitchFamily="50" charset="-128"/>
              </a:rPr>
              <a:t>第</a:t>
            </a:r>
            <a:r>
              <a:rPr lang="ja-JP" altLang="en-US" sz="1089" dirty="0">
                <a:solidFill>
                  <a:schemeClr val="tx1"/>
                </a:solidFill>
                <a:latin typeface="Meiryo UI" panose="020B0604030504040204" pitchFamily="50" charset="-128"/>
                <a:ea typeface="Meiryo UI" panose="020B0604030504040204" pitchFamily="50" charset="-128"/>
              </a:rPr>
              <a:t>６</a:t>
            </a:r>
            <a:r>
              <a:rPr lang="zh-CN" altLang="en-US" sz="1089" dirty="0">
                <a:solidFill>
                  <a:schemeClr val="tx1"/>
                </a:solidFill>
                <a:latin typeface="Meiryo UI" panose="020B0604030504040204" pitchFamily="50" charset="-128"/>
                <a:ea typeface="Meiryo UI" panose="020B0604030504040204" pitchFamily="50" charset="-128"/>
              </a:rPr>
              <a:t>条</a:t>
            </a:r>
            <a:endParaRPr lang="en-US" altLang="zh-CN" sz="127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地方教育行政の組織及び運営に関する法律（以下「地教行法」という。）第</a:t>
            </a:r>
            <a:r>
              <a:rPr lang="en-US" altLang="ja-JP" sz="1089" dirty="0">
                <a:solidFill>
                  <a:schemeClr val="tx1"/>
                </a:solidFill>
                <a:latin typeface="Meiryo UI" panose="020B0604030504040204" pitchFamily="50" charset="-128"/>
                <a:ea typeface="Meiryo UI" panose="020B0604030504040204" pitchFamily="50" charset="-128"/>
              </a:rPr>
              <a:t>26</a:t>
            </a:r>
            <a:r>
              <a:rPr lang="ja-JP" altLang="en-US" sz="1089" dirty="0">
                <a:solidFill>
                  <a:schemeClr val="tx1"/>
                </a:solidFill>
                <a:latin typeface="Meiryo UI" panose="020B0604030504040204" pitchFamily="50" charset="-128"/>
                <a:ea typeface="Meiryo UI" panose="020B0604030504040204" pitchFamily="50" charset="-128"/>
              </a:rPr>
              <a:t>条</a:t>
            </a:r>
            <a:endParaRPr lang="ja-JP" altLang="en-US" sz="1815"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0888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8264" y="410700"/>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①耐震改修、老朽化対策など、府立学校の計画的な施設整備を推進する。</a:t>
            </a:r>
          </a:p>
          <a:p>
            <a:pPr defTabSz="1160757">
              <a:defRPr/>
            </a:pPr>
            <a:r>
              <a:rPr lang="ja-JP" altLang="en-US" sz="952" dirty="0">
                <a:latin typeface="Meiryo UI" panose="020B0604030504040204" pitchFamily="50" charset="-128"/>
                <a:ea typeface="Meiryo UI" panose="020B0604030504040204" pitchFamily="50" charset="-128"/>
              </a:rPr>
              <a:t>②学校の危機管理体制を確立するとともに</a:t>
            </a:r>
            <a:r>
              <a:rPr lang="ja-JP" altLang="en-US" sz="952">
                <a:latin typeface="Meiryo UI" panose="020B0604030504040204" pitchFamily="50" charset="-128"/>
                <a:ea typeface="Meiryo UI" panose="020B0604030504040204" pitchFamily="50" charset="-128"/>
              </a:rPr>
              <a:t>、児童・生徒</a:t>
            </a:r>
            <a:r>
              <a:rPr lang="ja-JP" altLang="en-US" sz="952" dirty="0">
                <a:latin typeface="Meiryo UI" panose="020B0604030504040204" pitchFamily="50" charset="-128"/>
                <a:ea typeface="Meiryo UI" panose="020B0604030504040204" pitchFamily="50" charset="-128"/>
              </a:rPr>
              <a:t>が災害時に迅速に対応する力を育成する。</a:t>
            </a:r>
          </a:p>
          <a:p>
            <a:pPr defTabSz="1160757">
              <a:defRPr/>
            </a:pPr>
            <a:r>
              <a:rPr lang="ja-JP" altLang="en-US" sz="952" dirty="0">
                <a:latin typeface="Meiryo UI" panose="020B0604030504040204" pitchFamily="50" charset="-128"/>
                <a:ea typeface="Meiryo UI" panose="020B0604030504040204" pitchFamily="50" charset="-128"/>
              </a:rPr>
              <a:t>③私立学校の耐震化に向けた取組みを促進する。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①府立学校の老朽化対策と空調設備等の整備の推進</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②学校の防災力の向上及び防災教育の充実</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③私立学校の耐震化の促進</a:t>
            </a:r>
          </a:p>
        </p:txBody>
      </p:sp>
      <p:sp>
        <p:nvSpPr>
          <p:cNvPr id="6" name="テキスト ボックス 5"/>
          <p:cNvSpPr txBox="1"/>
          <p:nvPr/>
        </p:nvSpPr>
        <p:spPr>
          <a:xfrm>
            <a:off x="41445" y="1649464"/>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773379259"/>
              </p:ext>
            </p:extLst>
          </p:nvPr>
        </p:nvGraphicFramePr>
        <p:xfrm>
          <a:off x="148210" y="1852344"/>
          <a:ext cx="6716047" cy="1802464"/>
        </p:xfrm>
        <a:graphic>
          <a:graphicData uri="http://schemas.openxmlformats.org/drawingml/2006/table">
            <a:tbl>
              <a:tblPr firstRow="1" bandRow="1">
                <a:tableStyleId>{F2DE63D5-997A-4646-A377-4702673A728D}</a:tableStyleId>
              </a:tblPr>
              <a:tblGrid>
                <a:gridCol w="235503">
                  <a:extLst>
                    <a:ext uri="{9D8B030D-6E8A-4147-A177-3AD203B41FA5}">
                      <a16:colId xmlns:a16="http://schemas.microsoft.com/office/drawing/2014/main" val="2566698732"/>
                    </a:ext>
                  </a:extLst>
                </a:gridCol>
                <a:gridCol w="1464991">
                  <a:extLst>
                    <a:ext uri="{9D8B030D-6E8A-4147-A177-3AD203B41FA5}">
                      <a16:colId xmlns:a16="http://schemas.microsoft.com/office/drawing/2014/main" val="2864989851"/>
                    </a:ext>
                  </a:extLst>
                </a:gridCol>
                <a:gridCol w="1546419">
                  <a:extLst>
                    <a:ext uri="{9D8B030D-6E8A-4147-A177-3AD203B41FA5}">
                      <a16:colId xmlns:a16="http://schemas.microsoft.com/office/drawing/2014/main" val="2901626200"/>
                    </a:ext>
                  </a:extLst>
                </a:gridCol>
                <a:gridCol w="1324758">
                  <a:extLst>
                    <a:ext uri="{9D8B030D-6E8A-4147-A177-3AD203B41FA5}">
                      <a16:colId xmlns:a16="http://schemas.microsoft.com/office/drawing/2014/main" val="2694090348"/>
                    </a:ext>
                  </a:extLst>
                </a:gridCol>
                <a:gridCol w="1072188">
                  <a:extLst>
                    <a:ext uri="{9D8B030D-6E8A-4147-A177-3AD203B41FA5}">
                      <a16:colId xmlns:a16="http://schemas.microsoft.com/office/drawing/2014/main" val="980083204"/>
                    </a:ext>
                  </a:extLst>
                </a:gridCol>
                <a:gridCol w="1072188">
                  <a:extLst>
                    <a:ext uri="{9D8B030D-6E8A-4147-A177-3AD203B41FA5}">
                      <a16:colId xmlns:a16="http://schemas.microsoft.com/office/drawing/2014/main" val="3229738975"/>
                    </a:ext>
                  </a:extLst>
                </a:gridCol>
              </a:tblGrid>
              <a:tr h="248285">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】R2</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628285">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地域と連携した、自然災害を想定した避難訓練の実施率（政令市除く）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公立小学校：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公立中学校：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公立高校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支援学校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200"/>
                        </a:lnSpc>
                        <a:spcAft>
                          <a:spcPts val="0"/>
                        </a:spcAft>
                      </a:pP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公立小学校：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43.5%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zh-CN"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公立中学校：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14.4%</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公立高校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13.3%</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200"/>
                        </a:lnSpc>
                        <a:spcAft>
                          <a:spcPts val="0"/>
                        </a:spcAft>
                      </a:pPr>
                      <a:r>
                        <a:rPr lang="zh-CN"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支援学校</a:t>
                      </a: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zh-CN"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36.2</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[H</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39.3</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19.9</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36.2</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56.5</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37.0%</a:t>
                      </a:r>
                    </a:p>
                    <a:p>
                      <a:pPr algn="ctr">
                        <a:lnSpc>
                          <a:spcPts val="12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21.3%</a:t>
                      </a:r>
                    </a:p>
                    <a:p>
                      <a:pPr algn="ctr">
                        <a:lnSpc>
                          <a:spcPts val="12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27.1%</a:t>
                      </a:r>
                    </a:p>
                    <a:p>
                      <a:pPr algn="ctr">
                        <a:lnSpc>
                          <a:spcPts val="12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52.2%</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925894">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私立学校の耐震化率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全校種</a:t>
                      </a: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95%</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以上をめざす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[R2]</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幼稚園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84.5%</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小学校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96.9%</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中学校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高校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83.0%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高等専修学校</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89.7%</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[H</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29.4.1</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時点</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94.2</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92.0</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97.5</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92.4%</a:t>
                      </a:r>
                    </a:p>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97.0%</a:t>
                      </a:r>
                    </a:p>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p>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91.2%</a:t>
                      </a:r>
                    </a:p>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95.1%</a:t>
                      </a: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[R1</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78265" y="5858767"/>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954608806"/>
              </p:ext>
            </p:extLst>
          </p:nvPr>
        </p:nvGraphicFramePr>
        <p:xfrm>
          <a:off x="150271" y="6139751"/>
          <a:ext cx="6713986" cy="3131702"/>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99118">
                <a:tc>
                  <a:txBody>
                    <a:bodyPr/>
                    <a:lstStyle/>
                    <a:p>
                      <a:endParaRPr kumimoji="1" lang="ja-JP" altLang="en-US" sz="1300" dirty="0">
                        <a:solidFill>
                          <a:schemeClr val="tx1"/>
                        </a:solidFill>
                      </a:endParaRPr>
                    </a:p>
                  </a:txBody>
                  <a:tcPr marL="82953" marR="82953" marT="41476" marB="41476">
                    <a:solidFill>
                      <a:schemeClr val="accent2">
                        <a:lumMod val="20000"/>
                        <a:lumOff val="80000"/>
                      </a:schemeClr>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998586">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tabLst>
                          <a:tab pos="85725" algn="l"/>
                        </a:tabLst>
                      </a:pPr>
                      <a:r>
                        <a:rPr kumimoji="1" lang="ja-JP" altLang="en-US" sz="900" dirty="0" smtClean="0">
                          <a:solidFill>
                            <a:schemeClr val="tx1"/>
                          </a:solidFill>
                          <a:latin typeface="Meiryo UI" panose="020B0604030504040204" pitchFamily="50" charset="-128"/>
                          <a:ea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rPr>
                        <a:t>年度、大阪府北部を震源とする地震によるブロック塀倒壊事故を受け、優先度の高い順に①から④までのカテゴリーに分類の上、ブロック塀を順次撤去する方針をまとめた。同方針に基づき、令和３年度はカテゴリー④の</a:t>
                      </a:r>
                      <a:r>
                        <a:rPr kumimoji="1" lang="en-US" altLang="ja-JP" sz="900" dirty="0" smtClean="0">
                          <a:solidFill>
                            <a:schemeClr val="tx1"/>
                          </a:solidFill>
                          <a:latin typeface="Meiryo UI" panose="020B0604030504040204" pitchFamily="50" charset="-128"/>
                          <a:ea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rPr>
                        <a:t>校の撤去等を実施し、平成</a:t>
                      </a:r>
                      <a:r>
                        <a:rPr kumimoji="1" lang="en-US" altLang="ja-JP" sz="900" dirty="0" smtClean="0">
                          <a:solidFill>
                            <a:schemeClr val="tx1"/>
                          </a:solidFill>
                          <a:latin typeface="Meiryo UI" panose="020B0604030504040204" pitchFamily="50" charset="-128"/>
                          <a:ea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rPr>
                        <a:t>年の調査において不適合と判定した府立学校のブロック塀改修事業を完了した。</a:t>
                      </a:r>
                    </a:p>
                    <a:p>
                      <a:pPr marL="85725" indent="-85725">
                        <a:tabLst>
                          <a:tab pos="85725" algn="l"/>
                        </a:tabLst>
                      </a:pPr>
                      <a:r>
                        <a:rPr kumimoji="1" lang="ja-JP" altLang="en-US" sz="900" dirty="0" smtClean="0">
                          <a:solidFill>
                            <a:schemeClr val="tx1"/>
                          </a:solidFill>
                          <a:latin typeface="Meiryo UI" panose="020B0604030504040204" pitchFamily="50" charset="-128"/>
                          <a:ea typeface="Meiryo UI" panose="020B0604030504040204" pitchFamily="50" charset="-128"/>
                        </a:rPr>
                        <a:t>・教育環境改善事業については、新型コロナウイルス感染症の影響により事業期間を１年延長し、令和３年度から３年間で実施することとした。令和３年度は</a:t>
                      </a:r>
                      <a:r>
                        <a:rPr kumimoji="1" lang="en-US" altLang="ja-JP" sz="900" dirty="0" smtClean="0">
                          <a:solidFill>
                            <a:schemeClr val="tx1"/>
                          </a:solidFill>
                          <a:latin typeface="Meiryo UI" panose="020B0604030504040204" pitchFamily="50" charset="-128"/>
                          <a:ea typeface="Meiryo UI" panose="020B0604030504040204" pitchFamily="50" charset="-128"/>
                        </a:rPr>
                        <a:t>43</a:t>
                      </a:r>
                      <a:r>
                        <a:rPr kumimoji="1" lang="ja-JP" altLang="en-US" sz="900" dirty="0" smtClean="0">
                          <a:solidFill>
                            <a:schemeClr val="tx1"/>
                          </a:solidFill>
                          <a:latin typeface="Meiryo UI" panose="020B0604030504040204" pitchFamily="50" charset="-128"/>
                          <a:ea typeface="Meiryo UI" panose="020B0604030504040204" pitchFamily="50" charset="-128"/>
                        </a:rPr>
                        <a:t>校の更新が完了し、夏季及び冬季の室温を適温に保ち、生徒に望ましい学習環境の提供を図っている。</a:t>
                      </a:r>
                    </a:p>
                    <a:p>
                      <a:pPr marL="85725" indent="-85725">
                        <a:tabLst>
                          <a:tab pos="85725" algn="l"/>
                        </a:tabLst>
                      </a:pPr>
                      <a:r>
                        <a:rPr kumimoji="1" lang="ja-JP" altLang="en-US" sz="900" dirty="0" smtClean="0">
                          <a:solidFill>
                            <a:schemeClr val="tx1"/>
                          </a:solidFill>
                          <a:latin typeface="Meiryo UI" panose="020B0604030504040204" pitchFamily="50" charset="-128"/>
                          <a:ea typeface="Meiryo UI" panose="020B0604030504040204" pitchFamily="50" charset="-128"/>
                        </a:rPr>
                        <a:t>・府立高校のトイレ設備の改修工事については、実施計画を策定し良好な学習環境の整備に努めていたが、平成</a:t>
                      </a:r>
                      <a:r>
                        <a:rPr kumimoji="1" lang="en-US" altLang="ja-JP" sz="900" dirty="0" smtClean="0">
                          <a:solidFill>
                            <a:schemeClr val="tx1"/>
                          </a:solidFill>
                          <a:latin typeface="Meiryo UI" panose="020B0604030504040204" pitchFamily="50" charset="-128"/>
                          <a:ea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rPr>
                        <a:t>年度に発生した地震・台風災害、新型コロナウイルス感染症等の影響により計画を２年延長した。令和３年度は、延期した令和２年度実施予定校</a:t>
                      </a:r>
                      <a:r>
                        <a:rPr kumimoji="1" lang="en-US" altLang="ja-JP" sz="900" dirty="0" smtClean="0">
                          <a:solidFill>
                            <a:schemeClr val="tx1"/>
                          </a:solidFill>
                          <a:latin typeface="Meiryo UI" panose="020B0604030504040204" pitchFamily="50" charset="-128"/>
                          <a:ea typeface="Meiryo UI" panose="020B0604030504040204" pitchFamily="50" charset="-128"/>
                        </a:rPr>
                        <a:t>42</a:t>
                      </a:r>
                      <a:r>
                        <a:rPr kumimoji="1" lang="ja-JP" altLang="en-US" sz="900" dirty="0" smtClean="0">
                          <a:solidFill>
                            <a:schemeClr val="tx1"/>
                          </a:solidFill>
                          <a:latin typeface="Meiryo UI" panose="020B0604030504040204" pitchFamily="50" charset="-128"/>
                          <a:ea typeface="Meiryo UI" panose="020B0604030504040204" pitchFamily="50" charset="-128"/>
                        </a:rPr>
                        <a:t>校について改修工事を実施し、これにより、建て替え予定のある１校を除くすべての府立高校において１系統のトイレ改修を完了した。</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68827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地域と連携した、自然災害を想定した避難訓練の実施率については、昨年度と比べ中学校において減少したものの、その他の校種では若干上昇した。令和３年度は昨年度に引き続き、新型コロナウイルス感染症への対応のため、避難訓練の実施方法等を見直し、地域や保護者の参加を控えた場合が多かったためと考える。令和４年度についても、新型コロナウイルス感染症への対応は必要となるが、その中でも、地域と連携した避難訓練の実施を行うことができるよう、令和３年度の取組みについて情報提供を行い、実施率の向上を図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964074">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・耐震化率の目標値（</a:t>
                      </a:r>
                      <a:r>
                        <a:rPr kumimoji="1" lang="en-US" altLang="ja-JP" sz="900" dirty="0" smtClean="0">
                          <a:solidFill>
                            <a:schemeClr val="tx1"/>
                          </a:solidFill>
                          <a:latin typeface="Meiryo UI" panose="020B0604030504040204" pitchFamily="50" charset="-128"/>
                          <a:ea typeface="Meiryo UI" panose="020B0604030504040204" pitchFamily="50" charset="-128"/>
                        </a:rPr>
                        <a:t>95%</a:t>
                      </a:r>
                      <a:r>
                        <a:rPr kumimoji="1" lang="ja-JP" altLang="en-US" sz="900" dirty="0" smtClean="0">
                          <a:solidFill>
                            <a:schemeClr val="tx1"/>
                          </a:solidFill>
                          <a:latin typeface="Meiryo UI" panose="020B0604030504040204" pitchFamily="50" charset="-128"/>
                          <a:ea typeface="Meiryo UI" panose="020B0604030504040204" pitchFamily="50" charset="-128"/>
                        </a:rPr>
                        <a:t>以上）の達成に向け、私立学校の耐震化にかかる事業費補助を実施するとともに、学校別耐震化情報の公表に取り組んだ。これらの取組みにより、私立学校の令和２年度末時点の耐震化率は全体として上昇してい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私立学校耐震化緊急対策事業費補助金については、令和２年度で事業を終了する予定であったが、コロナ禍における学校現場への影響の大きさを踏まえ、特例措置として、最終年度である令和２年度に限り、予算執行残額を繰越し、令和３年度も補助を行った。また、令和２年度末に耐震化が完了していない学校園については、令和３年度に未耐震化建物をリスト化し、耐震化方針と併せて公表した。引き続き、私立学校に対し、個別にヒアリング調査を行うなど、耐震化の取組みの促進を強く働きかけてい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84797278"/>
                  </a:ext>
                </a:extLst>
              </a:tr>
            </a:tbl>
          </a:graphicData>
        </a:graphic>
      </p:graphicFrame>
      <p:sp>
        <p:nvSpPr>
          <p:cNvPr id="16" name="Rectangle 4"/>
          <p:cNvSpPr>
            <a:spLocks noChangeArrowheads="1"/>
          </p:cNvSpPr>
          <p:nvPr/>
        </p:nvSpPr>
        <p:spPr bwMode="auto">
          <a:xfrm>
            <a:off x="78264" y="70881"/>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基本方針８</a:t>
            </a:r>
            <a:r>
              <a:rPr lang="ja-JP" altLang="en-US" sz="1089" b="1" dirty="0">
                <a:solidFill>
                  <a:schemeClr val="bg1"/>
                </a:solidFill>
                <a:latin typeface="Meiryo UI" panose="020B0604030504040204" pitchFamily="50" charset="-128"/>
                <a:ea typeface="Meiryo UI" panose="020B0604030504040204" pitchFamily="50" charset="-128"/>
              </a:rPr>
              <a:t>　安全で安心な学びの場をつくります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pSp>
        <p:nvGrpSpPr>
          <p:cNvPr id="2" name="グループ化 1"/>
          <p:cNvGrpSpPr/>
          <p:nvPr/>
        </p:nvGrpSpPr>
        <p:grpSpPr>
          <a:xfrm>
            <a:off x="3562519" y="5756465"/>
            <a:ext cx="3684711" cy="414624"/>
            <a:chOff x="3369954" y="6016855"/>
            <a:chExt cx="3684711" cy="414624"/>
          </a:xfrm>
        </p:grpSpPr>
        <p:sp>
          <p:nvSpPr>
            <p:cNvPr id="18" name="テキスト ボックス 4"/>
            <p:cNvSpPr txBox="1">
              <a:spLocks noChangeArrowheads="1"/>
            </p:cNvSpPr>
            <p:nvPr/>
          </p:nvSpPr>
          <p:spPr bwMode="auto">
            <a:xfrm>
              <a:off x="6035038" y="6039226"/>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8" name="テキスト ボックス 2"/>
            <p:cNvSpPr txBox="1">
              <a:spLocks noChangeArrowheads="1"/>
            </p:cNvSpPr>
            <p:nvPr/>
          </p:nvSpPr>
          <p:spPr bwMode="auto">
            <a:xfrm>
              <a:off x="3369954" y="6016855"/>
              <a:ext cx="2763743" cy="41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2953" tIns="41476" rIns="82953" bIns="41476"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各年度の数値は、次年度４月１日現在 </a:t>
              </a: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中等教育学校を含む。高等専修学校を除く。</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※H28</a:t>
              </a:r>
              <a:r>
                <a:rPr lang="ja-JP" altLang="en-US" sz="545" dirty="0">
                  <a:solidFill>
                    <a:srgbClr val="000000"/>
                  </a:solidFill>
                  <a:latin typeface="Meiryo UI" panose="020B0604030504040204" pitchFamily="50" charset="-128"/>
                  <a:ea typeface="Meiryo UI" panose="020B0604030504040204" pitchFamily="50" charset="-128"/>
                </a:rPr>
                <a:t>年度より全国平均の数値は、社会福祉法人立の幼保連携型認定こども園を含む。</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文部科学省「私立学校施設の耐震改修状況調査」</a:t>
              </a:r>
            </a:p>
          </p:txBody>
        </p:sp>
      </p:grpSp>
      <p:sp>
        <p:nvSpPr>
          <p:cNvPr id="19" name="テキスト ボックス 29"/>
          <p:cNvSpPr txBox="1">
            <a:spLocks noChangeArrowheads="1"/>
          </p:cNvSpPr>
          <p:nvPr/>
        </p:nvSpPr>
        <p:spPr bwMode="auto">
          <a:xfrm>
            <a:off x="4666293" y="3857254"/>
            <a:ext cx="101341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私立学校の耐震化率</a:t>
            </a:r>
            <a:endParaRPr lang="ja-JP" altLang="en-US" sz="545" b="1" dirty="0">
              <a:latin typeface="Meiryo UI" panose="020B0604030504040204" pitchFamily="50" charset="-128"/>
              <a:ea typeface="Meiryo UI" panose="020B0604030504040204" pitchFamily="50" charset="-128"/>
            </a:endParaRPr>
          </a:p>
        </p:txBody>
      </p:sp>
      <p:sp>
        <p:nvSpPr>
          <p:cNvPr id="17" name="テキスト ボックス 4"/>
          <p:cNvSpPr txBox="1">
            <a:spLocks noChangeArrowheads="1"/>
          </p:cNvSpPr>
          <p:nvPr/>
        </p:nvSpPr>
        <p:spPr bwMode="auto">
          <a:xfrm>
            <a:off x="2723793" y="5842590"/>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5" name="テキスト ボックス 29"/>
          <p:cNvSpPr txBox="1">
            <a:spLocks noChangeArrowheads="1"/>
          </p:cNvSpPr>
          <p:nvPr/>
        </p:nvSpPr>
        <p:spPr bwMode="auto">
          <a:xfrm>
            <a:off x="287297" y="3859537"/>
            <a:ext cx="295625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地域と連携した、自然災害を想定した避難訓練の実施率（政令市除く）</a:t>
            </a:r>
            <a:endParaRPr lang="ja-JP" altLang="en-US" sz="545"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1444" y="3645207"/>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
        <p:nvSpPr>
          <p:cNvPr id="9" name="Rectangle 32"/>
          <p:cNvSpPr>
            <a:spLocks noChangeArrowheads="1"/>
          </p:cNvSpPr>
          <p:nvPr/>
        </p:nvSpPr>
        <p:spPr bwMode="auto">
          <a:xfrm>
            <a:off x="78265" y="-134286"/>
            <a:ext cx="4867275"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3" name="Rectangle 86"/>
          <p:cNvSpPr>
            <a:spLocks noChangeArrowheads="1"/>
          </p:cNvSpPr>
          <p:nvPr/>
        </p:nvSpPr>
        <p:spPr bwMode="auto">
          <a:xfrm>
            <a:off x="78265" y="-157145"/>
            <a:ext cx="184731"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3" name="オブジェクト 12"/>
          <p:cNvGraphicFramePr>
            <a:graphicFrameLocks/>
          </p:cNvGraphicFramePr>
          <p:nvPr>
            <p:extLst>
              <p:ext uri="{D42A27DB-BD31-4B8C-83A1-F6EECF244321}">
                <p14:modId xmlns:p14="http://schemas.microsoft.com/office/powerpoint/2010/main" val="3460839506"/>
              </p:ext>
            </p:extLst>
          </p:nvPr>
        </p:nvGraphicFramePr>
        <p:xfrm>
          <a:off x="252890" y="3997167"/>
          <a:ext cx="3368675" cy="1851025"/>
        </p:xfrm>
        <a:graphic>
          <a:graphicData uri="http://schemas.openxmlformats.org/presentationml/2006/ole">
            <mc:AlternateContent xmlns:mc="http://schemas.openxmlformats.org/markup-compatibility/2006">
              <mc:Choice xmlns:v="urn:schemas-microsoft-com:vml" Requires="v">
                <p:oleObj spid="_x0000_s2346" name="グラフ" r:id="rId4" imgW="4781598" imgH="2628924" progId="Excel.Chart.8">
                  <p:embed/>
                </p:oleObj>
              </mc:Choice>
              <mc:Fallback>
                <p:oleObj name="グラフ" r:id="rId4" imgW="4781598" imgH="2628924" progId="Excel.Chart.8">
                  <p:embed/>
                  <p:pic>
                    <p:nvPicPr>
                      <p:cNvPr id="0" name="Object 85"/>
                      <p:cNvPicPr>
                        <a:picLocks noChangeArrowheads="1"/>
                      </p:cNvPicPr>
                      <p:nvPr/>
                    </p:nvPicPr>
                    <p:blipFill>
                      <a:blip r:embed="rId5"/>
                      <a:srcRect/>
                      <a:stretch>
                        <a:fillRect/>
                      </a:stretch>
                    </p:blipFill>
                    <p:spPr bwMode="auto">
                      <a:xfrm>
                        <a:off x="252890" y="3997167"/>
                        <a:ext cx="3368675" cy="1851025"/>
                      </a:xfrm>
                      <a:prstGeom prst="rect">
                        <a:avLst/>
                      </a:prstGeom>
                      <a:noFill/>
                    </p:spPr>
                  </p:pic>
                </p:oleObj>
              </mc:Fallback>
            </mc:AlternateContent>
          </a:graphicData>
        </a:graphic>
      </p:graphicFrame>
      <p:graphicFrame>
        <p:nvGraphicFramePr>
          <p:cNvPr id="23" name="オブジェクト 22"/>
          <p:cNvGraphicFramePr>
            <a:graphicFrameLocks noChangeAspect="1"/>
          </p:cNvGraphicFramePr>
          <p:nvPr>
            <p:extLst>
              <p:ext uri="{D42A27DB-BD31-4B8C-83A1-F6EECF244321}">
                <p14:modId xmlns:p14="http://schemas.microsoft.com/office/powerpoint/2010/main" val="1248707764"/>
              </p:ext>
            </p:extLst>
          </p:nvPr>
        </p:nvGraphicFramePr>
        <p:xfrm>
          <a:off x="3621564" y="3945781"/>
          <a:ext cx="3202080" cy="1842023"/>
        </p:xfrm>
        <a:graphic>
          <a:graphicData uri="http://schemas.openxmlformats.org/presentationml/2006/ole">
            <mc:AlternateContent xmlns:mc="http://schemas.openxmlformats.org/markup-compatibility/2006">
              <mc:Choice xmlns:v="urn:schemas-microsoft-com:vml" Requires="v">
                <p:oleObj spid="_x0000_s2347" name="グラフ" r:id="rId6" imgW="4152978" imgH="2381420" progId="MSGraph.Chart.8">
                  <p:embed/>
                </p:oleObj>
              </mc:Choice>
              <mc:Fallback>
                <p:oleObj name="グラフ" r:id="rId6" imgW="4152978" imgH="2381420" progId="MSGraph.Chart.8">
                  <p:embed/>
                  <p:pic>
                    <p:nvPicPr>
                      <p:cNvPr id="0" name="Object 9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21564" y="3945781"/>
                        <a:ext cx="3202080" cy="1842023"/>
                      </a:xfrm>
                      <a:prstGeom prst="rect">
                        <a:avLst/>
                      </a:prstGeom>
                      <a:noFill/>
                      <a:ln>
                        <a:noFill/>
                      </a:ln>
                    </p:spPr>
                  </p:pic>
                </p:oleObj>
              </mc:Fallback>
            </mc:AlternateContent>
          </a:graphicData>
        </a:graphic>
      </p:graphicFrame>
      <p:sp>
        <p:nvSpPr>
          <p:cNvPr id="24" name="Text Box 93"/>
          <p:cNvSpPr txBox="1">
            <a:spLocks noChangeArrowheads="1"/>
          </p:cNvSpPr>
          <p:nvPr/>
        </p:nvSpPr>
        <p:spPr bwMode="auto">
          <a:xfrm>
            <a:off x="3621565" y="4031964"/>
            <a:ext cx="333725" cy="2366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defTabSz="914400" eaLnBrk="0" fontAlgn="base" hangingPunct="0">
              <a:spcBef>
                <a:spcPct val="0"/>
              </a:spcBef>
              <a:spcAft>
                <a:spcPct val="0"/>
              </a:spcAft>
            </a:pPr>
            <a:r>
              <a:rPr lang="en-US" altLang="ja-JP" sz="600" dirty="0">
                <a:latin typeface="游明朝" panose="02020400000000000000" pitchFamily="18" charset="-128"/>
                <a:ea typeface="游明朝" panose="02020400000000000000" pitchFamily="18" charset="-128"/>
              </a:rPr>
              <a:t>(%)</a:t>
            </a:r>
            <a:endParaRPr lang="ja-JP" altLang="ja-JP" sz="1800" dirty="0">
              <a:latin typeface="Arial" panose="020B0604020202020204" pitchFamily="34" charset="0"/>
            </a:endParaRPr>
          </a:p>
        </p:txBody>
      </p:sp>
      <p:sp>
        <p:nvSpPr>
          <p:cNvPr id="14" name="Text Box 91"/>
          <p:cNvSpPr txBox="1">
            <a:spLocks noChangeArrowheads="1"/>
          </p:cNvSpPr>
          <p:nvPr/>
        </p:nvSpPr>
        <p:spPr bwMode="auto">
          <a:xfrm>
            <a:off x="6464596" y="5620303"/>
            <a:ext cx="450528" cy="2096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defTabSz="914400" eaLnBrk="0" fontAlgn="base" hangingPunct="0">
              <a:spcBef>
                <a:spcPct val="0"/>
              </a:spcBef>
              <a:spcAft>
                <a:spcPct val="0"/>
              </a:spcAft>
            </a:pPr>
            <a:r>
              <a:rPr lang="en-US" altLang="ja-JP" sz="600" dirty="0">
                <a:latin typeface="游明朝" panose="02020400000000000000" pitchFamily="18" charset="-128"/>
                <a:ea typeface="游明朝" panose="02020400000000000000" pitchFamily="18" charset="-128"/>
              </a:rPr>
              <a:t>(</a:t>
            </a:r>
            <a:r>
              <a:rPr lang="ja-JP" altLang="en-US" sz="600" dirty="0">
                <a:latin typeface="游明朝" panose="02020400000000000000" pitchFamily="18" charset="-128"/>
                <a:ea typeface="游明朝" panose="02020400000000000000" pitchFamily="18" charset="-128"/>
              </a:rPr>
              <a:t>年度</a:t>
            </a:r>
            <a:r>
              <a:rPr lang="en-US" altLang="ja-JP" sz="600" dirty="0">
                <a:latin typeface="游明朝" panose="02020400000000000000" pitchFamily="18" charset="-128"/>
                <a:ea typeface="游明朝" panose="02020400000000000000" pitchFamily="18" charset="-128"/>
              </a:rPr>
              <a:t>)</a:t>
            </a:r>
            <a:endParaRPr lang="ja-JP" altLang="ja-JP" sz="1800" dirty="0">
              <a:latin typeface="Arial" panose="020B0604020202020204" pitchFamily="34" charset="0"/>
            </a:endParaRPr>
          </a:p>
        </p:txBody>
      </p:sp>
      <p:sp>
        <p:nvSpPr>
          <p:cNvPr id="25" name="Text Box 93"/>
          <p:cNvSpPr txBox="1">
            <a:spLocks noChangeArrowheads="1"/>
          </p:cNvSpPr>
          <p:nvPr/>
        </p:nvSpPr>
        <p:spPr bwMode="auto">
          <a:xfrm>
            <a:off x="238047" y="3977784"/>
            <a:ext cx="333725" cy="2366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defTabSz="914400" eaLnBrk="0" fontAlgn="base" hangingPunct="0">
              <a:spcBef>
                <a:spcPct val="0"/>
              </a:spcBef>
              <a:spcAft>
                <a:spcPct val="0"/>
              </a:spcAft>
            </a:pPr>
            <a:r>
              <a:rPr lang="en-US" altLang="ja-JP" sz="600" dirty="0">
                <a:latin typeface="游明朝" panose="02020400000000000000" pitchFamily="18" charset="-128"/>
                <a:ea typeface="游明朝" panose="02020400000000000000" pitchFamily="18" charset="-128"/>
              </a:rPr>
              <a:t>(%)</a:t>
            </a:r>
            <a:endParaRPr lang="ja-JP" altLang="ja-JP" sz="1800" dirty="0">
              <a:latin typeface="Arial" panose="020B0604020202020204" pitchFamily="34" charset="0"/>
            </a:endParaRPr>
          </a:p>
        </p:txBody>
      </p:sp>
      <p:sp>
        <p:nvSpPr>
          <p:cNvPr id="26" name="Text Box 91"/>
          <p:cNvSpPr txBox="1">
            <a:spLocks noChangeArrowheads="1"/>
          </p:cNvSpPr>
          <p:nvPr/>
        </p:nvSpPr>
        <p:spPr bwMode="auto">
          <a:xfrm>
            <a:off x="3243555" y="5475673"/>
            <a:ext cx="450528" cy="2096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defTabSz="914400" eaLnBrk="0" fontAlgn="base" hangingPunct="0">
              <a:spcBef>
                <a:spcPct val="0"/>
              </a:spcBef>
              <a:spcAft>
                <a:spcPct val="0"/>
              </a:spcAft>
            </a:pPr>
            <a:r>
              <a:rPr lang="en-US" altLang="ja-JP" sz="600" dirty="0">
                <a:latin typeface="游明朝" panose="02020400000000000000" pitchFamily="18" charset="-128"/>
                <a:ea typeface="游明朝" panose="02020400000000000000" pitchFamily="18" charset="-128"/>
              </a:rPr>
              <a:t>(</a:t>
            </a:r>
            <a:r>
              <a:rPr lang="ja-JP" altLang="en-US" sz="600" dirty="0">
                <a:latin typeface="游明朝" panose="02020400000000000000" pitchFamily="18" charset="-128"/>
                <a:ea typeface="游明朝" panose="02020400000000000000" pitchFamily="18" charset="-128"/>
              </a:rPr>
              <a:t>年度</a:t>
            </a:r>
            <a:r>
              <a:rPr lang="en-US" altLang="ja-JP" sz="600" dirty="0">
                <a:latin typeface="游明朝" panose="02020400000000000000" pitchFamily="18" charset="-128"/>
                <a:ea typeface="游明朝" panose="02020400000000000000" pitchFamily="18" charset="-128"/>
              </a:rPr>
              <a:t>)</a:t>
            </a:r>
            <a:endParaRPr lang="ja-JP" altLang="ja-JP" sz="1800" dirty="0">
              <a:latin typeface="Arial" panose="020B0604020202020204" pitchFamily="34" charset="0"/>
            </a:endParaRPr>
          </a:p>
        </p:txBody>
      </p:sp>
    </p:spTree>
    <p:extLst>
      <p:ext uri="{BB962C8B-B14F-4D97-AF65-F5344CB8AC3E}">
        <p14:creationId xmlns:p14="http://schemas.microsoft.com/office/powerpoint/2010/main" val="275975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76750" y="362323"/>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①学校の教育活動を支える取組みへの地域人材の参画を促すとともに、ネットワークづくりをすすめる。</a:t>
            </a:r>
          </a:p>
          <a:p>
            <a:pPr defTabSz="1160757">
              <a:defRPr/>
            </a:pPr>
            <a:r>
              <a:rPr lang="ja-JP" altLang="en-US" sz="952" dirty="0">
                <a:latin typeface="Meiryo UI" panose="020B0604030504040204" pitchFamily="50" charset="-128"/>
                <a:ea typeface="Meiryo UI" panose="020B0604030504040204" pitchFamily="50" charset="-128"/>
              </a:rPr>
              <a:t>②多様な親学びの機会の提供を図るとともに、家庭教育に困難を抱え孤立しがちな保護者への支援を促進する。</a:t>
            </a:r>
          </a:p>
          <a:p>
            <a:pPr defTabSz="1160757">
              <a:defRPr/>
            </a:pPr>
            <a:r>
              <a:rPr lang="ja-JP" altLang="en-US" sz="952" dirty="0">
                <a:latin typeface="Meiryo UI" panose="020B0604030504040204" pitchFamily="50" charset="-128"/>
                <a:ea typeface="Meiryo UI" panose="020B0604030504040204" pitchFamily="50" charset="-128"/>
              </a:rPr>
              <a:t>③小学校との連携をすすめるなど、幼児教育の充実を図る。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①地域と学校の連携・協力体制の整備と普及啓発活動の実施 ／放課後等の子どもの体験活動や学習活動等の場づくり</a:t>
            </a:r>
            <a:r>
              <a:rPr lang="ja-JP" altLang="en-US" sz="726" dirty="0">
                <a:latin typeface="Meiryo UI" panose="020B0604030504040204" pitchFamily="50" charset="-128"/>
                <a:ea typeface="Meiryo UI" panose="020B0604030504040204" pitchFamily="50" charset="-128"/>
              </a:rPr>
              <a:t>（おおさか元気広場）</a:t>
            </a:r>
            <a:endParaRPr lang="ja-JP" altLang="en-US"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②すべての府民が親学習に参加できる場づくり（家庭教育支援）／家庭教育に困難を抱え孤立しがちな保護者への支援の促進</a:t>
            </a:r>
          </a:p>
          <a:p>
            <a:pPr defTabSz="1160757">
              <a:defRPr/>
            </a:pPr>
            <a:r>
              <a:rPr lang="ja-JP" altLang="en-US" sz="952" dirty="0">
                <a:latin typeface="Meiryo UI" panose="020B0604030504040204" pitchFamily="50" charset="-128"/>
                <a:ea typeface="Meiryo UI" panose="020B0604030504040204" pitchFamily="50" charset="-128"/>
              </a:rPr>
              <a:t>③幼稚園・保育所・認定こども園における教育機能の充実</a:t>
            </a:r>
          </a:p>
        </p:txBody>
      </p:sp>
      <p:sp>
        <p:nvSpPr>
          <p:cNvPr id="6" name="テキスト ボックス 5"/>
          <p:cNvSpPr txBox="1"/>
          <p:nvPr/>
        </p:nvSpPr>
        <p:spPr>
          <a:xfrm>
            <a:off x="468836" y="1614027"/>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166382221"/>
              </p:ext>
            </p:extLst>
          </p:nvPr>
        </p:nvGraphicFramePr>
        <p:xfrm>
          <a:off x="554607" y="1819483"/>
          <a:ext cx="6708134" cy="2266781"/>
        </p:xfrm>
        <a:graphic>
          <a:graphicData uri="http://schemas.openxmlformats.org/drawingml/2006/table">
            <a:tbl>
              <a:tblPr firstRow="1" bandRow="1">
                <a:tableStyleId>{F2DE63D5-997A-4646-A377-4702673A728D}</a:tableStyleId>
              </a:tblPr>
              <a:tblGrid>
                <a:gridCol w="212524">
                  <a:extLst>
                    <a:ext uri="{9D8B030D-6E8A-4147-A177-3AD203B41FA5}">
                      <a16:colId xmlns:a16="http://schemas.microsoft.com/office/drawing/2014/main" val="2566698732"/>
                    </a:ext>
                  </a:extLst>
                </a:gridCol>
                <a:gridCol w="1808618">
                  <a:extLst>
                    <a:ext uri="{9D8B030D-6E8A-4147-A177-3AD203B41FA5}">
                      <a16:colId xmlns:a16="http://schemas.microsoft.com/office/drawing/2014/main" val="2864989851"/>
                    </a:ext>
                  </a:extLst>
                </a:gridCol>
                <a:gridCol w="1285894">
                  <a:extLst>
                    <a:ext uri="{9D8B030D-6E8A-4147-A177-3AD203B41FA5}">
                      <a16:colId xmlns:a16="http://schemas.microsoft.com/office/drawing/2014/main" val="2901626200"/>
                    </a:ext>
                  </a:extLst>
                </a:gridCol>
                <a:gridCol w="1220668">
                  <a:extLst>
                    <a:ext uri="{9D8B030D-6E8A-4147-A177-3AD203B41FA5}">
                      <a16:colId xmlns:a16="http://schemas.microsoft.com/office/drawing/2014/main" val="2694090348"/>
                    </a:ext>
                  </a:extLst>
                </a:gridCol>
                <a:gridCol w="1090215">
                  <a:extLst>
                    <a:ext uri="{9D8B030D-6E8A-4147-A177-3AD203B41FA5}">
                      <a16:colId xmlns:a16="http://schemas.microsoft.com/office/drawing/2014/main" val="980083204"/>
                    </a:ext>
                  </a:extLst>
                </a:gridCol>
                <a:gridCol w="1090215">
                  <a:extLst>
                    <a:ext uri="{9D8B030D-6E8A-4147-A177-3AD203B41FA5}">
                      <a16:colId xmlns:a16="http://schemas.microsoft.com/office/drawing/2014/main" val="1795513324"/>
                    </a:ext>
                  </a:extLst>
                </a:gridCol>
              </a:tblGrid>
              <a:tr h="242199">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】R2</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734337">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保護者や地域の方が学校の教育活動や</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教育環境の整備、放課後</a:t>
                      </a:r>
                      <a:r>
                        <a:rPr kumimoji="1" lang="ja-JP" altLang="en-US" sz="800">
                          <a:latin typeface="Meiryo UI" panose="020B0604030504040204" pitchFamily="50" charset="-128"/>
                          <a:ea typeface="Meiryo UI" panose="020B0604030504040204" pitchFamily="50" charset="-128"/>
                        </a:rPr>
                        <a:t>の学習・体験</a:t>
                      </a:r>
                      <a:r>
                        <a:rPr kumimoji="1" lang="ja-JP" altLang="en-US" sz="800" dirty="0">
                          <a:latin typeface="Meiryo UI" panose="020B0604030504040204" pitchFamily="50" charset="-128"/>
                          <a:ea typeface="Meiryo UI" panose="020B0604030504040204" pitchFamily="50" charset="-128"/>
                        </a:rPr>
                        <a:t>活動等に、</a:t>
                      </a:r>
                      <a:r>
                        <a:rPr kumimoji="1" lang="ja-JP" altLang="en-US" sz="800">
                          <a:latin typeface="Meiryo UI" panose="020B0604030504040204" pitchFamily="50" charset="-128"/>
                          <a:ea typeface="Meiryo UI" panose="020B0604030504040204" pitchFamily="50" charset="-128"/>
                        </a:rPr>
                        <a:t>よく参加・参加</a:t>
                      </a:r>
                      <a:r>
                        <a:rPr kumimoji="1" lang="ja-JP" altLang="en-US" sz="800" dirty="0">
                          <a:latin typeface="Meiryo UI" panose="020B0604030504040204" pitchFamily="50" charset="-128"/>
                          <a:ea typeface="Meiryo UI" panose="020B0604030504040204" pitchFamily="50" charset="-128"/>
                        </a:rPr>
                        <a:t>すると回答している学校の割合</a:t>
                      </a:r>
                    </a:p>
                    <a:p>
                      <a:pPr algn="ctr"/>
                      <a:r>
                        <a:rPr kumimoji="1" lang="ja-JP" altLang="en-US" sz="800" dirty="0">
                          <a:latin typeface="Meiryo UI" panose="020B0604030504040204" pitchFamily="50" charset="-128"/>
                          <a:ea typeface="Meiryo UI" panose="020B0604030504040204" pitchFamily="50" charset="-128"/>
                        </a:rPr>
                        <a:t>（学校長と地域の方が協議して回答）</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err="1">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小学校</a:t>
                      </a:r>
                      <a:r>
                        <a:rPr lang="zh-CN"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95.5</a:t>
                      </a: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中学校</a:t>
                      </a:r>
                      <a:r>
                        <a:rPr lang="zh-CN"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93.2</a:t>
                      </a: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小学校：</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94.4%</a:t>
                      </a:r>
                    </a:p>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中学校：</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93.4%</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526163">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大人（保護者）に対する親学習を小学校数以上実施する市町村数</a:t>
                      </a: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41/41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16/41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p>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９</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047143"/>
                  </a:ext>
                </a:extLst>
              </a:tr>
              <a:tr h="382041">
                <a:tc vMerge="1">
                  <a:txBody>
                    <a:bodyPr/>
                    <a:lstStyle/>
                    <a:p>
                      <a:endParaRPr kumimoji="1" lang="ja-JP" altLang="en-US"/>
                    </a:p>
                  </a:txBody>
                  <a:tcPr/>
                </a:tc>
                <a:tc>
                  <a:txBody>
                    <a:bodyPr/>
                    <a:lstStyle/>
                    <a:p>
                      <a:pPr algn="ctr"/>
                      <a:r>
                        <a:rPr kumimoji="1" lang="ja-JP" altLang="en-US" sz="900" dirty="0">
                          <a:latin typeface="Meiryo UI" panose="020B0604030504040204" pitchFamily="50" charset="-128"/>
                          <a:ea typeface="Meiryo UI" panose="020B0604030504040204" pitchFamily="50" charset="-128"/>
                        </a:rPr>
                        <a:t>訪問型家庭教育支援を実施する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市町村数</a:t>
                      </a: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増加させる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17</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1733716"/>
                  </a:ext>
                </a:extLst>
              </a:tr>
              <a:tr h="382041">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幼児教育アドバイザーの認定者数</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500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名の認定をめざす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幼児教育アドバイザーの</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認定者数</a:t>
                      </a: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133</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名</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累計</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993</a:t>
                      </a: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(R</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新規</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173</a:t>
                      </a: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累計</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817</a:t>
                      </a:r>
                      <a:r>
                        <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a:t>
                      </a:r>
                    </a:p>
                    <a:p>
                      <a:pPr algn="ctr">
                        <a:lnSpc>
                          <a:spcPts val="1300"/>
                        </a:lnSpc>
                        <a:spcAft>
                          <a:spcPts val="0"/>
                        </a:spcAft>
                      </a:pP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(R2</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新規：</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218</a:t>
                      </a:r>
                      <a:r>
                        <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502312" y="635994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011840109"/>
              </p:ext>
            </p:extLst>
          </p:nvPr>
        </p:nvGraphicFramePr>
        <p:xfrm>
          <a:off x="548756" y="6621317"/>
          <a:ext cx="6713986" cy="2918631"/>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8624">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734705">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新型コロナウイルス感染症の影響により取組みを実施しにくい活動があったものの、感染症対策や実施方法を工夫しながら、地域学校協働本部等を中心とした学校支援活動の全中学校区での実施や、活動の核となる地域人材の育成研修や新たに活動する人材の養成講座の開催、府ホームページにおける連携・協働活動の成功事例の情報発信などを行った結果、令和３年度の状況調査においては、保護者や地域の方が学校の教育活動や教育環境の整備、放課後の学習・体験活動等に「よく参加する」「参加する」と回答した学校の割合が、小学校・中学校ともに</a:t>
                      </a:r>
                      <a:r>
                        <a:rPr kumimoji="1" lang="en-US" altLang="ja-JP" sz="900" dirty="0" smtClean="0">
                          <a:solidFill>
                            <a:schemeClr val="tx1"/>
                          </a:solidFill>
                          <a:latin typeface="Meiryo UI" panose="020B0604030504040204" pitchFamily="50" charset="-128"/>
                          <a:ea typeface="Meiryo UI" panose="020B0604030504040204" pitchFamily="50" charset="-128"/>
                        </a:rPr>
                        <a:t>90</a:t>
                      </a:r>
                      <a:r>
                        <a:rPr kumimoji="1" lang="ja-JP" altLang="en-US" sz="900" dirty="0" smtClean="0">
                          <a:solidFill>
                            <a:schemeClr val="tx1"/>
                          </a:solidFill>
                          <a:latin typeface="Meiryo UI" panose="020B0604030504040204" pitchFamily="50" charset="-128"/>
                          <a:ea typeface="Meiryo UI" panose="020B0604030504040204" pitchFamily="50" charset="-128"/>
                        </a:rPr>
                        <a:t>％を上回った。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996876">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市町村に対し、親学習の意義・効果や、家庭教育支援に関する府作成資料の普及・啓発などを行ったが、新型コロナウイルス感染症の影響により、親学習の実施を見合わせた市町村が多くあり、実施回数が大幅に</a:t>
                      </a:r>
                      <a:r>
                        <a:rPr kumimoji="1" lang="ja-JP" altLang="en-US" sz="900" dirty="0" smtClean="0">
                          <a:solidFill>
                            <a:schemeClr val="tx1"/>
                          </a:solidFill>
                          <a:latin typeface="Meiryo UI" panose="020B0604030504040204" pitchFamily="50" charset="-128"/>
                          <a:ea typeface="Meiryo UI" panose="020B0604030504040204" pitchFamily="50" charset="-128"/>
                        </a:rPr>
                        <a:t>減少し、</a:t>
                      </a:r>
                      <a:r>
                        <a:rPr kumimoji="1" lang="ja-JP" altLang="en-US" sz="900" dirty="0">
                          <a:solidFill>
                            <a:schemeClr val="tx1"/>
                          </a:solidFill>
                          <a:latin typeface="Meiryo UI" panose="020B0604030504040204" pitchFamily="50" charset="-128"/>
                          <a:ea typeface="Meiryo UI" panose="020B0604030504040204" pitchFamily="50" charset="-128"/>
                        </a:rPr>
                        <a:t>大人（保護者）に対する親学習を、小学校数以上実施した市町村数が減少した</a:t>
                      </a:r>
                      <a:r>
                        <a:rPr kumimoji="1" lang="ja-JP" altLang="en-US" sz="900" dirty="0" smtClean="0">
                          <a:solidFill>
                            <a:schemeClr val="tx1"/>
                          </a:solidFill>
                          <a:latin typeface="Meiryo UI" panose="020B0604030504040204" pitchFamily="50" charset="-128"/>
                          <a:ea typeface="Meiryo UI" panose="020B0604030504040204" pitchFamily="50" charset="-128"/>
                        </a:rPr>
                        <a:t>。</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・訪問型家庭教育支援の充実を図るための研修や交流会の実施、市町村担当者への事例紹介などを行い、令和３年度の訪問型家庭教育支援実施市町村数は</a:t>
                      </a:r>
                      <a:r>
                        <a:rPr kumimoji="1" lang="en-US" altLang="ja-JP" sz="900" dirty="0" smtClean="0">
                          <a:solidFill>
                            <a:schemeClr val="tx1"/>
                          </a:solidFill>
                          <a:latin typeface="Meiryo UI" panose="020B0604030504040204" pitchFamily="50" charset="-128"/>
                          <a:ea typeface="Meiryo UI" panose="020B0604030504040204" pitchFamily="50" charset="-128"/>
                        </a:rPr>
                        <a:t>17</a:t>
                      </a:r>
                      <a:r>
                        <a:rPr kumimoji="1" lang="ja-JP" altLang="en-US" sz="900" dirty="0" smtClean="0">
                          <a:solidFill>
                            <a:schemeClr val="tx1"/>
                          </a:solidFill>
                          <a:latin typeface="Meiryo UI" panose="020B0604030504040204" pitchFamily="50" charset="-128"/>
                          <a:ea typeface="Meiryo UI" panose="020B0604030504040204" pitchFamily="50" charset="-128"/>
                        </a:rPr>
                        <a:t>と、計画策定時（参考：平成</a:t>
                      </a:r>
                      <a:r>
                        <a:rPr kumimoji="1" lang="en-US" altLang="ja-JP" sz="900" dirty="0" smtClean="0">
                          <a:solidFill>
                            <a:schemeClr val="tx1"/>
                          </a:solidFill>
                          <a:latin typeface="Meiryo UI" panose="020B0604030504040204" pitchFamily="50" charset="-128"/>
                          <a:ea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rPr>
                        <a:t>年度 </a:t>
                      </a:r>
                      <a:r>
                        <a:rPr kumimoji="1" lang="en-US" altLang="ja-JP" sz="900" dirty="0" smtClean="0">
                          <a:solidFill>
                            <a:schemeClr val="tx1"/>
                          </a:solidFill>
                          <a:latin typeface="Meiryo UI" panose="020B0604030504040204" pitchFamily="50" charset="-128"/>
                          <a:ea typeface="Meiryo UI" panose="020B0604030504040204" pitchFamily="50" charset="-128"/>
                        </a:rPr>
                        <a:t>15</a:t>
                      </a:r>
                      <a:r>
                        <a:rPr kumimoji="1" lang="ja-JP" altLang="en-US" sz="900" dirty="0" smtClean="0">
                          <a:solidFill>
                            <a:schemeClr val="tx1"/>
                          </a:solidFill>
                          <a:latin typeface="Meiryo UI" panose="020B0604030504040204" pitchFamily="50" charset="-128"/>
                          <a:ea typeface="Meiryo UI" panose="020B0604030504040204" pitchFamily="50" charset="-128"/>
                        </a:rPr>
                        <a:t>）より増加した。</a:t>
                      </a: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今後も、保護者を支援する人材や市町村担当者への研修を行うとともに、手引書の周知やコロナ禍における効果的な取組み事例等を発信して市町村に支援の実施を働きかけることにより、家庭教育に関する保護者支援の内容充実と実施促進を図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82573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・各市町村・園所において研修を担う「幼児教育アドバイザー」の育成研修を実施し</a:t>
                      </a:r>
                      <a:r>
                        <a:rPr kumimoji="1" lang="ja-JP" altLang="en-US" sz="900" dirty="0" smtClean="0">
                          <a:solidFill>
                            <a:schemeClr val="tx1"/>
                          </a:solidFill>
                          <a:latin typeface="Meiryo UI" panose="020B0604030504040204" pitchFamily="50" charset="-128"/>
                          <a:ea typeface="Meiryo UI" panose="020B0604030504040204" pitchFamily="50" charset="-128"/>
                        </a:rPr>
                        <a:t>、令和３年度は</a:t>
                      </a:r>
                      <a:r>
                        <a:rPr kumimoji="1" lang="en-US" altLang="ja-JP" sz="900" dirty="0" smtClean="0">
                          <a:solidFill>
                            <a:schemeClr val="tx1"/>
                          </a:solidFill>
                          <a:latin typeface="Meiryo UI" panose="020B0604030504040204" pitchFamily="50" charset="-128"/>
                          <a:ea typeface="Meiryo UI" panose="020B0604030504040204" pitchFamily="50" charset="-128"/>
                        </a:rPr>
                        <a:t>173</a:t>
                      </a:r>
                      <a:r>
                        <a:rPr kumimoji="1" lang="ja-JP" altLang="en-US" sz="900" dirty="0" smtClean="0">
                          <a:solidFill>
                            <a:schemeClr val="tx1"/>
                          </a:solidFill>
                          <a:latin typeface="Meiryo UI" panose="020B0604030504040204" pitchFamily="50" charset="-128"/>
                          <a:ea typeface="Meiryo UI" panose="020B0604030504040204" pitchFamily="50" charset="-128"/>
                        </a:rPr>
                        <a:t>名を認定した（累計数</a:t>
                      </a:r>
                      <a:r>
                        <a:rPr kumimoji="1" lang="en-US" altLang="ja-JP" sz="900" dirty="0" smtClean="0">
                          <a:solidFill>
                            <a:schemeClr val="tx1"/>
                          </a:solidFill>
                          <a:latin typeface="Meiryo UI" panose="020B0604030504040204" pitchFamily="50" charset="-128"/>
                          <a:ea typeface="Meiryo UI" panose="020B0604030504040204" pitchFamily="50" charset="-128"/>
                        </a:rPr>
                        <a:t>993</a:t>
                      </a:r>
                      <a:r>
                        <a:rPr kumimoji="1" lang="ja-JP" altLang="en-US" sz="900" dirty="0" smtClean="0">
                          <a:solidFill>
                            <a:schemeClr val="tx1"/>
                          </a:solidFill>
                          <a:latin typeface="Meiryo UI" panose="020B0604030504040204" pitchFamily="50" charset="-128"/>
                          <a:ea typeface="Meiryo UI" panose="020B0604030504040204" pitchFamily="50" charset="-128"/>
                        </a:rPr>
                        <a:t>名）。さらに、認定した幼児教育アドバイザーの資質及び実践力の向上を図るため、幼児教育コーディネーターが、直接、園所を訪問し、実践型フォローアップを行うとともに、園内研修や経験年数の少ない教職員への指導で課題としている「子ども理解」について、充実させることを目的とした「幼児教育リーフレット（子ども理解編）」を作成した。大阪府幼児教育センターにおける「研修」「調査・研究」「情報提供」の３つの機能により、幼児教育の更なる充実に努めていく。</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84797278"/>
                  </a:ext>
                </a:extLst>
              </a:tr>
            </a:tbl>
          </a:graphicData>
        </a:graphic>
      </p:graphicFrame>
      <p:sp>
        <p:nvSpPr>
          <p:cNvPr id="20" name="Rectangle 4"/>
          <p:cNvSpPr>
            <a:spLocks noChangeArrowheads="1"/>
          </p:cNvSpPr>
          <p:nvPr/>
        </p:nvSpPr>
        <p:spPr bwMode="auto">
          <a:xfrm>
            <a:off x="484664" y="48158"/>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基本方針９</a:t>
            </a:r>
            <a:r>
              <a:rPr lang="ja-JP" altLang="en-US" sz="1089" b="1" dirty="0">
                <a:solidFill>
                  <a:schemeClr val="bg1"/>
                </a:solidFill>
                <a:latin typeface="Meiryo UI" panose="020B0604030504040204" pitchFamily="50" charset="-128"/>
                <a:ea typeface="Meiryo UI" panose="020B0604030504040204" pitchFamily="50" charset="-128"/>
              </a:rPr>
              <a:t>　地域の教育コミュニティづくりと家庭教育を支援します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8" name="テキスト ボックス 4"/>
          <p:cNvSpPr txBox="1">
            <a:spLocks noChangeArrowheads="1"/>
          </p:cNvSpPr>
          <p:nvPr/>
        </p:nvSpPr>
        <p:spPr bwMode="auto">
          <a:xfrm>
            <a:off x="906899" y="6245510"/>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68835" y="4049773"/>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
        <p:nvSpPr>
          <p:cNvPr id="2" name="テキスト ボックス 1"/>
          <p:cNvSpPr txBox="1"/>
          <p:nvPr/>
        </p:nvSpPr>
        <p:spPr>
          <a:xfrm>
            <a:off x="833892" y="4275291"/>
            <a:ext cx="2748915" cy="307777"/>
          </a:xfrm>
          <a:prstGeom prst="rect">
            <a:avLst/>
          </a:prstGeom>
          <a:noFill/>
        </p:spPr>
        <p:txBody>
          <a:bodyPr wrap="square" rtlCol="0">
            <a:spAutoFit/>
          </a:bodyPr>
          <a:lstStyle/>
          <a:p>
            <a:pPr algn="ctr"/>
            <a:r>
              <a:rPr kumimoji="1" lang="ja-JP" altLang="en-US" sz="700" b="1" dirty="0">
                <a:latin typeface="Meiryo UI" panose="020B0604030504040204" pitchFamily="50" charset="-128"/>
                <a:ea typeface="Meiryo UI" panose="020B0604030504040204" pitchFamily="50" charset="-128"/>
              </a:rPr>
              <a:t>保護者や地域の方が学校の教育活動や環境の整備、放課後の</a:t>
            </a:r>
            <a:endParaRPr kumimoji="1" lang="en-US" altLang="ja-JP" sz="700" b="1" dirty="0">
              <a:latin typeface="Meiryo UI" panose="020B0604030504040204" pitchFamily="50" charset="-128"/>
              <a:ea typeface="Meiryo UI" panose="020B0604030504040204" pitchFamily="50" charset="-128"/>
            </a:endParaRPr>
          </a:p>
          <a:p>
            <a:pPr algn="ctr"/>
            <a:r>
              <a:rPr kumimoji="1" lang="ja-JP" altLang="en-US" sz="700" b="1">
                <a:latin typeface="Meiryo UI" panose="020B0604030504040204" pitchFamily="50" charset="-128"/>
                <a:ea typeface="Meiryo UI" panose="020B0604030504040204" pitchFamily="50" charset="-128"/>
              </a:rPr>
              <a:t>学習・体験</a:t>
            </a:r>
            <a:r>
              <a:rPr kumimoji="1" lang="ja-JP" altLang="en-US" sz="700" b="1" dirty="0">
                <a:latin typeface="Meiryo UI" panose="020B0604030504040204" pitchFamily="50" charset="-128"/>
                <a:ea typeface="Meiryo UI" panose="020B0604030504040204" pitchFamily="50" charset="-128"/>
              </a:rPr>
              <a:t>活動等に、</a:t>
            </a:r>
            <a:r>
              <a:rPr kumimoji="1" lang="ja-JP" altLang="en-US" sz="700" b="1">
                <a:latin typeface="Meiryo UI" panose="020B0604030504040204" pitchFamily="50" charset="-128"/>
                <a:ea typeface="Meiryo UI" panose="020B0604030504040204" pitchFamily="50" charset="-128"/>
              </a:rPr>
              <a:t>よく参加・参加</a:t>
            </a:r>
            <a:r>
              <a:rPr kumimoji="1" lang="ja-JP" altLang="en-US" sz="700" b="1" dirty="0">
                <a:latin typeface="Meiryo UI" panose="020B0604030504040204" pitchFamily="50" charset="-128"/>
                <a:ea typeface="Meiryo UI" panose="020B0604030504040204" pitchFamily="50" charset="-128"/>
              </a:rPr>
              <a:t>するとしている学校の割合</a:t>
            </a:r>
          </a:p>
        </p:txBody>
      </p:sp>
      <p:sp>
        <p:nvSpPr>
          <p:cNvPr id="14" name="テキスト ボックス 4"/>
          <p:cNvSpPr txBox="1">
            <a:spLocks noChangeArrowheads="1"/>
          </p:cNvSpPr>
          <p:nvPr/>
        </p:nvSpPr>
        <p:spPr bwMode="auto">
          <a:xfrm>
            <a:off x="1496633" y="6242839"/>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調査は</a:t>
            </a:r>
            <a:r>
              <a:rPr lang="en-US" altLang="ja-JP" sz="545" dirty="0">
                <a:latin typeface="Meiryo UI" panose="020B0604030504040204" pitchFamily="50" charset="-128"/>
                <a:ea typeface="Meiryo UI" panose="020B0604030504040204" pitchFamily="50" charset="-128"/>
              </a:rPr>
              <a:t>H30</a:t>
            </a:r>
            <a:r>
              <a:rPr lang="ja-JP" altLang="en-US" sz="545" dirty="0">
                <a:latin typeface="Meiryo UI" panose="020B0604030504040204" pitchFamily="50" charset="-128"/>
                <a:ea typeface="Meiryo UI" panose="020B0604030504040204" pitchFamily="50" charset="-128"/>
              </a:rPr>
              <a:t>年度から実施</a:t>
            </a:r>
            <a:endParaRPr lang="ja-JP" altLang="ja-JP" sz="1270" dirty="0">
              <a:latin typeface="Meiryo UI" panose="020B0604030504040204" pitchFamily="50" charset="-128"/>
              <a:ea typeface="Meiryo UI" panose="020B0604030504040204" pitchFamily="50" charset="-128"/>
            </a:endParaRPr>
          </a:p>
        </p:txBody>
      </p:sp>
      <p:sp>
        <p:nvSpPr>
          <p:cNvPr id="15" name="テキスト ボックス 4"/>
          <p:cNvSpPr txBox="1">
            <a:spLocks noChangeArrowheads="1"/>
          </p:cNvSpPr>
          <p:nvPr/>
        </p:nvSpPr>
        <p:spPr bwMode="auto">
          <a:xfrm>
            <a:off x="4066064" y="6220994"/>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4243271" y="4317529"/>
            <a:ext cx="2735580" cy="200055"/>
          </a:xfrm>
          <a:prstGeom prst="rect">
            <a:avLst/>
          </a:prstGeom>
          <a:noFill/>
        </p:spPr>
        <p:txBody>
          <a:bodyPr wrap="square" rtlCol="0">
            <a:spAutoFit/>
          </a:bodyPr>
          <a:lstStyle/>
          <a:p>
            <a:pPr algn="ctr"/>
            <a:r>
              <a:rPr kumimoji="1" lang="ja-JP" altLang="en-US" sz="700" b="1" dirty="0">
                <a:latin typeface="Meiryo UI" panose="020B0604030504040204" pitchFamily="50" charset="-128"/>
                <a:ea typeface="Meiryo UI" panose="020B0604030504040204" pitchFamily="50" charset="-128"/>
              </a:rPr>
              <a:t>大人（保護者）に対する親学習を小学校数以上実施する市町村数</a:t>
            </a:r>
          </a:p>
        </p:txBody>
      </p:sp>
      <p:sp>
        <p:nvSpPr>
          <p:cNvPr id="3" name="Text Box 4"/>
          <p:cNvSpPr txBox="1">
            <a:spLocks noChangeArrowheads="1"/>
          </p:cNvSpPr>
          <p:nvPr/>
        </p:nvSpPr>
        <p:spPr bwMode="auto">
          <a:xfrm>
            <a:off x="4185228" y="4648845"/>
            <a:ext cx="646139" cy="142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defTabSz="914400" eaLnBrk="0" fontAlgn="base" hangingPunct="0">
              <a:spcBef>
                <a:spcPct val="0"/>
              </a:spcBef>
              <a:spcAft>
                <a:spcPct val="0"/>
              </a:spcAft>
            </a:pPr>
            <a:r>
              <a:rPr lang="en-US" altLang="ja-JP" sz="600" dirty="0">
                <a:latin typeface="游明朝" panose="02020400000000000000" pitchFamily="18" charset="-128"/>
                <a:ea typeface="游明朝" panose="02020400000000000000" pitchFamily="18" charset="-128"/>
              </a:rPr>
              <a:t>(</a:t>
            </a:r>
            <a:r>
              <a:rPr lang="ja-JP" altLang="en-US" sz="600" dirty="0">
                <a:latin typeface="游明朝" panose="02020400000000000000" pitchFamily="18" charset="-128"/>
                <a:ea typeface="游明朝" panose="02020400000000000000" pitchFamily="18" charset="-128"/>
              </a:rPr>
              <a:t>市町村数）</a:t>
            </a:r>
            <a:endParaRPr lang="ja-JP" altLang="ja-JP" sz="1800" dirty="0">
              <a:latin typeface="Arial" panose="020B0604020202020204" pitchFamily="34" charset="0"/>
            </a:endParaRPr>
          </a:p>
        </p:txBody>
      </p:sp>
      <p:sp>
        <p:nvSpPr>
          <p:cNvPr id="19" name="テキスト ボックス 4"/>
          <p:cNvSpPr txBox="1">
            <a:spLocks noChangeArrowheads="1"/>
          </p:cNvSpPr>
          <p:nvPr/>
        </p:nvSpPr>
        <p:spPr bwMode="auto">
          <a:xfrm>
            <a:off x="4655798" y="6218578"/>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調査は</a:t>
            </a:r>
            <a:r>
              <a:rPr lang="en-US" altLang="ja-JP" sz="545" dirty="0">
                <a:latin typeface="Meiryo UI" panose="020B0604030504040204" pitchFamily="50" charset="-128"/>
                <a:ea typeface="Meiryo UI" panose="020B0604030504040204" pitchFamily="50" charset="-128"/>
              </a:rPr>
              <a:t>H28</a:t>
            </a:r>
            <a:r>
              <a:rPr lang="ja-JP" altLang="en-US" sz="545" dirty="0">
                <a:latin typeface="Meiryo UI" panose="020B0604030504040204" pitchFamily="50" charset="-128"/>
                <a:ea typeface="Meiryo UI" panose="020B0604030504040204" pitchFamily="50" charset="-128"/>
              </a:rPr>
              <a:t>年度から実施</a:t>
            </a:r>
            <a:endParaRPr lang="ja-JP" altLang="ja-JP" sz="1270" dirty="0">
              <a:latin typeface="Meiryo UI" panose="020B0604030504040204" pitchFamily="50" charset="-128"/>
              <a:ea typeface="Meiryo UI" panose="020B0604030504040204" pitchFamily="50" charset="-128"/>
            </a:endParaRPr>
          </a:p>
        </p:txBody>
      </p:sp>
      <p:pic>
        <p:nvPicPr>
          <p:cNvPr id="5121"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6063" y="4579259"/>
            <a:ext cx="2882070" cy="1623028"/>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3"/>
          <p:cNvSpPr txBox="1">
            <a:spLocks noChangeArrowheads="1"/>
          </p:cNvSpPr>
          <p:nvPr/>
        </p:nvSpPr>
        <p:spPr bwMode="auto">
          <a:xfrm>
            <a:off x="5642579" y="4844401"/>
            <a:ext cx="733425"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endParaRPr lang="ja-JP" altLang="en-US"/>
          </a:p>
        </p:txBody>
      </p:sp>
      <p:sp>
        <p:nvSpPr>
          <p:cNvPr id="9" name="Rectangle 4"/>
          <p:cNvSpPr>
            <a:spLocks noChangeArrowheads="1"/>
          </p:cNvSpPr>
          <p:nvPr/>
        </p:nvSpPr>
        <p:spPr bwMode="auto">
          <a:xfrm>
            <a:off x="695929" y="4203227"/>
            <a:ext cx="184731"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3" name="Rectangle 5"/>
          <p:cNvSpPr>
            <a:spLocks noChangeArrowheads="1"/>
          </p:cNvSpPr>
          <p:nvPr/>
        </p:nvSpPr>
        <p:spPr bwMode="auto">
          <a:xfrm>
            <a:off x="695929" y="4162073"/>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ja-JP" altLang="ja-JP" sz="1800">
                <a:latin typeface="Arial" panose="020B0604020202020204" pitchFamily="34" charset="0"/>
              </a:rPr>
              <a:t/>
            </a:r>
            <a:br>
              <a:rPr lang="ja-JP" altLang="ja-JP" sz="1800">
                <a:latin typeface="Arial" panose="020B0604020202020204" pitchFamily="34" charset="0"/>
              </a:rPr>
            </a:br>
            <a:endParaRPr lang="ja-JP" altLang="ja-JP" sz="1800">
              <a:latin typeface="Arial" panose="020B0604020202020204" pitchFamily="34" charset="0"/>
            </a:endParaRPr>
          </a:p>
          <a:p>
            <a:pPr defTabSz="914400" eaLnBrk="0" fontAlgn="base" hangingPunct="0">
              <a:spcBef>
                <a:spcPct val="0"/>
              </a:spcBef>
              <a:spcAft>
                <a:spcPct val="0"/>
              </a:spcAft>
            </a:pPr>
            <a:endParaRPr lang="ja-JP" altLang="ja-JP" sz="1800">
              <a:latin typeface="Arial" panose="020B0604020202020204" pitchFamily="34" charset="0"/>
            </a:endParaRPr>
          </a:p>
        </p:txBody>
      </p:sp>
      <p:sp>
        <p:nvSpPr>
          <p:cNvPr id="17" name="Rectangle 6"/>
          <p:cNvSpPr>
            <a:spLocks noChangeArrowheads="1"/>
          </p:cNvSpPr>
          <p:nvPr/>
        </p:nvSpPr>
        <p:spPr bwMode="auto">
          <a:xfrm>
            <a:off x="695928" y="6971265"/>
            <a:ext cx="11079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800" dirty="0">
              <a:latin typeface="Arial" panose="020B0604020202020204" pitchFamily="34" charset="0"/>
            </a:endParaRPr>
          </a:p>
        </p:txBody>
      </p:sp>
      <p:sp>
        <p:nvSpPr>
          <p:cNvPr id="21" name="Rectangle 7"/>
          <p:cNvSpPr>
            <a:spLocks noChangeArrowheads="1"/>
          </p:cNvSpPr>
          <p:nvPr/>
        </p:nvSpPr>
        <p:spPr bwMode="auto">
          <a:xfrm>
            <a:off x="695929" y="9363370"/>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endParaRPr lang="ja-JP" altLang="ja-JP" sz="600"/>
          </a:p>
          <a:p>
            <a:pPr defTabSz="914400" eaLnBrk="0" fontAlgn="base" hangingPunct="0">
              <a:spcBef>
                <a:spcPct val="0"/>
              </a:spcBef>
              <a:spcAft>
                <a:spcPct val="0"/>
              </a:spcAft>
            </a:pPr>
            <a:endParaRPr lang="ja-JP" altLang="ja-JP" sz="1800">
              <a:latin typeface="Arial" panose="020B0604020202020204" pitchFamily="34" charset="0"/>
            </a:endParaRPr>
          </a:p>
        </p:txBody>
      </p:sp>
      <p:sp>
        <p:nvSpPr>
          <p:cNvPr id="25" name="Text Box 2"/>
          <p:cNvSpPr txBox="1">
            <a:spLocks noChangeArrowheads="1"/>
          </p:cNvSpPr>
          <p:nvPr/>
        </p:nvSpPr>
        <p:spPr bwMode="auto">
          <a:xfrm>
            <a:off x="4243271" y="6017224"/>
            <a:ext cx="2620336" cy="99229"/>
          </a:xfrm>
          <a:prstGeom prst="rect">
            <a:avLst/>
          </a:prstGeom>
          <a:solidFill>
            <a:srgbClr val="FFFFFF"/>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defTabSz="914400" eaLnBrk="0" fontAlgn="base" hangingPunct="0">
              <a:spcBef>
                <a:spcPct val="0"/>
              </a:spcBef>
              <a:spcAft>
                <a:spcPct val="0"/>
              </a:spcAft>
            </a:pPr>
            <a:r>
              <a:rPr lang="ja-JP" altLang="en-US" sz="800" dirty="0">
                <a:solidFill>
                  <a:srgbClr val="323E4F"/>
                </a:solidFill>
                <a:latin typeface="游明朝" panose="02020400000000000000" pitchFamily="18" charset="-128"/>
                <a:ea typeface="游明朝" panose="02020400000000000000" pitchFamily="18" charset="-128"/>
              </a:rPr>
              <a:t>　</a:t>
            </a:r>
            <a:r>
              <a:rPr lang="en-US" altLang="ja-JP" sz="800" dirty="0">
                <a:solidFill>
                  <a:srgbClr val="323E4F"/>
                </a:solidFill>
                <a:latin typeface="游明朝" panose="02020400000000000000" pitchFamily="18" charset="-128"/>
                <a:ea typeface="游明朝" panose="02020400000000000000" pitchFamily="18" charset="-128"/>
              </a:rPr>
              <a:t>H28</a:t>
            </a:r>
            <a:r>
              <a:rPr lang="ja-JP" altLang="en-US" sz="800" dirty="0">
                <a:solidFill>
                  <a:srgbClr val="323E4F"/>
                </a:solidFill>
                <a:latin typeface="游明朝" panose="02020400000000000000" pitchFamily="18" charset="-128"/>
                <a:ea typeface="游明朝" panose="02020400000000000000" pitchFamily="18" charset="-128"/>
              </a:rPr>
              <a:t>　   </a:t>
            </a:r>
            <a:r>
              <a:rPr lang="en-US" altLang="ja-JP" sz="800" dirty="0">
                <a:solidFill>
                  <a:srgbClr val="323E4F"/>
                </a:solidFill>
                <a:latin typeface="游明朝" panose="02020400000000000000" pitchFamily="18" charset="-128"/>
                <a:ea typeface="游明朝" panose="02020400000000000000" pitchFamily="18" charset="-128"/>
              </a:rPr>
              <a:t>H29</a:t>
            </a:r>
            <a:r>
              <a:rPr lang="ja-JP" altLang="en-US" sz="800" dirty="0">
                <a:solidFill>
                  <a:srgbClr val="323E4F"/>
                </a:solidFill>
                <a:latin typeface="游明朝" panose="02020400000000000000" pitchFamily="18" charset="-128"/>
                <a:ea typeface="游明朝" panose="02020400000000000000" pitchFamily="18" charset="-128"/>
              </a:rPr>
              <a:t>　  　</a:t>
            </a:r>
            <a:r>
              <a:rPr lang="en-US" altLang="ja-JP" sz="800" dirty="0">
                <a:solidFill>
                  <a:srgbClr val="323E4F"/>
                </a:solidFill>
                <a:latin typeface="游明朝" panose="02020400000000000000" pitchFamily="18" charset="-128"/>
                <a:ea typeface="游明朝" panose="02020400000000000000" pitchFamily="18" charset="-128"/>
              </a:rPr>
              <a:t>H30</a:t>
            </a:r>
            <a:r>
              <a:rPr lang="ja-JP" altLang="en-US" sz="800" dirty="0">
                <a:solidFill>
                  <a:srgbClr val="323E4F"/>
                </a:solidFill>
                <a:latin typeface="游明朝" panose="02020400000000000000" pitchFamily="18" charset="-128"/>
                <a:ea typeface="游明朝" panose="02020400000000000000" pitchFamily="18" charset="-128"/>
              </a:rPr>
              <a:t>　　   </a:t>
            </a:r>
            <a:r>
              <a:rPr lang="en-US" altLang="ja-JP" sz="800" dirty="0">
                <a:solidFill>
                  <a:srgbClr val="323E4F"/>
                </a:solidFill>
                <a:latin typeface="游明朝" panose="02020400000000000000" pitchFamily="18" charset="-128"/>
                <a:ea typeface="游明朝" panose="02020400000000000000" pitchFamily="18" charset="-128"/>
              </a:rPr>
              <a:t>R</a:t>
            </a:r>
            <a:r>
              <a:rPr lang="ja-JP" altLang="en-US" sz="800" dirty="0">
                <a:solidFill>
                  <a:srgbClr val="323E4F"/>
                </a:solidFill>
                <a:latin typeface="游明朝" panose="02020400000000000000" pitchFamily="18" charset="-128"/>
                <a:ea typeface="游明朝" panose="02020400000000000000" pitchFamily="18" charset="-128"/>
              </a:rPr>
              <a:t>元　 　 </a:t>
            </a:r>
            <a:r>
              <a:rPr lang="en-US" altLang="ja-JP" sz="800" dirty="0">
                <a:solidFill>
                  <a:srgbClr val="323E4F"/>
                </a:solidFill>
                <a:latin typeface="游明朝" panose="02020400000000000000" pitchFamily="18" charset="-128"/>
                <a:ea typeface="游明朝" panose="02020400000000000000" pitchFamily="18" charset="-128"/>
              </a:rPr>
              <a:t>R2</a:t>
            </a:r>
            <a:r>
              <a:rPr lang="ja-JP" altLang="en-US" sz="800" dirty="0">
                <a:solidFill>
                  <a:srgbClr val="323E4F"/>
                </a:solidFill>
                <a:latin typeface="游明朝" panose="02020400000000000000" pitchFamily="18" charset="-128"/>
                <a:ea typeface="游明朝" panose="02020400000000000000" pitchFamily="18" charset="-128"/>
              </a:rPr>
              <a:t>　　　</a:t>
            </a:r>
            <a:r>
              <a:rPr lang="en-US" altLang="ja-JP" sz="800" dirty="0">
                <a:solidFill>
                  <a:srgbClr val="323E4F"/>
                </a:solidFill>
                <a:latin typeface="游明朝" panose="02020400000000000000" pitchFamily="18" charset="-128"/>
                <a:ea typeface="游明朝" panose="02020400000000000000" pitchFamily="18" charset="-128"/>
              </a:rPr>
              <a:t>R3</a:t>
            </a:r>
            <a:endParaRPr lang="ja-JP" altLang="ja-JP" sz="1400" dirty="0">
              <a:latin typeface="Arial" panose="020B0604020202020204" pitchFamily="34"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6899" y="4549668"/>
            <a:ext cx="2587035" cy="1676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3300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p:cNvGraphicFramePr>
            <a:graphicFrameLocks noChangeAspect="1"/>
          </p:cNvGraphicFramePr>
          <p:nvPr>
            <p:extLst>
              <p:ext uri="{D42A27DB-BD31-4B8C-83A1-F6EECF244321}">
                <p14:modId xmlns:p14="http://schemas.microsoft.com/office/powerpoint/2010/main" val="4269448386"/>
              </p:ext>
            </p:extLst>
          </p:nvPr>
        </p:nvGraphicFramePr>
        <p:xfrm>
          <a:off x="593944" y="4730276"/>
          <a:ext cx="2803306" cy="1387223"/>
        </p:xfrm>
        <a:graphic>
          <a:graphicData uri="http://schemas.openxmlformats.org/presentationml/2006/ole">
            <mc:AlternateContent xmlns:mc="http://schemas.openxmlformats.org/markup-compatibility/2006">
              <mc:Choice xmlns:v="urn:schemas-microsoft-com:vml" Requires="v">
                <p:oleObj spid="_x0000_s3242" name="グラフ" r:id="rId3" imgW="5486242" imgH="2743390" progId="Excel.Chart.8">
                  <p:embed/>
                </p:oleObj>
              </mc:Choice>
              <mc:Fallback>
                <p:oleObj name="グラフ" r:id="rId3" imgW="5486242" imgH="2743390" progId="Excel.Chart.8">
                  <p:embed/>
                  <p:pic>
                    <p:nvPicPr>
                      <p:cNvPr id="0" name="Object 1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944" y="4730276"/>
                        <a:ext cx="2803306" cy="1387223"/>
                      </a:xfrm>
                      <a:prstGeom prst="rect">
                        <a:avLst/>
                      </a:prstGeom>
                      <a:noFill/>
                      <a:ln>
                        <a:noFill/>
                      </a:ln>
                    </p:spPr>
                  </p:pic>
                </p:oleObj>
              </mc:Fallback>
            </mc:AlternateContent>
          </a:graphicData>
        </a:graphic>
      </p:graphicFrame>
      <p:sp>
        <p:nvSpPr>
          <p:cNvPr id="5" name="テキスト ボックス 4"/>
          <p:cNvSpPr txBox="1"/>
          <p:nvPr/>
        </p:nvSpPr>
        <p:spPr>
          <a:xfrm>
            <a:off x="69621" y="383398"/>
            <a:ext cx="6858000" cy="2158924"/>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①私立幼稚園</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保育サービスの拡大や地域</a:t>
            </a:r>
            <a:r>
              <a:rPr lang="ja-JP" altLang="en-US" sz="952">
                <a:latin typeface="Meiryo UI" panose="020B0604030504040204" pitchFamily="50" charset="-128"/>
                <a:ea typeface="Meiryo UI" panose="020B0604030504040204" pitchFamily="50" charset="-128"/>
              </a:rPr>
              <a:t>の子育て・家庭</a:t>
            </a:r>
            <a:r>
              <a:rPr lang="ja-JP" altLang="en-US" sz="952" dirty="0">
                <a:latin typeface="Meiryo UI" panose="020B0604030504040204" pitchFamily="50" charset="-128"/>
                <a:ea typeface="Meiryo UI" panose="020B0604030504040204" pitchFamily="50" charset="-128"/>
              </a:rPr>
              <a:t>教育支援機能の強化、障がいのある幼児一人ひとりのニーズに応じた支援の充実を促進する。</a:t>
            </a:r>
          </a:p>
          <a:p>
            <a:pPr defTabSz="1160757">
              <a:defRPr/>
            </a:pPr>
            <a:r>
              <a:rPr lang="ja-JP" altLang="en-US" sz="952" dirty="0">
                <a:latin typeface="Meiryo UI" panose="020B0604030504040204" pitchFamily="50" charset="-128"/>
                <a:ea typeface="Meiryo UI" panose="020B0604030504040204" pitchFamily="50" charset="-128"/>
              </a:rPr>
              <a:t>②</a:t>
            </a:r>
            <a:r>
              <a:rPr lang="ja-JP" altLang="en-US" sz="952">
                <a:latin typeface="Meiryo UI" panose="020B0604030504040204" pitchFamily="50" charset="-128"/>
                <a:ea typeface="Meiryo UI" panose="020B0604030504040204" pitchFamily="50" charset="-128"/>
              </a:rPr>
              <a:t>私立小・中学校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a:latin typeface="Meiryo UI" panose="020B0604030504040204" pitchFamily="50" charset="-128"/>
                <a:ea typeface="Meiryo UI" panose="020B0604030504040204" pitchFamily="50" charset="-128"/>
              </a:rPr>
              <a:t>　 児童・生徒</a:t>
            </a:r>
            <a:r>
              <a:rPr lang="ja-JP" altLang="en-US" sz="952" dirty="0">
                <a:latin typeface="Meiryo UI" panose="020B0604030504040204" pitchFamily="50" charset="-128"/>
                <a:ea typeface="Meiryo UI" panose="020B0604030504040204" pitchFamily="50" charset="-128"/>
              </a:rPr>
              <a:t>に多様で幅広い学校選択の機会の提供と特色ある教育を行えるよう、振興を図る。</a:t>
            </a:r>
          </a:p>
          <a:p>
            <a:pPr defTabSz="1160757">
              <a:defRPr/>
            </a:pPr>
            <a:r>
              <a:rPr lang="ja-JP" altLang="en-US" sz="952" dirty="0">
                <a:latin typeface="Meiryo UI" panose="020B0604030504040204" pitchFamily="50" charset="-128"/>
                <a:ea typeface="Meiryo UI" panose="020B0604030504040204" pitchFamily="50" charset="-128"/>
              </a:rPr>
              <a:t>③私立高校</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家庭の経済的事情にかかわらず、自由に学校選択できる機会を提供するため、授業料無償化制度を実施するとともに、建学の精神に</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基づき</a:t>
            </a:r>
            <a:r>
              <a:rPr lang="ja-JP" altLang="en-US" sz="952">
                <a:latin typeface="Meiryo UI" panose="020B0604030504040204" pitchFamily="50" charset="-128"/>
                <a:ea typeface="Meiryo UI" panose="020B0604030504040204" pitchFamily="50" charset="-128"/>
              </a:rPr>
              <a:t>、特色・魅力</a:t>
            </a:r>
            <a:r>
              <a:rPr lang="ja-JP" altLang="en-US" sz="952" dirty="0">
                <a:latin typeface="Meiryo UI" panose="020B0604030504040204" pitchFamily="50" charset="-128"/>
                <a:ea typeface="Meiryo UI" panose="020B0604030504040204" pitchFamily="50" charset="-128"/>
              </a:rPr>
              <a:t>ある教育を行えるよう、私学教育の振興を図る。</a:t>
            </a:r>
          </a:p>
          <a:p>
            <a:pPr defTabSz="1160757">
              <a:defRPr/>
            </a:pPr>
            <a:r>
              <a:rPr lang="ja-JP" altLang="en-US" sz="952" dirty="0">
                <a:latin typeface="Meiryo UI" panose="020B0604030504040204" pitchFamily="50" charset="-128"/>
                <a:ea typeface="Meiryo UI" panose="020B0604030504040204" pitchFamily="50" charset="-128"/>
              </a:rPr>
              <a:t>④</a:t>
            </a:r>
            <a:r>
              <a:rPr lang="ja-JP" altLang="en-US" sz="952">
                <a:latin typeface="Meiryo UI" panose="020B0604030504040204" pitchFamily="50" charset="-128"/>
                <a:ea typeface="Meiryo UI" panose="020B0604030504040204" pitchFamily="50" charset="-128"/>
              </a:rPr>
              <a:t>専修学校・各種</a:t>
            </a:r>
            <a:r>
              <a:rPr lang="ja-JP" altLang="en-US" sz="952" dirty="0">
                <a:latin typeface="Meiryo UI" panose="020B0604030504040204" pitchFamily="50" charset="-128"/>
                <a:ea typeface="Meiryo UI" panose="020B0604030504040204" pitchFamily="50" charset="-128"/>
              </a:rPr>
              <a:t>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高校生等のキャリア形成の支援ができるよう、高校等との連携促進に努めるとともに</a:t>
            </a:r>
            <a:r>
              <a:rPr lang="ja-JP" altLang="en-US" sz="952">
                <a:latin typeface="Meiryo UI" panose="020B0604030504040204" pitchFamily="50" charset="-128"/>
                <a:ea typeface="Meiryo UI" panose="020B0604030504040204" pitchFamily="50" charset="-128"/>
              </a:rPr>
              <a:t>、専門的・実践的</a:t>
            </a:r>
            <a:r>
              <a:rPr lang="ja-JP" altLang="en-US" sz="952" dirty="0">
                <a:latin typeface="Meiryo UI" panose="020B0604030504040204" pitchFamily="50" charset="-128"/>
                <a:ea typeface="Meiryo UI" panose="020B0604030504040204" pitchFamily="50" charset="-128"/>
              </a:rPr>
              <a:t>な職業教育が提供できるよう、産業</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界等との連携促進に努める。また、後期中等教育段階において、職業教育等多様な教育が提供できるよう、高等専修学校の振興を図る。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①私立幼稚園等による子育て支援事業の促進　　</a:t>
            </a:r>
            <a:r>
              <a:rPr lang="ja-JP" altLang="en-US" sz="952" dirty="0">
                <a:solidFill>
                  <a:srgbClr val="FF0000"/>
                </a:solidFill>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②</a:t>
            </a:r>
            <a:r>
              <a:rPr lang="ja-JP" altLang="en-US" sz="952">
                <a:latin typeface="Meiryo UI" panose="020B0604030504040204" pitchFamily="50" charset="-128"/>
                <a:ea typeface="Meiryo UI" panose="020B0604030504040204" pitchFamily="50" charset="-128"/>
              </a:rPr>
              <a:t>私立小・中学校</a:t>
            </a:r>
            <a:r>
              <a:rPr lang="ja-JP" altLang="en-US" sz="952" dirty="0">
                <a:latin typeface="Meiryo UI" panose="020B0604030504040204" pitchFamily="50" charset="-128"/>
                <a:ea typeface="Meiryo UI" panose="020B0604030504040204" pitchFamily="50" charset="-128"/>
              </a:rPr>
              <a:t>の振興</a:t>
            </a:r>
          </a:p>
          <a:p>
            <a:pPr defTabSz="1160757">
              <a:defRPr/>
            </a:pPr>
            <a:r>
              <a:rPr lang="ja-JP" altLang="en-US" sz="952" dirty="0">
                <a:latin typeface="Meiryo UI" panose="020B0604030504040204" pitchFamily="50" charset="-128"/>
                <a:ea typeface="Meiryo UI" panose="020B0604030504040204" pitchFamily="50" charset="-128"/>
              </a:rPr>
              <a:t>③高校の授業料等に係る支援　　　　　　　　　　　 　　　　 ④専修学校の職業教育による職業人の育成</a:t>
            </a:r>
          </a:p>
        </p:txBody>
      </p:sp>
      <p:sp>
        <p:nvSpPr>
          <p:cNvPr id="6" name="テキスト ボックス 5"/>
          <p:cNvSpPr txBox="1"/>
          <p:nvPr/>
        </p:nvSpPr>
        <p:spPr>
          <a:xfrm>
            <a:off x="78265" y="2502540"/>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9003082"/>
              </p:ext>
            </p:extLst>
          </p:nvPr>
        </p:nvGraphicFramePr>
        <p:xfrm>
          <a:off x="150271" y="2710635"/>
          <a:ext cx="6713988" cy="1727924"/>
        </p:xfrm>
        <a:graphic>
          <a:graphicData uri="http://schemas.openxmlformats.org/drawingml/2006/table">
            <a:tbl>
              <a:tblPr firstRow="1" bandRow="1">
                <a:tableStyleId>{F2DE63D5-997A-4646-A377-4702673A728D}</a:tableStyleId>
              </a:tblPr>
              <a:tblGrid>
                <a:gridCol w="237528">
                  <a:extLst>
                    <a:ext uri="{9D8B030D-6E8A-4147-A177-3AD203B41FA5}">
                      <a16:colId xmlns:a16="http://schemas.microsoft.com/office/drawing/2014/main" val="2566698732"/>
                    </a:ext>
                  </a:extLst>
                </a:gridCol>
                <a:gridCol w="1852413">
                  <a:extLst>
                    <a:ext uri="{9D8B030D-6E8A-4147-A177-3AD203B41FA5}">
                      <a16:colId xmlns:a16="http://schemas.microsoft.com/office/drawing/2014/main" val="2864989851"/>
                    </a:ext>
                  </a:extLst>
                </a:gridCol>
                <a:gridCol w="1158694">
                  <a:extLst>
                    <a:ext uri="{9D8B030D-6E8A-4147-A177-3AD203B41FA5}">
                      <a16:colId xmlns:a16="http://schemas.microsoft.com/office/drawing/2014/main" val="2901626200"/>
                    </a:ext>
                  </a:extLst>
                </a:gridCol>
                <a:gridCol w="1147965">
                  <a:extLst>
                    <a:ext uri="{9D8B030D-6E8A-4147-A177-3AD203B41FA5}">
                      <a16:colId xmlns:a16="http://schemas.microsoft.com/office/drawing/2014/main" val="2694090348"/>
                    </a:ext>
                  </a:extLst>
                </a:gridCol>
                <a:gridCol w="1158694">
                  <a:extLst>
                    <a:ext uri="{9D8B030D-6E8A-4147-A177-3AD203B41FA5}">
                      <a16:colId xmlns:a16="http://schemas.microsoft.com/office/drawing/2014/main" val="980083204"/>
                    </a:ext>
                  </a:extLst>
                </a:gridCol>
                <a:gridCol w="1158694">
                  <a:extLst>
                    <a:ext uri="{9D8B030D-6E8A-4147-A177-3AD203B41FA5}">
                      <a16:colId xmlns:a16="http://schemas.microsoft.com/office/drawing/2014/main" val="3726778170"/>
                    </a:ext>
                  </a:extLst>
                </a:gridCol>
              </a:tblGrid>
              <a:tr h="216354">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rPr>
                        <a:t>指標　</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R3</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】R2</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74713">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私立高校に対する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a:latin typeface="Meiryo UI" panose="020B0604030504040204" pitchFamily="50" charset="-128"/>
                          <a:ea typeface="Meiryo UI" panose="020B0604030504040204" pitchFamily="50" charset="-128"/>
                        </a:rPr>
                        <a:t>生徒・保護者</a:t>
                      </a:r>
                      <a:r>
                        <a:rPr kumimoji="1" lang="ja-JP" altLang="en-US" sz="900" dirty="0">
                          <a:latin typeface="Meiryo UI" panose="020B0604030504040204" pitchFamily="50" charset="-128"/>
                          <a:ea typeface="Meiryo UI" panose="020B0604030504040204" pitchFamily="50" charset="-128"/>
                        </a:rPr>
                        <a:t>の満足度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向上させる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73.1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76.2</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75.0%</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374713">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私立高校全日制課程の</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(1.2%)</a:t>
                      </a:r>
                    </a:p>
                    <a:p>
                      <a:pPr algn="ctr">
                        <a:lnSpc>
                          <a:spcPts val="13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0.9%</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[R</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[R1]</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047143"/>
                  </a:ext>
                </a:extLst>
              </a:tr>
              <a:tr h="383673">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私立高校卒業者の就職率</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92.4</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(97.7</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93.6%</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97.4%</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93.2%</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97.4%</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1733716"/>
                  </a:ext>
                </a:extLst>
              </a:tr>
              <a:tr h="374713">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専修学校生の関係分野就職率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71.5%(75.8</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63.8%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69.8%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R2</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67.2%</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R1</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78265" y="6089925"/>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98649454"/>
              </p:ext>
            </p:extLst>
          </p:nvPr>
        </p:nvGraphicFramePr>
        <p:xfrm>
          <a:off x="150271" y="6296353"/>
          <a:ext cx="6738500" cy="3218920"/>
        </p:xfrm>
        <a:graphic>
          <a:graphicData uri="http://schemas.openxmlformats.org/drawingml/2006/table">
            <a:tbl>
              <a:tblPr firstRow="1" bandRow="1">
                <a:tableStyleId>{5940675A-B579-460E-94D1-54222C63F5DA}</a:tableStyleId>
              </a:tblPr>
              <a:tblGrid>
                <a:gridCol w="318306">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76603">
                <a:tc>
                  <a:txBody>
                    <a:bodyPr/>
                    <a:lstStyle/>
                    <a:p>
                      <a:endParaRPr kumimoji="1" lang="ja-JP" altLang="en-US" sz="1300" dirty="0">
                        <a:solidFill>
                          <a:schemeClr val="tx1"/>
                        </a:solidFill>
                      </a:endParaRPr>
                    </a:p>
                  </a:txBody>
                  <a:tcPr marL="82953" marR="82953" marT="41476" marB="41476">
                    <a:solidFill>
                      <a:schemeClr val="accent2">
                        <a:lumMod val="20000"/>
                        <a:lumOff val="80000"/>
                      </a:schemeClr>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756529">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・地域の子育て支援事業については、新型コロナウイルス感染症の感染防止対策の観点から園庭開放等を取りやめる園はあったものの、８割を超える園で</a:t>
                      </a:r>
                      <a:r>
                        <a:rPr kumimoji="1" lang="ja-JP" altLang="en-US" sz="900" dirty="0" smtClean="0">
                          <a:solidFill>
                            <a:schemeClr val="tx1"/>
                          </a:solidFill>
                          <a:latin typeface="Meiryo UI" panose="020B0604030504040204" pitchFamily="50" charset="-128"/>
                          <a:ea typeface="Meiryo UI" panose="020B0604030504040204" pitchFamily="50" charset="-128"/>
                        </a:rPr>
                        <a:t>取組み</a:t>
                      </a:r>
                      <a:r>
                        <a:rPr kumimoji="1" lang="ja-JP" altLang="en-US" sz="900" dirty="0">
                          <a:solidFill>
                            <a:schemeClr val="tx1"/>
                          </a:solidFill>
                          <a:latin typeface="Meiryo UI" panose="020B0604030504040204" pitchFamily="50" charset="-128"/>
                          <a:ea typeface="Meiryo UI" panose="020B0604030504040204" pitchFamily="50" charset="-128"/>
                        </a:rPr>
                        <a:t>が行われた。引き続き、私立幼稚園経常費補助</a:t>
                      </a:r>
                      <a:r>
                        <a:rPr kumimoji="1" lang="ja-JP" altLang="en-US" sz="900" dirty="0" smtClean="0">
                          <a:solidFill>
                            <a:schemeClr val="tx1"/>
                          </a:solidFill>
                          <a:latin typeface="Meiryo UI" panose="020B0604030504040204" pitchFamily="50" charset="-128"/>
                          <a:ea typeface="Meiryo UI" panose="020B0604030504040204" pitchFamily="50" charset="-128"/>
                        </a:rPr>
                        <a:t>金やキンダーカウンセラー事業補助金による支援等を通じて、より</a:t>
                      </a:r>
                      <a:r>
                        <a:rPr kumimoji="1" lang="ja-JP" altLang="en-US" sz="900" dirty="0">
                          <a:solidFill>
                            <a:schemeClr val="tx1"/>
                          </a:solidFill>
                          <a:latin typeface="Meiryo UI" panose="020B0604030504040204" pitchFamily="50" charset="-128"/>
                          <a:ea typeface="Meiryo UI" panose="020B0604030504040204" pitchFamily="50" charset="-128"/>
                        </a:rPr>
                        <a:t>実情に応じた子育て相談</a:t>
                      </a:r>
                      <a:r>
                        <a:rPr kumimoji="1" lang="ja-JP" altLang="en-US" sz="900" dirty="0" smtClean="0">
                          <a:solidFill>
                            <a:schemeClr val="tx1"/>
                          </a:solidFill>
                          <a:latin typeface="Meiryo UI" panose="020B0604030504040204" pitchFamily="50" charset="-128"/>
                          <a:ea typeface="Meiryo UI" panose="020B0604030504040204" pitchFamily="50" charset="-128"/>
                        </a:rPr>
                        <a:t>事業の取組みを促進する</a:t>
                      </a:r>
                      <a:r>
                        <a:rPr kumimoji="1" lang="ja-JP" altLang="en-US" sz="900" dirty="0">
                          <a:solidFill>
                            <a:schemeClr val="tx1"/>
                          </a:solidFill>
                          <a:latin typeface="Meiryo UI" panose="020B0604030504040204" pitchFamily="50" charset="-128"/>
                          <a:ea typeface="Meiryo UI" panose="020B0604030504040204" pitchFamily="50" charset="-128"/>
                        </a:rPr>
                        <a:t>。</a:t>
                      </a: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・子ども・子育て支援新制度については、令和４年４月までに私立幼稚園から新制度に移行した園は全体の</a:t>
                      </a:r>
                      <a:r>
                        <a:rPr kumimoji="1" lang="en-US" altLang="ja-JP" sz="900" dirty="0">
                          <a:solidFill>
                            <a:schemeClr val="tx1"/>
                          </a:solidFill>
                          <a:latin typeface="Meiryo UI" panose="020B0604030504040204" pitchFamily="50" charset="-128"/>
                          <a:ea typeface="Meiryo UI" panose="020B0604030504040204" pitchFamily="50" charset="-128"/>
                        </a:rPr>
                        <a:t>59%</a:t>
                      </a:r>
                      <a:r>
                        <a:rPr kumimoji="1" lang="ja-JP" altLang="en-US" sz="900" dirty="0">
                          <a:solidFill>
                            <a:schemeClr val="tx1"/>
                          </a:solidFill>
                          <a:latin typeface="Meiryo UI" panose="020B0604030504040204" pitchFamily="50" charset="-128"/>
                          <a:ea typeface="Meiryo UI" panose="020B0604030504040204" pitchFamily="50" charset="-128"/>
                        </a:rPr>
                        <a:t>になった。引き続き、新制度への移行を希望する各私立幼稚園の事情に応じた個別相談などを通じて、新制度への移行を支援する。</a:t>
                      </a:r>
                    </a:p>
                  </a:txBody>
                  <a:tcPr marL="82953" marR="82953" marT="41476" marB="41476" anchor="ctr"/>
                </a:tc>
                <a:extLst>
                  <a:ext uri="{0D108BD9-81ED-4DB2-BD59-A6C34878D82A}">
                    <a16:rowId xmlns:a16="http://schemas.microsoft.com/office/drawing/2014/main" val="3047467415"/>
                  </a:ext>
                </a:extLst>
              </a:tr>
              <a:tr h="351591">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・建学の精神に基づく個性的で特色のある教育が実施できるよう、経常費補助金を交付した。今後も、公立学校における取組みの情報提供に努めるなど、私立小・中学校の振興を</a:t>
                      </a:r>
                      <a:r>
                        <a:rPr kumimoji="1" lang="ja-JP" altLang="en-US" sz="900" dirty="0" smtClean="0">
                          <a:solidFill>
                            <a:schemeClr val="tx1"/>
                          </a:solidFill>
                          <a:latin typeface="Meiryo UI" panose="020B0604030504040204" pitchFamily="50" charset="-128"/>
                          <a:ea typeface="Meiryo UI" panose="020B0604030504040204" pitchFamily="50" charset="-128"/>
                        </a:rPr>
                        <a:t>図る。</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89150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marR="0" lvl="0" indent="-85725"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・私立高校生等の授業料無償化制度の検証を目的</a:t>
                      </a:r>
                      <a:r>
                        <a:rPr kumimoji="1" lang="ja-JP" altLang="en-US" sz="900" smtClean="0">
                          <a:solidFill>
                            <a:schemeClr val="tx1"/>
                          </a:solidFill>
                          <a:latin typeface="Meiryo UI" panose="020B0604030504040204" pitchFamily="50" charset="-128"/>
                          <a:ea typeface="Meiryo UI" panose="020B0604030504040204" pitchFamily="50" charset="-128"/>
                        </a:rPr>
                        <a:t>とした私立</a:t>
                      </a:r>
                      <a:r>
                        <a:rPr kumimoji="1" lang="ja-JP" altLang="en-US" sz="900" dirty="0" smtClean="0">
                          <a:solidFill>
                            <a:schemeClr val="tx1"/>
                          </a:solidFill>
                          <a:latin typeface="Meiryo UI" panose="020B0604030504040204" pitchFamily="50" charset="-128"/>
                          <a:ea typeface="Meiryo UI" panose="020B0604030504040204" pitchFamily="50" charset="-128"/>
                        </a:rPr>
                        <a:t>高校の保護者への学校選択に関する満足度調査では、７割を超える生徒・保護者が学校生活に満足していると回答しており、引き続き、満足度が維持・向上するよう努める。</a:t>
                      </a:r>
                    </a:p>
                    <a:p>
                      <a:pPr marL="85725" marR="0" lvl="0" indent="-85725"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・中退率については、授業料支援やカウンセラー配置に対する補助等の取組みの結果、目標としていた全国水準を下回ることができた。引き続き、中退防止に努める。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marR="0" lvl="0" indent="-85725"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・私立高校卒業者の就職率については、令和３年度実績で、全国の私立高校における水準を</a:t>
                      </a:r>
                      <a:r>
                        <a:rPr kumimoji="1" lang="en-US" altLang="ja-JP" sz="900" dirty="0" smtClean="0">
                          <a:solidFill>
                            <a:schemeClr val="tx1"/>
                          </a:solidFill>
                          <a:latin typeface="Meiryo UI" panose="020B0604030504040204" pitchFamily="50" charset="-128"/>
                          <a:ea typeface="Meiryo UI" panose="020B0604030504040204" pitchFamily="50" charset="-128"/>
                        </a:rPr>
                        <a:t>3.8</a:t>
                      </a:r>
                      <a:r>
                        <a:rPr kumimoji="1" lang="ja-JP" altLang="en-US" sz="900" dirty="0" smtClean="0">
                          <a:solidFill>
                            <a:schemeClr val="tx1"/>
                          </a:solidFill>
                          <a:latin typeface="Meiryo UI" panose="020B0604030504040204" pitchFamily="50" charset="-128"/>
                          <a:ea typeface="Meiryo UI" panose="020B0604030504040204" pitchFamily="50" charset="-128"/>
                        </a:rPr>
                        <a:t>ポイント下回ったが、引き続き、キャリア教育の充実に向けた支援を通じて改善するよう努めていく。</a:t>
                      </a:r>
                    </a:p>
                  </a:txBody>
                  <a:tcPr marL="82953" marR="82953" marT="41476" marB="41476" anchor="ctr"/>
                </a:tc>
                <a:extLst>
                  <a:ext uri="{0D108BD9-81ED-4DB2-BD59-A6C34878D82A}">
                    <a16:rowId xmlns:a16="http://schemas.microsoft.com/office/drawing/2014/main" val="384797278"/>
                  </a:ext>
                </a:extLst>
              </a:tr>
              <a:tr h="89150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④</a:t>
                      </a:r>
                    </a:p>
                  </a:txBody>
                  <a:tcPr marL="82953" marR="82953" marT="41476" marB="41476"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・専修学校における産業界等との連携促進については、企業等との産学連携によって、より実践的・専門的な知識・技術・技能の習得に資　　</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　する職業教育に取り組む学校</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rPr>
                        <a:t>への</a:t>
                      </a:r>
                      <a:r>
                        <a:rPr kumimoji="1" lang="ja-JP" altLang="en-US" sz="900" dirty="0" smtClean="0">
                          <a:solidFill>
                            <a:schemeClr val="tx1"/>
                          </a:solidFill>
                          <a:latin typeface="Meiryo UI" panose="020B0604030504040204" pitchFamily="50" charset="-128"/>
                          <a:ea typeface="Meiryo UI" panose="020B0604030504040204" pitchFamily="50" charset="-128"/>
                        </a:rPr>
                        <a:t>支援</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rPr>
                        <a:t>により、</a:t>
                      </a:r>
                      <a:r>
                        <a:rPr kumimoji="1" lang="ja-JP" altLang="en-US" sz="900" dirty="0" smtClean="0">
                          <a:solidFill>
                            <a:schemeClr val="tx1"/>
                          </a:solidFill>
                          <a:latin typeface="Meiryo UI" panose="020B0604030504040204" pitchFamily="50" charset="-128"/>
                          <a:ea typeface="Meiryo UI" panose="020B0604030504040204" pitchFamily="50" charset="-128"/>
                        </a:rPr>
                        <a:t>「職業実践専門課程」認定数は、学校及び学科の認定数・認定率とも全国トップクラスの</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　水準を維持することができた。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・専門学校への調査結果等を踏まえ、私立専修学校専門課程質保証・向上補助金について、学校現場における取組みをより幅広く支援</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　するため、補助要件を緩和し対象経費を拡大する制度改正を行った結果、制度利用校は</a:t>
                      </a:r>
                      <a:r>
                        <a:rPr kumimoji="1" lang="en-US" altLang="ja-JP" sz="900" dirty="0" smtClean="0">
                          <a:solidFill>
                            <a:schemeClr val="tx1"/>
                          </a:solidFill>
                          <a:latin typeface="Meiryo UI" panose="020B0604030504040204" pitchFamily="50" charset="-128"/>
                          <a:ea typeface="Meiryo UI" panose="020B0604030504040204" pitchFamily="50" charset="-128"/>
                        </a:rPr>
                        <a:t>19</a:t>
                      </a:r>
                      <a:r>
                        <a:rPr kumimoji="1" lang="ja-JP" altLang="en-US" sz="900" dirty="0" smtClean="0">
                          <a:solidFill>
                            <a:schemeClr val="tx1"/>
                          </a:solidFill>
                          <a:latin typeface="Meiryo UI" panose="020B0604030504040204" pitchFamily="50" charset="-128"/>
                          <a:ea typeface="Meiryo UI" panose="020B0604030504040204" pitchFamily="50" charset="-128"/>
                        </a:rPr>
                        <a:t>校から</a:t>
                      </a:r>
                      <a:r>
                        <a:rPr kumimoji="1" lang="en-US" altLang="ja-JP" sz="900" dirty="0" smtClean="0">
                          <a:solidFill>
                            <a:schemeClr val="tx1"/>
                          </a:solidFill>
                          <a:latin typeface="Meiryo UI" panose="020B0604030504040204" pitchFamily="50" charset="-128"/>
                          <a:ea typeface="Meiryo UI" panose="020B0604030504040204" pitchFamily="50" charset="-128"/>
                        </a:rPr>
                        <a:t>32</a:t>
                      </a:r>
                      <a:r>
                        <a:rPr kumimoji="1" lang="ja-JP" altLang="en-US" sz="900" dirty="0" smtClean="0">
                          <a:solidFill>
                            <a:schemeClr val="tx1"/>
                          </a:solidFill>
                          <a:latin typeface="Meiryo UI" panose="020B0604030504040204" pitchFamily="50" charset="-128"/>
                          <a:ea typeface="Meiryo UI" panose="020B0604030504040204" pitchFamily="50" charset="-128"/>
                        </a:rPr>
                        <a:t>校に増加した。引き続き、これらの</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　制度の活用を促進し、専門学校における実践的な職業教育の充実、教育の質の向上を図る。</a:t>
                      </a:r>
                    </a:p>
                  </a:txBody>
                  <a:tcPr marL="82953" marR="82953" marT="41476" marB="41476" anchor="ctr"/>
                </a:tc>
                <a:extLst>
                  <a:ext uri="{0D108BD9-81ED-4DB2-BD59-A6C34878D82A}">
                    <a16:rowId xmlns:a16="http://schemas.microsoft.com/office/drawing/2014/main" val="185868027"/>
                  </a:ext>
                </a:extLst>
              </a:tr>
            </a:tbl>
          </a:graphicData>
        </a:graphic>
      </p:graphicFrame>
      <p:sp>
        <p:nvSpPr>
          <p:cNvPr id="15" name="テキスト ボックス 29"/>
          <p:cNvSpPr txBox="1">
            <a:spLocks noChangeArrowheads="1"/>
          </p:cNvSpPr>
          <p:nvPr/>
        </p:nvSpPr>
        <p:spPr bwMode="auto">
          <a:xfrm>
            <a:off x="951881" y="4549936"/>
            <a:ext cx="1797309" cy="215444"/>
          </a:xfrm>
          <a:prstGeom prst="rect">
            <a:avLst/>
          </a:prstGeom>
          <a:noFill/>
          <a:ln>
            <a:noFill/>
          </a:ln>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None/>
            </a:pPr>
            <a:r>
              <a:rPr lang="ja-JP" altLang="en-US" sz="800" dirty="0">
                <a:latin typeface="Meiryo UI" panose="020B0604030504040204" pitchFamily="50" charset="-128"/>
                <a:ea typeface="Meiryo UI" panose="020B0604030504040204" pitchFamily="50" charset="-128"/>
              </a:rPr>
              <a:t>私立高校全日制課程の生徒の中退率</a:t>
            </a:r>
          </a:p>
        </p:txBody>
      </p:sp>
      <p:sp>
        <p:nvSpPr>
          <p:cNvPr id="18" name="テキスト ボックス 4"/>
          <p:cNvSpPr txBox="1">
            <a:spLocks noChangeArrowheads="1"/>
          </p:cNvSpPr>
          <p:nvPr/>
        </p:nvSpPr>
        <p:spPr bwMode="auto">
          <a:xfrm>
            <a:off x="2526843" y="6099691"/>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6" name="Rectangle 4"/>
          <p:cNvSpPr>
            <a:spLocks noChangeArrowheads="1"/>
          </p:cNvSpPr>
          <p:nvPr/>
        </p:nvSpPr>
        <p:spPr bwMode="auto">
          <a:xfrm>
            <a:off x="78264" y="50561"/>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基本方針１０</a:t>
            </a:r>
            <a:r>
              <a:rPr lang="ja-JP" altLang="en-US" sz="1089" b="1"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私立学校の振興を図ります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2" name="テキスト ボックス 11"/>
          <p:cNvSpPr txBox="1"/>
          <p:nvPr/>
        </p:nvSpPr>
        <p:spPr>
          <a:xfrm>
            <a:off x="13183" y="4418844"/>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2" name="Text Box 67"/>
          <p:cNvSpPr txBox="1">
            <a:spLocks noChangeArrowheads="1"/>
          </p:cNvSpPr>
          <p:nvPr/>
        </p:nvSpPr>
        <p:spPr bwMode="auto">
          <a:xfrm>
            <a:off x="83027" y="14446"/>
            <a:ext cx="514350" cy="247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defTabSz="914400" eaLnBrk="0" fontAlgn="base" hangingPunct="0">
              <a:spcBef>
                <a:spcPct val="0"/>
              </a:spcBef>
              <a:spcAft>
                <a:spcPct val="0"/>
              </a:spcAft>
            </a:pPr>
            <a:r>
              <a:rPr lang="en-US" altLang="ja-JP" sz="600">
                <a:latin typeface="游明朝" panose="02020400000000000000" pitchFamily="18" charset="-128"/>
                <a:ea typeface="游明朝" panose="02020400000000000000" pitchFamily="18" charset="-128"/>
              </a:rPr>
              <a:t>(%)</a:t>
            </a:r>
            <a:endParaRPr lang="ja-JP" altLang="ja-JP" sz="1800">
              <a:latin typeface="Arial" panose="020B0604020202020204" pitchFamily="34" charset="0"/>
            </a:endParaRPr>
          </a:p>
        </p:txBody>
      </p:sp>
      <p:sp>
        <p:nvSpPr>
          <p:cNvPr id="8" name="Text Box 68"/>
          <p:cNvSpPr txBox="1">
            <a:spLocks noChangeArrowheads="1"/>
          </p:cNvSpPr>
          <p:nvPr/>
        </p:nvSpPr>
        <p:spPr bwMode="auto">
          <a:xfrm>
            <a:off x="694706" y="4752932"/>
            <a:ext cx="514350" cy="247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defTabSz="914400" eaLnBrk="0" fontAlgn="base" hangingPunct="0">
              <a:spcBef>
                <a:spcPct val="0"/>
              </a:spcBef>
              <a:spcAft>
                <a:spcPct val="0"/>
              </a:spcAft>
            </a:pPr>
            <a:r>
              <a:rPr lang="en-US" altLang="ja-JP" sz="600" dirty="0">
                <a:latin typeface="游明朝" panose="02020400000000000000" pitchFamily="18" charset="-128"/>
                <a:ea typeface="游明朝" panose="02020400000000000000" pitchFamily="18" charset="-128"/>
              </a:rPr>
              <a:t>(%)</a:t>
            </a:r>
            <a:endParaRPr lang="ja-JP" altLang="ja-JP" sz="1800" dirty="0">
              <a:latin typeface="Arial" panose="020B0604020202020204" pitchFamily="34" charset="0"/>
            </a:endParaRPr>
          </a:p>
        </p:txBody>
      </p:sp>
    </p:spTree>
    <p:extLst>
      <p:ext uri="{BB962C8B-B14F-4D97-AF65-F5344CB8AC3E}">
        <p14:creationId xmlns:p14="http://schemas.microsoft.com/office/powerpoint/2010/main" val="1506540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
          <p:cNvSpPr>
            <a:spLocks noChangeArrowheads="1"/>
          </p:cNvSpPr>
          <p:nvPr/>
        </p:nvSpPr>
        <p:spPr bwMode="auto">
          <a:xfrm>
            <a:off x="464344" y="66354"/>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大阪府教育行政評価審議会における審議結果（主な意見）</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aphicFrame>
        <p:nvGraphicFramePr>
          <p:cNvPr id="2" name="表 1"/>
          <p:cNvGraphicFramePr>
            <a:graphicFrameLocks noGrp="1"/>
          </p:cNvGraphicFramePr>
          <p:nvPr>
            <p:extLst>
              <p:ext uri="{D42A27DB-BD31-4B8C-83A1-F6EECF244321}">
                <p14:modId xmlns:p14="http://schemas.microsoft.com/office/powerpoint/2010/main" val="426829974"/>
              </p:ext>
            </p:extLst>
          </p:nvPr>
        </p:nvGraphicFramePr>
        <p:xfrm>
          <a:off x="545307" y="534448"/>
          <a:ext cx="6696075" cy="8410264"/>
        </p:xfrm>
        <a:graphic>
          <a:graphicData uri="http://schemas.openxmlformats.org/drawingml/2006/table">
            <a:tbl>
              <a:tblPr firstRow="1" bandRow="1">
                <a:tableStyleId>{5940675A-B579-460E-94D1-54222C63F5DA}</a:tableStyleId>
              </a:tblPr>
              <a:tblGrid>
                <a:gridCol w="1515897">
                  <a:extLst>
                    <a:ext uri="{9D8B030D-6E8A-4147-A177-3AD203B41FA5}">
                      <a16:colId xmlns:a16="http://schemas.microsoft.com/office/drawing/2014/main" val="3498112698"/>
                    </a:ext>
                  </a:extLst>
                </a:gridCol>
                <a:gridCol w="5180178">
                  <a:extLst>
                    <a:ext uri="{9D8B030D-6E8A-4147-A177-3AD203B41FA5}">
                      <a16:colId xmlns:a16="http://schemas.microsoft.com/office/drawing/2014/main" val="95837025"/>
                    </a:ext>
                  </a:extLst>
                </a:gridCol>
              </a:tblGrid>
              <a:tr h="591446">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教師不足の解消</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・教員不足について、全国的に厳しい状況があるということだが、大阪府においても今後一層人材確保に努めてもらいたい。</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85782990"/>
                  </a:ext>
                </a:extLst>
              </a:tr>
              <a:tr h="64073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個別の教育支援計画</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個別の指導計画</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・府立高等学校における「個別の教育支援計画」及び「個別の指導計画」の作成率が</a:t>
                      </a:r>
                      <a:r>
                        <a:rPr kumimoji="1" lang="en-US" altLang="ja-JP" sz="900" dirty="0" smtClean="0">
                          <a:solidFill>
                            <a:schemeClr val="tx1"/>
                          </a:solidFill>
                          <a:latin typeface="Meiryo UI" panose="020B0604030504040204" pitchFamily="50" charset="-128"/>
                          <a:ea typeface="Meiryo UI" panose="020B0604030504040204" pitchFamily="50" charset="-128"/>
                        </a:rPr>
                        <a:t>100</a:t>
                      </a:r>
                      <a:r>
                        <a:rPr kumimoji="1" lang="ja-JP" altLang="en-US" sz="900" dirty="0" smtClean="0">
                          <a:solidFill>
                            <a:schemeClr val="tx1"/>
                          </a:solidFill>
                          <a:latin typeface="Meiryo UI" panose="020B0604030504040204" pitchFamily="50" charset="-128"/>
                          <a:ea typeface="Meiryo UI" panose="020B0604030504040204" pitchFamily="50" charset="-128"/>
                        </a:rPr>
                        <a:t>％になったことは高く評価できる。今後は活用を促進してもらいたい。</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3761713"/>
                  </a:ext>
                </a:extLst>
              </a:tr>
              <a:tr h="59144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学校生活満足度</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・多くの学校で「生徒の学校生活満足度が高い」ことは評価できる。今後とも、各学校の生徒それぞれに応じた満足度について、原因の追及や対策をお願いしたい。</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082668547"/>
                  </a:ext>
                </a:extLst>
              </a:tr>
              <a:tr h="813237">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高大連携</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大学との連携をより一層強め、大学の持っている力をもっと活用すべき。大学の先生方は、とても高い専門性を持っている。高校と大学を繋ぐ仕組みや、教員をめざす学生が現場へ入り込める仕組みなど、いろいろな高大連携を、今後とも模索いただきたい。</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4872694"/>
                  </a:ext>
                </a:extLst>
              </a:tr>
              <a:tr h="1256821">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通級指導教室</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府立高等学校の通級指導教室について、令和４年度から新たに６校に設置されたことは、大いに評価できる。一方、小中学校における通級指導教室の設置状況を踏まえると、今後もさらに拡充が必要であることから、各校において通級による指導を支える校内体制の充実を図ってもらいたい。</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・今後、小中学校においても、通級がさらに求められるところ。</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38828976"/>
                  </a:ext>
                </a:extLst>
              </a:tr>
              <a:tr h="813237">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障がいのある児童生徒との交流</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・障がいのある生徒と小学校、中学校、高等学校及び地域等との交流について、より広げ、深める必要性がある。今後も学校連携を進めていくことで、より共生社会の推進に繋がると思う。</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22698545"/>
                  </a:ext>
                </a:extLst>
              </a:tr>
              <a:tr h="1035029">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支援教育力の向上</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・支援学校、高等学校ともに、支援教育力の向上が必要。支援学校には、自校教育の充実と地域のセンター的機能を担うという両面から、高度な専門性が求められている。</a:t>
                      </a:r>
                    </a:p>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・中学校の支援学級に在籍した生徒の約</a:t>
                      </a:r>
                      <a:r>
                        <a:rPr kumimoji="1" lang="en-US" altLang="ja-JP" sz="900" dirty="0" smtClean="0">
                          <a:solidFill>
                            <a:schemeClr val="tx1"/>
                          </a:solidFill>
                          <a:latin typeface="Meiryo UI" panose="020B0604030504040204" pitchFamily="50" charset="-128"/>
                          <a:ea typeface="Meiryo UI" panose="020B0604030504040204" pitchFamily="50" charset="-128"/>
                        </a:rPr>
                        <a:t>80%</a:t>
                      </a:r>
                      <a:r>
                        <a:rPr kumimoji="1" lang="ja-JP" altLang="en-US" sz="900" dirty="0" smtClean="0">
                          <a:solidFill>
                            <a:schemeClr val="tx1"/>
                          </a:solidFill>
                          <a:latin typeface="Meiryo UI" panose="020B0604030504040204" pitchFamily="50" charset="-128"/>
                          <a:ea typeface="Meiryo UI" panose="020B0604030504040204" pitchFamily="50" charset="-128"/>
                        </a:rPr>
                        <a:t>が高等学校に進学している現状を踏まえると、すべての高等学校において支援教育力を向上することが重要</a:t>
                      </a: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である</a:t>
                      </a:r>
                      <a:r>
                        <a:rPr kumimoji="1" lang="ja-JP" altLang="en-US" sz="9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717982421"/>
                  </a:ext>
                </a:extLst>
              </a:tr>
              <a:tr h="1256821">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学校経営力</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校長の学校経営を、教育庁が研修等を実施することによりサポートすることが重要。府立学校の校長とともに、小中学校の校長についても研修・サポートを実施しているとのことなので、今後も引き続き、大阪府全体の校長のマネジメント力について、さらなる向上に努めていただきたい。</a:t>
                      </a:r>
                    </a:p>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学校経営計画に示す教育目標の実現度について、各校の取組内容だけでなく、達成指標の設定の考え方が様々であり、傾向分析が困難であるとのことだが、学校経営計画の策定について研修を充実させて、各校の考え方を整えることや、必要に応じて教育庁が各校の計画や達成指標について調整することも必要ではないか。</a:t>
                      </a:r>
                    </a:p>
                  </a:txBody>
                  <a:tcPr anchor="ctr"/>
                </a:tc>
                <a:extLst>
                  <a:ext uri="{0D108BD9-81ED-4DB2-BD59-A6C34878D82A}">
                    <a16:rowId xmlns:a16="http://schemas.microsoft.com/office/drawing/2014/main" val="2845506053"/>
                  </a:ext>
                </a:extLst>
              </a:tr>
              <a:tr h="82004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いじめの解消</a:t>
                      </a: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・いじめの解消率が減少傾向であることの背景に、安易に解消とせずしっかり対応していることがあることは理解できた。その上で、</a:t>
                      </a:r>
                      <a:r>
                        <a:rPr kumimoji="1" lang="en-US" altLang="ja-JP" sz="900" dirty="0" smtClean="0">
                          <a:solidFill>
                            <a:schemeClr val="tx1"/>
                          </a:solidFill>
                          <a:latin typeface="Meiryo UI" panose="020B0604030504040204" pitchFamily="50" charset="-128"/>
                          <a:ea typeface="Meiryo UI" panose="020B0604030504040204" pitchFamily="50" charset="-128"/>
                        </a:rPr>
                        <a:t>100%</a:t>
                      </a:r>
                      <a:r>
                        <a:rPr kumimoji="1" lang="ja-JP" altLang="en-US" sz="900" dirty="0" smtClean="0">
                          <a:solidFill>
                            <a:schemeClr val="tx1"/>
                          </a:solidFill>
                          <a:latin typeface="Meiryo UI" panose="020B0604030504040204" pitchFamily="50" charset="-128"/>
                          <a:ea typeface="Meiryo UI" panose="020B0604030504040204" pitchFamily="50" charset="-128"/>
                        </a:rPr>
                        <a:t>の解消率をめざし対応をお願いしたい。</a:t>
                      </a:r>
                    </a:p>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・大阪府中学校生徒会サミットにおいて、中学生自身がいじめの解消について議論するような取組は評価できる。</a:t>
                      </a:r>
                    </a:p>
                  </a:txBody>
                  <a:tcPr anchor="ctr"/>
                </a:tc>
                <a:extLst>
                  <a:ext uri="{0D108BD9-81ED-4DB2-BD59-A6C34878D82A}">
                    <a16:rowId xmlns:a16="http://schemas.microsoft.com/office/drawing/2014/main" val="3047058591"/>
                  </a:ext>
                </a:extLst>
              </a:tr>
              <a:tr h="591446">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働き方改革</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・ゆとりを持って児童生徒の生活指導を行うために、今後とも、多忙化解消や勤務実態の改善等の働き方改革に取り組んで欲しい。</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56644"/>
                  </a:ext>
                </a:extLst>
              </a:tr>
            </a:tbl>
          </a:graphicData>
        </a:graphic>
      </p:graphicFrame>
    </p:spTree>
    <p:extLst>
      <p:ext uri="{BB962C8B-B14F-4D97-AF65-F5344CB8AC3E}">
        <p14:creationId xmlns:p14="http://schemas.microsoft.com/office/powerpoint/2010/main" val="29246968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
          <p:cNvSpPr>
            <a:spLocks noChangeArrowheads="1"/>
          </p:cNvSpPr>
          <p:nvPr/>
        </p:nvSpPr>
        <p:spPr bwMode="auto">
          <a:xfrm>
            <a:off x="37624" y="46034"/>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大阪府教育行政評価審議会における審議結果（主な意見）</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aphicFrame>
        <p:nvGraphicFramePr>
          <p:cNvPr id="2" name="表 1"/>
          <p:cNvGraphicFramePr>
            <a:graphicFrameLocks noGrp="1"/>
          </p:cNvGraphicFramePr>
          <p:nvPr>
            <p:extLst>
              <p:ext uri="{D42A27DB-BD31-4B8C-83A1-F6EECF244321}">
                <p14:modId xmlns:p14="http://schemas.microsoft.com/office/powerpoint/2010/main" val="4142117611"/>
              </p:ext>
            </p:extLst>
          </p:nvPr>
        </p:nvGraphicFramePr>
        <p:xfrm>
          <a:off x="118587" y="514126"/>
          <a:ext cx="6696075" cy="7750044"/>
        </p:xfrm>
        <a:graphic>
          <a:graphicData uri="http://schemas.openxmlformats.org/drawingml/2006/table">
            <a:tbl>
              <a:tblPr firstRow="1" bandRow="1">
                <a:tableStyleId>{5940675A-B579-460E-94D1-54222C63F5DA}</a:tableStyleId>
              </a:tblPr>
              <a:tblGrid>
                <a:gridCol w="1515897">
                  <a:extLst>
                    <a:ext uri="{9D8B030D-6E8A-4147-A177-3AD203B41FA5}">
                      <a16:colId xmlns:a16="http://schemas.microsoft.com/office/drawing/2014/main" val="3498112698"/>
                    </a:ext>
                  </a:extLst>
                </a:gridCol>
                <a:gridCol w="5180178">
                  <a:extLst>
                    <a:ext uri="{9D8B030D-6E8A-4147-A177-3AD203B41FA5}">
                      <a16:colId xmlns:a16="http://schemas.microsoft.com/office/drawing/2014/main" val="95837025"/>
                    </a:ext>
                  </a:extLst>
                </a:gridCol>
              </a:tblGrid>
              <a:tr h="632657">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体力向上</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すべての小学校が体力向上に係る実践事例集を活用していることは、評価できる。今後、取組みの内容、方法などについて、小学校間の交流促進や子どもの体力向上に向けての教員研修会など充実させて欲しい。</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85782990"/>
                  </a:ext>
                </a:extLst>
              </a:tr>
              <a:tr h="63265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err="1" smtClean="0">
                          <a:solidFill>
                            <a:schemeClr val="tx1"/>
                          </a:solidFill>
                          <a:latin typeface="Meiryo UI" panose="020B0604030504040204" pitchFamily="50" charset="-128"/>
                          <a:ea typeface="Meiryo UI" panose="020B0604030504040204" pitchFamily="50" charset="-128"/>
                        </a:rPr>
                        <a:t>障がい</a:t>
                      </a:r>
                      <a:r>
                        <a:rPr kumimoji="1" lang="ja-JP" altLang="en-US" sz="1000" dirty="0" smtClean="0">
                          <a:solidFill>
                            <a:schemeClr val="tx1"/>
                          </a:solidFill>
                          <a:latin typeface="Meiryo UI" panose="020B0604030504040204" pitchFamily="50" charset="-128"/>
                          <a:ea typeface="Meiryo UI" panose="020B0604030504040204" pitchFamily="50" charset="-128"/>
                        </a:rPr>
                        <a:t>者スポーツの推進</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・肢体不自由校では、放課後等デイサービスの利用等の関連から、部活動の維持が難しい現状はあるが、</a:t>
                      </a:r>
                      <a:r>
                        <a:rPr kumimoji="1" lang="ja-JP" altLang="en-US" sz="900" dirty="0" err="1" smtClean="0">
                          <a:solidFill>
                            <a:schemeClr val="tx1"/>
                          </a:solidFill>
                          <a:latin typeface="Meiryo UI" panose="020B0604030504040204" pitchFamily="50" charset="-128"/>
                          <a:ea typeface="Meiryo UI" panose="020B0604030504040204" pitchFamily="50" charset="-128"/>
                        </a:rPr>
                        <a:t>府障がい</a:t>
                      </a:r>
                      <a:r>
                        <a:rPr kumimoji="1" lang="ja-JP" altLang="en-US" sz="900" dirty="0" smtClean="0">
                          <a:solidFill>
                            <a:schemeClr val="tx1"/>
                          </a:solidFill>
                          <a:latin typeface="Meiryo UI" panose="020B0604030504040204" pitchFamily="50" charset="-128"/>
                          <a:ea typeface="Meiryo UI" panose="020B0604030504040204" pitchFamily="50" charset="-128"/>
                        </a:rPr>
                        <a:t>者スポーツ推進会議で課題等を検討するなど、継続してスポーツに取り組めるような環境を作って欲しい。</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74719416"/>
                  </a:ext>
                </a:extLst>
              </a:tr>
              <a:tr h="11071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教員の育成</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・教員採用から育成、指導が不適切な教員の指導など、学校教育活動を活性化させるための取組みについて評価する。今後も優秀な教員を採用する良い方策があれば、ぜひ取り入れて欲しい。</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・教員になってから最初の３年間の経験は、その後の教員生活に大きく影響する。</a:t>
                      </a:r>
                      <a:r>
                        <a:rPr kumimoji="1" lang="en-US" altLang="ja-JP" sz="900" dirty="0" smtClean="0">
                          <a:solidFill>
                            <a:schemeClr val="tx1"/>
                          </a:solidFill>
                          <a:latin typeface="Meiryo UI" panose="020B0604030504040204" pitchFamily="50" charset="-128"/>
                          <a:ea typeface="Meiryo UI" panose="020B0604030504040204" pitchFamily="50" charset="-128"/>
                        </a:rPr>
                        <a:t>OJT</a:t>
                      </a:r>
                      <a:r>
                        <a:rPr kumimoji="1" lang="ja-JP" altLang="en-US" sz="900" dirty="0" smtClean="0">
                          <a:solidFill>
                            <a:schemeClr val="tx1"/>
                          </a:solidFill>
                          <a:latin typeface="Meiryo UI" panose="020B0604030504040204" pitchFamily="50" charset="-128"/>
                          <a:ea typeface="Meiryo UI" panose="020B0604030504040204" pitchFamily="50" charset="-128"/>
                        </a:rPr>
                        <a:t>の観点からも初任者研修以外に、経験年数の短い教員のための各校の取組みは続けていくべきだ。</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082668547"/>
                  </a:ext>
                </a:extLst>
              </a:tr>
              <a:tr h="869902">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人事交流</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・採用後初めての異動時期となる４～６年</a:t>
                      </a:r>
                      <a:r>
                        <a:rPr kumimoji="1" lang="ja-JP" altLang="en-US" sz="900" dirty="0" err="1" smtClean="0">
                          <a:solidFill>
                            <a:schemeClr val="tx1"/>
                          </a:solidFill>
                          <a:latin typeface="Meiryo UI" panose="020B0604030504040204" pitchFamily="50" charset="-128"/>
                          <a:ea typeface="Meiryo UI" panose="020B0604030504040204" pitchFamily="50" charset="-128"/>
                        </a:rPr>
                        <a:t>めに</a:t>
                      </a:r>
                      <a:r>
                        <a:rPr kumimoji="1" lang="ja-JP" altLang="en-US" sz="900" dirty="0" smtClean="0">
                          <a:solidFill>
                            <a:schemeClr val="tx1"/>
                          </a:solidFill>
                          <a:latin typeface="Meiryo UI" panose="020B0604030504040204" pitchFamily="50" charset="-128"/>
                          <a:ea typeface="Meiryo UI" panose="020B0604030504040204" pitchFamily="50" charset="-128"/>
                        </a:rPr>
                        <a:t>、所属する市町村と異なる市町村へ人事異動する「</a:t>
                      </a:r>
                      <a:r>
                        <a:rPr kumimoji="1" lang="en-US" altLang="ja-JP" sz="900" dirty="0" smtClean="0">
                          <a:solidFill>
                            <a:schemeClr val="tx1"/>
                          </a:solidFill>
                          <a:latin typeface="Meiryo UI" panose="020B0604030504040204" pitchFamily="50" charset="-128"/>
                          <a:ea typeface="Meiryo UI" panose="020B0604030504040204" pitchFamily="50" charset="-128"/>
                        </a:rPr>
                        <a:t>Challenge</a:t>
                      </a:r>
                      <a:r>
                        <a:rPr kumimoji="1" lang="ja-JP" altLang="en-US" sz="900" dirty="0" smtClean="0">
                          <a:solidFill>
                            <a:schemeClr val="tx1"/>
                          </a:solidFill>
                          <a:latin typeface="Meiryo UI" panose="020B0604030504040204" pitchFamily="50" charset="-128"/>
                          <a:ea typeface="Meiryo UI" panose="020B0604030504040204" pitchFamily="50" charset="-128"/>
                        </a:rPr>
                        <a:t>人事交流」、また７年</a:t>
                      </a:r>
                      <a:r>
                        <a:rPr kumimoji="1" lang="ja-JP" altLang="en-US" sz="900" dirty="0" err="1" smtClean="0">
                          <a:solidFill>
                            <a:schemeClr val="tx1"/>
                          </a:solidFill>
                          <a:latin typeface="Meiryo UI" panose="020B0604030504040204" pitchFamily="50" charset="-128"/>
                          <a:ea typeface="Meiryo UI" panose="020B0604030504040204" pitchFamily="50" charset="-128"/>
                        </a:rPr>
                        <a:t>め</a:t>
                      </a:r>
                      <a:r>
                        <a:rPr kumimoji="1" lang="ja-JP" altLang="en-US" sz="900" dirty="0" smtClean="0">
                          <a:solidFill>
                            <a:schemeClr val="tx1"/>
                          </a:solidFill>
                          <a:latin typeface="Meiryo UI" panose="020B0604030504040204" pitchFamily="50" charset="-128"/>
                          <a:ea typeface="Meiryo UI" panose="020B0604030504040204" pitchFamily="50" charset="-128"/>
                        </a:rPr>
                        <a:t>以上が対象となる「</a:t>
                      </a:r>
                      <a:r>
                        <a:rPr kumimoji="1" lang="en-US" altLang="ja-JP" sz="900" dirty="0" smtClean="0">
                          <a:solidFill>
                            <a:schemeClr val="tx1"/>
                          </a:solidFill>
                          <a:latin typeface="Meiryo UI" panose="020B0604030504040204" pitchFamily="50" charset="-128"/>
                          <a:ea typeface="Meiryo UI" panose="020B0604030504040204" pitchFamily="50" charset="-128"/>
                        </a:rPr>
                        <a:t>Next Challenge</a:t>
                      </a:r>
                      <a:r>
                        <a:rPr kumimoji="1" lang="ja-JP" altLang="en-US" sz="900" dirty="0" smtClean="0">
                          <a:solidFill>
                            <a:schemeClr val="tx1"/>
                          </a:solidFill>
                          <a:latin typeface="Meiryo UI" panose="020B0604030504040204" pitchFamily="50" charset="-128"/>
                          <a:ea typeface="Meiryo UI" panose="020B0604030504040204" pitchFamily="50" charset="-128"/>
                        </a:rPr>
                        <a:t>人事交流」は、よく考えられた取組みであるが、他地域の取組み状況等を今後の方策の参考にするべき。</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4872694"/>
                  </a:ext>
                </a:extLst>
              </a:tr>
              <a:tr h="1107149">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ミドルリーダー</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・ミドルリーダーの育成は非常に重要な課題である。課題解決のための指標に基づき、スキルを身につけ、様々な難題に対応する中でモチベーションを高めていくことが重要である。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・ミドルリーダーの育成に向けて、新学習指導要領の方向性を軸に、対象校の選定や校内研修支援を考えるべき。</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38828976"/>
                  </a:ext>
                </a:extLst>
              </a:tr>
              <a:tr h="632657">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施設設備</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・公立高校の施設設備について老朽化対策とともに、通信環境の高速化に対応可能な、</a:t>
                      </a:r>
                      <a:r>
                        <a:rPr kumimoji="1" lang="en-US" altLang="ja-JP" sz="900" dirty="0" smtClean="0">
                          <a:solidFill>
                            <a:schemeClr val="tx1"/>
                          </a:solidFill>
                          <a:latin typeface="Meiryo UI" panose="020B0604030504040204" pitchFamily="50" charset="-128"/>
                          <a:ea typeface="Meiryo UI" panose="020B0604030504040204" pitchFamily="50" charset="-128"/>
                        </a:rPr>
                        <a:t>ICT</a:t>
                      </a:r>
                      <a:r>
                        <a:rPr kumimoji="1" lang="ja-JP" altLang="en-US" sz="900" dirty="0" smtClean="0">
                          <a:solidFill>
                            <a:schemeClr val="tx1"/>
                          </a:solidFill>
                          <a:latin typeface="Meiryo UI" panose="020B0604030504040204" pitchFamily="50" charset="-128"/>
                          <a:ea typeface="Meiryo UI" panose="020B0604030504040204" pitchFamily="50" charset="-128"/>
                        </a:rPr>
                        <a:t>環境への設備投資も重要と考える。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22698545"/>
                  </a:ext>
                </a:extLst>
              </a:tr>
              <a:tr h="632657">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防災教育</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・学校の防災力の向上及び防災教育の充実について、コロナ禍における自然災害を想定した避難のあり方を考えておく必要もあり、発展的にこの事業が進んでいくことを期待したい。</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17982421"/>
                  </a:ext>
                </a:extLst>
              </a:tr>
              <a:tr h="632657">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私立学校の耐震化</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・私立学校についても</a:t>
                      </a:r>
                      <a:r>
                        <a:rPr kumimoji="1" lang="ja-JP" altLang="en-US" sz="900" smtClean="0">
                          <a:solidFill>
                            <a:schemeClr val="tx1"/>
                          </a:solidFill>
                          <a:latin typeface="Meiryo UI" panose="020B0604030504040204" pitchFamily="50" charset="-128"/>
                          <a:ea typeface="Meiryo UI" panose="020B0604030504040204" pitchFamily="50" charset="-128"/>
                        </a:rPr>
                        <a:t>、耐震化率</a:t>
                      </a:r>
                      <a:r>
                        <a:rPr kumimoji="1" lang="en-US" altLang="ja-JP" sz="900" smtClean="0">
                          <a:solidFill>
                            <a:schemeClr val="tx1"/>
                          </a:solidFill>
                          <a:latin typeface="Meiryo UI" panose="020B0604030504040204" pitchFamily="50" charset="-128"/>
                          <a:ea typeface="Meiryo UI" panose="020B0604030504040204" pitchFamily="50" charset="-128"/>
                        </a:rPr>
                        <a:t>100</a:t>
                      </a:r>
                      <a:r>
                        <a:rPr kumimoji="1" lang="ja-JP" altLang="en-US" sz="900" dirty="0" smtClean="0">
                          <a:solidFill>
                            <a:schemeClr val="tx1"/>
                          </a:solidFill>
                          <a:latin typeface="Meiryo UI" panose="020B0604030504040204" pitchFamily="50" charset="-128"/>
                          <a:ea typeface="Meiryo UI" panose="020B0604030504040204" pitchFamily="50" charset="-128"/>
                        </a:rPr>
                        <a:t>％の達成に向けて、働きかけを続けることが重要である。</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8096789"/>
                  </a:ext>
                </a:extLst>
              </a:tr>
              <a:tr h="869902">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子ども理解</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幼児教育の質の向上の取組み、特に、経験年数の少ない先生の課題である「子ども理解」を充実させる取組みは重要。引き続き、これまでの取組みを継続するとともに、すこやか教育相談という窓口を広く周知いただき、先生たちが相談しやすい環境にしていただきたい。</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45506053"/>
                  </a:ext>
                </a:extLst>
              </a:tr>
              <a:tr h="632657">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ヤングケアラー</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solidFill>
                            <a:schemeClr val="tx1"/>
                          </a:solidFill>
                          <a:latin typeface="Meiryo UI" panose="020B0604030504040204" pitchFamily="50" charset="-128"/>
                          <a:ea typeface="Meiryo UI" panose="020B0604030504040204" pitchFamily="50" charset="-128"/>
                        </a:rPr>
                        <a:t>・今後、義務教育段階の児童生徒の実態把握や家庭や地域との連携を通してヤングケアラーへの支援体制の強化が急務と考える。スーパーバイザーの派遣等、きめ細かな支援をより一層充実していただきたい。</a:t>
                      </a:r>
                    </a:p>
                  </a:txBody>
                  <a:tcPr anchor="ctr"/>
                </a:tc>
                <a:extLst>
                  <a:ext uri="{0D108BD9-81ED-4DB2-BD59-A6C34878D82A}">
                    <a16:rowId xmlns:a16="http://schemas.microsoft.com/office/drawing/2014/main" val="2573419517"/>
                  </a:ext>
                </a:extLst>
              </a:tr>
            </a:tbl>
          </a:graphicData>
        </a:graphic>
      </p:graphicFrame>
    </p:spTree>
    <p:extLst>
      <p:ext uri="{BB962C8B-B14F-4D97-AF65-F5344CB8AC3E}">
        <p14:creationId xmlns:p14="http://schemas.microsoft.com/office/powerpoint/2010/main" val="2191405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8"/>
          <p:cNvSpPr>
            <a:spLocks noChangeArrowheads="1"/>
          </p:cNvSpPr>
          <p:nvPr/>
        </p:nvSpPr>
        <p:spPr bwMode="auto">
          <a:xfrm>
            <a:off x="112324" y="267112"/>
            <a:ext cx="6609730" cy="8729404"/>
          </a:xfrm>
          <a:prstGeom prst="roundRect">
            <a:avLst>
              <a:gd name="adj" fmla="val 241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089"/>
              </a:lnSpc>
              <a:defRPr/>
            </a:pPr>
            <a:endParaRPr lang="ja-JP" altLang="ja-JP" sz="998" dirty="0">
              <a:latin typeface="+mn-ea"/>
              <a:ea typeface="+mn-ea"/>
            </a:endParaRPr>
          </a:p>
        </p:txBody>
      </p:sp>
      <p:sp>
        <p:nvSpPr>
          <p:cNvPr id="7" name="AutoShape 5"/>
          <p:cNvSpPr>
            <a:spLocks noChangeArrowheads="1"/>
          </p:cNvSpPr>
          <p:nvPr/>
        </p:nvSpPr>
        <p:spPr bwMode="auto">
          <a:xfrm>
            <a:off x="112325" y="109010"/>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構      成</a:t>
            </a:r>
          </a:p>
        </p:txBody>
      </p:sp>
      <p:sp>
        <p:nvSpPr>
          <p:cNvPr id="8" name="テキスト ボックス 1"/>
          <p:cNvSpPr txBox="1">
            <a:spLocks noChangeArrowheads="1"/>
          </p:cNvSpPr>
          <p:nvPr/>
        </p:nvSpPr>
        <p:spPr bwMode="auto">
          <a:xfrm>
            <a:off x="210256" y="813699"/>
            <a:ext cx="6511799" cy="1097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089" b="1" dirty="0">
                <a:latin typeface="Meiryo UI" panose="020B0604030504040204" pitchFamily="50" charset="-128"/>
                <a:ea typeface="Meiryo UI" panose="020B0604030504040204" pitchFamily="50" charset="-128"/>
              </a:rPr>
              <a:t>○点検及び評価調書</a:t>
            </a:r>
            <a:endParaRPr lang="en-US" altLang="ja-JP" sz="1089" b="1"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　</a:t>
            </a:r>
            <a:r>
              <a:rPr lang="ja-JP" altLang="en-US" sz="1089" dirty="0">
                <a:latin typeface="Meiryo UI" panose="020B0604030504040204" pitchFamily="50" charset="-128"/>
                <a:ea typeface="Meiryo UI" panose="020B0604030504040204" pitchFamily="50" charset="-128"/>
              </a:rPr>
              <a:t>１　大阪府教育振興基本計画の点検及び評価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２　教育委員の自己点検及び評価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３　教育委員会の権限に属する事務の状況の点検及び評価（大阪府教育振興基本計画に記載のない事務）</a:t>
            </a:r>
            <a:endParaRPr lang="en-US" altLang="ja-JP" sz="1089" dirty="0">
              <a:latin typeface="Meiryo UI" panose="020B0604030504040204" pitchFamily="50" charset="-128"/>
              <a:ea typeface="Meiryo UI" panose="020B0604030504040204" pitchFamily="50" charset="-128"/>
            </a:endParaRPr>
          </a:p>
        </p:txBody>
      </p:sp>
      <p:sp>
        <p:nvSpPr>
          <p:cNvPr id="9" name="テキスト ボックス 1"/>
          <p:cNvSpPr txBox="1">
            <a:spLocks noChangeArrowheads="1"/>
          </p:cNvSpPr>
          <p:nvPr/>
        </p:nvSpPr>
        <p:spPr bwMode="auto">
          <a:xfrm>
            <a:off x="210255" y="2163663"/>
            <a:ext cx="5486976" cy="322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（参考）　大阪府教育振興基本計画の体系</a:t>
            </a:r>
          </a:p>
        </p:txBody>
      </p:sp>
      <p:pic>
        <p:nvPicPr>
          <p:cNvPr id="2" name="図 1"/>
          <p:cNvPicPr>
            <a:picLocks noChangeAspect="1"/>
          </p:cNvPicPr>
          <p:nvPr/>
        </p:nvPicPr>
        <p:blipFill>
          <a:blip r:embed="rId2"/>
          <a:stretch>
            <a:fillRect/>
          </a:stretch>
        </p:blipFill>
        <p:spPr>
          <a:xfrm>
            <a:off x="390263" y="2513648"/>
            <a:ext cx="6053853" cy="6120914"/>
          </a:xfrm>
          <a:prstGeom prst="rect">
            <a:avLst/>
          </a:prstGeom>
        </p:spPr>
      </p:pic>
    </p:spTree>
    <p:extLst>
      <p:ext uri="{BB962C8B-B14F-4D97-AF65-F5344CB8AC3E}">
        <p14:creationId xmlns:p14="http://schemas.microsoft.com/office/powerpoint/2010/main" val="33299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85548" y="364907"/>
            <a:ext cx="6889684" cy="986809"/>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①市町村の主体的な取組みを支援するとともに、課題のある学校への重点的な支援を行い、子どもの力をしっかり伸ばす学校力の向上を図る。</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②教育内容の充実や授業改善などへの支援をすすめ、すべての子どもにこれからの社会で求められる確かな学力をはぐくむ。</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①小・中学校の学校力向上へ向けた重点支援（スクール・エンパワーメント推進事業）</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②授業改善への支援（校内研究の推進）／グローバル人材の育成</a:t>
            </a:r>
            <a:endParaRPr lang="en-US" altLang="ja-JP" sz="952" dirty="0">
              <a:latin typeface="Meiryo UI" panose="020B0604030504040204" pitchFamily="50" charset="-128"/>
              <a:ea typeface="Meiryo UI" panose="020B0604030504040204" pitchFamily="50" charset="-128"/>
            </a:endParaRPr>
          </a:p>
        </p:txBody>
      </p:sp>
      <p:sp>
        <p:nvSpPr>
          <p:cNvPr id="3" name="Rectangle 4"/>
          <p:cNvSpPr>
            <a:spLocks noChangeArrowheads="1"/>
          </p:cNvSpPr>
          <p:nvPr/>
        </p:nvSpPr>
        <p:spPr bwMode="auto">
          <a:xfrm>
            <a:off x="417232" y="49444"/>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基本方針１</a:t>
            </a:r>
            <a:r>
              <a:rPr lang="ja-JP" altLang="en-US" sz="1089" b="1" dirty="0">
                <a:solidFill>
                  <a:schemeClr val="bg1"/>
                </a:solidFill>
                <a:latin typeface="Meiryo UI" panose="020B0604030504040204" pitchFamily="50" charset="-128"/>
                <a:ea typeface="Meiryo UI" panose="020B0604030504040204" pitchFamily="50" charset="-128"/>
              </a:rPr>
              <a:t>　市町村とともに小・中学校の教育力を充実します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6" name="テキスト ボックス 5"/>
          <p:cNvSpPr txBox="1"/>
          <p:nvPr/>
        </p:nvSpPr>
        <p:spPr>
          <a:xfrm>
            <a:off x="417233" y="1382903"/>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）次年度の「全国学力・学習状況調査」の結果を記載（</a:t>
            </a:r>
            <a:r>
              <a:rPr lang="en-US" altLang="ja-JP" sz="726" dirty="0">
                <a:latin typeface="Meiryo UI" panose="020B0604030504040204" pitchFamily="50" charset="-128"/>
                <a:ea typeface="Meiryo UI" panose="020B0604030504040204" pitchFamily="50" charset="-128"/>
              </a:rPr>
              <a:t>R</a:t>
            </a:r>
            <a:r>
              <a:rPr lang="ja-JP" altLang="en-US" sz="726" dirty="0">
                <a:latin typeface="Meiryo UI" panose="020B0604030504040204" pitchFamily="50" charset="-128"/>
                <a:ea typeface="Meiryo UI" panose="020B0604030504040204" pitchFamily="50" charset="-128"/>
              </a:rPr>
              <a:t>３年度：</a:t>
            </a:r>
            <a:r>
              <a:rPr lang="en-US" altLang="ja-JP" sz="726" dirty="0">
                <a:latin typeface="Meiryo UI" panose="020B0604030504040204" pitchFamily="50" charset="-128"/>
                <a:ea typeface="Meiryo UI" panose="020B0604030504040204" pitchFamily="50" charset="-128"/>
              </a:rPr>
              <a:t>R</a:t>
            </a:r>
            <a:r>
              <a:rPr lang="ja-JP" altLang="en-US" sz="726" dirty="0">
                <a:latin typeface="Meiryo UI" panose="020B0604030504040204" pitchFamily="50" charset="-128"/>
                <a:ea typeface="Meiryo UI" panose="020B0604030504040204" pitchFamily="50" charset="-128"/>
              </a:rPr>
              <a:t>４年４月）</a:t>
            </a:r>
          </a:p>
        </p:txBody>
      </p:sp>
      <p:graphicFrame>
        <p:nvGraphicFramePr>
          <p:cNvPr id="7" name="表 6"/>
          <p:cNvGraphicFramePr>
            <a:graphicFrameLocks noGrp="1"/>
          </p:cNvGraphicFramePr>
          <p:nvPr>
            <p:extLst>
              <p:ext uri="{D42A27DB-BD31-4B8C-83A1-F6EECF244321}">
                <p14:modId xmlns:p14="http://schemas.microsoft.com/office/powerpoint/2010/main" val="647813613"/>
              </p:ext>
            </p:extLst>
          </p:nvPr>
        </p:nvGraphicFramePr>
        <p:xfrm>
          <a:off x="489239" y="1603124"/>
          <a:ext cx="6713986" cy="2994068"/>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499361">
                  <a:extLst>
                    <a:ext uri="{9D8B030D-6E8A-4147-A177-3AD203B41FA5}">
                      <a16:colId xmlns:a16="http://schemas.microsoft.com/office/drawing/2014/main" val="2864989851"/>
                    </a:ext>
                  </a:extLst>
                </a:gridCol>
                <a:gridCol w="976422">
                  <a:extLst>
                    <a:ext uri="{9D8B030D-6E8A-4147-A177-3AD203B41FA5}">
                      <a16:colId xmlns:a16="http://schemas.microsoft.com/office/drawing/2014/main" val="2901626200"/>
                    </a:ext>
                  </a:extLst>
                </a:gridCol>
                <a:gridCol w="1346061">
                  <a:extLst>
                    <a:ext uri="{9D8B030D-6E8A-4147-A177-3AD203B41FA5}">
                      <a16:colId xmlns:a16="http://schemas.microsoft.com/office/drawing/2014/main" val="2694090348"/>
                    </a:ext>
                  </a:extLst>
                </a:gridCol>
                <a:gridCol w="1346061">
                  <a:extLst>
                    <a:ext uri="{9D8B030D-6E8A-4147-A177-3AD203B41FA5}">
                      <a16:colId xmlns:a16="http://schemas.microsoft.com/office/drawing/2014/main" val="980083204"/>
                    </a:ext>
                  </a:extLst>
                </a:gridCol>
                <a:gridCol w="1346061">
                  <a:extLst>
                    <a:ext uri="{9D8B030D-6E8A-4147-A177-3AD203B41FA5}">
                      <a16:colId xmlns:a16="http://schemas.microsoft.com/office/drawing/2014/main" val="1657339004"/>
                    </a:ext>
                  </a:extLst>
                </a:gridCol>
              </a:tblGrid>
              <a:tr h="223794">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R3</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1113340">
                <a:tc rowSpan="3">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①②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ja-JP" altLang="en-US" sz="800">
                          <a:solidFill>
                            <a:schemeClr val="tx1"/>
                          </a:solidFill>
                          <a:latin typeface="Meiryo UI" panose="020B0604030504040204" pitchFamily="50" charset="-128"/>
                          <a:ea typeface="Meiryo UI" panose="020B0604030504040204" pitchFamily="50" charset="-128"/>
                        </a:rPr>
                        <a:t>全国学力・学習</a:t>
                      </a:r>
                      <a:r>
                        <a:rPr kumimoji="1" lang="ja-JP" altLang="en-US" sz="800" dirty="0">
                          <a:solidFill>
                            <a:schemeClr val="tx1"/>
                          </a:solidFill>
                          <a:latin typeface="Meiryo UI" panose="020B0604030504040204" pitchFamily="50" charset="-128"/>
                          <a:ea typeface="Meiryo UI" panose="020B0604030504040204" pitchFamily="50" charset="-128"/>
                        </a:rPr>
                        <a:t>状況調査」に</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dirty="0">
                          <a:solidFill>
                            <a:schemeClr val="tx1"/>
                          </a:solidFill>
                          <a:latin typeface="Meiryo UI" panose="020B0604030504040204" pitchFamily="50" charset="-128"/>
                          <a:ea typeface="Meiryo UI" panose="020B0604030504040204" pitchFamily="50" charset="-128"/>
                        </a:rPr>
                        <a:t>おける平均正答率</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smtClean="0">
                          <a:solidFill>
                            <a:schemeClr val="tx1"/>
                          </a:solidFill>
                          <a:latin typeface="Meiryo UI" panose="020B0604030504040204" pitchFamily="50" charset="-128"/>
                          <a:ea typeface="Meiryo UI" panose="020B0604030504040204" pitchFamily="50" charset="-128"/>
                        </a:rPr>
                        <a:t>小６</a:t>
                      </a:r>
                      <a:endParaRPr kumimoji="1" lang="ja-JP" altLang="en-US" sz="800"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全国水準の</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800" u="none" dirty="0">
                          <a:solidFill>
                            <a:schemeClr val="tx1"/>
                          </a:solidFill>
                          <a:latin typeface="Meiryo UI" panose="020B0604030504040204" pitchFamily="50" charset="-128"/>
                          <a:ea typeface="Meiryo UI" panose="020B0604030504040204" pitchFamily="50" charset="-128"/>
                        </a:rPr>
                        <a:t>【</a:t>
                      </a:r>
                      <a:r>
                        <a:rPr kumimoji="1" lang="en-US" altLang="ja-JP" sz="800" u="none" dirty="0" smtClean="0">
                          <a:solidFill>
                            <a:schemeClr val="tx1"/>
                          </a:solidFill>
                          <a:latin typeface="Meiryo UI" panose="020B0604030504040204" pitchFamily="50" charset="-128"/>
                          <a:ea typeface="Meiryo UI" panose="020B0604030504040204" pitchFamily="50" charset="-128"/>
                        </a:rPr>
                        <a:t>H29.4</a:t>
                      </a:r>
                      <a:r>
                        <a:rPr kumimoji="1" lang="ja-JP" altLang="en-US" sz="800" u="none" dirty="0" smtClean="0">
                          <a:solidFill>
                            <a:schemeClr val="tx1"/>
                          </a:solidFill>
                          <a:latin typeface="Meiryo UI" panose="020B0604030504040204" pitchFamily="50" charset="-128"/>
                          <a:ea typeface="Meiryo UI" panose="020B0604030504040204" pitchFamily="50" charset="-128"/>
                        </a:rPr>
                        <a:t>実施</a:t>
                      </a:r>
                      <a:r>
                        <a:rPr kumimoji="1" lang="en-US" altLang="ja-JP" sz="800" u="none" dirty="0">
                          <a:solidFill>
                            <a:schemeClr val="tx1"/>
                          </a:solidFill>
                          <a:latin typeface="Meiryo UI" panose="020B0604030504040204" pitchFamily="50" charset="-128"/>
                          <a:ea typeface="Meiryo UI" panose="020B0604030504040204" pitchFamily="50" charset="-128"/>
                        </a:rPr>
                        <a:t>】</a:t>
                      </a:r>
                      <a:endParaRPr kumimoji="1" lang="ja-JP" altLang="en-US" sz="800" u="none"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国語</a:t>
                      </a:r>
                      <a:r>
                        <a:rPr kumimoji="1" lang="en-US" altLang="ja-JP" sz="800" dirty="0">
                          <a:solidFill>
                            <a:schemeClr val="tx1"/>
                          </a:solidFill>
                          <a:latin typeface="Meiryo UI" panose="020B0604030504040204" pitchFamily="50" charset="-128"/>
                          <a:ea typeface="Meiryo UI" panose="020B0604030504040204" pitchFamily="50" charset="-128"/>
                        </a:rPr>
                        <a:t>A:72.1%(74.8%)</a:t>
                      </a:r>
                    </a:p>
                    <a:p>
                      <a:pPr algn="l"/>
                      <a:r>
                        <a:rPr kumimoji="1" lang="ja-JP" altLang="en-US" sz="800" dirty="0">
                          <a:solidFill>
                            <a:schemeClr val="tx1"/>
                          </a:solidFill>
                          <a:latin typeface="Meiryo UI" panose="020B0604030504040204" pitchFamily="50" charset="-128"/>
                          <a:ea typeface="Meiryo UI" panose="020B0604030504040204" pitchFamily="50" charset="-128"/>
                        </a:rPr>
                        <a:t>国語</a:t>
                      </a:r>
                      <a:r>
                        <a:rPr kumimoji="1" lang="en-US" altLang="ja-JP" sz="800" dirty="0">
                          <a:solidFill>
                            <a:schemeClr val="tx1"/>
                          </a:solidFill>
                          <a:latin typeface="Meiryo UI" panose="020B0604030504040204" pitchFamily="50" charset="-128"/>
                          <a:ea typeface="Meiryo UI" panose="020B0604030504040204" pitchFamily="50" charset="-128"/>
                        </a:rPr>
                        <a:t>B:54.5%(57.5%)</a:t>
                      </a:r>
                    </a:p>
                    <a:p>
                      <a:pPr algn="l"/>
                      <a:r>
                        <a:rPr kumimoji="1" lang="ja-JP" altLang="en-US" sz="800" dirty="0">
                          <a:solidFill>
                            <a:schemeClr val="tx1"/>
                          </a:solidFill>
                          <a:latin typeface="Meiryo UI" panose="020B0604030504040204" pitchFamily="50" charset="-128"/>
                          <a:ea typeface="Meiryo UI" panose="020B0604030504040204" pitchFamily="50" charset="-128"/>
                        </a:rPr>
                        <a:t>算数</a:t>
                      </a:r>
                      <a:r>
                        <a:rPr kumimoji="1" lang="en-US" altLang="ja-JP" sz="800" dirty="0">
                          <a:solidFill>
                            <a:schemeClr val="tx1"/>
                          </a:solidFill>
                          <a:latin typeface="Meiryo UI" panose="020B0604030504040204" pitchFamily="50" charset="-128"/>
                          <a:ea typeface="Meiryo UI" panose="020B0604030504040204" pitchFamily="50" charset="-128"/>
                        </a:rPr>
                        <a:t>A:77.8%(78.6%)</a:t>
                      </a:r>
                    </a:p>
                    <a:p>
                      <a:pPr algn="l"/>
                      <a:r>
                        <a:rPr kumimoji="1" lang="ja-JP" altLang="en-US" sz="800" dirty="0">
                          <a:solidFill>
                            <a:schemeClr val="tx1"/>
                          </a:solidFill>
                          <a:latin typeface="Meiryo UI" panose="020B0604030504040204" pitchFamily="50" charset="-128"/>
                          <a:ea typeface="Meiryo UI" panose="020B0604030504040204" pitchFamily="50" charset="-128"/>
                        </a:rPr>
                        <a:t>算数</a:t>
                      </a:r>
                      <a:r>
                        <a:rPr kumimoji="1" lang="en-US" altLang="ja-JP" sz="800" dirty="0">
                          <a:solidFill>
                            <a:schemeClr val="tx1"/>
                          </a:solidFill>
                          <a:latin typeface="Meiryo UI" panose="020B0604030504040204" pitchFamily="50" charset="-128"/>
                          <a:ea typeface="Meiryo UI" panose="020B0604030504040204" pitchFamily="50" charset="-128"/>
                        </a:rPr>
                        <a:t>B:44.6%(45.9%)</a:t>
                      </a:r>
                      <a:r>
                        <a:rPr kumimoji="1" lang="ja-JP" altLang="en-US" sz="700" dirty="0">
                          <a:solidFill>
                            <a:schemeClr val="tx1"/>
                          </a:solidFill>
                          <a:latin typeface="Meiryo UI" panose="020B0604030504040204" pitchFamily="50" charset="-128"/>
                          <a:ea typeface="Meiryo UI" panose="020B0604030504040204" pitchFamily="50" charset="-128"/>
                        </a:rPr>
                        <a:t>　　　　　　　　　</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R4.4</a:t>
                      </a:r>
                      <a:r>
                        <a:rPr kumimoji="1" lang="ja-JP" altLang="en-US" sz="900" dirty="0" smtClean="0">
                          <a:solidFill>
                            <a:schemeClr val="tx1"/>
                          </a:solidFill>
                          <a:latin typeface="Meiryo UI" panose="020B0604030504040204" pitchFamily="50" charset="-128"/>
                          <a:ea typeface="Meiryo UI" panose="020B0604030504040204" pitchFamily="50" charset="-128"/>
                        </a:rPr>
                        <a:t>実施</a:t>
                      </a:r>
                      <a:r>
                        <a:rPr kumimoji="1" lang="en-US" altLang="ja-JP" sz="900" dirty="0">
                          <a:solidFill>
                            <a:schemeClr val="tx1"/>
                          </a:solidFill>
                          <a:latin typeface="Meiryo UI" panose="020B0604030504040204" pitchFamily="50" charset="-128"/>
                          <a:ea typeface="Meiryo UI" panose="020B0604030504040204" pitchFamily="50" charset="-128"/>
                        </a:rPr>
                        <a:t>】</a:t>
                      </a:r>
                    </a:p>
                    <a:p>
                      <a:pPr algn="l"/>
                      <a:r>
                        <a:rPr kumimoji="1" lang="ja-JP" altLang="en-US" sz="900" dirty="0">
                          <a:solidFill>
                            <a:schemeClr val="tx1"/>
                          </a:solidFill>
                          <a:latin typeface="Meiryo UI" panose="020B0604030504040204" pitchFamily="50" charset="-128"/>
                          <a:ea typeface="Meiryo UI" panose="020B0604030504040204" pitchFamily="50" charset="-128"/>
                        </a:rPr>
                        <a:t>国語</a:t>
                      </a:r>
                      <a:r>
                        <a:rPr kumimoji="1" lang="en-US" altLang="ja-JP" sz="900" dirty="0">
                          <a:solidFill>
                            <a:schemeClr val="tx1"/>
                          </a:solidFill>
                          <a:latin typeface="Meiryo UI" panose="020B0604030504040204" pitchFamily="50" charset="-128"/>
                          <a:ea typeface="Meiryo UI" panose="020B0604030504040204" pitchFamily="50" charset="-128"/>
                        </a:rPr>
                        <a:t>:64.0%(65.6%)</a:t>
                      </a:r>
                    </a:p>
                    <a:p>
                      <a:pPr algn="l"/>
                      <a:r>
                        <a:rPr kumimoji="1" lang="ja-JP" altLang="en-US" sz="900" dirty="0">
                          <a:solidFill>
                            <a:schemeClr val="tx1"/>
                          </a:solidFill>
                          <a:latin typeface="Meiryo UI" panose="020B0604030504040204" pitchFamily="50" charset="-128"/>
                          <a:ea typeface="Meiryo UI" panose="020B0604030504040204" pitchFamily="50" charset="-128"/>
                        </a:rPr>
                        <a:t>算数</a:t>
                      </a:r>
                      <a:r>
                        <a:rPr kumimoji="1" lang="en-US" altLang="ja-JP" sz="900" dirty="0" smtClean="0">
                          <a:solidFill>
                            <a:schemeClr val="tx1"/>
                          </a:solidFill>
                          <a:latin typeface="Meiryo UI" panose="020B0604030504040204" pitchFamily="50" charset="-128"/>
                          <a:ea typeface="Meiryo UI" panose="020B0604030504040204" pitchFamily="50" charset="-128"/>
                        </a:rPr>
                        <a:t>:62.6%(63.2%)</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800" dirty="0" smtClean="0">
                          <a:solidFill>
                            <a:schemeClr val="tx1"/>
                          </a:solidFill>
                          <a:latin typeface="Meiryo UI" panose="020B0604030504040204" pitchFamily="50" charset="-128"/>
                          <a:ea typeface="Meiryo UI" panose="020B0604030504040204" pitchFamily="50" charset="-128"/>
                        </a:rPr>
                        <a:t>国語・算数ほぼ横ばい。</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800" dirty="0" smtClean="0">
                          <a:solidFill>
                            <a:schemeClr val="tx1"/>
                          </a:solidFill>
                          <a:latin typeface="Meiryo UI" panose="020B0604030504040204" pitchFamily="50" charset="-128"/>
                          <a:ea typeface="Meiryo UI" panose="020B0604030504040204" pitchFamily="50" charset="-128"/>
                        </a:rPr>
                        <a:t>文章や図・表などの資料から情報を関連付けて読み取り、論理的に自分の考えを構築し、表現することに課題がある。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04550208"/>
                  </a:ext>
                </a:extLst>
              </a:tr>
              <a:tr h="1100842">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中３</a:t>
                      </a:r>
                    </a:p>
                    <a:p>
                      <a:pPr algn="l"/>
                      <a:r>
                        <a:rPr kumimoji="1" lang="ja-JP" altLang="en-US" sz="800" dirty="0">
                          <a:solidFill>
                            <a:schemeClr val="tx1"/>
                          </a:solidFill>
                          <a:latin typeface="Meiryo UI" panose="020B0604030504040204" pitchFamily="50" charset="-128"/>
                          <a:ea typeface="Meiryo UI" panose="020B0604030504040204" pitchFamily="50" charset="-128"/>
                        </a:rPr>
                        <a:t>全国水準の</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ja-JP" altLang="en-US" sz="800">
                          <a:solidFill>
                            <a:schemeClr val="tx1"/>
                          </a:solidFill>
                          <a:latin typeface="Meiryo UI" panose="020B0604030504040204" pitchFamily="50" charset="-128"/>
                          <a:ea typeface="Meiryo UI" panose="020B0604030504040204" pitchFamily="50" charset="-128"/>
                        </a:rPr>
                        <a:t>達成・維持</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u="none" dirty="0">
                          <a:solidFill>
                            <a:schemeClr val="tx1"/>
                          </a:solidFill>
                          <a:latin typeface="Meiryo UI" panose="020B0604030504040204" pitchFamily="50" charset="-128"/>
                          <a:ea typeface="Meiryo UI" panose="020B0604030504040204" pitchFamily="50" charset="-128"/>
                        </a:rPr>
                        <a:t>【H29.4</a:t>
                      </a:r>
                      <a:r>
                        <a:rPr kumimoji="1" lang="ja-JP" altLang="en-US" sz="800" u="none" dirty="0">
                          <a:solidFill>
                            <a:schemeClr val="tx1"/>
                          </a:solidFill>
                          <a:latin typeface="Meiryo UI" panose="020B0604030504040204" pitchFamily="50" charset="-128"/>
                          <a:ea typeface="Meiryo UI" panose="020B0604030504040204" pitchFamily="50" charset="-128"/>
                        </a:rPr>
                        <a:t>実施</a:t>
                      </a:r>
                      <a:r>
                        <a:rPr kumimoji="1" lang="en-US" altLang="ja-JP" sz="800" u="none" dirty="0">
                          <a:solidFill>
                            <a:schemeClr val="tx1"/>
                          </a:solidFill>
                          <a:latin typeface="Meiryo UI" panose="020B0604030504040204" pitchFamily="50" charset="-128"/>
                          <a:ea typeface="Meiryo UI" panose="020B0604030504040204" pitchFamily="50" charset="-128"/>
                        </a:rPr>
                        <a:t>】</a:t>
                      </a:r>
                      <a:endParaRPr kumimoji="1" lang="ja-JP" altLang="en-US" sz="800" u="none"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国語</a:t>
                      </a:r>
                      <a:r>
                        <a:rPr kumimoji="1" lang="en-US" altLang="ja-JP" sz="800" dirty="0">
                          <a:solidFill>
                            <a:schemeClr val="tx1"/>
                          </a:solidFill>
                          <a:latin typeface="Meiryo UI" panose="020B0604030504040204" pitchFamily="50" charset="-128"/>
                          <a:ea typeface="Meiryo UI" panose="020B0604030504040204" pitchFamily="50" charset="-128"/>
                        </a:rPr>
                        <a:t>A:75.3%(77.4%)</a:t>
                      </a:r>
                    </a:p>
                    <a:p>
                      <a:pPr algn="l"/>
                      <a:r>
                        <a:rPr kumimoji="1" lang="ja-JP" altLang="en-US" sz="800" dirty="0">
                          <a:solidFill>
                            <a:schemeClr val="tx1"/>
                          </a:solidFill>
                          <a:latin typeface="Meiryo UI" panose="020B0604030504040204" pitchFamily="50" charset="-128"/>
                          <a:ea typeface="Meiryo UI" panose="020B0604030504040204" pitchFamily="50" charset="-128"/>
                        </a:rPr>
                        <a:t>国語</a:t>
                      </a:r>
                      <a:r>
                        <a:rPr kumimoji="1" lang="en-US" altLang="ja-JP" sz="800" dirty="0">
                          <a:solidFill>
                            <a:schemeClr val="tx1"/>
                          </a:solidFill>
                          <a:latin typeface="Meiryo UI" panose="020B0604030504040204" pitchFamily="50" charset="-128"/>
                          <a:ea typeface="Meiryo UI" panose="020B0604030504040204" pitchFamily="50" charset="-128"/>
                        </a:rPr>
                        <a:t>B:69.1%(72.2%)</a:t>
                      </a:r>
                    </a:p>
                    <a:p>
                      <a:pPr algn="l"/>
                      <a:r>
                        <a:rPr kumimoji="1" lang="ja-JP" altLang="en-US" sz="800" dirty="0">
                          <a:solidFill>
                            <a:schemeClr val="tx1"/>
                          </a:solidFill>
                          <a:latin typeface="Meiryo UI" panose="020B0604030504040204" pitchFamily="50" charset="-128"/>
                          <a:ea typeface="Meiryo UI" panose="020B0604030504040204" pitchFamily="50" charset="-128"/>
                        </a:rPr>
                        <a:t>算数</a:t>
                      </a:r>
                      <a:r>
                        <a:rPr kumimoji="1" lang="en-US" altLang="ja-JP" sz="800" dirty="0">
                          <a:solidFill>
                            <a:schemeClr val="tx1"/>
                          </a:solidFill>
                          <a:latin typeface="Meiryo UI" panose="020B0604030504040204" pitchFamily="50" charset="-128"/>
                          <a:ea typeface="Meiryo UI" panose="020B0604030504040204" pitchFamily="50" charset="-128"/>
                        </a:rPr>
                        <a:t>A:63.7%(64.6%)</a:t>
                      </a:r>
                    </a:p>
                    <a:p>
                      <a:pPr algn="l"/>
                      <a:r>
                        <a:rPr kumimoji="1" lang="ja-JP" altLang="en-US" sz="800" dirty="0">
                          <a:solidFill>
                            <a:schemeClr val="tx1"/>
                          </a:solidFill>
                          <a:latin typeface="Meiryo UI" panose="020B0604030504040204" pitchFamily="50" charset="-128"/>
                          <a:ea typeface="Meiryo UI" panose="020B0604030504040204" pitchFamily="50" charset="-128"/>
                        </a:rPr>
                        <a:t>算数</a:t>
                      </a:r>
                      <a:r>
                        <a:rPr kumimoji="1" lang="en-US" altLang="ja-JP" sz="800" dirty="0">
                          <a:solidFill>
                            <a:schemeClr val="tx1"/>
                          </a:solidFill>
                          <a:latin typeface="Meiryo UI" panose="020B0604030504040204" pitchFamily="50" charset="-128"/>
                          <a:ea typeface="Meiryo UI" panose="020B0604030504040204" pitchFamily="50" charset="-128"/>
                        </a:rPr>
                        <a:t>B:46.3%(48.1%)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【R4.4</a:t>
                      </a:r>
                      <a:r>
                        <a:rPr kumimoji="1" lang="ja-JP" altLang="en-US" sz="900" dirty="0">
                          <a:solidFill>
                            <a:schemeClr val="tx1"/>
                          </a:solidFill>
                          <a:latin typeface="Meiryo UI" panose="020B0604030504040204" pitchFamily="50" charset="-128"/>
                          <a:ea typeface="Meiryo UI" panose="020B0604030504040204" pitchFamily="50" charset="-128"/>
                        </a:rPr>
                        <a:t>実施</a:t>
                      </a:r>
                      <a:r>
                        <a:rPr kumimoji="1" lang="en-US" altLang="ja-JP" sz="900" dirty="0">
                          <a:solidFill>
                            <a:schemeClr val="tx1"/>
                          </a:solidFill>
                          <a:latin typeface="Meiryo UI" panose="020B0604030504040204" pitchFamily="50" charset="-128"/>
                          <a:ea typeface="Meiryo UI" panose="020B0604030504040204" pitchFamily="50" charset="-128"/>
                        </a:rPr>
                        <a:t>】</a:t>
                      </a:r>
                    </a:p>
                    <a:p>
                      <a:pPr algn="l"/>
                      <a:r>
                        <a:rPr kumimoji="1" lang="ja-JP" altLang="en-US" sz="900" dirty="0">
                          <a:solidFill>
                            <a:schemeClr val="tx1"/>
                          </a:solidFill>
                          <a:latin typeface="Meiryo UI" panose="020B0604030504040204" pitchFamily="50" charset="-128"/>
                          <a:ea typeface="Meiryo UI" panose="020B0604030504040204" pitchFamily="50" charset="-128"/>
                        </a:rPr>
                        <a:t>国語</a:t>
                      </a:r>
                      <a:r>
                        <a:rPr kumimoji="1" lang="en-US" altLang="ja-JP" sz="900" dirty="0">
                          <a:solidFill>
                            <a:schemeClr val="tx1"/>
                          </a:solidFill>
                          <a:latin typeface="Meiryo UI" panose="020B0604030504040204" pitchFamily="50" charset="-128"/>
                          <a:ea typeface="Meiryo UI" panose="020B0604030504040204" pitchFamily="50" charset="-128"/>
                        </a:rPr>
                        <a:t>:67.2%(69.0%)</a:t>
                      </a:r>
                    </a:p>
                    <a:p>
                      <a:pPr algn="l"/>
                      <a:r>
                        <a:rPr kumimoji="1" lang="ja-JP" altLang="en-US" sz="900" dirty="0">
                          <a:solidFill>
                            <a:schemeClr val="tx1"/>
                          </a:solidFill>
                          <a:latin typeface="Meiryo UI" panose="020B0604030504040204" pitchFamily="50" charset="-128"/>
                          <a:ea typeface="Meiryo UI" panose="020B0604030504040204" pitchFamily="50" charset="-128"/>
                        </a:rPr>
                        <a:t>数学</a:t>
                      </a:r>
                      <a:r>
                        <a:rPr kumimoji="1" lang="en-US" altLang="ja-JP" sz="900" dirty="0" smtClean="0">
                          <a:solidFill>
                            <a:schemeClr val="tx1"/>
                          </a:solidFill>
                          <a:latin typeface="Meiryo UI" panose="020B0604030504040204" pitchFamily="50" charset="-128"/>
                          <a:ea typeface="Meiryo UI" panose="020B0604030504040204" pitchFamily="50" charset="-128"/>
                        </a:rPr>
                        <a:t>:50.7% (51.4</a:t>
                      </a:r>
                      <a:r>
                        <a:rPr kumimoji="1" lang="en-US" altLang="ja-JP" sz="9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smtClean="0">
                          <a:solidFill>
                            <a:schemeClr val="tx1"/>
                          </a:solidFill>
                          <a:latin typeface="Meiryo UI" panose="020B0604030504040204" pitchFamily="50" charset="-128"/>
                          <a:ea typeface="Meiryo UI" panose="020B0604030504040204" pitchFamily="50" charset="-128"/>
                        </a:rPr>
                        <a:t>国語・数学ともに改善。</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800" dirty="0" smtClean="0">
                          <a:solidFill>
                            <a:schemeClr val="tx1"/>
                          </a:solidFill>
                          <a:latin typeface="Meiryo UI" panose="020B0604030504040204" pitchFamily="50" charset="-128"/>
                          <a:ea typeface="Meiryo UI" panose="020B0604030504040204" pitchFamily="50" charset="-128"/>
                        </a:rPr>
                        <a:t>文章や図・表などの資料から情報を関連付けて読み取り、論理的に自分の考えを構築し、表現することに課題がある。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r h="556092">
                <a:tc vMerge="1">
                  <a:txBody>
                    <a:bodyPr/>
                    <a:lstStyle/>
                    <a:p>
                      <a:endParaRPr kumimoji="1" lang="ja-JP" altLang="en-US" sz="7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ja-JP" altLang="en-US" sz="800">
                          <a:solidFill>
                            <a:schemeClr val="tx1"/>
                          </a:solidFill>
                          <a:latin typeface="Meiryo UI" panose="020B0604030504040204" pitchFamily="50" charset="-128"/>
                          <a:ea typeface="Meiryo UI" panose="020B0604030504040204" pitchFamily="50" charset="-128"/>
                        </a:rPr>
                        <a:t>全国学力・学習</a:t>
                      </a:r>
                      <a:r>
                        <a:rPr kumimoji="1" lang="ja-JP" altLang="en-US" sz="800" dirty="0">
                          <a:solidFill>
                            <a:schemeClr val="tx1"/>
                          </a:solidFill>
                          <a:latin typeface="Meiryo UI" panose="020B0604030504040204" pitchFamily="50" charset="-128"/>
                          <a:ea typeface="Meiryo UI" panose="020B0604030504040204" pitchFamily="50" charset="-128"/>
                        </a:rPr>
                        <a:t>状況調査」に</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dirty="0">
                          <a:solidFill>
                            <a:schemeClr val="tx1"/>
                          </a:solidFill>
                          <a:latin typeface="Meiryo UI" panose="020B0604030504040204" pitchFamily="50" charset="-128"/>
                          <a:ea typeface="Meiryo UI" panose="020B0604030504040204" pitchFamily="50" charset="-128"/>
                        </a:rPr>
                        <a:t>おける無解答率</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全国水準の</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4.2%</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3.8%</a:t>
                      </a:r>
                      <a:r>
                        <a:rPr kumimoji="1" lang="zh-CN" altLang="en-US" sz="800" dirty="0">
                          <a:solidFill>
                            <a:schemeClr val="tx1"/>
                          </a:solidFill>
                          <a:latin typeface="Meiryo UI" panose="020B0604030504040204" pitchFamily="50" charset="-128"/>
                          <a:ea typeface="Meiryo UI" panose="020B0604030504040204" pitchFamily="50" charset="-128"/>
                        </a:rPr>
                        <a:t>）</a:t>
                      </a:r>
                    </a:p>
                    <a:p>
                      <a:pPr algn="l"/>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7.3%</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6.1%</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4.8</a:t>
                      </a:r>
                      <a:r>
                        <a:rPr kumimoji="1" lang="en-US" altLang="zh-CN" sz="800" dirty="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4.6</a:t>
                      </a:r>
                      <a:r>
                        <a:rPr kumimoji="1" lang="en-US" altLang="zh-CN" sz="800" dirty="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r>
                        <a:rPr kumimoji="1" lang="en-US" altLang="ja-JP" sz="800" dirty="0">
                          <a:solidFill>
                            <a:schemeClr val="tx1"/>
                          </a:solidFill>
                          <a:latin typeface="Meiryo UI" panose="020B0604030504040204" pitchFamily="50" charset="-128"/>
                          <a:ea typeface="Meiryo UI" panose="020B0604030504040204" pitchFamily="50" charset="-128"/>
                        </a:rPr>
                        <a:t>8.7</a:t>
                      </a:r>
                      <a:r>
                        <a:rPr kumimoji="1" lang="en-US" altLang="zh-CN" sz="800" dirty="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7.</a:t>
                      </a:r>
                      <a:r>
                        <a:rPr kumimoji="1" lang="en-US" altLang="ja-JP" sz="800" dirty="0">
                          <a:solidFill>
                            <a:schemeClr val="tx1"/>
                          </a:solidFill>
                          <a:latin typeface="Meiryo UI" panose="020B0604030504040204" pitchFamily="50" charset="-128"/>
                          <a:ea typeface="Meiryo UI" panose="020B0604030504040204" pitchFamily="50" charset="-128"/>
                        </a:rPr>
                        <a:t>6</a:t>
                      </a:r>
                      <a:r>
                        <a:rPr kumimoji="1" lang="en-US" altLang="zh-CN" sz="800" dirty="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smtClean="0">
                          <a:solidFill>
                            <a:schemeClr val="tx1"/>
                          </a:solidFill>
                          <a:latin typeface="Meiryo UI" panose="020B0604030504040204" pitchFamily="50" charset="-128"/>
                          <a:ea typeface="Meiryo UI" panose="020B0604030504040204" pitchFamily="50" charset="-128"/>
                        </a:rPr>
                        <a:t>小学校で全国平均に近い状況。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9646348"/>
                  </a:ext>
                </a:extLst>
              </a:tr>
            </a:tbl>
          </a:graphicData>
        </a:graphic>
      </p:graphicFrame>
      <p:sp>
        <p:nvSpPr>
          <p:cNvPr id="8" name="テキスト ボックス 7"/>
          <p:cNvSpPr txBox="1"/>
          <p:nvPr/>
        </p:nvSpPr>
        <p:spPr>
          <a:xfrm>
            <a:off x="385549" y="4792305"/>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校種・教科・区分別　正答率</a:t>
            </a: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対全国比経年比較</a:t>
            </a:r>
            <a:r>
              <a:rPr lang="en-US" altLang="ja-JP" sz="952" b="1" dirty="0">
                <a:latin typeface="Meiryo UI" panose="020B0604030504040204" pitchFamily="50" charset="-128"/>
                <a:ea typeface="Meiryo UI" panose="020B0604030504040204" pitchFamily="50" charset="-128"/>
              </a:rPr>
              <a:t>】</a:t>
            </a:r>
            <a:endParaRPr lang="ja-JP" altLang="en-US" sz="726" dirty="0">
              <a:highlight>
                <a:srgbClr val="FFFF00"/>
              </a:highlight>
              <a:latin typeface="Meiryo UI" panose="020B0604030504040204" pitchFamily="50" charset="-128"/>
              <a:ea typeface="Meiryo UI" panose="020B0604030504040204" pitchFamily="50" charset="-128"/>
            </a:endParaRPr>
          </a:p>
        </p:txBody>
      </p:sp>
      <p:sp>
        <p:nvSpPr>
          <p:cNvPr id="9" name="Text Box 2"/>
          <p:cNvSpPr txBox="1">
            <a:spLocks noChangeArrowheads="1"/>
          </p:cNvSpPr>
          <p:nvPr/>
        </p:nvSpPr>
        <p:spPr bwMode="auto">
          <a:xfrm>
            <a:off x="3040376" y="4797064"/>
            <a:ext cx="2883182" cy="2520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文部科学省「全国学力・学習状況調査」</a:t>
            </a: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政令市を含む悉皆調査）</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（全国平均正答率を１とした場合の府平均正答率の割合）</a:t>
            </a:r>
          </a:p>
          <a:p>
            <a:pPr algn="just" eaLnBrk="1" hangingPunct="1">
              <a:lnSpc>
                <a:spcPct val="96000"/>
              </a:lnSpc>
              <a:spcBef>
                <a:spcPct val="0"/>
              </a:spcBef>
              <a:buFontTx/>
              <a:buNone/>
            </a:pPr>
            <a:r>
              <a:rPr lang="ja-JP" altLang="en-US" sz="545" dirty="0"/>
              <a:t>　　　　　　　</a:t>
            </a:r>
          </a:p>
        </p:txBody>
      </p:sp>
      <p:sp>
        <p:nvSpPr>
          <p:cNvPr id="10" name="テキスト ボックス 9"/>
          <p:cNvSpPr txBox="1"/>
          <p:nvPr/>
        </p:nvSpPr>
        <p:spPr>
          <a:xfrm>
            <a:off x="417233" y="7253741"/>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032772142"/>
              </p:ext>
            </p:extLst>
          </p:nvPr>
        </p:nvGraphicFramePr>
        <p:xfrm>
          <a:off x="489239" y="7550461"/>
          <a:ext cx="6713986" cy="1735624"/>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392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344888">
                <a:tc>
                  <a:txBody>
                    <a:bodyPr/>
                    <a:lstStyle/>
                    <a:p>
                      <a:r>
                        <a:rPr kumimoji="1" lang="ja-JP" altLang="en-US" sz="900" dirty="0">
                          <a:latin typeface="Meiryo UI" panose="020B0604030504040204" pitchFamily="50" charset="-128"/>
                          <a:ea typeface="Meiryo UI" panose="020B0604030504040204" pitchFamily="50" charset="-128"/>
                        </a:rPr>
                        <a:t>①②</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小学校の学力・学習状況については、「全国学力・学習状況調査」における平均正答率の全国比は、算数はほぼ全国水準、国語は全国水準には及ばず横ばい、無解答率については全国平均に近い状況であった。令和３年度から新たに実施したすくすくウォッチ（小学生新学力テスト）の結果は、教科横断型問題において１つの資料から内容を読み取ることや自分の考えを自由に表現することが良好であっ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中学校の学力・学習状況については、「全国学力・学習状況調査」における平均正答率の全国比は、国語・数学とも改善し、全国水準に近づいた。チャレンジテストの結果は、国語・数学ともに記述式問題の正答率が上昇し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・小中学校ともに、複数の資料から情報を読み取り、論理的に考え、表現することが引き続き課題となっている。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この課題の改善に向けて、言語能力や読解力、また、目標に向かってがんばる力など生涯にわたる学力を着実につけるため、すくすくウォッチの実施後に、子どもたちには一人ひとりの子どもの強みや学習アドバイスを記載した個票を提供し、各学校には問題を活用した指導案等、指導の参考となる資料を提供することにより、各校の取組みが進むようにした。今後も、テストを活用した各校の取組みをさらにすすめ、一人ひとりの経年変化を提供することで個を伸ばし、府域全体の学力向上につなげていく。</a:t>
                      </a:r>
                    </a:p>
                  </a:txBody>
                  <a:tcPr marL="82953" marR="82953" marT="41476" marB="41476" anchor="ctr"/>
                </a:tc>
                <a:extLst>
                  <a:ext uri="{0D108BD9-81ED-4DB2-BD59-A6C34878D82A}">
                    <a16:rowId xmlns:a16="http://schemas.microsoft.com/office/drawing/2014/main" val="3047467415"/>
                  </a:ext>
                </a:extLst>
              </a:tr>
            </a:tbl>
          </a:graphicData>
        </a:graphic>
      </p:graphicFrame>
      <p:sp>
        <p:nvSpPr>
          <p:cNvPr id="13" name="テキスト ボックス 12"/>
          <p:cNvSpPr txBox="1"/>
          <p:nvPr/>
        </p:nvSpPr>
        <p:spPr>
          <a:xfrm>
            <a:off x="385548" y="4597193"/>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12" name="Rectangle 2">
            <a:extLst>
              <a:ext uri="{FF2B5EF4-FFF2-40B4-BE49-F238E27FC236}">
                <a16:creationId xmlns:a16="http://schemas.microsoft.com/office/drawing/2014/main" id="{1D654BE7-DD36-4998-AB22-1BE33BB15D35}"/>
              </a:ext>
            </a:extLst>
          </p:cNvPr>
          <p:cNvSpPr>
            <a:spLocks noChangeArrowheads="1"/>
          </p:cNvSpPr>
          <p:nvPr/>
        </p:nvSpPr>
        <p:spPr bwMode="auto">
          <a:xfrm>
            <a:off x="379133" y="-191887"/>
            <a:ext cx="184731"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Rectangle 4">
            <a:extLst>
              <a:ext uri="{FF2B5EF4-FFF2-40B4-BE49-F238E27FC236}">
                <a16:creationId xmlns:a16="http://schemas.microsoft.com/office/drawing/2014/main" id="{5785E0C6-B9A5-4891-AD99-4B0F1BE0E4DD}"/>
              </a:ext>
            </a:extLst>
          </p:cNvPr>
          <p:cNvSpPr>
            <a:spLocks noChangeArrowheads="1"/>
          </p:cNvSpPr>
          <p:nvPr/>
        </p:nvSpPr>
        <p:spPr bwMode="auto">
          <a:xfrm>
            <a:off x="3932093" y="4944172"/>
            <a:ext cx="4942506"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5" name="正方形/長方形 14">
            <a:extLst>
              <a:ext uri="{FF2B5EF4-FFF2-40B4-BE49-F238E27FC236}">
                <a16:creationId xmlns:a16="http://schemas.microsoft.com/office/drawing/2014/main" id="{7E54EAD8-756F-416D-B527-1C3A3DB4A669}"/>
              </a:ext>
            </a:extLst>
          </p:cNvPr>
          <p:cNvSpPr/>
          <p:nvPr/>
        </p:nvSpPr>
        <p:spPr>
          <a:xfrm>
            <a:off x="469648" y="5075756"/>
            <a:ext cx="960994" cy="2388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a:t>
            </a:r>
            <a:r>
              <a:rPr kumimoji="1" lang="ja-JP" altLang="en-US" sz="1200" dirty="0">
                <a:solidFill>
                  <a:schemeClr val="tx1"/>
                </a:solidFill>
              </a:rPr>
              <a:t>小学校</a:t>
            </a:r>
            <a:r>
              <a:rPr kumimoji="1" lang="en-US" altLang="ja-JP" sz="1200" dirty="0">
                <a:solidFill>
                  <a:schemeClr val="tx1"/>
                </a:solidFill>
              </a:rPr>
              <a:t>】</a:t>
            </a:r>
            <a:endParaRPr kumimoji="1" lang="ja-JP" altLang="en-US" sz="1200" dirty="0">
              <a:solidFill>
                <a:schemeClr val="tx1"/>
              </a:solidFill>
            </a:endParaRPr>
          </a:p>
        </p:txBody>
      </p:sp>
      <p:sp>
        <p:nvSpPr>
          <p:cNvPr id="19" name="正方形/長方形 18">
            <a:extLst>
              <a:ext uri="{FF2B5EF4-FFF2-40B4-BE49-F238E27FC236}">
                <a16:creationId xmlns:a16="http://schemas.microsoft.com/office/drawing/2014/main" id="{7EED539F-E0A1-4C14-91D6-E0E7157CFB33}"/>
              </a:ext>
            </a:extLst>
          </p:cNvPr>
          <p:cNvSpPr/>
          <p:nvPr/>
        </p:nvSpPr>
        <p:spPr>
          <a:xfrm>
            <a:off x="3254330" y="5085503"/>
            <a:ext cx="1962757" cy="2388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a:t>
            </a:r>
            <a:r>
              <a:rPr kumimoji="1" lang="ja-JP" altLang="en-US" sz="1200" dirty="0">
                <a:solidFill>
                  <a:schemeClr val="tx1"/>
                </a:solidFill>
              </a:rPr>
              <a:t>中学校</a:t>
            </a:r>
            <a:r>
              <a:rPr kumimoji="1" lang="en-US" altLang="ja-JP" sz="1200" dirty="0">
                <a:solidFill>
                  <a:schemeClr val="tx1"/>
                </a:solidFill>
              </a:rPr>
              <a:t>】</a:t>
            </a:r>
            <a:endParaRPr kumimoji="1" lang="ja-JP" altLang="en-US" sz="1200" dirty="0">
              <a:solidFill>
                <a:schemeClr val="tx1"/>
              </a:solidFill>
            </a:endParaRPr>
          </a:p>
        </p:txBody>
      </p:sp>
      <p:graphicFrame>
        <p:nvGraphicFramePr>
          <p:cNvPr id="18" name="グラフ 17"/>
          <p:cNvGraphicFramePr/>
          <p:nvPr>
            <p:extLst>
              <p:ext uri="{D42A27DB-BD31-4B8C-83A1-F6EECF244321}">
                <p14:modId xmlns:p14="http://schemas.microsoft.com/office/powerpoint/2010/main" val="1406543700"/>
              </p:ext>
            </p:extLst>
          </p:nvPr>
        </p:nvGraphicFramePr>
        <p:xfrm>
          <a:off x="469648" y="5219224"/>
          <a:ext cx="3344834" cy="207265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グラフ 19"/>
          <p:cNvGraphicFramePr/>
          <p:nvPr>
            <p:extLst>
              <p:ext uri="{D42A27DB-BD31-4B8C-83A1-F6EECF244321}">
                <p14:modId xmlns:p14="http://schemas.microsoft.com/office/powerpoint/2010/main" val="2346856150"/>
              </p:ext>
            </p:extLst>
          </p:nvPr>
        </p:nvGraphicFramePr>
        <p:xfrm>
          <a:off x="3719233" y="5216814"/>
          <a:ext cx="3377421" cy="20750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83281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0644" y="370396"/>
            <a:ext cx="6930008"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①意欲あるすべての子どもが高校教育を受けることができるよう、公私あわせて高校への就学機会を確保する。</a:t>
            </a:r>
          </a:p>
          <a:p>
            <a:pPr defTabSz="1160757">
              <a:defRPr/>
            </a:pPr>
            <a:r>
              <a:rPr lang="ja-JP" altLang="en-US" sz="952" dirty="0">
                <a:latin typeface="Meiryo UI" panose="020B0604030504040204" pitchFamily="50" charset="-128"/>
                <a:ea typeface="Meiryo UI" panose="020B0604030504040204" pitchFamily="50" charset="-128"/>
              </a:rPr>
              <a:t>②グローバル社会で活躍できる人材など、今後の社会で活躍できる人材を育成するため、公私が切磋琢磨しつつ共同で取組みをすすめる。</a:t>
            </a:r>
          </a:p>
          <a:p>
            <a:pPr defTabSz="1160757">
              <a:defRPr/>
            </a:pPr>
            <a:r>
              <a:rPr lang="ja-JP" altLang="en-US" sz="952" dirty="0">
                <a:latin typeface="Meiryo UI" panose="020B0604030504040204" pitchFamily="50" charset="-128"/>
                <a:ea typeface="Meiryo UI" panose="020B0604030504040204" pitchFamily="50" charset="-128"/>
              </a:rPr>
              <a:t>③社会の変化やニーズを踏まえた府立高校の充実をすすめる。</a:t>
            </a:r>
          </a:p>
          <a:p>
            <a:pPr defTabSz="1160757">
              <a:defRPr/>
            </a:pPr>
            <a:r>
              <a:rPr lang="ja-JP" altLang="en-US" sz="952" dirty="0">
                <a:latin typeface="Meiryo UI" panose="020B0604030504040204" pitchFamily="50" charset="-128"/>
                <a:ea typeface="Meiryo UI" panose="020B0604030504040204" pitchFamily="50" charset="-128"/>
              </a:rPr>
              <a:t>④キャリア教育</a:t>
            </a:r>
            <a:r>
              <a:rPr lang="ja-JP" altLang="en-US" sz="952">
                <a:latin typeface="Meiryo UI" panose="020B0604030504040204" pitchFamily="50" charset="-128"/>
                <a:ea typeface="Meiryo UI" panose="020B0604030504040204" pitchFamily="50" charset="-128"/>
              </a:rPr>
              <a:t>や不登校・中途</a:t>
            </a:r>
            <a:r>
              <a:rPr lang="ja-JP" altLang="en-US" sz="952" dirty="0">
                <a:latin typeface="Meiryo UI" panose="020B0604030504040204" pitchFamily="50" charset="-128"/>
                <a:ea typeface="Meiryo UI" panose="020B0604030504040204" pitchFamily="50" charset="-128"/>
              </a:rPr>
              <a:t>退学への対応など生徒一人ひとりの自立を支える教育の充実をすすめる。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①高校の授業料等に係る支援                             ②グローバル人材の育成／キャリア教育の充実</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③グローバルリーダーズハイスクール（</a:t>
            </a:r>
            <a:r>
              <a:rPr lang="en-US" altLang="ja-JP" sz="952" dirty="0">
                <a:latin typeface="Meiryo UI" panose="020B0604030504040204" pitchFamily="50" charset="-128"/>
                <a:ea typeface="Meiryo UI" panose="020B0604030504040204" pitchFamily="50" charset="-128"/>
              </a:rPr>
              <a:t>GLHS</a:t>
            </a:r>
            <a:r>
              <a:rPr lang="ja-JP" altLang="en-US" sz="952" dirty="0">
                <a:latin typeface="Meiryo UI" panose="020B0604030504040204" pitchFamily="50" charset="-128"/>
                <a:ea typeface="Meiryo UI" panose="020B0604030504040204" pitchFamily="50" charset="-128"/>
              </a:rPr>
              <a:t>）の充実    ④中途</a:t>
            </a:r>
            <a:r>
              <a:rPr lang="ja-JP" altLang="en-US" sz="952">
                <a:latin typeface="Meiryo UI" panose="020B0604030504040204" pitchFamily="50" charset="-128"/>
                <a:ea typeface="Meiryo UI" panose="020B0604030504040204" pitchFamily="50" charset="-128"/>
              </a:rPr>
              <a:t>退学防止・不登校</a:t>
            </a:r>
            <a:r>
              <a:rPr lang="ja-JP" altLang="en-US" sz="952" dirty="0">
                <a:latin typeface="Meiryo UI" panose="020B0604030504040204" pitchFamily="50" charset="-128"/>
                <a:ea typeface="Meiryo UI" panose="020B0604030504040204" pitchFamily="50" charset="-128"/>
              </a:rPr>
              <a:t>減少の取組み</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7303" y="1774541"/>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240780414"/>
              </p:ext>
            </p:extLst>
          </p:nvPr>
        </p:nvGraphicFramePr>
        <p:xfrm>
          <a:off x="139224" y="2052152"/>
          <a:ext cx="6713988" cy="3462085"/>
        </p:xfrm>
        <a:graphic>
          <a:graphicData uri="http://schemas.openxmlformats.org/drawingml/2006/table">
            <a:tbl>
              <a:tblPr firstRow="1" bandRow="1">
                <a:tableStyleId>{F2DE63D5-997A-4646-A377-4702673A728D}</a:tableStyleId>
              </a:tblPr>
              <a:tblGrid>
                <a:gridCol w="221868">
                  <a:extLst>
                    <a:ext uri="{9D8B030D-6E8A-4147-A177-3AD203B41FA5}">
                      <a16:colId xmlns:a16="http://schemas.microsoft.com/office/drawing/2014/main" val="2566698732"/>
                    </a:ext>
                  </a:extLst>
                </a:gridCol>
                <a:gridCol w="1663135">
                  <a:extLst>
                    <a:ext uri="{9D8B030D-6E8A-4147-A177-3AD203B41FA5}">
                      <a16:colId xmlns:a16="http://schemas.microsoft.com/office/drawing/2014/main" val="2864989851"/>
                    </a:ext>
                  </a:extLst>
                </a:gridCol>
                <a:gridCol w="1083075">
                  <a:extLst>
                    <a:ext uri="{9D8B030D-6E8A-4147-A177-3AD203B41FA5}">
                      <a16:colId xmlns:a16="http://schemas.microsoft.com/office/drawing/2014/main" val="2901626200"/>
                    </a:ext>
                  </a:extLst>
                </a:gridCol>
                <a:gridCol w="1370022">
                  <a:extLst>
                    <a:ext uri="{9D8B030D-6E8A-4147-A177-3AD203B41FA5}">
                      <a16:colId xmlns:a16="http://schemas.microsoft.com/office/drawing/2014/main" val="2694090348"/>
                    </a:ext>
                  </a:extLst>
                </a:gridCol>
                <a:gridCol w="1187944">
                  <a:extLst>
                    <a:ext uri="{9D8B030D-6E8A-4147-A177-3AD203B41FA5}">
                      <a16:colId xmlns:a16="http://schemas.microsoft.com/office/drawing/2014/main" val="980083204"/>
                    </a:ext>
                  </a:extLst>
                </a:gridCol>
                <a:gridCol w="1187944">
                  <a:extLst>
                    <a:ext uri="{9D8B030D-6E8A-4147-A177-3AD203B41FA5}">
                      <a16:colId xmlns:a16="http://schemas.microsoft.com/office/drawing/2014/main" val="2746653823"/>
                    </a:ext>
                  </a:extLst>
                </a:gridCol>
              </a:tblGrid>
              <a:tr h="234087">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】R2</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91634">
                <a:tc rowSpan="4">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府立高校３年生のうち英検</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準２級相当以上の割合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50%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36.2%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51.0</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48.5</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621423">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府立高校の英語教員のうち、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英検準１級、</a:t>
                      </a:r>
                      <a:r>
                        <a:rPr kumimoji="1" lang="en-US" altLang="ja-JP" sz="900" dirty="0">
                          <a:latin typeface="Meiryo UI" panose="020B0604030504040204" pitchFamily="50" charset="-128"/>
                          <a:ea typeface="Meiryo UI" panose="020B0604030504040204" pitchFamily="50" charset="-128"/>
                        </a:rPr>
                        <a:t>TOEFL550</a:t>
                      </a:r>
                      <a:r>
                        <a:rPr kumimoji="1" lang="ja-JP" altLang="en-US" sz="900" dirty="0">
                          <a:latin typeface="Meiryo UI" panose="020B0604030504040204" pitchFamily="50" charset="-128"/>
                          <a:ea typeface="Meiryo UI" panose="020B0604030504040204" pitchFamily="50" charset="-128"/>
                        </a:rPr>
                        <a:t>点、</a:t>
                      </a:r>
                      <a:r>
                        <a:rPr kumimoji="1" lang="en-US" altLang="ja-JP" sz="900" dirty="0">
                          <a:latin typeface="Meiryo UI" panose="020B0604030504040204" pitchFamily="50" charset="-128"/>
                          <a:ea typeface="Meiryo UI" panose="020B0604030504040204" pitchFamily="50" charset="-128"/>
                        </a:rPr>
                        <a:t>TOEIC730</a:t>
                      </a:r>
                      <a:r>
                        <a:rPr kumimoji="1" lang="ja-JP" altLang="en-US" sz="900" dirty="0">
                          <a:latin typeface="Meiryo UI" panose="020B0604030504040204" pitchFamily="50" charset="-128"/>
                          <a:ea typeface="Meiryo UI" panose="020B0604030504040204" pitchFamily="50" charset="-128"/>
                        </a:rPr>
                        <a:t>点以上を保有する割合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61.1%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72.0%</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68.2%</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4806258"/>
                  </a:ext>
                </a:extLst>
              </a:tr>
              <a:tr h="748549">
                <a:tc vMerge="1">
                  <a:txBody>
                    <a:bodyPr/>
                    <a:lstStyle/>
                    <a:p>
                      <a:endParaRPr kumimoji="1" lang="ja-JP" altLang="en-US"/>
                    </a:p>
                  </a:txBody>
                  <a:tcPr/>
                </a:tc>
                <a:tc>
                  <a:txBody>
                    <a:bodyPr/>
                    <a:lstStyle/>
                    <a:p>
                      <a:r>
                        <a:rPr kumimoji="1" lang="ja-JP" altLang="en-US" sz="900" dirty="0">
                          <a:latin typeface="Meiryo UI" panose="020B0604030504040204" pitchFamily="50" charset="-128"/>
                          <a:ea typeface="Meiryo UI" panose="020B0604030504040204" pitchFamily="50" charset="-128"/>
                        </a:rPr>
                        <a:t>府立高校の英語教員のうち、英検１級、</a:t>
                      </a:r>
                      <a:r>
                        <a:rPr kumimoji="1" lang="en-US" altLang="ja-JP" sz="900" dirty="0">
                          <a:latin typeface="Meiryo UI" panose="020B0604030504040204" pitchFamily="50" charset="-128"/>
                          <a:ea typeface="Meiryo UI" panose="020B0604030504040204" pitchFamily="50" charset="-128"/>
                        </a:rPr>
                        <a:t>TOEFL iBT80</a:t>
                      </a:r>
                      <a:r>
                        <a:rPr kumimoji="1" lang="ja-JP" altLang="en-US" sz="900" dirty="0">
                          <a:latin typeface="Meiryo UI" panose="020B0604030504040204" pitchFamily="50" charset="-128"/>
                          <a:ea typeface="Meiryo UI" panose="020B0604030504040204" pitchFamily="50" charset="-128"/>
                        </a:rPr>
                        <a:t>点、</a:t>
                      </a:r>
                      <a:r>
                        <a:rPr kumimoji="1" lang="en-US" altLang="ja-JP" sz="900" dirty="0">
                          <a:latin typeface="Meiryo UI" panose="020B0604030504040204" pitchFamily="50" charset="-128"/>
                          <a:ea typeface="Meiryo UI" panose="020B0604030504040204" pitchFamily="50" charset="-128"/>
                        </a:rPr>
                        <a:t>TOEIC 1,190</a:t>
                      </a:r>
                      <a:r>
                        <a:rPr kumimoji="1" lang="ja-JP" altLang="en-US" sz="900" dirty="0">
                          <a:latin typeface="Meiryo UI" panose="020B0604030504040204" pitchFamily="50" charset="-128"/>
                          <a:ea typeface="Meiryo UI" panose="020B0604030504040204" pitchFamily="50" charset="-128"/>
                        </a:rPr>
                        <a:t>点（</a:t>
                      </a:r>
                      <a:r>
                        <a:rPr kumimoji="1" lang="en-US" altLang="ja-JP" sz="900" dirty="0">
                          <a:latin typeface="Meiryo UI" panose="020B0604030504040204" pitchFamily="50" charset="-128"/>
                          <a:ea typeface="Meiryo UI" panose="020B0604030504040204" pitchFamily="50" charset="-128"/>
                        </a:rPr>
                        <a:t>SW</a:t>
                      </a:r>
                      <a:r>
                        <a:rPr kumimoji="1" lang="ja-JP" altLang="en-US" sz="900" dirty="0">
                          <a:latin typeface="Meiryo UI" panose="020B0604030504040204" pitchFamily="50" charset="-128"/>
                          <a:ea typeface="Meiryo UI" panose="020B0604030504040204" pitchFamily="50" charset="-128"/>
                        </a:rPr>
                        <a:t>含む）、</a:t>
                      </a:r>
                      <a:r>
                        <a:rPr kumimoji="1" lang="en-US" altLang="ja-JP" sz="900" dirty="0">
                          <a:latin typeface="Meiryo UI" panose="020B0604030504040204" pitchFamily="50" charset="-128"/>
                          <a:ea typeface="Meiryo UI" panose="020B0604030504040204" pitchFamily="50" charset="-128"/>
                        </a:rPr>
                        <a:t>IELTS 6.5</a:t>
                      </a:r>
                      <a:r>
                        <a:rPr kumimoji="1" lang="ja-JP" altLang="en-US" sz="900" dirty="0">
                          <a:latin typeface="Meiryo UI" panose="020B0604030504040204" pitchFamily="50" charset="-128"/>
                          <a:ea typeface="Meiryo UI" panose="020B0604030504040204" pitchFamily="50" charset="-128"/>
                        </a:rPr>
                        <a:t>以上を保有する教員の割合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900" dirty="0">
                          <a:latin typeface="Meiryo UI" panose="020B0604030504040204" pitchFamily="50" charset="-128"/>
                          <a:ea typeface="Meiryo UI" panose="020B0604030504040204" pitchFamily="50" charset="-128"/>
                        </a:rPr>
                        <a:t>17.1%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22.2%</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20.6%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0515605"/>
                  </a:ext>
                </a:extLst>
              </a:tr>
              <a:tr h="498580">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公立・私立高校卒業者の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就職率（就職者の就職希望者に対する割合）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900" dirty="0">
                          <a:latin typeface="Meiryo UI" panose="020B0604030504040204" pitchFamily="50" charset="-128"/>
                          <a:ea typeface="Meiryo UI" panose="020B0604030504040204" pitchFamily="50" charset="-128"/>
                        </a:rPr>
                        <a:t>95.1%</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98.0%)</a:t>
                      </a:r>
                      <a:r>
                        <a:rPr kumimoji="1" lang="en-US" altLang="zh-CN" sz="900" baseline="0" dirty="0">
                          <a:latin typeface="Meiryo UI" panose="020B0604030504040204" pitchFamily="50" charset="-128"/>
                          <a:ea typeface="Meiryo UI" panose="020B0604030504040204" pitchFamily="50" charset="-128"/>
                        </a:rPr>
                        <a:t> </a:t>
                      </a:r>
                    </a:p>
                    <a:p>
                      <a:pPr algn="ct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95.1%</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97.9%</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95.5%</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97.9%</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445406">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学校教育自己診断における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生徒の学校生活満足度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増加させる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を上回った学校</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132</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184</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154</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181</a:t>
                      </a:r>
                      <a:r>
                        <a:rPr kumimoji="1" lang="ja-JP" altLang="en-US" sz="900" dirty="0">
                          <a:latin typeface="Meiryo UI" panose="020B0604030504040204" pitchFamily="50" charset="-128"/>
                          <a:ea typeface="Meiryo UI" panose="020B0604030504040204" pitchFamily="50" charset="-128"/>
                        </a:rPr>
                        <a:t>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148</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182</a:t>
                      </a:r>
                      <a:r>
                        <a:rPr kumimoji="1" lang="ja-JP" altLang="en-US" sz="900" dirty="0">
                          <a:latin typeface="Meiryo UI" panose="020B0604030504040204" pitchFamily="50" charset="-128"/>
                          <a:ea typeface="Meiryo UI" panose="020B0604030504040204" pitchFamily="50" charset="-128"/>
                        </a:rPr>
                        <a:t>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r h="492034">
                <a:tc>
                  <a:txBody>
                    <a:bodyPr/>
                    <a:lstStyle/>
                    <a:p>
                      <a:pPr algn="ct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府立高校全日制課程の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0.8%</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0.9%</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0.6%</a:t>
                      </a:r>
                      <a:r>
                        <a:rPr kumimoji="1" lang="ja-JP" altLang="en-US" sz="900" dirty="0">
                          <a:latin typeface="Meiryo UI" panose="020B0604030504040204" pitchFamily="50" charset="-128"/>
                          <a:ea typeface="Meiryo UI" panose="020B0604030504040204" pitchFamily="50" charset="-128"/>
                        </a:rPr>
                        <a:t>）</a:t>
                      </a:r>
                    </a:p>
                    <a:p>
                      <a:pPr algn="ctr"/>
                      <a:r>
                        <a:rPr kumimoji="1" lang="en-US" altLang="ja-JP" sz="900" dirty="0">
                          <a:latin typeface="Meiryo UI" panose="020B0604030504040204" pitchFamily="50" charset="-128"/>
                          <a:ea typeface="Meiryo UI" panose="020B0604030504040204" pitchFamily="50" charset="-128"/>
                        </a:rPr>
                        <a:t>[R2]</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1.1%</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0.7%</a:t>
                      </a:r>
                      <a:r>
                        <a:rPr kumimoji="1" lang="ja-JP" altLang="en-US" sz="900" dirty="0">
                          <a:latin typeface="Meiryo UI" panose="020B0604030504040204" pitchFamily="50" charset="-128"/>
                          <a:ea typeface="Meiryo UI" panose="020B0604030504040204" pitchFamily="50" charset="-128"/>
                        </a:rPr>
                        <a:t>）</a:t>
                      </a:r>
                    </a:p>
                    <a:p>
                      <a:pPr algn="ctr"/>
                      <a:r>
                        <a:rPr kumimoji="1" lang="en-US" altLang="ja-JP" sz="900" dirty="0">
                          <a:latin typeface="Meiryo UI" panose="020B0604030504040204" pitchFamily="50" charset="-128"/>
                          <a:ea typeface="Meiryo UI" panose="020B0604030504040204" pitchFamily="50" charset="-128"/>
                        </a:rPr>
                        <a:t>[H31]</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bl>
          </a:graphicData>
        </a:graphic>
      </p:graphicFrame>
      <p:sp>
        <p:nvSpPr>
          <p:cNvPr id="10" name="テキスト ボックス 9"/>
          <p:cNvSpPr txBox="1"/>
          <p:nvPr/>
        </p:nvSpPr>
        <p:spPr>
          <a:xfrm>
            <a:off x="70645" y="5794193"/>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030693041"/>
              </p:ext>
            </p:extLst>
          </p:nvPr>
        </p:nvGraphicFramePr>
        <p:xfrm>
          <a:off x="139224" y="6033042"/>
          <a:ext cx="6713986" cy="3402919"/>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89495">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56388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 高校の授業料無償化や奨学金制度により</a:t>
                      </a:r>
                      <a:r>
                        <a:rPr kumimoji="1" lang="ja-JP" altLang="en-US" sz="900" dirty="0" smtClean="0">
                          <a:solidFill>
                            <a:schemeClr val="tx1"/>
                          </a:solidFill>
                          <a:latin typeface="Meiryo UI" panose="020B0604030504040204" pitchFamily="50" charset="-128"/>
                          <a:ea typeface="Meiryo UI" panose="020B0604030504040204" pitchFamily="50" charset="-128"/>
                        </a:rPr>
                        <a:t>、公私を問わず自由に学校選択できる機会が保障され、無償化</a:t>
                      </a:r>
                      <a:r>
                        <a:rPr kumimoji="1" lang="ja-JP" altLang="en-US" sz="900" dirty="0">
                          <a:solidFill>
                            <a:schemeClr val="tx1"/>
                          </a:solidFill>
                          <a:latin typeface="Meiryo UI" panose="020B0604030504040204" pitchFamily="50" charset="-128"/>
                          <a:ea typeface="Meiryo UI" panose="020B0604030504040204" pitchFamily="50" charset="-128"/>
                        </a:rPr>
                        <a:t>制度導入前と比べ昼間の高校への進学率が上昇した。</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baseline="0" dirty="0">
                          <a:solidFill>
                            <a:schemeClr val="tx1"/>
                          </a:solidFill>
                          <a:latin typeface="Meiryo UI" panose="020B0604030504040204" pitchFamily="50" charset="-128"/>
                          <a:ea typeface="Meiryo UI" panose="020B0604030504040204" pitchFamily="50" charset="-128"/>
                        </a:rPr>
                        <a:t>　また、</a:t>
                      </a:r>
                      <a:r>
                        <a:rPr kumimoji="1" lang="ja-JP" altLang="en-US" sz="900" dirty="0">
                          <a:solidFill>
                            <a:schemeClr val="tx1"/>
                          </a:solidFill>
                          <a:latin typeface="Meiryo UI" panose="020B0604030504040204" pitchFamily="50" charset="-128"/>
                          <a:ea typeface="Meiryo UI" panose="020B0604030504040204" pitchFamily="50" charset="-128"/>
                        </a:rPr>
                        <a:t>私立高校へ進学する割合も同制度導入前と比べ増加した。</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3047467415"/>
                  </a:ext>
                </a:extLst>
              </a:tr>
              <a:tr h="961017">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marR="0" lvl="0" indent="-85725"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英語教育については、「広がる」英語教育推進事業として、各種研修を実施した。また、新型コロナウイルス感染症の影響により、海外研修に係る事業を実施することができなかったが、オンラインにより、国内イングリッシュキャンプや海外の大学生との交流等の取組みを実施し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marR="0" lvl="0" indent="-85725"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英検</a:t>
                      </a:r>
                      <a:r>
                        <a:rPr kumimoji="1" lang="ja-JP" altLang="en-US" sz="900" dirty="0" smtClean="0">
                          <a:solidFill>
                            <a:schemeClr val="tx1"/>
                          </a:solidFill>
                          <a:latin typeface="Meiryo UI" panose="020B0604030504040204" pitchFamily="50" charset="-128"/>
                          <a:ea typeface="Meiryo UI" panose="020B0604030504040204" pitchFamily="50" charset="-128"/>
                        </a:rPr>
                        <a:t>準</a:t>
                      </a: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ja-JP" altLang="en-US" sz="900" dirty="0" smtClean="0">
                          <a:solidFill>
                            <a:schemeClr val="tx1"/>
                          </a:solidFill>
                          <a:latin typeface="Meiryo UI" panose="020B0604030504040204" pitchFamily="50" charset="-128"/>
                          <a:ea typeface="Meiryo UI" panose="020B0604030504040204" pitchFamily="50" charset="-128"/>
                        </a:rPr>
                        <a:t>級</a:t>
                      </a:r>
                      <a:r>
                        <a:rPr kumimoji="1" lang="ja-JP" altLang="en-US" sz="900" dirty="0">
                          <a:solidFill>
                            <a:schemeClr val="tx1"/>
                          </a:solidFill>
                          <a:latin typeface="Meiryo UI" panose="020B0604030504040204" pitchFamily="50" charset="-128"/>
                          <a:ea typeface="Meiryo UI" panose="020B0604030504040204" pitchFamily="50" charset="-128"/>
                        </a:rPr>
                        <a:t>相当以上の府立</a:t>
                      </a:r>
                      <a:r>
                        <a:rPr kumimoji="1" lang="ja-JP" altLang="en-US" sz="900" dirty="0" smtClean="0">
                          <a:solidFill>
                            <a:schemeClr val="tx1"/>
                          </a:solidFill>
                          <a:latin typeface="Meiryo UI" panose="020B0604030504040204" pitchFamily="50" charset="-128"/>
                          <a:ea typeface="Meiryo UI" panose="020B0604030504040204" pitchFamily="50" charset="-128"/>
                        </a:rPr>
                        <a:t>高校３年生</a:t>
                      </a:r>
                      <a:r>
                        <a:rPr kumimoji="1" lang="ja-JP" altLang="en-US" sz="900" dirty="0">
                          <a:solidFill>
                            <a:schemeClr val="tx1"/>
                          </a:solidFill>
                          <a:latin typeface="Meiryo UI" panose="020B0604030504040204" pitchFamily="50" charset="-128"/>
                          <a:ea typeface="Meiryo UI" panose="020B0604030504040204" pitchFamily="50" charset="-128"/>
                        </a:rPr>
                        <a:t>の割合、英検</a:t>
                      </a:r>
                      <a:r>
                        <a:rPr kumimoji="1" lang="ja-JP" altLang="en-US" sz="900" dirty="0" smtClean="0">
                          <a:solidFill>
                            <a:schemeClr val="tx1"/>
                          </a:solidFill>
                          <a:latin typeface="Meiryo UI" panose="020B0604030504040204" pitchFamily="50" charset="-128"/>
                          <a:ea typeface="Meiryo UI" panose="020B0604030504040204" pitchFamily="50" charset="-128"/>
                        </a:rPr>
                        <a:t>準１級</a:t>
                      </a:r>
                      <a:r>
                        <a:rPr kumimoji="1" lang="ja-JP" altLang="en-US" sz="900" dirty="0">
                          <a:solidFill>
                            <a:schemeClr val="tx1"/>
                          </a:solidFill>
                          <a:latin typeface="Meiryo UI" panose="020B0604030504040204" pitchFamily="50" charset="-128"/>
                          <a:ea typeface="Meiryo UI" panose="020B0604030504040204" pitchFamily="50" charset="-128"/>
                        </a:rPr>
                        <a:t>等及び</a:t>
                      </a:r>
                      <a:r>
                        <a:rPr kumimoji="1" lang="ja-JP" altLang="en-US" sz="900" dirty="0" smtClean="0">
                          <a:solidFill>
                            <a:schemeClr val="tx1"/>
                          </a:solidFill>
                          <a:latin typeface="Meiryo UI" panose="020B0604030504040204" pitchFamily="50" charset="-128"/>
                          <a:ea typeface="Meiryo UI" panose="020B0604030504040204" pitchFamily="50" charset="-128"/>
                        </a:rPr>
                        <a:t>英検１級</a:t>
                      </a:r>
                      <a:r>
                        <a:rPr kumimoji="1" lang="ja-JP" altLang="en-US" sz="900" dirty="0">
                          <a:solidFill>
                            <a:schemeClr val="tx1"/>
                          </a:solidFill>
                          <a:latin typeface="Meiryo UI" panose="020B0604030504040204" pitchFamily="50" charset="-128"/>
                          <a:ea typeface="Meiryo UI" panose="020B0604030504040204" pitchFamily="50" charset="-128"/>
                        </a:rPr>
                        <a:t>等を保有する府立高校の英語教員の割合ともに増加した。今後も、教員の指導力や生徒の英語力の向上に向けた取組みを実施する。</a:t>
                      </a: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・キャリア教育については、これまでに構築した校内体制及び就職支援に関する情報やノウハウを進路指導担当教員に周知し、支援体制の</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充実を図ったが、目標である全国水準の就職率とは開きがある。引き続き、企業や外部機関と連携したキャリア教育の充実を図っていく。</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2344275125"/>
                  </a:ext>
                </a:extLst>
              </a:tr>
              <a:tr h="756023">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lang="ja-JP" altLang="en-US" sz="900" dirty="0">
                          <a:solidFill>
                            <a:schemeClr val="tx1"/>
                          </a:solidFill>
                          <a:latin typeface="Meiryo UI" panose="020B0604030504040204" pitchFamily="50" charset="-128"/>
                          <a:ea typeface="Meiryo UI" panose="020B0604030504040204" pitchFamily="50" charset="-128"/>
                        </a:rPr>
                        <a:t>・グローバルリーダーズハイスクール（</a:t>
                      </a:r>
                      <a:r>
                        <a:rPr lang="en-US" altLang="ja-JP" sz="900" dirty="0">
                          <a:solidFill>
                            <a:schemeClr val="tx1"/>
                          </a:solidFill>
                          <a:latin typeface="Meiryo UI" panose="020B0604030504040204" pitchFamily="50" charset="-128"/>
                          <a:ea typeface="Meiryo UI" panose="020B0604030504040204" pitchFamily="50" charset="-128"/>
                        </a:rPr>
                        <a:t>GLHS</a:t>
                      </a:r>
                      <a:r>
                        <a:rPr lang="ja-JP" altLang="en-US" sz="900" dirty="0">
                          <a:solidFill>
                            <a:schemeClr val="tx1"/>
                          </a:solidFill>
                          <a:latin typeface="Meiryo UI" panose="020B0604030504040204" pitchFamily="50" charset="-128"/>
                          <a:ea typeface="Meiryo UI" panose="020B0604030504040204" pitchFamily="50" charset="-128"/>
                        </a:rPr>
                        <a:t>）や国際関係学科の設置など府立高校の充実を進めた結果、学校教育自己診断における生徒の学校生活満足度は向上した。満足度のさらなる向上に向け、</a:t>
                      </a:r>
                      <a:r>
                        <a:rPr lang="en-US" altLang="ja-JP" sz="900" dirty="0">
                          <a:solidFill>
                            <a:schemeClr val="tx1"/>
                          </a:solidFill>
                          <a:latin typeface="Meiryo UI" panose="020B0604030504040204" pitchFamily="50" charset="-128"/>
                          <a:ea typeface="Meiryo UI" panose="020B0604030504040204" pitchFamily="50" charset="-128"/>
                        </a:rPr>
                        <a:t>PDCA</a:t>
                      </a:r>
                      <a:r>
                        <a:rPr lang="ja-JP" altLang="en-US" sz="900" dirty="0">
                          <a:solidFill>
                            <a:schemeClr val="tx1"/>
                          </a:solidFill>
                          <a:latin typeface="Meiryo UI" panose="020B0604030504040204" pitchFamily="50" charset="-128"/>
                          <a:ea typeface="Meiryo UI" panose="020B0604030504040204" pitchFamily="50" charset="-128"/>
                        </a:rPr>
                        <a:t>サイクルを更に強化するなどにより一層の取組みを進める。</a:t>
                      </a:r>
                    </a:p>
                    <a:p>
                      <a:pPr marL="85725" indent="-85725"/>
                      <a:r>
                        <a:rPr lang="ja-JP" altLang="en-US" sz="900" dirty="0">
                          <a:solidFill>
                            <a:schemeClr val="tx1"/>
                          </a:solidFill>
                          <a:latin typeface="Meiryo UI" panose="020B0604030504040204" pitchFamily="50" charset="-128"/>
                          <a:ea typeface="Meiryo UI" panose="020B0604030504040204" pitchFamily="50" charset="-128"/>
                        </a:rPr>
                        <a:t>・グローバルリーダーズハイスクール（</a:t>
                      </a:r>
                      <a:r>
                        <a:rPr lang="en-US" altLang="ja-JP" sz="900" dirty="0">
                          <a:solidFill>
                            <a:schemeClr val="tx1"/>
                          </a:solidFill>
                          <a:latin typeface="Meiryo UI" panose="020B0604030504040204" pitchFamily="50" charset="-128"/>
                          <a:ea typeface="Meiryo UI" panose="020B0604030504040204" pitchFamily="50" charset="-128"/>
                        </a:rPr>
                        <a:t>GLHS</a:t>
                      </a:r>
                      <a:r>
                        <a:rPr lang="ja-JP" altLang="en-US" sz="900" dirty="0">
                          <a:solidFill>
                            <a:schemeClr val="tx1"/>
                          </a:solidFill>
                          <a:latin typeface="Meiryo UI" panose="020B0604030504040204" pitchFamily="50" charset="-128"/>
                          <a:ea typeface="Meiryo UI" panose="020B0604030504040204" pitchFamily="50" charset="-128"/>
                        </a:rPr>
                        <a:t>）については、各校が教員の授業力向上や進路指導の充実に努めるとともに、学習合宿や進学講習に取り組んだ結果、現役での国公立大学進学率が向上した。今後さらなる向上をめざし、教員研修を充実させていく。</a:t>
                      </a:r>
                    </a:p>
                  </a:txBody>
                  <a:tcPr marL="82953" marR="82953" marT="41476" marB="41476" anchor="ctr">
                    <a:noFill/>
                  </a:tcPr>
                </a:tc>
                <a:extLst>
                  <a:ext uri="{0D108BD9-81ED-4DB2-BD59-A6C34878D82A}">
                    <a16:rowId xmlns:a16="http://schemas.microsoft.com/office/drawing/2014/main" val="4057177445"/>
                  </a:ext>
                </a:extLst>
              </a:tr>
              <a:tr h="832504">
                <a:tc>
                  <a:txBody>
                    <a:bodyPr/>
                    <a:lstStyle/>
                    <a:p>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tc>
                <a:tc>
                  <a:txBody>
                    <a:bodyPr/>
                    <a:lstStyle/>
                    <a:p>
                      <a:pPr marL="85725" indent="-85725"/>
                      <a:r>
                        <a:rPr lang="ja-JP" altLang="en-US" sz="900" dirty="0" smtClean="0">
                          <a:solidFill>
                            <a:schemeClr val="tx1"/>
                          </a:solidFill>
                          <a:latin typeface="Meiryo UI" panose="020B0604030504040204" pitchFamily="50" charset="-128"/>
                          <a:ea typeface="Meiryo UI" panose="020B0604030504040204" pitchFamily="50" charset="-128"/>
                        </a:rPr>
                        <a:t>・中途退学については、令和２年度の府立高校全日制課程の生徒の中退率は、前年度から</a:t>
                      </a:r>
                      <a:r>
                        <a:rPr lang="en-US" altLang="ja-JP" sz="900" dirty="0" smtClean="0">
                          <a:solidFill>
                            <a:schemeClr val="tx1"/>
                          </a:solidFill>
                          <a:latin typeface="Meiryo UI" panose="020B0604030504040204" pitchFamily="50" charset="-128"/>
                          <a:ea typeface="Meiryo UI" panose="020B0604030504040204" pitchFamily="50" charset="-128"/>
                        </a:rPr>
                        <a:t>0.2</a:t>
                      </a:r>
                      <a:r>
                        <a:rPr lang="ja-JP" altLang="en-US" sz="900" dirty="0" smtClean="0">
                          <a:solidFill>
                            <a:schemeClr val="tx1"/>
                          </a:solidFill>
                          <a:latin typeface="Meiryo UI" panose="020B0604030504040204" pitchFamily="50" charset="-128"/>
                          <a:ea typeface="Meiryo UI" panose="020B0604030504040204" pitchFamily="50" charset="-128"/>
                        </a:rPr>
                        <a:t>ポイント減少となったが、全国平均より</a:t>
                      </a:r>
                      <a:r>
                        <a:rPr lang="en-US" altLang="ja-JP" sz="900" dirty="0" smtClean="0">
                          <a:solidFill>
                            <a:schemeClr val="tx1"/>
                          </a:solidFill>
                          <a:latin typeface="Meiryo UI" panose="020B0604030504040204" pitchFamily="50" charset="-128"/>
                          <a:ea typeface="Meiryo UI" panose="020B0604030504040204" pitchFamily="50" charset="-128"/>
                        </a:rPr>
                        <a:t>0.3</a:t>
                      </a:r>
                      <a:r>
                        <a:rPr lang="ja-JP" altLang="en-US" sz="900" dirty="0" smtClean="0">
                          <a:solidFill>
                            <a:schemeClr val="tx1"/>
                          </a:solidFill>
                          <a:latin typeface="Meiryo UI" panose="020B0604030504040204" pitchFamily="50" charset="-128"/>
                          <a:ea typeface="Meiryo UI" panose="020B0604030504040204" pitchFamily="50" charset="-128"/>
                        </a:rPr>
                        <a:t>ポイント高い結果であった。中途退学への対応については、中退防止コーディネーターを配置している学校に対して、取組みや数値目標、校内組織の体制について計画書を提出させ、その進捗状況を確認した。２月には生徒指導推進フォーラムをオンラインで開催し、全府立高校、私立高校及び市町村立中学校を対象に取組みの成果を発信した。今後も、スクールソーシャルワーカーの連絡協議会や成果発表会等を通じた支援事例の周知など、福祉部等の関係部署と連携する体制を一層充実していく。</a:t>
                      </a:r>
                      <a:endParaRPr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4235181892"/>
                  </a:ext>
                </a:extLst>
              </a:tr>
            </a:tbl>
          </a:graphicData>
        </a:graphic>
      </p:graphicFrame>
      <p:sp>
        <p:nvSpPr>
          <p:cNvPr id="14" name="Rectangle 4"/>
          <p:cNvSpPr>
            <a:spLocks noChangeArrowheads="1"/>
          </p:cNvSpPr>
          <p:nvPr/>
        </p:nvSpPr>
        <p:spPr bwMode="auto">
          <a:xfrm>
            <a:off x="70642" y="50644"/>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基本方針２</a:t>
            </a:r>
            <a:r>
              <a:rPr lang="ja-JP" altLang="en-US" sz="1089" b="1" dirty="0">
                <a:solidFill>
                  <a:schemeClr val="bg1"/>
                </a:solidFill>
                <a:latin typeface="Meiryo UI" panose="020B0604030504040204" pitchFamily="50" charset="-128"/>
                <a:ea typeface="Meiryo UI" panose="020B0604030504040204" pitchFamily="50" charset="-128"/>
              </a:rPr>
              <a:t>　公私の切磋琢磨により高校の教育力を向上させます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17302" y="5574743"/>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Tree>
    <p:extLst>
      <p:ext uri="{BB962C8B-B14F-4D97-AF65-F5344CB8AC3E}">
        <p14:creationId xmlns:p14="http://schemas.microsoft.com/office/powerpoint/2010/main" val="3477239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51641" y="374656"/>
            <a:ext cx="6858000"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 支援を必要と</a:t>
            </a:r>
            <a:r>
              <a:rPr lang="ja-JP" altLang="en-US" sz="952">
                <a:latin typeface="Meiryo UI" panose="020B0604030504040204" pitchFamily="50" charset="-128"/>
                <a:ea typeface="Meiryo UI" panose="020B0604030504040204" pitchFamily="50" charset="-128"/>
              </a:rPr>
              <a:t>する幼児・児童・生徒</a:t>
            </a:r>
            <a:r>
              <a:rPr lang="ja-JP" altLang="en-US" sz="952" dirty="0">
                <a:latin typeface="Meiryo UI" panose="020B0604030504040204" pitchFamily="50" charset="-128"/>
                <a:ea typeface="Meiryo UI" panose="020B0604030504040204" pitchFamily="50" charset="-128"/>
              </a:rPr>
              <a:t>の増加や多様化に対応した教育環境の整備をすすめる。</a:t>
            </a:r>
          </a:p>
          <a:p>
            <a:pPr defTabSz="1160757">
              <a:defRPr/>
            </a:pPr>
            <a:r>
              <a:rPr lang="ja-JP" altLang="en-US" sz="952" dirty="0">
                <a:latin typeface="Meiryo UI" panose="020B0604030504040204" pitchFamily="50" charset="-128"/>
                <a:ea typeface="Meiryo UI" panose="020B0604030504040204" pitchFamily="50" charset="-128"/>
              </a:rPr>
              <a:t>② 障がいのある子どもの自立と社会参加の促進に向け、関係機関と連携し、就労をはじめとした支援体制を充実する。</a:t>
            </a:r>
          </a:p>
          <a:p>
            <a:pPr defTabSz="1160757">
              <a:defRPr/>
            </a:pPr>
            <a:r>
              <a:rPr lang="ja-JP" altLang="en-US" sz="952" dirty="0">
                <a:latin typeface="Meiryo UI" panose="020B0604030504040204" pitchFamily="50" charset="-128"/>
                <a:ea typeface="Meiryo UI" panose="020B0604030504040204" pitchFamily="50" charset="-128"/>
              </a:rPr>
              <a:t>③</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個別の教育支援計画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や</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個別の指導計画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の活用を促進し、一人ひとりの教育的ニーズに応じた支援を充実する。</a:t>
            </a: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①府立支援学校の教育環境の充実／自立支援推進校、共生推進校の充実</a:t>
            </a:r>
          </a:p>
          <a:p>
            <a:pPr defTabSz="1160757">
              <a:defRPr/>
            </a:pPr>
            <a:r>
              <a:rPr lang="ja-JP" altLang="en-US" sz="952" dirty="0">
                <a:latin typeface="Meiryo UI" panose="020B0604030504040204" pitchFamily="50" charset="-128"/>
                <a:ea typeface="Meiryo UI" panose="020B0604030504040204" pitchFamily="50" charset="-128"/>
              </a:rPr>
              <a:t>②職業学科を設置する知的</a:t>
            </a:r>
            <a:r>
              <a:rPr lang="ja-JP" altLang="en-US" sz="952" dirty="0" err="1">
                <a:latin typeface="Meiryo UI" panose="020B0604030504040204" pitchFamily="50" charset="-128"/>
                <a:ea typeface="Meiryo UI" panose="020B0604030504040204" pitchFamily="50" charset="-128"/>
              </a:rPr>
              <a:t>障がい</a:t>
            </a:r>
            <a:r>
              <a:rPr lang="ja-JP" altLang="en-US" sz="952" dirty="0">
                <a:latin typeface="Meiryo UI" panose="020B0604030504040204" pitchFamily="50" charset="-128"/>
                <a:ea typeface="Meiryo UI" panose="020B0604030504040204" pitchFamily="50" charset="-128"/>
              </a:rPr>
              <a:t>高等支援学校を中心とした就労支援体制の構築</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③府立支援学校におけるセンター的機能の発揮／「個別の教育支援計画」及び「個別の指導計画」の作成と活用促進</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451645" y="1671224"/>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046493620"/>
              </p:ext>
            </p:extLst>
          </p:nvPr>
        </p:nvGraphicFramePr>
        <p:xfrm>
          <a:off x="523651" y="1873250"/>
          <a:ext cx="6713983" cy="2036689"/>
        </p:xfrm>
        <a:graphic>
          <a:graphicData uri="http://schemas.openxmlformats.org/drawingml/2006/table">
            <a:tbl>
              <a:tblPr firstRow="1" bandRow="1">
                <a:tableStyleId>{F2DE63D5-997A-4646-A377-4702673A728D}</a:tableStyleId>
              </a:tblPr>
              <a:tblGrid>
                <a:gridCol w="222913">
                  <a:extLst>
                    <a:ext uri="{9D8B030D-6E8A-4147-A177-3AD203B41FA5}">
                      <a16:colId xmlns:a16="http://schemas.microsoft.com/office/drawing/2014/main" val="2566698732"/>
                    </a:ext>
                  </a:extLst>
                </a:gridCol>
                <a:gridCol w="1699224">
                  <a:extLst>
                    <a:ext uri="{9D8B030D-6E8A-4147-A177-3AD203B41FA5}">
                      <a16:colId xmlns:a16="http://schemas.microsoft.com/office/drawing/2014/main" val="2864989851"/>
                    </a:ext>
                  </a:extLst>
                </a:gridCol>
                <a:gridCol w="1124492">
                  <a:extLst>
                    <a:ext uri="{9D8B030D-6E8A-4147-A177-3AD203B41FA5}">
                      <a16:colId xmlns:a16="http://schemas.microsoft.com/office/drawing/2014/main" val="2901626200"/>
                    </a:ext>
                  </a:extLst>
                </a:gridCol>
                <a:gridCol w="1479594">
                  <a:extLst>
                    <a:ext uri="{9D8B030D-6E8A-4147-A177-3AD203B41FA5}">
                      <a16:colId xmlns:a16="http://schemas.microsoft.com/office/drawing/2014/main" val="2694090348"/>
                    </a:ext>
                  </a:extLst>
                </a:gridCol>
                <a:gridCol w="1093880">
                  <a:extLst>
                    <a:ext uri="{9D8B030D-6E8A-4147-A177-3AD203B41FA5}">
                      <a16:colId xmlns:a16="http://schemas.microsoft.com/office/drawing/2014/main" val="980083204"/>
                    </a:ext>
                  </a:extLst>
                </a:gridCol>
                <a:gridCol w="1093880">
                  <a:extLst>
                    <a:ext uri="{9D8B030D-6E8A-4147-A177-3AD203B41FA5}">
                      <a16:colId xmlns:a16="http://schemas.microsoft.com/office/drawing/2014/main" val="1179210706"/>
                    </a:ext>
                  </a:extLst>
                </a:gridCol>
              </a:tblGrid>
              <a:tr h="163037">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】R2</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61026">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知的</a:t>
                      </a:r>
                      <a:r>
                        <a:rPr kumimoji="1" lang="ja-JP" altLang="en-US" sz="900" dirty="0" err="1">
                          <a:latin typeface="Meiryo UI" panose="020B0604030504040204" pitchFamily="50" charset="-128"/>
                          <a:ea typeface="Meiryo UI" panose="020B0604030504040204" pitchFamily="50" charset="-128"/>
                        </a:rPr>
                        <a:t>障がい</a:t>
                      </a:r>
                      <a:r>
                        <a:rPr kumimoji="1" lang="ja-JP" altLang="en-US" sz="900" dirty="0">
                          <a:latin typeface="Meiryo UI" panose="020B0604030504040204" pitchFamily="50" charset="-128"/>
                          <a:ea typeface="Meiryo UI" panose="020B0604030504040204" pitchFamily="50" charset="-128"/>
                        </a:rPr>
                        <a:t>支援学校</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高等部卒業生の就職率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35%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26.2%</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27.2%</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26.4%</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412479">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府立支援学校高等部</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卒業生の就職希望者の就職率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91.6</a:t>
                      </a:r>
                      <a:r>
                        <a:rPr kumimoji="1" lang="zh-CN"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95.5</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95.5</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937905">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公立小・中学校で通級による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指導を受けている児童・生徒の「個別の教育支援計画」</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「個別の指導計画」の作成率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a:t>
                      </a: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めざす</a:t>
                      </a:r>
                      <a:endParaRPr kumimoji="1" lang="en-US" altLang="ja-JP" sz="900" dirty="0">
                        <a:latin typeface="Meiryo UI" panose="020B0604030504040204" pitchFamily="50" charset="-128"/>
                        <a:ea typeface="Meiryo UI" panose="020B0604030504040204" pitchFamily="50" charset="-128"/>
                      </a:endParaRPr>
                    </a:p>
                    <a:p>
                      <a:pPr algn="l"/>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小学校は</a:t>
                      </a:r>
                      <a:r>
                        <a:rPr kumimoji="1" lang="en-US" altLang="ja-JP" sz="900" dirty="0">
                          <a:latin typeface="Meiryo UI" panose="020B0604030504040204" pitchFamily="50" charset="-128"/>
                          <a:ea typeface="Meiryo UI" panose="020B0604030504040204" pitchFamily="50" charset="-128"/>
                        </a:rPr>
                        <a:t>R2</a:t>
                      </a:r>
                    </a:p>
                    <a:p>
                      <a:pPr algn="ctr"/>
                      <a:r>
                        <a:rPr kumimoji="1" lang="ja-JP" altLang="en-US" sz="900" dirty="0">
                          <a:latin typeface="Meiryo UI" panose="020B0604030504040204" pitchFamily="50" charset="-128"/>
                          <a:ea typeface="Meiryo UI" panose="020B0604030504040204" pitchFamily="50" charset="-128"/>
                        </a:rPr>
                        <a:t>   中学校は</a:t>
                      </a:r>
                      <a:r>
                        <a:rPr kumimoji="1" lang="en-US" altLang="ja-JP" sz="900" dirty="0">
                          <a:latin typeface="Meiryo UI" panose="020B0604030504040204" pitchFamily="50" charset="-128"/>
                          <a:ea typeface="Meiryo UI" panose="020B0604030504040204" pitchFamily="50" charset="-128"/>
                        </a:rPr>
                        <a:t>R3]</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個別の教育支援計画</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小学校：</a:t>
                      </a:r>
                      <a:r>
                        <a:rPr kumimoji="1" lang="en-US" altLang="ja-JP" sz="900" dirty="0">
                          <a:latin typeface="Meiryo UI" panose="020B0604030504040204" pitchFamily="50" charset="-128"/>
                          <a:ea typeface="Meiryo UI" panose="020B0604030504040204" pitchFamily="50" charset="-128"/>
                        </a:rPr>
                        <a:t>80.7</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中学校：</a:t>
                      </a:r>
                      <a:r>
                        <a:rPr kumimoji="1" lang="en-US" altLang="ja-JP" sz="900" dirty="0">
                          <a:latin typeface="Meiryo UI" panose="020B0604030504040204" pitchFamily="50" charset="-128"/>
                          <a:ea typeface="Meiryo UI" panose="020B0604030504040204" pitchFamily="50" charset="-128"/>
                        </a:rPr>
                        <a:t>83.1</a:t>
                      </a:r>
                      <a:r>
                        <a:rPr kumimoji="1" lang="ja-JP" altLang="en-US" sz="900" dirty="0">
                          <a:latin typeface="Meiryo UI" panose="020B0604030504040204" pitchFamily="50" charset="-128"/>
                          <a:ea typeface="Meiryo UI" panose="020B0604030504040204" pitchFamily="50" charset="-128"/>
                        </a:rPr>
                        <a:t>％</a:t>
                      </a:r>
                    </a:p>
                    <a:p>
                      <a:pPr algn="l"/>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個別の指導計画</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小学校：</a:t>
                      </a:r>
                      <a:r>
                        <a:rPr kumimoji="1" lang="en-US" altLang="ja-JP" sz="900" dirty="0">
                          <a:latin typeface="Meiryo UI" panose="020B0604030504040204" pitchFamily="50" charset="-128"/>
                          <a:ea typeface="Meiryo UI" panose="020B0604030504040204" pitchFamily="50" charset="-128"/>
                        </a:rPr>
                        <a:t>92.3</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中学校：</a:t>
                      </a:r>
                      <a:r>
                        <a:rPr kumimoji="1" lang="en-US" altLang="ja-JP" sz="900" dirty="0">
                          <a:latin typeface="Meiryo UI" panose="020B0604030504040204" pitchFamily="50" charset="-128"/>
                          <a:ea typeface="Meiryo UI" panose="020B0604030504040204" pitchFamily="50" charset="-128"/>
                        </a:rPr>
                        <a:t>86.8</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[H28]</a:t>
                      </a: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bl>
          </a:graphicData>
        </a:graphic>
      </p:graphicFrame>
      <p:sp>
        <p:nvSpPr>
          <p:cNvPr id="10" name="テキスト ボックス 9"/>
          <p:cNvSpPr txBox="1"/>
          <p:nvPr/>
        </p:nvSpPr>
        <p:spPr>
          <a:xfrm>
            <a:off x="451642" y="5979454"/>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00077462"/>
              </p:ext>
            </p:extLst>
          </p:nvPr>
        </p:nvGraphicFramePr>
        <p:xfrm>
          <a:off x="523648" y="6239526"/>
          <a:ext cx="6713986" cy="3269920"/>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71271">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754368">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lang="ja-JP" altLang="en-US" sz="900" dirty="0" smtClean="0">
                          <a:latin typeface="Meiryo UI" panose="020B0604030504040204" pitchFamily="50" charset="-128"/>
                          <a:ea typeface="Meiryo UI" panose="020B0604030504040204" pitchFamily="50" charset="-128"/>
                        </a:rPr>
                        <a:t>・知的障がいのある児童生徒等の教育環境に関する基本方針（令和２年</a:t>
                      </a:r>
                      <a:r>
                        <a:rPr lang="en-US" altLang="ja-JP" sz="900" dirty="0" smtClean="0">
                          <a:latin typeface="Meiryo UI" panose="020B0604030504040204" pitchFamily="50" charset="-128"/>
                          <a:ea typeface="Meiryo UI" panose="020B0604030504040204" pitchFamily="50" charset="-128"/>
                        </a:rPr>
                        <a:t>10</a:t>
                      </a:r>
                      <a:r>
                        <a:rPr lang="ja-JP" altLang="en-US" sz="900" dirty="0" smtClean="0">
                          <a:latin typeface="Meiryo UI" panose="020B0604030504040204" pitchFamily="50" charset="-128"/>
                          <a:ea typeface="Meiryo UI" panose="020B0604030504040204" pitchFamily="50" charset="-128"/>
                        </a:rPr>
                        <a:t>月）」に基づき、元府立西淀川高校を活用した支援学校の整備をはじめ、教育環境の確保に取り組んでいる。</a:t>
                      </a:r>
                      <a:endParaRPr lang="en-US" altLang="ja-JP" sz="900" dirty="0" smtClean="0">
                        <a:latin typeface="Meiryo UI" panose="020B0604030504040204" pitchFamily="50" charset="-128"/>
                        <a:ea typeface="Meiryo UI" panose="020B0604030504040204" pitchFamily="50" charset="-128"/>
                      </a:endParaRPr>
                    </a:p>
                    <a:p>
                      <a:pPr marL="85725" indent="-85725"/>
                      <a:r>
                        <a:rPr lang="ja-JP" altLang="en-US" sz="900" dirty="0" smtClean="0">
                          <a:latin typeface="Meiryo UI" panose="020B0604030504040204" pitchFamily="50" charset="-128"/>
                          <a:ea typeface="Meiryo UI" panose="020B0604030504040204" pitchFamily="50" charset="-128"/>
                        </a:rPr>
                        <a:t>・児童生徒の増加及び乗車時間短縮に向けて通学バスの増車等を行ったが、乗車時間が</a:t>
                      </a:r>
                      <a:r>
                        <a:rPr lang="en-US" altLang="ja-JP" sz="900" dirty="0" smtClean="0">
                          <a:latin typeface="Meiryo UI" panose="020B0604030504040204" pitchFamily="50" charset="-128"/>
                          <a:ea typeface="Meiryo UI" panose="020B0604030504040204" pitchFamily="50" charset="-128"/>
                        </a:rPr>
                        <a:t>60</a:t>
                      </a:r>
                      <a:r>
                        <a:rPr lang="ja-JP" altLang="en-US" sz="900" dirty="0" smtClean="0">
                          <a:latin typeface="Meiryo UI" panose="020B0604030504040204" pitchFamily="50" charset="-128"/>
                          <a:ea typeface="Meiryo UI" panose="020B0604030504040204" pitchFamily="50" charset="-128"/>
                        </a:rPr>
                        <a:t>分を超える児童生徒の割合は、令和３年度は</a:t>
                      </a:r>
                      <a:r>
                        <a:rPr lang="en-US" altLang="ja-JP" sz="900" dirty="0" smtClean="0">
                          <a:latin typeface="Meiryo UI" panose="020B0604030504040204" pitchFamily="50" charset="-128"/>
                          <a:ea typeface="Meiryo UI" panose="020B0604030504040204" pitchFamily="50" charset="-128"/>
                        </a:rPr>
                        <a:t>2.7</a:t>
                      </a:r>
                      <a:r>
                        <a:rPr lang="ja-JP" altLang="en-US" sz="900" dirty="0" smtClean="0">
                          <a:latin typeface="Meiryo UI" panose="020B0604030504040204" pitchFamily="50" charset="-128"/>
                          <a:ea typeface="Meiryo UI" panose="020B0604030504040204" pitchFamily="50" charset="-128"/>
                        </a:rPr>
                        <a:t>％と前年度から</a:t>
                      </a:r>
                      <a:r>
                        <a:rPr lang="en-US" altLang="ja-JP" sz="900" dirty="0" smtClean="0">
                          <a:latin typeface="Meiryo UI" panose="020B0604030504040204" pitchFamily="50" charset="-128"/>
                          <a:ea typeface="Meiryo UI" panose="020B0604030504040204" pitchFamily="50" charset="-128"/>
                        </a:rPr>
                        <a:t>0.3</a:t>
                      </a:r>
                      <a:r>
                        <a:rPr lang="ja-JP" altLang="en-US" sz="900" dirty="0" smtClean="0">
                          <a:latin typeface="Meiryo UI" panose="020B0604030504040204" pitchFamily="50" charset="-128"/>
                          <a:ea typeface="Meiryo UI" panose="020B0604030504040204" pitchFamily="50" charset="-128"/>
                        </a:rPr>
                        <a:t>％減少した。今後も、乗車する児童生徒の増加及び長時間乗車の課題に対応するための通学バスの効率的なコース編成等を検討していくことが必要である。</a:t>
                      </a:r>
                      <a:endParaRPr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765544">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lang="ja-JP" altLang="en-US" sz="900" dirty="0" smtClean="0">
                          <a:latin typeface="Meiryo UI" panose="020B0604030504040204" pitchFamily="50" charset="-128"/>
                          <a:ea typeface="Meiryo UI" panose="020B0604030504040204" pitchFamily="50" charset="-128"/>
                        </a:rPr>
                        <a:t>・令和３年度知的</a:t>
                      </a:r>
                      <a:r>
                        <a:rPr lang="ja-JP" altLang="en-US" sz="900" dirty="0" err="1" smtClean="0">
                          <a:latin typeface="Meiryo UI" panose="020B0604030504040204" pitchFamily="50" charset="-128"/>
                          <a:ea typeface="Meiryo UI" panose="020B0604030504040204" pitchFamily="50" charset="-128"/>
                        </a:rPr>
                        <a:t>障がい</a:t>
                      </a:r>
                      <a:r>
                        <a:rPr lang="ja-JP" altLang="en-US" sz="900" dirty="0" smtClean="0">
                          <a:latin typeface="Meiryo UI" panose="020B0604030504040204" pitchFamily="50" charset="-128"/>
                          <a:ea typeface="Meiryo UI" panose="020B0604030504040204" pitchFamily="50" charset="-128"/>
                        </a:rPr>
                        <a:t>支援学校高等部卒業者の就職率は</a:t>
                      </a:r>
                      <a:r>
                        <a:rPr lang="en-US" altLang="ja-JP" sz="900" dirty="0" smtClean="0">
                          <a:latin typeface="Meiryo UI" panose="020B0604030504040204" pitchFamily="50" charset="-128"/>
                          <a:ea typeface="Meiryo UI" panose="020B0604030504040204" pitchFamily="50" charset="-128"/>
                        </a:rPr>
                        <a:t>27.</a:t>
                      </a:r>
                      <a:r>
                        <a:rPr lang="ja-JP" altLang="en-US" sz="900" dirty="0" smtClean="0">
                          <a:latin typeface="Meiryo UI" panose="020B0604030504040204" pitchFamily="50" charset="-128"/>
                          <a:ea typeface="Meiryo UI" panose="020B0604030504040204" pitchFamily="50" charset="-128"/>
                        </a:rPr>
                        <a:t>２％（５月１日現在）であり、就職希望者の就職率は、</a:t>
                      </a:r>
                      <a:r>
                        <a:rPr lang="en-US" altLang="ja-JP" sz="900" dirty="0" smtClean="0">
                          <a:latin typeface="Meiryo UI" panose="020B0604030504040204" pitchFamily="50" charset="-128"/>
                          <a:ea typeface="Meiryo UI" panose="020B0604030504040204" pitchFamily="50" charset="-128"/>
                        </a:rPr>
                        <a:t>95.5</a:t>
                      </a:r>
                      <a:r>
                        <a:rPr lang="ja-JP" altLang="en-US" sz="900" dirty="0" smtClean="0">
                          <a:latin typeface="Meiryo UI" panose="020B0604030504040204" pitchFamily="50" charset="-128"/>
                          <a:ea typeface="Meiryo UI" panose="020B0604030504040204" pitchFamily="50" charset="-128"/>
                        </a:rPr>
                        <a:t>％であった。就労支援を充実させる取組みとして、これまで教員･生徒等を対象とした就労支援研修の実施により、生徒の就労意欲醸成を図っている。今後も企業等との連携を図り、職場実習先の開拓をすすめ、ジョブマッチングの選択肢を広げる取組みを強化していく。</a:t>
                      </a:r>
                      <a:endParaRPr lang="ja-JP" altLang="en-US" sz="900" dirty="0">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2344275125"/>
                  </a:ext>
                </a:extLst>
              </a:tr>
              <a:tr h="1101925">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lang="ja-JP" altLang="en-US" sz="900" dirty="0" smtClean="0">
                          <a:latin typeface="Meiryo UI" panose="020B0604030504040204" pitchFamily="50" charset="-128"/>
                          <a:ea typeface="Meiryo UI" panose="020B0604030504040204" pitchFamily="50" charset="-128"/>
                        </a:rPr>
                        <a:t>・公立小・中学校で通級による指導を受ける児童生徒の「個別の教育支援計画」「個別の指導計画」の作成率は平成</a:t>
                      </a:r>
                      <a:r>
                        <a:rPr lang="en-US" altLang="ja-JP" sz="900" dirty="0" smtClean="0">
                          <a:latin typeface="Meiryo UI" panose="020B0604030504040204" pitchFamily="50" charset="-128"/>
                          <a:ea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rPr>
                        <a:t>年度に</a:t>
                      </a:r>
                      <a:r>
                        <a:rPr lang="en-US" altLang="ja-JP" sz="900" dirty="0" smtClean="0">
                          <a:latin typeface="Meiryo UI" panose="020B0604030504040204" pitchFamily="50" charset="-128"/>
                          <a:ea typeface="Meiryo UI" panose="020B0604030504040204" pitchFamily="50" charset="-128"/>
                        </a:rPr>
                        <a:t>100</a:t>
                      </a:r>
                      <a:r>
                        <a:rPr lang="ja-JP" altLang="en-US" sz="900" dirty="0" smtClean="0">
                          <a:latin typeface="Meiryo UI" panose="020B0604030504040204" pitchFamily="50" charset="-128"/>
                          <a:ea typeface="Meiryo UI" panose="020B0604030504040204" pitchFamily="50" charset="-128"/>
                        </a:rPr>
                        <a:t>％となった。引き続き「個別の教育支援計画」や「個別の指導計画」がより一層活用されるよう、市町村教育委員会へ指導・助言を行うとともに、効果的な活用事例の発信等に努める。</a:t>
                      </a:r>
                    </a:p>
                    <a:p>
                      <a:pPr marL="85725" indent="-85725"/>
                      <a:r>
                        <a:rPr lang="ja-JP" altLang="en-US" sz="900" dirty="0" smtClean="0">
                          <a:latin typeface="Meiryo UI" panose="020B0604030504040204" pitchFamily="50" charset="-128"/>
                          <a:ea typeface="Meiryo UI" panose="020B0604030504040204" pitchFamily="50" charset="-128"/>
                        </a:rPr>
                        <a:t>・府内の公立支援学校における特別支援学校教諭等免許状保有率は、令和３年度は</a:t>
                      </a:r>
                      <a:r>
                        <a:rPr lang="en-US" altLang="ja-JP" sz="900" dirty="0" smtClean="0">
                          <a:latin typeface="Meiryo UI" panose="020B0604030504040204" pitchFamily="50" charset="-128"/>
                          <a:ea typeface="Meiryo UI" panose="020B0604030504040204" pitchFamily="50" charset="-128"/>
                        </a:rPr>
                        <a:t>86.5%(</a:t>
                      </a:r>
                      <a:r>
                        <a:rPr lang="ja-JP" altLang="en-US" sz="900" dirty="0" smtClean="0">
                          <a:latin typeface="Meiryo UI" panose="020B0604030504040204" pitchFamily="50" charset="-128"/>
                          <a:ea typeface="Meiryo UI" panose="020B0604030504040204" pitchFamily="50" charset="-128"/>
                        </a:rPr>
                        <a:t>令和３年５月１日時点</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であり、全国平均には達していないものの、令和２年度の</a:t>
                      </a:r>
                      <a:r>
                        <a:rPr lang="en-US" altLang="ja-JP" sz="900" dirty="0" smtClean="0">
                          <a:latin typeface="Meiryo UI" panose="020B0604030504040204" pitchFamily="50" charset="-128"/>
                          <a:ea typeface="Meiryo UI" panose="020B0604030504040204" pitchFamily="50" charset="-128"/>
                        </a:rPr>
                        <a:t>82.3%</a:t>
                      </a:r>
                      <a:r>
                        <a:rPr lang="ja-JP" altLang="en-US" sz="900" dirty="0" smtClean="0">
                          <a:latin typeface="Meiryo UI" panose="020B0604030504040204" pitchFamily="50" charset="-128"/>
                          <a:ea typeface="Meiryo UI" panose="020B0604030504040204" pitchFamily="50" charset="-128"/>
                        </a:rPr>
                        <a:t>から４ポイント以上上昇している。</a:t>
                      </a:r>
                    </a:p>
                    <a:p>
                      <a:pPr marL="85725" indent="-85725"/>
                      <a:r>
                        <a:rPr lang="ja-JP" altLang="en-US" sz="900" dirty="0" smtClean="0">
                          <a:latin typeface="Meiryo UI" panose="020B0604030504040204" pitchFamily="50" charset="-128"/>
                          <a:ea typeface="Meiryo UI" panose="020B0604030504040204" pitchFamily="50" charset="-128"/>
                        </a:rPr>
                        <a:t>・特別支援学校教諭免許状保有率を向上させるため、夏季休業中に行う認定講習（７科目）に加えて、令和３年度も、大阪大谷大学の協力のもと第２認定講習の実施を予定していた（３科目延べ</a:t>
                      </a:r>
                      <a:r>
                        <a:rPr lang="en-US" altLang="ja-JP" sz="900" dirty="0" smtClean="0">
                          <a:latin typeface="Meiryo UI" panose="020B0604030504040204" pitchFamily="50" charset="-128"/>
                          <a:ea typeface="Meiryo UI" panose="020B0604030504040204" pitchFamily="50" charset="-128"/>
                        </a:rPr>
                        <a:t>421</a:t>
                      </a:r>
                      <a:r>
                        <a:rPr lang="ja-JP" altLang="en-US" sz="900" dirty="0" smtClean="0">
                          <a:latin typeface="Meiryo UI" panose="020B0604030504040204" pitchFamily="50" charset="-128"/>
                          <a:ea typeface="Meiryo UI" panose="020B0604030504040204" pitchFamily="50" charset="-128"/>
                        </a:rPr>
                        <a:t>名）が、新型コロナウイルス感染症による緊急事態宣言の発出に伴い、認定講習の２科目以外の講習を中止とした。今後、コロナ禍においても、認定講習を開催できるよう、開催方法について検討するとともに、支援学校教員一人ひとりの免許取得状況や単位修得状況を把握し、免許状未保有者への認定講習受講を強く促すなど、今後とも、免許状保有率向上に粘り強い取組みを進める。</a:t>
                      </a:r>
                    </a:p>
                  </a:txBody>
                  <a:tcPr marL="82953" marR="82953" marT="41476" marB="41476" anchor="ctr">
                    <a:noFill/>
                  </a:tcPr>
                </a:tc>
                <a:extLst>
                  <a:ext uri="{0D108BD9-81ED-4DB2-BD59-A6C34878D82A}">
                    <a16:rowId xmlns:a16="http://schemas.microsoft.com/office/drawing/2014/main" val="4057177445"/>
                  </a:ext>
                </a:extLst>
              </a:tr>
            </a:tbl>
          </a:graphicData>
        </a:graphic>
      </p:graphicFrame>
      <p:sp>
        <p:nvSpPr>
          <p:cNvPr id="15" name="Rectangle 4"/>
          <p:cNvSpPr>
            <a:spLocks noChangeArrowheads="1"/>
          </p:cNvSpPr>
          <p:nvPr/>
        </p:nvSpPr>
        <p:spPr bwMode="auto">
          <a:xfrm>
            <a:off x="451644" y="48626"/>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基本方針３</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障がいのある子ども一人ひとりの自立を支援します</a:t>
            </a:r>
            <a:r>
              <a:rPr lang="ja-JP" altLang="en-US" sz="817" b="1"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3" name="テキスト ボックス 4"/>
          <p:cNvSpPr txBox="1">
            <a:spLocks noChangeArrowheads="1"/>
          </p:cNvSpPr>
          <p:nvPr/>
        </p:nvSpPr>
        <p:spPr bwMode="auto">
          <a:xfrm>
            <a:off x="6670480" y="5875123"/>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451644" y="3946905"/>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
        <p:nvSpPr>
          <p:cNvPr id="2" name="Text Box 4"/>
          <p:cNvSpPr txBox="1">
            <a:spLocks noChangeArrowheads="1"/>
          </p:cNvSpPr>
          <p:nvPr/>
        </p:nvSpPr>
        <p:spPr bwMode="auto">
          <a:xfrm>
            <a:off x="731386" y="5795634"/>
            <a:ext cx="2477208" cy="2600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67399" tIns="8065" rIns="67399" bIns="8065"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府教育庁調べ（各年５月１日現在）</a:t>
            </a:r>
          </a:p>
        </p:txBody>
      </p:sp>
      <p:sp>
        <p:nvSpPr>
          <p:cNvPr id="17" name="テキスト ボックス 28"/>
          <p:cNvSpPr txBox="1">
            <a:spLocks noChangeArrowheads="1"/>
          </p:cNvSpPr>
          <p:nvPr/>
        </p:nvSpPr>
        <p:spPr bwMode="auto">
          <a:xfrm>
            <a:off x="3973632" y="4124184"/>
            <a:ext cx="3160553"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公立</a:t>
            </a:r>
            <a:r>
              <a:rPr lang="ja-JP" altLang="ja-JP" sz="726" b="1" dirty="0">
                <a:latin typeface="Meiryo UI" panose="020B0604030504040204" pitchFamily="50" charset="-128"/>
                <a:ea typeface="Meiryo UI" panose="020B0604030504040204" pitchFamily="50" charset="-128"/>
              </a:rPr>
              <a:t>小・中学校の通常の学級に在籍する障がいのある児童・生徒に対する</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「個別の教育支援計画」の作成に取り組む学校の割合</a:t>
            </a:r>
            <a:endParaRPr lang="ja-JP" altLang="en-US" sz="726" b="1" dirty="0">
              <a:latin typeface="Meiryo UI" panose="020B0604030504040204" pitchFamily="50" charset="-128"/>
              <a:ea typeface="Meiryo UI" panose="020B0604030504040204" pitchFamily="50" charset="-128"/>
            </a:endParaRPr>
          </a:p>
        </p:txBody>
      </p:sp>
      <p:sp>
        <p:nvSpPr>
          <p:cNvPr id="20" name="テキスト ボックス 20">
            <a:extLst>
              <a:ext uri="{FF2B5EF4-FFF2-40B4-BE49-F238E27FC236}">
                <a16:creationId xmlns:a16="http://schemas.microsoft.com/office/drawing/2014/main" id="{7229B5CE-6F5C-4D08-9D90-B5F409E3C181}"/>
              </a:ext>
            </a:extLst>
          </p:cNvPr>
          <p:cNvSpPr txBox="1">
            <a:spLocks noChangeArrowheads="1"/>
          </p:cNvSpPr>
          <p:nvPr/>
        </p:nvSpPr>
        <p:spPr bwMode="auto">
          <a:xfrm>
            <a:off x="6797479" y="5462099"/>
            <a:ext cx="44015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defTabSz="914400" eaLnBrk="0" fontAlgn="base" hangingPunct="0">
              <a:spcBef>
                <a:spcPct val="0"/>
              </a:spcBef>
              <a:spcAft>
                <a:spcPct val="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年度</a:t>
            </a:r>
            <a:r>
              <a:rPr lang="en-US" altLang="ja-JP" sz="600" dirty="0">
                <a:latin typeface="ＭＳ ゴシック" panose="020B0609070205080204" pitchFamily="49" charset="-128"/>
                <a:ea typeface="ＭＳ ゴシック" panose="020B0609070205080204" pitchFamily="49" charset="-128"/>
              </a:rPr>
              <a:t>)</a:t>
            </a:r>
            <a:endParaRPr lang="ja-JP" altLang="ja-JP" sz="1600" dirty="0">
              <a:latin typeface="Arial" panose="020B0604020202020204" pitchFamily="34" charset="0"/>
            </a:endParaRPr>
          </a:p>
        </p:txBody>
      </p:sp>
      <p:sp>
        <p:nvSpPr>
          <p:cNvPr id="16" name="テキスト ボックス 1"/>
          <p:cNvSpPr txBox="1">
            <a:spLocks noChangeArrowheads="1"/>
          </p:cNvSpPr>
          <p:nvPr/>
        </p:nvSpPr>
        <p:spPr bwMode="auto">
          <a:xfrm>
            <a:off x="1226772" y="4173806"/>
            <a:ext cx="2138727" cy="182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817" b="1" dirty="0">
                <a:latin typeface="Meiryo UI" panose="020B0604030504040204" pitchFamily="50" charset="-128"/>
                <a:ea typeface="Meiryo UI" panose="020B0604030504040204" pitchFamily="50" charset="-128"/>
              </a:rPr>
              <a:t>知的</a:t>
            </a:r>
            <a:r>
              <a:rPr lang="ja-JP" altLang="ja-JP" sz="817" b="1" dirty="0" err="1">
                <a:latin typeface="Meiryo UI" panose="020B0604030504040204" pitchFamily="50" charset="-128"/>
                <a:ea typeface="Meiryo UI" panose="020B0604030504040204" pitchFamily="50" charset="-128"/>
              </a:rPr>
              <a:t>障がい</a:t>
            </a:r>
            <a:r>
              <a:rPr lang="ja-JP" altLang="ja-JP" sz="817" b="1" dirty="0">
                <a:latin typeface="Meiryo UI" panose="020B0604030504040204" pitchFamily="50" charset="-128"/>
                <a:ea typeface="Meiryo UI" panose="020B0604030504040204" pitchFamily="50" charset="-128"/>
              </a:rPr>
              <a:t>支援学校高等部卒業生の就職率</a:t>
            </a:r>
            <a:endParaRPr lang="ja-JP" altLang="en-US" sz="635" b="1" dirty="0">
              <a:latin typeface="Meiryo UI" panose="020B0604030504040204" pitchFamily="50" charset="-128"/>
              <a:ea typeface="Meiryo UI" panose="020B0604030504040204" pitchFamily="50" charset="-128"/>
            </a:endParaRPr>
          </a:p>
        </p:txBody>
      </p:sp>
      <p:graphicFrame>
        <p:nvGraphicFramePr>
          <p:cNvPr id="21" name="オブジェクト 20"/>
          <p:cNvGraphicFramePr>
            <a:graphicFrameLocks noChangeAspect="1"/>
          </p:cNvGraphicFramePr>
          <p:nvPr>
            <p:extLst>
              <p:ext uri="{D42A27DB-BD31-4B8C-83A1-F6EECF244321}">
                <p14:modId xmlns:p14="http://schemas.microsoft.com/office/powerpoint/2010/main" val="2058122682"/>
              </p:ext>
            </p:extLst>
          </p:nvPr>
        </p:nvGraphicFramePr>
        <p:xfrm>
          <a:off x="4057156" y="4294370"/>
          <a:ext cx="2947688" cy="1690773"/>
        </p:xfrm>
        <a:graphic>
          <a:graphicData uri="http://schemas.openxmlformats.org/presentationml/2006/ole">
            <mc:AlternateContent xmlns:mc="http://schemas.openxmlformats.org/markup-compatibility/2006">
              <mc:Choice xmlns:v="urn:schemas-microsoft-com:vml" Requires="v">
                <p:oleObj spid="_x0000_s4412" name="グラフ" r:id="rId3" imgW="4400719" imgH="2524313" progId="MSGraph.Chart.8">
                  <p:embed/>
                </p:oleObj>
              </mc:Choice>
              <mc:Fallback>
                <p:oleObj name="グラフ" r:id="rId3" imgW="4400719" imgH="2524313" progId="MSGraph.Char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57156" y="4294370"/>
                        <a:ext cx="2947688" cy="1690773"/>
                      </a:xfrm>
                      <a:prstGeom prst="rect">
                        <a:avLst/>
                      </a:prstGeom>
                      <a:noFill/>
                      <a:ln>
                        <a:noFill/>
                      </a:ln>
                    </p:spPr>
                  </p:pic>
                </p:oleObj>
              </mc:Fallback>
            </mc:AlternateContent>
          </a:graphicData>
        </a:graphic>
      </p:graphicFrame>
      <p:sp>
        <p:nvSpPr>
          <p:cNvPr id="8" name="Rectangle 29"/>
          <p:cNvSpPr>
            <a:spLocks noChangeArrowheads="1"/>
          </p:cNvSpPr>
          <p:nvPr/>
        </p:nvSpPr>
        <p:spPr bwMode="auto">
          <a:xfrm>
            <a:off x="1226771" y="2780801"/>
            <a:ext cx="1907287"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2" name="Rectangle 91"/>
          <p:cNvSpPr>
            <a:spLocks noChangeArrowheads="1"/>
          </p:cNvSpPr>
          <p:nvPr/>
        </p:nvSpPr>
        <p:spPr bwMode="auto">
          <a:xfrm>
            <a:off x="529481" y="3992703"/>
            <a:ext cx="3670854"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23" name="テキスト ボックス 22">
            <a:extLst>
              <a:ext uri="{FF2B5EF4-FFF2-40B4-BE49-F238E27FC236}">
                <a16:creationId xmlns:a16="http://schemas.microsoft.com/office/drawing/2014/main" id="{78CA6365-21F2-401E-A433-FBB68B7513D2}"/>
              </a:ext>
            </a:extLst>
          </p:cNvPr>
          <p:cNvSpPr txBox="1"/>
          <p:nvPr/>
        </p:nvSpPr>
        <p:spPr>
          <a:xfrm>
            <a:off x="693409" y="4218060"/>
            <a:ext cx="369434" cy="215444"/>
          </a:xfrm>
          <a:prstGeom prst="rect">
            <a:avLst/>
          </a:prstGeom>
          <a:noFill/>
        </p:spPr>
        <p:txBody>
          <a:bodyPr wrap="square">
            <a:spAutoFit/>
          </a:bodyPr>
          <a:lstStyle/>
          <a:p>
            <a:pPr algn="just"/>
            <a:r>
              <a:rPr lang="en-US" altLang="ja-JP" sz="800" kern="100" dirty="0">
                <a:latin typeface="ＭＳ ゴシック" panose="020B0609070205080204" pitchFamily="49" charset="-128"/>
                <a:ea typeface="ＭＳ 明朝" panose="02020609040205080304" pitchFamily="17" charset="-128"/>
                <a:cs typeface="Times New Roman" panose="02020603050405020304" pitchFamily="18" charset="0"/>
              </a:rPr>
              <a:t>(%)</a:t>
            </a:r>
            <a:endParaRPr lang="ja-JP" altLang="ja-JP"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Rectangle 283"/>
          <p:cNvSpPr>
            <a:spLocks noChangeArrowheads="1"/>
          </p:cNvSpPr>
          <p:nvPr/>
        </p:nvSpPr>
        <p:spPr bwMode="auto">
          <a:xfrm>
            <a:off x="0" y="0"/>
            <a:ext cx="73802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1329261746"/>
              </p:ext>
            </p:extLst>
          </p:nvPr>
        </p:nvGraphicFramePr>
        <p:xfrm>
          <a:off x="531464" y="4476720"/>
          <a:ext cx="3158680" cy="1296219"/>
        </p:xfrm>
        <a:graphic>
          <a:graphicData uri="http://schemas.openxmlformats.org/presentationml/2006/ole">
            <mc:AlternateContent xmlns:mc="http://schemas.openxmlformats.org/markup-compatibility/2006">
              <mc:Choice xmlns:v="urn:schemas-microsoft-com:vml" Requires="v">
                <p:oleObj spid="_x0000_s4413" name="ワークシート" r:id="rId5" imgW="4791053" imgH="2838525" progId="Excel.Sheet.12">
                  <p:embed/>
                </p:oleObj>
              </mc:Choice>
              <mc:Fallback>
                <p:oleObj name="ワークシート" r:id="rId5" imgW="4791053" imgH="2838525" progId="Excel.Sheet.12">
                  <p:embed/>
                  <p:pic>
                    <p:nvPicPr>
                      <p:cNvPr id="0" name="Object 28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1464" y="4476720"/>
                        <a:ext cx="3158680" cy="1296219"/>
                      </a:xfrm>
                      <a:prstGeom prst="rect">
                        <a:avLst/>
                      </a:prstGeom>
                      <a:noFill/>
                    </p:spPr>
                  </p:pic>
                </p:oleObj>
              </mc:Fallback>
            </mc:AlternateContent>
          </a:graphicData>
        </a:graphic>
      </p:graphicFrame>
    </p:spTree>
    <p:extLst>
      <p:ext uri="{BB962C8B-B14F-4D97-AF65-F5344CB8AC3E}">
        <p14:creationId xmlns:p14="http://schemas.microsoft.com/office/powerpoint/2010/main" val="2088663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7944" y="382605"/>
            <a:ext cx="6858000" cy="1466620"/>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a:latin typeface="Meiryo UI" panose="020B0604030504040204" pitchFamily="50" charset="-128"/>
                <a:ea typeface="Meiryo UI" panose="020B0604030504040204" pitchFamily="50" charset="-128"/>
              </a:rPr>
              <a:t>①小・中・高一貫</a:t>
            </a:r>
            <a:r>
              <a:rPr lang="ja-JP" altLang="en-US" sz="952" dirty="0">
                <a:latin typeface="Meiryo UI" panose="020B0604030504040204" pitchFamily="50" charset="-128"/>
                <a:ea typeface="Meiryo UI" panose="020B0604030504040204" pitchFamily="50" charset="-128"/>
              </a:rPr>
              <a:t>したキャリア教育を推進するなど、粘り強くチャレンジする力をはぐくむ教育を充実する。</a:t>
            </a:r>
          </a:p>
          <a:p>
            <a:pPr defTabSz="1160757">
              <a:defRPr/>
            </a:pPr>
            <a:r>
              <a:rPr lang="ja-JP" altLang="en-US" sz="952" dirty="0">
                <a:latin typeface="Meiryo UI" panose="020B0604030504040204" pitchFamily="50" charset="-128"/>
                <a:ea typeface="Meiryo UI" panose="020B0604030504040204" pitchFamily="50" charset="-128"/>
              </a:rPr>
              <a:t>②社会のルールを守り、違いを認め合い人を思いやる豊かな人間性をはぐくむ</a:t>
            </a:r>
            <a:r>
              <a:rPr lang="ja-JP" altLang="en-US" sz="952">
                <a:latin typeface="Meiryo UI" panose="020B0604030504040204" pitchFamily="50" charset="-128"/>
                <a:ea typeface="Meiryo UI" panose="020B0604030504040204" pitchFamily="50" charset="-128"/>
              </a:rPr>
              <a:t>人権教育・道徳</a:t>
            </a:r>
            <a:r>
              <a:rPr lang="ja-JP" altLang="en-US" sz="952" dirty="0">
                <a:latin typeface="Meiryo UI" panose="020B0604030504040204" pitchFamily="50" charset="-128"/>
                <a:ea typeface="Meiryo UI" panose="020B0604030504040204" pitchFamily="50" charset="-128"/>
              </a:rPr>
              <a:t>教育を推進する。</a:t>
            </a:r>
          </a:p>
          <a:p>
            <a:pPr defTabSz="1160757">
              <a:defRPr/>
            </a:pPr>
            <a:r>
              <a:rPr lang="ja-JP" altLang="en-US" sz="952" dirty="0">
                <a:latin typeface="Meiryo UI" panose="020B0604030504040204" pitchFamily="50" charset="-128"/>
                <a:ea typeface="Meiryo UI" panose="020B0604030504040204" pitchFamily="50" charset="-128"/>
              </a:rPr>
              <a:t>③いじめや不登校等の生徒指導上の課題解決に向けた対応を強化する。</a:t>
            </a:r>
            <a:endParaRPr lang="en-US" altLang="ja-JP" sz="952" dirty="0">
              <a:latin typeface="Meiryo UI" panose="020B0604030504040204" pitchFamily="50" charset="-128"/>
              <a:ea typeface="Meiryo UI" panose="020B0604030504040204" pitchFamily="50" charset="-128"/>
            </a:endParaRPr>
          </a:p>
          <a:p>
            <a:pPr defTabSz="1160757">
              <a:defRPr/>
            </a:pPr>
            <a:endParaRPr lang="ja-JP" altLang="en-US"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①キャリア教育の推進／子どもの発達段階に応じた読書環境の充実  </a:t>
            </a:r>
          </a:p>
          <a:p>
            <a:pPr defTabSz="1160757">
              <a:defRPr/>
            </a:pPr>
            <a:r>
              <a:rPr lang="ja-JP" altLang="en-US" sz="952" dirty="0">
                <a:latin typeface="Meiryo UI" panose="020B0604030504040204" pitchFamily="50" charset="-128"/>
                <a:ea typeface="Meiryo UI" panose="020B0604030504040204" pitchFamily="50" charset="-128"/>
              </a:rPr>
              <a:t>②道徳教育の推進／人権教育の推進</a:t>
            </a:r>
          </a:p>
          <a:p>
            <a:pPr defTabSz="1160757">
              <a:defRPr/>
            </a:pPr>
            <a:r>
              <a:rPr lang="ja-JP" altLang="en-US" sz="952" dirty="0">
                <a:latin typeface="Meiryo UI" panose="020B0604030504040204" pitchFamily="50" charset="-128"/>
                <a:ea typeface="Meiryo UI" panose="020B0604030504040204" pitchFamily="50" charset="-128"/>
              </a:rPr>
              <a:t>③いじめ解決に向けた総合的な取組みの推進（「５つのレベルに応じた問題行動への対応チャート」の活用促進） </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学校相談体制の充実（スクールカウンセラー及びスクールソーシャルワーカーの配置）</a:t>
            </a:r>
          </a:p>
        </p:txBody>
      </p:sp>
      <p:sp>
        <p:nvSpPr>
          <p:cNvPr id="6" name="テキスト ボックス 5"/>
          <p:cNvSpPr txBox="1"/>
          <p:nvPr/>
        </p:nvSpPr>
        <p:spPr>
          <a:xfrm>
            <a:off x="57649" y="1835934"/>
            <a:ext cx="6679421" cy="350545"/>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）次年度の「全国学力・学習状況調査」の結果を記載（</a:t>
            </a:r>
            <a:r>
              <a:rPr lang="en-US" altLang="ja-JP" sz="726" dirty="0">
                <a:latin typeface="Meiryo UI" panose="020B0604030504040204" pitchFamily="50" charset="-128"/>
                <a:ea typeface="Meiryo UI" panose="020B0604030504040204" pitchFamily="50" charset="-128"/>
              </a:rPr>
              <a:t>R</a:t>
            </a:r>
            <a:r>
              <a:rPr lang="ja-JP" altLang="en-US" sz="726" dirty="0">
                <a:latin typeface="Meiryo UI" panose="020B0604030504040204" pitchFamily="50" charset="-128"/>
                <a:ea typeface="Meiryo UI" panose="020B0604030504040204" pitchFamily="50" charset="-128"/>
              </a:rPr>
              <a:t>３年度：</a:t>
            </a:r>
            <a:r>
              <a:rPr lang="en-US" altLang="ja-JP" sz="726" dirty="0">
                <a:latin typeface="Meiryo UI" panose="020B0604030504040204" pitchFamily="50" charset="-128"/>
                <a:ea typeface="Meiryo UI" panose="020B0604030504040204" pitchFamily="50" charset="-128"/>
              </a:rPr>
              <a:t>R</a:t>
            </a:r>
            <a:r>
              <a:rPr lang="ja-JP" altLang="en-US" sz="726" dirty="0">
                <a:latin typeface="Meiryo UI" panose="020B0604030504040204" pitchFamily="50" charset="-128"/>
                <a:ea typeface="Meiryo UI" panose="020B0604030504040204" pitchFamily="50" charset="-128"/>
              </a:rPr>
              <a:t>４年５月）</a:t>
            </a:r>
          </a:p>
          <a:p>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737472815"/>
              </p:ext>
            </p:extLst>
          </p:nvPr>
        </p:nvGraphicFramePr>
        <p:xfrm>
          <a:off x="129803" y="2070258"/>
          <a:ext cx="6607266" cy="4185236"/>
        </p:xfrm>
        <a:graphic>
          <a:graphicData uri="http://schemas.openxmlformats.org/drawingml/2006/table">
            <a:tbl>
              <a:tblPr firstRow="1" bandRow="1">
                <a:tableStyleId>{F2DE63D5-997A-4646-A377-4702673A728D}</a:tableStyleId>
              </a:tblPr>
              <a:tblGrid>
                <a:gridCol w="218017">
                  <a:extLst>
                    <a:ext uri="{9D8B030D-6E8A-4147-A177-3AD203B41FA5}">
                      <a16:colId xmlns:a16="http://schemas.microsoft.com/office/drawing/2014/main" val="2566698732"/>
                    </a:ext>
                  </a:extLst>
                </a:gridCol>
                <a:gridCol w="1469116">
                  <a:extLst>
                    <a:ext uri="{9D8B030D-6E8A-4147-A177-3AD203B41FA5}">
                      <a16:colId xmlns:a16="http://schemas.microsoft.com/office/drawing/2014/main" val="2864989851"/>
                    </a:ext>
                  </a:extLst>
                </a:gridCol>
                <a:gridCol w="943387">
                  <a:extLst>
                    <a:ext uri="{9D8B030D-6E8A-4147-A177-3AD203B41FA5}">
                      <a16:colId xmlns:a16="http://schemas.microsoft.com/office/drawing/2014/main" val="2901626200"/>
                    </a:ext>
                  </a:extLst>
                </a:gridCol>
                <a:gridCol w="1404257">
                  <a:extLst>
                    <a:ext uri="{9D8B030D-6E8A-4147-A177-3AD203B41FA5}">
                      <a16:colId xmlns:a16="http://schemas.microsoft.com/office/drawing/2014/main" val="2694090348"/>
                    </a:ext>
                  </a:extLst>
                </a:gridCol>
                <a:gridCol w="1355271">
                  <a:extLst>
                    <a:ext uri="{9D8B030D-6E8A-4147-A177-3AD203B41FA5}">
                      <a16:colId xmlns:a16="http://schemas.microsoft.com/office/drawing/2014/main" val="980083204"/>
                    </a:ext>
                  </a:extLst>
                </a:gridCol>
                <a:gridCol w="1217218">
                  <a:extLst>
                    <a:ext uri="{9D8B030D-6E8A-4147-A177-3AD203B41FA5}">
                      <a16:colId xmlns:a16="http://schemas.microsoft.com/office/drawing/2014/main" val="656309827"/>
                    </a:ext>
                  </a:extLst>
                </a:gridCol>
              </a:tblGrid>
              <a:tr h="242556">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R3</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】R2</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56832">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「将来の夢や目標を持っている」</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a:solidFill>
                            <a:schemeClr val="tx1"/>
                          </a:solidFill>
                          <a:latin typeface="Meiryo UI" panose="020B0604030504040204" pitchFamily="50" charset="-128"/>
                          <a:ea typeface="Meiryo UI" panose="020B0604030504040204" pitchFamily="50" charset="-128"/>
                        </a:rPr>
                        <a:t>児童・生徒</a:t>
                      </a:r>
                      <a:r>
                        <a:rPr kumimoji="1" lang="ja-JP" altLang="en-US" sz="800" dirty="0">
                          <a:solidFill>
                            <a:schemeClr val="tx1"/>
                          </a:solidFill>
                          <a:latin typeface="Meiryo UI" panose="020B0604030504040204" pitchFamily="50" charset="-128"/>
                          <a:ea typeface="Meiryo UI" panose="020B0604030504040204" pitchFamily="50" charset="-128"/>
                        </a:rPr>
                        <a:t>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83.7%(85.9%)</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68.3%(70.5%)</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77.9</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79.8</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r>
                        <a:rPr kumimoji="1" lang="en-US" altLang="ja-JP" sz="800" dirty="0" smtClean="0">
                          <a:solidFill>
                            <a:schemeClr val="tx1"/>
                          </a:solidFill>
                          <a:latin typeface="Meiryo UI" panose="020B0604030504040204" pitchFamily="50" charset="-128"/>
                          <a:ea typeface="Meiryo UI" panose="020B0604030504040204" pitchFamily="50" charset="-128"/>
                        </a:rPr>
                        <a:t>64.5</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67.3</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solidFill>
                            <a:schemeClr val="tx1"/>
                          </a:solidFill>
                          <a:latin typeface="Meiryo UI" panose="020B0604030504040204" pitchFamily="50" charset="-128"/>
                          <a:ea typeface="Meiryo UI" panose="020B0604030504040204" pitchFamily="50" charset="-128"/>
                        </a:rPr>
                        <a:t>78.5%</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80.3%</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r>
                        <a:rPr kumimoji="1" lang="en-US" altLang="zh-CN" sz="800" dirty="0">
                          <a:solidFill>
                            <a:schemeClr val="tx1"/>
                          </a:solidFill>
                          <a:latin typeface="Meiryo UI" panose="020B0604030504040204" pitchFamily="50" charset="-128"/>
                          <a:ea typeface="Meiryo UI" panose="020B0604030504040204" pitchFamily="50" charset="-128"/>
                        </a:rPr>
                        <a:t>65.7%</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68.6%</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376725">
                <a:tc vMerge="1">
                  <a:txBody>
                    <a:bodyPr/>
                    <a:lstStyle/>
                    <a:p>
                      <a:endParaRPr kumimoji="1" lang="ja-JP" altLang="en-US"/>
                    </a:p>
                  </a:txBody>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「ものごとを最後までやりとげたことがある</a:t>
                      </a:r>
                      <a:r>
                        <a:rPr kumimoji="1" lang="ja-JP" altLang="en-US" sz="800">
                          <a:solidFill>
                            <a:schemeClr val="tx1"/>
                          </a:solidFill>
                          <a:latin typeface="Meiryo UI" panose="020B0604030504040204" pitchFamily="50" charset="-128"/>
                          <a:ea typeface="Meiryo UI" panose="020B0604030504040204" pitchFamily="50" charset="-128"/>
                        </a:rPr>
                        <a:t>」児童・生徒</a:t>
                      </a:r>
                      <a:r>
                        <a:rPr kumimoji="1" lang="ja-JP" altLang="en-US" sz="800" dirty="0">
                          <a:solidFill>
                            <a:schemeClr val="tx1"/>
                          </a:solidFill>
                          <a:latin typeface="Meiryo UI" panose="020B0604030504040204" pitchFamily="50" charset="-128"/>
                          <a:ea typeface="Meiryo UI" panose="020B0604030504040204" pitchFamily="50" charset="-128"/>
                        </a:rPr>
                        <a:t>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94.3%(94.8%)</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93.5%(94.7%)</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84.7</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87.2</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r>
                        <a:rPr kumimoji="1" lang="en-US" altLang="ja-JP" sz="800" dirty="0" smtClean="0">
                          <a:solidFill>
                            <a:schemeClr val="tx1"/>
                          </a:solidFill>
                          <a:latin typeface="Meiryo UI" panose="020B0604030504040204" pitchFamily="50" charset="-128"/>
                          <a:ea typeface="Meiryo UI" panose="020B0604030504040204" pitchFamily="50" charset="-128"/>
                        </a:rPr>
                        <a:t>84.9</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86.6</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zh-CN" sz="800" dirty="0">
                          <a:solidFill>
                            <a:schemeClr val="tx1"/>
                          </a:solidFill>
                          <a:latin typeface="Meiryo UI" panose="020B0604030504040204" pitchFamily="50" charset="-128"/>
                          <a:ea typeface="Meiryo UI" panose="020B0604030504040204" pitchFamily="50" charset="-128"/>
                        </a:rPr>
                        <a:t>81.6%</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84.3%</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r>
                        <a:rPr kumimoji="1" lang="en-US" altLang="zh-CN" sz="800" dirty="0">
                          <a:solidFill>
                            <a:schemeClr val="tx1"/>
                          </a:solidFill>
                          <a:latin typeface="Meiryo UI" panose="020B0604030504040204" pitchFamily="50" charset="-128"/>
                          <a:ea typeface="Meiryo UI" panose="020B0604030504040204" pitchFamily="50" charset="-128"/>
                        </a:rPr>
                        <a:t>82.0%</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84.2%</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9893227"/>
                  </a:ext>
                </a:extLst>
              </a:tr>
              <a:tr h="389483">
                <a:tc vMerge="1">
                  <a:txBody>
                    <a:bodyPr/>
                    <a:lstStyle/>
                    <a:p>
                      <a:endParaRPr kumimoji="1" lang="ja-JP" altLang="en-US"/>
                    </a:p>
                  </a:txBody>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「読書が好き」な</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a:solidFill>
                            <a:schemeClr val="tx1"/>
                          </a:solidFill>
                          <a:latin typeface="Meiryo UI" panose="020B0604030504040204" pitchFamily="50" charset="-128"/>
                          <a:ea typeface="Meiryo UI" panose="020B0604030504040204" pitchFamily="50" charset="-128"/>
                        </a:rPr>
                        <a:t>児童・生徒</a:t>
                      </a:r>
                      <a:r>
                        <a:rPr kumimoji="1" lang="ja-JP" altLang="en-US" sz="800" dirty="0">
                          <a:solidFill>
                            <a:schemeClr val="tx1"/>
                          </a:solidFill>
                          <a:latin typeface="Meiryo UI" panose="020B0604030504040204" pitchFamily="50" charset="-128"/>
                          <a:ea typeface="Meiryo UI" panose="020B0604030504040204" pitchFamily="50" charset="-128"/>
                        </a:rPr>
                        <a:t>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全国水準をめざす</a:t>
                      </a:r>
                    </a:p>
                    <a:p>
                      <a:pPr algn="ctr"/>
                      <a:r>
                        <a:rPr kumimoji="1" lang="en-US" altLang="ja-JP" sz="800" dirty="0">
                          <a:solidFill>
                            <a:schemeClr val="tx1"/>
                          </a:solidFill>
                          <a:latin typeface="Meiryo UI" panose="020B0604030504040204" pitchFamily="50" charset="-128"/>
                          <a:ea typeface="Meiryo UI" panose="020B0604030504040204" pitchFamily="50" charset="-128"/>
                        </a:rPr>
                        <a:t>[R</a:t>
                      </a:r>
                      <a:r>
                        <a:rPr kumimoji="1" lang="ja-JP" altLang="en-US" sz="800" dirty="0">
                          <a:solidFill>
                            <a:schemeClr val="tx1"/>
                          </a:solidFill>
                          <a:latin typeface="Meiryo UI" panose="020B0604030504040204" pitchFamily="50" charset="-128"/>
                          <a:ea typeface="Meiryo UI" panose="020B0604030504040204" pitchFamily="50" charset="-128"/>
                        </a:rPr>
                        <a:t>２</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47.1%(49.0%)</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39.3%(46.1%)</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smtClean="0">
                          <a:solidFill>
                            <a:schemeClr val="tx1"/>
                          </a:solidFill>
                          <a:latin typeface="Meiryo UI" panose="020B0604030504040204" pitchFamily="50" charset="-128"/>
                          <a:ea typeface="Meiryo UI" panose="020B0604030504040204" pitchFamily="50" charset="-128"/>
                        </a:rPr>
                        <a:t>42.8</a:t>
                      </a:r>
                      <a:r>
                        <a:rPr kumimoji="1" lang="en-US" altLang="zh-CN" sz="80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41.9</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800" dirty="0" smtClean="0">
                          <a:solidFill>
                            <a:schemeClr val="tx1"/>
                          </a:solidFill>
                          <a:latin typeface="Meiryo UI" panose="020B0604030504040204" pitchFamily="50" charset="-128"/>
                          <a:ea typeface="Meiryo UI" panose="020B0604030504040204" pitchFamily="50" charset="-128"/>
                        </a:rPr>
                        <a:t>34.4</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37.9</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令和３年度学力学習</a:t>
                      </a:r>
                      <a:r>
                        <a:rPr kumimoji="1" lang="ja-JP" altLang="en-US" sz="800">
                          <a:solidFill>
                            <a:schemeClr val="tx1"/>
                          </a:solidFill>
                          <a:latin typeface="Meiryo UI" panose="020B0604030504040204" pitchFamily="50" charset="-128"/>
                          <a:ea typeface="Meiryo UI" panose="020B0604030504040204" pitchFamily="50" charset="-128"/>
                        </a:rPr>
                        <a:t>状況</a:t>
                      </a:r>
                      <a:r>
                        <a:rPr kumimoji="1" lang="ja-JP" altLang="en-US" sz="800" smtClean="0">
                          <a:solidFill>
                            <a:schemeClr val="tx1"/>
                          </a:solidFill>
                          <a:latin typeface="Meiryo UI" panose="020B0604030504040204" pitchFamily="50" charset="-128"/>
                          <a:ea typeface="Meiryo UI" panose="020B0604030504040204" pitchFamily="50" charset="-128"/>
                        </a:rPr>
                        <a:t>調査では、</a:t>
                      </a:r>
                      <a:r>
                        <a:rPr kumimoji="1" lang="ja-JP" altLang="en-US" sz="800" dirty="0">
                          <a:solidFill>
                            <a:schemeClr val="tx1"/>
                          </a:solidFill>
                          <a:latin typeface="Meiryo UI" panose="020B0604030504040204" pitchFamily="50" charset="-128"/>
                          <a:ea typeface="Meiryo UI" panose="020B0604030504040204" pitchFamily="50" charset="-128"/>
                        </a:rPr>
                        <a:t>学校質問紙から当該項目が削除</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356832">
                <a:tc rowSpan="3">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「自分には良いところがある」</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a:solidFill>
                            <a:schemeClr val="tx1"/>
                          </a:solidFill>
                          <a:latin typeface="Meiryo UI" panose="020B0604030504040204" pitchFamily="50" charset="-128"/>
                          <a:ea typeface="Meiryo UI" panose="020B0604030504040204" pitchFamily="50" charset="-128"/>
                        </a:rPr>
                        <a:t>児童・生徒</a:t>
                      </a:r>
                      <a:r>
                        <a:rPr kumimoji="1" lang="ja-JP" altLang="en-US" sz="800" dirty="0">
                          <a:solidFill>
                            <a:schemeClr val="tx1"/>
                          </a:solidFill>
                          <a:latin typeface="Meiryo UI" panose="020B0604030504040204" pitchFamily="50" charset="-128"/>
                          <a:ea typeface="Meiryo UI" panose="020B0604030504040204" pitchFamily="50" charset="-128"/>
                        </a:rPr>
                        <a:t>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74.9%(77.9</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65.6%(70.7</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78.3</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79.3</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r>
                        <a:rPr kumimoji="1" lang="en-US" altLang="ja-JP" sz="800" dirty="0" smtClean="0">
                          <a:solidFill>
                            <a:schemeClr val="tx1"/>
                          </a:solidFill>
                          <a:latin typeface="Meiryo UI" panose="020B0604030504040204" pitchFamily="50" charset="-128"/>
                          <a:ea typeface="Meiryo UI" panose="020B0604030504040204" pitchFamily="50" charset="-128"/>
                        </a:rPr>
                        <a:t>75.2</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78.5</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zh-CN" sz="800" dirty="0">
                          <a:solidFill>
                            <a:schemeClr val="tx1"/>
                          </a:solidFill>
                          <a:latin typeface="Meiryo UI" panose="020B0604030504040204" pitchFamily="50" charset="-128"/>
                          <a:ea typeface="Meiryo UI" panose="020B0604030504040204" pitchFamily="50" charset="-128"/>
                        </a:rPr>
                        <a:t>74.3%</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76.9%</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r>
                        <a:rPr kumimoji="1" lang="en-US" altLang="zh-CN" sz="800" dirty="0">
                          <a:solidFill>
                            <a:schemeClr val="tx1"/>
                          </a:solidFill>
                          <a:latin typeface="Meiryo UI" panose="020B0604030504040204" pitchFamily="50" charset="-128"/>
                          <a:ea typeface="Meiryo UI" panose="020B0604030504040204" pitchFamily="50" charset="-128"/>
                        </a:rPr>
                        <a:t>72.5%</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76.2%</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384630">
                <a:tc vMerge="1">
                  <a:txBody>
                    <a:bodyPr/>
                    <a:lstStyle/>
                    <a:p>
                      <a:endParaRPr kumimoji="1" lang="ja-JP" altLang="en-US"/>
                    </a:p>
                  </a:txBody>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「学校のきまりを守っている」</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a:solidFill>
                            <a:schemeClr val="tx1"/>
                          </a:solidFill>
                          <a:latin typeface="Meiryo UI" panose="020B0604030504040204" pitchFamily="50" charset="-128"/>
                          <a:ea typeface="Meiryo UI" panose="020B0604030504040204" pitchFamily="50" charset="-128"/>
                        </a:rPr>
                        <a:t>児童・生徒</a:t>
                      </a:r>
                      <a:r>
                        <a:rPr kumimoji="1" lang="ja-JP" altLang="en-US" sz="800" dirty="0">
                          <a:solidFill>
                            <a:schemeClr val="tx1"/>
                          </a:solidFill>
                          <a:latin typeface="Meiryo UI" panose="020B0604030504040204" pitchFamily="50" charset="-128"/>
                          <a:ea typeface="Meiryo UI" panose="020B0604030504040204" pitchFamily="50" charset="-128"/>
                        </a:rPr>
                        <a:t>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89.1%(92.6</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93.2%(95.2</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令和３年度学力学習状況調査より</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800" dirty="0" smtClean="0">
                          <a:solidFill>
                            <a:schemeClr val="tx1"/>
                          </a:solidFill>
                          <a:latin typeface="Meiryo UI" panose="020B0604030504040204" pitchFamily="50" charset="-128"/>
                          <a:ea typeface="Meiryo UI" panose="020B0604030504040204" pitchFamily="50" charset="-128"/>
                        </a:rPr>
                        <a:t>学校</a:t>
                      </a:r>
                      <a:r>
                        <a:rPr kumimoji="1" lang="ja-JP" altLang="en-US" sz="800" dirty="0">
                          <a:solidFill>
                            <a:schemeClr val="tx1"/>
                          </a:solidFill>
                          <a:latin typeface="Meiryo UI" panose="020B0604030504040204" pitchFamily="50" charset="-128"/>
                          <a:ea typeface="Meiryo UI" panose="020B0604030504040204" pitchFamily="50" charset="-128"/>
                        </a:rPr>
                        <a:t>質問紙から当該項目が</a:t>
                      </a:r>
                      <a:r>
                        <a:rPr kumimoji="1" lang="ja-JP" altLang="en-US" sz="800" dirty="0" smtClean="0">
                          <a:solidFill>
                            <a:schemeClr val="tx1"/>
                          </a:solidFill>
                          <a:latin typeface="Meiryo UI" panose="020B0604030504040204" pitchFamily="50" charset="-128"/>
                          <a:ea typeface="Meiryo UI" panose="020B0604030504040204" pitchFamily="50" charset="-128"/>
                        </a:rPr>
                        <a:t>削除</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4736138"/>
                  </a:ext>
                </a:extLst>
              </a:tr>
              <a:tr h="540000">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a:solidFill>
                            <a:schemeClr val="tx1"/>
                          </a:solidFill>
                          <a:latin typeface="Meiryo UI" panose="020B0604030504040204" pitchFamily="50" charset="-128"/>
                          <a:ea typeface="Meiryo UI" panose="020B0604030504040204" pitchFamily="50" charset="-128"/>
                        </a:rPr>
                        <a:t>「高校・高等部</a:t>
                      </a:r>
                      <a:r>
                        <a:rPr kumimoji="1" lang="ja-JP" altLang="en-US" sz="800" dirty="0">
                          <a:solidFill>
                            <a:schemeClr val="tx1"/>
                          </a:solidFill>
                          <a:latin typeface="Meiryo UI" panose="020B0604030504040204" pitchFamily="50" charset="-128"/>
                          <a:ea typeface="Meiryo UI" panose="020B0604030504040204" pitchFamily="50" charset="-128"/>
                        </a:rPr>
                        <a:t>での学習を</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dirty="0">
                          <a:solidFill>
                            <a:schemeClr val="tx1"/>
                          </a:solidFill>
                          <a:latin typeface="Meiryo UI" panose="020B0604030504040204" pitchFamily="50" charset="-128"/>
                          <a:ea typeface="Meiryo UI" panose="020B0604030504040204" pitchFamily="50" charset="-128"/>
                        </a:rPr>
                        <a:t>通して</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自分を大切にする</a:t>
                      </a:r>
                      <a:r>
                        <a:rPr kumimoji="1" lang="en-US" altLang="ja-JP" sz="800" dirty="0">
                          <a:solidFill>
                            <a:schemeClr val="tx1"/>
                          </a:solidFill>
                          <a:latin typeface="Meiryo UI" panose="020B0604030504040204" pitchFamily="50" charset="-128"/>
                          <a:ea typeface="Meiryo UI" panose="020B0604030504040204" pitchFamily="50" charset="-128"/>
                        </a:rPr>
                        <a:t>』</a:t>
                      </a:r>
                    </a:p>
                    <a:p>
                      <a:pPr algn="ctr"/>
                      <a:r>
                        <a:rPr kumimoji="1" lang="ja-JP" altLang="en-US" sz="800" dirty="0">
                          <a:solidFill>
                            <a:schemeClr val="tx1"/>
                          </a:solidFill>
                          <a:latin typeface="Meiryo UI" panose="020B0604030504040204" pitchFamily="50" charset="-128"/>
                          <a:ea typeface="Meiryo UI" panose="020B0604030504040204" pitchFamily="50" charset="-128"/>
                        </a:rPr>
                        <a:t>気持ちが高まった」と回答した</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dirty="0">
                          <a:solidFill>
                            <a:schemeClr val="tx1"/>
                          </a:solidFill>
                          <a:latin typeface="Meiryo UI" panose="020B0604030504040204" pitchFamily="50" charset="-128"/>
                          <a:ea typeface="Meiryo UI" panose="020B0604030504040204" pitchFamily="50" charset="-128"/>
                        </a:rPr>
                        <a:t>府立学校生の割合</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solidFill>
                            <a:schemeClr val="tx1"/>
                          </a:solidFill>
                          <a:latin typeface="Meiryo UI" panose="020B0604030504040204" pitchFamily="50" charset="-128"/>
                          <a:ea typeface="Meiryo UI" panose="020B0604030504040204" pitchFamily="50" charset="-128"/>
                        </a:rPr>
                        <a:t>59.1</a:t>
                      </a:r>
                      <a:r>
                        <a:rPr kumimoji="1" lang="zh-CN" altLang="en-US" sz="900" dirty="0">
                          <a:solidFill>
                            <a:schemeClr val="tx1"/>
                          </a:solidFill>
                          <a:latin typeface="Meiryo UI" panose="020B0604030504040204" pitchFamily="50" charset="-128"/>
                          <a:ea typeface="Meiryo UI" panose="020B0604030504040204" pitchFamily="50" charset="-128"/>
                        </a:rPr>
                        <a:t>％ </a:t>
                      </a:r>
                      <a:r>
                        <a:rPr kumimoji="1" lang="en-US" altLang="zh-CN" sz="900" dirty="0">
                          <a:solidFill>
                            <a:schemeClr val="tx1"/>
                          </a:solidFill>
                          <a:latin typeface="Meiryo UI" panose="020B0604030504040204" pitchFamily="50" charset="-128"/>
                          <a:ea typeface="Meiryo UI" panose="020B0604030504040204" pitchFamily="50" charset="-128"/>
                        </a:rPr>
                        <a:t>[H28]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63.8%</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63.2%</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389483">
                <a:tc rowSpan="3">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暴力行為の発生件数千人率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全国水準をめざす</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zh-CN" altLang="en-US" sz="800" dirty="0">
                          <a:solidFill>
                            <a:schemeClr val="tx1"/>
                          </a:solidFill>
                          <a:latin typeface="Meiryo UI" panose="020B0604030504040204" pitchFamily="50" charset="-128"/>
                          <a:ea typeface="Meiryo UI" panose="020B0604030504040204" pitchFamily="50" charset="-128"/>
                        </a:rPr>
                        <a:t>小：  </a:t>
                      </a:r>
                      <a:r>
                        <a:rPr kumimoji="1" lang="en-US" altLang="zh-CN" sz="800" dirty="0">
                          <a:solidFill>
                            <a:schemeClr val="tx1"/>
                          </a:solidFill>
                          <a:latin typeface="Meiryo UI" panose="020B0604030504040204" pitchFamily="50" charset="-128"/>
                          <a:ea typeface="Meiryo UI" panose="020B0604030504040204" pitchFamily="50" charset="-128"/>
                        </a:rPr>
                        <a:t>5.4</a:t>
                      </a:r>
                      <a:r>
                        <a:rPr kumimoji="1" lang="zh-CN" altLang="en-US" sz="800" dirty="0">
                          <a:solidFill>
                            <a:schemeClr val="tx1"/>
                          </a:solidFill>
                          <a:latin typeface="Meiryo UI" panose="020B0604030504040204" pitchFamily="50" charset="-128"/>
                          <a:ea typeface="Meiryo UI" panose="020B0604030504040204" pitchFamily="50" charset="-128"/>
                        </a:rPr>
                        <a:t>件</a:t>
                      </a:r>
                      <a:r>
                        <a:rPr kumimoji="1" lang="en-US" altLang="zh-CN" sz="800" dirty="0">
                          <a:solidFill>
                            <a:schemeClr val="tx1"/>
                          </a:solidFill>
                          <a:latin typeface="Meiryo UI" panose="020B0604030504040204" pitchFamily="50" charset="-128"/>
                          <a:ea typeface="Meiryo UI" panose="020B0604030504040204" pitchFamily="50" charset="-128"/>
                        </a:rPr>
                        <a:t>(3.5</a:t>
                      </a:r>
                      <a:r>
                        <a:rPr kumimoji="1" lang="zh-CN" altLang="en-US" sz="800" dirty="0">
                          <a:solidFill>
                            <a:schemeClr val="tx1"/>
                          </a:solidFill>
                          <a:latin typeface="Meiryo UI" panose="020B0604030504040204" pitchFamily="50" charset="-128"/>
                          <a:ea typeface="Meiryo UI" panose="020B0604030504040204" pitchFamily="50" charset="-128"/>
                        </a:rPr>
                        <a:t>件</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p>
                      <a:pPr algn="l"/>
                      <a:r>
                        <a:rPr kumimoji="1" lang="zh-CN" altLang="en-US" sz="800" dirty="0">
                          <a:solidFill>
                            <a:schemeClr val="tx1"/>
                          </a:solidFill>
                          <a:latin typeface="Meiryo UI" panose="020B0604030504040204" pitchFamily="50" charset="-128"/>
                          <a:ea typeface="Meiryo UI" panose="020B0604030504040204" pitchFamily="50" charset="-128"/>
                        </a:rPr>
                        <a:t>中：</a:t>
                      </a:r>
                      <a:r>
                        <a:rPr kumimoji="1" lang="en-US" altLang="zh-CN" sz="800" dirty="0">
                          <a:solidFill>
                            <a:schemeClr val="tx1"/>
                          </a:solidFill>
                          <a:latin typeface="Meiryo UI" panose="020B0604030504040204" pitchFamily="50" charset="-128"/>
                          <a:ea typeface="Meiryo UI" panose="020B0604030504040204" pitchFamily="50" charset="-128"/>
                        </a:rPr>
                        <a:t>21.2</a:t>
                      </a:r>
                      <a:r>
                        <a:rPr kumimoji="1" lang="zh-CN" altLang="en-US" sz="800" dirty="0">
                          <a:solidFill>
                            <a:schemeClr val="tx1"/>
                          </a:solidFill>
                          <a:latin typeface="Meiryo UI" panose="020B0604030504040204" pitchFamily="50" charset="-128"/>
                          <a:ea typeface="Meiryo UI" panose="020B0604030504040204" pitchFamily="50" charset="-128"/>
                        </a:rPr>
                        <a:t>件</a:t>
                      </a:r>
                      <a:r>
                        <a:rPr kumimoji="1" lang="en-US" altLang="zh-CN" sz="800" dirty="0">
                          <a:solidFill>
                            <a:schemeClr val="tx1"/>
                          </a:solidFill>
                          <a:latin typeface="Meiryo UI" panose="020B0604030504040204" pitchFamily="50" charset="-128"/>
                          <a:ea typeface="Meiryo UI" panose="020B0604030504040204" pitchFamily="50" charset="-128"/>
                        </a:rPr>
                        <a:t>(9.2</a:t>
                      </a:r>
                      <a:r>
                        <a:rPr kumimoji="1" lang="zh-CN" altLang="en-US" sz="800" dirty="0">
                          <a:solidFill>
                            <a:schemeClr val="tx1"/>
                          </a:solidFill>
                          <a:latin typeface="Meiryo UI" panose="020B0604030504040204" pitchFamily="50" charset="-128"/>
                          <a:ea typeface="Meiryo UI" panose="020B0604030504040204" pitchFamily="50" charset="-128"/>
                        </a:rPr>
                        <a:t>件</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dirty="0" smtClean="0">
                          <a:solidFill>
                            <a:schemeClr val="tx1"/>
                          </a:solidFill>
                          <a:latin typeface="Meiryo UI" panose="020B0604030504040204" pitchFamily="50" charset="-128"/>
                          <a:ea typeface="Meiryo UI" panose="020B0604030504040204" pitchFamily="50" charset="-128"/>
                        </a:rPr>
                        <a:t>7.4</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smtClean="0">
                          <a:solidFill>
                            <a:schemeClr val="tx1"/>
                          </a:solidFill>
                          <a:latin typeface="Meiryo UI" panose="020B0604030504040204" pitchFamily="50" charset="-128"/>
                          <a:ea typeface="Meiryo UI" panose="020B0604030504040204" pitchFamily="50" charset="-128"/>
                        </a:rPr>
                        <a:t>6.5</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a:t>
                      </a:r>
                    </a:p>
                    <a:p>
                      <a:pPr algn="l"/>
                      <a:r>
                        <a:rPr kumimoji="1" lang="en-US" altLang="ja-JP" sz="800" dirty="0" smtClean="0">
                          <a:solidFill>
                            <a:schemeClr val="tx1"/>
                          </a:solidFill>
                          <a:latin typeface="Meiryo UI" panose="020B0604030504040204" pitchFamily="50" charset="-128"/>
                          <a:ea typeface="Meiryo UI" panose="020B0604030504040204" pitchFamily="50" charset="-128"/>
                        </a:rPr>
                        <a:t>12.6</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smtClean="0">
                          <a:solidFill>
                            <a:schemeClr val="tx1"/>
                          </a:solidFill>
                          <a:latin typeface="Meiryo UI" panose="020B0604030504040204" pitchFamily="50" charset="-128"/>
                          <a:ea typeface="Meiryo UI" panose="020B0604030504040204" pitchFamily="50" charset="-128"/>
                        </a:rPr>
                        <a:t>6.9</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dirty="0">
                          <a:solidFill>
                            <a:schemeClr val="tx1"/>
                          </a:solidFill>
                          <a:latin typeface="Meiryo UI" panose="020B0604030504040204" pitchFamily="50" charset="-128"/>
                          <a:ea typeface="Meiryo UI" panose="020B0604030504040204" pitchFamily="50" charset="-128"/>
                        </a:rPr>
                        <a:t>5.9</a:t>
                      </a:r>
                      <a:r>
                        <a:rPr kumimoji="1" lang="ja-JP" altLang="en-US" sz="800" dirty="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6.8</a:t>
                      </a:r>
                      <a:r>
                        <a:rPr kumimoji="1" lang="ja-JP" altLang="en-US" sz="800" dirty="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a:t>
                      </a:r>
                    </a:p>
                    <a:p>
                      <a:pPr algn="l"/>
                      <a:r>
                        <a:rPr kumimoji="1" lang="en-US" altLang="ja-JP" sz="800" dirty="0">
                          <a:solidFill>
                            <a:schemeClr val="tx1"/>
                          </a:solidFill>
                          <a:latin typeface="Meiryo UI" panose="020B0604030504040204" pitchFamily="50" charset="-128"/>
                          <a:ea typeface="Meiryo UI" panose="020B0604030504040204" pitchFamily="50" charset="-128"/>
                        </a:rPr>
                        <a:t>13.7</a:t>
                      </a:r>
                      <a:r>
                        <a:rPr kumimoji="1" lang="ja-JP" altLang="en-US" sz="800" dirty="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9.1</a:t>
                      </a:r>
                      <a:r>
                        <a:rPr kumimoji="1" lang="ja-JP" altLang="en-US" sz="800" dirty="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r h="571400">
                <a:tc vMerge="1">
                  <a:txBody>
                    <a:bodyPr/>
                    <a:lstStyle/>
                    <a:p>
                      <a:endParaRPr kumimoji="1" lang="ja-JP" altLang="en-US"/>
                    </a:p>
                  </a:txBody>
                  <a:tcPr/>
                </a:tc>
                <a:tc>
                  <a:txBody>
                    <a:bodyPr/>
                    <a:lstStyle/>
                    <a:p>
                      <a:pPr algn="ctr"/>
                      <a:r>
                        <a:rPr kumimoji="1" lang="ja-JP" altLang="en-US" sz="800">
                          <a:solidFill>
                            <a:schemeClr val="tx1"/>
                          </a:solidFill>
                          <a:latin typeface="Meiryo UI" panose="020B0604030504040204" pitchFamily="50" charset="-128"/>
                          <a:ea typeface="Meiryo UI" panose="020B0604030504040204" pitchFamily="50" charset="-128"/>
                        </a:rPr>
                        <a:t>不登校児童・生徒数</a:t>
                      </a:r>
                      <a:r>
                        <a:rPr kumimoji="1" lang="ja-JP" altLang="en-US" sz="800" dirty="0">
                          <a:solidFill>
                            <a:schemeClr val="tx1"/>
                          </a:solidFill>
                          <a:latin typeface="Meiryo UI" panose="020B0604030504040204" pitchFamily="50" charset="-128"/>
                          <a:ea typeface="Meiryo UI" panose="020B0604030504040204" pitchFamily="50" charset="-128"/>
                        </a:rPr>
                        <a:t>の千人率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いずれについても</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dirty="0">
                          <a:solidFill>
                            <a:schemeClr val="tx1"/>
                          </a:solidFill>
                          <a:latin typeface="Meiryo UI" panose="020B0604030504040204" pitchFamily="50" charset="-128"/>
                          <a:ea typeface="Meiryo UI" panose="020B0604030504040204" pitchFamily="50" charset="-128"/>
                        </a:rPr>
                        <a:t>全国水準以下を</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dirty="0">
                          <a:solidFill>
                            <a:schemeClr val="tx1"/>
                          </a:solidFill>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  </a:t>
                      </a:r>
                      <a:r>
                        <a:rPr kumimoji="1" lang="en-US" altLang="zh-CN" sz="800" dirty="0">
                          <a:solidFill>
                            <a:schemeClr val="tx1"/>
                          </a:solidFill>
                          <a:latin typeface="Meiryo UI" panose="020B0604030504040204" pitchFamily="50" charset="-128"/>
                          <a:ea typeface="Meiryo UI" panose="020B0604030504040204" pitchFamily="50" charset="-128"/>
                        </a:rPr>
                        <a:t>5.4</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( 4.7</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　</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a:t>
                      </a:r>
                      <a:r>
                        <a:rPr kumimoji="1" lang="en-US" altLang="zh-CN" sz="800" dirty="0">
                          <a:solidFill>
                            <a:schemeClr val="tx1"/>
                          </a:solidFill>
                          <a:latin typeface="Meiryo UI" panose="020B0604030504040204" pitchFamily="50" charset="-128"/>
                          <a:ea typeface="Meiryo UI" panose="020B0604030504040204" pitchFamily="50" charset="-128"/>
                        </a:rPr>
                        <a:t>35.7</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(31.4</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高：</a:t>
                      </a:r>
                      <a:r>
                        <a:rPr kumimoji="1" lang="en-US" altLang="zh-CN" sz="800" dirty="0">
                          <a:solidFill>
                            <a:schemeClr val="tx1"/>
                          </a:solidFill>
                          <a:latin typeface="Meiryo UI" panose="020B0604030504040204" pitchFamily="50" charset="-128"/>
                          <a:ea typeface="Meiryo UI" panose="020B0604030504040204" pitchFamily="50" charset="-128"/>
                        </a:rPr>
                        <a:t>35.2</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(16.4</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dirty="0" smtClean="0">
                          <a:solidFill>
                            <a:schemeClr val="tx1"/>
                          </a:solidFill>
                          <a:latin typeface="Meiryo UI" panose="020B0604030504040204" pitchFamily="50" charset="-128"/>
                          <a:ea typeface="Meiryo UI" panose="020B0604030504040204" pitchFamily="50" charset="-128"/>
                        </a:rPr>
                        <a:t>10.6</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10.1</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a:solidFill>
                            <a:schemeClr val="tx1"/>
                          </a:solidFill>
                          <a:latin typeface="Meiryo UI" panose="020B0604030504040204" pitchFamily="50" charset="-128"/>
                          <a:ea typeface="Meiryo UI" panose="020B0604030504040204" pitchFamily="50" charset="-128"/>
                        </a:rPr>
                        <a:t>)  </a:t>
                      </a:r>
                    </a:p>
                    <a:p>
                      <a:pPr algn="l"/>
                      <a:r>
                        <a:rPr kumimoji="1" lang="en-US" altLang="ja-JP" sz="800" dirty="0" smtClean="0">
                          <a:solidFill>
                            <a:schemeClr val="tx1"/>
                          </a:solidFill>
                          <a:latin typeface="Meiryo UI" panose="020B0604030504040204" pitchFamily="50" charset="-128"/>
                          <a:ea typeface="Meiryo UI" panose="020B0604030504040204" pitchFamily="50" charset="-128"/>
                        </a:rPr>
                        <a:t>46.6</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43.0</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a:solidFill>
                            <a:schemeClr val="tx1"/>
                          </a:solidFill>
                          <a:latin typeface="Meiryo UI" panose="020B0604030504040204" pitchFamily="50" charset="-128"/>
                          <a:ea typeface="Meiryo UI" panose="020B0604030504040204" pitchFamily="50" charset="-128"/>
                        </a:rPr>
                        <a:t>)  </a:t>
                      </a:r>
                    </a:p>
                    <a:p>
                      <a:pPr algn="l"/>
                      <a:r>
                        <a:rPr kumimoji="1" lang="en-US" altLang="ja-JP" sz="800" dirty="0" smtClean="0">
                          <a:solidFill>
                            <a:schemeClr val="tx1"/>
                          </a:solidFill>
                          <a:latin typeface="Meiryo UI" panose="020B0604030504040204" pitchFamily="50" charset="-128"/>
                          <a:ea typeface="Meiryo UI" panose="020B0604030504040204" pitchFamily="50" charset="-128"/>
                        </a:rPr>
                        <a:t>28.6</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15.5</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dirty="0" smtClean="0">
                          <a:solidFill>
                            <a:schemeClr val="tx1"/>
                          </a:solidFill>
                          <a:latin typeface="Meiryo UI" panose="020B0604030504040204" pitchFamily="50" charset="-128"/>
                          <a:ea typeface="Meiryo UI" panose="020B0604030504040204" pitchFamily="50" charset="-128"/>
                        </a:rPr>
                        <a:t>8.0</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8.4</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  </a:t>
                      </a:r>
                    </a:p>
                    <a:p>
                      <a:pPr algn="l"/>
                      <a:r>
                        <a:rPr kumimoji="1" lang="en-US" altLang="ja-JP" sz="800" dirty="0" smtClean="0">
                          <a:solidFill>
                            <a:schemeClr val="tx1"/>
                          </a:solidFill>
                          <a:latin typeface="Meiryo UI" panose="020B0604030504040204" pitchFamily="50" charset="-128"/>
                          <a:ea typeface="Meiryo UI" panose="020B0604030504040204" pitchFamily="50" charset="-128"/>
                        </a:rPr>
                        <a:t>42.5</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41.2</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  </a:t>
                      </a:r>
                    </a:p>
                    <a:p>
                      <a:pPr algn="l"/>
                      <a:r>
                        <a:rPr kumimoji="1" lang="en-US" altLang="ja-JP" sz="800" dirty="0" smtClean="0">
                          <a:solidFill>
                            <a:schemeClr val="tx1"/>
                          </a:solidFill>
                          <a:latin typeface="Meiryo UI" panose="020B0604030504040204" pitchFamily="50" charset="-128"/>
                          <a:ea typeface="Meiryo UI" panose="020B0604030504040204" pitchFamily="50" charset="-128"/>
                        </a:rPr>
                        <a:t>35.1</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17.6</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2270939"/>
                  </a:ext>
                </a:extLst>
              </a:tr>
              <a:tr h="487434">
                <a:tc vMerge="1">
                  <a:txBody>
                    <a:bodyPr/>
                    <a:lstStyle/>
                    <a:p>
                      <a:endParaRPr kumimoji="1" lang="ja-JP" altLang="en-US"/>
                    </a:p>
                  </a:txBody>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いじめの解消率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いずれについても</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100%</a:t>
                      </a:r>
                      <a:r>
                        <a:rPr kumimoji="1" lang="ja-JP" altLang="en-US" sz="800" dirty="0">
                          <a:solidFill>
                            <a:schemeClr val="tx1"/>
                          </a:solidFill>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小：</a:t>
                      </a:r>
                      <a:r>
                        <a:rPr kumimoji="1" lang="en-US" altLang="ja-JP" sz="800" dirty="0">
                          <a:solidFill>
                            <a:schemeClr val="tx1"/>
                          </a:solidFill>
                          <a:latin typeface="Meiryo UI" panose="020B0604030504040204" pitchFamily="50" charset="-128"/>
                          <a:ea typeface="Meiryo UI" panose="020B0604030504040204" pitchFamily="50" charset="-128"/>
                        </a:rPr>
                        <a:t>95.8%</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中：</a:t>
                      </a:r>
                      <a:r>
                        <a:rPr kumimoji="1" lang="en-US" altLang="ja-JP" sz="800" dirty="0">
                          <a:solidFill>
                            <a:schemeClr val="tx1"/>
                          </a:solidFill>
                          <a:latin typeface="Meiryo UI" panose="020B0604030504040204" pitchFamily="50" charset="-128"/>
                          <a:ea typeface="Meiryo UI" panose="020B0604030504040204" pitchFamily="50" charset="-128"/>
                        </a:rPr>
                        <a:t>92.1%  </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高：</a:t>
                      </a:r>
                      <a:r>
                        <a:rPr kumimoji="1" lang="en-US" altLang="ja-JP" sz="800" dirty="0">
                          <a:solidFill>
                            <a:schemeClr val="tx1"/>
                          </a:solidFill>
                          <a:latin typeface="Meiryo UI" panose="020B0604030504040204" pitchFamily="50" charset="-128"/>
                          <a:ea typeface="Meiryo UI" panose="020B0604030504040204" pitchFamily="50" charset="-128"/>
                        </a:rPr>
                        <a:t>91.4</a:t>
                      </a:r>
                      <a:r>
                        <a:rPr kumimoji="1" lang="ja-JP" altLang="en-US" sz="800" dirty="0">
                          <a:solidFill>
                            <a:schemeClr val="tx1"/>
                          </a:solidFill>
                          <a:latin typeface="Meiryo UI" panose="020B0604030504040204" pitchFamily="50" charset="-128"/>
                          <a:ea typeface="Meiryo UI" panose="020B0604030504040204" pitchFamily="50" charset="-128"/>
                        </a:rPr>
                        <a:t>％ </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smtClean="0">
                          <a:solidFill>
                            <a:schemeClr val="tx1"/>
                          </a:solidFill>
                          <a:latin typeface="Meiryo UI" panose="020B0604030504040204" pitchFamily="50" charset="-128"/>
                          <a:ea typeface="Meiryo UI" panose="020B0604030504040204" pitchFamily="50" charset="-128"/>
                        </a:rPr>
                        <a:t>83.2%</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77.4%)</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en-US" altLang="ja-JP" sz="800" dirty="0" smtClean="0">
                          <a:solidFill>
                            <a:schemeClr val="tx1"/>
                          </a:solidFill>
                          <a:latin typeface="Meiryo UI" panose="020B0604030504040204" pitchFamily="50" charset="-128"/>
                          <a:ea typeface="Meiryo UI" panose="020B0604030504040204" pitchFamily="50" charset="-128"/>
                        </a:rPr>
                        <a:t>75.3%</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76.9%)</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en-US" altLang="ja-JP" sz="800" dirty="0" smtClean="0">
                          <a:solidFill>
                            <a:schemeClr val="tx1"/>
                          </a:solidFill>
                          <a:latin typeface="Meiryo UI" panose="020B0604030504040204" pitchFamily="50" charset="-128"/>
                          <a:ea typeface="Meiryo UI" panose="020B0604030504040204" pitchFamily="50" charset="-128"/>
                        </a:rPr>
                        <a:t>84.8%</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79.3%)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solidFill>
                            <a:schemeClr val="tx1"/>
                          </a:solidFill>
                          <a:latin typeface="Meiryo UI" panose="020B0604030504040204" pitchFamily="50" charset="-128"/>
                          <a:ea typeface="Meiryo UI" panose="020B0604030504040204" pitchFamily="50" charset="-128"/>
                        </a:rPr>
                        <a:t>88.9%</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83.5%)</a:t>
                      </a:r>
                    </a:p>
                    <a:p>
                      <a:pPr algn="l"/>
                      <a:r>
                        <a:rPr kumimoji="1" lang="en-US" altLang="ja-JP" sz="800" dirty="0">
                          <a:solidFill>
                            <a:schemeClr val="tx1"/>
                          </a:solidFill>
                          <a:latin typeface="Meiryo UI" panose="020B0604030504040204" pitchFamily="50" charset="-128"/>
                          <a:ea typeface="Meiryo UI" panose="020B0604030504040204" pitchFamily="50" charset="-128"/>
                        </a:rPr>
                        <a:t>76.0%</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81.6%)</a:t>
                      </a:r>
                    </a:p>
                    <a:p>
                      <a:pPr algn="l"/>
                      <a:r>
                        <a:rPr kumimoji="1" lang="en-US" altLang="ja-JP" sz="800" dirty="0">
                          <a:solidFill>
                            <a:schemeClr val="tx1"/>
                          </a:solidFill>
                          <a:latin typeface="Meiryo UI" panose="020B0604030504040204" pitchFamily="50" charset="-128"/>
                          <a:ea typeface="Meiryo UI" panose="020B0604030504040204" pitchFamily="50" charset="-128"/>
                        </a:rPr>
                        <a:t>86.1%</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84.0%)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07326"/>
                  </a:ext>
                </a:extLst>
              </a:tr>
            </a:tbl>
          </a:graphicData>
        </a:graphic>
      </p:graphicFrame>
      <p:sp>
        <p:nvSpPr>
          <p:cNvPr id="10" name="テキスト ボックス 9"/>
          <p:cNvSpPr txBox="1"/>
          <p:nvPr/>
        </p:nvSpPr>
        <p:spPr>
          <a:xfrm>
            <a:off x="57649" y="6361527"/>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244762287"/>
              </p:ext>
            </p:extLst>
          </p:nvPr>
        </p:nvGraphicFramePr>
        <p:xfrm>
          <a:off x="129803" y="6600495"/>
          <a:ext cx="6713986" cy="2998808"/>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6544">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68400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smtClean="0">
                          <a:latin typeface="Meiryo UI" panose="020B0604030504040204" pitchFamily="50" charset="-128"/>
                          <a:ea typeface="Meiryo UI" panose="020B0604030504040204" pitchFamily="50" charset="-128"/>
                        </a:rPr>
                        <a:t>・令和３年度は、昨年度に引き続き「</a:t>
                      </a:r>
                      <a:r>
                        <a:rPr kumimoji="1" lang="en-US" altLang="ja-JP" sz="900" dirty="0" smtClean="0">
                          <a:latin typeface="Meiryo UI" panose="020B0604030504040204" pitchFamily="50" charset="-128"/>
                          <a:ea typeface="Meiryo UI" panose="020B0604030504040204" pitchFamily="50" charset="-128"/>
                        </a:rPr>
                        <a:t>2025</a:t>
                      </a:r>
                      <a:r>
                        <a:rPr kumimoji="1" lang="ja-JP" altLang="en-US" sz="900" dirty="0" smtClean="0">
                          <a:latin typeface="Meiryo UI" panose="020B0604030504040204" pitchFamily="50" charset="-128"/>
                          <a:ea typeface="Meiryo UI" panose="020B0604030504040204" pitchFamily="50" charset="-128"/>
                        </a:rPr>
                        <a:t>年日本国際博覧会協会教育プログラム」を活用し、地域や社会の課題を自分事として捉え、その解決に向けて他者と協働しながら探究的な学習に取り組み、持続可能な社会の創り手として主体的に社会に参画していく力を育成する取組み「わくわく・どきどき</a:t>
                      </a:r>
                      <a:r>
                        <a:rPr kumimoji="1" lang="en-US" altLang="ja-JP" sz="900" dirty="0" smtClean="0">
                          <a:latin typeface="Meiryo UI" panose="020B0604030504040204" pitchFamily="50" charset="-128"/>
                          <a:ea typeface="Meiryo UI" panose="020B0604030504040204" pitchFamily="50" charset="-128"/>
                        </a:rPr>
                        <a:t>SDGs</a:t>
                      </a:r>
                      <a:r>
                        <a:rPr kumimoji="1" lang="ja-JP" altLang="en-US" sz="900" dirty="0" smtClean="0">
                          <a:latin typeface="Meiryo UI" panose="020B0604030504040204" pitchFamily="50" charset="-128"/>
                          <a:ea typeface="Meiryo UI" panose="020B0604030504040204" pitchFamily="50" charset="-128"/>
                        </a:rPr>
                        <a:t>ジュニアプロジェクト」を実施し、府内</a:t>
                      </a:r>
                      <a:r>
                        <a:rPr kumimoji="1" lang="en-US" altLang="ja-JP" sz="900" dirty="0" smtClean="0">
                          <a:latin typeface="Meiryo UI" panose="020B0604030504040204" pitchFamily="50" charset="-128"/>
                          <a:ea typeface="Meiryo UI" panose="020B0604030504040204" pitchFamily="50" charset="-128"/>
                        </a:rPr>
                        <a:t>27</a:t>
                      </a:r>
                      <a:r>
                        <a:rPr kumimoji="1" lang="ja-JP" altLang="en-US" sz="900" dirty="0" smtClean="0">
                          <a:latin typeface="Meiryo UI" panose="020B0604030504040204" pitchFamily="50" charset="-128"/>
                          <a:ea typeface="Meiryo UI" panose="020B0604030504040204" pitchFamily="50" charset="-128"/>
                        </a:rPr>
                        <a:t>校の小中学校が参加した。</a:t>
                      </a:r>
                    </a:p>
                    <a:p>
                      <a:pPr marL="85725" indent="-85725"/>
                      <a:r>
                        <a:rPr kumimoji="1" lang="ja-JP" altLang="en-US" sz="900" dirty="0" smtClean="0">
                          <a:latin typeface="Meiryo UI" panose="020B0604030504040204" pitchFamily="50" charset="-128"/>
                          <a:ea typeface="Meiryo UI" panose="020B0604030504040204" pitchFamily="50" charset="-128"/>
                        </a:rPr>
                        <a:t>・プロジェクト参加校では、「将来の夢や目標を持っている」というアンケート項目の肯定的回答が、取組み前後で平均小学校</a:t>
                      </a:r>
                      <a:r>
                        <a:rPr kumimoji="1" lang="en-US" altLang="ja-JP" sz="900" dirty="0" smtClean="0">
                          <a:latin typeface="Meiryo UI" panose="020B0604030504040204" pitchFamily="50" charset="-128"/>
                          <a:ea typeface="Meiryo UI" panose="020B0604030504040204" pitchFamily="50" charset="-128"/>
                        </a:rPr>
                        <a:t>3.6</a:t>
                      </a:r>
                      <a:r>
                        <a:rPr kumimoji="1" lang="ja-JP" altLang="en-US" sz="900" dirty="0" smtClean="0">
                          <a:latin typeface="Meiryo UI" panose="020B0604030504040204" pitchFamily="50" charset="-128"/>
                          <a:ea typeface="Meiryo UI" panose="020B0604030504040204" pitchFamily="50" charset="-128"/>
                        </a:rPr>
                        <a:t>％、中学校</a:t>
                      </a:r>
                      <a:r>
                        <a:rPr kumimoji="1" lang="en-US" altLang="ja-JP" sz="900" dirty="0" smtClean="0">
                          <a:latin typeface="Meiryo UI" panose="020B0604030504040204" pitchFamily="50" charset="-128"/>
                          <a:ea typeface="Meiryo UI" panose="020B0604030504040204" pitchFamily="50" charset="-128"/>
                        </a:rPr>
                        <a:t>2.6</a:t>
                      </a:r>
                      <a:r>
                        <a:rPr kumimoji="1" lang="ja-JP" altLang="en-US" sz="900" dirty="0" smtClean="0">
                          <a:latin typeface="Meiryo UI" panose="020B0604030504040204" pitchFamily="50" charset="-128"/>
                          <a:ea typeface="Meiryo UI" panose="020B0604030504040204" pitchFamily="50" charset="-128"/>
                        </a:rPr>
                        <a:t>％向上した。今後、本取組みの成果の普及をいっそう進め、プロジェクト参加校を増やし、変化に対応できる力や乗り越える力、チャレンジする力を育み、将来に展望を持てる子どもを育成していく。</a:t>
                      </a:r>
                    </a:p>
                  </a:txBody>
                  <a:tcPr marL="82953" marR="82953" marT="41476" marB="41476" anchor="ctr">
                    <a:noFill/>
                  </a:tcPr>
                </a:tc>
                <a:extLst>
                  <a:ext uri="{0D108BD9-81ED-4DB2-BD59-A6C34878D82A}">
                    <a16:rowId xmlns:a16="http://schemas.microsoft.com/office/drawing/2014/main" val="3047467415"/>
                  </a:ext>
                </a:extLst>
              </a:tr>
              <a:tr h="93663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smtClean="0">
                          <a:latin typeface="Meiryo UI" panose="020B0604030504040204" pitchFamily="50" charset="-128"/>
                          <a:ea typeface="Meiryo UI" panose="020B0604030504040204" pitchFamily="50" charset="-128"/>
                        </a:rPr>
                        <a:t>・小中学校では、学校の教育活動全体を通じて行う道徳教育、道徳教育推進教師を中心とした全教員による協力体制の充実と道徳教育の展開及び「道徳科」の指導と評価等について、道徳教育推進教師の</a:t>
                      </a:r>
                      <a:r>
                        <a:rPr kumimoji="1" lang="en-US" altLang="ja-JP" sz="900" dirty="0" smtClean="0">
                          <a:latin typeface="Meiryo UI" panose="020B0604030504040204" pitchFamily="50" charset="-128"/>
                          <a:ea typeface="Meiryo UI" panose="020B0604030504040204" pitchFamily="50" charset="-128"/>
                        </a:rPr>
                        <a:t>95.1</a:t>
                      </a:r>
                      <a:r>
                        <a:rPr kumimoji="1" lang="ja-JP" altLang="en-US" sz="900" dirty="0" smtClean="0">
                          <a:latin typeface="Meiryo UI" panose="020B0604030504040204" pitchFamily="50" charset="-128"/>
                          <a:ea typeface="Meiryo UI" panose="020B0604030504040204" pitchFamily="50" charset="-128"/>
                        </a:rPr>
                        <a:t>％が、理解が深まったと回答した。</a:t>
                      </a:r>
                    </a:p>
                    <a:p>
                      <a:pPr marL="85725" indent="-85725"/>
                      <a:r>
                        <a:rPr kumimoji="1" lang="ja-JP" altLang="en-US" sz="900" dirty="0" smtClean="0">
                          <a:latin typeface="Meiryo UI" panose="020B0604030504040204" pitchFamily="50" charset="-128"/>
                          <a:ea typeface="Meiryo UI" panose="020B0604030504040204" pitchFamily="50" charset="-128"/>
                        </a:rPr>
                        <a:t>　今後も引き続き、人権教育・道徳教育の課題に応じた研修を進める。</a:t>
                      </a:r>
                    </a:p>
                    <a:p>
                      <a:pPr marL="85725" indent="-85725"/>
                      <a:r>
                        <a:rPr kumimoji="1" lang="ja-JP" altLang="en-US" sz="900" dirty="0" smtClean="0">
                          <a:latin typeface="Meiryo UI" panose="020B0604030504040204" pitchFamily="50" charset="-128"/>
                          <a:ea typeface="Meiryo UI" panose="020B0604030504040204" pitchFamily="50" charset="-128"/>
                        </a:rPr>
                        <a:t>・府立高校では、人権教育研修など各種会議を開催し、その成果を取りまとめるとともに、各学校で作成した道徳教育の全体計画に基づき道徳教育を推進した。「高校・高等部での学習を通して</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自分を大切にする</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気持ちが高まった」、「高校・高等部での学習を通して</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人間関係</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の大切さを学んだ」と回答した府立学校生の割合は一定水準を維持している。</a:t>
                      </a:r>
                      <a:endParaRPr kumimoji="1" lang="en-US" altLang="ja-JP" sz="900" dirty="0" smtClean="0">
                        <a:latin typeface="Meiryo UI" panose="020B0604030504040204" pitchFamily="50" charset="-128"/>
                        <a:ea typeface="Meiryo UI" panose="020B0604030504040204" pitchFamily="50" charset="-128"/>
                      </a:endParaRPr>
                    </a:p>
                    <a:p>
                      <a:pPr marL="85725" indent="-85725"/>
                      <a:r>
                        <a:rPr kumimoji="1" lang="ja-JP" altLang="en-US" sz="900" dirty="0" smtClean="0">
                          <a:latin typeface="Meiryo UI" panose="020B0604030504040204" pitchFamily="50" charset="-128"/>
                          <a:ea typeface="Meiryo UI" panose="020B0604030504040204" pitchFamily="50" charset="-128"/>
                        </a:rPr>
                        <a:t>・今後も教育活動全体を通じて一人ひとりの人権が大切にされる学校づくりに取り組んでいく。</a:t>
                      </a:r>
                    </a:p>
                  </a:txBody>
                  <a:tcPr marL="82953" marR="82953" marT="41476" marB="41476" anchor="ctr">
                    <a:noFill/>
                  </a:tcPr>
                </a:tc>
                <a:extLst>
                  <a:ext uri="{0D108BD9-81ED-4DB2-BD59-A6C34878D82A}">
                    <a16:rowId xmlns:a16="http://schemas.microsoft.com/office/drawing/2014/main" val="2344275125"/>
                  </a:ext>
                </a:extLst>
              </a:tr>
              <a:tr h="756000">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smtClean="0">
                          <a:latin typeface="Meiryo UI" panose="020B0604030504040204" pitchFamily="50" charset="-128"/>
                          <a:ea typeface="Meiryo UI" panose="020B0604030504040204" pitchFamily="50" charset="-128"/>
                        </a:rPr>
                        <a:t>・いじめ虐待等対応支援体制構築事業を通じて、いじめ・虐待をはじめとする生徒指導上の課題に対する未然防止・予防を図るとともに、各市町村学校においては、スクールカウンセラー、スク－ルソーシャルワーカー、スクールロイヤー等の多職種が連携したチーム支援体制の構築を進めてきた。また、解決が困難な課題の深刻化の防止に向け、府の緊急支援チームの派遣等を進めた。令和３年度の府緊急支援チームの派遣は</a:t>
                      </a:r>
                      <a:r>
                        <a:rPr kumimoji="1" lang="en-US" altLang="ja-JP" sz="900" dirty="0" smtClean="0">
                          <a:latin typeface="Meiryo UI" panose="020B0604030504040204" pitchFamily="50" charset="-128"/>
                          <a:ea typeface="Meiryo UI" panose="020B0604030504040204" pitchFamily="50" charset="-128"/>
                        </a:rPr>
                        <a:t>108</a:t>
                      </a:r>
                      <a:r>
                        <a:rPr kumimoji="1" lang="ja-JP" altLang="en-US" sz="900" dirty="0" smtClean="0">
                          <a:latin typeface="Meiryo UI" panose="020B0604030504040204" pitchFamily="50" charset="-128"/>
                          <a:ea typeface="Meiryo UI" panose="020B0604030504040204" pitchFamily="50" charset="-128"/>
                        </a:rPr>
                        <a:t>件となり、派遣後のアンケートからは９割以上の肯定的な回答を得ている。今後も、生起した事案に対し迅速かつ適切に対応するとともに、その未然防止に向け、各市町村においてチーム支援体制の構築が図られるよう、引き続き市町村を支援し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4057177445"/>
                  </a:ext>
                </a:extLst>
              </a:tr>
            </a:tbl>
          </a:graphicData>
        </a:graphic>
      </p:graphicFrame>
      <p:sp>
        <p:nvSpPr>
          <p:cNvPr id="18" name="Rectangle 4"/>
          <p:cNvSpPr>
            <a:spLocks noChangeArrowheads="1"/>
          </p:cNvSpPr>
          <p:nvPr/>
        </p:nvSpPr>
        <p:spPr bwMode="auto">
          <a:xfrm>
            <a:off x="57649" y="54661"/>
            <a:ext cx="6858295"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基本方針４</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子どもたちの豊かでたくましい人間性をはぐくみます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37624" y="6242203"/>
            <a:ext cx="6679125"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　　　　　　　　　　　　　　　　　　　　　　　　　　　　</a:t>
            </a:r>
          </a:p>
        </p:txBody>
      </p:sp>
      <p:grpSp>
        <p:nvGrpSpPr>
          <p:cNvPr id="21" name="グループ化 20"/>
          <p:cNvGrpSpPr/>
          <p:nvPr/>
        </p:nvGrpSpPr>
        <p:grpSpPr>
          <a:xfrm>
            <a:off x="6340833" y="4848102"/>
            <a:ext cx="489876" cy="282388"/>
            <a:chOff x="5111683" y="4996176"/>
            <a:chExt cx="489876" cy="282388"/>
          </a:xfrm>
        </p:grpSpPr>
        <p:sp>
          <p:nvSpPr>
            <p:cNvPr id="22" name="右中かっこ 21"/>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正方形/長方形 22"/>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R1]</a:t>
              </a:r>
              <a:endParaRPr kumimoji="1" lang="ja-JP" altLang="en-US" sz="800" dirty="0">
                <a:solidFill>
                  <a:schemeClr val="tx1"/>
                </a:solidFill>
              </a:endParaRPr>
            </a:p>
          </p:txBody>
        </p:sp>
      </p:grpSp>
      <p:grpSp>
        <p:nvGrpSpPr>
          <p:cNvPr id="30" name="グループ化 29"/>
          <p:cNvGrpSpPr/>
          <p:nvPr/>
        </p:nvGrpSpPr>
        <p:grpSpPr>
          <a:xfrm>
            <a:off x="6347183" y="5354688"/>
            <a:ext cx="489876" cy="282388"/>
            <a:chOff x="5111683" y="4996176"/>
            <a:chExt cx="489876" cy="282388"/>
          </a:xfrm>
        </p:grpSpPr>
        <p:sp>
          <p:nvSpPr>
            <p:cNvPr id="31" name="右中かっこ 30"/>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正方形/長方形 31"/>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R1]</a:t>
              </a:r>
              <a:endParaRPr kumimoji="1" lang="ja-JP" altLang="en-US" sz="800" dirty="0">
                <a:solidFill>
                  <a:schemeClr val="tx1"/>
                </a:solidFill>
              </a:endParaRPr>
            </a:p>
          </p:txBody>
        </p:sp>
      </p:grpSp>
      <p:grpSp>
        <p:nvGrpSpPr>
          <p:cNvPr id="33" name="グループ化 32"/>
          <p:cNvGrpSpPr/>
          <p:nvPr/>
        </p:nvGrpSpPr>
        <p:grpSpPr>
          <a:xfrm>
            <a:off x="6356894" y="5856590"/>
            <a:ext cx="489876" cy="282388"/>
            <a:chOff x="5105333" y="4996176"/>
            <a:chExt cx="489876" cy="282388"/>
          </a:xfrm>
        </p:grpSpPr>
        <p:sp>
          <p:nvSpPr>
            <p:cNvPr id="34" name="右中かっこ 33"/>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510533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R1]</a:t>
              </a:r>
              <a:endParaRPr kumimoji="1" lang="ja-JP" altLang="en-US" sz="800" dirty="0">
                <a:solidFill>
                  <a:schemeClr val="tx1"/>
                </a:solidFill>
              </a:endParaRPr>
            </a:p>
          </p:txBody>
        </p:sp>
      </p:grpSp>
      <p:grpSp>
        <p:nvGrpSpPr>
          <p:cNvPr id="37" name="グループ化 36"/>
          <p:cNvGrpSpPr/>
          <p:nvPr/>
        </p:nvGrpSpPr>
        <p:grpSpPr>
          <a:xfrm>
            <a:off x="5000239" y="4870794"/>
            <a:ext cx="489876" cy="282388"/>
            <a:chOff x="5111683" y="4996176"/>
            <a:chExt cx="489876" cy="282388"/>
          </a:xfrm>
        </p:grpSpPr>
        <p:sp>
          <p:nvSpPr>
            <p:cNvPr id="38" name="右中かっこ 37"/>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正方形/長方形 38"/>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R2]</a:t>
              </a:r>
              <a:endParaRPr kumimoji="1" lang="ja-JP" altLang="en-US" sz="800" dirty="0">
                <a:solidFill>
                  <a:schemeClr val="tx1"/>
                </a:solidFill>
              </a:endParaRPr>
            </a:p>
          </p:txBody>
        </p:sp>
      </p:grpSp>
      <p:grpSp>
        <p:nvGrpSpPr>
          <p:cNvPr id="40" name="グループ化 39"/>
          <p:cNvGrpSpPr/>
          <p:nvPr/>
        </p:nvGrpSpPr>
        <p:grpSpPr>
          <a:xfrm>
            <a:off x="5068196" y="5344526"/>
            <a:ext cx="489876" cy="282388"/>
            <a:chOff x="5111683" y="4996176"/>
            <a:chExt cx="489876" cy="282388"/>
          </a:xfrm>
        </p:grpSpPr>
        <p:sp>
          <p:nvSpPr>
            <p:cNvPr id="41" name="右中かっこ 40"/>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2" name="正方形/長方形 41"/>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R2]</a:t>
              </a:r>
              <a:endParaRPr kumimoji="1" lang="ja-JP" altLang="en-US" sz="800" dirty="0">
                <a:solidFill>
                  <a:schemeClr val="tx1"/>
                </a:solidFill>
              </a:endParaRPr>
            </a:p>
          </p:txBody>
        </p:sp>
      </p:grpSp>
      <p:grpSp>
        <p:nvGrpSpPr>
          <p:cNvPr id="43" name="グループ化 42"/>
          <p:cNvGrpSpPr/>
          <p:nvPr/>
        </p:nvGrpSpPr>
        <p:grpSpPr>
          <a:xfrm>
            <a:off x="5068196" y="5856590"/>
            <a:ext cx="489876" cy="282388"/>
            <a:chOff x="5111683" y="4996176"/>
            <a:chExt cx="489876" cy="282388"/>
          </a:xfrm>
        </p:grpSpPr>
        <p:sp>
          <p:nvSpPr>
            <p:cNvPr id="44" name="右中かっこ 43"/>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正方形/長方形 44"/>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R2]</a:t>
              </a:r>
              <a:endParaRPr kumimoji="1" lang="ja-JP" altLang="en-US" sz="800" dirty="0">
                <a:solidFill>
                  <a:schemeClr val="tx1"/>
                </a:solidFill>
              </a:endParaRPr>
            </a:p>
          </p:txBody>
        </p:sp>
      </p:grpSp>
      <p:grpSp>
        <p:nvGrpSpPr>
          <p:cNvPr id="46" name="グループ化 45"/>
          <p:cNvGrpSpPr/>
          <p:nvPr/>
        </p:nvGrpSpPr>
        <p:grpSpPr>
          <a:xfrm>
            <a:off x="3742721" y="4873445"/>
            <a:ext cx="489876" cy="282388"/>
            <a:chOff x="5111683" y="4996176"/>
            <a:chExt cx="489876" cy="282388"/>
          </a:xfrm>
        </p:grpSpPr>
        <p:sp>
          <p:nvSpPr>
            <p:cNvPr id="47" name="右中かっこ 46"/>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正方形/長方形 47"/>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H28]</a:t>
              </a:r>
              <a:endParaRPr kumimoji="1" lang="ja-JP" altLang="en-US" sz="800" dirty="0">
                <a:solidFill>
                  <a:schemeClr val="tx1"/>
                </a:solidFill>
              </a:endParaRPr>
            </a:p>
          </p:txBody>
        </p:sp>
      </p:grpSp>
      <p:grpSp>
        <p:nvGrpSpPr>
          <p:cNvPr id="49" name="グループ化 48"/>
          <p:cNvGrpSpPr/>
          <p:nvPr/>
        </p:nvGrpSpPr>
        <p:grpSpPr>
          <a:xfrm>
            <a:off x="3741480" y="5350125"/>
            <a:ext cx="489876" cy="282388"/>
            <a:chOff x="5111683" y="4996176"/>
            <a:chExt cx="489876" cy="282388"/>
          </a:xfrm>
        </p:grpSpPr>
        <p:sp>
          <p:nvSpPr>
            <p:cNvPr id="50" name="右中かっこ 49"/>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1" name="正方形/長方形 50"/>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H28]</a:t>
              </a:r>
              <a:endParaRPr kumimoji="1" lang="ja-JP" altLang="en-US" sz="800" dirty="0">
                <a:solidFill>
                  <a:schemeClr val="tx1"/>
                </a:solidFill>
              </a:endParaRPr>
            </a:p>
          </p:txBody>
        </p:sp>
      </p:grpSp>
      <p:grpSp>
        <p:nvGrpSpPr>
          <p:cNvPr id="52" name="グループ化 51"/>
          <p:cNvGrpSpPr/>
          <p:nvPr/>
        </p:nvGrpSpPr>
        <p:grpSpPr>
          <a:xfrm>
            <a:off x="3377186" y="5860347"/>
            <a:ext cx="489876" cy="282388"/>
            <a:chOff x="5111683" y="4996176"/>
            <a:chExt cx="489876" cy="282388"/>
          </a:xfrm>
        </p:grpSpPr>
        <p:sp>
          <p:nvSpPr>
            <p:cNvPr id="53" name="右中かっこ 52"/>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正方形/長方形 53"/>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H28]</a:t>
              </a:r>
              <a:endParaRPr kumimoji="1" lang="ja-JP" altLang="en-US" sz="800" dirty="0">
                <a:solidFill>
                  <a:schemeClr val="tx1"/>
                </a:solidFill>
              </a:endParaRPr>
            </a:p>
          </p:txBody>
        </p:sp>
      </p:grpSp>
    </p:spTree>
    <p:extLst>
      <p:ext uri="{BB962C8B-B14F-4D97-AF65-F5344CB8AC3E}">
        <p14:creationId xmlns:p14="http://schemas.microsoft.com/office/powerpoint/2010/main" val="4209892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64049" y="429733"/>
            <a:ext cx="6858000" cy="99924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サイクルに基づく学校における体育活動の活性化などにより、児童・生徒の運動習慣をはぐくむ。</a:t>
            </a:r>
          </a:p>
          <a:p>
            <a:pPr defTabSz="1160757">
              <a:defRPr/>
            </a:pPr>
            <a:r>
              <a:rPr lang="ja-JP" altLang="en-US" sz="952" dirty="0">
                <a:latin typeface="Meiryo UI" panose="020B0604030504040204" pitchFamily="50" charset="-128"/>
                <a:ea typeface="Meiryo UI" panose="020B0604030504040204" pitchFamily="50" charset="-128"/>
              </a:rPr>
              <a:t>②学校における食に関する指導や学校保健活動等を充実するとともに、子どもの生活習慣の定着を通した健康づくりをすすめる。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①体力づくりに関する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サイクルの確立（「体力づくり推進計画」の作成支援）</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②栄養教諭を中核とした「食に関する指導」の充実／子どもの生活習慣確立に向けた取組みの推進</a:t>
            </a:r>
          </a:p>
        </p:txBody>
      </p:sp>
      <p:sp>
        <p:nvSpPr>
          <p:cNvPr id="6" name="テキスト ボックス 5"/>
          <p:cNvSpPr txBox="1"/>
          <p:nvPr/>
        </p:nvSpPr>
        <p:spPr>
          <a:xfrm>
            <a:off x="456769" y="1420302"/>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066902448"/>
              </p:ext>
            </p:extLst>
          </p:nvPr>
        </p:nvGraphicFramePr>
        <p:xfrm>
          <a:off x="518922" y="1627440"/>
          <a:ext cx="6729115" cy="2336422"/>
        </p:xfrm>
        <a:graphic>
          <a:graphicData uri="http://schemas.openxmlformats.org/drawingml/2006/table">
            <a:tbl>
              <a:tblPr firstRow="1" bandRow="1">
                <a:tableStyleId>{F2DE63D5-997A-4646-A377-4702673A728D}</a:tableStyleId>
              </a:tblPr>
              <a:tblGrid>
                <a:gridCol w="232914">
                  <a:extLst>
                    <a:ext uri="{9D8B030D-6E8A-4147-A177-3AD203B41FA5}">
                      <a16:colId xmlns:a16="http://schemas.microsoft.com/office/drawing/2014/main" val="2566698732"/>
                    </a:ext>
                  </a:extLst>
                </a:gridCol>
                <a:gridCol w="1682380">
                  <a:extLst>
                    <a:ext uri="{9D8B030D-6E8A-4147-A177-3AD203B41FA5}">
                      <a16:colId xmlns:a16="http://schemas.microsoft.com/office/drawing/2014/main" val="2864989851"/>
                    </a:ext>
                  </a:extLst>
                </a:gridCol>
                <a:gridCol w="1113519">
                  <a:extLst>
                    <a:ext uri="{9D8B030D-6E8A-4147-A177-3AD203B41FA5}">
                      <a16:colId xmlns:a16="http://schemas.microsoft.com/office/drawing/2014/main" val="2901626200"/>
                    </a:ext>
                  </a:extLst>
                </a:gridCol>
                <a:gridCol w="1452798">
                  <a:extLst>
                    <a:ext uri="{9D8B030D-6E8A-4147-A177-3AD203B41FA5}">
                      <a16:colId xmlns:a16="http://schemas.microsoft.com/office/drawing/2014/main" val="2694090348"/>
                    </a:ext>
                  </a:extLst>
                </a:gridCol>
                <a:gridCol w="1123752">
                  <a:extLst>
                    <a:ext uri="{9D8B030D-6E8A-4147-A177-3AD203B41FA5}">
                      <a16:colId xmlns:a16="http://schemas.microsoft.com/office/drawing/2014/main" val="980083204"/>
                    </a:ext>
                  </a:extLst>
                </a:gridCol>
                <a:gridCol w="1123752">
                  <a:extLst>
                    <a:ext uri="{9D8B030D-6E8A-4147-A177-3AD203B41FA5}">
                      <a16:colId xmlns:a16="http://schemas.microsoft.com/office/drawing/2014/main" val="1626820179"/>
                    </a:ext>
                  </a:extLst>
                </a:gridCol>
              </a:tblGrid>
              <a:tr h="208659">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smtClean="0">
                          <a:solidFill>
                            <a:schemeClr val="tx1"/>
                          </a:solidFill>
                          <a:latin typeface="Meiryo UI" panose="020B0604030504040204" pitchFamily="50" charset="-128"/>
                          <a:ea typeface="Meiryo UI" panose="020B0604030504040204" pitchFamily="50" charset="-128"/>
                        </a:rPr>
                        <a:t>計画策定時</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R3</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】R2</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51294">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全国体力・運動</a:t>
                      </a:r>
                      <a:r>
                        <a:rPr kumimoji="1" lang="ja-JP" altLang="en-US" sz="800" dirty="0">
                          <a:latin typeface="Meiryo UI" panose="020B0604030504040204" pitchFamily="50" charset="-128"/>
                          <a:ea typeface="Meiryo UI" panose="020B0604030504040204" pitchFamily="50" charset="-128"/>
                        </a:rPr>
                        <a:t>能力、運動習慣等調査」結果を踏まえて、授業等の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a:latin typeface="Meiryo UI" panose="020B0604030504040204" pitchFamily="50" charset="-128"/>
                          <a:ea typeface="Meiryo UI" panose="020B0604030504040204" pitchFamily="50" charset="-128"/>
                        </a:rPr>
                        <a:t>工夫・改善</a:t>
                      </a:r>
                      <a:r>
                        <a:rPr kumimoji="1" lang="ja-JP" altLang="en-US" sz="800" dirty="0">
                          <a:latin typeface="Meiryo UI" panose="020B0604030504040204" pitchFamily="50" charset="-128"/>
                          <a:ea typeface="Meiryo UI" panose="020B0604030504040204" pitchFamily="50" charset="-128"/>
                        </a:rPr>
                        <a:t>を行った学校の割合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smtClean="0">
                          <a:latin typeface="Meiryo UI" panose="020B0604030504040204" pitchFamily="50" charset="-128"/>
                          <a:ea typeface="Meiryo UI" panose="020B0604030504040204" pitchFamily="50" charset="-128"/>
                        </a:rPr>
                        <a:t>小学校：</a:t>
                      </a:r>
                      <a:r>
                        <a:rPr kumimoji="1" lang="en-US" altLang="zh-CN" sz="900" smtClean="0">
                          <a:latin typeface="Meiryo UI" panose="020B0604030504040204" pitchFamily="50" charset="-128"/>
                          <a:ea typeface="Meiryo UI" panose="020B0604030504040204" pitchFamily="50" charset="-128"/>
                        </a:rPr>
                        <a:t>39.2</a:t>
                      </a:r>
                      <a:r>
                        <a:rPr kumimoji="1" lang="zh-CN" altLang="en-US" sz="900" smtClean="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smtClean="0">
                          <a:latin typeface="Meiryo UI" panose="020B0604030504040204" pitchFamily="50" charset="-128"/>
                          <a:ea typeface="Meiryo UI" panose="020B0604030504040204" pitchFamily="50" charset="-128"/>
                        </a:rPr>
                        <a:t>中学校：</a:t>
                      </a:r>
                      <a:r>
                        <a:rPr kumimoji="1" lang="en-US" altLang="zh-CN" sz="900" smtClean="0">
                          <a:latin typeface="Meiryo UI" panose="020B0604030504040204" pitchFamily="50" charset="-128"/>
                          <a:ea typeface="Meiryo UI" panose="020B0604030504040204" pitchFamily="50" charset="-128"/>
                        </a:rPr>
                        <a:t>41.6</a:t>
                      </a:r>
                      <a:r>
                        <a:rPr kumimoji="1" lang="zh-CN" altLang="en-US" sz="900" smtClean="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smtClean="0">
                          <a:latin typeface="Meiryo UI" panose="020B0604030504040204" pitchFamily="50" charset="-128"/>
                          <a:ea typeface="Meiryo UI" panose="020B0604030504040204" pitchFamily="50" charset="-128"/>
                        </a:rPr>
                        <a:t>[H29</a:t>
                      </a:r>
                      <a:r>
                        <a:rPr kumimoji="1" lang="ja-JP" altLang="en-US" sz="800" smtClean="0">
                          <a:latin typeface="Meiryo UI" panose="020B0604030504040204" pitchFamily="50" charset="-128"/>
                          <a:ea typeface="Meiryo UI" panose="020B0604030504040204" pitchFamily="50" charset="-128"/>
                        </a:rPr>
                        <a:t>調査</a:t>
                      </a:r>
                      <a:r>
                        <a:rPr kumimoji="1" lang="en-US" altLang="ja-JP" sz="80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37.0</a:t>
                      </a:r>
                      <a:r>
                        <a:rPr kumimoji="1" lang="ja-JP" altLang="en-US" sz="800" dirty="0" smtClean="0">
                          <a:latin typeface="Meiryo UI" panose="020B0604030504040204" pitchFamily="50" charset="-128"/>
                          <a:ea typeface="Meiryo UI" panose="020B0604030504040204" pitchFamily="50" charset="-128"/>
                        </a:rPr>
                        <a:t>％</a:t>
                      </a:r>
                      <a:endParaRPr kumimoji="1" lang="en-US" altLang="ja-JP" sz="800" dirty="0" smtClean="0">
                        <a:latin typeface="Meiryo UI" panose="020B0604030504040204" pitchFamily="50" charset="-128"/>
                        <a:ea typeface="Meiryo UI" panose="020B0604030504040204" pitchFamily="50" charset="-128"/>
                      </a:endParaRPr>
                    </a:p>
                    <a:p>
                      <a:pPr algn="ctr"/>
                      <a:r>
                        <a:rPr kumimoji="1" lang="en-US" altLang="ja-JP" sz="800" dirty="0" smtClean="0">
                          <a:latin typeface="Meiryo UI" panose="020B0604030504040204" pitchFamily="50" charset="-128"/>
                          <a:ea typeface="Meiryo UI" panose="020B0604030504040204" pitchFamily="50" charset="-128"/>
                        </a:rPr>
                        <a:t>45.3</a:t>
                      </a:r>
                      <a:r>
                        <a:rPr kumimoji="1" lang="ja-JP" altLang="en-US" sz="800" dirty="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504562">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体力テストの５段階総合評価で</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下位段階（</a:t>
                      </a:r>
                      <a:r>
                        <a:rPr kumimoji="1" lang="en-US" altLang="ja-JP" sz="800" dirty="0">
                          <a:latin typeface="Meiryo UI" panose="020B0604030504040204" pitchFamily="50" charset="-128"/>
                          <a:ea typeface="Meiryo UI" panose="020B0604030504040204" pitchFamily="50" charset="-128"/>
                        </a:rPr>
                        <a:t>D</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E</a:t>
                      </a:r>
                      <a:r>
                        <a:rPr kumimoji="1" lang="ja-JP" altLang="en-US" sz="800" dirty="0">
                          <a:latin typeface="Meiryo UI" panose="020B0604030504040204" pitchFamily="50" charset="-128"/>
                          <a:ea typeface="Meiryo UI" panose="020B0604030504040204" pitchFamily="50" charset="-128"/>
                        </a:rPr>
                        <a:t>）の児童の割合（小５）</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smtClean="0">
                          <a:latin typeface="Meiryo UI" panose="020B0604030504040204" pitchFamily="50" charset="-128"/>
                          <a:ea typeface="Meiryo UI" panose="020B0604030504040204" pitchFamily="50" charset="-128"/>
                        </a:rPr>
                        <a:t>男子：</a:t>
                      </a:r>
                      <a:r>
                        <a:rPr kumimoji="1" lang="en-US" altLang="zh-CN" sz="900" smtClean="0">
                          <a:latin typeface="Meiryo UI" panose="020B0604030504040204" pitchFamily="50" charset="-128"/>
                          <a:ea typeface="Meiryo UI" panose="020B0604030504040204" pitchFamily="50" charset="-128"/>
                        </a:rPr>
                        <a:t>33.4%(28.9</a:t>
                      </a:r>
                      <a:r>
                        <a:rPr kumimoji="1" lang="zh-CN" altLang="en-US" sz="900" smtClean="0">
                          <a:latin typeface="Meiryo UI" panose="020B0604030504040204" pitchFamily="50" charset="-128"/>
                          <a:ea typeface="Meiryo UI" panose="020B0604030504040204" pitchFamily="50" charset="-128"/>
                        </a:rPr>
                        <a:t>％</a:t>
                      </a:r>
                      <a:r>
                        <a:rPr kumimoji="1" lang="en-US" altLang="zh-CN" sz="900" smtClean="0">
                          <a:latin typeface="Meiryo UI" panose="020B0604030504040204" pitchFamily="50" charset="-128"/>
                          <a:ea typeface="Meiryo UI" panose="020B0604030504040204" pitchFamily="50" charset="-128"/>
                        </a:rPr>
                        <a:t>)</a:t>
                      </a:r>
                      <a:endParaRPr kumimoji="1" lang="zh-CN" altLang="en-US" sz="900" smtClean="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smtClean="0">
                          <a:latin typeface="Meiryo UI" panose="020B0604030504040204" pitchFamily="50" charset="-128"/>
                          <a:ea typeface="Meiryo UI" panose="020B0604030504040204" pitchFamily="50" charset="-128"/>
                        </a:rPr>
                        <a:t>女子：</a:t>
                      </a:r>
                      <a:r>
                        <a:rPr kumimoji="1" lang="en-US" altLang="zh-CN" sz="900" smtClean="0">
                          <a:latin typeface="Meiryo UI" panose="020B0604030504040204" pitchFamily="50" charset="-128"/>
                          <a:ea typeface="Meiryo UI" panose="020B0604030504040204" pitchFamily="50" charset="-128"/>
                        </a:rPr>
                        <a:t>28.9%(23.1</a:t>
                      </a:r>
                      <a:r>
                        <a:rPr kumimoji="1" lang="zh-CN" altLang="en-US" sz="900" smtClean="0">
                          <a:latin typeface="Meiryo UI" panose="020B0604030504040204" pitchFamily="50" charset="-128"/>
                          <a:ea typeface="Meiryo UI" panose="020B0604030504040204" pitchFamily="50" charset="-128"/>
                        </a:rPr>
                        <a:t>％</a:t>
                      </a:r>
                      <a:r>
                        <a:rPr kumimoji="1" lang="en-US" altLang="zh-CN" sz="900" smtClean="0">
                          <a:latin typeface="Meiryo UI" panose="020B0604030504040204" pitchFamily="50" charset="-128"/>
                          <a:ea typeface="Meiryo UI" panose="020B0604030504040204" pitchFamily="50" charset="-128"/>
                        </a:rPr>
                        <a:t>)</a:t>
                      </a:r>
                      <a:endParaRPr kumimoji="1" lang="zh-CN" altLang="en-US" sz="900" smtClean="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smtClean="0">
                          <a:latin typeface="Meiryo UI" panose="020B0604030504040204" pitchFamily="50" charset="-128"/>
                          <a:ea typeface="Meiryo UI" panose="020B0604030504040204" pitchFamily="50" charset="-128"/>
                        </a:rPr>
                        <a:t>[H29</a:t>
                      </a:r>
                      <a:r>
                        <a:rPr kumimoji="1" lang="ja-JP" altLang="en-US" sz="800" smtClean="0">
                          <a:latin typeface="Meiryo UI" panose="020B0604030504040204" pitchFamily="50" charset="-128"/>
                          <a:ea typeface="Meiryo UI" panose="020B0604030504040204" pitchFamily="50" charset="-128"/>
                        </a:rPr>
                        <a:t>調査</a:t>
                      </a:r>
                      <a:r>
                        <a:rPr kumimoji="1" lang="en-US" altLang="ja-JP" sz="80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39.4</a:t>
                      </a:r>
                      <a:r>
                        <a:rPr kumimoji="1" lang="en-US" altLang="zh-CN"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36.2</a:t>
                      </a:r>
                      <a:r>
                        <a:rPr kumimoji="1" lang="zh-CN" altLang="en-US" sz="800" dirty="0" smtClean="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a:t>
                      </a:r>
                    </a:p>
                    <a:p>
                      <a:pPr algn="ctr"/>
                      <a:r>
                        <a:rPr kumimoji="1" lang="en-US" altLang="ja-JP" sz="800" dirty="0" smtClean="0">
                          <a:latin typeface="Meiryo UI" panose="020B0604030504040204" pitchFamily="50" charset="-128"/>
                          <a:ea typeface="Meiryo UI" panose="020B0604030504040204" pitchFamily="50" charset="-128"/>
                        </a:rPr>
                        <a:t>32.9</a:t>
                      </a:r>
                      <a:r>
                        <a:rPr kumimoji="1" lang="en-US" altLang="zh-CN"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27.6</a:t>
                      </a:r>
                      <a:r>
                        <a:rPr kumimoji="1" lang="zh-CN" altLang="en-US" sz="800" dirty="0" smtClean="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a:t>
                      </a:r>
                    </a:p>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694737">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保護者を委員とした</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学校保健委員会の設置率</a:t>
                      </a:r>
                    </a:p>
                    <a:p>
                      <a:pPr algn="ctr"/>
                      <a:r>
                        <a:rPr kumimoji="1" lang="ja-JP" altLang="en-US" sz="9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900" dirty="0">
                          <a:latin typeface="Meiryo UI" panose="020B0604030504040204" pitchFamily="50" charset="-128"/>
                          <a:ea typeface="Meiryo UI" panose="020B0604030504040204" pitchFamily="50" charset="-128"/>
                        </a:rPr>
                        <a:t>いずれについても</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smtClean="0">
                          <a:latin typeface="Meiryo UI" panose="020B0604030504040204" pitchFamily="50" charset="-128"/>
                          <a:ea typeface="Meiryo UI" panose="020B0604030504040204" pitchFamily="50" charset="-128"/>
                        </a:rPr>
                        <a:t>公立小学校：</a:t>
                      </a:r>
                      <a:r>
                        <a:rPr kumimoji="1" lang="en-US" altLang="zh-CN" sz="900" dirty="0" smtClean="0">
                          <a:latin typeface="Meiryo UI" panose="020B0604030504040204" pitchFamily="50" charset="-128"/>
                          <a:ea typeface="Meiryo UI" panose="020B0604030504040204" pitchFamily="50" charset="-128"/>
                        </a:rPr>
                        <a:t>60.3%</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smtClean="0">
                          <a:latin typeface="Meiryo UI" panose="020B0604030504040204" pitchFamily="50" charset="-128"/>
                          <a:ea typeface="Meiryo UI" panose="020B0604030504040204" pitchFamily="50" charset="-128"/>
                        </a:rPr>
                        <a:t>公立中学校：</a:t>
                      </a:r>
                      <a:r>
                        <a:rPr kumimoji="1" lang="en-US" altLang="zh-CN" sz="900" dirty="0" smtClean="0">
                          <a:latin typeface="Meiryo UI" panose="020B0604030504040204" pitchFamily="50" charset="-128"/>
                          <a:ea typeface="Meiryo UI" panose="020B0604030504040204" pitchFamily="50" charset="-128"/>
                        </a:rPr>
                        <a:t>54.4%</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smtClean="0">
                          <a:latin typeface="Meiryo UI" panose="020B0604030504040204" pitchFamily="50" charset="-128"/>
                          <a:ea typeface="Meiryo UI" panose="020B0604030504040204" pitchFamily="50" charset="-128"/>
                        </a:rPr>
                        <a:t>公立高校　 ：</a:t>
                      </a:r>
                      <a:r>
                        <a:rPr kumimoji="1" lang="en-US" altLang="zh-CN" sz="900" dirty="0" smtClean="0">
                          <a:latin typeface="Meiryo UI" panose="020B0604030504040204" pitchFamily="50" charset="-128"/>
                          <a:ea typeface="Meiryo UI" panose="020B0604030504040204" pitchFamily="50" charset="-128"/>
                        </a:rPr>
                        <a:t>88.0%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smtClean="0">
                          <a:latin typeface="Meiryo UI" panose="020B0604030504040204" pitchFamily="50" charset="-128"/>
                          <a:ea typeface="Meiryo UI" panose="020B0604030504040204" pitchFamily="50" charset="-128"/>
                        </a:rPr>
                        <a:t>[H28]</a:t>
                      </a:r>
                      <a:endParaRPr kumimoji="1" lang="zh-CN"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eiryo UI" panose="020B0604030504040204" pitchFamily="50" charset="-128"/>
                          <a:ea typeface="Meiryo UI" panose="020B0604030504040204" pitchFamily="50" charset="-128"/>
                        </a:rPr>
                        <a:t>82.4</a:t>
                      </a:r>
                      <a:r>
                        <a:rPr kumimoji="1" lang="en-US" altLang="zh-CN"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73.0</a:t>
                      </a:r>
                      <a:r>
                        <a:rPr kumimoji="1" lang="en-US" altLang="zh-CN"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95.4</a:t>
                      </a:r>
                      <a:r>
                        <a:rPr kumimoji="1" lang="en-US" altLang="zh-CN"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zh-CN" sz="900" dirty="0">
                          <a:latin typeface="Meiryo UI" panose="020B0604030504040204" pitchFamily="50" charset="-128"/>
                          <a:ea typeface="Meiryo UI" panose="020B0604030504040204" pitchFamily="50" charset="-128"/>
                        </a:rPr>
                        <a:t>84.9%</a:t>
                      </a:r>
                    </a:p>
                    <a:p>
                      <a:pPr algn="ctr"/>
                      <a:r>
                        <a:rPr kumimoji="1" lang="en-US" altLang="zh-CN" sz="900" dirty="0">
                          <a:latin typeface="Meiryo UI" panose="020B0604030504040204" pitchFamily="50" charset="-128"/>
                          <a:ea typeface="Meiryo UI" panose="020B0604030504040204" pitchFamily="50" charset="-128"/>
                        </a:rPr>
                        <a:t>78.5%</a:t>
                      </a:r>
                    </a:p>
                    <a:p>
                      <a:pPr algn="ctr"/>
                      <a:r>
                        <a:rPr kumimoji="1" lang="en-US" altLang="zh-CN" sz="900" dirty="0">
                          <a:latin typeface="Meiryo UI" panose="020B0604030504040204" pitchFamily="50" charset="-128"/>
                          <a:ea typeface="Meiryo UI" panose="020B0604030504040204" pitchFamily="50" charset="-128"/>
                        </a:rPr>
                        <a:t>95.5%</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r h="437819">
                <a:tc vMerge="1">
                  <a:txBody>
                    <a:bodyPr/>
                    <a:lstStyle/>
                    <a:p>
                      <a:endParaRPr kumimoji="1" lang="ja-JP" altLang="en-US"/>
                    </a:p>
                  </a:txBody>
                  <a:tcPr/>
                </a:tc>
                <a:tc>
                  <a:txBody>
                    <a:bodyPr/>
                    <a:lstStyle/>
                    <a:p>
                      <a:pPr algn="ctr"/>
                      <a:r>
                        <a:rPr kumimoji="1" lang="ja-JP" altLang="en-US" sz="900" dirty="0">
                          <a:latin typeface="Meiryo UI" panose="020B0604030504040204" pitchFamily="50" charset="-128"/>
                          <a:ea typeface="Meiryo UI" panose="020B0604030504040204" pitchFamily="50" charset="-128"/>
                        </a:rPr>
                        <a:t>学校評価で食育を評価して</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a:latin typeface="Meiryo UI" panose="020B0604030504040204" pitchFamily="50" charset="-128"/>
                          <a:ea typeface="Meiryo UI" panose="020B0604030504040204" pitchFamily="50" charset="-128"/>
                        </a:rPr>
                        <a:t>いる小・中学校</a:t>
                      </a:r>
                      <a:r>
                        <a:rPr kumimoji="1" lang="ja-JP" altLang="en-US" sz="900" dirty="0">
                          <a:latin typeface="Meiryo UI" panose="020B0604030504040204" pitchFamily="50" charset="-128"/>
                          <a:ea typeface="Meiryo UI" panose="020B0604030504040204" pitchFamily="50" charset="-128"/>
                        </a:rPr>
                        <a:t>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smtClean="0">
                          <a:latin typeface="Meiryo UI" panose="020B0604030504040204" pitchFamily="50" charset="-128"/>
                          <a:ea typeface="Meiryo UI" panose="020B0604030504040204" pitchFamily="50" charset="-128"/>
                        </a:rPr>
                        <a:t>60.3%</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smtClean="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eiryo UI" panose="020B0604030504040204" pitchFamily="50" charset="-128"/>
                          <a:ea typeface="Meiryo UI" panose="020B0604030504040204" pitchFamily="50" charset="-128"/>
                        </a:rPr>
                        <a:t>96.4</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latin typeface="Meiryo UI" panose="020B0604030504040204" pitchFamily="50" charset="-128"/>
                          <a:ea typeface="Meiryo UI" panose="020B0604030504040204" pitchFamily="50" charset="-128"/>
                        </a:rPr>
                        <a:t>91.7</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8793469"/>
                  </a:ext>
                </a:extLst>
              </a:tr>
            </a:tbl>
          </a:graphicData>
        </a:graphic>
      </p:graphicFrame>
      <p:sp>
        <p:nvSpPr>
          <p:cNvPr id="10" name="テキスト ボックス 9"/>
          <p:cNvSpPr txBox="1"/>
          <p:nvPr/>
        </p:nvSpPr>
        <p:spPr>
          <a:xfrm>
            <a:off x="496255" y="658298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53376796"/>
              </p:ext>
            </p:extLst>
          </p:nvPr>
        </p:nvGraphicFramePr>
        <p:xfrm>
          <a:off x="540688" y="6851590"/>
          <a:ext cx="6713986" cy="2641536"/>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88703">
                <a:tc>
                  <a:txBody>
                    <a:bodyPr/>
                    <a:lstStyle/>
                    <a:p>
                      <a:endParaRPr kumimoji="1" lang="ja-JP" altLang="en-US" sz="1300" dirty="0">
                        <a:solidFill>
                          <a:schemeClr val="tx1"/>
                        </a:solidFill>
                      </a:endParaRPr>
                    </a:p>
                  </a:txBody>
                  <a:tcPr marL="82953" marR="82953" marT="41476" marB="41476">
                    <a:solidFill>
                      <a:schemeClr val="accent2">
                        <a:lumMod val="20000"/>
                        <a:lumOff val="80000"/>
                      </a:schemeClr>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034757">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小・中学校での「体力づくり推進計画（アクションプラン）」の策定促進を目的に、各市町村に対し、体力づくりの取組みが円滑に行われるよう推進計画のひな形及び記入例の提示や、体力向上に向けた取組みの活用ツールをリスト化するなどした。その結果、小学校における策定率が令和２年度</a:t>
                      </a:r>
                      <a:r>
                        <a:rPr kumimoji="1" lang="en-US" altLang="ja-JP" sz="900" dirty="0" smtClean="0">
                          <a:solidFill>
                            <a:schemeClr val="tx1"/>
                          </a:solidFill>
                          <a:latin typeface="Meiryo UI" panose="020B0604030504040204" pitchFamily="50" charset="-128"/>
                          <a:ea typeface="Meiryo UI" panose="020B0604030504040204" pitchFamily="50" charset="-128"/>
                        </a:rPr>
                        <a:t>97.7</a:t>
                      </a:r>
                      <a:r>
                        <a:rPr kumimoji="1" lang="ja-JP" altLang="en-US" sz="900" dirty="0" smtClean="0">
                          <a:solidFill>
                            <a:schemeClr val="tx1"/>
                          </a:solidFill>
                          <a:latin typeface="Meiryo UI" panose="020B0604030504040204" pitchFamily="50" charset="-128"/>
                          <a:ea typeface="Meiryo UI" panose="020B0604030504040204" pitchFamily="50" charset="-128"/>
                        </a:rPr>
                        <a:t>％から令和３年度</a:t>
                      </a:r>
                      <a:r>
                        <a:rPr kumimoji="1" lang="en-US" altLang="ja-JP" sz="900" dirty="0" smtClean="0">
                          <a:solidFill>
                            <a:schemeClr val="tx1"/>
                          </a:solidFill>
                          <a:latin typeface="Meiryo UI" panose="020B0604030504040204" pitchFamily="50" charset="-128"/>
                          <a:ea typeface="Meiryo UI" panose="020B0604030504040204" pitchFamily="50" charset="-128"/>
                        </a:rPr>
                        <a:t>99.3</a:t>
                      </a:r>
                      <a:r>
                        <a:rPr kumimoji="1" lang="ja-JP" altLang="en-US" sz="900" dirty="0" smtClean="0">
                          <a:solidFill>
                            <a:schemeClr val="tx1"/>
                          </a:solidFill>
                          <a:latin typeface="Meiryo UI" panose="020B0604030504040204" pitchFamily="50" charset="-128"/>
                          <a:ea typeface="Meiryo UI" panose="020B0604030504040204" pitchFamily="50" charset="-128"/>
                        </a:rPr>
                        <a:t>％に</a:t>
                      </a:r>
                      <a:r>
                        <a:rPr kumimoji="1" lang="en-US" altLang="ja-JP" sz="900" dirty="0" smtClean="0">
                          <a:solidFill>
                            <a:schemeClr val="tx1"/>
                          </a:solidFill>
                          <a:latin typeface="Meiryo UI" panose="020B0604030504040204" pitchFamily="50" charset="-128"/>
                          <a:ea typeface="Meiryo UI" panose="020B0604030504040204" pitchFamily="50" charset="-128"/>
                        </a:rPr>
                        <a:t>1.6</a:t>
                      </a:r>
                      <a:r>
                        <a:rPr kumimoji="1" lang="ja-JP" altLang="en-US" sz="900" dirty="0" smtClean="0">
                          <a:solidFill>
                            <a:schemeClr val="tx1"/>
                          </a:solidFill>
                          <a:latin typeface="Meiryo UI" panose="020B0604030504040204" pitchFamily="50" charset="-128"/>
                          <a:ea typeface="Meiryo UI" panose="020B0604030504040204" pitchFamily="50" charset="-128"/>
                        </a:rPr>
                        <a:t>ポイント上昇し、中学校では令和２年度</a:t>
                      </a:r>
                      <a:r>
                        <a:rPr kumimoji="1" lang="en-US" altLang="ja-JP" sz="900" dirty="0" smtClean="0">
                          <a:solidFill>
                            <a:schemeClr val="tx1"/>
                          </a:solidFill>
                          <a:latin typeface="Meiryo UI" panose="020B0604030504040204" pitchFamily="50" charset="-128"/>
                          <a:ea typeface="Meiryo UI" panose="020B0604030504040204" pitchFamily="50" charset="-128"/>
                        </a:rPr>
                        <a:t>96.8</a:t>
                      </a:r>
                      <a:r>
                        <a:rPr kumimoji="1" lang="ja-JP" altLang="en-US" sz="900" dirty="0" smtClean="0">
                          <a:solidFill>
                            <a:schemeClr val="tx1"/>
                          </a:solidFill>
                          <a:latin typeface="Meiryo UI" panose="020B0604030504040204" pitchFamily="50" charset="-128"/>
                          <a:ea typeface="Meiryo UI" panose="020B0604030504040204" pitchFamily="50" charset="-128"/>
                        </a:rPr>
                        <a:t>％から令和３年度</a:t>
                      </a:r>
                      <a:r>
                        <a:rPr kumimoji="1" lang="en-US" altLang="ja-JP" sz="900" dirty="0" smtClean="0">
                          <a:solidFill>
                            <a:schemeClr val="tx1"/>
                          </a:solidFill>
                          <a:latin typeface="Meiryo UI" panose="020B0604030504040204" pitchFamily="50" charset="-128"/>
                          <a:ea typeface="Meiryo UI" panose="020B0604030504040204" pitchFamily="50" charset="-128"/>
                        </a:rPr>
                        <a:t>99.3</a:t>
                      </a:r>
                      <a:r>
                        <a:rPr kumimoji="1" lang="ja-JP" altLang="en-US" sz="900" dirty="0" smtClean="0">
                          <a:solidFill>
                            <a:schemeClr val="tx1"/>
                          </a:solidFill>
                          <a:latin typeface="Meiryo UI" panose="020B0604030504040204" pitchFamily="50" charset="-128"/>
                          <a:ea typeface="Meiryo UI" panose="020B0604030504040204" pitchFamily="50" charset="-128"/>
                        </a:rPr>
                        <a:t>％に</a:t>
                      </a:r>
                      <a:r>
                        <a:rPr kumimoji="1" lang="en-US" altLang="ja-JP" sz="900" dirty="0" smtClean="0">
                          <a:solidFill>
                            <a:schemeClr val="tx1"/>
                          </a:solidFill>
                          <a:latin typeface="Meiryo UI" panose="020B0604030504040204" pitchFamily="50" charset="-128"/>
                          <a:ea typeface="Meiryo UI" panose="020B0604030504040204" pitchFamily="50" charset="-128"/>
                        </a:rPr>
                        <a:t>2.5</a:t>
                      </a:r>
                      <a:r>
                        <a:rPr kumimoji="1" lang="ja-JP" altLang="en-US" sz="900" dirty="0" smtClean="0">
                          <a:solidFill>
                            <a:schemeClr val="tx1"/>
                          </a:solidFill>
                          <a:latin typeface="Meiryo UI" panose="020B0604030504040204" pitchFamily="50" charset="-128"/>
                          <a:ea typeface="Meiryo UI" panose="020B0604030504040204" pitchFamily="50" charset="-128"/>
                        </a:rPr>
                        <a:t>ポイント上昇した。この「体力づくり推進計画（アクションプラン）」が、「全国体力・運動能力、運動習慣等調査」の結果を踏まえた内容となるよう、引き続き市町村を通じてはたらきかけを行っていく。</a:t>
                      </a: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・また、「全国体力・運動能力、運動習慣等調査」の結果を踏まえた対策の時間を確保するため、</a:t>
                      </a:r>
                      <a:r>
                        <a:rPr kumimoji="1" lang="en-US" altLang="ja-JP" sz="900" dirty="0" smtClean="0">
                          <a:solidFill>
                            <a:schemeClr val="tx1"/>
                          </a:solidFill>
                          <a:latin typeface="Meiryo UI" panose="020B0604030504040204" pitchFamily="50" charset="-128"/>
                          <a:ea typeface="Meiryo UI" panose="020B0604030504040204" pitchFamily="50" charset="-128"/>
                        </a:rPr>
                        <a:t>ICT</a:t>
                      </a:r>
                      <a:r>
                        <a:rPr kumimoji="1" lang="ja-JP" altLang="en-US" sz="900" dirty="0" smtClean="0">
                          <a:solidFill>
                            <a:schemeClr val="tx1"/>
                          </a:solidFill>
                          <a:latin typeface="Meiryo UI" panose="020B0604030504040204" pitchFamily="50" charset="-128"/>
                          <a:ea typeface="Meiryo UI" panose="020B0604030504040204" pitchFamily="50" charset="-128"/>
                        </a:rPr>
                        <a:t>を活用した小学３・４年生を対象とする体力テスト・授業改善をモデル実施し、子どもたちの運動に対する苦手意識の改善（「運動やスポーツが好き・やや好き」が低水準）につなげていく取組みを行う。実施にあたり、測定コツ動画等の各種ツールの配付や個人票をはじめとする分析結果の提供や結果を踏まえた改善策への指導助言を行った。</a:t>
                      </a:r>
                    </a:p>
                  </a:txBody>
                  <a:tcPr marL="82953" marR="82953" marT="41476" marB="41476" anchor="ctr"/>
                </a:tc>
                <a:extLst>
                  <a:ext uri="{0D108BD9-81ED-4DB2-BD59-A6C34878D82A}">
                    <a16:rowId xmlns:a16="http://schemas.microsoft.com/office/drawing/2014/main" val="3047467415"/>
                  </a:ext>
                </a:extLst>
              </a:tr>
              <a:tr h="100099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・保護者を委員とする学校保健委員会の設置については、公立小学校・公立中学校・公立高校とも、</a:t>
                      </a:r>
                      <a:r>
                        <a:rPr kumimoji="1" lang="ja-JP" altLang="en-US" sz="900" dirty="0" smtClean="0">
                          <a:solidFill>
                            <a:schemeClr val="tx1"/>
                          </a:solidFill>
                          <a:latin typeface="Meiryo UI" panose="020B0604030504040204" pitchFamily="50" charset="-128"/>
                          <a:ea typeface="Meiryo UI" panose="020B0604030504040204" pitchFamily="50" charset="-128"/>
                        </a:rPr>
                        <a:t>昨年度から減少した。</a:t>
                      </a:r>
                      <a:r>
                        <a:rPr kumimoji="1" lang="ja-JP" altLang="en-US" sz="900" dirty="0">
                          <a:solidFill>
                            <a:schemeClr val="tx1"/>
                          </a:solidFill>
                          <a:latin typeface="Meiryo UI" panose="020B0604030504040204" pitchFamily="50" charset="-128"/>
                          <a:ea typeface="Meiryo UI" panose="020B0604030504040204" pitchFamily="50" charset="-128"/>
                        </a:rPr>
                        <a:t>新型コロナウイルス感染症への対応のため、教育活動への保護者・地域の働きかけについて、十分に行うことができなかったと考えられるが、これまでも市町村教育委員会、学校、保護者に働きかけることにより、設置率が格段に向上した市町村もあることから、設置率の低い市町村教育委員会に対しては、今後も引き続き他校・他市町村の好事例を紹介するなどし、目標とする全校での設置に向けて取り組んでいく。</a:t>
                      </a: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・学校評価での食育の評価については、評価項目の例を提示しながら市町村教育委員会に働きかけた結果、評価を行う学校の割合が前年度と</a:t>
                      </a:r>
                      <a:r>
                        <a:rPr kumimoji="1" lang="ja-JP" altLang="en-US" sz="900" dirty="0" smtClean="0">
                          <a:solidFill>
                            <a:schemeClr val="tx1"/>
                          </a:solidFill>
                          <a:latin typeface="Meiryo UI" panose="020B0604030504040204" pitchFamily="50" charset="-128"/>
                          <a:ea typeface="Meiryo UI" panose="020B0604030504040204" pitchFamily="50" charset="-128"/>
                        </a:rPr>
                        <a:t>比べ</a:t>
                      </a:r>
                      <a:r>
                        <a:rPr kumimoji="1" lang="en-US" altLang="ja-JP" sz="900" dirty="0">
                          <a:solidFill>
                            <a:schemeClr val="tx1"/>
                          </a:solidFill>
                          <a:latin typeface="Meiryo UI" panose="020B0604030504040204" pitchFamily="50" charset="-128"/>
                          <a:ea typeface="Meiryo UI" panose="020B0604030504040204" pitchFamily="50" charset="-128"/>
                        </a:rPr>
                        <a:t>4.7</a:t>
                      </a:r>
                      <a:r>
                        <a:rPr kumimoji="1" lang="ja-JP" altLang="en-US" sz="900" dirty="0" smtClean="0">
                          <a:solidFill>
                            <a:schemeClr val="tx1"/>
                          </a:solidFill>
                          <a:latin typeface="Meiryo UI" panose="020B0604030504040204" pitchFamily="50" charset="-128"/>
                          <a:ea typeface="Meiryo UI" panose="020B0604030504040204" pitchFamily="50" charset="-128"/>
                        </a:rPr>
                        <a:t>ポイント</a:t>
                      </a:r>
                      <a:r>
                        <a:rPr kumimoji="1" lang="ja-JP" altLang="en-US" sz="900" dirty="0">
                          <a:solidFill>
                            <a:schemeClr val="tx1"/>
                          </a:solidFill>
                          <a:latin typeface="Meiryo UI" panose="020B0604030504040204" pitchFamily="50" charset="-128"/>
                          <a:ea typeface="Meiryo UI" panose="020B0604030504040204" pitchFamily="50" charset="-128"/>
                        </a:rPr>
                        <a:t>増加した。目標とする</a:t>
                      </a:r>
                      <a:r>
                        <a:rPr kumimoji="1" lang="en-US" altLang="ja-JP" sz="900" dirty="0">
                          <a:solidFill>
                            <a:schemeClr val="tx1"/>
                          </a:solidFill>
                          <a:latin typeface="Meiryo UI" panose="020B0604030504040204" pitchFamily="50" charset="-128"/>
                          <a:ea typeface="Meiryo UI" panose="020B0604030504040204" pitchFamily="50" charset="-128"/>
                        </a:rPr>
                        <a:t>100</a:t>
                      </a:r>
                      <a:r>
                        <a:rPr kumimoji="1" lang="ja-JP" altLang="en-US" sz="900" dirty="0">
                          <a:solidFill>
                            <a:schemeClr val="tx1"/>
                          </a:solidFill>
                          <a:latin typeface="Meiryo UI" panose="020B0604030504040204" pitchFamily="50" charset="-128"/>
                          <a:ea typeface="Meiryo UI" panose="020B0604030504040204" pitchFamily="50" charset="-128"/>
                        </a:rPr>
                        <a:t>％に向けて、今後も引き続き市町村教育委員会に対し、評価実施の周知や、未実施校のある教育委員会への個別の働きかけなど、一層取組みを推進していく。</a:t>
                      </a:r>
                    </a:p>
                  </a:txBody>
                  <a:tcPr marL="82953" marR="82953" marT="41476" marB="41476" anchor="ctr"/>
                </a:tc>
                <a:extLst>
                  <a:ext uri="{0D108BD9-81ED-4DB2-BD59-A6C34878D82A}">
                    <a16:rowId xmlns:a16="http://schemas.microsoft.com/office/drawing/2014/main" val="2344275125"/>
                  </a:ext>
                </a:extLst>
              </a:tr>
            </a:tbl>
          </a:graphicData>
        </a:graphic>
      </p:graphicFrame>
      <p:sp>
        <p:nvSpPr>
          <p:cNvPr id="14" name="Rectangle 4"/>
          <p:cNvSpPr>
            <a:spLocks noChangeArrowheads="1"/>
          </p:cNvSpPr>
          <p:nvPr/>
        </p:nvSpPr>
        <p:spPr bwMode="auto">
          <a:xfrm>
            <a:off x="464051" y="78608"/>
            <a:ext cx="6858295"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基本方針５</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子どもたちの健やかな体をはぐくみます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
          <p:cNvSpPr txBox="1">
            <a:spLocks noChangeArrowheads="1"/>
          </p:cNvSpPr>
          <p:nvPr/>
        </p:nvSpPr>
        <p:spPr bwMode="auto">
          <a:xfrm>
            <a:off x="2763939" y="4271102"/>
            <a:ext cx="2254207"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体力テストの５段階総合評価で下位ランク（</a:t>
            </a:r>
            <a:r>
              <a:rPr lang="en-US" altLang="ja-JP" sz="726" b="1" dirty="0">
                <a:latin typeface="Meiryo UI" panose="020B0604030504040204" pitchFamily="50" charset="-128"/>
                <a:ea typeface="Meiryo UI" panose="020B0604030504040204" pitchFamily="50" charset="-128"/>
              </a:rPr>
              <a:t>D</a:t>
            </a:r>
            <a:r>
              <a:rPr lang="ja-JP" altLang="ja-JP" sz="726" b="1" dirty="0">
                <a:latin typeface="Meiryo UI" panose="020B0604030504040204" pitchFamily="50" charset="-128"/>
                <a:ea typeface="Meiryo UI" panose="020B0604030504040204" pitchFamily="50" charset="-128"/>
              </a:rPr>
              <a:t>・</a:t>
            </a:r>
            <a:r>
              <a:rPr lang="en-US" altLang="ja-JP" sz="726" b="1" dirty="0">
                <a:latin typeface="Meiryo UI" panose="020B0604030504040204" pitchFamily="50" charset="-128"/>
                <a:ea typeface="Meiryo UI" panose="020B0604030504040204" pitchFamily="50" charset="-128"/>
              </a:rPr>
              <a:t>E</a:t>
            </a:r>
            <a:r>
              <a:rPr lang="ja-JP" altLang="ja-JP" sz="726" b="1" dirty="0">
                <a:latin typeface="Meiryo UI" panose="020B0604030504040204" pitchFamily="50" charset="-128"/>
                <a:ea typeface="Meiryo UI" panose="020B0604030504040204" pitchFamily="50" charset="-128"/>
              </a:rPr>
              <a:t>）</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の児童の割合</a:t>
            </a:r>
            <a:endParaRPr lang="ja-JP" altLang="en-US" sz="545" b="1" dirty="0">
              <a:latin typeface="Meiryo UI" panose="020B0604030504040204" pitchFamily="50" charset="-128"/>
              <a:ea typeface="Meiryo UI" panose="020B0604030504040204" pitchFamily="50" charset="-128"/>
            </a:endParaRPr>
          </a:p>
        </p:txBody>
      </p:sp>
      <p:sp>
        <p:nvSpPr>
          <p:cNvPr id="16" name="テキスト ボックス 2"/>
          <p:cNvSpPr txBox="1">
            <a:spLocks noChangeArrowheads="1"/>
          </p:cNvSpPr>
          <p:nvPr/>
        </p:nvSpPr>
        <p:spPr bwMode="auto">
          <a:xfrm>
            <a:off x="5077437" y="4258761"/>
            <a:ext cx="2170598"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保護者を委員とした学校保健委員会の設置率</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（政令市除く）</a:t>
            </a:r>
          </a:p>
        </p:txBody>
      </p:sp>
      <p:sp>
        <p:nvSpPr>
          <p:cNvPr id="17" name="テキスト ボックス 2"/>
          <p:cNvSpPr txBox="1">
            <a:spLocks noChangeArrowheads="1"/>
          </p:cNvSpPr>
          <p:nvPr/>
        </p:nvSpPr>
        <p:spPr bwMode="auto">
          <a:xfrm>
            <a:off x="496254" y="4220663"/>
            <a:ext cx="21948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a:t>
            </a:r>
            <a:r>
              <a:rPr lang="ja-JP" altLang="en-US" sz="700" b="1">
                <a:latin typeface="Meiryo UI" panose="020B0604030504040204" pitchFamily="50" charset="-128"/>
                <a:ea typeface="Meiryo UI" panose="020B0604030504040204" pitchFamily="50" charset="-128"/>
              </a:rPr>
              <a:t>全国体力・運動</a:t>
            </a:r>
            <a:r>
              <a:rPr lang="ja-JP" altLang="en-US" sz="700" b="1" dirty="0">
                <a:latin typeface="Meiryo UI" panose="020B0604030504040204" pitchFamily="50" charset="-128"/>
                <a:ea typeface="Meiryo UI" panose="020B0604030504040204" pitchFamily="50" charset="-128"/>
              </a:rPr>
              <a:t>能力、運動習慣等調査」結果を</a:t>
            </a:r>
            <a:endParaRPr lang="en-US" altLang="ja-JP" sz="700"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踏まえて、授業等</a:t>
            </a:r>
            <a:r>
              <a:rPr lang="ja-JP" altLang="en-US" sz="700" b="1">
                <a:latin typeface="Meiryo UI" panose="020B0604030504040204" pitchFamily="50" charset="-128"/>
                <a:ea typeface="Meiryo UI" panose="020B0604030504040204" pitchFamily="50" charset="-128"/>
              </a:rPr>
              <a:t>の工夫・改善</a:t>
            </a:r>
            <a:r>
              <a:rPr lang="ja-JP" altLang="en-US" sz="700" b="1" dirty="0">
                <a:latin typeface="Meiryo UI" panose="020B0604030504040204" pitchFamily="50" charset="-128"/>
                <a:ea typeface="Meiryo UI" panose="020B0604030504040204" pitchFamily="50" charset="-128"/>
              </a:rPr>
              <a:t>を行った学校の割合</a:t>
            </a:r>
          </a:p>
        </p:txBody>
      </p:sp>
      <p:sp>
        <p:nvSpPr>
          <p:cNvPr id="8" name="Rectangle 2"/>
          <p:cNvSpPr>
            <a:spLocks noChangeArrowheads="1"/>
          </p:cNvSpPr>
          <p:nvPr/>
        </p:nvSpPr>
        <p:spPr bwMode="auto">
          <a:xfrm>
            <a:off x="518921" y="3567814"/>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sp>
        <p:nvSpPr>
          <p:cNvPr id="21" name="Text Box 2"/>
          <p:cNvSpPr txBox="1">
            <a:spLocks noChangeArrowheads="1"/>
          </p:cNvSpPr>
          <p:nvPr/>
        </p:nvSpPr>
        <p:spPr bwMode="auto">
          <a:xfrm>
            <a:off x="2003777" y="6457189"/>
            <a:ext cx="763742" cy="225400"/>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r>
              <a:rPr lang="ja-JP" altLang="en-US" sz="545" dirty="0">
                <a:latin typeface="Meiryo UI" panose="020B0604030504040204" pitchFamily="50" charset="-128"/>
                <a:ea typeface="Meiryo UI" panose="020B0604030504040204" pitchFamily="50" charset="-128"/>
              </a:rPr>
              <a:t>　</a:t>
            </a:r>
            <a:r>
              <a:rPr lang="en-US" altLang="ja-JP" sz="545" dirty="0">
                <a:latin typeface="Meiryo UI" panose="020B0604030504040204" pitchFamily="50" charset="-128"/>
                <a:ea typeface="Meiryo UI" panose="020B0604030504040204" pitchFamily="50" charset="-128"/>
              </a:rPr>
              <a:t>R2</a:t>
            </a:r>
            <a:r>
              <a:rPr lang="ja-JP" altLang="en-US" sz="545" dirty="0">
                <a:latin typeface="Meiryo UI" panose="020B0604030504040204" pitchFamily="50" charset="-128"/>
                <a:ea typeface="Meiryo UI" panose="020B0604030504040204" pitchFamily="50" charset="-128"/>
              </a:rPr>
              <a:t>調査は中止</a:t>
            </a:r>
          </a:p>
        </p:txBody>
      </p:sp>
      <p:sp>
        <p:nvSpPr>
          <p:cNvPr id="22" name="Text Box 2"/>
          <p:cNvSpPr txBox="1">
            <a:spLocks noChangeArrowheads="1"/>
          </p:cNvSpPr>
          <p:nvPr/>
        </p:nvSpPr>
        <p:spPr bwMode="auto">
          <a:xfrm>
            <a:off x="2660168" y="6443333"/>
            <a:ext cx="2510242" cy="216694"/>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スポーツ庁「全国体力・運動能力、運動習慣等調査結果」（政令市を含む）より</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r>
              <a:rPr lang="ja-JP" altLang="en-US" sz="545" dirty="0">
                <a:latin typeface="Meiryo UI" panose="020B0604030504040204" pitchFamily="50" charset="-128"/>
                <a:ea typeface="Meiryo UI" panose="020B0604030504040204" pitchFamily="50" charset="-128"/>
              </a:rPr>
              <a:t>　</a:t>
            </a:r>
            <a:r>
              <a:rPr lang="en-US" altLang="ja-JP" sz="545" dirty="0">
                <a:latin typeface="Meiryo UI" panose="020B0604030504040204" pitchFamily="50" charset="-128"/>
                <a:ea typeface="Meiryo UI" panose="020B0604030504040204" pitchFamily="50" charset="-128"/>
              </a:rPr>
              <a:t>R</a:t>
            </a:r>
            <a:r>
              <a:rPr lang="ja-JP" altLang="en-US" sz="545" dirty="0">
                <a:latin typeface="Meiryo UI" panose="020B0604030504040204" pitchFamily="50" charset="-128"/>
                <a:ea typeface="Meiryo UI" panose="020B0604030504040204" pitchFamily="50" charset="-128"/>
              </a:rPr>
              <a:t>２調査は中止</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endParaRPr lang="ja-JP" altLang="en-US" sz="545" dirty="0">
              <a:latin typeface="Meiryo UI" panose="020B0604030504040204" pitchFamily="50" charset="-128"/>
              <a:ea typeface="Meiryo UI" panose="020B0604030504040204" pitchFamily="50" charset="-128"/>
            </a:endParaRPr>
          </a:p>
        </p:txBody>
      </p:sp>
      <p:sp>
        <p:nvSpPr>
          <p:cNvPr id="23" name="Text Box 2"/>
          <p:cNvSpPr txBox="1">
            <a:spLocks noChangeArrowheads="1"/>
          </p:cNvSpPr>
          <p:nvPr/>
        </p:nvSpPr>
        <p:spPr bwMode="auto">
          <a:xfrm>
            <a:off x="6583489" y="6478566"/>
            <a:ext cx="763742" cy="148777"/>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p>
        </p:txBody>
      </p:sp>
      <p:sp>
        <p:nvSpPr>
          <p:cNvPr id="24" name="テキスト ボックス 23"/>
          <p:cNvSpPr txBox="1"/>
          <p:nvPr/>
        </p:nvSpPr>
        <p:spPr>
          <a:xfrm>
            <a:off x="435677" y="4007934"/>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2" name="Rectangle 789"/>
          <p:cNvSpPr>
            <a:spLocks noChangeArrowheads="1"/>
          </p:cNvSpPr>
          <p:nvPr/>
        </p:nvSpPr>
        <p:spPr bwMode="auto">
          <a:xfrm>
            <a:off x="435678" y="1948207"/>
            <a:ext cx="184731"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5" name="正方形/長方形 24">
            <a:extLst>
              <a:ext uri="{FF2B5EF4-FFF2-40B4-BE49-F238E27FC236}">
                <a16:creationId xmlns:a16="http://schemas.microsoft.com/office/drawing/2014/main" id="{84C6BA8A-181C-460A-979B-D926AF4C99B8}"/>
              </a:ext>
            </a:extLst>
          </p:cNvPr>
          <p:cNvSpPr/>
          <p:nvPr/>
        </p:nvSpPr>
        <p:spPr>
          <a:xfrm>
            <a:off x="6162737" y="1902753"/>
            <a:ext cx="1029719" cy="876302"/>
          </a:xfrm>
          <a:prstGeom prst="rect">
            <a:avLst/>
          </a:prstGeom>
          <a:solidFill>
            <a:schemeClr val="bg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令和２年度は</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新型コロナウイルス</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感染症の影響により</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全国体力・運動</a:t>
            </a:r>
            <a:r>
              <a:rPr kumimoji="1" lang="ja-JP" altLang="en-US" sz="800" dirty="0">
                <a:latin typeface="Meiryo UI" panose="020B0604030504040204" pitchFamily="50" charset="-128"/>
                <a:ea typeface="Meiryo UI" panose="020B0604030504040204" pitchFamily="50" charset="-128"/>
              </a:rPr>
              <a:t>能力、運動習慣等調査」の実施なし</a:t>
            </a:r>
          </a:p>
        </p:txBody>
      </p:sp>
      <p:sp>
        <p:nvSpPr>
          <p:cNvPr id="9" name="Rectangle 1132">
            <a:extLst>
              <a:ext uri="{FF2B5EF4-FFF2-40B4-BE49-F238E27FC236}">
                <a16:creationId xmlns:a16="http://schemas.microsoft.com/office/drawing/2014/main" id="{AD02D0D6-17A2-4D59-BA42-426AC068093B}"/>
              </a:ext>
            </a:extLst>
          </p:cNvPr>
          <p:cNvSpPr>
            <a:spLocks noChangeArrowheads="1"/>
          </p:cNvSpPr>
          <p:nvPr/>
        </p:nvSpPr>
        <p:spPr bwMode="auto">
          <a:xfrm>
            <a:off x="604924" y="4566885"/>
            <a:ext cx="3209186"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46" name="Rectangle 43"/>
          <p:cNvSpPr>
            <a:spLocks noChangeArrowheads="1"/>
          </p:cNvSpPr>
          <p:nvPr/>
        </p:nvSpPr>
        <p:spPr bwMode="auto">
          <a:xfrm>
            <a:off x="464345" y="-157145"/>
            <a:ext cx="184731"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7" name="オブジェクト 46"/>
          <p:cNvGraphicFramePr>
            <a:graphicFrameLocks noChangeAspect="1"/>
          </p:cNvGraphicFramePr>
          <p:nvPr>
            <p:extLst>
              <p:ext uri="{D42A27DB-BD31-4B8C-83A1-F6EECF244321}">
                <p14:modId xmlns:p14="http://schemas.microsoft.com/office/powerpoint/2010/main" val="2802341352"/>
              </p:ext>
            </p:extLst>
          </p:nvPr>
        </p:nvGraphicFramePr>
        <p:xfrm>
          <a:off x="610296" y="4505655"/>
          <a:ext cx="2041667" cy="2037092"/>
        </p:xfrm>
        <a:graphic>
          <a:graphicData uri="http://schemas.openxmlformats.org/presentationml/2006/ole">
            <mc:AlternateContent xmlns:mc="http://schemas.openxmlformats.org/markup-compatibility/2006">
              <mc:Choice xmlns:v="urn:schemas-microsoft-com:vml" Requires="v">
                <p:oleObj spid="_x0000_s1465" name="グラフ" r:id="rId3" imgW="4276659" imgH="2171818" progId="MSGraph.Chart.8">
                  <p:embed/>
                </p:oleObj>
              </mc:Choice>
              <mc:Fallback>
                <p:oleObj name="グラフ" r:id="rId3" imgW="4276659" imgH="2171818" progId="MSGraph.Chart.8">
                  <p:embed/>
                  <p:pic>
                    <p:nvPicPr>
                      <p:cNvPr id="0" name="Object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296" y="4505655"/>
                        <a:ext cx="2041667" cy="2037092"/>
                      </a:xfrm>
                      <a:prstGeom prst="rect">
                        <a:avLst/>
                      </a:prstGeom>
                      <a:noFill/>
                    </p:spPr>
                  </p:pic>
                </p:oleObj>
              </mc:Fallback>
            </mc:AlternateContent>
          </a:graphicData>
        </a:graphic>
      </p:graphicFrame>
      <p:sp>
        <p:nvSpPr>
          <p:cNvPr id="48" name="Rectangle 45"/>
          <p:cNvSpPr>
            <a:spLocks noChangeArrowheads="1"/>
          </p:cNvSpPr>
          <p:nvPr/>
        </p:nvSpPr>
        <p:spPr bwMode="auto">
          <a:xfrm>
            <a:off x="464345" y="71455"/>
            <a:ext cx="184731"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0" name="Text Box 169"/>
          <p:cNvSpPr txBox="1">
            <a:spLocks noChangeArrowheads="1"/>
          </p:cNvSpPr>
          <p:nvPr/>
        </p:nvSpPr>
        <p:spPr bwMode="auto">
          <a:xfrm>
            <a:off x="711994" y="80805"/>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defTabSz="914400" eaLnBrk="0" fontAlgn="base" hangingPunct="0">
              <a:spcBef>
                <a:spcPct val="0"/>
              </a:spcBef>
              <a:spcAft>
                <a:spcPct val="0"/>
              </a:spcAft>
            </a:pPr>
            <a:r>
              <a:rPr lang="en-US" altLang="ja-JP" sz="600">
                <a:latin typeface="Century" panose="02040604050505020304" pitchFamily="18" charset="0"/>
                <a:ea typeface="ＭＳ 明朝" panose="02020609040205080304" pitchFamily="17" charset="-128"/>
                <a:cs typeface="Times New Roman" panose="02020603050405020304" pitchFamily="18" charset="0"/>
              </a:rPr>
              <a:t>(%)</a:t>
            </a:r>
            <a:endParaRPr lang="en-US" altLang="ja-JP" sz="1800">
              <a:latin typeface="Arial" panose="020B0604020202020204" pitchFamily="34" charset="0"/>
            </a:endParaRPr>
          </a:p>
        </p:txBody>
      </p:sp>
      <p:sp>
        <p:nvSpPr>
          <p:cNvPr id="37" name="Text Box 170"/>
          <p:cNvSpPr txBox="1">
            <a:spLocks noChangeArrowheads="1"/>
          </p:cNvSpPr>
          <p:nvPr/>
        </p:nvSpPr>
        <p:spPr bwMode="auto">
          <a:xfrm>
            <a:off x="5830094" y="71280"/>
            <a:ext cx="4953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defTabSz="914400" eaLnBrk="0" fontAlgn="base" hangingPunct="0">
              <a:spcBef>
                <a:spcPct val="0"/>
              </a:spcBef>
              <a:spcAft>
                <a:spcPct val="0"/>
              </a:spcAft>
            </a:pPr>
            <a:endParaRPr lang="en-US" altLang="ja-JP" sz="600">
              <a:latin typeface="Century" panose="02040604050505020304" pitchFamily="18" charset="0"/>
              <a:ea typeface="ＭＳ 明朝" panose="02020609040205080304" pitchFamily="17" charset="-128"/>
              <a:cs typeface="Times New Roman" panose="02020603050405020304" pitchFamily="18" charset="0"/>
            </a:endParaRPr>
          </a:p>
          <a:p>
            <a:pPr defTabSz="914400" eaLnBrk="0" fontAlgn="base" hangingPunct="0">
              <a:spcBef>
                <a:spcPct val="0"/>
              </a:spcBef>
              <a:spcAft>
                <a:spcPct val="0"/>
              </a:spcAft>
            </a:pPr>
            <a:r>
              <a:rPr lang="en-US" altLang="ja-JP" sz="600">
                <a:latin typeface="Century" panose="02040604050505020304" pitchFamily="18" charset="0"/>
                <a:ea typeface="ＭＳ 明朝" panose="02020609040205080304" pitchFamily="17" charset="-128"/>
                <a:cs typeface="Times New Roman" panose="02020603050405020304" pitchFamily="18" charset="0"/>
              </a:rPr>
              <a:t>(%)</a:t>
            </a:r>
            <a:endParaRPr lang="en-US" altLang="ja-JP" sz="600"/>
          </a:p>
          <a:p>
            <a:pPr defTabSz="914400" eaLnBrk="0" fontAlgn="base" hangingPunct="0">
              <a:spcBef>
                <a:spcPct val="0"/>
              </a:spcBef>
              <a:spcAft>
                <a:spcPct val="0"/>
              </a:spcAft>
            </a:pPr>
            <a:endParaRPr lang="en-US" altLang="ja-JP" sz="1800">
              <a:latin typeface="Arial" panose="020B0604020202020204" pitchFamily="34" charset="0"/>
            </a:endParaRPr>
          </a:p>
        </p:txBody>
      </p:sp>
      <p:sp>
        <p:nvSpPr>
          <p:cNvPr id="40" name="Rectangle 174"/>
          <p:cNvSpPr>
            <a:spLocks noChangeArrowheads="1"/>
          </p:cNvSpPr>
          <p:nvPr/>
        </p:nvSpPr>
        <p:spPr bwMode="auto">
          <a:xfrm>
            <a:off x="464345" y="71455"/>
            <a:ext cx="184731"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1" name="Rectangle 176"/>
          <p:cNvSpPr>
            <a:spLocks noChangeArrowheads="1"/>
          </p:cNvSpPr>
          <p:nvPr/>
        </p:nvSpPr>
        <p:spPr bwMode="auto">
          <a:xfrm>
            <a:off x="464345" y="300056"/>
            <a:ext cx="184731"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5" name="オブジェクト 44"/>
          <p:cNvGraphicFramePr>
            <a:graphicFrameLocks noChangeAspect="1"/>
          </p:cNvGraphicFramePr>
          <p:nvPr>
            <p:extLst>
              <p:ext uri="{D42A27DB-BD31-4B8C-83A1-F6EECF244321}">
                <p14:modId xmlns:p14="http://schemas.microsoft.com/office/powerpoint/2010/main" val="3336539496"/>
              </p:ext>
            </p:extLst>
          </p:nvPr>
        </p:nvGraphicFramePr>
        <p:xfrm>
          <a:off x="5077438" y="4549932"/>
          <a:ext cx="2199603" cy="1934707"/>
        </p:xfrm>
        <a:graphic>
          <a:graphicData uri="http://schemas.openxmlformats.org/presentationml/2006/ole">
            <mc:AlternateContent xmlns:mc="http://schemas.openxmlformats.org/markup-compatibility/2006">
              <mc:Choice xmlns:v="urn:schemas-microsoft-com:vml" Requires="v">
                <p:oleObj spid="_x0000_s1466" name="ワークシート" r:id="rId5" imgW="4400719" imgH="3114835" progId="Excel.Sheet.12">
                  <p:embed/>
                </p:oleObj>
              </mc:Choice>
              <mc:Fallback>
                <p:oleObj name="ワークシート" r:id="rId5" imgW="4400719" imgH="3114835" progId="Excel.Sheet.12">
                  <p:embed/>
                  <p:pic>
                    <p:nvPicPr>
                      <p:cNvPr id="0" name="Object 18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77438" y="4549932"/>
                        <a:ext cx="2199603" cy="1934707"/>
                      </a:xfrm>
                      <a:prstGeom prst="rect">
                        <a:avLst/>
                      </a:prstGeom>
                      <a:noFill/>
                    </p:spPr>
                  </p:pic>
                </p:oleObj>
              </mc:Fallback>
            </mc:AlternateContent>
          </a:graphicData>
        </a:graphic>
      </p:graphicFrame>
      <p:sp>
        <p:nvSpPr>
          <p:cNvPr id="50" name="Text Box 178"/>
          <p:cNvSpPr txBox="1">
            <a:spLocks noChangeArrowheads="1"/>
          </p:cNvSpPr>
          <p:nvPr/>
        </p:nvSpPr>
        <p:spPr bwMode="auto">
          <a:xfrm>
            <a:off x="6933623" y="6254318"/>
            <a:ext cx="405133" cy="140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defTabSz="914400" eaLnBrk="0" fontAlgn="base" hangingPunct="0">
              <a:spcBef>
                <a:spcPct val="0"/>
              </a:spcBef>
              <a:spcAft>
                <a:spcPct val="0"/>
              </a:spcAft>
            </a:pPr>
            <a:r>
              <a:rPr lang="en-US" altLang="ja-JP" sz="6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600" dirty="0">
                <a:latin typeface="ＭＳ ゴシック" panose="020B0609070205080204" pitchFamily="49" charset="-128"/>
                <a:ea typeface="ＭＳ ゴシック" panose="020B0609070205080204" pitchFamily="49" charset="-128"/>
                <a:cs typeface="Times New Roman" panose="02020603050405020304" pitchFamily="18" charset="0"/>
              </a:rPr>
              <a:t>年度</a:t>
            </a:r>
            <a:r>
              <a:rPr lang="en-US" altLang="ja-JP" sz="6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600" dirty="0"/>
          </a:p>
          <a:p>
            <a:pPr defTabSz="914400" eaLnBrk="0" fontAlgn="base" hangingPunct="0">
              <a:spcBef>
                <a:spcPct val="0"/>
              </a:spcBef>
              <a:spcAft>
                <a:spcPct val="0"/>
              </a:spcAft>
            </a:pPr>
            <a:endParaRPr lang="en-US" altLang="ja-JP" sz="1800" dirty="0">
              <a:latin typeface="Arial" panose="020B0604020202020204" pitchFamily="34" charset="0"/>
            </a:endParaRPr>
          </a:p>
        </p:txBody>
      </p:sp>
      <p:sp>
        <p:nvSpPr>
          <p:cNvPr id="51" name="Rectangle 182"/>
          <p:cNvSpPr>
            <a:spLocks noChangeArrowheads="1"/>
          </p:cNvSpPr>
          <p:nvPr/>
        </p:nvSpPr>
        <p:spPr bwMode="auto">
          <a:xfrm>
            <a:off x="6793955" y="3960319"/>
            <a:ext cx="2120972"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52" name="Rectangle 186"/>
          <p:cNvSpPr>
            <a:spLocks noChangeArrowheads="1"/>
          </p:cNvSpPr>
          <p:nvPr/>
        </p:nvSpPr>
        <p:spPr bwMode="auto">
          <a:xfrm>
            <a:off x="6793955" y="4307233"/>
            <a:ext cx="2120972" cy="38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pic>
        <p:nvPicPr>
          <p:cNvPr id="3" name="図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57333" y="4558890"/>
            <a:ext cx="2516374" cy="1915934"/>
          </a:xfrm>
          <a:prstGeom prst="rect">
            <a:avLst/>
          </a:prstGeom>
        </p:spPr>
      </p:pic>
      <p:sp>
        <p:nvSpPr>
          <p:cNvPr id="12" name="AutoShape 224"/>
          <p:cNvSpPr>
            <a:spLocks noChangeArrowheads="1"/>
          </p:cNvSpPr>
          <p:nvPr/>
        </p:nvSpPr>
        <p:spPr bwMode="auto">
          <a:xfrm>
            <a:off x="4169549" y="4874618"/>
            <a:ext cx="276225" cy="1113755"/>
          </a:xfrm>
          <a:prstGeom prst="roundRect">
            <a:avLst>
              <a:gd name="adj" fmla="val 16667"/>
            </a:avLst>
          </a:prstGeom>
          <a:solidFill>
            <a:srgbClr val="FFFFFF"/>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defTabSz="914400" eaLnBrk="0" fontAlgn="base" hangingPunct="0">
              <a:spcBef>
                <a:spcPct val="0"/>
              </a:spcBef>
              <a:spcAft>
                <a:spcPct val="0"/>
              </a:spcAft>
            </a:pPr>
            <a:r>
              <a:rPr lang="ja-JP" altLang="en-US" sz="900" dirty="0">
                <a:latin typeface="游明朝" panose="02020400000000000000" pitchFamily="18" charset="-128"/>
                <a:ea typeface="游明朝" panose="02020400000000000000" pitchFamily="18" charset="-128"/>
              </a:rPr>
              <a:t>　　調査中止</a:t>
            </a:r>
            <a:endParaRPr lang="ja-JP" altLang="ja-JP" sz="1600" dirty="0">
              <a:latin typeface="Arial" panose="020B0604020202020204" pitchFamily="34" charset="0"/>
            </a:endParaRPr>
          </a:p>
        </p:txBody>
      </p:sp>
      <p:sp>
        <p:nvSpPr>
          <p:cNvPr id="18" name="Text Box 230"/>
          <p:cNvSpPr txBox="1">
            <a:spLocks noChangeArrowheads="1"/>
          </p:cNvSpPr>
          <p:nvPr/>
        </p:nvSpPr>
        <p:spPr bwMode="auto">
          <a:xfrm>
            <a:off x="5089339" y="4479886"/>
            <a:ext cx="6858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defTabSz="914400" eaLnBrk="0" fontAlgn="base" hangingPunct="0">
              <a:spcBef>
                <a:spcPct val="0"/>
              </a:spcBef>
              <a:spcAft>
                <a:spcPct val="0"/>
              </a:spcAft>
            </a:pPr>
            <a:r>
              <a:rPr lang="en-US" altLang="ja-JP" sz="600">
                <a:latin typeface="游明朝" panose="02020400000000000000" pitchFamily="18" charset="-128"/>
                <a:ea typeface="游明朝" panose="02020400000000000000" pitchFamily="18" charset="-128"/>
              </a:rPr>
              <a:t>(%)</a:t>
            </a:r>
            <a:endParaRPr lang="ja-JP" altLang="ja-JP" sz="1800">
              <a:latin typeface="Arial" panose="020B0604020202020204" pitchFamily="34" charset="0"/>
            </a:endParaRPr>
          </a:p>
        </p:txBody>
      </p:sp>
    </p:spTree>
    <p:extLst>
      <p:ext uri="{BB962C8B-B14F-4D97-AF65-F5344CB8AC3E}">
        <p14:creationId xmlns:p14="http://schemas.microsoft.com/office/powerpoint/2010/main" val="4060166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7944" y="373983"/>
            <a:ext cx="6858000" cy="1426353"/>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①採用選考方法等</a:t>
            </a:r>
            <a:r>
              <a:rPr lang="ja-JP" altLang="en-US" sz="952">
                <a:latin typeface="Meiryo UI" panose="020B0604030504040204" pitchFamily="50" charset="-128"/>
                <a:ea typeface="Meiryo UI" panose="020B0604030504040204" pitchFamily="50" charset="-128"/>
              </a:rPr>
              <a:t>を工夫・改善</a:t>
            </a:r>
            <a:r>
              <a:rPr lang="ja-JP" altLang="en-US" sz="952" dirty="0">
                <a:latin typeface="Meiryo UI" panose="020B0604030504040204" pitchFamily="50" charset="-128"/>
                <a:ea typeface="Meiryo UI" panose="020B0604030504040204" pitchFamily="50" charset="-128"/>
              </a:rPr>
              <a:t>し、熱意ある優秀な教員を最大限確保する。</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また、教職経験の少ない教員について研修や人事異動等を</a:t>
            </a:r>
            <a:r>
              <a:rPr lang="ja-JP" altLang="en-US" sz="952">
                <a:latin typeface="Meiryo UI" panose="020B0604030504040204" pitchFamily="50" charset="-128"/>
                <a:ea typeface="Meiryo UI" panose="020B0604030504040204" pitchFamily="50" charset="-128"/>
              </a:rPr>
              <a:t>通じて資質・ </a:t>
            </a:r>
            <a:r>
              <a:rPr lang="ja-JP" altLang="en-US" sz="952" dirty="0">
                <a:latin typeface="Meiryo UI" panose="020B0604030504040204" pitchFamily="50" charset="-128"/>
                <a:ea typeface="Meiryo UI" panose="020B0604030504040204" pitchFamily="50" charset="-128"/>
              </a:rPr>
              <a:t>能力の向上を図る。</a:t>
            </a:r>
          </a:p>
          <a:p>
            <a:pPr defTabSz="1160757">
              <a:defRPr/>
            </a:pPr>
            <a:r>
              <a:rPr lang="ja-JP" altLang="en-US" sz="952">
                <a:latin typeface="Meiryo UI" panose="020B0604030504040204" pitchFamily="50" charset="-128"/>
                <a:ea typeface="Meiryo UI" panose="020B0604030504040204" pitchFamily="50" charset="-128"/>
              </a:rPr>
              <a:t>②評価・育成</a:t>
            </a:r>
            <a:r>
              <a:rPr lang="ja-JP" altLang="en-US" sz="952" dirty="0">
                <a:latin typeface="Meiryo UI" panose="020B0604030504040204" pitchFamily="50" charset="-128"/>
                <a:ea typeface="Meiryo UI" panose="020B0604030504040204" pitchFamily="50" charset="-128"/>
              </a:rPr>
              <a:t>システムの実施等により、教員のやる気と能力の向上を図る。</a:t>
            </a:r>
          </a:p>
          <a:p>
            <a:pPr defTabSz="1160757">
              <a:defRPr/>
            </a:pPr>
            <a:r>
              <a:rPr lang="ja-JP" altLang="en-US" sz="952" dirty="0">
                <a:latin typeface="Meiryo UI" panose="020B0604030504040204" pitchFamily="50" charset="-128"/>
                <a:ea typeface="Meiryo UI" panose="020B0604030504040204" pitchFamily="50" charset="-128"/>
              </a:rPr>
              <a:t>③私立学校における教員の資質向上に向けた取組みを支援する。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①優秀な教員の確保（採用選考方法</a:t>
            </a:r>
            <a:r>
              <a:rPr lang="ja-JP" altLang="en-US" sz="952">
                <a:latin typeface="Meiryo UI" panose="020B0604030504040204" pitchFamily="50" charset="-128"/>
                <a:ea typeface="Meiryo UI" panose="020B0604030504040204" pitchFamily="50" charset="-128"/>
              </a:rPr>
              <a:t>の工夫・改善</a:t>
            </a:r>
            <a:r>
              <a:rPr lang="ja-JP" altLang="en-US" sz="952" dirty="0">
                <a:latin typeface="Meiryo UI" panose="020B0604030504040204" pitchFamily="50" charset="-128"/>
                <a:ea typeface="Meiryo UI" panose="020B0604030504040204" pitchFamily="50" charset="-128"/>
              </a:rPr>
              <a:t>等）／初任者研修の実施／人事異動等による</a:t>
            </a:r>
            <a:r>
              <a:rPr lang="ja-JP" altLang="en-US" sz="952">
                <a:latin typeface="Meiryo UI" panose="020B0604030504040204" pitchFamily="50" charset="-128"/>
                <a:ea typeface="Meiryo UI" panose="020B0604030504040204" pitchFamily="50" charset="-128"/>
              </a:rPr>
              <a:t>キャリア形成・能力</a:t>
            </a:r>
            <a:r>
              <a:rPr lang="ja-JP" altLang="en-US" sz="952" dirty="0">
                <a:latin typeface="Meiryo UI" panose="020B0604030504040204" pitchFamily="50" charset="-128"/>
                <a:ea typeface="Meiryo UI" panose="020B0604030504040204" pitchFamily="50" charset="-128"/>
              </a:rPr>
              <a:t>の向上</a:t>
            </a:r>
          </a:p>
          <a:p>
            <a:pPr defTabSz="1160757">
              <a:defRPr/>
            </a:pPr>
            <a:r>
              <a:rPr lang="ja-JP" altLang="en-US" sz="952">
                <a:latin typeface="Meiryo UI" panose="020B0604030504040204" pitchFamily="50" charset="-128"/>
                <a:ea typeface="Meiryo UI" panose="020B0604030504040204" pitchFamily="50" charset="-128"/>
              </a:rPr>
              <a:t>②評価・育成</a:t>
            </a:r>
            <a:r>
              <a:rPr lang="ja-JP" altLang="en-US" sz="952" dirty="0">
                <a:latin typeface="Meiryo UI" panose="020B0604030504040204" pitchFamily="50" charset="-128"/>
                <a:ea typeface="Meiryo UI" panose="020B0604030504040204" pitchFamily="50" charset="-128"/>
              </a:rPr>
              <a:t>システムの実施</a:t>
            </a:r>
            <a:r>
              <a:rPr lang="ja-JP" altLang="en-US" sz="952">
                <a:latin typeface="Meiryo UI" panose="020B0604030504040204" pitchFamily="50" charset="-128"/>
                <a:ea typeface="Meiryo UI" panose="020B0604030504040204" pitchFamily="50" charset="-128"/>
              </a:rPr>
              <a:t>（生徒・保護者</a:t>
            </a:r>
            <a:r>
              <a:rPr lang="ja-JP" altLang="en-US" sz="952" dirty="0">
                <a:latin typeface="Meiryo UI" panose="020B0604030504040204" pitchFamily="50" charset="-128"/>
                <a:ea typeface="Meiryo UI" panose="020B0604030504040204" pitchFamily="50" charset="-128"/>
              </a:rPr>
              <a:t>による授業アンケートを踏まえた教員評価）</a:t>
            </a:r>
          </a:p>
          <a:p>
            <a:pPr defTabSz="1160757">
              <a:defRPr/>
            </a:pPr>
            <a:r>
              <a:rPr lang="ja-JP" altLang="en-US" sz="952" dirty="0">
                <a:latin typeface="Meiryo UI" panose="020B0604030504040204" pitchFamily="50" charset="-128"/>
                <a:ea typeface="Meiryo UI" panose="020B0604030504040204" pitchFamily="50" charset="-128"/>
              </a:rPr>
              <a:t>③私学団体における研修事業の支援</a:t>
            </a:r>
          </a:p>
        </p:txBody>
      </p:sp>
      <p:sp>
        <p:nvSpPr>
          <p:cNvPr id="6" name="テキスト ボックス 5"/>
          <p:cNvSpPr txBox="1"/>
          <p:nvPr/>
        </p:nvSpPr>
        <p:spPr>
          <a:xfrm>
            <a:off x="57649" y="1907719"/>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83893536"/>
              </p:ext>
            </p:extLst>
          </p:nvPr>
        </p:nvGraphicFramePr>
        <p:xfrm>
          <a:off x="166826" y="2221795"/>
          <a:ext cx="6659682" cy="3527662"/>
        </p:xfrm>
        <a:graphic>
          <a:graphicData uri="http://schemas.openxmlformats.org/drawingml/2006/table">
            <a:tbl>
              <a:tblPr firstRow="1" bandRow="1">
                <a:tableStyleId>{F2DE63D5-997A-4646-A377-4702673A728D}</a:tableStyleId>
              </a:tblPr>
              <a:tblGrid>
                <a:gridCol w="222246">
                  <a:extLst>
                    <a:ext uri="{9D8B030D-6E8A-4147-A177-3AD203B41FA5}">
                      <a16:colId xmlns:a16="http://schemas.microsoft.com/office/drawing/2014/main" val="2566698732"/>
                    </a:ext>
                  </a:extLst>
                </a:gridCol>
                <a:gridCol w="1790206">
                  <a:extLst>
                    <a:ext uri="{9D8B030D-6E8A-4147-A177-3AD203B41FA5}">
                      <a16:colId xmlns:a16="http://schemas.microsoft.com/office/drawing/2014/main" val="2864989851"/>
                    </a:ext>
                  </a:extLst>
                </a:gridCol>
                <a:gridCol w="1666895">
                  <a:extLst>
                    <a:ext uri="{9D8B030D-6E8A-4147-A177-3AD203B41FA5}">
                      <a16:colId xmlns:a16="http://schemas.microsoft.com/office/drawing/2014/main" val="2901626200"/>
                    </a:ext>
                  </a:extLst>
                </a:gridCol>
                <a:gridCol w="993445">
                  <a:extLst>
                    <a:ext uri="{9D8B030D-6E8A-4147-A177-3AD203B41FA5}">
                      <a16:colId xmlns:a16="http://schemas.microsoft.com/office/drawing/2014/main" val="2694090348"/>
                    </a:ext>
                  </a:extLst>
                </a:gridCol>
                <a:gridCol w="993445">
                  <a:extLst>
                    <a:ext uri="{9D8B030D-6E8A-4147-A177-3AD203B41FA5}">
                      <a16:colId xmlns:a16="http://schemas.microsoft.com/office/drawing/2014/main" val="980083204"/>
                    </a:ext>
                  </a:extLst>
                </a:gridCol>
                <a:gridCol w="993445">
                  <a:extLst>
                    <a:ext uri="{9D8B030D-6E8A-4147-A177-3AD203B41FA5}">
                      <a16:colId xmlns:a16="http://schemas.microsoft.com/office/drawing/2014/main" val="2388602559"/>
                    </a:ext>
                  </a:extLst>
                </a:gridCol>
              </a:tblGrid>
              <a:tr h="35812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R3</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】R2</a:t>
                      </a:r>
                      <a:r>
                        <a:rPr kumimoji="1" lang="ja-JP" altLang="en-US" sz="700" dirty="0">
                          <a:solidFill>
                            <a:schemeClr val="tx1"/>
                          </a:solidFill>
                          <a:latin typeface="Meiryo UI" panose="020B0604030504040204" pitchFamily="50" charset="-128"/>
                          <a:ea typeface="Meiryo UI" panose="020B0604030504040204" pitchFamily="50" charset="-128"/>
                        </a:rPr>
                        <a:t>年度</a:t>
                      </a: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266031">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kumimoji="1" lang="ja-JP" altLang="en-US" sz="900" dirty="0">
                          <a:latin typeface="Meiryo UI" panose="020B0604030504040204" pitchFamily="50" charset="-128"/>
                          <a:ea typeface="Meiryo UI" panose="020B0604030504040204" pitchFamily="50" charset="-128"/>
                        </a:rPr>
                        <a:t>経験の少ない教員の学科間及び</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課程間異動等の人数比率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【R</a:t>
                      </a:r>
                      <a:r>
                        <a:rPr kumimoji="1" lang="ja-JP" altLang="en-US" sz="900" dirty="0">
                          <a:latin typeface="Meiryo UI" panose="020B0604030504040204" pitchFamily="50" charset="-128"/>
                          <a:ea typeface="Meiryo UI" panose="020B0604030504040204" pitchFamily="50" charset="-128"/>
                        </a:rPr>
                        <a:t>４当初人事</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rPr>
                        <a:t>当初人事</a:t>
                      </a:r>
                      <a:r>
                        <a:rPr kumimoji="1" lang="en-US" altLang="ja-JP"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【R3</a:t>
                      </a:r>
                      <a:r>
                        <a:rPr kumimoji="1" lang="ja-JP" altLang="en-US" sz="900" dirty="0">
                          <a:latin typeface="Meiryo UI" panose="020B0604030504040204" pitchFamily="50" charset="-128"/>
                          <a:ea typeface="Meiryo UI" panose="020B0604030504040204" pitchFamily="50" charset="-128"/>
                        </a:rPr>
                        <a:t>当初人事</a:t>
                      </a:r>
                      <a:r>
                        <a:rPr kumimoji="1" lang="en-US" altLang="ja-JP"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【R2</a:t>
                      </a:r>
                      <a:r>
                        <a:rPr kumimoji="1" lang="ja-JP" altLang="en-US" sz="900" dirty="0">
                          <a:latin typeface="Meiryo UI" panose="020B0604030504040204" pitchFamily="50" charset="-128"/>
                          <a:ea typeface="Meiryo UI" panose="020B0604030504040204" pitchFamily="50" charset="-128"/>
                        </a:rPr>
                        <a:t>当初人事</a:t>
                      </a:r>
                      <a:r>
                        <a:rPr kumimoji="1" lang="en-US" altLang="ja-JP"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993608349"/>
                  </a:ext>
                </a:extLst>
              </a:tr>
              <a:tr h="929127">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・新任４～６年目の異動者の</a:t>
                      </a:r>
                    </a:p>
                    <a:p>
                      <a:pPr algn="l"/>
                      <a:r>
                        <a:rPr kumimoji="1" lang="ja-JP" altLang="en-US" sz="900" dirty="0">
                          <a:latin typeface="Meiryo UI" panose="020B0604030504040204" pitchFamily="50" charset="-128"/>
                          <a:ea typeface="Meiryo UI" panose="020B0604030504040204" pitchFamily="50" charset="-128"/>
                        </a:rPr>
                        <a:t>　うち、他の市町村等へ</a:t>
                      </a:r>
                    </a:p>
                    <a:p>
                      <a:pPr algn="l"/>
                      <a:r>
                        <a:rPr kumimoji="1" lang="ja-JP" altLang="en-US" sz="900" dirty="0">
                          <a:latin typeface="Meiryo UI" panose="020B0604030504040204" pitchFamily="50" charset="-128"/>
                          <a:ea typeface="Meiryo UI" panose="020B0604030504040204" pitchFamily="50" charset="-128"/>
                        </a:rPr>
                        <a:t>　人事異動、人事交流している</a:t>
                      </a:r>
                    </a:p>
                    <a:p>
                      <a:pPr algn="l"/>
                      <a:r>
                        <a:rPr kumimoji="1" lang="ja-JP" altLang="en-US" sz="900" dirty="0">
                          <a:latin typeface="Meiryo UI" panose="020B0604030504040204" pitchFamily="50" charset="-128"/>
                          <a:ea typeface="Meiryo UI" panose="020B0604030504040204" pitchFamily="50" charset="-128"/>
                        </a:rPr>
                        <a:t>　人数の割合</a:t>
                      </a:r>
                    </a:p>
                    <a:p>
                      <a:pPr algn="l"/>
                      <a:r>
                        <a:rPr kumimoji="1" lang="ja-JP" altLang="en-US" sz="900" dirty="0">
                          <a:latin typeface="Meiryo UI" panose="020B0604030504040204" pitchFamily="50" charset="-128"/>
                          <a:ea typeface="Meiryo UI" panose="020B0604030504040204" pitchFamily="50" charset="-128"/>
                        </a:rPr>
                        <a:t>　 小・中学校：向上させる　</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16.5%</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16.1%</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15.8%</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15856740"/>
                  </a:ext>
                </a:extLst>
              </a:tr>
              <a:tr h="765302">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a:latin typeface="Meiryo UI" panose="020B0604030504040204" pitchFamily="50" charset="-128"/>
                          <a:ea typeface="Meiryo UI" panose="020B0604030504040204" pitchFamily="50" charset="-128"/>
                        </a:rPr>
                        <a:t>・新任</a:t>
                      </a:r>
                      <a:r>
                        <a:rPr kumimoji="1" lang="ja-JP" altLang="en-US" sz="900" dirty="0">
                          <a:latin typeface="Meiryo UI" panose="020B0604030504040204" pitchFamily="50" charset="-128"/>
                          <a:ea typeface="Meiryo UI" panose="020B0604030504040204" pitchFamily="50" charset="-128"/>
                        </a:rPr>
                        <a:t>４～６年目の異動者の</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うち、学科間及び課程間異動</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等をしている人数の割合</a:t>
                      </a:r>
                    </a:p>
                    <a:p>
                      <a:pPr algn="l"/>
                      <a:r>
                        <a:rPr kumimoji="1" lang="ja-JP" altLang="en-US" sz="900" dirty="0">
                          <a:latin typeface="Meiryo UI" panose="020B0604030504040204" pitchFamily="50" charset="-128"/>
                          <a:ea typeface="Meiryo UI" panose="020B0604030504040204" pitchFamily="50" charset="-128"/>
                        </a:rPr>
                        <a:t>　　府立学校：向上させる</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41.1%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53.0%</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51.0%</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8666766"/>
                  </a:ext>
                </a:extLst>
              </a:tr>
              <a:tr h="604537">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保護者向け学校教育自己診断における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府立学校教員の指導等に関する項目に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以上の維持をめざす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から</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77.4</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80.1%</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78.9%</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604537">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教職員向け学校教育自己診断における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府立高校の教育活動の改善に関する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項目における肯定的な意見の比率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以上の維持をめざす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から</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76.2</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77.6%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74.5%</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4309" y="5887076"/>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028219318"/>
              </p:ext>
            </p:extLst>
          </p:nvPr>
        </p:nvGraphicFramePr>
        <p:xfrm>
          <a:off x="112521" y="6135679"/>
          <a:ext cx="6713986" cy="3231872"/>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4597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7313" indent="-87313"/>
                      <a:r>
                        <a:rPr kumimoji="1" lang="ja-JP" altLang="en-US" sz="900" dirty="0">
                          <a:latin typeface="Meiryo UI" panose="020B0604030504040204" pitchFamily="50" charset="-128"/>
                          <a:ea typeface="Meiryo UI" panose="020B0604030504040204" pitchFamily="50" charset="-128"/>
                        </a:rPr>
                        <a:t>・熱意ある優秀な教員の確保に向け、採用選考方法の工夫・改善に取り組み</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1,467</a:t>
                      </a:r>
                      <a:r>
                        <a:rPr kumimoji="1" lang="ja-JP" altLang="en-US" sz="900" dirty="0" smtClean="0">
                          <a:latin typeface="Meiryo UI" panose="020B0604030504040204" pitchFamily="50" charset="-128"/>
                          <a:ea typeface="Meiryo UI" panose="020B0604030504040204" pitchFamily="50" charset="-128"/>
                        </a:rPr>
                        <a:t>名</a:t>
                      </a:r>
                      <a:r>
                        <a:rPr kumimoji="1" lang="ja-JP" altLang="en-US" sz="900" dirty="0">
                          <a:latin typeface="Meiryo UI" panose="020B0604030504040204" pitchFamily="50" charset="-128"/>
                          <a:ea typeface="Meiryo UI" panose="020B0604030504040204" pitchFamily="50" charset="-128"/>
                        </a:rPr>
                        <a:t>の合格者を決定した。今後、新規採用者数が減少傾向にある中、広報活動のさらなる推進を図るとともに、採用選考の一層の工夫・改善に取り組み、優秀な教員を計画的に確保できるよう努めていく。</a:t>
                      </a:r>
                      <a:endParaRPr kumimoji="1" lang="en-US" altLang="ja-JP" sz="900" dirty="0">
                        <a:latin typeface="Meiryo UI" panose="020B0604030504040204" pitchFamily="50" charset="-128"/>
                        <a:ea typeface="Meiryo UI" panose="020B0604030504040204" pitchFamily="50" charset="-128"/>
                      </a:endParaRPr>
                    </a:p>
                    <a:p>
                      <a:pPr marL="87313" indent="-87313"/>
                      <a:r>
                        <a:rPr kumimoji="1" lang="ja-JP" altLang="en-US" sz="900" dirty="0">
                          <a:latin typeface="Meiryo UI" panose="020B0604030504040204" pitchFamily="50" charset="-128"/>
                          <a:ea typeface="Meiryo UI" panose="020B0604030504040204" pitchFamily="50" charset="-128"/>
                        </a:rPr>
                        <a:t>・教職経験の少ない教員については、府立学校では学科間・課程間異動等の実績は伸びている。要因としては、「府立学校教員人事取扱　　要領」に定める異動方針について、各校で人事交流等に対する理解及び周知徹底が進んだことが挙げられる。引き続き、同要領に基づく異動・人事交流に取り組んでいく。</a:t>
                      </a:r>
                      <a:endParaRPr kumimoji="1" lang="en-US" altLang="ja-JP" sz="900" dirty="0">
                        <a:latin typeface="Meiryo UI" panose="020B0604030504040204" pitchFamily="50" charset="-128"/>
                        <a:ea typeface="Meiryo UI" panose="020B0604030504040204" pitchFamily="50" charset="-128"/>
                      </a:endParaRPr>
                    </a:p>
                    <a:p>
                      <a:pPr marL="87313" indent="-87313"/>
                      <a:r>
                        <a:rPr kumimoji="1" lang="ja-JP" altLang="en-US" sz="900" dirty="0">
                          <a:latin typeface="Meiryo UI" panose="020B0604030504040204" pitchFamily="50" charset="-128"/>
                          <a:ea typeface="Meiryo UI" panose="020B0604030504040204" pitchFamily="50" charset="-128"/>
                        </a:rPr>
                        <a:t>・小・中学校では、新任４～６年目で実際に異動した者のうち、他の市町村等へ人事異動、人事交流している人数の割合について、市町村教育委員会との連携のもと計画的に取り組み、</a:t>
                      </a:r>
                      <a:r>
                        <a:rPr kumimoji="1" lang="ja-JP" altLang="en-US" sz="900" dirty="0" smtClean="0">
                          <a:latin typeface="Meiryo UI" panose="020B0604030504040204" pitchFamily="50" charset="-128"/>
                          <a:ea typeface="Meiryo UI" panose="020B0604030504040204" pitchFamily="50" charset="-128"/>
                        </a:rPr>
                        <a:t>令和３年度</a:t>
                      </a:r>
                      <a:r>
                        <a:rPr kumimoji="1" lang="ja-JP" altLang="en-US" sz="900" dirty="0">
                          <a:latin typeface="Meiryo UI" panose="020B0604030504040204" pitchFamily="50" charset="-128"/>
                          <a:ea typeface="Meiryo UI" panose="020B0604030504040204" pitchFamily="50" charset="-128"/>
                        </a:rPr>
                        <a:t>当初では、前年度と比べ増加した。今後も、「</a:t>
                      </a:r>
                      <a:r>
                        <a:rPr kumimoji="1" lang="en-US" altLang="ja-JP" sz="900" dirty="0">
                          <a:latin typeface="Meiryo UI" panose="020B0604030504040204" pitchFamily="50" charset="-128"/>
                          <a:ea typeface="Meiryo UI" panose="020B0604030504040204" pitchFamily="50" charset="-128"/>
                        </a:rPr>
                        <a:t>Challenge</a:t>
                      </a:r>
                      <a:r>
                        <a:rPr kumimoji="1" lang="ja-JP" altLang="en-US" sz="900" dirty="0">
                          <a:latin typeface="Meiryo UI" panose="020B0604030504040204" pitchFamily="50" charset="-128"/>
                          <a:ea typeface="Meiryo UI" panose="020B0604030504040204" pitchFamily="50" charset="-128"/>
                        </a:rPr>
                        <a:t>」人事交流の成果を広く周知するとともに、人事異動等によるキャリア形成や能力向上に向けた市町村教育委員会における計画的な人材育成の取組みを促進し、本制度のさらなる活用を推進していく。</a:t>
                      </a:r>
                    </a:p>
                  </a:txBody>
                  <a:tcPr marL="82953" marR="82953" marT="41476" marB="41476" anchor="ctr">
                    <a:noFill/>
                  </a:tcPr>
                </a:tc>
                <a:extLst>
                  <a:ext uri="{0D108BD9-81ED-4DB2-BD59-A6C34878D82A}">
                    <a16:rowId xmlns:a16="http://schemas.microsoft.com/office/drawing/2014/main" val="3047467415"/>
                  </a:ext>
                </a:extLst>
              </a:tr>
              <a:tr h="864656">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・保護者による学校教育自己診断における府立学校教員の指導等に関する肯定的意見の比率は前年度より</a:t>
                      </a:r>
                      <a:r>
                        <a:rPr kumimoji="1" lang="en-US" altLang="ja-JP" sz="900" dirty="0" smtClean="0">
                          <a:latin typeface="Meiryo UI" panose="020B0604030504040204" pitchFamily="50" charset="-128"/>
                          <a:ea typeface="Meiryo UI" panose="020B0604030504040204" pitchFamily="50" charset="-128"/>
                        </a:rPr>
                        <a:t>1.2</a:t>
                      </a:r>
                      <a:r>
                        <a:rPr kumimoji="1" lang="ja-JP" altLang="en-US" sz="900" dirty="0" smtClean="0">
                          <a:latin typeface="Meiryo UI" panose="020B0604030504040204" pitchFamily="50" charset="-128"/>
                          <a:ea typeface="Meiryo UI" panose="020B0604030504040204" pitchFamily="50" charset="-128"/>
                        </a:rPr>
                        <a:t>ポイント</a:t>
                      </a:r>
                      <a:r>
                        <a:rPr kumimoji="1" lang="ja-JP" altLang="en-US" sz="900" dirty="0">
                          <a:latin typeface="Meiryo UI" panose="020B0604030504040204" pitchFamily="50" charset="-128"/>
                          <a:ea typeface="Meiryo UI" panose="020B0604030504040204" pitchFamily="50" charset="-128"/>
                        </a:rPr>
                        <a:t>上昇し、目標である</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以上を維持した。今後も、府立学校において生徒指導や学習指導の更なる充実を図り、肯定率が上がるよう取り組む。</a:t>
                      </a:r>
                    </a:p>
                    <a:p>
                      <a:pPr marL="85725" indent="-85725"/>
                      <a:r>
                        <a:rPr kumimoji="1" lang="ja-JP" altLang="en-US" sz="900" dirty="0">
                          <a:latin typeface="Meiryo UI" panose="020B0604030504040204" pitchFamily="50" charset="-128"/>
                          <a:ea typeface="Meiryo UI" panose="020B0604030504040204" pitchFamily="50" charset="-128"/>
                        </a:rPr>
                        <a:t>・教職員向け同診断における教育活動の改善に関する肯定的意見の比率に</a:t>
                      </a:r>
                      <a:r>
                        <a:rPr kumimoji="1" lang="ja-JP" altLang="en-US" sz="900" dirty="0" smtClean="0">
                          <a:latin typeface="Meiryo UI" panose="020B0604030504040204" pitchFamily="50" charset="-128"/>
                          <a:ea typeface="Meiryo UI" panose="020B0604030504040204" pitchFamily="50" charset="-128"/>
                        </a:rPr>
                        <a:t>ついても、</a:t>
                      </a:r>
                      <a:r>
                        <a:rPr kumimoji="1" lang="ja-JP" altLang="en-US" sz="900" dirty="0">
                          <a:latin typeface="Meiryo UI" panose="020B0604030504040204" pitchFamily="50" charset="-128"/>
                          <a:ea typeface="Meiryo UI" panose="020B0604030504040204" pitchFamily="50" charset="-128"/>
                        </a:rPr>
                        <a:t>前年度</a:t>
                      </a:r>
                      <a:r>
                        <a:rPr kumimoji="1" lang="ja-JP" altLang="en-US" sz="900" dirty="0" smtClean="0">
                          <a:latin typeface="Meiryo UI" panose="020B0604030504040204" pitchFamily="50" charset="-128"/>
                          <a:ea typeface="Meiryo UI" panose="020B0604030504040204" pitchFamily="50" charset="-128"/>
                        </a:rPr>
                        <a:t>より</a:t>
                      </a:r>
                      <a:r>
                        <a:rPr kumimoji="1" lang="en-US" altLang="ja-JP" sz="900" dirty="0" smtClean="0">
                          <a:latin typeface="Meiryo UI" panose="020B0604030504040204" pitchFamily="50" charset="-128"/>
                          <a:ea typeface="Meiryo UI" panose="020B0604030504040204" pitchFamily="50" charset="-128"/>
                        </a:rPr>
                        <a:t>3.1</a:t>
                      </a:r>
                      <a:r>
                        <a:rPr kumimoji="1" lang="ja-JP" altLang="en-US" sz="900" dirty="0" smtClean="0">
                          <a:latin typeface="Meiryo UI" panose="020B0604030504040204" pitchFamily="50" charset="-128"/>
                          <a:ea typeface="Meiryo UI" panose="020B0604030504040204" pitchFamily="50" charset="-128"/>
                        </a:rPr>
                        <a:t>ポイント上昇し、目標</a:t>
                      </a:r>
                      <a:r>
                        <a:rPr kumimoji="1" lang="ja-JP" altLang="en-US" sz="900" dirty="0">
                          <a:latin typeface="Meiryo UI" panose="020B0604030504040204" pitchFamily="50" charset="-128"/>
                          <a:ea typeface="Meiryo UI" panose="020B0604030504040204" pitchFamily="50" charset="-128"/>
                        </a:rPr>
                        <a:t>である</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以上を維持した。引き続き、校長との学校経営計画策定面談を通して、学校の課題やミッションを明確にしながら指導・助言していく。</a:t>
                      </a:r>
                    </a:p>
                  </a:txBody>
                  <a:tcPr marL="82953" marR="82953" marT="41476" marB="41476" anchor="ctr"/>
                </a:tc>
                <a:extLst>
                  <a:ext uri="{0D108BD9-81ED-4DB2-BD59-A6C34878D82A}">
                    <a16:rowId xmlns:a16="http://schemas.microsoft.com/office/drawing/2014/main" val="2344275125"/>
                  </a:ext>
                </a:extLst>
              </a:tr>
              <a:tr h="589081">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・公私共同の取組みについては、府教育委員会事業について私立学校に情報提供を行うとともに、私学団体における研修会に講師を派遣するなど、私学団体における研修事業を支援した</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marL="85725" indent="-85725"/>
                      <a:r>
                        <a:rPr kumimoji="1" lang="ja-JP" altLang="en-US" sz="900" dirty="0" smtClean="0">
                          <a:latin typeface="Meiryo UI" panose="020B0604030504040204" pitchFamily="50" charset="-128"/>
                          <a:ea typeface="Meiryo UI" panose="020B0604030504040204" pitchFamily="50" charset="-128"/>
                        </a:rPr>
                        <a:t>・進路指導の担当者を対象とした就職差別の未然防止及び早期対応のための説明会を開催し、教員の資質向上に寄与した。今後も、情報提供等を通じて、私立学校の教員の資質向上に寄与していく。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1944480672"/>
                  </a:ext>
                </a:extLst>
              </a:tr>
            </a:tbl>
          </a:graphicData>
        </a:graphic>
      </p:graphicFrame>
      <p:sp>
        <p:nvSpPr>
          <p:cNvPr id="8" name="Rectangle 2"/>
          <p:cNvSpPr>
            <a:spLocks noChangeArrowheads="1"/>
          </p:cNvSpPr>
          <p:nvPr/>
        </p:nvSpPr>
        <p:spPr bwMode="auto">
          <a:xfrm>
            <a:off x="112521" y="3527174"/>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sp>
        <p:nvSpPr>
          <p:cNvPr id="24" name="Rectangle 4"/>
          <p:cNvSpPr>
            <a:spLocks noChangeArrowheads="1"/>
          </p:cNvSpPr>
          <p:nvPr/>
        </p:nvSpPr>
        <p:spPr bwMode="auto">
          <a:xfrm>
            <a:off x="57648" y="49226"/>
            <a:ext cx="6858296"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基本方針６</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教員の力とやる気を高めます</a:t>
            </a:r>
          </a:p>
        </p:txBody>
      </p:sp>
      <p:sp>
        <p:nvSpPr>
          <p:cNvPr id="12" name="テキスト ボックス 11"/>
          <p:cNvSpPr txBox="1"/>
          <p:nvPr/>
        </p:nvSpPr>
        <p:spPr>
          <a:xfrm>
            <a:off x="4308" y="5759213"/>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Tree>
    <p:extLst>
      <p:ext uri="{BB962C8B-B14F-4D97-AF65-F5344CB8AC3E}">
        <p14:creationId xmlns:p14="http://schemas.microsoft.com/office/powerpoint/2010/main" val="1587593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56996" y="365494"/>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①校長マネジメントを強化し、学校の特性や生徒の課題に応じた学校経営を推進する。</a:t>
            </a:r>
          </a:p>
          <a:p>
            <a:pPr defTabSz="1160757">
              <a:defRPr/>
            </a:pPr>
            <a:r>
              <a:rPr lang="ja-JP" altLang="en-US" sz="952" dirty="0">
                <a:latin typeface="Meiryo UI" panose="020B0604030504040204" pitchFamily="50" charset="-128"/>
                <a:ea typeface="Meiryo UI" panose="020B0604030504040204" pitchFamily="50" charset="-128"/>
              </a:rPr>
              <a:t>②保護者等への情報発信を充実するとともに、地域や保護者のニーズを十分に反映した開かれた学校づくりをすすめる。</a:t>
            </a:r>
          </a:p>
          <a:p>
            <a:pPr defTabSz="1160757">
              <a:defRPr/>
            </a:pPr>
            <a:r>
              <a:rPr lang="ja-JP" altLang="en-US" sz="952" dirty="0">
                <a:latin typeface="Meiryo UI" panose="020B0604030504040204" pitchFamily="50" charset="-128"/>
                <a:ea typeface="Meiryo UI" panose="020B0604030504040204" pitchFamily="50" charset="-128"/>
              </a:rPr>
              <a:t>③私立学校における開かれた学校づくりに向けた取組みが、さらに進むよう支援する。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①学校経営計画の策定による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サイクルに基づく学校経営の確立／予算面等における校長のマネジメント強化</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／民間人、行政職、教諭等からの優れた人材の校長への任用</a:t>
            </a:r>
          </a:p>
          <a:p>
            <a:pPr defTabSz="1160757">
              <a:defRPr/>
            </a:pPr>
            <a:r>
              <a:rPr lang="ja-JP" altLang="en-US" sz="952" dirty="0">
                <a:latin typeface="Meiryo UI" panose="020B0604030504040204" pitchFamily="50" charset="-128"/>
                <a:ea typeface="Meiryo UI" panose="020B0604030504040204" pitchFamily="50" charset="-128"/>
              </a:rPr>
              <a:t>②学校運営協議会に</a:t>
            </a:r>
            <a:r>
              <a:rPr lang="ja-JP" altLang="en-US" sz="952">
                <a:latin typeface="Meiryo UI" panose="020B0604030504040204" pitchFamily="50" charset="-128"/>
                <a:ea typeface="Meiryo UI" panose="020B0604030504040204" pitchFamily="50" charset="-128"/>
              </a:rPr>
              <a:t>よる保護者・地域</a:t>
            </a:r>
            <a:r>
              <a:rPr lang="ja-JP" altLang="en-US" sz="952" dirty="0">
                <a:latin typeface="Meiryo UI" panose="020B0604030504040204" pitchFamily="50" charset="-128"/>
                <a:ea typeface="Meiryo UI" panose="020B0604030504040204" pitchFamily="50" charset="-128"/>
              </a:rPr>
              <a:t>ニーズの反映　　　　　　　　③私立学校における学校情報</a:t>
            </a:r>
            <a:r>
              <a:rPr lang="ja-JP" altLang="en-US" sz="952">
                <a:latin typeface="Meiryo UI" panose="020B0604030504040204" pitchFamily="50" charset="-128"/>
                <a:ea typeface="Meiryo UI" panose="020B0604030504040204" pitchFamily="50" charset="-128"/>
              </a:rPr>
              <a:t>の公表・公開</a:t>
            </a:r>
            <a:endParaRPr lang="ja-JP" altLang="en-US"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456996" y="1677153"/>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94373400"/>
              </p:ext>
            </p:extLst>
          </p:nvPr>
        </p:nvGraphicFramePr>
        <p:xfrm>
          <a:off x="536350" y="1916003"/>
          <a:ext cx="6705264" cy="2441006"/>
        </p:xfrm>
        <a:graphic>
          <a:graphicData uri="http://schemas.openxmlformats.org/drawingml/2006/table">
            <a:tbl>
              <a:tblPr firstRow="1" bandRow="1">
                <a:tableStyleId>{F2DE63D5-997A-4646-A377-4702673A728D}</a:tableStyleId>
              </a:tblPr>
              <a:tblGrid>
                <a:gridCol w="225899">
                  <a:extLst>
                    <a:ext uri="{9D8B030D-6E8A-4147-A177-3AD203B41FA5}">
                      <a16:colId xmlns:a16="http://schemas.microsoft.com/office/drawing/2014/main" val="2566698732"/>
                    </a:ext>
                  </a:extLst>
                </a:gridCol>
                <a:gridCol w="1921905">
                  <a:extLst>
                    <a:ext uri="{9D8B030D-6E8A-4147-A177-3AD203B41FA5}">
                      <a16:colId xmlns:a16="http://schemas.microsoft.com/office/drawing/2014/main" val="2864989851"/>
                    </a:ext>
                  </a:extLst>
                </a:gridCol>
                <a:gridCol w="1539397">
                  <a:extLst>
                    <a:ext uri="{9D8B030D-6E8A-4147-A177-3AD203B41FA5}">
                      <a16:colId xmlns:a16="http://schemas.microsoft.com/office/drawing/2014/main" val="2901626200"/>
                    </a:ext>
                  </a:extLst>
                </a:gridCol>
                <a:gridCol w="1060337">
                  <a:extLst>
                    <a:ext uri="{9D8B030D-6E8A-4147-A177-3AD203B41FA5}">
                      <a16:colId xmlns:a16="http://schemas.microsoft.com/office/drawing/2014/main" val="2694090348"/>
                    </a:ext>
                  </a:extLst>
                </a:gridCol>
                <a:gridCol w="978863">
                  <a:extLst>
                    <a:ext uri="{9D8B030D-6E8A-4147-A177-3AD203B41FA5}">
                      <a16:colId xmlns:a16="http://schemas.microsoft.com/office/drawing/2014/main" val="980083204"/>
                    </a:ext>
                  </a:extLst>
                </a:gridCol>
                <a:gridCol w="978863">
                  <a:extLst>
                    <a:ext uri="{9D8B030D-6E8A-4147-A177-3AD203B41FA5}">
                      <a16:colId xmlns:a16="http://schemas.microsoft.com/office/drawing/2014/main" val="1222222790"/>
                    </a:ext>
                  </a:extLst>
                </a:gridCol>
              </a:tblGrid>
              <a:tr h="30439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R3</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】R2</a:t>
                      </a:r>
                      <a:r>
                        <a:rPr kumimoji="1" lang="ja-JP" altLang="en-US" sz="700" dirty="0">
                          <a:solidFill>
                            <a:schemeClr val="tx1"/>
                          </a:solidFill>
                          <a:latin typeface="Meiryo UI" panose="020B0604030504040204" pitchFamily="50" charset="-128"/>
                          <a:ea typeface="Meiryo UI" panose="020B0604030504040204" pitchFamily="50" charset="-128"/>
                        </a:rPr>
                        <a:t>年度</a:t>
                      </a: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34178">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「学校経営計画」中の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年度重点目標の実現度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80%</a:t>
                      </a:r>
                      <a:r>
                        <a:rPr kumimoji="1" lang="ja-JP" altLang="en-US" sz="900" dirty="0">
                          <a:latin typeface="Meiryo UI" panose="020B0604030504040204" pitchFamily="50" charset="-128"/>
                          <a:ea typeface="Meiryo UI" panose="020B0604030504040204" pitchFamily="50" charset="-128"/>
                        </a:rPr>
                        <a:t>以上をめざす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年度から</a:t>
                      </a:r>
                      <a:r>
                        <a:rPr kumimoji="1" lang="en-US" altLang="ja-JP" sz="8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78.3</a:t>
                      </a:r>
                      <a:r>
                        <a:rPr kumimoji="1" lang="ja-JP"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[H28]</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78.7</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81.5</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736210">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府立高校の学校教育自己診断における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授業参観や学校行事等への保護者の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参加及び学校の情報提供に関連する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診断項目の肯定値</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保護者参加</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をめざす</a:t>
                      </a:r>
                    </a:p>
                    <a:p>
                      <a:pPr algn="ctr"/>
                      <a:r>
                        <a:rPr kumimoji="1" lang="ja-JP" altLang="en-US" sz="900" dirty="0">
                          <a:latin typeface="Meiryo UI" panose="020B0604030504040204" pitchFamily="50" charset="-128"/>
                          <a:ea typeface="Meiryo UI" panose="020B0604030504040204" pitchFamily="50" charset="-128"/>
                        </a:rPr>
                        <a:t>情報提供</a:t>
                      </a:r>
                      <a:r>
                        <a:rPr kumimoji="1" lang="en-US" altLang="ja-JP" sz="900" dirty="0">
                          <a:latin typeface="Meiryo UI" panose="020B0604030504040204" pitchFamily="50" charset="-128"/>
                          <a:ea typeface="Meiryo UI" panose="020B0604030504040204" pitchFamily="50" charset="-128"/>
                        </a:rPr>
                        <a:t>:80%</a:t>
                      </a:r>
                      <a:r>
                        <a:rPr kumimoji="1" lang="ja-JP" altLang="en-US" sz="900" dirty="0">
                          <a:latin typeface="Meiryo UI" panose="020B0604030504040204" pitchFamily="50" charset="-128"/>
                          <a:ea typeface="Meiryo UI" panose="020B0604030504040204" pitchFamily="50" charset="-128"/>
                        </a:rPr>
                        <a:t>以上を</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めざす</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保護者参加：</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900" dirty="0">
                          <a:latin typeface="Meiryo UI" panose="020B0604030504040204" pitchFamily="50" charset="-128"/>
                          <a:ea typeface="Meiryo UI" panose="020B0604030504040204" pitchFamily="50" charset="-128"/>
                        </a:rPr>
                        <a:t>66.0%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情報提供：</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900" dirty="0">
                          <a:latin typeface="Meiryo UI" panose="020B0604030504040204" pitchFamily="50" charset="-128"/>
                          <a:ea typeface="Meiryo UI" panose="020B0604030504040204" pitchFamily="50" charset="-128"/>
                        </a:rPr>
                        <a:t>75.2%</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800" dirty="0">
                          <a:latin typeface="Meiryo UI" panose="020B0604030504040204" pitchFamily="50" charset="-128"/>
                          <a:ea typeface="Meiryo UI" panose="020B0604030504040204" pitchFamily="50" charset="-128"/>
                        </a:rPr>
                        <a:t>[H28]</a:t>
                      </a:r>
                      <a:endParaRPr kumimoji="1" lang="zh-TW"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55.6</a:t>
                      </a:r>
                      <a:r>
                        <a:rPr kumimoji="1" lang="en-US" altLang="zh-TW" sz="900" dirty="0" smtClean="0">
                          <a:latin typeface="Meiryo UI" panose="020B0604030504040204" pitchFamily="50" charset="-128"/>
                          <a:ea typeface="Meiryo UI" panose="020B0604030504040204" pitchFamily="50" charset="-128"/>
                        </a:rPr>
                        <a:t>%</a:t>
                      </a:r>
                      <a:endParaRPr kumimoji="1" lang="en-US" altLang="zh-TW"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79.8</a:t>
                      </a:r>
                      <a:r>
                        <a:rPr kumimoji="1" lang="ja-JP" altLang="en-US" sz="900" dirty="0" smtClean="0">
                          <a:latin typeface="Meiryo UI" panose="020B0604030504040204" pitchFamily="50" charset="-128"/>
                          <a:ea typeface="Meiryo UI" panose="020B0604030504040204" pitchFamily="50" charset="-128"/>
                        </a:rPr>
                        <a:t>％</a:t>
                      </a:r>
                      <a:endParaRPr kumimoji="1" lang="en-US" altLang="zh-TW"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TW" sz="900" dirty="0">
                          <a:latin typeface="Meiryo UI" panose="020B0604030504040204" pitchFamily="50" charset="-128"/>
                          <a:ea typeface="Meiryo UI" panose="020B0604030504040204" pitchFamily="50" charset="-128"/>
                        </a:rPr>
                        <a:t>60.9%</a:t>
                      </a:r>
                    </a:p>
                    <a:p>
                      <a:pPr algn="ctr"/>
                      <a:r>
                        <a:rPr kumimoji="1" lang="en-US" altLang="zh-TW" sz="900" dirty="0">
                          <a:latin typeface="Meiryo UI" panose="020B0604030504040204" pitchFamily="50" charset="-128"/>
                          <a:ea typeface="Meiryo UI" panose="020B0604030504040204" pitchFamily="50" charset="-128"/>
                        </a:rPr>
                        <a:t>79.3%</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1033910">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私立学校における学校情報の公表状況</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いずれについても</a:t>
                      </a: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a:t>
                      </a:r>
                      <a:r>
                        <a:rPr kumimoji="1" lang="zh-CN" altLang="en-US" sz="900" dirty="0">
                          <a:latin typeface="Meiryo UI" panose="020B0604030504040204" pitchFamily="50" charset="-128"/>
                          <a:ea typeface="Meiryo UI" panose="020B0604030504040204" pitchFamily="50" charset="-128"/>
                        </a:rPr>
                        <a:t>下表参照</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zh-CN"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456996" y="6098955"/>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58574150"/>
              </p:ext>
            </p:extLst>
          </p:nvPr>
        </p:nvGraphicFramePr>
        <p:xfrm>
          <a:off x="527631" y="6337806"/>
          <a:ext cx="6713986" cy="3158461"/>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4545">
                <a:tc>
                  <a:txBody>
                    <a:bodyPr/>
                    <a:lstStyle/>
                    <a:p>
                      <a:endParaRPr kumimoji="1" lang="ja-JP" altLang="en-US" sz="1300" dirty="0">
                        <a:solidFill>
                          <a:schemeClr val="tx1"/>
                        </a:solidFill>
                      </a:endParaRPr>
                    </a:p>
                  </a:txBody>
                  <a:tcPr marL="82953" marR="82953" marT="41476" marB="41476">
                    <a:solidFill>
                      <a:schemeClr val="accent2">
                        <a:lumMod val="20000"/>
                        <a:lumOff val="80000"/>
                      </a:schemeClr>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981739">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全府立学校において、校長・准校長が作成した学校経営計画に基づいた学校運営を行うとともに、学校運営協議会からの意見や、児童生徒・保護者向け学校教育自己診断の結果を踏まえた学校評価を行った。学校経営計画中の年度重点目標の実現度は、前年度と比較し</a:t>
                      </a:r>
                      <a:r>
                        <a:rPr kumimoji="1" lang="en-US" altLang="ja-JP" sz="900" dirty="0" smtClean="0">
                          <a:solidFill>
                            <a:schemeClr val="tx1"/>
                          </a:solidFill>
                          <a:latin typeface="Meiryo UI" panose="020B0604030504040204" pitchFamily="50" charset="-128"/>
                          <a:ea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rPr>
                        <a:t>ポイント減少した。今後も校長・准校長への面談や学校訪問を通して、丁寧に助言するなど、引き続き学校の状況をふまえた課題解決のために支援をしていく。</a:t>
                      </a: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府立学校及び市町村立小中学校の校長の公募にあたっては、優秀な人材を幅広く確保するため、梅田駅をはじめとする大阪メトロ主要駅に募集ポスターを掲示するとともに、情報プラザ及び再就職支援会社等へのチラシ配架、東京事務所のディスプレイ等へのポスター掲示やチラシの配架を行った。また、府のホームページに「現役校長からのメッセージ」を掲載するほか、</a:t>
                      </a:r>
                      <a:r>
                        <a:rPr kumimoji="1" lang="en-US" altLang="ja-JP" sz="900" dirty="0" smtClean="0">
                          <a:solidFill>
                            <a:schemeClr val="tx1"/>
                          </a:solidFill>
                          <a:latin typeface="Meiryo UI" panose="020B0604030504040204" pitchFamily="50" charset="-128"/>
                          <a:ea typeface="Meiryo UI" panose="020B0604030504040204" pitchFamily="50" charset="-128"/>
                        </a:rPr>
                        <a:t>Twitter</a:t>
                      </a:r>
                      <a:r>
                        <a:rPr kumimoji="1" lang="ja-JP" altLang="en-US" sz="900" dirty="0" smtClean="0">
                          <a:solidFill>
                            <a:schemeClr val="tx1"/>
                          </a:solidFill>
                          <a:latin typeface="Meiryo UI" panose="020B0604030504040204" pitchFamily="50" charset="-128"/>
                          <a:ea typeface="Meiryo UI" panose="020B0604030504040204" pitchFamily="50" charset="-128"/>
                        </a:rPr>
                        <a:t>などの</a:t>
                      </a:r>
                      <a:r>
                        <a:rPr kumimoji="1" lang="en-US" altLang="ja-JP" sz="900" dirty="0" smtClean="0">
                          <a:solidFill>
                            <a:schemeClr val="tx1"/>
                          </a:solidFill>
                          <a:latin typeface="Meiryo UI" panose="020B0604030504040204" pitchFamily="50" charset="-128"/>
                          <a:ea typeface="Meiryo UI" panose="020B0604030504040204" pitchFamily="50" charset="-128"/>
                        </a:rPr>
                        <a:t>SNS</a:t>
                      </a:r>
                      <a:r>
                        <a:rPr kumimoji="1" lang="ja-JP" altLang="en-US" sz="900" dirty="0" smtClean="0">
                          <a:solidFill>
                            <a:schemeClr val="tx1"/>
                          </a:solidFill>
                          <a:latin typeface="Meiryo UI" panose="020B0604030504040204" pitchFamily="50" charset="-128"/>
                          <a:ea typeface="Meiryo UI" panose="020B0604030504040204" pitchFamily="50" charset="-128"/>
                        </a:rPr>
                        <a:t>も活用して積極的に広報活動を展開した。この結果、府立学校については、</a:t>
                      </a:r>
                      <a:r>
                        <a:rPr kumimoji="1" lang="en-US" altLang="ja-JP" sz="900" dirty="0" smtClean="0">
                          <a:solidFill>
                            <a:schemeClr val="tx1"/>
                          </a:solidFill>
                          <a:latin typeface="Meiryo UI" panose="020B0604030504040204" pitchFamily="50" charset="-128"/>
                          <a:ea typeface="Meiryo UI" panose="020B0604030504040204" pitchFamily="50" charset="-128"/>
                        </a:rPr>
                        <a:t>35</a:t>
                      </a:r>
                      <a:r>
                        <a:rPr kumimoji="1" lang="ja-JP" altLang="en-US" sz="900" dirty="0" smtClean="0">
                          <a:solidFill>
                            <a:schemeClr val="tx1"/>
                          </a:solidFill>
                          <a:latin typeface="Meiryo UI" panose="020B0604030504040204" pitchFamily="50" charset="-128"/>
                          <a:ea typeface="Meiryo UI" panose="020B0604030504040204" pitchFamily="50" charset="-128"/>
                        </a:rPr>
                        <a:t>名程度の募集に対して</a:t>
                      </a:r>
                      <a:r>
                        <a:rPr kumimoji="1" lang="en-US" altLang="ja-JP" sz="900" dirty="0" smtClean="0">
                          <a:solidFill>
                            <a:schemeClr val="tx1"/>
                          </a:solidFill>
                          <a:latin typeface="Meiryo UI" panose="020B0604030504040204" pitchFamily="50" charset="-128"/>
                          <a:ea typeface="Meiryo UI" panose="020B0604030504040204" pitchFamily="50" charset="-128"/>
                        </a:rPr>
                        <a:t>152</a:t>
                      </a:r>
                      <a:r>
                        <a:rPr kumimoji="1" lang="ja-JP" altLang="en-US" sz="900" dirty="0" smtClean="0">
                          <a:solidFill>
                            <a:schemeClr val="tx1"/>
                          </a:solidFill>
                          <a:latin typeface="Meiryo UI" panose="020B0604030504040204" pitchFamily="50" charset="-128"/>
                          <a:ea typeface="Meiryo UI" panose="020B0604030504040204" pitchFamily="50" charset="-128"/>
                        </a:rPr>
                        <a:t>名の応募があり、選考の結果</a:t>
                      </a:r>
                      <a:r>
                        <a:rPr kumimoji="1" lang="en-US" altLang="ja-JP" sz="900" dirty="0" smtClean="0">
                          <a:solidFill>
                            <a:schemeClr val="tx1"/>
                          </a:solidFill>
                          <a:latin typeface="Meiryo UI" panose="020B0604030504040204" pitchFamily="50" charset="-128"/>
                          <a:ea typeface="Meiryo UI" panose="020B0604030504040204" pitchFamily="50" charset="-128"/>
                        </a:rPr>
                        <a:t>37</a:t>
                      </a:r>
                      <a:r>
                        <a:rPr kumimoji="1" lang="ja-JP" altLang="en-US" sz="900" dirty="0" smtClean="0">
                          <a:solidFill>
                            <a:schemeClr val="tx1"/>
                          </a:solidFill>
                          <a:latin typeface="Meiryo UI" panose="020B0604030504040204" pitchFamily="50" charset="-128"/>
                          <a:ea typeface="Meiryo UI" panose="020B0604030504040204" pitchFamily="50" charset="-128"/>
                        </a:rPr>
                        <a:t>名が合格となった。市町村立小中学校については、２市２名募集に対して</a:t>
                      </a:r>
                      <a:r>
                        <a:rPr kumimoji="1" lang="en-US" altLang="ja-JP" sz="900" dirty="0" smtClean="0">
                          <a:solidFill>
                            <a:schemeClr val="tx1"/>
                          </a:solidFill>
                          <a:latin typeface="Meiryo UI" panose="020B0604030504040204" pitchFamily="50" charset="-128"/>
                          <a:ea typeface="Meiryo UI" panose="020B0604030504040204" pitchFamily="50" charset="-128"/>
                        </a:rPr>
                        <a:t>24</a:t>
                      </a:r>
                      <a:r>
                        <a:rPr kumimoji="1" lang="ja-JP" altLang="en-US" sz="900" dirty="0" smtClean="0">
                          <a:solidFill>
                            <a:schemeClr val="tx1"/>
                          </a:solidFill>
                          <a:latin typeface="Meiryo UI" panose="020B0604030504040204" pitchFamily="50" charset="-128"/>
                          <a:ea typeface="Meiryo UI" panose="020B0604030504040204" pitchFamily="50" charset="-128"/>
                        </a:rPr>
                        <a:t>名の応募があり、選考の結果２名が合格（内採用者数２名）となった。引き続き、応募を増やすよう取り組んでいく。</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981739">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学校運営協議会を活用した学校運営の改善事例や、学校教育活動の公表について工夫し成果を上げている事例を集約するとともに、学校経営改善に向けた実践的な取組みの成果について、学校経営叢書等で共有した。学校教育自己診断における授業参観や学校行事等への保護者の参加に関する診断項目の肯定値は</a:t>
                      </a: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5.3</a:t>
                      </a:r>
                      <a:r>
                        <a:rPr kumimoji="1" lang="ja-JP" altLang="en-US" sz="900" dirty="0" smtClean="0">
                          <a:solidFill>
                            <a:schemeClr val="tx1"/>
                          </a:solidFill>
                          <a:latin typeface="Meiryo UI" panose="020B0604030504040204" pitchFamily="50" charset="-128"/>
                          <a:ea typeface="Meiryo UI" panose="020B0604030504040204" pitchFamily="50" charset="-128"/>
                        </a:rPr>
                        <a:t>ポイント減少したが、昨年度に引き続き新型コロナウイルス感染症対策により、授業参観や学校行事の一部が変更・中止になり、年間を通じて保護者等の来校を制限せざるを得なかったことが原因と考えられ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・その一方で学校の情報提供に関連する診断項目の肯定値は昨年度よりも</a:t>
                      </a:r>
                      <a:r>
                        <a:rPr kumimoji="1" lang="en-US" altLang="ja-JP" sz="900" dirty="0" smtClean="0">
                          <a:solidFill>
                            <a:schemeClr val="tx1"/>
                          </a:solidFill>
                          <a:latin typeface="Meiryo UI" panose="020B0604030504040204" pitchFamily="50" charset="-128"/>
                          <a:ea typeface="Meiryo UI" panose="020B0604030504040204" pitchFamily="50" charset="-128"/>
                        </a:rPr>
                        <a:t>0.5</a:t>
                      </a:r>
                      <a:r>
                        <a:rPr kumimoji="1" lang="ja-JP" altLang="en-US" sz="900" dirty="0" smtClean="0">
                          <a:solidFill>
                            <a:schemeClr val="tx1"/>
                          </a:solidFill>
                          <a:latin typeface="Meiryo UI" panose="020B0604030504040204" pitchFamily="50" charset="-128"/>
                          <a:ea typeface="Meiryo UI" panose="020B0604030504040204" pitchFamily="50" charset="-128"/>
                        </a:rPr>
                        <a:t>ポイント増加した。これは、新型コロナウイルス感染症に係る情報発信の機会が増えたこと等と関わりがあると考えられる。今後も、学校のホームページ等を活用した情報提供及び保護者からの学校教育自己診断の回収率を上げるための啓発に努めるよう働きかけ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37976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学校情報が未公表の場合は、私立学校園に対する経常費補助金の配分において減額要素としている。引き続き、目標達成に向けて、全ての学校に公表の重要性について理解を得られるよう説明し、個別に進捗状況を確認しながら、情報の公表に努めるよう働きかけていく。</a:t>
                      </a:r>
                    </a:p>
                  </a:txBody>
                  <a:tcPr marL="82953" marR="82953" marT="41476" marB="41476" anchor="ctr"/>
                </a:tc>
                <a:extLst>
                  <a:ext uri="{0D108BD9-81ED-4DB2-BD59-A6C34878D82A}">
                    <a16:rowId xmlns:a16="http://schemas.microsoft.com/office/drawing/2014/main" val="384797278"/>
                  </a:ext>
                </a:extLst>
              </a:tr>
            </a:tbl>
          </a:graphicData>
        </a:graphic>
      </p:graphicFrame>
      <p:sp>
        <p:nvSpPr>
          <p:cNvPr id="14" name="Rectangle 4"/>
          <p:cNvSpPr>
            <a:spLocks noChangeArrowheads="1"/>
          </p:cNvSpPr>
          <p:nvPr/>
        </p:nvSpPr>
        <p:spPr bwMode="auto">
          <a:xfrm>
            <a:off x="456996" y="30818"/>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基本方針７</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学校の組織力向上と開かれた学校づくりをすすめます</a:t>
            </a:r>
            <a:r>
              <a:rPr lang="ja-JP" altLang="en-US" sz="1089"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9"/>
          <p:cNvSpPr txBox="1">
            <a:spLocks noChangeArrowheads="1"/>
          </p:cNvSpPr>
          <p:nvPr/>
        </p:nvSpPr>
        <p:spPr bwMode="auto">
          <a:xfrm>
            <a:off x="456995" y="4577936"/>
            <a:ext cx="1723550" cy="1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743" b="1" dirty="0">
                <a:latin typeface="Meiryo UI" panose="020B0604030504040204" pitchFamily="50" charset="-128"/>
                <a:ea typeface="Meiryo UI" panose="020B0604030504040204" pitchFamily="50" charset="-128"/>
              </a:rPr>
              <a:t>私立</a:t>
            </a:r>
            <a:r>
              <a:rPr lang="ja-JP" altLang="en-US" sz="743" b="1" dirty="0">
                <a:latin typeface="Meiryo UI" panose="020B0604030504040204" pitchFamily="50" charset="-128"/>
                <a:ea typeface="Meiryo UI" panose="020B0604030504040204" pitchFamily="50" charset="-128"/>
              </a:rPr>
              <a:t>学校</a:t>
            </a:r>
            <a:r>
              <a:rPr lang="ja-JP" altLang="ja-JP" sz="743" b="1" dirty="0">
                <a:latin typeface="Meiryo UI" panose="020B0604030504040204" pitchFamily="50" charset="-128"/>
                <a:ea typeface="Meiryo UI" panose="020B0604030504040204" pitchFamily="50" charset="-128"/>
              </a:rPr>
              <a:t>における学校情報の公表状況</a:t>
            </a:r>
            <a:endParaRPr lang="ja-JP" altLang="en-US" sz="65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455040955"/>
              </p:ext>
            </p:extLst>
          </p:nvPr>
        </p:nvGraphicFramePr>
        <p:xfrm>
          <a:off x="553422" y="4746149"/>
          <a:ext cx="6678464" cy="1222760"/>
        </p:xfrm>
        <a:graphic>
          <a:graphicData uri="http://schemas.openxmlformats.org/drawingml/2006/table">
            <a:tbl>
              <a:tblPr firstRow="1" firstCol="1" bandRow="1">
                <a:tableStyleId>{72833802-FEF1-4C79-8D5D-14CF1EAF98D9}</a:tableStyleId>
              </a:tblPr>
              <a:tblGrid>
                <a:gridCol w="721148">
                  <a:extLst>
                    <a:ext uri="{9D8B030D-6E8A-4147-A177-3AD203B41FA5}">
                      <a16:colId xmlns:a16="http://schemas.microsoft.com/office/drawing/2014/main" val="4241580145"/>
                    </a:ext>
                  </a:extLst>
                </a:gridCol>
                <a:gridCol w="661924">
                  <a:extLst>
                    <a:ext uri="{9D8B030D-6E8A-4147-A177-3AD203B41FA5}">
                      <a16:colId xmlns:a16="http://schemas.microsoft.com/office/drawing/2014/main" val="664409869"/>
                    </a:ext>
                  </a:extLst>
                </a:gridCol>
                <a:gridCol w="661924">
                  <a:extLst>
                    <a:ext uri="{9D8B030D-6E8A-4147-A177-3AD203B41FA5}">
                      <a16:colId xmlns:a16="http://schemas.microsoft.com/office/drawing/2014/main" val="1001919709"/>
                    </a:ext>
                  </a:extLst>
                </a:gridCol>
                <a:gridCol w="661924">
                  <a:extLst>
                    <a:ext uri="{9D8B030D-6E8A-4147-A177-3AD203B41FA5}">
                      <a16:colId xmlns:a16="http://schemas.microsoft.com/office/drawing/2014/main" val="3094761650"/>
                    </a:ext>
                  </a:extLst>
                </a:gridCol>
                <a:gridCol w="661924">
                  <a:extLst>
                    <a:ext uri="{9D8B030D-6E8A-4147-A177-3AD203B41FA5}">
                      <a16:colId xmlns:a16="http://schemas.microsoft.com/office/drawing/2014/main" val="3763699317"/>
                    </a:ext>
                  </a:extLst>
                </a:gridCol>
                <a:gridCol w="661924">
                  <a:extLst>
                    <a:ext uri="{9D8B030D-6E8A-4147-A177-3AD203B41FA5}">
                      <a16:colId xmlns:a16="http://schemas.microsoft.com/office/drawing/2014/main" val="2417936891"/>
                    </a:ext>
                  </a:extLst>
                </a:gridCol>
                <a:gridCol w="661924">
                  <a:extLst>
                    <a:ext uri="{9D8B030D-6E8A-4147-A177-3AD203B41FA5}">
                      <a16:colId xmlns:a16="http://schemas.microsoft.com/office/drawing/2014/main" val="2691405674"/>
                    </a:ext>
                  </a:extLst>
                </a:gridCol>
                <a:gridCol w="661924">
                  <a:extLst>
                    <a:ext uri="{9D8B030D-6E8A-4147-A177-3AD203B41FA5}">
                      <a16:colId xmlns:a16="http://schemas.microsoft.com/office/drawing/2014/main" val="381377770"/>
                    </a:ext>
                  </a:extLst>
                </a:gridCol>
                <a:gridCol w="661924">
                  <a:extLst>
                    <a:ext uri="{9D8B030D-6E8A-4147-A177-3AD203B41FA5}">
                      <a16:colId xmlns:a16="http://schemas.microsoft.com/office/drawing/2014/main" val="3609201318"/>
                    </a:ext>
                  </a:extLst>
                </a:gridCol>
                <a:gridCol w="661924">
                  <a:extLst>
                    <a:ext uri="{9D8B030D-6E8A-4147-A177-3AD203B41FA5}">
                      <a16:colId xmlns:a16="http://schemas.microsoft.com/office/drawing/2014/main" val="2219720324"/>
                    </a:ext>
                  </a:extLst>
                </a:gridCol>
              </a:tblGrid>
              <a:tr h="174680">
                <a:tc rowSpan="2">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 </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財務情報</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自己評価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学校関係者評価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12053952"/>
                  </a:ext>
                </a:extLst>
              </a:tr>
              <a:tr h="174680">
                <a:tc vMerge="1">
                  <a:txBody>
                    <a:bodyPr/>
                    <a:lstStyle/>
                    <a:p>
                      <a:endParaRPr kumimoji="1" lang="ja-JP" altLang="en-US"/>
                    </a:p>
                  </a:txBody>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smtClean="0">
                          <a:solidFill>
                            <a:srgbClr val="000000"/>
                          </a:solidFill>
                          <a:effectLst/>
                          <a:latin typeface="Meiryo UI" panose="020B0604030504040204" pitchFamily="50" charset="-128"/>
                          <a:ea typeface="Meiryo UI" panose="020B0604030504040204" pitchFamily="50" charset="-128"/>
                        </a:rPr>
                        <a:t>R</a:t>
                      </a:r>
                      <a:r>
                        <a:rPr lang="en-US" altLang="ja-JP" sz="700" b="0" i="0" u="none" strike="noStrike" dirty="0" smtClean="0">
                          <a:solidFill>
                            <a:srgbClr val="000000"/>
                          </a:solidFill>
                          <a:effectLst/>
                          <a:latin typeface="Meiryo UI" panose="020B0604030504040204" pitchFamily="50" charset="-128"/>
                          <a:ea typeface="Meiryo UI" panose="020B0604030504040204" pitchFamily="50" charset="-128"/>
                        </a:rPr>
                        <a:t>2</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年度</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決算</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R1</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年度決算</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smtClean="0">
                          <a:solidFill>
                            <a:srgbClr val="000000"/>
                          </a:solidFill>
                          <a:effectLst/>
                          <a:latin typeface="Meiryo UI" panose="020B0604030504040204" pitchFamily="50" charset="-128"/>
                          <a:ea typeface="Meiryo UI" panose="020B0604030504040204" pitchFamily="50" charset="-128"/>
                        </a:rPr>
                        <a:t>R</a:t>
                      </a:r>
                      <a:r>
                        <a:rPr lang="en-US" altLang="ja-JP" sz="700" b="0" i="0" u="none" strike="noStrike" dirty="0" smtClean="0">
                          <a:solidFill>
                            <a:srgbClr val="000000"/>
                          </a:solidFill>
                          <a:effectLst/>
                          <a:latin typeface="Meiryo UI" panose="020B0604030504040204" pitchFamily="50" charset="-128"/>
                          <a:ea typeface="Meiryo UI" panose="020B0604030504040204" pitchFamily="50" charset="-128"/>
                        </a:rPr>
                        <a:t>2</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年度</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決算</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R1</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年度決算</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smtClean="0">
                          <a:solidFill>
                            <a:srgbClr val="000000"/>
                          </a:solidFill>
                          <a:effectLst/>
                          <a:latin typeface="Meiryo UI" panose="020B0604030504040204" pitchFamily="50" charset="-128"/>
                          <a:ea typeface="Meiryo UI" panose="020B0604030504040204" pitchFamily="50" charset="-128"/>
                        </a:rPr>
                        <a:t>R</a:t>
                      </a:r>
                      <a:r>
                        <a:rPr lang="en-US" altLang="ja-JP" sz="700" b="0" i="0" u="none" strike="noStrike" dirty="0" smtClean="0">
                          <a:solidFill>
                            <a:srgbClr val="000000"/>
                          </a:solidFill>
                          <a:effectLst/>
                          <a:latin typeface="Meiryo UI" panose="020B0604030504040204" pitchFamily="50" charset="-128"/>
                          <a:ea typeface="Meiryo UI" panose="020B0604030504040204" pitchFamily="50" charset="-128"/>
                        </a:rPr>
                        <a:t>2</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年度</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決算</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R1</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年度決算</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64209630"/>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幼稚園</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91.1</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92.8%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91.7%</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94.4</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96.7%</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94.3%</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83.0</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87.8%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85.5%</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1146799"/>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小学校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88.2%</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cs typeface="Times New Roman" panose="02020603050405020304" pitchFamily="18" charset="0"/>
                        </a:rPr>
                        <a:t>94.1%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1354932"/>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中学校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96.8%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92.1%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90.5%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cs typeface="Times New Roman" panose="02020603050405020304" pitchFamily="18" charset="0"/>
                        </a:rPr>
                        <a:t>98.4%</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019650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高校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rPr>
                        <a:t>96.9%</a:t>
                      </a:r>
                      <a:endParaRPr lang="ja-JP" sz="7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93.8%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cs typeface="Times New Roman" panose="02020603050405020304" pitchFamily="18" charset="0"/>
                        </a:rPr>
                        <a:t>97.9%</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38188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専修学校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ja-JP" sz="7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67.6%</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87.2%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85.1%</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54.5%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78.5%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75.6%</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2318852"/>
                  </a:ext>
                </a:extLst>
              </a:tr>
            </a:tbl>
          </a:graphicData>
        </a:graphic>
      </p:graphicFrame>
      <p:sp>
        <p:nvSpPr>
          <p:cNvPr id="12" name="テキスト ボックス 11"/>
          <p:cNvSpPr txBox="1"/>
          <p:nvPr/>
        </p:nvSpPr>
        <p:spPr>
          <a:xfrm>
            <a:off x="432573" y="4365188"/>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Tree>
    <p:extLst>
      <p:ext uri="{BB962C8B-B14F-4D97-AF65-F5344CB8AC3E}">
        <p14:creationId xmlns:p14="http://schemas.microsoft.com/office/powerpoint/2010/main" val="3164713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6781</TotalTime>
  <Words>12119</Words>
  <Application>Microsoft Office PowerPoint</Application>
  <PresentationFormat>ユーザー設定</PresentationFormat>
  <Paragraphs>940</Paragraphs>
  <Slides>14</Slides>
  <Notes>1</Notes>
  <HiddenSlides>0</HiddenSlides>
  <MMClips>0</MMClips>
  <ScaleCrop>false</ScaleCrop>
  <HeadingPairs>
    <vt:vector size="8" baseType="variant">
      <vt:variant>
        <vt:lpstr>使用されているフォント</vt:lpstr>
      </vt:variant>
      <vt:variant>
        <vt:i4>12</vt:i4>
      </vt:variant>
      <vt:variant>
        <vt:lpstr>テーマ</vt:lpstr>
      </vt:variant>
      <vt:variant>
        <vt:i4>1</vt:i4>
      </vt:variant>
      <vt:variant>
        <vt:lpstr>埋め込まれた OLE サーバー</vt:lpstr>
      </vt:variant>
      <vt:variant>
        <vt:i4>2</vt:i4>
      </vt:variant>
      <vt:variant>
        <vt:lpstr>スライド タイトル</vt:lpstr>
      </vt:variant>
      <vt:variant>
        <vt:i4>14</vt:i4>
      </vt:variant>
    </vt:vector>
  </HeadingPairs>
  <TitlesOfParts>
    <vt:vector size="29" baseType="lpstr">
      <vt:lpstr>Meiryo UI</vt:lpstr>
      <vt:lpstr>ＭＳ Ｐゴシック</vt:lpstr>
      <vt:lpstr>ＭＳ ゴシック</vt:lpstr>
      <vt:lpstr>ＭＳ 明朝</vt:lpstr>
      <vt:lpstr>游ゴシック</vt:lpstr>
      <vt:lpstr>游ゴシック Light</vt:lpstr>
      <vt:lpstr>游明朝</vt:lpstr>
      <vt:lpstr>Arial</vt:lpstr>
      <vt:lpstr>Calibri</vt:lpstr>
      <vt:lpstr>Calibri Light</vt:lpstr>
      <vt:lpstr>Century</vt:lpstr>
      <vt:lpstr>Times New Roman</vt:lpstr>
      <vt:lpstr>Office テーマ</vt:lpstr>
      <vt:lpstr>グラフ</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竹本　知世</dc:creator>
  <cp:lastModifiedBy>本田　美和子</cp:lastModifiedBy>
  <cp:revision>578</cp:revision>
  <cp:lastPrinted>2022-08-25T13:43:14Z</cp:lastPrinted>
  <dcterms:created xsi:type="dcterms:W3CDTF">2019-06-05T05:34:03Z</dcterms:created>
  <dcterms:modified xsi:type="dcterms:W3CDTF">2022-08-26T09:19:16Z</dcterms:modified>
</cp:coreProperties>
</file>