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-1086" y="-93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25A7F6B6-6951-449A-88FB-7AAB6684F913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C113F58-AAA8-4390-8A08-4F68E841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83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19E67C32-A6F0-470F-91E1-215A21FD53ED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02C2471-DF82-45B8-AA09-2DF4E850C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31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9A06-AE02-41C1-9844-C962CA525176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EF66-BD9E-4995-A91B-F68751E5B904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0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6089" y="163950"/>
            <a:ext cx="5147489" cy="27603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350" b="1" i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の懲戒処分における状況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429000" y="9489504"/>
            <a:ext cx="3201843" cy="251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dirty="0" smtClean="0">
                <a:solidFill>
                  <a:schemeClr val="tx1"/>
                </a:solidFill>
              </a:rPr>
              <a:t>※</a:t>
            </a:r>
            <a:r>
              <a:rPr lang="ja-JP" altLang="en-US" sz="800" dirty="0">
                <a:solidFill>
                  <a:schemeClr val="tx1"/>
                </a:solidFill>
              </a:rPr>
              <a:t> </a:t>
            </a:r>
            <a:r>
              <a:rPr lang="ja-JP" altLang="en-US" sz="800" dirty="0">
                <a:solidFill>
                  <a:schemeClr val="tx1"/>
                </a:solidFill>
              </a:rPr>
              <a:t>（　）内は府費負担教職員数</a:t>
            </a:r>
            <a:r>
              <a:rPr lang="ja-JP" altLang="en-US" sz="800" dirty="0" smtClean="0">
                <a:solidFill>
                  <a:schemeClr val="tx1"/>
                </a:solidFill>
              </a:rPr>
              <a:t>で内数。政令</a:t>
            </a:r>
            <a:r>
              <a:rPr lang="ja-JP" altLang="en-US" sz="800" dirty="0" smtClean="0">
                <a:solidFill>
                  <a:schemeClr val="tx1"/>
                </a:solidFill>
              </a:rPr>
              <a:t>市、</a:t>
            </a:r>
            <a:r>
              <a:rPr lang="ja-JP" altLang="en-US" sz="800" dirty="0">
                <a:solidFill>
                  <a:schemeClr val="tx1"/>
                </a:solidFill>
              </a:rPr>
              <a:t>豊能地区教職員を除く</a:t>
            </a:r>
            <a:r>
              <a:rPr lang="ja-JP" altLang="en-US" sz="800" dirty="0" smtClean="0">
                <a:solidFill>
                  <a:schemeClr val="tx1"/>
                </a:solidFill>
              </a:rPr>
              <a:t>。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183350"/>
              </p:ext>
            </p:extLst>
          </p:nvPr>
        </p:nvGraphicFramePr>
        <p:xfrm>
          <a:off x="270167" y="478966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97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21287"/>
              </p:ext>
            </p:extLst>
          </p:nvPr>
        </p:nvGraphicFramePr>
        <p:xfrm>
          <a:off x="266700" y="1055043"/>
          <a:ext cx="6186635" cy="3566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148">
                <a:tc rowSpan="9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体罰・暴行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4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わいせつ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セクハラ・不適切な行為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教職員へのわいせつ行為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営利企業従事制限違反</a:t>
                      </a:r>
                      <a:endParaRPr lang="zh-TW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３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3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認定外通勤等</a:t>
                      </a:r>
                      <a:endParaRPr lang="en-US" altLang="ja-JP" sz="11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２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64010450"/>
                  </a:ext>
                </a:extLst>
              </a:tr>
              <a:tr h="210080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不適切な会食への参加</a:t>
                      </a:r>
                    </a:p>
                  </a:txBody>
                  <a:tcPr marL="0" marR="0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2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14980223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休暇の虚偽申請</a:t>
                      </a:r>
                      <a:endParaRPr lang="en-US" altLang="ja-JP" sz="11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職務専念義務違反</a:t>
                      </a: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1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３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管理職の虚偽報告</a:t>
                      </a: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 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110094"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（着服、手当等不正受給）</a:t>
                      </a:r>
                      <a:endParaRPr lang="ja-JP" altLang="en-US" sz="8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２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11(2)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148">
                <a:tc row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窃盗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盗撮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15148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ストーカー規制法違反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148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１</a:t>
                      </a:r>
                      <a:endParaRPr lang="en-US" altLang="ja-JP" sz="120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3(2)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1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10(7)</a:t>
                      </a: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21(5)</a:t>
                      </a: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41(15)</a:t>
                      </a: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 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565493" y="120816"/>
            <a:ext cx="1003284" cy="30008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参考資料２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70381" y="4839355"/>
            <a:ext cx="5137933" cy="27603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350" b="1" i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の懲戒処分</a:t>
            </a:r>
            <a:r>
              <a:rPr lang="ja-JP" altLang="en-US" sz="13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800" b="1" i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058741"/>
              </p:ext>
            </p:extLst>
          </p:nvPr>
        </p:nvGraphicFramePr>
        <p:xfrm>
          <a:off x="271321" y="5708283"/>
          <a:ext cx="6182010" cy="381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9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39">
                <a:tc rowSpan="8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児童生徒への体罰・暴行・強要</a:t>
                      </a:r>
                      <a:endParaRPr lang="ja-JP" altLang="en-US" sz="9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児童生徒へのわいせつ等（自校）</a:t>
                      </a: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51684004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休暇の不正取得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09854058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教員へのわいせつ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欠勤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個人情報流出</a:t>
                      </a:r>
                      <a:endParaRPr lang="zh-TW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095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背任・職務専念義務違反等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64010450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公文書偽造・職務懈怠</a:t>
                      </a: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1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14980223"/>
                  </a:ext>
                </a:extLst>
              </a:tr>
              <a:tr h="240539">
                <a:tc row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</a:t>
                      </a:r>
                      <a:endParaRPr lang="en-US" altLang="ja-JP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ja-JP" altLang="en-US" sz="9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公金詐欺・不適切会計</a:t>
                      </a:r>
                    </a:p>
                  </a:txBody>
                  <a:tcPr marL="58643" marR="58643" marT="31101" marB="31101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06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手当の不正受給</a:t>
                      </a:r>
                      <a:endParaRPr lang="en-US" altLang="ja-JP" sz="9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（通勤手当、特殊勤務手当）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92428489"/>
                  </a:ext>
                </a:extLst>
              </a:tr>
              <a:tr h="166788">
                <a:tc rowSpan="5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</a:t>
                      </a:r>
                      <a:endParaRPr lang="en-US" altLang="zh-TW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非行</a:t>
                      </a:r>
                      <a:endParaRPr lang="en-US" altLang="zh-TW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児童生徒へのわいせつ等（他校）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TW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痴漢（</a:t>
                      </a:r>
                      <a:r>
                        <a:rPr lang="en-US" altLang="zh-TW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lang="zh-TW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歳以上）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21036111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児童買春・児童ポルノ禁止法違反</a:t>
                      </a: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76549017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窃盗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06071701"/>
                  </a:ext>
                </a:extLst>
              </a:tr>
              <a:tr h="201139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邸宅侵入・暴行等</a:t>
                      </a:r>
                      <a:endParaRPr lang="ja-JP" altLang="en-US" sz="9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2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38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交通事故（死亡）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1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22(5)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6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1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45(10)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008226"/>
              </p:ext>
            </p:extLst>
          </p:nvPr>
        </p:nvGraphicFramePr>
        <p:xfrm>
          <a:off x="264458" y="5170160"/>
          <a:ext cx="6188875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200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2735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2735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2735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2735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2735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790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1942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2830257" y="9531995"/>
            <a:ext cx="1057275" cy="304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 smtClean="0">
                <a:latin typeface="ＭＳ 明朝" pitchFamily="17" charset="-128"/>
                <a:ea typeface="ＭＳ 明朝" pitchFamily="17" charset="-128"/>
              </a:rPr>
              <a:t>2-7</a:t>
            </a: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76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3120</TotalTime>
  <Words>562</Words>
  <Application>Microsoft Office PowerPoint</Application>
  <PresentationFormat>A4 210 x 297 mm</PresentationFormat>
  <Paragraphs>226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★資料合体版</dc:title>
  <dc:creator>大阪府庁</dc:creator>
  <cp:lastModifiedBy>藤井　慶太</cp:lastModifiedBy>
  <cp:revision>239</cp:revision>
  <cp:lastPrinted>2022-04-13T01:00:40Z</cp:lastPrinted>
  <dcterms:created xsi:type="dcterms:W3CDTF">2013-05-07T02:49:03Z</dcterms:created>
  <dcterms:modified xsi:type="dcterms:W3CDTF">2022-04-15T11:05:30Z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★資料合体版</vt:lpwstr>
  </property>
  <property fmtid="{D5CDD505-2E9C-101B-9397-08002B2CF9AE}" pid="3" name="SlideDescription">
    <vt:lpwstr/>
  </property>
</Properties>
</file>