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3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77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7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21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7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63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46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20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4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18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63A8-5AB1-4271-92F5-92A5657A0D58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C8E6F-6C7D-4303-A632-510108FB9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52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39700" y="762000"/>
            <a:ext cx="8763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583598" y="227106"/>
            <a:ext cx="5610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府立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学校教職員への職域追加接種について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24725" y="227106"/>
            <a:ext cx="171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.2.4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教育庁教職員室福利課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1625" y="1088877"/>
            <a:ext cx="89027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新型</a:t>
            </a:r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コロナウイルスワクチンの追加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接種（３回目接種）に</a:t>
            </a:r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関する地域の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負担を軽減し、接種の加速化を図るため、職域追加接種</a:t>
            </a:r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を令和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４年３月</a:t>
            </a:r>
            <a:r>
              <a:rPr kumimoji="1" lang="en-US" altLang="ja-JP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日（土）から実施</a:t>
            </a:r>
            <a:r>
              <a:rPr kumimoji="1" lang="ja-JP" altLang="en-US" sz="170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（計７日間）</a:t>
            </a:r>
            <a:endParaRPr kumimoji="1"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31787" y="1841157"/>
            <a:ext cx="8842375" cy="4831493"/>
            <a:chOff x="148" y="1203"/>
            <a:chExt cx="5570" cy="3026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8" y="1203"/>
              <a:ext cx="5498" cy="3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48" y="1203"/>
              <a:ext cx="5498" cy="17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8" y="1367"/>
              <a:ext cx="5498" cy="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64" y="2333"/>
              <a:ext cx="5471" cy="943"/>
            </a:xfrm>
            <a:prstGeom prst="rect">
              <a:avLst/>
            </a:prstGeom>
            <a:solidFill>
              <a:srgbClr val="DDEB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61" y="1212"/>
              <a:ext cx="40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項</a:t>
              </a:r>
              <a:r>
                <a:rPr kumimoji="0" lang="ja-JP" altLang="en-US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kumimoji="0" lang="ja-JP" altLang="ja-JP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目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988" y="1211"/>
              <a:ext cx="88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概</a:t>
              </a:r>
              <a:r>
                <a:rPr kumimoji="0" lang="ja-JP" altLang="en-US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</a:t>
              </a:r>
              <a:r>
                <a:rPr kumimoji="0" lang="ja-JP" altLang="ja-JP" sz="15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要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17" y="1770"/>
              <a:ext cx="84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会場</a:t>
              </a:r>
              <a:r>
                <a:rPr kumimoji="0" lang="ja-JP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・医療機関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499" y="1624"/>
              <a:ext cx="11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850" y="173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499" y="2014"/>
              <a:ext cx="2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37" y="2731"/>
              <a:ext cx="23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対象者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1499" y="2607"/>
              <a:ext cx="11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1647" y="2542"/>
              <a:ext cx="332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支援学校</a:t>
              </a:r>
              <a:r>
                <a:rPr kumimoji="0" lang="ja-JP" altLang="en-US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教職員を優先に約</a:t>
              </a:r>
              <a:r>
                <a:rPr kumimoji="0" lang="en-US" altLang="ja-JP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3,000</a:t>
              </a:r>
              <a:r>
                <a:rPr kumimoji="0" lang="ja-JP" altLang="en-US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人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953" y="2812"/>
              <a:ext cx="326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kumimoji="0" lang="ja-JP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２回目接種済み：</a:t>
              </a:r>
              <a:r>
                <a:rPr kumimoji="0" lang="ja-JP" altLang="en-US" b="0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支援学校教職員（</a:t>
              </a:r>
              <a:r>
                <a:rPr kumimoji="0" lang="en-US" altLang="ja-JP" b="0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3,300</a:t>
              </a:r>
              <a:r>
                <a:rPr kumimoji="0" lang="ja-JP" altLang="en-US" b="0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人）</a:t>
              </a:r>
              <a:endParaRPr kumimoji="0" lang="ja-JP" altLang="ja-JP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1499" y="2778"/>
              <a:ext cx="2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8" y="3667"/>
              <a:ext cx="46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接種スケジュール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1499" y="3543"/>
              <a:ext cx="117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1651" y="3555"/>
              <a:ext cx="34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r>
                <a:rPr kumimoji="0" lang="ja-JP" altLang="ja-JP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2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lang="ja-JP" altLang="en-US" sz="2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日（土）から同月</a:t>
              </a:r>
              <a:r>
                <a:rPr lang="en-US" altLang="ja-JP" sz="2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27</a:t>
              </a:r>
              <a:r>
                <a:rPr lang="ja-JP" altLang="en-US" sz="2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日（日）</a:t>
              </a:r>
              <a:r>
                <a:rPr kumimoji="0" lang="ja-JP" altLang="en-US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の土日祝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1499" y="3714"/>
              <a:ext cx="2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48" y="120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468" y="120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638" y="120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1468" y="1203"/>
              <a:ext cx="0" cy="172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1468" y="1203"/>
              <a:ext cx="8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148" y="1367"/>
              <a:ext cx="5498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148" y="1367"/>
              <a:ext cx="549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156" y="1406"/>
              <a:ext cx="549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156" y="1406"/>
              <a:ext cx="5490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156" y="2342"/>
              <a:ext cx="549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56" y="2342"/>
              <a:ext cx="549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156" y="3277"/>
              <a:ext cx="549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156" y="3277"/>
              <a:ext cx="5490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148" y="1406"/>
              <a:ext cx="0" cy="281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148" y="1406"/>
              <a:ext cx="8" cy="28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Line 45"/>
            <p:cNvSpPr>
              <a:spLocks noChangeShapeType="1"/>
            </p:cNvSpPr>
            <p:nvPr/>
          </p:nvSpPr>
          <p:spPr bwMode="auto">
            <a:xfrm>
              <a:off x="1468" y="1414"/>
              <a:ext cx="0" cy="28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1468" y="1414"/>
              <a:ext cx="8" cy="28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Line 47"/>
            <p:cNvSpPr>
              <a:spLocks noChangeShapeType="1"/>
            </p:cNvSpPr>
            <p:nvPr/>
          </p:nvSpPr>
          <p:spPr bwMode="auto">
            <a:xfrm>
              <a:off x="156" y="4213"/>
              <a:ext cx="549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156" y="4213"/>
              <a:ext cx="5490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5638" y="1414"/>
              <a:ext cx="0" cy="28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5638" y="1414"/>
              <a:ext cx="8" cy="28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Line 51"/>
            <p:cNvSpPr>
              <a:spLocks noChangeShapeType="1"/>
            </p:cNvSpPr>
            <p:nvPr/>
          </p:nvSpPr>
          <p:spPr bwMode="auto">
            <a:xfrm>
              <a:off x="148" y="422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148" y="4221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1468" y="422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1468" y="4221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5638" y="422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638" y="4221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Line 57"/>
            <p:cNvSpPr>
              <a:spLocks noChangeShapeType="1"/>
            </p:cNvSpPr>
            <p:nvPr/>
          </p:nvSpPr>
          <p:spPr bwMode="auto">
            <a:xfrm>
              <a:off x="5646" y="12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5646" y="1203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Line 59"/>
            <p:cNvSpPr>
              <a:spLocks noChangeShapeType="1"/>
            </p:cNvSpPr>
            <p:nvPr/>
          </p:nvSpPr>
          <p:spPr bwMode="auto">
            <a:xfrm>
              <a:off x="5646" y="136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646" y="1367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5646" y="14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5646" y="1406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>
              <a:off x="5646" y="234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5646" y="2342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5646" y="327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5646" y="3277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5646" y="421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5646" y="4213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Rectangle 20"/>
            <p:cNvSpPr>
              <a:spLocks noChangeArrowheads="1"/>
            </p:cNvSpPr>
            <p:nvPr/>
          </p:nvSpPr>
          <p:spPr bwMode="auto">
            <a:xfrm>
              <a:off x="3325" y="3009"/>
              <a:ext cx="239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中・高校</a:t>
              </a:r>
              <a:r>
                <a:rPr kumimoji="0" lang="ja-JP" altLang="en-US" b="0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教職員（</a:t>
              </a:r>
              <a:r>
                <a:rPr kumimoji="0" lang="en-US" altLang="ja-JP" b="0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3,000</a:t>
              </a:r>
              <a:r>
                <a:rPr kumimoji="0" lang="ja-JP" altLang="en-US" b="0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人）</a:t>
              </a:r>
              <a:endParaRPr kumimoji="0" lang="ja-JP" altLang="ja-JP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3" name="Rectangle 19"/>
            <p:cNvSpPr>
              <a:spLocks noChangeArrowheads="1"/>
            </p:cNvSpPr>
            <p:nvPr/>
          </p:nvSpPr>
          <p:spPr bwMode="auto">
            <a:xfrm>
              <a:off x="1632" y="1547"/>
              <a:ext cx="3367" cy="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ctr" hangingPunct="1">
                <a:lnSpc>
                  <a:spcPts val="2500"/>
                </a:lnSpc>
              </a:pPr>
              <a:r>
                <a:rPr kumimoji="1" lang="ja-JP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多根クリニック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大正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駅）　　　　</a:t>
              </a:r>
              <a:endParaRPr lang="ja-JP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fontAlgn="ctr" hangingPunct="1">
                <a:lnSpc>
                  <a:spcPts val="2500"/>
                </a:lnSpc>
              </a:pPr>
              <a:r>
                <a:rPr kumimoji="1" lang="ja-JP" altLang="ja-JP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南港</a:t>
              </a:r>
              <a:r>
                <a:rPr kumimoji="1" lang="ja-JP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病院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（北加賀屋駅）</a:t>
              </a:r>
              <a:endParaRPr lang="ja-JP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fontAlgn="ctr" hangingPunct="1">
                <a:lnSpc>
                  <a:spcPts val="2500"/>
                </a:lnSpc>
              </a:pPr>
              <a:r>
                <a:rPr kumimoji="1" lang="zh-TW" altLang="ja-JP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加納総合</a:t>
              </a:r>
              <a:r>
                <a:rPr kumimoji="1" lang="zh-TW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病院</a:t>
              </a:r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（天神橋筋六丁目駅）</a:t>
              </a: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Rectangle 26"/>
            <p:cNvSpPr>
              <a:spLocks noChangeArrowheads="1"/>
            </p:cNvSpPr>
            <p:nvPr/>
          </p:nvSpPr>
          <p:spPr bwMode="auto">
            <a:xfrm>
              <a:off x="1832" y="3842"/>
              <a:ext cx="387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/>
              <a:r>
                <a:rPr lang="en-US" altLang="ja-JP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接種ニーズ等の状況により、必要があれば４月末以降の追加実施を検討</a:t>
              </a:r>
              <a:endPara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8303001" y="6614560"/>
            <a:ext cx="1039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３－９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1941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186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樋本　健一</dc:creator>
  <cp:lastModifiedBy>大阪府</cp:lastModifiedBy>
  <cp:revision>40</cp:revision>
  <cp:lastPrinted>2022-01-19T01:40:24Z</cp:lastPrinted>
  <dcterms:created xsi:type="dcterms:W3CDTF">2021-12-02T23:54:02Z</dcterms:created>
  <dcterms:modified xsi:type="dcterms:W3CDTF">2022-02-18T01:46:00Z</dcterms:modified>
</cp:coreProperties>
</file>