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7" autoAdjust="0"/>
    <p:restoredTop sz="94660"/>
  </p:normalViewPr>
  <p:slideViewPr>
    <p:cSldViewPr snapToGrid="0" showGuides="1">
      <p:cViewPr varScale="1">
        <p:scale>
          <a:sx n="71" d="100"/>
          <a:sy n="71" d="100"/>
        </p:scale>
        <p:origin x="978" y="54"/>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2022/2/10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390967"/>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　濃厚接触者の受験の取扱いの変更について</a:t>
            </a:r>
            <a:endParaRPr lang="ja-JP" altLang="en-US" sz="2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1839" y="1670956"/>
            <a:ext cx="2594087"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これまでの考え方</a:t>
            </a:r>
            <a:endParaRPr kumimoji="1" lang="en-US" altLang="ja-JP" sz="1600"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051612637"/>
              </p:ext>
            </p:extLst>
          </p:nvPr>
        </p:nvGraphicFramePr>
        <p:xfrm>
          <a:off x="64395" y="2037211"/>
          <a:ext cx="4275785" cy="3431289"/>
        </p:xfrm>
        <a:graphic>
          <a:graphicData uri="http://schemas.openxmlformats.org/drawingml/2006/table">
            <a:tbl>
              <a:tblPr firstRow="1" bandRow="1">
                <a:tableStyleId>{21E4AEA4-8DFA-4A89-87EB-49C32662AFE0}</a:tableStyleId>
              </a:tblPr>
              <a:tblGrid>
                <a:gridCol w="1300766">
                  <a:extLst>
                    <a:ext uri="{9D8B030D-6E8A-4147-A177-3AD203B41FA5}">
                      <a16:colId xmlns:a16="http://schemas.microsoft.com/office/drawing/2014/main" val="2403639179"/>
                    </a:ext>
                  </a:extLst>
                </a:gridCol>
                <a:gridCol w="489397">
                  <a:extLst>
                    <a:ext uri="{9D8B030D-6E8A-4147-A177-3AD203B41FA5}">
                      <a16:colId xmlns:a16="http://schemas.microsoft.com/office/drawing/2014/main" val="2084338487"/>
                    </a:ext>
                  </a:extLst>
                </a:gridCol>
                <a:gridCol w="2485622">
                  <a:extLst>
                    <a:ext uri="{9D8B030D-6E8A-4147-A177-3AD203B41FA5}">
                      <a16:colId xmlns:a16="http://schemas.microsoft.com/office/drawing/2014/main" val="3052604362"/>
                    </a:ext>
                  </a:extLst>
                </a:gridCol>
              </a:tblGrid>
              <a:tr h="303011">
                <a:tc>
                  <a:txBody>
                    <a:bodyPr/>
                    <a:lstStyle/>
                    <a:p>
                      <a:pPr algn="ctr"/>
                      <a:r>
                        <a:rPr kumimoji="1" lang="ja-JP" altLang="en-US" sz="1200" dirty="0"/>
                        <a:t>区分</a:t>
                      </a:r>
                    </a:p>
                  </a:txBody>
                  <a:tcPr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kumimoji="1" lang="ja-JP" altLang="en-US" sz="1200" dirty="0"/>
                        <a:t>受験</a:t>
                      </a:r>
                    </a:p>
                  </a:txBody>
                  <a:tcPr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kumimoji="1" lang="ja-JP" altLang="en-US" sz="1200" dirty="0"/>
                        <a:t>対応</a:t>
                      </a:r>
                    </a:p>
                  </a:txBody>
                  <a:tcPr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76294132"/>
                  </a:ext>
                </a:extLst>
              </a:tr>
              <a:tr h="497339">
                <a:tc>
                  <a:txBody>
                    <a:bodyPr/>
                    <a:lstStyle/>
                    <a:p>
                      <a:r>
                        <a:rPr kumimoji="1" lang="ja-JP" altLang="ja-JP" sz="1200" kern="1200" dirty="0">
                          <a:effectLst/>
                          <a:latin typeface="Meiryo UI" panose="020B0604030504040204" pitchFamily="50" charset="-128"/>
                          <a:ea typeface="Meiryo UI" panose="020B0604030504040204" pitchFamily="50" charset="-128"/>
                        </a:rPr>
                        <a:t>陽性者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3">
                  <a:txBody>
                    <a:bodyPr/>
                    <a:lstStyle/>
                    <a:p>
                      <a:pPr algn="ctr"/>
                      <a:r>
                        <a:rPr kumimoji="1" lang="ja-JP" altLang="en-US" sz="1200" dirty="0">
                          <a:latin typeface="Meiryo UI" panose="020B0604030504040204" pitchFamily="50" charset="-128"/>
                          <a:ea typeface="Meiryo UI" panose="020B0604030504040204" pitchFamily="50" charset="-128"/>
                        </a:rPr>
                        <a:t>不可</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tc rowSpan="3">
                  <a:txBody>
                    <a:bodyPr/>
                    <a:lstStyle/>
                    <a:p>
                      <a:r>
                        <a:rPr kumimoji="1" lang="ja-JP" altLang="en-US" sz="1200" kern="1200" dirty="0">
                          <a:effectLst/>
                          <a:latin typeface="Meiryo UI" panose="020B0604030504040204" pitchFamily="50" charset="-128"/>
                          <a:ea typeface="Meiryo UI" panose="020B0604030504040204" pitchFamily="50" charset="-128"/>
                        </a:rPr>
                        <a:t>・</a:t>
                      </a:r>
                      <a:r>
                        <a:rPr kumimoji="1" lang="ja-JP" altLang="ja-JP" sz="1200" kern="1200" dirty="0">
                          <a:effectLst/>
                          <a:latin typeface="Meiryo UI" panose="020B0604030504040204" pitchFamily="50" charset="-128"/>
                          <a:ea typeface="Meiryo UI" panose="020B0604030504040204" pitchFamily="50" charset="-128"/>
                        </a:rPr>
                        <a:t>特別選抜等は追試験を実施せず、</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一般選抜により対応</a:t>
                      </a:r>
                    </a:p>
                    <a:p>
                      <a:r>
                        <a:rPr kumimoji="1" lang="ja-JP" altLang="en-US" sz="1200" kern="1200" dirty="0">
                          <a:effectLst/>
                          <a:latin typeface="Meiryo UI" panose="020B0604030504040204" pitchFamily="50" charset="-128"/>
                          <a:ea typeface="Meiryo UI" panose="020B0604030504040204" pitchFamily="50" charset="-128"/>
                        </a:rPr>
                        <a:t>・</a:t>
                      </a:r>
                      <a:r>
                        <a:rPr kumimoji="1" lang="ja-JP" altLang="ja-JP" sz="1200" kern="1200" dirty="0">
                          <a:effectLst/>
                          <a:latin typeface="Meiryo UI" panose="020B0604030504040204" pitchFamily="50" charset="-128"/>
                          <a:ea typeface="Meiryo UI" panose="020B0604030504040204" pitchFamily="50" charset="-128"/>
                        </a:rPr>
                        <a:t>一般選抜は追試験により対応</a:t>
                      </a:r>
                      <a:endParaRPr kumimoji="1" lang="ja-JP" altLang="en-US" sz="1200" dirty="0">
                        <a:latin typeface="Meiryo UI" panose="020B0604030504040204" pitchFamily="50" charset="-128"/>
                        <a:ea typeface="Meiryo UI" panose="020B0604030504040204" pitchFamily="50" charset="-128"/>
                      </a:endParaRPr>
                    </a:p>
                  </a:txBody>
                  <a:tcPr marL="72000" marR="72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794313539"/>
                  </a:ext>
                </a:extLst>
              </a:tr>
              <a:tr h="497339">
                <a:tc>
                  <a:txBody>
                    <a:bodyPr/>
                    <a:lstStyle/>
                    <a:p>
                      <a:r>
                        <a:rPr kumimoji="1" lang="ja-JP" altLang="ja-JP" sz="1200" kern="1200" dirty="0">
                          <a:effectLst/>
                          <a:latin typeface="Meiryo UI" panose="020B0604030504040204" pitchFamily="50" charset="-128"/>
                          <a:ea typeface="Meiryo UI" panose="020B0604030504040204" pitchFamily="50" charset="-128"/>
                        </a:rPr>
                        <a:t>有症状の</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濃厚接触者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29920870"/>
                  </a:ext>
                </a:extLst>
              </a:tr>
              <a:tr h="370840">
                <a:tc>
                  <a:txBody>
                    <a:bodyPr/>
                    <a:lstStyle/>
                    <a:p>
                      <a:r>
                        <a:rPr kumimoji="1" lang="ja-JP" altLang="ja-JP" sz="1200" kern="1200" dirty="0">
                          <a:effectLst/>
                          <a:latin typeface="Meiryo UI" panose="020B0604030504040204" pitchFamily="50" charset="-128"/>
                          <a:ea typeface="Meiryo UI" panose="020B0604030504040204" pitchFamily="50" charset="-128"/>
                        </a:rPr>
                        <a:t>濃厚接触者で、</a:t>
                      </a:r>
                      <a:endParaRPr kumimoji="1" lang="en-US" altLang="ja-JP" sz="1200" kern="1200" dirty="0">
                        <a:effectLst/>
                        <a:latin typeface="Meiryo UI" panose="020B0604030504040204" pitchFamily="50" charset="-128"/>
                        <a:ea typeface="Meiryo UI" panose="020B0604030504040204" pitchFamily="50" charset="-128"/>
                      </a:endParaRPr>
                    </a:p>
                    <a:p>
                      <a:r>
                        <a:rPr kumimoji="1" lang="en-US" altLang="ja-JP" sz="1200" kern="1200" dirty="0">
                          <a:effectLst/>
                          <a:latin typeface="Meiryo UI" panose="020B0604030504040204" pitchFamily="50" charset="-128"/>
                          <a:ea typeface="Meiryo UI" panose="020B0604030504040204" pitchFamily="50" charset="-128"/>
                        </a:rPr>
                        <a:t>PCR</a:t>
                      </a:r>
                      <a:r>
                        <a:rPr kumimoji="1" lang="ja-JP" altLang="ja-JP" sz="1200" kern="1200" dirty="0">
                          <a:effectLst/>
                          <a:latin typeface="Meiryo UI" panose="020B0604030504040204" pitchFamily="50" charset="-128"/>
                          <a:ea typeface="Meiryo UI" panose="020B0604030504040204" pitchFamily="50" charset="-128"/>
                        </a:rPr>
                        <a:t>検査等を</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受検予定の者</a:t>
                      </a:r>
                    </a:p>
                    <a:p>
                      <a:r>
                        <a:rPr kumimoji="1" lang="ja-JP" altLang="ja-JP" sz="800" kern="1200" dirty="0">
                          <a:effectLst/>
                          <a:latin typeface="Meiryo UI" panose="020B0604030504040204" pitchFamily="50" charset="-128"/>
                          <a:ea typeface="Meiryo UI" panose="020B0604030504040204" pitchFamily="50" charset="-128"/>
                        </a:rPr>
                        <a:t>（結果待ちも含む。）</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4169966967"/>
                  </a:ext>
                </a:extLst>
              </a:tr>
              <a:tr h="613034">
                <a:tc>
                  <a:txBody>
                    <a:bodyPr/>
                    <a:lstStyle/>
                    <a:p>
                      <a:r>
                        <a:rPr kumimoji="1" lang="ja-JP" altLang="ja-JP" sz="1200" kern="1200" dirty="0">
                          <a:effectLst/>
                          <a:latin typeface="Meiryo UI" panose="020B0604030504040204" pitchFamily="50" charset="-128"/>
                          <a:ea typeface="Meiryo UI" panose="020B0604030504040204" pitchFamily="50" charset="-128"/>
                        </a:rPr>
                        <a:t>無症状の</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濃厚接触者＊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2">
                  <a:txBody>
                    <a:bodyPr/>
                    <a:lstStyle/>
                    <a:p>
                      <a:pPr algn="ctr"/>
                      <a:r>
                        <a:rPr kumimoji="1" lang="ja-JP" altLang="en-US" sz="1200" dirty="0">
                          <a:latin typeface="Meiryo UI" panose="020B0604030504040204" pitchFamily="50" charset="-128"/>
                          <a:ea typeface="Meiryo UI" panose="020B0604030504040204" pitchFamily="50" charset="-128"/>
                        </a:rPr>
                        <a:t>可</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2">
                  <a:txBody>
                    <a:bodyPr/>
                    <a:lstStyle/>
                    <a:p>
                      <a:r>
                        <a:rPr kumimoji="1" lang="ja-JP" altLang="ja-JP" sz="1200" kern="1200" dirty="0">
                          <a:effectLst/>
                          <a:latin typeface="Meiryo UI" panose="020B0604030504040204" pitchFamily="50" charset="-128"/>
                          <a:ea typeface="Meiryo UI" panose="020B0604030504040204" pitchFamily="50" charset="-128"/>
                        </a:rPr>
                        <a:t>・区分ごとに別室受験</a:t>
                      </a:r>
                    </a:p>
                    <a:p>
                      <a:r>
                        <a:rPr kumimoji="1" lang="ja-JP" altLang="ja-JP" sz="1200" kern="1200" dirty="0">
                          <a:effectLst/>
                          <a:latin typeface="Meiryo UI" panose="020B0604030504040204" pitchFamily="50" charset="-128"/>
                          <a:ea typeface="Meiryo UI" panose="020B0604030504040204" pitchFamily="50" charset="-128"/>
                        </a:rPr>
                        <a:t>・受験者間は２メートル以上</a:t>
                      </a:r>
                    </a:p>
                    <a:p>
                      <a:r>
                        <a:rPr kumimoji="1" lang="ja-JP" altLang="ja-JP" sz="1200" kern="1200" dirty="0">
                          <a:effectLst/>
                          <a:latin typeface="Meiryo UI" panose="020B0604030504040204" pitchFamily="50" charset="-128"/>
                          <a:ea typeface="Meiryo UI" panose="020B0604030504040204" pitchFamily="50" charset="-128"/>
                        </a:rPr>
                        <a:t>・可能な限り、受験者の前にアク</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リル板及び透明ビニルシートを</a:t>
                      </a:r>
                      <a:r>
                        <a:rPr kumimoji="1" lang="ja-JP" altLang="en-US" sz="1200" kern="1200" dirty="0">
                          <a:effectLst/>
                          <a:latin typeface="Meiryo UI" panose="020B0604030504040204" pitchFamily="50" charset="-128"/>
                          <a:ea typeface="Meiryo UI" panose="020B0604030504040204" pitchFamily="50" charset="-128"/>
                        </a:rPr>
                        <a:t>　</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設置</a:t>
                      </a:r>
                    </a:p>
                    <a:p>
                      <a:r>
                        <a:rPr kumimoji="1" lang="ja-JP" altLang="ja-JP" sz="1200" kern="1200" dirty="0">
                          <a:effectLst/>
                          <a:latin typeface="Meiryo UI" panose="020B0604030504040204" pitchFamily="50" charset="-128"/>
                          <a:ea typeface="Meiryo UI" panose="020B0604030504040204" pitchFamily="50" charset="-128"/>
                        </a:rPr>
                        <a:t>・当日に受験せず、追試験を</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受験することも可</a:t>
                      </a:r>
                      <a:endParaRPr kumimoji="1" lang="ja-JP" altLang="en-US" sz="1200" dirty="0">
                        <a:latin typeface="Meiryo UI" panose="020B0604030504040204" pitchFamily="50" charset="-128"/>
                        <a:ea typeface="Meiryo UI" panose="020B0604030504040204" pitchFamily="50" charset="-128"/>
                      </a:endParaRPr>
                    </a:p>
                  </a:txBody>
                  <a:tcPr marL="72000" marR="72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60426339"/>
                  </a:ext>
                </a:extLst>
              </a:tr>
              <a:tr h="370840">
                <a:tc>
                  <a:txBody>
                    <a:bodyPr/>
                    <a:lstStyle/>
                    <a:p>
                      <a:r>
                        <a:rPr kumimoji="1" lang="ja-JP" altLang="ja-JP" sz="1200" kern="1200" dirty="0">
                          <a:effectLst/>
                          <a:latin typeface="Meiryo UI" panose="020B0604030504040204" pitchFamily="50" charset="-128"/>
                          <a:ea typeface="Meiryo UI" panose="020B0604030504040204" pitchFamily="50" charset="-128"/>
                        </a:rPr>
                        <a:t>発熱等の症状が</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ある者</a:t>
                      </a:r>
                    </a:p>
                    <a:p>
                      <a:r>
                        <a:rPr kumimoji="1" lang="ja-JP" altLang="ja-JP" sz="800" kern="1200" dirty="0">
                          <a:effectLst/>
                          <a:latin typeface="Meiryo UI" panose="020B0604030504040204" pitchFamily="50" charset="-128"/>
                          <a:ea typeface="Meiryo UI" panose="020B0604030504040204" pitchFamily="50" charset="-128"/>
                        </a:rPr>
                        <a:t>（陽性者や濃厚接触者に</a:t>
                      </a:r>
                      <a:endParaRPr kumimoji="1" lang="en-US" altLang="ja-JP" sz="800" kern="1200" dirty="0">
                        <a:effectLst/>
                        <a:latin typeface="Meiryo UI" panose="020B0604030504040204" pitchFamily="50" charset="-128"/>
                        <a:ea typeface="Meiryo UI" panose="020B0604030504040204" pitchFamily="50" charset="-128"/>
                      </a:endParaRPr>
                    </a:p>
                    <a:p>
                      <a:r>
                        <a:rPr kumimoji="1" lang="ja-JP" altLang="ja-JP" sz="800" kern="1200" dirty="0">
                          <a:effectLst/>
                          <a:latin typeface="Meiryo UI" panose="020B0604030504040204" pitchFamily="50" charset="-128"/>
                          <a:ea typeface="Meiryo UI" panose="020B0604030504040204" pitchFamily="50" charset="-128"/>
                        </a:rPr>
                        <a:t>特定されていない者）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695098449"/>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831334314"/>
              </p:ext>
            </p:extLst>
          </p:nvPr>
        </p:nvGraphicFramePr>
        <p:xfrm>
          <a:off x="4778064" y="2060824"/>
          <a:ext cx="4288664" cy="3412231"/>
        </p:xfrm>
        <a:graphic>
          <a:graphicData uri="http://schemas.openxmlformats.org/drawingml/2006/table">
            <a:tbl>
              <a:tblPr firstRow="1" bandRow="1">
                <a:tableStyleId>{21E4AEA4-8DFA-4A89-87EB-49C32662AFE0}</a:tableStyleId>
              </a:tblPr>
              <a:tblGrid>
                <a:gridCol w="1326523">
                  <a:extLst>
                    <a:ext uri="{9D8B030D-6E8A-4147-A177-3AD203B41FA5}">
                      <a16:colId xmlns:a16="http://schemas.microsoft.com/office/drawing/2014/main" val="2403639179"/>
                    </a:ext>
                  </a:extLst>
                </a:gridCol>
                <a:gridCol w="489397">
                  <a:extLst>
                    <a:ext uri="{9D8B030D-6E8A-4147-A177-3AD203B41FA5}">
                      <a16:colId xmlns:a16="http://schemas.microsoft.com/office/drawing/2014/main" val="2084338487"/>
                    </a:ext>
                  </a:extLst>
                </a:gridCol>
                <a:gridCol w="2472744">
                  <a:extLst>
                    <a:ext uri="{9D8B030D-6E8A-4147-A177-3AD203B41FA5}">
                      <a16:colId xmlns:a16="http://schemas.microsoft.com/office/drawing/2014/main" val="3052604362"/>
                    </a:ext>
                  </a:extLst>
                </a:gridCol>
              </a:tblGrid>
              <a:tr h="271056">
                <a:tc>
                  <a:txBody>
                    <a:bodyPr/>
                    <a:lstStyle/>
                    <a:p>
                      <a:pPr algn="ctr"/>
                      <a:r>
                        <a:rPr kumimoji="1" lang="ja-JP" altLang="en-US" sz="1200" dirty="0"/>
                        <a:t>区分</a:t>
                      </a:r>
                    </a:p>
                  </a:txBody>
                  <a:tcPr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kumimoji="1" lang="ja-JP" altLang="en-US" sz="1200" dirty="0"/>
                        <a:t>受験</a:t>
                      </a:r>
                    </a:p>
                  </a:txBody>
                  <a:tcPr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kumimoji="1" lang="ja-JP" altLang="en-US" sz="1200" dirty="0"/>
                        <a:t>対応</a:t>
                      </a:r>
                    </a:p>
                  </a:txBody>
                  <a:tcPr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76294132"/>
                  </a:ext>
                </a:extLst>
              </a:tr>
              <a:tr h="524261">
                <a:tc>
                  <a:txBody>
                    <a:bodyPr/>
                    <a:lstStyle/>
                    <a:p>
                      <a:r>
                        <a:rPr kumimoji="1" lang="ja-JP" altLang="ja-JP" sz="1200" kern="1200" dirty="0">
                          <a:effectLst/>
                          <a:latin typeface="Meiryo UI" panose="020B0604030504040204" pitchFamily="50" charset="-128"/>
                          <a:ea typeface="Meiryo UI" panose="020B0604030504040204" pitchFamily="50" charset="-128"/>
                        </a:rPr>
                        <a:t>陽性者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2">
                  <a:txBody>
                    <a:bodyPr/>
                    <a:lstStyle/>
                    <a:p>
                      <a:pPr algn="ctr"/>
                      <a:r>
                        <a:rPr kumimoji="1" lang="ja-JP" altLang="en-US" sz="1200" dirty="0">
                          <a:latin typeface="Meiryo UI" panose="020B0604030504040204" pitchFamily="50" charset="-128"/>
                          <a:ea typeface="Meiryo UI" panose="020B0604030504040204" pitchFamily="50" charset="-128"/>
                        </a:rPr>
                        <a:t>不可</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tc rowSpan="2">
                  <a:txBody>
                    <a:bodyPr/>
                    <a:lstStyle/>
                    <a:p>
                      <a:r>
                        <a:rPr kumimoji="1" lang="ja-JP" altLang="en-US" sz="1200" kern="1200" dirty="0">
                          <a:effectLst/>
                          <a:latin typeface="Meiryo UI" panose="020B0604030504040204" pitchFamily="50" charset="-128"/>
                          <a:ea typeface="Meiryo UI" panose="020B0604030504040204" pitchFamily="50" charset="-128"/>
                        </a:rPr>
                        <a:t>・</a:t>
                      </a:r>
                      <a:r>
                        <a:rPr kumimoji="1" lang="ja-JP" altLang="ja-JP" sz="1200" kern="1200" dirty="0">
                          <a:effectLst/>
                          <a:latin typeface="Meiryo UI" panose="020B0604030504040204" pitchFamily="50" charset="-128"/>
                          <a:ea typeface="Meiryo UI" panose="020B0604030504040204" pitchFamily="50" charset="-128"/>
                        </a:rPr>
                        <a:t>特別選抜等は追試験又は一般選</a:t>
                      </a:r>
                      <a:r>
                        <a:rPr kumimoji="1" lang="ja-JP" altLang="en-US" sz="1200" kern="1200" dirty="0">
                          <a:effectLst/>
                          <a:latin typeface="Meiryo UI" panose="020B0604030504040204" pitchFamily="50" charset="-128"/>
                          <a:ea typeface="Meiryo UI" panose="020B0604030504040204" pitchFamily="50" charset="-128"/>
                        </a:rPr>
                        <a:t>　</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抜により対応</a:t>
                      </a:r>
                    </a:p>
                    <a:p>
                      <a:r>
                        <a:rPr kumimoji="1" lang="ja-JP" altLang="en-US" sz="1200" kern="1200" dirty="0">
                          <a:effectLst/>
                          <a:latin typeface="Meiryo UI" panose="020B0604030504040204" pitchFamily="50" charset="-128"/>
                          <a:ea typeface="Meiryo UI" panose="020B0604030504040204" pitchFamily="50" charset="-128"/>
                        </a:rPr>
                        <a:t>・</a:t>
                      </a:r>
                      <a:r>
                        <a:rPr kumimoji="1" lang="ja-JP" altLang="ja-JP" sz="1200" kern="1200" dirty="0">
                          <a:effectLst/>
                          <a:latin typeface="Meiryo UI" panose="020B0604030504040204" pitchFamily="50" charset="-128"/>
                          <a:ea typeface="Meiryo UI" panose="020B0604030504040204" pitchFamily="50" charset="-128"/>
                        </a:rPr>
                        <a:t>一般選抜は追試験により対応</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794313539"/>
                  </a:ext>
                </a:extLst>
              </a:tr>
              <a:tr h="524261">
                <a:tc>
                  <a:txBody>
                    <a:bodyPr/>
                    <a:lstStyle/>
                    <a:p>
                      <a:r>
                        <a:rPr kumimoji="1" lang="ja-JP" altLang="ja-JP" sz="1200" kern="1200" dirty="0">
                          <a:effectLst/>
                          <a:latin typeface="Meiryo UI" panose="020B0604030504040204" pitchFamily="50" charset="-128"/>
                          <a:ea typeface="Meiryo UI" panose="020B0604030504040204" pitchFamily="50" charset="-128"/>
                        </a:rPr>
                        <a:t>有症状の</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濃厚接触者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no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29920870"/>
                  </a:ext>
                </a:extLst>
              </a:tr>
              <a:tr h="1301048">
                <a:tc>
                  <a:txBody>
                    <a:bodyPr/>
                    <a:lstStyle/>
                    <a:p>
                      <a:r>
                        <a:rPr kumimoji="1" lang="ja-JP" altLang="ja-JP" sz="1200" kern="1200" dirty="0">
                          <a:effectLst/>
                          <a:latin typeface="Meiryo UI" panose="020B0604030504040204" pitchFamily="50" charset="-128"/>
                          <a:ea typeface="Meiryo UI" panose="020B0604030504040204" pitchFamily="50" charset="-128"/>
                        </a:rPr>
                        <a:t>無症状の</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濃厚接触者＊</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2">
                  <a:txBody>
                    <a:bodyPr/>
                    <a:lstStyle/>
                    <a:p>
                      <a:pPr algn="ctr"/>
                      <a:r>
                        <a:rPr kumimoji="1" lang="ja-JP" altLang="en-US" sz="1200" dirty="0">
                          <a:latin typeface="Meiryo UI" panose="020B0604030504040204" pitchFamily="50" charset="-128"/>
                          <a:ea typeface="Meiryo UI" panose="020B0604030504040204" pitchFamily="50" charset="-128"/>
                        </a:rPr>
                        <a:t>可</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rowSpan="2">
                  <a:txBody>
                    <a:bodyPr/>
                    <a:lstStyle/>
                    <a:p>
                      <a:r>
                        <a:rPr kumimoji="1" lang="ja-JP" altLang="ja-JP" sz="1200" kern="1200" dirty="0">
                          <a:effectLst/>
                          <a:latin typeface="Meiryo UI" panose="020B0604030504040204" pitchFamily="50" charset="-128"/>
                          <a:ea typeface="Meiryo UI" panose="020B0604030504040204" pitchFamily="50" charset="-128"/>
                        </a:rPr>
                        <a:t>・区分ごとに別室受験</a:t>
                      </a:r>
                    </a:p>
                    <a:p>
                      <a:r>
                        <a:rPr kumimoji="1" lang="ja-JP" altLang="ja-JP" sz="1200" kern="1200" dirty="0">
                          <a:effectLst/>
                          <a:latin typeface="Meiryo UI" panose="020B0604030504040204" pitchFamily="50" charset="-128"/>
                          <a:ea typeface="Meiryo UI" panose="020B0604030504040204" pitchFamily="50" charset="-128"/>
                        </a:rPr>
                        <a:t>・受験者間は２メートル以上</a:t>
                      </a:r>
                    </a:p>
                    <a:p>
                      <a:r>
                        <a:rPr kumimoji="1" lang="ja-JP" altLang="ja-JP" sz="1200" kern="1200" dirty="0">
                          <a:effectLst/>
                          <a:latin typeface="Meiryo UI" panose="020B0604030504040204" pitchFamily="50" charset="-128"/>
                          <a:ea typeface="Meiryo UI" panose="020B0604030504040204" pitchFamily="50" charset="-128"/>
                        </a:rPr>
                        <a:t>・可能な限り、受験者の前にアク</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リル板及び透明ビニルシートを</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設置</a:t>
                      </a:r>
                    </a:p>
                    <a:p>
                      <a:r>
                        <a:rPr kumimoji="1" lang="ja-JP" altLang="ja-JP" sz="1200" kern="1200" dirty="0">
                          <a:effectLst/>
                          <a:latin typeface="Meiryo UI" panose="020B0604030504040204" pitchFamily="50" charset="-128"/>
                          <a:ea typeface="Meiryo UI" panose="020B0604030504040204" pitchFamily="50" charset="-128"/>
                        </a:rPr>
                        <a:t>・当日に受験せず、追試験を受験</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en-US" sz="1200" kern="1200" dirty="0">
                          <a:effectLst/>
                          <a:latin typeface="Meiryo UI" panose="020B0604030504040204" pitchFamily="50" charset="-128"/>
                          <a:ea typeface="Meiryo UI" panose="020B0604030504040204" pitchFamily="50" charset="-128"/>
                        </a:rPr>
                        <a:t>　</a:t>
                      </a:r>
                      <a:r>
                        <a:rPr kumimoji="1" lang="ja-JP" altLang="ja-JP" sz="1200" kern="1200" dirty="0">
                          <a:effectLst/>
                          <a:latin typeface="Meiryo UI" panose="020B0604030504040204" pitchFamily="50" charset="-128"/>
                          <a:ea typeface="Meiryo UI" panose="020B0604030504040204" pitchFamily="50" charset="-128"/>
                        </a:rPr>
                        <a:t>することも可</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60426339"/>
                  </a:ext>
                </a:extLst>
              </a:tr>
              <a:tr h="788341">
                <a:tc>
                  <a:txBody>
                    <a:bodyPr/>
                    <a:lstStyle/>
                    <a:p>
                      <a:r>
                        <a:rPr kumimoji="1" lang="ja-JP" altLang="ja-JP" sz="1200" kern="1200" dirty="0">
                          <a:effectLst/>
                          <a:latin typeface="Meiryo UI" panose="020B0604030504040204" pitchFamily="50" charset="-128"/>
                          <a:ea typeface="Meiryo UI" panose="020B0604030504040204" pitchFamily="50" charset="-128"/>
                        </a:rPr>
                        <a:t>発熱等の症状が</a:t>
                      </a:r>
                      <a:endParaRPr kumimoji="1" lang="en-US" altLang="ja-JP" sz="1200" kern="1200" dirty="0">
                        <a:effectLst/>
                        <a:latin typeface="Meiryo UI" panose="020B0604030504040204" pitchFamily="50" charset="-128"/>
                        <a:ea typeface="Meiryo UI" panose="020B0604030504040204" pitchFamily="50" charset="-128"/>
                      </a:endParaRPr>
                    </a:p>
                    <a:p>
                      <a:r>
                        <a:rPr kumimoji="1" lang="ja-JP" altLang="ja-JP" sz="1200" kern="1200" dirty="0">
                          <a:effectLst/>
                          <a:latin typeface="Meiryo UI" panose="020B0604030504040204" pitchFamily="50" charset="-128"/>
                          <a:ea typeface="Meiryo UI" panose="020B0604030504040204" pitchFamily="50" charset="-128"/>
                        </a:rPr>
                        <a:t>ある者</a:t>
                      </a:r>
                    </a:p>
                    <a:p>
                      <a:r>
                        <a:rPr kumimoji="1" lang="ja-JP" altLang="ja-JP" sz="800" kern="1200" dirty="0">
                          <a:effectLst/>
                          <a:latin typeface="Meiryo UI" panose="020B0604030504040204" pitchFamily="50" charset="-128"/>
                          <a:ea typeface="Meiryo UI" panose="020B0604030504040204" pitchFamily="50" charset="-128"/>
                        </a:rPr>
                        <a:t>（陽性者や濃厚接触者に</a:t>
                      </a:r>
                      <a:endParaRPr kumimoji="1" lang="en-US" altLang="ja-JP" sz="800" kern="1200" dirty="0">
                        <a:effectLst/>
                        <a:latin typeface="Meiryo UI" panose="020B0604030504040204" pitchFamily="50" charset="-128"/>
                        <a:ea typeface="Meiryo UI" panose="020B0604030504040204" pitchFamily="50" charset="-128"/>
                      </a:endParaRPr>
                    </a:p>
                    <a:p>
                      <a:r>
                        <a:rPr kumimoji="1" lang="ja-JP" altLang="ja-JP" sz="800" kern="1200" dirty="0">
                          <a:effectLst/>
                          <a:latin typeface="Meiryo UI" panose="020B0604030504040204" pitchFamily="50" charset="-128"/>
                          <a:ea typeface="Meiryo UI" panose="020B0604030504040204" pitchFamily="50" charset="-128"/>
                        </a:rPr>
                        <a:t>特定されていない者）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695098449"/>
                  </a:ext>
                </a:extLst>
              </a:tr>
            </a:tbl>
          </a:graphicData>
        </a:graphic>
      </p:graphicFrame>
      <p:sp>
        <p:nvSpPr>
          <p:cNvPr id="12" name="テキスト ボックス 11"/>
          <p:cNvSpPr txBox="1"/>
          <p:nvPr/>
        </p:nvSpPr>
        <p:spPr>
          <a:xfrm>
            <a:off x="4667453" y="5481109"/>
            <a:ext cx="4450792" cy="988476"/>
          </a:xfrm>
          <a:prstGeom prst="rect">
            <a:avLst/>
          </a:prstGeom>
          <a:noFill/>
        </p:spPr>
        <p:txBody>
          <a:bodyPr wrap="square" rtlCol="0">
            <a:spAutoFit/>
          </a:bodyPr>
          <a:lstStyle/>
          <a:p>
            <a:pPr algn="just">
              <a:lnSpc>
                <a:spcPts val="1800"/>
              </a:lnSpc>
            </a:pPr>
            <a:r>
              <a:rPr lang="ja-JP" altLang="ja-JP" sz="1200" dirty="0">
                <a:latin typeface="Meiryo UI" panose="020B0604030504040204" pitchFamily="50" charset="-128"/>
                <a:ea typeface="Meiryo UI" panose="020B0604030504040204" pitchFamily="50" charset="-128"/>
              </a:rPr>
              <a:t>＊無症状の濃厚接触者については、試験会場においても必要に応じて</a:t>
            </a:r>
            <a:endParaRPr lang="en-US" altLang="ja-JP" sz="1200" dirty="0">
              <a:latin typeface="Meiryo UI" panose="020B0604030504040204" pitchFamily="50" charset="-128"/>
              <a:ea typeface="Meiryo UI" panose="020B0604030504040204" pitchFamily="50" charset="-128"/>
            </a:endParaRPr>
          </a:p>
          <a:p>
            <a:pPr algn="just">
              <a:lnSpc>
                <a:spcPts val="1800"/>
              </a:lnSpc>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健康観察（検温等）を行うこととし、体調不良が認められ、学力検</a:t>
            </a:r>
            <a:endParaRPr lang="en-US" altLang="ja-JP" sz="1200" dirty="0">
              <a:latin typeface="Meiryo UI" panose="020B0604030504040204" pitchFamily="50" charset="-128"/>
              <a:ea typeface="Meiryo UI" panose="020B0604030504040204" pitchFamily="50" charset="-128"/>
            </a:endParaRPr>
          </a:p>
          <a:p>
            <a:pPr algn="just">
              <a:lnSpc>
                <a:spcPts val="1800"/>
              </a:lnSpc>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査等の続行が困難であると判断される場合は、その時点で試験を中</a:t>
            </a:r>
            <a:endParaRPr lang="en-US" altLang="ja-JP" sz="1200" dirty="0">
              <a:latin typeface="Meiryo UI" panose="020B0604030504040204" pitchFamily="50" charset="-128"/>
              <a:ea typeface="Meiryo UI" panose="020B0604030504040204" pitchFamily="50" charset="-128"/>
            </a:endParaRPr>
          </a:p>
          <a:p>
            <a:pPr algn="just">
              <a:lnSpc>
                <a:spcPts val="1800"/>
              </a:lnSpc>
            </a:pPr>
            <a:r>
              <a:rPr lang="ja-JP" altLang="en-US" sz="1200" dirty="0">
                <a:latin typeface="Meiryo UI" panose="020B0604030504040204" pitchFamily="50" charset="-128"/>
                <a:ea typeface="Meiryo UI" panose="020B0604030504040204" pitchFamily="50" charset="-128"/>
              </a:rPr>
              <a:t>　</a:t>
            </a:r>
            <a:r>
              <a:rPr lang="ja-JP" altLang="ja-JP" sz="1200" dirty="0" err="1">
                <a:latin typeface="Meiryo UI" panose="020B0604030504040204" pitchFamily="50" charset="-128"/>
                <a:ea typeface="Meiryo UI" panose="020B0604030504040204" pitchFamily="50" charset="-128"/>
              </a:rPr>
              <a:t>断し</a:t>
            </a:r>
            <a:r>
              <a:rPr lang="ja-JP" altLang="ja-JP" sz="1200" dirty="0">
                <a:latin typeface="Meiryo UI" panose="020B0604030504040204" pitchFamily="50" charset="-128"/>
                <a:ea typeface="Meiryo UI" panose="020B0604030504040204" pitchFamily="50" charset="-128"/>
              </a:rPr>
              <a:t>、追試験の対象とする。</a:t>
            </a:r>
          </a:p>
        </p:txBody>
      </p:sp>
      <p:sp>
        <p:nvSpPr>
          <p:cNvPr id="14" name="テキスト ボックス 13"/>
          <p:cNvSpPr txBox="1"/>
          <p:nvPr/>
        </p:nvSpPr>
        <p:spPr>
          <a:xfrm>
            <a:off x="-154546" y="5453206"/>
            <a:ext cx="435305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PCR</a:t>
            </a:r>
            <a:r>
              <a:rPr lang="ja-JP" altLang="ja-JP" sz="1200" u="sng" dirty="0">
                <a:latin typeface="Meiryo UI" panose="020B0604030504040204" pitchFamily="50" charset="-128"/>
                <a:ea typeface="Meiryo UI" panose="020B0604030504040204" pitchFamily="50" charset="-128"/>
              </a:rPr>
              <a:t>検査等の結果、陰性であることが判明している濃厚接触者</a:t>
            </a:r>
          </a:p>
        </p:txBody>
      </p:sp>
      <p:sp>
        <p:nvSpPr>
          <p:cNvPr id="16" name="テキスト ボックス 15"/>
          <p:cNvSpPr txBox="1"/>
          <p:nvPr/>
        </p:nvSpPr>
        <p:spPr>
          <a:xfrm>
            <a:off x="4667452" y="1720325"/>
            <a:ext cx="2594087"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今後の対応について</a:t>
            </a:r>
            <a:endParaRPr kumimoji="1" lang="en-US" altLang="ja-JP" sz="1600" b="1" dirty="0">
              <a:latin typeface="Meiryo UI" panose="020B0604030504040204" pitchFamily="50" charset="-128"/>
              <a:ea typeface="Meiryo UI" panose="020B0604030504040204" pitchFamily="50" charset="-128"/>
            </a:endParaRPr>
          </a:p>
        </p:txBody>
      </p:sp>
      <p:sp>
        <p:nvSpPr>
          <p:cNvPr id="5" name="右矢印 4"/>
          <p:cNvSpPr/>
          <p:nvPr/>
        </p:nvSpPr>
        <p:spPr>
          <a:xfrm>
            <a:off x="4349271" y="2938810"/>
            <a:ext cx="373487" cy="1798564"/>
          </a:xfrm>
          <a:prstGeom prst="rightArrow">
            <a:avLst>
              <a:gd name="adj1" fmla="val 50000"/>
              <a:gd name="adj2" fmla="val 5000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243627" y="626337"/>
            <a:ext cx="8656745" cy="830997"/>
          </a:xfrm>
          <a:prstGeom prst="rect">
            <a:avLst/>
          </a:prstGeom>
          <a:noFill/>
        </p:spPr>
        <p:txBody>
          <a:bodyPr wrap="square" rtlCol="0">
            <a:spAutoFit/>
          </a:bodyPr>
          <a:lstStyle/>
          <a:p>
            <a:pPr algn="just"/>
            <a:r>
              <a:rPr lang="ja-JP" altLang="ja-JP" sz="1600" dirty="0">
                <a:latin typeface="Meiryo UI" panose="020B0604030504040204" pitchFamily="50" charset="-128"/>
                <a:ea typeface="Meiryo UI" panose="020B0604030504040204" pitchFamily="50" charset="-128"/>
              </a:rPr>
              <a:t>これまでは</a:t>
            </a:r>
            <a:r>
              <a:rPr lang="en-US" altLang="ja-JP" sz="1600" dirty="0">
                <a:latin typeface="Meiryo UI" panose="020B0604030504040204" pitchFamily="50" charset="-128"/>
                <a:ea typeface="Meiryo UI" panose="020B0604030504040204" pitchFamily="50" charset="-128"/>
              </a:rPr>
              <a:t>PCR</a:t>
            </a:r>
            <a:r>
              <a:rPr lang="ja-JP" altLang="ja-JP" sz="1600" dirty="0">
                <a:latin typeface="Meiryo UI" panose="020B0604030504040204" pitchFamily="50" charset="-128"/>
                <a:ea typeface="Meiryo UI" panose="020B0604030504040204" pitchFamily="50" charset="-128"/>
              </a:rPr>
              <a:t>検査等の結果、陰性であることが判明している濃厚接触者のみの受験を認めていたが、</a:t>
            </a:r>
            <a:r>
              <a:rPr lang="en-US" altLang="ja-JP" sz="1600" u="sng" dirty="0">
                <a:latin typeface="Meiryo UI" panose="020B0604030504040204" pitchFamily="50" charset="-128"/>
                <a:ea typeface="Meiryo UI" panose="020B0604030504040204" pitchFamily="50" charset="-128"/>
              </a:rPr>
              <a:t>PCR</a:t>
            </a:r>
            <a:r>
              <a:rPr lang="ja-JP" altLang="ja-JP" sz="1600" u="sng" dirty="0">
                <a:latin typeface="Meiryo UI" panose="020B0604030504040204" pitchFamily="50" charset="-128"/>
                <a:ea typeface="Meiryo UI" panose="020B0604030504040204" pitchFamily="50" charset="-128"/>
              </a:rPr>
              <a:t>検査等未受検の者であっても、試験当日の朝に検温し、発熱等の風邪の症状がないことを確認した者については、別室での受験を可と</a:t>
            </a:r>
            <a:r>
              <a:rPr lang="ja-JP" altLang="ja-JP" sz="1600" dirty="0">
                <a:latin typeface="Meiryo UI" panose="020B0604030504040204" pitchFamily="50" charset="-128"/>
                <a:ea typeface="Meiryo UI" panose="020B0604030504040204" pitchFamily="50" charset="-128"/>
              </a:rPr>
              <a:t>する。</a:t>
            </a:r>
          </a:p>
        </p:txBody>
      </p:sp>
      <p:sp>
        <p:nvSpPr>
          <p:cNvPr id="2" name="テキスト ボックス 1"/>
          <p:cNvSpPr txBox="1"/>
          <p:nvPr/>
        </p:nvSpPr>
        <p:spPr>
          <a:xfrm>
            <a:off x="7879976" y="6456138"/>
            <a:ext cx="1018450" cy="369332"/>
          </a:xfrm>
          <a:prstGeom prst="rect">
            <a:avLst/>
          </a:prstGeom>
          <a:noFill/>
        </p:spPr>
        <p:txBody>
          <a:bodyPr wrap="square" rtlCol="0">
            <a:spAutoFit/>
          </a:bodyPr>
          <a:lstStyle/>
          <a:p>
            <a:pPr algn="r"/>
            <a:r>
              <a:rPr kumimoji="1" lang="en-US" altLang="ja-JP" smtClean="0"/>
              <a:t>3-8</a:t>
            </a:r>
            <a:endParaRPr kumimoji="1" lang="ja-JP" altLang="en-US" dirty="0"/>
          </a:p>
        </p:txBody>
      </p:sp>
    </p:spTree>
    <p:extLst>
      <p:ext uri="{BB962C8B-B14F-4D97-AF65-F5344CB8AC3E}">
        <p14:creationId xmlns:p14="http://schemas.microsoft.com/office/powerpoint/2010/main" val="30076979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1545</TotalTime>
  <Words>397</Words>
  <Application>Microsoft Office PowerPoint</Application>
  <PresentationFormat>画面に合わせる (4:3)</PresentationFormat>
  <Paragraphs>62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大阪府</cp:lastModifiedBy>
  <cp:revision>156</cp:revision>
  <cp:lastPrinted>2022-02-09T01:05:23Z</cp:lastPrinted>
  <dcterms:created xsi:type="dcterms:W3CDTF">2020-03-31T00:25:54Z</dcterms:created>
  <dcterms:modified xsi:type="dcterms:W3CDTF">2022-02-10T01:03:41Z</dcterms:modified>
</cp:coreProperties>
</file>