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0" r:id="rId2"/>
    <p:sldId id="26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7" autoAdjust="0"/>
    <p:restoredTop sz="94660"/>
  </p:normalViewPr>
  <p:slideViewPr>
    <p:cSldViewPr snapToGrid="0" showGuides="1">
      <p:cViewPr varScale="1">
        <p:scale>
          <a:sx n="71" d="100"/>
          <a:sy n="71" d="100"/>
        </p:scale>
        <p:origin x="978" y="78"/>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360EF8A-9E05-41B8-B1E2-2D9981289FA1}" type="datetimeFigureOut">
              <a:rPr kumimoji="1" lang="ja-JP" altLang="en-US" smtClean="0"/>
              <a:t>2022/2/10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DC155F6-DEA1-4674-9ABD-8AA995763C52}" type="slidenum">
              <a:rPr kumimoji="1" lang="ja-JP" altLang="en-US" smtClean="0"/>
              <a:t>‹#›</a:t>
            </a:fld>
            <a:endParaRPr kumimoji="1" lang="ja-JP" altLang="en-US"/>
          </a:p>
        </p:txBody>
      </p:sp>
    </p:spTree>
    <p:extLst>
      <p:ext uri="{BB962C8B-B14F-4D97-AF65-F5344CB8AC3E}">
        <p14:creationId xmlns:p14="http://schemas.microsoft.com/office/powerpoint/2010/main" val="1413493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0ECF1A-0362-4910-B643-BFD181EC5F00}" type="datetime1">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6607AB-1AAF-4E44-B45E-BAA64FBE5AE8}" type="datetime1">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F87104-23AD-445F-A7BF-52E1C7034EC3}" type="datetime1">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CAC445-DBCD-4951-BCC8-A40B10C2160D}" type="datetime1">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BC1BCE6-74BF-4346-9257-0C9B908CB66F}" type="datetime1">
              <a:rPr kumimoji="1" lang="ja-JP" altLang="en-US" smtClean="0"/>
              <a:t>2022/2/10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F6887C-100F-4353-A165-4D6E510F2E54}" type="datetime1">
              <a:rPr kumimoji="1" lang="ja-JP" altLang="en-US" smtClean="0"/>
              <a:t>2022/2/10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9FF70B4-730D-456E-A0BF-4E30530EA205}" type="datetime1">
              <a:rPr kumimoji="1" lang="ja-JP" altLang="en-US" smtClean="0"/>
              <a:t>2022/2/10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13EEF5-1DA6-4E16-A4FE-A2A6D565EF8B}" type="datetime1">
              <a:rPr kumimoji="1" lang="ja-JP" altLang="en-US" smtClean="0"/>
              <a:t>2022/2/10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0E1E6-8167-469C-86FC-10AE0A3A86F7}" type="datetime1">
              <a:rPr kumimoji="1" lang="ja-JP" altLang="en-US" smtClean="0"/>
              <a:t>2022/2/10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BD5D2F-E74B-4329-AEB9-EE144DB6A3FC}" type="datetime1">
              <a:rPr kumimoji="1" lang="ja-JP" altLang="en-US" smtClean="0"/>
              <a:t>2022/2/10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AAF11D-27E4-4E53-B3FD-16966334FEBC}" type="datetime1">
              <a:rPr kumimoji="1" lang="ja-JP" altLang="en-US" smtClean="0"/>
              <a:t>2022/2/10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95E7C-C742-48B3-9681-24C15EA52C5A}" type="datetime1">
              <a:rPr kumimoji="1" lang="ja-JP" altLang="en-US" smtClean="0"/>
              <a:t>2022/2/10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319828" y="2601034"/>
            <a:ext cx="8502200" cy="830997"/>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特別</a:t>
            </a:r>
            <a:r>
              <a:rPr lang="ja-JP" altLang="en-US" sz="1600" dirty="0">
                <a:latin typeface="Meiryo UI" panose="020B0604030504040204" pitchFamily="50" charset="-128"/>
                <a:ea typeface="Meiryo UI" panose="020B0604030504040204" pitchFamily="50" charset="-128"/>
              </a:rPr>
              <a:t>選抜等を新型コロナウイルス感染症の影響等により受験できなかった者は</a:t>
            </a:r>
            <a:r>
              <a:rPr lang="ja-JP" altLang="en-US" sz="1600" dirty="0" smtClean="0">
                <a:latin typeface="Meiryo UI" panose="020B0604030504040204" pitchFamily="50" charset="-128"/>
                <a:ea typeface="Meiryo UI" panose="020B0604030504040204" pitchFamily="50" charset="-128"/>
              </a:rPr>
              <a:t>、一般</a:t>
            </a:r>
            <a:r>
              <a:rPr lang="ja-JP" altLang="en-US" sz="1600" dirty="0">
                <a:latin typeface="Meiryo UI" panose="020B0604030504040204" pitchFamily="50" charset="-128"/>
                <a:ea typeface="Meiryo UI" panose="020B0604030504040204" pitchFamily="50" charset="-128"/>
              </a:rPr>
              <a:t>選抜へ出願するか、特別選抜等の追検査へ出願するかの選択を可とする。</a:t>
            </a:r>
            <a:r>
              <a:rPr lang="en-US" altLang="ja-JP" sz="1600" dirty="0">
                <a:latin typeface="Meiryo UI" panose="020B0604030504040204" pitchFamily="50" charset="-128"/>
                <a:ea typeface="Meiryo UI" panose="020B0604030504040204" pitchFamily="50" charset="-128"/>
              </a:rPr>
              <a:t/>
            </a:r>
            <a:br>
              <a:rPr lang="en-US" altLang="ja-JP" sz="16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p:txBody>
      </p:sp>
      <p:sp>
        <p:nvSpPr>
          <p:cNvPr id="4" name="正方形/長方形 3"/>
          <p:cNvSpPr/>
          <p:nvPr/>
        </p:nvSpPr>
        <p:spPr>
          <a:xfrm>
            <a:off x="0" y="-4601"/>
            <a:ext cx="9144000" cy="390967"/>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　特別入学者選抜等の追検査について（方針）</a:t>
            </a:r>
            <a:endParaRPr lang="ja-JP" altLang="en-US" sz="2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0477" y="412559"/>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１　これまでの追検査の考え方</a:t>
            </a:r>
            <a:endParaRPr kumimoji="1" lang="en-US" altLang="ja-JP" sz="16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309092" y="693747"/>
            <a:ext cx="8538693"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公立高等学校への受験機会を最低１回保障するため、３月の一般</a:t>
            </a:r>
            <a:r>
              <a:rPr kumimoji="1" lang="ja-JP" altLang="en-US" sz="1600" dirty="0" smtClean="0">
                <a:latin typeface="Meiryo UI" panose="020B0604030504040204" pitchFamily="50" charset="-128"/>
                <a:ea typeface="Meiryo UI" panose="020B0604030504040204" pitchFamily="50" charset="-128"/>
              </a:rPr>
              <a:t>選抜のみを対象に追</a:t>
            </a:r>
            <a:r>
              <a:rPr kumimoji="1" lang="ja-JP" altLang="en-US" sz="1600" dirty="0">
                <a:latin typeface="Meiryo UI" panose="020B0604030504040204" pitchFamily="50" charset="-128"/>
                <a:ea typeface="Meiryo UI" panose="020B0604030504040204" pitchFamily="50" charset="-128"/>
              </a:rPr>
              <a:t>検査を実施</a:t>
            </a:r>
            <a:endParaRPr kumimoji="1" lang="en-US" altLang="ja-JP"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08331" y="1142952"/>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２　課題</a:t>
            </a:r>
            <a:endParaRPr kumimoji="1" lang="en-US" altLang="ja-JP" sz="16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94067" y="1411262"/>
            <a:ext cx="8566597" cy="83099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新型コロナウイルスの急激な感染拡大により、受験が認められない志願者の増加が予想。</a:t>
            </a:r>
            <a:r>
              <a:rPr kumimoji="1" lang="en-US" altLang="ja-JP" sz="1600" dirty="0">
                <a:latin typeface="Meiryo UI" panose="020B0604030504040204" pitchFamily="50" charset="-128"/>
                <a:ea typeface="Meiryo UI" panose="020B0604030504040204" pitchFamily="50" charset="-128"/>
              </a:rPr>
              <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　一方、現在の制度では、</a:t>
            </a:r>
            <a:r>
              <a:rPr kumimoji="1" lang="ja-JP" altLang="en-US" sz="1600" u="sng" dirty="0">
                <a:latin typeface="Meiryo UI" panose="020B0604030504040204" pitchFamily="50" charset="-128"/>
                <a:ea typeface="Meiryo UI" panose="020B0604030504040204" pitchFamily="50" charset="-128"/>
              </a:rPr>
              <a:t>２月の特別選抜等を実施する学校や学科においては、一般選抜を実施する学校や学科のように、受験機会が保障されていない。　</a:t>
            </a:r>
            <a:endParaRPr kumimoji="1" lang="en-US" altLang="ja-JP" sz="1600" u="sng"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93306" y="2338391"/>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３　対応について</a:t>
            </a:r>
            <a:endParaRPr kumimoji="1" lang="en-US" altLang="ja-JP" sz="16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779600" y="4298225"/>
            <a:ext cx="3663612" cy="612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392378" y="4300271"/>
            <a:ext cx="1008000" cy="612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Meiryo UI" panose="020B0604030504040204" pitchFamily="50" charset="-128"/>
                <a:ea typeface="Meiryo UI" panose="020B0604030504040204" pitchFamily="50" charset="-128"/>
              </a:rPr>
              <a:t>特別選抜等</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（２</a:t>
            </a:r>
            <a:r>
              <a:rPr kumimoji="1" lang="en-US" altLang="ja-JP" sz="1200" b="1" dirty="0">
                <a:latin typeface="Meiryo UI" panose="020B0604030504040204" pitchFamily="50" charset="-128"/>
                <a:ea typeface="Meiryo UI" panose="020B0604030504040204" pitchFamily="50" charset="-128"/>
              </a:rPr>
              <a:t>/17</a:t>
            </a:r>
            <a:r>
              <a:rPr kumimoji="1" lang="ja-JP" altLang="en-US" sz="1200" b="1" dirty="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18</a:t>
            </a:r>
            <a:r>
              <a:rPr kumimoji="1" lang="ja-JP" altLang="en-US" sz="1200" b="1" dirty="0">
                <a:latin typeface="Meiryo UI" panose="020B0604030504040204" pitchFamily="50" charset="-128"/>
                <a:ea typeface="Meiryo UI" panose="020B0604030504040204" pitchFamily="50" charset="-128"/>
              </a:rPr>
              <a:t>）</a:t>
            </a:r>
          </a:p>
        </p:txBody>
      </p:sp>
      <p:sp>
        <p:nvSpPr>
          <p:cNvPr id="17" name="正方形/長方形 16"/>
          <p:cNvSpPr/>
          <p:nvPr/>
        </p:nvSpPr>
        <p:spPr>
          <a:xfrm>
            <a:off x="1481070" y="5820130"/>
            <a:ext cx="2034862" cy="580821"/>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Meiryo UI" panose="020B0604030504040204" pitchFamily="50" charset="-128"/>
                <a:ea typeface="Meiryo UI" panose="020B0604030504040204" pitchFamily="50" charset="-128"/>
              </a:rPr>
              <a:t>特別選抜等（追検査）</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/19</a:t>
            </a:r>
            <a:r>
              <a:rPr kumimoji="1" lang="ja-JP" altLang="en-US" sz="1200" b="1" dirty="0">
                <a:latin typeface="Meiryo UI" panose="020B0604030504040204" pitchFamily="50" charset="-128"/>
                <a:ea typeface="Meiryo UI" panose="020B0604030504040204" pitchFamily="50" charset="-128"/>
              </a:rPr>
              <a:t>）</a:t>
            </a:r>
          </a:p>
        </p:txBody>
      </p:sp>
      <p:sp>
        <p:nvSpPr>
          <p:cNvPr id="20" name="角丸四角形 19"/>
          <p:cNvSpPr/>
          <p:nvPr/>
        </p:nvSpPr>
        <p:spPr>
          <a:xfrm>
            <a:off x="1558344" y="4391695"/>
            <a:ext cx="2730321" cy="463641"/>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atin typeface="Meiryo UI" panose="020B0604030504040204" pitchFamily="50" charset="-128"/>
                <a:ea typeface="Meiryo UI" panose="020B0604030504040204" pitchFamily="50" charset="-128"/>
              </a:rPr>
              <a:t>新型コロナウイルス感染症の影響等</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により受験できなかった者</a:t>
            </a:r>
          </a:p>
        </p:txBody>
      </p:sp>
      <p:sp>
        <p:nvSpPr>
          <p:cNvPr id="21" name="正方形/長方形 20"/>
          <p:cNvSpPr/>
          <p:nvPr/>
        </p:nvSpPr>
        <p:spPr>
          <a:xfrm>
            <a:off x="1403802" y="3588390"/>
            <a:ext cx="2176529" cy="365424"/>
          </a:xfrm>
          <a:prstGeom prst="rect">
            <a:avLst/>
          </a:prstGeom>
          <a:solidFill>
            <a:schemeClr val="bg1"/>
          </a:solid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600" b="1" dirty="0">
                <a:solidFill>
                  <a:schemeClr val="accent2">
                    <a:lumMod val="75000"/>
                  </a:schemeClr>
                </a:solidFill>
                <a:latin typeface="Meiryo UI" panose="020B0604030504040204" pitchFamily="50" charset="-128"/>
                <a:ea typeface="Meiryo UI" panose="020B0604030504040204" pitchFamily="50" charset="-128"/>
              </a:rPr>
              <a:t>特別選抜等の志願者</a:t>
            </a:r>
          </a:p>
        </p:txBody>
      </p:sp>
      <p:sp>
        <p:nvSpPr>
          <p:cNvPr id="22" name="正方形/長方形 21"/>
          <p:cNvSpPr/>
          <p:nvPr/>
        </p:nvSpPr>
        <p:spPr>
          <a:xfrm>
            <a:off x="5640945" y="5055930"/>
            <a:ext cx="3063027" cy="612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4653139" y="5050292"/>
            <a:ext cx="1008000" cy="6156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Meiryo UI" panose="020B0604030504040204" pitchFamily="50" charset="-128"/>
                <a:ea typeface="Meiryo UI" panose="020B0604030504040204" pitchFamily="50" charset="-128"/>
              </a:rPr>
              <a:t>一般選抜（３</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９）</a:t>
            </a:r>
          </a:p>
        </p:txBody>
      </p:sp>
      <p:sp>
        <p:nvSpPr>
          <p:cNvPr id="27" name="角丸四角形 26"/>
          <p:cNvSpPr/>
          <p:nvPr/>
        </p:nvSpPr>
        <p:spPr>
          <a:xfrm>
            <a:off x="5819105" y="5149400"/>
            <a:ext cx="2730321" cy="452909"/>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atin typeface="Meiryo UI" panose="020B0604030504040204" pitchFamily="50" charset="-128"/>
                <a:ea typeface="Meiryo UI" panose="020B0604030504040204" pitchFamily="50" charset="-128"/>
              </a:rPr>
              <a:t>新型コロナウイルス感染症の影響等に</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より受験できなかった者</a:t>
            </a:r>
          </a:p>
        </p:txBody>
      </p:sp>
      <p:cxnSp>
        <p:nvCxnSpPr>
          <p:cNvPr id="28" name="直線矢印コネクタ 27"/>
          <p:cNvCxnSpPr>
            <a:stCxn id="21" idx="2"/>
          </p:cNvCxnSpPr>
          <p:nvPr/>
        </p:nvCxnSpPr>
        <p:spPr>
          <a:xfrm>
            <a:off x="2492067" y="3953814"/>
            <a:ext cx="6435" cy="347730"/>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29" name="正方形/長方形 28"/>
          <p:cNvSpPr/>
          <p:nvPr/>
        </p:nvSpPr>
        <p:spPr>
          <a:xfrm>
            <a:off x="1935726" y="3983950"/>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Meiryo UI" panose="020B0604030504040204" pitchFamily="50" charset="-128"/>
                <a:ea typeface="Meiryo UI" panose="020B0604030504040204" pitchFamily="50" charset="-128"/>
              </a:rPr>
              <a:t>出願</a:t>
            </a:r>
            <a:endParaRPr kumimoji="1" lang="en-US" altLang="ja-JP" sz="1200" b="1" dirty="0">
              <a:latin typeface="Meiryo UI" panose="020B0604030504040204" pitchFamily="50" charset="-128"/>
              <a:ea typeface="Meiryo UI" panose="020B0604030504040204" pitchFamily="50" charset="-128"/>
            </a:endParaRPr>
          </a:p>
        </p:txBody>
      </p:sp>
      <p:sp>
        <p:nvSpPr>
          <p:cNvPr id="30" name="正方形/長方形 29"/>
          <p:cNvSpPr/>
          <p:nvPr/>
        </p:nvSpPr>
        <p:spPr>
          <a:xfrm>
            <a:off x="5414178" y="4311656"/>
            <a:ext cx="1324697"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Meiryo UI" panose="020B0604030504040204" pitchFamily="50" charset="-128"/>
                <a:ea typeface="Meiryo UI" panose="020B0604030504040204" pitchFamily="50" charset="-128"/>
              </a:rPr>
              <a:t>出願可</a:t>
            </a:r>
            <a:endParaRPr kumimoji="1" lang="en-US" altLang="ja-JP" sz="1200" b="1" dirty="0">
              <a:latin typeface="Meiryo UI" panose="020B0604030504040204" pitchFamily="50" charset="-128"/>
              <a:ea typeface="Meiryo UI" panose="020B0604030504040204" pitchFamily="50" charset="-128"/>
            </a:endParaRPr>
          </a:p>
        </p:txBody>
      </p:sp>
      <p:sp>
        <p:nvSpPr>
          <p:cNvPr id="31" name="曲折矢印 30"/>
          <p:cNvSpPr/>
          <p:nvPr/>
        </p:nvSpPr>
        <p:spPr>
          <a:xfrm rot="5400000">
            <a:off x="5519070" y="3509965"/>
            <a:ext cx="464438" cy="2612663"/>
          </a:xfrm>
          <a:prstGeom prst="bentArrow">
            <a:avLst>
              <a:gd name="adj1" fmla="val 21540"/>
              <a:gd name="adj2" fmla="val 28559"/>
              <a:gd name="adj3" fmla="val 23171"/>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cxnSp>
        <p:nvCxnSpPr>
          <p:cNvPr id="32" name="直線矢印コネクタ 31"/>
          <p:cNvCxnSpPr>
            <a:cxnSpLocks/>
          </p:cNvCxnSpPr>
          <p:nvPr/>
        </p:nvCxnSpPr>
        <p:spPr>
          <a:xfrm>
            <a:off x="2498501" y="4857194"/>
            <a:ext cx="0" cy="97200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33" name="直線矢印コネクタ 32"/>
          <p:cNvCxnSpPr/>
          <p:nvPr/>
        </p:nvCxnSpPr>
        <p:spPr>
          <a:xfrm>
            <a:off x="6915955" y="5602307"/>
            <a:ext cx="10732" cy="331432"/>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35" name="正方形/長方形 34"/>
          <p:cNvSpPr/>
          <p:nvPr/>
        </p:nvSpPr>
        <p:spPr>
          <a:xfrm>
            <a:off x="1738648" y="5379858"/>
            <a:ext cx="783387"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Meiryo UI" panose="020B0604030504040204" pitchFamily="50" charset="-128"/>
                <a:ea typeface="Meiryo UI" panose="020B0604030504040204" pitchFamily="50" charset="-128"/>
              </a:rPr>
              <a:t>出願可</a:t>
            </a:r>
            <a:endParaRPr kumimoji="1" lang="en-US" altLang="ja-JP" sz="120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6891946" y="5629177"/>
            <a:ext cx="822499"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Meiryo UI" panose="020B0604030504040204" pitchFamily="50" charset="-128"/>
                <a:ea typeface="Meiryo UI" panose="020B0604030504040204" pitchFamily="50" charset="-128"/>
              </a:rPr>
              <a:t>出願可</a:t>
            </a:r>
            <a:endParaRPr kumimoji="1" lang="en-US" altLang="ja-JP" sz="1200" b="1" dirty="0">
              <a:latin typeface="Meiryo UI" panose="020B0604030504040204" pitchFamily="50" charset="-128"/>
              <a:ea typeface="Meiryo UI" panose="020B0604030504040204" pitchFamily="50" charset="-128"/>
            </a:endParaRPr>
          </a:p>
        </p:txBody>
      </p:sp>
      <p:sp>
        <p:nvSpPr>
          <p:cNvPr id="50" name="正方形/長方形 49"/>
          <p:cNvSpPr/>
          <p:nvPr/>
        </p:nvSpPr>
        <p:spPr>
          <a:xfrm>
            <a:off x="5909256" y="5920860"/>
            <a:ext cx="2034862" cy="557212"/>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Meiryo UI" panose="020B0604030504040204" pitchFamily="50" charset="-128"/>
                <a:ea typeface="Meiryo UI" panose="020B0604030504040204" pitchFamily="50" charset="-128"/>
              </a:rPr>
              <a:t>一般選抜（追検査）</a:t>
            </a:r>
            <a:endParaRPr kumimoji="1" lang="en-US" altLang="ja-JP" sz="1200" b="1" dirty="0">
              <a:latin typeface="Meiryo UI" panose="020B0604030504040204" pitchFamily="50" charset="-128"/>
              <a:ea typeface="Meiryo UI" panose="020B0604030504040204" pitchFamily="50" charset="-128"/>
            </a:endParaRPr>
          </a:p>
          <a:p>
            <a:pPr algn="ctr"/>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/19</a:t>
            </a:r>
            <a:r>
              <a:rPr kumimoji="1" lang="ja-JP" altLang="en-US" sz="1200" b="1" dirty="0">
                <a:latin typeface="Meiryo UI" panose="020B0604030504040204" pitchFamily="50" charset="-128"/>
                <a:ea typeface="Meiryo UI" panose="020B0604030504040204" pitchFamily="50" charset="-128"/>
              </a:rPr>
              <a:t>）</a:t>
            </a:r>
          </a:p>
        </p:txBody>
      </p:sp>
      <p:sp>
        <p:nvSpPr>
          <p:cNvPr id="2" name="正方形/長方形 1">
            <a:extLst>
              <a:ext uri="{FF2B5EF4-FFF2-40B4-BE49-F238E27FC236}">
                <a16:creationId xmlns:a16="http://schemas.microsoft.com/office/drawing/2014/main" id="{6E984D83-95D1-492E-B398-054AC7B6C24E}"/>
              </a:ext>
            </a:extLst>
          </p:cNvPr>
          <p:cNvSpPr/>
          <p:nvPr/>
        </p:nvSpPr>
        <p:spPr>
          <a:xfrm>
            <a:off x="1035586" y="5249192"/>
            <a:ext cx="2982620" cy="1296000"/>
          </a:xfrm>
          <a:prstGeom prst="rect">
            <a:avLst/>
          </a:prstGeom>
          <a:noFill/>
          <a:ln w="57150">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9ABFA1DA-60B3-418A-93DA-C18776C219AD}"/>
              </a:ext>
            </a:extLst>
          </p:cNvPr>
          <p:cNvSpPr/>
          <p:nvPr/>
        </p:nvSpPr>
        <p:spPr>
          <a:xfrm>
            <a:off x="2861030" y="5102346"/>
            <a:ext cx="1471190" cy="32392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今回新たな対応</a:t>
            </a:r>
          </a:p>
        </p:txBody>
      </p:sp>
      <p:sp>
        <p:nvSpPr>
          <p:cNvPr id="6" name="テキスト ボックス 5"/>
          <p:cNvSpPr txBox="1"/>
          <p:nvPr/>
        </p:nvSpPr>
        <p:spPr>
          <a:xfrm>
            <a:off x="8283388" y="6400951"/>
            <a:ext cx="672353" cy="369332"/>
          </a:xfrm>
          <a:prstGeom prst="rect">
            <a:avLst/>
          </a:prstGeom>
          <a:noFill/>
        </p:spPr>
        <p:txBody>
          <a:bodyPr wrap="square" rtlCol="0">
            <a:spAutoFit/>
          </a:bodyPr>
          <a:lstStyle/>
          <a:p>
            <a:r>
              <a:rPr kumimoji="1" lang="en-US" altLang="ja-JP" smtClean="0"/>
              <a:t>3-6</a:t>
            </a:r>
            <a:endParaRPr kumimoji="1" lang="ja-JP" altLang="en-US" dirty="0"/>
          </a:p>
        </p:txBody>
      </p:sp>
    </p:spTree>
    <p:extLst>
      <p:ext uri="{BB962C8B-B14F-4D97-AF65-F5344CB8AC3E}">
        <p14:creationId xmlns:p14="http://schemas.microsoft.com/office/powerpoint/2010/main" val="371390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390967"/>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a:latin typeface="Meiryo UI" panose="020B0604030504040204" pitchFamily="50" charset="-128"/>
                <a:ea typeface="Meiryo UI" panose="020B0604030504040204" pitchFamily="50" charset="-128"/>
                <a:cs typeface="Times New Roman" panose="02020603050405020304" pitchFamily="18" charset="0"/>
              </a:rPr>
              <a:t>　特別入学者選抜等の追検査について（対応）</a:t>
            </a:r>
            <a:endParaRPr lang="ja-JP" altLang="en-US" sz="2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36234" y="579985"/>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１　対象となる選抜</a:t>
            </a:r>
            <a:endParaRPr kumimoji="1" lang="en-US" altLang="ja-JP" sz="16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21208" y="902110"/>
            <a:ext cx="8886557" cy="1077218"/>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　</a:t>
            </a:r>
            <a:r>
              <a:rPr lang="ja-JP" altLang="en-US" sz="1600" dirty="0">
                <a:latin typeface="Meiryo UI" panose="020B0604030504040204" pitchFamily="50" charset="-128"/>
                <a:ea typeface="Meiryo UI" panose="020B0604030504040204" pitchFamily="50" charset="-128"/>
              </a:rPr>
              <a:t>特別</a:t>
            </a:r>
            <a:r>
              <a:rPr lang="ja-JP" altLang="ja-JP" sz="1600" dirty="0">
                <a:latin typeface="Meiryo UI" panose="020B0604030504040204" pitchFamily="50" charset="-128"/>
                <a:ea typeface="Meiryo UI" panose="020B0604030504040204" pitchFamily="50" charset="-128"/>
              </a:rPr>
              <a:t>入学者選抜</a:t>
            </a:r>
            <a:r>
              <a:rPr lang="ja-JP" altLang="en-US" sz="1600" dirty="0">
                <a:latin typeface="Meiryo UI" panose="020B0604030504040204" pitchFamily="50" charset="-128"/>
                <a:ea typeface="Meiryo UI" panose="020B0604030504040204" pitchFamily="50" charset="-128"/>
              </a:rPr>
              <a:t>（例：夕陽丘音楽科、大塚体育科、港南造形、工芸、水都国際、エンパワ　等）</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能勢分校選抜</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帰国生選抜（例：住吉、千里、泉北など国際関係学科設置校）</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日本語指導が必要な生徒選抜（門真なみはや、長吉、大阪わかば　等）</a:t>
            </a:r>
            <a:endParaRPr lang="en-US" altLang="ja-JP"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66884" y="2422362"/>
            <a:ext cx="8242266" cy="584775"/>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新型コロナウイルス感染症の影響等により受験できなかった者</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一般</a:t>
            </a:r>
            <a:r>
              <a:rPr kumimoji="1" lang="ja-JP" altLang="en-US" sz="1600" dirty="0">
                <a:latin typeface="Meiryo UI" panose="020B0604030504040204" pitchFamily="50" charset="-128"/>
                <a:ea typeface="Meiryo UI" panose="020B0604030504040204" pitchFamily="50" charset="-128"/>
              </a:rPr>
              <a:t>選抜における追検査の対象者と</a:t>
            </a:r>
            <a:r>
              <a:rPr kumimoji="1" lang="ja-JP" altLang="en-US" sz="1600" dirty="0" smtClean="0">
                <a:latin typeface="Meiryo UI" panose="020B0604030504040204" pitchFamily="50" charset="-128"/>
                <a:ea typeface="Meiryo UI" panose="020B0604030504040204" pitchFamily="50" charset="-128"/>
              </a:rPr>
              <a:t>同じ）</a:t>
            </a:r>
            <a:endParaRPr kumimoji="1" lang="en-US" altLang="ja-JP" sz="16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66602" y="2111215"/>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２　対象者</a:t>
            </a:r>
            <a:endParaRPr kumimoji="1" lang="en-US" altLang="ja-JP" sz="16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64138" y="3082934"/>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３　検査の実施</a:t>
            </a:r>
            <a:endParaRPr kumimoji="1" lang="en-US" altLang="ja-JP" sz="1600" b="1"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99247" y="5764396"/>
            <a:ext cx="8345508" cy="830997"/>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合格者については、追検査の成績、調査書及び自己申告書をもとに総合判定を行い、決定。</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なお、</a:t>
            </a:r>
            <a:r>
              <a:rPr lang="ja-JP" altLang="ja-JP" sz="1600" dirty="0">
                <a:latin typeface="Meiryo UI" panose="020B0604030504040204" pitchFamily="50" charset="-128"/>
                <a:ea typeface="Meiryo UI" panose="020B0604030504040204" pitchFamily="50" charset="-128"/>
              </a:rPr>
              <a:t>合格者数が</a:t>
            </a:r>
            <a:r>
              <a:rPr lang="ja-JP" altLang="en-US" sz="1600" dirty="0">
                <a:latin typeface="Meiryo UI" panose="020B0604030504040204" pitchFamily="50" charset="-128"/>
                <a:ea typeface="Meiryo UI" panose="020B0604030504040204" pitchFamily="50" charset="-128"/>
              </a:rPr>
              <a:t>特別選抜で</a:t>
            </a:r>
            <a:r>
              <a:rPr lang="ja-JP" altLang="ja-JP" sz="1600" dirty="0">
                <a:latin typeface="Meiryo UI" panose="020B0604030504040204" pitchFamily="50" charset="-128"/>
                <a:ea typeface="Meiryo UI" panose="020B0604030504040204" pitchFamily="50" charset="-128"/>
              </a:rPr>
              <a:t>募集人員を満たしてい</a:t>
            </a:r>
            <a:r>
              <a:rPr lang="ja-JP" altLang="en-US" sz="1600" dirty="0">
                <a:latin typeface="Meiryo UI" panose="020B0604030504040204" pitchFamily="50" charset="-128"/>
                <a:ea typeface="Meiryo UI" panose="020B0604030504040204" pitchFamily="50" charset="-128"/>
              </a:rPr>
              <a:t>た場合でも、</a:t>
            </a:r>
            <a:r>
              <a:rPr lang="ja-JP" altLang="ja-JP" sz="1600" dirty="0">
                <a:latin typeface="Meiryo UI" panose="020B0604030504040204" pitchFamily="50" charset="-128"/>
                <a:ea typeface="Meiryo UI" panose="020B0604030504040204" pitchFamily="50" charset="-128"/>
              </a:rPr>
              <a:t>高等学校長は募集人員に追加して合格者を決定することができる。</a:t>
            </a:r>
          </a:p>
        </p:txBody>
      </p:sp>
      <p:graphicFrame>
        <p:nvGraphicFramePr>
          <p:cNvPr id="14" name="表 13"/>
          <p:cNvGraphicFramePr>
            <a:graphicFrameLocks noGrp="1"/>
          </p:cNvGraphicFramePr>
          <p:nvPr>
            <p:extLst>
              <p:ext uri="{D42A27DB-BD31-4B8C-83A1-F6EECF244321}">
                <p14:modId xmlns:p14="http://schemas.microsoft.com/office/powerpoint/2010/main" val="2732902489"/>
              </p:ext>
            </p:extLst>
          </p:nvPr>
        </p:nvGraphicFramePr>
        <p:xfrm>
          <a:off x="480810" y="3418980"/>
          <a:ext cx="4889680" cy="1612869"/>
        </p:xfrm>
        <a:graphic>
          <a:graphicData uri="http://schemas.openxmlformats.org/drawingml/2006/table">
            <a:tbl>
              <a:tblPr firstRow="1" bandRow="1">
                <a:tableStyleId>{72833802-FEF1-4C79-8D5D-14CF1EAF98D9}</a:tableStyleId>
              </a:tblPr>
              <a:tblGrid>
                <a:gridCol w="3358522">
                  <a:extLst>
                    <a:ext uri="{9D8B030D-6E8A-4147-A177-3AD203B41FA5}">
                      <a16:colId xmlns:a16="http://schemas.microsoft.com/office/drawing/2014/main" val="1625243196"/>
                    </a:ext>
                  </a:extLst>
                </a:gridCol>
                <a:gridCol w="1531158">
                  <a:extLst>
                    <a:ext uri="{9D8B030D-6E8A-4147-A177-3AD203B41FA5}">
                      <a16:colId xmlns:a16="http://schemas.microsoft.com/office/drawing/2014/main" val="1687797547"/>
                    </a:ext>
                  </a:extLst>
                </a:gridCol>
              </a:tblGrid>
              <a:tr h="370840">
                <a:tc>
                  <a:txBody>
                    <a:bodyPr/>
                    <a:lstStyle/>
                    <a:p>
                      <a:pPr algn="ctr"/>
                      <a:r>
                        <a:rPr kumimoji="1" lang="ja-JP" altLang="en-US" sz="1400" dirty="0">
                          <a:latin typeface="Meiryo UI" panose="020B0604030504040204" pitchFamily="50" charset="-128"/>
                          <a:ea typeface="Meiryo UI" panose="020B0604030504040204" pitchFamily="50" charset="-128"/>
                        </a:rPr>
                        <a:t>選抜</a:t>
                      </a:r>
                    </a:p>
                  </a:txBody>
                  <a:tcPr anchor="ctr">
                    <a:lnR w="12700" cap="flat" cmpd="sng" algn="ctr">
                      <a:solidFill>
                        <a:schemeClr val="accent2"/>
                      </a:solidFill>
                      <a:prstDash val="solid"/>
                      <a:round/>
                      <a:headEnd type="none" w="med" len="med"/>
                      <a:tailEnd type="none" w="med" len="med"/>
                    </a:lnR>
                  </a:tcPr>
                </a:tc>
                <a:tc>
                  <a:txBody>
                    <a:bodyPr/>
                    <a:lstStyle/>
                    <a:p>
                      <a:pPr algn="ctr"/>
                      <a:r>
                        <a:rPr kumimoji="1" lang="ja-JP" altLang="en-US" sz="1400" dirty="0">
                          <a:latin typeface="Meiryo UI" panose="020B0604030504040204" pitchFamily="50" charset="-128"/>
                          <a:ea typeface="Meiryo UI" panose="020B0604030504040204" pitchFamily="50" charset="-128"/>
                        </a:rPr>
                        <a:t>追検査</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3134693742"/>
                  </a:ext>
                </a:extLst>
              </a:tr>
              <a:tr h="601875">
                <a:tc>
                  <a:txBody>
                    <a:bodyPr/>
                    <a:lstStyle/>
                    <a:p>
                      <a:r>
                        <a:rPr kumimoji="1" lang="ja-JP" altLang="en-US" sz="1400" dirty="0">
                          <a:latin typeface="Meiryo UI" panose="020B0604030504040204" pitchFamily="50" charset="-128"/>
                          <a:ea typeface="Meiryo UI" panose="020B0604030504040204" pitchFamily="50" charset="-128"/>
                        </a:rPr>
                        <a:t>特別選抜</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能勢分校選抜</a:t>
                      </a:r>
                    </a:p>
                  </a:txBody>
                  <a:tcPr anchor="ctr">
                    <a:lnR w="12700" cap="flat" cmpd="sng" algn="ctr">
                      <a:solidFill>
                        <a:schemeClr val="accent2"/>
                      </a:solidFill>
                      <a:prstDash val="solid"/>
                      <a:round/>
                      <a:headEnd type="none" w="med" len="med"/>
                      <a:tailEnd type="none" w="med" len="med"/>
                    </a:lnR>
                  </a:tcPr>
                </a:tc>
                <a:tc>
                  <a:txBody>
                    <a:bodyPr/>
                    <a:lstStyle/>
                    <a:p>
                      <a:pPr algn="ctr"/>
                      <a:r>
                        <a:rPr kumimoji="1" lang="ja-JP" altLang="en-US" sz="1400" dirty="0">
                          <a:latin typeface="Meiryo UI" panose="020B0604030504040204" pitchFamily="50" charset="-128"/>
                          <a:ea typeface="Meiryo UI" panose="020B0604030504040204" pitchFamily="50" charset="-128"/>
                        </a:rPr>
                        <a:t>国・数・英</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4256405354"/>
                  </a:ext>
                </a:extLst>
              </a:tr>
              <a:tr h="640154">
                <a:tc>
                  <a:txBody>
                    <a:bodyPr/>
                    <a:lstStyle/>
                    <a:p>
                      <a:r>
                        <a:rPr kumimoji="1" lang="ja-JP" altLang="en-US" sz="1400" dirty="0">
                          <a:latin typeface="Meiryo UI" panose="020B0604030504040204" pitchFamily="50" charset="-128"/>
                          <a:ea typeface="Meiryo UI" panose="020B0604030504040204" pitchFamily="50" charset="-128"/>
                        </a:rPr>
                        <a:t>帰国生選抜</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日本語指導が必要な生徒選抜</a:t>
                      </a:r>
                    </a:p>
                  </a:txBody>
                  <a:tcPr anchor="ctr">
                    <a:lnR w="12700" cap="flat" cmpd="sng" algn="ctr">
                      <a:solidFill>
                        <a:schemeClr val="accent2"/>
                      </a:solidFill>
                      <a:prstDash val="solid"/>
                      <a:round/>
                      <a:headEnd type="none" w="med" len="med"/>
                      <a:tailEnd type="none" w="med" len="med"/>
                    </a:lnR>
                  </a:tcPr>
                </a:tc>
                <a:tc>
                  <a:txBody>
                    <a:bodyPr/>
                    <a:lstStyle/>
                    <a:p>
                      <a:pPr algn="ctr"/>
                      <a:r>
                        <a:rPr kumimoji="1" lang="ja-JP" altLang="en-US" sz="1400" dirty="0">
                          <a:latin typeface="Meiryo UI" panose="020B0604030504040204" pitchFamily="50" charset="-128"/>
                          <a:ea typeface="Meiryo UI" panose="020B0604030504040204" pitchFamily="50" charset="-128"/>
                        </a:rPr>
                        <a:t>数・英</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3321618862"/>
                  </a:ext>
                </a:extLst>
              </a:tr>
            </a:tbl>
          </a:graphicData>
        </a:graphic>
      </p:graphicFrame>
      <p:sp>
        <p:nvSpPr>
          <p:cNvPr id="16" name="テキスト ボックス 15"/>
          <p:cNvSpPr txBox="1"/>
          <p:nvPr/>
        </p:nvSpPr>
        <p:spPr>
          <a:xfrm>
            <a:off x="187749" y="5455302"/>
            <a:ext cx="8577328"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４　合格者の決定</a:t>
            </a:r>
            <a:endParaRPr kumimoji="1" lang="en-US" altLang="ja-JP" sz="16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631279" y="4995656"/>
            <a:ext cx="8242266"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実技検査及び面接は実施しない</a:t>
            </a:r>
            <a:endParaRPr kumimoji="1" lang="en-US" altLang="ja-JP"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8283388" y="6400951"/>
            <a:ext cx="672353" cy="369332"/>
          </a:xfrm>
          <a:prstGeom prst="rect">
            <a:avLst/>
          </a:prstGeom>
          <a:noFill/>
        </p:spPr>
        <p:txBody>
          <a:bodyPr wrap="square" rtlCol="0">
            <a:spAutoFit/>
          </a:bodyPr>
          <a:lstStyle/>
          <a:p>
            <a:r>
              <a:rPr kumimoji="1" lang="en-US" altLang="ja-JP" smtClean="0"/>
              <a:t>3-7</a:t>
            </a:r>
            <a:endParaRPr kumimoji="1" lang="ja-JP" altLang="en-US" dirty="0"/>
          </a:p>
        </p:txBody>
      </p:sp>
    </p:spTree>
    <p:extLst>
      <p:ext uri="{BB962C8B-B14F-4D97-AF65-F5344CB8AC3E}">
        <p14:creationId xmlns:p14="http://schemas.microsoft.com/office/powerpoint/2010/main" val="3007697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1530</TotalTime>
  <Words>465</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大阪府</cp:lastModifiedBy>
  <cp:revision>154</cp:revision>
  <cp:lastPrinted>2022-01-31T01:33:45Z</cp:lastPrinted>
  <dcterms:created xsi:type="dcterms:W3CDTF">2020-03-31T00:25:54Z</dcterms:created>
  <dcterms:modified xsi:type="dcterms:W3CDTF">2022-02-10T01:03:27Z</dcterms:modified>
</cp:coreProperties>
</file>