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265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CCFF"/>
    <a:srgbClr val="FF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 showGuides="1">
      <p:cViewPr varScale="1">
        <p:scale>
          <a:sx n="70" d="100"/>
          <a:sy n="70" d="100"/>
        </p:scale>
        <p:origin x="1410" y="72"/>
      </p:cViewPr>
      <p:guideLst>
        <p:guide orient="horz" pos="218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670A85-0F8F-45BA-8F64-35088C40230C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F6ADD-02B1-4A0F-BFCC-550967252C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4393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F6ADD-02B1-4A0F-BFCC-550967252C0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948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3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6579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947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873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354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40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192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795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78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756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900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CC97C-CDBA-4A16-8213-8F17F58AF7A0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36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テキスト ボックス 24"/>
          <p:cNvSpPr txBox="1"/>
          <p:nvPr/>
        </p:nvSpPr>
        <p:spPr>
          <a:xfrm>
            <a:off x="7480818" y="135621"/>
            <a:ext cx="1454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令和２年３月</a:t>
            </a:r>
            <a:r>
              <a:rPr kumimoji="1" lang="en-US" altLang="ja-JP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31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kumimoji="1" lang="ja-JP" altLang="en-US" sz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97858" y="49987"/>
            <a:ext cx="8954349" cy="721538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anchor="b">
            <a:noAutofit/>
          </a:bodyPr>
          <a:lstStyle/>
          <a:p>
            <a:pPr>
              <a:lnSpc>
                <a:spcPts val="1400"/>
              </a:lnSpc>
            </a:pPr>
            <a:r>
              <a:rPr lang="ja-JP" altLang="en-US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　府立学校における今後の教育活動について</a:t>
            </a:r>
            <a:endParaRPr lang="en-US" altLang="ja-JP" b="1" dirty="0" smtClean="0"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r">
              <a:lnSpc>
                <a:spcPts val="1400"/>
              </a:lnSpc>
            </a:pPr>
            <a:r>
              <a:rPr lang="ja-JP" altLang="en-US" sz="1200" dirty="0" smtClean="0">
                <a:solidFill>
                  <a:schemeClr val="tx1"/>
                </a:solidFill>
                <a:ea typeface="メイリオ" panose="020B0604030504040204" pitchFamily="50" charset="-128"/>
                <a:cs typeface="Times New Roman" panose="02020603050405020304" pitchFamily="18" charset="0"/>
              </a:rPr>
              <a:t>令和４年</a:t>
            </a:r>
            <a:r>
              <a:rPr lang="ja-JP" altLang="en-US" sz="1200" dirty="0" smtClean="0">
                <a:solidFill>
                  <a:schemeClr val="tx1"/>
                </a:solidFill>
                <a:ea typeface="メイリオ" panose="020B0604030504040204" pitchFamily="50" charset="-128"/>
                <a:cs typeface="Times New Roman" panose="02020603050405020304" pitchFamily="18" charset="0"/>
              </a:rPr>
              <a:t>１月２５日</a:t>
            </a:r>
            <a:r>
              <a:rPr lang="ja-JP" altLang="en-US" sz="1200" dirty="0" smtClean="0">
                <a:solidFill>
                  <a:schemeClr val="tx1"/>
                </a:solidFill>
                <a:ea typeface="メイリオ" panose="020B0604030504040204" pitchFamily="50" charset="-128"/>
                <a:cs typeface="Times New Roman" panose="02020603050405020304" pitchFamily="18" charset="0"/>
              </a:rPr>
              <a:t>　教育庁　 </a:t>
            </a:r>
            <a:endParaRPr lang="en-US" altLang="ja-JP" sz="1200" dirty="0" smtClean="0">
              <a:solidFill>
                <a:schemeClr val="tx1"/>
              </a:solidFill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>
          <a:xfrm>
            <a:off x="85725" y="2492411"/>
            <a:ext cx="8954349" cy="3804669"/>
          </a:xfrm>
          <a:ln>
            <a:solidFill>
              <a:schemeClr val="tx1"/>
            </a:solidFill>
          </a:ln>
        </p:spPr>
        <p:txBody>
          <a:bodyPr lIns="180000" tIns="108000" rIns="180000" bIns="108000" anchor="ctr" anchorCtr="0">
            <a:spAutoFit/>
          </a:bodyPr>
          <a:lstStyle/>
          <a:p>
            <a:pPr marL="0" indent="0" defTabSz="457200">
              <a:lnSpc>
                <a:spcPts val="2200"/>
              </a:lnSpc>
              <a:spcBef>
                <a:spcPts val="0"/>
              </a:spcBef>
              <a:buNone/>
            </a:pP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授業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1950" indent="-180975">
              <a:lnSpc>
                <a:spcPts val="2200"/>
              </a:lnSpc>
              <a:spcBef>
                <a:spcPts val="0"/>
              </a:spcBef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感染リスクの高い活動は実施しない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1950" indent="-180975">
              <a:lnSpc>
                <a:spcPts val="2200"/>
              </a:lnSpc>
              <a:spcBef>
                <a:spcPts val="0"/>
              </a:spcBef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分散登校や短縮授業は行わず、通常形態（１教室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人まで）を継続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1950" indent="-180975">
              <a:lnSpc>
                <a:spcPts val="2200"/>
              </a:lnSpc>
              <a:spcBef>
                <a:spcPts val="0"/>
              </a:spcBef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不安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を感じて登校しない児童生徒等については、オンライン等を活用して十分な学習支援を実施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defTabSz="457200">
              <a:lnSpc>
                <a:spcPts val="2200"/>
              </a:lnSpc>
              <a:spcBef>
                <a:spcPts val="600"/>
              </a:spcBef>
              <a:buNone/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２　修学旅行等、泊や府県間の移動を伴う行事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1950" indent="-180975">
              <a:lnSpc>
                <a:spcPts val="2200"/>
              </a:lnSpc>
              <a:spcBef>
                <a:spcPts val="0"/>
              </a:spcBef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感染防止対策を徹底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したうえで実施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defTabSz="457200">
              <a:lnSpc>
                <a:spcPts val="2200"/>
              </a:lnSpc>
              <a:spcBef>
                <a:spcPts val="600"/>
              </a:spcBef>
              <a:buNone/>
            </a:pP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３　学校行事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1950" indent="-180975">
              <a:lnSpc>
                <a:spcPts val="2200"/>
              </a:lnSpc>
              <a:spcBef>
                <a:spcPts val="0"/>
              </a:spcBef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来場者（保護者等）も含めて感染防止対策を徹底したうえ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で実施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defTabSz="457200">
              <a:lnSpc>
                <a:spcPts val="2200"/>
              </a:lnSpc>
              <a:spcBef>
                <a:spcPts val="600"/>
              </a:spcBef>
              <a:buNone/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４　部活動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1950" indent="-180975">
              <a:lnSpc>
                <a:spcPts val="2200"/>
              </a:lnSpc>
              <a:spcBef>
                <a:spcPts val="0"/>
              </a:spcBef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感染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リスクの高い活動は実施しない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1950" indent="-180975">
              <a:lnSpc>
                <a:spcPts val="2200"/>
              </a:lnSpc>
              <a:spcBef>
                <a:spcPts val="0"/>
              </a:spcBef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更衣時に身体的距離を確保するよう指導</a:t>
            </a:r>
          </a:p>
          <a:p>
            <a:pPr marL="361950" indent="-180975">
              <a:lnSpc>
                <a:spcPts val="2200"/>
              </a:lnSpc>
              <a:spcBef>
                <a:spcPts val="0"/>
              </a:spcBef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合宿や府県間の移動を伴う練習試合（合同練習を含む）は実施しない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5725" y="871311"/>
            <a:ext cx="8966481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">
              <a:lnSpc>
                <a:spcPts val="2300"/>
              </a:lnSpc>
            </a:pP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１月２７日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府立学校においては、改めて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42925" indent="-271463">
              <a:lnSpc>
                <a:spcPts val="2300"/>
              </a:lnSpc>
              <a:buFont typeface="Arial" panose="020B0604020202020204" pitchFamily="34" charset="0"/>
              <a:buChar char="•"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毎日の健康観察や基本的な感染症対策を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徹底する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42925" indent="-271463">
              <a:lnSpc>
                <a:spcPts val="2300"/>
              </a:lnSpc>
              <a:buFont typeface="Arial" panose="020B0604020202020204" pitchFamily="34" charset="0"/>
              <a:buChar char="•"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体調不良の場合は登校を控えるよう指導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徹底する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42925" indent="-271463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下校時等の児童生徒どうしによる飲食を厳に慎むよう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指導する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5725">
              <a:lnSpc>
                <a:spcPts val="2300"/>
              </a:lnSpc>
            </a:pP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こととし、具体的な教育活動の実施にあたっては、以下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のとおりとする。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14307" y="6374032"/>
            <a:ext cx="8372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●　市町村立学校及び私立学校については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、府立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学校と同様の対応を要請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05176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255</Words>
  <Application>Microsoft Office PowerPoint</Application>
  <PresentationFormat>画面に合わせる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游ゴシック</vt:lpstr>
      <vt:lpstr>Arial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2020-07-03T08:05:48Z</dcterms:created>
  <dcterms:modified xsi:type="dcterms:W3CDTF">2022-01-25T02:23:47Z</dcterms:modified>
</cp:coreProperties>
</file>