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67" r:id="rId2"/>
    <p:sldId id="268" r:id="rId3"/>
    <p:sldId id="269" r:id="rId4"/>
    <p:sldId id="270" r:id="rId5"/>
    <p:sldId id="271" r:id="rId6"/>
    <p:sldId id="296" r:id="rId7"/>
    <p:sldId id="297" r:id="rId8"/>
    <p:sldId id="298" r:id="rId9"/>
    <p:sldId id="299" r:id="rId10"/>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85" autoAdjust="0"/>
    <p:restoredTop sz="93686" autoAdjust="0"/>
  </p:normalViewPr>
  <p:slideViewPr>
    <p:cSldViewPr snapToGrid="0">
      <p:cViewPr varScale="1">
        <p:scale>
          <a:sx n="70" d="100"/>
          <a:sy n="70" d="100"/>
        </p:scale>
        <p:origin x="142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______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r>
              <a:rPr lang="ja-JP" sz="1600"/>
              <a:t>暴力行為発生件数（千人あたり）</a:t>
            </a:r>
          </a:p>
        </c:rich>
      </c:tx>
      <c:layout>
        <c:manualLayout>
          <c:xMode val="edge"/>
          <c:yMode val="edge"/>
          <c:x val="0.15649004629629629"/>
          <c:y val="8.819444444444444E-3"/>
        </c:manualLayout>
      </c:layout>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autoTitleDeleted val="0"/>
    <c:plotArea>
      <c:layout/>
      <c:lineChart>
        <c:grouping val="standard"/>
        <c:varyColors val="0"/>
        <c:ser>
          <c:idx val="0"/>
          <c:order val="0"/>
          <c:tx>
            <c:strRef>
              <c:f>Sheet1!$Z$3</c:f>
              <c:strCache>
                <c:ptCount val="1"/>
                <c:pt idx="0">
                  <c:v>大阪公立小</c:v>
                </c:pt>
              </c:strCache>
            </c:strRef>
          </c:tx>
          <c:spPr>
            <a:ln w="28575" cap="rnd">
              <a:solidFill>
                <a:schemeClr val="accent1"/>
              </a:solidFill>
              <a:round/>
            </a:ln>
            <a:effectLst/>
          </c:spPr>
          <c:marker>
            <c:symbol val="circle"/>
            <c:size val="6"/>
            <c:spPr>
              <a:solidFill>
                <a:schemeClr val="accent1"/>
              </a:solidFill>
              <a:ln w="22225">
                <a:solidFill>
                  <a:schemeClr val="accent1"/>
                </a:solidFill>
              </a:ln>
              <a:effectLst/>
            </c:spPr>
          </c:marker>
          <c:cat>
            <c:strRef>
              <c:f>Sheet1!$AA$2:$AH$2</c:f>
              <c:strCache>
                <c:ptCount val="8"/>
                <c:pt idx="0">
                  <c:v>H25</c:v>
                </c:pt>
                <c:pt idx="1">
                  <c:v>H26</c:v>
                </c:pt>
                <c:pt idx="2">
                  <c:v>H27</c:v>
                </c:pt>
                <c:pt idx="3">
                  <c:v>H28</c:v>
                </c:pt>
                <c:pt idx="4">
                  <c:v>H29</c:v>
                </c:pt>
                <c:pt idx="5">
                  <c:v>H30</c:v>
                </c:pt>
                <c:pt idx="6">
                  <c:v>R1</c:v>
                </c:pt>
                <c:pt idx="7">
                  <c:v>R2</c:v>
                </c:pt>
              </c:strCache>
            </c:strRef>
          </c:cat>
          <c:val>
            <c:numRef>
              <c:f>Sheet1!$AA$3:$AH$3</c:f>
              <c:numCache>
                <c:formatCode>0.0</c:formatCode>
                <c:ptCount val="8"/>
                <c:pt idx="0">
                  <c:v>3.1</c:v>
                </c:pt>
                <c:pt idx="1">
                  <c:v>4.2662020500164601</c:v>
                </c:pt>
                <c:pt idx="2">
                  <c:v>6.1043889037487702</c:v>
                </c:pt>
                <c:pt idx="3">
                  <c:v>5.3515138186349969</c:v>
                </c:pt>
                <c:pt idx="4">
                  <c:v>5.0999999999999996</c:v>
                </c:pt>
                <c:pt idx="5">
                  <c:v>6.4</c:v>
                </c:pt>
                <c:pt idx="6">
                  <c:v>5.939084038390015</c:v>
                </c:pt>
                <c:pt idx="7">
                  <c:v>7.3768590110842274</c:v>
                </c:pt>
              </c:numCache>
            </c:numRef>
          </c:val>
          <c:smooth val="0"/>
          <c:extLst>
            <c:ext xmlns:c16="http://schemas.microsoft.com/office/drawing/2014/chart" uri="{C3380CC4-5D6E-409C-BE32-E72D297353CC}">
              <c16:uniqueId val="{00000000-4CD3-4302-AAF3-CB910FE8EA0C}"/>
            </c:ext>
          </c:extLst>
        </c:ser>
        <c:ser>
          <c:idx val="1"/>
          <c:order val="1"/>
          <c:tx>
            <c:strRef>
              <c:f>Sheet1!$Z$4</c:f>
              <c:strCache>
                <c:ptCount val="1"/>
                <c:pt idx="0">
                  <c:v>全国公立小</c:v>
                </c:pt>
              </c:strCache>
            </c:strRef>
          </c:tx>
          <c:spPr>
            <a:ln w="28575" cap="rnd">
              <a:solidFill>
                <a:schemeClr val="accent2"/>
              </a:solidFill>
              <a:prstDash val="sysDash"/>
              <a:round/>
            </a:ln>
            <a:effectLst/>
          </c:spPr>
          <c:marker>
            <c:symbol val="triangle"/>
            <c:size val="6"/>
            <c:spPr>
              <a:solidFill>
                <a:schemeClr val="accent2"/>
              </a:solidFill>
              <a:ln w="22225">
                <a:solidFill>
                  <a:schemeClr val="accent2"/>
                </a:solidFill>
              </a:ln>
              <a:effectLst/>
            </c:spPr>
          </c:marker>
          <c:cat>
            <c:strRef>
              <c:f>Sheet1!$AA$2:$AH$2</c:f>
              <c:strCache>
                <c:ptCount val="8"/>
                <c:pt idx="0">
                  <c:v>H25</c:v>
                </c:pt>
                <c:pt idx="1">
                  <c:v>H26</c:v>
                </c:pt>
                <c:pt idx="2">
                  <c:v>H27</c:v>
                </c:pt>
                <c:pt idx="3">
                  <c:v>H28</c:v>
                </c:pt>
                <c:pt idx="4">
                  <c:v>H29</c:v>
                </c:pt>
                <c:pt idx="5">
                  <c:v>H30</c:v>
                </c:pt>
                <c:pt idx="6">
                  <c:v>R1</c:v>
                </c:pt>
                <c:pt idx="7">
                  <c:v>R2</c:v>
                </c:pt>
              </c:strCache>
            </c:strRef>
          </c:cat>
          <c:val>
            <c:numRef>
              <c:f>Sheet1!$AA$4:$AH$4</c:f>
              <c:numCache>
                <c:formatCode>0.0</c:formatCode>
                <c:ptCount val="8"/>
                <c:pt idx="0">
                  <c:v>1.6</c:v>
                </c:pt>
                <c:pt idx="1">
                  <c:v>1.7</c:v>
                </c:pt>
                <c:pt idx="2">
                  <c:v>2.6</c:v>
                </c:pt>
                <c:pt idx="3">
                  <c:v>3.5</c:v>
                </c:pt>
                <c:pt idx="4">
                  <c:v>4.4000000000000004</c:v>
                </c:pt>
                <c:pt idx="5">
                  <c:v>5.7</c:v>
                </c:pt>
                <c:pt idx="6">
                  <c:v>6.8</c:v>
                </c:pt>
                <c:pt idx="7">
                  <c:v>6.5</c:v>
                </c:pt>
              </c:numCache>
            </c:numRef>
          </c:val>
          <c:smooth val="0"/>
          <c:extLst>
            <c:ext xmlns:c16="http://schemas.microsoft.com/office/drawing/2014/chart" uri="{C3380CC4-5D6E-409C-BE32-E72D297353CC}">
              <c16:uniqueId val="{00000001-4CD3-4302-AAF3-CB910FE8EA0C}"/>
            </c:ext>
          </c:extLst>
        </c:ser>
        <c:ser>
          <c:idx val="2"/>
          <c:order val="2"/>
          <c:tx>
            <c:strRef>
              <c:f>Sheet1!$Z$5</c:f>
              <c:strCache>
                <c:ptCount val="1"/>
                <c:pt idx="0">
                  <c:v>大阪公立中</c:v>
                </c:pt>
              </c:strCache>
            </c:strRef>
          </c:tx>
          <c:spPr>
            <a:ln w="28575" cap="rnd">
              <a:solidFill>
                <a:schemeClr val="accent3"/>
              </a:solidFill>
              <a:round/>
            </a:ln>
            <a:effectLst/>
          </c:spPr>
          <c:marker>
            <c:symbol val="circle"/>
            <c:size val="6"/>
            <c:spPr>
              <a:solidFill>
                <a:schemeClr val="accent3"/>
              </a:solidFill>
              <a:ln w="22225">
                <a:solidFill>
                  <a:schemeClr val="accent3"/>
                </a:solidFill>
              </a:ln>
              <a:effectLst/>
            </c:spPr>
          </c:marker>
          <c:cat>
            <c:strRef>
              <c:f>Sheet1!$AA$2:$AH$2</c:f>
              <c:strCache>
                <c:ptCount val="8"/>
                <c:pt idx="0">
                  <c:v>H25</c:v>
                </c:pt>
                <c:pt idx="1">
                  <c:v>H26</c:v>
                </c:pt>
                <c:pt idx="2">
                  <c:v>H27</c:v>
                </c:pt>
                <c:pt idx="3">
                  <c:v>H28</c:v>
                </c:pt>
                <c:pt idx="4">
                  <c:v>H29</c:v>
                </c:pt>
                <c:pt idx="5">
                  <c:v>H30</c:v>
                </c:pt>
                <c:pt idx="6">
                  <c:v>R1</c:v>
                </c:pt>
                <c:pt idx="7">
                  <c:v>R2</c:v>
                </c:pt>
              </c:strCache>
            </c:strRef>
          </c:cat>
          <c:val>
            <c:numRef>
              <c:f>Sheet1!$AA$5:$AH$5</c:f>
              <c:numCache>
                <c:formatCode>0.0</c:formatCode>
                <c:ptCount val="8"/>
                <c:pt idx="0">
                  <c:v>33.9</c:v>
                </c:pt>
                <c:pt idx="1">
                  <c:v>32.356472628629874</c:v>
                </c:pt>
                <c:pt idx="2">
                  <c:v>28.195072082219419</c:v>
                </c:pt>
                <c:pt idx="3">
                  <c:v>21.16694960582312</c:v>
                </c:pt>
                <c:pt idx="4">
                  <c:v>17.3</c:v>
                </c:pt>
                <c:pt idx="5">
                  <c:v>15.7</c:v>
                </c:pt>
                <c:pt idx="6">
                  <c:v>13.672791145620216</c:v>
                </c:pt>
                <c:pt idx="7">
                  <c:v>12.593091387853145</c:v>
                </c:pt>
              </c:numCache>
            </c:numRef>
          </c:val>
          <c:smooth val="0"/>
          <c:extLst>
            <c:ext xmlns:c16="http://schemas.microsoft.com/office/drawing/2014/chart" uri="{C3380CC4-5D6E-409C-BE32-E72D297353CC}">
              <c16:uniqueId val="{00000002-4CD3-4302-AAF3-CB910FE8EA0C}"/>
            </c:ext>
          </c:extLst>
        </c:ser>
        <c:ser>
          <c:idx val="3"/>
          <c:order val="3"/>
          <c:tx>
            <c:strRef>
              <c:f>Sheet1!$Z$6</c:f>
              <c:strCache>
                <c:ptCount val="1"/>
                <c:pt idx="0">
                  <c:v>全国公立中</c:v>
                </c:pt>
              </c:strCache>
            </c:strRef>
          </c:tx>
          <c:spPr>
            <a:ln w="28575" cap="rnd">
              <a:solidFill>
                <a:schemeClr val="accent4"/>
              </a:solidFill>
              <a:prstDash val="sysDash"/>
              <a:round/>
            </a:ln>
            <a:effectLst/>
          </c:spPr>
          <c:marker>
            <c:symbol val="triangle"/>
            <c:size val="6"/>
            <c:spPr>
              <a:solidFill>
                <a:schemeClr val="accent4"/>
              </a:solidFill>
              <a:ln w="22225">
                <a:solidFill>
                  <a:schemeClr val="accent4"/>
                </a:solidFill>
              </a:ln>
              <a:effectLst/>
            </c:spPr>
          </c:marker>
          <c:cat>
            <c:strRef>
              <c:f>Sheet1!$AA$2:$AH$2</c:f>
              <c:strCache>
                <c:ptCount val="8"/>
                <c:pt idx="0">
                  <c:v>H25</c:v>
                </c:pt>
                <c:pt idx="1">
                  <c:v>H26</c:v>
                </c:pt>
                <c:pt idx="2">
                  <c:v>H27</c:v>
                </c:pt>
                <c:pt idx="3">
                  <c:v>H28</c:v>
                </c:pt>
                <c:pt idx="4">
                  <c:v>H29</c:v>
                </c:pt>
                <c:pt idx="5">
                  <c:v>H30</c:v>
                </c:pt>
                <c:pt idx="6">
                  <c:v>R1</c:v>
                </c:pt>
                <c:pt idx="7">
                  <c:v>R2</c:v>
                </c:pt>
              </c:strCache>
            </c:strRef>
          </c:cat>
          <c:val>
            <c:numRef>
              <c:f>Sheet1!$AA$6:$AH$6</c:f>
              <c:numCache>
                <c:formatCode>0.0</c:formatCode>
                <c:ptCount val="8"/>
                <c:pt idx="0">
                  <c:v>12</c:v>
                </c:pt>
                <c:pt idx="1">
                  <c:v>10.7</c:v>
                </c:pt>
                <c:pt idx="2">
                  <c:v>10</c:v>
                </c:pt>
                <c:pt idx="3">
                  <c:v>9.1999999999999993</c:v>
                </c:pt>
                <c:pt idx="4">
                  <c:v>8.9</c:v>
                </c:pt>
                <c:pt idx="5">
                  <c:v>9.3000000000000007</c:v>
                </c:pt>
                <c:pt idx="6">
                  <c:v>9.1</c:v>
                </c:pt>
                <c:pt idx="7">
                  <c:v>6.9</c:v>
                </c:pt>
              </c:numCache>
            </c:numRef>
          </c:val>
          <c:smooth val="0"/>
          <c:extLst>
            <c:ext xmlns:c16="http://schemas.microsoft.com/office/drawing/2014/chart" uri="{C3380CC4-5D6E-409C-BE32-E72D297353CC}">
              <c16:uniqueId val="{00000003-4CD3-4302-AAF3-CB910FE8EA0C}"/>
            </c:ext>
          </c:extLst>
        </c:ser>
        <c:dLbls>
          <c:showLegendKey val="0"/>
          <c:showVal val="0"/>
          <c:showCatName val="0"/>
          <c:showSerName val="0"/>
          <c:showPercent val="0"/>
          <c:showBubbleSize val="0"/>
        </c:dLbls>
        <c:marker val="1"/>
        <c:smooth val="0"/>
        <c:axId val="1836704831"/>
        <c:axId val="1836708575"/>
      </c:lineChart>
      <c:catAx>
        <c:axId val="183670483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836708575"/>
        <c:crosses val="autoZero"/>
        <c:auto val="1"/>
        <c:lblAlgn val="ctr"/>
        <c:lblOffset val="100"/>
        <c:noMultiLvlLbl val="0"/>
      </c:catAx>
      <c:valAx>
        <c:axId val="1836708575"/>
        <c:scaling>
          <c:orientation val="minMax"/>
          <c:max val="35"/>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836704831"/>
        <c:crosses val="autoZero"/>
        <c:crossBetween val="between"/>
      </c:valAx>
      <c:spPr>
        <a:noFill/>
        <a:ln>
          <a:noFill/>
        </a:ln>
        <a:effectLst/>
      </c:spPr>
    </c:plotArea>
    <c:legend>
      <c:legendPos val="tr"/>
      <c:layout>
        <c:manualLayout>
          <c:xMode val="edge"/>
          <c:yMode val="edge"/>
          <c:x val="0.69848078703703709"/>
          <c:y val="0.22218333333333334"/>
          <c:w val="0.27340277777777777"/>
          <c:h val="0.34978333333333333"/>
        </c:manualLayout>
      </c:layout>
      <c:overlay val="1"/>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a:solidFill>
        <a:schemeClr val="bg1">
          <a:lumMod val="65000"/>
        </a:schemeClr>
      </a:solidFill>
    </a:ln>
    <a:effectLst/>
  </c:spPr>
  <c:txPr>
    <a:bodyPr/>
    <a:lstStyle/>
    <a:p>
      <a:pPr>
        <a:defRPr sz="1100">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r>
              <a:rPr lang="ja-JP" sz="1600"/>
              <a:t>いじめ認知件数（千人あたり）</a:t>
            </a:r>
          </a:p>
        </c:rich>
      </c:tx>
      <c:layout>
        <c:manualLayout>
          <c:xMode val="edge"/>
          <c:yMode val="edge"/>
          <c:x val="0.19515578703703704"/>
          <c:y val="1.7638888888888888E-2"/>
        </c:manualLayout>
      </c:layout>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autoTitleDeleted val="0"/>
    <c:plotArea>
      <c:layout/>
      <c:lineChart>
        <c:grouping val="standard"/>
        <c:varyColors val="0"/>
        <c:ser>
          <c:idx val="0"/>
          <c:order val="0"/>
          <c:tx>
            <c:strRef>
              <c:f>いじめ!$B$3</c:f>
              <c:strCache>
                <c:ptCount val="1"/>
                <c:pt idx="0">
                  <c:v>大阪公立小</c:v>
                </c:pt>
              </c:strCache>
            </c:strRef>
          </c:tx>
          <c:spPr>
            <a:ln w="28575" cap="rnd">
              <a:solidFill>
                <a:schemeClr val="accent1"/>
              </a:solidFill>
              <a:round/>
            </a:ln>
            <a:effectLst/>
          </c:spPr>
          <c:marker>
            <c:symbol val="circle"/>
            <c:size val="6"/>
            <c:spPr>
              <a:solidFill>
                <a:schemeClr val="accent1"/>
              </a:solidFill>
              <a:ln w="22225">
                <a:solidFill>
                  <a:schemeClr val="accent1"/>
                </a:solidFill>
              </a:ln>
              <a:effectLst/>
            </c:spPr>
          </c:marker>
          <c:cat>
            <c:strRef>
              <c:f>いじめ!$C$2:$J$2</c:f>
              <c:strCache>
                <c:ptCount val="8"/>
                <c:pt idx="0">
                  <c:v>H25</c:v>
                </c:pt>
                <c:pt idx="1">
                  <c:v>H26</c:v>
                </c:pt>
                <c:pt idx="2">
                  <c:v>H27</c:v>
                </c:pt>
                <c:pt idx="3">
                  <c:v>H28</c:v>
                </c:pt>
                <c:pt idx="4">
                  <c:v>H29</c:v>
                </c:pt>
                <c:pt idx="5">
                  <c:v>H30</c:v>
                </c:pt>
                <c:pt idx="6">
                  <c:v>R1</c:v>
                </c:pt>
                <c:pt idx="7">
                  <c:v>R2</c:v>
                </c:pt>
              </c:strCache>
            </c:strRef>
          </c:cat>
          <c:val>
            <c:numRef>
              <c:f>いじめ!$C$3:$J$3</c:f>
              <c:numCache>
                <c:formatCode>0.0</c:formatCode>
                <c:ptCount val="8"/>
                <c:pt idx="0">
                  <c:v>5.7330653053667309</c:v>
                </c:pt>
                <c:pt idx="1">
                  <c:v>6.2705331968745872</c:v>
                </c:pt>
                <c:pt idx="2">
                  <c:v>16.719633328648694</c:v>
                </c:pt>
                <c:pt idx="3">
                  <c:v>32.111373799574814</c:v>
                </c:pt>
                <c:pt idx="4">
                  <c:v>51.96420716956235</c:v>
                </c:pt>
                <c:pt idx="5">
                  <c:v>71.205379808180481</c:v>
                </c:pt>
                <c:pt idx="6">
                  <c:v>86.887466170144577</c:v>
                </c:pt>
                <c:pt idx="7">
                  <c:v>91.813858132757588</c:v>
                </c:pt>
              </c:numCache>
            </c:numRef>
          </c:val>
          <c:smooth val="0"/>
          <c:extLst>
            <c:ext xmlns:c16="http://schemas.microsoft.com/office/drawing/2014/chart" uri="{C3380CC4-5D6E-409C-BE32-E72D297353CC}">
              <c16:uniqueId val="{00000000-0CE9-4B0C-8FC6-6263CAE2D734}"/>
            </c:ext>
          </c:extLst>
        </c:ser>
        <c:ser>
          <c:idx val="1"/>
          <c:order val="1"/>
          <c:tx>
            <c:strRef>
              <c:f>いじめ!$B$4</c:f>
              <c:strCache>
                <c:ptCount val="1"/>
                <c:pt idx="0">
                  <c:v>全国公立小</c:v>
                </c:pt>
              </c:strCache>
            </c:strRef>
          </c:tx>
          <c:spPr>
            <a:ln w="28575" cap="rnd">
              <a:solidFill>
                <a:schemeClr val="accent2"/>
              </a:solidFill>
              <a:prstDash val="sysDash"/>
              <a:round/>
            </a:ln>
            <a:effectLst/>
          </c:spPr>
          <c:marker>
            <c:symbol val="triangle"/>
            <c:size val="6"/>
            <c:spPr>
              <a:solidFill>
                <a:schemeClr val="accent2"/>
              </a:solidFill>
              <a:ln w="22225">
                <a:solidFill>
                  <a:schemeClr val="accent2"/>
                </a:solidFill>
              </a:ln>
              <a:effectLst/>
            </c:spPr>
          </c:marker>
          <c:cat>
            <c:strRef>
              <c:f>いじめ!$C$2:$J$2</c:f>
              <c:strCache>
                <c:ptCount val="8"/>
                <c:pt idx="0">
                  <c:v>H25</c:v>
                </c:pt>
                <c:pt idx="1">
                  <c:v>H26</c:v>
                </c:pt>
                <c:pt idx="2">
                  <c:v>H27</c:v>
                </c:pt>
                <c:pt idx="3">
                  <c:v>H28</c:v>
                </c:pt>
                <c:pt idx="4">
                  <c:v>H29</c:v>
                </c:pt>
                <c:pt idx="5">
                  <c:v>H30</c:v>
                </c:pt>
                <c:pt idx="6">
                  <c:v>R1</c:v>
                </c:pt>
                <c:pt idx="7">
                  <c:v>R2</c:v>
                </c:pt>
              </c:strCache>
            </c:strRef>
          </c:cat>
          <c:val>
            <c:numRef>
              <c:f>いじめ!$C$4:$J$4</c:f>
              <c:numCache>
                <c:formatCode>0.0</c:formatCode>
                <c:ptCount val="8"/>
                <c:pt idx="0">
                  <c:v>17.949746870561199</c:v>
                </c:pt>
                <c:pt idx="1">
                  <c:v>18.768796105036628</c:v>
                </c:pt>
                <c:pt idx="2">
                  <c:v>23.349477742222938</c:v>
                </c:pt>
                <c:pt idx="3">
                  <c:v>36.653200221800269</c:v>
                </c:pt>
                <c:pt idx="4">
                  <c:v>48.834019204389577</c:v>
                </c:pt>
                <c:pt idx="5">
                  <c:v>66.348136288483531</c:v>
                </c:pt>
                <c:pt idx="6">
                  <c:v>76.357477863837417</c:v>
                </c:pt>
                <c:pt idx="7">
                  <c:v>67.061684987153484</c:v>
                </c:pt>
              </c:numCache>
            </c:numRef>
          </c:val>
          <c:smooth val="0"/>
          <c:extLst>
            <c:ext xmlns:c16="http://schemas.microsoft.com/office/drawing/2014/chart" uri="{C3380CC4-5D6E-409C-BE32-E72D297353CC}">
              <c16:uniqueId val="{00000001-0CE9-4B0C-8FC6-6263CAE2D734}"/>
            </c:ext>
          </c:extLst>
        </c:ser>
        <c:ser>
          <c:idx val="2"/>
          <c:order val="2"/>
          <c:tx>
            <c:strRef>
              <c:f>いじめ!$B$5</c:f>
              <c:strCache>
                <c:ptCount val="1"/>
                <c:pt idx="0">
                  <c:v>大阪公立中</c:v>
                </c:pt>
              </c:strCache>
            </c:strRef>
          </c:tx>
          <c:spPr>
            <a:ln w="28575" cap="rnd">
              <a:solidFill>
                <a:schemeClr val="accent3"/>
              </a:solidFill>
              <a:round/>
            </a:ln>
            <a:effectLst/>
          </c:spPr>
          <c:marker>
            <c:symbol val="circle"/>
            <c:size val="6"/>
            <c:spPr>
              <a:solidFill>
                <a:schemeClr val="accent3"/>
              </a:solidFill>
              <a:ln w="22225">
                <a:solidFill>
                  <a:schemeClr val="accent3"/>
                </a:solidFill>
              </a:ln>
              <a:effectLst/>
            </c:spPr>
          </c:marker>
          <c:cat>
            <c:strRef>
              <c:f>いじめ!$C$2:$J$2</c:f>
              <c:strCache>
                <c:ptCount val="8"/>
                <c:pt idx="0">
                  <c:v>H25</c:v>
                </c:pt>
                <c:pt idx="1">
                  <c:v>H26</c:v>
                </c:pt>
                <c:pt idx="2">
                  <c:v>H27</c:v>
                </c:pt>
                <c:pt idx="3">
                  <c:v>H28</c:v>
                </c:pt>
                <c:pt idx="4">
                  <c:v>H29</c:v>
                </c:pt>
                <c:pt idx="5">
                  <c:v>H30</c:v>
                </c:pt>
                <c:pt idx="6">
                  <c:v>R1</c:v>
                </c:pt>
                <c:pt idx="7">
                  <c:v>R2</c:v>
                </c:pt>
              </c:strCache>
            </c:strRef>
          </c:cat>
          <c:val>
            <c:numRef>
              <c:f>いじめ!$C$5:$J$5</c:f>
              <c:numCache>
                <c:formatCode>0.0</c:formatCode>
                <c:ptCount val="8"/>
                <c:pt idx="0">
                  <c:v>8.5092391661734723</c:v>
                </c:pt>
                <c:pt idx="1">
                  <c:v>7.9557077422510778</c:v>
                </c:pt>
                <c:pt idx="2">
                  <c:v>10.585026259007449</c:v>
                </c:pt>
                <c:pt idx="3">
                  <c:v>14.722831542551214</c:v>
                </c:pt>
                <c:pt idx="4">
                  <c:v>17.999219243781834</c:v>
                </c:pt>
                <c:pt idx="5">
                  <c:v>20.094365276631475</c:v>
                </c:pt>
                <c:pt idx="6">
                  <c:v>28.104072894939073</c:v>
                </c:pt>
                <c:pt idx="7">
                  <c:v>27.769540458084329</c:v>
                </c:pt>
              </c:numCache>
            </c:numRef>
          </c:val>
          <c:smooth val="0"/>
          <c:extLst>
            <c:ext xmlns:c16="http://schemas.microsoft.com/office/drawing/2014/chart" uri="{C3380CC4-5D6E-409C-BE32-E72D297353CC}">
              <c16:uniqueId val="{00000002-0CE9-4B0C-8FC6-6263CAE2D734}"/>
            </c:ext>
          </c:extLst>
        </c:ser>
        <c:ser>
          <c:idx val="3"/>
          <c:order val="3"/>
          <c:tx>
            <c:strRef>
              <c:f>いじめ!$B$6</c:f>
              <c:strCache>
                <c:ptCount val="1"/>
                <c:pt idx="0">
                  <c:v>全国公立中</c:v>
                </c:pt>
              </c:strCache>
            </c:strRef>
          </c:tx>
          <c:spPr>
            <a:ln w="28575" cap="rnd">
              <a:solidFill>
                <a:schemeClr val="accent4"/>
              </a:solidFill>
              <a:prstDash val="sysDash"/>
              <a:round/>
            </a:ln>
            <a:effectLst/>
          </c:spPr>
          <c:marker>
            <c:symbol val="triangle"/>
            <c:size val="6"/>
            <c:spPr>
              <a:solidFill>
                <a:schemeClr val="accent4"/>
              </a:solidFill>
              <a:ln w="22225">
                <a:solidFill>
                  <a:schemeClr val="accent4"/>
                </a:solidFill>
              </a:ln>
              <a:effectLst/>
            </c:spPr>
          </c:marker>
          <c:cat>
            <c:strRef>
              <c:f>いじめ!$C$2:$J$2</c:f>
              <c:strCache>
                <c:ptCount val="8"/>
                <c:pt idx="0">
                  <c:v>H25</c:v>
                </c:pt>
                <c:pt idx="1">
                  <c:v>H26</c:v>
                </c:pt>
                <c:pt idx="2">
                  <c:v>H27</c:v>
                </c:pt>
                <c:pt idx="3">
                  <c:v>H28</c:v>
                </c:pt>
                <c:pt idx="4">
                  <c:v>H29</c:v>
                </c:pt>
                <c:pt idx="5">
                  <c:v>H30</c:v>
                </c:pt>
                <c:pt idx="6">
                  <c:v>R1</c:v>
                </c:pt>
                <c:pt idx="7">
                  <c:v>R2</c:v>
                </c:pt>
              </c:strCache>
            </c:strRef>
          </c:cat>
          <c:val>
            <c:numRef>
              <c:f>いじめ!$C$6:$J$6</c:f>
              <c:numCache>
                <c:formatCode>0.0</c:formatCode>
                <c:ptCount val="8"/>
                <c:pt idx="0">
                  <c:v>16.479455513825648</c:v>
                </c:pt>
                <c:pt idx="1">
                  <c:v>15.864585844451454</c:v>
                </c:pt>
                <c:pt idx="2">
                  <c:v>17.811267769263008</c:v>
                </c:pt>
                <c:pt idx="3">
                  <c:v>21.683482311820992</c:v>
                </c:pt>
                <c:pt idx="4">
                  <c:v>24.492228479403376</c:v>
                </c:pt>
                <c:pt idx="5">
                  <c:v>30.470799992732768</c:v>
                </c:pt>
                <c:pt idx="6">
                  <c:v>34.542385178963904</c:v>
                </c:pt>
                <c:pt idx="7">
                  <c:v>26.456270533952669</c:v>
                </c:pt>
              </c:numCache>
            </c:numRef>
          </c:val>
          <c:smooth val="0"/>
          <c:extLst>
            <c:ext xmlns:c16="http://schemas.microsoft.com/office/drawing/2014/chart" uri="{C3380CC4-5D6E-409C-BE32-E72D297353CC}">
              <c16:uniqueId val="{00000003-0CE9-4B0C-8FC6-6263CAE2D734}"/>
            </c:ext>
          </c:extLst>
        </c:ser>
        <c:dLbls>
          <c:showLegendKey val="0"/>
          <c:showVal val="0"/>
          <c:showCatName val="0"/>
          <c:showSerName val="0"/>
          <c:showPercent val="0"/>
          <c:showBubbleSize val="0"/>
        </c:dLbls>
        <c:marker val="1"/>
        <c:smooth val="0"/>
        <c:axId val="1836704831"/>
        <c:axId val="1836708575"/>
      </c:lineChart>
      <c:catAx>
        <c:axId val="183670483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836708575"/>
        <c:crosses val="autoZero"/>
        <c:auto val="1"/>
        <c:lblAlgn val="ctr"/>
        <c:lblOffset val="100"/>
        <c:noMultiLvlLbl val="0"/>
      </c:catAx>
      <c:valAx>
        <c:axId val="1836708575"/>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836704831"/>
        <c:crosses val="autoZero"/>
        <c:crossBetween val="between"/>
      </c:valAx>
      <c:spPr>
        <a:noFill/>
        <a:ln>
          <a:noFill/>
        </a:ln>
        <a:effectLst/>
      </c:spPr>
    </c:plotArea>
    <c:legend>
      <c:legendPos val="l"/>
      <c:layout>
        <c:manualLayout>
          <c:xMode val="edge"/>
          <c:yMode val="edge"/>
          <c:x val="0.14006157407407407"/>
          <c:y val="0.25737638888888886"/>
          <c:w val="0.30228981481481482"/>
          <c:h val="0.30447130078753348"/>
        </c:manualLayout>
      </c:layout>
      <c:overlay val="1"/>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a:solidFill>
        <a:schemeClr val="bg1">
          <a:lumMod val="65000"/>
        </a:schemeClr>
      </a:solidFill>
    </a:ln>
    <a:effectLst/>
  </c:spPr>
  <c:txPr>
    <a:bodyPr/>
    <a:lstStyle/>
    <a:p>
      <a:pPr>
        <a:defRPr sz="1100">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r>
              <a:rPr lang="ja-JP" sz="1600"/>
              <a:t>不登校児童生徒数（千人あたり）</a:t>
            </a:r>
          </a:p>
        </c:rich>
      </c:tx>
      <c:layout/>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autoTitleDeleted val="0"/>
    <c:plotArea>
      <c:layout/>
      <c:lineChart>
        <c:grouping val="standard"/>
        <c:varyColors val="0"/>
        <c:ser>
          <c:idx val="0"/>
          <c:order val="0"/>
          <c:tx>
            <c:strRef>
              <c:f>不登校!$B$3</c:f>
              <c:strCache>
                <c:ptCount val="1"/>
                <c:pt idx="0">
                  <c:v>大阪公立小</c:v>
                </c:pt>
              </c:strCache>
            </c:strRef>
          </c:tx>
          <c:spPr>
            <a:ln w="28575" cap="rnd">
              <a:solidFill>
                <a:schemeClr val="accent1"/>
              </a:solidFill>
              <a:round/>
            </a:ln>
            <a:effectLst/>
          </c:spPr>
          <c:marker>
            <c:symbol val="circle"/>
            <c:size val="6"/>
            <c:spPr>
              <a:solidFill>
                <a:schemeClr val="accent1"/>
              </a:solidFill>
              <a:ln w="22225">
                <a:solidFill>
                  <a:schemeClr val="accent1"/>
                </a:solidFill>
              </a:ln>
              <a:effectLst/>
            </c:spPr>
          </c:marker>
          <c:cat>
            <c:strRef>
              <c:f>不登校!$C$2:$J$2</c:f>
              <c:strCache>
                <c:ptCount val="8"/>
                <c:pt idx="0">
                  <c:v>H25</c:v>
                </c:pt>
                <c:pt idx="1">
                  <c:v>H26</c:v>
                </c:pt>
                <c:pt idx="2">
                  <c:v>H27</c:v>
                </c:pt>
                <c:pt idx="3">
                  <c:v>H28</c:v>
                </c:pt>
                <c:pt idx="4">
                  <c:v>H29</c:v>
                </c:pt>
                <c:pt idx="5">
                  <c:v>H30</c:v>
                </c:pt>
                <c:pt idx="6">
                  <c:v>R1</c:v>
                </c:pt>
                <c:pt idx="7">
                  <c:v>R2</c:v>
                </c:pt>
              </c:strCache>
            </c:strRef>
          </c:cat>
          <c:val>
            <c:numRef>
              <c:f>不登校!$C$3:$J$3</c:f>
              <c:numCache>
                <c:formatCode>0.0</c:formatCode>
                <c:ptCount val="8"/>
                <c:pt idx="0">
                  <c:v>4.0999999999999996</c:v>
                </c:pt>
                <c:pt idx="1">
                  <c:v>4.2729204784416837</c:v>
                </c:pt>
                <c:pt idx="2">
                  <c:v>4.6423276921193768</c:v>
                </c:pt>
                <c:pt idx="3">
                  <c:v>5.4179495638149699</c:v>
                </c:pt>
                <c:pt idx="4">
                  <c:v>5.8</c:v>
                </c:pt>
                <c:pt idx="5">
                  <c:v>7.1</c:v>
                </c:pt>
                <c:pt idx="6">
                  <c:v>7.9764775781449204</c:v>
                </c:pt>
                <c:pt idx="7">
                  <c:v>10.620038872277815</c:v>
                </c:pt>
              </c:numCache>
            </c:numRef>
          </c:val>
          <c:smooth val="0"/>
          <c:extLst>
            <c:ext xmlns:c16="http://schemas.microsoft.com/office/drawing/2014/chart" uri="{C3380CC4-5D6E-409C-BE32-E72D297353CC}">
              <c16:uniqueId val="{00000000-5DFE-494C-97CE-0FB9F82B2233}"/>
            </c:ext>
          </c:extLst>
        </c:ser>
        <c:ser>
          <c:idx val="1"/>
          <c:order val="1"/>
          <c:tx>
            <c:strRef>
              <c:f>不登校!$B$4</c:f>
              <c:strCache>
                <c:ptCount val="1"/>
                <c:pt idx="0">
                  <c:v>全国公立小</c:v>
                </c:pt>
              </c:strCache>
            </c:strRef>
          </c:tx>
          <c:spPr>
            <a:ln w="28575" cap="rnd">
              <a:solidFill>
                <a:schemeClr val="accent2"/>
              </a:solidFill>
              <a:prstDash val="sysDash"/>
              <a:round/>
            </a:ln>
            <a:effectLst/>
          </c:spPr>
          <c:marker>
            <c:symbol val="triangle"/>
            <c:size val="6"/>
            <c:spPr>
              <a:solidFill>
                <a:schemeClr val="accent2"/>
              </a:solidFill>
              <a:ln w="22225">
                <a:solidFill>
                  <a:schemeClr val="accent2"/>
                </a:solidFill>
              </a:ln>
              <a:effectLst/>
            </c:spPr>
          </c:marker>
          <c:cat>
            <c:strRef>
              <c:f>不登校!$C$2:$J$2</c:f>
              <c:strCache>
                <c:ptCount val="8"/>
                <c:pt idx="0">
                  <c:v>H25</c:v>
                </c:pt>
                <c:pt idx="1">
                  <c:v>H26</c:v>
                </c:pt>
                <c:pt idx="2">
                  <c:v>H27</c:v>
                </c:pt>
                <c:pt idx="3">
                  <c:v>H28</c:v>
                </c:pt>
                <c:pt idx="4">
                  <c:v>H29</c:v>
                </c:pt>
                <c:pt idx="5">
                  <c:v>H30</c:v>
                </c:pt>
                <c:pt idx="6">
                  <c:v>R1</c:v>
                </c:pt>
                <c:pt idx="7">
                  <c:v>R2</c:v>
                </c:pt>
              </c:strCache>
            </c:strRef>
          </c:cat>
          <c:val>
            <c:numRef>
              <c:f>不登校!$C$4:$J$4</c:f>
              <c:numCache>
                <c:formatCode>0.0</c:formatCode>
                <c:ptCount val="8"/>
                <c:pt idx="0">
                  <c:v>3.7</c:v>
                </c:pt>
                <c:pt idx="1">
                  <c:v>3.9568636139498343</c:v>
                </c:pt>
                <c:pt idx="2">
                  <c:v>4.3</c:v>
                </c:pt>
                <c:pt idx="3">
                  <c:v>4.7</c:v>
                </c:pt>
                <c:pt idx="4">
                  <c:v>5.5</c:v>
                </c:pt>
                <c:pt idx="5">
                  <c:v>7</c:v>
                </c:pt>
                <c:pt idx="6">
                  <c:v>8.4257329097612832</c:v>
                </c:pt>
                <c:pt idx="7">
                  <c:v>10.112799330382172</c:v>
                </c:pt>
              </c:numCache>
            </c:numRef>
          </c:val>
          <c:smooth val="0"/>
          <c:extLst>
            <c:ext xmlns:c16="http://schemas.microsoft.com/office/drawing/2014/chart" uri="{C3380CC4-5D6E-409C-BE32-E72D297353CC}">
              <c16:uniqueId val="{00000001-5DFE-494C-97CE-0FB9F82B2233}"/>
            </c:ext>
          </c:extLst>
        </c:ser>
        <c:ser>
          <c:idx val="2"/>
          <c:order val="2"/>
          <c:tx>
            <c:strRef>
              <c:f>不登校!$B$5</c:f>
              <c:strCache>
                <c:ptCount val="1"/>
                <c:pt idx="0">
                  <c:v>大阪公立中</c:v>
                </c:pt>
              </c:strCache>
            </c:strRef>
          </c:tx>
          <c:spPr>
            <a:ln w="28575" cap="rnd">
              <a:solidFill>
                <a:schemeClr val="accent3"/>
              </a:solidFill>
              <a:round/>
            </a:ln>
            <a:effectLst/>
          </c:spPr>
          <c:marker>
            <c:symbol val="circle"/>
            <c:size val="6"/>
            <c:spPr>
              <a:solidFill>
                <a:schemeClr val="accent3"/>
              </a:solidFill>
              <a:ln w="22225">
                <a:solidFill>
                  <a:schemeClr val="accent3"/>
                </a:solidFill>
              </a:ln>
              <a:effectLst/>
            </c:spPr>
          </c:marker>
          <c:cat>
            <c:strRef>
              <c:f>不登校!$C$2:$J$2</c:f>
              <c:strCache>
                <c:ptCount val="8"/>
                <c:pt idx="0">
                  <c:v>H25</c:v>
                </c:pt>
                <c:pt idx="1">
                  <c:v>H26</c:v>
                </c:pt>
                <c:pt idx="2">
                  <c:v>H27</c:v>
                </c:pt>
                <c:pt idx="3">
                  <c:v>H28</c:v>
                </c:pt>
                <c:pt idx="4">
                  <c:v>H29</c:v>
                </c:pt>
                <c:pt idx="5">
                  <c:v>H30</c:v>
                </c:pt>
                <c:pt idx="6">
                  <c:v>R1</c:v>
                </c:pt>
                <c:pt idx="7">
                  <c:v>R2</c:v>
                </c:pt>
              </c:strCache>
            </c:strRef>
          </c:cat>
          <c:val>
            <c:numRef>
              <c:f>不登校!$C$5:$J$5</c:f>
              <c:numCache>
                <c:formatCode>0.0</c:formatCode>
                <c:ptCount val="8"/>
                <c:pt idx="0">
                  <c:v>33.5</c:v>
                </c:pt>
                <c:pt idx="1">
                  <c:v>33.730599902165693</c:v>
                </c:pt>
                <c:pt idx="2">
                  <c:v>34.012313009178214</c:v>
                </c:pt>
                <c:pt idx="3">
                  <c:v>35.724750587195643</c:v>
                </c:pt>
                <c:pt idx="4">
                  <c:v>36.700000000000003</c:v>
                </c:pt>
                <c:pt idx="5">
                  <c:v>38.299999999999997</c:v>
                </c:pt>
                <c:pt idx="6">
                  <c:v>42.5004241559297</c:v>
                </c:pt>
                <c:pt idx="7">
                  <c:v>46.602566357892833</c:v>
                </c:pt>
              </c:numCache>
            </c:numRef>
          </c:val>
          <c:smooth val="0"/>
          <c:extLst>
            <c:ext xmlns:c16="http://schemas.microsoft.com/office/drawing/2014/chart" uri="{C3380CC4-5D6E-409C-BE32-E72D297353CC}">
              <c16:uniqueId val="{00000002-5DFE-494C-97CE-0FB9F82B2233}"/>
            </c:ext>
          </c:extLst>
        </c:ser>
        <c:ser>
          <c:idx val="3"/>
          <c:order val="3"/>
          <c:tx>
            <c:strRef>
              <c:f>不登校!$B$6</c:f>
              <c:strCache>
                <c:ptCount val="1"/>
                <c:pt idx="0">
                  <c:v>全国公立中</c:v>
                </c:pt>
              </c:strCache>
            </c:strRef>
          </c:tx>
          <c:spPr>
            <a:ln w="28575" cap="rnd">
              <a:solidFill>
                <a:schemeClr val="accent4"/>
              </a:solidFill>
              <a:prstDash val="sysDash"/>
              <a:round/>
            </a:ln>
            <a:effectLst/>
          </c:spPr>
          <c:marker>
            <c:symbol val="triangle"/>
            <c:size val="6"/>
            <c:spPr>
              <a:solidFill>
                <a:schemeClr val="accent4"/>
              </a:solidFill>
              <a:ln w="22225">
                <a:solidFill>
                  <a:schemeClr val="accent4"/>
                </a:solidFill>
              </a:ln>
              <a:effectLst/>
            </c:spPr>
          </c:marker>
          <c:cat>
            <c:strRef>
              <c:f>不登校!$C$2:$J$2</c:f>
              <c:strCache>
                <c:ptCount val="8"/>
                <c:pt idx="0">
                  <c:v>H25</c:v>
                </c:pt>
                <c:pt idx="1">
                  <c:v>H26</c:v>
                </c:pt>
                <c:pt idx="2">
                  <c:v>H27</c:v>
                </c:pt>
                <c:pt idx="3">
                  <c:v>H28</c:v>
                </c:pt>
                <c:pt idx="4">
                  <c:v>H29</c:v>
                </c:pt>
                <c:pt idx="5">
                  <c:v>H30</c:v>
                </c:pt>
                <c:pt idx="6">
                  <c:v>R1</c:v>
                </c:pt>
                <c:pt idx="7">
                  <c:v>R2</c:v>
                </c:pt>
              </c:strCache>
            </c:strRef>
          </c:cat>
          <c:val>
            <c:numRef>
              <c:f>不登校!$C$6:$J$6</c:f>
              <c:numCache>
                <c:formatCode>0.0</c:formatCode>
                <c:ptCount val="8"/>
                <c:pt idx="0">
                  <c:v>28.2</c:v>
                </c:pt>
                <c:pt idx="1">
                  <c:v>28.860842174018394</c:v>
                </c:pt>
                <c:pt idx="2">
                  <c:v>29.5</c:v>
                </c:pt>
                <c:pt idx="3">
                  <c:v>31.4</c:v>
                </c:pt>
                <c:pt idx="4">
                  <c:v>33.799999999999997</c:v>
                </c:pt>
                <c:pt idx="5">
                  <c:v>38.1</c:v>
                </c:pt>
                <c:pt idx="6">
                  <c:v>41.193117344521781</c:v>
                </c:pt>
                <c:pt idx="7">
                  <c:v>43</c:v>
                </c:pt>
              </c:numCache>
            </c:numRef>
          </c:val>
          <c:smooth val="0"/>
          <c:extLst>
            <c:ext xmlns:c16="http://schemas.microsoft.com/office/drawing/2014/chart" uri="{C3380CC4-5D6E-409C-BE32-E72D297353CC}">
              <c16:uniqueId val="{00000003-5DFE-494C-97CE-0FB9F82B2233}"/>
            </c:ext>
          </c:extLst>
        </c:ser>
        <c:dLbls>
          <c:showLegendKey val="0"/>
          <c:showVal val="0"/>
          <c:showCatName val="0"/>
          <c:showSerName val="0"/>
          <c:showPercent val="0"/>
          <c:showBubbleSize val="0"/>
        </c:dLbls>
        <c:marker val="1"/>
        <c:smooth val="0"/>
        <c:axId val="1836704831"/>
        <c:axId val="1836708575"/>
      </c:lineChart>
      <c:catAx>
        <c:axId val="183670483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836708575"/>
        <c:crosses val="autoZero"/>
        <c:auto val="1"/>
        <c:lblAlgn val="ctr"/>
        <c:lblOffset val="100"/>
        <c:noMultiLvlLbl val="0"/>
      </c:catAx>
      <c:valAx>
        <c:axId val="1836708575"/>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836704831"/>
        <c:crosses val="autoZero"/>
        <c:crossBetween val="between"/>
      </c:valAx>
      <c:spPr>
        <a:noFill/>
        <a:ln>
          <a:noFill/>
        </a:ln>
        <a:effectLst/>
      </c:spPr>
    </c:plotArea>
    <c:legend>
      <c:legendPos val="l"/>
      <c:layout>
        <c:manualLayout>
          <c:xMode val="edge"/>
          <c:yMode val="edge"/>
          <c:x val="0.69568657407407408"/>
          <c:y val="0.3900559027777778"/>
          <c:w val="0.26995185185185183"/>
          <c:h val="0.30447130078753348"/>
        </c:manualLayout>
      </c:layout>
      <c:overlay val="1"/>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a:solidFill>
        <a:schemeClr val="bg1">
          <a:lumMod val="65000"/>
        </a:schemeClr>
      </a:solidFill>
    </a:ln>
    <a:effectLst/>
  </c:spPr>
  <c:txPr>
    <a:bodyPr/>
    <a:lstStyle/>
    <a:p>
      <a:pPr>
        <a:defRPr sz="1100">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90D29192-B1AE-4891-99E2-B8ABED4FBA98}" type="datetimeFigureOut">
              <a:rPr kumimoji="1" lang="ja-JP" altLang="en-US" smtClean="0"/>
              <a:t>2022/1/24</a:t>
            </a:fld>
            <a:endParaRPr kumimoji="1" lang="ja-JP" altLang="en-US" dirty="0"/>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616531F7-A32F-44CD-9570-DD13BF833A42}" type="slidenum">
              <a:rPr kumimoji="1" lang="ja-JP" altLang="en-US" smtClean="0"/>
              <a:t>‹#›</a:t>
            </a:fld>
            <a:endParaRPr kumimoji="1" lang="ja-JP" altLang="en-US" dirty="0"/>
          </a:p>
        </p:txBody>
      </p:sp>
    </p:spTree>
    <p:extLst>
      <p:ext uri="{BB962C8B-B14F-4D97-AF65-F5344CB8AC3E}">
        <p14:creationId xmlns:p14="http://schemas.microsoft.com/office/powerpoint/2010/main" val="274212842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16531F7-A32F-44CD-9570-DD13BF833A42}" type="slidenum">
              <a:rPr kumimoji="1" lang="ja-JP" altLang="en-US" smtClean="0"/>
              <a:t>9</a:t>
            </a:fld>
            <a:endParaRPr kumimoji="1" lang="ja-JP" altLang="en-US" dirty="0"/>
          </a:p>
        </p:txBody>
      </p:sp>
    </p:spTree>
    <p:extLst>
      <p:ext uri="{BB962C8B-B14F-4D97-AF65-F5344CB8AC3E}">
        <p14:creationId xmlns:p14="http://schemas.microsoft.com/office/powerpoint/2010/main" val="3924948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C447702-27E7-460B-95D5-48BFD944FF1C}" type="datetimeFigureOut">
              <a:rPr kumimoji="1" lang="ja-JP" altLang="en-US" smtClean="0"/>
              <a:t>2022/1/24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A9B8A6A2-18A4-4FAE-B85D-0B2BC32955DC}" type="slidenum">
              <a:rPr kumimoji="1" lang="ja-JP" altLang="en-US" smtClean="0"/>
              <a:t>‹#›</a:t>
            </a:fld>
            <a:endParaRPr kumimoji="1" lang="ja-JP" altLang="en-US" dirty="0"/>
          </a:p>
        </p:txBody>
      </p:sp>
    </p:spTree>
    <p:extLst>
      <p:ext uri="{BB962C8B-B14F-4D97-AF65-F5344CB8AC3E}">
        <p14:creationId xmlns:p14="http://schemas.microsoft.com/office/powerpoint/2010/main" val="3427275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C447702-27E7-460B-95D5-48BFD944FF1C}" type="datetimeFigureOut">
              <a:rPr kumimoji="1" lang="ja-JP" altLang="en-US" smtClean="0"/>
              <a:t>2022/1/24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A9B8A6A2-18A4-4FAE-B85D-0B2BC32955DC}" type="slidenum">
              <a:rPr kumimoji="1" lang="ja-JP" altLang="en-US" smtClean="0"/>
              <a:t>‹#›</a:t>
            </a:fld>
            <a:endParaRPr kumimoji="1" lang="ja-JP" altLang="en-US" dirty="0"/>
          </a:p>
        </p:txBody>
      </p:sp>
    </p:spTree>
    <p:extLst>
      <p:ext uri="{BB962C8B-B14F-4D97-AF65-F5344CB8AC3E}">
        <p14:creationId xmlns:p14="http://schemas.microsoft.com/office/powerpoint/2010/main" val="2208094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C447702-27E7-460B-95D5-48BFD944FF1C}" type="datetimeFigureOut">
              <a:rPr kumimoji="1" lang="ja-JP" altLang="en-US" smtClean="0"/>
              <a:t>2022/1/24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A9B8A6A2-18A4-4FAE-B85D-0B2BC32955DC}" type="slidenum">
              <a:rPr kumimoji="1" lang="ja-JP" altLang="en-US" smtClean="0"/>
              <a:t>‹#›</a:t>
            </a:fld>
            <a:endParaRPr kumimoji="1" lang="ja-JP" altLang="en-US" dirty="0"/>
          </a:p>
        </p:txBody>
      </p:sp>
    </p:spTree>
    <p:extLst>
      <p:ext uri="{BB962C8B-B14F-4D97-AF65-F5344CB8AC3E}">
        <p14:creationId xmlns:p14="http://schemas.microsoft.com/office/powerpoint/2010/main" val="2537006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C447702-27E7-460B-95D5-48BFD944FF1C}" type="datetimeFigureOut">
              <a:rPr kumimoji="1" lang="ja-JP" altLang="en-US" smtClean="0"/>
              <a:t>2022/1/24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A9B8A6A2-18A4-4FAE-B85D-0B2BC32955DC}" type="slidenum">
              <a:rPr kumimoji="1" lang="ja-JP" altLang="en-US" smtClean="0"/>
              <a:t>‹#›</a:t>
            </a:fld>
            <a:endParaRPr kumimoji="1" lang="ja-JP" altLang="en-US" dirty="0"/>
          </a:p>
        </p:txBody>
      </p:sp>
    </p:spTree>
    <p:extLst>
      <p:ext uri="{BB962C8B-B14F-4D97-AF65-F5344CB8AC3E}">
        <p14:creationId xmlns:p14="http://schemas.microsoft.com/office/powerpoint/2010/main" val="2157535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C447702-27E7-460B-95D5-48BFD944FF1C}" type="datetimeFigureOut">
              <a:rPr kumimoji="1" lang="ja-JP" altLang="en-US" smtClean="0"/>
              <a:t>2022/1/24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A9B8A6A2-18A4-4FAE-B85D-0B2BC32955DC}" type="slidenum">
              <a:rPr kumimoji="1" lang="ja-JP" altLang="en-US" smtClean="0"/>
              <a:t>‹#›</a:t>
            </a:fld>
            <a:endParaRPr kumimoji="1" lang="ja-JP" altLang="en-US" dirty="0"/>
          </a:p>
        </p:txBody>
      </p:sp>
    </p:spTree>
    <p:extLst>
      <p:ext uri="{BB962C8B-B14F-4D97-AF65-F5344CB8AC3E}">
        <p14:creationId xmlns:p14="http://schemas.microsoft.com/office/powerpoint/2010/main" val="669712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C447702-27E7-460B-95D5-48BFD944FF1C}" type="datetimeFigureOut">
              <a:rPr kumimoji="1" lang="ja-JP" altLang="en-US" smtClean="0"/>
              <a:t>2022/1/24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A9B8A6A2-18A4-4FAE-B85D-0B2BC32955DC}" type="slidenum">
              <a:rPr kumimoji="1" lang="ja-JP" altLang="en-US" smtClean="0"/>
              <a:t>‹#›</a:t>
            </a:fld>
            <a:endParaRPr kumimoji="1" lang="ja-JP" altLang="en-US" dirty="0"/>
          </a:p>
        </p:txBody>
      </p:sp>
    </p:spTree>
    <p:extLst>
      <p:ext uri="{BB962C8B-B14F-4D97-AF65-F5344CB8AC3E}">
        <p14:creationId xmlns:p14="http://schemas.microsoft.com/office/powerpoint/2010/main" val="448511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C447702-27E7-460B-95D5-48BFD944FF1C}" type="datetimeFigureOut">
              <a:rPr kumimoji="1" lang="ja-JP" altLang="en-US" smtClean="0"/>
              <a:t>2022/1/24</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A9B8A6A2-18A4-4FAE-B85D-0B2BC32955DC}" type="slidenum">
              <a:rPr kumimoji="1" lang="ja-JP" altLang="en-US" smtClean="0"/>
              <a:t>‹#›</a:t>
            </a:fld>
            <a:endParaRPr kumimoji="1" lang="ja-JP" altLang="en-US" dirty="0"/>
          </a:p>
        </p:txBody>
      </p:sp>
    </p:spTree>
    <p:extLst>
      <p:ext uri="{BB962C8B-B14F-4D97-AF65-F5344CB8AC3E}">
        <p14:creationId xmlns:p14="http://schemas.microsoft.com/office/powerpoint/2010/main" val="2312214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C447702-27E7-460B-95D5-48BFD944FF1C}" type="datetimeFigureOut">
              <a:rPr kumimoji="1" lang="ja-JP" altLang="en-US" smtClean="0"/>
              <a:t>2022/1/24</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A9B8A6A2-18A4-4FAE-B85D-0B2BC32955DC}" type="slidenum">
              <a:rPr kumimoji="1" lang="ja-JP" altLang="en-US" smtClean="0"/>
              <a:t>‹#›</a:t>
            </a:fld>
            <a:endParaRPr kumimoji="1" lang="ja-JP" altLang="en-US" dirty="0"/>
          </a:p>
        </p:txBody>
      </p:sp>
    </p:spTree>
    <p:extLst>
      <p:ext uri="{BB962C8B-B14F-4D97-AF65-F5344CB8AC3E}">
        <p14:creationId xmlns:p14="http://schemas.microsoft.com/office/powerpoint/2010/main" val="3983622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447702-27E7-460B-95D5-48BFD944FF1C}" type="datetimeFigureOut">
              <a:rPr kumimoji="1" lang="ja-JP" altLang="en-US" smtClean="0"/>
              <a:t>2022/1/24</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A9B8A6A2-18A4-4FAE-B85D-0B2BC32955DC}" type="slidenum">
              <a:rPr kumimoji="1" lang="ja-JP" altLang="en-US" smtClean="0"/>
              <a:t>‹#›</a:t>
            </a:fld>
            <a:endParaRPr kumimoji="1" lang="ja-JP" altLang="en-US" dirty="0"/>
          </a:p>
        </p:txBody>
      </p:sp>
    </p:spTree>
    <p:extLst>
      <p:ext uri="{BB962C8B-B14F-4D97-AF65-F5344CB8AC3E}">
        <p14:creationId xmlns:p14="http://schemas.microsoft.com/office/powerpoint/2010/main" val="1237654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C447702-27E7-460B-95D5-48BFD944FF1C}" type="datetimeFigureOut">
              <a:rPr kumimoji="1" lang="ja-JP" altLang="en-US" smtClean="0"/>
              <a:t>2022/1/24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A9B8A6A2-18A4-4FAE-B85D-0B2BC32955DC}" type="slidenum">
              <a:rPr kumimoji="1" lang="ja-JP" altLang="en-US" smtClean="0"/>
              <a:t>‹#›</a:t>
            </a:fld>
            <a:endParaRPr kumimoji="1" lang="ja-JP" altLang="en-US" dirty="0"/>
          </a:p>
        </p:txBody>
      </p:sp>
    </p:spTree>
    <p:extLst>
      <p:ext uri="{BB962C8B-B14F-4D97-AF65-F5344CB8AC3E}">
        <p14:creationId xmlns:p14="http://schemas.microsoft.com/office/powerpoint/2010/main" val="3031299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C447702-27E7-460B-95D5-48BFD944FF1C}" type="datetimeFigureOut">
              <a:rPr kumimoji="1" lang="ja-JP" altLang="en-US" smtClean="0"/>
              <a:t>2022/1/24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A9B8A6A2-18A4-4FAE-B85D-0B2BC32955DC}" type="slidenum">
              <a:rPr kumimoji="1" lang="ja-JP" altLang="en-US" smtClean="0"/>
              <a:t>‹#›</a:t>
            </a:fld>
            <a:endParaRPr kumimoji="1" lang="ja-JP" altLang="en-US" dirty="0"/>
          </a:p>
        </p:txBody>
      </p:sp>
    </p:spTree>
    <p:extLst>
      <p:ext uri="{BB962C8B-B14F-4D97-AF65-F5344CB8AC3E}">
        <p14:creationId xmlns:p14="http://schemas.microsoft.com/office/powerpoint/2010/main" val="900821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447702-27E7-460B-95D5-48BFD944FF1C}" type="datetimeFigureOut">
              <a:rPr kumimoji="1" lang="ja-JP" altLang="en-US" smtClean="0"/>
              <a:t>2022/1/24</a:t>
            </a:fld>
            <a:endParaRPr kumimoji="1" lang="ja-JP"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8A6A2-18A4-4FAE-B85D-0B2BC32955DC}" type="slidenum">
              <a:rPr kumimoji="1" lang="ja-JP" altLang="en-US" smtClean="0"/>
              <a:t>‹#›</a:t>
            </a:fld>
            <a:endParaRPr kumimoji="1" lang="ja-JP" altLang="en-US" dirty="0"/>
          </a:p>
        </p:txBody>
      </p:sp>
    </p:spTree>
    <p:extLst>
      <p:ext uri="{BB962C8B-B14F-4D97-AF65-F5344CB8AC3E}">
        <p14:creationId xmlns:p14="http://schemas.microsoft.com/office/powerpoint/2010/main" val="15497986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 Id="rId4" Type="http://schemas.openxmlformats.org/officeDocument/2006/relationships/chart" Target="../charts/char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テキスト ボックス 25"/>
          <p:cNvSpPr txBox="1"/>
          <p:nvPr/>
        </p:nvSpPr>
        <p:spPr>
          <a:xfrm>
            <a:off x="4248833" y="6621441"/>
            <a:ext cx="646331" cy="276999"/>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２－３</a:t>
            </a:r>
            <a:endParaRPr kumimoji="1" lang="en-US" altLang="ja-JP" sz="1200" dirty="0" smtClean="0">
              <a:latin typeface="Meiryo UI" panose="020B0604030504040204" pitchFamily="50" charset="-128"/>
              <a:ea typeface="Meiryo UI" panose="020B0604030504040204" pitchFamily="50" charset="-128"/>
            </a:endParaRPr>
          </a:p>
        </p:txBody>
      </p:sp>
      <p:grpSp>
        <p:nvGrpSpPr>
          <p:cNvPr id="15" name="グループ化 14"/>
          <p:cNvGrpSpPr/>
          <p:nvPr/>
        </p:nvGrpSpPr>
        <p:grpSpPr>
          <a:xfrm>
            <a:off x="0" y="-1826"/>
            <a:ext cx="9144000" cy="447189"/>
            <a:chOff x="0" y="0"/>
            <a:chExt cx="9144000" cy="447189"/>
          </a:xfrm>
        </p:grpSpPr>
        <p:sp>
          <p:nvSpPr>
            <p:cNvPr id="16" name="正方形/長方形 15"/>
            <p:cNvSpPr/>
            <p:nvPr/>
          </p:nvSpPr>
          <p:spPr>
            <a:xfrm>
              <a:off x="0" y="0"/>
              <a:ext cx="9144000" cy="4471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a:p>
          </p:txBody>
        </p:sp>
        <p:sp>
          <p:nvSpPr>
            <p:cNvPr id="17" name="テキスト ボックス 16"/>
            <p:cNvSpPr txBox="1"/>
            <p:nvPr/>
          </p:nvSpPr>
          <p:spPr>
            <a:xfrm>
              <a:off x="228503" y="34722"/>
              <a:ext cx="8686993" cy="400110"/>
            </a:xfrm>
            <a:prstGeom prst="rect">
              <a:avLst/>
            </a:prstGeom>
            <a:noFill/>
          </p:spPr>
          <p:txBody>
            <a:bodyPr wrap="none" rtlCol="0">
              <a:spAutoFit/>
            </a:bodyPr>
            <a:lstStyle/>
            <a:p>
              <a:r>
                <a:rPr kumimoji="1" lang="ja-JP" altLang="en-US" sz="2000" b="1" dirty="0" smtClean="0">
                  <a:solidFill>
                    <a:schemeClr val="bg1"/>
                  </a:solidFill>
                  <a:latin typeface="Meiryo UI" panose="020B0604030504040204" pitchFamily="50" charset="-128"/>
                  <a:ea typeface="Meiryo UI" panose="020B0604030504040204" pitchFamily="50" charset="-128"/>
                </a:rPr>
                <a:t>「児童生徒の問題行動・不登校等生徒指導上の諸課題」に係る取組み等について</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grpSp>
      <p:graphicFrame>
        <p:nvGraphicFramePr>
          <p:cNvPr id="11" name="グラフ 10"/>
          <p:cNvGraphicFramePr>
            <a:graphicFrameLocks/>
          </p:cNvGraphicFramePr>
          <p:nvPr>
            <p:extLst>
              <p:ext uri="{D42A27DB-BD31-4B8C-83A1-F6EECF244321}">
                <p14:modId xmlns:p14="http://schemas.microsoft.com/office/powerpoint/2010/main" val="4128535462"/>
              </p:ext>
            </p:extLst>
          </p:nvPr>
        </p:nvGraphicFramePr>
        <p:xfrm>
          <a:off x="190572" y="818714"/>
          <a:ext cx="4320000" cy="288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9" name="グラフ 18"/>
          <p:cNvGraphicFramePr>
            <a:graphicFrameLocks/>
          </p:cNvGraphicFramePr>
          <p:nvPr>
            <p:extLst>
              <p:ext uri="{D42A27DB-BD31-4B8C-83A1-F6EECF244321}">
                <p14:modId xmlns:p14="http://schemas.microsoft.com/office/powerpoint/2010/main" val="1383638548"/>
              </p:ext>
            </p:extLst>
          </p:nvPr>
        </p:nvGraphicFramePr>
        <p:xfrm>
          <a:off x="4661195" y="812930"/>
          <a:ext cx="4320000" cy="2880000"/>
        </p:xfrm>
        <a:graphic>
          <a:graphicData uri="http://schemas.openxmlformats.org/drawingml/2006/chart">
            <c:chart xmlns:c="http://schemas.openxmlformats.org/drawingml/2006/chart" xmlns:r="http://schemas.openxmlformats.org/officeDocument/2006/relationships" r:id="rId3"/>
          </a:graphicData>
        </a:graphic>
      </p:graphicFrame>
      <p:sp>
        <p:nvSpPr>
          <p:cNvPr id="2" name="テキスト ボックス 1"/>
          <p:cNvSpPr txBox="1"/>
          <p:nvPr/>
        </p:nvSpPr>
        <p:spPr>
          <a:xfrm>
            <a:off x="341195" y="970944"/>
            <a:ext cx="607859" cy="261610"/>
          </a:xfrm>
          <a:prstGeom prst="rect">
            <a:avLst/>
          </a:prstGeom>
          <a:noFill/>
        </p:spPr>
        <p:txBody>
          <a:bodyPr wrap="none" rtlCol="0">
            <a:spAutoFit/>
          </a:bodyPr>
          <a:lstStyle/>
          <a:p>
            <a:r>
              <a:rPr kumimoji="1" lang="ja-JP" altLang="en-US" sz="1100" dirty="0" smtClean="0">
                <a:solidFill>
                  <a:schemeClr val="bg1">
                    <a:lumMod val="50000"/>
                  </a:schemeClr>
                </a:solidFill>
                <a:latin typeface="Meiryo UI" panose="020B0604030504040204" pitchFamily="50" charset="-128"/>
                <a:ea typeface="Meiryo UI" panose="020B0604030504040204" pitchFamily="50" charset="-128"/>
              </a:rPr>
              <a:t>（件）</a:t>
            </a:r>
            <a:endParaRPr kumimoji="1" lang="ja-JP" altLang="en-US" sz="1100" dirty="0">
              <a:solidFill>
                <a:schemeClr val="bg1">
                  <a:lumMod val="50000"/>
                </a:schemeClr>
              </a:solidFill>
              <a:latin typeface="Meiryo UI" panose="020B0604030504040204" pitchFamily="50" charset="-128"/>
              <a:ea typeface="Meiryo UI" panose="020B0604030504040204" pitchFamily="50" charset="-128"/>
            </a:endParaRPr>
          </a:p>
        </p:txBody>
      </p:sp>
      <p:sp>
        <p:nvSpPr>
          <p:cNvPr id="21" name="テキスト ボックス 20"/>
          <p:cNvSpPr txBox="1"/>
          <p:nvPr/>
        </p:nvSpPr>
        <p:spPr>
          <a:xfrm>
            <a:off x="4835877" y="949670"/>
            <a:ext cx="607859" cy="261610"/>
          </a:xfrm>
          <a:prstGeom prst="rect">
            <a:avLst/>
          </a:prstGeom>
          <a:noFill/>
        </p:spPr>
        <p:txBody>
          <a:bodyPr wrap="none" rtlCol="0">
            <a:spAutoFit/>
          </a:bodyPr>
          <a:lstStyle/>
          <a:p>
            <a:r>
              <a:rPr kumimoji="1" lang="ja-JP" altLang="en-US" sz="1100" dirty="0" smtClean="0">
                <a:solidFill>
                  <a:schemeClr val="bg1">
                    <a:lumMod val="50000"/>
                  </a:schemeClr>
                </a:solidFill>
                <a:latin typeface="Meiryo UI" panose="020B0604030504040204" pitchFamily="50" charset="-128"/>
                <a:ea typeface="Meiryo UI" panose="020B0604030504040204" pitchFamily="50" charset="-128"/>
              </a:rPr>
              <a:t>（件）</a:t>
            </a:r>
            <a:endParaRPr kumimoji="1" lang="ja-JP" altLang="en-US" sz="1100" dirty="0">
              <a:solidFill>
                <a:schemeClr val="bg1">
                  <a:lumMod val="50000"/>
                </a:schemeClr>
              </a:solidFill>
              <a:latin typeface="Meiryo UI" panose="020B0604030504040204" pitchFamily="50" charset="-128"/>
              <a:ea typeface="Meiryo UI" panose="020B0604030504040204" pitchFamily="50" charset="-128"/>
            </a:endParaRPr>
          </a:p>
        </p:txBody>
      </p:sp>
      <p:graphicFrame>
        <p:nvGraphicFramePr>
          <p:cNvPr id="22" name="グラフ 21"/>
          <p:cNvGraphicFramePr>
            <a:graphicFrameLocks/>
          </p:cNvGraphicFramePr>
          <p:nvPr>
            <p:extLst>
              <p:ext uri="{D42A27DB-BD31-4B8C-83A1-F6EECF244321}">
                <p14:modId xmlns:p14="http://schemas.microsoft.com/office/powerpoint/2010/main" val="2974039931"/>
              </p:ext>
            </p:extLst>
          </p:nvPr>
        </p:nvGraphicFramePr>
        <p:xfrm>
          <a:off x="190572" y="3741441"/>
          <a:ext cx="4320000" cy="2880000"/>
        </p:xfrm>
        <a:graphic>
          <a:graphicData uri="http://schemas.openxmlformats.org/drawingml/2006/chart">
            <c:chart xmlns:c="http://schemas.openxmlformats.org/drawingml/2006/chart" xmlns:r="http://schemas.openxmlformats.org/officeDocument/2006/relationships" r:id="rId4"/>
          </a:graphicData>
        </a:graphic>
      </p:graphicFrame>
      <p:sp>
        <p:nvSpPr>
          <p:cNvPr id="23" name="テキスト ボックス 22"/>
          <p:cNvSpPr txBox="1"/>
          <p:nvPr/>
        </p:nvSpPr>
        <p:spPr>
          <a:xfrm>
            <a:off x="341195" y="3919182"/>
            <a:ext cx="607859" cy="261610"/>
          </a:xfrm>
          <a:prstGeom prst="rect">
            <a:avLst/>
          </a:prstGeom>
          <a:noFill/>
        </p:spPr>
        <p:txBody>
          <a:bodyPr wrap="none" rtlCol="0">
            <a:spAutoFit/>
          </a:bodyPr>
          <a:lstStyle/>
          <a:p>
            <a:r>
              <a:rPr kumimoji="1" lang="ja-JP" altLang="en-US" sz="1100" dirty="0" smtClean="0">
                <a:solidFill>
                  <a:schemeClr val="bg1">
                    <a:lumMod val="50000"/>
                  </a:schemeClr>
                </a:solidFill>
                <a:latin typeface="Meiryo UI" panose="020B0604030504040204" pitchFamily="50" charset="-128"/>
                <a:ea typeface="Meiryo UI" panose="020B0604030504040204" pitchFamily="50" charset="-128"/>
              </a:rPr>
              <a:t>（人）</a:t>
            </a:r>
            <a:endParaRPr kumimoji="1" lang="ja-JP" altLang="en-US" sz="1100" dirty="0">
              <a:solidFill>
                <a:schemeClr val="bg1">
                  <a:lumMod val="50000"/>
                </a:schemeClr>
              </a:solidFill>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4604093" y="3702944"/>
            <a:ext cx="4434204" cy="3093154"/>
          </a:xfrm>
          <a:prstGeom prst="rect">
            <a:avLst/>
          </a:prstGeom>
          <a:noFill/>
        </p:spPr>
        <p:txBody>
          <a:bodyPr wrap="square" rtlCol="0">
            <a:spAutoFit/>
          </a:bodyPr>
          <a:lstStyle/>
          <a:p>
            <a:r>
              <a:rPr kumimoji="1" lang="ja-JP" altLang="en-US" sz="1000" dirty="0" smtClean="0">
                <a:latin typeface="Meiryo UI" panose="020B0604030504040204" pitchFamily="50" charset="-128"/>
                <a:ea typeface="Meiryo UI" panose="020B0604030504040204" pitchFamily="50" charset="-128"/>
              </a:rPr>
              <a:t>これまでの取組みの経過</a:t>
            </a:r>
            <a:endParaRPr kumimoji="1" lang="en-US" altLang="ja-JP" sz="1000" dirty="0" smtClean="0">
              <a:latin typeface="Meiryo UI" panose="020B0604030504040204" pitchFamily="50" charset="-128"/>
              <a:ea typeface="Meiryo UI" panose="020B0604030504040204" pitchFamily="50" charset="-128"/>
            </a:endParaRPr>
          </a:p>
          <a:p>
            <a:endParaRPr kumimoji="1" lang="en-US" altLang="ja-JP" sz="500" dirty="0" smtClean="0">
              <a:latin typeface="Meiryo UI" panose="020B0604030504040204" pitchFamily="50" charset="-128"/>
              <a:ea typeface="Meiryo UI" panose="020B0604030504040204" pitchFamily="50" charset="-128"/>
            </a:endParaRPr>
          </a:p>
          <a:p>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スクールカウンセラー（</a:t>
            </a:r>
            <a:r>
              <a:rPr kumimoji="1" lang="en-US" altLang="ja-JP" sz="1000" dirty="0">
                <a:latin typeface="Meiryo UI" panose="020B0604030504040204" pitchFamily="50" charset="-128"/>
                <a:ea typeface="Meiryo UI" panose="020B0604030504040204" pitchFamily="50" charset="-128"/>
              </a:rPr>
              <a:t>SC</a:t>
            </a:r>
            <a:r>
              <a:rPr kumimoji="1" lang="ja-JP" altLang="en-US" sz="1000" dirty="0">
                <a:latin typeface="Meiryo UI" panose="020B0604030504040204" pitchFamily="50" charset="-128"/>
                <a:ea typeface="Meiryo UI" panose="020B0604030504040204" pitchFamily="50" charset="-128"/>
              </a:rPr>
              <a:t>）に関わる施策</a:t>
            </a:r>
            <a:r>
              <a:rPr kumimoji="1" lang="en-US" altLang="ja-JP" sz="1000" dirty="0">
                <a:latin typeface="Meiryo UI" panose="020B0604030504040204" pitchFamily="50" charset="-128"/>
                <a:ea typeface="Meiryo UI" panose="020B0604030504040204" pitchFamily="50" charset="-128"/>
              </a:rPr>
              <a:t>】</a:t>
            </a:r>
          </a:p>
          <a:p>
            <a:r>
              <a:rPr kumimoji="1" lang="ja-JP" altLang="en-US" sz="1000" dirty="0" smtClean="0">
                <a:latin typeface="Meiryo UI" panose="020B0604030504040204" pitchFamily="50" charset="-128"/>
                <a:ea typeface="Meiryo UI" panose="020B0604030504040204" pitchFamily="50" charset="-128"/>
              </a:rPr>
              <a:t>○</a:t>
            </a:r>
            <a:r>
              <a:rPr kumimoji="1" lang="en-US" altLang="ja-JP" sz="1000" dirty="0">
                <a:latin typeface="Meiryo UI" panose="020B0604030504040204" pitchFamily="50" charset="-128"/>
                <a:ea typeface="Meiryo UI" panose="020B0604030504040204" pitchFamily="50" charset="-128"/>
              </a:rPr>
              <a:t>H18</a:t>
            </a:r>
            <a:r>
              <a:rPr kumimoji="1" lang="ja-JP" altLang="en-US" sz="1000" dirty="0">
                <a:latin typeface="Meiryo UI" panose="020B0604030504040204" pitchFamily="50" charset="-128"/>
                <a:ea typeface="Meiryo UI" panose="020B0604030504040204" pitchFamily="50" charset="-128"/>
              </a:rPr>
              <a:t>～　</a:t>
            </a:r>
            <a:r>
              <a:rPr kumimoji="1" lang="en-US" altLang="ja-JP" sz="1000" dirty="0">
                <a:latin typeface="Meiryo UI" panose="020B0604030504040204" pitchFamily="50" charset="-128"/>
                <a:ea typeface="Meiryo UI" panose="020B0604030504040204" pitchFamily="50" charset="-128"/>
              </a:rPr>
              <a:t>SC</a:t>
            </a:r>
            <a:r>
              <a:rPr kumimoji="1" lang="ja-JP" altLang="en-US" sz="1000" dirty="0">
                <a:latin typeface="Meiryo UI" panose="020B0604030504040204" pitchFamily="50" charset="-128"/>
                <a:ea typeface="Meiryo UI" panose="020B0604030504040204" pitchFamily="50" charset="-128"/>
              </a:rPr>
              <a:t>をすべての中学校に配置</a:t>
            </a:r>
          </a:p>
          <a:p>
            <a:r>
              <a:rPr kumimoji="1" lang="ja-JP" altLang="en-US" sz="1000" dirty="0">
                <a:latin typeface="Meiryo UI" panose="020B0604030504040204" pitchFamily="50" charset="-128"/>
                <a:ea typeface="Meiryo UI" panose="020B0604030504040204" pitchFamily="50" charset="-128"/>
              </a:rPr>
              <a:t>○</a:t>
            </a:r>
            <a:r>
              <a:rPr kumimoji="1" lang="en-US" altLang="ja-JP" sz="1000" dirty="0" smtClean="0">
                <a:latin typeface="Meiryo UI" panose="020B0604030504040204" pitchFamily="50" charset="-128"/>
                <a:ea typeface="Meiryo UI" panose="020B0604030504040204" pitchFamily="50" charset="-128"/>
              </a:rPr>
              <a:t>H28</a:t>
            </a:r>
            <a:r>
              <a:rPr kumimoji="1" lang="ja-JP" altLang="en-US" sz="1000" dirty="0" smtClean="0">
                <a:latin typeface="Meiryo UI" panose="020B0604030504040204" pitchFamily="50" charset="-128"/>
                <a:ea typeface="Meiryo UI" panose="020B0604030504040204" pitchFamily="50" charset="-128"/>
              </a:rPr>
              <a:t>・</a:t>
            </a:r>
            <a:r>
              <a:rPr kumimoji="1" lang="en-US" altLang="ja-JP" sz="1000" dirty="0" smtClean="0">
                <a:latin typeface="Meiryo UI" panose="020B0604030504040204" pitchFamily="50" charset="-128"/>
                <a:ea typeface="Meiryo UI" panose="020B0604030504040204" pitchFamily="50" charset="-128"/>
              </a:rPr>
              <a:t>29</a:t>
            </a:r>
            <a:r>
              <a:rPr kumimoji="1" lang="ja-JP" altLang="en-US" sz="1000" dirty="0">
                <a:latin typeface="Meiryo UI" panose="020B0604030504040204" pitchFamily="50" charset="-128"/>
                <a:ea typeface="Meiryo UI" panose="020B0604030504040204" pitchFamily="50" charset="-128"/>
              </a:rPr>
              <a:t>　中学校に加え</a:t>
            </a:r>
            <a:r>
              <a:rPr kumimoji="1" lang="ja-JP" altLang="en-US" sz="1000" dirty="0" smtClean="0">
                <a:latin typeface="Meiryo UI" panose="020B0604030504040204" pitchFamily="50" charset="-128"/>
                <a:ea typeface="Meiryo UI" panose="020B0604030504040204" pitchFamily="50" charset="-128"/>
              </a:rPr>
              <a:t>、</a:t>
            </a:r>
            <a:r>
              <a:rPr kumimoji="1" lang="en-US" altLang="ja-JP" sz="1000" dirty="0" smtClean="0">
                <a:latin typeface="Meiryo UI" panose="020B0604030504040204" pitchFamily="50" charset="-128"/>
                <a:ea typeface="Meiryo UI" panose="020B0604030504040204" pitchFamily="50" charset="-128"/>
              </a:rPr>
              <a:t>SC</a:t>
            </a:r>
            <a:r>
              <a:rPr kumimoji="1" lang="ja-JP" altLang="en-US" sz="1000" dirty="0">
                <a:latin typeface="Meiryo UI" panose="020B0604030504040204" pitchFamily="50" charset="-128"/>
                <a:ea typeface="Meiryo UI" panose="020B0604030504040204" pitchFamily="50" charset="-128"/>
              </a:rPr>
              <a:t>を小学校</a:t>
            </a:r>
            <a:r>
              <a:rPr kumimoji="1" lang="en-US" altLang="ja-JP" sz="1000" dirty="0">
                <a:latin typeface="Meiryo UI" panose="020B0604030504040204" pitchFamily="50" charset="-128"/>
                <a:ea typeface="Meiryo UI" panose="020B0604030504040204" pitchFamily="50" charset="-128"/>
              </a:rPr>
              <a:t>50</a:t>
            </a:r>
            <a:r>
              <a:rPr kumimoji="1" lang="ja-JP" altLang="en-US" sz="1000" dirty="0">
                <a:latin typeface="Meiryo UI" panose="020B0604030504040204" pitchFamily="50" charset="-128"/>
                <a:ea typeface="Meiryo UI" panose="020B0604030504040204" pitchFamily="50" charset="-128"/>
              </a:rPr>
              <a:t>校に配置</a:t>
            </a:r>
          </a:p>
          <a:p>
            <a:r>
              <a:rPr kumimoji="1" lang="ja-JP" altLang="en-US" sz="1000" dirty="0">
                <a:latin typeface="Meiryo UI" panose="020B0604030504040204" pitchFamily="50" charset="-128"/>
                <a:ea typeface="Meiryo UI" panose="020B0604030504040204" pitchFamily="50" charset="-128"/>
              </a:rPr>
              <a:t>○</a:t>
            </a:r>
            <a:r>
              <a:rPr kumimoji="1" lang="en-US" altLang="ja-JP" sz="1000" dirty="0">
                <a:latin typeface="Meiryo UI" panose="020B0604030504040204" pitchFamily="50" charset="-128"/>
                <a:ea typeface="Meiryo UI" panose="020B0604030504040204" pitchFamily="50" charset="-128"/>
              </a:rPr>
              <a:t>R2</a:t>
            </a:r>
            <a:r>
              <a:rPr kumimoji="1" lang="ja-JP" altLang="en-US" sz="1000" dirty="0">
                <a:latin typeface="Meiryo UI" panose="020B0604030504040204" pitchFamily="50" charset="-128"/>
                <a:ea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rPr>
              <a:t> </a:t>
            </a:r>
            <a:r>
              <a:rPr kumimoji="1" lang="ja-JP" altLang="en-US" sz="1000" dirty="0">
                <a:latin typeface="Meiryo UI" panose="020B0604030504040204" pitchFamily="50" charset="-128"/>
                <a:ea typeface="Meiryo UI" panose="020B0604030504040204" pitchFamily="50" charset="-128"/>
              </a:rPr>
              <a:t>新型コロナウイルスへの対応によって生じる児童生徒の心身へ</a:t>
            </a:r>
            <a:r>
              <a:rPr kumimoji="1" lang="ja-JP" altLang="en-US" sz="1000" dirty="0" smtClean="0">
                <a:latin typeface="Meiryo UI" panose="020B0604030504040204" pitchFamily="50" charset="-128"/>
                <a:ea typeface="Meiryo UI" panose="020B0604030504040204" pitchFamily="50" charset="-128"/>
              </a:rPr>
              <a:t>の影響</a:t>
            </a:r>
            <a:r>
              <a:rPr kumimoji="1" lang="ja-JP" altLang="en-US" sz="1000" dirty="0">
                <a:latin typeface="Meiryo UI" panose="020B0604030504040204" pitchFamily="50" charset="-128"/>
                <a:ea typeface="Meiryo UI" panose="020B0604030504040204" pitchFamily="50" charset="-128"/>
              </a:rPr>
              <a:t>に対し</a:t>
            </a:r>
            <a:r>
              <a:rPr kumimoji="1" lang="ja-JP" altLang="en-US" sz="1000" dirty="0" smtClean="0">
                <a:latin typeface="Meiryo UI" panose="020B0604030504040204" pitchFamily="50" charset="-128"/>
                <a:ea typeface="Meiryo UI" panose="020B0604030504040204" pitchFamily="50" charset="-128"/>
              </a:rPr>
              <a:t>、</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rPr>
              <a:t> 学校</a:t>
            </a:r>
            <a:r>
              <a:rPr kumimoji="1" lang="ja-JP" altLang="en-US" sz="1000" dirty="0">
                <a:latin typeface="Meiryo UI" panose="020B0604030504040204" pitchFamily="50" charset="-128"/>
                <a:ea typeface="Meiryo UI" panose="020B0604030504040204" pitchFamily="50" charset="-128"/>
              </a:rPr>
              <a:t>の教育相談体制の充実を図るため、</a:t>
            </a:r>
            <a:r>
              <a:rPr kumimoji="1" lang="en-US" altLang="ja-JP" sz="1000" dirty="0">
                <a:latin typeface="Meiryo UI" panose="020B0604030504040204" pitchFamily="50" charset="-128"/>
                <a:ea typeface="Meiryo UI" panose="020B0604030504040204" pitchFamily="50" charset="-128"/>
              </a:rPr>
              <a:t>SC</a:t>
            </a:r>
            <a:r>
              <a:rPr kumimoji="1" lang="ja-JP" altLang="en-US" sz="1000" dirty="0">
                <a:latin typeface="Meiryo UI" panose="020B0604030504040204" pitchFamily="50" charset="-128"/>
                <a:ea typeface="Meiryo UI" panose="020B0604030504040204" pitchFamily="50" charset="-128"/>
              </a:rPr>
              <a:t>の活動時間の</a:t>
            </a:r>
            <a:r>
              <a:rPr kumimoji="1" lang="ja-JP" altLang="en-US" sz="1000" dirty="0" smtClean="0">
                <a:latin typeface="Meiryo UI" panose="020B0604030504040204" pitchFamily="50" charset="-128"/>
                <a:ea typeface="Meiryo UI" panose="020B0604030504040204" pitchFamily="50" charset="-128"/>
              </a:rPr>
              <a:t>拡充</a:t>
            </a:r>
            <a:endParaRPr kumimoji="1" lang="en-US" altLang="ja-JP" sz="1000" dirty="0" smtClean="0">
              <a:latin typeface="Meiryo UI" panose="020B0604030504040204" pitchFamily="50" charset="-128"/>
              <a:ea typeface="Meiryo UI" panose="020B0604030504040204" pitchFamily="50" charset="-128"/>
            </a:endParaRPr>
          </a:p>
          <a:p>
            <a:endParaRPr kumimoji="1" lang="ja-JP" altLang="en-US" sz="500" dirty="0">
              <a:latin typeface="Meiryo UI" panose="020B0604030504040204" pitchFamily="50" charset="-128"/>
              <a:ea typeface="Meiryo UI" panose="020B0604030504040204" pitchFamily="50" charset="-128"/>
            </a:endParaRPr>
          </a:p>
          <a:p>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スクールソーシャルワーカー（</a:t>
            </a:r>
            <a:r>
              <a:rPr kumimoji="1" lang="en-US" altLang="ja-JP" sz="1000" dirty="0">
                <a:latin typeface="Meiryo UI" panose="020B0604030504040204" pitchFamily="50" charset="-128"/>
                <a:ea typeface="Meiryo UI" panose="020B0604030504040204" pitchFamily="50" charset="-128"/>
              </a:rPr>
              <a:t>SSW</a:t>
            </a:r>
            <a:r>
              <a:rPr kumimoji="1" lang="ja-JP" altLang="en-US" sz="1000" dirty="0">
                <a:latin typeface="Meiryo UI" panose="020B0604030504040204" pitchFamily="50" charset="-128"/>
                <a:ea typeface="Meiryo UI" panose="020B0604030504040204" pitchFamily="50" charset="-128"/>
              </a:rPr>
              <a:t>）に関わる施策</a:t>
            </a:r>
            <a:r>
              <a:rPr kumimoji="1" lang="en-US" altLang="ja-JP" sz="1000" dirty="0">
                <a:latin typeface="Meiryo UI" panose="020B0604030504040204" pitchFamily="50" charset="-128"/>
                <a:ea typeface="Meiryo UI" panose="020B0604030504040204" pitchFamily="50" charset="-128"/>
              </a:rPr>
              <a:t>】</a:t>
            </a:r>
          </a:p>
          <a:p>
            <a:r>
              <a:rPr kumimoji="1" lang="en-US" altLang="ja-JP" sz="1000" dirty="0">
                <a:latin typeface="Meiryo UI" panose="020B0604030504040204" pitchFamily="50" charset="-128"/>
                <a:ea typeface="Meiryo UI" panose="020B0604030504040204" pitchFamily="50" charset="-128"/>
              </a:rPr>
              <a:t>○H19</a:t>
            </a:r>
            <a:r>
              <a:rPr kumimoji="1" lang="ja-JP" altLang="en-US" sz="1000" dirty="0" smtClean="0">
                <a:latin typeface="Meiryo UI" panose="020B0604030504040204" pitchFamily="50" charset="-128"/>
                <a:ea typeface="Meiryo UI" panose="020B0604030504040204" pitchFamily="50" charset="-128"/>
              </a:rPr>
              <a:t>～</a:t>
            </a:r>
            <a:r>
              <a:rPr kumimoji="1" lang="en-US" altLang="ja-JP" sz="1000" dirty="0" smtClean="0">
                <a:latin typeface="Meiryo UI" panose="020B0604030504040204" pitchFamily="50" charset="-128"/>
                <a:ea typeface="Meiryo UI" panose="020B0604030504040204" pitchFamily="50" charset="-128"/>
              </a:rPr>
              <a:t>H30</a:t>
            </a:r>
            <a:r>
              <a:rPr kumimoji="1" lang="ja-JP" altLang="en-US" sz="1000" dirty="0">
                <a:latin typeface="Meiryo UI" panose="020B0604030504040204" pitchFamily="50" charset="-128"/>
                <a:ea typeface="Meiryo UI" panose="020B0604030504040204" pitchFamily="50" charset="-128"/>
              </a:rPr>
              <a:t>　</a:t>
            </a:r>
            <a:r>
              <a:rPr kumimoji="1" lang="en-US" altLang="ja-JP" sz="1000" dirty="0">
                <a:latin typeface="Meiryo UI" panose="020B0604030504040204" pitchFamily="50" charset="-128"/>
                <a:ea typeface="Meiryo UI" panose="020B0604030504040204" pitchFamily="50" charset="-128"/>
              </a:rPr>
              <a:t>SSW</a:t>
            </a:r>
            <a:r>
              <a:rPr kumimoji="1" lang="ja-JP" altLang="en-US" sz="1000" dirty="0">
                <a:latin typeface="Meiryo UI" panose="020B0604030504040204" pitchFamily="50" charset="-128"/>
                <a:ea typeface="Meiryo UI" panose="020B0604030504040204" pitchFamily="50" charset="-128"/>
              </a:rPr>
              <a:t>を政令市を除く全市町村に派遣</a:t>
            </a:r>
          </a:p>
          <a:p>
            <a:r>
              <a:rPr kumimoji="1" lang="ja-JP" altLang="en-US" sz="1000" dirty="0">
                <a:latin typeface="Meiryo UI" panose="020B0604030504040204" pitchFamily="50" charset="-128"/>
                <a:ea typeface="Meiryo UI" panose="020B0604030504040204" pitchFamily="50" charset="-128"/>
              </a:rPr>
              <a:t>○</a:t>
            </a:r>
            <a:r>
              <a:rPr kumimoji="1" lang="en-US" altLang="ja-JP" sz="1000" dirty="0">
                <a:latin typeface="Meiryo UI" panose="020B0604030504040204" pitchFamily="50" charset="-128"/>
                <a:ea typeface="Meiryo UI" panose="020B0604030504040204" pitchFamily="50" charset="-128"/>
              </a:rPr>
              <a:t>R1</a:t>
            </a:r>
            <a:r>
              <a:rPr kumimoji="1" lang="ja-JP" altLang="en-US" sz="1000" dirty="0" smtClean="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rPr>
              <a:t>大阪府</a:t>
            </a:r>
            <a:r>
              <a:rPr kumimoji="1" lang="ja-JP" altLang="en-US" sz="1000" dirty="0">
                <a:latin typeface="Meiryo UI" panose="020B0604030504040204" pitchFamily="50" charset="-128"/>
                <a:ea typeface="Meiryo UI" panose="020B0604030504040204" pitchFamily="50" charset="-128"/>
              </a:rPr>
              <a:t>教育委員会</a:t>
            </a:r>
            <a:r>
              <a:rPr kumimoji="1" lang="en-US" altLang="ja-JP" sz="1000" dirty="0">
                <a:latin typeface="Meiryo UI" panose="020B0604030504040204" pitchFamily="50" charset="-128"/>
                <a:ea typeface="Meiryo UI" panose="020B0604030504040204" pitchFamily="50" charset="-128"/>
              </a:rPr>
              <a:t>SSW</a:t>
            </a:r>
            <a:r>
              <a:rPr kumimoji="1" lang="ja-JP" altLang="en-US" sz="1000" dirty="0">
                <a:latin typeface="Meiryo UI" panose="020B0604030504040204" pitchFamily="50" charset="-128"/>
                <a:ea typeface="Meiryo UI" panose="020B0604030504040204" pitchFamily="50" charset="-128"/>
              </a:rPr>
              <a:t>活用事業費補助</a:t>
            </a:r>
            <a:r>
              <a:rPr kumimoji="1" lang="ja-JP" altLang="en-US" sz="1000" dirty="0" smtClean="0">
                <a:latin typeface="Meiryo UI" panose="020B0604030504040204" pitchFamily="50" charset="-128"/>
                <a:ea typeface="Meiryo UI" panose="020B0604030504040204" pitchFamily="50" charset="-128"/>
              </a:rPr>
              <a:t>金を、</a:t>
            </a:r>
            <a:r>
              <a:rPr kumimoji="1" lang="ja-JP" altLang="en-US" sz="1000" dirty="0">
                <a:latin typeface="Meiryo UI" panose="020B0604030504040204" pitchFamily="50" charset="-128"/>
                <a:ea typeface="Meiryo UI" panose="020B0604030504040204" pitchFamily="50" charset="-128"/>
              </a:rPr>
              <a:t>すべての中学校区</a:t>
            </a:r>
            <a:r>
              <a:rPr kumimoji="1" lang="ja-JP" altLang="en-US" sz="1000" dirty="0" smtClean="0">
                <a:latin typeface="Meiryo UI" panose="020B0604030504040204" pitchFamily="50" charset="-128"/>
                <a:ea typeface="Meiryo UI" panose="020B0604030504040204" pitchFamily="50" charset="-128"/>
              </a:rPr>
              <a:t>に</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rPr>
              <a:t> </a:t>
            </a:r>
            <a:r>
              <a:rPr kumimoji="1" lang="en-US" altLang="ja-JP" sz="1000" dirty="0" smtClean="0">
                <a:latin typeface="Meiryo UI" panose="020B0604030504040204" pitchFamily="50" charset="-128"/>
                <a:ea typeface="Meiryo UI" panose="020B0604030504040204" pitchFamily="50" charset="-128"/>
              </a:rPr>
              <a:t>SSW</a:t>
            </a:r>
            <a:r>
              <a:rPr kumimoji="1" lang="ja-JP" altLang="en-US" sz="1000" dirty="0">
                <a:latin typeface="Meiryo UI" panose="020B0604030504040204" pitchFamily="50" charset="-128"/>
                <a:ea typeface="Meiryo UI" panose="020B0604030504040204" pitchFamily="50" charset="-128"/>
              </a:rPr>
              <a:t>を週１回配置できるよう、政令市・中核市を除く市町村へ</a:t>
            </a:r>
            <a:r>
              <a:rPr kumimoji="1" lang="ja-JP" altLang="en-US" sz="1000" dirty="0" smtClean="0">
                <a:latin typeface="Meiryo UI" panose="020B0604030504040204" pitchFamily="50" charset="-128"/>
                <a:ea typeface="Meiryo UI" panose="020B0604030504040204" pitchFamily="50" charset="-128"/>
              </a:rPr>
              <a:t>補助</a:t>
            </a:r>
            <a:endParaRPr kumimoji="1" lang="en-US" altLang="ja-JP" sz="1000" dirty="0" smtClean="0">
              <a:latin typeface="Meiryo UI" panose="020B0604030504040204" pitchFamily="50" charset="-128"/>
              <a:ea typeface="Meiryo UI" panose="020B0604030504040204" pitchFamily="50" charset="-128"/>
            </a:endParaRPr>
          </a:p>
          <a:p>
            <a:endParaRPr kumimoji="1" lang="ja-JP" altLang="en-US" sz="500" dirty="0">
              <a:latin typeface="Meiryo UI" panose="020B0604030504040204" pitchFamily="50" charset="-128"/>
              <a:ea typeface="Meiryo UI" panose="020B0604030504040204" pitchFamily="50" charset="-128"/>
            </a:endParaRPr>
          </a:p>
          <a:p>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生徒指導体制に関わる施策</a:t>
            </a:r>
            <a:r>
              <a:rPr kumimoji="1" lang="en-US" altLang="ja-JP" sz="1000" dirty="0">
                <a:latin typeface="Meiryo UI" panose="020B0604030504040204" pitchFamily="50" charset="-128"/>
                <a:ea typeface="Meiryo UI" panose="020B0604030504040204" pitchFamily="50" charset="-128"/>
              </a:rPr>
              <a:t>】</a:t>
            </a:r>
          </a:p>
          <a:p>
            <a:r>
              <a:rPr kumimoji="1" lang="en-US" altLang="ja-JP" sz="1000" dirty="0">
                <a:latin typeface="Meiryo UI" panose="020B0604030504040204" pitchFamily="50" charset="-128"/>
                <a:ea typeface="Meiryo UI" panose="020B0604030504040204" pitchFamily="50" charset="-128"/>
              </a:rPr>
              <a:t>○</a:t>
            </a:r>
            <a:r>
              <a:rPr kumimoji="1" lang="en-US" altLang="ja-JP" sz="1000" dirty="0" smtClean="0">
                <a:latin typeface="Meiryo UI" panose="020B0604030504040204" pitchFamily="50" charset="-128"/>
                <a:ea typeface="Meiryo UI" panose="020B0604030504040204" pitchFamily="50" charset="-128"/>
              </a:rPr>
              <a:t>H27</a:t>
            </a:r>
            <a:r>
              <a:rPr kumimoji="1" lang="ja-JP" altLang="en-US" sz="1000" dirty="0" smtClean="0">
                <a:latin typeface="Meiryo UI" panose="020B0604030504040204" pitchFamily="50" charset="-128"/>
                <a:ea typeface="Meiryo UI" panose="020B0604030504040204" pitchFamily="50" charset="-128"/>
              </a:rPr>
              <a:t>～</a:t>
            </a:r>
            <a:r>
              <a:rPr kumimoji="1" lang="en-US" altLang="ja-JP" sz="1000" dirty="0" smtClean="0">
                <a:latin typeface="Meiryo UI" panose="020B0604030504040204" pitchFamily="50" charset="-128"/>
                <a:ea typeface="Meiryo UI" panose="020B0604030504040204" pitchFamily="50" charset="-128"/>
              </a:rPr>
              <a:t>H28</a:t>
            </a:r>
            <a:r>
              <a:rPr kumimoji="1" lang="ja-JP" altLang="en-US" sz="1000" dirty="0" smtClean="0">
                <a:latin typeface="Meiryo UI" panose="020B0604030504040204" pitchFamily="50" charset="-128"/>
                <a:ea typeface="Meiryo UI" panose="020B0604030504040204" pitchFamily="50" charset="-128"/>
              </a:rPr>
              <a:t>　</a:t>
            </a:r>
            <a:r>
              <a:rPr kumimoji="1" lang="zh-TW" altLang="en-US" sz="1000" dirty="0">
                <a:latin typeface="Meiryo UI" panose="020B0604030504040204" pitchFamily="50" charset="-128"/>
                <a:ea typeface="Meiryo UI" panose="020B0604030504040204" pitchFamily="50" charset="-128"/>
              </a:rPr>
              <a:t>生徒指導機能充実緊急支援</a:t>
            </a:r>
            <a:r>
              <a:rPr kumimoji="1" lang="zh-TW" altLang="en-US" sz="1000" dirty="0" smtClean="0">
                <a:latin typeface="Meiryo UI" panose="020B0604030504040204" pitchFamily="50" charset="-128"/>
                <a:ea typeface="Meiryo UI" panose="020B0604030504040204" pitchFamily="50" charset="-128"/>
              </a:rPr>
              <a:t>事業</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　 </a:t>
            </a:r>
            <a:r>
              <a:rPr kumimoji="1" lang="en-US" altLang="ja-JP" sz="1000" dirty="0" smtClean="0">
                <a:latin typeface="Meiryo UI" panose="020B0604030504040204" pitchFamily="50" charset="-128"/>
                <a:ea typeface="Meiryo UI" panose="020B0604030504040204" pitchFamily="50" charset="-128"/>
              </a:rPr>
              <a:t>H28</a:t>
            </a:r>
            <a:r>
              <a:rPr kumimoji="1" lang="ja-JP" altLang="en-US" sz="1000" dirty="0" smtClean="0">
                <a:latin typeface="Meiryo UI" panose="020B0604030504040204" pitchFamily="50" charset="-128"/>
                <a:ea typeface="Meiryo UI" panose="020B0604030504040204" pitchFamily="50" charset="-128"/>
              </a:rPr>
              <a:t>　</a:t>
            </a:r>
            <a:r>
              <a:rPr kumimoji="1" lang="zh-TW" altLang="en-US" sz="1000" dirty="0">
                <a:latin typeface="Meiryo UI" panose="020B0604030504040204" pitchFamily="50" charset="-128"/>
                <a:ea typeface="Meiryo UI" panose="020B0604030504040204" pitchFamily="50" charset="-128"/>
              </a:rPr>
              <a:t>小学校指導体制支援推進事業</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rPr>
              <a:t> </a:t>
            </a:r>
            <a:r>
              <a:rPr kumimoji="1" lang="en-US" altLang="ja-JP" sz="1000" dirty="0" smtClean="0">
                <a:latin typeface="Meiryo UI" panose="020B0604030504040204" pitchFamily="50" charset="-128"/>
                <a:ea typeface="Meiryo UI" panose="020B0604030504040204" pitchFamily="50" charset="-128"/>
              </a:rPr>
              <a:t>H29</a:t>
            </a:r>
            <a:r>
              <a:rPr kumimoji="1" lang="ja-JP" altLang="en-US" sz="1000" dirty="0" smtClean="0">
                <a:latin typeface="Meiryo UI" panose="020B0604030504040204" pitchFamily="50" charset="-128"/>
                <a:ea typeface="Meiryo UI" panose="020B0604030504040204" pitchFamily="50" charset="-128"/>
              </a:rPr>
              <a:t>～</a:t>
            </a:r>
            <a:r>
              <a:rPr kumimoji="1" lang="en-US" altLang="ja-JP" sz="1000" dirty="0" smtClean="0">
                <a:latin typeface="Meiryo UI" panose="020B0604030504040204" pitchFamily="50" charset="-128"/>
                <a:ea typeface="Meiryo UI" panose="020B0604030504040204" pitchFamily="50" charset="-128"/>
              </a:rPr>
              <a:t>R1</a:t>
            </a:r>
            <a:r>
              <a:rPr kumimoji="1" lang="ja-JP" altLang="en-US" sz="1000" dirty="0" smtClean="0">
                <a:latin typeface="Meiryo UI" panose="020B0604030504040204" pitchFamily="50" charset="-128"/>
                <a:ea typeface="Meiryo UI" panose="020B0604030504040204" pitchFamily="50" charset="-128"/>
              </a:rPr>
              <a:t>　</a:t>
            </a:r>
            <a:r>
              <a:rPr kumimoji="1" lang="zh-TW" altLang="en-US" sz="1000" dirty="0">
                <a:latin typeface="Meiryo UI" panose="020B0604030504040204" pitchFamily="50" charset="-128"/>
                <a:ea typeface="Meiryo UI" panose="020B0604030504040204" pitchFamily="50" charset="-128"/>
              </a:rPr>
              <a:t>小中学校生徒指導体制推進事業</a:t>
            </a:r>
            <a:endParaRPr kumimoji="1" lang="ja-JP" altLang="en-US"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rPr>
              <a:t> 学校における生徒指導体制を構築</a:t>
            </a:r>
            <a:r>
              <a:rPr kumimoji="1" lang="ja-JP" altLang="en-US" sz="1000" dirty="0">
                <a:latin typeface="Meiryo UI" panose="020B0604030504040204" pitchFamily="50" charset="-128"/>
                <a:ea typeface="Meiryo UI" panose="020B0604030504040204" pitchFamily="50" charset="-128"/>
              </a:rPr>
              <a:t>し、暴力行為を減少</a:t>
            </a:r>
            <a:r>
              <a:rPr kumimoji="1" lang="ja-JP" altLang="en-US" sz="1000" dirty="0" smtClean="0">
                <a:latin typeface="Meiryo UI" panose="020B0604030504040204" pitchFamily="50" charset="-128"/>
                <a:ea typeface="Meiryo UI" panose="020B0604030504040204" pitchFamily="50" charset="-128"/>
              </a:rPr>
              <a:t>させる</a:t>
            </a:r>
            <a:endParaRPr kumimoji="1" lang="ja-JP" altLang="en-US" sz="1000" dirty="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a:t>
            </a:r>
            <a:r>
              <a:rPr kumimoji="1" lang="en-US" altLang="ja-JP" sz="1000" dirty="0" smtClean="0">
                <a:latin typeface="Meiryo UI" panose="020B0604030504040204" pitchFamily="50" charset="-128"/>
                <a:ea typeface="Meiryo UI" panose="020B0604030504040204" pitchFamily="50" charset="-128"/>
              </a:rPr>
              <a:t>R2</a:t>
            </a:r>
            <a:r>
              <a:rPr kumimoji="1" lang="ja-JP" altLang="en-US" sz="1000" dirty="0" smtClean="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現在　いじめ虐待等対応支援体制構築事業（緊急支援チーム派遣）</a:t>
            </a:r>
          </a:p>
          <a:p>
            <a:r>
              <a:rPr kumimoji="1" lang="ja-JP" altLang="en-US" sz="1000" dirty="0" smtClean="0">
                <a:latin typeface="Meiryo UI" panose="020B0604030504040204" pitchFamily="50" charset="-128"/>
                <a:ea typeface="Meiryo UI" panose="020B0604030504040204" pitchFamily="50" charset="-128"/>
              </a:rPr>
              <a:t> 　学校</a:t>
            </a:r>
            <a:r>
              <a:rPr kumimoji="1" lang="ja-JP" altLang="en-US" sz="1000" dirty="0">
                <a:latin typeface="Meiryo UI" panose="020B0604030504040204" pitchFamily="50" charset="-128"/>
                <a:ea typeface="Meiryo UI" panose="020B0604030504040204" pitchFamily="50" charset="-128"/>
              </a:rPr>
              <a:t>におけるいじめ重大事態や児童虐待等の深刻な事案への迅速</a:t>
            </a:r>
            <a:r>
              <a:rPr kumimoji="1" lang="ja-JP" altLang="en-US" sz="1000" dirty="0" smtClean="0">
                <a:latin typeface="Meiryo UI" panose="020B0604030504040204" pitchFamily="50" charset="-128"/>
                <a:ea typeface="Meiryo UI" panose="020B0604030504040204" pitchFamily="50" charset="-128"/>
              </a:rPr>
              <a:t>かつ適切な</a:t>
            </a:r>
            <a:endParaRPr kumimoji="1" lang="en-US" altLang="ja-JP" sz="1000" dirty="0" smtClean="0">
              <a:latin typeface="Meiryo UI" panose="020B0604030504040204" pitchFamily="50" charset="-128"/>
              <a:ea typeface="Meiryo UI" panose="020B0604030504040204" pitchFamily="50" charset="-128"/>
            </a:endParaRPr>
          </a:p>
          <a:p>
            <a:r>
              <a:rPr kumimoji="1" lang="en-US" altLang="ja-JP" sz="1000" dirty="0">
                <a:latin typeface="Meiryo UI" panose="020B0604030504040204" pitchFamily="50" charset="-128"/>
                <a:ea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rPr>
              <a:t>　対応及びその</a:t>
            </a:r>
            <a:r>
              <a:rPr kumimoji="1" lang="ja-JP" altLang="en-US" sz="1000" dirty="0">
                <a:latin typeface="Meiryo UI" panose="020B0604030504040204" pitchFamily="50" charset="-128"/>
                <a:ea typeface="Meiryo UI" panose="020B0604030504040204" pitchFamily="50" charset="-128"/>
              </a:rPr>
              <a:t>未然防止にむけた市町村の支援体制を構築</a:t>
            </a:r>
            <a:r>
              <a:rPr kumimoji="1" lang="ja-JP" altLang="en-US" sz="1000" dirty="0" smtClean="0">
                <a:latin typeface="Meiryo UI" panose="020B0604030504040204" pitchFamily="50" charset="-128"/>
                <a:ea typeface="Meiryo UI" panose="020B0604030504040204" pitchFamily="50" charset="-128"/>
              </a:rPr>
              <a:t>する</a:t>
            </a:r>
            <a:endParaRPr kumimoji="1" lang="ja-JP" altLang="en-US" sz="1000" dirty="0">
              <a:latin typeface="Meiryo UI" panose="020B0604030504040204" pitchFamily="50" charset="-128"/>
              <a:ea typeface="Meiryo UI" panose="020B0604030504040204" pitchFamily="50" charset="-128"/>
            </a:endParaRPr>
          </a:p>
        </p:txBody>
      </p:sp>
      <p:grpSp>
        <p:nvGrpSpPr>
          <p:cNvPr id="13" name="グループ化 12"/>
          <p:cNvGrpSpPr/>
          <p:nvPr/>
        </p:nvGrpSpPr>
        <p:grpSpPr>
          <a:xfrm>
            <a:off x="-1" y="437684"/>
            <a:ext cx="5576553" cy="369332"/>
            <a:chOff x="-1" y="515564"/>
            <a:chExt cx="5576553" cy="369332"/>
          </a:xfrm>
        </p:grpSpPr>
        <p:sp>
          <p:nvSpPr>
            <p:cNvPr id="14" name="テキスト ボックス 13"/>
            <p:cNvSpPr txBox="1"/>
            <p:nvPr/>
          </p:nvSpPr>
          <p:spPr>
            <a:xfrm>
              <a:off x="-1" y="515564"/>
              <a:ext cx="5576553" cy="369332"/>
            </a:xfrm>
            <a:prstGeom prst="rect">
              <a:avLst/>
            </a:prstGeom>
            <a:noFill/>
            <a:ln>
              <a:noFill/>
            </a:ln>
          </p:spPr>
          <p:txBody>
            <a:bodyPr wrap="square" rtlCol="0">
              <a:spAutoFit/>
            </a:bodyPr>
            <a:lstStyle/>
            <a:p>
              <a:r>
                <a:rPr kumimoji="1" lang="ja-JP" altLang="en-US" dirty="0">
                  <a:latin typeface="Meiryo UI" panose="020B0604030504040204" pitchFamily="50" charset="-128"/>
                  <a:ea typeface="Meiryo UI" panose="020B0604030504040204" pitchFamily="50" charset="-128"/>
                </a:rPr>
                <a:t>２　</a:t>
              </a:r>
              <a:r>
                <a:rPr kumimoji="1" lang="ja-JP" altLang="en-US" dirty="0" smtClean="0">
                  <a:latin typeface="Meiryo UI" panose="020B0604030504040204" pitchFamily="50" charset="-128"/>
                  <a:ea typeface="Meiryo UI" panose="020B0604030504040204" pitchFamily="50" charset="-128"/>
                </a:rPr>
                <a:t>小中学校における取組み等について</a:t>
              </a:r>
              <a:endParaRPr kumimoji="1" lang="ja-JP" altLang="en-US" dirty="0">
                <a:latin typeface="Meiryo UI" panose="020B0604030504040204" pitchFamily="50" charset="-128"/>
                <a:ea typeface="Meiryo UI" panose="020B0604030504040204" pitchFamily="50" charset="-128"/>
              </a:endParaRPr>
            </a:p>
          </p:txBody>
        </p:sp>
        <p:sp>
          <p:nvSpPr>
            <p:cNvPr id="18" name="正方形/長方形 17"/>
            <p:cNvSpPr/>
            <p:nvPr/>
          </p:nvSpPr>
          <p:spPr>
            <a:xfrm>
              <a:off x="49428" y="540278"/>
              <a:ext cx="324000" cy="32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Tree>
    <p:extLst>
      <p:ext uri="{BB962C8B-B14F-4D97-AF65-F5344CB8AC3E}">
        <p14:creationId xmlns:p14="http://schemas.microsoft.com/office/powerpoint/2010/main" val="18280053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4471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a:p>
        </p:txBody>
      </p:sp>
      <p:sp>
        <p:nvSpPr>
          <p:cNvPr id="5" name="テキスト ボックス 4"/>
          <p:cNvSpPr txBox="1"/>
          <p:nvPr/>
        </p:nvSpPr>
        <p:spPr>
          <a:xfrm>
            <a:off x="228503" y="34722"/>
            <a:ext cx="8686993" cy="400110"/>
          </a:xfrm>
          <a:prstGeom prst="rect">
            <a:avLst/>
          </a:prstGeom>
          <a:noFill/>
        </p:spPr>
        <p:txBody>
          <a:bodyPr wrap="none" rtlCol="0">
            <a:spAutoFit/>
          </a:bodyPr>
          <a:lstStyle/>
          <a:p>
            <a:r>
              <a:rPr kumimoji="1" lang="ja-JP" altLang="en-US" sz="2000" b="1" dirty="0" smtClean="0">
                <a:solidFill>
                  <a:schemeClr val="bg1"/>
                </a:solidFill>
                <a:latin typeface="Meiryo UI" panose="020B0604030504040204" pitchFamily="50" charset="-128"/>
                <a:ea typeface="Meiryo UI" panose="020B0604030504040204" pitchFamily="50" charset="-128"/>
              </a:rPr>
              <a:t>「児童生徒の問題行動・不登校等生徒指導上の諸課題」に係る取組み等について</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26" name="テキスト ボックス 25"/>
          <p:cNvSpPr txBox="1"/>
          <p:nvPr/>
        </p:nvSpPr>
        <p:spPr>
          <a:xfrm>
            <a:off x="4248833" y="6566591"/>
            <a:ext cx="646331" cy="276999"/>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２－４</a:t>
            </a:r>
            <a:endParaRPr kumimoji="1" lang="en-US" altLang="ja-JP" sz="1200" dirty="0" smtClean="0">
              <a:latin typeface="Meiryo UI" panose="020B0604030504040204" pitchFamily="50" charset="-128"/>
              <a:ea typeface="Meiryo UI" panose="020B0604030504040204" pitchFamily="50" charset="-128"/>
            </a:endParaRPr>
          </a:p>
        </p:txBody>
      </p:sp>
      <p:sp>
        <p:nvSpPr>
          <p:cNvPr id="3" name="正方形/長方形 2"/>
          <p:cNvSpPr/>
          <p:nvPr/>
        </p:nvSpPr>
        <p:spPr>
          <a:xfrm>
            <a:off x="372935" y="3469199"/>
            <a:ext cx="5125791" cy="369332"/>
          </a:xfrm>
          <a:prstGeom prst="rect">
            <a:avLst/>
          </a:prstGeom>
        </p:spPr>
        <p:txBody>
          <a:bodyPr wrap="square">
            <a:spAutoFit/>
          </a:bodyPr>
          <a:lstStyle/>
          <a:p>
            <a:endParaRPr lang="ja-JP" altLang="en-US" dirty="0"/>
          </a:p>
        </p:txBody>
      </p:sp>
      <p:graphicFrame>
        <p:nvGraphicFramePr>
          <p:cNvPr id="18" name="表 17"/>
          <p:cNvGraphicFramePr>
            <a:graphicFrameLocks noGrp="1"/>
          </p:cNvGraphicFramePr>
          <p:nvPr>
            <p:extLst/>
          </p:nvPr>
        </p:nvGraphicFramePr>
        <p:xfrm>
          <a:off x="228503" y="975599"/>
          <a:ext cx="8686993" cy="4865280"/>
        </p:xfrm>
        <a:graphic>
          <a:graphicData uri="http://schemas.openxmlformats.org/drawingml/2006/table">
            <a:tbl>
              <a:tblPr firstRow="1" bandRow="1">
                <a:tableStyleId>{5C22544A-7EE6-4342-B048-85BDC9FD1C3A}</a:tableStyleId>
              </a:tblPr>
              <a:tblGrid>
                <a:gridCol w="2242847">
                  <a:extLst>
                    <a:ext uri="{9D8B030D-6E8A-4147-A177-3AD203B41FA5}">
                      <a16:colId xmlns:a16="http://schemas.microsoft.com/office/drawing/2014/main" val="1599207027"/>
                    </a:ext>
                  </a:extLst>
                </a:gridCol>
                <a:gridCol w="617838">
                  <a:extLst>
                    <a:ext uri="{9D8B030D-6E8A-4147-A177-3AD203B41FA5}">
                      <a16:colId xmlns:a16="http://schemas.microsoft.com/office/drawing/2014/main" val="329241956"/>
                    </a:ext>
                  </a:extLst>
                </a:gridCol>
                <a:gridCol w="5826308">
                  <a:extLst>
                    <a:ext uri="{9D8B030D-6E8A-4147-A177-3AD203B41FA5}">
                      <a16:colId xmlns:a16="http://schemas.microsoft.com/office/drawing/2014/main" val="3549350088"/>
                    </a:ext>
                  </a:extLst>
                </a:gridCol>
              </a:tblGrid>
              <a:tr h="0">
                <a:tc>
                  <a:txBody>
                    <a:bodyPr/>
                    <a:lstStyle/>
                    <a:p>
                      <a:pPr algn="ctr"/>
                      <a:r>
                        <a:rPr kumimoji="1" lang="ja-JP" altLang="en-US" sz="1200" b="0" i="0" u="none" strike="noStrike" kern="1200" baseline="0" dirty="0" smtClean="0">
                          <a:solidFill>
                            <a:schemeClr val="tx1"/>
                          </a:solidFill>
                          <a:latin typeface="メイリオ" panose="020B0604030504040204" pitchFamily="50" charset="-128"/>
                          <a:ea typeface="メイリオ" panose="020B0604030504040204" pitchFamily="50" charset="-128"/>
                          <a:cs typeface="+mn-cs"/>
                        </a:rPr>
                        <a:t>事業名</a:t>
                      </a: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marL="72000" marR="72000" marT="108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メイリオ" panose="020B0604030504040204" pitchFamily="50" charset="-128"/>
                          <a:ea typeface="メイリオ" panose="020B0604030504040204" pitchFamily="50" charset="-128"/>
                        </a:rPr>
                        <a:t>校種</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marL="72000" marR="72000" marT="108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i="0" u="none" strike="noStrike" kern="1200" baseline="0" dirty="0" smtClean="0">
                          <a:solidFill>
                            <a:schemeClr val="tx1"/>
                          </a:solidFill>
                          <a:latin typeface="メイリオ" panose="020B0604030504040204" pitchFamily="50" charset="-128"/>
                          <a:ea typeface="メイリオ" panose="020B0604030504040204" pitchFamily="50" charset="-128"/>
                          <a:cs typeface="+mn-cs"/>
                        </a:rPr>
                        <a:t>実施内容</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marL="72000" marR="72000" marT="108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23352105"/>
                  </a:ext>
                </a:extLst>
              </a:tr>
              <a:tr h="482227">
                <a:tc>
                  <a:txBody>
                    <a:bodyPr/>
                    <a:lstStyle/>
                    <a:p>
                      <a:r>
                        <a:rPr lang="ja-JP" altLang="en-US" sz="1200" dirty="0" smtClean="0">
                          <a:latin typeface="メイリオ" panose="020B0604030504040204" pitchFamily="50" charset="-128"/>
                          <a:ea typeface="メイリオ" panose="020B0604030504040204" pitchFamily="50" charset="-128"/>
                        </a:rPr>
                        <a:t>スクールカウンセラー配置事業</a:t>
                      </a:r>
                    </a:p>
                    <a:p>
                      <a:endParaRPr kumimoji="1" lang="ja-JP" altLang="en-US" sz="1200" dirty="0">
                        <a:latin typeface="メイリオ" panose="020B0604030504040204" pitchFamily="50" charset="-128"/>
                        <a:ea typeface="メイリオ" panose="020B0604030504040204" pitchFamily="50" charset="-128"/>
                      </a:endParaRPr>
                    </a:p>
                  </a:txBody>
                  <a:tcPr marL="72000" marR="72000" marT="108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latin typeface="メイリオ" panose="020B0604030504040204" pitchFamily="50" charset="-128"/>
                          <a:ea typeface="メイリオ" panose="020B0604030504040204" pitchFamily="50" charset="-128"/>
                        </a:rPr>
                        <a:t>小中</a:t>
                      </a:r>
                      <a:endParaRPr kumimoji="1" lang="ja-JP" altLang="en-US" sz="1200" b="0" dirty="0">
                        <a:latin typeface="メイリオ" panose="020B0604030504040204" pitchFamily="50" charset="-128"/>
                        <a:ea typeface="メイリオ" panose="020B0604030504040204" pitchFamily="50" charset="-128"/>
                      </a:endParaRPr>
                    </a:p>
                  </a:txBody>
                  <a:tcPr marL="72000" marR="72000" marT="108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300"/>
                        </a:lnSpc>
                      </a:pPr>
                      <a:r>
                        <a:rPr lang="ja-JP" altLang="en-US" sz="1200" dirty="0" smtClean="0">
                          <a:latin typeface="メイリオ" panose="020B0604030504040204" pitchFamily="50" charset="-128"/>
                          <a:ea typeface="メイリオ" panose="020B0604030504040204" pitchFamily="50" charset="-128"/>
                        </a:rPr>
                        <a:t>◆府内全ての中学校区にスクールカウンセラーを配置した。</a:t>
                      </a:r>
                      <a:endParaRPr lang="en-US" altLang="ja-JP" sz="1200" dirty="0" smtClean="0">
                        <a:latin typeface="メイリオ" panose="020B0604030504040204" pitchFamily="50" charset="-128"/>
                        <a:ea typeface="メイリオ" panose="020B0604030504040204" pitchFamily="50" charset="-128"/>
                      </a:endParaRPr>
                    </a:p>
                    <a:p>
                      <a:pPr>
                        <a:lnSpc>
                          <a:spcPts val="1300"/>
                        </a:lnSpc>
                      </a:pPr>
                      <a:r>
                        <a:rPr lang="ja-JP" altLang="en-US" sz="1200" dirty="0" smtClean="0">
                          <a:latin typeface="メイリオ" panose="020B0604030504040204" pitchFamily="50" charset="-128"/>
                          <a:ea typeface="メイリオ" panose="020B0604030504040204" pitchFamily="50" charset="-128"/>
                        </a:rPr>
                        <a:t>◆相談件数（個別面談による）：延べ</a:t>
                      </a:r>
                      <a:r>
                        <a:rPr lang="en-US" altLang="ja-JP" sz="1200" dirty="0" smtClean="0">
                          <a:latin typeface="メイリオ" panose="020B0604030504040204" pitchFamily="50" charset="-128"/>
                          <a:ea typeface="メイリオ" panose="020B0604030504040204" pitchFamily="50" charset="-128"/>
                        </a:rPr>
                        <a:t>103,631 </a:t>
                      </a:r>
                      <a:r>
                        <a:rPr lang="ja-JP" altLang="en-US" sz="1200" dirty="0" smtClean="0">
                          <a:latin typeface="メイリオ" panose="020B0604030504040204" pitchFamily="50" charset="-128"/>
                          <a:ea typeface="メイリオ" panose="020B0604030504040204" pitchFamily="50" charset="-128"/>
                        </a:rPr>
                        <a:t>件</a:t>
                      </a:r>
                    </a:p>
                    <a:p>
                      <a:pPr>
                        <a:lnSpc>
                          <a:spcPts val="1300"/>
                        </a:lnSpc>
                      </a:pPr>
                      <a:r>
                        <a:rPr lang="ja-JP" altLang="en-US" sz="1200" dirty="0" smtClean="0">
                          <a:latin typeface="メイリオ" panose="020B0604030504040204" pitchFamily="50" charset="-128"/>
                          <a:ea typeface="メイリオ" panose="020B0604030504040204" pitchFamily="50" charset="-128"/>
                        </a:rPr>
                        <a:t>　</a:t>
                      </a:r>
                      <a:r>
                        <a:rPr lang="zh-CN" altLang="en-US" sz="1200" dirty="0" smtClean="0">
                          <a:latin typeface="メイリオ" panose="020B0604030504040204" pitchFamily="50" charset="-128"/>
                          <a:ea typeface="メイリオ" panose="020B0604030504040204" pitchFamily="50" charset="-128"/>
                        </a:rPr>
                        <a:t>内訳</a:t>
                      </a:r>
                      <a:r>
                        <a:rPr lang="en-US" altLang="zh-CN" sz="1200" dirty="0" smtClean="0">
                          <a:latin typeface="メイリオ" panose="020B0604030504040204" pitchFamily="50" charset="-128"/>
                          <a:ea typeface="メイリオ" panose="020B0604030504040204" pitchFamily="50" charset="-128"/>
                        </a:rPr>
                        <a:t>:</a:t>
                      </a:r>
                      <a:r>
                        <a:rPr lang="zh-CN" altLang="en-US" sz="1200" dirty="0" smtClean="0">
                          <a:latin typeface="メイリオ" panose="020B0604030504040204" pitchFamily="50" charset="-128"/>
                          <a:ea typeface="メイリオ" panose="020B0604030504040204" pitchFamily="50" charset="-128"/>
                        </a:rPr>
                        <a:t>児童生徒</a:t>
                      </a:r>
                      <a:r>
                        <a:rPr lang="en-US" altLang="zh-CN" sz="1200" dirty="0" smtClean="0">
                          <a:latin typeface="メイリオ" panose="020B0604030504040204" pitchFamily="50" charset="-128"/>
                          <a:ea typeface="メイリオ" panose="020B0604030504040204" pitchFamily="50" charset="-128"/>
                        </a:rPr>
                        <a:t>19,578 </a:t>
                      </a:r>
                      <a:r>
                        <a:rPr lang="zh-CN" altLang="en-US" sz="1200" dirty="0" smtClean="0">
                          <a:latin typeface="メイリオ" panose="020B0604030504040204" pitchFamily="50" charset="-128"/>
                          <a:ea typeface="メイリオ" panose="020B0604030504040204" pitchFamily="50" charset="-128"/>
                        </a:rPr>
                        <a:t>件</a:t>
                      </a:r>
                    </a:p>
                    <a:p>
                      <a:pPr>
                        <a:lnSpc>
                          <a:spcPts val="1300"/>
                        </a:lnSpc>
                      </a:pPr>
                      <a:r>
                        <a:rPr lang="ja-JP" altLang="en-US" sz="1200" dirty="0" smtClean="0">
                          <a:latin typeface="メイリオ" panose="020B0604030504040204" pitchFamily="50" charset="-128"/>
                          <a:ea typeface="メイリオ" panose="020B0604030504040204" pitchFamily="50" charset="-128"/>
                        </a:rPr>
                        <a:t>　　　 保護者 </a:t>
                      </a:r>
                      <a:r>
                        <a:rPr lang="en-US" altLang="ja-JP" sz="1200" dirty="0" smtClean="0">
                          <a:latin typeface="メイリオ" panose="020B0604030504040204" pitchFamily="50" charset="-128"/>
                          <a:ea typeface="メイリオ" panose="020B0604030504040204" pitchFamily="50" charset="-128"/>
                        </a:rPr>
                        <a:t>12,926 </a:t>
                      </a:r>
                      <a:r>
                        <a:rPr lang="ja-JP" altLang="en-US" sz="1200" dirty="0" smtClean="0">
                          <a:latin typeface="メイリオ" panose="020B0604030504040204" pitchFamily="50" charset="-128"/>
                          <a:ea typeface="メイリオ" panose="020B0604030504040204" pitchFamily="50" charset="-128"/>
                        </a:rPr>
                        <a:t>件</a:t>
                      </a:r>
                    </a:p>
                    <a:p>
                      <a:pPr>
                        <a:lnSpc>
                          <a:spcPts val="1300"/>
                        </a:lnSpc>
                      </a:pPr>
                      <a:r>
                        <a:rPr lang="ja-JP" altLang="en-US" sz="1200" dirty="0" smtClean="0">
                          <a:latin typeface="メイリオ" panose="020B0604030504040204" pitchFamily="50" charset="-128"/>
                          <a:ea typeface="メイリオ" panose="020B0604030504040204" pitchFamily="50" charset="-128"/>
                        </a:rPr>
                        <a:t>　　　 教職員 </a:t>
                      </a:r>
                      <a:r>
                        <a:rPr lang="en-US" altLang="ja-JP" sz="1200" dirty="0" smtClean="0">
                          <a:latin typeface="メイリオ" panose="020B0604030504040204" pitchFamily="50" charset="-128"/>
                          <a:ea typeface="メイリオ" panose="020B0604030504040204" pitchFamily="50" charset="-128"/>
                        </a:rPr>
                        <a:t>71,127 </a:t>
                      </a:r>
                      <a:r>
                        <a:rPr lang="ja-JP" altLang="en-US" sz="1200" dirty="0" smtClean="0">
                          <a:latin typeface="メイリオ" panose="020B0604030504040204" pitchFamily="50" charset="-128"/>
                          <a:ea typeface="メイリオ" panose="020B0604030504040204" pitchFamily="50" charset="-128"/>
                        </a:rPr>
                        <a:t>件</a:t>
                      </a:r>
                      <a:endParaRPr kumimoji="1" lang="ja-JP" altLang="en-US" sz="1200" dirty="0" smtClean="0">
                        <a:latin typeface="メイリオ" panose="020B0604030504040204" pitchFamily="50" charset="-128"/>
                        <a:ea typeface="メイリオ" panose="020B0604030504040204" pitchFamily="50" charset="-128"/>
                      </a:endParaRPr>
                    </a:p>
                    <a:p>
                      <a:pPr>
                        <a:lnSpc>
                          <a:spcPts val="1300"/>
                        </a:lnSpc>
                      </a:pPr>
                      <a:r>
                        <a:rPr lang="ja-JP" altLang="en-US" sz="1200" dirty="0" smtClean="0">
                          <a:latin typeface="メイリオ" panose="020B0604030504040204" pitchFamily="50" charset="-128"/>
                          <a:ea typeface="メイリオ" panose="020B0604030504040204" pitchFamily="50" charset="-128"/>
                        </a:rPr>
                        <a:t>◆スクールカウンセラーの資質向上のため、</a:t>
                      </a:r>
                    </a:p>
                    <a:p>
                      <a:pPr>
                        <a:lnSpc>
                          <a:spcPts val="1300"/>
                        </a:lnSpc>
                      </a:pPr>
                      <a:r>
                        <a:rPr lang="ja-JP" altLang="en-US" sz="1200" dirty="0" smtClean="0">
                          <a:latin typeface="メイリオ" panose="020B0604030504040204" pitchFamily="50" charset="-128"/>
                          <a:ea typeface="メイリオ" panose="020B0604030504040204" pitchFamily="50" charset="-128"/>
                        </a:rPr>
                        <a:t>　連絡協議会（２回、うち</a:t>
                      </a:r>
                      <a:r>
                        <a:rPr lang="en-US" altLang="ja-JP" sz="1200" dirty="0" smtClean="0">
                          <a:latin typeface="メイリオ" panose="020B0604030504040204" pitchFamily="50" charset="-128"/>
                          <a:ea typeface="メイリオ" panose="020B0604030504040204" pitchFamily="50" charset="-128"/>
                        </a:rPr>
                        <a:t>1 </a:t>
                      </a:r>
                      <a:r>
                        <a:rPr lang="ja-JP" altLang="en-US" sz="1200" dirty="0" smtClean="0">
                          <a:latin typeface="メイリオ" panose="020B0604030504040204" pitchFamily="50" charset="-128"/>
                          <a:ea typeface="メイリオ" panose="020B0604030504040204" pitchFamily="50" charset="-128"/>
                        </a:rPr>
                        <a:t>回はオンライン開催）を実施した。　</a:t>
                      </a:r>
                      <a:endParaRPr kumimoji="1" lang="ja-JP" altLang="en-US" sz="1200" dirty="0">
                        <a:latin typeface="メイリオ" panose="020B0604030504040204" pitchFamily="50" charset="-128"/>
                        <a:ea typeface="メイリオ" panose="020B0604030504040204" pitchFamily="50" charset="-128"/>
                      </a:endParaRPr>
                    </a:p>
                  </a:txBody>
                  <a:tcPr marL="72000" marR="72000" marT="108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3411337"/>
                  </a:ext>
                </a:extLst>
              </a:tr>
              <a:tr h="701735">
                <a:tc>
                  <a:txBody>
                    <a:bodyPr/>
                    <a:lstStyle/>
                    <a:p>
                      <a:r>
                        <a:rPr kumimoji="1" lang="ja-JP" altLang="en-US"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スクールソーシャルワーカー配置事業</a:t>
                      </a:r>
                      <a:endParaRPr kumimoji="1" lang="ja-JP" altLang="en-US" sz="1200" dirty="0">
                        <a:latin typeface="メイリオ" panose="020B0604030504040204" pitchFamily="50" charset="-128"/>
                        <a:ea typeface="メイリオ" panose="020B0604030504040204" pitchFamily="50" charset="-128"/>
                      </a:endParaRPr>
                    </a:p>
                  </a:txBody>
                  <a:tcPr marL="72000" marR="72000" marT="108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latin typeface="メイリオ" panose="020B0604030504040204" pitchFamily="50" charset="-128"/>
                          <a:ea typeface="メイリオ" panose="020B0604030504040204" pitchFamily="50" charset="-128"/>
                        </a:rPr>
                        <a:t>小中</a:t>
                      </a:r>
                      <a:endParaRPr kumimoji="1" lang="ja-JP" altLang="en-US" sz="1200" b="0" dirty="0">
                        <a:latin typeface="メイリオ" panose="020B0604030504040204" pitchFamily="50" charset="-128"/>
                        <a:ea typeface="メイリオ" panose="020B0604030504040204" pitchFamily="50" charset="-128"/>
                      </a:endParaRPr>
                    </a:p>
                  </a:txBody>
                  <a:tcPr marL="72000" marR="72000" marT="108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300"/>
                        </a:lnSpc>
                      </a:pPr>
                      <a:r>
                        <a:rPr kumimoji="1" lang="ja-JP" altLang="en-US"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◆府内全ての中学校区にスクールソーシャルワーカーを配置できるよう府内</a:t>
                      </a:r>
                      <a:r>
                        <a:rPr kumimoji="1" lang="en-US" altLang="ja-JP"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
                      </a:r>
                      <a:br>
                        <a:rPr kumimoji="1" lang="en-US" altLang="ja-JP"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br>
                      <a:r>
                        <a:rPr kumimoji="1" lang="ja-JP" altLang="en-US"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　</a:t>
                      </a:r>
                      <a:r>
                        <a:rPr kumimoji="1" lang="en-US" altLang="ja-JP"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26 </a:t>
                      </a:r>
                      <a:r>
                        <a:rPr kumimoji="1" lang="ja-JP" altLang="en-US"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市町村を支援した。</a:t>
                      </a:r>
                    </a:p>
                    <a:p>
                      <a:pPr>
                        <a:lnSpc>
                          <a:spcPts val="1300"/>
                        </a:lnSpc>
                      </a:pPr>
                      <a:r>
                        <a:rPr kumimoji="1" lang="ja-JP" altLang="en-US"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　市町村支援のためスクールソーシャルワーカースーパーバイザーを派遣した。</a:t>
                      </a:r>
                    </a:p>
                    <a:p>
                      <a:pPr>
                        <a:lnSpc>
                          <a:spcPts val="1300"/>
                        </a:lnSpc>
                      </a:pPr>
                      <a:r>
                        <a:rPr kumimoji="1" lang="ja-JP" altLang="en-US"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　　・活動学校数：延べ</a:t>
                      </a:r>
                      <a:r>
                        <a:rPr kumimoji="1" lang="en-US" altLang="ja-JP"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6,925 </a:t>
                      </a:r>
                      <a:r>
                        <a:rPr kumimoji="1" lang="ja-JP" altLang="en-US"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校</a:t>
                      </a:r>
                    </a:p>
                    <a:p>
                      <a:pPr>
                        <a:lnSpc>
                          <a:spcPts val="1300"/>
                        </a:lnSpc>
                      </a:pPr>
                      <a:r>
                        <a:rPr kumimoji="1" lang="ja-JP" altLang="en-US"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　　・相談件数：延べ</a:t>
                      </a:r>
                      <a:r>
                        <a:rPr kumimoji="1" lang="en-US" altLang="ja-JP"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29,821 </a:t>
                      </a:r>
                      <a:r>
                        <a:rPr kumimoji="1" lang="ja-JP" altLang="en-US"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件</a:t>
                      </a:r>
                    </a:p>
                    <a:p>
                      <a:pPr>
                        <a:lnSpc>
                          <a:spcPts val="1300"/>
                        </a:lnSpc>
                      </a:pPr>
                      <a:r>
                        <a:rPr kumimoji="1" lang="ja-JP" altLang="en-US"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　　・校内及び連携ケース会議へのスクールソーシャルワーカー参加ケース</a:t>
                      </a:r>
                      <a:r>
                        <a:rPr kumimoji="1" lang="en-US" altLang="ja-JP"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
                      </a:r>
                      <a:br>
                        <a:rPr kumimoji="1" lang="en-US" altLang="ja-JP"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br>
                      <a:r>
                        <a:rPr kumimoji="1" lang="ja-JP" altLang="en-US"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　　　数</a:t>
                      </a:r>
                      <a:r>
                        <a:rPr kumimoji="1" lang="en-US" altLang="ja-JP"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3,592 </a:t>
                      </a:r>
                      <a:r>
                        <a:rPr kumimoji="1" lang="ja-JP" altLang="en-US"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件</a:t>
                      </a:r>
                    </a:p>
                    <a:p>
                      <a:pPr>
                        <a:lnSpc>
                          <a:spcPts val="1300"/>
                        </a:lnSpc>
                      </a:pPr>
                      <a:r>
                        <a:rPr kumimoji="1" lang="ja-JP" altLang="en-US"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◆本事業の円滑な事業運営についてスーパーバイザー会議を実施し、</a:t>
                      </a:r>
                      <a:r>
                        <a:rPr kumimoji="1" lang="en-US" altLang="ja-JP"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
                      </a:r>
                      <a:br>
                        <a:rPr kumimoji="1" lang="en-US" altLang="ja-JP"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br>
                      <a:r>
                        <a:rPr kumimoji="1" lang="ja-JP" altLang="en-US"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　スクールソーシャルワーカーの資質向上にかかる協議や連絡会の企画を行った。</a:t>
                      </a:r>
                    </a:p>
                    <a:p>
                      <a:pPr>
                        <a:lnSpc>
                          <a:spcPts val="1300"/>
                        </a:lnSpc>
                      </a:pPr>
                      <a:r>
                        <a:rPr kumimoji="1" lang="ja-JP" altLang="en-US"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◆スクールソーシャルワーカー連絡会を実施し情報共有や事例検討を行った。</a:t>
                      </a:r>
                      <a:endParaRPr kumimoji="1" lang="ja-JP" altLang="en-US" sz="1200" dirty="0">
                        <a:latin typeface="メイリオ" panose="020B0604030504040204" pitchFamily="50" charset="-128"/>
                        <a:ea typeface="メイリオ" panose="020B0604030504040204" pitchFamily="50" charset="-128"/>
                      </a:endParaRPr>
                    </a:p>
                  </a:txBody>
                  <a:tcPr marL="72000" marR="72000" marT="108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95468992"/>
                  </a:ext>
                </a:extLst>
              </a:tr>
              <a:tr h="555396">
                <a:tc>
                  <a:txBody>
                    <a:bodyPr/>
                    <a:lstStyle/>
                    <a:p>
                      <a:r>
                        <a:rPr kumimoji="1" lang="ja-JP" altLang="en-US"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いじめ虐待等対</a:t>
                      </a:r>
                      <a:r>
                        <a:rPr kumimoji="1" lang="zh-TW" altLang="en-US"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応支援体制構築</a:t>
                      </a:r>
                      <a:r>
                        <a:rPr kumimoji="1" lang="ja-JP" altLang="en-US"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事業</a:t>
                      </a:r>
                      <a:endParaRPr kumimoji="1" lang="ja-JP" altLang="en-US" sz="1000" dirty="0">
                        <a:latin typeface="メイリオ" panose="020B0604030504040204" pitchFamily="50" charset="-128"/>
                        <a:ea typeface="メイリオ" panose="020B0604030504040204" pitchFamily="50" charset="-128"/>
                      </a:endParaRPr>
                    </a:p>
                  </a:txBody>
                  <a:tcPr marL="72000" marR="72000" marT="108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latin typeface="メイリオ" panose="020B0604030504040204" pitchFamily="50" charset="-128"/>
                          <a:ea typeface="メイリオ" panose="020B0604030504040204" pitchFamily="50" charset="-128"/>
                        </a:rPr>
                        <a:t>小中</a:t>
                      </a:r>
                      <a:endParaRPr kumimoji="1" lang="ja-JP" altLang="en-US" sz="1200" b="0" dirty="0">
                        <a:latin typeface="メイリオ" panose="020B0604030504040204" pitchFamily="50" charset="-128"/>
                        <a:ea typeface="メイリオ" panose="020B0604030504040204" pitchFamily="50" charset="-128"/>
                      </a:endParaRPr>
                    </a:p>
                  </a:txBody>
                  <a:tcPr marL="72000" marR="72000" marT="108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300"/>
                        </a:lnSpc>
                      </a:pPr>
                      <a:r>
                        <a:rPr kumimoji="1" lang="ja-JP" altLang="en-US"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◆学校におけるいじめ重大事態や児童虐待等深刻な事案に迅速かつ適切に対応する</a:t>
                      </a:r>
                      <a:r>
                        <a:rPr kumimoji="1" lang="en-US" altLang="ja-JP"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
                      </a:r>
                      <a:br>
                        <a:rPr kumimoji="1" lang="en-US" altLang="ja-JP"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br>
                      <a:r>
                        <a:rPr kumimoji="1" lang="ja-JP" altLang="en-US"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　ため、市町村の要請に応じて</a:t>
                      </a:r>
                      <a:r>
                        <a:rPr kumimoji="1" lang="en-US" altLang="ja-JP"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SCSV</a:t>
                      </a:r>
                      <a:r>
                        <a:rPr kumimoji="1" lang="ja-JP" altLang="en-US" sz="1200" b="0" i="0" u="none" strike="noStrike" kern="1200" baseline="0" dirty="0" err="1" smtClean="0">
                          <a:solidFill>
                            <a:schemeClr val="dk1"/>
                          </a:solidFill>
                          <a:latin typeface="メイリオ" panose="020B0604030504040204" pitchFamily="50" charset="-128"/>
                          <a:ea typeface="メイリオ" panose="020B0604030504040204" pitchFamily="50" charset="-128"/>
                          <a:cs typeface="+mn-cs"/>
                        </a:rPr>
                        <a:t>、</a:t>
                      </a:r>
                      <a:r>
                        <a:rPr kumimoji="1" lang="en-US" altLang="ja-JP"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SSWSV</a:t>
                      </a:r>
                      <a:r>
                        <a:rPr kumimoji="1" lang="ja-JP" altLang="en-US" sz="1200" b="0" i="0" u="none" strike="noStrike" kern="1200" baseline="0" dirty="0" err="1" smtClean="0">
                          <a:solidFill>
                            <a:schemeClr val="dk1"/>
                          </a:solidFill>
                          <a:latin typeface="メイリオ" panose="020B0604030504040204" pitchFamily="50" charset="-128"/>
                          <a:ea typeface="メイリオ" panose="020B0604030504040204" pitchFamily="50" charset="-128"/>
                          <a:cs typeface="+mn-cs"/>
                        </a:rPr>
                        <a:t>、</a:t>
                      </a:r>
                      <a:r>
                        <a:rPr kumimoji="1" lang="en-US" altLang="ja-JP"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SL</a:t>
                      </a:r>
                      <a:r>
                        <a:rPr kumimoji="1" lang="ja-JP" altLang="en-US" sz="1200" b="0" i="0" u="none" strike="noStrike" kern="1200" baseline="0" dirty="0" err="1" smtClean="0">
                          <a:solidFill>
                            <a:schemeClr val="dk1"/>
                          </a:solidFill>
                          <a:latin typeface="メイリオ" panose="020B0604030504040204" pitchFamily="50" charset="-128"/>
                          <a:ea typeface="メイリオ" panose="020B0604030504040204" pitchFamily="50" charset="-128"/>
                          <a:cs typeface="+mn-cs"/>
                        </a:rPr>
                        <a:t>、</a:t>
                      </a:r>
                      <a:r>
                        <a:rPr kumimoji="1" lang="ja-JP" altLang="en-US"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緊急支援アドバイザーから</a:t>
                      </a:r>
                      <a:r>
                        <a:rPr kumimoji="1" lang="en-US" altLang="ja-JP"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
                      </a:r>
                      <a:br>
                        <a:rPr kumimoji="1" lang="en-US" altLang="ja-JP"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br>
                      <a:r>
                        <a:rPr kumimoji="1" lang="ja-JP" altLang="en-US"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　成る緊急支援チームを学校や市町村教委に計</a:t>
                      </a:r>
                      <a:r>
                        <a:rPr kumimoji="1" lang="en-US" altLang="ja-JP"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142 </a:t>
                      </a:r>
                      <a:r>
                        <a:rPr kumimoji="1" lang="ja-JP" altLang="en-US"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件派遣した。</a:t>
                      </a:r>
                    </a:p>
                    <a:p>
                      <a:pPr>
                        <a:lnSpc>
                          <a:spcPts val="1300"/>
                        </a:lnSpc>
                      </a:pPr>
                      <a:r>
                        <a:rPr kumimoji="1" lang="ja-JP" altLang="en-US"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◆学校でのチーム支援体制構築に向け、課題の大きい中学校</a:t>
                      </a:r>
                      <a:r>
                        <a:rPr kumimoji="1" lang="en-US" altLang="ja-JP"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85 </a:t>
                      </a:r>
                      <a:r>
                        <a:rPr kumimoji="1" lang="ja-JP" altLang="en-US"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校に非常勤講師を、</a:t>
                      </a:r>
                      <a:r>
                        <a:rPr kumimoji="1" lang="en-US" altLang="ja-JP"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
                      </a:r>
                      <a:br>
                        <a:rPr kumimoji="1" lang="en-US" altLang="ja-JP"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br>
                      <a:r>
                        <a:rPr kumimoji="1" lang="ja-JP" altLang="en-US"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　小学校</a:t>
                      </a:r>
                      <a:r>
                        <a:rPr kumimoji="1" lang="en-US" altLang="ja-JP"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115 </a:t>
                      </a:r>
                      <a:r>
                        <a:rPr kumimoji="1" lang="ja-JP" altLang="en-US"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校に教員</a:t>
                      </a:r>
                      <a:r>
                        <a:rPr kumimoji="1" lang="en-US" altLang="ja-JP"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OB </a:t>
                      </a:r>
                      <a:r>
                        <a:rPr kumimoji="1" lang="ja-JP" altLang="en-US"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等の支援人材を配置した。</a:t>
                      </a:r>
                    </a:p>
                    <a:p>
                      <a:pPr>
                        <a:lnSpc>
                          <a:spcPts val="1300"/>
                        </a:lnSpc>
                      </a:pPr>
                      <a:r>
                        <a:rPr kumimoji="1" lang="ja-JP" altLang="en-US"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◆支援の必要な子どもの早期支援につなげるために、スクリーニング</a:t>
                      </a:r>
                      <a:r>
                        <a:rPr kumimoji="1" lang="en-US" altLang="ja-JP"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a:t>
                      </a:r>
                      <a:r>
                        <a:rPr kumimoji="1" lang="ja-JP" altLang="en-US"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を積極的に</a:t>
                      </a:r>
                      <a:r>
                        <a:rPr kumimoji="1" lang="en-US" altLang="ja-JP"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
                      </a:r>
                      <a:br>
                        <a:rPr kumimoji="1" lang="en-US" altLang="ja-JP"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br>
                      <a:r>
                        <a:rPr kumimoji="1" lang="ja-JP" altLang="en-US"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　活用するよう、市町村教育委員会に指導・助言した。</a:t>
                      </a:r>
                      <a:endParaRPr kumimoji="1" lang="ja-JP" altLang="en-US" sz="1000" dirty="0">
                        <a:latin typeface="メイリオ" panose="020B0604030504040204" pitchFamily="50" charset="-128"/>
                        <a:ea typeface="メイリオ" panose="020B0604030504040204" pitchFamily="50" charset="-128"/>
                      </a:endParaRPr>
                    </a:p>
                  </a:txBody>
                  <a:tcPr marL="72000" marR="72000" marT="108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07313136"/>
                  </a:ext>
                </a:extLst>
              </a:tr>
            </a:tbl>
          </a:graphicData>
        </a:graphic>
      </p:graphicFrame>
      <p:sp>
        <p:nvSpPr>
          <p:cNvPr id="6" name="テキスト ボックス 5"/>
          <p:cNvSpPr txBox="1"/>
          <p:nvPr/>
        </p:nvSpPr>
        <p:spPr>
          <a:xfrm>
            <a:off x="-1" y="581553"/>
            <a:ext cx="5035639" cy="369332"/>
          </a:xfrm>
          <a:prstGeom prst="rect">
            <a:avLst/>
          </a:prstGeom>
          <a:noFill/>
          <a:ln>
            <a:noFill/>
          </a:ln>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rPr>
              <a:t>（１）令和２年度の主な取組み</a:t>
            </a:r>
            <a:endParaRPr kumimoji="1" lang="ja-JP" altLang="en-US"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211428" y="5903653"/>
            <a:ext cx="8686993" cy="600164"/>
          </a:xfrm>
          <a:prstGeom prst="rect">
            <a:avLst/>
          </a:prstGeom>
          <a:noFill/>
        </p:spPr>
        <p:txBody>
          <a:bodyPr wrap="square" rtlCol="0">
            <a:spAutoFit/>
          </a:bodyPr>
          <a:lstStyle/>
          <a:p>
            <a:r>
              <a:rPr kumimoji="1" lang="en-US" altLang="ja-JP" sz="1100" dirty="0" smtClean="0">
                <a:latin typeface="メイリオ" panose="020B0604030504040204" pitchFamily="50" charset="-128"/>
                <a:ea typeface="メイリオ" panose="020B0604030504040204" pitchFamily="50" charset="-128"/>
              </a:rPr>
              <a:t>※</a:t>
            </a:r>
            <a:r>
              <a:rPr kumimoji="1" lang="ja-JP" altLang="en-US" sz="1100" dirty="0" smtClean="0">
                <a:latin typeface="メイリオ" panose="020B0604030504040204" pitchFamily="50" charset="-128"/>
                <a:ea typeface="メイリオ" panose="020B0604030504040204" pitchFamily="50" charset="-128"/>
              </a:rPr>
              <a:t>スクリーニング</a:t>
            </a:r>
            <a:r>
              <a:rPr kumimoji="1" lang="en-US" altLang="ja-JP" sz="1100" dirty="0" smtClean="0">
                <a:latin typeface="メイリオ" panose="020B0604030504040204" pitchFamily="50" charset="-128"/>
                <a:ea typeface="メイリオ" panose="020B0604030504040204" pitchFamily="50" charset="-128"/>
              </a:rPr>
              <a:t>…</a:t>
            </a:r>
            <a:r>
              <a:rPr kumimoji="1" lang="ja-JP" altLang="en-US" sz="1100" dirty="0" smtClean="0">
                <a:latin typeface="メイリオ" panose="020B0604030504040204" pitchFamily="50" charset="-128"/>
                <a:ea typeface="メイリオ" panose="020B0604030504040204" pitchFamily="50" charset="-128"/>
              </a:rPr>
              <a:t>すべて</a:t>
            </a:r>
            <a:r>
              <a:rPr kumimoji="1" lang="ja-JP" altLang="en-US" sz="1100" dirty="0">
                <a:latin typeface="メイリオ" panose="020B0604030504040204" pitchFamily="50" charset="-128"/>
                <a:ea typeface="メイリオ" panose="020B0604030504040204" pitchFamily="50" charset="-128"/>
              </a:rPr>
              <a:t>の子どもを対象として</a:t>
            </a:r>
            <a:r>
              <a:rPr kumimoji="1" lang="ja-JP" altLang="en-US" sz="1100" dirty="0" smtClean="0">
                <a:latin typeface="メイリオ" panose="020B0604030504040204" pitchFamily="50" charset="-128"/>
                <a:ea typeface="メイリオ" panose="020B0604030504040204" pitchFamily="50" charset="-128"/>
              </a:rPr>
              <a:t>、問題</a:t>
            </a:r>
            <a:r>
              <a:rPr kumimoji="1" lang="ja-JP" altLang="en-US" sz="1100" dirty="0">
                <a:latin typeface="メイリオ" panose="020B0604030504040204" pitchFamily="50" charset="-128"/>
                <a:ea typeface="メイリオ" panose="020B0604030504040204" pitchFamily="50" charset="-128"/>
              </a:rPr>
              <a:t>の未然防止のために、データに基づいて、潜在的に支援の必要な子ども</a:t>
            </a:r>
            <a:r>
              <a:rPr kumimoji="1" lang="ja-JP" altLang="en-US" sz="1100" dirty="0" smtClean="0">
                <a:latin typeface="メイリオ" panose="020B0604030504040204" pitchFamily="50" charset="-128"/>
                <a:ea typeface="メイリオ" panose="020B0604030504040204" pitchFamily="50" charset="-128"/>
              </a:rPr>
              <a:t>や家庭</a:t>
            </a:r>
            <a:r>
              <a:rPr kumimoji="1" lang="ja-JP" altLang="en-US" sz="1100" dirty="0">
                <a:latin typeface="メイリオ" panose="020B0604030504040204" pitchFamily="50" charset="-128"/>
                <a:ea typeface="メイリオ" panose="020B0604030504040204" pitchFamily="50" charset="-128"/>
              </a:rPr>
              <a:t>を適切な支援につなぐため</a:t>
            </a:r>
            <a:r>
              <a:rPr kumimoji="1" lang="ja-JP" altLang="en-US" sz="1100" dirty="0" smtClean="0">
                <a:latin typeface="メイリオ" panose="020B0604030504040204" pitchFamily="50" charset="-128"/>
                <a:ea typeface="メイリオ" panose="020B0604030504040204" pitchFamily="50" charset="-128"/>
              </a:rPr>
              <a:t>の方策。</a:t>
            </a:r>
            <a:r>
              <a:rPr kumimoji="1" lang="en-US" altLang="ja-JP" sz="1100" dirty="0" smtClean="0">
                <a:latin typeface="メイリオ" panose="020B0604030504040204" pitchFamily="50" charset="-128"/>
                <a:ea typeface="メイリオ" panose="020B0604030504040204" pitchFamily="50" charset="-128"/>
              </a:rPr>
              <a:t>1 </a:t>
            </a:r>
            <a:r>
              <a:rPr kumimoji="1" lang="ja-JP" altLang="en-US" sz="1100" dirty="0">
                <a:latin typeface="メイリオ" panose="020B0604030504040204" pitchFamily="50" charset="-128"/>
                <a:ea typeface="メイリオ" panose="020B0604030504040204" pitchFamily="50" charset="-128"/>
              </a:rPr>
              <a:t>人</a:t>
            </a:r>
            <a:r>
              <a:rPr kumimoji="1" lang="ja-JP" altLang="en-US" sz="1100" dirty="0" smtClean="0">
                <a:latin typeface="メイリオ" panose="020B0604030504040204" pitchFamily="50" charset="-128"/>
                <a:ea typeface="メイリオ" panose="020B0604030504040204" pitchFamily="50" charset="-128"/>
              </a:rPr>
              <a:t>で子ども</a:t>
            </a:r>
            <a:r>
              <a:rPr kumimoji="1" lang="ja-JP" altLang="en-US" sz="1100" dirty="0">
                <a:latin typeface="メイリオ" panose="020B0604030504040204" pitchFamily="50" charset="-128"/>
                <a:ea typeface="メイリオ" panose="020B0604030504040204" pitchFamily="50" charset="-128"/>
              </a:rPr>
              <a:t>の実態をチェックすることではなく、チェックしたデータに基づき複数人</a:t>
            </a:r>
            <a:r>
              <a:rPr kumimoji="1" lang="ja-JP" altLang="en-US" sz="1100" dirty="0" smtClean="0">
                <a:latin typeface="メイリオ" panose="020B0604030504040204" pitchFamily="50" charset="-128"/>
                <a:ea typeface="メイリオ" panose="020B0604030504040204" pitchFamily="50" charset="-128"/>
              </a:rPr>
              <a:t>による</a:t>
            </a:r>
            <a:r>
              <a:rPr kumimoji="1" lang="ja-JP" altLang="en-US" sz="1100" dirty="0">
                <a:latin typeface="メイリオ" panose="020B0604030504040204" pitchFamily="50" charset="-128"/>
                <a:ea typeface="メイリオ" panose="020B0604030504040204" pitchFamily="50" charset="-128"/>
              </a:rPr>
              <a:t>議論から実行可能な暫定的な方向性を決定</a:t>
            </a:r>
            <a:r>
              <a:rPr kumimoji="1" lang="ja-JP" altLang="en-US" sz="1100" dirty="0" smtClean="0">
                <a:latin typeface="メイリオ" panose="020B0604030504040204" pitchFamily="50" charset="-128"/>
                <a:ea typeface="メイリオ" panose="020B0604030504040204" pitchFamily="50" charset="-128"/>
              </a:rPr>
              <a:t>すること。</a:t>
            </a:r>
            <a:endParaRPr kumimoji="1" lang="ja-JP" altLang="en-US" sz="11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0994836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テキスト ボックス 25"/>
          <p:cNvSpPr txBox="1"/>
          <p:nvPr/>
        </p:nvSpPr>
        <p:spPr>
          <a:xfrm>
            <a:off x="4248832" y="6581001"/>
            <a:ext cx="646331" cy="276999"/>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２－５</a:t>
            </a:r>
            <a:endParaRPr kumimoji="1" lang="en-US" altLang="ja-JP" sz="1200" dirty="0" smtClean="0">
              <a:latin typeface="Meiryo UI" panose="020B0604030504040204" pitchFamily="50" charset="-128"/>
              <a:ea typeface="Meiryo UI" panose="020B0604030504040204" pitchFamily="50" charset="-128"/>
            </a:endParaRPr>
          </a:p>
        </p:txBody>
      </p:sp>
      <p:sp>
        <p:nvSpPr>
          <p:cNvPr id="3" name="正方形/長方形 2"/>
          <p:cNvSpPr/>
          <p:nvPr/>
        </p:nvSpPr>
        <p:spPr>
          <a:xfrm>
            <a:off x="372935" y="3469199"/>
            <a:ext cx="5125791" cy="369332"/>
          </a:xfrm>
          <a:prstGeom prst="rect">
            <a:avLst/>
          </a:prstGeom>
        </p:spPr>
        <p:txBody>
          <a:bodyPr wrap="square">
            <a:spAutoFit/>
          </a:bodyPr>
          <a:lstStyle/>
          <a:p>
            <a:endParaRPr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1456245498"/>
              </p:ext>
            </p:extLst>
          </p:nvPr>
        </p:nvGraphicFramePr>
        <p:xfrm>
          <a:off x="300718" y="1296501"/>
          <a:ext cx="8542561" cy="3823200"/>
        </p:xfrm>
        <a:graphic>
          <a:graphicData uri="http://schemas.openxmlformats.org/drawingml/2006/table">
            <a:tbl>
              <a:tblPr firstRow="1" bandRow="1">
                <a:tableStyleId>{5940675A-B579-460E-94D1-54222C63F5DA}</a:tableStyleId>
              </a:tblPr>
              <a:tblGrid>
                <a:gridCol w="1070183">
                  <a:extLst>
                    <a:ext uri="{9D8B030D-6E8A-4147-A177-3AD203B41FA5}">
                      <a16:colId xmlns:a16="http://schemas.microsoft.com/office/drawing/2014/main" val="1792314510"/>
                    </a:ext>
                  </a:extLst>
                </a:gridCol>
                <a:gridCol w="1056397">
                  <a:extLst>
                    <a:ext uri="{9D8B030D-6E8A-4147-A177-3AD203B41FA5}">
                      <a16:colId xmlns:a16="http://schemas.microsoft.com/office/drawing/2014/main" val="1644289209"/>
                    </a:ext>
                  </a:extLst>
                </a:gridCol>
                <a:gridCol w="6415981">
                  <a:extLst>
                    <a:ext uri="{9D8B030D-6E8A-4147-A177-3AD203B41FA5}">
                      <a16:colId xmlns:a16="http://schemas.microsoft.com/office/drawing/2014/main" val="41072846"/>
                    </a:ext>
                  </a:extLst>
                </a:gridCol>
              </a:tblGrid>
              <a:tr h="209880">
                <a:tc>
                  <a:txBody>
                    <a:bodyPr/>
                    <a:lstStyle/>
                    <a:p>
                      <a:pPr algn="ctr"/>
                      <a:r>
                        <a:rPr kumimoji="1" lang="ja-JP" altLang="en-US" sz="1200" dirty="0" smtClean="0">
                          <a:latin typeface="メイリオ" panose="020B0604030504040204" pitchFamily="50" charset="-128"/>
                          <a:ea typeface="メイリオ" panose="020B0604030504040204" pitchFamily="50" charset="-128"/>
                        </a:rPr>
                        <a:t>時期</a:t>
                      </a:r>
                      <a:endParaRPr kumimoji="1" lang="en-US" altLang="ja-JP" sz="1200" dirty="0" smtClean="0">
                        <a:latin typeface="メイリオ" panose="020B0604030504040204" pitchFamily="50" charset="-128"/>
                        <a:ea typeface="メイリオ" panose="020B0604030504040204" pitchFamily="50" charset="-128"/>
                      </a:endParaRPr>
                    </a:p>
                  </a:txBody>
                  <a:tcPr marL="72000" marR="72000" marT="108000" marB="7200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rPr>
                        <a:t>校種</a:t>
                      </a:r>
                      <a:endParaRPr kumimoji="1" lang="ja-JP" altLang="en-US" sz="1200" dirty="0">
                        <a:latin typeface="メイリオ" panose="020B0604030504040204" pitchFamily="50" charset="-128"/>
                        <a:ea typeface="メイリオ" panose="020B0604030504040204" pitchFamily="50" charset="-128"/>
                      </a:endParaRPr>
                    </a:p>
                  </a:txBody>
                  <a:tcPr marL="72000" marR="72000" marT="108000" marB="72000"/>
                </a:tc>
                <a:tc>
                  <a:txBody>
                    <a:bodyPr/>
                    <a:lstStyle/>
                    <a:p>
                      <a:pPr marL="144000" marR="0" lvl="0" indent="-45720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rPr>
                        <a:t>取組み</a:t>
                      </a:r>
                      <a:endParaRPr kumimoji="1" lang="ja-JP" altLang="en-US" sz="1200" dirty="0">
                        <a:latin typeface="メイリオ" panose="020B0604030504040204" pitchFamily="50" charset="-128"/>
                        <a:ea typeface="メイリオ" panose="020B0604030504040204" pitchFamily="50" charset="-128"/>
                      </a:endParaRPr>
                    </a:p>
                  </a:txBody>
                  <a:tcPr marL="72000" marR="72000" marT="108000" marB="72000"/>
                </a:tc>
                <a:extLst>
                  <a:ext uri="{0D108BD9-81ED-4DB2-BD59-A6C34878D82A}">
                    <a16:rowId xmlns:a16="http://schemas.microsoft.com/office/drawing/2014/main" val="15889486"/>
                  </a:ext>
                </a:extLst>
              </a:tr>
              <a:tr h="209880">
                <a:tc>
                  <a:txBody>
                    <a:bodyPr/>
                    <a:lstStyle/>
                    <a:p>
                      <a:pPr algn="ctr"/>
                      <a:r>
                        <a:rPr kumimoji="1" lang="ja-JP" altLang="en-US" sz="1200" dirty="0" smtClean="0">
                          <a:latin typeface="メイリオ" panose="020B0604030504040204" pitchFamily="50" charset="-128"/>
                          <a:ea typeface="メイリオ" panose="020B0604030504040204" pitchFamily="50" charset="-128"/>
                        </a:rPr>
                        <a:t>通年</a:t>
                      </a:r>
                      <a:endParaRPr kumimoji="1" lang="ja-JP" altLang="en-US" sz="1200" dirty="0">
                        <a:latin typeface="メイリオ" panose="020B0604030504040204" pitchFamily="50" charset="-128"/>
                        <a:ea typeface="メイリオ" panose="020B0604030504040204" pitchFamily="50" charset="-128"/>
                      </a:endParaRPr>
                    </a:p>
                  </a:txBody>
                  <a:tcPr marL="72000" marR="72000" marT="108000" marB="72000"/>
                </a:tc>
                <a:tc>
                  <a:txBody>
                    <a:bodyPr/>
                    <a:lstStyle/>
                    <a:p>
                      <a:pPr algn="ctr"/>
                      <a:r>
                        <a:rPr kumimoji="1" lang="ja-JP" altLang="en-US" sz="1200" dirty="0" smtClean="0">
                          <a:latin typeface="メイリオ" panose="020B0604030504040204" pitchFamily="50" charset="-128"/>
                          <a:ea typeface="メイリオ" panose="020B0604030504040204" pitchFamily="50" charset="-128"/>
                        </a:rPr>
                        <a:t>小中</a:t>
                      </a:r>
                      <a:endParaRPr kumimoji="1" lang="ja-JP" altLang="en-US" sz="1200" dirty="0">
                        <a:latin typeface="メイリオ" panose="020B0604030504040204" pitchFamily="50" charset="-128"/>
                        <a:ea typeface="メイリオ" panose="020B0604030504040204" pitchFamily="50" charset="-128"/>
                      </a:endParaRPr>
                    </a:p>
                  </a:txBody>
                  <a:tcPr marL="72000" marR="72000" marT="108000" marB="72000"/>
                </a:tc>
                <a:tc>
                  <a:txBody>
                    <a:bodyPr/>
                    <a:lstStyle/>
                    <a:p>
                      <a:r>
                        <a:rPr kumimoji="1" lang="ja-JP" altLang="en-US" sz="1200" dirty="0" smtClean="0">
                          <a:latin typeface="メイリオ" panose="020B0604030504040204" pitchFamily="50" charset="-128"/>
                          <a:ea typeface="メイリオ" panose="020B0604030504040204" pitchFamily="50" charset="-128"/>
                        </a:rPr>
                        <a:t>・府内市町村教育委員会へ、児童生徒の状況、ケアの状況等の聞き取り（例年は年</a:t>
                      </a:r>
                      <a:r>
                        <a:rPr kumimoji="1" lang="en-US" altLang="ja-JP" sz="1200" dirty="0" smtClean="0">
                          <a:latin typeface="メイリオ" panose="020B0604030504040204" pitchFamily="50" charset="-128"/>
                          <a:ea typeface="メイリオ" panose="020B0604030504040204" pitchFamily="50" charset="-128"/>
                        </a:rPr>
                        <a:t>3</a:t>
                      </a:r>
                      <a:r>
                        <a:rPr kumimoji="1" lang="ja-JP" altLang="en-US" sz="1200" dirty="0" smtClean="0">
                          <a:latin typeface="メイリオ" panose="020B0604030504040204" pitchFamily="50" charset="-128"/>
                          <a:ea typeface="メイリオ" panose="020B0604030504040204" pitchFamily="50" charset="-128"/>
                        </a:rPr>
                        <a:t>回程度</a:t>
                      </a:r>
                      <a:endParaRPr kumimoji="1" lang="en-US" altLang="ja-JP" sz="1200" dirty="0" smtClean="0">
                        <a:latin typeface="メイリオ" panose="020B0604030504040204" pitchFamily="50" charset="-128"/>
                        <a:ea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rPr>
                        <a:t>　であるが、</a:t>
                      </a:r>
                      <a:r>
                        <a:rPr kumimoji="1" lang="en-US" altLang="ja-JP" sz="1200" dirty="0" smtClean="0">
                          <a:latin typeface="メイリオ" panose="020B0604030504040204" pitchFamily="50" charset="-128"/>
                          <a:ea typeface="メイリオ" panose="020B0604030504040204" pitchFamily="50" charset="-128"/>
                        </a:rPr>
                        <a:t>R2</a:t>
                      </a:r>
                      <a:r>
                        <a:rPr kumimoji="1" lang="ja-JP" altLang="en-US" sz="1200" dirty="0" smtClean="0">
                          <a:latin typeface="メイリオ" panose="020B0604030504040204" pitchFamily="50" charset="-128"/>
                          <a:ea typeface="メイリオ" panose="020B0604030504040204" pitchFamily="50" charset="-128"/>
                        </a:rPr>
                        <a:t>年度は月</a:t>
                      </a:r>
                      <a:r>
                        <a:rPr kumimoji="1" lang="en-US" altLang="ja-JP" sz="1200" dirty="0" smtClean="0">
                          <a:latin typeface="メイリオ" panose="020B0604030504040204" pitchFamily="50" charset="-128"/>
                          <a:ea typeface="メイリオ" panose="020B0604030504040204" pitchFamily="50" charset="-128"/>
                        </a:rPr>
                        <a:t>1</a:t>
                      </a:r>
                      <a:r>
                        <a:rPr kumimoji="1" lang="ja-JP" altLang="en-US" sz="1200" dirty="0" smtClean="0">
                          <a:latin typeface="メイリオ" panose="020B0604030504040204" pitchFamily="50" charset="-128"/>
                          <a:ea typeface="メイリオ" panose="020B0604030504040204" pitchFamily="50" charset="-128"/>
                        </a:rPr>
                        <a:t>回以上）</a:t>
                      </a:r>
                      <a:endParaRPr kumimoji="1" lang="en-US" altLang="ja-JP" sz="1200" dirty="0" smtClean="0">
                        <a:latin typeface="メイリオ" panose="020B0604030504040204" pitchFamily="50" charset="-128"/>
                        <a:ea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rPr>
                        <a:t>・聞き取り等から、深刻化しそうな事案や解決が難しい事案をつかみ、市町村の要請に</a:t>
                      </a:r>
                      <a:endParaRPr kumimoji="1" lang="en-US" altLang="ja-JP" sz="1200" dirty="0" smtClean="0">
                        <a:latin typeface="メイリオ" panose="020B0604030504040204" pitchFamily="50" charset="-128"/>
                        <a:ea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rPr>
                        <a:t>　基づき府緊急支援チームを派遣</a:t>
                      </a:r>
                      <a:endParaRPr kumimoji="1" lang="ja-JP" altLang="en-US" sz="1200" dirty="0">
                        <a:latin typeface="メイリオ" panose="020B0604030504040204" pitchFamily="50" charset="-128"/>
                        <a:ea typeface="メイリオ" panose="020B0604030504040204" pitchFamily="50" charset="-128"/>
                      </a:endParaRPr>
                    </a:p>
                  </a:txBody>
                  <a:tcPr marL="72000" marR="72000" marT="108000" marB="72000"/>
                </a:tc>
                <a:extLst>
                  <a:ext uri="{0D108BD9-81ED-4DB2-BD59-A6C34878D82A}">
                    <a16:rowId xmlns:a16="http://schemas.microsoft.com/office/drawing/2014/main" val="2502070555"/>
                  </a:ext>
                </a:extLst>
              </a:tr>
              <a:tr h="511525">
                <a:tc>
                  <a:txBody>
                    <a:bodyPr/>
                    <a:lstStyle/>
                    <a:p>
                      <a:pPr algn="ctr"/>
                      <a:r>
                        <a:rPr kumimoji="1" lang="en-US" altLang="ja-JP" sz="1200" dirty="0" smtClean="0">
                          <a:latin typeface="メイリオ" panose="020B0604030504040204" pitchFamily="50" charset="-128"/>
                          <a:ea typeface="メイリオ" panose="020B0604030504040204" pitchFamily="50" charset="-128"/>
                        </a:rPr>
                        <a:t>4</a:t>
                      </a:r>
                      <a:r>
                        <a:rPr kumimoji="1" lang="ja-JP" altLang="en-US" sz="1200" dirty="0" smtClean="0">
                          <a:latin typeface="メイリオ" panose="020B0604030504040204" pitchFamily="50" charset="-128"/>
                          <a:ea typeface="メイリオ" panose="020B0604030504040204" pitchFamily="50" charset="-128"/>
                        </a:rPr>
                        <a:t>月</a:t>
                      </a:r>
                      <a:endParaRPr kumimoji="1" lang="ja-JP" altLang="en-US" sz="1200" dirty="0">
                        <a:latin typeface="メイリオ" panose="020B0604030504040204" pitchFamily="50" charset="-128"/>
                        <a:ea typeface="メイリオ" panose="020B0604030504040204" pitchFamily="50" charset="-128"/>
                      </a:endParaRPr>
                    </a:p>
                    <a:p>
                      <a:pPr algn="ctr"/>
                      <a:endParaRPr kumimoji="1" lang="ja-JP" altLang="en-US" sz="1200" dirty="0">
                        <a:latin typeface="メイリオ" panose="020B0604030504040204" pitchFamily="50" charset="-128"/>
                        <a:ea typeface="メイリオ" panose="020B0604030504040204" pitchFamily="50" charset="-128"/>
                      </a:endParaRPr>
                    </a:p>
                  </a:txBody>
                  <a:tcPr marL="72000" marR="72000" marT="108000" marB="7200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rPr>
                        <a:t>小中</a:t>
                      </a:r>
                      <a:endParaRPr kumimoji="1" lang="en-US" altLang="ja-JP" sz="1200" dirty="0" smtClean="0">
                        <a:latin typeface="メイリオ" panose="020B0604030504040204" pitchFamily="50" charset="-128"/>
                        <a:ea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rPr>
                        <a:t>小中</a:t>
                      </a:r>
                      <a:endParaRPr kumimoji="1" lang="en-US" altLang="ja-JP" sz="1200" dirty="0" smtClean="0">
                        <a:latin typeface="メイリオ" panose="020B0604030504040204" pitchFamily="50" charset="-128"/>
                        <a:ea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rPr>
                        <a:t>小中</a:t>
                      </a:r>
                      <a:endParaRPr kumimoji="1" lang="en-US" altLang="ja-JP" sz="1200" dirty="0" smtClean="0">
                        <a:latin typeface="メイリオ" panose="020B0604030504040204" pitchFamily="50" charset="-128"/>
                        <a:ea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rPr>
                        <a:t>小中</a:t>
                      </a:r>
                      <a:endParaRPr kumimoji="1" lang="en-US" altLang="ja-JP" sz="1200" dirty="0" smtClean="0">
                        <a:latin typeface="メイリオ" panose="020B0604030504040204" pitchFamily="50" charset="-128"/>
                        <a:ea typeface="メイリオ" panose="020B0604030504040204" pitchFamily="50" charset="-128"/>
                      </a:endParaRPr>
                    </a:p>
                  </a:txBody>
                  <a:tcPr marL="72000" marR="72000" marT="108000" marB="72000"/>
                </a:tc>
                <a:tc>
                  <a:txBody>
                    <a:bodyPr/>
                    <a:lstStyle/>
                    <a:p>
                      <a:pPr marL="144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rPr>
                        <a:t>・教職員向け「登校開始後（休校中の登校も含む）の児童生徒のケアのために」配付</a:t>
                      </a:r>
                      <a:endParaRPr kumimoji="1" lang="en-US" altLang="ja-JP" sz="1200" dirty="0" smtClean="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rPr>
                        <a:t>・ＳＮＳ（ＬＩＮＥ）相談の拡充</a:t>
                      </a:r>
                      <a:endParaRPr kumimoji="1" lang="en-US" altLang="ja-JP" sz="1200" dirty="0" smtClean="0">
                        <a:latin typeface="メイリオ" panose="020B0604030504040204" pitchFamily="50" charset="-128"/>
                        <a:ea typeface="メイリオ" panose="020B0604030504040204" pitchFamily="50" charset="-128"/>
                      </a:endParaRPr>
                    </a:p>
                    <a:p>
                      <a:pPr marL="144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rPr>
                        <a:t>・全国一斉休業を受けた「幼児児童生徒・保護者向け</a:t>
                      </a:r>
                      <a:r>
                        <a:rPr kumimoji="1" lang="en-US" altLang="ja-JP" sz="1200" dirty="0" smtClean="0">
                          <a:latin typeface="メイリオ" panose="020B0604030504040204" pitchFamily="50" charset="-128"/>
                          <a:ea typeface="メイリオ" panose="020B0604030504040204" pitchFamily="50" charset="-128"/>
                        </a:rPr>
                        <a:t>SC</a:t>
                      </a:r>
                      <a:r>
                        <a:rPr kumimoji="1" lang="ja-JP" altLang="en-US" sz="1200" dirty="0" smtClean="0">
                          <a:latin typeface="メイリオ" panose="020B0604030504040204" pitchFamily="50" charset="-128"/>
                          <a:ea typeface="メイリオ" panose="020B0604030504040204" pitchFamily="50" charset="-128"/>
                        </a:rPr>
                        <a:t>からのメッセージ」配付</a:t>
                      </a:r>
                      <a:endParaRPr kumimoji="1" lang="en-US" altLang="ja-JP" sz="1200" dirty="0" smtClean="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rPr>
                        <a:t>・府緊急支援チームの派遣開始</a:t>
                      </a:r>
                      <a:endParaRPr kumimoji="1" lang="en-US" altLang="ja-JP" sz="1200" dirty="0" smtClean="0">
                        <a:latin typeface="メイリオ" panose="020B0604030504040204" pitchFamily="50" charset="-128"/>
                        <a:ea typeface="メイリオ" panose="020B0604030504040204" pitchFamily="50" charset="-128"/>
                      </a:endParaRPr>
                    </a:p>
                  </a:txBody>
                  <a:tcPr marL="72000" marR="72000" marT="108000" marB="72000"/>
                </a:tc>
                <a:extLst>
                  <a:ext uri="{0D108BD9-81ED-4DB2-BD59-A6C34878D82A}">
                    <a16:rowId xmlns:a16="http://schemas.microsoft.com/office/drawing/2014/main" val="3133728789"/>
                  </a:ext>
                </a:extLst>
              </a:tr>
              <a:tr h="380919">
                <a:tc>
                  <a:txBody>
                    <a:bodyPr/>
                    <a:lstStyle/>
                    <a:p>
                      <a:pPr algn="ctr"/>
                      <a:r>
                        <a:rPr kumimoji="1" lang="en-US" altLang="ja-JP" sz="1200" dirty="0" smtClean="0">
                          <a:latin typeface="メイリオ" panose="020B0604030504040204" pitchFamily="50" charset="-128"/>
                          <a:ea typeface="メイリオ" panose="020B0604030504040204" pitchFamily="50" charset="-128"/>
                        </a:rPr>
                        <a:t>5</a:t>
                      </a:r>
                      <a:r>
                        <a:rPr kumimoji="1" lang="ja-JP" altLang="en-US" sz="1200" dirty="0" smtClean="0">
                          <a:latin typeface="メイリオ" panose="020B0604030504040204" pitchFamily="50" charset="-128"/>
                          <a:ea typeface="メイリオ" panose="020B0604030504040204" pitchFamily="50" charset="-128"/>
                        </a:rPr>
                        <a:t>月</a:t>
                      </a:r>
                      <a:endParaRPr kumimoji="1" lang="ja-JP" altLang="en-US" sz="1200" dirty="0">
                        <a:latin typeface="メイリオ" panose="020B0604030504040204" pitchFamily="50" charset="-128"/>
                        <a:ea typeface="メイリオ" panose="020B0604030504040204" pitchFamily="50" charset="-128"/>
                      </a:endParaRPr>
                    </a:p>
                  </a:txBody>
                  <a:tcPr marL="72000" marR="72000" marT="108000" marB="72000"/>
                </a:tc>
                <a:tc>
                  <a:txBody>
                    <a:bodyPr/>
                    <a:lstStyle/>
                    <a:p>
                      <a:pPr algn="ctr"/>
                      <a:r>
                        <a:rPr kumimoji="1" lang="ja-JP" altLang="en-US" sz="1200" dirty="0" smtClean="0">
                          <a:latin typeface="メイリオ" panose="020B0604030504040204" pitchFamily="50" charset="-128"/>
                          <a:ea typeface="メイリオ" panose="020B0604030504040204" pitchFamily="50" charset="-128"/>
                        </a:rPr>
                        <a:t>小中</a:t>
                      </a:r>
                      <a:endParaRPr kumimoji="1" lang="en-US" altLang="ja-JP" sz="1200" dirty="0" smtClean="0">
                        <a:latin typeface="メイリオ" panose="020B0604030504040204" pitchFamily="50" charset="-128"/>
                        <a:ea typeface="メイリオ" panose="020B0604030504040204" pitchFamily="50" charset="-128"/>
                      </a:endParaRPr>
                    </a:p>
                  </a:txBody>
                  <a:tcPr marL="72000" marR="72000" marT="108000" marB="72000"/>
                </a:tc>
                <a:tc>
                  <a:txBody>
                    <a:bodyPr/>
                    <a:lstStyle/>
                    <a:p>
                      <a:r>
                        <a:rPr kumimoji="1" lang="ja-JP" altLang="en-US" sz="1200" dirty="0" smtClean="0">
                          <a:latin typeface="メイリオ" panose="020B0604030504040204" pitchFamily="50" charset="-128"/>
                          <a:ea typeface="メイリオ" panose="020B0604030504040204" pitchFamily="50" charset="-128"/>
                        </a:rPr>
                        <a:t>・長期の臨時休業に伴う緊急事案の増加や、児童生徒・保護者や教員への感染拡大による</a:t>
                      </a:r>
                      <a:endParaRPr kumimoji="1" lang="en-US" altLang="ja-JP" sz="1200" dirty="0" smtClean="0">
                        <a:latin typeface="メイリオ" panose="020B0604030504040204" pitchFamily="50" charset="-128"/>
                        <a:ea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rPr>
                        <a:t>　学校の混乱に対する、迅速かつ適切な対応を実施するため</a:t>
                      </a:r>
                      <a:r>
                        <a:rPr kumimoji="1" lang="en-US" altLang="ja-JP" sz="1200" dirty="0" smtClean="0">
                          <a:latin typeface="メイリオ" panose="020B0604030504040204" pitchFamily="50" charset="-128"/>
                          <a:ea typeface="メイリオ" panose="020B0604030504040204" pitchFamily="50" charset="-128"/>
                        </a:rPr>
                        <a:t>SCSV</a:t>
                      </a:r>
                      <a:r>
                        <a:rPr kumimoji="1" lang="ja-JP" altLang="en-US" sz="1200" dirty="0" smtClean="0">
                          <a:latin typeface="メイリオ" panose="020B0604030504040204" pitchFamily="50" charset="-128"/>
                          <a:ea typeface="メイリオ" panose="020B0604030504040204" pitchFamily="50" charset="-128"/>
                        </a:rPr>
                        <a:t>の活動時間を拡充</a:t>
                      </a:r>
                      <a:endParaRPr kumimoji="1" lang="en-US" altLang="ja-JP" sz="1200" dirty="0" smtClean="0">
                        <a:latin typeface="メイリオ" panose="020B0604030504040204" pitchFamily="50" charset="-128"/>
                        <a:ea typeface="メイリオ" panose="020B0604030504040204" pitchFamily="50" charset="-128"/>
                      </a:endParaRPr>
                    </a:p>
                  </a:txBody>
                  <a:tcPr marL="72000" marR="72000" marT="108000" marB="72000"/>
                </a:tc>
                <a:extLst>
                  <a:ext uri="{0D108BD9-81ED-4DB2-BD59-A6C34878D82A}">
                    <a16:rowId xmlns:a16="http://schemas.microsoft.com/office/drawing/2014/main" val="3717526168"/>
                  </a:ext>
                </a:extLst>
              </a:tr>
              <a:tr h="301320">
                <a:tc>
                  <a:txBody>
                    <a:bodyPr/>
                    <a:lstStyle/>
                    <a:p>
                      <a:pPr algn="ctr"/>
                      <a:r>
                        <a:rPr kumimoji="1" lang="en-US" altLang="ja-JP" sz="1200" dirty="0" smtClean="0">
                          <a:latin typeface="メイリオ" panose="020B0604030504040204" pitchFamily="50" charset="-128"/>
                          <a:ea typeface="メイリオ" panose="020B0604030504040204" pitchFamily="50" charset="-128"/>
                        </a:rPr>
                        <a:t>7</a:t>
                      </a:r>
                      <a:r>
                        <a:rPr kumimoji="1" lang="ja-JP" altLang="en-US" sz="1200" dirty="0" smtClean="0">
                          <a:latin typeface="メイリオ" panose="020B0604030504040204" pitchFamily="50" charset="-128"/>
                          <a:ea typeface="メイリオ" panose="020B0604030504040204" pitchFamily="50" charset="-128"/>
                        </a:rPr>
                        <a:t>月</a:t>
                      </a:r>
                      <a:endParaRPr kumimoji="1" lang="ja-JP" altLang="en-US" sz="1200" dirty="0">
                        <a:latin typeface="メイリオ" panose="020B0604030504040204" pitchFamily="50" charset="-128"/>
                        <a:ea typeface="メイリオ" panose="020B0604030504040204" pitchFamily="50" charset="-128"/>
                      </a:endParaRPr>
                    </a:p>
                  </a:txBody>
                  <a:tcPr marL="72000" marR="72000" marT="108000" marB="7200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rPr>
                        <a:t>小中</a:t>
                      </a:r>
                    </a:p>
                  </a:txBody>
                  <a:tcPr marL="72000" marR="72000" marT="108000" marB="72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rPr>
                        <a:t>・「新型コロナウイルス感染症に伴う差別等について考える教材及び学習指導案」作成、</a:t>
                      </a:r>
                      <a:endParaRPr kumimoji="1" lang="en-US" altLang="ja-JP" sz="1200" dirty="0" smtClean="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rPr>
                        <a:t>　全小中学校へ配付、各学校にて実践</a:t>
                      </a:r>
                    </a:p>
                  </a:txBody>
                  <a:tcPr marL="72000" marR="72000" marT="108000" marB="72000"/>
                </a:tc>
                <a:extLst>
                  <a:ext uri="{0D108BD9-81ED-4DB2-BD59-A6C34878D82A}">
                    <a16:rowId xmlns:a16="http://schemas.microsoft.com/office/drawing/2014/main" val="4093340599"/>
                  </a:ext>
                </a:extLst>
              </a:tr>
              <a:tr h="432346">
                <a:tc>
                  <a:txBody>
                    <a:bodyPr/>
                    <a:lstStyle/>
                    <a:p>
                      <a:pPr algn="ctr"/>
                      <a:r>
                        <a:rPr kumimoji="1" lang="en-US" altLang="ja-JP" sz="1200" dirty="0" smtClean="0">
                          <a:latin typeface="メイリオ" panose="020B0604030504040204" pitchFamily="50" charset="-128"/>
                          <a:ea typeface="メイリオ" panose="020B0604030504040204" pitchFamily="50" charset="-128"/>
                        </a:rPr>
                        <a:t>9</a:t>
                      </a:r>
                      <a:r>
                        <a:rPr kumimoji="1" lang="ja-JP" altLang="en-US" sz="1200" dirty="0" smtClean="0">
                          <a:latin typeface="メイリオ" panose="020B0604030504040204" pitchFamily="50" charset="-128"/>
                          <a:ea typeface="メイリオ" panose="020B0604030504040204" pitchFamily="50" charset="-128"/>
                        </a:rPr>
                        <a:t>月</a:t>
                      </a:r>
                      <a:endParaRPr kumimoji="1" lang="ja-JP" altLang="en-US" sz="1200" dirty="0">
                        <a:latin typeface="メイリオ" panose="020B0604030504040204" pitchFamily="50" charset="-128"/>
                        <a:ea typeface="メイリオ" panose="020B0604030504040204" pitchFamily="50" charset="-128"/>
                      </a:endParaRPr>
                    </a:p>
                  </a:txBody>
                  <a:tcPr marL="72000" marR="72000" marT="108000" marB="72000"/>
                </a:tc>
                <a:tc>
                  <a:txBody>
                    <a:bodyPr/>
                    <a:lstStyle/>
                    <a:p>
                      <a:pPr algn="ctr"/>
                      <a:r>
                        <a:rPr kumimoji="1" lang="ja-JP" altLang="en-US" sz="1200" dirty="0" smtClean="0">
                          <a:latin typeface="メイリオ" panose="020B0604030504040204" pitchFamily="50" charset="-128"/>
                          <a:ea typeface="メイリオ" panose="020B0604030504040204" pitchFamily="50" charset="-128"/>
                        </a:rPr>
                        <a:t>小中</a:t>
                      </a:r>
                      <a:endParaRPr kumimoji="1" lang="ja-JP" altLang="en-US" sz="1200" dirty="0">
                        <a:latin typeface="メイリオ" panose="020B0604030504040204" pitchFamily="50" charset="-128"/>
                        <a:ea typeface="メイリオ" panose="020B0604030504040204" pitchFamily="50" charset="-128"/>
                      </a:endParaRPr>
                    </a:p>
                  </a:txBody>
                  <a:tcPr marL="72000" marR="72000" marT="108000" marB="72000"/>
                </a:tc>
                <a:tc>
                  <a:txBody>
                    <a:bodyPr/>
                    <a:lstStyle/>
                    <a:p>
                      <a:r>
                        <a:rPr kumimoji="1" lang="ja-JP" altLang="en-US" sz="1200" dirty="0" smtClean="0">
                          <a:latin typeface="メイリオ" panose="020B0604030504040204" pitchFamily="50" charset="-128"/>
                          <a:ea typeface="メイリオ" panose="020B0604030504040204" pitchFamily="50" charset="-128"/>
                        </a:rPr>
                        <a:t>・コロナ禍による心身への影響に対する児童生徒の相談希望の増加や、保護者や教職員の</a:t>
                      </a:r>
                      <a:endParaRPr kumimoji="1" lang="en-US" altLang="ja-JP" sz="1200" dirty="0" smtClean="0">
                        <a:latin typeface="メイリオ" panose="020B0604030504040204" pitchFamily="50" charset="-128"/>
                        <a:ea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rPr>
                        <a:t>　相談増への対応のため、</a:t>
                      </a:r>
                      <a:r>
                        <a:rPr kumimoji="1" lang="en-US" altLang="ja-JP" sz="1200" dirty="0" smtClean="0">
                          <a:latin typeface="メイリオ" panose="020B0604030504040204" pitchFamily="50" charset="-128"/>
                          <a:ea typeface="メイリオ" panose="020B0604030504040204" pitchFamily="50" charset="-128"/>
                        </a:rPr>
                        <a:t>SC</a:t>
                      </a:r>
                      <a:r>
                        <a:rPr kumimoji="1" lang="ja-JP" altLang="en-US" sz="1200" dirty="0" smtClean="0">
                          <a:latin typeface="メイリオ" panose="020B0604030504040204" pitchFamily="50" charset="-128"/>
                          <a:ea typeface="メイリオ" panose="020B0604030504040204" pitchFamily="50" charset="-128"/>
                        </a:rPr>
                        <a:t>の活動時間を拡充</a:t>
                      </a:r>
                      <a:endParaRPr kumimoji="1" lang="ja-JP" altLang="en-US" dirty="0">
                        <a:latin typeface="メイリオ" panose="020B0604030504040204" pitchFamily="50" charset="-128"/>
                        <a:ea typeface="メイリオ" panose="020B0604030504040204" pitchFamily="50" charset="-128"/>
                      </a:endParaRPr>
                    </a:p>
                  </a:txBody>
                  <a:tcPr marL="72000" marR="72000" marT="108000" marB="72000"/>
                </a:tc>
                <a:extLst>
                  <a:ext uri="{0D108BD9-81ED-4DB2-BD59-A6C34878D82A}">
                    <a16:rowId xmlns:a16="http://schemas.microsoft.com/office/drawing/2014/main" val="4134906623"/>
                  </a:ext>
                </a:extLst>
              </a:tr>
            </a:tbl>
          </a:graphicData>
        </a:graphic>
      </p:graphicFrame>
      <p:grpSp>
        <p:nvGrpSpPr>
          <p:cNvPr id="15" name="グループ化 14"/>
          <p:cNvGrpSpPr/>
          <p:nvPr/>
        </p:nvGrpSpPr>
        <p:grpSpPr>
          <a:xfrm>
            <a:off x="0" y="-1826"/>
            <a:ext cx="9144000" cy="447189"/>
            <a:chOff x="0" y="0"/>
            <a:chExt cx="9144000" cy="447189"/>
          </a:xfrm>
        </p:grpSpPr>
        <p:sp>
          <p:nvSpPr>
            <p:cNvPr id="16" name="正方形/長方形 15"/>
            <p:cNvSpPr/>
            <p:nvPr/>
          </p:nvSpPr>
          <p:spPr>
            <a:xfrm>
              <a:off x="0" y="0"/>
              <a:ext cx="9144000" cy="4471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a:p>
          </p:txBody>
        </p:sp>
        <p:sp>
          <p:nvSpPr>
            <p:cNvPr id="17" name="テキスト ボックス 16"/>
            <p:cNvSpPr txBox="1"/>
            <p:nvPr/>
          </p:nvSpPr>
          <p:spPr>
            <a:xfrm>
              <a:off x="228503" y="34722"/>
              <a:ext cx="8686993" cy="400110"/>
            </a:xfrm>
            <a:prstGeom prst="rect">
              <a:avLst/>
            </a:prstGeom>
            <a:noFill/>
          </p:spPr>
          <p:txBody>
            <a:bodyPr wrap="none" rtlCol="0">
              <a:spAutoFit/>
            </a:bodyPr>
            <a:lstStyle/>
            <a:p>
              <a:r>
                <a:rPr kumimoji="1" lang="ja-JP" altLang="en-US" sz="2000" b="1" dirty="0" smtClean="0">
                  <a:solidFill>
                    <a:schemeClr val="bg1"/>
                  </a:solidFill>
                  <a:latin typeface="Meiryo UI" panose="020B0604030504040204" pitchFamily="50" charset="-128"/>
                  <a:ea typeface="Meiryo UI" panose="020B0604030504040204" pitchFamily="50" charset="-128"/>
                </a:rPr>
                <a:t>「児童生徒の問題行動・不登校等生徒指導上の諸課題」に係る取組み等について</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grpSp>
      <p:sp>
        <p:nvSpPr>
          <p:cNvPr id="6" name="テキスト ボックス 5"/>
          <p:cNvSpPr txBox="1"/>
          <p:nvPr/>
        </p:nvSpPr>
        <p:spPr>
          <a:xfrm>
            <a:off x="0" y="686266"/>
            <a:ext cx="8551573" cy="369332"/>
          </a:xfrm>
          <a:prstGeom prst="rect">
            <a:avLst/>
          </a:prstGeom>
          <a:noFill/>
          <a:ln>
            <a:noFill/>
          </a:ln>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rPr>
              <a:t>（２）コロナ</a:t>
            </a:r>
            <a:r>
              <a:rPr kumimoji="1" lang="ja-JP" altLang="en-US" dirty="0">
                <a:latin typeface="Meiryo UI" panose="020B0604030504040204" pitchFamily="50" charset="-128"/>
                <a:ea typeface="Meiryo UI" panose="020B0604030504040204" pitchFamily="50" charset="-128"/>
              </a:rPr>
              <a:t>禍における、児童生徒のケア、</a:t>
            </a:r>
            <a:r>
              <a:rPr kumimoji="1" lang="ja-JP" altLang="en-US" dirty="0" smtClean="0">
                <a:latin typeface="Meiryo UI" panose="020B0604030504040204" pitchFamily="50" charset="-128"/>
                <a:ea typeface="Meiryo UI" panose="020B0604030504040204" pitchFamily="50" charset="-128"/>
              </a:rPr>
              <a:t>相談体制</a:t>
            </a:r>
            <a:r>
              <a:rPr kumimoji="1" lang="ja-JP" altLang="en-US" dirty="0">
                <a:latin typeface="Meiryo UI" panose="020B0604030504040204" pitchFamily="50" charset="-128"/>
                <a:ea typeface="Meiryo UI" panose="020B0604030504040204" pitchFamily="50" charset="-128"/>
              </a:rPr>
              <a:t>充実に</a:t>
            </a:r>
            <a:r>
              <a:rPr kumimoji="1" lang="ja-JP" altLang="en-US" dirty="0" smtClean="0">
                <a:latin typeface="Meiryo UI" panose="020B0604030504040204" pitchFamily="50" charset="-128"/>
                <a:ea typeface="Meiryo UI" panose="020B0604030504040204" pitchFamily="50" charset="-128"/>
              </a:rPr>
              <a:t>むけた主な取組み</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608421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テキスト ボックス 25"/>
          <p:cNvSpPr txBox="1"/>
          <p:nvPr/>
        </p:nvSpPr>
        <p:spPr>
          <a:xfrm>
            <a:off x="4248833" y="6553257"/>
            <a:ext cx="646331" cy="276999"/>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２－６</a:t>
            </a:r>
            <a:endParaRPr kumimoji="1" lang="en-US" altLang="ja-JP" sz="1200" dirty="0" smtClean="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210014" y="1360263"/>
            <a:ext cx="8705482" cy="4278094"/>
          </a:xfrm>
          <a:prstGeom prst="rect">
            <a:avLst/>
          </a:prstGeom>
          <a:noFill/>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rPr>
              <a:t>○不登校の増加</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・不登校の主たる要因は「無気力・不安」「生活リズム」等が多い</a:t>
            </a:r>
            <a:r>
              <a:rPr kumimoji="1" lang="ja-JP" altLang="en-US" sz="1200" dirty="0">
                <a:latin typeface="Meiryo UI" panose="020B0604030504040204" pitchFamily="50" charset="-128"/>
                <a:ea typeface="Meiryo UI" panose="020B0604030504040204" pitchFamily="50" charset="-128"/>
              </a:rPr>
              <a:t>が</a:t>
            </a:r>
            <a:r>
              <a:rPr kumimoji="1" lang="ja-JP" altLang="en-US" sz="1200" dirty="0" smtClean="0">
                <a:latin typeface="Meiryo UI" panose="020B0604030504040204" pitchFamily="50" charset="-128"/>
                <a:ea typeface="Meiryo UI" panose="020B0604030504040204" pitchFamily="50" charset="-128"/>
              </a:rPr>
              <a:t>、様々</a:t>
            </a:r>
            <a:r>
              <a:rPr kumimoji="1" lang="ja-JP" altLang="en-US" sz="1200" dirty="0">
                <a:latin typeface="Meiryo UI" panose="020B0604030504040204" pitchFamily="50" charset="-128"/>
                <a:ea typeface="Meiryo UI" panose="020B0604030504040204" pitchFamily="50" charset="-128"/>
              </a:rPr>
              <a:t>なものが複合</a:t>
            </a:r>
            <a:r>
              <a:rPr kumimoji="1" lang="ja-JP" altLang="en-US" sz="1200" dirty="0" smtClean="0">
                <a:latin typeface="Meiryo UI" panose="020B0604030504040204" pitchFamily="50" charset="-128"/>
                <a:ea typeface="Meiryo UI" panose="020B0604030504040204" pitchFamily="50" charset="-128"/>
              </a:rPr>
              <a:t>しており、背景は複雑。</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・平成</a:t>
            </a:r>
            <a:r>
              <a:rPr kumimoji="1" lang="en-US" altLang="ja-JP" sz="1200" dirty="0" smtClean="0">
                <a:latin typeface="Meiryo UI" panose="020B0604030504040204" pitchFamily="50" charset="-128"/>
                <a:ea typeface="Meiryo UI" panose="020B0604030504040204" pitchFamily="50" charset="-128"/>
              </a:rPr>
              <a:t>29</a:t>
            </a:r>
            <a:r>
              <a:rPr kumimoji="1" lang="ja-JP" altLang="en-US" sz="1200" dirty="0" smtClean="0">
                <a:latin typeface="Meiryo UI" panose="020B0604030504040204" pitchFamily="50" charset="-128"/>
                <a:ea typeface="Meiryo UI" panose="020B0604030504040204" pitchFamily="50" charset="-128"/>
              </a:rPr>
              <a:t>年度以降不登校者数は増加傾向にあるが、コロナ禍という初めて経験する状況の中、臨時休業による生活リズムの</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乱れ等が影響し、子どもを取り巻く環境はより複雑になった。</a:t>
            </a:r>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小学校に</a:t>
            </a:r>
            <a:r>
              <a:rPr kumimoji="1" lang="ja-JP" altLang="en-US" sz="1400" dirty="0" smtClean="0">
                <a:latin typeface="Meiryo UI" panose="020B0604030504040204" pitchFamily="50" charset="-128"/>
                <a:ea typeface="Meiryo UI" panose="020B0604030504040204" pitchFamily="50" charset="-128"/>
              </a:rPr>
              <a:t>おける暴力行為の増加</a:t>
            </a:r>
            <a:endParaRPr kumimoji="1" lang="en-US" altLang="ja-JP" sz="14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・コロナ禍での家庭生活の変化や教育活動の制限等によるストレスの高まり等が背景にあるとの声がある。特に、小学校低学年は</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家庭の影響を受けやすく、暴力行為件数増加として表れているのではないかと考えている。</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・小学校低学年においては、コロナ禍による臨時休業により、年度初めの新しいクラスにおける人間関係づくりに時間をかけることが</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できなかった。その結果として、コミュニケーションがうまくとれず、暴力に訴える状況が生まれてしまっているのではないかという声もある。</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→コロナ禍により、不登校の児童生徒や暴力行為を繰り返す児童生徒の個々</a:t>
            </a:r>
            <a:r>
              <a:rPr kumimoji="1" lang="ja-JP" altLang="en-US" sz="1200" dirty="0">
                <a:latin typeface="Meiryo UI" panose="020B0604030504040204" pitchFamily="50" charset="-128"/>
                <a:ea typeface="Meiryo UI" panose="020B0604030504040204" pitchFamily="50" charset="-128"/>
              </a:rPr>
              <a:t>の状況は</a:t>
            </a:r>
            <a:r>
              <a:rPr kumimoji="1" lang="ja-JP" altLang="en-US" sz="1200" dirty="0" smtClean="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より</a:t>
            </a:r>
            <a:r>
              <a:rPr kumimoji="1" lang="ja-JP" altLang="en-US" sz="1200" dirty="0" smtClean="0">
                <a:latin typeface="Meiryo UI" panose="020B0604030504040204" pitchFamily="50" charset="-128"/>
                <a:ea typeface="Meiryo UI" panose="020B0604030504040204" pitchFamily="50" charset="-128"/>
              </a:rPr>
              <a:t>複雑多様化したと捉えている。</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このことから、児童</a:t>
            </a:r>
            <a:r>
              <a:rPr kumimoji="1" lang="ja-JP" altLang="en-US" sz="1200" dirty="0">
                <a:latin typeface="Meiryo UI" panose="020B0604030504040204" pitchFamily="50" charset="-128"/>
                <a:ea typeface="Meiryo UI" panose="020B0604030504040204" pitchFamily="50" charset="-128"/>
              </a:rPr>
              <a:t>・生徒本人の丁寧な見取りや</a:t>
            </a:r>
            <a:r>
              <a:rPr kumimoji="1" lang="ja-JP" altLang="en-US" sz="1200" dirty="0" smtClean="0">
                <a:latin typeface="Meiryo UI" panose="020B0604030504040204" pitchFamily="50" charset="-128"/>
                <a:ea typeface="Meiryo UI" panose="020B0604030504040204" pitchFamily="50" charset="-128"/>
              </a:rPr>
              <a:t>、家庭</a:t>
            </a:r>
            <a:r>
              <a:rPr kumimoji="1" lang="ja-JP" altLang="en-US" sz="1200" dirty="0">
                <a:latin typeface="Meiryo UI" panose="020B0604030504040204" pitchFamily="50" charset="-128"/>
                <a:ea typeface="Meiryo UI" panose="020B0604030504040204" pitchFamily="50" charset="-128"/>
              </a:rPr>
              <a:t>との連携が欠かせないことから、</a:t>
            </a:r>
            <a:r>
              <a:rPr kumimoji="1" lang="en-US" altLang="ja-JP" sz="1200" dirty="0">
                <a:latin typeface="Meiryo UI" panose="020B0604030504040204" pitchFamily="50" charset="-128"/>
                <a:ea typeface="Meiryo UI" panose="020B0604030504040204" pitchFamily="50" charset="-128"/>
              </a:rPr>
              <a:t>SC</a:t>
            </a:r>
            <a:r>
              <a:rPr kumimoji="1" lang="ja-JP" altLang="en-US" sz="1200" dirty="0">
                <a:latin typeface="Meiryo UI" panose="020B0604030504040204" pitchFamily="50" charset="-128"/>
                <a:ea typeface="Meiryo UI" panose="020B0604030504040204" pitchFamily="50" charset="-128"/>
              </a:rPr>
              <a:t>や</a:t>
            </a:r>
            <a:r>
              <a:rPr kumimoji="1" lang="en-US" altLang="ja-JP" sz="1200" dirty="0">
                <a:latin typeface="Meiryo UI" panose="020B0604030504040204" pitchFamily="50" charset="-128"/>
                <a:ea typeface="Meiryo UI" panose="020B0604030504040204" pitchFamily="50" charset="-128"/>
              </a:rPr>
              <a:t>SSW</a:t>
            </a:r>
            <a:r>
              <a:rPr kumimoji="1" lang="ja-JP" altLang="en-US" sz="1200" dirty="0" smtClean="0">
                <a:latin typeface="Meiryo UI" panose="020B0604030504040204" pitchFamily="50" charset="-128"/>
                <a:ea typeface="Meiryo UI" panose="020B0604030504040204" pitchFamily="50" charset="-128"/>
              </a:rPr>
              <a:t>等専門家の役割はもとより、</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それぞれの視点から１つのケース</a:t>
            </a:r>
            <a:r>
              <a:rPr kumimoji="1" lang="ja-JP" altLang="en-US" sz="1200" dirty="0">
                <a:latin typeface="Meiryo UI" panose="020B0604030504040204" pitchFamily="50" charset="-128"/>
                <a:ea typeface="Meiryo UI" panose="020B0604030504040204" pitchFamily="50" charset="-128"/>
              </a:rPr>
              <a:t>に</a:t>
            </a:r>
            <a:r>
              <a:rPr kumimoji="1" lang="ja-JP" altLang="en-US" sz="1200" dirty="0" smtClean="0">
                <a:latin typeface="Meiryo UI" panose="020B0604030504040204" pitchFamily="50" charset="-128"/>
                <a:ea typeface="Meiryo UI" panose="020B0604030504040204" pitchFamily="50" charset="-128"/>
              </a:rPr>
              <a:t>ついてしっかり議論し、アセスメントを深め、計画的に支援にあたること、また必要に応じて</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関係機関につなぐ等の対応が必要。</a:t>
            </a:r>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rPr>
              <a:t>SNS</a:t>
            </a:r>
            <a:r>
              <a:rPr kumimoji="1" lang="ja-JP" altLang="en-US" sz="1400" dirty="0" smtClean="0">
                <a:latin typeface="Meiryo UI" panose="020B0604030504040204" pitchFamily="50" charset="-128"/>
                <a:ea typeface="Meiryo UI" panose="020B0604030504040204" pitchFamily="50" charset="-128"/>
              </a:rPr>
              <a:t>をはじめとしたインターネットにかかわるトラブルの増加</a:t>
            </a:r>
            <a:endParaRPr kumimoji="1" lang="en-US" altLang="ja-JP" sz="14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・コロナ禍による臨時休校等で、</a:t>
            </a:r>
            <a:r>
              <a:rPr kumimoji="1" lang="en-US" altLang="ja-JP" sz="1200" dirty="0" smtClean="0">
                <a:latin typeface="Meiryo UI" panose="020B0604030504040204" pitchFamily="50" charset="-128"/>
                <a:ea typeface="Meiryo UI" panose="020B0604030504040204" pitchFamily="50" charset="-128"/>
              </a:rPr>
              <a:t>SNS</a:t>
            </a:r>
            <a:r>
              <a:rPr kumimoji="1" lang="ja-JP" altLang="en-US" sz="1200" dirty="0" smtClean="0">
                <a:latin typeface="Meiryo UI" panose="020B0604030504040204" pitchFamily="50" charset="-128"/>
                <a:ea typeface="Meiryo UI" panose="020B0604030504040204" pitchFamily="50" charset="-128"/>
              </a:rPr>
              <a:t>やインターネットに触れる機会が増え、それに伴い、トラブルも増加したのではないかと考えている。</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　　</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→児童生徒が、</a:t>
            </a:r>
            <a:r>
              <a:rPr kumimoji="1" lang="en-US" altLang="ja-JP" sz="1200" dirty="0" smtClean="0">
                <a:latin typeface="Meiryo UI" panose="020B0604030504040204" pitchFamily="50" charset="-128"/>
                <a:ea typeface="Meiryo UI" panose="020B0604030504040204" pitchFamily="50" charset="-128"/>
              </a:rPr>
              <a:t>SNS</a:t>
            </a:r>
            <a:r>
              <a:rPr kumimoji="1" lang="ja-JP" altLang="en-US" sz="1200" dirty="0" smtClean="0">
                <a:latin typeface="Meiryo UI" panose="020B0604030504040204" pitchFamily="50" charset="-128"/>
                <a:ea typeface="Meiryo UI" panose="020B0604030504040204" pitchFamily="50" charset="-128"/>
              </a:rPr>
              <a:t>を含むインターネットに触れる機会が増加したことによるマイナス面に対応する学校の丁寧な指導が必要。</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そのために、</a:t>
            </a:r>
            <a:r>
              <a:rPr kumimoji="1" lang="en-US" altLang="ja-JP" sz="1200" dirty="0" smtClean="0">
                <a:latin typeface="Meiryo UI" panose="020B0604030504040204" pitchFamily="50" charset="-128"/>
                <a:ea typeface="Meiryo UI" panose="020B0604030504040204" pitchFamily="50" charset="-128"/>
              </a:rPr>
              <a:t>SNS</a:t>
            </a:r>
            <a:r>
              <a:rPr kumimoji="1" lang="ja-JP" altLang="en-US" sz="1200" dirty="0">
                <a:latin typeface="Meiryo UI" panose="020B0604030504040204" pitchFamily="50" charset="-128"/>
                <a:ea typeface="Meiryo UI" panose="020B0604030504040204" pitchFamily="50" charset="-128"/>
              </a:rPr>
              <a:t>トラブル等の未然防止のため</a:t>
            </a:r>
            <a:r>
              <a:rPr kumimoji="1" lang="ja-JP" altLang="en-US" sz="1200" dirty="0" smtClean="0">
                <a:latin typeface="Meiryo UI" panose="020B0604030504040204" pitchFamily="50" charset="-128"/>
                <a:ea typeface="Meiryo UI" panose="020B0604030504040204" pitchFamily="50" charset="-128"/>
              </a:rPr>
              <a:t>の</a:t>
            </a:r>
            <a:r>
              <a:rPr kumimoji="1" lang="ja-JP" altLang="en-US" sz="1200" dirty="0">
                <a:latin typeface="Meiryo UI" panose="020B0604030504040204" pitchFamily="50" charset="-128"/>
                <a:ea typeface="Meiryo UI" panose="020B0604030504040204" pitchFamily="50" charset="-128"/>
              </a:rPr>
              <a:t>取組み</a:t>
            </a:r>
            <a:r>
              <a:rPr kumimoji="1" lang="ja-JP" altLang="en-US" sz="1200" dirty="0" smtClean="0">
                <a:latin typeface="Meiryo UI" panose="020B0604030504040204" pitchFamily="50" charset="-128"/>
                <a:ea typeface="Meiryo UI" panose="020B0604030504040204" pitchFamily="50" charset="-128"/>
              </a:rPr>
              <a:t>や</a:t>
            </a:r>
            <a:r>
              <a:rPr kumimoji="1" lang="ja-JP" altLang="en-US" sz="1200" dirty="0">
                <a:latin typeface="Meiryo UI" panose="020B0604030504040204" pitchFamily="50" charset="-128"/>
                <a:ea typeface="Meiryo UI" panose="020B0604030504040204" pitchFamily="50" charset="-128"/>
              </a:rPr>
              <a:t>トラブルが起きた際の指導方法及びインターネットに関する最新の情報</a:t>
            </a:r>
            <a:r>
              <a:rPr kumimoji="1" lang="ja-JP" altLang="en-US" sz="1200" dirty="0" smtClean="0">
                <a:latin typeface="Meiryo UI" panose="020B0604030504040204" pitchFamily="50" charset="-128"/>
                <a:ea typeface="Meiryo UI" panose="020B0604030504040204" pitchFamily="50" charset="-128"/>
              </a:rPr>
              <a:t>を</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学校や教員が知り、適切に指導できるようにすることが必要。</a:t>
            </a:r>
            <a:endParaRPr kumimoji="1" lang="en-US" altLang="ja-JP" sz="1200" dirty="0" smtClean="0">
              <a:latin typeface="Meiryo UI" panose="020B0604030504040204" pitchFamily="50" charset="-128"/>
              <a:ea typeface="Meiryo UI" panose="020B0604030504040204" pitchFamily="50" charset="-128"/>
            </a:endParaRPr>
          </a:p>
        </p:txBody>
      </p:sp>
      <p:grpSp>
        <p:nvGrpSpPr>
          <p:cNvPr id="15" name="グループ化 14"/>
          <p:cNvGrpSpPr/>
          <p:nvPr/>
        </p:nvGrpSpPr>
        <p:grpSpPr>
          <a:xfrm>
            <a:off x="0" y="-1826"/>
            <a:ext cx="9144000" cy="447189"/>
            <a:chOff x="0" y="0"/>
            <a:chExt cx="9144000" cy="447189"/>
          </a:xfrm>
        </p:grpSpPr>
        <p:sp>
          <p:nvSpPr>
            <p:cNvPr id="16" name="正方形/長方形 15"/>
            <p:cNvSpPr/>
            <p:nvPr/>
          </p:nvSpPr>
          <p:spPr>
            <a:xfrm>
              <a:off x="0" y="0"/>
              <a:ext cx="9144000" cy="4471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a:p>
          </p:txBody>
        </p:sp>
        <p:sp>
          <p:nvSpPr>
            <p:cNvPr id="17" name="テキスト ボックス 16"/>
            <p:cNvSpPr txBox="1"/>
            <p:nvPr/>
          </p:nvSpPr>
          <p:spPr>
            <a:xfrm>
              <a:off x="228503" y="34722"/>
              <a:ext cx="8686993" cy="400110"/>
            </a:xfrm>
            <a:prstGeom prst="rect">
              <a:avLst/>
            </a:prstGeom>
            <a:noFill/>
          </p:spPr>
          <p:txBody>
            <a:bodyPr wrap="none" rtlCol="0">
              <a:spAutoFit/>
            </a:bodyPr>
            <a:lstStyle/>
            <a:p>
              <a:r>
                <a:rPr kumimoji="1" lang="ja-JP" altLang="en-US" sz="2000" b="1" dirty="0" smtClean="0">
                  <a:solidFill>
                    <a:schemeClr val="bg1"/>
                  </a:solidFill>
                  <a:latin typeface="Meiryo UI" panose="020B0604030504040204" pitchFamily="50" charset="-128"/>
                  <a:ea typeface="Meiryo UI" panose="020B0604030504040204" pitchFamily="50" charset="-128"/>
                </a:rPr>
                <a:t>「児童生徒の問題行動・不登校等生徒指導上の諸課題」に係る取組み等について</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grpSp>
      <p:sp>
        <p:nvSpPr>
          <p:cNvPr id="10" name="テキスト ボックス 9"/>
          <p:cNvSpPr txBox="1"/>
          <p:nvPr/>
        </p:nvSpPr>
        <p:spPr>
          <a:xfrm>
            <a:off x="0" y="718147"/>
            <a:ext cx="4225837" cy="369332"/>
          </a:xfrm>
          <a:prstGeom prst="rect">
            <a:avLst/>
          </a:prstGeom>
          <a:noFill/>
          <a:ln>
            <a:noFill/>
          </a:ln>
        </p:spPr>
        <p:txBody>
          <a:bodyPr wrap="none" rtlCol="0">
            <a:spAutoFit/>
          </a:bodyPr>
          <a:lstStyle/>
          <a:p>
            <a:r>
              <a:rPr kumimoji="1" lang="ja-JP" altLang="en-US" dirty="0" smtClean="0">
                <a:latin typeface="Meiryo UI" panose="020B0604030504040204" pitchFamily="50" charset="-128"/>
                <a:ea typeface="Meiryo UI" panose="020B0604030504040204" pitchFamily="50" charset="-128"/>
              </a:rPr>
              <a:t>（３）令和</a:t>
            </a:r>
            <a:r>
              <a:rPr kumimoji="1" lang="en-US" altLang="ja-JP" dirty="0" smtClean="0">
                <a:latin typeface="Meiryo UI" panose="020B0604030504040204" pitchFamily="50" charset="-128"/>
                <a:ea typeface="Meiryo UI" panose="020B0604030504040204" pitchFamily="50" charset="-128"/>
              </a:rPr>
              <a:t>2</a:t>
            </a:r>
            <a:r>
              <a:rPr kumimoji="1" lang="ja-JP" altLang="en-US" dirty="0" smtClean="0">
                <a:latin typeface="Meiryo UI" panose="020B0604030504040204" pitchFamily="50" charset="-128"/>
                <a:ea typeface="Meiryo UI" panose="020B0604030504040204" pitchFamily="50" charset="-128"/>
              </a:rPr>
              <a:t>年度の取組みを受けての課題</a:t>
            </a:r>
            <a:endParaRPr kumimoji="1" lang="en-US" altLang="ja-JP"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806857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a:xfrm>
            <a:off x="0" y="0"/>
            <a:ext cx="9144000" cy="406545"/>
            <a:chOff x="0" y="0"/>
            <a:chExt cx="9144000" cy="447189"/>
          </a:xfrm>
        </p:grpSpPr>
        <p:sp>
          <p:nvSpPr>
            <p:cNvPr id="4" name="正方形/長方形 3"/>
            <p:cNvSpPr/>
            <p:nvPr/>
          </p:nvSpPr>
          <p:spPr>
            <a:xfrm>
              <a:off x="0" y="0"/>
              <a:ext cx="9144000" cy="4471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a:p>
          </p:txBody>
        </p:sp>
        <p:sp>
          <p:nvSpPr>
            <p:cNvPr id="5" name="テキスト ボックス 4"/>
            <p:cNvSpPr txBox="1"/>
            <p:nvPr/>
          </p:nvSpPr>
          <p:spPr>
            <a:xfrm>
              <a:off x="228503" y="34722"/>
              <a:ext cx="8686993" cy="400110"/>
            </a:xfrm>
            <a:prstGeom prst="rect">
              <a:avLst/>
            </a:prstGeom>
            <a:noFill/>
          </p:spPr>
          <p:txBody>
            <a:bodyPr wrap="none" rtlCol="0">
              <a:spAutoFit/>
            </a:bodyPr>
            <a:lstStyle/>
            <a:p>
              <a:r>
                <a:rPr kumimoji="1" lang="ja-JP" altLang="en-US" sz="2000" b="1" dirty="0" smtClean="0">
                  <a:solidFill>
                    <a:schemeClr val="bg1"/>
                  </a:solidFill>
                  <a:latin typeface="Meiryo UI" panose="020B0604030504040204" pitchFamily="50" charset="-128"/>
                  <a:ea typeface="Meiryo UI" panose="020B0604030504040204" pitchFamily="50" charset="-128"/>
                </a:rPr>
                <a:t>「児童生徒の問題行動・不登校等生徒指導上の諸課題」に係る取組み等について</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grpSp>
      <p:sp>
        <p:nvSpPr>
          <p:cNvPr id="26" name="テキスト ボックス 25"/>
          <p:cNvSpPr txBox="1"/>
          <p:nvPr/>
        </p:nvSpPr>
        <p:spPr>
          <a:xfrm>
            <a:off x="4298663" y="6567938"/>
            <a:ext cx="646331" cy="276999"/>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２－７</a:t>
            </a:r>
            <a:endParaRPr kumimoji="1" lang="ja-JP" altLang="en-US" sz="1200"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49429" y="699754"/>
            <a:ext cx="5035639" cy="369332"/>
          </a:xfrm>
          <a:prstGeom prst="rect">
            <a:avLst/>
          </a:prstGeom>
          <a:noFill/>
          <a:ln>
            <a:noFill/>
          </a:ln>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rPr>
              <a:t>（４）課題</a:t>
            </a:r>
            <a:r>
              <a:rPr kumimoji="1" lang="ja-JP" altLang="en-US" dirty="0">
                <a:latin typeface="Meiryo UI" panose="020B0604030504040204" pitchFamily="50" charset="-128"/>
                <a:ea typeface="Meiryo UI" panose="020B0604030504040204" pitchFamily="50" charset="-128"/>
              </a:rPr>
              <a:t>に対する重点的な取組み</a:t>
            </a:r>
          </a:p>
        </p:txBody>
      </p:sp>
      <p:sp>
        <p:nvSpPr>
          <p:cNvPr id="11" name="正方形/長方形 10"/>
          <p:cNvSpPr/>
          <p:nvPr/>
        </p:nvSpPr>
        <p:spPr>
          <a:xfrm>
            <a:off x="521593" y="1228799"/>
            <a:ext cx="8100811" cy="630942"/>
          </a:xfrm>
          <a:prstGeom prst="rect">
            <a:avLst/>
          </a:prstGeom>
          <a:solidFill>
            <a:schemeClr val="accent1">
              <a:lumMod val="60000"/>
              <a:lumOff val="40000"/>
            </a:schemeClr>
          </a:solidFill>
        </p:spPr>
        <p:txBody>
          <a:bodyPr wrap="square">
            <a:spAutoFit/>
          </a:bodyPr>
          <a:lstStyle/>
          <a:p>
            <a:pPr>
              <a:lnSpc>
                <a:spcPts val="1400"/>
              </a:lnSpc>
            </a:pPr>
            <a:r>
              <a:rPr kumimoji="1" lang="ja-JP" altLang="en-US" sz="1400" dirty="0" smtClean="0">
                <a:latin typeface="Meiryo UI" panose="020B0604030504040204" pitchFamily="50" charset="-128"/>
                <a:ea typeface="Meiryo UI" panose="020B0604030504040204" pitchFamily="50" charset="-128"/>
              </a:rPr>
              <a:t>○研修等により好事例を共有し、</a:t>
            </a:r>
            <a:r>
              <a:rPr kumimoji="1" lang="en-US" altLang="ja-JP" sz="1400" dirty="0" smtClean="0">
                <a:latin typeface="Meiryo UI" panose="020B0604030504040204" pitchFamily="50" charset="-128"/>
                <a:ea typeface="Meiryo UI" panose="020B0604030504040204" pitchFamily="50" charset="-128"/>
              </a:rPr>
              <a:t>SC</a:t>
            </a:r>
            <a:r>
              <a:rPr kumimoji="1" lang="ja-JP" altLang="en-US" sz="1400" dirty="0">
                <a:latin typeface="Meiryo UI" panose="020B0604030504040204" pitchFamily="50" charset="-128"/>
                <a:ea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rPr>
              <a:t>SSW</a:t>
            </a:r>
            <a:r>
              <a:rPr kumimoji="1" lang="ja-JP" altLang="en-US" sz="1400" dirty="0" smtClean="0">
                <a:latin typeface="Meiryo UI" panose="020B0604030504040204" pitchFamily="50" charset="-128"/>
                <a:ea typeface="Meiryo UI" panose="020B0604030504040204" pitchFamily="50" charset="-128"/>
              </a:rPr>
              <a:t>等の専門家、関係機関と連携し、それぞれの視点でケースを見立て、適切な支援につなげるチーム支援体制が構築できている学校を増やす</a:t>
            </a:r>
            <a:endParaRPr kumimoji="1" lang="en-US" altLang="ja-JP" sz="1400" dirty="0" smtClean="0">
              <a:latin typeface="Meiryo UI" panose="020B0604030504040204" pitchFamily="50" charset="-128"/>
              <a:ea typeface="Meiryo UI" panose="020B0604030504040204" pitchFamily="50" charset="-128"/>
            </a:endParaRPr>
          </a:p>
          <a:p>
            <a:pPr>
              <a:lnSpc>
                <a:spcPts val="1400"/>
              </a:lnSpc>
            </a:pPr>
            <a:r>
              <a:rPr kumimoji="1" lang="ja-JP" altLang="en-US" sz="1400" dirty="0" smtClean="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SC</a:t>
            </a: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SSW</a:t>
            </a:r>
            <a:r>
              <a:rPr kumimoji="1" lang="ja-JP" altLang="en-US" sz="1400" dirty="0">
                <a:latin typeface="Meiryo UI" panose="020B0604030504040204" pitchFamily="50" charset="-128"/>
                <a:ea typeface="Meiryo UI" panose="020B0604030504040204" pitchFamily="50" charset="-128"/>
              </a:rPr>
              <a:t>等専門家のより適切な配置について</a:t>
            </a:r>
            <a:r>
              <a:rPr kumimoji="1" lang="ja-JP" altLang="en-US" sz="1400" dirty="0" smtClean="0">
                <a:latin typeface="Meiryo UI" panose="020B0604030504040204" pitchFamily="50" charset="-128"/>
                <a:ea typeface="Meiryo UI" panose="020B0604030504040204" pitchFamily="50" charset="-128"/>
              </a:rPr>
              <a:t>検討</a:t>
            </a:r>
            <a:endParaRPr kumimoji="1" lang="en-US" altLang="ja-JP" sz="1400" dirty="0">
              <a:latin typeface="Meiryo UI" panose="020B0604030504040204" pitchFamily="50" charset="-128"/>
              <a:ea typeface="Meiryo UI"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3073020657"/>
              </p:ext>
            </p:extLst>
          </p:nvPr>
        </p:nvGraphicFramePr>
        <p:xfrm>
          <a:off x="211429" y="2076826"/>
          <a:ext cx="8820801" cy="3878400"/>
        </p:xfrm>
        <a:graphic>
          <a:graphicData uri="http://schemas.openxmlformats.org/drawingml/2006/table">
            <a:tbl>
              <a:tblPr firstRow="1" bandRow="1">
                <a:tableStyleId>{5940675A-B579-460E-94D1-54222C63F5DA}</a:tableStyleId>
              </a:tblPr>
              <a:tblGrid>
                <a:gridCol w="481464">
                  <a:extLst>
                    <a:ext uri="{9D8B030D-6E8A-4147-A177-3AD203B41FA5}">
                      <a16:colId xmlns:a16="http://schemas.microsoft.com/office/drawing/2014/main" val="1644289209"/>
                    </a:ext>
                  </a:extLst>
                </a:gridCol>
                <a:gridCol w="3378729">
                  <a:extLst>
                    <a:ext uri="{9D8B030D-6E8A-4147-A177-3AD203B41FA5}">
                      <a16:colId xmlns:a16="http://schemas.microsoft.com/office/drawing/2014/main" val="41072846"/>
                    </a:ext>
                  </a:extLst>
                </a:gridCol>
                <a:gridCol w="2977151">
                  <a:extLst>
                    <a:ext uri="{9D8B030D-6E8A-4147-A177-3AD203B41FA5}">
                      <a16:colId xmlns:a16="http://schemas.microsoft.com/office/drawing/2014/main" val="2626316841"/>
                    </a:ext>
                  </a:extLst>
                </a:gridCol>
                <a:gridCol w="1983457">
                  <a:extLst>
                    <a:ext uri="{9D8B030D-6E8A-4147-A177-3AD203B41FA5}">
                      <a16:colId xmlns:a16="http://schemas.microsoft.com/office/drawing/2014/main" val="1802279789"/>
                    </a:ext>
                  </a:extLst>
                </a:gridCol>
              </a:tblGrid>
              <a:tr h="233235">
                <a:tc>
                  <a:txBody>
                    <a:bodyPr/>
                    <a:lstStyle/>
                    <a:p>
                      <a:pPr marL="0" marR="0" lvl="0" indent="0" algn="ctr" defTabSz="914400" rtl="0" eaLnBrk="1" fontAlgn="auto" latinLnBrk="0" hangingPunct="1">
                        <a:lnSpc>
                          <a:spcPts val="12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rPr>
                        <a:t>校種</a:t>
                      </a:r>
                      <a:endParaRPr kumimoji="1" lang="ja-JP" altLang="en-US" sz="1200" dirty="0">
                        <a:latin typeface="メイリオ" panose="020B0604030504040204" pitchFamily="50" charset="-128"/>
                        <a:ea typeface="メイリオ" panose="020B0604030504040204" pitchFamily="50" charset="-128"/>
                      </a:endParaRPr>
                    </a:p>
                  </a:txBody>
                  <a:tcPr marL="72000" marR="72000" marT="108000" marB="72000"/>
                </a:tc>
                <a:tc>
                  <a:txBody>
                    <a:bodyPr/>
                    <a:lstStyle/>
                    <a:p>
                      <a:pPr marL="144000" marR="0" lvl="0" indent="-457200" algn="ctr" defTabSz="914400" rtl="0" eaLnBrk="1" fontAlgn="auto" latinLnBrk="0" hangingPunct="1">
                        <a:lnSpc>
                          <a:spcPts val="12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rPr>
                        <a:t>目的</a:t>
                      </a:r>
                      <a:endParaRPr kumimoji="1" lang="ja-JP" altLang="en-US" sz="1200" dirty="0">
                        <a:latin typeface="メイリオ" panose="020B0604030504040204" pitchFamily="50" charset="-128"/>
                        <a:ea typeface="メイリオ" panose="020B0604030504040204" pitchFamily="50" charset="-128"/>
                      </a:endParaRPr>
                    </a:p>
                  </a:txBody>
                  <a:tcPr marL="72000" marR="72000" marT="108000" marB="72000"/>
                </a:tc>
                <a:tc>
                  <a:txBody>
                    <a:bodyPr/>
                    <a:lstStyle/>
                    <a:p>
                      <a:pPr marL="144000" marR="0" lvl="0" indent="-457200" algn="ctr" defTabSz="914400" rtl="0" eaLnBrk="1" fontAlgn="auto" latinLnBrk="0" hangingPunct="1">
                        <a:lnSpc>
                          <a:spcPts val="12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rPr>
                        <a:t>取組み</a:t>
                      </a:r>
                      <a:endParaRPr kumimoji="1" lang="ja-JP" altLang="en-US" sz="1200" dirty="0">
                        <a:latin typeface="メイリオ" panose="020B0604030504040204" pitchFamily="50" charset="-128"/>
                        <a:ea typeface="メイリオ" panose="020B0604030504040204" pitchFamily="50" charset="-128"/>
                      </a:endParaRPr>
                    </a:p>
                  </a:txBody>
                  <a:tcPr marL="72000" marR="72000" marT="108000" marB="72000"/>
                </a:tc>
                <a:tc>
                  <a:txBody>
                    <a:bodyPr/>
                    <a:lstStyle/>
                    <a:p>
                      <a:pPr marL="144000" marR="0" lvl="0" indent="-457200" algn="ctr" defTabSz="914400" rtl="0" eaLnBrk="1" fontAlgn="auto" latinLnBrk="0" hangingPunct="1">
                        <a:lnSpc>
                          <a:spcPts val="12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rPr>
                        <a:t>対象</a:t>
                      </a:r>
                      <a:endParaRPr kumimoji="1" lang="ja-JP" altLang="en-US" sz="1200" dirty="0">
                        <a:latin typeface="メイリオ" panose="020B0604030504040204" pitchFamily="50" charset="-128"/>
                        <a:ea typeface="メイリオ" panose="020B0604030504040204" pitchFamily="50" charset="-128"/>
                      </a:endParaRPr>
                    </a:p>
                  </a:txBody>
                  <a:tcPr marL="72000" marR="72000" marT="108000" marB="72000"/>
                </a:tc>
                <a:extLst>
                  <a:ext uri="{0D108BD9-81ED-4DB2-BD59-A6C34878D82A}">
                    <a16:rowId xmlns:a16="http://schemas.microsoft.com/office/drawing/2014/main" val="15889486"/>
                  </a:ext>
                </a:extLst>
              </a:tr>
              <a:tr h="371560">
                <a:tc rowSpan="7">
                  <a:txBody>
                    <a:bodyPr/>
                    <a:lstStyle/>
                    <a:p>
                      <a:pPr marL="0" marR="0" lvl="0" indent="0" algn="ctr" defTabSz="914400" rtl="0" eaLnBrk="1" fontAlgn="auto" latinLnBrk="0" hangingPunct="1">
                        <a:lnSpc>
                          <a:spcPts val="12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rPr>
                        <a:t>小中</a:t>
                      </a:r>
                      <a:endParaRPr kumimoji="1" lang="en-US" altLang="ja-JP" sz="1200" dirty="0" smtClean="0">
                        <a:latin typeface="メイリオ" panose="020B0604030504040204" pitchFamily="50" charset="-128"/>
                        <a:ea typeface="メイリオ" panose="020B0604030504040204" pitchFamily="50" charset="-128"/>
                      </a:endParaRPr>
                    </a:p>
                  </a:txBody>
                  <a:tcPr marL="72000" marR="72000" marT="108000" marB="72000"/>
                </a:tc>
                <a:tc>
                  <a:txBody>
                    <a:bodyPr/>
                    <a:lstStyle/>
                    <a:p>
                      <a:pPr>
                        <a:lnSpc>
                          <a:spcPts val="1200"/>
                        </a:lnSpc>
                      </a:pPr>
                      <a:r>
                        <a:rPr kumimoji="1" lang="ja-JP" altLang="en-US" sz="1200" dirty="0" smtClean="0">
                          <a:latin typeface="メイリオ" panose="020B0604030504040204" pitchFamily="50" charset="-128"/>
                          <a:ea typeface="メイリオ" panose="020B0604030504040204" pitchFamily="50" charset="-128"/>
                        </a:rPr>
                        <a:t>・市町村における専門家等と連携したチーム</a:t>
                      </a:r>
                      <a:endParaRPr kumimoji="1" lang="en-US" altLang="ja-JP" sz="1200" dirty="0" smtClean="0">
                        <a:latin typeface="メイリオ" panose="020B0604030504040204" pitchFamily="50" charset="-128"/>
                        <a:ea typeface="メイリオ" panose="020B0604030504040204" pitchFamily="50" charset="-128"/>
                      </a:endParaRPr>
                    </a:p>
                    <a:p>
                      <a:pPr>
                        <a:lnSpc>
                          <a:spcPts val="1200"/>
                        </a:lnSpc>
                      </a:pPr>
                      <a:r>
                        <a:rPr kumimoji="1" lang="ja-JP" altLang="en-US" sz="1200" dirty="0" smtClean="0">
                          <a:latin typeface="メイリオ" panose="020B0604030504040204" pitchFamily="50" charset="-128"/>
                          <a:ea typeface="メイリオ" panose="020B0604030504040204" pitchFamily="50" charset="-128"/>
                        </a:rPr>
                        <a:t>　支援のあり方についての協議</a:t>
                      </a:r>
                      <a:endParaRPr kumimoji="1" lang="en-US" altLang="ja-JP" sz="1200" dirty="0" smtClean="0">
                        <a:latin typeface="メイリオ" panose="020B0604030504040204" pitchFamily="50" charset="-128"/>
                        <a:ea typeface="メイリオ" panose="020B0604030504040204" pitchFamily="50" charset="-128"/>
                      </a:endParaRPr>
                    </a:p>
                  </a:txBody>
                  <a:tcPr marL="72000" marR="72000" marT="108000" marB="72000">
                    <a:lnB w="12700"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rPr>
                        <a:t>・地区別ブロック連絡会（年</a:t>
                      </a:r>
                      <a:r>
                        <a:rPr kumimoji="1" lang="en-US" altLang="ja-JP" sz="1200" dirty="0" smtClean="0">
                          <a:latin typeface="メイリオ" panose="020B0604030504040204" pitchFamily="50" charset="-128"/>
                          <a:ea typeface="メイリオ" panose="020B0604030504040204" pitchFamily="50" charset="-128"/>
                        </a:rPr>
                        <a:t>4</a:t>
                      </a:r>
                      <a:r>
                        <a:rPr kumimoji="1" lang="ja-JP" altLang="en-US" sz="1200" dirty="0" smtClean="0">
                          <a:latin typeface="メイリオ" panose="020B0604030504040204" pitchFamily="50" charset="-128"/>
                          <a:ea typeface="メイリオ" panose="020B0604030504040204" pitchFamily="50" charset="-128"/>
                        </a:rPr>
                        <a:t>回）</a:t>
                      </a:r>
                      <a:endParaRPr kumimoji="1" lang="en-US" altLang="ja-JP" sz="1200" dirty="0" smtClean="0">
                        <a:latin typeface="メイリオ" panose="020B0604030504040204" pitchFamily="50" charset="-128"/>
                        <a:ea typeface="メイリオ" panose="020B0604030504040204" pitchFamily="50" charset="-128"/>
                      </a:endParaRPr>
                    </a:p>
                    <a:p>
                      <a:pPr>
                        <a:lnSpc>
                          <a:spcPts val="1200"/>
                        </a:lnSpc>
                      </a:pPr>
                      <a:endParaRPr kumimoji="1" lang="en-US" altLang="ja-JP" sz="1200" dirty="0" smtClean="0">
                        <a:latin typeface="メイリオ" panose="020B0604030504040204" pitchFamily="50" charset="-128"/>
                        <a:ea typeface="メイリオ" panose="020B0604030504040204" pitchFamily="50" charset="-128"/>
                      </a:endParaRPr>
                    </a:p>
                  </a:txBody>
                  <a:tcPr marL="72000" marR="72000" marT="108000" marB="72000">
                    <a:lnB w="12700" cap="flat" cmpd="sng" algn="ctr">
                      <a:solidFill>
                        <a:schemeClr val="tx1"/>
                      </a:solidFill>
                      <a:prstDash val="sysDot"/>
                      <a:round/>
                      <a:headEnd type="none" w="med" len="med"/>
                      <a:tailEnd type="none" w="med" len="med"/>
                    </a:lnB>
                  </a:tcPr>
                </a:tc>
                <a:tc>
                  <a:txBody>
                    <a:bodyPr/>
                    <a:lstStyle/>
                    <a:p>
                      <a:pPr marL="144000" marR="0" lvl="0" indent="-457200" algn="l" defTabSz="914400" rtl="0" eaLnBrk="1" fontAlgn="auto" latinLnBrk="0" hangingPunct="1">
                        <a:lnSpc>
                          <a:spcPts val="12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rPr>
                        <a:t>・</a:t>
                      </a:r>
                      <a:r>
                        <a:rPr kumimoji="1" lang="en-US" altLang="ja-JP" sz="1200" dirty="0" smtClean="0">
                          <a:latin typeface="メイリオ" panose="020B0604030504040204" pitchFamily="50" charset="-128"/>
                          <a:ea typeface="メイリオ" panose="020B0604030504040204" pitchFamily="50" charset="-128"/>
                        </a:rPr>
                        <a:t>SCSV,SSWSV,SL,</a:t>
                      </a:r>
                      <a:r>
                        <a:rPr kumimoji="1" lang="ja-JP" altLang="en-US" sz="1200" dirty="0" smtClean="0">
                          <a:latin typeface="メイリオ" panose="020B0604030504040204" pitchFamily="50" charset="-128"/>
                          <a:ea typeface="メイリオ" panose="020B0604030504040204" pitchFamily="50" charset="-128"/>
                        </a:rPr>
                        <a:t>市町村指導主事</a:t>
                      </a:r>
                      <a:endParaRPr kumimoji="1" lang="en-US" altLang="ja-JP" sz="1200" dirty="0" smtClean="0">
                        <a:latin typeface="メイリオ" panose="020B0604030504040204" pitchFamily="50" charset="-128"/>
                        <a:ea typeface="メイリオ" panose="020B0604030504040204" pitchFamily="50" charset="-128"/>
                      </a:endParaRPr>
                    </a:p>
                  </a:txBody>
                  <a:tcPr marL="72000" marR="72000" marT="108000" marB="72000">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907991701"/>
                  </a:ext>
                </a:extLst>
              </a:tr>
              <a:tr h="371560">
                <a:tc vMerge="1">
                  <a:txBody>
                    <a:bodyPr/>
                    <a:lstStyle/>
                    <a:p>
                      <a:endParaRPr kumimoji="1" lang="ja-JP" altLang="en-US"/>
                    </a:p>
                  </a:txBody>
                  <a:tcPr/>
                </a:tc>
                <a:tc>
                  <a:txBody>
                    <a:bodyPr/>
                    <a:lstStyle/>
                    <a:p>
                      <a:pPr>
                        <a:lnSpc>
                          <a:spcPts val="1200"/>
                        </a:lnSpc>
                      </a:pPr>
                      <a:r>
                        <a:rPr kumimoji="1" lang="ja-JP" altLang="en-US" sz="1200" dirty="0" smtClean="0">
                          <a:latin typeface="メイリオ" panose="020B0604030504040204" pitchFamily="50" charset="-128"/>
                          <a:ea typeface="メイリオ" panose="020B0604030504040204" pitchFamily="50" charset="-128"/>
                        </a:rPr>
                        <a:t>・学校におけるチームの一員としての</a:t>
                      </a:r>
                      <a:r>
                        <a:rPr kumimoji="1" lang="en-US" altLang="ja-JP" sz="1200" dirty="0" smtClean="0">
                          <a:latin typeface="メイリオ" panose="020B0604030504040204" pitchFamily="50" charset="-128"/>
                          <a:ea typeface="メイリオ" panose="020B0604030504040204" pitchFamily="50" charset="-128"/>
                        </a:rPr>
                        <a:t>SSW</a:t>
                      </a:r>
                      <a:r>
                        <a:rPr kumimoji="1" lang="ja-JP" altLang="en-US" sz="1200" dirty="0" smtClean="0">
                          <a:latin typeface="メイリオ" panose="020B0604030504040204" pitchFamily="50" charset="-128"/>
                          <a:ea typeface="メイリオ" panose="020B0604030504040204" pitchFamily="50" charset="-128"/>
                        </a:rPr>
                        <a:t>の</a:t>
                      </a:r>
                      <a:endParaRPr kumimoji="1" lang="en-US" altLang="ja-JP" sz="1200" dirty="0" smtClean="0">
                        <a:latin typeface="メイリオ" panose="020B0604030504040204" pitchFamily="50" charset="-128"/>
                        <a:ea typeface="メイリオ" panose="020B0604030504040204" pitchFamily="50" charset="-128"/>
                      </a:endParaRPr>
                    </a:p>
                    <a:p>
                      <a:pPr>
                        <a:lnSpc>
                          <a:spcPts val="1200"/>
                        </a:lnSpc>
                      </a:pPr>
                      <a:r>
                        <a:rPr kumimoji="1" lang="ja-JP" altLang="en-US" sz="1200" dirty="0" smtClean="0">
                          <a:latin typeface="メイリオ" panose="020B0604030504040204" pitchFamily="50" charset="-128"/>
                          <a:ea typeface="メイリオ" panose="020B0604030504040204" pitchFamily="50" charset="-128"/>
                        </a:rPr>
                        <a:t>　スキルアップ（経験年数別）</a:t>
                      </a:r>
                    </a:p>
                  </a:txBody>
                  <a:tcPr marL="72000" marR="72000" marT="108000" marB="72000">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rPr>
                        <a:t>・</a:t>
                      </a:r>
                      <a:r>
                        <a:rPr kumimoji="1" lang="en-US" altLang="ja-JP" sz="1200" dirty="0" smtClean="0">
                          <a:latin typeface="メイリオ" panose="020B0604030504040204" pitchFamily="50" charset="-128"/>
                          <a:ea typeface="メイリオ" panose="020B0604030504040204" pitchFamily="50" charset="-128"/>
                        </a:rPr>
                        <a:t>SSW</a:t>
                      </a:r>
                      <a:r>
                        <a:rPr kumimoji="1" lang="ja-JP" altLang="en-US" sz="1200" dirty="0" smtClean="0">
                          <a:latin typeface="メイリオ" panose="020B0604030504040204" pitchFamily="50" charset="-128"/>
                          <a:ea typeface="メイリオ" panose="020B0604030504040204" pitchFamily="50" charset="-128"/>
                        </a:rPr>
                        <a:t>育成支援研修、ミドルリーダー</a:t>
                      </a:r>
                      <a:endParaRPr kumimoji="1" lang="en-US" altLang="ja-JP" sz="1200" dirty="0" smtClean="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en-US" altLang="ja-JP" sz="1200" dirty="0" smtClean="0">
                          <a:latin typeface="メイリオ" panose="020B0604030504040204" pitchFamily="50" charset="-128"/>
                          <a:ea typeface="メイリオ" panose="020B0604030504040204" pitchFamily="50" charset="-128"/>
                        </a:rPr>
                        <a:t>   </a:t>
                      </a:r>
                      <a:r>
                        <a:rPr kumimoji="1" lang="ja-JP" altLang="en-US" sz="1200" dirty="0" smtClean="0">
                          <a:latin typeface="メイリオ" panose="020B0604030504040204" pitchFamily="50" charset="-128"/>
                          <a:ea typeface="メイリオ" panose="020B0604030504040204" pitchFamily="50" charset="-128"/>
                        </a:rPr>
                        <a:t>研修（通年）</a:t>
                      </a:r>
                      <a:endParaRPr kumimoji="1" lang="en-US" altLang="ja-JP" sz="1200" dirty="0" smtClean="0">
                        <a:latin typeface="メイリオ" panose="020B0604030504040204" pitchFamily="50" charset="-128"/>
                        <a:ea typeface="メイリオ" panose="020B0604030504040204" pitchFamily="50" charset="-128"/>
                      </a:endParaRPr>
                    </a:p>
                  </a:txBody>
                  <a:tcPr marL="72000" marR="72000" marT="108000" marB="72000">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144000" marR="0" lvl="0" indent="-457200" algn="l" defTabSz="914400" rtl="0" eaLnBrk="1" fontAlgn="auto" latinLnBrk="0" hangingPunct="1">
                        <a:lnSpc>
                          <a:spcPts val="12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rPr>
                        <a:t>・</a:t>
                      </a:r>
                      <a:r>
                        <a:rPr kumimoji="1" lang="en-US" altLang="ja-JP" sz="1200" dirty="0" smtClean="0">
                          <a:latin typeface="メイリオ" panose="020B0604030504040204" pitchFamily="50" charset="-128"/>
                          <a:ea typeface="メイリオ" panose="020B0604030504040204" pitchFamily="50" charset="-128"/>
                        </a:rPr>
                        <a:t>SSW</a:t>
                      </a:r>
                    </a:p>
                    <a:p>
                      <a:pPr marL="144000" marR="0" lvl="0" indent="-457200" algn="l" defTabSz="914400" rtl="0" eaLnBrk="1" fontAlgn="auto" latinLnBrk="0" hangingPunct="1">
                        <a:lnSpc>
                          <a:spcPts val="1200"/>
                        </a:lnSpc>
                        <a:spcBef>
                          <a:spcPts val="0"/>
                        </a:spcBef>
                        <a:spcAft>
                          <a:spcPts val="0"/>
                        </a:spcAft>
                        <a:buClrTx/>
                        <a:buSzTx/>
                        <a:buFontTx/>
                        <a:buNone/>
                        <a:tabLst/>
                        <a:defRPr/>
                      </a:pPr>
                      <a:endParaRPr kumimoji="1" lang="en-US" altLang="ja-JP" sz="1200" dirty="0" smtClean="0">
                        <a:latin typeface="メイリオ" panose="020B0604030504040204" pitchFamily="50" charset="-128"/>
                        <a:ea typeface="メイリオ" panose="020B0604030504040204" pitchFamily="50" charset="-128"/>
                      </a:endParaRPr>
                    </a:p>
                  </a:txBody>
                  <a:tcPr marL="72000" marR="72000" marT="108000" marB="72000">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23007474"/>
                  </a:ext>
                </a:extLst>
              </a:tr>
              <a:tr h="371560">
                <a:tc vMerge="1">
                  <a:txBody>
                    <a:bodyPr/>
                    <a:lstStyle/>
                    <a:p>
                      <a:endParaRPr kumimoji="1" lang="ja-JP" altLang="en-US"/>
                    </a:p>
                  </a:txBody>
                  <a:tcPr/>
                </a:tc>
                <a:tc>
                  <a:txBody>
                    <a:bodyPr/>
                    <a:lstStyle/>
                    <a:p>
                      <a:pPr>
                        <a:lnSpc>
                          <a:spcPts val="1200"/>
                        </a:lnSpc>
                      </a:pPr>
                      <a:r>
                        <a:rPr kumimoji="1" lang="ja-JP" altLang="en-US" sz="1200" dirty="0" smtClean="0">
                          <a:latin typeface="メイリオ" panose="020B0604030504040204" pitchFamily="50" charset="-128"/>
                          <a:ea typeface="メイリオ" panose="020B0604030504040204" pitchFamily="50" charset="-128"/>
                        </a:rPr>
                        <a:t>・学校に関わる</a:t>
                      </a:r>
                      <a:r>
                        <a:rPr kumimoji="1" lang="en-US" altLang="ja-JP" sz="1200" dirty="0" smtClean="0">
                          <a:latin typeface="メイリオ" panose="020B0604030504040204" pitchFamily="50" charset="-128"/>
                          <a:ea typeface="メイリオ" panose="020B0604030504040204" pitchFamily="50" charset="-128"/>
                        </a:rPr>
                        <a:t>SSW</a:t>
                      </a:r>
                      <a:r>
                        <a:rPr kumimoji="1" lang="ja-JP" altLang="en-US" sz="1200" dirty="0" smtClean="0">
                          <a:latin typeface="メイリオ" panose="020B0604030504040204" pitchFamily="50" charset="-128"/>
                          <a:ea typeface="メイリオ" panose="020B0604030504040204" pitchFamily="50" charset="-128"/>
                        </a:rPr>
                        <a:t>と地域に関わる</a:t>
                      </a:r>
                      <a:r>
                        <a:rPr kumimoji="1" lang="en-US" altLang="ja-JP" sz="1200" dirty="0" smtClean="0">
                          <a:latin typeface="メイリオ" panose="020B0604030504040204" pitchFamily="50" charset="-128"/>
                          <a:ea typeface="メイリオ" panose="020B0604030504040204" pitchFamily="50" charset="-128"/>
                        </a:rPr>
                        <a:t>CSW</a:t>
                      </a:r>
                      <a:r>
                        <a:rPr kumimoji="1" lang="ja-JP" altLang="en-US" sz="1200" dirty="0" smtClean="0">
                          <a:latin typeface="メイリオ" panose="020B0604030504040204" pitchFamily="50" charset="-128"/>
                          <a:ea typeface="メイリオ" panose="020B0604030504040204" pitchFamily="50" charset="-128"/>
                        </a:rPr>
                        <a:t>との</a:t>
                      </a:r>
                      <a:endParaRPr kumimoji="1" lang="en-US" altLang="ja-JP" sz="1200" dirty="0" smtClean="0">
                        <a:latin typeface="メイリオ" panose="020B0604030504040204" pitchFamily="50" charset="-128"/>
                        <a:ea typeface="メイリオ" panose="020B0604030504040204" pitchFamily="50" charset="-128"/>
                      </a:endParaRPr>
                    </a:p>
                    <a:p>
                      <a:pPr>
                        <a:lnSpc>
                          <a:spcPts val="1200"/>
                        </a:lnSpc>
                      </a:pPr>
                      <a:r>
                        <a:rPr kumimoji="1" lang="ja-JP" altLang="en-US" sz="1200" dirty="0" smtClean="0">
                          <a:latin typeface="メイリオ" panose="020B0604030504040204" pitchFamily="50" charset="-128"/>
                          <a:ea typeface="メイリオ" panose="020B0604030504040204" pitchFamily="50" charset="-128"/>
                        </a:rPr>
                        <a:t>　連携による児童生徒支援の充実</a:t>
                      </a:r>
                      <a:endParaRPr kumimoji="1" lang="en-US" altLang="ja-JP" sz="1200" dirty="0" smtClean="0">
                        <a:latin typeface="メイリオ" panose="020B0604030504040204" pitchFamily="50" charset="-128"/>
                        <a:ea typeface="メイリオ" panose="020B0604030504040204" pitchFamily="50" charset="-128"/>
                      </a:endParaRPr>
                    </a:p>
                  </a:txBody>
                  <a:tcPr marL="72000" marR="72000" marT="108000" marB="72000">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rPr>
                        <a:t>・</a:t>
                      </a:r>
                      <a:r>
                        <a:rPr kumimoji="1" lang="en-US" altLang="ja-JP" sz="1200" dirty="0" smtClean="0">
                          <a:latin typeface="メイリオ" panose="020B0604030504040204" pitchFamily="50" charset="-128"/>
                          <a:ea typeface="メイリオ" panose="020B0604030504040204" pitchFamily="50" charset="-128"/>
                        </a:rPr>
                        <a:t>SSW</a:t>
                      </a:r>
                      <a:r>
                        <a:rPr kumimoji="1" lang="ja-JP" altLang="en-US" sz="1200" dirty="0" smtClean="0">
                          <a:latin typeface="メイリオ" panose="020B0604030504040204" pitchFamily="50" charset="-128"/>
                          <a:ea typeface="メイリオ" panose="020B0604030504040204" pitchFamily="50" charset="-128"/>
                        </a:rPr>
                        <a:t>連絡会（通年）</a:t>
                      </a:r>
                      <a:endParaRPr kumimoji="1" lang="en-US" altLang="ja-JP" sz="1200" dirty="0" smtClean="0">
                        <a:latin typeface="メイリオ" panose="020B0604030504040204" pitchFamily="50" charset="-128"/>
                        <a:ea typeface="メイリオ" panose="020B0604030504040204" pitchFamily="50" charset="-128"/>
                      </a:endParaRPr>
                    </a:p>
                    <a:p>
                      <a:pPr>
                        <a:lnSpc>
                          <a:spcPts val="1200"/>
                        </a:lnSpc>
                      </a:pPr>
                      <a:endParaRPr kumimoji="1" lang="en-US" altLang="ja-JP" sz="1200" dirty="0" smtClean="0">
                        <a:latin typeface="メイリオ" panose="020B0604030504040204" pitchFamily="50" charset="-128"/>
                        <a:ea typeface="メイリオ" panose="020B0604030504040204" pitchFamily="50" charset="-128"/>
                      </a:endParaRPr>
                    </a:p>
                  </a:txBody>
                  <a:tcPr marL="72000" marR="72000" marT="108000" marB="72000">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144000" marR="0" lvl="0" indent="-457200" algn="l" defTabSz="914400" rtl="0" eaLnBrk="1" fontAlgn="auto" latinLnBrk="0" hangingPunct="1">
                        <a:lnSpc>
                          <a:spcPts val="12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rPr>
                        <a:t>・</a:t>
                      </a:r>
                      <a:r>
                        <a:rPr kumimoji="1" lang="en-US" altLang="ja-JP" sz="1200" dirty="0" smtClean="0">
                          <a:latin typeface="メイリオ" panose="020B0604030504040204" pitchFamily="50" charset="-128"/>
                          <a:ea typeface="メイリオ" panose="020B0604030504040204" pitchFamily="50" charset="-128"/>
                        </a:rPr>
                        <a:t>SSW,CSW,</a:t>
                      </a:r>
                    </a:p>
                    <a:p>
                      <a:pPr marL="144000" marR="0" lvl="0" indent="-457200" algn="l" defTabSz="914400" rtl="0" eaLnBrk="1" fontAlgn="auto" latinLnBrk="0" hangingPunct="1">
                        <a:lnSpc>
                          <a:spcPts val="12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rPr>
                        <a:t>　市町村指導主事</a:t>
                      </a:r>
                      <a:endParaRPr kumimoji="1" lang="en-US" altLang="ja-JP" sz="1200" dirty="0" smtClean="0">
                        <a:latin typeface="メイリオ" panose="020B0604030504040204" pitchFamily="50" charset="-128"/>
                        <a:ea typeface="メイリオ" panose="020B0604030504040204" pitchFamily="50" charset="-128"/>
                      </a:endParaRPr>
                    </a:p>
                  </a:txBody>
                  <a:tcPr marL="72000" marR="72000" marT="108000" marB="72000">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611710"/>
                  </a:ext>
                </a:extLst>
              </a:tr>
              <a:tr h="371560">
                <a:tc vMerge="1">
                  <a:txBody>
                    <a:bodyPr/>
                    <a:lstStyle/>
                    <a:p>
                      <a:endParaRPr kumimoji="1" lang="ja-JP" altLang="en-US"/>
                    </a:p>
                  </a:txBody>
                  <a:tcPr/>
                </a:tc>
                <a:tc>
                  <a:txBody>
                    <a:bodyPr/>
                    <a:lstStyle/>
                    <a:p>
                      <a:pPr>
                        <a:lnSpc>
                          <a:spcPts val="1200"/>
                        </a:lnSpc>
                      </a:pPr>
                      <a:r>
                        <a:rPr kumimoji="1" lang="ja-JP" altLang="en-US" sz="1200" dirty="0" smtClean="0">
                          <a:latin typeface="メイリオ" panose="020B0604030504040204" pitchFamily="50" charset="-128"/>
                          <a:ea typeface="メイリオ" panose="020B0604030504040204" pitchFamily="50" charset="-128"/>
                        </a:rPr>
                        <a:t>・不登校児童生徒への多様な学びの場の準備の</a:t>
                      </a:r>
                      <a:endParaRPr kumimoji="1" lang="en-US" altLang="ja-JP" sz="1200" dirty="0" smtClean="0">
                        <a:latin typeface="メイリオ" panose="020B0604030504040204" pitchFamily="50" charset="-128"/>
                        <a:ea typeface="メイリオ" panose="020B0604030504040204" pitchFamily="50" charset="-128"/>
                      </a:endParaRPr>
                    </a:p>
                    <a:p>
                      <a:pPr>
                        <a:lnSpc>
                          <a:spcPts val="1200"/>
                        </a:lnSpc>
                      </a:pPr>
                      <a:r>
                        <a:rPr kumimoji="1" lang="ja-JP" altLang="en-US" sz="1200" dirty="0" smtClean="0">
                          <a:latin typeface="メイリオ" panose="020B0604030504040204" pitchFamily="50" charset="-128"/>
                          <a:ea typeface="メイリオ" panose="020B0604030504040204" pitchFamily="50" charset="-128"/>
                        </a:rPr>
                        <a:t>　ための支援ネットワークづくり</a:t>
                      </a:r>
                    </a:p>
                  </a:txBody>
                  <a:tcPr marL="72000" marR="72000" marT="108000" marB="72000">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rPr>
                        <a:t>・不登校に関する研修（配信）</a:t>
                      </a:r>
                      <a:endParaRPr kumimoji="1" lang="en-US" altLang="ja-JP" sz="1200" dirty="0" smtClean="0">
                        <a:latin typeface="メイリオ" panose="020B0604030504040204" pitchFamily="50" charset="-128"/>
                        <a:ea typeface="メイリオ" panose="020B0604030504040204" pitchFamily="50" charset="-128"/>
                      </a:endParaRPr>
                    </a:p>
                    <a:p>
                      <a:pPr>
                        <a:lnSpc>
                          <a:spcPts val="1200"/>
                        </a:lnSpc>
                      </a:pPr>
                      <a:endParaRPr kumimoji="1" lang="en-US" altLang="ja-JP" sz="1200" dirty="0" smtClean="0">
                        <a:latin typeface="メイリオ" panose="020B0604030504040204" pitchFamily="50" charset="-128"/>
                        <a:ea typeface="メイリオ" panose="020B0604030504040204" pitchFamily="50" charset="-128"/>
                      </a:endParaRPr>
                    </a:p>
                  </a:txBody>
                  <a:tcPr marL="72000" marR="72000" marT="108000" marB="72000">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144000" marR="0" lvl="0" indent="-457200" algn="l" defTabSz="914400" rtl="0" eaLnBrk="1" fontAlgn="auto" latinLnBrk="0" hangingPunct="1">
                        <a:lnSpc>
                          <a:spcPts val="12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rPr>
                        <a:t>・教員等</a:t>
                      </a:r>
                      <a:endParaRPr kumimoji="1" lang="en-US" altLang="ja-JP" sz="1200" dirty="0" smtClean="0">
                        <a:latin typeface="メイリオ" panose="020B0604030504040204" pitchFamily="50" charset="-128"/>
                        <a:ea typeface="メイリオ" panose="020B0604030504040204" pitchFamily="50" charset="-128"/>
                      </a:endParaRPr>
                    </a:p>
                    <a:p>
                      <a:pPr marL="144000" marR="0" lvl="0" indent="-457200" algn="l" defTabSz="914400" rtl="0" eaLnBrk="1" fontAlgn="auto" latinLnBrk="0" hangingPunct="1">
                        <a:lnSpc>
                          <a:spcPts val="1200"/>
                        </a:lnSpc>
                        <a:spcBef>
                          <a:spcPts val="0"/>
                        </a:spcBef>
                        <a:spcAft>
                          <a:spcPts val="0"/>
                        </a:spcAft>
                        <a:buClrTx/>
                        <a:buSzTx/>
                        <a:buFontTx/>
                        <a:buNone/>
                        <a:tabLst/>
                        <a:defRPr/>
                      </a:pPr>
                      <a:endParaRPr kumimoji="1" lang="en-US" altLang="ja-JP" sz="1200" dirty="0" smtClean="0">
                        <a:latin typeface="メイリオ" panose="020B0604030504040204" pitchFamily="50" charset="-128"/>
                        <a:ea typeface="メイリオ" panose="020B0604030504040204" pitchFamily="50" charset="-128"/>
                      </a:endParaRPr>
                    </a:p>
                  </a:txBody>
                  <a:tcPr marL="72000" marR="72000" marT="108000" marB="72000">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53734218"/>
                  </a:ext>
                </a:extLst>
              </a:tr>
              <a:tr h="371560">
                <a:tc vMerge="1">
                  <a:txBody>
                    <a:bodyPr/>
                    <a:lstStyle/>
                    <a:p>
                      <a:endParaRPr kumimoji="1" lang="ja-JP" altLang="en-US"/>
                    </a:p>
                  </a:txBody>
                  <a:tcPr/>
                </a:tc>
                <a:tc>
                  <a:txBody>
                    <a:bodyPr/>
                    <a:lstStyle/>
                    <a:p>
                      <a:pPr>
                        <a:lnSpc>
                          <a:spcPts val="1200"/>
                        </a:lnSpc>
                      </a:pPr>
                      <a:r>
                        <a:rPr kumimoji="1" lang="ja-JP" altLang="en-US" sz="1200" dirty="0" smtClean="0">
                          <a:latin typeface="メイリオ" panose="020B0604030504040204" pitchFamily="50" charset="-128"/>
                          <a:ea typeface="メイリオ" panose="020B0604030504040204" pitchFamily="50" charset="-128"/>
                        </a:rPr>
                        <a:t>・学校における専門家と連携した子ども支援</a:t>
                      </a:r>
                      <a:endParaRPr kumimoji="1" lang="en-US" altLang="ja-JP" sz="1200" dirty="0" smtClean="0">
                        <a:latin typeface="メイリオ" panose="020B0604030504040204" pitchFamily="50" charset="-128"/>
                        <a:ea typeface="メイリオ" panose="020B0604030504040204" pitchFamily="50" charset="-128"/>
                      </a:endParaRPr>
                    </a:p>
                    <a:p>
                      <a:pPr>
                        <a:lnSpc>
                          <a:spcPts val="1200"/>
                        </a:lnSpc>
                      </a:pPr>
                      <a:r>
                        <a:rPr kumimoji="1" lang="ja-JP" altLang="en-US" sz="1200" dirty="0" smtClean="0">
                          <a:latin typeface="メイリオ" panose="020B0604030504040204" pitchFamily="50" charset="-128"/>
                          <a:ea typeface="メイリオ" panose="020B0604030504040204" pitchFamily="50" charset="-128"/>
                        </a:rPr>
                        <a:t>　体制構築の好事例の共有</a:t>
                      </a:r>
                      <a:endParaRPr kumimoji="1" lang="en-US" altLang="ja-JP" sz="1200" dirty="0" smtClean="0">
                        <a:latin typeface="メイリオ" panose="020B0604030504040204" pitchFamily="50" charset="-128"/>
                        <a:ea typeface="メイリオ" panose="020B0604030504040204" pitchFamily="50" charset="-128"/>
                      </a:endParaRPr>
                    </a:p>
                  </a:txBody>
                  <a:tcPr marL="72000" marR="72000" marT="108000" marB="72000">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rPr>
                        <a:t>・いじめ虐待等対応支援体制構築事業</a:t>
                      </a:r>
                      <a:endParaRPr kumimoji="1" lang="en-US" altLang="ja-JP" sz="1200" dirty="0" smtClean="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en-US" altLang="ja-JP" sz="1200" dirty="0" smtClean="0">
                          <a:latin typeface="メイリオ" panose="020B0604030504040204" pitchFamily="50" charset="-128"/>
                          <a:ea typeface="メイリオ" panose="020B0604030504040204" pitchFamily="50" charset="-128"/>
                        </a:rPr>
                        <a:t>   </a:t>
                      </a:r>
                      <a:r>
                        <a:rPr kumimoji="1" lang="ja-JP" altLang="en-US" sz="1200" dirty="0" smtClean="0">
                          <a:latin typeface="メイリオ" panose="020B0604030504040204" pitchFamily="50" charset="-128"/>
                          <a:ea typeface="メイリオ" panose="020B0604030504040204" pitchFamily="50" charset="-128"/>
                        </a:rPr>
                        <a:t>研修会（通年）</a:t>
                      </a:r>
                      <a:endParaRPr kumimoji="1" lang="en-US" altLang="ja-JP" sz="1200" dirty="0" smtClean="0">
                        <a:latin typeface="メイリオ" panose="020B0604030504040204" pitchFamily="50" charset="-128"/>
                        <a:ea typeface="メイリオ" panose="020B0604030504040204" pitchFamily="50" charset="-128"/>
                      </a:endParaRPr>
                    </a:p>
                  </a:txBody>
                  <a:tcPr marL="72000" marR="72000" marT="108000" marB="72000">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144000" marR="0" lvl="0" indent="-457200" algn="l" defTabSz="914400" rtl="0" eaLnBrk="1" fontAlgn="auto" latinLnBrk="0" hangingPunct="1">
                        <a:lnSpc>
                          <a:spcPts val="12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rPr>
                        <a:t>・担当教員</a:t>
                      </a:r>
                      <a:endParaRPr kumimoji="1" lang="en-US" altLang="ja-JP" sz="1200" dirty="0" smtClean="0">
                        <a:latin typeface="メイリオ" panose="020B0604030504040204" pitchFamily="50" charset="-128"/>
                        <a:ea typeface="メイリオ" panose="020B0604030504040204" pitchFamily="50" charset="-128"/>
                      </a:endParaRPr>
                    </a:p>
                    <a:p>
                      <a:pPr marL="144000" marR="0" lvl="0" indent="-457200" algn="l" defTabSz="914400" rtl="0" eaLnBrk="1" fontAlgn="auto" latinLnBrk="0" hangingPunct="1">
                        <a:lnSpc>
                          <a:spcPts val="1200"/>
                        </a:lnSpc>
                        <a:spcBef>
                          <a:spcPts val="0"/>
                        </a:spcBef>
                        <a:spcAft>
                          <a:spcPts val="0"/>
                        </a:spcAft>
                        <a:buClrTx/>
                        <a:buSzTx/>
                        <a:buFontTx/>
                        <a:buNone/>
                        <a:tabLst/>
                        <a:defRPr/>
                      </a:pPr>
                      <a:endParaRPr kumimoji="1" lang="en-US" altLang="ja-JP" sz="1200" dirty="0" smtClean="0">
                        <a:latin typeface="メイリオ" panose="020B0604030504040204" pitchFamily="50" charset="-128"/>
                        <a:ea typeface="メイリオ" panose="020B0604030504040204" pitchFamily="50" charset="-128"/>
                      </a:endParaRPr>
                    </a:p>
                  </a:txBody>
                  <a:tcPr marL="72000" marR="72000" marT="108000" marB="72000">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165209217"/>
                  </a:ext>
                </a:extLst>
              </a:tr>
              <a:tr h="518862">
                <a:tc vMerge="1">
                  <a:txBody>
                    <a:bodyPr/>
                    <a:lstStyle/>
                    <a:p>
                      <a:endParaRPr kumimoji="1" lang="ja-JP" altLang="en-US"/>
                    </a:p>
                  </a:txBody>
                  <a:tcPr/>
                </a:tc>
                <a:tc>
                  <a:txBody>
                    <a:bodyPr/>
                    <a:lstStyle/>
                    <a:p>
                      <a:pPr>
                        <a:lnSpc>
                          <a:spcPts val="1200"/>
                        </a:lnSpc>
                      </a:pPr>
                      <a:r>
                        <a:rPr kumimoji="1" lang="ja-JP" altLang="en-US" sz="1200" dirty="0" smtClean="0">
                          <a:latin typeface="メイリオ" panose="020B0604030504040204" pitchFamily="50" charset="-128"/>
                          <a:ea typeface="メイリオ" panose="020B0604030504040204" pitchFamily="50" charset="-128"/>
                        </a:rPr>
                        <a:t>・ネットトラブルへの対応、防止に向けた啓発</a:t>
                      </a:r>
                      <a:endParaRPr kumimoji="1" lang="en-US" altLang="ja-JP" sz="1200" dirty="0" smtClean="0">
                        <a:latin typeface="メイリオ" panose="020B0604030504040204" pitchFamily="50" charset="-128"/>
                        <a:ea typeface="メイリオ" panose="020B0604030504040204" pitchFamily="50" charset="-128"/>
                      </a:endParaRPr>
                    </a:p>
                  </a:txBody>
                  <a:tcPr marL="72000" marR="72000" marT="108000" marB="72000">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rPr>
                        <a:t>・サイバーネットワーク連絡会</a:t>
                      </a:r>
                      <a:endParaRPr kumimoji="1" lang="en-US" altLang="ja-JP" sz="1200" dirty="0" smtClean="0">
                        <a:latin typeface="メイリオ" panose="020B0604030504040204" pitchFamily="50" charset="-128"/>
                        <a:ea typeface="メイリオ" panose="020B0604030504040204" pitchFamily="50" charset="-128"/>
                      </a:endParaRPr>
                    </a:p>
                    <a:p>
                      <a:pPr>
                        <a:lnSpc>
                          <a:spcPts val="1200"/>
                        </a:lnSpc>
                      </a:pPr>
                      <a:endParaRPr kumimoji="1" lang="en-US" altLang="ja-JP" sz="1200" dirty="0" smtClean="0">
                        <a:latin typeface="メイリオ" panose="020B0604030504040204" pitchFamily="50" charset="-128"/>
                        <a:ea typeface="メイリオ" panose="020B0604030504040204" pitchFamily="50" charset="-128"/>
                      </a:endParaRPr>
                    </a:p>
                  </a:txBody>
                  <a:tcPr marL="72000" marR="72000" marT="108000" marB="72000">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144000" marR="0" lvl="0" indent="-457200" algn="l" defTabSz="914400" rtl="0" eaLnBrk="1" fontAlgn="auto" latinLnBrk="0" hangingPunct="1">
                        <a:lnSpc>
                          <a:spcPts val="12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rPr>
                        <a:t>・市町村指導主事</a:t>
                      </a:r>
                      <a:r>
                        <a:rPr kumimoji="1" lang="en-US" altLang="ja-JP" sz="1200" dirty="0" smtClean="0">
                          <a:latin typeface="メイリオ" panose="020B0604030504040204" pitchFamily="50" charset="-128"/>
                          <a:ea typeface="メイリオ" panose="020B0604030504040204" pitchFamily="50" charset="-128"/>
                        </a:rPr>
                        <a:t>,</a:t>
                      </a:r>
                    </a:p>
                    <a:p>
                      <a:pPr marL="144000" marR="0" lvl="0" indent="-457200" algn="l" defTabSz="914400" rtl="0" eaLnBrk="1" fontAlgn="auto" latinLnBrk="0" hangingPunct="1">
                        <a:lnSpc>
                          <a:spcPts val="12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rPr>
                        <a:t>　警察等サイバーネットワーク構成員</a:t>
                      </a:r>
                      <a:r>
                        <a:rPr kumimoji="1" lang="en-US" altLang="ja-JP" sz="1200" dirty="0" smtClean="0">
                          <a:latin typeface="メイリオ" panose="020B0604030504040204" pitchFamily="50" charset="-128"/>
                          <a:ea typeface="メイリオ" panose="020B0604030504040204" pitchFamily="50" charset="-128"/>
                        </a:rPr>
                        <a:t>,</a:t>
                      </a:r>
                      <a:r>
                        <a:rPr kumimoji="1" lang="ja-JP" altLang="en-US" sz="1200" dirty="0" smtClean="0">
                          <a:latin typeface="メイリオ" panose="020B0604030504040204" pitchFamily="50" charset="-128"/>
                          <a:ea typeface="メイリオ" panose="020B0604030504040204" pitchFamily="50" charset="-128"/>
                        </a:rPr>
                        <a:t>府人権局</a:t>
                      </a:r>
                      <a:endParaRPr kumimoji="1" lang="en-US" altLang="ja-JP" sz="1200" dirty="0" smtClean="0">
                        <a:latin typeface="メイリオ" panose="020B0604030504040204" pitchFamily="50" charset="-128"/>
                        <a:ea typeface="メイリオ" panose="020B0604030504040204" pitchFamily="50" charset="-128"/>
                      </a:endParaRPr>
                    </a:p>
                  </a:txBody>
                  <a:tcPr marL="72000" marR="72000" marT="108000" marB="72000">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594076484"/>
                  </a:ext>
                </a:extLst>
              </a:tr>
              <a:tr h="371560">
                <a:tc vMerge="1">
                  <a:txBody>
                    <a:bodyPr/>
                    <a:lstStyle/>
                    <a:p>
                      <a:pPr marL="0" marR="0" lvl="0" indent="0" algn="ctr" defTabSz="914400" rtl="0" eaLnBrk="1" fontAlgn="auto" latinLnBrk="0" hangingPunct="1">
                        <a:lnSpc>
                          <a:spcPts val="1200"/>
                        </a:lnSpc>
                        <a:spcBef>
                          <a:spcPts val="0"/>
                        </a:spcBef>
                        <a:spcAft>
                          <a:spcPts val="0"/>
                        </a:spcAft>
                        <a:buClrTx/>
                        <a:buSzTx/>
                        <a:buFontTx/>
                        <a:buNone/>
                        <a:tabLst/>
                        <a:defRPr/>
                      </a:pPr>
                      <a:endParaRPr kumimoji="1" lang="en-US" altLang="ja-JP" sz="1200" dirty="0" smtClean="0">
                        <a:latin typeface="メイリオ" panose="020B0604030504040204" pitchFamily="50" charset="-128"/>
                        <a:ea typeface="メイリオ" panose="020B0604030504040204" pitchFamily="50" charset="-128"/>
                      </a:endParaRPr>
                    </a:p>
                  </a:txBody>
                  <a:tcPr marL="72000" marR="72000" marT="54000" marB="0"/>
                </a:tc>
                <a:tc>
                  <a:txBody>
                    <a:bodyPr/>
                    <a:lstStyle/>
                    <a:p>
                      <a:pPr>
                        <a:lnSpc>
                          <a:spcPts val="1200"/>
                        </a:lnSpc>
                      </a:pPr>
                      <a:r>
                        <a:rPr kumimoji="1" lang="ja-JP" altLang="en-US" sz="1200" dirty="0" smtClean="0">
                          <a:latin typeface="メイリオ" panose="020B0604030504040204" pitchFamily="50" charset="-128"/>
                          <a:ea typeface="メイリオ" panose="020B0604030504040204" pitchFamily="50" charset="-128"/>
                        </a:rPr>
                        <a:t>・ネットいじめ防止について生徒が自分たちで</a:t>
                      </a:r>
                      <a:endParaRPr kumimoji="1" lang="en-US" altLang="ja-JP" sz="1200" dirty="0" smtClean="0">
                        <a:latin typeface="メイリオ" panose="020B0604030504040204" pitchFamily="50" charset="-128"/>
                        <a:ea typeface="メイリオ" panose="020B0604030504040204" pitchFamily="50" charset="-128"/>
                      </a:endParaRPr>
                    </a:p>
                    <a:p>
                      <a:pPr>
                        <a:lnSpc>
                          <a:spcPts val="1200"/>
                        </a:lnSpc>
                      </a:pPr>
                      <a:r>
                        <a:rPr kumimoji="1" lang="ja-JP" altLang="en-US" sz="1200" dirty="0" smtClean="0">
                          <a:latin typeface="メイリオ" panose="020B0604030504040204" pitchFamily="50" charset="-128"/>
                          <a:ea typeface="メイリオ" panose="020B0604030504040204" pitchFamily="50" charset="-128"/>
                        </a:rPr>
                        <a:t>　考える場の設定</a:t>
                      </a:r>
                    </a:p>
                  </a:txBody>
                  <a:tcPr marL="72000" marR="72000" marT="108000" marB="72000">
                    <a:lnT w="12700" cap="flat" cmpd="sng" algn="ctr">
                      <a:solidFill>
                        <a:schemeClr val="tx1"/>
                      </a:solidFill>
                      <a:prstDash val="sysDot"/>
                      <a:round/>
                      <a:headEnd type="none" w="med" len="med"/>
                      <a:tailEnd type="none" w="med" len="med"/>
                    </a:lnT>
                  </a:tcPr>
                </a:tc>
                <a:tc>
                  <a:txBody>
                    <a:bodyPr/>
                    <a:lstStyle/>
                    <a:p>
                      <a:pPr>
                        <a:lnSpc>
                          <a:spcPts val="1200"/>
                        </a:lnSpc>
                      </a:pPr>
                      <a:r>
                        <a:rPr kumimoji="1" lang="ja-JP" altLang="en-US" sz="1200" dirty="0" smtClean="0">
                          <a:latin typeface="メイリオ" panose="020B0604030504040204" pitchFamily="50" charset="-128"/>
                          <a:ea typeface="メイリオ" panose="020B0604030504040204" pitchFamily="50" charset="-128"/>
                        </a:rPr>
                        <a:t>・大阪府中学校生徒会サミット</a:t>
                      </a:r>
                      <a:endParaRPr kumimoji="1" lang="en-US" altLang="ja-JP" sz="1200" dirty="0" smtClean="0">
                        <a:latin typeface="メイリオ" panose="020B0604030504040204" pitchFamily="50" charset="-128"/>
                        <a:ea typeface="メイリオ" panose="020B0604030504040204" pitchFamily="50" charset="-128"/>
                      </a:endParaRPr>
                    </a:p>
                  </a:txBody>
                  <a:tcPr marL="72000" marR="72000" marT="108000" marB="72000">
                    <a:lnT w="12700" cap="flat" cmpd="sng" algn="ctr">
                      <a:solidFill>
                        <a:schemeClr val="tx1"/>
                      </a:solidFill>
                      <a:prstDash val="sysDot"/>
                      <a:round/>
                      <a:headEnd type="none" w="med" len="med"/>
                      <a:tailEnd type="none" w="med" len="med"/>
                    </a:lnT>
                  </a:tcPr>
                </a:tc>
                <a:tc>
                  <a:txBody>
                    <a:bodyPr/>
                    <a:lstStyle/>
                    <a:p>
                      <a:pPr marL="144000" marR="0" lvl="0" indent="-457200" algn="l" defTabSz="914400" rtl="0" eaLnBrk="1" fontAlgn="auto" latinLnBrk="0" hangingPunct="1">
                        <a:lnSpc>
                          <a:spcPts val="12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rPr>
                        <a:t>・府内中学生</a:t>
                      </a:r>
                      <a:endParaRPr kumimoji="1" lang="en-US" altLang="ja-JP" sz="1200" dirty="0" smtClean="0">
                        <a:latin typeface="メイリオ" panose="020B0604030504040204" pitchFamily="50" charset="-128"/>
                        <a:ea typeface="メイリオ" panose="020B0604030504040204" pitchFamily="50" charset="-128"/>
                      </a:endParaRPr>
                    </a:p>
                  </a:txBody>
                  <a:tcPr marL="72000" marR="72000" marT="108000" marB="72000">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3133728789"/>
                  </a:ext>
                </a:extLst>
              </a:tr>
            </a:tbl>
          </a:graphicData>
        </a:graphic>
      </p:graphicFrame>
    </p:spTree>
    <p:extLst>
      <p:ext uri="{BB962C8B-B14F-4D97-AF65-F5344CB8AC3E}">
        <p14:creationId xmlns:p14="http://schemas.microsoft.com/office/powerpoint/2010/main" val="59679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4471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dirty="0"/>
          </a:p>
        </p:txBody>
      </p:sp>
      <p:sp>
        <p:nvSpPr>
          <p:cNvPr id="5" name="テキスト ボックス 4"/>
          <p:cNvSpPr txBox="1"/>
          <p:nvPr/>
        </p:nvSpPr>
        <p:spPr>
          <a:xfrm>
            <a:off x="228503" y="34722"/>
            <a:ext cx="8686993" cy="400110"/>
          </a:xfrm>
          <a:prstGeom prst="rect">
            <a:avLst/>
          </a:prstGeom>
          <a:noFill/>
        </p:spPr>
        <p:txBody>
          <a:bodyPr wrap="none" rtlCol="0">
            <a:spAutoFit/>
          </a:bodyPr>
          <a:lstStyle/>
          <a:p>
            <a:r>
              <a:rPr kumimoji="1" lang="ja-JP" altLang="en-US" sz="2000" b="1" dirty="0">
                <a:solidFill>
                  <a:schemeClr val="bg1"/>
                </a:solidFill>
                <a:latin typeface="Meiryo UI" panose="020B0604030504040204" pitchFamily="50" charset="-128"/>
                <a:ea typeface="Meiryo UI" panose="020B0604030504040204" pitchFamily="50" charset="-128"/>
              </a:rPr>
              <a:t>「児童生徒の問題行動・不登校等生徒指導上の諸課題」に係る取組み等について</a:t>
            </a:r>
          </a:p>
        </p:txBody>
      </p:sp>
      <p:sp>
        <p:nvSpPr>
          <p:cNvPr id="6" name="テキスト ボックス 5"/>
          <p:cNvSpPr txBox="1"/>
          <p:nvPr/>
        </p:nvSpPr>
        <p:spPr>
          <a:xfrm>
            <a:off x="9525" y="750009"/>
            <a:ext cx="5576553" cy="338554"/>
          </a:xfrm>
          <a:prstGeom prst="rect">
            <a:avLst/>
          </a:prstGeom>
          <a:noFill/>
          <a:ln>
            <a:noFill/>
          </a:ln>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rPr>
              <a:t>（１）いじめ</a:t>
            </a:r>
            <a:r>
              <a:rPr kumimoji="1" lang="ja-JP" altLang="en-US" sz="1600" dirty="0">
                <a:latin typeface="Meiryo UI" panose="020B0604030504040204" pitchFamily="50" charset="-128"/>
                <a:ea typeface="Meiryo UI" panose="020B0604030504040204" pitchFamily="50" charset="-128"/>
              </a:rPr>
              <a:t>に</a:t>
            </a:r>
            <a:r>
              <a:rPr kumimoji="1" lang="ja-JP" altLang="en-US" sz="1600" dirty="0" smtClean="0">
                <a:latin typeface="Meiryo UI" panose="020B0604030504040204" pitchFamily="50" charset="-128"/>
                <a:ea typeface="Meiryo UI" panose="020B0604030504040204" pitchFamily="50" charset="-128"/>
              </a:rPr>
              <a:t>ついて</a:t>
            </a:r>
            <a:endParaRPr kumimoji="1" lang="ja-JP" altLang="en-US" sz="16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49428" y="990160"/>
            <a:ext cx="2621230" cy="307777"/>
          </a:xfrm>
          <a:prstGeom prst="rect">
            <a:avLst/>
          </a:prstGeom>
          <a:noFill/>
        </p:spPr>
        <p:txBody>
          <a:bodyPr wrap="none" rtlCol="0">
            <a:spAutoFit/>
          </a:bodyPr>
          <a:lstStyle/>
          <a:p>
            <a:r>
              <a:rPr kumimoji="1" lang="ja-JP" altLang="en-US" sz="1400" dirty="0">
                <a:latin typeface="Meiryo UI" panose="020B0604030504040204" pitchFamily="50" charset="-128"/>
                <a:ea typeface="Meiryo UI" panose="020B0604030504040204" pitchFamily="50" charset="-128"/>
              </a:rPr>
              <a:t>○いじめ認知件数（千人あたり）</a:t>
            </a:r>
          </a:p>
        </p:txBody>
      </p:sp>
      <p:sp>
        <p:nvSpPr>
          <p:cNvPr id="27" name="テキスト ボックス 26"/>
          <p:cNvSpPr txBox="1"/>
          <p:nvPr/>
        </p:nvSpPr>
        <p:spPr>
          <a:xfrm>
            <a:off x="4382442" y="980635"/>
            <a:ext cx="1324402" cy="307777"/>
          </a:xfrm>
          <a:prstGeom prst="rect">
            <a:avLst/>
          </a:prstGeom>
          <a:noFill/>
        </p:spPr>
        <p:txBody>
          <a:bodyPr wrap="none" rtlCol="0">
            <a:spAutoFit/>
          </a:bodyPr>
          <a:lstStyle/>
          <a:p>
            <a:r>
              <a:rPr kumimoji="1" lang="ja-JP" altLang="en-US" sz="1400" dirty="0">
                <a:latin typeface="Meiryo UI" panose="020B0604030504040204" pitchFamily="50" charset="-128"/>
                <a:ea typeface="Meiryo UI" panose="020B0604030504040204" pitchFamily="50" charset="-128"/>
              </a:rPr>
              <a:t>○いじめ</a:t>
            </a:r>
            <a:r>
              <a:rPr kumimoji="1" lang="ja-JP" altLang="en-US" sz="1400" dirty="0" smtClean="0">
                <a:latin typeface="Meiryo UI" panose="020B0604030504040204" pitchFamily="50" charset="-128"/>
                <a:ea typeface="Meiryo UI" panose="020B0604030504040204" pitchFamily="50" charset="-128"/>
              </a:rPr>
              <a:t>解消率</a:t>
            </a:r>
            <a:endParaRPr kumimoji="1" lang="ja-JP" altLang="en-US" sz="1400" dirty="0">
              <a:latin typeface="Meiryo UI" panose="020B0604030504040204" pitchFamily="50" charset="-128"/>
              <a:ea typeface="Meiryo UI" panose="020B0604030504040204" pitchFamily="50" charset="-128"/>
            </a:endParaRPr>
          </a:p>
        </p:txBody>
      </p:sp>
      <p:sp>
        <p:nvSpPr>
          <p:cNvPr id="40" name="テキスト ボックス 39"/>
          <p:cNvSpPr txBox="1"/>
          <p:nvPr/>
        </p:nvSpPr>
        <p:spPr>
          <a:xfrm>
            <a:off x="43571" y="3645583"/>
            <a:ext cx="2113079" cy="307777"/>
          </a:xfrm>
          <a:prstGeom prst="rect">
            <a:avLst/>
          </a:prstGeom>
          <a:noFill/>
        </p:spPr>
        <p:txBody>
          <a:bodyPr wrap="none" rtlCol="0">
            <a:spAutoFit/>
          </a:bodyPr>
          <a:lstStyle/>
          <a:p>
            <a:r>
              <a:rPr kumimoji="1" lang="ja-JP" altLang="en-US" sz="1400" dirty="0">
                <a:latin typeface="Meiryo UI" panose="020B0604030504040204" pitchFamily="50" charset="-128"/>
                <a:ea typeface="Meiryo UI" panose="020B0604030504040204" pitchFamily="50" charset="-128"/>
              </a:rPr>
              <a:t>○これまでの取組みと成果</a:t>
            </a:r>
          </a:p>
        </p:txBody>
      </p:sp>
      <p:sp>
        <p:nvSpPr>
          <p:cNvPr id="7" name="正方形/長方形 6"/>
          <p:cNvSpPr/>
          <p:nvPr/>
        </p:nvSpPr>
        <p:spPr>
          <a:xfrm>
            <a:off x="228502" y="3887165"/>
            <a:ext cx="8763097" cy="1200329"/>
          </a:xfrm>
          <a:prstGeom prst="rect">
            <a:avLst/>
          </a:prstGeom>
        </p:spPr>
        <p:txBody>
          <a:bodyPr wrap="square">
            <a:spAutoFit/>
          </a:bodyPr>
          <a:lstStyle/>
          <a:p>
            <a:r>
              <a:rPr kumimoji="1" lang="ja-JP" altLang="en-US" sz="1200" dirty="0">
                <a:latin typeface="Meiryo UI" panose="020B0604030504040204" pitchFamily="50" charset="-128"/>
                <a:ea typeface="Meiryo UI" panose="020B0604030504040204" pitchFamily="50" charset="-128"/>
              </a:rPr>
              <a:t>・平成</a:t>
            </a:r>
            <a:r>
              <a:rPr kumimoji="1" lang="en-US" altLang="ja-JP" sz="1200" dirty="0">
                <a:latin typeface="Meiryo UI" panose="020B0604030504040204" pitchFamily="50" charset="-128"/>
                <a:ea typeface="Meiryo UI" panose="020B0604030504040204" pitchFamily="50" charset="-128"/>
              </a:rPr>
              <a:t>25</a:t>
            </a:r>
            <a:r>
              <a:rPr kumimoji="1" lang="ja-JP" altLang="en-US" sz="1200" dirty="0">
                <a:latin typeface="Meiryo UI" panose="020B0604030504040204" pitchFamily="50" charset="-128"/>
                <a:ea typeface="Meiryo UI" panose="020B0604030504040204" pitchFamily="50" charset="-128"/>
              </a:rPr>
              <a:t>年度に「いじめ防止対策推進法」が施行され、いじめの</a:t>
            </a:r>
            <a:r>
              <a:rPr kumimoji="1" lang="ja-JP" altLang="en-US" sz="1200" dirty="0" smtClean="0">
                <a:latin typeface="Meiryo UI" panose="020B0604030504040204" pitchFamily="50" charset="-128"/>
                <a:ea typeface="Meiryo UI" panose="020B0604030504040204" pitchFamily="50" charset="-128"/>
              </a:rPr>
              <a:t>定義が見直された。</a:t>
            </a:r>
            <a:r>
              <a:rPr kumimoji="1" lang="ja-JP" altLang="en-US" sz="1200" dirty="0">
                <a:latin typeface="Meiryo UI" panose="020B0604030504040204" pitchFamily="50" charset="-128"/>
                <a:ea typeface="Meiryo UI" panose="020B0604030504040204" pitchFamily="50" charset="-128"/>
              </a:rPr>
              <a:t>それをふまえ、平成</a:t>
            </a:r>
            <a:r>
              <a:rPr kumimoji="1" lang="en-US" altLang="ja-JP" sz="1200" dirty="0">
                <a:latin typeface="Meiryo UI" panose="020B0604030504040204" pitchFamily="50" charset="-128"/>
                <a:ea typeface="Meiryo UI" panose="020B0604030504040204" pitchFamily="50" charset="-128"/>
              </a:rPr>
              <a:t>26</a:t>
            </a:r>
            <a:r>
              <a:rPr kumimoji="1" lang="ja-JP" altLang="en-US" sz="1200" dirty="0">
                <a:latin typeface="Meiryo UI" panose="020B0604030504040204" pitchFamily="50" charset="-128"/>
                <a:ea typeface="Meiryo UI" panose="020B0604030504040204" pitchFamily="50" charset="-128"/>
              </a:rPr>
              <a:t>年度に「大阪府いじめ防止</a:t>
            </a:r>
            <a:r>
              <a:rPr kumimoji="1" lang="ja-JP" altLang="en-US" sz="1200" dirty="0" smtClean="0">
                <a:latin typeface="Meiryo UI" panose="020B0604030504040204" pitchFamily="50" charset="-128"/>
                <a:ea typeface="Meiryo UI" panose="020B0604030504040204" pitchFamily="50" charset="-128"/>
              </a:rPr>
              <a:t>基本</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方針」を</a:t>
            </a:r>
            <a:r>
              <a:rPr kumimoji="1" lang="ja-JP" altLang="en-US" sz="1200" dirty="0">
                <a:latin typeface="Meiryo UI" panose="020B0604030504040204" pitchFamily="50" charset="-128"/>
                <a:ea typeface="Meiryo UI" panose="020B0604030504040204" pitchFamily="50" charset="-128"/>
              </a:rPr>
              <a:t>策定。　⇒　</a:t>
            </a:r>
            <a:r>
              <a:rPr kumimoji="1" lang="ja-JP" altLang="en-US" sz="1200" dirty="0" smtClean="0">
                <a:latin typeface="Meiryo UI" panose="020B0604030504040204" pitchFamily="50" charset="-128"/>
                <a:ea typeface="Meiryo UI" panose="020B0604030504040204" pitchFamily="50" charset="-128"/>
              </a:rPr>
              <a:t>全校</a:t>
            </a:r>
            <a:r>
              <a:rPr kumimoji="1" lang="ja-JP" altLang="en-US" sz="1200" dirty="0">
                <a:latin typeface="Meiryo UI" panose="020B0604030504040204" pitchFamily="50" charset="-128"/>
                <a:ea typeface="Meiryo UI" panose="020B0604030504040204" pitchFamily="50" charset="-128"/>
              </a:rPr>
              <a:t>に常設の</a:t>
            </a:r>
            <a:r>
              <a:rPr kumimoji="1" lang="ja-JP" altLang="en-US" sz="1200" dirty="0" smtClean="0">
                <a:latin typeface="Meiryo UI" panose="020B0604030504040204" pitchFamily="50" charset="-128"/>
                <a:ea typeface="Meiryo UI" panose="020B0604030504040204" pitchFamily="50" charset="-128"/>
              </a:rPr>
              <a:t>「学校いじめ対策組織」</a:t>
            </a:r>
            <a:r>
              <a:rPr kumimoji="1" lang="ja-JP" altLang="en-US" sz="1200" dirty="0">
                <a:latin typeface="Meiryo UI" panose="020B0604030504040204" pitchFamily="50" charset="-128"/>
                <a:ea typeface="Meiryo UI" panose="020B0604030504040204" pitchFamily="50" charset="-128"/>
              </a:rPr>
              <a:t>を設置。</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・平成</a:t>
            </a:r>
            <a:r>
              <a:rPr kumimoji="1" lang="en-US" altLang="ja-JP" sz="1200" dirty="0">
                <a:latin typeface="Meiryo UI" panose="020B0604030504040204" pitchFamily="50" charset="-128"/>
                <a:ea typeface="Meiryo UI" panose="020B0604030504040204" pitchFamily="50" charset="-128"/>
              </a:rPr>
              <a:t>27</a:t>
            </a:r>
            <a:r>
              <a:rPr kumimoji="1" lang="ja-JP" altLang="en-US" sz="1200" dirty="0">
                <a:latin typeface="Meiryo UI" panose="020B0604030504040204" pitchFamily="50" charset="-128"/>
                <a:ea typeface="Meiryo UI" panose="020B0604030504040204" pitchFamily="50" charset="-128"/>
              </a:rPr>
              <a:t>年度より</a:t>
            </a:r>
            <a:r>
              <a:rPr kumimoji="1" lang="ja-JP" altLang="en-US" sz="1200" dirty="0" smtClean="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全</a:t>
            </a:r>
            <a:r>
              <a:rPr kumimoji="1" lang="ja-JP" altLang="en-US" sz="1200" dirty="0" smtClean="0">
                <a:latin typeface="Meiryo UI" panose="020B0604030504040204" pitchFamily="50" charset="-128"/>
                <a:ea typeface="Meiryo UI" panose="020B0604030504040204" pitchFamily="50" charset="-128"/>
              </a:rPr>
              <a:t>校の生徒</a:t>
            </a:r>
            <a:r>
              <a:rPr kumimoji="1" lang="ja-JP" altLang="en-US" sz="1200" dirty="0">
                <a:latin typeface="Meiryo UI" panose="020B0604030504040204" pitchFamily="50" charset="-128"/>
                <a:ea typeface="Meiryo UI" panose="020B0604030504040204" pitchFamily="50" charset="-128"/>
              </a:rPr>
              <a:t>指導</a:t>
            </a:r>
            <a:r>
              <a:rPr kumimoji="1" lang="ja-JP" altLang="en-US" sz="1200" dirty="0" smtClean="0">
                <a:latin typeface="Meiryo UI" panose="020B0604030504040204" pitchFamily="50" charset="-128"/>
                <a:ea typeface="Meiryo UI" panose="020B0604030504040204" pitchFamily="50" charset="-128"/>
              </a:rPr>
              <a:t>担当者等を</a:t>
            </a:r>
            <a:r>
              <a:rPr kumimoji="1" lang="ja-JP" altLang="en-US" sz="1200" dirty="0">
                <a:latin typeface="Meiryo UI" panose="020B0604030504040204" pitchFamily="50" charset="-128"/>
                <a:ea typeface="Meiryo UI" panose="020B0604030504040204" pitchFamily="50" charset="-128"/>
              </a:rPr>
              <a:t>対象に</a:t>
            </a:r>
            <a:r>
              <a:rPr kumimoji="1" lang="ja-JP" altLang="en-US" sz="1200" dirty="0" smtClean="0">
                <a:latin typeface="Meiryo UI" panose="020B0604030504040204" pitchFamily="50" charset="-128"/>
                <a:ea typeface="Meiryo UI" panose="020B0604030504040204" pitchFamily="50" charset="-128"/>
              </a:rPr>
              <a:t>、いじめ対応研修</a:t>
            </a:r>
            <a:r>
              <a:rPr kumimoji="1" lang="ja-JP" altLang="en-US" sz="1200" dirty="0">
                <a:latin typeface="Meiryo UI" panose="020B0604030504040204" pitchFamily="50" charset="-128"/>
                <a:ea typeface="Meiryo UI" panose="020B0604030504040204" pitchFamily="50" charset="-128"/>
              </a:rPr>
              <a:t>を開催。</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　</a:t>
            </a:r>
            <a:r>
              <a:rPr kumimoji="1" lang="ja-JP" altLang="en-US" sz="1200" dirty="0" smtClean="0">
                <a:latin typeface="Meiryo UI" panose="020B0604030504040204" pitchFamily="50" charset="-128"/>
                <a:ea typeface="Meiryo UI" panose="020B0604030504040204" pitchFamily="50" charset="-128"/>
              </a:rPr>
              <a:t>翌年度、いじめ認知</a:t>
            </a:r>
            <a:r>
              <a:rPr kumimoji="1" lang="ja-JP" altLang="en-US" sz="1200" dirty="0">
                <a:latin typeface="Meiryo UI" panose="020B0604030504040204" pitchFamily="50" charset="-128"/>
                <a:ea typeface="Meiryo UI" panose="020B0604030504040204" pitchFamily="50" charset="-128"/>
              </a:rPr>
              <a:t>件数</a:t>
            </a:r>
            <a:r>
              <a:rPr kumimoji="1" lang="ja-JP" altLang="en-US" sz="1200" dirty="0" smtClean="0">
                <a:latin typeface="Meiryo UI" panose="020B0604030504040204" pitchFamily="50" charset="-128"/>
                <a:ea typeface="Meiryo UI" panose="020B0604030504040204" pitchFamily="50" charset="-128"/>
              </a:rPr>
              <a:t>が微増。いじめ解消率の改善。全国平均を上回る。</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・平成</a:t>
            </a:r>
            <a:r>
              <a:rPr kumimoji="1" lang="en-US" altLang="ja-JP" sz="1200" dirty="0">
                <a:latin typeface="Meiryo UI" panose="020B0604030504040204" pitchFamily="50" charset="-128"/>
                <a:ea typeface="Meiryo UI" panose="020B0604030504040204" pitchFamily="50" charset="-128"/>
              </a:rPr>
              <a:t>25</a:t>
            </a:r>
            <a:r>
              <a:rPr kumimoji="1" lang="ja-JP" altLang="en-US" sz="1200" dirty="0">
                <a:latin typeface="Meiryo UI" panose="020B0604030504040204" pitchFamily="50" charset="-128"/>
                <a:ea typeface="Meiryo UI" panose="020B0604030504040204" pitchFamily="50" charset="-128"/>
              </a:rPr>
              <a:t>年度より</a:t>
            </a:r>
            <a:r>
              <a:rPr kumimoji="1" lang="ja-JP" altLang="en-US" sz="1200" dirty="0" smtClean="0">
                <a:latin typeface="Meiryo UI" panose="020B0604030504040204" pitchFamily="50" charset="-128"/>
                <a:ea typeface="Meiryo UI" panose="020B0604030504040204" pitchFamily="50" charset="-128"/>
              </a:rPr>
              <a:t>、学校生活の困りごとについて生徒向け</a:t>
            </a:r>
            <a:r>
              <a:rPr kumimoji="1" lang="ja-JP" altLang="en-US" sz="1200" dirty="0">
                <a:latin typeface="Meiryo UI" panose="020B0604030504040204" pitchFamily="50" charset="-128"/>
                <a:ea typeface="Meiryo UI" panose="020B0604030504040204" pitchFamily="50" charset="-128"/>
              </a:rPr>
              <a:t>アンケートを行って</a:t>
            </a:r>
            <a:r>
              <a:rPr kumimoji="1" lang="ja-JP" altLang="en-US" sz="1200" dirty="0" smtClean="0">
                <a:latin typeface="Meiryo UI" panose="020B0604030504040204" pitchFamily="50" charset="-128"/>
                <a:ea typeface="Meiryo UI" panose="020B0604030504040204" pitchFamily="50" charset="-128"/>
              </a:rPr>
              <a:t>いたが</a:t>
            </a:r>
            <a:r>
              <a:rPr kumimoji="1" lang="ja-JP" altLang="en-US" sz="1200" dirty="0">
                <a:latin typeface="Meiryo UI" panose="020B0604030504040204" pitchFamily="50" charset="-128"/>
                <a:ea typeface="Meiryo UI" panose="020B0604030504040204" pitchFamily="50" charset="-128"/>
              </a:rPr>
              <a:t>、平成</a:t>
            </a:r>
            <a:r>
              <a:rPr kumimoji="1" lang="en-US" altLang="ja-JP" sz="1200" dirty="0">
                <a:latin typeface="Meiryo UI" panose="020B0604030504040204" pitchFamily="50" charset="-128"/>
                <a:ea typeface="Meiryo UI" panose="020B0604030504040204" pitchFamily="50" charset="-128"/>
              </a:rPr>
              <a:t>29</a:t>
            </a:r>
            <a:r>
              <a:rPr kumimoji="1" lang="ja-JP" altLang="en-US" sz="1200" dirty="0">
                <a:latin typeface="Meiryo UI" panose="020B0604030504040204" pitchFamily="50" charset="-128"/>
                <a:ea typeface="Meiryo UI" panose="020B0604030504040204" pitchFamily="50" charset="-128"/>
              </a:rPr>
              <a:t>年度</a:t>
            </a:r>
            <a:r>
              <a:rPr kumimoji="1" lang="ja-JP" altLang="en-US" sz="1200" dirty="0" smtClean="0">
                <a:latin typeface="Meiryo UI" panose="020B0604030504040204" pitchFamily="50" charset="-128"/>
                <a:ea typeface="Meiryo UI" panose="020B0604030504040204" pitchFamily="50" charset="-128"/>
              </a:rPr>
              <a:t>から、これに加え、いじめ</a:t>
            </a:r>
            <a:r>
              <a:rPr kumimoji="1" lang="ja-JP" altLang="en-US" sz="1200" dirty="0">
                <a:latin typeface="Meiryo UI" panose="020B0604030504040204" pitchFamily="50" charset="-128"/>
                <a:ea typeface="Meiryo UI" panose="020B0604030504040204" pitchFamily="50" charset="-128"/>
              </a:rPr>
              <a:t>に限定したアンケート</a:t>
            </a:r>
            <a:r>
              <a:rPr kumimoji="1" lang="ja-JP" altLang="en-US" sz="1200" dirty="0" smtClean="0">
                <a:latin typeface="Meiryo UI" panose="020B0604030504040204" pitchFamily="50" charset="-128"/>
                <a:ea typeface="Meiryo UI" panose="020B0604030504040204" pitchFamily="50" charset="-128"/>
              </a:rPr>
              <a:t>を</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別途実施。</a:t>
            </a:r>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いじめ認知件数の増加</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p:txBody>
      </p:sp>
      <p:sp>
        <p:nvSpPr>
          <p:cNvPr id="49" name="正方形/長方形 48"/>
          <p:cNvSpPr/>
          <p:nvPr/>
        </p:nvSpPr>
        <p:spPr>
          <a:xfrm>
            <a:off x="376944" y="3035695"/>
            <a:ext cx="8614655" cy="707886"/>
          </a:xfrm>
          <a:prstGeom prst="rect">
            <a:avLst/>
          </a:prstGeom>
        </p:spPr>
        <p:txBody>
          <a:bodyPr wrap="square">
            <a:spAutoFit/>
          </a:bodyPr>
          <a:lstStyle/>
          <a:p>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１　平成</a:t>
            </a:r>
            <a:r>
              <a:rPr kumimoji="1" lang="en-US" altLang="ja-JP" sz="800" dirty="0">
                <a:latin typeface="Meiryo UI" panose="020B0604030504040204" pitchFamily="50" charset="-128"/>
                <a:ea typeface="Meiryo UI" panose="020B0604030504040204" pitchFamily="50" charset="-128"/>
              </a:rPr>
              <a:t>25</a:t>
            </a:r>
            <a:r>
              <a:rPr kumimoji="1" lang="ja-JP" altLang="en-US" sz="800" dirty="0">
                <a:latin typeface="Meiryo UI" panose="020B0604030504040204" pitchFamily="50" charset="-128"/>
                <a:ea typeface="Meiryo UI" panose="020B0604030504040204" pitchFamily="50" charset="-128"/>
              </a:rPr>
              <a:t>年９月に施行された「いじめ防止対策推進法」に基づく府としてのいじめの防止のための総合的な</a:t>
            </a:r>
            <a:r>
              <a:rPr kumimoji="1" lang="ja-JP" altLang="en-US" sz="800" dirty="0" smtClean="0">
                <a:latin typeface="Meiryo UI" panose="020B0604030504040204" pitchFamily="50" charset="-128"/>
                <a:ea typeface="Meiryo UI" panose="020B0604030504040204" pitchFamily="50" charset="-128"/>
              </a:rPr>
              <a:t>方針。これ以降、</a:t>
            </a:r>
            <a:r>
              <a:rPr kumimoji="1" lang="en-US" altLang="ja-JP" sz="800" dirty="0" smtClean="0">
                <a:latin typeface="Meiryo UI" panose="020B0604030504040204" pitchFamily="50" charset="-128"/>
                <a:ea typeface="Meiryo UI" panose="020B0604030504040204" pitchFamily="50" charset="-128"/>
              </a:rPr>
              <a:t>SNS</a:t>
            </a:r>
            <a:r>
              <a:rPr kumimoji="1" lang="ja-JP" altLang="en-US" sz="800" dirty="0" smtClean="0">
                <a:latin typeface="Meiryo UI" panose="020B0604030504040204" pitchFamily="50" charset="-128"/>
                <a:ea typeface="Meiryo UI" panose="020B0604030504040204" pitchFamily="50" charset="-128"/>
              </a:rPr>
              <a:t>等によるいじめ行為を含むといったいじめの定義が見直された。</a:t>
            </a:r>
            <a:endParaRPr kumimoji="1" lang="en-US" altLang="ja-JP" sz="800" dirty="0">
              <a:latin typeface="Meiryo UI" panose="020B0604030504040204" pitchFamily="50" charset="-128"/>
              <a:ea typeface="Meiryo UI" panose="020B0604030504040204" pitchFamily="50" charset="-128"/>
            </a:endParaRPr>
          </a:p>
          <a:p>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２　平成</a:t>
            </a:r>
            <a:r>
              <a:rPr kumimoji="1" lang="en-US" altLang="ja-JP" sz="800" dirty="0">
                <a:latin typeface="Meiryo UI" panose="020B0604030504040204" pitchFamily="50" charset="-128"/>
                <a:ea typeface="Meiryo UI" panose="020B0604030504040204" pitchFamily="50" charset="-128"/>
              </a:rPr>
              <a:t>27</a:t>
            </a:r>
            <a:r>
              <a:rPr kumimoji="1" lang="ja-JP" altLang="en-US" sz="800" dirty="0">
                <a:latin typeface="Meiryo UI" panose="020B0604030504040204" pitchFamily="50" charset="-128"/>
                <a:ea typeface="Meiryo UI" panose="020B0604030504040204" pitchFamily="50" charset="-128"/>
              </a:rPr>
              <a:t>年度より、組織的・継続的にいじめの未然防止に取り組んでいる実践例等を共有するなど</a:t>
            </a:r>
            <a:r>
              <a:rPr kumimoji="1" lang="ja-JP" altLang="en-US" sz="800" dirty="0" smtClean="0">
                <a:latin typeface="Meiryo UI" panose="020B0604030504040204" pitchFamily="50" charset="-128"/>
                <a:ea typeface="Meiryo UI" panose="020B0604030504040204" pitchFamily="50" charset="-128"/>
              </a:rPr>
              <a:t>、全校の生徒指導担当者等を対象に、いじめ</a:t>
            </a:r>
            <a:r>
              <a:rPr kumimoji="1" lang="ja-JP" altLang="en-US" sz="800" dirty="0">
                <a:latin typeface="Meiryo UI" panose="020B0604030504040204" pitchFamily="50" charset="-128"/>
                <a:ea typeface="Meiryo UI" panose="020B0604030504040204" pitchFamily="50" charset="-128"/>
              </a:rPr>
              <a:t>対応</a:t>
            </a:r>
            <a:r>
              <a:rPr kumimoji="1" lang="ja-JP" altLang="en-US" sz="800" dirty="0" smtClean="0">
                <a:latin typeface="Meiryo UI" panose="020B0604030504040204" pitchFamily="50" charset="-128"/>
                <a:ea typeface="Meiryo UI" panose="020B0604030504040204" pitchFamily="50" charset="-128"/>
              </a:rPr>
              <a:t>研修</a:t>
            </a:r>
            <a:r>
              <a:rPr kumimoji="1" lang="ja-JP" altLang="en-US" sz="800" dirty="0">
                <a:latin typeface="Meiryo UI" panose="020B0604030504040204" pitchFamily="50" charset="-128"/>
                <a:ea typeface="Meiryo UI" panose="020B0604030504040204" pitchFamily="50" charset="-128"/>
              </a:rPr>
              <a:t>を</a:t>
            </a:r>
            <a:r>
              <a:rPr kumimoji="1" lang="ja-JP" altLang="en-US" sz="800" dirty="0" smtClean="0">
                <a:latin typeface="Meiryo UI" panose="020B0604030504040204" pitchFamily="50" charset="-128"/>
                <a:ea typeface="Meiryo UI" panose="020B0604030504040204" pitchFamily="50" charset="-128"/>
              </a:rPr>
              <a:t>開催。</a:t>
            </a:r>
            <a:endParaRPr kumimoji="1" lang="en-US" altLang="ja-JP" sz="800" dirty="0">
              <a:latin typeface="Meiryo UI" panose="020B0604030504040204" pitchFamily="50" charset="-128"/>
              <a:ea typeface="Meiryo UI" panose="020B0604030504040204" pitchFamily="50" charset="-128"/>
            </a:endParaRPr>
          </a:p>
          <a:p>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３　</a:t>
            </a:r>
            <a:r>
              <a:rPr kumimoji="1" lang="ja-JP" altLang="en-US" sz="800" dirty="0" smtClean="0">
                <a:latin typeface="Meiryo UI" panose="020B0604030504040204" pitchFamily="50" charset="-128"/>
                <a:ea typeface="Meiryo UI" panose="020B0604030504040204" pitchFamily="50" charset="-128"/>
              </a:rPr>
              <a:t>全校</a:t>
            </a:r>
            <a:r>
              <a:rPr kumimoji="1" lang="ja-JP" altLang="en-US" sz="800" dirty="0">
                <a:latin typeface="Meiryo UI" panose="020B0604030504040204" pitchFamily="50" charset="-128"/>
                <a:ea typeface="Meiryo UI" panose="020B0604030504040204" pitchFamily="50" charset="-128"/>
              </a:rPr>
              <a:t>において、生徒を対象としたいじめに限定したアンケートを年１回以上</a:t>
            </a:r>
            <a:r>
              <a:rPr kumimoji="1" lang="ja-JP" altLang="en-US" sz="800" dirty="0" smtClean="0">
                <a:latin typeface="Meiryo UI" panose="020B0604030504040204" pitchFamily="50" charset="-128"/>
                <a:ea typeface="Meiryo UI" panose="020B0604030504040204" pitchFamily="50" charset="-128"/>
              </a:rPr>
              <a:t>実施。</a:t>
            </a:r>
            <a:endParaRPr kumimoji="1" lang="en-US" altLang="ja-JP" sz="800" dirty="0">
              <a:latin typeface="Meiryo UI" panose="020B0604030504040204" pitchFamily="50" charset="-128"/>
              <a:ea typeface="Meiryo UI" panose="020B0604030504040204" pitchFamily="50" charset="-128"/>
            </a:endParaRPr>
          </a:p>
          <a:p>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４　</a:t>
            </a:r>
            <a:r>
              <a:rPr kumimoji="1" lang="ja-JP" altLang="en-US" sz="800" dirty="0" smtClean="0">
                <a:latin typeface="Meiryo UI" panose="020B0604030504040204" pitchFamily="50" charset="-128"/>
                <a:ea typeface="Meiryo UI" panose="020B0604030504040204" pitchFamily="50" charset="-128"/>
              </a:rPr>
              <a:t>平成</a:t>
            </a:r>
            <a:r>
              <a:rPr kumimoji="1" lang="en-US" altLang="ja-JP" sz="800" dirty="0" smtClean="0">
                <a:latin typeface="Meiryo UI" panose="020B0604030504040204" pitchFamily="50" charset="-128"/>
                <a:ea typeface="Meiryo UI" panose="020B0604030504040204" pitchFamily="50" charset="-128"/>
              </a:rPr>
              <a:t>28</a:t>
            </a:r>
            <a:r>
              <a:rPr kumimoji="1" lang="ja-JP" altLang="en-US" sz="800" dirty="0" smtClean="0">
                <a:latin typeface="Meiryo UI" panose="020B0604030504040204" pitchFamily="50" charset="-128"/>
                <a:ea typeface="Meiryo UI" panose="020B0604030504040204" pitchFamily="50" charset="-128"/>
              </a:rPr>
              <a:t>年度以前は、いじめ解消について客観的な基準が示されないまま、学校の判断に委ねられていたが、平成</a:t>
            </a:r>
            <a:r>
              <a:rPr kumimoji="1" lang="en-US" altLang="ja-JP" sz="800" dirty="0" smtClean="0">
                <a:latin typeface="Meiryo UI" panose="020B0604030504040204" pitchFamily="50" charset="-128"/>
                <a:ea typeface="Meiryo UI" panose="020B0604030504040204" pitchFamily="50" charset="-128"/>
              </a:rPr>
              <a:t>29</a:t>
            </a:r>
            <a:r>
              <a:rPr kumimoji="1" lang="ja-JP" altLang="en-US" sz="800" dirty="0" smtClean="0">
                <a:latin typeface="Meiryo UI" panose="020B0604030504040204" pitchFamily="50" charset="-128"/>
                <a:ea typeface="Meiryo UI" panose="020B0604030504040204" pitchFamily="50" charset="-128"/>
              </a:rPr>
              <a:t>年度に、①</a:t>
            </a:r>
            <a:r>
              <a:rPr kumimoji="1" lang="ja-JP" altLang="en-US" sz="800" dirty="0">
                <a:latin typeface="Meiryo UI" panose="020B0604030504040204" pitchFamily="50" charset="-128"/>
                <a:ea typeface="Meiryo UI" panose="020B0604030504040204" pitchFamily="50" charset="-128"/>
              </a:rPr>
              <a:t>約</a:t>
            </a:r>
            <a:r>
              <a:rPr kumimoji="1" lang="en-US" altLang="ja-JP" sz="800" dirty="0">
                <a:latin typeface="Meiryo UI" panose="020B0604030504040204" pitchFamily="50" charset="-128"/>
                <a:ea typeface="Meiryo UI" panose="020B0604030504040204" pitchFamily="50" charset="-128"/>
              </a:rPr>
              <a:t>3</a:t>
            </a:r>
            <a:r>
              <a:rPr kumimoji="1" lang="ja-JP" altLang="en-US" sz="800" dirty="0">
                <a:latin typeface="Meiryo UI" panose="020B0604030504040204" pitchFamily="50" charset="-128"/>
                <a:ea typeface="Meiryo UI" panose="020B0604030504040204" pitchFamily="50" charset="-128"/>
              </a:rPr>
              <a:t>か月いじめ行為</a:t>
            </a:r>
            <a:r>
              <a:rPr kumimoji="1" lang="ja-JP" altLang="en-US" sz="800" dirty="0" smtClean="0">
                <a:latin typeface="Meiryo UI" panose="020B0604030504040204" pitchFamily="50" charset="-128"/>
                <a:ea typeface="Meiryo UI" panose="020B0604030504040204" pitchFamily="50" charset="-128"/>
              </a:rPr>
              <a:t>が止んでいること</a:t>
            </a:r>
            <a:r>
              <a:rPr kumimoji="1" lang="ja-JP" altLang="en-US" sz="800" dirty="0">
                <a:latin typeface="Meiryo UI" panose="020B0604030504040204" pitchFamily="50" charset="-128"/>
                <a:ea typeface="Meiryo UI" panose="020B0604030504040204" pitchFamily="50" charset="-128"/>
              </a:rPr>
              <a:t>、②面談等により被害児童</a:t>
            </a:r>
            <a:r>
              <a:rPr kumimoji="1" lang="ja-JP" altLang="en-US" sz="800" dirty="0" smtClean="0">
                <a:latin typeface="Meiryo UI" panose="020B0604030504040204" pitchFamily="50" charset="-128"/>
                <a:ea typeface="Meiryo UI" panose="020B0604030504040204" pitchFamily="50" charset="-128"/>
              </a:rPr>
              <a:t>生徒が心身</a:t>
            </a:r>
            <a:endParaRPr kumimoji="1" lang="en-US" altLang="ja-JP" sz="800" dirty="0" smtClean="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　</a:t>
            </a:r>
            <a:r>
              <a:rPr kumimoji="1" lang="ja-JP" altLang="en-US" sz="800" dirty="0" smtClean="0">
                <a:latin typeface="Meiryo UI" panose="020B0604030504040204" pitchFamily="50" charset="-128"/>
                <a:ea typeface="Meiryo UI" panose="020B0604030504040204" pitchFamily="50" charset="-128"/>
              </a:rPr>
              <a:t>　　　の苦痛</a:t>
            </a:r>
            <a:r>
              <a:rPr kumimoji="1" lang="ja-JP" altLang="en-US" sz="800" dirty="0">
                <a:latin typeface="Meiryo UI" panose="020B0604030504040204" pitchFamily="50" charset="-128"/>
                <a:ea typeface="Meiryo UI" panose="020B0604030504040204" pitchFamily="50" charset="-128"/>
              </a:rPr>
              <a:t>を感じていないと認められる</a:t>
            </a:r>
            <a:r>
              <a:rPr kumimoji="1" lang="ja-JP" altLang="en-US" sz="800" dirty="0" smtClean="0">
                <a:latin typeface="Meiryo UI" panose="020B0604030504040204" pitchFamily="50" charset="-128"/>
                <a:ea typeface="Meiryo UI" panose="020B0604030504040204" pitchFamily="50" charset="-128"/>
              </a:rPr>
              <a:t>ことの</a:t>
            </a:r>
            <a:r>
              <a:rPr kumimoji="1" lang="en-US" altLang="ja-JP" sz="800" dirty="0" smtClean="0">
                <a:latin typeface="Meiryo UI" panose="020B0604030504040204" pitchFamily="50" charset="-128"/>
                <a:ea typeface="Meiryo UI" panose="020B0604030504040204" pitchFamily="50" charset="-128"/>
              </a:rPr>
              <a:t>2</a:t>
            </a:r>
            <a:r>
              <a:rPr kumimoji="1" lang="ja-JP" altLang="en-US" sz="800" dirty="0" err="1">
                <a:latin typeface="Meiryo UI" panose="020B0604030504040204" pitchFamily="50" charset="-128"/>
                <a:ea typeface="Meiryo UI" panose="020B0604030504040204" pitchFamily="50" charset="-128"/>
              </a:rPr>
              <a:t>つの</a:t>
            </a:r>
            <a:r>
              <a:rPr kumimoji="1" lang="ja-JP" altLang="en-US" sz="800" dirty="0">
                <a:latin typeface="Meiryo UI" panose="020B0604030504040204" pitchFamily="50" charset="-128"/>
                <a:ea typeface="Meiryo UI" panose="020B0604030504040204" pitchFamily="50" charset="-128"/>
              </a:rPr>
              <a:t>要件を満たす場合</a:t>
            </a:r>
            <a:r>
              <a:rPr kumimoji="1" lang="ja-JP" altLang="en-US" sz="800" dirty="0" smtClean="0">
                <a:latin typeface="Meiryo UI" panose="020B0604030504040204" pitchFamily="50" charset="-128"/>
                <a:ea typeface="Meiryo UI" panose="020B0604030504040204" pitchFamily="50" charset="-128"/>
              </a:rPr>
              <a:t>をいじめの解消とするとの基準が文部科学省より示された。</a:t>
            </a:r>
            <a:endParaRPr kumimoji="1" lang="en-US" altLang="ja-JP" sz="800" dirty="0">
              <a:latin typeface="Meiryo UI" panose="020B0604030504040204" pitchFamily="50" charset="-128"/>
              <a:ea typeface="Meiryo UI" panose="020B0604030504040204" pitchFamily="50" charset="-128"/>
            </a:endParaRPr>
          </a:p>
        </p:txBody>
      </p:sp>
      <p:grpSp>
        <p:nvGrpSpPr>
          <p:cNvPr id="19" name="グループ化 18"/>
          <p:cNvGrpSpPr/>
          <p:nvPr/>
        </p:nvGrpSpPr>
        <p:grpSpPr>
          <a:xfrm>
            <a:off x="4739211" y="1081376"/>
            <a:ext cx="3468925" cy="1975302"/>
            <a:chOff x="4786899" y="1327436"/>
            <a:chExt cx="3468925" cy="1975302"/>
          </a:xfrm>
        </p:grpSpPr>
        <p:pic>
          <p:nvPicPr>
            <p:cNvPr id="17" name="図 16"/>
            <p:cNvPicPr>
              <a:picLocks noChangeAspect="1"/>
            </p:cNvPicPr>
            <p:nvPr/>
          </p:nvPicPr>
          <p:blipFill>
            <a:blip r:embed="rId2"/>
            <a:stretch>
              <a:fillRect/>
            </a:stretch>
          </p:blipFill>
          <p:spPr>
            <a:xfrm>
              <a:off x="4786899" y="1492069"/>
              <a:ext cx="3468925" cy="1810669"/>
            </a:xfrm>
            <a:prstGeom prst="rect">
              <a:avLst/>
            </a:prstGeom>
          </p:spPr>
        </p:pic>
        <p:cxnSp>
          <p:nvCxnSpPr>
            <p:cNvPr id="42" name="直線コネクタ 41"/>
            <p:cNvCxnSpPr/>
            <p:nvPr/>
          </p:nvCxnSpPr>
          <p:spPr>
            <a:xfrm flipH="1" flipV="1">
              <a:off x="6932930" y="2148746"/>
              <a:ext cx="0" cy="900000"/>
            </a:xfrm>
            <a:prstGeom prst="line">
              <a:avLst/>
            </a:prstGeom>
            <a:ln w="19050">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43" name="テキスト ボックス 42"/>
            <p:cNvSpPr txBox="1"/>
            <p:nvPr/>
          </p:nvSpPr>
          <p:spPr>
            <a:xfrm>
              <a:off x="6739536" y="1816542"/>
              <a:ext cx="1037463" cy="33855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いじめ</a:t>
              </a:r>
              <a:r>
                <a:rPr kumimoji="1" lang="ja-JP" altLang="en-US" sz="800" dirty="0" smtClean="0">
                  <a:latin typeface="Meiryo UI" panose="020B0604030504040204" pitchFamily="50" charset="-128"/>
                  <a:ea typeface="Meiryo UI" panose="020B0604030504040204" pitchFamily="50" charset="-128"/>
                </a:rPr>
                <a:t>解消の考え方</a:t>
              </a:r>
              <a:endParaRPr kumimoji="1" lang="en-US" altLang="ja-JP" sz="800" dirty="0" smtClean="0">
                <a:latin typeface="Meiryo UI" panose="020B0604030504040204" pitchFamily="50" charset="-128"/>
                <a:ea typeface="Meiryo UI" panose="020B0604030504040204" pitchFamily="50" charset="-128"/>
              </a:endParaRPr>
            </a:p>
            <a:p>
              <a:r>
                <a:rPr kumimoji="1" lang="ja-JP" altLang="en-US" sz="800" dirty="0" smtClean="0">
                  <a:latin typeface="Meiryo UI" panose="020B0604030504040204" pitchFamily="50" charset="-128"/>
                  <a:ea typeface="Meiryo UI" panose="020B0604030504040204" pitchFamily="50" charset="-128"/>
                </a:rPr>
                <a:t>の具体化</a:t>
              </a:r>
              <a:r>
                <a:rPr kumimoji="1" lang="en-US" altLang="ja-JP" sz="600" dirty="0" smtClean="0">
                  <a:latin typeface="Meiryo UI" panose="020B0604030504040204" pitchFamily="50" charset="-128"/>
                  <a:ea typeface="Meiryo UI" panose="020B0604030504040204" pitchFamily="50" charset="-128"/>
                </a:rPr>
                <a:t>※</a:t>
              </a:r>
              <a:r>
                <a:rPr kumimoji="1" lang="ja-JP" altLang="en-US" sz="600" dirty="0" smtClean="0">
                  <a:latin typeface="Meiryo UI" panose="020B0604030504040204" pitchFamily="50" charset="-128"/>
                  <a:ea typeface="Meiryo UI" panose="020B0604030504040204" pitchFamily="50" charset="-128"/>
                </a:rPr>
                <a:t>４</a:t>
              </a:r>
              <a:endParaRPr kumimoji="1" lang="ja-JP" altLang="en-US" sz="800" dirty="0">
                <a:latin typeface="Meiryo UI" panose="020B0604030504040204" pitchFamily="50" charset="-128"/>
                <a:ea typeface="Meiryo UI" panose="020B0604030504040204" pitchFamily="50" charset="-128"/>
              </a:endParaRPr>
            </a:p>
          </p:txBody>
        </p:sp>
        <p:cxnSp>
          <p:nvCxnSpPr>
            <p:cNvPr id="45" name="直線コネクタ 44"/>
            <p:cNvCxnSpPr/>
            <p:nvPr/>
          </p:nvCxnSpPr>
          <p:spPr>
            <a:xfrm flipV="1">
              <a:off x="5839232" y="1965468"/>
              <a:ext cx="0" cy="1080000"/>
            </a:xfrm>
            <a:prstGeom prst="line">
              <a:avLst/>
            </a:prstGeom>
            <a:ln w="19050">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46" name="テキスト ボックス 45"/>
            <p:cNvSpPr txBox="1"/>
            <p:nvPr/>
          </p:nvSpPr>
          <p:spPr>
            <a:xfrm>
              <a:off x="5450045" y="1593727"/>
              <a:ext cx="800219" cy="461665"/>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大阪府いじめ</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防止基本方針</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の策定</a:t>
              </a:r>
            </a:p>
          </p:txBody>
        </p:sp>
        <p:cxnSp>
          <p:nvCxnSpPr>
            <p:cNvPr id="30" name="直線コネクタ 29"/>
            <p:cNvCxnSpPr/>
            <p:nvPr/>
          </p:nvCxnSpPr>
          <p:spPr>
            <a:xfrm flipH="1" flipV="1">
              <a:off x="6203629" y="1643503"/>
              <a:ext cx="0" cy="1404000"/>
            </a:xfrm>
            <a:prstGeom prst="line">
              <a:avLst/>
            </a:prstGeom>
            <a:ln w="19050">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5990994" y="1327436"/>
              <a:ext cx="835485" cy="338554"/>
            </a:xfrm>
            <a:prstGeom prst="rect">
              <a:avLst/>
            </a:prstGeom>
            <a:noFill/>
          </p:spPr>
          <p:txBody>
            <a:bodyPr wrap="none" rtlCol="0">
              <a:spAutoFit/>
            </a:bodyPr>
            <a:lstStyle/>
            <a:p>
              <a:r>
                <a:rPr kumimoji="1" lang="ja-JP" altLang="en-US" sz="800" dirty="0" smtClean="0">
                  <a:latin typeface="Meiryo UI" panose="020B0604030504040204" pitchFamily="50" charset="-128"/>
                  <a:ea typeface="Meiryo UI" panose="020B0604030504040204" pitchFamily="50" charset="-128"/>
                </a:rPr>
                <a:t>いじめ対応研修</a:t>
              </a:r>
              <a:endParaRPr kumimoji="1" lang="en-US" altLang="ja-JP" sz="800" dirty="0" smtClean="0">
                <a:latin typeface="Meiryo UI" panose="020B0604030504040204" pitchFamily="50" charset="-128"/>
                <a:ea typeface="Meiryo UI" panose="020B0604030504040204" pitchFamily="50" charset="-128"/>
              </a:endParaRPr>
            </a:p>
            <a:p>
              <a:r>
                <a:rPr kumimoji="1" lang="ja-JP" altLang="en-US" sz="800" dirty="0" smtClean="0">
                  <a:latin typeface="Meiryo UI" panose="020B0604030504040204" pitchFamily="50" charset="-128"/>
                  <a:ea typeface="Meiryo UI" panose="020B0604030504040204" pitchFamily="50" charset="-128"/>
                </a:rPr>
                <a:t>の</a:t>
              </a:r>
              <a:r>
                <a:rPr kumimoji="1" lang="ja-JP" altLang="en-US" sz="800" dirty="0">
                  <a:latin typeface="Meiryo UI" panose="020B0604030504040204" pitchFamily="50" charset="-128"/>
                  <a:ea typeface="Meiryo UI" panose="020B0604030504040204" pitchFamily="50" charset="-128"/>
                </a:rPr>
                <a:t>開催</a:t>
              </a:r>
            </a:p>
          </p:txBody>
        </p:sp>
      </p:grpSp>
      <p:grpSp>
        <p:nvGrpSpPr>
          <p:cNvPr id="18" name="グループ化 17"/>
          <p:cNvGrpSpPr/>
          <p:nvPr/>
        </p:nvGrpSpPr>
        <p:grpSpPr>
          <a:xfrm>
            <a:off x="373428" y="1255181"/>
            <a:ext cx="3462828" cy="1810669"/>
            <a:chOff x="373428" y="1508546"/>
            <a:chExt cx="3462828" cy="1810669"/>
          </a:xfrm>
        </p:grpSpPr>
        <p:pic>
          <p:nvPicPr>
            <p:cNvPr id="15" name="図 14"/>
            <p:cNvPicPr>
              <a:picLocks noChangeAspect="1"/>
            </p:cNvPicPr>
            <p:nvPr/>
          </p:nvPicPr>
          <p:blipFill>
            <a:blip r:embed="rId3"/>
            <a:stretch>
              <a:fillRect/>
            </a:stretch>
          </p:blipFill>
          <p:spPr>
            <a:xfrm>
              <a:off x="373428" y="1508546"/>
              <a:ext cx="3462828" cy="1810669"/>
            </a:xfrm>
            <a:prstGeom prst="rect">
              <a:avLst/>
            </a:prstGeom>
          </p:spPr>
        </p:pic>
        <p:cxnSp>
          <p:nvCxnSpPr>
            <p:cNvPr id="24" name="直線コネクタ 23"/>
            <p:cNvCxnSpPr/>
            <p:nvPr/>
          </p:nvCxnSpPr>
          <p:spPr>
            <a:xfrm flipV="1">
              <a:off x="2536400" y="2268325"/>
              <a:ext cx="0" cy="792000"/>
            </a:xfrm>
            <a:prstGeom prst="line">
              <a:avLst/>
            </a:prstGeom>
            <a:ln w="19050">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2007667" y="1997489"/>
              <a:ext cx="1253869" cy="338554"/>
            </a:xfrm>
            <a:prstGeom prst="rect">
              <a:avLst/>
            </a:prstGeom>
            <a:noFill/>
          </p:spPr>
          <p:txBody>
            <a:bodyPr wrap="none" rtlCol="0">
              <a:spAutoFit/>
            </a:bodyPr>
            <a:lstStyle/>
            <a:p>
              <a:r>
                <a:rPr kumimoji="1" lang="ja-JP" altLang="en-US" sz="800" dirty="0" smtClean="0">
                  <a:latin typeface="Meiryo UI" panose="020B0604030504040204" pitchFamily="50" charset="-128"/>
                  <a:ea typeface="Meiryo UI" panose="020B0604030504040204" pitchFamily="50" charset="-128"/>
                </a:rPr>
                <a:t>いじめに限定したアンケート</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の開始</a:t>
              </a:r>
              <a:r>
                <a:rPr kumimoji="1" lang="en-US" altLang="ja-JP" sz="600" dirty="0">
                  <a:latin typeface="Meiryo UI" panose="020B0604030504040204" pitchFamily="50" charset="-128"/>
                  <a:ea typeface="Meiryo UI" panose="020B0604030504040204" pitchFamily="50" charset="-128"/>
                </a:rPr>
                <a:t>※</a:t>
              </a:r>
              <a:r>
                <a:rPr kumimoji="1" lang="ja-JP" altLang="en-US" sz="600" dirty="0">
                  <a:latin typeface="Meiryo UI" panose="020B0604030504040204" pitchFamily="50" charset="-128"/>
                  <a:ea typeface="Meiryo UI" panose="020B0604030504040204" pitchFamily="50" charset="-128"/>
                </a:rPr>
                <a:t>３</a:t>
              </a:r>
              <a:endParaRPr kumimoji="1" lang="ja-JP" altLang="en-US" sz="800" dirty="0">
                <a:latin typeface="Meiryo UI" panose="020B0604030504040204" pitchFamily="50" charset="-128"/>
                <a:ea typeface="Meiryo UI" panose="020B0604030504040204" pitchFamily="50" charset="-128"/>
              </a:endParaRPr>
            </a:p>
          </p:txBody>
        </p:sp>
        <p:cxnSp>
          <p:nvCxnSpPr>
            <p:cNvPr id="47" name="直線コネクタ 46"/>
            <p:cNvCxnSpPr/>
            <p:nvPr/>
          </p:nvCxnSpPr>
          <p:spPr>
            <a:xfrm flipV="1">
              <a:off x="1500031" y="2299886"/>
              <a:ext cx="0" cy="756000"/>
            </a:xfrm>
            <a:prstGeom prst="line">
              <a:avLst/>
            </a:prstGeom>
            <a:ln w="19050">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48" name="テキスト ボックス 47"/>
            <p:cNvSpPr txBox="1"/>
            <p:nvPr/>
          </p:nvSpPr>
          <p:spPr>
            <a:xfrm>
              <a:off x="1057742" y="1917914"/>
              <a:ext cx="800219" cy="461665"/>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大阪府いじめ</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防止基本方針</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の策定</a:t>
              </a:r>
              <a:r>
                <a:rPr kumimoji="1" lang="en-US" altLang="ja-JP" sz="600" dirty="0">
                  <a:latin typeface="Meiryo UI" panose="020B0604030504040204" pitchFamily="50" charset="-128"/>
                  <a:ea typeface="Meiryo UI" panose="020B0604030504040204" pitchFamily="50" charset="-128"/>
                </a:rPr>
                <a:t>※</a:t>
              </a:r>
              <a:r>
                <a:rPr kumimoji="1" lang="ja-JP" altLang="en-US" sz="600" dirty="0">
                  <a:latin typeface="Meiryo UI" panose="020B0604030504040204" pitchFamily="50" charset="-128"/>
                  <a:ea typeface="Meiryo UI" panose="020B0604030504040204" pitchFamily="50" charset="-128"/>
                </a:rPr>
                <a:t>１</a:t>
              </a:r>
              <a:endParaRPr kumimoji="1" lang="en-US" altLang="ja-JP" sz="800" dirty="0">
                <a:latin typeface="Meiryo UI" panose="020B0604030504040204" pitchFamily="50" charset="-128"/>
                <a:ea typeface="Meiryo UI" panose="020B0604030504040204" pitchFamily="50" charset="-128"/>
              </a:endParaRPr>
            </a:p>
          </p:txBody>
        </p:sp>
        <p:cxnSp>
          <p:nvCxnSpPr>
            <p:cNvPr id="32" name="直線コネクタ 31"/>
            <p:cNvCxnSpPr/>
            <p:nvPr/>
          </p:nvCxnSpPr>
          <p:spPr>
            <a:xfrm flipH="1" flipV="1">
              <a:off x="1840039" y="1864630"/>
              <a:ext cx="0" cy="1188000"/>
            </a:xfrm>
            <a:prstGeom prst="line">
              <a:avLst/>
            </a:prstGeom>
            <a:ln w="19050">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1431726" y="1576114"/>
              <a:ext cx="835485" cy="338554"/>
            </a:xfrm>
            <a:prstGeom prst="rect">
              <a:avLst/>
            </a:prstGeom>
            <a:noFill/>
          </p:spPr>
          <p:txBody>
            <a:bodyPr wrap="none" rtlCol="0">
              <a:spAutoFit/>
            </a:bodyPr>
            <a:lstStyle/>
            <a:p>
              <a:r>
                <a:rPr kumimoji="1" lang="ja-JP" altLang="en-US" sz="800" dirty="0" smtClean="0">
                  <a:latin typeface="Meiryo UI" panose="020B0604030504040204" pitchFamily="50" charset="-128"/>
                  <a:ea typeface="Meiryo UI" panose="020B0604030504040204" pitchFamily="50" charset="-128"/>
                </a:rPr>
                <a:t>いじめ対応研修</a:t>
              </a:r>
              <a:endParaRPr kumimoji="1" lang="en-US" altLang="ja-JP" sz="800" dirty="0" smtClean="0">
                <a:latin typeface="Meiryo UI" panose="020B0604030504040204" pitchFamily="50" charset="-128"/>
                <a:ea typeface="Meiryo UI" panose="020B0604030504040204" pitchFamily="50" charset="-128"/>
              </a:endParaRPr>
            </a:p>
            <a:p>
              <a:r>
                <a:rPr kumimoji="1" lang="ja-JP" altLang="en-US" sz="800" dirty="0" smtClean="0">
                  <a:latin typeface="Meiryo UI" panose="020B0604030504040204" pitchFamily="50" charset="-128"/>
                  <a:ea typeface="Meiryo UI" panose="020B0604030504040204" pitchFamily="50" charset="-128"/>
                </a:rPr>
                <a:t>の</a:t>
              </a:r>
              <a:r>
                <a:rPr kumimoji="1" lang="ja-JP" altLang="en-US" sz="800" dirty="0">
                  <a:latin typeface="Meiryo UI" panose="020B0604030504040204" pitchFamily="50" charset="-128"/>
                  <a:ea typeface="Meiryo UI" panose="020B0604030504040204" pitchFamily="50" charset="-128"/>
                </a:rPr>
                <a:t>開催</a:t>
              </a:r>
              <a:r>
                <a:rPr kumimoji="1" lang="en-US" altLang="ja-JP" sz="600" dirty="0">
                  <a:latin typeface="Meiryo UI" panose="020B0604030504040204" pitchFamily="50" charset="-128"/>
                  <a:ea typeface="Meiryo UI" panose="020B0604030504040204" pitchFamily="50" charset="-128"/>
                </a:rPr>
                <a:t>※</a:t>
              </a:r>
              <a:r>
                <a:rPr kumimoji="1" lang="ja-JP" altLang="en-US" sz="600" dirty="0">
                  <a:latin typeface="Meiryo UI" panose="020B0604030504040204" pitchFamily="50" charset="-128"/>
                  <a:ea typeface="Meiryo UI" panose="020B0604030504040204" pitchFamily="50" charset="-128"/>
                </a:rPr>
                <a:t>２</a:t>
              </a:r>
              <a:endParaRPr kumimoji="1" lang="ja-JP" altLang="en-US" sz="800" dirty="0">
                <a:latin typeface="Meiryo UI" panose="020B0604030504040204" pitchFamily="50" charset="-128"/>
                <a:ea typeface="Meiryo UI" panose="020B0604030504040204" pitchFamily="50" charset="-128"/>
              </a:endParaRPr>
            </a:p>
          </p:txBody>
        </p:sp>
      </p:grpSp>
      <p:sp>
        <p:nvSpPr>
          <p:cNvPr id="34" name="テキスト ボックス 33"/>
          <p:cNvSpPr txBox="1"/>
          <p:nvPr/>
        </p:nvSpPr>
        <p:spPr>
          <a:xfrm>
            <a:off x="43571" y="5037567"/>
            <a:ext cx="723275" cy="307777"/>
          </a:xfrm>
          <a:prstGeom prst="rect">
            <a:avLst/>
          </a:prstGeom>
          <a:noFill/>
        </p:spPr>
        <p:txBody>
          <a:bodyPr wrap="none" rtlCol="0">
            <a:spAutoFit/>
          </a:bodyPr>
          <a:lstStyle/>
          <a:p>
            <a:r>
              <a:rPr kumimoji="1" lang="ja-JP" altLang="en-US" sz="1400" dirty="0">
                <a:latin typeface="Meiryo UI" panose="020B0604030504040204" pitchFamily="50" charset="-128"/>
                <a:ea typeface="Meiryo UI" panose="020B0604030504040204" pitchFamily="50" charset="-128"/>
              </a:rPr>
              <a:t>○課題</a:t>
            </a:r>
          </a:p>
        </p:txBody>
      </p:sp>
      <p:sp>
        <p:nvSpPr>
          <p:cNvPr id="35" name="正方形/長方形 34"/>
          <p:cNvSpPr/>
          <p:nvPr/>
        </p:nvSpPr>
        <p:spPr>
          <a:xfrm>
            <a:off x="205571" y="5274525"/>
            <a:ext cx="8641783" cy="461665"/>
          </a:xfrm>
          <a:prstGeom prst="rect">
            <a:avLst/>
          </a:prstGeom>
        </p:spPr>
        <p:txBody>
          <a:bodyPr wrap="square">
            <a:spAutoFit/>
          </a:bodyPr>
          <a:lstStyle/>
          <a:p>
            <a:r>
              <a:rPr kumimoji="1" lang="ja-JP" altLang="en-US" sz="1200" dirty="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いじめ認知</a:t>
            </a:r>
            <a:r>
              <a:rPr kumimoji="1" lang="ja-JP" altLang="en-US" sz="1200" dirty="0">
                <a:latin typeface="Meiryo UI" panose="020B0604030504040204" pitchFamily="50" charset="-128"/>
                <a:ea typeface="Meiryo UI" panose="020B0604030504040204" pitchFamily="50" charset="-128"/>
              </a:rPr>
              <a:t>件数は増加傾向にあるものの、依然として全国平均よりも</a:t>
            </a:r>
            <a:r>
              <a:rPr kumimoji="1" lang="ja-JP" altLang="en-US" sz="1200" dirty="0" smtClean="0">
                <a:latin typeface="Meiryo UI" panose="020B0604030504040204" pitchFamily="50" charset="-128"/>
                <a:ea typeface="Meiryo UI" panose="020B0604030504040204" pitchFamily="50" charset="-128"/>
              </a:rPr>
              <a:t>低く、把握できていないケースも少なからずあると考えられる。</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・いじめの未然防止はもとより、全件解消に向け、さらなる対応策の検討が必要。</a:t>
            </a:r>
            <a:endParaRPr kumimoji="1" lang="en-US" altLang="ja-JP" sz="500" dirty="0">
              <a:latin typeface="Meiryo UI" panose="020B0604030504040204" pitchFamily="50" charset="-128"/>
              <a:ea typeface="Meiryo UI" panose="020B0604030504040204" pitchFamily="50" charset="-128"/>
            </a:endParaRPr>
          </a:p>
        </p:txBody>
      </p:sp>
      <p:sp>
        <p:nvSpPr>
          <p:cNvPr id="36" name="テキスト ボックス 35"/>
          <p:cNvSpPr txBox="1"/>
          <p:nvPr/>
        </p:nvSpPr>
        <p:spPr>
          <a:xfrm>
            <a:off x="125966" y="5736190"/>
            <a:ext cx="8865633" cy="861774"/>
          </a:xfrm>
          <a:prstGeom prst="rect">
            <a:avLst/>
          </a:prstGeom>
          <a:noFill/>
          <a:ln w="25400">
            <a:solidFill>
              <a:schemeClr val="tx1"/>
            </a:solidFill>
          </a:ln>
        </p:spPr>
        <p:txBody>
          <a:bodyPr wrap="square" rtlCol="0">
            <a:spAutoFit/>
          </a:bodyPr>
          <a:lstStyle/>
          <a:p>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今後の取組み</a:t>
            </a:r>
            <a:r>
              <a:rPr kumimoji="1" lang="en-US" altLang="ja-JP" sz="1400" dirty="0">
                <a:latin typeface="Meiryo UI" panose="020B0604030504040204" pitchFamily="50" charset="-128"/>
                <a:ea typeface="Meiryo UI" panose="020B0604030504040204" pitchFamily="50" charset="-128"/>
              </a:rPr>
              <a:t>】</a:t>
            </a:r>
          </a:p>
          <a:p>
            <a:r>
              <a:rPr kumimoji="1" lang="ja-JP" altLang="en-US" sz="1200" dirty="0">
                <a:latin typeface="Meiryo UI" panose="020B0604030504040204" pitchFamily="50" charset="-128"/>
                <a:ea typeface="Meiryo UI" panose="020B0604030504040204" pitchFamily="50" charset="-128"/>
              </a:rPr>
              <a:t>　・いじめの早期発見・早期解決に向け</a:t>
            </a:r>
            <a:r>
              <a:rPr kumimoji="1" lang="ja-JP" altLang="en-US" sz="1200" dirty="0" smtClean="0">
                <a:latin typeface="Meiryo UI" panose="020B0604030504040204" pitchFamily="50" charset="-128"/>
                <a:ea typeface="Meiryo UI" panose="020B0604030504040204" pitchFamily="50" charset="-128"/>
              </a:rPr>
              <a:t>、令和２年度より、いじめ対応研修を他の生徒指導上の課題（中退防止等）と関連付けた研修へ</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ブラッシュアップ。</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いじめ解消率のさらなる改善</a:t>
            </a:r>
            <a:r>
              <a:rPr kumimoji="1" lang="ja-JP" altLang="en-US" sz="1200" dirty="0">
                <a:latin typeface="Meiryo UI" panose="020B0604030504040204" pitchFamily="50" charset="-128"/>
                <a:ea typeface="Meiryo UI" panose="020B0604030504040204" pitchFamily="50" charset="-128"/>
              </a:rPr>
              <a:t>に向け、令和４年度</a:t>
            </a:r>
            <a:r>
              <a:rPr kumimoji="1" lang="ja-JP" altLang="en-US" sz="1200" dirty="0" smtClean="0">
                <a:latin typeface="Meiryo UI" panose="020B0604030504040204" pitchFamily="50" charset="-128"/>
                <a:ea typeface="Meiryo UI" panose="020B0604030504040204" pitchFamily="50" charset="-128"/>
              </a:rPr>
              <a:t>より、いじめ</a:t>
            </a:r>
            <a:r>
              <a:rPr kumimoji="1" lang="ja-JP" altLang="en-US" sz="1200" dirty="0">
                <a:latin typeface="Meiryo UI" panose="020B0604030504040204" pitchFamily="50" charset="-128"/>
                <a:ea typeface="Meiryo UI" panose="020B0604030504040204" pitchFamily="50" charset="-128"/>
              </a:rPr>
              <a:t>未解消事案を抱える学校に対して</a:t>
            </a:r>
            <a:r>
              <a:rPr kumimoji="1" lang="ja-JP" altLang="en-US" sz="1200" dirty="0" smtClean="0">
                <a:latin typeface="Meiryo UI" panose="020B0604030504040204" pitchFamily="50" charset="-128"/>
                <a:ea typeface="Meiryo UI" panose="020B0604030504040204" pitchFamily="50" charset="-128"/>
              </a:rPr>
              <a:t>、教育庁より個別</a:t>
            </a:r>
            <a:r>
              <a:rPr kumimoji="1" lang="ja-JP" altLang="en-US" sz="1200" dirty="0">
                <a:latin typeface="Meiryo UI" panose="020B0604030504040204" pitchFamily="50" charset="-128"/>
                <a:ea typeface="Meiryo UI" panose="020B0604030504040204" pitchFamily="50" charset="-128"/>
              </a:rPr>
              <a:t>にフォローアップしていく。</a:t>
            </a:r>
            <a:endParaRPr kumimoji="1" lang="en-US" altLang="ja-JP" sz="1200" dirty="0">
              <a:latin typeface="Meiryo UI" panose="020B0604030504040204" pitchFamily="50" charset="-128"/>
              <a:ea typeface="Meiryo UI" panose="020B0604030504040204" pitchFamily="50" charset="-128"/>
            </a:endParaRPr>
          </a:p>
        </p:txBody>
      </p:sp>
      <p:grpSp>
        <p:nvGrpSpPr>
          <p:cNvPr id="38" name="グループ化 37"/>
          <p:cNvGrpSpPr/>
          <p:nvPr/>
        </p:nvGrpSpPr>
        <p:grpSpPr>
          <a:xfrm>
            <a:off x="-5858" y="440381"/>
            <a:ext cx="5576553" cy="369332"/>
            <a:chOff x="-1" y="515564"/>
            <a:chExt cx="5576553" cy="369332"/>
          </a:xfrm>
        </p:grpSpPr>
        <p:sp>
          <p:nvSpPr>
            <p:cNvPr id="39" name="テキスト ボックス 38"/>
            <p:cNvSpPr txBox="1"/>
            <p:nvPr/>
          </p:nvSpPr>
          <p:spPr>
            <a:xfrm>
              <a:off x="-1" y="515564"/>
              <a:ext cx="5576553" cy="369332"/>
            </a:xfrm>
            <a:prstGeom prst="rect">
              <a:avLst/>
            </a:prstGeom>
            <a:noFill/>
            <a:ln>
              <a:noFill/>
            </a:ln>
          </p:spPr>
          <p:txBody>
            <a:bodyPr wrap="square" rtlCol="0">
              <a:spAutoFit/>
            </a:bodyPr>
            <a:lstStyle/>
            <a:p>
              <a:r>
                <a:rPr kumimoji="1" lang="ja-JP" altLang="en-US" dirty="0">
                  <a:latin typeface="Meiryo UI" panose="020B0604030504040204" pitchFamily="50" charset="-128"/>
                  <a:ea typeface="Meiryo UI" panose="020B0604030504040204" pitchFamily="50" charset="-128"/>
                </a:rPr>
                <a:t>３　</a:t>
              </a:r>
              <a:r>
                <a:rPr kumimoji="1" lang="ja-JP" altLang="en-US" dirty="0" smtClean="0">
                  <a:latin typeface="Meiryo UI" panose="020B0604030504040204" pitchFamily="50" charset="-128"/>
                  <a:ea typeface="Meiryo UI" panose="020B0604030504040204" pitchFamily="50" charset="-128"/>
                </a:rPr>
                <a:t>府立高校における取組み等について</a:t>
              </a:r>
              <a:endParaRPr kumimoji="1" lang="ja-JP" altLang="en-US" dirty="0">
                <a:latin typeface="Meiryo UI" panose="020B0604030504040204" pitchFamily="50" charset="-128"/>
                <a:ea typeface="Meiryo UI" panose="020B0604030504040204" pitchFamily="50" charset="-128"/>
              </a:endParaRPr>
            </a:p>
          </p:txBody>
        </p:sp>
        <p:sp>
          <p:nvSpPr>
            <p:cNvPr id="41" name="正方形/長方形 40"/>
            <p:cNvSpPr/>
            <p:nvPr/>
          </p:nvSpPr>
          <p:spPr>
            <a:xfrm>
              <a:off x="49428" y="540278"/>
              <a:ext cx="324000" cy="32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44" name="テキスト ボックス 43"/>
          <p:cNvSpPr txBox="1"/>
          <p:nvPr/>
        </p:nvSpPr>
        <p:spPr>
          <a:xfrm>
            <a:off x="4248833" y="6581001"/>
            <a:ext cx="646331" cy="276999"/>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２－８</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685232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4471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dirty="0"/>
          </a:p>
        </p:txBody>
      </p:sp>
      <p:sp>
        <p:nvSpPr>
          <p:cNvPr id="5" name="テキスト ボックス 4"/>
          <p:cNvSpPr txBox="1"/>
          <p:nvPr/>
        </p:nvSpPr>
        <p:spPr>
          <a:xfrm>
            <a:off x="228503" y="34722"/>
            <a:ext cx="8686993" cy="400110"/>
          </a:xfrm>
          <a:prstGeom prst="rect">
            <a:avLst/>
          </a:prstGeom>
          <a:noFill/>
        </p:spPr>
        <p:txBody>
          <a:bodyPr wrap="none" rtlCol="0">
            <a:spAutoFit/>
          </a:bodyPr>
          <a:lstStyle/>
          <a:p>
            <a:r>
              <a:rPr kumimoji="1" lang="ja-JP" altLang="en-US" sz="2000" b="1" dirty="0">
                <a:solidFill>
                  <a:schemeClr val="bg1"/>
                </a:solidFill>
                <a:latin typeface="Meiryo UI" panose="020B0604030504040204" pitchFamily="50" charset="-128"/>
                <a:ea typeface="Meiryo UI" panose="020B0604030504040204" pitchFamily="50" charset="-128"/>
              </a:rPr>
              <a:t>「児童生徒の問題行動・不登校等生徒指導上の諸課題」に係る取組み等について</a:t>
            </a:r>
          </a:p>
        </p:txBody>
      </p:sp>
      <p:sp>
        <p:nvSpPr>
          <p:cNvPr id="6" name="テキスト ボックス 5"/>
          <p:cNvSpPr txBox="1"/>
          <p:nvPr/>
        </p:nvSpPr>
        <p:spPr>
          <a:xfrm>
            <a:off x="-1" y="465458"/>
            <a:ext cx="5576553" cy="338554"/>
          </a:xfrm>
          <a:prstGeom prst="rect">
            <a:avLst/>
          </a:prstGeom>
          <a:noFill/>
          <a:ln>
            <a:noFill/>
          </a:ln>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rPr>
              <a:t>（２）不登校</a:t>
            </a:r>
            <a:r>
              <a:rPr kumimoji="1" lang="ja-JP" altLang="en-US" sz="1600" dirty="0">
                <a:latin typeface="Meiryo UI" panose="020B0604030504040204" pitchFamily="50" charset="-128"/>
                <a:ea typeface="Meiryo UI" panose="020B0604030504040204" pitchFamily="50" charset="-128"/>
              </a:rPr>
              <a:t>に</a:t>
            </a:r>
            <a:r>
              <a:rPr kumimoji="1" lang="ja-JP" altLang="en-US" sz="1600" dirty="0" smtClean="0">
                <a:latin typeface="Meiryo UI" panose="020B0604030504040204" pitchFamily="50" charset="-128"/>
                <a:ea typeface="Meiryo UI" panose="020B0604030504040204" pitchFamily="50" charset="-128"/>
              </a:rPr>
              <a:t>ついて</a:t>
            </a:r>
            <a:endParaRPr kumimoji="1" lang="ja-JP" altLang="en-US" sz="1600" dirty="0">
              <a:latin typeface="Meiryo UI" panose="020B0604030504040204" pitchFamily="50" charset="-128"/>
              <a:ea typeface="Meiryo UI" panose="020B0604030504040204" pitchFamily="50" charset="-128"/>
            </a:endParaRPr>
          </a:p>
        </p:txBody>
      </p:sp>
      <p:sp>
        <p:nvSpPr>
          <p:cNvPr id="39" name="テキスト ボックス 38"/>
          <p:cNvSpPr txBox="1"/>
          <p:nvPr/>
        </p:nvSpPr>
        <p:spPr>
          <a:xfrm>
            <a:off x="46831" y="3638516"/>
            <a:ext cx="2113079" cy="307777"/>
          </a:xfrm>
          <a:prstGeom prst="rect">
            <a:avLst/>
          </a:prstGeom>
          <a:noFill/>
        </p:spPr>
        <p:txBody>
          <a:bodyPr wrap="none" rtlCol="0">
            <a:spAutoFit/>
          </a:bodyPr>
          <a:lstStyle/>
          <a:p>
            <a:r>
              <a:rPr kumimoji="1" lang="ja-JP" altLang="en-US" sz="1400" dirty="0">
                <a:latin typeface="Meiryo UI" panose="020B0604030504040204" pitchFamily="50" charset="-128"/>
                <a:ea typeface="Meiryo UI" panose="020B0604030504040204" pitchFamily="50" charset="-128"/>
              </a:rPr>
              <a:t>○これまでの取組みと成果</a:t>
            </a:r>
          </a:p>
        </p:txBody>
      </p:sp>
      <p:sp>
        <p:nvSpPr>
          <p:cNvPr id="41" name="テキスト ボックス 40"/>
          <p:cNvSpPr txBox="1"/>
          <p:nvPr/>
        </p:nvSpPr>
        <p:spPr>
          <a:xfrm>
            <a:off x="230753" y="3875530"/>
            <a:ext cx="8865621" cy="1384995"/>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rPr>
              <a:t>・それまで各校巡回としていた</a:t>
            </a:r>
            <a:r>
              <a:rPr kumimoji="1" lang="en-US" altLang="ja-JP" sz="1200" dirty="0" smtClean="0">
                <a:latin typeface="Meiryo UI" panose="020B0604030504040204" pitchFamily="50" charset="-128"/>
                <a:ea typeface="Meiryo UI" panose="020B0604030504040204" pitchFamily="50" charset="-128"/>
              </a:rPr>
              <a:t>SC</a:t>
            </a:r>
            <a:r>
              <a:rPr kumimoji="1" lang="ja-JP" altLang="en-US" sz="1200" dirty="0" smtClean="0">
                <a:latin typeface="Meiryo UI" panose="020B0604030504040204" pitchFamily="50" charset="-128"/>
                <a:ea typeface="Meiryo UI" panose="020B0604030504040204" pitchFamily="50" charset="-128"/>
              </a:rPr>
              <a:t>を、平成</a:t>
            </a:r>
            <a:r>
              <a:rPr kumimoji="1" lang="en-US" altLang="ja-JP" sz="1200" dirty="0">
                <a:latin typeface="Meiryo UI" panose="020B0604030504040204" pitchFamily="50" charset="-128"/>
                <a:ea typeface="Meiryo UI" panose="020B0604030504040204" pitchFamily="50" charset="-128"/>
              </a:rPr>
              <a:t>23</a:t>
            </a:r>
            <a:r>
              <a:rPr kumimoji="1" lang="ja-JP" altLang="en-US" sz="1200" dirty="0">
                <a:latin typeface="Meiryo UI" panose="020B0604030504040204" pitchFamily="50" charset="-128"/>
                <a:ea typeface="Meiryo UI" panose="020B0604030504040204" pitchFamily="50" charset="-128"/>
              </a:rPr>
              <a:t>年度</a:t>
            </a:r>
            <a:r>
              <a:rPr kumimoji="1" lang="ja-JP" altLang="en-US" sz="1200" dirty="0" smtClean="0">
                <a:latin typeface="Meiryo UI" panose="020B0604030504040204" pitchFamily="50" charset="-128"/>
                <a:ea typeface="Meiryo UI" panose="020B0604030504040204" pitchFamily="50" charset="-128"/>
              </a:rPr>
              <a:t>より、学校配置として運用開始</a:t>
            </a:r>
            <a:r>
              <a:rPr kumimoji="1" lang="ja-JP" altLang="en-US" sz="1200" dirty="0">
                <a:latin typeface="Meiryo UI" panose="020B0604030504040204" pitchFamily="50" charset="-128"/>
                <a:ea typeface="Meiryo UI" panose="020B0604030504040204" pitchFamily="50" charset="-128"/>
              </a:rPr>
              <a:t>。加えて</a:t>
            </a:r>
            <a:r>
              <a:rPr kumimoji="1" lang="ja-JP" altLang="en-US" sz="1200" dirty="0" smtClean="0">
                <a:latin typeface="Meiryo UI" panose="020B0604030504040204" pitchFamily="50" charset="-128"/>
                <a:ea typeface="Meiryo UI" panose="020B0604030504040204" pitchFamily="50" charset="-128"/>
              </a:rPr>
              <a:t>、同年度より、教育相談についてより高度な専門性を</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持つ</a:t>
            </a:r>
            <a:r>
              <a:rPr kumimoji="1" lang="en-US" altLang="ja-JP" sz="1200" dirty="0" smtClean="0">
                <a:latin typeface="Meiryo UI" panose="020B0604030504040204" pitchFamily="50" charset="-128"/>
                <a:ea typeface="Meiryo UI" panose="020B0604030504040204" pitchFamily="50" charset="-128"/>
              </a:rPr>
              <a:t>SCSV(</a:t>
            </a:r>
            <a:r>
              <a:rPr kumimoji="1" lang="ja-JP" altLang="en-US" sz="1200" dirty="0" smtClean="0">
                <a:latin typeface="Meiryo UI" panose="020B0604030504040204" pitchFamily="50" charset="-128"/>
                <a:ea typeface="Meiryo UI" panose="020B0604030504040204" pitchFamily="50" charset="-128"/>
              </a:rPr>
              <a:t>スクールカウンセリング・スーパーバイザー</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err="1" smtClean="0">
                <a:latin typeface="Meiryo UI" panose="020B0604030504040204" pitchFamily="50" charset="-128"/>
                <a:ea typeface="Meiryo UI" panose="020B0604030504040204" pitchFamily="50" charset="-128"/>
              </a:rPr>
              <a:t>を置</a:t>
            </a:r>
            <a:r>
              <a:rPr kumimoji="1" lang="ja-JP" altLang="en-US" sz="1200" dirty="0" smtClean="0">
                <a:latin typeface="Meiryo UI" panose="020B0604030504040204" pitchFamily="50" charset="-128"/>
                <a:ea typeface="Meiryo UI" panose="020B0604030504040204" pitchFamily="50" charset="-128"/>
              </a:rPr>
              <a:t>き、</a:t>
            </a:r>
            <a:r>
              <a:rPr kumimoji="1" lang="en-US" altLang="ja-JP" sz="1200" dirty="0">
                <a:latin typeface="Meiryo UI" panose="020B0604030504040204" pitchFamily="50" charset="-128"/>
                <a:ea typeface="Meiryo UI" panose="020B0604030504040204" pitchFamily="50" charset="-128"/>
              </a:rPr>
              <a:t>SC</a:t>
            </a:r>
            <a:r>
              <a:rPr kumimoji="1" lang="ja-JP" altLang="en-US" sz="1200" dirty="0">
                <a:latin typeface="Meiryo UI" panose="020B0604030504040204" pitchFamily="50" charset="-128"/>
                <a:ea typeface="Meiryo UI" panose="020B0604030504040204" pitchFamily="50" charset="-128"/>
              </a:rPr>
              <a:t>へ指導助言や学校への支援等</a:t>
            </a:r>
            <a:r>
              <a:rPr kumimoji="1" lang="ja-JP" altLang="en-US" sz="1200" dirty="0" smtClean="0">
                <a:latin typeface="Meiryo UI" panose="020B0604030504040204" pitchFamily="50" charset="-128"/>
                <a:ea typeface="Meiryo UI" panose="020B0604030504040204" pitchFamily="50" charset="-128"/>
              </a:rPr>
              <a:t>を行って</a:t>
            </a:r>
            <a:r>
              <a:rPr kumimoji="1" lang="ja-JP" altLang="en-US" sz="1200" dirty="0">
                <a:latin typeface="Meiryo UI" panose="020B0604030504040204" pitchFamily="50" charset="-128"/>
                <a:ea typeface="Meiryo UI" panose="020B0604030504040204" pitchFamily="50" charset="-128"/>
              </a:rPr>
              <a:t>いる</a:t>
            </a:r>
            <a:r>
              <a:rPr kumimoji="1" lang="ja-JP" altLang="en-US" sz="1200" dirty="0" smtClean="0">
                <a:latin typeface="Meiryo UI" panose="020B0604030504040204" pitchFamily="50" charset="-128"/>
                <a:ea typeface="Meiryo UI" panose="020B0604030504040204" pitchFamily="50" charset="-128"/>
              </a:rPr>
              <a:t>。また、平成</a:t>
            </a:r>
            <a:r>
              <a:rPr kumimoji="1" lang="en-US" altLang="ja-JP" sz="1200" dirty="0">
                <a:latin typeface="Meiryo UI" panose="020B0604030504040204" pitchFamily="50" charset="-128"/>
                <a:ea typeface="Meiryo UI" panose="020B0604030504040204" pitchFamily="50" charset="-128"/>
              </a:rPr>
              <a:t>25</a:t>
            </a:r>
            <a:r>
              <a:rPr kumimoji="1" lang="ja-JP" altLang="en-US" sz="1200" dirty="0" smtClean="0">
                <a:latin typeface="Meiryo UI" panose="020B0604030504040204" pitchFamily="50" charset="-128"/>
                <a:ea typeface="Meiryo UI" panose="020B0604030504040204" pitchFamily="50" charset="-128"/>
              </a:rPr>
              <a:t>年度から、全校に</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SC</a:t>
            </a:r>
            <a:r>
              <a:rPr kumimoji="1" lang="ja-JP" altLang="en-US" sz="1200" dirty="0" smtClean="0">
                <a:latin typeface="Meiryo UI" panose="020B0604030504040204" pitchFamily="50" charset="-128"/>
                <a:ea typeface="Meiryo UI" panose="020B0604030504040204" pitchFamily="50" charset="-128"/>
              </a:rPr>
              <a:t>を配置している。</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・平成</a:t>
            </a:r>
            <a:r>
              <a:rPr kumimoji="1" lang="en-US" altLang="ja-JP" sz="1200" dirty="0" smtClean="0">
                <a:latin typeface="Meiryo UI" panose="020B0604030504040204" pitchFamily="50" charset="-128"/>
                <a:ea typeface="Meiryo UI" panose="020B0604030504040204" pitchFamily="50" charset="-128"/>
              </a:rPr>
              <a:t>26</a:t>
            </a:r>
            <a:r>
              <a:rPr kumimoji="1" lang="ja-JP" altLang="en-US" sz="1200" dirty="0" smtClean="0">
                <a:latin typeface="Meiryo UI" panose="020B0604030504040204" pitchFamily="50" charset="-128"/>
                <a:ea typeface="Meiryo UI" panose="020B0604030504040204" pitchFamily="50" charset="-128"/>
              </a:rPr>
              <a:t>年度より、「高校生活支援カード」を導入。全校に配置している支援教育コーディネーターを中心に、個別の教育支援計画の作成、</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教育相談、学習支援等に活用。</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・平成</a:t>
            </a:r>
            <a:r>
              <a:rPr kumimoji="1" lang="en-US" altLang="ja-JP" sz="1200" dirty="0" smtClean="0">
                <a:latin typeface="Meiryo UI" panose="020B0604030504040204" pitchFamily="50" charset="-128"/>
                <a:ea typeface="Meiryo UI" panose="020B0604030504040204" pitchFamily="50" charset="-128"/>
              </a:rPr>
              <a:t>26</a:t>
            </a:r>
            <a:r>
              <a:rPr kumimoji="1" lang="ja-JP" altLang="en-US" sz="1200" dirty="0" smtClean="0">
                <a:latin typeface="Meiryo UI" panose="020B0604030504040204" pitchFamily="50" charset="-128"/>
                <a:ea typeface="Meiryo UI" panose="020B0604030504040204" pitchFamily="50" charset="-128"/>
              </a:rPr>
              <a:t>年度より、府立高校に</a:t>
            </a:r>
            <a:r>
              <a:rPr kumimoji="1" lang="en-US" altLang="ja-JP" sz="1200" dirty="0" smtClean="0">
                <a:latin typeface="Meiryo UI" panose="020B0604030504040204" pitchFamily="50" charset="-128"/>
                <a:ea typeface="Meiryo UI" panose="020B0604030504040204" pitchFamily="50" charset="-128"/>
              </a:rPr>
              <a:t>SSW</a:t>
            </a:r>
            <a:r>
              <a:rPr kumimoji="1" lang="ja-JP" altLang="en-US" sz="1200" dirty="0" smtClean="0">
                <a:latin typeface="Meiryo UI" panose="020B0604030504040204" pitchFamily="50" charset="-128"/>
                <a:ea typeface="Meiryo UI" panose="020B0604030504040204" pitchFamily="50" charset="-128"/>
              </a:rPr>
              <a:t>を配置し、現在は</a:t>
            </a:r>
            <a:r>
              <a:rPr kumimoji="1" lang="en-US" altLang="ja-JP" sz="1200" dirty="0" smtClean="0">
                <a:latin typeface="Meiryo UI" panose="020B0604030504040204" pitchFamily="50" charset="-128"/>
                <a:ea typeface="Meiryo UI" panose="020B0604030504040204" pitchFamily="50" charset="-128"/>
              </a:rPr>
              <a:t>32</a:t>
            </a:r>
            <a:r>
              <a:rPr kumimoji="1" lang="ja-JP" altLang="en-US" sz="1200" dirty="0" smtClean="0">
                <a:latin typeface="Meiryo UI" panose="020B0604030504040204" pitchFamily="50" charset="-128"/>
                <a:ea typeface="Meiryo UI" panose="020B0604030504040204" pitchFamily="50" charset="-128"/>
              </a:rPr>
              <a:t>校に配置。加えて、「居場所」を</a:t>
            </a:r>
            <a:r>
              <a:rPr kumimoji="1" lang="en-US" altLang="ja-JP" sz="1200" dirty="0" smtClean="0">
                <a:latin typeface="Meiryo UI" panose="020B0604030504040204" pitchFamily="50" charset="-128"/>
                <a:ea typeface="Meiryo UI" panose="020B0604030504040204" pitchFamily="50" charset="-128"/>
              </a:rPr>
              <a:t>14</a:t>
            </a:r>
            <a:r>
              <a:rPr kumimoji="1" lang="ja-JP" altLang="en-US" sz="1200" dirty="0" smtClean="0">
                <a:latin typeface="Meiryo UI" panose="020B0604030504040204" pitchFamily="50" charset="-128"/>
                <a:ea typeface="Meiryo UI" panose="020B0604030504040204" pitchFamily="50" charset="-128"/>
              </a:rPr>
              <a:t>校に設置している。</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　不登校生徒数は</a:t>
            </a:r>
            <a:r>
              <a:rPr kumimoji="1" lang="ja-JP" altLang="en-US" sz="1200" dirty="0" smtClean="0">
                <a:latin typeface="Meiryo UI" panose="020B0604030504040204" pitchFamily="50" charset="-128"/>
                <a:ea typeface="Meiryo UI" panose="020B0604030504040204" pitchFamily="50" charset="-128"/>
              </a:rPr>
              <a:t>、これら</a:t>
            </a:r>
            <a:r>
              <a:rPr kumimoji="1" lang="ja-JP" altLang="en-US" sz="1200" dirty="0">
                <a:latin typeface="Meiryo UI" panose="020B0604030504040204" pitchFamily="50" charset="-128"/>
                <a:ea typeface="Meiryo UI" panose="020B0604030504040204" pitchFamily="50" charset="-128"/>
              </a:rPr>
              <a:t>の取組みにより</a:t>
            </a:r>
            <a:r>
              <a:rPr kumimoji="1" lang="ja-JP" altLang="en-US" sz="1200" dirty="0" smtClean="0">
                <a:latin typeface="Meiryo UI" panose="020B0604030504040204" pitchFamily="50" charset="-128"/>
                <a:ea typeface="Meiryo UI" panose="020B0604030504040204" pitchFamily="50" charset="-128"/>
              </a:rPr>
              <a:t>減少傾向にあり、</a:t>
            </a:r>
            <a:r>
              <a:rPr kumimoji="1" lang="ja-JP" altLang="en-US" sz="1200" dirty="0">
                <a:latin typeface="Meiryo UI" panose="020B0604030504040204" pitchFamily="50" charset="-128"/>
                <a:ea typeface="Meiryo UI" panose="020B0604030504040204" pitchFamily="50" charset="-128"/>
              </a:rPr>
              <a:t>全国との差が縮まってきている</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141855" y="5723018"/>
            <a:ext cx="8887845" cy="861774"/>
          </a:xfrm>
          <a:prstGeom prst="rect">
            <a:avLst/>
          </a:prstGeom>
          <a:noFill/>
          <a:ln w="25400">
            <a:solidFill>
              <a:schemeClr val="tx1"/>
            </a:solidFill>
          </a:ln>
        </p:spPr>
        <p:txBody>
          <a:bodyPr wrap="square" rtlCol="0">
            <a:spAutoFit/>
          </a:bodyPr>
          <a:lstStyle/>
          <a:p>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今後の取組み</a:t>
            </a:r>
            <a:r>
              <a:rPr kumimoji="1" lang="en-US" altLang="ja-JP" sz="1400" dirty="0">
                <a:latin typeface="Meiryo UI" panose="020B0604030504040204" pitchFamily="50" charset="-128"/>
                <a:ea typeface="Meiryo UI" panose="020B0604030504040204" pitchFamily="50" charset="-128"/>
              </a:rPr>
              <a:t>】</a:t>
            </a:r>
          </a:p>
          <a:p>
            <a:r>
              <a:rPr kumimoji="1" lang="ja-JP" altLang="en-US" sz="1200" dirty="0" smtClean="0">
                <a:latin typeface="Meiryo UI" panose="020B0604030504040204" pitchFamily="50" charset="-128"/>
                <a:ea typeface="Meiryo UI" panose="020B0604030504040204" pitchFamily="50" charset="-128"/>
              </a:rPr>
              <a:t>　・教育センターに設置している教育</a:t>
            </a:r>
            <a:r>
              <a:rPr kumimoji="1" lang="ja-JP" altLang="en-US" sz="1200" dirty="0">
                <a:latin typeface="Meiryo UI" panose="020B0604030504040204" pitchFamily="50" charset="-128"/>
                <a:ea typeface="Meiryo UI" panose="020B0604030504040204" pitchFamily="50" charset="-128"/>
              </a:rPr>
              <a:t>支援</a:t>
            </a:r>
            <a:r>
              <a:rPr kumimoji="1" lang="ja-JP" altLang="en-US" sz="1200" dirty="0" smtClean="0">
                <a:latin typeface="Meiryo UI" panose="020B0604030504040204" pitchFamily="50" charset="-128"/>
                <a:ea typeface="Meiryo UI" panose="020B0604030504040204" pitchFamily="50" charset="-128"/>
              </a:rPr>
              <a:t>センター「ルポン」（以前の適応</a:t>
            </a:r>
            <a:r>
              <a:rPr kumimoji="1" lang="ja-JP" altLang="en-US" sz="1200" dirty="0">
                <a:latin typeface="Meiryo UI" panose="020B0604030504040204" pitchFamily="50" charset="-128"/>
                <a:ea typeface="Meiryo UI" panose="020B0604030504040204" pitchFamily="50" charset="-128"/>
              </a:rPr>
              <a:t>指導教室</a:t>
            </a:r>
            <a:r>
              <a:rPr kumimoji="1" lang="ja-JP" altLang="en-US" sz="1200" dirty="0" smtClean="0">
                <a:latin typeface="Meiryo UI" panose="020B0604030504040204" pitchFamily="50" charset="-128"/>
                <a:ea typeface="Meiryo UI" panose="020B0604030504040204" pitchFamily="50" charset="-128"/>
              </a:rPr>
              <a:t>）において、令和２年度より、</a:t>
            </a:r>
            <a:r>
              <a:rPr kumimoji="1" lang="en-US" altLang="ja-JP" sz="1200" dirty="0" smtClean="0">
                <a:latin typeface="Meiryo UI" panose="020B0604030504040204" pitchFamily="50" charset="-128"/>
                <a:ea typeface="Meiryo UI" panose="020B0604030504040204" pitchFamily="50" charset="-128"/>
              </a:rPr>
              <a:t>ICT</a:t>
            </a:r>
            <a:r>
              <a:rPr kumimoji="1" lang="ja-JP" altLang="en-US" sz="1200" dirty="0" smtClean="0">
                <a:latin typeface="Meiryo UI" panose="020B0604030504040204" pitchFamily="50" charset="-128"/>
                <a:ea typeface="Meiryo UI" panose="020B0604030504040204" pitchFamily="50" charset="-128"/>
              </a:rPr>
              <a:t>を活用し、在籍校の担任等</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と</a:t>
            </a:r>
            <a:r>
              <a:rPr kumimoji="1" lang="ja-JP" altLang="en-US" sz="1200" dirty="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ルポン」に通う生徒をつなぎ、面談、連絡、学習支援を行うなど、不登校生徒の在籍校への復帰支援等を行っている。</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SC</a:t>
            </a:r>
            <a:r>
              <a:rPr kumimoji="1" lang="ja-JP" altLang="en-US" sz="1200" dirty="0">
                <a:latin typeface="Meiryo UI" panose="020B0604030504040204" pitchFamily="50" charset="-128"/>
                <a:ea typeface="Meiryo UI" panose="020B0604030504040204" pitchFamily="50" charset="-128"/>
              </a:rPr>
              <a:t>や</a:t>
            </a:r>
            <a:r>
              <a:rPr kumimoji="1" lang="en-US" altLang="ja-JP" sz="1200" dirty="0">
                <a:latin typeface="Meiryo UI" panose="020B0604030504040204" pitchFamily="50" charset="-128"/>
                <a:ea typeface="Meiryo UI" panose="020B0604030504040204" pitchFamily="50" charset="-128"/>
              </a:rPr>
              <a:t>SSW</a:t>
            </a:r>
            <a:r>
              <a:rPr kumimoji="1" lang="ja-JP" altLang="en-US" sz="1200" dirty="0">
                <a:latin typeface="Meiryo UI" panose="020B0604030504040204" pitchFamily="50" charset="-128"/>
                <a:ea typeface="Meiryo UI" panose="020B0604030504040204" pitchFamily="50" charset="-128"/>
              </a:rPr>
              <a:t>の資質向上を図るため</a:t>
            </a:r>
            <a:r>
              <a:rPr kumimoji="1" lang="ja-JP" altLang="en-US" sz="1200" dirty="0" smtClean="0">
                <a:latin typeface="Meiryo UI" panose="020B0604030504040204" pitchFamily="50" charset="-128"/>
                <a:ea typeface="Meiryo UI" panose="020B0604030504040204" pitchFamily="50" charset="-128"/>
              </a:rPr>
              <a:t>、不登校</a:t>
            </a:r>
            <a:r>
              <a:rPr kumimoji="1" lang="ja-JP" altLang="en-US" sz="1200" dirty="0">
                <a:latin typeface="Meiryo UI" panose="020B0604030504040204" pitchFamily="50" charset="-128"/>
                <a:ea typeface="Meiryo UI" panose="020B0604030504040204" pitchFamily="50" charset="-128"/>
              </a:rPr>
              <a:t>の未然防止を</a:t>
            </a:r>
            <a:r>
              <a:rPr kumimoji="1" lang="ja-JP" altLang="en-US" sz="1200" dirty="0" smtClean="0">
                <a:latin typeface="Meiryo UI" panose="020B0604030504040204" pitchFamily="50" charset="-128"/>
                <a:ea typeface="Meiryo UI" panose="020B0604030504040204" pitchFamily="50" charset="-128"/>
              </a:rPr>
              <a:t>含めた様々な取組み</a:t>
            </a:r>
            <a:r>
              <a:rPr kumimoji="1" lang="ja-JP" altLang="en-US" sz="1200" dirty="0">
                <a:latin typeface="Meiryo UI" panose="020B0604030504040204" pitchFamily="50" charset="-128"/>
                <a:ea typeface="Meiryo UI" panose="020B0604030504040204" pitchFamily="50" charset="-128"/>
              </a:rPr>
              <a:t>事例を共有する研修</a:t>
            </a:r>
            <a:r>
              <a:rPr kumimoji="1" lang="ja-JP" altLang="en-US" sz="1200" dirty="0" smtClean="0">
                <a:latin typeface="Meiryo UI" panose="020B0604030504040204" pitchFamily="50" charset="-128"/>
                <a:ea typeface="Meiryo UI" panose="020B0604030504040204" pitchFamily="50" charset="-128"/>
              </a:rPr>
              <a:t>を引き続き実施</a:t>
            </a:r>
            <a:r>
              <a:rPr kumimoji="1" lang="ja-JP" altLang="en-US" sz="1200" dirty="0">
                <a:latin typeface="Meiryo UI" panose="020B0604030504040204" pitchFamily="50" charset="-128"/>
                <a:ea typeface="Meiryo UI" panose="020B0604030504040204" pitchFamily="50" charset="-128"/>
              </a:rPr>
              <a:t>する</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p:txBody>
      </p:sp>
      <p:sp>
        <p:nvSpPr>
          <p:cNvPr id="25" name="正方形/長方形 24"/>
          <p:cNvSpPr/>
          <p:nvPr/>
        </p:nvSpPr>
        <p:spPr>
          <a:xfrm>
            <a:off x="228503" y="3198137"/>
            <a:ext cx="8722556" cy="507831"/>
          </a:xfrm>
          <a:prstGeom prst="rect">
            <a:avLst/>
          </a:prstGeom>
        </p:spPr>
        <p:txBody>
          <a:bodyPr wrap="square">
            <a:spAutoFit/>
          </a:bodyPr>
          <a:lstStyle/>
          <a:p>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１　高校</a:t>
            </a:r>
            <a:r>
              <a:rPr kumimoji="1" lang="ja-JP" altLang="en-US" sz="900" dirty="0" smtClean="0">
                <a:latin typeface="Meiryo UI" panose="020B0604030504040204" pitchFamily="50" charset="-128"/>
                <a:ea typeface="Meiryo UI" panose="020B0604030504040204" pitchFamily="50" charset="-128"/>
              </a:rPr>
              <a:t>生活への不安や</a:t>
            </a:r>
            <a:r>
              <a:rPr kumimoji="1" lang="ja-JP" altLang="en-US" sz="900" dirty="0">
                <a:latin typeface="Meiryo UI" panose="020B0604030504040204" pitchFamily="50" charset="-128"/>
                <a:ea typeface="Meiryo UI" panose="020B0604030504040204" pitchFamily="50" charset="-128"/>
              </a:rPr>
              <a:t>ニーズを把握し、適切な指導・支援の充実につなげる</a:t>
            </a:r>
            <a:r>
              <a:rPr kumimoji="1" lang="ja-JP" altLang="en-US" sz="900" dirty="0" smtClean="0">
                <a:latin typeface="Meiryo UI" panose="020B0604030504040204" pitchFamily="50" charset="-128"/>
                <a:ea typeface="Meiryo UI" panose="020B0604030504040204" pitchFamily="50" charset="-128"/>
              </a:rPr>
              <a:t>ため、入学時、全生徒・保護者</a:t>
            </a:r>
            <a:r>
              <a:rPr kumimoji="1" lang="ja-JP" altLang="en-US" sz="900" dirty="0">
                <a:latin typeface="Meiryo UI" panose="020B0604030504040204" pitchFamily="50" charset="-128"/>
                <a:ea typeface="Meiryo UI" panose="020B0604030504040204" pitchFamily="50" charset="-128"/>
              </a:rPr>
              <a:t>の協力の</a:t>
            </a:r>
            <a:r>
              <a:rPr kumimoji="1" lang="ja-JP" altLang="en-US" sz="900" dirty="0" smtClean="0">
                <a:latin typeface="Meiryo UI" panose="020B0604030504040204" pitchFamily="50" charset="-128"/>
                <a:ea typeface="Meiryo UI" panose="020B0604030504040204" pitchFamily="50" charset="-128"/>
              </a:rPr>
              <a:t>もと作成</a:t>
            </a:r>
            <a:r>
              <a:rPr kumimoji="1" lang="ja-JP" altLang="en-US" sz="900" dirty="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その後、個別の教育支援において教員が活用。</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２　民間支援団体（</a:t>
            </a:r>
            <a:r>
              <a:rPr kumimoji="1" lang="en-US" altLang="ja-JP" sz="900" dirty="0">
                <a:latin typeface="Meiryo UI" panose="020B0604030504040204" pitchFamily="50" charset="-128"/>
                <a:ea typeface="Meiryo UI" panose="020B0604030504040204" pitchFamily="50" charset="-128"/>
              </a:rPr>
              <a:t>NPO</a:t>
            </a:r>
            <a:r>
              <a:rPr kumimoji="1" lang="ja-JP" altLang="en-US" sz="900" dirty="0">
                <a:latin typeface="Meiryo UI" panose="020B0604030504040204" pitchFamily="50" charset="-128"/>
                <a:ea typeface="Meiryo UI" panose="020B0604030504040204" pitchFamily="50" charset="-128"/>
              </a:rPr>
              <a:t>等）と連携し</a:t>
            </a:r>
            <a:r>
              <a:rPr kumimoji="1" lang="ja-JP" altLang="en-US" sz="900" dirty="0" smtClean="0">
                <a:latin typeface="Meiryo UI" panose="020B0604030504040204" pitchFamily="50" charset="-128"/>
                <a:ea typeface="Meiryo UI" panose="020B0604030504040204" pitchFamily="50" charset="-128"/>
              </a:rPr>
              <a:t>、カフェや相談室等の機能を持つ「居場所」を、課題</a:t>
            </a:r>
            <a:r>
              <a:rPr kumimoji="1" lang="ja-JP" altLang="en-US" sz="900" dirty="0">
                <a:latin typeface="Meiryo UI" panose="020B0604030504040204" pitchFamily="50" charset="-128"/>
                <a:ea typeface="Meiryo UI" panose="020B0604030504040204" pitchFamily="50" charset="-128"/>
              </a:rPr>
              <a:t>を抱える生徒が多数在籍する学校</a:t>
            </a:r>
            <a:r>
              <a:rPr kumimoji="1" lang="ja-JP" altLang="en-US" sz="900" dirty="0" smtClean="0">
                <a:latin typeface="Meiryo UI" panose="020B0604030504040204" pitchFamily="50" charset="-128"/>
                <a:ea typeface="Meiryo UI" panose="020B0604030504040204" pitchFamily="50" charset="-128"/>
              </a:rPr>
              <a:t>に設置。学校と居場所スタッフが連携して、</a:t>
            </a:r>
            <a:r>
              <a:rPr lang="ja-JP" altLang="en-US" sz="900" dirty="0">
                <a:latin typeface="Meiryo UI" panose="020B0604030504040204" pitchFamily="50" charset="-128"/>
                <a:ea typeface="Meiryo UI" panose="020B0604030504040204" pitchFamily="50" charset="-128"/>
              </a:rPr>
              <a:t>支援が必要</a:t>
            </a:r>
            <a:r>
              <a:rPr lang="ja-JP" altLang="en-US" sz="900" dirty="0" smtClean="0">
                <a:latin typeface="Meiryo UI" panose="020B0604030504040204" pitchFamily="50" charset="-128"/>
                <a:ea typeface="Meiryo UI" panose="020B0604030504040204" pitchFamily="50" charset="-128"/>
              </a:rPr>
              <a:t>に</a:t>
            </a:r>
            <a:endParaRPr lang="en-US" altLang="ja-JP" sz="900" dirty="0" smtClean="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　　　なりそう</a:t>
            </a:r>
            <a:r>
              <a:rPr lang="ja-JP" altLang="en-US" sz="900" dirty="0">
                <a:latin typeface="Meiryo UI" panose="020B0604030504040204" pitchFamily="50" charset="-128"/>
                <a:ea typeface="Meiryo UI" panose="020B0604030504040204" pitchFamily="50" charset="-128"/>
              </a:rPr>
              <a:t>な生徒の早期発見、登校の動機付けを</a:t>
            </a:r>
            <a:r>
              <a:rPr lang="ja-JP" altLang="en-US" sz="900" dirty="0" smtClean="0">
                <a:latin typeface="Meiryo UI" panose="020B0604030504040204" pitchFamily="50" charset="-128"/>
                <a:ea typeface="Meiryo UI" panose="020B0604030504040204" pitchFamily="50" charset="-128"/>
              </a:rPr>
              <a:t>行うなど、</a:t>
            </a:r>
            <a:r>
              <a:rPr kumimoji="1" lang="ja-JP" altLang="en-US" sz="900" dirty="0" smtClean="0">
                <a:latin typeface="Meiryo UI" panose="020B0604030504040204" pitchFamily="50" charset="-128"/>
                <a:ea typeface="Meiryo UI" panose="020B0604030504040204" pitchFamily="50" charset="-128"/>
              </a:rPr>
              <a:t>不登校</a:t>
            </a:r>
            <a:r>
              <a:rPr kumimoji="1" lang="ja-JP" altLang="en-US" sz="900" dirty="0">
                <a:latin typeface="Meiryo UI" panose="020B0604030504040204" pitchFamily="50" charset="-128"/>
                <a:ea typeface="Meiryo UI" panose="020B0604030504040204" pitchFamily="50" charset="-128"/>
              </a:rPr>
              <a:t>の未然防止や</a:t>
            </a:r>
            <a:r>
              <a:rPr kumimoji="1" lang="ja-JP" altLang="en-US" sz="900" dirty="0" smtClean="0">
                <a:latin typeface="Meiryo UI" panose="020B0604030504040204" pitchFamily="50" charset="-128"/>
                <a:ea typeface="Meiryo UI" panose="020B0604030504040204" pitchFamily="50" charset="-128"/>
              </a:rPr>
              <a:t>中退防止</a:t>
            </a:r>
            <a:r>
              <a:rPr kumimoji="1" lang="ja-JP" altLang="en-US" sz="900" dirty="0">
                <a:latin typeface="Meiryo UI" panose="020B0604030504040204" pitchFamily="50" charset="-128"/>
                <a:ea typeface="Meiryo UI" panose="020B0604030504040204" pitchFamily="50" charset="-128"/>
              </a:rPr>
              <a:t>を</a:t>
            </a:r>
            <a:r>
              <a:rPr kumimoji="1" lang="ja-JP" altLang="en-US" sz="900" dirty="0" smtClean="0">
                <a:latin typeface="Meiryo UI" panose="020B0604030504040204" pitchFamily="50" charset="-128"/>
                <a:ea typeface="Meiryo UI" panose="020B0604030504040204" pitchFamily="50" charset="-128"/>
              </a:rPr>
              <a:t>図る。</a:t>
            </a:r>
            <a:endParaRPr kumimoji="1" lang="en-US" altLang="ja-JP" sz="900" dirty="0">
              <a:latin typeface="Meiryo UI" panose="020B0604030504040204" pitchFamily="50" charset="-128"/>
              <a:ea typeface="Meiryo UI" panose="020B0604030504040204" pitchFamily="50" charset="-128"/>
            </a:endParaRPr>
          </a:p>
        </p:txBody>
      </p:sp>
      <p:sp>
        <p:nvSpPr>
          <p:cNvPr id="26" name="テキスト ボックス 25"/>
          <p:cNvSpPr txBox="1"/>
          <p:nvPr/>
        </p:nvSpPr>
        <p:spPr>
          <a:xfrm>
            <a:off x="46831" y="5160399"/>
            <a:ext cx="723275" cy="307777"/>
          </a:xfrm>
          <a:prstGeom prst="rect">
            <a:avLst/>
          </a:prstGeom>
          <a:noFill/>
        </p:spPr>
        <p:txBody>
          <a:bodyPr wrap="none" rtlCol="0">
            <a:spAutoFit/>
          </a:bodyPr>
          <a:lstStyle/>
          <a:p>
            <a:r>
              <a:rPr kumimoji="1" lang="ja-JP" altLang="en-US" sz="1400" dirty="0">
                <a:latin typeface="Meiryo UI" panose="020B0604030504040204" pitchFamily="50" charset="-128"/>
                <a:ea typeface="Meiryo UI" panose="020B0604030504040204" pitchFamily="50" charset="-128"/>
              </a:rPr>
              <a:t>○課題</a:t>
            </a:r>
          </a:p>
        </p:txBody>
      </p:sp>
      <p:sp>
        <p:nvSpPr>
          <p:cNvPr id="27" name="テキスト ボックス 26"/>
          <p:cNvSpPr txBox="1"/>
          <p:nvPr/>
        </p:nvSpPr>
        <p:spPr>
          <a:xfrm>
            <a:off x="228503" y="5401572"/>
            <a:ext cx="8705482" cy="276999"/>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不登校生徒数は</a:t>
            </a:r>
            <a:r>
              <a:rPr kumimoji="1" lang="ja-JP" altLang="en-US" sz="1200" dirty="0" smtClean="0">
                <a:latin typeface="Meiryo UI" panose="020B0604030504040204" pitchFamily="50" charset="-128"/>
                <a:ea typeface="Meiryo UI" panose="020B0604030504040204" pitchFamily="50" charset="-128"/>
              </a:rPr>
              <a:t>減少傾向にあるもの</a:t>
            </a:r>
            <a:r>
              <a:rPr kumimoji="1" lang="ja-JP" altLang="en-US" sz="1200" dirty="0">
                <a:latin typeface="Meiryo UI" panose="020B0604030504040204" pitchFamily="50" charset="-128"/>
                <a:ea typeface="Meiryo UI" panose="020B0604030504040204" pitchFamily="50" charset="-128"/>
              </a:rPr>
              <a:t>の、依然として全国平均よりも高い。</a:t>
            </a:r>
            <a:endParaRPr kumimoji="1" lang="en-US" altLang="ja-JP" sz="1200" dirty="0">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46831" y="766906"/>
            <a:ext cx="2558714" cy="307777"/>
          </a:xfrm>
          <a:prstGeom prst="rect">
            <a:avLst/>
          </a:prstGeom>
          <a:noFill/>
        </p:spPr>
        <p:txBody>
          <a:bodyPr wrap="none" rtlCol="0">
            <a:spAutoFit/>
          </a:bodyPr>
          <a:lstStyle/>
          <a:p>
            <a:r>
              <a:rPr kumimoji="1" lang="ja-JP" altLang="en-US" sz="1400" dirty="0">
                <a:latin typeface="Meiryo UI" panose="020B0604030504040204" pitchFamily="50" charset="-128"/>
                <a:ea typeface="Meiryo UI" panose="020B0604030504040204" pitchFamily="50" charset="-128"/>
              </a:rPr>
              <a:t>○不登校生徒数（千人あたり）</a:t>
            </a:r>
          </a:p>
        </p:txBody>
      </p:sp>
      <p:grpSp>
        <p:nvGrpSpPr>
          <p:cNvPr id="8" name="グループ化 7"/>
          <p:cNvGrpSpPr/>
          <p:nvPr/>
        </p:nvGrpSpPr>
        <p:grpSpPr>
          <a:xfrm>
            <a:off x="1959752" y="748269"/>
            <a:ext cx="5407621" cy="2475979"/>
            <a:chOff x="1906239" y="792687"/>
            <a:chExt cx="5407621" cy="2475979"/>
          </a:xfrm>
        </p:grpSpPr>
        <p:pic>
          <p:nvPicPr>
            <p:cNvPr id="7" name="図 6"/>
            <p:cNvPicPr>
              <a:picLocks noChangeAspect="1"/>
            </p:cNvPicPr>
            <p:nvPr/>
          </p:nvPicPr>
          <p:blipFill>
            <a:blip r:embed="rId2"/>
            <a:stretch>
              <a:fillRect/>
            </a:stretch>
          </p:blipFill>
          <p:spPr>
            <a:xfrm>
              <a:off x="1906239" y="1092205"/>
              <a:ext cx="5407621" cy="2176461"/>
            </a:xfrm>
            <a:prstGeom prst="rect">
              <a:avLst/>
            </a:prstGeom>
          </p:spPr>
        </p:pic>
        <p:cxnSp>
          <p:nvCxnSpPr>
            <p:cNvPr id="17" name="直線コネクタ 16">
              <a:extLst>
                <a:ext uri="{FF2B5EF4-FFF2-40B4-BE49-F238E27FC236}">
                  <a16:creationId xmlns:a16="http://schemas.microsoft.com/office/drawing/2014/main" id="{9A523F9C-8039-4848-8CC7-588584597939}"/>
                </a:ext>
              </a:extLst>
            </p:cNvPr>
            <p:cNvCxnSpPr>
              <a:cxnSpLocks/>
            </p:cNvCxnSpPr>
            <p:nvPr/>
          </p:nvCxnSpPr>
          <p:spPr>
            <a:xfrm flipV="1">
              <a:off x="4052896" y="1320715"/>
              <a:ext cx="0" cy="1656000"/>
            </a:xfrm>
            <a:prstGeom prst="line">
              <a:avLst/>
            </a:prstGeom>
            <a:ln w="1905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C8B7CF62-1351-49B8-8565-10A664C65253}"/>
                </a:ext>
              </a:extLst>
            </p:cNvPr>
            <p:cNvCxnSpPr/>
            <p:nvPr/>
          </p:nvCxnSpPr>
          <p:spPr>
            <a:xfrm flipH="1" flipV="1">
              <a:off x="4728788" y="1358461"/>
              <a:ext cx="0" cy="1620000"/>
            </a:xfrm>
            <a:prstGeom prst="line">
              <a:avLst/>
            </a:prstGeom>
            <a:ln w="1905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EDDE04E4-E288-4670-8691-60785C610BEF}"/>
                </a:ext>
              </a:extLst>
            </p:cNvPr>
            <p:cNvCxnSpPr/>
            <p:nvPr/>
          </p:nvCxnSpPr>
          <p:spPr>
            <a:xfrm flipH="1" flipV="1">
              <a:off x="5076459" y="1107291"/>
              <a:ext cx="0" cy="1872000"/>
            </a:xfrm>
            <a:prstGeom prst="line">
              <a:avLst/>
            </a:prstGeom>
            <a:ln w="1905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22" name="直線コネクタ 21">
              <a:extLst>
                <a:ext uri="{FF2B5EF4-FFF2-40B4-BE49-F238E27FC236}">
                  <a16:creationId xmlns:a16="http://schemas.microsoft.com/office/drawing/2014/main" id="{6E85ECAB-B4FF-4EF6-929D-8564A9EC6EBD}"/>
                </a:ext>
              </a:extLst>
            </p:cNvPr>
            <p:cNvCxnSpPr/>
            <p:nvPr/>
          </p:nvCxnSpPr>
          <p:spPr>
            <a:xfrm flipH="1" flipV="1">
              <a:off x="6078496" y="1684561"/>
              <a:ext cx="0" cy="1296000"/>
            </a:xfrm>
            <a:prstGeom prst="line">
              <a:avLst/>
            </a:prstGeom>
            <a:ln w="19050">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30" name="テキスト ボックス 29">
              <a:extLst>
                <a:ext uri="{FF2B5EF4-FFF2-40B4-BE49-F238E27FC236}">
                  <a16:creationId xmlns:a16="http://schemas.microsoft.com/office/drawing/2014/main" id="{663EDC02-73AB-4586-AA53-D9A9DE6E0719}"/>
                </a:ext>
              </a:extLst>
            </p:cNvPr>
            <p:cNvSpPr txBox="1"/>
            <p:nvPr/>
          </p:nvSpPr>
          <p:spPr>
            <a:xfrm>
              <a:off x="4429293" y="1065664"/>
              <a:ext cx="595035" cy="338554"/>
            </a:xfrm>
            <a:prstGeom prst="rect">
              <a:avLst/>
            </a:prstGeom>
            <a:noFill/>
          </p:spPr>
          <p:txBody>
            <a:bodyPr wrap="none" rtlCol="0">
              <a:spAutoFit/>
            </a:bodyPr>
            <a:lstStyle/>
            <a:p>
              <a:r>
                <a:rPr kumimoji="1" lang="en-US" altLang="ja-JP" sz="800" dirty="0">
                  <a:latin typeface="Meiryo UI" panose="020B0604030504040204" pitchFamily="50" charset="-128"/>
                  <a:ea typeface="Meiryo UI" panose="020B0604030504040204" pitchFamily="50" charset="-128"/>
                </a:rPr>
                <a:t>SC</a:t>
              </a:r>
              <a:r>
                <a:rPr kumimoji="1" lang="ja-JP" altLang="en-US" sz="800" dirty="0">
                  <a:latin typeface="Meiryo UI" panose="020B0604030504040204" pitchFamily="50" charset="-128"/>
                  <a:ea typeface="Meiryo UI" panose="020B0604030504040204" pitchFamily="50" charset="-128"/>
                </a:rPr>
                <a:t>の</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全校配置</a:t>
              </a:r>
              <a:endParaRPr kumimoji="1" lang="en-US" altLang="ja-JP" sz="800" dirty="0">
                <a:latin typeface="Meiryo UI" panose="020B0604030504040204" pitchFamily="50" charset="-128"/>
                <a:ea typeface="Meiryo UI" panose="020B0604030504040204" pitchFamily="50" charset="-128"/>
              </a:endParaRPr>
            </a:p>
          </p:txBody>
        </p:sp>
        <p:sp>
          <p:nvSpPr>
            <p:cNvPr id="31" name="テキスト ボックス 30">
              <a:extLst>
                <a:ext uri="{FF2B5EF4-FFF2-40B4-BE49-F238E27FC236}">
                  <a16:creationId xmlns:a16="http://schemas.microsoft.com/office/drawing/2014/main" id="{85F1AC8E-1099-4815-9600-A75D9C15091B}"/>
                </a:ext>
              </a:extLst>
            </p:cNvPr>
            <p:cNvSpPr txBox="1"/>
            <p:nvPr/>
          </p:nvSpPr>
          <p:spPr>
            <a:xfrm>
              <a:off x="4579182" y="792687"/>
              <a:ext cx="1523174" cy="33855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高校生活支援カードの</a:t>
              </a:r>
              <a:r>
                <a:rPr kumimoji="1" lang="ja-JP" altLang="en-US" sz="800" dirty="0" smtClean="0">
                  <a:latin typeface="Meiryo UI" panose="020B0604030504040204" pitchFamily="50" charset="-128"/>
                  <a:ea typeface="Meiryo UI" panose="020B0604030504040204" pitchFamily="50" charset="-128"/>
                </a:rPr>
                <a:t>導入</a:t>
              </a:r>
              <a:r>
                <a:rPr kumimoji="1" lang="en-US" altLang="ja-JP" sz="600" dirty="0" smtClean="0">
                  <a:latin typeface="Meiryo UI" panose="020B0604030504040204" pitchFamily="50" charset="-128"/>
                  <a:ea typeface="Meiryo UI" panose="020B0604030504040204" pitchFamily="50" charset="-128"/>
                </a:rPr>
                <a:t>※</a:t>
              </a:r>
              <a:r>
                <a:rPr kumimoji="1" lang="ja-JP" altLang="en-US" sz="600" dirty="0" smtClean="0">
                  <a:latin typeface="Meiryo UI" panose="020B0604030504040204" pitchFamily="50" charset="-128"/>
                  <a:ea typeface="Meiryo UI" panose="020B0604030504040204" pitchFamily="50" charset="-128"/>
                </a:rPr>
                <a:t>１</a:t>
              </a:r>
              <a:endParaRPr kumimoji="1" lang="en-US" altLang="ja-JP" sz="800" dirty="0">
                <a:latin typeface="Meiryo UI" panose="020B0604030504040204" pitchFamily="50" charset="-128"/>
                <a:ea typeface="Meiryo UI" panose="020B0604030504040204" pitchFamily="50" charset="-128"/>
              </a:endParaRPr>
            </a:p>
            <a:p>
              <a:r>
                <a:rPr kumimoji="1" lang="en-US" altLang="ja-JP" sz="800" dirty="0">
                  <a:latin typeface="Meiryo UI" panose="020B0604030504040204" pitchFamily="50" charset="-128"/>
                  <a:ea typeface="Meiryo UI" panose="020B0604030504040204" pitchFamily="50" charset="-128"/>
                </a:rPr>
                <a:t>SSW</a:t>
              </a:r>
              <a:r>
                <a:rPr kumimoji="1" lang="ja-JP" altLang="en-US" sz="800" dirty="0">
                  <a:latin typeface="Meiryo UI" panose="020B0604030504040204" pitchFamily="50" charset="-128"/>
                  <a:ea typeface="Meiryo UI" panose="020B0604030504040204" pitchFamily="50" charset="-128"/>
                </a:rPr>
                <a:t>配置の開始</a:t>
              </a:r>
              <a:endParaRPr kumimoji="1" lang="en-US" altLang="ja-JP" sz="800" dirty="0">
                <a:latin typeface="Meiryo UI" panose="020B0604030504040204" pitchFamily="50" charset="-128"/>
                <a:ea typeface="Meiryo UI" panose="020B0604030504040204" pitchFamily="50" charset="-128"/>
              </a:endParaRPr>
            </a:p>
          </p:txBody>
        </p:sp>
        <p:sp>
          <p:nvSpPr>
            <p:cNvPr id="32" name="テキスト ボックス 31">
              <a:extLst>
                <a:ext uri="{FF2B5EF4-FFF2-40B4-BE49-F238E27FC236}">
                  <a16:creationId xmlns:a16="http://schemas.microsoft.com/office/drawing/2014/main" id="{AFF6BF00-BDF8-45FF-AC77-10B33107637D}"/>
                </a:ext>
              </a:extLst>
            </p:cNvPr>
            <p:cNvSpPr txBox="1"/>
            <p:nvPr/>
          </p:nvSpPr>
          <p:spPr>
            <a:xfrm>
              <a:off x="3619850" y="1051888"/>
              <a:ext cx="813043" cy="338554"/>
            </a:xfrm>
            <a:prstGeom prst="rect">
              <a:avLst/>
            </a:prstGeom>
            <a:noFill/>
          </p:spPr>
          <p:txBody>
            <a:bodyPr wrap="none" rtlCol="0">
              <a:spAutoFit/>
            </a:bodyPr>
            <a:lstStyle/>
            <a:p>
              <a:r>
                <a:rPr kumimoji="1" lang="en-US" altLang="ja-JP" sz="800" dirty="0" smtClean="0">
                  <a:latin typeface="Meiryo UI" panose="020B0604030504040204" pitchFamily="50" charset="-128"/>
                  <a:ea typeface="Meiryo UI" panose="020B0604030504040204" pitchFamily="50" charset="-128"/>
                </a:rPr>
                <a:t>SC</a:t>
              </a:r>
              <a:r>
                <a:rPr kumimoji="1" lang="ja-JP" altLang="en-US" sz="800" dirty="0" smtClean="0">
                  <a:latin typeface="Meiryo UI" panose="020B0604030504040204" pitchFamily="50" charset="-128"/>
                  <a:ea typeface="Meiryo UI" panose="020B0604030504040204" pitchFamily="50" charset="-128"/>
                </a:rPr>
                <a:t>の学校配置</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の開始</a:t>
              </a:r>
              <a:endParaRPr kumimoji="1" lang="en-US" altLang="ja-JP" sz="800" dirty="0">
                <a:latin typeface="Meiryo UI" panose="020B0604030504040204" pitchFamily="50" charset="-128"/>
                <a:ea typeface="Meiryo UI" panose="020B0604030504040204" pitchFamily="50" charset="-128"/>
              </a:endParaRPr>
            </a:p>
          </p:txBody>
        </p:sp>
        <p:sp>
          <p:nvSpPr>
            <p:cNvPr id="33" name="テキスト ボックス 32">
              <a:extLst>
                <a:ext uri="{FF2B5EF4-FFF2-40B4-BE49-F238E27FC236}">
                  <a16:creationId xmlns:a16="http://schemas.microsoft.com/office/drawing/2014/main" id="{C162C20A-F01B-49B6-A789-8F4473D8ED61}"/>
                </a:ext>
              </a:extLst>
            </p:cNvPr>
            <p:cNvSpPr txBox="1"/>
            <p:nvPr/>
          </p:nvSpPr>
          <p:spPr>
            <a:xfrm>
              <a:off x="5668508" y="1400127"/>
              <a:ext cx="934871" cy="338554"/>
            </a:xfrm>
            <a:prstGeom prst="rect">
              <a:avLst/>
            </a:prstGeom>
            <a:noFill/>
          </p:spPr>
          <p:txBody>
            <a:bodyPr wrap="none" rtlCol="0">
              <a:spAutoFit/>
            </a:bodyPr>
            <a:lstStyle/>
            <a:p>
              <a:r>
                <a:rPr kumimoji="1" lang="en-US" altLang="ja-JP" sz="800" dirty="0">
                  <a:latin typeface="Meiryo UI" panose="020B0604030504040204" pitchFamily="50" charset="-128"/>
                  <a:ea typeface="Meiryo UI" panose="020B0604030504040204" pitchFamily="50" charset="-128"/>
                </a:rPr>
                <a:t>SSW</a:t>
              </a:r>
              <a:r>
                <a:rPr kumimoji="1" lang="ja-JP" altLang="en-US" sz="800" dirty="0">
                  <a:latin typeface="Meiryo UI" panose="020B0604030504040204" pitchFamily="50" charset="-128"/>
                  <a:ea typeface="Meiryo UI" panose="020B0604030504040204" pitchFamily="50" charset="-128"/>
                </a:rPr>
                <a:t>拡充</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居場所の</a:t>
              </a:r>
              <a:r>
                <a:rPr kumimoji="1" lang="ja-JP" altLang="en-US" sz="800" dirty="0" smtClean="0">
                  <a:latin typeface="Meiryo UI" panose="020B0604030504040204" pitchFamily="50" charset="-128"/>
                  <a:ea typeface="Meiryo UI" panose="020B0604030504040204" pitchFamily="50" charset="-128"/>
                </a:rPr>
                <a:t>設置</a:t>
              </a:r>
              <a:r>
                <a:rPr kumimoji="1" lang="en-US" altLang="ja-JP" sz="600" dirty="0" smtClean="0">
                  <a:latin typeface="Meiryo UI" panose="020B0604030504040204" pitchFamily="50" charset="-128"/>
                  <a:ea typeface="Meiryo UI" panose="020B0604030504040204" pitchFamily="50" charset="-128"/>
                </a:rPr>
                <a:t>※</a:t>
              </a:r>
              <a:r>
                <a:rPr kumimoji="1" lang="ja-JP" altLang="en-US" sz="600" dirty="0" smtClean="0">
                  <a:latin typeface="Meiryo UI" panose="020B0604030504040204" pitchFamily="50" charset="-128"/>
                  <a:ea typeface="Meiryo UI" panose="020B0604030504040204" pitchFamily="50" charset="-128"/>
                </a:rPr>
                <a:t>２</a:t>
              </a:r>
              <a:endParaRPr kumimoji="1" lang="en-US" altLang="ja-JP" sz="800" dirty="0">
                <a:latin typeface="Meiryo UI" panose="020B0604030504040204" pitchFamily="50" charset="-128"/>
                <a:ea typeface="Meiryo UI" panose="020B0604030504040204" pitchFamily="50" charset="-128"/>
              </a:endParaRPr>
            </a:p>
          </p:txBody>
        </p:sp>
      </p:grpSp>
      <p:sp>
        <p:nvSpPr>
          <p:cNvPr id="34" name="テキスト ボックス 33"/>
          <p:cNvSpPr txBox="1"/>
          <p:nvPr/>
        </p:nvSpPr>
        <p:spPr>
          <a:xfrm>
            <a:off x="4248833" y="6584792"/>
            <a:ext cx="646331" cy="276999"/>
          </a:xfrm>
          <a:prstGeom prst="rect">
            <a:avLst/>
          </a:prstGeom>
          <a:noFill/>
        </p:spPr>
        <p:txBody>
          <a:bodyPr wrap="none" rtlCol="0">
            <a:spAutoFit/>
          </a:bodyPr>
          <a:lstStyle/>
          <a:p>
            <a:pPr algn="ctr"/>
            <a:r>
              <a:rPr kumimoji="1" lang="ja-JP" altLang="en-US" sz="1200" dirty="0" smtClean="0">
                <a:latin typeface="Meiryo UI" panose="020B0604030504040204" pitchFamily="50" charset="-128"/>
                <a:ea typeface="Meiryo UI" panose="020B0604030504040204" pitchFamily="50" charset="-128"/>
              </a:rPr>
              <a:t>２－９</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2475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4471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dirty="0"/>
          </a:p>
        </p:txBody>
      </p:sp>
      <p:sp>
        <p:nvSpPr>
          <p:cNvPr id="5" name="テキスト ボックス 4"/>
          <p:cNvSpPr txBox="1"/>
          <p:nvPr/>
        </p:nvSpPr>
        <p:spPr>
          <a:xfrm>
            <a:off x="228503" y="34722"/>
            <a:ext cx="8686993" cy="400110"/>
          </a:xfrm>
          <a:prstGeom prst="rect">
            <a:avLst/>
          </a:prstGeom>
          <a:noFill/>
        </p:spPr>
        <p:txBody>
          <a:bodyPr wrap="none" rtlCol="0">
            <a:spAutoFit/>
          </a:bodyPr>
          <a:lstStyle/>
          <a:p>
            <a:r>
              <a:rPr kumimoji="1" lang="ja-JP" altLang="en-US" sz="2000" b="1" dirty="0">
                <a:solidFill>
                  <a:schemeClr val="bg1"/>
                </a:solidFill>
                <a:latin typeface="Meiryo UI" panose="020B0604030504040204" pitchFamily="50" charset="-128"/>
                <a:ea typeface="Meiryo UI" panose="020B0604030504040204" pitchFamily="50" charset="-128"/>
              </a:rPr>
              <a:t>「児童生徒の問題行動・不登校等生徒指導上の諸課題」に係る取組み等について</a:t>
            </a:r>
          </a:p>
        </p:txBody>
      </p:sp>
      <p:sp>
        <p:nvSpPr>
          <p:cNvPr id="6" name="テキスト ボックス 5"/>
          <p:cNvSpPr txBox="1"/>
          <p:nvPr/>
        </p:nvSpPr>
        <p:spPr>
          <a:xfrm>
            <a:off x="-1" y="478521"/>
            <a:ext cx="5576553" cy="338554"/>
          </a:xfrm>
          <a:prstGeom prst="rect">
            <a:avLst/>
          </a:prstGeom>
          <a:noFill/>
          <a:ln>
            <a:noFill/>
          </a:ln>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rPr>
              <a:t>（３）中途</a:t>
            </a:r>
            <a:r>
              <a:rPr kumimoji="1" lang="ja-JP" altLang="en-US" sz="1600" dirty="0">
                <a:latin typeface="Meiryo UI" panose="020B0604030504040204" pitchFamily="50" charset="-128"/>
                <a:ea typeface="Meiryo UI" panose="020B0604030504040204" pitchFamily="50" charset="-128"/>
              </a:rPr>
              <a:t>退学に</a:t>
            </a:r>
            <a:r>
              <a:rPr kumimoji="1" lang="ja-JP" altLang="en-US" sz="1600" dirty="0" smtClean="0">
                <a:latin typeface="Meiryo UI" panose="020B0604030504040204" pitchFamily="50" charset="-128"/>
                <a:ea typeface="Meiryo UI" panose="020B0604030504040204" pitchFamily="50" charset="-128"/>
              </a:rPr>
              <a:t>ついて</a:t>
            </a:r>
            <a:endParaRPr kumimoji="1" lang="ja-JP" altLang="en-US" sz="1600" dirty="0">
              <a:latin typeface="Meiryo UI" panose="020B0604030504040204" pitchFamily="50" charset="-128"/>
              <a:ea typeface="Meiryo UI" panose="020B0604030504040204" pitchFamily="50" charset="-128"/>
            </a:endParaRPr>
          </a:p>
        </p:txBody>
      </p:sp>
      <p:sp>
        <p:nvSpPr>
          <p:cNvPr id="32" name="テキスト ボックス 31"/>
          <p:cNvSpPr txBox="1"/>
          <p:nvPr/>
        </p:nvSpPr>
        <p:spPr>
          <a:xfrm>
            <a:off x="49428" y="762771"/>
            <a:ext cx="1261884" cy="307777"/>
          </a:xfrm>
          <a:prstGeom prst="rect">
            <a:avLst/>
          </a:prstGeom>
          <a:noFill/>
        </p:spPr>
        <p:txBody>
          <a:bodyPr wrap="none" rtlCol="0">
            <a:spAutoFit/>
          </a:bodyPr>
          <a:lstStyle/>
          <a:p>
            <a:r>
              <a:rPr kumimoji="1" lang="ja-JP" altLang="en-US" sz="1400" dirty="0">
                <a:latin typeface="Meiryo UI" panose="020B0604030504040204" pitchFamily="50" charset="-128"/>
                <a:ea typeface="Meiryo UI" panose="020B0604030504040204" pitchFamily="50" charset="-128"/>
              </a:rPr>
              <a:t>○中途退学率</a:t>
            </a:r>
          </a:p>
        </p:txBody>
      </p:sp>
      <p:pic>
        <p:nvPicPr>
          <p:cNvPr id="2" name="図 1"/>
          <p:cNvPicPr>
            <a:picLocks noChangeAspect="1"/>
          </p:cNvPicPr>
          <p:nvPr/>
        </p:nvPicPr>
        <p:blipFill>
          <a:blip r:embed="rId2"/>
          <a:stretch>
            <a:fillRect/>
          </a:stretch>
        </p:blipFill>
        <p:spPr>
          <a:xfrm>
            <a:off x="1694090" y="832423"/>
            <a:ext cx="5773412" cy="2176461"/>
          </a:xfrm>
          <a:prstGeom prst="rect">
            <a:avLst/>
          </a:prstGeom>
        </p:spPr>
      </p:pic>
      <p:sp>
        <p:nvSpPr>
          <p:cNvPr id="39" name="テキスト ボックス 38"/>
          <p:cNvSpPr txBox="1"/>
          <p:nvPr/>
        </p:nvSpPr>
        <p:spPr>
          <a:xfrm>
            <a:off x="49428" y="3101570"/>
            <a:ext cx="2113079" cy="307777"/>
          </a:xfrm>
          <a:prstGeom prst="rect">
            <a:avLst/>
          </a:prstGeom>
          <a:noFill/>
        </p:spPr>
        <p:txBody>
          <a:bodyPr wrap="none" rtlCol="0">
            <a:spAutoFit/>
          </a:bodyPr>
          <a:lstStyle/>
          <a:p>
            <a:r>
              <a:rPr kumimoji="1" lang="ja-JP" altLang="en-US" sz="1400" dirty="0">
                <a:latin typeface="Meiryo UI" panose="020B0604030504040204" pitchFamily="50" charset="-128"/>
                <a:ea typeface="Meiryo UI" panose="020B0604030504040204" pitchFamily="50" charset="-128"/>
              </a:rPr>
              <a:t>○これまでの取組みと成果</a:t>
            </a:r>
          </a:p>
        </p:txBody>
      </p:sp>
      <p:sp>
        <p:nvSpPr>
          <p:cNvPr id="41" name="テキスト ボックス 40"/>
          <p:cNvSpPr txBox="1"/>
          <p:nvPr/>
        </p:nvSpPr>
        <p:spPr>
          <a:xfrm>
            <a:off x="169991" y="3308254"/>
            <a:ext cx="8888283" cy="1569660"/>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・それまで各校巡回としていた</a:t>
            </a:r>
            <a:r>
              <a:rPr kumimoji="1" lang="en-US" altLang="ja-JP" sz="1200" dirty="0">
                <a:latin typeface="Meiryo UI" panose="020B0604030504040204" pitchFamily="50" charset="-128"/>
                <a:ea typeface="Meiryo UI" panose="020B0604030504040204" pitchFamily="50" charset="-128"/>
              </a:rPr>
              <a:t>SC</a:t>
            </a:r>
            <a:r>
              <a:rPr kumimoji="1" lang="ja-JP" altLang="en-US" sz="1200" dirty="0" smtClean="0">
                <a:latin typeface="Meiryo UI" panose="020B0604030504040204" pitchFamily="50" charset="-128"/>
                <a:ea typeface="Meiryo UI" panose="020B0604030504040204" pitchFamily="50" charset="-128"/>
              </a:rPr>
              <a:t>を、平成</a:t>
            </a:r>
            <a:r>
              <a:rPr kumimoji="1" lang="en-US" altLang="ja-JP" sz="1200" dirty="0">
                <a:latin typeface="Meiryo UI" panose="020B0604030504040204" pitchFamily="50" charset="-128"/>
                <a:ea typeface="Meiryo UI" panose="020B0604030504040204" pitchFamily="50" charset="-128"/>
              </a:rPr>
              <a:t>23</a:t>
            </a:r>
            <a:r>
              <a:rPr kumimoji="1" lang="ja-JP" altLang="en-US" sz="1200" dirty="0">
                <a:latin typeface="Meiryo UI" panose="020B0604030504040204" pitchFamily="50" charset="-128"/>
                <a:ea typeface="Meiryo UI" panose="020B0604030504040204" pitchFamily="50" charset="-128"/>
              </a:rPr>
              <a:t>年度</a:t>
            </a:r>
            <a:r>
              <a:rPr kumimoji="1" lang="ja-JP" altLang="en-US" sz="1200" dirty="0" smtClean="0">
                <a:latin typeface="Meiryo UI" panose="020B0604030504040204" pitchFamily="50" charset="-128"/>
                <a:ea typeface="Meiryo UI" panose="020B0604030504040204" pitchFamily="50" charset="-128"/>
              </a:rPr>
              <a:t>より、学校</a:t>
            </a:r>
            <a:r>
              <a:rPr kumimoji="1" lang="ja-JP" altLang="en-US" sz="1200" dirty="0">
                <a:latin typeface="Meiryo UI" panose="020B0604030504040204" pitchFamily="50" charset="-128"/>
                <a:ea typeface="Meiryo UI" panose="020B0604030504040204" pitchFamily="50" charset="-128"/>
              </a:rPr>
              <a:t>配置として運用開始。加えて、同年度より、教育相談についてより高度な専門性</a:t>
            </a:r>
            <a:r>
              <a:rPr kumimoji="1" lang="ja-JP" altLang="en-US" sz="1200" dirty="0" smtClean="0">
                <a:latin typeface="Meiryo UI" panose="020B0604030504040204" pitchFamily="50" charset="-128"/>
                <a:ea typeface="Meiryo UI" panose="020B0604030504040204" pitchFamily="50" charset="-128"/>
              </a:rPr>
              <a:t>を</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持つ</a:t>
            </a:r>
            <a:r>
              <a:rPr kumimoji="1" lang="en-US" altLang="ja-JP" sz="1200" dirty="0" smtClean="0">
                <a:latin typeface="Meiryo UI" panose="020B0604030504040204" pitchFamily="50" charset="-128"/>
                <a:ea typeface="Meiryo UI" panose="020B0604030504040204" pitchFamily="50" charset="-128"/>
              </a:rPr>
              <a:t>SCSV</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スクールカウンセリング・スーパーバイザー</a:t>
            </a:r>
            <a:r>
              <a:rPr kumimoji="1" lang="en-US" altLang="ja-JP" sz="1200" dirty="0">
                <a:latin typeface="Meiryo UI" panose="020B0604030504040204" pitchFamily="50" charset="-128"/>
                <a:ea typeface="Meiryo UI" panose="020B0604030504040204" pitchFamily="50" charset="-128"/>
              </a:rPr>
              <a:t>)</a:t>
            </a:r>
            <a:r>
              <a:rPr kumimoji="1" lang="ja-JP" altLang="en-US" sz="1200" dirty="0" err="1">
                <a:latin typeface="Meiryo UI" panose="020B0604030504040204" pitchFamily="50" charset="-128"/>
                <a:ea typeface="Meiryo UI" panose="020B0604030504040204" pitchFamily="50" charset="-128"/>
              </a:rPr>
              <a:t>を置</a:t>
            </a:r>
            <a:r>
              <a:rPr kumimoji="1" lang="ja-JP" altLang="en-US" sz="1200" dirty="0">
                <a:latin typeface="Meiryo UI" panose="020B0604030504040204" pitchFamily="50" charset="-128"/>
                <a:ea typeface="Meiryo UI" panose="020B0604030504040204" pitchFamily="50" charset="-128"/>
              </a:rPr>
              <a:t>き、</a:t>
            </a:r>
            <a:r>
              <a:rPr kumimoji="1" lang="en-US" altLang="ja-JP" sz="1200" dirty="0">
                <a:latin typeface="Meiryo UI" panose="020B0604030504040204" pitchFamily="50" charset="-128"/>
                <a:ea typeface="Meiryo UI" panose="020B0604030504040204" pitchFamily="50" charset="-128"/>
              </a:rPr>
              <a:t>SC</a:t>
            </a:r>
            <a:r>
              <a:rPr kumimoji="1" lang="ja-JP" altLang="en-US" sz="1200" dirty="0">
                <a:latin typeface="Meiryo UI" panose="020B0604030504040204" pitchFamily="50" charset="-128"/>
                <a:ea typeface="Meiryo UI" panose="020B0604030504040204" pitchFamily="50" charset="-128"/>
              </a:rPr>
              <a:t>へ指導助言や学校への支援等を行っている。また、平成</a:t>
            </a:r>
            <a:r>
              <a:rPr kumimoji="1" lang="en-US" altLang="ja-JP" sz="1200" dirty="0">
                <a:latin typeface="Meiryo UI" panose="020B0604030504040204" pitchFamily="50" charset="-128"/>
                <a:ea typeface="Meiryo UI" panose="020B0604030504040204" pitchFamily="50" charset="-128"/>
              </a:rPr>
              <a:t>25</a:t>
            </a:r>
            <a:r>
              <a:rPr kumimoji="1" lang="ja-JP" altLang="en-US" sz="1200" dirty="0">
                <a:latin typeface="Meiryo UI" panose="020B0604030504040204" pitchFamily="50" charset="-128"/>
                <a:ea typeface="Meiryo UI" panose="020B0604030504040204" pitchFamily="50" charset="-128"/>
              </a:rPr>
              <a:t>年度から、全校</a:t>
            </a:r>
            <a:r>
              <a:rPr kumimoji="1" lang="ja-JP" altLang="en-US" sz="1200" dirty="0" smtClean="0">
                <a:latin typeface="Meiryo UI" panose="020B0604030504040204" pitchFamily="50" charset="-128"/>
                <a:ea typeface="Meiryo UI" panose="020B0604030504040204" pitchFamily="50" charset="-128"/>
              </a:rPr>
              <a:t>に</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SC</a:t>
            </a:r>
            <a:r>
              <a:rPr kumimoji="1" lang="ja-JP" altLang="en-US" sz="1200" dirty="0" smtClean="0">
                <a:latin typeface="Meiryo UI" panose="020B0604030504040204" pitchFamily="50" charset="-128"/>
                <a:ea typeface="Meiryo UI" panose="020B0604030504040204" pitchFamily="50" charset="-128"/>
              </a:rPr>
              <a:t>を配置</a:t>
            </a:r>
            <a:r>
              <a:rPr kumimoji="1" lang="ja-JP" altLang="en-US" sz="1200" dirty="0">
                <a:latin typeface="Meiryo UI" panose="020B0604030504040204" pitchFamily="50" charset="-128"/>
                <a:ea typeface="Meiryo UI" panose="020B0604030504040204" pitchFamily="50" charset="-128"/>
              </a:rPr>
              <a:t>している。</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・平成</a:t>
            </a:r>
            <a:r>
              <a:rPr kumimoji="1" lang="en-US" altLang="ja-JP" sz="1200" dirty="0">
                <a:latin typeface="Meiryo UI" panose="020B0604030504040204" pitchFamily="50" charset="-128"/>
                <a:ea typeface="Meiryo UI" panose="020B0604030504040204" pitchFamily="50" charset="-128"/>
              </a:rPr>
              <a:t>21</a:t>
            </a:r>
            <a:r>
              <a:rPr kumimoji="1" lang="ja-JP" altLang="en-US" sz="1200" dirty="0" smtClean="0">
                <a:latin typeface="Meiryo UI" panose="020B0604030504040204" pitchFamily="50" charset="-128"/>
                <a:ea typeface="Meiryo UI" panose="020B0604030504040204" pitchFamily="50" charset="-128"/>
              </a:rPr>
              <a:t>年度</a:t>
            </a:r>
            <a:r>
              <a:rPr kumimoji="1" lang="ja-JP" altLang="en-US" sz="1200" dirty="0">
                <a:latin typeface="Meiryo UI" panose="020B0604030504040204" pitchFamily="50" charset="-128"/>
                <a:ea typeface="Meiryo UI" panose="020B0604030504040204" pitchFamily="50" charset="-128"/>
              </a:rPr>
              <a:t>より、中途退学者が多い</a:t>
            </a:r>
            <a:r>
              <a:rPr kumimoji="1" lang="ja-JP" altLang="en-US" sz="1200" dirty="0" smtClean="0">
                <a:latin typeface="Meiryo UI" panose="020B0604030504040204" pitchFamily="50" charset="-128"/>
                <a:ea typeface="Meiryo UI" panose="020B0604030504040204" pitchFamily="50" charset="-128"/>
              </a:rPr>
              <a:t>学校に対し、中退</a:t>
            </a:r>
            <a:r>
              <a:rPr kumimoji="1" lang="ja-JP" altLang="en-US" sz="1200" dirty="0">
                <a:latin typeface="Meiryo UI" panose="020B0604030504040204" pitchFamily="50" charset="-128"/>
                <a:ea typeface="Meiryo UI" panose="020B0604030504040204" pitchFamily="50" charset="-128"/>
              </a:rPr>
              <a:t>防止コーディネーター教員を</a:t>
            </a:r>
            <a:r>
              <a:rPr kumimoji="1" lang="ja-JP" altLang="en-US" sz="1200" dirty="0" smtClean="0">
                <a:latin typeface="Meiryo UI" panose="020B0604030504040204" pitchFamily="50" charset="-128"/>
                <a:ea typeface="Meiryo UI" panose="020B0604030504040204" pitchFamily="50" charset="-128"/>
              </a:rPr>
              <a:t>配置。現在は</a:t>
            </a:r>
            <a:r>
              <a:rPr kumimoji="1" lang="en-US" altLang="ja-JP" sz="1200" dirty="0" smtClean="0">
                <a:latin typeface="Meiryo UI" panose="020B0604030504040204" pitchFamily="50" charset="-128"/>
                <a:ea typeface="Meiryo UI" panose="020B0604030504040204" pitchFamily="50" charset="-128"/>
              </a:rPr>
              <a:t>26</a:t>
            </a:r>
            <a:r>
              <a:rPr kumimoji="1" lang="ja-JP" altLang="en-US" sz="1200" dirty="0" smtClean="0">
                <a:latin typeface="Meiryo UI" panose="020B0604030504040204" pitchFamily="50" charset="-128"/>
                <a:ea typeface="Meiryo UI" panose="020B0604030504040204" pitchFamily="50" charset="-128"/>
              </a:rPr>
              <a:t>校</a:t>
            </a:r>
            <a:r>
              <a:rPr kumimoji="1" lang="ja-JP" altLang="en-US" sz="1200" dirty="0">
                <a:latin typeface="Meiryo UI" panose="020B0604030504040204" pitchFamily="50" charset="-128"/>
                <a:ea typeface="Meiryo UI" panose="020B0604030504040204" pitchFamily="50" charset="-128"/>
              </a:rPr>
              <a:t>に配置</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・平成</a:t>
            </a:r>
            <a:r>
              <a:rPr kumimoji="1" lang="en-US" altLang="ja-JP" sz="1200" dirty="0" smtClean="0">
                <a:latin typeface="Meiryo UI" panose="020B0604030504040204" pitchFamily="50" charset="-128"/>
                <a:ea typeface="Meiryo UI" panose="020B0604030504040204" pitchFamily="50" charset="-128"/>
              </a:rPr>
              <a:t>26</a:t>
            </a:r>
            <a:r>
              <a:rPr kumimoji="1" lang="ja-JP" altLang="en-US" sz="1200" dirty="0" smtClean="0">
                <a:latin typeface="Meiryo UI" panose="020B0604030504040204" pitchFamily="50" charset="-128"/>
                <a:ea typeface="Meiryo UI" panose="020B0604030504040204" pitchFamily="50" charset="-128"/>
              </a:rPr>
              <a:t>年度より、「高校生活</a:t>
            </a:r>
            <a:r>
              <a:rPr kumimoji="1" lang="ja-JP" altLang="en-US" sz="1200" dirty="0">
                <a:latin typeface="Meiryo UI" panose="020B0604030504040204" pitchFamily="50" charset="-128"/>
                <a:ea typeface="Meiryo UI" panose="020B0604030504040204" pitchFamily="50" charset="-128"/>
              </a:rPr>
              <a:t>支援カード」を導入。</a:t>
            </a:r>
            <a:r>
              <a:rPr kumimoji="1" lang="ja-JP" altLang="en-US" sz="1200" dirty="0" smtClean="0">
                <a:latin typeface="Meiryo UI" panose="020B0604030504040204" pitchFamily="50" charset="-128"/>
                <a:ea typeface="Meiryo UI" panose="020B0604030504040204" pitchFamily="50" charset="-128"/>
              </a:rPr>
              <a:t>全校に</a:t>
            </a:r>
            <a:r>
              <a:rPr kumimoji="1" lang="ja-JP" altLang="en-US" sz="1200" dirty="0">
                <a:latin typeface="Meiryo UI" panose="020B0604030504040204" pitchFamily="50" charset="-128"/>
                <a:ea typeface="Meiryo UI" panose="020B0604030504040204" pitchFamily="50" charset="-128"/>
              </a:rPr>
              <a:t>配置して</a:t>
            </a:r>
            <a:r>
              <a:rPr kumimoji="1" lang="ja-JP" altLang="en-US" sz="1200" dirty="0" smtClean="0">
                <a:latin typeface="Meiryo UI" panose="020B0604030504040204" pitchFamily="50" charset="-128"/>
                <a:ea typeface="Meiryo UI" panose="020B0604030504040204" pitchFamily="50" charset="-128"/>
              </a:rPr>
              <a:t>いる支援</a:t>
            </a:r>
            <a:r>
              <a:rPr kumimoji="1" lang="ja-JP" altLang="en-US" sz="1200" dirty="0">
                <a:latin typeface="Meiryo UI" panose="020B0604030504040204" pitchFamily="50" charset="-128"/>
                <a:ea typeface="Meiryo UI" panose="020B0604030504040204" pitchFamily="50" charset="-128"/>
              </a:rPr>
              <a:t>教育コーディネーターを中心に、個別の教育支援計画の作成</a:t>
            </a:r>
            <a:r>
              <a:rPr kumimoji="1" lang="ja-JP" altLang="en-US" sz="1200" dirty="0" smtClean="0">
                <a:latin typeface="Meiryo UI" panose="020B0604030504040204" pitchFamily="50" charset="-128"/>
                <a:ea typeface="Meiryo UI" panose="020B0604030504040204" pitchFamily="50" charset="-128"/>
              </a:rPr>
              <a:t>、教育</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相談</a:t>
            </a:r>
            <a:r>
              <a:rPr kumimoji="1" lang="ja-JP" altLang="en-US" sz="1200" dirty="0">
                <a:latin typeface="Meiryo UI" panose="020B0604030504040204" pitchFamily="50" charset="-128"/>
                <a:ea typeface="Meiryo UI" panose="020B0604030504040204" pitchFamily="50" charset="-128"/>
              </a:rPr>
              <a:t>、学習支援等に活用</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平成</a:t>
            </a:r>
            <a:r>
              <a:rPr kumimoji="1" lang="en-US" altLang="ja-JP" sz="1200" dirty="0">
                <a:latin typeface="Meiryo UI" panose="020B0604030504040204" pitchFamily="50" charset="-128"/>
                <a:ea typeface="Meiryo UI" panose="020B0604030504040204" pitchFamily="50" charset="-128"/>
              </a:rPr>
              <a:t>26</a:t>
            </a:r>
            <a:r>
              <a:rPr kumimoji="1" lang="ja-JP" altLang="en-US" sz="1200" dirty="0">
                <a:latin typeface="Meiryo UI" panose="020B0604030504040204" pitchFamily="50" charset="-128"/>
                <a:ea typeface="Meiryo UI" panose="020B0604030504040204" pitchFamily="50" charset="-128"/>
              </a:rPr>
              <a:t>年度より、府立高校に</a:t>
            </a:r>
            <a:r>
              <a:rPr kumimoji="1" lang="en-US" altLang="ja-JP" sz="1200" dirty="0">
                <a:latin typeface="Meiryo UI" panose="020B0604030504040204" pitchFamily="50" charset="-128"/>
                <a:ea typeface="Meiryo UI" panose="020B0604030504040204" pitchFamily="50" charset="-128"/>
              </a:rPr>
              <a:t>SSW</a:t>
            </a:r>
            <a:r>
              <a:rPr kumimoji="1" lang="ja-JP" altLang="en-US" sz="1200" dirty="0">
                <a:latin typeface="Meiryo UI" panose="020B0604030504040204" pitchFamily="50" charset="-128"/>
                <a:ea typeface="Meiryo UI" panose="020B0604030504040204" pitchFamily="50" charset="-128"/>
              </a:rPr>
              <a:t>を</a:t>
            </a:r>
            <a:r>
              <a:rPr kumimoji="1" lang="ja-JP" altLang="en-US" sz="1200" dirty="0" smtClean="0">
                <a:latin typeface="Meiryo UI" panose="020B0604030504040204" pitchFamily="50" charset="-128"/>
                <a:ea typeface="Meiryo UI" panose="020B0604030504040204" pitchFamily="50" charset="-128"/>
              </a:rPr>
              <a:t>配置、</a:t>
            </a:r>
            <a:r>
              <a:rPr kumimoji="1" lang="ja-JP" altLang="en-US" sz="1200" dirty="0">
                <a:latin typeface="Meiryo UI" panose="020B0604030504040204" pitchFamily="50" charset="-128"/>
                <a:ea typeface="Meiryo UI" panose="020B0604030504040204" pitchFamily="50" charset="-128"/>
              </a:rPr>
              <a:t>現在は</a:t>
            </a:r>
            <a:r>
              <a:rPr kumimoji="1" lang="en-US" altLang="ja-JP" sz="1200" dirty="0">
                <a:latin typeface="Meiryo UI" panose="020B0604030504040204" pitchFamily="50" charset="-128"/>
                <a:ea typeface="Meiryo UI" panose="020B0604030504040204" pitchFamily="50" charset="-128"/>
              </a:rPr>
              <a:t>32</a:t>
            </a:r>
            <a:r>
              <a:rPr kumimoji="1" lang="ja-JP" altLang="en-US" sz="1200" dirty="0">
                <a:latin typeface="Meiryo UI" panose="020B0604030504040204" pitchFamily="50" charset="-128"/>
                <a:ea typeface="Meiryo UI" panose="020B0604030504040204" pitchFamily="50" charset="-128"/>
              </a:rPr>
              <a:t>校に配置。加えて、「居場所」を</a:t>
            </a:r>
            <a:r>
              <a:rPr kumimoji="1" lang="en-US" altLang="ja-JP" sz="1200" dirty="0">
                <a:latin typeface="Meiryo UI" panose="020B0604030504040204" pitchFamily="50" charset="-128"/>
                <a:ea typeface="Meiryo UI" panose="020B0604030504040204" pitchFamily="50" charset="-128"/>
              </a:rPr>
              <a:t>14</a:t>
            </a:r>
            <a:r>
              <a:rPr kumimoji="1" lang="ja-JP" altLang="en-US" sz="1200" dirty="0">
                <a:latin typeface="Meiryo UI" panose="020B0604030504040204" pitchFamily="50" charset="-128"/>
                <a:ea typeface="Meiryo UI" panose="020B0604030504040204" pitchFamily="50" charset="-128"/>
              </a:rPr>
              <a:t>校に設置している。</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　</a:t>
            </a:r>
            <a:r>
              <a:rPr kumimoji="1" lang="ja-JP" altLang="en-US" sz="1200" dirty="0" smtClean="0">
                <a:latin typeface="Meiryo UI" panose="020B0604030504040204" pitchFamily="50" charset="-128"/>
                <a:ea typeface="Meiryo UI" panose="020B0604030504040204" pitchFamily="50" charset="-128"/>
              </a:rPr>
              <a:t>これら</a:t>
            </a:r>
            <a:r>
              <a:rPr kumimoji="1" lang="ja-JP" altLang="en-US" sz="1200" dirty="0">
                <a:latin typeface="Meiryo UI" panose="020B0604030504040204" pitchFamily="50" charset="-128"/>
                <a:ea typeface="Meiryo UI" panose="020B0604030504040204" pitchFamily="50" charset="-128"/>
              </a:rPr>
              <a:t>の取組みにより中途退学率が</a:t>
            </a:r>
            <a:r>
              <a:rPr kumimoji="1" lang="ja-JP" altLang="en-US" sz="1200" dirty="0" smtClean="0">
                <a:latin typeface="Meiryo UI" panose="020B0604030504040204" pitchFamily="50" charset="-128"/>
                <a:ea typeface="Meiryo UI" panose="020B0604030504040204" pitchFamily="50" charset="-128"/>
              </a:rPr>
              <a:t>減少傾向にあり、</a:t>
            </a:r>
            <a:r>
              <a:rPr kumimoji="1" lang="ja-JP" altLang="en-US" sz="1200" dirty="0">
                <a:latin typeface="Meiryo UI" panose="020B0604030504040204" pitchFamily="50" charset="-128"/>
                <a:ea typeface="Meiryo UI" panose="020B0604030504040204" pitchFamily="50" charset="-128"/>
              </a:rPr>
              <a:t>全国との差が縮まってきている。　</a:t>
            </a:r>
            <a:endParaRPr kumimoji="1" lang="en-US" altLang="ja-JP" sz="1200" dirty="0">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169992" y="5592082"/>
            <a:ext cx="8821608" cy="1046440"/>
          </a:xfrm>
          <a:prstGeom prst="rect">
            <a:avLst/>
          </a:prstGeom>
          <a:noFill/>
          <a:ln w="25400">
            <a:solidFill>
              <a:schemeClr val="tx1"/>
            </a:solidFill>
          </a:ln>
        </p:spPr>
        <p:txBody>
          <a:bodyPr wrap="square" rtlCol="0">
            <a:spAutoFit/>
          </a:bodyPr>
          <a:lstStyle/>
          <a:p>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今後の取組み</a:t>
            </a:r>
            <a:r>
              <a:rPr kumimoji="1" lang="en-US" altLang="ja-JP" sz="1400" dirty="0">
                <a:latin typeface="Meiryo UI" panose="020B0604030504040204" pitchFamily="50" charset="-128"/>
                <a:ea typeface="Meiryo UI" panose="020B0604030504040204" pitchFamily="50" charset="-128"/>
              </a:rPr>
              <a:t>】</a:t>
            </a: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・これまで取り組んできた全校の生徒</a:t>
            </a:r>
            <a:r>
              <a:rPr kumimoji="1" lang="ja-JP" altLang="en-US" sz="1200" dirty="0">
                <a:latin typeface="Meiryo UI" panose="020B0604030504040204" pitchFamily="50" charset="-128"/>
                <a:ea typeface="Meiryo UI" panose="020B0604030504040204" pitchFamily="50" charset="-128"/>
              </a:rPr>
              <a:t>指導担当者等を対象とした</a:t>
            </a:r>
            <a:r>
              <a:rPr kumimoji="1" lang="ja-JP" altLang="en-US" sz="1200" dirty="0" smtClean="0">
                <a:latin typeface="Meiryo UI" panose="020B0604030504040204" pitchFamily="50" charset="-128"/>
                <a:ea typeface="Meiryo UI" panose="020B0604030504040204" pitchFamily="50" charset="-128"/>
              </a:rPr>
              <a:t>研修について、令和２年度より、他の生徒指導上の課題</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いじめ対応等</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と</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関連付けた研修へブラッシュアップ。</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・令和</a:t>
            </a:r>
            <a:r>
              <a:rPr kumimoji="1" lang="ja-JP" altLang="en-US" sz="1200" dirty="0" smtClean="0">
                <a:latin typeface="Meiryo UI" panose="020B0604030504040204" pitchFamily="50" charset="-128"/>
                <a:ea typeface="Meiryo UI" panose="020B0604030504040204" pitchFamily="50" charset="-128"/>
              </a:rPr>
              <a:t>２年度に</a:t>
            </a:r>
            <a:r>
              <a:rPr kumimoji="1" lang="en-US" altLang="ja-JP" sz="1200" dirty="0" smtClean="0">
                <a:latin typeface="Meiryo UI" panose="020B0604030504040204" pitchFamily="50" charset="-128"/>
                <a:ea typeface="Meiryo UI" panose="020B0604030504040204" pitchFamily="50" charset="-128"/>
              </a:rPr>
              <a:t>SSW</a:t>
            </a:r>
            <a:r>
              <a:rPr kumimoji="1" lang="ja-JP" altLang="en-US" sz="1200" dirty="0">
                <a:latin typeface="Meiryo UI" panose="020B0604030504040204" pitchFamily="50" charset="-128"/>
                <a:ea typeface="Meiryo UI" panose="020B0604030504040204" pitchFamily="50" charset="-128"/>
              </a:rPr>
              <a:t>未配置校等を対象に実施</a:t>
            </a:r>
            <a:r>
              <a:rPr kumimoji="1" lang="ja-JP" altLang="en-US" sz="1200" dirty="0" smtClean="0">
                <a:latin typeface="Meiryo UI" panose="020B0604030504040204" pitchFamily="50" charset="-128"/>
                <a:ea typeface="Meiryo UI" panose="020B0604030504040204" pitchFamily="50" charset="-128"/>
              </a:rPr>
              <a:t>した「</a:t>
            </a:r>
            <a:r>
              <a:rPr kumimoji="1" lang="en-US" altLang="ja-JP" sz="1200" dirty="0" smtClean="0">
                <a:latin typeface="Meiryo UI" panose="020B0604030504040204" pitchFamily="50" charset="-128"/>
                <a:ea typeface="Meiryo UI" panose="020B0604030504040204" pitchFamily="50" charset="-128"/>
              </a:rPr>
              <a:t>SSW</a:t>
            </a:r>
            <a:r>
              <a:rPr kumimoji="1" lang="ja-JP" altLang="en-US" sz="1200" dirty="0" smtClean="0">
                <a:latin typeface="Meiryo UI" panose="020B0604030504040204" pitchFamily="50" charset="-128"/>
                <a:ea typeface="Meiryo UI" panose="020B0604030504040204" pitchFamily="50" charset="-128"/>
              </a:rPr>
              <a:t>相談会</a:t>
            </a:r>
            <a:r>
              <a:rPr kumimoji="1" lang="ja-JP" altLang="en-US" sz="1200" dirty="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を、令和３年度に定例化して月１回程度実施。</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SC</a:t>
            </a:r>
            <a:r>
              <a:rPr kumimoji="1" lang="ja-JP" altLang="en-US" sz="1200" dirty="0">
                <a:latin typeface="Meiryo UI" panose="020B0604030504040204" pitchFamily="50" charset="-128"/>
                <a:ea typeface="Meiryo UI" panose="020B0604030504040204" pitchFamily="50" charset="-128"/>
              </a:rPr>
              <a:t>や</a:t>
            </a:r>
            <a:r>
              <a:rPr kumimoji="1" lang="en-US" altLang="ja-JP" sz="1200" dirty="0">
                <a:latin typeface="Meiryo UI" panose="020B0604030504040204" pitchFamily="50" charset="-128"/>
                <a:ea typeface="Meiryo UI" panose="020B0604030504040204" pitchFamily="50" charset="-128"/>
              </a:rPr>
              <a:t>SSW</a:t>
            </a:r>
            <a:r>
              <a:rPr kumimoji="1" lang="ja-JP" altLang="en-US" sz="1200" dirty="0">
                <a:latin typeface="Meiryo UI" panose="020B0604030504040204" pitchFamily="50" charset="-128"/>
                <a:ea typeface="Meiryo UI" panose="020B0604030504040204" pitchFamily="50" charset="-128"/>
              </a:rPr>
              <a:t>の資質向上を図るため</a:t>
            </a:r>
            <a:r>
              <a:rPr kumimoji="1" lang="ja-JP" altLang="en-US" sz="1200" dirty="0" smtClean="0">
                <a:latin typeface="Meiryo UI" panose="020B0604030504040204" pitchFamily="50" charset="-128"/>
                <a:ea typeface="Meiryo UI" panose="020B0604030504040204" pitchFamily="50" charset="-128"/>
              </a:rPr>
              <a:t>、中退</a:t>
            </a:r>
            <a:r>
              <a:rPr kumimoji="1" lang="ja-JP" altLang="en-US" sz="1200" dirty="0">
                <a:latin typeface="Meiryo UI" panose="020B0604030504040204" pitchFamily="50" charset="-128"/>
                <a:ea typeface="Meiryo UI" panose="020B0604030504040204" pitchFamily="50" charset="-128"/>
              </a:rPr>
              <a:t>防止を</a:t>
            </a:r>
            <a:r>
              <a:rPr kumimoji="1" lang="ja-JP" altLang="en-US" sz="1200" dirty="0" smtClean="0">
                <a:latin typeface="Meiryo UI" panose="020B0604030504040204" pitchFamily="50" charset="-128"/>
                <a:ea typeface="Meiryo UI" panose="020B0604030504040204" pitchFamily="50" charset="-128"/>
              </a:rPr>
              <a:t>含めた様々な取組み</a:t>
            </a:r>
            <a:r>
              <a:rPr kumimoji="1" lang="ja-JP" altLang="en-US" sz="1200" dirty="0">
                <a:latin typeface="Meiryo UI" panose="020B0604030504040204" pitchFamily="50" charset="-128"/>
                <a:ea typeface="Meiryo UI" panose="020B0604030504040204" pitchFamily="50" charset="-128"/>
              </a:rPr>
              <a:t>事例を共有する研修</a:t>
            </a:r>
            <a:r>
              <a:rPr kumimoji="1" lang="ja-JP" altLang="en-US" sz="1200" dirty="0" smtClean="0">
                <a:latin typeface="Meiryo UI" panose="020B0604030504040204" pitchFamily="50" charset="-128"/>
                <a:ea typeface="Meiryo UI" panose="020B0604030504040204" pitchFamily="50" charset="-128"/>
              </a:rPr>
              <a:t>を引き続き実施</a:t>
            </a:r>
            <a:r>
              <a:rPr kumimoji="1" lang="ja-JP" altLang="en-US" sz="1200" dirty="0">
                <a:latin typeface="Meiryo UI" panose="020B0604030504040204" pitchFamily="50" charset="-128"/>
                <a:ea typeface="Meiryo UI" panose="020B0604030504040204" pitchFamily="50" charset="-128"/>
              </a:rPr>
              <a:t>する</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p:txBody>
      </p:sp>
      <p:sp>
        <p:nvSpPr>
          <p:cNvPr id="25" name="正方形/長方形 24"/>
          <p:cNvSpPr/>
          <p:nvPr/>
        </p:nvSpPr>
        <p:spPr>
          <a:xfrm>
            <a:off x="257658" y="2970447"/>
            <a:ext cx="5720946" cy="230832"/>
          </a:xfrm>
          <a:prstGeom prst="rect">
            <a:avLst/>
          </a:prstGeom>
        </p:spPr>
        <p:txBody>
          <a:bodyPr wrap="square">
            <a:spAutoFit/>
          </a:bodyPr>
          <a:lstStyle/>
          <a:p>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１　</a:t>
            </a:r>
            <a:r>
              <a:rPr kumimoji="1" lang="ja-JP" altLang="en-US" sz="900" dirty="0" smtClean="0">
                <a:latin typeface="Meiryo UI" panose="020B0604030504040204" pitchFamily="50" charset="-128"/>
                <a:ea typeface="Meiryo UI" panose="020B0604030504040204" pitchFamily="50" charset="-128"/>
              </a:rPr>
              <a:t>中</a:t>
            </a:r>
            <a:r>
              <a:rPr kumimoji="1" lang="ja-JP" altLang="en-US" sz="900" dirty="0">
                <a:latin typeface="Meiryo UI" panose="020B0604030504040204" pitchFamily="50" charset="-128"/>
                <a:ea typeface="Meiryo UI" panose="020B0604030504040204" pitchFamily="50" charset="-128"/>
              </a:rPr>
              <a:t>高連携の窓口や中退防止の取組みに係る校内組織の中核を担う教員</a:t>
            </a:r>
            <a:r>
              <a:rPr kumimoji="1" lang="ja-JP" altLang="en-US" sz="900" dirty="0" smtClean="0">
                <a:latin typeface="Meiryo UI" panose="020B0604030504040204" pitchFamily="50" charset="-128"/>
                <a:ea typeface="Meiryo UI" panose="020B0604030504040204" pitchFamily="50" charset="-128"/>
              </a:rPr>
              <a:t>。令和３年度、府立高校</a:t>
            </a:r>
            <a:r>
              <a:rPr kumimoji="1" lang="en-US" altLang="ja-JP" sz="900" dirty="0" smtClean="0">
                <a:latin typeface="Meiryo UI" panose="020B0604030504040204" pitchFamily="50" charset="-128"/>
                <a:ea typeface="Meiryo UI" panose="020B0604030504040204" pitchFamily="50" charset="-128"/>
              </a:rPr>
              <a:t>26</a:t>
            </a:r>
            <a:r>
              <a:rPr kumimoji="1" lang="ja-JP" altLang="en-US" sz="900" dirty="0" smtClean="0">
                <a:latin typeface="Meiryo UI" panose="020B0604030504040204" pitchFamily="50" charset="-128"/>
                <a:ea typeface="Meiryo UI" panose="020B0604030504040204" pitchFamily="50" charset="-128"/>
              </a:rPr>
              <a:t>校に配置。</a:t>
            </a:r>
            <a:r>
              <a:rPr kumimoji="1" lang="ja-JP" altLang="en-US" sz="900" dirty="0">
                <a:latin typeface="Meiryo UI" panose="020B0604030504040204" pitchFamily="50" charset="-128"/>
                <a:ea typeface="Meiryo UI" panose="020B0604030504040204" pitchFamily="50" charset="-128"/>
              </a:rPr>
              <a:t>　</a:t>
            </a:r>
            <a:endParaRPr kumimoji="1" lang="en-US" altLang="ja-JP" sz="900" dirty="0">
              <a:latin typeface="Meiryo UI" panose="020B0604030504040204" pitchFamily="50" charset="-128"/>
              <a:ea typeface="Meiryo UI" panose="020B0604030504040204" pitchFamily="50" charset="-128"/>
            </a:endParaRPr>
          </a:p>
        </p:txBody>
      </p:sp>
      <p:sp>
        <p:nvSpPr>
          <p:cNvPr id="26" name="テキスト ボックス 25"/>
          <p:cNvSpPr txBox="1"/>
          <p:nvPr/>
        </p:nvSpPr>
        <p:spPr>
          <a:xfrm>
            <a:off x="58953" y="4747848"/>
            <a:ext cx="723275" cy="307777"/>
          </a:xfrm>
          <a:prstGeom prst="rect">
            <a:avLst/>
          </a:prstGeom>
          <a:noFill/>
        </p:spPr>
        <p:txBody>
          <a:bodyPr wrap="none" rtlCol="0">
            <a:spAutoFit/>
          </a:bodyPr>
          <a:lstStyle/>
          <a:p>
            <a:r>
              <a:rPr kumimoji="1" lang="ja-JP" altLang="en-US" sz="1400" dirty="0">
                <a:latin typeface="Meiryo UI" panose="020B0604030504040204" pitchFamily="50" charset="-128"/>
                <a:ea typeface="Meiryo UI" panose="020B0604030504040204" pitchFamily="50" charset="-128"/>
              </a:rPr>
              <a:t>○課題</a:t>
            </a:r>
          </a:p>
        </p:txBody>
      </p:sp>
      <p:sp>
        <p:nvSpPr>
          <p:cNvPr id="27" name="テキスト ボックス 26"/>
          <p:cNvSpPr txBox="1"/>
          <p:nvPr/>
        </p:nvSpPr>
        <p:spPr>
          <a:xfrm>
            <a:off x="169992" y="4954267"/>
            <a:ext cx="8821608" cy="646331"/>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・中途退学率は</a:t>
            </a:r>
            <a:r>
              <a:rPr kumimoji="1" lang="ja-JP" altLang="en-US" sz="1200" dirty="0" smtClean="0">
                <a:latin typeface="Meiryo UI" panose="020B0604030504040204" pitchFamily="50" charset="-128"/>
                <a:ea typeface="Meiryo UI" panose="020B0604030504040204" pitchFamily="50" charset="-128"/>
              </a:rPr>
              <a:t>減少傾向にあるもの</a:t>
            </a:r>
            <a:r>
              <a:rPr kumimoji="1" lang="ja-JP" altLang="en-US" sz="1200" dirty="0">
                <a:latin typeface="Meiryo UI" panose="020B0604030504040204" pitchFamily="50" charset="-128"/>
                <a:ea typeface="Meiryo UI" panose="020B0604030504040204" pitchFamily="50" charset="-128"/>
              </a:rPr>
              <a:t>の、依然として全国平均よりも高い。</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・中途退学については、学業不振や学校</a:t>
            </a:r>
            <a:r>
              <a:rPr kumimoji="1" lang="ja-JP" altLang="en-US" sz="1200" dirty="0">
                <a:latin typeface="Meiryo UI" panose="020B0604030504040204" pitchFamily="50" charset="-128"/>
                <a:ea typeface="Meiryo UI" panose="020B0604030504040204" pitchFamily="50" charset="-128"/>
              </a:rPr>
              <a:t>生活への</a:t>
            </a:r>
            <a:r>
              <a:rPr kumimoji="1" lang="ja-JP" altLang="en-US" sz="1200" dirty="0" smtClean="0">
                <a:latin typeface="Meiryo UI" panose="020B0604030504040204" pitchFamily="50" charset="-128"/>
                <a:ea typeface="Meiryo UI" panose="020B0604030504040204" pitchFamily="50" charset="-128"/>
              </a:rPr>
              <a:t>不適応といった理由が多数である一方、家庭の事情、経済的理由といった事情によるものも</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一定数見られる。</a:t>
            </a:r>
            <a:endParaRPr kumimoji="1" lang="en-US" altLang="ja-JP" sz="1200" dirty="0">
              <a:latin typeface="Meiryo UI" panose="020B0604030504040204" pitchFamily="50" charset="-128"/>
              <a:ea typeface="Meiryo UI" panose="020B0604030504040204" pitchFamily="50" charset="-128"/>
            </a:endParaRPr>
          </a:p>
        </p:txBody>
      </p:sp>
      <p:sp>
        <p:nvSpPr>
          <p:cNvPr id="34" name="テキスト ボックス 33"/>
          <p:cNvSpPr txBox="1"/>
          <p:nvPr/>
        </p:nvSpPr>
        <p:spPr>
          <a:xfrm>
            <a:off x="4188728" y="6581001"/>
            <a:ext cx="684803" cy="276999"/>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２－</a:t>
            </a:r>
            <a:r>
              <a:rPr kumimoji="1" lang="en-US" altLang="ja-JP" sz="1200" dirty="0" smtClean="0">
                <a:latin typeface="Meiryo UI" panose="020B0604030504040204" pitchFamily="50" charset="-128"/>
                <a:ea typeface="Meiryo UI" panose="020B0604030504040204" pitchFamily="50" charset="-128"/>
              </a:rPr>
              <a:t>10</a:t>
            </a:r>
            <a:endParaRPr kumimoji="1" lang="ja-JP" altLang="en-US" sz="1200" dirty="0">
              <a:latin typeface="Meiryo UI" panose="020B0604030504040204" pitchFamily="50" charset="-128"/>
              <a:ea typeface="Meiryo UI" panose="020B0604030504040204" pitchFamily="50" charset="-128"/>
            </a:endParaRPr>
          </a:p>
        </p:txBody>
      </p:sp>
      <p:grpSp>
        <p:nvGrpSpPr>
          <p:cNvPr id="3" name="グループ化 2"/>
          <p:cNvGrpSpPr/>
          <p:nvPr/>
        </p:nvGrpSpPr>
        <p:grpSpPr>
          <a:xfrm>
            <a:off x="2628184" y="781921"/>
            <a:ext cx="3864072" cy="1954032"/>
            <a:chOff x="2628184" y="981946"/>
            <a:chExt cx="3864072" cy="1954032"/>
          </a:xfrm>
        </p:grpSpPr>
        <p:cxnSp>
          <p:nvCxnSpPr>
            <p:cNvPr id="17" name="直線コネクタ 16">
              <a:extLst>
                <a:ext uri="{FF2B5EF4-FFF2-40B4-BE49-F238E27FC236}">
                  <a16:creationId xmlns:a16="http://schemas.microsoft.com/office/drawing/2014/main" id="{022BCC83-5222-4F4E-B627-7C3864F1B651}"/>
                </a:ext>
              </a:extLst>
            </p:cNvPr>
            <p:cNvCxnSpPr>
              <a:cxnSpLocks/>
            </p:cNvCxnSpPr>
            <p:nvPr/>
          </p:nvCxnSpPr>
          <p:spPr>
            <a:xfrm flipV="1">
              <a:off x="3849622" y="1669368"/>
              <a:ext cx="0" cy="1260000"/>
            </a:xfrm>
            <a:prstGeom prst="line">
              <a:avLst/>
            </a:prstGeom>
            <a:ln w="1905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02685F8B-FBFF-450C-BF95-E9561C15E5DF}"/>
                </a:ext>
              </a:extLst>
            </p:cNvPr>
            <p:cNvCxnSpPr/>
            <p:nvPr/>
          </p:nvCxnSpPr>
          <p:spPr>
            <a:xfrm flipH="1" flipV="1">
              <a:off x="4569452" y="1637618"/>
              <a:ext cx="0" cy="1296000"/>
            </a:xfrm>
            <a:prstGeom prst="line">
              <a:avLst/>
            </a:prstGeom>
            <a:ln w="1905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85B8686C-AFC8-4781-B35A-B9A17834BB57}"/>
                </a:ext>
              </a:extLst>
            </p:cNvPr>
            <p:cNvCxnSpPr/>
            <p:nvPr/>
          </p:nvCxnSpPr>
          <p:spPr>
            <a:xfrm flipH="1" flipV="1">
              <a:off x="4934231" y="1279864"/>
              <a:ext cx="0" cy="1656000"/>
            </a:xfrm>
            <a:prstGeom prst="line">
              <a:avLst/>
            </a:prstGeom>
            <a:ln w="1905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B8C0F2FB-AF53-4988-B90D-6A916D6C16E5}"/>
                </a:ext>
              </a:extLst>
            </p:cNvPr>
            <p:cNvCxnSpPr/>
            <p:nvPr/>
          </p:nvCxnSpPr>
          <p:spPr>
            <a:xfrm flipH="1" flipV="1">
              <a:off x="6021161" y="1923804"/>
              <a:ext cx="0" cy="1008000"/>
            </a:xfrm>
            <a:prstGeom prst="line">
              <a:avLst/>
            </a:prstGeom>
            <a:ln w="19050">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29" name="テキスト ボックス 28">
              <a:extLst>
                <a:ext uri="{FF2B5EF4-FFF2-40B4-BE49-F238E27FC236}">
                  <a16:creationId xmlns:a16="http://schemas.microsoft.com/office/drawing/2014/main" id="{8ACDDA7F-A48B-40B1-8D10-586140A9F1EC}"/>
                </a:ext>
              </a:extLst>
            </p:cNvPr>
            <p:cNvSpPr txBox="1"/>
            <p:nvPr/>
          </p:nvSpPr>
          <p:spPr>
            <a:xfrm>
              <a:off x="4278496" y="1362693"/>
              <a:ext cx="595035" cy="338554"/>
            </a:xfrm>
            <a:prstGeom prst="rect">
              <a:avLst/>
            </a:prstGeom>
            <a:noFill/>
          </p:spPr>
          <p:txBody>
            <a:bodyPr wrap="none" rtlCol="0">
              <a:spAutoFit/>
            </a:bodyPr>
            <a:lstStyle/>
            <a:p>
              <a:r>
                <a:rPr kumimoji="1" lang="en-US" altLang="ja-JP" sz="800" dirty="0">
                  <a:latin typeface="Meiryo UI" panose="020B0604030504040204" pitchFamily="50" charset="-128"/>
                  <a:ea typeface="Meiryo UI" panose="020B0604030504040204" pitchFamily="50" charset="-128"/>
                </a:rPr>
                <a:t>SC</a:t>
              </a:r>
              <a:r>
                <a:rPr kumimoji="1" lang="ja-JP" altLang="en-US" sz="800" dirty="0">
                  <a:latin typeface="Meiryo UI" panose="020B0604030504040204" pitchFamily="50" charset="-128"/>
                  <a:ea typeface="Meiryo UI" panose="020B0604030504040204" pitchFamily="50" charset="-128"/>
                </a:rPr>
                <a:t>の</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全校配置</a:t>
              </a:r>
              <a:endParaRPr kumimoji="1" lang="en-US" altLang="ja-JP" sz="800" dirty="0">
                <a:latin typeface="Meiryo UI" panose="020B0604030504040204" pitchFamily="50" charset="-128"/>
                <a:ea typeface="Meiryo UI" panose="020B0604030504040204" pitchFamily="50" charset="-128"/>
              </a:endParaRPr>
            </a:p>
          </p:txBody>
        </p:sp>
        <p:sp>
          <p:nvSpPr>
            <p:cNvPr id="30" name="テキスト ボックス 29">
              <a:extLst>
                <a:ext uri="{FF2B5EF4-FFF2-40B4-BE49-F238E27FC236}">
                  <a16:creationId xmlns:a16="http://schemas.microsoft.com/office/drawing/2014/main" id="{33FA6E52-899C-4414-8138-43E63B93A0AD}"/>
                </a:ext>
              </a:extLst>
            </p:cNvPr>
            <p:cNvSpPr txBox="1"/>
            <p:nvPr/>
          </p:nvSpPr>
          <p:spPr>
            <a:xfrm>
              <a:off x="4437739" y="981946"/>
              <a:ext cx="1317990" cy="338554"/>
            </a:xfrm>
            <a:prstGeom prst="rect">
              <a:avLst/>
            </a:prstGeom>
            <a:noFill/>
          </p:spPr>
          <p:txBody>
            <a:bodyPr wrap="none" rtlCol="0">
              <a:spAutoFit/>
            </a:bodyPr>
            <a:lstStyle/>
            <a:p>
              <a:r>
                <a:rPr kumimoji="1" lang="ja-JP" altLang="en-US" sz="800" dirty="0" smtClean="0">
                  <a:latin typeface="Meiryo UI" panose="020B0604030504040204" pitchFamily="50" charset="-128"/>
                  <a:ea typeface="Meiryo UI" panose="020B0604030504040204" pitchFamily="50" charset="-128"/>
                </a:rPr>
                <a:t>高校生活支援カードの導入</a:t>
              </a:r>
              <a:endParaRPr kumimoji="1" lang="en-US" altLang="ja-JP" sz="800" dirty="0" smtClean="0">
                <a:latin typeface="Meiryo UI" panose="020B0604030504040204" pitchFamily="50" charset="-128"/>
                <a:ea typeface="Meiryo UI" panose="020B0604030504040204" pitchFamily="50" charset="-128"/>
              </a:endParaRPr>
            </a:p>
            <a:p>
              <a:r>
                <a:rPr kumimoji="1" lang="en-US" altLang="ja-JP" sz="800" dirty="0" smtClean="0">
                  <a:latin typeface="Meiryo UI" panose="020B0604030504040204" pitchFamily="50" charset="-128"/>
                  <a:ea typeface="Meiryo UI" panose="020B0604030504040204" pitchFamily="50" charset="-128"/>
                </a:rPr>
                <a:t>SSW</a:t>
              </a:r>
              <a:r>
                <a:rPr kumimoji="1" lang="ja-JP" altLang="en-US" sz="800" dirty="0">
                  <a:latin typeface="Meiryo UI" panose="020B0604030504040204" pitchFamily="50" charset="-128"/>
                  <a:ea typeface="Meiryo UI" panose="020B0604030504040204" pitchFamily="50" charset="-128"/>
                </a:rPr>
                <a:t>配置の</a:t>
              </a:r>
              <a:r>
                <a:rPr kumimoji="1" lang="ja-JP" altLang="en-US" sz="800" dirty="0" smtClean="0">
                  <a:latin typeface="Meiryo UI" panose="020B0604030504040204" pitchFamily="50" charset="-128"/>
                  <a:ea typeface="Meiryo UI" panose="020B0604030504040204" pitchFamily="50" charset="-128"/>
                </a:rPr>
                <a:t>開始</a:t>
              </a:r>
              <a:endParaRPr kumimoji="1" lang="en-US" altLang="ja-JP" sz="800" dirty="0" smtClean="0">
                <a:latin typeface="Meiryo UI" panose="020B0604030504040204" pitchFamily="50" charset="-128"/>
                <a:ea typeface="Meiryo UI" panose="020B0604030504040204" pitchFamily="50" charset="-128"/>
              </a:endParaRPr>
            </a:p>
          </p:txBody>
        </p:sp>
        <p:sp>
          <p:nvSpPr>
            <p:cNvPr id="31" name="テキスト ボックス 30">
              <a:extLst>
                <a:ext uri="{FF2B5EF4-FFF2-40B4-BE49-F238E27FC236}">
                  <a16:creationId xmlns:a16="http://schemas.microsoft.com/office/drawing/2014/main" id="{F742D7BC-BD5B-4C25-B9D5-7B587DCB1C22}"/>
                </a:ext>
              </a:extLst>
            </p:cNvPr>
            <p:cNvSpPr txBox="1"/>
            <p:nvPr/>
          </p:nvSpPr>
          <p:spPr>
            <a:xfrm>
              <a:off x="3449499" y="1369043"/>
              <a:ext cx="832279" cy="338554"/>
            </a:xfrm>
            <a:prstGeom prst="rect">
              <a:avLst/>
            </a:prstGeom>
            <a:noFill/>
          </p:spPr>
          <p:txBody>
            <a:bodyPr wrap="none" rtlCol="0">
              <a:spAutoFit/>
            </a:bodyPr>
            <a:lstStyle/>
            <a:p>
              <a:r>
                <a:rPr kumimoji="1" lang="en-US" altLang="ja-JP" sz="800" dirty="0" smtClean="0">
                  <a:latin typeface="Meiryo UI" panose="020B0604030504040204" pitchFamily="50" charset="-128"/>
                  <a:ea typeface="Meiryo UI" panose="020B0604030504040204" pitchFamily="50" charset="-128"/>
                </a:rPr>
                <a:t>SC</a:t>
              </a:r>
              <a:r>
                <a:rPr kumimoji="1" lang="ja-JP" altLang="en-US" sz="800" dirty="0" smtClean="0">
                  <a:latin typeface="Meiryo UI" panose="020B0604030504040204" pitchFamily="50" charset="-128"/>
                  <a:ea typeface="Meiryo UI" panose="020B0604030504040204" pitchFamily="50" charset="-128"/>
                </a:rPr>
                <a:t>の学校配置</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の開始</a:t>
              </a:r>
              <a:endParaRPr kumimoji="1" lang="en-US" altLang="ja-JP" sz="800" dirty="0">
                <a:latin typeface="Meiryo UI" panose="020B0604030504040204" pitchFamily="50" charset="-128"/>
                <a:ea typeface="Meiryo UI" panose="020B0604030504040204" pitchFamily="50" charset="-128"/>
              </a:endParaRPr>
            </a:p>
          </p:txBody>
        </p:sp>
        <p:sp>
          <p:nvSpPr>
            <p:cNvPr id="33" name="テキスト ボックス 32">
              <a:extLst>
                <a:ext uri="{FF2B5EF4-FFF2-40B4-BE49-F238E27FC236}">
                  <a16:creationId xmlns:a16="http://schemas.microsoft.com/office/drawing/2014/main" id="{84570FAB-CADC-4ACC-9BB9-8E4B8E6B5937}"/>
                </a:ext>
              </a:extLst>
            </p:cNvPr>
            <p:cNvSpPr txBox="1"/>
            <p:nvPr/>
          </p:nvSpPr>
          <p:spPr>
            <a:xfrm>
              <a:off x="5687227" y="1622919"/>
              <a:ext cx="805029" cy="338554"/>
            </a:xfrm>
            <a:prstGeom prst="rect">
              <a:avLst/>
            </a:prstGeom>
            <a:noFill/>
          </p:spPr>
          <p:txBody>
            <a:bodyPr wrap="none" rtlCol="0">
              <a:spAutoFit/>
            </a:bodyPr>
            <a:lstStyle/>
            <a:p>
              <a:r>
                <a:rPr kumimoji="1" lang="en-US" altLang="ja-JP" sz="800" dirty="0">
                  <a:latin typeface="Meiryo UI" panose="020B0604030504040204" pitchFamily="50" charset="-128"/>
                  <a:ea typeface="Meiryo UI" panose="020B0604030504040204" pitchFamily="50" charset="-128"/>
                </a:rPr>
                <a:t>SSW</a:t>
              </a:r>
              <a:r>
                <a:rPr kumimoji="1" lang="ja-JP" altLang="en-US" sz="800" dirty="0">
                  <a:latin typeface="Meiryo UI" panose="020B0604030504040204" pitchFamily="50" charset="-128"/>
                  <a:ea typeface="Meiryo UI" panose="020B0604030504040204" pitchFamily="50" charset="-128"/>
                </a:rPr>
                <a:t>拡充</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居場所の設置</a:t>
              </a:r>
              <a:endParaRPr kumimoji="1" lang="en-US" altLang="ja-JP" sz="800" dirty="0">
                <a:latin typeface="Meiryo UI" panose="020B0604030504040204" pitchFamily="50" charset="-128"/>
                <a:ea typeface="Meiryo UI" panose="020B0604030504040204" pitchFamily="50" charset="-128"/>
              </a:endParaRPr>
            </a:p>
          </p:txBody>
        </p:sp>
        <p:sp>
          <p:nvSpPr>
            <p:cNvPr id="28" name="テキスト ボックス 27">
              <a:extLst>
                <a:ext uri="{FF2B5EF4-FFF2-40B4-BE49-F238E27FC236}">
                  <a16:creationId xmlns:a16="http://schemas.microsoft.com/office/drawing/2014/main" id="{33FA6E52-899C-4414-8138-43E63B93A0AD}"/>
                </a:ext>
              </a:extLst>
            </p:cNvPr>
            <p:cNvSpPr txBox="1"/>
            <p:nvPr/>
          </p:nvSpPr>
          <p:spPr>
            <a:xfrm>
              <a:off x="2628184" y="986171"/>
              <a:ext cx="1415772" cy="338554"/>
            </a:xfrm>
            <a:prstGeom prst="rect">
              <a:avLst/>
            </a:prstGeom>
            <a:noFill/>
          </p:spPr>
          <p:txBody>
            <a:bodyPr wrap="none" rtlCol="0">
              <a:spAutoFit/>
            </a:bodyPr>
            <a:lstStyle/>
            <a:p>
              <a:r>
                <a:rPr kumimoji="1" lang="ja-JP" altLang="en-US" sz="800" dirty="0" smtClean="0">
                  <a:latin typeface="Meiryo UI" panose="020B0604030504040204" pitchFamily="50" charset="-128"/>
                  <a:ea typeface="Meiryo UI" panose="020B0604030504040204" pitchFamily="50" charset="-128"/>
                </a:rPr>
                <a:t>中退</a:t>
              </a:r>
              <a:r>
                <a:rPr kumimoji="1" lang="ja-JP" altLang="en-US" sz="800" dirty="0">
                  <a:latin typeface="Meiryo UI" panose="020B0604030504040204" pitchFamily="50" charset="-128"/>
                  <a:ea typeface="Meiryo UI" panose="020B0604030504040204" pitchFamily="50" charset="-128"/>
                </a:rPr>
                <a:t>防止コーディネーター</a:t>
              </a:r>
              <a:r>
                <a:rPr kumimoji="1" lang="ja-JP" altLang="en-US" sz="800" dirty="0" smtClean="0">
                  <a:latin typeface="Meiryo UI" panose="020B0604030504040204" pitchFamily="50" charset="-128"/>
                  <a:ea typeface="Meiryo UI" panose="020B0604030504040204" pitchFamily="50" charset="-128"/>
                </a:rPr>
                <a:t>教員</a:t>
              </a:r>
              <a:endParaRPr kumimoji="1" lang="en-US" altLang="ja-JP" sz="800" dirty="0" smtClean="0">
                <a:latin typeface="Meiryo UI" panose="020B0604030504040204" pitchFamily="50" charset="-128"/>
                <a:ea typeface="Meiryo UI" panose="020B0604030504040204" pitchFamily="50" charset="-128"/>
              </a:endParaRPr>
            </a:p>
            <a:p>
              <a:r>
                <a:rPr kumimoji="1" lang="ja-JP" altLang="en-US" sz="800" dirty="0" smtClean="0">
                  <a:latin typeface="Meiryo UI" panose="020B0604030504040204" pitchFamily="50" charset="-128"/>
                  <a:ea typeface="Meiryo UI" panose="020B0604030504040204" pitchFamily="50" charset="-128"/>
                </a:rPr>
                <a:t>の配置開始</a:t>
              </a:r>
              <a:r>
                <a:rPr kumimoji="1" lang="en-US" altLang="ja-JP" sz="600" dirty="0" smtClean="0">
                  <a:latin typeface="Meiryo UI" panose="020B0604030504040204" pitchFamily="50" charset="-128"/>
                  <a:ea typeface="Meiryo UI" panose="020B0604030504040204" pitchFamily="50" charset="-128"/>
                </a:rPr>
                <a:t>※</a:t>
              </a:r>
              <a:r>
                <a:rPr kumimoji="1" lang="ja-JP" altLang="en-US" sz="600" dirty="0" smtClean="0">
                  <a:latin typeface="Meiryo UI" panose="020B0604030504040204" pitchFamily="50" charset="-128"/>
                  <a:ea typeface="Meiryo UI" panose="020B0604030504040204" pitchFamily="50" charset="-128"/>
                </a:rPr>
                <a:t>１</a:t>
              </a:r>
              <a:endParaRPr kumimoji="1" lang="en-US" altLang="ja-JP" sz="800" dirty="0">
                <a:latin typeface="Meiryo UI" panose="020B0604030504040204" pitchFamily="50" charset="-128"/>
                <a:ea typeface="Meiryo UI" panose="020B0604030504040204" pitchFamily="50" charset="-128"/>
              </a:endParaRPr>
            </a:p>
          </p:txBody>
        </p:sp>
        <p:cxnSp>
          <p:nvCxnSpPr>
            <p:cNvPr id="35" name="直線コネクタ 34">
              <a:extLst>
                <a:ext uri="{FF2B5EF4-FFF2-40B4-BE49-F238E27FC236}">
                  <a16:creationId xmlns:a16="http://schemas.microsoft.com/office/drawing/2014/main" id="{85B8686C-AFC8-4781-B35A-B9A17834BB57}"/>
                </a:ext>
              </a:extLst>
            </p:cNvPr>
            <p:cNvCxnSpPr/>
            <p:nvPr/>
          </p:nvCxnSpPr>
          <p:spPr>
            <a:xfrm flipH="1" flipV="1">
              <a:off x="3118131" y="1279978"/>
              <a:ext cx="0" cy="1656000"/>
            </a:xfrm>
            <a:prstGeom prst="line">
              <a:avLst/>
            </a:prstGeom>
            <a:ln w="19050">
              <a:solidFill>
                <a:srgbClr val="FF0000"/>
              </a:solidFill>
              <a:prstDash val="sysDot"/>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751937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a:xfrm>
            <a:off x="0" y="0"/>
            <a:ext cx="9144000" cy="447189"/>
            <a:chOff x="0" y="0"/>
            <a:chExt cx="9144000" cy="447189"/>
          </a:xfrm>
        </p:grpSpPr>
        <p:sp>
          <p:nvSpPr>
            <p:cNvPr id="4" name="正方形/長方形 3"/>
            <p:cNvSpPr/>
            <p:nvPr/>
          </p:nvSpPr>
          <p:spPr>
            <a:xfrm>
              <a:off x="0" y="0"/>
              <a:ext cx="9144000" cy="4471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dirty="0"/>
            </a:p>
          </p:txBody>
        </p:sp>
        <p:sp>
          <p:nvSpPr>
            <p:cNvPr id="5" name="テキスト ボックス 4"/>
            <p:cNvSpPr txBox="1"/>
            <p:nvPr/>
          </p:nvSpPr>
          <p:spPr>
            <a:xfrm>
              <a:off x="228503" y="34722"/>
              <a:ext cx="8686993" cy="400110"/>
            </a:xfrm>
            <a:prstGeom prst="rect">
              <a:avLst/>
            </a:prstGeom>
            <a:noFill/>
          </p:spPr>
          <p:txBody>
            <a:bodyPr wrap="none" rtlCol="0">
              <a:spAutoFit/>
            </a:bodyPr>
            <a:lstStyle/>
            <a:p>
              <a:r>
                <a:rPr kumimoji="1" lang="ja-JP" altLang="en-US" sz="2000" b="1" dirty="0">
                  <a:solidFill>
                    <a:schemeClr val="bg1"/>
                  </a:solidFill>
                  <a:latin typeface="Meiryo UI" panose="020B0604030504040204" pitchFamily="50" charset="-128"/>
                  <a:ea typeface="Meiryo UI" panose="020B0604030504040204" pitchFamily="50" charset="-128"/>
                </a:rPr>
                <a:t>「児童生徒の問題行動・不登校等生徒指導上の諸課題」に係る取組み等について</a:t>
              </a:r>
            </a:p>
          </p:txBody>
        </p:sp>
      </p:grpSp>
      <p:graphicFrame>
        <p:nvGraphicFramePr>
          <p:cNvPr id="10" name="表 9"/>
          <p:cNvGraphicFramePr>
            <a:graphicFrameLocks noGrp="1"/>
          </p:cNvGraphicFramePr>
          <p:nvPr>
            <p:extLst>
              <p:ext uri="{D42A27DB-BD31-4B8C-83A1-F6EECF244321}">
                <p14:modId xmlns:p14="http://schemas.microsoft.com/office/powerpoint/2010/main" val="3075639848"/>
              </p:ext>
            </p:extLst>
          </p:nvPr>
        </p:nvGraphicFramePr>
        <p:xfrm>
          <a:off x="269903" y="1172096"/>
          <a:ext cx="8645593" cy="2543040"/>
        </p:xfrm>
        <a:graphic>
          <a:graphicData uri="http://schemas.openxmlformats.org/drawingml/2006/table">
            <a:tbl>
              <a:tblPr firstRow="1" bandRow="1">
                <a:tableStyleId>{5940675A-B579-460E-94D1-54222C63F5DA}</a:tableStyleId>
              </a:tblPr>
              <a:tblGrid>
                <a:gridCol w="1170950">
                  <a:extLst>
                    <a:ext uri="{9D8B030D-6E8A-4147-A177-3AD203B41FA5}">
                      <a16:colId xmlns:a16="http://schemas.microsoft.com/office/drawing/2014/main" val="1792314510"/>
                    </a:ext>
                  </a:extLst>
                </a:gridCol>
                <a:gridCol w="7474643">
                  <a:extLst>
                    <a:ext uri="{9D8B030D-6E8A-4147-A177-3AD203B41FA5}">
                      <a16:colId xmlns:a16="http://schemas.microsoft.com/office/drawing/2014/main" val="41072846"/>
                    </a:ext>
                  </a:extLst>
                </a:gridCol>
              </a:tblGrid>
              <a:tr h="0">
                <a:tc>
                  <a:txBody>
                    <a:bodyPr/>
                    <a:lstStyle/>
                    <a:p>
                      <a:pPr algn="ctr">
                        <a:lnSpc>
                          <a:spcPct val="100000"/>
                        </a:lnSpc>
                      </a:pPr>
                      <a:r>
                        <a:rPr kumimoji="1" lang="ja-JP" altLang="en-US" sz="1200" dirty="0">
                          <a:latin typeface="メイリオ" panose="020B0604030504040204" pitchFamily="50" charset="-128"/>
                          <a:ea typeface="メイリオ" panose="020B0604030504040204" pitchFamily="50" charset="-128"/>
                        </a:rPr>
                        <a:t>時期</a:t>
                      </a:r>
                      <a:endParaRPr kumimoji="1" lang="en-US" altLang="ja-JP" sz="1200" dirty="0">
                        <a:latin typeface="メイリオ" panose="020B0604030504040204" pitchFamily="50" charset="-128"/>
                        <a:ea typeface="メイリオ" panose="020B0604030504040204" pitchFamily="50" charset="-128"/>
                      </a:endParaRPr>
                    </a:p>
                  </a:txBody>
                  <a:tcPr marL="72000" marR="72000" marT="108000" marB="72000" anchor="ctr"/>
                </a:tc>
                <a:tc>
                  <a:txBody>
                    <a:bodyPr/>
                    <a:lstStyle/>
                    <a:p>
                      <a:pPr marL="144000" marR="0" lvl="0" indent="-45720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メイリオ" panose="020B0604030504040204" pitchFamily="50" charset="-128"/>
                          <a:ea typeface="メイリオ" panose="020B0604030504040204" pitchFamily="50" charset="-128"/>
                        </a:rPr>
                        <a:t>取組み</a:t>
                      </a:r>
                    </a:p>
                  </a:txBody>
                  <a:tcPr marL="72000" marR="72000" marT="108000" marB="72000" anchor="ctr"/>
                </a:tc>
                <a:extLst>
                  <a:ext uri="{0D108BD9-81ED-4DB2-BD59-A6C34878D82A}">
                    <a16:rowId xmlns:a16="http://schemas.microsoft.com/office/drawing/2014/main" val="15889486"/>
                  </a:ext>
                </a:extLst>
              </a:tr>
              <a:tr h="247692">
                <a:tc>
                  <a:txBody>
                    <a:bodyPr/>
                    <a:lstStyle/>
                    <a:p>
                      <a:pPr algn="ctr"/>
                      <a:r>
                        <a:rPr kumimoji="1" lang="en-US" altLang="ja-JP" sz="1200" dirty="0" smtClean="0">
                          <a:latin typeface="メイリオ" panose="020B0604030504040204" pitchFamily="50" charset="-128"/>
                          <a:ea typeface="メイリオ" panose="020B0604030504040204" pitchFamily="50" charset="-128"/>
                        </a:rPr>
                        <a:t>4</a:t>
                      </a:r>
                      <a:r>
                        <a:rPr kumimoji="1" lang="ja-JP" altLang="en-US" sz="1200" dirty="0" smtClean="0">
                          <a:latin typeface="メイリオ" panose="020B0604030504040204" pitchFamily="50" charset="-128"/>
                          <a:ea typeface="メイリオ" panose="020B0604030504040204" pitchFamily="50" charset="-128"/>
                        </a:rPr>
                        <a:t>月</a:t>
                      </a:r>
                      <a:endParaRPr kumimoji="1" lang="ja-JP" altLang="en-US" sz="1200" dirty="0">
                        <a:latin typeface="メイリオ" panose="020B0604030504040204" pitchFamily="50" charset="-128"/>
                        <a:ea typeface="メイリオ" panose="020B0604030504040204" pitchFamily="50" charset="-128"/>
                      </a:endParaRPr>
                    </a:p>
                  </a:txBody>
                  <a:tcPr marL="72000" marR="72000" marT="108000" marB="72000"/>
                </a:tc>
                <a:tc>
                  <a:txBody>
                    <a:bodyPr/>
                    <a:lstStyle/>
                    <a:p>
                      <a:pPr marL="144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メイリオ" panose="020B0604030504040204" pitchFamily="50" charset="-128"/>
                          <a:ea typeface="メイリオ" panose="020B0604030504040204" pitchFamily="50" charset="-128"/>
                        </a:rPr>
                        <a:t>・教職員向け「登校開始後（休校中の登校も含む）の児童生徒のケアのために」配付</a:t>
                      </a:r>
                      <a:endParaRPr kumimoji="1"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メイリオ" panose="020B0604030504040204" pitchFamily="50" charset="-128"/>
                          <a:ea typeface="メイリオ" panose="020B0604030504040204" pitchFamily="50" charset="-128"/>
                        </a:rPr>
                        <a:t>・ＳＮＳ（ＬＩＮＥ）相談の拡充</a:t>
                      </a:r>
                      <a:endParaRPr kumimoji="1" lang="en-US" altLang="ja-JP" sz="1200" dirty="0">
                        <a:latin typeface="メイリオ" panose="020B0604030504040204" pitchFamily="50" charset="-128"/>
                        <a:ea typeface="メイリオ" panose="020B0604030504040204" pitchFamily="50" charset="-128"/>
                      </a:endParaRPr>
                    </a:p>
                    <a:p>
                      <a:pPr marL="144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メイリオ" panose="020B0604030504040204" pitchFamily="50" charset="-128"/>
                          <a:ea typeface="メイリオ" panose="020B0604030504040204" pitchFamily="50" charset="-128"/>
                        </a:rPr>
                        <a:t>・全国一斉休業を受けた「幼児児童生徒・保護者向け</a:t>
                      </a:r>
                      <a:r>
                        <a:rPr kumimoji="1" lang="en-US" altLang="ja-JP" sz="1200" dirty="0">
                          <a:latin typeface="メイリオ" panose="020B0604030504040204" pitchFamily="50" charset="-128"/>
                          <a:ea typeface="メイリオ" panose="020B0604030504040204" pitchFamily="50" charset="-128"/>
                        </a:rPr>
                        <a:t>SC</a:t>
                      </a:r>
                      <a:r>
                        <a:rPr kumimoji="1" lang="ja-JP" altLang="en-US" sz="1200" dirty="0">
                          <a:latin typeface="メイリオ" panose="020B0604030504040204" pitchFamily="50" charset="-128"/>
                          <a:ea typeface="メイリオ" panose="020B0604030504040204" pitchFamily="50" charset="-128"/>
                        </a:rPr>
                        <a:t>からのメッセージ」配付</a:t>
                      </a:r>
                      <a:endParaRPr kumimoji="1" lang="en-US" altLang="ja-JP" sz="1200" dirty="0">
                        <a:latin typeface="メイリオ" panose="020B0604030504040204" pitchFamily="50" charset="-128"/>
                        <a:ea typeface="メイリオ" panose="020B0604030504040204" pitchFamily="50" charset="-128"/>
                      </a:endParaRPr>
                    </a:p>
                  </a:txBody>
                  <a:tcPr marL="72000" marR="72000" marT="108000" marB="72000"/>
                </a:tc>
                <a:extLst>
                  <a:ext uri="{0D108BD9-81ED-4DB2-BD59-A6C34878D82A}">
                    <a16:rowId xmlns:a16="http://schemas.microsoft.com/office/drawing/2014/main" val="3133728789"/>
                  </a:ext>
                </a:extLst>
              </a:tr>
              <a:tr h="0">
                <a:tc>
                  <a:txBody>
                    <a:bodyPr/>
                    <a:lstStyle/>
                    <a:p>
                      <a:pPr algn="ctr"/>
                      <a:r>
                        <a:rPr kumimoji="1" lang="en-US" altLang="ja-JP" sz="1200" dirty="0">
                          <a:latin typeface="メイリオ" panose="020B0604030504040204" pitchFamily="50" charset="-128"/>
                          <a:ea typeface="メイリオ" panose="020B0604030504040204" pitchFamily="50" charset="-128"/>
                        </a:rPr>
                        <a:t>5</a:t>
                      </a:r>
                      <a:r>
                        <a:rPr kumimoji="1" lang="ja-JP" altLang="en-US" sz="1200" dirty="0">
                          <a:latin typeface="メイリオ" panose="020B0604030504040204" pitchFamily="50" charset="-128"/>
                          <a:ea typeface="メイリオ" panose="020B0604030504040204" pitchFamily="50" charset="-128"/>
                        </a:rPr>
                        <a:t>月</a:t>
                      </a:r>
                    </a:p>
                  </a:txBody>
                  <a:tcPr marL="72000" marR="72000" marT="108000" marB="72000"/>
                </a:tc>
                <a:tc>
                  <a:txBody>
                    <a:bodyPr/>
                    <a:lstStyle/>
                    <a:p>
                      <a:r>
                        <a:rPr kumimoji="1" lang="ja-JP" altLang="en-US" sz="1200" dirty="0">
                          <a:latin typeface="メイリオ" panose="020B0604030504040204" pitchFamily="50" charset="-128"/>
                          <a:ea typeface="メイリオ" panose="020B0604030504040204" pitchFamily="50" charset="-128"/>
                        </a:rPr>
                        <a:t>・</a:t>
                      </a:r>
                      <a:r>
                        <a:rPr kumimoji="1" lang="en-US" altLang="ja-JP" sz="1200" dirty="0">
                          <a:latin typeface="メイリオ" panose="020B0604030504040204" pitchFamily="50" charset="-128"/>
                          <a:ea typeface="メイリオ" panose="020B0604030504040204" pitchFamily="50" charset="-128"/>
                        </a:rPr>
                        <a:t>SC</a:t>
                      </a:r>
                      <a:r>
                        <a:rPr kumimoji="1" lang="ja-JP" altLang="en-US" sz="1200" dirty="0">
                          <a:latin typeface="メイリオ" panose="020B0604030504040204" pitchFamily="50" charset="-128"/>
                          <a:ea typeface="メイリオ" panose="020B0604030504040204" pitchFamily="50" charset="-128"/>
                        </a:rPr>
                        <a:t>及び</a:t>
                      </a:r>
                      <a:r>
                        <a:rPr kumimoji="1" lang="en-US" altLang="ja-JP" sz="1200" dirty="0">
                          <a:latin typeface="メイリオ" panose="020B0604030504040204" pitchFamily="50" charset="-128"/>
                          <a:ea typeface="メイリオ" panose="020B0604030504040204" pitchFamily="50" charset="-128"/>
                        </a:rPr>
                        <a:t>SSW</a:t>
                      </a:r>
                      <a:r>
                        <a:rPr kumimoji="1" lang="ja-JP" altLang="en-US" sz="1200" dirty="0">
                          <a:latin typeface="メイリオ" panose="020B0604030504040204" pitchFamily="50" charset="-128"/>
                          <a:ea typeface="メイリオ" panose="020B0604030504040204" pitchFamily="50" charset="-128"/>
                        </a:rPr>
                        <a:t>に</a:t>
                      </a:r>
                      <a:r>
                        <a:rPr kumimoji="1" lang="ja-JP" altLang="en-US" sz="1200" dirty="0" smtClean="0">
                          <a:latin typeface="メイリオ" panose="020B0604030504040204" pitchFamily="50" charset="-128"/>
                          <a:ea typeface="メイリオ" panose="020B0604030504040204" pitchFamily="50" charset="-128"/>
                        </a:rPr>
                        <a:t>よる</a:t>
                      </a:r>
                      <a:r>
                        <a:rPr kumimoji="1" lang="zh-CN" altLang="en-US" sz="1200" dirty="0" smtClean="0">
                          <a:latin typeface="メイリオ" panose="020B0604030504040204" pitchFamily="50" charset="-128"/>
                          <a:ea typeface="メイリオ" panose="020B0604030504040204" pitchFamily="50" charset="-128"/>
                        </a:rPr>
                        <a:t>教育相談担当者</a:t>
                      </a:r>
                      <a:r>
                        <a:rPr kumimoji="1" lang="ja-JP" altLang="en-US" sz="1200" dirty="0" smtClean="0">
                          <a:latin typeface="メイリオ" panose="020B0604030504040204" pitchFamily="50" charset="-128"/>
                          <a:ea typeface="メイリオ" panose="020B0604030504040204" pitchFamily="50" charset="-128"/>
                        </a:rPr>
                        <a:t>等向け</a:t>
                      </a:r>
                      <a:r>
                        <a:rPr kumimoji="1" lang="ja-JP" altLang="en-US" sz="1200" dirty="0">
                          <a:latin typeface="メイリオ" panose="020B0604030504040204" pitchFamily="50" charset="-128"/>
                          <a:ea typeface="メイリオ" panose="020B0604030504040204" pitchFamily="50" charset="-128"/>
                        </a:rPr>
                        <a:t>研修実施</a:t>
                      </a:r>
                      <a:endParaRPr kumimoji="1" lang="en-US" altLang="ja-JP" sz="1200" dirty="0">
                        <a:latin typeface="メイリオ" panose="020B0604030504040204" pitchFamily="50" charset="-128"/>
                        <a:ea typeface="メイリオ" panose="020B0604030504040204" pitchFamily="50" charset="-128"/>
                      </a:endParaRPr>
                    </a:p>
                  </a:txBody>
                  <a:tcPr marL="72000" marR="72000" marT="108000" marB="72000"/>
                </a:tc>
                <a:extLst>
                  <a:ext uri="{0D108BD9-81ED-4DB2-BD59-A6C34878D82A}">
                    <a16:rowId xmlns:a16="http://schemas.microsoft.com/office/drawing/2014/main" val="3717526168"/>
                  </a:ext>
                </a:extLst>
              </a:tr>
              <a:tr h="0">
                <a:tc>
                  <a:txBody>
                    <a:bodyPr/>
                    <a:lstStyle/>
                    <a:p>
                      <a:pPr algn="ctr"/>
                      <a:r>
                        <a:rPr kumimoji="1" lang="en-US" altLang="ja-JP" sz="1200" dirty="0" smtClean="0">
                          <a:latin typeface="メイリオ" panose="020B0604030504040204" pitchFamily="50" charset="-128"/>
                          <a:ea typeface="メイリオ" panose="020B0604030504040204" pitchFamily="50" charset="-128"/>
                        </a:rPr>
                        <a:t>6</a:t>
                      </a:r>
                      <a:r>
                        <a:rPr kumimoji="1" lang="ja-JP" altLang="en-US" sz="1200" smtClean="0">
                          <a:latin typeface="メイリオ" panose="020B0604030504040204" pitchFamily="50" charset="-128"/>
                          <a:ea typeface="メイリオ" panose="020B0604030504040204" pitchFamily="50" charset="-128"/>
                        </a:rPr>
                        <a:t>月</a:t>
                      </a:r>
                      <a:endParaRPr kumimoji="1" lang="ja-JP" altLang="en-US" sz="1200" dirty="0">
                        <a:latin typeface="メイリオ" panose="020B0604030504040204" pitchFamily="50" charset="-128"/>
                        <a:ea typeface="メイリオ" panose="020B0604030504040204" pitchFamily="50" charset="-128"/>
                      </a:endParaRPr>
                    </a:p>
                  </a:txBody>
                  <a:tcPr marL="72000" marR="72000" marT="108000" marB="72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メイリオ" panose="020B0604030504040204" pitchFamily="50" charset="-128"/>
                          <a:ea typeface="メイリオ" panose="020B0604030504040204" pitchFamily="50" charset="-128"/>
                        </a:rPr>
                        <a:t>・「生徒・教職員向け新型コロナウイルス感染症に伴う偏見差別に気づくために」配付</a:t>
                      </a:r>
                      <a:endParaRPr kumimoji="1" lang="en-US" altLang="ja-JP" sz="1200" dirty="0">
                        <a:latin typeface="メイリオ" panose="020B0604030504040204" pitchFamily="50" charset="-128"/>
                        <a:ea typeface="メイリオ" panose="020B0604030504040204" pitchFamily="50" charset="-128"/>
                      </a:endParaRPr>
                    </a:p>
                  </a:txBody>
                  <a:tcPr marL="72000" marR="72000" marT="108000" marB="72000"/>
                </a:tc>
                <a:extLst>
                  <a:ext uri="{0D108BD9-81ED-4DB2-BD59-A6C34878D82A}">
                    <a16:rowId xmlns:a16="http://schemas.microsoft.com/office/drawing/2014/main" val="664339133"/>
                  </a:ext>
                </a:extLst>
              </a:tr>
              <a:tr h="0">
                <a:tc>
                  <a:txBody>
                    <a:bodyPr/>
                    <a:lstStyle/>
                    <a:p>
                      <a:pPr algn="ctr"/>
                      <a:r>
                        <a:rPr kumimoji="1" lang="en-US" altLang="ja-JP" sz="1200" dirty="0">
                          <a:latin typeface="メイリオ" panose="020B0604030504040204" pitchFamily="50" charset="-128"/>
                          <a:ea typeface="メイリオ" panose="020B0604030504040204" pitchFamily="50" charset="-128"/>
                        </a:rPr>
                        <a:t>12</a:t>
                      </a:r>
                      <a:r>
                        <a:rPr kumimoji="1" lang="ja-JP" altLang="en-US" sz="1200" dirty="0">
                          <a:latin typeface="メイリオ" panose="020B0604030504040204" pitchFamily="50" charset="-128"/>
                          <a:ea typeface="メイリオ" panose="020B0604030504040204" pitchFamily="50" charset="-128"/>
                        </a:rPr>
                        <a:t>月</a:t>
                      </a:r>
                    </a:p>
                  </a:txBody>
                  <a:tcPr marL="72000" marR="72000" marT="108000" marB="72000"/>
                </a:tc>
                <a:tc>
                  <a:txBody>
                    <a:bodyPr/>
                    <a:lstStyle/>
                    <a:p>
                      <a:r>
                        <a:rPr kumimoji="1" lang="ja-JP" altLang="en-US" sz="1200" dirty="0">
                          <a:latin typeface="メイリオ" panose="020B0604030504040204" pitchFamily="50" charset="-128"/>
                          <a:ea typeface="メイリオ" panose="020B0604030504040204" pitchFamily="50" charset="-128"/>
                        </a:rPr>
                        <a:t>・</a:t>
                      </a:r>
                      <a:r>
                        <a:rPr kumimoji="1" lang="en-US" altLang="ja-JP" sz="1200" dirty="0">
                          <a:latin typeface="メイリオ" panose="020B0604030504040204" pitchFamily="50" charset="-128"/>
                          <a:ea typeface="メイリオ" panose="020B0604030504040204" pitchFamily="50" charset="-128"/>
                        </a:rPr>
                        <a:t>SC</a:t>
                      </a:r>
                      <a:r>
                        <a:rPr kumimoji="1" lang="ja-JP" altLang="en-US" sz="1200" dirty="0">
                          <a:latin typeface="メイリオ" panose="020B0604030504040204" pitchFamily="50" charset="-128"/>
                          <a:ea typeface="メイリオ" panose="020B0604030504040204" pitchFamily="50" charset="-128"/>
                        </a:rPr>
                        <a:t>及び</a:t>
                      </a:r>
                      <a:r>
                        <a:rPr kumimoji="1" lang="en-US" altLang="ja-JP" sz="1200" dirty="0">
                          <a:latin typeface="メイリオ" panose="020B0604030504040204" pitchFamily="50" charset="-128"/>
                          <a:ea typeface="メイリオ" panose="020B0604030504040204" pitchFamily="50" charset="-128"/>
                        </a:rPr>
                        <a:t>SSW</a:t>
                      </a:r>
                      <a:r>
                        <a:rPr kumimoji="1" lang="ja-JP" altLang="en-US" sz="1200" dirty="0">
                          <a:latin typeface="メイリオ" panose="020B0604030504040204" pitchFamily="50" charset="-128"/>
                          <a:ea typeface="メイリオ" panose="020B0604030504040204" pitchFamily="50" charset="-128"/>
                        </a:rPr>
                        <a:t>の活用状況調査（→１月に</a:t>
                      </a:r>
                      <a:r>
                        <a:rPr kumimoji="1" lang="en-US" altLang="ja-JP" sz="1200" dirty="0">
                          <a:latin typeface="メイリオ" panose="020B0604030504040204" pitchFamily="50" charset="-128"/>
                          <a:ea typeface="メイリオ" panose="020B0604030504040204" pitchFamily="50" charset="-128"/>
                        </a:rPr>
                        <a:t>SC</a:t>
                      </a:r>
                      <a:r>
                        <a:rPr kumimoji="1" lang="ja-JP" altLang="en-US" sz="1200" dirty="0">
                          <a:latin typeface="メイリオ" panose="020B0604030504040204" pitchFamily="50" charset="-128"/>
                          <a:ea typeface="メイリオ" panose="020B0604030504040204" pitchFamily="50" charset="-128"/>
                        </a:rPr>
                        <a:t>追加配当）</a:t>
                      </a:r>
                      <a:endParaRPr kumimoji="1" lang="en-US" altLang="ja-JP" sz="1200" dirty="0">
                        <a:latin typeface="メイリオ" panose="020B0604030504040204" pitchFamily="50" charset="-128"/>
                        <a:ea typeface="メイリオ" panose="020B0604030504040204" pitchFamily="50" charset="-128"/>
                      </a:endParaRPr>
                    </a:p>
                  </a:txBody>
                  <a:tcPr marL="72000" marR="72000" marT="108000" marB="72000"/>
                </a:tc>
                <a:extLst>
                  <a:ext uri="{0D108BD9-81ED-4DB2-BD59-A6C34878D82A}">
                    <a16:rowId xmlns:a16="http://schemas.microsoft.com/office/drawing/2014/main" val="3977065620"/>
                  </a:ext>
                </a:extLst>
              </a:tr>
              <a:tr h="0">
                <a:tc>
                  <a:txBody>
                    <a:bodyPr/>
                    <a:lstStyle/>
                    <a:p>
                      <a:pPr algn="ctr"/>
                      <a:r>
                        <a:rPr kumimoji="1" lang="ja-JP" altLang="en-US" sz="1200" dirty="0">
                          <a:latin typeface="メイリオ" panose="020B0604030504040204" pitchFamily="50" charset="-128"/>
                          <a:ea typeface="メイリオ" panose="020B0604030504040204" pitchFamily="50" charset="-128"/>
                        </a:rPr>
                        <a:t>通年</a:t>
                      </a:r>
                    </a:p>
                  </a:txBody>
                  <a:tcPr marL="72000" marR="72000" marT="108000" marB="72000"/>
                </a:tc>
                <a:tc>
                  <a:txBody>
                    <a:bodyPr/>
                    <a:lstStyle/>
                    <a:p>
                      <a:r>
                        <a:rPr kumimoji="1" lang="ja-JP" altLang="en-US" sz="1200" dirty="0">
                          <a:latin typeface="メイリオ" panose="020B0604030504040204" pitchFamily="50" charset="-128"/>
                          <a:ea typeface="メイリオ" panose="020B0604030504040204" pitchFamily="50" charset="-128"/>
                        </a:rPr>
                        <a:t>・</a:t>
                      </a:r>
                      <a:r>
                        <a:rPr kumimoji="1" lang="en-US" altLang="ja-JP" sz="1200" dirty="0">
                          <a:latin typeface="メイリオ" panose="020B0604030504040204" pitchFamily="50" charset="-128"/>
                          <a:ea typeface="メイリオ" panose="020B0604030504040204" pitchFamily="50" charset="-128"/>
                        </a:rPr>
                        <a:t>SS</a:t>
                      </a:r>
                      <a:r>
                        <a:rPr kumimoji="1" lang="ja-JP" altLang="en-US" sz="1200" dirty="0">
                          <a:latin typeface="メイリオ" panose="020B0604030504040204" pitchFamily="50" charset="-128"/>
                          <a:ea typeface="メイリオ" panose="020B0604030504040204" pitchFamily="50" charset="-128"/>
                        </a:rPr>
                        <a:t>Ｗ定期相談会の開催</a:t>
                      </a:r>
                      <a:endParaRPr kumimoji="1" lang="en-US" altLang="ja-JP" sz="1200" dirty="0">
                        <a:latin typeface="メイリオ" panose="020B0604030504040204" pitchFamily="50" charset="-128"/>
                        <a:ea typeface="メイリオ" panose="020B0604030504040204" pitchFamily="50" charset="-128"/>
                      </a:endParaRPr>
                    </a:p>
                  </a:txBody>
                  <a:tcPr marL="72000" marR="72000" marT="108000" marB="72000"/>
                </a:tc>
                <a:extLst>
                  <a:ext uri="{0D108BD9-81ED-4DB2-BD59-A6C34878D82A}">
                    <a16:rowId xmlns:a16="http://schemas.microsoft.com/office/drawing/2014/main" val="2375802449"/>
                  </a:ext>
                </a:extLst>
              </a:tr>
            </a:tbl>
          </a:graphicData>
        </a:graphic>
      </p:graphicFrame>
      <p:sp>
        <p:nvSpPr>
          <p:cNvPr id="12" name="テキスト ボックス 11"/>
          <p:cNvSpPr txBox="1"/>
          <p:nvPr/>
        </p:nvSpPr>
        <p:spPr>
          <a:xfrm>
            <a:off x="0" y="618445"/>
            <a:ext cx="8551573" cy="369332"/>
          </a:xfrm>
          <a:prstGeom prst="rect">
            <a:avLst/>
          </a:prstGeom>
          <a:noFill/>
          <a:ln>
            <a:noFill/>
          </a:ln>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rPr>
              <a:t>（４）コロナ</a:t>
            </a:r>
            <a:r>
              <a:rPr kumimoji="1" lang="ja-JP" altLang="en-US" dirty="0">
                <a:latin typeface="Meiryo UI" panose="020B0604030504040204" pitchFamily="50" charset="-128"/>
                <a:ea typeface="Meiryo UI" panose="020B0604030504040204" pitchFamily="50" charset="-128"/>
              </a:rPr>
              <a:t>禍における</a:t>
            </a:r>
            <a:r>
              <a:rPr kumimoji="1" lang="ja-JP" altLang="en-US" dirty="0" smtClean="0">
                <a:latin typeface="Meiryo UI" panose="020B0604030504040204" pitchFamily="50" charset="-128"/>
                <a:ea typeface="Meiryo UI" panose="020B0604030504040204" pitchFamily="50" charset="-128"/>
              </a:rPr>
              <a:t>、生徒</a:t>
            </a:r>
            <a:r>
              <a:rPr kumimoji="1" lang="ja-JP" altLang="en-US" dirty="0">
                <a:latin typeface="Meiryo UI" panose="020B0604030504040204" pitchFamily="50" charset="-128"/>
                <a:ea typeface="Meiryo UI" panose="020B0604030504040204" pitchFamily="50" charset="-128"/>
              </a:rPr>
              <a:t>のケア、相談体制充実</a:t>
            </a:r>
            <a:r>
              <a:rPr kumimoji="1" lang="ja-JP" altLang="en-US" dirty="0" smtClean="0">
                <a:latin typeface="Meiryo UI" panose="020B0604030504040204" pitchFamily="50" charset="-128"/>
                <a:ea typeface="Meiryo UI" panose="020B0604030504040204" pitchFamily="50" charset="-128"/>
              </a:rPr>
              <a:t>に向けた主</a:t>
            </a:r>
            <a:r>
              <a:rPr kumimoji="1" lang="ja-JP" altLang="en-US" dirty="0">
                <a:latin typeface="Meiryo UI" panose="020B0604030504040204" pitchFamily="50" charset="-128"/>
                <a:ea typeface="Meiryo UI" panose="020B0604030504040204" pitchFamily="50" charset="-128"/>
              </a:rPr>
              <a:t>な取組み</a:t>
            </a:r>
          </a:p>
        </p:txBody>
      </p:sp>
      <p:sp>
        <p:nvSpPr>
          <p:cNvPr id="9" name="テキスト ボックス 8"/>
          <p:cNvSpPr txBox="1"/>
          <p:nvPr/>
        </p:nvSpPr>
        <p:spPr>
          <a:xfrm>
            <a:off x="4229597" y="6581001"/>
            <a:ext cx="684803" cy="276999"/>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２－</a:t>
            </a:r>
            <a:r>
              <a:rPr kumimoji="1" lang="en-US" altLang="ja-JP" sz="1200" dirty="0" smtClean="0">
                <a:latin typeface="Meiryo UI" panose="020B0604030504040204" pitchFamily="50" charset="-128"/>
                <a:ea typeface="Meiryo UI" panose="020B0604030504040204" pitchFamily="50" charset="-128"/>
              </a:rPr>
              <a:t>11</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9484325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2599</TotalTime>
  <Words>3625</Words>
  <Application>Microsoft Office PowerPoint</Application>
  <PresentationFormat>画面に合わせる (4:3)</PresentationFormat>
  <Paragraphs>278</Paragraphs>
  <Slides>9</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9</vt:i4>
      </vt:variant>
    </vt:vector>
  </HeadingPairs>
  <TitlesOfParts>
    <vt:vector size="17" baseType="lpstr">
      <vt:lpstr>Meiryo UI</vt: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東　一也</dc:creator>
  <cp:lastModifiedBy>竹口　絢也</cp:lastModifiedBy>
  <cp:revision>278</cp:revision>
  <cp:lastPrinted>2022-01-20T11:40:38Z</cp:lastPrinted>
  <dcterms:created xsi:type="dcterms:W3CDTF">2021-10-27T10:57:22Z</dcterms:created>
  <dcterms:modified xsi:type="dcterms:W3CDTF">2022-01-24T02:24:59Z</dcterms:modified>
</cp:coreProperties>
</file>