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drawings/drawing1.xml" ContentType="application/vnd.openxmlformats-officedocument.drawingml.chartshapes+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charts/chart19.xml" ContentType="application/vnd.openxmlformats-officedocument.drawingml.chart+xml"/>
  <Override PartName="/ppt/charts/style19.xml" ContentType="application/vnd.ms-office.chartstyle+xml"/>
  <Override PartName="/ppt/charts/colors19.xml" ContentType="application/vnd.ms-office.chartcolorstyle+xml"/>
  <Override PartName="/ppt/charts/chart20.xml" ContentType="application/vnd.openxmlformats-officedocument.drawingml.chart+xml"/>
  <Override PartName="/ppt/charts/style20.xml" ContentType="application/vnd.ms-office.chartstyle+xml"/>
  <Override PartName="/ppt/charts/colors20.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0"/>
  </p:notesMasterIdLst>
  <p:sldIdLst>
    <p:sldId id="260" r:id="rId2"/>
    <p:sldId id="264" r:id="rId3"/>
    <p:sldId id="256" r:id="rId4"/>
    <p:sldId id="263" r:id="rId5"/>
    <p:sldId id="261" r:id="rId6"/>
    <p:sldId id="258" r:id="rId7"/>
    <p:sldId id="259" r:id="rId8"/>
    <p:sldId id="262" r:id="rId9"/>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3" d="100"/>
          <a:sy n="73" d="100"/>
        </p:scale>
        <p:origin x="110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___.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______9.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______10.xlsx"/><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______11.xlsx"/><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_______12.xlsx"/><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package" Target="../embeddings/Microsoft_Excel_______13.xlsx"/><Relationship Id="rId2" Type="http://schemas.microsoft.com/office/2011/relationships/chartColorStyle" Target="colors14.xml"/><Relationship Id="rId1" Type="http://schemas.microsoft.com/office/2011/relationships/chartStyle" Target="style14.xml"/><Relationship Id="rId4" Type="http://schemas.openxmlformats.org/officeDocument/2006/relationships/chartUserShapes" Target="../drawings/drawing1.xml"/></Relationships>
</file>

<file path=ppt/charts/_rels/chart15.xml.rels><?xml version="1.0" encoding="UTF-8" standalone="yes"?>
<Relationships xmlns="http://schemas.openxmlformats.org/package/2006/relationships"><Relationship Id="rId3" Type="http://schemas.openxmlformats.org/officeDocument/2006/relationships/package" Target="../embeddings/Microsoft_Excel_______14.xlsx"/><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package" Target="../embeddings/Microsoft_Excel_______15.xlsx"/><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package" Target="../embeddings/Microsoft_Excel_______16.xlsx"/><Relationship Id="rId2" Type="http://schemas.microsoft.com/office/2011/relationships/chartColorStyle" Target="colors17.xml"/><Relationship Id="rId1" Type="http://schemas.microsoft.com/office/2011/relationships/chartStyle" Target="style17.xml"/></Relationships>
</file>

<file path=ppt/charts/_rels/chart18.xml.rels><?xml version="1.0" encoding="UTF-8" standalone="yes"?>
<Relationships xmlns="http://schemas.openxmlformats.org/package/2006/relationships"><Relationship Id="rId3" Type="http://schemas.openxmlformats.org/officeDocument/2006/relationships/package" Target="../embeddings/Microsoft_Excel_______17.xlsx"/><Relationship Id="rId2" Type="http://schemas.microsoft.com/office/2011/relationships/chartColorStyle" Target="colors18.xml"/><Relationship Id="rId1" Type="http://schemas.microsoft.com/office/2011/relationships/chartStyle" Target="style18.xml"/></Relationships>
</file>

<file path=ppt/charts/_rels/chart19.xml.rels><?xml version="1.0" encoding="UTF-8" standalone="yes"?>
<Relationships xmlns="http://schemas.openxmlformats.org/package/2006/relationships"><Relationship Id="rId3" Type="http://schemas.openxmlformats.org/officeDocument/2006/relationships/package" Target="../embeddings/Microsoft_Excel_______18.xlsx"/><Relationship Id="rId2" Type="http://schemas.microsoft.com/office/2011/relationships/chartColorStyle" Target="colors19.xml"/><Relationship Id="rId1" Type="http://schemas.microsoft.com/office/2011/relationships/chartStyle" Target="style19.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______1.xlsx"/><Relationship Id="rId2" Type="http://schemas.microsoft.com/office/2011/relationships/chartColorStyle" Target="colors2.xml"/><Relationship Id="rId1" Type="http://schemas.microsoft.com/office/2011/relationships/chartStyle" Target="style2.xml"/></Relationships>
</file>

<file path=ppt/charts/_rels/chart20.xml.rels><?xml version="1.0" encoding="UTF-8" standalone="yes"?>
<Relationships xmlns="http://schemas.openxmlformats.org/package/2006/relationships"><Relationship Id="rId3" Type="http://schemas.openxmlformats.org/officeDocument/2006/relationships/package" Target="../embeddings/Microsoft_Excel_______19.xlsx"/><Relationship Id="rId2" Type="http://schemas.microsoft.com/office/2011/relationships/chartColorStyle" Target="colors20.xml"/><Relationship Id="rId1" Type="http://schemas.microsoft.com/office/2011/relationships/chartStyle" Target="style20.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______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______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______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______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______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______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______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6398653797307592"/>
          <c:y val="2.6114791356641572E-2"/>
          <c:w val="0.48514943814985784"/>
          <c:h val="0.96259966291065613"/>
        </c:manualLayout>
      </c:layout>
      <c:barChart>
        <c:barDir val="bar"/>
        <c:grouping val="clustered"/>
        <c:varyColors val="0"/>
        <c:ser>
          <c:idx val="0"/>
          <c:order val="0"/>
          <c:tx>
            <c:strRef>
              <c:f>Sheet1!$B$1</c:f>
              <c:strCache>
                <c:ptCount val="1"/>
                <c:pt idx="0">
                  <c:v>系列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無回答</c:v>
                </c:pt>
                <c:pt idx="1">
                  <c:v>その他</c:v>
                </c:pt>
                <c:pt idx="2">
                  <c:v>きょうだい(※)</c:v>
                </c:pt>
                <c:pt idx="3">
                  <c:v>祖父母</c:v>
                </c:pt>
                <c:pt idx="4">
                  <c:v>父母</c:v>
                </c:pt>
              </c:strCache>
            </c:strRef>
          </c:cat>
          <c:val>
            <c:numRef>
              <c:f>Sheet1!$B$2:$B$6</c:f>
              <c:numCache>
                <c:formatCode>0.0%</c:formatCode>
                <c:ptCount val="5"/>
                <c:pt idx="0">
                  <c:v>0.21417682926829268</c:v>
                </c:pt>
                <c:pt idx="1">
                  <c:v>8.6890243902439018E-2</c:v>
                </c:pt>
                <c:pt idx="2">
                  <c:v>0.41199999999999998</c:v>
                </c:pt>
                <c:pt idx="3">
                  <c:v>0.157</c:v>
                </c:pt>
                <c:pt idx="4">
                  <c:v>0.308</c:v>
                </c:pt>
              </c:numCache>
            </c:numRef>
          </c:val>
          <c:extLst>
            <c:ext xmlns:c16="http://schemas.microsoft.com/office/drawing/2014/chart" uri="{C3380CC4-5D6E-409C-BE32-E72D297353CC}">
              <c16:uniqueId val="{00000000-C576-4DDC-AF42-B78FF4D16645}"/>
            </c:ext>
          </c:extLst>
        </c:ser>
        <c:dLbls>
          <c:showLegendKey val="0"/>
          <c:showVal val="1"/>
          <c:showCatName val="0"/>
          <c:showSerName val="0"/>
          <c:showPercent val="0"/>
          <c:showBubbleSize val="0"/>
        </c:dLbls>
        <c:gapWidth val="150"/>
        <c:overlap val="-25"/>
        <c:axId val="64718176"/>
        <c:axId val="64716928"/>
      </c:barChart>
      <c:catAx>
        <c:axId val="6471817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64716928"/>
        <c:crosses val="autoZero"/>
        <c:auto val="1"/>
        <c:lblAlgn val="ctr"/>
        <c:lblOffset val="100"/>
        <c:noMultiLvlLbl val="0"/>
      </c:catAx>
      <c:valAx>
        <c:axId val="64716928"/>
        <c:scaling>
          <c:orientation val="minMax"/>
        </c:scaling>
        <c:delete val="1"/>
        <c:axPos val="b"/>
        <c:numFmt formatCode="0.0%" sourceLinked="1"/>
        <c:majorTickMark val="none"/>
        <c:minorTickMark val="none"/>
        <c:tickLblPos val="nextTo"/>
        <c:crossAx val="6471817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6398653797307592"/>
          <c:y val="0.10025785718027827"/>
          <c:w val="0.48514943814985784"/>
          <c:h val="0.79948428563944351"/>
        </c:manualLayout>
      </c:layout>
      <c:barChart>
        <c:barDir val="bar"/>
        <c:grouping val="clustered"/>
        <c:varyColors val="0"/>
        <c:ser>
          <c:idx val="0"/>
          <c:order val="0"/>
          <c:tx>
            <c:strRef>
              <c:f>Sheet1!$B$1</c:f>
              <c:strCache>
                <c:ptCount val="1"/>
                <c:pt idx="0">
                  <c:v>系列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無回答</c:v>
                </c:pt>
                <c:pt idx="1">
                  <c:v>その他</c:v>
                </c:pt>
                <c:pt idx="2">
                  <c:v>きょうだい(※)</c:v>
                </c:pt>
                <c:pt idx="3">
                  <c:v>祖父母</c:v>
                </c:pt>
                <c:pt idx="4">
                  <c:v>父母</c:v>
                </c:pt>
              </c:strCache>
            </c:strRef>
          </c:cat>
          <c:val>
            <c:numRef>
              <c:f>Sheet1!$B$2:$B$6</c:f>
              <c:numCache>
                <c:formatCode>0.0%</c:formatCode>
                <c:ptCount val="5"/>
                <c:pt idx="0">
                  <c:v>0.22627737226277372</c:v>
                </c:pt>
                <c:pt idx="1">
                  <c:v>8.3029197080291967E-2</c:v>
                </c:pt>
                <c:pt idx="2">
                  <c:v>0.41</c:v>
                </c:pt>
                <c:pt idx="3">
                  <c:v>0.154</c:v>
                </c:pt>
                <c:pt idx="4">
                  <c:v>0.27900000000000003</c:v>
                </c:pt>
              </c:numCache>
            </c:numRef>
          </c:val>
          <c:extLst>
            <c:ext xmlns:c16="http://schemas.microsoft.com/office/drawing/2014/chart" uri="{C3380CC4-5D6E-409C-BE32-E72D297353CC}">
              <c16:uniqueId val="{00000000-8CB8-4711-ACD4-0D600D5FF5FE}"/>
            </c:ext>
          </c:extLst>
        </c:ser>
        <c:dLbls>
          <c:showLegendKey val="0"/>
          <c:showVal val="1"/>
          <c:showCatName val="0"/>
          <c:showSerName val="0"/>
          <c:showPercent val="0"/>
          <c:showBubbleSize val="0"/>
        </c:dLbls>
        <c:gapWidth val="150"/>
        <c:overlap val="-25"/>
        <c:axId val="64718176"/>
        <c:axId val="64716928"/>
      </c:barChart>
      <c:catAx>
        <c:axId val="6471817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64716928"/>
        <c:crosses val="autoZero"/>
        <c:auto val="1"/>
        <c:lblAlgn val="ctr"/>
        <c:lblOffset val="100"/>
        <c:noMultiLvlLbl val="0"/>
      </c:catAx>
      <c:valAx>
        <c:axId val="64716928"/>
        <c:scaling>
          <c:orientation val="minMax"/>
        </c:scaling>
        <c:delete val="1"/>
        <c:axPos val="b"/>
        <c:numFmt formatCode="0.0%" sourceLinked="1"/>
        <c:majorTickMark val="none"/>
        <c:minorTickMark val="none"/>
        <c:tickLblPos val="nextTo"/>
        <c:crossAx val="6471817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5389255778511559"/>
          <c:y val="0.10025785718027827"/>
          <c:w val="0.39449453898907799"/>
          <c:h val="0.79948428563944351"/>
        </c:manualLayout>
      </c:layout>
      <c:barChart>
        <c:barDir val="bar"/>
        <c:grouping val="clustered"/>
        <c:varyColors val="0"/>
        <c:ser>
          <c:idx val="0"/>
          <c:order val="0"/>
          <c:tx>
            <c:strRef>
              <c:f>Sheet1!$B$1</c:f>
              <c:strCache>
                <c:ptCount val="1"/>
                <c:pt idx="0">
                  <c:v>系列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特にない</c:v>
                </c:pt>
                <c:pt idx="1">
                  <c:v>友人と遊ぶことができない</c:v>
                </c:pt>
                <c:pt idx="2">
                  <c:v>睡眠が十分に取れない</c:v>
                </c:pt>
                <c:pt idx="3">
                  <c:v>自分の時間が取れない</c:v>
                </c:pt>
                <c:pt idx="4">
                  <c:v>宿題をする時間や勉強する時間が取れない</c:v>
                </c:pt>
              </c:strCache>
            </c:strRef>
          </c:cat>
          <c:val>
            <c:numRef>
              <c:f>Sheet1!$B$2:$B$6</c:f>
              <c:numCache>
                <c:formatCode>0.0%</c:formatCode>
                <c:ptCount val="5"/>
                <c:pt idx="0">
                  <c:v>0.44400000000000001</c:v>
                </c:pt>
                <c:pt idx="1">
                  <c:v>8.7999999999999995E-2</c:v>
                </c:pt>
                <c:pt idx="2">
                  <c:v>0.124</c:v>
                </c:pt>
                <c:pt idx="3">
                  <c:v>0.13700000000000001</c:v>
                </c:pt>
                <c:pt idx="4">
                  <c:v>0.10100000000000001</c:v>
                </c:pt>
              </c:numCache>
            </c:numRef>
          </c:val>
          <c:extLst>
            <c:ext xmlns:c16="http://schemas.microsoft.com/office/drawing/2014/chart" uri="{C3380CC4-5D6E-409C-BE32-E72D297353CC}">
              <c16:uniqueId val="{00000000-EECD-49F7-A270-C602C69625F1}"/>
            </c:ext>
          </c:extLst>
        </c:ser>
        <c:dLbls>
          <c:showLegendKey val="0"/>
          <c:showVal val="1"/>
          <c:showCatName val="0"/>
          <c:showSerName val="0"/>
          <c:showPercent val="0"/>
          <c:showBubbleSize val="0"/>
        </c:dLbls>
        <c:gapWidth val="150"/>
        <c:overlap val="-25"/>
        <c:axId val="64718176"/>
        <c:axId val="64716928"/>
      </c:barChart>
      <c:catAx>
        <c:axId val="6471817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64716928"/>
        <c:crosses val="autoZero"/>
        <c:auto val="1"/>
        <c:lblAlgn val="ctr"/>
        <c:lblOffset val="100"/>
        <c:noMultiLvlLbl val="0"/>
      </c:catAx>
      <c:valAx>
        <c:axId val="64716928"/>
        <c:scaling>
          <c:orientation val="minMax"/>
        </c:scaling>
        <c:delete val="1"/>
        <c:axPos val="b"/>
        <c:numFmt formatCode="0.0%" sourceLinked="1"/>
        <c:majorTickMark val="none"/>
        <c:minorTickMark val="none"/>
        <c:tickLblPos val="nextTo"/>
        <c:crossAx val="6471817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Sheet1!$B$1</c:f>
              <c:strCache>
                <c:ptCount val="1"/>
                <c:pt idx="0">
                  <c:v>ほぼ毎日</c:v>
                </c:pt>
              </c:strCache>
            </c:strRef>
          </c:tx>
          <c:spPr>
            <a:solidFill>
              <a:schemeClr val="accent1"/>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きょうだい</c:v>
                </c:pt>
                <c:pt idx="1">
                  <c:v>祖父母</c:v>
                </c:pt>
                <c:pt idx="2">
                  <c:v>父母</c:v>
                </c:pt>
              </c:strCache>
            </c:strRef>
          </c:cat>
          <c:val>
            <c:numRef>
              <c:f>Sheet1!$B$2:$B$4</c:f>
              <c:numCache>
                <c:formatCode>0.0%</c:formatCode>
                <c:ptCount val="3"/>
                <c:pt idx="0">
                  <c:v>0.59599999999999997</c:v>
                </c:pt>
                <c:pt idx="1">
                  <c:v>0.44900000000000001</c:v>
                </c:pt>
                <c:pt idx="2">
                  <c:v>0.38500000000000001</c:v>
                </c:pt>
              </c:numCache>
            </c:numRef>
          </c:val>
          <c:extLst>
            <c:ext xmlns:c16="http://schemas.microsoft.com/office/drawing/2014/chart" uri="{C3380CC4-5D6E-409C-BE32-E72D297353CC}">
              <c16:uniqueId val="{00000000-1DF1-4762-AEDA-41286AA9CCD5}"/>
            </c:ext>
          </c:extLst>
        </c:ser>
        <c:ser>
          <c:idx val="1"/>
          <c:order val="1"/>
          <c:tx>
            <c:strRef>
              <c:f>Sheet1!$C$1</c:f>
              <c:strCache>
                <c:ptCount val="1"/>
                <c:pt idx="0">
                  <c:v>週に３～５日</c:v>
                </c:pt>
              </c:strCache>
            </c:strRef>
          </c:tx>
          <c:spPr>
            <a:solidFill>
              <a:schemeClr val="accent2"/>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きょうだい</c:v>
                </c:pt>
                <c:pt idx="1">
                  <c:v>祖父母</c:v>
                </c:pt>
                <c:pt idx="2">
                  <c:v>父母</c:v>
                </c:pt>
              </c:strCache>
            </c:strRef>
          </c:cat>
          <c:val>
            <c:numRef>
              <c:f>Sheet1!$C$2:$C$4</c:f>
              <c:numCache>
                <c:formatCode>0.0%</c:formatCode>
                <c:ptCount val="3"/>
                <c:pt idx="0">
                  <c:v>0.16900000000000001</c:v>
                </c:pt>
                <c:pt idx="1">
                  <c:v>0.217</c:v>
                </c:pt>
                <c:pt idx="2">
                  <c:v>0.187</c:v>
                </c:pt>
              </c:numCache>
            </c:numRef>
          </c:val>
          <c:extLst>
            <c:ext xmlns:c16="http://schemas.microsoft.com/office/drawing/2014/chart" uri="{C3380CC4-5D6E-409C-BE32-E72D297353CC}">
              <c16:uniqueId val="{00000001-1DF1-4762-AEDA-41286AA9CCD5}"/>
            </c:ext>
          </c:extLst>
        </c:ser>
        <c:ser>
          <c:idx val="2"/>
          <c:order val="2"/>
          <c:tx>
            <c:strRef>
              <c:f>Sheet1!$D$1</c:f>
              <c:strCache>
                <c:ptCount val="1"/>
                <c:pt idx="0">
                  <c:v>週に１～２日</c:v>
                </c:pt>
              </c:strCache>
            </c:strRef>
          </c:tx>
          <c:spPr>
            <a:solidFill>
              <a:schemeClr val="accent3"/>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7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きょうだい</c:v>
                </c:pt>
                <c:pt idx="1">
                  <c:v>祖父母</c:v>
                </c:pt>
                <c:pt idx="2">
                  <c:v>父母</c:v>
                </c:pt>
              </c:strCache>
            </c:strRef>
          </c:cat>
          <c:val>
            <c:numRef>
              <c:f>Sheet1!$D$2:$D$4</c:f>
              <c:numCache>
                <c:formatCode>0.0%</c:formatCode>
                <c:ptCount val="3"/>
                <c:pt idx="0">
                  <c:v>0.11</c:v>
                </c:pt>
                <c:pt idx="1">
                  <c:v>0.14499999999999999</c:v>
                </c:pt>
                <c:pt idx="2">
                  <c:v>6.6000000000000003E-2</c:v>
                </c:pt>
              </c:numCache>
            </c:numRef>
          </c:val>
          <c:extLst>
            <c:ext xmlns:c16="http://schemas.microsoft.com/office/drawing/2014/chart" uri="{C3380CC4-5D6E-409C-BE32-E72D297353CC}">
              <c16:uniqueId val="{00000002-1DF1-4762-AEDA-41286AA9CCD5}"/>
            </c:ext>
          </c:extLst>
        </c:ser>
        <c:ser>
          <c:idx val="3"/>
          <c:order val="3"/>
          <c:tx>
            <c:strRef>
              <c:f>Sheet1!$E$1</c:f>
              <c:strCache>
                <c:ptCount val="1"/>
                <c:pt idx="0">
                  <c:v>１ヵ月に数日</c:v>
                </c:pt>
              </c:strCache>
            </c:strRef>
          </c:tx>
          <c:spPr>
            <a:solidFill>
              <a:schemeClr val="accent4"/>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6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きょうだい</c:v>
                </c:pt>
                <c:pt idx="1">
                  <c:v>祖父母</c:v>
                </c:pt>
                <c:pt idx="2">
                  <c:v>父母</c:v>
                </c:pt>
              </c:strCache>
            </c:strRef>
          </c:cat>
          <c:val>
            <c:numRef>
              <c:f>Sheet1!$E$2:$E$4</c:f>
              <c:numCache>
                <c:formatCode>0.0%</c:formatCode>
                <c:ptCount val="3"/>
                <c:pt idx="0">
                  <c:v>5.8999999999999997E-2</c:v>
                </c:pt>
                <c:pt idx="1">
                  <c:v>0.11600000000000001</c:v>
                </c:pt>
                <c:pt idx="2">
                  <c:v>7.6999999999999999E-2</c:v>
                </c:pt>
              </c:numCache>
            </c:numRef>
          </c:val>
          <c:extLst>
            <c:ext xmlns:c16="http://schemas.microsoft.com/office/drawing/2014/chart" uri="{C3380CC4-5D6E-409C-BE32-E72D297353CC}">
              <c16:uniqueId val="{00000003-1DF1-4762-AEDA-41286AA9CCD5}"/>
            </c:ext>
          </c:extLst>
        </c:ser>
        <c:ser>
          <c:idx val="4"/>
          <c:order val="4"/>
          <c:tx>
            <c:strRef>
              <c:f>Sheet1!$F$1</c:f>
              <c:strCache>
                <c:ptCount val="1"/>
                <c:pt idx="0">
                  <c:v>その他・無回答</c:v>
                </c:pt>
              </c:strCache>
            </c:strRef>
          </c:tx>
          <c:spPr>
            <a:solidFill>
              <a:schemeClr val="accent5"/>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8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きょうだい</c:v>
                </c:pt>
                <c:pt idx="1">
                  <c:v>祖父母</c:v>
                </c:pt>
                <c:pt idx="2">
                  <c:v>父母</c:v>
                </c:pt>
              </c:strCache>
            </c:strRef>
          </c:cat>
          <c:val>
            <c:numRef>
              <c:f>Sheet1!$F$2:$F$4</c:f>
              <c:numCache>
                <c:formatCode>0.0%</c:formatCode>
                <c:ptCount val="3"/>
                <c:pt idx="0">
                  <c:v>6.6000000000000003E-2</c:v>
                </c:pt>
                <c:pt idx="1">
                  <c:v>7.1999999999999995E-2</c:v>
                </c:pt>
                <c:pt idx="2">
                  <c:v>0.28599999999999998</c:v>
                </c:pt>
              </c:numCache>
            </c:numRef>
          </c:val>
          <c:extLst>
            <c:ext xmlns:c16="http://schemas.microsoft.com/office/drawing/2014/chart" uri="{C3380CC4-5D6E-409C-BE32-E72D297353CC}">
              <c16:uniqueId val="{00000004-1DF1-4762-AEDA-41286AA9CCD5}"/>
            </c:ext>
          </c:extLst>
        </c:ser>
        <c:dLbls>
          <c:showLegendKey val="0"/>
          <c:showVal val="1"/>
          <c:showCatName val="0"/>
          <c:showSerName val="0"/>
          <c:showPercent val="0"/>
          <c:showBubbleSize val="0"/>
        </c:dLbls>
        <c:gapWidth val="75"/>
        <c:overlap val="100"/>
        <c:axId val="64711936"/>
        <c:axId val="64719008"/>
      </c:barChart>
      <c:catAx>
        <c:axId val="6471193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64719008"/>
        <c:crosses val="autoZero"/>
        <c:auto val="1"/>
        <c:lblAlgn val="ctr"/>
        <c:lblOffset val="100"/>
        <c:noMultiLvlLbl val="0"/>
      </c:catAx>
      <c:valAx>
        <c:axId val="64719008"/>
        <c:scaling>
          <c:orientation val="minMax"/>
          <c:max val="1"/>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64711936"/>
        <c:crosses val="autoZero"/>
        <c:crossBetween val="between"/>
        <c:majorUnit val="0.2"/>
      </c:valAx>
      <c:spPr>
        <a:noFill/>
        <a:ln>
          <a:noFill/>
        </a:ln>
        <a:effectLst/>
      </c:spPr>
    </c:plotArea>
    <c:legend>
      <c:legendPos val="b"/>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chart>
  <c:spPr>
    <a:noFill/>
    <a:ln>
      <a:noFill/>
    </a:ln>
    <a:effectLst/>
  </c:spPr>
  <c:txPr>
    <a:bodyPr/>
    <a:lstStyle/>
    <a:p>
      <a:pPr>
        <a:defRPr sz="1050">
          <a:latin typeface="Meiryo UI" panose="020B0604030504040204" pitchFamily="50" charset="-128"/>
          <a:ea typeface="Meiryo UI" panose="020B0604030504040204" pitchFamily="50" charset="-128"/>
        </a:defRPr>
      </a:pPr>
      <a:endParaRPr lang="ja-JP"/>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Sheet1!$B$1</c:f>
              <c:strCache>
                <c:ptCount val="1"/>
                <c:pt idx="0">
                  <c:v>７時間以上</c:v>
                </c:pt>
              </c:strCache>
            </c:strRef>
          </c:tx>
          <c:spPr>
            <a:solidFill>
              <a:schemeClr val="accent1"/>
            </a:solidFill>
            <a:ln>
              <a:solidFill>
                <a:schemeClr val="tx1"/>
              </a:solidFill>
            </a:ln>
            <a:effectLst/>
          </c:spPr>
          <c:invertIfNegative val="0"/>
          <c:dLbls>
            <c:dLbl>
              <c:idx val="2"/>
              <c:layout>
                <c:manualLayout>
                  <c:x val="5.4231961200661462E-3"/>
                  <c:y val="-8.647667144255458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E0CE-4885-A7B5-C88C522C7866}"/>
                </c:ext>
              </c:extLst>
            </c:dLbl>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きょうだい</c:v>
                </c:pt>
                <c:pt idx="1">
                  <c:v>祖父母</c:v>
                </c:pt>
                <c:pt idx="2">
                  <c:v>父母</c:v>
                </c:pt>
              </c:strCache>
            </c:strRef>
          </c:cat>
          <c:val>
            <c:numRef>
              <c:f>Sheet1!$B$2:$B$4</c:f>
              <c:numCache>
                <c:formatCode>0.0%</c:formatCode>
                <c:ptCount val="3"/>
                <c:pt idx="0">
                  <c:v>0.154</c:v>
                </c:pt>
                <c:pt idx="1">
                  <c:v>0.14499999999999999</c:v>
                </c:pt>
                <c:pt idx="2">
                  <c:v>5.5E-2</c:v>
                </c:pt>
              </c:numCache>
            </c:numRef>
          </c:val>
          <c:extLst>
            <c:ext xmlns:c16="http://schemas.microsoft.com/office/drawing/2014/chart" uri="{C3380CC4-5D6E-409C-BE32-E72D297353CC}">
              <c16:uniqueId val="{00000000-0371-4EB1-82D3-D34AF5D3E39D}"/>
            </c:ext>
          </c:extLst>
        </c:ser>
        <c:ser>
          <c:idx val="1"/>
          <c:order val="1"/>
          <c:tx>
            <c:strRef>
              <c:f>Sheet1!$C$1</c:f>
              <c:strCache>
                <c:ptCount val="1"/>
                <c:pt idx="0">
                  <c:v>３～７時間未満</c:v>
                </c:pt>
              </c:strCache>
            </c:strRef>
          </c:tx>
          <c:spPr>
            <a:solidFill>
              <a:schemeClr val="accent2"/>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きょうだい</c:v>
                </c:pt>
                <c:pt idx="1">
                  <c:v>祖父母</c:v>
                </c:pt>
                <c:pt idx="2">
                  <c:v>父母</c:v>
                </c:pt>
              </c:strCache>
            </c:strRef>
          </c:cat>
          <c:val>
            <c:numRef>
              <c:f>Sheet1!$C$2:$C$4</c:f>
              <c:numCache>
                <c:formatCode>0.0%</c:formatCode>
                <c:ptCount val="3"/>
                <c:pt idx="0">
                  <c:v>0.33800000000000002</c:v>
                </c:pt>
                <c:pt idx="1">
                  <c:v>0.17399999999999999</c:v>
                </c:pt>
                <c:pt idx="2">
                  <c:v>0.187</c:v>
                </c:pt>
              </c:numCache>
            </c:numRef>
          </c:val>
          <c:extLst>
            <c:ext xmlns:c16="http://schemas.microsoft.com/office/drawing/2014/chart" uri="{C3380CC4-5D6E-409C-BE32-E72D297353CC}">
              <c16:uniqueId val="{00000001-0371-4EB1-82D3-D34AF5D3E39D}"/>
            </c:ext>
          </c:extLst>
        </c:ser>
        <c:ser>
          <c:idx val="2"/>
          <c:order val="2"/>
          <c:tx>
            <c:strRef>
              <c:f>Sheet1!$D$1</c:f>
              <c:strCache>
                <c:ptCount val="1"/>
                <c:pt idx="0">
                  <c:v>３時間未満</c:v>
                </c:pt>
              </c:strCache>
            </c:strRef>
          </c:tx>
          <c:spPr>
            <a:solidFill>
              <a:schemeClr val="accent3"/>
            </a:solidFill>
            <a:ln>
              <a:solidFill>
                <a:schemeClr val="tx1"/>
              </a:solidFill>
            </a:ln>
            <a:effectLst/>
          </c:spPr>
          <c:invertIfNegative val="0"/>
          <c:dLbls>
            <c:dLbl>
              <c:idx val="1"/>
              <c:layout>
                <c:manualLayout>
                  <c:x val="2.7115980600330731E-3"/>
                  <c:y val="8.1125785538989689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0371-4EB1-82D3-D34AF5D3E39D}"/>
                </c:ext>
              </c:extLst>
            </c:dLbl>
            <c:dLbl>
              <c:idx val="2"/>
              <c:layout>
                <c:manualLayout>
                  <c:x val="1.0035261450363344E-2"/>
                  <c:y val="-5.2061906855999885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0371-4EB1-82D3-D34AF5D3E39D}"/>
                </c:ext>
              </c:extLst>
            </c:dLbl>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きょうだい</c:v>
                </c:pt>
                <c:pt idx="1">
                  <c:v>祖父母</c:v>
                </c:pt>
                <c:pt idx="2">
                  <c:v>父母</c:v>
                </c:pt>
              </c:strCache>
            </c:strRef>
          </c:cat>
          <c:val>
            <c:numRef>
              <c:f>Sheet1!$D$2:$D$4</c:f>
              <c:numCache>
                <c:formatCode>0.0%</c:formatCode>
                <c:ptCount val="3"/>
                <c:pt idx="0">
                  <c:v>0.34599999999999997</c:v>
                </c:pt>
                <c:pt idx="1">
                  <c:v>0.53600000000000003</c:v>
                </c:pt>
                <c:pt idx="2">
                  <c:v>0.26400000000000001</c:v>
                </c:pt>
              </c:numCache>
            </c:numRef>
          </c:val>
          <c:extLst>
            <c:ext xmlns:c16="http://schemas.microsoft.com/office/drawing/2014/chart" uri="{C3380CC4-5D6E-409C-BE32-E72D297353CC}">
              <c16:uniqueId val="{00000002-0371-4EB1-82D3-D34AF5D3E39D}"/>
            </c:ext>
          </c:extLst>
        </c:ser>
        <c:ser>
          <c:idx val="3"/>
          <c:order val="3"/>
          <c:tx>
            <c:strRef>
              <c:f>Sheet1!$E$1</c:f>
              <c:strCache>
                <c:ptCount val="1"/>
                <c:pt idx="0">
                  <c:v>無回答</c:v>
                </c:pt>
              </c:strCache>
            </c:strRef>
          </c:tx>
          <c:spPr>
            <a:solidFill>
              <a:schemeClr val="accent4"/>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きょうだい</c:v>
                </c:pt>
                <c:pt idx="1">
                  <c:v>祖父母</c:v>
                </c:pt>
                <c:pt idx="2">
                  <c:v>父母</c:v>
                </c:pt>
              </c:strCache>
            </c:strRef>
          </c:cat>
          <c:val>
            <c:numRef>
              <c:f>Sheet1!$E$2:$E$4</c:f>
              <c:numCache>
                <c:formatCode>0.0%</c:formatCode>
                <c:ptCount val="3"/>
                <c:pt idx="0">
                  <c:v>0.16200000000000001</c:v>
                </c:pt>
                <c:pt idx="1">
                  <c:v>0.14499999999999999</c:v>
                </c:pt>
                <c:pt idx="2">
                  <c:v>0.495</c:v>
                </c:pt>
              </c:numCache>
            </c:numRef>
          </c:val>
          <c:extLst>
            <c:ext xmlns:c16="http://schemas.microsoft.com/office/drawing/2014/chart" uri="{C3380CC4-5D6E-409C-BE32-E72D297353CC}">
              <c16:uniqueId val="{00000003-0371-4EB1-82D3-D34AF5D3E39D}"/>
            </c:ext>
          </c:extLst>
        </c:ser>
        <c:dLbls>
          <c:showLegendKey val="0"/>
          <c:showVal val="1"/>
          <c:showCatName val="0"/>
          <c:showSerName val="0"/>
          <c:showPercent val="0"/>
          <c:showBubbleSize val="0"/>
        </c:dLbls>
        <c:gapWidth val="75"/>
        <c:overlap val="100"/>
        <c:axId val="64711936"/>
        <c:axId val="64719008"/>
      </c:barChart>
      <c:catAx>
        <c:axId val="6471193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64719008"/>
        <c:crosses val="autoZero"/>
        <c:auto val="1"/>
        <c:lblAlgn val="ctr"/>
        <c:lblOffset val="100"/>
        <c:noMultiLvlLbl val="0"/>
      </c:catAx>
      <c:valAx>
        <c:axId val="64719008"/>
        <c:scaling>
          <c:orientation val="minMax"/>
          <c:max val="1"/>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64711936"/>
        <c:crosses val="autoZero"/>
        <c:crossBetween val="between"/>
        <c:majorUnit val="0.2"/>
      </c:valAx>
      <c:spPr>
        <a:noFill/>
        <a:ln>
          <a:noFill/>
        </a:ln>
        <a:effectLst/>
      </c:spPr>
    </c:plotArea>
    <c:legend>
      <c:legendPos val="b"/>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chart>
  <c:spPr>
    <a:noFill/>
    <a:ln>
      <a:noFill/>
    </a:ln>
    <a:effectLst/>
  </c:spPr>
  <c:txPr>
    <a:bodyPr/>
    <a:lstStyle/>
    <a:p>
      <a:pPr>
        <a:defRPr sz="1050">
          <a:latin typeface="Meiryo UI" panose="020B0604030504040204" pitchFamily="50" charset="-128"/>
          <a:ea typeface="Meiryo UI" panose="020B0604030504040204" pitchFamily="50" charset="-128"/>
        </a:defRPr>
      </a:pPr>
      <a:endParaRPr lang="ja-JP"/>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Sheet1!$B$1</c:f>
              <c:strCache>
                <c:ptCount val="1"/>
                <c:pt idx="0">
                  <c:v>ほぼ毎日</c:v>
                </c:pt>
              </c:strCache>
            </c:strRef>
          </c:tx>
          <c:spPr>
            <a:solidFill>
              <a:schemeClr val="accent1"/>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105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きょうだい</c:v>
                </c:pt>
                <c:pt idx="1">
                  <c:v>祖父母</c:v>
                </c:pt>
                <c:pt idx="2">
                  <c:v>父母</c:v>
                </c:pt>
                <c:pt idx="3">
                  <c:v>全体</c:v>
                </c:pt>
              </c:strCache>
            </c:strRef>
          </c:cat>
          <c:val>
            <c:numRef>
              <c:f>Sheet1!$B$2:$B$5</c:f>
              <c:numCache>
                <c:formatCode>0.0%</c:formatCode>
                <c:ptCount val="4"/>
                <c:pt idx="0">
                  <c:v>0.534521158129176</c:v>
                </c:pt>
                <c:pt idx="1">
                  <c:v>0.33136094674556216</c:v>
                </c:pt>
                <c:pt idx="2">
                  <c:v>0.36601307189542481</c:v>
                </c:pt>
                <c:pt idx="3">
                  <c:v>0.37408759124087593</c:v>
                </c:pt>
              </c:numCache>
            </c:numRef>
          </c:val>
          <c:extLst>
            <c:ext xmlns:c16="http://schemas.microsoft.com/office/drawing/2014/chart" uri="{C3380CC4-5D6E-409C-BE32-E72D297353CC}">
              <c16:uniqueId val="{00000000-CC95-4A61-8819-BD5FF1E9ABA0}"/>
            </c:ext>
          </c:extLst>
        </c:ser>
        <c:ser>
          <c:idx val="1"/>
          <c:order val="1"/>
          <c:tx>
            <c:strRef>
              <c:f>Sheet1!$C$1</c:f>
              <c:strCache>
                <c:ptCount val="1"/>
                <c:pt idx="0">
                  <c:v>週に３～５日</c:v>
                </c:pt>
              </c:strCache>
            </c:strRef>
          </c:tx>
          <c:spPr>
            <a:solidFill>
              <a:schemeClr val="accent2"/>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105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きょうだい</c:v>
                </c:pt>
                <c:pt idx="1">
                  <c:v>祖父母</c:v>
                </c:pt>
                <c:pt idx="2">
                  <c:v>父母</c:v>
                </c:pt>
                <c:pt idx="3">
                  <c:v>全体</c:v>
                </c:pt>
              </c:strCache>
            </c:strRef>
          </c:cat>
          <c:val>
            <c:numRef>
              <c:f>Sheet1!$C$2:$C$5</c:f>
              <c:numCache>
                <c:formatCode>0.0%</c:formatCode>
                <c:ptCount val="4"/>
                <c:pt idx="0">
                  <c:v>0.14699331848552338</c:v>
                </c:pt>
                <c:pt idx="1">
                  <c:v>0.1242603550295858</c:v>
                </c:pt>
                <c:pt idx="2">
                  <c:v>0.11764705882352941</c:v>
                </c:pt>
                <c:pt idx="3">
                  <c:v>0.10583941605839416</c:v>
                </c:pt>
              </c:numCache>
            </c:numRef>
          </c:val>
          <c:extLst>
            <c:ext xmlns:c16="http://schemas.microsoft.com/office/drawing/2014/chart" uri="{C3380CC4-5D6E-409C-BE32-E72D297353CC}">
              <c16:uniqueId val="{00000001-CC95-4A61-8819-BD5FF1E9ABA0}"/>
            </c:ext>
          </c:extLst>
        </c:ser>
        <c:ser>
          <c:idx val="2"/>
          <c:order val="2"/>
          <c:tx>
            <c:strRef>
              <c:f>Sheet1!$D$1</c:f>
              <c:strCache>
                <c:ptCount val="1"/>
                <c:pt idx="0">
                  <c:v>週に１～２日</c:v>
                </c:pt>
              </c:strCache>
            </c:strRef>
          </c:tx>
          <c:spPr>
            <a:solidFill>
              <a:schemeClr val="accent3"/>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きょうだい</c:v>
                </c:pt>
                <c:pt idx="1">
                  <c:v>祖父母</c:v>
                </c:pt>
                <c:pt idx="2">
                  <c:v>父母</c:v>
                </c:pt>
                <c:pt idx="3">
                  <c:v>全体</c:v>
                </c:pt>
              </c:strCache>
            </c:strRef>
          </c:cat>
          <c:val>
            <c:numRef>
              <c:f>Sheet1!$D$2:$D$5</c:f>
              <c:numCache>
                <c:formatCode>0.0%</c:formatCode>
                <c:ptCount val="4"/>
                <c:pt idx="0">
                  <c:v>0.12249443207126949</c:v>
                </c:pt>
                <c:pt idx="1">
                  <c:v>0.1893491124260355</c:v>
                </c:pt>
                <c:pt idx="2">
                  <c:v>9.8039215686274508E-2</c:v>
                </c:pt>
                <c:pt idx="3">
                  <c:v>0.10218978102189781</c:v>
                </c:pt>
              </c:numCache>
            </c:numRef>
          </c:val>
          <c:extLst>
            <c:ext xmlns:c16="http://schemas.microsoft.com/office/drawing/2014/chart" uri="{C3380CC4-5D6E-409C-BE32-E72D297353CC}">
              <c16:uniqueId val="{00000002-CC95-4A61-8819-BD5FF1E9ABA0}"/>
            </c:ext>
          </c:extLst>
        </c:ser>
        <c:ser>
          <c:idx val="3"/>
          <c:order val="3"/>
          <c:tx>
            <c:strRef>
              <c:f>Sheet1!$E$1</c:f>
              <c:strCache>
                <c:ptCount val="1"/>
                <c:pt idx="0">
                  <c:v>１ヵ月に数日</c:v>
                </c:pt>
              </c:strCache>
            </c:strRef>
          </c:tx>
          <c:spPr>
            <a:solidFill>
              <a:schemeClr val="accent4"/>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8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きょうだい</c:v>
                </c:pt>
                <c:pt idx="1">
                  <c:v>祖父母</c:v>
                </c:pt>
                <c:pt idx="2">
                  <c:v>父母</c:v>
                </c:pt>
                <c:pt idx="3">
                  <c:v>全体</c:v>
                </c:pt>
              </c:strCache>
            </c:strRef>
          </c:cat>
          <c:val>
            <c:numRef>
              <c:f>Sheet1!$E$2:$E$5</c:f>
              <c:numCache>
                <c:formatCode>0.0%</c:formatCode>
                <c:ptCount val="4"/>
                <c:pt idx="0">
                  <c:v>6.2360801781737196E-2</c:v>
                </c:pt>
                <c:pt idx="1">
                  <c:v>0.13609467455621302</c:v>
                </c:pt>
                <c:pt idx="2">
                  <c:v>8.4967320261437912E-2</c:v>
                </c:pt>
                <c:pt idx="3">
                  <c:v>6.3868613138686137E-2</c:v>
                </c:pt>
              </c:numCache>
            </c:numRef>
          </c:val>
          <c:extLst>
            <c:ext xmlns:c16="http://schemas.microsoft.com/office/drawing/2014/chart" uri="{C3380CC4-5D6E-409C-BE32-E72D297353CC}">
              <c16:uniqueId val="{00000003-CC95-4A61-8819-BD5FF1E9ABA0}"/>
            </c:ext>
          </c:extLst>
        </c:ser>
        <c:ser>
          <c:idx val="4"/>
          <c:order val="4"/>
          <c:tx>
            <c:strRef>
              <c:f>Sheet1!$F$1</c:f>
              <c:strCache>
                <c:ptCount val="1"/>
                <c:pt idx="0">
                  <c:v>その他・無回答</c:v>
                </c:pt>
              </c:strCache>
            </c:strRef>
          </c:tx>
          <c:spPr>
            <a:solidFill>
              <a:schemeClr val="accent5"/>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105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きょうだい</c:v>
                </c:pt>
                <c:pt idx="1">
                  <c:v>祖父母</c:v>
                </c:pt>
                <c:pt idx="2">
                  <c:v>父母</c:v>
                </c:pt>
                <c:pt idx="3">
                  <c:v>全体</c:v>
                </c:pt>
              </c:strCache>
            </c:strRef>
          </c:cat>
          <c:val>
            <c:numRef>
              <c:f>Sheet1!$F$2:$F$5</c:f>
              <c:numCache>
                <c:formatCode>0.0%</c:formatCode>
                <c:ptCount val="4"/>
                <c:pt idx="0">
                  <c:v>0.133630289532294</c:v>
                </c:pt>
                <c:pt idx="1">
                  <c:v>0.21893491124260356</c:v>
                </c:pt>
                <c:pt idx="2">
                  <c:v>0.33333333333333331</c:v>
                </c:pt>
                <c:pt idx="3">
                  <c:v>0.354014598540146</c:v>
                </c:pt>
              </c:numCache>
            </c:numRef>
          </c:val>
          <c:extLst>
            <c:ext xmlns:c16="http://schemas.microsoft.com/office/drawing/2014/chart" uri="{C3380CC4-5D6E-409C-BE32-E72D297353CC}">
              <c16:uniqueId val="{00000004-CC95-4A61-8819-BD5FF1E9ABA0}"/>
            </c:ext>
          </c:extLst>
        </c:ser>
        <c:dLbls>
          <c:showLegendKey val="0"/>
          <c:showVal val="1"/>
          <c:showCatName val="0"/>
          <c:showSerName val="0"/>
          <c:showPercent val="0"/>
          <c:showBubbleSize val="0"/>
        </c:dLbls>
        <c:gapWidth val="75"/>
        <c:overlap val="100"/>
        <c:axId val="64711936"/>
        <c:axId val="64719008"/>
      </c:barChart>
      <c:catAx>
        <c:axId val="6471193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64719008"/>
        <c:crosses val="autoZero"/>
        <c:auto val="1"/>
        <c:lblAlgn val="ctr"/>
        <c:lblOffset val="100"/>
        <c:noMultiLvlLbl val="0"/>
      </c:catAx>
      <c:valAx>
        <c:axId val="64719008"/>
        <c:scaling>
          <c:orientation val="minMax"/>
          <c:max val="1"/>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64711936"/>
        <c:crosses val="autoZero"/>
        <c:crossBetween val="between"/>
        <c:majorUnit val="0.2"/>
      </c:valAx>
      <c:spPr>
        <a:noFill/>
        <a:ln>
          <a:noFill/>
        </a:ln>
        <a:effectLst/>
      </c:spPr>
    </c:plotArea>
    <c:legend>
      <c:legendPos val="b"/>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chart>
  <c:spPr>
    <a:noFill/>
    <a:ln>
      <a:noFill/>
    </a:ln>
    <a:effectLst/>
  </c:spPr>
  <c:txPr>
    <a:bodyPr/>
    <a:lstStyle/>
    <a:p>
      <a:pPr>
        <a:defRPr sz="1050">
          <a:latin typeface="Meiryo UI" panose="020B0604030504040204" pitchFamily="50" charset="-128"/>
          <a:ea typeface="Meiryo UI" panose="020B0604030504040204" pitchFamily="50" charset="-128"/>
        </a:defRPr>
      </a:pPr>
      <a:endParaRPr lang="ja-JP"/>
    </a:p>
  </c:txPr>
  <c:externalData r:id="rId3">
    <c:autoUpdate val="0"/>
  </c:externalData>
  <c:userShapes r:id="rId4"/>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Sheet1!$B$1</c:f>
              <c:strCache>
                <c:ptCount val="1"/>
                <c:pt idx="0">
                  <c:v>７時間以上</c:v>
                </c:pt>
              </c:strCache>
            </c:strRef>
          </c:tx>
          <c:spPr>
            <a:solidFill>
              <a:schemeClr val="accent1"/>
            </a:solidFill>
            <a:ln>
              <a:solidFill>
                <a:schemeClr val="tx1"/>
              </a:solidFill>
            </a:ln>
            <a:effectLst/>
          </c:spPr>
          <c:invertIfNegative val="0"/>
          <c:dLbls>
            <c:dLbl>
              <c:idx val="1"/>
              <c:layout>
                <c:manualLayout>
                  <c:x val="-2.2997277201602646E-17"/>
                  <c:y val="-6.1121840855089737E-3"/>
                </c:manualLayout>
              </c:layout>
              <c:spPr>
                <a:noFill/>
                <a:ln>
                  <a:noFill/>
                </a:ln>
                <a:effectLst/>
              </c:spPr>
              <c:txPr>
                <a:bodyPr rot="0" spcFirstLastPara="1" vertOverflow="ellipsis" vert="horz" wrap="square" anchor="ctr" anchorCtr="1"/>
                <a:lstStyle/>
                <a:p>
                  <a:pPr>
                    <a:defRPr sz="7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8EE-4DE7-83FB-A99566D398F2}"/>
                </c:ext>
              </c:extLst>
            </c:dLbl>
            <c:dLbl>
              <c:idx val="2"/>
              <c:layout>
                <c:manualLayout>
                  <c:x val="7.526468575018248E-3"/>
                  <c:y val="0"/>
                </c:manualLayout>
              </c:layout>
              <c:spPr>
                <a:noFill/>
                <a:ln>
                  <a:noFill/>
                </a:ln>
                <a:effectLst/>
              </c:spPr>
              <c:txPr>
                <a:bodyPr rot="0" spcFirstLastPara="1" vertOverflow="ellipsis" vert="horz" wrap="square" anchor="ctr" anchorCtr="1"/>
                <a:lstStyle/>
                <a:p>
                  <a:pPr>
                    <a:defRPr sz="7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38EE-4DE7-83FB-A99566D398F2}"/>
                </c:ext>
              </c:extLst>
            </c:dLbl>
            <c:dLbl>
              <c:idx val="3"/>
              <c:spPr>
                <a:noFill/>
                <a:ln>
                  <a:noFill/>
                </a:ln>
                <a:effectLst/>
              </c:spPr>
              <c:txPr>
                <a:bodyPr rot="0" spcFirstLastPara="1" vertOverflow="ellipsis" vert="horz" wrap="square" anchor="ctr" anchorCtr="1"/>
                <a:lstStyle/>
                <a:p>
                  <a:pPr>
                    <a:defRPr sz="7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extLst>
                <c:ext xmlns:c16="http://schemas.microsoft.com/office/drawing/2014/chart" uri="{C3380CC4-5D6E-409C-BE32-E72D297353CC}">
                  <c16:uniqueId val="{00000000-252C-4E25-A6BC-A5CB1F653EA7}"/>
                </c:ext>
              </c:extLst>
            </c:dLbl>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きょうだい</c:v>
                </c:pt>
                <c:pt idx="1">
                  <c:v>祖父母</c:v>
                </c:pt>
                <c:pt idx="2">
                  <c:v>父母</c:v>
                </c:pt>
                <c:pt idx="3">
                  <c:v>全体</c:v>
                </c:pt>
              </c:strCache>
            </c:strRef>
          </c:cat>
          <c:val>
            <c:numRef>
              <c:f>Sheet1!$B$2:$B$5</c:f>
              <c:numCache>
                <c:formatCode>0.0%</c:formatCode>
                <c:ptCount val="4"/>
                <c:pt idx="0">
                  <c:v>9.5768374164810696E-2</c:v>
                </c:pt>
                <c:pt idx="1">
                  <c:v>4.7337278106508875E-2</c:v>
                </c:pt>
                <c:pt idx="2">
                  <c:v>4.9019607843137254E-2</c:v>
                </c:pt>
                <c:pt idx="3">
                  <c:v>5.930656934306569E-2</c:v>
                </c:pt>
              </c:numCache>
            </c:numRef>
          </c:val>
          <c:extLst>
            <c:ext xmlns:c16="http://schemas.microsoft.com/office/drawing/2014/chart" uri="{C3380CC4-5D6E-409C-BE32-E72D297353CC}">
              <c16:uniqueId val="{00000000-A448-42DA-8E8A-1EA17801ED87}"/>
            </c:ext>
          </c:extLst>
        </c:ser>
        <c:ser>
          <c:idx val="1"/>
          <c:order val="1"/>
          <c:tx>
            <c:strRef>
              <c:f>Sheet1!$C$1</c:f>
              <c:strCache>
                <c:ptCount val="1"/>
                <c:pt idx="0">
                  <c:v>３～７時間未満</c:v>
                </c:pt>
              </c:strCache>
            </c:strRef>
          </c:tx>
          <c:spPr>
            <a:solidFill>
              <a:schemeClr val="accent2"/>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105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きょうだい</c:v>
                </c:pt>
                <c:pt idx="1">
                  <c:v>祖父母</c:v>
                </c:pt>
                <c:pt idx="2">
                  <c:v>父母</c:v>
                </c:pt>
                <c:pt idx="3">
                  <c:v>全体</c:v>
                </c:pt>
              </c:strCache>
            </c:strRef>
          </c:cat>
          <c:val>
            <c:numRef>
              <c:f>Sheet1!$C$2:$C$5</c:f>
              <c:numCache>
                <c:formatCode>0.0%</c:formatCode>
                <c:ptCount val="4"/>
                <c:pt idx="0">
                  <c:v>0.24053452115812918</c:v>
                </c:pt>
                <c:pt idx="1">
                  <c:v>0.14792899408284024</c:v>
                </c:pt>
                <c:pt idx="2">
                  <c:v>0.14052287581699346</c:v>
                </c:pt>
                <c:pt idx="3">
                  <c:v>0.15875912408759124</c:v>
                </c:pt>
              </c:numCache>
            </c:numRef>
          </c:val>
          <c:extLst>
            <c:ext xmlns:c16="http://schemas.microsoft.com/office/drawing/2014/chart" uri="{C3380CC4-5D6E-409C-BE32-E72D297353CC}">
              <c16:uniqueId val="{00000001-A448-42DA-8E8A-1EA17801ED87}"/>
            </c:ext>
          </c:extLst>
        </c:ser>
        <c:ser>
          <c:idx val="2"/>
          <c:order val="2"/>
          <c:tx>
            <c:strRef>
              <c:f>Sheet1!$D$1</c:f>
              <c:strCache>
                <c:ptCount val="1"/>
                <c:pt idx="0">
                  <c:v>３時間未満</c:v>
                </c:pt>
              </c:strCache>
            </c:strRef>
          </c:tx>
          <c:spPr>
            <a:solidFill>
              <a:schemeClr val="accent3"/>
            </a:solidFill>
            <a:ln>
              <a:solidFill>
                <a:schemeClr val="tx1"/>
              </a:solidFill>
            </a:ln>
            <a:effectLst/>
          </c:spPr>
          <c:invertIfNegative val="0"/>
          <c:dLbls>
            <c:dLbl>
              <c:idx val="1"/>
              <c:layout>
                <c:manualLayout>
                  <c:x val="-2.508822858339462E-3"/>
                  <c:y val="-1.222436817101800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A448-42DA-8E8A-1EA17801ED87}"/>
                </c:ext>
              </c:extLst>
            </c:dLbl>
            <c:dLbl>
              <c:idx val="2"/>
              <c:layout>
                <c:manualLayout>
                  <c:x val="1.0035291433357619E-2"/>
                  <c:y val="6.1121840855089737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A448-42DA-8E8A-1EA17801ED87}"/>
                </c:ext>
              </c:extLst>
            </c:dLbl>
            <c:spPr>
              <a:noFill/>
              <a:ln>
                <a:noFill/>
              </a:ln>
              <a:effectLst/>
            </c:spPr>
            <c:txPr>
              <a:bodyPr rot="0" spcFirstLastPara="1" vertOverflow="ellipsis" vert="horz" wrap="square" anchor="ctr" anchorCtr="1"/>
              <a:lstStyle/>
              <a:p>
                <a:pPr>
                  <a:defRPr sz="105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きょうだい</c:v>
                </c:pt>
                <c:pt idx="1">
                  <c:v>祖父母</c:v>
                </c:pt>
                <c:pt idx="2">
                  <c:v>父母</c:v>
                </c:pt>
                <c:pt idx="3">
                  <c:v>全体</c:v>
                </c:pt>
              </c:strCache>
            </c:strRef>
          </c:cat>
          <c:val>
            <c:numRef>
              <c:f>Sheet1!$D$2:$D$5</c:f>
              <c:numCache>
                <c:formatCode>0.0%</c:formatCode>
                <c:ptCount val="4"/>
                <c:pt idx="0">
                  <c:v>0.40757238307349664</c:v>
                </c:pt>
                <c:pt idx="1">
                  <c:v>0.42011834319526625</c:v>
                </c:pt>
                <c:pt idx="2">
                  <c:v>0.31372549019607843</c:v>
                </c:pt>
                <c:pt idx="3">
                  <c:v>0.31295620437956206</c:v>
                </c:pt>
              </c:numCache>
            </c:numRef>
          </c:val>
          <c:extLst>
            <c:ext xmlns:c16="http://schemas.microsoft.com/office/drawing/2014/chart" uri="{C3380CC4-5D6E-409C-BE32-E72D297353CC}">
              <c16:uniqueId val="{00000004-A448-42DA-8E8A-1EA17801ED87}"/>
            </c:ext>
          </c:extLst>
        </c:ser>
        <c:ser>
          <c:idx val="3"/>
          <c:order val="3"/>
          <c:tx>
            <c:strRef>
              <c:f>Sheet1!$E$1</c:f>
              <c:strCache>
                <c:ptCount val="1"/>
                <c:pt idx="0">
                  <c:v>無回答</c:v>
                </c:pt>
              </c:strCache>
            </c:strRef>
          </c:tx>
          <c:spPr>
            <a:solidFill>
              <a:schemeClr val="accent4"/>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105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きょうだい</c:v>
                </c:pt>
                <c:pt idx="1">
                  <c:v>祖父母</c:v>
                </c:pt>
                <c:pt idx="2">
                  <c:v>父母</c:v>
                </c:pt>
                <c:pt idx="3">
                  <c:v>全体</c:v>
                </c:pt>
              </c:strCache>
            </c:strRef>
          </c:cat>
          <c:val>
            <c:numRef>
              <c:f>Sheet1!$E$2:$E$5</c:f>
              <c:numCache>
                <c:formatCode>0.0%</c:formatCode>
                <c:ptCount val="4"/>
                <c:pt idx="0">
                  <c:v>0.25612472160356348</c:v>
                </c:pt>
                <c:pt idx="1">
                  <c:v>0.38461538461538464</c:v>
                </c:pt>
                <c:pt idx="2">
                  <c:v>0.49673202614379086</c:v>
                </c:pt>
                <c:pt idx="3">
                  <c:v>0.46897810218978103</c:v>
                </c:pt>
              </c:numCache>
            </c:numRef>
          </c:val>
          <c:extLst>
            <c:ext xmlns:c16="http://schemas.microsoft.com/office/drawing/2014/chart" uri="{C3380CC4-5D6E-409C-BE32-E72D297353CC}">
              <c16:uniqueId val="{00000005-A448-42DA-8E8A-1EA17801ED87}"/>
            </c:ext>
          </c:extLst>
        </c:ser>
        <c:dLbls>
          <c:showLegendKey val="0"/>
          <c:showVal val="1"/>
          <c:showCatName val="0"/>
          <c:showSerName val="0"/>
          <c:showPercent val="0"/>
          <c:showBubbleSize val="0"/>
        </c:dLbls>
        <c:gapWidth val="75"/>
        <c:overlap val="100"/>
        <c:axId val="64711936"/>
        <c:axId val="64719008"/>
      </c:barChart>
      <c:catAx>
        <c:axId val="6471193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64719008"/>
        <c:crosses val="autoZero"/>
        <c:auto val="1"/>
        <c:lblAlgn val="ctr"/>
        <c:lblOffset val="100"/>
        <c:noMultiLvlLbl val="0"/>
      </c:catAx>
      <c:valAx>
        <c:axId val="64719008"/>
        <c:scaling>
          <c:orientation val="minMax"/>
          <c:max val="1"/>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64711936"/>
        <c:crosses val="autoZero"/>
        <c:crossBetween val="between"/>
        <c:majorUnit val="0.2"/>
      </c:valAx>
      <c:spPr>
        <a:noFill/>
        <a:ln>
          <a:noFill/>
        </a:ln>
        <a:effectLst/>
      </c:spPr>
    </c:plotArea>
    <c:legend>
      <c:legendPos val="b"/>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chart>
  <c:spPr>
    <a:noFill/>
    <a:ln>
      <a:noFill/>
    </a:ln>
    <a:effectLst/>
  </c:spPr>
  <c:txPr>
    <a:bodyPr/>
    <a:lstStyle/>
    <a:p>
      <a:pPr>
        <a:defRPr sz="1050">
          <a:latin typeface="Meiryo UI" panose="020B0604030504040204" pitchFamily="50" charset="-128"/>
          <a:ea typeface="Meiryo UI" panose="020B0604030504040204" pitchFamily="50" charset="-128"/>
        </a:defRPr>
      </a:pPr>
      <a:endParaRPr lang="ja-JP"/>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回答数</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359D-47F4-97FD-6B1D240042C9}"/>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359D-47F4-97FD-6B1D240042C9}"/>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359D-47F4-97FD-6B1D240042C9}"/>
              </c:ext>
            </c:extLst>
          </c:dPt>
          <c:dLbls>
            <c:dLbl>
              <c:idx val="0"/>
              <c:tx>
                <c:rich>
                  <a:bodyPr/>
                  <a:lstStyle/>
                  <a:p>
                    <a:fld id="{EDE22685-33A2-498C-87D2-BD7C382A55C2}" type="VALUE">
                      <a:rPr lang="en-US" altLang="ja-JP" baseline="0" smtClean="0"/>
                      <a:pPr/>
                      <a:t>[値]</a:t>
                    </a:fld>
                    <a:endParaRPr lang="ja-JP" altLang="en-US"/>
                  </a:p>
                </c:rich>
              </c:tx>
              <c:showLegendKey val="0"/>
              <c:showVal val="0"/>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359D-47F4-97FD-6B1D240042C9}"/>
                </c:ext>
              </c:extLst>
            </c:dLbl>
            <c:dLbl>
              <c:idx val="1"/>
              <c:tx>
                <c:rich>
                  <a:bodyPr/>
                  <a:lstStyle/>
                  <a:p>
                    <a:fld id="{17BB3D74-DFF7-48F8-881D-B40FBC61F580}" type="VALUE">
                      <a:rPr lang="en-US" altLang="ja-JP" baseline="0" smtClean="0"/>
                      <a:pPr/>
                      <a:t>[値]</a:t>
                    </a:fld>
                    <a:endParaRPr lang="ja-JP" altLang="en-US"/>
                  </a:p>
                </c:rich>
              </c:tx>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359D-47F4-97FD-6B1D240042C9}"/>
                </c:ext>
              </c:extLst>
            </c:dLbl>
            <c:dLbl>
              <c:idx val="2"/>
              <c:layout>
                <c:manualLayout>
                  <c:x val="0.10649384169161502"/>
                  <c:y val="0.14798711191524438"/>
                </c:manualLayout>
              </c:layout>
              <c:tx>
                <c:rich>
                  <a:bodyPr/>
                  <a:lstStyle/>
                  <a:p>
                    <a:fld id="{A8E1F26A-0379-4059-B103-DB3609373872}" type="VALUE">
                      <a:rPr lang="en-US" altLang="ja-JP" baseline="0" smtClean="0"/>
                      <a:pPr/>
                      <a:t>[値]</a:t>
                    </a:fld>
                    <a:endParaRPr lang="ja-JP" altLang="en-US"/>
                  </a:p>
                </c:rich>
              </c:tx>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359D-47F4-97FD-6B1D240042C9}"/>
                </c:ext>
              </c:extLst>
            </c:dLbl>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ある</c:v>
                </c:pt>
                <c:pt idx="1">
                  <c:v>ない</c:v>
                </c:pt>
                <c:pt idx="2">
                  <c:v>無回答</c:v>
                </c:pt>
              </c:strCache>
            </c:strRef>
          </c:cat>
          <c:val>
            <c:numRef>
              <c:f>Sheet1!$B$2:$B$4</c:f>
              <c:numCache>
                <c:formatCode>0.0%</c:formatCode>
                <c:ptCount val="3"/>
                <c:pt idx="0">
                  <c:v>0.23499999999999999</c:v>
                </c:pt>
                <c:pt idx="1">
                  <c:v>0.64200000000000002</c:v>
                </c:pt>
                <c:pt idx="2">
                  <c:v>0.124</c:v>
                </c:pt>
              </c:numCache>
            </c:numRef>
          </c:val>
          <c:extLst>
            <c:ext xmlns:c16="http://schemas.microsoft.com/office/drawing/2014/chart" uri="{C3380CC4-5D6E-409C-BE32-E72D297353CC}">
              <c16:uniqueId val="{00000008-359D-47F4-97FD-6B1D240042C9}"/>
            </c:ext>
          </c:extLst>
        </c:ser>
        <c:dLbls>
          <c:showLegendKey val="0"/>
          <c:showVal val="0"/>
          <c:showCatName val="0"/>
          <c:showSerName val="0"/>
          <c:showPercent val="1"/>
          <c:showBubbleSize val="0"/>
          <c:showLeaderLines val="1"/>
        </c:dLbls>
        <c:firstSliceAng val="0"/>
      </c:pieChart>
      <c:spPr>
        <a:noFill/>
        <a:ln>
          <a:noFill/>
        </a:ln>
        <a:effectLst/>
      </c:spPr>
    </c:plotArea>
    <c:legend>
      <c:legendPos val="r"/>
      <c:layout>
        <c:manualLayout>
          <c:xMode val="edge"/>
          <c:yMode val="edge"/>
          <c:x val="0.66642559167022497"/>
          <c:y val="9.1295945053576119E-2"/>
          <c:w val="0.33357440832977503"/>
          <c:h val="0.81740771938210266"/>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回答数</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B7B3-4A3A-A5E9-B66C6830EC0A}"/>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B7B3-4A3A-A5E9-B66C6830EC0A}"/>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B7B3-4A3A-A5E9-B66C6830EC0A}"/>
              </c:ext>
            </c:extLst>
          </c:dPt>
          <c:dLbls>
            <c:dLbl>
              <c:idx val="0"/>
              <c:tx>
                <c:rich>
                  <a:bodyPr/>
                  <a:lstStyle/>
                  <a:p>
                    <a:fld id="{EDE22685-33A2-498C-87D2-BD7C382A55C2}" type="VALUE">
                      <a:rPr lang="en-US" altLang="ja-JP" baseline="0" smtClean="0"/>
                      <a:pPr/>
                      <a:t>[値]</a:t>
                    </a:fld>
                    <a:endParaRPr lang="ja-JP" altLang="en-US"/>
                  </a:p>
                </c:rich>
              </c:tx>
              <c:showLegendKey val="0"/>
              <c:showVal val="0"/>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B7B3-4A3A-A5E9-B66C6830EC0A}"/>
                </c:ext>
              </c:extLst>
            </c:dLbl>
            <c:dLbl>
              <c:idx val="1"/>
              <c:tx>
                <c:rich>
                  <a:bodyPr/>
                  <a:lstStyle/>
                  <a:p>
                    <a:fld id="{17BB3D74-DFF7-48F8-881D-B40FBC61F580}" type="VALUE">
                      <a:rPr lang="en-US" altLang="ja-JP" baseline="0" smtClean="0"/>
                      <a:pPr/>
                      <a:t>[値]</a:t>
                    </a:fld>
                    <a:endParaRPr lang="ja-JP" altLang="en-US"/>
                  </a:p>
                </c:rich>
              </c:tx>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B7B3-4A3A-A5E9-B66C6830EC0A}"/>
                </c:ext>
              </c:extLst>
            </c:dLbl>
            <c:dLbl>
              <c:idx val="2"/>
              <c:layout>
                <c:manualLayout>
                  <c:x val="0.14725211945024469"/>
                  <c:y val="0.10741358663220028"/>
                </c:manualLayout>
              </c:layout>
              <c:tx>
                <c:rich>
                  <a:bodyPr/>
                  <a:lstStyle/>
                  <a:p>
                    <a:fld id="{A8E1F26A-0379-4059-B103-DB3609373872}" type="VALUE">
                      <a:rPr lang="en-US" altLang="ja-JP" baseline="0" smtClean="0"/>
                      <a:pPr/>
                      <a:t>[値]</a:t>
                    </a:fld>
                    <a:endParaRPr lang="ja-JP" altLang="en-US"/>
                  </a:p>
                </c:rich>
              </c:tx>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B7B3-4A3A-A5E9-B66C6830EC0A}"/>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ある</c:v>
                </c:pt>
                <c:pt idx="1">
                  <c:v>ない</c:v>
                </c:pt>
                <c:pt idx="2">
                  <c:v>無回答</c:v>
                </c:pt>
              </c:strCache>
            </c:strRef>
          </c:cat>
          <c:val>
            <c:numRef>
              <c:f>Sheet1!$B$2:$B$4</c:f>
              <c:numCache>
                <c:formatCode>0.0%</c:formatCode>
                <c:ptCount val="3"/>
                <c:pt idx="0">
                  <c:v>0.18521897810218979</c:v>
                </c:pt>
                <c:pt idx="1">
                  <c:v>0.54562043795620441</c:v>
                </c:pt>
                <c:pt idx="2">
                  <c:v>0.26916058394160586</c:v>
                </c:pt>
              </c:numCache>
            </c:numRef>
          </c:val>
          <c:extLst>
            <c:ext xmlns:c16="http://schemas.microsoft.com/office/drawing/2014/chart" uri="{C3380CC4-5D6E-409C-BE32-E72D297353CC}">
              <c16:uniqueId val="{00000008-B7B3-4A3A-A5E9-B66C6830EC0A}"/>
            </c:ext>
          </c:extLst>
        </c:ser>
        <c:dLbls>
          <c:showLegendKey val="0"/>
          <c:showVal val="0"/>
          <c:showCatName val="0"/>
          <c:showSerName val="0"/>
          <c:showPercent val="1"/>
          <c:showBubbleSize val="0"/>
          <c:showLeaderLines val="1"/>
        </c:dLbls>
        <c:firstSliceAng val="0"/>
      </c:pieChart>
      <c:spPr>
        <a:noFill/>
        <a:ln>
          <a:noFill/>
        </a:ln>
        <a:effectLst/>
      </c:spPr>
    </c:plotArea>
    <c:legend>
      <c:legendPos val="r"/>
      <c:layout>
        <c:manualLayout>
          <c:xMode val="edge"/>
          <c:yMode val="edge"/>
          <c:x val="0.66642559167022497"/>
          <c:y val="9.1295945053576119E-2"/>
          <c:w val="0.33357440832977503"/>
          <c:h val="0.81740771938210266"/>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7520564406534137"/>
          <c:y val="0.10025785718027827"/>
          <c:w val="0.16955179493516026"/>
          <c:h val="0.79948428563944351"/>
        </c:manualLayout>
      </c:layout>
      <c:barChart>
        <c:barDir val="bar"/>
        <c:grouping val="clustered"/>
        <c:varyColors val="0"/>
        <c:ser>
          <c:idx val="0"/>
          <c:order val="0"/>
          <c:tx>
            <c:strRef>
              <c:f>Sheet1!$B$1</c:f>
              <c:strCache>
                <c:ptCount val="1"/>
                <c:pt idx="0">
                  <c:v>系列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主に福祉サービス等の支援</c:v>
                </c:pt>
                <c:pt idx="1">
                  <c:v>学校の勉強や受験勉強など学習のサポート</c:v>
                </c:pt>
                <c:pt idx="2">
                  <c:v>進路や就職などの相談にのってほしい</c:v>
                </c:pt>
              </c:strCache>
            </c:strRef>
          </c:cat>
          <c:val>
            <c:numRef>
              <c:f>Sheet1!$B$2:$B$4</c:f>
              <c:numCache>
                <c:formatCode>0.0%</c:formatCode>
                <c:ptCount val="3"/>
                <c:pt idx="0">
                  <c:v>0.45088161209068012</c:v>
                </c:pt>
                <c:pt idx="1">
                  <c:v>0.45340050377833752</c:v>
                </c:pt>
                <c:pt idx="2">
                  <c:v>0.46851385390428213</c:v>
                </c:pt>
              </c:numCache>
            </c:numRef>
          </c:val>
          <c:extLst>
            <c:ext xmlns:c16="http://schemas.microsoft.com/office/drawing/2014/chart" uri="{C3380CC4-5D6E-409C-BE32-E72D297353CC}">
              <c16:uniqueId val="{00000000-3C13-44EA-8334-C84D893EA080}"/>
            </c:ext>
          </c:extLst>
        </c:ser>
        <c:dLbls>
          <c:showLegendKey val="0"/>
          <c:showVal val="1"/>
          <c:showCatName val="0"/>
          <c:showSerName val="0"/>
          <c:showPercent val="0"/>
          <c:showBubbleSize val="0"/>
        </c:dLbls>
        <c:gapWidth val="150"/>
        <c:overlap val="-25"/>
        <c:axId val="64718176"/>
        <c:axId val="64716928"/>
      </c:barChart>
      <c:catAx>
        <c:axId val="6471817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64716928"/>
        <c:crosses val="autoZero"/>
        <c:auto val="1"/>
        <c:lblAlgn val="ctr"/>
        <c:lblOffset val="100"/>
        <c:noMultiLvlLbl val="0"/>
      </c:catAx>
      <c:valAx>
        <c:axId val="64716928"/>
        <c:scaling>
          <c:orientation val="minMax"/>
        </c:scaling>
        <c:delete val="1"/>
        <c:axPos val="b"/>
        <c:numFmt formatCode="0.0%" sourceLinked="1"/>
        <c:majorTickMark val="none"/>
        <c:minorTickMark val="none"/>
        <c:tickLblPos val="nextTo"/>
        <c:crossAx val="6471817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2327000815002933"/>
          <c:y val="2.0978134877946301E-2"/>
          <c:w val="0.47085218045487298"/>
          <c:h val="0.95697034549630777"/>
        </c:manualLayout>
      </c:layout>
      <c:barChart>
        <c:barDir val="bar"/>
        <c:grouping val="clustered"/>
        <c:varyColors val="0"/>
        <c:ser>
          <c:idx val="0"/>
          <c:order val="0"/>
          <c:tx>
            <c:strRef>
              <c:f>Sheet1!$B$1</c:f>
              <c:strCache>
                <c:ptCount val="1"/>
                <c:pt idx="0">
                  <c:v>系列 1</c:v>
                </c:pt>
              </c:strCache>
            </c:strRef>
          </c:tx>
          <c:spPr>
            <a:solidFill>
              <a:schemeClr val="accent1"/>
            </a:solidFill>
            <a:ln>
              <a:noFill/>
            </a:ln>
            <a:effectLst/>
          </c:spPr>
          <c:invertIfNegative val="0"/>
          <c:dLbls>
            <c:dLbl>
              <c:idx val="2"/>
              <c:layout>
                <c:manualLayout>
                  <c:x val="-4.3627132297561089E-3"/>
                  <c:y val="-3.007940489200072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AD0-48E7-9A5A-B996677F8269}"/>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Sheet1!$A$2:$A$15</c:f>
              <c:strCache>
                <c:ptCount val="14"/>
                <c:pt idx="0">
                  <c:v>無回答</c:v>
                </c:pt>
                <c:pt idx="1">
                  <c:v>わからない</c:v>
                </c:pt>
                <c:pt idx="2">
                  <c:v>特にない</c:v>
                </c:pt>
                <c:pt idx="3">
                  <c:v>その他</c:v>
                </c:pt>
                <c:pt idx="4">
                  <c:v>学校の勉強や受験勉強など学習のサポート</c:v>
                </c:pt>
                <c:pt idx="5">
                  <c:v>進路や就職など将来の相談にのってほしい</c:v>
                </c:pt>
                <c:pt idx="6">
                  <c:v>同じ境遇の方と話をしてみたい</c:v>
                </c:pt>
                <c:pt idx="7">
                  <c:v>家庭への経済的な支援</c:v>
                </c:pt>
                <c:pt idx="8">
                  <c:v>自由に使える時間がほしい</c:v>
                </c:pt>
                <c:pt idx="12">
                  <c:v>家族のお世話について相談にのってほしい</c:v>
                </c:pt>
                <c:pt idx="13">
                  <c:v>自分の今の状況について話を聞いてほしい</c:v>
                </c:pt>
              </c:strCache>
            </c:strRef>
          </c:cat>
          <c:val>
            <c:numRef>
              <c:f>Sheet1!$B$2:$B$15</c:f>
              <c:numCache>
                <c:formatCode>0.0%</c:formatCode>
                <c:ptCount val="14"/>
                <c:pt idx="0">
                  <c:v>0.10766423357664233</c:v>
                </c:pt>
                <c:pt idx="1">
                  <c:v>9.9452554744525551E-2</c:v>
                </c:pt>
                <c:pt idx="2">
                  <c:v>0.41970802919708028</c:v>
                </c:pt>
                <c:pt idx="3">
                  <c:v>1.4598540145985401E-2</c:v>
                </c:pt>
                <c:pt idx="4">
                  <c:v>0.16423357664233576</c:v>
                </c:pt>
                <c:pt idx="5">
                  <c:v>0.16970802919708028</c:v>
                </c:pt>
                <c:pt idx="6">
                  <c:v>7.9379562043795621E-2</c:v>
                </c:pt>
                <c:pt idx="7">
                  <c:v>8.9416058394160586E-2</c:v>
                </c:pt>
                <c:pt idx="8">
                  <c:v>0.121</c:v>
                </c:pt>
                <c:pt idx="9">
                  <c:v>3.5583941605839414E-2</c:v>
                </c:pt>
                <c:pt idx="10">
                  <c:v>3.2846715328467155E-2</c:v>
                </c:pt>
                <c:pt idx="11">
                  <c:v>3.7408759124087594E-2</c:v>
                </c:pt>
                <c:pt idx="12">
                  <c:v>4.8357664233576646E-2</c:v>
                </c:pt>
                <c:pt idx="13">
                  <c:v>0.127</c:v>
                </c:pt>
              </c:numCache>
            </c:numRef>
          </c:val>
          <c:extLst>
            <c:ext xmlns:c16="http://schemas.microsoft.com/office/drawing/2014/chart" uri="{C3380CC4-5D6E-409C-BE32-E72D297353CC}">
              <c16:uniqueId val="{00000000-4AD0-48E7-9A5A-B996677F8269}"/>
            </c:ext>
          </c:extLst>
        </c:ser>
        <c:dLbls>
          <c:showLegendKey val="0"/>
          <c:showVal val="1"/>
          <c:showCatName val="0"/>
          <c:showSerName val="0"/>
          <c:showPercent val="0"/>
          <c:showBubbleSize val="0"/>
        </c:dLbls>
        <c:gapWidth val="150"/>
        <c:overlap val="-25"/>
        <c:axId val="64718176"/>
        <c:axId val="64716928"/>
      </c:barChart>
      <c:catAx>
        <c:axId val="6471817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crossAx val="64716928"/>
        <c:crosses val="autoZero"/>
        <c:auto val="1"/>
        <c:lblAlgn val="ctr"/>
        <c:lblOffset val="100"/>
        <c:noMultiLvlLbl val="0"/>
      </c:catAx>
      <c:valAx>
        <c:axId val="64716928"/>
        <c:scaling>
          <c:orientation val="minMax"/>
        </c:scaling>
        <c:delete val="1"/>
        <c:axPos val="b"/>
        <c:numFmt formatCode="0.0%" sourceLinked="1"/>
        <c:majorTickMark val="none"/>
        <c:minorTickMark val="none"/>
        <c:tickLblPos val="nextTo"/>
        <c:crossAx val="6471817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5389255778511559"/>
          <c:y val="0.10025785718027827"/>
          <c:w val="0.43039868609650028"/>
          <c:h val="0.79948428563944351"/>
        </c:manualLayout>
      </c:layout>
      <c:barChart>
        <c:barDir val="bar"/>
        <c:grouping val="clustered"/>
        <c:varyColors val="0"/>
        <c:ser>
          <c:idx val="0"/>
          <c:order val="0"/>
          <c:tx>
            <c:strRef>
              <c:f>Sheet1!$B$1</c:f>
              <c:strCache>
                <c:ptCount val="1"/>
                <c:pt idx="0">
                  <c:v>系列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特にない</c:v>
                </c:pt>
                <c:pt idx="1">
                  <c:v>友人と遊ぶことができない</c:v>
                </c:pt>
                <c:pt idx="2">
                  <c:v>睡眠が十分に取れない</c:v>
                </c:pt>
                <c:pt idx="3">
                  <c:v>自分の時間が取れない</c:v>
                </c:pt>
                <c:pt idx="4">
                  <c:v>宿題をする時間や勉強する時間が取れない</c:v>
                </c:pt>
              </c:strCache>
            </c:strRef>
          </c:cat>
          <c:val>
            <c:numRef>
              <c:f>Sheet1!$B$2:$B$6</c:f>
              <c:numCache>
                <c:formatCode>0.0%</c:formatCode>
                <c:ptCount val="5"/>
                <c:pt idx="0">
                  <c:v>0.42299999999999999</c:v>
                </c:pt>
                <c:pt idx="1">
                  <c:v>8.5000000000000006E-2</c:v>
                </c:pt>
                <c:pt idx="2">
                  <c:v>0.12</c:v>
                </c:pt>
                <c:pt idx="3">
                  <c:v>0.13</c:v>
                </c:pt>
                <c:pt idx="4">
                  <c:v>0.1</c:v>
                </c:pt>
              </c:numCache>
            </c:numRef>
          </c:val>
          <c:extLst>
            <c:ext xmlns:c16="http://schemas.microsoft.com/office/drawing/2014/chart" uri="{C3380CC4-5D6E-409C-BE32-E72D297353CC}">
              <c16:uniqueId val="{00000000-921C-42A3-89EC-94A5BB94FA85}"/>
            </c:ext>
          </c:extLst>
        </c:ser>
        <c:dLbls>
          <c:showLegendKey val="0"/>
          <c:showVal val="1"/>
          <c:showCatName val="0"/>
          <c:showSerName val="0"/>
          <c:showPercent val="0"/>
          <c:showBubbleSize val="0"/>
        </c:dLbls>
        <c:gapWidth val="150"/>
        <c:overlap val="-25"/>
        <c:axId val="64718176"/>
        <c:axId val="64716928"/>
      </c:barChart>
      <c:catAx>
        <c:axId val="6471817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64716928"/>
        <c:crosses val="autoZero"/>
        <c:auto val="1"/>
        <c:lblAlgn val="ctr"/>
        <c:lblOffset val="100"/>
        <c:noMultiLvlLbl val="0"/>
      </c:catAx>
      <c:valAx>
        <c:axId val="64716928"/>
        <c:scaling>
          <c:orientation val="minMax"/>
        </c:scaling>
        <c:delete val="1"/>
        <c:axPos val="b"/>
        <c:numFmt formatCode="0.0%" sourceLinked="1"/>
        <c:majorTickMark val="none"/>
        <c:minorTickMark val="none"/>
        <c:tickLblPos val="nextTo"/>
        <c:crossAx val="6471817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4944629060920636"/>
          <c:y val="2.0978134877946301E-2"/>
          <c:w val="0.44467596098756001"/>
          <c:h val="0.95697034549630777"/>
        </c:manualLayout>
      </c:layout>
      <c:barChart>
        <c:barDir val="bar"/>
        <c:grouping val="clustered"/>
        <c:varyColors val="0"/>
        <c:ser>
          <c:idx val="0"/>
          <c:order val="0"/>
          <c:tx>
            <c:strRef>
              <c:f>Sheet1!$B$1</c:f>
              <c:strCache>
                <c:ptCount val="1"/>
                <c:pt idx="0">
                  <c:v>系列 1</c:v>
                </c:pt>
              </c:strCache>
            </c:strRef>
          </c:tx>
          <c:spPr>
            <a:solidFill>
              <a:schemeClr val="accent1"/>
            </a:solidFill>
            <a:ln>
              <a:noFill/>
            </a:ln>
            <a:effectLst/>
          </c:spPr>
          <c:invertIfNegative val="0"/>
          <c:dLbls>
            <c:dLbl>
              <c:idx val="2"/>
              <c:layout>
                <c:manualLayout>
                  <c:x val="-1.8727188786228451E-16"/>
                  <c:y val="3.2144029550234157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D76-46C4-ADF6-B83F3A1ACC9C}"/>
                </c:ext>
              </c:extLst>
            </c:dLbl>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Sheet1!$A$2:$A$14</c:f>
              <c:strCache>
                <c:ptCount val="13"/>
                <c:pt idx="0">
                  <c:v>無回答</c:v>
                </c:pt>
                <c:pt idx="1">
                  <c:v>わからない</c:v>
                </c:pt>
                <c:pt idx="2">
                  <c:v>特にない</c:v>
                </c:pt>
                <c:pt idx="3">
                  <c:v>その他</c:v>
                </c:pt>
                <c:pt idx="4">
                  <c:v>学校の勉強や受験勉強など学習のサポート</c:v>
                </c:pt>
                <c:pt idx="5">
                  <c:v>進路や就職など将来の相談にのってほしい</c:v>
                </c:pt>
                <c:pt idx="6">
                  <c:v>家庭への経済的な支援</c:v>
                </c:pt>
                <c:pt idx="7">
                  <c:v>自由に使える時間がほしい</c:v>
                </c:pt>
                <c:pt idx="11">
                  <c:v>家族のお世話について相談にのってほしい</c:v>
                </c:pt>
                <c:pt idx="12">
                  <c:v>自分の今の状況について話を聞いてほしい</c:v>
                </c:pt>
              </c:strCache>
            </c:strRef>
          </c:cat>
          <c:val>
            <c:numRef>
              <c:f>Sheet1!$B$2:$B$14</c:f>
              <c:numCache>
                <c:formatCode>0.0%</c:formatCode>
                <c:ptCount val="13"/>
                <c:pt idx="0">
                  <c:v>6.5000000000000002E-2</c:v>
                </c:pt>
                <c:pt idx="1">
                  <c:v>6.2E-2</c:v>
                </c:pt>
                <c:pt idx="2">
                  <c:v>0.39700000000000002</c:v>
                </c:pt>
                <c:pt idx="3">
                  <c:v>7.0000000000000001E-3</c:v>
                </c:pt>
                <c:pt idx="4">
                  <c:v>0.189</c:v>
                </c:pt>
                <c:pt idx="5">
                  <c:v>0.17299999999999999</c:v>
                </c:pt>
                <c:pt idx="6">
                  <c:v>0.14699999999999999</c:v>
                </c:pt>
                <c:pt idx="7">
                  <c:v>0.17899999999999999</c:v>
                </c:pt>
                <c:pt idx="8">
                  <c:v>3.5999999999999997E-2</c:v>
                </c:pt>
                <c:pt idx="9">
                  <c:v>2.5999999999999999E-2</c:v>
                </c:pt>
                <c:pt idx="10">
                  <c:v>3.3000000000000002E-2</c:v>
                </c:pt>
                <c:pt idx="11">
                  <c:v>2.9000000000000001E-2</c:v>
                </c:pt>
                <c:pt idx="12">
                  <c:v>0.16600000000000001</c:v>
                </c:pt>
              </c:numCache>
            </c:numRef>
          </c:val>
          <c:extLst>
            <c:ext xmlns:c16="http://schemas.microsoft.com/office/drawing/2014/chart" uri="{C3380CC4-5D6E-409C-BE32-E72D297353CC}">
              <c16:uniqueId val="{00000000-5D76-46C4-ADF6-B83F3A1ACC9C}"/>
            </c:ext>
          </c:extLst>
        </c:ser>
        <c:dLbls>
          <c:showLegendKey val="0"/>
          <c:showVal val="1"/>
          <c:showCatName val="0"/>
          <c:showSerName val="0"/>
          <c:showPercent val="0"/>
          <c:showBubbleSize val="0"/>
        </c:dLbls>
        <c:gapWidth val="150"/>
        <c:overlap val="-25"/>
        <c:axId val="64718176"/>
        <c:axId val="64716928"/>
      </c:barChart>
      <c:catAx>
        <c:axId val="6471817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crossAx val="64716928"/>
        <c:crosses val="autoZero"/>
        <c:auto val="1"/>
        <c:lblAlgn val="ctr"/>
        <c:lblOffset val="100"/>
        <c:noMultiLvlLbl val="0"/>
      </c:catAx>
      <c:valAx>
        <c:axId val="64716928"/>
        <c:scaling>
          <c:orientation val="minMax"/>
        </c:scaling>
        <c:delete val="1"/>
        <c:axPos val="b"/>
        <c:numFmt formatCode="0.0%" sourceLinked="1"/>
        <c:majorTickMark val="none"/>
        <c:minorTickMark val="none"/>
        <c:tickLblPos val="nextTo"/>
        <c:crossAx val="6471817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08953213789785"/>
          <c:y val="0.11696977677091344"/>
          <c:w val="0.57554707256033621"/>
          <c:h val="0.75516641068541923"/>
        </c:manualLayout>
      </c:layout>
      <c:pieChart>
        <c:varyColors val="1"/>
        <c:ser>
          <c:idx val="0"/>
          <c:order val="0"/>
          <c:tx>
            <c:strRef>
              <c:f>Sheet1!$B$1</c:f>
              <c:strCache>
                <c:ptCount val="1"/>
                <c:pt idx="0">
                  <c:v>回答数</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AED2-40C6-8536-69E16EE6C723}"/>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AED2-40C6-8536-69E16EE6C723}"/>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2-AED2-40C6-8536-69E16EE6C723}"/>
              </c:ext>
            </c:extLst>
          </c:dPt>
          <c:dLbls>
            <c:dLbl>
              <c:idx val="0"/>
              <c:layout>
                <c:manualLayout>
                  <c:x val="0.26760706359796593"/>
                  <c:y val="6.9557877098085769E-4"/>
                </c:manualLayout>
              </c:layout>
              <c:tx>
                <c:rich>
                  <a:bodyPr/>
                  <a:lstStyle/>
                  <a:p>
                    <a:fld id="{88A40F4E-7DA1-4209-8299-F01E08007AAE}" type="CATEGORYNAME">
                      <a:rPr lang="ja-JP" altLang="en-US"/>
                      <a:pPr/>
                      <a:t>[分類名]</a:t>
                    </a:fld>
                    <a:r>
                      <a:rPr lang="ja-JP" altLang="en-US" baseline="0" dirty="0"/>
                      <a:t>
</a:t>
                    </a:r>
                    <a:fld id="{EDE22685-33A2-498C-87D2-BD7C382A55C2}" type="VALUE">
                      <a:rPr lang="en-US" altLang="ja-JP" baseline="0" smtClean="0"/>
                      <a:pPr/>
                      <a:t>[値]</a:t>
                    </a:fld>
                    <a:endParaRPr lang="ja-JP" altLang="en-US" baseline="0" dirty="0"/>
                  </a:p>
                </c:rich>
              </c:tx>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AED2-40C6-8536-69E16EE6C723}"/>
                </c:ext>
              </c:extLst>
            </c:dLbl>
            <c:dLbl>
              <c:idx val="1"/>
              <c:layout>
                <c:manualLayout>
                  <c:x val="2.5776710594105974E-2"/>
                  <c:y val="-0.25172018090891363"/>
                </c:manualLayout>
              </c:layout>
              <c:tx>
                <c:rich>
                  <a:bodyPr/>
                  <a:lstStyle/>
                  <a:p>
                    <a:fld id="{D7A9B05A-CBFF-4E71-BDC2-E0F8E398CBA0}" type="CATEGORYNAME">
                      <a:rPr lang="ja-JP" altLang="en-US"/>
                      <a:pPr/>
                      <a:t>[分類名]</a:t>
                    </a:fld>
                    <a:r>
                      <a:rPr lang="ja-JP" altLang="en-US" baseline="0" dirty="0"/>
                      <a:t>
</a:t>
                    </a:r>
                    <a:fld id="{17BB3D74-DFF7-48F8-881D-B40FBC61F580}" type="VALUE">
                      <a:rPr lang="en-US" altLang="ja-JP" baseline="0" smtClean="0"/>
                      <a:pPr/>
                      <a:t>[値]</a:t>
                    </a:fld>
                    <a:endParaRPr lang="ja-JP" altLang="en-US" baseline="0" dirty="0"/>
                  </a:p>
                </c:rich>
              </c:tx>
              <c:showLegendKey val="0"/>
              <c:showVal val="1"/>
              <c:showCatName val="1"/>
              <c:showSerName val="0"/>
              <c:showPercent val="1"/>
              <c:showBubbleSize val="0"/>
              <c:extLst>
                <c:ext xmlns:c15="http://schemas.microsoft.com/office/drawing/2012/chart" uri="{CE6537A1-D6FC-4f65-9D91-7224C49458BB}">
                  <c15:layout>
                    <c:manualLayout>
                      <c:w val="0.29739607966479165"/>
                      <c:h val="0.34781680410434174"/>
                    </c:manualLayout>
                  </c15:layout>
                  <c15:dlblFieldTable/>
                  <c15:showDataLabelsRange val="0"/>
                </c:ext>
                <c:ext xmlns:c16="http://schemas.microsoft.com/office/drawing/2014/chart" uri="{C3380CC4-5D6E-409C-BE32-E72D297353CC}">
                  <c16:uniqueId val="{00000003-AED2-40C6-8536-69E16EE6C723}"/>
                </c:ext>
              </c:extLst>
            </c:dLbl>
            <c:dLbl>
              <c:idx val="2"/>
              <c:tx>
                <c:rich>
                  <a:bodyPr/>
                  <a:lstStyle/>
                  <a:p>
                    <a:fld id="{59F7378C-97D8-432B-ABBE-CDC59626A967}" type="CATEGORYNAME">
                      <a:rPr lang="ja-JP" altLang="en-US"/>
                      <a:pPr/>
                      <a:t>[分類名]</a:t>
                    </a:fld>
                    <a:r>
                      <a:rPr lang="ja-JP" altLang="en-US" baseline="0" dirty="0"/>
                      <a:t>
</a:t>
                    </a:r>
                    <a:fld id="{A8E1F26A-0379-4059-B103-DB3609373872}" type="VALUE">
                      <a:rPr lang="en-US" altLang="ja-JP" baseline="0" smtClean="0"/>
                      <a:pPr/>
                      <a:t>[値]</a:t>
                    </a:fld>
                    <a:endParaRPr lang="ja-JP" altLang="en-US" baseline="0" dirty="0"/>
                  </a:p>
                </c:rich>
              </c:tx>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AED2-40C6-8536-69E16EE6C723}"/>
                </c:ext>
              </c:extLst>
            </c:dLbl>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いる</c:v>
                </c:pt>
                <c:pt idx="1">
                  <c:v>いない</c:v>
                </c:pt>
                <c:pt idx="2">
                  <c:v>無回答</c:v>
                </c:pt>
              </c:strCache>
            </c:strRef>
          </c:cat>
          <c:val>
            <c:numRef>
              <c:f>Sheet1!$B$2:$B$4</c:f>
              <c:numCache>
                <c:formatCode>0.0%</c:formatCode>
                <c:ptCount val="3"/>
                <c:pt idx="0">
                  <c:v>6.5000000000000002E-2</c:v>
                </c:pt>
                <c:pt idx="1">
                  <c:v>0.91900000000000004</c:v>
                </c:pt>
                <c:pt idx="2">
                  <c:v>1.6E-2</c:v>
                </c:pt>
              </c:numCache>
            </c:numRef>
          </c:val>
          <c:extLst>
            <c:ext xmlns:c16="http://schemas.microsoft.com/office/drawing/2014/chart" uri="{C3380CC4-5D6E-409C-BE32-E72D297353CC}">
              <c16:uniqueId val="{00000000-AED2-40C6-8536-69E16EE6C723}"/>
            </c:ext>
          </c:extLst>
        </c:ser>
        <c:dLbls>
          <c:showLegendKey val="0"/>
          <c:showVal val="0"/>
          <c:showCatName val="0"/>
          <c:showSerName val="0"/>
          <c:showPercent val="1"/>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0254380599309344"/>
          <c:y val="3.4244363824464746E-2"/>
          <c:w val="0.50358841904218543"/>
          <c:h val="0.79729708308014058"/>
        </c:manualLayout>
      </c:layout>
      <c:pieChart>
        <c:varyColors val="1"/>
        <c:ser>
          <c:idx val="0"/>
          <c:order val="0"/>
          <c:tx>
            <c:strRef>
              <c:f>Sheet1!$B$1</c:f>
              <c:strCache>
                <c:ptCount val="1"/>
                <c:pt idx="0">
                  <c:v>学校数</c:v>
                </c:pt>
              </c:strCache>
            </c:strRef>
          </c:tx>
          <c:dPt>
            <c:idx val="0"/>
            <c:bubble3D val="0"/>
            <c:spPr>
              <a:solidFill>
                <a:schemeClr val="accent1"/>
              </a:solidFill>
              <a:ln w="28575">
                <a:solidFill>
                  <a:schemeClr val="tx1"/>
                </a:solidFill>
              </a:ln>
              <a:effectLst/>
            </c:spPr>
            <c:extLst>
              <c:ext xmlns:c16="http://schemas.microsoft.com/office/drawing/2014/chart" uri="{C3380CC4-5D6E-409C-BE32-E72D297353CC}">
                <c16:uniqueId val="{00000001-3CC0-4342-A0E1-ECF85567DFDF}"/>
              </c:ext>
            </c:extLst>
          </c:dPt>
          <c:dPt>
            <c:idx val="1"/>
            <c:bubble3D val="0"/>
            <c:spPr>
              <a:solidFill>
                <a:schemeClr val="accent2"/>
              </a:solidFill>
              <a:ln w="28575">
                <a:solidFill>
                  <a:schemeClr val="tx1"/>
                </a:solidFill>
              </a:ln>
              <a:effectLst/>
            </c:spPr>
            <c:extLst>
              <c:ext xmlns:c16="http://schemas.microsoft.com/office/drawing/2014/chart" uri="{C3380CC4-5D6E-409C-BE32-E72D297353CC}">
                <c16:uniqueId val="{00000003-3CC0-4342-A0E1-ECF85567DFDF}"/>
              </c:ext>
            </c:extLst>
          </c:dPt>
          <c:dPt>
            <c:idx val="2"/>
            <c:bubble3D val="0"/>
            <c:spPr>
              <a:solidFill>
                <a:schemeClr val="accent3"/>
              </a:solidFill>
              <a:ln w="28575">
                <a:solidFill>
                  <a:schemeClr val="tx1"/>
                </a:solidFill>
              </a:ln>
              <a:effectLst/>
            </c:spPr>
            <c:extLst>
              <c:ext xmlns:c16="http://schemas.microsoft.com/office/drawing/2014/chart" uri="{C3380CC4-5D6E-409C-BE32-E72D297353CC}">
                <c16:uniqueId val="{00000005-3CC0-4342-A0E1-ECF85567DFDF}"/>
              </c:ext>
            </c:extLst>
          </c:dPt>
          <c:dPt>
            <c:idx val="3"/>
            <c:bubble3D val="0"/>
            <c:spPr>
              <a:solidFill>
                <a:schemeClr val="accent4"/>
              </a:solidFill>
              <a:ln w="28575">
                <a:solidFill>
                  <a:schemeClr val="tx1"/>
                </a:solidFill>
              </a:ln>
              <a:effectLst/>
            </c:spPr>
            <c:extLst>
              <c:ext xmlns:c16="http://schemas.microsoft.com/office/drawing/2014/chart" uri="{C3380CC4-5D6E-409C-BE32-E72D297353CC}">
                <c16:uniqueId val="{00000007-3CC0-4342-A0E1-ECF85567DFDF}"/>
              </c:ext>
            </c:extLst>
          </c:dPt>
          <c:dPt>
            <c:idx val="4"/>
            <c:bubble3D val="0"/>
            <c:spPr>
              <a:solidFill>
                <a:schemeClr val="accent5"/>
              </a:solidFill>
              <a:ln w="28575">
                <a:solidFill>
                  <a:schemeClr val="tx1"/>
                </a:solidFill>
              </a:ln>
              <a:effectLst/>
            </c:spPr>
            <c:extLst>
              <c:ext xmlns:c16="http://schemas.microsoft.com/office/drawing/2014/chart" uri="{C3380CC4-5D6E-409C-BE32-E72D297353CC}">
                <c16:uniqueId val="{00000008-3CC0-4342-A0E1-ECF85567DFDF}"/>
              </c:ext>
            </c:extLst>
          </c:dPt>
          <c:dPt>
            <c:idx val="5"/>
            <c:bubble3D val="0"/>
            <c:spPr>
              <a:solidFill>
                <a:schemeClr val="accent6"/>
              </a:solidFill>
              <a:ln w="28575">
                <a:solidFill>
                  <a:schemeClr val="tx1"/>
                </a:solidFill>
              </a:ln>
              <a:effectLst/>
            </c:spPr>
            <c:extLst>
              <c:ext xmlns:c16="http://schemas.microsoft.com/office/drawing/2014/chart" uri="{C3380CC4-5D6E-409C-BE32-E72D297353CC}">
                <c16:uniqueId val="{00000009-3CC0-4342-A0E1-ECF85567DFDF}"/>
              </c:ext>
            </c:extLst>
          </c:dPt>
          <c:dPt>
            <c:idx val="6"/>
            <c:bubble3D val="0"/>
            <c:spPr>
              <a:solidFill>
                <a:schemeClr val="accent1">
                  <a:lumMod val="60000"/>
                </a:schemeClr>
              </a:solidFill>
              <a:ln w="28575">
                <a:solidFill>
                  <a:schemeClr val="tx1"/>
                </a:solidFill>
              </a:ln>
              <a:effectLst/>
            </c:spPr>
            <c:extLst>
              <c:ext xmlns:c16="http://schemas.microsoft.com/office/drawing/2014/chart" uri="{C3380CC4-5D6E-409C-BE32-E72D297353CC}">
                <c16:uniqueId val="{0000000A-3CC0-4342-A0E1-ECF85567DFDF}"/>
              </c:ext>
            </c:extLst>
          </c:dPt>
          <c:dPt>
            <c:idx val="7"/>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0B-3CC0-4342-A0E1-ECF85567DFDF}"/>
              </c:ext>
            </c:extLst>
          </c:dPt>
          <c:dPt>
            <c:idx val="8"/>
            <c:bubble3D val="0"/>
            <c:spPr>
              <a:solidFill>
                <a:schemeClr val="accent3">
                  <a:lumMod val="60000"/>
                </a:schemeClr>
              </a:solidFill>
              <a:ln w="19050">
                <a:solidFill>
                  <a:schemeClr val="lt1"/>
                </a:solidFill>
              </a:ln>
              <a:effectLst/>
            </c:spPr>
            <c:extLst>
              <c:ext xmlns:c16="http://schemas.microsoft.com/office/drawing/2014/chart" uri="{C3380CC4-5D6E-409C-BE32-E72D297353CC}">
                <c16:uniqueId val="{0000000C-3CC0-4342-A0E1-ECF85567DFDF}"/>
              </c:ext>
            </c:extLst>
          </c:dPt>
          <c:dPt>
            <c:idx val="9"/>
            <c:bubble3D val="0"/>
            <c:spPr>
              <a:solidFill>
                <a:schemeClr val="accent4">
                  <a:lumMod val="60000"/>
                </a:schemeClr>
              </a:solidFill>
              <a:ln w="19050">
                <a:solidFill>
                  <a:schemeClr val="lt1"/>
                </a:solidFill>
              </a:ln>
              <a:effectLst/>
            </c:spPr>
            <c:extLst>
              <c:ext xmlns:c16="http://schemas.microsoft.com/office/drawing/2014/chart" uri="{C3380CC4-5D6E-409C-BE32-E72D297353CC}">
                <c16:uniqueId val="{0000000D-3CC0-4342-A0E1-ECF85567DFDF}"/>
              </c:ext>
            </c:extLst>
          </c:dPt>
          <c:dLbls>
            <c:dLbl>
              <c:idx val="0"/>
              <c:tx>
                <c:rich>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r>
                      <a:rPr lang="en-US" altLang="ja-JP" sz="1100" baseline="0" dirty="0"/>
                      <a:t>10</a:t>
                    </a:r>
                    <a:r>
                      <a:rPr lang="ja-JP" altLang="en-US" sz="1100" baseline="0" dirty="0"/>
                      <a:t>人以上：</a:t>
                    </a:r>
                    <a:r>
                      <a:rPr lang="en-US" altLang="ja-JP" sz="1100" baseline="0" dirty="0"/>
                      <a:t>22</a:t>
                    </a:r>
                    <a:r>
                      <a:rPr lang="ja-JP" altLang="en-US" sz="1100" baseline="0" dirty="0"/>
                      <a:t>校</a:t>
                    </a:r>
                  </a:p>
                  <a:p>
                    <a:pPr>
                      <a:defRPr sz="1100"/>
                    </a:pPr>
                    <a:r>
                      <a:rPr lang="en-US" altLang="ja-JP" sz="1100" baseline="0" dirty="0"/>
                      <a:t>16.7%</a:t>
                    </a:r>
                  </a:p>
                </c:rich>
              </c:tx>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1-3CC0-4342-A0E1-ECF85567DFDF}"/>
                </c:ext>
              </c:extLst>
            </c:dLbl>
            <c:dLbl>
              <c:idx val="1"/>
              <c:layout>
                <c:manualLayout>
                  <c:x val="1.4555143335264475E-2"/>
                  <c:y val="-6.6979721865705166E-2"/>
                </c:manualLayout>
              </c:layout>
              <c:tx>
                <c:rich>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r>
                      <a:rPr lang="en-US" altLang="ja-JP" sz="1100" baseline="0" dirty="0"/>
                      <a:t>9</a:t>
                    </a:r>
                    <a:r>
                      <a:rPr lang="ja-JP" altLang="en-US" sz="1100" baseline="0" dirty="0"/>
                      <a:t>人：</a:t>
                    </a:r>
                    <a:r>
                      <a:rPr lang="en-US" altLang="ja-JP" sz="1100" baseline="0" dirty="0"/>
                      <a:t>2</a:t>
                    </a:r>
                    <a:r>
                      <a:rPr lang="ja-JP" altLang="en-US" sz="1100" baseline="0" dirty="0"/>
                      <a:t>校</a:t>
                    </a:r>
                  </a:p>
                  <a:p>
                    <a:pPr>
                      <a:defRPr sz="1100"/>
                    </a:pPr>
                    <a:r>
                      <a:rPr lang="en-US" altLang="ja-JP" sz="1100" baseline="0" dirty="0"/>
                      <a:t>1.5</a:t>
                    </a:r>
                    <a:r>
                      <a:rPr lang="ja-JP" altLang="en-US" sz="1100" baseline="0" dirty="0"/>
                      <a:t>％</a:t>
                    </a:r>
                  </a:p>
                </c:rich>
              </c:tx>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0"/>
              <c:showSerName val="0"/>
              <c:showPercent val="1"/>
              <c:showBubbleSize val="0"/>
              <c:extLst>
                <c:ext xmlns:c15="http://schemas.microsoft.com/office/drawing/2012/chart" uri="{CE6537A1-D6FC-4f65-9D91-7224C49458BB}">
                  <c15:layout>
                    <c:manualLayout>
                      <c:w val="0.11944880520128542"/>
                      <c:h val="0.17610314413285702"/>
                    </c:manualLayout>
                  </c15:layout>
                </c:ext>
                <c:ext xmlns:c16="http://schemas.microsoft.com/office/drawing/2014/chart" uri="{C3380CC4-5D6E-409C-BE32-E72D297353CC}">
                  <c16:uniqueId val="{00000003-3CC0-4342-A0E1-ECF85567DFDF}"/>
                </c:ext>
              </c:extLst>
            </c:dLbl>
            <c:dLbl>
              <c:idx val="2"/>
              <c:layout>
                <c:manualLayout>
                  <c:x val="-2.4043120407457264E-2"/>
                  <c:y val="-1.4871744242152915E-2"/>
                </c:manualLayout>
              </c:layout>
              <c:tx>
                <c:rich>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r>
                      <a:rPr lang="en-US" altLang="ja-JP" sz="1100" baseline="0" dirty="0"/>
                      <a:t>8</a:t>
                    </a:r>
                    <a:r>
                      <a:rPr lang="ja-JP" altLang="en-US" sz="1100" baseline="0" dirty="0"/>
                      <a:t>人：</a:t>
                    </a:r>
                    <a:r>
                      <a:rPr lang="en-US" altLang="ja-JP" sz="1100" baseline="0" dirty="0"/>
                      <a:t>7</a:t>
                    </a:r>
                    <a:r>
                      <a:rPr lang="ja-JP" altLang="en-US" sz="1100" baseline="0" dirty="0"/>
                      <a:t>校
</a:t>
                    </a:r>
                    <a:fld id="{A8E1F26A-0379-4059-B103-DB3609373872}" type="VALUE">
                      <a:rPr lang="en-US" altLang="ja-JP" sz="1100" baseline="0" smtClean="0"/>
                      <a:pPr>
                        <a:defRPr sz="1100"/>
                      </a:pPr>
                      <a:t>[値]</a:t>
                    </a:fld>
                    <a:endParaRPr lang="ja-JP" altLang="en-US" sz="1100" baseline="0" dirty="0"/>
                  </a:p>
                </c:rich>
              </c:tx>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0"/>
              <c:showSerName val="0"/>
              <c:showPercent val="1"/>
              <c:showBubbleSize val="0"/>
              <c:extLst>
                <c:ext xmlns:c15="http://schemas.microsoft.com/office/drawing/2012/chart" uri="{CE6537A1-D6FC-4f65-9D91-7224C49458BB}">
                  <c15:layout>
                    <c:manualLayout>
                      <c:w val="0.13727404585561442"/>
                      <c:h val="0.15777231144032738"/>
                    </c:manualLayout>
                  </c15:layout>
                  <c15:dlblFieldTable/>
                  <c15:showDataLabelsRange val="0"/>
                </c:ext>
                <c:ext xmlns:c16="http://schemas.microsoft.com/office/drawing/2014/chart" uri="{C3380CC4-5D6E-409C-BE32-E72D297353CC}">
                  <c16:uniqueId val="{00000005-3CC0-4342-A0E1-ECF85567DFDF}"/>
                </c:ext>
              </c:extLst>
            </c:dLbl>
            <c:dLbl>
              <c:idx val="3"/>
              <c:layout>
                <c:manualLayout>
                  <c:x val="6.5256681821970766E-2"/>
                  <c:y val="6.1995497456020935E-3"/>
                </c:manualLayout>
              </c:layout>
              <c:tx>
                <c:rich>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r>
                      <a:rPr lang="en-US" altLang="ja-JP" sz="1100" dirty="0"/>
                      <a:t>7</a:t>
                    </a:r>
                    <a:r>
                      <a:rPr lang="ja-JP" altLang="en-US" sz="1100" dirty="0"/>
                      <a:t>人：</a:t>
                    </a:r>
                    <a:r>
                      <a:rPr lang="en-US" altLang="ja-JP" sz="1100" dirty="0"/>
                      <a:t>4</a:t>
                    </a:r>
                    <a:r>
                      <a:rPr lang="ja-JP" altLang="en-US" sz="1100" dirty="0"/>
                      <a:t>校</a:t>
                    </a:r>
                  </a:p>
                  <a:p>
                    <a:pPr>
                      <a:defRPr sz="1100"/>
                    </a:pPr>
                    <a:r>
                      <a:rPr lang="en-US" altLang="ja-JP" sz="1100" dirty="0"/>
                      <a:t>3.0%</a:t>
                    </a:r>
                  </a:p>
                </c:rich>
              </c:tx>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7-3CC0-4342-A0E1-ECF85567DFDF}"/>
                </c:ext>
              </c:extLst>
            </c:dLbl>
            <c:dLbl>
              <c:idx val="4"/>
              <c:layout>
                <c:manualLayout>
                  <c:x val="1.9693491741658003E-2"/>
                  <c:y val="3.0620914441930672E-2"/>
                </c:manualLayout>
              </c:layout>
              <c:tx>
                <c:rich>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r>
                      <a:rPr lang="en-US" altLang="ja-JP" sz="1100" dirty="0"/>
                      <a:t>6</a:t>
                    </a:r>
                    <a:r>
                      <a:rPr lang="ja-JP" altLang="en-US" sz="1100" dirty="0"/>
                      <a:t>人：</a:t>
                    </a:r>
                    <a:r>
                      <a:rPr lang="en-US" altLang="ja-JP" sz="1100" dirty="0"/>
                      <a:t>4</a:t>
                    </a:r>
                    <a:r>
                      <a:rPr lang="ja-JP" altLang="en-US" sz="1100" dirty="0"/>
                      <a:t>校</a:t>
                    </a:r>
                  </a:p>
                  <a:p>
                    <a:pPr>
                      <a:defRPr sz="1100"/>
                    </a:pPr>
                    <a:r>
                      <a:rPr lang="en-US" altLang="ja-JP" sz="1100" dirty="0"/>
                      <a:t>3.0%</a:t>
                    </a:r>
                  </a:p>
                </c:rich>
              </c:tx>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8-3CC0-4342-A0E1-ECF85567DFDF}"/>
                </c:ext>
              </c:extLst>
            </c:dLbl>
            <c:dLbl>
              <c:idx val="5"/>
              <c:tx>
                <c:rich>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r>
                      <a:rPr lang="en-US" altLang="ja-JP" sz="1100" dirty="0"/>
                      <a:t>5</a:t>
                    </a:r>
                    <a:r>
                      <a:rPr lang="ja-JP" altLang="en-US" sz="1100" dirty="0"/>
                      <a:t>人：</a:t>
                    </a:r>
                    <a:r>
                      <a:rPr lang="en-US" altLang="ja-JP" sz="1100" dirty="0"/>
                      <a:t>9</a:t>
                    </a:r>
                    <a:r>
                      <a:rPr lang="ja-JP" altLang="en-US" sz="1100" dirty="0"/>
                      <a:t>校</a:t>
                    </a:r>
                  </a:p>
                  <a:p>
                    <a:pPr>
                      <a:defRPr sz="1100"/>
                    </a:pPr>
                    <a:r>
                      <a:rPr lang="en-US" altLang="ja-JP" sz="1100" dirty="0"/>
                      <a:t>6.8%</a:t>
                    </a:r>
                  </a:p>
                </c:rich>
              </c:tx>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9-3CC0-4342-A0E1-ECF85567DFDF}"/>
                </c:ext>
              </c:extLst>
            </c:dLbl>
            <c:dLbl>
              <c:idx val="6"/>
              <c:layout>
                <c:manualLayout>
                  <c:x val="-7.1408185061936663E-2"/>
                  <c:y val="-0.21148885696844466"/>
                </c:manualLayout>
              </c:layout>
              <c:tx>
                <c:rich>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r>
                      <a:rPr lang="en-US" altLang="ja-JP" sz="1100" dirty="0">
                        <a:solidFill>
                          <a:schemeClr val="bg1"/>
                        </a:solidFill>
                      </a:rPr>
                      <a:t>4</a:t>
                    </a:r>
                    <a:r>
                      <a:rPr lang="ja-JP" altLang="en-US" sz="1100" dirty="0">
                        <a:solidFill>
                          <a:schemeClr val="bg1"/>
                        </a:solidFill>
                      </a:rPr>
                      <a:t>人：</a:t>
                    </a:r>
                    <a:r>
                      <a:rPr lang="en-US" altLang="ja-JP" sz="1100" dirty="0">
                        <a:solidFill>
                          <a:schemeClr val="bg1"/>
                        </a:solidFill>
                      </a:rPr>
                      <a:t>22</a:t>
                    </a:r>
                    <a:r>
                      <a:rPr lang="ja-JP" altLang="en-US" sz="1100" dirty="0">
                        <a:solidFill>
                          <a:schemeClr val="bg1"/>
                        </a:solidFill>
                      </a:rPr>
                      <a:t>校</a:t>
                    </a:r>
                  </a:p>
                  <a:p>
                    <a:pPr>
                      <a:defRPr sz="1100">
                        <a:solidFill>
                          <a:schemeClr val="bg1"/>
                        </a:solidFill>
                      </a:defRPr>
                    </a:pPr>
                    <a:r>
                      <a:rPr lang="en-US" altLang="ja-JP" sz="1100" dirty="0">
                        <a:solidFill>
                          <a:schemeClr val="bg1"/>
                        </a:solidFill>
                      </a:rPr>
                      <a:t>16.7%</a:t>
                    </a:r>
                  </a:p>
                </c:rich>
              </c:tx>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ja-JP"/>
                </a:p>
              </c:txPr>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A-3CC0-4342-A0E1-ECF85567DFDF}"/>
                </c:ext>
              </c:extLst>
            </c:dLbl>
            <c:dLbl>
              <c:idx val="7"/>
              <c:tx>
                <c:rich>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r>
                      <a:rPr lang="en-US" altLang="ja-JP" sz="1100" dirty="0">
                        <a:solidFill>
                          <a:schemeClr val="bg1"/>
                        </a:solidFill>
                      </a:rPr>
                      <a:t>3</a:t>
                    </a:r>
                    <a:r>
                      <a:rPr lang="ja-JP" altLang="en-US" sz="1100" dirty="0">
                        <a:solidFill>
                          <a:schemeClr val="bg1"/>
                        </a:solidFill>
                      </a:rPr>
                      <a:t>人：</a:t>
                    </a:r>
                    <a:r>
                      <a:rPr lang="en-US" altLang="ja-JP" sz="1100" dirty="0">
                        <a:solidFill>
                          <a:schemeClr val="bg1"/>
                        </a:solidFill>
                      </a:rPr>
                      <a:t>20</a:t>
                    </a:r>
                    <a:r>
                      <a:rPr lang="ja-JP" altLang="en-US" sz="1100" dirty="0">
                        <a:solidFill>
                          <a:schemeClr val="bg1"/>
                        </a:solidFill>
                      </a:rPr>
                      <a:t>校</a:t>
                    </a:r>
                  </a:p>
                  <a:p>
                    <a:pPr>
                      <a:defRPr sz="1100">
                        <a:solidFill>
                          <a:schemeClr val="bg1"/>
                        </a:solidFill>
                      </a:defRPr>
                    </a:pPr>
                    <a:r>
                      <a:rPr lang="en-US" altLang="ja-JP" sz="1100" dirty="0">
                        <a:solidFill>
                          <a:schemeClr val="bg1"/>
                        </a:solidFill>
                      </a:rPr>
                      <a:t>15.2%</a:t>
                    </a:r>
                  </a:p>
                </c:rich>
              </c:tx>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ja-JP"/>
                </a:p>
              </c:txPr>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B-3CC0-4342-A0E1-ECF85567DFDF}"/>
                </c:ext>
              </c:extLst>
            </c:dLbl>
            <c:dLbl>
              <c:idx val="8"/>
              <c:tx>
                <c:rich>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r>
                      <a:rPr lang="en-US" altLang="ja-JP" sz="1100" dirty="0">
                        <a:solidFill>
                          <a:schemeClr val="bg1"/>
                        </a:solidFill>
                      </a:rPr>
                      <a:t>2</a:t>
                    </a:r>
                    <a:r>
                      <a:rPr lang="ja-JP" altLang="en-US" sz="1100" dirty="0">
                        <a:solidFill>
                          <a:schemeClr val="bg1"/>
                        </a:solidFill>
                      </a:rPr>
                      <a:t>人：</a:t>
                    </a:r>
                    <a:r>
                      <a:rPr lang="en-US" altLang="ja-JP" sz="1100" dirty="0">
                        <a:solidFill>
                          <a:schemeClr val="bg1"/>
                        </a:solidFill>
                      </a:rPr>
                      <a:t>13</a:t>
                    </a:r>
                    <a:r>
                      <a:rPr lang="ja-JP" altLang="en-US" sz="1100" dirty="0">
                        <a:solidFill>
                          <a:schemeClr val="bg1"/>
                        </a:solidFill>
                      </a:rPr>
                      <a:t>校</a:t>
                    </a:r>
                  </a:p>
                  <a:p>
                    <a:pPr>
                      <a:defRPr sz="1100">
                        <a:solidFill>
                          <a:schemeClr val="bg1"/>
                        </a:solidFill>
                      </a:defRPr>
                    </a:pPr>
                    <a:r>
                      <a:rPr lang="en-US" altLang="ja-JP" sz="1100" dirty="0">
                        <a:solidFill>
                          <a:schemeClr val="bg1"/>
                        </a:solidFill>
                      </a:rPr>
                      <a:t>9.8%</a:t>
                    </a:r>
                  </a:p>
                </c:rich>
              </c:tx>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ja-JP"/>
                </a:p>
              </c:txPr>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C-3CC0-4342-A0E1-ECF85567DFDF}"/>
                </c:ext>
              </c:extLst>
            </c:dLbl>
            <c:dLbl>
              <c:idx val="9"/>
              <c:tx>
                <c:rich>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r>
                      <a:rPr lang="en-US" altLang="ja-JP" sz="1100" dirty="0">
                        <a:solidFill>
                          <a:schemeClr val="bg1"/>
                        </a:solidFill>
                      </a:rPr>
                      <a:t>1</a:t>
                    </a:r>
                    <a:r>
                      <a:rPr lang="ja-JP" altLang="en-US" sz="1100" dirty="0">
                        <a:solidFill>
                          <a:schemeClr val="bg1"/>
                        </a:solidFill>
                      </a:rPr>
                      <a:t>人：</a:t>
                    </a:r>
                    <a:r>
                      <a:rPr lang="en-US" altLang="ja-JP" sz="1100" dirty="0">
                        <a:solidFill>
                          <a:schemeClr val="bg1"/>
                        </a:solidFill>
                      </a:rPr>
                      <a:t>29</a:t>
                    </a:r>
                    <a:r>
                      <a:rPr lang="ja-JP" altLang="en-US" sz="1100" dirty="0">
                        <a:solidFill>
                          <a:schemeClr val="bg1"/>
                        </a:solidFill>
                      </a:rPr>
                      <a:t>校</a:t>
                    </a:r>
                  </a:p>
                  <a:p>
                    <a:pPr>
                      <a:defRPr sz="1100">
                        <a:solidFill>
                          <a:schemeClr val="bg1"/>
                        </a:solidFill>
                      </a:defRPr>
                    </a:pPr>
                    <a:r>
                      <a:rPr lang="en-US" altLang="ja-JP" sz="1100" dirty="0">
                        <a:solidFill>
                          <a:schemeClr val="bg1"/>
                        </a:solidFill>
                      </a:rPr>
                      <a:t>22.0%</a:t>
                    </a:r>
                  </a:p>
                </c:rich>
              </c:tx>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ja-JP"/>
                </a:p>
              </c:txPr>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D-3CC0-4342-A0E1-ECF85567DFDF}"/>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Sheet1!$A$2:$A$11</c:f>
              <c:strCache>
                <c:ptCount val="10"/>
                <c:pt idx="0">
                  <c:v>10人以上</c:v>
                </c:pt>
                <c:pt idx="1">
                  <c:v>9人</c:v>
                </c:pt>
                <c:pt idx="2">
                  <c:v>8人</c:v>
                </c:pt>
                <c:pt idx="3">
                  <c:v>7人</c:v>
                </c:pt>
                <c:pt idx="4">
                  <c:v>6人</c:v>
                </c:pt>
                <c:pt idx="5">
                  <c:v>5人</c:v>
                </c:pt>
                <c:pt idx="6">
                  <c:v>4人</c:v>
                </c:pt>
                <c:pt idx="7">
                  <c:v>3人</c:v>
                </c:pt>
                <c:pt idx="8">
                  <c:v>2人</c:v>
                </c:pt>
                <c:pt idx="9">
                  <c:v>1人</c:v>
                </c:pt>
              </c:strCache>
            </c:strRef>
          </c:cat>
          <c:val>
            <c:numRef>
              <c:f>Sheet1!$B$2:$B$11</c:f>
              <c:numCache>
                <c:formatCode>0.0%</c:formatCode>
                <c:ptCount val="10"/>
                <c:pt idx="0">
                  <c:v>0.16700000000000001</c:v>
                </c:pt>
                <c:pt idx="1">
                  <c:v>1.4999999999999999E-2</c:v>
                </c:pt>
                <c:pt idx="2">
                  <c:v>5.2999999999999999E-2</c:v>
                </c:pt>
                <c:pt idx="3" formatCode="0.00%">
                  <c:v>0.03</c:v>
                </c:pt>
                <c:pt idx="4" formatCode="0.00%">
                  <c:v>0.03</c:v>
                </c:pt>
                <c:pt idx="5" formatCode="0.00%">
                  <c:v>6.8000000000000005E-2</c:v>
                </c:pt>
                <c:pt idx="6" formatCode="0.00%">
                  <c:v>0.16700000000000001</c:v>
                </c:pt>
                <c:pt idx="7" formatCode="0.00%">
                  <c:v>0.152</c:v>
                </c:pt>
                <c:pt idx="8" formatCode="0.00%">
                  <c:v>9.8000000000000004E-2</c:v>
                </c:pt>
                <c:pt idx="9" formatCode="0.00%">
                  <c:v>0.22</c:v>
                </c:pt>
              </c:numCache>
            </c:numRef>
          </c:val>
          <c:extLst>
            <c:ext xmlns:c16="http://schemas.microsoft.com/office/drawing/2014/chart" uri="{C3380CC4-5D6E-409C-BE32-E72D297353CC}">
              <c16:uniqueId val="{00000006-3CC0-4342-A0E1-ECF85567DFDF}"/>
            </c:ext>
          </c:extLst>
        </c:ser>
        <c:dLbls>
          <c:showLegendKey val="0"/>
          <c:showVal val="0"/>
          <c:showCatName val="0"/>
          <c:showSerName val="0"/>
          <c:showPercent val="1"/>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7364088456338262"/>
          <c:y val="0.18752238410468067"/>
          <c:w val="0.57554707256033621"/>
          <c:h val="0.75516641068541923"/>
        </c:manualLayout>
      </c:layout>
      <c:pieChart>
        <c:varyColors val="1"/>
        <c:ser>
          <c:idx val="0"/>
          <c:order val="0"/>
          <c:tx>
            <c:strRef>
              <c:f>Sheet1!$B$1</c:f>
              <c:strCache>
                <c:ptCount val="1"/>
                <c:pt idx="0">
                  <c:v>回答数</c:v>
                </c:pt>
              </c:strCache>
            </c:strRef>
          </c:tx>
          <c:spPr>
            <a:solidFill>
              <a:schemeClr val="accent2"/>
            </a:solidFill>
          </c:spPr>
          <c:dPt>
            <c:idx val="0"/>
            <c:bubble3D val="0"/>
            <c:spPr>
              <a:solidFill>
                <a:schemeClr val="accent1"/>
              </a:solidFill>
              <a:ln w="19050">
                <a:solidFill>
                  <a:schemeClr val="lt1"/>
                </a:solidFill>
              </a:ln>
              <a:effectLst/>
            </c:spPr>
            <c:extLst>
              <c:ext xmlns:c16="http://schemas.microsoft.com/office/drawing/2014/chart" uri="{C3380CC4-5D6E-409C-BE32-E72D297353CC}">
                <c16:uniqueId val="{00000001-AED2-40C6-8536-69E16EE6C723}"/>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AED2-40C6-8536-69E16EE6C723}"/>
              </c:ext>
            </c:extLst>
          </c:dPt>
          <c:dPt>
            <c:idx val="2"/>
            <c:bubble3D val="0"/>
            <c:spPr>
              <a:solidFill>
                <a:schemeClr val="accent2"/>
              </a:solidFill>
              <a:ln w="19050">
                <a:solidFill>
                  <a:schemeClr val="lt1"/>
                </a:solidFill>
              </a:ln>
              <a:effectLst/>
            </c:spPr>
            <c:extLst>
              <c:ext xmlns:c16="http://schemas.microsoft.com/office/drawing/2014/chart" uri="{C3380CC4-5D6E-409C-BE32-E72D297353CC}">
                <c16:uniqueId val="{00000002-AED2-40C6-8536-69E16EE6C723}"/>
              </c:ext>
            </c:extLst>
          </c:dPt>
          <c:dLbls>
            <c:dLbl>
              <c:idx val="0"/>
              <c:layout>
                <c:manualLayout>
                  <c:x val="-0.1516157374409251"/>
                  <c:y val="-0.13134108825504132"/>
                </c:manualLayout>
              </c:layout>
              <c:tx>
                <c:rich>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r>
                      <a:rPr lang="ja-JP" altLang="en-US" sz="1400" dirty="0"/>
                      <a:t>在籍して</a:t>
                    </a:r>
                    <a:fld id="{88A40F4E-7DA1-4209-8299-F01E08007AAE}" type="CATEGORYNAME">
                      <a:rPr lang="ja-JP" altLang="en-US" sz="1400" smtClean="0"/>
                      <a:pPr>
                        <a:defRPr sz="1400">
                          <a:latin typeface="Meiryo UI" panose="020B0604030504040204" pitchFamily="50" charset="-128"/>
                          <a:ea typeface="Meiryo UI" panose="020B0604030504040204" pitchFamily="50" charset="-128"/>
                        </a:defRPr>
                      </a:pPr>
                      <a:t>[分類名]</a:t>
                    </a:fld>
                    <a:r>
                      <a:rPr lang="ja-JP" altLang="en-US" sz="1400" baseline="0" dirty="0"/>
                      <a:t>
</a:t>
                    </a:r>
                    <a:r>
                      <a:rPr lang="en-US" altLang="ja-JP" sz="1400" baseline="0" dirty="0"/>
                      <a:t>132</a:t>
                    </a:r>
                    <a:r>
                      <a:rPr lang="ja-JP" altLang="en-US" sz="1400" baseline="0" dirty="0"/>
                      <a:t>校 </a:t>
                    </a:r>
                    <a:r>
                      <a:rPr lang="en-US" altLang="ja-JP" sz="1400" baseline="0" dirty="0"/>
                      <a:t>88.5%</a:t>
                    </a:r>
                  </a:p>
                </c:rich>
              </c:tx>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0"/>
              <c:showCatName val="1"/>
              <c:showSerName val="0"/>
              <c:showPercent val="1"/>
              <c:showBubbleSize val="0"/>
              <c:extLst>
                <c:ext xmlns:c15="http://schemas.microsoft.com/office/drawing/2012/chart" uri="{CE6537A1-D6FC-4f65-9D91-7224C49458BB}">
                  <c15:layout>
                    <c:manualLayout>
                      <c:w val="0.34968925317093991"/>
                      <c:h val="0.29130299546109562"/>
                    </c:manualLayout>
                  </c15:layout>
                  <c15:dlblFieldTable/>
                  <c15:showDataLabelsRange val="0"/>
                </c:ext>
                <c:ext xmlns:c16="http://schemas.microsoft.com/office/drawing/2014/chart" uri="{C3380CC4-5D6E-409C-BE32-E72D297353CC}">
                  <c16:uniqueId val="{00000001-AED2-40C6-8536-69E16EE6C723}"/>
                </c:ext>
              </c:extLst>
            </c:dLbl>
            <c:dLbl>
              <c:idx val="1"/>
              <c:layout>
                <c:manualLayout>
                  <c:x val="2.6624567817928383E-2"/>
                  <c:y val="4.2064107610029391E-2"/>
                </c:manualLayout>
              </c:layout>
              <c:tx>
                <c:rich>
                  <a:bodyPr rot="0" spcFirstLastPara="1" vertOverflow="ellipsis" vert="horz" wrap="square" lIns="38100" tIns="19050" rIns="38100" bIns="19050" anchor="ctr" anchorCtr="1">
                    <a:noAutofit/>
                  </a:bodyPr>
                  <a:lstStyle/>
                  <a:p>
                    <a:pPr>
                      <a:defRPr sz="14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r>
                      <a:rPr lang="ja-JP" altLang="en-US" sz="1400" dirty="0"/>
                      <a:t>在籍して</a:t>
                    </a:r>
                    <a:fld id="{D7A9B05A-CBFF-4E71-BDC2-E0F8E398CBA0}" type="CATEGORYNAME">
                      <a:rPr lang="ja-JP" altLang="en-US" sz="1400" smtClean="0"/>
                      <a:pPr>
                        <a:defRPr sz="1400">
                          <a:latin typeface="Meiryo UI" panose="020B0604030504040204" pitchFamily="50" charset="-128"/>
                          <a:ea typeface="Meiryo UI" panose="020B0604030504040204" pitchFamily="50" charset="-128"/>
                        </a:defRPr>
                      </a:pPr>
                      <a:t>[分類名]</a:t>
                    </a:fld>
                    <a:r>
                      <a:rPr lang="ja-JP" altLang="en-US" sz="1400" dirty="0" err="1"/>
                      <a:t>、</a:t>
                    </a:r>
                    <a:endParaRPr lang="ja-JP" altLang="en-US" sz="1400" dirty="0"/>
                  </a:p>
                  <a:p>
                    <a:pPr>
                      <a:defRPr sz="1400">
                        <a:latin typeface="Meiryo UI" panose="020B0604030504040204" pitchFamily="50" charset="-128"/>
                        <a:ea typeface="Meiryo UI" panose="020B0604030504040204" pitchFamily="50" charset="-128"/>
                      </a:defRPr>
                    </a:pPr>
                    <a:r>
                      <a:rPr lang="ja-JP" altLang="en-US" sz="1400" dirty="0"/>
                      <a:t>または不明</a:t>
                    </a:r>
                    <a:r>
                      <a:rPr lang="ja-JP" altLang="en-US" sz="1400" baseline="0" dirty="0"/>
                      <a:t>
</a:t>
                    </a:r>
                    <a:r>
                      <a:rPr lang="en-US" altLang="ja-JP" sz="1400" baseline="0" dirty="0"/>
                      <a:t>17</a:t>
                    </a:r>
                    <a:r>
                      <a:rPr lang="ja-JP" altLang="en-US" sz="1400" baseline="0" dirty="0"/>
                      <a:t>校 </a:t>
                    </a:r>
                    <a:r>
                      <a:rPr lang="en-US" altLang="ja-JP" sz="1400" baseline="0" dirty="0"/>
                      <a:t>11.4</a:t>
                    </a:r>
                    <a:r>
                      <a:rPr lang="ja-JP" altLang="en-US" sz="1400" baseline="0" dirty="0"/>
                      <a:t>％</a:t>
                    </a:r>
                  </a:p>
                </c:rich>
              </c:tx>
              <c:spPr>
                <a:noFill/>
                <a:ln>
                  <a:noFill/>
                </a:ln>
                <a:effectLst/>
              </c:spPr>
              <c:txPr>
                <a:bodyPr rot="0" spcFirstLastPara="1" vertOverflow="ellipsis" vert="horz" wrap="square" lIns="38100" tIns="19050" rIns="38100" bIns="19050" anchor="ctr" anchorCtr="1">
                  <a:noAutofit/>
                </a:bodyPr>
                <a:lstStyle/>
                <a:p>
                  <a:pPr>
                    <a:defRPr sz="14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0"/>
              <c:showCatName val="1"/>
              <c:showSerName val="0"/>
              <c:showPercent val="1"/>
              <c:showBubbleSize val="0"/>
              <c:extLst>
                <c:ext xmlns:c15="http://schemas.microsoft.com/office/drawing/2012/chart" uri="{CE6537A1-D6FC-4f65-9D91-7224C49458BB}">
                  <c15:layout>
                    <c:manualLayout>
                      <c:w val="0.57204967292789977"/>
                      <c:h val="0.38873631143935361"/>
                    </c:manualLayout>
                  </c15:layout>
                  <c15:dlblFieldTable/>
                  <c15:showDataLabelsRange val="0"/>
                </c:ext>
                <c:ext xmlns:c16="http://schemas.microsoft.com/office/drawing/2014/chart" uri="{C3380CC4-5D6E-409C-BE32-E72D297353CC}">
                  <c16:uniqueId val="{00000003-AED2-40C6-8536-69E16EE6C723}"/>
                </c:ext>
              </c:extLst>
            </c:dLbl>
            <c:dLbl>
              <c:idx val="2"/>
              <c:tx>
                <c:rich>
                  <a:bodyPr/>
                  <a:lstStyle/>
                  <a:p>
                    <a:fld id="{59F7378C-97D8-432B-ABBE-CDC59626A967}" type="CATEGORYNAME">
                      <a:rPr lang="ja-JP" altLang="en-US"/>
                      <a:pPr/>
                      <a:t>[分類名]</a:t>
                    </a:fld>
                    <a:r>
                      <a:rPr lang="ja-JP" altLang="en-US" baseline="0" dirty="0"/>
                      <a:t>
</a:t>
                    </a:r>
                    <a:fld id="{A8E1F26A-0379-4059-B103-DB3609373872}" type="VALUE">
                      <a:rPr lang="en-US" altLang="ja-JP" baseline="0" smtClean="0"/>
                      <a:pPr/>
                      <a:t>[値]</a:t>
                    </a:fld>
                    <a:endParaRPr lang="ja-JP" altLang="en-US" baseline="0" dirty="0"/>
                  </a:p>
                </c:rich>
              </c:tx>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AED2-40C6-8536-69E16EE6C723}"/>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2"/>
                <c:pt idx="0">
                  <c:v>いる</c:v>
                </c:pt>
                <c:pt idx="1">
                  <c:v>いない</c:v>
                </c:pt>
              </c:strCache>
            </c:strRef>
          </c:cat>
          <c:val>
            <c:numRef>
              <c:f>Sheet1!$B$2:$B$4</c:f>
              <c:numCache>
                <c:formatCode>0.0%</c:formatCode>
                <c:ptCount val="3"/>
                <c:pt idx="0">
                  <c:v>0.88590604026845643</c:v>
                </c:pt>
                <c:pt idx="1">
                  <c:v>0.11409395973154363</c:v>
                </c:pt>
              </c:numCache>
            </c:numRef>
          </c:val>
          <c:extLst>
            <c:ext xmlns:c16="http://schemas.microsoft.com/office/drawing/2014/chart" uri="{C3380CC4-5D6E-409C-BE32-E72D297353CC}">
              <c16:uniqueId val="{00000000-AED2-40C6-8536-69E16EE6C723}"/>
            </c:ext>
          </c:extLst>
        </c:ser>
        <c:dLbls>
          <c:showLegendKey val="0"/>
          <c:showVal val="0"/>
          <c:showCatName val="0"/>
          <c:showSerName val="0"/>
          <c:showPercent val="1"/>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08953213789785"/>
          <c:y val="0.11696977677091344"/>
          <c:w val="0.57554707256033621"/>
          <c:h val="0.75516641068541923"/>
        </c:manualLayout>
      </c:layout>
      <c:pieChart>
        <c:varyColors val="1"/>
        <c:ser>
          <c:idx val="0"/>
          <c:order val="0"/>
          <c:tx>
            <c:strRef>
              <c:f>Sheet1!$B$1</c:f>
              <c:strCache>
                <c:ptCount val="1"/>
                <c:pt idx="0">
                  <c:v>回答数</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AED2-40C6-8536-69E16EE6C723}"/>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AED2-40C6-8536-69E16EE6C723}"/>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2-AED2-40C6-8536-69E16EE6C723}"/>
              </c:ext>
            </c:extLst>
          </c:dPt>
          <c:dLbls>
            <c:dLbl>
              <c:idx val="0"/>
              <c:layout>
                <c:manualLayout>
                  <c:x val="0.24276606256965733"/>
                  <c:y val="6.808772357971153E-3"/>
                </c:manualLayout>
              </c:layout>
              <c:tx>
                <c:rich>
                  <a:bodyPr/>
                  <a:lstStyle/>
                  <a:p>
                    <a:fld id="{88A40F4E-7DA1-4209-8299-F01E08007AAE}" type="CATEGORYNAME">
                      <a:rPr lang="ja-JP" altLang="en-US"/>
                      <a:pPr/>
                      <a:t>[分類名]</a:t>
                    </a:fld>
                    <a:r>
                      <a:rPr lang="ja-JP" altLang="en-US" baseline="0" dirty="0"/>
                      <a:t>
</a:t>
                    </a:r>
                    <a:fld id="{EDE22685-33A2-498C-87D2-BD7C382A55C2}" type="VALUE">
                      <a:rPr lang="en-US" altLang="ja-JP" baseline="0" smtClean="0"/>
                      <a:pPr/>
                      <a:t>[値]</a:t>
                    </a:fld>
                    <a:endParaRPr lang="ja-JP" altLang="en-US" baseline="0" dirty="0"/>
                  </a:p>
                </c:rich>
              </c:tx>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AED2-40C6-8536-69E16EE6C723}"/>
                </c:ext>
              </c:extLst>
            </c:dLbl>
            <c:dLbl>
              <c:idx val="1"/>
              <c:layout>
                <c:manualLayout>
                  <c:x val="-2.6771271522375552E-2"/>
                  <c:y val="-0.27343247727485159"/>
                </c:manualLayout>
              </c:layout>
              <c:tx>
                <c:rich>
                  <a:bodyPr/>
                  <a:lstStyle/>
                  <a:p>
                    <a:fld id="{D7A9B05A-CBFF-4E71-BDC2-E0F8E398CBA0}" type="CATEGORYNAME">
                      <a:rPr lang="ja-JP" altLang="en-US"/>
                      <a:pPr/>
                      <a:t>[分類名]</a:t>
                    </a:fld>
                    <a:r>
                      <a:rPr lang="ja-JP" altLang="en-US" baseline="0" dirty="0"/>
                      <a:t>
</a:t>
                    </a:r>
                    <a:fld id="{17BB3D74-DFF7-48F8-881D-B40FBC61F580}" type="VALUE">
                      <a:rPr lang="en-US" altLang="ja-JP" baseline="0" smtClean="0"/>
                      <a:pPr/>
                      <a:t>[値]</a:t>
                    </a:fld>
                    <a:endParaRPr lang="ja-JP" altLang="en-US" baseline="0" dirty="0"/>
                  </a:p>
                </c:rich>
              </c:tx>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AED2-40C6-8536-69E16EE6C723}"/>
                </c:ext>
              </c:extLst>
            </c:dLbl>
            <c:dLbl>
              <c:idx val="2"/>
              <c:layout>
                <c:manualLayout>
                  <c:x val="-0.26418239323119108"/>
                  <c:y val="1.6395465866189244E-3"/>
                </c:manualLayout>
              </c:layout>
              <c:tx>
                <c:rich>
                  <a:bodyPr/>
                  <a:lstStyle/>
                  <a:p>
                    <a:fld id="{59F7378C-97D8-432B-ABBE-CDC59626A967}" type="CATEGORYNAME">
                      <a:rPr lang="ja-JP" altLang="en-US"/>
                      <a:pPr/>
                      <a:t>[分類名]</a:t>
                    </a:fld>
                    <a:r>
                      <a:rPr lang="ja-JP" altLang="en-US" baseline="0" dirty="0"/>
                      <a:t>
</a:t>
                    </a:r>
                    <a:fld id="{A8E1F26A-0379-4059-B103-DB3609373872}" type="VALUE">
                      <a:rPr lang="en-US" altLang="ja-JP" baseline="0" smtClean="0"/>
                      <a:pPr/>
                      <a:t>[値]</a:t>
                    </a:fld>
                    <a:endParaRPr lang="ja-JP" altLang="en-US" baseline="0" dirty="0"/>
                  </a:p>
                </c:rich>
              </c:tx>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AED2-40C6-8536-69E16EE6C723}"/>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いる</c:v>
                </c:pt>
                <c:pt idx="1">
                  <c:v>いない</c:v>
                </c:pt>
                <c:pt idx="2">
                  <c:v>無回答</c:v>
                </c:pt>
              </c:strCache>
            </c:strRef>
          </c:cat>
          <c:val>
            <c:numRef>
              <c:f>Sheet1!$B$2:$B$4</c:f>
              <c:numCache>
                <c:formatCode>0.0%</c:formatCode>
                <c:ptCount val="3"/>
                <c:pt idx="0">
                  <c:v>4.1000000000000002E-2</c:v>
                </c:pt>
                <c:pt idx="1">
                  <c:v>0.94899999999999995</c:v>
                </c:pt>
                <c:pt idx="2">
                  <c:v>8.9999999999999993E-3</c:v>
                </c:pt>
              </c:numCache>
            </c:numRef>
          </c:val>
          <c:extLst>
            <c:ext xmlns:c16="http://schemas.microsoft.com/office/drawing/2014/chart" uri="{C3380CC4-5D6E-409C-BE32-E72D297353CC}">
              <c16:uniqueId val="{00000000-AED2-40C6-8536-69E16EE6C723}"/>
            </c:ext>
          </c:extLst>
        </c:ser>
        <c:dLbls>
          <c:showLegendKey val="0"/>
          <c:showVal val="0"/>
          <c:showCatName val="0"/>
          <c:showSerName val="0"/>
          <c:showPercent val="1"/>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6398653797307592"/>
          <c:y val="0.10025785718027827"/>
          <c:w val="0.48514943814985784"/>
          <c:h val="0.79948428563944351"/>
        </c:manualLayout>
      </c:layout>
      <c:barChart>
        <c:barDir val="bar"/>
        <c:grouping val="clustered"/>
        <c:varyColors val="0"/>
        <c:ser>
          <c:idx val="0"/>
          <c:order val="0"/>
          <c:tx>
            <c:strRef>
              <c:f>Sheet1!$B$1</c:f>
              <c:strCache>
                <c:ptCount val="1"/>
                <c:pt idx="0">
                  <c:v>系列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無回答</c:v>
                </c:pt>
                <c:pt idx="1">
                  <c:v>その他</c:v>
                </c:pt>
                <c:pt idx="2">
                  <c:v>きょうだい(※)</c:v>
                </c:pt>
                <c:pt idx="3">
                  <c:v>祖父母</c:v>
                </c:pt>
                <c:pt idx="4">
                  <c:v>父母</c:v>
                </c:pt>
              </c:strCache>
            </c:strRef>
          </c:cat>
          <c:val>
            <c:numRef>
              <c:f>Sheet1!$B$2:$B$6</c:f>
              <c:numCache>
                <c:formatCode>0.0%</c:formatCode>
                <c:ptCount val="5"/>
                <c:pt idx="0">
                  <c:v>8.7999999999999995E-2</c:v>
                </c:pt>
                <c:pt idx="1">
                  <c:v>5.5E-2</c:v>
                </c:pt>
                <c:pt idx="2">
                  <c:v>0.443</c:v>
                </c:pt>
                <c:pt idx="3">
                  <c:v>0.22500000000000001</c:v>
                </c:pt>
                <c:pt idx="4">
                  <c:v>0.29599999999999999</c:v>
                </c:pt>
              </c:numCache>
            </c:numRef>
          </c:val>
          <c:extLst>
            <c:ext xmlns:c16="http://schemas.microsoft.com/office/drawing/2014/chart" uri="{C3380CC4-5D6E-409C-BE32-E72D297353CC}">
              <c16:uniqueId val="{00000000-C576-4DDC-AF42-B78FF4D16645}"/>
            </c:ext>
          </c:extLst>
        </c:ser>
        <c:dLbls>
          <c:showLegendKey val="0"/>
          <c:showVal val="1"/>
          <c:showCatName val="0"/>
          <c:showSerName val="0"/>
          <c:showPercent val="0"/>
          <c:showBubbleSize val="0"/>
        </c:dLbls>
        <c:gapWidth val="150"/>
        <c:overlap val="-25"/>
        <c:axId val="64718176"/>
        <c:axId val="64716928"/>
      </c:barChart>
      <c:catAx>
        <c:axId val="6471817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64716928"/>
        <c:crosses val="autoZero"/>
        <c:auto val="1"/>
        <c:lblAlgn val="ctr"/>
        <c:lblOffset val="100"/>
        <c:noMultiLvlLbl val="0"/>
      </c:catAx>
      <c:valAx>
        <c:axId val="64716928"/>
        <c:scaling>
          <c:orientation val="minMax"/>
        </c:scaling>
        <c:delete val="1"/>
        <c:axPos val="b"/>
        <c:numFmt formatCode="0.0%" sourceLinked="1"/>
        <c:majorTickMark val="none"/>
        <c:minorTickMark val="none"/>
        <c:tickLblPos val="nextTo"/>
        <c:crossAx val="6471817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5389255778511559"/>
          <c:y val="0.10025785718027827"/>
          <c:w val="0.39449453898907799"/>
          <c:h val="0.79948428563944351"/>
        </c:manualLayout>
      </c:layout>
      <c:barChart>
        <c:barDir val="bar"/>
        <c:grouping val="clustered"/>
        <c:varyColors val="0"/>
        <c:ser>
          <c:idx val="0"/>
          <c:order val="0"/>
          <c:tx>
            <c:strRef>
              <c:f>Sheet1!$B$1</c:f>
              <c:strCache>
                <c:ptCount val="1"/>
                <c:pt idx="0">
                  <c:v>系列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特にない</c:v>
                </c:pt>
                <c:pt idx="1">
                  <c:v>友人と遊ぶことができない</c:v>
                </c:pt>
                <c:pt idx="2">
                  <c:v>睡眠が十分に取れない</c:v>
                </c:pt>
                <c:pt idx="3">
                  <c:v>自分の時間が取れない</c:v>
                </c:pt>
                <c:pt idx="4">
                  <c:v>宿題をする時間や勉強する時間が取れない</c:v>
                </c:pt>
              </c:strCache>
            </c:strRef>
          </c:cat>
          <c:val>
            <c:numRef>
              <c:f>Sheet1!$B$2:$B$6</c:f>
              <c:numCache>
                <c:formatCode>0.0%</c:formatCode>
                <c:ptCount val="5"/>
                <c:pt idx="0">
                  <c:v>0.52100000000000002</c:v>
                </c:pt>
                <c:pt idx="1">
                  <c:v>0.114</c:v>
                </c:pt>
                <c:pt idx="2">
                  <c:v>0.111</c:v>
                </c:pt>
                <c:pt idx="3">
                  <c:v>0.16600000000000001</c:v>
                </c:pt>
                <c:pt idx="4">
                  <c:v>0.13</c:v>
                </c:pt>
              </c:numCache>
            </c:numRef>
          </c:val>
          <c:extLst>
            <c:ext xmlns:c16="http://schemas.microsoft.com/office/drawing/2014/chart" uri="{C3380CC4-5D6E-409C-BE32-E72D297353CC}">
              <c16:uniqueId val="{00000000-921C-42A3-89EC-94A5BB94FA85}"/>
            </c:ext>
          </c:extLst>
        </c:ser>
        <c:dLbls>
          <c:showLegendKey val="0"/>
          <c:showVal val="1"/>
          <c:showCatName val="0"/>
          <c:showSerName val="0"/>
          <c:showPercent val="0"/>
          <c:showBubbleSize val="0"/>
        </c:dLbls>
        <c:gapWidth val="150"/>
        <c:overlap val="-25"/>
        <c:axId val="64718176"/>
        <c:axId val="64716928"/>
      </c:barChart>
      <c:catAx>
        <c:axId val="6471817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64716928"/>
        <c:crosses val="autoZero"/>
        <c:auto val="1"/>
        <c:lblAlgn val="ctr"/>
        <c:lblOffset val="100"/>
        <c:noMultiLvlLbl val="0"/>
      </c:catAx>
      <c:valAx>
        <c:axId val="64716928"/>
        <c:scaling>
          <c:orientation val="minMax"/>
        </c:scaling>
        <c:delete val="1"/>
        <c:axPos val="b"/>
        <c:numFmt formatCode="0.0%" sourceLinked="1"/>
        <c:majorTickMark val="none"/>
        <c:minorTickMark val="none"/>
        <c:tickLblPos val="nextTo"/>
        <c:crossAx val="6471817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995528230983865"/>
          <c:y val="0.11696977677091344"/>
          <c:w val="0.57554707256033621"/>
          <c:h val="0.75516641068541923"/>
        </c:manualLayout>
      </c:layout>
      <c:pieChart>
        <c:varyColors val="1"/>
        <c:ser>
          <c:idx val="0"/>
          <c:order val="0"/>
          <c:tx>
            <c:strRef>
              <c:f>Sheet1!$B$1</c:f>
              <c:strCache>
                <c:ptCount val="1"/>
                <c:pt idx="0">
                  <c:v>回答数</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7202-4656-A962-B45C7B5F3796}"/>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7202-4656-A962-B45C7B5F3796}"/>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7202-4656-A962-B45C7B5F3796}"/>
              </c:ext>
            </c:extLst>
          </c:dPt>
          <c:dLbls>
            <c:dLbl>
              <c:idx val="0"/>
              <c:layout>
                <c:manualLayout>
                  <c:x val="0.24659877510139933"/>
                  <c:y val="1.3617544715942306E-3"/>
                </c:manualLayout>
              </c:layout>
              <c:tx>
                <c:rich>
                  <a:bodyPr/>
                  <a:lstStyle/>
                  <a:p>
                    <a:fld id="{88A40F4E-7DA1-4209-8299-F01E08007AAE}" type="CATEGORYNAME">
                      <a:rPr lang="ja-JP" altLang="en-US"/>
                      <a:pPr/>
                      <a:t>[分類名]</a:t>
                    </a:fld>
                    <a:r>
                      <a:rPr lang="ja-JP" altLang="en-US" baseline="0" dirty="0"/>
                      <a:t>
</a:t>
                    </a:r>
                    <a:fld id="{EDE22685-33A2-498C-87D2-BD7C382A55C2}" type="VALUE">
                      <a:rPr lang="en-US" altLang="ja-JP" baseline="0" smtClean="0"/>
                      <a:pPr/>
                      <a:t>[値]</a:t>
                    </a:fld>
                    <a:endParaRPr lang="ja-JP" altLang="en-US" baseline="0" dirty="0"/>
                  </a:p>
                </c:rich>
              </c:tx>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7202-4656-A962-B45C7B5F3796}"/>
                </c:ext>
              </c:extLst>
            </c:dLbl>
            <c:dLbl>
              <c:idx val="1"/>
              <c:layout>
                <c:manualLayout>
                  <c:x val="-6.4552993077910958E-3"/>
                  <c:y val="-0.18251155561255147"/>
                </c:manualLayout>
              </c:layout>
              <c:tx>
                <c:rich>
                  <a:bodyPr/>
                  <a:lstStyle/>
                  <a:p>
                    <a:fld id="{D7A9B05A-CBFF-4E71-BDC2-E0F8E398CBA0}" type="CATEGORYNAME">
                      <a:rPr lang="ja-JP" altLang="en-US"/>
                      <a:pPr/>
                      <a:t>[分類名]</a:t>
                    </a:fld>
                    <a:r>
                      <a:rPr lang="ja-JP" altLang="en-US" baseline="0" dirty="0"/>
                      <a:t>
</a:t>
                    </a:r>
                    <a:fld id="{17BB3D74-DFF7-48F8-881D-B40FBC61F580}" type="VALUE">
                      <a:rPr lang="en-US" altLang="ja-JP" baseline="0" smtClean="0"/>
                      <a:pPr/>
                      <a:t>[値]</a:t>
                    </a:fld>
                    <a:endParaRPr lang="ja-JP" altLang="en-US" baseline="0" dirty="0"/>
                  </a:p>
                </c:rich>
              </c:tx>
              <c:showLegendKey val="0"/>
              <c:showVal val="1"/>
              <c:showCatName val="1"/>
              <c:showSerName val="0"/>
              <c:showPercent val="1"/>
              <c:showBubbleSize val="0"/>
              <c:extLst>
                <c:ext xmlns:c15="http://schemas.microsoft.com/office/drawing/2012/chart" uri="{CE6537A1-D6FC-4f65-9D91-7224C49458BB}">
                  <c15:layout>
                    <c:manualLayout>
                      <c:w val="0.28991478795708142"/>
                      <c:h val="0.39398280372164279"/>
                    </c:manualLayout>
                  </c15:layout>
                  <c15:dlblFieldTable/>
                  <c15:showDataLabelsRange val="0"/>
                </c:ext>
                <c:ext xmlns:c16="http://schemas.microsoft.com/office/drawing/2014/chart" uri="{C3380CC4-5D6E-409C-BE32-E72D297353CC}">
                  <c16:uniqueId val="{00000003-7202-4656-A962-B45C7B5F3796}"/>
                </c:ext>
              </c:extLst>
            </c:dLbl>
            <c:dLbl>
              <c:idx val="2"/>
              <c:tx>
                <c:rich>
                  <a:bodyPr/>
                  <a:lstStyle/>
                  <a:p>
                    <a:fld id="{59F7378C-97D8-432B-ABBE-CDC59626A967}" type="CATEGORYNAME">
                      <a:rPr lang="ja-JP" altLang="en-US"/>
                      <a:pPr/>
                      <a:t>[分類名]</a:t>
                    </a:fld>
                    <a:r>
                      <a:rPr lang="ja-JP" altLang="en-US" baseline="0" dirty="0"/>
                      <a:t>
</a:t>
                    </a:r>
                    <a:fld id="{A8E1F26A-0379-4059-B103-DB3609373872}" type="VALUE">
                      <a:rPr lang="en-US" altLang="ja-JP" baseline="0" smtClean="0"/>
                      <a:pPr/>
                      <a:t>[値]</a:t>
                    </a:fld>
                    <a:endParaRPr lang="ja-JP" altLang="en-US" baseline="0" dirty="0"/>
                  </a:p>
                </c:rich>
              </c:tx>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7202-4656-A962-B45C7B5F3796}"/>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いる</c:v>
                </c:pt>
                <c:pt idx="1">
                  <c:v>いない</c:v>
                </c:pt>
                <c:pt idx="2">
                  <c:v>無回答</c:v>
                </c:pt>
              </c:strCache>
            </c:strRef>
          </c:cat>
          <c:val>
            <c:numRef>
              <c:f>Sheet1!$B$2:$B$4</c:f>
              <c:numCache>
                <c:formatCode>0.0%</c:formatCode>
                <c:ptCount val="3"/>
                <c:pt idx="0">
                  <c:v>5.7000000000000002E-2</c:v>
                </c:pt>
                <c:pt idx="1">
                  <c:v>0.93200000000000005</c:v>
                </c:pt>
                <c:pt idx="2">
                  <c:v>1.2E-2</c:v>
                </c:pt>
              </c:numCache>
            </c:numRef>
          </c:val>
          <c:extLst>
            <c:ext xmlns:c16="http://schemas.microsoft.com/office/drawing/2014/chart" uri="{C3380CC4-5D6E-409C-BE32-E72D297353CC}">
              <c16:uniqueId val="{00000006-7202-4656-A962-B45C7B5F3796}"/>
            </c:ext>
          </c:extLst>
        </c:ser>
        <c:dLbls>
          <c:showLegendKey val="0"/>
          <c:showVal val="0"/>
          <c:showCatName val="0"/>
          <c:showSerName val="0"/>
          <c:showPercent val="1"/>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0.02986</cdr:x>
      <cdr:y>0.21651</cdr:y>
    </cdr:from>
    <cdr:to>
      <cdr:x>0.97014</cdr:x>
      <cdr:y>0.21651</cdr:y>
    </cdr:to>
    <cdr:cxnSp macro="">
      <cdr:nvCxnSpPr>
        <cdr:cNvPr id="3" name="直線コネクタ 2">
          <a:extLst xmlns:a="http://schemas.openxmlformats.org/drawingml/2006/main">
            <a:ext uri="{FF2B5EF4-FFF2-40B4-BE49-F238E27FC236}">
              <a16:creationId xmlns:a16="http://schemas.microsoft.com/office/drawing/2014/main" id="{232D915F-3456-4E33-9A89-B58250559180}"/>
            </a:ext>
          </a:extLst>
        </cdr:cNvPr>
        <cdr:cNvCxnSpPr/>
      </cdr:nvCxnSpPr>
      <cdr:spPr>
        <a:xfrm xmlns:a="http://schemas.openxmlformats.org/drawingml/2006/main">
          <a:off x="151135" y="449859"/>
          <a:ext cx="4759863" cy="0"/>
        </a:xfrm>
        <a:prstGeom xmlns:a="http://schemas.openxmlformats.org/drawingml/2006/main" prst="line">
          <a:avLst/>
        </a:prstGeom>
        <a:ln xmlns:a="http://schemas.openxmlformats.org/drawingml/2006/main" w="28575">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5918FDD9-F111-4C2E-A3E2-24B8DC81C988}" type="datetimeFigureOut">
              <a:rPr kumimoji="1" lang="ja-JP" altLang="en-US" smtClean="0"/>
              <a:t>2021/12/2</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FD7C1987-82D6-44D9-B1B5-B5F4C8DD1206}" type="slidenum">
              <a:rPr kumimoji="1" lang="ja-JP" altLang="en-US" smtClean="0"/>
              <a:t>‹#›</a:t>
            </a:fld>
            <a:endParaRPr kumimoji="1" lang="ja-JP" altLang="en-US"/>
          </a:p>
        </p:txBody>
      </p:sp>
    </p:spTree>
    <p:extLst>
      <p:ext uri="{BB962C8B-B14F-4D97-AF65-F5344CB8AC3E}">
        <p14:creationId xmlns:p14="http://schemas.microsoft.com/office/powerpoint/2010/main" val="359082714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95F92BC-EFB6-4C9B-BB2F-B32A9AF1F6DE}" type="datetime1">
              <a:rPr kumimoji="1" lang="ja-JP" altLang="en-US" smtClean="0"/>
              <a:t>2021/12/2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A09DCB9-30BC-45CC-99BE-B76556F262DB}" type="slidenum">
              <a:rPr kumimoji="1" lang="ja-JP" altLang="en-US" smtClean="0"/>
              <a:t>‹#›</a:t>
            </a:fld>
            <a:endParaRPr kumimoji="1" lang="ja-JP" altLang="en-US"/>
          </a:p>
        </p:txBody>
      </p:sp>
    </p:spTree>
    <p:extLst>
      <p:ext uri="{BB962C8B-B14F-4D97-AF65-F5344CB8AC3E}">
        <p14:creationId xmlns:p14="http://schemas.microsoft.com/office/powerpoint/2010/main" val="6281366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B383297-6C74-427D-8CA5-0CFCA1642222}" type="datetime1">
              <a:rPr kumimoji="1" lang="ja-JP" altLang="en-US" smtClean="0"/>
              <a:t>2021/12/2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A09DCB9-30BC-45CC-99BE-B76556F262DB}" type="slidenum">
              <a:rPr kumimoji="1" lang="ja-JP" altLang="en-US" smtClean="0"/>
              <a:t>‹#›</a:t>
            </a:fld>
            <a:endParaRPr kumimoji="1" lang="ja-JP" altLang="en-US"/>
          </a:p>
        </p:txBody>
      </p:sp>
    </p:spTree>
    <p:extLst>
      <p:ext uri="{BB962C8B-B14F-4D97-AF65-F5344CB8AC3E}">
        <p14:creationId xmlns:p14="http://schemas.microsoft.com/office/powerpoint/2010/main" val="28547673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168673E-EAA6-47C7-9480-DC77C9603871}" type="datetime1">
              <a:rPr kumimoji="1" lang="ja-JP" altLang="en-US" smtClean="0"/>
              <a:t>2021/12/2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A09DCB9-30BC-45CC-99BE-B76556F262DB}" type="slidenum">
              <a:rPr kumimoji="1" lang="ja-JP" altLang="en-US" smtClean="0"/>
              <a:t>‹#›</a:t>
            </a:fld>
            <a:endParaRPr kumimoji="1" lang="ja-JP" altLang="en-US"/>
          </a:p>
        </p:txBody>
      </p:sp>
    </p:spTree>
    <p:extLst>
      <p:ext uri="{BB962C8B-B14F-4D97-AF65-F5344CB8AC3E}">
        <p14:creationId xmlns:p14="http://schemas.microsoft.com/office/powerpoint/2010/main" val="10456940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62B800F-7C7A-4C3E-996F-96C69158254B}" type="datetime1">
              <a:rPr kumimoji="1" lang="ja-JP" altLang="en-US" smtClean="0"/>
              <a:t>2021/12/2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A09DCB9-30BC-45CC-99BE-B76556F262DB}" type="slidenum">
              <a:rPr kumimoji="1" lang="ja-JP" altLang="en-US" smtClean="0"/>
              <a:t>‹#›</a:t>
            </a:fld>
            <a:endParaRPr kumimoji="1" lang="ja-JP" altLang="en-US"/>
          </a:p>
        </p:txBody>
      </p:sp>
    </p:spTree>
    <p:extLst>
      <p:ext uri="{BB962C8B-B14F-4D97-AF65-F5344CB8AC3E}">
        <p14:creationId xmlns:p14="http://schemas.microsoft.com/office/powerpoint/2010/main" val="17099116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F0843A6-AC3C-4530-9713-AAF06F43610A}" type="datetime1">
              <a:rPr kumimoji="1" lang="ja-JP" altLang="en-US" smtClean="0"/>
              <a:t>2021/12/2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A09DCB9-30BC-45CC-99BE-B76556F262DB}" type="slidenum">
              <a:rPr kumimoji="1" lang="ja-JP" altLang="en-US" smtClean="0"/>
              <a:t>‹#›</a:t>
            </a:fld>
            <a:endParaRPr kumimoji="1" lang="ja-JP" altLang="en-US"/>
          </a:p>
        </p:txBody>
      </p:sp>
    </p:spTree>
    <p:extLst>
      <p:ext uri="{BB962C8B-B14F-4D97-AF65-F5344CB8AC3E}">
        <p14:creationId xmlns:p14="http://schemas.microsoft.com/office/powerpoint/2010/main" val="38619792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E65FEC18-05AD-4425-9D87-966C515271B7}" type="datetime1">
              <a:rPr kumimoji="1" lang="ja-JP" altLang="en-US" smtClean="0"/>
              <a:t>2021/12/2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A09DCB9-30BC-45CC-99BE-B76556F262DB}" type="slidenum">
              <a:rPr kumimoji="1" lang="ja-JP" altLang="en-US" smtClean="0"/>
              <a:t>‹#›</a:t>
            </a:fld>
            <a:endParaRPr kumimoji="1" lang="ja-JP" altLang="en-US"/>
          </a:p>
        </p:txBody>
      </p:sp>
    </p:spTree>
    <p:extLst>
      <p:ext uri="{BB962C8B-B14F-4D97-AF65-F5344CB8AC3E}">
        <p14:creationId xmlns:p14="http://schemas.microsoft.com/office/powerpoint/2010/main" val="901807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2A761A2-75D9-4581-9427-6148AE33AAF5}" type="datetime1">
              <a:rPr kumimoji="1" lang="ja-JP" altLang="en-US" smtClean="0"/>
              <a:t>2021/12/2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A09DCB9-30BC-45CC-99BE-B76556F262DB}" type="slidenum">
              <a:rPr kumimoji="1" lang="ja-JP" altLang="en-US" smtClean="0"/>
              <a:t>‹#›</a:t>
            </a:fld>
            <a:endParaRPr kumimoji="1" lang="ja-JP" altLang="en-US"/>
          </a:p>
        </p:txBody>
      </p:sp>
    </p:spTree>
    <p:extLst>
      <p:ext uri="{BB962C8B-B14F-4D97-AF65-F5344CB8AC3E}">
        <p14:creationId xmlns:p14="http://schemas.microsoft.com/office/powerpoint/2010/main" val="42192598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F11CC92-5443-4B70-B977-E17CF02A96EF}" type="datetime1">
              <a:rPr kumimoji="1" lang="ja-JP" altLang="en-US" smtClean="0"/>
              <a:t>2021/12/2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A09DCB9-30BC-45CC-99BE-B76556F262DB}" type="slidenum">
              <a:rPr kumimoji="1" lang="ja-JP" altLang="en-US" smtClean="0"/>
              <a:t>‹#›</a:t>
            </a:fld>
            <a:endParaRPr kumimoji="1" lang="ja-JP" altLang="en-US"/>
          </a:p>
        </p:txBody>
      </p:sp>
    </p:spTree>
    <p:extLst>
      <p:ext uri="{BB962C8B-B14F-4D97-AF65-F5344CB8AC3E}">
        <p14:creationId xmlns:p14="http://schemas.microsoft.com/office/powerpoint/2010/main" val="21578401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C4FE50-3E97-42B6-80EF-D1C7D29C1527}" type="datetime1">
              <a:rPr kumimoji="1" lang="ja-JP" altLang="en-US" smtClean="0"/>
              <a:t>2021/12/2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A09DCB9-30BC-45CC-99BE-B76556F262DB}" type="slidenum">
              <a:rPr kumimoji="1" lang="ja-JP" altLang="en-US" smtClean="0"/>
              <a:t>‹#›</a:t>
            </a:fld>
            <a:endParaRPr kumimoji="1" lang="ja-JP" altLang="en-US"/>
          </a:p>
        </p:txBody>
      </p:sp>
    </p:spTree>
    <p:extLst>
      <p:ext uri="{BB962C8B-B14F-4D97-AF65-F5344CB8AC3E}">
        <p14:creationId xmlns:p14="http://schemas.microsoft.com/office/powerpoint/2010/main" val="4109172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183269D-9E92-4451-8C94-CF98DFD9156D}" type="datetime1">
              <a:rPr kumimoji="1" lang="ja-JP" altLang="en-US" smtClean="0"/>
              <a:t>2021/12/2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A09DCB9-30BC-45CC-99BE-B76556F262DB}" type="slidenum">
              <a:rPr kumimoji="1" lang="ja-JP" altLang="en-US" smtClean="0"/>
              <a:t>‹#›</a:t>
            </a:fld>
            <a:endParaRPr kumimoji="1" lang="ja-JP" altLang="en-US"/>
          </a:p>
        </p:txBody>
      </p:sp>
    </p:spTree>
    <p:extLst>
      <p:ext uri="{BB962C8B-B14F-4D97-AF65-F5344CB8AC3E}">
        <p14:creationId xmlns:p14="http://schemas.microsoft.com/office/powerpoint/2010/main" val="38241112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0517FF2-3DE2-4648-8D68-4C53434AFBAF}" type="datetime1">
              <a:rPr kumimoji="1" lang="ja-JP" altLang="en-US" smtClean="0"/>
              <a:t>2021/12/2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A09DCB9-30BC-45CC-99BE-B76556F262DB}" type="slidenum">
              <a:rPr kumimoji="1" lang="ja-JP" altLang="en-US" smtClean="0"/>
              <a:t>‹#›</a:t>
            </a:fld>
            <a:endParaRPr kumimoji="1" lang="ja-JP" altLang="en-US"/>
          </a:p>
        </p:txBody>
      </p:sp>
    </p:spTree>
    <p:extLst>
      <p:ext uri="{BB962C8B-B14F-4D97-AF65-F5344CB8AC3E}">
        <p14:creationId xmlns:p14="http://schemas.microsoft.com/office/powerpoint/2010/main" val="40848653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9964D2-F80D-4CDD-AA53-B2A006F94376}" type="datetime1">
              <a:rPr kumimoji="1" lang="ja-JP" altLang="en-US" smtClean="0"/>
              <a:t>2021/12/2</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09DCB9-30BC-45CC-99BE-B76556F262DB}" type="slidenum">
              <a:rPr kumimoji="1" lang="ja-JP" altLang="en-US" smtClean="0"/>
              <a:t>‹#›</a:t>
            </a:fld>
            <a:endParaRPr kumimoji="1" lang="ja-JP" altLang="en-US"/>
          </a:p>
        </p:txBody>
      </p:sp>
    </p:spTree>
    <p:extLst>
      <p:ext uri="{BB962C8B-B14F-4D97-AF65-F5344CB8AC3E}">
        <p14:creationId xmlns:p14="http://schemas.microsoft.com/office/powerpoint/2010/main" val="240054543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xml"/><Relationship Id="rId4" Type="http://schemas.openxmlformats.org/officeDocument/2006/relationships/chart" Target="../charts/chart3.xml"/></Relationships>
</file>

<file path=ppt/slides/_rels/slide4.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chart" Target="../charts/chart7.xml"/><Relationship Id="rId7" Type="http://schemas.openxmlformats.org/officeDocument/2006/relationships/chart" Target="../charts/chart11.xml"/><Relationship Id="rId2" Type="http://schemas.openxmlformats.org/officeDocument/2006/relationships/chart" Target="../charts/chart6.xml"/><Relationship Id="rId1" Type="http://schemas.openxmlformats.org/officeDocument/2006/relationships/slideLayout" Target="../slideLayouts/slideLayout1.xml"/><Relationship Id="rId6" Type="http://schemas.openxmlformats.org/officeDocument/2006/relationships/chart" Target="../charts/chart10.xml"/><Relationship Id="rId5" Type="http://schemas.openxmlformats.org/officeDocument/2006/relationships/chart" Target="../charts/chart9.xml"/><Relationship Id="rId4" Type="http://schemas.openxmlformats.org/officeDocument/2006/relationships/chart" Target="../charts/chart8.xml"/></Relationships>
</file>

<file path=ppt/slides/_rels/slide6.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chart" Target="../charts/chart12.xml"/><Relationship Id="rId1" Type="http://schemas.openxmlformats.org/officeDocument/2006/relationships/slideLayout" Target="../slideLayouts/slideLayout1.xml"/><Relationship Id="rId5" Type="http://schemas.openxmlformats.org/officeDocument/2006/relationships/chart" Target="../charts/chart15.xml"/><Relationship Id="rId4" Type="http://schemas.openxmlformats.org/officeDocument/2006/relationships/chart" Target="../charts/chart14.xml"/></Relationships>
</file>

<file path=ppt/slides/_rels/slide7.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chart" Target="../charts/chart1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chart" Target="../charts/chart18.xml"/><Relationship Id="rId1" Type="http://schemas.openxmlformats.org/officeDocument/2006/relationships/slideLayout" Target="../slideLayouts/slideLayout1.xml"/><Relationship Id="rId4" Type="http://schemas.openxmlformats.org/officeDocument/2006/relationships/chart" Target="../charts/chart2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 y="-7775"/>
            <a:ext cx="9906000" cy="70323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テキスト ボックス 1"/>
          <p:cNvSpPr txBox="1"/>
          <p:nvPr/>
        </p:nvSpPr>
        <p:spPr>
          <a:xfrm>
            <a:off x="2" y="266898"/>
            <a:ext cx="9905998" cy="461665"/>
          </a:xfrm>
          <a:prstGeom prst="rect">
            <a:avLst/>
          </a:prstGeom>
          <a:noFill/>
        </p:spPr>
        <p:txBody>
          <a:bodyPr wrap="square" rtlCol="0">
            <a:spAutoFit/>
          </a:bodyPr>
          <a:lstStyle/>
          <a:p>
            <a:pPr algn="ctr"/>
            <a:r>
              <a:rPr lang="ja-JP" altLang="ja-JP" sz="2400" b="1" dirty="0">
                <a:solidFill>
                  <a:schemeClr val="bg1"/>
                </a:solidFill>
                <a:latin typeface="Meiryo UI" panose="020B0604030504040204" pitchFamily="50" charset="-128"/>
                <a:ea typeface="Meiryo UI" panose="020B0604030504040204" pitchFamily="50" charset="-128"/>
              </a:rPr>
              <a:t>府立高校</a:t>
            </a:r>
            <a:r>
              <a:rPr lang="ja-JP" altLang="en-US" sz="2400" b="1" dirty="0">
                <a:solidFill>
                  <a:schemeClr val="bg1"/>
                </a:solidFill>
                <a:latin typeface="Meiryo UI" panose="020B0604030504040204" pitchFamily="50" charset="-128"/>
                <a:ea typeface="Meiryo UI" panose="020B0604030504040204" pitchFamily="50" charset="-128"/>
              </a:rPr>
              <a:t>におけるヤングケアラーに関する</a:t>
            </a:r>
            <a:r>
              <a:rPr lang="ja-JP" altLang="ja-JP" sz="2400" b="1" dirty="0">
                <a:solidFill>
                  <a:schemeClr val="bg1"/>
                </a:solidFill>
                <a:latin typeface="Meiryo UI" panose="020B0604030504040204" pitchFamily="50" charset="-128"/>
                <a:ea typeface="Meiryo UI" panose="020B0604030504040204" pitchFamily="50" charset="-128"/>
              </a:rPr>
              <a:t>調査結果について</a:t>
            </a:r>
            <a:r>
              <a:rPr lang="ja-JP" altLang="en-US" sz="2400" b="1" dirty="0">
                <a:solidFill>
                  <a:schemeClr val="bg1"/>
                </a:solidFill>
                <a:latin typeface="Meiryo UI" panose="020B0604030504040204" pitchFamily="50" charset="-128"/>
                <a:ea typeface="Meiryo UI" panose="020B0604030504040204" pitchFamily="50" charset="-128"/>
              </a:rPr>
              <a:t>（概要）</a:t>
            </a:r>
            <a:endParaRPr kumimoji="1" lang="ja-JP" altLang="en-US" sz="2400" b="1" dirty="0">
              <a:solidFill>
                <a:schemeClr val="bg1"/>
              </a:solidFill>
              <a:latin typeface="Meiryo UI" panose="020B0604030504040204" pitchFamily="50" charset="-128"/>
              <a:ea typeface="Meiryo UI" panose="020B0604030504040204" pitchFamily="50" charset="-128"/>
            </a:endParaRPr>
          </a:p>
        </p:txBody>
      </p:sp>
      <p:sp>
        <p:nvSpPr>
          <p:cNvPr id="3" name="テキスト ボックス 2"/>
          <p:cNvSpPr txBox="1"/>
          <p:nvPr/>
        </p:nvSpPr>
        <p:spPr>
          <a:xfrm>
            <a:off x="8567138" y="-7775"/>
            <a:ext cx="1338862" cy="307777"/>
          </a:xfrm>
          <a:prstGeom prst="rect">
            <a:avLst/>
          </a:prstGeom>
          <a:noFill/>
        </p:spPr>
        <p:txBody>
          <a:bodyPr wrap="square" rtlCol="0">
            <a:spAutoFit/>
          </a:bodyPr>
          <a:lstStyle/>
          <a:p>
            <a:r>
              <a:rPr kumimoji="1" lang="ja-JP" altLang="en-US" sz="1400" dirty="0">
                <a:solidFill>
                  <a:schemeClr val="bg1"/>
                </a:solidFill>
                <a:latin typeface="Meiryo UI" panose="020B0604030504040204" pitchFamily="50" charset="-128"/>
                <a:ea typeface="Meiryo UI" panose="020B0604030504040204" pitchFamily="50" charset="-128"/>
              </a:rPr>
              <a:t>令和３年</a:t>
            </a:r>
            <a:r>
              <a:rPr kumimoji="1" lang="en-US" altLang="ja-JP" sz="1400" dirty="0">
                <a:solidFill>
                  <a:schemeClr val="bg1"/>
                </a:solidFill>
                <a:latin typeface="Meiryo UI" panose="020B0604030504040204" pitchFamily="50" charset="-128"/>
                <a:ea typeface="Meiryo UI" panose="020B0604030504040204" pitchFamily="50" charset="-128"/>
              </a:rPr>
              <a:t>12</a:t>
            </a:r>
            <a:r>
              <a:rPr kumimoji="1" lang="ja-JP" altLang="en-US" sz="1400" dirty="0">
                <a:solidFill>
                  <a:schemeClr val="bg1"/>
                </a:solidFill>
                <a:latin typeface="Meiryo UI" panose="020B0604030504040204" pitchFamily="50" charset="-128"/>
                <a:ea typeface="Meiryo UI" panose="020B0604030504040204" pitchFamily="50" charset="-128"/>
              </a:rPr>
              <a:t>月</a:t>
            </a:r>
          </a:p>
        </p:txBody>
      </p:sp>
      <p:sp>
        <p:nvSpPr>
          <p:cNvPr id="5" name="テキスト ボックス 4"/>
          <p:cNvSpPr txBox="1"/>
          <p:nvPr/>
        </p:nvSpPr>
        <p:spPr>
          <a:xfrm>
            <a:off x="64396" y="782486"/>
            <a:ext cx="9813700" cy="584775"/>
          </a:xfrm>
          <a:prstGeom prst="rect">
            <a:avLst/>
          </a:prstGeom>
          <a:noFill/>
        </p:spPr>
        <p:txBody>
          <a:bodyPr wrap="square" rtlCol="0">
            <a:spAutoFit/>
          </a:bodyPr>
          <a:lstStyle/>
          <a:p>
            <a:r>
              <a:rPr kumimoji="1" lang="ja-JP" altLang="en-US" sz="1600" dirty="0">
                <a:latin typeface="Meiryo UI" panose="020B0604030504040204" pitchFamily="50" charset="-128"/>
                <a:ea typeface="Meiryo UI" panose="020B0604030504040204" pitchFamily="50" charset="-128"/>
              </a:rPr>
              <a:t>　府立高校におけるヤングケアラーに関する調査結果の概要についてお知らせします。</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なお、本調査結果については、今後、詳細な分析を実施し、令和４年１月頃にとりまとめる予定です。</a:t>
            </a:r>
          </a:p>
        </p:txBody>
      </p:sp>
      <p:sp>
        <p:nvSpPr>
          <p:cNvPr id="6" name="正方形/長方形 5"/>
          <p:cNvSpPr/>
          <p:nvPr/>
        </p:nvSpPr>
        <p:spPr>
          <a:xfrm>
            <a:off x="64396" y="1496051"/>
            <a:ext cx="9813700" cy="1584000"/>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ja-JP" altLang="en-US" dirty="0">
              <a:solidFill>
                <a:schemeClr val="tx1"/>
              </a:solidFill>
            </a:endParaRPr>
          </a:p>
        </p:txBody>
      </p:sp>
      <p:sp>
        <p:nvSpPr>
          <p:cNvPr id="19" name="テキスト ボックス 18"/>
          <p:cNvSpPr txBox="1"/>
          <p:nvPr/>
        </p:nvSpPr>
        <p:spPr>
          <a:xfrm>
            <a:off x="81174" y="1510565"/>
            <a:ext cx="2034860" cy="369332"/>
          </a:xfrm>
          <a:prstGeom prst="rect">
            <a:avLst/>
          </a:prstGeom>
          <a:solidFill>
            <a:schemeClr val="accent1"/>
          </a:solidFill>
        </p:spPr>
        <p:txBody>
          <a:bodyPr wrap="square" rtlCol="0">
            <a:spAutoFit/>
          </a:bodyPr>
          <a:lstStyle/>
          <a:p>
            <a:r>
              <a:rPr kumimoji="1" lang="ja-JP" altLang="en-US" b="1" dirty="0">
                <a:solidFill>
                  <a:schemeClr val="bg1"/>
                </a:solidFill>
                <a:latin typeface="Meiryo UI" panose="020B0604030504040204" pitchFamily="50" charset="-128"/>
                <a:ea typeface="Meiryo UI" panose="020B0604030504040204" pitchFamily="50" charset="-128"/>
              </a:rPr>
              <a:t>調査目的</a:t>
            </a:r>
            <a:endParaRPr kumimoji="1" lang="en-US" altLang="ja-JP" b="1" dirty="0">
              <a:solidFill>
                <a:schemeClr val="bg1"/>
              </a:solidFill>
              <a:latin typeface="Meiryo UI" panose="020B0604030504040204" pitchFamily="50" charset="-128"/>
              <a:ea typeface="Meiryo UI" panose="020B0604030504040204" pitchFamily="50" charset="-128"/>
            </a:endParaRPr>
          </a:p>
        </p:txBody>
      </p:sp>
      <p:sp>
        <p:nvSpPr>
          <p:cNvPr id="20" name="テキスト ボックス 19"/>
          <p:cNvSpPr txBox="1"/>
          <p:nvPr/>
        </p:nvSpPr>
        <p:spPr>
          <a:xfrm>
            <a:off x="98847" y="1988918"/>
            <a:ext cx="9779249" cy="1061829"/>
          </a:xfrm>
          <a:prstGeom prst="rect">
            <a:avLst/>
          </a:prstGeom>
          <a:noFill/>
        </p:spPr>
        <p:txBody>
          <a:bodyPr wrap="square" rtlCol="0">
            <a:spAutoFit/>
          </a:bodyPr>
          <a:lstStyle/>
          <a:p>
            <a:r>
              <a:rPr kumimoji="1" lang="ja-JP" altLang="en-US" sz="1600" dirty="0">
                <a:latin typeface="Meiryo UI" panose="020B0604030504040204" pitchFamily="50" charset="-128"/>
                <a:ea typeface="Meiryo UI" panose="020B0604030504040204" pitchFamily="50" charset="-128"/>
              </a:rPr>
              <a:t>府立高校におけるヤングケアラー</a:t>
            </a: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の生活実態やケアによる学校生活への影響、支援ニーズ等を把握し、適切な支援につなげることができるよう、実態調査を実施。</a:t>
            </a:r>
            <a:endParaRPr kumimoji="1" lang="en-US" altLang="ja-JP" sz="1600" dirty="0">
              <a:latin typeface="Meiryo UI" panose="020B0604030504040204" pitchFamily="50" charset="-128"/>
              <a:ea typeface="Meiryo UI" panose="020B0604030504040204" pitchFamily="50" charset="-128"/>
            </a:endParaRPr>
          </a:p>
          <a:p>
            <a:endParaRPr kumimoji="1" lang="en-US" altLang="ja-JP" sz="700" dirty="0">
              <a:latin typeface="Meiryo UI" panose="020B0604030504040204" pitchFamily="50" charset="-128"/>
              <a:ea typeface="Meiryo UI" panose="020B0604030504040204" pitchFamily="50" charset="-128"/>
            </a:endParaRPr>
          </a:p>
          <a:p>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本来大人が担うと想定されている家事や家族の世話などを日常的に行っている生徒のこと。国プロジェクトチーム報告では、本人にヤングケアラーという自覚が</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ない者も多く、子どもらしい生活を送ることができていない等の状況がうかがえるとの指摘がある。</a:t>
            </a:r>
          </a:p>
        </p:txBody>
      </p:sp>
      <p:sp>
        <p:nvSpPr>
          <p:cNvPr id="7" name="スライド番号プレースホルダー 6"/>
          <p:cNvSpPr>
            <a:spLocks noGrp="1"/>
          </p:cNvSpPr>
          <p:nvPr>
            <p:ph type="sldNum" sz="quarter" idx="12"/>
          </p:nvPr>
        </p:nvSpPr>
        <p:spPr>
          <a:xfrm>
            <a:off x="7761040" y="6539560"/>
            <a:ext cx="2228850" cy="365125"/>
          </a:xfrm>
        </p:spPr>
        <p:txBody>
          <a:bodyPr/>
          <a:lstStyle/>
          <a:p>
            <a:r>
              <a:rPr kumimoji="1" lang="ja-JP" altLang="en-US" dirty="0"/>
              <a:t>１ー２</a:t>
            </a:r>
          </a:p>
        </p:txBody>
      </p:sp>
      <p:sp>
        <p:nvSpPr>
          <p:cNvPr id="12" name="正方形/長方形 11"/>
          <p:cNvSpPr/>
          <p:nvPr/>
        </p:nvSpPr>
        <p:spPr>
          <a:xfrm>
            <a:off x="81174" y="3193278"/>
            <a:ext cx="9813700" cy="931454"/>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ja-JP" altLang="en-US" dirty="0">
              <a:solidFill>
                <a:schemeClr val="tx1"/>
              </a:solidFill>
            </a:endParaRPr>
          </a:p>
        </p:txBody>
      </p:sp>
      <p:sp>
        <p:nvSpPr>
          <p:cNvPr id="13" name="テキスト ボックス 12"/>
          <p:cNvSpPr txBox="1"/>
          <p:nvPr/>
        </p:nvSpPr>
        <p:spPr>
          <a:xfrm>
            <a:off x="72194" y="3207790"/>
            <a:ext cx="2034860" cy="369332"/>
          </a:xfrm>
          <a:prstGeom prst="rect">
            <a:avLst/>
          </a:prstGeom>
          <a:solidFill>
            <a:schemeClr val="accent1"/>
          </a:solidFill>
        </p:spPr>
        <p:txBody>
          <a:bodyPr wrap="square" rtlCol="0">
            <a:spAutoFit/>
          </a:bodyPr>
          <a:lstStyle/>
          <a:p>
            <a:r>
              <a:rPr kumimoji="1" lang="ja-JP" altLang="en-US" b="1" dirty="0">
                <a:solidFill>
                  <a:schemeClr val="bg1"/>
                </a:solidFill>
                <a:latin typeface="Meiryo UI" panose="020B0604030504040204" pitchFamily="50" charset="-128"/>
                <a:ea typeface="Meiryo UI" panose="020B0604030504040204" pitchFamily="50" charset="-128"/>
              </a:rPr>
              <a:t>調査対象</a:t>
            </a:r>
            <a:endParaRPr kumimoji="1" lang="en-US" altLang="ja-JP" b="1" dirty="0">
              <a:solidFill>
                <a:schemeClr val="bg1"/>
              </a:solidFill>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115625" y="3686143"/>
            <a:ext cx="9905998" cy="338554"/>
          </a:xfrm>
          <a:prstGeom prst="rect">
            <a:avLst/>
          </a:prstGeom>
          <a:noFill/>
        </p:spPr>
        <p:txBody>
          <a:bodyPr wrap="square" rtlCol="0">
            <a:spAutoFit/>
          </a:bodyPr>
          <a:lstStyle/>
          <a:p>
            <a:r>
              <a:rPr kumimoji="1" lang="ja-JP" altLang="en-US" sz="1600" dirty="0">
                <a:latin typeface="Meiryo UI" panose="020B0604030504040204" pitchFamily="50" charset="-128"/>
                <a:ea typeface="Meiryo UI" panose="020B0604030504040204" pitchFamily="50" charset="-128"/>
              </a:rPr>
              <a:t>府立高校生全員（</a:t>
            </a:r>
            <a:r>
              <a:rPr kumimoji="1" lang="en-US" altLang="ja-JP" sz="1600" dirty="0">
                <a:latin typeface="Meiryo UI" panose="020B0604030504040204" pitchFamily="50" charset="-128"/>
                <a:ea typeface="Meiryo UI" panose="020B0604030504040204" pitchFamily="50" charset="-128"/>
              </a:rPr>
              <a:t>102,630</a:t>
            </a:r>
            <a:r>
              <a:rPr kumimoji="1" lang="ja-JP" altLang="en-US" sz="1600" dirty="0">
                <a:latin typeface="Meiryo UI" panose="020B0604030504040204" pitchFamily="50" charset="-128"/>
                <a:ea typeface="Meiryo UI" panose="020B0604030504040204" pitchFamily="50" charset="-128"/>
              </a:rPr>
              <a:t>人）</a:t>
            </a:r>
          </a:p>
        </p:txBody>
      </p:sp>
      <p:sp>
        <p:nvSpPr>
          <p:cNvPr id="15" name="正方形/長方形 14"/>
          <p:cNvSpPr/>
          <p:nvPr/>
        </p:nvSpPr>
        <p:spPr>
          <a:xfrm>
            <a:off x="92300" y="4236726"/>
            <a:ext cx="9813700" cy="1182020"/>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ja-JP" altLang="en-US" dirty="0">
              <a:solidFill>
                <a:schemeClr val="tx1"/>
              </a:solidFill>
            </a:endParaRPr>
          </a:p>
        </p:txBody>
      </p:sp>
      <p:sp>
        <p:nvSpPr>
          <p:cNvPr id="16" name="テキスト ボックス 15"/>
          <p:cNvSpPr txBox="1"/>
          <p:nvPr/>
        </p:nvSpPr>
        <p:spPr>
          <a:xfrm>
            <a:off x="96199" y="4251238"/>
            <a:ext cx="2034860" cy="369332"/>
          </a:xfrm>
          <a:prstGeom prst="rect">
            <a:avLst/>
          </a:prstGeom>
          <a:solidFill>
            <a:schemeClr val="accent1"/>
          </a:solidFill>
        </p:spPr>
        <p:txBody>
          <a:bodyPr wrap="square" rtlCol="0">
            <a:spAutoFit/>
          </a:bodyPr>
          <a:lstStyle/>
          <a:p>
            <a:r>
              <a:rPr kumimoji="1" lang="ja-JP" altLang="en-US" b="1" dirty="0">
                <a:solidFill>
                  <a:schemeClr val="bg1"/>
                </a:solidFill>
                <a:latin typeface="Meiryo UI" panose="020B0604030504040204" pitchFamily="50" charset="-128"/>
                <a:ea typeface="Meiryo UI" panose="020B0604030504040204" pitchFamily="50" charset="-128"/>
              </a:rPr>
              <a:t>調査手法</a:t>
            </a:r>
            <a:endParaRPr kumimoji="1" lang="en-US" altLang="ja-JP" b="1" dirty="0">
              <a:solidFill>
                <a:schemeClr val="bg1"/>
              </a:solidFill>
              <a:latin typeface="Meiryo UI" panose="020B0604030504040204" pitchFamily="50" charset="-128"/>
              <a:ea typeface="Meiryo UI" panose="020B0604030504040204" pitchFamily="50" charset="-128"/>
            </a:endParaRPr>
          </a:p>
        </p:txBody>
      </p:sp>
      <p:sp>
        <p:nvSpPr>
          <p:cNvPr id="17" name="テキスト ボックス 16"/>
          <p:cNvSpPr txBox="1"/>
          <p:nvPr/>
        </p:nvSpPr>
        <p:spPr>
          <a:xfrm>
            <a:off x="126751" y="4729591"/>
            <a:ext cx="9905998" cy="584775"/>
          </a:xfrm>
          <a:prstGeom prst="rect">
            <a:avLst/>
          </a:prstGeom>
          <a:noFill/>
        </p:spPr>
        <p:txBody>
          <a:bodyPr wrap="square" rtlCol="0">
            <a:spAutoFit/>
          </a:bodyPr>
          <a:lstStyle/>
          <a:p>
            <a:r>
              <a:rPr kumimoji="1" lang="ja-JP" altLang="en-US" sz="1600" dirty="0">
                <a:latin typeface="Meiryo UI" panose="020B0604030504040204" pitchFamily="50" charset="-128"/>
                <a:ea typeface="Meiryo UI" panose="020B0604030504040204" pitchFamily="50" charset="-128"/>
              </a:rPr>
              <a:t>府立高校各校を通じ、生徒本人に調査概要や調査回答フォームの</a:t>
            </a:r>
            <a:r>
              <a:rPr kumimoji="1" lang="en-US" altLang="ja-JP" sz="1600" dirty="0">
                <a:latin typeface="Meiryo UI" panose="020B0604030504040204" pitchFamily="50" charset="-128"/>
                <a:ea typeface="Meiryo UI" panose="020B0604030504040204" pitchFamily="50" charset="-128"/>
              </a:rPr>
              <a:t>QR</a:t>
            </a:r>
            <a:r>
              <a:rPr kumimoji="1" lang="ja-JP" altLang="en-US" sz="1600" dirty="0">
                <a:latin typeface="Meiryo UI" panose="020B0604030504040204" pitchFamily="50" charset="-128"/>
                <a:ea typeface="Meiryo UI" panose="020B0604030504040204" pitchFamily="50" charset="-128"/>
              </a:rPr>
              <a:t>コード等を記載した資料を配布。</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各生徒は、</a:t>
            </a:r>
            <a:r>
              <a:rPr kumimoji="1" lang="en-US" altLang="ja-JP" sz="1600" dirty="0">
                <a:latin typeface="Meiryo UI" panose="020B0604030504040204" pitchFamily="50" charset="-128"/>
                <a:ea typeface="Meiryo UI" panose="020B0604030504040204" pitchFamily="50" charset="-128"/>
              </a:rPr>
              <a:t>Web</a:t>
            </a:r>
            <a:r>
              <a:rPr kumimoji="1" lang="ja-JP" altLang="en-US" sz="1600" dirty="0">
                <a:latin typeface="Meiryo UI" panose="020B0604030504040204" pitchFamily="50" charset="-128"/>
                <a:ea typeface="Meiryo UI" panose="020B0604030504040204" pitchFamily="50" charset="-128"/>
              </a:rPr>
              <a:t>上で回答（回答は任意）。</a:t>
            </a:r>
          </a:p>
        </p:txBody>
      </p:sp>
      <p:sp>
        <p:nvSpPr>
          <p:cNvPr id="18" name="正方形/長方形 17"/>
          <p:cNvSpPr/>
          <p:nvPr/>
        </p:nvSpPr>
        <p:spPr>
          <a:xfrm>
            <a:off x="89259" y="5540238"/>
            <a:ext cx="9813700" cy="1276406"/>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ja-JP" altLang="en-US" dirty="0">
              <a:solidFill>
                <a:schemeClr val="tx1"/>
              </a:solidFill>
            </a:endParaRPr>
          </a:p>
        </p:txBody>
      </p:sp>
      <p:sp>
        <p:nvSpPr>
          <p:cNvPr id="21" name="テキスト ボックス 20"/>
          <p:cNvSpPr txBox="1"/>
          <p:nvPr/>
        </p:nvSpPr>
        <p:spPr>
          <a:xfrm>
            <a:off x="93158" y="5554750"/>
            <a:ext cx="2034860" cy="369332"/>
          </a:xfrm>
          <a:prstGeom prst="rect">
            <a:avLst/>
          </a:prstGeom>
          <a:solidFill>
            <a:schemeClr val="accent1"/>
          </a:solidFill>
        </p:spPr>
        <p:txBody>
          <a:bodyPr wrap="square" rtlCol="0">
            <a:spAutoFit/>
          </a:bodyPr>
          <a:lstStyle/>
          <a:p>
            <a:r>
              <a:rPr kumimoji="1" lang="ja-JP" altLang="en-US" b="1" dirty="0">
                <a:solidFill>
                  <a:schemeClr val="bg1"/>
                </a:solidFill>
                <a:latin typeface="Meiryo UI" panose="020B0604030504040204" pitchFamily="50" charset="-128"/>
                <a:ea typeface="Meiryo UI" panose="020B0604030504040204" pitchFamily="50" charset="-128"/>
              </a:rPr>
              <a:t>調査期間等</a:t>
            </a:r>
            <a:endParaRPr kumimoji="1" lang="en-US" altLang="ja-JP" b="1" dirty="0">
              <a:solidFill>
                <a:schemeClr val="bg1"/>
              </a:solidFill>
              <a:latin typeface="Meiryo UI" panose="020B0604030504040204" pitchFamily="50" charset="-128"/>
              <a:ea typeface="Meiryo UI" panose="020B0604030504040204" pitchFamily="50" charset="-128"/>
            </a:endParaRPr>
          </a:p>
        </p:txBody>
      </p:sp>
      <p:sp>
        <p:nvSpPr>
          <p:cNvPr id="23" name="テキスト ボックス 22"/>
          <p:cNvSpPr txBox="1"/>
          <p:nvPr/>
        </p:nvSpPr>
        <p:spPr>
          <a:xfrm>
            <a:off x="123710" y="6033103"/>
            <a:ext cx="9905998" cy="584775"/>
          </a:xfrm>
          <a:prstGeom prst="rect">
            <a:avLst/>
          </a:prstGeom>
          <a:noFill/>
        </p:spPr>
        <p:txBody>
          <a:bodyPr wrap="square" rtlCol="0">
            <a:spAutoFit/>
          </a:bodyPr>
          <a:lstStyle/>
          <a:p>
            <a:r>
              <a:rPr kumimoji="1" lang="ja-JP" altLang="en-US" sz="1600" dirty="0">
                <a:latin typeface="Meiryo UI" panose="020B0604030504040204" pitchFamily="50" charset="-128"/>
                <a:ea typeface="Meiryo UI" panose="020B0604030504040204" pitchFamily="50" charset="-128"/>
              </a:rPr>
              <a:t>調査期間：令和</a:t>
            </a:r>
            <a:r>
              <a:rPr kumimoji="1" lang="en-US" altLang="ja-JP" sz="1600" dirty="0">
                <a:latin typeface="Meiryo UI" panose="020B0604030504040204" pitchFamily="50" charset="-128"/>
                <a:ea typeface="Meiryo UI" panose="020B0604030504040204" pitchFamily="50" charset="-128"/>
              </a:rPr>
              <a:t>3</a:t>
            </a:r>
            <a:r>
              <a:rPr kumimoji="1" lang="ja-JP" altLang="en-US" sz="1600" dirty="0">
                <a:latin typeface="Meiryo UI" panose="020B0604030504040204" pitchFamily="50" charset="-128"/>
                <a:ea typeface="Meiryo UI" panose="020B0604030504040204" pitchFamily="50" charset="-128"/>
              </a:rPr>
              <a:t>年９月３日（金）～</a:t>
            </a:r>
            <a:r>
              <a:rPr kumimoji="1" lang="en-US" altLang="ja-JP" sz="1600" dirty="0">
                <a:latin typeface="Meiryo UI" panose="020B0604030504040204" pitchFamily="50" charset="-128"/>
                <a:ea typeface="Meiryo UI" panose="020B0604030504040204" pitchFamily="50" charset="-128"/>
              </a:rPr>
              <a:t>10</a:t>
            </a:r>
            <a:r>
              <a:rPr kumimoji="1" lang="ja-JP" altLang="en-US" sz="1600" dirty="0">
                <a:latin typeface="Meiryo UI" panose="020B0604030504040204" pitchFamily="50" charset="-128"/>
                <a:ea typeface="Meiryo UI" panose="020B0604030504040204" pitchFamily="50" charset="-128"/>
              </a:rPr>
              <a:t>月</a:t>
            </a:r>
            <a:r>
              <a:rPr kumimoji="1" lang="en-US" altLang="ja-JP" sz="1600" dirty="0">
                <a:latin typeface="Meiryo UI" panose="020B0604030504040204" pitchFamily="50" charset="-128"/>
                <a:ea typeface="Meiryo UI" panose="020B0604030504040204" pitchFamily="50" charset="-128"/>
              </a:rPr>
              <a:t>31</a:t>
            </a:r>
            <a:r>
              <a:rPr kumimoji="1" lang="ja-JP" altLang="en-US" sz="1600" dirty="0">
                <a:latin typeface="Meiryo UI" panose="020B0604030504040204" pitchFamily="50" charset="-128"/>
                <a:ea typeface="Meiryo UI" panose="020B0604030504040204" pitchFamily="50" charset="-128"/>
              </a:rPr>
              <a:t>日（日）</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回答者数：</a:t>
            </a:r>
            <a:r>
              <a:rPr kumimoji="1" lang="en-US" altLang="ja-JP" sz="1600" dirty="0">
                <a:latin typeface="Meiryo UI" panose="020B0604030504040204" pitchFamily="50" charset="-128"/>
                <a:ea typeface="Meiryo UI" panose="020B0604030504040204" pitchFamily="50" charset="-128"/>
              </a:rPr>
              <a:t>20,182</a:t>
            </a:r>
            <a:r>
              <a:rPr kumimoji="1" lang="ja-JP" altLang="en-US" sz="1600" dirty="0">
                <a:latin typeface="Meiryo UI" panose="020B0604030504040204" pitchFamily="50" charset="-128"/>
                <a:ea typeface="Meiryo UI" panose="020B0604030504040204" pitchFamily="50" charset="-128"/>
              </a:rPr>
              <a:t>人（回答率：約</a:t>
            </a:r>
            <a:r>
              <a:rPr kumimoji="1" lang="en-US" altLang="ja-JP" sz="1600" dirty="0">
                <a:latin typeface="Meiryo UI" panose="020B0604030504040204" pitchFamily="50" charset="-128"/>
                <a:ea typeface="Meiryo UI" panose="020B0604030504040204" pitchFamily="50" charset="-128"/>
              </a:rPr>
              <a:t>19.7</a:t>
            </a:r>
            <a:r>
              <a:rPr kumimoji="1" lang="ja-JP" altLang="en-US" sz="1600" dirty="0">
                <a:latin typeface="Meiryo UI" panose="020B0604030504040204" pitchFamily="50" charset="-128"/>
                <a:ea typeface="Meiryo UI" panose="020B0604030504040204" pitchFamily="50" charset="-128"/>
              </a:rPr>
              <a:t>％）</a:t>
            </a:r>
            <a:endParaRPr kumimoji="1" lang="en-US" altLang="ja-JP"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9487078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64396" y="723314"/>
            <a:ext cx="9813700" cy="6120000"/>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ja-JP" altLang="en-US" dirty="0">
              <a:solidFill>
                <a:schemeClr val="tx1"/>
              </a:solidFill>
            </a:endParaRPr>
          </a:p>
        </p:txBody>
      </p:sp>
      <p:sp>
        <p:nvSpPr>
          <p:cNvPr id="19" name="テキスト ボックス 18"/>
          <p:cNvSpPr txBox="1"/>
          <p:nvPr/>
        </p:nvSpPr>
        <p:spPr>
          <a:xfrm>
            <a:off x="81174" y="737826"/>
            <a:ext cx="2034860" cy="324000"/>
          </a:xfrm>
          <a:prstGeom prst="rect">
            <a:avLst/>
          </a:prstGeom>
          <a:solidFill>
            <a:schemeClr val="accent1"/>
          </a:solidFill>
        </p:spPr>
        <p:txBody>
          <a:bodyPr wrap="square" rtlCol="0">
            <a:spAutoFit/>
          </a:bodyPr>
          <a:lstStyle/>
          <a:p>
            <a:r>
              <a:rPr kumimoji="1" lang="ja-JP" altLang="en-US" b="1" dirty="0">
                <a:solidFill>
                  <a:schemeClr val="bg1"/>
                </a:solidFill>
                <a:latin typeface="Meiryo UI" panose="020B0604030504040204" pitchFamily="50" charset="-128"/>
                <a:ea typeface="Meiryo UI" panose="020B0604030504040204" pitchFamily="50" charset="-128"/>
              </a:rPr>
              <a:t>調査結果の概要</a:t>
            </a:r>
            <a:endParaRPr kumimoji="1" lang="en-US" altLang="ja-JP" b="1" dirty="0">
              <a:solidFill>
                <a:schemeClr val="bg1"/>
              </a:solidFill>
              <a:latin typeface="Meiryo UI" panose="020B0604030504040204" pitchFamily="50" charset="-128"/>
              <a:ea typeface="Meiryo UI" panose="020B0604030504040204" pitchFamily="50" charset="-128"/>
            </a:endParaRPr>
          </a:p>
        </p:txBody>
      </p:sp>
      <p:sp>
        <p:nvSpPr>
          <p:cNvPr id="20" name="テキスト ボックス 19"/>
          <p:cNvSpPr txBox="1"/>
          <p:nvPr/>
        </p:nvSpPr>
        <p:spPr>
          <a:xfrm>
            <a:off x="47331" y="1022994"/>
            <a:ext cx="9905998" cy="5878532"/>
          </a:xfrm>
          <a:prstGeom prst="rect">
            <a:avLst/>
          </a:prstGeom>
          <a:noFill/>
        </p:spPr>
        <p:txBody>
          <a:bodyPr wrap="square" rtlCol="0">
            <a:spAutoFit/>
          </a:bodyPr>
          <a:lstStyle/>
          <a:p>
            <a:r>
              <a:rPr kumimoji="1" lang="en-US" altLang="ja-JP" sz="1600" b="1" dirty="0">
                <a:latin typeface="Meiryo UI" panose="020B0604030504040204" pitchFamily="50" charset="-128"/>
                <a:ea typeface="Meiryo UI" panose="020B0604030504040204" pitchFamily="50" charset="-128"/>
              </a:rPr>
              <a:t>【</a:t>
            </a:r>
            <a:r>
              <a:rPr kumimoji="1" lang="ja-JP" altLang="en-US" sz="1600" b="1" dirty="0">
                <a:latin typeface="Meiryo UI" panose="020B0604030504040204" pitchFamily="50" charset="-128"/>
                <a:ea typeface="Meiryo UI" panose="020B0604030504040204" pitchFamily="50" charset="-128"/>
              </a:rPr>
              <a:t>府立高校全体の状況</a:t>
            </a:r>
            <a:r>
              <a:rPr kumimoji="1" lang="en-US" altLang="ja-JP" sz="1600" b="1" dirty="0">
                <a:latin typeface="Meiryo UI" panose="020B0604030504040204" pitchFamily="50" charset="-128"/>
                <a:ea typeface="Meiryo UI" panose="020B0604030504040204" pitchFamily="50" charset="-128"/>
              </a:rPr>
              <a:t>】</a:t>
            </a:r>
          </a:p>
          <a:p>
            <a:r>
              <a:rPr kumimoji="1" lang="ja-JP" altLang="en-US" sz="1600" dirty="0">
                <a:latin typeface="Meiryo UI" panose="020B0604030504040204" pitchFamily="50" charset="-128"/>
                <a:ea typeface="Meiryo UI" panose="020B0604030504040204" pitchFamily="50" charset="-128"/>
              </a:rPr>
              <a:t>○</a:t>
            </a:r>
            <a:r>
              <a:rPr kumimoji="1" lang="ja-JP" altLang="en-US" sz="1600" b="1" dirty="0">
                <a:latin typeface="Meiryo UI" panose="020B0604030504040204" pitchFamily="50" charset="-128"/>
                <a:ea typeface="Meiryo UI" panose="020B0604030504040204" pitchFamily="50" charset="-128"/>
              </a:rPr>
              <a:t>回答者約２万人のうち、</a:t>
            </a:r>
            <a:r>
              <a:rPr kumimoji="1" lang="en-US" altLang="ja-JP" sz="1600" b="1" dirty="0">
                <a:latin typeface="Meiryo UI" panose="020B0604030504040204" pitchFamily="50" charset="-128"/>
                <a:ea typeface="Meiryo UI" panose="020B0604030504040204" pitchFamily="50" charset="-128"/>
              </a:rPr>
              <a:t>1,312</a:t>
            </a:r>
            <a:r>
              <a:rPr kumimoji="1" lang="ja-JP" altLang="en-US" sz="1600" b="1" dirty="0">
                <a:latin typeface="Meiryo UI" panose="020B0604030504040204" pitchFamily="50" charset="-128"/>
                <a:ea typeface="Meiryo UI" panose="020B0604030504040204" pitchFamily="50" charset="-128"/>
              </a:rPr>
              <a:t>人</a:t>
            </a:r>
            <a:r>
              <a:rPr kumimoji="1" lang="ja-JP" altLang="en-US" sz="1400" b="1" dirty="0">
                <a:latin typeface="Meiryo UI" panose="020B0604030504040204" pitchFamily="50" charset="-128"/>
                <a:ea typeface="Meiryo UI" panose="020B0604030504040204" pitchFamily="50" charset="-128"/>
              </a:rPr>
              <a:t>（</a:t>
            </a:r>
            <a:r>
              <a:rPr kumimoji="1" lang="en-US" altLang="ja-JP" sz="1400" b="1" dirty="0">
                <a:latin typeface="Meiryo UI" panose="020B0604030504040204" pitchFamily="50" charset="-128"/>
                <a:ea typeface="Meiryo UI" panose="020B0604030504040204" pitchFamily="50" charset="-128"/>
              </a:rPr>
              <a:t>6.5</a:t>
            </a:r>
            <a:r>
              <a:rPr kumimoji="1" lang="ja-JP" altLang="en-US" sz="1400" b="1" dirty="0">
                <a:latin typeface="Meiryo UI" panose="020B0604030504040204" pitchFamily="50" charset="-128"/>
                <a:ea typeface="Meiryo UI" panose="020B0604030504040204" pitchFamily="50" charset="-128"/>
              </a:rPr>
              <a:t>％）</a:t>
            </a:r>
            <a:r>
              <a:rPr kumimoji="1" lang="ja-JP" altLang="en-US" sz="1600" b="1" dirty="0">
                <a:latin typeface="Meiryo UI" panose="020B0604030504040204" pitchFamily="50" charset="-128"/>
                <a:ea typeface="Meiryo UI" panose="020B0604030504040204" pitchFamily="50" charset="-128"/>
              </a:rPr>
              <a:t>が世話をしている家族がいる</a:t>
            </a:r>
            <a:r>
              <a:rPr kumimoji="1" lang="ja-JP" altLang="en-US" sz="1600" dirty="0">
                <a:latin typeface="Meiryo UI" panose="020B0604030504040204" pitchFamily="50" charset="-128"/>
                <a:ea typeface="Meiryo UI" panose="020B0604030504040204" pitchFamily="50" charset="-128"/>
              </a:rPr>
              <a:t>と回答</a:t>
            </a:r>
            <a:endParaRPr kumimoji="1" lang="en-US" altLang="ja-JP" sz="1600" dirty="0">
              <a:latin typeface="Meiryo UI" panose="020B0604030504040204" pitchFamily="50" charset="-128"/>
              <a:ea typeface="Meiryo UI" panose="020B0604030504040204" pitchFamily="50" charset="-128"/>
            </a:endParaRPr>
          </a:p>
          <a:p>
            <a:endParaRPr kumimoji="1" lang="en-US" altLang="ja-JP" sz="8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a:t>
            </a:r>
            <a:r>
              <a:rPr kumimoji="1" lang="ja-JP" altLang="en-US" sz="1600" b="1" dirty="0">
                <a:latin typeface="Meiryo UI" panose="020B0604030504040204" pitchFamily="50" charset="-128"/>
                <a:ea typeface="Meiryo UI" panose="020B0604030504040204" pitchFamily="50" charset="-128"/>
              </a:rPr>
              <a:t>世話をしている家族がいる生徒</a:t>
            </a:r>
            <a:r>
              <a:rPr kumimoji="1" lang="ja-JP" altLang="en-US" sz="1600" dirty="0">
                <a:latin typeface="Meiryo UI" panose="020B0604030504040204" pitchFamily="50" charset="-128"/>
                <a:ea typeface="Meiryo UI" panose="020B0604030504040204" pitchFamily="50" charset="-128"/>
              </a:rPr>
              <a:t>のうち、</a:t>
            </a:r>
            <a:r>
              <a:rPr kumimoji="1" lang="ja-JP" altLang="en-US" sz="1600" b="1" dirty="0">
                <a:latin typeface="Meiryo UI" panose="020B0604030504040204" pitchFamily="50" charset="-128"/>
                <a:ea typeface="Meiryo UI" panose="020B0604030504040204" pitchFamily="50" charset="-128"/>
              </a:rPr>
              <a:t>学校名を明らかにした者</a:t>
            </a:r>
            <a:r>
              <a:rPr kumimoji="1" lang="ja-JP" altLang="en-US" sz="1400" b="1" dirty="0">
                <a:latin typeface="Meiryo UI" panose="020B0604030504040204" pitchFamily="50" charset="-128"/>
                <a:ea typeface="Meiryo UI" panose="020B0604030504040204" pitchFamily="50" charset="-128"/>
              </a:rPr>
              <a:t>（</a:t>
            </a:r>
            <a:r>
              <a:rPr kumimoji="1" lang="en-US" altLang="ja-JP" sz="1400" b="1" dirty="0">
                <a:latin typeface="Meiryo UI" panose="020B0604030504040204" pitchFamily="50" charset="-128"/>
                <a:ea typeface="Meiryo UI" panose="020B0604030504040204" pitchFamily="50" charset="-128"/>
              </a:rPr>
              <a:t>783</a:t>
            </a:r>
            <a:r>
              <a:rPr kumimoji="1" lang="ja-JP" altLang="en-US" sz="1400" b="1" dirty="0">
                <a:latin typeface="Meiryo UI" panose="020B0604030504040204" pitchFamily="50" charset="-128"/>
                <a:ea typeface="Meiryo UI" panose="020B0604030504040204" pitchFamily="50" charset="-128"/>
              </a:rPr>
              <a:t>人）</a:t>
            </a:r>
            <a:r>
              <a:rPr kumimoji="1" lang="ja-JP" altLang="en-US" sz="1600" b="1" dirty="0">
                <a:latin typeface="Meiryo UI" panose="020B0604030504040204" pitchFamily="50" charset="-128"/>
                <a:ea typeface="Meiryo UI" panose="020B0604030504040204" pitchFamily="50" charset="-128"/>
              </a:rPr>
              <a:t>は</a:t>
            </a:r>
            <a:r>
              <a:rPr kumimoji="1" lang="en-US" altLang="ja-JP" sz="1600" b="1" dirty="0">
                <a:latin typeface="Meiryo UI" panose="020B0604030504040204" pitchFamily="50" charset="-128"/>
                <a:ea typeface="Meiryo UI" panose="020B0604030504040204" pitchFamily="50" charset="-128"/>
              </a:rPr>
              <a:t>149</a:t>
            </a:r>
            <a:r>
              <a:rPr kumimoji="1" lang="ja-JP" altLang="en-US" sz="1600" b="1" dirty="0">
                <a:latin typeface="Meiryo UI" panose="020B0604030504040204" pitchFamily="50" charset="-128"/>
                <a:ea typeface="Meiryo UI" panose="020B0604030504040204" pitchFamily="50" charset="-128"/>
              </a:rPr>
              <a:t>校中、</a:t>
            </a:r>
            <a:r>
              <a:rPr kumimoji="1" lang="en-US" altLang="ja-JP" sz="1600" b="1" dirty="0">
                <a:latin typeface="Meiryo UI" panose="020B0604030504040204" pitchFamily="50" charset="-128"/>
                <a:ea typeface="Meiryo UI" panose="020B0604030504040204" pitchFamily="50" charset="-128"/>
              </a:rPr>
              <a:t>132</a:t>
            </a:r>
            <a:r>
              <a:rPr kumimoji="1" lang="ja-JP" altLang="en-US" sz="1600" b="1" dirty="0">
                <a:latin typeface="Meiryo UI" panose="020B0604030504040204" pitchFamily="50" charset="-128"/>
                <a:ea typeface="Meiryo UI" panose="020B0604030504040204" pitchFamily="50" charset="-128"/>
              </a:rPr>
              <a:t>校</a:t>
            </a:r>
            <a:r>
              <a:rPr kumimoji="1" lang="ja-JP" altLang="en-US" sz="1400" b="1" dirty="0">
                <a:latin typeface="Meiryo UI" panose="020B0604030504040204" pitchFamily="50" charset="-128"/>
                <a:ea typeface="Meiryo UI" panose="020B0604030504040204" pitchFamily="50" charset="-128"/>
              </a:rPr>
              <a:t>（約９割）</a:t>
            </a:r>
            <a:r>
              <a:rPr kumimoji="1" lang="ja-JP" altLang="en-US" sz="1600" b="1" dirty="0">
                <a:latin typeface="Meiryo UI" panose="020B0604030504040204" pitchFamily="50" charset="-128"/>
                <a:ea typeface="Meiryo UI" panose="020B0604030504040204" pitchFamily="50" charset="-128"/>
              </a:rPr>
              <a:t>に在籍</a:t>
            </a:r>
            <a:endParaRPr kumimoji="1" lang="en-US" altLang="ja-JP" sz="1600" b="1"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在籍校のうち４人以上の生徒が在籍している高校は</a:t>
            </a:r>
            <a:r>
              <a:rPr kumimoji="1" lang="en-US" altLang="ja-JP" sz="1600" dirty="0">
                <a:latin typeface="Meiryo UI" panose="020B0604030504040204" pitchFamily="50" charset="-128"/>
                <a:ea typeface="Meiryo UI" panose="020B0604030504040204" pitchFamily="50" charset="-128"/>
              </a:rPr>
              <a:t>70</a:t>
            </a:r>
            <a:r>
              <a:rPr kumimoji="1" lang="ja-JP" altLang="en-US" sz="1600" dirty="0">
                <a:latin typeface="Meiryo UI" panose="020B0604030504040204" pitchFamily="50" charset="-128"/>
                <a:ea typeface="Meiryo UI" panose="020B0604030504040204" pitchFamily="50" charset="-128"/>
              </a:rPr>
              <a:t>校</a:t>
            </a:r>
            <a:r>
              <a:rPr kumimoji="1" lang="ja-JP" altLang="en-US" sz="1400" dirty="0">
                <a:latin typeface="Meiryo UI" panose="020B0604030504040204" pitchFamily="50" charset="-128"/>
                <a:ea typeface="Meiryo UI" panose="020B0604030504040204" pitchFamily="50" charset="-128"/>
              </a:rPr>
              <a:t>（約５割）</a:t>
            </a:r>
            <a:r>
              <a:rPr kumimoji="1" lang="ja-JP" altLang="en-US" sz="1600" dirty="0">
                <a:latin typeface="Meiryo UI" panose="020B0604030504040204" pitchFamily="50" charset="-128"/>
                <a:ea typeface="Meiryo UI" panose="020B0604030504040204" pitchFamily="50" charset="-128"/>
              </a:rPr>
              <a:t>あり、最も多く在籍する高校では、</a:t>
            </a:r>
            <a:r>
              <a:rPr kumimoji="1" lang="en-US" altLang="ja-JP" sz="1600" dirty="0">
                <a:latin typeface="Meiryo UI" panose="020B0604030504040204" pitchFamily="50" charset="-128"/>
                <a:ea typeface="Meiryo UI" panose="020B0604030504040204" pitchFamily="50" charset="-128"/>
              </a:rPr>
              <a:t>39</a:t>
            </a:r>
            <a:r>
              <a:rPr kumimoji="1" lang="ja-JP" altLang="en-US" sz="1600" dirty="0">
                <a:latin typeface="Meiryo UI" panose="020B0604030504040204" pitchFamily="50" charset="-128"/>
                <a:ea typeface="Meiryo UI" panose="020B0604030504040204" pitchFamily="50" charset="-128"/>
              </a:rPr>
              <a:t>人の</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生徒が在籍</a:t>
            </a:r>
            <a:endParaRPr kumimoji="1" lang="en-US" altLang="ja-JP" sz="800" dirty="0">
              <a:latin typeface="Meiryo UI" panose="020B0604030504040204" pitchFamily="50" charset="-128"/>
              <a:ea typeface="Meiryo UI" panose="020B0604030504040204" pitchFamily="50" charset="-128"/>
            </a:endParaRPr>
          </a:p>
          <a:p>
            <a:endParaRPr kumimoji="1" lang="en-US" altLang="ja-JP" sz="800" b="1" dirty="0">
              <a:latin typeface="Meiryo UI" panose="020B0604030504040204" pitchFamily="50" charset="-128"/>
              <a:ea typeface="Meiryo UI" panose="020B0604030504040204" pitchFamily="50" charset="-128"/>
            </a:endParaRPr>
          </a:p>
          <a:p>
            <a:r>
              <a:rPr kumimoji="1" lang="ja-JP" altLang="en-US" sz="1600" b="1" dirty="0">
                <a:latin typeface="Meiryo UI" panose="020B0604030504040204" pitchFamily="50" charset="-128"/>
                <a:ea typeface="Meiryo UI" panose="020B0604030504040204" pitchFamily="50" charset="-128"/>
              </a:rPr>
              <a:t>　　➡</a:t>
            </a:r>
            <a:r>
              <a:rPr kumimoji="1" lang="ja-JP" altLang="en-US" sz="1600" b="1" u="sng" dirty="0">
                <a:latin typeface="Meiryo UI" panose="020B0604030504040204" pitchFamily="50" charset="-128"/>
                <a:ea typeface="Meiryo UI" panose="020B0604030504040204" pitchFamily="50" charset="-128"/>
              </a:rPr>
              <a:t>世話をしている家族がいる生徒のうち、学校名を明らかにしていない者が別途</a:t>
            </a:r>
            <a:r>
              <a:rPr kumimoji="1" lang="en-US" altLang="ja-JP" sz="1600" b="1" u="sng" dirty="0">
                <a:latin typeface="Meiryo UI" panose="020B0604030504040204" pitchFamily="50" charset="-128"/>
                <a:ea typeface="Meiryo UI" panose="020B0604030504040204" pitchFamily="50" charset="-128"/>
              </a:rPr>
              <a:t>529</a:t>
            </a:r>
            <a:r>
              <a:rPr kumimoji="1" lang="ja-JP" altLang="en-US" sz="1600" b="1" u="sng" dirty="0">
                <a:latin typeface="Meiryo UI" panose="020B0604030504040204" pitchFamily="50" charset="-128"/>
                <a:ea typeface="Meiryo UI" panose="020B0604030504040204" pitchFamily="50" charset="-128"/>
              </a:rPr>
              <a:t>人存在し、さらに未回答の</a:t>
            </a:r>
            <a:endParaRPr kumimoji="1" lang="en-US" altLang="ja-JP" sz="1600" b="1" u="sng" dirty="0">
              <a:latin typeface="Meiryo UI" panose="020B0604030504040204" pitchFamily="50" charset="-128"/>
              <a:ea typeface="Meiryo UI" panose="020B0604030504040204" pitchFamily="50" charset="-128"/>
            </a:endParaRPr>
          </a:p>
          <a:p>
            <a:r>
              <a:rPr kumimoji="1" lang="ja-JP" altLang="en-US" sz="1600" b="1" dirty="0">
                <a:latin typeface="Meiryo UI" panose="020B0604030504040204" pitchFamily="50" charset="-128"/>
                <a:ea typeface="Meiryo UI" panose="020B0604030504040204" pitchFamily="50" charset="-128"/>
              </a:rPr>
              <a:t>　　　 </a:t>
            </a:r>
            <a:r>
              <a:rPr kumimoji="1" lang="ja-JP" altLang="en-US" sz="1600" b="1" u="sng" dirty="0">
                <a:latin typeface="Meiryo UI" panose="020B0604030504040204" pitchFamily="50" charset="-128"/>
                <a:ea typeface="Meiryo UI" panose="020B0604030504040204" pitchFamily="50" charset="-128"/>
              </a:rPr>
              <a:t>生徒も多数いる（約</a:t>
            </a:r>
            <a:r>
              <a:rPr kumimoji="1" lang="en-US" altLang="ja-JP" sz="1600" b="1" u="sng" dirty="0">
                <a:latin typeface="Meiryo UI" panose="020B0604030504040204" pitchFamily="50" charset="-128"/>
                <a:ea typeface="Meiryo UI" panose="020B0604030504040204" pitchFamily="50" charset="-128"/>
              </a:rPr>
              <a:t>82,000</a:t>
            </a:r>
            <a:r>
              <a:rPr kumimoji="1" lang="ja-JP" altLang="en-US" sz="1600" b="1" u="sng" dirty="0">
                <a:latin typeface="Meiryo UI" panose="020B0604030504040204" pitchFamily="50" charset="-128"/>
                <a:ea typeface="Meiryo UI" panose="020B0604030504040204" pitchFamily="50" charset="-128"/>
              </a:rPr>
              <a:t>人）ことから、各校には、上記を上回る人数の高校生が家族の世話をしている</a:t>
            </a:r>
            <a:endParaRPr kumimoji="1" lang="en-US" altLang="ja-JP" sz="1600" b="1" u="sng"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a:t>
            </a:r>
            <a:r>
              <a:rPr kumimoji="1" lang="ja-JP" altLang="en-US" sz="1600" b="1" u="sng" dirty="0">
                <a:latin typeface="Meiryo UI" panose="020B0604030504040204" pitchFamily="50" charset="-128"/>
                <a:ea typeface="Meiryo UI" panose="020B0604030504040204" pitchFamily="50" charset="-128"/>
              </a:rPr>
              <a:t>ものと考えられる</a:t>
            </a:r>
            <a:endParaRPr kumimoji="1" lang="en-US" altLang="ja-JP" sz="1600" u="sng"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r>
              <a:rPr kumimoji="1" lang="en-US" altLang="ja-JP" sz="1600" b="1" dirty="0">
                <a:latin typeface="Meiryo UI" panose="020B0604030504040204" pitchFamily="50" charset="-128"/>
                <a:ea typeface="Meiryo UI" panose="020B0604030504040204" pitchFamily="50" charset="-128"/>
              </a:rPr>
              <a:t>【</a:t>
            </a:r>
            <a:r>
              <a:rPr kumimoji="1" lang="ja-JP" altLang="en-US" sz="1600" b="1" dirty="0">
                <a:latin typeface="Meiryo UI" panose="020B0604030504040204" pitchFamily="50" charset="-128"/>
                <a:ea typeface="Meiryo UI" panose="020B0604030504040204" pitchFamily="50" charset="-128"/>
              </a:rPr>
              <a:t>府立全日制高校の状況</a:t>
            </a:r>
            <a:r>
              <a:rPr kumimoji="1" lang="en-US" altLang="ja-JP" sz="1600" b="1" dirty="0">
                <a:latin typeface="Meiryo UI" panose="020B0604030504040204" pitchFamily="50" charset="-128"/>
                <a:ea typeface="Meiryo UI" panose="020B0604030504040204" pitchFamily="50" charset="-128"/>
              </a:rPr>
              <a:t>】</a:t>
            </a:r>
          </a:p>
          <a:p>
            <a:r>
              <a:rPr kumimoji="1" lang="ja-JP" altLang="en-US" sz="1600" dirty="0">
                <a:latin typeface="Meiryo UI" panose="020B0604030504040204" pitchFamily="50" charset="-128"/>
                <a:ea typeface="Meiryo UI" panose="020B0604030504040204" pitchFamily="50" charset="-128"/>
              </a:rPr>
              <a:t>○</a:t>
            </a:r>
            <a:r>
              <a:rPr kumimoji="1" lang="ja-JP" altLang="en-US" sz="1600" b="1" dirty="0">
                <a:latin typeface="Meiryo UI" panose="020B0604030504040204" pitchFamily="50" charset="-128"/>
                <a:ea typeface="Meiryo UI" panose="020B0604030504040204" pitchFamily="50" charset="-128"/>
              </a:rPr>
              <a:t>回答者約</a:t>
            </a:r>
            <a:r>
              <a:rPr kumimoji="1" lang="en-US" altLang="ja-JP" sz="1600" b="1" dirty="0">
                <a:latin typeface="Meiryo UI" panose="020B0604030504040204" pitchFamily="50" charset="-128"/>
                <a:ea typeface="Meiryo UI" panose="020B0604030504040204" pitchFamily="50" charset="-128"/>
              </a:rPr>
              <a:t>1.9</a:t>
            </a:r>
            <a:r>
              <a:rPr kumimoji="1" lang="ja-JP" altLang="en-US" sz="1600" b="1" dirty="0">
                <a:latin typeface="Meiryo UI" panose="020B0604030504040204" pitchFamily="50" charset="-128"/>
                <a:ea typeface="Meiryo UI" panose="020B0604030504040204" pitchFamily="50" charset="-128"/>
              </a:rPr>
              <a:t>万人のうち、</a:t>
            </a:r>
            <a:r>
              <a:rPr kumimoji="1" lang="en-US" altLang="ja-JP" sz="1600" b="1" dirty="0">
                <a:latin typeface="Meiryo UI" panose="020B0604030504040204" pitchFamily="50" charset="-128"/>
                <a:ea typeface="Meiryo UI" panose="020B0604030504040204" pitchFamily="50" charset="-128"/>
              </a:rPr>
              <a:t> 1,096</a:t>
            </a:r>
            <a:r>
              <a:rPr kumimoji="1" lang="ja-JP" altLang="en-US" sz="1600" b="1" dirty="0">
                <a:latin typeface="Meiryo UI" panose="020B0604030504040204" pitchFamily="50" charset="-128"/>
                <a:ea typeface="Meiryo UI" panose="020B0604030504040204" pitchFamily="50" charset="-128"/>
              </a:rPr>
              <a:t>人</a:t>
            </a:r>
            <a:r>
              <a:rPr kumimoji="1" lang="ja-JP" altLang="en-US" sz="1400" b="1" dirty="0">
                <a:latin typeface="Meiryo UI" panose="020B0604030504040204" pitchFamily="50" charset="-128"/>
                <a:ea typeface="Meiryo UI" panose="020B0604030504040204" pitchFamily="50" charset="-128"/>
              </a:rPr>
              <a:t>（</a:t>
            </a:r>
            <a:r>
              <a:rPr kumimoji="1" lang="en-US" altLang="ja-JP" sz="1400" b="1" dirty="0">
                <a:latin typeface="Meiryo UI" panose="020B0604030504040204" pitchFamily="50" charset="-128"/>
                <a:ea typeface="Meiryo UI" panose="020B0604030504040204" pitchFamily="50" charset="-128"/>
              </a:rPr>
              <a:t>5.7</a:t>
            </a:r>
            <a:r>
              <a:rPr kumimoji="1" lang="ja-JP" altLang="en-US" sz="1400" b="1" dirty="0">
                <a:latin typeface="Meiryo UI" panose="020B0604030504040204" pitchFamily="50" charset="-128"/>
                <a:ea typeface="Meiryo UI" panose="020B0604030504040204" pitchFamily="50" charset="-128"/>
              </a:rPr>
              <a:t>％）</a:t>
            </a:r>
            <a:r>
              <a:rPr kumimoji="1" lang="ja-JP" altLang="en-US" sz="1600" b="1" dirty="0">
                <a:latin typeface="Meiryo UI" panose="020B0604030504040204" pitchFamily="50" charset="-128"/>
                <a:ea typeface="Meiryo UI" panose="020B0604030504040204" pitchFamily="50" charset="-128"/>
              </a:rPr>
              <a:t>が世話をしている家族がいる</a:t>
            </a:r>
            <a:r>
              <a:rPr kumimoji="1" lang="ja-JP" altLang="en-US" sz="1600" dirty="0">
                <a:latin typeface="Meiryo UI" panose="020B0604030504040204" pitchFamily="50" charset="-128"/>
                <a:ea typeface="Meiryo UI" panose="020B0604030504040204" pitchFamily="50" charset="-128"/>
              </a:rPr>
              <a:t>としており、</a:t>
            </a:r>
            <a:r>
              <a:rPr kumimoji="1" lang="ja-JP" altLang="en-US" sz="1600" b="1" dirty="0">
                <a:latin typeface="Meiryo UI" panose="020B0604030504040204" pitchFamily="50" charset="-128"/>
                <a:ea typeface="Meiryo UI" panose="020B0604030504040204" pitchFamily="50" charset="-128"/>
              </a:rPr>
              <a:t>昨年度の国調査</a:t>
            </a:r>
            <a:endParaRPr kumimoji="1" lang="en-US" altLang="ja-JP" sz="1600" b="1"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a:t>
            </a:r>
            <a:r>
              <a:rPr kumimoji="1" lang="ja-JP" altLang="en-US" sz="1600" b="1" dirty="0">
                <a:latin typeface="Meiryo UI" panose="020B0604030504040204" pitchFamily="50" charset="-128"/>
                <a:ea typeface="Meiryo UI" panose="020B0604030504040204" pitchFamily="50" charset="-128"/>
              </a:rPr>
              <a:t>（</a:t>
            </a:r>
            <a:r>
              <a:rPr kumimoji="1" lang="en-US" altLang="ja-JP" sz="1600" b="1" dirty="0">
                <a:latin typeface="Meiryo UI" panose="020B0604030504040204" pitchFamily="50" charset="-128"/>
                <a:ea typeface="Meiryo UI" panose="020B0604030504040204" pitchFamily="50" charset="-128"/>
              </a:rPr>
              <a:t>4.1</a:t>
            </a:r>
            <a:r>
              <a:rPr kumimoji="1" lang="ja-JP" altLang="en-US" sz="1600" b="1" dirty="0">
                <a:latin typeface="Meiryo UI" panose="020B0604030504040204" pitchFamily="50" charset="-128"/>
                <a:ea typeface="Meiryo UI" panose="020B0604030504040204" pitchFamily="50" charset="-128"/>
              </a:rPr>
              <a:t>％）に比べ、</a:t>
            </a:r>
            <a:r>
              <a:rPr kumimoji="1" lang="en-US" altLang="ja-JP" sz="1600" b="1" dirty="0">
                <a:latin typeface="Meiryo UI" panose="020B0604030504040204" pitchFamily="50" charset="-128"/>
                <a:ea typeface="Meiryo UI" panose="020B0604030504040204" pitchFamily="50" charset="-128"/>
              </a:rPr>
              <a:t>1.6</a:t>
            </a:r>
            <a:r>
              <a:rPr kumimoji="1" lang="ja-JP" altLang="en-US" sz="1600" b="1" dirty="0">
                <a:latin typeface="Meiryo UI" panose="020B0604030504040204" pitchFamily="50" charset="-128"/>
                <a:ea typeface="Meiryo UI" panose="020B0604030504040204" pitchFamily="50" charset="-128"/>
              </a:rPr>
              <a:t>ポイント高い</a:t>
            </a:r>
            <a:endParaRPr kumimoji="1" lang="en-US" altLang="ja-JP" sz="1600" b="1" dirty="0">
              <a:latin typeface="Meiryo UI" panose="020B0604030504040204" pitchFamily="50" charset="-128"/>
              <a:ea typeface="Meiryo UI" panose="020B0604030504040204" pitchFamily="50" charset="-128"/>
            </a:endParaRPr>
          </a:p>
          <a:p>
            <a:endParaRPr kumimoji="1" lang="en-US" altLang="ja-JP" sz="8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○世話をしている家族がいると回答した生徒の状況は以下のとおり。</a:t>
            </a:r>
            <a:endParaRPr kumimoji="1" lang="en-US" altLang="ja-JP" sz="1600" dirty="0">
              <a:latin typeface="Meiryo UI" panose="020B0604030504040204" pitchFamily="50" charset="-128"/>
              <a:ea typeface="Meiryo UI" panose="020B0604030504040204" pitchFamily="50" charset="-128"/>
            </a:endParaRPr>
          </a:p>
          <a:p>
            <a:r>
              <a:rPr kumimoji="1" lang="ja-JP" altLang="en-US" sz="1600" b="1" dirty="0">
                <a:latin typeface="Meiryo UI" panose="020B0604030504040204" pitchFamily="50" charset="-128"/>
                <a:ea typeface="Meiryo UI" panose="020B0604030504040204" pitchFamily="50" charset="-128"/>
              </a:rPr>
              <a:t>　　・世話の頻度</a:t>
            </a:r>
            <a:r>
              <a:rPr kumimoji="1" lang="ja-JP" altLang="en-US" sz="1600" dirty="0">
                <a:latin typeface="Meiryo UI" panose="020B0604030504040204" pitchFamily="50" charset="-128"/>
                <a:ea typeface="Meiryo UI" panose="020B0604030504040204" pitchFamily="50" charset="-128"/>
              </a:rPr>
              <a:t>について、</a:t>
            </a:r>
            <a:r>
              <a:rPr kumimoji="1" lang="ja-JP" altLang="en-US" sz="1600" b="1" dirty="0">
                <a:latin typeface="Meiryo UI" panose="020B0604030504040204" pitchFamily="50" charset="-128"/>
                <a:ea typeface="Meiryo UI" panose="020B0604030504040204" pitchFamily="50" charset="-128"/>
              </a:rPr>
              <a:t>「ほぼ毎日」</a:t>
            </a:r>
            <a:r>
              <a:rPr kumimoji="1" lang="ja-JP" altLang="en-US" sz="1600" dirty="0">
                <a:latin typeface="Meiryo UI" panose="020B0604030504040204" pitchFamily="50" charset="-128"/>
                <a:ea typeface="Meiryo UI" panose="020B0604030504040204" pitchFamily="50" charset="-128"/>
              </a:rPr>
              <a:t>行っている生徒が</a:t>
            </a:r>
            <a:r>
              <a:rPr kumimoji="1" lang="ja-JP" altLang="en-US" sz="1600" b="1" dirty="0">
                <a:latin typeface="Meiryo UI" panose="020B0604030504040204" pitchFamily="50" charset="-128"/>
                <a:ea typeface="Meiryo UI" panose="020B0604030504040204" pitchFamily="50" charset="-128"/>
              </a:rPr>
              <a:t>４割程度</a:t>
            </a:r>
            <a:endParaRPr kumimoji="1" lang="en-US" altLang="ja-JP" sz="1600" b="1"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a:t>
            </a:r>
            <a:r>
              <a:rPr kumimoji="1" lang="ja-JP" altLang="en-US" sz="1600" b="1" dirty="0">
                <a:latin typeface="Meiryo UI" panose="020B0604030504040204" pitchFamily="50" charset="-128"/>
                <a:ea typeface="Meiryo UI" panose="020B0604030504040204" pitchFamily="50" charset="-128"/>
              </a:rPr>
              <a:t>世話に費やす時間</a:t>
            </a:r>
            <a:r>
              <a:rPr kumimoji="1" lang="ja-JP" altLang="en-US" sz="1600" dirty="0">
                <a:latin typeface="Meiryo UI" panose="020B0604030504040204" pitchFamily="50" charset="-128"/>
                <a:ea typeface="Meiryo UI" panose="020B0604030504040204" pitchFamily="50" charset="-128"/>
              </a:rPr>
              <a:t>について、</a:t>
            </a:r>
            <a:r>
              <a:rPr kumimoji="1" lang="ja-JP" altLang="en-US" sz="1600" b="1" dirty="0">
                <a:latin typeface="Meiryo UI" panose="020B0604030504040204" pitchFamily="50" charset="-128"/>
                <a:ea typeface="Meiryo UI" panose="020B0604030504040204" pitchFamily="50" charset="-128"/>
              </a:rPr>
              <a:t>「３時間以上」</a:t>
            </a:r>
            <a:r>
              <a:rPr kumimoji="1" lang="ja-JP" altLang="en-US" sz="1600" dirty="0">
                <a:latin typeface="Meiryo UI" panose="020B0604030504040204" pitchFamily="50" charset="-128"/>
                <a:ea typeface="Meiryo UI" panose="020B0604030504040204" pitchFamily="50" charset="-128"/>
              </a:rPr>
              <a:t>の生徒が</a:t>
            </a:r>
            <a:r>
              <a:rPr kumimoji="1" lang="ja-JP" altLang="en-US" sz="1600" b="1" dirty="0">
                <a:latin typeface="Meiryo UI" panose="020B0604030504040204" pitchFamily="50" charset="-128"/>
                <a:ea typeface="Meiryo UI" panose="020B0604030504040204" pitchFamily="50" charset="-128"/>
              </a:rPr>
              <a:t>２割程度</a:t>
            </a:r>
            <a:endParaRPr kumimoji="1" lang="en-US" altLang="ja-JP" sz="1600" b="1"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・世話を必要としている家族のことや、世話の</a:t>
            </a:r>
            <a:r>
              <a:rPr kumimoji="1" lang="ja-JP" altLang="en-US" sz="1600" b="1" dirty="0">
                <a:latin typeface="Meiryo UI" panose="020B0604030504040204" pitchFamily="50" charset="-128"/>
                <a:ea typeface="Meiryo UI" panose="020B0604030504040204" pitchFamily="50" charset="-128"/>
              </a:rPr>
              <a:t>悩みを相談したことがある生徒</a:t>
            </a:r>
            <a:r>
              <a:rPr kumimoji="1" lang="ja-JP" altLang="en-US" sz="1600" dirty="0">
                <a:latin typeface="Meiryo UI" panose="020B0604030504040204" pitchFamily="50" charset="-128"/>
                <a:ea typeface="Meiryo UI" panose="020B0604030504040204" pitchFamily="50" charset="-128"/>
              </a:rPr>
              <a:t>は</a:t>
            </a:r>
            <a:r>
              <a:rPr kumimoji="1" lang="ja-JP" altLang="en-US" sz="1600" b="1" dirty="0">
                <a:latin typeface="Meiryo UI" panose="020B0604030504040204" pitchFamily="50" charset="-128"/>
                <a:ea typeface="Meiryo UI" panose="020B0604030504040204" pitchFamily="50" charset="-128"/>
              </a:rPr>
              <a:t>２割程度</a:t>
            </a:r>
            <a:r>
              <a:rPr kumimoji="1" lang="ja-JP" altLang="en-US" sz="1600" dirty="0">
                <a:latin typeface="Meiryo UI" panose="020B0604030504040204" pitchFamily="50" charset="-128"/>
                <a:ea typeface="Meiryo UI" panose="020B0604030504040204" pitchFamily="50" charset="-128"/>
              </a:rPr>
              <a:t>存在する一方、</a:t>
            </a:r>
            <a:r>
              <a:rPr kumimoji="1" lang="ja-JP" altLang="en-US" sz="1600" b="1" dirty="0">
                <a:latin typeface="Meiryo UI" panose="020B0604030504040204" pitchFamily="50" charset="-128"/>
                <a:ea typeface="Meiryo UI" panose="020B0604030504040204" pitchFamily="50" charset="-128"/>
              </a:rPr>
              <a:t>５割を</a:t>
            </a:r>
            <a:endParaRPr kumimoji="1" lang="en-US" altLang="ja-JP" sz="1600" b="1" dirty="0">
              <a:latin typeface="Meiryo UI" panose="020B0604030504040204" pitchFamily="50" charset="-128"/>
              <a:ea typeface="Meiryo UI" panose="020B0604030504040204" pitchFamily="50" charset="-128"/>
            </a:endParaRPr>
          </a:p>
          <a:p>
            <a:r>
              <a:rPr kumimoji="1" lang="ja-JP" altLang="en-US" sz="1600" b="1" dirty="0">
                <a:latin typeface="Meiryo UI" panose="020B0604030504040204" pitchFamily="50" charset="-128"/>
                <a:ea typeface="Meiryo UI" panose="020B0604030504040204" pitchFamily="50" charset="-128"/>
              </a:rPr>
              <a:t>　　 上回る生徒</a:t>
            </a:r>
            <a:r>
              <a:rPr kumimoji="1" lang="ja-JP" altLang="en-US" sz="1600" dirty="0">
                <a:latin typeface="Meiryo UI" panose="020B0604030504040204" pitchFamily="50" charset="-128"/>
                <a:ea typeface="Meiryo UI" panose="020B0604030504040204" pitchFamily="50" charset="-128"/>
              </a:rPr>
              <a:t>は</a:t>
            </a:r>
            <a:r>
              <a:rPr kumimoji="1" lang="ja-JP" altLang="en-US" sz="1600" b="1" dirty="0">
                <a:latin typeface="Meiryo UI" panose="020B0604030504040204" pitchFamily="50" charset="-128"/>
                <a:ea typeface="Meiryo UI" panose="020B0604030504040204" pitchFamily="50" charset="-128"/>
              </a:rPr>
              <a:t>相談した経験が無い</a:t>
            </a:r>
            <a:endParaRPr kumimoji="1" lang="en-US" altLang="ja-JP" sz="800" b="1" dirty="0">
              <a:latin typeface="Meiryo UI" panose="020B0604030504040204" pitchFamily="50" charset="-128"/>
              <a:ea typeface="Meiryo UI" panose="020B0604030504040204" pitchFamily="50" charset="-128"/>
            </a:endParaRPr>
          </a:p>
          <a:p>
            <a:endParaRPr kumimoji="1" lang="en-US" altLang="ja-JP" sz="8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○世話をしている家族がいると回答した生徒のうち、</a:t>
            </a:r>
            <a:r>
              <a:rPr kumimoji="1" lang="ja-JP" altLang="en-US" sz="1600" b="1" dirty="0">
                <a:latin typeface="Meiryo UI" panose="020B0604030504040204" pitchFamily="50" charset="-128"/>
                <a:ea typeface="Meiryo UI" panose="020B0604030504040204" pitchFamily="50" charset="-128"/>
              </a:rPr>
              <a:t>支援を望むとした回答</a:t>
            </a:r>
            <a:r>
              <a:rPr kumimoji="1" lang="ja-JP" altLang="en-US" sz="1600" dirty="0">
                <a:latin typeface="Meiryo UI" panose="020B0604030504040204" pitchFamily="50" charset="-128"/>
                <a:ea typeface="Meiryo UI" panose="020B0604030504040204" pitchFamily="50" charset="-128"/>
              </a:rPr>
              <a:t>をみると、</a:t>
            </a:r>
            <a:r>
              <a:rPr kumimoji="1" lang="ja-JP" altLang="en-US" sz="1600" b="1" dirty="0">
                <a:latin typeface="Meiryo UI" panose="020B0604030504040204" pitchFamily="50" charset="-128"/>
                <a:ea typeface="Meiryo UI" panose="020B0604030504040204" pitchFamily="50" charset="-128"/>
              </a:rPr>
              <a:t>進路・就職等の相談や学習面の</a:t>
            </a:r>
            <a:endParaRPr kumimoji="1" lang="en-US" altLang="ja-JP" sz="1600" b="1" dirty="0">
              <a:latin typeface="Meiryo UI" panose="020B0604030504040204" pitchFamily="50" charset="-128"/>
              <a:ea typeface="Meiryo UI" panose="020B0604030504040204" pitchFamily="50" charset="-128"/>
            </a:endParaRPr>
          </a:p>
          <a:p>
            <a:r>
              <a:rPr kumimoji="1" lang="ja-JP" altLang="en-US" sz="1600" b="1" dirty="0">
                <a:latin typeface="Meiryo UI" panose="020B0604030504040204" pitchFamily="50" charset="-128"/>
                <a:ea typeface="Meiryo UI" panose="020B0604030504040204" pitchFamily="50" charset="-128"/>
              </a:rPr>
              <a:t>　 サポートを望む回答、また、主に福祉サービス等の支援を求める声がそれぞれ約５割存在</a:t>
            </a:r>
            <a:endParaRPr kumimoji="1" lang="en-US" altLang="ja-JP" sz="800" b="1" dirty="0">
              <a:latin typeface="Meiryo UI" panose="020B0604030504040204" pitchFamily="50" charset="-128"/>
              <a:ea typeface="Meiryo UI" panose="020B0604030504040204" pitchFamily="50" charset="-128"/>
            </a:endParaRPr>
          </a:p>
          <a:p>
            <a:endParaRPr kumimoji="1" lang="en-US" altLang="ja-JP" sz="800" b="1" dirty="0">
              <a:latin typeface="Meiryo UI" panose="020B0604030504040204" pitchFamily="50" charset="-128"/>
              <a:ea typeface="Meiryo UI" panose="020B0604030504040204" pitchFamily="50" charset="-128"/>
            </a:endParaRPr>
          </a:p>
          <a:p>
            <a:r>
              <a:rPr kumimoji="1" lang="ja-JP" altLang="en-US" sz="1600" b="1" dirty="0">
                <a:latin typeface="Meiryo UI" panose="020B0604030504040204" pitchFamily="50" charset="-128"/>
                <a:ea typeface="Meiryo UI" panose="020B0604030504040204" pitchFamily="50" charset="-128"/>
              </a:rPr>
              <a:t>　　➡</a:t>
            </a:r>
            <a:r>
              <a:rPr kumimoji="1" lang="ja-JP" altLang="en-US" sz="1600" b="1" u="sng" dirty="0">
                <a:latin typeface="Meiryo UI" panose="020B0604030504040204" pitchFamily="50" charset="-128"/>
                <a:ea typeface="Meiryo UI" panose="020B0604030504040204" pitchFamily="50" charset="-128"/>
              </a:rPr>
              <a:t>回答全体を通して「特にない」「無回答」としたものが相当数存在する。今後</a:t>
            </a:r>
            <a:r>
              <a:rPr kumimoji="1" lang="ja-JP" altLang="en-US" sz="1600" b="1" u="sng" dirty="0" smtClean="0">
                <a:latin typeface="Meiryo UI" panose="020B0604030504040204" pitchFamily="50" charset="-128"/>
                <a:ea typeface="Meiryo UI" panose="020B0604030504040204" pitchFamily="50" charset="-128"/>
              </a:rPr>
              <a:t>も丁寧に、より</a:t>
            </a:r>
            <a:r>
              <a:rPr kumimoji="1" lang="ja-JP" altLang="en-US" sz="1600" b="1" u="sng" dirty="0">
                <a:latin typeface="Meiryo UI" panose="020B0604030504040204" pitchFamily="50" charset="-128"/>
                <a:ea typeface="Meiryo UI" panose="020B0604030504040204" pitchFamily="50" charset="-128"/>
              </a:rPr>
              <a:t>詳細な状況の把握</a:t>
            </a:r>
            <a:r>
              <a:rPr kumimoji="1" lang="ja-JP" altLang="en-US" sz="1600" b="1" u="sng" dirty="0" smtClean="0">
                <a:latin typeface="Meiryo UI" panose="020B0604030504040204" pitchFamily="50" charset="-128"/>
                <a:ea typeface="Meiryo UI" panose="020B0604030504040204" pitchFamily="50" charset="-128"/>
              </a:rPr>
              <a:t>に</a:t>
            </a:r>
            <a:endParaRPr kumimoji="1" lang="en-US" altLang="ja-JP" sz="1600" b="1" u="sng" dirty="0" smtClean="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　　 </a:t>
            </a:r>
            <a:r>
              <a:rPr kumimoji="1" lang="ja-JP" altLang="en-US" sz="1600" b="1" u="sng" dirty="0" smtClean="0">
                <a:latin typeface="Meiryo UI" panose="020B0604030504040204" pitchFamily="50" charset="-128"/>
                <a:ea typeface="Meiryo UI" panose="020B0604030504040204" pitchFamily="50" charset="-128"/>
              </a:rPr>
              <a:t>努め</a:t>
            </a:r>
            <a:r>
              <a:rPr kumimoji="1" lang="ja-JP" altLang="en-US" sz="1600" b="1" u="sng" dirty="0">
                <a:latin typeface="Meiryo UI" panose="020B0604030504040204" pitchFamily="50" charset="-128"/>
                <a:ea typeface="Meiryo UI" panose="020B0604030504040204" pitchFamily="50" charset="-128"/>
              </a:rPr>
              <a:t>、必要に応じて対応を検討していく。</a:t>
            </a:r>
            <a:endParaRPr kumimoji="1" lang="en-US" altLang="ja-JP" sz="1600" b="1" u="sng" dirty="0">
              <a:latin typeface="Meiryo UI" panose="020B0604030504040204" pitchFamily="50" charset="-128"/>
              <a:ea typeface="Meiryo UI" panose="020B0604030504040204" pitchFamily="50" charset="-128"/>
            </a:endParaRPr>
          </a:p>
        </p:txBody>
      </p:sp>
      <p:sp>
        <p:nvSpPr>
          <p:cNvPr id="7" name="スライド番号プレースホルダー 6"/>
          <p:cNvSpPr>
            <a:spLocks noGrp="1"/>
          </p:cNvSpPr>
          <p:nvPr>
            <p:ph type="sldNum" sz="quarter" idx="12"/>
          </p:nvPr>
        </p:nvSpPr>
        <p:spPr>
          <a:xfrm>
            <a:off x="7736326" y="6551917"/>
            <a:ext cx="2228850" cy="365125"/>
          </a:xfrm>
        </p:spPr>
        <p:txBody>
          <a:bodyPr/>
          <a:lstStyle/>
          <a:p>
            <a:r>
              <a:rPr kumimoji="1" lang="ja-JP" altLang="en-US" dirty="0" smtClean="0"/>
              <a:t>１ー３</a:t>
            </a:r>
            <a:endParaRPr kumimoji="1" lang="ja-JP" altLang="en-US" dirty="0"/>
          </a:p>
        </p:txBody>
      </p:sp>
      <p:sp>
        <p:nvSpPr>
          <p:cNvPr id="12" name="正方形/長方形 11"/>
          <p:cNvSpPr/>
          <p:nvPr/>
        </p:nvSpPr>
        <p:spPr>
          <a:xfrm>
            <a:off x="1" y="-7775"/>
            <a:ext cx="9906000" cy="70323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 name="テキスト ボックス 12"/>
          <p:cNvSpPr txBox="1"/>
          <p:nvPr/>
        </p:nvSpPr>
        <p:spPr>
          <a:xfrm>
            <a:off x="2" y="266898"/>
            <a:ext cx="9905998" cy="461665"/>
          </a:xfrm>
          <a:prstGeom prst="rect">
            <a:avLst/>
          </a:prstGeom>
          <a:noFill/>
        </p:spPr>
        <p:txBody>
          <a:bodyPr wrap="square" rtlCol="0">
            <a:spAutoFit/>
          </a:bodyPr>
          <a:lstStyle/>
          <a:p>
            <a:pPr algn="ctr"/>
            <a:r>
              <a:rPr lang="ja-JP" altLang="ja-JP" sz="2400" b="1" dirty="0">
                <a:solidFill>
                  <a:schemeClr val="bg1"/>
                </a:solidFill>
                <a:latin typeface="Meiryo UI" panose="020B0604030504040204" pitchFamily="50" charset="-128"/>
                <a:ea typeface="Meiryo UI" panose="020B0604030504040204" pitchFamily="50" charset="-128"/>
              </a:rPr>
              <a:t>府立高校</a:t>
            </a:r>
            <a:r>
              <a:rPr lang="ja-JP" altLang="en-US" sz="2400" b="1" dirty="0">
                <a:solidFill>
                  <a:schemeClr val="bg1"/>
                </a:solidFill>
                <a:latin typeface="Meiryo UI" panose="020B0604030504040204" pitchFamily="50" charset="-128"/>
                <a:ea typeface="Meiryo UI" panose="020B0604030504040204" pitchFamily="50" charset="-128"/>
              </a:rPr>
              <a:t>におけるヤングケアラーに関する</a:t>
            </a:r>
            <a:r>
              <a:rPr lang="ja-JP" altLang="ja-JP" sz="2400" b="1" dirty="0">
                <a:solidFill>
                  <a:schemeClr val="bg1"/>
                </a:solidFill>
                <a:latin typeface="Meiryo UI" panose="020B0604030504040204" pitchFamily="50" charset="-128"/>
                <a:ea typeface="Meiryo UI" panose="020B0604030504040204" pitchFamily="50" charset="-128"/>
              </a:rPr>
              <a:t>調査結果について</a:t>
            </a:r>
            <a:r>
              <a:rPr lang="ja-JP" altLang="en-US" sz="2400" b="1" dirty="0">
                <a:solidFill>
                  <a:schemeClr val="bg1"/>
                </a:solidFill>
                <a:latin typeface="Meiryo UI" panose="020B0604030504040204" pitchFamily="50" charset="-128"/>
                <a:ea typeface="Meiryo UI" panose="020B0604030504040204" pitchFamily="50" charset="-128"/>
              </a:rPr>
              <a:t>（概要）</a:t>
            </a:r>
            <a:endParaRPr kumimoji="1" lang="ja-JP" altLang="en-US" sz="2400" b="1" dirty="0">
              <a:solidFill>
                <a:schemeClr val="bg1"/>
              </a:solidFill>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8567138" y="-7775"/>
            <a:ext cx="1338862" cy="307777"/>
          </a:xfrm>
          <a:prstGeom prst="rect">
            <a:avLst/>
          </a:prstGeom>
          <a:noFill/>
        </p:spPr>
        <p:txBody>
          <a:bodyPr wrap="square" rtlCol="0">
            <a:spAutoFit/>
          </a:bodyPr>
          <a:lstStyle/>
          <a:p>
            <a:r>
              <a:rPr kumimoji="1" lang="ja-JP" altLang="en-US" sz="1400" dirty="0">
                <a:solidFill>
                  <a:schemeClr val="bg1"/>
                </a:solidFill>
                <a:latin typeface="Meiryo UI" panose="020B0604030504040204" pitchFamily="50" charset="-128"/>
                <a:ea typeface="Meiryo UI" panose="020B0604030504040204" pitchFamily="50" charset="-128"/>
              </a:rPr>
              <a:t>令和３年</a:t>
            </a:r>
            <a:r>
              <a:rPr kumimoji="1" lang="en-US" altLang="ja-JP" sz="1400" dirty="0">
                <a:solidFill>
                  <a:schemeClr val="bg1"/>
                </a:solidFill>
                <a:latin typeface="Meiryo UI" panose="020B0604030504040204" pitchFamily="50" charset="-128"/>
                <a:ea typeface="Meiryo UI" panose="020B0604030504040204" pitchFamily="50" charset="-128"/>
              </a:rPr>
              <a:t>12</a:t>
            </a:r>
            <a:r>
              <a:rPr kumimoji="1" lang="ja-JP" altLang="en-US" sz="1400" dirty="0">
                <a:solidFill>
                  <a:schemeClr val="bg1"/>
                </a:solidFill>
                <a:latin typeface="Meiryo UI" panose="020B0604030504040204" pitchFamily="50" charset="-128"/>
                <a:ea typeface="Meiryo UI" panose="020B0604030504040204" pitchFamily="50" charset="-128"/>
              </a:rPr>
              <a:t>月</a:t>
            </a:r>
          </a:p>
        </p:txBody>
      </p:sp>
    </p:spTree>
    <p:extLst>
      <p:ext uri="{BB962C8B-B14F-4D97-AF65-F5344CB8AC3E}">
        <p14:creationId xmlns:p14="http://schemas.microsoft.com/office/powerpoint/2010/main" val="7314013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1863187" y="887627"/>
            <a:ext cx="6179628" cy="393957"/>
          </a:xfrm>
          <a:prstGeom prst="rect">
            <a:avLst/>
          </a:prstGeom>
          <a:ln>
            <a:solidFill>
              <a:schemeClr val="tx1"/>
            </a:solidFill>
            <a:prstDash val="dash"/>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600" dirty="0">
                <a:latin typeface="Meiryo UI" panose="020B0604030504040204" pitchFamily="50" charset="-128"/>
                <a:ea typeface="Meiryo UI" panose="020B0604030504040204" pitchFamily="50" charset="-128"/>
              </a:rPr>
              <a:t>　世話をしている家族が「いる」と回答したのは、回答者全体の</a:t>
            </a:r>
            <a:r>
              <a:rPr kumimoji="1" lang="en-US" altLang="ja-JP" sz="1600" dirty="0">
                <a:latin typeface="Meiryo UI" panose="020B0604030504040204" pitchFamily="50" charset="-128"/>
                <a:ea typeface="Meiryo UI" panose="020B0604030504040204" pitchFamily="50" charset="-128"/>
              </a:rPr>
              <a:t>6.5%</a:t>
            </a:r>
            <a:endParaRPr kumimoji="1" lang="ja-JP" altLang="en-US" sz="1600" dirty="0">
              <a:latin typeface="Meiryo UI" panose="020B0604030504040204" pitchFamily="50" charset="-128"/>
              <a:ea typeface="Meiryo UI" panose="020B0604030504040204" pitchFamily="50" charset="-128"/>
            </a:endParaRPr>
          </a:p>
        </p:txBody>
      </p:sp>
      <p:sp>
        <p:nvSpPr>
          <p:cNvPr id="10" name="テキスト ボックス 9"/>
          <p:cNvSpPr txBox="1"/>
          <p:nvPr/>
        </p:nvSpPr>
        <p:spPr>
          <a:xfrm>
            <a:off x="796956" y="5795105"/>
            <a:ext cx="1284365" cy="307777"/>
          </a:xfrm>
          <a:prstGeom prst="rect">
            <a:avLst/>
          </a:prstGeom>
          <a:noFill/>
        </p:spPr>
        <p:txBody>
          <a:bodyPr wrap="square" rtlCol="0">
            <a:spAutoFit/>
          </a:bodyPr>
          <a:lstStyle/>
          <a:p>
            <a:r>
              <a:rPr kumimoji="1" lang="en-US" altLang="ja-JP" sz="1400" dirty="0">
                <a:latin typeface="Meiryo UI" panose="020B0604030504040204" pitchFamily="50" charset="-128"/>
                <a:ea typeface="Meiryo UI" panose="020B0604030504040204" pitchFamily="50" charset="-128"/>
              </a:rPr>
              <a:t>N=20,182</a:t>
            </a:r>
            <a:endParaRPr kumimoji="1" lang="ja-JP" altLang="en-US" sz="1400" dirty="0">
              <a:latin typeface="Meiryo UI" panose="020B0604030504040204" pitchFamily="50" charset="-128"/>
              <a:ea typeface="Meiryo UI" panose="020B0604030504040204" pitchFamily="50" charset="-128"/>
            </a:endParaRPr>
          </a:p>
        </p:txBody>
      </p:sp>
      <p:sp>
        <p:nvSpPr>
          <p:cNvPr id="12" name="テキスト ボックス 11"/>
          <p:cNvSpPr txBox="1"/>
          <p:nvPr/>
        </p:nvSpPr>
        <p:spPr>
          <a:xfrm>
            <a:off x="5332925" y="3722752"/>
            <a:ext cx="3939458" cy="600164"/>
          </a:xfrm>
          <a:prstGeom prst="rect">
            <a:avLst/>
          </a:prstGeom>
          <a:noFill/>
        </p:spPr>
        <p:txBody>
          <a:bodyPr wrap="square" rtlCol="0">
            <a:spAutoFit/>
          </a:bodyPr>
          <a:lstStyle/>
          <a:p>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きょうだいの状況（複数回答）</a:t>
            </a:r>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　幼い</a:t>
            </a:r>
            <a:r>
              <a:rPr kumimoji="1" lang="en-US" altLang="ja-JP" sz="1100" dirty="0">
                <a:latin typeface="Meiryo UI" panose="020B0604030504040204" pitchFamily="50" charset="-128"/>
                <a:ea typeface="Meiryo UI" panose="020B0604030504040204" pitchFamily="50" charset="-128"/>
              </a:rPr>
              <a:t>63.1</a:t>
            </a:r>
            <a:r>
              <a:rPr kumimoji="1" lang="ja-JP" altLang="en-US" sz="1100" dirty="0">
                <a:latin typeface="Meiryo UI" panose="020B0604030504040204" pitchFamily="50" charset="-128"/>
                <a:ea typeface="Meiryo UI" panose="020B0604030504040204" pitchFamily="50" charset="-128"/>
              </a:rPr>
              <a:t>％、</a:t>
            </a:r>
            <a:r>
              <a:rPr kumimoji="1" lang="ja-JP" altLang="en-US" sz="1100" dirty="0" err="1">
                <a:latin typeface="Meiryo UI" panose="020B0604030504040204" pitchFamily="50" charset="-128"/>
                <a:ea typeface="Meiryo UI" panose="020B0604030504040204" pitchFamily="50" charset="-128"/>
              </a:rPr>
              <a:t>身体障がい</a:t>
            </a:r>
            <a:r>
              <a:rPr kumimoji="1" lang="en-US" altLang="ja-JP" sz="1100" dirty="0">
                <a:latin typeface="Meiryo UI" panose="020B0604030504040204" pitchFamily="50" charset="-128"/>
                <a:ea typeface="Meiryo UI" panose="020B0604030504040204" pitchFamily="50" charset="-128"/>
              </a:rPr>
              <a:t>2.8</a:t>
            </a:r>
            <a:r>
              <a:rPr kumimoji="1" lang="ja-JP" altLang="en-US" sz="1100" dirty="0">
                <a:latin typeface="Meiryo UI" panose="020B0604030504040204" pitchFamily="50" charset="-128"/>
                <a:ea typeface="Meiryo UI" panose="020B0604030504040204" pitchFamily="50" charset="-128"/>
              </a:rPr>
              <a:t>％、知的</a:t>
            </a:r>
            <a:r>
              <a:rPr kumimoji="1" lang="ja-JP" altLang="en-US" sz="1100" dirty="0" err="1">
                <a:latin typeface="Meiryo UI" panose="020B0604030504040204" pitchFamily="50" charset="-128"/>
                <a:ea typeface="Meiryo UI" panose="020B0604030504040204" pitchFamily="50" charset="-128"/>
              </a:rPr>
              <a:t>障がい</a:t>
            </a:r>
            <a:r>
              <a:rPr kumimoji="1" lang="en-US" altLang="ja-JP" sz="1100" dirty="0">
                <a:latin typeface="Meiryo UI" panose="020B0604030504040204" pitchFamily="50" charset="-128"/>
                <a:ea typeface="Meiryo UI" panose="020B0604030504040204" pitchFamily="50" charset="-128"/>
              </a:rPr>
              <a:t>7.6</a:t>
            </a:r>
            <a:r>
              <a:rPr kumimoji="1" lang="ja-JP" altLang="en-US" sz="1100" dirty="0">
                <a:latin typeface="Meiryo UI" panose="020B0604030504040204" pitchFamily="50" charset="-128"/>
                <a:ea typeface="Meiryo UI" panose="020B0604030504040204" pitchFamily="50" charset="-128"/>
              </a:rPr>
              <a:t>％</a:t>
            </a:r>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　精神疾患・依存症（疑い含む）</a:t>
            </a:r>
            <a:r>
              <a:rPr kumimoji="1" lang="en-US" altLang="ja-JP" sz="1100" dirty="0">
                <a:latin typeface="Meiryo UI" panose="020B0604030504040204" pitchFamily="50" charset="-128"/>
                <a:ea typeface="Meiryo UI" panose="020B0604030504040204" pitchFamily="50" charset="-128"/>
              </a:rPr>
              <a:t>2.6</a:t>
            </a:r>
            <a:r>
              <a:rPr kumimoji="1" lang="ja-JP" altLang="en-US" sz="1100" dirty="0">
                <a:latin typeface="Meiryo UI" panose="020B0604030504040204" pitchFamily="50" charset="-128"/>
                <a:ea typeface="Meiryo UI" panose="020B0604030504040204" pitchFamily="50" charset="-128"/>
              </a:rPr>
              <a:t>％、病気 </a:t>
            </a:r>
            <a:r>
              <a:rPr kumimoji="1" lang="en-US" altLang="ja-JP" sz="1100" dirty="0">
                <a:latin typeface="Meiryo UI" panose="020B0604030504040204" pitchFamily="50" charset="-128"/>
                <a:ea typeface="Meiryo UI" panose="020B0604030504040204" pitchFamily="50" charset="-128"/>
              </a:rPr>
              <a:t>3.0</a:t>
            </a:r>
            <a:r>
              <a:rPr kumimoji="1" lang="ja-JP" altLang="en-US" sz="1100" dirty="0">
                <a:latin typeface="Meiryo UI" panose="020B0604030504040204" pitchFamily="50" charset="-128"/>
                <a:ea typeface="Meiryo UI" panose="020B0604030504040204" pitchFamily="50" charset="-128"/>
              </a:rPr>
              <a:t>％</a:t>
            </a:r>
          </a:p>
        </p:txBody>
      </p:sp>
      <p:sp>
        <p:nvSpPr>
          <p:cNvPr id="14" name="テキスト ボックス 13"/>
          <p:cNvSpPr txBox="1"/>
          <p:nvPr/>
        </p:nvSpPr>
        <p:spPr>
          <a:xfrm>
            <a:off x="5130319" y="1440648"/>
            <a:ext cx="3772158" cy="646331"/>
          </a:xfrm>
          <a:prstGeom prst="rect">
            <a:avLst/>
          </a:prstGeom>
          <a:noFill/>
        </p:spPr>
        <p:txBody>
          <a:bodyPr wrap="square" rtlCol="0">
            <a:spAutoFit/>
          </a:bodyPr>
          <a:lstStyle/>
          <a:p>
            <a:r>
              <a:rPr kumimoji="1" lang="ja-JP" altLang="en-US" dirty="0">
                <a:latin typeface="Meiryo UI" panose="020B0604030504040204" pitchFamily="50" charset="-128"/>
                <a:ea typeface="Meiryo UI" panose="020B0604030504040204" pitchFamily="50" charset="-128"/>
              </a:rPr>
              <a:t>「いる」と答えた生徒のうち、世話をしている家族の内訳</a:t>
            </a:r>
            <a:r>
              <a:rPr kumimoji="1" lang="ja-JP" altLang="en-US" sz="1400" dirty="0">
                <a:latin typeface="Meiryo UI" panose="020B0604030504040204" pitchFamily="50" charset="-128"/>
                <a:ea typeface="Meiryo UI" panose="020B0604030504040204" pitchFamily="50" charset="-128"/>
              </a:rPr>
              <a:t>（複数回答）</a:t>
            </a:r>
            <a:endParaRPr kumimoji="1" lang="ja-JP" altLang="en-US" dirty="0">
              <a:latin typeface="Meiryo UI" panose="020B0604030504040204" pitchFamily="50" charset="-128"/>
              <a:ea typeface="Meiryo UI" panose="020B0604030504040204" pitchFamily="50" charset="-128"/>
            </a:endParaRPr>
          </a:p>
        </p:txBody>
      </p:sp>
      <p:sp>
        <p:nvSpPr>
          <p:cNvPr id="16" name="テキスト ボックス 15"/>
          <p:cNvSpPr txBox="1"/>
          <p:nvPr/>
        </p:nvSpPr>
        <p:spPr>
          <a:xfrm>
            <a:off x="5174134" y="4301025"/>
            <a:ext cx="4343574" cy="646331"/>
          </a:xfrm>
          <a:prstGeom prst="rect">
            <a:avLst/>
          </a:prstGeom>
          <a:noFill/>
        </p:spPr>
        <p:txBody>
          <a:bodyPr wrap="square" rtlCol="0">
            <a:spAutoFit/>
          </a:bodyPr>
          <a:lstStyle/>
          <a:p>
            <a:r>
              <a:rPr kumimoji="1" lang="ja-JP" altLang="en-US" dirty="0">
                <a:latin typeface="Meiryo UI" panose="020B0604030504040204" pitchFamily="50" charset="-128"/>
                <a:ea typeface="Meiryo UI" panose="020B0604030504040204" pitchFamily="50" charset="-128"/>
              </a:rPr>
              <a:t>世話をしているために、やりたいけれど</a:t>
            </a:r>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できていないこと</a:t>
            </a:r>
            <a:r>
              <a:rPr kumimoji="1" lang="ja-JP" altLang="en-US" sz="1400" dirty="0">
                <a:latin typeface="Meiryo UI" panose="020B0604030504040204" pitchFamily="50" charset="-128"/>
                <a:ea typeface="Meiryo UI" panose="020B0604030504040204" pitchFamily="50" charset="-128"/>
              </a:rPr>
              <a:t>（上位５項目・複数回答）</a:t>
            </a:r>
            <a:endParaRPr kumimoji="1" lang="ja-JP" altLang="en-US" dirty="0">
              <a:latin typeface="Meiryo UI" panose="020B0604030504040204" pitchFamily="50" charset="-128"/>
              <a:ea typeface="Meiryo UI" panose="020B0604030504040204" pitchFamily="50" charset="-128"/>
            </a:endParaRPr>
          </a:p>
        </p:txBody>
      </p:sp>
      <p:graphicFrame>
        <p:nvGraphicFramePr>
          <p:cNvPr id="24" name="グラフ 23"/>
          <p:cNvGraphicFramePr/>
          <p:nvPr>
            <p:extLst>
              <p:ext uri="{D42A27DB-BD31-4B8C-83A1-F6EECF244321}">
                <p14:modId xmlns:p14="http://schemas.microsoft.com/office/powerpoint/2010/main" val="830572377"/>
              </p:ext>
            </p:extLst>
          </p:nvPr>
        </p:nvGraphicFramePr>
        <p:xfrm>
          <a:off x="5129982" y="2045764"/>
          <a:ext cx="4137585" cy="171289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5" name="グラフ 24"/>
          <p:cNvGraphicFramePr/>
          <p:nvPr>
            <p:extLst>
              <p:ext uri="{D42A27DB-BD31-4B8C-83A1-F6EECF244321}">
                <p14:modId xmlns:p14="http://schemas.microsoft.com/office/powerpoint/2010/main" val="1786430654"/>
              </p:ext>
            </p:extLst>
          </p:nvPr>
        </p:nvGraphicFramePr>
        <p:xfrm>
          <a:off x="3682314" y="4945604"/>
          <a:ext cx="6013227" cy="1393407"/>
        </p:xfrm>
        <a:graphic>
          <a:graphicData uri="http://schemas.openxmlformats.org/drawingml/2006/chart">
            <c:chart xmlns:c="http://schemas.openxmlformats.org/drawingml/2006/chart" xmlns:r="http://schemas.openxmlformats.org/officeDocument/2006/relationships" r:id="rId3"/>
          </a:graphicData>
        </a:graphic>
      </p:graphicFrame>
      <p:sp>
        <p:nvSpPr>
          <p:cNvPr id="28" name="テキスト ボックス 27"/>
          <p:cNvSpPr txBox="1"/>
          <p:nvPr/>
        </p:nvSpPr>
        <p:spPr>
          <a:xfrm>
            <a:off x="8651284" y="1756927"/>
            <a:ext cx="1093831" cy="276999"/>
          </a:xfrm>
          <a:prstGeom prst="rect">
            <a:avLst/>
          </a:prstGeom>
          <a:noFill/>
        </p:spPr>
        <p:txBody>
          <a:bodyPr wrap="square" rtlCol="0">
            <a:spAutoFit/>
          </a:bodyPr>
          <a:lstStyle/>
          <a:p>
            <a:r>
              <a:rPr kumimoji="1" lang="en-US" altLang="ja-JP" sz="1200" dirty="0">
                <a:latin typeface="Meiryo UI" panose="020B0604030504040204" pitchFamily="50" charset="-128"/>
                <a:ea typeface="Meiryo UI" panose="020B0604030504040204" pitchFamily="50" charset="-128"/>
              </a:rPr>
              <a:t>N=1,312</a:t>
            </a:r>
            <a:endParaRPr kumimoji="1" lang="ja-JP" altLang="en-US" sz="1200" dirty="0">
              <a:latin typeface="Meiryo UI" panose="020B0604030504040204" pitchFamily="50" charset="-128"/>
              <a:ea typeface="Meiryo UI" panose="020B0604030504040204" pitchFamily="50" charset="-128"/>
            </a:endParaRPr>
          </a:p>
        </p:txBody>
      </p:sp>
      <p:sp>
        <p:nvSpPr>
          <p:cNvPr id="29" name="テキスト ボックス 28"/>
          <p:cNvSpPr txBox="1"/>
          <p:nvPr/>
        </p:nvSpPr>
        <p:spPr>
          <a:xfrm>
            <a:off x="8720651" y="4880561"/>
            <a:ext cx="1093831" cy="276999"/>
          </a:xfrm>
          <a:prstGeom prst="rect">
            <a:avLst/>
          </a:prstGeom>
          <a:noFill/>
        </p:spPr>
        <p:txBody>
          <a:bodyPr wrap="square" rtlCol="0">
            <a:spAutoFit/>
          </a:bodyPr>
          <a:lstStyle/>
          <a:p>
            <a:r>
              <a:rPr kumimoji="1" lang="en-US" altLang="ja-JP" sz="1200" dirty="0">
                <a:latin typeface="Meiryo UI" panose="020B0604030504040204" pitchFamily="50" charset="-128"/>
                <a:ea typeface="Meiryo UI" panose="020B0604030504040204" pitchFamily="50" charset="-128"/>
              </a:rPr>
              <a:t>N=1,312</a:t>
            </a:r>
            <a:endParaRPr kumimoji="1" lang="ja-JP" altLang="en-US" sz="1200" dirty="0">
              <a:latin typeface="Meiryo UI" panose="020B0604030504040204" pitchFamily="50" charset="-128"/>
              <a:ea typeface="Meiryo UI" panose="020B0604030504040204" pitchFamily="50" charset="-128"/>
            </a:endParaRPr>
          </a:p>
        </p:txBody>
      </p:sp>
      <p:grpSp>
        <p:nvGrpSpPr>
          <p:cNvPr id="2" name="グループ化 1"/>
          <p:cNvGrpSpPr/>
          <p:nvPr/>
        </p:nvGrpSpPr>
        <p:grpSpPr>
          <a:xfrm>
            <a:off x="225218" y="1458924"/>
            <a:ext cx="5112522" cy="4925522"/>
            <a:chOff x="101743" y="1355290"/>
            <a:chExt cx="3878720" cy="3496177"/>
          </a:xfrm>
        </p:grpSpPr>
        <p:sp>
          <p:nvSpPr>
            <p:cNvPr id="8" name="テキスト ボックス 7"/>
            <p:cNvSpPr txBox="1"/>
            <p:nvPr/>
          </p:nvSpPr>
          <p:spPr>
            <a:xfrm>
              <a:off x="241426" y="1355290"/>
              <a:ext cx="2114375" cy="262155"/>
            </a:xfrm>
            <a:prstGeom prst="rect">
              <a:avLst/>
            </a:prstGeom>
            <a:noFill/>
          </p:spPr>
          <p:txBody>
            <a:bodyPr wrap="square" rtlCol="0">
              <a:spAutoFit/>
            </a:bodyPr>
            <a:lstStyle/>
            <a:p>
              <a:r>
                <a:rPr kumimoji="1" lang="en-US" altLang="ja-JP" dirty="0">
                  <a:latin typeface="Meiryo UI" panose="020B0604030504040204" pitchFamily="50" charset="-128"/>
                  <a:ea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rPr>
                <a:t>府立高校全体の回答者</a:t>
              </a:r>
              <a:r>
                <a:rPr kumimoji="1" lang="en-US" altLang="ja-JP" dirty="0">
                  <a:latin typeface="Meiryo UI" panose="020B0604030504040204" pitchFamily="50" charset="-128"/>
                  <a:ea typeface="Meiryo UI" panose="020B0604030504040204" pitchFamily="50" charset="-128"/>
                </a:rPr>
                <a:t>】</a:t>
              </a:r>
              <a:endParaRPr kumimoji="1" lang="ja-JP" altLang="en-US" dirty="0">
                <a:latin typeface="Meiryo UI" panose="020B0604030504040204" pitchFamily="50" charset="-128"/>
                <a:ea typeface="Meiryo UI" panose="020B0604030504040204" pitchFamily="50" charset="-128"/>
              </a:endParaRPr>
            </a:p>
          </p:txBody>
        </p:sp>
        <p:graphicFrame>
          <p:nvGraphicFramePr>
            <p:cNvPr id="19" name="グラフ 18"/>
            <p:cNvGraphicFramePr/>
            <p:nvPr>
              <p:extLst>
                <p:ext uri="{D42A27DB-BD31-4B8C-83A1-F6EECF244321}">
                  <p14:modId xmlns:p14="http://schemas.microsoft.com/office/powerpoint/2010/main" val="1222976990"/>
                </p:ext>
              </p:extLst>
            </p:nvPr>
          </p:nvGraphicFramePr>
          <p:xfrm>
            <a:off x="101743" y="1693152"/>
            <a:ext cx="3878720" cy="3158315"/>
          </p:xfrm>
          <a:graphic>
            <a:graphicData uri="http://schemas.openxmlformats.org/drawingml/2006/chart">
              <c:chart xmlns:c="http://schemas.openxmlformats.org/drawingml/2006/chart" xmlns:r="http://schemas.openxmlformats.org/officeDocument/2006/relationships" r:id="rId4"/>
            </a:graphicData>
          </a:graphic>
        </p:graphicFrame>
        <p:sp>
          <p:nvSpPr>
            <p:cNvPr id="32" name="正方形/長方形 31"/>
            <p:cNvSpPr/>
            <p:nvPr/>
          </p:nvSpPr>
          <p:spPr>
            <a:xfrm>
              <a:off x="2824147" y="1760473"/>
              <a:ext cx="654632" cy="650434"/>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sp>
        <p:nvSpPr>
          <p:cNvPr id="6" name="スライド番号プレースホルダー 5"/>
          <p:cNvSpPr>
            <a:spLocks noGrp="1"/>
          </p:cNvSpPr>
          <p:nvPr>
            <p:ph type="sldNum" sz="quarter" idx="12"/>
          </p:nvPr>
        </p:nvSpPr>
        <p:spPr>
          <a:xfrm>
            <a:off x="7746091" y="6550844"/>
            <a:ext cx="2228850" cy="365125"/>
          </a:xfrm>
        </p:spPr>
        <p:txBody>
          <a:bodyPr/>
          <a:lstStyle/>
          <a:p>
            <a:r>
              <a:rPr kumimoji="1" lang="ja-JP" altLang="en-US" dirty="0" smtClean="0"/>
              <a:t>１ー４</a:t>
            </a:r>
            <a:endParaRPr kumimoji="1" lang="ja-JP" altLang="en-US" dirty="0"/>
          </a:p>
        </p:txBody>
      </p:sp>
      <p:sp>
        <p:nvSpPr>
          <p:cNvPr id="20" name="正方形/長方形 19"/>
          <p:cNvSpPr/>
          <p:nvPr/>
        </p:nvSpPr>
        <p:spPr>
          <a:xfrm>
            <a:off x="1" y="-7775"/>
            <a:ext cx="9906000" cy="70323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1" name="テキスト ボックス 20"/>
          <p:cNvSpPr txBox="1"/>
          <p:nvPr/>
        </p:nvSpPr>
        <p:spPr>
          <a:xfrm>
            <a:off x="2" y="266898"/>
            <a:ext cx="9905998" cy="461665"/>
          </a:xfrm>
          <a:prstGeom prst="rect">
            <a:avLst/>
          </a:prstGeom>
          <a:noFill/>
        </p:spPr>
        <p:txBody>
          <a:bodyPr wrap="square" rtlCol="0">
            <a:spAutoFit/>
          </a:bodyPr>
          <a:lstStyle/>
          <a:p>
            <a:pPr algn="ctr"/>
            <a:r>
              <a:rPr lang="ja-JP" altLang="ja-JP" sz="2400" b="1" dirty="0">
                <a:solidFill>
                  <a:schemeClr val="bg1"/>
                </a:solidFill>
                <a:latin typeface="Meiryo UI" panose="020B0604030504040204" pitchFamily="50" charset="-128"/>
                <a:ea typeface="Meiryo UI" panose="020B0604030504040204" pitchFamily="50" charset="-128"/>
              </a:rPr>
              <a:t>府立高校</a:t>
            </a:r>
            <a:r>
              <a:rPr lang="ja-JP" altLang="en-US" sz="2400" b="1" dirty="0">
                <a:solidFill>
                  <a:schemeClr val="bg1"/>
                </a:solidFill>
                <a:latin typeface="Meiryo UI" panose="020B0604030504040204" pitchFamily="50" charset="-128"/>
                <a:ea typeface="Meiryo UI" panose="020B0604030504040204" pitchFamily="50" charset="-128"/>
              </a:rPr>
              <a:t>におけるヤングケアラーに関する</a:t>
            </a:r>
            <a:r>
              <a:rPr lang="ja-JP" altLang="ja-JP" sz="2400" b="1" dirty="0">
                <a:solidFill>
                  <a:schemeClr val="bg1"/>
                </a:solidFill>
                <a:latin typeface="Meiryo UI" panose="020B0604030504040204" pitchFamily="50" charset="-128"/>
                <a:ea typeface="Meiryo UI" panose="020B0604030504040204" pitchFamily="50" charset="-128"/>
              </a:rPr>
              <a:t>調査結果について</a:t>
            </a:r>
            <a:r>
              <a:rPr lang="ja-JP" altLang="en-US" sz="2400" b="1" dirty="0">
                <a:solidFill>
                  <a:schemeClr val="bg1"/>
                </a:solidFill>
                <a:latin typeface="Meiryo UI" panose="020B0604030504040204" pitchFamily="50" charset="-128"/>
                <a:ea typeface="Meiryo UI" panose="020B0604030504040204" pitchFamily="50" charset="-128"/>
              </a:rPr>
              <a:t>（概要）</a:t>
            </a:r>
            <a:endParaRPr kumimoji="1" lang="ja-JP" altLang="en-US" sz="2400" b="1" dirty="0">
              <a:solidFill>
                <a:schemeClr val="bg1"/>
              </a:solidFill>
              <a:latin typeface="Meiryo UI" panose="020B0604030504040204" pitchFamily="50" charset="-128"/>
              <a:ea typeface="Meiryo UI" panose="020B0604030504040204" pitchFamily="50" charset="-128"/>
            </a:endParaRPr>
          </a:p>
        </p:txBody>
      </p:sp>
      <p:sp>
        <p:nvSpPr>
          <p:cNvPr id="22" name="テキスト ボックス 21"/>
          <p:cNvSpPr txBox="1"/>
          <p:nvPr/>
        </p:nvSpPr>
        <p:spPr>
          <a:xfrm>
            <a:off x="8567138" y="-7775"/>
            <a:ext cx="1338862" cy="307777"/>
          </a:xfrm>
          <a:prstGeom prst="rect">
            <a:avLst/>
          </a:prstGeom>
          <a:noFill/>
        </p:spPr>
        <p:txBody>
          <a:bodyPr wrap="square" rtlCol="0">
            <a:spAutoFit/>
          </a:bodyPr>
          <a:lstStyle/>
          <a:p>
            <a:r>
              <a:rPr kumimoji="1" lang="ja-JP" altLang="en-US" sz="1400" dirty="0">
                <a:solidFill>
                  <a:schemeClr val="bg1"/>
                </a:solidFill>
                <a:latin typeface="Meiryo UI" panose="020B0604030504040204" pitchFamily="50" charset="-128"/>
                <a:ea typeface="Meiryo UI" panose="020B0604030504040204" pitchFamily="50" charset="-128"/>
              </a:rPr>
              <a:t>令和３年</a:t>
            </a:r>
            <a:r>
              <a:rPr kumimoji="1" lang="en-US" altLang="ja-JP" sz="1400" dirty="0">
                <a:solidFill>
                  <a:schemeClr val="bg1"/>
                </a:solidFill>
                <a:latin typeface="Meiryo UI" panose="020B0604030504040204" pitchFamily="50" charset="-128"/>
                <a:ea typeface="Meiryo UI" panose="020B0604030504040204" pitchFamily="50" charset="-128"/>
              </a:rPr>
              <a:t>12</a:t>
            </a:r>
            <a:r>
              <a:rPr kumimoji="1" lang="ja-JP" altLang="en-US" sz="1400" dirty="0">
                <a:solidFill>
                  <a:schemeClr val="bg1"/>
                </a:solidFill>
                <a:latin typeface="Meiryo UI" panose="020B0604030504040204" pitchFamily="50" charset="-128"/>
                <a:ea typeface="Meiryo UI" panose="020B0604030504040204" pitchFamily="50" charset="-128"/>
              </a:rPr>
              <a:t>月</a:t>
            </a:r>
          </a:p>
        </p:txBody>
      </p:sp>
    </p:spTree>
    <p:extLst>
      <p:ext uri="{BB962C8B-B14F-4D97-AF65-F5344CB8AC3E}">
        <p14:creationId xmlns:p14="http://schemas.microsoft.com/office/powerpoint/2010/main" val="18702011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5" name="グラフ 54"/>
          <p:cNvGraphicFramePr/>
          <p:nvPr>
            <p:extLst>
              <p:ext uri="{D42A27DB-BD31-4B8C-83A1-F6EECF244321}">
                <p14:modId xmlns:p14="http://schemas.microsoft.com/office/powerpoint/2010/main" val="1268638763"/>
              </p:ext>
            </p:extLst>
          </p:nvPr>
        </p:nvGraphicFramePr>
        <p:xfrm>
          <a:off x="1886464" y="2427940"/>
          <a:ext cx="6779741" cy="3595745"/>
        </p:xfrm>
        <a:graphic>
          <a:graphicData uri="http://schemas.openxmlformats.org/drawingml/2006/chart">
            <c:chart xmlns:c="http://schemas.openxmlformats.org/drawingml/2006/chart" xmlns:r="http://schemas.openxmlformats.org/officeDocument/2006/relationships" r:id="rId2"/>
          </a:graphicData>
        </a:graphic>
      </p:graphicFrame>
      <p:sp>
        <p:nvSpPr>
          <p:cNvPr id="7" name="正方形/長方形 6"/>
          <p:cNvSpPr/>
          <p:nvPr/>
        </p:nvSpPr>
        <p:spPr>
          <a:xfrm>
            <a:off x="222422" y="759517"/>
            <a:ext cx="9209902" cy="1010254"/>
          </a:xfrm>
          <a:prstGeom prst="rect">
            <a:avLst/>
          </a:prstGeom>
          <a:ln>
            <a:solidFill>
              <a:schemeClr val="tx1"/>
            </a:solidFill>
            <a:prstDash val="dash"/>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600" dirty="0">
                <a:latin typeface="Meiryo UI" panose="020B0604030504040204" pitchFamily="50" charset="-128"/>
                <a:ea typeface="Meiryo UI" panose="020B0604030504040204" pitchFamily="50" charset="-128"/>
              </a:rPr>
              <a:t>　　世話をしている家族がいる生徒</a:t>
            </a:r>
            <a:r>
              <a:rPr kumimoji="1" lang="en-US" altLang="ja-JP" sz="1600" dirty="0">
                <a:latin typeface="Meiryo UI" panose="020B0604030504040204" pitchFamily="50" charset="-128"/>
                <a:ea typeface="Meiryo UI" panose="020B0604030504040204" pitchFamily="50" charset="-128"/>
              </a:rPr>
              <a:t>(1,312</a:t>
            </a:r>
            <a:r>
              <a:rPr kumimoji="1" lang="ja-JP" altLang="en-US" sz="1600" dirty="0">
                <a:latin typeface="Meiryo UI" panose="020B0604030504040204" pitchFamily="50" charset="-128"/>
                <a:ea typeface="Meiryo UI" panose="020B0604030504040204" pitchFamily="50" charset="-128"/>
              </a:rPr>
              <a:t>人</a:t>
            </a:r>
            <a:r>
              <a:rPr kumimoji="1" lang="en-US" altLang="ja-JP" sz="1600" dirty="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のうち、学校名を明らかにした者</a:t>
            </a:r>
            <a:r>
              <a:rPr kumimoji="1" lang="en-US" altLang="ja-JP" sz="1600" dirty="0">
                <a:latin typeface="Meiryo UI" panose="020B0604030504040204" pitchFamily="50" charset="-128"/>
                <a:ea typeface="Meiryo UI" panose="020B0604030504040204" pitchFamily="50" charset="-128"/>
              </a:rPr>
              <a:t>(783</a:t>
            </a:r>
            <a:r>
              <a:rPr kumimoji="1" lang="ja-JP" altLang="en-US" sz="1600" dirty="0">
                <a:latin typeface="Meiryo UI" panose="020B0604030504040204" pitchFamily="50" charset="-128"/>
                <a:ea typeface="Meiryo UI" panose="020B0604030504040204" pitchFamily="50" charset="-128"/>
              </a:rPr>
              <a:t>人</a:t>
            </a:r>
            <a:r>
              <a:rPr kumimoji="1" lang="en-US" altLang="ja-JP" sz="1600" dirty="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の在籍校は</a:t>
            </a:r>
            <a:r>
              <a:rPr kumimoji="1" lang="en-US" altLang="ja-JP" sz="1600" dirty="0">
                <a:latin typeface="Meiryo UI" panose="020B0604030504040204" pitchFamily="50" charset="-128"/>
                <a:ea typeface="Meiryo UI" panose="020B0604030504040204" pitchFamily="50" charset="-128"/>
              </a:rPr>
              <a:t>149</a:t>
            </a:r>
            <a:r>
              <a:rPr kumimoji="1" lang="ja-JP" altLang="en-US" sz="1600" dirty="0">
                <a:latin typeface="Meiryo UI" panose="020B0604030504040204" pitchFamily="50" charset="-128"/>
                <a:ea typeface="Meiryo UI" panose="020B0604030504040204" pitchFamily="50" charset="-128"/>
              </a:rPr>
              <a:t>校中、　</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a:t>
            </a:r>
            <a:r>
              <a:rPr kumimoji="1" lang="en-US" altLang="ja-JP" sz="1600" dirty="0">
                <a:latin typeface="Meiryo UI" panose="020B0604030504040204" pitchFamily="50" charset="-128"/>
                <a:ea typeface="Meiryo UI" panose="020B0604030504040204" pitchFamily="50" charset="-128"/>
              </a:rPr>
              <a:t>132</a:t>
            </a:r>
            <a:r>
              <a:rPr kumimoji="1" lang="ja-JP" altLang="en-US" sz="1600" dirty="0">
                <a:latin typeface="Meiryo UI" panose="020B0604030504040204" pitchFamily="50" charset="-128"/>
                <a:ea typeface="Meiryo UI" panose="020B0604030504040204" pitchFamily="50" charset="-128"/>
              </a:rPr>
              <a:t>校（約９割）</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このうち、</a:t>
            </a:r>
            <a:r>
              <a:rPr kumimoji="1" lang="en-US" altLang="ja-JP" sz="1600" dirty="0">
                <a:latin typeface="Meiryo UI" panose="020B0604030504040204" pitchFamily="50" charset="-128"/>
                <a:ea typeface="Meiryo UI" panose="020B0604030504040204" pitchFamily="50" charset="-128"/>
              </a:rPr>
              <a:t>4</a:t>
            </a:r>
            <a:r>
              <a:rPr kumimoji="1" lang="ja-JP" altLang="en-US" sz="1600" dirty="0">
                <a:latin typeface="Meiryo UI" panose="020B0604030504040204" pitchFamily="50" charset="-128"/>
                <a:ea typeface="Meiryo UI" panose="020B0604030504040204" pitchFamily="50" charset="-128"/>
              </a:rPr>
              <a:t>人以上の生徒が在籍している高校が５割程度あり、</a:t>
            </a:r>
            <a:r>
              <a:rPr kumimoji="1" lang="en-US" altLang="ja-JP" sz="1600" dirty="0">
                <a:latin typeface="Meiryo UI" panose="020B0604030504040204" pitchFamily="50" charset="-128"/>
                <a:ea typeface="Meiryo UI" panose="020B0604030504040204" pitchFamily="50" charset="-128"/>
              </a:rPr>
              <a:t>10</a:t>
            </a:r>
            <a:r>
              <a:rPr kumimoji="1" lang="ja-JP" altLang="en-US" sz="1600" dirty="0">
                <a:latin typeface="Meiryo UI" panose="020B0604030504040204" pitchFamily="50" charset="-128"/>
                <a:ea typeface="Meiryo UI" panose="020B0604030504040204" pitchFamily="50" charset="-128"/>
              </a:rPr>
              <a:t>人以上の高校も２割程度存在。また、最</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も多く在籍する高校では、</a:t>
            </a:r>
            <a:r>
              <a:rPr kumimoji="1" lang="en-US" altLang="ja-JP" sz="1600" dirty="0">
                <a:latin typeface="Meiryo UI" panose="020B0604030504040204" pitchFamily="50" charset="-128"/>
                <a:ea typeface="Meiryo UI" panose="020B0604030504040204" pitchFamily="50" charset="-128"/>
              </a:rPr>
              <a:t>39</a:t>
            </a:r>
            <a:r>
              <a:rPr kumimoji="1" lang="ja-JP" altLang="en-US" sz="1600" dirty="0">
                <a:latin typeface="Meiryo UI" panose="020B0604030504040204" pitchFamily="50" charset="-128"/>
                <a:ea typeface="Meiryo UI" panose="020B0604030504040204" pitchFamily="50" charset="-128"/>
              </a:rPr>
              <a:t>人の生徒が在籍</a:t>
            </a:r>
          </a:p>
        </p:txBody>
      </p:sp>
      <p:sp>
        <p:nvSpPr>
          <p:cNvPr id="10" name="テキスト ボックス 9"/>
          <p:cNvSpPr txBox="1"/>
          <p:nvPr/>
        </p:nvSpPr>
        <p:spPr>
          <a:xfrm>
            <a:off x="222422" y="5148662"/>
            <a:ext cx="1998022" cy="307777"/>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府立高校</a:t>
            </a:r>
            <a:r>
              <a:rPr kumimoji="1" lang="en-US" altLang="ja-JP" sz="1400" dirty="0">
                <a:latin typeface="Meiryo UI" panose="020B0604030504040204" pitchFamily="50" charset="-128"/>
                <a:ea typeface="Meiryo UI" panose="020B0604030504040204" pitchFamily="50" charset="-128"/>
              </a:rPr>
              <a:t>149</a:t>
            </a:r>
            <a:r>
              <a:rPr kumimoji="1" lang="ja-JP" altLang="en-US" sz="1400" dirty="0">
                <a:latin typeface="Meiryo UI" panose="020B0604030504040204" pitchFamily="50" charset="-128"/>
                <a:ea typeface="Meiryo UI" panose="020B0604030504040204" pitchFamily="50" charset="-128"/>
              </a:rPr>
              <a:t>校</a:t>
            </a:r>
          </a:p>
        </p:txBody>
      </p:sp>
      <p:sp>
        <p:nvSpPr>
          <p:cNvPr id="14" name="テキスト ボックス 13"/>
          <p:cNvSpPr txBox="1"/>
          <p:nvPr/>
        </p:nvSpPr>
        <p:spPr>
          <a:xfrm>
            <a:off x="4075702" y="2121798"/>
            <a:ext cx="5356622" cy="338554"/>
          </a:xfrm>
          <a:prstGeom prst="rect">
            <a:avLst/>
          </a:prstGeom>
          <a:noFill/>
        </p:spPr>
        <p:txBody>
          <a:bodyPr wrap="square" rtlCol="0">
            <a:spAutoFit/>
          </a:bodyPr>
          <a:lstStyle/>
          <a:p>
            <a:r>
              <a:rPr kumimoji="1" lang="ja-JP" altLang="en-US" sz="1600" dirty="0">
                <a:latin typeface="Meiryo UI" panose="020B0604030504040204" pitchFamily="50" charset="-128"/>
                <a:ea typeface="Meiryo UI" panose="020B0604030504040204" pitchFamily="50" charset="-128"/>
              </a:rPr>
              <a:t>左記学校名を明らかにした生徒（</a:t>
            </a:r>
            <a:r>
              <a:rPr kumimoji="1" lang="en-US" altLang="ja-JP" sz="1600" dirty="0">
                <a:latin typeface="Meiryo UI" panose="020B0604030504040204" pitchFamily="50" charset="-128"/>
                <a:ea typeface="Meiryo UI" panose="020B0604030504040204" pitchFamily="50" charset="-128"/>
              </a:rPr>
              <a:t>783</a:t>
            </a:r>
            <a:r>
              <a:rPr kumimoji="1" lang="ja-JP" altLang="en-US" sz="1600" dirty="0">
                <a:latin typeface="Meiryo UI" panose="020B0604030504040204" pitchFamily="50" charset="-128"/>
                <a:ea typeface="Meiryo UI" panose="020B0604030504040204" pitchFamily="50" charset="-128"/>
              </a:rPr>
              <a:t>人）の学校別在籍人数</a:t>
            </a:r>
          </a:p>
        </p:txBody>
      </p:sp>
      <p:sp>
        <p:nvSpPr>
          <p:cNvPr id="6" name="スライド番号プレースホルダー 5"/>
          <p:cNvSpPr>
            <a:spLocks noGrp="1"/>
          </p:cNvSpPr>
          <p:nvPr>
            <p:ph type="sldNum" sz="quarter" idx="12"/>
          </p:nvPr>
        </p:nvSpPr>
        <p:spPr>
          <a:xfrm>
            <a:off x="7729580" y="6562791"/>
            <a:ext cx="2228850" cy="365125"/>
          </a:xfrm>
        </p:spPr>
        <p:txBody>
          <a:bodyPr/>
          <a:lstStyle/>
          <a:p>
            <a:r>
              <a:rPr kumimoji="1" lang="ja-JP" altLang="en-US" dirty="0" smtClean="0"/>
              <a:t>１ー５</a:t>
            </a:r>
            <a:endParaRPr kumimoji="1" lang="ja-JP" altLang="en-US" dirty="0"/>
          </a:p>
        </p:txBody>
      </p:sp>
      <p:sp>
        <p:nvSpPr>
          <p:cNvPr id="20" name="テキスト ボックス 19">
            <a:extLst>
              <a:ext uri="{FF2B5EF4-FFF2-40B4-BE49-F238E27FC236}">
                <a16:creationId xmlns:a16="http://schemas.microsoft.com/office/drawing/2014/main" id="{3F5EBE09-ED22-4CB6-9430-9E32815C1C46}"/>
              </a:ext>
            </a:extLst>
          </p:cNvPr>
          <p:cNvSpPr txBox="1"/>
          <p:nvPr/>
        </p:nvSpPr>
        <p:spPr>
          <a:xfrm>
            <a:off x="120785" y="2167965"/>
            <a:ext cx="3611260" cy="584775"/>
          </a:xfrm>
          <a:prstGeom prst="rect">
            <a:avLst/>
          </a:prstGeom>
          <a:noFill/>
        </p:spPr>
        <p:txBody>
          <a:bodyPr wrap="square" rtlCol="0">
            <a:spAutoFit/>
          </a:bodyPr>
          <a:lstStyle/>
          <a:p>
            <a:r>
              <a:rPr kumimoji="1" lang="ja-JP" altLang="en-US" sz="1600" dirty="0">
                <a:latin typeface="Meiryo UI" panose="020B0604030504040204" pitchFamily="50" charset="-128"/>
                <a:ea typeface="Meiryo UI" panose="020B0604030504040204" pitchFamily="50" charset="-128"/>
              </a:rPr>
              <a:t>「いる」と答え、かつ、学校名を明らかにした生徒が在籍している学校数</a:t>
            </a:r>
          </a:p>
        </p:txBody>
      </p:sp>
      <p:sp>
        <p:nvSpPr>
          <p:cNvPr id="9" name="テキスト ボックス 8"/>
          <p:cNvSpPr txBox="1"/>
          <p:nvPr/>
        </p:nvSpPr>
        <p:spPr>
          <a:xfrm>
            <a:off x="8258615" y="3519405"/>
            <a:ext cx="1559367" cy="738664"/>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r>
              <a:rPr kumimoji="1" lang="en-US" altLang="ja-JP" sz="1400" dirty="0">
                <a:latin typeface="Meiryo UI" panose="020B0604030504040204" pitchFamily="50" charset="-128"/>
                <a:ea typeface="Meiryo UI" panose="020B0604030504040204" pitchFamily="50" charset="-128"/>
              </a:rPr>
              <a:t>4</a:t>
            </a:r>
            <a:r>
              <a:rPr kumimoji="1" lang="ja-JP" altLang="en-US" sz="1400" dirty="0">
                <a:latin typeface="Meiryo UI" panose="020B0604030504040204" pitchFamily="50" charset="-128"/>
                <a:ea typeface="Meiryo UI" panose="020B0604030504040204" pitchFamily="50" charset="-128"/>
              </a:rPr>
              <a:t>人以上の生徒が</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在籍している高校</a:t>
            </a:r>
            <a:endParaRPr kumimoji="1" lang="en-US" altLang="ja-JP" sz="1400" dirty="0">
              <a:latin typeface="Meiryo UI" panose="020B0604030504040204" pitchFamily="50" charset="-128"/>
              <a:ea typeface="Meiryo UI" panose="020B0604030504040204" pitchFamily="50" charset="-128"/>
            </a:endParaRPr>
          </a:p>
          <a:p>
            <a:r>
              <a:rPr kumimoji="1" lang="en-US" altLang="ja-JP" sz="1400" dirty="0">
                <a:latin typeface="Meiryo UI" panose="020B0604030504040204" pitchFamily="50" charset="-128"/>
                <a:ea typeface="Meiryo UI" panose="020B0604030504040204" pitchFamily="50" charset="-128"/>
              </a:rPr>
              <a:t>70</a:t>
            </a:r>
            <a:r>
              <a:rPr kumimoji="1" lang="ja-JP" altLang="en-US" sz="1400" dirty="0">
                <a:latin typeface="Meiryo UI" panose="020B0604030504040204" pitchFamily="50" charset="-128"/>
                <a:ea typeface="Meiryo UI" panose="020B0604030504040204" pitchFamily="50" charset="-128"/>
              </a:rPr>
              <a:t>校（</a:t>
            </a:r>
            <a:r>
              <a:rPr kumimoji="1" lang="en-US" altLang="ja-JP" sz="1400" dirty="0">
                <a:latin typeface="Meiryo UI" panose="020B0604030504040204" pitchFamily="50" charset="-128"/>
                <a:ea typeface="Meiryo UI" panose="020B0604030504040204" pitchFamily="50" charset="-128"/>
              </a:rPr>
              <a:t>53.0%</a:t>
            </a:r>
            <a:r>
              <a:rPr kumimoji="1" lang="ja-JP" altLang="en-US" sz="1400" dirty="0">
                <a:latin typeface="Meiryo UI" panose="020B0604030504040204" pitchFamily="50" charset="-128"/>
                <a:ea typeface="Meiryo UI" panose="020B0604030504040204" pitchFamily="50" charset="-128"/>
              </a:rPr>
              <a:t>）</a:t>
            </a:r>
          </a:p>
        </p:txBody>
      </p:sp>
      <p:sp>
        <p:nvSpPr>
          <p:cNvPr id="16" name="テキスト ボックス 15"/>
          <p:cNvSpPr txBox="1"/>
          <p:nvPr/>
        </p:nvSpPr>
        <p:spPr>
          <a:xfrm>
            <a:off x="3092450" y="5867116"/>
            <a:ext cx="6688180" cy="738664"/>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r>
              <a:rPr kumimoji="1" lang="ja-JP" altLang="en-US" sz="1400" dirty="0">
                <a:latin typeface="Meiryo UI" panose="020B0604030504040204" pitchFamily="50" charset="-128"/>
                <a:ea typeface="Meiryo UI" panose="020B0604030504040204" pitchFamily="50" charset="-128"/>
              </a:rPr>
              <a:t>世話をしている家族がいる生徒のうち、学校名を明らかにしていない者が別途</a:t>
            </a:r>
            <a:r>
              <a:rPr kumimoji="1" lang="en-US" altLang="ja-JP" sz="1400" dirty="0">
                <a:latin typeface="Meiryo UI" panose="020B0604030504040204" pitchFamily="50" charset="-128"/>
                <a:ea typeface="Meiryo UI" panose="020B0604030504040204" pitchFamily="50" charset="-128"/>
              </a:rPr>
              <a:t>529</a:t>
            </a:r>
            <a:r>
              <a:rPr kumimoji="1" lang="ja-JP" altLang="en-US" sz="1400" dirty="0">
                <a:latin typeface="Meiryo UI" panose="020B0604030504040204" pitchFamily="50" charset="-128"/>
                <a:ea typeface="Meiryo UI" panose="020B0604030504040204" pitchFamily="50" charset="-128"/>
              </a:rPr>
              <a:t>人存在し、さらに未回答の生徒も多数いる（約</a:t>
            </a:r>
            <a:r>
              <a:rPr kumimoji="1" lang="en-US" altLang="ja-JP" sz="1400" dirty="0">
                <a:latin typeface="Meiryo UI" panose="020B0604030504040204" pitchFamily="50" charset="-128"/>
                <a:ea typeface="Meiryo UI" panose="020B0604030504040204" pitchFamily="50" charset="-128"/>
              </a:rPr>
              <a:t>82,000</a:t>
            </a:r>
            <a:r>
              <a:rPr kumimoji="1" lang="ja-JP" altLang="en-US" sz="1400" dirty="0">
                <a:latin typeface="Meiryo UI" panose="020B0604030504040204" pitchFamily="50" charset="-128"/>
                <a:ea typeface="Meiryo UI" panose="020B0604030504040204" pitchFamily="50" charset="-128"/>
              </a:rPr>
              <a:t>人）ことから、各府立高校には上記グラフ以上の高校生が家族の世話をしているものと考えられる</a:t>
            </a:r>
          </a:p>
        </p:txBody>
      </p:sp>
      <p:grpSp>
        <p:nvGrpSpPr>
          <p:cNvPr id="50" name="グループ化 49"/>
          <p:cNvGrpSpPr/>
          <p:nvPr/>
        </p:nvGrpSpPr>
        <p:grpSpPr>
          <a:xfrm>
            <a:off x="5371724" y="2543476"/>
            <a:ext cx="1678781" cy="2852737"/>
            <a:chOff x="5338763" y="2605088"/>
            <a:chExt cx="1678781" cy="2852737"/>
          </a:xfrm>
        </p:grpSpPr>
        <p:cxnSp>
          <p:nvCxnSpPr>
            <p:cNvPr id="17" name="直線コネクタ 16"/>
            <p:cNvCxnSpPr/>
            <p:nvPr/>
          </p:nvCxnSpPr>
          <p:spPr>
            <a:xfrm flipV="1">
              <a:off x="5611018" y="3338363"/>
              <a:ext cx="1225550" cy="704851"/>
            </a:xfrm>
            <a:prstGeom prst="line">
              <a:avLst/>
            </a:prstGeom>
            <a:ln w="317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7" name="直線コネクタ 26"/>
            <p:cNvCxnSpPr/>
            <p:nvPr/>
          </p:nvCxnSpPr>
          <p:spPr>
            <a:xfrm flipV="1">
              <a:off x="5611018" y="3457575"/>
              <a:ext cx="1285082" cy="587491"/>
            </a:xfrm>
            <a:prstGeom prst="line">
              <a:avLst/>
            </a:prstGeom>
            <a:ln w="317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flipV="1">
              <a:off x="5617369" y="3910014"/>
              <a:ext cx="1400175" cy="133349"/>
            </a:xfrm>
            <a:prstGeom prst="line">
              <a:avLst/>
            </a:prstGeom>
            <a:ln w="317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p:nvPr/>
          </p:nvCxnSpPr>
          <p:spPr>
            <a:xfrm>
              <a:off x="5619750" y="4045744"/>
              <a:ext cx="1397794" cy="133350"/>
            </a:xfrm>
            <a:prstGeom prst="line">
              <a:avLst/>
            </a:prstGeom>
            <a:ln w="317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6" name="直線コネクタ 35"/>
            <p:cNvCxnSpPr/>
            <p:nvPr/>
          </p:nvCxnSpPr>
          <p:spPr>
            <a:xfrm>
              <a:off x="5629275" y="4050506"/>
              <a:ext cx="1335881" cy="390525"/>
            </a:xfrm>
            <a:prstGeom prst="line">
              <a:avLst/>
            </a:prstGeom>
            <a:ln w="317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0" name="直線コネクタ 39"/>
            <p:cNvCxnSpPr/>
            <p:nvPr/>
          </p:nvCxnSpPr>
          <p:spPr>
            <a:xfrm>
              <a:off x="5612606" y="4050506"/>
              <a:ext cx="1071563" cy="921544"/>
            </a:xfrm>
            <a:prstGeom prst="line">
              <a:avLst/>
            </a:prstGeom>
            <a:ln w="317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4" name="直線コネクタ 43"/>
            <p:cNvCxnSpPr/>
            <p:nvPr/>
          </p:nvCxnSpPr>
          <p:spPr>
            <a:xfrm flipH="1">
              <a:off x="5338763" y="4053200"/>
              <a:ext cx="271480" cy="140462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直線コネクタ 47"/>
            <p:cNvCxnSpPr/>
            <p:nvPr/>
          </p:nvCxnSpPr>
          <p:spPr>
            <a:xfrm>
              <a:off x="5607844" y="2605088"/>
              <a:ext cx="2381" cy="145018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 name="グループ化 1"/>
          <p:cNvGrpSpPr/>
          <p:nvPr/>
        </p:nvGrpSpPr>
        <p:grpSpPr>
          <a:xfrm>
            <a:off x="-615667" y="1824758"/>
            <a:ext cx="3949435" cy="3603844"/>
            <a:chOff x="-467888" y="1440499"/>
            <a:chExt cx="3203393" cy="2681955"/>
          </a:xfrm>
        </p:grpSpPr>
        <p:sp>
          <p:nvSpPr>
            <p:cNvPr id="8" name="テキスト ボックス 7"/>
            <p:cNvSpPr txBox="1"/>
            <p:nvPr/>
          </p:nvSpPr>
          <p:spPr>
            <a:xfrm>
              <a:off x="25154" y="1440499"/>
              <a:ext cx="2408223" cy="274854"/>
            </a:xfrm>
            <a:prstGeom prst="rect">
              <a:avLst/>
            </a:prstGeom>
            <a:noFill/>
          </p:spPr>
          <p:txBody>
            <a:bodyPr wrap="square" rtlCol="0">
              <a:spAutoFit/>
            </a:bodyPr>
            <a:lstStyle/>
            <a:p>
              <a:r>
                <a:rPr kumimoji="1" lang="en-US" altLang="ja-JP" dirty="0">
                  <a:latin typeface="Meiryo UI" panose="020B0604030504040204" pitchFamily="50" charset="-128"/>
                  <a:ea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rPr>
                <a:t>府立高校全体の回答者</a:t>
              </a:r>
              <a:r>
                <a:rPr kumimoji="1" lang="en-US" altLang="ja-JP" dirty="0">
                  <a:latin typeface="Meiryo UI" panose="020B0604030504040204" pitchFamily="50" charset="-128"/>
                  <a:ea typeface="Meiryo UI" panose="020B0604030504040204" pitchFamily="50" charset="-128"/>
                </a:rPr>
                <a:t>】</a:t>
              </a:r>
              <a:endParaRPr kumimoji="1" lang="ja-JP" altLang="en-US" dirty="0">
                <a:latin typeface="Meiryo UI" panose="020B0604030504040204" pitchFamily="50" charset="-128"/>
                <a:ea typeface="Meiryo UI" panose="020B0604030504040204" pitchFamily="50" charset="-128"/>
              </a:endParaRPr>
            </a:p>
          </p:txBody>
        </p:sp>
        <p:graphicFrame>
          <p:nvGraphicFramePr>
            <p:cNvPr id="19" name="グラフ 18"/>
            <p:cNvGraphicFramePr/>
            <p:nvPr>
              <p:extLst>
                <p:ext uri="{D42A27DB-BD31-4B8C-83A1-F6EECF244321}">
                  <p14:modId xmlns:p14="http://schemas.microsoft.com/office/powerpoint/2010/main" val="439760296"/>
                </p:ext>
              </p:extLst>
            </p:nvPr>
          </p:nvGraphicFramePr>
          <p:xfrm>
            <a:off x="-467888" y="2065243"/>
            <a:ext cx="3203393" cy="2057211"/>
          </p:xfrm>
          <a:graphic>
            <a:graphicData uri="http://schemas.openxmlformats.org/drawingml/2006/chart">
              <c:chart xmlns:c="http://schemas.openxmlformats.org/drawingml/2006/chart" xmlns:r="http://schemas.openxmlformats.org/officeDocument/2006/relationships" r:id="rId3"/>
            </a:graphicData>
          </a:graphic>
        </p:graphicFrame>
      </p:grpSp>
      <p:cxnSp>
        <p:nvCxnSpPr>
          <p:cNvPr id="11" name="直線矢印コネクタ 10"/>
          <p:cNvCxnSpPr/>
          <p:nvPr/>
        </p:nvCxnSpPr>
        <p:spPr>
          <a:xfrm flipV="1">
            <a:off x="2578443" y="4061254"/>
            <a:ext cx="1425146" cy="441121"/>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
        <p:nvSpPr>
          <p:cNvPr id="26" name="正方形/長方形 25"/>
          <p:cNvSpPr/>
          <p:nvPr/>
        </p:nvSpPr>
        <p:spPr>
          <a:xfrm>
            <a:off x="1" y="-7775"/>
            <a:ext cx="9906000" cy="70323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8" name="テキスト ボックス 27"/>
          <p:cNvSpPr txBox="1"/>
          <p:nvPr/>
        </p:nvSpPr>
        <p:spPr>
          <a:xfrm>
            <a:off x="2" y="266898"/>
            <a:ext cx="9905998" cy="461665"/>
          </a:xfrm>
          <a:prstGeom prst="rect">
            <a:avLst/>
          </a:prstGeom>
          <a:noFill/>
        </p:spPr>
        <p:txBody>
          <a:bodyPr wrap="square" rtlCol="0">
            <a:spAutoFit/>
          </a:bodyPr>
          <a:lstStyle/>
          <a:p>
            <a:pPr algn="ctr"/>
            <a:r>
              <a:rPr lang="ja-JP" altLang="ja-JP" sz="2400" b="1" dirty="0">
                <a:solidFill>
                  <a:schemeClr val="bg1"/>
                </a:solidFill>
                <a:latin typeface="Meiryo UI" panose="020B0604030504040204" pitchFamily="50" charset="-128"/>
                <a:ea typeface="Meiryo UI" panose="020B0604030504040204" pitchFamily="50" charset="-128"/>
              </a:rPr>
              <a:t>府立高校</a:t>
            </a:r>
            <a:r>
              <a:rPr lang="ja-JP" altLang="en-US" sz="2400" b="1" dirty="0">
                <a:solidFill>
                  <a:schemeClr val="bg1"/>
                </a:solidFill>
                <a:latin typeface="Meiryo UI" panose="020B0604030504040204" pitchFamily="50" charset="-128"/>
                <a:ea typeface="Meiryo UI" panose="020B0604030504040204" pitchFamily="50" charset="-128"/>
              </a:rPr>
              <a:t>におけるヤングケアラーに関する</a:t>
            </a:r>
            <a:r>
              <a:rPr lang="ja-JP" altLang="ja-JP" sz="2400" b="1" dirty="0">
                <a:solidFill>
                  <a:schemeClr val="bg1"/>
                </a:solidFill>
                <a:latin typeface="Meiryo UI" panose="020B0604030504040204" pitchFamily="50" charset="-128"/>
                <a:ea typeface="Meiryo UI" panose="020B0604030504040204" pitchFamily="50" charset="-128"/>
              </a:rPr>
              <a:t>調査結果について</a:t>
            </a:r>
            <a:r>
              <a:rPr lang="ja-JP" altLang="en-US" sz="2400" b="1" dirty="0">
                <a:solidFill>
                  <a:schemeClr val="bg1"/>
                </a:solidFill>
                <a:latin typeface="Meiryo UI" panose="020B0604030504040204" pitchFamily="50" charset="-128"/>
                <a:ea typeface="Meiryo UI" panose="020B0604030504040204" pitchFamily="50" charset="-128"/>
              </a:rPr>
              <a:t>（概要）</a:t>
            </a:r>
            <a:endParaRPr kumimoji="1" lang="ja-JP" altLang="en-US" sz="2400" b="1" dirty="0">
              <a:solidFill>
                <a:schemeClr val="bg1"/>
              </a:solidFill>
              <a:latin typeface="Meiryo UI" panose="020B0604030504040204" pitchFamily="50" charset="-128"/>
              <a:ea typeface="Meiryo UI" panose="020B0604030504040204" pitchFamily="50" charset="-128"/>
            </a:endParaRPr>
          </a:p>
        </p:txBody>
      </p:sp>
      <p:sp>
        <p:nvSpPr>
          <p:cNvPr id="30" name="テキスト ボックス 29"/>
          <p:cNvSpPr txBox="1"/>
          <p:nvPr/>
        </p:nvSpPr>
        <p:spPr>
          <a:xfrm>
            <a:off x="8567138" y="-7775"/>
            <a:ext cx="1338862" cy="307777"/>
          </a:xfrm>
          <a:prstGeom prst="rect">
            <a:avLst/>
          </a:prstGeom>
          <a:noFill/>
        </p:spPr>
        <p:txBody>
          <a:bodyPr wrap="square" rtlCol="0">
            <a:spAutoFit/>
          </a:bodyPr>
          <a:lstStyle/>
          <a:p>
            <a:r>
              <a:rPr kumimoji="1" lang="ja-JP" altLang="en-US" sz="1400" dirty="0">
                <a:solidFill>
                  <a:schemeClr val="bg1"/>
                </a:solidFill>
                <a:latin typeface="Meiryo UI" panose="020B0604030504040204" pitchFamily="50" charset="-128"/>
                <a:ea typeface="Meiryo UI" panose="020B0604030504040204" pitchFamily="50" charset="-128"/>
              </a:rPr>
              <a:t>令和３年</a:t>
            </a:r>
            <a:r>
              <a:rPr kumimoji="1" lang="en-US" altLang="ja-JP" sz="1400" dirty="0">
                <a:solidFill>
                  <a:schemeClr val="bg1"/>
                </a:solidFill>
                <a:latin typeface="Meiryo UI" panose="020B0604030504040204" pitchFamily="50" charset="-128"/>
                <a:ea typeface="Meiryo UI" panose="020B0604030504040204" pitchFamily="50" charset="-128"/>
              </a:rPr>
              <a:t>12</a:t>
            </a:r>
            <a:r>
              <a:rPr kumimoji="1" lang="ja-JP" altLang="en-US" sz="1400" dirty="0">
                <a:solidFill>
                  <a:schemeClr val="bg1"/>
                </a:solidFill>
                <a:latin typeface="Meiryo UI" panose="020B0604030504040204" pitchFamily="50" charset="-128"/>
                <a:ea typeface="Meiryo UI" panose="020B0604030504040204" pitchFamily="50" charset="-128"/>
              </a:rPr>
              <a:t>月</a:t>
            </a:r>
          </a:p>
        </p:txBody>
      </p:sp>
    </p:spTree>
    <p:extLst>
      <p:ext uri="{BB962C8B-B14F-4D97-AF65-F5344CB8AC3E}">
        <p14:creationId xmlns:p14="http://schemas.microsoft.com/office/powerpoint/2010/main" val="38869381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1411983" y="879358"/>
            <a:ext cx="7195197" cy="393957"/>
          </a:xfrm>
          <a:prstGeom prst="rect">
            <a:avLst/>
          </a:prstGeom>
          <a:ln>
            <a:solidFill>
              <a:schemeClr val="tx1"/>
            </a:solidFill>
            <a:prstDash val="dash"/>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600" dirty="0">
                <a:latin typeface="Meiryo UI" panose="020B0604030504040204" pitchFamily="50" charset="-128"/>
                <a:ea typeface="Meiryo UI" panose="020B0604030504040204" pitchFamily="50" charset="-128"/>
              </a:rPr>
              <a:t>　世話をしている家族が「いる」と回答したのは、全日制高校の回答者の</a:t>
            </a:r>
            <a:r>
              <a:rPr kumimoji="1" lang="en-US" altLang="ja-JP" sz="1600" dirty="0">
                <a:latin typeface="Meiryo UI" panose="020B0604030504040204" pitchFamily="50" charset="-128"/>
                <a:ea typeface="Meiryo UI" panose="020B0604030504040204" pitchFamily="50" charset="-128"/>
              </a:rPr>
              <a:t>5.7%</a:t>
            </a:r>
            <a:endParaRPr kumimoji="1" lang="ja-JP" altLang="en-US" sz="1600" dirty="0">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75379" y="4424849"/>
            <a:ext cx="2868565" cy="307777"/>
          </a:xfrm>
          <a:prstGeom prst="rect">
            <a:avLst/>
          </a:prstGeom>
          <a:noFill/>
        </p:spPr>
        <p:txBody>
          <a:bodyPr wrap="square" rtlCol="0">
            <a:spAutoFit/>
          </a:bodyPr>
          <a:lstStyle/>
          <a:p>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参考</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国調査 全日制高校</a:t>
            </a:r>
          </a:p>
        </p:txBody>
      </p:sp>
      <p:sp>
        <p:nvSpPr>
          <p:cNvPr id="10" name="テキスト ボックス 9"/>
          <p:cNvSpPr txBox="1"/>
          <p:nvPr/>
        </p:nvSpPr>
        <p:spPr>
          <a:xfrm>
            <a:off x="215445" y="6396083"/>
            <a:ext cx="1063615" cy="307777"/>
          </a:xfrm>
          <a:prstGeom prst="rect">
            <a:avLst/>
          </a:prstGeom>
          <a:noFill/>
        </p:spPr>
        <p:txBody>
          <a:bodyPr wrap="square" rtlCol="0">
            <a:spAutoFit/>
          </a:bodyPr>
          <a:lstStyle/>
          <a:p>
            <a:r>
              <a:rPr kumimoji="1" lang="en-US" altLang="ja-JP" sz="1400" dirty="0">
                <a:latin typeface="Meiryo UI" panose="020B0604030504040204" pitchFamily="50" charset="-128"/>
                <a:ea typeface="Meiryo UI" panose="020B0604030504040204" pitchFamily="50" charset="-128"/>
              </a:rPr>
              <a:t>N=7,407</a:t>
            </a:r>
            <a:endParaRPr kumimoji="1" lang="ja-JP" altLang="en-US" sz="1400" dirty="0">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146197" y="3677018"/>
            <a:ext cx="1284365" cy="307777"/>
          </a:xfrm>
          <a:prstGeom prst="rect">
            <a:avLst/>
          </a:prstGeom>
          <a:noFill/>
        </p:spPr>
        <p:txBody>
          <a:bodyPr wrap="square" rtlCol="0">
            <a:spAutoFit/>
          </a:bodyPr>
          <a:lstStyle/>
          <a:p>
            <a:r>
              <a:rPr kumimoji="1" lang="en-US" altLang="ja-JP" sz="1400" dirty="0">
                <a:latin typeface="Meiryo UI" panose="020B0604030504040204" pitchFamily="50" charset="-128"/>
                <a:ea typeface="Meiryo UI" panose="020B0604030504040204" pitchFamily="50" charset="-128"/>
              </a:rPr>
              <a:t>N=19,368</a:t>
            </a:r>
            <a:endParaRPr kumimoji="1" lang="ja-JP" altLang="en-US" sz="1400" dirty="0">
              <a:latin typeface="Meiryo UI" panose="020B0604030504040204" pitchFamily="50" charset="-128"/>
              <a:ea typeface="Meiryo UI" panose="020B0604030504040204" pitchFamily="50" charset="-128"/>
            </a:endParaRPr>
          </a:p>
        </p:txBody>
      </p:sp>
      <p:sp>
        <p:nvSpPr>
          <p:cNvPr id="12" name="テキスト ボックス 11"/>
          <p:cNvSpPr txBox="1"/>
          <p:nvPr/>
        </p:nvSpPr>
        <p:spPr>
          <a:xfrm>
            <a:off x="3065811" y="6089865"/>
            <a:ext cx="3120487" cy="553998"/>
          </a:xfrm>
          <a:prstGeom prst="rect">
            <a:avLst/>
          </a:prstGeom>
          <a:noFill/>
        </p:spPr>
        <p:txBody>
          <a:bodyPr wrap="square" rtlCol="0">
            <a:spAutoFit/>
          </a:bodyPr>
          <a:lstStyle/>
          <a:p>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きょうだいの状況（複数回答）</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　幼い</a:t>
            </a:r>
            <a:r>
              <a:rPr kumimoji="1" lang="en-US" altLang="ja-JP" sz="1000" dirty="0">
                <a:latin typeface="Meiryo UI" panose="020B0604030504040204" pitchFamily="50" charset="-128"/>
                <a:ea typeface="Meiryo UI" panose="020B0604030504040204" pitchFamily="50" charset="-128"/>
              </a:rPr>
              <a:t>70.6</a:t>
            </a:r>
            <a:r>
              <a:rPr kumimoji="1" lang="ja-JP" altLang="en-US" sz="1000" dirty="0">
                <a:latin typeface="Meiryo UI" panose="020B0604030504040204" pitchFamily="50" charset="-128"/>
                <a:ea typeface="Meiryo UI" panose="020B0604030504040204" pitchFamily="50" charset="-128"/>
              </a:rPr>
              <a:t>％、</a:t>
            </a:r>
            <a:r>
              <a:rPr kumimoji="1" lang="ja-JP" altLang="en-US" sz="1000" dirty="0" err="1">
                <a:latin typeface="Meiryo UI" panose="020B0604030504040204" pitchFamily="50" charset="-128"/>
                <a:ea typeface="Meiryo UI" panose="020B0604030504040204" pitchFamily="50" charset="-128"/>
              </a:rPr>
              <a:t>身体障がい</a:t>
            </a:r>
            <a:r>
              <a:rPr kumimoji="1" lang="en-US" altLang="ja-JP" sz="1000" dirty="0">
                <a:latin typeface="Meiryo UI" panose="020B0604030504040204" pitchFamily="50" charset="-128"/>
                <a:ea typeface="Meiryo UI" panose="020B0604030504040204" pitchFamily="50" charset="-128"/>
              </a:rPr>
              <a:t>6.6</a:t>
            </a:r>
            <a:r>
              <a:rPr kumimoji="1" lang="ja-JP" altLang="en-US" sz="1000" dirty="0">
                <a:latin typeface="Meiryo UI" panose="020B0604030504040204" pitchFamily="50" charset="-128"/>
                <a:ea typeface="Meiryo UI" panose="020B0604030504040204" pitchFamily="50" charset="-128"/>
              </a:rPr>
              <a:t>％、知的</a:t>
            </a:r>
            <a:r>
              <a:rPr kumimoji="1" lang="ja-JP" altLang="en-US" sz="1000" dirty="0" err="1">
                <a:latin typeface="Meiryo UI" panose="020B0604030504040204" pitchFamily="50" charset="-128"/>
                <a:ea typeface="Meiryo UI" panose="020B0604030504040204" pitchFamily="50" charset="-128"/>
              </a:rPr>
              <a:t>障がい</a:t>
            </a:r>
            <a:r>
              <a:rPr kumimoji="1" lang="en-US" altLang="ja-JP" sz="1000" dirty="0">
                <a:latin typeface="Meiryo UI" panose="020B0604030504040204" pitchFamily="50" charset="-128"/>
                <a:ea typeface="Meiryo UI" panose="020B0604030504040204" pitchFamily="50" charset="-128"/>
              </a:rPr>
              <a:t>8.1</a:t>
            </a:r>
            <a:r>
              <a:rPr kumimoji="1" lang="ja-JP" altLang="en-US" sz="1000" dirty="0">
                <a:latin typeface="Meiryo UI" panose="020B0604030504040204" pitchFamily="50" charset="-128"/>
                <a:ea typeface="Meiryo UI" panose="020B0604030504040204" pitchFamily="50" charset="-128"/>
              </a:rPr>
              <a:t>％</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　精神疾患・依存症（疑い含む）</a:t>
            </a:r>
            <a:r>
              <a:rPr kumimoji="1" lang="en-US" altLang="ja-JP" sz="1000" dirty="0">
                <a:latin typeface="Meiryo UI" panose="020B0604030504040204" pitchFamily="50" charset="-128"/>
                <a:ea typeface="Meiryo UI" panose="020B0604030504040204" pitchFamily="50" charset="-128"/>
              </a:rPr>
              <a:t>1.5</a:t>
            </a:r>
            <a:r>
              <a:rPr kumimoji="1" lang="ja-JP" altLang="en-US" sz="1000" dirty="0">
                <a:latin typeface="Meiryo UI" panose="020B0604030504040204" pitchFamily="50" charset="-128"/>
                <a:ea typeface="Meiryo UI" panose="020B0604030504040204" pitchFamily="50" charset="-128"/>
              </a:rPr>
              <a:t>％、病気 </a:t>
            </a:r>
            <a:r>
              <a:rPr kumimoji="1" lang="en-US" altLang="ja-JP" sz="1000" dirty="0">
                <a:latin typeface="Meiryo UI" panose="020B0604030504040204" pitchFamily="50" charset="-128"/>
                <a:ea typeface="Meiryo UI" panose="020B0604030504040204" pitchFamily="50" charset="-128"/>
              </a:rPr>
              <a:t>0.7</a:t>
            </a:r>
            <a:r>
              <a:rPr kumimoji="1" lang="ja-JP" altLang="en-US" sz="1000" dirty="0">
                <a:latin typeface="Meiryo UI" panose="020B0604030504040204" pitchFamily="50" charset="-128"/>
                <a:ea typeface="Meiryo UI" panose="020B0604030504040204" pitchFamily="50" charset="-128"/>
              </a:rPr>
              <a:t>％</a:t>
            </a:r>
          </a:p>
        </p:txBody>
      </p:sp>
      <p:sp>
        <p:nvSpPr>
          <p:cNvPr id="14" name="テキスト ボックス 13"/>
          <p:cNvSpPr txBox="1"/>
          <p:nvPr/>
        </p:nvSpPr>
        <p:spPr>
          <a:xfrm>
            <a:off x="2926976" y="4568521"/>
            <a:ext cx="3287458" cy="430887"/>
          </a:xfrm>
          <a:prstGeom prst="rect">
            <a:avLst/>
          </a:prstGeom>
          <a:noFill/>
        </p:spPr>
        <p:txBody>
          <a:bodyPr wrap="square" rtlCol="0">
            <a:spAutoFit/>
          </a:bodyPr>
          <a:lstStyle/>
          <a:p>
            <a:r>
              <a:rPr kumimoji="1" lang="ja-JP" altLang="en-US" sz="1100" dirty="0">
                <a:latin typeface="Meiryo UI" panose="020B0604030504040204" pitchFamily="50" charset="-128"/>
                <a:ea typeface="Meiryo UI" panose="020B0604030504040204" pitchFamily="50" charset="-128"/>
              </a:rPr>
              <a:t>「いる」と答えた生徒のうち、世話をしている家族の内訳</a:t>
            </a:r>
            <a:r>
              <a:rPr kumimoji="1" lang="ja-JP" altLang="en-US" sz="1050" dirty="0">
                <a:latin typeface="Meiryo UI" panose="020B0604030504040204" pitchFamily="50" charset="-128"/>
                <a:ea typeface="Meiryo UI" panose="020B0604030504040204" pitchFamily="50" charset="-128"/>
              </a:rPr>
              <a:t>（複数回答）</a:t>
            </a:r>
            <a:endParaRPr kumimoji="1" lang="ja-JP" altLang="en-US" sz="1100" dirty="0">
              <a:latin typeface="Meiryo UI" panose="020B0604030504040204" pitchFamily="50" charset="-128"/>
              <a:ea typeface="Meiryo UI" panose="020B0604030504040204" pitchFamily="50" charset="-128"/>
            </a:endParaRPr>
          </a:p>
        </p:txBody>
      </p:sp>
      <p:sp>
        <p:nvSpPr>
          <p:cNvPr id="16" name="テキスト ボックス 15"/>
          <p:cNvSpPr txBox="1"/>
          <p:nvPr/>
        </p:nvSpPr>
        <p:spPr>
          <a:xfrm>
            <a:off x="6301642" y="4571789"/>
            <a:ext cx="3102331" cy="423193"/>
          </a:xfrm>
          <a:prstGeom prst="rect">
            <a:avLst/>
          </a:prstGeom>
          <a:noFill/>
        </p:spPr>
        <p:txBody>
          <a:bodyPr wrap="square" rtlCol="0">
            <a:spAutoFit/>
          </a:bodyPr>
          <a:lstStyle/>
          <a:p>
            <a:r>
              <a:rPr kumimoji="1" lang="ja-JP" altLang="en-US" sz="1100" dirty="0">
                <a:latin typeface="Meiryo UI" panose="020B0604030504040204" pitchFamily="50" charset="-128"/>
                <a:ea typeface="Meiryo UI" panose="020B0604030504040204" pitchFamily="50" charset="-128"/>
              </a:rPr>
              <a:t>世話をしているために、やりたいけれどできていないこと</a:t>
            </a:r>
            <a:r>
              <a:rPr kumimoji="1" lang="ja-JP" altLang="en-US" sz="1050" dirty="0">
                <a:latin typeface="Meiryo UI" panose="020B0604030504040204" pitchFamily="50" charset="-128"/>
                <a:ea typeface="Meiryo UI" panose="020B0604030504040204" pitchFamily="50" charset="-128"/>
              </a:rPr>
              <a:t>（上位５項目・複数回答）</a:t>
            </a:r>
            <a:endParaRPr kumimoji="1" lang="ja-JP" altLang="en-US" sz="1100" dirty="0">
              <a:latin typeface="Meiryo UI" panose="020B0604030504040204" pitchFamily="50" charset="-128"/>
              <a:ea typeface="Meiryo UI" panose="020B0604030504040204" pitchFamily="50" charset="-128"/>
            </a:endParaRPr>
          </a:p>
        </p:txBody>
      </p:sp>
      <p:graphicFrame>
        <p:nvGraphicFramePr>
          <p:cNvPr id="19" name="グラフ 18"/>
          <p:cNvGraphicFramePr/>
          <p:nvPr>
            <p:extLst>
              <p:ext uri="{D42A27DB-BD31-4B8C-83A1-F6EECF244321}">
                <p14:modId xmlns:p14="http://schemas.microsoft.com/office/powerpoint/2010/main" val="2030355947"/>
              </p:ext>
            </p:extLst>
          </p:nvPr>
        </p:nvGraphicFramePr>
        <p:xfrm>
          <a:off x="310437" y="4694948"/>
          <a:ext cx="2720715" cy="193651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4" name="グラフ 23"/>
          <p:cNvGraphicFramePr/>
          <p:nvPr>
            <p:extLst>
              <p:ext uri="{D42A27DB-BD31-4B8C-83A1-F6EECF244321}">
                <p14:modId xmlns:p14="http://schemas.microsoft.com/office/powerpoint/2010/main" val="1931704401"/>
              </p:ext>
            </p:extLst>
          </p:nvPr>
        </p:nvGraphicFramePr>
        <p:xfrm>
          <a:off x="2576289" y="4902016"/>
          <a:ext cx="3397385" cy="132556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5" name="グラフ 24"/>
          <p:cNvGraphicFramePr/>
          <p:nvPr>
            <p:extLst>
              <p:ext uri="{D42A27DB-BD31-4B8C-83A1-F6EECF244321}">
                <p14:modId xmlns:p14="http://schemas.microsoft.com/office/powerpoint/2010/main" val="2878056484"/>
              </p:ext>
            </p:extLst>
          </p:nvPr>
        </p:nvGraphicFramePr>
        <p:xfrm>
          <a:off x="5178487" y="4911705"/>
          <a:ext cx="4742539" cy="1393407"/>
        </p:xfrm>
        <a:graphic>
          <a:graphicData uri="http://schemas.openxmlformats.org/drawingml/2006/chart">
            <c:chart xmlns:c="http://schemas.openxmlformats.org/drawingml/2006/chart" xmlns:r="http://schemas.openxmlformats.org/officeDocument/2006/relationships" r:id="rId4"/>
          </a:graphicData>
        </a:graphic>
      </p:graphicFrame>
      <p:sp>
        <p:nvSpPr>
          <p:cNvPr id="28" name="テキスト ボックス 27"/>
          <p:cNvSpPr txBox="1"/>
          <p:nvPr/>
        </p:nvSpPr>
        <p:spPr>
          <a:xfrm>
            <a:off x="5043827" y="4804268"/>
            <a:ext cx="1093831" cy="261610"/>
          </a:xfrm>
          <a:prstGeom prst="rect">
            <a:avLst/>
          </a:prstGeom>
          <a:noFill/>
        </p:spPr>
        <p:txBody>
          <a:bodyPr wrap="square" rtlCol="0">
            <a:spAutoFit/>
          </a:bodyPr>
          <a:lstStyle/>
          <a:p>
            <a:r>
              <a:rPr kumimoji="1" lang="en-US" altLang="ja-JP" sz="1050" dirty="0">
                <a:latin typeface="Meiryo UI" panose="020B0604030504040204" pitchFamily="50" charset="-128"/>
                <a:ea typeface="Meiryo UI" panose="020B0604030504040204" pitchFamily="50" charset="-128"/>
              </a:rPr>
              <a:t>N=307</a:t>
            </a:r>
            <a:endParaRPr kumimoji="1" lang="ja-JP" altLang="en-US" sz="1050" dirty="0">
              <a:latin typeface="Meiryo UI" panose="020B0604030504040204" pitchFamily="50" charset="-128"/>
              <a:ea typeface="Meiryo UI" panose="020B0604030504040204" pitchFamily="50" charset="-128"/>
            </a:endParaRPr>
          </a:p>
        </p:txBody>
      </p:sp>
      <p:sp>
        <p:nvSpPr>
          <p:cNvPr id="29" name="テキスト ボックス 28"/>
          <p:cNvSpPr txBox="1"/>
          <p:nvPr/>
        </p:nvSpPr>
        <p:spPr>
          <a:xfrm>
            <a:off x="8607181" y="4760678"/>
            <a:ext cx="1093831" cy="261610"/>
          </a:xfrm>
          <a:prstGeom prst="rect">
            <a:avLst/>
          </a:prstGeom>
          <a:noFill/>
        </p:spPr>
        <p:txBody>
          <a:bodyPr wrap="square" rtlCol="0">
            <a:spAutoFit/>
          </a:bodyPr>
          <a:lstStyle/>
          <a:p>
            <a:r>
              <a:rPr kumimoji="1" lang="en-US" altLang="ja-JP" sz="1050" dirty="0">
                <a:latin typeface="Meiryo UI" panose="020B0604030504040204" pitchFamily="50" charset="-128"/>
                <a:ea typeface="Meiryo UI" panose="020B0604030504040204" pitchFamily="50" charset="-128"/>
              </a:rPr>
              <a:t>N=307</a:t>
            </a:r>
            <a:endParaRPr kumimoji="1" lang="ja-JP" altLang="en-US" sz="1050" dirty="0">
              <a:latin typeface="Meiryo UI" panose="020B0604030504040204" pitchFamily="50" charset="-128"/>
              <a:ea typeface="Meiryo UI" panose="020B0604030504040204" pitchFamily="50" charset="-128"/>
            </a:endParaRPr>
          </a:p>
        </p:txBody>
      </p:sp>
      <p:grpSp>
        <p:nvGrpSpPr>
          <p:cNvPr id="2" name="グループ化 1"/>
          <p:cNvGrpSpPr/>
          <p:nvPr/>
        </p:nvGrpSpPr>
        <p:grpSpPr>
          <a:xfrm>
            <a:off x="75379" y="1377433"/>
            <a:ext cx="9975395" cy="2620878"/>
            <a:chOff x="162075" y="3988998"/>
            <a:chExt cx="9975395" cy="2620878"/>
          </a:xfrm>
        </p:grpSpPr>
        <p:sp>
          <p:nvSpPr>
            <p:cNvPr id="9" name="テキスト ボックス 8"/>
            <p:cNvSpPr txBox="1"/>
            <p:nvPr/>
          </p:nvSpPr>
          <p:spPr>
            <a:xfrm>
              <a:off x="232893" y="3988998"/>
              <a:ext cx="2439910" cy="369332"/>
            </a:xfrm>
            <a:prstGeom prst="rect">
              <a:avLst/>
            </a:prstGeom>
            <a:noFill/>
          </p:spPr>
          <p:txBody>
            <a:bodyPr wrap="square" rtlCol="0">
              <a:spAutoFit/>
            </a:bodyPr>
            <a:lstStyle/>
            <a:p>
              <a:r>
                <a:rPr kumimoji="1" lang="en-US" altLang="ja-JP" dirty="0">
                  <a:latin typeface="Meiryo UI" panose="020B0604030504040204" pitchFamily="50" charset="-128"/>
                  <a:ea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rPr>
                <a:t>全日制高校の回答者</a:t>
              </a:r>
              <a:r>
                <a:rPr kumimoji="1" lang="en-US" altLang="ja-JP" dirty="0">
                  <a:latin typeface="Meiryo UI" panose="020B0604030504040204" pitchFamily="50" charset="-128"/>
                  <a:ea typeface="Meiryo UI" panose="020B0604030504040204" pitchFamily="50" charset="-128"/>
                </a:rPr>
                <a:t>】</a:t>
              </a:r>
              <a:endParaRPr kumimoji="1" lang="ja-JP" altLang="en-US" dirty="0">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3227887" y="5848615"/>
              <a:ext cx="3939458" cy="600164"/>
            </a:xfrm>
            <a:prstGeom prst="rect">
              <a:avLst/>
            </a:prstGeom>
            <a:noFill/>
          </p:spPr>
          <p:txBody>
            <a:bodyPr wrap="square" rtlCol="0">
              <a:spAutoFit/>
            </a:bodyPr>
            <a:lstStyle/>
            <a:p>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きょうだいの状況（複数回答）</a:t>
              </a:r>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　幼い</a:t>
              </a:r>
              <a:r>
                <a:rPr kumimoji="1" lang="en-US" altLang="ja-JP" sz="1100" dirty="0">
                  <a:latin typeface="Meiryo UI" panose="020B0604030504040204" pitchFamily="50" charset="-128"/>
                  <a:ea typeface="Meiryo UI" panose="020B0604030504040204" pitchFamily="50" charset="-128"/>
                </a:rPr>
                <a:t>65.3</a:t>
              </a:r>
              <a:r>
                <a:rPr kumimoji="1" lang="ja-JP" altLang="en-US" sz="1100" dirty="0">
                  <a:latin typeface="Meiryo UI" panose="020B0604030504040204" pitchFamily="50" charset="-128"/>
                  <a:ea typeface="Meiryo UI" panose="020B0604030504040204" pitchFamily="50" charset="-128"/>
                </a:rPr>
                <a:t>％、</a:t>
              </a:r>
              <a:r>
                <a:rPr kumimoji="1" lang="ja-JP" altLang="en-US" sz="1100" dirty="0" err="1">
                  <a:latin typeface="Meiryo UI" panose="020B0604030504040204" pitchFamily="50" charset="-128"/>
                  <a:ea typeface="Meiryo UI" panose="020B0604030504040204" pitchFamily="50" charset="-128"/>
                </a:rPr>
                <a:t>身体障がい</a:t>
              </a:r>
              <a:r>
                <a:rPr kumimoji="1" lang="en-US" altLang="ja-JP" sz="1100" dirty="0">
                  <a:latin typeface="Meiryo UI" panose="020B0604030504040204" pitchFamily="50" charset="-128"/>
                  <a:ea typeface="Meiryo UI" panose="020B0604030504040204" pitchFamily="50" charset="-128"/>
                </a:rPr>
                <a:t>3.1</a:t>
              </a:r>
              <a:r>
                <a:rPr kumimoji="1" lang="ja-JP" altLang="en-US" sz="1100" dirty="0">
                  <a:latin typeface="Meiryo UI" panose="020B0604030504040204" pitchFamily="50" charset="-128"/>
                  <a:ea typeface="Meiryo UI" panose="020B0604030504040204" pitchFamily="50" charset="-128"/>
                </a:rPr>
                <a:t>％、知的</a:t>
              </a:r>
              <a:r>
                <a:rPr kumimoji="1" lang="ja-JP" altLang="en-US" sz="1100" dirty="0" err="1">
                  <a:latin typeface="Meiryo UI" panose="020B0604030504040204" pitchFamily="50" charset="-128"/>
                  <a:ea typeface="Meiryo UI" panose="020B0604030504040204" pitchFamily="50" charset="-128"/>
                </a:rPr>
                <a:t>障がい</a:t>
              </a:r>
              <a:r>
                <a:rPr kumimoji="1" lang="en-US" altLang="ja-JP" sz="1100" dirty="0">
                  <a:latin typeface="Meiryo UI" panose="020B0604030504040204" pitchFamily="50" charset="-128"/>
                  <a:ea typeface="Meiryo UI" panose="020B0604030504040204" pitchFamily="50" charset="-128"/>
                </a:rPr>
                <a:t>8.2</a:t>
              </a:r>
              <a:r>
                <a:rPr kumimoji="1" lang="ja-JP" altLang="en-US" sz="1100" dirty="0">
                  <a:latin typeface="Meiryo UI" panose="020B0604030504040204" pitchFamily="50" charset="-128"/>
                  <a:ea typeface="Meiryo UI" panose="020B0604030504040204" pitchFamily="50" charset="-128"/>
                </a:rPr>
                <a:t>％</a:t>
              </a:r>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　精神疾患・依存症（疑い含む）</a:t>
              </a:r>
              <a:r>
                <a:rPr kumimoji="1" lang="en-US" altLang="ja-JP" sz="1100" dirty="0">
                  <a:latin typeface="Meiryo UI" panose="020B0604030504040204" pitchFamily="50" charset="-128"/>
                  <a:ea typeface="Meiryo UI" panose="020B0604030504040204" pitchFamily="50" charset="-128"/>
                </a:rPr>
                <a:t>2.0</a:t>
              </a:r>
              <a:r>
                <a:rPr kumimoji="1" lang="ja-JP" altLang="en-US" sz="1100" dirty="0">
                  <a:latin typeface="Meiryo UI" panose="020B0604030504040204" pitchFamily="50" charset="-128"/>
                  <a:ea typeface="Meiryo UI" panose="020B0604030504040204" pitchFamily="50" charset="-128"/>
                </a:rPr>
                <a:t>％、病気</a:t>
              </a:r>
              <a:r>
                <a:rPr kumimoji="1" lang="en-US" altLang="ja-JP" sz="1100" dirty="0">
                  <a:latin typeface="Meiryo UI" panose="020B0604030504040204" pitchFamily="50" charset="-128"/>
                  <a:ea typeface="Meiryo UI" panose="020B0604030504040204" pitchFamily="50" charset="-128"/>
                </a:rPr>
                <a:t>2.7</a:t>
              </a:r>
              <a:r>
                <a:rPr kumimoji="1" lang="ja-JP" altLang="en-US" sz="1100" dirty="0">
                  <a:latin typeface="Meiryo UI" panose="020B0604030504040204" pitchFamily="50" charset="-128"/>
                  <a:ea typeface="Meiryo UI" panose="020B0604030504040204" pitchFamily="50" charset="-128"/>
                </a:rPr>
                <a:t>％</a:t>
              </a:r>
            </a:p>
          </p:txBody>
        </p:sp>
        <p:sp>
          <p:nvSpPr>
            <p:cNvPr id="15" name="テキスト ボックス 14"/>
            <p:cNvSpPr txBox="1"/>
            <p:nvPr/>
          </p:nvSpPr>
          <p:spPr>
            <a:xfrm>
              <a:off x="2958039" y="4004074"/>
              <a:ext cx="3179885" cy="523220"/>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「いる」と答えた生徒のうち、世話をしている家族の内訳</a:t>
              </a:r>
              <a:r>
                <a:rPr kumimoji="1" lang="ja-JP" altLang="en-US" sz="1200" dirty="0">
                  <a:latin typeface="Meiryo UI" panose="020B0604030504040204" pitchFamily="50" charset="-128"/>
                  <a:ea typeface="Meiryo UI" panose="020B0604030504040204" pitchFamily="50" charset="-128"/>
                </a:rPr>
                <a:t>（複数回答）</a:t>
              </a:r>
              <a:endParaRPr kumimoji="1" lang="ja-JP" altLang="en-US" sz="1400" dirty="0">
                <a:latin typeface="Meiryo UI" panose="020B0604030504040204" pitchFamily="50" charset="-128"/>
                <a:ea typeface="Meiryo UI" panose="020B0604030504040204" pitchFamily="50" charset="-128"/>
              </a:endParaRPr>
            </a:p>
          </p:txBody>
        </p:sp>
        <p:sp>
          <p:nvSpPr>
            <p:cNvPr id="17" name="テキスト ボックス 16"/>
            <p:cNvSpPr txBox="1"/>
            <p:nvPr/>
          </p:nvSpPr>
          <p:spPr>
            <a:xfrm>
              <a:off x="6749903" y="4016715"/>
              <a:ext cx="3102331" cy="523220"/>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世話をしているために、やりたいけれど</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できていないこと</a:t>
              </a:r>
              <a:r>
                <a:rPr kumimoji="1" lang="ja-JP" altLang="en-US" sz="1200" dirty="0">
                  <a:latin typeface="Meiryo UI" panose="020B0604030504040204" pitchFamily="50" charset="-128"/>
                  <a:ea typeface="Meiryo UI" panose="020B0604030504040204" pitchFamily="50" charset="-128"/>
                </a:rPr>
                <a:t>（上位５項目・複数回答）</a:t>
              </a:r>
              <a:endParaRPr kumimoji="1" lang="ja-JP" altLang="en-US" sz="1400" dirty="0">
                <a:latin typeface="Meiryo UI" panose="020B0604030504040204" pitchFamily="50" charset="-128"/>
                <a:ea typeface="Meiryo UI" panose="020B0604030504040204" pitchFamily="50" charset="-128"/>
              </a:endParaRPr>
            </a:p>
          </p:txBody>
        </p:sp>
        <p:graphicFrame>
          <p:nvGraphicFramePr>
            <p:cNvPr id="21" name="グラフ 20"/>
            <p:cNvGraphicFramePr/>
            <p:nvPr>
              <p:extLst>
                <p:ext uri="{D42A27DB-BD31-4B8C-83A1-F6EECF244321}">
                  <p14:modId xmlns:p14="http://schemas.microsoft.com/office/powerpoint/2010/main" val="915821802"/>
                </p:ext>
              </p:extLst>
            </p:nvPr>
          </p:nvGraphicFramePr>
          <p:xfrm>
            <a:off x="162075" y="4278325"/>
            <a:ext cx="3059192" cy="2331551"/>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6" name="グラフ 25"/>
            <p:cNvGraphicFramePr/>
            <p:nvPr>
              <p:extLst>
                <p:ext uri="{D42A27DB-BD31-4B8C-83A1-F6EECF244321}">
                  <p14:modId xmlns:p14="http://schemas.microsoft.com/office/powerpoint/2010/main" val="4036011689"/>
                </p:ext>
              </p:extLst>
            </p:nvPr>
          </p:nvGraphicFramePr>
          <p:xfrm>
            <a:off x="2604207" y="4460688"/>
            <a:ext cx="3860460" cy="1542540"/>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27" name="グラフ 26"/>
            <p:cNvGraphicFramePr/>
            <p:nvPr>
              <p:extLst>
                <p:ext uri="{D42A27DB-BD31-4B8C-83A1-F6EECF244321}">
                  <p14:modId xmlns:p14="http://schemas.microsoft.com/office/powerpoint/2010/main" val="3779841746"/>
                </p:ext>
              </p:extLst>
            </p:nvPr>
          </p:nvGraphicFramePr>
          <p:xfrm>
            <a:off x="5306335" y="4600132"/>
            <a:ext cx="4742539" cy="1393407"/>
          </p:xfrm>
          <a:graphic>
            <a:graphicData uri="http://schemas.openxmlformats.org/drawingml/2006/chart">
              <c:chart xmlns:c="http://schemas.openxmlformats.org/drawingml/2006/chart" xmlns:r="http://schemas.openxmlformats.org/officeDocument/2006/relationships" r:id="rId7"/>
            </a:graphicData>
          </a:graphic>
        </p:graphicFrame>
        <p:sp>
          <p:nvSpPr>
            <p:cNvPr id="30" name="テキスト ボックス 29"/>
            <p:cNvSpPr txBox="1"/>
            <p:nvPr/>
          </p:nvSpPr>
          <p:spPr>
            <a:xfrm>
              <a:off x="4966539" y="4294537"/>
              <a:ext cx="1093831" cy="276999"/>
            </a:xfrm>
            <a:prstGeom prst="rect">
              <a:avLst/>
            </a:prstGeom>
            <a:noFill/>
          </p:spPr>
          <p:txBody>
            <a:bodyPr wrap="square" rtlCol="0">
              <a:spAutoFit/>
            </a:bodyPr>
            <a:lstStyle/>
            <a:p>
              <a:r>
                <a:rPr kumimoji="1" lang="en-US" altLang="ja-JP" sz="1200" dirty="0">
                  <a:latin typeface="Meiryo UI" panose="020B0604030504040204" pitchFamily="50" charset="-128"/>
                  <a:ea typeface="Meiryo UI" panose="020B0604030504040204" pitchFamily="50" charset="-128"/>
                </a:rPr>
                <a:t>N=1,096</a:t>
              </a:r>
              <a:endParaRPr kumimoji="1" lang="ja-JP" altLang="en-US" sz="1200" dirty="0">
                <a:latin typeface="Meiryo UI" panose="020B0604030504040204" pitchFamily="50" charset="-128"/>
                <a:ea typeface="Meiryo UI" panose="020B0604030504040204" pitchFamily="50" charset="-128"/>
              </a:endParaRPr>
            </a:p>
          </p:txBody>
        </p:sp>
        <p:sp>
          <p:nvSpPr>
            <p:cNvPr id="31" name="テキスト ボックス 30"/>
            <p:cNvSpPr txBox="1"/>
            <p:nvPr/>
          </p:nvSpPr>
          <p:spPr>
            <a:xfrm>
              <a:off x="9043639" y="4413963"/>
              <a:ext cx="1093831" cy="276999"/>
            </a:xfrm>
            <a:prstGeom prst="rect">
              <a:avLst/>
            </a:prstGeom>
            <a:noFill/>
          </p:spPr>
          <p:txBody>
            <a:bodyPr wrap="square" rtlCol="0">
              <a:spAutoFit/>
            </a:bodyPr>
            <a:lstStyle/>
            <a:p>
              <a:r>
                <a:rPr kumimoji="1" lang="en-US" altLang="ja-JP" sz="1200" dirty="0">
                  <a:latin typeface="Meiryo UI" panose="020B0604030504040204" pitchFamily="50" charset="-128"/>
                  <a:ea typeface="Meiryo UI" panose="020B0604030504040204" pitchFamily="50" charset="-128"/>
                </a:rPr>
                <a:t>N=1,096</a:t>
              </a:r>
              <a:endParaRPr kumimoji="1" lang="ja-JP" altLang="en-US" sz="1200" dirty="0">
                <a:latin typeface="Meiryo UI" panose="020B0604030504040204" pitchFamily="50" charset="-128"/>
                <a:ea typeface="Meiryo UI" panose="020B0604030504040204" pitchFamily="50" charset="-128"/>
              </a:endParaRPr>
            </a:p>
          </p:txBody>
        </p:sp>
      </p:grpSp>
      <p:sp>
        <p:nvSpPr>
          <p:cNvPr id="33" name="正方形/長方形 32"/>
          <p:cNvSpPr/>
          <p:nvPr/>
        </p:nvSpPr>
        <p:spPr>
          <a:xfrm>
            <a:off x="2168665" y="1699853"/>
            <a:ext cx="656823" cy="691505"/>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6" name="スライド番号プレースホルダー 5"/>
          <p:cNvSpPr>
            <a:spLocks noGrp="1"/>
          </p:cNvSpPr>
          <p:nvPr>
            <p:ph type="sldNum" sz="quarter" idx="12"/>
          </p:nvPr>
        </p:nvSpPr>
        <p:spPr>
          <a:xfrm>
            <a:off x="7742976" y="6562671"/>
            <a:ext cx="2228850" cy="365125"/>
          </a:xfrm>
        </p:spPr>
        <p:txBody>
          <a:bodyPr/>
          <a:lstStyle/>
          <a:p>
            <a:r>
              <a:rPr kumimoji="1" lang="ja-JP" altLang="en-US" dirty="0" smtClean="0"/>
              <a:t>１ー６</a:t>
            </a:r>
            <a:endParaRPr kumimoji="1" lang="ja-JP" altLang="en-US" dirty="0"/>
          </a:p>
        </p:txBody>
      </p:sp>
      <p:sp>
        <p:nvSpPr>
          <p:cNvPr id="35" name="正方形/長方形 34"/>
          <p:cNvSpPr/>
          <p:nvPr/>
        </p:nvSpPr>
        <p:spPr>
          <a:xfrm>
            <a:off x="2035254" y="4707352"/>
            <a:ext cx="482258" cy="523675"/>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36" name="テキスト ボックス 35"/>
          <p:cNvSpPr txBox="1"/>
          <p:nvPr/>
        </p:nvSpPr>
        <p:spPr>
          <a:xfrm>
            <a:off x="1284961" y="3747031"/>
            <a:ext cx="3192966" cy="369332"/>
          </a:xfrm>
          <a:prstGeom prst="rect">
            <a:avLst/>
          </a:prstGeom>
          <a:noFill/>
        </p:spPr>
        <p:txBody>
          <a:bodyPr wrap="square" rtlCol="0">
            <a:spAutoFit/>
          </a:bodyPr>
          <a:lstStyle/>
          <a:p>
            <a:r>
              <a:rPr kumimoji="1" lang="ja-JP" altLang="en-US" sz="900" dirty="0">
                <a:latin typeface="Meiryo UI" panose="020B0604030504040204" pitchFamily="50" charset="-128"/>
                <a:ea typeface="Meiryo UI" panose="020B0604030504040204" pitchFamily="50" charset="-128"/>
              </a:rPr>
              <a:t>＊定時制・通信制　</a:t>
            </a:r>
            <a:r>
              <a:rPr kumimoji="1" lang="en-US" altLang="ja-JP" sz="900" dirty="0">
                <a:latin typeface="Meiryo UI" panose="020B0604030504040204" pitchFamily="50" charset="-128"/>
                <a:ea typeface="Meiryo UI" panose="020B0604030504040204" pitchFamily="50" charset="-128"/>
              </a:rPr>
              <a:t>N=439 </a:t>
            </a:r>
          </a:p>
          <a:p>
            <a:r>
              <a:rPr kumimoji="1" lang="ja-JP" altLang="en-US" sz="900" dirty="0">
                <a:latin typeface="Meiryo UI" panose="020B0604030504040204" pitchFamily="50" charset="-128"/>
                <a:ea typeface="Meiryo UI" panose="020B0604030504040204" pitchFamily="50" charset="-128"/>
              </a:rPr>
              <a:t>　　「いる」</a:t>
            </a:r>
            <a:r>
              <a:rPr kumimoji="1" lang="en-US" altLang="ja-JP" sz="900" dirty="0">
                <a:latin typeface="Meiryo UI" panose="020B0604030504040204" pitchFamily="50" charset="-128"/>
                <a:ea typeface="Meiryo UI" panose="020B0604030504040204" pitchFamily="50" charset="-128"/>
              </a:rPr>
              <a:t>25.5%</a:t>
            </a:r>
            <a:r>
              <a:rPr kumimoji="1" lang="ja-JP" altLang="en-US" sz="900" dirty="0" err="1">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「いない」</a:t>
            </a:r>
            <a:r>
              <a:rPr kumimoji="1" lang="en-US" altLang="ja-JP" sz="900" dirty="0">
                <a:latin typeface="Meiryo UI" panose="020B0604030504040204" pitchFamily="50" charset="-128"/>
                <a:ea typeface="Meiryo UI" panose="020B0604030504040204" pitchFamily="50" charset="-128"/>
              </a:rPr>
              <a:t>73.1%</a:t>
            </a:r>
            <a:r>
              <a:rPr kumimoji="1" lang="ja-JP" altLang="en-US" sz="900" dirty="0" err="1">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無回答</a:t>
            </a:r>
            <a:r>
              <a:rPr kumimoji="1" lang="en-US" altLang="ja-JP" sz="900" dirty="0">
                <a:latin typeface="Meiryo UI" panose="020B0604030504040204" pitchFamily="50" charset="-128"/>
                <a:ea typeface="Meiryo UI" panose="020B0604030504040204" pitchFamily="50" charset="-128"/>
              </a:rPr>
              <a:t>1.4%</a:t>
            </a:r>
            <a:endParaRPr kumimoji="1" lang="ja-JP" altLang="en-US" sz="900" dirty="0">
              <a:latin typeface="Meiryo UI" panose="020B0604030504040204" pitchFamily="50" charset="-128"/>
              <a:ea typeface="Meiryo UI" panose="020B0604030504040204" pitchFamily="50" charset="-128"/>
            </a:endParaRPr>
          </a:p>
        </p:txBody>
      </p:sp>
      <p:sp>
        <p:nvSpPr>
          <p:cNvPr id="37" name="テキスト ボックス 36"/>
          <p:cNvSpPr txBox="1"/>
          <p:nvPr/>
        </p:nvSpPr>
        <p:spPr>
          <a:xfrm>
            <a:off x="1411983" y="6459197"/>
            <a:ext cx="3192966" cy="369332"/>
          </a:xfrm>
          <a:prstGeom prst="rect">
            <a:avLst/>
          </a:prstGeom>
          <a:noFill/>
        </p:spPr>
        <p:txBody>
          <a:bodyPr wrap="square" rtlCol="0">
            <a:spAutoFit/>
          </a:bodyPr>
          <a:lstStyle/>
          <a:p>
            <a:r>
              <a:rPr kumimoji="1" lang="ja-JP" altLang="en-US" sz="900" dirty="0">
                <a:latin typeface="Meiryo UI" panose="020B0604030504040204" pitchFamily="50" charset="-128"/>
                <a:ea typeface="Meiryo UI" panose="020B0604030504040204" pitchFamily="50" charset="-128"/>
              </a:rPr>
              <a:t>＊定時制・通信制　</a:t>
            </a:r>
            <a:r>
              <a:rPr kumimoji="1" lang="en-US" altLang="ja-JP" sz="900" dirty="0">
                <a:latin typeface="Meiryo UI" panose="020B0604030504040204" pitchFamily="50" charset="-128"/>
                <a:ea typeface="Meiryo UI" panose="020B0604030504040204" pitchFamily="50" charset="-128"/>
              </a:rPr>
              <a:t>N=811 </a:t>
            </a:r>
          </a:p>
          <a:p>
            <a:r>
              <a:rPr kumimoji="1" lang="ja-JP" altLang="en-US" sz="900" dirty="0">
                <a:latin typeface="Meiryo UI" panose="020B0604030504040204" pitchFamily="50" charset="-128"/>
                <a:ea typeface="Meiryo UI" panose="020B0604030504040204" pitchFamily="50" charset="-128"/>
              </a:rPr>
              <a:t>　「いる」</a:t>
            </a:r>
            <a:r>
              <a:rPr kumimoji="1" lang="en-US" altLang="ja-JP" sz="900" dirty="0">
                <a:latin typeface="Meiryo UI" panose="020B0604030504040204" pitchFamily="50" charset="-128"/>
                <a:ea typeface="Meiryo UI" panose="020B0604030504040204" pitchFamily="50" charset="-128"/>
              </a:rPr>
              <a:t>9.9%</a:t>
            </a:r>
            <a:r>
              <a:rPr kumimoji="1" lang="ja-JP" altLang="en-US" sz="900" dirty="0" err="1">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「いない」</a:t>
            </a:r>
            <a:r>
              <a:rPr kumimoji="1" lang="en-US" altLang="ja-JP" sz="900" dirty="0">
                <a:latin typeface="Meiryo UI" panose="020B0604030504040204" pitchFamily="50" charset="-128"/>
                <a:ea typeface="Meiryo UI" panose="020B0604030504040204" pitchFamily="50" charset="-128"/>
              </a:rPr>
              <a:t>89.0%</a:t>
            </a:r>
            <a:r>
              <a:rPr kumimoji="1" lang="ja-JP" altLang="en-US" sz="900" dirty="0" err="1">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無回答</a:t>
            </a:r>
            <a:r>
              <a:rPr kumimoji="1" lang="en-US" altLang="ja-JP" sz="900" dirty="0">
                <a:latin typeface="Meiryo UI" panose="020B0604030504040204" pitchFamily="50" charset="-128"/>
                <a:ea typeface="Meiryo UI" panose="020B0604030504040204" pitchFamily="50" charset="-128"/>
              </a:rPr>
              <a:t>1.2%</a:t>
            </a:r>
            <a:endParaRPr kumimoji="1" lang="ja-JP" altLang="en-US" sz="900" dirty="0">
              <a:latin typeface="Meiryo UI" panose="020B0604030504040204" pitchFamily="50" charset="-128"/>
              <a:ea typeface="Meiryo UI" panose="020B0604030504040204" pitchFamily="50" charset="-128"/>
            </a:endParaRPr>
          </a:p>
        </p:txBody>
      </p:sp>
      <p:sp>
        <p:nvSpPr>
          <p:cNvPr id="32" name="正方形/長方形 31"/>
          <p:cNvSpPr/>
          <p:nvPr/>
        </p:nvSpPr>
        <p:spPr>
          <a:xfrm>
            <a:off x="1" y="-7775"/>
            <a:ext cx="9906000" cy="70323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8" name="テキスト ボックス 37"/>
          <p:cNvSpPr txBox="1"/>
          <p:nvPr/>
        </p:nvSpPr>
        <p:spPr>
          <a:xfrm>
            <a:off x="2" y="266898"/>
            <a:ext cx="9905998" cy="461665"/>
          </a:xfrm>
          <a:prstGeom prst="rect">
            <a:avLst/>
          </a:prstGeom>
          <a:noFill/>
        </p:spPr>
        <p:txBody>
          <a:bodyPr wrap="square" rtlCol="0">
            <a:spAutoFit/>
          </a:bodyPr>
          <a:lstStyle/>
          <a:p>
            <a:pPr algn="ctr"/>
            <a:r>
              <a:rPr lang="ja-JP" altLang="ja-JP" sz="2400" b="1" dirty="0">
                <a:solidFill>
                  <a:schemeClr val="bg1"/>
                </a:solidFill>
                <a:latin typeface="Meiryo UI" panose="020B0604030504040204" pitchFamily="50" charset="-128"/>
                <a:ea typeface="Meiryo UI" panose="020B0604030504040204" pitchFamily="50" charset="-128"/>
              </a:rPr>
              <a:t>府立高校</a:t>
            </a:r>
            <a:r>
              <a:rPr lang="ja-JP" altLang="en-US" sz="2400" b="1" dirty="0">
                <a:solidFill>
                  <a:schemeClr val="bg1"/>
                </a:solidFill>
                <a:latin typeface="Meiryo UI" panose="020B0604030504040204" pitchFamily="50" charset="-128"/>
                <a:ea typeface="Meiryo UI" panose="020B0604030504040204" pitchFamily="50" charset="-128"/>
              </a:rPr>
              <a:t>におけるヤングケアラーに関する</a:t>
            </a:r>
            <a:r>
              <a:rPr lang="ja-JP" altLang="ja-JP" sz="2400" b="1" dirty="0">
                <a:solidFill>
                  <a:schemeClr val="bg1"/>
                </a:solidFill>
                <a:latin typeface="Meiryo UI" panose="020B0604030504040204" pitchFamily="50" charset="-128"/>
                <a:ea typeface="Meiryo UI" panose="020B0604030504040204" pitchFamily="50" charset="-128"/>
              </a:rPr>
              <a:t>調査結果について</a:t>
            </a:r>
            <a:r>
              <a:rPr lang="ja-JP" altLang="en-US" sz="2400" b="1" dirty="0">
                <a:solidFill>
                  <a:schemeClr val="bg1"/>
                </a:solidFill>
                <a:latin typeface="Meiryo UI" panose="020B0604030504040204" pitchFamily="50" charset="-128"/>
                <a:ea typeface="Meiryo UI" panose="020B0604030504040204" pitchFamily="50" charset="-128"/>
              </a:rPr>
              <a:t>（概要）</a:t>
            </a:r>
            <a:endParaRPr kumimoji="1" lang="ja-JP" altLang="en-US" sz="2400" b="1" dirty="0">
              <a:solidFill>
                <a:schemeClr val="bg1"/>
              </a:solidFill>
              <a:latin typeface="Meiryo UI" panose="020B0604030504040204" pitchFamily="50" charset="-128"/>
              <a:ea typeface="Meiryo UI" panose="020B0604030504040204" pitchFamily="50" charset="-128"/>
            </a:endParaRPr>
          </a:p>
        </p:txBody>
      </p:sp>
      <p:sp>
        <p:nvSpPr>
          <p:cNvPr id="39" name="テキスト ボックス 38"/>
          <p:cNvSpPr txBox="1"/>
          <p:nvPr/>
        </p:nvSpPr>
        <p:spPr>
          <a:xfrm>
            <a:off x="8567138" y="-7775"/>
            <a:ext cx="1338862" cy="307777"/>
          </a:xfrm>
          <a:prstGeom prst="rect">
            <a:avLst/>
          </a:prstGeom>
          <a:noFill/>
        </p:spPr>
        <p:txBody>
          <a:bodyPr wrap="square" rtlCol="0">
            <a:spAutoFit/>
          </a:bodyPr>
          <a:lstStyle/>
          <a:p>
            <a:r>
              <a:rPr kumimoji="1" lang="ja-JP" altLang="en-US" sz="1400" dirty="0">
                <a:solidFill>
                  <a:schemeClr val="bg1"/>
                </a:solidFill>
                <a:latin typeface="Meiryo UI" panose="020B0604030504040204" pitchFamily="50" charset="-128"/>
                <a:ea typeface="Meiryo UI" panose="020B0604030504040204" pitchFamily="50" charset="-128"/>
              </a:rPr>
              <a:t>令和３年</a:t>
            </a:r>
            <a:r>
              <a:rPr kumimoji="1" lang="en-US" altLang="ja-JP" sz="1400" dirty="0">
                <a:solidFill>
                  <a:schemeClr val="bg1"/>
                </a:solidFill>
                <a:latin typeface="Meiryo UI" panose="020B0604030504040204" pitchFamily="50" charset="-128"/>
                <a:ea typeface="Meiryo UI" panose="020B0604030504040204" pitchFamily="50" charset="-128"/>
              </a:rPr>
              <a:t>12</a:t>
            </a:r>
            <a:r>
              <a:rPr kumimoji="1" lang="ja-JP" altLang="en-US" sz="1400" dirty="0">
                <a:solidFill>
                  <a:schemeClr val="bg1"/>
                </a:solidFill>
                <a:latin typeface="Meiryo UI" panose="020B0604030504040204" pitchFamily="50" charset="-128"/>
                <a:ea typeface="Meiryo UI" panose="020B0604030504040204" pitchFamily="50" charset="-128"/>
              </a:rPr>
              <a:t>月</a:t>
            </a:r>
          </a:p>
        </p:txBody>
      </p:sp>
    </p:spTree>
    <p:extLst>
      <p:ext uri="{BB962C8B-B14F-4D97-AF65-F5344CB8AC3E}">
        <p14:creationId xmlns:p14="http://schemas.microsoft.com/office/powerpoint/2010/main" val="8134637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377111" y="901222"/>
            <a:ext cx="9167208" cy="618485"/>
          </a:xfrm>
          <a:prstGeom prst="rect">
            <a:avLst/>
          </a:prstGeom>
          <a:ln>
            <a:solidFill>
              <a:schemeClr val="tx1"/>
            </a:solidFill>
            <a:prstDash val="dash"/>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600" dirty="0">
                <a:latin typeface="Meiryo UI" panose="020B0604030504040204" pitchFamily="50" charset="-128"/>
                <a:ea typeface="Meiryo UI" panose="020B0604030504040204" pitchFamily="50" charset="-128"/>
              </a:rPr>
              <a:t>　　　世話の頻度について、「ほぼ毎日」行っている生徒が４割程度</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世話に費やす時間について、「３時間以上」の生徒が２割程度存在</a:t>
            </a:r>
          </a:p>
        </p:txBody>
      </p:sp>
      <p:grpSp>
        <p:nvGrpSpPr>
          <p:cNvPr id="2" name="グループ化 1"/>
          <p:cNvGrpSpPr/>
          <p:nvPr/>
        </p:nvGrpSpPr>
        <p:grpSpPr>
          <a:xfrm>
            <a:off x="78140" y="4559737"/>
            <a:ext cx="9909998" cy="2368341"/>
            <a:chOff x="198293" y="1772647"/>
            <a:chExt cx="9909998" cy="2368341"/>
          </a:xfrm>
        </p:grpSpPr>
        <p:sp>
          <p:nvSpPr>
            <p:cNvPr id="8" name="テキスト ボックス 7"/>
            <p:cNvSpPr txBox="1"/>
            <p:nvPr/>
          </p:nvSpPr>
          <p:spPr>
            <a:xfrm>
              <a:off x="232893" y="1772647"/>
              <a:ext cx="2889766" cy="307777"/>
            </a:xfrm>
            <a:prstGeom prst="rect">
              <a:avLst/>
            </a:prstGeom>
            <a:noFill/>
          </p:spPr>
          <p:txBody>
            <a:bodyPr wrap="square" rtlCol="0">
              <a:spAutoFit/>
            </a:bodyPr>
            <a:lstStyle/>
            <a:p>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参考</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国調査 全日制高校</a:t>
              </a:r>
            </a:p>
          </p:txBody>
        </p:sp>
        <p:sp>
          <p:nvSpPr>
            <p:cNvPr id="13" name="テキスト ボックス 12"/>
            <p:cNvSpPr txBox="1"/>
            <p:nvPr/>
          </p:nvSpPr>
          <p:spPr>
            <a:xfrm>
              <a:off x="1977880" y="2113680"/>
              <a:ext cx="2063637" cy="307777"/>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（世話の頻度）</a:t>
              </a:r>
            </a:p>
          </p:txBody>
        </p:sp>
        <p:sp>
          <p:nvSpPr>
            <p:cNvPr id="15" name="テキスト ボックス 14"/>
            <p:cNvSpPr txBox="1"/>
            <p:nvPr/>
          </p:nvSpPr>
          <p:spPr>
            <a:xfrm>
              <a:off x="6654974" y="2022374"/>
              <a:ext cx="2521710" cy="307777"/>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（世話に費やす時間）</a:t>
              </a:r>
            </a:p>
          </p:txBody>
        </p:sp>
        <p:sp>
          <p:nvSpPr>
            <p:cNvPr id="17" name="テキスト ボックス 16"/>
            <p:cNvSpPr txBox="1"/>
            <p:nvPr/>
          </p:nvSpPr>
          <p:spPr>
            <a:xfrm>
              <a:off x="3999296" y="2175851"/>
              <a:ext cx="985701" cy="261610"/>
            </a:xfrm>
            <a:prstGeom prst="rect">
              <a:avLst/>
            </a:prstGeom>
            <a:noFill/>
          </p:spPr>
          <p:txBody>
            <a:bodyPr wrap="square" rtlCol="0">
              <a:spAutoFit/>
            </a:bodyPr>
            <a:lstStyle/>
            <a:p>
              <a:r>
                <a:rPr kumimoji="1" lang="en-US" altLang="ja-JP" sz="1100" dirty="0">
                  <a:latin typeface="Meiryo UI" panose="020B0604030504040204" pitchFamily="50" charset="-128"/>
                  <a:ea typeface="Meiryo UI" panose="020B0604030504040204" pitchFamily="50" charset="-128"/>
                </a:rPr>
                <a:t>N=307</a:t>
              </a:r>
              <a:endParaRPr kumimoji="1" lang="ja-JP" altLang="en-US" sz="1100" dirty="0">
                <a:latin typeface="Meiryo UI" panose="020B0604030504040204" pitchFamily="50" charset="-128"/>
                <a:ea typeface="Meiryo UI" panose="020B0604030504040204" pitchFamily="50" charset="-128"/>
              </a:endParaRPr>
            </a:p>
          </p:txBody>
        </p:sp>
        <p:sp>
          <p:nvSpPr>
            <p:cNvPr id="18" name="テキスト ボックス 17"/>
            <p:cNvSpPr txBox="1"/>
            <p:nvPr/>
          </p:nvSpPr>
          <p:spPr>
            <a:xfrm>
              <a:off x="8908879" y="2177896"/>
              <a:ext cx="985701" cy="261610"/>
            </a:xfrm>
            <a:prstGeom prst="rect">
              <a:avLst/>
            </a:prstGeom>
            <a:noFill/>
          </p:spPr>
          <p:txBody>
            <a:bodyPr wrap="square" rtlCol="0">
              <a:spAutoFit/>
            </a:bodyPr>
            <a:lstStyle/>
            <a:p>
              <a:r>
                <a:rPr kumimoji="1" lang="en-US" altLang="ja-JP" sz="1100" dirty="0">
                  <a:latin typeface="Meiryo UI" panose="020B0604030504040204" pitchFamily="50" charset="-128"/>
                  <a:ea typeface="Meiryo UI" panose="020B0604030504040204" pitchFamily="50" charset="-128"/>
                </a:rPr>
                <a:t>N=307</a:t>
              </a:r>
              <a:endParaRPr kumimoji="1" lang="ja-JP" altLang="en-US" sz="1100" dirty="0">
                <a:latin typeface="Meiryo UI" panose="020B0604030504040204" pitchFamily="50" charset="-128"/>
                <a:ea typeface="Meiryo UI" panose="020B0604030504040204" pitchFamily="50" charset="-128"/>
              </a:endParaRPr>
            </a:p>
          </p:txBody>
        </p:sp>
        <p:graphicFrame>
          <p:nvGraphicFramePr>
            <p:cNvPr id="10" name="グラフ 9"/>
            <p:cNvGraphicFramePr/>
            <p:nvPr>
              <p:extLst>
                <p:ext uri="{D42A27DB-BD31-4B8C-83A1-F6EECF244321}">
                  <p14:modId xmlns:p14="http://schemas.microsoft.com/office/powerpoint/2010/main" val="2422521468"/>
                </p:ext>
              </p:extLst>
            </p:nvPr>
          </p:nvGraphicFramePr>
          <p:xfrm>
            <a:off x="198293" y="2371335"/>
            <a:ext cx="5062135" cy="176965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1" name="グラフ 20"/>
            <p:cNvGraphicFramePr/>
            <p:nvPr>
              <p:extLst>
                <p:ext uri="{D42A27DB-BD31-4B8C-83A1-F6EECF244321}">
                  <p14:modId xmlns:p14="http://schemas.microsoft.com/office/powerpoint/2010/main" val="1526374470"/>
                </p:ext>
              </p:extLst>
            </p:nvPr>
          </p:nvGraphicFramePr>
          <p:xfrm>
            <a:off x="4984997" y="2378663"/>
            <a:ext cx="5123294" cy="1762325"/>
          </p:xfrm>
          <a:graphic>
            <a:graphicData uri="http://schemas.openxmlformats.org/drawingml/2006/chart">
              <c:chart xmlns:c="http://schemas.openxmlformats.org/drawingml/2006/chart" xmlns:r="http://schemas.openxmlformats.org/officeDocument/2006/relationships" r:id="rId3"/>
            </a:graphicData>
          </a:graphic>
        </p:graphicFrame>
      </p:grpSp>
      <p:grpSp>
        <p:nvGrpSpPr>
          <p:cNvPr id="6" name="グループ化 5"/>
          <p:cNvGrpSpPr/>
          <p:nvPr/>
        </p:nvGrpSpPr>
        <p:grpSpPr>
          <a:xfrm>
            <a:off x="78140" y="1519707"/>
            <a:ext cx="9909998" cy="2979131"/>
            <a:chOff x="162778" y="4357374"/>
            <a:chExt cx="9909998" cy="2468621"/>
          </a:xfrm>
        </p:grpSpPr>
        <p:sp>
          <p:nvSpPr>
            <p:cNvPr id="9" name="テキスト ボックス 8"/>
            <p:cNvSpPr txBox="1"/>
            <p:nvPr/>
          </p:nvSpPr>
          <p:spPr>
            <a:xfrm>
              <a:off x="232892" y="4357374"/>
              <a:ext cx="2567672" cy="306043"/>
            </a:xfrm>
            <a:prstGeom prst="rect">
              <a:avLst/>
            </a:prstGeom>
            <a:noFill/>
          </p:spPr>
          <p:txBody>
            <a:bodyPr wrap="square" rtlCol="0">
              <a:spAutoFit/>
            </a:bodyPr>
            <a:lstStyle/>
            <a:p>
              <a:r>
                <a:rPr kumimoji="1" lang="en-US" altLang="ja-JP" dirty="0">
                  <a:latin typeface="Meiryo UI" panose="020B0604030504040204" pitchFamily="50" charset="-128"/>
                  <a:ea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rPr>
                <a:t>全日制高校の回答者</a:t>
              </a:r>
              <a:r>
                <a:rPr kumimoji="1" lang="en-US" altLang="ja-JP" dirty="0">
                  <a:latin typeface="Meiryo UI" panose="020B0604030504040204" pitchFamily="50" charset="-128"/>
                  <a:ea typeface="Meiryo UI" panose="020B0604030504040204" pitchFamily="50" charset="-128"/>
                </a:rPr>
                <a:t>】</a:t>
              </a:r>
              <a:endParaRPr kumimoji="1" lang="ja-JP" altLang="en-US" dirty="0">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2044723" y="4542040"/>
              <a:ext cx="2063637" cy="369332"/>
            </a:xfrm>
            <a:prstGeom prst="rect">
              <a:avLst/>
            </a:prstGeom>
            <a:noFill/>
          </p:spPr>
          <p:txBody>
            <a:bodyPr wrap="square" rtlCol="0">
              <a:spAutoFit/>
            </a:bodyPr>
            <a:lstStyle/>
            <a:p>
              <a:r>
                <a:rPr kumimoji="1" lang="ja-JP" altLang="en-US" dirty="0">
                  <a:latin typeface="Meiryo UI" panose="020B0604030504040204" pitchFamily="50" charset="-128"/>
                  <a:ea typeface="Meiryo UI" panose="020B0604030504040204" pitchFamily="50" charset="-128"/>
                </a:rPr>
                <a:t>（世話の頻度）</a:t>
              </a:r>
            </a:p>
          </p:txBody>
        </p:sp>
        <p:sp>
          <p:nvSpPr>
            <p:cNvPr id="16" name="テキスト ボックス 15"/>
            <p:cNvSpPr txBox="1"/>
            <p:nvPr/>
          </p:nvSpPr>
          <p:spPr>
            <a:xfrm>
              <a:off x="6507317" y="4542040"/>
              <a:ext cx="2521710" cy="369332"/>
            </a:xfrm>
            <a:prstGeom prst="rect">
              <a:avLst/>
            </a:prstGeom>
            <a:noFill/>
          </p:spPr>
          <p:txBody>
            <a:bodyPr wrap="square" rtlCol="0">
              <a:spAutoFit/>
            </a:bodyPr>
            <a:lstStyle/>
            <a:p>
              <a:r>
                <a:rPr kumimoji="1" lang="ja-JP" altLang="en-US" dirty="0">
                  <a:latin typeface="Meiryo UI" panose="020B0604030504040204" pitchFamily="50" charset="-128"/>
                  <a:ea typeface="Meiryo UI" panose="020B0604030504040204" pitchFamily="50" charset="-128"/>
                </a:rPr>
                <a:t>（世話に費やす時間）</a:t>
              </a:r>
            </a:p>
          </p:txBody>
        </p:sp>
        <p:sp>
          <p:nvSpPr>
            <p:cNvPr id="19" name="テキスト ボックス 18"/>
            <p:cNvSpPr txBox="1"/>
            <p:nvPr/>
          </p:nvSpPr>
          <p:spPr>
            <a:xfrm>
              <a:off x="3844313" y="4603595"/>
              <a:ext cx="985701" cy="307777"/>
            </a:xfrm>
            <a:prstGeom prst="rect">
              <a:avLst/>
            </a:prstGeom>
            <a:noFill/>
          </p:spPr>
          <p:txBody>
            <a:bodyPr wrap="square" rtlCol="0">
              <a:spAutoFit/>
            </a:bodyPr>
            <a:lstStyle/>
            <a:p>
              <a:r>
                <a:rPr kumimoji="1" lang="en-US" altLang="ja-JP" sz="1400" dirty="0">
                  <a:latin typeface="Meiryo UI" panose="020B0604030504040204" pitchFamily="50" charset="-128"/>
                  <a:ea typeface="Meiryo UI" panose="020B0604030504040204" pitchFamily="50" charset="-128"/>
                </a:rPr>
                <a:t>N=1,096</a:t>
              </a:r>
              <a:endParaRPr kumimoji="1" lang="ja-JP" altLang="en-US" sz="1400" dirty="0">
                <a:latin typeface="Meiryo UI" panose="020B0604030504040204" pitchFamily="50" charset="-128"/>
                <a:ea typeface="Meiryo UI" panose="020B0604030504040204" pitchFamily="50" charset="-128"/>
              </a:endParaRPr>
            </a:p>
          </p:txBody>
        </p:sp>
        <p:sp>
          <p:nvSpPr>
            <p:cNvPr id="20" name="テキスト ボックス 19"/>
            <p:cNvSpPr txBox="1"/>
            <p:nvPr/>
          </p:nvSpPr>
          <p:spPr>
            <a:xfrm>
              <a:off x="9051467" y="4603595"/>
              <a:ext cx="985701" cy="307777"/>
            </a:xfrm>
            <a:prstGeom prst="rect">
              <a:avLst/>
            </a:prstGeom>
            <a:noFill/>
          </p:spPr>
          <p:txBody>
            <a:bodyPr wrap="square" rtlCol="0">
              <a:spAutoFit/>
            </a:bodyPr>
            <a:lstStyle/>
            <a:p>
              <a:r>
                <a:rPr kumimoji="1" lang="en-US" altLang="ja-JP" sz="1400" dirty="0">
                  <a:latin typeface="Meiryo UI" panose="020B0604030504040204" pitchFamily="50" charset="-128"/>
                  <a:ea typeface="Meiryo UI" panose="020B0604030504040204" pitchFamily="50" charset="-128"/>
                </a:rPr>
                <a:t>N=1,096</a:t>
              </a:r>
              <a:endParaRPr kumimoji="1" lang="ja-JP" altLang="en-US" sz="1400" dirty="0">
                <a:latin typeface="Meiryo UI" panose="020B0604030504040204" pitchFamily="50" charset="-128"/>
                <a:ea typeface="Meiryo UI" panose="020B0604030504040204" pitchFamily="50" charset="-128"/>
              </a:endParaRPr>
            </a:p>
          </p:txBody>
        </p:sp>
        <p:graphicFrame>
          <p:nvGraphicFramePr>
            <p:cNvPr id="22" name="グラフ 21"/>
            <p:cNvGraphicFramePr/>
            <p:nvPr>
              <p:extLst>
                <p:ext uri="{D42A27DB-BD31-4B8C-83A1-F6EECF244321}">
                  <p14:modId xmlns:p14="http://schemas.microsoft.com/office/powerpoint/2010/main" val="3638166926"/>
                </p:ext>
              </p:extLst>
            </p:nvPr>
          </p:nvGraphicFramePr>
          <p:xfrm>
            <a:off x="162778" y="4748178"/>
            <a:ext cx="5062135" cy="2077817"/>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3" name="グラフ 22"/>
            <p:cNvGraphicFramePr/>
            <p:nvPr>
              <p:extLst>
                <p:ext uri="{D42A27DB-BD31-4B8C-83A1-F6EECF244321}">
                  <p14:modId xmlns:p14="http://schemas.microsoft.com/office/powerpoint/2010/main" val="596770015"/>
                </p:ext>
              </p:extLst>
            </p:nvPr>
          </p:nvGraphicFramePr>
          <p:xfrm>
            <a:off x="5010641" y="4741619"/>
            <a:ext cx="5062135" cy="2077817"/>
          </p:xfrm>
          <a:graphic>
            <a:graphicData uri="http://schemas.openxmlformats.org/drawingml/2006/chart">
              <c:chart xmlns:c="http://schemas.openxmlformats.org/drawingml/2006/chart" xmlns:r="http://schemas.openxmlformats.org/officeDocument/2006/relationships" r:id="rId5"/>
            </a:graphicData>
          </a:graphic>
        </p:graphicFrame>
      </p:grpSp>
      <p:sp>
        <p:nvSpPr>
          <p:cNvPr id="5" name="スライド番号プレースホルダー 4"/>
          <p:cNvSpPr>
            <a:spLocks noGrp="1"/>
          </p:cNvSpPr>
          <p:nvPr>
            <p:ph type="sldNum" sz="quarter" idx="12"/>
          </p:nvPr>
        </p:nvSpPr>
        <p:spPr>
          <a:xfrm>
            <a:off x="7730932" y="6563839"/>
            <a:ext cx="2228850" cy="365125"/>
          </a:xfrm>
        </p:spPr>
        <p:txBody>
          <a:bodyPr/>
          <a:lstStyle/>
          <a:p>
            <a:r>
              <a:rPr kumimoji="1" lang="ja-JP" altLang="en-US" dirty="0" smtClean="0"/>
              <a:t>１ー７</a:t>
            </a:r>
            <a:endParaRPr kumimoji="1" lang="ja-JP" altLang="en-US" dirty="0"/>
          </a:p>
        </p:txBody>
      </p:sp>
      <p:cxnSp>
        <p:nvCxnSpPr>
          <p:cNvPr id="25" name="直線コネクタ 24"/>
          <p:cNvCxnSpPr/>
          <p:nvPr/>
        </p:nvCxnSpPr>
        <p:spPr>
          <a:xfrm>
            <a:off x="5165645" y="2532032"/>
            <a:ext cx="4608782" cy="1162"/>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sp>
        <p:nvSpPr>
          <p:cNvPr id="26" name="正方形/長方形 25"/>
          <p:cNvSpPr/>
          <p:nvPr/>
        </p:nvSpPr>
        <p:spPr>
          <a:xfrm>
            <a:off x="1" y="-7775"/>
            <a:ext cx="9906000" cy="70323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7" name="テキスト ボックス 26"/>
          <p:cNvSpPr txBox="1"/>
          <p:nvPr/>
        </p:nvSpPr>
        <p:spPr>
          <a:xfrm>
            <a:off x="2" y="266898"/>
            <a:ext cx="9905998" cy="461665"/>
          </a:xfrm>
          <a:prstGeom prst="rect">
            <a:avLst/>
          </a:prstGeom>
          <a:noFill/>
        </p:spPr>
        <p:txBody>
          <a:bodyPr wrap="square" rtlCol="0">
            <a:spAutoFit/>
          </a:bodyPr>
          <a:lstStyle/>
          <a:p>
            <a:pPr algn="ctr"/>
            <a:r>
              <a:rPr lang="ja-JP" altLang="ja-JP" sz="2400" b="1" dirty="0">
                <a:solidFill>
                  <a:schemeClr val="bg1"/>
                </a:solidFill>
                <a:latin typeface="Meiryo UI" panose="020B0604030504040204" pitchFamily="50" charset="-128"/>
                <a:ea typeface="Meiryo UI" panose="020B0604030504040204" pitchFamily="50" charset="-128"/>
              </a:rPr>
              <a:t>府立高校</a:t>
            </a:r>
            <a:r>
              <a:rPr lang="ja-JP" altLang="en-US" sz="2400" b="1" dirty="0">
                <a:solidFill>
                  <a:schemeClr val="bg1"/>
                </a:solidFill>
                <a:latin typeface="Meiryo UI" panose="020B0604030504040204" pitchFamily="50" charset="-128"/>
                <a:ea typeface="Meiryo UI" panose="020B0604030504040204" pitchFamily="50" charset="-128"/>
              </a:rPr>
              <a:t>におけるヤングケアラーに関する</a:t>
            </a:r>
            <a:r>
              <a:rPr lang="ja-JP" altLang="ja-JP" sz="2400" b="1" dirty="0">
                <a:solidFill>
                  <a:schemeClr val="bg1"/>
                </a:solidFill>
                <a:latin typeface="Meiryo UI" panose="020B0604030504040204" pitchFamily="50" charset="-128"/>
                <a:ea typeface="Meiryo UI" panose="020B0604030504040204" pitchFamily="50" charset="-128"/>
              </a:rPr>
              <a:t>調査結果について</a:t>
            </a:r>
            <a:r>
              <a:rPr lang="ja-JP" altLang="en-US" sz="2400" b="1" dirty="0">
                <a:solidFill>
                  <a:schemeClr val="bg1"/>
                </a:solidFill>
                <a:latin typeface="Meiryo UI" panose="020B0604030504040204" pitchFamily="50" charset="-128"/>
                <a:ea typeface="Meiryo UI" panose="020B0604030504040204" pitchFamily="50" charset="-128"/>
              </a:rPr>
              <a:t>（概要）</a:t>
            </a:r>
            <a:endParaRPr kumimoji="1" lang="ja-JP" altLang="en-US" sz="2400" b="1" dirty="0">
              <a:solidFill>
                <a:schemeClr val="bg1"/>
              </a:solidFill>
              <a:latin typeface="Meiryo UI" panose="020B0604030504040204" pitchFamily="50" charset="-128"/>
              <a:ea typeface="Meiryo UI" panose="020B0604030504040204" pitchFamily="50" charset="-128"/>
            </a:endParaRPr>
          </a:p>
        </p:txBody>
      </p:sp>
      <p:sp>
        <p:nvSpPr>
          <p:cNvPr id="28" name="テキスト ボックス 27"/>
          <p:cNvSpPr txBox="1"/>
          <p:nvPr/>
        </p:nvSpPr>
        <p:spPr>
          <a:xfrm>
            <a:off x="8567138" y="-7775"/>
            <a:ext cx="1338862" cy="307777"/>
          </a:xfrm>
          <a:prstGeom prst="rect">
            <a:avLst/>
          </a:prstGeom>
          <a:noFill/>
        </p:spPr>
        <p:txBody>
          <a:bodyPr wrap="square" rtlCol="0">
            <a:spAutoFit/>
          </a:bodyPr>
          <a:lstStyle/>
          <a:p>
            <a:r>
              <a:rPr kumimoji="1" lang="ja-JP" altLang="en-US" sz="1400" dirty="0">
                <a:solidFill>
                  <a:schemeClr val="bg1"/>
                </a:solidFill>
                <a:latin typeface="Meiryo UI" panose="020B0604030504040204" pitchFamily="50" charset="-128"/>
                <a:ea typeface="Meiryo UI" panose="020B0604030504040204" pitchFamily="50" charset="-128"/>
              </a:rPr>
              <a:t>令和３年</a:t>
            </a:r>
            <a:r>
              <a:rPr kumimoji="1" lang="en-US" altLang="ja-JP" sz="1400" dirty="0">
                <a:solidFill>
                  <a:schemeClr val="bg1"/>
                </a:solidFill>
                <a:latin typeface="Meiryo UI" panose="020B0604030504040204" pitchFamily="50" charset="-128"/>
                <a:ea typeface="Meiryo UI" panose="020B0604030504040204" pitchFamily="50" charset="-128"/>
              </a:rPr>
              <a:t>12</a:t>
            </a:r>
            <a:r>
              <a:rPr kumimoji="1" lang="ja-JP" altLang="en-US" sz="1400" dirty="0">
                <a:solidFill>
                  <a:schemeClr val="bg1"/>
                </a:solidFill>
                <a:latin typeface="Meiryo UI" panose="020B0604030504040204" pitchFamily="50" charset="-128"/>
                <a:ea typeface="Meiryo UI" panose="020B0604030504040204" pitchFamily="50" charset="-128"/>
              </a:rPr>
              <a:t>月</a:t>
            </a:r>
          </a:p>
        </p:txBody>
      </p:sp>
    </p:spTree>
    <p:extLst>
      <p:ext uri="{BB962C8B-B14F-4D97-AF65-F5344CB8AC3E}">
        <p14:creationId xmlns:p14="http://schemas.microsoft.com/office/powerpoint/2010/main" val="27552454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282746" y="972007"/>
            <a:ext cx="9385075" cy="680177"/>
          </a:xfrm>
          <a:prstGeom prst="rect">
            <a:avLst/>
          </a:prstGeom>
          <a:ln>
            <a:solidFill>
              <a:schemeClr val="tx1"/>
            </a:solidFill>
            <a:prstDash val="dash"/>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600" dirty="0">
                <a:latin typeface="Meiryo UI" panose="020B0604030504040204" pitchFamily="50" charset="-128"/>
                <a:ea typeface="Meiryo UI" panose="020B0604030504040204" pitchFamily="50" charset="-128"/>
              </a:rPr>
              <a:t>　　　世話を必要としている家族のことや、世話の悩みを相談したことがある生徒は２割程度存在する一方、５割を</a:t>
            </a:r>
          </a:p>
          <a:p>
            <a:r>
              <a:rPr kumimoji="1" lang="ja-JP" altLang="en-US" sz="1600" dirty="0">
                <a:latin typeface="Meiryo UI" panose="020B0604030504040204" pitchFamily="50" charset="-128"/>
                <a:ea typeface="Meiryo UI" panose="020B0604030504040204" pitchFamily="50" charset="-128"/>
              </a:rPr>
              <a:t>　　上回る生徒は相談した経験が無い</a:t>
            </a:r>
          </a:p>
        </p:txBody>
      </p:sp>
      <p:grpSp>
        <p:nvGrpSpPr>
          <p:cNvPr id="10" name="グループ化 9"/>
          <p:cNvGrpSpPr/>
          <p:nvPr/>
        </p:nvGrpSpPr>
        <p:grpSpPr>
          <a:xfrm>
            <a:off x="5066270" y="2289127"/>
            <a:ext cx="4754380" cy="2922773"/>
            <a:chOff x="-3444" y="4963558"/>
            <a:chExt cx="4310734" cy="2502520"/>
          </a:xfrm>
        </p:grpSpPr>
        <p:sp>
          <p:nvSpPr>
            <p:cNvPr id="13" name="テキスト ボックス 12"/>
            <p:cNvSpPr txBox="1"/>
            <p:nvPr/>
          </p:nvSpPr>
          <p:spPr>
            <a:xfrm>
              <a:off x="929811" y="5239116"/>
              <a:ext cx="3171704" cy="307777"/>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（世話について相談した経験）</a:t>
              </a:r>
            </a:p>
          </p:txBody>
        </p:sp>
        <p:grpSp>
          <p:nvGrpSpPr>
            <p:cNvPr id="2" name="グループ化 1"/>
            <p:cNvGrpSpPr/>
            <p:nvPr/>
          </p:nvGrpSpPr>
          <p:grpSpPr>
            <a:xfrm>
              <a:off x="-3444" y="4963558"/>
              <a:ext cx="4310734" cy="2502520"/>
              <a:chOff x="1" y="1772647"/>
              <a:chExt cx="4310734" cy="2502520"/>
            </a:xfrm>
          </p:grpSpPr>
          <p:sp>
            <p:nvSpPr>
              <p:cNvPr id="8" name="テキスト ボックス 7"/>
              <p:cNvSpPr txBox="1"/>
              <p:nvPr/>
            </p:nvSpPr>
            <p:spPr>
              <a:xfrm>
                <a:off x="1" y="1772647"/>
                <a:ext cx="3226508" cy="307777"/>
              </a:xfrm>
              <a:prstGeom prst="rect">
                <a:avLst/>
              </a:prstGeom>
              <a:noFill/>
            </p:spPr>
            <p:txBody>
              <a:bodyPr wrap="square" rtlCol="0">
                <a:spAutoFit/>
              </a:bodyPr>
              <a:lstStyle/>
              <a:p>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参考</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国調査 全日制高校</a:t>
                </a:r>
              </a:p>
            </p:txBody>
          </p:sp>
          <p:sp>
            <p:nvSpPr>
              <p:cNvPr id="17" name="テキスト ボックス 16"/>
              <p:cNvSpPr txBox="1"/>
              <p:nvPr/>
            </p:nvSpPr>
            <p:spPr>
              <a:xfrm>
                <a:off x="902991" y="3862706"/>
                <a:ext cx="985701" cy="261610"/>
              </a:xfrm>
              <a:prstGeom prst="rect">
                <a:avLst/>
              </a:prstGeom>
              <a:noFill/>
            </p:spPr>
            <p:txBody>
              <a:bodyPr wrap="square" rtlCol="0">
                <a:spAutoFit/>
              </a:bodyPr>
              <a:lstStyle/>
              <a:p>
                <a:r>
                  <a:rPr kumimoji="1" lang="en-US" altLang="ja-JP" sz="1100" dirty="0">
                    <a:latin typeface="Meiryo UI" panose="020B0604030504040204" pitchFamily="50" charset="-128"/>
                    <a:ea typeface="Meiryo UI" panose="020B0604030504040204" pitchFamily="50" charset="-128"/>
                  </a:rPr>
                  <a:t>N=307</a:t>
                </a:r>
                <a:endParaRPr kumimoji="1" lang="ja-JP" altLang="en-US" sz="1100" dirty="0">
                  <a:latin typeface="Meiryo UI" panose="020B0604030504040204" pitchFamily="50" charset="-128"/>
                  <a:ea typeface="Meiryo UI" panose="020B0604030504040204" pitchFamily="50" charset="-128"/>
                </a:endParaRPr>
              </a:p>
            </p:txBody>
          </p:sp>
          <p:graphicFrame>
            <p:nvGraphicFramePr>
              <p:cNvPr id="24" name="グラフ 23"/>
              <p:cNvGraphicFramePr/>
              <p:nvPr>
                <p:extLst>
                  <p:ext uri="{D42A27DB-BD31-4B8C-83A1-F6EECF244321}">
                    <p14:modId xmlns:p14="http://schemas.microsoft.com/office/powerpoint/2010/main" val="917280360"/>
                  </p:ext>
                </p:extLst>
              </p:nvPr>
            </p:nvGraphicFramePr>
            <p:xfrm>
              <a:off x="1032968" y="2189830"/>
              <a:ext cx="3277767" cy="2085337"/>
            </p:xfrm>
            <a:graphic>
              <a:graphicData uri="http://schemas.openxmlformats.org/drawingml/2006/chart">
                <c:chart xmlns:c="http://schemas.openxmlformats.org/drawingml/2006/chart" xmlns:r="http://schemas.openxmlformats.org/officeDocument/2006/relationships" r:id="rId2"/>
              </a:graphicData>
            </a:graphic>
          </p:graphicFrame>
        </p:grpSp>
      </p:grpSp>
      <p:grpSp>
        <p:nvGrpSpPr>
          <p:cNvPr id="11" name="グループ化 10"/>
          <p:cNvGrpSpPr/>
          <p:nvPr/>
        </p:nvGrpSpPr>
        <p:grpSpPr>
          <a:xfrm>
            <a:off x="1" y="2165227"/>
            <a:ext cx="5066269" cy="4398855"/>
            <a:chOff x="63567" y="2240241"/>
            <a:chExt cx="4975653" cy="3757778"/>
          </a:xfrm>
        </p:grpSpPr>
        <p:sp>
          <p:nvSpPr>
            <p:cNvPr id="19" name="テキスト ボックス 18"/>
            <p:cNvSpPr txBox="1"/>
            <p:nvPr/>
          </p:nvSpPr>
          <p:spPr>
            <a:xfrm>
              <a:off x="876532" y="5038508"/>
              <a:ext cx="985701" cy="262922"/>
            </a:xfrm>
            <a:prstGeom prst="rect">
              <a:avLst/>
            </a:prstGeom>
            <a:noFill/>
          </p:spPr>
          <p:txBody>
            <a:bodyPr wrap="square" rtlCol="0">
              <a:spAutoFit/>
            </a:bodyPr>
            <a:lstStyle/>
            <a:p>
              <a:r>
                <a:rPr kumimoji="1" lang="en-US" altLang="ja-JP" sz="1400" dirty="0">
                  <a:latin typeface="Meiryo UI" panose="020B0604030504040204" pitchFamily="50" charset="-128"/>
                  <a:ea typeface="Meiryo UI" panose="020B0604030504040204" pitchFamily="50" charset="-128"/>
                </a:rPr>
                <a:t>N=1,096</a:t>
              </a:r>
              <a:endParaRPr kumimoji="1" lang="ja-JP" altLang="en-US" sz="1400" dirty="0">
                <a:latin typeface="Meiryo UI" panose="020B0604030504040204" pitchFamily="50" charset="-128"/>
                <a:ea typeface="Meiryo UI" panose="020B0604030504040204" pitchFamily="50" charset="-128"/>
              </a:endParaRPr>
            </a:p>
          </p:txBody>
        </p:sp>
        <p:grpSp>
          <p:nvGrpSpPr>
            <p:cNvPr id="6" name="グループ化 5"/>
            <p:cNvGrpSpPr/>
            <p:nvPr/>
          </p:nvGrpSpPr>
          <p:grpSpPr>
            <a:xfrm>
              <a:off x="63567" y="2240241"/>
              <a:ext cx="4975653" cy="3757778"/>
              <a:chOff x="2" y="4357374"/>
              <a:chExt cx="4975653" cy="3757778"/>
            </a:xfrm>
          </p:grpSpPr>
          <p:graphicFrame>
            <p:nvGraphicFramePr>
              <p:cNvPr id="26" name="グラフ 25"/>
              <p:cNvGraphicFramePr/>
              <p:nvPr>
                <p:extLst>
                  <p:ext uri="{D42A27DB-BD31-4B8C-83A1-F6EECF244321}">
                    <p14:modId xmlns:p14="http://schemas.microsoft.com/office/powerpoint/2010/main" val="3471666220"/>
                  </p:ext>
                </p:extLst>
              </p:nvPr>
            </p:nvGraphicFramePr>
            <p:xfrm>
              <a:off x="1248678" y="4512011"/>
              <a:ext cx="3726977" cy="3603141"/>
            </p:xfrm>
            <a:graphic>
              <a:graphicData uri="http://schemas.openxmlformats.org/drawingml/2006/chart">
                <c:chart xmlns:c="http://schemas.openxmlformats.org/drawingml/2006/chart" xmlns:r="http://schemas.openxmlformats.org/officeDocument/2006/relationships" r:id="rId3"/>
              </a:graphicData>
            </a:graphic>
          </p:graphicFrame>
          <p:sp>
            <p:nvSpPr>
              <p:cNvPr id="9" name="テキスト ボックス 8"/>
              <p:cNvSpPr txBox="1"/>
              <p:nvPr/>
            </p:nvSpPr>
            <p:spPr>
              <a:xfrm>
                <a:off x="2" y="4357374"/>
                <a:ext cx="2556596" cy="315507"/>
              </a:xfrm>
              <a:prstGeom prst="rect">
                <a:avLst/>
              </a:prstGeom>
              <a:noFill/>
            </p:spPr>
            <p:txBody>
              <a:bodyPr wrap="square" rtlCol="0">
                <a:spAutoFit/>
              </a:bodyPr>
              <a:lstStyle/>
              <a:p>
                <a:r>
                  <a:rPr kumimoji="1" lang="en-US" altLang="ja-JP" dirty="0">
                    <a:latin typeface="Meiryo UI" panose="020B0604030504040204" pitchFamily="50" charset="-128"/>
                    <a:ea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rPr>
                  <a:t>全日制高校の回答者</a:t>
                </a:r>
                <a:r>
                  <a:rPr kumimoji="1" lang="en-US" altLang="ja-JP" dirty="0">
                    <a:latin typeface="Meiryo UI" panose="020B0604030504040204" pitchFamily="50" charset="-128"/>
                    <a:ea typeface="Meiryo UI" panose="020B0604030504040204" pitchFamily="50" charset="-128"/>
                  </a:rPr>
                  <a:t>】</a:t>
                </a:r>
                <a:endParaRPr kumimoji="1" lang="ja-JP" altLang="en-US" dirty="0">
                  <a:latin typeface="Meiryo UI" panose="020B0604030504040204" pitchFamily="50" charset="-128"/>
                  <a:ea typeface="Meiryo UI" panose="020B0604030504040204" pitchFamily="50" charset="-128"/>
                </a:endParaRPr>
              </a:p>
            </p:txBody>
          </p:sp>
          <p:sp>
            <p:nvSpPr>
              <p:cNvPr id="25" name="テキスト ボックス 24"/>
              <p:cNvSpPr txBox="1"/>
              <p:nvPr/>
            </p:nvSpPr>
            <p:spPr>
              <a:xfrm>
                <a:off x="1480735" y="4694816"/>
                <a:ext cx="3171704" cy="369332"/>
              </a:xfrm>
              <a:prstGeom prst="rect">
                <a:avLst/>
              </a:prstGeom>
              <a:noFill/>
            </p:spPr>
            <p:txBody>
              <a:bodyPr wrap="square" rtlCol="0">
                <a:spAutoFit/>
              </a:bodyPr>
              <a:lstStyle/>
              <a:p>
                <a:r>
                  <a:rPr kumimoji="1" lang="ja-JP" altLang="en-US" dirty="0">
                    <a:latin typeface="Meiryo UI" panose="020B0604030504040204" pitchFamily="50" charset="-128"/>
                    <a:ea typeface="Meiryo UI" panose="020B0604030504040204" pitchFamily="50" charset="-128"/>
                  </a:rPr>
                  <a:t>（世話について相談した経験）</a:t>
                </a:r>
              </a:p>
            </p:txBody>
          </p:sp>
        </p:grpSp>
      </p:grpSp>
      <p:sp>
        <p:nvSpPr>
          <p:cNvPr id="5" name="スライド番号プレースホルダー 4"/>
          <p:cNvSpPr>
            <a:spLocks noGrp="1"/>
          </p:cNvSpPr>
          <p:nvPr>
            <p:ph type="sldNum" sz="quarter" idx="12"/>
          </p:nvPr>
        </p:nvSpPr>
        <p:spPr>
          <a:xfrm>
            <a:off x="7743771" y="6564082"/>
            <a:ext cx="2228850" cy="365125"/>
          </a:xfrm>
        </p:spPr>
        <p:txBody>
          <a:bodyPr/>
          <a:lstStyle/>
          <a:p>
            <a:r>
              <a:rPr kumimoji="1" lang="ja-JP" altLang="en-US" dirty="0" smtClean="0"/>
              <a:t>１ー８</a:t>
            </a:r>
            <a:endParaRPr kumimoji="1" lang="ja-JP" altLang="en-US" dirty="0"/>
          </a:p>
        </p:txBody>
      </p:sp>
      <p:sp>
        <p:nvSpPr>
          <p:cNvPr id="20" name="正方形/長方形 19"/>
          <p:cNvSpPr/>
          <p:nvPr/>
        </p:nvSpPr>
        <p:spPr>
          <a:xfrm>
            <a:off x="1" y="-7775"/>
            <a:ext cx="9906000" cy="70323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1" name="テキスト ボックス 20"/>
          <p:cNvSpPr txBox="1"/>
          <p:nvPr/>
        </p:nvSpPr>
        <p:spPr>
          <a:xfrm>
            <a:off x="2" y="266898"/>
            <a:ext cx="9905998" cy="461665"/>
          </a:xfrm>
          <a:prstGeom prst="rect">
            <a:avLst/>
          </a:prstGeom>
          <a:noFill/>
        </p:spPr>
        <p:txBody>
          <a:bodyPr wrap="square" rtlCol="0">
            <a:spAutoFit/>
          </a:bodyPr>
          <a:lstStyle/>
          <a:p>
            <a:pPr algn="ctr"/>
            <a:r>
              <a:rPr lang="ja-JP" altLang="ja-JP" sz="2400" b="1" dirty="0">
                <a:solidFill>
                  <a:schemeClr val="bg1"/>
                </a:solidFill>
                <a:latin typeface="Meiryo UI" panose="020B0604030504040204" pitchFamily="50" charset="-128"/>
                <a:ea typeface="Meiryo UI" panose="020B0604030504040204" pitchFamily="50" charset="-128"/>
              </a:rPr>
              <a:t>府立高校</a:t>
            </a:r>
            <a:r>
              <a:rPr lang="ja-JP" altLang="en-US" sz="2400" b="1" dirty="0">
                <a:solidFill>
                  <a:schemeClr val="bg1"/>
                </a:solidFill>
                <a:latin typeface="Meiryo UI" panose="020B0604030504040204" pitchFamily="50" charset="-128"/>
                <a:ea typeface="Meiryo UI" panose="020B0604030504040204" pitchFamily="50" charset="-128"/>
              </a:rPr>
              <a:t>におけるヤングケアラーに関する</a:t>
            </a:r>
            <a:r>
              <a:rPr lang="ja-JP" altLang="ja-JP" sz="2400" b="1" dirty="0">
                <a:solidFill>
                  <a:schemeClr val="bg1"/>
                </a:solidFill>
                <a:latin typeface="Meiryo UI" panose="020B0604030504040204" pitchFamily="50" charset="-128"/>
                <a:ea typeface="Meiryo UI" panose="020B0604030504040204" pitchFamily="50" charset="-128"/>
              </a:rPr>
              <a:t>調査結果について</a:t>
            </a:r>
            <a:r>
              <a:rPr lang="ja-JP" altLang="en-US" sz="2400" b="1" dirty="0">
                <a:solidFill>
                  <a:schemeClr val="bg1"/>
                </a:solidFill>
                <a:latin typeface="Meiryo UI" panose="020B0604030504040204" pitchFamily="50" charset="-128"/>
                <a:ea typeface="Meiryo UI" panose="020B0604030504040204" pitchFamily="50" charset="-128"/>
              </a:rPr>
              <a:t>（概要）</a:t>
            </a:r>
            <a:endParaRPr kumimoji="1" lang="ja-JP" altLang="en-US" sz="2400" b="1" dirty="0">
              <a:solidFill>
                <a:schemeClr val="bg1"/>
              </a:solidFill>
              <a:latin typeface="Meiryo UI" panose="020B0604030504040204" pitchFamily="50" charset="-128"/>
              <a:ea typeface="Meiryo UI" panose="020B0604030504040204" pitchFamily="50" charset="-128"/>
            </a:endParaRPr>
          </a:p>
        </p:txBody>
      </p:sp>
      <p:sp>
        <p:nvSpPr>
          <p:cNvPr id="23" name="テキスト ボックス 22"/>
          <p:cNvSpPr txBox="1"/>
          <p:nvPr/>
        </p:nvSpPr>
        <p:spPr>
          <a:xfrm>
            <a:off x="8567138" y="-7775"/>
            <a:ext cx="1338862" cy="307777"/>
          </a:xfrm>
          <a:prstGeom prst="rect">
            <a:avLst/>
          </a:prstGeom>
          <a:noFill/>
        </p:spPr>
        <p:txBody>
          <a:bodyPr wrap="square" rtlCol="0">
            <a:spAutoFit/>
          </a:bodyPr>
          <a:lstStyle/>
          <a:p>
            <a:r>
              <a:rPr kumimoji="1" lang="ja-JP" altLang="en-US" sz="1400" dirty="0">
                <a:solidFill>
                  <a:schemeClr val="bg1"/>
                </a:solidFill>
                <a:latin typeface="Meiryo UI" panose="020B0604030504040204" pitchFamily="50" charset="-128"/>
                <a:ea typeface="Meiryo UI" panose="020B0604030504040204" pitchFamily="50" charset="-128"/>
              </a:rPr>
              <a:t>令和３年</a:t>
            </a:r>
            <a:r>
              <a:rPr kumimoji="1" lang="en-US" altLang="ja-JP" sz="1400" dirty="0">
                <a:solidFill>
                  <a:schemeClr val="bg1"/>
                </a:solidFill>
                <a:latin typeface="Meiryo UI" panose="020B0604030504040204" pitchFamily="50" charset="-128"/>
                <a:ea typeface="Meiryo UI" panose="020B0604030504040204" pitchFamily="50" charset="-128"/>
              </a:rPr>
              <a:t>12</a:t>
            </a:r>
            <a:r>
              <a:rPr kumimoji="1" lang="ja-JP" altLang="en-US" sz="1400" dirty="0">
                <a:solidFill>
                  <a:schemeClr val="bg1"/>
                </a:solidFill>
                <a:latin typeface="Meiryo UI" panose="020B0604030504040204" pitchFamily="50" charset="-128"/>
                <a:ea typeface="Meiryo UI" panose="020B0604030504040204" pitchFamily="50" charset="-128"/>
              </a:rPr>
              <a:t>月</a:t>
            </a:r>
          </a:p>
        </p:txBody>
      </p:sp>
    </p:spTree>
    <p:extLst>
      <p:ext uri="{BB962C8B-B14F-4D97-AF65-F5344CB8AC3E}">
        <p14:creationId xmlns:p14="http://schemas.microsoft.com/office/powerpoint/2010/main" val="40922044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7" name="グラフ 56">
            <a:extLst>
              <a:ext uri="{FF2B5EF4-FFF2-40B4-BE49-F238E27FC236}">
                <a16:creationId xmlns:a16="http://schemas.microsoft.com/office/drawing/2014/main" id="{15C9F6C9-F0DB-4C1C-AFE0-459BDB798AB1}"/>
              </a:ext>
            </a:extLst>
          </p:cNvPr>
          <p:cNvGraphicFramePr/>
          <p:nvPr>
            <p:extLst>
              <p:ext uri="{D42A27DB-BD31-4B8C-83A1-F6EECF244321}">
                <p14:modId xmlns:p14="http://schemas.microsoft.com/office/powerpoint/2010/main" val="2979015757"/>
              </p:ext>
            </p:extLst>
          </p:nvPr>
        </p:nvGraphicFramePr>
        <p:xfrm>
          <a:off x="3408626" y="2189227"/>
          <a:ext cx="6424397" cy="1352845"/>
        </p:xfrm>
        <a:graphic>
          <a:graphicData uri="http://schemas.openxmlformats.org/drawingml/2006/chart">
            <c:chart xmlns:c="http://schemas.openxmlformats.org/drawingml/2006/chart" xmlns:r="http://schemas.openxmlformats.org/officeDocument/2006/relationships" r:id="rId2"/>
          </a:graphicData>
        </a:graphic>
      </p:graphicFrame>
      <p:sp>
        <p:nvSpPr>
          <p:cNvPr id="7" name="正方形/長方形 6"/>
          <p:cNvSpPr/>
          <p:nvPr/>
        </p:nvSpPr>
        <p:spPr>
          <a:xfrm>
            <a:off x="133332" y="729629"/>
            <a:ext cx="9639318" cy="656262"/>
          </a:xfrm>
          <a:prstGeom prst="rect">
            <a:avLst/>
          </a:prstGeom>
          <a:ln>
            <a:solidFill>
              <a:schemeClr val="tx1"/>
            </a:solidFill>
            <a:prstDash val="dash"/>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600" dirty="0">
                <a:latin typeface="Meiryo UI" panose="020B0604030504040204" pitchFamily="50" charset="-128"/>
                <a:ea typeface="Meiryo UI" panose="020B0604030504040204" pitchFamily="50" charset="-128"/>
              </a:rPr>
              <a:t>　　世話をしている家族がいると回答した生徒のうち、支援を望むとした回答をみると、進路・就職等の相談や学習面の</a:t>
            </a:r>
          </a:p>
          <a:p>
            <a:r>
              <a:rPr kumimoji="1" lang="ja-JP" altLang="en-US" sz="1600" dirty="0">
                <a:latin typeface="Meiryo UI" panose="020B0604030504040204" pitchFamily="50" charset="-128"/>
                <a:ea typeface="Meiryo UI" panose="020B0604030504040204" pitchFamily="50" charset="-128"/>
              </a:rPr>
              <a:t>　サポートを望む回答、また、主に福祉サービス等の支援を求める声がそれぞれ約５割存在</a:t>
            </a:r>
          </a:p>
        </p:txBody>
      </p:sp>
      <p:sp>
        <p:nvSpPr>
          <p:cNvPr id="5" name="スライド番号プレースホルダー 4"/>
          <p:cNvSpPr>
            <a:spLocks noGrp="1"/>
          </p:cNvSpPr>
          <p:nvPr>
            <p:ph type="sldNum" sz="quarter" idx="12"/>
          </p:nvPr>
        </p:nvSpPr>
        <p:spPr>
          <a:xfrm>
            <a:off x="7731071" y="6576782"/>
            <a:ext cx="2228850" cy="365125"/>
          </a:xfrm>
        </p:spPr>
        <p:txBody>
          <a:bodyPr/>
          <a:lstStyle/>
          <a:p>
            <a:r>
              <a:rPr kumimoji="1" lang="ja-JP" altLang="en-US" dirty="0" smtClean="0"/>
              <a:t>１ー９</a:t>
            </a:r>
            <a:endParaRPr kumimoji="1" lang="ja-JP" altLang="en-US" dirty="0"/>
          </a:p>
        </p:txBody>
      </p:sp>
      <p:grpSp>
        <p:nvGrpSpPr>
          <p:cNvPr id="16" name="グループ化 15"/>
          <p:cNvGrpSpPr/>
          <p:nvPr/>
        </p:nvGrpSpPr>
        <p:grpSpPr>
          <a:xfrm>
            <a:off x="-602231" y="1608297"/>
            <a:ext cx="5822065" cy="5249703"/>
            <a:chOff x="-618136" y="1937095"/>
            <a:chExt cx="5822065" cy="4804248"/>
          </a:xfrm>
        </p:grpSpPr>
        <p:grpSp>
          <p:nvGrpSpPr>
            <p:cNvPr id="33" name="グループ化 32"/>
            <p:cNvGrpSpPr/>
            <p:nvPr/>
          </p:nvGrpSpPr>
          <p:grpSpPr>
            <a:xfrm>
              <a:off x="-618136" y="1937095"/>
              <a:ext cx="5822065" cy="4804248"/>
              <a:chOff x="-1836541" y="4450897"/>
              <a:chExt cx="5416419" cy="2962749"/>
            </a:xfrm>
          </p:grpSpPr>
          <p:graphicFrame>
            <p:nvGraphicFramePr>
              <p:cNvPr id="34" name="グラフ 33"/>
              <p:cNvGraphicFramePr/>
              <p:nvPr>
                <p:extLst>
                  <p:ext uri="{D42A27DB-BD31-4B8C-83A1-F6EECF244321}">
                    <p14:modId xmlns:p14="http://schemas.microsoft.com/office/powerpoint/2010/main" val="3548786755"/>
                  </p:ext>
                </p:extLst>
              </p:nvPr>
            </p:nvGraphicFramePr>
            <p:xfrm>
              <a:off x="-1836541" y="4809868"/>
              <a:ext cx="5416419" cy="2603778"/>
            </p:xfrm>
            <a:graphic>
              <a:graphicData uri="http://schemas.openxmlformats.org/drawingml/2006/chart">
                <c:chart xmlns:c="http://schemas.openxmlformats.org/drawingml/2006/chart" xmlns:r="http://schemas.openxmlformats.org/officeDocument/2006/relationships" r:id="rId3"/>
              </a:graphicData>
            </a:graphic>
          </p:graphicFrame>
          <p:sp>
            <p:nvSpPr>
              <p:cNvPr id="35" name="テキスト ボックス 34"/>
              <p:cNvSpPr txBox="1"/>
              <p:nvPr/>
            </p:nvSpPr>
            <p:spPr>
              <a:xfrm>
                <a:off x="-1137433" y="4450897"/>
                <a:ext cx="2445728" cy="208438"/>
              </a:xfrm>
              <a:prstGeom prst="rect">
                <a:avLst/>
              </a:prstGeom>
              <a:noFill/>
            </p:spPr>
            <p:txBody>
              <a:bodyPr wrap="square" rtlCol="0">
                <a:spAutoFit/>
              </a:bodyPr>
              <a:lstStyle/>
              <a:p>
                <a:r>
                  <a:rPr kumimoji="1" lang="en-US" altLang="ja-JP" dirty="0">
                    <a:latin typeface="Meiryo UI" panose="020B0604030504040204" pitchFamily="50" charset="-128"/>
                    <a:ea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rPr>
                  <a:t>全日制高校の回答者</a:t>
                </a:r>
                <a:r>
                  <a:rPr kumimoji="1" lang="en-US" altLang="ja-JP" dirty="0">
                    <a:latin typeface="Meiryo UI" panose="020B0604030504040204" pitchFamily="50" charset="-128"/>
                    <a:ea typeface="Meiryo UI" panose="020B0604030504040204" pitchFamily="50" charset="-128"/>
                  </a:rPr>
                  <a:t>】</a:t>
                </a:r>
                <a:endParaRPr kumimoji="1" lang="ja-JP" altLang="en-US" dirty="0">
                  <a:latin typeface="Meiryo UI" panose="020B0604030504040204" pitchFamily="50" charset="-128"/>
                  <a:ea typeface="Meiryo UI" panose="020B0604030504040204" pitchFamily="50" charset="-128"/>
                </a:endParaRPr>
              </a:p>
            </p:txBody>
          </p:sp>
          <p:sp>
            <p:nvSpPr>
              <p:cNvPr id="36" name="テキスト ボックス 35"/>
              <p:cNvSpPr txBox="1"/>
              <p:nvPr/>
            </p:nvSpPr>
            <p:spPr>
              <a:xfrm>
                <a:off x="2575433" y="4767685"/>
                <a:ext cx="985701" cy="307777"/>
              </a:xfrm>
              <a:prstGeom prst="rect">
                <a:avLst/>
              </a:prstGeom>
              <a:noFill/>
            </p:spPr>
            <p:txBody>
              <a:bodyPr wrap="square" rtlCol="0">
                <a:spAutoFit/>
              </a:bodyPr>
              <a:lstStyle/>
              <a:p>
                <a:r>
                  <a:rPr kumimoji="1" lang="en-US" altLang="ja-JP" sz="1400" dirty="0">
                    <a:latin typeface="Meiryo UI" panose="020B0604030504040204" pitchFamily="50" charset="-128"/>
                    <a:ea typeface="Meiryo UI" panose="020B0604030504040204" pitchFamily="50" charset="-128"/>
                  </a:rPr>
                  <a:t>N=1,096</a:t>
                </a:r>
                <a:endParaRPr kumimoji="1" lang="ja-JP" altLang="en-US" sz="1400" dirty="0">
                  <a:latin typeface="Meiryo UI" panose="020B0604030504040204" pitchFamily="50" charset="-128"/>
                  <a:ea typeface="Meiryo UI" panose="020B0604030504040204" pitchFamily="50" charset="-128"/>
                </a:endParaRPr>
              </a:p>
            </p:txBody>
          </p:sp>
          <p:sp>
            <p:nvSpPr>
              <p:cNvPr id="37" name="テキスト ボックス 36"/>
              <p:cNvSpPr txBox="1"/>
              <p:nvPr/>
            </p:nvSpPr>
            <p:spPr>
              <a:xfrm>
                <a:off x="-1113511" y="4640499"/>
                <a:ext cx="4674190" cy="208784"/>
              </a:xfrm>
              <a:prstGeom prst="rect">
                <a:avLst/>
              </a:prstGeom>
              <a:noFill/>
            </p:spPr>
            <p:txBody>
              <a:bodyPr wrap="square" rtlCol="0">
                <a:spAutoFit/>
              </a:bodyPr>
              <a:lstStyle/>
              <a:p>
                <a:r>
                  <a:rPr kumimoji="1" lang="ja-JP" altLang="en-US" sz="1600" dirty="0">
                    <a:latin typeface="Meiryo UI" panose="020B0604030504040204" pitchFamily="50" charset="-128"/>
                    <a:ea typeface="Meiryo UI" panose="020B0604030504040204" pitchFamily="50" charset="-128"/>
                  </a:rPr>
                  <a:t>（学校や大人に助けてほしいこと、必要な支援）</a:t>
                </a:r>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複数回答</a:t>
                </a:r>
                <a:r>
                  <a:rPr kumimoji="1" lang="en-US" altLang="ja-JP" sz="1000" dirty="0">
                    <a:latin typeface="Meiryo UI" panose="020B0604030504040204" pitchFamily="50" charset="-128"/>
                    <a:ea typeface="Meiryo UI" panose="020B0604030504040204" pitchFamily="50" charset="-128"/>
                  </a:rPr>
                  <a:t>)</a:t>
                </a:r>
                <a:endParaRPr kumimoji="1" lang="ja-JP" altLang="en-US" sz="1000" dirty="0">
                  <a:latin typeface="Meiryo UI" panose="020B0604030504040204" pitchFamily="50" charset="-128"/>
                  <a:ea typeface="Meiryo UI" panose="020B0604030504040204" pitchFamily="50" charset="-128"/>
                </a:endParaRPr>
              </a:p>
            </p:txBody>
          </p:sp>
        </p:grpSp>
        <p:sp>
          <p:nvSpPr>
            <p:cNvPr id="11" name="テキスト ボックス 10"/>
            <p:cNvSpPr txBox="1"/>
            <p:nvPr/>
          </p:nvSpPr>
          <p:spPr>
            <a:xfrm>
              <a:off x="248428" y="3092210"/>
              <a:ext cx="2414957" cy="369332"/>
            </a:xfrm>
            <a:prstGeom prst="rect">
              <a:avLst/>
            </a:prstGeom>
            <a:noFill/>
          </p:spPr>
          <p:txBody>
            <a:bodyPr wrap="square" rtlCol="0">
              <a:spAutoFit/>
            </a:bodyPr>
            <a:lstStyle/>
            <a:p>
              <a:r>
                <a:rPr kumimoji="1" lang="ja-JP" altLang="en-US" sz="900" dirty="0">
                  <a:latin typeface="Meiryo UI" panose="020B0604030504040204" pitchFamily="50" charset="-128"/>
                  <a:ea typeface="Meiryo UI" panose="020B0604030504040204" pitchFamily="50" charset="-128"/>
                </a:rPr>
                <a:t>家族の病気や</a:t>
              </a:r>
              <a:r>
                <a:rPr kumimoji="1" lang="ja-JP" altLang="en-US" sz="900" dirty="0" err="1">
                  <a:latin typeface="Meiryo UI" panose="020B0604030504040204" pitchFamily="50" charset="-128"/>
                  <a:ea typeface="Meiryo UI" panose="020B0604030504040204" pitchFamily="50" charset="-128"/>
                </a:rPr>
                <a:t>障がい</a:t>
              </a:r>
              <a:r>
                <a:rPr kumimoji="1" lang="ja-JP" altLang="en-US" sz="900" dirty="0">
                  <a:latin typeface="Meiryo UI" panose="020B0604030504040204" pitchFamily="50" charset="-128"/>
                  <a:ea typeface="Meiryo UI" panose="020B0604030504040204" pitchFamily="50" charset="-128"/>
                </a:rPr>
                <a:t>、ケアのことなどについて</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わかりやすく説明してほしい</a:t>
              </a:r>
            </a:p>
          </p:txBody>
        </p:sp>
        <p:sp>
          <p:nvSpPr>
            <p:cNvPr id="31" name="テキスト ボックス 30"/>
            <p:cNvSpPr txBox="1"/>
            <p:nvPr/>
          </p:nvSpPr>
          <p:spPr>
            <a:xfrm>
              <a:off x="699725" y="3421664"/>
              <a:ext cx="2414957" cy="369332"/>
            </a:xfrm>
            <a:prstGeom prst="rect">
              <a:avLst/>
            </a:prstGeom>
            <a:noFill/>
          </p:spPr>
          <p:txBody>
            <a:bodyPr wrap="square" rtlCol="0">
              <a:spAutoFit/>
            </a:bodyPr>
            <a:lstStyle/>
            <a:p>
              <a:r>
                <a:rPr kumimoji="1" lang="ja-JP" altLang="en-US" sz="900" dirty="0">
                  <a:latin typeface="Meiryo UI" panose="020B0604030504040204" pitchFamily="50" charset="-128"/>
                  <a:ea typeface="Meiryo UI" panose="020B0604030504040204" pitchFamily="50" charset="-128"/>
                </a:rPr>
                <a:t>自分が行っているお世話のすべてを</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代わってくれる人やサービスがほしい</a:t>
              </a:r>
            </a:p>
          </p:txBody>
        </p:sp>
        <p:sp>
          <p:nvSpPr>
            <p:cNvPr id="32" name="テキスト ボックス 31"/>
            <p:cNvSpPr txBox="1"/>
            <p:nvPr/>
          </p:nvSpPr>
          <p:spPr>
            <a:xfrm>
              <a:off x="734169" y="3717528"/>
              <a:ext cx="1787564" cy="369332"/>
            </a:xfrm>
            <a:prstGeom prst="rect">
              <a:avLst/>
            </a:prstGeom>
            <a:noFill/>
          </p:spPr>
          <p:txBody>
            <a:bodyPr wrap="square" rtlCol="0">
              <a:spAutoFit/>
            </a:bodyPr>
            <a:lstStyle/>
            <a:p>
              <a:r>
                <a:rPr kumimoji="1" lang="ja-JP" altLang="en-US" sz="900" dirty="0">
                  <a:latin typeface="Meiryo UI" panose="020B0604030504040204" pitchFamily="50" charset="-128"/>
                  <a:ea typeface="Meiryo UI" panose="020B0604030504040204" pitchFamily="50" charset="-128"/>
                </a:rPr>
                <a:t>自分が行っているお世話の一部を</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代わってくれる人やサービスがほしい</a:t>
              </a:r>
            </a:p>
          </p:txBody>
        </p:sp>
      </p:grpSp>
      <p:grpSp>
        <p:nvGrpSpPr>
          <p:cNvPr id="2" name="グループ化 1">
            <a:extLst>
              <a:ext uri="{FF2B5EF4-FFF2-40B4-BE49-F238E27FC236}">
                <a16:creationId xmlns:a16="http://schemas.microsoft.com/office/drawing/2014/main" id="{6E70F02A-3C86-4826-A0CC-D2FEBCAF92DE}"/>
              </a:ext>
            </a:extLst>
          </p:cNvPr>
          <p:cNvGrpSpPr/>
          <p:nvPr/>
        </p:nvGrpSpPr>
        <p:grpSpPr>
          <a:xfrm>
            <a:off x="4654021" y="3718863"/>
            <a:ext cx="5272084" cy="3073847"/>
            <a:chOff x="4654021" y="3379339"/>
            <a:chExt cx="5272084" cy="3073847"/>
          </a:xfrm>
        </p:grpSpPr>
        <p:sp>
          <p:nvSpPr>
            <p:cNvPr id="28" name="テキスト ボックス 27"/>
            <p:cNvSpPr txBox="1"/>
            <p:nvPr/>
          </p:nvSpPr>
          <p:spPr>
            <a:xfrm>
              <a:off x="8920299" y="3812691"/>
              <a:ext cx="985701" cy="261610"/>
            </a:xfrm>
            <a:prstGeom prst="rect">
              <a:avLst/>
            </a:prstGeom>
            <a:noFill/>
          </p:spPr>
          <p:txBody>
            <a:bodyPr wrap="square" rtlCol="0">
              <a:spAutoFit/>
            </a:bodyPr>
            <a:lstStyle/>
            <a:p>
              <a:r>
                <a:rPr kumimoji="1" lang="en-US" altLang="ja-JP" sz="1100" dirty="0">
                  <a:latin typeface="Meiryo UI" panose="020B0604030504040204" pitchFamily="50" charset="-128"/>
                  <a:ea typeface="Meiryo UI" panose="020B0604030504040204" pitchFamily="50" charset="-128"/>
                </a:rPr>
                <a:t>N=307</a:t>
              </a:r>
              <a:endParaRPr kumimoji="1" lang="ja-JP" altLang="en-US" sz="1100" dirty="0">
                <a:latin typeface="Meiryo UI" panose="020B0604030504040204" pitchFamily="50" charset="-128"/>
                <a:ea typeface="Meiryo UI" panose="020B0604030504040204" pitchFamily="50" charset="-128"/>
              </a:endParaRPr>
            </a:p>
          </p:txBody>
        </p:sp>
        <p:grpSp>
          <p:nvGrpSpPr>
            <p:cNvPr id="12" name="グループ化 11"/>
            <p:cNvGrpSpPr/>
            <p:nvPr/>
          </p:nvGrpSpPr>
          <p:grpSpPr>
            <a:xfrm>
              <a:off x="4654021" y="3379339"/>
              <a:ext cx="5272084" cy="3073847"/>
              <a:chOff x="4486652" y="3483332"/>
              <a:chExt cx="5272084" cy="3073847"/>
            </a:xfrm>
          </p:grpSpPr>
          <p:grpSp>
            <p:nvGrpSpPr>
              <p:cNvPr id="39" name="グループ化 38"/>
              <p:cNvGrpSpPr/>
              <p:nvPr/>
            </p:nvGrpSpPr>
            <p:grpSpPr>
              <a:xfrm>
                <a:off x="4785632" y="3483332"/>
                <a:ext cx="4973104" cy="3073847"/>
                <a:chOff x="-1836540" y="5387911"/>
                <a:chExt cx="5314715" cy="2025736"/>
              </a:xfrm>
            </p:grpSpPr>
            <p:graphicFrame>
              <p:nvGraphicFramePr>
                <p:cNvPr id="40" name="グラフ 39"/>
                <p:cNvGraphicFramePr/>
                <p:nvPr>
                  <p:extLst>
                    <p:ext uri="{D42A27DB-BD31-4B8C-83A1-F6EECF244321}">
                      <p14:modId xmlns:p14="http://schemas.microsoft.com/office/powerpoint/2010/main" val="2537746856"/>
                    </p:ext>
                  </p:extLst>
                </p:nvPr>
              </p:nvGraphicFramePr>
              <p:xfrm>
                <a:off x="-1836540" y="5822272"/>
                <a:ext cx="5314715" cy="1591375"/>
              </p:xfrm>
              <a:graphic>
                <a:graphicData uri="http://schemas.openxmlformats.org/drawingml/2006/chart">
                  <c:chart xmlns:c="http://schemas.openxmlformats.org/drawingml/2006/chart" xmlns:r="http://schemas.openxmlformats.org/officeDocument/2006/relationships" r:id="rId4"/>
                </a:graphicData>
              </a:graphic>
            </p:graphicFrame>
            <p:sp>
              <p:nvSpPr>
                <p:cNvPr id="41" name="テキスト ボックス 40"/>
                <p:cNvSpPr txBox="1"/>
                <p:nvPr/>
              </p:nvSpPr>
              <p:spPr>
                <a:xfrm>
                  <a:off x="-1458950" y="5387911"/>
                  <a:ext cx="3072713" cy="202832"/>
                </a:xfrm>
                <a:prstGeom prst="rect">
                  <a:avLst/>
                </a:prstGeom>
                <a:noFill/>
              </p:spPr>
              <p:txBody>
                <a:bodyPr wrap="square" rtlCol="0">
                  <a:spAutoFit/>
                </a:bodyPr>
                <a:lstStyle/>
                <a:p>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参考</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国調査 全日制高校</a:t>
                  </a:r>
                </a:p>
              </p:txBody>
            </p:sp>
            <p:sp>
              <p:nvSpPr>
                <p:cNvPr id="43" name="テキスト ボックス 42"/>
                <p:cNvSpPr txBox="1"/>
                <p:nvPr/>
              </p:nvSpPr>
              <p:spPr>
                <a:xfrm>
                  <a:off x="-994881" y="5556049"/>
                  <a:ext cx="4373579" cy="167336"/>
                </a:xfrm>
                <a:prstGeom prst="rect">
                  <a:avLst/>
                </a:prstGeom>
                <a:noFill/>
              </p:spPr>
              <p:txBody>
                <a:bodyPr wrap="square" rtlCol="0">
                  <a:spAutoFit/>
                </a:bodyPr>
                <a:lstStyle/>
                <a:p>
                  <a:r>
                    <a:rPr kumimoji="1" lang="ja-JP" altLang="en-US" sz="1050" dirty="0">
                      <a:latin typeface="Meiryo UI" panose="020B0604030504040204" pitchFamily="50" charset="-128"/>
                      <a:ea typeface="Meiryo UI" panose="020B0604030504040204" pitchFamily="50" charset="-128"/>
                    </a:rPr>
                    <a:t>（学校や大人に助けてほしいこと、必要な支援）            </a:t>
                  </a:r>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複数回答</a:t>
                  </a:r>
                  <a:r>
                    <a:rPr kumimoji="1" lang="en-US" altLang="ja-JP" sz="800" dirty="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p:txBody>
            </p:sp>
          </p:grpSp>
          <p:sp>
            <p:nvSpPr>
              <p:cNvPr id="44" name="テキスト ボックス 43"/>
              <p:cNvSpPr txBox="1"/>
              <p:nvPr/>
            </p:nvSpPr>
            <p:spPr>
              <a:xfrm>
                <a:off x="4486652" y="4510169"/>
                <a:ext cx="3096221" cy="215444"/>
              </a:xfrm>
              <a:prstGeom prst="rect">
                <a:avLst/>
              </a:prstGeom>
              <a:noFill/>
            </p:spPr>
            <p:txBody>
              <a:bodyPr wrap="square" rtlCol="0">
                <a:spAutoFit/>
              </a:bodyPr>
              <a:lstStyle/>
              <a:p>
                <a:r>
                  <a:rPr kumimoji="1" lang="ja-JP" altLang="en-US" sz="800" dirty="0">
                    <a:latin typeface="Meiryo UI" panose="020B0604030504040204" pitchFamily="50" charset="-128"/>
                    <a:ea typeface="Meiryo UI" panose="020B0604030504040204" pitchFamily="50" charset="-128"/>
                  </a:rPr>
                  <a:t>家族の病気や障がい、ケアのことなどについてわかりやすく説明してほしい</a:t>
                </a:r>
              </a:p>
            </p:txBody>
          </p:sp>
          <p:sp>
            <p:nvSpPr>
              <p:cNvPr id="45" name="テキスト ボックス 44"/>
              <p:cNvSpPr txBox="1"/>
              <p:nvPr/>
            </p:nvSpPr>
            <p:spPr>
              <a:xfrm>
                <a:off x="4608009" y="4696447"/>
                <a:ext cx="3359273" cy="215444"/>
              </a:xfrm>
              <a:prstGeom prst="rect">
                <a:avLst/>
              </a:prstGeom>
              <a:noFill/>
            </p:spPr>
            <p:txBody>
              <a:bodyPr wrap="square" rtlCol="0">
                <a:spAutoFit/>
              </a:bodyPr>
              <a:lstStyle/>
              <a:p>
                <a:r>
                  <a:rPr kumimoji="1" lang="ja-JP" altLang="en-US" sz="800" dirty="0">
                    <a:latin typeface="Meiryo UI" panose="020B0604030504040204" pitchFamily="50" charset="-128"/>
                    <a:ea typeface="Meiryo UI" panose="020B0604030504040204" pitchFamily="50" charset="-128"/>
                  </a:rPr>
                  <a:t>自分が行っているお世話</a:t>
                </a:r>
                <a:r>
                  <a:rPr kumimoji="1" lang="ja-JP" altLang="en-US" sz="800" dirty="0" smtClean="0">
                    <a:latin typeface="Meiryo UI" panose="020B0604030504040204" pitchFamily="50" charset="-128"/>
                    <a:ea typeface="Meiryo UI" panose="020B0604030504040204" pitchFamily="50" charset="-128"/>
                  </a:rPr>
                  <a:t>の</a:t>
                </a:r>
                <a:r>
                  <a:rPr kumimoji="1" lang="ja-JP" altLang="en-US" sz="800" dirty="0">
                    <a:latin typeface="Meiryo UI" panose="020B0604030504040204" pitchFamily="50" charset="-128"/>
                    <a:ea typeface="Meiryo UI" panose="020B0604030504040204" pitchFamily="50" charset="-128"/>
                  </a:rPr>
                  <a:t>すべて</a:t>
                </a:r>
                <a:r>
                  <a:rPr kumimoji="1" lang="ja-JP" altLang="en-US" sz="800" dirty="0" smtClean="0">
                    <a:latin typeface="Meiryo UI" panose="020B0604030504040204" pitchFamily="50" charset="-128"/>
                    <a:ea typeface="Meiryo UI" panose="020B0604030504040204" pitchFamily="50" charset="-128"/>
                  </a:rPr>
                  <a:t>を</a:t>
                </a:r>
                <a:r>
                  <a:rPr kumimoji="1" lang="ja-JP" altLang="en-US" sz="800" dirty="0">
                    <a:latin typeface="Meiryo UI" panose="020B0604030504040204" pitchFamily="50" charset="-128"/>
                    <a:ea typeface="Meiryo UI" panose="020B0604030504040204" pitchFamily="50" charset="-128"/>
                  </a:rPr>
                  <a:t>代わってくれる人やサービスがほしい</a:t>
                </a:r>
              </a:p>
            </p:txBody>
          </p:sp>
          <p:sp>
            <p:nvSpPr>
              <p:cNvPr id="46" name="テキスト ボックス 45"/>
              <p:cNvSpPr txBox="1"/>
              <p:nvPr/>
            </p:nvSpPr>
            <p:spPr>
              <a:xfrm>
                <a:off x="4611265" y="4883703"/>
                <a:ext cx="3042589" cy="215444"/>
              </a:xfrm>
              <a:prstGeom prst="rect">
                <a:avLst/>
              </a:prstGeom>
              <a:noFill/>
            </p:spPr>
            <p:txBody>
              <a:bodyPr wrap="square" rtlCol="0">
                <a:spAutoFit/>
              </a:bodyPr>
              <a:lstStyle/>
              <a:p>
                <a:r>
                  <a:rPr kumimoji="1" lang="ja-JP" altLang="en-US" sz="800" dirty="0">
                    <a:latin typeface="Meiryo UI" panose="020B0604030504040204" pitchFamily="50" charset="-128"/>
                    <a:ea typeface="Meiryo UI" panose="020B0604030504040204" pitchFamily="50" charset="-128"/>
                  </a:rPr>
                  <a:t>自分が行っているお世話の一部を代わってくれる人やサービスがほしい</a:t>
                </a:r>
              </a:p>
            </p:txBody>
          </p:sp>
        </p:grpSp>
      </p:grpSp>
      <p:cxnSp>
        <p:nvCxnSpPr>
          <p:cNvPr id="21" name="直線コネクタ 20"/>
          <p:cNvCxnSpPr/>
          <p:nvPr/>
        </p:nvCxnSpPr>
        <p:spPr>
          <a:xfrm>
            <a:off x="2905410" y="4496505"/>
            <a:ext cx="395417"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47" name="直線コネクタ 46"/>
          <p:cNvCxnSpPr/>
          <p:nvPr/>
        </p:nvCxnSpPr>
        <p:spPr>
          <a:xfrm>
            <a:off x="3086633" y="2618481"/>
            <a:ext cx="395417"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48" name="直線コネクタ 47"/>
          <p:cNvCxnSpPr/>
          <p:nvPr/>
        </p:nvCxnSpPr>
        <p:spPr>
          <a:xfrm>
            <a:off x="2691216" y="2905925"/>
            <a:ext cx="395417"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49" name="直線コネクタ 48"/>
          <p:cNvCxnSpPr/>
          <p:nvPr/>
        </p:nvCxnSpPr>
        <p:spPr>
          <a:xfrm>
            <a:off x="2663386" y="3221304"/>
            <a:ext cx="395417"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50" name="直線コネクタ 49"/>
          <p:cNvCxnSpPr/>
          <p:nvPr/>
        </p:nvCxnSpPr>
        <p:spPr>
          <a:xfrm>
            <a:off x="2663386" y="3552846"/>
            <a:ext cx="395417"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51" name="直線コネクタ 50"/>
          <p:cNvCxnSpPr/>
          <p:nvPr/>
        </p:nvCxnSpPr>
        <p:spPr>
          <a:xfrm>
            <a:off x="2663386" y="3845875"/>
            <a:ext cx="395417"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52" name="直線コネクタ 51"/>
          <p:cNvCxnSpPr/>
          <p:nvPr/>
        </p:nvCxnSpPr>
        <p:spPr>
          <a:xfrm>
            <a:off x="3092317" y="4180761"/>
            <a:ext cx="395417"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54" name="直線コネクタ 53"/>
          <p:cNvCxnSpPr/>
          <p:nvPr/>
        </p:nvCxnSpPr>
        <p:spPr>
          <a:xfrm>
            <a:off x="2537638" y="1306596"/>
            <a:ext cx="3014665"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55" name="直線コネクタ 54"/>
          <p:cNvCxnSpPr/>
          <p:nvPr/>
        </p:nvCxnSpPr>
        <p:spPr>
          <a:xfrm>
            <a:off x="3284341" y="5435619"/>
            <a:ext cx="395417" cy="0"/>
          </a:xfrm>
          <a:prstGeom prst="line">
            <a:avLst/>
          </a:prstGeom>
          <a:ln w="28575">
            <a:solidFill>
              <a:schemeClr val="accent2"/>
            </a:solidFill>
            <a:prstDash val="sysDash"/>
          </a:ln>
        </p:spPr>
        <p:style>
          <a:lnRef idx="1">
            <a:schemeClr val="accent1"/>
          </a:lnRef>
          <a:fillRef idx="0">
            <a:schemeClr val="accent1"/>
          </a:fillRef>
          <a:effectRef idx="0">
            <a:schemeClr val="accent1"/>
          </a:effectRef>
          <a:fontRef idx="minor">
            <a:schemeClr val="tx1"/>
          </a:fontRef>
        </p:style>
      </p:cxnSp>
      <p:cxnSp>
        <p:nvCxnSpPr>
          <p:cNvPr id="56" name="直線コネクタ 55"/>
          <p:cNvCxnSpPr/>
          <p:nvPr/>
        </p:nvCxnSpPr>
        <p:spPr>
          <a:xfrm>
            <a:off x="3328295" y="5139301"/>
            <a:ext cx="395417" cy="0"/>
          </a:xfrm>
          <a:prstGeom prst="line">
            <a:avLst/>
          </a:prstGeom>
          <a:ln w="28575">
            <a:solidFill>
              <a:schemeClr val="accent2"/>
            </a:solidFill>
            <a:prstDash val="sysDash"/>
          </a:ln>
        </p:spPr>
        <p:style>
          <a:lnRef idx="1">
            <a:schemeClr val="accent1"/>
          </a:lnRef>
          <a:fillRef idx="0">
            <a:schemeClr val="accent1"/>
          </a:fillRef>
          <a:effectRef idx="0">
            <a:schemeClr val="accent1"/>
          </a:effectRef>
          <a:fontRef idx="minor">
            <a:schemeClr val="tx1"/>
          </a:fontRef>
        </p:style>
      </p:cxnSp>
      <p:cxnSp>
        <p:nvCxnSpPr>
          <p:cNvPr id="38" name="直線コネクタ 37"/>
          <p:cNvCxnSpPr/>
          <p:nvPr/>
        </p:nvCxnSpPr>
        <p:spPr>
          <a:xfrm>
            <a:off x="2861094" y="4824276"/>
            <a:ext cx="395417"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59" name="直線コネクタ 58"/>
          <p:cNvCxnSpPr>
            <a:cxnSpLocks/>
          </p:cNvCxnSpPr>
          <p:nvPr/>
        </p:nvCxnSpPr>
        <p:spPr>
          <a:xfrm>
            <a:off x="6960849" y="1062316"/>
            <a:ext cx="2592000" cy="0"/>
          </a:xfrm>
          <a:prstGeom prst="line">
            <a:avLst/>
          </a:prstGeom>
          <a:ln w="28575">
            <a:solidFill>
              <a:schemeClr val="accent2"/>
            </a:solidFill>
            <a:prstDash val="sysDash"/>
          </a:ln>
        </p:spPr>
        <p:style>
          <a:lnRef idx="1">
            <a:schemeClr val="accent1"/>
          </a:lnRef>
          <a:fillRef idx="0">
            <a:schemeClr val="accent1"/>
          </a:fillRef>
          <a:effectRef idx="0">
            <a:schemeClr val="accent1"/>
          </a:effectRef>
          <a:fontRef idx="minor">
            <a:schemeClr val="tx1"/>
          </a:fontRef>
        </p:style>
      </p:cxnSp>
      <p:sp>
        <p:nvSpPr>
          <p:cNvPr id="53" name="テキスト ボックス 52">
            <a:extLst>
              <a:ext uri="{FF2B5EF4-FFF2-40B4-BE49-F238E27FC236}">
                <a16:creationId xmlns:a16="http://schemas.microsoft.com/office/drawing/2014/main" id="{19977412-2E9C-48B5-A3D1-2AFE3EA3999E}"/>
              </a:ext>
            </a:extLst>
          </p:cNvPr>
          <p:cNvSpPr txBox="1"/>
          <p:nvPr/>
        </p:nvSpPr>
        <p:spPr>
          <a:xfrm>
            <a:off x="5195639" y="1932558"/>
            <a:ext cx="4716682" cy="338554"/>
          </a:xfrm>
          <a:prstGeom prst="rect">
            <a:avLst/>
          </a:prstGeom>
          <a:noFill/>
        </p:spPr>
        <p:txBody>
          <a:bodyPr wrap="square" rtlCol="0">
            <a:spAutoFit/>
          </a:bodyPr>
          <a:lstStyle/>
          <a:p>
            <a:r>
              <a:rPr kumimoji="1" lang="en-US" altLang="ja-JP" sz="1600" dirty="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支援を望むと回答した生徒の内訳</a:t>
            </a:r>
            <a:r>
              <a:rPr kumimoji="1" lang="en-US" altLang="ja-JP" sz="1600" dirty="0">
                <a:latin typeface="Meiryo UI" panose="020B0604030504040204" pitchFamily="50" charset="-128"/>
                <a:ea typeface="Meiryo UI" panose="020B0604030504040204" pitchFamily="50" charset="-128"/>
              </a:rPr>
              <a:t>)           </a:t>
            </a:r>
            <a:r>
              <a:rPr kumimoji="1" lang="ja-JP" altLang="en-US" sz="1050" dirty="0">
                <a:latin typeface="Meiryo UI" panose="020B0604030504040204" pitchFamily="50" charset="-128"/>
                <a:ea typeface="Meiryo UI" panose="020B0604030504040204" pitchFamily="50" charset="-128"/>
              </a:rPr>
              <a:t>（複数回答）</a:t>
            </a:r>
            <a:endParaRPr kumimoji="1" lang="ja-JP" altLang="en-US" dirty="0">
              <a:latin typeface="Meiryo UI" panose="020B0604030504040204" pitchFamily="50" charset="-128"/>
              <a:ea typeface="Meiryo UI" panose="020B0604030504040204" pitchFamily="50" charset="-128"/>
            </a:endParaRPr>
          </a:p>
        </p:txBody>
      </p:sp>
      <p:sp>
        <p:nvSpPr>
          <p:cNvPr id="58" name="テキスト ボックス 57">
            <a:extLst>
              <a:ext uri="{FF2B5EF4-FFF2-40B4-BE49-F238E27FC236}">
                <a16:creationId xmlns:a16="http://schemas.microsoft.com/office/drawing/2014/main" id="{D3446853-7EE0-4CE0-8A00-9F20068F1867}"/>
              </a:ext>
            </a:extLst>
          </p:cNvPr>
          <p:cNvSpPr txBox="1"/>
          <p:nvPr/>
        </p:nvSpPr>
        <p:spPr>
          <a:xfrm>
            <a:off x="9018933" y="2145223"/>
            <a:ext cx="1059522" cy="307777"/>
          </a:xfrm>
          <a:prstGeom prst="rect">
            <a:avLst/>
          </a:prstGeom>
          <a:noFill/>
        </p:spPr>
        <p:txBody>
          <a:bodyPr wrap="square" rtlCol="0">
            <a:spAutoFit/>
          </a:bodyPr>
          <a:lstStyle/>
          <a:p>
            <a:r>
              <a:rPr kumimoji="1" lang="en-US" altLang="ja-JP" sz="1400" dirty="0">
                <a:latin typeface="Meiryo UI" panose="020B0604030504040204" pitchFamily="50" charset="-128"/>
                <a:ea typeface="Meiryo UI" panose="020B0604030504040204" pitchFamily="50" charset="-128"/>
              </a:rPr>
              <a:t>N=397</a:t>
            </a:r>
            <a:endParaRPr kumimoji="1" lang="ja-JP" altLang="en-US" sz="1400" dirty="0">
              <a:latin typeface="Meiryo UI" panose="020B0604030504040204" pitchFamily="50" charset="-128"/>
              <a:ea typeface="Meiryo UI" panose="020B0604030504040204" pitchFamily="50" charset="-128"/>
            </a:endParaRPr>
          </a:p>
        </p:txBody>
      </p:sp>
      <p:cxnSp>
        <p:nvCxnSpPr>
          <p:cNvPr id="9" name="直線矢印コネクタ 8">
            <a:extLst>
              <a:ext uri="{FF2B5EF4-FFF2-40B4-BE49-F238E27FC236}">
                <a16:creationId xmlns:a16="http://schemas.microsoft.com/office/drawing/2014/main" id="{6F72D0F0-78BD-4267-8775-143DCCBDE341}"/>
              </a:ext>
            </a:extLst>
          </p:cNvPr>
          <p:cNvCxnSpPr/>
          <p:nvPr/>
        </p:nvCxnSpPr>
        <p:spPr>
          <a:xfrm flipV="1">
            <a:off x="4353059" y="2947925"/>
            <a:ext cx="1017227" cy="719909"/>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 name="右中かっこ 12">
            <a:extLst>
              <a:ext uri="{FF2B5EF4-FFF2-40B4-BE49-F238E27FC236}">
                <a16:creationId xmlns:a16="http://schemas.microsoft.com/office/drawing/2014/main" id="{02BE6AAA-991F-4890-9E08-317299633703}"/>
              </a:ext>
            </a:extLst>
          </p:cNvPr>
          <p:cNvSpPr/>
          <p:nvPr/>
        </p:nvSpPr>
        <p:spPr>
          <a:xfrm>
            <a:off x="3701916" y="2247828"/>
            <a:ext cx="327297" cy="3263285"/>
          </a:xfrm>
          <a:prstGeom prst="rightBrace">
            <a:avLst>
              <a:gd name="adj1" fmla="val 62158"/>
              <a:gd name="adj2" fmla="val 50000"/>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60" name="直線コネクタ 59">
            <a:extLst>
              <a:ext uri="{FF2B5EF4-FFF2-40B4-BE49-F238E27FC236}">
                <a16:creationId xmlns:a16="http://schemas.microsoft.com/office/drawing/2014/main" id="{29A5551A-C06E-4FDB-B4D5-E5A1E6EA0647}"/>
              </a:ext>
            </a:extLst>
          </p:cNvPr>
          <p:cNvCxnSpPr>
            <a:cxnSpLocks/>
          </p:cNvCxnSpPr>
          <p:nvPr/>
        </p:nvCxnSpPr>
        <p:spPr>
          <a:xfrm>
            <a:off x="5866539" y="2610617"/>
            <a:ext cx="2203670" cy="0"/>
          </a:xfrm>
          <a:prstGeom prst="line">
            <a:avLst/>
          </a:prstGeom>
          <a:ln w="28575">
            <a:solidFill>
              <a:schemeClr val="accent2"/>
            </a:solidFill>
            <a:prstDash val="sysDash"/>
          </a:ln>
        </p:spPr>
        <p:style>
          <a:lnRef idx="1">
            <a:schemeClr val="accent1"/>
          </a:lnRef>
          <a:fillRef idx="0">
            <a:schemeClr val="accent1"/>
          </a:fillRef>
          <a:effectRef idx="0">
            <a:schemeClr val="accent1"/>
          </a:effectRef>
          <a:fontRef idx="minor">
            <a:schemeClr val="tx1"/>
          </a:fontRef>
        </p:style>
      </p:cxnSp>
      <p:cxnSp>
        <p:nvCxnSpPr>
          <p:cNvPr id="61" name="直線コネクタ 60">
            <a:extLst>
              <a:ext uri="{FF2B5EF4-FFF2-40B4-BE49-F238E27FC236}">
                <a16:creationId xmlns:a16="http://schemas.microsoft.com/office/drawing/2014/main" id="{369554CD-24B6-4323-8D16-DEDE13E6338F}"/>
              </a:ext>
            </a:extLst>
          </p:cNvPr>
          <p:cNvCxnSpPr>
            <a:cxnSpLocks/>
          </p:cNvCxnSpPr>
          <p:nvPr/>
        </p:nvCxnSpPr>
        <p:spPr>
          <a:xfrm>
            <a:off x="5465266" y="2955742"/>
            <a:ext cx="2604943" cy="0"/>
          </a:xfrm>
          <a:prstGeom prst="line">
            <a:avLst/>
          </a:prstGeom>
          <a:ln w="28575">
            <a:solidFill>
              <a:schemeClr val="accent2"/>
            </a:solidFill>
            <a:prstDash val="sysDash"/>
          </a:ln>
        </p:spPr>
        <p:style>
          <a:lnRef idx="1">
            <a:schemeClr val="accent1"/>
          </a:lnRef>
          <a:fillRef idx="0">
            <a:schemeClr val="accent1"/>
          </a:fillRef>
          <a:effectRef idx="0">
            <a:schemeClr val="accent1"/>
          </a:effectRef>
          <a:fontRef idx="minor">
            <a:schemeClr val="tx1"/>
          </a:fontRef>
        </p:style>
      </p:cxnSp>
      <p:cxnSp>
        <p:nvCxnSpPr>
          <p:cNvPr id="62" name="直線コネクタ 61">
            <a:extLst>
              <a:ext uri="{FF2B5EF4-FFF2-40B4-BE49-F238E27FC236}">
                <a16:creationId xmlns:a16="http://schemas.microsoft.com/office/drawing/2014/main" id="{97A37867-8458-4858-9E1D-651C7F0A0338}"/>
              </a:ext>
            </a:extLst>
          </p:cNvPr>
          <p:cNvCxnSpPr>
            <a:cxnSpLocks/>
          </p:cNvCxnSpPr>
          <p:nvPr/>
        </p:nvCxnSpPr>
        <p:spPr>
          <a:xfrm>
            <a:off x="6466685" y="3328162"/>
            <a:ext cx="162000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3" name="正方形/長方形 62"/>
          <p:cNvSpPr/>
          <p:nvPr/>
        </p:nvSpPr>
        <p:spPr>
          <a:xfrm>
            <a:off x="1" y="-7775"/>
            <a:ext cx="9906000" cy="70323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4" name="テキスト ボックス 63"/>
          <p:cNvSpPr txBox="1"/>
          <p:nvPr/>
        </p:nvSpPr>
        <p:spPr>
          <a:xfrm>
            <a:off x="2" y="266898"/>
            <a:ext cx="9905998" cy="461665"/>
          </a:xfrm>
          <a:prstGeom prst="rect">
            <a:avLst/>
          </a:prstGeom>
          <a:noFill/>
        </p:spPr>
        <p:txBody>
          <a:bodyPr wrap="square" rtlCol="0">
            <a:spAutoFit/>
          </a:bodyPr>
          <a:lstStyle/>
          <a:p>
            <a:pPr algn="ctr"/>
            <a:r>
              <a:rPr lang="ja-JP" altLang="ja-JP" sz="2400" b="1" dirty="0">
                <a:solidFill>
                  <a:schemeClr val="bg1"/>
                </a:solidFill>
                <a:latin typeface="Meiryo UI" panose="020B0604030504040204" pitchFamily="50" charset="-128"/>
                <a:ea typeface="Meiryo UI" panose="020B0604030504040204" pitchFamily="50" charset="-128"/>
              </a:rPr>
              <a:t>府立高校</a:t>
            </a:r>
            <a:r>
              <a:rPr lang="ja-JP" altLang="en-US" sz="2400" b="1" dirty="0">
                <a:solidFill>
                  <a:schemeClr val="bg1"/>
                </a:solidFill>
                <a:latin typeface="Meiryo UI" panose="020B0604030504040204" pitchFamily="50" charset="-128"/>
                <a:ea typeface="Meiryo UI" panose="020B0604030504040204" pitchFamily="50" charset="-128"/>
              </a:rPr>
              <a:t>におけるヤングケアラーに関する</a:t>
            </a:r>
            <a:r>
              <a:rPr lang="ja-JP" altLang="ja-JP" sz="2400" b="1" dirty="0">
                <a:solidFill>
                  <a:schemeClr val="bg1"/>
                </a:solidFill>
                <a:latin typeface="Meiryo UI" panose="020B0604030504040204" pitchFamily="50" charset="-128"/>
                <a:ea typeface="Meiryo UI" panose="020B0604030504040204" pitchFamily="50" charset="-128"/>
              </a:rPr>
              <a:t>調査結果について</a:t>
            </a:r>
            <a:r>
              <a:rPr lang="ja-JP" altLang="en-US" sz="2400" b="1" dirty="0">
                <a:solidFill>
                  <a:schemeClr val="bg1"/>
                </a:solidFill>
                <a:latin typeface="Meiryo UI" panose="020B0604030504040204" pitchFamily="50" charset="-128"/>
                <a:ea typeface="Meiryo UI" panose="020B0604030504040204" pitchFamily="50" charset="-128"/>
              </a:rPr>
              <a:t>（概要）</a:t>
            </a:r>
            <a:endParaRPr kumimoji="1" lang="ja-JP" altLang="en-US" sz="2400" b="1" dirty="0">
              <a:solidFill>
                <a:schemeClr val="bg1"/>
              </a:solidFill>
              <a:latin typeface="Meiryo UI" panose="020B0604030504040204" pitchFamily="50" charset="-128"/>
              <a:ea typeface="Meiryo UI" panose="020B0604030504040204" pitchFamily="50" charset="-128"/>
            </a:endParaRPr>
          </a:p>
        </p:txBody>
      </p:sp>
      <p:sp>
        <p:nvSpPr>
          <p:cNvPr id="65" name="テキスト ボックス 64"/>
          <p:cNvSpPr txBox="1"/>
          <p:nvPr/>
        </p:nvSpPr>
        <p:spPr>
          <a:xfrm>
            <a:off x="8567138" y="-7775"/>
            <a:ext cx="1338862" cy="307777"/>
          </a:xfrm>
          <a:prstGeom prst="rect">
            <a:avLst/>
          </a:prstGeom>
          <a:noFill/>
        </p:spPr>
        <p:txBody>
          <a:bodyPr wrap="square" rtlCol="0">
            <a:spAutoFit/>
          </a:bodyPr>
          <a:lstStyle/>
          <a:p>
            <a:r>
              <a:rPr kumimoji="1" lang="ja-JP" altLang="en-US" sz="1400" dirty="0">
                <a:solidFill>
                  <a:schemeClr val="bg1"/>
                </a:solidFill>
                <a:latin typeface="Meiryo UI" panose="020B0604030504040204" pitchFamily="50" charset="-128"/>
                <a:ea typeface="Meiryo UI" panose="020B0604030504040204" pitchFamily="50" charset="-128"/>
              </a:rPr>
              <a:t>令和３年</a:t>
            </a:r>
            <a:r>
              <a:rPr kumimoji="1" lang="en-US" altLang="ja-JP" sz="1400" dirty="0">
                <a:solidFill>
                  <a:schemeClr val="bg1"/>
                </a:solidFill>
                <a:latin typeface="Meiryo UI" panose="020B0604030504040204" pitchFamily="50" charset="-128"/>
                <a:ea typeface="Meiryo UI" panose="020B0604030504040204" pitchFamily="50" charset="-128"/>
              </a:rPr>
              <a:t>12</a:t>
            </a:r>
            <a:r>
              <a:rPr kumimoji="1" lang="ja-JP" altLang="en-US" sz="1400" dirty="0">
                <a:solidFill>
                  <a:schemeClr val="bg1"/>
                </a:solidFill>
                <a:latin typeface="Meiryo UI" panose="020B0604030504040204" pitchFamily="50" charset="-128"/>
                <a:ea typeface="Meiryo UI" panose="020B0604030504040204" pitchFamily="50" charset="-128"/>
              </a:rPr>
              <a:t>月</a:t>
            </a:r>
          </a:p>
        </p:txBody>
      </p:sp>
      <p:cxnSp>
        <p:nvCxnSpPr>
          <p:cNvPr id="66" name="直線コネクタ 65"/>
          <p:cNvCxnSpPr>
            <a:cxnSpLocks/>
          </p:cNvCxnSpPr>
          <p:nvPr/>
        </p:nvCxnSpPr>
        <p:spPr>
          <a:xfrm>
            <a:off x="313410" y="1306596"/>
            <a:ext cx="1589531" cy="0"/>
          </a:xfrm>
          <a:prstGeom prst="line">
            <a:avLst/>
          </a:prstGeom>
          <a:ln w="28575">
            <a:solidFill>
              <a:schemeClr val="accent2"/>
            </a:solidFill>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1412770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1359</TotalTime>
  <Words>1877</Words>
  <Application>Microsoft Office PowerPoint</Application>
  <PresentationFormat>A4 210 x 297 mm</PresentationFormat>
  <Paragraphs>190</Paragraphs>
  <Slides>8</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8</vt:i4>
      </vt:variant>
    </vt:vector>
  </HeadingPairs>
  <TitlesOfParts>
    <vt:vector size="15" baseType="lpstr">
      <vt:lpstr>Meiryo UI</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北野　賢一</dc:creator>
  <cp:lastModifiedBy>生徒指導G</cp:lastModifiedBy>
  <cp:revision>154</cp:revision>
  <cp:lastPrinted>2021-11-29T10:01:47Z</cp:lastPrinted>
  <dcterms:created xsi:type="dcterms:W3CDTF">2021-11-16T09:39:52Z</dcterms:created>
  <dcterms:modified xsi:type="dcterms:W3CDTF">2021-12-02T09:33:26Z</dcterms:modified>
</cp:coreProperties>
</file>