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45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BADA588-3022-4764-9B4F-69F1A1EEEB12}"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7F0B57B-5164-439B-8AA0-65069CE401A1}" type="slidenum">
              <a:rPr kumimoji="1" lang="ja-JP" altLang="en-US" smtClean="0"/>
              <a:t>‹#›</a:t>
            </a:fld>
            <a:endParaRPr kumimoji="1" lang="ja-JP" altLang="en-US"/>
          </a:p>
        </p:txBody>
      </p:sp>
    </p:spTree>
    <p:extLst>
      <p:ext uri="{BB962C8B-B14F-4D97-AF65-F5344CB8AC3E}">
        <p14:creationId xmlns:p14="http://schemas.microsoft.com/office/powerpoint/2010/main" val="605859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A62D17-E468-4F79-8F41-07828033BFA5}"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60302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868C4-DF3B-408B-B3DB-A18D28F740C1}"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52317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C9C659-0F80-4B47-87C9-00803E7B1A83}"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90365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A4E8D9-63DE-4459-8162-5AD14C101BF9}"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60841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B29D64-514F-4D76-8EF6-7DFE22B6743C}"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28637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26599D-1A7C-425A-96B8-B5468B895C35}"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7430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7D530B-DC7F-45DD-89DB-82E8BB6A160E}" type="datetime1">
              <a:rPr kumimoji="1" lang="ja-JP" altLang="en-US" smtClean="0"/>
              <a:t>2021/9/28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11060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DF02AE-E2F0-4701-B3E4-D90A3FCCAFC6}" type="datetime1">
              <a:rPr kumimoji="1" lang="ja-JP" altLang="en-US" smtClean="0"/>
              <a:t>2021/9/28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83118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4943-B5DA-42EA-B5B2-586CFF02C3FF}" type="datetime1">
              <a:rPr kumimoji="1" lang="ja-JP" altLang="en-US" smtClean="0"/>
              <a:t>2021/9/28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5388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5BBBC3C-2C2C-4400-AF67-6C4F8483E9FB}"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41122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93FABF-8D7C-475A-B40E-6C07217668B7}"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286833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E6BA2-57C2-4261-AFE4-02CE905DBBF9}" type="datetime1">
              <a:rPr kumimoji="1" lang="ja-JP" altLang="en-US" smtClean="0"/>
              <a:t>2021/9/28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654745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12192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p>
        </p:txBody>
      </p:sp>
      <p:sp>
        <p:nvSpPr>
          <p:cNvPr id="7" name="テキスト ボックス 6"/>
          <p:cNvSpPr txBox="1"/>
          <p:nvPr/>
        </p:nvSpPr>
        <p:spPr>
          <a:xfrm>
            <a:off x="110006" y="734925"/>
            <a:ext cx="11558253" cy="6170920"/>
          </a:xfrm>
          <a:prstGeom prst="rect">
            <a:avLst/>
          </a:prstGeom>
          <a:noFill/>
          <a:ln>
            <a:noFill/>
            <a:prstDash val="sysDot"/>
          </a:ln>
        </p:spPr>
        <p:txBody>
          <a:bodyPr wrap="square" rtlCol="0">
            <a:spAutoFit/>
          </a:bodyPr>
          <a:lstStyle/>
          <a:p>
            <a:pPr lvl="0">
              <a:lnSpc>
                <a:spcPts val="2200"/>
              </a:lnSpc>
            </a:pPr>
            <a:r>
              <a:rPr lang="ja-JP" altLang="en-US" dirty="0" smtClean="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１　</a:t>
            </a:r>
            <a:r>
              <a:rPr lang="ja-JP" altLang="en-US" b="1" dirty="0" smtClean="0">
                <a:solidFill>
                  <a:prstClr val="black"/>
                </a:solidFill>
                <a:latin typeface="Meiryo UI" panose="020B0604030504040204" pitchFamily="50" charset="-128"/>
                <a:ea typeface="Meiryo UI" panose="020B0604030504040204" pitchFamily="50" charset="-128"/>
              </a:rPr>
              <a:t>授業</a:t>
            </a:r>
            <a:endParaRPr lang="en-US" altLang="ja-JP" b="1"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　分散登校や短縮授業は行わず、通常形態（</a:t>
            </a:r>
            <a:r>
              <a:rPr lang="en-US" altLang="ja-JP" sz="1600" dirty="0">
                <a:solidFill>
                  <a:prstClr val="black"/>
                </a:solidFill>
                <a:latin typeface="Meiryo UI" panose="020B0604030504040204" pitchFamily="50" charset="-128"/>
                <a:ea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rPr>
              <a:t>教室</a:t>
            </a:r>
            <a:r>
              <a:rPr lang="en-US" altLang="ja-JP" sz="1600" dirty="0">
                <a:solidFill>
                  <a:prstClr val="black"/>
                </a:solidFill>
                <a:latin typeface="Meiryo UI" panose="020B0604030504040204" pitchFamily="50" charset="-128"/>
                <a:ea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rPr>
              <a:t>人まで）を</a:t>
            </a:r>
            <a:r>
              <a:rPr lang="ja-JP" altLang="en-US" sz="1600" dirty="0" smtClean="0">
                <a:solidFill>
                  <a:prstClr val="black"/>
                </a:solidFill>
                <a:latin typeface="Meiryo UI" panose="020B0604030504040204" pitchFamily="50" charset="-128"/>
                <a:ea typeface="Meiryo UI" panose="020B0604030504040204" pitchFamily="50" charset="-128"/>
              </a:rPr>
              <a:t>継続</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ただし、感染状況等に</a:t>
            </a:r>
            <a:r>
              <a:rPr lang="ja-JP" altLang="en-US" sz="1600" dirty="0">
                <a:solidFill>
                  <a:prstClr val="black"/>
                </a:solidFill>
                <a:latin typeface="Meiryo UI" panose="020B0604030504040204" pitchFamily="50" charset="-128"/>
                <a:ea typeface="Meiryo UI" panose="020B0604030504040204" pitchFamily="50" charset="-128"/>
              </a:rPr>
              <a:t>より不安を感じて登校しない児童生徒等については、オンライン等を活用して十分な学習支援を行う</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毎日の健康観察や基本的な感染症対策を</a:t>
            </a:r>
            <a:r>
              <a:rPr lang="ja-JP" altLang="en-US" sz="1600" dirty="0" smtClean="0">
                <a:latin typeface="Meiryo UI" panose="020B0604030504040204" pitchFamily="50" charset="-128"/>
                <a:ea typeface="Meiryo UI" panose="020B0604030504040204" pitchFamily="50" charset="-128"/>
              </a:rPr>
              <a:t>徹底する</a:t>
            </a:r>
            <a:endParaRPr lang="en-US" altLang="ja-JP" sz="300" dirty="0" smtClean="0">
              <a:solidFill>
                <a:prstClr val="black"/>
              </a:solidFill>
              <a:latin typeface="Meiryo UI" panose="020B0604030504040204" pitchFamily="50" charset="-128"/>
              <a:ea typeface="Meiryo UI" panose="020B0604030504040204" pitchFamily="50" charset="-128"/>
            </a:endParaRPr>
          </a:p>
          <a:p>
            <a:pPr lvl="0">
              <a:lnSpc>
                <a:spcPts val="1400"/>
              </a:lnSpc>
            </a:pPr>
            <a:r>
              <a:rPr lang="ja-JP" altLang="en-US" sz="300" dirty="0" smtClean="0">
                <a:solidFill>
                  <a:prstClr val="black"/>
                </a:solidFill>
                <a:latin typeface="Meiryo UI" panose="020B0604030504040204" pitchFamily="50" charset="-128"/>
                <a:ea typeface="Meiryo UI" panose="020B0604030504040204" pitchFamily="50" charset="-128"/>
              </a:rPr>
              <a:t>　</a:t>
            </a:r>
            <a:endParaRPr lang="en-US" altLang="ja-JP" sz="300" dirty="0" smtClean="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２</a:t>
            </a:r>
            <a:r>
              <a:rPr lang="ja-JP" altLang="en-US" b="1" dirty="0">
                <a:latin typeface="Meiryo UI" panose="020B0604030504040204" pitchFamily="50" charset="-128"/>
                <a:ea typeface="Meiryo UI" panose="020B0604030504040204" pitchFamily="50" charset="-128"/>
              </a:rPr>
              <a:t>　修学旅行等、泊や府県間の移動を伴う行事</a:t>
            </a:r>
            <a:endParaRPr lang="en-US" altLang="ja-JP" b="1" dirty="0">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感染</a:t>
            </a:r>
            <a:r>
              <a:rPr lang="ja-JP" altLang="en-US" sz="1600" dirty="0">
                <a:latin typeface="Meiryo UI" panose="020B0604030504040204" pitchFamily="50" charset="-128"/>
                <a:ea typeface="Meiryo UI" panose="020B0604030504040204" pitchFamily="50" charset="-128"/>
              </a:rPr>
              <a:t>防止対策を徹底したうえで実施</a:t>
            </a: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ただし、旅行（移動）先の都道府県が大阪からの受け入れを拒否している</a:t>
            </a:r>
            <a:r>
              <a:rPr lang="ja-JP" altLang="en-US" sz="1600" dirty="0" smtClean="0">
                <a:latin typeface="Meiryo UI" panose="020B0604030504040204" pitchFamily="50" charset="-128"/>
                <a:ea typeface="Meiryo UI" panose="020B0604030504040204" pitchFamily="50" charset="-128"/>
              </a:rPr>
              <a:t>場合は</a:t>
            </a:r>
            <a:r>
              <a:rPr lang="ja-JP" altLang="en-US" sz="1600" dirty="0">
                <a:latin typeface="Meiryo UI" panose="020B0604030504040204" pitchFamily="50" charset="-128"/>
                <a:ea typeface="Meiryo UI" panose="020B0604030504040204" pitchFamily="50" charset="-128"/>
              </a:rPr>
              <a:t>、中止または</a:t>
            </a:r>
            <a:r>
              <a:rPr lang="ja-JP" altLang="en-US" sz="1600" dirty="0" smtClean="0">
                <a:latin typeface="Meiryo UI" panose="020B0604030504040204" pitchFamily="50" charset="-128"/>
                <a:ea typeface="Meiryo UI" panose="020B0604030504040204" pitchFamily="50" charset="-128"/>
              </a:rPr>
              <a:t>延期</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800" dirty="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３</a:t>
            </a:r>
            <a:r>
              <a:rPr lang="ja-JP" altLang="en-US" b="1" dirty="0">
                <a:latin typeface="Meiryo UI" panose="020B0604030504040204" pitchFamily="50" charset="-128"/>
                <a:ea typeface="Meiryo UI" panose="020B0604030504040204" pitchFamily="50" charset="-128"/>
              </a:rPr>
              <a:t>　学校行事（文化祭・体育祭）</a:t>
            </a:r>
            <a:endParaRPr lang="en-US" altLang="ja-JP" sz="1600" dirty="0">
              <a:latin typeface="Meiryo UI" panose="020B0604030504040204" pitchFamily="50" charset="-128"/>
              <a:ea typeface="Meiryo UI" panose="020B0604030504040204" pitchFamily="50" charset="-128"/>
            </a:endParaRPr>
          </a:p>
          <a:p>
            <a:pPr>
              <a:lnSpc>
                <a:spcPts val="2200"/>
              </a:lnSpc>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来場者（保護者等）も含めて感染防止対策を徹底したうえで実施</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sz="1600"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４　部活動</a:t>
            </a:r>
            <a:endParaRPr lang="en-US" altLang="ja-JP" b="1"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　感染防止対策を徹底したうえで実施</a:t>
            </a:r>
            <a:endParaRPr lang="ja-JP" altLang="en-US" sz="1600" dirty="0" smtClean="0">
              <a:latin typeface="Meiryo UI" panose="020B0604030504040204" pitchFamily="50" charset="-128"/>
              <a:ea typeface="Meiryo UI" panose="020B0604030504040204" pitchFamily="50" charset="-128"/>
            </a:endParaRPr>
          </a:p>
          <a:p>
            <a:pPr>
              <a:lnSpc>
                <a:spcPts val="2200"/>
              </a:lnSpc>
            </a:pPr>
            <a:r>
              <a:rPr lang="ja-JP" altLang="en-US" sz="1600" dirty="0" smtClean="0">
                <a:latin typeface="Meiryo UI" panose="020B0604030504040204" pitchFamily="50" charset="-128"/>
                <a:ea typeface="Meiryo UI" panose="020B0604030504040204" pitchFamily="50" charset="-128"/>
              </a:rPr>
              <a:t>　　 ・　部活動前後での生徒どうしによる飲食を控えるとともに、更衣時に身体的距離を確保するよう指導</a:t>
            </a:r>
          </a:p>
          <a:p>
            <a:pPr>
              <a:lnSpc>
                <a:spcPts val="2200"/>
              </a:lnSpc>
            </a:pPr>
            <a:r>
              <a:rPr lang="ja-JP" altLang="en-US" sz="1600" dirty="0">
                <a:latin typeface="Meiryo UI" panose="020B0604030504040204" pitchFamily="50" charset="-128"/>
                <a:ea typeface="Meiryo UI" panose="020B0604030504040204" pitchFamily="50" charset="-128"/>
              </a:rPr>
              <a:t>　　 ・　発熱や風邪症状がある場合は活動への参加を見合わせるよう改めて指導を徹底</a:t>
            </a:r>
          </a:p>
          <a:p>
            <a:pPr>
              <a:lnSpc>
                <a:spcPts val="2200"/>
              </a:lnSpc>
            </a:pPr>
            <a:r>
              <a:rPr lang="ja-JP" altLang="en-US" sz="1600" dirty="0">
                <a:latin typeface="Meiryo UI" panose="020B0604030504040204" pitchFamily="50" charset="-128"/>
                <a:ea typeface="Meiryo UI" panose="020B0604030504040204" pitchFamily="50" charset="-128"/>
              </a:rPr>
              <a:t>　   ・　合宿や府県間の移動を伴う練習試合（合同練習を含む）は実施</a:t>
            </a:r>
            <a:r>
              <a:rPr lang="ja-JP" altLang="en-US" sz="1600" dirty="0" smtClean="0">
                <a:latin typeface="Meiryo UI" panose="020B0604030504040204" pitchFamily="50" charset="-128"/>
                <a:ea typeface="Meiryo UI" panose="020B0604030504040204" pitchFamily="50" charset="-128"/>
              </a:rPr>
              <a:t>しない</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５　感染者が確認された場合の臨時休業・学級閉鎖等</a:t>
            </a:r>
            <a:endParaRPr lang="en-US" altLang="ja-JP" b="1"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　陽性者が確認された場合、学校全体を臨時</a:t>
            </a:r>
            <a:r>
              <a:rPr lang="ja-JP" altLang="en-US" sz="1600" dirty="0" smtClean="0">
                <a:solidFill>
                  <a:prstClr val="black"/>
                </a:solidFill>
                <a:latin typeface="Meiryo UI" panose="020B0604030504040204" pitchFamily="50" charset="-128"/>
                <a:ea typeface="Meiryo UI" panose="020B0604030504040204" pitchFamily="50" charset="-128"/>
              </a:rPr>
              <a:t>休業とする</a:t>
            </a:r>
            <a:r>
              <a:rPr lang="ja-JP" altLang="en-US" sz="1600" dirty="0">
                <a:solidFill>
                  <a:prstClr val="black"/>
                </a:solidFill>
                <a:latin typeface="Meiryo UI" panose="020B0604030504040204" pitchFamily="50" charset="-128"/>
                <a:ea typeface="Meiryo UI" panose="020B0604030504040204" pitchFamily="50" charset="-128"/>
              </a:rPr>
              <a:t>とともに、保健所の疫学調査に協力</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　保健所による検査対象者の決定後、検査結果判明まで検査対象者の所属する学級</a:t>
            </a:r>
            <a:r>
              <a:rPr lang="ja-JP" altLang="en-US" sz="1600" dirty="0" smtClean="0">
                <a:solidFill>
                  <a:prstClr val="black"/>
                </a:solidFill>
                <a:latin typeface="Meiryo UI" panose="020B0604030504040204" pitchFamily="50" charset="-128"/>
                <a:ea typeface="Meiryo UI" panose="020B0604030504040204" pitchFamily="50" charset="-128"/>
              </a:rPr>
              <a:t>等を閉鎖</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　検査の</a:t>
            </a:r>
            <a:r>
              <a:rPr lang="ja-JP" altLang="en-US" sz="1600" dirty="0" smtClean="0">
                <a:solidFill>
                  <a:prstClr val="black"/>
                </a:solidFill>
                <a:latin typeface="Meiryo UI" panose="020B0604030504040204" pitchFamily="50" charset="-128"/>
                <a:ea typeface="Meiryo UI" panose="020B0604030504040204" pitchFamily="50" charset="-128"/>
              </a:rPr>
              <a:t>結果、新たに陽性者が判明した場合は、学校での感染拡大にかかる保健所の見解</a:t>
            </a:r>
            <a:r>
              <a:rPr lang="ja-JP" altLang="en-US" sz="1600" dirty="0">
                <a:solidFill>
                  <a:prstClr val="black"/>
                </a:solidFill>
                <a:latin typeface="Meiryo UI" panose="020B0604030504040204" pitchFamily="50" charset="-128"/>
                <a:ea typeface="Meiryo UI" panose="020B0604030504040204" pitchFamily="50" charset="-128"/>
              </a:rPr>
              <a:t>を確認したうえで、学級</a:t>
            </a:r>
            <a:r>
              <a:rPr lang="ja-JP" altLang="en-US" sz="1600" dirty="0" smtClean="0">
                <a:solidFill>
                  <a:prstClr val="black"/>
                </a:solidFill>
                <a:latin typeface="Meiryo UI" panose="020B0604030504040204" pitchFamily="50" charset="-128"/>
                <a:ea typeface="Meiryo UI" panose="020B0604030504040204" pitchFamily="50" charset="-128"/>
              </a:rPr>
              <a:t>等の再開を判断</a:t>
            </a:r>
            <a:endParaRPr lang="en-US" altLang="ja-JP" sz="1600" dirty="0">
              <a:solidFill>
                <a:prstClr val="black"/>
              </a:solidFill>
              <a:latin typeface="Meiryo UI" panose="020B0604030504040204" pitchFamily="50" charset="-128"/>
              <a:ea typeface="Meiryo UI" panose="020B0604030504040204" pitchFamily="50" charset="-128"/>
            </a:endParaRPr>
          </a:p>
          <a:p>
            <a:pPr>
              <a:lnSpc>
                <a:spcPts val="2200"/>
              </a:lnSpc>
            </a:pP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35764" y="734096"/>
            <a:ext cx="11854467" cy="58083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6" name="テキスト ボックス 5"/>
          <p:cNvSpPr txBox="1"/>
          <p:nvPr/>
        </p:nvSpPr>
        <p:spPr>
          <a:xfrm>
            <a:off x="186206" y="408550"/>
            <a:ext cx="11057049" cy="338554"/>
          </a:xfrm>
          <a:prstGeom prst="rect">
            <a:avLst/>
          </a:prstGeom>
          <a:noFill/>
        </p:spPr>
        <p:txBody>
          <a:bodyPr wrap="square" rtlCol="0" anchor="ctr">
            <a:spAutoFit/>
          </a:bodyPr>
          <a:lstStyle/>
          <a:p>
            <a:r>
              <a:rPr lang="en-US" altLang="ja-JP" sz="1600" dirty="0" smtClean="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日以降の府立学校における教育活動は、以下のとおりとする。</a:t>
            </a:r>
          </a:p>
        </p:txBody>
      </p:sp>
      <p:sp>
        <p:nvSpPr>
          <p:cNvPr id="2" name="テキスト ボックス 1"/>
          <p:cNvSpPr txBox="1"/>
          <p:nvPr/>
        </p:nvSpPr>
        <p:spPr>
          <a:xfrm>
            <a:off x="10480362" y="93878"/>
            <a:ext cx="1571222" cy="307777"/>
          </a:xfrm>
          <a:prstGeom prst="rect">
            <a:avLst/>
          </a:prstGeom>
          <a:noFill/>
        </p:spPr>
        <p:txBody>
          <a:bodyPr wrap="square" rtlCol="0">
            <a:spAutoFit/>
          </a:bodyPr>
          <a:lstStyle/>
          <a:p>
            <a:r>
              <a:rPr kumimoji="1" lang="en-US" altLang="ja-JP" sz="1400" dirty="0" smtClean="0">
                <a:solidFill>
                  <a:schemeClr val="bg1"/>
                </a:solidFill>
                <a:latin typeface="Meiryo UI" panose="020B0604030504040204" pitchFamily="50" charset="-128"/>
                <a:ea typeface="Meiryo UI" panose="020B0604030504040204" pitchFamily="50" charset="-128"/>
              </a:rPr>
              <a:t>R3.9.28</a:t>
            </a:r>
            <a:r>
              <a:rPr kumimoji="1" lang="ja-JP" altLang="en-US" sz="1400" dirty="0">
                <a:solidFill>
                  <a:schemeClr val="bg1"/>
                </a:solidFill>
                <a:latin typeface="Meiryo UI" panose="020B0604030504040204" pitchFamily="50" charset="-128"/>
                <a:ea typeface="Meiryo UI" panose="020B0604030504040204" pitchFamily="50" charset="-128"/>
              </a:rPr>
              <a:t>　教育庁</a:t>
            </a:r>
          </a:p>
        </p:txBody>
      </p:sp>
      <p:sp>
        <p:nvSpPr>
          <p:cNvPr id="8" name="正方形/長方形 7"/>
          <p:cNvSpPr/>
          <p:nvPr/>
        </p:nvSpPr>
        <p:spPr>
          <a:xfrm>
            <a:off x="145246" y="6561787"/>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　市町村立学校及び私立学校については、</a:t>
            </a:r>
            <a:r>
              <a:rPr lang="ja-JP" altLang="en-US" sz="1400" dirty="0" smtClean="0">
                <a:latin typeface="Meiryo UI" panose="020B0604030504040204" pitchFamily="50" charset="-128"/>
                <a:ea typeface="Meiryo UI" panose="020B0604030504040204" pitchFamily="50" charset="-128"/>
              </a:rPr>
              <a:t>１～４は</a:t>
            </a:r>
            <a:r>
              <a:rPr lang="ja-JP" altLang="en-US" sz="1400" dirty="0">
                <a:latin typeface="Meiryo UI" panose="020B0604030504040204" pitchFamily="50" charset="-128"/>
                <a:ea typeface="Meiryo UI" panose="020B0604030504040204" pitchFamily="50" charset="-128"/>
              </a:rPr>
              <a:t>府立学校と同様の対応を</a:t>
            </a:r>
            <a:r>
              <a:rPr lang="ja-JP" altLang="en-US" sz="1400" dirty="0" smtClean="0">
                <a:latin typeface="Meiryo UI" panose="020B0604030504040204" pitchFamily="50" charset="-128"/>
                <a:ea typeface="Meiryo UI" panose="020B0604030504040204" pitchFamily="50" charset="-128"/>
              </a:rPr>
              <a:t>要請、５は参考として対応を通知</a:t>
            </a:r>
            <a:endParaRPr lang="ja-JP" altLang="en-US"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968071" y="6541594"/>
            <a:ext cx="2057400" cy="365125"/>
          </a:xfrm>
        </p:spPr>
        <p:txBody>
          <a:bodyPr/>
          <a:lstStyle/>
          <a:p>
            <a:r>
              <a:rPr kumimoji="1" lang="ja-JP" altLang="en-US" sz="1600" dirty="0" smtClean="0">
                <a:solidFill>
                  <a:schemeClr val="tx1"/>
                </a:solidFill>
                <a:latin typeface="+mn-ea"/>
              </a:rPr>
              <a:t>３－</a:t>
            </a:r>
            <a:r>
              <a:rPr kumimoji="1" lang="ja-JP" altLang="en-US" sz="1600" dirty="0">
                <a:solidFill>
                  <a:schemeClr val="tx1"/>
                </a:solidFill>
                <a:latin typeface="+mn-ea"/>
              </a:rPr>
              <a:t>７</a:t>
            </a:r>
          </a:p>
        </p:txBody>
      </p:sp>
    </p:spTree>
    <p:extLst>
      <p:ext uri="{BB962C8B-B14F-4D97-AF65-F5344CB8AC3E}">
        <p14:creationId xmlns:p14="http://schemas.microsoft.com/office/powerpoint/2010/main" val="1581883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2188</TotalTime>
  <Words>438</Words>
  <Application>Microsoft Office PowerPoint</Application>
  <PresentationFormat>ワイド画面</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智一</dc:creator>
  <cp:lastModifiedBy>大阪府</cp:lastModifiedBy>
  <cp:revision>124</cp:revision>
  <cp:lastPrinted>2021-09-28T01:14:13Z</cp:lastPrinted>
  <dcterms:created xsi:type="dcterms:W3CDTF">2021-08-13T06:53:33Z</dcterms:created>
  <dcterms:modified xsi:type="dcterms:W3CDTF">2021-09-28T03:52:53Z</dcterms:modified>
</cp:coreProperties>
</file>