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63" r:id="rId2"/>
    <p:sldId id="262" r:id="rId3"/>
  </p:sldIdLst>
  <p:sldSz cx="7775575" cy="10907713"/>
  <p:notesSz cx="6791325" cy="9921875"/>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5050"/>
    <a:srgbClr val="EA6B14"/>
    <a:srgbClr val="EB701D"/>
    <a:srgbClr val="2C451B"/>
    <a:srgbClr val="A50021"/>
    <a:srgbClr val="CC0000"/>
    <a:srgbClr val="FF7C80"/>
    <a:srgbClr val="FF999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2268" y="60"/>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2907" cy="497817"/>
          </a:xfrm>
          <a:prstGeom prst="rect">
            <a:avLst/>
          </a:prstGeom>
        </p:spPr>
        <p:txBody>
          <a:bodyPr vert="horz" lIns="91390" tIns="45695" rIns="91390" bIns="456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6847" y="1"/>
            <a:ext cx="2942907" cy="497817"/>
          </a:xfrm>
          <a:prstGeom prst="rect">
            <a:avLst/>
          </a:prstGeom>
        </p:spPr>
        <p:txBody>
          <a:bodyPr vert="horz" lIns="91390" tIns="45695" rIns="91390" bIns="45695" rtlCol="0"/>
          <a:lstStyle>
            <a:lvl1pPr algn="r">
              <a:defRPr sz="1200"/>
            </a:lvl1pPr>
          </a:lstStyle>
          <a:p>
            <a:fld id="{70F99883-74AE-4A2C-81B7-5B86A08198C0}" type="datetimeFigureOut">
              <a:rPr kumimoji="1" lang="ja-JP" altLang="en-US" smtClean="0"/>
              <a:t>2021/12/17</a:t>
            </a:fld>
            <a:endParaRPr kumimoji="1" lang="ja-JP" altLang="en-US"/>
          </a:p>
        </p:txBody>
      </p:sp>
      <p:sp>
        <p:nvSpPr>
          <p:cNvPr id="4" name="スライド イメージ プレースホルダー 3"/>
          <p:cNvSpPr>
            <a:spLocks noGrp="1" noRot="1" noChangeAspect="1"/>
          </p:cNvSpPr>
          <p:nvPr>
            <p:ph type="sldImg" idx="2"/>
          </p:nvPr>
        </p:nvSpPr>
        <p:spPr>
          <a:xfrm>
            <a:off x="2201863" y="1238250"/>
            <a:ext cx="2387600" cy="3351213"/>
          </a:xfrm>
          <a:prstGeom prst="rect">
            <a:avLst/>
          </a:prstGeom>
          <a:noFill/>
          <a:ln w="12700">
            <a:solidFill>
              <a:prstClr val="black"/>
            </a:solidFill>
          </a:ln>
        </p:spPr>
        <p:txBody>
          <a:bodyPr vert="horz" lIns="91390" tIns="45695" rIns="91390" bIns="45695" rtlCol="0" anchor="ctr"/>
          <a:lstStyle/>
          <a:p>
            <a:endParaRPr lang="ja-JP" altLang="en-US"/>
          </a:p>
        </p:txBody>
      </p:sp>
      <p:sp>
        <p:nvSpPr>
          <p:cNvPr id="5" name="ノート プレースホルダー 4"/>
          <p:cNvSpPr>
            <a:spLocks noGrp="1"/>
          </p:cNvSpPr>
          <p:nvPr>
            <p:ph type="body" sz="quarter" idx="3"/>
          </p:nvPr>
        </p:nvSpPr>
        <p:spPr>
          <a:xfrm>
            <a:off x="679133" y="4774903"/>
            <a:ext cx="5433060" cy="3906738"/>
          </a:xfrm>
          <a:prstGeom prst="rect">
            <a:avLst/>
          </a:prstGeom>
        </p:spPr>
        <p:txBody>
          <a:bodyPr vert="horz" lIns="91390" tIns="45695" rIns="91390"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4061"/>
            <a:ext cx="2942907" cy="497816"/>
          </a:xfrm>
          <a:prstGeom prst="rect">
            <a:avLst/>
          </a:prstGeom>
        </p:spPr>
        <p:txBody>
          <a:bodyPr vert="horz" lIns="91390" tIns="45695" rIns="91390" bIns="456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6847" y="9424061"/>
            <a:ext cx="2942907" cy="497816"/>
          </a:xfrm>
          <a:prstGeom prst="rect">
            <a:avLst/>
          </a:prstGeom>
        </p:spPr>
        <p:txBody>
          <a:bodyPr vert="horz" lIns="91390" tIns="45695" rIns="91390" bIns="45695"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12/17/2021</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ERVER\mac-share\塚本\アスクルばらしたpng\P11\11_bg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434"/>
          <a:stretch/>
        </p:blipFill>
        <p:spPr bwMode="auto">
          <a:xfrm>
            <a:off x="0" y="4311"/>
            <a:ext cx="7775575" cy="569063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8984" y="1255525"/>
            <a:ext cx="7804560" cy="892552"/>
          </a:xfrm>
          <a:prstGeom prst="rect">
            <a:avLst/>
          </a:prstGeom>
        </p:spPr>
        <p:txBody>
          <a:bodyPr wrap="square">
            <a:spAutoFit/>
          </a:bodyPr>
          <a:lstStyle/>
          <a:p>
            <a:r>
              <a:rPr lang="ja-JP" altLang="en-US" sz="2400" dirty="0">
                <a:solidFill>
                  <a:srgbClr val="2C451B"/>
                </a:solidFill>
                <a:latin typeface="Meiryo UI" panose="020B0604030504040204" pitchFamily="50" charset="-128"/>
                <a:ea typeface="Meiryo UI" panose="020B0604030504040204" pitchFamily="50" charset="-128"/>
              </a:rPr>
              <a:t>～食品ロス</a:t>
            </a:r>
            <a:r>
              <a:rPr lang="ja-JP" altLang="en-US" sz="2400" dirty="0" smtClean="0">
                <a:solidFill>
                  <a:srgbClr val="2C451B"/>
                </a:solidFill>
                <a:latin typeface="Meiryo UI" panose="020B0604030504040204" pitchFamily="50" charset="-128"/>
                <a:ea typeface="Meiryo UI" panose="020B0604030504040204" pitchFamily="50" charset="-128"/>
              </a:rPr>
              <a:t>削減事</a:t>
            </a:r>
            <a:r>
              <a:rPr lang="ja-JP" altLang="en-US" sz="2400" dirty="0">
                <a:solidFill>
                  <a:srgbClr val="2C451B"/>
                </a:solidFill>
                <a:latin typeface="Meiryo UI" panose="020B0604030504040204" pitchFamily="50" charset="-128"/>
                <a:ea typeface="Meiryo UI" panose="020B0604030504040204" pitchFamily="50" charset="-128"/>
              </a:rPr>
              <a:t>業者向けセミナー～</a:t>
            </a:r>
            <a:endParaRPr lang="en-US" altLang="ja-JP" sz="2400" dirty="0">
              <a:solidFill>
                <a:srgbClr val="2C451B"/>
              </a:solidFill>
              <a:latin typeface="Meiryo UI" panose="020B0604030504040204" pitchFamily="50" charset="-128"/>
              <a:ea typeface="Meiryo UI" panose="020B0604030504040204" pitchFamily="50" charset="-128"/>
            </a:endParaRPr>
          </a:p>
          <a:p>
            <a:r>
              <a:rPr lang="en-US" altLang="ja-JP" sz="2800" b="1" dirty="0">
                <a:solidFill>
                  <a:srgbClr val="2C451B"/>
                </a:solidFill>
                <a:latin typeface="Meiryo UI" panose="020B0604030504040204" pitchFamily="50" charset="-128"/>
                <a:ea typeface="Meiryo UI" panose="020B0604030504040204" pitchFamily="50" charset="-128"/>
              </a:rPr>
              <a:t> 『</a:t>
            </a:r>
            <a:r>
              <a:rPr lang="ja-JP" altLang="en-US" sz="2800" b="1" dirty="0">
                <a:solidFill>
                  <a:srgbClr val="2C451B"/>
                </a:solidFill>
                <a:latin typeface="Meiryo UI" panose="020B0604030504040204" pitchFamily="50" charset="-128"/>
                <a:ea typeface="Meiryo UI" panose="020B0604030504040204" pitchFamily="50" charset="-128"/>
              </a:rPr>
              <a:t>未利用食品を有効活用する食品ロス削減の取組</a:t>
            </a:r>
            <a:r>
              <a:rPr lang="en-US" altLang="ja-JP" sz="2800" b="1" dirty="0">
                <a:solidFill>
                  <a:srgbClr val="2C451B"/>
                </a:solidFill>
                <a:latin typeface="Meiryo UI" panose="020B0604030504040204" pitchFamily="50" charset="-128"/>
                <a:ea typeface="Meiryo UI" panose="020B0604030504040204" pitchFamily="50" charset="-128"/>
              </a:rPr>
              <a:t>』</a:t>
            </a:r>
            <a:endParaRPr lang="ja-JP" altLang="en-US" sz="2800" b="1" dirty="0">
              <a:solidFill>
                <a:srgbClr val="2C451B"/>
              </a:solidFill>
              <a:latin typeface="Meiryo UI" panose="020B0604030504040204" pitchFamily="50" charset="-128"/>
              <a:ea typeface="Meiryo UI" panose="020B0604030504040204" pitchFamily="50" charset="-128"/>
            </a:endParaRPr>
          </a:p>
        </p:txBody>
      </p:sp>
      <p:sp>
        <p:nvSpPr>
          <p:cNvPr id="4" name="正方形/長方形 3"/>
          <p:cNvSpPr/>
          <p:nvPr/>
        </p:nvSpPr>
        <p:spPr>
          <a:xfrm>
            <a:off x="445852" y="2190232"/>
            <a:ext cx="1415772"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令和４年</a:t>
            </a:r>
          </a:p>
        </p:txBody>
      </p:sp>
      <p:sp>
        <p:nvSpPr>
          <p:cNvPr id="6" name="正方形/長方形 5"/>
          <p:cNvSpPr/>
          <p:nvPr/>
        </p:nvSpPr>
        <p:spPr>
          <a:xfrm>
            <a:off x="430086" y="2472794"/>
            <a:ext cx="2932213" cy="707886"/>
          </a:xfrm>
          <a:prstGeom prst="rect">
            <a:avLst/>
          </a:prstGeom>
        </p:spPr>
        <p:txBody>
          <a:bodyPr wrap="none">
            <a:spAutoFit/>
          </a:bodyPr>
          <a:lstStyle/>
          <a:p>
            <a:r>
              <a:rPr lang="ja-JP" altLang="en-US" sz="4000" b="1" dirty="0">
                <a:latin typeface="Meiryo UI" panose="020B0604030504040204" pitchFamily="50" charset="-128"/>
                <a:ea typeface="Meiryo UI" panose="020B0604030504040204" pitchFamily="50" charset="-128"/>
              </a:rPr>
              <a:t>１</a:t>
            </a:r>
            <a:r>
              <a:rPr lang="ja-JP" altLang="en-US" sz="2400" b="1" dirty="0">
                <a:latin typeface="Meiryo UI" panose="020B0604030504040204" pitchFamily="50" charset="-128"/>
                <a:ea typeface="Meiryo UI" panose="020B0604030504040204" pitchFamily="50" charset="-128"/>
              </a:rPr>
              <a:t>月</a:t>
            </a:r>
            <a:r>
              <a:rPr lang="en-US" altLang="ja-JP" sz="4000" b="1" dirty="0">
                <a:latin typeface="Meiryo UI" panose="020B0604030504040204" pitchFamily="50" charset="-128"/>
                <a:ea typeface="Meiryo UI" panose="020B0604030504040204" pitchFamily="50" charset="-128"/>
              </a:rPr>
              <a:t>13</a:t>
            </a:r>
            <a:r>
              <a:rPr lang="ja-JP" altLang="en-US" sz="2400" b="1" dirty="0">
                <a:latin typeface="Meiryo UI" panose="020B0604030504040204" pitchFamily="50" charset="-128"/>
                <a:ea typeface="Meiryo UI" panose="020B0604030504040204" pitchFamily="50" charset="-128"/>
              </a:rPr>
              <a:t>日（木）</a:t>
            </a:r>
          </a:p>
        </p:txBody>
      </p:sp>
      <p:sp>
        <p:nvSpPr>
          <p:cNvPr id="8" name="正方形/長方形 7"/>
          <p:cNvSpPr/>
          <p:nvPr/>
        </p:nvSpPr>
        <p:spPr>
          <a:xfrm>
            <a:off x="3076395" y="2576790"/>
            <a:ext cx="4748416"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rPr>
              <a:t>13:00-16:00</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12:30</a:t>
            </a:r>
            <a:r>
              <a:rPr lang="ja-JP" altLang="en-US" sz="2000" b="1" dirty="0">
                <a:latin typeface="Meiryo UI" panose="020B0604030504040204" pitchFamily="50" charset="-128"/>
                <a:ea typeface="Meiryo UI" panose="020B0604030504040204" pitchFamily="50" charset="-128"/>
              </a:rPr>
              <a:t>開場）</a:t>
            </a:r>
          </a:p>
        </p:txBody>
      </p:sp>
      <p:sp>
        <p:nvSpPr>
          <p:cNvPr id="10" name="正方形/長方形 9"/>
          <p:cNvSpPr/>
          <p:nvPr/>
        </p:nvSpPr>
        <p:spPr>
          <a:xfrm>
            <a:off x="643446" y="3030231"/>
            <a:ext cx="5614330"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AP</a:t>
            </a:r>
            <a:r>
              <a:rPr lang="ja-JP" altLang="en-US" sz="1400" b="1" dirty="0">
                <a:latin typeface="Meiryo UI" panose="020B0604030504040204" pitchFamily="50" charset="-128"/>
                <a:ea typeface="Meiryo UI" panose="020B0604030504040204" pitchFamily="50" charset="-128"/>
              </a:rPr>
              <a:t>大阪茶屋</a:t>
            </a:r>
            <a:r>
              <a:rPr lang="ja-JP" altLang="en-US" sz="1400" b="1" dirty="0" smtClean="0">
                <a:latin typeface="Meiryo UI" panose="020B0604030504040204" pitchFamily="50" charset="-128"/>
                <a:ea typeface="Meiryo UI" panose="020B0604030504040204" pitchFamily="50" charset="-128"/>
              </a:rPr>
              <a:t>町（</a:t>
            </a:r>
            <a:r>
              <a:rPr lang="en-US" altLang="ja-JP" sz="1400" b="1" dirty="0" smtClean="0">
                <a:latin typeface="Meiryo UI" panose="020B0604030504040204" pitchFamily="50" charset="-128"/>
                <a:ea typeface="Meiryo UI" panose="020B0604030504040204" pitchFamily="50" charset="-128"/>
              </a:rPr>
              <a:t>F</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G</a:t>
            </a:r>
            <a:r>
              <a:rPr lang="ja-JP" altLang="en-US" sz="1400" b="1" dirty="0" smtClean="0">
                <a:latin typeface="Meiryo UI" panose="020B0604030504040204" pitchFamily="50" charset="-128"/>
                <a:ea typeface="Meiryo UI" panose="020B0604030504040204" pitchFamily="50" charset="-128"/>
              </a:rPr>
              <a:t>ルーム）、</a:t>
            </a:r>
            <a:r>
              <a:rPr lang="ja-JP" altLang="en-US" sz="1400" b="1" dirty="0">
                <a:latin typeface="Meiryo UI" panose="020B0604030504040204" pitchFamily="50" charset="-128"/>
                <a:ea typeface="Meiryo UI" panose="020B0604030504040204" pitchFamily="50" charset="-128"/>
              </a:rPr>
              <a:t>参加費無料（</a:t>
            </a:r>
            <a:r>
              <a:rPr lang="ja-JP" altLang="en-US" sz="1400" b="1" dirty="0" smtClean="0">
                <a:latin typeface="Meiryo UI" panose="020B0604030504040204" pitchFamily="50" charset="-128"/>
                <a:ea typeface="Meiryo UI" panose="020B0604030504040204" pitchFamily="50" charset="-128"/>
              </a:rPr>
              <a:t>通信費等は</a:t>
            </a:r>
            <a:r>
              <a:rPr lang="ja-JP" altLang="en-US" sz="1400" b="1" dirty="0">
                <a:latin typeface="Meiryo UI" panose="020B0604030504040204" pitchFamily="50" charset="-128"/>
                <a:ea typeface="Meiryo UI" panose="020B0604030504040204" pitchFamily="50" charset="-128"/>
              </a:rPr>
              <a:t>自己負担）</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672" y="-20144"/>
            <a:ext cx="1583920" cy="1582244"/>
          </a:xfrm>
          <a:prstGeom prst="rect">
            <a:avLst/>
          </a:prstGeom>
        </p:spPr>
      </p:pic>
      <p:grpSp>
        <p:nvGrpSpPr>
          <p:cNvPr id="42" name="グループ化 41"/>
          <p:cNvGrpSpPr/>
          <p:nvPr/>
        </p:nvGrpSpPr>
        <p:grpSpPr>
          <a:xfrm>
            <a:off x="1" y="4344"/>
            <a:ext cx="6200672" cy="775085"/>
            <a:chOff x="285317" y="757882"/>
            <a:chExt cx="10837585" cy="1354699"/>
          </a:xfrm>
        </p:grpSpPr>
        <p:grpSp>
          <p:nvGrpSpPr>
            <p:cNvPr id="43" name="グループ化 42">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45" name="図 44"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24" y="0"/>
                <a:ext cx="1548384" cy="1548384"/>
              </a:xfrm>
              <a:prstGeom prst="rect">
                <a:avLst/>
              </a:prstGeom>
            </p:spPr>
          </p:pic>
          <p:pic>
            <p:nvPicPr>
              <p:cNvPr id="46" name="図 45"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408" y="0"/>
                <a:ext cx="1548384" cy="1548384"/>
              </a:xfrm>
              <a:prstGeom prst="rect">
                <a:avLst/>
              </a:prstGeom>
            </p:spPr>
          </p:pic>
          <p:pic>
            <p:nvPicPr>
              <p:cNvPr id="47" name="図 46"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8792" y="0"/>
                <a:ext cx="1548384" cy="1548384"/>
              </a:xfrm>
              <a:prstGeom prst="rect">
                <a:avLst/>
              </a:prstGeom>
            </p:spPr>
          </p:pic>
          <p:pic>
            <p:nvPicPr>
              <p:cNvPr id="48" name="図 47"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176" y="0"/>
                <a:ext cx="1548384" cy="1548384"/>
              </a:xfrm>
              <a:prstGeom prst="rect">
                <a:avLst/>
              </a:prstGeom>
            </p:spPr>
          </p:pic>
          <p:pic>
            <p:nvPicPr>
              <p:cNvPr id="49" name="図 48"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5560" y="0"/>
                <a:ext cx="1548384" cy="1548384"/>
              </a:xfrm>
              <a:prstGeom prst="rect">
                <a:avLst/>
              </a:prstGeom>
            </p:spPr>
          </p:pic>
          <p:pic>
            <p:nvPicPr>
              <p:cNvPr id="50" name="図 49"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3944" y="0"/>
                <a:ext cx="1548384" cy="1548384"/>
              </a:xfrm>
              <a:prstGeom prst="rect">
                <a:avLst/>
              </a:prstGeom>
            </p:spPr>
          </p:pic>
          <p:pic>
            <p:nvPicPr>
              <p:cNvPr id="51" name="図 50"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82328" y="0"/>
                <a:ext cx="1548384" cy="1548384"/>
              </a:xfrm>
              <a:prstGeom prst="rect">
                <a:avLst/>
              </a:prstGeom>
            </p:spPr>
          </p:pic>
        </p:gr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68204" y="757883"/>
              <a:ext cx="1354698" cy="1354698"/>
            </a:xfrm>
            <a:prstGeom prst="rect">
              <a:avLst/>
            </a:prstGeom>
            <a:solidFill>
              <a:schemeClr val="bg1"/>
            </a:solidFill>
          </p:spPr>
        </p:pic>
      </p:grpSp>
      <p:sp>
        <p:nvSpPr>
          <p:cNvPr id="24" name="角丸四角形 23"/>
          <p:cNvSpPr/>
          <p:nvPr/>
        </p:nvSpPr>
        <p:spPr>
          <a:xfrm>
            <a:off x="96421" y="3482960"/>
            <a:ext cx="775852" cy="32156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Meiryo UI" panose="020B0604030504040204" pitchFamily="50" charset="-128"/>
                <a:ea typeface="Meiryo UI" panose="020B0604030504040204" pitchFamily="50" charset="-128"/>
              </a:rPr>
              <a:t>定員</a:t>
            </a:r>
          </a:p>
        </p:txBody>
      </p:sp>
      <p:sp>
        <p:nvSpPr>
          <p:cNvPr id="52" name="正方形/長方形 51"/>
          <p:cNvSpPr/>
          <p:nvPr/>
        </p:nvSpPr>
        <p:spPr>
          <a:xfrm>
            <a:off x="872273" y="3484134"/>
            <a:ext cx="7596766"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会場：</a:t>
            </a:r>
            <a:r>
              <a:rPr lang="en-US" altLang="ja-JP" sz="1600" b="1" dirty="0">
                <a:latin typeface="Meiryo UI" panose="020B0604030504040204" pitchFamily="50" charset="-128"/>
                <a:ea typeface="Meiryo UI" panose="020B0604030504040204" pitchFamily="50" charset="-128"/>
              </a:rPr>
              <a:t>50</a:t>
            </a:r>
            <a:r>
              <a:rPr lang="ja-JP" altLang="en-US" sz="1600" b="1" dirty="0">
                <a:latin typeface="Meiryo UI" panose="020B0604030504040204" pitchFamily="50" charset="-128"/>
                <a:ea typeface="Meiryo UI" panose="020B0604030504040204" pitchFamily="50" charset="-128"/>
              </a:rPr>
              <a:t>名、オンライン</a:t>
            </a:r>
            <a:r>
              <a:rPr lang="en-US" altLang="ja-JP" sz="1200" b="1" dirty="0">
                <a:latin typeface="Meiryo UI" panose="020B0604030504040204" pitchFamily="50" charset="-128"/>
                <a:ea typeface="Meiryo UI" panose="020B0604030504040204" pitchFamily="50" charset="-128"/>
              </a:rPr>
              <a:t>(Zoom</a:t>
            </a:r>
            <a:r>
              <a:rPr lang="ja-JP" altLang="en-US" sz="1200" b="1" dirty="0">
                <a:latin typeface="Meiryo UI" panose="020B0604030504040204" pitchFamily="50" charset="-128"/>
                <a:ea typeface="Meiryo UI" panose="020B0604030504040204" pitchFamily="50" charset="-128"/>
              </a:rPr>
              <a:t>ウェビナー</a:t>
            </a:r>
            <a:r>
              <a:rPr lang="en-US" altLang="ja-JP" sz="12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50</a:t>
            </a:r>
            <a:r>
              <a:rPr lang="ja-JP" altLang="en-US" sz="1600" b="1" dirty="0">
                <a:latin typeface="Meiryo UI" panose="020B0604030504040204" pitchFamily="50" charset="-128"/>
                <a:ea typeface="Meiryo UI" panose="020B0604030504040204" pitchFamily="50" charset="-128"/>
              </a:rPr>
              <a:t>名</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申込</a:t>
            </a:r>
            <a:r>
              <a:rPr lang="zh-TW" altLang="en-US" sz="1600" b="1" dirty="0">
                <a:latin typeface="Meiryo UI" panose="020B0604030504040204" pitchFamily="50" charset="-128"/>
                <a:ea typeface="Meiryo UI" panose="020B0604030504040204" pitchFamily="50" charset="-128"/>
              </a:rPr>
              <a:t>先着順</a:t>
            </a:r>
            <a:r>
              <a:rPr lang="ja-JP" altLang="en-US" sz="1200" b="1" dirty="0">
                <a:latin typeface="Meiryo UI" panose="020B0604030504040204" pitchFamily="50" charset="-128"/>
                <a:ea typeface="Meiryo UI" panose="020B0604030504040204" pitchFamily="50" charset="-128"/>
              </a:rPr>
              <a:t>（定員になり次第締切）</a:t>
            </a:r>
            <a:endParaRPr lang="ja-JP" altLang="en-US" sz="1600" b="1" dirty="0">
              <a:latin typeface="Meiryo UI" panose="020B0604030504040204" pitchFamily="50" charset="-128"/>
              <a:ea typeface="Meiryo UI" panose="020B0604030504040204" pitchFamily="50" charset="-128"/>
            </a:endParaRPr>
          </a:p>
        </p:txBody>
      </p:sp>
      <p:sp>
        <p:nvSpPr>
          <p:cNvPr id="53" name="角丸四角形 52"/>
          <p:cNvSpPr/>
          <p:nvPr/>
        </p:nvSpPr>
        <p:spPr>
          <a:xfrm>
            <a:off x="96421" y="3863196"/>
            <a:ext cx="1202450" cy="34446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tx1"/>
                </a:solidFill>
                <a:latin typeface="Meiryo UI" panose="020B0604030504040204" pitchFamily="50" charset="-128"/>
                <a:ea typeface="Meiryo UI" panose="020B0604030504040204" pitchFamily="50" charset="-128"/>
              </a:rPr>
              <a:t>募集対象</a:t>
            </a:r>
            <a:endParaRPr kumimoji="1" lang="ja-JP" altLang="en-US" sz="1800" dirty="0">
              <a:solidFill>
                <a:schemeClr val="tx1"/>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1327854" y="3876995"/>
            <a:ext cx="644772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食品関連事業者、流通関連（倉庫・運搬等）事業者、市町村担当者　等</a:t>
            </a:r>
          </a:p>
        </p:txBody>
      </p:sp>
      <p:sp>
        <p:nvSpPr>
          <p:cNvPr id="25" name="角丸四角形 24"/>
          <p:cNvSpPr/>
          <p:nvPr/>
        </p:nvSpPr>
        <p:spPr>
          <a:xfrm>
            <a:off x="146545" y="4424273"/>
            <a:ext cx="7482479" cy="1116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rPr>
              <a:t>　事</a:t>
            </a:r>
            <a:r>
              <a:rPr lang="ja-JP" altLang="en-US" sz="1400" dirty="0">
                <a:solidFill>
                  <a:schemeClr val="tx1"/>
                </a:solidFill>
                <a:latin typeface="Meiryo UI" panose="020B0604030504040204" pitchFamily="50" charset="-128"/>
                <a:ea typeface="Meiryo UI" panose="020B0604030504040204" pitchFamily="50" charset="-128"/>
              </a:rPr>
              <a:t>業者における食品ロス</a:t>
            </a:r>
            <a:r>
              <a:rPr lang="ja-JP" altLang="en-US" sz="1400" dirty="0" smtClean="0">
                <a:solidFill>
                  <a:schemeClr val="tx1"/>
                </a:solidFill>
                <a:latin typeface="Meiryo UI" panose="020B0604030504040204" pitchFamily="50" charset="-128"/>
                <a:ea typeface="Meiryo UI" panose="020B0604030504040204" pitchFamily="50" charset="-128"/>
              </a:rPr>
              <a:t>削減の取組は</a:t>
            </a:r>
            <a:r>
              <a:rPr lang="ja-JP" altLang="en-US" sz="1400" dirty="0">
                <a:solidFill>
                  <a:schemeClr val="tx1"/>
                </a:solidFill>
                <a:latin typeface="Meiryo UI" panose="020B0604030504040204" pitchFamily="50" charset="-128"/>
                <a:ea typeface="Meiryo UI" panose="020B0604030504040204" pitchFamily="50" charset="-128"/>
              </a:rPr>
              <a:t>、関連する</a:t>
            </a: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の目標を踏まえながら発生抑制を進めるとともに、どうしても発生した未利用食品についても、最後まで食品として</a:t>
            </a:r>
            <a:r>
              <a:rPr lang="ja-JP" altLang="en-US" sz="1400" dirty="0" smtClean="0">
                <a:solidFill>
                  <a:schemeClr val="tx1"/>
                </a:solidFill>
                <a:latin typeface="Meiryo UI" panose="020B0604030504040204" pitchFamily="50" charset="-128"/>
                <a:ea typeface="Meiryo UI" panose="020B0604030504040204" pitchFamily="50" charset="-128"/>
              </a:rPr>
              <a:t>消費されること</a:t>
            </a:r>
            <a:r>
              <a:rPr lang="ja-JP" altLang="en-US" sz="1400" dirty="0">
                <a:solidFill>
                  <a:schemeClr val="tx1"/>
                </a:solidFill>
                <a:latin typeface="Meiryo UI" panose="020B0604030504040204" pitchFamily="50" charset="-128"/>
                <a:ea typeface="Meiryo UI" panose="020B0604030504040204" pitchFamily="50" charset="-128"/>
              </a:rPr>
              <a:t>が重要です。</a:t>
            </a: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自社の食品ロス削減にご関心のある事業者や、社会貢献活動として食品ロス削減の取組にご協力いただける事業者等の皆様のご参加をお待ちしています。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0" y="888098"/>
            <a:ext cx="7098447"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大阪府</a:t>
            </a:r>
            <a:endParaRPr lang="en-US" altLang="ja-JP" sz="2400" dirty="0">
              <a:latin typeface="Meiryo UI" panose="020B0604030504040204" pitchFamily="50" charset="-128"/>
              <a:ea typeface="Meiryo UI" panose="020B0604030504040204" pitchFamily="50" charset="-128"/>
            </a:endParaRPr>
          </a:p>
        </p:txBody>
      </p:sp>
      <p:graphicFrame>
        <p:nvGraphicFramePr>
          <p:cNvPr id="3" name="表 4">
            <a:extLst>
              <a:ext uri="{FF2B5EF4-FFF2-40B4-BE49-F238E27FC236}">
                <a16:creationId xmlns:a16="http://schemas.microsoft.com/office/drawing/2014/main" id="{CF5C531C-B683-4A32-BBF4-2B7541DE0B09}"/>
              </a:ext>
            </a:extLst>
          </p:cNvPr>
          <p:cNvGraphicFramePr>
            <a:graphicFrameLocks noGrp="1"/>
          </p:cNvGraphicFramePr>
          <p:nvPr>
            <p:extLst>
              <p:ext uri="{D42A27DB-BD31-4B8C-83A1-F6EECF244321}">
                <p14:modId xmlns:p14="http://schemas.microsoft.com/office/powerpoint/2010/main" val="2319298535"/>
              </p:ext>
            </p:extLst>
          </p:nvPr>
        </p:nvGraphicFramePr>
        <p:xfrm>
          <a:off x="121984" y="6048085"/>
          <a:ext cx="7506871" cy="4391773"/>
        </p:xfrm>
        <a:graphic>
          <a:graphicData uri="http://schemas.openxmlformats.org/drawingml/2006/table">
            <a:tbl>
              <a:tblPr firstRow="1" bandRow="1">
                <a:tableStyleId>{5C22544A-7EE6-4342-B048-85BDC9FD1C3A}</a:tableStyleId>
              </a:tblPr>
              <a:tblGrid>
                <a:gridCol w="690880">
                  <a:extLst>
                    <a:ext uri="{9D8B030D-6E8A-4147-A177-3AD203B41FA5}">
                      <a16:colId xmlns:a16="http://schemas.microsoft.com/office/drawing/2014/main" val="3388806955"/>
                    </a:ext>
                  </a:extLst>
                </a:gridCol>
                <a:gridCol w="1335405">
                  <a:extLst>
                    <a:ext uri="{9D8B030D-6E8A-4147-A177-3AD203B41FA5}">
                      <a16:colId xmlns:a16="http://schemas.microsoft.com/office/drawing/2014/main" val="929434400"/>
                    </a:ext>
                  </a:extLst>
                </a:gridCol>
                <a:gridCol w="1987620">
                  <a:extLst>
                    <a:ext uri="{9D8B030D-6E8A-4147-A177-3AD203B41FA5}">
                      <a16:colId xmlns:a16="http://schemas.microsoft.com/office/drawing/2014/main" val="3886167116"/>
                    </a:ext>
                  </a:extLst>
                </a:gridCol>
                <a:gridCol w="3492966">
                  <a:extLst>
                    <a:ext uri="{9D8B030D-6E8A-4147-A177-3AD203B41FA5}">
                      <a16:colId xmlns:a16="http://schemas.microsoft.com/office/drawing/2014/main" val="158520661"/>
                    </a:ext>
                  </a:extLst>
                </a:gridCol>
              </a:tblGrid>
              <a:tr h="370840">
                <a:tc>
                  <a:txBody>
                    <a:bodyPr/>
                    <a:lstStyle/>
                    <a:p>
                      <a:r>
                        <a:rPr kumimoji="1" lang="ja-JP" altLang="en-US" sz="1400" dirty="0">
                          <a:latin typeface="Meiryo UI" panose="020B0604030504040204" pitchFamily="50" charset="-128"/>
                          <a:ea typeface="Meiryo UI" panose="020B0604030504040204" pitchFamily="50" charset="-128"/>
                        </a:rPr>
                        <a:t>構成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登壇者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998911"/>
                  </a:ext>
                </a:extLst>
              </a:tr>
              <a:tr h="370840">
                <a:tc>
                  <a:txBody>
                    <a:bodyPr/>
                    <a:lstStyle/>
                    <a:p>
                      <a:r>
                        <a:rPr kumimoji="1" lang="ja-JP" altLang="en-US" sz="1200" b="1" dirty="0">
                          <a:latin typeface="Meiryo UI" panose="020B0604030504040204" pitchFamily="50" charset="-128"/>
                          <a:ea typeface="Meiryo UI" panose="020B0604030504040204" pitchFamily="50" charset="-128"/>
                        </a:rPr>
                        <a:t>開会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a:latin typeface="Meiryo UI" panose="020B0604030504040204" pitchFamily="50" charset="-128"/>
                          <a:ea typeface="Meiryo UI" panose="020B0604030504040204" pitchFamily="50" charset="-128"/>
                        </a:rPr>
                        <a:t>13:00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100" b="0" dirty="0">
                          <a:latin typeface="Meiryo UI" panose="020B0604030504040204" pitchFamily="50" charset="-128"/>
                          <a:ea typeface="Meiryo UI" panose="020B0604030504040204" pitchFamily="50" charset="-128"/>
                        </a:rPr>
                        <a:t>大阪府環境農林</a:t>
                      </a:r>
                      <a:r>
                        <a:rPr kumimoji="1" lang="zh-TW" altLang="en-US" sz="1100" b="0" dirty="0" smtClean="0">
                          <a:latin typeface="Meiryo UI" panose="020B0604030504040204" pitchFamily="50" charset="-128"/>
                          <a:ea typeface="Meiryo UI" panose="020B0604030504040204" pitchFamily="50" charset="-128"/>
                        </a:rPr>
                        <a:t>水産部</a:t>
                      </a:r>
                      <a:endParaRPr kumimoji="1" lang="en-US" altLang="zh-TW" sz="1100" b="0" dirty="0" smtClean="0">
                        <a:latin typeface="Meiryo UI" panose="020B0604030504040204" pitchFamily="50" charset="-128"/>
                        <a:ea typeface="Meiryo UI" panose="020B0604030504040204" pitchFamily="50" charset="-128"/>
                      </a:endParaRPr>
                    </a:p>
                    <a:p>
                      <a:r>
                        <a:rPr kumimoji="1" lang="zh-TW" altLang="en-US" sz="1100" b="0" dirty="0" smtClean="0">
                          <a:latin typeface="Meiryo UI" panose="020B0604030504040204" pitchFamily="50" charset="-128"/>
                          <a:ea typeface="Meiryo UI" panose="020B0604030504040204" pitchFamily="50" charset="-128"/>
                        </a:rPr>
                        <a:t>流通</a:t>
                      </a:r>
                      <a:r>
                        <a:rPr kumimoji="1" lang="zh-TW" altLang="en-US" sz="1100" b="0" dirty="0">
                          <a:latin typeface="Meiryo UI" panose="020B0604030504040204" pitchFamily="50" charset="-128"/>
                          <a:ea typeface="Meiryo UI" panose="020B0604030504040204" pitchFamily="50" charset="-128"/>
                        </a:rPr>
                        <a:t>対策室長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latin typeface="Meiryo UI" panose="020B0604030504040204" pitchFamily="50" charset="-128"/>
                          <a:ea typeface="Meiryo UI" panose="020B0604030504040204" pitchFamily="50" charset="-128"/>
                        </a:rPr>
                        <a:t>開会挨拶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346739"/>
                  </a:ext>
                </a:extLst>
              </a:tr>
              <a:tr h="370840">
                <a:tc rowSpan="2">
                  <a:txBody>
                    <a:bodyPr/>
                    <a:lstStyle/>
                    <a:p>
                      <a:r>
                        <a:rPr kumimoji="1" lang="ja-JP" altLang="en-US" sz="1200" b="1" dirty="0">
                          <a:latin typeface="Meiryo UI" panose="020B0604030504040204" pitchFamily="50" charset="-128"/>
                          <a:ea typeface="Meiryo UI" panose="020B0604030504040204" pitchFamily="50" charset="-128"/>
                        </a:rPr>
                        <a:t>第１部</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a:latin typeface="Meiryo UI" panose="020B0604030504040204" pitchFamily="50" charset="-128"/>
                          <a:ea typeface="Meiryo UI" panose="020B0604030504040204" pitchFamily="50" charset="-128"/>
                        </a:rPr>
                        <a:t>13:05</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13:15</a:t>
                      </a: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大阪府政策企画部</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企画室推進課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『SDGs</a:t>
                      </a:r>
                      <a:r>
                        <a:rPr kumimoji="1" lang="ja-JP" altLang="en-US" sz="1300" b="0" dirty="0">
                          <a:latin typeface="Meiryo UI" panose="020B0604030504040204" pitchFamily="50" charset="-128"/>
                          <a:ea typeface="Meiryo UI" panose="020B0604030504040204" pitchFamily="50" charset="-128"/>
                        </a:rPr>
                        <a:t>と</a:t>
                      </a:r>
                      <a:r>
                        <a:rPr kumimoji="1" lang="ja-JP" altLang="en-US" sz="1300" b="0" dirty="0" smtClean="0">
                          <a:latin typeface="Meiryo UI" panose="020B0604030504040204" pitchFamily="50" charset="-128"/>
                          <a:ea typeface="Meiryo UI" panose="020B0604030504040204" pitchFamily="50" charset="-128"/>
                        </a:rPr>
                        <a:t>大阪</a:t>
                      </a:r>
                      <a:r>
                        <a:rPr kumimoji="1" lang="en-US" altLang="ja-JP" sz="1300" b="0" dirty="0" smtClean="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6214014"/>
                  </a:ext>
                </a:extLst>
              </a:tr>
              <a:tr h="370840">
                <a:tc vMerge="1">
                  <a:txBody>
                    <a:bodyPr/>
                    <a:lstStyle/>
                    <a:p>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en-US" altLang="ja-JP" sz="1200" b="1" dirty="0" smtClean="0">
                          <a:latin typeface="Meiryo UI" panose="020B0604030504040204" pitchFamily="50" charset="-128"/>
                          <a:ea typeface="Meiryo UI" panose="020B0604030504040204" pitchFamily="50" charset="-128"/>
                        </a:rPr>
                        <a:t>13:15</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13:25</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森永製菓株式会社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未利用食品の有効活用事例について</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2258896"/>
                  </a:ext>
                </a:extLst>
              </a:tr>
              <a:tr h="370840">
                <a:tc rowSpan="4">
                  <a:txBody>
                    <a:bodyPr/>
                    <a:lstStyle/>
                    <a:p>
                      <a:r>
                        <a:rPr kumimoji="1" lang="ja-JP" altLang="en-US" sz="1200" b="1" dirty="0">
                          <a:latin typeface="Meiryo UI" panose="020B0604030504040204" pitchFamily="50" charset="-128"/>
                          <a:ea typeface="Meiryo UI" panose="020B0604030504040204" pitchFamily="50" charset="-128"/>
                        </a:rPr>
                        <a:t>第２部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smtClean="0">
                          <a:latin typeface="Meiryo UI" panose="020B0604030504040204" pitchFamily="50" charset="-128"/>
                          <a:ea typeface="Meiryo UI" panose="020B0604030504040204" pitchFamily="50" charset="-128"/>
                        </a:rPr>
                        <a:t>13:35</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13:50</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株式会社クラダシ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社会貢献型ショッピングサイト「</a:t>
                      </a:r>
                      <a:r>
                        <a:rPr kumimoji="1" lang="en-US" altLang="ja-JP" sz="1300" b="0" dirty="0">
                          <a:latin typeface="Meiryo UI" panose="020B0604030504040204" pitchFamily="50" charset="-128"/>
                          <a:ea typeface="Meiryo UI" panose="020B0604030504040204" pitchFamily="50" charset="-128"/>
                        </a:rPr>
                        <a:t>KURADASHI</a:t>
                      </a:r>
                      <a:r>
                        <a:rPr kumimoji="1" lang="ja-JP" altLang="en-US" sz="1300" b="0" dirty="0">
                          <a:latin typeface="Meiryo UI" panose="020B0604030504040204" pitchFamily="50" charset="-128"/>
                          <a:ea typeface="Meiryo UI" panose="020B0604030504040204" pitchFamily="50" charset="-128"/>
                        </a:rPr>
                        <a:t>」及び大阪府との事業連携協定事業について</a:t>
                      </a:r>
                      <a:r>
                        <a:rPr kumimoji="1" lang="en-US" altLang="ja-JP" sz="1300" b="0"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902547"/>
                  </a:ext>
                </a:extLst>
              </a:tr>
              <a:tr h="370840">
                <a:tc vMerge="1">
                  <a:txBody>
                    <a:bodyPr/>
                    <a:lstStyle/>
                    <a:p>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en-US" altLang="ja-JP" sz="1200" b="1" dirty="0" smtClean="0">
                          <a:latin typeface="Meiryo UI" panose="020B0604030504040204" pitchFamily="50" charset="-128"/>
                          <a:ea typeface="Meiryo UI" panose="020B0604030504040204" pitchFamily="50" charset="-128"/>
                        </a:rPr>
                        <a:t>14:00</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14:30</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（一社）全国食支援活動協力会、（一社）こどもの居場所サポートおおさか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ミールズ・オン・ホイールズロジシステムのご案内とロジ拠点の</a:t>
                      </a:r>
                      <a:r>
                        <a:rPr kumimoji="1" lang="ja-JP" altLang="en-US" sz="1300" b="0" dirty="0" smtClean="0">
                          <a:latin typeface="Meiryo UI" panose="020B0604030504040204" pitchFamily="50" charset="-128"/>
                          <a:ea typeface="Meiryo UI" panose="020B0604030504040204" pitchFamily="50" charset="-128"/>
                        </a:rPr>
                        <a:t>取組に</a:t>
                      </a:r>
                      <a:r>
                        <a:rPr kumimoji="1" lang="ja-JP" altLang="en-US" sz="1300" b="0" dirty="0">
                          <a:latin typeface="Meiryo UI" panose="020B0604030504040204" pitchFamily="50" charset="-128"/>
                          <a:ea typeface="Meiryo UI" panose="020B0604030504040204" pitchFamily="50" charset="-128"/>
                        </a:rPr>
                        <a:t>ついて</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56290"/>
                  </a:ext>
                </a:extLst>
              </a:tr>
              <a:tr h="370840">
                <a:tc vMerge="1">
                  <a:txBody>
                    <a:bodyPr/>
                    <a:lstStyle/>
                    <a:p>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en-US" altLang="ja-JP" sz="1200" b="1" dirty="0" smtClean="0">
                          <a:latin typeface="Meiryo UI" panose="020B0604030504040204" pitchFamily="50" charset="-128"/>
                          <a:ea typeface="Meiryo UI" panose="020B0604030504040204" pitchFamily="50" charset="-128"/>
                        </a:rPr>
                        <a:t>14:40</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14:55</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認定</a:t>
                      </a:r>
                      <a:r>
                        <a:rPr kumimoji="1" lang="en-US" altLang="ja-JP" sz="1100" b="0" dirty="0">
                          <a:latin typeface="Meiryo UI" panose="020B0604030504040204" pitchFamily="50" charset="-128"/>
                          <a:ea typeface="Meiryo UI" panose="020B0604030504040204" pitchFamily="50" charset="-128"/>
                        </a:rPr>
                        <a:t>NPO</a:t>
                      </a:r>
                      <a:r>
                        <a:rPr kumimoji="1" lang="ja-JP" altLang="en-US" sz="1100" b="0" dirty="0">
                          <a:latin typeface="Meiryo UI" panose="020B0604030504040204" pitchFamily="50" charset="-128"/>
                          <a:ea typeface="Meiryo UI" panose="020B0604030504040204" pitchFamily="50" charset="-128"/>
                        </a:rPr>
                        <a:t>法人</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ふーどばんく</a:t>
                      </a:r>
                      <a:r>
                        <a:rPr kumimoji="1" lang="en-US" altLang="ja-JP" sz="1100" b="0" dirty="0">
                          <a:latin typeface="Meiryo UI" panose="020B0604030504040204" pitchFamily="50" charset="-128"/>
                          <a:ea typeface="Meiryo UI" panose="020B0604030504040204" pitchFamily="50" charset="-128"/>
                        </a:rPr>
                        <a:t>OSAKA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大阪府内のフードバンク活動について</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6467259"/>
                  </a:ext>
                </a:extLst>
              </a:tr>
              <a:tr h="370840">
                <a:tc vMerge="1">
                  <a:txBody>
                    <a:bodyPr/>
                    <a:lstStyle/>
                    <a:p>
                      <a:endParaRPr kumimoji="1" lang="ja-JP" altLang="en-US" sz="1200" b="1" dirty="0">
                        <a:latin typeface="Meiryo UI" panose="020B0604030504040204" pitchFamily="50" charset="-128"/>
                        <a:ea typeface="Meiryo UI" panose="020B0604030504040204" pitchFamily="50" charset="-128"/>
                      </a:endParaRPr>
                    </a:p>
                  </a:txBody>
                  <a:tcPr/>
                </a:tc>
                <a:tc>
                  <a:txBody>
                    <a:bodyPr/>
                    <a:lstStyle/>
                    <a:p>
                      <a:r>
                        <a:rPr kumimoji="1" lang="en-US" altLang="ja-JP" sz="1200" b="1" dirty="0" smtClean="0">
                          <a:latin typeface="Meiryo UI" panose="020B0604030504040204" pitchFamily="50" charset="-128"/>
                          <a:ea typeface="Meiryo UI" panose="020B0604030504040204" pitchFamily="50" charset="-128"/>
                        </a:rPr>
                        <a:t>15:05</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15:25</a:t>
                      </a:r>
                      <a:endParaRPr kumimoji="1" lang="en-US" altLang="ja-JP"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latin typeface="Meiryo UI" panose="020B0604030504040204" pitchFamily="50" charset="-128"/>
                          <a:ea typeface="Meiryo UI" panose="020B0604030504040204" pitchFamily="50" charset="-128"/>
                        </a:rPr>
                        <a:t>NPO</a:t>
                      </a:r>
                      <a:r>
                        <a:rPr kumimoji="1" lang="ja-JP" altLang="en-US" sz="1100" b="0" dirty="0" smtClean="0">
                          <a:latin typeface="Meiryo UI" panose="020B0604030504040204" pitchFamily="50" charset="-128"/>
                          <a:ea typeface="Meiryo UI" panose="020B0604030504040204" pitchFamily="50" charset="-128"/>
                        </a:rPr>
                        <a:t>法人日本</a:t>
                      </a:r>
                      <a:r>
                        <a:rPr kumimoji="1" lang="ja-JP" altLang="en-US" sz="1100" b="0" dirty="0">
                          <a:latin typeface="Meiryo UI" panose="020B0604030504040204" pitchFamily="50" charset="-128"/>
                          <a:ea typeface="Meiryo UI" panose="020B0604030504040204" pitchFamily="50" charset="-128"/>
                        </a:rPr>
                        <a:t>もったいない食品センター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食品ロス削減ショップ（</a:t>
                      </a:r>
                      <a:r>
                        <a:rPr kumimoji="1" lang="en-US" altLang="ja-JP" sz="1300" b="0" dirty="0" err="1">
                          <a:latin typeface="Meiryo UI" panose="020B0604030504040204" pitchFamily="50" charset="-128"/>
                          <a:ea typeface="Meiryo UI" panose="020B0604030504040204" pitchFamily="50" charset="-128"/>
                        </a:rPr>
                        <a:t>ecoeat</a:t>
                      </a:r>
                      <a:r>
                        <a:rPr kumimoji="1" lang="ja-JP" altLang="en-US" sz="1300" b="0" dirty="0">
                          <a:latin typeface="Meiryo UI" panose="020B0604030504040204" pitchFamily="50" charset="-128"/>
                          <a:ea typeface="Meiryo UI" panose="020B0604030504040204" pitchFamily="50" charset="-128"/>
                        </a:rPr>
                        <a:t>）と寄付活動について</a:t>
                      </a:r>
                      <a:r>
                        <a:rPr kumimoji="1" lang="en-US" altLang="ja-JP" sz="1300" b="0" dirty="0">
                          <a:latin typeface="Meiryo UI" panose="020B0604030504040204" pitchFamily="50" charset="-128"/>
                          <a:ea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715036"/>
                  </a:ext>
                </a:extLst>
              </a:tr>
              <a:tr h="370840">
                <a:tc>
                  <a:txBody>
                    <a:bodyPr/>
                    <a:lstStyle/>
                    <a:p>
                      <a:r>
                        <a:rPr kumimoji="1" lang="ja-JP" altLang="en-US" sz="1200" b="1" dirty="0">
                          <a:latin typeface="Meiryo UI" panose="020B0604030504040204" pitchFamily="50" charset="-128"/>
                          <a:ea typeface="Meiryo UI" panose="020B0604030504040204" pitchFamily="50" charset="-128"/>
                        </a:rPr>
                        <a:t>閉会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smtClean="0">
                          <a:latin typeface="Meiryo UI" panose="020B0604030504040204" pitchFamily="50" charset="-128"/>
                          <a:ea typeface="Meiryo UI" panose="020B0604030504040204" pitchFamily="50" charset="-128"/>
                        </a:rPr>
                        <a:t>15:35</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100" b="0" dirty="0">
                          <a:latin typeface="Meiryo UI" panose="020B0604030504040204" pitchFamily="50" charset="-128"/>
                          <a:ea typeface="Meiryo UI" panose="020B0604030504040204" pitchFamily="50" charset="-128"/>
                        </a:rPr>
                        <a:t>大阪府環境農林</a:t>
                      </a:r>
                      <a:r>
                        <a:rPr kumimoji="1" lang="zh-TW" altLang="en-US" sz="1100" b="0" dirty="0" smtClean="0">
                          <a:latin typeface="Meiryo UI" panose="020B0604030504040204" pitchFamily="50" charset="-128"/>
                          <a:ea typeface="Meiryo UI" panose="020B0604030504040204" pitchFamily="50" charset="-128"/>
                        </a:rPr>
                        <a:t>水産部</a:t>
                      </a:r>
                      <a:endParaRPr kumimoji="1" lang="en-US" altLang="zh-TW" sz="1100" b="0" dirty="0" smtClean="0">
                        <a:latin typeface="Meiryo UI" panose="020B0604030504040204" pitchFamily="50" charset="-128"/>
                        <a:ea typeface="Meiryo UI" panose="020B0604030504040204" pitchFamily="50" charset="-128"/>
                      </a:endParaRPr>
                    </a:p>
                    <a:p>
                      <a:r>
                        <a:rPr kumimoji="1" lang="zh-TW" altLang="en-US" sz="1100" b="0" dirty="0" smtClean="0">
                          <a:latin typeface="Meiryo UI" panose="020B0604030504040204" pitchFamily="50" charset="-128"/>
                          <a:ea typeface="Meiryo UI" panose="020B0604030504040204" pitchFamily="50" charset="-128"/>
                        </a:rPr>
                        <a:t>流通</a:t>
                      </a:r>
                      <a:r>
                        <a:rPr kumimoji="1" lang="zh-TW" altLang="en-US" sz="1100" b="0" dirty="0">
                          <a:latin typeface="Meiryo UI" panose="020B0604030504040204" pitchFamily="50" charset="-128"/>
                          <a:ea typeface="Meiryo UI" panose="020B0604030504040204" pitchFamily="50" charset="-128"/>
                        </a:rPr>
                        <a:t>対策室</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おおさか食品ロス削減パートナーシップ制度等について</a:t>
                      </a:r>
                      <a:r>
                        <a:rPr kumimoji="1" lang="en-US" altLang="ja-JP" sz="1300" b="0"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833103"/>
                  </a:ext>
                </a:extLst>
              </a:tr>
              <a:tr h="312533">
                <a:tc>
                  <a:txBody>
                    <a:bodyPr/>
                    <a:lstStyle/>
                    <a:p>
                      <a:r>
                        <a:rPr kumimoji="1" lang="ja-JP" altLang="en-US" sz="1200" b="1" dirty="0">
                          <a:latin typeface="Meiryo UI" panose="020B0604030504040204" pitchFamily="50" charset="-128"/>
                          <a:ea typeface="Meiryo UI" panose="020B0604030504040204" pitchFamily="50" charset="-128"/>
                        </a:rPr>
                        <a:t>閉会後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a:latin typeface="Meiryo UI" panose="020B0604030504040204" pitchFamily="50" charset="-128"/>
                          <a:ea typeface="Meiryo UI" panose="020B0604030504040204" pitchFamily="50" charset="-128"/>
                        </a:rPr>
                        <a:t>15:40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16:00</a:t>
                      </a: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400" b="0" dirty="0" smtClean="0">
                          <a:latin typeface="Meiryo UI" panose="020B0604030504040204" pitchFamily="50" charset="-128"/>
                          <a:ea typeface="Meiryo UI" panose="020B0604030504040204" pitchFamily="50" charset="-128"/>
                        </a:rPr>
                        <a:t>名刺交換会</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２</a:t>
                      </a:r>
                      <a:endParaRPr kumimoji="1" lang="en-US" altLang="ja-JP" sz="1400" b="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90001276"/>
                  </a:ext>
                </a:extLst>
              </a:tr>
            </a:tbl>
          </a:graphicData>
        </a:graphic>
      </p:graphicFrame>
      <p:sp>
        <p:nvSpPr>
          <p:cNvPr id="5" name="正方形/長方形 4"/>
          <p:cNvSpPr/>
          <p:nvPr/>
        </p:nvSpPr>
        <p:spPr>
          <a:xfrm>
            <a:off x="103019" y="5761337"/>
            <a:ext cx="1447150"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プログラム</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rPr>
              <a:t> </a:t>
            </a:r>
          </a:p>
        </p:txBody>
      </p:sp>
      <p:sp>
        <p:nvSpPr>
          <p:cNvPr id="7" name="正方形/長方形 6"/>
          <p:cNvSpPr/>
          <p:nvPr/>
        </p:nvSpPr>
        <p:spPr>
          <a:xfrm>
            <a:off x="146545" y="10449607"/>
            <a:ext cx="7374077"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１　進行上、発表時間や順番が前後するなど変更の可能性がございますので、ご了承ください。</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２　オンライン</a:t>
            </a:r>
            <a:r>
              <a:rPr lang="ja-JP" altLang="en-US" sz="1100" dirty="0">
                <a:latin typeface="Meiryo UI" panose="020B0604030504040204" pitchFamily="50" charset="-128"/>
                <a:ea typeface="Meiryo UI" panose="020B0604030504040204" pitchFamily="50" charset="-128"/>
              </a:rPr>
              <a:t>参加者の方は</a:t>
            </a:r>
            <a:r>
              <a:rPr lang="ja-JP" altLang="en-US" sz="1100" dirty="0" smtClean="0">
                <a:latin typeface="Meiryo UI" panose="020B0604030504040204" pitchFamily="50" charset="-128"/>
                <a:ea typeface="Meiryo UI" panose="020B0604030504040204" pitchFamily="50" charset="-128"/>
              </a:rPr>
              <a:t>、ご登壇者様とご連絡先</a:t>
            </a:r>
            <a:r>
              <a:rPr lang="ja-JP" altLang="en-US" sz="1100" dirty="0">
                <a:latin typeface="Meiryo UI" panose="020B0604030504040204" pitchFamily="50" charset="-128"/>
                <a:ea typeface="Meiryo UI" panose="020B0604030504040204" pitchFamily="50" charset="-128"/>
              </a:rPr>
              <a:t>を交換</a:t>
            </a:r>
            <a:r>
              <a:rPr lang="ja-JP" altLang="en-US" sz="1100" dirty="0" smtClean="0">
                <a:latin typeface="Meiryo UI" panose="020B0604030504040204" pitchFamily="50" charset="-128"/>
                <a:ea typeface="Meiryo UI" panose="020B0604030504040204" pitchFamily="50" charset="-128"/>
              </a:rPr>
              <a:t>したい場合は、様式</a:t>
            </a:r>
            <a:r>
              <a:rPr lang="ja-JP" altLang="en-US" sz="1100" dirty="0">
                <a:latin typeface="Meiryo UI" panose="020B0604030504040204" pitchFamily="50" charset="-128"/>
                <a:ea typeface="Meiryo UI" panose="020B0604030504040204" pitchFamily="50" charset="-128"/>
              </a:rPr>
              <a:t>にご記入のうえ</a:t>
            </a:r>
            <a:r>
              <a:rPr lang="ja-JP" altLang="en-US" sz="1100" dirty="0" smtClean="0">
                <a:latin typeface="Meiryo UI" panose="020B0604030504040204" pitchFamily="50" charset="-128"/>
                <a:ea typeface="Meiryo UI" panose="020B0604030504040204" pitchFamily="50" charset="-128"/>
              </a:rPr>
              <a:t>、後日ご提出</a:t>
            </a:r>
            <a:r>
              <a:rPr lang="ja-JP" altLang="en-US" sz="1100" dirty="0">
                <a:latin typeface="Meiryo UI" panose="020B0604030504040204" pitchFamily="50" charset="-128"/>
                <a:ea typeface="Meiryo UI" panose="020B0604030504040204" pitchFamily="50" charset="-128"/>
              </a:rPr>
              <a:t>いただきます</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731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6EE971F-63CB-47B4-BF2D-39A033B8EEE6}"/>
              </a:ext>
            </a:extLst>
          </p:cNvPr>
          <p:cNvSpPr/>
          <p:nvPr/>
        </p:nvSpPr>
        <p:spPr>
          <a:xfrm>
            <a:off x="289259" y="4117421"/>
            <a:ext cx="6952172" cy="920314"/>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 y="0"/>
            <a:ext cx="1828801"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会場までのご案内</a:t>
            </a:r>
            <a:endParaRPr lang="ja-JP" altLang="en-US" sz="2400" dirty="0">
              <a:latin typeface="Meiryo UI" panose="020B0604030504040204" pitchFamily="50" charset="-128"/>
              <a:ea typeface="Meiryo UI" panose="020B0604030504040204" pitchFamily="50" charset="-128"/>
            </a:endParaRPr>
          </a:p>
        </p:txBody>
      </p:sp>
      <p:sp>
        <p:nvSpPr>
          <p:cNvPr id="5" name="正方形/長方形 4"/>
          <p:cNvSpPr/>
          <p:nvPr/>
        </p:nvSpPr>
        <p:spPr>
          <a:xfrm>
            <a:off x="-6875" y="5229124"/>
            <a:ext cx="7775575" cy="2688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800" dirty="0"/>
              <a:t>参加</a:t>
            </a:r>
            <a:r>
              <a:rPr kumimoji="1" lang="ja-JP" altLang="en-US" sz="1800" dirty="0" smtClean="0"/>
              <a:t>申込書</a:t>
            </a:r>
            <a:endParaRPr kumimoji="1" lang="ja-JP" altLang="en-US" sz="1200" dirty="0"/>
          </a:p>
        </p:txBody>
      </p:sp>
      <p:graphicFrame>
        <p:nvGraphicFramePr>
          <p:cNvPr id="6" name="表 5"/>
          <p:cNvGraphicFramePr>
            <a:graphicFrameLocks noGrp="1"/>
          </p:cNvGraphicFramePr>
          <p:nvPr>
            <p:extLst>
              <p:ext uri="{D42A27DB-BD31-4B8C-83A1-F6EECF244321}">
                <p14:modId xmlns:p14="http://schemas.microsoft.com/office/powerpoint/2010/main" val="3465481677"/>
              </p:ext>
            </p:extLst>
          </p:nvPr>
        </p:nvGraphicFramePr>
        <p:xfrm>
          <a:off x="36958" y="10017707"/>
          <a:ext cx="6379585" cy="731520"/>
        </p:xfrm>
        <a:graphic>
          <a:graphicData uri="http://schemas.openxmlformats.org/drawingml/2006/table">
            <a:tbl>
              <a:tblPr firstRow="1" bandRow="1">
                <a:tableStyleId>{5C22544A-7EE6-4342-B048-85BDC9FD1C3A}</a:tableStyleId>
              </a:tblPr>
              <a:tblGrid>
                <a:gridCol w="1404467">
                  <a:extLst>
                    <a:ext uri="{9D8B030D-6E8A-4147-A177-3AD203B41FA5}">
                      <a16:colId xmlns:a16="http://schemas.microsoft.com/office/drawing/2014/main" val="191090073"/>
                    </a:ext>
                  </a:extLst>
                </a:gridCol>
                <a:gridCol w="4975118">
                  <a:extLst>
                    <a:ext uri="{9D8B030D-6E8A-4147-A177-3AD203B41FA5}">
                      <a16:colId xmlns:a16="http://schemas.microsoft.com/office/drawing/2014/main" val="2178538641"/>
                    </a:ext>
                  </a:extLst>
                </a:gridCol>
              </a:tblGrid>
              <a:tr h="370840">
                <a:tc>
                  <a:txBody>
                    <a:bodyPr/>
                    <a:lstStyle/>
                    <a:p>
                      <a:pPr algn="ctr"/>
                      <a:r>
                        <a:rPr kumimoji="1" lang="ja-JP" altLang="en-US" b="0" dirty="0">
                          <a:solidFill>
                            <a:schemeClr val="tx1"/>
                          </a:solidFill>
                          <a:latin typeface="Meiryo UI" panose="020B0604030504040204" pitchFamily="50" charset="-128"/>
                          <a:ea typeface="Meiryo UI" panose="020B0604030504040204" pitchFamily="50" charset="-128"/>
                        </a:rPr>
                        <a:t>主催・申込先</a:t>
                      </a:r>
                      <a:endParaRPr kumimoji="1" lang="en-US" altLang="ja-JP"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（お問合せ先）</a:t>
                      </a:r>
                    </a:p>
                  </a:txBody>
                  <a:tcPr anchor="ctr">
                    <a:solidFill>
                      <a:schemeClr val="accent1">
                        <a:lumMod val="60000"/>
                        <a:lumOff val="40000"/>
                      </a:schemeClr>
                    </a:solidFill>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大阪府環境農林水産部流通対策室総務・企画</a:t>
                      </a:r>
                      <a:r>
                        <a:rPr kumimoji="1" lang="ja-JP" altLang="en-US" sz="1400" b="0" dirty="0" smtClean="0">
                          <a:solidFill>
                            <a:schemeClr val="tx1"/>
                          </a:solidFill>
                          <a:latin typeface="Meiryo UI" panose="020B0604030504040204" pitchFamily="50" charset="-128"/>
                          <a:ea typeface="Meiryo UI" panose="020B0604030504040204" pitchFamily="50" charset="-128"/>
                        </a:rPr>
                        <a:t>グループ</a:t>
                      </a:r>
                      <a:endParaRPr kumimoji="1" lang="en-US" altLang="ja-JP" sz="1400" b="0" dirty="0">
                        <a:solidFill>
                          <a:schemeClr val="tx1"/>
                        </a:solidFill>
                        <a:latin typeface="Meiryo UI" panose="020B0604030504040204" pitchFamily="50" charset="-128"/>
                        <a:ea typeface="Meiryo UI" panose="020B0604030504040204" pitchFamily="50" charset="-128"/>
                      </a:endParaRPr>
                    </a:p>
                    <a:p>
                      <a:r>
                        <a:rPr kumimoji="1" lang="en-US" altLang="ja-JP" sz="1400" b="0" dirty="0">
                          <a:solidFill>
                            <a:schemeClr val="tx1"/>
                          </a:solidFill>
                          <a:latin typeface="Meiryo UI" panose="020B0604030504040204" pitchFamily="50" charset="-128"/>
                          <a:ea typeface="Meiryo UI" panose="020B0604030504040204" pitchFamily="50" charset="-128"/>
                        </a:rPr>
                        <a:t>TEL:06-6210-9607</a:t>
                      </a:r>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FAX:06-6210-9604</a:t>
                      </a:r>
                    </a:p>
                    <a:p>
                      <a:r>
                        <a:rPr kumimoji="1" lang="en-US" altLang="ja-JP" sz="1400" b="0" dirty="0">
                          <a:solidFill>
                            <a:schemeClr val="tx1"/>
                          </a:solidFill>
                          <a:latin typeface="Meiryo UI" panose="020B0604030504040204" pitchFamily="50" charset="-128"/>
                          <a:ea typeface="Meiryo UI" panose="020B0604030504040204" pitchFamily="50" charset="-128"/>
                        </a:rPr>
                        <a:t>Mail:ryutsutaisaku-g02@gbox.pref.osaka.lg.jp</a:t>
                      </a:r>
                    </a:p>
                  </a:txBody>
                  <a:tcPr>
                    <a:solidFill>
                      <a:schemeClr val="accent1">
                        <a:lumMod val="60000"/>
                        <a:lumOff val="40000"/>
                      </a:schemeClr>
                    </a:solidFill>
                  </a:tcPr>
                </a:tc>
                <a:extLst>
                  <a:ext uri="{0D108BD9-81ED-4DB2-BD59-A6C34878D82A}">
                    <a16:rowId xmlns:a16="http://schemas.microsoft.com/office/drawing/2014/main" val="28654509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30929334"/>
              </p:ext>
            </p:extLst>
          </p:nvPr>
        </p:nvGraphicFramePr>
        <p:xfrm>
          <a:off x="73920" y="6222369"/>
          <a:ext cx="7652084" cy="1700276"/>
        </p:xfrm>
        <a:graphic>
          <a:graphicData uri="http://schemas.openxmlformats.org/drawingml/2006/table">
            <a:tbl>
              <a:tblPr firstRow="1" bandRow="1">
                <a:tableStyleId>{5C22544A-7EE6-4342-B048-85BDC9FD1C3A}</a:tableStyleId>
              </a:tblPr>
              <a:tblGrid>
                <a:gridCol w="1192905">
                  <a:extLst>
                    <a:ext uri="{9D8B030D-6E8A-4147-A177-3AD203B41FA5}">
                      <a16:colId xmlns:a16="http://schemas.microsoft.com/office/drawing/2014/main" val="1605811507"/>
                    </a:ext>
                  </a:extLst>
                </a:gridCol>
                <a:gridCol w="2247900">
                  <a:extLst>
                    <a:ext uri="{9D8B030D-6E8A-4147-A177-3AD203B41FA5}">
                      <a16:colId xmlns:a16="http://schemas.microsoft.com/office/drawing/2014/main" val="3701915359"/>
                    </a:ext>
                  </a:extLst>
                </a:gridCol>
                <a:gridCol w="1190625">
                  <a:extLst>
                    <a:ext uri="{9D8B030D-6E8A-4147-A177-3AD203B41FA5}">
                      <a16:colId xmlns:a16="http://schemas.microsoft.com/office/drawing/2014/main" val="3695846069"/>
                    </a:ext>
                  </a:extLst>
                </a:gridCol>
                <a:gridCol w="3020654">
                  <a:extLst>
                    <a:ext uri="{9D8B030D-6E8A-4147-A177-3AD203B41FA5}">
                      <a16:colId xmlns:a16="http://schemas.microsoft.com/office/drawing/2014/main" val="290752978"/>
                    </a:ext>
                  </a:extLst>
                </a:gridCol>
              </a:tblGrid>
              <a:tr h="370840">
                <a:tc>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企業・団体名</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所属・役職名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857167"/>
                  </a:ext>
                </a:extLst>
              </a:tr>
              <a:tr h="423616">
                <a:tc>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氏名</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メールアドレス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en-US" altLang="ja-JP" b="0" dirty="0">
                          <a:solidFill>
                            <a:sysClr val="windowText" lastClr="000000"/>
                          </a:solidFill>
                          <a:latin typeface="Meiryo UI" panose="020B0604030504040204" pitchFamily="50" charset="-128"/>
                          <a:ea typeface="Meiryo UI" panose="020B0604030504040204" pitchFamily="50" charset="-128"/>
                        </a:rPr>
                        <a:t>@</a:t>
                      </a:r>
                      <a:endParaRPr kumimoji="1" lang="ja-JP" altLang="en-US" b="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238167"/>
                  </a:ext>
                </a:extLst>
              </a:tr>
              <a:tr h="385699">
                <a:tc>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電話番号</a:t>
                      </a:r>
                      <a:endParaRPr kumimoji="1" lang="en-US" altLang="ja-JP" sz="1400" b="0" dirty="0">
                        <a:solidFill>
                          <a:sysClr val="windowText" lastClr="00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kumimoji="1" lang="ja-JP" altLang="en-US" b="0" dirty="0">
                          <a:solidFill>
                            <a:sysClr val="windowText" lastClr="000000"/>
                          </a:solidFill>
                          <a:latin typeface="Meiryo UI" panose="020B0604030504040204" pitchFamily="50" charset="-128"/>
                          <a:ea typeface="Meiryo UI" panose="020B0604030504040204" pitchFamily="50" charset="-128"/>
                        </a:rPr>
                        <a:t>　　　　－　　　　－</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rowSpan="2">
                  <a:txBody>
                    <a:bodyPr/>
                    <a:lstStyle/>
                    <a:p>
                      <a:r>
                        <a:rPr kumimoji="1" lang="ja-JP" altLang="en-US" sz="1400" b="0" dirty="0">
                          <a:solidFill>
                            <a:sysClr val="windowText" lastClr="000000"/>
                          </a:solidFill>
                          <a:latin typeface="Meiryo UI" panose="020B0604030504040204" pitchFamily="50" charset="-128"/>
                          <a:ea typeface="Meiryo UI" panose="020B0604030504040204" pitchFamily="50" charset="-128"/>
                        </a:rPr>
                        <a:t>参加方法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r>
                        <a:rPr lang="en-US" altLang="ja-JP" sz="1400" dirty="0" smtClean="0">
                          <a:effectLst/>
                          <a:latin typeface="ＭＳ ゴシック" panose="020B0609070205080204" pitchFamily="49" charset="-128"/>
                          <a:cs typeface="ＭＳ明朝"/>
                        </a:rPr>
                        <a:t>☐</a:t>
                      </a:r>
                      <a:r>
                        <a:rPr kumimoji="1" lang="ja-JP" altLang="en-US" sz="1400" b="0" dirty="0" smtClean="0">
                          <a:solidFill>
                            <a:sysClr val="windowText" lastClr="000000"/>
                          </a:solidFill>
                          <a:latin typeface="Meiryo UI" panose="020B0604030504040204" pitchFamily="50" charset="-128"/>
                          <a:ea typeface="Meiryo UI" panose="020B0604030504040204" pitchFamily="50" charset="-128"/>
                        </a:rPr>
                        <a:t>会場参加</a:t>
                      </a:r>
                      <a:endParaRPr kumimoji="1" lang="en-US" altLang="ja-JP" sz="1400" b="0" dirty="0">
                        <a:solidFill>
                          <a:sysClr val="windowText" lastClr="000000"/>
                        </a:solidFill>
                        <a:latin typeface="Meiryo UI" panose="020B0604030504040204" pitchFamily="50" charset="-128"/>
                        <a:ea typeface="Meiryo UI" panose="020B0604030504040204" pitchFamily="50" charset="-128"/>
                      </a:endParaRPr>
                    </a:p>
                    <a:p>
                      <a:r>
                        <a:rPr kumimoji="1" lang="ja-JP" altLang="en-US" sz="1400" b="0" dirty="0" smtClean="0">
                          <a:solidFill>
                            <a:sysClr val="windowText" lastClr="000000"/>
                          </a:solidFill>
                          <a:latin typeface="Meiryo UI" panose="020B0604030504040204" pitchFamily="50" charset="-128"/>
                          <a:ea typeface="Meiryo UI" panose="020B0604030504040204" pitchFamily="50" charset="-128"/>
                        </a:rPr>
                        <a:t>□オンライン参加</a:t>
                      </a:r>
                      <a:endParaRPr kumimoji="1" lang="en-US" altLang="ja-JP" sz="1400" b="0" dirty="0">
                        <a:solidFill>
                          <a:sysClr val="windowText" lastClr="000000"/>
                        </a:solidFill>
                        <a:latin typeface="Meiryo UI" panose="020B0604030504040204" pitchFamily="50" charset="-128"/>
                        <a:ea typeface="Meiryo UI" panose="020B0604030504040204" pitchFamily="50" charset="-128"/>
                      </a:endParaRPr>
                    </a:p>
                    <a:p>
                      <a:r>
                        <a:rPr kumimoji="1" lang="en-US" altLang="ja-JP" sz="1200" b="0" dirty="0">
                          <a:solidFill>
                            <a:sysClr val="windowText" lastClr="000000"/>
                          </a:solidFill>
                          <a:latin typeface="Meiryo UI" panose="020B0604030504040204" pitchFamily="50" charset="-128"/>
                          <a:ea typeface="Meiryo UI" panose="020B0604030504040204" pitchFamily="50" charset="-128"/>
                        </a:rPr>
                        <a:t>(</a:t>
                      </a:r>
                      <a:r>
                        <a:rPr kumimoji="1" lang="ja-JP" altLang="en-US" sz="1200" b="0" dirty="0">
                          <a:solidFill>
                            <a:sysClr val="windowText" lastClr="000000"/>
                          </a:solidFill>
                          <a:latin typeface="Meiryo UI" panose="020B0604030504040204" pitchFamily="50" charset="-128"/>
                          <a:ea typeface="Meiryo UI" panose="020B0604030504040204" pitchFamily="50" charset="-128"/>
                        </a:rPr>
                        <a:t>どちらかを☑または■にしてください。</a:t>
                      </a:r>
                      <a:r>
                        <a:rPr kumimoji="1" lang="en-US" altLang="ja-JP" sz="1200" b="0" dirty="0">
                          <a:solidFill>
                            <a:sysClr val="windowText" lastClr="000000"/>
                          </a:solidFill>
                          <a:latin typeface="Meiryo UI" panose="020B0604030504040204" pitchFamily="50" charset="-128"/>
                          <a:ea typeface="Meiryo UI" panose="020B0604030504040204" pitchFamily="50" charset="-128"/>
                        </a:rPr>
                        <a:t>)</a:t>
                      </a:r>
                      <a:endParaRPr kumimoji="1" lang="ja-JP" altLang="en-US" sz="1200" b="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8741919"/>
                  </a:ext>
                </a:extLst>
              </a:tr>
              <a:tr h="385699">
                <a:tc>
                  <a:txBody>
                    <a:bodyPr/>
                    <a:lstStyle/>
                    <a:p>
                      <a:r>
                        <a:rPr kumimoji="1" lang="en-US" altLang="ja-JP" sz="1400" b="0" dirty="0">
                          <a:solidFill>
                            <a:sysClr val="windowText" lastClr="000000"/>
                          </a:solidFill>
                          <a:latin typeface="Meiryo UI" panose="020B0604030504040204" pitchFamily="50" charset="-128"/>
                          <a:ea typeface="Meiryo UI" panose="020B0604030504040204" pitchFamily="50" charset="-128"/>
                        </a:rPr>
                        <a:t>FAX</a:t>
                      </a:r>
                      <a:r>
                        <a:rPr kumimoji="1" lang="ja-JP" altLang="en-US" sz="1400" b="0" dirty="0">
                          <a:solidFill>
                            <a:sysClr val="windowText" lastClr="000000"/>
                          </a:solidFill>
                          <a:latin typeface="Meiryo UI" panose="020B0604030504040204" pitchFamily="50" charset="-128"/>
                          <a:ea typeface="Meiryo UI" panose="020B0604030504040204" pitchFamily="50" charset="-128"/>
                        </a:rPr>
                        <a:t>番号</a:t>
                      </a:r>
                      <a:endParaRPr kumimoji="1" lang="en-US" altLang="ja-JP" sz="1400" b="0" dirty="0">
                        <a:solidFill>
                          <a:sysClr val="windowText" lastClr="00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b="0" dirty="0">
                          <a:solidFill>
                            <a:sysClr val="windowText" lastClr="000000"/>
                          </a:solidFill>
                          <a:latin typeface="Meiryo UI" panose="020B0604030504040204" pitchFamily="50" charset="-128"/>
                          <a:ea typeface="Meiryo UI" panose="020B0604030504040204" pitchFamily="50" charset="-128"/>
                        </a:rPr>
                        <a:t>　　　　－　　　　－</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4151980"/>
                  </a:ext>
                </a:extLst>
              </a:tr>
            </a:tbl>
          </a:graphicData>
        </a:graphic>
      </p:graphicFrame>
      <p:sp>
        <p:nvSpPr>
          <p:cNvPr id="11" name="正方形/長方形 10"/>
          <p:cNvSpPr/>
          <p:nvPr/>
        </p:nvSpPr>
        <p:spPr>
          <a:xfrm>
            <a:off x="219808" y="5476012"/>
            <a:ext cx="7432274" cy="677108"/>
          </a:xfrm>
          <a:prstGeom prst="rect">
            <a:avLst/>
          </a:prstGeom>
        </p:spPr>
        <p:txBody>
          <a:bodyPr wrap="square">
            <a:spAutoFit/>
          </a:bodyPr>
          <a:lstStyle/>
          <a:p>
            <a:r>
              <a:rPr lang="ja-JP" altLang="en-US" sz="1400" b="1" u="sng" dirty="0">
                <a:solidFill>
                  <a:srgbClr val="FF0000"/>
                </a:solidFill>
                <a:latin typeface="Meiryo UI" panose="020B0604030504040204" pitchFamily="50" charset="-128"/>
                <a:ea typeface="Meiryo UI" panose="020B0604030504040204" pitchFamily="50" charset="-128"/>
              </a:rPr>
              <a:t>令和４年１月６日（木）まで</a:t>
            </a:r>
            <a:r>
              <a:rPr lang="ja-JP" altLang="en-US" sz="1200" dirty="0">
                <a:latin typeface="Meiryo UI" panose="020B0604030504040204" pitchFamily="50" charset="-128"/>
                <a:ea typeface="Meiryo UI" panose="020B0604030504040204" pitchFamily="50" charset="-128"/>
              </a:rPr>
              <a:t>に下記</a:t>
            </a:r>
            <a:r>
              <a:rPr lang="en-US" altLang="ja-JP" sz="1200" dirty="0">
                <a:latin typeface="Meiryo UI" panose="020B0604030504040204" pitchFamily="50" charset="-128"/>
                <a:ea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rPr>
              <a:t>コード</a:t>
            </a:r>
            <a:r>
              <a:rPr lang="ja-JP" altLang="en-US" sz="1200" dirty="0" smtClean="0">
                <a:latin typeface="Meiryo UI" panose="020B0604030504040204" pitchFamily="50" charset="-128"/>
                <a:ea typeface="Meiryo UI" panose="020B0604030504040204" pitchFamily="50" charset="-128"/>
              </a:rPr>
              <a:t>の募集ページをご覧いただき、申込先</a:t>
            </a:r>
            <a:r>
              <a:rPr lang="ja-JP" altLang="en-US" sz="1200" dirty="0">
                <a:latin typeface="Meiryo UI" panose="020B0604030504040204" pitchFamily="50" charset="-128"/>
                <a:ea typeface="Meiryo UI" panose="020B0604030504040204" pitchFamily="50" charset="-128"/>
              </a:rPr>
              <a:t>への電子</a:t>
            </a:r>
            <a:r>
              <a:rPr lang="ja-JP" altLang="en-US" sz="1200" dirty="0" smtClean="0">
                <a:latin typeface="Meiryo UI" panose="020B0604030504040204" pitchFamily="50" charset="-128"/>
                <a:ea typeface="Meiryo UI" panose="020B0604030504040204" pitchFamily="50" charset="-128"/>
              </a:rPr>
              <a:t>メールまたは</a:t>
            </a:r>
            <a:r>
              <a:rPr lang="en-US" altLang="ja-JP" sz="1200" dirty="0" smtClean="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にて、必要事項をご記入のうえ、お申し込みください。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（電子メールの場合は、本申込書を添付いただくか、下記内容を本文</a:t>
            </a:r>
            <a:r>
              <a:rPr lang="ja-JP" altLang="en-US" sz="1200" dirty="0" smtClean="0">
                <a:latin typeface="Meiryo UI" panose="020B0604030504040204" pitchFamily="50" charset="-128"/>
                <a:ea typeface="Meiryo UI" panose="020B0604030504040204" pitchFamily="50" charset="-128"/>
              </a:rPr>
              <a:t>にご記入ください</a:t>
            </a:r>
            <a:r>
              <a:rPr lang="ja-JP" altLang="en-US" sz="1200" dirty="0">
                <a:latin typeface="Meiryo UI" panose="020B0604030504040204" pitchFamily="50" charset="-128"/>
                <a:ea typeface="Meiryo UI" panose="020B0604030504040204" pitchFamily="50" charset="-128"/>
              </a:rPr>
              <a:t>。）</a:t>
            </a:r>
          </a:p>
        </p:txBody>
      </p:sp>
      <p:sp>
        <p:nvSpPr>
          <p:cNvPr id="13" name="正方形/長方形 12"/>
          <p:cNvSpPr/>
          <p:nvPr/>
        </p:nvSpPr>
        <p:spPr>
          <a:xfrm>
            <a:off x="104220" y="7940838"/>
            <a:ext cx="7918614" cy="2031325"/>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新型コロナウイルス感染症の拡大等により、予告なく内容の変更や中止・延期になる場合がございます</a:t>
            </a:r>
            <a:r>
              <a:rPr lang="ja-JP" altLang="en-US" sz="1200" dirty="0" smtClean="0">
                <a:latin typeface="Meiryo UI" panose="020B0604030504040204" pitchFamily="50" charset="-128"/>
                <a:ea typeface="Meiryo UI" panose="020B0604030504040204" pitchFamily="50" charset="-128"/>
              </a:rPr>
              <a:t>。</a:t>
            </a:r>
            <a:r>
              <a:rPr lang="ja-JP" altLang="en-US" sz="1200" b="1" u="sng" dirty="0" smtClean="0">
                <a:solidFill>
                  <a:srgbClr val="FF0000"/>
                </a:solidFill>
                <a:latin typeface="Meiryo UI" panose="020B0604030504040204" pitchFamily="50" charset="-128"/>
                <a:ea typeface="Meiryo UI" panose="020B0604030504040204" pitchFamily="50" charset="-128"/>
              </a:rPr>
              <a:t>中止・延期または</a:t>
            </a:r>
            <a:endParaRPr lang="en-US" altLang="ja-JP" sz="1200" b="1" u="sng" dirty="0">
              <a:solidFill>
                <a:srgbClr val="FF0000"/>
              </a:solidFill>
              <a:latin typeface="Meiryo UI" panose="020B0604030504040204" pitchFamily="50" charset="-128"/>
              <a:ea typeface="Meiryo UI" panose="020B0604030504040204" pitchFamily="50" charset="-128"/>
            </a:endParaRPr>
          </a:p>
          <a:p>
            <a:pPr>
              <a:spcAft>
                <a:spcPts val="600"/>
              </a:spcAft>
            </a:pPr>
            <a:r>
              <a:rPr lang="ja-JP" altLang="en-US" sz="1200" b="1" u="sng" dirty="0" smtClean="0">
                <a:solidFill>
                  <a:srgbClr val="FF0000"/>
                </a:solidFill>
                <a:latin typeface="Meiryo UI" panose="020B0604030504040204" pitchFamily="50" charset="-128"/>
                <a:ea typeface="Meiryo UI" panose="020B0604030504040204" pitchFamily="50" charset="-128"/>
              </a:rPr>
              <a:t>申込状況は下記</a:t>
            </a:r>
            <a:r>
              <a:rPr lang="en-US" altLang="ja-JP" sz="1200" b="1" u="sng" dirty="0" smtClean="0">
                <a:solidFill>
                  <a:srgbClr val="FF0000"/>
                </a:solidFill>
                <a:latin typeface="Meiryo UI" panose="020B0604030504040204" pitchFamily="50" charset="-128"/>
                <a:ea typeface="Meiryo UI" panose="020B0604030504040204" pitchFamily="50" charset="-128"/>
              </a:rPr>
              <a:t>QR</a:t>
            </a:r>
            <a:r>
              <a:rPr lang="ja-JP" altLang="en-US" sz="1200" b="1" u="sng" dirty="0" smtClean="0">
                <a:solidFill>
                  <a:srgbClr val="FF0000"/>
                </a:solidFill>
                <a:latin typeface="Meiryo UI" panose="020B0604030504040204" pitchFamily="50" charset="-128"/>
                <a:ea typeface="Meiryo UI" panose="020B0604030504040204" pitchFamily="50" charset="-128"/>
              </a:rPr>
              <a:t>コードの募集ページに掲載しますので、お申込み前に必ずご確認ください。</a:t>
            </a:r>
            <a:endParaRPr lang="en-US" altLang="ja-JP" sz="1200" b="1" u="sng" dirty="0" smtClean="0">
              <a:solidFill>
                <a:srgbClr val="FF0000"/>
              </a:solidFill>
              <a:latin typeface="Meiryo UI" panose="020B0604030504040204" pitchFamily="50" charset="-128"/>
              <a:ea typeface="Meiryo UI" panose="020B0604030504040204" pitchFamily="50" charset="-128"/>
            </a:endParaRPr>
          </a:p>
          <a:p>
            <a:pPr>
              <a:spcAft>
                <a:spcPts val="600"/>
              </a:spcAft>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申込に</a:t>
            </a:r>
            <a:r>
              <a:rPr lang="ja-JP" altLang="en-US" sz="1200" dirty="0">
                <a:latin typeface="Meiryo UI" panose="020B0604030504040204" pitchFamily="50" charset="-128"/>
                <a:ea typeface="Meiryo UI" panose="020B0604030504040204" pitchFamily="50" charset="-128"/>
              </a:rPr>
              <a:t>記入された個人情報は、本セミナーの運営以外の目的には使用しません。</a:t>
            </a:r>
            <a:endParaRPr lang="en-US" altLang="ja-JP" sz="1200" dirty="0">
              <a:latin typeface="Meiryo UI" panose="020B0604030504040204" pitchFamily="50" charset="-128"/>
              <a:ea typeface="Meiryo UI" panose="020B0604030504040204" pitchFamily="50" charset="-128"/>
            </a:endParaRPr>
          </a:p>
          <a:p>
            <a:pPr>
              <a:spcAft>
                <a:spcPts val="6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障がいのある方で、参加にあたり配慮を希望する方</a:t>
            </a:r>
            <a:r>
              <a:rPr lang="ja-JP" altLang="en-US" sz="1200" dirty="0" smtClean="0">
                <a:latin typeface="Meiryo UI" panose="020B0604030504040204" pitchFamily="50" charset="-128"/>
                <a:ea typeface="Meiryo UI" panose="020B0604030504040204" pitchFamily="50" charset="-128"/>
              </a:rPr>
              <a:t>はお申込みの際に事前</a:t>
            </a:r>
            <a:r>
              <a:rPr lang="ja-JP" altLang="en-US" sz="1200" dirty="0">
                <a:latin typeface="Meiryo UI" panose="020B0604030504040204" pitchFamily="50" charset="-128"/>
                <a:ea typeface="Meiryo UI" panose="020B0604030504040204" pitchFamily="50" charset="-128"/>
              </a:rPr>
              <a:t>にご相談ください。</a:t>
            </a:r>
            <a:endParaRPr lang="en-US" altLang="ja-JP" sz="12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オンライン参加の</a:t>
            </a:r>
            <a:r>
              <a:rPr lang="ja-JP" altLang="en-US" sz="1200" dirty="0">
                <a:latin typeface="Meiryo UI" panose="020B0604030504040204" pitchFamily="50" charset="-128"/>
                <a:ea typeface="Meiryo UI" panose="020B0604030504040204" pitchFamily="50" charset="-128"/>
              </a:rPr>
              <a:t>場合、通信環境等により、映像・音声が中断する場合がありますので、ご了承ください。</a:t>
            </a:r>
            <a:endParaRPr lang="en-US" altLang="ja-JP" sz="1200" dirty="0">
              <a:latin typeface="Meiryo UI" panose="020B0604030504040204" pitchFamily="50" charset="-128"/>
              <a:ea typeface="Meiryo UI" panose="020B0604030504040204" pitchFamily="50" charset="-128"/>
            </a:endParaRPr>
          </a:p>
          <a:p>
            <a:pPr>
              <a:spcAft>
                <a:spcPts val="600"/>
              </a:spcAft>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また、本セミナーにかかる通信やその他にかかる費用等は参加者のご負担とします。</a:t>
            </a:r>
            <a:endParaRPr lang="en-US" altLang="ja-JP" sz="1200" dirty="0">
              <a:latin typeface="Meiryo UI" panose="020B0604030504040204" pitchFamily="50" charset="-128"/>
              <a:ea typeface="Meiryo UI" panose="020B0604030504040204" pitchFamily="50" charset="-128"/>
            </a:endParaRPr>
          </a:p>
          <a:p>
            <a:pPr>
              <a:spcAft>
                <a:spcPts val="600"/>
              </a:spcAft>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オンライン参加者には、セミナー</a:t>
            </a:r>
            <a:r>
              <a:rPr lang="ja-JP" altLang="en-US" sz="1200" dirty="0">
                <a:latin typeface="Meiryo UI" panose="020B0604030504040204" pitchFamily="50" charset="-128"/>
                <a:ea typeface="Meiryo UI" panose="020B0604030504040204" pitchFamily="50" charset="-128"/>
              </a:rPr>
              <a:t>前日までに</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オンライン</a:t>
            </a:r>
            <a:r>
              <a:rPr lang="ja-JP" altLang="en-US" sz="1200" dirty="0" smtClean="0">
                <a:latin typeface="Meiryo UI" panose="020B0604030504040204" pitchFamily="50" charset="-128"/>
                <a:ea typeface="Meiryo UI" panose="020B0604030504040204" pitchFamily="50" charset="-128"/>
              </a:rPr>
              <a:t>参加用</a:t>
            </a:r>
            <a:r>
              <a:rPr lang="ja-JP" altLang="en-US" sz="1200" dirty="0">
                <a:latin typeface="Meiryo UI" panose="020B0604030504040204" pitchFamily="50" charset="-128"/>
                <a:ea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を電子メールでお知らせします。</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後日、</a:t>
            </a:r>
            <a:r>
              <a:rPr lang="en-US" altLang="ja-JP" sz="1200" dirty="0" err="1">
                <a:latin typeface="Meiryo UI" panose="020B0604030504040204" pitchFamily="50" charset="-128"/>
                <a:ea typeface="Meiryo UI" panose="020B0604030504040204" pitchFamily="50" charset="-128"/>
              </a:rPr>
              <a:t>youtube</a:t>
            </a:r>
            <a:r>
              <a:rPr lang="ja-JP" altLang="en-US" sz="1200" dirty="0">
                <a:latin typeface="Meiryo UI" panose="020B0604030504040204" pitchFamily="50" charset="-128"/>
                <a:ea typeface="Meiryo UI" panose="020B0604030504040204" pitchFamily="50" charset="-128"/>
              </a:rPr>
              <a:t>にて当日の映像や音声等を</a:t>
            </a:r>
            <a:r>
              <a:rPr lang="ja-JP" altLang="en-US" sz="1200" b="1" u="sng" dirty="0">
                <a:solidFill>
                  <a:srgbClr val="FF0000"/>
                </a:solidFill>
                <a:latin typeface="Meiryo UI" panose="020B0604030504040204" pitchFamily="50" charset="-128"/>
                <a:ea typeface="Meiryo UI" panose="020B0604030504040204" pitchFamily="50" charset="-128"/>
              </a:rPr>
              <a:t>録画配信する予定</a:t>
            </a:r>
            <a:r>
              <a:rPr lang="ja-JP" altLang="en-US" sz="1200" dirty="0">
                <a:latin typeface="Meiryo UI" panose="020B0604030504040204" pitchFamily="50" charset="-128"/>
                <a:ea typeface="Meiryo UI" panose="020B0604030504040204" pitchFamily="50" charset="-128"/>
              </a:rPr>
              <a:t>ですので、ご了承ください</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289259" y="4117420"/>
            <a:ext cx="7184444" cy="307777"/>
          </a:xfrm>
          <a:prstGeom prst="rect">
            <a:avLst/>
          </a:prstGeom>
        </p:spPr>
        <p:txBody>
          <a:bodyPr wrap="square">
            <a:spAutoFit/>
          </a:bodyPr>
          <a:lstStyle/>
          <a:p>
            <a:r>
              <a:rPr lang="ja-JP" altLang="en-US" sz="1400" b="1" dirty="0">
                <a:solidFill>
                  <a:srgbClr val="FF0000"/>
                </a:solidFill>
                <a:latin typeface="Meiryo UI" panose="020B0604030504040204" pitchFamily="50" charset="-128"/>
                <a:ea typeface="Meiryo UI" panose="020B0604030504040204" pitchFamily="50" charset="-128"/>
              </a:rPr>
              <a:t>ご来場される皆様へ（新型コロナウイルス感染症拡大に関する注意事項とお願い）</a:t>
            </a:r>
            <a:endParaRPr lang="ja-JP" altLang="en-US" sz="2000" b="1" dirty="0">
              <a:solidFill>
                <a:srgbClr val="FF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01052" y="4391403"/>
            <a:ext cx="7324951" cy="646331"/>
          </a:xfrm>
          <a:prstGeom prst="rect">
            <a:avLst/>
          </a:prstGeom>
        </p:spPr>
        <p:txBody>
          <a:bodyPr wrap="square">
            <a:spAutoFit/>
          </a:bodyPr>
          <a:lstStyle/>
          <a:p>
            <a:r>
              <a:rPr lang="ja-JP" altLang="en-US" sz="1200" dirty="0">
                <a:solidFill>
                  <a:schemeClr val="accent2">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マスクの正しい着用、手洗いの励行、会場に設置した消毒用アルコールによる手指の消毒をお願いします。</a:t>
            </a:r>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2">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発熱、咳、くしゃみ、全身痛、下痢、倦怠感などの症状がある場合は、ご来場をお控えください。</a:t>
            </a:r>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2">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会場にて万が一体調が悪くなった場合は、我慢なさらず、速やかにお近くのスタッフにお声がけください。</a:t>
            </a:r>
            <a:endParaRPr lang="en-US" altLang="ja-JP" sz="12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5786112E-BE6D-455C-A467-EC8EA7E077F0}"/>
              </a:ext>
            </a:extLst>
          </p:cNvPr>
          <p:cNvPicPr>
            <a:picLocks noChangeAspect="1"/>
          </p:cNvPicPr>
          <p:nvPr/>
        </p:nvPicPr>
        <p:blipFill rotWithShape="1">
          <a:blip r:embed="rId2"/>
          <a:srcRect r="31400" b="43679"/>
          <a:stretch/>
        </p:blipFill>
        <p:spPr>
          <a:xfrm>
            <a:off x="207634" y="290223"/>
            <a:ext cx="4231016" cy="3736843"/>
          </a:xfrm>
          <a:prstGeom prst="rect">
            <a:avLst/>
          </a:prstGeom>
        </p:spPr>
      </p:pic>
      <p:sp>
        <p:nvSpPr>
          <p:cNvPr id="4" name="吹き出し: 四角形 3">
            <a:extLst>
              <a:ext uri="{FF2B5EF4-FFF2-40B4-BE49-F238E27FC236}">
                <a16:creationId xmlns:a16="http://schemas.microsoft.com/office/drawing/2014/main" id="{020F87B7-EC3D-49E3-9AEF-ADCB367DF6B2}"/>
              </a:ext>
            </a:extLst>
          </p:cNvPr>
          <p:cNvSpPr/>
          <p:nvPr/>
        </p:nvSpPr>
        <p:spPr>
          <a:xfrm>
            <a:off x="3133950" y="1608667"/>
            <a:ext cx="1304700" cy="447824"/>
          </a:xfrm>
          <a:custGeom>
            <a:avLst/>
            <a:gdLst>
              <a:gd name="connsiteX0" fmla="*/ 0 w 1024128"/>
              <a:gd name="connsiteY0" fmla="*/ 0 h 409972"/>
              <a:gd name="connsiteX1" fmla="*/ 170688 w 1024128"/>
              <a:gd name="connsiteY1" fmla="*/ 0 h 409972"/>
              <a:gd name="connsiteX2" fmla="*/ 170688 w 1024128"/>
              <a:gd name="connsiteY2" fmla="*/ 0 h 409972"/>
              <a:gd name="connsiteX3" fmla="*/ 426720 w 1024128"/>
              <a:gd name="connsiteY3" fmla="*/ 0 h 409972"/>
              <a:gd name="connsiteX4" fmla="*/ 1024128 w 1024128"/>
              <a:gd name="connsiteY4" fmla="*/ 0 h 409972"/>
              <a:gd name="connsiteX5" fmla="*/ 1024128 w 1024128"/>
              <a:gd name="connsiteY5" fmla="*/ 239150 h 409972"/>
              <a:gd name="connsiteX6" fmla="*/ 1024128 w 1024128"/>
              <a:gd name="connsiteY6" fmla="*/ 239150 h 409972"/>
              <a:gd name="connsiteX7" fmla="*/ 1024128 w 1024128"/>
              <a:gd name="connsiteY7" fmla="*/ 341643 h 409972"/>
              <a:gd name="connsiteX8" fmla="*/ 1024128 w 1024128"/>
              <a:gd name="connsiteY8" fmla="*/ 409972 h 409972"/>
              <a:gd name="connsiteX9" fmla="*/ 426720 w 1024128"/>
              <a:gd name="connsiteY9" fmla="*/ 409972 h 409972"/>
              <a:gd name="connsiteX10" fmla="*/ 170688 w 1024128"/>
              <a:gd name="connsiteY10" fmla="*/ 409972 h 409972"/>
              <a:gd name="connsiteX11" fmla="*/ 170688 w 1024128"/>
              <a:gd name="connsiteY11" fmla="*/ 409972 h 409972"/>
              <a:gd name="connsiteX12" fmla="*/ 0 w 1024128"/>
              <a:gd name="connsiteY12" fmla="*/ 409972 h 409972"/>
              <a:gd name="connsiteX13" fmla="*/ 0 w 1024128"/>
              <a:gd name="connsiteY13" fmla="*/ 341643 h 409972"/>
              <a:gd name="connsiteX14" fmla="*/ -221304 w 1024128"/>
              <a:gd name="connsiteY14" fmla="*/ 207987 h 409972"/>
              <a:gd name="connsiteX15" fmla="*/ 0 w 1024128"/>
              <a:gd name="connsiteY15" fmla="*/ 239150 h 409972"/>
              <a:gd name="connsiteX16" fmla="*/ 0 w 1024128"/>
              <a:gd name="connsiteY16" fmla="*/ 0 h 409972"/>
              <a:gd name="connsiteX0" fmla="*/ 221304 w 1245432"/>
              <a:gd name="connsiteY0" fmla="*/ 0 h 409972"/>
              <a:gd name="connsiteX1" fmla="*/ 391992 w 1245432"/>
              <a:gd name="connsiteY1" fmla="*/ 0 h 409972"/>
              <a:gd name="connsiteX2" fmla="*/ 391992 w 1245432"/>
              <a:gd name="connsiteY2" fmla="*/ 0 h 409972"/>
              <a:gd name="connsiteX3" fmla="*/ 648024 w 1245432"/>
              <a:gd name="connsiteY3" fmla="*/ 0 h 409972"/>
              <a:gd name="connsiteX4" fmla="*/ 1245432 w 1245432"/>
              <a:gd name="connsiteY4" fmla="*/ 0 h 409972"/>
              <a:gd name="connsiteX5" fmla="*/ 1245432 w 1245432"/>
              <a:gd name="connsiteY5" fmla="*/ 239150 h 409972"/>
              <a:gd name="connsiteX6" fmla="*/ 1245432 w 1245432"/>
              <a:gd name="connsiteY6" fmla="*/ 239150 h 409972"/>
              <a:gd name="connsiteX7" fmla="*/ 1245432 w 1245432"/>
              <a:gd name="connsiteY7" fmla="*/ 341643 h 409972"/>
              <a:gd name="connsiteX8" fmla="*/ 1245432 w 1245432"/>
              <a:gd name="connsiteY8" fmla="*/ 409972 h 409972"/>
              <a:gd name="connsiteX9" fmla="*/ 648024 w 1245432"/>
              <a:gd name="connsiteY9" fmla="*/ 409972 h 409972"/>
              <a:gd name="connsiteX10" fmla="*/ 391992 w 1245432"/>
              <a:gd name="connsiteY10" fmla="*/ 409972 h 409972"/>
              <a:gd name="connsiteX11" fmla="*/ 391992 w 1245432"/>
              <a:gd name="connsiteY11" fmla="*/ 409972 h 409972"/>
              <a:gd name="connsiteX12" fmla="*/ 221304 w 1245432"/>
              <a:gd name="connsiteY12" fmla="*/ 409972 h 409972"/>
              <a:gd name="connsiteX13" fmla="*/ 221304 w 1245432"/>
              <a:gd name="connsiteY13" fmla="*/ 341643 h 409972"/>
              <a:gd name="connsiteX14" fmla="*/ 0 w 1245432"/>
              <a:gd name="connsiteY14" fmla="*/ 207987 h 409972"/>
              <a:gd name="connsiteX15" fmla="*/ 221304 w 1245432"/>
              <a:gd name="connsiteY15" fmla="*/ 179884 h 409972"/>
              <a:gd name="connsiteX16" fmla="*/ 221304 w 1245432"/>
              <a:gd name="connsiteY16" fmla="*/ 0 h 409972"/>
              <a:gd name="connsiteX0" fmla="*/ 280571 w 1304699"/>
              <a:gd name="connsiteY0" fmla="*/ 0 h 409972"/>
              <a:gd name="connsiteX1" fmla="*/ 451259 w 1304699"/>
              <a:gd name="connsiteY1" fmla="*/ 0 h 409972"/>
              <a:gd name="connsiteX2" fmla="*/ 451259 w 1304699"/>
              <a:gd name="connsiteY2" fmla="*/ 0 h 409972"/>
              <a:gd name="connsiteX3" fmla="*/ 707291 w 1304699"/>
              <a:gd name="connsiteY3" fmla="*/ 0 h 409972"/>
              <a:gd name="connsiteX4" fmla="*/ 1304699 w 1304699"/>
              <a:gd name="connsiteY4" fmla="*/ 0 h 409972"/>
              <a:gd name="connsiteX5" fmla="*/ 1304699 w 1304699"/>
              <a:gd name="connsiteY5" fmla="*/ 239150 h 409972"/>
              <a:gd name="connsiteX6" fmla="*/ 1304699 w 1304699"/>
              <a:gd name="connsiteY6" fmla="*/ 239150 h 409972"/>
              <a:gd name="connsiteX7" fmla="*/ 1304699 w 1304699"/>
              <a:gd name="connsiteY7" fmla="*/ 341643 h 409972"/>
              <a:gd name="connsiteX8" fmla="*/ 1304699 w 1304699"/>
              <a:gd name="connsiteY8" fmla="*/ 409972 h 409972"/>
              <a:gd name="connsiteX9" fmla="*/ 707291 w 1304699"/>
              <a:gd name="connsiteY9" fmla="*/ 409972 h 409972"/>
              <a:gd name="connsiteX10" fmla="*/ 451259 w 1304699"/>
              <a:gd name="connsiteY10" fmla="*/ 409972 h 409972"/>
              <a:gd name="connsiteX11" fmla="*/ 451259 w 1304699"/>
              <a:gd name="connsiteY11" fmla="*/ 409972 h 409972"/>
              <a:gd name="connsiteX12" fmla="*/ 280571 w 1304699"/>
              <a:gd name="connsiteY12" fmla="*/ 409972 h 409972"/>
              <a:gd name="connsiteX13" fmla="*/ 280571 w 1304699"/>
              <a:gd name="connsiteY13" fmla="*/ 341643 h 409972"/>
              <a:gd name="connsiteX14" fmla="*/ 0 w 1304699"/>
              <a:gd name="connsiteY14" fmla="*/ 224921 h 409972"/>
              <a:gd name="connsiteX15" fmla="*/ 280571 w 1304699"/>
              <a:gd name="connsiteY15" fmla="*/ 179884 h 409972"/>
              <a:gd name="connsiteX16" fmla="*/ 280571 w 1304699"/>
              <a:gd name="connsiteY16" fmla="*/ 0 h 4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4699" h="409972">
                <a:moveTo>
                  <a:pt x="280571" y="0"/>
                </a:moveTo>
                <a:lnTo>
                  <a:pt x="451259" y="0"/>
                </a:lnTo>
                <a:lnTo>
                  <a:pt x="451259" y="0"/>
                </a:lnTo>
                <a:lnTo>
                  <a:pt x="707291" y="0"/>
                </a:lnTo>
                <a:lnTo>
                  <a:pt x="1304699" y="0"/>
                </a:lnTo>
                <a:lnTo>
                  <a:pt x="1304699" y="239150"/>
                </a:lnTo>
                <a:lnTo>
                  <a:pt x="1304699" y="239150"/>
                </a:lnTo>
                <a:lnTo>
                  <a:pt x="1304699" y="341643"/>
                </a:lnTo>
                <a:lnTo>
                  <a:pt x="1304699" y="409972"/>
                </a:lnTo>
                <a:lnTo>
                  <a:pt x="707291" y="409972"/>
                </a:lnTo>
                <a:lnTo>
                  <a:pt x="451259" y="409972"/>
                </a:lnTo>
                <a:lnTo>
                  <a:pt x="451259" y="409972"/>
                </a:lnTo>
                <a:lnTo>
                  <a:pt x="280571" y="409972"/>
                </a:lnTo>
                <a:lnTo>
                  <a:pt x="280571" y="341643"/>
                </a:lnTo>
                <a:lnTo>
                  <a:pt x="0" y="224921"/>
                </a:lnTo>
                <a:lnTo>
                  <a:pt x="280571" y="179884"/>
                </a:lnTo>
                <a:lnTo>
                  <a:pt x="280571" y="0"/>
                </a:lnTo>
                <a:close/>
              </a:path>
            </a:pathLst>
          </a:custGeom>
          <a:solidFill>
            <a:schemeClr val="accent1">
              <a:lumMod val="60000"/>
              <a:lumOff val="40000"/>
            </a:schemeClr>
          </a:solidFill>
          <a:ln w="2857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会場</a:t>
            </a:r>
            <a:endParaRPr kumimoji="1" lang="ja-JP" altLang="en-US" sz="1600" b="1"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55CB1D53-213F-4B1B-A7BA-EEF1097EE87C}"/>
              </a:ext>
            </a:extLst>
          </p:cNvPr>
          <p:cNvPicPr>
            <a:picLocks noChangeAspect="1"/>
          </p:cNvPicPr>
          <p:nvPr/>
        </p:nvPicPr>
        <p:blipFill rotWithShape="1">
          <a:blip r:embed="rId2"/>
          <a:srcRect l="53874" t="66322" r="2578" b="1519"/>
          <a:stretch/>
        </p:blipFill>
        <p:spPr>
          <a:xfrm>
            <a:off x="4777550" y="124572"/>
            <a:ext cx="2463880" cy="1957360"/>
          </a:xfrm>
          <a:prstGeom prst="rect">
            <a:avLst/>
          </a:prstGeom>
        </p:spPr>
      </p:pic>
      <p:sp>
        <p:nvSpPr>
          <p:cNvPr id="26" name="四角形: 角を丸くする 25">
            <a:extLst>
              <a:ext uri="{FF2B5EF4-FFF2-40B4-BE49-F238E27FC236}">
                <a16:creationId xmlns:a16="http://schemas.microsoft.com/office/drawing/2014/main" id="{06CCD0CB-1AEA-4E1E-A2B3-82B5A48A4EBB}"/>
              </a:ext>
            </a:extLst>
          </p:cNvPr>
          <p:cNvSpPr/>
          <p:nvPr/>
        </p:nvSpPr>
        <p:spPr>
          <a:xfrm>
            <a:off x="6496050" y="9208562"/>
            <a:ext cx="1229953" cy="1618096"/>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E8D1101-2D4A-43E8-81BE-E6A562731D69}"/>
              </a:ext>
            </a:extLst>
          </p:cNvPr>
          <p:cNvSpPr txBox="1"/>
          <p:nvPr/>
        </p:nvSpPr>
        <p:spPr>
          <a:xfrm>
            <a:off x="6416543" y="9232185"/>
            <a:ext cx="1409531" cy="369332"/>
          </a:xfrm>
          <a:prstGeom prst="rect">
            <a:avLst/>
          </a:prstGeom>
          <a:noFill/>
        </p:spPr>
        <p:txBody>
          <a:bodyPr wrap="square" rtlCol="0">
            <a:spAutoFit/>
          </a:bodyPr>
          <a:lstStyle/>
          <a:p>
            <a:pPr algn="ct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コードを読み取り</a:t>
            </a:r>
            <a:r>
              <a:rPr kumimoji="1"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募集ページをご覧ください。</a:t>
            </a:r>
            <a:endParaRPr kumimoji="1" lang="ja-JP" altLang="en-US" sz="900" dirty="0">
              <a:latin typeface="Meiryo UI" panose="020B0604030504040204" pitchFamily="50" charset="-128"/>
              <a:ea typeface="Meiryo UI" panose="020B0604030504040204" pitchFamily="50" charset="-128"/>
            </a:endParaRPr>
          </a:p>
        </p:txBody>
      </p:sp>
      <p:sp>
        <p:nvSpPr>
          <p:cNvPr id="8" name="正方形/長方形 7"/>
          <p:cNvSpPr/>
          <p:nvPr/>
        </p:nvSpPr>
        <p:spPr>
          <a:xfrm>
            <a:off x="4541479" y="2285090"/>
            <a:ext cx="3059762" cy="158051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530-0013</a:t>
            </a:r>
          </a:p>
          <a:p>
            <a:r>
              <a:rPr lang="ja-JP" altLang="en-US" sz="1200" dirty="0" smtClean="0">
                <a:latin typeface="Meiryo UI" panose="020B0604030504040204" pitchFamily="50" charset="-128"/>
                <a:ea typeface="Meiryo UI" panose="020B0604030504040204" pitchFamily="50" charset="-128"/>
              </a:rPr>
              <a:t>大阪府大阪市北区茶屋町</a:t>
            </a:r>
            <a:r>
              <a:rPr lang="en-US" altLang="ja-JP" sz="1200" dirty="0" smtClean="0">
                <a:latin typeface="Meiryo UI" panose="020B0604030504040204" pitchFamily="50" charset="-128"/>
                <a:ea typeface="Meiryo UI" panose="020B0604030504040204" pitchFamily="50" charset="-128"/>
              </a:rPr>
              <a:t>1-27</a:t>
            </a:r>
          </a:p>
          <a:p>
            <a:r>
              <a:rPr lang="en-US" altLang="ja-JP" sz="1200" dirty="0" smtClean="0">
                <a:latin typeface="Meiryo UI" panose="020B0604030504040204" pitchFamily="50" charset="-128"/>
                <a:ea typeface="Meiryo UI" panose="020B0604030504040204" pitchFamily="50" charset="-128"/>
              </a:rPr>
              <a:t>ABC</a:t>
            </a:r>
            <a:r>
              <a:rPr kumimoji="1" lang="en-US" altLang="ja-JP" sz="1200" dirty="0" smtClean="0">
                <a:latin typeface="Meiryo UI" panose="020B0604030504040204" pitchFamily="50" charset="-128"/>
                <a:ea typeface="Meiryo UI" panose="020B0604030504040204" pitchFamily="50" charset="-128"/>
              </a:rPr>
              <a:t>-MART</a:t>
            </a:r>
            <a:r>
              <a:rPr kumimoji="1" lang="ja-JP" altLang="en-US" sz="1200" dirty="0" smtClean="0">
                <a:latin typeface="Meiryo UI" panose="020B0604030504040204" pitchFamily="50" charset="-128"/>
                <a:ea typeface="Meiryo UI" panose="020B0604030504040204" pitchFamily="50" charset="-128"/>
              </a:rPr>
              <a:t>梅田ビル </a:t>
            </a:r>
            <a:r>
              <a:rPr kumimoji="1" lang="en-US" altLang="ja-JP" sz="1200" dirty="0" smtClean="0">
                <a:latin typeface="Meiryo UI" panose="020B0604030504040204" pitchFamily="50" charset="-128"/>
                <a:ea typeface="Meiryo UI" panose="020B0604030504040204" pitchFamily="50" charset="-128"/>
              </a:rPr>
              <a:t>8F</a:t>
            </a:r>
          </a:p>
          <a:p>
            <a:r>
              <a:rPr lang="en-US" altLang="ja-JP" sz="1200" b="1" u="sng" dirty="0" smtClean="0">
                <a:solidFill>
                  <a:srgbClr val="FF0000"/>
                </a:solidFill>
                <a:latin typeface="Meiryo UI" panose="020B0604030504040204" pitchFamily="50" charset="-128"/>
                <a:ea typeface="Meiryo UI" panose="020B0604030504040204" pitchFamily="50" charset="-128"/>
              </a:rPr>
              <a:t>※1</a:t>
            </a:r>
            <a:r>
              <a:rPr lang="ja-JP" altLang="en-US" sz="1200" b="1" u="sng" dirty="0" smtClean="0">
                <a:solidFill>
                  <a:srgbClr val="FF0000"/>
                </a:solidFill>
                <a:latin typeface="Meiryo UI" panose="020B0604030504040204" pitchFamily="50" charset="-128"/>
                <a:ea typeface="Meiryo UI" panose="020B0604030504040204" pitchFamily="50" charset="-128"/>
              </a:rPr>
              <a:t>階入口は、サンマルクカフェの左横です。</a:t>
            </a:r>
            <a:endParaRPr lang="en-US" altLang="ja-JP" sz="1200" b="1" u="sng" dirty="0" smtClean="0">
              <a:solidFill>
                <a:srgbClr val="FF0000"/>
              </a:solidFill>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■阪急線「大阪梅田駅」より徒歩１分</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JR</a:t>
            </a:r>
            <a:r>
              <a:rPr kumimoji="1" lang="ja-JP" altLang="en-US" sz="1200" dirty="0" smtClean="0">
                <a:latin typeface="Meiryo UI" panose="020B0604030504040204" pitchFamily="50" charset="-128"/>
                <a:ea typeface="Meiryo UI" panose="020B0604030504040204" pitchFamily="50" charset="-128"/>
              </a:rPr>
              <a:t>線「大阪駅」御堂筋北口より徒歩３分</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■地下鉄御堂筋線「梅田駅」より徒歩３分</a:t>
            </a:r>
            <a:endParaRPr kumimoji="1" lang="ja-JP" altLang="en-US"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582" y="9774651"/>
            <a:ext cx="824887" cy="824887"/>
          </a:xfrm>
          <a:prstGeom prst="rect">
            <a:avLst/>
          </a:prstGeom>
        </p:spPr>
      </p:pic>
    </p:spTree>
    <p:extLst>
      <p:ext uri="{BB962C8B-B14F-4D97-AF65-F5344CB8AC3E}">
        <p14:creationId xmlns:p14="http://schemas.microsoft.com/office/powerpoint/2010/main" val="167344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913</Words>
  <Application>Microsoft Office PowerPoint</Application>
  <PresentationFormat>ユーザー設定</PresentationFormat>
  <Paragraphs>101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Ｐゴシック</vt:lpstr>
      <vt:lpstr>ＭＳ ゴシック</vt:lpstr>
      <vt:lpstr>ＭＳ明朝</vt:lpstr>
      <vt:lpstr>Arial</vt:lpstr>
      <vt:lpstr>Calibri</vt:lpstr>
      <vt:lpstr>Calibri Light</vt:lpstr>
      <vt:lpstr>11</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2021-12-17T05:57:41Z</dcterms:modified>
</cp:coreProperties>
</file>