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128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BADA588-3022-4764-9B4F-69F1A1EEEB12}" type="datetimeFigureOut">
              <a:rPr kumimoji="1" lang="ja-JP" altLang="en-US" smtClean="0"/>
              <a:t>2021/8/26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7F0B57B-5164-439B-8AA0-65069CE401A1}" type="slidenum">
              <a:rPr kumimoji="1" lang="ja-JP" altLang="en-US" smtClean="0"/>
              <a:t>‹#›</a:t>
            </a:fld>
            <a:endParaRPr kumimoji="1" lang="ja-JP" altLang="en-US"/>
          </a:p>
        </p:txBody>
      </p:sp>
    </p:spTree>
    <p:extLst>
      <p:ext uri="{BB962C8B-B14F-4D97-AF65-F5344CB8AC3E}">
        <p14:creationId xmlns:p14="http://schemas.microsoft.com/office/powerpoint/2010/main" val="6058593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DA62D17-E468-4F79-8F41-07828033BFA5}" type="datetime1">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3927656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4868C4-DF3B-408B-B3DB-A18D28F740C1}" type="datetime1">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01829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C9C659-0F80-4B47-87C9-00803E7B1A83}" type="datetime1">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75564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A4E8D9-63DE-4459-8162-5AD14C101BF9}" type="datetime1">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96662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6B29D64-514F-4D76-8EF6-7DFE22B6743C}" type="datetime1">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86947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126599D-1A7C-425A-96B8-B5468B895C35}" type="datetime1">
              <a:rPr kumimoji="1" lang="ja-JP" altLang="en-US" smtClean="0"/>
              <a:t>2021/8/26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012749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17D530B-DC7F-45DD-89DB-82E8BB6A160E}" type="datetime1">
              <a:rPr kumimoji="1" lang="ja-JP" altLang="en-US" smtClean="0"/>
              <a:t>2021/8/26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3203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DDF02AE-E2F0-4701-B3E4-D90A3FCCAFC6}" type="datetime1">
              <a:rPr kumimoji="1" lang="ja-JP" altLang="en-US" smtClean="0"/>
              <a:t>2021/8/26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315162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BF4943-B5DA-42EA-B5B2-586CFF02C3FF}" type="datetime1">
              <a:rPr kumimoji="1" lang="ja-JP" altLang="en-US" smtClean="0"/>
              <a:t>2021/8/26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70405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BBBC3C-2C2C-4400-AF67-6C4F8483E9FB}" type="datetime1">
              <a:rPr kumimoji="1" lang="ja-JP" altLang="en-US" smtClean="0"/>
              <a:t>2021/8/26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767644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93FABF-8D7C-475A-B40E-6C07217668B7}" type="datetime1">
              <a:rPr kumimoji="1" lang="ja-JP" altLang="en-US" smtClean="0"/>
              <a:t>2021/8/26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043771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E6BA2-57C2-4261-AFE4-02CE905DBBF9}" type="datetime1">
              <a:rPr kumimoji="1" lang="ja-JP" altLang="en-US" smtClean="0"/>
              <a:t>2021/8/26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8954273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6800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b="1" dirty="0">
                <a:latin typeface="メイリオ" panose="020B0604030504040204" pitchFamily="50" charset="-128"/>
                <a:ea typeface="メイリオ" panose="020B0604030504040204" pitchFamily="50" charset="-128"/>
              </a:rPr>
              <a:t>　府立学校における今後の教育活動について</a:t>
            </a:r>
          </a:p>
        </p:txBody>
      </p:sp>
      <p:sp>
        <p:nvSpPr>
          <p:cNvPr id="7" name="テキスト ボックス 6"/>
          <p:cNvSpPr txBox="1"/>
          <p:nvPr/>
        </p:nvSpPr>
        <p:spPr>
          <a:xfrm>
            <a:off x="148107" y="833082"/>
            <a:ext cx="8847786" cy="5663089"/>
          </a:xfrm>
          <a:prstGeom prst="rect">
            <a:avLst/>
          </a:prstGeom>
          <a:noFill/>
          <a:ln>
            <a:noFill/>
            <a:prstDash val="sysDot"/>
          </a:ln>
        </p:spPr>
        <p:txBody>
          <a:bodyPr wrap="square" rtlCol="0">
            <a:spAutoFit/>
          </a:bodyPr>
          <a:lstStyle/>
          <a:p>
            <a:endParaRPr lang="en-US" altLang="ja-JP" sz="800"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 ◎修学旅行等、泊や府県間の移動を伴う行事</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９</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１出発分～</a:t>
            </a:r>
            <a:r>
              <a:rPr lang="en-US" altLang="ja-JP" b="1" dirty="0">
                <a:latin typeface="Meiryo UI" panose="020B0604030504040204" pitchFamily="50" charset="-128"/>
                <a:ea typeface="Meiryo UI" panose="020B0604030504040204" pitchFamily="50" charset="-128"/>
              </a:rPr>
              <a:t>】</a:t>
            </a:r>
          </a:p>
          <a:p>
            <a:r>
              <a:rPr lang="ja-JP" altLang="en-US" sz="1600" b="1" dirty="0">
                <a:latin typeface="Meiryo UI" panose="020B0604030504040204" pitchFamily="50" charset="-128"/>
                <a:ea typeface="Meiryo UI" panose="020B0604030504040204" pitchFamily="50" charset="-128"/>
              </a:rPr>
              <a:t>  　　 ・　</a:t>
            </a:r>
            <a:r>
              <a:rPr lang="ja-JP" altLang="en-US" sz="1600" b="1" u="sng" dirty="0">
                <a:solidFill>
                  <a:prstClr val="black"/>
                </a:solidFill>
                <a:latin typeface="Meiryo UI" panose="020B0604030504040204" pitchFamily="50" charset="-128"/>
                <a:ea typeface="Meiryo UI" panose="020B0604030504040204" pitchFamily="50" charset="-128"/>
              </a:rPr>
              <a:t>原則延期する</a:t>
            </a: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　延期が困難な場合は、</a:t>
            </a:r>
            <a:r>
              <a:rPr lang="ja-JP" altLang="en-US" sz="1600" b="1" u="sng" dirty="0">
                <a:latin typeface="Meiryo UI" panose="020B0604030504040204" pitchFamily="50" charset="-128"/>
                <a:ea typeface="Meiryo UI" panose="020B0604030504040204" pitchFamily="50" charset="-128"/>
              </a:rPr>
              <a:t>感染防止策を徹底したうえで以下の条件を満たした場合にのみ実施する</a:t>
            </a:r>
            <a:r>
              <a:rPr lang="ja-JP" altLang="en-US" sz="1600" dirty="0">
                <a:latin typeface="Meiryo UI" panose="020B0604030504040204" pitchFamily="50" charset="-128"/>
                <a:ea typeface="Meiryo UI" panose="020B0604030504040204" pitchFamily="50" charset="-128"/>
              </a:rPr>
              <a:t> </a:t>
            </a:r>
            <a:endParaRPr lang="en-US" altLang="ja-JP" sz="1600" b="1"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・旅行（移動）先の都道府県が大阪からの受入れ拒否をしていない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・事前に滞在先の保健所と調整を行い、児童生徒・教職員等が陽性となった場合でも、現地での</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受入れ体制が整っている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・参加する児童生徒、引率する教職員に、</a:t>
            </a:r>
            <a:r>
              <a:rPr lang="ja-JP" altLang="en-US" sz="1600" b="1" u="sng" dirty="0">
                <a:latin typeface="Meiryo UI" panose="020B0604030504040204" pitchFamily="50" charset="-128"/>
                <a:ea typeface="Meiryo UI" panose="020B0604030504040204" pitchFamily="50" charset="-128"/>
              </a:rPr>
              <a:t>事前のＰＣＲ検査を実施</a:t>
            </a:r>
            <a:endParaRPr lang="en-US" altLang="ja-JP" sz="1600" b="1" u="sng" dirty="0">
              <a:latin typeface="Meiryo UI" panose="020B0604030504040204" pitchFamily="50" charset="-128"/>
              <a:ea typeface="Meiryo UI" panose="020B0604030504040204" pitchFamily="50" charset="-128"/>
            </a:endParaRPr>
          </a:p>
          <a:p>
            <a:endParaRPr lang="en-US" altLang="ja-JP" sz="1000" b="1" u="sng"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◎部活動</a:t>
            </a:r>
            <a:endParaRPr lang="en-US" altLang="ja-JP"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感染リスクの高い活動は原則実施しない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部活動前後での生徒どうしによる飲食を控えるとともに、更衣時に身体的距離を確保するよう指導</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u="sng" dirty="0">
                <a:latin typeface="Meiryo UI" panose="020B0604030504040204" pitchFamily="50" charset="-128"/>
                <a:ea typeface="Meiryo UI" panose="020B0604030504040204" pitchFamily="50" charset="-128"/>
              </a:rPr>
              <a:t>発熱や風邪症状がある場合は活動への参加を見合わせるよう改めて指導を徹底</a:t>
            </a:r>
            <a:endParaRPr lang="en-US" altLang="ja-JP" sz="1600" b="1" u="sng"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u="sng" dirty="0">
                <a:latin typeface="Meiryo UI" panose="020B0604030504040204" pitchFamily="50" charset="-128"/>
                <a:ea typeface="Meiryo UI" panose="020B0604030504040204" pitchFamily="50" charset="-128"/>
              </a:rPr>
              <a:t>府内外を問わず、合宿や他校との練習試合（合同練習を含む）は実施しない</a:t>
            </a:r>
            <a:endParaRPr lang="en-US" altLang="ja-JP" sz="1600" b="1" u="sng" dirty="0">
              <a:latin typeface="Meiryo UI" panose="020B0604030504040204" pitchFamily="50" charset="-128"/>
              <a:ea typeface="Meiryo UI" panose="020B0604030504040204" pitchFamily="50" charset="-128"/>
            </a:endParaRPr>
          </a:p>
          <a:p>
            <a:endParaRPr lang="en-US" altLang="ja-JP" sz="700" b="1" u="sng" dirty="0">
              <a:latin typeface="Meiryo UI" panose="020B0604030504040204" pitchFamily="50" charset="-128"/>
              <a:ea typeface="Meiryo UI" panose="020B0604030504040204" pitchFamily="50" charset="-128"/>
            </a:endParaRPr>
          </a:p>
          <a:p>
            <a:endParaRPr lang="en-US" altLang="ja-JP" sz="700" b="1" u="sng"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◎学校行事</a:t>
            </a:r>
            <a:r>
              <a:rPr lang="ja-JP" altLang="en-US" sz="1600" b="1" dirty="0">
                <a:latin typeface="Meiryo UI" panose="020B0604030504040204" pitchFamily="50" charset="-128"/>
                <a:ea typeface="Meiryo UI" panose="020B0604030504040204" pitchFamily="50" charset="-128"/>
              </a:rPr>
              <a:t>（文化祭・体育祭）</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感染リスクの高い活動（</a:t>
            </a:r>
            <a:r>
              <a:rPr lang="ja-JP" altLang="en-US" sz="1600" b="1" u="sng" dirty="0">
                <a:latin typeface="Meiryo UI" panose="020B0604030504040204" pitchFamily="50" charset="-128"/>
                <a:ea typeface="Meiryo UI" panose="020B0604030504040204" pitchFamily="50" charset="-128"/>
              </a:rPr>
              <a:t>飲食物の提供、騎馬戦等</a:t>
            </a:r>
            <a:r>
              <a:rPr lang="ja-JP" altLang="en-US" sz="1600" dirty="0">
                <a:latin typeface="Meiryo UI" panose="020B0604030504040204" pitchFamily="50" charset="-128"/>
                <a:ea typeface="Meiryo UI" panose="020B0604030504040204" pitchFamily="50" charset="-128"/>
              </a:rPr>
              <a:t>）は実施しない</a:t>
            </a:r>
            <a:endParaRPr lang="en-US" altLang="ja-JP" sz="1600" dirty="0">
              <a:latin typeface="Meiryo UI" panose="020B0604030504040204" pitchFamily="50" charset="-128"/>
              <a:ea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rPr>
              <a:t> </a:t>
            </a:r>
            <a:r>
              <a:rPr lang="ja-JP" altLang="en-US" b="1" dirty="0">
                <a:solidFill>
                  <a:prstClr val="black"/>
                </a:solidFill>
                <a:latin typeface="Meiryo UI" panose="020B0604030504040204" pitchFamily="50" charset="-128"/>
                <a:ea typeface="Meiryo UI" panose="020B0604030504040204" pitchFamily="50" charset="-128"/>
              </a:rPr>
              <a:t>◎授業</a:t>
            </a:r>
            <a:endParaRPr lang="en-US" altLang="ja-JP" b="1" dirty="0">
              <a:solidFill>
                <a:prstClr val="black"/>
              </a:solidFill>
              <a:latin typeface="Meiryo UI" panose="020B0604030504040204" pitchFamily="50" charset="-128"/>
              <a:ea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rPr>
              <a:t>　　 　・　分散登校や短縮授業は行わず、通常形態（</a:t>
            </a:r>
            <a:r>
              <a:rPr lang="en-US" altLang="ja-JP" sz="1600" dirty="0">
                <a:solidFill>
                  <a:prstClr val="black"/>
                </a:solidFill>
                <a:latin typeface="Meiryo UI" panose="020B0604030504040204" pitchFamily="50" charset="-128"/>
                <a:ea typeface="Meiryo UI" panose="020B0604030504040204" pitchFamily="50" charset="-128"/>
              </a:rPr>
              <a:t>1</a:t>
            </a:r>
            <a:r>
              <a:rPr lang="ja-JP" altLang="en-US" sz="1600" dirty="0">
                <a:solidFill>
                  <a:prstClr val="black"/>
                </a:solidFill>
                <a:latin typeface="Meiryo UI" panose="020B0604030504040204" pitchFamily="50" charset="-128"/>
                <a:ea typeface="Meiryo UI" panose="020B0604030504040204" pitchFamily="50" charset="-128"/>
              </a:rPr>
              <a:t>教室</a:t>
            </a:r>
            <a:r>
              <a:rPr lang="en-US" altLang="ja-JP" sz="1600" dirty="0">
                <a:solidFill>
                  <a:prstClr val="black"/>
                </a:solidFill>
                <a:latin typeface="Meiryo UI" panose="020B0604030504040204" pitchFamily="50" charset="-128"/>
                <a:ea typeface="Meiryo UI" panose="020B0604030504040204" pitchFamily="50" charset="-128"/>
              </a:rPr>
              <a:t>40</a:t>
            </a:r>
            <a:r>
              <a:rPr lang="ja-JP" altLang="en-US" sz="1600" dirty="0">
                <a:solidFill>
                  <a:prstClr val="black"/>
                </a:solidFill>
                <a:latin typeface="Meiryo UI" panose="020B0604030504040204" pitchFamily="50" charset="-128"/>
                <a:ea typeface="Meiryo UI" panose="020B0604030504040204" pitchFamily="50" charset="-128"/>
              </a:rPr>
              <a:t>人まで）を継続</a:t>
            </a:r>
            <a:endParaRPr lang="en-US" altLang="ja-JP" sz="1600" dirty="0">
              <a:solidFill>
                <a:prstClr val="black"/>
              </a:solidFill>
              <a:latin typeface="Meiryo UI" panose="020B0604030504040204" pitchFamily="50" charset="-128"/>
              <a:ea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rPr>
              <a:t>　 　　・　ただし感染リスクの高い活動は実施しない</a:t>
            </a:r>
            <a:br>
              <a:rPr lang="en-US" altLang="ja-JP" sz="1600" dirty="0">
                <a:solidFill>
                  <a:prstClr val="black"/>
                </a:solidFill>
                <a:latin typeface="Meiryo UI" panose="020B0604030504040204" pitchFamily="50" charset="-128"/>
                <a:ea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rPr>
              <a:t> 　　　・　感染拡大により不安を感じて登校しない児童生徒等については、オンライン等を活用して十分な</a:t>
            </a:r>
            <a:br>
              <a:rPr lang="en-US" altLang="ja-JP" sz="1600" dirty="0">
                <a:solidFill>
                  <a:prstClr val="black"/>
                </a:solidFill>
                <a:latin typeface="Meiryo UI" panose="020B0604030504040204" pitchFamily="50" charset="-128"/>
                <a:ea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rPr>
              <a:t>　　　　　学習支援を行う</a:t>
            </a:r>
            <a:endParaRPr lang="en-US" altLang="ja-JP"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148107" y="850000"/>
            <a:ext cx="8847786" cy="5628073"/>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350"/>
          </a:p>
        </p:txBody>
      </p:sp>
      <p:sp>
        <p:nvSpPr>
          <p:cNvPr id="6" name="テキスト ボックス 5"/>
          <p:cNvSpPr txBox="1"/>
          <p:nvPr/>
        </p:nvSpPr>
        <p:spPr>
          <a:xfrm>
            <a:off x="148107" y="510866"/>
            <a:ext cx="8847786" cy="338554"/>
          </a:xfrm>
          <a:prstGeom prst="rect">
            <a:avLst/>
          </a:prstGeom>
          <a:noFill/>
        </p:spPr>
        <p:txBody>
          <a:bodyPr wrap="square" rtlCol="0" anchor="ctr">
            <a:spAutoFit/>
          </a:bodyPr>
          <a:lstStyle/>
          <a:p>
            <a:r>
              <a:rPr lang="ja-JP" altLang="en-US" sz="1600" dirty="0">
                <a:latin typeface="Meiryo UI" panose="020B0604030504040204" pitchFamily="50" charset="-128"/>
                <a:ea typeface="Meiryo UI" panose="020B0604030504040204" pitchFamily="50" charset="-128"/>
              </a:rPr>
              <a:t>緊急事態宣言の延長に伴い、</a:t>
            </a:r>
            <a:r>
              <a:rPr lang="ja-JP" altLang="en-US" sz="1600" b="1" u="sng" dirty="0">
                <a:latin typeface="Meiryo UI" panose="020B0604030504040204" pitchFamily="50" charset="-128"/>
                <a:ea typeface="Meiryo UI" panose="020B0604030504040204" pitchFamily="50" charset="-128"/>
              </a:rPr>
              <a:t>８月</a:t>
            </a:r>
            <a:r>
              <a:rPr lang="en-US" altLang="ja-JP" sz="1600" b="1" u="sng" dirty="0">
                <a:latin typeface="Meiryo UI" panose="020B0604030504040204" pitchFamily="50" charset="-128"/>
                <a:ea typeface="Meiryo UI" panose="020B0604030504040204" pitchFamily="50" charset="-128"/>
              </a:rPr>
              <a:t>20</a:t>
            </a:r>
            <a:r>
              <a:rPr lang="ja-JP" altLang="en-US" sz="1600" b="1" u="sng" dirty="0">
                <a:latin typeface="Meiryo UI" panose="020B0604030504040204" pitchFamily="50" charset="-128"/>
                <a:ea typeface="Meiryo UI" panose="020B0604030504040204" pitchFamily="50" charset="-128"/>
              </a:rPr>
              <a:t>日以降</a:t>
            </a:r>
            <a:r>
              <a:rPr lang="ja-JP" altLang="en-US" sz="1600" dirty="0">
                <a:latin typeface="Meiryo UI" panose="020B0604030504040204" pitchFamily="50" charset="-128"/>
                <a:ea typeface="Meiryo UI" panose="020B0604030504040204" pitchFamily="50" charset="-128"/>
              </a:rPr>
              <a:t>の府立学校における教育活動については、以下のとおりとする。</a:t>
            </a:r>
          </a:p>
        </p:txBody>
      </p:sp>
      <p:sp>
        <p:nvSpPr>
          <p:cNvPr id="2" name="テキスト ボックス 1"/>
          <p:cNvSpPr txBox="1"/>
          <p:nvPr/>
        </p:nvSpPr>
        <p:spPr>
          <a:xfrm>
            <a:off x="7572778" y="93877"/>
            <a:ext cx="1571222" cy="307777"/>
          </a:xfrm>
          <a:prstGeom prst="rect">
            <a:avLst/>
          </a:prstGeom>
          <a:noFill/>
        </p:spPr>
        <p:txBody>
          <a:bodyPr wrap="square" rtlCol="0">
            <a:spAutoFit/>
          </a:bodyPr>
          <a:lstStyle/>
          <a:p>
            <a:r>
              <a:rPr kumimoji="1" lang="en-US" altLang="ja-JP" sz="1400" dirty="0">
                <a:solidFill>
                  <a:schemeClr val="bg1"/>
                </a:solidFill>
                <a:latin typeface="Meiryo UI" panose="020B0604030504040204" pitchFamily="50" charset="-128"/>
                <a:ea typeface="Meiryo UI" panose="020B0604030504040204" pitchFamily="50" charset="-128"/>
              </a:rPr>
              <a:t>R3.8.18</a:t>
            </a:r>
            <a:r>
              <a:rPr kumimoji="1" lang="ja-JP" altLang="en-US" sz="1400" dirty="0">
                <a:solidFill>
                  <a:schemeClr val="bg1"/>
                </a:solidFill>
                <a:latin typeface="Meiryo UI" panose="020B0604030504040204" pitchFamily="50" charset="-128"/>
                <a:ea typeface="Meiryo UI" panose="020B0604030504040204" pitchFamily="50" charset="-128"/>
              </a:rPr>
              <a:t>　教育庁</a:t>
            </a:r>
          </a:p>
        </p:txBody>
      </p:sp>
      <p:sp>
        <p:nvSpPr>
          <p:cNvPr id="8" name="正方形/長方形 7"/>
          <p:cNvSpPr/>
          <p:nvPr/>
        </p:nvSpPr>
        <p:spPr>
          <a:xfrm>
            <a:off x="148107" y="6499792"/>
            <a:ext cx="845176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　市町村立学校及び私立学校については、府立学校と同様の対応を要請 </a:t>
            </a:r>
          </a:p>
        </p:txBody>
      </p:sp>
      <p:sp>
        <p:nvSpPr>
          <p:cNvPr id="3" name="スライド番号プレースホルダー 2"/>
          <p:cNvSpPr>
            <a:spLocks noGrp="1"/>
          </p:cNvSpPr>
          <p:nvPr>
            <p:ph type="sldNum" sz="quarter" idx="12"/>
          </p:nvPr>
        </p:nvSpPr>
        <p:spPr>
          <a:xfrm>
            <a:off x="6938493" y="6442444"/>
            <a:ext cx="2057400" cy="365125"/>
          </a:xfrm>
        </p:spPr>
        <p:txBody>
          <a:bodyPr/>
          <a:lstStyle/>
          <a:p>
            <a:r>
              <a:rPr kumimoji="1" lang="ja-JP" altLang="en-US" sz="1800" dirty="0">
                <a:solidFill>
                  <a:schemeClr val="tx1"/>
                </a:solidFill>
              </a:rPr>
              <a:t>３－６</a:t>
            </a:r>
          </a:p>
        </p:txBody>
      </p:sp>
    </p:spTree>
    <p:extLst>
      <p:ext uri="{BB962C8B-B14F-4D97-AF65-F5344CB8AC3E}">
        <p14:creationId xmlns:p14="http://schemas.microsoft.com/office/powerpoint/2010/main" val="2000352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91120" y="5736148"/>
            <a:ext cx="845176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　市町村立学校及び私立学校については、府立学校と同様の対応を要請 </a:t>
            </a:r>
          </a:p>
        </p:txBody>
      </p:sp>
      <p:sp>
        <p:nvSpPr>
          <p:cNvPr id="8" name="テキスト ボックス 7"/>
          <p:cNvSpPr txBox="1"/>
          <p:nvPr/>
        </p:nvSpPr>
        <p:spPr>
          <a:xfrm>
            <a:off x="270454" y="1032149"/>
            <a:ext cx="8741768" cy="4570482"/>
          </a:xfrm>
          <a:prstGeom prst="rect">
            <a:avLst/>
          </a:prstGeom>
          <a:noFill/>
          <a:ln w="38100">
            <a:noFill/>
            <a:prstDash val="solid"/>
          </a:ln>
        </p:spPr>
        <p:txBody>
          <a:bodyPr wrap="square" rtlCol="0">
            <a:spAutoFit/>
          </a:bodyPr>
          <a:lstStyle/>
          <a:p>
            <a:r>
              <a:rPr lang="ja-JP" altLang="en-US" sz="1600" b="1" dirty="0">
                <a:latin typeface="Meiryo UI" panose="020B0604030504040204" pitchFamily="50" charset="-128"/>
                <a:ea typeface="Meiryo UI" panose="020B0604030504040204" pitchFamily="50" charset="-128"/>
              </a:rPr>
              <a:t>　○　授業再開に伴う感染拡大の防止</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＜感染防止対策の徹底＞</a:t>
            </a:r>
            <a:endParaRPr lang="en-US" altLang="ja-JP" sz="1600" b="1" dirty="0">
              <a:latin typeface="Meiryo UI" panose="020B0604030504040204" pitchFamily="50" charset="-128"/>
              <a:ea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学期開始までにマニュアルについて再度教職員に徹底</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・児童生徒への指導の徹底（毎日の健康観察の実施、体調不良の場合は登校を控える、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学校と自宅の往復以外は控える等）</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・基本的な感染症対策の徹底（手洗い、咳エチケット、マスクの着用（体育除く）、換気等）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・感染リスクの高い活動の中止（長時間、密集又は近距離で対面形式となる活動等）　など</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感染拡大により臨時休業となった場合に備え、速やかにオンラインを活用した学びの保障や健康</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観察、心身のケアを行えるよう、あらかじめ各校において準備を進める</a:t>
            </a:r>
            <a:endParaRPr lang="en-US" altLang="ja-JP" sz="1100" b="1"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＜オンラインを活用した学びの保障等の実施に向けた準備内容の主なもの＞</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・オンライン活用の試行の実施及び点検</a:t>
            </a: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Wi-Fi</a:t>
            </a:r>
            <a:r>
              <a:rPr lang="ja-JP" altLang="en-US" sz="1600" dirty="0">
                <a:latin typeface="Meiryo UI" panose="020B0604030504040204" pitchFamily="50" charset="-128"/>
                <a:ea typeface="Meiryo UI" panose="020B0604030504040204" pitchFamily="50" charset="-128"/>
              </a:rPr>
              <a:t>ルーター、パソコン等の貸出を要する対象生徒の確認</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・オンラインで活用する各種教材等に関する事前準備　　　　　　　　など</a:t>
            </a:r>
          </a:p>
          <a:p>
            <a:endParaRPr lang="en-US" altLang="ja-JP"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0" y="608319"/>
            <a:ext cx="8767002" cy="369332"/>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■２学期に向けた対策（デルタ株の感染力を踏まえ、改めて感染防止対策を徹底）</a:t>
            </a:r>
            <a:endParaRPr lang="en-US" altLang="ja-JP" b="1" dirty="0">
              <a:latin typeface="Meiryo UI" panose="020B0604030504040204" pitchFamily="50" charset="-128"/>
              <a:ea typeface="Meiryo UI" panose="020B0604030504040204" pitchFamily="50" charset="-128"/>
            </a:endParaRPr>
          </a:p>
        </p:txBody>
      </p:sp>
      <p:sp>
        <p:nvSpPr>
          <p:cNvPr id="5" name="正方形/長方形 4"/>
          <p:cNvSpPr/>
          <p:nvPr/>
        </p:nvSpPr>
        <p:spPr>
          <a:xfrm>
            <a:off x="667001" y="1453863"/>
            <a:ext cx="8100000" cy="1908000"/>
          </a:xfrm>
          <a:prstGeom prst="rect">
            <a:avLst/>
          </a:prstGeom>
          <a:noFill/>
          <a:ln w="285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大かっこ 5"/>
          <p:cNvSpPr/>
          <p:nvPr/>
        </p:nvSpPr>
        <p:spPr>
          <a:xfrm>
            <a:off x="3070159" y="1548885"/>
            <a:ext cx="5452708" cy="36060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正方形/長方形 8"/>
          <p:cNvSpPr/>
          <p:nvPr/>
        </p:nvSpPr>
        <p:spPr>
          <a:xfrm>
            <a:off x="667001" y="4244453"/>
            <a:ext cx="8100000" cy="1224000"/>
          </a:xfrm>
          <a:prstGeom prst="rect">
            <a:avLst/>
          </a:prstGeom>
          <a:noFill/>
          <a:ln w="285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0" y="0"/>
            <a:ext cx="9144000" cy="46800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b="1" dirty="0">
                <a:latin typeface="メイリオ" panose="020B0604030504040204" pitchFamily="50" charset="-128"/>
                <a:ea typeface="メイリオ" panose="020B0604030504040204" pitchFamily="50" charset="-128"/>
              </a:rPr>
              <a:t>　府立学校における今後の教育活動について</a:t>
            </a:r>
          </a:p>
        </p:txBody>
      </p:sp>
      <p:sp>
        <p:nvSpPr>
          <p:cNvPr id="4" name="テキスト ボックス 3"/>
          <p:cNvSpPr txBox="1"/>
          <p:nvPr/>
        </p:nvSpPr>
        <p:spPr>
          <a:xfrm>
            <a:off x="3070159" y="1490284"/>
            <a:ext cx="5452708" cy="600164"/>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学校における新型コロナウイルス感染症に関する衛生管理マニュアル（文部科学省作成）、</a:t>
            </a:r>
            <a:br>
              <a:rPr kumimoji="1" lang="ja-JP" altLang="en-US"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　　　府立学校における新型コロナウイルス感染症対策マニュアル（府教育庁作成）より</a:t>
            </a:r>
          </a:p>
          <a:p>
            <a:endParaRPr kumimoji="1" lang="ja-JP" altLang="en-US" sz="1100"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a:xfrm>
            <a:off x="6954822" y="6486414"/>
            <a:ext cx="2057400" cy="365125"/>
          </a:xfrm>
        </p:spPr>
        <p:txBody>
          <a:bodyPr/>
          <a:lstStyle/>
          <a:p>
            <a:r>
              <a:rPr kumimoji="1" lang="ja-JP" altLang="en-US" sz="1800" dirty="0">
                <a:solidFill>
                  <a:schemeClr val="tx1"/>
                </a:solidFill>
              </a:rPr>
              <a:t>３－７</a:t>
            </a:r>
          </a:p>
        </p:txBody>
      </p:sp>
    </p:spTree>
    <p:extLst>
      <p:ext uri="{BB962C8B-B14F-4D97-AF65-F5344CB8AC3E}">
        <p14:creationId xmlns:p14="http://schemas.microsoft.com/office/powerpoint/2010/main" val="2649175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030088182"/>
              </p:ext>
            </p:extLst>
          </p:nvPr>
        </p:nvGraphicFramePr>
        <p:xfrm>
          <a:off x="17930" y="415366"/>
          <a:ext cx="9108000" cy="6470799"/>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val="3954765537"/>
                    </a:ext>
                  </a:extLst>
                </a:gridCol>
                <a:gridCol w="1152000">
                  <a:extLst>
                    <a:ext uri="{9D8B030D-6E8A-4147-A177-3AD203B41FA5}">
                      <a16:colId xmlns:a16="http://schemas.microsoft.com/office/drawing/2014/main" val="3740117918"/>
                    </a:ext>
                  </a:extLst>
                </a:gridCol>
                <a:gridCol w="1404000">
                  <a:extLst>
                    <a:ext uri="{9D8B030D-6E8A-4147-A177-3AD203B41FA5}">
                      <a16:colId xmlns:a16="http://schemas.microsoft.com/office/drawing/2014/main" val="972527322"/>
                    </a:ext>
                  </a:extLst>
                </a:gridCol>
                <a:gridCol w="1908000">
                  <a:extLst>
                    <a:ext uri="{9D8B030D-6E8A-4147-A177-3AD203B41FA5}">
                      <a16:colId xmlns:a16="http://schemas.microsoft.com/office/drawing/2014/main" val="665085054"/>
                    </a:ext>
                  </a:extLst>
                </a:gridCol>
                <a:gridCol w="2052000">
                  <a:extLst>
                    <a:ext uri="{9D8B030D-6E8A-4147-A177-3AD203B41FA5}">
                      <a16:colId xmlns:a16="http://schemas.microsoft.com/office/drawing/2014/main" val="4212844107"/>
                    </a:ext>
                  </a:extLst>
                </a:gridCol>
                <a:gridCol w="2088000">
                  <a:extLst>
                    <a:ext uri="{9D8B030D-6E8A-4147-A177-3AD203B41FA5}">
                      <a16:colId xmlns:a16="http://schemas.microsoft.com/office/drawing/2014/main" val="2651754246"/>
                    </a:ext>
                  </a:extLst>
                </a:gridCol>
              </a:tblGrid>
              <a:tr h="252000">
                <a:tc rowSpan="2">
                  <a:txBody>
                    <a:bodyPr/>
                    <a:lstStyle/>
                    <a:p>
                      <a:r>
                        <a:rPr kumimoji="1" lang="ja-JP" altLang="en-US" sz="1200" dirty="0">
                          <a:solidFill>
                            <a:schemeClr val="bg1"/>
                          </a:solidFill>
                          <a:latin typeface="Meiryo UI" panose="020B0604030504040204" pitchFamily="50" charset="-128"/>
                          <a:ea typeface="Meiryo UI" panose="020B0604030504040204" pitchFamily="50" charset="-128"/>
                        </a:rPr>
                        <a:t>日程</a:t>
                      </a: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府域全体の</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状況</a:t>
                      </a:r>
                    </a:p>
                  </a:txBody>
                  <a:tcPr anchor="ctr">
                    <a:lnR w="12700" cap="flat" cmpd="sng" algn="ctr">
                      <a:solidFill>
                        <a:schemeClr val="bg1"/>
                      </a:solidFill>
                      <a:prstDash val="solid"/>
                      <a:round/>
                      <a:headEnd type="none" w="med" len="med"/>
                      <a:tailEnd type="none" w="med" len="med"/>
                    </a:lnR>
                  </a:tcPr>
                </a:tc>
                <a:tc gridSpan="4">
                  <a:txBody>
                    <a:bodyPr/>
                    <a:lstStyle/>
                    <a:p>
                      <a:pPr algn="ctr"/>
                      <a:r>
                        <a:rPr kumimoji="1" lang="ja-JP" altLang="en-US" sz="1200" dirty="0">
                          <a:latin typeface="Meiryo UI" panose="020B0604030504040204" pitchFamily="50" charset="-128"/>
                          <a:ea typeface="Meiryo UI" panose="020B0604030504040204" pitchFamily="50" charset="-128"/>
                        </a:rPr>
                        <a:t>府立学校における教育活動の制限</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92996454"/>
                  </a:ext>
                </a:extLst>
              </a:tr>
              <a:tr h="36000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教育活動</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7812" marR="7812" marT="7812"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宿泊や府県間の移動を</a:t>
                      </a:r>
                      <a:endParaRPr lang="en-US" altLang="ja-JP" sz="1200" b="1"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伴う教育活動</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7812" marR="7812" marT="7812" marB="0" anchor="ctr">
                    <a:lnT w="12700" cap="flat" cmpd="sng" algn="ctr">
                      <a:solidFill>
                        <a:schemeClr val="bg1"/>
                      </a:solidFill>
                      <a:prstDash val="solid"/>
                      <a:round/>
                      <a:headEnd type="none" w="med" len="med"/>
                      <a:tailEnd type="none" w="med" len="med"/>
                    </a:lnT>
                    <a:solidFill>
                      <a:schemeClr val="accent1"/>
                    </a:solidFill>
                  </a:tcPr>
                </a:tc>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学校行事等</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7812" marR="7812" marT="7812" marB="0" anchor="ctr">
                    <a:lnT w="12700" cap="flat" cmpd="sng" algn="ctr">
                      <a:solidFill>
                        <a:schemeClr val="bg1"/>
                      </a:solidFill>
                      <a:prstDash val="solid"/>
                      <a:round/>
                      <a:headEnd type="none" w="med" len="med"/>
                      <a:tailEnd type="none" w="med" len="med"/>
                    </a:lnT>
                    <a:solidFill>
                      <a:schemeClr val="accent1"/>
                    </a:solidFill>
                  </a:tcPr>
                </a:tc>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部活動</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7812" marR="7812" marT="7812" marB="0" anchor="ctr">
                    <a:lnT w="12700" cap="flat" cmpd="sng" algn="ctr">
                      <a:solidFill>
                        <a:schemeClr val="bg1"/>
                      </a:solidFill>
                      <a:prstDash val="solid"/>
                      <a:round/>
                      <a:headEnd type="none" w="med" len="med"/>
                      <a:tailEnd type="none" w="med" len="med"/>
                    </a:lnT>
                    <a:solidFill>
                      <a:schemeClr val="accent1"/>
                    </a:solidFill>
                  </a:tcPr>
                </a:tc>
                <a:extLst>
                  <a:ext uri="{0D108BD9-81ED-4DB2-BD59-A6C34878D82A}">
                    <a16:rowId xmlns:a16="http://schemas.microsoft.com/office/drawing/2014/main" val="2400039714"/>
                  </a:ext>
                </a:extLst>
              </a:tr>
              <a:tr h="926907">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4/1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3/22</a:t>
                      </a:r>
                      <a:r>
                        <a:rPr lang="ja-JP" altLang="en-US" sz="1200" u="none" strike="noStrike" dirty="0">
                          <a:effectLst/>
                          <a:latin typeface="Meiryo UI" panose="020B0604030504040204" pitchFamily="50" charset="-128"/>
                          <a:ea typeface="Meiryo UI" panose="020B0604030504040204" pitchFamily="50" charset="-128"/>
                        </a:rPr>
                        <a:t>～イエロー</a:t>
                      </a:r>
                      <a:br>
                        <a:rPr lang="ja-JP" altLang="en-US" sz="1200" u="none" strike="noStrike" dirty="0">
                          <a:effectLst/>
                          <a:latin typeface="Meiryo UI" panose="020B0604030504040204" pitchFamily="50" charset="-128"/>
                          <a:ea typeface="Meiryo UI" panose="020B0604030504040204" pitchFamily="50" charset="-128"/>
                        </a:rPr>
                      </a:br>
                      <a:r>
                        <a:rPr lang="en-US" altLang="ja-JP" sz="1200" u="none" strike="noStrike" dirty="0">
                          <a:effectLst/>
                          <a:latin typeface="Meiryo UI" panose="020B0604030504040204" pitchFamily="50" charset="-128"/>
                          <a:ea typeface="Meiryo UI" panose="020B0604030504040204" pitchFamily="50" charset="-128"/>
                        </a:rPr>
                        <a:t>4/5</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5/5</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まん延防止等</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重点措置</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・感染リスクの高い活動は実施しない（レッド</a:t>
                      </a:r>
                      <a:r>
                        <a:rPr lang="en-US" altLang="ja-JP" sz="1200" u="none" strike="noStrike" dirty="0">
                          <a:effectLst/>
                          <a:latin typeface="Meiryo UI" panose="020B0604030504040204" pitchFamily="50" charset="-128"/>
                          <a:ea typeface="Meiryo UI" panose="020B0604030504040204" pitchFamily="50" charset="-128"/>
                        </a:rPr>
                        <a:t>1</a:t>
                      </a:r>
                      <a:r>
                        <a:rPr lang="ja-JP" altLang="en-US" sz="1200" u="none" strike="noStrike" dirty="0">
                          <a:effectLst/>
                          <a:latin typeface="Meiryo UI" panose="020B0604030504040204" pitchFamily="50" charset="-128"/>
                          <a:ea typeface="Meiryo UI" panose="020B0604030504040204" pitchFamily="50" charset="-128"/>
                        </a:rPr>
                        <a:t>と同様）</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・ガイドラインの内容を踏まえ慎重に判断</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・新たに計画する場合は慎重に検討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・基本的な感染防止対策を講じたうえで実施</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・府立学校マニュアルの徹底</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・感染リスクの高い活動は行わない</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506616611"/>
                  </a:ext>
                </a:extLst>
              </a:tr>
              <a:tr h="648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4/14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4/8</a:t>
                      </a:r>
                      <a:r>
                        <a:rPr lang="ja-JP" altLang="en-US" sz="1200" u="none" strike="noStrike" dirty="0">
                          <a:effectLst/>
                          <a:latin typeface="Meiryo UI" panose="020B0604030504040204" pitchFamily="50" charset="-128"/>
                          <a:ea typeface="Meiryo UI" panose="020B0604030504040204" pitchFamily="50" charset="-128"/>
                        </a:rPr>
                        <a:t>～レッド</a:t>
                      </a:r>
                      <a:r>
                        <a:rPr lang="en-US" altLang="ja-JP" sz="1200" u="none" strike="noStrike" dirty="0">
                          <a:effectLst/>
                          <a:latin typeface="Meiryo UI" panose="020B0604030504040204" pitchFamily="50" charset="-128"/>
                          <a:ea typeface="Meiryo UI" panose="020B0604030504040204" pitchFamily="50" charset="-128"/>
                        </a:rPr>
                        <a:t>1</a:t>
                      </a:r>
                      <a:br>
                        <a:rPr lang="en-US" altLang="ja-JP" sz="1200" u="none" strike="noStrike" dirty="0">
                          <a:effectLst/>
                          <a:latin typeface="Meiryo UI" panose="020B0604030504040204" pitchFamily="50" charset="-128"/>
                          <a:ea typeface="Meiryo UI" panose="020B0604030504040204" pitchFamily="50" charset="-128"/>
                        </a:rPr>
                      </a:br>
                      <a:r>
                        <a:rPr lang="en-US" altLang="ja-JP" sz="1200" u="none" strike="noStrike" dirty="0">
                          <a:effectLst/>
                          <a:latin typeface="Meiryo UI" panose="020B0604030504040204" pitchFamily="50" charset="-128"/>
                          <a:ea typeface="Meiryo UI" panose="020B0604030504040204" pitchFamily="50" charset="-128"/>
                        </a:rPr>
                        <a:t>4/14</a:t>
                      </a:r>
                      <a:r>
                        <a:rPr lang="ja-JP" altLang="en-US" sz="1200" u="none" strike="noStrike" dirty="0">
                          <a:effectLst/>
                          <a:latin typeface="Meiryo UI" panose="020B0604030504040204" pitchFamily="50" charset="-128"/>
                          <a:ea typeface="Meiryo UI" panose="020B0604030504040204" pitchFamily="50" charset="-128"/>
                        </a:rPr>
                        <a:t>～レッド</a:t>
                      </a:r>
                      <a:r>
                        <a:rPr lang="en-US" altLang="ja-JP" sz="1200" u="none" strike="noStrike" dirty="0">
                          <a:effectLst/>
                          <a:latin typeface="Meiryo UI" panose="020B0604030504040204" pitchFamily="50" charset="-128"/>
                          <a:ea typeface="Meiryo UI" panose="020B0604030504040204" pitchFamily="50" charset="-128"/>
                        </a:rPr>
                        <a:t>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・中止または延期</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・府内の校外活動は、実施の必要性について慎重に検討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・延期・中止またはオンライン等での実施も含め検討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・原則休止</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・公式戦等に向けた練習は、活動時間を短縮し実施</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2052710357"/>
                  </a:ext>
                </a:extLst>
              </a:tr>
              <a:tr h="648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4/23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zh-TW" sz="1200" u="none" strike="noStrike" dirty="0">
                          <a:effectLst/>
                          <a:latin typeface="Meiryo UI" panose="020B0604030504040204" pitchFamily="50" charset="-128"/>
                          <a:ea typeface="Meiryo UI" panose="020B0604030504040204" pitchFamily="50" charset="-128"/>
                        </a:rPr>
                        <a:t>4/25</a:t>
                      </a:r>
                      <a:r>
                        <a:rPr lang="zh-TW" altLang="en-US" sz="1200" u="none" strike="noStrike" dirty="0">
                          <a:effectLst/>
                          <a:latin typeface="Meiryo UI" panose="020B0604030504040204" pitchFamily="50" charset="-128"/>
                          <a:ea typeface="Meiryo UI" panose="020B0604030504040204" pitchFamily="50" charset="-128"/>
                        </a:rPr>
                        <a:t>～</a:t>
                      </a:r>
                      <a:r>
                        <a:rPr lang="en-US" altLang="zh-TW" sz="1200" u="none" strike="noStrike" dirty="0">
                          <a:effectLst/>
                          <a:latin typeface="Meiryo UI" panose="020B0604030504040204" pitchFamily="50" charset="-128"/>
                          <a:ea typeface="Meiryo UI" panose="020B0604030504040204" pitchFamily="50" charset="-128"/>
                        </a:rPr>
                        <a:t>5/31</a:t>
                      </a:r>
                      <a:br>
                        <a:rPr lang="en-US" altLang="zh-TW" sz="1200" u="none" strike="noStrike" dirty="0">
                          <a:effectLst/>
                          <a:latin typeface="Meiryo UI" panose="020B0604030504040204" pitchFamily="50" charset="-128"/>
                          <a:ea typeface="Meiryo UI" panose="020B0604030504040204" pitchFamily="50" charset="-128"/>
                        </a:rPr>
                      </a:br>
                      <a:r>
                        <a:rPr lang="zh-TW" altLang="en-US" sz="1200" u="none" strike="noStrike" dirty="0">
                          <a:effectLst/>
                          <a:latin typeface="Meiryo UI" panose="020B0604030504040204" pitchFamily="50" charset="-128"/>
                          <a:ea typeface="Meiryo UI" panose="020B0604030504040204" pitchFamily="50" charset="-128"/>
                        </a:rPr>
                        <a:t>緊急事態措置</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・中止または延期</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・府内の校外活動も中止または延期</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・体育祭等感染リスクの高い活動は中止または延期</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・保護者参加行事は原則禁止</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3924203254"/>
                  </a:ext>
                </a:extLst>
              </a:tr>
              <a:tr h="1008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5/28</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zh-TW" sz="1200" u="none" strike="noStrike" dirty="0">
                          <a:effectLst/>
                          <a:latin typeface="Meiryo UI" panose="020B0604030504040204" pitchFamily="50" charset="-128"/>
                          <a:ea typeface="Meiryo UI" panose="020B0604030504040204" pitchFamily="50" charset="-128"/>
                        </a:rPr>
                        <a:t>4/25</a:t>
                      </a:r>
                      <a:r>
                        <a:rPr lang="zh-TW" altLang="en-US" sz="1200" u="none" strike="noStrike" dirty="0">
                          <a:effectLst/>
                          <a:latin typeface="Meiryo UI" panose="020B0604030504040204" pitchFamily="50" charset="-128"/>
                          <a:ea typeface="Meiryo UI" panose="020B0604030504040204" pitchFamily="50" charset="-128"/>
                        </a:rPr>
                        <a:t>～</a:t>
                      </a:r>
                      <a:r>
                        <a:rPr lang="en-US" altLang="zh-TW" sz="1200" u="none" strike="noStrike" dirty="0">
                          <a:effectLst/>
                          <a:latin typeface="Meiryo UI" panose="020B0604030504040204" pitchFamily="50" charset="-128"/>
                          <a:ea typeface="Meiryo UI" panose="020B0604030504040204" pitchFamily="50" charset="-128"/>
                        </a:rPr>
                        <a:t>6/20</a:t>
                      </a:r>
                      <a:br>
                        <a:rPr lang="en-US" altLang="zh-TW" sz="1200" u="none" strike="noStrike" dirty="0">
                          <a:effectLst/>
                          <a:latin typeface="Meiryo UI" panose="020B0604030504040204" pitchFamily="50" charset="-128"/>
                          <a:ea typeface="Meiryo UI" panose="020B0604030504040204" pitchFamily="50" charset="-128"/>
                        </a:rPr>
                      </a:br>
                      <a:r>
                        <a:rPr lang="zh-TW" altLang="en-US" sz="1200" u="none" strike="noStrike" dirty="0">
                          <a:effectLst/>
                          <a:latin typeface="Meiryo UI" panose="020B0604030504040204" pitchFamily="50" charset="-128"/>
                          <a:ea typeface="Meiryo UI" panose="020B0604030504040204" pitchFamily="50" charset="-128"/>
                        </a:rPr>
                        <a:t>緊急事態措置</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・原則休止</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・公式戦等に向けた練習は、活動時間を短縮し実施</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・文化部は平日のみ活動時間を短縮し可</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2408572911"/>
                  </a:ext>
                </a:extLst>
              </a:tr>
              <a:tr h="1008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6/18</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6/21</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7/11</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まん延防止等</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重点措置</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・旅行先の都道府県が大阪からの受入れを拒否している場合や緊急事態宣言区域を旅行先としている場合は中止または延期</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・感染防止策を徹底しながら実施</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・感染リスクの高い活動は行わない</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・府立学校マニュアルの徹底</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・感染リスクの高い活動は行わない</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・練習試合（合同練習含む）及び合宿は禁止</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238082955"/>
                  </a:ext>
                </a:extLst>
              </a:tr>
              <a:tr h="936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7/8</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7/12</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8/22</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まん延防止等</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重点措置</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・府立学校マニュアルの徹底</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・感染リスクの高い活動は行わない</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・合宿や府県間の移動を伴う練習試合</a:t>
                      </a:r>
                      <a:r>
                        <a:rPr lang="en-US" altLang="ja-JP" sz="1200" u="none" strike="noStrike" dirty="0">
                          <a:effectLst/>
                          <a:latin typeface="Meiryo UI" panose="020B0604030504040204" pitchFamily="50" charset="-128"/>
                          <a:ea typeface="Meiryo UI" panose="020B0604030504040204" pitchFamily="50" charset="-128"/>
                        </a:rPr>
                        <a:t>(</a:t>
                      </a:r>
                      <a:r>
                        <a:rPr lang="ja-JP" altLang="en-US" sz="1200" u="none" strike="noStrike" dirty="0">
                          <a:effectLst/>
                          <a:latin typeface="Meiryo UI" panose="020B0604030504040204" pitchFamily="50" charset="-128"/>
                          <a:ea typeface="Meiryo UI" panose="020B0604030504040204" pitchFamily="50" charset="-128"/>
                        </a:rPr>
                        <a:t>合同練習含む</a:t>
                      </a:r>
                      <a:r>
                        <a:rPr lang="en-US" altLang="ja-JP" sz="1200" u="none" strike="noStrike" dirty="0">
                          <a:effectLst/>
                          <a:latin typeface="Meiryo UI" panose="020B0604030504040204" pitchFamily="50" charset="-128"/>
                          <a:ea typeface="Meiryo UI" panose="020B0604030504040204" pitchFamily="50" charset="-128"/>
                        </a:rPr>
                        <a:t>)</a:t>
                      </a:r>
                      <a:r>
                        <a:rPr lang="ja-JP" altLang="en-US" sz="1200" u="none" strike="noStrike" dirty="0">
                          <a:effectLst/>
                          <a:latin typeface="Meiryo UI" panose="020B0604030504040204" pitchFamily="50" charset="-128"/>
                          <a:ea typeface="Meiryo UI" panose="020B0604030504040204" pitchFamily="50" charset="-128"/>
                        </a:rPr>
                        <a:t>は禁止</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2277273351"/>
                  </a:ext>
                </a:extLst>
              </a:tr>
              <a:tr h="648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7/30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zh-TW" sz="1200" u="none" strike="noStrike" dirty="0">
                          <a:effectLst/>
                          <a:latin typeface="Meiryo UI" panose="020B0604030504040204" pitchFamily="50" charset="-128"/>
                          <a:ea typeface="Meiryo UI" panose="020B0604030504040204" pitchFamily="50" charset="-128"/>
                        </a:rPr>
                        <a:t>8/2</a:t>
                      </a:r>
                      <a:r>
                        <a:rPr lang="zh-TW" altLang="en-US" sz="1200" u="none" strike="noStrike" dirty="0">
                          <a:effectLst/>
                          <a:latin typeface="Meiryo UI" panose="020B0604030504040204" pitchFamily="50" charset="-128"/>
                          <a:ea typeface="Meiryo UI" panose="020B0604030504040204" pitchFamily="50" charset="-128"/>
                        </a:rPr>
                        <a:t>～</a:t>
                      </a:r>
                      <a:r>
                        <a:rPr lang="en-US" altLang="zh-TW" sz="1200" u="none" strike="noStrike" dirty="0">
                          <a:effectLst/>
                          <a:latin typeface="Meiryo UI" panose="020B0604030504040204" pitchFamily="50" charset="-128"/>
                          <a:ea typeface="Meiryo UI" panose="020B0604030504040204" pitchFamily="50" charset="-128"/>
                        </a:rPr>
                        <a:t>8/31</a:t>
                      </a:r>
                      <a:br>
                        <a:rPr lang="en-US" altLang="zh-TW" sz="1200" u="none" strike="noStrike" dirty="0">
                          <a:effectLst/>
                          <a:latin typeface="Meiryo UI" panose="020B0604030504040204" pitchFamily="50" charset="-128"/>
                          <a:ea typeface="Meiryo UI" panose="020B0604030504040204" pitchFamily="50" charset="-128"/>
                        </a:rPr>
                      </a:br>
                      <a:r>
                        <a:rPr lang="zh-TW" altLang="en-US" sz="1200" u="none" strike="noStrike" dirty="0">
                          <a:effectLst/>
                          <a:latin typeface="Meiryo UI" panose="020B0604030504040204" pitchFamily="50" charset="-128"/>
                          <a:ea typeface="Meiryo UI" panose="020B0604030504040204" pitchFamily="50" charset="-128"/>
                        </a:rPr>
                        <a:t>緊急事態措置</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・旅行先の都道府県が大阪からの受入れを拒否している場合は延期または中止</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4240364219"/>
                  </a:ext>
                </a:extLst>
              </a:tr>
            </a:tbl>
          </a:graphicData>
        </a:graphic>
      </p:graphicFrame>
      <p:sp>
        <p:nvSpPr>
          <p:cNvPr id="5" name="正方形/長方形 4"/>
          <p:cNvSpPr/>
          <p:nvPr/>
        </p:nvSpPr>
        <p:spPr>
          <a:xfrm>
            <a:off x="0" y="0"/>
            <a:ext cx="9144000" cy="39600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b="1" dirty="0">
                <a:latin typeface="メイリオ" panose="020B0604030504040204" pitchFamily="50" charset="-128"/>
                <a:ea typeface="メイリオ" panose="020B0604030504040204" pitchFamily="50" charset="-128"/>
              </a:rPr>
              <a:t>　府立学校における今後の教育活動について</a:t>
            </a:r>
            <a:r>
              <a:rPr lang="en-US" altLang="ja-JP" b="1"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参考</a:t>
            </a:r>
            <a:r>
              <a:rPr lang="en-US" altLang="ja-JP" b="1" dirty="0">
                <a:latin typeface="メイリオ" panose="020B0604030504040204" pitchFamily="50" charset="-128"/>
                <a:ea typeface="メイリオ" panose="020B0604030504040204" pitchFamily="50" charset="-128"/>
              </a:rPr>
              <a:t>〉</a:t>
            </a:r>
            <a:endParaRPr lang="ja-JP" altLang="en-US" b="1" dirty="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a:xfrm>
            <a:off x="7068530" y="6540406"/>
            <a:ext cx="2057400" cy="365125"/>
          </a:xfrm>
        </p:spPr>
        <p:txBody>
          <a:bodyPr/>
          <a:lstStyle/>
          <a:p>
            <a:r>
              <a:rPr kumimoji="1" lang="ja-JP" altLang="en-US" sz="1800">
                <a:solidFill>
                  <a:schemeClr val="tx1"/>
                </a:solidFill>
              </a:rPr>
              <a:t>３－</a:t>
            </a:r>
            <a:r>
              <a:rPr kumimoji="1" lang="ja-JP" altLang="en-US" sz="1800" dirty="0">
                <a:solidFill>
                  <a:schemeClr val="tx1"/>
                </a:solidFill>
              </a:rPr>
              <a:t>８</a:t>
            </a:r>
          </a:p>
        </p:txBody>
      </p:sp>
    </p:spTree>
    <p:extLst>
      <p:ext uri="{BB962C8B-B14F-4D97-AF65-F5344CB8AC3E}">
        <p14:creationId xmlns:p14="http://schemas.microsoft.com/office/powerpoint/2010/main" val="202218662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1503</TotalTime>
  <Words>1226</Words>
  <Application>Microsoft Office PowerPoint</Application>
  <PresentationFormat>画面に合わせる (4:3)</PresentationFormat>
  <Paragraphs>105</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智一</dc:creator>
  <cp:lastModifiedBy>岡田　浩彰</cp:lastModifiedBy>
  <cp:revision>74</cp:revision>
  <cp:lastPrinted>2021-08-18T01:28:34Z</cp:lastPrinted>
  <dcterms:created xsi:type="dcterms:W3CDTF">2021-08-13T06:53:33Z</dcterms:created>
  <dcterms:modified xsi:type="dcterms:W3CDTF">2021-08-26T13:11:10Z</dcterms:modified>
</cp:coreProperties>
</file>