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6" autoAdjust="0"/>
    <p:restoredTop sz="94660"/>
  </p:normalViewPr>
  <p:slideViewPr>
    <p:cSldViewPr snapToGrid="0">
      <p:cViewPr>
        <p:scale>
          <a:sx n="100" d="100"/>
          <a:sy n="100" d="100"/>
        </p:scale>
        <p:origin x="762"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25971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119226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79203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77221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29032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957317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11907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24562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45554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3625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FEA3F8-2DD6-4CA1-8151-0EC67DF71911}" type="datetimeFigureOut">
              <a:rPr kumimoji="1" lang="ja-JP" altLang="en-US" smtClean="0"/>
              <a:t>2021/8/27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360419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EA3F8-2DD6-4CA1-8151-0EC67DF71911}" type="datetimeFigureOut">
              <a:rPr kumimoji="1" lang="ja-JP" altLang="en-US" smtClean="0"/>
              <a:t>2021/8/27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75597-F57E-4CDD-9F3B-F0BD834DB33D}" type="slidenum">
              <a:rPr kumimoji="1" lang="ja-JP" altLang="en-US" smtClean="0"/>
              <a:t>‹#›</a:t>
            </a:fld>
            <a:endParaRPr kumimoji="1" lang="ja-JP" altLang="en-US"/>
          </a:p>
        </p:txBody>
      </p:sp>
    </p:spTree>
    <p:extLst>
      <p:ext uri="{BB962C8B-B14F-4D97-AF65-F5344CB8AC3E}">
        <p14:creationId xmlns:p14="http://schemas.microsoft.com/office/powerpoint/2010/main" val="1208240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30884"/>
            <a:ext cx="9144000" cy="360000"/>
          </a:xfrm>
          <a:prstGeom prst="rect">
            <a:avLst/>
          </a:prstGeom>
          <a:ln/>
        </p:spPr>
        <p:style>
          <a:lnRef idx="0">
            <a:schemeClr val="accent1"/>
          </a:lnRef>
          <a:fillRef idx="3">
            <a:schemeClr val="accent1"/>
          </a:fillRef>
          <a:effectRef idx="3">
            <a:schemeClr val="accent1"/>
          </a:effectRef>
          <a:fontRef idx="minor">
            <a:schemeClr val="lt1"/>
          </a:fontRef>
        </p:style>
        <p:txBody>
          <a:bodyPr lIns="0" tIns="72000" rIns="0" bIns="0" rtlCol="0" anchor="ctr"/>
          <a:lstStyle/>
          <a:p>
            <a:pPr algn="ctr"/>
            <a:r>
              <a:rPr lang="ja-JP" altLang="en-US" b="1" dirty="0" smtClean="0">
                <a:solidFill>
                  <a:prstClr val="white"/>
                </a:solidFill>
                <a:latin typeface="メイリオ" panose="020B0604030504040204" pitchFamily="50" charset="-128"/>
                <a:ea typeface="メイリオ" panose="020B0604030504040204" pitchFamily="50" charset="-128"/>
              </a:rPr>
              <a:t>「ともに学び、ともに育つ」多様な教育実践モデル校（仮称）の設置について</a:t>
            </a:r>
            <a:endParaRPr lang="ja-JP" altLang="en-US" b="1" dirty="0">
              <a:solidFill>
                <a:prstClr val="white"/>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9B52BA44-157E-4B39-B82C-556ACD34FD6F}"/>
              </a:ext>
            </a:extLst>
          </p:cNvPr>
          <p:cNvSpPr/>
          <p:nvPr/>
        </p:nvSpPr>
        <p:spPr>
          <a:xfrm>
            <a:off x="88750" y="475395"/>
            <a:ext cx="6147507" cy="773283"/>
          </a:xfrm>
          <a:prstGeom prst="rect">
            <a:avLst/>
          </a:prstGeom>
          <a:no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lang="ja-JP" altLang="en-US" sz="1200" b="1" dirty="0" smtClean="0">
                <a:solidFill>
                  <a:schemeClr val="tx1"/>
                </a:solidFill>
                <a:latin typeface="Meiryo UI" panose="020B0604030504040204" pitchFamily="50" charset="-128"/>
                <a:ea typeface="Meiryo UI" panose="020B0604030504040204" pitchFamily="50" charset="-128"/>
              </a:rPr>
              <a:t>■　現　状</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200" dirty="0" smtClean="0">
                <a:solidFill>
                  <a:schemeClr val="tx1"/>
                </a:solidFill>
                <a:latin typeface="Meiryo UI" panose="020B0604030504040204" pitchFamily="50" charset="-128"/>
                <a:ea typeface="Meiryo UI" panose="020B0604030504040204" pitchFamily="50" charset="-128"/>
              </a:rPr>
              <a:t>・　中学校等で支援学級に在籍している生徒の府立高校への高い進学ニーズ</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2200"/>
              </a:lnSpc>
            </a:pPr>
            <a:r>
              <a:rPr lang="ja-JP" altLang="en-US" sz="1200" dirty="0" smtClean="0">
                <a:solidFill>
                  <a:schemeClr val="tx1"/>
                </a:solidFill>
                <a:latin typeface="Meiryo UI" panose="020B0604030504040204" pitchFamily="50" charset="-128"/>
                <a:ea typeface="Meiryo UI" panose="020B0604030504040204" pitchFamily="50" charset="-128"/>
              </a:rPr>
              <a:t>・　府立高校の受け入れ体制は、自立支援コース（</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校）・通級指導教室（</a:t>
            </a:r>
            <a:r>
              <a:rPr lang="en-US" altLang="ja-JP" sz="1200" dirty="0" smtClean="0">
                <a:solidFill>
                  <a:schemeClr val="tx1"/>
                </a:solidFill>
                <a:latin typeface="Meiryo UI" panose="020B0604030504040204" pitchFamily="50" charset="-128"/>
                <a:ea typeface="Meiryo UI" panose="020B0604030504040204" pitchFamily="50" charset="-128"/>
              </a:rPr>
              <a:t>4</a:t>
            </a:r>
            <a:r>
              <a:rPr lang="ja-JP" altLang="en-US" sz="1200" dirty="0" smtClean="0">
                <a:solidFill>
                  <a:schemeClr val="tx1"/>
                </a:solidFill>
                <a:latin typeface="Meiryo UI" panose="020B0604030504040204" pitchFamily="50" charset="-128"/>
                <a:ea typeface="Meiryo UI" panose="020B0604030504040204" pitchFamily="50" charset="-128"/>
              </a:rPr>
              <a:t>校）</a:t>
            </a:r>
            <a:endParaRPr lang="en-US" altLang="ja-JP" sz="12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3" name="正方形/長方形 32">
            <a:extLst>
              <a:ext uri="{FF2B5EF4-FFF2-40B4-BE49-F238E27FC236}">
                <a16:creationId xmlns:a16="http://schemas.microsoft.com/office/drawing/2014/main" id="{9B52BA44-157E-4B39-B82C-556ACD34FD6F}"/>
              </a:ext>
            </a:extLst>
          </p:cNvPr>
          <p:cNvSpPr/>
          <p:nvPr/>
        </p:nvSpPr>
        <p:spPr>
          <a:xfrm>
            <a:off x="92503" y="456304"/>
            <a:ext cx="8883106" cy="840935"/>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endParaRPr lang="ja-JP" altLang="en-US" sz="1200" b="1" u="sng" dirty="0">
              <a:solidFill>
                <a:srgbClr val="FF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9B52BA44-157E-4B39-B82C-556ACD34FD6F}"/>
              </a:ext>
            </a:extLst>
          </p:cNvPr>
          <p:cNvSpPr/>
          <p:nvPr/>
        </p:nvSpPr>
        <p:spPr>
          <a:xfrm>
            <a:off x="6161105" y="470546"/>
            <a:ext cx="2715648" cy="852768"/>
          </a:xfrm>
          <a:prstGeom prst="rect">
            <a:avLst/>
          </a:prstGeom>
          <a:no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400" b="1" u="sng" dirty="0">
                <a:solidFill>
                  <a:schemeClr val="tx1"/>
                </a:solidFill>
                <a:effectLst>
                  <a:outerShdw blurRad="38100" dist="38100" dir="2700000" algn="tl">
                    <a:srgbClr val="000000">
                      <a:alpha val="43137"/>
                    </a:srgbClr>
                  </a:outerShdw>
                </a:effectLst>
                <a:latin typeface="+mn-ea"/>
              </a:rPr>
              <a:t>「ともに学び、ともに育つ」教育</a:t>
            </a:r>
            <a:r>
              <a:rPr lang="ja-JP" altLang="en-US" sz="1400" b="1" u="sng" dirty="0" smtClean="0">
                <a:solidFill>
                  <a:schemeClr val="tx1"/>
                </a:solidFill>
                <a:effectLst>
                  <a:outerShdw blurRad="38100" dist="38100" dir="2700000" algn="tl">
                    <a:srgbClr val="000000">
                      <a:alpha val="43137"/>
                    </a:srgbClr>
                  </a:outerShdw>
                </a:effectLst>
                <a:latin typeface="+mn-ea"/>
              </a:rPr>
              <a:t>を</a:t>
            </a:r>
            <a:r>
              <a:rPr lang="en-US" altLang="ja-JP" sz="1400" b="1" u="sng" dirty="0" smtClean="0">
                <a:solidFill>
                  <a:schemeClr val="tx1"/>
                </a:solidFill>
                <a:effectLst>
                  <a:outerShdw blurRad="38100" dist="38100" dir="2700000" algn="tl">
                    <a:srgbClr val="000000">
                      <a:alpha val="43137"/>
                    </a:srgbClr>
                  </a:outerShdw>
                </a:effectLst>
                <a:latin typeface="+mn-ea"/>
              </a:rPr>
              <a:t/>
            </a:r>
            <a:br>
              <a:rPr lang="en-US" altLang="ja-JP" sz="1400" b="1" u="sng" dirty="0" smtClean="0">
                <a:solidFill>
                  <a:schemeClr val="tx1"/>
                </a:solidFill>
                <a:effectLst>
                  <a:outerShdw blurRad="38100" dist="38100" dir="2700000" algn="tl">
                    <a:srgbClr val="000000">
                      <a:alpha val="43137"/>
                    </a:srgbClr>
                  </a:outerShdw>
                </a:effectLst>
                <a:latin typeface="+mn-ea"/>
              </a:rPr>
            </a:br>
            <a:r>
              <a:rPr lang="ja-JP" altLang="en-US" sz="1400" b="1" u="sng" dirty="0" smtClean="0">
                <a:solidFill>
                  <a:schemeClr val="tx1"/>
                </a:solidFill>
                <a:effectLst>
                  <a:outerShdw blurRad="38100" dist="38100" dir="2700000" algn="tl">
                    <a:srgbClr val="000000">
                      <a:alpha val="43137"/>
                    </a:srgbClr>
                  </a:outerShdw>
                </a:effectLst>
                <a:latin typeface="+mn-ea"/>
              </a:rPr>
              <a:t>より具体的</a:t>
            </a:r>
            <a:r>
              <a:rPr lang="ja-JP" altLang="en-US" sz="1400" b="1" u="sng" dirty="0">
                <a:solidFill>
                  <a:schemeClr val="tx1"/>
                </a:solidFill>
                <a:effectLst>
                  <a:outerShdw blurRad="38100" dist="38100" dir="2700000" algn="tl">
                    <a:srgbClr val="000000">
                      <a:alpha val="43137"/>
                    </a:srgbClr>
                  </a:outerShdw>
                </a:effectLst>
                <a:latin typeface="+mn-ea"/>
              </a:rPr>
              <a:t>・実践的な</a:t>
            </a:r>
            <a:r>
              <a:rPr lang="ja-JP" altLang="en-US" sz="1400" b="1" u="sng" dirty="0" smtClean="0">
                <a:solidFill>
                  <a:schemeClr val="tx1"/>
                </a:solidFill>
                <a:effectLst>
                  <a:outerShdw blurRad="38100" dist="38100" dir="2700000" algn="tl">
                    <a:srgbClr val="000000">
                      <a:alpha val="43137"/>
                    </a:srgbClr>
                  </a:outerShdw>
                </a:effectLst>
                <a:latin typeface="+mn-ea"/>
              </a:rPr>
              <a:t>仕組みとして</a:t>
            </a:r>
            <a:endParaRPr lang="en-US" altLang="ja-JP" sz="1400" b="1" u="sng" dirty="0" smtClean="0">
              <a:solidFill>
                <a:schemeClr val="tx1"/>
              </a:solidFill>
              <a:effectLst>
                <a:outerShdw blurRad="38100" dist="38100" dir="2700000" algn="tl">
                  <a:srgbClr val="000000">
                    <a:alpha val="43137"/>
                  </a:srgbClr>
                </a:outerShdw>
              </a:effectLst>
              <a:latin typeface="+mn-ea"/>
            </a:endParaRPr>
          </a:p>
          <a:p>
            <a:pPr>
              <a:lnSpc>
                <a:spcPts val="1800"/>
              </a:lnSpc>
            </a:pPr>
            <a:r>
              <a:rPr lang="ja-JP" altLang="en-US" sz="1400" b="1" u="sng" dirty="0" smtClean="0">
                <a:solidFill>
                  <a:schemeClr val="tx1"/>
                </a:solidFill>
                <a:effectLst>
                  <a:outerShdw blurRad="38100" dist="38100" dir="2700000" algn="tl">
                    <a:srgbClr val="000000">
                      <a:alpha val="43137"/>
                    </a:srgbClr>
                  </a:outerShdw>
                </a:effectLst>
                <a:latin typeface="+mn-ea"/>
              </a:rPr>
              <a:t>検討する必要</a:t>
            </a:r>
            <a:endParaRPr lang="ja-JP" altLang="en-US" sz="1400" b="1" u="sng" dirty="0">
              <a:solidFill>
                <a:schemeClr val="tx1"/>
              </a:solidFill>
              <a:effectLst>
                <a:outerShdw blurRad="38100" dist="38100" dir="2700000" algn="tl">
                  <a:srgbClr val="000000">
                    <a:alpha val="43137"/>
                  </a:srgbClr>
                </a:outerShdw>
              </a:effectLst>
              <a:latin typeface="+mn-ea"/>
            </a:endParaRPr>
          </a:p>
        </p:txBody>
      </p:sp>
      <p:sp>
        <p:nvSpPr>
          <p:cNvPr id="38" name="二等辺三角形 37"/>
          <p:cNvSpPr/>
          <p:nvPr/>
        </p:nvSpPr>
        <p:spPr>
          <a:xfrm rot="5400000">
            <a:off x="5535672" y="759569"/>
            <a:ext cx="393700" cy="281689"/>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 name="グループ化 38"/>
          <p:cNvGrpSpPr/>
          <p:nvPr/>
        </p:nvGrpSpPr>
        <p:grpSpPr>
          <a:xfrm>
            <a:off x="88750" y="1410237"/>
            <a:ext cx="8934728" cy="3387791"/>
            <a:chOff x="92503" y="2179377"/>
            <a:chExt cx="8964415" cy="4371545"/>
          </a:xfrm>
        </p:grpSpPr>
        <p:sp>
          <p:nvSpPr>
            <p:cNvPr id="40" name="正方形/長方形 39">
              <a:extLst>
                <a:ext uri="{FF2B5EF4-FFF2-40B4-BE49-F238E27FC236}">
                  <a16:creationId xmlns:a16="http://schemas.microsoft.com/office/drawing/2014/main" id="{9B52BA44-157E-4B39-B82C-556ACD34FD6F}"/>
                </a:ext>
              </a:extLst>
            </p:cNvPr>
            <p:cNvSpPr/>
            <p:nvPr/>
          </p:nvSpPr>
          <p:spPr>
            <a:xfrm>
              <a:off x="128011" y="2349449"/>
              <a:ext cx="8928907" cy="4201473"/>
            </a:xfrm>
            <a:prstGeom prst="rect">
              <a:avLst/>
            </a:prstGeom>
            <a:solidFill>
              <a:schemeClr val="accent4">
                <a:lumMod val="20000"/>
                <a:lumOff val="80000"/>
              </a:schemeClr>
            </a:solidFill>
            <a:ln w="254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41" name="角丸四角形 55">
              <a:extLst>
                <a:ext uri="{FF2B5EF4-FFF2-40B4-BE49-F238E27FC236}">
                  <a16:creationId xmlns:a16="http://schemas.microsoft.com/office/drawing/2014/main" id="{23215386-69E4-4AC2-AC65-2D4F05FF0B63}"/>
                </a:ext>
              </a:extLst>
            </p:cNvPr>
            <p:cNvSpPr/>
            <p:nvPr/>
          </p:nvSpPr>
          <p:spPr>
            <a:xfrm>
              <a:off x="92503" y="2179377"/>
              <a:ext cx="6539769" cy="368794"/>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solidFill>
                    <a:schemeClr val="bg1"/>
                  </a:solidFill>
                </a:rPr>
                <a:t>「ともに学び、ともに育つ」教育をより具体的・実践的な仕組みで行う府立高校の</a:t>
              </a:r>
              <a:r>
                <a:rPr kumimoji="1" lang="ja-JP" altLang="en-US" sz="1400" b="1" dirty="0" smtClean="0">
                  <a:solidFill>
                    <a:schemeClr val="bg1"/>
                  </a:solidFill>
                </a:rPr>
                <a:t>設置</a:t>
              </a:r>
              <a:endParaRPr kumimoji="1" lang="ja-JP" altLang="en-US" sz="1400" b="1" dirty="0">
                <a:solidFill>
                  <a:schemeClr val="bg1"/>
                </a:solidFill>
              </a:endParaRPr>
            </a:p>
          </p:txBody>
        </p:sp>
      </p:grpSp>
      <p:grpSp>
        <p:nvGrpSpPr>
          <p:cNvPr id="48" name="グループ化 47"/>
          <p:cNvGrpSpPr/>
          <p:nvPr/>
        </p:nvGrpSpPr>
        <p:grpSpPr>
          <a:xfrm>
            <a:off x="276840" y="5126037"/>
            <a:ext cx="8590319" cy="608709"/>
            <a:chOff x="370703" y="5837419"/>
            <a:chExt cx="8590319" cy="608709"/>
          </a:xfrm>
        </p:grpSpPr>
        <p:sp>
          <p:nvSpPr>
            <p:cNvPr id="49" name="正方形/長方形 48"/>
            <p:cNvSpPr/>
            <p:nvPr/>
          </p:nvSpPr>
          <p:spPr>
            <a:xfrm>
              <a:off x="370703" y="5845206"/>
              <a:ext cx="8590319" cy="600922"/>
            </a:xfrm>
            <a:prstGeom prst="rect">
              <a:avLst/>
            </a:prstGeom>
            <a:noFill/>
            <a:ln>
              <a:noFill/>
            </a:ln>
          </p:spPr>
        </p:sp>
        <p:sp>
          <p:nvSpPr>
            <p:cNvPr id="50" name="フリーフォーム 49"/>
            <p:cNvSpPr/>
            <p:nvPr/>
          </p:nvSpPr>
          <p:spPr>
            <a:xfrm>
              <a:off x="751874" y="5837419"/>
              <a:ext cx="2736000" cy="574309"/>
            </a:xfrm>
            <a:custGeom>
              <a:avLst/>
              <a:gdLst>
                <a:gd name="connsiteX0" fmla="*/ 0 w 2382471"/>
                <a:gd name="connsiteY0" fmla="*/ 0 h 600922"/>
                <a:gd name="connsiteX1" fmla="*/ 2082010 w 2382471"/>
                <a:gd name="connsiteY1" fmla="*/ 0 h 600922"/>
                <a:gd name="connsiteX2" fmla="*/ 2382471 w 2382471"/>
                <a:gd name="connsiteY2" fmla="*/ 300461 h 600922"/>
                <a:gd name="connsiteX3" fmla="*/ 2082010 w 2382471"/>
                <a:gd name="connsiteY3" fmla="*/ 600922 h 600922"/>
                <a:gd name="connsiteX4" fmla="*/ 0 w 2382471"/>
                <a:gd name="connsiteY4" fmla="*/ 600922 h 600922"/>
                <a:gd name="connsiteX5" fmla="*/ 300461 w 2382471"/>
                <a:gd name="connsiteY5" fmla="*/ 300461 h 600922"/>
                <a:gd name="connsiteX6" fmla="*/ 0 w 2382471"/>
                <a:gd name="connsiteY6" fmla="*/ 0 h 600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82471" h="600922">
                  <a:moveTo>
                    <a:pt x="0" y="0"/>
                  </a:moveTo>
                  <a:lnTo>
                    <a:pt x="2082010" y="0"/>
                  </a:lnTo>
                  <a:lnTo>
                    <a:pt x="2382471" y="300461"/>
                  </a:lnTo>
                  <a:lnTo>
                    <a:pt x="2082010" y="600922"/>
                  </a:lnTo>
                  <a:lnTo>
                    <a:pt x="0" y="600922"/>
                  </a:lnTo>
                  <a:lnTo>
                    <a:pt x="300461" y="300461"/>
                  </a:lnTo>
                  <a:lnTo>
                    <a:pt x="0" y="0"/>
                  </a:lnTo>
                  <a:close/>
                </a:path>
              </a:pathLst>
            </a:custGeom>
            <a:ln>
              <a:solidFill>
                <a:schemeClr val="tx1"/>
              </a:solidFill>
            </a:ln>
          </p:spPr>
          <p:style>
            <a:lnRef idx="0">
              <a:scrgbClr r="0" g="0" b="0"/>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spcFirstLastPara="0" vert="horz" wrap="square" lIns="348467" tIns="32004" rIns="316463" bIns="32004" numCol="1" spcCol="1270" anchor="ctr" anchorCtr="0">
              <a:noAutofit/>
            </a:bodyPr>
            <a:lstStyle/>
            <a:p>
              <a:pPr lvl="0" algn="l" defTabSz="533400">
                <a:lnSpc>
                  <a:spcPts val="1200"/>
                </a:lnSpc>
                <a:spcBef>
                  <a:spcPct val="0"/>
                </a:spcBef>
                <a:spcAft>
                  <a:spcPct val="35000"/>
                </a:spcAft>
              </a:pPr>
              <a:r>
                <a:rPr kumimoji="1" lang="en-US" altLang="ja-JP" sz="1200" kern="1200" dirty="0" smtClean="0"/>
                <a:t>R</a:t>
              </a:r>
              <a:r>
                <a:rPr kumimoji="1" lang="ja-JP" altLang="en-US" sz="1200" kern="1200" dirty="0" smtClean="0"/>
                <a:t>３・</a:t>
              </a:r>
              <a:r>
                <a:rPr kumimoji="1" lang="en-US" altLang="ja-JP" sz="1200" kern="1200" dirty="0" smtClean="0"/>
                <a:t>R4</a:t>
              </a:r>
              <a:br>
                <a:rPr kumimoji="1" lang="en-US" altLang="ja-JP" sz="1200" kern="1200" dirty="0" smtClean="0"/>
              </a:br>
              <a:r>
                <a:rPr kumimoji="1" lang="ja-JP" altLang="en-US" sz="1200" kern="1200" dirty="0" smtClean="0"/>
                <a:t>　教育課程</a:t>
              </a:r>
              <a:r>
                <a:rPr kumimoji="1" lang="ja-JP" altLang="en-US" sz="1200" kern="1200" smtClean="0"/>
                <a:t>、学級編制</a:t>
              </a:r>
              <a:r>
                <a:rPr kumimoji="1" lang="ja-JP" altLang="en-US" sz="1200" smtClean="0"/>
                <a:t>など</a:t>
              </a:r>
              <a:r>
                <a:rPr kumimoji="1" lang="en-US" altLang="ja-JP" sz="1200" dirty="0" smtClean="0"/>
                <a:t/>
              </a:r>
              <a:br>
                <a:rPr kumimoji="1" lang="en-US" altLang="ja-JP" sz="1200" dirty="0" smtClean="0"/>
              </a:br>
              <a:r>
                <a:rPr kumimoji="1" lang="ja-JP" altLang="en-US" sz="1200" dirty="0" smtClean="0"/>
                <a:t>　</a:t>
              </a:r>
              <a:r>
                <a:rPr kumimoji="1" lang="ja-JP" altLang="en-US" sz="1200" kern="1200" dirty="0" smtClean="0"/>
                <a:t>教育内容等の検討</a:t>
              </a:r>
              <a:endParaRPr kumimoji="1" lang="en-US" altLang="ja-JP" sz="1200" kern="1200" dirty="0" smtClean="0"/>
            </a:p>
          </p:txBody>
        </p:sp>
        <p:sp>
          <p:nvSpPr>
            <p:cNvPr id="51" name="フリーフォーム 50"/>
            <p:cNvSpPr/>
            <p:nvPr/>
          </p:nvSpPr>
          <p:spPr>
            <a:xfrm>
              <a:off x="3477793" y="5859376"/>
              <a:ext cx="2628000" cy="576000"/>
            </a:xfrm>
            <a:custGeom>
              <a:avLst/>
              <a:gdLst>
                <a:gd name="connsiteX0" fmla="*/ 0 w 2580192"/>
                <a:gd name="connsiteY0" fmla="*/ 0 h 600922"/>
                <a:gd name="connsiteX1" fmla="*/ 2279731 w 2580192"/>
                <a:gd name="connsiteY1" fmla="*/ 0 h 600922"/>
                <a:gd name="connsiteX2" fmla="*/ 2580192 w 2580192"/>
                <a:gd name="connsiteY2" fmla="*/ 300461 h 600922"/>
                <a:gd name="connsiteX3" fmla="*/ 2279731 w 2580192"/>
                <a:gd name="connsiteY3" fmla="*/ 600922 h 600922"/>
                <a:gd name="connsiteX4" fmla="*/ 0 w 2580192"/>
                <a:gd name="connsiteY4" fmla="*/ 600922 h 600922"/>
                <a:gd name="connsiteX5" fmla="*/ 300461 w 2580192"/>
                <a:gd name="connsiteY5" fmla="*/ 300461 h 600922"/>
                <a:gd name="connsiteX6" fmla="*/ 0 w 2580192"/>
                <a:gd name="connsiteY6" fmla="*/ 0 h 600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0192" h="600922">
                  <a:moveTo>
                    <a:pt x="0" y="0"/>
                  </a:moveTo>
                  <a:lnTo>
                    <a:pt x="2279731" y="0"/>
                  </a:lnTo>
                  <a:lnTo>
                    <a:pt x="2580192" y="300461"/>
                  </a:lnTo>
                  <a:lnTo>
                    <a:pt x="2279731" y="600922"/>
                  </a:lnTo>
                  <a:lnTo>
                    <a:pt x="0" y="600922"/>
                  </a:lnTo>
                  <a:lnTo>
                    <a:pt x="300461" y="300461"/>
                  </a:lnTo>
                  <a:lnTo>
                    <a:pt x="0" y="0"/>
                  </a:lnTo>
                  <a:close/>
                </a:path>
              </a:pathLst>
            </a:custGeom>
            <a:ln w="57150">
              <a:solidFill>
                <a:schemeClr val="tx1"/>
              </a:solidFill>
            </a:ln>
          </p:spPr>
          <p:style>
            <a:lnRef idx="0">
              <a:scrgbClr r="0" g="0" b="0"/>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spcFirstLastPara="0" vert="horz" wrap="square" lIns="348467" tIns="32004" rIns="316463" bIns="32004" numCol="1" spcCol="1270" anchor="ctr" anchorCtr="0">
              <a:noAutofit/>
            </a:bodyPr>
            <a:lstStyle/>
            <a:p>
              <a:pPr lvl="0" algn="l" defTabSz="533400">
                <a:lnSpc>
                  <a:spcPts val="1200"/>
                </a:lnSpc>
                <a:spcBef>
                  <a:spcPct val="0"/>
                </a:spcBef>
                <a:spcAft>
                  <a:spcPct val="35000"/>
                </a:spcAft>
              </a:pPr>
              <a:r>
                <a:rPr kumimoji="1" lang="en-US" altLang="ja-JP" sz="1200" kern="1200" dirty="0" smtClean="0"/>
                <a:t>R5</a:t>
              </a:r>
              <a:br>
                <a:rPr kumimoji="1" lang="en-US" altLang="ja-JP" sz="1200" kern="1200" dirty="0" smtClean="0"/>
              </a:br>
              <a:r>
                <a:rPr kumimoji="1" lang="ja-JP" altLang="en-US" sz="1200" kern="1200" dirty="0" smtClean="0"/>
                <a:t>　モデル校（西成、岬）における先行実施</a:t>
              </a:r>
              <a:endParaRPr kumimoji="1" lang="ja-JP" altLang="en-US" sz="1200" kern="1200" dirty="0"/>
            </a:p>
          </p:txBody>
        </p:sp>
        <p:sp>
          <p:nvSpPr>
            <p:cNvPr id="52" name="フリーフォーム 51"/>
            <p:cNvSpPr/>
            <p:nvPr/>
          </p:nvSpPr>
          <p:spPr>
            <a:xfrm>
              <a:off x="6105793" y="5858085"/>
              <a:ext cx="2628000" cy="576000"/>
            </a:xfrm>
            <a:custGeom>
              <a:avLst/>
              <a:gdLst>
                <a:gd name="connsiteX0" fmla="*/ 0 w 2668677"/>
                <a:gd name="connsiteY0" fmla="*/ 0 h 600922"/>
                <a:gd name="connsiteX1" fmla="*/ 2368216 w 2668677"/>
                <a:gd name="connsiteY1" fmla="*/ 0 h 600922"/>
                <a:gd name="connsiteX2" fmla="*/ 2668677 w 2668677"/>
                <a:gd name="connsiteY2" fmla="*/ 300461 h 600922"/>
                <a:gd name="connsiteX3" fmla="*/ 2368216 w 2668677"/>
                <a:gd name="connsiteY3" fmla="*/ 600922 h 600922"/>
                <a:gd name="connsiteX4" fmla="*/ 0 w 2668677"/>
                <a:gd name="connsiteY4" fmla="*/ 600922 h 600922"/>
                <a:gd name="connsiteX5" fmla="*/ 300461 w 2668677"/>
                <a:gd name="connsiteY5" fmla="*/ 300461 h 600922"/>
                <a:gd name="connsiteX6" fmla="*/ 0 w 2668677"/>
                <a:gd name="connsiteY6" fmla="*/ 0 h 600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8677" h="600922">
                  <a:moveTo>
                    <a:pt x="0" y="0"/>
                  </a:moveTo>
                  <a:lnTo>
                    <a:pt x="2368216" y="0"/>
                  </a:lnTo>
                  <a:lnTo>
                    <a:pt x="2668677" y="300461"/>
                  </a:lnTo>
                  <a:lnTo>
                    <a:pt x="2368216" y="600922"/>
                  </a:lnTo>
                  <a:lnTo>
                    <a:pt x="0" y="600922"/>
                  </a:lnTo>
                  <a:lnTo>
                    <a:pt x="300461" y="300461"/>
                  </a:lnTo>
                  <a:lnTo>
                    <a:pt x="0" y="0"/>
                  </a:lnTo>
                  <a:close/>
                </a:path>
              </a:pathLst>
            </a:custGeom>
            <a:ln>
              <a:solidFill>
                <a:schemeClr val="tx1"/>
              </a:solidFill>
            </a:ln>
          </p:spPr>
          <p:style>
            <a:lnRef idx="0">
              <a:scrgbClr r="0" g="0" b="0"/>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spcFirstLastPara="0" vert="horz" wrap="square" lIns="348467" tIns="32004" rIns="316463" bIns="32004" numCol="1" spcCol="1270" anchor="ctr" anchorCtr="0">
              <a:noAutofit/>
            </a:bodyPr>
            <a:lstStyle/>
            <a:p>
              <a:pPr marL="0" marR="0" lvl="0" indent="0" algn="l" defTabSz="914400" eaLnBrk="1" fontAlgn="auto" latinLnBrk="0" hangingPunct="1">
                <a:lnSpc>
                  <a:spcPts val="1200"/>
                </a:lnSpc>
                <a:spcBef>
                  <a:spcPct val="0"/>
                </a:spcBef>
                <a:spcAft>
                  <a:spcPts val="0"/>
                </a:spcAft>
                <a:buClrTx/>
                <a:buSzTx/>
                <a:buFontTx/>
                <a:buNone/>
                <a:tabLst/>
                <a:defRPr/>
              </a:pPr>
              <a:r>
                <a:rPr kumimoji="1" lang="en-US" altLang="ja-JP" sz="1200" kern="1200" dirty="0" smtClean="0"/>
                <a:t>R6</a:t>
              </a:r>
              <a:r>
                <a:rPr kumimoji="1" lang="ja-JP" altLang="en-US" sz="1200" kern="1200" dirty="0" smtClean="0"/>
                <a:t>・</a:t>
              </a:r>
              <a:r>
                <a:rPr kumimoji="1" lang="en-US" altLang="ja-JP" sz="1200" kern="1200" dirty="0" smtClean="0"/>
                <a:t>4</a:t>
              </a:r>
              <a:r>
                <a:rPr kumimoji="1" lang="ja-JP" altLang="en-US" sz="1200" kern="1200" dirty="0" smtClean="0"/>
                <a:t>月～　本格実施　</a:t>
              </a:r>
              <a:r>
                <a:rPr kumimoji="1" lang="en-US" altLang="ja-JP" sz="1200" kern="1200" dirty="0" smtClean="0"/>
                <a:t>※</a:t>
              </a:r>
            </a:p>
          </p:txBody>
        </p:sp>
      </p:grpSp>
      <p:sp>
        <p:nvSpPr>
          <p:cNvPr id="54" name="正方形/長方形 53"/>
          <p:cNvSpPr/>
          <p:nvPr/>
        </p:nvSpPr>
        <p:spPr>
          <a:xfrm>
            <a:off x="5279266" y="5724590"/>
            <a:ext cx="4406900" cy="305629"/>
          </a:xfrm>
          <a:prstGeom prst="rect">
            <a:avLst/>
          </a:prstGeom>
          <a:noFill/>
          <a:ln w="41275"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rPr>
              <a:t>※</a:t>
            </a:r>
            <a:r>
              <a:rPr kumimoji="1" lang="ja-JP" altLang="en-US" sz="1050" dirty="0" smtClean="0">
                <a:solidFill>
                  <a:schemeClr val="tx1"/>
                </a:solidFill>
              </a:rPr>
              <a:t> 以降、府域における実施校の配置を検討</a:t>
            </a:r>
            <a:endParaRPr kumimoji="1" lang="ja-JP" altLang="en-US" sz="1050" dirty="0">
              <a:solidFill>
                <a:schemeClr val="tx1"/>
              </a:solidFill>
            </a:endParaRPr>
          </a:p>
        </p:txBody>
      </p:sp>
      <p:sp>
        <p:nvSpPr>
          <p:cNvPr id="3" name="正方形/長方形 2"/>
          <p:cNvSpPr/>
          <p:nvPr/>
        </p:nvSpPr>
        <p:spPr>
          <a:xfrm>
            <a:off x="199720" y="1886432"/>
            <a:ext cx="2704465" cy="207956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200" b="1" dirty="0">
                <a:solidFill>
                  <a:schemeClr val="tx1"/>
                </a:solidFill>
                <a:ea typeface="メイリオ" panose="020B0604030504040204" pitchFamily="50" charset="-128"/>
              </a:rPr>
              <a:t>●</a:t>
            </a:r>
            <a:r>
              <a:rPr kumimoji="1" lang="ja-JP" altLang="en-US" sz="1200" b="1" dirty="0" smtClean="0">
                <a:solidFill>
                  <a:schemeClr val="tx1"/>
                </a:solidFill>
                <a:ea typeface="メイリオ" panose="020B0604030504040204" pitchFamily="50" charset="-128"/>
              </a:rPr>
              <a:t>　エンパワメントスクール</a:t>
            </a:r>
            <a:endParaRPr kumimoji="1" lang="en-US" altLang="ja-JP" sz="1200" b="1" dirty="0">
              <a:solidFill>
                <a:schemeClr val="tx1"/>
              </a:solidFill>
              <a:ea typeface="メイリオ" panose="020B0604030504040204" pitchFamily="50" charset="-128"/>
            </a:endParaRPr>
          </a:p>
          <a:p>
            <a:r>
              <a:rPr kumimoji="1" lang="ja-JP" altLang="en-US" sz="1200" dirty="0" smtClean="0">
                <a:solidFill>
                  <a:schemeClr val="tx1"/>
                </a:solidFill>
                <a:ea typeface="メイリオ" panose="020B0604030504040204" pitchFamily="50" charset="-128"/>
              </a:rPr>
              <a:t>　「</a:t>
            </a:r>
            <a:r>
              <a:rPr kumimoji="1" lang="ja-JP" altLang="en-US" sz="1200" dirty="0">
                <a:solidFill>
                  <a:schemeClr val="tx1"/>
                </a:solidFill>
                <a:ea typeface="メイリオ" panose="020B0604030504040204" pitchFamily="50" charset="-128"/>
              </a:rPr>
              <a:t>わかる喜び」や「学ぶ意欲」を引き出し、しっかりとした学力と社会で活躍できる力を身に</a:t>
            </a:r>
            <a:r>
              <a:rPr kumimoji="1" lang="ja-JP" altLang="en-US" sz="1200" dirty="0" smtClean="0">
                <a:solidFill>
                  <a:schemeClr val="tx1"/>
                </a:solidFill>
                <a:ea typeface="メイリオ" panose="020B0604030504040204" pitchFamily="50" charset="-128"/>
              </a:rPr>
              <a:t>付けることをめざしたカリキュラム</a:t>
            </a:r>
            <a:endParaRPr kumimoji="1" lang="ja-JP" altLang="en-US" sz="1200" dirty="0">
              <a:solidFill>
                <a:schemeClr val="tx1"/>
              </a:solidFill>
              <a:ea typeface="メイリオ" panose="020B0604030504040204" pitchFamily="50" charset="-128"/>
            </a:endParaRPr>
          </a:p>
        </p:txBody>
      </p:sp>
      <p:sp>
        <p:nvSpPr>
          <p:cNvPr id="8" name="角丸四角形 7"/>
          <p:cNvSpPr/>
          <p:nvPr/>
        </p:nvSpPr>
        <p:spPr>
          <a:xfrm>
            <a:off x="3196046" y="1879221"/>
            <a:ext cx="5652000" cy="1008000"/>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200" b="1" dirty="0"/>
              <a:t>●</a:t>
            </a:r>
            <a:r>
              <a:rPr kumimoji="1" lang="ja-JP" altLang="en-US" sz="1200" b="1" dirty="0" smtClean="0"/>
              <a:t>　西成高校</a:t>
            </a:r>
            <a:endParaRPr kumimoji="1" lang="en-US" altLang="ja-JP" sz="1200" b="1" dirty="0" smtClean="0"/>
          </a:p>
          <a:p>
            <a:pPr>
              <a:lnSpc>
                <a:spcPts val="1600"/>
              </a:lnSpc>
            </a:pPr>
            <a:r>
              <a:rPr kumimoji="1" lang="ja-JP" altLang="en-US" sz="1200" dirty="0"/>
              <a:t>　</a:t>
            </a:r>
            <a:r>
              <a:rPr kumimoji="1" lang="ja-JP" altLang="en-US" sz="1200" dirty="0" smtClean="0">
                <a:solidFill>
                  <a:schemeClr val="tx1"/>
                </a:solidFill>
                <a:latin typeface="+mj-ea"/>
              </a:rPr>
              <a:t>エンパワメントスクール</a:t>
            </a:r>
            <a:r>
              <a:rPr kumimoji="1" lang="ja-JP" altLang="en-US" sz="1200" dirty="0">
                <a:solidFill>
                  <a:schemeClr val="tx1"/>
                </a:solidFill>
                <a:latin typeface="+mj-ea"/>
              </a:rPr>
              <a:t>で唯一、知的</a:t>
            </a:r>
            <a:r>
              <a:rPr kumimoji="1" lang="ja-JP" altLang="en-US" sz="1200" dirty="0" err="1">
                <a:solidFill>
                  <a:schemeClr val="tx1"/>
                </a:solidFill>
                <a:latin typeface="+mj-ea"/>
              </a:rPr>
              <a:t>障がい</a:t>
            </a:r>
            <a:r>
              <a:rPr kumimoji="1" lang="ja-JP" altLang="en-US" sz="1200" dirty="0">
                <a:solidFill>
                  <a:schemeClr val="tx1"/>
                </a:solidFill>
                <a:latin typeface="+mj-ea"/>
              </a:rPr>
              <a:t>生徒自立支援コースを</a:t>
            </a:r>
            <a:r>
              <a:rPr kumimoji="1" lang="ja-JP" altLang="en-US" sz="1200" dirty="0" smtClean="0">
                <a:solidFill>
                  <a:schemeClr val="tx1"/>
                </a:solidFill>
                <a:latin typeface="+mj-ea"/>
              </a:rPr>
              <a:t>設置。</a:t>
            </a:r>
            <a:r>
              <a:rPr kumimoji="1" lang="en-US" altLang="ja-JP" sz="1200" dirty="0" smtClean="0">
                <a:solidFill>
                  <a:schemeClr val="tx1"/>
                </a:solidFill>
                <a:latin typeface="+mj-ea"/>
              </a:rPr>
              <a:t/>
            </a:r>
            <a:br>
              <a:rPr kumimoji="1" lang="en-US" altLang="ja-JP" sz="1200" dirty="0" smtClean="0">
                <a:solidFill>
                  <a:schemeClr val="tx1"/>
                </a:solidFill>
                <a:latin typeface="+mj-ea"/>
              </a:rPr>
            </a:br>
            <a:r>
              <a:rPr kumimoji="1" lang="ja-JP" altLang="en-US" sz="1200" dirty="0" smtClean="0">
                <a:solidFill>
                  <a:schemeClr val="tx1"/>
                </a:solidFill>
                <a:latin typeface="+mj-ea"/>
              </a:rPr>
              <a:t>　</a:t>
            </a:r>
            <a:r>
              <a:rPr kumimoji="1" lang="ja-JP" altLang="en-US" sz="1200" dirty="0" err="1" smtClean="0">
                <a:solidFill>
                  <a:schemeClr val="tx1"/>
                </a:solidFill>
                <a:latin typeface="+mj-ea"/>
              </a:rPr>
              <a:t>障</a:t>
            </a:r>
            <a:r>
              <a:rPr kumimoji="1" lang="ja-JP" altLang="en-US" sz="1200" dirty="0" err="1">
                <a:solidFill>
                  <a:schemeClr val="tx1"/>
                </a:solidFill>
                <a:latin typeface="+mj-ea"/>
              </a:rPr>
              <a:t>がい等</a:t>
            </a:r>
            <a:r>
              <a:rPr kumimoji="1" lang="ja-JP" altLang="en-US" sz="1200" dirty="0">
                <a:solidFill>
                  <a:schemeClr val="tx1"/>
                </a:solidFill>
                <a:latin typeface="+mj-ea"/>
              </a:rPr>
              <a:t>配慮を要する生徒等に</a:t>
            </a:r>
            <a:r>
              <a:rPr kumimoji="1" lang="ja-JP" altLang="en-US" sz="1200" dirty="0" smtClean="0">
                <a:solidFill>
                  <a:schemeClr val="tx1"/>
                </a:solidFill>
                <a:latin typeface="+mj-ea"/>
              </a:rPr>
              <a:t>、クラスでの学びを基本とし、教員</a:t>
            </a:r>
            <a:r>
              <a:rPr kumimoji="1" lang="ja-JP" altLang="en-US" sz="1200" dirty="0">
                <a:solidFill>
                  <a:schemeClr val="tx1"/>
                </a:solidFill>
                <a:latin typeface="+mj-ea"/>
              </a:rPr>
              <a:t>の</a:t>
            </a:r>
            <a:r>
              <a:rPr kumimoji="1" lang="ja-JP" altLang="en-US" sz="1200" dirty="0" smtClean="0">
                <a:solidFill>
                  <a:schemeClr val="tx1"/>
                </a:solidFill>
                <a:latin typeface="+mj-ea"/>
              </a:rPr>
              <a:t>付添い支援</a:t>
            </a:r>
            <a:r>
              <a:rPr kumimoji="1" lang="ja-JP" altLang="en-US" sz="1200" dirty="0">
                <a:solidFill>
                  <a:schemeClr val="tx1"/>
                </a:solidFill>
                <a:latin typeface="+mj-ea"/>
              </a:rPr>
              <a:t>や</a:t>
            </a:r>
            <a:r>
              <a:rPr kumimoji="1" lang="ja-JP" altLang="en-US" sz="1200" dirty="0" smtClean="0">
                <a:solidFill>
                  <a:schemeClr val="tx1"/>
                </a:solidFill>
                <a:latin typeface="+mj-ea"/>
              </a:rPr>
              <a:t>小集　</a:t>
            </a:r>
            <a:endParaRPr kumimoji="1" lang="en-US" altLang="ja-JP" sz="1200" dirty="0" smtClean="0">
              <a:solidFill>
                <a:schemeClr val="tx1"/>
              </a:solidFill>
              <a:latin typeface="+mj-ea"/>
            </a:endParaRPr>
          </a:p>
          <a:p>
            <a:pPr>
              <a:lnSpc>
                <a:spcPts val="1600"/>
              </a:lnSpc>
            </a:pPr>
            <a:r>
              <a:rPr kumimoji="1" lang="ja-JP" altLang="en-US" sz="1200" dirty="0">
                <a:solidFill>
                  <a:schemeClr val="tx1"/>
                </a:solidFill>
                <a:latin typeface="+mj-ea"/>
              </a:rPr>
              <a:t>　</a:t>
            </a:r>
            <a:r>
              <a:rPr kumimoji="1" lang="ja-JP" altLang="en-US" sz="1200" dirty="0" smtClean="0">
                <a:solidFill>
                  <a:schemeClr val="tx1"/>
                </a:solidFill>
                <a:latin typeface="+mj-ea"/>
              </a:rPr>
              <a:t>団・</a:t>
            </a:r>
            <a:r>
              <a:rPr kumimoji="1" lang="ja-JP" altLang="en-US" sz="1200" dirty="0">
                <a:solidFill>
                  <a:schemeClr val="tx1"/>
                </a:solidFill>
                <a:latin typeface="+mj-ea"/>
              </a:rPr>
              <a:t>個別の授業形態</a:t>
            </a:r>
            <a:r>
              <a:rPr kumimoji="1" lang="ja-JP" altLang="en-US" sz="1200" dirty="0" smtClean="0">
                <a:solidFill>
                  <a:schemeClr val="tx1"/>
                </a:solidFill>
                <a:latin typeface="+mj-ea"/>
              </a:rPr>
              <a:t>を</a:t>
            </a:r>
            <a:r>
              <a:rPr kumimoji="1" lang="ja-JP" altLang="en-US" sz="1200" dirty="0">
                <a:solidFill>
                  <a:schemeClr val="tx1"/>
                </a:solidFill>
                <a:latin typeface="+mj-ea"/>
              </a:rPr>
              <a:t>組み合わせた教科指導を行っている。</a:t>
            </a:r>
            <a:endParaRPr kumimoji="1" lang="en-US" altLang="ja-JP" sz="1200" dirty="0">
              <a:solidFill>
                <a:schemeClr val="tx1"/>
              </a:solidFill>
              <a:latin typeface="+mj-ea"/>
            </a:endParaRPr>
          </a:p>
          <a:p>
            <a:endParaRPr kumimoji="1" lang="ja-JP" altLang="en-US" sz="1200" dirty="0"/>
          </a:p>
        </p:txBody>
      </p:sp>
      <p:sp>
        <p:nvSpPr>
          <p:cNvPr id="56" name="角丸四角形 55"/>
          <p:cNvSpPr/>
          <p:nvPr/>
        </p:nvSpPr>
        <p:spPr>
          <a:xfrm>
            <a:off x="3224753" y="2986248"/>
            <a:ext cx="5652000" cy="1008000"/>
          </a:xfrm>
          <a:prstGeom prst="round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200" b="1" dirty="0"/>
              <a:t>●</a:t>
            </a:r>
            <a:r>
              <a:rPr kumimoji="1" lang="ja-JP" altLang="en-US" sz="1200" b="1" dirty="0" smtClean="0"/>
              <a:t>　岬高校</a:t>
            </a:r>
            <a:endParaRPr kumimoji="1" lang="en-US" altLang="ja-JP" sz="1200" b="1" dirty="0" smtClean="0"/>
          </a:p>
          <a:p>
            <a:pPr>
              <a:lnSpc>
                <a:spcPts val="1600"/>
              </a:lnSpc>
            </a:pPr>
            <a:r>
              <a:rPr kumimoji="1" lang="ja-JP" altLang="en-US" sz="1200" dirty="0"/>
              <a:t>　</a:t>
            </a:r>
            <a:r>
              <a:rPr kumimoji="1" lang="ja-JP" altLang="en-US" sz="1200" dirty="0">
                <a:solidFill>
                  <a:schemeClr val="tx1"/>
                </a:solidFill>
              </a:rPr>
              <a:t>エンパワメントスクールで唯一、通級指導教室を</a:t>
            </a:r>
            <a:r>
              <a:rPr kumimoji="1" lang="ja-JP" altLang="en-US" sz="1200" dirty="0" smtClean="0">
                <a:solidFill>
                  <a:schemeClr val="tx1"/>
                </a:solidFill>
              </a:rPr>
              <a:t>設置。ソーシャルスキルトレーニンングを授　</a:t>
            </a:r>
            <a:endParaRPr kumimoji="1" lang="en-US" altLang="ja-JP" sz="1200" dirty="0" smtClean="0">
              <a:solidFill>
                <a:schemeClr val="tx1"/>
              </a:solidFill>
            </a:endParaRPr>
          </a:p>
          <a:p>
            <a:pPr>
              <a:lnSpc>
                <a:spcPts val="1600"/>
              </a:lnSpc>
            </a:pPr>
            <a:r>
              <a:rPr kumimoji="1" lang="ja-JP" altLang="en-US" sz="1200" dirty="0">
                <a:solidFill>
                  <a:schemeClr val="tx1"/>
                </a:solidFill>
              </a:rPr>
              <a:t>　</a:t>
            </a:r>
            <a:r>
              <a:rPr kumimoji="1" lang="ja-JP" altLang="en-US" sz="1200" dirty="0" smtClean="0">
                <a:solidFill>
                  <a:schemeClr val="tx1"/>
                </a:solidFill>
              </a:rPr>
              <a:t>業</a:t>
            </a:r>
            <a:r>
              <a:rPr kumimoji="1" lang="ja-JP" altLang="en-US" sz="1200" dirty="0">
                <a:solidFill>
                  <a:schemeClr val="tx1"/>
                </a:solidFill>
              </a:rPr>
              <a:t>に取り入れ</a:t>
            </a:r>
            <a:r>
              <a:rPr kumimoji="1" lang="ja-JP" altLang="en-US" sz="1200" dirty="0" smtClean="0">
                <a:solidFill>
                  <a:schemeClr val="tx1"/>
                </a:solidFill>
              </a:rPr>
              <a:t>、生徒</a:t>
            </a:r>
            <a:r>
              <a:rPr kumimoji="1" lang="ja-JP" altLang="en-US" sz="1200" dirty="0">
                <a:solidFill>
                  <a:schemeClr val="tx1"/>
                </a:solidFill>
              </a:rPr>
              <a:t>のコミュニケーション力</a:t>
            </a:r>
            <a:r>
              <a:rPr kumimoji="1" lang="ja-JP" altLang="en-US" sz="1200" dirty="0" smtClean="0">
                <a:solidFill>
                  <a:schemeClr val="tx1"/>
                </a:solidFill>
              </a:rPr>
              <a:t>の醸成</a:t>
            </a:r>
            <a:r>
              <a:rPr kumimoji="1" lang="ja-JP" altLang="en-US" sz="1200" dirty="0">
                <a:solidFill>
                  <a:schemeClr val="tx1"/>
                </a:solidFill>
              </a:rPr>
              <a:t>を図っている</a:t>
            </a:r>
            <a:r>
              <a:rPr kumimoji="1" lang="ja-JP" altLang="en-US" sz="1200" dirty="0" smtClean="0">
                <a:solidFill>
                  <a:schemeClr val="tx1"/>
                </a:solidFill>
              </a:rPr>
              <a:t>。また、少人数（</a:t>
            </a:r>
            <a:r>
              <a:rPr kumimoji="1" lang="en-US" altLang="ja-JP" sz="1200" dirty="0" smtClean="0">
                <a:solidFill>
                  <a:schemeClr val="tx1"/>
                </a:solidFill>
              </a:rPr>
              <a:t>10</a:t>
            </a:r>
            <a:r>
              <a:rPr kumimoji="1" lang="ja-JP" altLang="en-US" sz="1200" dirty="0" smtClean="0">
                <a:solidFill>
                  <a:schemeClr val="tx1"/>
                </a:solidFill>
              </a:rPr>
              <a:t>人程</a:t>
            </a:r>
            <a:endParaRPr kumimoji="1" lang="en-US" altLang="ja-JP" sz="1200" dirty="0" smtClean="0">
              <a:solidFill>
                <a:schemeClr val="tx1"/>
              </a:solidFill>
            </a:endParaRPr>
          </a:p>
          <a:p>
            <a:pPr>
              <a:lnSpc>
                <a:spcPts val="1600"/>
              </a:lnSpc>
            </a:pPr>
            <a:r>
              <a:rPr kumimoji="1" lang="ja-JP" altLang="en-US" sz="1200" dirty="0">
                <a:solidFill>
                  <a:schemeClr val="tx1"/>
                </a:solidFill>
              </a:rPr>
              <a:t>　</a:t>
            </a:r>
            <a:r>
              <a:rPr kumimoji="1" lang="ja-JP" altLang="en-US" sz="1200" dirty="0" smtClean="0">
                <a:solidFill>
                  <a:schemeClr val="tx1"/>
                </a:solidFill>
              </a:rPr>
              <a:t>度のクラス編制）での指導を取り入れ、生徒個々の特性</a:t>
            </a:r>
            <a:r>
              <a:rPr kumimoji="1" lang="ja-JP" altLang="en-US" sz="1200" dirty="0">
                <a:solidFill>
                  <a:schemeClr val="tx1"/>
                </a:solidFill>
              </a:rPr>
              <a:t>に</a:t>
            </a:r>
            <a:r>
              <a:rPr kumimoji="1" lang="ja-JP" altLang="en-US" sz="1200" dirty="0" smtClean="0">
                <a:solidFill>
                  <a:schemeClr val="tx1"/>
                </a:solidFill>
              </a:rPr>
              <a:t>応じた支援を</a:t>
            </a:r>
            <a:r>
              <a:rPr kumimoji="1" lang="ja-JP" altLang="en-US" sz="1200" dirty="0">
                <a:solidFill>
                  <a:schemeClr val="tx1"/>
                </a:solidFill>
              </a:rPr>
              <a:t>行っている</a:t>
            </a:r>
            <a:r>
              <a:rPr kumimoji="1" lang="ja-JP" altLang="en-US" sz="1200" dirty="0" smtClean="0">
                <a:solidFill>
                  <a:schemeClr val="tx1"/>
                </a:solidFill>
              </a:rPr>
              <a:t>。</a:t>
            </a:r>
            <a:endParaRPr kumimoji="1" lang="ja-JP" altLang="en-US" sz="1200" dirty="0"/>
          </a:p>
        </p:txBody>
      </p:sp>
      <p:sp>
        <p:nvSpPr>
          <p:cNvPr id="62" name="正方形/長方形 61"/>
          <p:cNvSpPr/>
          <p:nvPr/>
        </p:nvSpPr>
        <p:spPr>
          <a:xfrm>
            <a:off x="731113" y="4089625"/>
            <a:ext cx="8339070" cy="584775"/>
          </a:xfrm>
          <a:prstGeom prst="rect">
            <a:avLst/>
          </a:prstGeom>
        </p:spPr>
        <p:txBody>
          <a:bodyPr wrap="square">
            <a:spAutoFit/>
          </a:bodyPr>
          <a:lstStyle/>
          <a:p>
            <a:r>
              <a:rPr kumimoji="1" lang="ja-JP" altLang="en-US" sz="1600" b="1" dirty="0" smtClean="0">
                <a:solidFill>
                  <a:srgbClr val="FF0000"/>
                </a:solidFill>
              </a:rPr>
              <a:t>生徒・保護者の</a:t>
            </a:r>
            <a:r>
              <a:rPr kumimoji="1" lang="ja-JP" altLang="en-US" sz="1600" b="1" dirty="0">
                <a:solidFill>
                  <a:srgbClr val="FF0000"/>
                </a:solidFill>
              </a:rPr>
              <a:t>ニーズに応え、特色ある教育に取り組んできた西成・岬の両校をモデル校に指定</a:t>
            </a:r>
            <a:r>
              <a:rPr kumimoji="1" lang="ja-JP" altLang="en-US" sz="1600" b="1" dirty="0" smtClean="0">
                <a:solidFill>
                  <a:srgbClr val="FF0000"/>
                </a:solidFill>
              </a:rPr>
              <a:t>。</a:t>
            </a:r>
            <a:endParaRPr kumimoji="1" lang="en-US" altLang="ja-JP" sz="1600" b="1" dirty="0" smtClean="0">
              <a:solidFill>
                <a:srgbClr val="FF0000"/>
              </a:solidFill>
            </a:endParaRPr>
          </a:p>
          <a:p>
            <a:r>
              <a:rPr kumimoji="1" lang="ja-JP" altLang="en-US" sz="1600" b="1" dirty="0" smtClean="0">
                <a:solidFill>
                  <a:srgbClr val="FF0000"/>
                </a:solidFill>
              </a:rPr>
              <a:t>これまでの取組みを継承・発展</a:t>
            </a:r>
            <a:r>
              <a:rPr kumimoji="1" lang="ja-JP" altLang="en-US" sz="1600" b="1" dirty="0">
                <a:solidFill>
                  <a:srgbClr val="FF0000"/>
                </a:solidFill>
              </a:rPr>
              <a:t>し、「ともに学び、ともに育つ」</a:t>
            </a:r>
            <a:r>
              <a:rPr kumimoji="1" lang="ja-JP" altLang="en-US" sz="1600" b="1" dirty="0" smtClean="0">
                <a:solidFill>
                  <a:srgbClr val="FF0000"/>
                </a:solidFill>
              </a:rPr>
              <a:t>教育の実践を仕組み化する。</a:t>
            </a:r>
            <a:endParaRPr kumimoji="1" lang="ja-JP" altLang="en-US" sz="1600" b="1" dirty="0">
              <a:solidFill>
                <a:srgbClr val="FF0000"/>
              </a:solidFill>
            </a:endParaRPr>
          </a:p>
        </p:txBody>
      </p:sp>
      <p:sp>
        <p:nvSpPr>
          <p:cNvPr id="63" name="右矢印 62"/>
          <p:cNvSpPr/>
          <p:nvPr/>
        </p:nvSpPr>
        <p:spPr>
          <a:xfrm>
            <a:off x="282562" y="4098850"/>
            <a:ext cx="381171" cy="58477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203188" y="6019427"/>
            <a:ext cx="8820290" cy="75600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smtClean="0"/>
              <a:t>（参考）</a:t>
            </a:r>
            <a:r>
              <a:rPr kumimoji="1" lang="ja-JP" altLang="en-US" sz="1100" dirty="0">
                <a:solidFill>
                  <a:schemeClr val="tx1"/>
                </a:solidFill>
              </a:rPr>
              <a:t>大阪府学校教育審議会　中間報告</a:t>
            </a:r>
            <a:r>
              <a:rPr kumimoji="1" lang="ja-JP" altLang="en-US" sz="1100" dirty="0" smtClean="0">
                <a:solidFill>
                  <a:schemeClr val="tx1"/>
                </a:solidFill>
              </a:rPr>
              <a:t>とりまとめよ</a:t>
            </a:r>
            <a:r>
              <a:rPr kumimoji="1" lang="ja-JP" altLang="en-US" sz="1100" dirty="0">
                <a:solidFill>
                  <a:schemeClr val="tx1"/>
                </a:solidFill>
              </a:rPr>
              <a:t>り</a:t>
            </a:r>
            <a:endParaRPr kumimoji="1" lang="en-US" altLang="ja-JP" sz="1100" dirty="0" smtClean="0">
              <a:solidFill>
                <a:schemeClr val="tx1"/>
              </a:solidFill>
            </a:endParaRPr>
          </a:p>
          <a:p>
            <a:r>
              <a:rPr kumimoji="1" lang="ja-JP" altLang="en-US" sz="1100" dirty="0">
                <a:solidFill>
                  <a:schemeClr val="tx1"/>
                </a:solidFill>
              </a:rPr>
              <a:t>　</a:t>
            </a:r>
            <a:r>
              <a:rPr lang="ja-JP" altLang="en-US" sz="1100" dirty="0">
                <a:solidFill>
                  <a:prstClr val="black"/>
                </a:solidFill>
                <a:latin typeface="Meiryo UI" panose="020B0604030504040204" pitchFamily="50" charset="-128"/>
                <a:ea typeface="Meiryo UI" panose="020B0604030504040204" pitchFamily="50" charset="-128"/>
              </a:rPr>
              <a:t>○生徒の多様性への対応</a:t>
            </a: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　中学校</a:t>
            </a:r>
            <a:r>
              <a:rPr lang="ja-JP" altLang="en-US" sz="1100" dirty="0">
                <a:solidFill>
                  <a:prstClr val="black"/>
                </a:solidFill>
                <a:latin typeface="Meiryo UI" panose="020B0604030504040204" pitchFamily="50" charset="-128"/>
                <a:ea typeface="Meiryo UI" panose="020B0604030504040204" pitchFamily="50" charset="-128"/>
              </a:rPr>
              <a:t>等の支援学級に在籍する生徒が高校等に進学する割合が全国に比べ相当に高い状況等に適切に対応するため、共生推進教室の</a:t>
            </a:r>
            <a:r>
              <a:rPr lang="ja-JP" altLang="en-US" sz="1100" dirty="0" smtClean="0">
                <a:solidFill>
                  <a:prstClr val="black"/>
                </a:solidFill>
                <a:latin typeface="Meiryo UI" panose="020B0604030504040204" pitchFamily="50" charset="-128"/>
                <a:ea typeface="Meiryo UI" panose="020B0604030504040204" pitchFamily="50" charset="-128"/>
              </a:rPr>
              <a:t>成果</a:t>
            </a:r>
            <a:r>
              <a:rPr lang="ja-JP" altLang="en-US" sz="1100" dirty="0">
                <a:solidFill>
                  <a:prstClr val="black"/>
                </a:solidFill>
                <a:latin typeface="Meiryo UI" panose="020B0604030504040204" pitchFamily="50" charset="-128"/>
                <a:ea typeface="Meiryo UI" panose="020B0604030504040204" pitchFamily="50" charset="-128"/>
              </a:rPr>
              <a:t>や</a:t>
            </a:r>
            <a:r>
              <a:rPr lang="ja-JP" altLang="en-US" sz="1100" dirty="0" smtClean="0">
                <a:solidFill>
                  <a:prstClr val="black"/>
                </a:solidFill>
                <a:latin typeface="Meiryo UI" panose="020B0604030504040204" pitchFamily="50" charset="-128"/>
                <a:ea typeface="Meiryo UI" panose="020B0604030504040204" pitchFamily="50" charset="-128"/>
              </a:rPr>
              <a:t>他府</a:t>
            </a:r>
            <a:r>
              <a:rPr lang="en-US" altLang="ja-JP" sz="1100" dirty="0" smtClean="0">
                <a:solidFill>
                  <a:prstClr val="black"/>
                </a:solidFill>
                <a:latin typeface="Meiryo UI" panose="020B0604030504040204" pitchFamily="50" charset="-128"/>
                <a:ea typeface="Meiryo UI" panose="020B0604030504040204" pitchFamily="50" charset="-128"/>
              </a:rPr>
              <a:t/>
            </a:r>
            <a:br>
              <a:rPr lang="en-US" altLang="ja-JP" sz="1100" dirty="0" smtClean="0">
                <a:solidFill>
                  <a:prstClr val="black"/>
                </a:solidFill>
                <a:latin typeface="Meiryo UI" panose="020B0604030504040204" pitchFamily="50" charset="-128"/>
                <a:ea typeface="Meiryo UI" panose="020B0604030504040204" pitchFamily="50" charset="-128"/>
              </a:rPr>
            </a:br>
            <a:r>
              <a:rPr lang="ja-JP" altLang="en-US" sz="1100" dirty="0" smtClean="0">
                <a:solidFill>
                  <a:prstClr val="black"/>
                </a:solidFill>
                <a:latin typeface="Meiryo UI" panose="020B0604030504040204" pitchFamily="50" charset="-128"/>
                <a:ea typeface="Meiryo UI" panose="020B0604030504040204" pitchFamily="50" charset="-128"/>
              </a:rPr>
              <a:t>　　県</a:t>
            </a:r>
            <a:r>
              <a:rPr lang="ja-JP" altLang="en-US" sz="1100" dirty="0">
                <a:solidFill>
                  <a:prstClr val="black"/>
                </a:solidFill>
                <a:latin typeface="Meiryo UI" panose="020B0604030504040204" pitchFamily="50" charset="-128"/>
                <a:ea typeface="Meiryo UI" panose="020B0604030504040204" pitchFamily="50" charset="-128"/>
              </a:rPr>
              <a:t>の事例を踏まえながら、</a:t>
            </a:r>
            <a:r>
              <a:rPr lang="ja-JP" altLang="en-US" sz="1100" b="1" u="sng" dirty="0">
                <a:solidFill>
                  <a:prstClr val="black"/>
                </a:solidFill>
                <a:latin typeface="Meiryo UI" panose="020B0604030504040204" pitchFamily="50" charset="-128"/>
                <a:ea typeface="Meiryo UI" panose="020B0604030504040204" pitchFamily="50" charset="-128"/>
              </a:rPr>
              <a:t>「ともに学び、ともに育つ」教育をより具体的・実践的な仕組みで行う府立高校の設置について、検討を</a:t>
            </a:r>
            <a:r>
              <a:rPr lang="ja-JP" altLang="en-US" sz="1100" b="1" u="sng" dirty="0" smtClean="0">
                <a:solidFill>
                  <a:prstClr val="black"/>
                </a:solidFill>
                <a:latin typeface="Meiryo UI" panose="020B0604030504040204" pitchFamily="50" charset="-128"/>
                <a:ea typeface="Meiryo UI" panose="020B0604030504040204" pitchFamily="50" charset="-128"/>
              </a:rPr>
              <a:t>進める</a:t>
            </a:r>
            <a:r>
              <a:rPr lang="ja-JP" altLang="en-US" sz="1100" b="1" u="sng" dirty="0">
                <a:solidFill>
                  <a:prstClr val="black"/>
                </a:solidFill>
                <a:latin typeface="Meiryo UI" panose="020B0604030504040204" pitchFamily="50" charset="-128"/>
                <a:ea typeface="Meiryo UI" panose="020B0604030504040204" pitchFamily="50" charset="-128"/>
              </a:rPr>
              <a:t>必要がある。</a:t>
            </a:r>
            <a:endParaRPr lang="ja-JP" altLang="en-US" sz="1100" b="1" u="sng" dirty="0">
              <a:solidFill>
                <a:srgbClr val="FF0000"/>
              </a:solidFill>
              <a:latin typeface="Meiryo UI" panose="020B0604030504040204" pitchFamily="50" charset="-128"/>
              <a:ea typeface="Meiryo UI" panose="020B0604030504040204" pitchFamily="50" charset="-128"/>
            </a:endParaRPr>
          </a:p>
          <a:p>
            <a:endParaRPr kumimoji="1" lang="ja-JP" altLang="en-US" sz="1100" dirty="0">
              <a:solidFill>
                <a:schemeClr val="tx1"/>
              </a:solidFill>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051" y="2943394"/>
            <a:ext cx="2256295" cy="891817"/>
          </a:xfrm>
          <a:prstGeom prst="rect">
            <a:avLst/>
          </a:prstGeom>
        </p:spPr>
      </p:pic>
      <p:sp>
        <p:nvSpPr>
          <p:cNvPr id="2" name="正方形/長方形 1"/>
          <p:cNvSpPr/>
          <p:nvPr/>
        </p:nvSpPr>
        <p:spPr>
          <a:xfrm>
            <a:off x="97864" y="4817743"/>
            <a:ext cx="2105063" cy="276999"/>
          </a:xfrm>
          <a:prstGeom prst="rect">
            <a:avLst/>
          </a:prstGeom>
        </p:spPr>
        <p:txBody>
          <a:bodyPr wrap="none">
            <a:spAutoFit/>
          </a:bodyPr>
          <a:lstStyle/>
          <a:p>
            <a:r>
              <a:rPr kumimoji="1" lang="en-US" altLang="ja-JP" sz="1200" dirty="0"/>
              <a:t>【</a:t>
            </a:r>
            <a:r>
              <a:rPr kumimoji="1" lang="ja-JP" altLang="en-US" sz="1200" dirty="0"/>
              <a:t>今後のスケジュール（予定）</a:t>
            </a:r>
            <a:r>
              <a:rPr kumimoji="1" lang="en-US" altLang="ja-JP" sz="1200" dirty="0"/>
              <a:t>】</a:t>
            </a:r>
          </a:p>
        </p:txBody>
      </p:sp>
      <p:sp>
        <p:nvSpPr>
          <p:cNvPr id="4" name="テキスト ボックス 3"/>
          <p:cNvSpPr txBox="1"/>
          <p:nvPr/>
        </p:nvSpPr>
        <p:spPr>
          <a:xfrm>
            <a:off x="8648839" y="6707056"/>
            <a:ext cx="653623" cy="215444"/>
          </a:xfrm>
          <a:prstGeom prst="rect">
            <a:avLst/>
          </a:prstGeom>
          <a:noFill/>
        </p:spPr>
        <p:txBody>
          <a:bodyPr wrap="square" rtlCol="0">
            <a:spAutoFit/>
          </a:bodyPr>
          <a:lstStyle/>
          <a:p>
            <a:pPr algn="ctr"/>
            <a:r>
              <a:rPr kumimoji="1" lang="en-US" altLang="ja-JP" sz="800" dirty="0" smtClean="0"/>
              <a:t>2-27</a:t>
            </a:r>
            <a:endParaRPr kumimoji="1" lang="ja-JP" altLang="en-US" sz="800" dirty="0"/>
          </a:p>
        </p:txBody>
      </p:sp>
    </p:spTree>
    <p:extLst>
      <p:ext uri="{BB962C8B-B14F-4D97-AF65-F5344CB8AC3E}">
        <p14:creationId xmlns:p14="http://schemas.microsoft.com/office/powerpoint/2010/main" val="2152377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1466</TotalTime>
  <Words>491</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HGPｺﾞｼｯｸE</vt:lpstr>
      <vt:lpstr>Meiryo UI</vt:lpstr>
      <vt:lpstr>メイリオ</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仲谷　元伸</dc:creator>
  <cp:lastModifiedBy>大阪府</cp:lastModifiedBy>
  <cp:revision>84</cp:revision>
  <cp:lastPrinted>2021-08-23T09:47:22Z</cp:lastPrinted>
  <dcterms:created xsi:type="dcterms:W3CDTF">2021-08-06T10:37:27Z</dcterms:created>
  <dcterms:modified xsi:type="dcterms:W3CDTF">2021-08-27T07:07:44Z</dcterms:modified>
</cp:coreProperties>
</file>