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7"/>
  </p:notesMasterIdLst>
  <p:handoutMasterIdLst>
    <p:handoutMasterId r:id="rId28"/>
  </p:handoutMasterIdLst>
  <p:sldIdLst>
    <p:sldId id="257" r:id="rId2"/>
    <p:sldId id="276" r:id="rId3"/>
    <p:sldId id="318" r:id="rId4"/>
    <p:sldId id="258" r:id="rId5"/>
    <p:sldId id="269" r:id="rId6"/>
    <p:sldId id="317" r:id="rId7"/>
    <p:sldId id="275" r:id="rId8"/>
    <p:sldId id="393" r:id="rId9"/>
    <p:sldId id="394" r:id="rId10"/>
    <p:sldId id="395" r:id="rId11"/>
    <p:sldId id="400" r:id="rId12"/>
    <p:sldId id="403" r:id="rId13"/>
    <p:sldId id="405" r:id="rId14"/>
    <p:sldId id="356" r:id="rId15"/>
    <p:sldId id="366" r:id="rId16"/>
    <p:sldId id="358" r:id="rId17"/>
    <p:sldId id="377" r:id="rId18"/>
    <p:sldId id="378" r:id="rId19"/>
    <p:sldId id="390" r:id="rId20"/>
    <p:sldId id="360" r:id="rId21"/>
    <p:sldId id="361" r:id="rId22"/>
    <p:sldId id="344" r:id="rId23"/>
    <p:sldId id="376" r:id="rId24"/>
    <p:sldId id="342" r:id="rId25"/>
    <p:sldId id="397" r:id="rId26"/>
  </p:sldIdLst>
  <p:sldSz cx="9144000" cy="6858000" type="screen4x3"/>
  <p:notesSz cx="6735763" cy="98726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BF6"/>
    <a:srgbClr val="FFF199"/>
    <a:srgbClr val="415120"/>
    <a:srgbClr val="4A7EBB"/>
    <a:srgbClr val="FEB0FA"/>
    <a:srgbClr val="E869A2"/>
    <a:srgbClr val="FB1C25"/>
    <a:srgbClr val="F4EFF4"/>
    <a:srgbClr val="FB4406"/>
    <a:srgbClr val="D7F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93014" autoAdjust="0"/>
  </p:normalViewPr>
  <p:slideViewPr>
    <p:cSldViewPr snapToGrid="0" snapToObjects="1">
      <p:cViewPr varScale="1">
        <p:scale>
          <a:sx n="93" d="100"/>
          <a:sy n="93" d="100"/>
        </p:scale>
        <p:origin x="132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04"/>
    </p:cViewPr>
  </p:sorterViewPr>
  <p:notesViewPr>
    <p:cSldViewPr snapToGrid="0" snapToObjects="1">
      <p:cViewPr varScale="1">
        <p:scale>
          <a:sx n="55" d="100"/>
          <a:sy n="55" d="100"/>
        </p:scale>
        <p:origin x="3331"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34" tIns="45716" rIns="91434" bIns="45716" rtlCol="0"/>
          <a:lstStyle>
            <a:lvl1pPr algn="r">
              <a:defRPr sz="1200"/>
            </a:lvl1pPr>
          </a:lstStyle>
          <a:p>
            <a:fld id="{44B942DF-96A2-4D7B-996A-F70BD72C239E}" type="datetimeFigureOut">
              <a:rPr kumimoji="1" lang="ja-JP" altLang="en-US" smtClean="0"/>
              <a:pPr/>
              <a:t>2024/8/7</a:t>
            </a:fld>
            <a:endParaRPr kumimoji="1" lang="ja-JP" altLang="en-US"/>
          </a:p>
        </p:txBody>
      </p:sp>
      <p:sp>
        <p:nvSpPr>
          <p:cNvPr id="4" name="フッター プレースホルダー 3"/>
          <p:cNvSpPr>
            <a:spLocks noGrp="1"/>
          </p:cNvSpPr>
          <p:nvPr>
            <p:ph type="ftr" sz="quarter" idx="2"/>
          </p:nvPr>
        </p:nvSpPr>
        <p:spPr>
          <a:xfrm>
            <a:off x="1" y="9377363"/>
            <a:ext cx="2919413" cy="493712"/>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3712"/>
          </a:xfrm>
          <a:prstGeom prst="rect">
            <a:avLst/>
          </a:prstGeom>
        </p:spPr>
        <p:txBody>
          <a:bodyPr vert="horz" lIns="91434" tIns="45716" rIns="91434" bIns="45716"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8831" cy="493633"/>
          </a:xfrm>
          <a:prstGeom prst="rect">
            <a:avLst/>
          </a:prstGeom>
        </p:spPr>
        <p:txBody>
          <a:bodyPr vert="horz" lIns="91434" tIns="45716" rIns="91434" bIns="45716"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15374" y="1"/>
            <a:ext cx="2918831" cy="493633"/>
          </a:xfrm>
          <a:prstGeom prst="rect">
            <a:avLst/>
          </a:prstGeom>
        </p:spPr>
        <p:txBody>
          <a:bodyPr vert="horz" wrap="square" lIns="91434" tIns="45716" rIns="91434" bIns="45716" numCol="1" anchor="t" anchorCtr="0" compatLnSpc="1">
            <a:prstTxWarp prst="textNoShape">
              <a:avLst/>
            </a:prstTxWarp>
          </a:bodyPr>
          <a:lstStyle>
            <a:lvl1pPr algn="r">
              <a:defRPr sz="1200"/>
            </a:lvl1pPr>
          </a:lstStyle>
          <a:p>
            <a:fld id="{6C6B6471-3230-441A-B2B9-818A9BD765DB}" type="datetime1">
              <a:rPr lang="ja-JP" altLang="en-US"/>
              <a:pPr/>
              <a:t>2024/8/7</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34" tIns="45716" rIns="91434" bIns="45716" rtlCol="0" anchor="ctr"/>
          <a:lstStyle/>
          <a:p>
            <a:pPr lvl="0"/>
            <a:endParaRPr lang="ja-JP" altLang="en-US" noProof="0"/>
          </a:p>
        </p:txBody>
      </p:sp>
      <p:sp>
        <p:nvSpPr>
          <p:cNvPr id="5" name="ノート プレースホルダ 4"/>
          <p:cNvSpPr>
            <a:spLocks noGrp="1"/>
          </p:cNvSpPr>
          <p:nvPr>
            <p:ph type="body" sz="quarter" idx="3"/>
          </p:nvPr>
        </p:nvSpPr>
        <p:spPr>
          <a:xfrm>
            <a:off x="673577" y="4689515"/>
            <a:ext cx="5388610" cy="4442698"/>
          </a:xfrm>
          <a:prstGeom prst="rect">
            <a:avLst/>
          </a:prstGeom>
        </p:spPr>
        <p:txBody>
          <a:bodyPr vert="horz" wrap="square" lIns="91434" tIns="45716" rIns="91434" bIns="45716"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1" y="9377317"/>
            <a:ext cx="2918831" cy="493633"/>
          </a:xfrm>
          <a:prstGeom prst="rect">
            <a:avLst/>
          </a:prstGeom>
        </p:spPr>
        <p:txBody>
          <a:bodyPr vert="horz" lIns="91434" tIns="45716" rIns="91434" bIns="45716"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4" y="9377317"/>
            <a:ext cx="2918831" cy="493633"/>
          </a:xfrm>
          <a:prstGeom prst="rect">
            <a:avLst/>
          </a:prstGeom>
        </p:spPr>
        <p:txBody>
          <a:bodyPr vert="horz" wrap="square" lIns="91434" tIns="45716" rIns="91434" bIns="45716"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2</a:t>
            </a:fld>
            <a:endParaRPr lang="ja-JP" altLang="en-US"/>
          </a:p>
        </p:txBody>
      </p:sp>
    </p:spTree>
    <p:extLst>
      <p:ext uri="{BB962C8B-B14F-4D97-AF65-F5344CB8AC3E}">
        <p14:creationId xmlns:p14="http://schemas.microsoft.com/office/powerpoint/2010/main" val="163470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14</a:t>
            </a:fld>
            <a:endParaRPr lang="ja-JP" altLang="en-US"/>
          </a:p>
        </p:txBody>
      </p:sp>
    </p:spTree>
    <p:extLst>
      <p:ext uri="{BB962C8B-B14F-4D97-AF65-F5344CB8AC3E}">
        <p14:creationId xmlns:p14="http://schemas.microsoft.com/office/powerpoint/2010/main" val="3894524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15</a:t>
            </a:fld>
            <a:endParaRPr lang="ja-JP" altLang="en-US"/>
          </a:p>
        </p:txBody>
      </p:sp>
    </p:spTree>
    <p:extLst>
      <p:ext uri="{BB962C8B-B14F-4D97-AF65-F5344CB8AC3E}">
        <p14:creationId xmlns:p14="http://schemas.microsoft.com/office/powerpoint/2010/main" val="418703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16</a:t>
            </a:fld>
            <a:endParaRPr lang="ja-JP" altLang="en-US"/>
          </a:p>
        </p:txBody>
      </p:sp>
    </p:spTree>
    <p:extLst>
      <p:ext uri="{BB962C8B-B14F-4D97-AF65-F5344CB8AC3E}">
        <p14:creationId xmlns:p14="http://schemas.microsoft.com/office/powerpoint/2010/main" val="269043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17</a:t>
            </a:fld>
            <a:endParaRPr lang="ja-JP" altLang="en-US"/>
          </a:p>
        </p:txBody>
      </p:sp>
    </p:spTree>
    <p:extLst>
      <p:ext uri="{BB962C8B-B14F-4D97-AF65-F5344CB8AC3E}">
        <p14:creationId xmlns:p14="http://schemas.microsoft.com/office/powerpoint/2010/main" val="167898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18</a:t>
            </a:fld>
            <a:endParaRPr lang="ja-JP" altLang="en-US"/>
          </a:p>
        </p:txBody>
      </p:sp>
    </p:spTree>
    <p:extLst>
      <p:ext uri="{BB962C8B-B14F-4D97-AF65-F5344CB8AC3E}">
        <p14:creationId xmlns:p14="http://schemas.microsoft.com/office/powerpoint/2010/main" val="136064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19</a:t>
            </a:fld>
            <a:endParaRPr lang="ja-JP" altLang="en-US"/>
          </a:p>
        </p:txBody>
      </p:sp>
    </p:spTree>
    <p:extLst>
      <p:ext uri="{BB962C8B-B14F-4D97-AF65-F5344CB8AC3E}">
        <p14:creationId xmlns:p14="http://schemas.microsoft.com/office/powerpoint/2010/main" val="285641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20</a:t>
            </a:fld>
            <a:endParaRPr lang="ja-JP" altLang="en-US"/>
          </a:p>
        </p:txBody>
      </p:sp>
    </p:spTree>
    <p:extLst>
      <p:ext uri="{BB962C8B-B14F-4D97-AF65-F5344CB8AC3E}">
        <p14:creationId xmlns:p14="http://schemas.microsoft.com/office/powerpoint/2010/main" val="208358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21</a:t>
            </a:fld>
            <a:endParaRPr lang="ja-JP" altLang="en-US"/>
          </a:p>
        </p:txBody>
      </p:sp>
    </p:spTree>
    <p:extLst>
      <p:ext uri="{BB962C8B-B14F-4D97-AF65-F5344CB8AC3E}">
        <p14:creationId xmlns:p14="http://schemas.microsoft.com/office/powerpoint/2010/main" val="292489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a:p>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7740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a:p>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40923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6</a:t>
            </a:fld>
            <a:endParaRPr lang="ja-JP" altLang="en-US"/>
          </a:p>
        </p:txBody>
      </p:sp>
    </p:spTree>
    <p:extLst>
      <p:ext uri="{BB962C8B-B14F-4D97-AF65-F5344CB8AC3E}">
        <p14:creationId xmlns:p14="http://schemas.microsoft.com/office/powerpoint/2010/main" val="187942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81023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25</a:t>
            </a:fld>
            <a:endParaRPr lang="ja-JP" altLang="en-US"/>
          </a:p>
        </p:txBody>
      </p:sp>
    </p:spTree>
    <p:extLst>
      <p:ext uri="{BB962C8B-B14F-4D97-AF65-F5344CB8AC3E}">
        <p14:creationId xmlns:p14="http://schemas.microsoft.com/office/powerpoint/2010/main" val="132051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2024/8/7</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7</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64288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358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80818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97491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315733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ja-JP"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2024/8/7</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84461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2024/8/7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2024/8/7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2024/8/7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2024/8/7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2024/8/7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2024/8/7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2024/8/7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2024/8/7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2024/8/7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2024/8/7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2024/8/7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2024/8/7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Arial" panose="020B0604020202020204" pitchFamily="34" charset="0"/>
                <a:ea typeface="+mn-ea"/>
                <a:cs typeface="Arial" panose="020B0604020202020204" pitchFamily="34" charset="0"/>
              </a:rPr>
              <a:pPr/>
              <a:t>1</a:t>
            </a:fld>
            <a:endParaRPr lang="ja-JP" altLang="en-US" b="1" dirty="0">
              <a:latin typeface="Arial" panose="020B0604020202020204" pitchFamily="34" charset="0"/>
              <a:ea typeface="+mn-ea"/>
              <a:cs typeface="Arial" panose="020B0604020202020204" pitchFamily="34" charset="0"/>
            </a:endParaRPr>
          </a:p>
        </p:txBody>
      </p:sp>
      <p:sp>
        <p:nvSpPr>
          <p:cNvPr id="9" name="タイトル 1"/>
          <p:cNvSpPr txBox="1">
            <a:spLocks/>
          </p:cNvSpPr>
          <p:nvPr/>
        </p:nvSpPr>
        <p:spPr bwMode="auto">
          <a:xfrm>
            <a:off x="1031147" y="1150678"/>
            <a:ext cx="7431271"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a:latin typeface="+mn-ea"/>
                <a:ea typeface="+mn-ea"/>
                <a:cs typeface="HG丸ｺﾞｼｯｸM-PRO"/>
              </a:rPr>
              <a:t>令和</a:t>
            </a:r>
            <a:r>
              <a:rPr lang="en-US" altLang="ja-JP" sz="3600" b="1" dirty="0">
                <a:latin typeface="+mn-ea"/>
                <a:ea typeface="+mn-ea"/>
                <a:cs typeface="HG丸ｺﾞｼｯｸM-PRO"/>
              </a:rPr>
              <a:t>5</a:t>
            </a:r>
            <a:r>
              <a:rPr lang="ja-JP" altLang="en-US" sz="3600" b="1" dirty="0">
                <a:latin typeface="+mn-ea"/>
                <a:ea typeface="+mn-ea"/>
                <a:cs typeface="HG丸ｺﾞｼｯｸM-PRO"/>
              </a:rPr>
              <a:t>年度　法人業務実績について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a:latin typeface="+mn-ea"/>
                <a:ea typeface="+mn-ea"/>
                <a:cs typeface="HG丸ｺﾞｼｯｸM-PRO"/>
              </a:rPr>
              <a:t>令和</a:t>
            </a:r>
            <a:r>
              <a:rPr lang="en-US" altLang="ja-JP" sz="3200" b="1" dirty="0">
                <a:latin typeface="+mn-ea"/>
                <a:ea typeface="+mn-ea"/>
                <a:cs typeface="HG丸ｺﾞｼｯｸM-PRO"/>
              </a:rPr>
              <a:t>6</a:t>
            </a:r>
            <a:r>
              <a:rPr lang="ja-JP" altLang="en-US" sz="3200" b="1" dirty="0">
                <a:latin typeface="+mn-ea"/>
                <a:ea typeface="+mn-ea"/>
                <a:cs typeface="HG丸ｺﾞｼｯｸM-PRO"/>
              </a:rPr>
              <a:t>年</a:t>
            </a:r>
            <a:r>
              <a:rPr lang="en-US" altLang="ja-JP" sz="3200" b="1" dirty="0">
                <a:latin typeface="+mn-ea"/>
                <a:ea typeface="+mn-ea"/>
                <a:cs typeface="HG丸ｺﾞｼｯｸM-PRO"/>
              </a:rPr>
              <a:t>7</a:t>
            </a:r>
            <a:r>
              <a:rPr lang="ja-JP" altLang="en-US" sz="3200" b="1" dirty="0">
                <a:latin typeface="+mn-ea"/>
                <a:ea typeface="+mn-ea"/>
                <a:cs typeface="HG丸ｺﾞｼｯｸM-PRO"/>
              </a:rPr>
              <a:t>月</a:t>
            </a:r>
            <a:r>
              <a:rPr lang="en-US" altLang="ja-JP" sz="3200" b="1" dirty="0">
                <a:latin typeface="+mn-ea"/>
                <a:ea typeface="+mn-ea"/>
                <a:cs typeface="HG丸ｺﾞｼｯｸM-PRO"/>
              </a:rPr>
              <a:t>24</a:t>
            </a:r>
            <a:r>
              <a:rPr lang="ja-JP" altLang="en-US" sz="3200" b="1" dirty="0">
                <a:latin typeface="+mn-ea"/>
                <a:ea typeface="+mn-ea"/>
                <a:cs typeface="HG丸ｺﾞｼｯｸM-PRO"/>
              </a:rPr>
              <a:t>日</a:t>
            </a:r>
          </a:p>
        </p:txBody>
      </p:sp>
      <p:pic>
        <p:nvPicPr>
          <p:cNvPr id="4" name="図 3">
            <a:extLst>
              <a:ext uri="{FF2B5EF4-FFF2-40B4-BE49-F238E27FC236}">
                <a16:creationId xmlns:a16="http://schemas.microsoft.com/office/drawing/2014/main" id="{618F630E-E416-CF4A-8D94-C6293B55C327}"/>
              </a:ext>
            </a:extLst>
          </p:cNvPr>
          <p:cNvPicPr>
            <a:picLocks noChangeAspect="1"/>
          </p:cNvPicPr>
          <p:nvPr/>
        </p:nvPicPr>
        <p:blipFill>
          <a:blip r:embed="rId2"/>
          <a:stretch>
            <a:fillRect/>
          </a:stretch>
        </p:blipFill>
        <p:spPr>
          <a:xfrm>
            <a:off x="2201742" y="5223542"/>
            <a:ext cx="4847217" cy="855391"/>
          </a:xfrm>
          <a:prstGeom prst="rect">
            <a:avLst/>
          </a:prstGeom>
        </p:spPr>
      </p:pic>
      <p:sp>
        <p:nvSpPr>
          <p:cNvPr id="7" name="テキスト ボックス 2"/>
          <p:cNvSpPr txBox="1">
            <a:spLocks noChangeArrowheads="1"/>
          </p:cNvSpPr>
          <p:nvPr/>
        </p:nvSpPr>
        <p:spPr bwMode="auto">
          <a:xfrm>
            <a:off x="7572779" y="8295"/>
            <a:ext cx="1555200" cy="554400"/>
          </a:xfrm>
          <a:prstGeom prst="rect">
            <a:avLst/>
          </a:prstGeom>
          <a:solidFill>
            <a:srgbClr val="FFFFFF"/>
          </a:solidFill>
          <a:ln w="6350">
            <a:solidFill>
              <a:srgbClr val="000000"/>
            </a:solidFill>
            <a:miter lim="800000"/>
            <a:headEnd/>
            <a:tailEnd/>
          </a:ln>
        </p:spPr>
        <p:txBody>
          <a:bodyPr rot="0" vert="horz" wrap="square" lIns="74295" tIns="8890" rIns="74295" bIns="8890" anchor="t" anchorCtr="0" upright="1">
            <a:noAutofit/>
          </a:bodyPr>
          <a:lstStyle/>
          <a:p>
            <a:pPr algn="ctr">
              <a:spcBef>
                <a:spcPts val="180"/>
              </a:spcBef>
              <a:spcAft>
                <a:spcPts val="0"/>
              </a:spcAft>
            </a:pPr>
            <a:r>
              <a:rPr lang="ja-JP"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資料</a:t>
            </a:r>
            <a:r>
              <a:rPr lang="ja-JP" altLang="en-US"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６</a:t>
            </a:r>
            <a:endParaRPr lang="ja-JP" sz="14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69450" y="1424325"/>
            <a:ext cx="84207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u="sng">
                <a:solidFill>
                  <a:srgbClr val="FF0000"/>
                </a:solidFill>
                <a:latin typeface="MS PGothic" panose="020B0600070205080204" pitchFamily="34" charset="-128"/>
                <a:ea typeface="MS PGothic" panose="020B0600070205080204" pitchFamily="34" charset="-128"/>
                <a:cs typeface="HG丸ｺﾞｼｯｸM-PRO"/>
              </a:rPr>
              <a:t>食品衛生法、薬機法、水道法に</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基づく</a:t>
            </a:r>
            <a:r>
              <a:rPr lang="ja-JP" altLang="en-US" u="sng">
                <a:solidFill>
                  <a:srgbClr val="FF0000"/>
                </a:solidFill>
                <a:latin typeface="MS PGothic" panose="020B0600070205080204" pitchFamily="34" charset="-128"/>
                <a:ea typeface="MS PGothic" panose="020B0600070205080204" pitchFamily="34" charset="-128"/>
                <a:cs typeface="HG丸ｺﾞｼｯｸM-PRO"/>
              </a:rPr>
              <a:t>検査業務</a:t>
            </a:r>
            <a:endParaRPr lang="en-US" altLang="ja-JP"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endParaRPr lang="en-US" altLang="ja-JP" sz="800"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・食品に関する試験検査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食品衛生に関する検査、食品表示に関する検査、特定保健用食品の許可試験</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・医薬品に関する試験検査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医薬品の製品試験、後発医薬品の規格検査、健康食品や危険ドラッグ等の検査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800">
                <a:latin typeface="MS PGothic" panose="020B0600070205080204" pitchFamily="34" charset="-128"/>
                <a:ea typeface="MS PGothic" panose="020B0600070205080204" pitchFamily="34" charset="-128"/>
                <a:cs typeface="HG丸ｺﾞｼｯｸM-PRO"/>
              </a:rPr>
              <a:t>　　</a:t>
            </a:r>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・生活環境に関する試験検査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水道水中の微量有害物質、環境中の微生物や放射線量の検査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繊維製品中のホルムアルデヒドや洗浄剤成分の検査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sp>
        <p:nvSpPr>
          <p:cNvPr id="11" name="テキスト ボックス 17"/>
          <p:cNvSpPr txBox="1">
            <a:spLocks noChangeArrowheads="1"/>
          </p:cNvSpPr>
          <p:nvPr/>
        </p:nvSpPr>
        <p:spPr bwMode="auto">
          <a:xfrm>
            <a:off x="273050" y="899384"/>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j-ea"/>
                <a:ea typeface="+mj-ea"/>
                <a:cs typeface="HG丸ｺﾞｼｯｸM-PRO"/>
              </a:rPr>
              <a:t>衛生化学部の主な業務</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5" name="図 4">
            <a:extLst>
              <a:ext uri="{FF2B5EF4-FFF2-40B4-BE49-F238E27FC236}">
                <a16:creationId xmlns:a16="http://schemas.microsoft.com/office/drawing/2014/main" id="{F3192890-75F8-D017-5BE1-FB4C39929A23}"/>
              </a:ext>
            </a:extLst>
          </p:cNvPr>
          <p:cNvPicPr>
            <a:picLocks noChangeAspect="1"/>
          </p:cNvPicPr>
          <p:nvPr/>
        </p:nvPicPr>
        <p:blipFill>
          <a:blip r:embed="rId3"/>
          <a:stretch>
            <a:fillRect/>
          </a:stretch>
        </p:blipFill>
        <p:spPr>
          <a:xfrm>
            <a:off x="1269723" y="4630500"/>
            <a:ext cx="2743200" cy="1828800"/>
          </a:xfrm>
          <a:prstGeom prst="rect">
            <a:avLst/>
          </a:prstGeom>
        </p:spPr>
      </p:pic>
      <p:pic>
        <p:nvPicPr>
          <p:cNvPr id="7" name="図 6">
            <a:extLst>
              <a:ext uri="{FF2B5EF4-FFF2-40B4-BE49-F238E27FC236}">
                <a16:creationId xmlns:a16="http://schemas.microsoft.com/office/drawing/2014/main" id="{5E0737CE-2A52-5313-BD5C-706F10CC90B7}"/>
              </a:ext>
            </a:extLst>
          </p:cNvPr>
          <p:cNvPicPr>
            <a:picLocks noChangeAspect="1"/>
          </p:cNvPicPr>
          <p:nvPr/>
        </p:nvPicPr>
        <p:blipFill>
          <a:blip r:embed="rId4"/>
          <a:stretch>
            <a:fillRect/>
          </a:stretch>
        </p:blipFill>
        <p:spPr>
          <a:xfrm>
            <a:off x="5131077" y="4630500"/>
            <a:ext cx="2743200" cy="1828800"/>
          </a:xfrm>
          <a:prstGeom prst="rect">
            <a:avLst/>
          </a:prstGeom>
        </p:spPr>
      </p:pic>
    </p:spTree>
    <p:extLst>
      <p:ext uri="{BB962C8B-B14F-4D97-AF65-F5344CB8AC3E}">
        <p14:creationId xmlns:p14="http://schemas.microsoft.com/office/powerpoint/2010/main" val="100432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C7AE7791-AB96-AF19-C7DB-2FD6E77EEFED}"/>
              </a:ext>
            </a:extLst>
          </p:cNvPr>
          <p:cNvSpPr/>
          <p:nvPr/>
        </p:nvSpPr>
        <p:spPr>
          <a:xfrm>
            <a:off x="4563854" y="933064"/>
            <a:ext cx="1256813" cy="4795930"/>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F8EF741-661B-F6EE-9E0E-C8E5A9F0D547}"/>
              </a:ext>
            </a:extLst>
          </p:cNvPr>
          <p:cNvSpPr/>
          <p:nvPr/>
        </p:nvSpPr>
        <p:spPr>
          <a:xfrm>
            <a:off x="447869" y="1465147"/>
            <a:ext cx="1049196" cy="497472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8110226" y="6478587"/>
            <a:ext cx="1059543" cy="365125"/>
          </a:xfrm>
        </p:spPr>
        <p:txBody>
          <a:bodyPr/>
          <a:lstStyle/>
          <a:p>
            <a:fld id="{31574B80-8BAD-423D-BC4E-1B412F5C32AE}" type="slidenum">
              <a:rPr lang="ja-JP" altLang="en-US" sz="1200" b="1" smtClean="0">
                <a:latin typeface="Arial" charset="0"/>
                <a:ea typeface="Arial" charset="0"/>
                <a:cs typeface="Arial" charset="0"/>
              </a:rPr>
              <a:pPr/>
              <a:t>11</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76666"/>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業務実績にかかる重点項目（感染症対応）</a:t>
            </a:r>
          </a:p>
        </p:txBody>
      </p:sp>
      <p:sp>
        <p:nvSpPr>
          <p:cNvPr id="13" name="テキスト ボックス 12">
            <a:extLst>
              <a:ext uri="{FF2B5EF4-FFF2-40B4-BE49-F238E27FC236}">
                <a16:creationId xmlns:a16="http://schemas.microsoft.com/office/drawing/2014/main" id="{C1B937A8-1EFE-6E4D-12F1-6F1826916005}"/>
              </a:ext>
            </a:extLst>
          </p:cNvPr>
          <p:cNvSpPr txBox="1"/>
          <p:nvPr/>
        </p:nvSpPr>
        <p:spPr>
          <a:xfrm>
            <a:off x="207292" y="976769"/>
            <a:ext cx="3232594" cy="1323439"/>
          </a:xfrm>
          <a:prstGeom prst="rect">
            <a:avLst/>
          </a:prstGeom>
          <a:solidFill>
            <a:schemeClr val="accent6">
              <a:lumMod val="20000"/>
              <a:lumOff val="80000"/>
            </a:schemeClr>
          </a:solidFill>
          <a:ln w="60325">
            <a:solidFill>
              <a:srgbClr val="C00000"/>
            </a:solidFill>
          </a:ln>
        </p:spPr>
        <p:txBody>
          <a:bodyPr wrap="square" rtlCol="0">
            <a:spAutoFit/>
          </a:bodyPr>
          <a:lstStyle/>
          <a:p>
            <a:r>
              <a:rPr kumimoji="1" lang="ja-JP" altLang="en-US" sz="2000" dirty="0">
                <a:latin typeface="+mj-ea"/>
                <a:ea typeface="+mj-ea"/>
              </a:rPr>
              <a:t>レジオネラ症</a:t>
            </a:r>
            <a:endParaRPr kumimoji="1" lang="en-US" altLang="ja-JP" sz="2000" dirty="0">
              <a:latin typeface="+mj-ea"/>
              <a:ea typeface="+mj-ea"/>
            </a:endParaRPr>
          </a:p>
          <a:p>
            <a:r>
              <a:rPr kumimoji="1" lang="ja-JP" altLang="en-US" sz="2000" dirty="0">
                <a:latin typeface="+mj-ea"/>
                <a:ea typeface="+mj-ea"/>
              </a:rPr>
              <a:t>薬剤耐性菌症</a:t>
            </a:r>
            <a:endParaRPr kumimoji="1" lang="en-US" altLang="ja-JP" sz="2000" dirty="0">
              <a:latin typeface="+mj-ea"/>
              <a:ea typeface="+mj-ea"/>
            </a:endParaRPr>
          </a:p>
          <a:p>
            <a:r>
              <a:rPr lang="ja-JP" altLang="en-US" sz="2000" dirty="0">
                <a:latin typeface="+mj-ea"/>
                <a:ea typeface="+mj-ea"/>
              </a:rPr>
              <a:t>腸管出血性大腸菌感染症</a:t>
            </a:r>
            <a:endParaRPr lang="en-US" altLang="ja-JP" sz="2000" dirty="0">
              <a:latin typeface="+mj-ea"/>
              <a:ea typeface="+mj-ea"/>
            </a:endParaRPr>
          </a:p>
          <a:p>
            <a:r>
              <a:rPr lang="ja-JP" altLang="en-US" sz="2000" dirty="0">
                <a:latin typeface="+mj-ea"/>
                <a:ea typeface="+mj-ea"/>
              </a:rPr>
              <a:t>新型コロナウイルス感染症</a:t>
            </a:r>
            <a:endParaRPr lang="en-US" altLang="ja-JP" sz="2000" dirty="0">
              <a:latin typeface="+mj-ea"/>
              <a:ea typeface="+mj-ea"/>
            </a:endParaRPr>
          </a:p>
        </p:txBody>
      </p:sp>
      <p:sp>
        <p:nvSpPr>
          <p:cNvPr id="2" name="テキスト ボックス 1">
            <a:extLst>
              <a:ext uri="{FF2B5EF4-FFF2-40B4-BE49-F238E27FC236}">
                <a16:creationId xmlns:a16="http://schemas.microsoft.com/office/drawing/2014/main" id="{84DF20D2-078B-4D5E-C90F-C8CED3946D2F}"/>
              </a:ext>
            </a:extLst>
          </p:cNvPr>
          <p:cNvSpPr txBox="1"/>
          <p:nvPr/>
        </p:nvSpPr>
        <p:spPr>
          <a:xfrm>
            <a:off x="493008" y="2968560"/>
            <a:ext cx="958917" cy="1631216"/>
          </a:xfrm>
          <a:prstGeom prst="rect">
            <a:avLst/>
          </a:prstGeom>
          <a:noFill/>
        </p:spPr>
        <p:txBody>
          <a:bodyPr wrap="none" rtlCol="0">
            <a:spAutoFit/>
          </a:bodyPr>
          <a:lstStyle/>
          <a:p>
            <a:r>
              <a:rPr kumimoji="1" lang="ja-JP" altLang="en-US" sz="2000" dirty="0">
                <a:solidFill>
                  <a:schemeClr val="bg1"/>
                </a:solidFill>
                <a:latin typeface="+mj-ea"/>
                <a:ea typeface="+mj-ea"/>
              </a:rPr>
              <a:t>大阪府</a:t>
            </a:r>
            <a:endParaRPr kumimoji="1" lang="en-US" altLang="ja-JP" sz="2000" dirty="0">
              <a:solidFill>
                <a:schemeClr val="bg1"/>
              </a:solidFill>
              <a:latin typeface="+mj-ea"/>
              <a:ea typeface="+mj-ea"/>
            </a:endParaRPr>
          </a:p>
          <a:p>
            <a:endParaRPr lang="en-US" altLang="ja-JP" sz="2000" dirty="0">
              <a:solidFill>
                <a:schemeClr val="bg1"/>
              </a:solidFill>
              <a:latin typeface="+mj-ea"/>
              <a:ea typeface="+mj-ea"/>
            </a:endParaRPr>
          </a:p>
          <a:p>
            <a:r>
              <a:rPr lang="ja-JP" altLang="en-US" sz="2000" dirty="0">
                <a:solidFill>
                  <a:schemeClr val="bg1"/>
                </a:solidFill>
                <a:latin typeface="+mj-ea"/>
                <a:ea typeface="+mj-ea"/>
              </a:rPr>
              <a:t>大阪市</a:t>
            </a:r>
            <a:endParaRPr lang="en-US" altLang="ja-JP" sz="2000" dirty="0">
              <a:solidFill>
                <a:schemeClr val="bg1"/>
              </a:solidFill>
              <a:latin typeface="+mj-ea"/>
              <a:ea typeface="+mj-ea"/>
            </a:endParaRPr>
          </a:p>
          <a:p>
            <a:endParaRPr lang="en-US" altLang="ja-JP" sz="2000" dirty="0">
              <a:solidFill>
                <a:schemeClr val="bg1"/>
              </a:solidFill>
              <a:latin typeface="+mj-ea"/>
              <a:ea typeface="+mj-ea"/>
            </a:endParaRPr>
          </a:p>
          <a:p>
            <a:r>
              <a:rPr lang="ja-JP" altLang="en-US" sz="2000" dirty="0">
                <a:solidFill>
                  <a:schemeClr val="bg1"/>
                </a:solidFill>
                <a:latin typeface="+mj-ea"/>
                <a:ea typeface="+mj-ea"/>
              </a:rPr>
              <a:t>保健所</a:t>
            </a:r>
            <a:endParaRPr lang="en-US" altLang="ja-JP" sz="2000" dirty="0">
              <a:solidFill>
                <a:schemeClr val="bg1"/>
              </a:solidFill>
              <a:latin typeface="+mj-ea"/>
              <a:ea typeface="+mj-ea"/>
            </a:endParaRPr>
          </a:p>
        </p:txBody>
      </p:sp>
      <p:sp>
        <p:nvSpPr>
          <p:cNvPr id="8" name="テキスト ボックス 7">
            <a:extLst>
              <a:ext uri="{FF2B5EF4-FFF2-40B4-BE49-F238E27FC236}">
                <a16:creationId xmlns:a16="http://schemas.microsoft.com/office/drawing/2014/main" id="{A9525077-5070-7AAA-59D9-769B816ED8F1}"/>
              </a:ext>
            </a:extLst>
          </p:cNvPr>
          <p:cNvSpPr txBox="1"/>
          <p:nvPr/>
        </p:nvSpPr>
        <p:spPr>
          <a:xfrm>
            <a:off x="4729395" y="1090523"/>
            <a:ext cx="968535" cy="400110"/>
          </a:xfrm>
          <a:prstGeom prst="rect">
            <a:avLst/>
          </a:prstGeom>
          <a:noFill/>
        </p:spPr>
        <p:txBody>
          <a:bodyPr wrap="none" rtlCol="0">
            <a:spAutoFit/>
          </a:bodyPr>
          <a:lstStyle/>
          <a:p>
            <a:r>
              <a:rPr kumimoji="1" lang="ja-JP" altLang="en-US" sz="2000" dirty="0">
                <a:solidFill>
                  <a:srgbClr val="002060"/>
                </a:solidFill>
                <a:latin typeface="+mj-ea"/>
                <a:ea typeface="+mj-ea"/>
              </a:rPr>
              <a:t>大安研</a:t>
            </a:r>
            <a:endParaRPr lang="en-US" altLang="ja-JP" sz="2000" dirty="0">
              <a:solidFill>
                <a:srgbClr val="002060"/>
              </a:solidFill>
              <a:latin typeface="+mj-ea"/>
              <a:ea typeface="+mj-ea"/>
            </a:endParaRPr>
          </a:p>
        </p:txBody>
      </p:sp>
      <p:grpSp>
        <p:nvGrpSpPr>
          <p:cNvPr id="20" name="グループ化 19">
            <a:extLst>
              <a:ext uri="{FF2B5EF4-FFF2-40B4-BE49-F238E27FC236}">
                <a16:creationId xmlns:a16="http://schemas.microsoft.com/office/drawing/2014/main" id="{82CE73C2-FA6D-1352-8906-A315A9A87AF5}"/>
              </a:ext>
            </a:extLst>
          </p:cNvPr>
          <p:cNvGrpSpPr/>
          <p:nvPr/>
        </p:nvGrpSpPr>
        <p:grpSpPr>
          <a:xfrm>
            <a:off x="4665700" y="3949840"/>
            <a:ext cx="1049196" cy="1676478"/>
            <a:chOff x="5720593" y="4427486"/>
            <a:chExt cx="1049196" cy="1676478"/>
          </a:xfrm>
        </p:grpSpPr>
        <p:sp>
          <p:nvSpPr>
            <p:cNvPr id="10" name="正方形/長方形 9">
              <a:extLst>
                <a:ext uri="{FF2B5EF4-FFF2-40B4-BE49-F238E27FC236}">
                  <a16:creationId xmlns:a16="http://schemas.microsoft.com/office/drawing/2014/main" id="{E69178C8-52F5-52F7-0C7B-B5DA32D673B3}"/>
                </a:ext>
              </a:extLst>
            </p:cNvPr>
            <p:cNvSpPr/>
            <p:nvPr/>
          </p:nvSpPr>
          <p:spPr>
            <a:xfrm>
              <a:off x="5720593" y="4427486"/>
              <a:ext cx="1049196" cy="1676478"/>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ea"/>
                <a:ea typeface="+mj-ea"/>
              </a:endParaRPr>
            </a:p>
          </p:txBody>
        </p:sp>
        <p:sp>
          <p:nvSpPr>
            <p:cNvPr id="11" name="テキスト ボックス 10">
              <a:extLst>
                <a:ext uri="{FF2B5EF4-FFF2-40B4-BE49-F238E27FC236}">
                  <a16:creationId xmlns:a16="http://schemas.microsoft.com/office/drawing/2014/main" id="{12039784-32E1-952D-A3B3-85B03F56015B}"/>
                </a:ext>
              </a:extLst>
            </p:cNvPr>
            <p:cNvSpPr txBox="1"/>
            <p:nvPr/>
          </p:nvSpPr>
          <p:spPr>
            <a:xfrm>
              <a:off x="5748663" y="5029146"/>
              <a:ext cx="1002197" cy="400110"/>
            </a:xfrm>
            <a:prstGeom prst="rect">
              <a:avLst/>
            </a:prstGeom>
            <a:noFill/>
          </p:spPr>
          <p:txBody>
            <a:bodyPr wrap="none" rtlCol="0">
              <a:spAutoFit/>
            </a:bodyPr>
            <a:lstStyle/>
            <a:p>
              <a:r>
                <a:rPr kumimoji="1" lang="en-US" altLang="ja-JP" sz="2000" dirty="0">
                  <a:solidFill>
                    <a:schemeClr val="bg1"/>
                  </a:solidFill>
                  <a:latin typeface="+mj-ea"/>
                  <a:ea typeface="+mj-ea"/>
                </a:rPr>
                <a:t>O-FEIT</a:t>
              </a:r>
              <a:endParaRPr lang="en-US" altLang="ja-JP" sz="2000" dirty="0">
                <a:solidFill>
                  <a:schemeClr val="bg1"/>
                </a:solidFill>
                <a:latin typeface="+mj-ea"/>
                <a:ea typeface="+mj-ea"/>
              </a:endParaRPr>
            </a:p>
          </p:txBody>
        </p:sp>
      </p:grpSp>
      <p:grpSp>
        <p:nvGrpSpPr>
          <p:cNvPr id="19" name="グループ化 18">
            <a:extLst>
              <a:ext uri="{FF2B5EF4-FFF2-40B4-BE49-F238E27FC236}">
                <a16:creationId xmlns:a16="http://schemas.microsoft.com/office/drawing/2014/main" id="{95F52C66-3674-490F-267F-D5A14BACAB4C}"/>
              </a:ext>
            </a:extLst>
          </p:cNvPr>
          <p:cNvGrpSpPr/>
          <p:nvPr/>
        </p:nvGrpSpPr>
        <p:grpSpPr>
          <a:xfrm>
            <a:off x="4585005" y="1627541"/>
            <a:ext cx="1217000" cy="1676478"/>
            <a:chOff x="5636691" y="1064427"/>
            <a:chExt cx="1217000" cy="1676478"/>
          </a:xfrm>
        </p:grpSpPr>
        <p:sp>
          <p:nvSpPr>
            <p:cNvPr id="9" name="正方形/長方形 8">
              <a:extLst>
                <a:ext uri="{FF2B5EF4-FFF2-40B4-BE49-F238E27FC236}">
                  <a16:creationId xmlns:a16="http://schemas.microsoft.com/office/drawing/2014/main" id="{CD37C2BB-9E84-D726-B973-09FDF8CAA196}"/>
                </a:ext>
              </a:extLst>
            </p:cNvPr>
            <p:cNvSpPr/>
            <p:nvPr/>
          </p:nvSpPr>
          <p:spPr>
            <a:xfrm>
              <a:off x="5701664" y="1064427"/>
              <a:ext cx="1049196" cy="1676478"/>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ea"/>
                <a:ea typeface="+mj-ea"/>
              </a:endParaRPr>
            </a:p>
          </p:txBody>
        </p:sp>
        <p:sp>
          <p:nvSpPr>
            <p:cNvPr id="12" name="テキスト ボックス 11">
              <a:extLst>
                <a:ext uri="{FF2B5EF4-FFF2-40B4-BE49-F238E27FC236}">
                  <a16:creationId xmlns:a16="http://schemas.microsoft.com/office/drawing/2014/main" id="{4046E45A-6427-7443-036C-B51A958FC284}"/>
                </a:ext>
              </a:extLst>
            </p:cNvPr>
            <p:cNvSpPr txBox="1"/>
            <p:nvPr/>
          </p:nvSpPr>
          <p:spPr>
            <a:xfrm>
              <a:off x="5636691" y="1704133"/>
              <a:ext cx="1217000" cy="400110"/>
            </a:xfrm>
            <a:prstGeom prst="rect">
              <a:avLst/>
            </a:prstGeom>
            <a:noFill/>
          </p:spPr>
          <p:txBody>
            <a:bodyPr wrap="none" rtlCol="0">
              <a:spAutoFit/>
            </a:bodyPr>
            <a:lstStyle/>
            <a:p>
              <a:r>
                <a:rPr kumimoji="1" lang="ja-JP" altLang="en-US" sz="2000" dirty="0">
                  <a:solidFill>
                    <a:schemeClr val="bg1"/>
                  </a:solidFill>
                  <a:latin typeface="+mj-ea"/>
                  <a:ea typeface="+mj-ea"/>
                </a:rPr>
                <a:t>検査部門</a:t>
              </a:r>
              <a:endParaRPr lang="en-US" altLang="ja-JP" sz="2000" dirty="0">
                <a:solidFill>
                  <a:schemeClr val="bg1"/>
                </a:solidFill>
                <a:latin typeface="+mj-ea"/>
                <a:ea typeface="+mj-ea"/>
              </a:endParaRPr>
            </a:p>
          </p:txBody>
        </p:sp>
      </p:grpSp>
      <p:cxnSp>
        <p:nvCxnSpPr>
          <p:cNvPr id="22" name="直線矢印コネクタ 21">
            <a:extLst>
              <a:ext uri="{FF2B5EF4-FFF2-40B4-BE49-F238E27FC236}">
                <a16:creationId xmlns:a16="http://schemas.microsoft.com/office/drawing/2014/main" id="{17F03A46-7451-4D75-8D2A-D354635FE2A3}"/>
              </a:ext>
            </a:extLst>
          </p:cNvPr>
          <p:cNvCxnSpPr/>
          <p:nvPr/>
        </p:nvCxnSpPr>
        <p:spPr>
          <a:xfrm>
            <a:off x="1744332" y="2913558"/>
            <a:ext cx="262261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8E3B16AE-3F2D-A43E-F509-A1A10CEC37FF}"/>
              </a:ext>
            </a:extLst>
          </p:cNvPr>
          <p:cNvCxnSpPr>
            <a:cxnSpLocks/>
          </p:cNvCxnSpPr>
          <p:nvPr/>
        </p:nvCxnSpPr>
        <p:spPr>
          <a:xfrm flipH="1">
            <a:off x="1711674" y="3118755"/>
            <a:ext cx="262261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78E9637E-483C-FE03-A827-91381AFC7701}"/>
              </a:ext>
            </a:extLst>
          </p:cNvPr>
          <p:cNvSpPr txBox="1"/>
          <p:nvPr/>
        </p:nvSpPr>
        <p:spPr>
          <a:xfrm>
            <a:off x="2477475" y="2525971"/>
            <a:ext cx="1216999" cy="400110"/>
          </a:xfrm>
          <a:prstGeom prst="rect">
            <a:avLst/>
          </a:prstGeom>
          <a:noFill/>
        </p:spPr>
        <p:txBody>
          <a:bodyPr wrap="square">
            <a:spAutoFit/>
          </a:bodyPr>
          <a:lstStyle/>
          <a:p>
            <a:pPr algn="ctr"/>
            <a:r>
              <a:rPr kumimoji="1" lang="ja-JP" altLang="en-US" sz="2000" dirty="0">
                <a:latin typeface="+mj-ea"/>
                <a:ea typeface="+mj-ea"/>
              </a:rPr>
              <a:t>検査依頼</a:t>
            </a:r>
            <a:endParaRPr lang="ja-JP" altLang="en-US" sz="2000" dirty="0"/>
          </a:p>
        </p:txBody>
      </p:sp>
      <p:sp>
        <p:nvSpPr>
          <p:cNvPr id="26" name="テキスト ボックス 25">
            <a:extLst>
              <a:ext uri="{FF2B5EF4-FFF2-40B4-BE49-F238E27FC236}">
                <a16:creationId xmlns:a16="http://schemas.microsoft.com/office/drawing/2014/main" id="{6668B002-D0A6-D8EE-C301-061E2CFEE8C1}"/>
              </a:ext>
            </a:extLst>
          </p:cNvPr>
          <p:cNvSpPr txBox="1"/>
          <p:nvPr/>
        </p:nvSpPr>
        <p:spPr>
          <a:xfrm>
            <a:off x="2477475" y="3165408"/>
            <a:ext cx="1216999" cy="400110"/>
          </a:xfrm>
          <a:prstGeom prst="rect">
            <a:avLst/>
          </a:prstGeom>
          <a:noFill/>
        </p:spPr>
        <p:txBody>
          <a:bodyPr wrap="square">
            <a:spAutoFit/>
          </a:bodyPr>
          <a:lstStyle/>
          <a:p>
            <a:pPr algn="ctr"/>
            <a:r>
              <a:rPr kumimoji="1" lang="ja-JP" altLang="en-US" sz="2000" dirty="0">
                <a:latin typeface="+mj-ea"/>
                <a:ea typeface="+mj-ea"/>
              </a:rPr>
              <a:t>成績書</a:t>
            </a:r>
            <a:endParaRPr lang="ja-JP" altLang="en-US" sz="2000" dirty="0"/>
          </a:p>
        </p:txBody>
      </p:sp>
      <p:cxnSp>
        <p:nvCxnSpPr>
          <p:cNvPr id="27" name="直線矢印コネクタ 26">
            <a:extLst>
              <a:ext uri="{FF2B5EF4-FFF2-40B4-BE49-F238E27FC236}">
                <a16:creationId xmlns:a16="http://schemas.microsoft.com/office/drawing/2014/main" id="{75018E01-C237-5070-2FCD-329B67FC1790}"/>
              </a:ext>
            </a:extLst>
          </p:cNvPr>
          <p:cNvCxnSpPr/>
          <p:nvPr/>
        </p:nvCxnSpPr>
        <p:spPr>
          <a:xfrm>
            <a:off x="1819469" y="4480170"/>
            <a:ext cx="262261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23489D12-B0AE-2DA1-168E-70DB16A22126}"/>
              </a:ext>
            </a:extLst>
          </p:cNvPr>
          <p:cNvCxnSpPr>
            <a:cxnSpLocks/>
          </p:cNvCxnSpPr>
          <p:nvPr/>
        </p:nvCxnSpPr>
        <p:spPr>
          <a:xfrm flipH="1">
            <a:off x="1786811" y="4707139"/>
            <a:ext cx="262261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a:extLst>
              <a:ext uri="{FF2B5EF4-FFF2-40B4-BE49-F238E27FC236}">
                <a16:creationId xmlns:a16="http://schemas.microsoft.com/office/drawing/2014/main" id="{EB0E0F05-3F1A-9A1B-76ED-EC711D9D7248}"/>
              </a:ext>
            </a:extLst>
          </p:cNvPr>
          <p:cNvSpPr txBox="1"/>
          <p:nvPr/>
        </p:nvSpPr>
        <p:spPr>
          <a:xfrm>
            <a:off x="2477475" y="4128208"/>
            <a:ext cx="1216999" cy="400110"/>
          </a:xfrm>
          <a:prstGeom prst="rect">
            <a:avLst/>
          </a:prstGeom>
          <a:noFill/>
        </p:spPr>
        <p:txBody>
          <a:bodyPr wrap="square">
            <a:spAutoFit/>
          </a:bodyPr>
          <a:lstStyle/>
          <a:p>
            <a:pPr algn="ctr"/>
            <a:r>
              <a:rPr kumimoji="1" lang="ja-JP" altLang="en-US" sz="2000" dirty="0">
                <a:latin typeface="+mj-ea"/>
                <a:ea typeface="+mj-ea"/>
              </a:rPr>
              <a:t>派遣依頼</a:t>
            </a:r>
            <a:endParaRPr lang="ja-JP" altLang="en-US" sz="2000" dirty="0"/>
          </a:p>
        </p:txBody>
      </p:sp>
      <p:sp>
        <p:nvSpPr>
          <p:cNvPr id="30" name="テキスト ボックス 29">
            <a:extLst>
              <a:ext uri="{FF2B5EF4-FFF2-40B4-BE49-F238E27FC236}">
                <a16:creationId xmlns:a16="http://schemas.microsoft.com/office/drawing/2014/main" id="{9C5322F0-9857-5CA7-00ED-2F4F634F1586}"/>
              </a:ext>
            </a:extLst>
          </p:cNvPr>
          <p:cNvSpPr txBox="1"/>
          <p:nvPr/>
        </p:nvSpPr>
        <p:spPr>
          <a:xfrm>
            <a:off x="2344584" y="4724832"/>
            <a:ext cx="1482780" cy="400110"/>
          </a:xfrm>
          <a:prstGeom prst="rect">
            <a:avLst/>
          </a:prstGeom>
          <a:noFill/>
        </p:spPr>
        <p:txBody>
          <a:bodyPr wrap="square">
            <a:spAutoFit/>
          </a:bodyPr>
          <a:lstStyle/>
          <a:p>
            <a:pPr algn="ctr"/>
            <a:r>
              <a:rPr kumimoji="1" lang="ja-JP" altLang="en-US" sz="2000" dirty="0">
                <a:latin typeface="+mj-ea"/>
                <a:ea typeface="+mj-ea"/>
              </a:rPr>
              <a:t>支援</a:t>
            </a:r>
            <a:r>
              <a:rPr kumimoji="1" lang="ja-JP" altLang="en-US" sz="2000">
                <a:latin typeface="+mj-ea"/>
                <a:ea typeface="+mj-ea"/>
              </a:rPr>
              <a:t>・報告</a:t>
            </a:r>
            <a:endParaRPr lang="ja-JP" altLang="en-US" sz="2000" dirty="0"/>
          </a:p>
        </p:txBody>
      </p:sp>
      <p:grpSp>
        <p:nvGrpSpPr>
          <p:cNvPr id="32" name="グループ化 31">
            <a:extLst>
              <a:ext uri="{FF2B5EF4-FFF2-40B4-BE49-F238E27FC236}">
                <a16:creationId xmlns:a16="http://schemas.microsoft.com/office/drawing/2014/main" id="{B930B693-C4F5-7BDF-60AC-CE829E0AB27A}"/>
              </a:ext>
            </a:extLst>
          </p:cNvPr>
          <p:cNvGrpSpPr/>
          <p:nvPr/>
        </p:nvGrpSpPr>
        <p:grpSpPr>
          <a:xfrm>
            <a:off x="7251035" y="3659301"/>
            <a:ext cx="1049196" cy="1676478"/>
            <a:chOff x="5720593" y="4427486"/>
            <a:chExt cx="1049196" cy="1676478"/>
          </a:xfrm>
        </p:grpSpPr>
        <p:sp>
          <p:nvSpPr>
            <p:cNvPr id="33" name="正方形/長方形 32">
              <a:extLst>
                <a:ext uri="{FF2B5EF4-FFF2-40B4-BE49-F238E27FC236}">
                  <a16:creationId xmlns:a16="http://schemas.microsoft.com/office/drawing/2014/main" id="{4776AE08-BDF3-D04E-D83F-99A48A0DCE67}"/>
                </a:ext>
              </a:extLst>
            </p:cNvPr>
            <p:cNvSpPr/>
            <p:nvPr/>
          </p:nvSpPr>
          <p:spPr>
            <a:xfrm>
              <a:off x="5720593" y="4427486"/>
              <a:ext cx="1049196" cy="1676478"/>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ea"/>
                <a:ea typeface="+mj-ea"/>
              </a:endParaRPr>
            </a:p>
          </p:txBody>
        </p:sp>
        <p:sp>
          <p:nvSpPr>
            <p:cNvPr id="34" name="テキスト ボックス 33">
              <a:extLst>
                <a:ext uri="{FF2B5EF4-FFF2-40B4-BE49-F238E27FC236}">
                  <a16:creationId xmlns:a16="http://schemas.microsoft.com/office/drawing/2014/main" id="{3CAB8549-4E42-190A-0BF4-A1EAEB79A3F8}"/>
                </a:ext>
              </a:extLst>
            </p:cNvPr>
            <p:cNvSpPr txBox="1"/>
            <p:nvPr/>
          </p:nvSpPr>
          <p:spPr>
            <a:xfrm>
              <a:off x="5765732" y="4757893"/>
              <a:ext cx="958917" cy="1015663"/>
            </a:xfrm>
            <a:prstGeom prst="rect">
              <a:avLst/>
            </a:prstGeom>
            <a:noFill/>
          </p:spPr>
          <p:txBody>
            <a:bodyPr wrap="none" rtlCol="0">
              <a:spAutoFit/>
            </a:bodyPr>
            <a:lstStyle/>
            <a:p>
              <a:pPr algn="ctr"/>
              <a:r>
                <a:rPr kumimoji="1" lang="ja-JP" altLang="en-US" sz="2000" dirty="0">
                  <a:solidFill>
                    <a:schemeClr val="bg1"/>
                  </a:solidFill>
                  <a:latin typeface="+mj-ea"/>
                  <a:ea typeface="+mj-ea"/>
                </a:rPr>
                <a:t>国立</a:t>
              </a:r>
              <a:endParaRPr kumimoji="1" lang="en-US" altLang="ja-JP" sz="2000" dirty="0">
                <a:solidFill>
                  <a:schemeClr val="bg1"/>
                </a:solidFill>
                <a:latin typeface="+mj-ea"/>
                <a:ea typeface="+mj-ea"/>
              </a:endParaRPr>
            </a:p>
            <a:p>
              <a:pPr algn="ctr"/>
              <a:r>
                <a:rPr kumimoji="1" lang="ja-JP" altLang="en-US" sz="2000" dirty="0">
                  <a:solidFill>
                    <a:schemeClr val="bg1"/>
                  </a:solidFill>
                  <a:latin typeface="+mj-ea"/>
                  <a:ea typeface="+mj-ea"/>
                </a:rPr>
                <a:t>感染症</a:t>
              </a:r>
              <a:endParaRPr kumimoji="1" lang="en-US" altLang="ja-JP" sz="2000" dirty="0">
                <a:solidFill>
                  <a:schemeClr val="bg1"/>
                </a:solidFill>
                <a:latin typeface="+mj-ea"/>
                <a:ea typeface="+mj-ea"/>
              </a:endParaRPr>
            </a:p>
            <a:p>
              <a:pPr algn="ctr"/>
              <a:r>
                <a:rPr kumimoji="1" lang="ja-JP" altLang="en-US" sz="2000" dirty="0">
                  <a:solidFill>
                    <a:schemeClr val="bg1"/>
                  </a:solidFill>
                  <a:latin typeface="+mj-ea"/>
                  <a:ea typeface="+mj-ea"/>
                </a:rPr>
                <a:t>研究所</a:t>
              </a:r>
              <a:endParaRPr lang="en-US" altLang="ja-JP" sz="2000" dirty="0">
                <a:solidFill>
                  <a:schemeClr val="bg1"/>
                </a:solidFill>
                <a:latin typeface="+mj-ea"/>
                <a:ea typeface="+mj-ea"/>
              </a:endParaRPr>
            </a:p>
          </p:txBody>
        </p:sp>
      </p:grpSp>
      <p:cxnSp>
        <p:nvCxnSpPr>
          <p:cNvPr id="35" name="直線矢印コネクタ 34">
            <a:extLst>
              <a:ext uri="{FF2B5EF4-FFF2-40B4-BE49-F238E27FC236}">
                <a16:creationId xmlns:a16="http://schemas.microsoft.com/office/drawing/2014/main" id="{A4D8F27C-9B45-557B-FC36-72EE38FD7BCB}"/>
              </a:ext>
            </a:extLst>
          </p:cNvPr>
          <p:cNvCxnSpPr>
            <a:cxnSpLocks/>
          </p:cNvCxnSpPr>
          <p:nvPr/>
        </p:nvCxnSpPr>
        <p:spPr>
          <a:xfrm>
            <a:off x="1702475" y="6022831"/>
            <a:ext cx="5966664" cy="0"/>
          </a:xfrm>
          <a:prstGeom prst="straightConnector1">
            <a:avLst/>
          </a:prstGeom>
          <a:ln w="50800">
            <a:tailEnd type="none"/>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2BDEFBC3-911B-5822-8B36-EAC34429FDCF}"/>
              </a:ext>
            </a:extLst>
          </p:cNvPr>
          <p:cNvCxnSpPr>
            <a:cxnSpLocks/>
          </p:cNvCxnSpPr>
          <p:nvPr/>
        </p:nvCxnSpPr>
        <p:spPr>
          <a:xfrm flipV="1">
            <a:off x="7669139" y="5441302"/>
            <a:ext cx="0" cy="59241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4E43960-D445-2FB9-5177-E9D3611A42D6}"/>
              </a:ext>
            </a:extLst>
          </p:cNvPr>
          <p:cNvCxnSpPr>
            <a:cxnSpLocks/>
          </p:cNvCxnSpPr>
          <p:nvPr/>
        </p:nvCxnSpPr>
        <p:spPr>
          <a:xfrm flipV="1">
            <a:off x="7921063" y="5452188"/>
            <a:ext cx="0" cy="803987"/>
          </a:xfrm>
          <a:prstGeom prst="straightConnector1">
            <a:avLst/>
          </a:prstGeom>
          <a:ln w="50800">
            <a:tailEnd type="none"/>
          </a:ln>
          <a:effectLst/>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C2AE6854-29C7-FF91-BA61-0052E3A03CC2}"/>
              </a:ext>
            </a:extLst>
          </p:cNvPr>
          <p:cNvCxnSpPr>
            <a:cxnSpLocks/>
          </p:cNvCxnSpPr>
          <p:nvPr/>
        </p:nvCxnSpPr>
        <p:spPr>
          <a:xfrm>
            <a:off x="1660486" y="6246844"/>
            <a:ext cx="6260577" cy="0"/>
          </a:xfrm>
          <a:prstGeom prst="straightConnector1">
            <a:avLst/>
          </a:prstGeom>
          <a:ln w="50800">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a:extLst>
              <a:ext uri="{FF2B5EF4-FFF2-40B4-BE49-F238E27FC236}">
                <a16:creationId xmlns:a16="http://schemas.microsoft.com/office/drawing/2014/main" id="{4F557D75-7AA1-4250-1737-9F1576402C22}"/>
              </a:ext>
            </a:extLst>
          </p:cNvPr>
          <p:cNvSpPr txBox="1"/>
          <p:nvPr/>
        </p:nvSpPr>
        <p:spPr>
          <a:xfrm>
            <a:off x="2477475" y="5622975"/>
            <a:ext cx="1216999" cy="400110"/>
          </a:xfrm>
          <a:prstGeom prst="rect">
            <a:avLst/>
          </a:prstGeom>
          <a:noFill/>
        </p:spPr>
        <p:txBody>
          <a:bodyPr wrap="square">
            <a:spAutoFit/>
          </a:bodyPr>
          <a:lstStyle/>
          <a:p>
            <a:pPr algn="ctr"/>
            <a:r>
              <a:rPr kumimoji="1" lang="ja-JP" altLang="en-US" sz="2000" dirty="0">
                <a:latin typeface="+mj-ea"/>
                <a:ea typeface="+mj-ea"/>
              </a:rPr>
              <a:t>派遣依頼</a:t>
            </a:r>
            <a:endParaRPr lang="ja-JP" altLang="en-US" sz="2000" dirty="0"/>
          </a:p>
        </p:txBody>
      </p:sp>
      <p:sp>
        <p:nvSpPr>
          <p:cNvPr id="48" name="テキスト ボックス 47">
            <a:extLst>
              <a:ext uri="{FF2B5EF4-FFF2-40B4-BE49-F238E27FC236}">
                <a16:creationId xmlns:a16="http://schemas.microsoft.com/office/drawing/2014/main" id="{3730E8A8-DD29-4B77-06DF-50E3FFFB400D}"/>
              </a:ext>
            </a:extLst>
          </p:cNvPr>
          <p:cNvSpPr txBox="1"/>
          <p:nvPr/>
        </p:nvSpPr>
        <p:spPr>
          <a:xfrm>
            <a:off x="2344584" y="6284011"/>
            <a:ext cx="1482780" cy="400110"/>
          </a:xfrm>
          <a:prstGeom prst="rect">
            <a:avLst/>
          </a:prstGeom>
          <a:noFill/>
        </p:spPr>
        <p:txBody>
          <a:bodyPr wrap="square">
            <a:spAutoFit/>
          </a:bodyPr>
          <a:lstStyle/>
          <a:p>
            <a:pPr algn="ctr"/>
            <a:r>
              <a:rPr kumimoji="1" lang="ja-JP" altLang="en-US" sz="2000" dirty="0">
                <a:latin typeface="+mj-ea"/>
                <a:ea typeface="+mj-ea"/>
              </a:rPr>
              <a:t>支援</a:t>
            </a:r>
            <a:r>
              <a:rPr kumimoji="1" lang="ja-JP" altLang="en-US" sz="2000">
                <a:latin typeface="+mj-ea"/>
                <a:ea typeface="+mj-ea"/>
              </a:rPr>
              <a:t>・報告</a:t>
            </a:r>
            <a:endParaRPr lang="ja-JP" altLang="en-US" sz="2000" dirty="0"/>
          </a:p>
        </p:txBody>
      </p:sp>
      <p:cxnSp>
        <p:nvCxnSpPr>
          <p:cNvPr id="55" name="直線矢印コネクタ 54">
            <a:extLst>
              <a:ext uri="{FF2B5EF4-FFF2-40B4-BE49-F238E27FC236}">
                <a16:creationId xmlns:a16="http://schemas.microsoft.com/office/drawing/2014/main" id="{66489D25-9998-D2E1-30B0-6CAF70BF491F}"/>
              </a:ext>
            </a:extLst>
          </p:cNvPr>
          <p:cNvCxnSpPr>
            <a:cxnSpLocks/>
          </p:cNvCxnSpPr>
          <p:nvPr/>
        </p:nvCxnSpPr>
        <p:spPr>
          <a:xfrm>
            <a:off x="4938363" y="3331029"/>
            <a:ext cx="0" cy="571648"/>
          </a:xfrm>
          <a:prstGeom prst="straightConnector1">
            <a:avLst/>
          </a:prstGeom>
          <a:ln w="63500">
            <a:solidFill>
              <a:schemeClr val="accent4"/>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9497230A-8AFD-4C46-233E-1D3FF1E2A906}"/>
              </a:ext>
            </a:extLst>
          </p:cNvPr>
          <p:cNvSpPr txBox="1"/>
          <p:nvPr/>
        </p:nvSpPr>
        <p:spPr>
          <a:xfrm>
            <a:off x="4962584" y="3433590"/>
            <a:ext cx="718584" cy="369332"/>
          </a:xfrm>
          <a:prstGeom prst="rect">
            <a:avLst/>
          </a:prstGeom>
          <a:noFill/>
        </p:spPr>
        <p:txBody>
          <a:bodyPr wrap="square">
            <a:spAutoFit/>
          </a:bodyPr>
          <a:lstStyle/>
          <a:p>
            <a:r>
              <a:rPr lang="ja-JP" altLang="en-US" dirty="0">
                <a:solidFill>
                  <a:srgbClr val="7030A0"/>
                </a:solidFill>
              </a:rPr>
              <a:t>連携</a:t>
            </a:r>
          </a:p>
        </p:txBody>
      </p:sp>
      <p:cxnSp>
        <p:nvCxnSpPr>
          <p:cNvPr id="58" name="直線矢印コネクタ 57">
            <a:extLst>
              <a:ext uri="{FF2B5EF4-FFF2-40B4-BE49-F238E27FC236}">
                <a16:creationId xmlns:a16="http://schemas.microsoft.com/office/drawing/2014/main" id="{007408D3-EB26-4CA1-7065-478D0251FAFF}"/>
              </a:ext>
            </a:extLst>
          </p:cNvPr>
          <p:cNvCxnSpPr>
            <a:cxnSpLocks/>
          </p:cNvCxnSpPr>
          <p:nvPr/>
        </p:nvCxnSpPr>
        <p:spPr>
          <a:xfrm>
            <a:off x="6013684" y="4469176"/>
            <a:ext cx="1027533" cy="0"/>
          </a:xfrm>
          <a:prstGeom prst="straightConnector1">
            <a:avLst/>
          </a:prstGeom>
          <a:ln w="63500">
            <a:solidFill>
              <a:schemeClr val="accent4"/>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0" name="テキスト ボックス 59">
            <a:extLst>
              <a:ext uri="{FF2B5EF4-FFF2-40B4-BE49-F238E27FC236}">
                <a16:creationId xmlns:a16="http://schemas.microsoft.com/office/drawing/2014/main" id="{942213FD-DBEA-D00B-858C-C050BFC2C5CA}"/>
              </a:ext>
            </a:extLst>
          </p:cNvPr>
          <p:cNvSpPr txBox="1"/>
          <p:nvPr/>
        </p:nvSpPr>
        <p:spPr>
          <a:xfrm>
            <a:off x="6160588" y="4090514"/>
            <a:ext cx="718584" cy="400110"/>
          </a:xfrm>
          <a:prstGeom prst="rect">
            <a:avLst/>
          </a:prstGeom>
          <a:noFill/>
        </p:spPr>
        <p:txBody>
          <a:bodyPr wrap="square">
            <a:spAutoFit/>
          </a:bodyPr>
          <a:lstStyle/>
          <a:p>
            <a:pPr algn="ctr"/>
            <a:r>
              <a:rPr lang="ja-JP" altLang="en-US" sz="2000" dirty="0">
                <a:solidFill>
                  <a:srgbClr val="7030A0"/>
                </a:solidFill>
              </a:rPr>
              <a:t>連携</a:t>
            </a:r>
          </a:p>
        </p:txBody>
      </p:sp>
      <p:pic>
        <p:nvPicPr>
          <p:cNvPr id="61" name="図 60">
            <a:extLst>
              <a:ext uri="{FF2B5EF4-FFF2-40B4-BE49-F238E27FC236}">
                <a16:creationId xmlns:a16="http://schemas.microsoft.com/office/drawing/2014/main" id="{9F4566CE-2C62-5CC5-0EEC-67FAA9C71646}"/>
              </a:ext>
            </a:extLst>
          </p:cNvPr>
          <p:cNvPicPr>
            <a:picLocks noChangeAspect="1"/>
          </p:cNvPicPr>
          <p:nvPr/>
        </p:nvPicPr>
        <p:blipFill>
          <a:blip r:embed="rId3"/>
          <a:stretch>
            <a:fillRect/>
          </a:stretch>
        </p:blipFill>
        <p:spPr>
          <a:xfrm>
            <a:off x="6005115" y="2169524"/>
            <a:ext cx="966997" cy="966997"/>
          </a:xfrm>
          <a:prstGeom prst="rect">
            <a:avLst/>
          </a:prstGeom>
        </p:spPr>
      </p:pic>
      <p:pic>
        <p:nvPicPr>
          <p:cNvPr id="62" name="図 61">
            <a:extLst>
              <a:ext uri="{FF2B5EF4-FFF2-40B4-BE49-F238E27FC236}">
                <a16:creationId xmlns:a16="http://schemas.microsoft.com/office/drawing/2014/main" id="{F2D79C10-6985-79A6-B80C-D6BCAA09CEB7}"/>
              </a:ext>
            </a:extLst>
          </p:cNvPr>
          <p:cNvPicPr>
            <a:picLocks noChangeAspect="1"/>
          </p:cNvPicPr>
          <p:nvPr/>
        </p:nvPicPr>
        <p:blipFill>
          <a:blip r:embed="rId4"/>
          <a:stretch>
            <a:fillRect/>
          </a:stretch>
        </p:blipFill>
        <p:spPr>
          <a:xfrm>
            <a:off x="5906791" y="1037289"/>
            <a:ext cx="1124364" cy="1153194"/>
          </a:xfrm>
          <a:prstGeom prst="rect">
            <a:avLst/>
          </a:prstGeom>
        </p:spPr>
      </p:pic>
      <p:pic>
        <p:nvPicPr>
          <p:cNvPr id="63" name="図 62">
            <a:extLst>
              <a:ext uri="{FF2B5EF4-FFF2-40B4-BE49-F238E27FC236}">
                <a16:creationId xmlns:a16="http://schemas.microsoft.com/office/drawing/2014/main" id="{473F5734-7C21-66F2-18BC-F92909D7E6F5}"/>
              </a:ext>
            </a:extLst>
          </p:cNvPr>
          <p:cNvPicPr>
            <a:picLocks noChangeAspect="1"/>
          </p:cNvPicPr>
          <p:nvPr/>
        </p:nvPicPr>
        <p:blipFill>
          <a:blip r:embed="rId5"/>
          <a:stretch>
            <a:fillRect/>
          </a:stretch>
        </p:blipFill>
        <p:spPr>
          <a:xfrm>
            <a:off x="7376462" y="2631582"/>
            <a:ext cx="1557806" cy="1454991"/>
          </a:xfrm>
          <a:prstGeom prst="rect">
            <a:avLst/>
          </a:prstGeom>
        </p:spPr>
      </p:pic>
      <p:sp>
        <p:nvSpPr>
          <p:cNvPr id="64" name="テキスト ボックス 63">
            <a:extLst>
              <a:ext uri="{FF2B5EF4-FFF2-40B4-BE49-F238E27FC236}">
                <a16:creationId xmlns:a16="http://schemas.microsoft.com/office/drawing/2014/main" id="{2F94AB97-3D1B-3400-3EE5-A34929D4C804}"/>
              </a:ext>
            </a:extLst>
          </p:cNvPr>
          <p:cNvSpPr txBox="1"/>
          <p:nvPr/>
        </p:nvSpPr>
        <p:spPr>
          <a:xfrm>
            <a:off x="5614366" y="4745404"/>
            <a:ext cx="1811029" cy="400110"/>
          </a:xfrm>
          <a:prstGeom prst="rect">
            <a:avLst/>
          </a:prstGeom>
          <a:noFill/>
        </p:spPr>
        <p:txBody>
          <a:bodyPr wrap="square">
            <a:spAutoFit/>
          </a:bodyPr>
          <a:lstStyle/>
          <a:p>
            <a:pPr algn="ctr"/>
            <a:r>
              <a:rPr lang="ja-JP" altLang="en-US" sz="2000" dirty="0"/>
              <a:t>研修生派遣</a:t>
            </a:r>
          </a:p>
        </p:txBody>
      </p:sp>
      <p:cxnSp>
        <p:nvCxnSpPr>
          <p:cNvPr id="69" name="直線矢印コネクタ 68">
            <a:extLst>
              <a:ext uri="{FF2B5EF4-FFF2-40B4-BE49-F238E27FC236}">
                <a16:creationId xmlns:a16="http://schemas.microsoft.com/office/drawing/2014/main" id="{1AB9039F-A2B5-1645-8D75-23CB3AEB2A8C}"/>
              </a:ext>
            </a:extLst>
          </p:cNvPr>
          <p:cNvCxnSpPr>
            <a:cxnSpLocks/>
          </p:cNvCxnSpPr>
          <p:nvPr/>
        </p:nvCxnSpPr>
        <p:spPr>
          <a:xfrm>
            <a:off x="5995862" y="4686653"/>
            <a:ext cx="1063176" cy="4744"/>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78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a:extLst>
              <a:ext uri="{FF2B5EF4-FFF2-40B4-BE49-F238E27FC236}">
                <a16:creationId xmlns:a16="http://schemas.microsoft.com/office/drawing/2014/main" id="{CACEF27E-36F2-9F08-44C5-227259ADEB23}"/>
              </a:ext>
            </a:extLst>
          </p:cNvPr>
          <p:cNvGraphicFramePr>
            <a:graphicFrameLocks noGrp="1"/>
          </p:cNvGraphicFramePr>
          <p:nvPr>
            <p:extLst>
              <p:ext uri="{D42A27DB-BD31-4B8C-83A1-F6EECF244321}">
                <p14:modId xmlns:p14="http://schemas.microsoft.com/office/powerpoint/2010/main" val="1500776340"/>
              </p:ext>
            </p:extLst>
          </p:nvPr>
        </p:nvGraphicFramePr>
        <p:xfrm>
          <a:off x="225838" y="946029"/>
          <a:ext cx="8656348" cy="5672198"/>
        </p:xfrm>
        <a:graphic>
          <a:graphicData uri="http://schemas.openxmlformats.org/drawingml/2006/table">
            <a:tbl>
              <a:tblPr firstRow="1" bandRow="1">
                <a:tableStyleId>{F2DE63D5-997A-4646-A377-4702673A728D}</a:tableStyleId>
              </a:tblPr>
              <a:tblGrid>
                <a:gridCol w="5230999">
                  <a:extLst>
                    <a:ext uri="{9D8B030D-6E8A-4147-A177-3AD203B41FA5}">
                      <a16:colId xmlns:a16="http://schemas.microsoft.com/office/drawing/2014/main" val="1133959888"/>
                    </a:ext>
                  </a:extLst>
                </a:gridCol>
                <a:gridCol w="3425349">
                  <a:extLst>
                    <a:ext uri="{9D8B030D-6E8A-4147-A177-3AD203B41FA5}">
                      <a16:colId xmlns:a16="http://schemas.microsoft.com/office/drawing/2014/main" val="2194464495"/>
                    </a:ext>
                  </a:extLst>
                </a:gridCol>
              </a:tblGrid>
              <a:tr h="40646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a:t>府内の流行状況</a:t>
                      </a:r>
                    </a:p>
                  </a:txBody>
                  <a:tcPr anchor="ctr">
                    <a:solidFill>
                      <a:schemeClr val="accent3">
                        <a:lumMod val="75000"/>
                      </a:schemeClr>
                    </a:solidFill>
                  </a:tcPr>
                </a:tc>
                <a:tc>
                  <a:txBody>
                    <a:bodyPr/>
                    <a:lstStyle/>
                    <a:p>
                      <a:pPr algn="ctr"/>
                      <a:r>
                        <a:rPr kumimoji="1" lang="ja-JP" altLang="en-US" sz="2400" b="0"/>
                        <a:t>陽性遺伝子型</a:t>
                      </a:r>
                      <a:endParaRPr kumimoji="1" lang="ja-JP" altLang="en-US" sz="2400" b="0" dirty="0"/>
                    </a:p>
                  </a:txBody>
                  <a:tcPr anchor="ctr">
                    <a:solidFill>
                      <a:schemeClr val="accent3">
                        <a:lumMod val="75000"/>
                      </a:schemeClr>
                    </a:solidFill>
                  </a:tcPr>
                </a:tc>
                <a:extLst>
                  <a:ext uri="{0D108BD9-81ED-4DB2-BD59-A6C34878D82A}">
                    <a16:rowId xmlns:a16="http://schemas.microsoft.com/office/drawing/2014/main" val="905026551"/>
                  </a:ext>
                </a:extLst>
              </a:tr>
              <a:tr h="2847619">
                <a:tc rowSpan="3">
                  <a:txBody>
                    <a:bodyPr/>
                    <a:lstStyle/>
                    <a:p>
                      <a:pPr algn="ctr"/>
                      <a:endParaRPr kumimoji="1" lang="en-US" altLang="ja-JP" sz="2000" b="1" kern="1200" dirty="0">
                        <a:solidFill>
                          <a:schemeClr val="tx1"/>
                        </a:solidFill>
                        <a:latin typeface="+mj-ea"/>
                        <a:ea typeface="+mn-ea"/>
                        <a:cs typeface="+mn-cs"/>
                      </a:endParaRPr>
                    </a:p>
                  </a:txBody>
                  <a:tcPr>
                    <a:noFill/>
                  </a:tcPr>
                </a:tc>
                <a:tc>
                  <a:txBody>
                    <a:bodyPr/>
                    <a:lstStyle/>
                    <a:p>
                      <a:pPr algn="ctr"/>
                      <a:endParaRPr kumimoji="1" lang="ja-JP" altLang="en-US" sz="2400" dirty="0"/>
                    </a:p>
                  </a:txBody>
                  <a:tcPr anchor="ctr">
                    <a:noFill/>
                  </a:tcPr>
                </a:tc>
                <a:extLst>
                  <a:ext uri="{0D108BD9-81ED-4DB2-BD59-A6C34878D82A}">
                    <a16:rowId xmlns:a16="http://schemas.microsoft.com/office/drawing/2014/main" val="827390762"/>
                  </a:ext>
                </a:extLst>
              </a:tr>
              <a:tr h="406461">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a:p>
                  </a:txBody>
                  <a:tcPr anchor="ctr">
                    <a:solidFill>
                      <a:schemeClr val="accent3">
                        <a:lumMod val="75000"/>
                      </a:schemeClr>
                    </a:solidFill>
                  </a:tcPr>
                </a:tc>
                <a:tc>
                  <a:txBody>
                    <a:bodyPr/>
                    <a:lstStyle/>
                    <a:p>
                      <a:pPr algn="ctr"/>
                      <a:r>
                        <a:rPr kumimoji="1" lang="ja-JP" altLang="en-US" sz="2400" b="1">
                          <a:solidFill>
                            <a:schemeClr val="bg1"/>
                          </a:solidFill>
                        </a:rPr>
                        <a:t>保健所支援</a:t>
                      </a:r>
                      <a:endParaRPr kumimoji="1" lang="ja-JP" altLang="en-US" sz="2400" b="1" dirty="0">
                        <a:solidFill>
                          <a:schemeClr val="bg1"/>
                        </a:solidFill>
                      </a:endParaRPr>
                    </a:p>
                  </a:txBody>
                  <a:tcPr anchor="ctr">
                    <a:solidFill>
                      <a:schemeClr val="accent3">
                        <a:lumMod val="75000"/>
                      </a:schemeClr>
                    </a:solidFill>
                  </a:tcPr>
                </a:tc>
                <a:extLst>
                  <a:ext uri="{0D108BD9-81ED-4DB2-BD59-A6C34878D82A}">
                    <a16:rowId xmlns:a16="http://schemas.microsoft.com/office/drawing/2014/main" val="4060131421"/>
                  </a:ext>
                </a:extLst>
              </a:tr>
              <a:tr h="1910179">
                <a:tc vMerge="1">
                  <a:txBody>
                    <a:bodyPr/>
                    <a:lstStyle/>
                    <a:p>
                      <a:endParaRPr dirty="0"/>
                    </a:p>
                  </a:txBody>
                  <a:tcPr/>
                </a:tc>
                <a:tc>
                  <a:txBody>
                    <a:bodyPr/>
                    <a:lstStyle/>
                    <a:p>
                      <a:pPr algn="ctr"/>
                      <a:endParaRPr kumimoji="1" lang="en-US" altLang="ja-JP" sz="2000" b="1" kern="1200" dirty="0">
                        <a:solidFill>
                          <a:schemeClr val="tx1"/>
                        </a:solidFill>
                        <a:latin typeface="+mj-ea"/>
                        <a:ea typeface="+mn-ea"/>
                        <a:cs typeface="+mn-cs"/>
                      </a:endParaRPr>
                    </a:p>
                  </a:txBody>
                  <a:tcPr/>
                </a:tc>
                <a:extLst>
                  <a:ext uri="{0D108BD9-81ED-4DB2-BD59-A6C34878D82A}">
                    <a16:rowId xmlns:a16="http://schemas.microsoft.com/office/drawing/2014/main" val="1994923743"/>
                  </a:ext>
                </a:extLst>
              </a:tr>
            </a:tbl>
          </a:graphicData>
        </a:graphic>
      </p:graphicFrame>
      <p:cxnSp>
        <p:nvCxnSpPr>
          <p:cNvPr id="74" name="直線矢印コネクタ 73">
            <a:extLst>
              <a:ext uri="{FF2B5EF4-FFF2-40B4-BE49-F238E27FC236}">
                <a16:creationId xmlns:a16="http://schemas.microsoft.com/office/drawing/2014/main" id="{1E257CD9-A516-5451-F773-FEB3741E0109}"/>
              </a:ext>
            </a:extLst>
          </p:cNvPr>
          <p:cNvCxnSpPr>
            <a:cxnSpLocks/>
          </p:cNvCxnSpPr>
          <p:nvPr/>
        </p:nvCxnSpPr>
        <p:spPr>
          <a:xfrm>
            <a:off x="2432844" y="2160288"/>
            <a:ext cx="0" cy="3766300"/>
          </a:xfrm>
          <a:prstGeom prst="straightConnector1">
            <a:avLst/>
          </a:prstGeom>
          <a:ln w="190500">
            <a:solidFill>
              <a:schemeClr val="accent3">
                <a:lumMod val="75000"/>
              </a:schemeClr>
            </a:solidFill>
            <a:tailEnd type="stealth"/>
          </a:ln>
          <a:effectLst/>
        </p:spPr>
        <p:style>
          <a:lnRef idx="2">
            <a:schemeClr val="accent1"/>
          </a:lnRef>
          <a:fillRef idx="0">
            <a:schemeClr val="accent1"/>
          </a:fillRef>
          <a:effectRef idx="1">
            <a:schemeClr val="accent1"/>
          </a:effectRef>
          <a:fontRef idx="minor">
            <a:schemeClr val="tx1"/>
          </a:fontRef>
        </p:style>
      </p:cxnSp>
      <p:sp>
        <p:nvSpPr>
          <p:cNvPr id="30" name="正方形/長方形 29">
            <a:extLst>
              <a:ext uri="{FF2B5EF4-FFF2-40B4-BE49-F238E27FC236}">
                <a16:creationId xmlns:a16="http://schemas.microsoft.com/office/drawing/2014/main" id="{1924F325-F629-D6B7-8F12-7B0FA820F98C}"/>
              </a:ext>
            </a:extLst>
          </p:cNvPr>
          <p:cNvSpPr/>
          <p:nvPr/>
        </p:nvSpPr>
        <p:spPr>
          <a:xfrm>
            <a:off x="243826" y="959365"/>
            <a:ext cx="8638360" cy="5658861"/>
          </a:xfrm>
          <a:prstGeom prst="rect">
            <a:avLst/>
          </a:prstGeom>
          <a:no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角丸四角形 71">
            <a:extLst>
              <a:ext uri="{FF2B5EF4-FFF2-40B4-BE49-F238E27FC236}">
                <a16:creationId xmlns:a16="http://schemas.microsoft.com/office/drawing/2014/main" id="{C1C4D7E6-ED03-5857-33AE-03FBAF480313}"/>
              </a:ext>
            </a:extLst>
          </p:cNvPr>
          <p:cNvSpPr/>
          <p:nvPr/>
        </p:nvSpPr>
        <p:spPr>
          <a:xfrm>
            <a:off x="462315" y="2594377"/>
            <a:ext cx="4883030" cy="2678100"/>
          </a:xfrm>
          <a:prstGeom prst="round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B22198D-A1D9-238A-D258-CBF58CD128B8}"/>
              </a:ext>
            </a:extLst>
          </p:cNvPr>
          <p:cNvSpPr/>
          <p:nvPr/>
        </p:nvSpPr>
        <p:spPr>
          <a:xfrm>
            <a:off x="171448"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2" name="テキスト ボックス 17">
            <a:extLst>
              <a:ext uri="{FF2B5EF4-FFF2-40B4-BE49-F238E27FC236}">
                <a16:creationId xmlns:a16="http://schemas.microsoft.com/office/drawing/2014/main" id="{382826DE-2C12-DF9F-AFDC-ABFC280FB05F}"/>
              </a:ext>
            </a:extLst>
          </p:cNvPr>
          <p:cNvSpPr txBox="1">
            <a:spLocks noChangeArrowheads="1"/>
          </p:cNvSpPr>
          <p:nvPr/>
        </p:nvSpPr>
        <p:spPr bwMode="auto">
          <a:xfrm>
            <a:off x="273048"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業務実績にかかる重点項目（麻しん対応）</a:t>
            </a:r>
          </a:p>
        </p:txBody>
      </p:sp>
      <p:sp>
        <p:nvSpPr>
          <p:cNvPr id="13" name="スライド番号プレースホルダー 3">
            <a:extLst>
              <a:ext uri="{FF2B5EF4-FFF2-40B4-BE49-F238E27FC236}">
                <a16:creationId xmlns:a16="http://schemas.microsoft.com/office/drawing/2014/main" id="{72685043-B3AD-E232-303C-79AF5269511B}"/>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12</a:t>
            </a:fld>
            <a:endParaRPr lang="ja-JP" altLang="en-US" sz="1200" b="1" dirty="0">
              <a:latin typeface="Arial" charset="0"/>
              <a:ea typeface="Arial" charset="0"/>
              <a:cs typeface="Arial" charset="0"/>
            </a:endParaRPr>
          </a:p>
        </p:txBody>
      </p:sp>
      <p:cxnSp>
        <p:nvCxnSpPr>
          <p:cNvPr id="32" name="直線コネクタ 31">
            <a:extLst>
              <a:ext uri="{FF2B5EF4-FFF2-40B4-BE49-F238E27FC236}">
                <a16:creationId xmlns:a16="http://schemas.microsoft.com/office/drawing/2014/main" id="{11759A88-CE33-330E-FBE4-23D406ACC67C}"/>
              </a:ext>
            </a:extLst>
          </p:cNvPr>
          <p:cNvCxnSpPr>
            <a:cxnSpLocks/>
          </p:cNvCxnSpPr>
          <p:nvPr/>
        </p:nvCxnSpPr>
        <p:spPr>
          <a:xfrm>
            <a:off x="5474342" y="933730"/>
            <a:ext cx="0" cy="5684496"/>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3" name="図 62">
            <a:extLst>
              <a:ext uri="{FF2B5EF4-FFF2-40B4-BE49-F238E27FC236}">
                <a16:creationId xmlns:a16="http://schemas.microsoft.com/office/drawing/2014/main" id="{9AD7C882-FF03-0AEA-2996-C9CE91F8E00A}"/>
              </a:ext>
            </a:extLst>
          </p:cNvPr>
          <p:cNvPicPr>
            <a:picLocks noChangeAspect="1"/>
          </p:cNvPicPr>
          <p:nvPr/>
        </p:nvPicPr>
        <p:blipFill>
          <a:blip r:embed="rId3"/>
          <a:stretch>
            <a:fillRect/>
          </a:stretch>
        </p:blipFill>
        <p:spPr>
          <a:xfrm>
            <a:off x="7537188" y="5443813"/>
            <a:ext cx="1109828" cy="965551"/>
          </a:xfrm>
          <a:prstGeom prst="rect">
            <a:avLst/>
          </a:prstGeom>
        </p:spPr>
      </p:pic>
      <p:sp>
        <p:nvSpPr>
          <p:cNvPr id="65" name="テキスト ボックス 64">
            <a:extLst>
              <a:ext uri="{FF2B5EF4-FFF2-40B4-BE49-F238E27FC236}">
                <a16:creationId xmlns:a16="http://schemas.microsoft.com/office/drawing/2014/main" id="{827144D1-0A26-1794-654D-76A09920144F}"/>
              </a:ext>
            </a:extLst>
          </p:cNvPr>
          <p:cNvSpPr txBox="1"/>
          <p:nvPr/>
        </p:nvSpPr>
        <p:spPr>
          <a:xfrm>
            <a:off x="5532236" y="4841403"/>
            <a:ext cx="3387466" cy="1477328"/>
          </a:xfrm>
          <a:prstGeom prst="rect">
            <a:avLst/>
          </a:prstGeom>
          <a:noFill/>
        </p:spPr>
        <p:txBody>
          <a:bodyPr wrap="none" rtlCol="0">
            <a:spAutoFit/>
          </a:bodyPr>
          <a:lstStyle/>
          <a:p>
            <a:r>
              <a:rPr lang="en-US" altLang="ja-JP" dirty="0">
                <a:latin typeface="+mj-ea"/>
                <a:ea typeface="+mj-ea"/>
              </a:rPr>
              <a:t>O-FEIT</a:t>
            </a:r>
            <a:r>
              <a:rPr lang="ja-JP" altLang="en-US">
                <a:latin typeface="+mj-ea"/>
                <a:ea typeface="+mj-ea"/>
              </a:rPr>
              <a:t>による資料作成</a:t>
            </a:r>
            <a:endParaRPr lang="en-US" altLang="ja-JP" dirty="0">
              <a:latin typeface="+mj-ea"/>
              <a:ea typeface="+mj-ea"/>
            </a:endParaRPr>
          </a:p>
          <a:p>
            <a:r>
              <a:rPr lang="ja-JP" altLang="en-US">
                <a:latin typeface="+mj-ea"/>
                <a:ea typeface="+mj-ea"/>
              </a:rPr>
              <a:t>＜疫学調査手引き（麻しん版）＞</a:t>
            </a:r>
            <a:endParaRPr lang="en-US" altLang="ja-JP" dirty="0">
              <a:latin typeface="+mj-ea"/>
              <a:ea typeface="+mj-ea"/>
            </a:endParaRPr>
          </a:p>
          <a:p>
            <a:endParaRPr lang="en-US" altLang="ja-JP" dirty="0">
              <a:latin typeface="+mj-ea"/>
              <a:ea typeface="+mj-ea"/>
            </a:endParaRPr>
          </a:p>
          <a:p>
            <a:r>
              <a:rPr lang="ja-JP" altLang="en-US">
                <a:latin typeface="+mj-ea"/>
                <a:ea typeface="+mj-ea"/>
              </a:rPr>
              <a:t>府内保健所に配布</a:t>
            </a:r>
            <a:endParaRPr lang="en-US" altLang="ja-JP" dirty="0">
              <a:latin typeface="+mj-ea"/>
              <a:ea typeface="+mj-ea"/>
            </a:endParaRPr>
          </a:p>
          <a:p>
            <a:r>
              <a:rPr lang="ja-JP" altLang="en-US">
                <a:latin typeface="+mj-ea"/>
                <a:ea typeface="+mj-ea"/>
              </a:rPr>
              <a:t>　</a:t>
            </a:r>
            <a:endParaRPr lang="en-US" altLang="ja-JP" dirty="0">
              <a:latin typeface="+mj-ea"/>
              <a:ea typeface="+mj-ea"/>
            </a:endParaRPr>
          </a:p>
        </p:txBody>
      </p:sp>
      <p:sp>
        <p:nvSpPr>
          <p:cNvPr id="38" name="テキスト ボックス 37">
            <a:extLst>
              <a:ext uri="{FF2B5EF4-FFF2-40B4-BE49-F238E27FC236}">
                <a16:creationId xmlns:a16="http://schemas.microsoft.com/office/drawing/2014/main" id="{3536B6BA-2464-7677-C9B0-FFA916A7C1E7}"/>
              </a:ext>
            </a:extLst>
          </p:cNvPr>
          <p:cNvSpPr txBox="1"/>
          <p:nvPr/>
        </p:nvSpPr>
        <p:spPr>
          <a:xfrm>
            <a:off x="742342" y="1460065"/>
            <a:ext cx="4577442" cy="707886"/>
          </a:xfrm>
          <a:prstGeom prst="rect">
            <a:avLst/>
          </a:prstGeom>
          <a:noFill/>
        </p:spPr>
        <p:txBody>
          <a:bodyPr wrap="square">
            <a:spAutoFit/>
          </a:bodyPr>
          <a:lstStyle/>
          <a:p>
            <a:pPr algn="ctr"/>
            <a:r>
              <a:rPr kumimoji="1" lang="ja-JP" altLang="en-US" sz="2000" kern="1200">
                <a:solidFill>
                  <a:schemeClr val="tx1"/>
                </a:solidFill>
                <a:latin typeface="+mj-ea"/>
                <a:ea typeface="+mj-ea"/>
                <a:cs typeface="+mn-cs"/>
              </a:rPr>
              <a:t>府内陽性患者の情報を集約</a:t>
            </a:r>
            <a:endParaRPr kumimoji="1" lang="en-US" altLang="ja-JP" sz="2000" kern="1200" dirty="0">
              <a:solidFill>
                <a:schemeClr val="tx1"/>
              </a:solidFill>
              <a:latin typeface="+mj-ea"/>
              <a:ea typeface="+mj-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kern="1200">
                <a:solidFill>
                  <a:schemeClr val="tx1"/>
                </a:solidFill>
                <a:latin typeface="+mj-ea"/>
                <a:ea typeface="+mj-ea"/>
                <a:cs typeface="+mn-cs"/>
              </a:rPr>
              <a:t>＜遺伝子型・発生状況等＞</a:t>
            </a:r>
            <a:endParaRPr kumimoji="1" lang="en-US" altLang="ja-JP" sz="2000" kern="1200" dirty="0">
              <a:solidFill>
                <a:schemeClr val="tx1"/>
              </a:solidFill>
              <a:latin typeface="+mj-ea"/>
              <a:ea typeface="+mj-ea"/>
              <a:cs typeface="+mn-cs"/>
            </a:endParaRPr>
          </a:p>
        </p:txBody>
      </p:sp>
      <p:pic>
        <p:nvPicPr>
          <p:cNvPr id="39" name="図 38">
            <a:extLst>
              <a:ext uri="{FF2B5EF4-FFF2-40B4-BE49-F238E27FC236}">
                <a16:creationId xmlns:a16="http://schemas.microsoft.com/office/drawing/2014/main" id="{9391EB48-9C1A-A221-48D3-2D08DF88A9E2}"/>
              </a:ext>
            </a:extLst>
          </p:cNvPr>
          <p:cNvPicPr>
            <a:picLocks noChangeAspect="1"/>
          </p:cNvPicPr>
          <p:nvPr/>
        </p:nvPicPr>
        <p:blipFill>
          <a:blip r:embed="rId4"/>
          <a:stretch>
            <a:fillRect/>
          </a:stretch>
        </p:blipFill>
        <p:spPr>
          <a:xfrm>
            <a:off x="5532236" y="1804249"/>
            <a:ext cx="1882104" cy="2325743"/>
          </a:xfrm>
          <a:prstGeom prst="rect">
            <a:avLst/>
          </a:prstGeom>
        </p:spPr>
      </p:pic>
      <p:grpSp>
        <p:nvGrpSpPr>
          <p:cNvPr id="34" name="グループ化 33">
            <a:extLst>
              <a:ext uri="{FF2B5EF4-FFF2-40B4-BE49-F238E27FC236}">
                <a16:creationId xmlns:a16="http://schemas.microsoft.com/office/drawing/2014/main" id="{6752C22D-FC8F-39FB-7223-0FE9F9410F16}"/>
              </a:ext>
            </a:extLst>
          </p:cNvPr>
          <p:cNvGrpSpPr/>
          <p:nvPr/>
        </p:nvGrpSpPr>
        <p:grpSpPr>
          <a:xfrm>
            <a:off x="1484598" y="2533641"/>
            <a:ext cx="3373661" cy="2792442"/>
            <a:chOff x="1314027" y="2681699"/>
            <a:chExt cx="2941980" cy="2435131"/>
          </a:xfrm>
        </p:grpSpPr>
        <p:sp>
          <p:nvSpPr>
            <p:cNvPr id="26" name="円弧 25">
              <a:extLst>
                <a:ext uri="{FF2B5EF4-FFF2-40B4-BE49-F238E27FC236}">
                  <a16:creationId xmlns:a16="http://schemas.microsoft.com/office/drawing/2014/main" id="{87C5C359-671E-9CDC-1032-F72C3089392D}"/>
                </a:ext>
              </a:extLst>
            </p:cNvPr>
            <p:cNvSpPr/>
            <p:nvPr/>
          </p:nvSpPr>
          <p:spPr>
            <a:xfrm>
              <a:off x="1314027" y="3167006"/>
              <a:ext cx="1653822" cy="1207571"/>
            </a:xfrm>
            <a:prstGeom prst="arc">
              <a:avLst>
                <a:gd name="adj1" fmla="val 15046076"/>
                <a:gd name="adj2" fmla="val 20889249"/>
              </a:avLst>
            </a:prstGeom>
            <a:ln w="50800">
              <a:solidFill>
                <a:srgbClr val="C00000"/>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9EB4B28C-E5FC-18EC-4093-1B8BF653F258}"/>
                </a:ext>
              </a:extLst>
            </p:cNvPr>
            <p:cNvPicPr>
              <a:picLocks noChangeAspect="1"/>
            </p:cNvPicPr>
            <p:nvPr/>
          </p:nvPicPr>
          <p:blipFill>
            <a:blip r:embed="rId5"/>
            <a:stretch>
              <a:fillRect/>
            </a:stretch>
          </p:blipFill>
          <p:spPr>
            <a:xfrm>
              <a:off x="2466657" y="2681699"/>
              <a:ext cx="1789350" cy="2435131"/>
            </a:xfrm>
            <a:prstGeom prst="rect">
              <a:avLst/>
            </a:prstGeom>
          </p:spPr>
        </p:pic>
        <p:cxnSp>
          <p:nvCxnSpPr>
            <p:cNvPr id="27" name="直線矢印コネクタ 26">
              <a:extLst>
                <a:ext uri="{FF2B5EF4-FFF2-40B4-BE49-F238E27FC236}">
                  <a16:creationId xmlns:a16="http://schemas.microsoft.com/office/drawing/2014/main" id="{02F57B63-616B-839A-A3D2-D0FD89B7BDFD}"/>
                </a:ext>
              </a:extLst>
            </p:cNvPr>
            <p:cNvCxnSpPr>
              <a:cxnSpLocks/>
            </p:cNvCxnSpPr>
            <p:nvPr/>
          </p:nvCxnSpPr>
          <p:spPr>
            <a:xfrm flipV="1">
              <a:off x="3127507" y="3336761"/>
              <a:ext cx="419800" cy="220715"/>
            </a:xfrm>
            <a:prstGeom prst="straightConnector1">
              <a:avLst/>
            </a:prstGeom>
            <a:ln w="50800">
              <a:solidFill>
                <a:srgbClr val="C0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3A3045CC-5F81-6404-CA66-33D4964C718C}"/>
                </a:ext>
              </a:extLst>
            </p:cNvPr>
            <p:cNvCxnSpPr>
              <a:cxnSpLocks/>
            </p:cNvCxnSpPr>
            <p:nvPr/>
          </p:nvCxnSpPr>
          <p:spPr>
            <a:xfrm>
              <a:off x="3258889" y="3874437"/>
              <a:ext cx="811532" cy="0"/>
            </a:xfrm>
            <a:prstGeom prst="straightConnector1">
              <a:avLst/>
            </a:prstGeom>
            <a:ln w="50800">
              <a:solidFill>
                <a:srgbClr val="C0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98EA3932-067E-33B5-C7F6-F78DA19D8900}"/>
                </a:ext>
              </a:extLst>
            </p:cNvPr>
            <p:cNvCxnSpPr>
              <a:cxnSpLocks/>
            </p:cNvCxnSpPr>
            <p:nvPr/>
          </p:nvCxnSpPr>
          <p:spPr>
            <a:xfrm>
              <a:off x="3110092" y="4129958"/>
              <a:ext cx="237843" cy="258437"/>
            </a:xfrm>
            <a:prstGeom prst="straightConnector1">
              <a:avLst/>
            </a:prstGeom>
            <a:ln w="50800">
              <a:solidFill>
                <a:srgbClr val="C0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grpSp>
      <p:cxnSp>
        <p:nvCxnSpPr>
          <p:cNvPr id="44" name="直線矢印コネクタ 43">
            <a:extLst>
              <a:ext uri="{FF2B5EF4-FFF2-40B4-BE49-F238E27FC236}">
                <a16:creationId xmlns:a16="http://schemas.microsoft.com/office/drawing/2014/main" id="{8A48FD3B-4A97-B6CD-D693-5D8D0115C09F}"/>
              </a:ext>
            </a:extLst>
          </p:cNvPr>
          <p:cNvCxnSpPr>
            <a:cxnSpLocks/>
          </p:cNvCxnSpPr>
          <p:nvPr/>
        </p:nvCxnSpPr>
        <p:spPr>
          <a:xfrm>
            <a:off x="6087685" y="2547536"/>
            <a:ext cx="265795" cy="216035"/>
          </a:xfrm>
          <a:prstGeom prst="straightConnector1">
            <a:avLst/>
          </a:prstGeom>
          <a:ln w="50800">
            <a:solidFill>
              <a:schemeClr val="accent1"/>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0466D993-CEDA-4A16-1D72-638504B48CB6}"/>
              </a:ext>
            </a:extLst>
          </p:cNvPr>
          <p:cNvCxnSpPr>
            <a:cxnSpLocks/>
          </p:cNvCxnSpPr>
          <p:nvPr/>
        </p:nvCxnSpPr>
        <p:spPr>
          <a:xfrm>
            <a:off x="6451575" y="2266916"/>
            <a:ext cx="108381" cy="341297"/>
          </a:xfrm>
          <a:prstGeom prst="straightConnector1">
            <a:avLst/>
          </a:prstGeom>
          <a:ln w="50800">
            <a:solidFill>
              <a:schemeClr val="accent1"/>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52" name="直線矢印コネクタ 51">
            <a:extLst>
              <a:ext uri="{FF2B5EF4-FFF2-40B4-BE49-F238E27FC236}">
                <a16:creationId xmlns:a16="http://schemas.microsoft.com/office/drawing/2014/main" id="{59A14AAF-DDD1-5BE8-F6CB-B5E5C1D57290}"/>
              </a:ext>
            </a:extLst>
          </p:cNvPr>
          <p:cNvCxnSpPr>
            <a:cxnSpLocks/>
          </p:cNvCxnSpPr>
          <p:nvPr/>
        </p:nvCxnSpPr>
        <p:spPr>
          <a:xfrm flipH="1">
            <a:off x="6706874" y="2321825"/>
            <a:ext cx="298239" cy="247474"/>
          </a:xfrm>
          <a:prstGeom prst="straightConnector1">
            <a:avLst/>
          </a:prstGeom>
          <a:ln w="50800">
            <a:solidFill>
              <a:schemeClr val="accent1"/>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a:extLst>
              <a:ext uri="{FF2B5EF4-FFF2-40B4-BE49-F238E27FC236}">
                <a16:creationId xmlns:a16="http://schemas.microsoft.com/office/drawing/2014/main" id="{AE6FD8C3-D91D-C33C-AC10-C7B152069563}"/>
              </a:ext>
            </a:extLst>
          </p:cNvPr>
          <p:cNvCxnSpPr>
            <a:cxnSpLocks/>
          </p:cNvCxnSpPr>
          <p:nvPr/>
        </p:nvCxnSpPr>
        <p:spPr>
          <a:xfrm flipH="1" flipV="1">
            <a:off x="6733943" y="3115197"/>
            <a:ext cx="244102" cy="176753"/>
          </a:xfrm>
          <a:prstGeom prst="straightConnector1">
            <a:avLst/>
          </a:prstGeom>
          <a:ln w="50800">
            <a:solidFill>
              <a:schemeClr val="accent1"/>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A192FD91-AE0A-CCFA-BD3A-D267959E7B99}"/>
              </a:ext>
            </a:extLst>
          </p:cNvPr>
          <p:cNvCxnSpPr>
            <a:cxnSpLocks/>
          </p:cNvCxnSpPr>
          <p:nvPr/>
        </p:nvCxnSpPr>
        <p:spPr>
          <a:xfrm flipV="1">
            <a:off x="6492264" y="3140606"/>
            <a:ext cx="100074" cy="357830"/>
          </a:xfrm>
          <a:prstGeom prst="straightConnector1">
            <a:avLst/>
          </a:prstGeom>
          <a:ln w="50800">
            <a:solidFill>
              <a:schemeClr val="accent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59" name="円弧 58">
            <a:extLst>
              <a:ext uri="{FF2B5EF4-FFF2-40B4-BE49-F238E27FC236}">
                <a16:creationId xmlns:a16="http://schemas.microsoft.com/office/drawing/2014/main" id="{1AD1F79F-D862-FB4F-B011-1BF261AF5BC0}"/>
              </a:ext>
            </a:extLst>
          </p:cNvPr>
          <p:cNvSpPr/>
          <p:nvPr/>
        </p:nvSpPr>
        <p:spPr>
          <a:xfrm flipV="1">
            <a:off x="6128867" y="1761022"/>
            <a:ext cx="2280915" cy="1319728"/>
          </a:xfrm>
          <a:prstGeom prst="arc">
            <a:avLst>
              <a:gd name="adj1" fmla="val 14303301"/>
              <a:gd name="adj2" fmla="val 21527832"/>
            </a:avLst>
          </a:prstGeom>
          <a:ln w="50800">
            <a:solidFill>
              <a:srgbClr val="7030A0"/>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897A8737-AFE7-5EF2-88FF-631ED6517563}"/>
              </a:ext>
            </a:extLst>
          </p:cNvPr>
          <p:cNvSpPr txBox="1"/>
          <p:nvPr/>
        </p:nvSpPr>
        <p:spPr>
          <a:xfrm>
            <a:off x="7915967" y="2061807"/>
            <a:ext cx="961364" cy="369332"/>
          </a:xfrm>
          <a:prstGeom prst="rect">
            <a:avLst/>
          </a:prstGeom>
          <a:noFill/>
        </p:spPr>
        <p:txBody>
          <a:bodyPr wrap="square">
            <a:spAutoFit/>
          </a:bodyPr>
          <a:lstStyle/>
          <a:p>
            <a:pPr algn="ctr"/>
            <a:r>
              <a:rPr lang="ja-JP" altLang="en-US">
                <a:solidFill>
                  <a:srgbClr val="7030A0"/>
                </a:solidFill>
                <a:latin typeface="+mj-ea"/>
                <a:ea typeface="+mj-ea"/>
              </a:rPr>
              <a:t>感染研</a:t>
            </a:r>
            <a:endParaRPr lang="ja-JP" altLang="en-US">
              <a:solidFill>
                <a:srgbClr val="7030A0"/>
              </a:solidFill>
            </a:endParaRPr>
          </a:p>
        </p:txBody>
      </p:sp>
      <p:sp>
        <p:nvSpPr>
          <p:cNvPr id="68" name="テキスト ボックス 67">
            <a:extLst>
              <a:ext uri="{FF2B5EF4-FFF2-40B4-BE49-F238E27FC236}">
                <a16:creationId xmlns:a16="http://schemas.microsoft.com/office/drawing/2014/main" id="{E8815FFB-B6C8-0060-1A6C-A2922171A861}"/>
              </a:ext>
            </a:extLst>
          </p:cNvPr>
          <p:cNvSpPr txBox="1"/>
          <p:nvPr/>
        </p:nvSpPr>
        <p:spPr>
          <a:xfrm>
            <a:off x="6286747" y="1487553"/>
            <a:ext cx="2280927" cy="400110"/>
          </a:xfrm>
          <a:prstGeom prst="rect">
            <a:avLst/>
          </a:prstGeom>
          <a:noFill/>
        </p:spPr>
        <p:txBody>
          <a:bodyPr wrap="square">
            <a:spAutoFit/>
          </a:bodyPr>
          <a:lstStyle/>
          <a:p>
            <a:r>
              <a:rPr lang="ja-JP" altLang="en-US" sz="2000">
                <a:latin typeface="+mj-ea"/>
                <a:ea typeface="+mj-ea"/>
              </a:rPr>
              <a:t>近畿地区内の集約</a:t>
            </a:r>
            <a:endParaRPr lang="ja-JP" altLang="en-US" sz="2000"/>
          </a:p>
        </p:txBody>
      </p:sp>
      <p:sp>
        <p:nvSpPr>
          <p:cNvPr id="70" name="テキスト ボックス 69">
            <a:extLst>
              <a:ext uri="{FF2B5EF4-FFF2-40B4-BE49-F238E27FC236}">
                <a16:creationId xmlns:a16="http://schemas.microsoft.com/office/drawing/2014/main" id="{C6611305-0CE1-18FD-E0BD-0CC6F4A3CDD9}"/>
              </a:ext>
            </a:extLst>
          </p:cNvPr>
          <p:cNvSpPr txBox="1"/>
          <p:nvPr/>
        </p:nvSpPr>
        <p:spPr>
          <a:xfrm>
            <a:off x="6720835" y="2532467"/>
            <a:ext cx="1508765" cy="276999"/>
          </a:xfrm>
          <a:prstGeom prst="rect">
            <a:avLst/>
          </a:prstGeom>
          <a:solidFill>
            <a:schemeClr val="accent1">
              <a:lumMod val="20000"/>
              <a:lumOff val="80000"/>
            </a:schemeClr>
          </a:solidFill>
          <a:ln>
            <a:noFill/>
          </a:ln>
        </p:spPr>
        <p:txBody>
          <a:bodyPr wrap="square">
            <a:spAutoFit/>
          </a:bodyPr>
          <a:lstStyle/>
          <a:p>
            <a:r>
              <a:rPr lang="ja-JP" altLang="en-US" sz="1200" b="1">
                <a:solidFill>
                  <a:srgbClr val="002060"/>
                </a:solidFill>
                <a:latin typeface="+mj-ea"/>
                <a:ea typeface="+mj-ea"/>
              </a:rPr>
              <a:t>リファレンスセンター</a:t>
            </a:r>
            <a:endParaRPr lang="ja-JP" altLang="en-US" sz="1200">
              <a:solidFill>
                <a:srgbClr val="002060"/>
              </a:solidFill>
            </a:endParaRPr>
          </a:p>
        </p:txBody>
      </p:sp>
      <p:sp>
        <p:nvSpPr>
          <p:cNvPr id="71" name="テキスト ボックス 70">
            <a:extLst>
              <a:ext uri="{FF2B5EF4-FFF2-40B4-BE49-F238E27FC236}">
                <a16:creationId xmlns:a16="http://schemas.microsoft.com/office/drawing/2014/main" id="{893C7E1F-C4B8-B55C-2A25-417C99CB289D}"/>
              </a:ext>
            </a:extLst>
          </p:cNvPr>
          <p:cNvSpPr txBox="1"/>
          <p:nvPr/>
        </p:nvSpPr>
        <p:spPr>
          <a:xfrm>
            <a:off x="517635" y="6004502"/>
            <a:ext cx="4577442"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kern="1200">
                <a:solidFill>
                  <a:schemeClr val="tx1"/>
                </a:solidFill>
                <a:latin typeface="+mj-ea"/>
                <a:ea typeface="+mj-ea"/>
                <a:cs typeface="+mn-cs"/>
              </a:rPr>
              <a:t>大阪府・府内保健所等と共有</a:t>
            </a:r>
            <a:endParaRPr kumimoji="1" lang="en-US" altLang="ja-JP" sz="2000" kern="1200" dirty="0">
              <a:solidFill>
                <a:schemeClr val="tx1"/>
              </a:solidFill>
              <a:latin typeface="+mj-ea"/>
              <a:ea typeface="+mj-ea"/>
              <a:cs typeface="+mn-cs"/>
            </a:endParaRPr>
          </a:p>
        </p:txBody>
      </p:sp>
      <p:pic>
        <p:nvPicPr>
          <p:cNvPr id="43" name="図 42">
            <a:extLst>
              <a:ext uri="{FF2B5EF4-FFF2-40B4-BE49-F238E27FC236}">
                <a16:creationId xmlns:a16="http://schemas.microsoft.com/office/drawing/2014/main" id="{87044FC6-5B9F-5F1C-C8CB-43C9560AF2E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404962" y="2655554"/>
            <a:ext cx="328981" cy="422089"/>
          </a:xfrm>
          <a:prstGeom prst="rect">
            <a:avLst/>
          </a:prstGeom>
          <a:ln w="25400">
            <a:solidFill>
              <a:srgbClr val="002060"/>
            </a:solidFill>
          </a:ln>
        </p:spPr>
      </p:pic>
      <p:sp>
        <p:nvSpPr>
          <p:cNvPr id="5" name="テキスト ボックス 4">
            <a:extLst>
              <a:ext uri="{FF2B5EF4-FFF2-40B4-BE49-F238E27FC236}">
                <a16:creationId xmlns:a16="http://schemas.microsoft.com/office/drawing/2014/main" id="{74E75A9B-698D-7D2B-3110-678A859CD2D2}"/>
              </a:ext>
            </a:extLst>
          </p:cNvPr>
          <p:cNvSpPr txBox="1"/>
          <p:nvPr/>
        </p:nvSpPr>
        <p:spPr>
          <a:xfrm>
            <a:off x="421893" y="4191741"/>
            <a:ext cx="298613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a:solidFill>
                  <a:srgbClr val="C00000"/>
                </a:solidFill>
                <a:latin typeface="+mj-ea"/>
                <a:ea typeface="+mj-ea"/>
              </a:rPr>
              <a:t>行政との共有体制を構築</a:t>
            </a:r>
            <a:endParaRPr kumimoji="1" lang="en-US" altLang="ja-JP" sz="1800" kern="1200" dirty="0">
              <a:solidFill>
                <a:srgbClr val="C00000"/>
              </a:solidFill>
              <a:latin typeface="+mj-ea"/>
              <a:ea typeface="+mj-ea"/>
              <a:cs typeface="+mn-cs"/>
            </a:endParaRPr>
          </a:p>
        </p:txBody>
      </p:sp>
      <p:pic>
        <p:nvPicPr>
          <p:cNvPr id="8" name="図 7" descr="帽子 が含まれている画像&#10;&#10;自動的に生成された説明">
            <a:extLst>
              <a:ext uri="{FF2B5EF4-FFF2-40B4-BE49-F238E27FC236}">
                <a16:creationId xmlns:a16="http://schemas.microsoft.com/office/drawing/2014/main" id="{77B02797-076C-331C-176F-72C69893265B}"/>
              </a:ext>
            </a:extLst>
          </p:cNvPr>
          <p:cNvPicPr>
            <a:picLocks noChangeAspect="1"/>
          </p:cNvPicPr>
          <p:nvPr/>
        </p:nvPicPr>
        <p:blipFill>
          <a:blip r:embed="rId7"/>
          <a:stretch>
            <a:fillRect/>
          </a:stretch>
        </p:blipFill>
        <p:spPr>
          <a:xfrm>
            <a:off x="3220274" y="3607067"/>
            <a:ext cx="403058" cy="513450"/>
          </a:xfrm>
          <a:prstGeom prst="rect">
            <a:avLst/>
          </a:prstGeom>
        </p:spPr>
      </p:pic>
      <p:pic>
        <p:nvPicPr>
          <p:cNvPr id="14" name="図 13" descr="黒い背景と白い文字のロゴ&#10;&#10;中程度の精度で自動的に生成された説明">
            <a:extLst>
              <a:ext uri="{FF2B5EF4-FFF2-40B4-BE49-F238E27FC236}">
                <a16:creationId xmlns:a16="http://schemas.microsoft.com/office/drawing/2014/main" id="{DA4FC582-3241-BBFA-8347-FFFFA109D94C}"/>
              </a:ext>
            </a:extLst>
          </p:cNvPr>
          <p:cNvPicPr>
            <a:picLocks noChangeAspect="1"/>
          </p:cNvPicPr>
          <p:nvPr/>
        </p:nvPicPr>
        <p:blipFill>
          <a:blip r:embed="rId8"/>
          <a:stretch>
            <a:fillRect/>
          </a:stretch>
        </p:blipFill>
        <p:spPr>
          <a:xfrm>
            <a:off x="3794885" y="4353323"/>
            <a:ext cx="517747" cy="517747"/>
          </a:xfrm>
          <a:prstGeom prst="rect">
            <a:avLst/>
          </a:prstGeom>
        </p:spPr>
      </p:pic>
      <p:pic>
        <p:nvPicPr>
          <p:cNvPr id="15" name="図 14" descr="黒い背景と白い文字のロゴ&#10;&#10;中程度の精度で自動的に生成された説明">
            <a:extLst>
              <a:ext uri="{FF2B5EF4-FFF2-40B4-BE49-F238E27FC236}">
                <a16:creationId xmlns:a16="http://schemas.microsoft.com/office/drawing/2014/main" id="{F7EB7DEA-19EA-AB50-F5F0-0300277EB255}"/>
              </a:ext>
            </a:extLst>
          </p:cNvPr>
          <p:cNvPicPr>
            <a:picLocks noChangeAspect="1"/>
          </p:cNvPicPr>
          <p:nvPr/>
        </p:nvPicPr>
        <p:blipFill>
          <a:blip r:embed="rId8"/>
          <a:stretch>
            <a:fillRect/>
          </a:stretch>
        </p:blipFill>
        <p:spPr>
          <a:xfrm>
            <a:off x="4688728" y="3642518"/>
            <a:ext cx="517747" cy="517747"/>
          </a:xfrm>
          <a:prstGeom prst="rect">
            <a:avLst/>
          </a:prstGeom>
        </p:spPr>
      </p:pic>
      <p:pic>
        <p:nvPicPr>
          <p:cNvPr id="17" name="図 16" descr="黒い背景と白い文字のロゴ&#10;&#10;中程度の精度で自動的に生成された説明">
            <a:extLst>
              <a:ext uri="{FF2B5EF4-FFF2-40B4-BE49-F238E27FC236}">
                <a16:creationId xmlns:a16="http://schemas.microsoft.com/office/drawing/2014/main" id="{3EAF9FF0-739C-5A18-9413-54E6BB1DD7FC}"/>
              </a:ext>
            </a:extLst>
          </p:cNvPr>
          <p:cNvPicPr>
            <a:picLocks noChangeAspect="1"/>
          </p:cNvPicPr>
          <p:nvPr/>
        </p:nvPicPr>
        <p:blipFill>
          <a:blip r:embed="rId8"/>
          <a:stretch>
            <a:fillRect/>
          </a:stretch>
        </p:blipFill>
        <p:spPr>
          <a:xfrm>
            <a:off x="4070460" y="2989011"/>
            <a:ext cx="517747" cy="517747"/>
          </a:xfrm>
          <a:prstGeom prst="rect">
            <a:avLst/>
          </a:prstGeom>
        </p:spPr>
      </p:pic>
      <p:pic>
        <p:nvPicPr>
          <p:cNvPr id="6" name="図 5" descr="飛行機の羽&#10;&#10;自動的に生成された説明">
            <a:extLst>
              <a:ext uri="{FF2B5EF4-FFF2-40B4-BE49-F238E27FC236}">
                <a16:creationId xmlns:a16="http://schemas.microsoft.com/office/drawing/2014/main" id="{B3603FDB-A7CB-7405-0BA4-78F7CD74F56B}"/>
              </a:ext>
            </a:extLst>
          </p:cNvPr>
          <p:cNvPicPr>
            <a:picLocks noChangeAspect="1"/>
          </p:cNvPicPr>
          <p:nvPr/>
        </p:nvPicPr>
        <p:blipFill>
          <a:blip r:embed="rId9"/>
          <a:stretch>
            <a:fillRect/>
          </a:stretch>
        </p:blipFill>
        <p:spPr>
          <a:xfrm flipH="1">
            <a:off x="670760" y="2696220"/>
            <a:ext cx="1369681" cy="888771"/>
          </a:xfrm>
          <a:prstGeom prst="rect">
            <a:avLst/>
          </a:prstGeom>
        </p:spPr>
      </p:pic>
    </p:spTree>
    <p:extLst>
      <p:ext uri="{BB962C8B-B14F-4D97-AF65-F5344CB8AC3E}">
        <p14:creationId xmlns:p14="http://schemas.microsoft.com/office/powerpoint/2010/main" val="77491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72E57ED7-131F-B9BF-F10F-171E439F2C12}"/>
              </a:ext>
            </a:extLst>
          </p:cNvPr>
          <p:cNvSpPr txBox="1"/>
          <p:nvPr/>
        </p:nvSpPr>
        <p:spPr>
          <a:xfrm>
            <a:off x="1905546" y="6161549"/>
            <a:ext cx="450090" cy="246221"/>
          </a:xfrm>
          <a:prstGeom prst="rect">
            <a:avLst/>
          </a:prstGeom>
          <a:noFill/>
        </p:spPr>
        <p:txBody>
          <a:bodyPr wrap="square">
            <a:spAutoFit/>
          </a:bodyPr>
          <a:lstStyle/>
          <a:p>
            <a:r>
              <a:rPr lang="ja-JP" altLang="en-US" sz="1000" kern="0" dirty="0">
                <a:latin typeface="+mn-ea"/>
              </a:rPr>
              <a:t>継承</a:t>
            </a:r>
            <a:endParaRPr lang="ja-JP" altLang="en-US" sz="1000" dirty="0"/>
          </a:p>
        </p:txBody>
      </p:sp>
      <p:cxnSp>
        <p:nvCxnSpPr>
          <p:cNvPr id="40" name="直線コネクタ 39">
            <a:extLst>
              <a:ext uri="{FF2B5EF4-FFF2-40B4-BE49-F238E27FC236}">
                <a16:creationId xmlns:a16="http://schemas.microsoft.com/office/drawing/2014/main" id="{8D5A19EA-0A02-F98D-3929-E338908FFB94}"/>
              </a:ext>
            </a:extLst>
          </p:cNvPr>
          <p:cNvCxnSpPr>
            <a:cxnSpLocks/>
          </p:cNvCxnSpPr>
          <p:nvPr/>
        </p:nvCxnSpPr>
        <p:spPr>
          <a:xfrm flipV="1">
            <a:off x="1934421" y="5211904"/>
            <a:ext cx="0" cy="1389362"/>
          </a:xfrm>
          <a:prstGeom prst="line">
            <a:avLst/>
          </a:prstGeom>
          <a:ln w="22225">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7" name="表 46">
            <a:extLst>
              <a:ext uri="{FF2B5EF4-FFF2-40B4-BE49-F238E27FC236}">
                <a16:creationId xmlns:a16="http://schemas.microsoft.com/office/drawing/2014/main" id="{E6782438-9765-034A-4FB8-F479863FA7EA}"/>
              </a:ext>
            </a:extLst>
          </p:cNvPr>
          <p:cNvGraphicFramePr>
            <a:graphicFrameLocks noGrp="1"/>
          </p:cNvGraphicFramePr>
          <p:nvPr>
            <p:extLst>
              <p:ext uri="{D42A27DB-BD31-4B8C-83A1-F6EECF244321}">
                <p14:modId xmlns:p14="http://schemas.microsoft.com/office/powerpoint/2010/main" val="2292241010"/>
              </p:ext>
            </p:extLst>
          </p:nvPr>
        </p:nvGraphicFramePr>
        <p:xfrm>
          <a:off x="273050" y="1022753"/>
          <a:ext cx="8514690" cy="3788873"/>
        </p:xfrm>
        <a:graphic>
          <a:graphicData uri="http://schemas.openxmlformats.org/drawingml/2006/table">
            <a:tbl>
              <a:tblPr firstRow="1" bandRow="1">
                <a:tableStyleId>{00A15C55-8517-42AA-B614-E9B94910E393}</a:tableStyleId>
              </a:tblPr>
              <a:tblGrid>
                <a:gridCol w="3105860">
                  <a:extLst>
                    <a:ext uri="{9D8B030D-6E8A-4147-A177-3AD203B41FA5}">
                      <a16:colId xmlns:a16="http://schemas.microsoft.com/office/drawing/2014/main" val="2841543848"/>
                    </a:ext>
                  </a:extLst>
                </a:gridCol>
                <a:gridCol w="5408830">
                  <a:extLst>
                    <a:ext uri="{9D8B030D-6E8A-4147-A177-3AD203B41FA5}">
                      <a16:colId xmlns:a16="http://schemas.microsoft.com/office/drawing/2014/main" val="1631990526"/>
                    </a:ext>
                  </a:extLst>
                </a:gridCol>
              </a:tblGrid>
              <a:tr h="51205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bg1"/>
                          </a:solidFill>
                        </a:rPr>
                        <a:t>疫学解析研究課</a:t>
                      </a:r>
                      <a:endParaRPr kumimoji="1" lang="ja-JP" altLang="en-US" sz="2000" b="0" kern="1200" dirty="0">
                        <a:solidFill>
                          <a:schemeClr val="bg1"/>
                        </a:solidFill>
                        <a:latin typeface="+mj-ea"/>
                        <a:ea typeface="+mj-ea"/>
                        <a:cs typeface="+mn-cs"/>
                      </a:endParaRPr>
                    </a:p>
                  </a:txBody>
                  <a:tcPr anchor="ctr"/>
                </a:tc>
                <a:tc hMerge="1">
                  <a:txBody>
                    <a:bodyPr/>
                    <a:lstStyle/>
                    <a:p>
                      <a:endParaRPr kumimoji="1" lang="ja-JP" altLang="en-US" dirty="0"/>
                    </a:p>
                  </a:txBody>
                  <a:tcPr/>
                </a:tc>
                <a:extLst>
                  <a:ext uri="{0D108BD9-81ED-4DB2-BD59-A6C34878D82A}">
                    <a16:rowId xmlns:a16="http://schemas.microsoft.com/office/drawing/2014/main" val="892302521"/>
                  </a:ext>
                </a:extLst>
              </a:tr>
              <a:tr h="472663">
                <a:tc>
                  <a:txBody>
                    <a:bodyPr/>
                    <a:lstStyle/>
                    <a:p>
                      <a:pPr algn="ctr"/>
                      <a:r>
                        <a:rPr kumimoji="1" lang="ja-JP" altLang="en-US" b="0" dirty="0"/>
                        <a:t>感染症グループ</a:t>
                      </a:r>
                      <a:endParaRPr kumimoji="1" lang="ja-JP" altLang="en-US" b="0" dirty="0">
                        <a:latin typeface="+mj-ea"/>
                        <a:ea typeface="+mj-ea"/>
                      </a:endParaRPr>
                    </a:p>
                  </a:txBody>
                  <a:tcPr anchor="ctr"/>
                </a:tc>
                <a:tc>
                  <a:txBody>
                    <a:bodyPr/>
                    <a:lstStyle/>
                    <a:p>
                      <a:pPr algn="ctr"/>
                      <a:r>
                        <a:rPr kumimoji="1" lang="ja-JP" altLang="en-US" b="0" dirty="0"/>
                        <a:t>生活習慣病グループ</a:t>
                      </a:r>
                      <a:endParaRPr kumimoji="1" lang="ja-JP" altLang="en-US" b="0" dirty="0">
                        <a:latin typeface="+mj-ea"/>
                        <a:ea typeface="+mj-ea"/>
                      </a:endParaRPr>
                    </a:p>
                  </a:txBody>
                  <a:tcPr anchor="ctr"/>
                </a:tc>
                <a:extLst>
                  <a:ext uri="{0D108BD9-81ED-4DB2-BD59-A6C34878D82A}">
                    <a16:rowId xmlns:a16="http://schemas.microsoft.com/office/drawing/2014/main" val="2348590478"/>
                  </a:ext>
                </a:extLst>
              </a:tr>
              <a:tr h="26832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u="sng" kern="1200" dirty="0">
                          <a:solidFill>
                            <a:schemeClr val="dk1"/>
                          </a:solidFill>
                          <a:latin typeface="+mj-ea"/>
                          <a:ea typeface="+mj-ea"/>
                        </a:rPr>
                        <a:t>発生動向変動の解析</a:t>
                      </a:r>
                      <a:endParaRPr kumimoji="1" lang="en-US" altLang="ja-JP" sz="1800" b="0" u="sng"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dk1"/>
                          </a:solidFill>
                          <a:latin typeface="+mj-ea"/>
                          <a:ea typeface="+mj-ea"/>
                        </a:rPr>
                        <a:t>・新型コロナウイルス感染症</a:t>
                      </a:r>
                      <a:endParaRPr kumimoji="1" lang="en-US" altLang="ja-JP" sz="18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dk1"/>
                          </a:solidFill>
                          <a:latin typeface="+mj-ea"/>
                          <a:ea typeface="+mj-ea"/>
                        </a:rPr>
                        <a:t>　実行再生産数の解析等</a:t>
                      </a:r>
                      <a:endParaRPr kumimoji="1" lang="en-US" altLang="ja-JP" sz="18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dk1"/>
                          </a:solidFill>
                          <a:latin typeface="+mj-ea"/>
                          <a:ea typeface="+mj-ea"/>
                        </a:rPr>
                        <a:t>・</a:t>
                      </a:r>
                      <a:r>
                        <a:rPr kumimoji="1" lang="en-US" altLang="ja-JP" sz="1800" b="0" kern="1200" dirty="0">
                          <a:solidFill>
                            <a:schemeClr val="dk1"/>
                          </a:solidFill>
                          <a:latin typeface="+mj-ea"/>
                          <a:ea typeface="+mj-ea"/>
                        </a:rPr>
                        <a:t>RS</a:t>
                      </a:r>
                      <a:r>
                        <a:rPr kumimoji="1" lang="ja-JP" altLang="en-US" sz="1800" b="0" kern="1200" dirty="0">
                          <a:solidFill>
                            <a:schemeClr val="dk1"/>
                          </a:solidFill>
                          <a:latin typeface="+mj-ea"/>
                          <a:ea typeface="+mj-ea"/>
                        </a:rPr>
                        <a:t>ウイルス感染症</a:t>
                      </a:r>
                      <a:endParaRPr kumimoji="1" lang="en-US" altLang="ja-JP" sz="18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dk1"/>
                          </a:solidFill>
                          <a:latin typeface="+mj-ea"/>
                          <a:ea typeface="+mj-ea"/>
                        </a:rPr>
                        <a:t>　流行規模の推定等</a:t>
                      </a:r>
                      <a:endParaRPr kumimoji="1" lang="en-US" altLang="ja-JP" sz="1800" b="0" kern="1200" dirty="0">
                        <a:solidFill>
                          <a:schemeClr val="dk1"/>
                        </a:solidFill>
                        <a:latin typeface="+mj-ea"/>
                        <a:ea typeface="+mj-ea"/>
                      </a:endParaRPr>
                    </a:p>
                    <a:p>
                      <a:endParaRPr kumimoji="1" lang="ja-JP" altLang="en-US" sz="1600" b="0" dirty="0">
                        <a:latin typeface="+mj-ea"/>
                        <a:ea typeface="+mj-ea"/>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u="sng" kern="1200" dirty="0">
                          <a:solidFill>
                            <a:srgbClr val="FF0000"/>
                          </a:solidFill>
                          <a:latin typeface="+mj-ea"/>
                          <a:ea typeface="+mj-ea"/>
                        </a:rPr>
                        <a:t>大阪府循環器</a:t>
                      </a:r>
                      <a:r>
                        <a:rPr kumimoji="1" lang="ja-JP" altLang="en-US" sz="1800" b="0" u="sng" kern="1200">
                          <a:solidFill>
                            <a:srgbClr val="FF0000"/>
                          </a:solidFill>
                          <a:latin typeface="+mj-ea"/>
                          <a:ea typeface="+mj-ea"/>
                        </a:rPr>
                        <a:t>疾患予防業務</a:t>
                      </a:r>
                      <a:endParaRPr kumimoji="1" lang="en-US" altLang="ja-JP" sz="1800" b="0" u="sng" kern="1200" dirty="0">
                        <a:solidFill>
                          <a:srgbClr val="FF0000"/>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j-ea"/>
                          <a:ea typeface="+mj-ea"/>
                        </a:rPr>
                        <a:t>・健診・保健指導・医療費データ</a:t>
                      </a:r>
                      <a:r>
                        <a:rPr kumimoji="1" lang="ja-JP" altLang="en-US" sz="1800" b="0" kern="1200">
                          <a:solidFill>
                            <a:schemeClr val="tx1"/>
                          </a:solidFill>
                          <a:latin typeface="+mj-ea"/>
                          <a:ea typeface="+mj-ea"/>
                        </a:rPr>
                        <a:t>の分析</a:t>
                      </a:r>
                      <a:endParaRPr kumimoji="1" lang="en-US" altLang="ja-JP" sz="1800" b="0" kern="1200" dirty="0">
                        <a:solidFill>
                          <a:schemeClr val="tx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j-ea"/>
                          <a:ea typeface="+mj-ea"/>
                        </a:rPr>
                        <a:t>・行動変容推進事業</a:t>
                      </a:r>
                      <a:r>
                        <a:rPr kumimoji="1" lang="ja-JP" altLang="en-US" sz="1800" b="0" kern="1200">
                          <a:solidFill>
                            <a:schemeClr val="tx1"/>
                          </a:solidFill>
                          <a:latin typeface="+mj-ea"/>
                          <a:ea typeface="+mj-ea"/>
                        </a:rPr>
                        <a:t>のフォローアップ</a:t>
                      </a:r>
                      <a:endParaRPr kumimoji="1" lang="en-US" altLang="ja-JP" sz="1800" b="0" kern="1200" dirty="0">
                        <a:solidFill>
                          <a:schemeClr val="tx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solidFill>
                          <a:latin typeface="+mj-ea"/>
                          <a:ea typeface="+mj-ea"/>
                        </a:rPr>
                        <a:t>　　</a:t>
                      </a:r>
                      <a:r>
                        <a:rPr kumimoji="1" lang="ja-JP" altLang="en-US" sz="1200" b="0" kern="1200">
                          <a:solidFill>
                            <a:schemeClr val="dk1"/>
                          </a:solidFill>
                          <a:latin typeface="+mj-ea"/>
                          <a:ea typeface="+mj-ea"/>
                        </a:rPr>
                        <a:t>＜</a:t>
                      </a:r>
                      <a:r>
                        <a:rPr kumimoji="1" lang="ja-JP" altLang="en-US" sz="1200" b="0" kern="1200" dirty="0">
                          <a:solidFill>
                            <a:schemeClr val="dk1"/>
                          </a:solidFill>
                          <a:latin typeface="+mj-ea"/>
                          <a:ea typeface="+mj-ea"/>
                        </a:rPr>
                        <a:t>禁煙支援＞＜高血圧対策＞＜糖尿病対策</a:t>
                      </a:r>
                      <a:r>
                        <a:rPr kumimoji="1" lang="ja-JP" altLang="en-US" sz="1200" b="0" kern="1200">
                          <a:solidFill>
                            <a:schemeClr val="dk1"/>
                          </a:solidFill>
                          <a:latin typeface="+mj-ea"/>
                          <a:ea typeface="+mj-ea"/>
                        </a:rPr>
                        <a:t>＞等</a:t>
                      </a:r>
                      <a:endParaRPr kumimoji="1" lang="en-US" altLang="ja-JP" sz="12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kern="1200" dirty="0">
                        <a:solidFill>
                          <a:schemeClr val="dk1"/>
                        </a:solidFill>
                        <a:latin typeface="+mj-ea"/>
                        <a:ea typeface="+mj-ea"/>
                      </a:endParaRPr>
                    </a:p>
                    <a:p>
                      <a:pPr marL="0" marR="0" lvl="0" indent="-36000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a:solidFill>
                            <a:schemeClr val="dk1"/>
                          </a:solidFill>
                          <a:latin typeface="+mj-ea"/>
                          <a:ea typeface="+mj-ea"/>
                        </a:rPr>
                        <a:t>・地域における循環器</a:t>
                      </a:r>
                      <a:r>
                        <a:rPr kumimoji="1" lang="ja-JP" altLang="en-US" sz="1800" b="0" kern="1200" dirty="0">
                          <a:solidFill>
                            <a:schemeClr val="dk1"/>
                          </a:solidFill>
                          <a:latin typeface="+mj-ea"/>
                          <a:ea typeface="+mj-ea"/>
                        </a:rPr>
                        <a:t>疾患のリスク</a:t>
                      </a:r>
                      <a:r>
                        <a:rPr kumimoji="1" lang="ja-JP" altLang="en-US" sz="1800" b="0" kern="1200">
                          <a:solidFill>
                            <a:schemeClr val="dk1"/>
                          </a:solidFill>
                          <a:latin typeface="+mj-ea"/>
                          <a:ea typeface="+mj-ea"/>
                        </a:rPr>
                        <a:t>に関する研究</a:t>
                      </a:r>
                      <a:endParaRPr kumimoji="1" lang="en-US" altLang="ja-JP" sz="18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latin typeface="+mj-ea"/>
                          <a:ea typeface="+mj-ea"/>
                        </a:rPr>
                        <a:t>　　（フィールド研究：大阪府民、八尾市など</a:t>
                      </a:r>
                      <a:r>
                        <a:rPr kumimoji="1" lang="en-US" altLang="ja-JP" sz="1200" b="0" kern="1200" dirty="0">
                          <a:solidFill>
                            <a:schemeClr val="tx1"/>
                          </a:solidFill>
                          <a:latin typeface="+mj-ea"/>
                          <a:ea typeface="+mj-ea"/>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kern="1200" dirty="0">
                        <a:solidFill>
                          <a:schemeClr val="dk1"/>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a:solidFill>
                            <a:schemeClr val="dk1"/>
                          </a:solidFill>
                          <a:latin typeface="+mj-ea"/>
                          <a:ea typeface="+mj-ea"/>
                        </a:rPr>
                        <a:t>・</a:t>
                      </a:r>
                      <a:r>
                        <a:rPr kumimoji="1" lang="ja-JP" altLang="en-US" sz="1800" b="0" kern="1200" dirty="0">
                          <a:solidFill>
                            <a:schemeClr val="dk1"/>
                          </a:solidFill>
                          <a:latin typeface="+mj-ea"/>
                          <a:ea typeface="+mj-ea"/>
                        </a:rPr>
                        <a:t>府民の</a:t>
                      </a:r>
                      <a:r>
                        <a:rPr kumimoji="1" lang="ja-JP" altLang="en-US" sz="1800" b="0" kern="1200">
                          <a:solidFill>
                            <a:schemeClr val="dk1"/>
                          </a:solidFill>
                          <a:latin typeface="+mj-ea"/>
                          <a:ea typeface="+mj-ea"/>
                        </a:rPr>
                        <a:t>健康づくり支援</a:t>
                      </a:r>
                      <a:endParaRPr kumimoji="1" lang="en-US" altLang="ja-JP" sz="1800" b="0" kern="1200" dirty="0">
                        <a:solidFill>
                          <a:schemeClr val="dk1"/>
                        </a:solidFill>
                        <a:latin typeface="+mj-ea"/>
                        <a:ea typeface="+mj-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latin typeface="+mj-ea"/>
                          <a:ea typeface="+mj-ea"/>
                          <a:cs typeface="+mn-cs"/>
                        </a:rPr>
                        <a:t>　　府内</a:t>
                      </a:r>
                      <a:r>
                        <a:rPr kumimoji="1" lang="ja-JP" altLang="en-US" sz="1200" b="0" kern="1200" dirty="0">
                          <a:solidFill>
                            <a:schemeClr val="dk1"/>
                          </a:solidFill>
                          <a:latin typeface="+mj-ea"/>
                          <a:ea typeface="+mj-ea"/>
                          <a:cs typeface="+mn-cs"/>
                        </a:rPr>
                        <a:t>医療</a:t>
                      </a:r>
                      <a:r>
                        <a:rPr kumimoji="1" lang="ja-JP" altLang="en-US" sz="1200" b="0" kern="1200">
                          <a:solidFill>
                            <a:schemeClr val="dk1"/>
                          </a:solidFill>
                          <a:latin typeface="+mj-ea"/>
                          <a:ea typeface="+mj-ea"/>
                          <a:cs typeface="+mn-cs"/>
                        </a:rPr>
                        <a:t>保険者向け実態調査：特定検診・特定保健指導等</a:t>
                      </a:r>
                      <a:endParaRPr kumimoji="1" lang="en-US" altLang="ja-JP" sz="1200" b="0" kern="1200" dirty="0">
                        <a:solidFill>
                          <a:schemeClr val="dk1"/>
                        </a:solidFill>
                        <a:latin typeface="+mj-ea"/>
                        <a:ea typeface="+mj-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solidFill>
                          <a:latin typeface="+mj-ea"/>
                          <a:ea typeface="+mj-ea"/>
                          <a:cs typeface="+mn-cs"/>
                        </a:rPr>
                        <a:t>　　府内</a:t>
                      </a:r>
                      <a:r>
                        <a:rPr kumimoji="1" lang="ja-JP" altLang="en-US" sz="1200" b="0" kern="1200" dirty="0">
                          <a:solidFill>
                            <a:schemeClr val="tx1"/>
                          </a:solidFill>
                          <a:latin typeface="+mj-ea"/>
                          <a:ea typeface="+mj-ea"/>
                          <a:cs typeface="+mn-cs"/>
                        </a:rPr>
                        <a:t>市町村</a:t>
                      </a:r>
                      <a:r>
                        <a:rPr kumimoji="1" lang="ja-JP" altLang="en-US" sz="1200" b="0" kern="1200">
                          <a:solidFill>
                            <a:schemeClr val="tx1"/>
                          </a:solidFill>
                          <a:latin typeface="+mj-ea"/>
                          <a:ea typeface="+mj-ea"/>
                          <a:cs typeface="+mn-cs"/>
                        </a:rPr>
                        <a:t>国保支援：国保</a:t>
                      </a:r>
                      <a:r>
                        <a:rPr kumimoji="1" lang="ja-JP" altLang="en-US" sz="1200" b="0" kern="1200" dirty="0">
                          <a:solidFill>
                            <a:schemeClr val="tx1"/>
                          </a:solidFill>
                          <a:latin typeface="+mj-ea"/>
                          <a:ea typeface="+mj-ea"/>
                          <a:cs typeface="+mn-cs"/>
                        </a:rPr>
                        <a:t>連合会保健事業支援</a:t>
                      </a:r>
                      <a:r>
                        <a:rPr kumimoji="1" lang="ja-JP" altLang="en-US" sz="1200" b="0" kern="1200">
                          <a:solidFill>
                            <a:schemeClr val="tx1"/>
                          </a:solidFill>
                          <a:latin typeface="+mj-ea"/>
                          <a:ea typeface="+mj-ea"/>
                          <a:cs typeface="+mn-cs"/>
                        </a:rPr>
                        <a:t>評価委員会</a:t>
                      </a:r>
                      <a:endParaRPr kumimoji="1" lang="en-US" altLang="ja-JP" sz="1200" b="0" kern="1200" dirty="0">
                        <a:solidFill>
                          <a:schemeClr val="tx1"/>
                        </a:solidFill>
                        <a:latin typeface="+mj-ea"/>
                        <a:ea typeface="+mj-ea"/>
                        <a:cs typeface="+mn-cs"/>
                      </a:endParaRPr>
                    </a:p>
                  </a:txBody>
                  <a:tcPr/>
                </a:tc>
                <a:extLst>
                  <a:ext uri="{0D108BD9-81ED-4DB2-BD59-A6C34878D82A}">
                    <a16:rowId xmlns:a16="http://schemas.microsoft.com/office/drawing/2014/main" val="1981191842"/>
                  </a:ext>
                </a:extLst>
              </a:tr>
            </a:tbl>
          </a:graphicData>
        </a:graphic>
      </p:graphicFrame>
      <p:sp>
        <p:nvSpPr>
          <p:cNvPr id="4" name="スライド番号プレースホルダー 3"/>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S PGothic" panose="020B0600070205080204" pitchFamily="34" charset="-128"/>
                <a:ea typeface="MS PGothic" panose="020B0600070205080204" pitchFamily="34" charset="-128"/>
                <a:cs typeface="HG丸ｺﾞｼｯｸM-PRO"/>
              </a:rPr>
              <a:t>3.</a:t>
            </a:r>
            <a:r>
              <a:rPr lang="ja-JP" altLang="en-US" sz="2800" dirty="0">
                <a:solidFill>
                  <a:schemeClr val="bg1"/>
                </a:solidFill>
                <a:latin typeface="MS PGothic" panose="020B0600070205080204" pitchFamily="34" charset="-128"/>
                <a:ea typeface="MS PGothic" panose="020B0600070205080204" pitchFamily="34" charset="-128"/>
                <a:cs typeface="HG丸ｺﾞｼｯｸM-PRO"/>
              </a:rPr>
              <a:t>　業務実績にかかる重点項目（疫学解析研究）</a:t>
            </a:r>
          </a:p>
        </p:txBody>
      </p:sp>
      <p:sp>
        <p:nvSpPr>
          <p:cNvPr id="50" name="正方形/長方形 49">
            <a:extLst>
              <a:ext uri="{FF2B5EF4-FFF2-40B4-BE49-F238E27FC236}">
                <a16:creationId xmlns:a16="http://schemas.microsoft.com/office/drawing/2014/main" id="{7D73E8CB-7065-7531-9345-B0851EDBD3A7}"/>
              </a:ext>
            </a:extLst>
          </p:cNvPr>
          <p:cNvSpPr/>
          <p:nvPr/>
        </p:nvSpPr>
        <p:spPr>
          <a:xfrm>
            <a:off x="3358151" y="1522312"/>
            <a:ext cx="5429589" cy="3289314"/>
          </a:xfrm>
          <a:prstGeom prst="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C3D8003-6BF2-3AC1-9D35-B5411625E789}"/>
              </a:ext>
            </a:extLst>
          </p:cNvPr>
          <p:cNvSpPr txBox="1"/>
          <p:nvPr/>
        </p:nvSpPr>
        <p:spPr>
          <a:xfrm>
            <a:off x="805083" y="5103796"/>
            <a:ext cx="3180373" cy="400110"/>
          </a:xfrm>
          <a:prstGeom prst="rect">
            <a:avLst/>
          </a:prstGeom>
          <a:solidFill>
            <a:schemeClr val="bg1"/>
          </a:solidFill>
          <a:ln w="19050">
            <a:solidFill>
              <a:schemeClr val="accent6">
                <a:lumMod val="75000"/>
              </a:schemeClr>
            </a:solidFill>
            <a:prstDash val="solid"/>
          </a:ln>
        </p:spPr>
        <p:txBody>
          <a:bodyPr wrap="square">
            <a:spAutoFit/>
          </a:bodyPr>
          <a:lstStyle/>
          <a:p>
            <a:pPr algn="ctr"/>
            <a:r>
              <a:rPr lang="ja-JP" altLang="en-US" sz="1000" dirty="0">
                <a:latin typeface="+mj-ea"/>
                <a:ea typeface="+mj-ea"/>
              </a:rPr>
              <a:t>公益財団法人　大阪府保健医療財団</a:t>
            </a:r>
            <a:endParaRPr lang="en-US" altLang="ja-JP" sz="1000" dirty="0">
              <a:latin typeface="+mj-ea"/>
              <a:ea typeface="+mj-ea"/>
            </a:endParaRPr>
          </a:p>
          <a:p>
            <a:pPr algn="ctr"/>
            <a:r>
              <a:rPr lang="ja-JP" altLang="en-US" sz="1000" dirty="0">
                <a:latin typeface="+mj-ea"/>
                <a:ea typeface="+mj-ea"/>
              </a:rPr>
              <a:t>（大阪がん循環器病</a:t>
            </a:r>
            <a:r>
              <a:rPr lang="ja-JP" altLang="en-US" sz="1000">
                <a:latin typeface="+mj-ea"/>
                <a:ea typeface="+mj-ea"/>
              </a:rPr>
              <a:t>予防センター循環器</a:t>
            </a:r>
            <a:r>
              <a:rPr lang="ja-JP" altLang="en-US" sz="1000" dirty="0">
                <a:latin typeface="+mj-ea"/>
                <a:ea typeface="+mj-ea"/>
              </a:rPr>
              <a:t>予防部門）</a:t>
            </a:r>
          </a:p>
        </p:txBody>
      </p:sp>
      <p:sp>
        <p:nvSpPr>
          <p:cNvPr id="38" name="テキスト ボックス 37">
            <a:extLst>
              <a:ext uri="{FF2B5EF4-FFF2-40B4-BE49-F238E27FC236}">
                <a16:creationId xmlns:a16="http://schemas.microsoft.com/office/drawing/2014/main" id="{5C10F5D5-4594-372A-E6B9-602AB93A72D2}"/>
              </a:ext>
            </a:extLst>
          </p:cNvPr>
          <p:cNvSpPr txBox="1"/>
          <p:nvPr/>
        </p:nvSpPr>
        <p:spPr>
          <a:xfrm rot="1610081">
            <a:off x="7805567" y="1328027"/>
            <a:ext cx="1170682" cy="369332"/>
          </a:xfrm>
          <a:prstGeom prst="rect">
            <a:avLst/>
          </a:prstGeom>
          <a:solidFill>
            <a:srgbClr val="FFFF00"/>
          </a:solidFill>
        </p:spPr>
        <p:txBody>
          <a:bodyPr wrap="square" rtlCol="0">
            <a:spAutoFit/>
          </a:bodyPr>
          <a:lstStyle/>
          <a:p>
            <a:r>
              <a:rPr kumimoji="1" lang="ja-JP" altLang="en-US" b="1" dirty="0">
                <a:latin typeface="+mj-ea"/>
                <a:ea typeface="+mj-ea"/>
                <a:cs typeface="Hiragino Kaku Gothic Std W8" charset="-128"/>
              </a:rPr>
              <a:t>機能強化</a:t>
            </a:r>
          </a:p>
        </p:txBody>
      </p:sp>
      <p:sp>
        <p:nvSpPr>
          <p:cNvPr id="51" name="テキスト ボックス 50">
            <a:extLst>
              <a:ext uri="{FF2B5EF4-FFF2-40B4-BE49-F238E27FC236}">
                <a16:creationId xmlns:a16="http://schemas.microsoft.com/office/drawing/2014/main" id="{45070CBF-0A4D-A70A-7077-D9399D04AEDA}"/>
              </a:ext>
            </a:extLst>
          </p:cNvPr>
          <p:cNvSpPr txBox="1"/>
          <p:nvPr/>
        </p:nvSpPr>
        <p:spPr>
          <a:xfrm>
            <a:off x="805083" y="6443405"/>
            <a:ext cx="2415210" cy="246221"/>
          </a:xfrm>
          <a:prstGeom prst="rect">
            <a:avLst/>
          </a:prstGeom>
          <a:solidFill>
            <a:schemeClr val="bg1"/>
          </a:solidFill>
          <a:ln w="19050">
            <a:solidFill>
              <a:schemeClr val="accent6">
                <a:lumMod val="75000"/>
              </a:schemeClr>
            </a:solidFill>
            <a:prstDash val="solid"/>
          </a:ln>
        </p:spPr>
        <p:txBody>
          <a:bodyPr wrap="square">
            <a:spAutoFit/>
          </a:bodyPr>
          <a:lstStyle/>
          <a:p>
            <a:pPr algn="ctr"/>
            <a:r>
              <a:rPr lang="ja-JP" altLang="en-US" sz="1000" dirty="0">
                <a:latin typeface="+mj-ea"/>
                <a:ea typeface="+mj-ea"/>
              </a:rPr>
              <a:t>大阪</a:t>
            </a:r>
            <a:r>
              <a:rPr lang="ja-JP" altLang="en-US" sz="1000">
                <a:latin typeface="+mj-ea"/>
                <a:ea typeface="+mj-ea"/>
              </a:rPr>
              <a:t>府立成人病センター</a:t>
            </a:r>
            <a:endParaRPr lang="ja-JP" altLang="en-US" sz="1000" dirty="0">
              <a:latin typeface="+mj-ea"/>
              <a:ea typeface="+mj-ea"/>
            </a:endParaRPr>
          </a:p>
        </p:txBody>
      </p:sp>
      <p:sp>
        <p:nvSpPr>
          <p:cNvPr id="52" name="テキスト ボックス 51">
            <a:extLst>
              <a:ext uri="{FF2B5EF4-FFF2-40B4-BE49-F238E27FC236}">
                <a16:creationId xmlns:a16="http://schemas.microsoft.com/office/drawing/2014/main" id="{83A4D44F-F825-9050-019E-2E92D931F0A5}"/>
              </a:ext>
            </a:extLst>
          </p:cNvPr>
          <p:cNvSpPr txBox="1"/>
          <p:nvPr/>
        </p:nvSpPr>
        <p:spPr>
          <a:xfrm>
            <a:off x="805083" y="5831657"/>
            <a:ext cx="2415211" cy="246221"/>
          </a:xfrm>
          <a:prstGeom prst="rect">
            <a:avLst/>
          </a:prstGeom>
          <a:solidFill>
            <a:schemeClr val="bg1"/>
          </a:solidFill>
          <a:ln w="19050">
            <a:solidFill>
              <a:schemeClr val="accent6">
                <a:lumMod val="75000"/>
              </a:schemeClr>
            </a:solidFill>
            <a:prstDash val="solid"/>
          </a:ln>
        </p:spPr>
        <p:txBody>
          <a:bodyPr wrap="square">
            <a:spAutoFit/>
          </a:bodyPr>
          <a:lstStyle/>
          <a:p>
            <a:pPr algn="ctr"/>
            <a:r>
              <a:rPr lang="ja-JP" altLang="en-US" sz="1000" dirty="0">
                <a:latin typeface="+mj-ea"/>
                <a:ea typeface="+mj-ea"/>
              </a:rPr>
              <a:t>大阪府立健康科学センター</a:t>
            </a:r>
          </a:p>
        </p:txBody>
      </p:sp>
      <p:pic>
        <p:nvPicPr>
          <p:cNvPr id="8" name="図 7">
            <a:extLst>
              <a:ext uri="{FF2B5EF4-FFF2-40B4-BE49-F238E27FC236}">
                <a16:creationId xmlns:a16="http://schemas.microsoft.com/office/drawing/2014/main" id="{9DA4DE5B-5EF2-87A2-73BE-9CCBB1302FA0}"/>
              </a:ext>
            </a:extLst>
          </p:cNvPr>
          <p:cNvPicPr>
            <a:picLocks noChangeAspect="1"/>
          </p:cNvPicPr>
          <p:nvPr/>
        </p:nvPicPr>
        <p:blipFill>
          <a:blip r:embed="rId3"/>
          <a:stretch>
            <a:fillRect/>
          </a:stretch>
        </p:blipFill>
        <p:spPr>
          <a:xfrm>
            <a:off x="5923708" y="4946707"/>
            <a:ext cx="2277875" cy="1714443"/>
          </a:xfrm>
          <a:prstGeom prst="rect">
            <a:avLst/>
          </a:prstGeom>
        </p:spPr>
      </p:pic>
      <p:sp>
        <p:nvSpPr>
          <p:cNvPr id="3" name="テキスト ボックス 2">
            <a:extLst>
              <a:ext uri="{FF2B5EF4-FFF2-40B4-BE49-F238E27FC236}">
                <a16:creationId xmlns:a16="http://schemas.microsoft.com/office/drawing/2014/main" id="{2BA9EE2D-4660-393A-702B-66169B61CA62}"/>
              </a:ext>
            </a:extLst>
          </p:cNvPr>
          <p:cNvSpPr txBox="1"/>
          <p:nvPr/>
        </p:nvSpPr>
        <p:spPr>
          <a:xfrm>
            <a:off x="1916304" y="5535502"/>
            <a:ext cx="450090" cy="246221"/>
          </a:xfrm>
          <a:prstGeom prst="rect">
            <a:avLst/>
          </a:prstGeom>
          <a:noFill/>
        </p:spPr>
        <p:txBody>
          <a:bodyPr wrap="square">
            <a:spAutoFit/>
          </a:bodyPr>
          <a:lstStyle/>
          <a:p>
            <a:r>
              <a:rPr lang="ja-JP" altLang="en-US" sz="1000" kern="0" dirty="0">
                <a:latin typeface="+mn-ea"/>
              </a:rPr>
              <a:t>継承</a:t>
            </a:r>
            <a:endParaRPr lang="ja-JP" altLang="en-US" sz="1000" dirty="0"/>
          </a:p>
        </p:txBody>
      </p:sp>
      <p:sp>
        <p:nvSpPr>
          <p:cNvPr id="7" name="テキスト ボックス 6">
            <a:extLst>
              <a:ext uri="{FF2B5EF4-FFF2-40B4-BE49-F238E27FC236}">
                <a16:creationId xmlns:a16="http://schemas.microsoft.com/office/drawing/2014/main" id="{568B4127-BC48-102A-0144-63D54307DB74}"/>
              </a:ext>
            </a:extLst>
          </p:cNvPr>
          <p:cNvSpPr txBox="1"/>
          <p:nvPr/>
        </p:nvSpPr>
        <p:spPr>
          <a:xfrm>
            <a:off x="4320561" y="5035723"/>
            <a:ext cx="547585" cy="246221"/>
          </a:xfrm>
          <a:prstGeom prst="rect">
            <a:avLst/>
          </a:prstGeom>
          <a:noFill/>
        </p:spPr>
        <p:txBody>
          <a:bodyPr wrap="square">
            <a:spAutoFit/>
          </a:bodyPr>
          <a:lstStyle/>
          <a:p>
            <a:r>
              <a:rPr lang="ja-JP" altLang="en-US" sz="1000" kern="0" dirty="0">
                <a:latin typeface="+mn-ea"/>
              </a:rPr>
              <a:t>継承</a:t>
            </a:r>
            <a:endParaRPr lang="ja-JP" altLang="en-US" sz="1000" dirty="0"/>
          </a:p>
        </p:txBody>
      </p:sp>
      <p:cxnSp>
        <p:nvCxnSpPr>
          <p:cNvPr id="5" name="直線コネクタ 4">
            <a:extLst>
              <a:ext uri="{FF2B5EF4-FFF2-40B4-BE49-F238E27FC236}">
                <a16:creationId xmlns:a16="http://schemas.microsoft.com/office/drawing/2014/main" id="{E8B7A4EF-A4A9-EB6E-6091-7A53706D9628}"/>
              </a:ext>
            </a:extLst>
          </p:cNvPr>
          <p:cNvCxnSpPr>
            <a:cxnSpLocks/>
          </p:cNvCxnSpPr>
          <p:nvPr/>
        </p:nvCxnSpPr>
        <p:spPr>
          <a:xfrm>
            <a:off x="3985456" y="5306201"/>
            <a:ext cx="1158880" cy="0"/>
          </a:xfrm>
          <a:prstGeom prst="line">
            <a:avLst/>
          </a:prstGeom>
          <a:ln w="22225">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DF1C583-02C6-8242-9415-BB8D482F6C11}"/>
              </a:ext>
            </a:extLst>
          </p:cNvPr>
          <p:cNvCxnSpPr>
            <a:cxnSpLocks/>
          </p:cNvCxnSpPr>
          <p:nvPr/>
        </p:nvCxnSpPr>
        <p:spPr>
          <a:xfrm flipV="1">
            <a:off x="5116992" y="4918883"/>
            <a:ext cx="0" cy="395734"/>
          </a:xfrm>
          <a:prstGeom prst="line">
            <a:avLst/>
          </a:prstGeom>
          <a:ln w="22225">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6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82F516A-B0C7-5C54-E8CF-CBA02C0D7109}"/>
              </a:ext>
            </a:extLst>
          </p:cNvPr>
          <p:cNvSpPr txBox="1"/>
          <p:nvPr/>
        </p:nvSpPr>
        <p:spPr>
          <a:xfrm rot="19800000">
            <a:off x="92886" y="4269885"/>
            <a:ext cx="468300" cy="246221"/>
          </a:xfrm>
          <a:prstGeom prst="rect">
            <a:avLst/>
          </a:prstGeom>
          <a:solidFill>
            <a:srgbClr val="FFFF00"/>
          </a:solidFill>
        </p:spPr>
        <p:txBody>
          <a:bodyPr wrap="squar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1" name="テキスト ボックス 10">
            <a:extLst>
              <a:ext uri="{FF2B5EF4-FFF2-40B4-BE49-F238E27FC236}">
                <a16:creationId xmlns:a16="http://schemas.microsoft.com/office/drawing/2014/main" id="{6FAA13DF-5828-B5DB-7E0C-9F169603B9C6}"/>
              </a:ext>
            </a:extLst>
          </p:cNvPr>
          <p:cNvSpPr txBox="1"/>
          <p:nvPr/>
        </p:nvSpPr>
        <p:spPr>
          <a:xfrm rot="19800000">
            <a:off x="51342" y="3055142"/>
            <a:ext cx="468300" cy="246221"/>
          </a:xfrm>
          <a:prstGeom prst="rect">
            <a:avLst/>
          </a:prstGeom>
          <a:solidFill>
            <a:srgbClr val="FFFF00"/>
          </a:solidFill>
        </p:spPr>
        <p:txBody>
          <a:bodyPr wrap="squar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7" name="テキスト ボックス 6">
            <a:extLst>
              <a:ext uri="{FF2B5EF4-FFF2-40B4-BE49-F238E27FC236}">
                <a16:creationId xmlns:a16="http://schemas.microsoft.com/office/drawing/2014/main" id="{A09EA44D-47EA-2148-D54C-30B0C9C35D0F}"/>
              </a:ext>
            </a:extLst>
          </p:cNvPr>
          <p:cNvSpPr txBox="1"/>
          <p:nvPr/>
        </p:nvSpPr>
        <p:spPr>
          <a:xfrm rot="19800000">
            <a:off x="51341" y="2396160"/>
            <a:ext cx="468300" cy="246221"/>
          </a:xfrm>
          <a:prstGeom prst="rect">
            <a:avLst/>
          </a:prstGeom>
          <a:solidFill>
            <a:srgbClr val="FFFF00"/>
          </a:solidFill>
        </p:spPr>
        <p:txBody>
          <a:bodyPr wrap="squar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9" name="テキスト ボックス 8">
            <a:extLst>
              <a:ext uri="{FF2B5EF4-FFF2-40B4-BE49-F238E27FC236}">
                <a16:creationId xmlns:a16="http://schemas.microsoft.com/office/drawing/2014/main" id="{B419B8E8-CB33-EF7B-F2B7-A9A5707530E7}"/>
              </a:ext>
            </a:extLst>
          </p:cNvPr>
          <p:cNvSpPr txBox="1"/>
          <p:nvPr/>
        </p:nvSpPr>
        <p:spPr>
          <a:xfrm rot="19800000">
            <a:off x="51342" y="3714123"/>
            <a:ext cx="468300" cy="246221"/>
          </a:xfrm>
          <a:prstGeom prst="rect">
            <a:avLst/>
          </a:prstGeom>
          <a:solidFill>
            <a:srgbClr val="FFFF00"/>
          </a:solidFill>
        </p:spPr>
        <p:txBody>
          <a:bodyPr wrap="square" rtlCol="0">
            <a:spAutoFit/>
          </a:bodyPr>
          <a:lstStyle/>
          <a:p>
            <a:r>
              <a:rPr kumimoji="1" lang="ja-JP" altLang="en-US" sz="1000" b="1">
                <a:latin typeface="Hiragino Kaku Gothic Std W8" charset="-128"/>
                <a:ea typeface="Hiragino Kaku Gothic Std W8" charset="-128"/>
                <a:cs typeface="Hiragino Kaku Gothic Std W8" charset="-128"/>
              </a:rPr>
              <a:t>重点</a:t>
            </a:r>
            <a:endParaRPr kumimoji="1" lang="ja-JP" altLang="en-US" sz="1000" b="1" dirty="0">
              <a:latin typeface="Hiragino Kaku Gothic Std W8" charset="-128"/>
              <a:ea typeface="Hiragino Kaku Gothic Std W8" charset="-128"/>
              <a:cs typeface="Hiragino Kaku Gothic Std W8" charset="-128"/>
            </a:endParaRPr>
          </a:p>
        </p:txBody>
      </p:sp>
      <p:sp>
        <p:nvSpPr>
          <p:cNvPr id="4" name="テキスト ボックス 3"/>
          <p:cNvSpPr txBox="1"/>
          <p:nvPr/>
        </p:nvSpPr>
        <p:spPr>
          <a:xfrm>
            <a:off x="285491" y="1963509"/>
            <a:ext cx="8498510" cy="4539512"/>
          </a:xfrm>
          <a:prstGeom prst="rect">
            <a:avLst/>
          </a:prstGeom>
          <a:noFill/>
        </p:spPr>
        <p:txBody>
          <a:bodyPr wrap="square" rtlCol="0">
            <a:spAutoFit/>
          </a:bodyPr>
          <a:lstStyle/>
          <a:p>
            <a:pPr>
              <a:lnSpc>
                <a:spcPts val="2500"/>
              </a:lnSpc>
            </a:pPr>
            <a:r>
              <a:rPr lang="ja-JP" altLang="en-US">
                <a:latin typeface="ＭＳ Ｐゴシック" panose="020B0600070205080204" pitchFamily="50" charset="-128"/>
                <a:ea typeface="ＭＳ Ｐゴシック" panose="020B0600070205080204" pitchFamily="50" charset="-128"/>
              </a:rPr>
              <a:t>○試験検査</a:t>
            </a:r>
            <a:endParaRPr lang="en-US" altLang="ja-JP" dirty="0">
              <a:latin typeface="ＭＳ Ｐゴシック" panose="020B0600070205080204" pitchFamily="50" charset="-128"/>
              <a:ea typeface="ＭＳ Ｐゴシック" panose="020B0600070205080204" pitchFamily="50" charset="-128"/>
            </a:endParaRPr>
          </a:p>
          <a:p>
            <a:pPr>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検査の実施：</a:t>
            </a:r>
            <a:r>
              <a:rPr lang="ja-JP" altLang="ja-JP">
                <a:effectLst/>
                <a:latin typeface="+mj-ea"/>
                <a:ea typeface="+mj-ea"/>
                <a:cs typeface="Times New Roman" panose="02020603050405020304" pitchFamily="18" charset="0"/>
              </a:rPr>
              <a:t>エムポックス</a:t>
            </a:r>
            <a:r>
              <a:rPr lang="ja-JP" altLang="en-US">
                <a:effectLst/>
                <a:latin typeface="+mj-ea"/>
                <a:ea typeface="+mj-ea"/>
                <a:cs typeface="Times New Roman" panose="02020603050405020304" pitchFamily="18" charset="0"/>
              </a:rPr>
              <a:t>（昨年度より継続）</a:t>
            </a:r>
            <a:endParaRPr lang="en-US" altLang="ja-JP" dirty="0">
              <a:effectLst/>
              <a:latin typeface="+mj-ea"/>
              <a:ea typeface="+mj-ea"/>
              <a:cs typeface="Times New Roman" panose="02020603050405020304" pitchFamily="18" charset="0"/>
            </a:endParaRPr>
          </a:p>
          <a:p>
            <a:pPr marL="720000">
              <a:lnSpc>
                <a:spcPts val="2500"/>
              </a:lnSpc>
            </a:pPr>
            <a:r>
              <a:rPr lang="ja-JP" altLang="en-US">
                <a:latin typeface="+mj-ea"/>
                <a:ea typeface="+mj-ea"/>
                <a:cs typeface="Times New Roman" panose="02020603050405020304" pitchFamily="18" charset="0"/>
              </a:rPr>
              <a:t>　　　　</a:t>
            </a: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麻しん疑い症例</a:t>
            </a:r>
            <a:r>
              <a:rPr lang="en-US" altLang="ja-JP" dirty="0">
                <a:latin typeface="+mj-ea"/>
                <a:ea typeface="+mj-ea"/>
                <a:cs typeface="Times New Roman" panose="02020603050405020304" pitchFamily="18" charset="0"/>
              </a:rPr>
              <a:t>(</a:t>
            </a:r>
            <a:r>
              <a:rPr lang="ja-JP" altLang="en-US">
                <a:latin typeface="+mj-ea"/>
                <a:ea typeface="+mj-ea"/>
                <a:cs typeface="Times New Roman" panose="02020603050405020304" pitchFamily="18" charset="0"/>
              </a:rPr>
              <a:t>令和</a:t>
            </a:r>
            <a:r>
              <a:rPr lang="en-US" altLang="ja-JP" dirty="0">
                <a:latin typeface="+mj-ea"/>
                <a:ea typeface="+mj-ea"/>
                <a:cs typeface="Times New Roman" panose="02020603050405020304" pitchFamily="18" charset="0"/>
              </a:rPr>
              <a:t>5</a:t>
            </a:r>
            <a:r>
              <a:rPr lang="ja-JP" altLang="en-US">
                <a:latin typeface="+mj-ea"/>
                <a:ea typeface="+mj-ea"/>
                <a:cs typeface="Times New Roman" panose="02020603050405020304" pitchFamily="18" charset="0"/>
              </a:rPr>
              <a:t>年度は</a:t>
            </a:r>
            <a:r>
              <a:rPr lang="en-US" altLang="ja-JP" dirty="0">
                <a:latin typeface="+mj-ea"/>
                <a:ea typeface="+mj-ea"/>
                <a:cs typeface="Times New Roman" panose="02020603050405020304" pitchFamily="18" charset="0"/>
              </a:rPr>
              <a:t>4</a:t>
            </a:r>
            <a:r>
              <a:rPr lang="ja-JP" altLang="en-US">
                <a:latin typeface="+mj-ea"/>
                <a:ea typeface="+mj-ea"/>
                <a:cs typeface="Times New Roman" panose="02020603050405020304" pitchFamily="18" charset="0"/>
              </a:rPr>
              <a:t>年ぶりの流行）</a:t>
            </a:r>
            <a:endParaRPr lang="en-US" altLang="ja-JP" dirty="0">
              <a:latin typeface="+mj-ea"/>
              <a:ea typeface="+mj-ea"/>
              <a:cs typeface="Times New Roman" panose="02020603050405020304" pitchFamily="18" charset="0"/>
            </a:endParaRPr>
          </a:p>
          <a:p>
            <a:pPr indent="-1080000">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薬剤耐性菌</a:t>
            </a:r>
            <a:r>
              <a:rPr lang="ja-JP" altLang="ja-JP">
                <a:effectLst/>
                <a:latin typeface="+mj-ea"/>
                <a:ea typeface="+mj-ea"/>
                <a:cs typeface="Times New Roman" panose="02020603050405020304" pitchFamily="18" charset="0"/>
              </a:rPr>
              <a:t>症例</a:t>
            </a:r>
            <a:r>
              <a:rPr lang="ja-JP" altLang="en-US">
                <a:latin typeface="+mj-ea"/>
                <a:ea typeface="+mj-ea"/>
                <a:cs typeface="Times New Roman" panose="02020603050405020304" pitchFamily="18" charset="0"/>
              </a:rPr>
              <a:t>：</a:t>
            </a:r>
            <a:r>
              <a:rPr lang="ja-JP" altLang="ja-JP">
                <a:effectLst/>
                <a:latin typeface="+mj-ea"/>
                <a:ea typeface="+mj-ea"/>
                <a:cs typeface="Times New Roman" panose="02020603050405020304" pitchFamily="18" charset="0"/>
              </a:rPr>
              <a:t>稀な遺伝子を迅速に検出</a:t>
            </a:r>
            <a:endParaRPr lang="en-US" altLang="ja-JP" dirty="0">
              <a:effectLst/>
              <a:latin typeface="+mj-ea"/>
              <a:ea typeface="+mj-ea"/>
              <a:cs typeface="Times New Roman" panose="02020603050405020304" pitchFamily="18" charset="0"/>
            </a:endParaRPr>
          </a:p>
          <a:p>
            <a:pPr marL="720000">
              <a:lnSpc>
                <a:spcPts val="2500"/>
              </a:lnSpc>
            </a:pPr>
            <a:r>
              <a:rPr lang="en-US" altLang="ja-JP" dirty="0">
                <a:effectLst/>
                <a:latin typeface="+mj-ea"/>
                <a:ea typeface="+mj-ea"/>
                <a:cs typeface="Times New Roman" panose="02020603050405020304" pitchFamily="18" charset="0"/>
              </a:rPr>
              <a:t>		O-FEIT</a:t>
            </a:r>
            <a:r>
              <a:rPr lang="ja-JP" altLang="ja-JP">
                <a:effectLst/>
                <a:latin typeface="+mj-ea"/>
                <a:ea typeface="+mj-ea"/>
                <a:cs typeface="Times New Roman" panose="02020603050405020304" pitchFamily="18" charset="0"/>
              </a:rPr>
              <a:t>と連携し、院内感染の早期探知や感染拡大防止に寄与</a:t>
            </a:r>
            <a:endParaRPr lang="en-US" altLang="ja-JP" dirty="0">
              <a:effectLst/>
              <a:latin typeface="+mj-ea"/>
              <a:ea typeface="+mj-ea"/>
              <a:cs typeface="Times New Roman" panose="02020603050405020304" pitchFamily="18" charset="0"/>
            </a:endParaRPr>
          </a:p>
          <a:p>
            <a:pPr>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ja-JP">
                <a:effectLst/>
                <a:latin typeface="+mj-ea"/>
                <a:ea typeface="+mj-ea"/>
                <a:cs typeface="Times New Roman" panose="02020603050405020304" pitchFamily="18" charset="0"/>
              </a:rPr>
              <a:t>レジオネラ症例</a:t>
            </a:r>
            <a:r>
              <a:rPr lang="ja-JP" altLang="en-US">
                <a:effectLst/>
                <a:latin typeface="+mj-ea"/>
                <a:ea typeface="+mj-ea"/>
                <a:cs typeface="Times New Roman" panose="02020603050405020304" pitchFamily="18" charset="0"/>
              </a:rPr>
              <a:t>：</a:t>
            </a:r>
            <a:r>
              <a:rPr lang="ja-JP" altLang="ja-JP">
                <a:effectLst/>
                <a:latin typeface="+mj-ea"/>
                <a:ea typeface="+mj-ea"/>
                <a:cs typeface="Times New Roman" panose="02020603050405020304" pitchFamily="18" charset="0"/>
              </a:rPr>
              <a:t>迅速スクリーニング法を考案</a:t>
            </a:r>
            <a:endParaRPr lang="en-US" altLang="ja-JP" dirty="0">
              <a:effectLst/>
              <a:latin typeface="+mj-ea"/>
              <a:ea typeface="+mj-ea"/>
              <a:cs typeface="Times New Roman" panose="02020603050405020304" pitchFamily="18" charset="0"/>
            </a:endParaRPr>
          </a:p>
          <a:p>
            <a:pPr marL="720000">
              <a:lnSpc>
                <a:spcPts val="2500"/>
              </a:lnSpc>
            </a:pPr>
            <a:r>
              <a:rPr lang="en-US" altLang="ja-JP" dirty="0">
                <a:effectLst/>
                <a:latin typeface="+mj-ea"/>
                <a:ea typeface="+mj-ea"/>
                <a:cs typeface="Times New Roman" panose="02020603050405020304" pitchFamily="18" charset="0"/>
              </a:rPr>
              <a:t>		</a:t>
            </a:r>
            <a:r>
              <a:rPr lang="ja-JP" altLang="ja-JP">
                <a:effectLst/>
                <a:latin typeface="+mj-ea"/>
                <a:ea typeface="+mj-ea"/>
                <a:cs typeface="Times New Roman" panose="02020603050405020304" pitchFamily="18" charset="0"/>
              </a:rPr>
              <a:t>菌株の遺伝子型別により、レジオネラの曝露源の推定に寄与</a:t>
            </a:r>
            <a:endParaRPr lang="ja-JP" altLang="en-US" dirty="0">
              <a:latin typeface="+mj-ea"/>
              <a:ea typeface="+mj-ea"/>
              <a:cs typeface="Times New Roman" panose="02020603050405020304" pitchFamily="18" charset="0"/>
            </a:endParaRPr>
          </a:p>
          <a:p>
            <a:pPr>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ゲノム解析：</a:t>
            </a:r>
            <a:r>
              <a:rPr lang="ja-JP" altLang="ja-JP">
                <a:effectLst/>
                <a:latin typeface="+mj-ea"/>
                <a:ea typeface="+mj-ea"/>
                <a:cs typeface="Times New Roman" panose="02020603050405020304" pitchFamily="18" charset="0"/>
              </a:rPr>
              <a:t>新型コロナウイルス感染症</a:t>
            </a:r>
            <a:r>
              <a:rPr lang="ja-JP" altLang="en-US">
                <a:effectLst/>
                <a:latin typeface="+mj-ea"/>
                <a:ea typeface="+mj-ea"/>
                <a:cs typeface="Times New Roman" panose="02020603050405020304" pitchFamily="18" charset="0"/>
              </a:rPr>
              <a:t>（次世代シークエンサー）</a:t>
            </a:r>
            <a:endParaRPr lang="en-US" altLang="ja-JP" dirty="0">
              <a:effectLst/>
              <a:latin typeface="+mj-ea"/>
              <a:ea typeface="+mj-ea"/>
              <a:cs typeface="Times New Roman" panose="02020603050405020304" pitchFamily="18" charset="0"/>
            </a:endParaRPr>
          </a:p>
          <a:p>
            <a:pPr marL="720000">
              <a:lnSpc>
                <a:spcPts val="2500"/>
              </a:lnSpc>
            </a:pPr>
            <a:r>
              <a:rPr lang="en-US" altLang="ja-JP" dirty="0">
                <a:effectLst/>
                <a:latin typeface="+mj-ea"/>
                <a:ea typeface="+mj-ea"/>
                <a:cs typeface="Times New Roman" panose="02020603050405020304" pitchFamily="18" charset="0"/>
              </a:rPr>
              <a:t>         </a:t>
            </a:r>
            <a:r>
              <a:rPr lang="ja-JP" altLang="ja-JP">
                <a:effectLst/>
                <a:latin typeface="+mj-ea"/>
                <a:ea typeface="+mj-ea"/>
                <a:cs typeface="Times New Roman" panose="02020603050405020304" pitchFamily="18" charset="0"/>
              </a:rPr>
              <a:t>解析結果を関係行政機関に適時提供</a:t>
            </a:r>
            <a:endParaRPr lang="en-US" altLang="ja-JP" sz="1000" dirty="0">
              <a:latin typeface="+mj-ea"/>
              <a:ea typeface="+mj-ea"/>
            </a:endParaRPr>
          </a:p>
          <a:p>
            <a:pPr>
              <a:lnSpc>
                <a:spcPts val="2500"/>
              </a:lnSpc>
            </a:pPr>
            <a:r>
              <a:rPr lang="ja-JP" altLang="en-US">
                <a:latin typeface="+mj-ea"/>
                <a:ea typeface="+mj-ea"/>
              </a:rPr>
              <a:t>○精度管理</a:t>
            </a:r>
          </a:p>
          <a:p>
            <a:pPr marL="180000" indent="-360000">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ja-JP">
                <a:effectLst/>
                <a:latin typeface="+mj-ea"/>
                <a:ea typeface="+mj-ea"/>
                <a:cs typeface="Times New Roman" panose="02020603050405020304" pitchFamily="18" charset="0"/>
              </a:rPr>
              <a:t>内部精度管理記録の点検、内部監査等</a:t>
            </a:r>
            <a:r>
              <a:rPr lang="ja-JP" altLang="en-US">
                <a:effectLst/>
                <a:latin typeface="+mj-ea"/>
                <a:ea typeface="+mj-ea"/>
                <a:cs typeface="Times New Roman" panose="02020603050405020304" pitchFamily="18" charset="0"/>
              </a:rPr>
              <a:t>の</a:t>
            </a:r>
            <a:r>
              <a:rPr lang="ja-JP" altLang="ja-JP">
                <a:effectLst/>
                <a:latin typeface="+mj-ea"/>
                <a:ea typeface="+mj-ea"/>
                <a:cs typeface="Times New Roman" panose="02020603050405020304" pitchFamily="18" charset="0"/>
              </a:rPr>
              <a:t>実施</a:t>
            </a:r>
            <a:endParaRPr lang="en-US" altLang="ja-JP" dirty="0">
              <a:effectLst/>
              <a:latin typeface="+mj-ea"/>
              <a:ea typeface="+mj-ea"/>
              <a:cs typeface="Times New Roman" panose="02020603050405020304" pitchFamily="18" charset="0"/>
            </a:endParaRPr>
          </a:p>
          <a:p>
            <a:pPr marL="180000" indent="-360000">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a:latin typeface="+mj-ea"/>
                <a:ea typeface="+mj-ea"/>
              </a:rPr>
              <a:t>外部</a:t>
            </a:r>
            <a:r>
              <a:rPr lang="ja-JP" altLang="en-US" dirty="0">
                <a:latin typeface="+mj-ea"/>
                <a:ea typeface="+mj-ea"/>
              </a:rPr>
              <a:t>精度管理調査に参加</a:t>
            </a:r>
            <a:r>
              <a:rPr lang="ja-JP" altLang="en-US">
                <a:latin typeface="+mj-ea"/>
                <a:ea typeface="+mj-ea"/>
              </a:rPr>
              <a:t>し、概ね良好</a:t>
            </a:r>
            <a:r>
              <a:rPr lang="ja-JP" altLang="en-US" dirty="0">
                <a:latin typeface="+mj-ea"/>
                <a:ea typeface="+mj-ea"/>
              </a:rPr>
              <a:t>な結果を確認</a:t>
            </a:r>
          </a:p>
          <a:p>
            <a:pPr marL="180000" indent="-360000">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ja-JP">
                <a:effectLst/>
                <a:latin typeface="+mj-ea"/>
                <a:ea typeface="+mj-ea"/>
                <a:cs typeface="Times New Roman" panose="02020603050405020304" pitchFamily="18" charset="0"/>
              </a:rPr>
              <a:t>安全文化</a:t>
            </a:r>
            <a:r>
              <a:rPr lang="ja-JP" altLang="en-US">
                <a:effectLst/>
                <a:latin typeface="+mj-ea"/>
                <a:ea typeface="+mj-ea"/>
                <a:cs typeface="Times New Roman" panose="02020603050405020304" pitchFamily="18" charset="0"/>
              </a:rPr>
              <a:t>を</a:t>
            </a:r>
            <a:r>
              <a:rPr lang="ja-JP" altLang="ja-JP">
                <a:effectLst/>
                <a:latin typeface="+mj-ea"/>
                <a:ea typeface="+mj-ea"/>
                <a:cs typeface="Times New Roman" panose="02020603050405020304" pitchFamily="18" charset="0"/>
              </a:rPr>
              <a:t>醸成</a:t>
            </a:r>
            <a:r>
              <a:rPr lang="ja-JP" altLang="en-US">
                <a:effectLst/>
                <a:latin typeface="+mj-ea"/>
                <a:ea typeface="+mj-ea"/>
                <a:cs typeface="Times New Roman" panose="02020603050405020304" pitchFamily="18" charset="0"/>
              </a:rPr>
              <a:t>を図るため、信頼性保証業務に関する</a:t>
            </a:r>
            <a:r>
              <a:rPr lang="ja-JP" altLang="ja-JP">
                <a:effectLst/>
                <a:latin typeface="+mj-ea"/>
                <a:ea typeface="+mj-ea"/>
                <a:cs typeface="Times New Roman" panose="02020603050405020304" pitchFamily="18" charset="0"/>
              </a:rPr>
              <a:t>ニュースレター</a:t>
            </a:r>
            <a:r>
              <a:rPr lang="ja-JP" altLang="en-US">
                <a:effectLst/>
                <a:latin typeface="+mj-ea"/>
                <a:ea typeface="+mj-ea"/>
                <a:cs typeface="Times New Roman" panose="02020603050405020304" pitchFamily="18" charset="0"/>
              </a:rPr>
              <a:t>を</a:t>
            </a:r>
            <a:r>
              <a:rPr lang="ja-JP" altLang="en-US">
                <a:latin typeface="+mj-ea"/>
                <a:ea typeface="+mj-ea"/>
                <a:cs typeface="Times New Roman" panose="02020603050405020304" pitchFamily="18" charset="0"/>
              </a:rPr>
              <a:t>発行</a:t>
            </a:r>
            <a:endParaRPr lang="ja-JP" altLang="en-US">
              <a:latin typeface="+mj-ea"/>
              <a:ea typeface="+mj-ea"/>
            </a:endParaRPr>
          </a:p>
          <a:p>
            <a:pPr marL="180000" indent="-360000">
              <a:lnSpc>
                <a:spcPts val="2500"/>
              </a:lnSpc>
            </a:pPr>
            <a:r>
              <a:rPr lang="en-US" altLang="ja-JP" dirty="0">
                <a:latin typeface="+mj-ea"/>
                <a:ea typeface="+mj-ea"/>
                <a:cs typeface="Times New Roman" panose="02020603050405020304" pitchFamily="18" charset="0"/>
              </a:rPr>
              <a:t> </a:t>
            </a:r>
            <a:r>
              <a:rPr lang="ja-JP" altLang="en-US">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a:latin typeface="+mj-ea"/>
                <a:ea typeface="+mj-ea"/>
              </a:rPr>
              <a:t>外部機関の実施する技術研修に検査部門職員を派遣、技術習得による人材強化</a:t>
            </a:r>
            <a:endParaRPr lang="ja-JP" altLang="en-US" dirty="0">
              <a:latin typeface="+mj-ea"/>
              <a:ea typeface="+mj-ea"/>
            </a:endParaRPr>
          </a:p>
        </p:txBody>
      </p:sp>
      <p:sp>
        <p:nvSpPr>
          <p:cNvPr id="3" name="正方形/長方形 2"/>
          <p:cNvSpPr/>
          <p:nvPr/>
        </p:nvSpPr>
        <p:spPr>
          <a:xfrm>
            <a:off x="50400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大項目番号</a:t>
            </a: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1</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 </a:t>
            </a:r>
            <a:r>
              <a:rPr lang="ja-JP" altLang="en-US" sz="1400" b="1" dirty="0">
                <a:solidFill>
                  <a:schemeClr val="tx1"/>
                </a:solidFill>
                <a:latin typeface="MS PGothic" panose="020B0600070205080204" pitchFamily="34" charset="-128"/>
                <a:ea typeface="MS PGothic" panose="020B0600070205080204" pitchFamily="34" charset="-128"/>
              </a:rPr>
              <a:t>試験検査機能の充実</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令和</a:t>
            </a:r>
            <a:r>
              <a:rPr lang="en-US" altLang="ja-JP" sz="2800" dirty="0">
                <a:solidFill>
                  <a:schemeClr val="bg1"/>
                </a:solidFill>
                <a:latin typeface="+mn-ea"/>
                <a:ea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
        <p:nvSpPr>
          <p:cNvPr id="6" name="スライド番号プレースホルダー 3">
            <a:extLst>
              <a:ext uri="{FF2B5EF4-FFF2-40B4-BE49-F238E27FC236}">
                <a16:creationId xmlns:a16="http://schemas.microsoft.com/office/drawing/2014/main" id="{3DF8CFD2-E81C-2DC6-FD82-484DE4AA339A}"/>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14</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2949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35719" y="2118789"/>
            <a:ext cx="8429863" cy="2082621"/>
          </a:xfrm>
          <a:prstGeom prst="rect">
            <a:avLst/>
          </a:prstGeom>
          <a:noFill/>
        </p:spPr>
        <p:txBody>
          <a:bodyPr wrap="square" rtlCol="0">
            <a:spAutoFit/>
          </a:bodyPr>
          <a:lstStyle/>
          <a:p>
            <a:pPr indent="-180000"/>
            <a:r>
              <a:rPr lang="ja-JP" altLang="en-US" sz="1800" dirty="0">
                <a:effectLst/>
                <a:latin typeface="+mj-ea"/>
                <a:ea typeface="+mj-ea"/>
              </a:rPr>
              <a:t>○</a:t>
            </a:r>
            <a:r>
              <a:rPr lang="ja-JP" altLang="en-US" sz="1800">
                <a:effectLst/>
                <a:latin typeface="+mj-ea"/>
                <a:ea typeface="+mj-ea"/>
              </a:rPr>
              <a:t>調査研究</a:t>
            </a:r>
            <a:endParaRPr lang="en-US" altLang="ja-JP" sz="1800" dirty="0">
              <a:effectLst/>
              <a:latin typeface="+mj-ea"/>
              <a:ea typeface="+mj-ea"/>
            </a:endParaRPr>
          </a:p>
          <a:p>
            <a:pPr indent="-180000"/>
            <a:endParaRPr lang="en-US" altLang="ja-JP" sz="1000" dirty="0">
              <a:effectLst/>
              <a:latin typeface="+mj-ea"/>
              <a:ea typeface="+mj-ea"/>
            </a:endParaRPr>
          </a:p>
          <a:p>
            <a:pPr marL="180000" indent="-360000">
              <a:lnSpc>
                <a:spcPts val="250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重点</a:t>
            </a:r>
            <a:r>
              <a:rPr lang="ja-JP" altLang="ja-JP" sz="1800" dirty="0">
                <a:effectLst/>
                <a:latin typeface="+mj-ea"/>
                <a:ea typeface="+mj-ea"/>
              </a:rPr>
              <a:t>研究課題と</a:t>
            </a:r>
            <a:r>
              <a:rPr lang="ja-JP" altLang="ja-JP" sz="1800">
                <a:effectLst/>
                <a:latin typeface="+mj-ea"/>
                <a:ea typeface="+mj-ea"/>
              </a:rPr>
              <a:t>して「</a:t>
            </a:r>
            <a:r>
              <a:rPr lang="ja-JP" altLang="ja-JP">
                <a:effectLst/>
                <a:latin typeface="+mj-ea"/>
                <a:ea typeface="+mj-ea"/>
                <a:cs typeface="Times New Roman" panose="02020603050405020304" pitchFamily="18" charset="0"/>
              </a:rPr>
              <a:t>エムポックス（</a:t>
            </a:r>
            <a:r>
              <a:rPr lang="ja-JP" altLang="ja-JP" spc="-5">
                <a:effectLst/>
                <a:latin typeface="+mj-ea"/>
                <a:ea typeface="+mj-ea"/>
                <a:cs typeface="Times New Roman" panose="02020603050405020304" pitchFamily="18" charset="0"/>
              </a:rPr>
              <a:t>サル痘）ウイルスに関する研究</a:t>
            </a:r>
            <a:r>
              <a:rPr lang="ja-JP" altLang="ja-JP">
                <a:effectLst/>
                <a:latin typeface="+mj-ea"/>
                <a:ea typeface="+mj-ea"/>
              </a:rPr>
              <a:t> </a:t>
            </a:r>
            <a:r>
              <a:rPr lang="ja-JP" altLang="ja-JP" sz="1800">
                <a:effectLst/>
                <a:latin typeface="+mj-ea"/>
                <a:ea typeface="+mj-ea"/>
              </a:rPr>
              <a:t>」</a:t>
            </a:r>
            <a:r>
              <a:rPr lang="ja-JP" altLang="ja-JP" sz="1800" dirty="0">
                <a:effectLst/>
                <a:latin typeface="+mj-ea"/>
                <a:ea typeface="+mj-ea"/>
              </a:rPr>
              <a:t>を選定・推進</a:t>
            </a:r>
          </a:p>
          <a:p>
            <a:pPr marL="180000" indent="-360000">
              <a:lnSpc>
                <a:spcPts val="250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外部</a:t>
            </a:r>
            <a:r>
              <a:rPr lang="ja-JP" altLang="ja-JP" sz="1800" dirty="0">
                <a:effectLst/>
                <a:latin typeface="+mj-ea"/>
                <a:ea typeface="+mj-ea"/>
              </a:rPr>
              <a:t>有識者による調査研究評価</a:t>
            </a:r>
            <a:r>
              <a:rPr lang="ja-JP" altLang="en-US" sz="1800" dirty="0">
                <a:effectLst/>
                <a:latin typeface="+mj-ea"/>
                <a:ea typeface="+mj-ea"/>
              </a:rPr>
              <a:t>：</a:t>
            </a:r>
            <a:r>
              <a:rPr lang="ja-JP" altLang="ja-JP" sz="1800" dirty="0">
                <a:effectLst/>
                <a:latin typeface="+mj-ea"/>
                <a:ea typeface="+mj-ea"/>
              </a:rPr>
              <a:t>対象課題の総合評価は</a:t>
            </a:r>
            <a:r>
              <a:rPr lang="ja-JP" altLang="en-US" sz="1800">
                <a:effectLst/>
                <a:latin typeface="+mj-ea"/>
                <a:ea typeface="+mj-ea"/>
              </a:rPr>
              <a:t>、</a:t>
            </a:r>
            <a:r>
              <a:rPr lang="ja-JP" altLang="ja-JP" sz="1800">
                <a:effectLst/>
                <a:latin typeface="+mj-ea"/>
                <a:ea typeface="+mj-ea"/>
              </a:rPr>
              <a:t>平均</a:t>
            </a:r>
            <a:r>
              <a:rPr lang="en-US" altLang="ja-JP" sz="1800" dirty="0">
                <a:effectLst/>
                <a:latin typeface="+mj-ea"/>
                <a:ea typeface="+mj-ea"/>
              </a:rPr>
              <a:t>3.88</a:t>
            </a:r>
            <a:r>
              <a:rPr lang="ja-JP" altLang="en-US" sz="1800">
                <a:effectLst/>
                <a:latin typeface="+mj-ea"/>
                <a:ea typeface="+mj-ea"/>
              </a:rPr>
              <a:t>（</a:t>
            </a:r>
            <a:r>
              <a:rPr lang="en-US" altLang="ja-JP" sz="1800" dirty="0">
                <a:effectLst/>
                <a:latin typeface="+mj-ea"/>
                <a:ea typeface="+mj-ea"/>
              </a:rPr>
              <a:t>5</a:t>
            </a:r>
            <a:r>
              <a:rPr lang="ja-JP" altLang="en-US" sz="1800">
                <a:effectLst/>
                <a:latin typeface="+mj-ea"/>
                <a:ea typeface="+mj-ea"/>
              </a:rPr>
              <a:t>段階評価）</a:t>
            </a:r>
            <a:endParaRPr lang="en-US" altLang="ja-JP" sz="1800" dirty="0">
              <a:effectLst/>
              <a:latin typeface="+mj-ea"/>
              <a:ea typeface="+mj-ea"/>
            </a:endParaRPr>
          </a:p>
          <a:p>
            <a:pPr marL="180000" indent="-360000">
              <a:lnSpc>
                <a:spcPts val="2500"/>
              </a:lnSpc>
            </a:pPr>
            <a:r>
              <a:rPr lang="en-US" altLang="ja-JP" dirty="0">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a:effectLst/>
                <a:latin typeface="+mj-ea"/>
                <a:ea typeface="+mj-ea"/>
                <a:cs typeface="Times New Roman" panose="02020603050405020304" pitchFamily="18" charset="0"/>
              </a:rPr>
              <a:t>科学研究費申請促進事業</a:t>
            </a:r>
            <a:r>
              <a:rPr lang="ja-JP" altLang="en-US">
                <a:effectLst/>
                <a:latin typeface="+mj-ea"/>
                <a:ea typeface="+mj-ea"/>
                <a:cs typeface="Times New Roman" panose="02020603050405020304" pitchFamily="18" charset="0"/>
              </a:rPr>
              <a:t>：</a:t>
            </a:r>
            <a:r>
              <a:rPr lang="ja-JP" altLang="ja-JP">
                <a:effectLst/>
                <a:latin typeface="+mj-ea"/>
                <a:ea typeface="+mj-ea"/>
                <a:cs typeface="Times New Roman" panose="02020603050405020304" pitchFamily="18" charset="0"/>
              </a:rPr>
              <a:t>支援対象研究課題</a:t>
            </a:r>
            <a:r>
              <a:rPr lang="en-US" altLang="ja-JP" dirty="0">
                <a:effectLst/>
                <a:latin typeface="+mj-ea"/>
                <a:ea typeface="+mj-ea"/>
                <a:cs typeface="Times New Roman" panose="02020603050405020304" pitchFamily="18" charset="0"/>
              </a:rPr>
              <a:t>5</a:t>
            </a:r>
            <a:r>
              <a:rPr lang="ja-JP" altLang="ja-JP">
                <a:effectLst/>
                <a:latin typeface="+mj-ea"/>
                <a:ea typeface="+mj-ea"/>
                <a:cs typeface="Times New Roman" panose="02020603050405020304" pitchFamily="18" charset="0"/>
              </a:rPr>
              <a:t>件のうち</a:t>
            </a:r>
            <a:r>
              <a:rPr lang="en-US" altLang="ja-JP" dirty="0">
                <a:effectLst/>
                <a:latin typeface="+mj-ea"/>
                <a:ea typeface="+mj-ea"/>
                <a:cs typeface="Times New Roman" panose="02020603050405020304" pitchFamily="18" charset="0"/>
              </a:rPr>
              <a:t>2</a:t>
            </a:r>
            <a:r>
              <a:rPr lang="ja-JP" altLang="ja-JP">
                <a:effectLst/>
                <a:latin typeface="+mj-ea"/>
                <a:ea typeface="+mj-ea"/>
                <a:cs typeface="Times New Roman" panose="02020603050405020304" pitchFamily="18" charset="0"/>
              </a:rPr>
              <a:t>件</a:t>
            </a:r>
            <a:r>
              <a:rPr lang="ja-JP" altLang="en-US">
                <a:latin typeface="+mj-ea"/>
                <a:ea typeface="+mj-ea"/>
                <a:cs typeface="Times New Roman" panose="02020603050405020304" pitchFamily="18" charset="0"/>
              </a:rPr>
              <a:t>が採択</a:t>
            </a:r>
            <a:endParaRPr lang="en-US" altLang="ja-JP" dirty="0">
              <a:effectLst/>
              <a:latin typeface="+mj-ea"/>
              <a:ea typeface="+mj-ea"/>
              <a:cs typeface="Times New Roman" panose="02020603050405020304" pitchFamily="18" charset="0"/>
            </a:endParaRPr>
          </a:p>
          <a:p>
            <a:pPr marL="180000" indent="-360000">
              <a:lnSpc>
                <a:spcPts val="250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学術</a:t>
            </a:r>
            <a:r>
              <a:rPr lang="ja-JP" altLang="ja-JP" sz="1800" dirty="0">
                <a:effectLst/>
                <a:latin typeface="+mj-ea"/>
                <a:ea typeface="+mj-ea"/>
              </a:rPr>
              <a:t>分野や産業界等との受託研究を</a:t>
            </a:r>
            <a:r>
              <a:rPr lang="en-US" altLang="ja-JP" sz="1800" dirty="0">
                <a:effectLst/>
                <a:latin typeface="+mj-ea"/>
                <a:ea typeface="+mj-ea"/>
              </a:rPr>
              <a:t>10</a:t>
            </a:r>
            <a:r>
              <a:rPr lang="ja-JP" altLang="ja-JP" sz="1800" dirty="0">
                <a:effectLst/>
                <a:latin typeface="+mj-ea"/>
                <a:ea typeface="+mj-ea"/>
              </a:rPr>
              <a:t>件、共同研究</a:t>
            </a:r>
            <a:r>
              <a:rPr lang="ja-JP" altLang="ja-JP" sz="1800">
                <a:effectLst/>
                <a:latin typeface="+mj-ea"/>
                <a:ea typeface="+mj-ea"/>
              </a:rPr>
              <a:t>を</a:t>
            </a:r>
            <a:r>
              <a:rPr lang="en-US" altLang="ja-JP" sz="1800" dirty="0">
                <a:effectLst/>
                <a:latin typeface="+mj-ea"/>
                <a:ea typeface="+mj-ea"/>
              </a:rPr>
              <a:t>24</a:t>
            </a:r>
            <a:r>
              <a:rPr lang="ja-JP" altLang="ja-JP" sz="1800">
                <a:effectLst/>
                <a:latin typeface="+mj-ea"/>
                <a:ea typeface="+mj-ea"/>
              </a:rPr>
              <a:t>件</a:t>
            </a:r>
            <a:r>
              <a:rPr lang="ja-JP" altLang="ja-JP" sz="1800" dirty="0">
                <a:effectLst/>
                <a:latin typeface="+mj-ea"/>
                <a:ea typeface="+mj-ea"/>
              </a:rPr>
              <a:t>実施</a:t>
            </a:r>
          </a:p>
          <a:p>
            <a:pPr indent="-180000"/>
            <a:endParaRPr lang="ja-JP" altLang="ja-JP" sz="1800" dirty="0">
              <a:effectLst/>
              <a:latin typeface="ＭＳ Ｐゴシック" panose="020B0600070205080204" pitchFamily="50" charset="-128"/>
              <a:ea typeface="ＭＳ Ｐゴシック" panose="020B0600070205080204" pitchFamily="50" charset="-128"/>
            </a:endParaRPr>
          </a:p>
        </p:txBody>
      </p:sp>
      <p:sp>
        <p:nvSpPr>
          <p:cNvPr id="11" name="二等辺三角形 3"/>
          <p:cNvSpPr/>
          <p:nvPr/>
        </p:nvSpPr>
        <p:spPr>
          <a:xfrm rot="5400000">
            <a:off x="4098710" y="5375338"/>
            <a:ext cx="1044000" cy="272434"/>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475251212"/>
              </p:ext>
            </p:extLst>
          </p:nvPr>
        </p:nvGraphicFramePr>
        <p:xfrm>
          <a:off x="1256869" y="4704309"/>
          <a:ext cx="2980290" cy="1213895"/>
        </p:xfrm>
        <a:graphic>
          <a:graphicData uri="http://schemas.openxmlformats.org/drawingml/2006/table">
            <a:tbl>
              <a:tblPr bandRow="1">
                <a:tableStyleId>{5C22544A-7EE6-4342-B048-85BDC9FD1C3A}</a:tableStyleId>
              </a:tblPr>
              <a:tblGrid>
                <a:gridCol w="1149519">
                  <a:extLst>
                    <a:ext uri="{9D8B030D-6E8A-4147-A177-3AD203B41FA5}">
                      <a16:colId xmlns:a16="http://schemas.microsoft.com/office/drawing/2014/main" val="20002"/>
                    </a:ext>
                  </a:extLst>
                </a:gridCol>
                <a:gridCol w="902515">
                  <a:extLst>
                    <a:ext uri="{9D8B030D-6E8A-4147-A177-3AD203B41FA5}">
                      <a16:colId xmlns:a16="http://schemas.microsoft.com/office/drawing/2014/main" val="20000"/>
                    </a:ext>
                  </a:extLst>
                </a:gridCol>
                <a:gridCol w="928256">
                  <a:extLst>
                    <a:ext uri="{9D8B030D-6E8A-4147-A177-3AD203B41FA5}">
                      <a16:colId xmlns:a16="http://schemas.microsoft.com/office/drawing/2014/main" val="20001"/>
                    </a:ext>
                  </a:extLst>
                </a:gridCol>
              </a:tblGrid>
              <a:tr h="255825">
                <a:tc gridSpan="3">
                  <a:txBody>
                    <a:bodyPr/>
                    <a:lstStyle/>
                    <a:p>
                      <a:pPr algn="ctr"/>
                      <a:r>
                        <a:rPr kumimoji="1" lang="ja-JP" altLang="en-US" sz="1200" b="1" dirty="0">
                          <a:latin typeface="+mn-ea"/>
                          <a:ea typeface="+mn-ea"/>
                        </a:rPr>
                        <a:t>数値目標</a:t>
                      </a:r>
                    </a:p>
                  </a:txBody>
                  <a:tcPr anchor="ct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55825">
                <a:tc>
                  <a:txBody>
                    <a:bodyPr/>
                    <a:lstStyle/>
                    <a:p>
                      <a:pPr algn="ctr"/>
                      <a:endParaRPr kumimoji="1" lang="ja-JP" altLang="en-US" sz="1200" b="1" dirty="0">
                        <a:latin typeface="+mn-ea"/>
                        <a:ea typeface="+mn-ea"/>
                      </a:endParaRPr>
                    </a:p>
                  </a:txBody>
                  <a:tcPr anchor="ctr"/>
                </a:tc>
                <a:tc>
                  <a:txBody>
                    <a:bodyPr/>
                    <a:lstStyle/>
                    <a:p>
                      <a:pPr algn="ctr"/>
                      <a:r>
                        <a:rPr kumimoji="1" lang="ja-JP" altLang="en-US" sz="1200" b="1" dirty="0">
                          <a:latin typeface="+mn-ea"/>
                          <a:ea typeface="+mn-ea"/>
                        </a:rPr>
                        <a:t>単年度</a:t>
                      </a:r>
                    </a:p>
                  </a:txBody>
                  <a:tcPr anchor="ct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nchor="ctr"/>
                </a:tc>
                <a:extLst>
                  <a:ext uri="{0D108BD9-81ED-4DB2-BD59-A6C34878D82A}">
                    <a16:rowId xmlns:a16="http://schemas.microsoft.com/office/drawing/2014/main" val="10001"/>
                  </a:ext>
                </a:extLst>
              </a:tr>
              <a:tr h="39093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200" b="1" dirty="0">
                          <a:latin typeface="+mn-ea"/>
                          <a:ea typeface="+mn-ea"/>
                        </a:rPr>
                        <a:t>76</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380</a:t>
                      </a:r>
                      <a:r>
                        <a:rPr kumimoji="1" lang="ja-JP" altLang="en-US" sz="1200" b="1" dirty="0">
                          <a:latin typeface="+mn-ea"/>
                          <a:ea typeface="+mn-ea"/>
                        </a:rPr>
                        <a:t>件以上</a:t>
                      </a:r>
                    </a:p>
                  </a:txBody>
                  <a:tcPr anchor="ctr"/>
                </a:tc>
                <a:extLst>
                  <a:ext uri="{0D108BD9-81ED-4DB2-BD59-A6C34878D82A}">
                    <a16:rowId xmlns:a16="http://schemas.microsoft.com/office/drawing/2014/main" val="10002"/>
                  </a:ext>
                </a:extLst>
              </a:tr>
              <a:tr h="255825">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200" b="1" dirty="0">
                          <a:latin typeface="+mn-ea"/>
                          <a:ea typeface="+mn-ea"/>
                        </a:rPr>
                        <a:t>40</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200</a:t>
                      </a:r>
                      <a:r>
                        <a:rPr kumimoji="1" lang="ja-JP" altLang="en-US" sz="1200" b="1" dirty="0">
                          <a:latin typeface="+mn-ea"/>
                          <a:ea typeface="+mn-ea"/>
                        </a:rPr>
                        <a:t>件以上</a:t>
                      </a:r>
                    </a:p>
                  </a:txBody>
                  <a:tcPr anchor="ct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71762539"/>
              </p:ext>
            </p:extLst>
          </p:nvPr>
        </p:nvGraphicFramePr>
        <p:xfrm>
          <a:off x="4955363" y="4720610"/>
          <a:ext cx="2837635" cy="1124868"/>
        </p:xfrm>
        <a:graphic>
          <a:graphicData uri="http://schemas.openxmlformats.org/drawingml/2006/table">
            <a:tbl>
              <a:tblPr bandRow="1">
                <a:tableStyleId>{5C22544A-7EE6-4342-B048-85BDC9FD1C3A}</a:tableStyleId>
              </a:tblPr>
              <a:tblGrid>
                <a:gridCol w="1401839">
                  <a:extLst>
                    <a:ext uri="{9D8B030D-6E8A-4147-A177-3AD203B41FA5}">
                      <a16:colId xmlns:a16="http://schemas.microsoft.com/office/drawing/2014/main" val="20003"/>
                    </a:ext>
                  </a:extLst>
                </a:gridCol>
                <a:gridCol w="717898">
                  <a:extLst>
                    <a:ext uri="{9D8B030D-6E8A-4147-A177-3AD203B41FA5}">
                      <a16:colId xmlns:a16="http://schemas.microsoft.com/office/drawing/2014/main" val="20000"/>
                    </a:ext>
                  </a:extLst>
                </a:gridCol>
                <a:gridCol w="717898">
                  <a:extLst>
                    <a:ext uri="{9D8B030D-6E8A-4147-A177-3AD203B41FA5}">
                      <a16:colId xmlns:a16="http://schemas.microsoft.com/office/drawing/2014/main" val="3341967901"/>
                    </a:ext>
                  </a:extLst>
                </a:gridCol>
              </a:tblGrid>
              <a:tr h="406241">
                <a:tc>
                  <a:txBody>
                    <a:bodyPr/>
                    <a:lstStyle/>
                    <a:p>
                      <a:pPr algn="ct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R4</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R5</a:t>
                      </a:r>
                      <a:endParaRPr kumimoji="1" lang="ja-JP" altLang="en-US" sz="1200" b="1" dirty="0">
                        <a:latin typeface="+mn-ea"/>
                        <a:ea typeface="+mn-ea"/>
                      </a:endParaRPr>
                    </a:p>
                  </a:txBody>
                  <a:tcPr anchor="ctr"/>
                </a:tc>
                <a:extLst>
                  <a:ext uri="{0D108BD9-81ED-4DB2-BD59-A6C34878D82A}">
                    <a16:rowId xmlns:a16="http://schemas.microsoft.com/office/drawing/2014/main" val="10000"/>
                  </a:ext>
                </a:extLst>
              </a:tr>
              <a:tr h="36764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200" b="1" dirty="0">
                          <a:latin typeface="+mn-ea"/>
                          <a:ea typeface="+mn-ea"/>
                        </a:rPr>
                        <a:t>91</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85</a:t>
                      </a:r>
                      <a:r>
                        <a:rPr kumimoji="1" lang="ja-JP" altLang="en-US" sz="1200" b="1">
                          <a:latin typeface="+mn-ea"/>
                          <a:ea typeface="+mn-ea"/>
                        </a:rPr>
                        <a:t>件</a:t>
                      </a:r>
                      <a:endParaRPr kumimoji="1" lang="ja-JP" altLang="en-US" sz="1200" b="1" dirty="0">
                        <a:latin typeface="+mn-ea"/>
                        <a:ea typeface="+mn-ea"/>
                      </a:endParaRPr>
                    </a:p>
                  </a:txBody>
                  <a:tcPr anchor="ctr"/>
                </a:tc>
                <a:extLst>
                  <a:ext uri="{0D108BD9-81ED-4DB2-BD59-A6C34878D82A}">
                    <a16:rowId xmlns:a16="http://schemas.microsoft.com/office/drawing/2014/main" val="10001"/>
                  </a:ext>
                </a:extLst>
              </a:tr>
              <a:tr h="350982">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200" b="1" dirty="0">
                          <a:latin typeface="+mn-ea"/>
                          <a:ea typeface="+mn-ea"/>
                        </a:rPr>
                        <a:t>36</a:t>
                      </a:r>
                      <a:r>
                        <a:rPr kumimoji="1" lang="ja-JP" altLang="en-US" sz="1200" b="1">
                          <a:latin typeface="+mn-ea"/>
                          <a:ea typeface="+mn-ea"/>
                        </a:rPr>
                        <a:t>件</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49</a:t>
                      </a:r>
                      <a:r>
                        <a:rPr kumimoji="1" lang="ja-JP" altLang="en-US" sz="1200" b="1">
                          <a:latin typeface="+mn-ea"/>
                          <a:ea typeface="+mn-ea"/>
                        </a:rPr>
                        <a:t>件</a:t>
                      </a:r>
                      <a:endParaRPr kumimoji="1" lang="ja-JP" altLang="en-US" sz="1200" b="1" dirty="0">
                        <a:latin typeface="+mn-ea"/>
                        <a:ea typeface="+mn-ea"/>
                      </a:endParaRPr>
                    </a:p>
                  </a:txBody>
                  <a:tcPr anchor="ctr"/>
                </a:tc>
                <a:extLst>
                  <a:ext uri="{0D108BD9-81ED-4DB2-BD59-A6C34878D82A}">
                    <a16:rowId xmlns:a16="http://schemas.microsoft.com/office/drawing/2014/main" val="10002"/>
                  </a:ext>
                </a:extLst>
              </a:tr>
            </a:tbl>
          </a:graphicData>
        </a:graphic>
      </p:graphicFrame>
      <p:sp>
        <p:nvSpPr>
          <p:cNvPr id="10" name="正方形/長方形 9">
            <a:extLst>
              <a:ext uri="{FF2B5EF4-FFF2-40B4-BE49-F238E27FC236}">
                <a16:creationId xmlns:a16="http://schemas.microsoft.com/office/drawing/2014/main" id="{82780903-B460-3245-84BB-ABE8E4A76ADD}"/>
              </a:ext>
            </a:extLst>
          </p:cNvPr>
          <p:cNvSpPr/>
          <p:nvPr/>
        </p:nvSpPr>
        <p:spPr>
          <a:xfrm>
            <a:off x="50238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latin typeface="MS PGothic" panose="020B0600070205080204" pitchFamily="34" charset="-128"/>
                <a:ea typeface="MS PGothic" panose="020B0600070205080204" pitchFamily="34" charset="-128"/>
                <a:cs typeface="Times New Roman" charset="0"/>
              </a:rPr>
              <a:t>2</a:t>
            </a: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(4) </a:t>
            </a:r>
            <a:r>
              <a:rPr lang="ja-JP" altLang="en-US" sz="1400" b="1" dirty="0">
                <a:solidFill>
                  <a:schemeClr val="tx1"/>
                </a:solidFill>
                <a:latin typeface="MS PGothic" panose="020B0600070205080204" pitchFamily="34" charset="-128"/>
                <a:ea typeface="MS PGothic" panose="020B0600070205080204" pitchFamily="34" charset="-128"/>
              </a:rPr>
              <a:t>調査研究機能の充実</a:t>
            </a:r>
          </a:p>
        </p:txBody>
      </p:sp>
      <p:sp>
        <p:nvSpPr>
          <p:cNvPr id="4" name="正方形/長方形 3"/>
          <p:cNvSpPr/>
          <p:nvPr/>
        </p:nvSpPr>
        <p:spPr>
          <a:xfrm>
            <a:off x="680546" y="4225586"/>
            <a:ext cx="7587323" cy="369332"/>
          </a:xfrm>
          <a:prstGeom prst="rect">
            <a:avLst/>
          </a:prstGeom>
        </p:spPr>
        <p:txBody>
          <a:bodyPr wrap="square">
            <a:spAutoFit/>
          </a:bodyPr>
          <a:lstStyle/>
          <a:p>
            <a:r>
              <a:rPr lang="ja-JP" altLang="en-US" dirty="0"/>
              <a:t>＜</a:t>
            </a:r>
            <a:r>
              <a:rPr lang="ja-JP" altLang="ja-JP" dirty="0"/>
              <a:t>研究の論文発表・著書等による成果発表数</a:t>
            </a:r>
            <a:r>
              <a:rPr lang="ja-JP" altLang="en-US" dirty="0"/>
              <a:t>及び外部資金への応募状況＞</a:t>
            </a:r>
            <a:endParaRPr lang="ja-JP" altLang="ja-JP" dirty="0"/>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a:solidFill>
                  <a:schemeClr val="bg1"/>
                </a:solidFill>
                <a:latin typeface="+mn-ea"/>
                <a:cs typeface="HG丸ｺﾞｼｯｸM-PRO"/>
              </a:rPr>
              <a:t>令和</a:t>
            </a:r>
            <a:r>
              <a:rPr lang="en-US" altLang="ja-JP" sz="2800" dirty="0">
                <a:solidFill>
                  <a:schemeClr val="bg1"/>
                </a:solidFill>
                <a:latin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
        <p:nvSpPr>
          <p:cNvPr id="5" name="スライド番号プレースホルダー 3">
            <a:extLst>
              <a:ext uri="{FF2B5EF4-FFF2-40B4-BE49-F238E27FC236}">
                <a16:creationId xmlns:a16="http://schemas.microsoft.com/office/drawing/2014/main" id="{0E7623F8-0903-2B4E-6D8E-1BD4A16831F9}"/>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15</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64773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2107300"/>
            <a:ext cx="8442327" cy="2723823"/>
          </a:xfrm>
          <a:prstGeom prst="rect">
            <a:avLst/>
          </a:prstGeom>
          <a:noFill/>
        </p:spPr>
        <p:txBody>
          <a:bodyPr wrap="square" rtlCol="0">
            <a:spAutoFit/>
          </a:bodyPr>
          <a:lstStyle/>
          <a:p>
            <a:pPr indent="-360000"/>
            <a:r>
              <a:rPr lang="ja-JP" altLang="en-US" sz="1800" dirty="0">
                <a:effectLst/>
                <a:latin typeface="+mj-ea"/>
                <a:ea typeface="+mj-ea"/>
              </a:rPr>
              <a:t>○情報発信</a:t>
            </a:r>
            <a:r>
              <a:rPr lang="ja-JP" altLang="en-US" sz="1800">
                <a:effectLst/>
                <a:latin typeface="+mj-ea"/>
                <a:ea typeface="+mj-ea"/>
              </a:rPr>
              <a:t>・研修</a:t>
            </a:r>
            <a:endParaRPr lang="en-US" altLang="ja-JP" sz="1800" dirty="0">
              <a:effectLst/>
              <a:latin typeface="+mj-ea"/>
              <a:ea typeface="+mj-ea"/>
            </a:endParaRPr>
          </a:p>
          <a:p>
            <a:pPr indent="-360000"/>
            <a:endParaRPr lang="en-US" altLang="ja-JP" sz="1000" dirty="0">
              <a:effectLst/>
              <a:latin typeface="+mj-ea"/>
              <a:ea typeface="+mj-ea"/>
            </a:endParaRPr>
          </a:p>
          <a:p>
            <a:pPr marL="180000" indent="-360000">
              <a:lnSpc>
                <a:spcPts val="2460"/>
              </a:lnSpc>
            </a:pPr>
            <a:r>
              <a:rPr lang="en-US" altLang="ja-JP" sz="1800" dirty="0">
                <a:effectLst/>
                <a:latin typeface="+mj-ea"/>
                <a:ea typeface="+mj-ea"/>
              </a:rPr>
              <a:t> </a:t>
            </a:r>
            <a:r>
              <a:rPr lang="ja-JP" altLang="ja-JP" sz="1800">
                <a:effectLst/>
                <a:latin typeface="+mj-ea"/>
                <a:ea typeface="+mj-ea"/>
              </a:rPr>
              <a:t>・</a:t>
            </a:r>
            <a:r>
              <a:rPr lang="en-US" altLang="ja-JP" dirty="0">
                <a:latin typeface="+mj-ea"/>
                <a:ea typeface="+mj-ea"/>
              </a:rPr>
              <a:t> </a:t>
            </a:r>
            <a:r>
              <a:rPr lang="ja-JP" altLang="ja-JP" sz="1800">
                <a:effectLst/>
                <a:latin typeface="+mj-ea"/>
                <a:ea typeface="+mj-ea"/>
              </a:rPr>
              <a:t>新型</a:t>
            </a:r>
            <a:r>
              <a:rPr lang="ja-JP" altLang="ja-JP" sz="1800" dirty="0">
                <a:effectLst/>
                <a:latin typeface="+mj-ea"/>
                <a:ea typeface="+mj-ea"/>
              </a:rPr>
              <a:t>コロナウイルス感染症の疫学調査支援活動で得られた</a:t>
            </a:r>
            <a:r>
              <a:rPr lang="ja-JP" altLang="ja-JP" sz="1800">
                <a:effectLst/>
                <a:latin typeface="+mj-ea"/>
                <a:ea typeface="+mj-ea"/>
              </a:rPr>
              <a:t>発生状況</a:t>
            </a:r>
            <a:r>
              <a:rPr lang="ja-JP" altLang="en-US" sz="1800">
                <a:effectLst/>
                <a:latin typeface="+mj-ea"/>
                <a:ea typeface="+mj-ea"/>
              </a:rPr>
              <a:t>の発信</a:t>
            </a:r>
            <a:endParaRPr lang="en-US" altLang="ja-JP" sz="1800" dirty="0">
              <a:effectLst/>
              <a:latin typeface="+mj-ea"/>
              <a:ea typeface="+mj-ea"/>
            </a:endParaRPr>
          </a:p>
          <a:p>
            <a:pPr marL="720000">
              <a:lnSpc>
                <a:spcPts val="2460"/>
              </a:lnSpc>
            </a:pPr>
            <a:r>
              <a:rPr lang="ja-JP" altLang="ja-JP" sz="1800">
                <a:effectLst/>
                <a:latin typeface="+mj-ea"/>
                <a:ea typeface="+mj-ea"/>
              </a:rPr>
              <a:t>府内保健所</a:t>
            </a:r>
            <a:r>
              <a:rPr lang="ja-JP" altLang="en-US">
                <a:latin typeface="+mj-ea"/>
                <a:ea typeface="+mj-ea"/>
              </a:rPr>
              <a:t>（</a:t>
            </a:r>
            <a:r>
              <a:rPr lang="en-US" altLang="ja-JP" sz="1800" dirty="0">
                <a:effectLst/>
                <a:latin typeface="+mj-ea"/>
                <a:ea typeface="+mj-ea"/>
              </a:rPr>
              <a:t>5</a:t>
            </a:r>
            <a:r>
              <a:rPr lang="ja-JP" altLang="en-US" sz="1800">
                <a:effectLst/>
                <a:latin typeface="+mj-ea"/>
                <a:ea typeface="+mj-ea"/>
              </a:rPr>
              <a:t>類移行後は、感染症情報センターホームページを利用）</a:t>
            </a:r>
            <a:endParaRPr lang="ja-JP" altLang="ja-JP" sz="1800" dirty="0">
              <a:effectLst/>
              <a:latin typeface="+mj-ea"/>
              <a:ea typeface="+mj-ea"/>
            </a:endParaRPr>
          </a:p>
          <a:p>
            <a:pPr marL="180000" indent="-360000">
              <a:lnSpc>
                <a:spcPts val="246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感染症情報センターホームページ</a:t>
            </a:r>
            <a:r>
              <a:rPr lang="ja-JP" altLang="en-US" sz="1800">
                <a:effectLst/>
                <a:latin typeface="+mj-ea"/>
                <a:ea typeface="+mj-ea"/>
              </a:rPr>
              <a:t>：トピックス発信</a:t>
            </a:r>
            <a:r>
              <a:rPr lang="ja-JP" altLang="en-US">
                <a:latin typeface="+mj-ea"/>
                <a:ea typeface="+mj-ea"/>
                <a:sym typeface="Wingdings" pitchFamily="2" charset="2"/>
              </a:rPr>
              <a:t>（</a:t>
            </a:r>
            <a:r>
              <a:rPr lang="ja-JP" altLang="en-US" sz="1800">
                <a:effectLst/>
                <a:latin typeface="+mj-ea"/>
                <a:ea typeface="+mj-ea"/>
              </a:rPr>
              <a:t>府内感染症の流行状況）</a:t>
            </a:r>
            <a:endParaRPr lang="en-US" altLang="ja-JP" sz="1800" dirty="0">
              <a:effectLst/>
              <a:latin typeface="+mj-ea"/>
              <a:ea typeface="+mj-ea"/>
            </a:endParaRPr>
          </a:p>
          <a:p>
            <a:pPr marL="180000" indent="-360000">
              <a:lnSpc>
                <a:spcPts val="2460"/>
              </a:lnSpc>
            </a:pPr>
            <a:r>
              <a:rPr lang="ja-JP" altLang="en-US">
                <a:latin typeface="+mj-ea"/>
                <a:ea typeface="+mj-ea"/>
              </a:rPr>
              <a:t>　　　　　梅毒、インフルエンザ、麻しんなど</a:t>
            </a:r>
            <a:endParaRPr lang="en-US" altLang="ja-JP" dirty="0">
              <a:latin typeface="+mj-ea"/>
              <a:ea typeface="+mj-ea"/>
            </a:endParaRPr>
          </a:p>
          <a:p>
            <a:pPr marL="180000" indent="-360000">
              <a:lnSpc>
                <a:spcPts val="246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報道機関に対する連絡会を毎月開催し、大阪府の感染症情報等について情報提供</a:t>
            </a:r>
            <a:endParaRPr lang="en-US" altLang="ja-JP" sz="1800" dirty="0">
              <a:effectLst/>
              <a:latin typeface="+mj-ea"/>
              <a:ea typeface="+mj-ea"/>
            </a:endParaRPr>
          </a:p>
          <a:p>
            <a:pPr marL="180000" indent="-360000">
              <a:lnSpc>
                <a:spcPts val="246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実習室</a:t>
            </a:r>
            <a:r>
              <a:rPr lang="ja-JP" altLang="ja-JP" sz="1800" dirty="0">
                <a:effectLst/>
                <a:latin typeface="+mj-ea"/>
                <a:ea typeface="+mj-ea"/>
              </a:rPr>
              <a:t>を</a:t>
            </a:r>
            <a:r>
              <a:rPr lang="ja-JP" altLang="ja-JP" sz="1800">
                <a:effectLst/>
                <a:latin typeface="+mj-ea"/>
                <a:ea typeface="+mj-ea"/>
              </a:rPr>
              <a:t>活用し</a:t>
            </a:r>
            <a:r>
              <a:rPr lang="ja-JP" altLang="en-US" sz="1800">
                <a:effectLst/>
                <a:latin typeface="+mj-ea"/>
                <a:ea typeface="+mj-ea"/>
              </a:rPr>
              <a:t>た</a:t>
            </a:r>
            <a:r>
              <a:rPr lang="ja-JP" altLang="ja-JP" sz="1800">
                <a:effectLst/>
                <a:latin typeface="+mj-ea"/>
                <a:ea typeface="+mj-ea"/>
              </a:rPr>
              <a:t>技術研修</a:t>
            </a:r>
            <a:r>
              <a:rPr lang="ja-JP" altLang="en-US" sz="1800">
                <a:effectLst/>
                <a:latin typeface="+mj-ea"/>
                <a:ea typeface="+mj-ea"/>
              </a:rPr>
              <a:t>：</a:t>
            </a:r>
            <a:r>
              <a:rPr lang="ja-JP" altLang="ja-JP" sz="1800">
                <a:effectLst/>
                <a:latin typeface="+mj-ea"/>
                <a:ea typeface="+mj-ea"/>
              </a:rPr>
              <a:t>公衆</a:t>
            </a:r>
            <a:r>
              <a:rPr lang="ja-JP" altLang="ja-JP" sz="1800" dirty="0">
                <a:effectLst/>
                <a:latin typeface="+mj-ea"/>
                <a:ea typeface="+mj-ea"/>
              </a:rPr>
              <a:t>衛生分野の人材育成に</a:t>
            </a:r>
            <a:r>
              <a:rPr lang="ja-JP" altLang="en-US" sz="1800" dirty="0">
                <a:effectLst/>
                <a:latin typeface="+mj-ea"/>
                <a:ea typeface="+mj-ea"/>
              </a:rPr>
              <a:t>貢献</a:t>
            </a:r>
            <a:endParaRPr lang="ja-JP" altLang="ja-JP" sz="1800" dirty="0">
              <a:effectLst/>
              <a:latin typeface="+mj-ea"/>
              <a:ea typeface="+mj-ea"/>
            </a:endParaRPr>
          </a:p>
          <a:p>
            <a:pPr marL="95885" indent="-95885"/>
            <a:endParaRPr lang="en-US" altLang="ja-JP" b="1" dirty="0">
              <a:solidFill>
                <a:srgbClr val="FF0000"/>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4000" y="936000"/>
            <a:ext cx="8280000" cy="113428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3</a:t>
            </a:r>
          </a:p>
          <a:p>
            <a:pPr algn="l">
              <a:spcAft>
                <a:spcPts val="0"/>
              </a:spcAft>
            </a:pPr>
            <a:r>
              <a:rPr lang="ja-JP" sz="1400" b="1" kern="100">
                <a:solidFill>
                  <a:schemeClr val="tx1"/>
                </a:solidFill>
                <a:effectLst/>
                <a:latin typeface="MS PGothic" panose="020B0600070205080204" pitchFamily="34" charset="-128"/>
                <a:ea typeface="MS PGothic" panose="020B0600070205080204" pitchFamily="34" charset="-128"/>
                <a:cs typeface="Times New Roman" charset="0"/>
              </a:rPr>
              <a:t>第１　</a:t>
            </a: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(5) </a:t>
            </a:r>
            <a:r>
              <a:rPr lang="ja-JP" altLang="ja-JP" sz="1400" b="1" dirty="0">
                <a:solidFill>
                  <a:schemeClr val="tx1"/>
                </a:solidFill>
                <a:latin typeface="MS PGothic" panose="020B0600070205080204" pitchFamily="34" charset="-128"/>
                <a:ea typeface="MS PGothic" panose="020B0600070205080204" pitchFamily="34" charset="-128"/>
              </a:rPr>
              <a:t>感染症情報の収集・解析・提供業務の充実</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(6) </a:t>
            </a:r>
            <a:r>
              <a:rPr lang="ja-JP" altLang="ja-JP" sz="1400" b="1" dirty="0">
                <a:solidFill>
                  <a:schemeClr val="tx1"/>
                </a:solidFill>
                <a:latin typeface="MS PGothic" panose="020B0600070205080204" pitchFamily="34" charset="-128"/>
                <a:ea typeface="MS PGothic" panose="020B0600070205080204" pitchFamily="34" charset="-128"/>
              </a:rPr>
              <a:t>研修指導体制の強化</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7" name="二等辺三角形 3"/>
          <p:cNvSpPr/>
          <p:nvPr/>
        </p:nvSpPr>
        <p:spPr>
          <a:xfrm rot="5400000">
            <a:off x="3826156" y="5558486"/>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365261591"/>
              </p:ext>
            </p:extLst>
          </p:nvPr>
        </p:nvGraphicFramePr>
        <p:xfrm>
          <a:off x="912620" y="5104757"/>
          <a:ext cx="3087244" cy="1209624"/>
        </p:xfrm>
        <a:graphic>
          <a:graphicData uri="http://schemas.openxmlformats.org/drawingml/2006/table">
            <a:tbl>
              <a:tblPr bandRow="1">
                <a:tableStyleId>{5C22544A-7EE6-4342-B048-85BDC9FD1C3A}</a:tableStyleId>
              </a:tblPr>
              <a:tblGrid>
                <a:gridCol w="1036693">
                  <a:extLst>
                    <a:ext uri="{9D8B030D-6E8A-4147-A177-3AD203B41FA5}">
                      <a16:colId xmlns:a16="http://schemas.microsoft.com/office/drawing/2014/main" val="20002"/>
                    </a:ext>
                  </a:extLst>
                </a:gridCol>
                <a:gridCol w="1021470">
                  <a:extLst>
                    <a:ext uri="{9D8B030D-6E8A-4147-A177-3AD203B41FA5}">
                      <a16:colId xmlns:a16="http://schemas.microsoft.com/office/drawing/2014/main" val="20000"/>
                    </a:ext>
                  </a:extLst>
                </a:gridCol>
                <a:gridCol w="1029081">
                  <a:extLst>
                    <a:ext uri="{9D8B030D-6E8A-4147-A177-3AD203B41FA5}">
                      <a16:colId xmlns:a16="http://schemas.microsoft.com/office/drawing/2014/main" val="20001"/>
                    </a:ext>
                  </a:extLst>
                </a:gridCol>
              </a:tblGrid>
              <a:tr h="311768">
                <a:tc gridSpan="3">
                  <a:txBody>
                    <a:bodyPr/>
                    <a:lstStyle/>
                    <a:p>
                      <a:pPr algn="ctr"/>
                      <a:r>
                        <a:rPr kumimoji="1" lang="ja-JP" altLang="en-US" sz="1200" b="1" dirty="0">
                          <a:latin typeface="+mn-ea"/>
                          <a:ea typeface="+mn-ea"/>
                        </a:rPr>
                        <a:t>数値目標</a:t>
                      </a:r>
                    </a:p>
                  </a:txBody>
                  <a:tcP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73424">
                <a:tc>
                  <a:txBody>
                    <a:bodyPr/>
                    <a:lstStyle/>
                    <a:p>
                      <a:pPr algn="ctr"/>
                      <a:endParaRPr kumimoji="1" lang="ja-JP" altLang="en-US" sz="1200" b="1" dirty="0">
                        <a:latin typeface="+mn-ea"/>
                        <a:ea typeface="+mn-ea"/>
                      </a:endParaRPr>
                    </a:p>
                  </a:txBody>
                  <a:tcPr/>
                </a:tc>
                <a:tc>
                  <a:txBody>
                    <a:bodyPr/>
                    <a:lstStyle/>
                    <a:p>
                      <a:pPr algn="ctr"/>
                      <a:r>
                        <a:rPr kumimoji="1" lang="ja-JP" altLang="en-US" sz="1200" b="1" dirty="0">
                          <a:latin typeface="+mn-ea"/>
                          <a:ea typeface="+mn-ea"/>
                        </a:rPr>
                        <a:t>単年度</a:t>
                      </a:r>
                    </a:p>
                  </a:txBody>
                  <a:tcP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tc>
                <a:extLst>
                  <a:ext uri="{0D108BD9-81ED-4DB2-BD59-A6C34878D82A}">
                    <a16:rowId xmlns:a16="http://schemas.microsoft.com/office/drawing/2014/main" val="10001"/>
                  </a:ext>
                </a:extLst>
              </a:tr>
              <a:tr h="3117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200" b="1" dirty="0">
                          <a:latin typeface="+mn-ea"/>
                          <a:ea typeface="+mn-ea"/>
                        </a:rPr>
                        <a:t>12</a:t>
                      </a:r>
                      <a:r>
                        <a:rPr kumimoji="1" lang="ja-JP" altLang="en-US" sz="1200" b="1" dirty="0">
                          <a:latin typeface="+mn-ea"/>
                          <a:ea typeface="+mn-ea"/>
                        </a:rPr>
                        <a:t>回以上</a:t>
                      </a:r>
                    </a:p>
                  </a:txBody>
                  <a:tcPr/>
                </a:tc>
                <a:tc>
                  <a:txBody>
                    <a:bodyPr/>
                    <a:lstStyle/>
                    <a:p>
                      <a:pPr algn="ctr"/>
                      <a:r>
                        <a:rPr kumimoji="1" lang="en-US" altLang="ja-JP" sz="1200" b="1" dirty="0">
                          <a:latin typeface="+mn-ea"/>
                          <a:ea typeface="+mn-ea"/>
                        </a:rPr>
                        <a:t>60</a:t>
                      </a:r>
                      <a:r>
                        <a:rPr kumimoji="1" lang="ja-JP" altLang="en-US" sz="1200" b="1" dirty="0">
                          <a:latin typeface="+mn-ea"/>
                          <a:ea typeface="+mn-ea"/>
                        </a:rPr>
                        <a:t>回以上</a:t>
                      </a:r>
                    </a:p>
                  </a:txBody>
                  <a:tcPr/>
                </a:tc>
                <a:extLst>
                  <a:ext uri="{0D108BD9-81ED-4DB2-BD59-A6C34878D82A}">
                    <a16:rowId xmlns:a16="http://schemas.microsoft.com/office/drawing/2014/main" val="10002"/>
                  </a:ext>
                </a:extLst>
              </a:tr>
              <a:tr h="311768">
                <a:tc>
                  <a:txBody>
                    <a:bodyPr/>
                    <a:lstStyle/>
                    <a:p>
                      <a:pPr algn="ctr"/>
                      <a:r>
                        <a:rPr kumimoji="1" lang="ja-JP" altLang="en-US" sz="1200" b="1" dirty="0">
                          <a:latin typeface="+mn-ea"/>
                          <a:ea typeface="+mn-ea"/>
                        </a:rPr>
                        <a:t>研修・見学</a:t>
                      </a:r>
                    </a:p>
                  </a:txBody>
                  <a:tcPr/>
                </a:tc>
                <a:tc>
                  <a:txBody>
                    <a:bodyPr/>
                    <a:lstStyle/>
                    <a:p>
                      <a:pPr algn="ctr"/>
                      <a:r>
                        <a:rPr kumimoji="1" lang="en-US" altLang="ja-JP" sz="1200" b="1" dirty="0">
                          <a:latin typeface="+mn-ea"/>
                          <a:ea typeface="+mn-ea"/>
                        </a:rPr>
                        <a:t>200</a:t>
                      </a:r>
                      <a:r>
                        <a:rPr kumimoji="1" lang="ja-JP" altLang="en-US" sz="1200" b="1" dirty="0">
                          <a:latin typeface="+mn-ea"/>
                          <a:ea typeface="+mn-ea"/>
                        </a:rPr>
                        <a:t>人以上</a:t>
                      </a:r>
                    </a:p>
                  </a:txBody>
                  <a:tcPr/>
                </a:tc>
                <a:tc>
                  <a:txBody>
                    <a:bodyPr/>
                    <a:lstStyle/>
                    <a:p>
                      <a:pPr algn="ctr"/>
                      <a:r>
                        <a:rPr kumimoji="1" lang="en-US" altLang="ja-JP" sz="1200" b="1" dirty="0">
                          <a:latin typeface="+mn-ea"/>
                          <a:ea typeface="+mn-ea"/>
                        </a:rPr>
                        <a:t>1000</a:t>
                      </a:r>
                      <a:r>
                        <a:rPr kumimoji="1" lang="ja-JP" altLang="en-US" sz="1200" b="1" dirty="0">
                          <a:latin typeface="+mn-ea"/>
                          <a:ea typeface="+mn-ea"/>
                        </a:rPr>
                        <a:t>人以上</a:t>
                      </a:r>
                    </a:p>
                  </a:txBody>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221573455"/>
              </p:ext>
            </p:extLst>
          </p:nvPr>
        </p:nvGraphicFramePr>
        <p:xfrm>
          <a:off x="4575106" y="5248204"/>
          <a:ext cx="3483418" cy="922729"/>
        </p:xfrm>
        <a:graphic>
          <a:graphicData uri="http://schemas.openxmlformats.org/drawingml/2006/table">
            <a:tbl>
              <a:tblPr bandRow="1">
                <a:tableStyleId>{5C22544A-7EE6-4342-B048-85BDC9FD1C3A}</a:tableStyleId>
              </a:tblPr>
              <a:tblGrid>
                <a:gridCol w="1521364">
                  <a:extLst>
                    <a:ext uri="{9D8B030D-6E8A-4147-A177-3AD203B41FA5}">
                      <a16:colId xmlns:a16="http://schemas.microsoft.com/office/drawing/2014/main" val="20002"/>
                    </a:ext>
                  </a:extLst>
                </a:gridCol>
                <a:gridCol w="981027">
                  <a:extLst>
                    <a:ext uri="{9D8B030D-6E8A-4147-A177-3AD203B41FA5}">
                      <a16:colId xmlns:a16="http://schemas.microsoft.com/office/drawing/2014/main" val="20000"/>
                    </a:ext>
                  </a:extLst>
                </a:gridCol>
                <a:gridCol w="981027">
                  <a:extLst>
                    <a:ext uri="{9D8B030D-6E8A-4147-A177-3AD203B41FA5}">
                      <a16:colId xmlns:a16="http://schemas.microsoft.com/office/drawing/2014/main" val="621755260"/>
                    </a:ext>
                  </a:extLst>
                </a:gridCol>
              </a:tblGrid>
              <a:tr h="275828">
                <a:tc>
                  <a:txBody>
                    <a:bodyPr/>
                    <a:lstStyle/>
                    <a:p>
                      <a:pPr algn="ct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R4</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R5</a:t>
                      </a:r>
                      <a:endParaRPr kumimoji="1" lang="ja-JP" altLang="en-US" sz="1200" b="1" dirty="0">
                        <a:latin typeface="+mn-ea"/>
                        <a:ea typeface="+mn-ea"/>
                      </a:endParaRPr>
                    </a:p>
                  </a:txBody>
                  <a:tcPr anchor="ctr"/>
                </a:tc>
                <a:extLst>
                  <a:ext uri="{0D108BD9-81ED-4DB2-BD59-A6C34878D82A}">
                    <a16:rowId xmlns:a16="http://schemas.microsoft.com/office/drawing/2014/main" val="10000"/>
                  </a:ext>
                </a:extLst>
              </a:tr>
              <a:tr h="3135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200" b="1" dirty="0">
                          <a:latin typeface="+mn-ea"/>
                          <a:ea typeface="+mn-ea"/>
                        </a:rPr>
                        <a:t>20</a:t>
                      </a:r>
                      <a:r>
                        <a:rPr kumimoji="1" lang="ja-JP" altLang="en-US" sz="1200" b="1" dirty="0">
                          <a:latin typeface="+mn-ea"/>
                          <a:ea typeface="+mn-ea"/>
                        </a:rPr>
                        <a:t>回</a:t>
                      </a:r>
                    </a:p>
                  </a:txBody>
                  <a:tcPr anchor="ctr"/>
                </a:tc>
                <a:tc>
                  <a:txBody>
                    <a:bodyPr/>
                    <a:lstStyle/>
                    <a:p>
                      <a:pPr algn="ctr"/>
                      <a:r>
                        <a:rPr kumimoji="1" lang="en-US" altLang="ja-JP" sz="1200" b="1" dirty="0">
                          <a:latin typeface="+mn-ea"/>
                          <a:ea typeface="+mn-ea"/>
                        </a:rPr>
                        <a:t>23</a:t>
                      </a:r>
                      <a:r>
                        <a:rPr kumimoji="1" lang="ja-JP" altLang="en-US" sz="1200" b="1">
                          <a:latin typeface="+mn-ea"/>
                          <a:ea typeface="+mn-ea"/>
                        </a:rPr>
                        <a:t>回</a:t>
                      </a:r>
                      <a:endParaRPr kumimoji="1" lang="ja-JP" altLang="en-US" sz="1200" b="1" dirty="0">
                        <a:latin typeface="+mn-ea"/>
                        <a:ea typeface="+mn-ea"/>
                      </a:endParaRPr>
                    </a:p>
                  </a:txBody>
                  <a:tcPr anchor="ctr"/>
                </a:tc>
                <a:extLst>
                  <a:ext uri="{0D108BD9-81ED-4DB2-BD59-A6C34878D82A}">
                    <a16:rowId xmlns:a16="http://schemas.microsoft.com/office/drawing/2014/main" val="10001"/>
                  </a:ext>
                </a:extLst>
              </a:tr>
              <a:tr h="333316">
                <a:tc>
                  <a:txBody>
                    <a:bodyPr/>
                    <a:lstStyle/>
                    <a:p>
                      <a:pPr algn="ctr"/>
                      <a:r>
                        <a:rPr kumimoji="1" lang="ja-JP" altLang="en-US" sz="1200" b="1" dirty="0">
                          <a:latin typeface="+mn-ea"/>
                          <a:ea typeface="+mn-ea"/>
                        </a:rPr>
                        <a:t>研修・見学</a:t>
                      </a:r>
                    </a:p>
                  </a:txBody>
                  <a:tcPr/>
                </a:tc>
                <a:tc>
                  <a:txBody>
                    <a:bodyPr/>
                    <a:lstStyle/>
                    <a:p>
                      <a:pPr algn="ctr"/>
                      <a:r>
                        <a:rPr kumimoji="1" lang="en-US" altLang="ja-JP" sz="1200" b="1" dirty="0">
                          <a:latin typeface="+mn-ea"/>
                          <a:ea typeface="+mn-ea"/>
                        </a:rPr>
                        <a:t>317</a:t>
                      </a:r>
                      <a:r>
                        <a:rPr kumimoji="1" lang="ja-JP" altLang="en-US" sz="1200" b="1" dirty="0">
                          <a:latin typeface="+mn-ea"/>
                          <a:ea typeface="+mn-ea"/>
                        </a:rPr>
                        <a:t>人</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246</a:t>
                      </a:r>
                      <a:r>
                        <a:rPr kumimoji="1" lang="ja-JP" altLang="en-US" sz="1200" b="1">
                          <a:latin typeface="+mn-ea"/>
                          <a:ea typeface="+mn-ea"/>
                        </a:rPr>
                        <a:t>人</a:t>
                      </a:r>
                      <a:endParaRPr kumimoji="1" lang="en-US" altLang="ja-JP" sz="1200" b="1" dirty="0">
                        <a:latin typeface="+mn-ea"/>
                        <a:ea typeface="+mn-ea"/>
                      </a:endParaRPr>
                    </a:p>
                  </a:txBody>
                  <a:tcPr anchor="ctr"/>
                </a:tc>
                <a:extLst>
                  <a:ext uri="{0D108BD9-81ED-4DB2-BD59-A6C34878D82A}">
                    <a16:rowId xmlns:a16="http://schemas.microsoft.com/office/drawing/2014/main" val="10002"/>
                  </a:ext>
                </a:extLst>
              </a:tr>
            </a:tbl>
          </a:graphicData>
        </a:graphic>
      </p:graphicFrame>
      <p:sp>
        <p:nvSpPr>
          <p:cNvPr id="11" name="正方形/長方形 10"/>
          <p:cNvSpPr/>
          <p:nvPr/>
        </p:nvSpPr>
        <p:spPr>
          <a:xfrm>
            <a:off x="401928" y="4740871"/>
            <a:ext cx="8426197" cy="369332"/>
          </a:xfrm>
          <a:prstGeom prst="rect">
            <a:avLst/>
          </a:prstGeom>
        </p:spPr>
        <p:txBody>
          <a:bodyPr wrap="square">
            <a:spAutoFit/>
          </a:bodyPr>
          <a:lstStyle/>
          <a:p>
            <a:r>
              <a:rPr lang="ja-JP" altLang="en-US" dirty="0"/>
              <a:t>＜府内関係職員を対象とした技術研修回数及び国内外関係者の研修・見学者数＞</a:t>
            </a:r>
            <a:endParaRPr lang="ja-JP" altLang="ja-JP" dirty="0"/>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a:solidFill>
                  <a:schemeClr val="bg1"/>
                </a:solidFill>
                <a:latin typeface="+mn-ea"/>
                <a:cs typeface="HG丸ｺﾞｼｯｸM-PRO"/>
              </a:rPr>
              <a:t>令和</a:t>
            </a:r>
            <a:r>
              <a:rPr lang="en-US" altLang="ja-JP" sz="2800" dirty="0">
                <a:solidFill>
                  <a:schemeClr val="bg1"/>
                </a:solidFill>
                <a:latin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
        <p:nvSpPr>
          <p:cNvPr id="3" name="スライド番号プレースホルダー 3">
            <a:extLst>
              <a:ext uri="{FF2B5EF4-FFF2-40B4-BE49-F238E27FC236}">
                <a16:creationId xmlns:a16="http://schemas.microsoft.com/office/drawing/2014/main" id="{191B896C-E80A-6D94-FF87-D08B77E42689}"/>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16</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412542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2780903-B460-3245-84BB-ABE8E4A76ADD}"/>
              </a:ext>
            </a:extLst>
          </p:cNvPr>
          <p:cNvSpPr/>
          <p:nvPr/>
        </p:nvSpPr>
        <p:spPr>
          <a:xfrm>
            <a:off x="502381" y="936001"/>
            <a:ext cx="8280000" cy="1518442"/>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 </a:t>
            </a:r>
            <a:r>
              <a:rPr lang="ja-JP" altLang="ja-JP" sz="1400" b="1" dirty="0">
                <a:solidFill>
                  <a:schemeClr val="tx1"/>
                </a:solidFill>
              </a:rPr>
              <a:t>健康危機事象発生時等における研究所の果たすべき役割</a:t>
            </a:r>
            <a:endParaRPr lang="ja-JP" altLang="ja-JP" sz="1400" dirty="0">
              <a:solidFill>
                <a:schemeClr val="tx1"/>
              </a:solidFill>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 </a:t>
            </a:r>
            <a:r>
              <a:rPr lang="ja-JP" altLang="ja-JP" sz="1400" b="1" dirty="0">
                <a:solidFill>
                  <a:schemeClr val="tx1"/>
                </a:solidFill>
              </a:rPr>
              <a:t>平常時における健康危機事象発生時への備え</a:t>
            </a:r>
            <a:endParaRPr lang="en-US" altLang="ja-JP" sz="1400" b="1" dirty="0">
              <a:solidFill>
                <a:schemeClr val="tx1"/>
              </a:solidFill>
            </a:endParaRPr>
          </a:p>
          <a:p>
            <a:r>
              <a:rPr lang="ja-JP" altLang="ja-JP" sz="1400" b="1" dirty="0">
                <a:solidFill>
                  <a:schemeClr val="tx1"/>
                </a:solidFill>
              </a:rPr>
              <a:t>２</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地方衛生研究所の広域連携における役割</a:t>
            </a:r>
            <a:endParaRPr lang="en-US" altLang="ja-JP" sz="1400" b="1" dirty="0">
              <a:solidFill>
                <a:schemeClr val="tx1"/>
              </a:solidFill>
              <a:latin typeface="+mn-ea"/>
            </a:endParaRPr>
          </a:p>
          <a:p>
            <a:endParaRPr lang="en-US" altLang="ja-JP" sz="1400" b="1" dirty="0">
              <a:solidFill>
                <a:schemeClr val="tx1"/>
              </a:solidFill>
            </a:endParaRPr>
          </a:p>
          <a:p>
            <a:endParaRPr lang="en-US" altLang="ja-JP" sz="1400" b="1" dirty="0">
              <a:solidFill>
                <a:schemeClr val="tx1"/>
              </a:solidFill>
            </a:endParaRPr>
          </a:p>
        </p:txBody>
      </p:sp>
      <p:sp>
        <p:nvSpPr>
          <p:cNvPr id="6" name="テキスト ボックス 5"/>
          <p:cNvSpPr txBox="1"/>
          <p:nvPr/>
        </p:nvSpPr>
        <p:spPr>
          <a:xfrm>
            <a:off x="502380" y="2684692"/>
            <a:ext cx="8525872" cy="2949334"/>
          </a:xfrm>
          <a:prstGeom prst="rect">
            <a:avLst/>
          </a:prstGeom>
          <a:noFill/>
        </p:spPr>
        <p:txBody>
          <a:bodyPr wrap="square" rtlCol="0">
            <a:spAutoFit/>
          </a:bodyPr>
          <a:lstStyle/>
          <a:p>
            <a:pPr indent="-360000">
              <a:lnSpc>
                <a:spcPts val="2600"/>
              </a:lnSpc>
            </a:pPr>
            <a:r>
              <a:rPr lang="ja-JP" altLang="en-US" dirty="0">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広域連携</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500"/>
              </a:lnSpc>
            </a:pPr>
            <a:r>
              <a:rPr lang="en-US" altLang="ja-JP" dirty="0">
                <a:latin typeface="+mj-ea"/>
                <a:ea typeface="+mj-ea"/>
              </a:rPr>
              <a:t> </a:t>
            </a:r>
            <a:r>
              <a:rPr lang="ja-JP" altLang="en-US">
                <a:latin typeface="+mj-ea"/>
                <a:ea typeface="+mj-ea"/>
              </a:rPr>
              <a:t>・</a:t>
            </a:r>
            <a:r>
              <a:rPr lang="en-US" altLang="ja-JP" dirty="0">
                <a:latin typeface="+mj-ea"/>
                <a:ea typeface="+mj-ea"/>
              </a:rPr>
              <a:t> </a:t>
            </a:r>
            <a:r>
              <a:rPr lang="ja-JP" altLang="en-US">
                <a:latin typeface="+mj-ea"/>
                <a:ea typeface="+mj-ea"/>
              </a:rPr>
              <a:t>国立</a:t>
            </a:r>
            <a:r>
              <a:rPr lang="ja-JP" altLang="en-US" dirty="0">
                <a:latin typeface="+mj-ea"/>
                <a:ea typeface="+mj-ea"/>
              </a:rPr>
              <a:t>感染症研究所と連携し、</a:t>
            </a:r>
            <a:r>
              <a:rPr lang="en-US" altLang="ja-JP" dirty="0">
                <a:latin typeface="+mj-ea"/>
                <a:ea typeface="+mj-ea"/>
              </a:rPr>
              <a:t>O-FEIT</a:t>
            </a:r>
            <a:r>
              <a:rPr lang="ja-JP" altLang="en-US" dirty="0">
                <a:latin typeface="+mj-ea"/>
                <a:ea typeface="+mj-ea"/>
              </a:rPr>
              <a:t>が府内保健所の疫学調査等</a:t>
            </a:r>
            <a:r>
              <a:rPr lang="ja-JP" altLang="en-US">
                <a:latin typeface="+mj-ea"/>
                <a:ea typeface="+mj-ea"/>
              </a:rPr>
              <a:t>を支援</a:t>
            </a:r>
            <a:endParaRPr lang="en-US" altLang="ja-JP" dirty="0">
              <a:latin typeface="+mj-ea"/>
              <a:ea typeface="+mj-ea"/>
            </a:endParaRPr>
          </a:p>
          <a:p>
            <a:pPr marL="180000" indent="-360000">
              <a:lnSpc>
                <a:spcPts val="2500"/>
              </a:lnSpc>
            </a:pPr>
            <a:r>
              <a:rPr lang="en-US" altLang="ja-JP" dirty="0">
                <a:latin typeface="+mj-ea"/>
                <a:ea typeface="+mj-ea"/>
              </a:rPr>
              <a:t> </a:t>
            </a:r>
            <a:r>
              <a:rPr lang="ja-JP" altLang="en-US">
                <a:latin typeface="+mj-ea"/>
                <a:ea typeface="+mj-ea"/>
              </a:rPr>
              <a:t>・</a:t>
            </a:r>
            <a:r>
              <a:rPr lang="en-US" altLang="ja-JP" dirty="0">
                <a:latin typeface="+mj-ea"/>
                <a:ea typeface="+mj-ea"/>
              </a:rPr>
              <a:t> </a:t>
            </a:r>
            <a:r>
              <a:rPr lang="en-US" altLang="ja-JP" spc="-5" dirty="0">
                <a:effectLst/>
                <a:latin typeface="+mj-ea"/>
                <a:ea typeface="+mj-ea"/>
                <a:cs typeface="Arial" panose="020B0604020202020204" pitchFamily="34" charset="0"/>
              </a:rPr>
              <a:t>2025</a:t>
            </a:r>
            <a:r>
              <a:rPr lang="ja-JP" altLang="ja-JP" spc="-5">
                <a:effectLst/>
                <a:latin typeface="+mj-ea"/>
                <a:ea typeface="+mj-ea"/>
                <a:cs typeface="Arial" panose="020B0604020202020204" pitchFamily="34" charset="0"/>
              </a:rPr>
              <a:t>年日本国際博覧会に向け</a:t>
            </a:r>
            <a:r>
              <a:rPr lang="ja-JP" altLang="en-US" spc="-5">
                <a:effectLst/>
                <a:latin typeface="+mj-ea"/>
                <a:ea typeface="+mj-ea"/>
                <a:cs typeface="Arial" panose="020B0604020202020204" pitchFamily="34" charset="0"/>
              </a:rPr>
              <a:t>た</a:t>
            </a:r>
            <a:r>
              <a:rPr lang="ja-JP" altLang="ja-JP" spc="-5">
                <a:effectLst/>
                <a:latin typeface="+mj-ea"/>
                <a:ea typeface="+mj-ea"/>
                <a:cs typeface="Arial" panose="020B0604020202020204" pitchFamily="34" charset="0"/>
              </a:rPr>
              <a:t>感染症リスク評価</a:t>
            </a:r>
            <a:endParaRPr lang="en-US" altLang="ja-JP" spc="-5" dirty="0">
              <a:effectLst/>
              <a:latin typeface="+mj-ea"/>
              <a:ea typeface="+mj-ea"/>
              <a:cs typeface="Arial" panose="020B0604020202020204" pitchFamily="34" charset="0"/>
            </a:endParaRPr>
          </a:p>
          <a:p>
            <a:pPr marL="180000" indent="-360000">
              <a:lnSpc>
                <a:spcPts val="2500"/>
              </a:lnSpc>
            </a:pPr>
            <a:r>
              <a:rPr lang="ja-JP" altLang="en-US" spc="-5">
                <a:latin typeface="+mj-ea"/>
                <a:ea typeface="+mj-ea"/>
                <a:cs typeface="Arial" panose="020B0604020202020204" pitchFamily="34" charset="0"/>
              </a:rPr>
              <a:t>　　　　　国立感染症研究所に協力</a:t>
            </a:r>
            <a:endParaRPr lang="ja-JP" altLang="en-US" dirty="0">
              <a:latin typeface="+mj-ea"/>
              <a:ea typeface="+mj-ea"/>
            </a:endParaRPr>
          </a:p>
          <a:p>
            <a:pPr marL="180000" indent="-360000">
              <a:lnSpc>
                <a:spcPts val="2500"/>
              </a:lnSpc>
            </a:pPr>
            <a:r>
              <a:rPr lang="en-US" altLang="ja-JP" dirty="0">
                <a:latin typeface="+mj-ea"/>
                <a:ea typeface="+mj-ea"/>
              </a:rPr>
              <a:t> </a:t>
            </a:r>
            <a:r>
              <a:rPr lang="ja-JP" altLang="en-US">
                <a:latin typeface="+mj-ea"/>
                <a:ea typeface="+mj-ea"/>
              </a:rPr>
              <a:t>・</a:t>
            </a:r>
            <a:r>
              <a:rPr lang="en-US" altLang="ja-JP" dirty="0">
                <a:latin typeface="+mj-ea"/>
                <a:ea typeface="+mj-ea"/>
              </a:rPr>
              <a:t> </a:t>
            </a:r>
            <a:r>
              <a:rPr lang="ja-JP" altLang="en-US">
                <a:latin typeface="+mj-ea"/>
                <a:ea typeface="+mj-ea"/>
              </a:rPr>
              <a:t>近畿のレファレンスセンター（衛生微生物技術協議会）</a:t>
            </a:r>
            <a:endParaRPr lang="en-US" altLang="ja-JP" dirty="0">
              <a:latin typeface="+mj-ea"/>
              <a:ea typeface="+mj-ea"/>
            </a:endParaRPr>
          </a:p>
          <a:p>
            <a:pPr marL="720000">
              <a:lnSpc>
                <a:spcPts val="2500"/>
              </a:lnSpc>
            </a:pPr>
            <a:r>
              <a:rPr lang="en-US" altLang="ja-JP" dirty="0">
                <a:latin typeface="+mj-ea"/>
                <a:ea typeface="+mj-ea"/>
              </a:rPr>
              <a:t>16</a:t>
            </a:r>
            <a:r>
              <a:rPr lang="ja-JP" altLang="en-US">
                <a:latin typeface="+mj-ea"/>
                <a:ea typeface="+mj-ea"/>
              </a:rPr>
              <a:t>種中</a:t>
            </a:r>
            <a:r>
              <a:rPr lang="en-US" altLang="ja-JP" dirty="0">
                <a:latin typeface="+mj-ea"/>
                <a:ea typeface="+mj-ea"/>
              </a:rPr>
              <a:t>12</a:t>
            </a:r>
            <a:r>
              <a:rPr lang="ja-JP" altLang="en-US">
                <a:latin typeface="+mj-ea"/>
                <a:ea typeface="+mj-ea"/>
              </a:rPr>
              <a:t>種の微生物等を担当</a:t>
            </a:r>
            <a:endParaRPr lang="en-US" altLang="ja-JP" dirty="0">
              <a:latin typeface="+mj-ea"/>
              <a:ea typeface="+mj-ea"/>
            </a:endParaRPr>
          </a:p>
          <a:p>
            <a:pPr marL="720000">
              <a:lnSpc>
                <a:spcPts val="2500"/>
              </a:lnSpc>
            </a:pPr>
            <a:r>
              <a:rPr lang="ja-JP" altLang="en-US">
                <a:latin typeface="+mj-ea"/>
                <a:ea typeface="+mj-ea"/>
              </a:rPr>
              <a:t>近畿の地方衛生研究所からの技術協力</a:t>
            </a:r>
            <a:r>
              <a:rPr lang="ja-JP" altLang="en-US" dirty="0">
                <a:latin typeface="+mj-ea"/>
                <a:ea typeface="+mj-ea"/>
              </a:rPr>
              <a:t>依頼に対応</a:t>
            </a:r>
          </a:p>
          <a:p>
            <a:pPr marL="180000" indent="-360000">
              <a:lnSpc>
                <a:spcPts val="2500"/>
              </a:lnSpc>
            </a:pPr>
            <a:r>
              <a:rPr lang="en-US" altLang="ja-JP" dirty="0">
                <a:latin typeface="+mj-ea"/>
                <a:ea typeface="+mj-ea"/>
              </a:rPr>
              <a:t> </a:t>
            </a:r>
            <a:r>
              <a:rPr lang="ja-JP" altLang="en-US">
                <a:latin typeface="+mj-ea"/>
                <a:ea typeface="+mj-ea"/>
              </a:rPr>
              <a:t>・</a:t>
            </a:r>
            <a:r>
              <a:rPr lang="en-US" altLang="ja-JP" dirty="0">
                <a:latin typeface="+mj-ea"/>
                <a:ea typeface="+mj-ea"/>
              </a:rPr>
              <a:t> </a:t>
            </a:r>
            <a:r>
              <a:rPr lang="ja-JP" altLang="en-US">
                <a:latin typeface="+mj-ea"/>
                <a:ea typeface="+mj-ea"/>
              </a:rPr>
              <a:t>他</a:t>
            </a:r>
            <a:r>
              <a:rPr lang="ja-JP" altLang="en-US" dirty="0">
                <a:latin typeface="+mj-ea"/>
                <a:ea typeface="+mj-ea"/>
              </a:rPr>
              <a:t>の地方衛生研究所及び大阪市立</a:t>
            </a:r>
            <a:r>
              <a:rPr lang="ja-JP" altLang="en-US">
                <a:latin typeface="+mj-ea"/>
                <a:ea typeface="+mj-ea"/>
              </a:rPr>
              <a:t>環境科学研究センター</a:t>
            </a:r>
            <a:r>
              <a:rPr lang="ja-JP" altLang="en-US" dirty="0">
                <a:latin typeface="+mj-ea"/>
                <a:ea typeface="+mj-ea"/>
              </a:rPr>
              <a:t>と共同研究を実施</a:t>
            </a:r>
          </a:p>
          <a:p>
            <a:pPr marL="180000" indent="-360000">
              <a:lnSpc>
                <a:spcPts val="2500"/>
              </a:lnSpc>
            </a:pPr>
            <a:r>
              <a:rPr lang="en-US" altLang="ja-JP" dirty="0">
                <a:latin typeface="+mj-ea"/>
                <a:ea typeface="+mj-ea"/>
              </a:rPr>
              <a:t> </a:t>
            </a:r>
            <a:r>
              <a:rPr lang="ja-JP" altLang="en-US">
                <a:latin typeface="+mj-ea"/>
                <a:ea typeface="+mj-ea"/>
              </a:rPr>
              <a:t>・</a:t>
            </a:r>
            <a:r>
              <a:rPr lang="en-US" altLang="ja-JP" dirty="0">
                <a:latin typeface="+mj-ea"/>
                <a:ea typeface="+mj-ea"/>
              </a:rPr>
              <a:t> </a:t>
            </a:r>
            <a:r>
              <a:rPr lang="ja-JP" altLang="en-US">
                <a:latin typeface="+mj-ea"/>
                <a:ea typeface="+mj-ea"/>
              </a:rPr>
              <a:t>府内</a:t>
            </a:r>
            <a:r>
              <a:rPr lang="ja-JP" altLang="en-US" dirty="0">
                <a:latin typeface="+mj-ea"/>
                <a:ea typeface="+mj-ea"/>
              </a:rPr>
              <a:t>保健所等（中核市</a:t>
            </a:r>
            <a:r>
              <a:rPr lang="ja-JP" altLang="en-US">
                <a:latin typeface="+mj-ea"/>
                <a:ea typeface="+mj-ea"/>
              </a:rPr>
              <a:t>）から</a:t>
            </a:r>
            <a:r>
              <a:rPr lang="en-US" altLang="ja-JP" dirty="0">
                <a:latin typeface="+mj-ea"/>
                <a:ea typeface="+mj-ea"/>
              </a:rPr>
              <a:t>2,286</a:t>
            </a:r>
            <a:r>
              <a:rPr lang="ja-JP" altLang="en-US">
                <a:latin typeface="+mj-ea"/>
                <a:ea typeface="+mj-ea"/>
              </a:rPr>
              <a:t>件の</a:t>
            </a:r>
            <a:r>
              <a:rPr lang="ja-JP" altLang="en-US" dirty="0">
                <a:latin typeface="+mj-ea"/>
                <a:ea typeface="+mj-ea"/>
              </a:rPr>
              <a:t>依頼を受け、検査</a:t>
            </a:r>
            <a:r>
              <a:rPr lang="ja-JP" altLang="en-US">
                <a:latin typeface="+mj-ea"/>
                <a:ea typeface="+mj-ea"/>
              </a:rPr>
              <a:t>を実施</a:t>
            </a:r>
            <a:endParaRPr lang="ja-JP" altLang="en-US" dirty="0">
              <a:latin typeface="+mj-ea"/>
              <a:ea typeface="+mj-ea"/>
            </a:endParaRPr>
          </a:p>
        </p:txBody>
      </p:sp>
      <p:sp>
        <p:nvSpPr>
          <p:cNvPr id="15" name="正方形/長方形 14">
            <a:extLst>
              <a:ext uri="{FF2B5EF4-FFF2-40B4-BE49-F238E27FC236}">
                <a16:creationId xmlns:a16="http://schemas.microsoft.com/office/drawing/2014/main" id="{1B2CA0CC-3CFC-B85E-BE9D-34FC405A9B0A}"/>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6" name="テキスト ボックス 17">
            <a:extLst>
              <a:ext uri="{FF2B5EF4-FFF2-40B4-BE49-F238E27FC236}">
                <a16:creationId xmlns:a16="http://schemas.microsoft.com/office/drawing/2014/main" id="{D766AB19-E6C9-03F7-B06B-A70117C75E87}"/>
              </a:ext>
            </a:extLst>
          </p:cNvPr>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a:solidFill>
                  <a:schemeClr val="bg1"/>
                </a:solidFill>
                <a:latin typeface="+mn-ea"/>
                <a:cs typeface="HG丸ｺﾞｼｯｸM-PRO"/>
              </a:rPr>
              <a:t>令和</a:t>
            </a:r>
            <a:r>
              <a:rPr lang="en-US" altLang="ja-JP" sz="2800" dirty="0">
                <a:solidFill>
                  <a:schemeClr val="bg1"/>
                </a:solidFill>
                <a:latin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
        <p:nvSpPr>
          <p:cNvPr id="3" name="スライド番号プレースホルダー 3">
            <a:extLst>
              <a:ext uri="{FF2B5EF4-FFF2-40B4-BE49-F238E27FC236}">
                <a16:creationId xmlns:a16="http://schemas.microsoft.com/office/drawing/2014/main" id="{A0A81F69-B2B0-E4E7-5158-3225AFC09B09}"/>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17</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60046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2586A6F-9488-4A8D-9AD5-27C8FC422718}"/>
              </a:ext>
            </a:extLst>
          </p:cNvPr>
          <p:cNvSpPr txBox="1"/>
          <p:nvPr/>
        </p:nvSpPr>
        <p:spPr>
          <a:xfrm rot="-1800000">
            <a:off x="281808" y="248354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3" name="テキスト ボックス 2">
            <a:extLst>
              <a:ext uri="{FF2B5EF4-FFF2-40B4-BE49-F238E27FC236}">
                <a16:creationId xmlns:a16="http://schemas.microsoft.com/office/drawing/2014/main" id="{CFBCCBD4-76EC-EB60-D3E1-3EEC1CE36372}"/>
              </a:ext>
            </a:extLst>
          </p:cNvPr>
          <p:cNvSpPr txBox="1"/>
          <p:nvPr/>
        </p:nvSpPr>
        <p:spPr>
          <a:xfrm rot="-1800000">
            <a:off x="281807" y="3110730"/>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4" name="テキスト ボックス 3">
            <a:extLst>
              <a:ext uri="{FF2B5EF4-FFF2-40B4-BE49-F238E27FC236}">
                <a16:creationId xmlns:a16="http://schemas.microsoft.com/office/drawing/2014/main" id="{CD96BB06-0351-51C8-F564-AE3BB289A2A0}"/>
              </a:ext>
            </a:extLst>
          </p:cNvPr>
          <p:cNvSpPr txBox="1"/>
          <p:nvPr/>
        </p:nvSpPr>
        <p:spPr>
          <a:xfrm rot="-1800000">
            <a:off x="305053" y="402532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6" name="テキスト ボックス 5"/>
          <p:cNvSpPr txBox="1"/>
          <p:nvPr/>
        </p:nvSpPr>
        <p:spPr>
          <a:xfrm>
            <a:off x="502381" y="2018056"/>
            <a:ext cx="8641618" cy="3590535"/>
          </a:xfrm>
          <a:prstGeom prst="rect">
            <a:avLst/>
          </a:prstGeom>
          <a:noFill/>
        </p:spPr>
        <p:txBody>
          <a:bodyPr wrap="square" rtlCol="0">
            <a:spAutoFit/>
          </a:bodyPr>
          <a:lstStyle/>
          <a:p>
            <a:pPr indent="-360000">
              <a:lnSpc>
                <a:spcPts val="2600"/>
              </a:lnSpc>
            </a:pPr>
            <a:r>
              <a:rPr lang="ja-JP" altLang="en-US" dirty="0">
                <a:latin typeface="+mj-ea"/>
                <a:ea typeface="+mj-ea"/>
              </a:rPr>
              <a:t>○健康危機管理</a:t>
            </a:r>
          </a:p>
          <a:p>
            <a:pPr marL="180000" indent="-360000">
              <a:lnSpc>
                <a:spcPts val="2460"/>
              </a:lnSpc>
            </a:pPr>
            <a:r>
              <a:rPr lang="ja-JP" altLang="en-US">
                <a:latin typeface="+mj-ea"/>
                <a:ea typeface="+mj-ea"/>
              </a:rPr>
              <a:t>・</a:t>
            </a:r>
            <a:r>
              <a:rPr lang="en-US" altLang="ja-JP" dirty="0">
                <a:effectLst/>
                <a:latin typeface="+mj-ea"/>
                <a:ea typeface="+mj-ea"/>
              </a:rPr>
              <a:t> </a:t>
            </a:r>
            <a:r>
              <a:rPr lang="ja-JP" altLang="en-US">
                <a:effectLst/>
                <a:latin typeface="+mj-ea"/>
                <a:ea typeface="+mj-ea"/>
              </a:rPr>
              <a:t>大阪府内で発生した麻しん症例に関する疫学解析情報を整理</a:t>
            </a:r>
            <a:endParaRPr lang="en-US" altLang="ja-JP" dirty="0">
              <a:effectLst/>
              <a:latin typeface="+mj-ea"/>
              <a:ea typeface="+mj-ea"/>
            </a:endParaRPr>
          </a:p>
          <a:p>
            <a:pPr marL="180000" indent="-360000">
              <a:lnSpc>
                <a:spcPts val="2460"/>
              </a:lnSpc>
            </a:pPr>
            <a:r>
              <a:rPr lang="ja-JP" altLang="en-US">
                <a:latin typeface="+mj-ea"/>
                <a:ea typeface="+mj-ea"/>
              </a:rPr>
              <a:t>　　　　　　　　　府内関係機関と横断的な情報共有体制を構築</a:t>
            </a:r>
            <a:endParaRPr lang="en-US" altLang="ja-JP" dirty="0">
              <a:latin typeface="+mj-ea"/>
              <a:ea typeface="+mj-ea"/>
            </a:endParaRPr>
          </a:p>
          <a:p>
            <a:pPr marL="180000" indent="-360000">
              <a:lnSpc>
                <a:spcPts val="2460"/>
              </a:lnSpc>
            </a:pPr>
            <a:r>
              <a:rPr lang="ja-JP" altLang="en-US">
                <a:effectLst/>
                <a:latin typeface="+mj-ea"/>
                <a:ea typeface="+mj-ea"/>
              </a:rPr>
              <a:t>・</a:t>
            </a:r>
            <a:r>
              <a:rPr lang="en-US" altLang="ja-JP" dirty="0">
                <a:effectLst/>
                <a:latin typeface="+mj-ea"/>
                <a:ea typeface="+mj-ea"/>
              </a:rPr>
              <a:t> O-FEIT</a:t>
            </a:r>
            <a:r>
              <a:rPr lang="ja-JP" altLang="ja-JP" dirty="0">
                <a:effectLst/>
                <a:latin typeface="+mj-ea"/>
                <a:ea typeface="+mj-ea"/>
              </a:rPr>
              <a:t>に</a:t>
            </a:r>
            <a:r>
              <a:rPr lang="ja-JP" altLang="ja-JP">
                <a:effectLst/>
                <a:latin typeface="+mj-ea"/>
                <a:ea typeface="+mj-ea"/>
              </a:rPr>
              <a:t>よる</a:t>
            </a:r>
            <a:r>
              <a:rPr lang="ja-JP" altLang="en-US">
                <a:latin typeface="+mj-ea"/>
                <a:ea typeface="+mj-ea"/>
              </a:rPr>
              <a:t>活動：</a:t>
            </a:r>
            <a:r>
              <a:rPr lang="ja-JP" altLang="ja-JP">
                <a:effectLst/>
                <a:latin typeface="+mj-ea"/>
                <a:ea typeface="+mj-ea"/>
              </a:rPr>
              <a:t>派遣要請に基づく疫学調査支援</a:t>
            </a:r>
            <a:r>
              <a:rPr lang="ja-JP" altLang="en-US">
                <a:latin typeface="+mj-ea"/>
                <a:ea typeface="+mj-ea"/>
              </a:rPr>
              <a:t>、相談対応</a:t>
            </a:r>
            <a:endParaRPr lang="en-US" altLang="ja-JP" dirty="0">
              <a:latin typeface="+mj-ea"/>
              <a:ea typeface="+mj-ea"/>
            </a:endParaRPr>
          </a:p>
          <a:p>
            <a:pPr marL="180000" indent="-360000">
              <a:lnSpc>
                <a:spcPts val="2460"/>
              </a:lnSpc>
            </a:pPr>
            <a:r>
              <a:rPr lang="ja-JP" altLang="en-US">
                <a:effectLst/>
                <a:latin typeface="+mj-ea"/>
                <a:ea typeface="+mj-ea"/>
              </a:rPr>
              <a:t>　　　　　　　　　新型コロナウイルス感染症</a:t>
            </a:r>
            <a:r>
              <a:rPr lang="ja-JP" altLang="ja-JP">
                <a:effectLst/>
                <a:latin typeface="+mj-ea"/>
                <a:ea typeface="+mj-ea"/>
              </a:rPr>
              <a:t>、</a:t>
            </a:r>
            <a:r>
              <a:rPr lang="ja-JP" altLang="en-US">
                <a:effectLst/>
                <a:latin typeface="+mj-ea"/>
                <a:ea typeface="+mj-ea"/>
              </a:rPr>
              <a:t>薬剤耐性菌症、レジオネラ症、</a:t>
            </a:r>
            <a:endParaRPr lang="en-US" altLang="ja-JP" dirty="0">
              <a:effectLst/>
              <a:latin typeface="+mj-ea"/>
              <a:ea typeface="+mj-ea"/>
            </a:endParaRPr>
          </a:p>
          <a:p>
            <a:pPr marL="180000" indent="-360000">
              <a:lnSpc>
                <a:spcPts val="2460"/>
              </a:lnSpc>
            </a:pPr>
            <a:r>
              <a:rPr lang="ja-JP" altLang="en-US">
                <a:effectLst/>
                <a:latin typeface="+mj-ea"/>
                <a:ea typeface="+mj-ea"/>
              </a:rPr>
              <a:t>　　　　　　　　　</a:t>
            </a:r>
            <a:r>
              <a:rPr lang="ja-JP" altLang="ja-JP">
                <a:effectLst/>
                <a:latin typeface="+mj-ea"/>
                <a:ea typeface="+mj-ea"/>
              </a:rPr>
              <a:t>腸管</a:t>
            </a:r>
            <a:r>
              <a:rPr lang="ja-JP" altLang="ja-JP" dirty="0">
                <a:effectLst/>
                <a:latin typeface="+mj-ea"/>
                <a:ea typeface="+mj-ea"/>
              </a:rPr>
              <a:t>出血性大腸菌</a:t>
            </a:r>
            <a:r>
              <a:rPr lang="ja-JP" altLang="ja-JP">
                <a:effectLst/>
                <a:latin typeface="+mj-ea"/>
                <a:ea typeface="+mj-ea"/>
              </a:rPr>
              <a:t>感染症等</a:t>
            </a:r>
            <a:endParaRPr lang="en-US" altLang="ja-JP" dirty="0">
              <a:effectLst/>
              <a:latin typeface="+mj-ea"/>
              <a:ea typeface="+mj-ea"/>
            </a:endParaRPr>
          </a:p>
          <a:p>
            <a:pPr marL="180000" indent="-360000">
              <a:lnSpc>
                <a:spcPts val="2460"/>
              </a:lnSpc>
            </a:pPr>
            <a:r>
              <a:rPr lang="ja-JP" altLang="en-US">
                <a:latin typeface="+mj-ea"/>
                <a:ea typeface="+mj-ea"/>
              </a:rPr>
              <a:t>・</a:t>
            </a:r>
            <a:r>
              <a:rPr lang="en-US" altLang="ja-JP" dirty="0">
                <a:latin typeface="+mj-ea"/>
                <a:ea typeface="+mj-ea"/>
              </a:rPr>
              <a:t> </a:t>
            </a:r>
            <a:r>
              <a:rPr lang="ja-JP" altLang="en-US">
                <a:latin typeface="+mj-ea"/>
                <a:ea typeface="+mj-ea"/>
              </a:rPr>
              <a:t>ゲノム解析：新型コロナウイルス感染症クラスター事例について実施</a:t>
            </a:r>
            <a:endParaRPr lang="en-US" altLang="ja-JP" dirty="0">
              <a:latin typeface="+mj-ea"/>
              <a:ea typeface="+mj-ea"/>
            </a:endParaRPr>
          </a:p>
          <a:p>
            <a:pPr marL="180000" indent="-360000">
              <a:lnSpc>
                <a:spcPts val="2460"/>
              </a:lnSpc>
            </a:pPr>
            <a:r>
              <a:rPr lang="ja-JP" altLang="en-US">
                <a:effectLst/>
                <a:latin typeface="+mj-ea"/>
                <a:ea typeface="+mj-ea"/>
              </a:rPr>
              <a:t>　</a:t>
            </a:r>
            <a:r>
              <a:rPr lang="en-US" altLang="ja-JP" dirty="0">
                <a:effectLst/>
                <a:latin typeface="+mj-ea"/>
                <a:ea typeface="+mj-ea"/>
              </a:rPr>
              <a:t>				</a:t>
            </a:r>
            <a:r>
              <a:rPr lang="ja-JP" altLang="en-US">
                <a:latin typeface="+mj-ea"/>
                <a:ea typeface="+mj-ea"/>
              </a:rPr>
              <a:t>患者疫学情報と合わせて解析し、管轄保健所へ報告</a:t>
            </a:r>
            <a:endParaRPr lang="en-US" altLang="ja-JP" dirty="0">
              <a:effectLst/>
              <a:latin typeface="+mj-ea"/>
              <a:ea typeface="+mj-ea"/>
            </a:endParaRPr>
          </a:p>
          <a:p>
            <a:pPr marL="180000" indent="-360000">
              <a:lnSpc>
                <a:spcPts val="2460"/>
              </a:lnSpc>
            </a:pPr>
            <a:r>
              <a:rPr lang="ja-JP" altLang="ja-JP">
                <a:effectLst/>
                <a:latin typeface="+mj-ea"/>
                <a:ea typeface="+mj-ea"/>
              </a:rPr>
              <a:t>・</a:t>
            </a:r>
            <a:r>
              <a:rPr lang="en-US" altLang="ja-JP" dirty="0">
                <a:effectLst/>
                <a:latin typeface="+mj-ea"/>
                <a:ea typeface="+mj-ea"/>
              </a:rPr>
              <a:t> 2025</a:t>
            </a:r>
            <a:r>
              <a:rPr lang="ja-JP" altLang="en-US">
                <a:effectLst/>
                <a:latin typeface="+mj-ea"/>
                <a:ea typeface="+mj-ea"/>
              </a:rPr>
              <a:t>年</a:t>
            </a:r>
            <a:r>
              <a:rPr lang="ja-JP" altLang="ja-JP">
                <a:effectLst/>
                <a:latin typeface="+mj-ea"/>
                <a:ea typeface="+mj-ea"/>
                <a:cs typeface="Times New Roman" panose="02020603050405020304" pitchFamily="18" charset="0"/>
              </a:rPr>
              <a:t>大阪・関西万博に係る感染症サーベイランス体制構築に向けて</a:t>
            </a:r>
            <a:r>
              <a:rPr lang="ja-JP" altLang="en-US">
                <a:effectLst/>
                <a:latin typeface="+mj-ea"/>
                <a:ea typeface="+mj-ea"/>
                <a:cs typeface="Times New Roman" panose="02020603050405020304" pitchFamily="18" charset="0"/>
              </a:rPr>
              <a:t>、協議を開始</a:t>
            </a:r>
            <a:endParaRPr lang="en-US" altLang="ja-JP" dirty="0">
              <a:effectLst/>
              <a:latin typeface="+mj-ea"/>
              <a:ea typeface="+mj-ea"/>
              <a:cs typeface="Times New Roman" panose="02020603050405020304" pitchFamily="18" charset="0"/>
            </a:endParaRPr>
          </a:p>
          <a:p>
            <a:pPr marL="720000">
              <a:lnSpc>
                <a:spcPts val="2500"/>
              </a:lnSpc>
            </a:pPr>
            <a:r>
              <a:rPr lang="ja-JP" altLang="en-US">
                <a:latin typeface="+mj-ea"/>
                <a:ea typeface="+mj-ea"/>
                <a:cs typeface="Times New Roman" panose="02020603050405020304" pitchFamily="18" charset="0"/>
              </a:rPr>
              <a:t>　　　　（</a:t>
            </a:r>
            <a:r>
              <a:rPr lang="ja-JP" altLang="ja-JP">
                <a:effectLst/>
                <a:latin typeface="+mj-ea"/>
                <a:ea typeface="+mj-ea"/>
                <a:cs typeface="Times New Roman" panose="02020603050405020304" pitchFamily="18" charset="0"/>
              </a:rPr>
              <a:t>大阪府</a:t>
            </a:r>
            <a:r>
              <a:rPr lang="ja-JP" altLang="en-US">
                <a:effectLst/>
                <a:latin typeface="+mj-ea"/>
                <a:ea typeface="+mj-ea"/>
                <a:cs typeface="Times New Roman" panose="02020603050405020304" pitchFamily="18" charset="0"/>
              </a:rPr>
              <a:t>、大阪</a:t>
            </a:r>
            <a:r>
              <a:rPr lang="ja-JP" altLang="ja-JP">
                <a:effectLst/>
                <a:latin typeface="+mj-ea"/>
                <a:ea typeface="+mj-ea"/>
                <a:cs typeface="Times New Roman" panose="02020603050405020304" pitchFamily="18" charset="0"/>
              </a:rPr>
              <a:t>市、万博協会、</a:t>
            </a:r>
            <a:r>
              <a:rPr lang="en-US" altLang="ja-JP" dirty="0">
                <a:effectLst/>
                <a:latin typeface="+mj-ea"/>
                <a:ea typeface="+mj-ea"/>
              </a:rPr>
              <a:t>FETP</a:t>
            </a:r>
            <a:r>
              <a:rPr lang="ja-JP" altLang="ja-JP">
                <a:effectLst/>
                <a:latin typeface="+mj-ea"/>
                <a:ea typeface="+mj-ea"/>
                <a:cs typeface="Times New Roman" panose="02020603050405020304" pitchFamily="18" charset="0"/>
              </a:rPr>
              <a:t>大阪拠点</a:t>
            </a:r>
            <a:r>
              <a:rPr lang="ja-JP" altLang="en-US">
                <a:effectLst/>
                <a:latin typeface="+mj-ea"/>
                <a:ea typeface="+mj-ea"/>
                <a:cs typeface="Times New Roman" panose="02020603050405020304" pitchFamily="18" charset="0"/>
              </a:rPr>
              <a:t>）</a:t>
            </a:r>
            <a:endParaRPr lang="en-US" altLang="ja-JP" dirty="0">
              <a:effectLst/>
              <a:latin typeface="+mj-ea"/>
              <a:ea typeface="+mj-ea"/>
            </a:endParaRPr>
          </a:p>
          <a:p>
            <a:pPr marL="180000" indent="-360000">
              <a:lnSpc>
                <a:spcPts val="2460"/>
              </a:lnSpc>
            </a:pPr>
            <a:r>
              <a:rPr lang="ja-JP" altLang="ja-JP">
                <a:effectLst/>
                <a:latin typeface="+mj-ea"/>
                <a:ea typeface="+mj-ea"/>
              </a:rPr>
              <a:t>・</a:t>
            </a:r>
            <a:r>
              <a:rPr lang="en-US" altLang="ja-JP" dirty="0">
                <a:effectLst/>
                <a:latin typeface="+mj-ea"/>
                <a:ea typeface="+mj-ea"/>
              </a:rPr>
              <a:t> </a:t>
            </a:r>
            <a:r>
              <a:rPr lang="ja-JP" altLang="ja-JP">
                <a:effectLst/>
                <a:latin typeface="+mj-ea"/>
                <a:ea typeface="+mj-ea"/>
              </a:rPr>
              <a:t>国立</a:t>
            </a:r>
            <a:r>
              <a:rPr lang="ja-JP" altLang="ja-JP" dirty="0">
                <a:effectLst/>
                <a:latin typeface="+mj-ea"/>
                <a:ea typeface="+mj-ea"/>
              </a:rPr>
              <a:t>感染症研究所の実地疫学研修に研究員</a:t>
            </a:r>
            <a:r>
              <a:rPr lang="ja-JP" altLang="ja-JP">
                <a:effectLst/>
                <a:latin typeface="+mj-ea"/>
                <a:ea typeface="+mj-ea"/>
              </a:rPr>
              <a:t>を派遣</a:t>
            </a:r>
            <a:endParaRPr lang="en-US" altLang="ja-JP" dirty="0">
              <a:effectLst/>
              <a:latin typeface="+mj-ea"/>
              <a:ea typeface="+mj-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012069"/>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a:t>
            </a:r>
            <a:r>
              <a:rPr lang="ja-JP" altLang="en-US" sz="1400" b="1">
                <a:solidFill>
                  <a:schemeClr val="tx1"/>
                </a:solidFill>
                <a:latin typeface="MS PGothic" panose="020B0600070205080204" pitchFamily="34" charset="-128"/>
                <a:ea typeface="MS PGothic" panose="020B0600070205080204" pitchFamily="34" charset="-128"/>
              </a:rPr>
              <a:t>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1</a:t>
            </a:r>
            <a:r>
              <a:rPr lang="ja-JP" altLang="en-US" sz="1400" b="1">
                <a:solidFill>
                  <a:schemeClr val="tx1"/>
                </a:solidFill>
                <a:latin typeface="MS PGothic" panose="020B0600070205080204" pitchFamily="34" charset="-128"/>
                <a:ea typeface="MS PGothic" panose="020B0600070205080204" pitchFamily="34" charset="-128"/>
              </a:rPr>
              <a:t>）健康危機管理対応</a:t>
            </a:r>
            <a:endParaRPr lang="en-US" altLang="ja-JP" sz="1400" b="1" dirty="0">
              <a:solidFill>
                <a:schemeClr val="tx1"/>
              </a:solidFill>
              <a:latin typeface="MS PGothic" panose="020B0600070205080204" pitchFamily="34" charset="-128"/>
              <a:ea typeface="MS PGothic" panose="020B0600070205080204" pitchFamily="34" charset="-128"/>
            </a:endParaRPr>
          </a:p>
          <a:p>
            <a:endParaRPr lang="en-US"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a:solidFill>
                  <a:schemeClr val="bg1"/>
                </a:solidFill>
                <a:latin typeface="+mn-ea"/>
                <a:cs typeface="HG丸ｺﾞｼｯｸM-PRO"/>
              </a:rPr>
              <a:t>令和</a:t>
            </a:r>
            <a:r>
              <a:rPr lang="en-US" altLang="ja-JP" sz="2800" dirty="0">
                <a:solidFill>
                  <a:schemeClr val="bg1"/>
                </a:solidFill>
                <a:latin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
        <p:nvSpPr>
          <p:cNvPr id="5" name="スライド番号プレースホルダー 3">
            <a:extLst>
              <a:ext uri="{FF2B5EF4-FFF2-40B4-BE49-F238E27FC236}">
                <a16:creationId xmlns:a16="http://schemas.microsoft.com/office/drawing/2014/main" id="{F3763B9B-1BDA-8C11-2E31-C29018CC37B5}"/>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18</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98163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2418341"/>
            <a:ext cx="8641618" cy="3870098"/>
          </a:xfrm>
          <a:prstGeom prst="rect">
            <a:avLst/>
          </a:prstGeom>
          <a:noFill/>
        </p:spPr>
        <p:txBody>
          <a:bodyPr wrap="square" rtlCol="0">
            <a:spAutoFit/>
          </a:bodyPr>
          <a:lstStyle/>
          <a:p>
            <a:pPr marL="95885" indent="-95885"/>
            <a:r>
              <a:rPr lang="ja-JP" altLang="en-US" dirty="0">
                <a:latin typeface="ＭＳ Ｐゴシック" panose="020B0600070205080204" pitchFamily="50" charset="-128"/>
                <a:ea typeface="ＭＳ Ｐゴシック" panose="020B0600070205080204" pitchFamily="50" charset="-128"/>
              </a:rPr>
              <a:t>○疫学解析研究</a:t>
            </a:r>
            <a:endParaRPr lang="en-US" altLang="ja-JP"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cs typeface="ＭＳ Ｐゴシック" panose="020B0600070205080204" pitchFamily="34" charset="-128"/>
              </a:rPr>
              <a:t>機能強化</a:t>
            </a:r>
            <a:r>
              <a:rPr lang="ja-JP" altLang="en-US">
                <a:latin typeface="+mj-ea"/>
                <a:ea typeface="+mj-ea"/>
                <a:cs typeface="ＭＳ Ｐゴシック" panose="020B0600070205080204" pitchFamily="34" charset="-128"/>
              </a:rPr>
              <a:t>の実施：</a:t>
            </a:r>
            <a:r>
              <a:rPr lang="ja-JP" altLang="ja-JP" sz="1800">
                <a:effectLst/>
                <a:latin typeface="+mj-ea"/>
                <a:ea typeface="+mj-ea"/>
                <a:cs typeface="ＭＳ Ｐゴシック" panose="020B0600070205080204" pitchFamily="34" charset="-128"/>
              </a:rPr>
              <a:t>循環器疾患予防分野の疫学解析研究を開始</a:t>
            </a:r>
            <a:r>
              <a:rPr lang="ja-JP" altLang="ja-JP">
                <a:effectLst/>
                <a:latin typeface="+mj-ea"/>
                <a:ea typeface="+mj-ea"/>
              </a:rPr>
              <a:t> </a:t>
            </a:r>
            <a:endParaRPr lang="ja-JP" altLang="ja-JP" sz="1800" dirty="0">
              <a:effectLst/>
              <a:latin typeface="+mj-ea"/>
              <a:ea typeface="+mj-ea"/>
            </a:endParaRPr>
          </a:p>
          <a:p>
            <a:pPr marL="97155" indent="-97155"/>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循環器疾患予防対策</a:t>
            </a:r>
            <a:r>
              <a:rPr lang="ja-JP" altLang="en-US" sz="1800">
                <a:effectLst/>
                <a:latin typeface="+mj-ea"/>
                <a:ea typeface="+mj-ea"/>
              </a:rPr>
              <a:t>業務：</a:t>
            </a:r>
            <a:r>
              <a:rPr lang="ja-JP" altLang="ja-JP" sz="1800">
                <a:effectLst/>
                <a:latin typeface="+mj-ea"/>
                <a:ea typeface="+mj-ea"/>
              </a:rPr>
              <a:t>大阪府内の健診・保健指導・医療費等のデータ</a:t>
            </a:r>
            <a:r>
              <a:rPr lang="ja-JP" altLang="en-US" sz="1800">
                <a:effectLst/>
                <a:latin typeface="+mj-ea"/>
                <a:ea typeface="+mj-ea"/>
              </a:rPr>
              <a:t>を</a:t>
            </a:r>
            <a:r>
              <a:rPr lang="ja-JP" altLang="ja-JP" sz="1800">
                <a:effectLst/>
                <a:latin typeface="+mj-ea"/>
                <a:ea typeface="+mj-ea"/>
              </a:rPr>
              <a:t>分析</a:t>
            </a:r>
            <a:endParaRPr lang="en-US" altLang="ja-JP" sz="1800" dirty="0">
              <a:effectLst/>
              <a:latin typeface="+mj-ea"/>
              <a:ea typeface="+mj-ea"/>
            </a:endParaRPr>
          </a:p>
          <a:p>
            <a:pPr marL="97155" indent="-97155"/>
            <a:r>
              <a:rPr lang="ja-JP" altLang="en-US">
                <a:latin typeface="+mj-ea"/>
                <a:ea typeface="+mj-ea"/>
              </a:rPr>
              <a:t>　　　　　　　　　　　　　　　　　　</a:t>
            </a:r>
            <a:r>
              <a:rPr lang="ja-JP" altLang="ja-JP" sz="1800">
                <a:effectLst/>
                <a:latin typeface="+mj-ea"/>
                <a:ea typeface="+mj-ea"/>
              </a:rPr>
              <a:t>各自治体等の方針策定を支援</a:t>
            </a:r>
          </a:p>
          <a:p>
            <a:pPr marL="97155" indent="-97155"/>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生活習慣病に関する共同研究事業</a:t>
            </a:r>
            <a:r>
              <a:rPr lang="ja-JP" altLang="en-US" sz="1800">
                <a:effectLst/>
                <a:latin typeface="+mj-ea"/>
                <a:ea typeface="+mj-ea"/>
              </a:rPr>
              <a:t>の</a:t>
            </a:r>
            <a:r>
              <a:rPr lang="ja-JP" altLang="ja-JP" sz="1800">
                <a:effectLst/>
                <a:latin typeface="+mj-ea"/>
                <a:ea typeface="+mj-ea"/>
              </a:rPr>
              <a:t>実施</a:t>
            </a:r>
            <a:r>
              <a:rPr lang="ja-JP" altLang="en-US" sz="1800">
                <a:effectLst/>
                <a:latin typeface="+mj-ea"/>
                <a:ea typeface="+mj-ea"/>
              </a:rPr>
              <a:t>：</a:t>
            </a:r>
            <a:r>
              <a:rPr lang="ja-JP" altLang="ja-JP" sz="1800">
                <a:effectLst/>
                <a:latin typeface="+mj-ea"/>
                <a:ea typeface="+mj-ea"/>
              </a:rPr>
              <a:t>八尾市との協定</a:t>
            </a:r>
            <a:endParaRPr lang="en-US" altLang="ja-JP" sz="1800" dirty="0">
              <a:effectLst/>
              <a:latin typeface="+mj-ea"/>
              <a:ea typeface="+mj-ea"/>
            </a:endParaRPr>
          </a:p>
          <a:p>
            <a:pPr marL="97155" indent="-97155"/>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en-US" sz="1800">
                <a:effectLst/>
                <a:latin typeface="+mj-ea"/>
                <a:ea typeface="+mj-ea"/>
              </a:rPr>
              <a:t>各種感染症に関する</a:t>
            </a:r>
            <a:r>
              <a:rPr lang="ja-JP" altLang="ja-JP" sz="1800">
                <a:effectLst/>
                <a:latin typeface="+mj-ea"/>
                <a:ea typeface="+mj-ea"/>
              </a:rPr>
              <a:t>疫学解析研究</a:t>
            </a:r>
            <a:r>
              <a:rPr lang="ja-JP" altLang="en-US" sz="1800">
                <a:effectLst/>
                <a:latin typeface="+mj-ea"/>
                <a:ea typeface="+mj-ea"/>
              </a:rPr>
              <a:t>を推進</a:t>
            </a:r>
            <a:endParaRPr lang="en-US" altLang="ja-JP" sz="1800" dirty="0">
              <a:effectLst/>
              <a:latin typeface="+mj-ea"/>
              <a:ea typeface="+mj-ea"/>
            </a:endParaRPr>
          </a:p>
          <a:p>
            <a:pPr marL="720000"/>
            <a:r>
              <a:rPr lang="ja-JP" altLang="ja-JP" sz="1800">
                <a:effectLst/>
                <a:latin typeface="+mj-ea"/>
                <a:ea typeface="+mj-ea"/>
              </a:rPr>
              <a:t>新型コロナウイルス感染症、</a:t>
            </a:r>
            <a:r>
              <a:rPr lang="en-US" altLang="ja-JP" sz="1800" dirty="0">
                <a:effectLst/>
                <a:latin typeface="+mj-ea"/>
                <a:ea typeface="+mj-ea"/>
              </a:rPr>
              <a:t>RS</a:t>
            </a:r>
            <a:r>
              <a:rPr lang="ja-JP" altLang="ja-JP" sz="1800">
                <a:effectLst/>
                <a:latin typeface="+mj-ea"/>
                <a:ea typeface="+mj-ea"/>
              </a:rPr>
              <a:t>ウイルス感染症、百日咳等</a:t>
            </a:r>
          </a:p>
          <a:p>
            <a:pPr marL="95885" indent="-95885"/>
            <a:endParaRPr lang="en-US" altLang="ja-JP" dirty="0">
              <a:latin typeface="ＭＳ Ｐゴシック" panose="020B0600070205080204" pitchFamily="50" charset="-128"/>
              <a:ea typeface="ＭＳ Ｐゴシック" panose="020B0600070205080204" pitchFamily="50" charset="-128"/>
            </a:endParaRPr>
          </a:p>
          <a:p>
            <a:pPr marL="95885" indent="-95885"/>
            <a:r>
              <a:rPr lang="ja-JP" altLang="en-US" dirty="0">
                <a:latin typeface="ＭＳ Ｐゴシック" panose="020B0600070205080204" pitchFamily="50" charset="-128"/>
                <a:ea typeface="ＭＳ Ｐゴシック" panose="020B0600070205080204" pitchFamily="50" charset="-128"/>
              </a:rPr>
              <a:t>○学術産業連携</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a:effectLst/>
                <a:latin typeface="ＭＳ Ｐゴシック" panose="020B0600070205080204" pitchFamily="50" charset="-128"/>
                <a:ea typeface="ＭＳ Ｐゴシック" panose="020B0600070205080204" pitchFamily="50" charset="-128"/>
              </a:rPr>
              <a:t>・</a:t>
            </a: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a:effectLst/>
                <a:latin typeface="ＭＳ Ｐゴシック" panose="020B0600070205080204" pitchFamily="50" charset="-128"/>
                <a:ea typeface="ＭＳ Ｐゴシック" panose="020B0600070205080204" pitchFamily="50" charset="-128"/>
              </a:rPr>
              <a:t>大阪</a:t>
            </a:r>
            <a:r>
              <a:rPr lang="ja-JP" altLang="en-US" sz="1800" dirty="0">
                <a:effectLst/>
                <a:latin typeface="ＭＳ Ｐゴシック" panose="020B0600070205080204" pitchFamily="50" charset="-128"/>
                <a:ea typeface="ＭＳ Ｐゴシック" panose="020B0600070205080204" pitchFamily="50" charset="-128"/>
              </a:rPr>
              <a:t>大学大学院医学系研究科及び薬学研究科との連携大学院を継続</a:t>
            </a:r>
            <a:r>
              <a:rPr lang="ja-JP" altLang="en-US" sz="1800">
                <a:effectLst/>
                <a:latin typeface="ＭＳ Ｐゴシック" panose="020B0600070205080204" pitchFamily="50" charset="-128"/>
                <a:ea typeface="ＭＳ Ｐゴシック" panose="020B0600070205080204" pitchFamily="50" charset="-128"/>
              </a:rPr>
              <a:t>して開設</a:t>
            </a:r>
            <a:endParaRPr lang="en-US" altLang="ja-JP" dirty="0">
              <a:latin typeface="ＭＳ Ｐゴシック" panose="020B0600070205080204" pitchFamily="50" charset="-128"/>
              <a:ea typeface="ＭＳ Ｐゴシック" panose="020B0600070205080204" pitchFamily="50" charset="-128"/>
            </a:endParaRPr>
          </a:p>
          <a:p>
            <a:pPr marL="720000">
              <a:lnSpc>
                <a:spcPts val="2460"/>
              </a:lnSpc>
            </a:pPr>
            <a:r>
              <a:rPr lang="ja-JP" altLang="en-US" sz="1800">
                <a:effectLst/>
                <a:latin typeface="ＭＳ Ｐゴシック" panose="020B0600070205080204" pitchFamily="50" charset="-128"/>
                <a:ea typeface="ＭＳ Ｐゴシック" panose="020B0600070205080204" pitchFamily="50" charset="-128"/>
              </a:rPr>
              <a:t>医学系研究科に大学</a:t>
            </a:r>
            <a:r>
              <a:rPr lang="ja-JP" altLang="en-US" sz="1800" dirty="0">
                <a:effectLst/>
                <a:latin typeface="ＭＳ Ｐゴシック" panose="020B0600070205080204" pitchFamily="50" charset="-128"/>
                <a:ea typeface="ＭＳ Ｐゴシック" panose="020B0600070205080204" pitchFamily="50" charset="-128"/>
              </a:rPr>
              <a:t>院生</a:t>
            </a:r>
            <a:r>
              <a:rPr lang="en-US" altLang="ja-JP" sz="1800" dirty="0">
                <a:effectLst/>
                <a:latin typeface="ＭＳ Ｐゴシック" panose="020B0600070205080204" pitchFamily="50" charset="-128"/>
                <a:ea typeface="ＭＳ Ｐゴシック" panose="020B0600070205080204" pitchFamily="50" charset="-128"/>
              </a:rPr>
              <a:t>1</a:t>
            </a:r>
            <a:r>
              <a:rPr lang="ja-JP" altLang="en-US" sz="1800">
                <a:effectLst/>
                <a:latin typeface="ＭＳ Ｐゴシック" panose="020B0600070205080204" pitchFamily="50" charset="-128"/>
                <a:ea typeface="ＭＳ Ｐゴシック" panose="020B0600070205080204" pitchFamily="50" charset="-128"/>
              </a:rPr>
              <a:t>名を受け入れ</a:t>
            </a:r>
            <a:endParaRPr lang="ja-JP" altLang="en-US" sz="1800"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a:effectLst/>
                <a:latin typeface="ＭＳ Ｐゴシック" panose="020B0600070205080204" pitchFamily="50" charset="-128"/>
                <a:ea typeface="ＭＳ Ｐゴシック" panose="020B0600070205080204" pitchFamily="50" charset="-128"/>
              </a:rPr>
              <a:t>・</a:t>
            </a: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a:effectLst/>
                <a:latin typeface="ＭＳ Ｐゴシック" panose="020B0600070205080204" pitchFamily="50" charset="-128"/>
                <a:ea typeface="ＭＳ Ｐゴシック" panose="020B0600070205080204" pitchFamily="50" charset="-128"/>
              </a:rPr>
              <a:t>医</a:t>
            </a:r>
            <a:r>
              <a:rPr lang="ja-JP" altLang="en-US" sz="1800" dirty="0">
                <a:effectLst/>
                <a:latin typeface="ＭＳ Ｐゴシック" panose="020B0600070205080204" pitchFamily="50" charset="-128"/>
                <a:ea typeface="ＭＳ Ｐゴシック" panose="020B0600070205080204" pitchFamily="50" charset="-128"/>
              </a:rPr>
              <a:t>薬品承認審査や試験法の設定に関わる相談等</a:t>
            </a:r>
            <a:r>
              <a:rPr lang="ja-JP" altLang="en-US" sz="1800">
                <a:effectLst/>
                <a:latin typeface="ＭＳ Ｐゴシック" panose="020B0600070205080204" pitchFamily="50" charset="-128"/>
                <a:ea typeface="ＭＳ Ｐゴシック" panose="020B0600070205080204" pitchFamily="50" charset="-128"/>
              </a:rPr>
              <a:t>に対応</a:t>
            </a:r>
            <a:endParaRPr lang="en-US" altLang="ja-JP" sz="1800" dirty="0">
              <a:effectLst/>
              <a:latin typeface="ＭＳ Ｐゴシック" panose="020B0600070205080204" pitchFamily="50" charset="-128"/>
              <a:ea typeface="ＭＳ Ｐゴシック" panose="020B0600070205080204" pitchFamily="50" charset="-128"/>
            </a:endParaRPr>
          </a:p>
          <a:p>
            <a:pPr marL="720000">
              <a:lnSpc>
                <a:spcPts val="2460"/>
              </a:lnSpc>
            </a:pPr>
            <a:r>
              <a:rPr lang="ja-JP" altLang="en-US" sz="1800">
                <a:effectLst/>
                <a:latin typeface="ＭＳ Ｐゴシック" panose="020B0600070205080204" pitchFamily="50" charset="-128"/>
                <a:ea typeface="ＭＳ Ｐゴシック" panose="020B0600070205080204" pitchFamily="50" charset="-128"/>
              </a:rPr>
              <a:t>行政又は医薬品製造業者等</a:t>
            </a:r>
            <a:endParaRPr lang="ja-JP" altLang="en-US" sz="1800" dirty="0">
              <a:effectLst/>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313905"/>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2</a:t>
            </a:r>
            <a:r>
              <a:rPr lang="ja-JP" altLang="en-US" sz="1400" b="1" dirty="0">
                <a:solidFill>
                  <a:schemeClr val="tx1"/>
                </a:solidFill>
                <a:latin typeface="MS PGothic" panose="020B0600070205080204" pitchFamily="34" charset="-128"/>
                <a:ea typeface="MS PGothic" panose="020B0600070205080204" pitchFamily="34" charset="-128"/>
              </a:rPr>
              <a:t>）疫学解析研究への取り組み</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3</a:t>
            </a:r>
            <a:r>
              <a:rPr lang="ja-JP" altLang="en-US" sz="1400" b="1" dirty="0">
                <a:solidFill>
                  <a:schemeClr val="tx1"/>
                </a:solidFill>
                <a:latin typeface="MS PGothic" panose="020B0600070205080204" pitchFamily="34" charset="-128"/>
                <a:ea typeface="MS PGothic" panose="020B0600070205080204" pitchFamily="34" charset="-128"/>
              </a:rPr>
              <a:t>）学術分野及び産業界との連携</a:t>
            </a:r>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a:solidFill>
                  <a:schemeClr val="bg1"/>
                </a:solidFill>
                <a:latin typeface="+mn-ea"/>
                <a:cs typeface="HG丸ｺﾞｼｯｸM-PRO"/>
              </a:rPr>
              <a:t>令和</a:t>
            </a:r>
            <a:r>
              <a:rPr lang="en-US" altLang="ja-JP" sz="2800" dirty="0">
                <a:solidFill>
                  <a:schemeClr val="bg1"/>
                </a:solidFill>
                <a:latin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
        <p:nvSpPr>
          <p:cNvPr id="3" name="スライド番号プレースホルダー 3">
            <a:extLst>
              <a:ext uri="{FF2B5EF4-FFF2-40B4-BE49-F238E27FC236}">
                <a16:creationId xmlns:a16="http://schemas.microsoft.com/office/drawing/2014/main" id="{E12B1997-B0F8-F9C8-C29F-856A756BA7D2}"/>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19</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32146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dirty="0">
              <a:latin typeface="Arial" charset="0"/>
              <a:ea typeface="Arial" charset="0"/>
              <a:cs typeface="Arial" charset="0"/>
            </a:endParaRPr>
          </a:p>
        </p:txBody>
      </p:sp>
      <p:sp>
        <p:nvSpPr>
          <p:cNvPr id="29" name="タイトル 1"/>
          <p:cNvSpPr txBox="1">
            <a:spLocks/>
          </p:cNvSpPr>
          <p:nvPr/>
        </p:nvSpPr>
        <p:spPr bwMode="auto">
          <a:xfrm>
            <a:off x="1122218" y="301746"/>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資料概要</a:t>
            </a:r>
          </a:p>
        </p:txBody>
      </p:sp>
      <p:sp>
        <p:nvSpPr>
          <p:cNvPr id="13" name="テキスト ボックス 4"/>
          <p:cNvSpPr txBox="1">
            <a:spLocks noChangeArrowheads="1"/>
          </p:cNvSpPr>
          <p:nvPr/>
        </p:nvSpPr>
        <p:spPr bwMode="auto">
          <a:xfrm>
            <a:off x="1003339" y="1363439"/>
            <a:ext cx="655218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		</a:t>
            </a:r>
            <a:r>
              <a:rPr lang="ja-JP" altLang="en-US" sz="2800" dirty="0">
                <a:latin typeface="+mn-ea"/>
                <a:ea typeface="+mn-ea"/>
                <a:cs typeface="HG丸ｺﾞｼｯｸM-PRO"/>
              </a:rPr>
              <a:t>法人概要</a:t>
            </a:r>
            <a:r>
              <a:rPr lang="en-US" altLang="ja-JP" sz="2800" dirty="0">
                <a:latin typeface="+mn-ea"/>
                <a:ea typeface="+mn-ea"/>
                <a:cs typeface="HG丸ｺﾞｼｯｸM-PRO"/>
              </a:rPr>
              <a:t>									  </a:t>
            </a:r>
          </a:p>
          <a:p>
            <a:pPr marL="304800" indent="-304800"/>
            <a:endParaRPr lang="en-US" altLang="ja-JP" sz="2800" dirty="0">
              <a:latin typeface="+mn-ea"/>
              <a:ea typeface="+mn-ea"/>
              <a:cs typeface="HG丸ｺﾞｼｯｸM-PRO"/>
            </a:endParaRPr>
          </a:p>
          <a:p>
            <a:pPr marL="514350" indent="-514350">
              <a:buAutoNum type="arabicPeriod" startAt="2"/>
            </a:pPr>
            <a:r>
              <a:rPr lang="ja-JP" altLang="en-US" sz="2800" dirty="0">
                <a:latin typeface="+mn-ea"/>
                <a:ea typeface="+mn-ea"/>
                <a:cs typeface="HG丸ｺﾞｼｯｸM-PRO"/>
              </a:rPr>
              <a:t>業務概要</a:t>
            </a:r>
            <a:endParaRPr lang="en-US" altLang="ja-JP" sz="2800" dirty="0">
              <a:latin typeface="+mn-ea"/>
              <a:ea typeface="+mn-ea"/>
              <a:cs typeface="HG丸ｺﾞｼｯｸM-PRO"/>
            </a:endParaRPr>
          </a:p>
          <a:p>
            <a:pPr marL="514350" indent="-514350">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dirty="0">
                <a:latin typeface="+mn-ea"/>
                <a:cs typeface="HG丸ｺﾞｼｯｸM-PRO"/>
              </a:rPr>
              <a:t>業務実績にかかる重点項目</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令和</a:t>
            </a:r>
            <a:r>
              <a:rPr lang="en-US" altLang="ja-JP" sz="2800" dirty="0">
                <a:latin typeface="+mn-ea"/>
                <a:cs typeface="HG丸ｺﾞｼｯｸM-PRO"/>
              </a:rPr>
              <a:t>5</a:t>
            </a:r>
            <a:r>
              <a:rPr lang="ja-JP" altLang="en-US" sz="2800" dirty="0">
                <a:latin typeface="+mn-ea"/>
                <a:cs typeface="HG丸ｺﾞｼｯｸM-PRO"/>
              </a:rPr>
              <a:t>事業年度業務実績の概要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機能強化事業の</a:t>
            </a:r>
            <a:r>
              <a:rPr lang="ja-JP" altLang="en-US" sz="2800">
                <a:latin typeface="+mn-ea"/>
                <a:cs typeface="HG丸ｺﾞｼｯｸM-PRO"/>
              </a:rPr>
              <a:t>進捗状況</a:t>
            </a:r>
            <a:endParaRPr lang="en-US" altLang="ja-JP" sz="2800" dirty="0">
              <a:latin typeface="+mn-ea"/>
              <a:cs typeface="HG丸ｺﾞｼｯｸM-PRO"/>
            </a:endParaRPr>
          </a:p>
          <a:p>
            <a:pPr marL="514350" indent="-514350">
              <a:buFontTx/>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a:latin typeface="+mn-ea"/>
                <a:ea typeface="+mn-ea"/>
                <a:cs typeface="HG丸ｺﾞｼｯｸM-PRO"/>
              </a:rPr>
              <a:t>大阪・関西万博に備えた準備</a:t>
            </a:r>
            <a:r>
              <a:rPr lang="en-US" altLang="ja-JP" sz="2800" dirty="0">
                <a:latin typeface="+mn-ea"/>
                <a:ea typeface="+mn-ea"/>
                <a:cs typeface="HG丸ｺﾞｼｯｸM-PRO"/>
              </a:rPr>
              <a:t>			</a:t>
            </a:r>
            <a:endParaRPr lang="en-US" altLang="ja-JP" sz="2800" dirty="0">
              <a:latin typeface="+mn-ea"/>
              <a:cs typeface="HG丸ｺﾞｼｯｸM-PRO"/>
            </a:endParaRPr>
          </a:p>
          <a:p>
            <a:r>
              <a:rPr lang="en-US" altLang="ja-JP" sz="2800" dirty="0">
                <a:latin typeface="+mn-ea"/>
                <a:ea typeface="+mn-ea"/>
                <a:cs typeface="HG丸ｺﾞｼｯｸM-PRO"/>
              </a:rPr>
              <a:t>	</a:t>
            </a:r>
            <a:endParaRPr lang="ja-JP" altLang="en-US" sz="2800" dirty="0">
              <a:latin typeface="+mn-ea"/>
              <a:ea typeface="+mn-ea"/>
              <a:cs typeface="HG丸ｺﾞｼｯｸM-PRO"/>
            </a:endParaRPr>
          </a:p>
        </p:txBody>
      </p:sp>
      <p:sp>
        <p:nvSpPr>
          <p:cNvPr id="5" name="テキスト ボックス 4"/>
          <p:cNvSpPr txBox="1">
            <a:spLocks noChangeArrowheads="1"/>
          </p:cNvSpPr>
          <p:nvPr/>
        </p:nvSpPr>
        <p:spPr bwMode="auto">
          <a:xfrm>
            <a:off x="7163307" y="1363439"/>
            <a:ext cx="7441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r"/>
            <a:r>
              <a:rPr lang="en-US" altLang="ja-JP" sz="2800" dirty="0">
                <a:latin typeface="+mn-ea"/>
                <a:ea typeface="+mn-ea"/>
                <a:cs typeface="HG丸ｺﾞｼｯｸM-PRO"/>
              </a:rPr>
              <a:t>3</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8</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11</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14</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22</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25</a:t>
            </a:r>
          </a:p>
          <a:p>
            <a:pPr marL="304800" indent="-304800" algn="r"/>
            <a:endParaRPr lang="en-US" altLang="ja-JP"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20</a:t>
            </a:fld>
            <a:endParaRPr lang="ja-JP" altLang="en-US" sz="1200" b="1">
              <a:latin typeface="Arial" charset="0"/>
              <a:ea typeface="Arial" charset="0"/>
              <a:cs typeface="Arial" charset="0"/>
            </a:endParaRPr>
          </a:p>
        </p:txBody>
      </p:sp>
      <p:sp>
        <p:nvSpPr>
          <p:cNvPr id="6" name="テキスト ボックス 5"/>
          <p:cNvSpPr txBox="1"/>
          <p:nvPr/>
        </p:nvSpPr>
        <p:spPr>
          <a:xfrm>
            <a:off x="502381" y="1849001"/>
            <a:ext cx="8449114" cy="4063100"/>
          </a:xfrm>
          <a:prstGeom prst="rect">
            <a:avLst/>
          </a:prstGeom>
          <a:noFill/>
        </p:spPr>
        <p:txBody>
          <a:bodyPr wrap="square" rtlCol="0">
            <a:spAutoFit/>
          </a:bodyPr>
          <a:lstStyle/>
          <a:p>
            <a:pPr>
              <a:lnSpc>
                <a:spcPct val="150000"/>
              </a:lnSpc>
            </a:pPr>
            <a:r>
              <a:rPr lang="ja-JP" altLang="en-US">
                <a:latin typeface="+mj-ea"/>
                <a:ea typeface="+mj-ea"/>
              </a:rPr>
              <a:t>○業務運営・職員能力向上</a:t>
            </a:r>
            <a:endParaRPr lang="en-US" altLang="ja-JP" dirty="0">
              <a:latin typeface="+mj-ea"/>
              <a:ea typeface="+mj-ea"/>
            </a:endParaRPr>
          </a:p>
          <a:p>
            <a:pPr marL="97155" indent="-97155">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en-US">
                <a:effectLst/>
                <a:latin typeface="+mj-ea"/>
                <a:ea typeface="+mj-ea"/>
              </a:rPr>
              <a:t>事務作業の効率化：</a:t>
            </a:r>
            <a:r>
              <a:rPr lang="ja-JP" altLang="ja-JP">
                <a:effectLst/>
                <a:latin typeface="+mj-ea"/>
                <a:ea typeface="+mj-ea"/>
              </a:rPr>
              <a:t>グループウェアの利用</a:t>
            </a:r>
            <a:r>
              <a:rPr lang="ja-JP" altLang="en-US">
                <a:effectLst/>
                <a:latin typeface="+mj-ea"/>
                <a:ea typeface="+mj-ea"/>
              </a:rPr>
              <a:t>、</a:t>
            </a:r>
            <a:r>
              <a:rPr lang="ja-JP" altLang="ja-JP">
                <a:effectLst/>
                <a:latin typeface="+mj-ea"/>
                <a:ea typeface="+mj-ea"/>
              </a:rPr>
              <a:t>職員端末に接続するモニタ</a:t>
            </a:r>
            <a:r>
              <a:rPr lang="ja-JP" altLang="en-US">
                <a:effectLst/>
                <a:latin typeface="+mj-ea"/>
                <a:ea typeface="+mj-ea"/>
              </a:rPr>
              <a:t>の</a:t>
            </a:r>
            <a:r>
              <a:rPr lang="ja-JP" altLang="ja-JP">
                <a:effectLst/>
                <a:latin typeface="+mj-ea"/>
                <a:ea typeface="+mj-ea"/>
              </a:rPr>
              <a:t>設置</a:t>
            </a:r>
            <a:r>
              <a:rPr lang="ja-JP" altLang="en-US">
                <a:effectLst/>
                <a:latin typeface="+mj-ea"/>
                <a:ea typeface="+mj-ea"/>
              </a:rPr>
              <a:t>等</a:t>
            </a:r>
            <a:endParaRPr lang="ja-JP" altLang="ja-JP">
              <a:effectLst/>
              <a:latin typeface="+mj-ea"/>
              <a:ea typeface="+mj-ea"/>
            </a:endParaRPr>
          </a:p>
          <a:p>
            <a:pPr marL="97155" indent="-97155">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en-US">
                <a:effectLst/>
                <a:latin typeface="+mj-ea"/>
                <a:ea typeface="+mj-ea"/>
              </a:rPr>
              <a:t>研究体制の強化：</a:t>
            </a:r>
            <a:r>
              <a:rPr lang="ja-JP" altLang="ja-JP">
                <a:effectLst/>
                <a:latin typeface="+mj-ea"/>
                <a:ea typeface="+mj-ea"/>
              </a:rPr>
              <a:t>大阪・関西万博に向け</a:t>
            </a:r>
            <a:r>
              <a:rPr lang="ja-JP" altLang="en-US">
                <a:effectLst/>
                <a:latin typeface="+mj-ea"/>
                <a:ea typeface="+mj-ea"/>
              </a:rPr>
              <a:t>た取り組み</a:t>
            </a:r>
            <a:endParaRPr lang="en-US" altLang="ja-JP" dirty="0">
              <a:effectLst/>
              <a:latin typeface="+mj-ea"/>
              <a:ea typeface="+mj-ea"/>
            </a:endParaRPr>
          </a:p>
          <a:p>
            <a:pPr marL="720000">
              <a:spcBef>
                <a:spcPts val="300"/>
              </a:spcBef>
            </a:pPr>
            <a:r>
              <a:rPr lang="ja-JP" altLang="ja-JP">
                <a:effectLst/>
                <a:latin typeface="+mj-ea"/>
                <a:ea typeface="+mj-ea"/>
              </a:rPr>
              <a:t>下水サーベイランスの検査法や実施体制の検討</a:t>
            </a:r>
            <a:endParaRPr lang="en-US" altLang="ja-JP" dirty="0">
              <a:effectLst/>
              <a:latin typeface="+mj-ea"/>
              <a:ea typeface="+mj-ea"/>
            </a:endParaRPr>
          </a:p>
          <a:p>
            <a:pPr marL="97155" indent="-97155">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en-US">
                <a:effectLst/>
                <a:latin typeface="+mj-ea"/>
                <a:ea typeface="+mj-ea"/>
              </a:rPr>
              <a:t>検査体制の強化：</a:t>
            </a:r>
            <a:r>
              <a:rPr lang="ja-JP" altLang="ja-JP">
                <a:effectLst/>
                <a:latin typeface="+mj-ea"/>
                <a:ea typeface="+mj-ea"/>
              </a:rPr>
              <a:t>検査室情報管理システム（ＬＩＭＳ）を導入</a:t>
            </a:r>
            <a:endParaRPr lang="en-US" altLang="ja-JP" dirty="0">
              <a:latin typeface="+mj-ea"/>
              <a:ea typeface="+mj-ea"/>
            </a:endParaRPr>
          </a:p>
          <a:p>
            <a:pPr marL="97155" indent="-97155">
              <a:spcBef>
                <a:spcPts val="300"/>
              </a:spcBef>
            </a:pPr>
            <a:r>
              <a:rPr lang="en-US" altLang="ja-JP" dirty="0">
                <a:latin typeface="+mj-ea"/>
                <a:ea typeface="+mj-ea"/>
              </a:rPr>
              <a:t> </a:t>
            </a:r>
            <a:r>
              <a:rPr lang="ja-JP" altLang="ja-JP">
                <a:effectLst/>
                <a:latin typeface="+mj-ea"/>
                <a:ea typeface="+mj-ea"/>
              </a:rPr>
              <a:t>・</a:t>
            </a:r>
            <a:r>
              <a:rPr lang="en-US" altLang="ja-JP" dirty="0">
                <a:effectLst/>
                <a:latin typeface="+mj-ea"/>
                <a:ea typeface="+mj-ea"/>
              </a:rPr>
              <a:t> </a:t>
            </a:r>
            <a:r>
              <a:rPr lang="ja-JP" altLang="ja-JP">
                <a:effectLst/>
                <a:latin typeface="+mj-ea"/>
                <a:ea typeface="+mj-ea"/>
              </a:rPr>
              <a:t>開かれた研究所</a:t>
            </a:r>
            <a:r>
              <a:rPr lang="ja-JP" altLang="en-US">
                <a:latin typeface="+mj-ea"/>
                <a:ea typeface="+mj-ea"/>
              </a:rPr>
              <a:t>：</a:t>
            </a:r>
            <a:r>
              <a:rPr lang="ja-JP" altLang="ja-JP">
                <a:effectLst/>
                <a:latin typeface="+mj-ea"/>
                <a:ea typeface="+mj-ea"/>
              </a:rPr>
              <a:t>小学生向けのイベント「夏休み科学体験」</a:t>
            </a:r>
            <a:r>
              <a:rPr lang="ja-JP" altLang="en-US">
                <a:effectLst/>
                <a:latin typeface="+mj-ea"/>
                <a:ea typeface="+mj-ea"/>
              </a:rPr>
              <a:t>の</a:t>
            </a:r>
            <a:r>
              <a:rPr lang="ja-JP" altLang="en-US">
                <a:latin typeface="+mj-ea"/>
                <a:ea typeface="+mj-ea"/>
              </a:rPr>
              <a:t>開催</a:t>
            </a:r>
            <a:endParaRPr lang="ja-JP" altLang="ja-JP">
              <a:effectLst/>
              <a:latin typeface="+mj-ea"/>
              <a:ea typeface="+mj-ea"/>
            </a:endParaRPr>
          </a:p>
          <a:p>
            <a:pPr marL="97155" indent="-97155">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ja-JP">
                <a:effectLst/>
                <a:latin typeface="+mj-ea"/>
                <a:ea typeface="+mj-ea"/>
              </a:rPr>
              <a:t>公衆衛生関係機関からの視察</a:t>
            </a:r>
            <a:r>
              <a:rPr lang="ja-JP" altLang="en-US">
                <a:effectLst/>
                <a:latin typeface="+mj-ea"/>
                <a:ea typeface="+mj-ea"/>
              </a:rPr>
              <a:t>：</a:t>
            </a:r>
            <a:r>
              <a:rPr lang="ja-JP" altLang="ja-JP">
                <a:effectLst/>
                <a:latin typeface="+mj-ea"/>
                <a:ea typeface="+mj-ea"/>
              </a:rPr>
              <a:t>積極的に受け入れ</a:t>
            </a:r>
            <a:endParaRPr lang="en-US" altLang="ja-JP" dirty="0">
              <a:effectLst/>
              <a:latin typeface="+mj-ea"/>
              <a:ea typeface="+mj-ea"/>
            </a:endParaRPr>
          </a:p>
          <a:p>
            <a:pPr marL="97155" indent="-97155">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en-US">
                <a:effectLst/>
                <a:latin typeface="+mj-ea"/>
                <a:ea typeface="+mj-ea"/>
              </a:rPr>
              <a:t>職員採用：研究職</a:t>
            </a:r>
            <a:r>
              <a:rPr lang="en-US" altLang="ja-JP" dirty="0">
                <a:effectLst/>
                <a:latin typeface="+mj-ea"/>
                <a:ea typeface="+mj-ea"/>
              </a:rPr>
              <a:t>4</a:t>
            </a:r>
            <a:r>
              <a:rPr lang="ja-JP" altLang="en-US">
                <a:effectLst/>
                <a:latin typeface="+mj-ea"/>
                <a:ea typeface="+mj-ea"/>
              </a:rPr>
              <a:t>名（医師</a:t>
            </a:r>
            <a:r>
              <a:rPr lang="en-US" altLang="ja-JP" dirty="0">
                <a:effectLst/>
                <a:latin typeface="+mj-ea"/>
                <a:ea typeface="+mj-ea"/>
              </a:rPr>
              <a:t>1</a:t>
            </a:r>
            <a:r>
              <a:rPr lang="ja-JP" altLang="en-US">
                <a:effectLst/>
                <a:latin typeface="+mj-ea"/>
                <a:ea typeface="+mj-ea"/>
              </a:rPr>
              <a:t>名含む）、事務職</a:t>
            </a:r>
            <a:r>
              <a:rPr lang="en-US" altLang="ja-JP" dirty="0">
                <a:effectLst/>
                <a:latin typeface="+mj-ea"/>
                <a:ea typeface="+mj-ea"/>
              </a:rPr>
              <a:t>1</a:t>
            </a:r>
            <a:r>
              <a:rPr lang="ja-JP" altLang="en-US">
                <a:effectLst/>
                <a:latin typeface="+mj-ea"/>
                <a:ea typeface="+mj-ea"/>
              </a:rPr>
              <a:t>名を決定</a:t>
            </a:r>
            <a:endParaRPr lang="en-US" altLang="ja-JP" dirty="0">
              <a:effectLst/>
              <a:latin typeface="+mj-ea"/>
              <a:ea typeface="+mj-ea"/>
            </a:endParaRPr>
          </a:p>
          <a:p>
            <a:pPr marL="180000" indent="-360000">
              <a:lnSpc>
                <a:spcPts val="2360"/>
              </a:lnSpc>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ja-JP">
                <a:effectLst/>
                <a:latin typeface="+mj-ea"/>
                <a:ea typeface="+mj-ea"/>
              </a:rPr>
              <a:t>職階別研修</a:t>
            </a:r>
            <a:r>
              <a:rPr lang="ja-JP" altLang="en-US">
                <a:effectLst/>
                <a:latin typeface="+mj-ea"/>
                <a:ea typeface="+mj-ea"/>
              </a:rPr>
              <a:t>：</a:t>
            </a:r>
            <a:r>
              <a:rPr lang="ja-JP" altLang="ja-JP">
                <a:effectLst/>
                <a:latin typeface="+mj-ea"/>
                <a:ea typeface="+mj-ea"/>
              </a:rPr>
              <a:t>管理職研修</a:t>
            </a:r>
            <a:r>
              <a:rPr lang="ja-JP" altLang="en-US">
                <a:effectLst/>
                <a:latin typeface="+mj-ea"/>
                <a:ea typeface="+mj-ea"/>
              </a:rPr>
              <a:t>・</a:t>
            </a:r>
            <a:r>
              <a:rPr lang="ja-JP" altLang="ja-JP">
                <a:effectLst/>
                <a:latin typeface="+mj-ea"/>
                <a:ea typeface="+mj-ea"/>
              </a:rPr>
              <a:t>新規採用職員研修</a:t>
            </a:r>
            <a:endParaRPr lang="en-US" altLang="ja-JP" dirty="0">
              <a:effectLst/>
              <a:latin typeface="+mj-ea"/>
              <a:ea typeface="+mj-ea"/>
            </a:endParaRPr>
          </a:p>
          <a:p>
            <a:pPr marL="720000">
              <a:lnSpc>
                <a:spcPts val="2360"/>
              </a:lnSpc>
              <a:spcBef>
                <a:spcPts val="300"/>
              </a:spcBef>
            </a:pPr>
            <a:r>
              <a:rPr lang="ja-JP" altLang="ja-JP">
                <a:effectLst/>
                <a:latin typeface="+mj-ea"/>
                <a:ea typeface="+mj-ea"/>
              </a:rPr>
              <a:t>大阪府立環境農林水産総合研究所及び大阪産業技術研究所と合同で実施</a:t>
            </a:r>
          </a:p>
          <a:p>
            <a:pPr marL="180000" indent="-360000">
              <a:lnSpc>
                <a:spcPts val="2360"/>
              </a:lnSpc>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ja-JP">
                <a:effectLst/>
                <a:latin typeface="+mj-ea"/>
                <a:ea typeface="+mj-ea"/>
              </a:rPr>
              <a:t>人事評価</a:t>
            </a:r>
            <a:r>
              <a:rPr lang="ja-JP" altLang="en-US">
                <a:effectLst/>
                <a:latin typeface="+mj-ea"/>
                <a:ea typeface="+mj-ea"/>
              </a:rPr>
              <a:t>制度の運用：</a:t>
            </a:r>
            <a:r>
              <a:rPr lang="ja-JP" altLang="ja-JP">
                <a:effectLst/>
                <a:latin typeface="+mj-ea"/>
                <a:ea typeface="+mj-ea"/>
              </a:rPr>
              <a:t>説明会及び研修を実施</a:t>
            </a:r>
          </a:p>
          <a:p>
            <a:pPr marL="180000" indent="-360000">
              <a:lnSpc>
                <a:spcPts val="2360"/>
              </a:lnSpc>
              <a:spcBef>
                <a:spcPts val="300"/>
              </a:spcBef>
            </a:pPr>
            <a:r>
              <a:rPr lang="en-US" altLang="ja-JP" dirty="0">
                <a:effectLst/>
                <a:latin typeface="+mj-ea"/>
                <a:ea typeface="+mj-ea"/>
              </a:rPr>
              <a:t> </a:t>
            </a:r>
            <a:r>
              <a:rPr lang="ja-JP" altLang="ja-JP">
                <a:effectLst/>
                <a:latin typeface="+mj-ea"/>
                <a:ea typeface="+mj-ea"/>
              </a:rPr>
              <a:t>・</a:t>
            </a:r>
            <a:r>
              <a:rPr lang="en-US" altLang="ja-JP" dirty="0">
                <a:effectLst/>
                <a:latin typeface="+mj-ea"/>
                <a:ea typeface="+mj-ea"/>
              </a:rPr>
              <a:t> </a:t>
            </a:r>
            <a:r>
              <a:rPr lang="ja-JP" altLang="ja-JP">
                <a:effectLst/>
                <a:latin typeface="+mj-ea"/>
                <a:ea typeface="+mj-ea"/>
              </a:rPr>
              <a:t>職員表彰等規程に基づき、優秀職員等の表彰を実施</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91414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5</a:t>
            </a:r>
          </a:p>
          <a:p>
            <a:r>
              <a:rPr lang="ja-JP" altLang="ja-JP" sz="1400" b="1" dirty="0">
                <a:solidFill>
                  <a:schemeClr val="tx1"/>
                </a:solidFill>
                <a:latin typeface="MS PGothic" panose="020B0600070205080204" pitchFamily="34" charset="-128"/>
                <a:ea typeface="MS PGothic" panose="020B0600070205080204" pitchFamily="34" charset="-128"/>
              </a:rPr>
              <a:t>第２　業務運営の改善及び効率化に関する目標を達成するためとるべき措置</a:t>
            </a:r>
          </a:p>
          <a:p>
            <a:r>
              <a:rPr lang="ja-JP" altLang="ja-JP" sz="1400" b="1" dirty="0">
                <a:solidFill>
                  <a:schemeClr val="tx1"/>
                </a:solidFill>
                <a:latin typeface="MS PGothic" panose="020B0600070205080204" pitchFamily="34" charset="-128"/>
                <a:ea typeface="MS PGothic" panose="020B0600070205080204" pitchFamily="34" charset="-128"/>
              </a:rPr>
              <a:t>１　業務運営の改善</a:t>
            </a:r>
          </a:p>
          <a:p>
            <a:r>
              <a:rPr lang="ja-JP" altLang="ja-JP" sz="1400" b="1" dirty="0">
                <a:solidFill>
                  <a:schemeClr val="tx1"/>
                </a:solidFill>
                <a:latin typeface="MS PGothic" panose="020B0600070205080204" pitchFamily="34" charset="-128"/>
                <a:ea typeface="MS PGothic" panose="020B0600070205080204" pitchFamily="34" charset="-128"/>
              </a:rPr>
              <a:t>２　職員の能力向上に向けた取組</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a:solidFill>
                  <a:schemeClr val="bg1"/>
                </a:solidFill>
                <a:latin typeface="+mn-ea"/>
                <a:cs typeface="HG丸ｺﾞｼｯｸM-PRO"/>
              </a:rPr>
              <a:t>令和</a:t>
            </a:r>
            <a:r>
              <a:rPr lang="en-US" altLang="ja-JP" sz="2800" dirty="0">
                <a:solidFill>
                  <a:schemeClr val="bg1"/>
                </a:solidFill>
                <a:latin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Tree>
    <p:extLst>
      <p:ext uri="{BB962C8B-B14F-4D97-AF65-F5344CB8AC3E}">
        <p14:creationId xmlns:p14="http://schemas.microsoft.com/office/powerpoint/2010/main" val="93953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21</a:t>
            </a:fld>
            <a:endParaRPr lang="ja-JP" altLang="en-US" sz="1200" b="1">
              <a:latin typeface="Arial" charset="0"/>
              <a:ea typeface="Arial" charset="0"/>
              <a:cs typeface="Arial" charset="0"/>
            </a:endParaRPr>
          </a:p>
        </p:txBody>
      </p:sp>
      <p:sp>
        <p:nvSpPr>
          <p:cNvPr id="6" name="テキスト ボックス 5"/>
          <p:cNvSpPr txBox="1"/>
          <p:nvPr/>
        </p:nvSpPr>
        <p:spPr>
          <a:xfrm>
            <a:off x="502381" y="2383772"/>
            <a:ext cx="8525871" cy="2936510"/>
          </a:xfrm>
          <a:prstGeom prst="rect">
            <a:avLst/>
          </a:prstGeom>
          <a:noFill/>
        </p:spPr>
        <p:txBody>
          <a:bodyPr wrap="square" rtlCol="0">
            <a:spAutoFit/>
          </a:bodyPr>
          <a:lstStyle/>
          <a:p>
            <a:pPr>
              <a:lnSpc>
                <a:spcPts val="2460"/>
              </a:lnSpc>
            </a:pPr>
            <a:r>
              <a:rPr lang="ja-JP" altLang="en-US">
                <a:latin typeface="ＭＳ Ｐゴシック" panose="020B0600070205080204" pitchFamily="50" charset="-128"/>
                <a:ea typeface="ＭＳ Ｐゴシック" panose="020B0600070205080204" pitchFamily="50" charset="-128"/>
              </a:rPr>
              <a:t>○業務運営・施設設備・その他</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en-US" altLang="ja-JP" dirty="0">
                <a:latin typeface="MS PGothic" panose="020B0600070205080204" pitchFamily="34" charset="-128"/>
                <a:ea typeface="MS PGothic" panose="020B0600070205080204" pitchFamily="34" charset="-128"/>
              </a:rPr>
              <a:t> </a:t>
            </a:r>
            <a:r>
              <a:rPr lang="ja-JP" altLang="ja-JP">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健全</a:t>
            </a:r>
            <a:r>
              <a:rPr lang="ja-JP" altLang="en-US" dirty="0">
                <a:latin typeface="MS PGothic" panose="020B0600070205080204" pitchFamily="34" charset="-128"/>
                <a:ea typeface="MS PGothic" panose="020B0600070205080204" pitchFamily="34" charset="-128"/>
              </a:rPr>
              <a:t>な財務運営：ホームページを活用した一般競争入札の</a:t>
            </a:r>
            <a:r>
              <a:rPr lang="ja-JP" altLang="en-US">
                <a:latin typeface="MS PGothic" panose="020B0600070205080204" pitchFamily="34" charset="-128"/>
                <a:ea typeface="MS PGothic" panose="020B0600070205080204" pitchFamily="34" charset="-128"/>
              </a:rPr>
              <a:t>実施（</a:t>
            </a:r>
            <a:r>
              <a:rPr lang="en-US" altLang="ja-JP" dirty="0">
                <a:latin typeface="MS PGothic" panose="020B0600070205080204" pitchFamily="34" charset="-128"/>
                <a:ea typeface="MS PGothic" panose="020B0600070205080204" pitchFamily="34" charset="-128"/>
              </a:rPr>
              <a:t>35</a:t>
            </a:r>
            <a:r>
              <a:rPr lang="ja-JP" altLang="en-US">
                <a:latin typeface="MS PGothic" panose="020B0600070205080204" pitchFamily="34" charset="-128"/>
                <a:ea typeface="MS PGothic" panose="020B0600070205080204" pitchFamily="34" charset="-128"/>
              </a:rPr>
              <a:t>件</a:t>
            </a:r>
            <a:r>
              <a:rPr lang="ja-JP" altLang="en-US" dirty="0">
                <a:latin typeface="MS PGothic" panose="020B0600070205080204" pitchFamily="34" charset="-128"/>
                <a:ea typeface="MS PGothic" panose="020B0600070205080204" pitchFamily="34" charset="-128"/>
              </a:rPr>
              <a:t>）</a:t>
            </a:r>
            <a:endParaRPr lang="en-US" altLang="ja-JP" dirty="0">
              <a:latin typeface="MS PGothic" panose="020B0600070205080204" pitchFamily="34" charset="-128"/>
              <a:ea typeface="MS PGothic" panose="020B0600070205080204" pitchFamily="34" charset="-128"/>
            </a:endParaRPr>
          </a:p>
          <a:p>
            <a:pPr marL="180000" indent="-360000">
              <a:lnSpc>
                <a:spcPts val="2460"/>
              </a:lnSpc>
            </a:pP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全職員を対象に不正事例についての会計研修を実施</a:t>
            </a:r>
            <a:endParaRPr lang="en-US" altLang="ja-JP" dirty="0">
              <a:latin typeface="MS PGothic" panose="020B0600070205080204" pitchFamily="34" charset="-128"/>
              <a:ea typeface="MS PGothic" panose="020B0600070205080204" pitchFamily="34" charset="-128"/>
            </a:endParaRPr>
          </a:p>
          <a:p>
            <a:pPr marL="180000" indent="-360000">
              <a:lnSpc>
                <a:spcPts val="2460"/>
              </a:lnSpc>
            </a:pP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 </a:t>
            </a:r>
            <a:r>
              <a:rPr lang="ja-JP" altLang="ja-JP">
                <a:effectLst/>
                <a:latin typeface="MS PGothic" panose="020B0600070205080204" pitchFamily="34" charset="-128"/>
                <a:ea typeface="MS PGothic" panose="020B0600070205080204" pitchFamily="34" charset="-128"/>
              </a:rPr>
              <a:t>快適な職場環境の形成</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安全衛生委員会</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各種活動</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、産業医</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健康相談</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研修</a:t>
            </a:r>
            <a:r>
              <a:rPr lang="ja-JP" altLang="en-US">
                <a:effectLst/>
                <a:latin typeface="MS PGothic" panose="020B0600070205080204" pitchFamily="34" charset="-128"/>
                <a:ea typeface="MS PGothic" panose="020B0600070205080204" pitchFamily="34" charset="-128"/>
              </a:rPr>
              <a:t>）</a:t>
            </a:r>
            <a:endParaRPr lang="en-US" altLang="ja-JP" dirty="0">
              <a:effectLst/>
              <a:latin typeface="MS PGothic" panose="020B0600070205080204" pitchFamily="34" charset="-128"/>
              <a:ea typeface="MS PGothic" panose="020B0600070205080204" pitchFamily="34" charset="-128"/>
            </a:endParaRPr>
          </a:p>
          <a:p>
            <a:pPr marL="180000" indent="-360000">
              <a:lnSpc>
                <a:spcPts val="2460"/>
              </a:lnSpc>
            </a:pPr>
            <a:r>
              <a:rPr lang="en-US" altLang="ja-JP" dirty="0">
                <a:effectLst/>
                <a:latin typeface="MS PGothic" panose="020B0600070205080204" pitchFamily="34" charset="-128"/>
                <a:ea typeface="MS PGothic" panose="020B0600070205080204" pitchFamily="34" charset="-128"/>
              </a:rPr>
              <a:t> </a:t>
            </a:r>
            <a:r>
              <a:rPr lang="ja-JP" altLang="ja-JP">
                <a:effectLst/>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 </a:t>
            </a:r>
            <a:r>
              <a:rPr lang="ja-JP" altLang="ja-JP">
                <a:effectLst/>
                <a:latin typeface="MS PGothic" panose="020B0600070205080204" pitchFamily="34" charset="-128"/>
                <a:ea typeface="MS PGothic" panose="020B0600070205080204" pitchFamily="34" charset="-128"/>
              </a:rPr>
              <a:t>環境への負荷低減</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法人環境方針に基づき各種数値目標を設定、達成</a:t>
            </a:r>
          </a:p>
          <a:p>
            <a:pPr marL="180000" indent="-360000">
              <a:lnSpc>
                <a:spcPts val="2460"/>
              </a:lnSpc>
            </a:pPr>
            <a:r>
              <a:rPr lang="en-US" altLang="ja-JP" dirty="0">
                <a:effectLst/>
                <a:latin typeface="MS PGothic" panose="020B0600070205080204" pitchFamily="34" charset="-128"/>
                <a:ea typeface="MS PGothic" panose="020B0600070205080204" pitchFamily="34" charset="-128"/>
              </a:rPr>
              <a:t> </a:t>
            </a:r>
            <a:r>
              <a:rPr lang="ja-JP" altLang="ja-JP">
                <a:effectLst/>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 </a:t>
            </a:r>
            <a:r>
              <a:rPr lang="ja-JP" altLang="ja-JP">
                <a:effectLst/>
                <a:latin typeface="MS PGothic" panose="020B0600070205080204" pitchFamily="34" charset="-128"/>
                <a:ea typeface="MS PGothic" panose="020B0600070205080204" pitchFamily="34" charset="-128"/>
              </a:rPr>
              <a:t>コンプライアンスや研究活動における不正防止について研修</a:t>
            </a:r>
            <a:r>
              <a:rPr lang="ja-JP" altLang="en-US">
                <a:latin typeface="MS PGothic" panose="020B0600070205080204" pitchFamily="34" charset="-128"/>
                <a:ea typeface="MS PGothic" panose="020B0600070205080204" pitchFamily="34" charset="-128"/>
              </a:rPr>
              <a:t>を</a:t>
            </a:r>
            <a:r>
              <a:rPr lang="ja-JP" altLang="ja-JP">
                <a:effectLst/>
                <a:latin typeface="MS PGothic" panose="020B0600070205080204" pitchFamily="34" charset="-128"/>
                <a:ea typeface="MS PGothic" panose="020B0600070205080204" pitchFamily="34" charset="-128"/>
              </a:rPr>
              <a:t>実施</a:t>
            </a:r>
            <a:endParaRPr lang="en-US" altLang="ja-JP" dirty="0">
              <a:effectLst/>
              <a:latin typeface="MS PGothic" panose="020B0600070205080204" pitchFamily="34" charset="-128"/>
              <a:ea typeface="MS PGothic" panose="020B0600070205080204" pitchFamily="34" charset="-128"/>
            </a:endParaRPr>
          </a:p>
          <a:p>
            <a:pPr marL="180000" indent="-360000">
              <a:lnSpc>
                <a:spcPts val="2460"/>
              </a:lnSpc>
            </a:pPr>
            <a:r>
              <a:rPr lang="en-US" altLang="ja-JP" sz="1800" dirty="0">
                <a:effectLst/>
                <a:latin typeface="MS PGothic" panose="020B0600070205080204" pitchFamily="34" charset="-128"/>
                <a:ea typeface="MS PGothic" panose="020B0600070205080204" pitchFamily="34" charset="-128"/>
              </a:rPr>
              <a:t> </a:t>
            </a:r>
            <a:r>
              <a:rPr lang="ja-JP" altLang="ja-JP" sz="1800">
                <a:effectLst/>
                <a:latin typeface="MS PGothic" panose="020B0600070205080204" pitchFamily="34" charset="-128"/>
                <a:ea typeface="MS PGothic" panose="020B0600070205080204" pitchFamily="34" charset="-128"/>
              </a:rPr>
              <a:t>・</a:t>
            </a:r>
            <a:r>
              <a:rPr lang="en-US" altLang="ja-JP" sz="1800" dirty="0">
                <a:effectLst/>
                <a:latin typeface="MS PGothic" panose="020B0600070205080204" pitchFamily="34" charset="-128"/>
                <a:ea typeface="MS PGothic" panose="020B0600070205080204" pitchFamily="34" charset="-128"/>
              </a:rPr>
              <a:t> </a:t>
            </a:r>
            <a:r>
              <a:rPr lang="ja-JP" altLang="ja-JP">
                <a:effectLst/>
                <a:latin typeface="+mj-ea"/>
                <a:ea typeface="+mj-ea"/>
                <a:cs typeface="Times New Roman" panose="02020603050405020304" pitchFamily="18" charset="0"/>
              </a:rPr>
              <a:t>「ファシリティマネジメント基本方針」</a:t>
            </a:r>
            <a:r>
              <a:rPr lang="ja-JP" altLang="en-US">
                <a:effectLst/>
                <a:latin typeface="+mj-ea"/>
                <a:ea typeface="+mj-ea"/>
                <a:cs typeface="Times New Roman" panose="02020603050405020304" pitchFamily="18" charset="0"/>
              </a:rPr>
              <a:t>の</a:t>
            </a:r>
            <a:r>
              <a:rPr lang="ja-JP" altLang="ja-JP">
                <a:effectLst/>
                <a:latin typeface="+mj-ea"/>
                <a:ea typeface="+mj-ea"/>
                <a:cs typeface="Times New Roman" panose="02020603050405020304" pitchFamily="18" charset="0"/>
              </a:rPr>
              <a:t>策定</a:t>
            </a:r>
            <a:r>
              <a:rPr lang="ja-JP" altLang="ja-JP">
                <a:effectLst/>
                <a:latin typeface="+mj-ea"/>
                <a:ea typeface="+mj-ea"/>
              </a:rPr>
              <a:t> </a:t>
            </a:r>
            <a:endParaRPr lang="en-US" altLang="ja-JP" dirty="0">
              <a:effectLst/>
              <a:latin typeface="+mj-ea"/>
              <a:ea typeface="+mj-ea"/>
            </a:endParaRPr>
          </a:p>
          <a:p>
            <a:pPr marL="180000" indent="-360000">
              <a:lnSpc>
                <a:spcPts val="2460"/>
              </a:lnSpc>
            </a:pPr>
            <a:r>
              <a:rPr lang="en-US" altLang="ja-JP" sz="1800" dirty="0">
                <a:effectLst/>
                <a:latin typeface="MS PGothic" panose="020B0600070205080204" pitchFamily="34" charset="-128"/>
                <a:ea typeface="MS PGothic" panose="020B0600070205080204" pitchFamily="34" charset="-128"/>
              </a:rPr>
              <a:t> </a:t>
            </a:r>
            <a:r>
              <a:rPr lang="ja-JP" altLang="ja-JP" sz="1800">
                <a:effectLst/>
                <a:latin typeface="MS PGothic" panose="020B0600070205080204" pitchFamily="34" charset="-128"/>
                <a:ea typeface="MS PGothic" panose="020B0600070205080204" pitchFamily="34" charset="-128"/>
              </a:rPr>
              <a:t>・</a:t>
            </a:r>
            <a:r>
              <a:rPr lang="en-US" altLang="ja-JP" sz="1800" dirty="0">
                <a:effectLst/>
                <a:latin typeface="MS PGothic" panose="020B0600070205080204" pitchFamily="34" charset="-128"/>
                <a:ea typeface="MS PGothic" panose="020B0600070205080204" pitchFamily="34" charset="-128"/>
              </a:rPr>
              <a:t> </a:t>
            </a:r>
            <a:r>
              <a:rPr lang="ja-JP" altLang="ja-JP">
                <a:effectLst/>
                <a:latin typeface="+mj-ea"/>
                <a:ea typeface="+mj-ea"/>
                <a:cs typeface="Times New Roman" panose="02020603050405020304" pitchFamily="18" charset="0"/>
              </a:rPr>
              <a:t>施設及び設備機器類</a:t>
            </a:r>
            <a:r>
              <a:rPr lang="ja-JP" altLang="en-US">
                <a:effectLst/>
                <a:latin typeface="+mj-ea"/>
                <a:ea typeface="+mj-ea"/>
                <a:cs typeface="Times New Roman" panose="02020603050405020304" pitchFamily="18" charset="0"/>
              </a:rPr>
              <a:t>の</a:t>
            </a:r>
            <a:r>
              <a:rPr lang="ja-JP" altLang="ja-JP">
                <a:effectLst/>
                <a:latin typeface="+mj-ea"/>
                <a:ea typeface="+mj-ea"/>
                <a:cs typeface="Times New Roman" panose="02020603050405020304" pitchFamily="18" charset="0"/>
              </a:rPr>
              <a:t>有効活用</a:t>
            </a:r>
            <a:r>
              <a:rPr lang="ja-JP" altLang="en-US">
                <a:effectLst/>
                <a:latin typeface="+mj-ea"/>
                <a:ea typeface="+mj-ea"/>
                <a:cs typeface="Times New Roman" panose="02020603050405020304" pitchFamily="18" charset="0"/>
              </a:rPr>
              <a:t>（</a:t>
            </a:r>
            <a:r>
              <a:rPr lang="ja-JP" altLang="ja-JP" sz="1800">
                <a:effectLst/>
                <a:latin typeface="MS PGothic" panose="020B0600070205080204" pitchFamily="34" charset="-128"/>
                <a:ea typeface="MS PGothic" panose="020B0600070205080204" pitchFamily="34" charset="-128"/>
              </a:rPr>
              <a:t>大阪市立環境科学</a:t>
            </a:r>
            <a:r>
              <a:rPr lang="ja-JP" altLang="en-US" sz="1800">
                <a:effectLst/>
                <a:latin typeface="MS PGothic" panose="020B0600070205080204" pitchFamily="34" charset="-128"/>
                <a:ea typeface="MS PGothic" panose="020B0600070205080204" pitchFamily="34" charset="-128"/>
              </a:rPr>
              <a:t>研究</a:t>
            </a:r>
            <a:r>
              <a:rPr lang="ja-JP" altLang="ja-JP" sz="1800">
                <a:effectLst/>
                <a:latin typeface="MS PGothic" panose="020B0600070205080204" pitchFamily="34" charset="-128"/>
                <a:ea typeface="MS PGothic" panose="020B0600070205080204" pitchFamily="34" charset="-128"/>
              </a:rPr>
              <a:t>センター</a:t>
            </a:r>
            <a:r>
              <a:rPr lang="ja-JP" altLang="en-US" sz="1800">
                <a:effectLst/>
                <a:latin typeface="MS PGothic" panose="020B0600070205080204" pitchFamily="34" charset="-128"/>
                <a:ea typeface="MS PGothic" panose="020B0600070205080204" pitchFamily="34" charset="-128"/>
              </a:rPr>
              <a:t>）</a:t>
            </a:r>
            <a:endParaRPr lang="en-US" altLang="ja-JP" dirty="0">
              <a:latin typeface="+mj-ea"/>
              <a:ea typeface="+mj-ea"/>
              <a:cs typeface="Times New Roman" panose="02020603050405020304" pitchFamily="18" charset="0"/>
            </a:endParaRPr>
          </a:p>
          <a:p>
            <a:pPr marL="180000" indent="-360000">
              <a:lnSpc>
                <a:spcPts val="2460"/>
              </a:lnSpc>
            </a:pPr>
            <a:r>
              <a:rPr lang="ja-JP" altLang="en-US" sz="1800">
                <a:effectLst/>
                <a:latin typeface="+mj-ea"/>
                <a:ea typeface="+mj-ea"/>
                <a:cs typeface="Times New Roman" panose="02020603050405020304" pitchFamily="18" charset="0"/>
              </a:rPr>
              <a:t>　　</a:t>
            </a:r>
            <a:r>
              <a:rPr lang="ja-JP" altLang="ja-JP" sz="1800">
                <a:effectLst/>
                <a:latin typeface="MS PGothic" panose="020B0600070205080204" pitchFamily="34" charset="-128"/>
                <a:ea typeface="MS PGothic" panose="020B0600070205080204" pitchFamily="34" charset="-128"/>
              </a:rPr>
              <a:t>管理運営等に関する</a:t>
            </a:r>
            <a:r>
              <a:rPr lang="ja-JP" altLang="en-US" sz="1800">
                <a:effectLst/>
                <a:latin typeface="MS PGothic" panose="020B0600070205080204" pitchFamily="34" charset="-128"/>
                <a:ea typeface="MS PGothic" panose="020B0600070205080204" pitchFamily="34" charset="-128"/>
              </a:rPr>
              <a:t>協定</a:t>
            </a:r>
            <a:endParaRPr lang="en-US" altLang="ja-JP" sz="1800" dirty="0">
              <a:effectLst/>
              <a:latin typeface="MS PGothic" panose="020B0600070205080204" pitchFamily="34" charset="-128"/>
              <a:ea typeface="MS PGothic" panose="020B0600070205080204" pitchFamily="34"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1405214"/>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6</a:t>
            </a:r>
          </a:p>
          <a:p>
            <a:r>
              <a:rPr lang="ja-JP" altLang="en-US" sz="1400" b="1" dirty="0">
                <a:solidFill>
                  <a:schemeClr val="tx1"/>
                </a:solidFill>
                <a:latin typeface="MS PGothic" panose="020B0600070205080204" pitchFamily="34" charset="-128"/>
                <a:ea typeface="MS PGothic" panose="020B0600070205080204" pitchFamily="34" charset="-128"/>
              </a:rPr>
              <a:t>第３　財務内容の改善に関する目標を達成するためにとるべき措置</a:t>
            </a:r>
          </a:p>
          <a:p>
            <a:r>
              <a:rPr lang="ja-JP" altLang="en-US" sz="1400" b="1" dirty="0">
                <a:solidFill>
                  <a:schemeClr val="tx1"/>
                </a:solidFill>
                <a:latin typeface="MS PGothic" panose="020B0600070205080204" pitchFamily="34" charset="-128"/>
                <a:ea typeface="MS PGothic" panose="020B0600070205080204" pitchFamily="34" charset="-128"/>
              </a:rPr>
              <a:t>第９　その他業務運営に関する重要事項の目標を達成するためとるべき措置</a:t>
            </a:r>
          </a:p>
          <a:p>
            <a:r>
              <a:rPr lang="ja-JP" altLang="en-US" sz="1400" b="1" dirty="0">
                <a:solidFill>
                  <a:schemeClr val="tx1"/>
                </a:solidFill>
                <a:latin typeface="MS PGothic" panose="020B0600070205080204" pitchFamily="34" charset="-128"/>
                <a:ea typeface="MS PGothic" panose="020B0600070205080204" pitchFamily="34" charset="-128"/>
              </a:rPr>
              <a:t>第</a:t>
            </a:r>
            <a:r>
              <a:rPr lang="en-US" altLang="ja-JP" sz="1400" b="1" dirty="0">
                <a:solidFill>
                  <a:schemeClr val="tx1"/>
                </a:solidFill>
                <a:latin typeface="MS PGothic" panose="020B0600070205080204" pitchFamily="34" charset="-128"/>
                <a:ea typeface="MS PGothic" panose="020B0600070205080204" pitchFamily="34" charset="-128"/>
              </a:rPr>
              <a:t>10</a:t>
            </a:r>
            <a:r>
              <a:rPr lang="ja-JP" altLang="en-US" sz="1400" b="1" dirty="0">
                <a:solidFill>
                  <a:schemeClr val="tx1"/>
                </a:solidFill>
                <a:latin typeface="MS PGothic" panose="020B0600070205080204" pitchFamily="34" charset="-128"/>
                <a:ea typeface="MS PGothic" panose="020B0600070205080204" pitchFamily="34" charset="-128"/>
              </a:rPr>
              <a:t>　地方独立行政法人大阪健康安全基盤研究所の業務運営並びに財務及び会計</a:t>
            </a:r>
            <a:r>
              <a:rPr lang="ja-JP" altLang="en-US" sz="1400" b="1">
                <a:solidFill>
                  <a:schemeClr val="tx1"/>
                </a:solidFill>
                <a:latin typeface="MS PGothic" panose="020B0600070205080204" pitchFamily="34" charset="-128"/>
                <a:ea typeface="MS PGothic" panose="020B0600070205080204" pitchFamily="34" charset="-128"/>
              </a:rPr>
              <a:t>に関する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a:solidFill>
                  <a:schemeClr val="tx1"/>
                </a:solidFill>
                <a:latin typeface="MS PGothic" panose="020B0600070205080204" pitchFamily="34" charset="-128"/>
                <a:ea typeface="MS PGothic" panose="020B0600070205080204" pitchFamily="34" charset="-128"/>
              </a:rPr>
              <a:t>　　　　大阪府</a:t>
            </a:r>
            <a:r>
              <a:rPr lang="ja-JP" altLang="en-US" sz="1400" b="1" dirty="0">
                <a:solidFill>
                  <a:schemeClr val="tx1"/>
                </a:solidFill>
                <a:latin typeface="MS PGothic" panose="020B0600070205080204" pitchFamily="34" charset="-128"/>
                <a:ea typeface="MS PGothic" panose="020B0600070205080204" pitchFamily="34" charset="-128"/>
              </a:rPr>
              <a:t>市規約第４条で定める事項</a:t>
            </a:r>
          </a:p>
          <a:p>
            <a:r>
              <a:rPr lang="ja-JP" altLang="en-US" sz="1400" b="1" dirty="0">
                <a:solidFill>
                  <a:schemeClr val="tx1"/>
                </a:solidFill>
                <a:latin typeface="MS PGothic" panose="020B0600070205080204" pitchFamily="34" charset="-128"/>
                <a:ea typeface="MS PGothic" panose="020B0600070205080204" pitchFamily="34" charset="-128"/>
              </a:rPr>
              <a:t>１　施設及び設備機器の活用及び整備</a:t>
            </a: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a:solidFill>
                  <a:schemeClr val="bg1"/>
                </a:solidFill>
                <a:latin typeface="+mn-ea"/>
                <a:cs typeface="HG丸ｺﾞｼｯｸM-PRO"/>
              </a:rPr>
              <a:t>令和</a:t>
            </a:r>
            <a:r>
              <a:rPr lang="en-US" altLang="ja-JP" sz="2800" dirty="0">
                <a:solidFill>
                  <a:schemeClr val="bg1"/>
                </a:solidFill>
                <a:latin typeface="+mn-ea"/>
                <a:cs typeface="HG丸ｺﾞｼｯｸM-PRO"/>
              </a:rPr>
              <a:t>5</a:t>
            </a:r>
            <a:r>
              <a:rPr lang="ja-JP" altLang="en-US" sz="2800">
                <a:solidFill>
                  <a:schemeClr val="bg1"/>
                </a:solidFill>
                <a:latin typeface="+mn-ea"/>
                <a:ea typeface="+mn-ea"/>
                <a:cs typeface="HG丸ｺﾞｼｯｸM-PRO"/>
              </a:rPr>
              <a:t>事業</a:t>
            </a:r>
            <a:r>
              <a:rPr lang="ja-JP" altLang="en-US" sz="2800" dirty="0">
                <a:solidFill>
                  <a:schemeClr val="bg1"/>
                </a:solidFill>
                <a:latin typeface="+mn-ea"/>
                <a:ea typeface="+mn-ea"/>
                <a:cs typeface="HG丸ｺﾞｼｯｸM-PRO"/>
              </a:rPr>
              <a:t>年度業務実績の概要</a:t>
            </a:r>
          </a:p>
        </p:txBody>
      </p:sp>
    </p:spTree>
    <p:extLst>
      <p:ext uri="{BB962C8B-B14F-4D97-AF65-F5344CB8AC3E}">
        <p14:creationId xmlns:p14="http://schemas.microsoft.com/office/powerpoint/2010/main" val="52459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grpSp>
        <p:nvGrpSpPr>
          <p:cNvPr id="3" name="図形グループ 2"/>
          <p:cNvGrpSpPr/>
          <p:nvPr/>
        </p:nvGrpSpPr>
        <p:grpSpPr>
          <a:xfrm>
            <a:off x="349242" y="975909"/>
            <a:ext cx="8530541" cy="5534849"/>
            <a:chOff x="349242" y="975909"/>
            <a:chExt cx="8530541" cy="5534849"/>
          </a:xfrm>
        </p:grpSpPr>
        <p:sp>
          <p:nvSpPr>
            <p:cNvPr id="14" name="テキスト ボックス 4"/>
            <p:cNvSpPr txBox="1">
              <a:spLocks noChangeArrowheads="1"/>
            </p:cNvSpPr>
            <p:nvPr/>
          </p:nvSpPr>
          <p:spPr bwMode="auto">
            <a:xfrm>
              <a:off x="349242" y="975909"/>
              <a:ext cx="8530541" cy="553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a:solidFill>
                    <a:srgbClr val="0070C0"/>
                  </a:solidFill>
                  <a:latin typeface="+mn-ea"/>
                  <a:ea typeface="+mn-ea"/>
                  <a:cs typeface="HG丸ｺﾞｼｯｸM-PRO"/>
                </a:rPr>
                <a:t>１　健康危機管理対応能力の強化</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en-US" altLang="ja-JP" sz="1600" dirty="0">
                <a:latin typeface="+mn-ea"/>
                <a:ea typeface="+mn-ea"/>
                <a:cs typeface="HG丸ｺﾞｼｯｸM-PRO"/>
              </a:endParaRPr>
            </a:p>
            <a:p>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疫学調査チーム（</a:t>
              </a:r>
              <a:r>
                <a:rPr lang="en-US" altLang="ja-JP" sz="2000" u="sng" dirty="0">
                  <a:latin typeface="+mn-ea"/>
                </a:rPr>
                <a:t>O-FEIT)</a:t>
              </a:r>
              <a:r>
                <a:rPr lang="ja-JP" altLang="en-US" sz="2000" u="sng" dirty="0">
                  <a:latin typeface="+mn-ea"/>
                </a:rPr>
                <a:t>の活動</a:t>
              </a:r>
              <a:r>
                <a:rPr lang="en-US" altLang="ja-JP" sz="1800" u="sng"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8</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en-US" altLang="ja-JP" sz="900" dirty="0">
                  <a:latin typeface="+mn-ea"/>
                </a:rPr>
                <a:t>		</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大阪府内保健所で疫学調査支援活動</a:t>
              </a:r>
              <a:r>
                <a:rPr lang="ja-JP" altLang="en-US" sz="2000">
                  <a:solidFill>
                    <a:prstClr val="black"/>
                  </a:solidFill>
                  <a:latin typeface="ＭＳ Ｐゴシック" panose="020B0600070205080204" pitchFamily="50" charset="-128"/>
                  <a:ea typeface="ＭＳ Ｐゴシック" panose="020B0600070205080204" pitchFamily="50" charset="-128"/>
                </a:rPr>
                <a:t>を実施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1080000">
                <a:lnSpc>
                  <a:spcPts val="2460"/>
                </a:lnSpc>
              </a:pPr>
              <a:r>
                <a:rPr lang="ja-JP" altLang="en-US" sz="2000">
                  <a:effectLst/>
                  <a:latin typeface="+mj-ea"/>
                  <a:ea typeface="+mj-ea"/>
                </a:rPr>
                <a:t>新型コロナウイルス感染症</a:t>
              </a:r>
              <a:r>
                <a:rPr lang="ja-JP" altLang="ja-JP" sz="2000">
                  <a:effectLst/>
                  <a:latin typeface="+mj-ea"/>
                  <a:ea typeface="+mj-ea"/>
                </a:rPr>
                <a:t>、</a:t>
              </a:r>
              <a:r>
                <a:rPr lang="ja-JP" altLang="en-US" sz="2000">
                  <a:effectLst/>
                  <a:latin typeface="+mj-ea"/>
                  <a:ea typeface="+mj-ea"/>
                </a:rPr>
                <a:t>薬剤耐性菌症、レジオネラ症、</a:t>
              </a:r>
              <a:endParaRPr lang="en-US" altLang="ja-JP" sz="2000" dirty="0">
                <a:effectLst/>
                <a:latin typeface="+mj-ea"/>
                <a:ea typeface="+mj-ea"/>
              </a:endParaRPr>
            </a:p>
            <a:p>
              <a:pPr marL="1080000">
                <a:lnSpc>
                  <a:spcPts val="2460"/>
                </a:lnSpc>
              </a:pPr>
              <a:r>
                <a:rPr lang="ja-JP" altLang="ja-JP" sz="2000">
                  <a:effectLst/>
                  <a:latin typeface="+mj-ea"/>
                  <a:ea typeface="+mj-ea"/>
                </a:rPr>
                <a:t>腸管出血性大腸菌感染症</a:t>
              </a:r>
              <a:endParaRPr lang="en-US" altLang="ja-JP" sz="2000" dirty="0">
                <a:solidFill>
                  <a:prstClr val="black"/>
                </a:solidFill>
                <a:latin typeface="+mj-ea"/>
                <a:ea typeface="+mj-ea"/>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a:solidFill>
                    <a:prstClr val="black"/>
                  </a:solidFill>
                  <a:latin typeface="ＭＳ Ｐゴシック" panose="020B0600070205080204" pitchFamily="50" charset="-128"/>
                  <a:ea typeface="ＭＳ Ｐゴシック" panose="020B0600070205080204" pitchFamily="50" charset="-128"/>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府内保健所職員</a:t>
              </a:r>
              <a:r>
                <a:rPr lang="ja-JP" altLang="en-US" sz="2000">
                  <a:solidFill>
                    <a:prstClr val="black"/>
                  </a:solidFill>
                  <a:latin typeface="ＭＳ Ｐゴシック" panose="020B0600070205080204" pitchFamily="50" charset="-128"/>
                  <a:ea typeface="ＭＳ Ｐゴシック" panose="020B0600070205080204" pitchFamily="50" charset="-128"/>
                </a:rPr>
                <a:t>に対してケーススタディー形式の疫学</a:t>
              </a:r>
              <a:r>
                <a:rPr lang="ja-JP" altLang="en-US" sz="2000" dirty="0">
                  <a:solidFill>
                    <a:prstClr val="black"/>
                  </a:solidFill>
                  <a:latin typeface="ＭＳ Ｐゴシック" panose="020B0600070205080204" pitchFamily="50" charset="-128"/>
                  <a:ea typeface="ＭＳ Ｐゴシック" panose="020B0600070205080204" pitchFamily="50" charset="-128"/>
                </a:rPr>
                <a:t>研修の実施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u="sng" dirty="0">
                  <a:latin typeface="+mn-ea"/>
                </a:rPr>
                <a:t>　　　</a:t>
              </a:r>
              <a:endParaRPr lang="en-US" altLang="ja-JP" sz="2000" u="sng" dirty="0">
                <a:latin typeface="+mn-ea"/>
              </a:endParaRPr>
            </a:p>
            <a:p>
              <a:r>
                <a:rPr lang="en-US" altLang="ja-JP" sz="2000" dirty="0">
                  <a:latin typeface="+mn-ea"/>
                </a:rPr>
                <a:t> </a:t>
              </a:r>
              <a:r>
                <a:rPr lang="ja-JP" altLang="en-US" sz="2000" dirty="0">
                  <a:latin typeface="+mn-ea"/>
                </a:rPr>
                <a:t>    </a:t>
              </a:r>
              <a:r>
                <a:rPr lang="ja-JP" altLang="en-US" sz="2000" u="sng" dirty="0">
                  <a:latin typeface="+mn-ea"/>
                </a:rPr>
                <a:t>国立感染症研究所実地研修を受講</a:t>
              </a:r>
              <a:r>
                <a:rPr lang="en-US" altLang="ja-JP" sz="1800" u="sng" dirty="0">
                  <a:latin typeface="+mn-ea"/>
                  <a:ea typeface="+mn-ea"/>
                  <a:cs typeface="HG丸ｺﾞｼｯｸM-PRO"/>
                </a:rPr>
                <a:t>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8</a:t>
              </a:r>
              <a:r>
                <a:rPr lang="ja-JP" altLang="en-US" sz="1700" u="sng" dirty="0">
                  <a:latin typeface="+mn-ea"/>
                  <a:ea typeface="+mn-ea"/>
                  <a:cs typeface="HG丸ｺﾞｼｯｸM-PRO"/>
                </a:rPr>
                <a:t>）</a:t>
              </a:r>
              <a:r>
                <a:rPr lang="en-US" altLang="ja-JP" sz="1700" u="sng" dirty="0">
                  <a:latin typeface="+mn-ea"/>
                  <a:ea typeface="+mn-ea"/>
                  <a:cs typeface="HG丸ｺﾞｼｯｸM-PRO"/>
                </a:rPr>
                <a:t>】</a:t>
              </a:r>
            </a:p>
            <a:p>
              <a:pPr marL="304800" indent="-304800"/>
              <a:r>
                <a:rPr lang="en-US" altLang="ja-JP" sz="900" dirty="0">
                  <a:latin typeface="+mn-ea"/>
                </a:rPr>
                <a:t>		</a:t>
              </a:r>
            </a:p>
            <a:p>
              <a:r>
                <a:rPr lang="ja-JP" altLang="en-US" sz="2000" dirty="0">
                  <a:latin typeface="+mn-ea"/>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実地疫学専門家養成コースの研修：　研究員を</a:t>
              </a:r>
              <a:r>
                <a:rPr lang="ja-JP" altLang="en-US" sz="2000">
                  <a:solidFill>
                    <a:prstClr val="black"/>
                  </a:solidFill>
                  <a:latin typeface="ＭＳ Ｐゴシック" panose="020B0600070205080204" pitchFamily="50" charset="-128"/>
                  <a:ea typeface="ＭＳ Ｐゴシック" panose="020B0600070205080204" pitchFamily="50" charset="-128"/>
                </a:rPr>
                <a:t>派遣（研修期間：</a:t>
              </a:r>
              <a:r>
                <a:rPr lang="en-US" altLang="ja-JP" sz="2000" dirty="0">
                  <a:solidFill>
                    <a:prstClr val="black"/>
                  </a:solidFill>
                  <a:latin typeface="ＭＳ Ｐゴシック" panose="020B0600070205080204" pitchFamily="50" charset="-128"/>
                  <a:ea typeface="ＭＳ Ｐゴシック" panose="020B0600070205080204" pitchFamily="50" charset="-128"/>
                </a:rPr>
                <a:t>2</a:t>
              </a:r>
              <a:r>
                <a:rPr lang="ja-JP" altLang="en-US" sz="2000">
                  <a:solidFill>
                    <a:prstClr val="black"/>
                  </a:solidFill>
                  <a:latin typeface="ＭＳ Ｐゴシック" panose="020B0600070205080204" pitchFamily="50" charset="-128"/>
                  <a:ea typeface="ＭＳ Ｐゴシック" panose="020B0600070205080204" pitchFamily="50" charset="-128"/>
                </a:rPr>
                <a:t>年）</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a:solidFill>
                    <a:prstClr val="black"/>
                  </a:solidFill>
                  <a:latin typeface="ＭＳ Ｐゴシック" panose="020B0600070205080204" pitchFamily="50" charset="-128"/>
                  <a:ea typeface="ＭＳ Ｐゴシック" panose="020B0600070205080204" pitchFamily="50" charset="-128"/>
                </a:rPr>
                <a:t>　　　研修過程に</a:t>
              </a:r>
              <a:r>
                <a:rPr lang="ja-JP" altLang="en-US" sz="2000" dirty="0">
                  <a:solidFill>
                    <a:prstClr val="black"/>
                  </a:solidFill>
                  <a:latin typeface="ＭＳ Ｐゴシック" panose="020B0600070205080204" pitchFamily="50" charset="-128"/>
                  <a:ea typeface="ＭＳ Ｐゴシック" panose="020B0600070205080204" pitchFamily="50" charset="-128"/>
                </a:rPr>
                <a:t>おいて、クラスター対策班の一員として活動し、大阪の感染</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拡大防止に貢献</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304800" indent="-304800"/>
              <a:endParaRPr lang="en-US" altLang="ja-JP" sz="2000" dirty="0">
                <a:latin typeface="+mn-ea"/>
              </a:endParaRPr>
            </a:p>
            <a:p>
              <a:pPr marL="304800" indent="-304800"/>
              <a:endParaRPr lang="en-US" altLang="ja-JP" sz="2000" dirty="0">
                <a:latin typeface="+mn-ea"/>
                <a:ea typeface="+mn-ea"/>
                <a:cs typeface="HG丸ｺﾞｼｯｸM-PRO"/>
              </a:endParaRPr>
            </a:p>
          </p:txBody>
        </p:sp>
        <p:sp>
          <p:nvSpPr>
            <p:cNvPr id="16" name="正方形/長方形 15"/>
            <p:cNvSpPr/>
            <p:nvPr/>
          </p:nvSpPr>
          <p:spPr>
            <a:xfrm>
              <a:off x="626243" y="2047997"/>
              <a:ext cx="8228731" cy="4444878"/>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48907" y="2234951"/>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73912" y="4363558"/>
              <a:ext cx="330200" cy="254000"/>
            </a:xfrm>
            <a:prstGeom prst="rect">
              <a:avLst/>
            </a:prstGeom>
          </p:spPr>
        </p:pic>
      </p:grpSp>
    </p:spTree>
    <p:extLst>
      <p:ext uri="{BB962C8B-B14F-4D97-AF65-F5344CB8AC3E}">
        <p14:creationId xmlns:p14="http://schemas.microsoft.com/office/powerpoint/2010/main" val="142299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968694"/>
            <a:ext cx="8530541" cy="582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２　疫学</a:t>
            </a:r>
            <a:r>
              <a:rPr lang="ja-JP" altLang="en-US" sz="2000" u="sng">
                <a:solidFill>
                  <a:srgbClr val="0070C0"/>
                </a:solidFill>
                <a:latin typeface="+mn-ea"/>
                <a:ea typeface="+mn-ea"/>
                <a:cs typeface="HG丸ｺﾞｼｯｸM-PRO"/>
              </a:rPr>
              <a:t>解析研究の推進</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a:latin typeface="+mn-ea"/>
                <a:ea typeface="+mn-ea"/>
                <a:cs typeface="HG丸ｺﾞｼｯｸM-PRO"/>
              </a:rPr>
              <a:t>　</a:t>
            </a:r>
            <a:endParaRPr lang="en-US" altLang="ja-JP" sz="1400" dirty="0">
              <a:latin typeface="+mn-ea"/>
              <a:cs typeface="HG丸ｺﾞｼｯｸM-PRO"/>
            </a:endParaRPr>
          </a:p>
          <a:p>
            <a:pPr marL="304800" indent="-304800"/>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疫学解析研究へ</a:t>
            </a:r>
            <a:r>
              <a:rPr lang="ja-JP" altLang="en-US" sz="2000" u="sng">
                <a:latin typeface="+mn-ea"/>
              </a:rPr>
              <a:t>の取組み　</a:t>
            </a:r>
            <a:r>
              <a:rPr lang="en-US" altLang="ja-JP" sz="1700" u="sng" dirty="0">
                <a:latin typeface="+mn-ea"/>
                <a:ea typeface="+mn-ea"/>
                <a:cs typeface="HG丸ｺﾞｼｯｸM-PRO"/>
              </a:rPr>
              <a:t> 【</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9</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endParaRPr lang="en-US" altLang="ja-JP" sz="900" u="sng" dirty="0">
              <a:latin typeface="+mn-ea"/>
              <a:ea typeface="+mn-ea"/>
              <a:cs typeface="HG丸ｺﾞｼｯｸM-PRO"/>
            </a:endParaRPr>
          </a:p>
          <a:p>
            <a:pPr marL="180000" indent="-360000">
              <a:lnSpc>
                <a:spcPts val="2460"/>
              </a:lnSpc>
            </a:pPr>
            <a:r>
              <a:rPr lang="en-US" altLang="ja-JP" sz="2000" dirty="0">
                <a:latin typeface="+mn-ea"/>
              </a:rPr>
              <a:t>	</a:t>
            </a:r>
            <a:r>
              <a:rPr lang="en-US" altLang="ja-JP" sz="2000" dirty="0">
                <a:latin typeface="+mj-ea"/>
                <a:ea typeface="+mj-ea"/>
              </a:rPr>
              <a:t>	</a:t>
            </a:r>
            <a:r>
              <a:rPr lang="ja-JP" altLang="ja-JP" sz="2000">
                <a:effectLst/>
                <a:latin typeface="+mj-ea"/>
                <a:ea typeface="+mj-ea"/>
                <a:cs typeface="ＭＳ Ｐゴシック" panose="020B0600070205080204" pitchFamily="34" charset="-128"/>
              </a:rPr>
              <a:t>循環器疾患予防分野の疫学解析研究を開始</a:t>
            </a:r>
            <a:r>
              <a:rPr lang="ja-JP" altLang="ja-JP" sz="2000">
                <a:effectLst/>
                <a:latin typeface="+mj-ea"/>
                <a:ea typeface="+mj-ea"/>
              </a:rPr>
              <a:t> </a:t>
            </a:r>
          </a:p>
          <a:p>
            <a:pPr marL="97155" indent="-97155"/>
            <a:r>
              <a:rPr lang="en-US" altLang="ja-JP" sz="2000" dirty="0">
                <a:latin typeface="+mj-ea"/>
                <a:ea typeface="+mj-ea"/>
              </a:rPr>
              <a:t>		</a:t>
            </a:r>
            <a:r>
              <a:rPr lang="ja-JP" altLang="ja-JP" sz="2000">
                <a:effectLst/>
                <a:latin typeface="+mj-ea"/>
                <a:ea typeface="+mj-ea"/>
              </a:rPr>
              <a:t>循環器疾患予防対策</a:t>
            </a:r>
            <a:r>
              <a:rPr lang="ja-JP" altLang="en-US" sz="2000">
                <a:latin typeface="+mj-ea"/>
                <a:ea typeface="+mj-ea"/>
              </a:rPr>
              <a:t>業務</a:t>
            </a:r>
            <a:r>
              <a:rPr lang="ja-JP" altLang="en-US" sz="2000">
                <a:effectLst/>
                <a:latin typeface="+mj-ea"/>
                <a:ea typeface="+mj-ea"/>
              </a:rPr>
              <a:t>：</a:t>
            </a:r>
            <a:r>
              <a:rPr lang="ja-JP" altLang="ja-JP" sz="2000">
                <a:effectLst/>
                <a:latin typeface="+mj-ea"/>
                <a:ea typeface="+mj-ea"/>
              </a:rPr>
              <a:t>健診・保健指導・医療費等のデータ</a:t>
            </a:r>
            <a:r>
              <a:rPr lang="ja-JP" altLang="en-US" sz="2000">
                <a:effectLst/>
                <a:latin typeface="+mj-ea"/>
                <a:ea typeface="+mj-ea"/>
              </a:rPr>
              <a:t>を</a:t>
            </a:r>
            <a:r>
              <a:rPr lang="ja-JP" altLang="ja-JP" sz="2000">
                <a:effectLst/>
                <a:latin typeface="+mj-ea"/>
                <a:ea typeface="+mj-ea"/>
              </a:rPr>
              <a:t>分析</a:t>
            </a:r>
            <a:endParaRPr lang="en-US" altLang="ja-JP" sz="2000" dirty="0">
              <a:effectLst/>
              <a:latin typeface="+mj-ea"/>
              <a:ea typeface="+mj-ea"/>
            </a:endParaRPr>
          </a:p>
          <a:p>
            <a:pPr marL="97155" indent="-97155"/>
            <a:r>
              <a:rPr lang="en-US" altLang="ja-JP" sz="2000" dirty="0">
                <a:latin typeface="+mj-ea"/>
                <a:ea typeface="+mj-ea"/>
              </a:rPr>
              <a:t>								</a:t>
            </a:r>
            <a:r>
              <a:rPr lang="ja-JP" altLang="en-US" sz="2000" dirty="0">
                <a:latin typeface="+mj-ea"/>
                <a:ea typeface="+mj-ea"/>
              </a:rPr>
              <a:t>　</a:t>
            </a:r>
            <a:r>
              <a:rPr lang="ja-JP" altLang="ja-JP" sz="2000">
                <a:effectLst/>
                <a:latin typeface="+mj-ea"/>
                <a:ea typeface="+mj-ea"/>
              </a:rPr>
              <a:t>各自治体等の方針策定を支援</a:t>
            </a:r>
          </a:p>
          <a:p>
            <a:pPr marL="304800" indent="-304800"/>
            <a:r>
              <a:rPr lang="ja-JP" altLang="en-US" sz="2000">
                <a:latin typeface="+mj-ea"/>
                <a:ea typeface="+mj-ea"/>
              </a:rPr>
              <a:t>　　　感染症に関する疫学解析研究を推進</a:t>
            </a:r>
            <a:endParaRPr lang="en-US" altLang="ja-JP" sz="2000" dirty="0">
              <a:latin typeface="+mj-ea"/>
              <a:ea typeface="+mj-ea"/>
            </a:endParaRPr>
          </a:p>
          <a:p>
            <a:pPr marL="720000"/>
            <a:r>
              <a:rPr lang="ja-JP" altLang="en-US" sz="2000">
                <a:latin typeface="+mj-ea"/>
                <a:ea typeface="+mj-ea"/>
              </a:rPr>
              <a:t>新型コロナウイルス感染症、</a:t>
            </a:r>
            <a:r>
              <a:rPr lang="en-US" altLang="ja-JP" sz="2000" dirty="0">
                <a:latin typeface="+mj-ea"/>
                <a:ea typeface="+mj-ea"/>
              </a:rPr>
              <a:t>RS</a:t>
            </a:r>
            <a:r>
              <a:rPr lang="ja-JP" altLang="en-US" sz="2000">
                <a:latin typeface="+mj-ea"/>
                <a:ea typeface="+mj-ea"/>
              </a:rPr>
              <a:t>ウイルス感染症、百日咳等</a:t>
            </a:r>
            <a:endParaRPr lang="en-US" altLang="ja-JP" sz="2000" dirty="0">
              <a:latin typeface="+mn-ea"/>
              <a:ea typeface="+mn-ea"/>
              <a:cs typeface="HG丸ｺﾞｼｯｸM-PRO"/>
            </a:endParaRPr>
          </a:p>
          <a:p>
            <a:pPr marL="304800" indent="-304800"/>
            <a:endParaRPr lang="en-US" altLang="ja-JP" sz="2000" dirty="0">
              <a:latin typeface="+mn-ea"/>
              <a:ea typeface="+mn-ea"/>
              <a:cs typeface="HG丸ｺﾞｼｯｸM-PRO"/>
            </a:endParaRPr>
          </a:p>
          <a:p>
            <a:pPr marL="304800" indent="-304800"/>
            <a:endParaRPr lang="en-US" altLang="ja-JP" sz="900" dirty="0">
              <a:latin typeface="+mn-ea"/>
              <a:ea typeface="+mn-ea"/>
              <a:cs typeface="HG丸ｺﾞｼｯｸM-PRO"/>
            </a:endParaRPr>
          </a:p>
          <a:p>
            <a:pPr marL="304800" indent="-304800"/>
            <a:r>
              <a:rPr lang="ja-JP" altLang="en-US" sz="2000" u="sng" dirty="0">
                <a:solidFill>
                  <a:srgbClr val="0070C0"/>
                </a:solidFill>
                <a:latin typeface="+mn-ea"/>
                <a:cs typeface="HG丸ｺﾞｼｯｸM-PRO"/>
              </a:rPr>
              <a:t>３　試験検査の</a:t>
            </a:r>
            <a:r>
              <a:rPr lang="ja-JP" altLang="en-US" sz="2000" u="sng">
                <a:solidFill>
                  <a:srgbClr val="0070C0"/>
                </a:solidFill>
                <a:latin typeface="+mn-ea"/>
                <a:cs typeface="HG丸ｺﾞｼｯｸM-PRO"/>
              </a:rPr>
              <a:t>信頼性確保の推進</a:t>
            </a:r>
            <a:endParaRPr lang="en-US" altLang="ja-JP" sz="2000" u="sng" dirty="0">
              <a:solidFill>
                <a:srgbClr val="0070C0"/>
              </a:solidFill>
              <a:latin typeface="+mn-ea"/>
              <a:cs typeface="HG丸ｺﾞｼｯｸM-PRO"/>
            </a:endParaRPr>
          </a:p>
          <a:p>
            <a:pPr marL="304800" indent="-304800"/>
            <a:r>
              <a:rPr lang="ja-JP" altLang="en-US" sz="2000">
                <a:latin typeface="+mn-ea"/>
                <a:cs typeface="HG丸ｺﾞｼｯｸM-PRO"/>
              </a:rPr>
              <a:t>　試験検査部門と独立した信頼性確保部門による内部監査</a:t>
            </a:r>
            <a:endParaRPr lang="en-US" altLang="ja-JP" sz="2000" dirty="0">
              <a:latin typeface="+mn-ea"/>
              <a:cs typeface="HG丸ｺﾞｼｯｸM-PRO"/>
            </a:endParaRPr>
          </a:p>
          <a:p>
            <a:pPr marL="304800" indent="-304800"/>
            <a:endParaRPr lang="en-US" altLang="ja-JP" sz="1600" u="sng" dirty="0">
              <a:latin typeface="+mn-ea"/>
            </a:endParaRPr>
          </a:p>
          <a:p>
            <a:pPr marL="304800" indent="-304800"/>
            <a:r>
              <a:rPr lang="en-US" altLang="ja-JP" sz="2000" dirty="0">
                <a:latin typeface="+mn-ea"/>
              </a:rPr>
              <a:t>	 </a:t>
            </a:r>
            <a:r>
              <a:rPr lang="ja-JP" altLang="en-US" sz="2000" u="sng">
                <a:latin typeface="+mn-ea"/>
                <a:cs typeface="HG丸ｺﾞｼｯｸM-PRO"/>
              </a:rPr>
              <a:t>信頼性確保・保証業務の実施　　</a:t>
            </a:r>
            <a:r>
              <a:rPr lang="en-US" altLang="ja-JP" sz="1700" u="sng" dirty="0">
                <a:latin typeface="+mn-ea"/>
                <a:cs typeface="HG丸ｺﾞｼｯｸM-PRO"/>
              </a:rPr>
              <a:t>【</a:t>
            </a:r>
            <a:r>
              <a:rPr lang="ja-JP" altLang="en-US" sz="1700" u="sng">
                <a:latin typeface="+mn-ea"/>
                <a:cs typeface="HG丸ｺﾞｼｯｸM-PRO"/>
              </a:rPr>
              <a:t>大項目</a:t>
            </a:r>
            <a:r>
              <a:rPr lang="ja-JP" altLang="en-US" sz="1700" u="sng" kern="100">
                <a:latin typeface="+mn-ea"/>
                <a:cs typeface="Times New Roman" charset="0"/>
              </a:rPr>
              <a:t>番号：</a:t>
            </a:r>
            <a:r>
              <a:rPr lang="en-US" altLang="ja-JP" sz="1700" u="sng" kern="100" dirty="0">
                <a:latin typeface="+mn-ea"/>
                <a:cs typeface="Times New Roman" charset="0"/>
              </a:rPr>
              <a:t>1</a:t>
            </a:r>
            <a:r>
              <a:rPr lang="ja-JP" altLang="en-US" sz="1700" u="sng" kern="100">
                <a:latin typeface="+mn-ea"/>
                <a:cs typeface="Times New Roman" charset="0"/>
              </a:rPr>
              <a:t>（</a:t>
            </a:r>
            <a:r>
              <a:rPr lang="ja-JP" altLang="en-US" sz="1700" u="sng">
                <a:latin typeface="+mn-ea"/>
                <a:cs typeface="HG丸ｺﾞｼｯｸM-PRO"/>
              </a:rPr>
              <a:t>小項目番号：</a:t>
            </a:r>
            <a:r>
              <a:rPr lang="en-US" altLang="ja-JP" sz="1700" u="sng" dirty="0">
                <a:latin typeface="+mn-ea"/>
                <a:cs typeface="HG丸ｺﾞｼｯｸM-PRO"/>
              </a:rPr>
              <a:t>2</a:t>
            </a:r>
            <a:r>
              <a:rPr lang="ja-JP" altLang="en-US" sz="1700" u="sng">
                <a:latin typeface="+mn-ea"/>
                <a:cs typeface="HG丸ｺﾞｼｯｸM-PRO"/>
              </a:rPr>
              <a:t>）</a:t>
            </a:r>
            <a:endParaRPr lang="en-US" altLang="ja-JP" sz="1700" u="sng" dirty="0">
              <a:latin typeface="+mn-ea"/>
              <a:cs typeface="HG丸ｺﾞｼｯｸM-PRO"/>
            </a:endParaRPr>
          </a:p>
          <a:p>
            <a:pPr marL="304800" indent="-304800"/>
            <a:endParaRPr lang="en-US" altLang="ja-JP" sz="900" u="sng" dirty="0">
              <a:latin typeface="+mn-ea"/>
              <a:cs typeface="HG丸ｺﾞｼｯｸM-PRO"/>
            </a:endParaRPr>
          </a:p>
          <a:p>
            <a:pPr marL="304800" indent="-304800"/>
            <a:r>
              <a:rPr lang="en-US" altLang="ja-JP" sz="1800" dirty="0">
                <a:latin typeface="+mn-ea"/>
                <a:cs typeface="HG丸ｺﾞｼｯｸM-PRO"/>
              </a:rPr>
              <a:t>       </a:t>
            </a:r>
            <a:r>
              <a:rPr lang="ja-JP" altLang="en-US" sz="2000">
                <a:latin typeface="+mn-ea"/>
                <a:cs typeface="HG丸ｺﾞｼｯｸM-PRO"/>
              </a:rPr>
              <a:t>各種</a:t>
            </a:r>
            <a:r>
              <a:rPr lang="ja-JP" altLang="en-US" sz="2000" dirty="0">
                <a:latin typeface="+mn-ea"/>
                <a:cs typeface="HG丸ｺﾞｼｯｸM-PRO"/>
              </a:rPr>
              <a:t>試験検査</a:t>
            </a:r>
            <a:r>
              <a:rPr lang="ja-JP" altLang="en-US" sz="2000">
                <a:latin typeface="+mn-ea"/>
                <a:cs typeface="HG丸ｺﾞｼｯｸM-PRO"/>
              </a:rPr>
              <a:t>ごとに内部監査等を実施</a:t>
            </a:r>
            <a:endParaRPr lang="en-US" altLang="ja-JP" sz="2000" dirty="0">
              <a:latin typeface="+mn-ea"/>
              <a:cs typeface="HG丸ｺﾞｼｯｸM-PRO"/>
            </a:endParaRPr>
          </a:p>
          <a:p>
            <a:pPr marL="304800" indent="-304800"/>
            <a:endParaRPr lang="en-US" altLang="ja-JP" sz="9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　外部精度管理：食品衛生、感染症等</a:t>
            </a:r>
            <a:r>
              <a:rPr lang="ja-JP" altLang="en-US" sz="2000">
                <a:latin typeface="+mn-ea"/>
                <a:cs typeface="HG丸ｺﾞｼｯｸM-PRO"/>
              </a:rPr>
              <a:t>（計</a:t>
            </a:r>
            <a:r>
              <a:rPr lang="en-US" altLang="ja-JP" sz="2000" dirty="0">
                <a:latin typeface="+mn-ea"/>
                <a:cs typeface="HG丸ｺﾞｼｯｸM-PRO"/>
              </a:rPr>
              <a:t>21</a:t>
            </a:r>
            <a:r>
              <a:rPr lang="ja-JP" altLang="en-US" sz="2000">
                <a:latin typeface="+mn-ea"/>
                <a:cs typeface="HG丸ｺﾞｼｯｸM-PRO"/>
              </a:rPr>
              <a:t>件）で概ね良好</a:t>
            </a:r>
            <a:r>
              <a:rPr lang="ja-JP" altLang="en-US" sz="2000" dirty="0">
                <a:latin typeface="+mn-ea"/>
                <a:cs typeface="HG丸ｺﾞｼｯｸM-PRO"/>
              </a:rPr>
              <a:t>な結果を確認</a:t>
            </a:r>
            <a:endParaRPr lang="en-US" altLang="ja-JP" sz="2000" dirty="0">
              <a:latin typeface="+mn-ea"/>
              <a:cs typeface="HG丸ｺﾞｼｯｸM-PRO"/>
            </a:endParaRPr>
          </a:p>
          <a:p>
            <a:pPr marL="304800" indent="-304800"/>
            <a:r>
              <a:rPr lang="en-US" altLang="ja-JP" sz="2000" dirty="0">
                <a:latin typeface="+mn-ea"/>
                <a:cs typeface="HG丸ｺﾞｼｯｸM-PRO"/>
              </a:rPr>
              <a:t>							</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sp>
        <p:nvSpPr>
          <p:cNvPr id="16" name="正方形/長方形 15"/>
          <p:cNvSpPr/>
          <p:nvPr/>
        </p:nvSpPr>
        <p:spPr>
          <a:xfrm>
            <a:off x="585898" y="5098473"/>
            <a:ext cx="8228731" cy="1459053"/>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585897" y="1825926"/>
            <a:ext cx="8228731" cy="219391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67946" y="1964140"/>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38149" y="5224890"/>
            <a:ext cx="330200" cy="254000"/>
          </a:xfrm>
          <a:prstGeom prst="rect">
            <a:avLst/>
          </a:prstGeom>
        </p:spPr>
      </p:pic>
    </p:spTree>
    <p:extLst>
      <p:ext uri="{BB962C8B-B14F-4D97-AF65-F5344CB8AC3E}">
        <p14:creationId xmlns:p14="http://schemas.microsoft.com/office/powerpoint/2010/main" val="96841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52743" y="890964"/>
            <a:ext cx="875520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４　府内</a:t>
            </a:r>
            <a:r>
              <a:rPr lang="ja-JP" altLang="en-US" sz="2000" u="sng">
                <a:solidFill>
                  <a:srgbClr val="0070C0"/>
                </a:solidFill>
                <a:latin typeface="+mn-ea"/>
                <a:cs typeface="HG丸ｺﾞｼｯｸM-PRO"/>
              </a:rPr>
              <a:t>中核市への支援</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職員向け技術研修の実施、</a:t>
            </a:r>
            <a:r>
              <a:rPr lang="ja-JP" altLang="en-US" sz="2000">
                <a:latin typeface="+mn-ea"/>
                <a:cs typeface="HG丸ｺﾞｼｯｸM-PRO"/>
              </a:rPr>
              <a:t>対応困難な高度</a:t>
            </a:r>
            <a:r>
              <a:rPr lang="ja-JP" altLang="en-US" sz="2000" dirty="0">
                <a:latin typeface="+mn-ea"/>
                <a:cs typeface="HG丸ｺﾞｼｯｸM-PRO"/>
              </a:rPr>
              <a:t>な試験検査の受入</a:t>
            </a:r>
            <a:endParaRPr lang="en-US" altLang="ja-JP" sz="1400" dirty="0">
              <a:latin typeface="+mn-ea"/>
              <a:cs typeface="HG丸ｺﾞｼｯｸM-PRO"/>
            </a:endParaRPr>
          </a:p>
          <a:p>
            <a:pPr marL="304800" indent="-304800"/>
            <a:r>
              <a:rPr lang="en-US" altLang="ja-JP" sz="1600" dirty="0">
                <a:latin typeface="+mn-ea"/>
                <a:cs typeface="HG丸ｺﾞｼｯｸM-PRO"/>
              </a:rPr>
              <a:t>	</a:t>
            </a:r>
          </a:p>
          <a:p>
            <a:pPr marL="304800" indent="-304800"/>
            <a:r>
              <a:rPr lang="en-US" altLang="ja-JP" sz="2000" dirty="0">
                <a:latin typeface="+mn-ea"/>
                <a:cs typeface="HG丸ｺﾞｼｯｸM-PRO"/>
              </a:rPr>
              <a:t>	 </a:t>
            </a:r>
            <a:r>
              <a:rPr lang="ja-JP" altLang="en-US" sz="2000" u="sng" dirty="0">
                <a:latin typeface="+mn-ea"/>
                <a:cs typeface="HG丸ｺﾞｼｯｸM-PRO"/>
              </a:rPr>
              <a:t>府内</a:t>
            </a:r>
            <a:r>
              <a:rPr lang="ja-JP" altLang="en-US" sz="2000" u="sng">
                <a:latin typeface="+mn-ea"/>
                <a:cs typeface="HG丸ｺﾞｼｯｸM-PRO"/>
              </a:rPr>
              <a:t>中核市への支援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7</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r>
              <a:rPr lang="en-US" altLang="ja-JP" sz="900" dirty="0">
                <a:latin typeface="+mn-ea"/>
              </a:rPr>
              <a:t>	</a:t>
            </a:r>
          </a:p>
          <a:p>
            <a:pPr marL="304800" indent="-304800"/>
            <a:r>
              <a:rPr lang="en-US" altLang="ja-JP" sz="2000" dirty="0">
                <a:latin typeface="+mn-ea"/>
              </a:rPr>
              <a:t>     </a:t>
            </a:r>
            <a:r>
              <a:rPr lang="ja-JP" altLang="en-US" sz="2000" dirty="0">
                <a:latin typeface="+mn-ea"/>
              </a:rPr>
              <a:t>依頼検査の</a:t>
            </a:r>
            <a:r>
              <a:rPr lang="ja-JP" altLang="en-US" sz="2000">
                <a:latin typeface="+mn-ea"/>
              </a:rPr>
              <a:t>実施：</a:t>
            </a:r>
            <a:r>
              <a:rPr lang="en-US" altLang="ja-JP" sz="2000" dirty="0">
                <a:latin typeface="+mn-ea"/>
              </a:rPr>
              <a:t>2,286</a:t>
            </a:r>
            <a:r>
              <a:rPr lang="ja-JP" altLang="en-US" sz="2000">
                <a:latin typeface="+mn-ea"/>
              </a:rPr>
              <a:t>件　</a:t>
            </a:r>
            <a:r>
              <a:rPr lang="ja-JP" altLang="en-US" sz="2000" dirty="0">
                <a:latin typeface="+mn-ea"/>
              </a:rPr>
              <a:t>（新型コロナウイルス、感染症、食中毒、食品等）</a:t>
            </a:r>
            <a:endParaRPr lang="en-US" altLang="ja-JP" sz="2000" dirty="0">
              <a:latin typeface="+mn-ea"/>
            </a:endParaRPr>
          </a:p>
          <a:p>
            <a:pPr marL="304800" indent="-304800"/>
            <a:endParaRPr lang="en-US" altLang="ja-JP" sz="2000" dirty="0">
              <a:latin typeface="+mn-ea"/>
            </a:endParaRPr>
          </a:p>
          <a:p>
            <a:pPr marL="304800" indent="-304800"/>
            <a:endParaRPr lang="en-US" altLang="ja-JP" sz="2000" dirty="0">
              <a:latin typeface="+mn-ea"/>
            </a:endParaRPr>
          </a:p>
          <a:p>
            <a:pPr marL="304800" indent="-304800"/>
            <a:endParaRPr lang="en-US" altLang="ja-JP" sz="800" dirty="0">
              <a:latin typeface="+mn-ea"/>
            </a:endParaRPr>
          </a:p>
          <a:p>
            <a:pPr marL="304800" indent="-304800"/>
            <a:endParaRPr lang="en-US" altLang="ja-JP" sz="800" dirty="0">
              <a:latin typeface="+mn-ea"/>
            </a:endParaRPr>
          </a:p>
          <a:p>
            <a:pPr marL="304800" indent="-304800"/>
            <a:r>
              <a:rPr lang="en-US" altLang="ja-JP" sz="2000" dirty="0">
                <a:latin typeface="+mn-ea"/>
              </a:rPr>
              <a:t>		</a:t>
            </a:r>
          </a:p>
          <a:p>
            <a:pPr marL="304800" indent="-304800"/>
            <a:endParaRPr lang="en-US" altLang="ja-JP" sz="2000" u="sng" dirty="0">
              <a:solidFill>
                <a:srgbClr val="0070C0"/>
              </a:solidFill>
              <a:latin typeface="+mn-ea"/>
              <a:cs typeface="HG丸ｺﾞｼｯｸM-PRO"/>
            </a:endParaRPr>
          </a:p>
          <a:p>
            <a:pPr marL="304800" indent="-304800"/>
            <a:r>
              <a:rPr lang="ja-JP" altLang="en-US" sz="2000" u="sng">
                <a:solidFill>
                  <a:srgbClr val="0070C0"/>
                </a:solidFill>
                <a:latin typeface="+mn-ea"/>
                <a:cs typeface="HG丸ｺﾞｼｯｸM-PRO"/>
              </a:rPr>
              <a:t>５　</a:t>
            </a:r>
            <a:r>
              <a:rPr lang="ja-JP" altLang="en-US" sz="2000" u="sng" dirty="0">
                <a:solidFill>
                  <a:srgbClr val="0070C0"/>
                </a:solidFill>
                <a:latin typeface="+mn-ea"/>
                <a:cs typeface="HG丸ｺﾞｼｯｸM-PRO"/>
              </a:rPr>
              <a:t>学術分野・産業界への支援</a:t>
            </a:r>
            <a:r>
              <a:rPr lang="ja-JP" altLang="en-US" sz="2000" u="sng">
                <a:solidFill>
                  <a:srgbClr val="0070C0"/>
                </a:solidFill>
                <a:latin typeface="+mn-ea"/>
                <a:cs typeface="HG丸ｺﾞｼｯｸM-PRO"/>
              </a:rPr>
              <a:t>・連携</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地方衛生</a:t>
            </a:r>
            <a:r>
              <a:rPr lang="ja-JP" altLang="en-US" sz="2000">
                <a:latin typeface="+mn-ea"/>
                <a:cs typeface="HG丸ｺﾞｼｯｸM-PRO"/>
              </a:rPr>
              <a:t>研究所の特性を活かした共同研究の実施や相談</a:t>
            </a:r>
            <a:r>
              <a:rPr lang="ja-JP" altLang="en-US" sz="2000" dirty="0">
                <a:latin typeface="+mn-ea"/>
                <a:cs typeface="HG丸ｺﾞｼｯｸM-PRO"/>
              </a:rPr>
              <a:t>機能の強化</a:t>
            </a:r>
          </a:p>
          <a:p>
            <a:pPr marL="304800" indent="-304800"/>
            <a:endParaRPr lang="en-US" altLang="ja-JP" sz="1600" dirty="0">
              <a:latin typeface="+mn-ea"/>
            </a:endParaRPr>
          </a:p>
          <a:p>
            <a:pPr marL="304800" indent="-304800"/>
            <a:r>
              <a:rPr lang="en-US" altLang="ja-JP" sz="2000" dirty="0">
                <a:latin typeface="+mn-ea"/>
                <a:cs typeface="HG丸ｺﾞｼｯｸM-PRO"/>
              </a:rPr>
              <a:t>	 </a:t>
            </a:r>
            <a:r>
              <a:rPr lang="ja-JP" altLang="en-US" sz="2000" u="sng" dirty="0">
                <a:latin typeface="+mn-ea"/>
                <a:cs typeface="HG丸ｺﾞｼｯｸM-PRO"/>
              </a:rPr>
              <a:t>学術分野・産業界への支援</a:t>
            </a:r>
            <a:r>
              <a:rPr lang="ja-JP" altLang="en-US" sz="2000" u="sng">
                <a:latin typeface="+mn-ea"/>
                <a:cs typeface="HG丸ｺﾞｼｯｸM-PRO"/>
              </a:rPr>
              <a:t>・連携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2</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4</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70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10</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800" dirty="0">
                <a:latin typeface="+mn-ea"/>
                <a:cs typeface="HG丸ｺﾞｼｯｸM-PRO"/>
              </a:rPr>
              <a:t>　　　</a:t>
            </a:r>
            <a:r>
              <a:rPr lang="ja-JP" altLang="en-US" sz="2000" dirty="0">
                <a:latin typeface="+mn-ea"/>
              </a:rPr>
              <a:t>受託</a:t>
            </a:r>
            <a:r>
              <a:rPr lang="ja-JP" altLang="en-US" sz="2000">
                <a:latin typeface="+mn-ea"/>
              </a:rPr>
              <a:t>研究</a:t>
            </a:r>
            <a:r>
              <a:rPr lang="en-US" altLang="ja-JP" sz="2000" dirty="0">
                <a:latin typeface="+mn-ea"/>
              </a:rPr>
              <a:t>10</a:t>
            </a:r>
            <a:r>
              <a:rPr lang="ja-JP" altLang="en-US" sz="2000">
                <a:latin typeface="+mn-ea"/>
              </a:rPr>
              <a:t>件</a:t>
            </a:r>
            <a:r>
              <a:rPr lang="ja-JP" altLang="en-US" sz="2000" dirty="0">
                <a:latin typeface="+mn-ea"/>
              </a:rPr>
              <a:t>、共同</a:t>
            </a:r>
            <a:r>
              <a:rPr lang="ja-JP" altLang="en-US" sz="2000">
                <a:latin typeface="+mn-ea"/>
              </a:rPr>
              <a:t>研究</a:t>
            </a:r>
            <a:r>
              <a:rPr lang="en-US" altLang="ja-JP" sz="2000" dirty="0">
                <a:latin typeface="+mn-ea"/>
              </a:rPr>
              <a:t>24</a:t>
            </a:r>
            <a:r>
              <a:rPr lang="ja-JP" altLang="en-US" sz="2000">
                <a:latin typeface="+mn-ea"/>
              </a:rPr>
              <a:t>件の実施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dirty="0">
                <a:latin typeface="+mn-ea"/>
              </a:rPr>
              <a:t>行政、医薬品製造業者等からの医薬品承認審査等の相談に対応</a:t>
            </a:r>
            <a:r>
              <a:rPr lang="en-US" altLang="ja-JP" sz="2000" dirty="0">
                <a:latin typeface="+mn-ea"/>
              </a:rPr>
              <a:t>		</a:t>
            </a: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正方形/長方形 8"/>
          <p:cNvSpPr/>
          <p:nvPr/>
        </p:nvSpPr>
        <p:spPr>
          <a:xfrm>
            <a:off x="543990" y="1721221"/>
            <a:ext cx="8484262" cy="179351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43990" y="4739054"/>
            <a:ext cx="8441229" cy="1674646"/>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1" name="図 10">
            <a:extLst>
              <a:ext uri="{FF2B5EF4-FFF2-40B4-BE49-F238E27FC236}">
                <a16:creationId xmlns:a16="http://schemas.microsoft.com/office/drawing/2014/main" id="{2A8680D8-6979-E042-88EF-7C04A40E3A8A}"/>
              </a:ext>
            </a:extLst>
          </p:cNvPr>
          <p:cNvPicPr>
            <a:picLocks noChangeAspect="1"/>
          </p:cNvPicPr>
          <p:nvPr/>
        </p:nvPicPr>
        <p:blipFill>
          <a:blip r:embed="rId3"/>
          <a:stretch>
            <a:fillRect/>
          </a:stretch>
        </p:blipFill>
        <p:spPr>
          <a:xfrm>
            <a:off x="421922" y="1823171"/>
            <a:ext cx="330200" cy="254000"/>
          </a:xfrm>
          <a:prstGeom prst="rect">
            <a:avLst/>
          </a:prstGeom>
        </p:spPr>
      </p:pic>
      <p:pic>
        <p:nvPicPr>
          <p:cNvPr id="16" name="図 15">
            <a:extLst>
              <a:ext uri="{FF2B5EF4-FFF2-40B4-BE49-F238E27FC236}">
                <a16:creationId xmlns:a16="http://schemas.microsoft.com/office/drawing/2014/main" id="{45F0A2A7-AC38-F348-AD00-2004229AC500}"/>
              </a:ext>
            </a:extLst>
          </p:cNvPr>
          <p:cNvPicPr>
            <a:picLocks noChangeAspect="1"/>
          </p:cNvPicPr>
          <p:nvPr/>
        </p:nvPicPr>
        <p:blipFill>
          <a:blip r:embed="rId3"/>
          <a:stretch>
            <a:fillRect/>
          </a:stretch>
        </p:blipFill>
        <p:spPr>
          <a:xfrm>
            <a:off x="421922" y="4884738"/>
            <a:ext cx="330200" cy="254000"/>
          </a:xfrm>
          <a:prstGeom prst="rect">
            <a:avLst/>
          </a:prstGeom>
        </p:spPr>
      </p:pic>
      <p:pic>
        <p:nvPicPr>
          <p:cNvPr id="15" name="図 14">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3811276774"/>
              </p:ext>
            </p:extLst>
          </p:nvPr>
        </p:nvGraphicFramePr>
        <p:xfrm>
          <a:off x="1710273" y="2617978"/>
          <a:ext cx="5723452" cy="741680"/>
        </p:xfrm>
        <a:graphic>
          <a:graphicData uri="http://schemas.openxmlformats.org/drawingml/2006/table">
            <a:tbl>
              <a:tblPr firstRow="1" bandRow="1">
                <a:tableStyleId>{5C22544A-7EE6-4342-B048-85BDC9FD1C3A}</a:tableStyleId>
              </a:tblPr>
              <a:tblGrid>
                <a:gridCol w="817636">
                  <a:extLst>
                    <a:ext uri="{9D8B030D-6E8A-4147-A177-3AD203B41FA5}">
                      <a16:colId xmlns:a16="http://schemas.microsoft.com/office/drawing/2014/main" val="20000"/>
                    </a:ext>
                  </a:extLst>
                </a:gridCol>
                <a:gridCol w="817636">
                  <a:extLst>
                    <a:ext uri="{9D8B030D-6E8A-4147-A177-3AD203B41FA5}">
                      <a16:colId xmlns:a16="http://schemas.microsoft.com/office/drawing/2014/main" val="20001"/>
                    </a:ext>
                  </a:extLst>
                </a:gridCol>
                <a:gridCol w="817636">
                  <a:extLst>
                    <a:ext uri="{9D8B030D-6E8A-4147-A177-3AD203B41FA5}">
                      <a16:colId xmlns:a16="http://schemas.microsoft.com/office/drawing/2014/main" val="20002"/>
                    </a:ext>
                  </a:extLst>
                </a:gridCol>
                <a:gridCol w="817636">
                  <a:extLst>
                    <a:ext uri="{9D8B030D-6E8A-4147-A177-3AD203B41FA5}">
                      <a16:colId xmlns:a16="http://schemas.microsoft.com/office/drawing/2014/main" val="20003"/>
                    </a:ext>
                  </a:extLst>
                </a:gridCol>
                <a:gridCol w="817636">
                  <a:extLst>
                    <a:ext uri="{9D8B030D-6E8A-4147-A177-3AD203B41FA5}">
                      <a16:colId xmlns:a16="http://schemas.microsoft.com/office/drawing/2014/main" val="232612173"/>
                    </a:ext>
                  </a:extLst>
                </a:gridCol>
                <a:gridCol w="817636">
                  <a:extLst>
                    <a:ext uri="{9D8B030D-6E8A-4147-A177-3AD203B41FA5}">
                      <a16:colId xmlns:a16="http://schemas.microsoft.com/office/drawing/2014/main" val="931615152"/>
                    </a:ext>
                  </a:extLst>
                </a:gridCol>
                <a:gridCol w="817636">
                  <a:extLst>
                    <a:ext uri="{9D8B030D-6E8A-4147-A177-3AD203B41FA5}">
                      <a16:colId xmlns:a16="http://schemas.microsoft.com/office/drawing/2014/main" val="1936001209"/>
                    </a:ext>
                  </a:extLst>
                </a:gridCol>
              </a:tblGrid>
              <a:tr h="370840">
                <a:tc>
                  <a:txBody>
                    <a:bodyPr/>
                    <a:lstStyle/>
                    <a:p>
                      <a:pPr algn="ctr"/>
                      <a:r>
                        <a:rPr kumimoji="1" lang="en-US" altLang="ja-JP" sz="1600" dirty="0">
                          <a:latin typeface="+mn-ea"/>
                          <a:ea typeface="+mn-ea"/>
                        </a:rPr>
                        <a:t>H29</a:t>
                      </a:r>
                      <a:endParaRPr kumimoji="1" lang="ja-JP" altLang="en-US" sz="1600" dirty="0">
                        <a:latin typeface="+mn-ea"/>
                        <a:ea typeface="+mn-ea"/>
                      </a:endParaRPr>
                    </a:p>
                  </a:txBody>
                  <a:tcPr/>
                </a:tc>
                <a:tc>
                  <a:txBody>
                    <a:bodyPr/>
                    <a:lstStyle/>
                    <a:p>
                      <a:pPr algn="ctr"/>
                      <a:r>
                        <a:rPr kumimoji="1" lang="en-US" altLang="ja-JP" sz="1600" dirty="0">
                          <a:latin typeface="+mn-ea"/>
                          <a:ea typeface="+mn-ea"/>
                        </a:rPr>
                        <a:t>H30</a:t>
                      </a:r>
                      <a:endParaRPr kumimoji="1" lang="ja-JP" altLang="en-US" sz="1600" dirty="0">
                        <a:latin typeface="+mn-ea"/>
                        <a:ea typeface="+mn-ea"/>
                      </a:endParaRPr>
                    </a:p>
                  </a:txBody>
                  <a:tcPr/>
                </a:tc>
                <a:tc>
                  <a:txBody>
                    <a:bodyPr/>
                    <a:lstStyle/>
                    <a:p>
                      <a:pPr algn="ctr"/>
                      <a:r>
                        <a:rPr kumimoji="1" lang="en-US" altLang="ja-JP" sz="1600" dirty="0">
                          <a:latin typeface="+mn-ea"/>
                          <a:ea typeface="+mn-ea"/>
                        </a:rPr>
                        <a:t>R1</a:t>
                      </a:r>
                      <a:endParaRPr kumimoji="1" lang="ja-JP" altLang="en-US" sz="1600" dirty="0">
                        <a:latin typeface="+mn-ea"/>
                        <a:ea typeface="+mn-ea"/>
                      </a:endParaRPr>
                    </a:p>
                  </a:txBody>
                  <a:tcPr/>
                </a:tc>
                <a:tc>
                  <a:txBody>
                    <a:bodyPr/>
                    <a:lstStyle/>
                    <a:p>
                      <a:pPr algn="ctr"/>
                      <a:r>
                        <a:rPr kumimoji="1" lang="en-US" altLang="ja-JP" sz="1600" dirty="0">
                          <a:latin typeface="+mn-ea"/>
                          <a:ea typeface="+mn-ea"/>
                        </a:rPr>
                        <a:t>R2</a:t>
                      </a:r>
                      <a:endParaRPr kumimoji="1" lang="ja-JP" altLang="en-US" sz="1600" dirty="0">
                        <a:latin typeface="+mn-ea"/>
                        <a:ea typeface="+mn-ea"/>
                      </a:endParaRPr>
                    </a:p>
                  </a:txBody>
                  <a:tcPr/>
                </a:tc>
                <a:tc>
                  <a:txBody>
                    <a:bodyPr/>
                    <a:lstStyle/>
                    <a:p>
                      <a:pPr algn="ctr"/>
                      <a:r>
                        <a:rPr kumimoji="1" lang="en-US" altLang="ja-JP" sz="1600" dirty="0">
                          <a:latin typeface="+mn-ea"/>
                          <a:ea typeface="+mn-ea"/>
                        </a:rPr>
                        <a:t>R3</a:t>
                      </a:r>
                      <a:endParaRPr kumimoji="1" lang="ja-JP" altLang="en-US" sz="1600" dirty="0">
                        <a:latin typeface="+mn-ea"/>
                        <a:ea typeface="+mn-ea"/>
                      </a:endParaRPr>
                    </a:p>
                  </a:txBody>
                  <a:tcPr/>
                </a:tc>
                <a:tc>
                  <a:txBody>
                    <a:bodyPr/>
                    <a:lstStyle/>
                    <a:p>
                      <a:pPr algn="ctr"/>
                      <a:r>
                        <a:rPr kumimoji="1" lang="en-US" altLang="ja-JP" sz="1600" dirty="0">
                          <a:latin typeface="+mn-ea"/>
                          <a:ea typeface="+mn-ea"/>
                        </a:rPr>
                        <a:t>R4</a:t>
                      </a:r>
                      <a:endParaRPr kumimoji="1" lang="ja-JP" altLang="en-US" sz="1600" dirty="0">
                        <a:latin typeface="+mn-ea"/>
                        <a:ea typeface="+mn-ea"/>
                      </a:endParaRPr>
                    </a:p>
                  </a:txBody>
                  <a:tcPr/>
                </a:tc>
                <a:tc>
                  <a:txBody>
                    <a:bodyPr/>
                    <a:lstStyle/>
                    <a:p>
                      <a:pPr algn="ctr"/>
                      <a:r>
                        <a:rPr kumimoji="1" lang="en-US" altLang="ja-JP" sz="1600" dirty="0">
                          <a:latin typeface="+mn-ea"/>
                          <a:ea typeface="+mn-ea"/>
                        </a:rPr>
                        <a:t>R5</a:t>
                      </a:r>
                      <a:endParaRPr kumimoji="1" lang="ja-JP" altLang="en-US" sz="1600" dirty="0">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sz="1600" dirty="0">
                          <a:latin typeface="+mn-ea"/>
                          <a:ea typeface="+mn-ea"/>
                        </a:rPr>
                        <a:t>542</a:t>
                      </a:r>
                      <a:endParaRPr kumimoji="1" lang="ja-JP" altLang="en-US" sz="1600" dirty="0">
                        <a:latin typeface="+mn-ea"/>
                        <a:ea typeface="+mn-ea"/>
                      </a:endParaRPr>
                    </a:p>
                  </a:txBody>
                  <a:tcPr/>
                </a:tc>
                <a:tc>
                  <a:txBody>
                    <a:bodyPr/>
                    <a:lstStyle/>
                    <a:p>
                      <a:pPr algn="ctr"/>
                      <a:r>
                        <a:rPr kumimoji="1" lang="en-US" altLang="ja-JP" sz="1600" dirty="0">
                          <a:latin typeface="+mn-ea"/>
                          <a:ea typeface="+mn-ea"/>
                        </a:rPr>
                        <a:t>1,262</a:t>
                      </a:r>
                      <a:endParaRPr kumimoji="1" lang="ja-JP" altLang="en-US" sz="1600" dirty="0">
                        <a:latin typeface="+mn-ea"/>
                        <a:ea typeface="+mn-ea"/>
                      </a:endParaRPr>
                    </a:p>
                  </a:txBody>
                  <a:tcPr/>
                </a:tc>
                <a:tc>
                  <a:txBody>
                    <a:bodyPr/>
                    <a:lstStyle/>
                    <a:p>
                      <a:pPr algn="ctr"/>
                      <a:r>
                        <a:rPr kumimoji="1" lang="en-US" altLang="ja-JP" sz="1600" dirty="0">
                          <a:latin typeface="+mn-ea"/>
                          <a:ea typeface="+mn-ea"/>
                        </a:rPr>
                        <a:t>2,837</a:t>
                      </a:r>
                      <a:endParaRPr kumimoji="1" lang="ja-JP" altLang="en-US" sz="1600" dirty="0">
                        <a:latin typeface="+mn-ea"/>
                        <a:ea typeface="+mn-ea"/>
                      </a:endParaRPr>
                    </a:p>
                  </a:txBody>
                  <a:tcPr/>
                </a:tc>
                <a:tc>
                  <a:txBody>
                    <a:bodyPr/>
                    <a:lstStyle/>
                    <a:p>
                      <a:pPr algn="ctr"/>
                      <a:r>
                        <a:rPr kumimoji="1" lang="en-US" altLang="ja-JP" sz="1600" dirty="0">
                          <a:solidFill>
                            <a:schemeClr val="tx1"/>
                          </a:solidFill>
                          <a:latin typeface="+mn-ea"/>
                          <a:ea typeface="+mn-ea"/>
                        </a:rPr>
                        <a:t>11,799</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5,804</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2,136</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2,286</a:t>
                      </a:r>
                      <a:endParaRPr kumimoji="1" lang="ja-JP" altLang="en-US" sz="1600"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
        <p:nvSpPr>
          <p:cNvPr id="4" name="スライド番号プレースホルダー 3"/>
          <p:cNvSpPr>
            <a:spLocks noGrp="1"/>
          </p:cNvSpPr>
          <p:nvPr>
            <p:ph type="sldNum" sz="quarter" idx="12"/>
          </p:nvPr>
        </p:nvSpPr>
        <p:spPr>
          <a:xfrm>
            <a:off x="8084456" y="6491471"/>
            <a:ext cx="1059543" cy="365125"/>
          </a:xfrm>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37047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BFE530CB-C488-3027-8C9B-466810EE3B63}"/>
              </a:ext>
            </a:extLst>
          </p:cNvPr>
          <p:cNvCxnSpPr/>
          <p:nvPr/>
        </p:nvCxnSpPr>
        <p:spPr>
          <a:xfrm>
            <a:off x="0" y="764704"/>
            <a:ext cx="9144000" cy="0"/>
          </a:xfrm>
          <a:prstGeom prst="line">
            <a:avLst/>
          </a:prstGeom>
          <a:ln w="571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1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25</a:t>
            </a:fld>
            <a:endParaRPr lang="ja-JP" altLang="en-US" b="1" dirty="0">
              <a:latin typeface="Arial" charset="0"/>
              <a:ea typeface="Arial" charset="0"/>
              <a:cs typeface="Arial" charset="0"/>
            </a:endParaRPr>
          </a:p>
        </p:txBody>
      </p:sp>
      <p:sp>
        <p:nvSpPr>
          <p:cNvPr id="26660" name="テキスト ボックス 4">
            <a:extLst>
              <a:ext uri="{FF2B5EF4-FFF2-40B4-BE49-F238E27FC236}">
                <a16:creationId xmlns:a16="http://schemas.microsoft.com/office/drawing/2014/main" id="{F4C0A023-08CE-81A0-68F1-0358BADFEBA0}"/>
              </a:ext>
            </a:extLst>
          </p:cNvPr>
          <p:cNvSpPr txBox="1">
            <a:spLocks noChangeArrowheads="1"/>
          </p:cNvSpPr>
          <p:nvPr/>
        </p:nvSpPr>
        <p:spPr bwMode="auto">
          <a:xfrm>
            <a:off x="393665" y="124072"/>
            <a:ext cx="8585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a:latin typeface="+mn-ea"/>
                <a:ea typeface="+mn-ea"/>
                <a:cs typeface="HG丸ｺﾞｼｯｸM-PRO"/>
              </a:rPr>
              <a:t>大阪・関西万博</a:t>
            </a:r>
            <a:r>
              <a:rPr lang="ja-JP" altLang="en-US" sz="2800" dirty="0">
                <a:latin typeface="+mn-ea"/>
                <a:ea typeface="+mn-ea"/>
                <a:cs typeface="HG丸ｺﾞｼｯｸM-PRO"/>
              </a:rPr>
              <a:t>に</a:t>
            </a:r>
            <a:r>
              <a:rPr lang="ja-JP" altLang="en-US" sz="2800">
                <a:latin typeface="+mn-ea"/>
                <a:ea typeface="+mn-ea"/>
                <a:cs typeface="HG丸ｺﾞｼｯｸM-PRO"/>
              </a:rPr>
              <a:t>備えた準備（令和</a:t>
            </a:r>
            <a:r>
              <a:rPr lang="en-US" altLang="ja-JP" sz="2800" dirty="0">
                <a:latin typeface="+mn-ea"/>
                <a:ea typeface="+mn-ea"/>
                <a:cs typeface="HG丸ｺﾞｼｯｸM-PRO"/>
              </a:rPr>
              <a:t>6</a:t>
            </a:r>
            <a:r>
              <a:rPr lang="ja-JP" altLang="en-US" sz="2800">
                <a:latin typeface="+mn-ea"/>
                <a:ea typeface="+mn-ea"/>
                <a:cs typeface="HG丸ｺﾞｼｯｸM-PRO"/>
              </a:rPr>
              <a:t>年度</a:t>
            </a:r>
            <a:r>
              <a:rPr lang="en-US" altLang="ja-JP" sz="2800" dirty="0">
                <a:latin typeface="+mn-ea"/>
                <a:ea typeface="+mn-ea"/>
                <a:cs typeface="HG丸ｺﾞｼｯｸM-PRO"/>
              </a:rPr>
              <a:t>〜</a:t>
            </a:r>
            <a:r>
              <a:rPr lang="ja-JP" altLang="en-US" sz="2800">
                <a:latin typeface="+mn-ea"/>
                <a:ea typeface="+mn-ea"/>
                <a:cs typeface="HG丸ｺﾞｼｯｸM-PRO"/>
              </a:rPr>
              <a:t>）</a:t>
            </a:r>
            <a:endParaRPr lang="ja-JP" altLang="en-US" sz="2800" dirty="0">
              <a:latin typeface="+mn-ea"/>
              <a:ea typeface="+mn-ea"/>
              <a:cs typeface="HG丸ｺﾞｼｯｸM-PRO"/>
            </a:endParaRPr>
          </a:p>
        </p:txBody>
      </p:sp>
      <p:sp>
        <p:nvSpPr>
          <p:cNvPr id="3" name="テキスト ボックス 2">
            <a:extLst>
              <a:ext uri="{FF2B5EF4-FFF2-40B4-BE49-F238E27FC236}">
                <a16:creationId xmlns:a16="http://schemas.microsoft.com/office/drawing/2014/main" id="{FDF7A378-5DFF-3734-8930-523749A7B2C6}"/>
              </a:ext>
            </a:extLst>
          </p:cNvPr>
          <p:cNvSpPr txBox="1"/>
          <p:nvPr/>
        </p:nvSpPr>
        <p:spPr>
          <a:xfrm>
            <a:off x="459160" y="1168871"/>
            <a:ext cx="8225680" cy="4962897"/>
          </a:xfrm>
          <a:prstGeom prst="rect">
            <a:avLst/>
          </a:prstGeom>
          <a:noFill/>
        </p:spPr>
        <p:txBody>
          <a:bodyPr wrap="square">
            <a:spAutoFit/>
          </a:bodyPr>
          <a:lstStyle/>
          <a:p>
            <a:r>
              <a:rPr lang="ja-JP" altLang="en-US" sz="2100">
                <a:latin typeface="MS PGothic" panose="020B0600070205080204" pitchFamily="34" charset="-128"/>
                <a:ea typeface="MS PGothic" panose="020B0600070205080204" pitchFamily="34" charset="-128"/>
              </a:rPr>
              <a:t>１：　</a:t>
            </a:r>
            <a:r>
              <a:rPr lang="ja-JP" altLang="en-US" sz="2100">
                <a:effectLst/>
                <a:latin typeface="MS PGothic" panose="020B0600070205080204" pitchFamily="34" charset="-128"/>
                <a:ea typeface="MS PGothic" panose="020B0600070205080204" pitchFamily="34" charset="-128"/>
              </a:rPr>
              <a:t>先進的サーベイランス研究推進事業（</a:t>
            </a:r>
            <a:r>
              <a:rPr lang="ja-JP" altLang="en-US" sz="2100">
                <a:latin typeface="MS PGothic" panose="020B0600070205080204" pitchFamily="34" charset="-128"/>
                <a:ea typeface="MS PGothic" panose="020B0600070205080204" pitchFamily="34" charset="-128"/>
              </a:rPr>
              <a:t>大阪府・大阪市補助事業）</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a:solidFill>
                  <a:srgbClr val="0070C0"/>
                </a:solidFill>
                <a:effectLst/>
                <a:latin typeface="MS PGothic" panose="020B0600070205080204" pitchFamily="34" charset="-128"/>
                <a:ea typeface="MS PGothic" panose="020B0600070205080204" pitchFamily="34" charset="-128"/>
              </a:rPr>
              <a:t>　</a:t>
            </a:r>
            <a:r>
              <a:rPr lang="en-US" altLang="ja-JP" sz="2100" dirty="0">
                <a:solidFill>
                  <a:srgbClr val="0070C0"/>
                </a:solidFill>
                <a:latin typeface="MS PGothic" panose="020B0600070205080204" pitchFamily="34" charset="-128"/>
                <a:ea typeface="MS PGothic" panose="020B0600070205080204" pitchFamily="34" charset="-128"/>
              </a:rPr>
              <a:t> </a:t>
            </a:r>
            <a:r>
              <a:rPr lang="ja-JP" altLang="en-US" sz="2100">
                <a:solidFill>
                  <a:srgbClr val="0070C0"/>
                </a:solidFill>
                <a:latin typeface="MS PGothic" panose="020B0600070205080204" pitchFamily="34" charset="-128"/>
                <a:ea typeface="MS PGothic" panose="020B0600070205080204" pitchFamily="34" charset="-128"/>
              </a:rPr>
              <a:t>　　</a:t>
            </a:r>
            <a:r>
              <a:rPr lang="ja-JP" altLang="en-US" sz="2100" u="sng">
                <a:solidFill>
                  <a:srgbClr val="0070C0"/>
                </a:solidFill>
                <a:effectLst/>
                <a:latin typeface="MS PGothic" panose="020B0600070205080204" pitchFamily="34" charset="-128"/>
                <a:ea typeface="MS PGothic" panose="020B0600070205080204" pitchFamily="34" charset="-128"/>
              </a:rPr>
              <a:t>下水サーベイランスの実証研究</a:t>
            </a:r>
            <a:r>
              <a:rPr lang="ja-JP" altLang="en-US" sz="2100">
                <a:effectLst/>
                <a:latin typeface="MS PGothic" panose="020B0600070205080204" pitchFamily="34" charset="-128"/>
                <a:ea typeface="MS PGothic" panose="020B0600070205080204" pitchFamily="34" charset="-128"/>
              </a:rPr>
              <a:t>の実施</a:t>
            </a:r>
            <a:endParaRPr lang="en-US" altLang="ja-JP" sz="2100" dirty="0">
              <a:effectLst/>
              <a:latin typeface="MS PGothic" panose="020B0600070205080204" pitchFamily="34" charset="-128"/>
              <a:ea typeface="MS PGothic" panose="020B0600070205080204" pitchFamily="34" charset="-128"/>
            </a:endParaRPr>
          </a:p>
          <a:p>
            <a:pPr>
              <a:spcBef>
                <a:spcPts val="300"/>
              </a:spcBef>
            </a:pPr>
            <a:r>
              <a:rPr lang="ja-JP" altLang="en-US" sz="2100">
                <a:effectLst/>
                <a:latin typeface="MS PGothic" panose="020B0600070205080204" pitchFamily="34" charset="-128"/>
                <a:ea typeface="MS PGothic" panose="020B0600070205080204" pitchFamily="34" charset="-128"/>
              </a:rPr>
              <a:t>　　　　</a:t>
            </a:r>
            <a:r>
              <a:rPr lang="ja-JP" altLang="en-US" sz="2100">
                <a:latin typeface="MS PGothic" panose="020B0600070205080204" pitchFamily="34" charset="-128"/>
                <a:ea typeface="MS PGothic" panose="020B0600070205080204" pitchFamily="34" charset="-128"/>
              </a:rPr>
              <a:t>・　</a:t>
            </a:r>
            <a:r>
              <a:rPr lang="ja-JP" altLang="en-US" sz="2100">
                <a:effectLst/>
                <a:latin typeface="MS PGothic" panose="020B0600070205080204" pitchFamily="34" charset="-128"/>
                <a:ea typeface="MS PGothic" panose="020B0600070205080204" pitchFamily="34" charset="-128"/>
              </a:rPr>
              <a:t>病原体の早期探知を目的とした下水サーベイランス</a:t>
            </a:r>
            <a:endParaRPr lang="en-US" altLang="ja-JP" sz="2100" dirty="0">
              <a:effectLst/>
              <a:latin typeface="MS PGothic" panose="020B0600070205080204" pitchFamily="34" charset="-128"/>
              <a:ea typeface="MS PGothic" panose="020B0600070205080204" pitchFamily="34" charset="-128"/>
            </a:endParaRPr>
          </a:p>
          <a:p>
            <a:pPr>
              <a:spcBef>
                <a:spcPts val="300"/>
              </a:spcBef>
            </a:pPr>
            <a:r>
              <a:rPr lang="ja-JP" altLang="en-US" sz="2100">
                <a:latin typeface="MS PGothic" panose="020B0600070205080204" pitchFamily="34" charset="-128"/>
                <a:ea typeface="MS PGothic" panose="020B0600070205080204" pitchFamily="34" charset="-128"/>
              </a:rPr>
              <a:t>　　　　・　公衆衛生情報との照合による疾患流行予測化等を研究</a:t>
            </a:r>
            <a:endParaRPr lang="en-US" altLang="ja-JP" sz="2100" dirty="0">
              <a:effectLst/>
              <a:latin typeface="MS PGothic" panose="020B0600070205080204" pitchFamily="34" charset="-128"/>
              <a:ea typeface="MS PGothic" panose="020B0600070205080204" pitchFamily="34" charset="-128"/>
            </a:endParaRPr>
          </a:p>
          <a:p>
            <a:endParaRPr lang="en-US" altLang="ja-JP" sz="2100" dirty="0">
              <a:latin typeface="MS PGothic" panose="020B0600070205080204" pitchFamily="34" charset="-128"/>
              <a:ea typeface="MS PGothic" panose="020B0600070205080204" pitchFamily="34" charset="-128"/>
            </a:endParaRPr>
          </a:p>
          <a:p>
            <a:r>
              <a:rPr lang="ja-JP" altLang="en-US" sz="2100">
                <a:latin typeface="MS PGothic" panose="020B0600070205080204" pitchFamily="34" charset="-128"/>
                <a:ea typeface="MS PGothic" panose="020B0600070205080204" pitchFamily="34" charset="-128"/>
              </a:rPr>
              <a:t>２：　感染症情報解析事業（大阪府委託業務）</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a:latin typeface="MS PGothic" panose="020B0600070205080204" pitchFamily="34" charset="-128"/>
                <a:ea typeface="MS PGothic" panose="020B0600070205080204" pitchFamily="34" charset="-128"/>
              </a:rPr>
              <a:t>　　　　</a:t>
            </a:r>
            <a:r>
              <a:rPr lang="ja-JP" altLang="en-US" sz="2100" u="sng">
                <a:solidFill>
                  <a:srgbClr val="0070C0"/>
                </a:solidFill>
                <a:latin typeface="MS PGothic" panose="020B0600070205080204" pitchFamily="34" charset="-128"/>
                <a:ea typeface="MS PGothic" panose="020B0600070205080204" pitchFamily="34" charset="-128"/>
              </a:rPr>
              <a:t>大阪・関西万博感染症情報解析センター業務</a:t>
            </a:r>
            <a:r>
              <a:rPr lang="ja-JP" altLang="en-US" sz="2100">
                <a:latin typeface="MS PGothic" panose="020B0600070205080204" pitchFamily="34" charset="-128"/>
                <a:ea typeface="MS PGothic" panose="020B0600070205080204" pitchFamily="34" charset="-128"/>
              </a:rPr>
              <a:t>の実施</a:t>
            </a:r>
            <a:endParaRPr lang="en-US" altLang="ja-JP" sz="2100" dirty="0">
              <a:effectLst/>
              <a:latin typeface="MS PGothic" panose="020B0600070205080204" pitchFamily="34" charset="-128"/>
              <a:ea typeface="MS PGothic" panose="020B0600070205080204" pitchFamily="34" charset="-128"/>
            </a:endParaRPr>
          </a:p>
          <a:p>
            <a:pPr>
              <a:spcBef>
                <a:spcPts val="300"/>
              </a:spcBef>
            </a:pPr>
            <a:r>
              <a:rPr lang="ja-JP" altLang="en-US" sz="2100">
                <a:latin typeface="MS PGothic" panose="020B0600070205080204" pitchFamily="34" charset="-128"/>
                <a:ea typeface="MS PGothic" panose="020B0600070205080204" pitchFamily="34" charset="-128"/>
              </a:rPr>
              <a:t>　　　　・　業務開始：</a:t>
            </a:r>
            <a:r>
              <a:rPr lang="ja-JP" altLang="en-US" sz="2100">
                <a:effectLst/>
                <a:latin typeface="MS PGothic" panose="020B0600070205080204" pitchFamily="34" charset="-128"/>
                <a:ea typeface="MS PGothic" panose="020B0600070205080204" pitchFamily="34" charset="-128"/>
              </a:rPr>
              <a:t>令和</a:t>
            </a:r>
            <a:r>
              <a:rPr lang="en-US" altLang="ja-JP" sz="2100" dirty="0">
                <a:effectLst/>
                <a:latin typeface="MS PGothic" panose="020B0600070205080204" pitchFamily="34" charset="-128"/>
                <a:ea typeface="MS PGothic" panose="020B0600070205080204" pitchFamily="34" charset="-128"/>
              </a:rPr>
              <a:t>7</a:t>
            </a:r>
            <a:r>
              <a:rPr lang="ja-JP" altLang="en-US" sz="2100">
                <a:effectLst/>
                <a:latin typeface="MS PGothic" panose="020B0600070205080204" pitchFamily="34" charset="-128"/>
                <a:ea typeface="MS PGothic" panose="020B0600070205080204" pitchFamily="34" charset="-128"/>
              </a:rPr>
              <a:t>年</a:t>
            </a:r>
            <a:r>
              <a:rPr lang="en-US" altLang="ja-JP" sz="2100" dirty="0">
                <a:effectLst/>
                <a:latin typeface="MS PGothic" panose="020B0600070205080204" pitchFamily="34" charset="-128"/>
                <a:ea typeface="MS PGothic" panose="020B0600070205080204" pitchFamily="34" charset="-128"/>
              </a:rPr>
              <a:t>1</a:t>
            </a:r>
            <a:r>
              <a:rPr lang="ja-JP" altLang="en-US" sz="2100">
                <a:effectLst/>
                <a:latin typeface="MS PGothic" panose="020B0600070205080204" pitchFamily="34" charset="-128"/>
                <a:ea typeface="MS PGothic" panose="020B0600070205080204" pitchFamily="34" charset="-128"/>
              </a:rPr>
              <a:t>月</a:t>
            </a:r>
            <a:r>
              <a:rPr lang="en-US" altLang="ja-JP" sz="2100" dirty="0">
                <a:effectLst/>
                <a:latin typeface="MS PGothic" panose="020B0600070205080204" pitchFamily="34" charset="-128"/>
                <a:ea typeface="MS PGothic" panose="020B0600070205080204" pitchFamily="34" charset="-128"/>
              </a:rPr>
              <a:t>〜</a:t>
            </a:r>
          </a:p>
          <a:p>
            <a:pPr>
              <a:spcBef>
                <a:spcPts val="300"/>
              </a:spcBef>
            </a:pPr>
            <a:r>
              <a:rPr lang="ja-JP" altLang="en-US" sz="2100">
                <a:latin typeface="MS PGothic" panose="020B0600070205080204" pitchFamily="34" charset="-128"/>
                <a:ea typeface="MS PGothic" panose="020B0600070205080204" pitchFamily="34" charset="-128"/>
              </a:rPr>
              <a:t>　　　　・　感染症に関する情報の収集・解析</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a:latin typeface="MS PGothic" panose="020B0600070205080204" pitchFamily="34" charset="-128"/>
                <a:ea typeface="MS PGothic" panose="020B0600070205080204" pitchFamily="34" charset="-128"/>
              </a:rPr>
              <a:t>　　　　・　関係機関への情報還元</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a:latin typeface="MS PGothic" panose="020B0600070205080204" pitchFamily="34" charset="-128"/>
                <a:ea typeface="MS PGothic" panose="020B0600070205080204" pitchFamily="34" charset="-128"/>
              </a:rPr>
              <a:t>　　　　・　一般住民等への情報発信・啓発　等</a:t>
            </a:r>
            <a:endParaRPr lang="en-US" altLang="ja-JP" sz="2100" dirty="0">
              <a:latin typeface="MS PGothic" panose="020B0600070205080204" pitchFamily="34" charset="-128"/>
              <a:ea typeface="MS PGothic" panose="020B0600070205080204" pitchFamily="34" charset="-128"/>
            </a:endParaRPr>
          </a:p>
          <a:p>
            <a:endParaRPr lang="en-US" altLang="ja-JP" sz="2100" dirty="0">
              <a:latin typeface="MS PGothic" panose="020B0600070205080204" pitchFamily="34" charset="-128"/>
              <a:ea typeface="MS PGothic" panose="020B0600070205080204" pitchFamily="34" charset="-128"/>
            </a:endParaRPr>
          </a:p>
          <a:p>
            <a:r>
              <a:rPr lang="ja-JP" altLang="en-US" sz="2100">
                <a:latin typeface="MS PGothic" panose="020B0600070205080204" pitchFamily="34" charset="-128"/>
                <a:ea typeface="MS PGothic" panose="020B0600070205080204" pitchFamily="34" charset="-128"/>
              </a:rPr>
              <a:t>３：　令和</a:t>
            </a:r>
            <a:r>
              <a:rPr lang="en-US" altLang="ja-JP" sz="2100" dirty="0">
                <a:latin typeface="MS PGothic" panose="020B0600070205080204" pitchFamily="34" charset="-128"/>
                <a:ea typeface="MS PGothic" panose="020B0600070205080204" pitchFamily="34" charset="-128"/>
              </a:rPr>
              <a:t>7</a:t>
            </a:r>
            <a:r>
              <a:rPr lang="ja-JP" altLang="en-US" sz="2100">
                <a:latin typeface="MS PGothic" panose="020B0600070205080204" pitchFamily="34" charset="-128"/>
                <a:ea typeface="MS PGothic" panose="020B0600070205080204" pitchFamily="34" charset="-128"/>
              </a:rPr>
              <a:t>年度大阪市食品衛生監視指導計画（大阪市）</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a:latin typeface="MS PGothic" panose="020B0600070205080204" pitchFamily="34" charset="-128"/>
                <a:ea typeface="MS PGothic" panose="020B0600070205080204" pitchFamily="34" charset="-128"/>
              </a:rPr>
              <a:t>　　　　</a:t>
            </a:r>
            <a:r>
              <a:rPr lang="ja-JP" altLang="en-US" sz="2100" u="sng">
                <a:solidFill>
                  <a:srgbClr val="0070C0"/>
                </a:solidFill>
                <a:latin typeface="MS PGothic" panose="020B0600070205080204" pitchFamily="34" charset="-128"/>
                <a:ea typeface="MS PGothic" panose="020B0600070205080204" pitchFamily="34" charset="-128"/>
              </a:rPr>
              <a:t>万博会場における食品衛生検査</a:t>
            </a:r>
            <a:r>
              <a:rPr lang="ja-JP" altLang="en-US" sz="2100">
                <a:latin typeface="MS PGothic" panose="020B0600070205080204" pitchFamily="34" charset="-128"/>
                <a:ea typeface="MS PGothic" panose="020B0600070205080204" pitchFamily="34" charset="-128"/>
              </a:rPr>
              <a:t>の実施</a:t>
            </a:r>
            <a:endParaRPr lang="en-US" altLang="ja-JP" sz="2100" dirty="0">
              <a:effectLst/>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47343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97240"/>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dirty="0">
              <a:latin typeface="Arial" charset="0"/>
              <a:ea typeface="Arial" charset="0"/>
              <a:cs typeface="Arial" charset="0"/>
            </a:endParaRPr>
          </a:p>
        </p:txBody>
      </p:sp>
      <p:sp>
        <p:nvSpPr>
          <p:cNvPr id="18" name="角丸四角形 17"/>
          <p:cNvSpPr/>
          <p:nvPr/>
        </p:nvSpPr>
        <p:spPr>
          <a:xfrm>
            <a:off x="2515961" y="3695075"/>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2017</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統合・独立行政法人化</a:t>
            </a:r>
          </a:p>
        </p:txBody>
      </p:sp>
      <p:sp>
        <p:nvSpPr>
          <p:cNvPr id="27" name="テキスト ボックス 26"/>
          <p:cNvSpPr txBox="1"/>
          <p:nvPr/>
        </p:nvSpPr>
        <p:spPr>
          <a:xfrm>
            <a:off x="5252548"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a:solidFill>
                  <a:srgbClr val="118DE3"/>
                </a:solidFill>
                <a:latin typeface="+mn-ea"/>
                <a:ea typeface="+mn-ea"/>
                <a:cs typeface="HG丸ｺﾞｼｯｸM-PRO"/>
              </a:rPr>
              <a:t>（</a:t>
            </a:r>
            <a:r>
              <a:rPr lang="en-US" altLang="ja-JP" sz="1800" b="1" dirty="0">
                <a:solidFill>
                  <a:srgbClr val="118DE3"/>
                </a:solidFill>
                <a:latin typeface="+mn-ea"/>
                <a:ea typeface="+mn-ea"/>
                <a:cs typeface="HG丸ｺﾞｼｯｸM-PRO"/>
              </a:rPr>
              <a:t>1906</a:t>
            </a:r>
            <a:r>
              <a:rPr lang="ja-JP" altLang="en-US" sz="1800" b="1" dirty="0">
                <a:solidFill>
                  <a:srgbClr val="118DE3"/>
                </a:solidFill>
                <a:latin typeface="+mn-ea"/>
                <a:ea typeface="+mn-ea"/>
                <a:cs typeface="HG丸ｺﾞｼｯｸM-PRO"/>
              </a:rPr>
              <a:t>年　市立大阪衛生試験所）</a:t>
            </a:r>
          </a:p>
        </p:txBody>
      </p:sp>
      <p:sp>
        <p:nvSpPr>
          <p:cNvPr id="28" name="テキスト ボックス 9"/>
          <p:cNvSpPr txBox="1">
            <a:spLocks noChangeArrowheads="1"/>
          </p:cNvSpPr>
          <p:nvPr/>
        </p:nvSpPr>
        <p:spPr bwMode="auto">
          <a:xfrm>
            <a:off x="1203820"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61075"/>
                </a:solidFill>
                <a:latin typeface="+mn-ea"/>
                <a:ea typeface="+mn-ea"/>
                <a:cs typeface="HG丸ｺﾞｼｯｸM-PRO"/>
              </a:rPr>
              <a:t>大阪府立公衆衛生研究所</a:t>
            </a:r>
            <a:r>
              <a:rPr lang="ja-JP" altLang="en-US" sz="1800" b="1" dirty="0">
                <a:solidFill>
                  <a:srgbClr val="161075"/>
                </a:solidFill>
                <a:latin typeface="+mn-ea"/>
                <a:ea typeface="+mn-ea"/>
                <a:cs typeface="HG丸ｺﾞｼｯｸM-PRO"/>
              </a:rPr>
              <a:t>（</a:t>
            </a:r>
            <a:r>
              <a:rPr lang="en-US" altLang="ja-JP" sz="1800" b="1" dirty="0">
                <a:solidFill>
                  <a:srgbClr val="161075"/>
                </a:solidFill>
                <a:latin typeface="+mn-ea"/>
                <a:ea typeface="+mn-ea"/>
                <a:cs typeface="HG丸ｺﾞｼｯｸM-PRO"/>
              </a:rPr>
              <a:t>1880</a:t>
            </a:r>
            <a:r>
              <a:rPr lang="ja-JP" altLang="en-US" sz="1800" b="1" dirty="0">
                <a:solidFill>
                  <a:srgbClr val="161075"/>
                </a:solidFill>
                <a:latin typeface="+mn-ea"/>
                <a:ea typeface="+mn-ea"/>
                <a:cs typeface="HG丸ｺﾞｼｯｸM-PRO"/>
              </a:rPr>
              <a:t>年　警察部衛生課）</a:t>
            </a: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大阪健康安全基盤研究所の創設</a:t>
            </a:r>
          </a:p>
        </p:txBody>
      </p:sp>
      <p:sp>
        <p:nvSpPr>
          <p:cNvPr id="2" name="右矢印 1"/>
          <p:cNvSpPr/>
          <p:nvPr/>
        </p:nvSpPr>
        <p:spPr>
          <a:xfrm rot="2678151">
            <a:off x="2999247" y="2560430"/>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2737731">
            <a:off x="5274863" y="2473662"/>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2" cstate="print">
            <a:extLst>
              <a:ext uri="{28A0092B-C50C-407E-A947-70E740481C1C}">
                <a14:useLocalDpi xmlns:a14="http://schemas.microsoft.com/office/drawing/2010/main" val="0"/>
              </a:ext>
            </a:extLst>
          </a:blip>
          <a:stretch>
            <a:fillRect/>
          </a:stretch>
        </p:blipFill>
        <p:spPr>
          <a:xfrm>
            <a:off x="4063414" y="2434471"/>
            <a:ext cx="881192" cy="1130586"/>
          </a:xfrm>
          <a:prstGeom prst="rect">
            <a:avLst/>
          </a:prstGeom>
        </p:spPr>
      </p:pic>
      <p:sp>
        <p:nvSpPr>
          <p:cNvPr id="7" name="テキスト ボックス 6"/>
          <p:cNvSpPr txBox="1"/>
          <p:nvPr/>
        </p:nvSpPr>
        <p:spPr>
          <a:xfrm>
            <a:off x="683756" y="6243687"/>
            <a:ext cx="7776488" cy="338554"/>
          </a:xfrm>
          <a:prstGeom prst="rect">
            <a:avLst/>
          </a:prstGeom>
          <a:noFill/>
        </p:spPr>
        <p:txBody>
          <a:bodyPr wrap="none" rtlCol="0">
            <a:spAutoFit/>
          </a:bodyPr>
          <a:lstStyle/>
          <a:p>
            <a:r>
              <a:rPr kumimoji="1" lang="ja-JP" altLang="en-US" sz="1600" dirty="0">
                <a:latin typeface="+mn-ea"/>
                <a:ea typeface="+mn-ea"/>
              </a:rPr>
              <a:t>地域とともに健康な未来へ</a:t>
            </a:r>
            <a:r>
              <a:rPr lang="ja-JP" altLang="en-US" sz="1600" dirty="0">
                <a:latin typeface="+mn-ea"/>
                <a:ea typeface="+mn-ea"/>
              </a:rPr>
              <a:t>　</a:t>
            </a:r>
            <a:r>
              <a:rPr lang="en-US" altLang="ja-JP" sz="1600" dirty="0">
                <a:latin typeface="+mn-ea"/>
                <a:ea typeface="+mn-ea"/>
              </a:rPr>
              <a:t>〜</a:t>
            </a:r>
            <a:r>
              <a:rPr lang="ja-JP" altLang="en-US" sz="1600" dirty="0">
                <a:latin typeface="+mn-ea"/>
                <a:ea typeface="+mn-ea"/>
              </a:rPr>
              <a:t>公衆衛生の向上に寄与し、人々の健康増進に貢献する</a:t>
            </a:r>
            <a:r>
              <a:rPr lang="en-US" altLang="ja-JP" sz="1600" dirty="0">
                <a:latin typeface="+mn-ea"/>
                <a:ea typeface="+mn-ea"/>
              </a:rPr>
              <a:t>〜</a:t>
            </a:r>
            <a:endParaRPr kumimoji="1" lang="ja-JP" altLang="en-US" sz="1600" dirty="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
        <p:nvSpPr>
          <p:cNvPr id="16" name="テキスト ボックス 15"/>
          <p:cNvSpPr txBox="1"/>
          <p:nvPr/>
        </p:nvSpPr>
        <p:spPr>
          <a:xfrm>
            <a:off x="509563" y="5000478"/>
            <a:ext cx="8416409" cy="830997"/>
          </a:xfrm>
          <a:prstGeom prst="rect">
            <a:avLst/>
          </a:prstGeom>
          <a:noFill/>
        </p:spPr>
        <p:txBody>
          <a:bodyPr wrap="square" rtlCol="0">
            <a:spAutoFit/>
          </a:bodyPr>
          <a:lstStyle/>
          <a:p>
            <a:r>
              <a:rPr lang="ja-JP" altLang="en-US" sz="1600" dirty="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85805"/>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46041" y="4673329"/>
            <a:ext cx="1107996" cy="369332"/>
          </a:xfrm>
          <a:prstGeom prst="rect">
            <a:avLst/>
          </a:prstGeom>
          <a:solidFill>
            <a:schemeClr val="bg1"/>
          </a:solidFill>
        </p:spPr>
        <p:txBody>
          <a:bodyPr wrap="none" rtlCol="0">
            <a:spAutoFit/>
          </a:bodyPr>
          <a:lstStyle/>
          <a:p>
            <a:r>
              <a:rPr kumimoji="1" lang="ja-JP" altLang="en-US" dirty="0"/>
              <a:t>設立目的</a:t>
            </a:r>
          </a:p>
        </p:txBody>
      </p:sp>
      <p:sp>
        <p:nvSpPr>
          <p:cNvPr id="23" name="テキスト ボックス 22"/>
          <p:cNvSpPr txBox="1"/>
          <p:nvPr/>
        </p:nvSpPr>
        <p:spPr>
          <a:xfrm>
            <a:off x="646041" y="5935219"/>
            <a:ext cx="1798890" cy="369332"/>
          </a:xfrm>
          <a:prstGeom prst="rect">
            <a:avLst/>
          </a:prstGeom>
          <a:solidFill>
            <a:schemeClr val="bg1"/>
          </a:solidFill>
        </p:spPr>
        <p:txBody>
          <a:bodyPr wrap="none" rtlCol="0">
            <a:spAutoFit/>
          </a:bodyPr>
          <a:lstStyle/>
          <a:p>
            <a:r>
              <a:rPr kumimoji="1" lang="ja-JP" altLang="en-US" dirty="0"/>
              <a:t>キャッチフレーズ</a:t>
            </a:r>
          </a:p>
        </p:txBody>
      </p:sp>
      <p:sp>
        <p:nvSpPr>
          <p:cNvPr id="6" name="角丸四角形 5">
            <a:extLst>
              <a:ext uri="{FF2B5EF4-FFF2-40B4-BE49-F238E27FC236}">
                <a16:creationId xmlns:a16="http://schemas.microsoft.com/office/drawing/2014/main" id="{6F9522B2-E9FB-6D55-83EF-63D92CADE9E7}"/>
              </a:ext>
            </a:extLst>
          </p:cNvPr>
          <p:cNvSpPr/>
          <p:nvPr/>
        </p:nvSpPr>
        <p:spPr>
          <a:xfrm>
            <a:off x="2515960" y="4236889"/>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2023</a:t>
            </a:r>
            <a:r>
              <a:rPr lang="ja-JP" altLang="en-US" sz="2000" b="1">
                <a:solidFill>
                  <a:schemeClr val="tx1"/>
                </a:solidFill>
                <a:latin typeface="+mn-ea"/>
                <a:cs typeface="HGMaruGothicMPRO" charset="-128"/>
              </a:rPr>
              <a:t>年</a:t>
            </a:r>
            <a:r>
              <a:rPr lang="en-US" altLang="ja-JP" sz="2000" b="1" dirty="0">
                <a:solidFill>
                  <a:schemeClr val="tx1"/>
                </a:solidFill>
                <a:latin typeface="+mn-ea"/>
                <a:cs typeface="HGMaruGothicMPRO" charset="-128"/>
              </a:rPr>
              <a:t>1</a:t>
            </a:r>
            <a:r>
              <a:rPr lang="ja-JP" altLang="en-US" sz="2000" b="1">
                <a:solidFill>
                  <a:schemeClr val="tx1"/>
                </a:solidFill>
                <a:latin typeface="+mn-ea"/>
                <a:cs typeface="HGMaruGothicMPRO" charset="-128"/>
              </a:rPr>
              <a:t>月　移転・組織再編</a:t>
            </a:r>
            <a:endParaRPr lang="ja-JP" altLang="en-US" sz="2000" b="1" dirty="0">
              <a:solidFill>
                <a:schemeClr val="tx1"/>
              </a:solidFill>
              <a:latin typeface="+mn-ea"/>
              <a:cs typeface="HGMaruGothicMPRO" charset="-128"/>
            </a:endParaRPr>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313414F-10DA-8AA2-F139-77E3737D203D}"/>
              </a:ext>
            </a:extLst>
          </p:cNvPr>
          <p:cNvCxnSpPr/>
          <p:nvPr/>
        </p:nvCxnSpPr>
        <p:spPr>
          <a:xfrm>
            <a:off x="0" y="764704"/>
            <a:ext cx="9144000" cy="0"/>
          </a:xfrm>
          <a:prstGeom prst="line">
            <a:avLst/>
          </a:prstGeom>
          <a:ln w="571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25" name="テキスト ボックス 4">
            <a:extLst>
              <a:ext uri="{FF2B5EF4-FFF2-40B4-BE49-F238E27FC236}">
                <a16:creationId xmlns:a16="http://schemas.microsoft.com/office/drawing/2014/main" id="{64591CB3-4A7D-78A3-D544-E484E731977A}"/>
              </a:ext>
            </a:extLst>
          </p:cNvPr>
          <p:cNvSpPr txBox="1">
            <a:spLocks noChangeArrowheads="1"/>
          </p:cNvSpPr>
          <p:nvPr/>
        </p:nvSpPr>
        <p:spPr bwMode="auto">
          <a:xfrm>
            <a:off x="500903" y="3522559"/>
            <a:ext cx="4128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600">
                <a:effectLst/>
                <a:latin typeface="+mn-ea"/>
                <a:ea typeface="+mn-ea"/>
              </a:rPr>
              <a:t>地方衛生研究所等の整備における留意事項</a:t>
            </a:r>
          </a:p>
          <a:p>
            <a:r>
              <a:rPr lang="ja-JP" altLang="en-US" sz="1600">
                <a:latin typeface="+mn-ea"/>
                <a:ea typeface="+mn-ea"/>
                <a:cs typeface="HG丸ｺﾞｼｯｸM-PRO"/>
              </a:rPr>
              <a:t> </a:t>
            </a:r>
            <a:r>
              <a:rPr lang="en-US" altLang="ja-JP" sz="1600" dirty="0">
                <a:latin typeface="+mn-ea"/>
                <a:ea typeface="+mn-ea"/>
                <a:cs typeface="HG丸ｺﾞｼｯｸM-PRO"/>
              </a:rPr>
              <a:t>(</a:t>
            </a:r>
            <a:r>
              <a:rPr lang="ja-JP" altLang="en-US" sz="1600">
                <a:latin typeface="+mn-ea"/>
                <a:ea typeface="+mn-ea"/>
                <a:cs typeface="HG丸ｺﾞｼｯｸM-PRO"/>
              </a:rPr>
              <a:t>令和</a:t>
            </a:r>
            <a:r>
              <a:rPr lang="en-US" altLang="ja-JP" sz="1600" dirty="0">
                <a:latin typeface="+mn-ea"/>
                <a:ea typeface="+mn-ea"/>
                <a:cs typeface="HG丸ｺﾞｼｯｸM-PRO"/>
              </a:rPr>
              <a:t>5</a:t>
            </a:r>
            <a:r>
              <a:rPr lang="ja-JP" altLang="en-US" sz="1600">
                <a:latin typeface="+mn-ea"/>
                <a:ea typeface="+mn-ea"/>
                <a:cs typeface="HG丸ｺﾞｼｯｸM-PRO"/>
              </a:rPr>
              <a:t>年</a:t>
            </a:r>
            <a:r>
              <a:rPr lang="en-US" altLang="ja-JP" sz="1600" dirty="0">
                <a:latin typeface="+mn-ea"/>
                <a:ea typeface="+mn-ea"/>
                <a:cs typeface="HG丸ｺﾞｼｯｸM-PRO"/>
              </a:rPr>
              <a:t>3</a:t>
            </a:r>
            <a:r>
              <a:rPr lang="ja-JP" altLang="en-US" sz="1600">
                <a:latin typeface="+mn-ea"/>
                <a:ea typeface="+mn-ea"/>
                <a:cs typeface="HG丸ｺﾞｼｯｸM-PRO"/>
              </a:rPr>
              <a:t>月 厚生労働省健康局長通知</a:t>
            </a:r>
            <a:r>
              <a:rPr lang="en-US" altLang="ja-JP" sz="1600" dirty="0">
                <a:latin typeface="+mn-ea"/>
                <a:ea typeface="+mn-ea"/>
                <a:cs typeface="HG丸ｺﾞｼｯｸM-PRO"/>
              </a:rPr>
              <a:t>)</a:t>
            </a:r>
          </a:p>
        </p:txBody>
      </p:sp>
      <p:sp>
        <p:nvSpPr>
          <p:cNvPr id="26" name="テキスト ボックス 4">
            <a:extLst>
              <a:ext uri="{FF2B5EF4-FFF2-40B4-BE49-F238E27FC236}">
                <a16:creationId xmlns:a16="http://schemas.microsoft.com/office/drawing/2014/main" id="{F59237E2-4BD1-7F41-41E3-84DEFCE44D71}"/>
              </a:ext>
            </a:extLst>
          </p:cNvPr>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地方</a:t>
            </a:r>
            <a:r>
              <a:rPr lang="ja-JP" altLang="en-US" sz="3200">
                <a:latin typeface="+mn-ea"/>
                <a:ea typeface="+mn-ea"/>
                <a:cs typeface="HG丸ｺﾞｼｯｸM-PRO"/>
              </a:rPr>
              <a:t>衛生研究所等と</a:t>
            </a:r>
            <a:r>
              <a:rPr lang="ja-JP" altLang="en-US" sz="3200" dirty="0">
                <a:latin typeface="+mn-ea"/>
                <a:ea typeface="+mn-ea"/>
                <a:cs typeface="HG丸ｺﾞｼｯｸM-PRO"/>
              </a:rPr>
              <a:t>は</a:t>
            </a:r>
          </a:p>
        </p:txBody>
      </p:sp>
      <p:sp>
        <p:nvSpPr>
          <p:cNvPr id="27" name="スライド番号プレースホルダー 3">
            <a:extLst>
              <a:ext uri="{FF2B5EF4-FFF2-40B4-BE49-F238E27FC236}">
                <a16:creationId xmlns:a16="http://schemas.microsoft.com/office/drawing/2014/main" id="{5E895E39-CBE9-86C7-9563-EF541B90D535}"/>
              </a:ext>
            </a:extLst>
          </p:cNvPr>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28" name="テキスト ボックス 27">
            <a:extLst>
              <a:ext uri="{FF2B5EF4-FFF2-40B4-BE49-F238E27FC236}">
                <a16:creationId xmlns:a16="http://schemas.microsoft.com/office/drawing/2014/main" id="{D0D63CC1-090D-702B-5200-A27226E650A3}"/>
              </a:ext>
            </a:extLst>
          </p:cNvPr>
          <p:cNvSpPr txBox="1"/>
          <p:nvPr/>
        </p:nvSpPr>
        <p:spPr>
          <a:xfrm>
            <a:off x="315913" y="1118822"/>
            <a:ext cx="6217891" cy="2708434"/>
          </a:xfrm>
          <a:prstGeom prst="rect">
            <a:avLst/>
          </a:prstGeom>
          <a:noFill/>
        </p:spPr>
        <p:txBody>
          <a:bodyPr wrap="square" rtlCol="0">
            <a:spAutoFit/>
          </a:bodyPr>
          <a:lstStyle/>
          <a:p>
            <a:pPr>
              <a:spcAft>
                <a:spcPts val="600"/>
              </a:spcAft>
            </a:pPr>
            <a:r>
              <a:rPr lang="ja-JP" altLang="en-US" sz="2000">
                <a:latin typeface="MS PGothic" panose="020B0600070205080204" pitchFamily="34" charset="-128"/>
                <a:ea typeface="MS PGothic" panose="020B0600070205080204" pitchFamily="34" charset="-128"/>
                <a:cs typeface="HG丸ｺﾞｼｯｸM-PRO"/>
              </a:rPr>
              <a:t>保健所設置自治体は、地域保健法に基づき</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a:t>
            </a:r>
            <a:r>
              <a:rPr lang="ja-JP" altLang="en-US" sz="2000" dirty="0">
                <a:latin typeface="MS PGothic" panose="020B0600070205080204" pitchFamily="34" charset="-128"/>
                <a:ea typeface="MS PGothic" panose="020B0600070205080204" pitchFamily="34" charset="-128"/>
                <a:cs typeface="HG丸ｺﾞｼｯｸM-PRO"/>
              </a:rPr>
              <a:t>・調査研究</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dirty="0">
                <a:latin typeface="MS PGothic" panose="020B0600070205080204" pitchFamily="34" charset="-128"/>
                <a:ea typeface="MS PGothic" panose="020B0600070205080204" pitchFamily="34" charset="-128"/>
                <a:cs typeface="HG丸ｺﾞｼｯｸM-PRO"/>
              </a:rPr>
              <a:t>　・試験検査</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・地域保健に関する情報の収集・整理・活用</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・研修指導等</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を実施する機関として、地方衛生研究所等を整備</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endParaRPr lang="en-US" altLang="ja-JP" sz="2000" dirty="0">
              <a:latin typeface="MS PGothic" panose="020B0600070205080204" pitchFamily="34" charset="-128"/>
              <a:ea typeface="MS PGothic" panose="020B0600070205080204" pitchFamily="34" charset="-128"/>
              <a:cs typeface="HG丸ｺﾞｼｯｸM-PRO"/>
            </a:endParaRPr>
          </a:p>
        </p:txBody>
      </p:sp>
      <p:sp>
        <p:nvSpPr>
          <p:cNvPr id="29" name="テキスト ボックス 28">
            <a:extLst>
              <a:ext uri="{FF2B5EF4-FFF2-40B4-BE49-F238E27FC236}">
                <a16:creationId xmlns:a16="http://schemas.microsoft.com/office/drawing/2014/main" id="{31F79F98-B224-FC66-A32A-FD537EE11CF3}"/>
              </a:ext>
            </a:extLst>
          </p:cNvPr>
          <p:cNvSpPr txBox="1"/>
          <p:nvPr/>
        </p:nvSpPr>
        <p:spPr>
          <a:xfrm>
            <a:off x="552126" y="5735634"/>
            <a:ext cx="2483372" cy="923330"/>
          </a:xfrm>
          <a:prstGeom prst="rect">
            <a:avLst/>
          </a:prstGeom>
          <a:noFill/>
        </p:spPr>
        <p:txBody>
          <a:bodyPr wrap="none" rtlCol="0">
            <a:spAutoFit/>
          </a:bodyPr>
          <a:lstStyle/>
          <a:p>
            <a:r>
              <a:rPr kumimoji="1" lang="ja-JP" altLang="en-US" dirty="0">
                <a:latin typeface="+mn-ea"/>
                <a:ea typeface="+mn-ea"/>
              </a:rPr>
              <a:t>各都道府県、政令市、</a:t>
            </a:r>
            <a:endParaRPr kumimoji="1" lang="en-US" altLang="ja-JP" dirty="0">
              <a:latin typeface="+mn-ea"/>
              <a:ea typeface="+mn-ea"/>
            </a:endParaRPr>
          </a:p>
          <a:p>
            <a:r>
              <a:rPr kumimoji="1" lang="ja-JP" altLang="en-US" dirty="0">
                <a:latin typeface="+mn-ea"/>
                <a:ea typeface="+mn-ea"/>
              </a:rPr>
              <a:t>一部特別区及び中核市</a:t>
            </a:r>
            <a:endParaRPr kumimoji="1" lang="en-US" altLang="ja-JP" dirty="0">
              <a:latin typeface="+mn-ea"/>
              <a:ea typeface="+mn-ea"/>
            </a:endParaRPr>
          </a:p>
          <a:p>
            <a:r>
              <a:rPr kumimoji="1" lang="ja-JP" altLang="en-US" dirty="0">
                <a:latin typeface="+mn-ea"/>
                <a:ea typeface="+mn-ea"/>
              </a:rPr>
              <a:t>全国</a:t>
            </a:r>
            <a:r>
              <a:rPr kumimoji="1" lang="ja-JP" altLang="en-US">
                <a:latin typeface="+mn-ea"/>
                <a:ea typeface="+mn-ea"/>
              </a:rPr>
              <a:t>に</a:t>
            </a:r>
            <a:r>
              <a:rPr kumimoji="1" lang="en-US" altLang="ja-JP" dirty="0">
                <a:latin typeface="+mn-ea"/>
                <a:ea typeface="+mn-ea"/>
              </a:rPr>
              <a:t>84</a:t>
            </a:r>
            <a:r>
              <a:rPr kumimoji="1" lang="ja-JP" altLang="en-US">
                <a:latin typeface="+mn-ea"/>
                <a:ea typeface="+mn-ea"/>
              </a:rPr>
              <a:t>機関</a:t>
            </a:r>
            <a:endParaRPr kumimoji="1" lang="ja-JP" altLang="en-US" dirty="0">
              <a:latin typeface="+mn-ea"/>
              <a:ea typeface="+mn-ea"/>
            </a:endParaRPr>
          </a:p>
        </p:txBody>
      </p:sp>
      <p:sp>
        <p:nvSpPr>
          <p:cNvPr id="30" name="テキスト ボックス 29">
            <a:extLst>
              <a:ext uri="{FF2B5EF4-FFF2-40B4-BE49-F238E27FC236}">
                <a16:creationId xmlns:a16="http://schemas.microsoft.com/office/drawing/2014/main" id="{11C71398-D176-1C3F-365D-6E3B82972C21}"/>
              </a:ext>
            </a:extLst>
          </p:cNvPr>
          <p:cNvSpPr txBox="1"/>
          <p:nvPr/>
        </p:nvSpPr>
        <p:spPr>
          <a:xfrm>
            <a:off x="7673880" y="5800908"/>
            <a:ext cx="1210588" cy="584775"/>
          </a:xfrm>
          <a:prstGeom prst="rect">
            <a:avLst/>
          </a:prstGeom>
          <a:noFill/>
        </p:spPr>
        <p:txBody>
          <a:bodyPr wrap="none" rtlCol="0">
            <a:spAutoFit/>
          </a:bodyPr>
          <a:lstStyle/>
          <a:p>
            <a:r>
              <a:rPr kumimoji="1" lang="ja-JP" altLang="en-US" sz="1600" dirty="0">
                <a:latin typeface="+mn-ea"/>
                <a:ea typeface="+mn-ea"/>
                <a:cs typeface="HG丸ｺﾞｼｯｸM-PRO"/>
              </a:rPr>
              <a:t>都道府県別</a:t>
            </a:r>
            <a:endParaRPr kumimoji="1" lang="en-US" altLang="ja-JP" sz="1600" dirty="0">
              <a:latin typeface="+mn-ea"/>
              <a:ea typeface="+mn-ea"/>
              <a:cs typeface="HG丸ｺﾞｼｯｸM-PRO"/>
            </a:endParaRPr>
          </a:p>
          <a:p>
            <a:r>
              <a:rPr kumimoji="1" lang="ja-JP" altLang="en-US" sz="1600" dirty="0">
                <a:latin typeface="+mn-ea"/>
                <a:ea typeface="+mn-ea"/>
                <a:cs typeface="HG丸ｺﾞｼｯｸM-PRO"/>
              </a:rPr>
              <a:t>機関数</a:t>
            </a:r>
          </a:p>
        </p:txBody>
      </p:sp>
      <p:grpSp>
        <p:nvGrpSpPr>
          <p:cNvPr id="31" name="グループ化 30">
            <a:extLst>
              <a:ext uri="{FF2B5EF4-FFF2-40B4-BE49-F238E27FC236}">
                <a16:creationId xmlns:a16="http://schemas.microsoft.com/office/drawing/2014/main" id="{D77E6E38-457B-2F96-210D-F0739BCD8FFA}"/>
              </a:ext>
            </a:extLst>
          </p:cNvPr>
          <p:cNvGrpSpPr/>
          <p:nvPr/>
        </p:nvGrpSpPr>
        <p:grpSpPr>
          <a:xfrm>
            <a:off x="7771439" y="4212604"/>
            <a:ext cx="313017" cy="1484450"/>
            <a:chOff x="7935082" y="4299670"/>
            <a:chExt cx="313017" cy="1484450"/>
          </a:xfrm>
        </p:grpSpPr>
        <p:sp>
          <p:nvSpPr>
            <p:cNvPr id="32" name="正方形/長方形 31">
              <a:extLst>
                <a:ext uri="{FF2B5EF4-FFF2-40B4-BE49-F238E27FC236}">
                  <a16:creationId xmlns:a16="http://schemas.microsoft.com/office/drawing/2014/main" id="{6ED43B68-2DF7-828E-FE91-032F2B011A4D}"/>
                </a:ext>
              </a:extLst>
            </p:cNvPr>
            <p:cNvSpPr/>
            <p:nvPr/>
          </p:nvSpPr>
          <p:spPr>
            <a:xfrm>
              <a:off x="7935082" y="4560048"/>
              <a:ext cx="313017" cy="182562"/>
            </a:xfrm>
            <a:prstGeom prst="rect">
              <a:avLst/>
            </a:prstGeom>
            <a:solidFill>
              <a:srgbClr val="0432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FD99E71-97B6-8ABD-A0DE-077B25D51114}"/>
                </a:ext>
              </a:extLst>
            </p:cNvPr>
            <p:cNvSpPr/>
            <p:nvPr/>
          </p:nvSpPr>
          <p:spPr>
            <a:xfrm>
              <a:off x="7935082" y="4820426"/>
              <a:ext cx="313017" cy="182562"/>
            </a:xfrm>
            <a:prstGeom prst="rect">
              <a:avLst/>
            </a:prstGeom>
            <a:solidFill>
              <a:srgbClr val="00905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77849613-3120-C7B6-3BE9-3F6F1F71AFAC}"/>
                </a:ext>
              </a:extLst>
            </p:cNvPr>
            <p:cNvSpPr/>
            <p:nvPr/>
          </p:nvSpPr>
          <p:spPr>
            <a:xfrm>
              <a:off x="7935082" y="5080804"/>
              <a:ext cx="313017" cy="182562"/>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5D21BC52-EA56-6C18-3252-282AB0338BDD}"/>
                </a:ext>
              </a:extLst>
            </p:cNvPr>
            <p:cNvSpPr/>
            <p:nvPr/>
          </p:nvSpPr>
          <p:spPr>
            <a:xfrm>
              <a:off x="7935082" y="5341182"/>
              <a:ext cx="313017" cy="182562"/>
            </a:xfrm>
            <a:prstGeom prst="rect">
              <a:avLst/>
            </a:prstGeom>
            <a:solidFill>
              <a:srgbClr val="00FD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1600235-2913-1EFF-E318-4E9488B029BF}"/>
                </a:ext>
              </a:extLst>
            </p:cNvPr>
            <p:cNvSpPr/>
            <p:nvPr/>
          </p:nvSpPr>
          <p:spPr>
            <a:xfrm>
              <a:off x="7935082" y="5601558"/>
              <a:ext cx="313017" cy="1825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E8FA768-0974-2408-5D0F-9C4CE51EA8BB}"/>
                </a:ext>
              </a:extLst>
            </p:cNvPr>
            <p:cNvSpPr/>
            <p:nvPr/>
          </p:nvSpPr>
          <p:spPr>
            <a:xfrm>
              <a:off x="7935082" y="4299670"/>
              <a:ext cx="313017" cy="182562"/>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8" name="テキスト ボックス 37">
            <a:extLst>
              <a:ext uri="{FF2B5EF4-FFF2-40B4-BE49-F238E27FC236}">
                <a16:creationId xmlns:a16="http://schemas.microsoft.com/office/drawing/2014/main" id="{5AE70A7E-3455-9399-B332-199FD5094692}"/>
              </a:ext>
            </a:extLst>
          </p:cNvPr>
          <p:cNvSpPr txBox="1"/>
          <p:nvPr/>
        </p:nvSpPr>
        <p:spPr>
          <a:xfrm>
            <a:off x="8084456" y="4103650"/>
            <a:ext cx="396054" cy="369332"/>
          </a:xfrm>
          <a:prstGeom prst="rect">
            <a:avLst/>
          </a:prstGeom>
          <a:noFill/>
        </p:spPr>
        <p:txBody>
          <a:bodyPr wrap="square">
            <a:spAutoFit/>
          </a:bodyPr>
          <a:lstStyle/>
          <a:p>
            <a:r>
              <a:rPr kumimoji="1" lang="en-US" altLang="ja-JP" sz="1800" dirty="0">
                <a:latin typeface="+mn-ea"/>
                <a:ea typeface="+mn-ea"/>
                <a:cs typeface="HG丸ｺﾞｼｯｸM-PRO"/>
              </a:rPr>
              <a:t>6</a:t>
            </a:r>
            <a:endParaRPr lang="ja-JP" altLang="en-US"/>
          </a:p>
        </p:txBody>
      </p:sp>
      <p:sp>
        <p:nvSpPr>
          <p:cNvPr id="39" name="テキスト ボックス 38">
            <a:extLst>
              <a:ext uri="{FF2B5EF4-FFF2-40B4-BE49-F238E27FC236}">
                <a16:creationId xmlns:a16="http://schemas.microsoft.com/office/drawing/2014/main" id="{A1FEF699-62FA-8D4A-563A-C779CEC42F3A}"/>
              </a:ext>
            </a:extLst>
          </p:cNvPr>
          <p:cNvSpPr txBox="1"/>
          <p:nvPr/>
        </p:nvSpPr>
        <p:spPr>
          <a:xfrm>
            <a:off x="8084456" y="4371539"/>
            <a:ext cx="396054" cy="369332"/>
          </a:xfrm>
          <a:prstGeom prst="rect">
            <a:avLst/>
          </a:prstGeom>
          <a:noFill/>
        </p:spPr>
        <p:txBody>
          <a:bodyPr wrap="square">
            <a:spAutoFit/>
          </a:bodyPr>
          <a:lstStyle/>
          <a:p>
            <a:r>
              <a:rPr kumimoji="1" lang="en-US" altLang="ja-JP" sz="1800" dirty="0">
                <a:latin typeface="+mn-ea"/>
                <a:ea typeface="+mn-ea"/>
                <a:cs typeface="HG丸ｺﾞｼｯｸM-PRO"/>
              </a:rPr>
              <a:t>5</a:t>
            </a:r>
            <a:endParaRPr lang="ja-JP" altLang="en-US"/>
          </a:p>
        </p:txBody>
      </p:sp>
      <p:sp>
        <p:nvSpPr>
          <p:cNvPr id="40" name="テキスト ボックス 39">
            <a:extLst>
              <a:ext uri="{FF2B5EF4-FFF2-40B4-BE49-F238E27FC236}">
                <a16:creationId xmlns:a16="http://schemas.microsoft.com/office/drawing/2014/main" id="{FCC6FF4F-5113-A316-FB97-A5DB1CD825B6}"/>
              </a:ext>
            </a:extLst>
          </p:cNvPr>
          <p:cNvSpPr txBox="1"/>
          <p:nvPr/>
        </p:nvSpPr>
        <p:spPr>
          <a:xfrm>
            <a:off x="8084456" y="4639428"/>
            <a:ext cx="396054" cy="369332"/>
          </a:xfrm>
          <a:prstGeom prst="rect">
            <a:avLst/>
          </a:prstGeom>
          <a:noFill/>
        </p:spPr>
        <p:txBody>
          <a:bodyPr wrap="square">
            <a:spAutoFit/>
          </a:bodyPr>
          <a:lstStyle/>
          <a:p>
            <a:r>
              <a:rPr kumimoji="1" lang="en-US" altLang="ja-JP" sz="1800" dirty="0">
                <a:latin typeface="+mn-ea"/>
                <a:ea typeface="+mn-ea"/>
                <a:cs typeface="HG丸ｺﾞｼｯｸM-PRO"/>
              </a:rPr>
              <a:t>4</a:t>
            </a:r>
            <a:endParaRPr lang="ja-JP" altLang="en-US"/>
          </a:p>
        </p:txBody>
      </p:sp>
      <p:sp>
        <p:nvSpPr>
          <p:cNvPr id="41" name="テキスト ボックス 40">
            <a:extLst>
              <a:ext uri="{FF2B5EF4-FFF2-40B4-BE49-F238E27FC236}">
                <a16:creationId xmlns:a16="http://schemas.microsoft.com/office/drawing/2014/main" id="{7DE30272-669A-627F-E6B7-E9D4D2314A72}"/>
              </a:ext>
            </a:extLst>
          </p:cNvPr>
          <p:cNvSpPr txBox="1"/>
          <p:nvPr/>
        </p:nvSpPr>
        <p:spPr>
          <a:xfrm>
            <a:off x="8084456" y="4907317"/>
            <a:ext cx="396054" cy="369332"/>
          </a:xfrm>
          <a:prstGeom prst="rect">
            <a:avLst/>
          </a:prstGeom>
          <a:noFill/>
        </p:spPr>
        <p:txBody>
          <a:bodyPr wrap="square">
            <a:spAutoFit/>
          </a:bodyPr>
          <a:lstStyle/>
          <a:p>
            <a:r>
              <a:rPr kumimoji="1" lang="en-US" altLang="ja-JP" sz="1800" dirty="0">
                <a:latin typeface="+mn-ea"/>
                <a:ea typeface="+mn-ea"/>
                <a:cs typeface="HG丸ｺﾞｼｯｸM-PRO"/>
              </a:rPr>
              <a:t>3</a:t>
            </a:r>
            <a:endParaRPr lang="ja-JP" altLang="en-US"/>
          </a:p>
        </p:txBody>
      </p:sp>
      <p:sp>
        <p:nvSpPr>
          <p:cNvPr id="42" name="テキスト ボックス 41">
            <a:extLst>
              <a:ext uri="{FF2B5EF4-FFF2-40B4-BE49-F238E27FC236}">
                <a16:creationId xmlns:a16="http://schemas.microsoft.com/office/drawing/2014/main" id="{0C5A6EBB-9800-8EA3-BC96-9A6B575F8A80}"/>
              </a:ext>
            </a:extLst>
          </p:cNvPr>
          <p:cNvSpPr txBox="1"/>
          <p:nvPr/>
        </p:nvSpPr>
        <p:spPr>
          <a:xfrm>
            <a:off x="8084456" y="5175206"/>
            <a:ext cx="396054" cy="369332"/>
          </a:xfrm>
          <a:prstGeom prst="rect">
            <a:avLst/>
          </a:prstGeom>
          <a:noFill/>
        </p:spPr>
        <p:txBody>
          <a:bodyPr wrap="square">
            <a:spAutoFit/>
          </a:bodyPr>
          <a:lstStyle/>
          <a:p>
            <a:r>
              <a:rPr kumimoji="1" lang="en-US" altLang="ja-JP" sz="1800" dirty="0">
                <a:latin typeface="+mn-ea"/>
                <a:ea typeface="+mn-ea"/>
                <a:cs typeface="HG丸ｺﾞｼｯｸM-PRO"/>
              </a:rPr>
              <a:t>2</a:t>
            </a:r>
            <a:endParaRPr lang="ja-JP" altLang="en-US"/>
          </a:p>
        </p:txBody>
      </p:sp>
      <p:sp>
        <p:nvSpPr>
          <p:cNvPr id="43" name="テキスト ボックス 42">
            <a:extLst>
              <a:ext uri="{FF2B5EF4-FFF2-40B4-BE49-F238E27FC236}">
                <a16:creationId xmlns:a16="http://schemas.microsoft.com/office/drawing/2014/main" id="{02526AFA-EB95-4BC3-E3FD-652D180B040D}"/>
              </a:ext>
            </a:extLst>
          </p:cNvPr>
          <p:cNvSpPr txBox="1"/>
          <p:nvPr/>
        </p:nvSpPr>
        <p:spPr>
          <a:xfrm>
            <a:off x="8084456" y="5443094"/>
            <a:ext cx="396054" cy="369332"/>
          </a:xfrm>
          <a:prstGeom prst="rect">
            <a:avLst/>
          </a:prstGeom>
          <a:noFill/>
        </p:spPr>
        <p:txBody>
          <a:bodyPr wrap="square">
            <a:spAutoFit/>
          </a:bodyPr>
          <a:lstStyle/>
          <a:p>
            <a:r>
              <a:rPr kumimoji="1" lang="en-US" altLang="ja-JP" sz="1800" dirty="0">
                <a:latin typeface="+mn-ea"/>
                <a:ea typeface="+mn-ea"/>
                <a:cs typeface="HG丸ｺﾞｼｯｸM-PRO"/>
              </a:rPr>
              <a:t>1</a:t>
            </a:r>
            <a:endParaRPr lang="ja-JP" altLang="en-US" dirty="0"/>
          </a:p>
        </p:txBody>
      </p:sp>
      <p:sp>
        <p:nvSpPr>
          <p:cNvPr id="44" name="テキスト ボックス 4">
            <a:extLst>
              <a:ext uri="{FF2B5EF4-FFF2-40B4-BE49-F238E27FC236}">
                <a16:creationId xmlns:a16="http://schemas.microsoft.com/office/drawing/2014/main" id="{396519CE-A5FD-B540-53E0-E80DF0D5D07B}"/>
              </a:ext>
            </a:extLst>
          </p:cNvPr>
          <p:cNvSpPr txBox="1">
            <a:spLocks noChangeArrowheads="1"/>
          </p:cNvSpPr>
          <p:nvPr/>
        </p:nvSpPr>
        <p:spPr bwMode="auto">
          <a:xfrm>
            <a:off x="294916" y="4169561"/>
            <a:ext cx="3010761" cy="1077218"/>
          </a:xfrm>
          <a:prstGeom prst="rect">
            <a:avLst/>
          </a:prstGeom>
          <a:noFill/>
          <a:ln>
            <a:noFill/>
          </a:ln>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600">
                <a:solidFill>
                  <a:srgbClr val="FF0000"/>
                </a:solidFill>
                <a:latin typeface="+mn-ea"/>
                <a:ea typeface="+mn-ea"/>
                <a:cs typeface="HG丸ｺﾞｼｯｸM-PRO"/>
              </a:rPr>
              <a:t>感染症法等の改正により、</a:t>
            </a:r>
            <a:endParaRPr lang="en-US" altLang="ja-JP" sz="1600" dirty="0">
              <a:solidFill>
                <a:srgbClr val="FF0000"/>
              </a:solidFill>
              <a:latin typeface="+mn-ea"/>
              <a:ea typeface="+mn-ea"/>
              <a:cs typeface="HG丸ｺﾞｼｯｸM-PRO"/>
            </a:endParaRPr>
          </a:p>
          <a:p>
            <a:r>
              <a:rPr lang="ja-JP" altLang="en-US" sz="1600">
                <a:solidFill>
                  <a:srgbClr val="FF0000"/>
                </a:solidFill>
                <a:latin typeface="+mn-ea"/>
                <a:ea typeface="+mn-ea"/>
                <a:cs typeface="HG丸ｺﾞｼｯｸM-PRO"/>
              </a:rPr>
              <a:t>感染症危機に備えた体制強化や</a:t>
            </a:r>
            <a:endParaRPr lang="en-US" altLang="ja-JP" sz="1600" dirty="0">
              <a:solidFill>
                <a:srgbClr val="FF0000"/>
              </a:solidFill>
              <a:latin typeface="+mn-ea"/>
              <a:ea typeface="+mn-ea"/>
              <a:cs typeface="HG丸ｺﾞｼｯｸM-PRO"/>
            </a:endParaRPr>
          </a:p>
          <a:p>
            <a:r>
              <a:rPr lang="ja-JP" altLang="en-US" sz="1600">
                <a:solidFill>
                  <a:srgbClr val="FF0000"/>
                </a:solidFill>
                <a:latin typeface="+mn-ea"/>
                <a:ea typeface="+mn-ea"/>
                <a:cs typeface="HG丸ｺﾞｼｯｸM-PRO"/>
              </a:rPr>
              <a:t>国・保健所等との連携強化が</a:t>
            </a:r>
            <a:endParaRPr lang="en-US" altLang="ja-JP" sz="1600" dirty="0">
              <a:solidFill>
                <a:srgbClr val="FF0000"/>
              </a:solidFill>
              <a:latin typeface="+mn-ea"/>
              <a:ea typeface="+mn-ea"/>
              <a:cs typeface="HG丸ｺﾞｼｯｸM-PRO"/>
            </a:endParaRPr>
          </a:p>
          <a:p>
            <a:r>
              <a:rPr lang="ja-JP" altLang="en-US" sz="1600">
                <a:solidFill>
                  <a:srgbClr val="FF0000"/>
                </a:solidFill>
                <a:latin typeface="+mn-ea"/>
                <a:ea typeface="+mn-ea"/>
                <a:cs typeface="HG丸ｺﾞｼｯｸM-PRO"/>
              </a:rPr>
              <a:t>求められている。</a:t>
            </a:r>
            <a:endParaRPr lang="en-US" altLang="ja-JP" sz="1600" dirty="0">
              <a:solidFill>
                <a:srgbClr val="FF0000"/>
              </a:solidFill>
              <a:latin typeface="+mn-ea"/>
              <a:ea typeface="+mn-ea"/>
              <a:cs typeface="HG丸ｺﾞｼｯｸM-PRO"/>
            </a:endParaRPr>
          </a:p>
        </p:txBody>
      </p:sp>
      <p:pic>
        <p:nvPicPr>
          <p:cNvPr id="6" name="図 5" descr="マップ&#10;&#10;自動的に生成された説明">
            <a:extLst>
              <a:ext uri="{FF2B5EF4-FFF2-40B4-BE49-F238E27FC236}">
                <a16:creationId xmlns:a16="http://schemas.microsoft.com/office/drawing/2014/main" id="{462F9FD3-27BE-4DDB-B91E-931431D55B1C}"/>
              </a:ext>
            </a:extLst>
          </p:cNvPr>
          <p:cNvPicPr>
            <a:picLocks noChangeAspect="1"/>
          </p:cNvPicPr>
          <p:nvPr/>
        </p:nvPicPr>
        <p:blipFill>
          <a:blip r:embed="rId2"/>
          <a:stretch>
            <a:fillRect/>
          </a:stretch>
        </p:blipFill>
        <p:spPr>
          <a:xfrm>
            <a:off x="3024730" y="30143"/>
            <a:ext cx="6119269" cy="67201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20400137-4379-A94D-9185-0962EB49901E}"/>
              </a:ext>
            </a:extLst>
          </p:cNvPr>
          <p:cNvSpPr txBox="1"/>
          <p:nvPr/>
        </p:nvSpPr>
        <p:spPr>
          <a:xfrm>
            <a:off x="565576" y="5969431"/>
            <a:ext cx="8501421" cy="553998"/>
          </a:xfrm>
          <a:prstGeom prst="rect">
            <a:avLst/>
          </a:prstGeom>
          <a:noFill/>
        </p:spPr>
        <p:txBody>
          <a:bodyPr wrap="square" rtlCol="0">
            <a:spAutoFit/>
          </a:bodyPr>
          <a:lstStyle/>
          <a:p>
            <a:r>
              <a:rPr kumimoji="1" lang="ja-JP" altLang="en-US" sz="1500" dirty="0">
                <a:latin typeface="+mn-ea"/>
                <a:ea typeface="+mn-ea"/>
              </a:rPr>
              <a:t>地方衛生研究所</a:t>
            </a:r>
            <a:endParaRPr kumimoji="1" lang="en-US" altLang="ja-JP" sz="1500" dirty="0">
              <a:latin typeface="+mn-ea"/>
              <a:ea typeface="+mn-ea"/>
            </a:endParaRPr>
          </a:p>
          <a:p>
            <a:r>
              <a:rPr kumimoji="1" lang="ja-JP" altLang="en-US" sz="1500" dirty="0">
                <a:latin typeface="+mn-ea"/>
                <a:ea typeface="+mn-ea"/>
              </a:rPr>
              <a:t>保健所（大阪市、堺市、東大阪市、</a:t>
            </a:r>
            <a:r>
              <a:rPr lang="ja-JP" altLang="en-US" sz="1500" dirty="0">
                <a:latin typeface="+mn-ea"/>
                <a:ea typeface="+mn-ea"/>
              </a:rPr>
              <a:t>高槻市、豊中市、枚方市、八尾市、寝屋川市、吹田市、</a:t>
            </a:r>
            <a:r>
              <a:rPr kumimoji="1" lang="ja-JP" altLang="en-US" sz="1500" dirty="0">
                <a:latin typeface="+mn-ea"/>
                <a:ea typeface="+mn-ea"/>
              </a:rPr>
              <a:t>府内</a:t>
            </a:r>
            <a:r>
              <a:rPr kumimoji="1" lang="en-US" altLang="ja-JP" sz="1500" dirty="0">
                <a:latin typeface="+mn-ea"/>
                <a:ea typeface="+mn-ea"/>
              </a:rPr>
              <a:t>9</a:t>
            </a:r>
            <a:r>
              <a:rPr kumimoji="1" lang="ja-JP" altLang="en-US" sz="1500" dirty="0">
                <a:latin typeface="+mn-ea"/>
                <a:ea typeface="+mn-ea"/>
              </a:rPr>
              <a:t>箇所）</a:t>
            </a:r>
          </a:p>
        </p:txBody>
      </p:sp>
      <p:sp>
        <p:nvSpPr>
          <p:cNvPr id="60" name="角丸四角形 59"/>
          <p:cNvSpPr/>
          <p:nvPr/>
        </p:nvSpPr>
        <p:spPr>
          <a:xfrm>
            <a:off x="59851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7"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13" name="テキスト ボックス 12"/>
          <p:cNvSpPr txBox="1"/>
          <p:nvPr/>
        </p:nvSpPr>
        <p:spPr>
          <a:xfrm>
            <a:off x="184039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地衛研</a:t>
            </a:r>
          </a:p>
        </p:txBody>
      </p:sp>
      <p:sp>
        <p:nvSpPr>
          <p:cNvPr id="14" name="テキスト ボックス 13"/>
          <p:cNvSpPr txBox="1"/>
          <p:nvPr/>
        </p:nvSpPr>
        <p:spPr>
          <a:xfrm>
            <a:off x="184039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sp>
        <p:nvSpPr>
          <p:cNvPr id="16" name="テキスト ボックス 15"/>
          <p:cNvSpPr txBox="1"/>
          <p:nvPr/>
        </p:nvSpPr>
        <p:spPr>
          <a:xfrm>
            <a:off x="133503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dirty="0">
                <a:solidFill>
                  <a:schemeClr val="bg1"/>
                </a:solidFill>
              </a:rPr>
              <a:t>病院・</a:t>
            </a:r>
            <a:r>
              <a:rPr kumimoji="1" lang="ja-JP" altLang="en-US" sz="2400" dirty="0">
                <a:solidFill>
                  <a:schemeClr val="bg1"/>
                </a:solidFill>
              </a:rPr>
              <a:t>飲食店等</a:t>
            </a:r>
          </a:p>
        </p:txBody>
      </p:sp>
      <p:cxnSp>
        <p:nvCxnSpPr>
          <p:cNvPr id="19" name="直線矢印コネクタ 18"/>
          <p:cNvCxnSpPr/>
          <p:nvPr/>
        </p:nvCxnSpPr>
        <p:spPr>
          <a:xfrm flipH="1" flipV="1">
            <a:off x="252501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61449" y="2348273"/>
            <a:ext cx="1223412"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719157" y="3958696"/>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930668" y="3955551"/>
            <a:ext cx="2146742"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32200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965049" y="2342799"/>
            <a:ext cx="2262158" cy="369332"/>
          </a:xfrm>
          <a:prstGeom prst="rect">
            <a:avLst/>
          </a:prstGeom>
          <a:noFill/>
          <a:ln w="12700">
            <a:noFill/>
          </a:ln>
        </p:spPr>
        <p:txBody>
          <a:bodyPr wrap="none" rtlCol="0">
            <a:spAutoFit/>
          </a:bodyPr>
          <a:lstStyle/>
          <a:p>
            <a:r>
              <a:rPr lang="ja-JP" altLang="en-US" dirty="0"/>
              <a:t>指導・処分・情報提供</a:t>
            </a:r>
            <a:endParaRPr kumimoji="1" lang="ja-JP" altLang="en-US" dirty="0"/>
          </a:p>
        </p:txBody>
      </p:sp>
      <p:sp>
        <p:nvSpPr>
          <p:cNvPr id="63" name="角丸四角形 62"/>
          <p:cNvSpPr/>
          <p:nvPr/>
        </p:nvSpPr>
        <p:spPr>
          <a:xfrm>
            <a:off x="289079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56598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885157" y="2336537"/>
            <a:ext cx="2422567" cy="387939"/>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1110846" y="1712235"/>
            <a:ext cx="3986989"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52353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32052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468414" y="3085814"/>
            <a:ext cx="2239716" cy="461665"/>
          </a:xfrm>
          <a:prstGeom prst="rect">
            <a:avLst/>
          </a:prstGeom>
          <a:noFill/>
        </p:spPr>
        <p:txBody>
          <a:bodyPr wrap="none" rtlCol="0">
            <a:spAutoFit/>
          </a:bodyPr>
          <a:lstStyle/>
          <a:p>
            <a:r>
              <a:rPr lang="en-US" altLang="ja-JP" sz="2400" dirty="0">
                <a:latin typeface="+mn-ea"/>
                <a:ea typeface="+mn-ea"/>
              </a:rPr>
              <a:t>[</a:t>
            </a:r>
            <a:r>
              <a:rPr lang="ja-JP" altLang="en-US" sz="2400" dirty="0">
                <a:latin typeface="+mn-ea"/>
                <a:ea typeface="+mn-ea"/>
              </a:rPr>
              <a:t>関係行政部局</a:t>
            </a:r>
            <a:r>
              <a:rPr lang="en-US" altLang="ja-JP" sz="2400" dirty="0">
                <a:latin typeface="+mn-ea"/>
                <a:ea typeface="+mn-ea"/>
              </a:rPr>
              <a:t>]</a:t>
            </a:r>
            <a:endParaRPr kumimoji="1" lang="ja-JP" altLang="en-US" sz="2400" dirty="0">
              <a:latin typeface="+mn-ea"/>
              <a:ea typeface="+mn-ea"/>
            </a:endParaRPr>
          </a:p>
        </p:txBody>
      </p:sp>
      <p:cxnSp>
        <p:nvCxnSpPr>
          <p:cNvPr id="28" name="直線矢印コネクタ 27"/>
          <p:cNvCxnSpPr/>
          <p:nvPr/>
        </p:nvCxnSpPr>
        <p:spPr>
          <a:xfrm flipV="1">
            <a:off x="306884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306884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43F162F6-4CA5-4646-AE2D-EC9A0BFC4AE6}"/>
              </a:ext>
            </a:extLst>
          </p:cNvPr>
          <p:cNvPicPr>
            <a:picLocks noChangeAspect="1"/>
          </p:cNvPicPr>
          <p:nvPr/>
        </p:nvPicPr>
        <p:blipFill>
          <a:blip r:embed="rId2"/>
          <a:stretch>
            <a:fillRect/>
          </a:stretch>
        </p:blipFill>
        <p:spPr>
          <a:xfrm>
            <a:off x="394655" y="6280145"/>
            <a:ext cx="171868" cy="171868"/>
          </a:xfrm>
          <a:prstGeom prst="rect">
            <a:avLst/>
          </a:prstGeom>
        </p:spPr>
      </p:pic>
      <p:pic>
        <p:nvPicPr>
          <p:cNvPr id="33" name="図 32">
            <a:extLst>
              <a:ext uri="{FF2B5EF4-FFF2-40B4-BE49-F238E27FC236}">
                <a16:creationId xmlns:a16="http://schemas.microsoft.com/office/drawing/2014/main" id="{E6340CC1-50E7-3645-9E99-DA354922105C}"/>
              </a:ext>
            </a:extLst>
          </p:cNvPr>
          <p:cNvPicPr>
            <a:picLocks noChangeAspect="1"/>
          </p:cNvPicPr>
          <p:nvPr/>
        </p:nvPicPr>
        <p:blipFill>
          <a:blip r:embed="rId3"/>
          <a:stretch>
            <a:fillRect/>
          </a:stretch>
        </p:blipFill>
        <p:spPr>
          <a:xfrm>
            <a:off x="394439" y="6049477"/>
            <a:ext cx="171138" cy="171138"/>
          </a:xfrm>
          <a:prstGeom prst="rect">
            <a:avLst/>
          </a:prstGeom>
        </p:spPr>
      </p:pic>
      <p:sp>
        <p:nvSpPr>
          <p:cNvPr id="34" name="テキスト ボックス 33">
            <a:extLst>
              <a:ext uri="{FF2B5EF4-FFF2-40B4-BE49-F238E27FC236}">
                <a16:creationId xmlns:a16="http://schemas.microsoft.com/office/drawing/2014/main" id="{CF95F12C-3EF1-F840-B533-63BEA2D177F0}"/>
              </a:ext>
            </a:extLst>
          </p:cNvPr>
          <p:cNvSpPr txBox="1"/>
          <p:nvPr/>
        </p:nvSpPr>
        <p:spPr>
          <a:xfrm>
            <a:off x="7868548" y="3563287"/>
            <a:ext cx="1107997" cy="323165"/>
          </a:xfrm>
          <a:prstGeom prst="rect">
            <a:avLst/>
          </a:prstGeom>
          <a:noFill/>
        </p:spPr>
        <p:txBody>
          <a:bodyPr wrap="square" rtlCol="0">
            <a:spAutoFit/>
          </a:bodyPr>
          <a:lstStyle/>
          <a:p>
            <a:r>
              <a:rPr kumimoji="1" lang="ja-JP" altLang="en-US" sz="1500">
                <a:latin typeface="+mn-ea"/>
                <a:ea typeface="+mn-ea"/>
              </a:rPr>
              <a:t>大阪府・市</a:t>
            </a:r>
            <a:endParaRPr kumimoji="1" lang="en-US" altLang="ja-JP" sz="1500" dirty="0">
              <a:latin typeface="+mn-ea"/>
              <a:ea typeface="+mn-ea"/>
            </a:endParaRPr>
          </a:p>
        </p:txBody>
      </p:sp>
      <p:sp>
        <p:nvSpPr>
          <p:cNvPr id="15" name="正方形/長方形 14">
            <a:extLst>
              <a:ext uri="{FF2B5EF4-FFF2-40B4-BE49-F238E27FC236}">
                <a16:creationId xmlns:a16="http://schemas.microsoft.com/office/drawing/2014/main" id="{6E99C546-DFAE-BC4A-A299-1AB625685433}"/>
              </a:ext>
            </a:extLst>
          </p:cNvPr>
          <p:cNvSpPr/>
          <p:nvPr/>
        </p:nvSpPr>
        <p:spPr>
          <a:xfrm>
            <a:off x="7868548" y="4087388"/>
            <a:ext cx="788213" cy="323165"/>
          </a:xfrm>
          <a:prstGeom prst="rect">
            <a:avLst/>
          </a:prstGeom>
        </p:spPr>
        <p:txBody>
          <a:bodyPr wrap="square">
            <a:spAutoFit/>
          </a:bodyPr>
          <a:lstStyle/>
          <a:p>
            <a:r>
              <a:rPr lang="ja-JP" altLang="en-US" sz="1500">
                <a:latin typeface="+mn-ea"/>
              </a:rPr>
              <a:t>中核市</a:t>
            </a:r>
            <a:endParaRPr lang="ja-JP" altLang="en-US" sz="1500"/>
          </a:p>
        </p:txBody>
      </p:sp>
      <p:sp>
        <p:nvSpPr>
          <p:cNvPr id="17" name="正方形/長方形 16">
            <a:extLst>
              <a:ext uri="{FF2B5EF4-FFF2-40B4-BE49-F238E27FC236}">
                <a16:creationId xmlns:a16="http://schemas.microsoft.com/office/drawing/2014/main" id="{D8A178C4-4A10-774B-8206-2F7F422DB0F2}"/>
              </a:ext>
            </a:extLst>
          </p:cNvPr>
          <p:cNvSpPr/>
          <p:nvPr/>
        </p:nvSpPr>
        <p:spPr>
          <a:xfrm>
            <a:off x="7868548" y="3825338"/>
            <a:ext cx="569387" cy="323165"/>
          </a:xfrm>
          <a:prstGeom prst="rect">
            <a:avLst/>
          </a:prstGeom>
        </p:spPr>
        <p:txBody>
          <a:bodyPr wrap="none">
            <a:spAutoFit/>
          </a:bodyPr>
          <a:lstStyle/>
          <a:p>
            <a:r>
              <a:rPr lang="ja-JP" altLang="en-US" sz="1500">
                <a:latin typeface="+mn-ea"/>
              </a:rPr>
              <a:t>堺市</a:t>
            </a:r>
            <a:endParaRPr lang="en-US" altLang="ja-JP" sz="1500" dirty="0">
              <a:latin typeface="+mn-ea"/>
            </a:endParaRPr>
          </a:p>
        </p:txBody>
      </p:sp>
      <p:sp>
        <p:nvSpPr>
          <p:cNvPr id="39" name="正方形/長方形 38">
            <a:extLst>
              <a:ext uri="{FF2B5EF4-FFF2-40B4-BE49-F238E27FC236}">
                <a16:creationId xmlns:a16="http://schemas.microsoft.com/office/drawing/2014/main" id="{B61CE2B9-674A-7C41-8289-9DF5CAE56C05}"/>
              </a:ext>
            </a:extLst>
          </p:cNvPr>
          <p:cNvSpPr/>
          <p:nvPr/>
        </p:nvSpPr>
        <p:spPr>
          <a:xfrm>
            <a:off x="7561653" y="3181449"/>
            <a:ext cx="1183176" cy="323165"/>
          </a:xfrm>
          <a:prstGeom prst="rect">
            <a:avLst/>
          </a:prstGeom>
        </p:spPr>
        <p:txBody>
          <a:bodyPr wrap="square">
            <a:spAutoFit/>
          </a:bodyPr>
          <a:lstStyle/>
          <a:p>
            <a:r>
              <a:rPr lang="ja-JP" altLang="en-US" sz="1500">
                <a:latin typeface="+mn-ea"/>
              </a:rPr>
              <a:t>保健所管轄</a:t>
            </a:r>
            <a:endParaRPr lang="ja-JP" altLang="en-US" sz="1500"/>
          </a:p>
        </p:txBody>
      </p:sp>
      <p:cxnSp>
        <p:nvCxnSpPr>
          <p:cNvPr id="3" name="直線コネクタ 2">
            <a:extLst>
              <a:ext uri="{FF2B5EF4-FFF2-40B4-BE49-F238E27FC236}">
                <a16:creationId xmlns:a16="http://schemas.microsoft.com/office/drawing/2014/main" id="{CA2A3D11-773D-2789-7642-EAA65014C368}"/>
              </a:ext>
            </a:extLst>
          </p:cNvPr>
          <p:cNvCxnSpPr/>
          <p:nvPr/>
        </p:nvCxnSpPr>
        <p:spPr>
          <a:xfrm>
            <a:off x="0" y="764704"/>
            <a:ext cx="9144000" cy="0"/>
          </a:xfrm>
          <a:prstGeom prst="line">
            <a:avLst/>
          </a:prstGeom>
          <a:ln w="571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ACBC394B-8ADD-A3B1-264E-1EC0C1B4E968}"/>
              </a:ext>
            </a:extLst>
          </p:cNvPr>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a:latin typeface="+mn-ea"/>
                <a:ea typeface="+mn-ea"/>
                <a:cs typeface="HG丸ｺﾞｼｯｸM-PRO"/>
              </a:rPr>
              <a:t>保健所等との連携</a:t>
            </a:r>
            <a:endParaRPr lang="ja-JP" altLang="en-US" sz="3200" dirty="0">
              <a:latin typeface="+mn-ea"/>
              <a:ea typeface="+mn-ea"/>
              <a:cs typeface="HG丸ｺﾞｼｯｸM-PRO"/>
            </a:endParaRPr>
          </a:p>
        </p:txBody>
      </p:sp>
      <p:pic>
        <p:nvPicPr>
          <p:cNvPr id="12" name="図 11">
            <a:extLst>
              <a:ext uri="{FF2B5EF4-FFF2-40B4-BE49-F238E27FC236}">
                <a16:creationId xmlns:a16="http://schemas.microsoft.com/office/drawing/2014/main" id="{BCDAE8F2-20F7-4F4C-B048-D520F779D2B3}"/>
              </a:ext>
            </a:extLst>
          </p:cNvPr>
          <p:cNvPicPr>
            <a:picLocks noChangeAspect="1"/>
          </p:cNvPicPr>
          <p:nvPr/>
        </p:nvPicPr>
        <p:blipFill>
          <a:blip r:embed="rId4"/>
          <a:stretch>
            <a:fillRect/>
          </a:stretch>
        </p:blipFill>
        <p:spPr>
          <a:xfrm>
            <a:off x="3547711" y="71142"/>
            <a:ext cx="4320837" cy="62206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6</a:t>
            </a:fld>
            <a:endParaRPr kumimoji="1" lang="ja-JP" altLang="en-US" b="1" dirty="0">
              <a:latin typeface="Arial" charset="0"/>
              <a:ea typeface="Arial" charset="0"/>
              <a:cs typeface="Arial" charset="0"/>
            </a:endParaRPr>
          </a:p>
        </p:txBody>
      </p:sp>
      <p:sp>
        <p:nvSpPr>
          <p:cNvPr id="21" name="タイトル 1"/>
          <p:cNvSpPr txBox="1">
            <a:spLocks/>
          </p:cNvSpPr>
          <p:nvPr/>
        </p:nvSpPr>
        <p:spPr bwMode="auto">
          <a:xfrm>
            <a:off x="372140" y="908620"/>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2400" dirty="0">
                <a:latin typeface="+mn-ea"/>
                <a:ea typeface="+mn-ea"/>
                <a:cs typeface="HG丸ｺﾞｼｯｸM-PRO"/>
              </a:rPr>
              <a:t>施設概要</a:t>
            </a: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graphicFrame>
        <p:nvGraphicFramePr>
          <p:cNvPr id="5" name="表 4">
            <a:extLst>
              <a:ext uri="{FF2B5EF4-FFF2-40B4-BE49-F238E27FC236}">
                <a16:creationId xmlns:a16="http://schemas.microsoft.com/office/drawing/2014/main" id="{77AE6D50-F98B-6F61-EFB1-F1F1D752DB56}"/>
              </a:ext>
            </a:extLst>
          </p:cNvPr>
          <p:cNvGraphicFramePr>
            <a:graphicFrameLocks noGrp="1"/>
          </p:cNvGraphicFramePr>
          <p:nvPr>
            <p:extLst>
              <p:ext uri="{D42A27DB-BD31-4B8C-83A1-F6EECF244321}">
                <p14:modId xmlns:p14="http://schemas.microsoft.com/office/powerpoint/2010/main" val="2535087371"/>
              </p:ext>
            </p:extLst>
          </p:nvPr>
        </p:nvGraphicFramePr>
        <p:xfrm>
          <a:off x="767141" y="4253947"/>
          <a:ext cx="8004719" cy="2238928"/>
        </p:xfrm>
        <a:graphic>
          <a:graphicData uri="http://schemas.openxmlformats.org/drawingml/2006/table">
            <a:tbl>
              <a:tblPr/>
              <a:tblGrid>
                <a:gridCol w="1350417">
                  <a:extLst>
                    <a:ext uri="{9D8B030D-6E8A-4147-A177-3AD203B41FA5}">
                      <a16:colId xmlns:a16="http://schemas.microsoft.com/office/drawing/2014/main" val="3925808978"/>
                    </a:ext>
                  </a:extLst>
                </a:gridCol>
                <a:gridCol w="6654302">
                  <a:extLst>
                    <a:ext uri="{9D8B030D-6E8A-4147-A177-3AD203B41FA5}">
                      <a16:colId xmlns:a16="http://schemas.microsoft.com/office/drawing/2014/main" val="3714730327"/>
                    </a:ext>
                  </a:extLst>
                </a:gridCol>
              </a:tblGrid>
              <a:tr h="36943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所在地​</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大阪市東成区中道</a:t>
                      </a:r>
                      <a:r>
                        <a:rPr lang="en-US" altLang="ja-JP" sz="1400" b="0" i="0" dirty="0">
                          <a:solidFill>
                            <a:srgbClr val="000000"/>
                          </a:solidFill>
                          <a:effectLst/>
                          <a:latin typeface="MS PGothic" panose="020B0600070205080204" pitchFamily="34" charset="-128"/>
                          <a:ea typeface="MS PGothic" panose="020B0600070205080204" pitchFamily="34" charset="-128"/>
                        </a:rPr>
                        <a:t>1</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altLang="ja-JP" sz="1400" b="0" i="0" dirty="0">
                          <a:solidFill>
                            <a:srgbClr val="000000"/>
                          </a:solidFill>
                          <a:effectLst/>
                          <a:latin typeface="MS PGothic" panose="020B0600070205080204" pitchFamily="34" charset="-128"/>
                          <a:ea typeface="MS PGothic" panose="020B0600070205080204" pitchFamily="34" charset="-128"/>
                        </a:rPr>
                        <a:t>3</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altLang="ja-JP" sz="1400" b="0" i="0" dirty="0">
                          <a:solidFill>
                            <a:srgbClr val="000000"/>
                          </a:solidFill>
                          <a:effectLst/>
                          <a:latin typeface="MS PGothic" panose="020B0600070205080204" pitchFamily="34" charset="-128"/>
                          <a:ea typeface="MS PGothic" panose="020B0600070205080204" pitchFamily="34" charset="-128"/>
                        </a:rPr>
                        <a:t>3</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526946"/>
                  </a:ext>
                </a:extLst>
              </a:tr>
              <a:tr h="42678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最寄駅​</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森ノ宮（</a:t>
                      </a:r>
                      <a:r>
                        <a:rPr lang="en-US" sz="1400" b="0" i="0" dirty="0">
                          <a:solidFill>
                            <a:srgbClr val="000000"/>
                          </a:solidFill>
                          <a:effectLst/>
                          <a:latin typeface="MS PGothic" panose="020B0600070205080204" pitchFamily="34" charset="-128"/>
                          <a:ea typeface="MS PGothic" panose="020B0600070205080204" pitchFamily="34" charset="-128"/>
                        </a:rPr>
                        <a:t>JR</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sz="1400" b="0" i="0" dirty="0">
                          <a:solidFill>
                            <a:srgbClr val="000000"/>
                          </a:solidFill>
                          <a:effectLst/>
                          <a:latin typeface="MS PGothic" panose="020B0600070205080204" pitchFamily="34" charset="-128"/>
                          <a:ea typeface="MS PGothic" panose="020B0600070205080204" pitchFamily="34" charset="-128"/>
                        </a:rPr>
                        <a:t>Osaka Metro</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sz="1400" b="0" i="0" dirty="0">
                          <a:solidFill>
                            <a:srgbClr val="000000"/>
                          </a:solidFill>
                          <a:effectLst/>
                          <a:latin typeface="MS PGothic" panose="020B0600070205080204" pitchFamily="34" charset="-128"/>
                          <a:ea typeface="MS PGothic" panose="020B0600070205080204" pitchFamily="34" charset="-128"/>
                        </a:rPr>
                        <a:t>​</a:t>
                      </a:r>
                      <a:endParaRPr 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49595"/>
                  </a:ext>
                </a:extLst>
              </a:tr>
              <a:tr h="42678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竣工</a:t>
                      </a: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ja-JP" sz="1400" b="0" i="0" dirty="0">
                          <a:solidFill>
                            <a:srgbClr val="000000"/>
                          </a:solidFill>
                          <a:effectLst/>
                          <a:latin typeface="MS PGothic" panose="020B0600070205080204" pitchFamily="34" charset="-128"/>
                          <a:ea typeface="MS PGothic" panose="020B0600070205080204" pitchFamily="34" charset="-128"/>
                        </a:rPr>
                        <a:t>2022</a:t>
                      </a:r>
                      <a:r>
                        <a:rPr lang="ja-JP" altLang="en-US" sz="1400" b="0" i="0" dirty="0">
                          <a:solidFill>
                            <a:srgbClr val="000000"/>
                          </a:solidFill>
                          <a:effectLst/>
                          <a:latin typeface="MS PGothic" panose="020B0600070205080204" pitchFamily="34" charset="-128"/>
                          <a:ea typeface="MS PGothic" panose="020B0600070205080204" pitchFamily="34" charset="-128"/>
                        </a:rPr>
                        <a:t>年（令和</a:t>
                      </a:r>
                      <a:r>
                        <a:rPr lang="en-US" altLang="ja-JP" sz="1400" b="0" i="0" dirty="0">
                          <a:solidFill>
                            <a:srgbClr val="000000"/>
                          </a:solidFill>
                          <a:effectLst/>
                          <a:latin typeface="MS PGothic" panose="020B0600070205080204" pitchFamily="34" charset="-128"/>
                          <a:ea typeface="MS PGothic" panose="020B0600070205080204" pitchFamily="34" charset="-128"/>
                        </a:rPr>
                        <a:t>4</a:t>
                      </a:r>
                      <a:r>
                        <a:rPr lang="ja-JP" altLang="en-US" sz="1400" b="0" i="0" dirty="0">
                          <a:solidFill>
                            <a:srgbClr val="000000"/>
                          </a:solidFill>
                          <a:effectLst/>
                          <a:latin typeface="MS PGothic" panose="020B0600070205080204" pitchFamily="34" charset="-128"/>
                          <a:ea typeface="MS PGothic" panose="020B0600070205080204" pitchFamily="34" charset="-128"/>
                        </a:rPr>
                        <a:t>年）</a:t>
                      </a:r>
                      <a:endParaRPr lang="en-US"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229378"/>
                  </a:ext>
                </a:extLst>
              </a:tr>
              <a:tr h="1015935">
                <a:tc>
                  <a:txBody>
                    <a:bodyPr/>
                    <a:lstStyle/>
                    <a:p>
                      <a:pPr algn="ctr" rtl="0" fontAlgn="base"/>
                      <a:r>
                        <a:rPr lang="zh-TW" altLang="en-US" sz="1400" b="0" i="0" dirty="0">
                          <a:solidFill>
                            <a:srgbClr val="000000"/>
                          </a:solidFill>
                          <a:effectLst/>
                          <a:latin typeface="MS PGothic" panose="020B0600070205080204" pitchFamily="34" charset="-128"/>
                          <a:ea typeface="MS PGothic" panose="020B0600070205080204" pitchFamily="34" charset="-128"/>
                        </a:rPr>
                        <a:t>敷地面積</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（内訳）</a:t>
                      </a:r>
                      <a:endParaRPr lang="en-US" altLang="ja-JP" sz="1400" b="0" i="0" dirty="0">
                        <a:solidFill>
                          <a:srgbClr val="000000"/>
                        </a:solidFill>
                        <a:effectLst/>
                        <a:latin typeface="MS PGothic" panose="020B0600070205080204" pitchFamily="34" charset="-128"/>
                        <a:ea typeface="MS PGothic" panose="020B0600070205080204" pitchFamily="34" charset="-128"/>
                      </a:endParaRPr>
                    </a:p>
                    <a:p>
                      <a:pPr algn="ctr" rtl="0" fontAlgn="base"/>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algn="ctr" rtl="0" fontAlgn="base"/>
                      <a:r>
                        <a:rPr lang="zh-TW" altLang="en-US" sz="1400" b="0" i="0" dirty="0">
                          <a:solidFill>
                            <a:srgbClr val="000000"/>
                          </a:solidFill>
                          <a:effectLst/>
                          <a:latin typeface="MS PGothic" panose="020B0600070205080204" pitchFamily="34" charset="-128"/>
                          <a:ea typeface="MS PGothic" panose="020B0600070205080204" pitchFamily="34" charset="-128"/>
                        </a:rPr>
                        <a:t>延床面積</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zh-TW" sz="1400" b="0" i="0" dirty="0">
                          <a:solidFill>
                            <a:srgbClr val="000000"/>
                          </a:solidFill>
                          <a:effectLst/>
                          <a:latin typeface="MS PGothic" panose="020B0600070205080204" pitchFamily="34" charset="-128"/>
                          <a:ea typeface="MS PGothic" panose="020B0600070205080204" pitchFamily="34" charset="-128"/>
                        </a:rPr>
                        <a:t>6,449.62 </a:t>
                      </a:r>
                      <a:r>
                        <a:rPr lang="zh-TW" altLang="en-US" sz="1400" b="0" i="0" dirty="0">
                          <a:solidFill>
                            <a:srgbClr val="000000"/>
                          </a:solidFill>
                          <a:effectLst/>
                          <a:latin typeface="MS PGothic" panose="020B0600070205080204" pitchFamily="34" charset="-128"/>
                          <a:ea typeface="MS PGothic" panose="020B0600070205080204" pitchFamily="34" charset="-128"/>
                        </a:rPr>
                        <a:t>㎡​</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　　　　　　北館：</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1421.06 </a:t>
                      </a:r>
                      <a:r>
                        <a:rPr lang="zh-TW" altLang="en-US" sz="1400" b="0" i="0" dirty="0">
                          <a:solidFill>
                            <a:srgbClr val="000000"/>
                          </a:solidFill>
                          <a:effectLst/>
                          <a:latin typeface="MS PGothic" panose="020B0600070205080204" pitchFamily="34" charset="-128"/>
                          <a:ea typeface="MS PGothic" panose="020B0600070205080204" pitchFamily="34" charset="-128"/>
                        </a:rPr>
                        <a:t>㎡​</a:t>
                      </a:r>
                      <a:r>
                        <a:rPr kumimoji="1" lang="en-US" altLang="zh-TW" sz="1400" b="0" i="0" kern="1200" dirty="0">
                          <a:solidFill>
                            <a:srgbClr val="000000"/>
                          </a:solidFill>
                          <a:effectLst/>
                          <a:latin typeface="MS PGothic" panose="020B0600070205080204" pitchFamily="34" charset="-128"/>
                          <a:ea typeface="MS PGothic" panose="020B0600070205080204" pitchFamily="34" charset="-128"/>
                          <a:cs typeface="+mn-cs"/>
                        </a:rPr>
                        <a:t> </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（鉄骨鉄筋コンクリート造　地上</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13</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階）</a:t>
                      </a:r>
                      <a:endPar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　　　　　　南館：</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1310.33 </a:t>
                      </a:r>
                      <a:r>
                        <a:rPr lang="zh-TW" altLang="en-US" sz="1400" b="0" i="0" dirty="0">
                          <a:solidFill>
                            <a:srgbClr val="000000"/>
                          </a:solidFill>
                          <a:effectLst/>
                          <a:latin typeface="MS PGothic" panose="020B0600070205080204" pitchFamily="34" charset="-128"/>
                          <a:ea typeface="MS PGothic" panose="020B0600070205080204" pitchFamily="34" charset="-128"/>
                        </a:rPr>
                        <a:t>㎡​</a:t>
                      </a:r>
                      <a:r>
                        <a:rPr kumimoji="1" lang="en-US" altLang="zh-TW" sz="1400" b="0" i="0" kern="1200" dirty="0">
                          <a:solidFill>
                            <a:srgbClr val="000000"/>
                          </a:solidFill>
                          <a:effectLst/>
                          <a:latin typeface="MS PGothic" panose="020B0600070205080204" pitchFamily="34" charset="-128"/>
                          <a:ea typeface="MS PGothic" panose="020B0600070205080204" pitchFamily="34" charset="-128"/>
                          <a:cs typeface="+mn-cs"/>
                        </a:rPr>
                        <a:t> </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（プレキャスト・プレストレストコンクリート造　地上８階）</a:t>
                      </a:r>
                      <a:endPar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endParaRPr>
                    </a:p>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zh-TW" sz="1400" b="0" i="0" dirty="0">
                          <a:solidFill>
                            <a:srgbClr val="000000"/>
                          </a:solidFill>
                          <a:effectLst/>
                          <a:latin typeface="MS PGothic" panose="020B0600070205080204" pitchFamily="34" charset="-128"/>
                          <a:ea typeface="MS PGothic" panose="020B0600070205080204" pitchFamily="34" charset="-128"/>
                        </a:rPr>
                        <a:t>21,025.73</a:t>
                      </a:r>
                      <a:r>
                        <a:rPr lang="zh-TW" altLang="en-US" sz="1400" b="0" i="0" dirty="0">
                          <a:solidFill>
                            <a:srgbClr val="000000"/>
                          </a:solidFill>
                          <a:effectLst/>
                          <a:latin typeface="MS PGothic" panose="020B0600070205080204" pitchFamily="34" charset="-128"/>
                          <a:ea typeface="MS PGothic" panose="020B0600070205080204" pitchFamily="34" charset="-128"/>
                        </a:rPr>
                        <a:t>㎡​</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87043"/>
                  </a:ext>
                </a:extLst>
              </a:tr>
            </a:tbl>
          </a:graphicData>
        </a:graphic>
      </p:graphicFrame>
      <p:pic>
        <p:nvPicPr>
          <p:cNvPr id="6" name="図 5">
            <a:extLst>
              <a:ext uri="{FF2B5EF4-FFF2-40B4-BE49-F238E27FC236}">
                <a16:creationId xmlns:a16="http://schemas.microsoft.com/office/drawing/2014/main" id="{24EAB8A0-7799-30F4-26B2-48AF587384A2}"/>
              </a:ext>
            </a:extLst>
          </p:cNvPr>
          <p:cNvPicPr>
            <a:picLocks noChangeAspect="1"/>
          </p:cNvPicPr>
          <p:nvPr/>
        </p:nvPicPr>
        <p:blipFill>
          <a:blip r:embed="rId3"/>
          <a:stretch>
            <a:fillRect/>
          </a:stretch>
        </p:blipFill>
        <p:spPr>
          <a:xfrm>
            <a:off x="4816991" y="1201008"/>
            <a:ext cx="3559868" cy="2887618"/>
          </a:xfrm>
          <a:prstGeom prst="rect">
            <a:avLst/>
          </a:prstGeom>
        </p:spPr>
      </p:pic>
      <p:pic>
        <p:nvPicPr>
          <p:cNvPr id="9" name="図 8">
            <a:extLst>
              <a:ext uri="{FF2B5EF4-FFF2-40B4-BE49-F238E27FC236}">
                <a16:creationId xmlns:a16="http://schemas.microsoft.com/office/drawing/2014/main" id="{DC1AA6E1-9D00-B6B2-65F1-C3E66710F97E}"/>
              </a:ext>
            </a:extLst>
          </p:cNvPr>
          <p:cNvPicPr>
            <a:picLocks noChangeAspect="1"/>
          </p:cNvPicPr>
          <p:nvPr/>
        </p:nvPicPr>
        <p:blipFill>
          <a:blip r:embed="rId4"/>
          <a:stretch>
            <a:fillRect/>
          </a:stretch>
        </p:blipFill>
        <p:spPr>
          <a:xfrm>
            <a:off x="767141" y="1444627"/>
            <a:ext cx="3657600" cy="2438400"/>
          </a:xfrm>
          <a:prstGeom prst="rect">
            <a:avLst/>
          </a:prstGeom>
        </p:spPr>
      </p:pic>
    </p:spTree>
    <p:extLst>
      <p:ext uri="{BB962C8B-B14F-4D97-AF65-F5344CB8AC3E}">
        <p14:creationId xmlns:p14="http://schemas.microsoft.com/office/powerpoint/2010/main" val="3570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CBCA0752-3774-DD58-0556-E51167E9E1B5}"/>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7</a:t>
            </a:fld>
            <a:endParaRPr lang="ja-JP" altLang="en-US" sz="1200" b="1" dirty="0">
              <a:latin typeface="Arial" charset="0"/>
              <a:ea typeface="Arial" charset="0"/>
              <a:cs typeface="Arial" charset="0"/>
            </a:endParaRPr>
          </a:p>
        </p:txBody>
      </p:sp>
      <p:sp>
        <p:nvSpPr>
          <p:cNvPr id="119" name="Text Box 186"/>
          <p:cNvSpPr txBox="1">
            <a:spLocks noChangeArrowheads="1"/>
          </p:cNvSpPr>
          <p:nvPr/>
        </p:nvSpPr>
        <p:spPr bwMode="auto">
          <a:xfrm>
            <a:off x="569787" y="4384970"/>
            <a:ext cx="3202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solidFill>
                  <a:srgbClr val="000000"/>
                </a:solidFill>
                <a:latin typeface="+mn-ea"/>
                <a:ea typeface="+mn-ea"/>
                <a:cs typeface="HGMaruGothicMPRO" charset="-128"/>
              </a:rPr>
              <a:t>役職員数</a:t>
            </a:r>
            <a:r>
              <a:rPr lang="ja-JP" altLang="en-US" sz="1200" dirty="0">
                <a:latin typeface="+mn-ea"/>
                <a:ea typeface="+mn-ea"/>
                <a:cs typeface="HGMaruGothicMPRO" charset="-128"/>
              </a:rPr>
              <a:t>　</a:t>
            </a:r>
            <a:r>
              <a:rPr lang="en-US" altLang="ja-JP" sz="1200" dirty="0">
                <a:latin typeface="+mn-ea"/>
                <a:ea typeface="+mn-ea"/>
                <a:cs typeface="HGMaruGothicMPRO" charset="-128"/>
              </a:rPr>
              <a:t>151</a:t>
            </a:r>
            <a:r>
              <a:rPr lang="ja-JP" altLang="en-US" sz="1200" dirty="0">
                <a:latin typeface="+mn-ea"/>
                <a:ea typeface="+mn-ea"/>
                <a:cs typeface="HGMaruGothicMPRO" charset="-128"/>
              </a:rPr>
              <a:t>人</a:t>
            </a:r>
            <a:endParaRPr lang="en-US" altLang="ja-JP" sz="1200" dirty="0">
              <a:latin typeface="+mn-ea"/>
              <a:ea typeface="+mn-ea"/>
              <a:cs typeface="HGMaruGothicMPRO" charset="-128"/>
            </a:endParaRPr>
          </a:p>
          <a:p>
            <a:r>
              <a:rPr lang="ja-JP" altLang="en-US" sz="1200" dirty="0">
                <a:solidFill>
                  <a:srgbClr val="000000"/>
                </a:solidFill>
                <a:latin typeface="+mn-ea"/>
                <a:ea typeface="+mn-ea"/>
                <a:cs typeface="HGMaruGothicMPRO" charset="-128"/>
              </a:rPr>
              <a:t>（令和</a:t>
            </a:r>
            <a:r>
              <a:rPr lang="en-US" altLang="ja-JP" sz="1200" dirty="0">
                <a:solidFill>
                  <a:srgbClr val="000000"/>
                </a:solidFill>
                <a:latin typeface="+mn-ea"/>
                <a:ea typeface="+mn-ea"/>
                <a:cs typeface="HGMaruGothicMPRO" charset="-128"/>
              </a:rPr>
              <a:t>6</a:t>
            </a:r>
            <a:r>
              <a:rPr lang="ja-JP" altLang="en-US" sz="1200" dirty="0">
                <a:solidFill>
                  <a:srgbClr val="000000"/>
                </a:solidFill>
                <a:latin typeface="+mn-ea"/>
                <a:ea typeface="+mn-ea"/>
                <a:cs typeface="HGMaruGothicMPRO" charset="-128"/>
              </a:rPr>
              <a:t>年</a:t>
            </a:r>
            <a:r>
              <a:rPr lang="en-US" altLang="ja-JP" sz="1200" dirty="0">
                <a:solidFill>
                  <a:srgbClr val="000000"/>
                </a:solidFill>
                <a:latin typeface="+mn-ea"/>
                <a:ea typeface="+mn-ea"/>
                <a:cs typeface="HGMaruGothicMPRO" charset="-128"/>
              </a:rPr>
              <a:t>3</a:t>
            </a:r>
            <a:r>
              <a:rPr lang="ja-JP" altLang="en-US" sz="1200" dirty="0">
                <a:solidFill>
                  <a:srgbClr val="000000"/>
                </a:solidFill>
                <a:latin typeface="+mn-ea"/>
                <a:ea typeface="+mn-ea"/>
                <a:cs typeface="HGMaruGothicMPRO" charset="-128"/>
              </a:rPr>
              <a:t>月</a:t>
            </a:r>
            <a:r>
              <a:rPr lang="en-US" altLang="ja-JP" sz="1200" dirty="0">
                <a:solidFill>
                  <a:srgbClr val="000000"/>
                </a:solidFill>
                <a:latin typeface="+mn-ea"/>
                <a:ea typeface="+mn-ea"/>
                <a:cs typeface="HGMaruGothicMPRO" charset="-128"/>
              </a:rPr>
              <a:t>31</a:t>
            </a:r>
            <a:r>
              <a:rPr lang="ja-JP" altLang="en-US" sz="1200" dirty="0">
                <a:solidFill>
                  <a:srgbClr val="000000"/>
                </a:solidFill>
                <a:latin typeface="+mn-ea"/>
                <a:ea typeface="+mn-ea"/>
                <a:cs typeface="HGMaruGothicMPRO" charset="-128"/>
              </a:rPr>
              <a:t>日現在　非常勤を除く）</a:t>
            </a:r>
          </a:p>
        </p:txBody>
      </p:sp>
      <p:sp>
        <p:nvSpPr>
          <p:cNvPr id="6" name="角丸四角形 5"/>
          <p:cNvSpPr/>
          <p:nvPr/>
        </p:nvSpPr>
        <p:spPr>
          <a:xfrm>
            <a:off x="470494" y="4369269"/>
            <a:ext cx="2855984"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sp>
        <p:nvSpPr>
          <p:cNvPr id="12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cxnSp>
        <p:nvCxnSpPr>
          <p:cNvPr id="3" name="直線コネクタ 2">
            <a:extLst>
              <a:ext uri="{FF2B5EF4-FFF2-40B4-BE49-F238E27FC236}">
                <a16:creationId xmlns:a16="http://schemas.microsoft.com/office/drawing/2014/main" id="{30CBEF1F-47A7-DC41-CF59-AAF3F414A095}"/>
              </a:ext>
            </a:extLst>
          </p:cNvPr>
          <p:cNvCxnSpPr>
            <a:cxnSpLocks/>
          </p:cNvCxnSpPr>
          <p:nvPr/>
        </p:nvCxnSpPr>
        <p:spPr>
          <a:xfrm>
            <a:off x="3766301" y="5778026"/>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C2865CCA-0F45-B26B-59AB-A749C890FE4A}"/>
              </a:ext>
            </a:extLst>
          </p:cNvPr>
          <p:cNvCxnSpPr>
            <a:cxnSpLocks/>
          </p:cNvCxnSpPr>
          <p:nvPr/>
        </p:nvCxnSpPr>
        <p:spPr>
          <a:xfrm>
            <a:off x="3772239" y="4347870"/>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AFF0D383-C509-8CC5-2E46-3D95A589148D}"/>
              </a:ext>
            </a:extLst>
          </p:cNvPr>
          <p:cNvCxnSpPr>
            <a:cxnSpLocks/>
          </p:cNvCxnSpPr>
          <p:nvPr/>
        </p:nvCxnSpPr>
        <p:spPr>
          <a:xfrm>
            <a:off x="3772239" y="1513909"/>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2622570E-44B6-F564-E662-9E1C9648D662}"/>
              </a:ext>
            </a:extLst>
          </p:cNvPr>
          <p:cNvCxnSpPr>
            <a:cxnSpLocks/>
          </p:cNvCxnSpPr>
          <p:nvPr/>
        </p:nvCxnSpPr>
        <p:spPr>
          <a:xfrm>
            <a:off x="3772239" y="2475846"/>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D6632B37-DB84-7C9F-AA31-59F6DA5833E4}"/>
              </a:ext>
            </a:extLst>
          </p:cNvPr>
          <p:cNvCxnSpPr>
            <a:cxnSpLocks/>
          </p:cNvCxnSpPr>
          <p:nvPr/>
        </p:nvCxnSpPr>
        <p:spPr>
          <a:xfrm>
            <a:off x="2253087" y="3403707"/>
            <a:ext cx="349707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1" name="Rectangle 12">
            <a:extLst>
              <a:ext uri="{FF2B5EF4-FFF2-40B4-BE49-F238E27FC236}">
                <a16:creationId xmlns:a16="http://schemas.microsoft.com/office/drawing/2014/main" id="{DCE75F60-A524-DFF2-4C32-F8C61D47912D}"/>
              </a:ext>
            </a:extLst>
          </p:cNvPr>
          <p:cNvSpPr>
            <a:spLocks noChangeArrowheads="1"/>
          </p:cNvSpPr>
          <p:nvPr/>
        </p:nvSpPr>
        <p:spPr bwMode="auto">
          <a:xfrm>
            <a:off x="5964177" y="4901174"/>
            <a:ext cx="182886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食品安全課</a:t>
            </a:r>
            <a:r>
              <a:rPr lang="ja-JP" altLang="en-US" sz="1400" dirty="0">
                <a:latin typeface="+mn-ea"/>
                <a:ea typeface="+mn-ea"/>
                <a:cs typeface="HG丸ｺﾞｼｯｸM-PRO"/>
              </a:rPr>
              <a:t>　</a:t>
            </a:r>
            <a:r>
              <a:rPr lang="en-US" altLang="ja-JP" sz="1400" dirty="0">
                <a:latin typeface="+mn-ea"/>
                <a:ea typeface="+mn-ea"/>
                <a:cs typeface="HG丸ｺﾞｼｯｸM-PRO"/>
              </a:rPr>
              <a:t>19</a:t>
            </a:r>
            <a:r>
              <a:rPr lang="ja-JP" altLang="en-US" sz="1400" dirty="0">
                <a:latin typeface="+mn-ea"/>
                <a:ea typeface="+mn-ea"/>
                <a:cs typeface="HG丸ｺﾞｼｯｸM-PRO"/>
              </a:rPr>
              <a:t>名</a:t>
            </a:r>
          </a:p>
        </p:txBody>
      </p:sp>
      <p:sp>
        <p:nvSpPr>
          <p:cNvPr id="12" name="Rectangle 13">
            <a:extLst>
              <a:ext uri="{FF2B5EF4-FFF2-40B4-BE49-F238E27FC236}">
                <a16:creationId xmlns:a16="http://schemas.microsoft.com/office/drawing/2014/main" id="{F62E0626-0B05-7A62-1545-E5C42A413886}"/>
              </a:ext>
            </a:extLst>
          </p:cNvPr>
          <p:cNvSpPr>
            <a:spLocks noChangeArrowheads="1"/>
          </p:cNvSpPr>
          <p:nvPr/>
        </p:nvSpPr>
        <p:spPr bwMode="auto">
          <a:xfrm>
            <a:off x="5964177" y="5844806"/>
            <a:ext cx="1847911"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ja-JP" altLang="en-US" sz="1400" dirty="0">
                <a:latin typeface="+mn-ea"/>
                <a:ea typeface="+mn-ea"/>
                <a:cs typeface="HG丸ｺﾞｼｯｸM-PRO"/>
              </a:rPr>
              <a:t>　</a:t>
            </a:r>
            <a:r>
              <a:rPr lang="en-US" altLang="ja-JP" sz="1400" dirty="0">
                <a:latin typeface="+mn-ea"/>
                <a:ea typeface="+mn-ea"/>
                <a:cs typeface="HG丸ｺﾞｼｯｸM-PRO"/>
              </a:rPr>
              <a:t>10</a:t>
            </a:r>
            <a:r>
              <a:rPr lang="ja-JP" altLang="en-US" sz="1400" dirty="0">
                <a:latin typeface="+mn-ea"/>
                <a:ea typeface="+mn-ea"/>
                <a:cs typeface="HG丸ｺﾞｼｯｸM-PRO"/>
              </a:rPr>
              <a:t>名</a:t>
            </a:r>
          </a:p>
        </p:txBody>
      </p:sp>
      <p:sp>
        <p:nvSpPr>
          <p:cNvPr id="14" name="Rectangle 14">
            <a:extLst>
              <a:ext uri="{FF2B5EF4-FFF2-40B4-BE49-F238E27FC236}">
                <a16:creationId xmlns:a16="http://schemas.microsoft.com/office/drawing/2014/main" id="{83420EA3-4017-6355-BD68-76619A34C260}"/>
              </a:ext>
            </a:extLst>
          </p:cNvPr>
          <p:cNvSpPr>
            <a:spLocks noChangeArrowheads="1"/>
          </p:cNvSpPr>
          <p:nvPr/>
        </p:nvSpPr>
        <p:spPr bwMode="auto">
          <a:xfrm>
            <a:off x="5964177" y="6316620"/>
            <a:ext cx="184791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latin typeface="+mn-ea"/>
                <a:ea typeface="+mn-ea"/>
                <a:cs typeface="HG丸ｺﾞｼｯｸM-PRO"/>
              </a:rPr>
              <a:t>14</a:t>
            </a:r>
            <a:r>
              <a:rPr lang="ja-JP" altLang="en-US" sz="1400" dirty="0">
                <a:latin typeface="+mn-ea"/>
                <a:ea typeface="+mn-ea"/>
                <a:cs typeface="HG丸ｺﾞｼｯｸM-PRO"/>
              </a:rPr>
              <a:t>名</a:t>
            </a:r>
          </a:p>
        </p:txBody>
      </p:sp>
      <p:sp>
        <p:nvSpPr>
          <p:cNvPr id="16" name="Rectangle 7">
            <a:extLst>
              <a:ext uri="{FF2B5EF4-FFF2-40B4-BE49-F238E27FC236}">
                <a16:creationId xmlns:a16="http://schemas.microsoft.com/office/drawing/2014/main" id="{AEBE7B46-47E9-7A6A-8B4B-26DE4DC38351}"/>
              </a:ext>
            </a:extLst>
          </p:cNvPr>
          <p:cNvSpPr>
            <a:spLocks noChangeArrowheads="1"/>
          </p:cNvSpPr>
          <p:nvPr/>
        </p:nvSpPr>
        <p:spPr bwMode="auto">
          <a:xfrm>
            <a:off x="3984575" y="5608898"/>
            <a:ext cx="155156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a:t>
            </a:r>
            <a:r>
              <a:rPr lang="ja-JP" altLang="en-US" sz="1400" dirty="0">
                <a:latin typeface="+mn-ea"/>
                <a:ea typeface="+mn-ea"/>
                <a:cs typeface="HG丸ｺﾞｼｯｸM-PRO"/>
              </a:rPr>
              <a:t>学部　</a:t>
            </a:r>
            <a:r>
              <a:rPr lang="en-US" altLang="ja-JP" sz="1400" dirty="0">
                <a:latin typeface="+mn-ea"/>
                <a:ea typeface="+mn-ea"/>
                <a:cs typeface="HG丸ｺﾞｼｯｸM-PRO"/>
              </a:rPr>
              <a:t>60</a:t>
            </a:r>
            <a:r>
              <a:rPr lang="ja-JP" altLang="en-US" sz="1400" dirty="0">
                <a:latin typeface="+mn-ea"/>
                <a:ea typeface="+mn-ea"/>
                <a:cs typeface="HG丸ｺﾞｼｯｸM-PRO"/>
              </a:rPr>
              <a:t>名</a:t>
            </a:r>
          </a:p>
        </p:txBody>
      </p:sp>
      <p:sp>
        <p:nvSpPr>
          <p:cNvPr id="17" name="Rectangle 10">
            <a:extLst>
              <a:ext uri="{FF2B5EF4-FFF2-40B4-BE49-F238E27FC236}">
                <a16:creationId xmlns:a16="http://schemas.microsoft.com/office/drawing/2014/main" id="{2CB015C1-8E5B-7EFF-BF7E-EECCA7A441CF}"/>
              </a:ext>
            </a:extLst>
          </p:cNvPr>
          <p:cNvSpPr>
            <a:spLocks noChangeArrowheads="1"/>
          </p:cNvSpPr>
          <p:nvPr/>
        </p:nvSpPr>
        <p:spPr bwMode="auto">
          <a:xfrm>
            <a:off x="5964177" y="3957542"/>
            <a:ext cx="182617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ja-JP" altLang="en-US" sz="1400" dirty="0">
                <a:latin typeface="+mn-ea"/>
                <a:ea typeface="+mn-ea"/>
                <a:cs typeface="HG丸ｺﾞｼｯｸM-PRO"/>
              </a:rPr>
              <a:t>　</a:t>
            </a:r>
            <a:r>
              <a:rPr lang="en-US" altLang="ja-JP" sz="1400" dirty="0">
                <a:latin typeface="+mn-ea"/>
                <a:ea typeface="+mn-ea"/>
                <a:cs typeface="HG丸ｺﾞｼｯｸM-PRO"/>
              </a:rPr>
              <a:t>23</a:t>
            </a:r>
            <a:r>
              <a:rPr lang="ja-JP" altLang="en-US" sz="1400" dirty="0">
                <a:latin typeface="+mn-ea"/>
                <a:ea typeface="+mn-ea"/>
                <a:cs typeface="HG丸ｺﾞｼｯｸM-PRO"/>
              </a:rPr>
              <a:t>名</a:t>
            </a:r>
          </a:p>
        </p:txBody>
      </p:sp>
      <p:sp>
        <p:nvSpPr>
          <p:cNvPr id="18" name="Rectangle 11">
            <a:extLst>
              <a:ext uri="{FF2B5EF4-FFF2-40B4-BE49-F238E27FC236}">
                <a16:creationId xmlns:a16="http://schemas.microsoft.com/office/drawing/2014/main" id="{CA33E972-FE15-8A88-5838-D19B5ED10A45}"/>
              </a:ext>
            </a:extLst>
          </p:cNvPr>
          <p:cNvSpPr>
            <a:spLocks noChangeArrowheads="1"/>
          </p:cNvSpPr>
          <p:nvPr/>
        </p:nvSpPr>
        <p:spPr bwMode="auto">
          <a:xfrm>
            <a:off x="5964177" y="4429358"/>
            <a:ext cx="182617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ja-JP" altLang="en-US" sz="1400" dirty="0">
                <a:latin typeface="+mn-ea"/>
                <a:ea typeface="+mn-ea"/>
                <a:cs typeface="HG丸ｺﾞｼｯｸM-PRO"/>
              </a:rPr>
              <a:t>　</a:t>
            </a:r>
            <a:r>
              <a:rPr lang="en-US" altLang="ja-JP" sz="1400" dirty="0">
                <a:latin typeface="+mn-ea"/>
                <a:ea typeface="+mn-ea"/>
                <a:cs typeface="HG丸ｺﾞｼｯｸM-PRO"/>
              </a:rPr>
              <a:t>24</a:t>
            </a:r>
            <a:r>
              <a:rPr lang="ja-JP" altLang="en-US" sz="1400" dirty="0">
                <a:latin typeface="+mn-ea"/>
                <a:ea typeface="+mn-ea"/>
                <a:cs typeface="HG丸ｺﾞｼｯｸM-PRO"/>
              </a:rPr>
              <a:t>名</a:t>
            </a:r>
            <a:endParaRPr lang="en-US" altLang="ja-JP" sz="1400" dirty="0">
              <a:latin typeface="+mn-ea"/>
              <a:ea typeface="+mn-ea"/>
              <a:cs typeface="HG丸ｺﾞｼｯｸM-PRO"/>
            </a:endParaRPr>
          </a:p>
        </p:txBody>
      </p:sp>
      <p:sp>
        <p:nvSpPr>
          <p:cNvPr id="19" name="Rectangle 6">
            <a:extLst>
              <a:ext uri="{FF2B5EF4-FFF2-40B4-BE49-F238E27FC236}">
                <a16:creationId xmlns:a16="http://schemas.microsoft.com/office/drawing/2014/main" id="{5374E428-601A-2359-AF2C-F4082BAAB701}"/>
              </a:ext>
            </a:extLst>
          </p:cNvPr>
          <p:cNvSpPr>
            <a:spLocks noChangeArrowheads="1"/>
          </p:cNvSpPr>
          <p:nvPr/>
        </p:nvSpPr>
        <p:spPr bwMode="auto">
          <a:xfrm>
            <a:off x="3984575" y="4193450"/>
            <a:ext cx="1393822"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微生物部　</a:t>
            </a:r>
            <a:r>
              <a:rPr lang="en-US" altLang="ja-JP" sz="1400" dirty="0">
                <a:latin typeface="+mn-ea"/>
                <a:ea typeface="+mn-ea"/>
                <a:cs typeface="HG丸ｺﾞｼｯｸM-PRO"/>
              </a:rPr>
              <a:t>47</a:t>
            </a:r>
            <a:r>
              <a:rPr lang="ja-JP" altLang="en-US" sz="1400" dirty="0">
                <a:solidFill>
                  <a:srgbClr val="000000"/>
                </a:solidFill>
                <a:latin typeface="+mn-ea"/>
                <a:ea typeface="+mn-ea"/>
                <a:cs typeface="HG丸ｺﾞｼｯｸM-PRO"/>
              </a:rPr>
              <a:t>名</a:t>
            </a:r>
          </a:p>
        </p:txBody>
      </p:sp>
      <p:sp>
        <p:nvSpPr>
          <p:cNvPr id="21" name="Rectangle 8">
            <a:extLst>
              <a:ext uri="{FF2B5EF4-FFF2-40B4-BE49-F238E27FC236}">
                <a16:creationId xmlns:a16="http://schemas.microsoft.com/office/drawing/2014/main" id="{3DD2D5EF-630B-4A7F-6765-44C6DB033AF0}"/>
              </a:ext>
            </a:extLst>
          </p:cNvPr>
          <p:cNvSpPr>
            <a:spLocks noChangeArrowheads="1"/>
          </p:cNvSpPr>
          <p:nvPr/>
        </p:nvSpPr>
        <p:spPr bwMode="auto">
          <a:xfrm>
            <a:off x="5964177" y="1126646"/>
            <a:ext cx="1828271"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ja-JP" altLang="en-US" sz="1400" dirty="0">
                <a:latin typeface="+mn-ea"/>
                <a:ea typeface="+mn-ea"/>
                <a:cs typeface="HG丸ｺﾞｼｯｸM-PRO"/>
              </a:rPr>
              <a:t>　</a:t>
            </a:r>
            <a:r>
              <a:rPr lang="en-US" altLang="ja-JP" sz="1400" dirty="0">
                <a:latin typeface="+mn-ea"/>
                <a:ea typeface="+mn-ea"/>
                <a:cs typeface="HG丸ｺﾞｼｯｸM-PRO"/>
              </a:rPr>
              <a:t>13</a:t>
            </a:r>
            <a:r>
              <a:rPr lang="ja-JP" altLang="en-US" sz="1400" dirty="0">
                <a:latin typeface="+mn-ea"/>
                <a:ea typeface="+mn-ea"/>
                <a:cs typeface="HG丸ｺﾞｼｯｸM-PRO"/>
              </a:rPr>
              <a:t>名</a:t>
            </a:r>
          </a:p>
        </p:txBody>
      </p:sp>
      <p:sp>
        <p:nvSpPr>
          <p:cNvPr id="23" name="Rectangle 9">
            <a:extLst>
              <a:ext uri="{FF2B5EF4-FFF2-40B4-BE49-F238E27FC236}">
                <a16:creationId xmlns:a16="http://schemas.microsoft.com/office/drawing/2014/main" id="{F8108B40-3E4D-D7CC-D2D9-FBE6AC2881BF}"/>
              </a:ext>
            </a:extLst>
          </p:cNvPr>
          <p:cNvSpPr>
            <a:spLocks noChangeArrowheads="1"/>
          </p:cNvSpPr>
          <p:nvPr/>
        </p:nvSpPr>
        <p:spPr bwMode="auto">
          <a:xfrm>
            <a:off x="5964177" y="1598462"/>
            <a:ext cx="1828269"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ja-JP" altLang="en-US" sz="1400" dirty="0">
                <a:latin typeface="+mn-ea"/>
                <a:ea typeface="+mn-ea"/>
                <a:cs typeface="HG丸ｺﾞｼｯｸM-PRO"/>
              </a:rPr>
              <a:t>　</a:t>
            </a:r>
            <a:r>
              <a:rPr lang="en-US" altLang="ja-JP" sz="1400" dirty="0">
                <a:latin typeface="+mn-ea"/>
                <a:ea typeface="+mn-ea"/>
                <a:cs typeface="HG丸ｺﾞｼｯｸM-PRO"/>
              </a:rPr>
              <a:t>9</a:t>
            </a:r>
            <a:r>
              <a:rPr lang="ja-JP" altLang="en-US" sz="1400" dirty="0">
                <a:latin typeface="+mn-ea"/>
                <a:ea typeface="+mn-ea"/>
                <a:cs typeface="HG丸ｺﾞｼｯｸM-PRO"/>
              </a:rPr>
              <a:t>名</a:t>
            </a:r>
          </a:p>
        </p:txBody>
      </p:sp>
      <p:sp>
        <p:nvSpPr>
          <p:cNvPr id="24" name="Rectangle 5">
            <a:extLst>
              <a:ext uri="{FF2B5EF4-FFF2-40B4-BE49-F238E27FC236}">
                <a16:creationId xmlns:a16="http://schemas.microsoft.com/office/drawing/2014/main" id="{C060FA34-AA7F-5F50-9D30-FCCD6409D4BD}"/>
              </a:ext>
            </a:extLst>
          </p:cNvPr>
          <p:cNvSpPr>
            <a:spLocks noChangeArrowheads="1"/>
          </p:cNvSpPr>
          <p:nvPr/>
        </p:nvSpPr>
        <p:spPr bwMode="auto">
          <a:xfrm>
            <a:off x="3984575" y="1362554"/>
            <a:ext cx="1299424"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 </a:t>
            </a:r>
            <a:r>
              <a:rPr lang="en-US" altLang="ja-JP" sz="1400" dirty="0">
                <a:solidFill>
                  <a:srgbClr val="000000"/>
                </a:solidFill>
                <a:latin typeface="+mn-ea"/>
                <a:ea typeface="+mn-ea"/>
                <a:cs typeface="HG丸ｺﾞｼｯｸM-PRO"/>
              </a:rPr>
              <a:t>  </a:t>
            </a:r>
            <a:r>
              <a:rPr lang="en-US" altLang="ja-JP" sz="1400" dirty="0">
                <a:latin typeface="+mn-ea"/>
                <a:ea typeface="+mn-ea"/>
                <a:cs typeface="HG丸ｺﾞｼｯｸM-PRO"/>
              </a:rPr>
              <a:t>22</a:t>
            </a:r>
            <a:r>
              <a:rPr lang="ja-JP" altLang="en-US" sz="1400" dirty="0">
                <a:latin typeface="+mn-ea"/>
                <a:ea typeface="+mn-ea"/>
                <a:cs typeface="HG丸ｺﾞｼｯｸM-PRO"/>
              </a:rPr>
              <a:t>名</a:t>
            </a:r>
          </a:p>
        </p:txBody>
      </p:sp>
      <p:sp>
        <p:nvSpPr>
          <p:cNvPr id="25" name="Rectangle 9">
            <a:extLst>
              <a:ext uri="{FF2B5EF4-FFF2-40B4-BE49-F238E27FC236}">
                <a16:creationId xmlns:a16="http://schemas.microsoft.com/office/drawing/2014/main" id="{740A9D59-79BB-9F62-4DA4-BC1730353CC5}"/>
              </a:ext>
            </a:extLst>
          </p:cNvPr>
          <p:cNvSpPr>
            <a:spLocks noChangeArrowheads="1"/>
          </p:cNvSpPr>
          <p:nvPr/>
        </p:nvSpPr>
        <p:spPr bwMode="auto">
          <a:xfrm>
            <a:off x="5964177" y="2070278"/>
            <a:ext cx="1801958"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ea typeface="+mn-ea"/>
                <a:cs typeface="HG丸ｺﾞｼｯｸM-PRO"/>
              </a:rPr>
              <a:t>名</a:t>
            </a:r>
          </a:p>
        </p:txBody>
      </p:sp>
      <p:sp>
        <p:nvSpPr>
          <p:cNvPr id="26" name="Rectangle 9">
            <a:extLst>
              <a:ext uri="{FF2B5EF4-FFF2-40B4-BE49-F238E27FC236}">
                <a16:creationId xmlns:a16="http://schemas.microsoft.com/office/drawing/2014/main" id="{27CEAC9C-51D8-237F-1212-232656A46644}"/>
              </a:ext>
            </a:extLst>
          </p:cNvPr>
          <p:cNvSpPr>
            <a:spLocks noChangeArrowheads="1"/>
          </p:cNvSpPr>
          <p:nvPr/>
        </p:nvSpPr>
        <p:spPr bwMode="auto">
          <a:xfrm>
            <a:off x="5964177" y="3485726"/>
            <a:ext cx="1850233"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a:t>
            </a:r>
            <a:r>
              <a:rPr lang="ja-JP" altLang="en-US" sz="1400" dirty="0">
                <a:latin typeface="+mn-ea"/>
                <a:ea typeface="+mn-ea"/>
                <a:cs typeface="HG丸ｺﾞｼｯｸM-PRO"/>
              </a:rPr>
              <a:t>　</a:t>
            </a:r>
            <a:r>
              <a:rPr lang="en-US" altLang="ja-JP" sz="1400" dirty="0">
                <a:latin typeface="+mn-ea"/>
                <a:ea typeface="+mn-ea"/>
                <a:cs typeface="HG丸ｺﾞｼｯｸM-PRO"/>
              </a:rPr>
              <a:t>7</a:t>
            </a:r>
            <a:r>
              <a:rPr lang="ja-JP" altLang="en-US" sz="1400" dirty="0">
                <a:latin typeface="+mn-ea"/>
                <a:ea typeface="+mn-ea"/>
                <a:cs typeface="HG丸ｺﾞｼｯｸM-PRO"/>
              </a:rPr>
              <a:t>名</a:t>
            </a:r>
          </a:p>
        </p:txBody>
      </p:sp>
      <p:sp>
        <p:nvSpPr>
          <p:cNvPr id="28" name="Rectangle 9">
            <a:extLst>
              <a:ext uri="{FF2B5EF4-FFF2-40B4-BE49-F238E27FC236}">
                <a16:creationId xmlns:a16="http://schemas.microsoft.com/office/drawing/2014/main" id="{2ABA65A7-6E1F-655D-7C5C-8A6AC1E8795B}"/>
              </a:ext>
            </a:extLst>
          </p:cNvPr>
          <p:cNvSpPr>
            <a:spLocks noChangeArrowheads="1"/>
          </p:cNvSpPr>
          <p:nvPr/>
        </p:nvSpPr>
        <p:spPr bwMode="auto">
          <a:xfrm>
            <a:off x="5964177" y="3013910"/>
            <a:ext cx="185074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a:t>
            </a:r>
            <a:r>
              <a:rPr lang="ja-JP" altLang="en-US" sz="1400" dirty="0">
                <a:latin typeface="+mn-ea"/>
                <a:ea typeface="+mn-ea"/>
                <a:cs typeface="HG丸ｺﾞｼｯｸM-PRO"/>
              </a:rPr>
              <a:t>　</a:t>
            </a:r>
            <a:r>
              <a:rPr lang="en-US" altLang="ja-JP" sz="1400" dirty="0">
                <a:latin typeface="+mn-ea"/>
                <a:ea typeface="+mn-ea"/>
                <a:cs typeface="HG丸ｺﾞｼｯｸM-PRO"/>
              </a:rPr>
              <a:t>5</a:t>
            </a:r>
            <a:r>
              <a:rPr lang="ja-JP" altLang="en-US" sz="1400" dirty="0">
                <a:latin typeface="+mn-ea"/>
                <a:ea typeface="+mn-ea"/>
                <a:cs typeface="HG丸ｺﾞｼｯｸM-PRO"/>
              </a:rPr>
              <a:t>名</a:t>
            </a:r>
          </a:p>
        </p:txBody>
      </p:sp>
      <p:sp>
        <p:nvSpPr>
          <p:cNvPr id="29" name="Rectangle 5">
            <a:extLst>
              <a:ext uri="{FF2B5EF4-FFF2-40B4-BE49-F238E27FC236}">
                <a16:creationId xmlns:a16="http://schemas.microsoft.com/office/drawing/2014/main" id="{400F352E-9C65-5765-C5A7-6D82DBA804C9}"/>
              </a:ext>
            </a:extLst>
          </p:cNvPr>
          <p:cNvSpPr>
            <a:spLocks noChangeArrowheads="1"/>
          </p:cNvSpPr>
          <p:nvPr/>
        </p:nvSpPr>
        <p:spPr bwMode="auto">
          <a:xfrm>
            <a:off x="3984575" y="2306186"/>
            <a:ext cx="1293544"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　　</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ea typeface="+mn-ea"/>
                <a:cs typeface="HG丸ｺﾞｼｯｸM-PRO"/>
              </a:rPr>
              <a:t>名</a:t>
            </a:r>
          </a:p>
        </p:txBody>
      </p:sp>
      <p:sp>
        <p:nvSpPr>
          <p:cNvPr id="30" name="Rectangle 9">
            <a:extLst>
              <a:ext uri="{FF2B5EF4-FFF2-40B4-BE49-F238E27FC236}">
                <a16:creationId xmlns:a16="http://schemas.microsoft.com/office/drawing/2014/main" id="{C436D433-2596-762B-F86E-2DC1D1D467CB}"/>
              </a:ext>
            </a:extLst>
          </p:cNvPr>
          <p:cNvSpPr>
            <a:spLocks noChangeArrowheads="1"/>
          </p:cNvSpPr>
          <p:nvPr/>
        </p:nvSpPr>
        <p:spPr bwMode="auto">
          <a:xfrm>
            <a:off x="5964177" y="2542094"/>
            <a:ext cx="1806467"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a:solidFill>
                  <a:srgbClr val="000000"/>
                </a:solidFill>
                <a:latin typeface="+mn-ea"/>
                <a:ea typeface="+mn-ea"/>
                <a:cs typeface="HG丸ｺﾞｼｯｸM-PRO"/>
              </a:rPr>
              <a:t>信頼性保証室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ea typeface="+mn-ea"/>
                <a:cs typeface="HG丸ｺﾞｼｯｸM-PRO"/>
              </a:rPr>
              <a:t>名</a:t>
            </a:r>
          </a:p>
        </p:txBody>
      </p:sp>
      <p:sp>
        <p:nvSpPr>
          <p:cNvPr id="31" name="Rectangle 5">
            <a:extLst>
              <a:ext uri="{FF2B5EF4-FFF2-40B4-BE49-F238E27FC236}">
                <a16:creationId xmlns:a16="http://schemas.microsoft.com/office/drawing/2014/main" id="{6675C690-667E-43DF-5351-5484FDD38B42}"/>
              </a:ext>
            </a:extLst>
          </p:cNvPr>
          <p:cNvSpPr>
            <a:spLocks noChangeArrowheads="1"/>
          </p:cNvSpPr>
          <p:nvPr/>
        </p:nvSpPr>
        <p:spPr bwMode="auto">
          <a:xfrm>
            <a:off x="3984574" y="3249818"/>
            <a:ext cx="1551567"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a:t>
            </a:r>
            <a:r>
              <a:rPr lang="ja-JP" altLang="en-US" sz="1400" dirty="0">
                <a:latin typeface="+mn-ea"/>
                <a:ea typeface="+mn-ea"/>
                <a:cs typeface="HG丸ｺﾞｼｯｸM-PRO"/>
              </a:rPr>
              <a:t>　</a:t>
            </a:r>
            <a:r>
              <a:rPr lang="en-US" altLang="ja-JP" sz="1400" dirty="0">
                <a:latin typeface="+mn-ea"/>
                <a:ea typeface="+mn-ea"/>
                <a:cs typeface="HG丸ｺﾞｼｯｸM-PRO"/>
              </a:rPr>
              <a:t>12</a:t>
            </a:r>
            <a:r>
              <a:rPr lang="ja-JP" altLang="en-US" sz="1400" dirty="0">
                <a:latin typeface="+mn-ea"/>
                <a:ea typeface="+mn-ea"/>
                <a:cs typeface="HG丸ｺﾞｼｯｸM-PRO"/>
              </a:rPr>
              <a:t>名</a:t>
            </a:r>
          </a:p>
        </p:txBody>
      </p:sp>
      <p:sp>
        <p:nvSpPr>
          <p:cNvPr id="33" name="Rectangle 12">
            <a:extLst>
              <a:ext uri="{FF2B5EF4-FFF2-40B4-BE49-F238E27FC236}">
                <a16:creationId xmlns:a16="http://schemas.microsoft.com/office/drawing/2014/main" id="{6FCF82EF-D22E-6728-8B05-707E23317186}"/>
              </a:ext>
            </a:extLst>
          </p:cNvPr>
          <p:cNvSpPr>
            <a:spLocks noChangeArrowheads="1"/>
          </p:cNvSpPr>
          <p:nvPr/>
        </p:nvSpPr>
        <p:spPr bwMode="auto">
          <a:xfrm>
            <a:off x="5964177" y="5372990"/>
            <a:ext cx="182886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食品化学課</a:t>
            </a:r>
            <a:r>
              <a:rPr lang="ja-JP" altLang="en-US" sz="1400" dirty="0">
                <a:latin typeface="+mn-ea"/>
                <a:ea typeface="+mn-ea"/>
                <a:cs typeface="HG丸ｺﾞｼｯｸM-PRO"/>
              </a:rPr>
              <a:t>　</a:t>
            </a:r>
            <a:r>
              <a:rPr lang="en-US" altLang="ja-JP" sz="1400" dirty="0">
                <a:latin typeface="+mn-ea"/>
                <a:ea typeface="+mn-ea"/>
                <a:cs typeface="HG丸ｺﾞｼｯｸM-PRO"/>
              </a:rPr>
              <a:t>17</a:t>
            </a:r>
            <a:r>
              <a:rPr lang="ja-JP" altLang="en-US" sz="1400" dirty="0">
                <a:solidFill>
                  <a:srgbClr val="000000"/>
                </a:solidFill>
                <a:latin typeface="+mn-ea"/>
                <a:ea typeface="+mn-ea"/>
                <a:cs typeface="HG丸ｺﾞｼｯｸM-PRO"/>
              </a:rPr>
              <a:t>名</a:t>
            </a:r>
          </a:p>
        </p:txBody>
      </p:sp>
      <p:cxnSp>
        <p:nvCxnSpPr>
          <p:cNvPr id="34" name="直線コネクタ 33">
            <a:extLst>
              <a:ext uri="{FF2B5EF4-FFF2-40B4-BE49-F238E27FC236}">
                <a16:creationId xmlns:a16="http://schemas.microsoft.com/office/drawing/2014/main" id="{F1D1488A-2200-766F-C96C-7C0218FD73C3}"/>
              </a:ext>
            </a:extLst>
          </p:cNvPr>
          <p:cNvCxnSpPr>
            <a:cxnSpLocks/>
          </p:cNvCxnSpPr>
          <p:nvPr/>
        </p:nvCxnSpPr>
        <p:spPr>
          <a:xfrm>
            <a:off x="3765603" y="1500350"/>
            <a:ext cx="0" cy="428400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nvGrpSpPr>
          <p:cNvPr id="35" name="グループ化 34">
            <a:extLst>
              <a:ext uri="{FF2B5EF4-FFF2-40B4-BE49-F238E27FC236}">
                <a16:creationId xmlns:a16="http://schemas.microsoft.com/office/drawing/2014/main" id="{48B63ED8-79E2-D3C1-93A9-051EF357DCE1}"/>
              </a:ext>
            </a:extLst>
          </p:cNvPr>
          <p:cNvGrpSpPr/>
          <p:nvPr/>
        </p:nvGrpSpPr>
        <p:grpSpPr>
          <a:xfrm>
            <a:off x="5750159" y="1275263"/>
            <a:ext cx="214018" cy="482813"/>
            <a:chOff x="3751139" y="1255406"/>
            <a:chExt cx="214018" cy="482813"/>
          </a:xfrm>
        </p:grpSpPr>
        <p:cxnSp>
          <p:nvCxnSpPr>
            <p:cNvPr id="36" name="直線コネクタ 35">
              <a:extLst>
                <a:ext uri="{FF2B5EF4-FFF2-40B4-BE49-F238E27FC236}">
                  <a16:creationId xmlns:a16="http://schemas.microsoft.com/office/drawing/2014/main" id="{F33E53FF-C7DB-702B-5B41-DD29D063087D}"/>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5A4D4062-8089-EBD0-3A97-2EAD468B6DFD}"/>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6DABAA0A-D776-08A5-5ACC-C54AF93DBF44}"/>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39" name="グループ化 38">
            <a:extLst>
              <a:ext uri="{FF2B5EF4-FFF2-40B4-BE49-F238E27FC236}">
                <a16:creationId xmlns:a16="http://schemas.microsoft.com/office/drawing/2014/main" id="{CC64FA9B-31BE-69BC-35C4-F8B88644926B}"/>
              </a:ext>
            </a:extLst>
          </p:cNvPr>
          <p:cNvGrpSpPr/>
          <p:nvPr/>
        </p:nvGrpSpPr>
        <p:grpSpPr>
          <a:xfrm>
            <a:off x="5750159" y="2213168"/>
            <a:ext cx="214018" cy="482813"/>
            <a:chOff x="3751139" y="1255406"/>
            <a:chExt cx="214018" cy="482813"/>
          </a:xfrm>
        </p:grpSpPr>
        <p:cxnSp>
          <p:nvCxnSpPr>
            <p:cNvPr id="40" name="直線コネクタ 39">
              <a:extLst>
                <a:ext uri="{FF2B5EF4-FFF2-40B4-BE49-F238E27FC236}">
                  <a16:creationId xmlns:a16="http://schemas.microsoft.com/office/drawing/2014/main" id="{D8EA809A-0D33-B48B-32E4-797A72DDCF72}"/>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F1BC776B-CE17-EDC7-5790-BF216E5737C6}"/>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93598933-175F-0BB4-EED8-02D4F1516904}"/>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43" name="グループ化 42">
            <a:extLst>
              <a:ext uri="{FF2B5EF4-FFF2-40B4-BE49-F238E27FC236}">
                <a16:creationId xmlns:a16="http://schemas.microsoft.com/office/drawing/2014/main" id="{303838B1-0779-26E6-0DE1-58E011F689D8}"/>
              </a:ext>
            </a:extLst>
          </p:cNvPr>
          <p:cNvGrpSpPr/>
          <p:nvPr/>
        </p:nvGrpSpPr>
        <p:grpSpPr>
          <a:xfrm>
            <a:off x="5750159" y="3165475"/>
            <a:ext cx="214018" cy="482813"/>
            <a:chOff x="3751139" y="1255406"/>
            <a:chExt cx="214018" cy="482813"/>
          </a:xfrm>
        </p:grpSpPr>
        <p:cxnSp>
          <p:nvCxnSpPr>
            <p:cNvPr id="44" name="直線コネクタ 43">
              <a:extLst>
                <a:ext uri="{FF2B5EF4-FFF2-40B4-BE49-F238E27FC236}">
                  <a16:creationId xmlns:a16="http://schemas.microsoft.com/office/drawing/2014/main" id="{C167FA49-6C14-14E0-461E-4417C5D8AD12}"/>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38592F3E-7A26-0C96-1B76-73387E7AA3B3}"/>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57C0E81D-9A80-D7AC-ABB9-148175F889A6}"/>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47" name="グループ化 46">
            <a:extLst>
              <a:ext uri="{FF2B5EF4-FFF2-40B4-BE49-F238E27FC236}">
                <a16:creationId xmlns:a16="http://schemas.microsoft.com/office/drawing/2014/main" id="{34BCC35C-D16F-6B27-5FE1-93E1D64A11F8}"/>
              </a:ext>
            </a:extLst>
          </p:cNvPr>
          <p:cNvGrpSpPr/>
          <p:nvPr/>
        </p:nvGrpSpPr>
        <p:grpSpPr>
          <a:xfrm>
            <a:off x="5750159" y="4100432"/>
            <a:ext cx="214018" cy="482813"/>
            <a:chOff x="3751139" y="1255406"/>
            <a:chExt cx="214018" cy="482813"/>
          </a:xfrm>
        </p:grpSpPr>
        <p:cxnSp>
          <p:nvCxnSpPr>
            <p:cNvPr id="48" name="直線コネクタ 47">
              <a:extLst>
                <a:ext uri="{FF2B5EF4-FFF2-40B4-BE49-F238E27FC236}">
                  <a16:creationId xmlns:a16="http://schemas.microsoft.com/office/drawing/2014/main" id="{43882073-9387-9C4B-7194-5CC41FB1412C}"/>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FA971194-968E-EAEE-3F0F-9C5D41458C0B}"/>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0" name="直線コネクタ 49">
              <a:extLst>
                <a:ext uri="{FF2B5EF4-FFF2-40B4-BE49-F238E27FC236}">
                  <a16:creationId xmlns:a16="http://schemas.microsoft.com/office/drawing/2014/main" id="{61046089-4E6B-4C71-1F7F-AE9825886812}"/>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51" name="グループ化 50">
            <a:extLst>
              <a:ext uri="{FF2B5EF4-FFF2-40B4-BE49-F238E27FC236}">
                <a16:creationId xmlns:a16="http://schemas.microsoft.com/office/drawing/2014/main" id="{A2C1DE21-D43E-1C80-68E7-BE9831B99F82}"/>
              </a:ext>
            </a:extLst>
          </p:cNvPr>
          <p:cNvGrpSpPr/>
          <p:nvPr/>
        </p:nvGrpSpPr>
        <p:grpSpPr>
          <a:xfrm>
            <a:off x="5750159" y="5049563"/>
            <a:ext cx="214018" cy="482813"/>
            <a:chOff x="3751139" y="1255406"/>
            <a:chExt cx="214018" cy="482813"/>
          </a:xfrm>
        </p:grpSpPr>
        <p:cxnSp>
          <p:nvCxnSpPr>
            <p:cNvPr id="52" name="直線コネクタ 51">
              <a:extLst>
                <a:ext uri="{FF2B5EF4-FFF2-40B4-BE49-F238E27FC236}">
                  <a16:creationId xmlns:a16="http://schemas.microsoft.com/office/drawing/2014/main" id="{F66545C1-5020-2173-B201-622979781F86}"/>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8922AABA-372D-5DE0-6442-FF40200A0198}"/>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54" name="グループ化 53">
            <a:extLst>
              <a:ext uri="{FF2B5EF4-FFF2-40B4-BE49-F238E27FC236}">
                <a16:creationId xmlns:a16="http://schemas.microsoft.com/office/drawing/2014/main" id="{4B25B5FB-45D4-1998-EA05-DB71C467EE9B}"/>
              </a:ext>
            </a:extLst>
          </p:cNvPr>
          <p:cNvGrpSpPr/>
          <p:nvPr/>
        </p:nvGrpSpPr>
        <p:grpSpPr>
          <a:xfrm>
            <a:off x="5750159" y="5049563"/>
            <a:ext cx="214018" cy="1448439"/>
            <a:chOff x="3751139" y="289780"/>
            <a:chExt cx="214018" cy="1448439"/>
          </a:xfrm>
        </p:grpSpPr>
        <p:cxnSp>
          <p:nvCxnSpPr>
            <p:cNvPr id="58" name="直線コネクタ 57">
              <a:extLst>
                <a:ext uri="{FF2B5EF4-FFF2-40B4-BE49-F238E27FC236}">
                  <a16:creationId xmlns:a16="http://schemas.microsoft.com/office/drawing/2014/main" id="{41615A7E-BE52-4E78-A3E5-6F7923D897B7}"/>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2" name="直線コネクタ 61">
              <a:extLst>
                <a:ext uri="{FF2B5EF4-FFF2-40B4-BE49-F238E27FC236}">
                  <a16:creationId xmlns:a16="http://schemas.microsoft.com/office/drawing/2014/main" id="{CE7886B6-A625-8D2F-A831-6A455AD6E6AF}"/>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3" name="直線コネクタ 62">
              <a:extLst>
                <a:ext uri="{FF2B5EF4-FFF2-40B4-BE49-F238E27FC236}">
                  <a16:creationId xmlns:a16="http://schemas.microsoft.com/office/drawing/2014/main" id="{290C073E-0E51-BDB9-59F3-E19971BC998F}"/>
                </a:ext>
              </a:extLst>
            </p:cNvPr>
            <p:cNvCxnSpPr>
              <a:cxnSpLocks/>
            </p:cNvCxnSpPr>
            <p:nvPr/>
          </p:nvCxnSpPr>
          <p:spPr>
            <a:xfrm>
              <a:off x="3751139" y="289780"/>
              <a:ext cx="0" cy="1442713"/>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sp>
        <p:nvSpPr>
          <p:cNvPr id="76" name="Rectangle 5">
            <a:extLst>
              <a:ext uri="{FF2B5EF4-FFF2-40B4-BE49-F238E27FC236}">
                <a16:creationId xmlns:a16="http://schemas.microsoft.com/office/drawing/2014/main" id="{99329AC4-7544-43B0-87B7-4C3CC074D08E}"/>
              </a:ext>
            </a:extLst>
          </p:cNvPr>
          <p:cNvSpPr>
            <a:spLocks noChangeArrowheads="1"/>
          </p:cNvSpPr>
          <p:nvPr/>
        </p:nvSpPr>
        <p:spPr bwMode="auto">
          <a:xfrm>
            <a:off x="953663" y="1871099"/>
            <a:ext cx="1572968" cy="2246769"/>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p>
        </p:txBody>
      </p:sp>
      <p:sp>
        <p:nvSpPr>
          <p:cNvPr id="59" name="テキスト ボックス 58">
            <a:extLst>
              <a:ext uri="{FF2B5EF4-FFF2-40B4-BE49-F238E27FC236}">
                <a16:creationId xmlns:a16="http://schemas.microsoft.com/office/drawing/2014/main" id="{79110A09-8933-F5A4-DDE9-BB6ABD45EEB4}"/>
              </a:ext>
            </a:extLst>
          </p:cNvPr>
          <p:cNvSpPr txBox="1"/>
          <p:nvPr/>
        </p:nvSpPr>
        <p:spPr>
          <a:xfrm rot="1200000">
            <a:off x="7736826" y="3695849"/>
            <a:ext cx="1277554" cy="276999"/>
          </a:xfrm>
          <a:prstGeom prst="rect">
            <a:avLst/>
          </a:prstGeom>
          <a:solidFill>
            <a:srgbClr val="FFFF00"/>
          </a:solidFill>
          <a:ln>
            <a:solidFill>
              <a:srgbClr val="0070C0"/>
            </a:solidFill>
          </a:ln>
        </p:spPr>
        <p:txBody>
          <a:bodyPr wrap="square" rtlCol="0">
            <a:spAutoFit/>
          </a:bodyPr>
          <a:lstStyle/>
          <a:p>
            <a:r>
              <a:rPr kumimoji="1" lang="en-US" altLang="ja-JP" sz="1200" dirty="0"/>
              <a:t>R5.4  </a:t>
            </a:r>
            <a:r>
              <a:rPr kumimoji="1" lang="ja-JP" altLang="en-US" sz="1200" dirty="0"/>
              <a:t>機能強化</a:t>
            </a:r>
          </a:p>
        </p:txBody>
      </p:sp>
      <p:sp>
        <p:nvSpPr>
          <p:cNvPr id="2" name="タイトル 1">
            <a:extLst>
              <a:ext uri="{FF2B5EF4-FFF2-40B4-BE49-F238E27FC236}">
                <a16:creationId xmlns:a16="http://schemas.microsoft.com/office/drawing/2014/main" id="{895E824A-DA5D-1C8C-7551-A302D3AB1A17}"/>
              </a:ext>
            </a:extLst>
          </p:cNvPr>
          <p:cNvSpPr txBox="1">
            <a:spLocks/>
          </p:cNvSpPr>
          <p:nvPr/>
        </p:nvSpPr>
        <p:spPr bwMode="auto">
          <a:xfrm>
            <a:off x="187888" y="964866"/>
            <a:ext cx="3577715"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2400">
                <a:latin typeface="+mn-ea"/>
                <a:ea typeface="+mn-ea"/>
                <a:cs typeface="HG丸ｺﾞｼｯｸM-PRO"/>
              </a:rPr>
              <a:t>役員及び組織体制</a:t>
            </a:r>
            <a:endParaRPr lang="ja-JP" altLang="en-US" sz="2400" dirty="0">
              <a:latin typeface="+mn-ea"/>
              <a:ea typeface="+mn-ea"/>
              <a:cs typeface="HG丸ｺﾞｼｯｸM-PRO"/>
            </a:endParaRPr>
          </a:p>
        </p:txBody>
      </p:sp>
    </p:spTree>
    <p:extLst>
      <p:ext uri="{BB962C8B-B14F-4D97-AF65-F5344CB8AC3E}">
        <p14:creationId xmlns:p14="http://schemas.microsoft.com/office/powerpoint/2010/main" val="278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a16="http://schemas.microsoft.com/office/drawing/2014/main" id="{9B261745-6843-9A4D-8DD7-4002E23A70D6}"/>
              </a:ext>
            </a:extLst>
          </p:cNvPr>
          <p:cNvSpPr txBox="1">
            <a:spLocks noChangeArrowheads="1"/>
          </p:cNvSpPr>
          <p:nvPr/>
        </p:nvSpPr>
        <p:spPr bwMode="auto">
          <a:xfrm>
            <a:off x="783637" y="1537023"/>
            <a:ext cx="836036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charset="-128"/>
                <a:ea typeface="MS PGothic" charset="-128"/>
                <a:cs typeface="MS PGothic" charset="-128"/>
              </a:rPr>
              <a:t>総務部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・法人の事務</a:t>
            </a:r>
            <a:r>
              <a:rPr lang="ja-JP" altLang="en-US" sz="1800" dirty="0">
                <a:latin typeface="MS PGothic" charset="-128"/>
                <a:ea typeface="MS PGothic" charset="-128"/>
                <a:cs typeface="MS PGothic" charset="-128"/>
              </a:rPr>
              <a:t>（人事労務、予算、経理等）</a:t>
            </a:r>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・研修関連業務</a:t>
            </a:r>
            <a:endParaRPr lang="en-US" altLang="ja-JP" dirty="0">
              <a:latin typeface="MS PGothic" charset="-128"/>
              <a:ea typeface="MS PGothic" charset="-128"/>
              <a:cs typeface="MS PGothic" charset="-128"/>
            </a:endParaRPr>
          </a:p>
          <a:p>
            <a:pPr marL="304800" indent="-304800"/>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・企画調整、研究管理</a:t>
            </a:r>
          </a:p>
          <a:p>
            <a:pPr marL="304800" indent="-304800"/>
            <a:r>
              <a:rPr lang="ja-JP" altLang="en-US" dirty="0">
                <a:latin typeface="MS PGothic" charset="-128"/>
                <a:ea typeface="MS PGothic" charset="-128"/>
                <a:cs typeface="MS PGothic" charset="-128"/>
              </a:rPr>
              <a:t>・試験検査の信頼性確保</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・広報関連業務</a:t>
            </a:r>
            <a:endParaRPr lang="en-US" altLang="ja-JP" dirty="0">
              <a:latin typeface="MS PGothic" charset="-128"/>
              <a:ea typeface="MS PGothic" charset="-128"/>
              <a:cs typeface="MS PGothic" charset="-128"/>
            </a:endParaRPr>
          </a:p>
          <a:p>
            <a:pPr marL="304800" indent="-304800"/>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公衆衛生部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・健康危機管理対応</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・基幹感染症情報センターの運営</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感染症法に基づく業務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solidFill>
                <a:srgbClr val="FF0000"/>
              </a:solidFill>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・疫学解析</a:t>
            </a:r>
            <a:r>
              <a:rPr lang="ja-JP" altLang="en-US">
                <a:latin typeface="MS PGothic" charset="-128"/>
                <a:ea typeface="MS PGothic" charset="-128"/>
                <a:cs typeface="MS PGothic" charset="-128"/>
              </a:rPr>
              <a:t>研究業務</a:t>
            </a:r>
            <a:endParaRPr lang="en-US" altLang="ja-JP" dirty="0">
              <a:latin typeface="MS PGothic" charset="-128"/>
              <a:ea typeface="MS PGothic" charset="-128"/>
              <a:cs typeface="MS PGothic" charset="-128"/>
            </a:endParaRPr>
          </a:p>
          <a:p>
            <a:pPr marL="304800" indent="-304800"/>
            <a:r>
              <a:rPr lang="ja-JP" altLang="en-US">
                <a:latin typeface="MS PGothic" charset="-128"/>
                <a:ea typeface="MS PGothic" charset="-128"/>
                <a:cs typeface="MS PGothic" charset="-128"/>
              </a:rPr>
              <a:t>・循環器疾患予防業務</a:t>
            </a:r>
            <a:endParaRPr lang="en-US" altLang="ja-JP" dirty="0">
              <a:latin typeface="MS PGothic" charset="-128"/>
              <a:ea typeface="MS PGothic" charset="-128"/>
              <a:cs typeface="MS PGothic" charset="-128"/>
            </a:endParaRPr>
          </a:p>
        </p:txBody>
      </p:sp>
      <p:sp>
        <p:nvSpPr>
          <p:cNvPr id="12" name="テキスト ボックス 17"/>
          <p:cNvSpPr txBox="1">
            <a:spLocks noChangeArrowheads="1"/>
          </p:cNvSpPr>
          <p:nvPr/>
        </p:nvSpPr>
        <p:spPr bwMode="auto">
          <a:xfrm>
            <a:off x="273049" y="1018652"/>
            <a:ext cx="8077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総務部・企画部</a:t>
            </a:r>
            <a:r>
              <a:rPr lang="ja-JP" altLang="en-US" sz="2800" dirty="0">
                <a:latin typeface="+mn-ea"/>
                <a:cs typeface="HG丸ｺﾞｼｯｸM-PRO"/>
              </a:rPr>
              <a:t>・公衆衛生部</a:t>
            </a:r>
            <a:r>
              <a:rPr lang="ja-JP" altLang="en-US" sz="2800" dirty="0">
                <a:latin typeface="+mn-ea"/>
                <a:ea typeface="+mn-ea"/>
                <a:cs typeface="HG丸ｺﾞｼｯｸM-PRO"/>
              </a:rPr>
              <a:t>の主な業務</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3" name="図 2">
            <a:extLst>
              <a:ext uri="{FF2B5EF4-FFF2-40B4-BE49-F238E27FC236}">
                <a16:creationId xmlns:a16="http://schemas.microsoft.com/office/drawing/2014/main" id="{C9784BC0-CA09-1900-694A-9E3EA408976B}"/>
              </a:ext>
            </a:extLst>
          </p:cNvPr>
          <p:cNvPicPr>
            <a:picLocks noChangeAspect="1"/>
          </p:cNvPicPr>
          <p:nvPr/>
        </p:nvPicPr>
        <p:blipFill>
          <a:blip r:embed="rId3"/>
          <a:stretch>
            <a:fillRect/>
          </a:stretch>
        </p:blipFill>
        <p:spPr>
          <a:xfrm>
            <a:off x="5522976" y="3492177"/>
            <a:ext cx="2743200" cy="1828800"/>
          </a:xfrm>
          <a:prstGeom prst="rect">
            <a:avLst/>
          </a:prstGeom>
        </p:spPr>
      </p:pic>
      <p:pic>
        <p:nvPicPr>
          <p:cNvPr id="10" name="図 9">
            <a:extLst>
              <a:ext uri="{FF2B5EF4-FFF2-40B4-BE49-F238E27FC236}">
                <a16:creationId xmlns:a16="http://schemas.microsoft.com/office/drawing/2014/main" id="{C9DB1C93-6B68-E506-D303-6EC9452E5DE2}"/>
              </a:ext>
            </a:extLst>
          </p:cNvPr>
          <p:cNvPicPr>
            <a:picLocks noChangeAspect="1"/>
          </p:cNvPicPr>
          <p:nvPr/>
        </p:nvPicPr>
        <p:blipFill>
          <a:blip r:embed="rId4"/>
          <a:stretch>
            <a:fillRect/>
          </a:stretch>
        </p:blipFill>
        <p:spPr>
          <a:xfrm>
            <a:off x="5522976" y="1562189"/>
            <a:ext cx="2743200" cy="1828800"/>
          </a:xfrm>
          <a:prstGeom prst="rect">
            <a:avLst/>
          </a:prstGeom>
        </p:spPr>
      </p:pic>
    </p:spTree>
    <p:extLst>
      <p:ext uri="{BB962C8B-B14F-4D97-AF65-F5344CB8AC3E}">
        <p14:creationId xmlns:p14="http://schemas.microsoft.com/office/powerpoint/2010/main" val="71827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72064" y="1355073"/>
            <a:ext cx="8098886"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u="sng">
                <a:solidFill>
                  <a:srgbClr val="FF0000"/>
                </a:solidFill>
                <a:latin typeface="MS PGothic" panose="020B0600070205080204" pitchFamily="34" charset="-128"/>
                <a:ea typeface="MS PGothic" panose="020B0600070205080204" pitchFamily="34" charset="-128"/>
                <a:cs typeface="HG丸ｺﾞｼｯｸM-PRO"/>
              </a:rPr>
              <a:t>感染症法</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a:solidFill>
                  <a:srgbClr val="FF0000"/>
                </a:solidFill>
                <a:latin typeface="MS PGothic" panose="020B0600070205080204" pitchFamily="34" charset="-128"/>
                <a:ea typeface="MS PGothic" panose="020B0600070205080204" pitchFamily="34" charset="-128"/>
                <a:cs typeface="HG丸ｺﾞｼｯｸM-PRO"/>
              </a:rPr>
              <a:t>予防接種法、食品衛生法に</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基づく</a:t>
            </a:r>
            <a:r>
              <a:rPr lang="ja-JP" altLang="en-US" u="sng">
                <a:solidFill>
                  <a:srgbClr val="FF0000"/>
                </a:solidFill>
                <a:latin typeface="MS PGothic" panose="020B0600070205080204" pitchFamily="34" charset="-128"/>
                <a:ea typeface="MS PGothic" panose="020B0600070205080204" pitchFamily="34" charset="-128"/>
                <a:cs typeface="HG丸ｺﾞｼｯｸM-PRO"/>
              </a:rPr>
              <a:t>検査業務</a:t>
            </a:r>
            <a:endParaRPr lang="en-US" altLang="ja-JP"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endParaRPr lang="ja-JP" altLang="en-US" sz="1000"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・食中毒の原因因子の検索・同定</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食中毒原因微生物や衛生指標菌等の細菌学的検査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食中毒発生時の原因究明</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sz="10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・感染症の原因病原体の検索・解析</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感染症の原因病原体の検査や解析、</a:t>
            </a:r>
            <a:r>
              <a:rPr lang="en-US" altLang="ja-JP" sz="1800" dirty="0">
                <a:latin typeface="MS PGothic" panose="020B0600070205080204" pitchFamily="34" charset="-128"/>
                <a:ea typeface="MS PGothic" panose="020B0600070205080204" pitchFamily="34" charset="-128"/>
                <a:cs typeface="HG丸ｺﾞｼｯｸM-PRO"/>
              </a:rPr>
              <a:t>HIV</a:t>
            </a:r>
            <a:r>
              <a:rPr lang="ja-JP" altLang="en-US" sz="1800">
                <a:latin typeface="MS PGothic" panose="020B0600070205080204" pitchFamily="34" charset="-128"/>
                <a:ea typeface="MS PGothic" panose="020B0600070205080204" pitchFamily="34" charset="-128"/>
                <a:cs typeface="HG丸ｺﾞｼｯｸM-PRO"/>
              </a:rPr>
              <a:t>の感染確認検査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定期接種対象疾病の抗体保有調査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・病原体を媒介する動物、節足動物の調査研究</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節足動物の病原ウイルス保有調査、動物の病原ウイルス感染実態調査</a:t>
            </a:r>
            <a:endParaRPr lang="en-US" altLang="ja-JP" sz="1800" dirty="0">
              <a:latin typeface="MS PGothic" panose="020B0600070205080204" pitchFamily="34" charset="-128"/>
              <a:ea typeface="MS PGothic" panose="020B0600070205080204" pitchFamily="34" charset="-128"/>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9</a:t>
            </a:fld>
            <a:endParaRPr lang="ja-JP" altLang="en-US" sz="1200" b="1" dirty="0">
              <a:latin typeface="Arial" charset="0"/>
              <a:ea typeface="Arial" charset="0"/>
              <a:cs typeface="Arial" charset="0"/>
            </a:endParaRPr>
          </a:p>
        </p:txBody>
      </p:sp>
      <p:sp>
        <p:nvSpPr>
          <p:cNvPr id="9" name="テキスト ボックス 17"/>
          <p:cNvSpPr txBox="1">
            <a:spLocks noChangeArrowheads="1"/>
          </p:cNvSpPr>
          <p:nvPr/>
        </p:nvSpPr>
        <p:spPr bwMode="auto">
          <a:xfrm>
            <a:off x="273050" y="888899"/>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S PGothic" panose="020B0600070205080204" pitchFamily="34" charset="-128"/>
                <a:ea typeface="MS PGothic" panose="020B0600070205080204" pitchFamily="34" charset="-128"/>
                <a:cs typeface="HG丸ｺﾞｼｯｸM-PRO"/>
              </a:rPr>
              <a:t>微生物部の主な業務</a:t>
            </a:r>
          </a:p>
        </p:txBody>
      </p:sp>
      <p:sp>
        <p:nvSpPr>
          <p:cNvPr id="10" name="正方形/長方形 9"/>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5" name="図 4">
            <a:extLst>
              <a:ext uri="{FF2B5EF4-FFF2-40B4-BE49-F238E27FC236}">
                <a16:creationId xmlns:a16="http://schemas.microsoft.com/office/drawing/2014/main" id="{935AF5AB-AAC0-ECEB-153F-9B0FC5D5E5E8}"/>
              </a:ext>
            </a:extLst>
          </p:cNvPr>
          <p:cNvPicPr>
            <a:picLocks noChangeAspect="1"/>
          </p:cNvPicPr>
          <p:nvPr/>
        </p:nvPicPr>
        <p:blipFill>
          <a:blip r:embed="rId3"/>
          <a:stretch>
            <a:fillRect/>
          </a:stretch>
        </p:blipFill>
        <p:spPr>
          <a:xfrm>
            <a:off x="1309051" y="4731789"/>
            <a:ext cx="2743200" cy="1828800"/>
          </a:xfrm>
          <a:prstGeom prst="rect">
            <a:avLst/>
          </a:prstGeom>
        </p:spPr>
      </p:pic>
      <p:pic>
        <p:nvPicPr>
          <p:cNvPr id="3" name="図 2">
            <a:extLst>
              <a:ext uri="{FF2B5EF4-FFF2-40B4-BE49-F238E27FC236}">
                <a16:creationId xmlns:a16="http://schemas.microsoft.com/office/drawing/2014/main" id="{C09D8A56-5E15-6E86-31D8-9F28668E45C2}"/>
              </a:ext>
            </a:extLst>
          </p:cNvPr>
          <p:cNvPicPr>
            <a:picLocks noChangeAspect="1"/>
          </p:cNvPicPr>
          <p:nvPr/>
        </p:nvPicPr>
        <p:blipFill>
          <a:blip r:embed="rId4"/>
          <a:stretch>
            <a:fillRect/>
          </a:stretch>
        </p:blipFill>
        <p:spPr>
          <a:xfrm>
            <a:off x="5091749" y="4740615"/>
            <a:ext cx="2743200" cy="1828800"/>
          </a:xfrm>
          <a:prstGeom prst="rect">
            <a:avLst/>
          </a:prstGeom>
        </p:spPr>
      </p:pic>
    </p:spTree>
    <p:extLst>
      <p:ext uri="{BB962C8B-B14F-4D97-AF65-F5344CB8AC3E}">
        <p14:creationId xmlns:p14="http://schemas.microsoft.com/office/powerpoint/2010/main" val="41711945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3980</Words>
  <Application>Microsoft Office PowerPoint</Application>
  <PresentationFormat>画面に合わせる (4:3)</PresentationFormat>
  <Paragraphs>570</Paragraphs>
  <Slides>25</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HG丸ｺﾞｼｯｸM-PRO</vt:lpstr>
      <vt:lpstr>Hiragino Kaku Gothic Std W8</vt:lpstr>
      <vt:lpstr>ＭＳ Ｐゴシック</vt:lpstr>
      <vt:lpstr>ＭＳ Ｐゴシック</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2024-06-18T03:15:00Z</cp:lastPrinted>
  <dcterms:created xsi:type="dcterms:W3CDTF">2023-07-19T11:18:02Z</dcterms:created>
  <dcterms:modified xsi:type="dcterms:W3CDTF">2024-08-07T02:37:45Z</dcterms:modified>
</cp:coreProperties>
</file>