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65" r:id="rId2"/>
    <p:sldId id="264"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99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varScale="1">
        <p:scale>
          <a:sx n="78" d="100"/>
          <a:sy n="78" d="100"/>
        </p:scale>
        <p:origin x="74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803A661-518F-44F3-B462-2D0A09FF72C5}"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2024/6/17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2024/6/17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2024/6/17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2024/6/17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2024/6/17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2024/6/17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2024/6/17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575020"/>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pic>
        <p:nvPicPr>
          <p:cNvPr id="5" name="図 4">
            <a:extLst>
              <a:ext uri="{FF2B5EF4-FFF2-40B4-BE49-F238E27FC236}">
                <a16:creationId xmlns:a16="http://schemas.microsoft.com/office/drawing/2014/main" id="{70823F23-9E75-4497-B032-2578541EEA22}"/>
              </a:ext>
            </a:extLst>
          </p:cNvPr>
          <p:cNvPicPr>
            <a:picLocks noChangeAspect="1"/>
          </p:cNvPicPr>
          <p:nvPr/>
        </p:nvPicPr>
        <p:blipFill>
          <a:blip r:embed="rId2"/>
          <a:stretch>
            <a:fillRect/>
          </a:stretch>
        </p:blipFill>
        <p:spPr>
          <a:xfrm>
            <a:off x="56388" y="605028"/>
            <a:ext cx="9031224" cy="5647944"/>
          </a:xfrm>
          <a:prstGeom prst="rect">
            <a:avLst/>
          </a:prstGeom>
        </p:spPr>
      </p:pic>
      <p:sp>
        <p:nvSpPr>
          <p:cNvPr id="4" name="テキスト ボックス 3">
            <a:extLst>
              <a:ext uri="{FF2B5EF4-FFF2-40B4-BE49-F238E27FC236}">
                <a16:creationId xmlns:a16="http://schemas.microsoft.com/office/drawing/2014/main" id="{66B5F657-98D7-4A54-B2D6-E345757443AB}"/>
              </a:ext>
            </a:extLst>
          </p:cNvPr>
          <p:cNvSpPr txBox="1"/>
          <p:nvPr/>
        </p:nvSpPr>
        <p:spPr>
          <a:xfrm>
            <a:off x="7845876" y="605028"/>
            <a:ext cx="1148209"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参考資料４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734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95524" y="2148640"/>
            <a:ext cx="2458192" cy="2582658"/>
          </a:xfrm>
          <a:prstGeom prst="rect">
            <a:avLst/>
          </a:prstGeom>
          <a:noFill/>
          <a:ln w="28575">
            <a:solidFill>
              <a:srgbClr val="0033CC"/>
            </a:solidFill>
            <a:prstDash val="sys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5"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6402442" y="2668484"/>
            <a:ext cx="2353802" cy="2062813"/>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lvl="0" indent="0" algn="ctr" defTabSz="914400">
              <a:buClr>
                <a:srgbClr val="00007D"/>
              </a:buClr>
              <a:buNone/>
              <a:defRPr/>
            </a:pPr>
            <a:r>
              <a:rPr lang="ja-JP" altLang="en-US" sz="1400" kern="0" dirty="0">
                <a:solidFill>
                  <a:srgbClr val="000000"/>
                </a:solidFill>
                <a:latin typeface="メイリオ" panose="020B0604030504040204" pitchFamily="50" charset="-128"/>
                <a:ea typeface="メイリオ" panose="020B0604030504040204" pitchFamily="50" charset="-128"/>
              </a:rPr>
              <a:t>在宅</a:t>
            </a: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グループホーム</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lvl="0" indent="0" algn="ctr" defTabSz="914400">
              <a:buClr>
                <a:srgbClr val="00007D"/>
              </a:buClr>
              <a:buNone/>
              <a:defRPr/>
            </a:pPr>
            <a:r>
              <a:rPr lang="ja-JP" altLang="en-US" sz="1400" kern="0" dirty="0">
                <a:solidFill>
                  <a:srgbClr val="000000"/>
                </a:solidFill>
                <a:latin typeface="メイリオ" panose="020B0604030504040204" pitchFamily="50" charset="-128"/>
                <a:ea typeface="メイリオ" panose="020B0604030504040204" pitchFamily="50" charset="-128"/>
              </a:rPr>
              <a:t>高齢介護施設　</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lvl="0" indent="0" algn="ctr" defTabSz="914400">
              <a:buClr>
                <a:srgbClr val="00007D"/>
              </a:buClr>
              <a:buNone/>
              <a:defRPr/>
            </a:pPr>
            <a:r>
              <a:rPr lang="ja-JP" altLang="en-US" sz="1400" kern="0" dirty="0">
                <a:solidFill>
                  <a:srgbClr val="000000"/>
                </a:solidFill>
                <a:latin typeface="メイリオ" panose="020B0604030504040204" pitchFamily="50" charset="-128"/>
                <a:ea typeface="メイリオ" panose="020B0604030504040204" pitchFamily="50" charset="-128"/>
              </a:rPr>
              <a:t>　　　　　　　　　　など</a:t>
            </a:r>
            <a:endParaRPr lang="en-US" altLang="ja-JP" sz="1400" kern="0" dirty="0">
              <a:solidFill>
                <a:srgbClr val="000000"/>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7086600" y="6575020"/>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14548" y="1762"/>
            <a:ext cx="9158548" cy="401531"/>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地域生活促進アセスメント事業</a:t>
            </a:r>
          </a:p>
        </p:txBody>
      </p:sp>
      <p:sp>
        <p:nvSpPr>
          <p:cNvPr id="7"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408723" y="3656111"/>
            <a:ext cx="2261665" cy="997307"/>
          </a:xfrm>
          <a:prstGeom prst="rect">
            <a:avLst/>
          </a:prstGeom>
          <a:solidFill>
            <a:srgbClr val="92D050"/>
          </a:solidFill>
          <a:ln>
            <a:solidFill>
              <a:schemeClr val="accent1"/>
            </a:solidFill>
          </a:ln>
          <a:effec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indent="0" algn="ctr" defTabSz="914400">
              <a:buClr>
                <a:srgbClr val="00007D"/>
              </a:buClr>
              <a:buNone/>
              <a:defRPr/>
            </a:pPr>
            <a:r>
              <a:rPr lang="ja-JP" altLang="en-US" sz="1400" kern="0" dirty="0">
                <a:latin typeface="メイリオ" panose="020B0604030504040204" pitchFamily="50" charset="-128"/>
                <a:ea typeface="メイリオ" panose="020B0604030504040204" pitchFamily="50" charset="-128"/>
              </a:rPr>
              <a:t>入所が必要な方</a:t>
            </a:r>
            <a:endParaRPr lang="en-US" altLang="ja-JP" sz="1400" kern="0" dirty="0">
              <a:latin typeface="メイリオ" panose="020B0604030504040204" pitchFamily="50" charset="-128"/>
              <a:ea typeface="メイリオ" panose="020B0604030504040204" pitchFamily="50" charset="-128"/>
            </a:endParaRPr>
          </a:p>
        </p:txBody>
      </p:sp>
      <p:sp>
        <p:nvSpPr>
          <p:cNvPr id="16"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3152396" y="2668485"/>
            <a:ext cx="2797142" cy="2053380"/>
          </a:xfrm>
          <a:prstGeom prst="rect">
            <a:avLst/>
          </a:prstGeom>
          <a:solidFill>
            <a:schemeClr val="bg1"/>
          </a:solidFill>
          <a:ln>
            <a:solidFill>
              <a:schemeClr val="accent1"/>
            </a:solidFill>
          </a:ln>
          <a:effec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lvl="0" indent="0" algn="ctr" defTabSz="914400">
              <a:buClr>
                <a:srgbClr val="00007D"/>
              </a:buClr>
              <a:buNone/>
              <a:defRPr/>
            </a:pPr>
            <a:endParaRPr lang="en-US" altLang="ja-JP" sz="1400" b="1" kern="0" dirty="0">
              <a:solidFill>
                <a:srgbClr val="FF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err="1">
                <a:solidFill>
                  <a:srgbClr val="000000"/>
                </a:solidFill>
                <a:latin typeface="メイリオ" panose="020B0604030504040204" pitchFamily="50" charset="-128"/>
                <a:ea typeface="メイリオ" panose="020B0604030504040204" pitchFamily="50" charset="-128"/>
              </a:rPr>
              <a:t>障がい</a:t>
            </a:r>
            <a:r>
              <a:rPr lang="ja-JP" altLang="en-US" sz="1400" kern="0" dirty="0">
                <a:solidFill>
                  <a:srgbClr val="000000"/>
                </a:solidFill>
                <a:latin typeface="メイリオ" panose="020B0604030504040204" pitchFamily="50" charset="-128"/>
                <a:ea typeface="メイリオ" panose="020B0604030504040204" pitchFamily="50" charset="-128"/>
              </a:rPr>
              <a:t>者支援施設</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endParaRPr lang="en-US" altLang="ja-JP" sz="1050"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endParaRPr lang="en-US" altLang="ja-JP" sz="1400" kern="0" dirty="0">
              <a:solidFill>
                <a:srgbClr val="000000"/>
              </a:solidFill>
              <a:latin typeface="メイリオ" panose="020B0604030504040204" pitchFamily="50" charset="-128"/>
              <a:ea typeface="メイリオ" panose="020B0604030504040204" pitchFamily="50" charset="-128"/>
            </a:endParaRPr>
          </a:p>
        </p:txBody>
      </p:sp>
      <p:sp>
        <p:nvSpPr>
          <p:cNvPr id="5" name="右矢印 4"/>
          <p:cNvSpPr/>
          <p:nvPr/>
        </p:nvSpPr>
        <p:spPr>
          <a:xfrm>
            <a:off x="2559760" y="3627164"/>
            <a:ext cx="865828" cy="561049"/>
          </a:xfrm>
          <a:prstGeom prst="rightArrow">
            <a:avLst/>
          </a:prstGeom>
          <a:solidFill>
            <a:srgbClr val="92D050"/>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8" name="右矢印 17"/>
          <p:cNvSpPr/>
          <p:nvPr/>
        </p:nvSpPr>
        <p:spPr>
          <a:xfrm>
            <a:off x="5383940" y="3480084"/>
            <a:ext cx="1499399" cy="855208"/>
          </a:xfrm>
          <a:prstGeom prst="rightArrow">
            <a:avLst/>
          </a:prstGeom>
          <a:solidFill>
            <a:srgbClr val="92D050"/>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1"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295524" y="5042599"/>
            <a:ext cx="6791076" cy="1675776"/>
          </a:xfrm>
          <a:prstGeom prst="rect">
            <a:avLst/>
          </a:prstGeom>
          <a:noFill/>
          <a:ln w="57150">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800" b="1" u="sng" kern="0" dirty="0">
                <a:solidFill>
                  <a:srgbClr val="000000"/>
                </a:solidFill>
                <a:latin typeface="メイリオ" panose="020B0604030504040204" pitchFamily="50" charset="-128"/>
                <a:ea typeface="メイリオ" panose="020B0604030504040204" pitchFamily="50" charset="-128"/>
              </a:rPr>
              <a:t>地域生活促進パートナーの業務（</a:t>
            </a:r>
            <a:r>
              <a:rPr lang="en-US" altLang="ja-JP" sz="1800" b="1" u="sng" kern="0" dirty="0">
                <a:solidFill>
                  <a:srgbClr val="000000"/>
                </a:solidFill>
                <a:latin typeface="メイリオ" panose="020B0604030504040204" pitchFamily="50" charset="-128"/>
                <a:ea typeface="メイリオ" panose="020B0604030504040204" pitchFamily="50" charset="-128"/>
              </a:rPr>
              <a:t>R6</a:t>
            </a:r>
            <a:r>
              <a:rPr lang="ja-JP" altLang="en-US" sz="1800" b="1" u="sng" kern="0" dirty="0">
                <a:solidFill>
                  <a:srgbClr val="000000"/>
                </a:solidFill>
                <a:latin typeface="メイリオ" panose="020B0604030504040204" pitchFamily="50" charset="-128"/>
                <a:ea typeface="メイリオ" panose="020B0604030504040204" pitchFamily="50" charset="-128"/>
              </a:rPr>
              <a:t>）</a:t>
            </a:r>
            <a:endParaRPr lang="en-US" altLang="ja-JP" sz="1800" b="1" u="sng" kern="0" dirty="0">
              <a:solidFill>
                <a:srgbClr val="000000"/>
              </a:solidFill>
              <a:latin typeface="メイリオ" panose="020B0604030504040204" pitchFamily="50" charset="-128"/>
              <a:ea typeface="メイリオ" panose="020B0604030504040204" pitchFamily="50" charset="-128"/>
            </a:endParaRPr>
          </a:p>
          <a:p>
            <a:pPr marL="0" marR="0" lvl="0" indent="0"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①　待機者のうち、地域生活を継続できる方をアセスメントするためのツール作成</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②　入所者うち地域移行できる方をアセスメントするためのツール作成</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marR="0" lvl="0" indent="0"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400" kern="0" dirty="0">
                <a:solidFill>
                  <a:srgbClr val="000000"/>
                </a:solidFill>
                <a:latin typeface="メイリオ" panose="020B0604030504040204" pitchFamily="50" charset="-128"/>
                <a:ea typeface="メイリオ" panose="020B0604030504040204" pitchFamily="50" charset="-128"/>
              </a:rPr>
              <a:t>③　①②のうち、強度</a:t>
            </a:r>
            <a:r>
              <a:rPr lang="ja-JP" altLang="en-US" sz="1400" kern="0" dirty="0" err="1">
                <a:solidFill>
                  <a:srgbClr val="000000"/>
                </a:solidFill>
                <a:latin typeface="メイリオ" panose="020B0604030504040204" pitchFamily="50" charset="-128"/>
                <a:ea typeface="メイリオ" panose="020B0604030504040204" pitchFamily="50" charset="-128"/>
              </a:rPr>
              <a:t>行動障がい</a:t>
            </a:r>
            <a:r>
              <a:rPr lang="ja-JP" altLang="en-US" sz="1400" kern="0" dirty="0">
                <a:solidFill>
                  <a:srgbClr val="000000"/>
                </a:solidFill>
                <a:latin typeface="メイリオ" panose="020B0604030504040204" pitchFamily="50" charset="-128"/>
                <a:ea typeface="メイリオ" panose="020B0604030504040204" pitchFamily="50" charset="-128"/>
              </a:rPr>
              <a:t>者を支援する体制の整備</a:t>
            </a:r>
            <a:endParaRPr lang="en-US" altLang="ja-JP" sz="1400" kern="0" dirty="0">
              <a:solidFill>
                <a:srgbClr val="000000"/>
              </a:solidFill>
              <a:latin typeface="メイリオ" panose="020B0604030504040204" pitchFamily="50" charset="-128"/>
              <a:ea typeface="メイリオ" panose="020B0604030504040204" pitchFamily="50" charset="-128"/>
            </a:endParaRPr>
          </a:p>
          <a:p>
            <a:pPr marL="0" lvl="0" indent="0" defTabSz="914400">
              <a:spcBef>
                <a:spcPts val="600"/>
              </a:spcBef>
              <a:buClr>
                <a:srgbClr val="00007D"/>
              </a:buClr>
              <a:buNone/>
              <a:defRPr/>
            </a:pPr>
            <a:r>
              <a:rPr lang="ja-JP" altLang="en-US" sz="1400" kern="0" dirty="0">
                <a:solidFill>
                  <a:srgbClr val="000000"/>
                </a:solidFill>
                <a:latin typeface="メイリオ" panose="020B0604030504040204" pitchFamily="50" charset="-128"/>
                <a:ea typeface="メイリオ" panose="020B0604030504040204" pitchFamily="50" charset="-128"/>
              </a:rPr>
              <a:t>④　地域生活支援拠点との連携や自立支援協議会を活用した検討</a:t>
            </a:r>
            <a:endParaRPr lang="en-US" altLang="ja-JP" sz="1400" kern="0" dirty="0">
              <a:solidFill>
                <a:srgbClr val="000000"/>
              </a:solidFill>
              <a:latin typeface="メイリオ" panose="020B0604030504040204" pitchFamily="50" charset="-128"/>
              <a:ea typeface="メイリオ" panose="020B0604030504040204" pitchFamily="50" charset="-128"/>
            </a:endParaRPr>
          </a:p>
        </p:txBody>
      </p:sp>
      <p:sp>
        <p:nvSpPr>
          <p:cNvPr id="17" name="上矢印 16"/>
          <p:cNvSpPr/>
          <p:nvPr/>
        </p:nvSpPr>
        <p:spPr>
          <a:xfrm>
            <a:off x="3351395" y="2055160"/>
            <a:ext cx="387301" cy="2938515"/>
          </a:xfrm>
          <a:prstGeom prst="upArrow">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4" name="正方形/長方形 33"/>
          <p:cNvSpPr/>
          <p:nvPr/>
        </p:nvSpPr>
        <p:spPr>
          <a:xfrm>
            <a:off x="5331300" y="3751065"/>
            <a:ext cx="1268947" cy="413854"/>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kern="0" dirty="0">
                <a:latin typeface="メイリオ" panose="020B0604030504040204" pitchFamily="50" charset="-128"/>
                <a:ea typeface="メイリオ" panose="020B0604030504040204" pitchFamily="50" charset="-128"/>
              </a:rPr>
              <a:t>②地域</a:t>
            </a:r>
            <a:r>
              <a:rPr kumimoji="0" lang="ja-JP" altLang="en-US" sz="14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移行</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0C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7" name="正方形/長方形 36"/>
          <p:cNvSpPr/>
          <p:nvPr/>
        </p:nvSpPr>
        <p:spPr>
          <a:xfrm>
            <a:off x="2008086" y="1600836"/>
            <a:ext cx="5346083" cy="598616"/>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kern="0" noProof="0" dirty="0">
                <a:latin typeface="Meiryo UI" panose="020B0604030504040204" pitchFamily="50" charset="-128"/>
                <a:ea typeface="Meiryo UI" panose="020B0604030504040204" pitchFamily="50" charset="-128"/>
              </a:rPr>
              <a:t>地域生活の継続</a:t>
            </a:r>
            <a:endParaRPr lang="en-US" altLang="ja-JP" sz="1400" b="1" kern="0" noProof="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0" dirty="0">
                <a:latin typeface="Meiryo UI" panose="020B0604030504040204" pitchFamily="50" charset="-128"/>
                <a:ea typeface="Meiryo UI" panose="020B0604030504040204" pitchFamily="50" charset="-128"/>
              </a:rPr>
              <a:t>＜</a:t>
            </a:r>
            <a:r>
              <a:rPr kumimoji="0" lang="ja-JP" altLang="en-US" sz="1100" i="0" u="none" strike="noStrike" kern="0" cap="none" spc="0" normalizeH="0" baseline="0" dirty="0">
                <a:ln>
                  <a:noFill/>
                </a:ln>
                <a:effectLst/>
                <a:uLnTx/>
                <a:uFillTx/>
                <a:latin typeface="Meiryo UI" panose="020B0604030504040204" pitchFamily="50" charset="-128"/>
                <a:ea typeface="Meiryo UI" panose="020B0604030504040204" pitchFamily="50" charset="-128"/>
              </a:rPr>
              <a:t>一人ひとりが住み慣れた地域で自分らしく暮らすための本人中心の支援</a:t>
            </a:r>
            <a:r>
              <a:rPr lang="ja-JP" altLang="en-US" sz="1100" kern="0" dirty="0">
                <a:latin typeface="Meiryo UI" panose="020B0604030504040204" pitchFamily="50" charset="-128"/>
                <a:ea typeface="Meiryo UI" panose="020B0604030504040204" pitchFamily="50" charset="-128"/>
              </a:rPr>
              <a:t>を実施＞</a:t>
            </a:r>
            <a:endParaRPr lang="en-US" altLang="ja-JP" sz="1100" kern="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kern="0" dirty="0">
                <a:latin typeface="Meiryo UI" panose="020B0604030504040204" pitchFamily="50" charset="-128"/>
                <a:ea typeface="Meiryo UI" panose="020B0604030504040204" pitchFamily="50" charset="-128"/>
              </a:rPr>
              <a:t>（</a:t>
            </a:r>
            <a:r>
              <a:rPr kumimoji="0" lang="ja-JP" altLang="en-US" sz="1100" i="0" u="none" strike="noStrike" kern="0" cap="none" spc="0" normalizeH="0" baseline="0" dirty="0" err="1">
                <a:ln>
                  <a:noFill/>
                </a:ln>
                <a:effectLst/>
                <a:uLnTx/>
                <a:uFillTx/>
                <a:latin typeface="Meiryo UI" panose="020B0604030504040204" pitchFamily="50" charset="-128"/>
                <a:ea typeface="Meiryo UI" panose="020B0604030504040204" pitchFamily="50" charset="-128"/>
              </a:rPr>
              <a:t>障がい</a:t>
            </a:r>
            <a:r>
              <a:rPr kumimoji="0" lang="ja-JP" altLang="en-US" sz="1100" i="0" u="none" strike="noStrike" kern="0" cap="none" spc="0" normalizeH="0" baseline="0" dirty="0">
                <a:ln>
                  <a:noFill/>
                </a:ln>
                <a:effectLst/>
                <a:uLnTx/>
                <a:uFillTx/>
                <a:latin typeface="Meiryo UI" panose="020B0604030504040204" pitchFamily="50" charset="-128"/>
                <a:ea typeface="Meiryo UI" panose="020B0604030504040204" pitchFamily="50" charset="-128"/>
              </a:rPr>
              <a:t>福祉サービスの充実）</a:t>
            </a:r>
            <a:endParaRPr kumimoji="0" lang="en-US" altLang="ja-JP" sz="1100" i="0" u="none" strike="noStrike" kern="0" cap="none" spc="0" normalizeH="0" baseline="0" dirty="0">
              <a:ln>
                <a:noFill/>
              </a:ln>
              <a:effectLst/>
              <a:uLnTx/>
              <a:uFillTx/>
              <a:latin typeface="Meiryo UI" panose="020B0604030504040204" pitchFamily="50" charset="-128"/>
              <a:ea typeface="Meiryo UI" panose="020B0604030504040204" pitchFamily="50" charset="-128"/>
            </a:endParaRPr>
          </a:p>
        </p:txBody>
      </p:sp>
      <p:sp>
        <p:nvSpPr>
          <p:cNvPr id="9" name="下カーブ矢印 8"/>
          <p:cNvSpPr/>
          <p:nvPr/>
        </p:nvSpPr>
        <p:spPr>
          <a:xfrm>
            <a:off x="1579418" y="1383064"/>
            <a:ext cx="6395317" cy="1138916"/>
          </a:xfrm>
          <a:prstGeom prst="curvedDownArrow">
            <a:avLst>
              <a:gd name="adj1" fmla="val 28584"/>
              <a:gd name="adj2" fmla="val 77720"/>
              <a:gd name="adj3" fmla="val 23121"/>
            </a:avLst>
          </a:prstGeom>
          <a:solidFill>
            <a:schemeClr val="accent2">
              <a:lumMod val="40000"/>
              <a:lumOff val="6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8"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408723" y="2522245"/>
            <a:ext cx="2227341" cy="995216"/>
          </a:xfrm>
          <a:prstGeom prst="rect">
            <a:avLst/>
          </a:prstGeom>
          <a:solidFill>
            <a:schemeClr val="accent2">
              <a:lumMod val="40000"/>
              <a:lumOff val="60000"/>
            </a:schemeClr>
          </a:solidFill>
          <a:ln>
            <a:solidFill>
              <a:schemeClr val="accent1"/>
            </a:solidFill>
          </a:ln>
          <a:effec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b="1" kern="0" dirty="0">
                <a:solidFill>
                  <a:srgbClr val="000000"/>
                </a:solidFill>
                <a:latin typeface="メイリオ" panose="020B0604030504040204" pitchFamily="50" charset="-128"/>
                <a:ea typeface="メイリオ" panose="020B0604030504040204" pitchFamily="50" charset="-128"/>
              </a:rPr>
              <a:t>①地域生活の継続が</a:t>
            </a:r>
            <a:endParaRPr lang="en-US" altLang="ja-JP" sz="1400" b="1"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b="1" kern="0" dirty="0">
                <a:solidFill>
                  <a:srgbClr val="000000"/>
                </a:solidFill>
                <a:latin typeface="メイリオ" panose="020B0604030504040204" pitchFamily="50" charset="-128"/>
                <a:ea typeface="メイリオ" panose="020B0604030504040204" pitchFamily="50" charset="-128"/>
              </a:rPr>
              <a:t>可能な方</a:t>
            </a:r>
            <a:endParaRPr lang="en-US" altLang="ja-JP" sz="1400" b="1" kern="0" dirty="0">
              <a:solidFill>
                <a:srgbClr val="000000"/>
              </a:solidFill>
              <a:latin typeface="メイリオ" panose="020B0604030504040204" pitchFamily="50" charset="-128"/>
              <a:ea typeface="メイリオ" panose="020B0604030504040204" pitchFamily="50" charset="-128"/>
            </a:endParaRPr>
          </a:p>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400" kern="0" dirty="0">
                <a:latin typeface="メイリオ" panose="020B0604030504040204" pitchFamily="50" charset="-128"/>
                <a:ea typeface="メイリオ" panose="020B0604030504040204" pitchFamily="50" charset="-128"/>
              </a:rPr>
              <a:t>（入所が必要でない方）</a:t>
            </a:r>
            <a:endParaRPr lang="en-US" altLang="ja-JP" sz="1400" kern="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44355" y="647792"/>
            <a:ext cx="8918368" cy="676975"/>
          </a:xfrm>
          <a:prstGeom prst="rect">
            <a:avLst/>
          </a:prstGeom>
          <a:noFill/>
          <a:ln w="15875">
            <a:solidFill>
              <a:srgbClr val="0070C0"/>
            </a:solidFill>
            <a:prstDash val="solid"/>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400" dirty="0">
                <a:solidFill>
                  <a:schemeClr val="tx1"/>
                </a:solidFill>
                <a:latin typeface="メイリオ" panose="020B0604030504040204" pitchFamily="50" charset="-128"/>
                <a:ea typeface="メイリオ" panose="020B0604030504040204" pitchFamily="50" charset="-128"/>
              </a:rPr>
              <a:t>◆入所待機者を下記のとおり分類し、</a:t>
            </a:r>
            <a:r>
              <a:rPr kumimoji="1" lang="ja-JP" altLang="en-US" sz="1400" b="1" u="sng" dirty="0">
                <a:solidFill>
                  <a:schemeClr val="tx1"/>
                </a:solidFill>
                <a:latin typeface="メイリオ" panose="020B0604030504040204" pitchFamily="50" charset="-128"/>
                <a:ea typeface="メイリオ" panose="020B0604030504040204" pitchFamily="50" charset="-128"/>
              </a:rPr>
              <a:t>①地域生活の継続が可能な方</a:t>
            </a:r>
            <a:r>
              <a:rPr kumimoji="1" lang="ja-JP" altLang="en-US" sz="1400" dirty="0">
                <a:solidFill>
                  <a:schemeClr val="tx1"/>
                </a:solidFill>
                <a:latin typeface="メイリオ" panose="020B0604030504040204" pitchFamily="50" charset="-128"/>
                <a:ea typeface="メイリオ" panose="020B0604030504040204" pitchFamily="50" charset="-128"/>
              </a:rPr>
              <a:t>については、本人の意思決定のもと、</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　相談支援専門員がアセスメントを行い、地域生活の継続を促進。</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◆施設入所者は、相談支援専門員がアセスメントを行い</a:t>
            </a:r>
            <a:r>
              <a:rPr kumimoji="1" lang="ja-JP" altLang="en-US" sz="1400" b="1" u="sng" dirty="0">
                <a:solidFill>
                  <a:schemeClr val="tx1"/>
                </a:solidFill>
                <a:latin typeface="メイリオ" panose="020B0604030504040204" pitchFamily="50" charset="-128"/>
                <a:ea typeface="メイリオ" panose="020B0604030504040204" pitchFamily="50" charset="-128"/>
              </a:rPr>
              <a:t>②地域移行</a:t>
            </a:r>
            <a:r>
              <a:rPr kumimoji="1" lang="ja-JP" altLang="en-US" sz="1400" dirty="0">
                <a:solidFill>
                  <a:schemeClr val="tx1"/>
                </a:solidFill>
                <a:latin typeface="メイリオ" panose="020B0604030504040204" pitchFamily="50" charset="-128"/>
                <a:ea typeface="メイリオ" panose="020B0604030504040204" pitchFamily="50" charset="-128"/>
              </a:rPr>
              <a:t>を促進。</a:t>
            </a:r>
            <a:r>
              <a:rPr kumimoji="1" lang="ja-JP" altLang="en-US" sz="1400" dirty="0">
                <a:solidFill>
                  <a:srgbClr val="FF0000"/>
                </a:solidFill>
                <a:latin typeface="メイリオ" panose="020B0604030504040204" pitchFamily="50" charset="-128"/>
                <a:ea typeface="メイリオ" panose="020B0604030504040204" pitchFamily="50" charset="-128"/>
              </a:rPr>
              <a:t>　　　　</a:t>
            </a:r>
            <a:endParaRPr kumimoji="1" lang="en-US" altLang="ja-JP" sz="1400" dirty="0">
              <a:solidFill>
                <a:srgbClr val="FF0000"/>
              </a:solidFill>
              <a:latin typeface="メイリオ" panose="020B0604030504040204" pitchFamily="50" charset="-128"/>
              <a:ea typeface="メイリオ" panose="020B0604030504040204" pitchFamily="50" charset="-128"/>
            </a:endParaRPr>
          </a:p>
          <a:p>
            <a:pPr>
              <a:lnSpc>
                <a:spcPts val="2100"/>
              </a:lnSpc>
            </a:pP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295524" y="1943851"/>
            <a:ext cx="1257330" cy="356624"/>
          </a:xfrm>
          <a:prstGeom prst="rect">
            <a:avLst/>
          </a:prstGeom>
          <a:solidFill>
            <a:schemeClr val="bg1"/>
          </a:solid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入所待機者</a:t>
            </a:r>
          </a:p>
        </p:txBody>
      </p:sp>
      <p:sp>
        <p:nvSpPr>
          <p:cNvPr id="38" name="上矢印 37"/>
          <p:cNvSpPr/>
          <p:nvPr/>
        </p:nvSpPr>
        <p:spPr>
          <a:xfrm>
            <a:off x="5943669" y="4115702"/>
            <a:ext cx="387301" cy="877144"/>
          </a:xfrm>
          <a:prstGeom prst="upArrow">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9"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7263685" y="5042599"/>
            <a:ext cx="1790164" cy="1221119"/>
          </a:xfrm>
          <a:prstGeom prst="rect">
            <a:avLst/>
          </a:prstGeom>
          <a:noFill/>
          <a:ln w="57150">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200" kern="0" dirty="0">
                <a:solidFill>
                  <a:srgbClr val="000000"/>
                </a:solidFill>
                <a:latin typeface="メイリオ" panose="020B0604030504040204" pitchFamily="50" charset="-128"/>
                <a:ea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rPr>
              <a:t>R7</a:t>
            </a:r>
            <a:r>
              <a:rPr lang="ja-JP" altLang="en-US" sz="1200" kern="0" dirty="0">
                <a:solidFill>
                  <a:srgbClr val="000000"/>
                </a:solidFill>
                <a:latin typeface="メイリオ" panose="020B0604030504040204" pitchFamily="50" charset="-128"/>
                <a:ea typeface="メイリオ" panose="020B0604030504040204" pitchFamily="50" charset="-128"/>
              </a:rPr>
              <a:t>）府内のモデル市</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0" marR="0" lvl="0" indent="0"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200" kern="0" dirty="0">
                <a:solidFill>
                  <a:srgbClr val="000000"/>
                </a:solidFill>
                <a:latin typeface="メイリオ" panose="020B0604030504040204" pitchFamily="50" charset="-128"/>
                <a:ea typeface="メイリオ" panose="020B0604030504040204" pitchFamily="50" charset="-128"/>
              </a:rPr>
              <a:t>　を選定のうえ支援</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0" marR="0" lvl="0" indent="0"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200" kern="0" dirty="0">
                <a:solidFill>
                  <a:srgbClr val="000000"/>
                </a:solidFill>
                <a:latin typeface="メイリオ" panose="020B0604030504040204" pitchFamily="50" charset="-128"/>
                <a:ea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rPr>
              <a:t>R8</a:t>
            </a:r>
            <a:r>
              <a:rPr lang="ja-JP" altLang="en-US" sz="1200" kern="0" dirty="0">
                <a:solidFill>
                  <a:srgbClr val="000000"/>
                </a:solidFill>
                <a:latin typeface="メイリオ" panose="020B0604030504040204" pitchFamily="50" charset="-128"/>
                <a:ea typeface="メイリオ" panose="020B0604030504040204" pitchFamily="50" charset="-128"/>
              </a:rPr>
              <a:t>）府内全市町村に</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0" marR="0" lvl="0" indent="0" defTabSz="914400" rtl="0" eaLnBrk="0" fontAlgn="base" latinLnBrk="0" hangingPunct="0">
              <a:spcBef>
                <a:spcPts val="600"/>
              </a:spcBef>
              <a:spcAft>
                <a:spcPct val="0"/>
              </a:spcAft>
              <a:buClr>
                <a:srgbClr val="00007D"/>
              </a:buClr>
              <a:buSzPct val="75000"/>
              <a:buFont typeface="Wingdings" panose="05000000000000000000" pitchFamily="2" charset="2"/>
              <a:buNone/>
              <a:tabLst/>
              <a:defRPr/>
            </a:pPr>
            <a:r>
              <a:rPr lang="ja-JP" altLang="en-US" sz="1200" kern="0" dirty="0">
                <a:solidFill>
                  <a:srgbClr val="000000"/>
                </a:solidFill>
                <a:latin typeface="メイリオ" panose="020B0604030504040204" pitchFamily="50" charset="-128"/>
                <a:ea typeface="メイリオ" panose="020B0604030504040204" pitchFamily="50" charset="-128"/>
              </a:rPr>
              <a:t>　普及</a:t>
            </a:r>
            <a:endParaRPr lang="en-US" altLang="ja-JP" sz="1200" kern="0" dirty="0">
              <a:solidFill>
                <a:srgbClr val="000000"/>
              </a:solidFill>
              <a:latin typeface="メイリオ" panose="020B0604030504040204" pitchFamily="50" charset="-128"/>
              <a:ea typeface="メイリオ" panose="020B0604030504040204" pitchFamily="50" charset="-128"/>
            </a:endParaRPr>
          </a:p>
        </p:txBody>
      </p:sp>
      <p:sp>
        <p:nvSpPr>
          <p:cNvPr id="20" name="コンテンツ プレースホルダー 2">
            <a:extLst>
              <a:ext uri="{FF2B5EF4-FFF2-40B4-BE49-F238E27FC236}">
                <a16:creationId xmlns:a16="http://schemas.microsoft.com/office/drawing/2014/main" id="{B32B289C-CB7B-74D7-5D14-0C3BD8E47AB6}"/>
              </a:ext>
            </a:extLst>
          </p:cNvPr>
          <p:cNvSpPr txBox="1">
            <a:spLocks/>
          </p:cNvSpPr>
          <p:nvPr/>
        </p:nvSpPr>
        <p:spPr bwMode="auto">
          <a:xfrm>
            <a:off x="3974008" y="3701848"/>
            <a:ext cx="1059062" cy="430203"/>
          </a:xfrm>
          <a:prstGeom prst="rect">
            <a:avLst/>
          </a:prstGeom>
          <a:solidFill>
            <a:srgbClr val="92D050"/>
          </a:solidFill>
          <a:ln>
            <a:solidFill>
              <a:schemeClr val="accent1"/>
            </a:solidFill>
          </a:ln>
          <a:effectLst/>
        </p:spPr>
        <p:txBody>
          <a:bodyPr vert="horz" wrap="square" lIns="91440" tIns="45720" rIns="91440" bIns="45720" numCol="1" anchor="ctr" anchorCtr="1"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ctr" defTabSz="914400" rtl="0" eaLnBrk="0" fontAlgn="base" latinLnBrk="0" hangingPunct="0">
              <a:spcBef>
                <a:spcPct val="20000"/>
              </a:spcBef>
              <a:spcAft>
                <a:spcPct val="0"/>
              </a:spcAft>
              <a:buClr>
                <a:srgbClr val="00007D"/>
              </a:buClr>
              <a:buSzPct val="75000"/>
              <a:buFont typeface="Wingdings" panose="05000000000000000000" pitchFamily="2" charset="2"/>
              <a:buNone/>
              <a:tabLst/>
              <a:defRPr/>
            </a:pPr>
            <a:r>
              <a:rPr lang="ja-JP" altLang="en-US" sz="1600" b="1" kern="0" dirty="0">
                <a:solidFill>
                  <a:srgbClr val="000000"/>
                </a:solidFill>
                <a:latin typeface="メイリオ" panose="020B0604030504040204" pitchFamily="50" charset="-128"/>
                <a:ea typeface="メイリオ" panose="020B0604030504040204" pitchFamily="50" charset="-128"/>
              </a:rPr>
              <a:t>入所者</a:t>
            </a:r>
            <a:endParaRPr lang="en-US" altLang="ja-JP" sz="1600" b="1" kern="0" dirty="0">
              <a:latin typeface="メイリオ" panose="020B0604030504040204" pitchFamily="50" charset="-128"/>
              <a:ea typeface="メイリオ" panose="020B0604030504040204" pitchFamily="50" charset="-128"/>
            </a:endParaRPr>
          </a:p>
        </p:txBody>
      </p:sp>
      <p:sp>
        <p:nvSpPr>
          <p:cNvPr id="22" name="上矢印 21"/>
          <p:cNvSpPr/>
          <p:nvPr/>
        </p:nvSpPr>
        <p:spPr>
          <a:xfrm>
            <a:off x="1300677" y="4709702"/>
            <a:ext cx="387301" cy="283144"/>
          </a:xfrm>
          <a:prstGeom prst="upArrow">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3" name="テキスト ボックス 22">
            <a:extLst>
              <a:ext uri="{FF2B5EF4-FFF2-40B4-BE49-F238E27FC236}">
                <a16:creationId xmlns:a16="http://schemas.microsoft.com/office/drawing/2014/main" id="{5AB5272E-7064-424E-BD88-BEA623EA7291}"/>
              </a:ext>
            </a:extLst>
          </p:cNvPr>
          <p:cNvSpPr txBox="1"/>
          <p:nvPr/>
        </p:nvSpPr>
        <p:spPr>
          <a:xfrm>
            <a:off x="7886698" y="67648"/>
            <a:ext cx="1148209"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参考資料４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7391084"/>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252</Words>
  <Application>Microsoft Office PowerPoint</Application>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HGPｺﾞｼｯｸE</vt:lpstr>
      <vt:lpstr>HG丸ｺﾞｼｯｸM-PRO</vt:lpstr>
      <vt:lpstr>Meiryo UI</vt:lpstr>
      <vt:lpstr>メイリオ</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2024-06-17T10:55:07Z</dcterms:created>
  <dcterms:modified xsi:type="dcterms:W3CDTF">2024-06-17T10:55:16Z</dcterms:modified>
</cp:coreProperties>
</file>