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94" r:id="rId2"/>
    <p:sldId id="295"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4" autoAdjust="0"/>
    <p:restoredTop sz="93285" autoAdjust="0"/>
  </p:normalViewPr>
  <p:slideViewPr>
    <p:cSldViewPr>
      <p:cViewPr varScale="1">
        <p:scale>
          <a:sx n="78" d="100"/>
          <a:sy n="78" d="100"/>
        </p:scale>
        <p:origin x="94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005252BA-2214-449C-8EB5-EC4AE1D81467}" type="datetimeFigureOut">
              <a:rPr kumimoji="1" lang="ja-JP" altLang="en-US" smtClean="0"/>
              <a:t>2024/2/15</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2024/2/15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2024/2/15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2024/2/15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2024/2/15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2024/2/15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2024/2/15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2024/2/15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2024/2/15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2024/2/15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2024/2/15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2024/2/15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2024/2/15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5E50BE26-EEC5-15E0-21C2-83B0C13F06FA}"/>
              </a:ext>
            </a:extLst>
          </p:cNvPr>
          <p:cNvSpPr>
            <a:spLocks noChangeArrowheads="1"/>
          </p:cNvSpPr>
          <p:nvPr/>
        </p:nvSpPr>
        <p:spPr bwMode="auto">
          <a:xfrm>
            <a:off x="125822" y="458046"/>
            <a:ext cx="8830408" cy="306658"/>
          </a:xfrm>
          <a:prstGeom prst="rect">
            <a:avLst/>
          </a:prstGeom>
          <a:solidFill>
            <a:srgbClr val="0070C0"/>
          </a:solidFill>
          <a:ln>
            <a:noFill/>
          </a:ln>
        </p:spPr>
        <p:txBody>
          <a:bodyPr wrap="none" lIns="84397" tIns="42198" rIns="84397" bIns="42198"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lnSpc>
                <a:spcPct val="150000"/>
              </a:lnSpc>
              <a:spcBef>
                <a:spcPct val="0"/>
              </a:spcBef>
              <a:buNone/>
            </a:pPr>
            <a:r>
              <a:rPr lang="ja-JP" altLang="en-US" sz="1600" b="1" dirty="0">
                <a:solidFill>
                  <a:schemeClr val="bg1"/>
                </a:solidFill>
                <a:latin typeface="メイリオ" panose="020B0604030504040204" pitchFamily="50" charset="-128"/>
                <a:ea typeface="メイリオ" panose="020B0604030504040204" pitchFamily="50" charset="-128"/>
              </a:rPr>
              <a:t>　　　令和６年度　</a:t>
            </a:r>
            <a:r>
              <a:rPr lang="zh-TW" altLang="en-US" sz="1600" b="1" dirty="0">
                <a:solidFill>
                  <a:schemeClr val="bg1"/>
                </a:solidFill>
                <a:latin typeface="メイリオ" panose="020B0604030504040204" pitchFamily="50" charset="-128"/>
                <a:ea typeface="メイリオ" panose="020B0604030504040204" pitchFamily="50" charset="-128"/>
              </a:rPr>
              <a:t>地域生活推進啓発事業費補助金</a:t>
            </a:r>
            <a:r>
              <a:rPr lang="en-US" altLang="ja-JP" sz="1600" b="1" dirty="0">
                <a:solidFill>
                  <a:schemeClr val="bg1"/>
                </a:solidFill>
                <a:latin typeface="メイリオ" panose="020B0604030504040204" pitchFamily="50" charset="-128"/>
                <a:ea typeface="メイリオ" panose="020B0604030504040204" pitchFamily="50" charset="-128"/>
              </a:rPr>
              <a:t>【</a:t>
            </a:r>
            <a:r>
              <a:rPr lang="ja-JP" altLang="en-US" sz="1600" b="1" dirty="0">
                <a:solidFill>
                  <a:schemeClr val="bg1"/>
                </a:solidFill>
                <a:latin typeface="メイリオ" panose="020B0604030504040204" pitchFamily="50" charset="-128"/>
                <a:ea typeface="メイリオ" panose="020B0604030504040204" pitchFamily="50" charset="-128"/>
              </a:rPr>
              <a:t>福祉基金事業</a:t>
            </a:r>
            <a:r>
              <a:rPr lang="en-US" altLang="ja-JP" sz="1600" b="1" dirty="0">
                <a:solidFill>
                  <a:schemeClr val="bg1"/>
                </a:solidFill>
                <a:latin typeface="メイリオ" panose="020B0604030504040204" pitchFamily="50" charset="-128"/>
                <a:ea typeface="メイリオ" panose="020B0604030504040204" pitchFamily="50" charset="-128"/>
              </a:rPr>
              <a:t>】</a:t>
            </a:r>
            <a:r>
              <a:rPr lang="ja-JP" altLang="en-US" sz="1600" b="1" dirty="0">
                <a:solidFill>
                  <a:schemeClr val="bg1"/>
                </a:solidFill>
                <a:latin typeface="メイリオ" panose="020B0604030504040204" pitchFamily="50" charset="-128"/>
                <a:ea typeface="メイリオ" panose="020B0604030504040204" pitchFamily="50" charset="-128"/>
              </a:rPr>
              <a:t>　　　　　　</a:t>
            </a:r>
          </a:p>
        </p:txBody>
      </p:sp>
      <p:sp>
        <p:nvSpPr>
          <p:cNvPr id="26" name="正方形/長方形 25"/>
          <p:cNvSpPr/>
          <p:nvPr/>
        </p:nvSpPr>
        <p:spPr>
          <a:xfrm>
            <a:off x="134079" y="908720"/>
            <a:ext cx="8852758" cy="5328592"/>
          </a:xfrm>
          <a:prstGeom prst="rect">
            <a:avLst/>
          </a:prstGeom>
          <a:ln w="6350">
            <a:solidFill>
              <a:srgbClr val="0070C0"/>
            </a:solidFill>
          </a:ln>
        </p:spPr>
        <p:style>
          <a:lnRef idx="2">
            <a:schemeClr val="accent6"/>
          </a:lnRef>
          <a:fillRef idx="1">
            <a:schemeClr val="lt1"/>
          </a:fillRef>
          <a:effectRef idx="0">
            <a:schemeClr val="accent6"/>
          </a:effectRef>
          <a:fontRef idx="minor">
            <a:schemeClr val="dk1"/>
          </a:fontRef>
        </p:style>
        <p:txBody>
          <a:bodyPr tIns="36000" bIns="36000" rtlCol="0" anchor="t" anchorCtr="0"/>
          <a:lstStyle/>
          <a:p>
            <a:pPr indent="-468000">
              <a:lnSpc>
                <a:spcPts val="1100"/>
              </a:lnSpc>
              <a:spcBef>
                <a:spcPts val="200"/>
              </a:spcBef>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defRPr/>
            </a:pPr>
            <a:r>
              <a:rPr lang="ja-JP" altLang="en-US" sz="1100" dirty="0">
                <a:latin typeface="メイリオ" panose="020B0604030504040204" pitchFamily="50" charset="-128"/>
                <a:ea typeface="メイリオ" panose="020B0604030504040204" pitchFamily="50" charset="-128"/>
              </a:rPr>
              <a:t>　地域生活推進（地域生活の継続及び地域移行）に向けた施設及び</a:t>
            </a:r>
            <a:r>
              <a:rPr lang="en-US" altLang="ja-JP" sz="1100" dirty="0">
                <a:latin typeface="メイリオ" panose="020B0604030504040204" pitchFamily="50" charset="-128"/>
                <a:ea typeface="メイリオ" panose="020B0604030504040204" pitchFamily="50" charset="-128"/>
              </a:rPr>
              <a:t>GH</a:t>
            </a:r>
            <a:r>
              <a:rPr lang="ja-JP" altLang="en-US" sz="1100" dirty="0">
                <a:latin typeface="メイリオ" panose="020B0604030504040204" pitchFamily="50" charset="-128"/>
                <a:ea typeface="メイリオ" panose="020B0604030504040204" pitchFamily="50" charset="-128"/>
              </a:rPr>
              <a:t>等の意識醸成を図り、取組みを進めるための普及啓発事業や、施設や地域の事業所等の連携ネットワークの構築による地域生活推進の実践に取組むモデル事業を実施する法人等を支援することにより、</a:t>
            </a:r>
            <a:r>
              <a:rPr lang="en-US" altLang="ja-JP" sz="1100" dirty="0">
                <a:latin typeface="メイリオ" panose="020B0604030504040204" pitchFamily="50" charset="-128"/>
                <a:ea typeface="メイリオ" panose="020B0604030504040204" pitchFamily="50" charset="-128"/>
              </a:rPr>
              <a:t>R6</a:t>
            </a:r>
            <a:r>
              <a:rPr lang="ja-JP" altLang="en-US" sz="1100" dirty="0">
                <a:latin typeface="メイリオ" panose="020B0604030504040204" pitchFamily="50" charset="-128"/>
                <a:ea typeface="メイリオ" panose="020B0604030504040204" pitchFamily="50" charset="-128"/>
              </a:rPr>
              <a:t>年度から</a:t>
            </a:r>
            <a:r>
              <a:rPr lang="en-US" altLang="ja-JP" sz="1100" dirty="0">
                <a:latin typeface="メイリオ" panose="020B0604030504040204" pitchFamily="50" charset="-128"/>
                <a:ea typeface="メイリオ" panose="020B0604030504040204" pitchFamily="50" charset="-128"/>
              </a:rPr>
              <a:t>R8</a:t>
            </a:r>
            <a:r>
              <a:rPr lang="ja-JP" altLang="en-US" sz="1100" dirty="0">
                <a:latin typeface="メイリオ" panose="020B0604030504040204" pitchFamily="50" charset="-128"/>
                <a:ea typeface="メイリオ" panose="020B0604030504040204" pitchFamily="50" charset="-128"/>
              </a:rPr>
              <a:t>年度の</a:t>
            </a:r>
            <a:r>
              <a:rPr lang="en-US" altLang="ja-JP" sz="1100" dirty="0">
                <a:latin typeface="メイリオ" panose="020B0604030504040204" pitchFamily="50" charset="-128"/>
                <a:ea typeface="メイリオ" panose="020B0604030504040204" pitchFamily="50" charset="-128"/>
              </a:rPr>
              <a:t>3</a:t>
            </a:r>
            <a:r>
              <a:rPr lang="ja-JP" altLang="en-US" sz="1100" dirty="0">
                <a:latin typeface="メイリオ" panose="020B0604030504040204" pitchFamily="50" charset="-128"/>
                <a:ea typeface="メイリオ" panose="020B0604030504040204" pitchFamily="50" charset="-128"/>
              </a:rPr>
              <a:t>か年で、</a:t>
            </a:r>
            <a:r>
              <a:rPr lang="ja-JP" altLang="en-US" sz="1100" dirty="0">
                <a:solidFill>
                  <a:schemeClr val="tx1"/>
                </a:solidFill>
                <a:latin typeface="メイリオ" panose="020B0604030504040204" pitchFamily="50" charset="-128"/>
                <a:ea typeface="メイリオ" panose="020B0604030504040204" pitchFamily="50" charset="-128"/>
              </a:rPr>
              <a:t>府内における地域生活推進の気運を上昇し、取組みの横展開と底上げを図る。</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R6</a:t>
            </a:r>
            <a:r>
              <a:rPr lang="ja-JP" altLang="en-US" sz="1100" dirty="0">
                <a:latin typeface="メイリオ" panose="020B0604030504040204" pitchFamily="50" charset="-128"/>
                <a:ea typeface="メイリオ" panose="020B0604030504040204" pitchFamily="50" charset="-128"/>
              </a:rPr>
              <a:t>年度当初予算額＞</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spcAft>
                <a:spcPts val="300"/>
              </a:spcAft>
              <a:buNone/>
              <a:defRPr/>
            </a:pP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10,111</a:t>
            </a:r>
            <a:r>
              <a:rPr lang="ja-JP" altLang="en-US" sz="1100" dirty="0">
                <a:latin typeface="メイリオ" panose="020B0604030504040204" pitchFamily="50" charset="-128"/>
                <a:ea typeface="メイリオ" panose="020B0604030504040204" pitchFamily="50" charset="-128"/>
              </a:rPr>
              <a:t>千円</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spcAft>
                <a:spcPts val="300"/>
              </a:spcAft>
              <a:buNone/>
              <a:defRPr/>
            </a:pPr>
            <a:endParaRPr lang="en-US" altLang="ja-JP" sz="1100" dirty="0">
              <a:latin typeface="メイリオ" panose="020B0604030504040204" pitchFamily="50" charset="-128"/>
              <a:ea typeface="メイリオ" panose="020B0604030504040204" pitchFamily="50" charset="-128"/>
            </a:endParaRPr>
          </a:p>
          <a:p>
            <a:pPr eaLnBrk="1" hangingPunct="1">
              <a:lnSpc>
                <a:spcPts val="1200"/>
              </a:lnSpc>
              <a:spcBef>
                <a:spcPct val="0"/>
              </a:spcBef>
              <a:buFontTx/>
              <a:buNone/>
              <a:defRPr/>
            </a:pPr>
            <a:r>
              <a:rPr lang="ja-JP" altLang="en-US" sz="1100" dirty="0">
                <a:latin typeface="メイリオ" panose="020B0604030504040204" pitchFamily="50" charset="-128"/>
                <a:ea typeface="メイリオ" panose="020B0604030504040204" pitchFamily="50" charset="-128"/>
              </a:rPr>
              <a:t>＜補助対象法人等＞</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a:t>
            </a:r>
            <a:r>
              <a:rPr lang="ja-JP" altLang="en-US" sz="1100" dirty="0">
                <a:solidFill>
                  <a:schemeClr val="tx1"/>
                </a:solidFill>
                <a:latin typeface="メイリオ" panose="020B0604030504040204" pitchFamily="50" charset="-128"/>
                <a:ea typeface="メイリオ" panose="020B0604030504040204" pitchFamily="50" charset="-128"/>
              </a:rPr>
              <a:t>法人格を有し、重度障がい者の専門的支援に精通し、かつ府内で地域生活の推進に寄与する活動等を行っている営利を目的としない</a:t>
            </a:r>
            <a:endParaRPr lang="en-US" altLang="ja-JP" sz="1100" dirty="0">
              <a:solidFill>
                <a:schemeClr val="tx1"/>
              </a:solidFill>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solidFill>
                  <a:schemeClr val="tx1"/>
                </a:solidFill>
                <a:latin typeface="メイリオ" panose="020B0604030504040204" pitchFamily="50" charset="-128"/>
                <a:ea typeface="メイリオ" panose="020B0604030504040204" pitchFamily="50" charset="-128"/>
              </a:rPr>
              <a:t>　事業所や団体等</a:t>
            </a:r>
            <a:endParaRPr lang="en-US" altLang="ja-JP" sz="1100" dirty="0">
              <a:solidFill>
                <a:schemeClr val="tx1"/>
              </a:solidFill>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eaLnBrk="1" hangingPunct="1">
              <a:lnSpc>
                <a:spcPts val="1200"/>
              </a:lnSpc>
              <a:spcBef>
                <a:spcPct val="0"/>
              </a:spcBef>
              <a:buFontTx/>
              <a:buNone/>
              <a:defRPr/>
            </a:pPr>
            <a:r>
              <a:rPr lang="ja-JP" altLang="en-US" sz="1100" dirty="0">
                <a:latin typeface="メイリオ" panose="020B0604030504040204" pitchFamily="50" charset="-128"/>
                <a:ea typeface="メイリオ" panose="020B0604030504040204" pitchFamily="50" charset="-128"/>
              </a:rPr>
              <a:t>＜対象経費＞</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補助対象事業の実施に直接必要な次に掲げる経費</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報酬、人件費、報償費、旅費、需用費、役務費、委託料、使用料及び賃借料、備品購入費　　など</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eaLnBrk="1" hangingPunct="1">
              <a:lnSpc>
                <a:spcPts val="1200"/>
              </a:lnSpc>
              <a:spcBef>
                <a:spcPct val="0"/>
              </a:spcBef>
              <a:buFontTx/>
              <a:buNone/>
              <a:defRPr/>
            </a:pPr>
            <a:r>
              <a:rPr lang="ja-JP" altLang="en-US" sz="1100" dirty="0">
                <a:latin typeface="メイリオ" panose="020B0604030504040204" pitchFamily="50" charset="-128"/>
                <a:ea typeface="メイリオ" panose="020B0604030504040204" pitchFamily="50" charset="-128"/>
              </a:rPr>
              <a:t>＜補助率等＞</a:t>
            </a:r>
            <a:endParaRPr lang="en-US" altLang="ja-JP" sz="1100" dirty="0">
              <a:latin typeface="メイリオ" panose="020B0604030504040204" pitchFamily="50" charset="-128"/>
              <a:ea typeface="メイリオ" panose="020B0604030504040204" pitchFamily="50" charset="-128"/>
            </a:endParaRPr>
          </a:p>
          <a:p>
            <a:pPr eaLnBrk="1" hangingPunct="1">
              <a:lnSpc>
                <a:spcPts val="1200"/>
              </a:lnSpc>
              <a:spcBef>
                <a:spcPct val="0"/>
              </a:spcBef>
              <a:spcAft>
                <a:spcPts val="300"/>
              </a:spcAft>
              <a:buFontTx/>
              <a:buNone/>
              <a:defRPr/>
            </a:pPr>
            <a:r>
              <a:rPr lang="ja-JP" altLang="en-US" sz="1100" dirty="0">
                <a:latin typeface="メイリオ" panose="020B0604030504040204" pitchFamily="50" charset="-128"/>
                <a:ea typeface="メイリオ" panose="020B0604030504040204" pitchFamily="50" charset="-128"/>
              </a:rPr>
              <a:t>　補助率</a:t>
            </a:r>
            <a:r>
              <a:rPr lang="en-US" altLang="ja-JP" sz="1100" dirty="0">
                <a:latin typeface="メイリオ" panose="020B0604030504040204" pitchFamily="50" charset="-128"/>
                <a:ea typeface="メイリオ" panose="020B0604030504040204" pitchFamily="50" charset="-128"/>
              </a:rPr>
              <a:t>10</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10</a:t>
            </a:r>
            <a:r>
              <a:rPr lang="ja-JP" altLang="en-US" sz="1100" dirty="0">
                <a:latin typeface="メイリオ" panose="020B0604030504040204" pitchFamily="50" charset="-128"/>
                <a:ea typeface="メイリオ" panose="020B0604030504040204" pitchFamily="50" charset="-128"/>
              </a:rPr>
              <a:t>　　　補助上限額 </a:t>
            </a:r>
            <a:r>
              <a:rPr lang="en-US" altLang="ja-JP" sz="1100" dirty="0">
                <a:latin typeface="メイリオ" panose="020B0604030504040204" pitchFamily="50" charset="-128"/>
                <a:ea typeface="メイリオ" panose="020B0604030504040204" pitchFamily="50" charset="-128"/>
              </a:rPr>
              <a:t>10,000</a:t>
            </a:r>
            <a:r>
              <a:rPr lang="ja-JP" altLang="en-US" sz="1100" dirty="0">
                <a:latin typeface="メイリオ" panose="020B0604030504040204" pitchFamily="50" charset="-128"/>
                <a:ea typeface="メイリオ" panose="020B0604030504040204" pitchFamily="50" charset="-128"/>
              </a:rPr>
              <a:t>千円</a:t>
            </a:r>
            <a:endParaRPr lang="en-US" altLang="ja-JP" sz="1100" dirty="0">
              <a:latin typeface="メイリオ" panose="020B0604030504040204" pitchFamily="50" charset="-128"/>
              <a:ea typeface="メイリオ" panose="020B0604030504040204" pitchFamily="50" charset="-128"/>
            </a:endParaRPr>
          </a:p>
          <a:p>
            <a:pPr eaLnBrk="1" hangingPunct="1">
              <a:lnSpc>
                <a:spcPts val="1200"/>
              </a:lnSpc>
              <a:spcBef>
                <a:spcPct val="0"/>
              </a:spcBef>
              <a:spcAft>
                <a:spcPts val="300"/>
              </a:spcAft>
              <a:buFontTx/>
              <a:buNone/>
              <a:defRPr/>
            </a:pPr>
            <a:endParaRPr lang="en-US" altLang="ja-JP" sz="1100" dirty="0">
              <a:latin typeface="メイリオ" panose="020B0604030504040204" pitchFamily="50" charset="-128"/>
              <a:ea typeface="メイリオ" panose="020B0604030504040204" pitchFamily="50" charset="-128"/>
            </a:endParaRPr>
          </a:p>
          <a:p>
            <a:pPr eaLnBrk="1" hangingPunct="1">
              <a:lnSpc>
                <a:spcPts val="1200"/>
              </a:lnSpc>
              <a:spcBef>
                <a:spcPct val="0"/>
              </a:spcBef>
              <a:buFontTx/>
              <a:buNone/>
              <a:defRPr/>
            </a:pPr>
            <a:r>
              <a:rPr lang="ja-JP" altLang="en-US" sz="1100" dirty="0">
                <a:latin typeface="メイリオ" panose="020B0604030504040204" pitchFamily="50" charset="-128"/>
                <a:ea typeface="メイリオ" panose="020B0604030504040204" pitchFamily="50" charset="-128"/>
              </a:rPr>
              <a:t>＜実施時期＞</a:t>
            </a:r>
            <a:endParaRPr lang="en-US" altLang="ja-JP" sz="1100" dirty="0">
              <a:latin typeface="メイリオ" panose="020B0604030504040204" pitchFamily="50" charset="-128"/>
              <a:ea typeface="メイリオ" panose="020B0604030504040204" pitchFamily="50" charset="-128"/>
            </a:endParaRPr>
          </a:p>
          <a:p>
            <a:pPr eaLnBrk="1" hangingPunct="1">
              <a:lnSpc>
                <a:spcPts val="1200"/>
              </a:lnSpc>
              <a:spcBef>
                <a:spcPct val="0"/>
              </a:spcBef>
              <a:buFontTx/>
              <a:buNone/>
              <a:defRPr/>
            </a:pPr>
            <a:r>
              <a:rPr lang="ja-JP" altLang="en-US" sz="1100" dirty="0">
                <a:latin typeface="メイリオ" panose="020B0604030504040204" pitchFamily="50" charset="-128"/>
                <a:ea typeface="メイリオ" panose="020B0604030504040204" pitchFamily="50" charset="-128"/>
              </a:rPr>
              <a:t>　令和６年４月～令和７年３月を想定</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spcAft>
                <a:spcPts val="300"/>
              </a:spcAft>
              <a:buNone/>
              <a:defRPr/>
            </a:pPr>
            <a:endParaRPr lang="en-US" altLang="ja-JP" sz="1100" dirty="0">
              <a:latin typeface="メイリオ" panose="020B0604030504040204" pitchFamily="50" charset="-128"/>
              <a:ea typeface="メイリオ" panose="020B0604030504040204" pitchFamily="50" charset="-128"/>
            </a:endParaRPr>
          </a:p>
          <a:p>
            <a:pPr indent="-468000">
              <a:lnSpc>
                <a:spcPts val="1100"/>
              </a:lnSpc>
              <a:spcBef>
                <a:spcPts val="200"/>
              </a:spcBef>
            </a:pPr>
            <a:r>
              <a:rPr lang="ja-JP" altLang="en-US" sz="1100" dirty="0">
                <a:latin typeface="メイリオ" panose="020B0604030504040204" pitchFamily="50" charset="-128"/>
                <a:ea typeface="メイリオ" panose="020B0604030504040204" pitchFamily="50" charset="-128"/>
              </a:rPr>
              <a:t>＜内容＞</a:t>
            </a:r>
            <a:endParaRPr lang="en-US" altLang="ja-JP" sz="1100" dirty="0">
              <a:latin typeface="メイリオ" panose="020B0604030504040204" pitchFamily="50" charset="-128"/>
              <a:ea typeface="メイリオ" panose="020B0604030504040204" pitchFamily="50" charset="-128"/>
            </a:endParaRPr>
          </a:p>
          <a:p>
            <a:pPr indent="-468000">
              <a:lnSpc>
                <a:spcPts val="1100"/>
              </a:lnSpc>
              <a:spcBef>
                <a:spcPts val="200"/>
              </a:spcBef>
            </a:pPr>
            <a:endParaRPr lang="en-US" altLang="ja-JP" sz="11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200"/>
              </a:spcBef>
            </a:pPr>
            <a:r>
              <a:rPr lang="ja-JP" altLang="en-US" sz="1100" dirty="0">
                <a:solidFill>
                  <a:schemeClr val="tx1"/>
                </a:solidFill>
                <a:latin typeface="メイリオ" panose="020B0604030504040204" pitchFamily="50" charset="-128"/>
                <a:ea typeface="メイリオ" panose="020B0604030504040204" pitchFamily="50" charset="-128"/>
              </a:rPr>
              <a:t>　①地域生活推進の意識醸成を図る普及啓発事業</a:t>
            </a:r>
            <a:endParaRPr lang="en-US" altLang="ja-JP" sz="11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200"/>
              </a:spcBef>
            </a:pPr>
            <a:r>
              <a:rPr lang="ja-JP" altLang="en-US" sz="1100" dirty="0">
                <a:solidFill>
                  <a:schemeClr val="tx1"/>
                </a:solidFill>
                <a:latin typeface="メイリオ" panose="020B0604030504040204" pitchFamily="50" charset="-128"/>
                <a:ea typeface="メイリオ" panose="020B0604030504040204" pitchFamily="50" charset="-128"/>
              </a:rPr>
              <a:t>　　地域生活のイメージを普及することにより地域生活推進の意識</a:t>
            </a:r>
            <a:endParaRPr lang="en-US" altLang="ja-JP" sz="11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200"/>
              </a:spcBef>
            </a:pPr>
            <a:r>
              <a:rPr lang="ja-JP" altLang="en-US" sz="1100" dirty="0">
                <a:solidFill>
                  <a:schemeClr val="tx1"/>
                </a:solidFill>
                <a:latin typeface="メイリオ" panose="020B0604030504040204" pitchFamily="50" charset="-128"/>
                <a:ea typeface="メイリオ" panose="020B0604030504040204" pitchFamily="50" charset="-128"/>
              </a:rPr>
              <a:t>　　醸成を図り、取組みを進める普及啓発活動</a:t>
            </a:r>
            <a:endParaRPr lang="en-US" altLang="ja-JP" sz="11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200"/>
              </a:spcBef>
            </a:pPr>
            <a:endParaRPr lang="en-US" altLang="ja-JP" sz="11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200"/>
              </a:spcBef>
            </a:pPr>
            <a:r>
              <a:rPr lang="ja-JP" altLang="en-US" sz="1100" dirty="0">
                <a:solidFill>
                  <a:schemeClr val="tx1"/>
                </a:solidFill>
                <a:latin typeface="メイリオ" panose="020B0604030504040204" pitchFamily="50" charset="-128"/>
                <a:ea typeface="メイリオ" panose="020B0604030504040204" pitchFamily="50" charset="-128"/>
              </a:rPr>
              <a:t>　②事業所連携による地域生活推進の実践モデル事業</a:t>
            </a:r>
            <a:endParaRPr lang="en-US" altLang="ja-JP" sz="11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200"/>
              </a:spcBef>
            </a:pPr>
            <a:r>
              <a:rPr lang="ja-JP" altLang="en-US" sz="1100" dirty="0">
                <a:solidFill>
                  <a:schemeClr val="tx1"/>
                </a:solidFill>
                <a:latin typeface="メイリオ" panose="020B0604030504040204" pitchFamily="50" charset="-128"/>
                <a:ea typeface="メイリオ" panose="020B0604030504040204" pitchFamily="50" charset="-128"/>
              </a:rPr>
              <a:t>　　障がい者支援施設及びグループホーム等の連携ネットワーク構築</a:t>
            </a:r>
            <a:endParaRPr lang="en-US" altLang="ja-JP" sz="11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200"/>
              </a:spcBef>
            </a:pPr>
            <a:r>
              <a:rPr lang="ja-JP" altLang="en-US" sz="1100" dirty="0">
                <a:solidFill>
                  <a:schemeClr val="tx1"/>
                </a:solidFill>
                <a:latin typeface="メイリオ" panose="020B0604030504040204" pitchFamily="50" charset="-128"/>
                <a:ea typeface="メイリオ" panose="020B0604030504040204" pitchFamily="50" charset="-128"/>
              </a:rPr>
              <a:t>　　による実践的な地域生活推進のモデル的な実施</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12" name="楕円 11"/>
          <p:cNvSpPr/>
          <p:nvPr/>
        </p:nvSpPr>
        <p:spPr>
          <a:xfrm>
            <a:off x="5362501" y="3936430"/>
            <a:ext cx="2915346" cy="1147662"/>
          </a:xfrm>
          <a:prstGeom prst="ellipse">
            <a:avLst/>
          </a:prstGeom>
          <a:noFill/>
          <a:ln w="12700" cap="flat" cmpd="sng" algn="ctr">
            <a:solidFill>
              <a:schemeClr val="accent6">
                <a:lumMod val="50000"/>
              </a:schemeClr>
            </a:solidFill>
            <a:prstDash val="solid"/>
            <a:miter lim="800000"/>
          </a:ln>
          <a:effectLst/>
        </p:spPr>
        <p:txBody>
          <a:bodyPr rot="0" spcFirstLastPara="0" vert="eaVert" wrap="square" lIns="78203" tIns="39101" rIns="78203" bIns="39101" numCol="1" spcCol="0" rtlCol="0" fromWordArt="0" anchor="ctr" anchorCtr="1" forceAA="0" compatLnSpc="1">
            <a:prstTxWarp prst="textNoShape">
              <a:avLst/>
            </a:prstTxWarp>
            <a:noAutofit/>
          </a:bodyPr>
          <a:lstStyle/>
          <a:p>
            <a:pPr algn="ctr" defTabSz="781995"/>
            <a:endParaRPr kumimoji="1" lang="ja-JP" altLang="en-US" sz="1300" b="1" kern="0" dirty="0">
              <a:solidFill>
                <a:schemeClr val="tx1"/>
              </a:solidFill>
              <a:latin typeface="ＭＳ ゴシック" panose="020B0609070205080204" pitchFamily="49" charset="-128"/>
              <a:ea typeface="ＭＳ ゴシック" panose="020B0609070205080204" pitchFamily="49" charset="-128"/>
            </a:endParaRPr>
          </a:p>
        </p:txBody>
      </p:sp>
      <p:sp>
        <p:nvSpPr>
          <p:cNvPr id="2" name="楕円 1"/>
          <p:cNvSpPr/>
          <p:nvPr/>
        </p:nvSpPr>
        <p:spPr>
          <a:xfrm>
            <a:off x="5942349" y="3936429"/>
            <a:ext cx="1903450" cy="817661"/>
          </a:xfrm>
          <a:prstGeom prst="ellipse">
            <a:avLst/>
          </a:prstGeom>
          <a:solidFill>
            <a:srgbClr val="FFFF00"/>
          </a:solidFill>
          <a:ln w="12700" cap="flat" cmpd="sng" algn="ctr">
            <a:solidFill>
              <a:schemeClr val="accent6"/>
            </a:solidFill>
            <a:prstDash val="dash"/>
            <a:miter lim="800000"/>
          </a:ln>
          <a:effectLst/>
        </p:spPr>
        <p:txBody>
          <a:bodyPr rot="0" spcFirstLastPara="0" vert="eaVert" wrap="square" lIns="78203" tIns="39101" rIns="78203" bIns="39101" numCol="1" spcCol="0" rtlCol="0" fromWordArt="0" anchor="ctr" anchorCtr="1" forceAA="0" compatLnSpc="1">
            <a:prstTxWarp prst="textNoShape">
              <a:avLst/>
            </a:prstTxWarp>
            <a:noAutofit/>
          </a:bodyPr>
          <a:lstStyle/>
          <a:p>
            <a:pPr algn="ctr" defTabSz="781995"/>
            <a:endParaRPr kumimoji="1" lang="ja-JP" altLang="en-US" sz="1300" b="1" kern="0" dirty="0">
              <a:solidFill>
                <a:schemeClr val="tx1"/>
              </a:solidFill>
              <a:latin typeface="ＭＳ ゴシック" panose="020B0609070205080204" pitchFamily="49" charset="-128"/>
              <a:ea typeface="ＭＳ ゴシック" panose="020B0609070205080204" pitchFamily="49" charset="-128"/>
            </a:endParaRPr>
          </a:p>
        </p:txBody>
      </p:sp>
      <p:grpSp>
        <p:nvGrpSpPr>
          <p:cNvPr id="4" name="グループ化 3"/>
          <p:cNvGrpSpPr/>
          <p:nvPr/>
        </p:nvGrpSpPr>
        <p:grpSpPr>
          <a:xfrm>
            <a:off x="5474017" y="3878598"/>
            <a:ext cx="2547396" cy="1187492"/>
            <a:chOff x="4723646" y="10991542"/>
            <a:chExt cx="2914488" cy="2109669"/>
          </a:xfrm>
        </p:grpSpPr>
        <p:sp>
          <p:nvSpPr>
            <p:cNvPr id="13" name="ホームベース 12"/>
            <p:cNvSpPr/>
            <p:nvPr/>
          </p:nvSpPr>
          <p:spPr>
            <a:xfrm rot="16200000">
              <a:off x="6857825" y="11823731"/>
              <a:ext cx="359887" cy="318590"/>
            </a:xfrm>
            <a:prstGeom prst="homePlate">
              <a:avLst>
                <a:gd name="adj" fmla="val 35374"/>
              </a:avLst>
            </a:prstGeom>
            <a:solidFill>
              <a:srgbClr val="92D050"/>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GH</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4" name="ホームベース 13"/>
            <p:cNvSpPr/>
            <p:nvPr/>
          </p:nvSpPr>
          <p:spPr>
            <a:xfrm rot="16200000">
              <a:off x="5507723" y="11318709"/>
              <a:ext cx="549376" cy="848960"/>
            </a:xfrm>
            <a:prstGeom prst="homePlate">
              <a:avLst>
                <a:gd name="adj" fmla="val 35374"/>
              </a:avLst>
            </a:prstGeom>
            <a:solidFill>
              <a:srgbClr val="92D050"/>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施設</a:t>
              </a:r>
              <a:endParaRPr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800" dirty="0">
                  <a:solidFill>
                    <a:srgbClr val="FF0000"/>
                  </a:solidFill>
                  <a:latin typeface="Meiryo UI" panose="020B0604030504040204" pitchFamily="50" charset="-128"/>
                  <a:ea typeface="Meiryo UI" panose="020B0604030504040204" pitchFamily="50" charset="-128"/>
                </a:rPr>
                <a:t>アセスメントの場</a:t>
              </a:r>
              <a:endParaRPr kumimoji="1" lang="en-US" altLang="ja-JP" sz="800" dirty="0">
                <a:solidFill>
                  <a:srgbClr val="FF0000"/>
                </a:solidFill>
                <a:latin typeface="Meiryo UI" panose="020B0604030504040204" pitchFamily="50" charset="-128"/>
                <a:ea typeface="Meiryo UI" panose="020B0604030504040204" pitchFamily="50" charset="-128"/>
              </a:endParaRPr>
            </a:p>
          </p:txBody>
        </p:sp>
        <p:sp>
          <p:nvSpPr>
            <p:cNvPr id="15" name="右カーブ矢印 14"/>
            <p:cNvSpPr/>
            <p:nvPr/>
          </p:nvSpPr>
          <p:spPr>
            <a:xfrm rot="6428519">
              <a:off x="6425794" y="11285670"/>
              <a:ext cx="195766" cy="758853"/>
            </a:xfrm>
            <a:prstGeom prst="curvedRightArrow">
              <a:avLst>
                <a:gd name="adj1" fmla="val 25000"/>
                <a:gd name="adj2" fmla="val 85429"/>
                <a:gd name="adj3" fmla="val 25000"/>
              </a:avLst>
            </a:prstGeom>
            <a:solidFill>
              <a:schemeClr val="accent1">
                <a:lumMod val="20000"/>
                <a:lumOff val="80000"/>
              </a:schemeClr>
            </a:solid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16" name="右カーブ矢印 15"/>
            <p:cNvSpPr/>
            <p:nvPr/>
          </p:nvSpPr>
          <p:spPr>
            <a:xfrm rot="17311265">
              <a:off x="6383591" y="11842580"/>
              <a:ext cx="168637" cy="711738"/>
            </a:xfrm>
            <a:prstGeom prst="curvedRightArrow">
              <a:avLst>
                <a:gd name="adj1" fmla="val 25000"/>
                <a:gd name="adj2" fmla="val 85429"/>
                <a:gd name="adj3" fmla="val 25000"/>
              </a:avLst>
            </a:prstGeom>
            <a:solidFill>
              <a:schemeClr val="accent1">
                <a:lumMod val="20000"/>
                <a:lumOff val="80000"/>
              </a:schemeClr>
            </a:solid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5880657" y="10991542"/>
              <a:ext cx="792576" cy="494195"/>
            </a:xfrm>
            <a:prstGeom prst="rect">
              <a:avLst/>
            </a:prstGeom>
            <a:solidFill>
              <a:schemeClr val="bg1"/>
            </a:solidFill>
            <a:ln>
              <a:solidFill>
                <a:schemeClr val="tx1"/>
              </a:solidFill>
              <a:prstDash val="dash"/>
            </a:ln>
          </p:spPr>
          <p:txBody>
            <a:bodyPr wrap="square" lIns="36000" tIns="36000" rIns="36000" bIns="36000" rtlCol="0" anchor="ctr" anchorCtr="1">
              <a:spAutoFit/>
            </a:bodyPr>
            <a:lstStyle/>
            <a:p>
              <a:pPr>
                <a:lnSpc>
                  <a:spcPct val="150000"/>
                </a:lnSpc>
              </a:pPr>
              <a:r>
                <a:rPr kumimoji="1" lang="ja-JP" altLang="en-US" sz="1050" dirty="0">
                  <a:latin typeface="メイリオ" panose="020B0604030504040204" pitchFamily="50" charset="-128"/>
                  <a:ea typeface="メイリオ" panose="020B0604030504040204" pitchFamily="50" charset="-128"/>
                </a:rPr>
                <a:t>地域</a:t>
              </a:r>
              <a:r>
                <a:rPr kumimoji="1" lang="ja-JP" altLang="en-US" sz="900" dirty="0">
                  <a:latin typeface="メイリオ" panose="020B0604030504040204" pitchFamily="50" charset="-128"/>
                  <a:ea typeface="メイリオ" panose="020B0604030504040204" pitchFamily="50" charset="-128"/>
                </a:rPr>
                <a:t>移行</a:t>
              </a:r>
            </a:p>
          </p:txBody>
        </p:sp>
        <p:sp>
          <p:nvSpPr>
            <p:cNvPr id="18" name="テキスト ボックス 17"/>
            <p:cNvSpPr txBox="1"/>
            <p:nvPr/>
          </p:nvSpPr>
          <p:spPr>
            <a:xfrm>
              <a:off x="6312860" y="11633942"/>
              <a:ext cx="374051" cy="476094"/>
            </a:xfrm>
            <a:prstGeom prst="rect">
              <a:avLst/>
            </a:prstGeom>
            <a:solidFill>
              <a:schemeClr val="bg1"/>
            </a:solidFill>
            <a:ln>
              <a:solidFill>
                <a:schemeClr val="tx1"/>
              </a:solidFill>
              <a:prstDash val="dash"/>
            </a:ln>
          </p:spPr>
          <p:txBody>
            <a:bodyPr wrap="square" lIns="36000" tIns="36000" rIns="36000" bIns="36000" rtlCol="0" anchor="ctr" anchorCtr="1">
              <a:spAutoFit/>
            </a:bodyPr>
            <a:lstStyle/>
            <a:p>
              <a:pPr>
                <a:lnSpc>
                  <a:spcPct val="150000"/>
                </a:lnSpc>
              </a:pPr>
              <a:r>
                <a:rPr lang="ja-JP" altLang="en-US" sz="1000" dirty="0">
                  <a:latin typeface="メイリオ" panose="020B0604030504040204" pitchFamily="50" charset="-128"/>
                  <a:ea typeface="メイリオ" panose="020B0604030504040204" pitchFamily="50" charset="-128"/>
                </a:rPr>
                <a:t>循環</a:t>
              </a:r>
              <a:endParaRPr kumimoji="1" lang="ja-JP" altLang="en-US" sz="1000" dirty="0">
                <a:latin typeface="メイリオ" panose="020B0604030504040204" pitchFamily="50" charset="-128"/>
                <a:ea typeface="メイリオ" panose="020B0604030504040204" pitchFamily="50" charset="-128"/>
              </a:endParaRPr>
            </a:p>
          </p:txBody>
        </p:sp>
        <p:sp>
          <p:nvSpPr>
            <p:cNvPr id="19" name="ホームベース 18"/>
            <p:cNvSpPr/>
            <p:nvPr/>
          </p:nvSpPr>
          <p:spPr>
            <a:xfrm rot="16200000">
              <a:off x="5369060" y="12364695"/>
              <a:ext cx="440378" cy="578409"/>
            </a:xfrm>
            <a:prstGeom prst="homePlate">
              <a:avLst>
                <a:gd name="adj" fmla="val 35374"/>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施設</a:t>
              </a:r>
              <a:endPar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2" name="ホームベース 21"/>
            <p:cNvSpPr/>
            <p:nvPr/>
          </p:nvSpPr>
          <p:spPr>
            <a:xfrm rot="16200000">
              <a:off x="4792662" y="11882725"/>
              <a:ext cx="440378" cy="578409"/>
            </a:xfrm>
            <a:prstGeom prst="homePlate">
              <a:avLst>
                <a:gd name="adj" fmla="val 35374"/>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施設</a:t>
              </a:r>
              <a:endPar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3" name="ホームベース 22"/>
            <p:cNvSpPr/>
            <p:nvPr/>
          </p:nvSpPr>
          <p:spPr>
            <a:xfrm rot="16200000">
              <a:off x="6698764" y="12533648"/>
              <a:ext cx="358140" cy="333057"/>
            </a:xfrm>
            <a:prstGeom prst="homePlate">
              <a:avLst>
                <a:gd name="adj" fmla="val 35374"/>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GH</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4" name="ホームベース 23"/>
            <p:cNvSpPr/>
            <p:nvPr/>
          </p:nvSpPr>
          <p:spPr>
            <a:xfrm rot="16200000">
              <a:off x="7262845" y="12213067"/>
              <a:ext cx="425371" cy="325206"/>
            </a:xfrm>
            <a:prstGeom prst="homePlate">
              <a:avLst>
                <a:gd name="adj" fmla="val 35374"/>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GH</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endParaRPr>
            </a:p>
          </p:txBody>
        </p:sp>
        <p:cxnSp>
          <p:nvCxnSpPr>
            <p:cNvPr id="25" name="直線矢印コネクタ 24"/>
            <p:cNvCxnSpPr/>
            <p:nvPr/>
          </p:nvCxnSpPr>
          <p:spPr>
            <a:xfrm flipH="1" flipV="1">
              <a:off x="4863624" y="11572521"/>
              <a:ext cx="470447" cy="4824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a:off x="6074191" y="12367567"/>
              <a:ext cx="137890" cy="7336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V="1">
              <a:off x="7258321" y="11494098"/>
              <a:ext cx="341732" cy="12667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sp>
        <p:nvSpPr>
          <p:cNvPr id="34" name="上矢印吹き出し 33"/>
          <p:cNvSpPr/>
          <p:nvPr/>
        </p:nvSpPr>
        <p:spPr>
          <a:xfrm>
            <a:off x="5269075" y="5053459"/>
            <a:ext cx="3232807" cy="679797"/>
          </a:xfrm>
          <a:prstGeom prst="upArrowCallout">
            <a:avLst>
              <a:gd name="adj1" fmla="val 5834"/>
              <a:gd name="adj2" fmla="val 9602"/>
              <a:gd name="adj3" fmla="val 11188"/>
              <a:gd name="adj4" fmla="val 73111"/>
            </a:avLst>
          </a:prstGeom>
          <a:solidFill>
            <a:schemeClr val="accent1">
              <a:lumMod val="40000"/>
              <a:lumOff val="60000"/>
            </a:schemeClr>
          </a:solidFill>
          <a:ln w="12700" cap="flat" cmpd="sng" algn="ctr">
            <a:solidFill>
              <a:schemeClr val="tx1"/>
            </a:solidFill>
            <a:prstDash val="solid"/>
            <a:miter lim="800000"/>
          </a:ln>
          <a:effectLst/>
        </p:spPr>
        <p:txBody>
          <a:bodyPr rot="0" spcFirstLastPara="0" vert="horz" wrap="square" lIns="36000" tIns="36000" rIns="36000" bIns="36000" numCol="1" spcCol="0" rtlCol="0" fromWordArt="0" anchor="ctr" anchorCtr="0" forceAA="0" compatLnSpc="1">
            <a:prstTxWarp prst="textNoShape">
              <a:avLst/>
            </a:prstTxWarp>
            <a:noAutofit/>
          </a:bodyPr>
          <a:lstStyle/>
          <a:p>
            <a:pPr defTabSz="781995"/>
            <a:r>
              <a:rPr kumimoji="1" lang="ja-JP" altLang="en-US" sz="1000" kern="0" dirty="0">
                <a:solidFill>
                  <a:schemeClr val="tx1"/>
                </a:solidFill>
                <a:latin typeface="メイリオ" panose="020B0604030504040204" pitchFamily="50" charset="-128"/>
                <a:ea typeface="メイリオ" panose="020B0604030504040204" pitchFamily="50" charset="-128"/>
              </a:rPr>
              <a:t>普及啓発・事業所等の連携ネットワーク構築による横展開を通して地域</a:t>
            </a:r>
            <a:r>
              <a:rPr lang="ja-JP" altLang="en-US" sz="1000" kern="0" dirty="0">
                <a:latin typeface="メイリオ" panose="020B0604030504040204" pitchFamily="50" charset="-128"/>
                <a:ea typeface="メイリオ" panose="020B0604030504040204" pitchFamily="50" charset="-128"/>
              </a:rPr>
              <a:t>生活推進</a:t>
            </a:r>
            <a:r>
              <a:rPr kumimoji="1" lang="ja-JP" altLang="en-US" sz="1000" kern="0" dirty="0">
                <a:solidFill>
                  <a:schemeClr val="tx1"/>
                </a:solidFill>
                <a:latin typeface="メイリオ" panose="020B0604030504040204" pitchFamily="50" charset="-128"/>
                <a:ea typeface="メイリオ" panose="020B0604030504040204" pitchFamily="50" charset="-128"/>
              </a:rPr>
              <a:t>に取り組む事業所</a:t>
            </a:r>
            <a:r>
              <a:rPr lang="ja-JP" altLang="en-US" sz="1000" kern="0" dirty="0">
                <a:latin typeface="メイリオ" panose="020B0604030504040204" pitchFamily="50" charset="-128"/>
                <a:ea typeface="メイリオ" panose="020B0604030504040204" pitchFamily="50" charset="-128"/>
              </a:rPr>
              <a:t>を拡大</a:t>
            </a:r>
            <a:endParaRPr kumimoji="1" lang="ja-JP" altLang="en-US" sz="1000" kern="0" dirty="0">
              <a:solidFill>
                <a:schemeClr val="tx1"/>
              </a:solidFill>
              <a:latin typeface="メイリオ" panose="020B0604030504040204" pitchFamily="50" charset="-128"/>
              <a:ea typeface="メイリオ" panose="020B0604030504040204" pitchFamily="50" charset="-128"/>
            </a:endParaRPr>
          </a:p>
        </p:txBody>
      </p:sp>
      <p:sp>
        <p:nvSpPr>
          <p:cNvPr id="9" name="AutoShape 7">
            <a:extLst>
              <a:ext uri="{FF2B5EF4-FFF2-40B4-BE49-F238E27FC236}">
                <a16:creationId xmlns:a16="http://schemas.microsoft.com/office/drawing/2014/main" id="{EF2997C1-3C38-A611-D19A-42482FF0A1D6}"/>
              </a:ext>
            </a:extLst>
          </p:cNvPr>
          <p:cNvSpPr>
            <a:spLocks noChangeArrowheads="1"/>
          </p:cNvSpPr>
          <p:nvPr/>
        </p:nvSpPr>
        <p:spPr bwMode="auto">
          <a:xfrm>
            <a:off x="4932040" y="3693546"/>
            <a:ext cx="977554" cy="205585"/>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202" tIns="40101" rIns="80202" bIns="40101"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100" b="1" dirty="0">
                <a:latin typeface="メイリオ" panose="020B0604030504040204" pitchFamily="50" charset="-128"/>
                <a:ea typeface="メイリオ" panose="020B0604030504040204" pitchFamily="50" charset="-128"/>
              </a:rPr>
              <a:t>事業の狙い</a:t>
            </a:r>
          </a:p>
        </p:txBody>
      </p:sp>
      <p:sp>
        <p:nvSpPr>
          <p:cNvPr id="32" name="AutoShape 7">
            <a:extLst>
              <a:ext uri="{FF2B5EF4-FFF2-40B4-BE49-F238E27FC236}">
                <a16:creationId xmlns:a16="http://schemas.microsoft.com/office/drawing/2014/main" id="{EF2997C1-3C38-A611-D19A-42482FF0A1D6}"/>
              </a:ext>
            </a:extLst>
          </p:cNvPr>
          <p:cNvSpPr>
            <a:spLocks noChangeArrowheads="1"/>
          </p:cNvSpPr>
          <p:nvPr/>
        </p:nvSpPr>
        <p:spPr bwMode="auto">
          <a:xfrm>
            <a:off x="134079" y="980728"/>
            <a:ext cx="1074126" cy="167722"/>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150000"/>
              </a:lnSpc>
              <a:spcBef>
                <a:spcPct val="0"/>
              </a:spcBef>
              <a:buFontTx/>
              <a:buNone/>
            </a:pPr>
            <a:r>
              <a:rPr lang="ja-JP" altLang="en-US" sz="1100" b="1" dirty="0">
                <a:latin typeface="メイリオ" panose="020B0604030504040204" pitchFamily="50" charset="-128"/>
                <a:ea typeface="メイリオ" panose="020B0604030504040204" pitchFamily="50" charset="-128"/>
              </a:rPr>
              <a:t>事業の概要</a:t>
            </a:r>
          </a:p>
        </p:txBody>
      </p:sp>
      <p:sp>
        <p:nvSpPr>
          <p:cNvPr id="33" name="テキスト ボックス 32">
            <a:extLst>
              <a:ext uri="{FF2B5EF4-FFF2-40B4-BE49-F238E27FC236}">
                <a16:creationId xmlns:a16="http://schemas.microsoft.com/office/drawing/2014/main" id="{FEA6017E-131A-4424-B00B-E374C918B4B7}"/>
              </a:ext>
            </a:extLst>
          </p:cNvPr>
          <p:cNvSpPr txBox="1"/>
          <p:nvPr/>
        </p:nvSpPr>
        <p:spPr>
          <a:xfrm>
            <a:off x="8041655" y="456927"/>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資料３</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43494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5E50BE26-EEC5-15E0-21C2-83B0C13F06FA}"/>
              </a:ext>
            </a:extLst>
          </p:cNvPr>
          <p:cNvSpPr>
            <a:spLocks noChangeArrowheads="1"/>
          </p:cNvSpPr>
          <p:nvPr/>
        </p:nvSpPr>
        <p:spPr bwMode="auto">
          <a:xfrm>
            <a:off x="125822" y="116632"/>
            <a:ext cx="8830408" cy="306658"/>
          </a:xfrm>
          <a:prstGeom prst="rect">
            <a:avLst/>
          </a:prstGeom>
          <a:solidFill>
            <a:srgbClr val="0070C0"/>
          </a:solidFill>
          <a:ln>
            <a:noFill/>
          </a:ln>
        </p:spPr>
        <p:txBody>
          <a:bodyPr wrap="none" lIns="84397" tIns="42198" rIns="84397" bIns="42198"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lnSpc>
                <a:spcPct val="150000"/>
              </a:lnSpc>
              <a:spcBef>
                <a:spcPct val="0"/>
              </a:spcBef>
              <a:buNone/>
            </a:pPr>
            <a:r>
              <a:rPr lang="ja-JP" altLang="en-US" sz="1600" b="1" dirty="0">
                <a:solidFill>
                  <a:schemeClr val="bg1"/>
                </a:solidFill>
                <a:latin typeface="メイリオ" panose="020B0604030504040204" pitchFamily="50" charset="-128"/>
                <a:ea typeface="メイリオ" panose="020B0604030504040204" pitchFamily="50" charset="-128"/>
              </a:rPr>
              <a:t>　　　令和６年度　</a:t>
            </a:r>
            <a:r>
              <a:rPr lang="zh-TW" altLang="en-US" sz="1600" b="1" dirty="0">
                <a:solidFill>
                  <a:schemeClr val="bg1"/>
                </a:solidFill>
                <a:latin typeface="メイリオ" panose="020B0604030504040204" pitchFamily="50" charset="-128"/>
                <a:ea typeface="メイリオ" panose="020B0604030504040204" pitchFamily="50" charset="-128"/>
              </a:rPr>
              <a:t>地域生活推進啓発事業費補助金</a:t>
            </a:r>
            <a:r>
              <a:rPr lang="en-US" altLang="ja-JP" sz="1600" b="1" dirty="0">
                <a:solidFill>
                  <a:schemeClr val="bg1"/>
                </a:solidFill>
                <a:latin typeface="メイリオ" panose="020B0604030504040204" pitchFamily="50" charset="-128"/>
                <a:ea typeface="メイリオ" panose="020B0604030504040204" pitchFamily="50" charset="-128"/>
              </a:rPr>
              <a:t>【</a:t>
            </a:r>
            <a:r>
              <a:rPr lang="ja-JP" altLang="en-US" sz="1600" b="1" dirty="0">
                <a:solidFill>
                  <a:schemeClr val="bg1"/>
                </a:solidFill>
                <a:latin typeface="メイリオ" panose="020B0604030504040204" pitchFamily="50" charset="-128"/>
                <a:ea typeface="メイリオ" panose="020B0604030504040204" pitchFamily="50" charset="-128"/>
              </a:rPr>
              <a:t>福祉基金事業</a:t>
            </a:r>
            <a:r>
              <a:rPr lang="en-US" altLang="ja-JP" sz="1600" b="1" dirty="0">
                <a:solidFill>
                  <a:schemeClr val="bg1"/>
                </a:solidFill>
                <a:latin typeface="メイリオ" panose="020B0604030504040204" pitchFamily="50" charset="-128"/>
                <a:ea typeface="メイリオ" panose="020B0604030504040204" pitchFamily="50" charset="-128"/>
              </a:rPr>
              <a:t>】</a:t>
            </a:r>
            <a:r>
              <a:rPr lang="ja-JP" altLang="en-US" sz="1600" b="1" dirty="0">
                <a:solidFill>
                  <a:schemeClr val="bg1"/>
                </a:solidFill>
                <a:latin typeface="メイリオ" panose="020B0604030504040204" pitchFamily="50" charset="-128"/>
                <a:ea typeface="メイリオ" panose="020B0604030504040204" pitchFamily="50" charset="-128"/>
              </a:rPr>
              <a:t>　　　　　　</a:t>
            </a:r>
          </a:p>
        </p:txBody>
      </p:sp>
      <p:sp>
        <p:nvSpPr>
          <p:cNvPr id="26" name="正方形/長方形 25"/>
          <p:cNvSpPr/>
          <p:nvPr/>
        </p:nvSpPr>
        <p:spPr>
          <a:xfrm>
            <a:off x="134079" y="423290"/>
            <a:ext cx="8852758" cy="6318078"/>
          </a:xfrm>
          <a:prstGeom prst="rect">
            <a:avLst/>
          </a:prstGeom>
          <a:ln w="6350">
            <a:solidFill>
              <a:srgbClr val="0070C0"/>
            </a:solidFill>
          </a:ln>
        </p:spPr>
        <p:style>
          <a:lnRef idx="2">
            <a:schemeClr val="accent6"/>
          </a:lnRef>
          <a:fillRef idx="1">
            <a:schemeClr val="lt1"/>
          </a:fillRef>
          <a:effectRef idx="0">
            <a:schemeClr val="accent6"/>
          </a:effectRef>
          <a:fontRef idx="minor">
            <a:schemeClr val="dk1"/>
          </a:fontRef>
        </p:style>
        <p:txBody>
          <a:bodyPr tIns="36000" bIns="36000" rtlCol="0" anchor="t" anchorCtr="0"/>
          <a:lstStyle/>
          <a:p>
            <a:pPr indent="-468000">
              <a:lnSpc>
                <a:spcPts val="1100"/>
              </a:lnSpc>
              <a:spcBef>
                <a:spcPts val="200"/>
              </a:spcBef>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地域生活の継続、施設等からの地域移行の推進に向けて、重度障がいも含めた、障がいのある方の地域生活の様子がイメージできるよう、また、支援者間の連携（情報共有、調整等）を通じて障がい者の地域生活実現までの一体的、継続的な支援ネットワークが機能するよう、各事業所や本人、ご家族の実情を踏まえた効果的な普及啓発事業を実施する。</a:t>
            </a:r>
            <a:endParaRPr lang="en-US" altLang="ja-JP" sz="1100" dirty="0">
              <a:latin typeface="メイリオ" panose="020B0604030504040204" pitchFamily="50" charset="-128"/>
              <a:ea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対象者</a:t>
            </a:r>
            <a:r>
              <a:rPr lang="en-US" altLang="ja-JP" sz="1100" dirty="0">
                <a:latin typeface="メイリオ" panose="020B0604030504040204" pitchFamily="50" charset="-128"/>
                <a:ea typeface="メイリオ" panose="020B0604030504040204" pitchFamily="50" charset="-128"/>
              </a:rPr>
              <a:t>】</a:t>
            </a:r>
          </a:p>
          <a:p>
            <a:r>
              <a:rPr lang="ja-JP" altLang="en-US" sz="1100" dirty="0">
                <a:latin typeface="メイリオ" panose="020B0604030504040204" pitchFamily="50" charset="-128"/>
                <a:ea typeface="メイリオ" panose="020B0604030504040204" pitchFamily="50" charset="-128"/>
              </a:rPr>
              <a:t>　地域生活支援拠点等に係る事業所等（施設、</a:t>
            </a:r>
            <a:r>
              <a:rPr lang="en-US" altLang="ja-JP" sz="1100" dirty="0">
                <a:latin typeface="メイリオ" panose="020B0604030504040204" pitchFamily="50" charset="-128"/>
                <a:ea typeface="メイリオ" panose="020B0604030504040204" pitchFamily="50" charset="-128"/>
              </a:rPr>
              <a:t>GH</a:t>
            </a:r>
            <a:r>
              <a:rPr lang="ja-JP" altLang="en-US" sz="1100" dirty="0">
                <a:latin typeface="メイリオ" panose="020B0604030504040204" pitchFamily="50" charset="-128"/>
                <a:ea typeface="メイリオ" panose="020B0604030504040204" pitchFamily="50" charset="-128"/>
              </a:rPr>
              <a:t>、相談支援事業所、市町村）や障がい者本人やその家族</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想定される取組み（例）</a:t>
            </a:r>
            <a:r>
              <a:rPr lang="en-US" altLang="ja-JP" sz="1100" dirty="0">
                <a:latin typeface="メイリオ" panose="020B0604030504040204" pitchFamily="50" charset="-128"/>
                <a:ea typeface="メイリオ" panose="020B0604030504040204" pitchFamily="50" charset="-128"/>
              </a:rPr>
              <a:t>】</a:t>
            </a: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・事業所等へのアンケート調査</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・重度障がい者の地域生活の様子を理解するための動画の発信。</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・施設等の職員が地域での支援の実際を体感できる</a:t>
            </a:r>
            <a:r>
              <a:rPr lang="en-US" altLang="ja-JP" sz="1100" dirty="0">
                <a:latin typeface="メイリオ" panose="020B0604030504040204" pitchFamily="50" charset="-128"/>
                <a:ea typeface="メイリオ" panose="020B0604030504040204" pitchFamily="50" charset="-128"/>
              </a:rPr>
              <a:t>GH</a:t>
            </a:r>
            <a:r>
              <a:rPr lang="ja-JP" altLang="en-US" sz="1100" dirty="0">
                <a:latin typeface="メイリオ" panose="020B0604030504040204" pitchFamily="50" charset="-128"/>
                <a:ea typeface="メイリオ" panose="020B0604030504040204" pitchFamily="50" charset="-128"/>
              </a:rPr>
              <a:t>体験ツアー。</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・重度障がい者の地域生活推進に取り組む施設や</a:t>
            </a:r>
            <a:r>
              <a:rPr lang="en-US" altLang="ja-JP" sz="1100" dirty="0">
                <a:latin typeface="メイリオ" panose="020B0604030504040204" pitchFamily="50" charset="-128"/>
                <a:ea typeface="メイリオ" panose="020B0604030504040204" pitchFamily="50" charset="-128"/>
              </a:rPr>
              <a:t>GH</a:t>
            </a:r>
            <a:r>
              <a:rPr lang="ja-JP" altLang="en-US" sz="1100" dirty="0">
                <a:latin typeface="メイリオ" panose="020B0604030504040204" pitchFamily="50" charset="-128"/>
                <a:ea typeface="メイリオ" panose="020B0604030504040204" pitchFamily="50" charset="-128"/>
              </a:rPr>
              <a:t>等の情報共有やネットワーク構築のためのアプリやサイトの開発。</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・圏域ごとの普及啓発イベント開催。</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a:t>
            </a:r>
            <a:r>
              <a:rPr kumimoji="1" lang="ja-JP" altLang="en-US" sz="1100" dirty="0">
                <a:latin typeface="メイリオ" panose="020B0604030504040204" pitchFamily="50" charset="-128"/>
                <a:ea typeface="メイリオ" panose="020B0604030504040204" pitchFamily="50" charset="-128"/>
              </a:rPr>
              <a:t>施設や地域の事業所間において、入所待機者や施設入所者等を対象に（現在の報酬体系にはない）地域生活への意識や自信形成のためのアプローチ、地域生活の可能性の評価等を連携してモデル実施することにより、地域生活推進に向けた有効なサービスや支援の在り方を分析、検証する。</a:t>
            </a:r>
            <a:endParaRPr kumimoji="1"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kumimoji="1"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検証結果については、</a:t>
            </a:r>
            <a:r>
              <a:rPr kumimoji="1" lang="ja-JP" altLang="en-US" sz="1100" dirty="0">
                <a:solidFill>
                  <a:schemeClr val="tx1"/>
                </a:solidFill>
                <a:latin typeface="メイリオ" panose="020B0604030504040204" pitchFamily="50" charset="-128"/>
                <a:ea typeface="メイリオ" panose="020B0604030504040204" pitchFamily="50" charset="-128"/>
              </a:rPr>
              <a:t>自立支援協議会ワーキングで精査し、公表</a:t>
            </a:r>
            <a:r>
              <a:rPr kumimoji="1" lang="ja-JP" altLang="en-US" sz="1100" dirty="0">
                <a:latin typeface="メイリオ" panose="020B0604030504040204" pitchFamily="50" charset="-128"/>
                <a:ea typeface="メイリオ" panose="020B0604030504040204" pitchFamily="50" charset="-128"/>
              </a:rPr>
              <a:t>。報酬改定等、国への要望の際のエビデンスとして活用。</a:t>
            </a:r>
            <a:endParaRPr lang="en-US" altLang="ja-JP" sz="11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対象事例</a:t>
            </a:r>
            <a:r>
              <a:rPr lang="en-US" altLang="ja-JP" sz="1100" dirty="0">
                <a:latin typeface="メイリオ" panose="020B0604030504040204" pitchFamily="50" charset="-128"/>
                <a:ea typeface="メイリオ" panose="020B0604030504040204" pitchFamily="50" charset="-128"/>
              </a:rPr>
              <a:t>】</a:t>
            </a: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地域生活継続や地域移行の可能性が検討されていない入所待機者及び施設入所者</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想定される取組み（例）</a:t>
            </a:r>
            <a:r>
              <a:rPr lang="en-US" altLang="ja-JP" sz="1100" dirty="0">
                <a:latin typeface="メイリオ" panose="020B0604030504040204" pitchFamily="50" charset="-128"/>
                <a:ea typeface="メイリオ" panose="020B0604030504040204" pitchFamily="50" charset="-128"/>
              </a:rPr>
              <a:t>】</a:t>
            </a: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・入所者等が地域生活の可能性を検討するための、高齢介護事業所と連携した試行的な宿泊体験等を実施。</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・施設と地域の事業所間の連携体制による、施設職員の同行支援付きでのグループホーム宿泊体験等の実施。</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・地域生活の体験を通して、施設や地域事業所、家族等による入所者の地域生活の可能性について評価や課題分析を実施。</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モデル事業と現行の報酬について</a:t>
            </a:r>
            <a:r>
              <a:rPr lang="en-US" altLang="ja-JP" sz="1100" dirty="0">
                <a:latin typeface="メイリオ" panose="020B0604030504040204" pitchFamily="50" charset="-128"/>
                <a:ea typeface="メイリオ" panose="020B0604030504040204" pitchFamily="50" charset="-128"/>
              </a:rPr>
              <a:t>】</a:t>
            </a: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indent="-468000">
              <a:lnSpc>
                <a:spcPts val="1100"/>
              </a:lnSpc>
              <a:spcBef>
                <a:spcPts val="200"/>
              </a:spcBef>
            </a:pP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32" name="AutoShape 7">
            <a:extLst>
              <a:ext uri="{FF2B5EF4-FFF2-40B4-BE49-F238E27FC236}">
                <a16:creationId xmlns:a16="http://schemas.microsoft.com/office/drawing/2014/main" id="{EF2997C1-3C38-A611-D19A-42482FF0A1D6}"/>
              </a:ext>
            </a:extLst>
          </p:cNvPr>
          <p:cNvSpPr>
            <a:spLocks noChangeArrowheads="1"/>
          </p:cNvSpPr>
          <p:nvPr/>
        </p:nvSpPr>
        <p:spPr bwMode="auto">
          <a:xfrm>
            <a:off x="124706" y="2902843"/>
            <a:ext cx="3439182" cy="199324"/>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150000"/>
              </a:lnSpc>
              <a:spcBef>
                <a:spcPct val="0"/>
              </a:spcBef>
              <a:buFontTx/>
              <a:buNone/>
            </a:pPr>
            <a:r>
              <a:rPr lang="ja-JP" altLang="en-US" sz="1100" b="1" dirty="0">
                <a:latin typeface="メイリオ" panose="020B0604030504040204" pitchFamily="50" charset="-128"/>
                <a:ea typeface="メイリオ" panose="020B0604030504040204" pitchFamily="50" charset="-128"/>
              </a:rPr>
              <a:t>②事業所連携による地域生活推進の実践モデル事業</a:t>
            </a:r>
          </a:p>
        </p:txBody>
      </p:sp>
      <p:sp>
        <p:nvSpPr>
          <p:cNvPr id="5" name="ホームベース 28">
            <a:extLst>
              <a:ext uri="{FF2B5EF4-FFF2-40B4-BE49-F238E27FC236}">
                <a16:creationId xmlns:a16="http://schemas.microsoft.com/office/drawing/2014/main" id="{71097569-9C54-71A8-589A-52484767E695}"/>
              </a:ext>
            </a:extLst>
          </p:cNvPr>
          <p:cNvSpPr/>
          <p:nvPr/>
        </p:nvSpPr>
        <p:spPr>
          <a:xfrm>
            <a:off x="5220075" y="5592665"/>
            <a:ext cx="1087718" cy="996033"/>
          </a:xfrm>
          <a:prstGeom prst="homePlate">
            <a:avLst>
              <a:gd name="adj" fmla="val 33105"/>
            </a:avLst>
          </a:prstGeom>
          <a:solidFill>
            <a:schemeClr val="accent1">
              <a:lumMod val="60000"/>
              <a:lumOff val="40000"/>
            </a:schemeClr>
          </a:solidFill>
          <a:ln w="19050">
            <a:solidFill>
              <a:schemeClr val="tx2">
                <a:lumMod val="40000"/>
                <a:lumOff val="60000"/>
              </a:schemeClr>
            </a:solid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000" dirty="0">
                <a:solidFill>
                  <a:schemeClr val="tx1"/>
                </a:solidFill>
                <a:latin typeface="メイリオ" panose="020B0604030504040204" pitchFamily="50" charset="-128"/>
                <a:ea typeface="メイリオ" panose="020B0604030504040204" pitchFamily="50" charset="-128"/>
              </a:rPr>
              <a:t>退所後</a:t>
            </a:r>
          </a:p>
        </p:txBody>
      </p:sp>
      <p:sp>
        <p:nvSpPr>
          <p:cNvPr id="6" name="ホームベース 29">
            <a:extLst>
              <a:ext uri="{FF2B5EF4-FFF2-40B4-BE49-F238E27FC236}">
                <a16:creationId xmlns:a16="http://schemas.microsoft.com/office/drawing/2014/main" id="{AFF2C927-3BDE-D24A-4DAA-A0590D01D7F7}"/>
              </a:ext>
            </a:extLst>
          </p:cNvPr>
          <p:cNvSpPr/>
          <p:nvPr/>
        </p:nvSpPr>
        <p:spPr>
          <a:xfrm>
            <a:off x="1907705" y="5592665"/>
            <a:ext cx="3694406" cy="996033"/>
          </a:xfrm>
          <a:prstGeom prst="homePlate">
            <a:avLst>
              <a:gd name="adj" fmla="val 32452"/>
            </a:avLst>
          </a:prstGeom>
          <a:solidFill>
            <a:schemeClr val="accent1">
              <a:lumMod val="40000"/>
              <a:lumOff val="60000"/>
            </a:schemeClr>
          </a:solidFill>
          <a:ln w="19050">
            <a:solidFill>
              <a:schemeClr val="tx2">
                <a:lumMod val="40000"/>
                <a:lumOff val="60000"/>
              </a:schemeClr>
            </a:solid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000" dirty="0">
                <a:solidFill>
                  <a:schemeClr val="tx1"/>
                </a:solidFill>
                <a:latin typeface="メイリオ" panose="020B0604030504040204" pitchFamily="50" charset="-128"/>
                <a:ea typeface="メイリオ" panose="020B0604030504040204" pitchFamily="50" charset="-128"/>
              </a:rPr>
              <a:t>　　　　　　　　　入所中　　　　　　　　　退所</a:t>
            </a:r>
            <a:r>
              <a:rPr lang="ja-JP" altLang="en-US" sz="1000" dirty="0">
                <a:solidFill>
                  <a:schemeClr val="tx1"/>
                </a:solidFill>
                <a:latin typeface="メイリオ" panose="020B0604030504040204" pitchFamily="50" charset="-128"/>
                <a:ea typeface="メイリオ" panose="020B0604030504040204" pitchFamily="50" charset="-128"/>
              </a:rPr>
              <a:t>前</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8" name="ホームベース 30">
            <a:extLst>
              <a:ext uri="{FF2B5EF4-FFF2-40B4-BE49-F238E27FC236}">
                <a16:creationId xmlns:a16="http://schemas.microsoft.com/office/drawing/2014/main" id="{FCEBE699-0686-3F00-9BA2-7A867EC7481C}"/>
              </a:ext>
            </a:extLst>
          </p:cNvPr>
          <p:cNvSpPr/>
          <p:nvPr/>
        </p:nvSpPr>
        <p:spPr>
          <a:xfrm>
            <a:off x="251521" y="5592665"/>
            <a:ext cx="2088232" cy="996033"/>
          </a:xfrm>
          <a:prstGeom prst="homePlate">
            <a:avLst>
              <a:gd name="adj" fmla="val 37469"/>
            </a:avLst>
          </a:prstGeom>
          <a:solidFill>
            <a:schemeClr val="accent1">
              <a:lumMod val="20000"/>
              <a:lumOff val="80000"/>
            </a:schemeClr>
          </a:solidFill>
          <a:ln w="19050">
            <a:solidFill>
              <a:schemeClr val="tx2">
                <a:lumMod val="40000"/>
                <a:lumOff val="60000"/>
              </a:schemeClr>
            </a:solid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000" dirty="0">
                <a:solidFill>
                  <a:schemeClr val="tx1"/>
                </a:solidFill>
                <a:latin typeface="メイリオ" panose="020B0604030504040204" pitchFamily="50" charset="-128"/>
                <a:ea typeface="メイリオ" panose="020B0604030504040204" pitchFamily="50" charset="-128"/>
              </a:rPr>
              <a:t>入所前</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algn="ctr"/>
            <a:r>
              <a:rPr lang="ja-JP" altLang="en-US" sz="1000" dirty="0">
                <a:solidFill>
                  <a:schemeClr val="tx1"/>
                </a:solidFill>
                <a:latin typeface="メイリオ" panose="020B0604030504040204" pitchFamily="50" charset="-128"/>
                <a:ea typeface="メイリオ" panose="020B0604030504040204" pitchFamily="50" charset="-128"/>
              </a:rPr>
              <a:t>（待機者）</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AB74D8B2-A40F-A960-3805-B8DADB1F9363}"/>
              </a:ext>
            </a:extLst>
          </p:cNvPr>
          <p:cNvSpPr txBox="1"/>
          <p:nvPr/>
        </p:nvSpPr>
        <p:spPr>
          <a:xfrm>
            <a:off x="6307793" y="5528616"/>
            <a:ext cx="2648437" cy="996033"/>
          </a:xfrm>
          <a:prstGeom prst="rect">
            <a:avLst/>
          </a:prstGeom>
          <a:solidFill>
            <a:schemeClr val="bg1"/>
          </a:solidFill>
          <a:ln>
            <a:solidFill>
              <a:schemeClr val="accent6"/>
            </a:solidFill>
          </a:ln>
        </p:spPr>
        <p:txBody>
          <a:bodyPr wrap="square" lIns="36000" tIns="36000" rIns="36000" bIns="36000" rtlCol="0">
            <a:spAutoFit/>
          </a:bodyPr>
          <a:lstStyle/>
          <a:p>
            <a:r>
              <a:rPr lang="ja-JP" altLang="en-US" sz="1000" dirty="0">
                <a:latin typeface="メイリオ" panose="020B0604030504040204" pitchFamily="50" charset="-128"/>
                <a:ea typeface="メイリオ" panose="020B0604030504040204" pitchFamily="50" charset="-128"/>
              </a:rPr>
              <a:t>（現行）退所にあたっての報酬（支給決定）</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施設：地域移行加算</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GH</a:t>
            </a:r>
            <a:r>
              <a:rPr lang="ja-JP" altLang="en-US" sz="1000" dirty="0">
                <a:latin typeface="メイリオ" panose="020B0604030504040204" pitchFamily="50" charset="-128"/>
                <a:ea typeface="メイリオ" panose="020B0604030504040204" pitchFamily="50" charset="-128"/>
              </a:rPr>
              <a:t>：体験利用</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ガイドヘルパー：市町村の裁量による</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高齢介護事業所等：障がい福祉サービスで</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の報酬はなし</a:t>
            </a:r>
            <a:endParaRPr lang="en-US" altLang="ja-JP" sz="1000" dirty="0">
              <a:latin typeface="メイリオ" panose="020B0604030504040204" pitchFamily="50" charset="-128"/>
              <a:ea typeface="メイリオ" panose="020B0604030504040204" pitchFamily="50" charset="-128"/>
            </a:endParaRPr>
          </a:p>
        </p:txBody>
      </p:sp>
      <p:cxnSp>
        <p:nvCxnSpPr>
          <p:cNvPr id="17" name="直線矢印コネクタ 16">
            <a:extLst>
              <a:ext uri="{FF2B5EF4-FFF2-40B4-BE49-F238E27FC236}">
                <a16:creationId xmlns:a16="http://schemas.microsoft.com/office/drawing/2014/main" id="{5D7B72FA-2240-531E-ED77-0DD3E65F1046}"/>
              </a:ext>
            </a:extLst>
          </p:cNvPr>
          <p:cNvCxnSpPr>
            <a:cxnSpLocks/>
            <a:endCxn id="11" idx="1"/>
          </p:cNvCxnSpPr>
          <p:nvPr/>
        </p:nvCxnSpPr>
        <p:spPr>
          <a:xfrm>
            <a:off x="4810467" y="6026633"/>
            <a:ext cx="1497326"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312AE209-BA6C-0629-638D-B57A1C3B3003}"/>
              </a:ext>
            </a:extLst>
          </p:cNvPr>
          <p:cNvCxnSpPr>
            <a:cxnSpLocks/>
          </p:cNvCxnSpPr>
          <p:nvPr/>
        </p:nvCxnSpPr>
        <p:spPr>
          <a:xfrm>
            <a:off x="4779859" y="5592665"/>
            <a:ext cx="0" cy="996033"/>
          </a:xfrm>
          <a:prstGeom prst="line">
            <a:avLst/>
          </a:prstGeom>
          <a:ln w="1905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0FA851E8-A560-9AB0-B7B1-5EFDAA14D376}"/>
              </a:ext>
            </a:extLst>
          </p:cNvPr>
          <p:cNvCxnSpPr>
            <a:cxnSpLocks/>
          </p:cNvCxnSpPr>
          <p:nvPr/>
        </p:nvCxnSpPr>
        <p:spPr>
          <a:xfrm flipV="1">
            <a:off x="520092" y="6335075"/>
            <a:ext cx="4229160" cy="5136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687B43A1-D892-6DCC-4567-337C7C13038E}"/>
              </a:ext>
            </a:extLst>
          </p:cNvPr>
          <p:cNvSpPr txBox="1"/>
          <p:nvPr/>
        </p:nvSpPr>
        <p:spPr>
          <a:xfrm>
            <a:off x="1373077" y="6026632"/>
            <a:ext cx="3094559" cy="570720"/>
          </a:xfrm>
          <a:prstGeom prst="rect">
            <a:avLst/>
          </a:prstGeom>
          <a:solidFill>
            <a:schemeClr val="bg1"/>
          </a:solidFill>
          <a:ln>
            <a:solidFill>
              <a:schemeClr val="accent6"/>
            </a:solidFill>
          </a:ln>
        </p:spPr>
        <p:txBody>
          <a:bodyPr wrap="square" lIns="36000" tIns="72000" rIns="36000" bIns="36000" rtlCol="0">
            <a:spAutoFit/>
          </a:bodyPr>
          <a:lstStyle/>
          <a:p>
            <a:r>
              <a:rPr lang="ja-JP" altLang="en-US" sz="1000" dirty="0">
                <a:latin typeface="メイリオ" panose="020B0604030504040204" pitchFamily="50" charset="-128"/>
                <a:ea typeface="メイリオ" panose="020B0604030504040204" pitchFamily="50" charset="-128"/>
              </a:rPr>
              <a:t>地域生活推進モデル</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退所に向けた支給決定前の報酬に反映されない段階のアプローチ。</a:t>
            </a:r>
            <a:endParaRPr lang="en-US" altLang="ja-JP" sz="1000" dirty="0">
              <a:latin typeface="メイリオ" panose="020B0604030504040204" pitchFamily="50" charset="-128"/>
              <a:ea typeface="メイリオ" panose="020B0604030504040204" pitchFamily="50" charset="-128"/>
            </a:endParaRPr>
          </a:p>
        </p:txBody>
      </p:sp>
      <p:sp>
        <p:nvSpPr>
          <p:cNvPr id="33" name="テキスト ボックス 32">
            <a:extLst>
              <a:ext uri="{FF2B5EF4-FFF2-40B4-BE49-F238E27FC236}">
                <a16:creationId xmlns:a16="http://schemas.microsoft.com/office/drawing/2014/main" id="{FEA6017E-131A-4424-B00B-E374C918B4B7}"/>
              </a:ext>
            </a:extLst>
          </p:cNvPr>
          <p:cNvSpPr txBox="1"/>
          <p:nvPr/>
        </p:nvSpPr>
        <p:spPr>
          <a:xfrm>
            <a:off x="8041655" y="116632"/>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資料３</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38" name="AutoShape 7">
            <a:extLst>
              <a:ext uri="{FF2B5EF4-FFF2-40B4-BE49-F238E27FC236}">
                <a16:creationId xmlns:a16="http://schemas.microsoft.com/office/drawing/2014/main" id="{DAF5C863-3E73-4E2F-9B8E-3054894D0B74}"/>
              </a:ext>
            </a:extLst>
          </p:cNvPr>
          <p:cNvSpPr>
            <a:spLocks noChangeArrowheads="1"/>
          </p:cNvSpPr>
          <p:nvPr/>
        </p:nvSpPr>
        <p:spPr bwMode="auto">
          <a:xfrm>
            <a:off x="124706" y="476672"/>
            <a:ext cx="3223158" cy="199324"/>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150000"/>
              </a:lnSpc>
              <a:spcBef>
                <a:spcPct val="0"/>
              </a:spcBef>
              <a:buFontTx/>
              <a:buNone/>
            </a:pPr>
            <a:r>
              <a:rPr lang="ja-JP" altLang="en-US" sz="1100" b="1" dirty="0">
                <a:latin typeface="メイリオ" panose="020B0604030504040204" pitchFamily="50" charset="-128"/>
                <a:ea typeface="メイリオ" panose="020B0604030504040204" pitchFamily="50" charset="-128"/>
              </a:rPr>
              <a:t>①地域生活推進の意識醸成を図る普及啓発事業</a:t>
            </a:r>
          </a:p>
        </p:txBody>
      </p:sp>
    </p:spTree>
    <p:extLst>
      <p:ext uri="{BB962C8B-B14F-4D97-AF65-F5344CB8AC3E}">
        <p14:creationId xmlns:p14="http://schemas.microsoft.com/office/powerpoint/2010/main" val="24110463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w="12700" cap="flat" cmpd="sng" algn="ctr">
          <a:noFill/>
          <a:prstDash val="solid"/>
          <a:miter lim="800000"/>
        </a:ln>
        <a:effectLst/>
      </a:spPr>
      <a:bodyPr rot="0" spcFirstLastPara="0" vert="eaVert" wrap="square" lIns="78203" tIns="39101" rIns="78203" bIns="39101" numCol="1" spcCol="0" rtlCol="0" fromWordArt="0" anchor="ctr" anchorCtr="1" forceAA="0" compatLnSpc="1">
        <a:prstTxWarp prst="textNoShape">
          <a:avLst/>
        </a:prstTxWarp>
        <a:noAutofit/>
      </a:bodyPr>
      <a:lstStyle>
        <a:defPPr defTabSz="781995">
          <a:defRPr sz="1300" b="1" kern="0" dirty="0">
            <a:solidFill>
              <a:schemeClr val="tx1"/>
            </a:solidFill>
            <a:latin typeface="ＭＳ ゴシック" panose="020B0609070205080204" pitchFamily="49" charset="-128"/>
            <a:ea typeface="ＭＳ ゴシック" panose="020B0609070205080204" pitchFamily="49"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21647</TotalTime>
  <Words>974</Words>
  <Application>Microsoft Office PowerPoint</Application>
  <PresentationFormat>画面に合わせる (4:3)</PresentationFormat>
  <Paragraphs>91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ゴシック</vt:lpstr>
      <vt:lpstr>メイリオ</vt:lpstr>
      <vt:lpstr>Arial</vt:lpstr>
      <vt:lpstr>Calibri</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大阪府</cp:lastModifiedBy>
  <cp:revision>1469</cp:revision>
  <cp:lastPrinted>2024-02-07T07:59:46Z</cp:lastPrinted>
  <dcterms:created xsi:type="dcterms:W3CDTF">2014-05-26T00:08:15Z</dcterms:created>
  <dcterms:modified xsi:type="dcterms:W3CDTF">2024-02-15T00:18:55Z</dcterms:modified>
</cp:coreProperties>
</file>