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68" r:id="rId2"/>
    <p:sldId id="265" r:id="rId3"/>
  </p:sldIdLst>
  <p:sldSz cx="9144000" cy="6858000" type="screen4x3"/>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99D2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3" autoAdjust="0"/>
    <p:restoredTop sz="94660"/>
  </p:normalViewPr>
  <p:slideViewPr>
    <p:cSldViewPr snapToGrid="0">
      <p:cViewPr varScale="1">
        <p:scale>
          <a:sx n="97" d="100"/>
          <a:sy n="97" d="100"/>
        </p:scale>
        <p:origin x="33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308" cy="490569"/>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18" y="0"/>
            <a:ext cx="2880308" cy="490569"/>
          </a:xfrm>
          <a:prstGeom prst="rect">
            <a:avLst/>
          </a:prstGeom>
        </p:spPr>
        <p:txBody>
          <a:bodyPr vert="horz" lIns="89675" tIns="44838" rIns="89675" bIns="44838" rtlCol="0"/>
          <a:lstStyle>
            <a:lvl1pPr algn="r">
              <a:defRPr sz="1200"/>
            </a:lvl1pPr>
          </a:lstStyle>
          <a:p>
            <a:fld id="{3803A661-518F-44F3-B462-2D0A09FF72C5}" type="datetimeFigureOut">
              <a:rPr kumimoji="1" lang="ja-JP" altLang="en-US" smtClean="0"/>
              <a:t>2024/2/16</a:t>
            </a:fld>
            <a:endParaRPr kumimoji="1" lang="ja-JP" altLang="en-US"/>
          </a:p>
        </p:txBody>
      </p:sp>
      <p:sp>
        <p:nvSpPr>
          <p:cNvPr id="4" name="スライド イメージ プレースホルダー 3"/>
          <p:cNvSpPr>
            <a:spLocks noGrp="1" noRot="1" noChangeAspect="1"/>
          </p:cNvSpPr>
          <p:nvPr>
            <p:ph type="sldImg" idx="2"/>
          </p:nvPr>
        </p:nvSpPr>
        <p:spPr>
          <a:xfrm>
            <a:off x="1123950" y="1222375"/>
            <a:ext cx="4398963" cy="3300413"/>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687" y="4705381"/>
            <a:ext cx="5317490" cy="3849856"/>
          </a:xfrm>
          <a:prstGeom prst="rect">
            <a:avLst/>
          </a:prstGeom>
        </p:spPr>
        <p:txBody>
          <a:bodyPr vert="horz" lIns="89675" tIns="44838" rIns="89675" bIns="448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46"/>
            <a:ext cx="2880308" cy="490568"/>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18" y="9286846"/>
            <a:ext cx="2880308" cy="490568"/>
          </a:xfrm>
          <a:prstGeom prst="rect">
            <a:avLst/>
          </a:prstGeom>
        </p:spPr>
        <p:txBody>
          <a:bodyPr vert="horz" lIns="89675" tIns="44838" rIns="89675" bIns="44838" rtlCol="0" anchor="b"/>
          <a:lstStyle>
            <a:lvl1pPr algn="r">
              <a:defRPr sz="1200"/>
            </a:lvl1pPr>
          </a:lstStyle>
          <a:p>
            <a:fld id="{A462F164-E566-4BC8-935F-B7FBEED30F01}" type="slidenum">
              <a:rPr kumimoji="1" lang="ja-JP" altLang="en-US" smtClean="0"/>
              <a:t>‹#›</a:t>
            </a:fld>
            <a:endParaRPr kumimoji="1" lang="ja-JP" altLang="en-US"/>
          </a:p>
        </p:txBody>
      </p:sp>
    </p:spTree>
    <p:extLst>
      <p:ext uri="{BB962C8B-B14F-4D97-AF65-F5344CB8AC3E}">
        <p14:creationId xmlns:p14="http://schemas.microsoft.com/office/powerpoint/2010/main" val="37122491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3418496-023E-46A8-8BA9-E2688E1F93D9}" type="slidenum">
              <a:rPr kumimoji="1" lang="ja-JP" altLang="en-US" smtClean="0"/>
              <a:t>2</a:t>
            </a:fld>
            <a:endParaRPr kumimoji="1" lang="ja-JP" altLang="en-US"/>
          </a:p>
        </p:txBody>
      </p:sp>
    </p:spTree>
    <p:extLst>
      <p:ext uri="{BB962C8B-B14F-4D97-AF65-F5344CB8AC3E}">
        <p14:creationId xmlns:p14="http://schemas.microsoft.com/office/powerpoint/2010/main" val="3446885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ACA9441-E778-46E2-9072-D9E0E2A9E1CF}" type="datetime1">
              <a:rPr kumimoji="1" lang="ja-JP" altLang="en-US" smtClean="0"/>
              <a:t>2024/2/16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41880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298227-1457-4F23-9F49-FEC451472643}" type="datetime1">
              <a:rPr kumimoji="1" lang="ja-JP" altLang="en-US" smtClean="0"/>
              <a:t>2024/2/16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963726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C769F8-7E42-44CA-834B-58D976EAFCF9}" type="datetime1">
              <a:rPr kumimoji="1" lang="ja-JP" altLang="en-US" smtClean="0"/>
              <a:t>2024/2/16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60998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CA42C1-6DA8-4E87-8CC9-F7AC1F2432EB}" type="datetime1">
              <a:rPr kumimoji="1" lang="ja-JP" altLang="en-US" smtClean="0"/>
              <a:t>2024/2/16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08246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424F2-2534-4E2E-98B7-6C01870B28F8}" type="datetime1">
              <a:rPr kumimoji="1" lang="ja-JP" altLang="en-US" smtClean="0"/>
              <a:t>2024/2/16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45531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FC9F997-8AE3-49E9-A3C8-410953056C30}" type="datetime1">
              <a:rPr kumimoji="1" lang="ja-JP" altLang="en-US" smtClean="0"/>
              <a:t>2024/2/16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7255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28AA54F-FBA8-4B52-B0B6-90644E938BE0}" type="datetime1">
              <a:rPr kumimoji="1" lang="ja-JP" altLang="en-US" smtClean="0"/>
              <a:t>2024/2/16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3208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42180B-066C-4B33-9866-DF17A2270C18}" type="datetime1">
              <a:rPr kumimoji="1" lang="ja-JP" altLang="en-US" smtClean="0"/>
              <a:t>2024/2/16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72379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6F57DA-19DE-408E-A972-18C83B513BDA}" type="datetime1">
              <a:rPr kumimoji="1" lang="ja-JP" altLang="en-US" smtClean="0"/>
              <a:t>2024/2/16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650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14D222-3872-4908-9588-C6DBCAF12C8A}" type="datetime1">
              <a:rPr kumimoji="1" lang="ja-JP" altLang="en-US" smtClean="0"/>
              <a:t>2024/2/16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17021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F8910D-4704-4575-A1CE-57C3D2735209}" type="datetime1">
              <a:rPr kumimoji="1" lang="ja-JP" altLang="en-US" smtClean="0"/>
              <a:t>2024/2/16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64125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7490758-9826-4095-AEED-42F992C26181}" type="datetime1">
              <a:rPr kumimoji="1" lang="ja-JP" altLang="en-US" smtClean="0"/>
              <a:t>2024/2/16</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275497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56664" y="6614454"/>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9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9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14548" y="1763"/>
            <a:ext cx="9158548" cy="378248"/>
          </a:xfrm>
          <a:prstGeom prst="rect">
            <a:avLst/>
          </a:prstGeom>
          <a:solidFill>
            <a:srgbClr val="0070C0"/>
          </a:solidFill>
          <a:ln>
            <a:noFill/>
          </a:ln>
        </p:spPr>
        <p:style>
          <a:lnRef idx="2">
            <a:schemeClr val="dk1"/>
          </a:lnRef>
          <a:fillRef idx="1">
            <a:schemeClr val="lt1"/>
          </a:fillRef>
          <a:effectRef idx="0">
            <a:schemeClr val="dk1"/>
          </a:effectRef>
          <a:fontRef idx="minor">
            <a:schemeClr val="dk1"/>
          </a:fontRef>
        </p:style>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施設入所の待機者に関する実態調査について</a:t>
            </a:r>
          </a:p>
        </p:txBody>
      </p:sp>
      <p:sp>
        <p:nvSpPr>
          <p:cNvPr id="25" name="正方形/長方形 24">
            <a:extLst>
              <a:ext uri="{FF2B5EF4-FFF2-40B4-BE49-F238E27FC236}">
                <a16:creationId xmlns:a16="http://schemas.microsoft.com/office/drawing/2014/main" id="{75074039-A8DC-0414-1BDA-A42601378DA3}"/>
              </a:ext>
            </a:extLst>
          </p:cNvPr>
          <p:cNvSpPr/>
          <p:nvPr/>
        </p:nvSpPr>
        <p:spPr>
          <a:xfrm>
            <a:off x="251562" y="433591"/>
            <a:ext cx="3472323" cy="20098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300" b="1" dirty="0">
                <a:solidFill>
                  <a:srgbClr val="FFFFFF"/>
                </a:solidFill>
                <a:latin typeface="メイリオ" panose="020B0604030504040204" pitchFamily="50" charset="-128"/>
                <a:ea typeface="メイリオ" panose="020B0604030504040204" pitchFamily="50" charset="-128"/>
              </a:rPr>
              <a:t>待機者実態調査結果概要</a:t>
            </a:r>
            <a:endParaRPr kumimoji="1" lang="ja-JP" altLang="en-US" sz="13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1438645831"/>
              </p:ext>
            </p:extLst>
          </p:nvPr>
        </p:nvGraphicFramePr>
        <p:xfrm>
          <a:off x="277587" y="2893311"/>
          <a:ext cx="8238110" cy="653415"/>
        </p:xfrm>
        <a:graphic>
          <a:graphicData uri="http://schemas.openxmlformats.org/drawingml/2006/table">
            <a:tbl>
              <a:tblPr firstRow="1" bandRow="1">
                <a:tableStyleId>{BDBED569-4797-4DF1-A0F4-6AAB3CD982D8}</a:tableStyleId>
              </a:tblPr>
              <a:tblGrid>
                <a:gridCol w="783782">
                  <a:extLst>
                    <a:ext uri="{9D8B030D-6E8A-4147-A177-3AD203B41FA5}">
                      <a16:colId xmlns:a16="http://schemas.microsoft.com/office/drawing/2014/main" val="2399998101"/>
                    </a:ext>
                  </a:extLst>
                </a:gridCol>
                <a:gridCol w="621194">
                  <a:extLst>
                    <a:ext uri="{9D8B030D-6E8A-4147-A177-3AD203B41FA5}">
                      <a16:colId xmlns:a16="http://schemas.microsoft.com/office/drawing/2014/main" val="2754653916"/>
                    </a:ext>
                  </a:extLst>
                </a:gridCol>
                <a:gridCol w="621194">
                  <a:extLst>
                    <a:ext uri="{9D8B030D-6E8A-4147-A177-3AD203B41FA5}">
                      <a16:colId xmlns:a16="http://schemas.microsoft.com/office/drawing/2014/main" val="474600739"/>
                    </a:ext>
                  </a:extLst>
                </a:gridCol>
                <a:gridCol w="621194">
                  <a:extLst>
                    <a:ext uri="{9D8B030D-6E8A-4147-A177-3AD203B41FA5}">
                      <a16:colId xmlns:a16="http://schemas.microsoft.com/office/drawing/2014/main" val="418044995"/>
                    </a:ext>
                  </a:extLst>
                </a:gridCol>
                <a:gridCol w="621194">
                  <a:extLst>
                    <a:ext uri="{9D8B030D-6E8A-4147-A177-3AD203B41FA5}">
                      <a16:colId xmlns:a16="http://schemas.microsoft.com/office/drawing/2014/main" val="359036220"/>
                    </a:ext>
                  </a:extLst>
                </a:gridCol>
                <a:gridCol w="621194">
                  <a:extLst>
                    <a:ext uri="{9D8B030D-6E8A-4147-A177-3AD203B41FA5}">
                      <a16:colId xmlns:a16="http://schemas.microsoft.com/office/drawing/2014/main" val="446090992"/>
                    </a:ext>
                  </a:extLst>
                </a:gridCol>
                <a:gridCol w="621194">
                  <a:extLst>
                    <a:ext uri="{9D8B030D-6E8A-4147-A177-3AD203B41FA5}">
                      <a16:colId xmlns:a16="http://schemas.microsoft.com/office/drawing/2014/main" val="3182889089"/>
                    </a:ext>
                  </a:extLst>
                </a:gridCol>
                <a:gridCol w="621194">
                  <a:extLst>
                    <a:ext uri="{9D8B030D-6E8A-4147-A177-3AD203B41FA5}">
                      <a16:colId xmlns:a16="http://schemas.microsoft.com/office/drawing/2014/main" val="1863285039"/>
                    </a:ext>
                  </a:extLst>
                </a:gridCol>
                <a:gridCol w="621194">
                  <a:extLst>
                    <a:ext uri="{9D8B030D-6E8A-4147-A177-3AD203B41FA5}">
                      <a16:colId xmlns:a16="http://schemas.microsoft.com/office/drawing/2014/main" val="1287275968"/>
                    </a:ext>
                  </a:extLst>
                </a:gridCol>
                <a:gridCol w="621194">
                  <a:extLst>
                    <a:ext uri="{9D8B030D-6E8A-4147-A177-3AD203B41FA5}">
                      <a16:colId xmlns:a16="http://schemas.microsoft.com/office/drawing/2014/main" val="3938081860"/>
                    </a:ext>
                  </a:extLst>
                </a:gridCol>
                <a:gridCol w="621194">
                  <a:extLst>
                    <a:ext uri="{9D8B030D-6E8A-4147-A177-3AD203B41FA5}">
                      <a16:colId xmlns:a16="http://schemas.microsoft.com/office/drawing/2014/main" val="3490063939"/>
                    </a:ext>
                  </a:extLst>
                </a:gridCol>
                <a:gridCol w="621194">
                  <a:extLst>
                    <a:ext uri="{9D8B030D-6E8A-4147-A177-3AD203B41FA5}">
                      <a16:colId xmlns:a16="http://schemas.microsoft.com/office/drawing/2014/main" val="3143051905"/>
                    </a:ext>
                  </a:extLst>
                </a:gridCol>
                <a:gridCol w="621194">
                  <a:extLst>
                    <a:ext uri="{9D8B030D-6E8A-4147-A177-3AD203B41FA5}">
                      <a16:colId xmlns:a16="http://schemas.microsoft.com/office/drawing/2014/main" val="1398082804"/>
                    </a:ext>
                  </a:extLst>
                </a:gridCol>
              </a:tblGrid>
              <a:tr h="117331">
                <a:tc>
                  <a:txBody>
                    <a:bodyPr/>
                    <a:lstStyle/>
                    <a:p>
                      <a:pPr algn="ctr" fontAlgn="ctr"/>
                      <a:r>
                        <a:rPr lang="en-US" sz="1000" u="none" strike="noStrike" dirty="0">
                          <a:effectLst/>
                          <a:latin typeface="メイリオ" panose="020B0604030504040204" pitchFamily="50" charset="-128"/>
                          <a:ea typeface="メイリオ" panose="020B0604030504040204" pitchFamily="50" charset="-128"/>
                        </a:rPr>
                        <a:t>Ｈ29</a:t>
                      </a:r>
                      <a:r>
                        <a:rPr lang="ja-JP" altLang="en-US" sz="1000" u="none" strike="noStrike" dirty="0">
                          <a:effectLst/>
                          <a:latin typeface="メイリオ" panose="020B0604030504040204" pitchFamily="50" charset="-128"/>
                          <a:ea typeface="メイリオ" panose="020B0604030504040204" pitchFamily="50" charset="-128"/>
                        </a:rPr>
                        <a:t>年度</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gridSpan="3">
                  <a:txBody>
                    <a:bodyPr/>
                    <a:lstStyle/>
                    <a:p>
                      <a:pPr algn="ctr" fontAlgn="ctr"/>
                      <a:r>
                        <a:rPr lang="en-US" sz="1000" u="none" strike="noStrike" dirty="0">
                          <a:effectLst/>
                          <a:latin typeface="メイリオ" panose="020B0604030504040204" pitchFamily="50" charset="-128"/>
                          <a:ea typeface="メイリオ" panose="020B0604030504040204" pitchFamily="50" charset="-128"/>
                        </a:rPr>
                        <a:t>Ｈ30</a:t>
                      </a:r>
                      <a:r>
                        <a:rPr lang="ja-JP" altLang="en-US" sz="1000" u="none" strike="noStrike" dirty="0">
                          <a:effectLst/>
                          <a:latin typeface="メイリオ" panose="020B0604030504040204" pitchFamily="50" charset="-128"/>
                          <a:ea typeface="メイリオ" panose="020B0604030504040204" pitchFamily="50" charset="-128"/>
                        </a:rPr>
                        <a:t>年度</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algn="ctr" defTabSz="685800" rtl="0" eaLnBrk="1" fontAlgn="ctr" latinLnBrk="0" hangingPunct="1"/>
                      <a:r>
                        <a:rPr kumimoji="1" lang="en-US" sz="1000" b="1" u="none" strike="noStrike" kern="1200" dirty="0">
                          <a:solidFill>
                            <a:schemeClr val="tx1"/>
                          </a:solidFill>
                          <a:effectLst/>
                          <a:latin typeface="メイリオ" panose="020B0604030504040204" pitchFamily="50" charset="-128"/>
                          <a:ea typeface="メイリオ" panose="020B0604030504040204" pitchFamily="50" charset="-128"/>
                          <a:cs typeface="+mn-cs"/>
                        </a:rPr>
                        <a:t>Ｒ</a:t>
                      </a:r>
                      <a:r>
                        <a:rPr kumimoji="1" lang="ja-JP" altLang="en-US" sz="1000" b="1" u="none" strike="noStrike" kern="1200" dirty="0">
                          <a:solidFill>
                            <a:schemeClr val="tx1"/>
                          </a:solidFill>
                          <a:effectLst/>
                          <a:latin typeface="メイリオ" panose="020B0604030504040204" pitchFamily="50" charset="-128"/>
                          <a:ea typeface="メイリオ" panose="020B0604030504040204" pitchFamily="50" charset="-128"/>
                          <a:cs typeface="+mn-cs"/>
                        </a:rPr>
                        <a:t>元年度</a:t>
                      </a:r>
                    </a:p>
                  </a:txBody>
                  <a:tcPr marL="9525" marR="9525" marT="9525" marB="0" anchor="c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sz="1000" u="none" strike="noStrike" dirty="0">
                          <a:effectLst/>
                          <a:latin typeface="メイリオ" panose="020B0604030504040204" pitchFamily="50" charset="-128"/>
                          <a:ea typeface="メイリオ" panose="020B0604030504040204" pitchFamily="50" charset="-128"/>
                        </a:rPr>
                        <a:t>Ｒ２</a:t>
                      </a:r>
                      <a:r>
                        <a:rPr lang="ja-JP" altLang="en-US" sz="1000" u="none" strike="noStrike" dirty="0">
                          <a:effectLst/>
                          <a:latin typeface="メイリオ" panose="020B0604030504040204" pitchFamily="50" charset="-128"/>
                          <a:ea typeface="メイリオ" panose="020B0604030504040204" pitchFamily="50" charset="-128"/>
                        </a:rPr>
                        <a:t>年度</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sz="1000" u="none" strike="noStrike" dirty="0">
                          <a:effectLst/>
                          <a:latin typeface="メイリオ" panose="020B0604030504040204" pitchFamily="50" charset="-128"/>
                          <a:ea typeface="メイリオ" panose="020B0604030504040204" pitchFamily="50" charset="-128"/>
                        </a:rPr>
                        <a:t>Ｒ３</a:t>
                      </a:r>
                      <a:r>
                        <a:rPr lang="ja-JP" altLang="en-US" sz="1000" u="none" strike="noStrike" dirty="0">
                          <a:effectLst/>
                          <a:latin typeface="メイリオ" panose="020B0604030504040204" pitchFamily="50" charset="-128"/>
                          <a:ea typeface="メイリオ" panose="020B0604030504040204" pitchFamily="50" charset="-128"/>
                        </a:rPr>
                        <a:t>年度</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15415996"/>
                  </a:ext>
                </a:extLst>
              </a:tr>
              <a:tr h="305851">
                <a:tc>
                  <a:txBody>
                    <a:bodyPr/>
                    <a:lstStyle/>
                    <a:p>
                      <a:pPr algn="ctr" fontAlgn="t"/>
                      <a:r>
                        <a:rPr lang="en-US" sz="700" u="none" strike="noStrike" dirty="0">
                          <a:effectLst/>
                          <a:latin typeface="メイリオ" panose="020B0604030504040204" pitchFamily="50" charset="-128"/>
                          <a:ea typeface="メイリオ" panose="020B0604030504040204" pitchFamily="50" charset="-128"/>
                        </a:rPr>
                        <a:t>H29</a:t>
                      </a:r>
                      <a:r>
                        <a:rPr lang="ja-JP" altLang="en-US" sz="700" u="none" strike="noStrike" dirty="0">
                          <a:effectLst/>
                          <a:latin typeface="メイリオ" panose="020B0604030504040204" pitchFamily="50" charset="-128"/>
                          <a:ea typeface="メイリオ" panose="020B0604030504040204" pitchFamily="50" charset="-128"/>
                        </a:rPr>
                        <a:t>年度末時点の待機者数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en-US" sz="700" u="none" strike="noStrike" dirty="0">
                          <a:effectLst/>
                          <a:latin typeface="メイリオ" panose="020B0604030504040204" pitchFamily="50" charset="-128"/>
                          <a:ea typeface="メイリオ" panose="020B0604030504040204" pitchFamily="50" charset="-128"/>
                        </a:rPr>
                        <a:t>H30</a:t>
                      </a:r>
                      <a:r>
                        <a:rPr lang="ja-JP" altLang="en-US" sz="700" u="none" strike="noStrike" dirty="0">
                          <a:effectLst/>
                          <a:latin typeface="メイリオ" panose="020B0604030504040204" pitchFamily="50" charset="-128"/>
                          <a:ea typeface="メイリオ" panose="020B0604030504040204" pitchFamily="50" charset="-128"/>
                        </a:rPr>
                        <a:t>年度末時点の待機者数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ja-JP" altLang="en-US" sz="700" u="none" strike="noStrike" dirty="0">
                          <a:effectLst/>
                          <a:latin typeface="メイリオ" panose="020B0604030504040204" pitchFamily="50" charset="-128"/>
                          <a:ea typeface="メイリオ" panose="020B0604030504040204" pitchFamily="50" charset="-128"/>
                        </a:rPr>
                        <a:t>新たに待機者となった者の人数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en-US" altLang="ja-JP" sz="700" u="none" strike="noStrike" dirty="0">
                          <a:effectLst/>
                          <a:latin typeface="メイリオ" panose="020B0604030504040204" pitchFamily="50" charset="-128"/>
                          <a:ea typeface="メイリオ" panose="020B0604030504040204" pitchFamily="50" charset="-128"/>
                        </a:rPr>
                        <a:t>H29</a:t>
                      </a:r>
                      <a:r>
                        <a:rPr lang="ja-JP" altLang="en-US" sz="700" u="none" strike="noStrike" dirty="0">
                          <a:effectLst/>
                          <a:latin typeface="メイリオ" panose="020B0604030504040204" pitchFamily="50" charset="-128"/>
                          <a:ea typeface="メイリオ" panose="020B0604030504040204" pitchFamily="50" charset="-128"/>
                        </a:rPr>
                        <a:t>年度から継続している待機者数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en-US" altLang="ja-JP" sz="700" u="none" strike="noStrike" dirty="0">
                          <a:effectLst/>
                          <a:latin typeface="メイリオ" panose="020B0604030504040204" pitchFamily="50" charset="-128"/>
                          <a:ea typeface="メイリオ" panose="020B0604030504040204" pitchFamily="50" charset="-128"/>
                        </a:rPr>
                        <a:t>R</a:t>
                      </a:r>
                      <a:r>
                        <a:rPr lang="ja-JP" altLang="en-US" sz="700" u="none" strike="noStrike" dirty="0">
                          <a:effectLst/>
                          <a:latin typeface="メイリオ" panose="020B0604030504040204" pitchFamily="50" charset="-128"/>
                          <a:ea typeface="メイリオ" panose="020B0604030504040204" pitchFamily="50" charset="-128"/>
                        </a:rPr>
                        <a:t>元年度末時点の待機者数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ja-JP" altLang="en-US" sz="700" u="none" strike="noStrike" dirty="0">
                          <a:effectLst/>
                          <a:latin typeface="メイリオ" panose="020B0604030504040204" pitchFamily="50" charset="-128"/>
                          <a:ea typeface="メイリオ" panose="020B0604030504040204" pitchFamily="50" charset="-128"/>
                        </a:rPr>
                        <a:t>新たに待機者となった者の人数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en-US" altLang="ja-JP" sz="700" u="none" strike="noStrike" dirty="0">
                          <a:effectLst/>
                          <a:latin typeface="メイリオ" panose="020B0604030504040204" pitchFamily="50" charset="-128"/>
                          <a:ea typeface="メイリオ" panose="020B0604030504040204" pitchFamily="50" charset="-128"/>
                        </a:rPr>
                        <a:t>H29</a:t>
                      </a:r>
                      <a:r>
                        <a:rPr lang="ja-JP" altLang="en-US" sz="700" u="none" strike="noStrike" dirty="0">
                          <a:effectLst/>
                          <a:latin typeface="メイリオ" panose="020B0604030504040204" pitchFamily="50" charset="-128"/>
                          <a:ea typeface="メイリオ" panose="020B0604030504040204" pitchFamily="50" charset="-128"/>
                        </a:rPr>
                        <a:t>年度から継続している待機者数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en-US" sz="700" u="none" strike="noStrike" dirty="0">
                          <a:effectLst/>
                          <a:latin typeface="メイリオ" panose="020B0604030504040204" pitchFamily="50" charset="-128"/>
                          <a:ea typeface="メイリオ" panose="020B0604030504040204" pitchFamily="50" charset="-128"/>
                        </a:rPr>
                        <a:t>R2</a:t>
                      </a:r>
                      <a:r>
                        <a:rPr lang="ja-JP" altLang="en-US" sz="700" u="none" strike="noStrike" dirty="0">
                          <a:effectLst/>
                          <a:latin typeface="メイリオ" panose="020B0604030504040204" pitchFamily="50" charset="-128"/>
                          <a:ea typeface="メイリオ" panose="020B0604030504040204" pitchFamily="50" charset="-128"/>
                        </a:rPr>
                        <a:t>年度末時点の待機者数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ja-JP" altLang="en-US" sz="700" u="none" strike="noStrike" dirty="0">
                          <a:effectLst/>
                          <a:latin typeface="メイリオ" panose="020B0604030504040204" pitchFamily="50" charset="-128"/>
                          <a:ea typeface="メイリオ" panose="020B0604030504040204" pitchFamily="50" charset="-128"/>
                        </a:rPr>
                        <a:t>新たに待機者となった者の人数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en-US" altLang="ja-JP" sz="700" u="none" strike="noStrike" dirty="0">
                          <a:effectLst/>
                          <a:latin typeface="メイリオ" panose="020B0604030504040204" pitchFamily="50" charset="-128"/>
                          <a:ea typeface="メイリオ" panose="020B0604030504040204" pitchFamily="50" charset="-128"/>
                        </a:rPr>
                        <a:t>H29</a:t>
                      </a:r>
                      <a:r>
                        <a:rPr lang="ja-JP" altLang="en-US" sz="700" u="none" strike="noStrike" dirty="0">
                          <a:effectLst/>
                          <a:latin typeface="メイリオ" panose="020B0604030504040204" pitchFamily="50" charset="-128"/>
                          <a:ea typeface="メイリオ" panose="020B0604030504040204" pitchFamily="50" charset="-128"/>
                        </a:rPr>
                        <a:t>年度から継続している待機者数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en-US" sz="700" u="none" strike="noStrike" dirty="0">
                          <a:effectLst/>
                          <a:latin typeface="メイリオ" panose="020B0604030504040204" pitchFamily="50" charset="-128"/>
                          <a:ea typeface="メイリオ" panose="020B0604030504040204" pitchFamily="50" charset="-128"/>
                        </a:rPr>
                        <a:t>R3</a:t>
                      </a:r>
                      <a:r>
                        <a:rPr lang="ja-JP" altLang="en-US" sz="700" u="none" strike="noStrike" dirty="0">
                          <a:effectLst/>
                          <a:latin typeface="メイリオ" panose="020B0604030504040204" pitchFamily="50" charset="-128"/>
                          <a:ea typeface="メイリオ" panose="020B0604030504040204" pitchFamily="50" charset="-128"/>
                        </a:rPr>
                        <a:t>年度末時点の待機者数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ja-JP" altLang="en-US" sz="700" u="none" strike="noStrike" dirty="0">
                          <a:effectLst/>
                          <a:latin typeface="メイリオ" panose="020B0604030504040204" pitchFamily="50" charset="-128"/>
                          <a:ea typeface="メイリオ" panose="020B0604030504040204" pitchFamily="50" charset="-128"/>
                        </a:rPr>
                        <a:t>新たに待機者となった者の人数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en-US" altLang="ja-JP" sz="700" u="none" strike="noStrike" dirty="0">
                          <a:effectLst/>
                          <a:latin typeface="メイリオ" panose="020B0604030504040204" pitchFamily="50" charset="-128"/>
                          <a:ea typeface="メイリオ" panose="020B0604030504040204" pitchFamily="50" charset="-128"/>
                        </a:rPr>
                        <a:t>H29</a:t>
                      </a:r>
                      <a:r>
                        <a:rPr lang="ja-JP" altLang="en-US" sz="700" u="none" strike="noStrike" dirty="0">
                          <a:effectLst/>
                          <a:latin typeface="メイリオ" panose="020B0604030504040204" pitchFamily="50" charset="-128"/>
                          <a:ea typeface="メイリオ" panose="020B0604030504040204" pitchFamily="50" charset="-128"/>
                        </a:rPr>
                        <a:t>年度から継続している待機者数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extLst>
                  <a:ext uri="{0D108BD9-81ED-4DB2-BD59-A6C34878D82A}">
                    <a16:rowId xmlns:a16="http://schemas.microsoft.com/office/drawing/2014/main" val="4073379308"/>
                  </a:ext>
                </a:extLst>
              </a:tr>
              <a:tr h="119931">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1051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1076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137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881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1110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138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860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1137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141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807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1116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112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759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3554313938"/>
                  </a:ext>
                </a:extLst>
              </a:tr>
            </a:tbl>
          </a:graphicData>
        </a:graphic>
      </p:graphicFrame>
      <p:sp>
        <p:nvSpPr>
          <p:cNvPr id="15" name="正方形/長方形 14"/>
          <p:cNvSpPr/>
          <p:nvPr/>
        </p:nvSpPr>
        <p:spPr>
          <a:xfrm>
            <a:off x="-150117" y="2053982"/>
            <a:ext cx="5173685" cy="40183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１</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待機者総数及び待機者となった年度別人数（令和</a:t>
            </a:r>
            <a:r>
              <a:rPr kumimoji="1" lang="en-US" altLang="ja-JP" sz="1050" b="1" dirty="0">
                <a:solidFill>
                  <a:schemeClr val="tx1"/>
                </a:solidFill>
                <a:latin typeface="Meiryo UI" panose="020B0604030504040204" pitchFamily="50" charset="-128"/>
                <a:ea typeface="Meiryo UI" panose="020B0604030504040204" pitchFamily="50" charset="-128"/>
              </a:rPr>
              <a:t>4</a:t>
            </a:r>
            <a:r>
              <a:rPr kumimoji="1" lang="ja-JP" altLang="en-US" sz="1050" b="1" dirty="0">
                <a:solidFill>
                  <a:schemeClr val="tx1"/>
                </a:solidFill>
                <a:latin typeface="Meiryo UI" panose="020B0604030504040204" pitchFamily="50" charset="-128"/>
                <a:ea typeface="Meiryo UI" panose="020B0604030504040204" pitchFamily="50" charset="-128"/>
              </a:rPr>
              <a:t>年度末時点の待機者）</a:t>
            </a:r>
          </a:p>
        </p:txBody>
      </p:sp>
      <p:sp>
        <p:nvSpPr>
          <p:cNvPr id="21" name="正方形/長方形 20"/>
          <p:cNvSpPr/>
          <p:nvPr/>
        </p:nvSpPr>
        <p:spPr>
          <a:xfrm>
            <a:off x="34076" y="2677129"/>
            <a:ext cx="1630384" cy="40183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２</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待機者の変動状況</a:t>
            </a:r>
          </a:p>
        </p:txBody>
      </p:sp>
      <p:graphicFrame>
        <p:nvGraphicFramePr>
          <p:cNvPr id="10" name="表 9"/>
          <p:cNvGraphicFramePr>
            <a:graphicFrameLocks noGrp="1"/>
          </p:cNvGraphicFramePr>
          <p:nvPr>
            <p:extLst>
              <p:ext uri="{D42A27DB-BD31-4B8C-83A1-F6EECF244321}">
                <p14:modId xmlns:p14="http://schemas.microsoft.com/office/powerpoint/2010/main" val="3696158289"/>
              </p:ext>
            </p:extLst>
          </p:nvPr>
        </p:nvGraphicFramePr>
        <p:xfrm>
          <a:off x="3997166" y="5554137"/>
          <a:ext cx="4998820" cy="836295"/>
        </p:xfrm>
        <a:graphic>
          <a:graphicData uri="http://schemas.openxmlformats.org/drawingml/2006/table">
            <a:tbl>
              <a:tblPr>
                <a:tableStyleId>{BDBED569-4797-4DF1-A0F4-6AAB3CD982D8}</a:tableStyleId>
              </a:tblPr>
              <a:tblGrid>
                <a:gridCol w="641393">
                  <a:extLst>
                    <a:ext uri="{9D8B030D-6E8A-4147-A177-3AD203B41FA5}">
                      <a16:colId xmlns:a16="http://schemas.microsoft.com/office/drawing/2014/main" val="3612061664"/>
                    </a:ext>
                  </a:extLst>
                </a:gridCol>
                <a:gridCol w="1563458">
                  <a:extLst>
                    <a:ext uri="{9D8B030D-6E8A-4147-A177-3AD203B41FA5}">
                      <a16:colId xmlns:a16="http://schemas.microsoft.com/office/drawing/2014/main" val="2807385868"/>
                    </a:ext>
                  </a:extLst>
                </a:gridCol>
                <a:gridCol w="957319">
                  <a:extLst>
                    <a:ext uri="{9D8B030D-6E8A-4147-A177-3AD203B41FA5}">
                      <a16:colId xmlns:a16="http://schemas.microsoft.com/office/drawing/2014/main" val="392760222"/>
                    </a:ext>
                  </a:extLst>
                </a:gridCol>
                <a:gridCol w="1269588">
                  <a:extLst>
                    <a:ext uri="{9D8B030D-6E8A-4147-A177-3AD203B41FA5}">
                      <a16:colId xmlns:a16="http://schemas.microsoft.com/office/drawing/2014/main" val="1198061211"/>
                    </a:ext>
                  </a:extLst>
                </a:gridCol>
                <a:gridCol w="567062">
                  <a:extLst>
                    <a:ext uri="{9D8B030D-6E8A-4147-A177-3AD203B41FA5}">
                      <a16:colId xmlns:a16="http://schemas.microsoft.com/office/drawing/2014/main" val="1907353952"/>
                    </a:ext>
                  </a:extLst>
                </a:gridCol>
              </a:tblGrid>
              <a:tr h="92926">
                <a:tc rowSpan="2" gridSpan="2">
                  <a:txBody>
                    <a:bodyPr/>
                    <a:lstStyle/>
                    <a:p>
                      <a:pPr algn="ctr" fontAlgn="ctr"/>
                      <a:r>
                        <a:rPr lang="ja-JP" altLang="en-US" sz="900" u="none" strike="noStrike" dirty="0">
                          <a:effectLst/>
                          <a:latin typeface="メイリオ" panose="020B0604030504040204" pitchFamily="50" charset="-128"/>
                          <a:ea typeface="メイリオ" panose="020B0604030504040204" pitchFamily="50" charset="-128"/>
                        </a:rPr>
                        <a:t>　</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rowSpan="2" hMerge="1">
                  <a:txBody>
                    <a:bodyPr/>
                    <a:lstStyle/>
                    <a:p>
                      <a:endParaRPr kumimoji="1" lang="ja-JP" altLang="en-US"/>
                    </a:p>
                  </a:txBody>
                  <a:tcPr/>
                </a:tc>
                <a:tc grid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地域生活継続の可能性の検討</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hMerge="1">
                  <a:txBody>
                    <a:bodyPr/>
                    <a:lstStyle/>
                    <a:p>
                      <a:endParaRPr kumimoji="1" lang="ja-JP" altLang="en-US"/>
                    </a:p>
                  </a:txBody>
                  <a:tcPr/>
                </a:tc>
                <a:tc row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合計</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3310965123"/>
                  </a:ext>
                </a:extLst>
              </a:tr>
              <a:tr h="101201">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検討した</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検討していない</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872379078"/>
                  </a:ext>
                </a:extLst>
              </a:tr>
              <a:tr h="180975">
                <a:tc row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サービス等利用計画</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ja-JP" altLang="en-US" sz="900" b="1" u="none" strike="noStrike" dirty="0">
                          <a:effectLst/>
                          <a:latin typeface="メイリオ" panose="020B0604030504040204" pitchFamily="50" charset="-128"/>
                          <a:ea typeface="メイリオ" panose="020B0604030504040204" pitchFamily="50" charset="-128"/>
                        </a:rPr>
                        <a:t>サービス等利用計画</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505</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349</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853</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extLst>
                  <a:ext uri="{0D108BD9-81ED-4DB2-BD59-A6C34878D82A}">
                    <a16:rowId xmlns:a16="http://schemas.microsoft.com/office/drawing/2014/main" val="506930914"/>
                  </a:ext>
                </a:extLst>
              </a:tr>
              <a:tr h="180975">
                <a:tc vMerge="1">
                  <a:txBody>
                    <a:bodyPr/>
                    <a:lstStyle/>
                    <a:p>
                      <a:endParaRPr kumimoji="1" lang="ja-JP" altLang="en-US"/>
                    </a:p>
                  </a:txBody>
                  <a:tcPr/>
                </a:tc>
                <a:tc>
                  <a:txBody>
                    <a:bodyPr/>
                    <a:lstStyle/>
                    <a:p>
                      <a:pPr algn="l" fontAlgn="ctr"/>
                      <a:r>
                        <a:rPr lang="ja-JP" altLang="en-US" sz="900" b="1" u="none" strike="noStrike" dirty="0">
                          <a:effectLst/>
                          <a:latin typeface="メイリオ" panose="020B0604030504040204" pitchFamily="50" charset="-128"/>
                          <a:ea typeface="メイリオ" panose="020B0604030504040204" pitchFamily="50" charset="-128"/>
                        </a:rPr>
                        <a:t>セルフプラン等</a:t>
                      </a:r>
                      <a:r>
                        <a:rPr lang="en-US" altLang="ja-JP" sz="900" b="1" u="none" strike="noStrike" dirty="0">
                          <a:effectLst/>
                          <a:latin typeface="メイリオ" panose="020B0604030504040204" pitchFamily="50" charset="-128"/>
                          <a:ea typeface="メイリオ" panose="020B0604030504040204" pitchFamily="50" charset="-128"/>
                        </a:rPr>
                        <a:t>(</a:t>
                      </a:r>
                      <a:r>
                        <a:rPr lang="ja-JP" altLang="en-US" sz="900" b="1" u="none" strike="noStrike" dirty="0">
                          <a:effectLst/>
                          <a:latin typeface="メイリオ" panose="020B0604030504040204" pitchFamily="50" charset="-128"/>
                          <a:ea typeface="メイリオ" panose="020B0604030504040204" pitchFamily="50" charset="-128"/>
                        </a:rPr>
                        <a:t>計画無含む</a:t>
                      </a:r>
                      <a:r>
                        <a:rPr lang="en-US" altLang="ja-JP" sz="900" b="1" u="none" strike="noStrike" dirty="0">
                          <a:effectLst/>
                          <a:latin typeface="メイリオ" panose="020B0604030504040204" pitchFamily="50" charset="-128"/>
                          <a:ea typeface="メイリオ" panose="020B0604030504040204" pitchFamily="50" charset="-128"/>
                        </a:rPr>
                        <a:t>)</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74</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149</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224</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extLst>
                  <a:ext uri="{0D108BD9-81ED-4DB2-BD59-A6C34878D82A}">
                    <a16:rowId xmlns:a16="http://schemas.microsoft.com/office/drawing/2014/main" val="2999728482"/>
                  </a:ext>
                </a:extLst>
              </a:tr>
              <a:tr h="180975">
                <a:tc grid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合計</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hMerge="1">
                  <a:txBody>
                    <a:bodyPr/>
                    <a:lstStyle/>
                    <a:p>
                      <a:pPr algn="l" fontAlgn="ct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a:effectLst/>
                          <a:latin typeface="メイリオ" panose="020B0604030504040204" pitchFamily="50" charset="-128"/>
                          <a:ea typeface="メイリオ" panose="020B0604030504040204" pitchFamily="50" charset="-128"/>
                        </a:rPr>
                        <a:t>579</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498</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1077</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2194114126"/>
                  </a:ext>
                </a:extLst>
              </a:tr>
            </a:tbl>
          </a:graphicData>
        </a:graphic>
      </p:graphicFrame>
      <p:sp>
        <p:nvSpPr>
          <p:cNvPr id="26" name="正方形/長方形 25"/>
          <p:cNvSpPr/>
          <p:nvPr/>
        </p:nvSpPr>
        <p:spPr>
          <a:xfrm>
            <a:off x="4590752" y="2037288"/>
            <a:ext cx="3762052" cy="40183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大阪市を除く</a:t>
            </a:r>
          </a:p>
        </p:txBody>
      </p:sp>
      <p:graphicFrame>
        <p:nvGraphicFramePr>
          <p:cNvPr id="29" name="表 28"/>
          <p:cNvGraphicFramePr>
            <a:graphicFrameLocks noGrp="1"/>
          </p:cNvGraphicFramePr>
          <p:nvPr>
            <p:extLst>
              <p:ext uri="{D42A27DB-BD31-4B8C-83A1-F6EECF244321}">
                <p14:modId xmlns:p14="http://schemas.microsoft.com/office/powerpoint/2010/main" val="1411210353"/>
              </p:ext>
            </p:extLst>
          </p:nvPr>
        </p:nvGraphicFramePr>
        <p:xfrm>
          <a:off x="251562" y="5706183"/>
          <a:ext cx="3617558" cy="883240"/>
        </p:xfrm>
        <a:graphic>
          <a:graphicData uri="http://schemas.openxmlformats.org/drawingml/2006/table">
            <a:tbl>
              <a:tblPr>
                <a:tableStyleId>{BDBED569-4797-4DF1-A0F4-6AAB3CD982D8}</a:tableStyleId>
              </a:tblPr>
              <a:tblGrid>
                <a:gridCol w="3096944">
                  <a:extLst>
                    <a:ext uri="{9D8B030D-6E8A-4147-A177-3AD203B41FA5}">
                      <a16:colId xmlns:a16="http://schemas.microsoft.com/office/drawing/2014/main" val="740883304"/>
                    </a:ext>
                  </a:extLst>
                </a:gridCol>
                <a:gridCol w="520614">
                  <a:extLst>
                    <a:ext uri="{9D8B030D-6E8A-4147-A177-3AD203B41FA5}">
                      <a16:colId xmlns:a16="http://schemas.microsoft.com/office/drawing/2014/main" val="3109729061"/>
                    </a:ext>
                  </a:extLst>
                </a:gridCol>
              </a:tblGrid>
              <a:tr h="245200">
                <a:tc grid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８</a:t>
                      </a:r>
                      <a:r>
                        <a:rPr lang="en-US" altLang="ja-JP" sz="900" b="1" u="none" strike="noStrike" dirty="0">
                          <a:effectLst/>
                          <a:latin typeface="メイリオ" panose="020B0604030504040204" pitchFamily="50" charset="-128"/>
                          <a:ea typeface="メイリオ" panose="020B0604030504040204" pitchFamily="50" charset="-128"/>
                        </a:rPr>
                        <a:t>.</a:t>
                      </a:r>
                      <a:r>
                        <a:rPr lang="ja-JP" altLang="en-US" sz="900" b="1" u="none" strike="noStrike" dirty="0">
                          <a:effectLst/>
                          <a:latin typeface="メイリオ" panose="020B0604030504040204" pitchFamily="50" charset="-128"/>
                          <a:ea typeface="メイリオ" panose="020B0604030504040204" pitchFamily="50" charset="-128"/>
                        </a:rPr>
                        <a:t>地域生活の継続の検討に関する項目</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hMerge="1">
                  <a:txBody>
                    <a:bodyPr/>
                    <a:lstStyle/>
                    <a:p>
                      <a:pPr algn="l" fontAlgn="ct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2819945105"/>
                  </a:ext>
                </a:extLst>
              </a:tr>
              <a:tr h="196420">
                <a:tc>
                  <a:txBody>
                    <a:bodyPr/>
                    <a:lstStyle/>
                    <a:p>
                      <a:pPr algn="l" fontAlgn="ctr"/>
                      <a:r>
                        <a:rPr lang="ja-JP" altLang="en-US" sz="900" u="none" strike="noStrike" dirty="0">
                          <a:effectLst/>
                          <a:latin typeface="メイリオ" panose="020B0604030504040204" pitchFamily="50" charset="-128"/>
                          <a:ea typeface="メイリオ" panose="020B0604030504040204" pitchFamily="50" charset="-128"/>
                        </a:rPr>
                        <a:t>地域生活の継続の可能性について検討した</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579</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188240314"/>
                  </a:ext>
                </a:extLst>
              </a:tr>
              <a:tr h="196420">
                <a:tc>
                  <a:txBody>
                    <a:bodyPr/>
                    <a:lstStyle/>
                    <a:p>
                      <a:pPr algn="l" fontAlgn="ctr"/>
                      <a:r>
                        <a:rPr lang="ja-JP" altLang="en-US" sz="900" u="none" strike="noStrike" dirty="0">
                          <a:effectLst/>
                          <a:latin typeface="メイリオ" panose="020B0604030504040204" pitchFamily="50" charset="-128"/>
                          <a:ea typeface="メイリオ" panose="020B0604030504040204" pitchFamily="50" charset="-128"/>
                        </a:rPr>
                        <a:t>本人への退所後の地域移行の説明及び意向確認を行った</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240</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584855796"/>
                  </a:ext>
                </a:extLst>
              </a:tr>
              <a:tr h="245200">
                <a:tc>
                  <a:txBody>
                    <a:bodyPr/>
                    <a:lstStyle/>
                    <a:p>
                      <a:pPr algn="l" fontAlgn="ctr"/>
                      <a:r>
                        <a:rPr lang="ja-JP" altLang="en-US" sz="900" u="none" strike="noStrike" dirty="0">
                          <a:effectLst/>
                          <a:latin typeface="メイリオ" panose="020B0604030504040204" pitchFamily="50" charset="-128"/>
                          <a:ea typeface="メイリオ" panose="020B0604030504040204" pitchFamily="50" charset="-128"/>
                        </a:rPr>
                        <a:t>家族への退所後の地域移行の説明及び意向確認を行った</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322</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44279871"/>
                  </a:ext>
                </a:extLst>
              </a:tr>
            </a:tbl>
          </a:graphicData>
        </a:graphic>
      </p:graphicFrame>
      <p:sp>
        <p:nvSpPr>
          <p:cNvPr id="40" name="正方形/長方形 39"/>
          <p:cNvSpPr/>
          <p:nvPr/>
        </p:nvSpPr>
        <p:spPr>
          <a:xfrm>
            <a:off x="3867342" y="4489335"/>
            <a:ext cx="3900055" cy="40183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6.</a:t>
            </a:r>
            <a:r>
              <a:rPr kumimoji="1" lang="ja-JP" altLang="en-US" sz="1050" b="1" dirty="0">
                <a:solidFill>
                  <a:schemeClr val="tx1"/>
                </a:solidFill>
                <a:latin typeface="Meiryo UI" panose="020B0604030504040204" pitchFamily="50" charset="-128"/>
                <a:ea typeface="Meiryo UI" panose="020B0604030504040204" pitchFamily="50" charset="-128"/>
              </a:rPr>
              <a:t>自宅（家族と同居）</a:t>
            </a:r>
            <a:r>
              <a:rPr kumimoji="1" lang="en-US" altLang="ja-JP" sz="1050" b="1" dirty="0">
                <a:solidFill>
                  <a:schemeClr val="tx1"/>
                </a:solidFill>
                <a:latin typeface="Meiryo UI" panose="020B0604030504040204" pitchFamily="50" charset="-128"/>
                <a:ea typeface="Meiryo UI" panose="020B0604030504040204" pitchFamily="50" charset="-128"/>
              </a:rPr>
              <a:t>581</a:t>
            </a:r>
            <a:r>
              <a:rPr kumimoji="1" lang="ja-JP" altLang="en-US" sz="1050" b="1" dirty="0">
                <a:solidFill>
                  <a:schemeClr val="tx1"/>
                </a:solidFill>
                <a:latin typeface="Meiryo UI" panose="020B0604030504040204" pitchFamily="50" charset="-128"/>
                <a:ea typeface="Meiryo UI" panose="020B0604030504040204" pitchFamily="50" charset="-128"/>
              </a:rPr>
              <a:t>名中の主な介護者の年齢</a:t>
            </a:r>
          </a:p>
        </p:txBody>
      </p:sp>
      <p:sp>
        <p:nvSpPr>
          <p:cNvPr id="43" name="正方形/長方形 42"/>
          <p:cNvSpPr/>
          <p:nvPr/>
        </p:nvSpPr>
        <p:spPr>
          <a:xfrm>
            <a:off x="3870763" y="3603676"/>
            <a:ext cx="2945177" cy="40183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5.</a:t>
            </a:r>
            <a:r>
              <a:rPr kumimoji="1" lang="ja-JP" altLang="en-US" sz="1050" b="1" dirty="0">
                <a:solidFill>
                  <a:schemeClr val="tx1"/>
                </a:solidFill>
                <a:latin typeface="Meiryo UI" panose="020B0604030504040204" pitchFamily="50" charset="-128"/>
                <a:ea typeface="Meiryo UI" panose="020B0604030504040204" pitchFamily="50" charset="-128"/>
              </a:rPr>
              <a:t>待機者本人の年齢（</a:t>
            </a:r>
            <a:r>
              <a:rPr kumimoji="1" lang="en-US" altLang="ja-JP" sz="1050" b="1" dirty="0">
                <a:solidFill>
                  <a:schemeClr val="tx1"/>
                </a:solidFill>
                <a:latin typeface="Meiryo UI" panose="020B0604030504040204" pitchFamily="50" charset="-128"/>
                <a:ea typeface="Meiryo UI" panose="020B0604030504040204" pitchFamily="50" charset="-128"/>
              </a:rPr>
              <a:t>N</a:t>
            </a:r>
            <a:r>
              <a:rPr kumimoji="1" lang="ja-JP" altLang="en-US" sz="1050" b="1" dirty="0">
                <a:solidFill>
                  <a:schemeClr val="tx1"/>
                </a:solidFill>
                <a:latin typeface="Meiryo UI" panose="020B0604030504040204" pitchFamily="50" charset="-128"/>
                <a:ea typeface="Meiryo UI" panose="020B0604030504040204" pitchFamily="50" charset="-128"/>
              </a:rPr>
              <a:t>＝</a:t>
            </a:r>
            <a:r>
              <a:rPr kumimoji="1" lang="en-US" altLang="ja-JP" sz="1050" b="1" dirty="0">
                <a:solidFill>
                  <a:schemeClr val="tx1"/>
                </a:solidFill>
                <a:latin typeface="Meiryo UI" panose="020B0604030504040204" pitchFamily="50" charset="-128"/>
                <a:ea typeface="Meiryo UI" panose="020B0604030504040204" pitchFamily="50" charset="-128"/>
              </a:rPr>
              <a:t>1077</a:t>
            </a:r>
            <a:r>
              <a:rPr kumimoji="1" lang="ja-JP" altLang="en-US" sz="1050" b="1" dirty="0">
                <a:solidFill>
                  <a:schemeClr val="tx1"/>
                </a:solidFill>
                <a:latin typeface="Meiryo UI" panose="020B0604030504040204" pitchFamily="50" charset="-128"/>
                <a:ea typeface="Meiryo UI" panose="020B0604030504040204" pitchFamily="50" charset="-128"/>
              </a:rPr>
              <a:t>）</a:t>
            </a:r>
          </a:p>
        </p:txBody>
      </p:sp>
      <p:graphicFrame>
        <p:nvGraphicFramePr>
          <p:cNvPr id="46" name="表 45"/>
          <p:cNvGraphicFramePr>
            <a:graphicFrameLocks noGrp="1"/>
          </p:cNvGraphicFramePr>
          <p:nvPr>
            <p:extLst>
              <p:ext uri="{D42A27DB-BD31-4B8C-83A1-F6EECF244321}">
                <p14:modId xmlns:p14="http://schemas.microsoft.com/office/powerpoint/2010/main" val="3560840707"/>
              </p:ext>
            </p:extLst>
          </p:nvPr>
        </p:nvGraphicFramePr>
        <p:xfrm>
          <a:off x="3997168" y="6456798"/>
          <a:ext cx="4998819" cy="365760"/>
        </p:xfrm>
        <a:graphic>
          <a:graphicData uri="http://schemas.openxmlformats.org/drawingml/2006/table">
            <a:tbl>
              <a:tblPr firstRow="1" bandRow="1">
                <a:tableStyleId>{BDBED569-4797-4DF1-A0F4-6AAB3CD982D8}</a:tableStyleId>
              </a:tblPr>
              <a:tblGrid>
                <a:gridCol w="1377646">
                  <a:extLst>
                    <a:ext uri="{9D8B030D-6E8A-4147-A177-3AD203B41FA5}">
                      <a16:colId xmlns:a16="http://schemas.microsoft.com/office/drawing/2014/main" val="1854744225"/>
                    </a:ext>
                  </a:extLst>
                </a:gridCol>
                <a:gridCol w="1360837">
                  <a:extLst>
                    <a:ext uri="{9D8B030D-6E8A-4147-A177-3AD203B41FA5}">
                      <a16:colId xmlns:a16="http://schemas.microsoft.com/office/drawing/2014/main" val="3400976175"/>
                    </a:ext>
                  </a:extLst>
                </a:gridCol>
                <a:gridCol w="2260336">
                  <a:extLst>
                    <a:ext uri="{9D8B030D-6E8A-4147-A177-3AD203B41FA5}">
                      <a16:colId xmlns:a16="http://schemas.microsoft.com/office/drawing/2014/main" val="2610209979"/>
                    </a:ext>
                  </a:extLst>
                </a:gridCol>
              </a:tblGrid>
              <a:tr h="17085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９</a:t>
                      </a:r>
                      <a:r>
                        <a:rPr kumimoji="1" lang="en-US" altLang="ja-JP" sz="900" b="1" dirty="0">
                          <a:solidFill>
                            <a:schemeClr val="tx1"/>
                          </a:solidFill>
                          <a:latin typeface="メイリオ" panose="020B0604030504040204" pitchFamily="50" charset="-128"/>
                          <a:ea typeface="メイリオ" panose="020B0604030504040204" pitchFamily="50" charset="-128"/>
                        </a:rPr>
                        <a:t>.</a:t>
                      </a:r>
                      <a:r>
                        <a:rPr kumimoji="1" lang="ja-JP" altLang="en-US" sz="900" b="1" dirty="0">
                          <a:solidFill>
                            <a:schemeClr val="tx1"/>
                          </a:solidFill>
                          <a:latin typeface="メイリオ" panose="020B0604030504040204" pitchFamily="50" charset="-128"/>
                          <a:ea typeface="メイリオ" panose="020B0604030504040204" pitchFamily="50" charset="-128"/>
                        </a:rPr>
                        <a:t>待機者に関する検討の場等について</a:t>
                      </a:r>
                    </a:p>
                  </a:txBody>
                  <a:tcPr>
                    <a:solidFill>
                      <a:schemeClr val="accent5">
                        <a:lumMod val="20000"/>
                        <a:lumOff val="80000"/>
                      </a:schemeClr>
                    </a:solidFill>
                  </a:tcPr>
                </a:tc>
                <a:tc>
                  <a:txBody>
                    <a:bodyPr/>
                    <a:lstStyle/>
                    <a:p>
                      <a:r>
                        <a:rPr kumimoji="1" lang="ja-JP" altLang="en-US" sz="900" b="0" dirty="0">
                          <a:latin typeface="メイリオ" panose="020B0604030504040204" pitchFamily="50" charset="-128"/>
                          <a:ea typeface="メイリオ" panose="020B0604030504040204" pitchFamily="50" charset="-128"/>
                        </a:rPr>
                        <a:t>有：８市町村　　</a:t>
                      </a:r>
                      <a:endParaRPr kumimoji="1" lang="en-US" altLang="ja-JP" sz="900" b="0" dirty="0">
                        <a:latin typeface="メイリオ" panose="020B0604030504040204" pitchFamily="50" charset="-128"/>
                        <a:ea typeface="メイリオ" panose="020B0604030504040204" pitchFamily="50" charset="-128"/>
                      </a:endParaRPr>
                    </a:p>
                    <a:p>
                      <a:r>
                        <a:rPr kumimoji="1" lang="ja-JP" altLang="en-US" sz="900" b="0" dirty="0">
                          <a:latin typeface="メイリオ" panose="020B0604030504040204" pitchFamily="50" charset="-128"/>
                          <a:ea typeface="メイリオ" panose="020B0604030504040204" pitchFamily="50" charset="-128"/>
                        </a:rPr>
                        <a:t>無：</a:t>
                      </a:r>
                      <a:r>
                        <a:rPr kumimoji="1" lang="en-US" altLang="ja-JP" sz="900" b="0" dirty="0">
                          <a:latin typeface="メイリオ" panose="020B0604030504040204" pitchFamily="50" charset="-128"/>
                          <a:ea typeface="メイリオ" panose="020B0604030504040204" pitchFamily="50" charset="-128"/>
                        </a:rPr>
                        <a:t>35</a:t>
                      </a:r>
                      <a:r>
                        <a:rPr kumimoji="1" lang="ja-JP" altLang="en-US" sz="900" b="0" dirty="0">
                          <a:latin typeface="メイリオ" panose="020B0604030504040204" pitchFamily="50" charset="-128"/>
                          <a:ea typeface="メイリオ" panose="020B0604030504040204" pitchFamily="50" charset="-128"/>
                        </a:rPr>
                        <a:t>市町村</a:t>
                      </a:r>
                    </a:p>
                  </a:txBody>
                  <a:tcPr/>
                </a:tc>
                <a:tc>
                  <a:txBody>
                    <a:bodyPr/>
                    <a:lstStyle/>
                    <a:p>
                      <a:r>
                        <a:rPr kumimoji="1" lang="ja-JP" altLang="en-US" sz="900" b="0" dirty="0">
                          <a:latin typeface="メイリオ" panose="020B0604030504040204" pitchFamily="50" charset="-128"/>
                          <a:ea typeface="メイリオ" panose="020B0604030504040204" pitchFamily="50" charset="-128"/>
                        </a:rPr>
                        <a:t>主な検討の場は自立支援協議会等</a:t>
                      </a:r>
                    </a:p>
                  </a:txBody>
                  <a:tcPr/>
                </a:tc>
                <a:extLst>
                  <a:ext uri="{0D108BD9-81ED-4DB2-BD59-A6C34878D82A}">
                    <a16:rowId xmlns:a16="http://schemas.microsoft.com/office/drawing/2014/main" val="4026594234"/>
                  </a:ext>
                </a:extLst>
              </a:tr>
            </a:tbl>
          </a:graphicData>
        </a:graphic>
      </p:graphicFrame>
      <p:graphicFrame>
        <p:nvGraphicFramePr>
          <p:cNvPr id="48" name="表 47"/>
          <p:cNvGraphicFramePr>
            <a:graphicFrameLocks noGrp="1"/>
          </p:cNvGraphicFramePr>
          <p:nvPr>
            <p:extLst>
              <p:ext uri="{D42A27DB-BD31-4B8C-83A1-F6EECF244321}">
                <p14:modId xmlns:p14="http://schemas.microsoft.com/office/powerpoint/2010/main" val="3309450555"/>
              </p:ext>
            </p:extLst>
          </p:nvPr>
        </p:nvGraphicFramePr>
        <p:xfrm>
          <a:off x="235323" y="5047609"/>
          <a:ext cx="4042763" cy="451328"/>
        </p:xfrm>
        <a:graphic>
          <a:graphicData uri="http://schemas.openxmlformats.org/drawingml/2006/table">
            <a:tbl>
              <a:tblPr>
                <a:tableStyleId>{BC89EF96-8CEA-46FF-86C4-4CE0E7609802}</a:tableStyleId>
              </a:tblPr>
              <a:tblGrid>
                <a:gridCol w="574351">
                  <a:extLst>
                    <a:ext uri="{9D8B030D-6E8A-4147-A177-3AD203B41FA5}">
                      <a16:colId xmlns:a16="http://schemas.microsoft.com/office/drawing/2014/main" val="2731823644"/>
                    </a:ext>
                  </a:extLst>
                </a:gridCol>
                <a:gridCol w="383229">
                  <a:extLst>
                    <a:ext uri="{9D8B030D-6E8A-4147-A177-3AD203B41FA5}">
                      <a16:colId xmlns:a16="http://schemas.microsoft.com/office/drawing/2014/main" val="307359115"/>
                    </a:ext>
                  </a:extLst>
                </a:gridCol>
                <a:gridCol w="342900">
                  <a:extLst>
                    <a:ext uri="{9D8B030D-6E8A-4147-A177-3AD203B41FA5}">
                      <a16:colId xmlns:a16="http://schemas.microsoft.com/office/drawing/2014/main" val="2643159"/>
                    </a:ext>
                  </a:extLst>
                </a:gridCol>
                <a:gridCol w="457200">
                  <a:extLst>
                    <a:ext uri="{9D8B030D-6E8A-4147-A177-3AD203B41FA5}">
                      <a16:colId xmlns:a16="http://schemas.microsoft.com/office/drawing/2014/main" val="2904216988"/>
                    </a:ext>
                  </a:extLst>
                </a:gridCol>
                <a:gridCol w="457200">
                  <a:extLst>
                    <a:ext uri="{9D8B030D-6E8A-4147-A177-3AD203B41FA5}">
                      <a16:colId xmlns:a16="http://schemas.microsoft.com/office/drawing/2014/main" val="2105214353"/>
                    </a:ext>
                  </a:extLst>
                </a:gridCol>
                <a:gridCol w="431800">
                  <a:extLst>
                    <a:ext uri="{9D8B030D-6E8A-4147-A177-3AD203B41FA5}">
                      <a16:colId xmlns:a16="http://schemas.microsoft.com/office/drawing/2014/main" val="1623093687"/>
                    </a:ext>
                  </a:extLst>
                </a:gridCol>
                <a:gridCol w="508000">
                  <a:extLst>
                    <a:ext uri="{9D8B030D-6E8A-4147-A177-3AD203B41FA5}">
                      <a16:colId xmlns:a16="http://schemas.microsoft.com/office/drawing/2014/main" val="1021368319"/>
                    </a:ext>
                  </a:extLst>
                </a:gridCol>
                <a:gridCol w="368300">
                  <a:extLst>
                    <a:ext uri="{9D8B030D-6E8A-4147-A177-3AD203B41FA5}">
                      <a16:colId xmlns:a16="http://schemas.microsoft.com/office/drawing/2014/main" val="1642169103"/>
                    </a:ext>
                  </a:extLst>
                </a:gridCol>
                <a:gridCol w="519783">
                  <a:extLst>
                    <a:ext uri="{9D8B030D-6E8A-4147-A177-3AD203B41FA5}">
                      <a16:colId xmlns:a16="http://schemas.microsoft.com/office/drawing/2014/main" val="2627737968"/>
                    </a:ext>
                  </a:extLst>
                </a:gridCol>
              </a:tblGrid>
              <a:tr h="304643">
                <a:tc>
                  <a:txBody>
                    <a:bodyPr/>
                    <a:lstStyle/>
                    <a:p>
                      <a:pPr algn="ctr" fontAlgn="ctr"/>
                      <a:r>
                        <a:rPr lang="ja-JP" altLang="en-US" sz="900" b="1" u="none" strike="noStrike">
                          <a:effectLst/>
                          <a:latin typeface="メイリオ" panose="020B0604030504040204" pitchFamily="50" charset="-128"/>
                          <a:ea typeface="メイリオ" panose="020B0604030504040204" pitchFamily="50" charset="-128"/>
                        </a:rPr>
                        <a:t>自宅</a:t>
                      </a:r>
                      <a:br>
                        <a:rPr lang="ja-JP" altLang="en-US" sz="900" b="1" u="none" strike="noStrike">
                          <a:effectLst/>
                          <a:latin typeface="メイリオ" panose="020B0604030504040204" pitchFamily="50" charset="-128"/>
                          <a:ea typeface="メイリオ" panose="020B0604030504040204" pitchFamily="50" charset="-128"/>
                        </a:rPr>
                      </a:br>
                      <a:r>
                        <a:rPr lang="ja-JP" altLang="en-US" sz="900" b="1" u="none" strike="noStrike">
                          <a:effectLst/>
                          <a:latin typeface="メイリオ" panose="020B0604030504040204" pitchFamily="50" charset="-128"/>
                          <a:ea typeface="メイリオ" panose="020B0604030504040204" pitchFamily="50" charset="-128"/>
                        </a:rPr>
                        <a:t>家族同居</a:t>
                      </a:r>
                      <a:endParaRPr lang="ja-JP" altLang="en-US" sz="900" b="1"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自宅</a:t>
                      </a:r>
                      <a:br>
                        <a:rPr lang="ja-JP" altLang="en-US" sz="900" b="1" u="none" strike="noStrike" dirty="0">
                          <a:effectLst/>
                          <a:latin typeface="メイリオ" panose="020B0604030504040204" pitchFamily="50" charset="-128"/>
                          <a:ea typeface="メイリオ" panose="020B0604030504040204" pitchFamily="50" charset="-128"/>
                        </a:rPr>
                      </a:br>
                      <a:r>
                        <a:rPr lang="ja-JP" altLang="en-US" sz="900" b="1" u="none" strike="noStrike" dirty="0">
                          <a:effectLst/>
                          <a:latin typeface="メイリオ" panose="020B0604030504040204" pitchFamily="50" charset="-128"/>
                          <a:ea typeface="メイリオ" panose="020B0604030504040204" pitchFamily="50" charset="-128"/>
                        </a:rPr>
                        <a:t>単身</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sz="900" b="1" u="none" strike="noStrike">
                          <a:effectLst/>
                          <a:latin typeface="メイリオ" panose="020B0604030504040204" pitchFamily="50" charset="-128"/>
                          <a:ea typeface="メイリオ" panose="020B0604030504040204" pitchFamily="50" charset="-128"/>
                        </a:rPr>
                        <a:t>GH</a:t>
                      </a:r>
                      <a:endParaRPr lang="en-US" sz="900" b="1"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a:effectLst/>
                          <a:latin typeface="メイリオ" panose="020B0604030504040204" pitchFamily="50" charset="-128"/>
                          <a:ea typeface="メイリオ" panose="020B0604030504040204" pitchFamily="50" charset="-128"/>
                        </a:rPr>
                        <a:t>病院</a:t>
                      </a:r>
                      <a:br>
                        <a:rPr lang="ja-JP" altLang="en-US" sz="900" b="1" u="none" strike="noStrike">
                          <a:effectLst/>
                          <a:latin typeface="メイリオ" panose="020B0604030504040204" pitchFamily="50" charset="-128"/>
                          <a:ea typeface="メイリオ" panose="020B0604030504040204" pitchFamily="50" charset="-128"/>
                        </a:rPr>
                      </a:br>
                      <a:r>
                        <a:rPr lang="ja-JP" altLang="en-US" sz="900" b="1" u="none" strike="noStrike">
                          <a:effectLst/>
                          <a:latin typeface="メイリオ" panose="020B0604030504040204" pitchFamily="50" charset="-128"/>
                          <a:ea typeface="メイリオ" panose="020B0604030504040204" pitchFamily="50" charset="-128"/>
                        </a:rPr>
                        <a:t>精神科</a:t>
                      </a:r>
                      <a:endParaRPr lang="ja-JP" altLang="en-US" sz="900" b="1"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病院</a:t>
                      </a:r>
                      <a:br>
                        <a:rPr lang="ja-JP" altLang="en-US" sz="900" b="1" u="none" strike="noStrike" dirty="0">
                          <a:effectLst/>
                          <a:latin typeface="メイリオ" panose="020B0604030504040204" pitchFamily="50" charset="-128"/>
                          <a:ea typeface="メイリオ" panose="020B0604030504040204" pitchFamily="50" charset="-128"/>
                        </a:rPr>
                      </a:br>
                      <a:r>
                        <a:rPr lang="ja-JP" altLang="en-US" sz="900" b="1" u="none" strike="noStrike" dirty="0">
                          <a:effectLst/>
                          <a:latin typeface="メイリオ" panose="020B0604030504040204" pitchFamily="50" charset="-128"/>
                          <a:ea typeface="メイリオ" panose="020B0604030504040204" pitchFamily="50" charset="-128"/>
                        </a:rPr>
                        <a:t>その他</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高齢者</a:t>
                      </a:r>
                      <a:br>
                        <a:rPr lang="ja-JP" altLang="en-US" sz="900" b="1" u="none" strike="noStrike" dirty="0">
                          <a:effectLst/>
                          <a:latin typeface="メイリオ" panose="020B0604030504040204" pitchFamily="50" charset="-128"/>
                          <a:ea typeface="メイリオ" panose="020B0604030504040204" pitchFamily="50" charset="-128"/>
                        </a:rPr>
                      </a:br>
                      <a:r>
                        <a:rPr lang="ja-JP" altLang="en-US" sz="900" b="1" u="none" strike="noStrike" dirty="0">
                          <a:effectLst/>
                          <a:latin typeface="メイリオ" panose="020B0604030504040204" pitchFamily="50" charset="-128"/>
                          <a:ea typeface="メイリオ" panose="020B0604030504040204" pitchFamily="50" charset="-128"/>
                        </a:rPr>
                        <a:t>施設</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dirty="0" err="1">
                          <a:effectLst/>
                          <a:latin typeface="メイリオ" panose="020B0604030504040204" pitchFamily="50" charset="-128"/>
                          <a:ea typeface="メイリオ" panose="020B0604030504040204" pitchFamily="50" charset="-128"/>
                        </a:rPr>
                        <a:t>障がい</a:t>
                      </a:r>
                      <a:r>
                        <a:rPr lang="ja-JP" altLang="en-US" sz="900" b="1" u="none" strike="noStrike" dirty="0">
                          <a:effectLst/>
                          <a:latin typeface="メイリオ" panose="020B0604030504040204" pitchFamily="50" charset="-128"/>
                          <a:ea typeface="メイリオ" panose="020B0604030504040204" pitchFamily="50" charset="-128"/>
                        </a:rPr>
                        <a:t>者</a:t>
                      </a:r>
                      <a:br>
                        <a:rPr lang="ja-JP" altLang="en-US" sz="900" b="1" u="none" strike="noStrike" dirty="0">
                          <a:effectLst/>
                          <a:latin typeface="メイリオ" panose="020B0604030504040204" pitchFamily="50" charset="-128"/>
                          <a:ea typeface="メイリオ" panose="020B0604030504040204" pitchFamily="50" charset="-128"/>
                        </a:rPr>
                      </a:br>
                      <a:r>
                        <a:rPr lang="ja-JP" altLang="en-US" sz="900" b="1" u="none" strike="noStrike" dirty="0">
                          <a:effectLst/>
                          <a:latin typeface="メイリオ" panose="020B0604030504040204" pitchFamily="50" charset="-128"/>
                          <a:ea typeface="メイリオ" panose="020B0604030504040204" pitchFamily="50" charset="-128"/>
                        </a:rPr>
                        <a:t>施設</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矯正施設</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その他</a:t>
                      </a:r>
                      <a:endParaRPr lang="en-US" altLang="ja-JP" sz="900" b="1" u="none" strike="noStrike" dirty="0">
                        <a:effectLst/>
                        <a:latin typeface="メイリオ" panose="020B0604030504040204" pitchFamily="50" charset="-128"/>
                        <a:ea typeface="メイリオ" panose="020B0604030504040204" pitchFamily="50" charset="-128"/>
                      </a:endParaRPr>
                    </a:p>
                    <a:p>
                      <a:pPr algn="ctr" fontAlgn="ct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不明含む</a:t>
                      </a:r>
                    </a:p>
                  </a:txBody>
                  <a:tcPr marL="9525" marR="9525" marT="9525" marB="0" anchor="ctr">
                    <a:solidFill>
                      <a:schemeClr val="accent5">
                        <a:lumMod val="20000"/>
                        <a:lumOff val="80000"/>
                      </a:schemeClr>
                    </a:solidFill>
                  </a:tcPr>
                </a:tc>
                <a:extLst>
                  <a:ext uri="{0D108BD9-81ED-4DB2-BD59-A6C34878D82A}">
                    <a16:rowId xmlns:a16="http://schemas.microsoft.com/office/drawing/2014/main" val="759950865"/>
                  </a:ext>
                </a:extLst>
              </a:tr>
              <a:tr h="131426">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581</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a:effectLst/>
                          <a:latin typeface="メイリオ" panose="020B0604030504040204" pitchFamily="50" charset="-128"/>
                          <a:ea typeface="メイリオ" panose="020B0604030504040204" pitchFamily="50" charset="-128"/>
                        </a:rPr>
                        <a:t>45</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a:effectLst/>
                          <a:latin typeface="メイリオ" panose="020B0604030504040204" pitchFamily="50" charset="-128"/>
                          <a:ea typeface="メイリオ" panose="020B0604030504040204" pitchFamily="50" charset="-128"/>
                        </a:rPr>
                        <a:t>272</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a:effectLst/>
                          <a:latin typeface="メイリオ" panose="020B0604030504040204" pitchFamily="50" charset="-128"/>
                          <a:ea typeface="メイリオ" panose="020B0604030504040204" pitchFamily="50" charset="-128"/>
                        </a:rPr>
                        <a:t>48</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15</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a:effectLst/>
                          <a:latin typeface="メイリオ" panose="020B0604030504040204" pitchFamily="50" charset="-128"/>
                          <a:ea typeface="メイリオ" panose="020B0604030504040204" pitchFamily="50" charset="-128"/>
                        </a:rPr>
                        <a:t>18</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70</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27</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3871912713"/>
                  </a:ext>
                </a:extLst>
              </a:tr>
            </a:tbl>
          </a:graphicData>
        </a:graphic>
      </p:graphicFrame>
      <p:sp>
        <p:nvSpPr>
          <p:cNvPr id="49" name="正方形/長方形 48"/>
          <p:cNvSpPr/>
          <p:nvPr/>
        </p:nvSpPr>
        <p:spPr>
          <a:xfrm>
            <a:off x="-1035675" y="4800115"/>
            <a:ext cx="3762052" cy="230017"/>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４</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現在の生活の基盤</a:t>
            </a:r>
          </a:p>
        </p:txBody>
      </p:sp>
      <p:sp>
        <p:nvSpPr>
          <p:cNvPr id="22" name="正方形/長方形 21"/>
          <p:cNvSpPr/>
          <p:nvPr/>
        </p:nvSpPr>
        <p:spPr>
          <a:xfrm>
            <a:off x="34076" y="3548992"/>
            <a:ext cx="3762052" cy="40183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３</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待機者の状態像（障がい支援区分及び行動関連項目）</a:t>
            </a:r>
          </a:p>
        </p:txBody>
      </p:sp>
      <p:graphicFrame>
        <p:nvGraphicFramePr>
          <p:cNvPr id="14" name="表 13"/>
          <p:cNvGraphicFramePr>
            <a:graphicFrameLocks noGrp="1"/>
          </p:cNvGraphicFramePr>
          <p:nvPr>
            <p:extLst>
              <p:ext uri="{D42A27DB-BD31-4B8C-83A1-F6EECF244321}">
                <p14:modId xmlns:p14="http://schemas.microsoft.com/office/powerpoint/2010/main" val="920762162"/>
              </p:ext>
            </p:extLst>
          </p:nvPr>
        </p:nvGraphicFramePr>
        <p:xfrm>
          <a:off x="252398" y="2289071"/>
          <a:ext cx="5506021" cy="389930"/>
        </p:xfrm>
        <a:graphic>
          <a:graphicData uri="http://schemas.openxmlformats.org/drawingml/2006/table">
            <a:tbl>
              <a:tblPr firstRow="1" bandRow="1">
                <a:tableStyleId>{69CF1AB2-1976-4502-BF36-3FF5EA218861}</a:tableStyleId>
              </a:tblPr>
              <a:tblGrid>
                <a:gridCol w="791836">
                  <a:extLst>
                    <a:ext uri="{9D8B030D-6E8A-4147-A177-3AD203B41FA5}">
                      <a16:colId xmlns:a16="http://schemas.microsoft.com/office/drawing/2014/main" val="1593370650"/>
                    </a:ext>
                  </a:extLst>
                </a:gridCol>
                <a:gridCol w="240715">
                  <a:extLst>
                    <a:ext uri="{9D8B030D-6E8A-4147-A177-3AD203B41FA5}">
                      <a16:colId xmlns:a16="http://schemas.microsoft.com/office/drawing/2014/main" val="1142283662"/>
                    </a:ext>
                  </a:extLst>
                </a:gridCol>
                <a:gridCol w="947911">
                  <a:extLst>
                    <a:ext uri="{9D8B030D-6E8A-4147-A177-3AD203B41FA5}">
                      <a16:colId xmlns:a16="http://schemas.microsoft.com/office/drawing/2014/main" val="2066336624"/>
                    </a:ext>
                  </a:extLst>
                </a:gridCol>
                <a:gridCol w="751943">
                  <a:extLst>
                    <a:ext uri="{9D8B030D-6E8A-4147-A177-3AD203B41FA5}">
                      <a16:colId xmlns:a16="http://schemas.microsoft.com/office/drawing/2014/main" val="2450365164"/>
                    </a:ext>
                  </a:extLst>
                </a:gridCol>
                <a:gridCol w="701372">
                  <a:extLst>
                    <a:ext uri="{9D8B030D-6E8A-4147-A177-3AD203B41FA5}">
                      <a16:colId xmlns:a16="http://schemas.microsoft.com/office/drawing/2014/main" val="3789222955"/>
                    </a:ext>
                  </a:extLst>
                </a:gridCol>
                <a:gridCol w="619125">
                  <a:extLst>
                    <a:ext uri="{9D8B030D-6E8A-4147-A177-3AD203B41FA5}">
                      <a16:colId xmlns:a16="http://schemas.microsoft.com/office/drawing/2014/main" val="1329877395"/>
                    </a:ext>
                  </a:extLst>
                </a:gridCol>
                <a:gridCol w="676275">
                  <a:extLst>
                    <a:ext uri="{9D8B030D-6E8A-4147-A177-3AD203B41FA5}">
                      <a16:colId xmlns:a16="http://schemas.microsoft.com/office/drawing/2014/main" val="934190325"/>
                    </a:ext>
                  </a:extLst>
                </a:gridCol>
                <a:gridCol w="776844">
                  <a:extLst>
                    <a:ext uri="{9D8B030D-6E8A-4147-A177-3AD203B41FA5}">
                      <a16:colId xmlns:a16="http://schemas.microsoft.com/office/drawing/2014/main" val="2610927152"/>
                    </a:ext>
                  </a:extLst>
                </a:gridCol>
              </a:tblGrid>
              <a:tr h="208955">
                <a:tc>
                  <a:txBody>
                    <a:bodyPr/>
                    <a:lstStyle/>
                    <a:p>
                      <a:pPr algn="ctr" fontAlgn="ctr"/>
                      <a:r>
                        <a:rPr kumimoji="1" lang="ja-JP" altLang="en-US" sz="900" kern="1200" dirty="0">
                          <a:latin typeface="メイリオ" panose="020B0604030504040204" pitchFamily="50" charset="-128"/>
                          <a:ea typeface="メイリオ" panose="020B0604030504040204" pitchFamily="50" charset="-128"/>
                        </a:rPr>
                        <a:t>待機者総数</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rowSpan="2">
                  <a:txBody>
                    <a:bodyPr/>
                    <a:lstStyle/>
                    <a:p>
                      <a:pPr algn="ctr" fontAlgn="ctr"/>
                      <a:r>
                        <a:rPr kumimoji="1" lang="ja-JP" altLang="en-US" sz="900" b="1" kern="1200" dirty="0">
                          <a:solidFill>
                            <a:schemeClr val="tx1"/>
                          </a:solidFill>
                          <a:latin typeface="メイリオ" panose="020B0604030504040204" pitchFamily="50" charset="-128"/>
                          <a:ea typeface="メイリオ" panose="020B0604030504040204" pitchFamily="50" charset="-128"/>
                          <a:cs typeface="+mn-cs"/>
                        </a:rPr>
                        <a:t>内訳</a:t>
                      </a:r>
                    </a:p>
                  </a:txBody>
                  <a:tcPr marL="9525" marR="9525" marT="9525" marB="0" anchor="ctr"/>
                </a:tc>
                <a:tc>
                  <a:txBody>
                    <a:bodyPr/>
                    <a:lstStyle/>
                    <a:p>
                      <a:pPr algn="ctr" fontAlgn="ctr"/>
                      <a:r>
                        <a:rPr kumimoji="1" lang="en-US" sz="900" kern="1200" dirty="0">
                          <a:latin typeface="メイリオ" panose="020B0604030504040204" pitchFamily="50" charset="-128"/>
                          <a:ea typeface="メイリオ" panose="020B0604030504040204" pitchFamily="50" charset="-128"/>
                        </a:rPr>
                        <a:t>H29</a:t>
                      </a:r>
                      <a:r>
                        <a:rPr kumimoji="1" lang="ja-JP" altLang="en-US" sz="900" kern="1200" dirty="0">
                          <a:latin typeface="メイリオ" panose="020B0604030504040204" pitchFamily="50" charset="-128"/>
                          <a:ea typeface="メイリオ" panose="020B0604030504040204" pitchFamily="50" charset="-128"/>
                        </a:rPr>
                        <a:t>年度以前</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a:txBody>
                    <a:bodyPr/>
                    <a:lstStyle/>
                    <a:p>
                      <a:pPr algn="ctr" fontAlgn="ctr"/>
                      <a:r>
                        <a:rPr kumimoji="1" lang="en-US" sz="900" kern="1200" dirty="0">
                          <a:latin typeface="メイリオ" panose="020B0604030504040204" pitchFamily="50" charset="-128"/>
                          <a:ea typeface="メイリオ" panose="020B0604030504040204" pitchFamily="50" charset="-128"/>
                        </a:rPr>
                        <a:t>H30</a:t>
                      </a:r>
                      <a:r>
                        <a:rPr kumimoji="1" lang="ja-JP" altLang="en-US" sz="900" kern="1200" dirty="0">
                          <a:latin typeface="メイリオ" panose="020B0604030504040204" pitchFamily="50" charset="-128"/>
                          <a:ea typeface="メイリオ" panose="020B0604030504040204" pitchFamily="50" charset="-128"/>
                        </a:rPr>
                        <a:t>年度</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a:txBody>
                    <a:bodyPr/>
                    <a:lstStyle/>
                    <a:p>
                      <a:pPr algn="ctr" fontAlgn="ctr"/>
                      <a:r>
                        <a:rPr kumimoji="1" lang="en-US" sz="900" kern="1200" dirty="0">
                          <a:latin typeface="メイリオ" panose="020B0604030504040204" pitchFamily="50" charset="-128"/>
                          <a:ea typeface="メイリオ" panose="020B0604030504040204" pitchFamily="50" charset="-128"/>
                        </a:rPr>
                        <a:t>R</a:t>
                      </a:r>
                      <a:r>
                        <a:rPr kumimoji="1" lang="ja-JP" altLang="en-US" sz="900" kern="1200" dirty="0">
                          <a:latin typeface="メイリオ" panose="020B0604030504040204" pitchFamily="50" charset="-128"/>
                          <a:ea typeface="メイリオ" panose="020B0604030504040204" pitchFamily="50" charset="-128"/>
                        </a:rPr>
                        <a:t>元年度</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a:txBody>
                    <a:bodyPr/>
                    <a:lstStyle/>
                    <a:p>
                      <a:pPr algn="ctr" fontAlgn="ctr"/>
                      <a:r>
                        <a:rPr kumimoji="1" lang="en-US" sz="900" kern="1200" dirty="0">
                          <a:latin typeface="メイリオ" panose="020B0604030504040204" pitchFamily="50" charset="-128"/>
                          <a:ea typeface="メイリオ" panose="020B0604030504040204" pitchFamily="50" charset="-128"/>
                        </a:rPr>
                        <a:t>R2</a:t>
                      </a:r>
                      <a:r>
                        <a:rPr kumimoji="1" lang="ja-JP" altLang="en-US" sz="900" kern="1200" dirty="0">
                          <a:latin typeface="メイリオ" panose="020B0604030504040204" pitchFamily="50" charset="-128"/>
                          <a:ea typeface="メイリオ" panose="020B0604030504040204" pitchFamily="50" charset="-128"/>
                        </a:rPr>
                        <a:t>年度</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a:txBody>
                    <a:bodyPr/>
                    <a:lstStyle/>
                    <a:p>
                      <a:pPr algn="ctr" fontAlgn="ctr"/>
                      <a:r>
                        <a:rPr kumimoji="1" lang="en-US" sz="900" kern="1200" dirty="0">
                          <a:latin typeface="メイリオ" panose="020B0604030504040204" pitchFamily="50" charset="-128"/>
                          <a:ea typeface="メイリオ" panose="020B0604030504040204" pitchFamily="50" charset="-128"/>
                        </a:rPr>
                        <a:t>R3</a:t>
                      </a:r>
                      <a:r>
                        <a:rPr kumimoji="1" lang="ja-JP" altLang="en-US" sz="900" kern="1200" dirty="0">
                          <a:latin typeface="メイリオ" panose="020B0604030504040204" pitchFamily="50" charset="-128"/>
                          <a:ea typeface="メイリオ" panose="020B0604030504040204" pitchFamily="50" charset="-128"/>
                        </a:rPr>
                        <a:t>年度</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a:txBody>
                    <a:bodyPr/>
                    <a:lstStyle/>
                    <a:p>
                      <a:pPr algn="ctr" fontAlgn="ctr"/>
                      <a:r>
                        <a:rPr kumimoji="1" lang="en-US" sz="900" kern="1200" dirty="0">
                          <a:latin typeface="メイリオ" panose="020B0604030504040204" pitchFamily="50" charset="-128"/>
                          <a:ea typeface="メイリオ" panose="020B0604030504040204" pitchFamily="50" charset="-128"/>
                        </a:rPr>
                        <a:t>R4</a:t>
                      </a:r>
                      <a:r>
                        <a:rPr kumimoji="1" lang="ja-JP" altLang="en-US" sz="900" kern="1200" dirty="0">
                          <a:latin typeface="メイリオ" panose="020B0604030504040204" pitchFamily="50" charset="-128"/>
                          <a:ea typeface="メイリオ" panose="020B0604030504040204" pitchFamily="50" charset="-128"/>
                        </a:rPr>
                        <a:t>年度</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extLst>
                  <a:ext uri="{0D108BD9-81ED-4DB2-BD59-A6C34878D82A}">
                    <a16:rowId xmlns:a16="http://schemas.microsoft.com/office/drawing/2014/main" val="4094461037"/>
                  </a:ext>
                </a:extLst>
              </a:tr>
              <a:tr h="180975">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1077</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vMerge="1">
                  <a:txBody>
                    <a:bodyPr/>
                    <a:lstStyle/>
                    <a:p>
                      <a:pPr algn="r" fontAlgn="ct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620</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98</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84</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91</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81</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103</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3554313938"/>
                  </a:ext>
                </a:extLst>
              </a:tr>
            </a:tbl>
          </a:graphicData>
        </a:graphic>
      </p:graphicFrame>
      <p:sp>
        <p:nvSpPr>
          <p:cNvPr id="28" name="正方形/長方形 27"/>
          <p:cNvSpPr/>
          <p:nvPr/>
        </p:nvSpPr>
        <p:spPr>
          <a:xfrm>
            <a:off x="3900211" y="5503785"/>
            <a:ext cx="3762052" cy="40183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50" b="1" dirty="0">
                <a:solidFill>
                  <a:schemeClr val="tx1"/>
                </a:solidFill>
                <a:latin typeface="Meiryo UI" panose="020B0604030504040204" pitchFamily="50" charset="-128"/>
                <a:ea typeface="Meiryo UI" panose="020B0604030504040204" pitchFamily="50" charset="-128"/>
              </a:rPr>
              <a:t>７</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サービス等利用計画及び</a:t>
            </a:r>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　 地域生活継続の可能性の検討状況</a:t>
            </a:r>
          </a:p>
        </p:txBody>
      </p:sp>
      <p:sp>
        <p:nvSpPr>
          <p:cNvPr id="27" name="正方形/長方形 26"/>
          <p:cNvSpPr/>
          <p:nvPr/>
        </p:nvSpPr>
        <p:spPr>
          <a:xfrm>
            <a:off x="-402501" y="4632713"/>
            <a:ext cx="3625339" cy="262654"/>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行動関連項目</a:t>
            </a:r>
            <a:r>
              <a:rPr kumimoji="1" lang="en-US" altLang="ja-JP" sz="900" dirty="0">
                <a:solidFill>
                  <a:schemeClr val="tx1"/>
                </a:solidFill>
                <a:latin typeface="Meiryo UI" panose="020B0604030504040204" pitchFamily="50" charset="-128"/>
                <a:ea typeface="Meiryo UI" panose="020B0604030504040204" pitchFamily="50" charset="-128"/>
              </a:rPr>
              <a:t>10</a:t>
            </a:r>
            <a:r>
              <a:rPr kumimoji="1" lang="ja-JP" altLang="en-US" sz="900" dirty="0">
                <a:solidFill>
                  <a:schemeClr val="tx1"/>
                </a:solidFill>
                <a:latin typeface="Meiryo UI" panose="020B0604030504040204" pitchFamily="50" charset="-128"/>
                <a:ea typeface="Meiryo UI" panose="020B0604030504040204" pitchFamily="50" charset="-128"/>
              </a:rPr>
              <a:t>点以上が強度</a:t>
            </a:r>
            <a:r>
              <a:rPr kumimoji="1" lang="ja-JP" altLang="en-US" sz="900" dirty="0" err="1">
                <a:solidFill>
                  <a:schemeClr val="tx1"/>
                </a:solidFill>
                <a:latin typeface="Meiryo UI" panose="020B0604030504040204" pitchFamily="50" charset="-128"/>
                <a:ea typeface="Meiryo UI" panose="020B0604030504040204" pitchFamily="50" charset="-128"/>
              </a:rPr>
              <a:t>行動障がい</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47" name="表 46"/>
          <p:cNvGraphicFramePr>
            <a:graphicFrameLocks noGrp="1"/>
          </p:cNvGraphicFramePr>
          <p:nvPr>
            <p:extLst>
              <p:ext uri="{D42A27DB-BD31-4B8C-83A1-F6EECF244321}">
                <p14:modId xmlns:p14="http://schemas.microsoft.com/office/powerpoint/2010/main" val="4178399424"/>
              </p:ext>
            </p:extLst>
          </p:nvPr>
        </p:nvGraphicFramePr>
        <p:xfrm>
          <a:off x="259815" y="3795133"/>
          <a:ext cx="3987522" cy="870585"/>
        </p:xfrm>
        <a:graphic>
          <a:graphicData uri="http://schemas.openxmlformats.org/drawingml/2006/table">
            <a:tbl>
              <a:tblPr>
                <a:tableStyleId>{BC89EF96-8CEA-46FF-86C4-4CE0E7609802}</a:tableStyleId>
              </a:tblPr>
              <a:tblGrid>
                <a:gridCol w="336178">
                  <a:extLst>
                    <a:ext uri="{9D8B030D-6E8A-4147-A177-3AD203B41FA5}">
                      <a16:colId xmlns:a16="http://schemas.microsoft.com/office/drawing/2014/main" val="2744046180"/>
                    </a:ext>
                  </a:extLst>
                </a:gridCol>
                <a:gridCol w="906236">
                  <a:extLst>
                    <a:ext uri="{9D8B030D-6E8A-4147-A177-3AD203B41FA5}">
                      <a16:colId xmlns:a16="http://schemas.microsoft.com/office/drawing/2014/main" val="2174273122"/>
                    </a:ext>
                  </a:extLst>
                </a:gridCol>
                <a:gridCol w="393950">
                  <a:extLst>
                    <a:ext uri="{9D8B030D-6E8A-4147-A177-3AD203B41FA5}">
                      <a16:colId xmlns:a16="http://schemas.microsoft.com/office/drawing/2014/main" val="3291054302"/>
                    </a:ext>
                  </a:extLst>
                </a:gridCol>
                <a:gridCol w="482289">
                  <a:extLst>
                    <a:ext uri="{9D8B030D-6E8A-4147-A177-3AD203B41FA5}">
                      <a16:colId xmlns:a16="http://schemas.microsoft.com/office/drawing/2014/main" val="4255111294"/>
                    </a:ext>
                  </a:extLst>
                </a:gridCol>
                <a:gridCol w="482289">
                  <a:extLst>
                    <a:ext uri="{9D8B030D-6E8A-4147-A177-3AD203B41FA5}">
                      <a16:colId xmlns:a16="http://schemas.microsoft.com/office/drawing/2014/main" val="405223854"/>
                    </a:ext>
                  </a:extLst>
                </a:gridCol>
                <a:gridCol w="482289">
                  <a:extLst>
                    <a:ext uri="{9D8B030D-6E8A-4147-A177-3AD203B41FA5}">
                      <a16:colId xmlns:a16="http://schemas.microsoft.com/office/drawing/2014/main" val="617518062"/>
                    </a:ext>
                  </a:extLst>
                </a:gridCol>
                <a:gridCol w="482288">
                  <a:extLst>
                    <a:ext uri="{9D8B030D-6E8A-4147-A177-3AD203B41FA5}">
                      <a16:colId xmlns:a16="http://schemas.microsoft.com/office/drawing/2014/main" val="3356362284"/>
                    </a:ext>
                  </a:extLst>
                </a:gridCol>
                <a:gridCol w="422003">
                  <a:extLst>
                    <a:ext uri="{9D8B030D-6E8A-4147-A177-3AD203B41FA5}">
                      <a16:colId xmlns:a16="http://schemas.microsoft.com/office/drawing/2014/main" val="256225813"/>
                    </a:ext>
                  </a:extLst>
                </a:gridCol>
              </a:tblGrid>
              <a:tr h="118737">
                <a:tc rowSpan="2" gridSpan="2">
                  <a:txBody>
                    <a:bodyPr/>
                    <a:lstStyle/>
                    <a:p>
                      <a:pPr algn="ctr" fontAlgn="ctr"/>
                      <a:r>
                        <a:rPr lang="ja-JP" altLang="en-US" sz="900" u="none" strike="noStrike" dirty="0">
                          <a:effectLst/>
                          <a:latin typeface="メイリオ" panose="020B0604030504040204" pitchFamily="50" charset="-128"/>
                          <a:ea typeface="メイリオ" panose="020B0604030504040204" pitchFamily="50" charset="-128"/>
                        </a:rPr>
                        <a:t>　</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rowSpan="2" hMerge="1">
                  <a:txBody>
                    <a:bodyPr/>
                    <a:lstStyle/>
                    <a:p>
                      <a:endParaRPr kumimoji="1" lang="ja-JP" altLang="en-US"/>
                    </a:p>
                  </a:txBody>
                  <a:tcPr/>
                </a:tc>
                <a:tc gridSpan="5">
                  <a:txBody>
                    <a:bodyPr/>
                    <a:lstStyle/>
                    <a:p>
                      <a:pPr algn="ctr" fontAlgn="ctr"/>
                      <a:r>
                        <a:rPr lang="ja-JP" altLang="en-US" sz="900" b="1" u="none" strike="noStrike" dirty="0" err="1">
                          <a:effectLst/>
                          <a:latin typeface="メイリオ" panose="020B0604030504040204" pitchFamily="50" charset="-128"/>
                          <a:ea typeface="メイリオ" panose="020B0604030504040204" pitchFamily="50" charset="-128"/>
                        </a:rPr>
                        <a:t>障がい</a:t>
                      </a:r>
                      <a:r>
                        <a:rPr lang="ja-JP" altLang="en-US" sz="900" b="1" u="none" strike="noStrike" dirty="0">
                          <a:effectLst/>
                          <a:latin typeface="メイリオ" panose="020B0604030504040204" pitchFamily="50" charset="-128"/>
                          <a:ea typeface="メイリオ" panose="020B0604030504040204" pitchFamily="50" charset="-128"/>
                        </a:rPr>
                        <a:t>支援区分</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合計</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3615551408"/>
                  </a:ext>
                </a:extLst>
              </a:tr>
              <a:tr h="62205">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区分</a:t>
                      </a:r>
                      <a:r>
                        <a:rPr lang="en-US" altLang="ja-JP" sz="900" b="1" u="none" strike="noStrike" dirty="0">
                          <a:effectLst/>
                          <a:latin typeface="メイリオ" panose="020B0604030504040204" pitchFamily="50" charset="-128"/>
                          <a:ea typeface="メイリオ" panose="020B0604030504040204" pitchFamily="50" charset="-128"/>
                        </a:rPr>
                        <a:t>3</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900" b="1" u="none" strike="noStrike">
                          <a:effectLst/>
                          <a:latin typeface="メイリオ" panose="020B0604030504040204" pitchFamily="50" charset="-128"/>
                          <a:ea typeface="メイリオ" panose="020B0604030504040204" pitchFamily="50" charset="-128"/>
                        </a:rPr>
                        <a:t>区分</a:t>
                      </a:r>
                      <a:r>
                        <a:rPr lang="en-US" altLang="ja-JP" sz="900" b="1" u="none" strike="noStrike">
                          <a:effectLst/>
                          <a:latin typeface="メイリオ" panose="020B0604030504040204" pitchFamily="50" charset="-128"/>
                          <a:ea typeface="メイリオ" panose="020B0604030504040204" pitchFamily="50" charset="-128"/>
                        </a:rPr>
                        <a:t>4</a:t>
                      </a:r>
                      <a:endParaRPr lang="en-US" altLang="ja-JP" sz="900" b="1"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区分</a:t>
                      </a:r>
                      <a:r>
                        <a:rPr lang="en-US" altLang="ja-JP" sz="900" b="1" u="none" strike="noStrike" dirty="0">
                          <a:effectLst/>
                          <a:latin typeface="メイリオ" panose="020B0604030504040204" pitchFamily="50" charset="-128"/>
                          <a:ea typeface="メイリオ" panose="020B0604030504040204" pitchFamily="50" charset="-128"/>
                        </a:rPr>
                        <a:t>5</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区分</a:t>
                      </a:r>
                      <a:r>
                        <a:rPr lang="en-US" altLang="ja-JP" sz="900" b="1" u="none" strike="noStrike" dirty="0">
                          <a:effectLst/>
                          <a:latin typeface="メイリオ" panose="020B0604030504040204" pitchFamily="50" charset="-128"/>
                          <a:ea typeface="メイリオ" panose="020B0604030504040204" pitchFamily="50" charset="-128"/>
                        </a:rPr>
                        <a:t>6</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区分なし</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1602898968"/>
                  </a:ext>
                </a:extLst>
              </a:tr>
              <a:tr h="70066">
                <a:tc rowSpan="3">
                  <a:txBody>
                    <a:bodyPr/>
                    <a:lstStyle/>
                    <a:p>
                      <a:pPr algn="ctr" fontAlgn="ctr"/>
                      <a:r>
                        <a:rPr lang="zh-TW" altLang="en-US" sz="900" b="1" u="none" strike="noStrike" dirty="0">
                          <a:effectLst/>
                          <a:latin typeface="メイリオ" panose="020B0604030504040204" pitchFamily="50" charset="-128"/>
                          <a:ea typeface="メイリオ" panose="020B0604030504040204" pitchFamily="50" charset="-128"/>
                        </a:rPr>
                        <a:t>行動</a:t>
                      </a:r>
                      <a:endParaRPr lang="en-US" altLang="zh-TW" sz="900" b="1" u="none" strike="noStrike" dirty="0">
                        <a:effectLst/>
                        <a:latin typeface="メイリオ" panose="020B0604030504040204" pitchFamily="50" charset="-128"/>
                        <a:ea typeface="メイリオ" panose="020B0604030504040204" pitchFamily="50" charset="-128"/>
                      </a:endParaRPr>
                    </a:p>
                    <a:p>
                      <a:pPr algn="ctr" fontAlgn="ctr"/>
                      <a:r>
                        <a:rPr lang="zh-TW" altLang="en-US" sz="900" b="1" u="none" strike="noStrike" dirty="0">
                          <a:effectLst/>
                          <a:latin typeface="メイリオ" panose="020B0604030504040204" pitchFamily="50" charset="-128"/>
                          <a:ea typeface="メイリオ" panose="020B0604030504040204" pitchFamily="50" charset="-128"/>
                        </a:rPr>
                        <a:t>関連</a:t>
                      </a:r>
                      <a:endParaRPr lang="en-US" altLang="zh-TW" sz="900" b="1" u="none" strike="noStrike" dirty="0">
                        <a:effectLst/>
                        <a:latin typeface="メイリオ" panose="020B0604030504040204" pitchFamily="50" charset="-128"/>
                        <a:ea typeface="メイリオ" panose="020B0604030504040204" pitchFamily="50" charset="-128"/>
                      </a:endParaRPr>
                    </a:p>
                    <a:p>
                      <a:pPr algn="ctr" fontAlgn="ctr"/>
                      <a:r>
                        <a:rPr lang="zh-TW" altLang="en-US" sz="900" b="1" u="none" strike="noStrike" dirty="0">
                          <a:effectLst/>
                          <a:latin typeface="メイリオ" panose="020B0604030504040204" pitchFamily="50" charset="-128"/>
                          <a:ea typeface="メイリオ" panose="020B0604030504040204" pitchFamily="50" charset="-128"/>
                        </a:rPr>
                        <a:t>項目</a:t>
                      </a:r>
                      <a:endParaRPr lang="zh-TW"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10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24</a:t>
                      </a:r>
                      <a:r>
                        <a:rPr lang="ja-JP" altLang="en-US" sz="900" b="1" u="none" strike="noStrike" dirty="0">
                          <a:effectLst/>
                          <a:latin typeface="メイリオ" panose="020B0604030504040204" pitchFamily="50" charset="-128"/>
                          <a:ea typeface="メイリオ" panose="020B0604030504040204" pitchFamily="50" charset="-128"/>
                        </a:rPr>
                        <a:t>点</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3</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44</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169</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400</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3</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619</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extLst>
                  <a:ext uri="{0D108BD9-81ED-4DB2-BD59-A6C34878D82A}">
                    <a16:rowId xmlns:a16="http://schemas.microsoft.com/office/drawing/2014/main" val="315754194"/>
                  </a:ext>
                </a:extLst>
              </a:tr>
              <a:tr h="215445">
                <a:tc vMerge="1">
                  <a:txBody>
                    <a:bodyPr/>
                    <a:lstStyle/>
                    <a:p>
                      <a:endParaRPr kumimoji="1" lang="ja-JP" altLang="en-US"/>
                    </a:p>
                  </a:txBody>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0</a:t>
                      </a:r>
                      <a:r>
                        <a:rPr lang="ja-JP" altLang="en-US" sz="900" b="1" u="none" strike="noStrike" dirty="0">
                          <a:effectLst/>
                          <a:latin typeface="メイリオ" panose="020B0604030504040204" pitchFamily="50" charset="-128"/>
                          <a:ea typeface="メイリオ" panose="020B0604030504040204" pitchFamily="50" charset="-128"/>
                        </a:rPr>
                        <a:t>～９点</a:t>
                      </a:r>
                      <a:endParaRPr lang="en-US" altLang="ja-JP" sz="900" b="1" u="none" strike="noStrike" dirty="0">
                        <a:effectLst/>
                        <a:latin typeface="メイリオ" panose="020B0604030504040204" pitchFamily="50" charset="-128"/>
                        <a:ea typeface="メイリオ" panose="020B0604030504040204" pitchFamily="50" charset="-128"/>
                      </a:endParaRPr>
                    </a:p>
                    <a:p>
                      <a:pPr algn="ctr" fontAlgn="ctr"/>
                      <a:r>
                        <a:rPr lang="en-US" altLang="ja-JP" sz="9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未調査等含む）</a:t>
                      </a: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17</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120</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95</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199</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458</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2574336516"/>
                  </a:ext>
                </a:extLst>
              </a:tr>
              <a:tr h="42135">
                <a:tc vMerge="1">
                  <a:txBody>
                    <a:bodyPr/>
                    <a:lstStyle/>
                    <a:p>
                      <a:endParaRPr kumimoji="1" lang="ja-JP" altLang="en-US"/>
                    </a:p>
                  </a:txBody>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合計</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a:effectLst/>
                          <a:latin typeface="メイリオ" panose="020B0604030504040204" pitchFamily="50" charset="-128"/>
                          <a:ea typeface="メイリオ" panose="020B0604030504040204" pitchFamily="50" charset="-128"/>
                        </a:rPr>
                        <a:t>20</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164</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264</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599</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30</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1077</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476991010"/>
                  </a:ext>
                </a:extLst>
              </a:tr>
            </a:tbl>
          </a:graphicData>
        </a:graphic>
      </p:graphicFrame>
      <p:graphicFrame>
        <p:nvGraphicFramePr>
          <p:cNvPr id="42" name="表 41"/>
          <p:cNvGraphicFramePr>
            <a:graphicFrameLocks noGrp="1"/>
          </p:cNvGraphicFramePr>
          <p:nvPr>
            <p:extLst>
              <p:ext uri="{D42A27DB-BD31-4B8C-83A1-F6EECF244321}">
                <p14:modId xmlns:p14="http://schemas.microsoft.com/office/powerpoint/2010/main" val="2733390100"/>
              </p:ext>
            </p:extLst>
          </p:nvPr>
        </p:nvGraphicFramePr>
        <p:xfrm>
          <a:off x="4338826" y="3843547"/>
          <a:ext cx="4610288" cy="430530"/>
        </p:xfrm>
        <a:graphic>
          <a:graphicData uri="http://schemas.openxmlformats.org/drawingml/2006/table">
            <a:tbl>
              <a:tblPr>
                <a:tableStyleId>{BDBED569-4797-4DF1-A0F4-6AAB3CD982D8}</a:tableStyleId>
              </a:tblPr>
              <a:tblGrid>
                <a:gridCol w="602025">
                  <a:extLst>
                    <a:ext uri="{9D8B030D-6E8A-4147-A177-3AD203B41FA5}">
                      <a16:colId xmlns:a16="http://schemas.microsoft.com/office/drawing/2014/main" val="941770493"/>
                    </a:ext>
                  </a:extLst>
                </a:gridCol>
                <a:gridCol w="621971">
                  <a:extLst>
                    <a:ext uri="{9D8B030D-6E8A-4147-A177-3AD203B41FA5}">
                      <a16:colId xmlns:a16="http://schemas.microsoft.com/office/drawing/2014/main" val="996002819"/>
                    </a:ext>
                  </a:extLst>
                </a:gridCol>
                <a:gridCol w="774010">
                  <a:extLst>
                    <a:ext uri="{9D8B030D-6E8A-4147-A177-3AD203B41FA5}">
                      <a16:colId xmlns:a16="http://schemas.microsoft.com/office/drawing/2014/main" val="1828611319"/>
                    </a:ext>
                  </a:extLst>
                </a:gridCol>
                <a:gridCol w="718723">
                  <a:extLst>
                    <a:ext uri="{9D8B030D-6E8A-4147-A177-3AD203B41FA5}">
                      <a16:colId xmlns:a16="http://schemas.microsoft.com/office/drawing/2014/main" val="666351489"/>
                    </a:ext>
                  </a:extLst>
                </a:gridCol>
                <a:gridCol w="677259">
                  <a:extLst>
                    <a:ext uri="{9D8B030D-6E8A-4147-A177-3AD203B41FA5}">
                      <a16:colId xmlns:a16="http://schemas.microsoft.com/office/drawing/2014/main" val="3758818904"/>
                    </a:ext>
                  </a:extLst>
                </a:gridCol>
                <a:gridCol w="635793">
                  <a:extLst>
                    <a:ext uri="{9D8B030D-6E8A-4147-A177-3AD203B41FA5}">
                      <a16:colId xmlns:a16="http://schemas.microsoft.com/office/drawing/2014/main" val="2049842434"/>
                    </a:ext>
                  </a:extLst>
                </a:gridCol>
                <a:gridCol w="580507">
                  <a:extLst>
                    <a:ext uri="{9D8B030D-6E8A-4147-A177-3AD203B41FA5}">
                      <a16:colId xmlns:a16="http://schemas.microsoft.com/office/drawing/2014/main" val="1844990224"/>
                    </a:ext>
                  </a:extLst>
                </a:gridCol>
              </a:tblGrid>
              <a:tr h="0">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19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20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29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30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39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40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49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50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59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60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69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70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79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extLst>
                  <a:ext uri="{0D108BD9-81ED-4DB2-BD59-A6C34878D82A}">
                    <a16:rowId xmlns:a16="http://schemas.microsoft.com/office/drawing/2014/main" val="907777169"/>
                  </a:ext>
                </a:extLst>
              </a:tr>
              <a:tr h="144770">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15</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1.4</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160</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14.9</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246</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22.8</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307</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28.5</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271</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25.2</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68</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6.3</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10</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0.9</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579801589"/>
                  </a:ext>
                </a:extLst>
              </a:tr>
            </a:tbl>
          </a:graphicData>
        </a:graphic>
      </p:graphicFrame>
      <p:graphicFrame>
        <p:nvGraphicFramePr>
          <p:cNvPr id="39" name="表 38"/>
          <p:cNvGraphicFramePr>
            <a:graphicFrameLocks noGrp="1"/>
          </p:cNvGraphicFramePr>
          <p:nvPr>
            <p:extLst>
              <p:ext uri="{D42A27DB-BD31-4B8C-83A1-F6EECF244321}">
                <p14:modId xmlns:p14="http://schemas.microsoft.com/office/powerpoint/2010/main" val="2113714028"/>
              </p:ext>
            </p:extLst>
          </p:nvPr>
        </p:nvGraphicFramePr>
        <p:xfrm>
          <a:off x="4338826" y="4723434"/>
          <a:ext cx="4619644" cy="610008"/>
        </p:xfrm>
        <a:graphic>
          <a:graphicData uri="http://schemas.openxmlformats.org/drawingml/2006/table">
            <a:tbl>
              <a:tblPr>
                <a:tableStyleId>{BDBED569-4797-4DF1-A0F4-6AAB3CD982D8}</a:tableStyleId>
              </a:tblPr>
              <a:tblGrid>
                <a:gridCol w="562697">
                  <a:extLst>
                    <a:ext uri="{9D8B030D-6E8A-4147-A177-3AD203B41FA5}">
                      <a16:colId xmlns:a16="http://schemas.microsoft.com/office/drawing/2014/main" val="2169185120"/>
                    </a:ext>
                  </a:extLst>
                </a:gridCol>
                <a:gridCol w="622852">
                  <a:extLst>
                    <a:ext uri="{9D8B030D-6E8A-4147-A177-3AD203B41FA5}">
                      <a16:colId xmlns:a16="http://schemas.microsoft.com/office/drawing/2014/main" val="1215538194"/>
                    </a:ext>
                  </a:extLst>
                </a:gridCol>
                <a:gridCol w="755374">
                  <a:extLst>
                    <a:ext uri="{9D8B030D-6E8A-4147-A177-3AD203B41FA5}">
                      <a16:colId xmlns:a16="http://schemas.microsoft.com/office/drawing/2014/main" val="2619649618"/>
                    </a:ext>
                  </a:extLst>
                </a:gridCol>
                <a:gridCol w="702365">
                  <a:extLst>
                    <a:ext uri="{9D8B030D-6E8A-4147-A177-3AD203B41FA5}">
                      <a16:colId xmlns:a16="http://schemas.microsoft.com/office/drawing/2014/main" val="3537670876"/>
                    </a:ext>
                  </a:extLst>
                </a:gridCol>
                <a:gridCol w="622852">
                  <a:extLst>
                    <a:ext uri="{9D8B030D-6E8A-4147-A177-3AD203B41FA5}">
                      <a16:colId xmlns:a16="http://schemas.microsoft.com/office/drawing/2014/main" val="3558857850"/>
                    </a:ext>
                  </a:extLst>
                </a:gridCol>
                <a:gridCol w="609600">
                  <a:extLst>
                    <a:ext uri="{9D8B030D-6E8A-4147-A177-3AD203B41FA5}">
                      <a16:colId xmlns:a16="http://schemas.microsoft.com/office/drawing/2014/main" val="1490851071"/>
                    </a:ext>
                  </a:extLst>
                </a:gridCol>
                <a:gridCol w="743904">
                  <a:extLst>
                    <a:ext uri="{9D8B030D-6E8A-4147-A177-3AD203B41FA5}">
                      <a16:colId xmlns:a16="http://schemas.microsoft.com/office/drawing/2014/main" val="1801614868"/>
                    </a:ext>
                  </a:extLst>
                </a:gridCol>
              </a:tblGrid>
              <a:tr h="154247">
                <a:tc>
                  <a:txBody>
                    <a:bodyPr/>
                    <a:lstStyle/>
                    <a:p>
                      <a:pPr algn="ctr" fontAlgn="b"/>
                      <a:r>
                        <a:rPr lang="en-US" altLang="ja-JP" sz="900" b="1" u="none" strike="noStrike" dirty="0">
                          <a:effectLst/>
                          <a:latin typeface="メイリオ" panose="020B0604030504040204" pitchFamily="50" charset="-128"/>
                          <a:ea typeface="メイリオ" panose="020B0604030504040204" pitchFamily="50" charset="-128"/>
                        </a:rPr>
                        <a:t>40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49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50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59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b"/>
                      <a:r>
                        <a:rPr lang="en-US" altLang="ja-JP" sz="900" b="1" u="none" strike="noStrike" dirty="0">
                          <a:effectLst/>
                          <a:latin typeface="メイリオ" panose="020B0604030504040204" pitchFamily="50" charset="-128"/>
                          <a:ea typeface="メイリオ" panose="020B0604030504040204" pitchFamily="50" charset="-128"/>
                        </a:rPr>
                        <a:t>60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69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70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79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80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89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90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99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l" fontAlgn="ctr"/>
                      <a:r>
                        <a:rPr lang="ja-JP" altLang="en-US" sz="700" b="1" u="none" strike="noStrike" dirty="0">
                          <a:effectLst/>
                          <a:latin typeface="メイリオ" panose="020B0604030504040204" pitchFamily="50" charset="-128"/>
                          <a:ea typeface="メイリオ" panose="020B0604030504040204" pitchFamily="50" charset="-128"/>
                        </a:rPr>
                        <a:t>兄弟姉妹、ヘルパー等が主な介護者</a:t>
                      </a:r>
                      <a:endParaRPr lang="ja-JP" altLang="en-US" sz="7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extLst>
                  <a:ext uri="{0D108BD9-81ED-4DB2-BD59-A6C34878D82A}">
                    <a16:rowId xmlns:a16="http://schemas.microsoft.com/office/drawing/2014/main" val="2388259030"/>
                  </a:ext>
                </a:extLst>
              </a:tr>
              <a:tr h="148658">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12</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2.1</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900" u="none" strike="noStrike" dirty="0">
                          <a:effectLst/>
                          <a:latin typeface="メイリオ" panose="020B0604030504040204" pitchFamily="50" charset="-128"/>
                          <a:ea typeface="メイリオ" panose="020B0604030504040204" pitchFamily="50" charset="-128"/>
                        </a:rPr>
                        <a:t>69</a:t>
                      </a:r>
                    </a:p>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11.9</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900" u="none" strike="noStrike" dirty="0">
                          <a:effectLst/>
                          <a:latin typeface="メイリオ" panose="020B0604030504040204" pitchFamily="50" charset="-128"/>
                          <a:ea typeface="メイリオ" panose="020B0604030504040204" pitchFamily="50" charset="-128"/>
                        </a:rPr>
                        <a:t>144</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24.8</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900" u="none" strike="noStrike" dirty="0">
                          <a:effectLst/>
                          <a:latin typeface="メイリオ" panose="020B0604030504040204" pitchFamily="50" charset="-128"/>
                          <a:ea typeface="メイリオ" panose="020B0604030504040204" pitchFamily="50" charset="-128"/>
                        </a:rPr>
                        <a:t>176</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30.3</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900" u="none" strike="noStrike" dirty="0">
                          <a:effectLst/>
                          <a:latin typeface="メイリオ" panose="020B0604030504040204" pitchFamily="50" charset="-128"/>
                          <a:ea typeface="メイリオ" panose="020B0604030504040204" pitchFamily="50" charset="-128"/>
                        </a:rPr>
                        <a:t>81</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13.9</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900" u="none" strike="noStrike" dirty="0">
                          <a:effectLst/>
                          <a:latin typeface="メイリオ" panose="020B0604030504040204" pitchFamily="50" charset="-128"/>
                          <a:ea typeface="メイリオ" panose="020B0604030504040204" pitchFamily="50" charset="-128"/>
                        </a:rPr>
                        <a:t>8</a:t>
                      </a:r>
                    </a:p>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1.4</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900" u="none" strike="noStrike" dirty="0">
                          <a:effectLst/>
                          <a:latin typeface="メイリオ" panose="020B0604030504040204" pitchFamily="50" charset="-128"/>
                          <a:ea typeface="メイリオ" panose="020B0604030504040204" pitchFamily="50" charset="-128"/>
                        </a:rPr>
                        <a:t>91</a:t>
                      </a:r>
                    </a:p>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15.7</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tc>
                <a:extLst>
                  <a:ext uri="{0D108BD9-81ED-4DB2-BD59-A6C34878D82A}">
                    <a16:rowId xmlns:a16="http://schemas.microsoft.com/office/drawing/2014/main" val="2318682012"/>
                  </a:ext>
                </a:extLst>
              </a:tr>
            </a:tbl>
          </a:graphicData>
        </a:graphic>
      </p:graphicFrame>
      <p:sp>
        <p:nvSpPr>
          <p:cNvPr id="6" name="正方形/長方形 5"/>
          <p:cNvSpPr/>
          <p:nvPr/>
        </p:nvSpPr>
        <p:spPr>
          <a:xfrm>
            <a:off x="251563" y="592400"/>
            <a:ext cx="8697552" cy="1502013"/>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R4</a:t>
            </a:r>
            <a:r>
              <a:rPr kumimoji="1" lang="ja-JP" altLang="en-US" sz="1000" dirty="0">
                <a:solidFill>
                  <a:schemeClr val="tx1"/>
                </a:solidFill>
                <a:latin typeface="Meiryo UI" panose="020B0604030504040204" pitchFamily="50" charset="-128"/>
                <a:ea typeface="Meiryo UI" panose="020B0604030504040204" pitchFamily="50" charset="-128"/>
              </a:rPr>
              <a:t>年度末時点の</a:t>
            </a:r>
            <a:r>
              <a:rPr kumimoji="1" lang="ja-JP" altLang="en-US" sz="1000" u="sng" dirty="0">
                <a:solidFill>
                  <a:schemeClr val="tx1"/>
                </a:solidFill>
                <a:latin typeface="Meiryo UI" panose="020B0604030504040204" pitchFamily="50" charset="-128"/>
                <a:ea typeface="Meiryo UI" panose="020B0604030504040204" pitchFamily="50" charset="-128"/>
              </a:rPr>
              <a:t>待機者総数は</a:t>
            </a:r>
            <a:r>
              <a:rPr kumimoji="1" lang="en-US" altLang="ja-JP" sz="1000" u="sng" dirty="0">
                <a:solidFill>
                  <a:schemeClr val="tx1"/>
                </a:solidFill>
                <a:latin typeface="Meiryo UI" panose="020B0604030504040204" pitchFamily="50" charset="-128"/>
                <a:ea typeface="Meiryo UI" panose="020B0604030504040204" pitchFamily="50" charset="-128"/>
              </a:rPr>
              <a:t>1,077</a:t>
            </a:r>
            <a:r>
              <a:rPr kumimoji="1" lang="ja-JP" altLang="en-US" sz="1000" u="sng" dirty="0">
                <a:solidFill>
                  <a:schemeClr val="tx1"/>
                </a:solidFill>
                <a:latin typeface="Meiryo UI" panose="020B0604030504040204" pitchFamily="50" charset="-128"/>
                <a:ea typeface="Meiryo UI" panose="020B0604030504040204" pitchFamily="50" charset="-128"/>
              </a:rPr>
              <a:t>人</a:t>
            </a:r>
            <a:r>
              <a:rPr kumimoji="1" lang="ja-JP" altLang="en-US" sz="1000" dirty="0">
                <a:solidFill>
                  <a:schemeClr val="tx1"/>
                </a:solidFill>
                <a:latin typeface="Meiryo UI" panose="020B0604030504040204" pitchFamily="50" charset="-128"/>
                <a:ea typeface="Meiryo UI" panose="020B0604030504040204" pitchFamily="50" charset="-128"/>
              </a:rPr>
              <a:t>。（大阪市を除く）うち</a:t>
            </a:r>
            <a:r>
              <a:rPr kumimoji="1" lang="en-US" altLang="ja-JP" sz="1000" dirty="0">
                <a:solidFill>
                  <a:schemeClr val="tx1"/>
                </a:solidFill>
                <a:latin typeface="Meiryo UI" panose="020B0604030504040204" pitchFamily="50" charset="-128"/>
                <a:ea typeface="Meiryo UI" panose="020B0604030504040204" pitchFamily="50" charset="-128"/>
              </a:rPr>
              <a:t>H29</a:t>
            </a:r>
            <a:r>
              <a:rPr kumimoji="1" lang="ja-JP" altLang="en-US" sz="1000" dirty="0">
                <a:solidFill>
                  <a:schemeClr val="tx1"/>
                </a:solidFill>
                <a:latin typeface="Meiryo UI" panose="020B0604030504040204" pitchFamily="50" charset="-128"/>
                <a:ea typeface="Meiryo UI" panose="020B0604030504040204" pitchFamily="50" charset="-128"/>
              </a:rPr>
              <a:t>年度以前からの待機者は</a:t>
            </a:r>
            <a:r>
              <a:rPr kumimoji="1" lang="en-US" altLang="ja-JP" sz="1000" dirty="0">
                <a:solidFill>
                  <a:schemeClr val="tx1"/>
                </a:solidFill>
                <a:latin typeface="Meiryo UI" panose="020B0604030504040204" pitchFamily="50" charset="-128"/>
                <a:ea typeface="Meiryo UI" panose="020B0604030504040204" pitchFamily="50" charset="-128"/>
              </a:rPr>
              <a:t>620</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・待機者</a:t>
            </a:r>
            <a:r>
              <a:rPr kumimoji="1" lang="en-US" altLang="ja-JP" sz="1000" dirty="0">
                <a:solidFill>
                  <a:schemeClr val="tx1"/>
                </a:solidFill>
                <a:latin typeface="Meiryo UI" panose="020B0604030504040204" pitchFamily="50" charset="-128"/>
                <a:ea typeface="Meiryo UI" panose="020B0604030504040204" pitchFamily="50" charset="-128"/>
              </a:rPr>
              <a:t>1,077</a:t>
            </a:r>
            <a:r>
              <a:rPr kumimoji="1" lang="ja-JP" altLang="en-US" sz="1000" dirty="0">
                <a:solidFill>
                  <a:schemeClr val="tx1"/>
                </a:solidFill>
                <a:latin typeface="Meiryo UI" panose="020B0604030504040204" pitchFamily="50" charset="-128"/>
                <a:ea typeface="Meiryo UI" panose="020B0604030504040204" pitchFamily="50" charset="-128"/>
              </a:rPr>
              <a:t>人のうち</a:t>
            </a:r>
            <a:r>
              <a:rPr kumimoji="1" lang="ja-JP" altLang="en-US" sz="1000" u="sng" dirty="0">
                <a:solidFill>
                  <a:schemeClr val="tx1"/>
                </a:solidFill>
                <a:latin typeface="Meiryo UI" panose="020B0604030504040204" pitchFamily="50" charset="-128"/>
                <a:ea typeface="Meiryo UI" panose="020B0604030504040204" pitchFamily="50" charset="-128"/>
              </a:rPr>
              <a:t>地域生活継続の可能性の検討をしていないのは</a:t>
            </a:r>
            <a:r>
              <a:rPr kumimoji="1" lang="en-US" altLang="ja-JP" sz="1000" u="sng" dirty="0">
                <a:solidFill>
                  <a:schemeClr val="tx1"/>
                </a:solidFill>
                <a:latin typeface="Meiryo UI" panose="020B0604030504040204" pitchFamily="50" charset="-128"/>
                <a:ea typeface="Meiryo UI" panose="020B0604030504040204" pitchFamily="50" charset="-128"/>
              </a:rPr>
              <a:t>498</a:t>
            </a:r>
            <a:r>
              <a:rPr kumimoji="1" lang="ja-JP" altLang="en-US" sz="1000" u="sng" dirty="0">
                <a:solidFill>
                  <a:schemeClr val="tx1"/>
                </a:solidFill>
                <a:latin typeface="Meiryo UI" panose="020B0604030504040204" pitchFamily="50" charset="-128"/>
                <a:ea typeface="Meiryo UI" panose="020B0604030504040204" pitchFamily="50" charset="-128"/>
              </a:rPr>
              <a:t>人</a:t>
            </a:r>
            <a:r>
              <a:rPr kumimoji="1" lang="ja-JP" altLang="en-US" sz="1000" dirty="0">
                <a:solidFill>
                  <a:schemeClr val="tx1"/>
                </a:solidFill>
                <a:latin typeface="Meiryo UI" panose="020B0604030504040204" pitchFamily="50" charset="-128"/>
                <a:ea typeface="Meiryo UI" panose="020B0604030504040204" pitchFamily="50" charset="-128"/>
              </a:rPr>
              <a:t>。（検討の有無が不明の</a:t>
            </a:r>
            <a:r>
              <a:rPr kumimoji="1" lang="en-US" altLang="ja-JP" sz="1000" dirty="0">
                <a:solidFill>
                  <a:schemeClr val="tx1"/>
                </a:solidFill>
                <a:latin typeface="Meiryo UI" panose="020B0604030504040204" pitchFamily="50" charset="-128"/>
                <a:ea typeface="Meiryo UI" panose="020B0604030504040204" pitchFamily="50" charset="-128"/>
              </a:rPr>
              <a:t>36</a:t>
            </a:r>
            <a:r>
              <a:rPr kumimoji="1" lang="ja-JP" altLang="en-US" sz="1000" dirty="0">
                <a:solidFill>
                  <a:schemeClr val="tx1"/>
                </a:solidFill>
                <a:latin typeface="Meiryo UI" panose="020B0604030504040204" pitchFamily="50" charset="-128"/>
                <a:ea typeface="Meiryo UI" panose="020B0604030504040204" pitchFamily="50" charset="-128"/>
              </a:rPr>
              <a:t>人含む）</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・また市町村において</a:t>
            </a:r>
            <a:r>
              <a:rPr kumimoji="1" lang="ja-JP" altLang="en-US" sz="1000" u="sng" dirty="0">
                <a:solidFill>
                  <a:schemeClr val="tx1"/>
                </a:solidFill>
                <a:latin typeface="Meiryo UI" panose="020B0604030504040204" pitchFamily="50" charset="-128"/>
                <a:ea typeface="Meiryo UI" panose="020B0604030504040204" pitchFamily="50" charset="-128"/>
              </a:rPr>
              <a:t>待機者についての検討の場がないと回答したのは</a:t>
            </a:r>
            <a:r>
              <a:rPr kumimoji="1" lang="en-US" altLang="ja-JP" sz="1000" u="sng" dirty="0">
                <a:solidFill>
                  <a:schemeClr val="tx1"/>
                </a:solidFill>
                <a:latin typeface="Meiryo UI" panose="020B0604030504040204" pitchFamily="50" charset="-128"/>
                <a:ea typeface="Meiryo UI" panose="020B0604030504040204" pitchFamily="50" charset="-128"/>
              </a:rPr>
              <a:t>35</a:t>
            </a:r>
            <a:r>
              <a:rPr kumimoji="1" lang="ja-JP" altLang="en-US" sz="1000" u="sng" dirty="0">
                <a:solidFill>
                  <a:schemeClr val="tx1"/>
                </a:solidFill>
                <a:latin typeface="Meiryo UI" panose="020B0604030504040204" pitchFamily="50" charset="-128"/>
                <a:ea typeface="Meiryo UI" panose="020B0604030504040204" pitchFamily="50" charset="-128"/>
              </a:rPr>
              <a:t>市町村</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・本人への退所後の地域移行の説明及び地域移行の意向確認をしたのは</a:t>
            </a:r>
            <a:r>
              <a:rPr kumimoji="1" lang="en-US" altLang="ja-JP" sz="1000" dirty="0">
                <a:solidFill>
                  <a:schemeClr val="tx1"/>
                </a:solidFill>
                <a:latin typeface="Meiryo UI" panose="020B0604030504040204" pitchFamily="50" charset="-128"/>
                <a:ea typeface="Meiryo UI" panose="020B0604030504040204" pitchFamily="50" charset="-128"/>
              </a:rPr>
              <a:t>240</a:t>
            </a:r>
            <a:r>
              <a:rPr kumimoji="1" lang="ja-JP" altLang="en-US" sz="1000" dirty="0">
                <a:solidFill>
                  <a:schemeClr val="tx1"/>
                </a:solidFill>
                <a:latin typeface="Meiryo UI" panose="020B0604030504040204" pitchFamily="50" charset="-128"/>
                <a:ea typeface="Meiryo UI" panose="020B0604030504040204" pitchFamily="50" charset="-128"/>
              </a:rPr>
              <a:t>人。家族への退所後の地域移行の説明及び地域移行の意向確認をしたのは</a:t>
            </a:r>
            <a:r>
              <a:rPr kumimoji="1" lang="en-US" altLang="ja-JP" sz="1000" dirty="0">
                <a:solidFill>
                  <a:schemeClr val="tx1"/>
                </a:solidFill>
                <a:latin typeface="Meiryo UI" panose="020B0604030504040204" pitchFamily="50" charset="-128"/>
                <a:ea typeface="Meiryo UI" panose="020B0604030504040204" pitchFamily="50" charset="-128"/>
              </a:rPr>
              <a:t>322</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⇒・施設入所前の待機者への地域生活推進の取組みとして、地域生活継続の可能性を検討していない</a:t>
            </a:r>
            <a:r>
              <a:rPr kumimoji="1" lang="en-US" altLang="ja-JP" sz="1000" dirty="0">
                <a:solidFill>
                  <a:schemeClr val="tx1"/>
                </a:solidFill>
                <a:latin typeface="Meiryo UI" panose="020B0604030504040204" pitchFamily="50" charset="-128"/>
                <a:ea typeface="Meiryo UI" panose="020B0604030504040204" pitchFamily="50" charset="-128"/>
              </a:rPr>
              <a:t>498</a:t>
            </a:r>
            <a:r>
              <a:rPr kumimoji="1" lang="ja-JP" altLang="en-US" sz="1000" dirty="0">
                <a:solidFill>
                  <a:schemeClr val="tx1"/>
                </a:solidFill>
                <a:latin typeface="Meiryo UI" panose="020B0604030504040204" pitchFamily="50" charset="-128"/>
                <a:ea typeface="Meiryo UI" panose="020B0604030504040204" pitchFamily="50" charset="-128"/>
              </a:rPr>
              <a:t>人に対して、地域生活の継続の可能性や施設入所の必要</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性を検討していくことが必要。</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174625"/>
            <a:r>
              <a:rPr kumimoji="1" lang="ja-JP" altLang="en-US" sz="1000" dirty="0">
                <a:solidFill>
                  <a:schemeClr val="tx1"/>
                </a:solidFill>
                <a:latin typeface="Meiryo UI" panose="020B0604030504040204" pitchFamily="50" charset="-128"/>
                <a:ea typeface="Meiryo UI" panose="020B0604030504040204" pitchFamily="50" charset="-128"/>
              </a:rPr>
              <a:t> ・地域生活の継続の可能性を検討し、本人及び家族への退所後の地域移行の説明及び意向確認を行っている人の施設入所を進めるには、現在の施設入所者の地</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174625"/>
            <a:r>
              <a:rPr kumimoji="1" lang="ja-JP" altLang="en-US" sz="1000" dirty="0">
                <a:solidFill>
                  <a:schemeClr val="tx1"/>
                </a:solidFill>
                <a:latin typeface="Meiryo UI" panose="020B0604030504040204" pitchFamily="50" charset="-128"/>
                <a:ea typeface="Meiryo UI" panose="020B0604030504040204" pitchFamily="50" charset="-128"/>
              </a:rPr>
              <a:t>　域移行の推進が不可欠。地域移行の推進の取組みとして、施設や</a:t>
            </a:r>
            <a:r>
              <a:rPr kumimoji="1" lang="en-US" altLang="ja-JP" sz="1000" dirty="0">
                <a:solidFill>
                  <a:schemeClr val="tx1"/>
                </a:solidFill>
                <a:latin typeface="Meiryo UI" panose="020B0604030504040204" pitchFamily="50" charset="-128"/>
                <a:ea typeface="Meiryo UI" panose="020B0604030504040204" pitchFamily="50" charset="-128"/>
              </a:rPr>
              <a:t>GH</a:t>
            </a:r>
            <a:r>
              <a:rPr kumimoji="1" lang="ja-JP" altLang="en-US" sz="1000" dirty="0">
                <a:solidFill>
                  <a:schemeClr val="tx1"/>
                </a:solidFill>
                <a:latin typeface="Meiryo UI" panose="020B0604030504040204" pitchFamily="50" charset="-128"/>
                <a:ea typeface="Meiryo UI" panose="020B0604030504040204" pitchFamily="50" charset="-128"/>
              </a:rPr>
              <a:t>等の地域資源へのアプローチが必要であり、地域移行促進の啓発や重度障がい者の支援力の</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174625"/>
            <a:r>
              <a:rPr kumimoji="1" lang="ja-JP" altLang="en-US" sz="1000" dirty="0">
                <a:solidFill>
                  <a:schemeClr val="tx1"/>
                </a:solidFill>
                <a:latin typeface="Meiryo UI" panose="020B0604030504040204" pitchFamily="50" charset="-128"/>
                <a:ea typeface="Meiryo UI" panose="020B0604030504040204" pitchFamily="50" charset="-128"/>
              </a:rPr>
              <a:t>　向上、地域の支援体制の整備が重要となる。</a:t>
            </a:r>
          </a:p>
        </p:txBody>
      </p:sp>
      <p:sp>
        <p:nvSpPr>
          <p:cNvPr id="32" name="テキスト ボックス 31">
            <a:extLst>
              <a:ext uri="{FF2B5EF4-FFF2-40B4-BE49-F238E27FC236}">
                <a16:creationId xmlns:a16="http://schemas.microsoft.com/office/drawing/2014/main" id="{7118FD6F-3D81-408D-9A15-335077FD4CD3}"/>
              </a:ext>
            </a:extLst>
          </p:cNvPr>
          <p:cNvSpPr txBox="1"/>
          <p:nvPr/>
        </p:nvSpPr>
        <p:spPr>
          <a:xfrm>
            <a:off x="8085364" y="42287"/>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資料２</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80282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27505266-9677-46F7-BDF5-19E106F36933}"/>
              </a:ext>
            </a:extLst>
          </p:cNvPr>
          <p:cNvSpPr/>
          <p:nvPr/>
        </p:nvSpPr>
        <p:spPr>
          <a:xfrm>
            <a:off x="108424" y="424373"/>
            <a:ext cx="2114333" cy="284400"/>
          </a:xfrm>
          <a:prstGeom prst="rect">
            <a:avLst/>
          </a:prstGeom>
          <a:solidFill>
            <a:srgbClr val="0070C0"/>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1" kern="0" dirty="0">
                <a:solidFill>
                  <a:srgbClr val="FFFFFF"/>
                </a:solidFill>
                <a:latin typeface="Meiryo UI" panose="020B0604030504040204" pitchFamily="50" charset="-128"/>
                <a:ea typeface="Meiryo UI" panose="020B0604030504040204" pitchFamily="50" charset="-128"/>
              </a:rPr>
              <a:t>課題の解決に向けて</a:t>
            </a:r>
            <a:endParaRPr kumimoji="1" lang="ja-JP" altLang="en-US" sz="14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15" name="コンテンツ プレースホルダー 2">
            <a:extLst>
              <a:ext uri="{FF2B5EF4-FFF2-40B4-BE49-F238E27FC236}">
                <a16:creationId xmlns:a16="http://schemas.microsoft.com/office/drawing/2014/main" id="{5B52E6C2-83C4-42BC-A85D-94B915235870}"/>
              </a:ext>
            </a:extLst>
          </p:cNvPr>
          <p:cNvSpPr txBox="1">
            <a:spLocks/>
          </p:cNvSpPr>
          <p:nvPr/>
        </p:nvSpPr>
        <p:spPr bwMode="auto">
          <a:xfrm>
            <a:off x="108424" y="6135147"/>
            <a:ext cx="8691456" cy="676205"/>
          </a:xfrm>
          <a:prstGeom prst="rect">
            <a:avLst/>
          </a:prstGeom>
          <a:noFill/>
          <a:ln>
            <a:solidFill>
              <a:srgbClr val="5B9BD5"/>
            </a:solidFill>
          </a:ln>
          <a:effectLst/>
        </p:spPr>
        <p:txBody>
          <a:bodyPr vert="horz" wrap="square" lIns="91440" tIns="45720" rIns="91440" bIns="45720" numCol="1" anchor="t" anchorCtr="0"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marR="0" lvl="0" indent="0" algn="l" defTabSz="914400" rtl="0" eaLnBrk="0" fontAlgn="base" latinLnBrk="0" hangingPunct="0">
              <a:lnSpc>
                <a:spcPct val="100000"/>
              </a:lnSpc>
              <a:spcBef>
                <a:spcPct val="20000"/>
              </a:spcBef>
              <a:spcAft>
                <a:spcPct val="0"/>
              </a:spcAft>
              <a:buClr>
                <a:srgbClr val="E7E6E6"/>
              </a:buClr>
              <a:buSzPct val="75000"/>
              <a:buFont typeface="Wingdings" panose="05000000000000000000" pitchFamily="2" charset="2"/>
              <a:buNone/>
              <a:tabLst/>
              <a:defRPr/>
            </a:pPr>
            <a:r>
              <a:rPr lang="ja-JP" altLang="en-US" sz="1200" dirty="0">
                <a:latin typeface="Meiryo UI" panose="020B0604030504040204" pitchFamily="50" charset="-128"/>
                <a:ea typeface="Meiryo UI" panose="020B0604030504040204" pitchFamily="50" charset="-128"/>
              </a:rPr>
              <a:t>　第</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次大阪府障がい者計画の</a:t>
            </a:r>
            <a:r>
              <a:rPr lang="ja-JP" altLang="en-US" sz="1200" b="1" u="sng" dirty="0">
                <a:latin typeface="Meiryo UI" panose="020B0604030504040204" pitchFamily="50" charset="-128"/>
                <a:ea typeface="Meiryo UI" panose="020B0604030504040204" pitchFamily="50" charset="-128"/>
              </a:rPr>
              <a:t>計画期間は令和</a:t>
            </a:r>
            <a:r>
              <a:rPr lang="en-US" altLang="ja-JP" sz="1200" b="1" u="sng" dirty="0">
                <a:latin typeface="Meiryo UI" panose="020B0604030504040204" pitchFamily="50" charset="-128"/>
                <a:ea typeface="Meiryo UI" panose="020B0604030504040204" pitchFamily="50" charset="-128"/>
              </a:rPr>
              <a:t>3</a:t>
            </a:r>
            <a:r>
              <a:rPr lang="ja-JP" altLang="en-US" sz="1200" b="1" u="sng" dirty="0">
                <a:latin typeface="Meiryo UI" panose="020B0604030504040204" pitchFamily="50" charset="-128"/>
                <a:ea typeface="Meiryo UI" panose="020B0604030504040204" pitchFamily="50" charset="-128"/>
              </a:rPr>
              <a:t>年度から令和８年度の６年間。今年度は計画期間の中間の年</a:t>
            </a:r>
            <a:r>
              <a:rPr lang="ja-JP" altLang="en-US" sz="1200" dirty="0">
                <a:latin typeface="Meiryo UI" panose="020B0604030504040204" pitchFamily="50" charset="-128"/>
                <a:ea typeface="Meiryo UI" panose="020B0604030504040204" pitchFamily="50" charset="-128"/>
              </a:rPr>
              <a:t>にあたるため、計画策定時から現在に至るまでの法改正や策定された計画などを踏まえ、</a:t>
            </a:r>
            <a:r>
              <a:rPr lang="ja-JP" altLang="en-US" sz="1200" b="1" u="sng" dirty="0">
                <a:latin typeface="Meiryo UI" panose="020B0604030504040204" pitchFamily="50" charset="-128"/>
                <a:ea typeface="Meiryo UI" panose="020B0604030504040204" pitchFamily="50" charset="-128"/>
              </a:rPr>
              <a:t>必要な見直しを行っているところ。</a:t>
            </a:r>
            <a:r>
              <a:rPr lang="ja-JP" altLang="en-US" sz="1200" dirty="0">
                <a:latin typeface="Meiryo UI" panose="020B0604030504040204" pitchFamily="50" charset="-128"/>
                <a:ea typeface="Meiryo UI" panose="020B0604030504040204" pitchFamily="50" charset="-128"/>
              </a:rPr>
              <a:t>自立支援協議会の提言や入所待機者の課題についても、今回の見直しで計画に位置付ける予定</a:t>
            </a:r>
            <a:endParaRPr lang="en-US" altLang="ja-JP" sz="1200" dirty="0">
              <a:latin typeface="Meiryo UI" panose="020B0604030504040204" pitchFamily="50" charset="-128"/>
              <a:ea typeface="Meiryo UI" panose="020B0604030504040204" pitchFamily="50" charset="-128"/>
            </a:endParaRPr>
          </a:p>
        </p:txBody>
      </p:sp>
      <p:sp>
        <p:nvSpPr>
          <p:cNvPr id="18" name="コンテンツ プレースホルダー 2">
            <a:extLst>
              <a:ext uri="{FF2B5EF4-FFF2-40B4-BE49-F238E27FC236}">
                <a16:creationId xmlns:a16="http://schemas.microsoft.com/office/drawing/2014/main" id="{44004547-002F-4F72-8E26-8092D8BB949A}"/>
              </a:ext>
            </a:extLst>
          </p:cNvPr>
          <p:cNvSpPr txBox="1">
            <a:spLocks/>
          </p:cNvSpPr>
          <p:nvPr/>
        </p:nvSpPr>
        <p:spPr bwMode="auto">
          <a:xfrm>
            <a:off x="108423" y="703108"/>
            <a:ext cx="8807834" cy="2336965"/>
          </a:xfrm>
          <a:prstGeom prst="rect">
            <a:avLst/>
          </a:prstGeom>
          <a:noFill/>
          <a:ln>
            <a:solidFill>
              <a:srgbClr val="5B9BD5"/>
            </a:solidFill>
          </a:ln>
          <a:effectLst/>
        </p:spPr>
        <p:txBody>
          <a:bodyPr vert="horz" wrap="square" lIns="72000" tIns="45720" rIns="72000" bIns="45720" numCol="1" anchor="t" anchorCtr="0"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indent="0">
              <a:buNone/>
            </a:pPr>
            <a:r>
              <a:rPr lang="ja-JP" altLang="en-US" sz="1400" b="1" dirty="0">
                <a:latin typeface="Meiryo UI" panose="020B0604030504040204" pitchFamily="50" charset="-128"/>
                <a:ea typeface="Meiryo UI" panose="020B0604030504040204" pitchFamily="50" charset="-128"/>
              </a:rPr>
              <a:t> ◆地域生活推進に向けた認識の形成と共有</a:t>
            </a:r>
            <a:endParaRPr lang="en-US" altLang="ja-JP" sz="1400" b="1" dirty="0">
              <a:latin typeface="Meiryo UI" panose="020B0604030504040204" pitchFamily="50" charset="-128"/>
              <a:ea typeface="Meiryo UI" panose="020B0604030504040204" pitchFamily="50" charset="-128"/>
            </a:endParaRPr>
          </a:p>
          <a:p>
            <a:pPr marL="0" indent="0">
              <a:buNone/>
            </a:pPr>
            <a:r>
              <a:rPr lang="ja-JP" altLang="en-US" sz="1400" b="1" dirty="0">
                <a:latin typeface="Meiryo UI" panose="020B0604030504040204" pitchFamily="50" charset="-128"/>
                <a:ea typeface="Meiryo UI" panose="020B0604030504040204" pitchFamily="50" charset="-128"/>
              </a:rPr>
              <a:t> ◆支援者間の連携を通じた一体的な支援体制の整備</a:t>
            </a:r>
            <a:endParaRPr lang="en-US" altLang="ja-JP" sz="1400" b="1" dirty="0">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B935054B-5C78-4E47-8A51-FBDAA14C1256}"/>
              </a:ext>
            </a:extLst>
          </p:cNvPr>
          <p:cNvSpPr/>
          <p:nvPr/>
        </p:nvSpPr>
        <p:spPr>
          <a:xfrm>
            <a:off x="1713615" y="3522386"/>
            <a:ext cx="7086265" cy="907490"/>
          </a:xfrm>
          <a:prstGeom prst="rect">
            <a:avLst/>
          </a:prstGeom>
          <a:noFill/>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sz="1400" b="1" i="0" kern="1200" dirty="0">
                <a:solidFill>
                  <a:schemeClr val="tx1"/>
                </a:solidFill>
                <a:effectLst/>
                <a:latin typeface="Meiryo UI" panose="020B0604030504040204" pitchFamily="50" charset="-128"/>
                <a:ea typeface="Meiryo UI" panose="020B0604030504040204" pitchFamily="50" charset="-128"/>
              </a:rPr>
              <a:t>◆</a:t>
            </a:r>
            <a:r>
              <a:rPr kumimoji="1" lang="en-US" altLang="ja-JP" sz="1400" b="1" i="0" u="sng" kern="1200" dirty="0">
                <a:solidFill>
                  <a:schemeClr val="tx1"/>
                </a:solidFill>
                <a:effectLst/>
                <a:latin typeface="Meiryo UI" panose="020B0604030504040204" pitchFamily="50" charset="-128"/>
                <a:ea typeface="Meiryo UI" panose="020B0604030504040204" pitchFamily="50" charset="-128"/>
              </a:rPr>
              <a:t>【</a:t>
            </a:r>
            <a:r>
              <a:rPr kumimoji="1" lang="ja-JP" altLang="en-US" sz="1400" b="1" i="0" u="sng" kern="1200" dirty="0">
                <a:solidFill>
                  <a:schemeClr val="tx1"/>
                </a:solidFill>
                <a:effectLst/>
                <a:latin typeface="Meiryo UI" panose="020B0604030504040204" pitchFamily="50" charset="-128"/>
                <a:ea typeface="Meiryo UI" panose="020B0604030504040204" pitchFamily="50" charset="-128"/>
              </a:rPr>
              <a:t>新規</a:t>
            </a:r>
            <a:r>
              <a:rPr kumimoji="1" lang="en-US" altLang="ja-JP" sz="1400" b="1" i="0" u="sng" kern="1200" dirty="0">
                <a:solidFill>
                  <a:schemeClr val="tx1"/>
                </a:solidFill>
                <a:effectLst/>
                <a:latin typeface="Meiryo UI" panose="020B0604030504040204" pitchFamily="50" charset="-128"/>
                <a:ea typeface="Meiryo UI" panose="020B0604030504040204" pitchFamily="50" charset="-128"/>
              </a:rPr>
              <a:t>】</a:t>
            </a:r>
            <a:r>
              <a:rPr kumimoji="1" lang="ja-JP" altLang="en-US" sz="1400" b="1" i="0" u="sng" kern="1200" dirty="0">
                <a:solidFill>
                  <a:schemeClr val="tx1"/>
                </a:solidFill>
                <a:effectLst/>
                <a:latin typeface="Meiryo UI" panose="020B0604030504040204" pitchFamily="50" charset="-128"/>
                <a:ea typeface="Meiryo UI" panose="020B0604030504040204" pitchFamily="50" charset="-128"/>
              </a:rPr>
              <a:t>地域生活促進アセスメント事業（要求額：</a:t>
            </a:r>
            <a:r>
              <a:rPr kumimoji="1" lang="en-US" altLang="ja-JP" sz="1400" b="1" i="0" u="sng" kern="1200" dirty="0">
                <a:solidFill>
                  <a:schemeClr val="tx1"/>
                </a:solidFill>
                <a:effectLst/>
                <a:latin typeface="Meiryo UI" panose="020B0604030504040204" pitchFamily="50" charset="-128"/>
                <a:ea typeface="Meiryo UI" panose="020B0604030504040204" pitchFamily="50" charset="-128"/>
              </a:rPr>
              <a:t>1,583</a:t>
            </a:r>
            <a:r>
              <a:rPr kumimoji="1" lang="ja-JP" altLang="en-US" sz="1400" b="1" i="0" u="sng" kern="1200" dirty="0">
                <a:solidFill>
                  <a:schemeClr val="tx1"/>
                </a:solidFill>
                <a:effectLst/>
                <a:latin typeface="Meiryo UI" panose="020B0604030504040204" pitchFamily="50" charset="-128"/>
                <a:ea typeface="Meiryo UI" panose="020B0604030504040204" pitchFamily="50" charset="-128"/>
              </a:rPr>
              <a:t>千円）</a:t>
            </a:r>
            <a:endParaRPr kumimoji="1" lang="en-US" altLang="ja-JP" sz="1400" b="1" u="sng" dirty="0">
              <a:solidFill>
                <a:schemeClr val="tx1"/>
              </a:solidFill>
              <a:latin typeface="Meiryo UI" panose="020B0604030504040204" pitchFamily="50" charset="-128"/>
              <a:ea typeface="Meiryo UI" panose="020B0604030504040204" pitchFamily="50" charset="-128"/>
            </a:endParaRPr>
          </a:p>
        </p:txBody>
      </p:sp>
      <p:sp>
        <p:nvSpPr>
          <p:cNvPr id="25" name="矢印: 五方向 24">
            <a:extLst>
              <a:ext uri="{FF2B5EF4-FFF2-40B4-BE49-F238E27FC236}">
                <a16:creationId xmlns:a16="http://schemas.microsoft.com/office/drawing/2014/main" id="{E37C7FE8-F1FC-40CE-9260-1B6A858CB5F2}"/>
              </a:ext>
            </a:extLst>
          </p:cNvPr>
          <p:cNvSpPr/>
          <p:nvPr/>
        </p:nvSpPr>
        <p:spPr>
          <a:xfrm>
            <a:off x="363117" y="3598077"/>
            <a:ext cx="1291116" cy="756109"/>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市町村における</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ctr"/>
            <a:r>
              <a:rPr kumimoji="1" lang="ja-JP" altLang="en-US" sz="1000" b="1" dirty="0">
                <a:solidFill>
                  <a:schemeClr val="tx1"/>
                </a:solidFill>
                <a:latin typeface="Meiryo UI" panose="020B0604030504040204" pitchFamily="50" charset="-128"/>
                <a:ea typeface="Meiryo UI" panose="020B0604030504040204" pitchFamily="50" charset="-128"/>
              </a:rPr>
              <a:t>相談支援体制の充実・強化</a:t>
            </a:r>
            <a:endParaRPr kumimoji="1" lang="en-US" altLang="ja-JP" sz="1000" b="1" dirty="0">
              <a:solidFill>
                <a:schemeClr val="tx1"/>
              </a:solidFill>
              <a:latin typeface="Meiryo UI" panose="020B0604030504040204" pitchFamily="50" charset="-128"/>
              <a:ea typeface="Meiryo UI" panose="020B0604030504040204" pitchFamily="50" charset="-128"/>
            </a:endParaRPr>
          </a:p>
        </p:txBody>
      </p:sp>
      <p:sp>
        <p:nvSpPr>
          <p:cNvPr id="27" name="矢印: 五方向 26">
            <a:extLst>
              <a:ext uri="{FF2B5EF4-FFF2-40B4-BE49-F238E27FC236}">
                <a16:creationId xmlns:a16="http://schemas.microsoft.com/office/drawing/2014/main" id="{BA55663F-5490-4ADD-BFFB-D7C605FBD3BD}"/>
              </a:ext>
            </a:extLst>
          </p:cNvPr>
          <p:cNvSpPr/>
          <p:nvPr/>
        </p:nvSpPr>
        <p:spPr>
          <a:xfrm>
            <a:off x="363117" y="4741520"/>
            <a:ext cx="1291116" cy="756109"/>
          </a:xfrm>
          <a:prstGeom prst="homePlat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地域の事業所等におけるハード・ソフトの基盤整備</a:t>
            </a:r>
            <a:endParaRPr kumimoji="1" lang="en-US" altLang="ja-JP" sz="1000" b="1" dirty="0">
              <a:solidFill>
                <a:schemeClr val="tx1"/>
              </a:solidFill>
              <a:latin typeface="Meiryo UI" panose="020B0604030504040204" pitchFamily="50" charset="-128"/>
              <a:ea typeface="Meiryo UI" panose="020B0604030504040204" pitchFamily="50" charset="-128"/>
            </a:endParaRPr>
          </a:p>
        </p:txBody>
      </p:sp>
      <p:sp>
        <p:nvSpPr>
          <p:cNvPr id="40" name="正方形/長方形 39">
            <a:extLst>
              <a:ext uri="{FF2B5EF4-FFF2-40B4-BE49-F238E27FC236}">
                <a16:creationId xmlns:a16="http://schemas.microsoft.com/office/drawing/2014/main" id="{15673FF4-AD8A-4375-9AEE-993875D5E79D}"/>
              </a:ext>
            </a:extLst>
          </p:cNvPr>
          <p:cNvSpPr/>
          <p:nvPr/>
        </p:nvSpPr>
        <p:spPr>
          <a:xfrm>
            <a:off x="108424" y="3148826"/>
            <a:ext cx="4014689" cy="284997"/>
          </a:xfrm>
          <a:prstGeom prst="rect">
            <a:avLst/>
          </a:prstGeom>
          <a:solidFill>
            <a:srgbClr val="0070C0"/>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1" dirty="0">
                <a:solidFill>
                  <a:srgbClr val="FFFFFF"/>
                </a:solidFill>
                <a:latin typeface="Meiryo UI" panose="020B0604030504040204" pitchFamily="50" charset="-128"/>
                <a:ea typeface="Meiryo UI" panose="020B0604030504040204" pitchFamily="50" charset="-128"/>
              </a:rPr>
              <a:t>具体的な施策（</a:t>
            </a:r>
            <a:r>
              <a:rPr kumimoji="1" lang="en-US" altLang="ja-JP" sz="1400" b="1" dirty="0">
                <a:solidFill>
                  <a:srgbClr val="FFFFFF"/>
                </a:solidFill>
                <a:latin typeface="Meiryo UI" panose="020B0604030504040204" pitchFamily="50" charset="-128"/>
                <a:ea typeface="Meiryo UI" panose="020B0604030504040204" pitchFamily="50" charset="-128"/>
              </a:rPr>
              <a:t>R6</a:t>
            </a:r>
            <a:r>
              <a:rPr kumimoji="1" lang="ja-JP" altLang="en-US" sz="1400" b="1" dirty="0">
                <a:solidFill>
                  <a:srgbClr val="FFFFFF"/>
                </a:solidFill>
                <a:latin typeface="Meiryo UI" panose="020B0604030504040204" pitchFamily="50" charset="-128"/>
                <a:ea typeface="Meiryo UI" panose="020B0604030504040204" pitchFamily="50" charset="-128"/>
              </a:rPr>
              <a:t>年度当初予算要求事業）</a:t>
            </a:r>
            <a:endParaRPr kumimoji="1" lang="ja-JP" altLang="en-US" sz="14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ED84A689-9496-4986-812E-44F8FCF530F7}"/>
              </a:ext>
            </a:extLst>
          </p:cNvPr>
          <p:cNvSpPr/>
          <p:nvPr/>
        </p:nvSpPr>
        <p:spPr>
          <a:xfrm>
            <a:off x="108423" y="5850150"/>
            <a:ext cx="3291481" cy="284997"/>
          </a:xfrm>
          <a:prstGeom prst="rect">
            <a:avLst/>
          </a:prstGeom>
          <a:solidFill>
            <a:srgbClr val="0070C0"/>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rPr>
              <a:t>大阪府障がい者計画への位置づけ</a:t>
            </a:r>
          </a:p>
        </p:txBody>
      </p:sp>
      <p:sp>
        <p:nvSpPr>
          <p:cNvPr id="35" name="正方形/長方形 34">
            <a:extLst>
              <a:ext uri="{FF2B5EF4-FFF2-40B4-BE49-F238E27FC236}">
                <a16:creationId xmlns:a16="http://schemas.microsoft.com/office/drawing/2014/main" id="{072C523D-EDF4-441D-BF54-1E64C49FB217}"/>
              </a:ext>
            </a:extLst>
          </p:cNvPr>
          <p:cNvSpPr/>
          <p:nvPr/>
        </p:nvSpPr>
        <p:spPr>
          <a:xfrm>
            <a:off x="1713615" y="4562564"/>
            <a:ext cx="7086265" cy="111679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kern="1200" dirty="0">
                <a:solidFill>
                  <a:schemeClr val="tx1"/>
                </a:solidFill>
                <a:effectLst/>
                <a:latin typeface="Meiryo UI" panose="020B0604030504040204" pitchFamily="50" charset="-128"/>
                <a:ea typeface="Meiryo UI" panose="020B0604030504040204" pitchFamily="50" charset="-128"/>
              </a:rPr>
              <a:t>◆</a:t>
            </a:r>
            <a:r>
              <a:rPr kumimoji="1" lang="en-US" altLang="ja-JP" sz="1400" b="1" u="sng" kern="1200" dirty="0">
                <a:solidFill>
                  <a:schemeClr val="tx1"/>
                </a:solidFill>
                <a:effectLst/>
                <a:latin typeface="Meiryo UI" panose="020B0604030504040204" pitchFamily="50" charset="-128"/>
                <a:ea typeface="Meiryo UI" panose="020B0604030504040204" pitchFamily="50" charset="-128"/>
              </a:rPr>
              <a:t>【</a:t>
            </a:r>
            <a:r>
              <a:rPr kumimoji="1" lang="ja-JP" altLang="en-US" sz="1400" b="1" u="sng" kern="1200" dirty="0">
                <a:solidFill>
                  <a:schemeClr val="tx1"/>
                </a:solidFill>
                <a:effectLst/>
                <a:latin typeface="Meiryo UI" panose="020B0604030504040204" pitchFamily="50" charset="-128"/>
                <a:ea typeface="Meiryo UI" panose="020B0604030504040204" pitchFamily="50" charset="-128"/>
              </a:rPr>
              <a:t>新規</a:t>
            </a:r>
            <a:r>
              <a:rPr kumimoji="1" lang="en-US" altLang="ja-JP" sz="1400" b="1" u="sng" kern="1200" dirty="0">
                <a:solidFill>
                  <a:schemeClr val="tx1"/>
                </a:solidFill>
                <a:effectLst/>
                <a:latin typeface="Meiryo UI" panose="020B0604030504040204" pitchFamily="50" charset="-128"/>
                <a:ea typeface="Meiryo UI" panose="020B0604030504040204" pitchFamily="50" charset="-128"/>
              </a:rPr>
              <a:t>】</a:t>
            </a:r>
            <a:r>
              <a:rPr kumimoji="1" lang="ja-JP" altLang="ja-JP" sz="1400" b="1" u="sng" kern="1200" dirty="0">
                <a:solidFill>
                  <a:schemeClr val="tx1"/>
                </a:solidFill>
                <a:effectLst/>
                <a:latin typeface="Meiryo UI" panose="020B0604030504040204" pitchFamily="50" charset="-128"/>
                <a:ea typeface="Meiryo UI" panose="020B0604030504040204" pitchFamily="50" charset="-128"/>
              </a:rPr>
              <a:t>地域生活推進啓発事業</a:t>
            </a:r>
            <a:r>
              <a:rPr kumimoji="1" lang="ja-JP" altLang="en-US" sz="1400" b="1" u="sng" kern="1200" dirty="0">
                <a:solidFill>
                  <a:schemeClr val="tx1"/>
                </a:solidFill>
                <a:effectLst/>
                <a:latin typeface="Meiryo UI" panose="020B0604030504040204" pitchFamily="50" charset="-128"/>
                <a:ea typeface="Meiryo UI" panose="020B0604030504040204" pitchFamily="50" charset="-128"/>
              </a:rPr>
              <a:t>費</a:t>
            </a:r>
            <a:r>
              <a:rPr kumimoji="1" lang="ja-JP" altLang="ja-JP" sz="1400" b="1" u="sng" kern="1200" dirty="0">
                <a:solidFill>
                  <a:schemeClr val="tx1"/>
                </a:solidFill>
                <a:effectLst/>
                <a:latin typeface="Meiryo UI" panose="020B0604030504040204" pitchFamily="50" charset="-128"/>
                <a:ea typeface="Meiryo UI" panose="020B0604030504040204" pitchFamily="50" charset="-128"/>
              </a:rPr>
              <a:t>補助金</a:t>
            </a:r>
            <a:r>
              <a:rPr kumimoji="1" lang="ja-JP" altLang="en-US" sz="1400" b="1" i="0" u="sng" kern="1200" dirty="0">
                <a:solidFill>
                  <a:schemeClr val="tx1"/>
                </a:solidFill>
                <a:effectLst/>
                <a:latin typeface="Meiryo UI" panose="020B0604030504040204" pitchFamily="50" charset="-128"/>
                <a:ea typeface="Meiryo UI" panose="020B0604030504040204" pitchFamily="50" charset="-128"/>
              </a:rPr>
              <a:t>（要求額：</a:t>
            </a:r>
            <a:r>
              <a:rPr kumimoji="1" lang="en-US" altLang="ja-JP" sz="1400" b="1" u="sng" dirty="0">
                <a:solidFill>
                  <a:schemeClr val="tx1"/>
                </a:solidFill>
                <a:latin typeface="Meiryo UI" panose="020B0604030504040204" pitchFamily="50" charset="-128"/>
                <a:ea typeface="Meiryo UI" panose="020B0604030504040204" pitchFamily="50" charset="-128"/>
              </a:rPr>
              <a:t>10,111</a:t>
            </a:r>
            <a:r>
              <a:rPr kumimoji="1" lang="ja-JP" altLang="en-US" sz="1400" b="1" i="0" u="sng" kern="1200" dirty="0">
                <a:solidFill>
                  <a:schemeClr val="tx1"/>
                </a:solidFill>
                <a:effectLst/>
                <a:latin typeface="Meiryo UI" panose="020B0604030504040204" pitchFamily="50" charset="-128"/>
                <a:ea typeface="Meiryo UI" panose="020B0604030504040204" pitchFamily="50" charset="-128"/>
              </a:rPr>
              <a:t>千円）</a:t>
            </a:r>
            <a:endParaRPr kumimoji="1" lang="en-US" altLang="ja-JP" sz="1400" b="1" u="sng" dirty="0">
              <a:solidFill>
                <a:schemeClr val="tx1"/>
              </a:solidFill>
              <a:latin typeface="Meiryo UI" panose="020B0604030504040204" pitchFamily="50" charset="-128"/>
              <a:ea typeface="Meiryo UI" panose="020B0604030504040204" pitchFamily="50" charset="-128"/>
            </a:endParaRPr>
          </a:p>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u="sng" dirty="0">
                <a:solidFill>
                  <a:schemeClr val="tx1"/>
                </a:solidFill>
                <a:latin typeface="Meiryo UI" panose="020B0604030504040204" pitchFamily="50" charset="-128"/>
                <a:ea typeface="Meiryo UI" panose="020B0604030504040204" pitchFamily="50" charset="-128"/>
              </a:rPr>
              <a:t>【</a:t>
            </a:r>
            <a:r>
              <a:rPr kumimoji="1" lang="ja-JP" altLang="en-US" sz="1400" b="1" u="sng" dirty="0">
                <a:solidFill>
                  <a:schemeClr val="tx1"/>
                </a:solidFill>
                <a:latin typeface="Meiryo UI" panose="020B0604030504040204" pitchFamily="50" charset="-128"/>
                <a:ea typeface="Meiryo UI" panose="020B0604030504040204" pitchFamily="50" charset="-128"/>
              </a:rPr>
              <a:t>拡充</a:t>
            </a:r>
            <a:r>
              <a:rPr kumimoji="1" lang="en-US" altLang="ja-JP" sz="1400" b="1" u="sng" dirty="0">
                <a:solidFill>
                  <a:schemeClr val="tx1"/>
                </a:solidFill>
                <a:latin typeface="Meiryo UI" panose="020B0604030504040204" pitchFamily="50" charset="-128"/>
                <a:ea typeface="Meiryo UI" panose="020B0604030504040204" pitchFamily="50" charset="-128"/>
              </a:rPr>
              <a:t>】</a:t>
            </a:r>
            <a:r>
              <a:rPr kumimoji="1" lang="ja-JP" altLang="en-US" sz="1400" b="1" u="sng" dirty="0">
                <a:solidFill>
                  <a:schemeClr val="tx1"/>
                </a:solidFill>
                <a:latin typeface="Meiryo UI" panose="020B0604030504040204" pitchFamily="50" charset="-128"/>
                <a:ea typeface="Meiryo UI" panose="020B0604030504040204" pitchFamily="50" charset="-128"/>
              </a:rPr>
              <a:t>重度障がい者グループホーム等整備事業費補助金</a:t>
            </a:r>
            <a:r>
              <a:rPr kumimoji="1" lang="en-US" altLang="ja-JP" sz="1400" b="1" u="sng" dirty="0">
                <a:solidFill>
                  <a:schemeClr val="tx1"/>
                </a:solidFill>
                <a:latin typeface="Meiryo UI" panose="020B0604030504040204" pitchFamily="50" charset="-128"/>
                <a:ea typeface="Meiryo UI" panose="020B0604030504040204" pitchFamily="50" charset="-128"/>
              </a:rPr>
              <a:t>(</a:t>
            </a:r>
            <a:r>
              <a:rPr kumimoji="1" lang="ja-JP" altLang="en-US" sz="1400" b="1" i="0" u="sng" kern="1200" dirty="0">
                <a:solidFill>
                  <a:schemeClr val="tx1"/>
                </a:solidFill>
                <a:effectLst/>
                <a:latin typeface="Meiryo UI" panose="020B0604030504040204" pitchFamily="50" charset="-128"/>
                <a:ea typeface="Meiryo UI" panose="020B0604030504040204" pitchFamily="50" charset="-128"/>
              </a:rPr>
              <a:t>要求額：</a:t>
            </a:r>
            <a:r>
              <a:rPr kumimoji="1" lang="en-US" altLang="ja-JP" sz="1400" b="1" u="sng" dirty="0">
                <a:solidFill>
                  <a:schemeClr val="tx1"/>
                </a:solidFill>
                <a:latin typeface="Meiryo UI" panose="020B0604030504040204" pitchFamily="50" charset="-128"/>
                <a:ea typeface="Meiryo UI" panose="020B0604030504040204" pitchFamily="50" charset="-128"/>
              </a:rPr>
              <a:t>21,60</a:t>
            </a:r>
            <a:r>
              <a:rPr kumimoji="1" lang="ja-JP" altLang="en-US" sz="1400" b="1" u="sng" dirty="0">
                <a:solidFill>
                  <a:schemeClr val="tx1"/>
                </a:solidFill>
                <a:latin typeface="Meiryo UI" panose="020B0604030504040204" pitchFamily="50" charset="-128"/>
                <a:ea typeface="Meiryo UI" panose="020B0604030504040204" pitchFamily="50" charset="-128"/>
              </a:rPr>
              <a:t>０</a:t>
            </a:r>
            <a:r>
              <a:rPr kumimoji="1" lang="ja-JP" altLang="en-US" sz="1400" b="1" i="0" u="sng" kern="1200" dirty="0">
                <a:solidFill>
                  <a:schemeClr val="tx1"/>
                </a:solidFill>
                <a:effectLst/>
                <a:latin typeface="Meiryo UI" panose="020B0604030504040204" pitchFamily="50" charset="-128"/>
                <a:ea typeface="Meiryo UI" panose="020B0604030504040204" pitchFamily="50" charset="-128"/>
              </a:rPr>
              <a:t>千円</a:t>
            </a:r>
            <a:r>
              <a:rPr kumimoji="1" lang="en-US" altLang="ja-JP" sz="1400" b="1" i="0" u="sng" kern="1200" dirty="0">
                <a:solidFill>
                  <a:schemeClr val="tx1"/>
                </a:solidFill>
                <a:effectLst/>
                <a:latin typeface="Meiryo UI" panose="020B0604030504040204" pitchFamily="50" charset="-128"/>
                <a:ea typeface="Meiryo UI" panose="020B0604030504040204" pitchFamily="50" charset="-128"/>
              </a:rPr>
              <a:t>)</a:t>
            </a:r>
            <a:endParaRPr kumimoji="1" lang="en-US" altLang="ja-JP" sz="1400" b="0" u="sng" dirty="0">
              <a:latin typeface="Meiryo UI" panose="020B0604030504040204" pitchFamily="50" charset="-128"/>
              <a:ea typeface="Meiryo UI" panose="020B0604030504040204" pitchFamily="50" charset="-128"/>
            </a:endParaRPr>
          </a:p>
        </p:txBody>
      </p:sp>
      <p:graphicFrame>
        <p:nvGraphicFramePr>
          <p:cNvPr id="2" name="表 2">
            <a:extLst>
              <a:ext uri="{FF2B5EF4-FFF2-40B4-BE49-F238E27FC236}">
                <a16:creationId xmlns:a16="http://schemas.microsoft.com/office/drawing/2014/main" id="{7C7DC2FF-1580-4E7F-A899-AD3E95683898}"/>
              </a:ext>
            </a:extLst>
          </p:cNvPr>
          <p:cNvGraphicFramePr>
            <a:graphicFrameLocks noGrp="1"/>
          </p:cNvGraphicFramePr>
          <p:nvPr>
            <p:extLst>
              <p:ext uri="{D42A27DB-BD31-4B8C-83A1-F6EECF244321}">
                <p14:modId xmlns:p14="http://schemas.microsoft.com/office/powerpoint/2010/main" val="3175588853"/>
              </p:ext>
            </p:extLst>
          </p:nvPr>
        </p:nvGraphicFramePr>
        <p:xfrm>
          <a:off x="284986" y="1301761"/>
          <a:ext cx="8514894" cy="1655279"/>
        </p:xfrm>
        <a:graphic>
          <a:graphicData uri="http://schemas.openxmlformats.org/drawingml/2006/table">
            <a:tbl>
              <a:tblPr firstRow="1" bandRow="1">
                <a:tableStyleId>{5940675A-B579-460E-94D1-54222C63F5DA}</a:tableStyleId>
              </a:tblPr>
              <a:tblGrid>
                <a:gridCol w="2838298">
                  <a:extLst>
                    <a:ext uri="{9D8B030D-6E8A-4147-A177-3AD203B41FA5}">
                      <a16:colId xmlns:a16="http://schemas.microsoft.com/office/drawing/2014/main" val="1734925930"/>
                    </a:ext>
                  </a:extLst>
                </a:gridCol>
                <a:gridCol w="2838298">
                  <a:extLst>
                    <a:ext uri="{9D8B030D-6E8A-4147-A177-3AD203B41FA5}">
                      <a16:colId xmlns:a16="http://schemas.microsoft.com/office/drawing/2014/main" val="1569698256"/>
                    </a:ext>
                  </a:extLst>
                </a:gridCol>
                <a:gridCol w="2838298">
                  <a:extLst>
                    <a:ext uri="{9D8B030D-6E8A-4147-A177-3AD203B41FA5}">
                      <a16:colId xmlns:a16="http://schemas.microsoft.com/office/drawing/2014/main" val="3193562001"/>
                    </a:ext>
                  </a:extLst>
                </a:gridCol>
              </a:tblGrid>
              <a:tr h="292188">
                <a:tc>
                  <a:txBody>
                    <a:bodyPr/>
                    <a:lstStyle/>
                    <a:p>
                      <a:pPr algn="ctr"/>
                      <a:r>
                        <a:rPr lang="ja-JP" altLang="en-US" sz="1200" b="1" dirty="0">
                          <a:latin typeface="Meiryo UI" panose="020B0604030504040204" pitchFamily="50" charset="-128"/>
                          <a:ea typeface="Meiryo UI" panose="020B0604030504040204" pitchFamily="50" charset="-128"/>
                        </a:rPr>
                        <a:t>市町村への働きかけ</a:t>
                      </a:r>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pPr algn="ctr"/>
                      <a:r>
                        <a:rPr lang="ja-JP" altLang="en-US" sz="1200" b="1" dirty="0">
                          <a:latin typeface="Meiryo UI" panose="020B0604030504040204" pitchFamily="50" charset="-128"/>
                          <a:ea typeface="Meiryo UI" panose="020B0604030504040204" pitchFamily="50" charset="-128"/>
                        </a:rPr>
                        <a:t>施設等への働きかけ</a:t>
                      </a:r>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pPr algn="ctr"/>
                      <a:r>
                        <a:rPr lang="ja-JP" altLang="en-US" sz="1200" b="1" dirty="0">
                          <a:latin typeface="Meiryo UI" panose="020B0604030504040204" pitchFamily="50" charset="-128"/>
                          <a:ea typeface="Meiryo UI" panose="020B0604030504040204" pitchFamily="50" charset="-128"/>
                        </a:rPr>
                        <a:t>地域の社会資源の整備</a:t>
                      </a:r>
                      <a:endParaRPr kumimoji="1" lang="ja-JP" altLang="en-US" sz="1200" dirty="0">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3035675986"/>
                  </a:ext>
                </a:extLst>
              </a:tr>
              <a:tr h="1181059">
                <a:tc>
                  <a:txBody>
                    <a:bodyPr/>
                    <a:lstStyle/>
                    <a:p>
                      <a:pPr marL="0" indent="0" algn="l">
                        <a:lnSpc>
                          <a:spcPts val="1700"/>
                        </a:lnSpc>
                        <a:spcBef>
                          <a:spcPts val="100"/>
                        </a:spcBef>
                        <a:buNone/>
                      </a:pPr>
                      <a:r>
                        <a:rPr kumimoji="1" lang="ja-JP" altLang="en-US" sz="1200" dirty="0">
                          <a:latin typeface="Meiryo UI" panose="020B0604030504040204" pitchFamily="50" charset="-128"/>
                          <a:ea typeface="Meiryo UI" panose="020B0604030504040204" pitchFamily="50" charset="-128"/>
                        </a:rPr>
                        <a:t>・地域生活継続の検討や本人への意向</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　確認の徹底による</a:t>
                      </a:r>
                      <a:r>
                        <a:rPr lang="ja-JP" altLang="en-US" sz="1200" dirty="0">
                          <a:latin typeface="Meiryo UI" panose="020B0604030504040204" pitchFamily="50" charset="-128"/>
                          <a:ea typeface="Meiryo UI" panose="020B0604030504040204" pitchFamily="50" charset="-128"/>
                        </a:rPr>
                        <a:t>入所の必要性の精査</a:t>
                      </a:r>
                      <a:endParaRPr kumimoji="1" lang="en-US" altLang="ja-JP" sz="1200" dirty="0">
                        <a:latin typeface="Meiryo UI" panose="020B0604030504040204" pitchFamily="50" charset="-128"/>
                        <a:ea typeface="Meiryo UI" panose="020B0604030504040204" pitchFamily="50" charset="-128"/>
                      </a:endParaRPr>
                    </a:p>
                    <a:p>
                      <a:pPr marL="0" indent="0" algn="l">
                        <a:lnSpc>
                          <a:spcPts val="1700"/>
                        </a:lnSpc>
                        <a:spcBef>
                          <a:spcPts val="100"/>
                        </a:spcBef>
                        <a:buNone/>
                      </a:pPr>
                      <a:r>
                        <a:rPr lang="ja-JP" altLang="en-US" sz="1200" dirty="0">
                          <a:latin typeface="Meiryo UI" panose="020B0604030504040204" pitchFamily="50" charset="-128"/>
                          <a:ea typeface="Meiryo UI" panose="020B0604030504040204" pitchFamily="50" charset="-128"/>
                        </a:rPr>
                        <a:t>・自立支援協議会等を活用した待機者に</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関する検討</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pPr marL="0" indent="0" algn="l">
                        <a:lnSpc>
                          <a:spcPts val="1700"/>
                        </a:lnSpc>
                        <a:buNone/>
                      </a:pPr>
                      <a:r>
                        <a:rPr lang="ja-JP" altLang="en-US" sz="1200" dirty="0">
                          <a:latin typeface="Meiryo UI" panose="020B0604030504040204" pitchFamily="50" charset="-128"/>
                          <a:ea typeface="Meiryo UI" panose="020B0604030504040204" pitchFamily="50" charset="-128"/>
                        </a:rPr>
                        <a:t>・入所者への地域移行の動機づけ支援</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及び意向確認の徹底</a:t>
                      </a:r>
                      <a:endParaRPr lang="en-US" altLang="ja-JP" sz="1200" dirty="0">
                        <a:latin typeface="Meiryo UI" panose="020B0604030504040204" pitchFamily="50" charset="-128"/>
                        <a:ea typeface="Meiryo UI" panose="020B0604030504040204" pitchFamily="50" charset="-128"/>
                      </a:endParaRPr>
                    </a:p>
                    <a:p>
                      <a:pPr marL="0" indent="0" algn="l">
                        <a:lnSpc>
                          <a:spcPts val="1700"/>
                        </a:lnSpc>
                        <a:buNone/>
                      </a:pPr>
                      <a:r>
                        <a:rPr kumimoji="1" lang="ja-JP" altLang="en-US" sz="1200" dirty="0">
                          <a:latin typeface="Meiryo UI" panose="020B0604030504040204" pitchFamily="50" charset="-128"/>
                          <a:ea typeface="Meiryo UI" panose="020B0604030504040204" pitchFamily="50" charset="-128"/>
                        </a:rPr>
                        <a:t>・一定の高度かつ集中的な支援による</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　施設入退所の循環</a:t>
                      </a:r>
                      <a:endParaRPr kumimoji="1" lang="en-US" altLang="ja-JP" sz="1200" dirty="0">
                        <a:latin typeface="Meiryo UI" panose="020B0604030504040204" pitchFamily="50" charset="-128"/>
                        <a:ea typeface="Meiryo UI" panose="020B0604030504040204" pitchFamily="50" charset="-128"/>
                      </a:endParaRPr>
                    </a:p>
                    <a:p>
                      <a:pPr marL="0" indent="0" algn="l">
                        <a:lnSpc>
                          <a:spcPts val="1700"/>
                        </a:lnSpc>
                        <a:buNone/>
                      </a:pPr>
                      <a:r>
                        <a:rPr kumimoji="1" lang="ja-JP" altLang="en-US" sz="1200" dirty="0">
                          <a:latin typeface="Meiryo UI" panose="020B0604030504040204" pitchFamily="50" charset="-128"/>
                          <a:ea typeface="Meiryo UI" panose="020B0604030504040204" pitchFamily="50" charset="-128"/>
                        </a:rPr>
                        <a:t>・施設や地域の事業所間の連携による</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　支援ネットワークの構築</a:t>
                      </a:r>
                      <a:endParaRPr lang="en-US" altLang="ja-JP" sz="1200" b="1" dirty="0">
                        <a:latin typeface="Meiryo UI" panose="020B0604030504040204" pitchFamily="50" charset="-128"/>
                        <a:ea typeface="Meiryo UI" panose="020B0604030504040204" pitchFamily="50" charset="-128"/>
                      </a:endParaRPr>
                    </a:p>
                  </a:txBody>
                  <a:tcPr/>
                </a:tc>
                <a:tc>
                  <a:txBody>
                    <a:bodyPr/>
                    <a:lstStyle/>
                    <a:p>
                      <a:pPr marL="0" indent="0" algn="l">
                        <a:lnSpc>
                          <a:spcPts val="1700"/>
                        </a:lnSpc>
                        <a:spcBef>
                          <a:spcPts val="100"/>
                        </a:spcBef>
                        <a:buNone/>
                      </a:pPr>
                      <a:r>
                        <a:rPr lang="ja-JP" altLang="en-US" sz="1200" dirty="0">
                          <a:latin typeface="Meiryo UI" panose="020B0604030504040204" pitchFamily="50" charset="-128"/>
                          <a:ea typeface="Meiryo UI" panose="020B0604030504040204" pitchFamily="50" charset="-128"/>
                        </a:rPr>
                        <a:t>・重度障がい者に対応できるグループ</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ホーム等の整備</a:t>
                      </a:r>
                      <a:endParaRPr lang="en-US" altLang="ja-JP" sz="1200" dirty="0">
                        <a:latin typeface="Meiryo UI" panose="020B0604030504040204" pitchFamily="50" charset="-128"/>
                        <a:ea typeface="Meiryo UI" panose="020B0604030504040204" pitchFamily="50" charset="-128"/>
                      </a:endParaRPr>
                    </a:p>
                    <a:p>
                      <a:pPr marL="0" indent="0" algn="l">
                        <a:lnSpc>
                          <a:spcPts val="1700"/>
                        </a:lnSpc>
                        <a:spcBef>
                          <a:spcPts val="100"/>
                        </a:spcBef>
                        <a:buNone/>
                      </a:pPr>
                      <a:r>
                        <a:rPr lang="ja-JP" altLang="en-US" sz="1200" dirty="0">
                          <a:latin typeface="Meiryo UI" panose="020B0604030504040204" pitchFamily="50" charset="-128"/>
                          <a:ea typeface="Meiryo UI" panose="020B0604030504040204" pitchFamily="50" charset="-128"/>
                        </a:rPr>
                        <a:t>・地域の支援者の支援力の向上</a:t>
                      </a:r>
                      <a:endParaRPr lang="en-US" altLang="ja-JP"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253736559"/>
                  </a:ext>
                </a:extLst>
              </a:tr>
            </a:tbl>
          </a:graphicData>
        </a:graphic>
      </p:graphicFrame>
      <p:sp>
        <p:nvSpPr>
          <p:cNvPr id="16" name="テキスト ボックス 15">
            <a:extLst>
              <a:ext uri="{FF2B5EF4-FFF2-40B4-BE49-F238E27FC236}">
                <a16:creationId xmlns:a16="http://schemas.microsoft.com/office/drawing/2014/main" id="{F6ACF24B-A445-4391-8D4C-F3607A4944C7}"/>
              </a:ext>
            </a:extLst>
          </p:cNvPr>
          <p:cNvSpPr txBox="1"/>
          <p:nvPr/>
        </p:nvSpPr>
        <p:spPr>
          <a:xfrm>
            <a:off x="-14548" y="1763"/>
            <a:ext cx="9158548" cy="378248"/>
          </a:xfrm>
          <a:prstGeom prst="rect">
            <a:avLst/>
          </a:prstGeom>
          <a:solidFill>
            <a:srgbClr val="0070C0"/>
          </a:solidFill>
          <a:ln>
            <a:noFill/>
          </a:ln>
        </p:spPr>
        <p:style>
          <a:lnRef idx="2">
            <a:schemeClr val="dk1"/>
          </a:lnRef>
          <a:fillRef idx="1">
            <a:schemeClr val="lt1"/>
          </a:fillRef>
          <a:effectRef idx="0">
            <a:schemeClr val="dk1"/>
          </a:effectRef>
          <a:fontRef idx="minor">
            <a:schemeClr val="dk1"/>
          </a:fontRef>
        </p:style>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施設入所の待機者に関する実態調査について</a:t>
            </a:r>
          </a:p>
        </p:txBody>
      </p:sp>
      <p:sp>
        <p:nvSpPr>
          <p:cNvPr id="17" name="テキスト ボックス 16">
            <a:extLst>
              <a:ext uri="{FF2B5EF4-FFF2-40B4-BE49-F238E27FC236}">
                <a16:creationId xmlns:a16="http://schemas.microsoft.com/office/drawing/2014/main" id="{53F955DB-5B5C-4976-A576-F695D64A486E}"/>
              </a:ext>
            </a:extLst>
          </p:cNvPr>
          <p:cNvSpPr txBox="1"/>
          <p:nvPr/>
        </p:nvSpPr>
        <p:spPr>
          <a:xfrm>
            <a:off x="8085364" y="42287"/>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資料２</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93756463"/>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3730</TotalTime>
  <Words>1226</Words>
  <Application>Microsoft Office PowerPoint</Application>
  <PresentationFormat>画面に合わせる (4:3)</PresentationFormat>
  <Paragraphs>211</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HGPｺﾞｼｯｸE</vt:lpstr>
      <vt:lpstr>Meiryo UI</vt:lpstr>
      <vt:lpstr>メイリオ</vt:lpstr>
      <vt:lpstr>游ゴシック</vt:lpstr>
      <vt:lpstr>游ゴシック Light</vt:lpstr>
      <vt:lpstr>Arial</vt:lpstr>
      <vt:lpstr>Wingdings</vt:lpstr>
      <vt:lpstr>1_Office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265</cp:revision>
  <cp:lastPrinted>2024-02-15T00:15:57Z</cp:lastPrinted>
  <dcterms:created xsi:type="dcterms:W3CDTF">2023-06-21T04:58:07Z</dcterms:created>
  <dcterms:modified xsi:type="dcterms:W3CDTF">2024-02-16T05:44:42Z</dcterms:modified>
</cp:coreProperties>
</file>