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0" r:id="rId2"/>
    <p:sldId id="271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有本　俊行" initials="有本　俊行" lastIdx="2" clrIdx="0">
    <p:extLst>
      <p:ext uri="{19B8F6BF-5375-455C-9EA6-DF929625EA0E}">
        <p15:presenceInfo xmlns:p15="http://schemas.microsoft.com/office/powerpoint/2012/main" userId="S::ArimotoTo@lan.pref.osaka.jp::b61a3f87-7639-4428-9b83-96481ab999a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0000FF"/>
    <a:srgbClr val="E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434" autoAdjust="0"/>
  </p:normalViewPr>
  <p:slideViewPr>
    <p:cSldViewPr>
      <p:cViewPr varScale="1">
        <p:scale>
          <a:sx n="78" d="100"/>
          <a:sy n="78" d="100"/>
        </p:scale>
        <p:origin x="70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05252BA-2214-449C-8EB5-EC4AE1D81467}" type="datetimeFigureOut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F5C0CDCA-636B-4F4B-A567-C7BA73AA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7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4990-B191-44FF-908E-CD5C61C97783}" type="datetime1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5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CAE68-DF1D-4A3B-B4C8-841469085435}" type="datetime1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D97C-F995-4932-ABDF-B20E3D61BD50}" type="datetime1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4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4DC7-CFC5-44D6-8028-927A1CC03337}" type="datetime1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7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6779-2EDE-4EE9-B2E0-8016CC5F3D13}" type="datetime1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3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9FF4-3CA3-481E-AC8A-2DA11F807245}" type="datetime1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7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2A7C-5CA8-4A04-B6D3-4A79AB67A3F2}" type="datetime1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2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A5165-AE32-4DFC-B3DB-0A5EC32549A1}" type="datetime1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DA09-063E-4394-935A-FDA93ECAF335}" type="datetime1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C58A-5E16-4063-84BB-CB94814E850A}" type="datetime1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4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0724-2BC3-4E92-B661-077C20E9E87E}" type="datetime1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0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376D-9F3B-4D25-B378-A0F17775B954}" type="datetime1">
              <a:rPr kumimoji="1" lang="ja-JP" altLang="en-US" smtClean="0"/>
              <a:t>2024/2/14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0" y="26112"/>
            <a:ext cx="9137847" cy="432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　基盤整備促進ワーキンググループ　検討項目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7004248" y="6453337"/>
            <a:ext cx="2133600" cy="365125"/>
          </a:xfrm>
        </p:spPr>
        <p:txBody>
          <a:bodyPr/>
          <a:lstStyle/>
          <a:p>
            <a:fld id="{1C2C60DF-5D73-46A2-8FFF-B4A756D3B2D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79273" y="88223"/>
            <a:ext cx="936104" cy="307777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1-1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733089"/>
              </p:ext>
            </p:extLst>
          </p:nvPr>
        </p:nvGraphicFramePr>
        <p:xfrm>
          <a:off x="0" y="436880"/>
          <a:ext cx="9108504" cy="642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1790">
                  <a:extLst>
                    <a:ext uri="{9D8B030D-6E8A-4147-A177-3AD203B41FA5}">
                      <a16:colId xmlns:a16="http://schemas.microsoft.com/office/drawing/2014/main" val="349682068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948637412"/>
                    </a:ext>
                  </a:extLst>
                </a:gridCol>
                <a:gridCol w="4254626">
                  <a:extLst>
                    <a:ext uri="{9D8B030D-6E8A-4147-A177-3AD203B41FA5}">
                      <a16:colId xmlns:a16="http://schemas.microsoft.com/office/drawing/2014/main" val="3592681040"/>
                    </a:ext>
                  </a:extLst>
                </a:gridCol>
              </a:tblGrid>
              <a:tr h="2393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</a:t>
                      </a: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年度新規施策のあり方について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039995"/>
                  </a:ext>
                </a:extLst>
              </a:tr>
              <a:tr h="999804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入所時、入所中等の地域移行に向けた認識の形成と共有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◆市町村や基幹Ｃによる施設や入所者、家族等への働きかけ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◆基幹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による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SV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派遣や地域移行担当職員設置の働きかけ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◆地域資源との連携調整や地域住民の理解促進の検討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◆入所希望者への施設以外での地域生活継続の働きかけ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◆市町村や基幹Ｃへのコーディネーター等の配置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R5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年度施設入所の待機者に関する実態調査の結果を踏まえた、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年度新規事業（地域生活推進啓発事業費補助金）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の方向性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について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R5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年度施設入所の待機者に関する実態調査の結果概要</a:t>
                      </a:r>
                      <a:endParaRPr kumimoji="1" lang="en-US" altLang="ja-JP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年度地域生活推進啓発事業費補助金</a:t>
                      </a:r>
                      <a:endParaRPr kumimoji="1" lang="en-US" altLang="ja-JP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224900"/>
                  </a:ext>
                </a:extLst>
              </a:tr>
              <a:tr h="1152357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暮らしの場となる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等のサービス提供基盤の拡充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地域の社会資源と人材確保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人員体制の確保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スキルアップ、チーム支援による統一的な対応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特性に合わせた環境整備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人的・物的</a:t>
                      </a:r>
                      <a:r>
                        <a:rPr kumimoji="1" lang="ja-JP" altLang="en-US" sz="11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なリソース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活用のための仕組み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日中サービス支援型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の整備促進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433371"/>
                  </a:ext>
                </a:extLst>
              </a:tr>
              <a:tr h="11606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者支援施設による在宅や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で暮らす</a:t>
                      </a:r>
                      <a:r>
                        <a:rPr kumimoji="1" lang="ja-JP" altLang="en-US" sz="1100" b="1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者や介護者等へのバックアップ機能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en-US" altLang="ja-JP" sz="1100" b="1" i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i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拠点等の緊急時の受入れ・対応</a:t>
                      </a:r>
                      <a:endParaRPr kumimoji="1" lang="en-US" altLang="ja-JP" sz="1100" i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緊急時に備えた事前登録・住民への周知、体験の機会の働きかけ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拠点等の運用状況の検証・検討および地域課題の把握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支援の再構築、トライ＆エラーによる地域生活の継続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施設による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等への実践研修の場の提供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緊急時の応援派遣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637385"/>
                  </a:ext>
                </a:extLst>
              </a:tr>
              <a:tr h="694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100" b="1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地域生活への移行に向けた支援体制の構築</a:t>
                      </a:r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地域の社会資源の充実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施設による地域移行の組織的な支援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地域移行・定着の支援ができる人員体制の確保と財政措置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537559"/>
                  </a:ext>
                </a:extLst>
              </a:tr>
              <a:tr h="694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重度化・高齢化に対応した生活環境の整備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プライバシーの配慮、個室化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バリアフリー化や設備の導入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特性に配慮した居室改修などの環境整備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◆府内市町村の地域生活支援拠点等の整備、機能推進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・第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期障がい福祉計画への位置付け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・検証・検討状況の見える化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・好事例の横展開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               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資料５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260906"/>
                  </a:ext>
                </a:extLst>
              </a:tr>
              <a:tr h="8472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1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多様化する</a:t>
                      </a:r>
                      <a:r>
                        <a:rPr kumimoji="1" lang="ja-JP" altLang="en-US" sz="1100" b="1" kern="120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障がい</a:t>
                      </a:r>
                      <a:r>
                        <a:rPr kumimoji="1" lang="ja-JP" altLang="en-US" sz="11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者への支援</a:t>
                      </a:r>
                      <a:r>
                        <a:rPr kumimoji="1" lang="en-US" altLang="ja-JP" sz="11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視覚化・構造化、リハビリなど専門的人材の登用、</a:t>
                      </a: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SV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を受ける機会の確保、チームアプローチによる統一した支援等の支援力強化</a:t>
                      </a:r>
                      <a:endParaRPr kumimoji="1" lang="en-US" altLang="ja-JP" sz="11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GH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においても可能となる地域生活支援の組み立て</a:t>
                      </a:r>
                      <a:endParaRPr kumimoji="1" lang="en-US" altLang="ja-JP" sz="11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通院等支援と日中サービスの両立および日中サービスに代わる報酬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107205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1BA8F4E-794C-4E4D-8354-1BBBD51A4620}"/>
              </a:ext>
            </a:extLst>
          </p:cNvPr>
          <p:cNvSpPr txBox="1"/>
          <p:nvPr/>
        </p:nvSpPr>
        <p:spPr>
          <a:xfrm>
            <a:off x="4082616" y="3861048"/>
            <a:ext cx="792088" cy="925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②障がい者支援施設等の支援環境の整備　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D0A6038-2EBD-4AB1-8078-81C8AC62BFF1}"/>
              </a:ext>
            </a:extLst>
          </p:cNvPr>
          <p:cNvSpPr txBox="1"/>
          <p:nvPr/>
        </p:nvSpPr>
        <p:spPr>
          <a:xfrm>
            <a:off x="4067944" y="5589240"/>
            <a:ext cx="792088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③地域生活支援拠点等の充実・強化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3AE9DD4-F417-4E5F-A967-0AE10E147219}"/>
              </a:ext>
            </a:extLst>
          </p:cNvPr>
          <p:cNvSpPr txBox="1"/>
          <p:nvPr/>
        </p:nvSpPr>
        <p:spPr>
          <a:xfrm>
            <a:off x="4082616" y="1556792"/>
            <a:ext cx="792088" cy="925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①入所時、入所中等の地域移行に向けた働きかけ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71CE79DD-7D8C-41CC-A0A2-DAD039DC12DC}"/>
              </a:ext>
            </a:extLst>
          </p:cNvPr>
          <p:cNvCxnSpPr>
            <a:cxnSpLocks/>
          </p:cNvCxnSpPr>
          <p:nvPr/>
        </p:nvCxnSpPr>
        <p:spPr>
          <a:xfrm>
            <a:off x="4062776" y="5157192"/>
            <a:ext cx="78111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8F8919-508C-422E-B127-A46670B69C85}"/>
              </a:ext>
            </a:extLst>
          </p:cNvPr>
          <p:cNvSpPr txBox="1"/>
          <p:nvPr/>
        </p:nvSpPr>
        <p:spPr>
          <a:xfrm>
            <a:off x="4849695" y="4004334"/>
            <a:ext cx="4282345" cy="2593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　　　　　　　　　　　　　　　　　　　　　　　　</a:t>
            </a: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◆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重度障がい者グループホーム等整備事業費補助金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・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R5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年度　申請　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32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件　　交付決定　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9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件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R6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年度（拡充）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21,600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千円（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R5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10,800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◆重度知的障がい者地域生活支援体制整備事業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（コンサルテーション事業）</a:t>
            </a:r>
          </a:p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・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R6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年度（継続）　３年目の４法人に対して実施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◆府内市町村の地域生活支援拠点等の整備、機能推進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・第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7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期障がい福祉計画への位置付け</a:t>
            </a:r>
          </a:p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・検証・検討状況の見える化</a:t>
            </a:r>
          </a:p>
          <a:p>
            <a:pPr marL="0" marR="0" lvl="0" indent="0" algn="l" defTabSz="914400" rtl="0" eaLnBrk="1" fontAlgn="auto" latinLnBrk="0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・好事例の横展開　　　　　　　　　　　　　　　　　　　</a:t>
            </a:r>
            <a:endParaRPr kumimoji="1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3AA88C07-8AEE-4C0A-A4DB-48FD461BD3ED}"/>
              </a:ext>
            </a:extLst>
          </p:cNvPr>
          <p:cNvCxnSpPr>
            <a:cxnSpLocks/>
          </p:cNvCxnSpPr>
          <p:nvPr/>
        </p:nvCxnSpPr>
        <p:spPr>
          <a:xfrm>
            <a:off x="4082616" y="3377327"/>
            <a:ext cx="5015358" cy="802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59FC48A-61B5-49E0-95A9-4E5E6B01DA7D}"/>
              </a:ext>
            </a:extLst>
          </p:cNvPr>
          <p:cNvSpPr/>
          <p:nvPr/>
        </p:nvSpPr>
        <p:spPr>
          <a:xfrm>
            <a:off x="4860032" y="3385355"/>
            <a:ext cx="4237942" cy="25966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R5</a:t>
            </a:r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年度取組み実績及び</a:t>
            </a:r>
            <a:r>
              <a:rPr kumimoji="1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R6</a:t>
            </a:r>
            <a:r>
              <a:rPr kumimoji="1" lang="ja-JP" altLang="en-US" sz="1100" b="1">
                <a:latin typeface="Meiryo UI" panose="020B0604030504040204" pitchFamily="50" charset="-128"/>
                <a:ea typeface="Meiryo UI" panose="020B0604030504040204" pitchFamily="50" charset="-128"/>
              </a:rPr>
              <a:t>年度の方向性について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E3CB8CE-426C-4F8F-9330-51EC31F1D179}"/>
              </a:ext>
            </a:extLst>
          </p:cNvPr>
          <p:cNvSpPr txBox="1"/>
          <p:nvPr/>
        </p:nvSpPr>
        <p:spPr>
          <a:xfrm>
            <a:off x="8453264" y="2006176"/>
            <a:ext cx="504056" cy="24198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663AA51-F0EC-4B4B-A460-E8EEFF6BA024}"/>
              </a:ext>
            </a:extLst>
          </p:cNvPr>
          <p:cNvSpPr txBox="1"/>
          <p:nvPr/>
        </p:nvSpPr>
        <p:spPr>
          <a:xfrm>
            <a:off x="7623142" y="2340901"/>
            <a:ext cx="504056" cy="24198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資料３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0E36B88-B36F-4E28-8F06-F1BB43444A30}"/>
              </a:ext>
            </a:extLst>
          </p:cNvPr>
          <p:cNvSpPr txBox="1"/>
          <p:nvPr/>
        </p:nvSpPr>
        <p:spPr>
          <a:xfrm>
            <a:off x="8387724" y="3963719"/>
            <a:ext cx="504056" cy="24198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資料４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7859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0" y="73612"/>
            <a:ext cx="9137847" cy="432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　基盤整備促進ワーキンググループ　スケジュール</a:t>
            </a:r>
            <a:endParaRPr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662966"/>
              </p:ext>
            </p:extLst>
          </p:nvPr>
        </p:nvGraphicFramePr>
        <p:xfrm>
          <a:off x="0" y="548681"/>
          <a:ext cx="9143999" cy="6264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98079203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9275">
                  <a:extLst>
                    <a:ext uri="{9D8B030D-6E8A-4147-A177-3AD203B41FA5}">
                      <a16:colId xmlns:a16="http://schemas.microsoft.com/office/drawing/2014/main" val="18041091"/>
                    </a:ext>
                  </a:extLst>
                </a:gridCol>
                <a:gridCol w="2092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9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基盤整備促進ワーキンググループの進め方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72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b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49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67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4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〇地域生活支援拠点等に係る市町村</a:t>
                      </a:r>
                      <a:endParaRPr kumimoji="1" lang="en-US" altLang="ja-JP" sz="1100" spc="-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意見交換会（</a:t>
                      </a:r>
                      <a:r>
                        <a:rPr kumimoji="1" lang="en-US" altLang="ja-JP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  <a:endParaRPr kumimoji="1" lang="en-US" altLang="ja-JP" sz="1100" spc="-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100" spc="-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kumimoji="1" lang="ja-JP" altLang="en-US" sz="1100" kern="1200" spc="-15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自立支援協議会へ検討状況の</a:t>
                      </a:r>
                      <a:endParaRPr kumimoji="1" lang="en-US" altLang="ja-JP" sz="1100" kern="1200" spc="-15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100" kern="1200" spc="-15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  報告（</a:t>
                      </a:r>
                      <a:r>
                        <a:rPr kumimoji="1" lang="en-US" altLang="ja-JP" sz="1100" kern="1200" spc="-15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</a:t>
                      </a:r>
                      <a:r>
                        <a:rPr kumimoji="1" lang="ja-JP" altLang="en-US" sz="1100" kern="1200" spc="-15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100" kern="1200" spc="-15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19</a:t>
                      </a:r>
                      <a:r>
                        <a:rPr kumimoji="1" lang="ja-JP" altLang="en-US" sz="1100" kern="1200" spc="-15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日）</a:t>
                      </a:r>
                      <a:endParaRPr kumimoji="1" lang="en-US" altLang="ja-JP" sz="1100" kern="1200" spc="-15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06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659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95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305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6319886"/>
                  </a:ext>
                </a:extLst>
              </a:tr>
              <a:tr h="53801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〇自立支援協議会への検討状況の</a:t>
                      </a:r>
                      <a:endParaRPr kumimoji="1" lang="en-US" altLang="ja-JP" sz="1100" spc="-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報告（</a:t>
                      </a:r>
                      <a:r>
                        <a:rPr kumimoji="1" lang="en-US" altLang="ja-JP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535806"/>
                  </a:ext>
                </a:extLst>
              </a:tr>
              <a:tr h="90113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spc="-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62074"/>
                  </a:ext>
                </a:extLst>
              </a:tr>
            </a:tbl>
          </a:graphicData>
        </a:graphic>
      </p:graphicFrame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7004248" y="6592267"/>
            <a:ext cx="2133600" cy="365125"/>
          </a:xfrm>
        </p:spPr>
        <p:txBody>
          <a:bodyPr/>
          <a:lstStyle/>
          <a:p>
            <a:fld id="{1C2C60DF-5D73-46A2-8FFF-B4A756D3B2D0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924744" y="7467890"/>
            <a:ext cx="8219256" cy="465388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  　提言を受けた具体的取組について、自立支援協議会へ報告　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⇒推進協へ報告の上、計画へ反映　（必要に応じ予算化）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5576" y="1628800"/>
            <a:ext cx="304173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①現状説明と実態把握に向けた調査について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②施策等の方向性について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82334" y="4911551"/>
            <a:ext cx="301498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①施設入所待機者実態調査について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②新たな施策について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82334" y="1412776"/>
            <a:ext cx="648073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872919" y="4735810"/>
            <a:ext cx="648073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</a:p>
        </p:txBody>
      </p:sp>
      <p:sp>
        <p:nvSpPr>
          <p:cNvPr id="5" name="下矢印 4"/>
          <p:cNvSpPr/>
          <p:nvPr/>
        </p:nvSpPr>
        <p:spPr>
          <a:xfrm>
            <a:off x="6371016" y="1016110"/>
            <a:ext cx="513062" cy="1189847"/>
          </a:xfrm>
          <a:prstGeom prst="downArrow">
            <a:avLst>
              <a:gd name="adj1" fmla="val 45427"/>
              <a:gd name="adj2" fmla="val 59934"/>
            </a:avLst>
          </a:prstGeom>
          <a:solidFill>
            <a:schemeClr val="tx2">
              <a:lumMod val="60000"/>
              <a:lumOff val="40000"/>
            </a:schemeClr>
          </a:solidFill>
          <a:ln w="15875">
            <a:solidFill>
              <a:schemeClr val="tx2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53037" y="2254657"/>
            <a:ext cx="972108" cy="29102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意見照会</a:t>
            </a:r>
          </a:p>
        </p:txBody>
      </p:sp>
      <p:sp>
        <p:nvSpPr>
          <p:cNvPr id="16" name="下矢印 15"/>
          <p:cNvSpPr/>
          <p:nvPr/>
        </p:nvSpPr>
        <p:spPr>
          <a:xfrm>
            <a:off x="5185066" y="1292891"/>
            <a:ext cx="484209" cy="1953799"/>
          </a:xfrm>
          <a:prstGeom prst="downArrow">
            <a:avLst>
              <a:gd name="adj1" fmla="val 47262"/>
              <a:gd name="adj2" fmla="val 70365"/>
            </a:avLst>
          </a:prstGeom>
          <a:solidFill>
            <a:schemeClr val="tx2">
              <a:lumMod val="60000"/>
              <a:lumOff val="40000"/>
            </a:schemeClr>
          </a:solidFill>
          <a:ln w="15875">
            <a:solidFill>
              <a:schemeClr val="tx2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屈折矢印 6"/>
          <p:cNvSpPr/>
          <p:nvPr/>
        </p:nvSpPr>
        <p:spPr>
          <a:xfrm rot="10800000" flipH="1">
            <a:off x="3901708" y="2249024"/>
            <a:ext cx="667216" cy="997665"/>
          </a:xfrm>
          <a:prstGeom prst="bentUp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80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4005722" y="2589305"/>
            <a:ext cx="936104" cy="2024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意見を反映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057236" y="1531859"/>
            <a:ext cx="897753" cy="212423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拠点等調査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568923" y="1532865"/>
            <a:ext cx="1161297" cy="216024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待機者実態調査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111095" y="3333608"/>
            <a:ext cx="2720280" cy="34174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次年度に向けた予算要求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071048" y="132491"/>
            <a:ext cx="936104" cy="307777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1-2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D173646-0C7B-4CBA-96DD-42EF508D8C3F}"/>
              </a:ext>
            </a:extLst>
          </p:cNvPr>
          <p:cNvSpPr/>
          <p:nvPr/>
        </p:nvSpPr>
        <p:spPr>
          <a:xfrm>
            <a:off x="20363" y="882211"/>
            <a:ext cx="677503" cy="144169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R5</a:t>
            </a:r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CD2254B-9080-471A-A7E8-8BBD92AF2940}"/>
              </a:ext>
            </a:extLst>
          </p:cNvPr>
          <p:cNvSpPr/>
          <p:nvPr/>
        </p:nvSpPr>
        <p:spPr>
          <a:xfrm>
            <a:off x="35496" y="5949280"/>
            <a:ext cx="677503" cy="144169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R6</a:t>
            </a:r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582BF64-6189-4560-9FFE-02EAED27B91A}"/>
              </a:ext>
            </a:extLst>
          </p:cNvPr>
          <p:cNvSpPr/>
          <p:nvPr/>
        </p:nvSpPr>
        <p:spPr>
          <a:xfrm>
            <a:off x="3420061" y="6027730"/>
            <a:ext cx="979255" cy="350366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地域生活推進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啓発事業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8130CE3-ED29-4C5D-AF4E-F820878C9D73}"/>
              </a:ext>
            </a:extLst>
          </p:cNvPr>
          <p:cNvSpPr/>
          <p:nvPr/>
        </p:nvSpPr>
        <p:spPr>
          <a:xfrm>
            <a:off x="5689315" y="6274127"/>
            <a:ext cx="1540758" cy="244126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GH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等整備事業費補助金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9420EC90-D9C1-4A0F-9FA4-0E5AA23FD12A}"/>
              </a:ext>
            </a:extLst>
          </p:cNvPr>
          <p:cNvSpPr/>
          <p:nvPr/>
        </p:nvSpPr>
        <p:spPr>
          <a:xfrm>
            <a:off x="5685904" y="6011672"/>
            <a:ext cx="1318344" cy="193330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コンサルテーション事業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7D8113A-F8BD-444D-ACB0-BF1C0F0B8B6A}"/>
              </a:ext>
            </a:extLst>
          </p:cNvPr>
          <p:cNvSpPr/>
          <p:nvPr/>
        </p:nvSpPr>
        <p:spPr>
          <a:xfrm>
            <a:off x="4482860" y="6015760"/>
            <a:ext cx="1115410" cy="350366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待機者実態調査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（時期未定）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屈折矢印 6">
            <a:extLst>
              <a:ext uri="{FF2B5EF4-FFF2-40B4-BE49-F238E27FC236}">
                <a16:creationId xmlns:a16="http://schemas.microsoft.com/office/drawing/2014/main" id="{D5240E83-78FB-4CFD-AB08-7C2D779F8908}"/>
              </a:ext>
            </a:extLst>
          </p:cNvPr>
          <p:cNvSpPr/>
          <p:nvPr/>
        </p:nvSpPr>
        <p:spPr>
          <a:xfrm rot="10800000" flipH="1">
            <a:off x="3932082" y="5085184"/>
            <a:ext cx="746054" cy="668658"/>
          </a:xfrm>
          <a:prstGeom prst="bentUp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80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22BAAF03-FCBA-4C3F-B5F0-23A0914C87AE}"/>
              </a:ext>
            </a:extLst>
          </p:cNvPr>
          <p:cNvSpPr/>
          <p:nvPr/>
        </p:nvSpPr>
        <p:spPr>
          <a:xfrm>
            <a:off x="3939000" y="5302791"/>
            <a:ext cx="983685" cy="2024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意見を反映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5FCEDBE9-365C-44B7-8953-30CE22630677}"/>
              </a:ext>
            </a:extLst>
          </p:cNvPr>
          <p:cNvSpPr/>
          <p:nvPr/>
        </p:nvSpPr>
        <p:spPr>
          <a:xfrm>
            <a:off x="1953037" y="5445224"/>
            <a:ext cx="972108" cy="29102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意見照会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E34092E6-6991-49DB-AA5F-EDABDAF8C75B}"/>
              </a:ext>
            </a:extLst>
          </p:cNvPr>
          <p:cNvSpPr/>
          <p:nvPr/>
        </p:nvSpPr>
        <p:spPr>
          <a:xfrm>
            <a:off x="5685904" y="6565630"/>
            <a:ext cx="2270472" cy="218758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拠点等の検証・検討状況の見える化等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7082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14492</TotalTime>
  <Words>900</Words>
  <Application>Microsoft Office PowerPoint</Application>
  <PresentationFormat>画面に合わせる (4:3)</PresentationFormat>
  <Paragraphs>122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大阪府</cp:lastModifiedBy>
  <cp:revision>798</cp:revision>
  <cp:lastPrinted>2024-02-13T10:33:18Z</cp:lastPrinted>
  <dcterms:created xsi:type="dcterms:W3CDTF">2014-05-26T00:08:15Z</dcterms:created>
  <dcterms:modified xsi:type="dcterms:W3CDTF">2024-02-14T04:10:01Z</dcterms:modified>
</cp:coreProperties>
</file>