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3" r:id="rId2"/>
    <p:sldId id="277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8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02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60ACA6-F1BB-4B44-A476-E436A9A97FF3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228BE-500C-42DE-9B55-D6ACCDBA3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355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F6ADD-02B1-4A0F-BFCC-550967252C0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334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57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4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73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35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4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19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79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56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90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CC97C-CDBA-4A16-8213-8F17F58AF7A0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36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CB75FF3-1E61-4DCE-9CEE-317111E8F15C}"/>
              </a:ext>
            </a:extLst>
          </p:cNvPr>
          <p:cNvSpPr txBox="1"/>
          <p:nvPr/>
        </p:nvSpPr>
        <p:spPr>
          <a:xfrm flipH="1">
            <a:off x="128484" y="712873"/>
            <a:ext cx="8951121" cy="6565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府立学校においては、感染リスクの高い活動の禁止等、まん延防止等重点措置実施時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R3.4.5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と同様の制限を行いながら、教育活動を実施する。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-4602"/>
            <a:ext cx="9144000" cy="57127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府立学校における今後の教育活動について</a:t>
            </a:r>
            <a:endParaRPr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5400" y="1670498"/>
            <a:ext cx="9092790" cy="48977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授業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・分散登校や短縮授業は行わず、通常形態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教室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人まで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を継続</a:t>
            </a: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・感染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リスクの高い活動は実施しない</a:t>
            </a: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感染拡大により不安を感じて登校しない児童生徒等については、オンライン等を活用して十分な学習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支援を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行う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修学旅行、府県間の移動を伴う教育活動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・旅行（移動）先の都道府県が大阪からの受け入れを拒否している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場合や緊急事態措置区域を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旅行（移動）先としている場合は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中止または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延期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学校行事（体育祭・文化祭等）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・感染防止策を徹底しながら実施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・感染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リスクの高い活動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は実施しない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部活動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・感染防止策を徹底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しながら実施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・感染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リスクの高い活動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は原則実施しない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・部活動前後での生徒どうしによる飲食を控えるとともに、更衣時に身体的距離を確保するよう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指導</a:t>
            </a:r>
            <a:endParaRPr kumimoji="1" lang="ja-JP" altLang="en-US" sz="16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280742" y="330361"/>
            <a:ext cx="2176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R3.6</a:t>
            </a:r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教育庁</a:t>
            </a:r>
            <a:endParaRPr kumimoji="1" lang="en-US" altLang="ja-JP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069698" y="6546248"/>
            <a:ext cx="2057400" cy="365125"/>
          </a:xfrm>
        </p:spPr>
        <p:txBody>
          <a:bodyPr/>
          <a:lstStyle/>
          <a:p>
            <a:r>
              <a:rPr kumimoji="1" lang="ja-JP" altLang="en-US" sz="1400" dirty="0" smtClean="0"/>
              <a:t>２－</a:t>
            </a:r>
            <a:r>
              <a:rPr kumimoji="1" lang="ja-JP" altLang="en-US" sz="1400" dirty="0"/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306534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289187"/>
              </p:ext>
            </p:extLst>
          </p:nvPr>
        </p:nvGraphicFramePr>
        <p:xfrm>
          <a:off x="113900" y="757455"/>
          <a:ext cx="8930186" cy="58444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7627">
                  <a:extLst>
                    <a:ext uri="{9D8B030D-6E8A-4147-A177-3AD203B41FA5}">
                      <a16:colId xmlns:a16="http://schemas.microsoft.com/office/drawing/2014/main" val="3983136698"/>
                    </a:ext>
                  </a:extLst>
                </a:gridCol>
                <a:gridCol w="850005">
                  <a:extLst>
                    <a:ext uri="{9D8B030D-6E8A-4147-A177-3AD203B41FA5}">
                      <a16:colId xmlns:a16="http://schemas.microsoft.com/office/drawing/2014/main" val="953942033"/>
                    </a:ext>
                  </a:extLst>
                </a:gridCol>
                <a:gridCol w="2343955">
                  <a:extLst>
                    <a:ext uri="{9D8B030D-6E8A-4147-A177-3AD203B41FA5}">
                      <a16:colId xmlns:a16="http://schemas.microsoft.com/office/drawing/2014/main" val="2279607741"/>
                    </a:ext>
                  </a:extLst>
                </a:gridCol>
                <a:gridCol w="710970">
                  <a:extLst>
                    <a:ext uri="{9D8B030D-6E8A-4147-A177-3AD203B41FA5}">
                      <a16:colId xmlns:a16="http://schemas.microsoft.com/office/drawing/2014/main" val="3980280154"/>
                    </a:ext>
                  </a:extLst>
                </a:gridCol>
                <a:gridCol w="2194683">
                  <a:extLst>
                    <a:ext uri="{9D8B030D-6E8A-4147-A177-3AD203B41FA5}">
                      <a16:colId xmlns:a16="http://schemas.microsoft.com/office/drawing/2014/main" val="3713185042"/>
                    </a:ext>
                  </a:extLst>
                </a:gridCol>
                <a:gridCol w="1192946">
                  <a:extLst>
                    <a:ext uri="{9D8B030D-6E8A-4147-A177-3AD203B41FA5}">
                      <a16:colId xmlns:a16="http://schemas.microsoft.com/office/drawing/2014/main" val="2576241608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「大阪モデル」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のステージ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ysClr val="windowText" lastClr="000000"/>
                          </a:solidFill>
                        </a:rPr>
                        <a:t>グリーン</a:t>
                      </a:r>
                      <a:endParaRPr kumimoji="1" lang="en-US" altLang="ja-JP" sz="12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endParaRPr kumimoji="1" lang="en-US" altLang="ja-JP" sz="12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endParaRPr kumimoji="1" lang="en-US" altLang="ja-JP" sz="12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イエロー</a:t>
                      </a:r>
                      <a:endParaRPr kumimoji="1" lang="en-US" altLang="ja-JP" sz="1200" dirty="0" smtClean="0"/>
                    </a:p>
                    <a:p>
                      <a:pPr algn="ctr"/>
                      <a:endParaRPr kumimoji="1" lang="en-US" altLang="ja-JP" sz="1200" dirty="0" smtClean="0"/>
                    </a:p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レッド</a:t>
                      </a:r>
                      <a:endParaRPr kumimoji="1" lang="en-US" altLang="ja-JP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295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err="1" smtClean="0"/>
                        <a:t>まん</a:t>
                      </a:r>
                      <a:r>
                        <a:rPr kumimoji="1" lang="ja-JP" altLang="en-US" sz="1200" dirty="0" smtClean="0"/>
                        <a:t>防措置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（</a:t>
                      </a:r>
                      <a:r>
                        <a:rPr kumimoji="1" lang="ja-JP" altLang="en-US" sz="1200" dirty="0" err="1" smtClean="0"/>
                        <a:t>まん</a:t>
                      </a:r>
                      <a:r>
                        <a:rPr kumimoji="1" lang="ja-JP" altLang="en-US" sz="1200" dirty="0" smtClean="0"/>
                        <a:t>防措置有無に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関わらず）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緊急事態措置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34427618"/>
                  </a:ext>
                </a:extLst>
              </a:tr>
              <a:tr h="42943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授業形態</a:t>
                      </a:r>
                      <a:endParaRPr kumimoji="1" lang="en-US" altLang="ja-JP" sz="1800" dirty="0" smtClean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u="sng" dirty="0" smtClean="0"/>
                        <a:t>平常授業</a:t>
                      </a:r>
                      <a:endParaRPr kumimoji="1" lang="ja-JP" altLang="en-US" sz="1400" u="sng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35395"/>
                  </a:ext>
                </a:extLst>
              </a:tr>
              <a:tr h="42530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教室の人数</a:t>
                      </a:r>
                      <a:endParaRPr kumimoji="1" lang="ja-JP" altLang="en-US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u="sng" dirty="0" smtClean="0"/>
                        <a:t>通常（</a:t>
                      </a:r>
                      <a:r>
                        <a:rPr kumimoji="1" lang="en-US" altLang="ja-JP" sz="1400" u="sng" dirty="0" smtClean="0"/>
                        <a:t>40</a:t>
                      </a:r>
                      <a:r>
                        <a:rPr kumimoji="1" lang="ja-JP" altLang="en-US" sz="1400" u="sng" dirty="0" smtClean="0"/>
                        <a:t>人まで）</a:t>
                      </a:r>
                      <a:endParaRPr kumimoji="1" lang="ja-JP" altLang="en-US" sz="1400" u="sng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562809"/>
                  </a:ext>
                </a:extLst>
              </a:tr>
              <a:tr h="426316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学校教育</a:t>
                      </a:r>
                      <a:endParaRPr kumimoji="1" lang="en-US" altLang="ja-JP" sz="1800" dirty="0" smtClean="0"/>
                    </a:p>
                    <a:p>
                      <a:pPr algn="l"/>
                      <a:r>
                        <a:rPr kumimoji="1" lang="ja-JP" altLang="en-US" sz="1800" dirty="0" smtClean="0"/>
                        <a:t>活動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通常</a:t>
                      </a:r>
                      <a:endParaRPr kumimoji="1" lang="en-US" altLang="ja-JP" sz="1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/>
                        <a:t>感染リスクの高い活動について、実施の検討及び感染症対策のさらなる徹底を行う</a:t>
                      </a:r>
                      <a:endParaRPr kumimoji="1" lang="en-US" altLang="ja-JP" sz="14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400" u="sng" dirty="0" smtClean="0"/>
                        <a:t>感染リスクの高い活動は実施しない</a:t>
                      </a:r>
                      <a:endParaRPr kumimoji="1" lang="en-US" altLang="ja-JP" sz="1400" u="sng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93108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感染リスクの高い活動：長時間にわたり、密集又は近距離で対面形式となる活動</a:t>
                      </a:r>
                      <a:endParaRPr kumimoji="1" lang="en-US" altLang="ja-JP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155765"/>
                  </a:ext>
                </a:extLst>
              </a:tr>
              <a:tr h="37075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合唱活動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マスク着用の上、児童生徒等の間隔を前後左右ともに</a:t>
                      </a:r>
                      <a:r>
                        <a:rPr kumimoji="1" lang="en-US" altLang="ja-JP" sz="1400" dirty="0" smtClean="0"/>
                        <a:t>2</a:t>
                      </a:r>
                      <a:r>
                        <a:rPr kumimoji="1" lang="ja-JP" altLang="en-US" sz="1400" dirty="0" smtClean="0"/>
                        <a:t>ｍ（最低１</a:t>
                      </a:r>
                      <a:r>
                        <a:rPr kumimoji="1" lang="en-US" altLang="ja-JP" sz="1400" dirty="0" smtClean="0"/>
                        <a:t>m</a:t>
                      </a:r>
                      <a:r>
                        <a:rPr kumimoji="1" lang="ja-JP" altLang="en-US" sz="1400" dirty="0" smtClean="0"/>
                        <a:t>）あけて実施</a:t>
                      </a:r>
                      <a:endParaRPr kumimoji="1" lang="en-US" altLang="ja-JP" sz="1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231891"/>
                  </a:ext>
                </a:extLst>
              </a:tr>
              <a:tr h="7099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学校行事</a:t>
                      </a:r>
                      <a:endParaRPr kumimoji="1" lang="en-US" altLang="ja-JP" sz="1800" dirty="0" smtClean="0"/>
                    </a:p>
                    <a:p>
                      <a:pPr algn="l"/>
                      <a:r>
                        <a:rPr kumimoji="1" lang="ja-JP" altLang="en-US" sz="1200" dirty="0" smtClean="0"/>
                        <a:t>（体育祭、文化祭等）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通常</a:t>
                      </a:r>
                      <a:endParaRPr kumimoji="1" lang="en-US" altLang="ja-JP" sz="1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感染リスクの高い活動について、実施の検討及び感染症対策のさらなる徹底を行う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sng" dirty="0" smtClean="0"/>
                        <a:t>感染防止策を徹底しながら実施</a:t>
                      </a:r>
                      <a:endParaRPr kumimoji="1" lang="en-US" altLang="ja-JP" sz="1400" u="sng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sng" dirty="0" smtClean="0"/>
                        <a:t>感染リスクの高い活動は実施しない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中止または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延期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1485761"/>
                  </a:ext>
                </a:extLst>
              </a:tr>
              <a:tr h="29846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/>
                        <a:t>修学旅行</a:t>
                      </a:r>
                      <a:endParaRPr kumimoji="1" lang="en-US" altLang="ja-JP" sz="1200" dirty="0" smtClean="0"/>
                    </a:p>
                    <a:p>
                      <a:pPr algn="l"/>
                      <a:r>
                        <a:rPr kumimoji="1" lang="ja-JP" altLang="en-US" sz="1200" dirty="0" smtClean="0"/>
                        <a:t>府県間の移動を伴う　　教育活動</a:t>
                      </a:r>
                      <a:endParaRPr kumimoji="1" lang="en-US" altLang="ja-JP" sz="1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400" u="sng" dirty="0" smtClean="0"/>
                        <a:t>旅行（移動）先の都道府県が大阪からの受け入れを拒否している場合や</a:t>
                      </a:r>
                      <a:endParaRPr kumimoji="1" lang="en-US" altLang="ja-JP" sz="1400" u="sng" dirty="0" smtClean="0"/>
                    </a:p>
                    <a:p>
                      <a:pPr algn="l"/>
                      <a:r>
                        <a:rPr kumimoji="1" lang="ja-JP" altLang="en-US" sz="1400" u="sng" dirty="0" smtClean="0"/>
                        <a:t>緊急事態宣言措置区域を旅行（移動）先としている場合は中止または延期</a:t>
                      </a:r>
                      <a:endParaRPr kumimoji="1" lang="ja-JP" altLang="en-US" sz="1400" u="sng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/>
                        <a:t>中止または</a:t>
                      </a:r>
                      <a:endParaRPr kumimoji="1" lang="en-US" altLang="ja-JP" sz="1400" dirty="0" smtClean="0"/>
                    </a:p>
                    <a:p>
                      <a:pPr algn="l"/>
                      <a:r>
                        <a:rPr kumimoji="1" lang="ja-JP" altLang="en-US" sz="1400" dirty="0" smtClean="0"/>
                        <a:t>延期</a:t>
                      </a:r>
                      <a:endParaRPr kumimoji="1" lang="en-US" altLang="ja-JP" sz="1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02827442"/>
                  </a:ext>
                </a:extLst>
              </a:tr>
              <a:tr h="99188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/>
                        <a:t>部活動</a:t>
                      </a:r>
                      <a:endParaRPr kumimoji="1" lang="en-US" altLang="ja-JP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通常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感染リスクの高い活動について、実施の検討及び感染症対策のさらなる徹底を行う</a:t>
                      </a:r>
                      <a:endParaRPr kumimoji="1" lang="ja-JP" altLang="en-US" sz="1400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sng" dirty="0" smtClean="0"/>
                        <a:t>感染防止策を徹底しながら実施</a:t>
                      </a:r>
                      <a:endParaRPr kumimoji="1" lang="en-US" altLang="ja-JP" sz="1400" u="sng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u="sng" dirty="0" smtClean="0"/>
                        <a:t>感染リスクの高い活動は原則実施しない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/>
                        <a:t>原則休止</a:t>
                      </a:r>
                      <a:endParaRPr kumimoji="1" lang="en-US" altLang="ja-JP" sz="14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8643170"/>
                  </a:ext>
                </a:extLst>
              </a:tr>
            </a:tbl>
          </a:graphicData>
        </a:graphic>
      </p:graphicFrame>
      <p:sp>
        <p:nvSpPr>
          <p:cNvPr id="25" name="テキスト ボックス 24"/>
          <p:cNvSpPr txBox="1"/>
          <p:nvPr/>
        </p:nvSpPr>
        <p:spPr>
          <a:xfrm>
            <a:off x="7480818" y="135621"/>
            <a:ext cx="1454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令和２年３月</a:t>
            </a:r>
            <a:r>
              <a:rPr kumimoji="1"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31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kumimoji="1" lang="ja-JP" altLang="en-US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-4601"/>
            <a:ext cx="9144000" cy="44584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府立学校における今後の教育活動について</a:t>
            </a:r>
            <a:endParaRPr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936185" y="1124117"/>
            <a:ext cx="2892029" cy="5490701"/>
          </a:xfrm>
          <a:prstGeom prst="rect">
            <a:avLst/>
          </a:prstGeom>
          <a:solidFill>
            <a:schemeClr val="accent1">
              <a:alpha val="4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CB75FF3-1E61-4DCE-9CEE-317111E8F15C}"/>
              </a:ext>
            </a:extLst>
          </p:cNvPr>
          <p:cNvSpPr txBox="1"/>
          <p:nvPr/>
        </p:nvSpPr>
        <p:spPr>
          <a:xfrm flipH="1">
            <a:off x="234482" y="6579599"/>
            <a:ext cx="8765190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●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市町村立学校及び私立学校について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は、府立学校と同様の対応を要請。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082577" y="6559127"/>
            <a:ext cx="2057400" cy="365125"/>
          </a:xfrm>
        </p:spPr>
        <p:txBody>
          <a:bodyPr/>
          <a:lstStyle/>
          <a:p>
            <a:r>
              <a:rPr kumimoji="1" lang="ja-JP" altLang="en-US" sz="1400" dirty="0" smtClean="0"/>
              <a:t>２－</a:t>
            </a:r>
            <a:r>
              <a:rPr kumimoji="1" lang="ja-JP" altLang="en-US" sz="1400" dirty="0"/>
              <a:t>４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7826850" y="1137001"/>
            <a:ext cx="1217236" cy="5464943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7956000" y="499875"/>
            <a:ext cx="979062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現行</a:t>
            </a:r>
            <a:endParaRPr kumimoji="1" lang="ja-JP" altLang="en-US" dirty="0"/>
          </a:p>
        </p:txBody>
      </p:sp>
      <p:sp>
        <p:nvSpPr>
          <p:cNvPr id="12" name="角丸四角形 11"/>
          <p:cNvSpPr/>
          <p:nvPr/>
        </p:nvSpPr>
        <p:spPr>
          <a:xfrm>
            <a:off x="5571891" y="503905"/>
            <a:ext cx="1188000" cy="3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6/21</a:t>
            </a:r>
            <a:r>
              <a:rPr kumimoji="1" lang="ja-JP" altLang="en-US" dirty="0" smtClean="0"/>
              <a:t>～</a:t>
            </a:r>
            <a:endParaRPr kumimoji="1" lang="ja-JP" altLang="en-US" dirty="0"/>
          </a:p>
        </p:txBody>
      </p:sp>
      <p:sp>
        <p:nvSpPr>
          <p:cNvPr id="13" name="右矢印 12"/>
          <p:cNvSpPr/>
          <p:nvPr/>
        </p:nvSpPr>
        <p:spPr>
          <a:xfrm flipH="1">
            <a:off x="7071385" y="478051"/>
            <a:ext cx="409433" cy="2774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右中かっこ 1"/>
          <p:cNvSpPr/>
          <p:nvPr/>
        </p:nvSpPr>
        <p:spPr>
          <a:xfrm rot="16200000">
            <a:off x="6292738" y="-442027"/>
            <a:ext cx="177562" cy="2890666"/>
          </a:xfrm>
          <a:prstGeom prst="rightBrace">
            <a:avLst>
              <a:gd name="adj1" fmla="val 81477"/>
              <a:gd name="adj2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右中かっこ 13"/>
          <p:cNvSpPr/>
          <p:nvPr/>
        </p:nvSpPr>
        <p:spPr>
          <a:xfrm rot="16200000">
            <a:off x="8337050" y="404200"/>
            <a:ext cx="196839" cy="1217237"/>
          </a:xfrm>
          <a:prstGeom prst="rightBrace">
            <a:avLst>
              <a:gd name="adj1" fmla="val 81477"/>
              <a:gd name="adj2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51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3178</TotalTime>
  <Words>548</Words>
  <Application>Microsoft Office PowerPoint</Application>
  <PresentationFormat>画面に合わせる (4:3)</PresentationFormat>
  <Paragraphs>71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松本　剛志</dc:creator>
  <cp:lastModifiedBy>大阪府</cp:lastModifiedBy>
  <cp:revision>327</cp:revision>
  <cp:lastPrinted>2021-06-16T06:56:52Z</cp:lastPrinted>
  <dcterms:created xsi:type="dcterms:W3CDTF">2020-03-31T00:25:54Z</dcterms:created>
  <dcterms:modified xsi:type="dcterms:W3CDTF">2021-06-25T05:32:30Z</dcterms:modified>
</cp:coreProperties>
</file>