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sldIdLst>
    <p:sldId id="266" r:id="rId2"/>
    <p:sldId id="270" r:id="rId3"/>
    <p:sldId id="271" r:id="rId4"/>
    <p:sldId id="272" r:id="rId5"/>
    <p:sldId id="277" r:id="rId6"/>
    <p:sldId id="278" r:id="rId7"/>
    <p:sldId id="279" r:id="rId8"/>
    <p:sldId id="280" r:id="rId9"/>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a:srgbClr val="66FF33"/>
    <a:srgbClr val="00FF00"/>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603" autoAdjust="0"/>
    <p:restoredTop sz="95842" autoAdjust="0"/>
  </p:normalViewPr>
  <p:slideViewPr>
    <p:cSldViewPr snapToGrid="0">
      <p:cViewPr varScale="1">
        <p:scale>
          <a:sx n="91" d="100"/>
          <a:sy n="91" d="100"/>
        </p:scale>
        <p:origin x="76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678" cy="498559"/>
          </a:xfrm>
          <a:prstGeom prst="rect">
            <a:avLst/>
          </a:prstGeom>
        </p:spPr>
        <p:txBody>
          <a:bodyPr vert="horz" lIns="62993" tIns="31497" rIns="62993" bIns="31497"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48" y="0"/>
            <a:ext cx="2950765" cy="498559"/>
          </a:xfrm>
          <a:prstGeom prst="rect">
            <a:avLst/>
          </a:prstGeom>
        </p:spPr>
        <p:txBody>
          <a:bodyPr vert="horz" lIns="62993" tIns="31497" rIns="62993" bIns="31497" rtlCol="0"/>
          <a:lstStyle>
            <a:lvl1pPr algn="r">
              <a:defRPr sz="800"/>
            </a:lvl1pPr>
          </a:lstStyle>
          <a:p>
            <a:fld id="{A2F5269F-B5A9-4089-81D4-EE983CAA9600}"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73575" cy="3355975"/>
          </a:xfrm>
          <a:prstGeom prst="rect">
            <a:avLst/>
          </a:prstGeom>
          <a:noFill/>
          <a:ln w="12700">
            <a:solidFill>
              <a:prstClr val="black"/>
            </a:solidFill>
          </a:ln>
        </p:spPr>
        <p:txBody>
          <a:bodyPr vert="horz" lIns="62993" tIns="31497" rIns="62993" bIns="31497" rtlCol="0" anchor="ctr"/>
          <a:lstStyle/>
          <a:p>
            <a:endParaRPr lang="ja-JP" altLang="en-US"/>
          </a:p>
        </p:txBody>
      </p:sp>
      <p:sp>
        <p:nvSpPr>
          <p:cNvPr id="5" name="ノート プレースホルダー 4"/>
          <p:cNvSpPr>
            <a:spLocks noGrp="1"/>
          </p:cNvSpPr>
          <p:nvPr>
            <p:ph type="body" sz="quarter" idx="3"/>
          </p:nvPr>
        </p:nvSpPr>
        <p:spPr>
          <a:xfrm>
            <a:off x="680611" y="4783532"/>
            <a:ext cx="5445978" cy="3913800"/>
          </a:xfrm>
          <a:prstGeom prst="rect">
            <a:avLst/>
          </a:prstGeom>
        </p:spPr>
        <p:txBody>
          <a:bodyPr vert="horz" lIns="62993" tIns="31497" rIns="62993" bIns="3149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779"/>
            <a:ext cx="2949678" cy="498559"/>
          </a:xfrm>
          <a:prstGeom prst="rect">
            <a:avLst/>
          </a:prstGeom>
        </p:spPr>
        <p:txBody>
          <a:bodyPr vert="horz" lIns="62993" tIns="31497" rIns="62993" bIns="31497"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48" y="9440779"/>
            <a:ext cx="2950765" cy="498559"/>
          </a:xfrm>
          <a:prstGeom prst="rect">
            <a:avLst/>
          </a:prstGeom>
        </p:spPr>
        <p:txBody>
          <a:bodyPr vert="horz" lIns="62993" tIns="31497" rIns="62993" bIns="31497" rtlCol="0" anchor="b"/>
          <a:lstStyle>
            <a:lvl1pPr algn="r">
              <a:defRPr sz="800"/>
            </a:lvl1pPr>
          </a:lstStyle>
          <a:p>
            <a:fld id="{459D2751-AAE1-4DC9-B587-E70FEE73FFD6}" type="slidenum">
              <a:rPr kumimoji="1" lang="ja-JP" altLang="en-US" smtClean="0"/>
              <a:t>‹#›</a:t>
            </a:fld>
            <a:endParaRPr kumimoji="1" lang="ja-JP" altLang="en-US"/>
          </a:p>
        </p:txBody>
      </p:sp>
    </p:spTree>
    <p:extLst>
      <p:ext uri="{BB962C8B-B14F-4D97-AF65-F5344CB8AC3E}">
        <p14:creationId xmlns:p14="http://schemas.microsoft.com/office/powerpoint/2010/main" val="27757987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0611" y="4783532"/>
            <a:ext cx="5445978" cy="4005738"/>
          </a:xfrm>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5194224B-BB41-4448-A289-772422DD272A}" type="slidenum">
              <a:rPr kumimoji="1" lang="ja-JP" altLang="en-US" smtClean="0"/>
              <a:t>3</a:t>
            </a:fld>
            <a:endParaRPr kumimoji="1" lang="ja-JP" altLang="en-US"/>
          </a:p>
        </p:txBody>
      </p:sp>
    </p:spTree>
    <p:extLst>
      <p:ext uri="{BB962C8B-B14F-4D97-AF65-F5344CB8AC3E}">
        <p14:creationId xmlns:p14="http://schemas.microsoft.com/office/powerpoint/2010/main" val="2720275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0611" y="4783532"/>
            <a:ext cx="5445978" cy="4005738"/>
          </a:xfrm>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5194224B-BB41-4448-A289-772422DD272A}" type="slidenum">
              <a:rPr kumimoji="1" lang="ja-JP" altLang="en-US" smtClean="0"/>
              <a:t>7</a:t>
            </a:fld>
            <a:endParaRPr kumimoji="1" lang="ja-JP" altLang="en-US"/>
          </a:p>
        </p:txBody>
      </p:sp>
    </p:spTree>
    <p:extLst>
      <p:ext uri="{BB962C8B-B14F-4D97-AF65-F5344CB8AC3E}">
        <p14:creationId xmlns:p14="http://schemas.microsoft.com/office/powerpoint/2010/main" val="2720275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511EEE9-7DC3-4A65-AD14-7F6A84F84818}" type="datetime1">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1308172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95E436F-C18A-407D-979E-3A487EAC9A91}" type="datetime1">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2634801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0D4976-EE9A-4F7A-952B-3E69E3754B5A}" type="datetime1">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2457907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AABB5A3-CD0A-41CF-9C7E-DD229A03C245}" type="datetime1">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2471208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812F838-F3E8-467B-92E7-0B12B68F278C}" type="datetime1">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2552503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B847021-CFF3-4BEC-9662-2E977FAFBBD7}" type="datetime1">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4049727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788CDA8-BE98-4294-A95D-A6BF30879456}" type="datetime1">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470173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A6EE61-1F07-4FA1-86A9-7E0584EA6436}" type="datetime1">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4025212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BAC1AE-A409-4A3B-A8FE-2E6BE68C6E43}" type="datetime1">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3147773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9BCCCC1-D45F-4801-A514-CCA1750C49C0}" type="datetime1">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570644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89238C9-904D-4B1A-B039-75C5D187C324}" type="datetime1">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3343519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8AC3F3-A95E-415C-A242-B6F686A0C26E}" type="datetime1">
              <a:rPr kumimoji="1" lang="ja-JP" altLang="en-US" smtClean="0"/>
              <a:t>2024/6/17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863467" y="641201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92569922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9144000" cy="43883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1209" rtlCol="0" anchor="ctr"/>
          <a:lstStyle/>
          <a:p>
            <a:pPr algn="ctr"/>
            <a:r>
              <a:rPr kumimoji="1" lang="ja-JP" altLang="en-US" sz="1582" b="1" dirty="0">
                <a:latin typeface="メイリオ" panose="020B0604030504040204" pitchFamily="50" charset="-128"/>
                <a:ea typeface="メイリオ" panose="020B0604030504040204" pitchFamily="50" charset="-128"/>
              </a:rPr>
              <a:t>大阪府保健所における実践</a:t>
            </a:r>
          </a:p>
        </p:txBody>
      </p:sp>
      <p:grpSp>
        <p:nvGrpSpPr>
          <p:cNvPr id="16" name="グループ化 15"/>
          <p:cNvGrpSpPr/>
          <p:nvPr/>
        </p:nvGrpSpPr>
        <p:grpSpPr>
          <a:xfrm>
            <a:off x="78030" y="723009"/>
            <a:ext cx="2195944" cy="1573489"/>
            <a:chOff x="337260" y="730449"/>
            <a:chExt cx="1808348" cy="1295759"/>
          </a:xfrm>
        </p:grpSpPr>
        <p:sp>
          <p:nvSpPr>
            <p:cNvPr id="4" name="楕円 3"/>
            <p:cNvSpPr/>
            <p:nvPr/>
          </p:nvSpPr>
          <p:spPr bwMode="blackWhite">
            <a:xfrm>
              <a:off x="632684" y="730449"/>
              <a:ext cx="1268859" cy="1295759"/>
            </a:xfrm>
            <a:prstGeom prst="ellipse">
              <a:avLst/>
            </a:prstGeom>
            <a:solidFill>
              <a:schemeClr val="bg1"/>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sp>
          <p:nvSpPr>
            <p:cNvPr id="5" name="テキスト ボックス 4"/>
            <p:cNvSpPr txBox="1"/>
            <p:nvPr/>
          </p:nvSpPr>
          <p:spPr bwMode="white">
            <a:xfrm>
              <a:off x="658688" y="1046495"/>
              <a:ext cx="1486920" cy="481142"/>
            </a:xfrm>
            <a:prstGeom prst="ellipse">
              <a:avLst/>
            </a:prstGeom>
            <a:solidFill>
              <a:schemeClr val="bg1"/>
            </a:solidFill>
          </p:spPr>
          <p:txBody>
            <a:bodyPr wrap="square" rtlCol="0">
              <a:spAutoFit/>
            </a:bodyPr>
            <a:lstStyle/>
            <a:p>
              <a:pPr algn="ctr"/>
              <a:r>
                <a:rPr kumimoji="1" lang="ja-JP" altLang="en-US" sz="1050" b="1" dirty="0">
                  <a:solidFill>
                    <a:schemeClr val="accent1">
                      <a:lumMod val="50000"/>
                    </a:schemeClr>
                  </a:solidFill>
                  <a:latin typeface="メイリオ" panose="020B0604030504040204" pitchFamily="50" charset="-128"/>
                  <a:ea typeface="メイリオ" panose="020B0604030504040204" pitchFamily="50" charset="-128"/>
                </a:rPr>
                <a:t>保健所</a:t>
              </a:r>
              <a:endParaRPr kumimoji="1" lang="en-US" altLang="ja-JP" sz="1050" b="1" dirty="0">
                <a:solidFill>
                  <a:schemeClr val="accent1">
                    <a:lumMod val="50000"/>
                  </a:schemeClr>
                </a:solidFill>
                <a:latin typeface="メイリオ" panose="020B0604030504040204" pitchFamily="50" charset="-128"/>
                <a:ea typeface="メイリオ" panose="020B0604030504040204" pitchFamily="50" charset="-128"/>
              </a:endParaRPr>
            </a:p>
            <a:p>
              <a:pPr algn="ctr"/>
              <a:r>
                <a:rPr kumimoji="1" lang="ja-JP" altLang="en-US" sz="1050" b="1" dirty="0">
                  <a:solidFill>
                    <a:schemeClr val="accent1">
                      <a:lumMod val="50000"/>
                    </a:schemeClr>
                  </a:solidFill>
                  <a:latin typeface="メイリオ" panose="020B0604030504040204" pitchFamily="50" charset="-128"/>
                  <a:ea typeface="メイリオ" panose="020B0604030504040204" pitchFamily="50" charset="-128"/>
                </a:rPr>
                <a:t>について</a:t>
              </a:r>
            </a:p>
          </p:txBody>
        </p:sp>
        <p:sp>
          <p:nvSpPr>
            <p:cNvPr id="7" name="楕円 8"/>
            <p:cNvSpPr txBox="1"/>
            <p:nvPr/>
          </p:nvSpPr>
          <p:spPr bwMode="white">
            <a:xfrm>
              <a:off x="337260" y="1022285"/>
              <a:ext cx="642856" cy="647880"/>
            </a:xfrm>
            <a:prstGeom prst="ellipse">
              <a:avLst/>
            </a:prstGeom>
            <a:solidFill>
              <a:schemeClr val="bg1"/>
            </a:solidFill>
            <a:ln w="3175">
              <a:noFill/>
            </a:ln>
            <a:scene3d>
              <a:camera prst="orthographicFront"/>
              <a:lightRig rig="flat" dir="t"/>
            </a:scene3d>
            <a:sp3d/>
          </p:spPr>
          <p:style>
            <a:lnRef idx="0">
              <a:scrgbClr r="0" g="0" b="0"/>
            </a:lnRef>
            <a:fillRef idx="0">
              <a:scrgbClr r="0" g="0" b="0"/>
            </a:fillRef>
            <a:effectRef idx="0">
              <a:scrgbClr r="0" g="0" b="0"/>
            </a:effectRef>
            <a:fontRef idx="minor">
              <a:schemeClr val="dk1"/>
            </a:fontRef>
          </p:style>
          <p:txBody>
            <a:bodyPr spcFirstLastPara="0" vert="horz" wrap="square" lIns="14235" tIns="142418" rIns="14235" bIns="14235" numCol="1" spcCol="1270" anchor="ctr" anchorCtr="0">
              <a:noAutofit/>
            </a:bodyPr>
            <a:lstStyle/>
            <a:p>
              <a:pPr algn="ctr" defTabSz="498253">
                <a:lnSpc>
                  <a:spcPct val="90000"/>
                </a:lnSpc>
                <a:spcBef>
                  <a:spcPct val="0"/>
                </a:spcBef>
                <a:spcAft>
                  <a:spcPct val="35000"/>
                </a:spcAft>
              </a:pPr>
              <a:r>
                <a:rPr kumimoji="1" lang="ja-JP" altLang="en-US" sz="3600" b="1" dirty="0">
                  <a:solidFill>
                    <a:schemeClr val="accent1">
                      <a:lumMod val="75000"/>
                    </a:schemeClr>
                  </a:solidFill>
                  <a:latin typeface="メイリオ" panose="020B0604030504040204" pitchFamily="50" charset="-128"/>
                  <a:ea typeface="メイリオ" panose="020B0604030504040204" pitchFamily="50" charset="-128"/>
                </a:rPr>
                <a:t>１</a:t>
              </a:r>
            </a:p>
          </p:txBody>
        </p:sp>
      </p:grpSp>
      <p:sp>
        <p:nvSpPr>
          <p:cNvPr id="8" name="テキスト ボックス 7"/>
          <p:cNvSpPr txBox="1"/>
          <p:nvPr/>
        </p:nvSpPr>
        <p:spPr>
          <a:xfrm>
            <a:off x="3768433" y="708674"/>
            <a:ext cx="4696691" cy="1487532"/>
          </a:xfrm>
          <a:prstGeom prst="roundRect">
            <a:avLst>
              <a:gd name="adj" fmla="val 5605"/>
            </a:avLst>
          </a:prstGeom>
          <a:solidFill>
            <a:schemeClr val="accent1">
              <a:lumMod val="40000"/>
              <a:lumOff val="60000"/>
            </a:schemeClr>
          </a:solidFill>
          <a:ln>
            <a:solidFill>
              <a:schemeClr val="accent1">
                <a:lumMod val="75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7473" tIns="71209" rIns="23736" bIns="118681" numCol="1" spcCol="1270" anchor="t" anchorCtr="0">
            <a:noAutofit/>
          </a:bodyPr>
          <a:lstStyle/>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職員体制：</a:t>
            </a:r>
            <a:r>
              <a:rPr kumimoji="1" lang="ja-JP" altLang="en-US" sz="1100" dirty="0">
                <a:solidFill>
                  <a:schemeClr val="tx1"/>
                </a:solidFill>
                <a:latin typeface="メイリオ" panose="020B0604030504040204" pitchFamily="50" charset="-128"/>
                <a:ea typeface="メイリオ" panose="020B0604030504040204" pitchFamily="50" charset="-128"/>
              </a:rPr>
              <a:t>精神保健福祉相談員　　　</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solidFill>
                  <a:schemeClr val="tx1"/>
                </a:solidFill>
                <a:latin typeface="メイリオ" panose="020B0604030504040204" pitchFamily="50" charset="-128"/>
                <a:ea typeface="メイリオ" panose="020B0604030504040204" pitchFamily="50" charset="-128"/>
              </a:rPr>
              <a:t>　　　　　（ケースワーカー　保健師）</a:t>
            </a:r>
            <a:endParaRPr lang="en-US" altLang="ja-JP" sz="1100" b="1" dirty="0">
              <a:solidFill>
                <a:schemeClr val="tx1"/>
              </a:solidFill>
              <a:latin typeface="HG丸ｺﾞｼｯｸM-PRO" panose="020F0600000000000000" pitchFamily="50" charset="-128"/>
              <a:ea typeface="HG丸ｺﾞｼｯｸM-PRO" panose="020F0600000000000000" pitchFamily="50" charset="-128"/>
            </a:endParaRPr>
          </a:p>
          <a:p>
            <a:pPr marL="0" lvl="1" defTabSz="732725">
              <a:lnSpc>
                <a:spcPct val="90000"/>
              </a:lnSpc>
              <a:spcBef>
                <a:spcPct val="0"/>
              </a:spcBef>
              <a:spcAft>
                <a:spcPct val="15000"/>
              </a:spcAft>
            </a:pPr>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メイリオ" panose="020B0604030504040204" pitchFamily="50" charset="-128"/>
                <a:ea typeface="メイリオ" panose="020B0604030504040204" pitchFamily="50" charset="-128"/>
              </a:rPr>
              <a:t>非常勤嘱託医（月７～８回）</a:t>
            </a:r>
            <a:r>
              <a:rPr kumimoji="1" lang="ja-JP" altLang="en-US" sz="1100" dirty="0">
                <a:solidFill>
                  <a:schemeClr val="tx1"/>
                </a:solidFill>
                <a:latin typeface="メイリオ" panose="020B0604030504040204" pitchFamily="50" charset="-128"/>
                <a:ea typeface="メイリオ" panose="020B0604030504040204" pitchFamily="50" charset="-128"/>
              </a:rPr>
              <a:t>非常勤心理士（月３回）</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solidFill>
                  <a:schemeClr val="tx1"/>
                </a:solidFill>
                <a:latin typeface="メイリオ" panose="020B0604030504040204" pitchFamily="50" charset="-128"/>
                <a:ea typeface="メイリオ" panose="020B0604030504040204" pitchFamily="50" charset="-128"/>
              </a:rPr>
              <a:t>年間相談件数　延べ相談件数約</a:t>
            </a:r>
            <a:r>
              <a:rPr kumimoji="1" lang="en-US" altLang="ja-JP" sz="1100" dirty="0">
                <a:solidFill>
                  <a:schemeClr val="tx1"/>
                </a:solidFill>
                <a:latin typeface="メイリオ" panose="020B0604030504040204" pitchFamily="50" charset="-128"/>
                <a:ea typeface="メイリオ" panose="020B0604030504040204" pitchFamily="50" charset="-128"/>
              </a:rPr>
              <a:t>4000</a:t>
            </a:r>
            <a:r>
              <a:rPr kumimoji="1" lang="ja-JP" altLang="en-US" sz="1100" strike="sngStrike" dirty="0">
                <a:solidFill>
                  <a:schemeClr val="tx1"/>
                </a:solidFill>
                <a:latin typeface="メイリオ" panose="020B0604030504040204" pitchFamily="50" charset="-128"/>
                <a:ea typeface="メイリオ" panose="020B0604030504040204" pitchFamily="50" charset="-128"/>
              </a:rPr>
              <a:t>件</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統合失調症、うつ病、依存症関連、発達障がいやひきこもり、</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強迫性障がい等。</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支援内容は未治療や治療中断の方の治療導入や治療継続が多い。</a:t>
            </a:r>
          </a:p>
        </p:txBody>
      </p:sp>
      <p:sp>
        <p:nvSpPr>
          <p:cNvPr id="10" name="テキスト ボックス 9"/>
          <p:cNvSpPr txBox="1"/>
          <p:nvPr/>
        </p:nvSpPr>
        <p:spPr>
          <a:xfrm>
            <a:off x="3768433" y="2464255"/>
            <a:ext cx="4696691" cy="2079824"/>
          </a:xfrm>
          <a:prstGeom prst="roundRect">
            <a:avLst>
              <a:gd name="adj" fmla="val 5355"/>
            </a:avLst>
          </a:prstGeom>
          <a:solidFill>
            <a:schemeClr val="bg1"/>
          </a:solidFill>
          <a:ln w="28575">
            <a:solidFill>
              <a:schemeClr val="accent1">
                <a:lumMod val="40000"/>
                <a:lumOff val="6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7473" tIns="71209" rIns="23736" bIns="71209" numCol="1" spcCol="1270" anchor="t" anchorCtr="0">
            <a:noAutofit/>
          </a:bodyPr>
          <a:lstStyle/>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個別相談　</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研修開催　</a:t>
            </a:r>
            <a:r>
              <a:rPr lang="ja-JP" altLang="en-US" sz="1100" dirty="0">
                <a:latin typeface="メイリオ" panose="020B0604030504040204" pitchFamily="50" charset="-128"/>
                <a:ea typeface="メイリオ" panose="020B0604030504040204" pitchFamily="50" charset="-128"/>
              </a:rPr>
              <a:t>関係機関職員研修会（自殺対策・依存症対策など）</a:t>
            </a:r>
            <a:endParaRPr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実施している事業等</a:t>
            </a:r>
            <a:endParaRPr kumimoji="1" lang="en-US" altLang="ja-JP" sz="1100" dirty="0">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自殺対策関連連絡会議、自殺未遂者相談支援事業、</a:t>
            </a:r>
            <a:endParaRPr lang="en-US" altLang="ja-JP" sz="1100" dirty="0">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心神喪失者等医療観察法、措置診察業務、</a:t>
            </a:r>
            <a:endParaRPr lang="en-US" altLang="ja-JP" sz="1100" dirty="0">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措置入院者等退院後支援事業、精神科病院実地指導、</a:t>
            </a:r>
            <a:endParaRPr lang="en-US" altLang="ja-JP" sz="1100" dirty="0">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精神医療懇話会、地域包括ケアシステムの協議の場、依存症予防啓発</a:t>
            </a:r>
            <a:endParaRPr lang="en-US" altLang="ja-JP" sz="1100" dirty="0">
              <a:latin typeface="メイリオ" panose="020B0604030504040204" pitchFamily="50" charset="-128"/>
              <a:ea typeface="メイリオ" panose="020B0604030504040204" pitchFamily="50" charset="-128"/>
            </a:endParaRPr>
          </a:p>
          <a:p>
            <a:pPr marL="0" indent="0">
              <a:buNone/>
            </a:pPr>
            <a:endParaRPr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地域支援　管内関係機関職員等へのコンサルテーション、</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管轄市の自立支援協議会の部会への参画、</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地域断酒会への相談支援等。</a:t>
            </a:r>
            <a:endParaRPr kumimoji="1" lang="en-US" altLang="ja-JP" sz="1100" dirty="0">
              <a:latin typeface="メイリオ" panose="020B0604030504040204" pitchFamily="50" charset="-128"/>
              <a:ea typeface="メイリオ" panose="020B0604030504040204" pitchFamily="50" charset="-128"/>
            </a:endParaRPr>
          </a:p>
          <a:p>
            <a:pPr marL="0" indent="0">
              <a:buNone/>
            </a:pPr>
            <a:r>
              <a:rPr lang="ja-JP" altLang="en-US" sz="1100" b="1" dirty="0">
                <a:latin typeface="HG丸ｺﾞｼｯｸM-PRO" pitchFamily="50" charset="-128"/>
                <a:ea typeface="HG丸ｺﾞｼｯｸM-PRO" pitchFamily="50" charset="-128"/>
              </a:rPr>
              <a:t>　　</a:t>
            </a:r>
            <a:endParaRPr lang="en-US" altLang="ja-JP" sz="1100" b="1" dirty="0">
              <a:latin typeface="HG丸ｺﾞｼｯｸM-PRO" pitchFamily="50" charset="-128"/>
              <a:ea typeface="HG丸ｺﾞｼｯｸM-PRO"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endParaRPr kumimoji="1" lang="ja-JP" altLang="en-US" sz="1100" dirty="0">
              <a:latin typeface="メイリオ" panose="020B0604030504040204" pitchFamily="50" charset="-128"/>
              <a:ea typeface="メイリオ" panose="020B0604030504040204" pitchFamily="50" charset="-128"/>
            </a:endParaRPr>
          </a:p>
        </p:txBody>
      </p:sp>
      <p:sp>
        <p:nvSpPr>
          <p:cNvPr id="12" name="ホームベース 11"/>
          <p:cNvSpPr/>
          <p:nvPr/>
        </p:nvSpPr>
        <p:spPr>
          <a:xfrm>
            <a:off x="2450152" y="708674"/>
            <a:ext cx="1110526" cy="1487532"/>
          </a:xfrm>
          <a:prstGeom prst="homePlate">
            <a:avLst>
              <a:gd name="adj" fmla="val 31839"/>
            </a:avLst>
          </a:prstGeom>
          <a:solidFill>
            <a:schemeClr val="accent1">
              <a:lumMod val="40000"/>
              <a:lumOff val="60000"/>
            </a:schemeClr>
          </a:solidFill>
          <a:ln>
            <a:solidFill>
              <a:schemeClr val="accent5"/>
            </a:solidFill>
          </a:ln>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900" b="1" dirty="0">
                <a:latin typeface="メイリオ" panose="020B0604030504040204" pitchFamily="50" charset="-128"/>
                <a:ea typeface="メイリオ" panose="020B0604030504040204" pitchFamily="50" charset="-128"/>
              </a:rPr>
              <a:t>精神保健福祉チーム紹介</a:t>
            </a:r>
          </a:p>
        </p:txBody>
      </p:sp>
      <p:sp>
        <p:nvSpPr>
          <p:cNvPr id="13" name="ホームベース 12"/>
          <p:cNvSpPr/>
          <p:nvPr/>
        </p:nvSpPr>
        <p:spPr>
          <a:xfrm>
            <a:off x="2450152" y="2466050"/>
            <a:ext cx="1110124" cy="2079824"/>
          </a:xfrm>
          <a:prstGeom prst="homePlate">
            <a:avLst>
              <a:gd name="adj" fmla="val 34254"/>
            </a:avLst>
          </a:prstGeom>
          <a:solidFill>
            <a:schemeClr val="accent1">
              <a:lumMod val="60000"/>
              <a:lumOff val="40000"/>
            </a:schemeClr>
          </a:solidFill>
          <a:ln>
            <a:solidFill>
              <a:schemeClr val="accent5"/>
            </a:solidFill>
          </a:ln>
        </p:spPr>
        <p:style>
          <a:lnRef idx="1">
            <a:schemeClr val="accent3"/>
          </a:lnRef>
          <a:fillRef idx="2">
            <a:schemeClr val="accent3"/>
          </a:fillRef>
          <a:effectRef idx="1">
            <a:schemeClr val="accent3"/>
          </a:effectRef>
          <a:fontRef idx="minor">
            <a:schemeClr val="dk1"/>
          </a:fontRef>
        </p:style>
        <p:txBody>
          <a:bodyPr rIns="47473" rtlCol="0" anchor="ctr"/>
          <a:lstStyle/>
          <a:p>
            <a:r>
              <a:rPr kumimoji="1" lang="ja-JP" altLang="en-US" sz="900" b="1" dirty="0">
                <a:latin typeface="メイリオ" panose="020B0604030504040204" pitchFamily="50" charset="-128"/>
                <a:ea typeface="メイリオ" panose="020B0604030504040204" pitchFamily="50" charset="-128"/>
              </a:rPr>
              <a:t>主な活動</a:t>
            </a:r>
            <a:endParaRPr kumimoji="1" lang="en-US" altLang="ja-JP" sz="900" b="1" dirty="0">
              <a:latin typeface="メイリオ" panose="020B0604030504040204" pitchFamily="50" charset="-128"/>
              <a:ea typeface="メイリオ" panose="020B0604030504040204" pitchFamily="50" charset="-128"/>
            </a:endParaRPr>
          </a:p>
        </p:txBody>
      </p:sp>
      <p:sp>
        <p:nvSpPr>
          <p:cNvPr id="14" name="ホームベース 13"/>
          <p:cNvSpPr/>
          <p:nvPr/>
        </p:nvSpPr>
        <p:spPr>
          <a:xfrm>
            <a:off x="2449859" y="4754880"/>
            <a:ext cx="1110417" cy="1980867"/>
          </a:xfrm>
          <a:prstGeom prst="homePlate">
            <a:avLst>
              <a:gd name="adj" fmla="val 37502"/>
            </a:avLst>
          </a:prstGeom>
          <a:solidFill>
            <a:schemeClr val="accent1">
              <a:lumMod val="75000"/>
            </a:schemeClr>
          </a:solidFill>
          <a:ln>
            <a:solidFill>
              <a:schemeClr val="accent5"/>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900" b="1" dirty="0">
                <a:latin typeface="メイリオ" panose="020B0604030504040204" pitchFamily="50" charset="-128"/>
                <a:ea typeface="メイリオ" panose="020B0604030504040204" pitchFamily="50" charset="-128"/>
              </a:rPr>
              <a:t>保健所の課題</a:t>
            </a:r>
          </a:p>
        </p:txBody>
      </p:sp>
      <p:sp>
        <p:nvSpPr>
          <p:cNvPr id="15" name="テキスト ボックス 14"/>
          <p:cNvSpPr txBox="1"/>
          <p:nvPr/>
        </p:nvSpPr>
        <p:spPr>
          <a:xfrm>
            <a:off x="3768433" y="4713171"/>
            <a:ext cx="4696691" cy="2022576"/>
          </a:xfrm>
          <a:prstGeom prst="roundRect">
            <a:avLst>
              <a:gd name="adj" fmla="val 12739"/>
            </a:avLst>
          </a:prstGeom>
          <a:solidFill>
            <a:schemeClr val="bg1"/>
          </a:solidFill>
          <a:ln w="28575">
            <a:solidFill>
              <a:schemeClr val="accent1">
                <a:lumMod val="75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47473" rIns="0" bIns="0" numCol="1" spcCol="1270" anchor="t" anchorCtr="0">
            <a:noAutofit/>
          </a:bodyPr>
          <a:lstStyle/>
          <a:p>
            <a:pPr marL="113049" lvl="1" indent="-113049" defTabSz="732725">
              <a:lnSpc>
                <a:spcPct val="90000"/>
              </a:lnSpc>
              <a:spcBef>
                <a:spcPct val="0"/>
              </a:spcBef>
              <a:spcAft>
                <a:spcPct val="15000"/>
              </a:spcAft>
              <a:buFont typeface="メイリオ" panose="020B0604030504040204" pitchFamily="50" charset="-128"/>
              <a:buChar char="★"/>
            </a:pPr>
            <a:r>
              <a:rPr kumimoji="1" lang="ja-JP" altLang="en-US" sz="1100" dirty="0">
                <a:latin typeface="メイリオ" panose="020B0604030504040204" pitchFamily="50" charset="-128"/>
                <a:ea typeface="メイリオ" panose="020B0604030504040204" pitchFamily="50" charset="-128"/>
              </a:rPr>
              <a:t>令和元年より相談件数が急増。高止まり状態。</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緊急性が高く、課題が複雑化した事例が増加。</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メイリオ" panose="020B0604030504040204" pitchFamily="50" charset="-128"/>
              <a:buChar char="★"/>
            </a:pPr>
            <a:r>
              <a:rPr kumimoji="1" lang="ja-JP" altLang="en-US" sz="1100" dirty="0">
                <a:latin typeface="メイリオ" panose="020B0604030504040204" pitchFamily="50" charset="-128"/>
                <a:ea typeface="メイリオ" panose="020B0604030504040204" pitchFamily="50" charset="-128"/>
              </a:rPr>
              <a:t>対象者に丁寧に関わって支援したいが、できていない状況。</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メイリオ" panose="020B0604030504040204" pitchFamily="50" charset="-128"/>
              <a:buChar char="★"/>
            </a:pPr>
            <a:r>
              <a:rPr kumimoji="1" lang="ja-JP" altLang="en-US" sz="1100" dirty="0">
                <a:latin typeface="メイリオ" panose="020B0604030504040204" pitchFamily="50" charset="-128"/>
                <a:ea typeface="メイリオ" panose="020B0604030504040204" pitchFamily="50" charset="-128"/>
              </a:rPr>
              <a:t>家族が孤立しないよう、家族同士が交流し疾患や障がいについて</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学ぶ場がない。</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メイリオ" panose="020B0604030504040204" pitchFamily="50" charset="-128"/>
              <a:buChar char="★"/>
            </a:pPr>
            <a:r>
              <a:rPr kumimoji="1" lang="ja-JP" altLang="en-US" sz="1100" dirty="0">
                <a:latin typeface="メイリオ" panose="020B0604030504040204" pitchFamily="50" charset="-128"/>
                <a:ea typeface="メイリオ" panose="020B0604030504040204" pitchFamily="50" charset="-128"/>
              </a:rPr>
              <a:t>市との連携や協働にもっと時間を取りたいが、個別支援の中でも、</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緊急を要する事例が多く、時間を取りにくくなっている。</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メイリオ" panose="020B0604030504040204" pitchFamily="50" charset="-128"/>
              <a:buChar char="★"/>
            </a:pPr>
            <a:r>
              <a:rPr kumimoji="1" lang="ja-JP" altLang="en-US" sz="1100" dirty="0">
                <a:latin typeface="メイリオ" panose="020B0604030504040204" pitchFamily="50" charset="-128"/>
                <a:ea typeface="メイリオ" panose="020B0604030504040204" pitchFamily="50" charset="-128"/>
              </a:rPr>
              <a:t>長期入院の方や遠方の医療機関に入院した方の地域移行支援が丁寧にできない。</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メイリオ" panose="020B0604030504040204" pitchFamily="50" charset="-128"/>
              <a:buChar char="★"/>
            </a:pPr>
            <a:r>
              <a:rPr kumimoji="1" lang="ja-JP" altLang="en-US" sz="1100" dirty="0">
                <a:latin typeface="メイリオ" panose="020B0604030504040204" pitchFamily="50" charset="-128"/>
                <a:ea typeface="メイリオ" panose="020B0604030504040204" pitchFamily="50" charset="-128"/>
              </a:rPr>
              <a:t>人材育成の時間が足りず、若手職員に負担がかかっている。</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メイリオ" panose="020B0604030504040204" pitchFamily="50" charset="-128"/>
              <a:buChar char="★"/>
            </a:pPr>
            <a:r>
              <a:rPr kumimoji="1" lang="ja-JP" altLang="en-US" sz="1100" dirty="0">
                <a:latin typeface="メイリオ" panose="020B0604030504040204" pitchFamily="50" charset="-128"/>
                <a:ea typeface="メイリオ" panose="020B0604030504040204" pitchFamily="50" charset="-128"/>
              </a:rPr>
              <a:t>マンパワー不足、中堅、ベテラン職員が少ない。</a:t>
            </a:r>
          </a:p>
        </p:txBody>
      </p:sp>
      <p:sp>
        <p:nvSpPr>
          <p:cNvPr id="17" name="正方形/長方形 16">
            <a:extLst>
              <a:ext uri="{FF2B5EF4-FFF2-40B4-BE49-F238E27FC236}">
                <a16:creationId xmlns:a16="http://schemas.microsoft.com/office/drawing/2014/main" id="{5CFCD4DE-059A-45C3-BC11-64D309048041}"/>
              </a:ext>
            </a:extLst>
          </p:cNvPr>
          <p:cNvSpPr/>
          <p:nvPr/>
        </p:nvSpPr>
        <p:spPr>
          <a:xfrm>
            <a:off x="56148" y="42112"/>
            <a:ext cx="1476000" cy="360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実践報告①</a:t>
            </a:r>
          </a:p>
        </p:txBody>
      </p:sp>
      <p:sp>
        <p:nvSpPr>
          <p:cNvPr id="3" name="スライド番号プレースホルダー 2">
            <a:extLst>
              <a:ext uri="{FF2B5EF4-FFF2-40B4-BE49-F238E27FC236}">
                <a16:creationId xmlns:a16="http://schemas.microsoft.com/office/drawing/2014/main" id="{2D2754AE-7AD6-49CB-AB58-6B0425ABD085}"/>
              </a:ext>
            </a:extLst>
          </p:cNvPr>
          <p:cNvSpPr>
            <a:spLocks noGrp="1"/>
          </p:cNvSpPr>
          <p:nvPr>
            <p:ph type="sldNum" sz="quarter" idx="12"/>
          </p:nvPr>
        </p:nvSpPr>
        <p:spPr/>
        <p:txBody>
          <a:bodyPr/>
          <a:lstStyle/>
          <a:p>
            <a:fld id="{4204BB7E-20EF-434C-A514-E436F126BD36}" type="slidenum">
              <a:rPr kumimoji="1" lang="ja-JP" altLang="en-US" smtClean="0"/>
              <a:t>1</a:t>
            </a:fld>
            <a:endParaRPr kumimoji="1" lang="ja-JP" altLang="en-US"/>
          </a:p>
        </p:txBody>
      </p:sp>
      <p:sp>
        <p:nvSpPr>
          <p:cNvPr id="19" name="正方形/長方形 18">
            <a:extLst>
              <a:ext uri="{FF2B5EF4-FFF2-40B4-BE49-F238E27FC236}">
                <a16:creationId xmlns:a16="http://schemas.microsoft.com/office/drawing/2014/main" id="{DF82F01B-BA0E-4689-9971-0F1D12A51E03}"/>
              </a:ext>
            </a:extLst>
          </p:cNvPr>
          <p:cNvSpPr/>
          <p:nvPr/>
        </p:nvSpPr>
        <p:spPr>
          <a:xfrm>
            <a:off x="8219937" y="23373"/>
            <a:ext cx="900000" cy="360000"/>
          </a:xfrm>
          <a:prstGeom prst="rect">
            <a:avLst/>
          </a:prstGeom>
          <a:ln w="28575"/>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108000" rIns="91440" bIns="45720" numCol="1" spcCol="0" rtlCol="0" fromWordArt="0" anchor="ctr" anchorCtr="0" forceAA="0" compatLnSpc="1">
            <a:prstTxWarp prst="textNoShape">
              <a:avLst/>
            </a:prstTxWarp>
            <a:noAutofit/>
          </a:bodyPr>
          <a:lstStyle/>
          <a:p>
            <a:pPr algn="ctr"/>
            <a:r>
              <a:rPr lang="ja-JP" altLang="en-US" sz="1400" u="none" dirty="0">
                <a:latin typeface="メイリオ" panose="020B0604030504040204" pitchFamily="50" charset="-128"/>
                <a:ea typeface="メイリオ" panose="020B0604030504040204" pitchFamily="50" charset="-128"/>
              </a:rPr>
              <a:t>資料２</a:t>
            </a:r>
            <a:endParaRPr lang="en-US" altLang="ja-JP" sz="1400" u="none"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98573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0" y="596631"/>
            <a:ext cx="2052993" cy="1573200"/>
            <a:chOff x="3975250" y="751826"/>
            <a:chExt cx="2190000" cy="1800000"/>
          </a:xfrm>
        </p:grpSpPr>
        <p:sp>
          <p:nvSpPr>
            <p:cNvPr id="3" name="楕円 2"/>
            <p:cNvSpPr/>
            <p:nvPr/>
          </p:nvSpPr>
          <p:spPr>
            <a:xfrm>
              <a:off x="4388844" y="751826"/>
              <a:ext cx="1776406" cy="1800000"/>
            </a:xfrm>
            <a:prstGeom prst="ellipse">
              <a:avLst/>
            </a:prstGeom>
            <a:solidFill>
              <a:schemeClr val="bg1"/>
            </a:solidFill>
            <a:ln w="762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88">
                <a:solidFill>
                  <a:schemeClr val="accent6">
                    <a:lumMod val="75000"/>
                  </a:schemeClr>
                </a:solidFill>
              </a:endParaRPr>
            </a:p>
          </p:txBody>
        </p:sp>
        <p:sp>
          <p:nvSpPr>
            <p:cNvPr id="4" name="楕円 8"/>
            <p:cNvSpPr txBox="1"/>
            <p:nvPr/>
          </p:nvSpPr>
          <p:spPr bwMode="white">
            <a:xfrm>
              <a:off x="3975250" y="1157229"/>
              <a:ext cx="900000" cy="900000"/>
            </a:xfrm>
            <a:prstGeom prst="ellipse">
              <a:avLst/>
            </a:prstGeom>
            <a:solidFill>
              <a:schemeClr val="bg1"/>
            </a:solidFill>
            <a:ln w="3175">
              <a:noFill/>
            </a:ln>
            <a:scene3d>
              <a:camera prst="orthographicFront"/>
              <a:lightRig rig="flat" dir="t"/>
            </a:scene3d>
            <a:sp3d/>
          </p:spPr>
          <p:style>
            <a:lnRef idx="0">
              <a:scrgbClr r="0" g="0" b="0"/>
            </a:lnRef>
            <a:fillRef idx="0">
              <a:scrgbClr r="0" g="0" b="0"/>
            </a:fillRef>
            <a:effectRef idx="0">
              <a:scrgbClr r="0" g="0" b="0"/>
            </a:effectRef>
            <a:fontRef idx="minor">
              <a:schemeClr val="dk1"/>
            </a:fontRef>
          </p:style>
          <p:txBody>
            <a:bodyPr spcFirstLastPara="0" vert="horz" wrap="square" lIns="14235" tIns="142418" rIns="14235" bIns="14235" numCol="1" spcCol="1270" anchor="ctr" anchorCtr="0">
              <a:noAutofit/>
            </a:bodyPr>
            <a:lstStyle/>
            <a:p>
              <a:pPr algn="ctr" defTabSz="498253">
                <a:lnSpc>
                  <a:spcPct val="90000"/>
                </a:lnSpc>
                <a:spcBef>
                  <a:spcPct val="0"/>
                </a:spcBef>
                <a:spcAft>
                  <a:spcPct val="35000"/>
                </a:spcAft>
              </a:pPr>
              <a:r>
                <a:rPr kumimoji="1" lang="ja-JP" altLang="en-US" sz="3560" b="1" dirty="0">
                  <a:solidFill>
                    <a:schemeClr val="accent6">
                      <a:lumMod val="75000"/>
                    </a:schemeClr>
                  </a:solidFill>
                  <a:latin typeface="メイリオ" panose="020B0604030504040204" pitchFamily="50" charset="-128"/>
                  <a:ea typeface="メイリオ" panose="020B0604030504040204" pitchFamily="50" charset="-128"/>
                </a:rPr>
                <a:t>２</a:t>
              </a:r>
            </a:p>
          </p:txBody>
        </p:sp>
        <p:sp>
          <p:nvSpPr>
            <p:cNvPr id="5" name="テキスト ボックス 4"/>
            <p:cNvSpPr txBox="1"/>
            <p:nvPr/>
          </p:nvSpPr>
          <p:spPr bwMode="white">
            <a:xfrm>
              <a:off x="4735326" y="1387715"/>
              <a:ext cx="1151998" cy="528221"/>
            </a:xfrm>
            <a:prstGeom prst="rect">
              <a:avLst/>
            </a:prstGeom>
            <a:solidFill>
              <a:schemeClr val="bg1"/>
            </a:solidFill>
          </p:spPr>
          <p:txBody>
            <a:bodyPr wrap="square" rtlCol="0">
              <a:spAutoFit/>
            </a:bodyPr>
            <a:lstStyle>
              <a:defPPr>
                <a:defRPr lang="en-US"/>
              </a:defPPr>
              <a:lvl1pPr algn="ctr">
                <a:defRPr kumimoji="1" sz="1400" b="1">
                  <a:solidFill>
                    <a:schemeClr val="accent6"/>
                  </a:solidFill>
                  <a:latin typeface="メイリオ" panose="020B0604030504040204" pitchFamily="50" charset="-128"/>
                  <a:ea typeface="メイリオ" panose="020B0604030504040204" pitchFamily="50" charset="-128"/>
                </a:defRPr>
              </a:lvl1pPr>
            </a:lstStyle>
            <a:p>
              <a:pPr algn="ctr"/>
              <a:r>
                <a:rPr lang="ja-JP" altLang="en-US" sz="1200" dirty="0">
                  <a:solidFill>
                    <a:schemeClr val="accent6">
                      <a:lumMod val="75000"/>
                    </a:schemeClr>
                  </a:solidFill>
                </a:rPr>
                <a:t>事例</a:t>
              </a:r>
              <a:r>
                <a:rPr kumimoji="1" lang="ja-JP" altLang="en-US" sz="1200" b="1" dirty="0">
                  <a:solidFill>
                    <a:schemeClr val="accent6">
                      <a:lumMod val="75000"/>
                    </a:schemeClr>
                  </a:solidFill>
                  <a:latin typeface="メイリオ" panose="020B0604030504040204" pitchFamily="50" charset="-128"/>
                  <a:ea typeface="メイリオ" panose="020B0604030504040204" pitchFamily="50" charset="-128"/>
                </a:rPr>
                <a:t>の</a:t>
              </a:r>
              <a:endParaRPr kumimoji="1" lang="en-US" altLang="ja-JP" sz="1200" b="1" dirty="0">
                <a:solidFill>
                  <a:schemeClr val="accent6">
                    <a:lumMod val="75000"/>
                  </a:schemeClr>
                </a:solidFill>
                <a:latin typeface="メイリオ" panose="020B0604030504040204" pitchFamily="50" charset="-128"/>
                <a:ea typeface="メイリオ" panose="020B0604030504040204" pitchFamily="50" charset="-128"/>
              </a:endParaRPr>
            </a:p>
            <a:p>
              <a:pPr algn="ctr"/>
              <a:r>
                <a:rPr kumimoji="1" lang="ja-JP" altLang="en-US" sz="1200" b="1" dirty="0">
                  <a:solidFill>
                    <a:schemeClr val="accent6">
                      <a:lumMod val="75000"/>
                    </a:schemeClr>
                  </a:solidFill>
                  <a:latin typeface="メイリオ" panose="020B0604030504040204" pitchFamily="50" charset="-128"/>
                  <a:ea typeface="メイリオ" panose="020B0604030504040204" pitchFamily="50" charset="-128"/>
                </a:rPr>
                <a:t>概要</a:t>
              </a:r>
              <a:endParaRPr lang="ja-JP" altLang="en-US" sz="1200" dirty="0">
                <a:solidFill>
                  <a:schemeClr val="accent6">
                    <a:lumMod val="75000"/>
                  </a:schemeClr>
                </a:solidFill>
              </a:endParaRPr>
            </a:p>
          </p:txBody>
        </p:sp>
      </p:grpSp>
      <p:sp>
        <p:nvSpPr>
          <p:cNvPr id="7" name="正方形/長方形 6"/>
          <p:cNvSpPr/>
          <p:nvPr/>
        </p:nvSpPr>
        <p:spPr>
          <a:xfrm>
            <a:off x="0" y="0"/>
            <a:ext cx="9144000" cy="43883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1209" rtlCol="0" anchor="ctr"/>
          <a:lstStyle/>
          <a:p>
            <a:pPr algn="ctr"/>
            <a:r>
              <a:rPr kumimoji="1" lang="ja-JP" altLang="en-US" sz="1582" b="1" dirty="0">
                <a:latin typeface="メイリオ" panose="020B0604030504040204" pitchFamily="50" charset="-128"/>
                <a:ea typeface="メイリオ" panose="020B0604030504040204" pitchFamily="50" charset="-128"/>
              </a:rPr>
              <a:t>大阪府保健所における実践</a:t>
            </a:r>
          </a:p>
        </p:txBody>
      </p:sp>
      <p:sp>
        <p:nvSpPr>
          <p:cNvPr id="9" name="ホームベース 8"/>
          <p:cNvSpPr/>
          <p:nvPr/>
        </p:nvSpPr>
        <p:spPr>
          <a:xfrm>
            <a:off x="2450152" y="639463"/>
            <a:ext cx="1110526" cy="1447033"/>
          </a:xfrm>
          <a:prstGeom prst="homePlate">
            <a:avLst>
              <a:gd name="adj" fmla="val 31839"/>
            </a:avLst>
          </a:prstGeom>
          <a:solidFill>
            <a:schemeClr val="accent6">
              <a:lumMod val="40000"/>
              <a:lumOff val="60000"/>
            </a:schemeClr>
          </a:solidFill>
          <a:ln>
            <a:solidFill>
              <a:schemeClr val="accent6"/>
            </a:solidFill>
          </a:ln>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1100" b="1" dirty="0">
                <a:latin typeface="メイリオ" panose="020B0604030504040204" pitchFamily="50" charset="-128"/>
                <a:ea typeface="メイリオ" panose="020B0604030504040204" pitchFamily="50" charset="-128"/>
              </a:rPr>
              <a:t>相談経路</a:t>
            </a:r>
          </a:p>
          <a:p>
            <a:endParaRPr kumimoji="1" lang="ja-JP" altLang="en-US" sz="1100" b="1" dirty="0">
              <a:latin typeface="メイリオ" panose="020B0604030504040204" pitchFamily="50" charset="-128"/>
              <a:ea typeface="メイリオ" panose="020B0604030504040204" pitchFamily="50" charset="-128"/>
            </a:endParaRPr>
          </a:p>
        </p:txBody>
      </p:sp>
      <p:sp>
        <p:nvSpPr>
          <p:cNvPr id="10" name="ホームベース 9"/>
          <p:cNvSpPr/>
          <p:nvPr/>
        </p:nvSpPr>
        <p:spPr>
          <a:xfrm>
            <a:off x="2450152" y="2222809"/>
            <a:ext cx="1110124" cy="2445444"/>
          </a:xfrm>
          <a:prstGeom prst="homePlate">
            <a:avLst>
              <a:gd name="adj" fmla="val 34254"/>
            </a:avLst>
          </a:prstGeom>
          <a:solidFill>
            <a:schemeClr val="accent6">
              <a:lumMod val="60000"/>
              <a:lumOff val="40000"/>
            </a:schemeClr>
          </a:solidFill>
          <a:ln>
            <a:solidFill>
              <a:schemeClr val="accent6"/>
            </a:solidFill>
          </a:ln>
        </p:spPr>
        <p:style>
          <a:lnRef idx="1">
            <a:schemeClr val="accent3"/>
          </a:lnRef>
          <a:fillRef idx="2">
            <a:schemeClr val="accent3"/>
          </a:fillRef>
          <a:effectRef idx="1">
            <a:schemeClr val="accent3"/>
          </a:effectRef>
          <a:fontRef idx="minor">
            <a:schemeClr val="dk1"/>
          </a:fontRef>
        </p:style>
        <p:txBody>
          <a:bodyPr rIns="47473" rtlCol="0" anchor="ctr"/>
          <a:lstStyle/>
          <a:p>
            <a:r>
              <a:rPr kumimoji="1" lang="ja-JP" altLang="en-US" sz="1100" b="1" dirty="0">
                <a:latin typeface="メイリオ" panose="020B0604030504040204" pitchFamily="50" charset="-128"/>
                <a:ea typeface="メイリオ" panose="020B0604030504040204" pitchFamily="50" charset="-128"/>
              </a:rPr>
              <a:t>事例の</a:t>
            </a:r>
            <a:endParaRPr kumimoji="1" lang="en-US" altLang="ja-JP" sz="1100" b="1" dirty="0">
              <a:latin typeface="メイリオ" panose="020B0604030504040204" pitchFamily="50" charset="-128"/>
              <a:ea typeface="メイリオ" panose="020B0604030504040204" pitchFamily="50" charset="-128"/>
            </a:endParaRPr>
          </a:p>
          <a:p>
            <a:r>
              <a:rPr kumimoji="1" lang="ja-JP" altLang="en-US" sz="1100" b="1" dirty="0">
                <a:latin typeface="メイリオ" panose="020B0604030504040204" pitchFamily="50" charset="-128"/>
                <a:ea typeface="メイリオ" panose="020B0604030504040204" pitchFamily="50" charset="-128"/>
              </a:rPr>
              <a:t>概要</a:t>
            </a:r>
            <a:endParaRPr kumimoji="1" lang="en-US" altLang="ja-JP" sz="1100" b="1"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3796145" y="639334"/>
            <a:ext cx="4668983" cy="1389992"/>
          </a:xfrm>
          <a:prstGeom prst="roundRect">
            <a:avLst>
              <a:gd name="adj" fmla="val 4441"/>
            </a:avLst>
          </a:prstGeom>
          <a:solidFill>
            <a:schemeClr val="accent6">
              <a:lumMod val="40000"/>
              <a:lumOff val="60000"/>
            </a:schemeClr>
          </a:solidFill>
          <a:ln>
            <a:solidFill>
              <a:schemeClr val="accent6">
                <a:lumMod val="75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7473" tIns="71209" rIns="23736" bIns="131885" numCol="1" spcCol="1270" anchor="t" anchorCtr="0">
            <a:noAutofit/>
          </a:bodyPr>
          <a:lstStyle/>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在院患者調査等の分析と病院とのコミュニケーションによる事例の</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掘り起こし</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endParaRPr kumimoji="1" lang="ja-JP" altLang="en-US"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地域で支援経過はあったが、連携等が不十分。</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入院後、本人と支援者の関係は途切れてしまっていた。</a:t>
            </a:r>
          </a:p>
          <a:p>
            <a:pPr marL="113049" lvl="1" indent="-113049" defTabSz="732725">
              <a:lnSpc>
                <a:spcPct val="90000"/>
              </a:lnSpc>
              <a:spcBef>
                <a:spcPct val="0"/>
              </a:spcBef>
              <a:spcAft>
                <a:spcPct val="15000"/>
              </a:spcAft>
              <a:buFont typeface="Wingdings" panose="05000000000000000000" pitchFamily="2" charset="2"/>
              <a:buChar char="Ø"/>
            </a:pPr>
            <a:endParaRPr kumimoji="1" lang="ja-JP" altLang="en-US" sz="1100"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3795743" y="2222809"/>
            <a:ext cx="4668983" cy="2445444"/>
          </a:xfrm>
          <a:prstGeom prst="roundRect">
            <a:avLst>
              <a:gd name="adj" fmla="val 5355"/>
            </a:avLst>
          </a:prstGeom>
          <a:solidFill>
            <a:schemeClr val="bg1"/>
          </a:solidFill>
          <a:ln w="28575">
            <a:solidFill>
              <a:schemeClr val="accent6">
                <a:lumMod val="40000"/>
                <a:lumOff val="6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7473" tIns="71209" rIns="23736" bIns="71209" numCol="1" spcCol="1270" anchor="t" anchorCtr="0">
            <a:noAutofit/>
          </a:bodyPr>
          <a:lstStyle/>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アルコール依存症　</a:t>
            </a:r>
            <a:r>
              <a:rPr kumimoji="1" lang="en-US" altLang="ja-JP" sz="1100" dirty="0">
                <a:latin typeface="メイリオ" panose="020B0604030504040204" pitchFamily="50" charset="-128"/>
                <a:ea typeface="メイリオ" panose="020B0604030504040204" pitchFamily="50" charset="-128"/>
              </a:rPr>
              <a:t>50</a:t>
            </a:r>
            <a:r>
              <a:rPr kumimoji="1" lang="ja-JP" altLang="en-US" sz="1100" dirty="0">
                <a:latin typeface="メイリオ" panose="020B0604030504040204" pitchFamily="50" charset="-128"/>
                <a:ea typeface="メイリオ" panose="020B0604030504040204" pitchFamily="50" charset="-128"/>
              </a:rPr>
              <a:t>代　女性</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相談歴は長く、子どもの養育、</a:t>
            </a:r>
            <a:r>
              <a:rPr kumimoji="1" lang="ja-JP" altLang="en-US" sz="1100" dirty="0">
                <a:solidFill>
                  <a:schemeClr val="tx1"/>
                </a:solidFill>
                <a:latin typeface="メイリオ" panose="020B0604030504040204" pitchFamily="50" charset="-128"/>
                <a:ea typeface="メイリオ" panose="020B0604030504040204" pitchFamily="50" charset="-128"/>
              </a:rPr>
              <a:t>人間関係等多くの</a:t>
            </a:r>
            <a:r>
              <a:rPr kumimoji="1" lang="ja-JP" altLang="en-US" sz="1100" dirty="0">
                <a:latin typeface="メイリオ" panose="020B0604030504040204" pitchFamily="50" charset="-128"/>
                <a:ea typeface="メイリオ" panose="020B0604030504040204" pitchFamily="50" charset="-128"/>
              </a:rPr>
              <a:t>問題を抱えていた。</a:t>
            </a:r>
            <a:br>
              <a:rPr kumimoji="1" lang="en-US" altLang="ja-JP" sz="1100" dirty="0">
                <a:latin typeface="メイリオ" panose="020B0604030504040204" pitchFamily="50" charset="-128"/>
                <a:ea typeface="メイリオ" panose="020B0604030504040204" pitchFamily="50" charset="-128"/>
              </a:rPr>
            </a:br>
            <a:r>
              <a:rPr kumimoji="1" lang="ja-JP" altLang="en-US" sz="1100" dirty="0">
                <a:latin typeface="メイリオ" panose="020B0604030504040204" pitchFamily="50" charset="-128"/>
                <a:ea typeface="メイリオ" panose="020B0604030504040204" pitchFamily="50" charset="-128"/>
              </a:rPr>
              <a:t>頻回な電話や呼び出しで、子どもたちも本人対応に疲弊。</a:t>
            </a:r>
            <a:br>
              <a:rPr kumimoji="1" lang="en-US" altLang="ja-JP" sz="1100" dirty="0">
                <a:latin typeface="メイリオ" panose="020B0604030504040204" pitchFamily="50" charset="-128"/>
                <a:ea typeface="メイリオ" panose="020B0604030504040204" pitchFamily="50" charset="-128"/>
              </a:rPr>
            </a:br>
            <a:r>
              <a:rPr kumimoji="1" lang="ja-JP" altLang="en-US" sz="1100" dirty="0">
                <a:latin typeface="メイリオ" panose="020B0604030504040204" pitchFamily="50" charset="-128"/>
                <a:ea typeface="メイリオ" panose="020B0604030504040204" pitchFamily="50" charset="-128"/>
              </a:rPr>
              <a:t>寂しさを紛らわす飲酒量の増加があり、入退院を繰り返す。</a:t>
            </a:r>
            <a:br>
              <a:rPr kumimoji="1" lang="en-US" altLang="ja-JP" sz="1100" dirty="0">
                <a:latin typeface="メイリオ" panose="020B0604030504040204" pitchFamily="50" charset="-128"/>
                <a:ea typeface="メイリオ" panose="020B0604030504040204" pitchFamily="50" charset="-128"/>
              </a:rPr>
            </a:br>
            <a:r>
              <a:rPr kumimoji="1" lang="ja-JP" altLang="en-US" sz="1100" dirty="0">
                <a:latin typeface="メイリオ" panose="020B0604030504040204" pitchFamily="50" charset="-128"/>
                <a:ea typeface="メイリオ" panose="020B0604030504040204" pitchFamily="50" charset="-128"/>
              </a:rPr>
              <a:t>前回退院時は、ある程度関係機関一緒に支援して自宅退院だったが、退院後数日で再飲酒。再入院となり、</a:t>
            </a:r>
            <a:r>
              <a:rPr kumimoji="1" lang="en-US" altLang="ja-JP" sz="1100" dirty="0">
                <a:latin typeface="メイリオ" panose="020B0604030504040204" pitchFamily="50" charset="-128"/>
                <a:ea typeface="メイリオ" panose="020B0604030504040204" pitchFamily="50" charset="-128"/>
              </a:rPr>
              <a:t>5</a:t>
            </a:r>
            <a:r>
              <a:rPr kumimoji="1" lang="ja-JP" altLang="en-US" sz="1100" dirty="0">
                <a:latin typeface="メイリオ" panose="020B0604030504040204" pitchFamily="50" charset="-128"/>
                <a:ea typeface="メイリオ" panose="020B0604030504040204" pitchFamily="50" charset="-128"/>
              </a:rPr>
              <a:t>年以上が経過。</a:t>
            </a:r>
            <a:br>
              <a:rPr kumimoji="1" lang="en-US" altLang="ja-JP" sz="1100" dirty="0">
                <a:latin typeface="メイリオ" panose="020B0604030504040204" pitchFamily="50" charset="-128"/>
                <a:ea typeface="メイリオ" panose="020B0604030504040204" pitchFamily="50" charset="-128"/>
              </a:rPr>
            </a:br>
            <a:r>
              <a:rPr kumimoji="1" lang="ja-JP" altLang="en-US" sz="1100" dirty="0">
                <a:latin typeface="メイリオ" panose="020B0604030504040204" pitchFamily="50" charset="-128"/>
                <a:ea typeface="メイリオ" panose="020B0604030504040204" pitchFamily="50" charset="-128"/>
              </a:rPr>
              <a:t>地域の協議の場やワーキングの活動の中で、本人の把握ができないか検討開始。入院先病院に広域</a:t>
            </a:r>
            <a:r>
              <a:rPr kumimoji="1" lang="en-US" altLang="ja-JP" sz="1100" dirty="0">
                <a:latin typeface="メイリオ" panose="020B0604030504040204" pitchFamily="50" charset="-128"/>
                <a:ea typeface="メイリオ" panose="020B0604030504040204" pitchFamily="50" charset="-128"/>
              </a:rPr>
              <a:t>Co.</a:t>
            </a:r>
            <a:r>
              <a:rPr kumimoji="1" lang="ja-JP" altLang="en-US" sz="1100" dirty="0">
                <a:latin typeface="メイリオ" panose="020B0604030504040204" pitchFamily="50" charset="-128"/>
                <a:ea typeface="メイリオ" panose="020B0604030504040204" pitchFamily="50" charset="-128"/>
              </a:rPr>
              <a:t>がアプローチ。</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本人と地域との橋渡しが可能となる。</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マンパワー不足など地域事情により、地域移行支援制度は利用できず。　</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病院と保健所、広域</a:t>
            </a:r>
            <a:r>
              <a:rPr kumimoji="1" lang="en-US" altLang="ja-JP" sz="1100" dirty="0">
                <a:latin typeface="メイリオ" panose="020B0604030504040204" pitchFamily="50" charset="-128"/>
                <a:ea typeface="メイリオ" panose="020B0604030504040204" pitchFamily="50" charset="-128"/>
              </a:rPr>
              <a:t>Co.</a:t>
            </a:r>
            <a:r>
              <a:rPr kumimoji="1" lang="ja-JP" altLang="en-US" sz="1100" dirty="0">
                <a:latin typeface="メイリオ" panose="020B0604030504040204" pitchFamily="50" charset="-128"/>
                <a:ea typeface="メイリオ" panose="020B0604030504040204" pitchFamily="50" charset="-128"/>
              </a:rPr>
              <a:t>との調整を中心にして退院できた。</a:t>
            </a:r>
            <a:br>
              <a:rPr kumimoji="1" lang="en-US" altLang="ja-JP" sz="1100" dirty="0">
                <a:latin typeface="メイリオ" panose="020B0604030504040204" pitchFamily="50" charset="-128"/>
                <a:ea typeface="メイリオ" panose="020B0604030504040204" pitchFamily="50" charset="-128"/>
              </a:rPr>
            </a:br>
            <a:endParaRPr kumimoji="1" lang="en-US" altLang="ja-JP" sz="1100" dirty="0">
              <a:latin typeface="メイリオ" panose="020B0604030504040204" pitchFamily="50" charset="-128"/>
              <a:ea typeface="メイリオ" panose="020B0604030504040204" pitchFamily="50" charset="-128"/>
            </a:endParaRPr>
          </a:p>
          <a:p>
            <a:pPr marL="0" lvl="1" algn="r" defTabSz="732725">
              <a:lnSpc>
                <a:spcPct val="90000"/>
              </a:lnSpc>
              <a:spcBef>
                <a:spcPct val="0"/>
              </a:spcBef>
              <a:spcAft>
                <a:spcPct val="15000"/>
              </a:spcAft>
            </a:pPr>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令和</a:t>
            </a:r>
            <a:r>
              <a:rPr kumimoji="1" lang="en-US" altLang="ja-JP" sz="1000" dirty="0">
                <a:latin typeface="メイリオ" panose="020B0604030504040204" pitchFamily="50" charset="-128"/>
                <a:ea typeface="メイリオ" panose="020B0604030504040204" pitchFamily="50" charset="-128"/>
              </a:rPr>
              <a:t>5</a:t>
            </a:r>
            <a:r>
              <a:rPr kumimoji="1" lang="ja-JP" altLang="en-US" sz="1000" dirty="0">
                <a:latin typeface="メイリオ" panose="020B0604030504040204" pitchFamily="50" charset="-128"/>
                <a:ea typeface="メイリオ" panose="020B0604030504040204" pitchFamily="50" charset="-128"/>
              </a:rPr>
              <a:t>年度第</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回ワーキングにおいて地域課題を検討した個別支援ケース</a:t>
            </a:r>
            <a:endParaRPr kumimoji="1" lang="en-US" altLang="ja-JP" sz="10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endParaRPr kumimoji="1" lang="en-US" altLang="ja-JP" sz="1100" dirty="0">
              <a:latin typeface="メイリオ" panose="020B0604030504040204" pitchFamily="50" charset="-128"/>
              <a:ea typeface="メイリオ" panose="020B0604030504040204" pitchFamily="50" charset="-128"/>
            </a:endParaRPr>
          </a:p>
        </p:txBody>
      </p:sp>
      <p:sp>
        <p:nvSpPr>
          <p:cNvPr id="11" name="ホームベース 9">
            <a:extLst>
              <a:ext uri="{FF2B5EF4-FFF2-40B4-BE49-F238E27FC236}">
                <a16:creationId xmlns:a16="http://schemas.microsoft.com/office/drawing/2014/main" id="{8EA7FE5C-8F1E-4CEA-8CC1-83254EF141DA}"/>
              </a:ext>
            </a:extLst>
          </p:cNvPr>
          <p:cNvSpPr/>
          <p:nvPr/>
        </p:nvSpPr>
        <p:spPr>
          <a:xfrm>
            <a:off x="2450152" y="4868777"/>
            <a:ext cx="1110124" cy="1822467"/>
          </a:xfrm>
          <a:prstGeom prst="homePlate">
            <a:avLst>
              <a:gd name="adj" fmla="val 34254"/>
            </a:avLst>
          </a:prstGeom>
          <a:solidFill>
            <a:schemeClr val="accent6">
              <a:lumMod val="60000"/>
              <a:lumOff val="40000"/>
            </a:schemeClr>
          </a:solidFill>
          <a:ln>
            <a:solidFill>
              <a:schemeClr val="accent6"/>
            </a:solidFill>
          </a:ln>
        </p:spPr>
        <p:style>
          <a:lnRef idx="1">
            <a:schemeClr val="accent3"/>
          </a:lnRef>
          <a:fillRef idx="2">
            <a:schemeClr val="accent3"/>
          </a:fillRef>
          <a:effectRef idx="1">
            <a:schemeClr val="accent3"/>
          </a:effectRef>
          <a:fontRef idx="minor">
            <a:schemeClr val="dk1"/>
          </a:fontRef>
        </p:style>
        <p:txBody>
          <a:bodyPr rIns="47473" rtlCol="0" anchor="ctr"/>
          <a:lstStyle/>
          <a:p>
            <a:r>
              <a:rPr kumimoji="1" lang="ja-JP" altLang="en-US" sz="1100" b="1" dirty="0">
                <a:latin typeface="メイリオ" panose="020B0604030504040204" pitchFamily="50" charset="-128"/>
                <a:ea typeface="メイリオ" panose="020B0604030504040204" pitchFamily="50" charset="-128"/>
              </a:rPr>
              <a:t>今回の</a:t>
            </a:r>
            <a:endParaRPr kumimoji="1" lang="en-US" altLang="ja-JP" sz="1100" b="1" dirty="0">
              <a:latin typeface="メイリオ" panose="020B0604030504040204" pitchFamily="50" charset="-128"/>
              <a:ea typeface="メイリオ" panose="020B0604030504040204" pitchFamily="50" charset="-128"/>
            </a:endParaRPr>
          </a:p>
          <a:p>
            <a:r>
              <a:rPr kumimoji="1" lang="ja-JP" altLang="en-US" sz="1100" b="1" dirty="0">
                <a:latin typeface="メイリオ" panose="020B0604030504040204" pitchFamily="50" charset="-128"/>
                <a:ea typeface="メイリオ" panose="020B0604030504040204" pitchFamily="50" charset="-128"/>
              </a:rPr>
              <a:t>退院時に</a:t>
            </a:r>
            <a:endParaRPr kumimoji="1" lang="en-US" altLang="ja-JP" sz="1100" b="1" dirty="0">
              <a:latin typeface="メイリオ" panose="020B0604030504040204" pitchFamily="50" charset="-128"/>
              <a:ea typeface="メイリオ" panose="020B0604030504040204" pitchFamily="50" charset="-128"/>
            </a:endParaRPr>
          </a:p>
          <a:p>
            <a:r>
              <a:rPr kumimoji="1" lang="ja-JP" altLang="en-US" sz="1100" b="1" dirty="0">
                <a:latin typeface="メイリオ" panose="020B0604030504040204" pitchFamily="50" charset="-128"/>
                <a:ea typeface="メイリオ" panose="020B0604030504040204" pitchFamily="50" charset="-128"/>
              </a:rPr>
              <a:t>事例に</a:t>
            </a:r>
            <a:endParaRPr kumimoji="1" lang="en-US" altLang="ja-JP" sz="1100" b="1" dirty="0">
              <a:latin typeface="メイリオ" panose="020B0604030504040204" pitchFamily="50" charset="-128"/>
              <a:ea typeface="メイリオ" panose="020B0604030504040204" pitchFamily="50" charset="-128"/>
            </a:endParaRPr>
          </a:p>
          <a:p>
            <a:r>
              <a:rPr kumimoji="1" lang="ja-JP" altLang="en-US" sz="1100" b="1" dirty="0">
                <a:latin typeface="メイリオ" panose="020B0604030504040204" pitchFamily="50" charset="-128"/>
                <a:ea typeface="メイリオ" panose="020B0604030504040204" pitchFamily="50" charset="-128"/>
              </a:rPr>
              <a:t>関わった</a:t>
            </a:r>
            <a:endParaRPr kumimoji="1" lang="en-US" altLang="ja-JP" sz="1100" b="1" dirty="0">
              <a:latin typeface="メイリオ" panose="020B0604030504040204" pitchFamily="50" charset="-128"/>
              <a:ea typeface="メイリオ" panose="020B0604030504040204" pitchFamily="50" charset="-128"/>
            </a:endParaRPr>
          </a:p>
          <a:p>
            <a:r>
              <a:rPr kumimoji="1" lang="ja-JP" altLang="en-US" sz="1100" b="1" dirty="0">
                <a:latin typeface="メイリオ" panose="020B0604030504040204" pitchFamily="50" charset="-128"/>
                <a:ea typeface="メイリオ" panose="020B0604030504040204" pitchFamily="50" charset="-128"/>
              </a:rPr>
              <a:t>機関</a:t>
            </a:r>
          </a:p>
        </p:txBody>
      </p:sp>
      <p:sp>
        <p:nvSpPr>
          <p:cNvPr id="12" name="テキスト ボックス 11">
            <a:extLst>
              <a:ext uri="{FF2B5EF4-FFF2-40B4-BE49-F238E27FC236}">
                <a16:creationId xmlns:a16="http://schemas.microsoft.com/office/drawing/2014/main" id="{10BAED43-7301-4C23-84DE-886BF0865920}"/>
              </a:ext>
            </a:extLst>
          </p:cNvPr>
          <p:cNvSpPr txBox="1"/>
          <p:nvPr/>
        </p:nvSpPr>
        <p:spPr>
          <a:xfrm>
            <a:off x="3795743" y="4868779"/>
            <a:ext cx="4668983" cy="1822466"/>
          </a:xfrm>
          <a:prstGeom prst="roundRect">
            <a:avLst>
              <a:gd name="adj" fmla="val 5355"/>
            </a:avLst>
          </a:prstGeom>
          <a:solidFill>
            <a:schemeClr val="bg1"/>
          </a:solidFill>
          <a:ln w="28575">
            <a:solidFill>
              <a:schemeClr val="accent6">
                <a:lumMod val="40000"/>
                <a:lumOff val="6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7473" tIns="71209" rIns="23736" bIns="71209" numCol="1" spcCol="1270" anchor="t" anchorCtr="0">
            <a:noAutofit/>
          </a:bodyPr>
          <a:lstStyle/>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入院病院</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保健所</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住所地市町村　生活保護担当課　障がい福祉担当課</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大阪府広域コーディネーター</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広域</a:t>
            </a:r>
            <a:r>
              <a:rPr kumimoji="1" lang="en-US" altLang="ja-JP" sz="1100" dirty="0">
                <a:latin typeface="メイリオ" panose="020B0604030504040204" pitchFamily="50" charset="-128"/>
                <a:ea typeface="メイリオ" panose="020B0604030504040204" pitchFamily="50" charset="-128"/>
              </a:rPr>
              <a:t>Co.)</a:t>
            </a:r>
          </a:p>
          <a:p>
            <a:pPr marL="113049" lvl="1" indent="-113049" defTabSz="732725">
              <a:lnSpc>
                <a:spcPct val="90000"/>
              </a:lnSpc>
              <a:spcBef>
                <a:spcPct val="0"/>
              </a:spcBef>
              <a:spcAft>
                <a:spcPct val="15000"/>
              </a:spcAft>
              <a:buFont typeface="Wingdings" panose="05000000000000000000" pitchFamily="2" charset="2"/>
              <a:buChar char="Ø"/>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地域における「地域移行に関するワーキングメンバー」による情報及び課題の共有</a:t>
            </a:r>
            <a:endParaRPr kumimoji="1" lang="en-US" altLang="ja-JP" sz="1100" dirty="0">
              <a:latin typeface="メイリオ" panose="020B0604030504040204" pitchFamily="50" charset="-128"/>
              <a:ea typeface="メイリオ" panose="020B0604030504040204" pitchFamily="50" charset="-128"/>
            </a:endParaRPr>
          </a:p>
        </p:txBody>
      </p:sp>
      <p:sp>
        <p:nvSpPr>
          <p:cNvPr id="6" name="スライド番号プレースホルダー 5">
            <a:extLst>
              <a:ext uri="{FF2B5EF4-FFF2-40B4-BE49-F238E27FC236}">
                <a16:creationId xmlns:a16="http://schemas.microsoft.com/office/drawing/2014/main" id="{26CCCF3B-6F92-4686-9573-DB8D8F52CAEC}"/>
              </a:ext>
            </a:extLst>
          </p:cNvPr>
          <p:cNvSpPr>
            <a:spLocks noGrp="1"/>
          </p:cNvSpPr>
          <p:nvPr>
            <p:ph type="sldNum" sz="quarter" idx="12"/>
          </p:nvPr>
        </p:nvSpPr>
        <p:spPr/>
        <p:txBody>
          <a:bodyPr/>
          <a:lstStyle/>
          <a:p>
            <a:fld id="{4204BB7E-20EF-434C-A514-E436F126BD36}" type="slidenum">
              <a:rPr kumimoji="1" lang="ja-JP" altLang="en-US" smtClean="0"/>
              <a:t>2</a:t>
            </a:fld>
            <a:endParaRPr kumimoji="1" lang="ja-JP" altLang="en-US"/>
          </a:p>
        </p:txBody>
      </p:sp>
    </p:spTree>
    <p:extLst>
      <p:ext uri="{BB962C8B-B14F-4D97-AF65-F5344CB8AC3E}">
        <p14:creationId xmlns:p14="http://schemas.microsoft.com/office/powerpoint/2010/main" val="802475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9144000" cy="43883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1209" rtlCol="0" anchor="ctr"/>
          <a:lstStyle/>
          <a:p>
            <a:pPr algn="ctr"/>
            <a:r>
              <a:rPr kumimoji="1" lang="ja-JP" altLang="en-US" sz="1582" b="1" dirty="0">
                <a:latin typeface="メイリオ" panose="020B0604030504040204" pitchFamily="50" charset="-128"/>
                <a:ea typeface="メイリオ" panose="020B0604030504040204" pitchFamily="50" charset="-128"/>
              </a:rPr>
              <a:t>大阪府保健所における実践</a:t>
            </a:r>
          </a:p>
        </p:txBody>
      </p:sp>
      <p:grpSp>
        <p:nvGrpSpPr>
          <p:cNvPr id="3" name="グループ化 2"/>
          <p:cNvGrpSpPr/>
          <p:nvPr/>
        </p:nvGrpSpPr>
        <p:grpSpPr>
          <a:xfrm>
            <a:off x="2" y="673501"/>
            <a:ext cx="2132507" cy="1573200"/>
            <a:chOff x="6542406" y="762381"/>
            <a:chExt cx="2380631" cy="1800000"/>
          </a:xfrm>
        </p:grpSpPr>
        <p:sp>
          <p:nvSpPr>
            <p:cNvPr id="4" name="楕円 3"/>
            <p:cNvSpPr/>
            <p:nvPr/>
          </p:nvSpPr>
          <p:spPr bwMode="blackWhite">
            <a:xfrm>
              <a:off x="7146629" y="762381"/>
              <a:ext cx="1776408" cy="1800000"/>
            </a:xfrm>
            <a:prstGeom prst="ellipse">
              <a:avLst/>
            </a:prstGeom>
            <a:solidFill>
              <a:schemeClr val="bg1"/>
            </a:solidFill>
            <a:ln w="762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5" name="テキスト ボックス 4"/>
            <p:cNvSpPr txBox="1"/>
            <p:nvPr/>
          </p:nvSpPr>
          <p:spPr bwMode="white">
            <a:xfrm>
              <a:off x="7380630" y="1521522"/>
              <a:ext cx="1331999" cy="316932"/>
            </a:xfrm>
            <a:prstGeom prst="rect">
              <a:avLst/>
            </a:prstGeom>
            <a:solidFill>
              <a:schemeClr val="bg1"/>
            </a:solidFill>
          </p:spPr>
          <p:txBody>
            <a:bodyPr wrap="square" rtlCol="0">
              <a:spAutoFit/>
            </a:bodyPr>
            <a:lstStyle>
              <a:defPPr>
                <a:defRPr lang="en-US"/>
              </a:defPPr>
              <a:lvl1pPr algn="ctr">
                <a:defRPr kumimoji="1" sz="1400" b="1">
                  <a:solidFill>
                    <a:schemeClr val="accent6"/>
                  </a:solidFill>
                  <a:latin typeface="メイリオ" panose="020B0604030504040204" pitchFamily="50" charset="-128"/>
                  <a:ea typeface="メイリオ" panose="020B0604030504040204" pitchFamily="50" charset="-128"/>
                </a:defRPr>
              </a:lvl1pPr>
            </a:lstStyle>
            <a:p>
              <a:r>
                <a:rPr lang="ja-JP" altLang="en-US" sz="1200" dirty="0">
                  <a:solidFill>
                    <a:schemeClr val="accent4">
                      <a:lumMod val="75000"/>
                    </a:schemeClr>
                  </a:solidFill>
                </a:rPr>
                <a:t>関係づくり</a:t>
              </a:r>
            </a:p>
          </p:txBody>
        </p:sp>
        <p:sp>
          <p:nvSpPr>
            <p:cNvPr id="6" name="楕円 8"/>
            <p:cNvSpPr txBox="1"/>
            <p:nvPr/>
          </p:nvSpPr>
          <p:spPr bwMode="white">
            <a:xfrm>
              <a:off x="6542406" y="1152684"/>
              <a:ext cx="900001" cy="900000"/>
            </a:xfrm>
            <a:prstGeom prst="ellipse">
              <a:avLst/>
            </a:prstGeom>
            <a:solidFill>
              <a:schemeClr val="bg1"/>
            </a:solidFill>
            <a:ln w="3175">
              <a:noFill/>
            </a:ln>
            <a:scene3d>
              <a:camera prst="orthographicFront"/>
              <a:lightRig rig="flat" dir="t"/>
            </a:scene3d>
            <a:sp3d/>
          </p:spPr>
          <p:style>
            <a:lnRef idx="0">
              <a:scrgbClr r="0" g="0" b="0"/>
            </a:lnRef>
            <a:fillRef idx="0">
              <a:scrgbClr r="0" g="0" b="0"/>
            </a:fillRef>
            <a:effectRef idx="0">
              <a:scrgbClr r="0" g="0" b="0"/>
            </a:effectRef>
            <a:fontRef idx="minor">
              <a:schemeClr val="dk1"/>
            </a:fontRef>
          </p:style>
          <p:txBody>
            <a:bodyPr spcFirstLastPara="0" vert="horz" wrap="square" lIns="14235" tIns="142418" rIns="14235" bIns="14235" numCol="1" spcCol="1270" anchor="ctr" anchorCtr="0">
              <a:noAutofit/>
            </a:bodyPr>
            <a:lstStyle/>
            <a:p>
              <a:pPr algn="ctr" defTabSz="498253">
                <a:lnSpc>
                  <a:spcPct val="90000"/>
                </a:lnSpc>
                <a:spcBef>
                  <a:spcPct val="0"/>
                </a:spcBef>
                <a:spcAft>
                  <a:spcPct val="35000"/>
                </a:spcAft>
              </a:pPr>
              <a:r>
                <a:rPr kumimoji="1" lang="ja-JP" altLang="en-US" sz="3560" b="1" dirty="0">
                  <a:solidFill>
                    <a:schemeClr val="accent4">
                      <a:lumMod val="75000"/>
                    </a:schemeClr>
                  </a:solidFill>
                  <a:latin typeface="メイリオ" panose="020B0604030504040204" pitchFamily="50" charset="-128"/>
                  <a:ea typeface="メイリオ" panose="020B0604030504040204" pitchFamily="50" charset="-128"/>
                </a:rPr>
                <a:t>３</a:t>
              </a:r>
            </a:p>
          </p:txBody>
        </p:sp>
      </p:grpSp>
      <p:sp>
        <p:nvSpPr>
          <p:cNvPr id="9" name="ホームベース 8"/>
          <p:cNvSpPr/>
          <p:nvPr/>
        </p:nvSpPr>
        <p:spPr>
          <a:xfrm>
            <a:off x="2450153" y="593737"/>
            <a:ext cx="1110526" cy="2111691"/>
          </a:xfrm>
          <a:prstGeom prst="homePlate">
            <a:avLst>
              <a:gd name="adj" fmla="val 31839"/>
            </a:avLst>
          </a:prstGeom>
          <a:solidFill>
            <a:schemeClr val="accent4">
              <a:lumMod val="40000"/>
              <a:lumOff val="60000"/>
            </a:schemeClr>
          </a:solidFill>
          <a:ln>
            <a:solidFill>
              <a:schemeClr val="accent4"/>
            </a:solidFill>
          </a:ln>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1100" b="1" dirty="0">
                <a:latin typeface="メイリオ" panose="020B0604030504040204" pitchFamily="50" charset="-128"/>
                <a:ea typeface="メイリオ" panose="020B0604030504040204" pitchFamily="50" charset="-128"/>
              </a:rPr>
              <a:t>役割分担</a:t>
            </a:r>
            <a:endParaRPr kumimoji="1" lang="en-US" altLang="ja-JP" sz="1100" b="1" dirty="0">
              <a:latin typeface="メイリオ" panose="020B0604030504040204" pitchFamily="50" charset="-128"/>
              <a:ea typeface="メイリオ" panose="020B0604030504040204" pitchFamily="50" charset="-128"/>
            </a:endParaRPr>
          </a:p>
        </p:txBody>
      </p:sp>
      <p:sp>
        <p:nvSpPr>
          <p:cNvPr id="10" name="ホームベース 9"/>
          <p:cNvSpPr/>
          <p:nvPr/>
        </p:nvSpPr>
        <p:spPr>
          <a:xfrm>
            <a:off x="2450555" y="2801390"/>
            <a:ext cx="1110124" cy="3908010"/>
          </a:xfrm>
          <a:prstGeom prst="homePlate">
            <a:avLst>
              <a:gd name="adj" fmla="val 34254"/>
            </a:avLst>
          </a:prstGeom>
          <a:solidFill>
            <a:schemeClr val="accent4">
              <a:lumMod val="60000"/>
              <a:lumOff val="40000"/>
            </a:schemeClr>
          </a:solidFill>
          <a:ln>
            <a:solidFill>
              <a:schemeClr val="accent4"/>
            </a:solidFill>
          </a:ln>
        </p:spPr>
        <p:style>
          <a:lnRef idx="1">
            <a:schemeClr val="accent3"/>
          </a:lnRef>
          <a:fillRef idx="2">
            <a:schemeClr val="accent3"/>
          </a:fillRef>
          <a:effectRef idx="1">
            <a:schemeClr val="accent3"/>
          </a:effectRef>
          <a:fontRef idx="minor">
            <a:schemeClr val="dk1"/>
          </a:fontRef>
        </p:style>
        <p:txBody>
          <a:bodyPr rIns="47473" rtlCol="0" anchor="ctr"/>
          <a:lstStyle/>
          <a:p>
            <a:r>
              <a:rPr kumimoji="1" lang="ja-JP" altLang="en-US" sz="1100" b="1" dirty="0">
                <a:latin typeface="メイリオ" panose="020B0604030504040204" pitchFamily="50" charset="-128"/>
                <a:ea typeface="メイリオ" panose="020B0604030504040204" pitchFamily="50" charset="-128"/>
              </a:rPr>
              <a:t>経過</a:t>
            </a:r>
            <a:endParaRPr kumimoji="1" lang="en-US" altLang="ja-JP" sz="1100" b="1" dirty="0">
              <a:latin typeface="メイリオ" panose="020B0604030504040204" pitchFamily="50" charset="-128"/>
              <a:ea typeface="メイリオ" panose="020B0604030504040204" pitchFamily="50" charset="-128"/>
            </a:endParaRPr>
          </a:p>
        </p:txBody>
      </p:sp>
      <p:sp>
        <p:nvSpPr>
          <p:cNvPr id="16" name="テキスト ボックス 15">
            <a:extLst>
              <a:ext uri="{FF2B5EF4-FFF2-40B4-BE49-F238E27FC236}">
                <a16:creationId xmlns:a16="http://schemas.microsoft.com/office/drawing/2014/main" id="{CF15ECFA-7F67-40BD-A566-1FF29F8A3778}"/>
              </a:ext>
            </a:extLst>
          </p:cNvPr>
          <p:cNvSpPr txBox="1"/>
          <p:nvPr/>
        </p:nvSpPr>
        <p:spPr>
          <a:xfrm>
            <a:off x="3779576" y="593737"/>
            <a:ext cx="4613564" cy="2073620"/>
          </a:xfrm>
          <a:prstGeom prst="roundRect">
            <a:avLst>
              <a:gd name="adj" fmla="val 5023"/>
            </a:avLst>
          </a:prstGeom>
          <a:solidFill>
            <a:schemeClr val="accent4">
              <a:lumMod val="40000"/>
              <a:lumOff val="60000"/>
            </a:schemeClr>
          </a:solidFill>
          <a:ln>
            <a:solidFill>
              <a:schemeClr val="accent4">
                <a:lumMod val="60000"/>
                <a:lumOff val="4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7473" tIns="23736" rIns="0" bIns="131885" numCol="1" spcCol="1270" anchor="t" anchorCtr="0">
            <a:noAutofit/>
          </a:bodyPr>
          <a:lstStyle/>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本人対応：病院</a:t>
            </a:r>
            <a:r>
              <a:rPr kumimoji="1" lang="en-US" altLang="ja-JP" sz="1100" dirty="0">
                <a:latin typeface="メイリオ" panose="020B0604030504040204" pitchFamily="50" charset="-128"/>
                <a:ea typeface="メイリオ" panose="020B0604030504040204" pitchFamily="50" charset="-128"/>
              </a:rPr>
              <a:t>CW</a:t>
            </a:r>
            <a:r>
              <a:rPr kumimoji="1" lang="ja-JP" altLang="en-US" sz="1100" dirty="0">
                <a:latin typeface="メイリオ" panose="020B0604030504040204" pitchFamily="50" charset="-128"/>
                <a:ea typeface="メイリオ" panose="020B0604030504040204" pitchFamily="50" charset="-128"/>
              </a:rPr>
              <a:t>、広域</a:t>
            </a:r>
            <a:r>
              <a:rPr kumimoji="1" lang="en-US" altLang="ja-JP" sz="1100" dirty="0">
                <a:latin typeface="メイリオ" panose="020B0604030504040204" pitchFamily="50" charset="-128"/>
                <a:ea typeface="メイリオ" panose="020B0604030504040204" pitchFamily="50" charset="-128"/>
              </a:rPr>
              <a:t>Co.</a:t>
            </a:r>
            <a:r>
              <a:rPr kumimoji="1" lang="ja-JP" altLang="en-US" sz="1100" dirty="0">
                <a:latin typeface="メイリオ" panose="020B0604030504040204" pitchFamily="50" charset="-128"/>
                <a:ea typeface="メイリオ" panose="020B0604030504040204" pitchFamily="50" charset="-128"/>
              </a:rPr>
              <a:t>、保健所</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本人への継続した意欲喚起：広域</a:t>
            </a:r>
            <a:r>
              <a:rPr kumimoji="1" lang="en-US" altLang="ja-JP" sz="1100" dirty="0">
                <a:latin typeface="メイリオ" panose="020B0604030504040204" pitchFamily="50" charset="-128"/>
                <a:ea typeface="メイリオ" panose="020B0604030504040204" pitchFamily="50" charset="-128"/>
              </a:rPr>
              <a:t>Co.  </a:t>
            </a: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家族支援：病院</a:t>
            </a:r>
            <a:r>
              <a:rPr kumimoji="1" lang="en-US" altLang="ja-JP" sz="1100" dirty="0">
                <a:latin typeface="メイリオ" panose="020B0604030504040204" pitchFamily="50" charset="-128"/>
                <a:ea typeface="メイリオ" panose="020B0604030504040204" pitchFamily="50" charset="-128"/>
              </a:rPr>
              <a:t>CW</a:t>
            </a:r>
            <a:r>
              <a:rPr kumimoji="1" lang="ja-JP" altLang="en-US" sz="1100" dirty="0">
                <a:latin typeface="メイリオ" panose="020B0604030504040204" pitchFamily="50" charset="-128"/>
                <a:ea typeface="メイリオ" panose="020B0604030504040204" pitchFamily="50" charset="-128"/>
              </a:rPr>
              <a:t>、保健所</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退院支援：病院</a:t>
            </a:r>
            <a:r>
              <a:rPr kumimoji="1" lang="en-US" altLang="ja-JP" sz="1100" dirty="0">
                <a:latin typeface="メイリオ" panose="020B0604030504040204" pitchFamily="50" charset="-128"/>
                <a:ea typeface="メイリオ" panose="020B0604030504040204" pitchFamily="50" charset="-128"/>
              </a:rPr>
              <a:t>CW</a:t>
            </a:r>
            <a:r>
              <a:rPr kumimoji="1" lang="ja-JP" altLang="en-US" sz="1100" dirty="0">
                <a:latin typeface="メイリオ" panose="020B0604030504040204" pitchFamily="50" charset="-128"/>
                <a:ea typeface="メイリオ" panose="020B0604030504040204" pitchFamily="50" charset="-128"/>
              </a:rPr>
              <a:t>、広域</a:t>
            </a:r>
            <a:r>
              <a:rPr kumimoji="1" lang="en-US" altLang="ja-JP" sz="1100" dirty="0">
                <a:latin typeface="メイリオ" panose="020B0604030504040204" pitchFamily="50" charset="-128"/>
                <a:ea typeface="メイリオ" panose="020B0604030504040204" pitchFamily="50" charset="-128"/>
              </a:rPr>
              <a:t>Co.</a:t>
            </a:r>
            <a:r>
              <a:rPr kumimoji="1" lang="ja-JP" altLang="en-US" sz="1100" dirty="0">
                <a:latin typeface="メイリオ" panose="020B0604030504040204" pitchFamily="50" charset="-128"/>
                <a:ea typeface="メイリオ" panose="020B0604030504040204" pitchFamily="50" charset="-128"/>
              </a:rPr>
              <a:t>、住所地の障がい福祉課、生活保護課、</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相談支援事業所、保健所</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医療機関関係、入所先サポートマンションとの連携は広域</a:t>
            </a:r>
            <a:r>
              <a:rPr kumimoji="1" lang="en-US" altLang="ja-JP" sz="1100" dirty="0">
                <a:latin typeface="メイリオ" panose="020B0604030504040204" pitchFamily="50" charset="-128"/>
                <a:ea typeface="メイリオ" panose="020B0604030504040204" pitchFamily="50" charset="-128"/>
              </a:rPr>
              <a:t>Co.</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相談支援事業所等、地域側の連絡調整は保健所がする等、</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役割分担を行った）</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個別面談</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病院</a:t>
            </a:r>
            <a:r>
              <a:rPr kumimoji="1" lang="en-US" altLang="ja-JP" sz="1100" dirty="0">
                <a:latin typeface="メイリオ" panose="020B0604030504040204" pitchFamily="50" charset="-128"/>
                <a:ea typeface="メイリオ" panose="020B0604030504040204" pitchFamily="50" charset="-128"/>
              </a:rPr>
              <a:t>CW</a:t>
            </a:r>
            <a:r>
              <a:rPr kumimoji="1" lang="ja-JP" altLang="en-US" sz="1100" dirty="0">
                <a:latin typeface="メイリオ" panose="020B0604030504040204" pitchFamily="50" charset="-128"/>
                <a:ea typeface="メイリオ" panose="020B0604030504040204" pitchFamily="50" charset="-128"/>
              </a:rPr>
              <a:t>、広域</a:t>
            </a:r>
            <a:r>
              <a:rPr kumimoji="1" lang="en-US" altLang="ja-JP" sz="1100" dirty="0">
                <a:latin typeface="メイリオ" panose="020B0604030504040204" pitchFamily="50" charset="-128"/>
                <a:ea typeface="メイリオ" panose="020B0604030504040204" pitchFamily="50" charset="-128"/>
              </a:rPr>
              <a:t>Co.</a:t>
            </a:r>
            <a:r>
              <a:rPr kumimoji="1" lang="ja-JP" altLang="en-US" sz="1100" dirty="0">
                <a:latin typeface="メイリオ" panose="020B0604030504040204" pitchFamily="50" charset="-128"/>
                <a:ea typeface="メイリオ" panose="020B0604030504040204" pitchFamily="50" charset="-128"/>
              </a:rPr>
              <a:t>、保健所</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主治医との連携：病院</a:t>
            </a:r>
            <a:r>
              <a:rPr kumimoji="1" lang="en-US" altLang="ja-JP" sz="1100" dirty="0">
                <a:latin typeface="メイリオ" panose="020B0604030504040204" pitchFamily="50" charset="-128"/>
                <a:ea typeface="メイリオ" panose="020B0604030504040204" pitchFamily="50" charset="-128"/>
              </a:rPr>
              <a:t>CW</a:t>
            </a:r>
            <a:r>
              <a:rPr kumimoji="1" lang="ja-JP" altLang="en-US" sz="1100" dirty="0">
                <a:latin typeface="メイリオ" panose="020B0604030504040204" pitchFamily="50" charset="-128"/>
                <a:ea typeface="メイリオ" panose="020B0604030504040204" pitchFamily="50" charset="-128"/>
              </a:rPr>
              <a:t>、広域</a:t>
            </a:r>
            <a:r>
              <a:rPr kumimoji="1" lang="en-US" altLang="ja-JP" sz="1100" dirty="0">
                <a:latin typeface="メイリオ" panose="020B0604030504040204" pitchFamily="50" charset="-128"/>
                <a:ea typeface="メイリオ" panose="020B0604030504040204" pitchFamily="50" charset="-128"/>
              </a:rPr>
              <a:t>Co.</a:t>
            </a:r>
            <a:r>
              <a:rPr kumimoji="1" lang="ja-JP" altLang="en-US" sz="1100" dirty="0">
                <a:latin typeface="メイリオ" panose="020B0604030504040204" pitchFamily="50" charset="-128"/>
                <a:ea typeface="メイリオ" panose="020B0604030504040204" pitchFamily="50" charset="-128"/>
              </a:rPr>
              <a:t>、保健所</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endParaRPr kumimoji="1" lang="ja-JP" altLang="en-US" sz="1100" dirty="0">
              <a:latin typeface="メイリオ" panose="020B0604030504040204" pitchFamily="50" charset="-128"/>
              <a:ea typeface="メイリオ" panose="020B0604030504040204" pitchFamily="50" charset="-128"/>
            </a:endParaRPr>
          </a:p>
        </p:txBody>
      </p:sp>
      <p:sp>
        <p:nvSpPr>
          <p:cNvPr id="17" name="テキスト ボックス 16">
            <a:extLst>
              <a:ext uri="{FF2B5EF4-FFF2-40B4-BE49-F238E27FC236}">
                <a16:creationId xmlns:a16="http://schemas.microsoft.com/office/drawing/2014/main" id="{AD418BB7-5117-46F3-B3EC-AD397832A087}"/>
              </a:ext>
            </a:extLst>
          </p:cNvPr>
          <p:cNvSpPr txBox="1"/>
          <p:nvPr/>
        </p:nvSpPr>
        <p:spPr>
          <a:xfrm>
            <a:off x="3779575" y="2801390"/>
            <a:ext cx="4613564" cy="3908010"/>
          </a:xfrm>
          <a:prstGeom prst="roundRect">
            <a:avLst>
              <a:gd name="adj" fmla="val 4841"/>
            </a:avLst>
          </a:prstGeom>
          <a:solidFill>
            <a:schemeClr val="bg1"/>
          </a:solidFill>
          <a:ln w="28575">
            <a:solidFill>
              <a:schemeClr val="accent4">
                <a:lumMod val="20000"/>
                <a:lumOff val="8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7473" tIns="71209" rIns="23736" bIns="71209" numCol="1" spcCol="1270" anchor="t" anchorCtr="0">
            <a:noAutofit/>
          </a:bodyPr>
          <a:lstStyle/>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050" dirty="0">
                <a:latin typeface="メイリオ" panose="020B0604030504040204" pitchFamily="50" charset="-128"/>
                <a:ea typeface="メイリオ" panose="020B0604030504040204" pitchFamily="50" charset="-128"/>
              </a:rPr>
              <a:t>地域移行ワーキングで在院患者調査を分析し把握した対象者。</a:t>
            </a:r>
            <a:endParaRPr kumimoji="1" lang="en-US" altLang="ja-JP" sz="105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050" dirty="0">
                <a:latin typeface="メイリオ" panose="020B0604030504040204" pitchFamily="50" charset="-128"/>
                <a:ea typeface="メイリオ" panose="020B0604030504040204" pitchFamily="50" charset="-128"/>
              </a:rPr>
              <a:t>　病院に直接問い合わせをして入院継続中であることを確認。</a:t>
            </a: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050" dirty="0">
                <a:latin typeface="メイリオ" panose="020B0604030504040204" pitchFamily="50" charset="-128"/>
                <a:ea typeface="メイリオ" panose="020B0604030504040204" pitchFamily="50" charset="-128"/>
              </a:rPr>
              <a:t>「何のために面会するのか」等病院は難色を示すも、「地域支援者と繋がるため」という事で了承を得る。</a:t>
            </a: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050" dirty="0">
                <a:latin typeface="メイリオ" panose="020B0604030504040204" pitchFamily="50" charset="-128"/>
                <a:ea typeface="メイリオ" panose="020B0604030504040204" pitchFamily="50" charset="-128"/>
              </a:rPr>
              <a:t>本人の希望は地元での一人暮らしであったが、</a:t>
            </a:r>
            <a:endParaRPr kumimoji="1" lang="en-US" altLang="ja-JP" sz="105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050" dirty="0">
                <a:latin typeface="メイリオ" panose="020B0604030504040204" pitchFamily="50" charset="-128"/>
                <a:ea typeface="メイリオ" panose="020B0604030504040204" pitchFamily="50" charset="-128"/>
              </a:rPr>
              <a:t>　「誰も退院の話をしてくれないのであきらめていた」と話される。</a:t>
            </a: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050" dirty="0">
                <a:latin typeface="メイリオ" panose="020B0604030504040204" pitchFamily="50" charset="-128"/>
                <a:ea typeface="メイリオ" panose="020B0604030504040204" pitchFamily="50" charset="-128"/>
              </a:rPr>
              <a:t>病院の提案は法人内の</a:t>
            </a:r>
            <a:r>
              <a:rPr kumimoji="1" lang="en-US" altLang="ja-JP" sz="1050" dirty="0">
                <a:latin typeface="メイリオ" panose="020B0604030504040204" pitchFamily="50" charset="-128"/>
                <a:ea typeface="メイリオ" panose="020B0604030504040204" pitchFamily="50" charset="-128"/>
              </a:rPr>
              <a:t>GH</a:t>
            </a:r>
            <a:r>
              <a:rPr kumimoji="1" lang="ja-JP" altLang="en-US" sz="1050" dirty="0">
                <a:latin typeface="メイリオ" panose="020B0604030504040204" pitchFamily="50" charset="-128"/>
                <a:ea typeface="メイリオ" panose="020B0604030504040204" pitchFamily="50" charset="-128"/>
              </a:rPr>
              <a:t>への退院。本人が納得できず平行線。</a:t>
            </a:r>
            <a:endParaRPr kumimoji="1" lang="en-US" altLang="ja-JP" sz="105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050" dirty="0">
                <a:latin typeface="メイリオ" panose="020B0604030504040204" pitchFamily="50" charset="-128"/>
                <a:ea typeface="メイリオ" panose="020B0604030504040204" pitchFamily="50" charset="-128"/>
              </a:rPr>
              <a:t>病院からは、当初</a:t>
            </a:r>
            <a:r>
              <a:rPr kumimoji="1" lang="en-US" altLang="ja-JP" sz="1050" dirty="0">
                <a:latin typeface="メイリオ" panose="020B0604030504040204" pitchFamily="50" charset="-128"/>
                <a:ea typeface="メイリオ" panose="020B0604030504040204" pitchFamily="50" charset="-128"/>
              </a:rPr>
              <a:t>GH</a:t>
            </a:r>
            <a:r>
              <a:rPr kumimoji="1" lang="ja-JP" altLang="en-US" sz="1050" dirty="0">
                <a:latin typeface="メイリオ" panose="020B0604030504040204" pitchFamily="50" charset="-128"/>
                <a:ea typeface="メイリオ" panose="020B0604030504040204" pitchFamily="50" charset="-128"/>
              </a:rPr>
              <a:t>以外の選択肢を提示しないでほしいと。</a:t>
            </a:r>
            <a:endParaRPr kumimoji="1" lang="en-US" altLang="ja-JP" sz="105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050" dirty="0">
                <a:latin typeface="メイリオ" panose="020B0604030504040204" pitchFamily="50" charset="-128"/>
                <a:ea typeface="メイリオ" panose="020B0604030504040204" pitchFamily="50" charset="-128"/>
              </a:rPr>
              <a:t>　その後、医師とのカンファレンスを経て</a:t>
            </a:r>
            <a:r>
              <a:rPr kumimoji="1" lang="en-US" altLang="ja-JP" sz="1050" dirty="0">
                <a:latin typeface="メイリオ" panose="020B0604030504040204" pitchFamily="50" charset="-128"/>
                <a:ea typeface="メイリオ" panose="020B0604030504040204" pitchFamily="50" charset="-128"/>
              </a:rPr>
              <a:t>GH</a:t>
            </a:r>
            <a:r>
              <a:rPr kumimoji="1" lang="ja-JP" altLang="en-US" sz="1050" dirty="0">
                <a:latin typeface="メイリオ" panose="020B0604030504040204" pitchFamily="50" charset="-128"/>
                <a:ea typeface="メイリオ" panose="020B0604030504040204" pitchFamily="50" charset="-128"/>
              </a:rPr>
              <a:t>以外の選択肢も紹介可能に。</a:t>
            </a:r>
            <a:endParaRPr kumimoji="1" lang="en-US" altLang="ja-JP" sz="105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050" dirty="0">
                <a:latin typeface="メイリオ" panose="020B0604030504040204" pitchFamily="50" charset="-128"/>
                <a:ea typeface="メイリオ" panose="020B0604030504040204" pitchFamily="50" charset="-128"/>
              </a:rPr>
              <a:t>家族は法人内</a:t>
            </a:r>
            <a:r>
              <a:rPr kumimoji="1" lang="en-US" altLang="ja-JP" sz="1050" dirty="0">
                <a:latin typeface="メイリオ" panose="020B0604030504040204" pitchFamily="50" charset="-128"/>
                <a:ea typeface="メイリオ" panose="020B0604030504040204" pitchFamily="50" charset="-128"/>
              </a:rPr>
              <a:t>GH</a:t>
            </a:r>
            <a:r>
              <a:rPr kumimoji="1" lang="ja-JP" altLang="en-US" sz="1050" dirty="0">
                <a:latin typeface="メイリオ" panose="020B0604030504040204" pitchFamily="50" charset="-128"/>
                <a:ea typeface="メイリオ" panose="020B0604030504040204" pitchFamily="50" charset="-128"/>
              </a:rPr>
              <a:t>の退院を希望。</a:t>
            </a:r>
            <a:endParaRPr kumimoji="1" lang="en-US" altLang="ja-JP" sz="105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050" dirty="0">
                <a:latin typeface="メイリオ" panose="020B0604030504040204" pitchFamily="50" charset="-128"/>
                <a:ea typeface="メイリオ" panose="020B0604030504040204" pitchFamily="50" charset="-128"/>
              </a:rPr>
              <a:t>　保健所が本人の同意を得てからの家族調整を実施。</a:t>
            </a: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050" dirty="0">
                <a:latin typeface="メイリオ" panose="020B0604030504040204" pitchFamily="50" charset="-128"/>
                <a:ea typeface="メイリオ" panose="020B0604030504040204" pitchFamily="50" charset="-128"/>
              </a:rPr>
              <a:t>住所地の市で地域支援者カンファレンス開催。</a:t>
            </a:r>
            <a:endParaRPr kumimoji="1" lang="en-US" altLang="ja-JP" sz="105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050" dirty="0">
                <a:latin typeface="メイリオ" panose="020B0604030504040204" pitchFamily="50" charset="-128"/>
                <a:ea typeface="メイリオ" panose="020B0604030504040204" pitchFamily="50" charset="-128"/>
              </a:rPr>
              <a:t>　入院病院の</a:t>
            </a:r>
            <a:r>
              <a:rPr kumimoji="1" lang="en-US" altLang="ja-JP" sz="1050" dirty="0">
                <a:latin typeface="メイリオ" panose="020B0604030504040204" pitchFamily="50" charset="-128"/>
                <a:ea typeface="メイリオ" panose="020B0604030504040204" pitchFamily="50" charset="-128"/>
              </a:rPr>
              <a:t>CW</a:t>
            </a:r>
            <a:r>
              <a:rPr kumimoji="1" lang="ja-JP" altLang="en-US" sz="1050" dirty="0">
                <a:latin typeface="メイリオ" panose="020B0604030504040204" pitchFamily="50" charset="-128"/>
                <a:ea typeface="メイリオ" panose="020B0604030504040204" pitchFamily="50" charset="-128"/>
              </a:rPr>
              <a:t>も出席。</a:t>
            </a:r>
            <a:endParaRPr kumimoji="1" lang="en-US" altLang="ja-JP" sz="105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050" dirty="0">
                <a:latin typeface="メイリオ" panose="020B0604030504040204" pitchFamily="50" charset="-128"/>
                <a:ea typeface="メイリオ" panose="020B0604030504040204" pitchFamily="50" charset="-128"/>
              </a:rPr>
              <a:t>面会を重ね、</a:t>
            </a:r>
            <a:r>
              <a:rPr kumimoji="1" lang="en-US" altLang="ja-JP" sz="1050" dirty="0">
                <a:latin typeface="メイリオ" panose="020B0604030504040204" pitchFamily="50" charset="-128"/>
                <a:ea typeface="メイリオ" panose="020B0604030504040204" pitchFamily="50" charset="-128"/>
              </a:rPr>
              <a:t>GH</a:t>
            </a:r>
            <a:r>
              <a:rPr kumimoji="1" lang="ja-JP" altLang="en-US" sz="1050" dirty="0">
                <a:latin typeface="メイリオ" panose="020B0604030504040204" pitchFamily="50" charset="-128"/>
                <a:ea typeface="メイリオ" panose="020B0604030504040204" pitchFamily="50" charset="-128"/>
              </a:rPr>
              <a:t>などの施設へ退院に本人が納得。施設見学を進める。</a:t>
            </a:r>
            <a:endParaRPr kumimoji="1" lang="en-US" altLang="ja-JP" sz="105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050" dirty="0">
                <a:latin typeface="メイリオ" panose="020B0604030504040204" pitchFamily="50" charset="-128"/>
                <a:ea typeface="メイリオ" panose="020B0604030504040204" pitchFamily="50" charset="-128"/>
              </a:rPr>
              <a:t>　地域移行支援制度は対応できる相談支援事業所がなく利用せず。</a:t>
            </a:r>
            <a:br>
              <a:rPr kumimoji="1" lang="en-US" altLang="ja-JP" sz="1050" dirty="0">
                <a:latin typeface="メイリオ" panose="020B0604030504040204" pitchFamily="50" charset="-128"/>
                <a:ea typeface="メイリオ" panose="020B0604030504040204" pitchFamily="50" charset="-128"/>
              </a:rPr>
            </a:br>
            <a:r>
              <a:rPr kumimoji="1" lang="ja-JP" altLang="en-US" sz="1050" dirty="0">
                <a:latin typeface="メイリオ" panose="020B0604030504040204" pitchFamily="50" charset="-128"/>
                <a:ea typeface="メイリオ" panose="020B0604030504040204" pitchFamily="50" charset="-128"/>
              </a:rPr>
              <a:t>　病院</a:t>
            </a:r>
            <a:r>
              <a:rPr kumimoji="1" lang="en-US" altLang="ja-JP" sz="1050" dirty="0">
                <a:latin typeface="メイリオ" panose="020B0604030504040204" pitchFamily="50" charset="-128"/>
                <a:ea typeface="メイリオ" panose="020B0604030504040204" pitchFamily="50" charset="-128"/>
              </a:rPr>
              <a:t>CW</a:t>
            </a:r>
            <a:r>
              <a:rPr kumimoji="1" lang="ja-JP" altLang="en-US" sz="1050" dirty="0">
                <a:latin typeface="メイリオ" panose="020B0604030504040204" pitchFamily="50" charset="-128"/>
                <a:ea typeface="メイリオ" panose="020B0604030504040204" pitchFamily="50" charset="-128"/>
              </a:rPr>
              <a:t>、保健所と広域</a:t>
            </a:r>
            <a:r>
              <a:rPr kumimoji="1" lang="en-US" altLang="ja-JP" sz="1050" dirty="0">
                <a:latin typeface="メイリオ" panose="020B0604030504040204" pitchFamily="50" charset="-128"/>
                <a:ea typeface="メイリオ" panose="020B0604030504040204" pitchFamily="50" charset="-128"/>
              </a:rPr>
              <a:t>Co.</a:t>
            </a:r>
            <a:r>
              <a:rPr kumimoji="1" lang="ja-JP" altLang="en-US" sz="1050" dirty="0">
                <a:latin typeface="メイリオ" panose="020B0604030504040204" pitchFamily="50" charset="-128"/>
                <a:ea typeface="メイリオ" panose="020B0604030504040204" pitchFamily="50" charset="-128"/>
              </a:rPr>
              <a:t>で支援を継続。</a:t>
            </a:r>
            <a:endParaRPr kumimoji="1" lang="en-US" altLang="ja-JP" sz="105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050" dirty="0">
                <a:latin typeface="メイリオ" panose="020B0604030504040204" pitchFamily="50" charset="-128"/>
                <a:ea typeface="メイリオ" panose="020B0604030504040204" pitchFamily="50" charset="-128"/>
              </a:rPr>
              <a:t>社会資源（法人内の</a:t>
            </a:r>
            <a:r>
              <a:rPr kumimoji="1" lang="en-US" altLang="ja-JP" sz="1050" dirty="0">
                <a:latin typeface="メイリオ" panose="020B0604030504040204" pitchFamily="50" charset="-128"/>
                <a:ea typeface="メイリオ" panose="020B0604030504040204" pitchFamily="50" charset="-128"/>
              </a:rPr>
              <a:t>GH</a:t>
            </a:r>
            <a:r>
              <a:rPr kumimoji="1" lang="ja-JP" altLang="en-US" sz="1050" dirty="0">
                <a:latin typeface="メイリオ" panose="020B0604030504040204" pitchFamily="50" charset="-128"/>
                <a:ea typeface="メイリオ" panose="020B0604030504040204" pitchFamily="50" charset="-128"/>
              </a:rPr>
              <a:t>、救護施設、サポートマンション、出身地の</a:t>
            </a:r>
            <a:r>
              <a:rPr kumimoji="1" lang="en-US" altLang="ja-JP" sz="1050" dirty="0">
                <a:latin typeface="メイリオ" panose="020B0604030504040204" pitchFamily="50" charset="-128"/>
                <a:ea typeface="メイリオ" panose="020B0604030504040204" pitchFamily="50" charset="-128"/>
              </a:rPr>
              <a:t>GH</a:t>
            </a:r>
            <a:r>
              <a:rPr kumimoji="1" lang="ja-JP" altLang="en-US" sz="1050" dirty="0">
                <a:latin typeface="メイリオ" panose="020B0604030504040204" pitchFamily="50" charset="-128"/>
                <a:ea typeface="メイリオ" panose="020B0604030504040204" pitchFamily="50" charset="-128"/>
              </a:rPr>
              <a:t>の</a:t>
            </a:r>
            <a:r>
              <a:rPr kumimoji="1" lang="en-US" altLang="ja-JP" sz="1050" dirty="0">
                <a:latin typeface="メイリオ" panose="020B0604030504040204" pitchFamily="50" charset="-128"/>
                <a:ea typeface="メイリオ" panose="020B0604030504040204" pitchFamily="50" charset="-128"/>
              </a:rPr>
              <a:t>4</a:t>
            </a:r>
            <a:r>
              <a:rPr kumimoji="1" lang="ja-JP" altLang="en-US" sz="1050" dirty="0">
                <a:latin typeface="メイリオ" panose="020B0604030504040204" pitchFamily="50" charset="-128"/>
                <a:ea typeface="メイリオ" panose="020B0604030504040204" pitchFamily="50" charset="-128"/>
              </a:rPr>
              <a:t>か所）を調整。救護施設の見学は、生活保護課が対応。</a:t>
            </a:r>
            <a:endParaRPr kumimoji="1" lang="en-US" altLang="ja-JP" sz="105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050" dirty="0">
                <a:latin typeface="メイリオ" panose="020B0604030504040204" pitchFamily="50" charset="-128"/>
                <a:ea typeface="メイリオ" panose="020B0604030504040204" pitchFamily="50" charset="-128"/>
              </a:rPr>
              <a:t>　出身地の</a:t>
            </a:r>
            <a:r>
              <a:rPr kumimoji="1" lang="en-US" altLang="ja-JP" sz="1050" dirty="0">
                <a:latin typeface="メイリオ" panose="020B0604030504040204" pitchFamily="50" charset="-128"/>
                <a:ea typeface="メイリオ" panose="020B0604030504040204" pitchFamily="50" charset="-128"/>
              </a:rPr>
              <a:t>GH</a:t>
            </a:r>
            <a:r>
              <a:rPr kumimoji="1" lang="ja-JP" altLang="en-US" sz="1050" dirty="0">
                <a:latin typeface="メイリオ" panose="020B0604030504040204" pitchFamily="50" charset="-128"/>
                <a:ea typeface="メイリオ" panose="020B0604030504040204" pitchFamily="50" charset="-128"/>
              </a:rPr>
              <a:t>の生活が本人希望には一番近かったが、退院後すぐは</a:t>
            </a:r>
            <a:endParaRPr kumimoji="1" lang="en-US" altLang="ja-JP" sz="105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050" dirty="0">
                <a:latin typeface="メイリオ" panose="020B0604030504040204" pitchFamily="50" charset="-128"/>
                <a:ea typeface="メイリオ" panose="020B0604030504040204" pitchFamily="50" charset="-128"/>
              </a:rPr>
              <a:t>　サポート力が不足といった状況の本人への気づきに向けて振り返りを</a:t>
            </a:r>
            <a:endParaRPr kumimoji="1" lang="en-US" altLang="ja-JP" sz="105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050" dirty="0">
                <a:latin typeface="メイリオ" panose="020B0604030504040204" pitchFamily="50" charset="-128"/>
                <a:ea typeface="メイリオ" panose="020B0604030504040204" pitchFamily="50" charset="-128"/>
              </a:rPr>
              <a:t>　実施。</a:t>
            </a:r>
            <a:endParaRPr kumimoji="1" lang="en-US" altLang="ja-JP" sz="105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050" dirty="0">
                <a:latin typeface="メイリオ" panose="020B0604030504040204" pitchFamily="50" charset="-128"/>
                <a:ea typeface="メイリオ" panose="020B0604030504040204" pitchFamily="50" charset="-128"/>
              </a:rPr>
              <a:t>地元での一人暮らしを目指し、まずはサポート力のある施設への退院を決意された。</a:t>
            </a:r>
          </a:p>
          <a:p>
            <a:pPr marL="113049" lvl="1" indent="-113049" defTabSz="732725">
              <a:lnSpc>
                <a:spcPct val="90000"/>
              </a:lnSpc>
              <a:spcBef>
                <a:spcPct val="0"/>
              </a:spcBef>
              <a:spcAft>
                <a:spcPct val="15000"/>
              </a:spcAft>
              <a:buFont typeface="Wingdings" panose="05000000000000000000" pitchFamily="2" charset="2"/>
              <a:buChar char="u"/>
            </a:pPr>
            <a:endParaRPr kumimoji="1" lang="ja-JP" altLang="en-US" sz="1050" dirty="0">
              <a:latin typeface="メイリオ" panose="020B0604030504040204" pitchFamily="50" charset="-128"/>
              <a:ea typeface="メイリオ" panose="020B0604030504040204" pitchFamily="50" charset="-128"/>
            </a:endParaRPr>
          </a:p>
        </p:txBody>
      </p:sp>
      <p:sp>
        <p:nvSpPr>
          <p:cNvPr id="7" name="スライド番号プレースホルダー 6">
            <a:extLst>
              <a:ext uri="{FF2B5EF4-FFF2-40B4-BE49-F238E27FC236}">
                <a16:creationId xmlns:a16="http://schemas.microsoft.com/office/drawing/2014/main" id="{DA19048E-0684-474D-B052-A1F00F7D5244}"/>
              </a:ext>
            </a:extLst>
          </p:cNvPr>
          <p:cNvSpPr>
            <a:spLocks noGrp="1"/>
          </p:cNvSpPr>
          <p:nvPr>
            <p:ph type="sldNum" sz="quarter" idx="12"/>
          </p:nvPr>
        </p:nvSpPr>
        <p:spPr/>
        <p:txBody>
          <a:bodyPr/>
          <a:lstStyle/>
          <a:p>
            <a:fld id="{4204BB7E-20EF-434C-A514-E436F126BD36}" type="slidenum">
              <a:rPr kumimoji="1" lang="ja-JP" altLang="en-US" smtClean="0"/>
              <a:t>3</a:t>
            </a:fld>
            <a:endParaRPr kumimoji="1" lang="ja-JP" altLang="en-US"/>
          </a:p>
        </p:txBody>
      </p:sp>
    </p:spTree>
    <p:extLst>
      <p:ext uri="{BB962C8B-B14F-4D97-AF65-F5344CB8AC3E}">
        <p14:creationId xmlns:p14="http://schemas.microsoft.com/office/powerpoint/2010/main" val="2156756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1" y="701210"/>
            <a:ext cx="2093023" cy="1573200"/>
            <a:chOff x="9431208" y="762381"/>
            <a:chExt cx="2316999" cy="1800000"/>
          </a:xfrm>
        </p:grpSpPr>
        <p:sp>
          <p:nvSpPr>
            <p:cNvPr id="3" name="楕円 2"/>
            <p:cNvSpPr/>
            <p:nvPr/>
          </p:nvSpPr>
          <p:spPr>
            <a:xfrm>
              <a:off x="9971802" y="762381"/>
              <a:ext cx="1776405" cy="1800000"/>
            </a:xfrm>
            <a:prstGeom prst="ellipse">
              <a:avLst/>
            </a:prstGeom>
            <a:solidFill>
              <a:schemeClr val="bg1"/>
            </a:solidFill>
            <a:ln w="762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88"/>
            </a:p>
          </p:txBody>
        </p:sp>
        <p:sp>
          <p:nvSpPr>
            <p:cNvPr id="4" name="テキスト ボックス 3"/>
            <p:cNvSpPr txBox="1"/>
            <p:nvPr/>
          </p:nvSpPr>
          <p:spPr bwMode="white">
            <a:xfrm>
              <a:off x="10115889" y="1507365"/>
              <a:ext cx="1429513" cy="316932"/>
            </a:xfrm>
            <a:prstGeom prst="rect">
              <a:avLst/>
            </a:prstGeom>
            <a:solidFill>
              <a:schemeClr val="bg1"/>
            </a:solidFill>
          </p:spPr>
          <p:txBody>
            <a:bodyPr wrap="square" rtlCol="0">
              <a:spAutoFit/>
            </a:bodyPr>
            <a:lstStyle>
              <a:defPPr>
                <a:defRPr lang="en-US"/>
              </a:defPPr>
              <a:lvl1pPr algn="ctr">
                <a:defRPr kumimoji="1" sz="1400" b="1">
                  <a:solidFill>
                    <a:schemeClr val="accent6"/>
                  </a:solidFill>
                  <a:latin typeface="メイリオ" panose="020B0604030504040204" pitchFamily="50" charset="-128"/>
                  <a:ea typeface="メイリオ" panose="020B0604030504040204" pitchFamily="50" charset="-128"/>
                </a:defRPr>
              </a:lvl1pPr>
            </a:lstStyle>
            <a:p>
              <a:r>
                <a:rPr lang="ja-JP" altLang="en-US" sz="1200" dirty="0">
                  <a:solidFill>
                    <a:schemeClr val="accent2">
                      <a:lumMod val="50000"/>
                    </a:schemeClr>
                  </a:solidFill>
                </a:rPr>
                <a:t>課題の共有</a:t>
              </a:r>
            </a:p>
          </p:txBody>
        </p:sp>
        <p:sp>
          <p:nvSpPr>
            <p:cNvPr id="6" name="楕円 8"/>
            <p:cNvSpPr txBox="1"/>
            <p:nvPr/>
          </p:nvSpPr>
          <p:spPr bwMode="white">
            <a:xfrm>
              <a:off x="9431208" y="1167784"/>
              <a:ext cx="899999" cy="900000"/>
            </a:xfrm>
            <a:prstGeom prst="ellipse">
              <a:avLst/>
            </a:prstGeom>
            <a:solidFill>
              <a:schemeClr val="bg1"/>
            </a:solidFill>
            <a:ln w="3175">
              <a:noFill/>
            </a:ln>
            <a:scene3d>
              <a:camera prst="orthographicFront"/>
              <a:lightRig rig="flat" dir="t"/>
            </a:scene3d>
            <a:sp3d/>
          </p:spPr>
          <p:style>
            <a:lnRef idx="0">
              <a:scrgbClr r="0" g="0" b="0"/>
            </a:lnRef>
            <a:fillRef idx="0">
              <a:scrgbClr r="0" g="0" b="0"/>
            </a:fillRef>
            <a:effectRef idx="0">
              <a:scrgbClr r="0" g="0" b="0"/>
            </a:effectRef>
            <a:fontRef idx="minor">
              <a:schemeClr val="dk1"/>
            </a:fontRef>
          </p:style>
          <p:txBody>
            <a:bodyPr spcFirstLastPara="0" vert="horz" wrap="square" lIns="14235" tIns="142418" rIns="14235" bIns="14235" numCol="1" spcCol="1270" anchor="ctr" anchorCtr="0">
              <a:noAutofit/>
            </a:bodyPr>
            <a:lstStyle/>
            <a:p>
              <a:pPr algn="ctr" defTabSz="498253">
                <a:lnSpc>
                  <a:spcPct val="90000"/>
                </a:lnSpc>
                <a:spcBef>
                  <a:spcPct val="0"/>
                </a:spcBef>
                <a:spcAft>
                  <a:spcPct val="35000"/>
                </a:spcAft>
              </a:pPr>
              <a:r>
                <a:rPr kumimoji="1" lang="en-US" altLang="ja-JP" sz="3560" b="1" dirty="0">
                  <a:solidFill>
                    <a:schemeClr val="accent2">
                      <a:lumMod val="75000"/>
                    </a:schemeClr>
                  </a:solidFill>
                  <a:latin typeface="メイリオ" panose="020B0604030504040204" pitchFamily="50" charset="-128"/>
                  <a:ea typeface="メイリオ" panose="020B0604030504040204" pitchFamily="50" charset="-128"/>
                </a:rPr>
                <a:t>4</a:t>
              </a:r>
              <a:endParaRPr kumimoji="1" lang="ja-JP" altLang="en-US" sz="3560" b="1" dirty="0">
                <a:solidFill>
                  <a:schemeClr val="accent2">
                    <a:lumMod val="75000"/>
                  </a:schemeClr>
                </a:solidFill>
                <a:latin typeface="メイリオ" panose="020B0604030504040204" pitchFamily="50" charset="-128"/>
                <a:ea typeface="メイリオ" panose="020B0604030504040204" pitchFamily="50" charset="-128"/>
              </a:endParaRPr>
            </a:p>
          </p:txBody>
        </p:sp>
      </p:grpSp>
      <p:sp>
        <p:nvSpPr>
          <p:cNvPr id="7" name="正方形/長方形 6"/>
          <p:cNvSpPr/>
          <p:nvPr/>
        </p:nvSpPr>
        <p:spPr>
          <a:xfrm>
            <a:off x="0" y="0"/>
            <a:ext cx="9144000" cy="43883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1209" rtlCol="0" anchor="ctr"/>
          <a:lstStyle/>
          <a:p>
            <a:pPr algn="ctr"/>
            <a:r>
              <a:rPr kumimoji="1" lang="ja-JP" altLang="en-US" sz="1582" b="1" dirty="0">
                <a:latin typeface="メイリオ" panose="020B0604030504040204" pitchFamily="50" charset="-128"/>
                <a:ea typeface="メイリオ" panose="020B0604030504040204" pitchFamily="50" charset="-128"/>
              </a:rPr>
              <a:t>大阪府保健所における実践</a:t>
            </a:r>
          </a:p>
        </p:txBody>
      </p:sp>
      <p:sp>
        <p:nvSpPr>
          <p:cNvPr id="13" name="テキスト ボックス 12"/>
          <p:cNvSpPr txBox="1"/>
          <p:nvPr/>
        </p:nvSpPr>
        <p:spPr>
          <a:xfrm>
            <a:off x="3855061" y="693495"/>
            <a:ext cx="4568500" cy="2638393"/>
          </a:xfrm>
          <a:prstGeom prst="roundRect">
            <a:avLst>
              <a:gd name="adj" fmla="val 5122"/>
            </a:avLst>
          </a:prstGeom>
          <a:solidFill>
            <a:schemeClr val="accent2">
              <a:lumMod val="40000"/>
              <a:lumOff val="60000"/>
            </a:schemeClr>
          </a:solidFill>
          <a:ln>
            <a:solidFill>
              <a:schemeClr val="accent2">
                <a:lumMod val="75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7473" tIns="71209" rIns="23736" bIns="131885" numCol="1" spcCol="1270" anchor="t" anchorCtr="0">
            <a:noAutofit/>
          </a:bodyPr>
          <a:lstStyle/>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入院の長期化による、地域支援者との関係性の断絶、意欲の低下。</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家族の反対←家族への支援が少ない。</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医療機関のみの調整が中心の場合、選択肢が狭まる面も。</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対象者の掘り起こしに時間と手間を要する。</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ケアマネジメントの担い手は誰になるのか不確定。</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地域移行支援は広域調整になるほど事業所負担が多く担い手が</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限られる。</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居住先の設定に難航する。選択肢の提案も難しい。</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居住先が決まらないと支援者が決まらない面も。</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solidFill>
                  <a:schemeClr val="tx1"/>
                </a:solidFill>
                <a:latin typeface="メイリオ" panose="020B0604030504040204" pitchFamily="50" charset="-128"/>
                <a:ea typeface="メイリオ" panose="020B0604030504040204" pitchFamily="50" charset="-128"/>
              </a:rPr>
              <a:t>調整が広域になるほど、</a:t>
            </a:r>
            <a:r>
              <a:rPr kumimoji="1" lang="ja-JP" altLang="en-US" sz="1100" dirty="0">
                <a:latin typeface="メイリオ" panose="020B0604030504040204" pitchFamily="50" charset="-128"/>
                <a:ea typeface="メイリオ" panose="020B0604030504040204" pitchFamily="50" charset="-128"/>
              </a:rPr>
              <a:t>関わりが丁寧になりにくくつながりにくい面もある。</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退院前から退院後まで連続的に支援する仕組みが少ない。</a:t>
            </a:r>
            <a:endParaRPr kumimoji="1" lang="en-US" altLang="ja-JP" sz="1100"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3855061" y="3509938"/>
            <a:ext cx="4568500" cy="1708833"/>
          </a:xfrm>
          <a:prstGeom prst="roundRect">
            <a:avLst>
              <a:gd name="adj" fmla="val 3813"/>
            </a:avLst>
          </a:prstGeom>
          <a:solidFill>
            <a:schemeClr val="bg1"/>
          </a:solidFill>
          <a:ln w="28575">
            <a:solidFill>
              <a:schemeClr val="accent2">
                <a:lumMod val="40000"/>
                <a:lumOff val="6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7473" tIns="71209" rIns="23736" bIns="71209" numCol="1" spcCol="1270" anchor="t" anchorCtr="0">
            <a:noAutofit/>
          </a:bodyPr>
          <a:lstStyle/>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「住むところが決まっていないと動けない」というルールはないので、本人の状況に合わせて動きやすい。</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通常業務で、医療機関とのやりとりがあるので、連携がしやすい。</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保健所での相談はまず家族からであることが多いので、家族の相談を聞きやすい。</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本人や家族の希望があり、地域の社会資源に限界があったり、</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ないものがある場合は、所内で検討した上で、関係機関と</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協力しながら支援の幅を広げることが場合によっては可能。</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endParaRPr kumimoji="1" lang="ja-JP" altLang="en-US" sz="1100" dirty="0">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3855061" y="5299841"/>
            <a:ext cx="4568500" cy="1461179"/>
          </a:xfrm>
          <a:prstGeom prst="roundRect">
            <a:avLst>
              <a:gd name="adj" fmla="val 12739"/>
            </a:avLst>
          </a:prstGeom>
          <a:solidFill>
            <a:schemeClr val="bg1"/>
          </a:solidFill>
          <a:ln w="28575">
            <a:solidFill>
              <a:schemeClr val="accent2">
                <a:lumMod val="75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47473" rIns="0" bIns="0" numCol="1" spcCol="1270" anchor="t" anchorCtr="0">
            <a:noAutofit/>
          </a:bodyPr>
          <a:lstStyle/>
          <a:p>
            <a:pPr marL="113049" lvl="1" indent="-113049" defTabSz="732725">
              <a:lnSpc>
                <a:spcPct val="90000"/>
              </a:lnSpc>
              <a:spcBef>
                <a:spcPct val="0"/>
              </a:spcBef>
              <a:spcAft>
                <a:spcPct val="15000"/>
              </a:spcAft>
              <a:buFont typeface="メイリオ" panose="020B0604030504040204" pitchFamily="50" charset="-128"/>
              <a:buChar char="★"/>
            </a:pPr>
            <a:r>
              <a:rPr kumimoji="1" lang="ja-JP" altLang="en-US" sz="1100" dirty="0">
                <a:latin typeface="メイリオ" panose="020B0604030504040204" pitchFamily="50" charset="-128"/>
                <a:ea typeface="メイリオ" panose="020B0604030504040204" pitchFamily="50" charset="-128"/>
              </a:rPr>
              <a:t>居住地が決定していない方の退院支援の相談を受ける窓口を、地域で確保できれば</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メイリオ" panose="020B0604030504040204" pitchFamily="50" charset="-128"/>
              <a:buChar char="★"/>
            </a:pPr>
            <a:r>
              <a:rPr kumimoji="1" lang="ja-JP" altLang="en-US" sz="1100" dirty="0">
                <a:latin typeface="メイリオ" panose="020B0604030504040204" pitchFamily="50" charset="-128"/>
                <a:ea typeface="メイリオ" panose="020B0604030504040204" pitchFamily="50" charset="-128"/>
              </a:rPr>
              <a:t>医療機関に気軽に出向く機会を、地域の支援者でもできるシステムの創設（交通費や人件費等の確保）</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メイリオ" panose="020B0604030504040204" pitchFamily="50" charset="-128"/>
              <a:buChar char="★"/>
            </a:pPr>
            <a:r>
              <a:rPr kumimoji="1" lang="ja-JP" altLang="en-US" sz="1100" dirty="0">
                <a:latin typeface="メイリオ" panose="020B0604030504040204" pitchFamily="50" charset="-128"/>
                <a:ea typeface="メイリオ" panose="020B0604030504040204" pitchFamily="50" charset="-128"/>
              </a:rPr>
              <a:t>定期的に地域の関係機関の支援者間で、支援の困りごとを気軽に</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安心して共有し相談できる場の確保や適切なスーパーバイズ。</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メイリオ" panose="020B0604030504040204" pitchFamily="50" charset="-128"/>
              <a:buChar char="★"/>
            </a:pPr>
            <a:r>
              <a:rPr kumimoji="1" lang="ja-JP" altLang="en-US" sz="1100" dirty="0">
                <a:latin typeface="メイリオ" panose="020B0604030504040204" pitchFamily="50" charset="-128"/>
                <a:ea typeface="メイリオ" panose="020B0604030504040204" pitchFamily="50" charset="-128"/>
              </a:rPr>
              <a:t>当事者（本人も家族）が安心して自分たちの声を届けることが</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できる場</a:t>
            </a:r>
          </a:p>
        </p:txBody>
      </p:sp>
      <p:sp>
        <p:nvSpPr>
          <p:cNvPr id="17" name="ホームベース 8">
            <a:extLst>
              <a:ext uri="{FF2B5EF4-FFF2-40B4-BE49-F238E27FC236}">
                <a16:creationId xmlns:a16="http://schemas.microsoft.com/office/drawing/2014/main" id="{BBC63973-0FEF-4EF8-A0AC-81C474C9E456}"/>
              </a:ext>
            </a:extLst>
          </p:cNvPr>
          <p:cNvSpPr/>
          <p:nvPr/>
        </p:nvSpPr>
        <p:spPr>
          <a:xfrm>
            <a:off x="2466778" y="693495"/>
            <a:ext cx="1110526" cy="2638393"/>
          </a:xfrm>
          <a:prstGeom prst="homePlate">
            <a:avLst>
              <a:gd name="adj" fmla="val 31839"/>
            </a:avLst>
          </a:prstGeom>
          <a:solidFill>
            <a:schemeClr val="accent2">
              <a:lumMod val="40000"/>
              <a:lumOff val="60000"/>
            </a:schemeClr>
          </a:solidFill>
          <a:ln>
            <a:solidFill>
              <a:schemeClr val="accent2"/>
            </a:solidFill>
          </a:ln>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1100" b="1" dirty="0">
                <a:latin typeface="メイリオ" panose="020B0604030504040204" pitchFamily="50" charset="-128"/>
                <a:ea typeface="メイリオ" panose="020B0604030504040204" pitchFamily="50" charset="-128"/>
              </a:rPr>
              <a:t>事例から</a:t>
            </a:r>
            <a:endParaRPr kumimoji="1" lang="en-US" altLang="ja-JP" sz="1100" b="1" dirty="0">
              <a:latin typeface="メイリオ" panose="020B0604030504040204" pitchFamily="50" charset="-128"/>
              <a:ea typeface="メイリオ" panose="020B0604030504040204" pitchFamily="50" charset="-128"/>
            </a:endParaRPr>
          </a:p>
          <a:p>
            <a:r>
              <a:rPr kumimoji="1" lang="ja-JP" altLang="en-US" sz="1100" b="1" dirty="0">
                <a:latin typeface="メイリオ" panose="020B0604030504040204" pitchFamily="50" charset="-128"/>
                <a:ea typeface="メイリオ" panose="020B0604030504040204" pitchFamily="50" charset="-128"/>
              </a:rPr>
              <a:t>導き</a:t>
            </a:r>
            <a:endParaRPr kumimoji="1" lang="en-US" altLang="ja-JP" sz="1100" b="1" dirty="0">
              <a:latin typeface="メイリオ" panose="020B0604030504040204" pitchFamily="50" charset="-128"/>
              <a:ea typeface="メイリオ" panose="020B0604030504040204" pitchFamily="50" charset="-128"/>
            </a:endParaRPr>
          </a:p>
          <a:p>
            <a:r>
              <a:rPr kumimoji="1" lang="ja-JP" altLang="en-US" sz="1100" b="1" dirty="0">
                <a:latin typeface="メイリオ" panose="020B0604030504040204" pitchFamily="50" charset="-128"/>
                <a:ea typeface="メイリオ" panose="020B0604030504040204" pitchFamily="50" charset="-128"/>
              </a:rPr>
              <a:t>出される</a:t>
            </a:r>
            <a:endParaRPr kumimoji="1" lang="en-US" altLang="ja-JP" sz="1100" b="1" dirty="0">
              <a:latin typeface="メイリオ" panose="020B0604030504040204" pitchFamily="50" charset="-128"/>
              <a:ea typeface="メイリオ" panose="020B0604030504040204" pitchFamily="50" charset="-128"/>
            </a:endParaRPr>
          </a:p>
          <a:p>
            <a:r>
              <a:rPr kumimoji="1" lang="ja-JP" altLang="en-US" sz="1100" b="1" dirty="0">
                <a:latin typeface="メイリオ" panose="020B0604030504040204" pitchFamily="50" charset="-128"/>
                <a:ea typeface="メイリオ" panose="020B0604030504040204" pitchFamily="50" charset="-128"/>
              </a:rPr>
              <a:t>課題</a:t>
            </a:r>
          </a:p>
        </p:txBody>
      </p:sp>
      <p:sp>
        <p:nvSpPr>
          <p:cNvPr id="18" name="ホームベース 9">
            <a:extLst>
              <a:ext uri="{FF2B5EF4-FFF2-40B4-BE49-F238E27FC236}">
                <a16:creationId xmlns:a16="http://schemas.microsoft.com/office/drawing/2014/main" id="{C4477477-56EC-4FC4-A10E-D98C8FB8C0B9}"/>
              </a:ext>
            </a:extLst>
          </p:cNvPr>
          <p:cNvSpPr/>
          <p:nvPr/>
        </p:nvSpPr>
        <p:spPr>
          <a:xfrm>
            <a:off x="2467071" y="3509938"/>
            <a:ext cx="1110124" cy="1708833"/>
          </a:xfrm>
          <a:prstGeom prst="homePlate">
            <a:avLst>
              <a:gd name="adj" fmla="val 34254"/>
            </a:avLst>
          </a:prstGeom>
          <a:solidFill>
            <a:schemeClr val="accent2">
              <a:lumMod val="60000"/>
              <a:lumOff val="40000"/>
            </a:schemeClr>
          </a:solidFill>
          <a:ln>
            <a:solidFill>
              <a:schemeClr val="accent2"/>
            </a:solidFill>
          </a:ln>
        </p:spPr>
        <p:style>
          <a:lnRef idx="1">
            <a:schemeClr val="accent3"/>
          </a:lnRef>
          <a:fillRef idx="2">
            <a:schemeClr val="accent3"/>
          </a:fillRef>
          <a:effectRef idx="1">
            <a:schemeClr val="accent3"/>
          </a:effectRef>
          <a:fontRef idx="minor">
            <a:schemeClr val="dk1"/>
          </a:fontRef>
        </p:style>
        <p:txBody>
          <a:bodyPr rIns="47473" rtlCol="0" anchor="ctr"/>
          <a:lstStyle/>
          <a:p>
            <a:r>
              <a:rPr kumimoji="1" lang="ja-JP" altLang="en-US" sz="1100" b="1" dirty="0">
                <a:latin typeface="メイリオ" panose="020B0604030504040204" pitchFamily="50" charset="-128"/>
                <a:ea typeface="メイリオ" panose="020B0604030504040204" pitchFamily="50" charset="-128"/>
              </a:rPr>
              <a:t>保健所と</a:t>
            </a:r>
            <a:endParaRPr kumimoji="1" lang="en-US" altLang="ja-JP" sz="1100" b="1" dirty="0">
              <a:latin typeface="メイリオ" panose="020B0604030504040204" pitchFamily="50" charset="-128"/>
              <a:ea typeface="メイリオ" panose="020B0604030504040204" pitchFamily="50" charset="-128"/>
            </a:endParaRPr>
          </a:p>
          <a:p>
            <a:r>
              <a:rPr kumimoji="1" lang="ja-JP" altLang="en-US" sz="1100" b="1" dirty="0">
                <a:latin typeface="メイリオ" panose="020B0604030504040204" pitchFamily="50" charset="-128"/>
                <a:ea typeface="メイリオ" panose="020B0604030504040204" pitchFamily="50" charset="-128"/>
              </a:rPr>
              <a:t>しての強み</a:t>
            </a:r>
            <a:endParaRPr kumimoji="1" lang="en-US" altLang="ja-JP" sz="1100" b="1" dirty="0">
              <a:latin typeface="メイリオ" panose="020B0604030504040204" pitchFamily="50" charset="-128"/>
              <a:ea typeface="メイリオ" panose="020B0604030504040204" pitchFamily="50" charset="-128"/>
            </a:endParaRPr>
          </a:p>
        </p:txBody>
      </p:sp>
      <p:sp>
        <p:nvSpPr>
          <p:cNvPr id="19" name="ホームベース 10">
            <a:extLst>
              <a:ext uri="{FF2B5EF4-FFF2-40B4-BE49-F238E27FC236}">
                <a16:creationId xmlns:a16="http://schemas.microsoft.com/office/drawing/2014/main" id="{FB7D2E5A-FBD4-4C05-B81E-08DCB0858B83}"/>
              </a:ext>
            </a:extLst>
          </p:cNvPr>
          <p:cNvSpPr/>
          <p:nvPr/>
        </p:nvSpPr>
        <p:spPr>
          <a:xfrm>
            <a:off x="2466778" y="5396821"/>
            <a:ext cx="1110417" cy="1364199"/>
          </a:xfrm>
          <a:prstGeom prst="homePlate">
            <a:avLst>
              <a:gd name="adj" fmla="val 37502"/>
            </a:avLst>
          </a:prstGeom>
          <a:solidFill>
            <a:schemeClr val="accent2">
              <a:lumMod val="75000"/>
            </a:schemeClr>
          </a:solidFill>
          <a:ln>
            <a:solidFill>
              <a:schemeClr val="accent2"/>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100" b="1" dirty="0">
                <a:latin typeface="メイリオ" panose="020B0604030504040204" pitchFamily="50" charset="-128"/>
                <a:ea typeface="メイリオ" panose="020B0604030504040204" pitchFamily="50" charset="-128"/>
              </a:rPr>
              <a:t>地域に</a:t>
            </a:r>
            <a:endParaRPr kumimoji="1" lang="en-US" altLang="ja-JP" sz="1100" b="1" dirty="0">
              <a:latin typeface="メイリオ" panose="020B0604030504040204" pitchFamily="50" charset="-128"/>
              <a:ea typeface="メイリオ" panose="020B0604030504040204" pitchFamily="50" charset="-128"/>
            </a:endParaRPr>
          </a:p>
          <a:p>
            <a:pPr algn="ctr"/>
            <a:r>
              <a:rPr kumimoji="1" lang="ja-JP" altLang="en-US" sz="1100" b="1" dirty="0">
                <a:latin typeface="メイリオ" panose="020B0604030504040204" pitchFamily="50" charset="-128"/>
                <a:ea typeface="メイリオ" panose="020B0604030504040204" pitchFamily="50" charset="-128"/>
              </a:rPr>
              <a:t>期待する</a:t>
            </a:r>
            <a:endParaRPr kumimoji="1" lang="en-US" altLang="ja-JP" sz="1100" b="1" dirty="0">
              <a:latin typeface="メイリオ" panose="020B0604030504040204" pitchFamily="50" charset="-128"/>
              <a:ea typeface="メイリオ" panose="020B0604030504040204" pitchFamily="50" charset="-128"/>
            </a:endParaRPr>
          </a:p>
          <a:p>
            <a:pPr algn="ctr"/>
            <a:r>
              <a:rPr kumimoji="1" lang="ja-JP" altLang="en-US" sz="1100" b="1" dirty="0">
                <a:latin typeface="メイリオ" panose="020B0604030504040204" pitchFamily="50" charset="-128"/>
                <a:ea typeface="メイリオ" panose="020B0604030504040204" pitchFamily="50" charset="-128"/>
              </a:rPr>
              <a:t>こと</a:t>
            </a:r>
          </a:p>
        </p:txBody>
      </p:sp>
      <p:sp>
        <p:nvSpPr>
          <p:cNvPr id="5" name="スライド番号プレースホルダー 4">
            <a:extLst>
              <a:ext uri="{FF2B5EF4-FFF2-40B4-BE49-F238E27FC236}">
                <a16:creationId xmlns:a16="http://schemas.microsoft.com/office/drawing/2014/main" id="{8779F68D-65DC-4711-A649-7B8DE9D89BFE}"/>
              </a:ext>
            </a:extLst>
          </p:cNvPr>
          <p:cNvSpPr>
            <a:spLocks noGrp="1"/>
          </p:cNvSpPr>
          <p:nvPr>
            <p:ph type="sldNum" sz="quarter" idx="12"/>
          </p:nvPr>
        </p:nvSpPr>
        <p:spPr/>
        <p:txBody>
          <a:bodyPr/>
          <a:lstStyle/>
          <a:p>
            <a:fld id="{4204BB7E-20EF-434C-A514-E436F126BD36}" type="slidenum">
              <a:rPr kumimoji="1" lang="ja-JP" altLang="en-US" smtClean="0"/>
              <a:t>4</a:t>
            </a:fld>
            <a:endParaRPr kumimoji="1" lang="ja-JP" altLang="en-US"/>
          </a:p>
        </p:txBody>
      </p:sp>
    </p:spTree>
    <p:extLst>
      <p:ext uri="{BB962C8B-B14F-4D97-AF65-F5344CB8AC3E}">
        <p14:creationId xmlns:p14="http://schemas.microsoft.com/office/powerpoint/2010/main" val="2491385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9144000" cy="43883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1209" rtlCol="0" anchor="ctr"/>
          <a:lstStyle/>
          <a:p>
            <a:pPr algn="ctr"/>
            <a:r>
              <a:rPr kumimoji="1" lang="ja-JP" altLang="en-US" sz="1582" b="1" dirty="0">
                <a:latin typeface="メイリオ" panose="020B0604030504040204" pitchFamily="50" charset="-128"/>
                <a:ea typeface="メイリオ" panose="020B0604030504040204" pitchFamily="50" charset="-128"/>
              </a:rPr>
              <a:t>相談支援事業所・地域活動支援センターにおける実践</a:t>
            </a:r>
          </a:p>
        </p:txBody>
      </p:sp>
      <p:grpSp>
        <p:nvGrpSpPr>
          <p:cNvPr id="16" name="グループ化 15"/>
          <p:cNvGrpSpPr/>
          <p:nvPr/>
        </p:nvGrpSpPr>
        <p:grpSpPr>
          <a:xfrm>
            <a:off x="78030" y="723009"/>
            <a:ext cx="2372122" cy="1573489"/>
            <a:chOff x="337260" y="730449"/>
            <a:chExt cx="1953430" cy="1295759"/>
          </a:xfrm>
        </p:grpSpPr>
        <p:sp>
          <p:nvSpPr>
            <p:cNvPr id="4" name="楕円 3"/>
            <p:cNvSpPr/>
            <p:nvPr/>
          </p:nvSpPr>
          <p:spPr bwMode="blackWhite">
            <a:xfrm>
              <a:off x="632684" y="730449"/>
              <a:ext cx="1268859" cy="1295759"/>
            </a:xfrm>
            <a:prstGeom prst="ellipse">
              <a:avLst/>
            </a:prstGeom>
            <a:solidFill>
              <a:schemeClr val="bg1"/>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sp>
          <p:nvSpPr>
            <p:cNvPr id="5" name="テキスト ボックス 4"/>
            <p:cNvSpPr txBox="1"/>
            <p:nvPr/>
          </p:nvSpPr>
          <p:spPr bwMode="white">
            <a:xfrm>
              <a:off x="658688" y="1046495"/>
              <a:ext cx="1632002" cy="668253"/>
            </a:xfrm>
            <a:prstGeom prst="ellipse">
              <a:avLst/>
            </a:prstGeom>
            <a:solidFill>
              <a:schemeClr val="bg1"/>
            </a:solidFill>
          </p:spPr>
          <p:txBody>
            <a:bodyPr wrap="square" rtlCol="0">
              <a:spAutoFit/>
            </a:bodyPr>
            <a:lstStyle/>
            <a:p>
              <a:pPr algn="ctr"/>
              <a:r>
                <a:rPr kumimoji="1" lang="ja-JP" altLang="en-US" sz="1050" b="1" dirty="0">
                  <a:solidFill>
                    <a:schemeClr val="accent1">
                      <a:lumMod val="50000"/>
                    </a:schemeClr>
                  </a:solidFill>
                  <a:latin typeface="メイリオ" panose="020B0604030504040204" pitchFamily="50" charset="-128"/>
                  <a:ea typeface="メイリオ" panose="020B0604030504040204" pitchFamily="50" charset="-128"/>
                </a:rPr>
                <a:t>当センター　</a:t>
              </a:r>
              <a:endParaRPr kumimoji="1" lang="en-US" altLang="ja-JP" sz="1050" b="1" dirty="0">
                <a:solidFill>
                  <a:schemeClr val="accent1">
                    <a:lumMod val="50000"/>
                  </a:schemeClr>
                </a:solidFill>
                <a:latin typeface="メイリオ" panose="020B0604030504040204" pitchFamily="50" charset="-128"/>
                <a:ea typeface="メイリオ" panose="020B0604030504040204" pitchFamily="50" charset="-128"/>
              </a:endParaRPr>
            </a:p>
            <a:p>
              <a:pPr algn="ctr"/>
              <a:endParaRPr kumimoji="1" lang="en-US" altLang="ja-JP" sz="1050" b="1" dirty="0">
                <a:solidFill>
                  <a:schemeClr val="accent1">
                    <a:lumMod val="50000"/>
                  </a:schemeClr>
                </a:solidFill>
                <a:latin typeface="メイリオ" panose="020B0604030504040204" pitchFamily="50" charset="-128"/>
                <a:ea typeface="メイリオ" panose="020B0604030504040204" pitchFamily="50" charset="-128"/>
              </a:endParaRPr>
            </a:p>
            <a:p>
              <a:pPr algn="ctr"/>
              <a:r>
                <a:rPr kumimoji="1" lang="ja-JP" altLang="en-US" sz="1050" b="1" dirty="0">
                  <a:solidFill>
                    <a:schemeClr val="accent1">
                      <a:lumMod val="50000"/>
                    </a:schemeClr>
                  </a:solidFill>
                  <a:latin typeface="メイリオ" panose="020B0604030504040204" pitchFamily="50" charset="-128"/>
                  <a:ea typeface="メイリオ" panose="020B0604030504040204" pitchFamily="50" charset="-128"/>
                </a:rPr>
                <a:t>について</a:t>
              </a:r>
            </a:p>
          </p:txBody>
        </p:sp>
        <p:sp>
          <p:nvSpPr>
            <p:cNvPr id="7" name="楕円 8"/>
            <p:cNvSpPr txBox="1"/>
            <p:nvPr/>
          </p:nvSpPr>
          <p:spPr bwMode="white">
            <a:xfrm>
              <a:off x="337260" y="1022285"/>
              <a:ext cx="642856" cy="647880"/>
            </a:xfrm>
            <a:prstGeom prst="ellipse">
              <a:avLst/>
            </a:prstGeom>
            <a:solidFill>
              <a:schemeClr val="bg1"/>
            </a:solidFill>
            <a:ln w="3175">
              <a:noFill/>
            </a:ln>
            <a:scene3d>
              <a:camera prst="orthographicFront"/>
              <a:lightRig rig="flat" dir="t"/>
            </a:scene3d>
            <a:sp3d/>
          </p:spPr>
          <p:style>
            <a:lnRef idx="0">
              <a:scrgbClr r="0" g="0" b="0"/>
            </a:lnRef>
            <a:fillRef idx="0">
              <a:scrgbClr r="0" g="0" b="0"/>
            </a:fillRef>
            <a:effectRef idx="0">
              <a:scrgbClr r="0" g="0" b="0"/>
            </a:effectRef>
            <a:fontRef idx="minor">
              <a:schemeClr val="dk1"/>
            </a:fontRef>
          </p:style>
          <p:txBody>
            <a:bodyPr spcFirstLastPara="0" vert="horz" wrap="square" lIns="14235" tIns="142418" rIns="14235" bIns="14235" numCol="1" spcCol="1270" anchor="ctr" anchorCtr="0">
              <a:noAutofit/>
            </a:bodyPr>
            <a:lstStyle/>
            <a:p>
              <a:pPr algn="ctr" defTabSz="498253">
                <a:lnSpc>
                  <a:spcPct val="90000"/>
                </a:lnSpc>
                <a:spcBef>
                  <a:spcPct val="0"/>
                </a:spcBef>
                <a:spcAft>
                  <a:spcPct val="35000"/>
                </a:spcAft>
              </a:pPr>
              <a:r>
                <a:rPr kumimoji="1" lang="ja-JP" altLang="en-US" sz="3600" b="1" dirty="0">
                  <a:solidFill>
                    <a:schemeClr val="accent1">
                      <a:lumMod val="75000"/>
                    </a:schemeClr>
                  </a:solidFill>
                  <a:latin typeface="メイリオ" panose="020B0604030504040204" pitchFamily="50" charset="-128"/>
                  <a:ea typeface="メイリオ" panose="020B0604030504040204" pitchFamily="50" charset="-128"/>
                </a:rPr>
                <a:t>１</a:t>
              </a:r>
            </a:p>
          </p:txBody>
        </p:sp>
      </p:grpSp>
      <p:sp>
        <p:nvSpPr>
          <p:cNvPr id="8" name="テキスト ボックス 7"/>
          <p:cNvSpPr txBox="1"/>
          <p:nvPr/>
        </p:nvSpPr>
        <p:spPr>
          <a:xfrm>
            <a:off x="3768435" y="708674"/>
            <a:ext cx="4696691" cy="1587824"/>
          </a:xfrm>
          <a:prstGeom prst="roundRect">
            <a:avLst>
              <a:gd name="adj" fmla="val 5605"/>
            </a:avLst>
          </a:prstGeom>
          <a:solidFill>
            <a:schemeClr val="accent1">
              <a:lumMod val="40000"/>
              <a:lumOff val="60000"/>
            </a:schemeClr>
          </a:solidFill>
          <a:ln>
            <a:solidFill>
              <a:schemeClr val="accent1">
                <a:lumMod val="75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7473" tIns="71209" rIns="23736" bIns="118681" numCol="1" spcCol="1270" anchor="t" anchorCtr="0">
            <a:noAutofit/>
          </a:bodyPr>
          <a:lstStyle/>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職員体制：５名</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相談支援専門員 ２名</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相談支援専門員専従 ２名</a:t>
            </a:r>
            <a:br>
              <a:rPr kumimoji="1" lang="en-US" altLang="ja-JP" sz="1100" dirty="0">
                <a:latin typeface="メイリオ" panose="020B0604030504040204" pitchFamily="50" charset="-128"/>
                <a:ea typeface="メイリオ" panose="020B0604030504040204" pitchFamily="50" charset="-128"/>
              </a:rPr>
            </a:br>
            <a:r>
              <a:rPr kumimoji="1" lang="ja-JP" altLang="en-US" sz="1100" dirty="0">
                <a:latin typeface="メイリオ" panose="020B0604030504040204" pitchFamily="50" charset="-128"/>
                <a:ea typeface="メイリオ" panose="020B0604030504040204" pitchFamily="50" charset="-128"/>
              </a:rPr>
              <a:t>　　　　　　委託相談 １名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　地域活動支援センター専従 １名</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年間相談件数：計画相談 約６５０件</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委託内容：傾聴支援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 年金申請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 事業所探し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 通学同行 など</a:t>
            </a:r>
          </a:p>
        </p:txBody>
      </p:sp>
      <p:sp>
        <p:nvSpPr>
          <p:cNvPr id="10" name="テキスト ボックス 9"/>
          <p:cNvSpPr txBox="1"/>
          <p:nvPr/>
        </p:nvSpPr>
        <p:spPr>
          <a:xfrm>
            <a:off x="3768435" y="2425945"/>
            <a:ext cx="4696691" cy="3092539"/>
          </a:xfrm>
          <a:prstGeom prst="roundRect">
            <a:avLst>
              <a:gd name="adj" fmla="val 5355"/>
            </a:avLst>
          </a:prstGeom>
          <a:solidFill>
            <a:schemeClr val="bg1"/>
          </a:solidFill>
          <a:ln w="28575">
            <a:solidFill>
              <a:schemeClr val="accent1">
                <a:lumMod val="40000"/>
                <a:lumOff val="6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7473" tIns="71209" rIns="23736" bIns="71209" numCol="1" spcCol="1270" anchor="t" anchorCtr="0">
            <a:noAutofit/>
          </a:bodyPr>
          <a:lstStyle/>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050" dirty="0">
                <a:latin typeface="メイリオ" panose="020B0604030504040204" pitchFamily="50" charset="-128"/>
                <a:ea typeface="メイリオ" panose="020B0604030504040204" pitchFamily="50" charset="-128"/>
              </a:rPr>
              <a:t>計画相談</a:t>
            </a:r>
            <a:endParaRPr kumimoji="1" lang="en-US" altLang="ja-JP" sz="105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050" dirty="0">
                <a:latin typeface="メイリオ" panose="020B0604030504040204" pitchFamily="50" charset="-128"/>
                <a:ea typeface="メイリオ" panose="020B0604030504040204" pitchFamily="50" charset="-128"/>
              </a:rPr>
              <a:t>　・毎月平均５０件強のサービス等利用計画もしくはモニタリングを行っ　</a:t>
            </a:r>
            <a:br>
              <a:rPr kumimoji="1" lang="en-US" altLang="ja-JP" sz="1050" dirty="0">
                <a:latin typeface="メイリオ" panose="020B0604030504040204" pitchFamily="50" charset="-128"/>
                <a:ea typeface="メイリオ" panose="020B0604030504040204" pitchFamily="50" charset="-128"/>
              </a:rPr>
            </a:br>
            <a:r>
              <a:rPr kumimoji="1" lang="ja-JP" altLang="en-US" sz="1050" dirty="0">
                <a:latin typeface="メイリオ" panose="020B0604030504040204" pitchFamily="50" charset="-128"/>
                <a:ea typeface="メイリオ" panose="020B0604030504040204" pitchFamily="50" charset="-128"/>
              </a:rPr>
              <a:t>　　ています。</a:t>
            </a:r>
            <a:endParaRPr kumimoji="1" lang="en-US" altLang="ja-JP" sz="105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050" dirty="0">
                <a:latin typeface="メイリオ" panose="020B0604030504040204" pitchFamily="50" charset="-128"/>
                <a:ea typeface="メイリオ" panose="020B0604030504040204" pitchFamily="50" charset="-128"/>
              </a:rPr>
              <a:t>　・年に１度、支援学校にて保護者に向けて事業所紹介を行っています。</a:t>
            </a:r>
            <a:endParaRPr kumimoji="1" lang="en-US" altLang="ja-JP" sz="105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050" dirty="0">
                <a:latin typeface="メイリオ" panose="020B0604030504040204" pitchFamily="50" charset="-128"/>
                <a:ea typeface="メイリオ" panose="020B0604030504040204" pitchFamily="50" charset="-128"/>
              </a:rPr>
              <a:t>　　（その後計画を受ける事もあります。）</a:t>
            </a:r>
            <a:endParaRPr kumimoji="1" lang="en-US" altLang="ja-JP" sz="105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050" dirty="0">
                <a:latin typeface="メイリオ" panose="020B0604030504040204" pitchFamily="50" charset="-128"/>
                <a:ea typeface="メイリオ" panose="020B0604030504040204" pitchFamily="50" charset="-128"/>
              </a:rPr>
              <a:t>　</a:t>
            </a:r>
            <a:endParaRPr kumimoji="1" lang="en-US" altLang="ja-JP" sz="105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050" dirty="0">
                <a:latin typeface="メイリオ" panose="020B0604030504040204" pitchFamily="50" charset="-128"/>
                <a:ea typeface="メイリオ" panose="020B0604030504040204" pitchFamily="50" charset="-128"/>
              </a:rPr>
              <a:t>一般相談支援　地域移行定着</a:t>
            </a:r>
            <a:endParaRPr kumimoji="1" lang="en-US" altLang="ja-JP" sz="105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050" dirty="0">
                <a:latin typeface="メイリオ" panose="020B0604030504040204" pitchFamily="50" charset="-128"/>
                <a:ea typeface="メイリオ" panose="020B0604030504040204" pitchFamily="50" charset="-128"/>
              </a:rPr>
              <a:t>　・地域移行支援としては、令和４年度に３名の方を支援して以降</a:t>
            </a:r>
            <a:endParaRPr kumimoji="1" lang="en-US" altLang="ja-JP" sz="105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050" dirty="0">
                <a:latin typeface="メイリオ" panose="020B0604030504040204" pitchFamily="50" charset="-128"/>
                <a:ea typeface="メイリオ" panose="020B0604030504040204" pitchFamily="50" charset="-128"/>
              </a:rPr>
              <a:t>　　行っていません。</a:t>
            </a:r>
            <a:endParaRPr kumimoji="1" lang="en-US" altLang="ja-JP" sz="105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050" dirty="0">
                <a:latin typeface="メイリオ" panose="020B0604030504040204" pitchFamily="50" charset="-128"/>
                <a:ea typeface="メイリオ" panose="020B0604030504040204" pitchFamily="50" charset="-128"/>
              </a:rPr>
              <a:t>　・地域定着支援は、現在５名の方を支援しています。</a:t>
            </a:r>
            <a:endParaRPr kumimoji="1" lang="en-US" altLang="ja-JP" sz="105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050" dirty="0">
                <a:latin typeface="メイリオ" panose="020B0604030504040204" pitchFamily="50" charset="-128"/>
                <a:ea typeface="メイリオ" panose="020B0604030504040204" pitchFamily="50" charset="-128"/>
              </a:rPr>
              <a:t>　　主に傾聴支援ですが、コロナウィルスに感染され、食材を届けると</a:t>
            </a:r>
            <a:endParaRPr kumimoji="1" lang="en-US" altLang="ja-JP" sz="105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050" dirty="0">
                <a:latin typeface="メイリオ" panose="020B0604030504040204" pitchFamily="50" charset="-128"/>
                <a:ea typeface="メイリオ" panose="020B0604030504040204" pitchFamily="50" charset="-128"/>
              </a:rPr>
              <a:t>　　いった、緊急時対応を行いました。緊急時に通院同行をする事も</a:t>
            </a:r>
            <a:endParaRPr kumimoji="1" lang="en-US" altLang="ja-JP" sz="105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050" dirty="0">
                <a:latin typeface="メイリオ" panose="020B0604030504040204" pitchFamily="50" charset="-128"/>
                <a:ea typeface="メイリオ" panose="020B0604030504040204" pitchFamily="50" charset="-128"/>
              </a:rPr>
              <a:t>　　あります。</a:t>
            </a:r>
            <a:endParaRPr kumimoji="1" lang="en-US" altLang="ja-JP" sz="105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endParaRPr kumimoji="1" lang="en-US" altLang="ja-JP" sz="105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050" dirty="0">
                <a:latin typeface="メイリオ" panose="020B0604030504040204" pitchFamily="50" charset="-128"/>
                <a:ea typeface="メイリオ" panose="020B0604030504040204" pitchFamily="50" charset="-128"/>
              </a:rPr>
              <a:t>その他</a:t>
            </a:r>
            <a:endParaRPr kumimoji="1" lang="en-US" altLang="ja-JP" sz="105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050" dirty="0">
                <a:latin typeface="メイリオ" panose="020B0604030504040204" pitchFamily="50" charset="-128"/>
                <a:ea typeface="メイリオ" panose="020B0604030504040204" pitchFamily="50" charset="-128"/>
              </a:rPr>
              <a:t>　・主任相談支援専門員が、市の基幹が主催する計画相談の書き方</a:t>
            </a:r>
            <a:endParaRPr kumimoji="1" lang="en-US" altLang="ja-JP" sz="105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050" dirty="0">
                <a:latin typeface="メイリオ" panose="020B0604030504040204" pitchFamily="50" charset="-128"/>
                <a:ea typeface="メイリオ" panose="020B0604030504040204" pitchFamily="50" charset="-128"/>
              </a:rPr>
              <a:t>　　勉強会にアドバイザーとして参加しています。</a:t>
            </a:r>
          </a:p>
        </p:txBody>
      </p:sp>
      <p:sp>
        <p:nvSpPr>
          <p:cNvPr id="12" name="ホームベース 11"/>
          <p:cNvSpPr/>
          <p:nvPr/>
        </p:nvSpPr>
        <p:spPr>
          <a:xfrm>
            <a:off x="2450152" y="708673"/>
            <a:ext cx="1110526" cy="1573489"/>
          </a:xfrm>
          <a:prstGeom prst="homePlate">
            <a:avLst>
              <a:gd name="adj" fmla="val 31839"/>
            </a:avLst>
          </a:prstGeom>
          <a:solidFill>
            <a:schemeClr val="accent1">
              <a:lumMod val="40000"/>
              <a:lumOff val="60000"/>
            </a:schemeClr>
          </a:solidFill>
          <a:ln>
            <a:solidFill>
              <a:schemeClr val="accent5"/>
            </a:solidFill>
          </a:ln>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900" b="1" dirty="0">
                <a:latin typeface="メイリオ" panose="020B0604030504040204" pitchFamily="50" charset="-128"/>
                <a:ea typeface="メイリオ" panose="020B0604030504040204" pitchFamily="50" charset="-128"/>
              </a:rPr>
              <a:t>事業所紹介</a:t>
            </a:r>
          </a:p>
        </p:txBody>
      </p:sp>
      <p:sp>
        <p:nvSpPr>
          <p:cNvPr id="13" name="ホームベース 12"/>
          <p:cNvSpPr/>
          <p:nvPr/>
        </p:nvSpPr>
        <p:spPr>
          <a:xfrm>
            <a:off x="2450152" y="2425945"/>
            <a:ext cx="1110124" cy="3092539"/>
          </a:xfrm>
          <a:prstGeom prst="homePlate">
            <a:avLst>
              <a:gd name="adj" fmla="val 34254"/>
            </a:avLst>
          </a:prstGeom>
          <a:solidFill>
            <a:schemeClr val="accent1">
              <a:lumMod val="60000"/>
              <a:lumOff val="40000"/>
            </a:schemeClr>
          </a:solidFill>
          <a:ln>
            <a:solidFill>
              <a:schemeClr val="accent5"/>
            </a:solidFill>
          </a:ln>
        </p:spPr>
        <p:style>
          <a:lnRef idx="1">
            <a:schemeClr val="accent3"/>
          </a:lnRef>
          <a:fillRef idx="2">
            <a:schemeClr val="accent3"/>
          </a:fillRef>
          <a:effectRef idx="1">
            <a:schemeClr val="accent3"/>
          </a:effectRef>
          <a:fontRef idx="minor">
            <a:schemeClr val="dk1"/>
          </a:fontRef>
        </p:style>
        <p:txBody>
          <a:bodyPr rIns="47473" rtlCol="0" anchor="ctr"/>
          <a:lstStyle/>
          <a:p>
            <a:r>
              <a:rPr kumimoji="1" lang="ja-JP" altLang="en-US" sz="900" b="1" dirty="0">
                <a:latin typeface="メイリオ" panose="020B0604030504040204" pitchFamily="50" charset="-128"/>
                <a:ea typeface="メイリオ" panose="020B0604030504040204" pitchFamily="50" charset="-128"/>
              </a:rPr>
              <a:t>主な活動</a:t>
            </a:r>
            <a:endParaRPr kumimoji="1" lang="en-US" altLang="ja-JP" sz="900" b="1" dirty="0">
              <a:latin typeface="メイリオ" panose="020B0604030504040204" pitchFamily="50" charset="-128"/>
              <a:ea typeface="メイリオ" panose="020B0604030504040204" pitchFamily="50" charset="-128"/>
            </a:endParaRPr>
          </a:p>
        </p:txBody>
      </p:sp>
      <p:sp>
        <p:nvSpPr>
          <p:cNvPr id="14" name="ホームベース 13"/>
          <p:cNvSpPr/>
          <p:nvPr/>
        </p:nvSpPr>
        <p:spPr>
          <a:xfrm>
            <a:off x="2450152" y="5668490"/>
            <a:ext cx="1110417" cy="1092530"/>
          </a:xfrm>
          <a:prstGeom prst="homePlate">
            <a:avLst>
              <a:gd name="adj" fmla="val 37502"/>
            </a:avLst>
          </a:prstGeom>
          <a:solidFill>
            <a:schemeClr val="accent1">
              <a:lumMod val="75000"/>
            </a:schemeClr>
          </a:solidFill>
          <a:ln>
            <a:solidFill>
              <a:schemeClr val="accent5"/>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900" b="1" dirty="0">
                <a:latin typeface="メイリオ" panose="020B0604030504040204" pitchFamily="50" charset="-128"/>
                <a:ea typeface="メイリオ" panose="020B0604030504040204" pitchFamily="50" charset="-128"/>
              </a:rPr>
              <a:t>事業所の課題</a:t>
            </a:r>
          </a:p>
        </p:txBody>
      </p:sp>
      <p:sp>
        <p:nvSpPr>
          <p:cNvPr id="15" name="テキスト ボックス 14"/>
          <p:cNvSpPr txBox="1"/>
          <p:nvPr/>
        </p:nvSpPr>
        <p:spPr>
          <a:xfrm>
            <a:off x="3768435" y="5668489"/>
            <a:ext cx="4696691" cy="1092530"/>
          </a:xfrm>
          <a:prstGeom prst="roundRect">
            <a:avLst>
              <a:gd name="adj" fmla="val 12739"/>
            </a:avLst>
          </a:prstGeom>
          <a:solidFill>
            <a:schemeClr val="bg1"/>
          </a:solidFill>
          <a:ln w="28575">
            <a:solidFill>
              <a:schemeClr val="accent1">
                <a:lumMod val="75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47473" rIns="0" bIns="0" numCol="1" spcCol="1270" anchor="t" anchorCtr="0">
            <a:noAutofit/>
          </a:bodyPr>
          <a:lstStyle/>
          <a:p>
            <a:pPr marL="113049" lvl="1" indent="-113049" defTabSz="732725">
              <a:lnSpc>
                <a:spcPct val="90000"/>
              </a:lnSpc>
              <a:spcBef>
                <a:spcPct val="0"/>
              </a:spcBef>
              <a:spcAft>
                <a:spcPct val="15000"/>
              </a:spcAft>
              <a:buFont typeface="メイリオ" panose="020B0604030504040204" pitchFamily="50" charset="-128"/>
              <a:buChar char="★"/>
            </a:pPr>
            <a:r>
              <a:rPr kumimoji="1" lang="ja-JP" altLang="en-US" sz="1100" dirty="0">
                <a:latin typeface="メイリオ" panose="020B0604030504040204" pitchFamily="50" charset="-128"/>
                <a:ea typeface="メイリオ" panose="020B0604030504040204" pitchFamily="50" charset="-128"/>
              </a:rPr>
              <a:t>マンパワー</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相談支援専門員の不足。医療との壁。</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★報酬単価が見合わない。</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メイリオ" panose="020B0604030504040204" pitchFamily="50" charset="-128"/>
              <a:buChar char="★"/>
            </a:pPr>
            <a:r>
              <a:rPr kumimoji="1" lang="ja-JP" altLang="en-US" sz="1100" dirty="0">
                <a:latin typeface="メイリオ" panose="020B0604030504040204" pitchFamily="50" charset="-128"/>
                <a:ea typeface="メイリオ" panose="020B0604030504040204" pitchFamily="50" charset="-128"/>
              </a:rPr>
              <a:t>横連携</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自立支援協議会の部会に参加、計画相談書き方勉強会に参加　など</a:t>
            </a:r>
          </a:p>
        </p:txBody>
      </p:sp>
      <p:sp>
        <p:nvSpPr>
          <p:cNvPr id="6" name="正方形/長方形 5">
            <a:extLst>
              <a:ext uri="{FF2B5EF4-FFF2-40B4-BE49-F238E27FC236}">
                <a16:creationId xmlns:a16="http://schemas.microsoft.com/office/drawing/2014/main" id="{4687CC68-B4A7-4737-B401-9247A459B95E}"/>
              </a:ext>
            </a:extLst>
          </p:cNvPr>
          <p:cNvSpPr/>
          <p:nvPr/>
        </p:nvSpPr>
        <p:spPr>
          <a:xfrm>
            <a:off x="56148" y="42112"/>
            <a:ext cx="1476000" cy="360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実践報告②</a:t>
            </a:r>
          </a:p>
        </p:txBody>
      </p:sp>
      <p:sp>
        <p:nvSpPr>
          <p:cNvPr id="3" name="スライド番号プレースホルダー 2">
            <a:extLst>
              <a:ext uri="{FF2B5EF4-FFF2-40B4-BE49-F238E27FC236}">
                <a16:creationId xmlns:a16="http://schemas.microsoft.com/office/drawing/2014/main" id="{954DA7A7-79DE-46CE-BA44-51FC4161E4F9}"/>
              </a:ext>
            </a:extLst>
          </p:cNvPr>
          <p:cNvSpPr>
            <a:spLocks noGrp="1"/>
          </p:cNvSpPr>
          <p:nvPr>
            <p:ph type="sldNum" sz="quarter" idx="12"/>
          </p:nvPr>
        </p:nvSpPr>
        <p:spPr/>
        <p:txBody>
          <a:bodyPr/>
          <a:lstStyle/>
          <a:p>
            <a:fld id="{4204BB7E-20EF-434C-A514-E436F126BD36}" type="slidenum">
              <a:rPr kumimoji="1" lang="ja-JP" altLang="en-US" smtClean="0"/>
              <a:t>5</a:t>
            </a:fld>
            <a:endParaRPr kumimoji="1" lang="ja-JP" altLang="en-US"/>
          </a:p>
        </p:txBody>
      </p:sp>
    </p:spTree>
    <p:extLst>
      <p:ext uri="{BB962C8B-B14F-4D97-AF65-F5344CB8AC3E}">
        <p14:creationId xmlns:p14="http://schemas.microsoft.com/office/powerpoint/2010/main" val="1492470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0" y="596631"/>
            <a:ext cx="2052993" cy="1573200"/>
            <a:chOff x="3975250" y="751826"/>
            <a:chExt cx="2190000" cy="1800000"/>
          </a:xfrm>
        </p:grpSpPr>
        <p:sp>
          <p:nvSpPr>
            <p:cNvPr id="3" name="楕円 2"/>
            <p:cNvSpPr/>
            <p:nvPr/>
          </p:nvSpPr>
          <p:spPr>
            <a:xfrm>
              <a:off x="4388844" y="751826"/>
              <a:ext cx="1776406" cy="1800000"/>
            </a:xfrm>
            <a:prstGeom prst="ellipse">
              <a:avLst/>
            </a:prstGeom>
            <a:solidFill>
              <a:schemeClr val="bg1"/>
            </a:solidFill>
            <a:ln w="762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88">
                <a:solidFill>
                  <a:schemeClr val="accent6">
                    <a:lumMod val="75000"/>
                  </a:schemeClr>
                </a:solidFill>
              </a:endParaRPr>
            </a:p>
          </p:txBody>
        </p:sp>
        <p:sp>
          <p:nvSpPr>
            <p:cNvPr id="4" name="楕円 8"/>
            <p:cNvSpPr txBox="1"/>
            <p:nvPr/>
          </p:nvSpPr>
          <p:spPr bwMode="white">
            <a:xfrm>
              <a:off x="3975250" y="1157229"/>
              <a:ext cx="900000" cy="900000"/>
            </a:xfrm>
            <a:prstGeom prst="ellipse">
              <a:avLst/>
            </a:prstGeom>
            <a:solidFill>
              <a:schemeClr val="bg1"/>
            </a:solidFill>
            <a:ln w="3175">
              <a:noFill/>
            </a:ln>
            <a:scene3d>
              <a:camera prst="orthographicFront"/>
              <a:lightRig rig="flat" dir="t"/>
            </a:scene3d>
            <a:sp3d/>
          </p:spPr>
          <p:style>
            <a:lnRef idx="0">
              <a:scrgbClr r="0" g="0" b="0"/>
            </a:lnRef>
            <a:fillRef idx="0">
              <a:scrgbClr r="0" g="0" b="0"/>
            </a:fillRef>
            <a:effectRef idx="0">
              <a:scrgbClr r="0" g="0" b="0"/>
            </a:effectRef>
            <a:fontRef idx="minor">
              <a:schemeClr val="dk1"/>
            </a:fontRef>
          </p:style>
          <p:txBody>
            <a:bodyPr spcFirstLastPara="0" vert="horz" wrap="square" lIns="14235" tIns="142418" rIns="14235" bIns="14235" numCol="1" spcCol="1270" anchor="ctr" anchorCtr="0">
              <a:noAutofit/>
            </a:bodyPr>
            <a:lstStyle/>
            <a:p>
              <a:pPr algn="ctr" defTabSz="498253">
                <a:lnSpc>
                  <a:spcPct val="90000"/>
                </a:lnSpc>
                <a:spcBef>
                  <a:spcPct val="0"/>
                </a:spcBef>
                <a:spcAft>
                  <a:spcPct val="35000"/>
                </a:spcAft>
              </a:pPr>
              <a:r>
                <a:rPr kumimoji="1" lang="ja-JP" altLang="en-US" sz="3560" b="1" dirty="0">
                  <a:solidFill>
                    <a:schemeClr val="accent6">
                      <a:lumMod val="75000"/>
                    </a:schemeClr>
                  </a:solidFill>
                  <a:latin typeface="メイリオ" panose="020B0604030504040204" pitchFamily="50" charset="-128"/>
                  <a:ea typeface="メイリオ" panose="020B0604030504040204" pitchFamily="50" charset="-128"/>
                </a:rPr>
                <a:t>２</a:t>
              </a:r>
            </a:p>
          </p:txBody>
        </p:sp>
        <p:sp>
          <p:nvSpPr>
            <p:cNvPr id="5" name="テキスト ボックス 4"/>
            <p:cNvSpPr txBox="1"/>
            <p:nvPr/>
          </p:nvSpPr>
          <p:spPr bwMode="white">
            <a:xfrm>
              <a:off x="4802722" y="1414127"/>
              <a:ext cx="1151998" cy="528221"/>
            </a:xfrm>
            <a:prstGeom prst="rect">
              <a:avLst/>
            </a:prstGeom>
            <a:solidFill>
              <a:schemeClr val="bg1"/>
            </a:solidFill>
          </p:spPr>
          <p:txBody>
            <a:bodyPr wrap="square" rtlCol="0">
              <a:spAutoFit/>
            </a:bodyPr>
            <a:lstStyle>
              <a:defPPr>
                <a:defRPr lang="en-US"/>
              </a:defPPr>
              <a:lvl1pPr algn="ctr">
                <a:defRPr kumimoji="1" sz="1400" b="1">
                  <a:solidFill>
                    <a:schemeClr val="accent6"/>
                  </a:solidFill>
                  <a:latin typeface="メイリオ" panose="020B0604030504040204" pitchFamily="50" charset="-128"/>
                  <a:ea typeface="メイリオ" panose="020B0604030504040204" pitchFamily="50" charset="-128"/>
                </a:defRPr>
              </a:lvl1pPr>
            </a:lstStyle>
            <a:p>
              <a:pPr algn="ctr"/>
              <a:r>
                <a:rPr kumimoji="1" lang="ja-JP" altLang="en-US" sz="1200" b="1" dirty="0">
                  <a:solidFill>
                    <a:schemeClr val="accent6">
                      <a:lumMod val="75000"/>
                    </a:schemeClr>
                  </a:solidFill>
                  <a:latin typeface="メイリオ" panose="020B0604030504040204" pitchFamily="50" charset="-128"/>
                  <a:ea typeface="メイリオ" panose="020B0604030504040204" pitchFamily="50" charset="-128"/>
                </a:rPr>
                <a:t>ケースの</a:t>
              </a:r>
              <a:endParaRPr kumimoji="1" lang="en-US" altLang="ja-JP" sz="1200" b="1" dirty="0">
                <a:solidFill>
                  <a:schemeClr val="accent6">
                    <a:lumMod val="75000"/>
                  </a:schemeClr>
                </a:solidFill>
                <a:latin typeface="メイリオ" panose="020B0604030504040204" pitchFamily="50" charset="-128"/>
                <a:ea typeface="メイリオ" panose="020B0604030504040204" pitchFamily="50" charset="-128"/>
              </a:endParaRPr>
            </a:p>
            <a:p>
              <a:pPr algn="ctr"/>
              <a:r>
                <a:rPr kumimoji="1" lang="ja-JP" altLang="en-US" sz="1200" b="1" dirty="0">
                  <a:solidFill>
                    <a:schemeClr val="accent6">
                      <a:lumMod val="75000"/>
                    </a:schemeClr>
                  </a:solidFill>
                  <a:latin typeface="メイリオ" panose="020B0604030504040204" pitchFamily="50" charset="-128"/>
                  <a:ea typeface="メイリオ" panose="020B0604030504040204" pitchFamily="50" charset="-128"/>
                </a:rPr>
                <a:t>概要</a:t>
              </a:r>
              <a:endParaRPr lang="ja-JP" altLang="en-US" sz="1200" dirty="0">
                <a:solidFill>
                  <a:schemeClr val="accent6">
                    <a:lumMod val="75000"/>
                  </a:schemeClr>
                </a:solidFill>
              </a:endParaRPr>
            </a:p>
          </p:txBody>
        </p:sp>
      </p:grpSp>
      <p:sp>
        <p:nvSpPr>
          <p:cNvPr id="7" name="正方形/長方形 6"/>
          <p:cNvSpPr/>
          <p:nvPr/>
        </p:nvSpPr>
        <p:spPr>
          <a:xfrm>
            <a:off x="0" y="0"/>
            <a:ext cx="9144000" cy="43883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1209" rtlCol="0" anchor="ctr"/>
          <a:lstStyle/>
          <a:p>
            <a:pPr algn="ctr"/>
            <a:r>
              <a:rPr kumimoji="1" lang="ja-JP" altLang="en-US" sz="1582" b="1" dirty="0">
                <a:latin typeface="メイリオ" panose="020B0604030504040204" pitchFamily="50" charset="-128"/>
                <a:ea typeface="メイリオ" panose="020B0604030504040204" pitchFamily="50" charset="-128"/>
              </a:rPr>
              <a:t>相談支援事業所・地域活動支援センターにおける実践</a:t>
            </a:r>
          </a:p>
        </p:txBody>
      </p:sp>
      <p:sp>
        <p:nvSpPr>
          <p:cNvPr id="9" name="ホームベース 8"/>
          <p:cNvSpPr/>
          <p:nvPr/>
        </p:nvSpPr>
        <p:spPr>
          <a:xfrm>
            <a:off x="2450152" y="639463"/>
            <a:ext cx="1110526" cy="781677"/>
          </a:xfrm>
          <a:prstGeom prst="homePlate">
            <a:avLst>
              <a:gd name="adj" fmla="val 31839"/>
            </a:avLst>
          </a:prstGeom>
          <a:solidFill>
            <a:schemeClr val="accent6">
              <a:lumMod val="40000"/>
              <a:lumOff val="60000"/>
            </a:schemeClr>
          </a:solidFill>
          <a:ln>
            <a:solidFill>
              <a:schemeClr val="accent6"/>
            </a:solidFill>
          </a:ln>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1100" b="1" dirty="0">
                <a:latin typeface="メイリオ" panose="020B0604030504040204" pitchFamily="50" charset="-128"/>
                <a:ea typeface="メイリオ" panose="020B0604030504040204" pitchFamily="50" charset="-128"/>
              </a:rPr>
              <a:t>相談経路</a:t>
            </a:r>
          </a:p>
        </p:txBody>
      </p:sp>
      <p:sp>
        <p:nvSpPr>
          <p:cNvPr id="10" name="ホームベース 9"/>
          <p:cNvSpPr/>
          <p:nvPr/>
        </p:nvSpPr>
        <p:spPr>
          <a:xfrm>
            <a:off x="2450554" y="1550343"/>
            <a:ext cx="1110124" cy="2768318"/>
          </a:xfrm>
          <a:prstGeom prst="homePlate">
            <a:avLst>
              <a:gd name="adj" fmla="val 34254"/>
            </a:avLst>
          </a:prstGeom>
          <a:solidFill>
            <a:schemeClr val="accent6">
              <a:lumMod val="60000"/>
              <a:lumOff val="40000"/>
            </a:schemeClr>
          </a:solidFill>
          <a:ln>
            <a:solidFill>
              <a:schemeClr val="accent6"/>
            </a:solidFill>
          </a:ln>
        </p:spPr>
        <p:style>
          <a:lnRef idx="1">
            <a:schemeClr val="accent3"/>
          </a:lnRef>
          <a:fillRef idx="2">
            <a:schemeClr val="accent3"/>
          </a:fillRef>
          <a:effectRef idx="1">
            <a:schemeClr val="accent3"/>
          </a:effectRef>
          <a:fontRef idx="minor">
            <a:schemeClr val="dk1"/>
          </a:fontRef>
        </p:style>
        <p:txBody>
          <a:bodyPr rIns="47473" rtlCol="0" anchor="ctr"/>
          <a:lstStyle/>
          <a:p>
            <a:r>
              <a:rPr kumimoji="1" lang="ja-JP" altLang="en-US" sz="1100" b="1" dirty="0">
                <a:latin typeface="メイリオ" panose="020B0604030504040204" pitchFamily="50" charset="-128"/>
                <a:ea typeface="メイリオ" panose="020B0604030504040204" pitchFamily="50" charset="-128"/>
              </a:rPr>
              <a:t>ケースの</a:t>
            </a:r>
            <a:endParaRPr kumimoji="1" lang="en-US" altLang="ja-JP" sz="1100" b="1" dirty="0">
              <a:latin typeface="メイリオ" panose="020B0604030504040204" pitchFamily="50" charset="-128"/>
              <a:ea typeface="メイリオ" panose="020B0604030504040204" pitchFamily="50" charset="-128"/>
            </a:endParaRPr>
          </a:p>
          <a:p>
            <a:r>
              <a:rPr kumimoji="1" lang="ja-JP" altLang="en-US" sz="1100" b="1" dirty="0">
                <a:latin typeface="メイリオ" panose="020B0604030504040204" pitchFamily="50" charset="-128"/>
                <a:ea typeface="メイリオ" panose="020B0604030504040204" pitchFamily="50" charset="-128"/>
              </a:rPr>
              <a:t>概要</a:t>
            </a:r>
            <a:endParaRPr kumimoji="1" lang="en-US" altLang="ja-JP" sz="1100" b="1"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3796145" y="639334"/>
            <a:ext cx="4668983" cy="781747"/>
          </a:xfrm>
          <a:prstGeom prst="roundRect">
            <a:avLst>
              <a:gd name="adj" fmla="val 4441"/>
            </a:avLst>
          </a:prstGeom>
          <a:solidFill>
            <a:schemeClr val="accent6">
              <a:lumMod val="40000"/>
              <a:lumOff val="60000"/>
            </a:schemeClr>
          </a:solidFill>
          <a:ln>
            <a:solidFill>
              <a:schemeClr val="accent6">
                <a:lumMod val="75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7473" tIns="71209" rIns="23736" bIns="131885" numCol="1" spcCol="1270" anchor="t" anchorCtr="0">
            <a:noAutofit/>
          </a:bodyPr>
          <a:lstStyle/>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ご本人の両親から日頃から相談を受けていた。（地活として）</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セルフプランだったが、通所先の事業所で暴力事件を起こし、</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市から計画相談の依頼があった。</a:t>
            </a:r>
            <a:endParaRPr kumimoji="1" lang="en-US" altLang="ja-JP" sz="1100"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3796145" y="1550343"/>
            <a:ext cx="4668983" cy="2768318"/>
          </a:xfrm>
          <a:prstGeom prst="roundRect">
            <a:avLst>
              <a:gd name="adj" fmla="val 5355"/>
            </a:avLst>
          </a:prstGeom>
          <a:solidFill>
            <a:schemeClr val="bg1"/>
          </a:solidFill>
          <a:ln w="28575">
            <a:solidFill>
              <a:schemeClr val="accent6">
                <a:lumMod val="40000"/>
                <a:lumOff val="6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7473" tIns="71209" rIns="23736" bIns="71209" numCol="1" spcCol="1270" anchor="t" anchorCtr="0">
            <a:noAutofit/>
          </a:bodyPr>
          <a:lstStyle/>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統合失調症　４０歳　男性。</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落ち着きが無く、３０分も同じ場所で過ごすのが難しい。</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地域活動支援センター</a:t>
            </a:r>
            <a:r>
              <a:rPr kumimoji="1" lang="en-US" altLang="ja-JP" sz="1100" dirty="0">
                <a:latin typeface="メイリオ" panose="020B0604030504040204" pitchFamily="50" charset="-128"/>
                <a:ea typeface="メイリオ" panose="020B0604030504040204" pitchFamily="50" charset="-128"/>
              </a:rPr>
              <a:t>Ⅰ</a:t>
            </a:r>
            <a:r>
              <a:rPr kumimoji="1" lang="ja-JP" altLang="en-US" sz="1100" dirty="0">
                <a:latin typeface="メイリオ" panose="020B0604030504040204" pitchFamily="50" charset="-128"/>
                <a:ea typeface="メイリオ" panose="020B0604030504040204" pitchFamily="50" charset="-128"/>
              </a:rPr>
              <a:t>型と就労継続支援事業に登録しているが</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通所してもすぐに居なくなってしまう。</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母親に対し強い威圧と父親への暴行が日常的にあり、両親から相談</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を受けていた。</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世帯分離を勧め、一人暮らしをするが、部屋には寝に帰るだけで、</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日中は実家に戻り、これまでと変わらない生活を送る。</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通所先の事業所で、暴力事件を起こす。</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実家で大きく暴れる。翌日の受診で入院となる。（約６カ月）</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endParaRPr kumimoji="1" lang="en-US" altLang="ja-JP" sz="1100" dirty="0">
              <a:latin typeface="メイリオ" panose="020B0604030504040204" pitchFamily="50" charset="-128"/>
              <a:ea typeface="メイリオ" panose="020B0604030504040204" pitchFamily="50" charset="-128"/>
            </a:endParaRPr>
          </a:p>
        </p:txBody>
      </p:sp>
      <p:sp>
        <p:nvSpPr>
          <p:cNvPr id="11" name="ホームベース 9">
            <a:extLst>
              <a:ext uri="{FF2B5EF4-FFF2-40B4-BE49-F238E27FC236}">
                <a16:creationId xmlns:a16="http://schemas.microsoft.com/office/drawing/2014/main" id="{8EA7FE5C-8F1E-4CEA-8CC1-83254EF141DA}"/>
              </a:ext>
            </a:extLst>
          </p:cNvPr>
          <p:cNvSpPr/>
          <p:nvPr/>
        </p:nvSpPr>
        <p:spPr>
          <a:xfrm>
            <a:off x="2450152" y="4409704"/>
            <a:ext cx="1110124" cy="2281541"/>
          </a:xfrm>
          <a:prstGeom prst="homePlate">
            <a:avLst>
              <a:gd name="adj" fmla="val 34254"/>
            </a:avLst>
          </a:prstGeom>
          <a:solidFill>
            <a:schemeClr val="accent6">
              <a:lumMod val="60000"/>
              <a:lumOff val="40000"/>
            </a:schemeClr>
          </a:solidFill>
          <a:ln>
            <a:solidFill>
              <a:schemeClr val="accent6"/>
            </a:solidFill>
          </a:ln>
        </p:spPr>
        <p:style>
          <a:lnRef idx="1">
            <a:schemeClr val="accent3"/>
          </a:lnRef>
          <a:fillRef idx="2">
            <a:schemeClr val="accent3"/>
          </a:fillRef>
          <a:effectRef idx="1">
            <a:schemeClr val="accent3"/>
          </a:effectRef>
          <a:fontRef idx="minor">
            <a:schemeClr val="dk1"/>
          </a:fontRef>
        </p:style>
        <p:txBody>
          <a:bodyPr rIns="47473" rtlCol="0" anchor="ctr"/>
          <a:lstStyle/>
          <a:p>
            <a:r>
              <a:rPr kumimoji="1" lang="ja-JP" altLang="en-US" sz="1100" b="1" dirty="0">
                <a:latin typeface="メイリオ" panose="020B0604030504040204" pitchFamily="50" charset="-128"/>
                <a:ea typeface="メイリオ" panose="020B0604030504040204" pitchFamily="50" charset="-128"/>
              </a:rPr>
              <a:t>ケースに</a:t>
            </a:r>
            <a:endParaRPr kumimoji="1" lang="en-US" altLang="ja-JP" sz="1100" b="1" dirty="0">
              <a:latin typeface="メイリオ" panose="020B0604030504040204" pitchFamily="50" charset="-128"/>
              <a:ea typeface="メイリオ" panose="020B0604030504040204" pitchFamily="50" charset="-128"/>
            </a:endParaRPr>
          </a:p>
          <a:p>
            <a:r>
              <a:rPr kumimoji="1" lang="ja-JP" altLang="en-US" sz="1100" b="1" dirty="0">
                <a:latin typeface="メイリオ" panose="020B0604030504040204" pitchFamily="50" charset="-128"/>
                <a:ea typeface="メイリオ" panose="020B0604030504040204" pitchFamily="50" charset="-128"/>
              </a:rPr>
              <a:t>かかわった</a:t>
            </a:r>
            <a:endParaRPr kumimoji="1" lang="en-US" altLang="ja-JP" sz="1100" b="1" dirty="0">
              <a:latin typeface="メイリオ" panose="020B0604030504040204" pitchFamily="50" charset="-128"/>
              <a:ea typeface="メイリオ" panose="020B0604030504040204" pitchFamily="50" charset="-128"/>
            </a:endParaRPr>
          </a:p>
          <a:p>
            <a:r>
              <a:rPr kumimoji="1" lang="ja-JP" altLang="en-US" sz="1100" b="1" dirty="0">
                <a:latin typeface="メイリオ" panose="020B0604030504040204" pitchFamily="50" charset="-128"/>
                <a:ea typeface="メイリオ" panose="020B0604030504040204" pitchFamily="50" charset="-128"/>
              </a:rPr>
              <a:t>機関</a:t>
            </a:r>
          </a:p>
        </p:txBody>
      </p:sp>
      <p:sp>
        <p:nvSpPr>
          <p:cNvPr id="12" name="テキスト ボックス 11">
            <a:extLst>
              <a:ext uri="{FF2B5EF4-FFF2-40B4-BE49-F238E27FC236}">
                <a16:creationId xmlns:a16="http://schemas.microsoft.com/office/drawing/2014/main" id="{10BAED43-7301-4C23-84DE-886BF0865920}"/>
              </a:ext>
            </a:extLst>
          </p:cNvPr>
          <p:cNvSpPr txBox="1"/>
          <p:nvPr/>
        </p:nvSpPr>
        <p:spPr>
          <a:xfrm>
            <a:off x="3795743" y="4409704"/>
            <a:ext cx="4668983" cy="2281541"/>
          </a:xfrm>
          <a:prstGeom prst="roundRect">
            <a:avLst>
              <a:gd name="adj" fmla="val 5355"/>
            </a:avLst>
          </a:prstGeom>
          <a:solidFill>
            <a:schemeClr val="bg1"/>
          </a:solidFill>
          <a:ln w="28575">
            <a:solidFill>
              <a:schemeClr val="accent6">
                <a:lumMod val="40000"/>
                <a:lumOff val="6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7473" tIns="71209" rIns="23736" bIns="71209" numCol="1" spcCol="1270" anchor="t" anchorCtr="0">
            <a:noAutofit/>
          </a:bodyPr>
          <a:lstStyle/>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050" dirty="0">
                <a:latin typeface="メイリオ" panose="020B0604030504040204" pitchFamily="50" charset="-128"/>
                <a:ea typeface="メイリオ" panose="020B0604030504040204" pitchFamily="50" charset="-128"/>
              </a:rPr>
              <a:t>障がい福祉課</a:t>
            </a:r>
            <a:r>
              <a:rPr kumimoji="1" lang="en-US" altLang="ja-JP" sz="1050" dirty="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支給決定　</a:t>
            </a:r>
            <a:r>
              <a:rPr kumimoji="1" lang="en-US" altLang="ja-JP" sz="1050" dirty="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　生活福祉課</a:t>
            </a:r>
            <a:r>
              <a:rPr kumimoji="1" lang="en-US" altLang="ja-JP" sz="1050" dirty="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生活保護</a:t>
            </a:r>
            <a:endParaRPr kumimoji="1" lang="en-US" altLang="ja-JP" sz="105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endParaRPr kumimoji="1" lang="en-US" altLang="ja-JP" sz="105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050" dirty="0">
                <a:latin typeface="メイリオ" panose="020B0604030504040204" pitchFamily="50" charset="-128"/>
                <a:ea typeface="メイリオ" panose="020B0604030504040204" pitchFamily="50" charset="-128"/>
              </a:rPr>
              <a:t>地域活動支援センター（相談支援）　</a:t>
            </a:r>
            <a:r>
              <a:rPr kumimoji="1" lang="en-US" altLang="ja-JP" sz="1050" dirty="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計画相談</a:t>
            </a:r>
            <a:endParaRPr kumimoji="1" lang="en-US" altLang="ja-JP" sz="105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endParaRPr kumimoji="1" lang="en-US" altLang="ja-JP" sz="105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050" dirty="0">
                <a:latin typeface="メイリオ" panose="020B0604030504040204" pitchFamily="50" charset="-128"/>
                <a:ea typeface="メイリオ" panose="020B0604030504040204" pitchFamily="50" charset="-128"/>
              </a:rPr>
              <a:t>訪問看護</a:t>
            </a:r>
            <a:r>
              <a:rPr kumimoji="1" lang="en-US" altLang="ja-JP" sz="1050" dirty="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服薬管理</a:t>
            </a:r>
            <a:endParaRPr kumimoji="1" lang="en-US" altLang="ja-JP" sz="105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endParaRPr kumimoji="1" lang="en-US" altLang="ja-JP" sz="105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050" dirty="0">
                <a:latin typeface="メイリオ" panose="020B0604030504040204" pitchFamily="50" charset="-128"/>
                <a:ea typeface="メイリオ" panose="020B0604030504040204" pitchFamily="50" charset="-128"/>
              </a:rPr>
              <a:t>地域活動支援センター　（</a:t>
            </a:r>
            <a:r>
              <a:rPr kumimoji="1" lang="en-US" altLang="ja-JP" sz="1050" dirty="0">
                <a:latin typeface="メイリオ" panose="020B0604030504040204" pitchFamily="50" charset="-128"/>
                <a:ea typeface="メイリオ" panose="020B0604030504040204" pitchFamily="50" charset="-128"/>
              </a:rPr>
              <a:t>Ⅰ</a:t>
            </a:r>
            <a:r>
              <a:rPr kumimoji="1" lang="ja-JP" altLang="en-US" sz="1050" dirty="0">
                <a:latin typeface="メイリオ" panose="020B0604030504040204" pitchFamily="50" charset="-128"/>
                <a:ea typeface="メイリオ" panose="020B0604030504040204" pitchFamily="50" charset="-128"/>
              </a:rPr>
              <a:t>型）</a:t>
            </a:r>
            <a:r>
              <a:rPr kumimoji="1" lang="en-US" altLang="ja-JP" sz="1050" dirty="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他者との交流の場の提供</a:t>
            </a:r>
            <a:endParaRPr kumimoji="1" lang="en-US" altLang="ja-JP" sz="105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endParaRPr kumimoji="1" lang="en-US" altLang="ja-JP" sz="105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050" dirty="0">
                <a:latin typeface="メイリオ" panose="020B0604030504040204" pitchFamily="50" charset="-128"/>
                <a:ea typeface="メイリオ" panose="020B0604030504040204" pitchFamily="50" charset="-128"/>
              </a:rPr>
              <a:t>就労継続支援</a:t>
            </a:r>
            <a:r>
              <a:rPr kumimoji="1" lang="en-US" altLang="ja-JP" sz="1050" dirty="0">
                <a:latin typeface="メイリオ" panose="020B0604030504040204" pitchFamily="50" charset="-128"/>
                <a:ea typeface="メイリオ" panose="020B0604030504040204" pitchFamily="50" charset="-128"/>
              </a:rPr>
              <a:t>B</a:t>
            </a:r>
            <a:r>
              <a:rPr kumimoji="1" lang="ja-JP" altLang="en-US" sz="1050" dirty="0">
                <a:latin typeface="メイリオ" panose="020B0604030504040204" pitchFamily="50" charset="-128"/>
                <a:ea typeface="メイリオ" panose="020B0604030504040204" pitchFamily="50" charset="-128"/>
              </a:rPr>
              <a:t>型　</a:t>
            </a:r>
            <a:r>
              <a:rPr kumimoji="1" lang="en-US" altLang="ja-JP" sz="1050" dirty="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就労意欲の向上</a:t>
            </a:r>
            <a:endParaRPr kumimoji="1" lang="en-US" altLang="ja-JP" sz="105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endParaRPr kumimoji="1" lang="en-US" altLang="ja-JP" sz="105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050" dirty="0">
                <a:latin typeface="メイリオ" panose="020B0604030504040204" pitchFamily="50" charset="-128"/>
                <a:ea typeface="メイリオ" panose="020B0604030504040204" pitchFamily="50" charset="-128"/>
              </a:rPr>
              <a:t>入院病院</a:t>
            </a:r>
            <a:r>
              <a:rPr kumimoji="1" lang="en-US" altLang="ja-JP" sz="1050" dirty="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定期診察・処方・入院</a:t>
            </a:r>
            <a:endParaRPr kumimoji="1" lang="en-US" altLang="ja-JP" sz="105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endParaRPr kumimoji="1" lang="en-US" altLang="ja-JP" sz="105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050" dirty="0">
                <a:latin typeface="メイリオ" panose="020B0604030504040204" pitchFamily="50" charset="-128"/>
                <a:ea typeface="メイリオ" panose="020B0604030504040204" pitchFamily="50" charset="-128"/>
              </a:rPr>
              <a:t>大阪府広域コーディネーター</a:t>
            </a:r>
            <a:r>
              <a:rPr kumimoji="1" lang="en-US" altLang="ja-JP" sz="1050" dirty="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サービス付き高齢者向け住宅の紹介</a:t>
            </a:r>
            <a:endParaRPr kumimoji="1" lang="en-US" altLang="ja-JP" sz="1050" dirty="0">
              <a:latin typeface="メイリオ" panose="020B0604030504040204" pitchFamily="50" charset="-128"/>
              <a:ea typeface="メイリオ" panose="020B0604030504040204" pitchFamily="50" charset="-128"/>
            </a:endParaRPr>
          </a:p>
        </p:txBody>
      </p:sp>
      <p:sp>
        <p:nvSpPr>
          <p:cNvPr id="6" name="スライド番号プレースホルダー 5">
            <a:extLst>
              <a:ext uri="{FF2B5EF4-FFF2-40B4-BE49-F238E27FC236}">
                <a16:creationId xmlns:a16="http://schemas.microsoft.com/office/drawing/2014/main" id="{E147E3FC-419F-49A4-86AE-EB63B79C1C3F}"/>
              </a:ext>
            </a:extLst>
          </p:cNvPr>
          <p:cNvSpPr>
            <a:spLocks noGrp="1"/>
          </p:cNvSpPr>
          <p:nvPr>
            <p:ph type="sldNum" sz="quarter" idx="12"/>
          </p:nvPr>
        </p:nvSpPr>
        <p:spPr/>
        <p:txBody>
          <a:bodyPr/>
          <a:lstStyle/>
          <a:p>
            <a:fld id="{4204BB7E-20EF-434C-A514-E436F126BD36}" type="slidenum">
              <a:rPr kumimoji="1" lang="ja-JP" altLang="en-US" smtClean="0"/>
              <a:t>6</a:t>
            </a:fld>
            <a:endParaRPr kumimoji="1" lang="ja-JP" altLang="en-US"/>
          </a:p>
        </p:txBody>
      </p:sp>
    </p:spTree>
    <p:extLst>
      <p:ext uri="{BB962C8B-B14F-4D97-AF65-F5344CB8AC3E}">
        <p14:creationId xmlns:p14="http://schemas.microsoft.com/office/powerpoint/2010/main" val="2379317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9144000" cy="43883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1209" rtlCol="0" anchor="ctr"/>
          <a:lstStyle/>
          <a:p>
            <a:pPr algn="ctr"/>
            <a:r>
              <a:rPr kumimoji="1" lang="ja-JP" altLang="en-US" sz="1582" b="1" dirty="0">
                <a:latin typeface="メイリオ" panose="020B0604030504040204" pitchFamily="50" charset="-128"/>
                <a:ea typeface="メイリオ" panose="020B0604030504040204" pitchFamily="50" charset="-128"/>
              </a:rPr>
              <a:t>相談支援事業所・地域活動支援センターにおける実践</a:t>
            </a:r>
          </a:p>
        </p:txBody>
      </p:sp>
      <p:grpSp>
        <p:nvGrpSpPr>
          <p:cNvPr id="3" name="グループ化 2"/>
          <p:cNvGrpSpPr/>
          <p:nvPr/>
        </p:nvGrpSpPr>
        <p:grpSpPr>
          <a:xfrm>
            <a:off x="2" y="673501"/>
            <a:ext cx="2132507" cy="1573200"/>
            <a:chOff x="6542406" y="762381"/>
            <a:chExt cx="2380631" cy="1800000"/>
          </a:xfrm>
        </p:grpSpPr>
        <p:sp>
          <p:nvSpPr>
            <p:cNvPr id="4" name="楕円 3"/>
            <p:cNvSpPr/>
            <p:nvPr/>
          </p:nvSpPr>
          <p:spPr bwMode="blackWhite">
            <a:xfrm>
              <a:off x="7146629" y="762381"/>
              <a:ext cx="1776408" cy="1800000"/>
            </a:xfrm>
            <a:prstGeom prst="ellipse">
              <a:avLst/>
            </a:prstGeom>
            <a:solidFill>
              <a:schemeClr val="bg1"/>
            </a:solidFill>
            <a:ln w="762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5" name="テキスト ボックス 4"/>
            <p:cNvSpPr txBox="1"/>
            <p:nvPr/>
          </p:nvSpPr>
          <p:spPr bwMode="white">
            <a:xfrm>
              <a:off x="7380630" y="1521522"/>
              <a:ext cx="1331999" cy="316932"/>
            </a:xfrm>
            <a:prstGeom prst="rect">
              <a:avLst/>
            </a:prstGeom>
            <a:solidFill>
              <a:schemeClr val="bg1"/>
            </a:solidFill>
          </p:spPr>
          <p:txBody>
            <a:bodyPr wrap="square" rtlCol="0">
              <a:spAutoFit/>
            </a:bodyPr>
            <a:lstStyle>
              <a:defPPr>
                <a:defRPr lang="en-US"/>
              </a:defPPr>
              <a:lvl1pPr algn="ctr">
                <a:defRPr kumimoji="1" sz="1400" b="1">
                  <a:solidFill>
                    <a:schemeClr val="accent6"/>
                  </a:solidFill>
                  <a:latin typeface="メイリオ" panose="020B0604030504040204" pitchFamily="50" charset="-128"/>
                  <a:ea typeface="メイリオ" panose="020B0604030504040204" pitchFamily="50" charset="-128"/>
                </a:defRPr>
              </a:lvl1pPr>
            </a:lstStyle>
            <a:p>
              <a:r>
                <a:rPr lang="ja-JP" altLang="en-US" sz="1200" dirty="0">
                  <a:solidFill>
                    <a:schemeClr val="accent4">
                      <a:lumMod val="75000"/>
                    </a:schemeClr>
                  </a:solidFill>
                </a:rPr>
                <a:t>関係づくり</a:t>
              </a:r>
            </a:p>
          </p:txBody>
        </p:sp>
        <p:sp>
          <p:nvSpPr>
            <p:cNvPr id="6" name="楕円 8"/>
            <p:cNvSpPr txBox="1"/>
            <p:nvPr/>
          </p:nvSpPr>
          <p:spPr bwMode="white">
            <a:xfrm>
              <a:off x="6542406" y="1152684"/>
              <a:ext cx="900001" cy="900000"/>
            </a:xfrm>
            <a:prstGeom prst="ellipse">
              <a:avLst/>
            </a:prstGeom>
            <a:solidFill>
              <a:schemeClr val="bg1"/>
            </a:solidFill>
            <a:ln w="3175">
              <a:noFill/>
            </a:ln>
            <a:scene3d>
              <a:camera prst="orthographicFront"/>
              <a:lightRig rig="flat" dir="t"/>
            </a:scene3d>
            <a:sp3d/>
          </p:spPr>
          <p:style>
            <a:lnRef idx="0">
              <a:scrgbClr r="0" g="0" b="0"/>
            </a:lnRef>
            <a:fillRef idx="0">
              <a:scrgbClr r="0" g="0" b="0"/>
            </a:fillRef>
            <a:effectRef idx="0">
              <a:scrgbClr r="0" g="0" b="0"/>
            </a:effectRef>
            <a:fontRef idx="minor">
              <a:schemeClr val="dk1"/>
            </a:fontRef>
          </p:style>
          <p:txBody>
            <a:bodyPr spcFirstLastPara="0" vert="horz" wrap="square" lIns="14235" tIns="142418" rIns="14235" bIns="14235" numCol="1" spcCol="1270" anchor="ctr" anchorCtr="0">
              <a:noAutofit/>
            </a:bodyPr>
            <a:lstStyle/>
            <a:p>
              <a:pPr algn="ctr" defTabSz="498253">
                <a:lnSpc>
                  <a:spcPct val="90000"/>
                </a:lnSpc>
                <a:spcBef>
                  <a:spcPct val="0"/>
                </a:spcBef>
                <a:spcAft>
                  <a:spcPct val="35000"/>
                </a:spcAft>
              </a:pPr>
              <a:r>
                <a:rPr kumimoji="1" lang="ja-JP" altLang="en-US" sz="3560" b="1" dirty="0">
                  <a:solidFill>
                    <a:schemeClr val="accent4">
                      <a:lumMod val="75000"/>
                    </a:schemeClr>
                  </a:solidFill>
                  <a:latin typeface="メイリオ" panose="020B0604030504040204" pitchFamily="50" charset="-128"/>
                  <a:ea typeface="メイリオ" panose="020B0604030504040204" pitchFamily="50" charset="-128"/>
                </a:rPr>
                <a:t>３</a:t>
              </a:r>
            </a:p>
          </p:txBody>
        </p:sp>
      </p:grpSp>
      <p:sp>
        <p:nvSpPr>
          <p:cNvPr id="9" name="ホームベース 8"/>
          <p:cNvSpPr/>
          <p:nvPr/>
        </p:nvSpPr>
        <p:spPr>
          <a:xfrm>
            <a:off x="2450153" y="610174"/>
            <a:ext cx="1110526" cy="2269384"/>
          </a:xfrm>
          <a:prstGeom prst="homePlate">
            <a:avLst>
              <a:gd name="adj" fmla="val 31839"/>
            </a:avLst>
          </a:prstGeom>
          <a:solidFill>
            <a:schemeClr val="accent4">
              <a:lumMod val="40000"/>
              <a:lumOff val="60000"/>
            </a:schemeClr>
          </a:solidFill>
          <a:ln>
            <a:solidFill>
              <a:schemeClr val="accent4"/>
            </a:solidFill>
          </a:ln>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1100" b="1" dirty="0">
                <a:latin typeface="メイリオ" panose="020B0604030504040204" pitchFamily="50" charset="-128"/>
                <a:ea typeface="メイリオ" panose="020B0604030504040204" pitchFamily="50" charset="-128"/>
              </a:rPr>
              <a:t>役割分担</a:t>
            </a:r>
            <a:endParaRPr kumimoji="1" lang="en-US" altLang="ja-JP" sz="1100" b="1" dirty="0">
              <a:latin typeface="メイリオ" panose="020B0604030504040204" pitchFamily="50" charset="-128"/>
              <a:ea typeface="メイリオ" panose="020B0604030504040204" pitchFamily="50" charset="-128"/>
            </a:endParaRPr>
          </a:p>
        </p:txBody>
      </p:sp>
      <p:sp>
        <p:nvSpPr>
          <p:cNvPr id="10" name="ホームベース 9"/>
          <p:cNvSpPr/>
          <p:nvPr/>
        </p:nvSpPr>
        <p:spPr>
          <a:xfrm>
            <a:off x="2450555" y="3031957"/>
            <a:ext cx="1110124" cy="3562182"/>
          </a:xfrm>
          <a:prstGeom prst="homePlate">
            <a:avLst>
              <a:gd name="adj" fmla="val 34254"/>
            </a:avLst>
          </a:prstGeom>
          <a:solidFill>
            <a:schemeClr val="accent4">
              <a:lumMod val="60000"/>
              <a:lumOff val="40000"/>
            </a:schemeClr>
          </a:solidFill>
          <a:ln>
            <a:solidFill>
              <a:schemeClr val="accent4"/>
            </a:solidFill>
          </a:ln>
        </p:spPr>
        <p:style>
          <a:lnRef idx="1">
            <a:schemeClr val="accent3"/>
          </a:lnRef>
          <a:fillRef idx="2">
            <a:schemeClr val="accent3"/>
          </a:fillRef>
          <a:effectRef idx="1">
            <a:schemeClr val="accent3"/>
          </a:effectRef>
          <a:fontRef idx="minor">
            <a:schemeClr val="dk1"/>
          </a:fontRef>
        </p:style>
        <p:txBody>
          <a:bodyPr rIns="47473" rtlCol="0" anchor="ctr"/>
          <a:lstStyle/>
          <a:p>
            <a:r>
              <a:rPr kumimoji="1" lang="ja-JP" altLang="en-US" sz="1100" b="1" dirty="0">
                <a:latin typeface="メイリオ" panose="020B0604030504040204" pitchFamily="50" charset="-128"/>
                <a:ea typeface="メイリオ" panose="020B0604030504040204" pitchFamily="50" charset="-128"/>
              </a:rPr>
              <a:t>経過</a:t>
            </a:r>
            <a:endParaRPr kumimoji="1" lang="en-US" altLang="ja-JP" sz="1100" b="1" dirty="0">
              <a:latin typeface="メイリオ" panose="020B0604030504040204" pitchFamily="50" charset="-128"/>
              <a:ea typeface="メイリオ" panose="020B0604030504040204" pitchFamily="50" charset="-128"/>
            </a:endParaRPr>
          </a:p>
        </p:txBody>
      </p:sp>
      <p:sp>
        <p:nvSpPr>
          <p:cNvPr id="16" name="テキスト ボックス 15">
            <a:extLst>
              <a:ext uri="{FF2B5EF4-FFF2-40B4-BE49-F238E27FC236}">
                <a16:creationId xmlns:a16="http://schemas.microsoft.com/office/drawing/2014/main" id="{CF15ECFA-7F67-40BD-A566-1FF29F8A3778}"/>
              </a:ext>
            </a:extLst>
          </p:cNvPr>
          <p:cNvSpPr txBox="1"/>
          <p:nvPr/>
        </p:nvSpPr>
        <p:spPr>
          <a:xfrm>
            <a:off x="3779576" y="593737"/>
            <a:ext cx="4695447" cy="2285821"/>
          </a:xfrm>
          <a:prstGeom prst="roundRect">
            <a:avLst>
              <a:gd name="adj" fmla="val 5023"/>
            </a:avLst>
          </a:prstGeom>
          <a:solidFill>
            <a:schemeClr val="accent4">
              <a:lumMod val="40000"/>
              <a:lumOff val="60000"/>
            </a:schemeClr>
          </a:solidFill>
          <a:ln>
            <a:solidFill>
              <a:schemeClr val="accent4">
                <a:lumMod val="60000"/>
                <a:lumOff val="4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7473" tIns="23736" rIns="0" bIns="131885" numCol="1" spcCol="1270" anchor="t" anchorCtr="0">
            <a:noAutofit/>
          </a:bodyPr>
          <a:lstStyle/>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本人対応：当センター</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モニタリング（計画）</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 </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面談</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（地活＝サロン）</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訪問看護</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服薬管理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　就</a:t>
            </a:r>
            <a:r>
              <a:rPr kumimoji="1" lang="en-US" altLang="ja-JP" sz="1100" dirty="0">
                <a:latin typeface="メイリオ" panose="020B0604030504040204" pitchFamily="50" charset="-128"/>
                <a:ea typeface="メイリオ" panose="020B0604030504040204" pitchFamily="50" charset="-128"/>
              </a:rPr>
              <a:t>B…</a:t>
            </a:r>
            <a:r>
              <a:rPr kumimoji="1" lang="ja-JP" altLang="en-US" sz="1100" dirty="0">
                <a:latin typeface="メイリオ" panose="020B0604030504040204" pitchFamily="50" charset="-128"/>
                <a:ea typeface="メイリオ" panose="020B0604030504040204" pitchFamily="50" charset="-128"/>
              </a:rPr>
              <a:t>作業の提供</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入院病院</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診察・面談</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家族支援：当センター・訪問看護</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傾聴・アドバイス</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虐待対応：当センター・訪問看護</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本人への確認・傾聴・アドバイス</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退院支援：当センター・入院病院・広域</a:t>
            </a:r>
            <a:r>
              <a:rPr kumimoji="1" lang="en-US" altLang="ja-JP" sz="1100" dirty="0">
                <a:latin typeface="メイリオ" panose="020B0604030504040204" pitchFamily="50" charset="-128"/>
                <a:ea typeface="メイリオ" panose="020B0604030504040204" pitchFamily="50" charset="-128"/>
              </a:rPr>
              <a:t>Co.…</a:t>
            </a:r>
            <a:r>
              <a:rPr kumimoji="1" lang="ja-JP" altLang="en-US" sz="1100" dirty="0">
                <a:latin typeface="メイリオ" panose="020B0604030504040204" pitchFamily="50" charset="-128"/>
                <a:ea typeface="メイリオ" panose="020B0604030504040204" pitchFamily="50" charset="-128"/>
              </a:rPr>
              <a:t>見学・体験</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個別面談：当センター　</a:t>
            </a:r>
            <a:r>
              <a:rPr kumimoji="1" lang="ja-JP" altLang="en-US" sz="900" dirty="0">
                <a:latin typeface="メイリオ" panose="020B0604030504040204" pitchFamily="50" charset="-128"/>
                <a:ea typeface="メイリオ" panose="020B0604030504040204" pitchFamily="50" charset="-128"/>
              </a:rPr>
              <a:t>本人はサインが嫌いで、さまざまな契約に至るまでの</a:t>
            </a:r>
            <a:br>
              <a:rPr kumimoji="1" lang="en-US" altLang="ja-JP" sz="900" dirty="0">
                <a:latin typeface="メイリオ" panose="020B0604030504040204" pitchFamily="50" charset="-128"/>
                <a:ea typeface="メイリオ" panose="020B0604030504040204" pitchFamily="50" charset="-128"/>
              </a:rPr>
            </a:br>
            <a:r>
              <a:rPr kumimoji="1" lang="ja-JP" altLang="en-US" sz="900" dirty="0">
                <a:latin typeface="メイリオ" panose="020B0604030504040204" pitchFamily="50" charset="-128"/>
                <a:ea typeface="メイリオ" panose="020B0604030504040204" pitchFamily="50" charset="-128"/>
              </a:rPr>
              <a:t>　　　　　　　　　　　　　 調整に難航し、支援者が広がりにくい</a:t>
            </a:r>
            <a:endParaRPr kumimoji="1" lang="en-US" altLang="ja-JP" sz="1100" dirty="0">
              <a:latin typeface="メイリオ" panose="020B0604030504040204" pitchFamily="50" charset="-128"/>
              <a:ea typeface="メイリオ" panose="020B0604030504040204" pitchFamily="50" charset="-128"/>
            </a:endParaRPr>
          </a:p>
        </p:txBody>
      </p:sp>
      <p:sp>
        <p:nvSpPr>
          <p:cNvPr id="17" name="テキスト ボックス 16">
            <a:extLst>
              <a:ext uri="{FF2B5EF4-FFF2-40B4-BE49-F238E27FC236}">
                <a16:creationId xmlns:a16="http://schemas.microsoft.com/office/drawing/2014/main" id="{AD418BB7-5117-46F3-B3EC-AD397832A087}"/>
              </a:ext>
            </a:extLst>
          </p:cNvPr>
          <p:cNvSpPr txBox="1"/>
          <p:nvPr/>
        </p:nvSpPr>
        <p:spPr>
          <a:xfrm>
            <a:off x="3779575" y="3031957"/>
            <a:ext cx="4695448" cy="3625509"/>
          </a:xfrm>
          <a:prstGeom prst="roundRect">
            <a:avLst>
              <a:gd name="adj" fmla="val 4841"/>
            </a:avLst>
          </a:prstGeom>
          <a:solidFill>
            <a:schemeClr val="bg1"/>
          </a:solidFill>
          <a:ln w="28575">
            <a:solidFill>
              <a:schemeClr val="accent4">
                <a:lumMod val="20000"/>
                <a:lumOff val="8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7473" tIns="71209" rIns="23736" bIns="71209" numCol="1" spcCol="1270" anchor="t" anchorCtr="0">
            <a:noAutofit/>
          </a:bodyPr>
          <a:lstStyle/>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薬の欲求が強く、父親が管理していた頃は要求の際に暴力を振るう</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事がよくあり、訪問看護が薬を管理する様になった。</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薬が欲しい為、訪問看護の訪問は楽しみにしていた。</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地活のサロンに来た時は毎回面談を行い、最近の生活を一緒に</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振り返りをし、頑張った事に対して評価を行った。</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過去の入院で、保護室に入った本人をかわいそうと思い、強引に</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退院させた両親に対して、今回は退院の許可が出るまで、頑張り</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ましょうと励ます。</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院内カンファレンスを行い、ご本人に沢山の支援者がいてる事を</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理解してもらった。＜チーム〇○（本人名）＞</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入院病院のワーカーより、退院後のイメージを時間をかけて説明。</a:t>
            </a:r>
            <a:br>
              <a:rPr kumimoji="1" lang="en-US" altLang="ja-JP" sz="1100" dirty="0">
                <a:latin typeface="メイリオ" panose="020B0604030504040204" pitchFamily="50" charset="-128"/>
                <a:ea typeface="メイリオ" panose="020B0604030504040204" pitchFamily="50" charset="-128"/>
              </a:rPr>
            </a:br>
            <a:r>
              <a:rPr kumimoji="1" lang="ja-JP" altLang="en-US" sz="1100" dirty="0">
                <a:latin typeface="メイリオ" panose="020B0604030504040204" pitchFamily="50" charset="-128"/>
                <a:ea typeface="メイリオ" panose="020B0604030504040204" pitchFamily="50" charset="-128"/>
              </a:rPr>
              <a:t>施設見学をするまでに時間がかかり、体験するまでにも時間がかかったが、反復的な説明と気持ちを整理する時間がたっぷりあった為、</a:t>
            </a:r>
            <a:br>
              <a:rPr kumimoji="1" lang="en-US" altLang="ja-JP" sz="1100" dirty="0">
                <a:latin typeface="メイリオ" panose="020B0604030504040204" pitchFamily="50" charset="-128"/>
                <a:ea typeface="メイリオ" panose="020B0604030504040204" pitchFamily="50" charset="-128"/>
              </a:rPr>
            </a:br>
            <a:r>
              <a:rPr kumimoji="1" lang="ja-JP" altLang="en-US" sz="1100" dirty="0">
                <a:latin typeface="メイリオ" panose="020B0604030504040204" pitchFamily="50" charset="-128"/>
                <a:ea typeface="メイリオ" panose="020B0604030504040204" pitchFamily="50" charset="-128"/>
              </a:rPr>
              <a:t>体験後から入居まで非常にスムーズだった。</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endParaRPr kumimoji="1" lang="en-US" altLang="ja-JP" sz="1100" dirty="0">
              <a:latin typeface="メイリオ" panose="020B0604030504040204" pitchFamily="50" charset="-128"/>
              <a:ea typeface="メイリオ" panose="020B0604030504040204" pitchFamily="50" charset="-128"/>
            </a:endParaRPr>
          </a:p>
        </p:txBody>
      </p:sp>
      <p:sp>
        <p:nvSpPr>
          <p:cNvPr id="7" name="スライド番号プレースホルダー 6">
            <a:extLst>
              <a:ext uri="{FF2B5EF4-FFF2-40B4-BE49-F238E27FC236}">
                <a16:creationId xmlns:a16="http://schemas.microsoft.com/office/drawing/2014/main" id="{ED71CAC3-D416-4F18-9212-1C756BC8DDA6}"/>
              </a:ext>
            </a:extLst>
          </p:cNvPr>
          <p:cNvSpPr>
            <a:spLocks noGrp="1"/>
          </p:cNvSpPr>
          <p:nvPr>
            <p:ph type="sldNum" sz="quarter" idx="12"/>
          </p:nvPr>
        </p:nvSpPr>
        <p:spPr/>
        <p:txBody>
          <a:bodyPr/>
          <a:lstStyle/>
          <a:p>
            <a:fld id="{4204BB7E-20EF-434C-A514-E436F126BD36}" type="slidenum">
              <a:rPr kumimoji="1" lang="ja-JP" altLang="en-US" smtClean="0"/>
              <a:t>7</a:t>
            </a:fld>
            <a:endParaRPr kumimoji="1" lang="ja-JP" altLang="en-US"/>
          </a:p>
        </p:txBody>
      </p:sp>
    </p:spTree>
    <p:extLst>
      <p:ext uri="{BB962C8B-B14F-4D97-AF65-F5344CB8AC3E}">
        <p14:creationId xmlns:p14="http://schemas.microsoft.com/office/powerpoint/2010/main" val="4159298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1" y="701210"/>
            <a:ext cx="2093023" cy="1573200"/>
            <a:chOff x="9431208" y="762381"/>
            <a:chExt cx="2316999" cy="1800000"/>
          </a:xfrm>
        </p:grpSpPr>
        <p:sp>
          <p:nvSpPr>
            <p:cNvPr id="3" name="楕円 2"/>
            <p:cNvSpPr/>
            <p:nvPr/>
          </p:nvSpPr>
          <p:spPr>
            <a:xfrm>
              <a:off x="9971802" y="762381"/>
              <a:ext cx="1776405" cy="1800000"/>
            </a:xfrm>
            <a:prstGeom prst="ellipse">
              <a:avLst/>
            </a:prstGeom>
            <a:solidFill>
              <a:schemeClr val="bg1"/>
            </a:solidFill>
            <a:ln w="762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88"/>
            </a:p>
          </p:txBody>
        </p:sp>
        <p:sp>
          <p:nvSpPr>
            <p:cNvPr id="4" name="テキスト ボックス 3"/>
            <p:cNvSpPr txBox="1"/>
            <p:nvPr/>
          </p:nvSpPr>
          <p:spPr bwMode="white">
            <a:xfrm>
              <a:off x="10115889" y="1507365"/>
              <a:ext cx="1429513" cy="316932"/>
            </a:xfrm>
            <a:prstGeom prst="rect">
              <a:avLst/>
            </a:prstGeom>
            <a:solidFill>
              <a:schemeClr val="bg1"/>
            </a:solidFill>
          </p:spPr>
          <p:txBody>
            <a:bodyPr wrap="square" rtlCol="0">
              <a:spAutoFit/>
            </a:bodyPr>
            <a:lstStyle>
              <a:defPPr>
                <a:defRPr lang="en-US"/>
              </a:defPPr>
              <a:lvl1pPr algn="ctr">
                <a:defRPr kumimoji="1" sz="1400" b="1">
                  <a:solidFill>
                    <a:schemeClr val="accent6"/>
                  </a:solidFill>
                  <a:latin typeface="メイリオ" panose="020B0604030504040204" pitchFamily="50" charset="-128"/>
                  <a:ea typeface="メイリオ" panose="020B0604030504040204" pitchFamily="50" charset="-128"/>
                </a:defRPr>
              </a:lvl1pPr>
            </a:lstStyle>
            <a:p>
              <a:r>
                <a:rPr lang="ja-JP" altLang="en-US" sz="1200" dirty="0">
                  <a:solidFill>
                    <a:schemeClr val="accent2">
                      <a:lumMod val="50000"/>
                    </a:schemeClr>
                  </a:solidFill>
                </a:rPr>
                <a:t>課題の共有</a:t>
              </a:r>
            </a:p>
          </p:txBody>
        </p:sp>
        <p:sp>
          <p:nvSpPr>
            <p:cNvPr id="6" name="楕円 8"/>
            <p:cNvSpPr txBox="1"/>
            <p:nvPr/>
          </p:nvSpPr>
          <p:spPr bwMode="white">
            <a:xfrm>
              <a:off x="9431208" y="1167784"/>
              <a:ext cx="899999" cy="900000"/>
            </a:xfrm>
            <a:prstGeom prst="ellipse">
              <a:avLst/>
            </a:prstGeom>
            <a:solidFill>
              <a:schemeClr val="bg1"/>
            </a:solidFill>
            <a:ln w="3175">
              <a:noFill/>
            </a:ln>
            <a:scene3d>
              <a:camera prst="orthographicFront"/>
              <a:lightRig rig="flat" dir="t"/>
            </a:scene3d>
            <a:sp3d/>
          </p:spPr>
          <p:style>
            <a:lnRef idx="0">
              <a:scrgbClr r="0" g="0" b="0"/>
            </a:lnRef>
            <a:fillRef idx="0">
              <a:scrgbClr r="0" g="0" b="0"/>
            </a:fillRef>
            <a:effectRef idx="0">
              <a:scrgbClr r="0" g="0" b="0"/>
            </a:effectRef>
            <a:fontRef idx="minor">
              <a:schemeClr val="dk1"/>
            </a:fontRef>
          </p:style>
          <p:txBody>
            <a:bodyPr spcFirstLastPara="0" vert="horz" wrap="square" lIns="14235" tIns="142418" rIns="14235" bIns="14235" numCol="1" spcCol="1270" anchor="ctr" anchorCtr="0">
              <a:noAutofit/>
            </a:bodyPr>
            <a:lstStyle/>
            <a:p>
              <a:pPr algn="ctr" defTabSz="498253">
                <a:lnSpc>
                  <a:spcPct val="90000"/>
                </a:lnSpc>
                <a:spcBef>
                  <a:spcPct val="0"/>
                </a:spcBef>
                <a:spcAft>
                  <a:spcPct val="35000"/>
                </a:spcAft>
              </a:pPr>
              <a:r>
                <a:rPr kumimoji="1" lang="en-US" altLang="ja-JP" sz="3560" b="1" dirty="0">
                  <a:solidFill>
                    <a:schemeClr val="accent2">
                      <a:lumMod val="75000"/>
                    </a:schemeClr>
                  </a:solidFill>
                  <a:latin typeface="メイリオ" panose="020B0604030504040204" pitchFamily="50" charset="-128"/>
                  <a:ea typeface="メイリオ" panose="020B0604030504040204" pitchFamily="50" charset="-128"/>
                </a:rPr>
                <a:t>4</a:t>
              </a:r>
              <a:endParaRPr kumimoji="1" lang="ja-JP" altLang="en-US" sz="3560" b="1" dirty="0">
                <a:solidFill>
                  <a:schemeClr val="accent2">
                    <a:lumMod val="75000"/>
                  </a:schemeClr>
                </a:solidFill>
                <a:latin typeface="メイリオ" panose="020B0604030504040204" pitchFamily="50" charset="-128"/>
                <a:ea typeface="メイリオ" panose="020B0604030504040204" pitchFamily="50" charset="-128"/>
              </a:endParaRPr>
            </a:p>
          </p:txBody>
        </p:sp>
      </p:grpSp>
      <p:sp>
        <p:nvSpPr>
          <p:cNvPr id="7" name="正方形/長方形 6"/>
          <p:cNvSpPr/>
          <p:nvPr/>
        </p:nvSpPr>
        <p:spPr>
          <a:xfrm>
            <a:off x="0" y="0"/>
            <a:ext cx="9144000" cy="43883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1209" rtlCol="0" anchor="ctr"/>
          <a:lstStyle/>
          <a:p>
            <a:pPr algn="ctr"/>
            <a:r>
              <a:rPr kumimoji="1" lang="ja-JP" altLang="en-US" sz="1582" b="1" dirty="0">
                <a:latin typeface="メイリオ" panose="020B0604030504040204" pitchFamily="50" charset="-128"/>
                <a:ea typeface="メイリオ" panose="020B0604030504040204" pitchFamily="50" charset="-128"/>
              </a:rPr>
              <a:t>相談支援事業所・地域活動支援センターにおける実践</a:t>
            </a:r>
          </a:p>
        </p:txBody>
      </p:sp>
      <p:sp>
        <p:nvSpPr>
          <p:cNvPr id="13" name="テキスト ボックス 12"/>
          <p:cNvSpPr txBox="1"/>
          <p:nvPr/>
        </p:nvSpPr>
        <p:spPr>
          <a:xfrm>
            <a:off x="3855060" y="693495"/>
            <a:ext cx="4612045" cy="3215764"/>
          </a:xfrm>
          <a:prstGeom prst="roundRect">
            <a:avLst>
              <a:gd name="adj" fmla="val 5122"/>
            </a:avLst>
          </a:prstGeom>
          <a:solidFill>
            <a:schemeClr val="accent2">
              <a:lumMod val="40000"/>
              <a:lumOff val="60000"/>
            </a:schemeClr>
          </a:solidFill>
          <a:ln>
            <a:solidFill>
              <a:schemeClr val="accent2">
                <a:lumMod val="75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7473" tIns="71209" rIns="23736" bIns="131885" numCol="1" spcCol="1270" anchor="t" anchorCtr="0">
            <a:noAutofit/>
          </a:bodyPr>
          <a:lstStyle/>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本人が福祉サービスを必要としていないが、家族や周囲が必要と考えている場合の支援。</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落ち着きが無く、事業所を利用しても数分も居れない為</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福祉サービスが定着しない。</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福祉サービスを必要としていない為、</a:t>
            </a:r>
            <a:r>
              <a:rPr kumimoji="1" lang="en-US" altLang="ja-JP" sz="1100" dirty="0">
                <a:latin typeface="メイリオ" panose="020B0604030504040204" pitchFamily="50" charset="-128"/>
                <a:ea typeface="メイリオ" panose="020B0604030504040204" pitchFamily="50" charset="-128"/>
              </a:rPr>
              <a:t>GH</a:t>
            </a:r>
            <a:r>
              <a:rPr kumimoji="1" lang="ja-JP" altLang="en-US" sz="1100" dirty="0">
                <a:latin typeface="メイリオ" panose="020B0604030504040204" pitchFamily="50" charset="-128"/>
                <a:ea typeface="メイリオ" panose="020B0604030504040204" pitchFamily="50" charset="-128"/>
              </a:rPr>
              <a:t>に入居しても、日中の支援</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が出来なくなってしまう恐れがある。</a:t>
            </a:r>
            <a:br>
              <a:rPr kumimoji="1" lang="en-US" altLang="ja-JP" sz="1100" dirty="0">
                <a:latin typeface="メイリオ" panose="020B0604030504040204" pitchFamily="50" charset="-128"/>
                <a:ea typeface="メイリオ" panose="020B0604030504040204" pitchFamily="50" charset="-128"/>
              </a:rPr>
            </a:br>
            <a:r>
              <a:rPr kumimoji="1" lang="ja-JP" altLang="en-US" sz="1100" dirty="0">
                <a:latin typeface="メイリオ" panose="020B0604030504040204" pitchFamily="50" charset="-128"/>
                <a:ea typeface="メイリオ" panose="020B0604030504040204" pitchFamily="50" charset="-128"/>
              </a:rPr>
              <a:t>　常時対応のある資源が少ない。</a:t>
            </a:r>
            <a:br>
              <a:rPr kumimoji="1" lang="en-US" altLang="ja-JP" sz="1100" dirty="0">
                <a:latin typeface="メイリオ" panose="020B0604030504040204" pitchFamily="50" charset="-128"/>
                <a:ea typeface="メイリオ" panose="020B0604030504040204" pitchFamily="50" charset="-128"/>
              </a:rPr>
            </a:br>
            <a:r>
              <a:rPr kumimoji="1" lang="ja-JP" altLang="en-US" sz="1100" dirty="0">
                <a:latin typeface="メイリオ" panose="020B0604030504040204" pitchFamily="50" charset="-128"/>
                <a:ea typeface="メイリオ" panose="020B0604030504040204" pitchFamily="50" charset="-128"/>
              </a:rPr>
              <a:t>　日中活動が必ず必要な</a:t>
            </a:r>
            <a:r>
              <a:rPr kumimoji="1" lang="en-US" altLang="ja-JP" sz="1100" dirty="0">
                <a:latin typeface="メイリオ" panose="020B0604030504040204" pitchFamily="50" charset="-128"/>
                <a:ea typeface="メイリオ" panose="020B0604030504040204" pitchFamily="50" charset="-128"/>
              </a:rPr>
              <a:t>GH</a:t>
            </a:r>
            <a:r>
              <a:rPr kumimoji="1" lang="ja-JP" altLang="en-US" sz="1100" dirty="0">
                <a:latin typeface="メイリオ" panose="020B0604030504040204" pitchFamily="50" charset="-128"/>
                <a:ea typeface="メイリオ" panose="020B0604030504040204" pitchFamily="50" charset="-128"/>
              </a:rPr>
              <a:t>は、退院時等の選択肢に入りにくい。</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1100" dirty="0">
                <a:latin typeface="メイリオ" panose="020B0604030504040204" pitchFamily="50" charset="-128"/>
                <a:ea typeface="メイリオ" panose="020B0604030504040204" pitchFamily="50" charset="-128"/>
              </a:rPr>
              <a:t>当事者が家族に対し暴力行為を行った場合、本人への支援や</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家族へのケアなど。</a:t>
            </a:r>
            <a:endParaRPr kumimoji="1" lang="en-US" altLang="ja-JP" sz="1100"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3855060" y="4018545"/>
            <a:ext cx="4612045" cy="1375193"/>
          </a:xfrm>
          <a:prstGeom prst="roundRect">
            <a:avLst>
              <a:gd name="adj" fmla="val 3813"/>
            </a:avLst>
          </a:prstGeom>
          <a:solidFill>
            <a:schemeClr val="bg1"/>
          </a:solidFill>
          <a:ln w="28575">
            <a:solidFill>
              <a:schemeClr val="accent2">
                <a:lumMod val="40000"/>
                <a:lumOff val="6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7473" tIns="71209" rIns="23736" bIns="71209" numCol="1" spcCol="1270" anchor="t" anchorCtr="0">
            <a:noAutofit/>
          </a:bodyPr>
          <a:lstStyle/>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dirty="0">
                <a:latin typeface="メイリオ" panose="020B0604030504040204" pitchFamily="50" charset="-128"/>
                <a:ea typeface="メイリオ" panose="020B0604030504040204" pitchFamily="50" charset="-128"/>
              </a:rPr>
              <a:t>地域活動支援センター</a:t>
            </a:r>
            <a:r>
              <a:rPr kumimoji="1" lang="en-US" altLang="ja-JP" sz="1100" dirty="0">
                <a:latin typeface="メイリオ" panose="020B0604030504040204" pitchFamily="50" charset="-128"/>
                <a:ea typeface="メイリオ" panose="020B0604030504040204" pitchFamily="50" charset="-128"/>
              </a:rPr>
              <a:t>Ⅰ</a:t>
            </a:r>
            <a:r>
              <a:rPr kumimoji="1" lang="ja-JP" altLang="en-US" sz="1100" dirty="0">
                <a:latin typeface="メイリオ" panose="020B0604030504040204" pitchFamily="50" charset="-128"/>
                <a:ea typeface="メイリオ" panose="020B0604030504040204" pitchFamily="50" charset="-128"/>
              </a:rPr>
              <a:t>型（サロン）の事業も行っている事。</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（サロンは自由に利用してもいい）</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1100" u="sng" dirty="0">
                <a:latin typeface="メイリオ" panose="020B0604030504040204" pitchFamily="50" charset="-128"/>
                <a:ea typeface="メイリオ" panose="020B0604030504040204" pitchFamily="50" charset="-128"/>
              </a:rPr>
              <a:t>時間をかけてしっかり傾聴</a:t>
            </a:r>
            <a:r>
              <a:rPr kumimoji="1" lang="ja-JP" altLang="en-US" sz="1100" dirty="0">
                <a:latin typeface="メイリオ" panose="020B0604030504040204" pitchFamily="50" charset="-128"/>
                <a:ea typeface="メイリオ" panose="020B0604030504040204" pitchFamily="50" charset="-128"/>
              </a:rPr>
              <a:t>し、支援者間で情報を共有。</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endParaRPr kumimoji="1" lang="ja-JP" altLang="en-US" sz="1100" dirty="0">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3855060" y="5503026"/>
            <a:ext cx="4612045" cy="1257994"/>
          </a:xfrm>
          <a:prstGeom prst="roundRect">
            <a:avLst>
              <a:gd name="adj" fmla="val 12739"/>
            </a:avLst>
          </a:prstGeom>
          <a:solidFill>
            <a:schemeClr val="bg1"/>
          </a:solidFill>
          <a:ln w="28575">
            <a:solidFill>
              <a:schemeClr val="accent2">
                <a:lumMod val="75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47473" rIns="0" bIns="0" numCol="1" spcCol="1270" anchor="t" anchorCtr="0">
            <a:noAutofit/>
          </a:bodyPr>
          <a:lstStyle/>
          <a:p>
            <a:pPr marL="113049" lvl="1" indent="-113049" defTabSz="732725">
              <a:lnSpc>
                <a:spcPct val="90000"/>
              </a:lnSpc>
              <a:spcBef>
                <a:spcPct val="0"/>
              </a:spcBef>
              <a:spcAft>
                <a:spcPct val="15000"/>
              </a:spcAft>
              <a:buFont typeface="メイリオ" panose="020B0604030504040204" pitchFamily="50" charset="-128"/>
              <a:buChar char="★"/>
            </a:pPr>
            <a:r>
              <a:rPr kumimoji="1" lang="ja-JP" altLang="en-US" sz="1100" dirty="0">
                <a:latin typeface="メイリオ" panose="020B0604030504040204" pitchFamily="50" charset="-128"/>
                <a:ea typeface="メイリオ" panose="020B0604030504040204" pitchFamily="50" charset="-128"/>
              </a:rPr>
              <a:t>自立支援協議会の活性化。</a:t>
            </a:r>
            <a:endParaRPr kumimoji="1" lang="en-US" altLang="ja-JP" sz="1100" dirty="0">
              <a:latin typeface="メイリオ" panose="020B0604030504040204" pitchFamily="50" charset="-128"/>
              <a:ea typeface="メイリオ" panose="020B0604030504040204" pitchFamily="50" charset="-128"/>
            </a:endParaRPr>
          </a:p>
          <a:p>
            <a:pPr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★「にも包括」におけるネットワークを拡大させ、風通しを良くする。</a:t>
            </a:r>
            <a:endParaRPr kumimoji="1" lang="en-US" altLang="ja-JP" sz="1100" dirty="0">
              <a:latin typeface="メイリオ" panose="020B0604030504040204" pitchFamily="50" charset="-128"/>
              <a:ea typeface="メイリオ" panose="020B0604030504040204" pitchFamily="50" charset="-128"/>
            </a:endParaRPr>
          </a:p>
          <a:p>
            <a:pPr marL="0" lvl="1" defTabSz="732725">
              <a:lnSpc>
                <a:spcPct val="90000"/>
              </a:lnSpc>
              <a:spcBef>
                <a:spcPct val="0"/>
              </a:spcBef>
              <a:spcAft>
                <a:spcPct val="15000"/>
              </a:spcAft>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Ex.</a:t>
            </a:r>
            <a:r>
              <a:rPr kumimoji="1" lang="ja-JP" altLang="en-US" sz="1100" dirty="0">
                <a:latin typeface="メイリオ" panose="020B0604030504040204" pitchFamily="50" charset="-128"/>
                <a:ea typeface="メイリオ" panose="020B0604030504040204" pitchFamily="50" charset="-128"/>
              </a:rPr>
              <a:t>精神部会に参加する相談支援事業所を増やすなど）</a:t>
            </a:r>
          </a:p>
          <a:p>
            <a:pPr marL="113049" lvl="1" indent="-113049" defTabSz="732725">
              <a:lnSpc>
                <a:spcPct val="90000"/>
              </a:lnSpc>
              <a:spcBef>
                <a:spcPct val="0"/>
              </a:spcBef>
              <a:spcAft>
                <a:spcPct val="15000"/>
              </a:spcAft>
              <a:buFont typeface="メイリオ" panose="020B0604030504040204" pitchFamily="50" charset="-128"/>
              <a:buChar char="★"/>
            </a:pPr>
            <a:r>
              <a:rPr kumimoji="1" lang="ja-JP" altLang="en-US" sz="1100" dirty="0">
                <a:latin typeface="メイリオ" panose="020B0604030504040204" pitchFamily="50" charset="-128"/>
                <a:ea typeface="メイリオ" panose="020B0604030504040204" pitchFamily="50" charset="-128"/>
              </a:rPr>
              <a:t>家族支援と本人支援の役割分担</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メイリオ" panose="020B0604030504040204" pitchFamily="50" charset="-128"/>
              <a:buChar char="★"/>
            </a:pPr>
            <a:r>
              <a:rPr kumimoji="1" lang="ja-JP" altLang="en-US" sz="1100" dirty="0">
                <a:latin typeface="メイリオ" panose="020B0604030504040204" pitchFamily="50" charset="-128"/>
                <a:ea typeface="メイリオ" panose="020B0604030504040204" pitchFamily="50" charset="-128"/>
              </a:rPr>
              <a:t>支援者同士の定期的な顔つなぎ</a:t>
            </a:r>
            <a:endParaRPr kumimoji="1" lang="en-US" altLang="ja-JP" sz="11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メイリオ" panose="020B0604030504040204" pitchFamily="50" charset="-128"/>
              <a:buChar char="★"/>
            </a:pPr>
            <a:r>
              <a:rPr kumimoji="1" lang="ja-JP" altLang="en-US" sz="1100" dirty="0">
                <a:latin typeface="メイリオ" panose="020B0604030504040204" pitchFamily="50" charset="-128"/>
                <a:ea typeface="メイリオ" panose="020B0604030504040204" pitchFamily="50" charset="-128"/>
              </a:rPr>
              <a:t>適切なスーパーバイズ</a:t>
            </a:r>
          </a:p>
        </p:txBody>
      </p:sp>
      <p:sp>
        <p:nvSpPr>
          <p:cNvPr id="17" name="ホームベース 8">
            <a:extLst>
              <a:ext uri="{FF2B5EF4-FFF2-40B4-BE49-F238E27FC236}">
                <a16:creationId xmlns:a16="http://schemas.microsoft.com/office/drawing/2014/main" id="{BBC63973-0FEF-4EF8-A0AC-81C474C9E456}"/>
              </a:ext>
            </a:extLst>
          </p:cNvPr>
          <p:cNvSpPr/>
          <p:nvPr/>
        </p:nvSpPr>
        <p:spPr>
          <a:xfrm>
            <a:off x="2466778" y="693495"/>
            <a:ext cx="1110526" cy="3215764"/>
          </a:xfrm>
          <a:prstGeom prst="homePlate">
            <a:avLst>
              <a:gd name="adj" fmla="val 31839"/>
            </a:avLst>
          </a:prstGeom>
          <a:solidFill>
            <a:schemeClr val="accent2">
              <a:lumMod val="40000"/>
              <a:lumOff val="60000"/>
            </a:schemeClr>
          </a:solidFill>
          <a:ln>
            <a:solidFill>
              <a:schemeClr val="accent2"/>
            </a:solidFill>
          </a:ln>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1100" b="1" dirty="0">
                <a:latin typeface="メイリオ" panose="020B0604030504040204" pitchFamily="50" charset="-128"/>
                <a:ea typeface="メイリオ" panose="020B0604030504040204" pitchFamily="50" charset="-128"/>
              </a:rPr>
              <a:t>事例から</a:t>
            </a:r>
            <a:br>
              <a:rPr kumimoji="1" lang="en-US" altLang="ja-JP" sz="1100" b="1" dirty="0">
                <a:latin typeface="メイリオ" panose="020B0604030504040204" pitchFamily="50" charset="-128"/>
                <a:ea typeface="メイリオ" panose="020B0604030504040204" pitchFamily="50" charset="-128"/>
              </a:rPr>
            </a:br>
            <a:r>
              <a:rPr kumimoji="1" lang="ja-JP" altLang="en-US" sz="1100" b="1" dirty="0">
                <a:latin typeface="メイリオ" panose="020B0604030504040204" pitchFamily="50" charset="-128"/>
                <a:ea typeface="メイリオ" panose="020B0604030504040204" pitchFamily="50" charset="-128"/>
              </a:rPr>
              <a:t>導き出される課題</a:t>
            </a:r>
          </a:p>
        </p:txBody>
      </p:sp>
      <p:sp>
        <p:nvSpPr>
          <p:cNvPr id="18" name="ホームベース 9">
            <a:extLst>
              <a:ext uri="{FF2B5EF4-FFF2-40B4-BE49-F238E27FC236}">
                <a16:creationId xmlns:a16="http://schemas.microsoft.com/office/drawing/2014/main" id="{C4477477-56EC-4FC4-A10E-D98C8FB8C0B9}"/>
              </a:ext>
            </a:extLst>
          </p:cNvPr>
          <p:cNvSpPr/>
          <p:nvPr/>
        </p:nvSpPr>
        <p:spPr>
          <a:xfrm>
            <a:off x="2467071" y="4018547"/>
            <a:ext cx="1110124" cy="1375192"/>
          </a:xfrm>
          <a:prstGeom prst="homePlate">
            <a:avLst>
              <a:gd name="adj" fmla="val 34254"/>
            </a:avLst>
          </a:prstGeom>
          <a:solidFill>
            <a:schemeClr val="accent2">
              <a:lumMod val="60000"/>
              <a:lumOff val="40000"/>
            </a:schemeClr>
          </a:solidFill>
          <a:ln>
            <a:solidFill>
              <a:schemeClr val="accent2"/>
            </a:solidFill>
          </a:ln>
        </p:spPr>
        <p:style>
          <a:lnRef idx="1">
            <a:schemeClr val="accent3"/>
          </a:lnRef>
          <a:fillRef idx="2">
            <a:schemeClr val="accent3"/>
          </a:fillRef>
          <a:effectRef idx="1">
            <a:schemeClr val="accent3"/>
          </a:effectRef>
          <a:fontRef idx="minor">
            <a:schemeClr val="dk1"/>
          </a:fontRef>
        </p:style>
        <p:txBody>
          <a:bodyPr rIns="47473" rtlCol="0" anchor="ctr"/>
          <a:lstStyle/>
          <a:p>
            <a:r>
              <a:rPr kumimoji="1" lang="ja-JP" altLang="en-US" sz="1100" b="1" dirty="0">
                <a:latin typeface="メイリオ" panose="020B0604030504040204" pitchFamily="50" charset="-128"/>
                <a:ea typeface="メイリオ" panose="020B0604030504040204" pitchFamily="50" charset="-128"/>
              </a:rPr>
              <a:t>センターとしての強み</a:t>
            </a:r>
            <a:endParaRPr kumimoji="1" lang="en-US" altLang="ja-JP" sz="1100" b="1" dirty="0">
              <a:latin typeface="メイリオ" panose="020B0604030504040204" pitchFamily="50" charset="-128"/>
              <a:ea typeface="メイリオ" panose="020B0604030504040204" pitchFamily="50" charset="-128"/>
            </a:endParaRPr>
          </a:p>
        </p:txBody>
      </p:sp>
      <p:sp>
        <p:nvSpPr>
          <p:cNvPr id="19" name="ホームベース 10">
            <a:extLst>
              <a:ext uri="{FF2B5EF4-FFF2-40B4-BE49-F238E27FC236}">
                <a16:creationId xmlns:a16="http://schemas.microsoft.com/office/drawing/2014/main" id="{FB7D2E5A-FBD4-4C05-B81E-08DCB0858B83}"/>
              </a:ext>
            </a:extLst>
          </p:cNvPr>
          <p:cNvSpPr/>
          <p:nvPr/>
        </p:nvSpPr>
        <p:spPr>
          <a:xfrm>
            <a:off x="2466778" y="5503026"/>
            <a:ext cx="1110417" cy="1257994"/>
          </a:xfrm>
          <a:prstGeom prst="homePlate">
            <a:avLst>
              <a:gd name="adj" fmla="val 37502"/>
            </a:avLst>
          </a:prstGeom>
          <a:solidFill>
            <a:schemeClr val="accent2">
              <a:lumMod val="75000"/>
            </a:schemeClr>
          </a:solidFill>
          <a:ln>
            <a:solidFill>
              <a:schemeClr val="accent2"/>
            </a:solidFill>
          </a:ln>
        </p:spPr>
        <p:style>
          <a:lnRef idx="1">
            <a:schemeClr val="accent5"/>
          </a:lnRef>
          <a:fillRef idx="2">
            <a:schemeClr val="accent5"/>
          </a:fillRef>
          <a:effectRef idx="1">
            <a:schemeClr val="accent5"/>
          </a:effectRef>
          <a:fontRef idx="minor">
            <a:schemeClr val="dk1"/>
          </a:fontRef>
        </p:style>
        <p:txBody>
          <a:bodyPr rtlCol="0" anchor="ctr"/>
          <a:lstStyle/>
          <a:p>
            <a:r>
              <a:rPr kumimoji="1" lang="ja-JP" altLang="en-US" sz="1100" b="1" dirty="0">
                <a:latin typeface="メイリオ" panose="020B0604030504040204" pitchFamily="50" charset="-128"/>
                <a:ea typeface="メイリオ" panose="020B0604030504040204" pitchFamily="50" charset="-128"/>
              </a:rPr>
              <a:t>地域に</a:t>
            </a:r>
            <a:endParaRPr kumimoji="1" lang="en-US" altLang="ja-JP" sz="1100" b="1" dirty="0">
              <a:latin typeface="メイリオ" panose="020B0604030504040204" pitchFamily="50" charset="-128"/>
              <a:ea typeface="メイリオ" panose="020B0604030504040204" pitchFamily="50" charset="-128"/>
            </a:endParaRPr>
          </a:p>
          <a:p>
            <a:r>
              <a:rPr kumimoji="1" lang="ja-JP" altLang="en-US" sz="1100" b="1" dirty="0">
                <a:latin typeface="メイリオ" panose="020B0604030504040204" pitchFamily="50" charset="-128"/>
                <a:ea typeface="メイリオ" panose="020B0604030504040204" pitchFamily="50" charset="-128"/>
              </a:rPr>
              <a:t>期待する</a:t>
            </a:r>
            <a:endParaRPr kumimoji="1" lang="en-US" altLang="ja-JP" sz="1100" b="1" dirty="0">
              <a:latin typeface="メイリオ" panose="020B0604030504040204" pitchFamily="50" charset="-128"/>
              <a:ea typeface="メイリオ" panose="020B0604030504040204" pitchFamily="50" charset="-128"/>
            </a:endParaRPr>
          </a:p>
          <a:p>
            <a:r>
              <a:rPr kumimoji="1" lang="ja-JP" altLang="en-US" sz="1100" b="1" dirty="0">
                <a:latin typeface="メイリオ" panose="020B0604030504040204" pitchFamily="50" charset="-128"/>
                <a:ea typeface="メイリオ" panose="020B0604030504040204" pitchFamily="50" charset="-128"/>
              </a:rPr>
              <a:t>こと</a:t>
            </a:r>
          </a:p>
        </p:txBody>
      </p:sp>
      <p:sp>
        <p:nvSpPr>
          <p:cNvPr id="5" name="スライド番号プレースホルダー 4">
            <a:extLst>
              <a:ext uri="{FF2B5EF4-FFF2-40B4-BE49-F238E27FC236}">
                <a16:creationId xmlns:a16="http://schemas.microsoft.com/office/drawing/2014/main" id="{829C9E3E-7D4F-4D9F-94D2-8ADAC452CE2A}"/>
              </a:ext>
            </a:extLst>
          </p:cNvPr>
          <p:cNvSpPr>
            <a:spLocks noGrp="1"/>
          </p:cNvSpPr>
          <p:nvPr>
            <p:ph type="sldNum" sz="quarter" idx="12"/>
          </p:nvPr>
        </p:nvSpPr>
        <p:spPr/>
        <p:txBody>
          <a:bodyPr/>
          <a:lstStyle/>
          <a:p>
            <a:fld id="{4204BB7E-20EF-434C-A514-E436F126BD36}" type="slidenum">
              <a:rPr kumimoji="1" lang="ja-JP" altLang="en-US" smtClean="0"/>
              <a:t>8</a:t>
            </a:fld>
            <a:endParaRPr kumimoji="1" lang="ja-JP" altLang="en-US"/>
          </a:p>
        </p:txBody>
      </p:sp>
    </p:spTree>
    <p:extLst>
      <p:ext uri="{BB962C8B-B14F-4D97-AF65-F5344CB8AC3E}">
        <p14:creationId xmlns:p14="http://schemas.microsoft.com/office/powerpoint/2010/main" val="411058209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1555</TotalTime>
  <Words>2658</Words>
  <Application>Microsoft Office PowerPoint</Application>
  <PresentationFormat>画面に合わせる (4:3)</PresentationFormat>
  <Paragraphs>292</Paragraphs>
  <Slides>8</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8</vt:i4>
      </vt:variant>
    </vt:vector>
  </HeadingPairs>
  <TitlesOfParts>
    <vt:vector size="16" baseType="lpstr">
      <vt:lpstr>HG丸ｺﾞｼｯｸM-PRO</vt:lpstr>
      <vt:lpstr>メイリオ</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dc:creator>
  <cp:lastModifiedBy>中川　尚代</cp:lastModifiedBy>
  <cp:revision>142</cp:revision>
  <cp:lastPrinted>2024-02-21T10:43:55Z</cp:lastPrinted>
  <dcterms:created xsi:type="dcterms:W3CDTF">2023-07-14T08:55:38Z</dcterms:created>
  <dcterms:modified xsi:type="dcterms:W3CDTF">2024-06-17T05:40:19Z</dcterms:modified>
</cp:coreProperties>
</file>