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69" r:id="rId3"/>
    <p:sldId id="271" r:id="rId4"/>
    <p:sldId id="275" r:id="rId5"/>
    <p:sldId id="273" r:id="rId6"/>
    <p:sldId id="274" r:id="rId7"/>
    <p:sldId id="267" r:id="rId8"/>
    <p:sldId id="266" r:id="rId9"/>
    <p:sldId id="265" r:id="rId10"/>
    <p:sldId id="264" r:id="rId11"/>
    <p:sldId id="276" r:id="rId12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9" autoAdjust="0"/>
    <p:restoredTop sz="94333" autoAdjust="0"/>
  </p:normalViewPr>
  <p:slideViewPr>
    <p:cSldViewPr>
      <p:cViewPr varScale="1">
        <p:scale>
          <a:sx n="95" d="100"/>
          <a:sy n="95" d="100"/>
        </p:scale>
        <p:origin x="94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1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02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59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273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ACDC6E5-0B20-4F06-8ADB-49C0EA36FC1B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11826D-EE90-4572-95B0-E6B3495BF1D1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71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3" y="765175"/>
            <a:ext cx="2057400" cy="5327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2C7CAF-DDF7-47DC-A50A-1D118C6E273A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71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0768-8CDC-427A-BDF2-01F80589ACB0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541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D1B3-0BB5-4CAD-807D-8303351132CF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0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811A9-FB4F-4EAF-AAAD-AEA06FFB9D34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26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C0710-BCF2-4C84-865A-0B6ABF6DB139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723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A629-EF54-4205-88DC-F3100FBBF14C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450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94C0-823B-4B6B-8461-968FED63030D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72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5F70-E8F1-4B17-8854-08052E30243D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3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567F-A4BA-4B52-8CE6-F28134B98F17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56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652C4B-0B8A-4C89-97A4-BF4A0FE907E2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94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CE2B-5BEC-4F1B-BB39-77D5F8693BA8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908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1BEC-068B-43F3-B1B2-92D8EC116090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677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2CC7-B30F-4B06-A5A9-A48E1C403E23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764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A4B4D-5F59-4696-A3FC-4EACB466C724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7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D9F001-0A23-413A-A114-F0117E71E10D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6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48A68-AF11-4B67-9FC6-BF23B00589AF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600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DB5F4F-48F0-470C-A298-CEC59ECA863F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63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D4D4F-85BE-47FA-86FE-251C01BD6307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61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3FB366-F744-49F4-8859-00D11A45C496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917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868CBB-8C51-4542-A433-06B244DFCF02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6138079" y="3429000"/>
            <a:ext cx="2143854" cy="2655329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3238"/>
            <a:ext cx="82296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4C130670-2521-4DF9-9B1F-C2520566B93C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14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9EB9E-8DDD-492D-9A43-99AB32F44EA7}" type="datetime1">
              <a:rPr kumimoji="1" lang="ja-JP" altLang="en-US" smtClean="0"/>
              <a:t>2024/3/4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4826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u="none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95EBBADE-EEC7-4328-AB46-7FCC4485CB1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317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78" y="-27384"/>
            <a:ext cx="9144000" cy="6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　長期入院精神障がい者退院支援強化事業　実績</a:t>
            </a:r>
            <a:endParaRPr kumimoji="1" lang="ja-JP" altLang="en-US" sz="20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 4">
            <a:extLst>
              <a:ext uri="{FF2B5EF4-FFF2-40B4-BE49-F238E27FC236}">
                <a16:creationId xmlns:a16="http://schemas.microsoft.com/office/drawing/2014/main" id="{00D4B4B2-CC45-4ED9-A4CC-A5C733F5D5CD}"/>
              </a:ext>
            </a:extLst>
          </p:cNvPr>
          <p:cNvSpPr/>
          <p:nvPr/>
        </p:nvSpPr>
        <p:spPr>
          <a:xfrm>
            <a:off x="1089" y="700898"/>
            <a:ext cx="9144000" cy="4395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個別支援の状況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R5.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.15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現在　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人に対応）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6B77DCB-06F0-4FCC-BF13-BCAD61DE6434}"/>
              </a:ext>
            </a:extLst>
          </p:cNvPr>
          <p:cNvSpPr/>
          <p:nvPr/>
        </p:nvSpPr>
        <p:spPr>
          <a:xfrm>
            <a:off x="8232567" y="-11342"/>
            <a:ext cx="900000" cy="3600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資料１</a:t>
            </a:r>
            <a:endParaRPr lang="en-US" altLang="ja-JP" sz="1400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1A13C07-80A9-430F-A185-9F4D818B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0740917-D7BE-4EDA-AE89-6F72C835B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786" y="1170172"/>
            <a:ext cx="2261368" cy="1116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2DD2651-04D6-4573-B37D-4F0ABBBDE6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9765" y="1165409"/>
            <a:ext cx="3780000" cy="1122188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014B4CB-C92E-40C9-9066-80F5C0EAD9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6" y="2293640"/>
            <a:ext cx="9108000" cy="112921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0D552A0D-5EBA-4CAC-A316-9313BA5D5B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3" y="1167705"/>
            <a:ext cx="2268000" cy="1119274"/>
          </a:xfrm>
          <a:prstGeom prst="rect">
            <a:avLst/>
          </a:prstGeom>
          <a:ln>
            <a:noFill/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95B914A-49FA-49CC-8374-6F09E26B1D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0" y="3436843"/>
            <a:ext cx="6084000" cy="113052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BAE98BA-2434-4C65-BEB9-CBF96BEE01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1" y="4573966"/>
            <a:ext cx="7596000" cy="11297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B6A7B65-6B05-42CB-9672-D17D33601E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17" y="5710306"/>
            <a:ext cx="6084000" cy="113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77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104">
            <a:extLst>
              <a:ext uri="{FF2B5EF4-FFF2-40B4-BE49-F238E27FC236}">
                <a16:creationId xmlns:a16="http://schemas.microsoft.com/office/drawing/2014/main" id="{1AEC63E9-F038-4AD4-B9D0-17CE51B41D94}"/>
              </a:ext>
            </a:extLst>
          </p:cNvPr>
          <p:cNvSpPr/>
          <p:nvPr/>
        </p:nvSpPr>
        <p:spPr>
          <a:xfrm>
            <a:off x="0" y="0"/>
            <a:ext cx="9144000" cy="486646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６年度の具体的な取組み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FC1649D-031C-432B-BF96-525039C7514C}"/>
              </a:ext>
            </a:extLst>
          </p:cNvPr>
          <p:cNvGrpSpPr/>
          <p:nvPr/>
        </p:nvGrpSpPr>
        <p:grpSpPr>
          <a:xfrm>
            <a:off x="683749" y="620688"/>
            <a:ext cx="7704856" cy="6141959"/>
            <a:chOff x="755576" y="695377"/>
            <a:chExt cx="7354853" cy="599526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F65CFD47-AEF4-4D10-A223-842730C80E61}"/>
                </a:ext>
              </a:extLst>
            </p:cNvPr>
            <p:cNvSpPr/>
            <p:nvPr/>
          </p:nvSpPr>
          <p:spPr>
            <a:xfrm>
              <a:off x="765613" y="695377"/>
              <a:ext cx="7344816" cy="2461218"/>
            </a:xfrm>
            <a:prstGeom prst="rect">
              <a:avLst/>
            </a:prstGeom>
            <a:solidFill>
              <a:srgbClr val="C9E8FF"/>
            </a:solidFill>
            <a:ln w="63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1" i="0" u="none" strike="noStrike" kern="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病院から押し出す力の強化</a:t>
              </a:r>
              <a:endParaRPr kumimoji="0" lang="en-US" altLang="ja-JP" sz="2000" b="1" i="0" u="none" strike="noStrike" kern="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US" altLang="ja-JP" sz="1400" b="0" i="0" u="none" strike="noStrike" kern="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kumimoji="0" lang="ja-JP" altLang="en-US" sz="1400" b="0" i="0" u="none" strike="noStrike" kern="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○精神科病院スタッフの退院促進に関する理解促進</a:t>
              </a:r>
              <a:endParaRPr kumimoji="0" lang="en-US" altLang="ja-JP" sz="1400" b="0" i="0" u="none" strike="noStrike" kern="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退院の可能性のある入院患者の把握　　　　　　　に加えて</a:t>
              </a:r>
              <a:endParaRPr kumimoji="0" lang="en-US" altLang="ja-JP" sz="1400" b="0" i="0" u="none" strike="noStrike" kern="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■医療機関窓口との情報交換を幅広く実施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方法：電話連絡あるいは訪問を実施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目的：院内研修や院内茶話会の企画、調整　　個別支援に向けての連携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個別伴走支援の強化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方法：退院支援会議や個別カンファレンスへの積極的な参画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定期的な個別面談および退院後のモニタリング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概ね半年程度</a:t>
              </a: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の継続実施</a:t>
              </a: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50DAED4B-E600-468A-931E-435981E31765}"/>
                </a:ext>
              </a:extLst>
            </p:cNvPr>
            <p:cNvSpPr/>
            <p:nvPr/>
          </p:nvSpPr>
          <p:spPr>
            <a:xfrm>
              <a:off x="755576" y="4580597"/>
              <a:ext cx="7344816" cy="2110042"/>
            </a:xfrm>
            <a:prstGeom prst="rect">
              <a:avLst/>
            </a:prstGeom>
            <a:solidFill>
              <a:srgbClr val="C9E8FF"/>
            </a:solidFill>
            <a:ln w="635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vert="horz" rtlCol="0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1" i="0" u="none" strike="noStrike" kern="0" cap="none" spc="-6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地域から引っ張る力の強化</a:t>
              </a:r>
              <a:endParaRPr kumimoji="0" lang="en-US" altLang="ja-JP" sz="2000" b="1" i="0" u="none" strike="noStrike" kern="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方法と目的：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・引き続き「市町村・圏域協議の場などの会議」へ広域コーディネーターが可能な限り</a:t>
              </a:r>
              <a:b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参加参画し地域の状況を把握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・好事例対応を紹介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・先進的な他地域の情報を提供</a:t>
              </a:r>
              <a:endPara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C2079E8-2DCE-4FFA-9544-56BC32913E18}"/>
                </a:ext>
              </a:extLst>
            </p:cNvPr>
            <p:cNvSpPr/>
            <p:nvPr/>
          </p:nvSpPr>
          <p:spPr>
            <a:xfrm>
              <a:off x="1675934" y="3299552"/>
              <a:ext cx="6192687" cy="1138088"/>
            </a:xfrm>
            <a:prstGeom prst="rect">
              <a:avLst/>
            </a:prstGeom>
            <a:noFill/>
            <a:ln w="381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85725" indent="-85725" algn="l" fontAlgn="auto">
                <a:spcBef>
                  <a:spcPts val="0"/>
                </a:spcBef>
                <a:spcAft>
                  <a:spcPts val="600"/>
                </a:spcAft>
              </a:pPr>
              <a:r>
                <a:rPr kumimoji="0" lang="ja-JP" altLang="en-US" sz="1400" b="1" i="0" u="none" strike="noStrike" kern="0" cap="none" spc="-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地域と病院の支援のマッチング</a:t>
              </a:r>
              <a:br>
                <a:rPr kumimoji="0" lang="en-US" altLang="ja-JP" sz="1200" b="1" i="0" u="none" strike="noStrike" kern="0" cap="none" spc="-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</a:br>
              <a:r>
                <a:rPr kumimoji="0" lang="ja-JP" altLang="en-US" sz="1100" b="0" i="0" strike="noStrike" kern="0" cap="none" spc="-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広域コーディネーター対象のス</a:t>
              </a:r>
              <a:r>
                <a:rPr lang="ja-JP" altLang="en-US" sz="1100" spc="-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キルアップ研修</a:t>
              </a:r>
              <a:r>
                <a:rPr lang="ja-JP" altLang="en-US" sz="1100" u="none" spc="-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を実施し、</a:t>
              </a:r>
              <a:r>
                <a:rPr kumimoji="0" lang="ja-JP" altLang="en-US" sz="1100" b="0" i="0" u="none" strike="noStrike" kern="0" cap="none" spc="-5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広域コーディネーターのソーシャルワークの質を向上させ、病院と地域それぞれへの支援を強化。向上した「病院から押し出す力」と「地域から引っ張る力」をマッチングさせて、個別伴走支援を積極的に実施する。</a:t>
              </a:r>
              <a:endParaRPr kumimoji="0" lang="en-US" altLang="ja-JP" sz="1100" b="0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85725" marR="0" lvl="0" indent="-85725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-5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→長期入院精神障がい者患者数の更なる削減を目指す。</a:t>
              </a:r>
              <a:r>
                <a:rPr kumimoji="0" lang="en-US" altLang="ja-JP" sz="1100" b="0" i="0" u="none" strike="noStrike" kern="0" cap="none" spc="-5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(</a:t>
              </a:r>
              <a:r>
                <a:rPr kumimoji="0" lang="ja-JP" altLang="en-US" sz="1100" u="none" kern="0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令和</a:t>
              </a:r>
              <a:r>
                <a:rPr kumimoji="0" lang="en-US" altLang="ja-JP" sz="1100" u="none" kern="0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</a:t>
              </a:r>
              <a:r>
                <a:rPr kumimoji="0" lang="ja-JP" altLang="en-US" sz="1100" u="none" kern="0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kumimoji="0" lang="en-US" altLang="ja-JP" sz="1100" u="none" kern="0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kumimoji="0" lang="ja-JP" altLang="en-US" sz="1100" u="none" kern="0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月末時点</a:t>
              </a:r>
              <a:r>
                <a:rPr kumimoji="0" lang="ja-JP" altLang="en-US" sz="1100" b="0" i="0" u="none" strike="noStrike" kern="0" cap="none" spc="-5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　</a:t>
              </a:r>
              <a:r>
                <a:rPr kumimoji="0" lang="en-US" altLang="ja-JP" sz="1100" b="0" i="0" u="none" strike="noStrike" kern="0" cap="none" spc="-5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8,193</a:t>
              </a:r>
              <a:r>
                <a:rPr kumimoji="0" lang="ja-JP" altLang="en-US" sz="1100" b="0" i="0" u="none" strike="noStrike" kern="0" cap="none" spc="-5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人</a:t>
              </a:r>
              <a:r>
                <a:rPr kumimoji="0" lang="en-US" altLang="ja-JP" sz="1100" u="none" kern="0" spc="-5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endParaRPr kumimoji="0" lang="en-US" altLang="ja-JP" sz="1200" b="0" i="0" u="none" strike="noStrike" kern="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3830F32F-E363-4CE6-8C67-65B181DDCDE3}"/>
                </a:ext>
              </a:extLst>
            </p:cNvPr>
            <p:cNvSpPr/>
            <p:nvPr/>
          </p:nvSpPr>
          <p:spPr>
            <a:xfrm>
              <a:off x="755576" y="3228075"/>
              <a:ext cx="7344816" cy="1281045"/>
            </a:xfrm>
            <a:prstGeom prst="rect">
              <a:avLst/>
            </a:prstGeom>
            <a:noFill/>
            <a:ln w="38100" cmpd="sng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4138" indent="-84138">
                <a:spcAft>
                  <a:spcPts val="600"/>
                </a:spcAft>
              </a:pPr>
              <a:endParaRPr lang="en-US" altLang="ja-JP" sz="1400" spc="-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上下矢印 31">
              <a:extLst>
                <a:ext uri="{FF2B5EF4-FFF2-40B4-BE49-F238E27FC236}">
                  <a16:creationId xmlns:a16="http://schemas.microsoft.com/office/drawing/2014/main" id="{8E9D2E74-4E5F-41A2-AF8C-59861E0C674A}"/>
                </a:ext>
              </a:extLst>
            </p:cNvPr>
            <p:cNvSpPr/>
            <p:nvPr/>
          </p:nvSpPr>
          <p:spPr>
            <a:xfrm>
              <a:off x="865066" y="2982352"/>
              <a:ext cx="579098" cy="1772489"/>
            </a:xfrm>
            <a:prstGeom prst="upDownArrow">
              <a:avLst/>
            </a:prstGeom>
            <a:solidFill>
              <a:srgbClr val="FFFF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vert="eaVert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マッチング</a:t>
              </a:r>
            </a:p>
          </p:txBody>
        </p:sp>
      </p:grp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E4ABFB-54DB-4E1E-A675-DF59844D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5754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9F7FB1-E522-49C9-A4DE-5EA83898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F567DE3-FE00-44ED-B3D5-97565D11F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451"/>
            <a:ext cx="9144000" cy="225243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90A2D84-3B56-44BD-AF3B-19D2CD4272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78795"/>
            <a:ext cx="6084000" cy="113052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B64C063-EA77-4187-936F-E47C854D6F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8" y="2834615"/>
            <a:ext cx="3780000" cy="112218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AF93E0E-C659-4CFF-9FEB-2DE2C13140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021" y="4005012"/>
            <a:ext cx="9144000" cy="113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10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C739BCA-47DE-4A17-9BA1-5DD03164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B9BB23D-FA63-4DCA-BE51-13ADBCDDC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043" y="608708"/>
            <a:ext cx="2999472" cy="270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48BDEA7-7840-4D0C-80D4-4B11899674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626" y="608708"/>
            <a:ext cx="2999473" cy="2700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16B5B7B-20C5-4C4B-8D7A-9E45F4F98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5196" y="3741220"/>
            <a:ext cx="3004221" cy="270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5D28317-2812-4CDC-9457-99E5194B4F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4667" y="3741220"/>
            <a:ext cx="3004223" cy="2700000"/>
          </a:xfrm>
          <a:prstGeom prst="rect">
            <a:avLst/>
          </a:prstGeom>
        </p:spPr>
      </p:pic>
      <p:sp>
        <p:nvSpPr>
          <p:cNvPr id="13" name="角丸四角形 4">
            <a:extLst>
              <a:ext uri="{FF2B5EF4-FFF2-40B4-BE49-F238E27FC236}">
                <a16:creationId xmlns:a16="http://schemas.microsoft.com/office/drawing/2014/main" id="{ACBF912E-798E-45B0-B1D8-A12CB1943D28}"/>
              </a:ext>
            </a:extLst>
          </p:cNvPr>
          <p:cNvSpPr/>
          <p:nvPr/>
        </p:nvSpPr>
        <p:spPr>
          <a:xfrm>
            <a:off x="0" y="0"/>
            <a:ext cx="9144000" cy="4395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個別支援の状況（グラフ）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R5.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.15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現在　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人に対応）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16F04BAE-5AAD-42CD-874C-3C2EF12DF0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5196" y="608708"/>
            <a:ext cx="2999471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1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C45CC84-EE9F-40B7-A1A3-5AC191D8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E1D062B-6B00-44D0-88C0-E0C16D32CE9E}"/>
              </a:ext>
            </a:extLst>
          </p:cNvPr>
          <p:cNvSpPr/>
          <p:nvPr/>
        </p:nvSpPr>
        <p:spPr>
          <a:xfrm>
            <a:off x="0" y="11670"/>
            <a:ext cx="9144000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20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精神科病院職員研修の状況①</a:t>
            </a:r>
            <a:endParaRPr lang="en-US" altLang="ja-JP" sz="20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206CAF9-D731-45FF-B169-59E1B2373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5369"/>
            <a:ext cx="9144000" cy="542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96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9667D82-C9E0-41A9-A781-B2DC705A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4139AC94-930C-4E1F-BEAE-08BC8F109455}"/>
              </a:ext>
            </a:extLst>
          </p:cNvPr>
          <p:cNvSpPr/>
          <p:nvPr/>
        </p:nvSpPr>
        <p:spPr>
          <a:xfrm>
            <a:off x="0" y="11670"/>
            <a:ext cx="9144000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20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精神科病院職員研修の状況②</a:t>
            </a:r>
            <a:endParaRPr lang="en-US" altLang="ja-JP" sz="20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12">
            <a:extLst>
              <a:ext uri="{FF2B5EF4-FFF2-40B4-BE49-F238E27FC236}">
                <a16:creationId xmlns:a16="http://schemas.microsoft.com/office/drawing/2014/main" id="{082B79CC-4ED7-4F15-9087-BCE7E2D833A0}"/>
              </a:ext>
            </a:extLst>
          </p:cNvPr>
          <p:cNvSpPr/>
          <p:nvPr/>
        </p:nvSpPr>
        <p:spPr>
          <a:xfrm>
            <a:off x="5148064" y="4965243"/>
            <a:ext cx="3384376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院内研修の実績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回実施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★参考　令和４年度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2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令和３年度　  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  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</a:t>
            </a:r>
            <a:endParaRPr lang="ja-JP" altLang="en-US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4F9C260-BDC6-4982-BD62-7DE6D2B057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8060"/>
            <a:ext cx="9144000" cy="334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63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6" name="角丸四角形 3">
            <a:extLst>
              <a:ext uri="{FF2B5EF4-FFF2-40B4-BE49-F238E27FC236}">
                <a16:creationId xmlns:a16="http://schemas.microsoft.com/office/drawing/2014/main" id="{70896AB0-0251-4DC7-B319-4DDAF539A17A}"/>
              </a:ext>
            </a:extLst>
          </p:cNvPr>
          <p:cNvSpPr/>
          <p:nvPr/>
        </p:nvSpPr>
        <p:spPr>
          <a:xfrm>
            <a:off x="-4900" y="8021"/>
            <a:ext cx="9144000" cy="54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ピアサポート強化事業　取組状況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12">
            <a:extLst>
              <a:ext uri="{FF2B5EF4-FFF2-40B4-BE49-F238E27FC236}">
                <a16:creationId xmlns:a16="http://schemas.microsoft.com/office/drawing/2014/main" id="{51CECC2A-EEB3-46C7-8DB3-1883E157A2BC}"/>
              </a:ext>
            </a:extLst>
          </p:cNvPr>
          <p:cNvSpPr/>
          <p:nvPr/>
        </p:nvSpPr>
        <p:spPr>
          <a:xfrm>
            <a:off x="5004048" y="4509120"/>
            <a:ext cx="3888432" cy="1750922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ピアサポート強化事業の実績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病院対象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泉州中は市独自事業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★参考　令和４年度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endParaRPr lang="en-US" altLang="ja-JP" sz="12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令和３年度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endParaRPr lang="ja-JP" altLang="en-US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0634099-205D-40C1-99CE-A68AF29B5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" y="1052736"/>
            <a:ext cx="9144000" cy="306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6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3BD96D7-3246-46D1-88D8-0DF7BF580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4748"/>
            <a:ext cx="9144000" cy="3866002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D348E1D-C341-4F59-92BA-6CB9CB9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99C26B-92A0-46B9-A6D8-710025CCB441}"/>
              </a:ext>
            </a:extLst>
          </p:cNvPr>
          <p:cNvSpPr/>
          <p:nvPr/>
        </p:nvSpPr>
        <p:spPr>
          <a:xfrm>
            <a:off x="-178" y="4520"/>
            <a:ext cx="9144000" cy="6520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　大阪府における保健所圏域・市町村協議の場の開催状況について</a:t>
            </a:r>
            <a:endParaRPr kumimoji="1" lang="ja-JP" altLang="en-US" sz="20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2EADC4F5-6E31-4015-9DC7-35CE93E94112}"/>
              </a:ext>
            </a:extLst>
          </p:cNvPr>
          <p:cNvSpPr/>
          <p:nvPr/>
        </p:nvSpPr>
        <p:spPr>
          <a:xfrm>
            <a:off x="-6026" y="752849"/>
            <a:ext cx="9143999" cy="4009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協議の場開催状況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５年度中の開催予定含む）</a:t>
            </a:r>
          </a:p>
        </p:txBody>
      </p:sp>
      <p:sp>
        <p:nvSpPr>
          <p:cNvPr id="6" name="角丸四角形 4">
            <a:extLst>
              <a:ext uri="{FF2B5EF4-FFF2-40B4-BE49-F238E27FC236}">
                <a16:creationId xmlns:a16="http://schemas.microsoft.com/office/drawing/2014/main" id="{346B9632-8E84-40C9-A77B-4B81463695F7}"/>
              </a:ext>
            </a:extLst>
          </p:cNvPr>
          <p:cNvSpPr/>
          <p:nvPr/>
        </p:nvSpPr>
        <p:spPr>
          <a:xfrm>
            <a:off x="-6753" y="5304340"/>
            <a:ext cx="9144000" cy="4009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令和５年度　広域コーディネーター出席状況（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R6.2.1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５時点）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2703ED6-8FDB-49EB-827B-D07034A44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1995" y="4072050"/>
            <a:ext cx="3041682" cy="10787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F5F5DA7-1BE3-4C59-88C9-1D0727B63D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5836239"/>
            <a:ext cx="75819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90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93367" y="79212"/>
            <a:ext cx="4824536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協議の場の主な構成メンバー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3367" y="511260"/>
          <a:ext cx="8797190" cy="32777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426305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7370885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1736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構成員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精神科病院およびクリニック（医師・相談員等）・訪問看護・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基幹等相談支援事業所・福祉サービス事業所・　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当事者・家族会・社協・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市町村職員（障がい・生活福祉・高齢・住宅関係部署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生活困窮者自立支援担当・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保健所職員・消防・警察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15416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構成員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基幹等相談支援事業所・福祉サービス事業所・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精神科病院や診療所（相談員等）・訪問看護・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当事者・社協・保健所職員・生活困窮者自立支援担当・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他市町村の医療機関・</a:t>
                      </a:r>
                      <a:b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市町村職員（障がい・生活福祉・高齢）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144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73880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39307" y="4032158"/>
            <a:ext cx="4824536" cy="4009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72000" rtlCol="0" anchor="ctr"/>
          <a:lstStyle/>
          <a:p>
            <a:pPr algn="ctr"/>
            <a:r>
              <a:rPr lang="ja-JP" altLang="en-US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協議の場の主な検討事項・検討方法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39306" y="4433109"/>
          <a:ext cx="8797190" cy="228836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380366">
                  <a:extLst>
                    <a:ext uri="{9D8B030D-6E8A-4147-A177-3AD203B41FA5}">
                      <a16:colId xmlns:a16="http://schemas.microsoft.com/office/drawing/2014/main" val="2895887323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4192471390"/>
                    </a:ext>
                  </a:extLst>
                </a:gridCol>
              </a:tblGrid>
              <a:tr h="8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保健所圏域</a:t>
                      </a: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・参加医療機関や相談支援事業所等関係機関からの報告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・在院患者調査の分析・検討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・居住支援協議会の設立に向けて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・事例検討、意見交換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72860"/>
                  </a:ext>
                </a:extLst>
              </a:tr>
              <a:tr h="13948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市町村</a:t>
                      </a: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・対応困難事例などの検討から、地域の課題の集約を実施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・地域移行制度利用者などの定期的な事例の報告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・参加機関のニーズに対応した研修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・地域住民等の理解促進に関わる媒体作成・研修対応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・在院患者調査の分析・検討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・意見交換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上記のような内容を、</a:t>
                      </a:r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つから複数組み合わせて開催　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2953" marR="82953" marT="72000" marB="4147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68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340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3060"/>
            <a:ext cx="9144000" cy="64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今後の長期入院</a:t>
            </a:r>
            <a:r>
              <a:rPr lang="ja-JP" altLang="en-US" b="1" u="none" dirty="0" err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者の退院支援について</a:t>
            </a:r>
            <a:endParaRPr lang="en-US" altLang="ja-JP" b="1" u="none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1600" b="1" u="non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～これからの地域精神医療体制整備広域コーディネーターの活動～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629914" y="1810047"/>
            <a:ext cx="1198066" cy="1030647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</a:t>
            </a:r>
            <a:br>
              <a:rPr lang="en-US" altLang="ja-JP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スタッフの</a:t>
            </a:r>
            <a:br>
              <a:rPr lang="en-US" altLang="ja-JP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退院促進に</a:t>
            </a:r>
            <a:br>
              <a:rPr lang="en-US" altLang="ja-JP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spc="-7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関する理解促進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11741" y="2909357"/>
            <a:ext cx="1184460" cy="88138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退院可能性の</a:t>
            </a:r>
            <a:br>
              <a:rPr lang="en-US" altLang="ja-JP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ある入院患者の把握</a:t>
            </a:r>
            <a:endParaRPr lang="en-US" altLang="ja-JP" sz="105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7861" y="1810048"/>
            <a:ext cx="339354" cy="19806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精神科病院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01703" y="4411972"/>
            <a:ext cx="1194498" cy="223737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市町村への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橋渡し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03270" y="4404728"/>
            <a:ext cx="324000" cy="223516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</a:p>
        </p:txBody>
      </p:sp>
      <p:sp>
        <p:nvSpPr>
          <p:cNvPr id="11" name="加算 10"/>
          <p:cNvSpPr/>
          <p:nvPr/>
        </p:nvSpPr>
        <p:spPr>
          <a:xfrm>
            <a:off x="1645254" y="3749475"/>
            <a:ext cx="811059" cy="80726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" name="角丸四角形 12"/>
          <p:cNvSpPr/>
          <p:nvPr/>
        </p:nvSpPr>
        <p:spPr>
          <a:xfrm>
            <a:off x="2377673" y="4426247"/>
            <a:ext cx="1890817" cy="2244615"/>
          </a:xfrm>
          <a:prstGeom prst="round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「市町村・圏域協議の場などの会議」への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可能な限りの参加参画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・地域の状況を把握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・好事例対応を紹介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・先進的な他地域の　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情報を提供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51330" y="1810047"/>
            <a:ext cx="1870138" cy="2069924"/>
          </a:xfrm>
          <a:prstGeom prst="roundRect">
            <a:avLst/>
          </a:prstGeom>
          <a:solidFill>
            <a:srgbClr val="C9E8FF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医療機関窓口との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定期的な情報交換</a:t>
            </a:r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sz="120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個別支援会議等への</a:t>
            </a:r>
            <a:br>
              <a:rPr lang="en-US" altLang="ja-JP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参画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4815301" y="5261071"/>
            <a:ext cx="1834281" cy="1404000"/>
          </a:xfrm>
          <a:prstGeom prst="roundRect">
            <a:avLst/>
          </a:prstGeom>
          <a:solidFill>
            <a:srgbClr val="0070C0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地域における</a:t>
            </a:r>
            <a:endParaRPr lang="en-US" altLang="ja-JP" sz="14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UNMET</a:t>
            </a:r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NEEDS</a:t>
            </a:r>
            <a:r>
              <a:rPr lang="ja-JP" altLang="en-US" sz="1400" b="1" u="none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支援力が向上</a:t>
            </a:r>
            <a:endParaRPr lang="en-US" altLang="ja-JP" sz="14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フローチャート: 端子 15"/>
          <p:cNvSpPr/>
          <p:nvPr/>
        </p:nvSpPr>
        <p:spPr>
          <a:xfrm>
            <a:off x="83130" y="964147"/>
            <a:ext cx="1744850" cy="766858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～Ｒ</a:t>
            </a:r>
            <a:r>
              <a:rPr lang="en-US" altLang="ja-JP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9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長期入院患者の削減</a:t>
            </a:r>
          </a:p>
        </p:txBody>
      </p:sp>
      <p:sp>
        <p:nvSpPr>
          <p:cNvPr id="17" name="フローチャート: 端子 16"/>
          <p:cNvSpPr/>
          <p:nvPr/>
        </p:nvSpPr>
        <p:spPr>
          <a:xfrm>
            <a:off x="2326964" y="946658"/>
            <a:ext cx="6596122" cy="755370"/>
          </a:xfrm>
          <a:prstGeom prst="flowChartTermina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ja-JP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en-US" altLang="ja-JP" b="1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b="1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精神科病院および地域の支援力の向上　長期入院患者のさらなる削減　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815301" y="1813529"/>
            <a:ext cx="1836000" cy="1404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2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病院だけでは地域移行が難しかったケースへの対応を可能に</a:t>
            </a:r>
            <a:endParaRPr lang="en-US" altLang="ja-JP" sz="12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星 24 21"/>
          <p:cNvSpPr/>
          <p:nvPr/>
        </p:nvSpPr>
        <p:spPr>
          <a:xfrm>
            <a:off x="4689478" y="3002610"/>
            <a:ext cx="1980000" cy="756000"/>
          </a:xfrm>
          <a:prstGeom prst="star24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病院から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押し出す力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星 24 23"/>
          <p:cNvSpPr/>
          <p:nvPr/>
        </p:nvSpPr>
        <p:spPr>
          <a:xfrm>
            <a:off x="4733174" y="4657605"/>
            <a:ext cx="1980000" cy="756000"/>
          </a:xfrm>
          <a:prstGeom prst="star24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地域から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u="none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引っ張る力</a:t>
            </a:r>
            <a:endParaRPr lang="en-US" altLang="ja-JP" sz="1400" b="1" u="none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上下矢印 24"/>
          <p:cNvSpPr/>
          <p:nvPr/>
        </p:nvSpPr>
        <p:spPr>
          <a:xfrm>
            <a:off x="5435869" y="3681142"/>
            <a:ext cx="487218" cy="1110874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7" name="等号 26"/>
          <p:cNvSpPr/>
          <p:nvPr/>
        </p:nvSpPr>
        <p:spPr>
          <a:xfrm>
            <a:off x="6481370" y="4007912"/>
            <a:ext cx="669574" cy="45733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>
              <a:solidFill>
                <a:schemeClr val="tx1"/>
              </a:solidFill>
            </a:endParaRPr>
          </a:p>
        </p:txBody>
      </p:sp>
      <p:sp>
        <p:nvSpPr>
          <p:cNvPr id="30" name="フローチャート: 準備 29"/>
          <p:cNvSpPr/>
          <p:nvPr/>
        </p:nvSpPr>
        <p:spPr>
          <a:xfrm>
            <a:off x="4795911" y="4072513"/>
            <a:ext cx="1667186" cy="296918"/>
          </a:xfrm>
          <a:prstGeom prst="flowChartPrepara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200" b="1" u="none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マッチング</a:t>
            </a:r>
          </a:p>
        </p:txBody>
      </p:sp>
      <p:sp>
        <p:nvSpPr>
          <p:cNvPr id="29" name="右矢印 28"/>
          <p:cNvSpPr/>
          <p:nvPr/>
        </p:nvSpPr>
        <p:spPr>
          <a:xfrm>
            <a:off x="4081968" y="5471253"/>
            <a:ext cx="825903" cy="11037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1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支援力強化</a:t>
            </a:r>
          </a:p>
        </p:txBody>
      </p:sp>
      <p:sp>
        <p:nvSpPr>
          <p:cNvPr id="28" name="右矢印 27"/>
          <p:cNvSpPr/>
          <p:nvPr/>
        </p:nvSpPr>
        <p:spPr>
          <a:xfrm>
            <a:off x="4050340" y="1894390"/>
            <a:ext cx="825903" cy="11037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100" b="1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支援力強化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7193852" y="2060849"/>
            <a:ext cx="1771827" cy="4392488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複合的な課題が</a:t>
            </a:r>
            <a:br>
              <a:rPr lang="en-US" altLang="ja-JP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あり退院が困難なケースの</a:t>
            </a:r>
            <a:endParaRPr lang="en-US" altLang="ja-JP" sz="14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伴走支援を</a:t>
            </a:r>
            <a:br>
              <a:rPr lang="en-US" altLang="ja-JP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長期入院</a:t>
            </a:r>
            <a:r>
              <a:rPr lang="ja-JP" altLang="en-US" b="1" u="none" dirty="0" err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b="1" u="none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者数のさらなる削減</a:t>
            </a:r>
            <a:endParaRPr lang="en-US" altLang="ja-JP" b="1" u="none" dirty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下矢印 18"/>
          <p:cNvSpPr/>
          <p:nvPr/>
        </p:nvSpPr>
        <p:spPr>
          <a:xfrm>
            <a:off x="7794945" y="4285349"/>
            <a:ext cx="648072" cy="642936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D76764-47C6-4399-A60A-B575166B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4197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206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11" grpId="0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7" grpId="0" animBg="1"/>
      <p:bldP spid="21" grpId="0" animBg="1"/>
      <p:bldP spid="21" grpId="1" animBg="1"/>
      <p:bldP spid="21" grpId="2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7" grpId="0" animBg="1"/>
      <p:bldP spid="30" grpId="0" animBg="1"/>
      <p:bldP spid="30" grpId="1" animBg="1"/>
      <p:bldP spid="29" grpId="0" animBg="1"/>
      <p:bldP spid="28" grpId="0" animBg="1"/>
      <p:bldP spid="31" grpId="0" animBg="1"/>
      <p:bldP spid="19" grpId="0" animBg="1"/>
    </p:bldLst>
  </p:timing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10128</TotalTime>
  <Words>960</Words>
  <Application>Microsoft Office PowerPoint</Application>
  <PresentationFormat>画面に合わせる (4:3)</PresentationFormat>
  <Paragraphs>112</Paragraphs>
  <Slides>10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21" baseType="lpstr">
      <vt:lpstr>HGS創英ﾌﾟﾚｾﾞﾝｽEB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Century</vt:lpstr>
      <vt:lpstr>Tahoma</vt:lpstr>
      <vt:lpstr>テーマ1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中川　尚代</cp:lastModifiedBy>
  <cp:revision>664</cp:revision>
  <cp:lastPrinted>2024-02-14T11:52:03Z</cp:lastPrinted>
  <dcterms:created xsi:type="dcterms:W3CDTF">2016-09-23T07:06:13Z</dcterms:created>
  <dcterms:modified xsi:type="dcterms:W3CDTF">2024-03-04T05:57:37Z</dcterms:modified>
</cp:coreProperties>
</file>