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29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3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657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47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73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35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40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192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79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8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56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900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CC97C-CDBA-4A16-8213-8F17F58AF7A0}" type="datetimeFigureOut">
              <a:rPr kumimoji="1" lang="ja-JP" altLang="en-US" smtClean="0"/>
              <a:t>2021/5/10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EFFCB-A5BA-4DA2-B9F2-C9B8559729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36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/>
          <p:cNvSpPr txBox="1"/>
          <p:nvPr/>
        </p:nvSpPr>
        <p:spPr>
          <a:xfrm>
            <a:off x="163543" y="684424"/>
            <a:ext cx="8816913" cy="230832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■現在の学校における感染状況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</a:t>
            </a:r>
            <a:r>
              <a:rPr lang="ja-JP" altLang="en-US" sz="1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ja-JP" dirty="0"/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16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34956" y="4765971"/>
            <a:ext cx="8480780" cy="2085186"/>
          </a:xfrm>
          <a:prstGeom prst="rect">
            <a:avLst/>
          </a:prstGeom>
          <a:noFill/>
          <a:ln>
            <a:solidFill>
              <a:schemeClr val="dk1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緊急事態宣言期間中の府立学校の教育活動について</a:t>
            </a:r>
            <a:r>
              <a:rPr lang="en-US" altLang="ja-JP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■授業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・分散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登校や短縮授業は行わず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、通常形態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教室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人まで</a:t>
            </a:r>
            <a:r>
              <a:rPr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を継続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・ただし、感染リスクの高い活動は実施しない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363538" indent="-363538"/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・感染拡大により不安を感じて登校しない児童生徒等については、オンライン等を活用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して十分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な学習支援を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行う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■修学旅行、府県間の移動を伴う教育活動、府内</a:t>
            </a:r>
            <a:r>
              <a:rPr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における校外学習等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・中止または延期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■部活動</a:t>
            </a:r>
            <a:endParaRPr lang="en-US" altLang="ja-JP" sz="105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・原則休止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・ただし、公式大会への出場等学校が必要があると判断する場合は、感染防止策を徹底したうえで、</a:t>
            </a:r>
          </a:p>
          <a:p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 活動</a:t>
            </a:r>
            <a:r>
              <a:rPr lang="ja-JP" altLang="en-US" sz="10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時間を短縮して実施する。この場合でも、感染リスクの高い活動は実施しない</a:t>
            </a:r>
            <a:r>
              <a:rPr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52236" y="87429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３年４月</a:t>
            </a:r>
            <a:r>
              <a:rPr kumimoji="1" lang="en-US" altLang="ja-JP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0" y="-4601"/>
            <a:ext cx="9144000" cy="66298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r>
              <a:rPr lang="ja-JP" altLang="en-US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　緊急事態措置の延長に伴う府立学校の教育活動</a:t>
            </a:r>
            <a:r>
              <a:rPr lang="ja-JP" altLang="ja-JP" b="1" dirty="0" smtClean="0"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endParaRPr lang="en-US" altLang="ja-JP" b="1" dirty="0" smtClean="0"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39206" y="419838"/>
            <a:ext cx="217653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</a:t>
            </a:r>
            <a:r>
              <a:rPr kumimoji="1" lang="ja-JP" altLang="en-US" sz="11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３年５月７日　教育庁</a:t>
            </a:r>
            <a:endParaRPr kumimoji="1" lang="en-US" altLang="ja-JP" sz="11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15204" y="4449304"/>
            <a:ext cx="8816913" cy="30777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93663" indent="-93663"/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</a:t>
            </a: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市町村立学校及び私立学校については、府立学校と同様の対応を</a:t>
            </a:r>
            <a:r>
              <a:rPr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要請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右矢印 12"/>
          <p:cNvSpPr/>
          <p:nvPr/>
        </p:nvSpPr>
        <p:spPr>
          <a:xfrm>
            <a:off x="1077970" y="3910316"/>
            <a:ext cx="349623" cy="322729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506823" y="3821510"/>
            <a:ext cx="7263037" cy="54607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4625"/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４月のクラスター発生数は１月（第３波）と同程度、また休校数も減少傾向にある</a:t>
            </a:r>
            <a:r>
              <a:rPr kumimoji="1" lang="ja-JP" altLang="en-US" sz="15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、一方で５月に入りクラスターが継続して発生している</a:t>
            </a:r>
            <a:r>
              <a:rPr kumimoji="1" lang="ja-JP" altLang="en-US" sz="15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⇒　</a:t>
            </a:r>
            <a:r>
              <a:rPr kumimoji="1" lang="ja-JP" altLang="en-US" sz="15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現在の対応を継続</a:t>
            </a:r>
            <a:endParaRPr kumimoji="1" lang="ja-JP" altLang="en-US" sz="15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617930"/>
              </p:ext>
            </p:extLst>
          </p:nvPr>
        </p:nvGraphicFramePr>
        <p:xfrm>
          <a:off x="1044940" y="1078566"/>
          <a:ext cx="6890098" cy="57912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8561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326529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170793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第３波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第４波</a:t>
                      </a:r>
                      <a:endParaRPr kumimoji="1" lang="ja-JP" altLang="en-US" sz="13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全年代感染経路のうち学校関連の割合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1.2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4" name="正方形/長方形 3"/>
          <p:cNvSpPr/>
          <p:nvPr/>
        </p:nvSpPr>
        <p:spPr>
          <a:xfrm>
            <a:off x="4275786" y="1602321"/>
            <a:ext cx="3895206" cy="2895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（第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48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回大阪府新型コロナウイルス対策本部会議資料より）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656017"/>
              </p:ext>
            </p:extLst>
          </p:nvPr>
        </p:nvGraphicFramePr>
        <p:xfrm>
          <a:off x="1044940" y="1921913"/>
          <a:ext cx="6890098" cy="74676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288561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275008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326529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333009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第３波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（Ｒ３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１月）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第４波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（Ｒ３</a:t>
                      </a:r>
                      <a:r>
                        <a:rPr kumimoji="1" lang="en-US" altLang="ja-JP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.</a:t>
                      </a:r>
                      <a:r>
                        <a:rPr kumimoji="1" lang="ja-JP" altLang="en-US" sz="11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４月）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109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学校関連（専門学校等を除く）でのクラスター発生件数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８件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(157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８件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16" name="正方形/長方形 15"/>
          <p:cNvSpPr/>
          <p:nvPr/>
        </p:nvSpPr>
        <p:spPr>
          <a:xfrm>
            <a:off x="3676918" y="2634274"/>
            <a:ext cx="4494074" cy="2593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（「新型コロナウイルス感染症患者の発生および患者の死亡について」より）</a:t>
            </a:r>
            <a:endParaRPr kumimoji="1" lang="ja-JP" altLang="en-US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620442" y="1078566"/>
            <a:ext cx="1314596" cy="569012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620442" y="1922042"/>
            <a:ext cx="1301844" cy="73865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298145"/>
              </p:ext>
            </p:extLst>
          </p:nvPr>
        </p:nvGraphicFramePr>
        <p:xfrm>
          <a:off x="1044940" y="2946400"/>
          <a:ext cx="6890098" cy="7391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3946160">
                  <a:extLst>
                    <a:ext uri="{9D8B030D-6E8A-4147-A177-3AD203B41FA5}">
                      <a16:colId xmlns:a16="http://schemas.microsoft.com/office/drawing/2014/main" val="1186845025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3759964757"/>
                    </a:ext>
                  </a:extLst>
                </a:gridCol>
                <a:gridCol w="1470738">
                  <a:extLst>
                    <a:ext uri="{9D8B030D-6E8A-4147-A177-3AD203B41FA5}">
                      <a16:colId xmlns:a16="http://schemas.microsoft.com/office/drawing/2014/main" val="2536763347"/>
                    </a:ext>
                  </a:extLst>
                </a:gridCol>
              </a:tblGrid>
              <a:tr h="381522">
                <a:tc>
                  <a:txBody>
                    <a:bodyPr/>
                    <a:lstStyle/>
                    <a:p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05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月の最大校数）</a:t>
                      </a:r>
                      <a:endParaRPr kumimoji="1" lang="ja-JP" altLang="en-US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193975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府立学校の休校数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２９校</a:t>
                      </a:r>
                      <a:endParaRPr kumimoji="1" lang="en-US" altLang="ja-JP" sz="13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１４校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9681811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6464353" y="2937055"/>
            <a:ext cx="1470685" cy="743344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7890109" y="2304512"/>
            <a:ext cx="1253891" cy="4379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５月現時点１件</a:t>
            </a:r>
            <a:endParaRPr kumimoji="1" lang="en-US" altLang="ja-JP" sz="105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121515" y="6552270"/>
            <a:ext cx="79107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２－８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182490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2883</TotalTime>
  <Words>450</Words>
  <Application>Microsoft Office PowerPoint</Application>
  <PresentationFormat>画面に合わせる (4:3)</PresentationFormat>
  <Paragraphs>48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　雅也</dc:creator>
  <cp:lastModifiedBy>大阪府</cp:lastModifiedBy>
  <cp:revision>267</cp:revision>
  <cp:lastPrinted>2021-05-07T04:11:20Z</cp:lastPrinted>
  <dcterms:created xsi:type="dcterms:W3CDTF">2020-03-31T00:25:54Z</dcterms:created>
  <dcterms:modified xsi:type="dcterms:W3CDTF">2021-05-10T05:52:13Z</dcterms:modified>
</cp:coreProperties>
</file>