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3"/>
  </p:notesMasterIdLst>
  <p:sldIdLst>
    <p:sldId id="569" r:id="rId2"/>
  </p:sldIdLst>
  <p:sldSz cx="12801600" cy="96012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9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  <a:srgbClr val="FFCC66"/>
    <a:srgbClr val="FF66FF"/>
    <a:srgbClr val="FFFFFF"/>
    <a:srgbClr val="9DC3E6"/>
    <a:srgbClr val="FBE5D6"/>
    <a:srgbClr val="4472C4"/>
    <a:srgbClr val="4584D3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00" autoAdjust="0"/>
    <p:restoredTop sz="94434" autoAdjust="0"/>
  </p:normalViewPr>
  <p:slideViewPr>
    <p:cSldViewPr snapToGrid="0">
      <p:cViewPr varScale="1">
        <p:scale>
          <a:sx n="53" d="100"/>
          <a:sy n="53" d="100"/>
        </p:scale>
        <p:origin x="1536" y="84"/>
      </p:cViewPr>
      <p:guideLst>
        <p:guide orient="horz" pos="2929"/>
        <p:guide pos="4032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4301543" cy="720282"/>
          </a:xfrm>
          <a:prstGeom prst="rect">
            <a:avLst/>
          </a:prstGeom>
        </p:spPr>
        <p:txBody>
          <a:bodyPr vert="horz" lIns="132544" tIns="66273" rIns="132544" bIns="66273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803" y="3"/>
            <a:ext cx="4301543" cy="720282"/>
          </a:xfrm>
          <a:prstGeom prst="rect">
            <a:avLst/>
          </a:prstGeom>
        </p:spPr>
        <p:txBody>
          <a:bodyPr vert="horz" lIns="132544" tIns="66273" rIns="132544" bIns="66273" rtlCol="0"/>
          <a:lstStyle>
            <a:lvl1pPr algn="r">
              <a:defRPr sz="1700"/>
            </a:lvl1pPr>
          </a:lstStyle>
          <a:p>
            <a:fld id="{2834F7C2-E3C1-485C-AEC1-A22E69A3451F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5463"/>
            <a:ext cx="645953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544" tIns="66273" rIns="132544" bIns="662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6908714"/>
            <a:ext cx="7941310" cy="5652581"/>
          </a:xfrm>
          <a:prstGeom prst="rect">
            <a:avLst/>
          </a:prstGeom>
        </p:spPr>
        <p:txBody>
          <a:bodyPr vert="horz" lIns="132544" tIns="66273" rIns="132544" bIns="662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13635485"/>
            <a:ext cx="4301543" cy="720280"/>
          </a:xfrm>
          <a:prstGeom prst="rect">
            <a:avLst/>
          </a:prstGeom>
        </p:spPr>
        <p:txBody>
          <a:bodyPr vert="horz" lIns="132544" tIns="66273" rIns="132544" bIns="66273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803" y="13635485"/>
            <a:ext cx="4301543" cy="720280"/>
          </a:xfrm>
          <a:prstGeom prst="rect">
            <a:avLst/>
          </a:prstGeom>
        </p:spPr>
        <p:txBody>
          <a:bodyPr vert="horz" lIns="132544" tIns="66273" rIns="132544" bIns="66273" rtlCol="0" anchor="b"/>
          <a:lstStyle>
            <a:lvl1pPr algn="r">
              <a:defRPr sz="1700"/>
            </a:lvl1pPr>
          </a:lstStyle>
          <a:p>
            <a:fld id="{2FA404CE-5901-4433-A4E3-CDF533FEF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58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4775" y="1076325"/>
            <a:ext cx="7177088" cy="5381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325448">
              <a:defRPr/>
            </a:pPr>
            <a:fld id="{42787226-618E-490E-9C26-24E6078C4AF0}" type="slidenum">
              <a:rPr kumimoji="1"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1325448">
                <a:defRPr/>
              </a:pPr>
              <a:t>1</a:t>
            </a:fld>
            <a:endParaRPr kumimoji="1"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90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82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59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79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87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37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56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34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95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9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1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46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A6E46-829E-4979-A182-11FDFDE24D3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58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168" y="481416"/>
            <a:ext cx="4587632" cy="907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400" b="1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策定趣旨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r>
              <a:rPr kumimoji="1" lang="ja-JP" altLang="en-US" sz="1100" dirty="0">
                <a:latin typeface="+mn-ea"/>
              </a:rPr>
              <a:t>　■ これまでの計画における理念や方向性を継承しつつ、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文化芸術を取り巻く状況の変化などを踏まえて策定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■ 新型コロナウイルス感染拡大の影響を受けた文化芸術活動に対し、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これまで、新たな支援事業の立ち上げなどの措置を講じてきた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 今後も、感染状況を踏まえながら、文化振興と感染対策の両立を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図り、文化芸術の灯が途絶えることがないよう、必要に応じて、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柔軟かつ迅速な施策の推進に積極的に取り組む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1100" b="1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位置付け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r>
              <a:rPr kumimoji="1" lang="ja-JP" altLang="en-US" sz="1100" dirty="0">
                <a:latin typeface="+mn-ea"/>
              </a:rPr>
              <a:t>　■ 大阪府文化振興条例に基づく、「文化の振興に関する施策の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総合的かつ計画的な推進を図るための計画」</a:t>
            </a:r>
          </a:p>
          <a:p>
            <a:r>
              <a:rPr kumimoji="1" lang="ja-JP" altLang="en-US" sz="1100" dirty="0">
                <a:latin typeface="+mn-ea"/>
              </a:rPr>
              <a:t>　■ 文化芸術基本法に規定される「地方文化芸術推進基本計画」と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しても位置付け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1100" b="1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計画期間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r>
              <a:rPr kumimoji="1" lang="ja-JP" altLang="en-US" sz="1100" dirty="0">
                <a:latin typeface="+mn-ea"/>
              </a:rPr>
              <a:t>　■ 令和</a:t>
            </a:r>
            <a:r>
              <a:rPr kumimoji="1" lang="en-US" altLang="ja-JP" sz="1100" dirty="0">
                <a:latin typeface="+mn-ea"/>
              </a:rPr>
              <a:t>3</a:t>
            </a:r>
            <a:r>
              <a:rPr kumimoji="1" lang="ja-JP" altLang="en-US" sz="1100" dirty="0">
                <a:latin typeface="+mn-ea"/>
              </a:rPr>
              <a:t>（</a:t>
            </a:r>
            <a:r>
              <a:rPr kumimoji="1" lang="en-US" altLang="ja-JP" sz="1100" dirty="0">
                <a:latin typeface="+mn-ea"/>
              </a:rPr>
              <a:t>2021</a:t>
            </a:r>
            <a:r>
              <a:rPr kumimoji="1" lang="ja-JP" altLang="en-US" sz="1100" dirty="0">
                <a:latin typeface="+mn-ea"/>
              </a:rPr>
              <a:t>）年度から令和</a:t>
            </a:r>
            <a:r>
              <a:rPr kumimoji="1" lang="en-US" altLang="ja-JP" sz="1100" dirty="0">
                <a:latin typeface="+mn-ea"/>
              </a:rPr>
              <a:t>7</a:t>
            </a:r>
            <a:r>
              <a:rPr kumimoji="1" lang="ja-JP" altLang="en-US" sz="1100" dirty="0">
                <a:latin typeface="+mn-ea"/>
              </a:rPr>
              <a:t>（</a:t>
            </a:r>
            <a:r>
              <a:rPr kumimoji="1" lang="en-US" altLang="ja-JP" sz="1100" dirty="0">
                <a:latin typeface="+mn-ea"/>
              </a:rPr>
              <a:t>2025</a:t>
            </a:r>
            <a:r>
              <a:rPr kumimoji="1" lang="ja-JP" altLang="en-US" sz="1100" dirty="0">
                <a:latin typeface="+mn-ea"/>
              </a:rPr>
              <a:t>）年度までの</a:t>
            </a:r>
            <a:r>
              <a:rPr kumimoji="1" lang="en-US" altLang="ja-JP" sz="1100" dirty="0">
                <a:latin typeface="+mn-ea"/>
              </a:rPr>
              <a:t>5</a:t>
            </a:r>
            <a:r>
              <a:rPr kumimoji="1" lang="ja-JP" altLang="en-US" sz="1100" dirty="0">
                <a:latin typeface="+mn-ea"/>
              </a:rPr>
              <a:t>年間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　</a:t>
            </a:r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新型コロナの状況等を踏まえ、必要に応じて内容を見直す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文化芸術の範囲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r>
              <a:rPr kumimoji="1" lang="ja-JP" altLang="en-US" sz="1100" dirty="0">
                <a:latin typeface="+mn-ea"/>
              </a:rPr>
              <a:t>　■条例において、以下のとおり規定</a:t>
            </a:r>
          </a:p>
          <a:p>
            <a:r>
              <a:rPr kumimoji="1" lang="ja-JP" altLang="en-US" sz="1100" dirty="0">
                <a:latin typeface="+mn-ea"/>
              </a:rPr>
              <a:t>　　芸術、伝統芸能、上方演芸、生活文化、地域文化、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国民娯楽、文化財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1100" b="1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文化芸術を取り巻く状況（前計画策定以降の主なもの）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endParaRPr kumimoji="1" lang="en-US" altLang="ja-JP" sz="300" b="1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・文化芸術振興基本法の一部改正</a:t>
            </a:r>
            <a:endParaRPr kumimoji="1" lang="en-US" altLang="ja-JP" sz="105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　</a:t>
            </a:r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法律名を「文化芸術基本法」に変更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　</a:t>
            </a:r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観光、まちづくり、国際交流などの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　　各関連分野における施策との有機的連携等を規定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・文化芸術推進基本計画（第一期）の閣議決定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・障害者による文化芸術活動の推進に関する法律の制定</a:t>
            </a: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・文化財保護法の一部改正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・文化観光拠点施設を中核とした地域における文化観光の推進に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関する法律の制定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・新型コロナウイルス感染症の感染拡大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</a:t>
            </a:r>
            <a:r>
              <a:rPr kumimoji="1" lang="en-US" altLang="ja-JP" sz="1100" dirty="0">
                <a:latin typeface="+mn-ea"/>
              </a:rPr>
              <a:t>SDG</a:t>
            </a:r>
            <a:r>
              <a:rPr kumimoji="1" lang="ja-JP" altLang="en-US" sz="1100" dirty="0">
                <a:latin typeface="+mn-ea"/>
              </a:rPr>
              <a:t>ｓ（エスディージーズ）の採択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・スマートシティの推進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・大阪・関西万博の開催決定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・百舌鳥・古市古墳群の世界遺産登録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・人口減少と少子高齢化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ja-JP" altLang="en-US" sz="1100" dirty="0">
              <a:latin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2932" y="19665"/>
            <a:ext cx="12802457" cy="396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第５次大阪府文化振興計画（案）</a:t>
            </a:r>
            <a:r>
              <a:rPr kumimoji="1" lang="en-US" altLang="ja-JP" sz="2400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2400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概要</a:t>
            </a:r>
            <a:r>
              <a:rPr kumimoji="1" lang="en-US" altLang="ja-JP" sz="2400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kumimoji="1" lang="en-US" altLang="ja-JP" sz="1400" b="1" dirty="0">
              <a:solidFill>
                <a:prstClr val="white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3906" y="481422"/>
            <a:ext cx="2700000" cy="3240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kumimoji="1" lang="en-US" altLang="ja-JP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章 計画の策定に当たって</a:t>
            </a:r>
            <a:endParaRPr kumimoji="1" lang="en-US" altLang="ja-JP" sz="12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34417" y="5387977"/>
            <a:ext cx="7997814" cy="3770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400" b="1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府の役割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r>
              <a:rPr kumimoji="1" lang="ja-JP" altLang="en-US" sz="1100" dirty="0">
                <a:latin typeface="+mn-ea"/>
              </a:rPr>
              <a:t>　■ 府民や文化芸術活動を行う者等の自主性や創造性を尊重し、国、他の地方公共団体、事業者及び府民等と協働して、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文化芸術の振興に関する施策に取り組む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推進体制、進行管理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r>
              <a:rPr kumimoji="1" lang="ja-JP" altLang="en-US" sz="1100" dirty="0">
                <a:latin typeface="+mn-ea"/>
              </a:rPr>
              <a:t>　■ 府民や文化芸術の担い手、府内市町村などに、本計画を幅広く周知するとともに、庁内関係部局とも連携し、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 施策を総合的かつ計画的に推進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■ 計画を着実かつ継続的に推進していくため、施策の実施・進捗状況等について、進行管理と評価を実施</a:t>
            </a:r>
          </a:p>
          <a:p>
            <a:r>
              <a:rPr kumimoji="1" lang="ja-JP" altLang="en-US" sz="1100" dirty="0">
                <a:latin typeface="+mn-ea"/>
              </a:rPr>
              <a:t>　　 各施策・事業の評価については、毎年度大阪アーツカウンシルが行い、その結果について文化振興会議に報告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 文化振興会議では、この報告や指標の状況等を踏まえ、計画全体の進捗状況を把握し、重要な施策等について審議</a:t>
            </a: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大阪アーツカウンシル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r>
              <a:rPr kumimoji="1" lang="ja-JP" altLang="en-US" sz="1100" dirty="0">
                <a:latin typeface="+mn-ea"/>
              </a:rPr>
              <a:t>　■ これまでの実績を踏まえながら、文化芸術の担い手を支援し、大阪の文化力の更なる向上につなげるため、引き続き、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「評価」「審査」を中心としつつ、「調査」や「企画」を強化して、取組内容の質を高め、積極的に発信</a:t>
            </a:r>
            <a:endParaRPr kumimoji="1" lang="en-US" altLang="ja-JP" sz="1100" dirty="0">
              <a:latin typeface="+mn-ea"/>
            </a:endParaRPr>
          </a:p>
          <a:p>
            <a:endParaRPr kumimoji="1" lang="en-US" altLang="ja-JP" sz="500" dirty="0">
              <a:latin typeface="+mn-ea"/>
            </a:endParaRPr>
          </a:p>
          <a:p>
            <a:r>
              <a:rPr kumimoji="1" lang="en-US" altLang="ja-JP" sz="1100" b="1" dirty="0">
                <a:latin typeface="+mn-ea"/>
              </a:rPr>
              <a:t>【</a:t>
            </a:r>
            <a:r>
              <a:rPr kumimoji="1" lang="ja-JP" altLang="en-US" sz="1100" b="1" dirty="0">
                <a:latin typeface="+mn-ea"/>
              </a:rPr>
              <a:t>評価・検証</a:t>
            </a:r>
            <a:r>
              <a:rPr kumimoji="1" lang="en-US" altLang="ja-JP" sz="1100" b="1" dirty="0">
                <a:latin typeface="+mn-ea"/>
              </a:rPr>
              <a:t>】</a:t>
            </a:r>
          </a:p>
          <a:p>
            <a:r>
              <a:rPr kumimoji="1" lang="ja-JP" altLang="en-US" sz="1100" dirty="0">
                <a:latin typeface="+mn-ea"/>
              </a:rPr>
              <a:t>　■「施策の方向性」ごとに指標を設け、単年度ごとに評価・検証し、フォローアップを実施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　</a:t>
            </a:r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可能なものについては、全国レベルの進捗状況と比較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■ 指標は、その内容の達成を主たる目的とするものではなく、計画を評価・検証しフォローアップと改善を行う際の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よりどころとして位置付ける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■ 評価・検証は、個々の指標に基づく状況で判断するのではなく、指標に基づく全体の状況をもとに進捗を適切に把握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740534" y="5391151"/>
            <a:ext cx="2700000" cy="3240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kumimoji="1" lang="en-US" altLang="ja-JP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章 計画の推進に当たって</a:t>
            </a:r>
            <a:endParaRPr kumimoji="1" lang="en-US" altLang="ja-JP" sz="12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40534" y="464839"/>
            <a:ext cx="8012537" cy="48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>
              <a:latin typeface="+mn-ea"/>
            </a:endParaRPr>
          </a:p>
          <a:p>
            <a:endParaRPr kumimoji="1" lang="en-US" altLang="ja-JP" sz="1100">
              <a:latin typeface="+mn-ea"/>
            </a:endParaRPr>
          </a:p>
          <a:p>
            <a:endParaRPr kumimoji="1" lang="en-US" altLang="ja-JP" sz="400" b="1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740534" y="471408"/>
            <a:ext cx="4680000" cy="3240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kumimoji="1" lang="en-US" altLang="ja-JP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章 計画の基本的な考え方、第</a:t>
            </a:r>
            <a:r>
              <a:rPr kumimoji="1" lang="en-US" altLang="ja-JP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章 施策の具体的取組</a:t>
            </a:r>
            <a:endParaRPr kumimoji="1" lang="en-US" altLang="ja-JP" sz="12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二等辺三角形 16"/>
          <p:cNvSpPr/>
          <p:nvPr/>
        </p:nvSpPr>
        <p:spPr>
          <a:xfrm rot="5400000">
            <a:off x="8998369" y="1536926"/>
            <a:ext cx="286281" cy="200912"/>
          </a:xfrm>
          <a:prstGeom prst="triangle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 rot="16200000">
            <a:off x="6750858" y="-431818"/>
            <a:ext cx="527307" cy="412928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0" rIns="0" rtlCol="0" anchor="ctr">
            <a:noAutofit/>
          </a:bodyPr>
          <a:lstStyle/>
          <a:p>
            <a:r>
              <a:rPr kumimoji="1" lang="ja-JP" altLang="en-US" sz="1050" b="1" spc="53" dirty="0">
                <a:solidFill>
                  <a:schemeClr val="tx1"/>
                </a:solidFill>
                <a:latin typeface="+mn-ea"/>
              </a:rPr>
              <a:t>行政のみならず様々な立場の人々が、</a:t>
            </a:r>
            <a:endParaRPr kumimoji="1" lang="en-US" altLang="ja-JP" sz="1050" b="1" spc="53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b="1" spc="53" dirty="0">
                <a:solidFill>
                  <a:schemeClr val="tx1"/>
                </a:solidFill>
                <a:latin typeface="+mn-ea"/>
              </a:rPr>
              <a:t>大阪の文化芸術を”共に創り”、支え、育み、その価値を高め、</a:t>
            </a:r>
            <a:endParaRPr kumimoji="1" lang="en-US" altLang="ja-JP" sz="1050" b="1" spc="53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b="1" spc="53" dirty="0">
                <a:solidFill>
                  <a:schemeClr val="tx1"/>
                </a:solidFill>
                <a:latin typeface="+mn-ea"/>
              </a:rPr>
              <a:t>文化芸術の力で、心豊かで活力ある未来を切り拓いていく</a:t>
            </a:r>
            <a:endParaRPr kumimoji="1" lang="en-US" altLang="ja-JP" sz="1050" b="1" spc="53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1" name="大かっこ 30"/>
          <p:cNvSpPr/>
          <p:nvPr/>
        </p:nvSpPr>
        <p:spPr>
          <a:xfrm>
            <a:off x="419165" y="5496822"/>
            <a:ext cx="3600642" cy="443138"/>
          </a:xfrm>
          <a:prstGeom prst="bracketPair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33155" y="9247865"/>
            <a:ext cx="7999076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400" b="1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733155" y="9250842"/>
            <a:ext cx="1656000" cy="324000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kumimoji="1" lang="en-US" altLang="ja-JP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kumimoji="1" lang="ja-JP" altLang="en-US" sz="1200" b="1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章 資料編</a:t>
            </a:r>
            <a:endParaRPr kumimoji="1" lang="en-US" altLang="ja-JP" sz="1200" b="1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 rot="16200000">
            <a:off x="8654933" y="4625914"/>
            <a:ext cx="527307" cy="540333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0" rIns="0" rtlCol="0" anchor="ctr">
            <a:noAutofit/>
          </a:bodyPr>
          <a:lstStyle/>
          <a:p>
            <a:endParaRPr kumimoji="1" lang="en-US" altLang="ja-JP" sz="1100" b="1" spc="53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6" name="正方形/長方形 35"/>
          <p:cNvSpPr/>
          <p:nvPr/>
        </p:nvSpPr>
        <p:spPr>
          <a:xfrm rot="16200000">
            <a:off x="10728714" y="43356"/>
            <a:ext cx="527307" cy="319045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0" rIns="0" rtlCol="0" anchor="ctr">
            <a:noAutofit/>
          </a:bodyPr>
          <a:lstStyle/>
          <a:p>
            <a:r>
              <a:rPr kumimoji="1" lang="ja-JP" altLang="en-US" sz="1050" b="1" u="sng" spc="53" dirty="0">
                <a:solidFill>
                  <a:schemeClr val="tx1"/>
                </a:solidFill>
                <a:latin typeface="+mn-ea"/>
              </a:rPr>
              <a:t>文化芸術活動を通じて、誰もが自分らしく、</a:t>
            </a:r>
            <a:endParaRPr kumimoji="1" lang="en-US" altLang="ja-JP" sz="1050" b="1" u="sng" spc="53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b="1" u="sng" spc="53" dirty="0">
                <a:solidFill>
                  <a:schemeClr val="tx1"/>
                </a:solidFill>
                <a:latin typeface="+mn-ea"/>
              </a:rPr>
              <a:t>いきいきとした人生を送ることができる都市へ</a:t>
            </a:r>
            <a:endParaRPr kumimoji="1" lang="en-US" altLang="ja-JP" sz="1050" b="1" u="sng" spc="53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468231" y="9301194"/>
            <a:ext cx="55440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■ 文化芸術基本法、大阪府文化振興条例、大阪府市文化振興会議委員名簿　など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899070" y="953347"/>
            <a:ext cx="7704000" cy="36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/>
              <a:t>【</a:t>
            </a:r>
            <a:r>
              <a:rPr kumimoji="1" lang="ja-JP" altLang="en-US" sz="1400" b="1" dirty="0"/>
              <a:t>目指す将来像</a:t>
            </a:r>
            <a:r>
              <a:rPr kumimoji="1" lang="en-US" altLang="ja-JP" sz="1400" b="1" dirty="0"/>
              <a:t>】</a:t>
            </a:r>
            <a:r>
              <a:rPr kumimoji="1" lang="ja-JP" altLang="en-US" sz="1400" b="1" dirty="0"/>
              <a:t>「文化共創都市 大阪」～文化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芸術が未</a:t>
            </a:r>
            <a:r>
              <a:rPr kumimoji="1" lang="ja-JP" altLang="en-US" sz="1400" b="1" dirty="0"/>
              <a:t>来を切り拓く～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4899070" y="959404"/>
            <a:ext cx="7704000" cy="100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1488628" y="541624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イメージ図</a:t>
            </a:r>
            <a:r>
              <a: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endParaRPr kumimoji="1"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1" name="角丸四角形 8">
            <a:extLst>
              <a:ext uri="{FF2B5EF4-FFF2-40B4-BE49-F238E27FC236}">
                <a16:creationId xmlns:a16="http://schemas.microsoft.com/office/drawing/2014/main" id="{070F9763-301A-4751-B460-7E94B1333E6A}"/>
              </a:ext>
            </a:extLst>
          </p:cNvPr>
          <p:cNvSpPr/>
          <p:nvPr/>
        </p:nvSpPr>
        <p:spPr>
          <a:xfrm>
            <a:off x="6970843" y="2180948"/>
            <a:ext cx="5723398" cy="3030913"/>
          </a:xfrm>
          <a:prstGeom prst="roundRect">
            <a:avLst>
              <a:gd name="adj" fmla="val 1435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A87C48C-F197-4FF8-965D-B11122D768F2}"/>
              </a:ext>
            </a:extLst>
          </p:cNvPr>
          <p:cNvCxnSpPr/>
          <p:nvPr/>
        </p:nvCxnSpPr>
        <p:spPr>
          <a:xfrm flipV="1">
            <a:off x="6748483" y="4263224"/>
            <a:ext cx="720000" cy="33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11EC4CE-0607-4A06-A494-5263CA8EF9E2}"/>
              </a:ext>
            </a:extLst>
          </p:cNvPr>
          <p:cNvCxnSpPr>
            <a:stCxn id="29" idx="3"/>
            <a:endCxn id="42" idx="1"/>
          </p:cNvCxnSpPr>
          <p:nvPr/>
        </p:nvCxnSpPr>
        <p:spPr>
          <a:xfrm>
            <a:off x="6779210" y="2860371"/>
            <a:ext cx="262657" cy="13951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EDE37CF9-93A7-4EBA-B382-471292F6092F}"/>
              </a:ext>
            </a:extLst>
          </p:cNvPr>
          <p:cNvCxnSpPr>
            <a:stCxn id="42" idx="1"/>
            <a:endCxn id="30" idx="3"/>
          </p:cNvCxnSpPr>
          <p:nvPr/>
        </p:nvCxnSpPr>
        <p:spPr>
          <a:xfrm flipH="1" flipV="1">
            <a:off x="6779210" y="3563527"/>
            <a:ext cx="262657" cy="6919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7A0E3BCF-ECFE-4C7F-82F2-F378483603B3}"/>
              </a:ext>
            </a:extLst>
          </p:cNvPr>
          <p:cNvCxnSpPr>
            <a:stCxn id="34" idx="3"/>
            <a:endCxn id="37" idx="1"/>
          </p:cNvCxnSpPr>
          <p:nvPr/>
        </p:nvCxnSpPr>
        <p:spPr>
          <a:xfrm flipV="1">
            <a:off x="6782392" y="2860371"/>
            <a:ext cx="277510" cy="13894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345AF7EA-7AF6-4419-BF19-927334A4FF67}"/>
              </a:ext>
            </a:extLst>
          </p:cNvPr>
          <p:cNvCxnSpPr/>
          <p:nvPr/>
        </p:nvCxnSpPr>
        <p:spPr>
          <a:xfrm flipV="1">
            <a:off x="6739130" y="3546699"/>
            <a:ext cx="684000" cy="33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6E1AC4F-33B3-4089-8BC4-4E31DFE87F33}"/>
              </a:ext>
            </a:extLst>
          </p:cNvPr>
          <p:cNvCxnSpPr>
            <a:stCxn id="29" idx="3"/>
            <a:endCxn id="38" idx="1"/>
          </p:cNvCxnSpPr>
          <p:nvPr/>
        </p:nvCxnSpPr>
        <p:spPr>
          <a:xfrm>
            <a:off x="6779210" y="2860371"/>
            <a:ext cx="259475" cy="7011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943D50D5-A78E-4EC3-80DC-5B54F76E2C86}"/>
              </a:ext>
            </a:extLst>
          </p:cNvPr>
          <p:cNvCxnSpPr/>
          <p:nvPr/>
        </p:nvCxnSpPr>
        <p:spPr>
          <a:xfrm flipV="1">
            <a:off x="6572082" y="2851744"/>
            <a:ext cx="720000" cy="33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ホームベース 18">
            <a:extLst>
              <a:ext uri="{FF2B5EF4-FFF2-40B4-BE49-F238E27FC236}">
                <a16:creationId xmlns:a16="http://schemas.microsoft.com/office/drawing/2014/main" id="{69E9F49B-67B3-4C00-9796-C70A19A54716}"/>
              </a:ext>
            </a:extLst>
          </p:cNvPr>
          <p:cNvSpPr/>
          <p:nvPr/>
        </p:nvSpPr>
        <p:spPr>
          <a:xfrm>
            <a:off x="4943210" y="2554371"/>
            <a:ext cx="1836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あらゆる人々が文化を</a:t>
            </a:r>
          </a:p>
          <a:p>
            <a:pPr marL="229494" indent="-342892"/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享受できる都市</a:t>
            </a:r>
          </a:p>
        </p:txBody>
      </p:sp>
      <p:sp>
        <p:nvSpPr>
          <p:cNvPr id="30" name="ホームベース 19">
            <a:extLst>
              <a:ext uri="{FF2B5EF4-FFF2-40B4-BE49-F238E27FC236}">
                <a16:creationId xmlns:a16="http://schemas.microsoft.com/office/drawing/2014/main" id="{7482E43F-A40F-4CFE-9577-0DEAED83BBA1}"/>
              </a:ext>
            </a:extLst>
          </p:cNvPr>
          <p:cNvSpPr/>
          <p:nvPr/>
        </p:nvSpPr>
        <p:spPr>
          <a:xfrm>
            <a:off x="4943210" y="3257527"/>
            <a:ext cx="1836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大阪が誇る文化力を活用した</a:t>
            </a:r>
            <a:endParaRPr kumimoji="1" lang="en-US" altLang="ja-JP" sz="10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魅力あふれる都市</a:t>
            </a:r>
          </a:p>
        </p:txBody>
      </p:sp>
      <p:sp>
        <p:nvSpPr>
          <p:cNvPr id="34" name="ホームベース 20">
            <a:extLst>
              <a:ext uri="{FF2B5EF4-FFF2-40B4-BE49-F238E27FC236}">
                <a16:creationId xmlns:a16="http://schemas.microsoft.com/office/drawing/2014/main" id="{F0D2A35E-7713-4E26-9CE6-CF46EF49E570}"/>
              </a:ext>
            </a:extLst>
          </p:cNvPr>
          <p:cNvSpPr/>
          <p:nvPr/>
        </p:nvSpPr>
        <p:spPr>
          <a:xfrm>
            <a:off x="4946392" y="3943855"/>
            <a:ext cx="1836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あらゆる人々が文化を通じて</a:t>
            </a:r>
            <a:endParaRPr kumimoji="1" lang="en-US" altLang="ja-JP" sz="10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いきいきと活動できる都市</a:t>
            </a:r>
          </a:p>
        </p:txBody>
      </p:sp>
      <p:sp>
        <p:nvSpPr>
          <p:cNvPr id="37" name="ホームベース 21">
            <a:extLst>
              <a:ext uri="{FF2B5EF4-FFF2-40B4-BE49-F238E27FC236}">
                <a16:creationId xmlns:a16="http://schemas.microsoft.com/office/drawing/2014/main" id="{B462DC02-E291-4D08-9650-89C14AA0AB2B}"/>
              </a:ext>
            </a:extLst>
          </p:cNvPr>
          <p:cNvSpPr/>
          <p:nvPr/>
        </p:nvSpPr>
        <p:spPr>
          <a:xfrm>
            <a:off x="7059902" y="2554371"/>
            <a:ext cx="1836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A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 文化にかかわる環境づくり</a:t>
            </a:r>
          </a:p>
        </p:txBody>
      </p:sp>
      <p:sp>
        <p:nvSpPr>
          <p:cNvPr id="38" name="ホームベース 22">
            <a:extLst>
              <a:ext uri="{FF2B5EF4-FFF2-40B4-BE49-F238E27FC236}">
                <a16:creationId xmlns:a16="http://schemas.microsoft.com/office/drawing/2014/main" id="{DE47FD7B-72EF-451B-84DC-F3811A50AE1D}"/>
              </a:ext>
            </a:extLst>
          </p:cNvPr>
          <p:cNvSpPr/>
          <p:nvPr/>
        </p:nvSpPr>
        <p:spPr>
          <a:xfrm>
            <a:off x="7038685" y="3255570"/>
            <a:ext cx="1836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B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 文化が都市を変革する</a:t>
            </a:r>
          </a:p>
        </p:txBody>
      </p:sp>
      <p:sp>
        <p:nvSpPr>
          <p:cNvPr id="42" name="ホームベース 23">
            <a:extLst>
              <a:ext uri="{FF2B5EF4-FFF2-40B4-BE49-F238E27FC236}">
                <a16:creationId xmlns:a16="http://schemas.microsoft.com/office/drawing/2014/main" id="{7C204567-68FF-44D1-A666-89D230B67B0D}"/>
              </a:ext>
            </a:extLst>
          </p:cNvPr>
          <p:cNvSpPr/>
          <p:nvPr/>
        </p:nvSpPr>
        <p:spPr>
          <a:xfrm>
            <a:off x="7041867" y="3949518"/>
            <a:ext cx="1836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C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 文化が社会を形成する</a:t>
            </a:r>
          </a:p>
        </p:txBody>
      </p:sp>
      <p:sp>
        <p:nvSpPr>
          <p:cNvPr id="45" name="ホームベース 24">
            <a:extLst>
              <a:ext uri="{FF2B5EF4-FFF2-40B4-BE49-F238E27FC236}">
                <a16:creationId xmlns:a16="http://schemas.microsoft.com/office/drawing/2014/main" id="{D9E2DDA5-4085-413B-A818-D817F6019DFA}"/>
              </a:ext>
            </a:extLst>
          </p:cNvPr>
          <p:cNvSpPr/>
          <p:nvPr/>
        </p:nvSpPr>
        <p:spPr>
          <a:xfrm>
            <a:off x="8958880" y="2554371"/>
            <a:ext cx="3600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①　文化芸術を鑑賞する機会等の充実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endParaRPr kumimoji="1" lang="ja-JP" altLang="en-US" sz="2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②　文化芸術を通じた子ども・青少年の成長する機会の提供</a:t>
            </a:r>
          </a:p>
          <a:p>
            <a:pPr marL="229494" indent="-342892"/>
            <a:endParaRPr kumimoji="1" lang="en-US" altLang="ja-JP" sz="2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③　文化芸術を支え、育て、次世代へと継承するための府民意識の醸成</a:t>
            </a:r>
          </a:p>
        </p:txBody>
      </p:sp>
      <p:sp>
        <p:nvSpPr>
          <p:cNvPr id="46" name="ホームベース 25">
            <a:extLst>
              <a:ext uri="{FF2B5EF4-FFF2-40B4-BE49-F238E27FC236}">
                <a16:creationId xmlns:a16="http://schemas.microsoft.com/office/drawing/2014/main" id="{D1886A87-B7D8-430E-B5E8-8E7B52CCED13}"/>
              </a:ext>
            </a:extLst>
          </p:cNvPr>
          <p:cNvSpPr/>
          <p:nvPr/>
        </p:nvSpPr>
        <p:spPr>
          <a:xfrm>
            <a:off x="8958880" y="3255996"/>
            <a:ext cx="3600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①　文化芸術を創造し、支える人材の育成・支援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endParaRPr kumimoji="1" lang="ja-JP" altLang="en-US" sz="2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②　多彩な大阪文化を活用した都市魅力の向上や文化観光の推進</a:t>
            </a:r>
          </a:p>
          <a:p>
            <a:pPr marL="229494" indent="-342892"/>
            <a:endParaRPr kumimoji="1" lang="en-US" altLang="ja-JP" sz="2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③　新たな文化の創造・国内外への発信、他文化への理解や交流の促進</a:t>
            </a:r>
          </a:p>
        </p:txBody>
      </p:sp>
      <p:sp>
        <p:nvSpPr>
          <p:cNvPr id="47" name="ホームベース 26">
            <a:extLst>
              <a:ext uri="{FF2B5EF4-FFF2-40B4-BE49-F238E27FC236}">
                <a16:creationId xmlns:a16="http://schemas.microsoft.com/office/drawing/2014/main" id="{D3DE92C3-966A-4666-820D-A77D3BA5DF31}"/>
              </a:ext>
            </a:extLst>
          </p:cNvPr>
          <p:cNvSpPr/>
          <p:nvPr/>
        </p:nvSpPr>
        <p:spPr>
          <a:xfrm>
            <a:off x="8967247" y="3957621"/>
            <a:ext cx="3600000" cy="612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①　文化芸術拠点の充実や機能強化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endParaRPr kumimoji="1" lang="ja-JP" altLang="en-US" sz="2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②　文化関係施設のネットワーク化と市町村連携</a:t>
            </a:r>
          </a:p>
          <a:p>
            <a:pPr marL="229494" indent="-342892"/>
            <a:endParaRPr kumimoji="1" lang="en-US" altLang="ja-JP" sz="20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③　文化資源の保存、活用、継承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7966E91-08A6-4A0B-BD10-1463417FACA8}"/>
              </a:ext>
            </a:extLst>
          </p:cNvPr>
          <p:cNvSpPr txBox="1"/>
          <p:nvPr/>
        </p:nvSpPr>
        <p:spPr>
          <a:xfrm rot="16200000">
            <a:off x="5662888" y="1477824"/>
            <a:ext cx="396647" cy="1836000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>
              <a:lnSpc>
                <a:spcPts val="1800"/>
              </a:lnSpc>
              <a:tabLst>
                <a:tab pos="942975" algn="l"/>
              </a:tabLst>
            </a:pPr>
            <a:r>
              <a:rPr kumimoji="1" lang="ja-JP" altLang="en-US" sz="1100" b="1" dirty="0"/>
              <a:t>基本理念</a:t>
            </a:r>
            <a:endParaRPr kumimoji="1" lang="en-US" altLang="ja-JP" sz="1050" b="1" spc="-75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10599EE-C619-4EE6-8C8C-E18C47A3C6E3}"/>
              </a:ext>
            </a:extLst>
          </p:cNvPr>
          <p:cNvSpPr txBox="1"/>
          <p:nvPr/>
        </p:nvSpPr>
        <p:spPr>
          <a:xfrm rot="16200000">
            <a:off x="7779579" y="1502083"/>
            <a:ext cx="396647" cy="1836000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>
              <a:lnSpc>
                <a:spcPts val="1800"/>
              </a:lnSpc>
              <a:tabLst>
                <a:tab pos="942975" algn="l"/>
              </a:tabLst>
            </a:pPr>
            <a:r>
              <a:rPr kumimoji="1" lang="ja-JP" altLang="en-US" sz="1100" b="1" spc="-75" dirty="0"/>
              <a:t>施策の方向性</a:t>
            </a:r>
            <a:endParaRPr kumimoji="1" lang="en-US" altLang="ja-JP" sz="1100" b="1" spc="-75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DB1D697-85C6-4396-AA9F-3B5B00D01332}"/>
              </a:ext>
            </a:extLst>
          </p:cNvPr>
          <p:cNvSpPr txBox="1"/>
          <p:nvPr/>
        </p:nvSpPr>
        <p:spPr>
          <a:xfrm rot="16200000">
            <a:off x="10564740" y="628398"/>
            <a:ext cx="396647" cy="3591633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>
              <a:lnSpc>
                <a:spcPts val="1800"/>
              </a:lnSpc>
              <a:tabLst>
                <a:tab pos="942975" algn="l"/>
              </a:tabLst>
            </a:pPr>
            <a:r>
              <a:rPr kumimoji="1" lang="ja-JP" altLang="en-US" sz="1100" b="1" spc="-75" dirty="0"/>
              <a:t>施　策</a:t>
            </a:r>
            <a:endParaRPr kumimoji="1" lang="en-US" altLang="ja-JP" sz="1100" b="1" spc="-75" dirty="0"/>
          </a:p>
        </p:txBody>
      </p:sp>
      <p:sp>
        <p:nvSpPr>
          <p:cNvPr id="51" name="ホームベース 46">
            <a:extLst>
              <a:ext uri="{FF2B5EF4-FFF2-40B4-BE49-F238E27FC236}">
                <a16:creationId xmlns:a16="http://schemas.microsoft.com/office/drawing/2014/main" id="{4610C49D-AE62-4053-AEEB-96DA55401342}"/>
              </a:ext>
            </a:extLst>
          </p:cNvPr>
          <p:cNvSpPr/>
          <p:nvPr/>
        </p:nvSpPr>
        <p:spPr>
          <a:xfrm>
            <a:off x="7142753" y="4561801"/>
            <a:ext cx="5416127" cy="749198"/>
          </a:xfrm>
          <a:prstGeom prst="homePlate">
            <a:avLst>
              <a:gd name="adj" fmla="val 0"/>
            </a:avLst>
          </a:prstGeom>
          <a:noFill/>
          <a:ln w="2540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9494" indent="-342892"/>
            <a:r>
              <a:rPr kumimoji="1" lang="ja-JP" altLang="en-US" sz="1050" b="1" dirty="0">
                <a:solidFill>
                  <a:schemeClr val="tx1"/>
                </a:solidFill>
                <a:latin typeface="+mn-ea"/>
              </a:rPr>
              <a:t>施策推進における連携　（１）文化芸術施策と各関連分野における施策との有機的連携</a:t>
            </a:r>
            <a:endParaRPr kumimoji="1" lang="en-US" altLang="ja-JP" sz="1050" b="1" dirty="0">
              <a:solidFill>
                <a:schemeClr val="tx1"/>
              </a:solidFill>
              <a:latin typeface="+mn-ea"/>
            </a:endParaRPr>
          </a:p>
          <a:p>
            <a:pPr marL="229494" indent="-342892"/>
            <a:r>
              <a:rPr kumimoji="1" lang="ja-JP" altLang="en-US" sz="1050" b="1" dirty="0">
                <a:solidFill>
                  <a:schemeClr val="tx1"/>
                </a:solidFill>
                <a:latin typeface="+mn-ea"/>
              </a:rPr>
              <a:t>　　　　　　　　　　　（２）府内市町村との連携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2568BEE-9826-4A48-ABF4-0FFF45E255F0}"/>
              </a:ext>
            </a:extLst>
          </p:cNvPr>
          <p:cNvSpPr txBox="1"/>
          <p:nvPr/>
        </p:nvSpPr>
        <p:spPr>
          <a:xfrm>
            <a:off x="6754609" y="2632652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/>
              <a:t>※</a:t>
            </a:r>
            <a:endParaRPr kumimoji="1" lang="ja-JP" altLang="en-US" sz="8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D2A827D-D17F-4428-AD89-C363FBC91A9C}"/>
              </a:ext>
            </a:extLst>
          </p:cNvPr>
          <p:cNvSpPr txBox="1"/>
          <p:nvPr/>
        </p:nvSpPr>
        <p:spPr>
          <a:xfrm>
            <a:off x="5087657" y="4677976"/>
            <a:ext cx="17892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※</a:t>
            </a:r>
            <a:r>
              <a:rPr kumimoji="1" lang="ja-JP" altLang="en-US" sz="800" dirty="0"/>
              <a:t>主な対応関係を表しており、</a:t>
            </a:r>
            <a:endParaRPr kumimoji="1" lang="en-US" altLang="ja-JP" sz="800" dirty="0"/>
          </a:p>
          <a:p>
            <a:r>
              <a:rPr kumimoji="1" lang="ja-JP" altLang="en-US" sz="800" dirty="0"/>
              <a:t>　これに限るものではない</a:t>
            </a:r>
          </a:p>
        </p:txBody>
      </p:sp>
      <p:sp>
        <p:nvSpPr>
          <p:cNvPr id="44" name="テキスト ボックス 1"/>
          <p:cNvSpPr txBox="1">
            <a:spLocks noChangeArrowheads="1"/>
          </p:cNvSpPr>
          <p:nvPr/>
        </p:nvSpPr>
        <p:spPr bwMode="auto">
          <a:xfrm>
            <a:off x="11657645" y="9194816"/>
            <a:ext cx="1308547" cy="3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600" b="1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ja-JP" sz="1600" b="1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１－</a:t>
            </a:r>
            <a:r>
              <a:rPr lang="ja-JP" altLang="en-US" sz="1600" b="1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３）</a:t>
            </a:r>
            <a:endParaRPr lang="ja-JP" sz="1600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57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13816</TotalTime>
  <Words>1204</Words>
  <Application>Microsoft Office PowerPoint</Application>
  <PresentationFormat>A3 297x420 mm</PresentationFormat>
  <Paragraphs>130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HGS創英角ｺﾞｼｯｸUB</vt:lpstr>
      <vt:lpstr>ＭＳ Ｐゴシック</vt:lpstr>
      <vt:lpstr>UD デジタル 教科書体 NK-B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　貴仁</dc:creator>
  <cp:lastModifiedBy>浦久保　知佳</cp:lastModifiedBy>
  <cp:revision>1587</cp:revision>
  <cp:lastPrinted>2020-12-16T08:18:55Z</cp:lastPrinted>
  <dcterms:created xsi:type="dcterms:W3CDTF">2019-01-25T10:22:13Z</dcterms:created>
  <dcterms:modified xsi:type="dcterms:W3CDTF">2021-02-09T07:19:16Z</dcterms:modified>
</cp:coreProperties>
</file>