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601"/>
            <a:ext cx="9144000" cy="419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府立学校の今後の教育活動等について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2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990179"/>
              </p:ext>
            </p:extLst>
          </p:nvPr>
        </p:nvGraphicFramePr>
        <p:xfrm>
          <a:off x="817730" y="1776272"/>
          <a:ext cx="8171724" cy="1569720"/>
        </p:xfrm>
        <a:graphic>
          <a:graphicData uri="http://schemas.openxmlformats.org/drawingml/2006/table">
            <a:tbl>
              <a:tblPr bandCol="1">
                <a:tableStyleId>{5DA37D80-6434-44D0-A028-1B22A696006F}</a:tableStyleId>
              </a:tblPr>
              <a:tblGrid>
                <a:gridCol w="1866459">
                  <a:extLst>
                    <a:ext uri="{9D8B030D-6E8A-4147-A177-3AD203B41FA5}">
                      <a16:colId xmlns:a16="http://schemas.microsoft.com/office/drawing/2014/main" val="979979063"/>
                    </a:ext>
                  </a:extLst>
                </a:gridCol>
                <a:gridCol w="6305265">
                  <a:extLst>
                    <a:ext uri="{9D8B030D-6E8A-4147-A177-3AD203B41FA5}">
                      <a16:colId xmlns:a16="http://schemas.microsoft.com/office/drawing/2014/main" val="126861775"/>
                    </a:ext>
                  </a:extLst>
                </a:gridCol>
              </a:tblGrid>
              <a:tr h="657834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感染リスク</a:t>
                      </a: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の高い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教科</a:t>
                      </a: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活動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長時間、密集又は近距離で対面形式となる活動等は行わない。</a:t>
                      </a:r>
                      <a:endParaRPr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（例</a:t>
                      </a:r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）・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音楽：室内で児童生徒が近距離で行う合唱</a:t>
                      </a:r>
                      <a:endParaRPr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・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体育：児童生徒が密集する運動や近距離で</a:t>
                      </a:r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組み合ったり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接触したりする運動</a:t>
                      </a:r>
                      <a:endParaRPr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・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家庭：児童生徒同士が近距離で活動する調理実習</a:t>
                      </a:r>
                      <a:endParaRPr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539592"/>
                  </a:ext>
                </a:extLst>
              </a:tr>
              <a:tr h="302895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修学</a:t>
                      </a: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旅行、府県間</a:t>
                      </a: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の移動を伴う教育活動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旅行（移動）先の都道府県が大阪からの受け入れを拒否している</a:t>
                      </a:r>
                      <a:r>
                        <a:rPr kumimoji="1"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場合は中止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03738"/>
                  </a:ext>
                </a:extLst>
              </a:tr>
              <a:tr h="161064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部活動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各競技団体等のガイドライン等に基づき、一部活動内容を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制限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636364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172541" y="449855"/>
            <a:ext cx="6640383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現状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12/3 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回府新型コロナウイルス対策本部会議決定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2541" y="3429207"/>
            <a:ext cx="4103245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緊急事態宣言後の教育活動について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26736" y="6531124"/>
            <a:ext cx="8617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府立学校における教育活動の考え方に基づく対応を要請し、具体的な対応は設置者の判断により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決定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99954" y="105030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令和３年１月</a:t>
            </a:r>
            <a:r>
              <a:rPr kumimoji="1"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8691" y="732360"/>
            <a:ext cx="87427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学習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活動については、感染リスクの高いものは行わないとしたうえで、分散登校や短縮授業は行わず、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通常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形態を継続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➡　不安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により登校できない児童生徒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等への対応については、引き続きオンラインの活用等により</a:t>
            </a:r>
            <a:r>
              <a:rPr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、学びの保障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を徹底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6736" y="1484102"/>
            <a:ext cx="3348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制限する教育活動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8692" y="3686431"/>
            <a:ext cx="8420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学習活動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は原則維持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したうえで、集団行動を伴う活動については、一部制限を強化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9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0934333"/>
              </p:ext>
            </p:extLst>
          </p:nvPr>
        </p:nvGraphicFramePr>
        <p:xfrm>
          <a:off x="817730" y="4288101"/>
          <a:ext cx="8171724" cy="609600"/>
        </p:xfrm>
        <a:graphic>
          <a:graphicData uri="http://schemas.openxmlformats.org/drawingml/2006/table">
            <a:tbl>
              <a:tblPr bandCol="1">
                <a:tableStyleId>{5DA37D80-6434-44D0-A028-1B22A696006F}</a:tableStyleId>
              </a:tblPr>
              <a:tblGrid>
                <a:gridCol w="1866459">
                  <a:extLst>
                    <a:ext uri="{9D8B030D-6E8A-4147-A177-3AD203B41FA5}">
                      <a16:colId xmlns:a16="http://schemas.microsoft.com/office/drawing/2014/main" val="979979063"/>
                    </a:ext>
                  </a:extLst>
                </a:gridCol>
                <a:gridCol w="6305265">
                  <a:extLst>
                    <a:ext uri="{9D8B030D-6E8A-4147-A177-3AD203B41FA5}">
                      <a16:colId xmlns:a16="http://schemas.microsoft.com/office/drawing/2014/main" val="126861775"/>
                    </a:ext>
                  </a:extLst>
                </a:gridCol>
              </a:tblGrid>
              <a:tr h="155108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修学</a:t>
                      </a:r>
                      <a:r>
                        <a:rPr kumimoji="1" lang="ja-JP" altLang="en-US" sz="1200" b="1" kern="120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旅行、校外活動</a:t>
                      </a: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等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宿泊や府県間の移動を伴う活動については、中止または延期</a:t>
                      </a:r>
                      <a:endParaRPr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539592"/>
                  </a:ext>
                </a:extLst>
              </a:tr>
              <a:tr h="161064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部活動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練習試合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や合同練習の禁止等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636364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568692" y="3999299"/>
            <a:ext cx="3348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制限を強化する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教育活動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73887" y="4931804"/>
            <a:ext cx="88337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○卒業式等の式典は、形態を工夫して実施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○入学者選抜については、感染症対策や受験機会の確保に万全を期して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１月下旬までにマニュアルを通知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8691" y="5471953"/>
            <a:ext cx="8420763" cy="69662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文部科学省通知（令和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地域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斉の臨時休業は、学びの保障や子供の心身への影響といった観点から避けるべき。ただし、緊急事態宣言の対象区域においては、学校設置者の判断により、生徒等の通学の実態等も踏まえ、例えば時差登校等の感染症対策をさらに徹底すべき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1322" y="6249033"/>
            <a:ext cx="4103245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市町村立学校及び私立学校について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 rot="5400000">
            <a:off x="-155072" y="3436818"/>
            <a:ext cx="996140" cy="499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１－２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383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2049</TotalTime>
  <Words>456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大阪府</cp:lastModifiedBy>
  <cp:revision>211</cp:revision>
  <cp:lastPrinted>2021-01-12T06:37:38Z</cp:lastPrinted>
  <dcterms:created xsi:type="dcterms:W3CDTF">2020-03-31T00:25:54Z</dcterms:created>
  <dcterms:modified xsi:type="dcterms:W3CDTF">2021-01-13T05:00:35Z</dcterms:modified>
</cp:coreProperties>
</file>